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64"/>
  </p:notesMasterIdLst>
  <p:sldIdLst>
    <p:sldId id="256" r:id="rId2"/>
    <p:sldId id="257" r:id="rId3"/>
    <p:sldId id="343" r:id="rId4"/>
    <p:sldId id="305" r:id="rId5"/>
    <p:sldId id="306" r:id="rId6"/>
    <p:sldId id="307" r:id="rId7"/>
    <p:sldId id="336" r:id="rId8"/>
    <p:sldId id="337" r:id="rId9"/>
    <p:sldId id="338" r:id="rId10"/>
    <p:sldId id="308" r:id="rId11"/>
    <p:sldId id="309" r:id="rId12"/>
    <p:sldId id="340" r:id="rId13"/>
    <p:sldId id="310" r:id="rId14"/>
    <p:sldId id="335" r:id="rId15"/>
    <p:sldId id="344" r:id="rId16"/>
    <p:sldId id="345" r:id="rId17"/>
    <p:sldId id="346" r:id="rId18"/>
    <p:sldId id="347" r:id="rId19"/>
    <p:sldId id="348" r:id="rId20"/>
    <p:sldId id="349" r:id="rId21"/>
    <p:sldId id="350" r:id="rId22"/>
    <p:sldId id="351" r:id="rId23"/>
    <p:sldId id="352" r:id="rId24"/>
    <p:sldId id="353" r:id="rId25"/>
    <p:sldId id="354" r:id="rId26"/>
    <p:sldId id="355" r:id="rId27"/>
    <p:sldId id="356" r:id="rId28"/>
    <p:sldId id="357" r:id="rId29"/>
    <p:sldId id="358" r:id="rId30"/>
    <p:sldId id="359" r:id="rId31"/>
    <p:sldId id="360" r:id="rId32"/>
    <p:sldId id="361" r:id="rId33"/>
    <p:sldId id="362" r:id="rId34"/>
    <p:sldId id="363" r:id="rId35"/>
    <p:sldId id="364" r:id="rId36"/>
    <p:sldId id="365" r:id="rId37"/>
    <p:sldId id="366" r:id="rId38"/>
    <p:sldId id="333" r:id="rId39"/>
    <p:sldId id="304" r:id="rId40"/>
    <p:sldId id="258" r:id="rId41"/>
    <p:sldId id="259" r:id="rId42"/>
    <p:sldId id="261" r:id="rId43"/>
    <p:sldId id="367" r:id="rId44"/>
    <p:sldId id="262" r:id="rId45"/>
    <p:sldId id="290" r:id="rId46"/>
    <p:sldId id="263" r:id="rId47"/>
    <p:sldId id="291" r:id="rId48"/>
    <p:sldId id="264" r:id="rId49"/>
    <p:sldId id="260" r:id="rId50"/>
    <p:sldId id="339" r:id="rId51"/>
    <p:sldId id="280" r:id="rId52"/>
    <p:sldId id="283" r:id="rId53"/>
    <p:sldId id="288" r:id="rId54"/>
    <p:sldId id="289" r:id="rId55"/>
    <p:sldId id="284" r:id="rId56"/>
    <p:sldId id="282" r:id="rId57"/>
    <p:sldId id="285" r:id="rId58"/>
    <p:sldId id="292" r:id="rId59"/>
    <p:sldId id="287" r:id="rId60"/>
    <p:sldId id="299" r:id="rId61"/>
    <p:sldId id="298" r:id="rId62"/>
    <p:sldId id="265"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82363" autoAdjust="0"/>
  </p:normalViewPr>
  <p:slideViewPr>
    <p:cSldViewPr>
      <p:cViewPr>
        <p:scale>
          <a:sx n="57" d="100"/>
          <a:sy n="57" d="100"/>
        </p:scale>
        <p:origin x="-876" y="-162"/>
      </p:cViewPr>
      <p:guideLst>
        <p:guide orient="horz" pos="2160"/>
        <p:guide pos="2880"/>
      </p:guideLst>
    </p:cSldViewPr>
  </p:slideViewPr>
  <p:outlineViewPr>
    <p:cViewPr>
      <p:scale>
        <a:sx n="33" d="100"/>
        <a:sy n="33" d="100"/>
      </p:scale>
      <p:origin x="0" y="84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2" Type="http://schemas.openxmlformats.org/officeDocument/2006/relationships/oleObject" Target="file:///\\bchd-file-srv\Shared\Ryan%20White\Health%20Literacy\BCHD%20%20Presentations\Provider%20presentations\Universal%20precautions..diabetes.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view3D>
      <c:rAngAx val="1"/>
    </c:view3D>
    <c:plotArea>
      <c:layout>
        <c:manualLayout>
          <c:layoutTarget val="inner"/>
          <c:xMode val="edge"/>
          <c:yMode val="edge"/>
          <c:x val="8.4488407699037621E-2"/>
          <c:y val="5.7278774579407082E-2"/>
          <c:w val="0.74555468066491692"/>
          <c:h val="0.75611651822210768"/>
        </c:manualLayout>
      </c:layout>
      <c:bar3DChart>
        <c:barDir val="col"/>
        <c:grouping val="clustered"/>
        <c:ser>
          <c:idx val="0"/>
          <c:order val="0"/>
          <c:tx>
            <c:strRef>
              <c:f>Sheet1!$B$5</c:f>
              <c:strCache>
                <c:ptCount val="1"/>
                <c:pt idx="0">
                  <c:v>Before</c:v>
                </c:pt>
              </c:strCache>
            </c:strRef>
          </c:tx>
          <c:spPr>
            <a:solidFill>
              <a:srgbClr val="FF9900"/>
            </a:solidFill>
          </c:spPr>
          <c:dLbls>
            <c:dLbl>
              <c:idx val="0"/>
              <c:layout>
                <c:manualLayout>
                  <c:x val="0"/>
                  <c:y val="-3.944773175542432E-2"/>
                </c:manualLayout>
              </c:layout>
              <c:showVal val="1"/>
            </c:dLbl>
            <c:dLbl>
              <c:idx val="1"/>
              <c:layout>
                <c:manualLayout>
                  <c:x val="0"/>
                  <c:y val="-2.366863905325451E-2"/>
                </c:manualLayout>
              </c:layout>
              <c:showVal val="1"/>
            </c:dLbl>
            <c:dLbl>
              <c:idx val="2"/>
              <c:layout>
                <c:manualLayout>
                  <c:x val="0"/>
                  <c:y val="-3.5502958579881692E-2"/>
                </c:manualLayout>
              </c:layout>
              <c:showVal val="1"/>
            </c:dLbl>
            <c:txPr>
              <a:bodyPr/>
              <a:lstStyle/>
              <a:p>
                <a:pPr>
                  <a:defRPr sz="1400" b="1" baseline="0"/>
                </a:pPr>
                <a:endParaRPr lang="en-US"/>
              </a:p>
            </c:txPr>
            <c:showVal val="1"/>
          </c:dLbls>
          <c:cat>
            <c:strRef>
              <c:f>Sheet1!$A$6:$A$8</c:f>
              <c:strCache>
                <c:ptCount val="3"/>
                <c:pt idx="0">
                  <c:v>Inadequate Literacy</c:v>
                </c:pt>
                <c:pt idx="1">
                  <c:v>Marginal Literacy</c:v>
                </c:pt>
                <c:pt idx="2">
                  <c:v>Adequate Literacy</c:v>
                </c:pt>
              </c:strCache>
            </c:strRef>
          </c:cat>
          <c:val>
            <c:numRef>
              <c:f>Sheet1!$B$6:$B$8</c:f>
              <c:numCache>
                <c:formatCode>General</c:formatCode>
                <c:ptCount val="3"/>
                <c:pt idx="0">
                  <c:v>2.6</c:v>
                </c:pt>
                <c:pt idx="1">
                  <c:v>4.3</c:v>
                </c:pt>
                <c:pt idx="2">
                  <c:v>6.5</c:v>
                </c:pt>
              </c:numCache>
            </c:numRef>
          </c:val>
        </c:ser>
        <c:ser>
          <c:idx val="1"/>
          <c:order val="1"/>
          <c:tx>
            <c:strRef>
              <c:f>Sheet1!$C$5</c:f>
              <c:strCache>
                <c:ptCount val="1"/>
                <c:pt idx="0">
                  <c:v>After</c:v>
                </c:pt>
              </c:strCache>
            </c:strRef>
          </c:tx>
          <c:spPr>
            <a:solidFill>
              <a:srgbClr val="FFFF66"/>
            </a:solidFill>
          </c:spPr>
          <c:dLbls>
            <c:dLbl>
              <c:idx val="0"/>
              <c:layout>
                <c:manualLayout>
                  <c:x val="2.7777777777778195E-3"/>
                  <c:y val="-5.1282051282051294E-2"/>
                </c:manualLayout>
              </c:layout>
              <c:showVal val="1"/>
            </c:dLbl>
            <c:dLbl>
              <c:idx val="1"/>
              <c:layout>
                <c:manualLayout>
                  <c:x val="0"/>
                  <c:y val="-2.3668639053254403E-2"/>
                </c:manualLayout>
              </c:layout>
              <c:showVal val="1"/>
            </c:dLbl>
            <c:dLbl>
              <c:idx val="2"/>
              <c:layout>
                <c:manualLayout>
                  <c:x val="2.7777777777778195E-3"/>
                  <c:y val="-3.1558185404339252E-2"/>
                </c:manualLayout>
              </c:layout>
              <c:showVal val="1"/>
            </c:dLbl>
            <c:txPr>
              <a:bodyPr/>
              <a:lstStyle/>
              <a:p>
                <a:pPr>
                  <a:defRPr sz="1400" b="1"/>
                </a:pPr>
                <a:endParaRPr lang="en-US"/>
              </a:p>
            </c:txPr>
            <c:showVal val="1"/>
          </c:dLbls>
          <c:cat>
            <c:strRef>
              <c:f>Sheet1!$A$6:$A$8</c:f>
              <c:strCache>
                <c:ptCount val="3"/>
                <c:pt idx="0">
                  <c:v>Inadequate Literacy</c:v>
                </c:pt>
                <c:pt idx="1">
                  <c:v>Marginal Literacy</c:v>
                </c:pt>
                <c:pt idx="2">
                  <c:v>Adequate Literacy</c:v>
                </c:pt>
              </c:strCache>
            </c:strRef>
          </c:cat>
          <c:val>
            <c:numRef>
              <c:f>Sheet1!$C$6:$C$8</c:f>
              <c:numCache>
                <c:formatCode>General</c:formatCode>
                <c:ptCount val="3"/>
                <c:pt idx="0">
                  <c:v>7.5</c:v>
                </c:pt>
                <c:pt idx="1">
                  <c:v>10</c:v>
                </c:pt>
                <c:pt idx="2">
                  <c:v>12.6</c:v>
                </c:pt>
              </c:numCache>
            </c:numRef>
          </c:val>
        </c:ser>
        <c:dLbls/>
        <c:shape val="box"/>
        <c:axId val="78586624"/>
        <c:axId val="78588160"/>
        <c:axId val="0"/>
      </c:bar3DChart>
      <c:catAx>
        <c:axId val="78586624"/>
        <c:scaling>
          <c:orientation val="minMax"/>
        </c:scaling>
        <c:axPos val="b"/>
        <c:tickLblPos val="nextTo"/>
        <c:txPr>
          <a:bodyPr/>
          <a:lstStyle/>
          <a:p>
            <a:pPr>
              <a:defRPr sz="1200" b="1" baseline="0"/>
            </a:pPr>
            <a:endParaRPr lang="en-US"/>
          </a:p>
        </c:txPr>
        <c:crossAx val="78588160"/>
        <c:crosses val="autoZero"/>
        <c:auto val="1"/>
        <c:lblAlgn val="ctr"/>
        <c:lblOffset val="100"/>
      </c:catAx>
      <c:valAx>
        <c:axId val="78588160"/>
        <c:scaling>
          <c:orientation val="minMax"/>
          <c:max val="17"/>
          <c:min val="0"/>
        </c:scaling>
        <c:axPos val="l"/>
        <c:majorGridlines/>
        <c:numFmt formatCode="General" sourceLinked="1"/>
        <c:tickLblPos val="nextTo"/>
        <c:txPr>
          <a:bodyPr/>
          <a:lstStyle/>
          <a:p>
            <a:pPr>
              <a:defRPr sz="1400" b="1" baseline="0"/>
            </a:pPr>
            <a:endParaRPr lang="en-US"/>
          </a:p>
        </c:txPr>
        <c:crossAx val="78586624"/>
        <c:crosses val="autoZero"/>
        <c:crossBetween val="between"/>
        <c:majorUnit val="2"/>
      </c:valAx>
    </c:plotArea>
    <c:legend>
      <c:legendPos val="r"/>
      <c:layout>
        <c:manualLayout>
          <c:xMode val="edge"/>
          <c:yMode val="edge"/>
          <c:x val="0.8550430883639546"/>
          <c:y val="0.41657725571188847"/>
          <c:w val="0.14470844269466429"/>
          <c:h val="0.1617636552827352"/>
        </c:manualLayout>
      </c:layout>
      <c:txPr>
        <a:bodyPr/>
        <a:lstStyle/>
        <a:p>
          <a:pPr>
            <a:defRPr sz="1200" b="1" baseline="0"/>
          </a:pPr>
          <a:endParaRPr lang="en-US"/>
        </a:p>
      </c:txPr>
    </c:legend>
    <c:plotVisOnly val="1"/>
    <c:dispBlanksAs val="gap"/>
  </c:chart>
  <c:spPr>
    <a:ln>
      <a:noFill/>
    </a:ln>
  </c:spPr>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FBF43E-AF3C-4073-9C31-C28E2F872A10}" type="datetimeFigureOut">
              <a:rPr lang="en-US" smtClean="0"/>
              <a:pPr/>
              <a:t>10/12/2012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E3C756-21E5-4FC5-9827-4D5E9DDDC5A6}" type="slidenum">
              <a:rPr lang="en-US" smtClean="0"/>
              <a:pPr/>
              <a:t>‹#›</a:t>
            </a:fld>
            <a:endParaRPr lang="en-US"/>
          </a:p>
        </p:txBody>
      </p:sp>
    </p:spTree>
    <p:extLst>
      <p:ext uri="{BB962C8B-B14F-4D97-AF65-F5344CB8AC3E}">
        <p14:creationId xmlns:p14="http://schemas.microsoft.com/office/powerpoint/2010/main" xmlns="" val="2946301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E3C756-21E5-4FC5-9827-4D5E9DDDC5A6}"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r>
              <a:rPr lang="en-US" dirty="0" smtClean="0">
                <a:ea typeface="ＭＳ Ｐゴシック" pitchFamily="34" charset="-128"/>
              </a:rPr>
              <a:t>The CD4/Viral Load chart shows the client visually how their labs are doing.  VL scale and places to record are in green (like the HIV image in Take Your HIV Medicine, with the goal in dark green at the bottom, and the words “Goal, Low Viral Load).  The CD4 scale is in purple (Ravens are the local team), with the target in darker purple at the top.  This illustration shows someone who came in with a high VL and low CD4, started medication and did much better, but has not been adherent—V is rising and C is dropping. </a:t>
            </a:r>
          </a:p>
          <a:p>
            <a:endParaRPr lang="en-US" dirty="0" smtClean="0">
              <a:ea typeface="ＭＳ Ｐゴシック" pitchFamily="34" charset="-128"/>
            </a:endParaRPr>
          </a:p>
          <a:p>
            <a:r>
              <a:rPr lang="en-US" dirty="0" smtClean="0">
                <a:ea typeface="ＭＳ Ｐゴシック" pitchFamily="34" charset="-128"/>
              </a:rPr>
              <a:t>Now let’s look at the pill card</a:t>
            </a:r>
          </a:p>
        </p:txBody>
      </p:sp>
      <p:sp>
        <p:nvSpPr>
          <p:cNvPr id="24580" name="Slide Number Placeholder 3"/>
          <p:cNvSpPr>
            <a:spLocks noGrp="1"/>
          </p:cNvSpPr>
          <p:nvPr>
            <p:ph type="sldNum" sz="quarter" idx="5"/>
          </p:nvPr>
        </p:nvSpPr>
        <p:spPr/>
        <p:txBody>
          <a:bodyPr/>
          <a:lstStyle/>
          <a:p>
            <a:pPr>
              <a:defRPr/>
            </a:pPr>
            <a:fld id="{2A646B30-2796-4DA0-A790-2D5B5EB6F275}" type="slidenum">
              <a:rPr lang="en-US" smtClean="0">
                <a:ea typeface="ＭＳ Ｐゴシック" pitchFamily="34" charset="-128"/>
              </a:rPr>
              <a:pPr>
                <a:defRPr/>
              </a:pPr>
              <a:t>46</a:t>
            </a:fld>
            <a:endParaRPr lang="en-US" smtClean="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p:txBody>
          <a:bodyPr/>
          <a:lstStyle/>
          <a:p>
            <a:pPr>
              <a:defRPr/>
            </a:pPr>
            <a:fld id="{2AA6206A-D5D7-4C1F-97B8-714D64035681}" type="slidenum">
              <a:rPr lang="en-US" smtClean="0">
                <a:ea typeface="ＭＳ Ｐゴシック" pitchFamily="34" charset="-128"/>
              </a:rPr>
              <a:pPr>
                <a:defRPr/>
              </a:pPr>
              <a:t>48</a:t>
            </a:fld>
            <a:endParaRPr lang="en-US" smtClean="0">
              <a:ea typeface="ＭＳ Ｐゴシック" pitchFamily="34" charset="-128"/>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r>
              <a:rPr lang="en-US" smtClean="0">
                <a:ea typeface="ＭＳ Ｐゴシック" pitchFamily="34" charset="-128"/>
              </a:rPr>
              <a:t>This is adapted from an AHRQ (Agency for Heatlhcare Research and Quality) document called “how to create a pill card.”  There are “cut and paste” images of all HIV medications, so the picture actually looks like the client’s pills.  Pill cards are created using Word, a color printer, and the template provided.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r>
              <a:rPr lang="en-US" smtClean="0">
                <a:latin typeface="Arial" pitchFamily="34" charset="0"/>
              </a:rPr>
              <a:t>Let’s look at the three tools.  </a:t>
            </a:r>
            <a:r>
              <a:rPr lang="en-US" i="1" smtClean="0">
                <a:latin typeface="Arial" pitchFamily="34" charset="0"/>
              </a:rPr>
              <a:t>Take Your HIV Medicine</a:t>
            </a:r>
            <a:r>
              <a:rPr lang="en-US" smtClean="0">
                <a:latin typeface="Arial" pitchFamily="34" charset="0"/>
              </a:rPr>
              <a:t>… was modified for our population of young, primarily African-American, pregnant PLWH/A.  What follows are most of the slides from that brief presentation.  </a:t>
            </a:r>
          </a:p>
        </p:txBody>
      </p:sp>
      <p:sp>
        <p:nvSpPr>
          <p:cNvPr id="20484" name="Slide Number Placeholder 3"/>
          <p:cNvSpPr>
            <a:spLocks noGrp="1"/>
          </p:cNvSpPr>
          <p:nvPr>
            <p:ph type="sldNum" sz="quarter" idx="5"/>
          </p:nvPr>
        </p:nvSpPr>
        <p:spPr>
          <a:noFill/>
        </p:spPr>
        <p:txBody>
          <a:bodyPr/>
          <a:lstStyle/>
          <a:p>
            <a:fld id="{F86D5087-F23E-4954-8621-F84AC857DBB4}" type="slidenum">
              <a:rPr lang="en-US" smtClean="0">
                <a:latin typeface="Arial" pitchFamily="34" charset="0"/>
              </a:rPr>
              <a:pPr/>
              <a:t>51</a:t>
            </a:fld>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endParaRPr lang="en-US" smtClean="0">
              <a:latin typeface="Arial" pitchFamily="34" charset="0"/>
            </a:endParaRPr>
          </a:p>
        </p:txBody>
      </p:sp>
      <p:sp>
        <p:nvSpPr>
          <p:cNvPr id="24580" name="Slide Number Placeholder 3"/>
          <p:cNvSpPr>
            <a:spLocks noGrp="1"/>
          </p:cNvSpPr>
          <p:nvPr>
            <p:ph type="sldNum" sz="quarter" idx="5"/>
          </p:nvPr>
        </p:nvSpPr>
        <p:spPr>
          <a:noFill/>
        </p:spPr>
        <p:txBody>
          <a:bodyPr/>
          <a:lstStyle/>
          <a:p>
            <a:fld id="{8432FA9C-EBAF-4790-B40E-897BBAAE5180}" type="slidenum">
              <a:rPr lang="en-US" smtClean="0">
                <a:latin typeface="Arial" pitchFamily="34" charset="0"/>
              </a:rPr>
              <a:pPr/>
              <a:t>56</a:t>
            </a:fld>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Presenters</a:t>
            </a:r>
            <a:r>
              <a:rPr lang="en-US" dirty="0" smtClean="0"/>
              <a:t>—Evelyn Bradley Baltimore Part A/MAI Quality Assurance—working</a:t>
            </a:r>
            <a:r>
              <a:rPr lang="en-US" baseline="0" dirty="0" smtClean="0"/>
              <a:t> on health literacy projects for PLWH/A for past 3 years</a:t>
            </a:r>
            <a:r>
              <a:rPr lang="en-US" dirty="0" smtClean="0"/>
              <a:t>—Daniel Tietz </a:t>
            </a:r>
            <a:r>
              <a:rPr lang="en-US" sz="1200" kern="1200" dirty="0" smtClean="0">
                <a:solidFill>
                  <a:schemeClr val="tx1"/>
                </a:solidFill>
                <a:latin typeface="+mn-lt"/>
                <a:ea typeface="+mn-ea"/>
                <a:cs typeface="+mn-cs"/>
              </a:rPr>
              <a:t>Program Manager for Consumer Affairs--AIDS Institute, Albany</a:t>
            </a:r>
            <a:r>
              <a:rPr lang="en-US" sz="1200" kern="1200" baseline="0" dirty="0" smtClean="0">
                <a:solidFill>
                  <a:schemeClr val="tx1"/>
                </a:solidFill>
                <a:latin typeface="+mn-lt"/>
                <a:ea typeface="+mn-ea"/>
                <a:cs typeface="+mn-cs"/>
              </a:rPr>
              <a:t> NY, Eileen Sheridan-Malone, Nurse Case Manager for the Johns Hopkins Women’s HIV Program in Baltimore, and Altricia Belk, Senior Community Outreach Specialist Johns Hopkins HIV OB-GYN Clinic.</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Purpose</a:t>
            </a:r>
            <a:r>
              <a:rPr lang="en-US" dirty="0" smtClean="0"/>
              <a:t>…discuss a tool (under development) to support</a:t>
            </a:r>
            <a:r>
              <a:rPr lang="en-US" baseline="0" dirty="0" smtClean="0"/>
              <a:t> PLWH/A with</a:t>
            </a:r>
            <a:r>
              <a:rPr lang="en-US" dirty="0" smtClean="0"/>
              <a:t> self-management and retention.  Review 3 tools</a:t>
            </a:r>
            <a:r>
              <a:rPr lang="en-US" baseline="0" dirty="0" smtClean="0"/>
              <a:t> designed to help clients with limited HL to improve their adherence.  Of course there are other health literacy topics and tools—such as assess HL levels, environmental assessments (Nanette if in the hall)—but we are limiting our focus.</a:t>
            </a:r>
            <a:endParaRPr lang="en-US" dirty="0" smtClean="0"/>
          </a:p>
          <a:p>
            <a:endParaRPr lang="en-US" dirty="0"/>
          </a:p>
        </p:txBody>
      </p:sp>
      <p:sp>
        <p:nvSpPr>
          <p:cNvPr id="4" name="Slide Number Placeholder 3"/>
          <p:cNvSpPr>
            <a:spLocks noGrp="1"/>
          </p:cNvSpPr>
          <p:nvPr>
            <p:ph type="sldNum" sz="quarter" idx="10"/>
          </p:nvPr>
        </p:nvSpPr>
        <p:spPr/>
        <p:txBody>
          <a:bodyPr/>
          <a:lstStyle/>
          <a:p>
            <a:fld id="{45E3C756-21E5-4FC5-9827-4D5E9DDDC5A6}"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lvl="1"/>
            <a:r>
              <a:rPr lang="en-US" dirty="0" smtClean="0">
                <a:ea typeface="ＭＳ Ｐゴシック" pitchFamily="34" charset="-128"/>
              </a:rPr>
              <a:t>Northwestern University, 190 patients, two clinics</a:t>
            </a: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018" eaLnBrk="0" hangingPunct="0">
              <a:defRPr>
                <a:solidFill>
                  <a:schemeClr val="tx1"/>
                </a:solidFill>
                <a:latin typeface="Arial" charset="0"/>
                <a:ea typeface="ＭＳ Ｐゴシック" pitchFamily="34" charset="-128"/>
              </a:defRPr>
            </a:lvl1pPr>
            <a:lvl2pPr marL="730766" indent="-281064" defTabSz="915018" eaLnBrk="0" hangingPunct="0">
              <a:defRPr>
                <a:solidFill>
                  <a:schemeClr val="tx1"/>
                </a:solidFill>
                <a:latin typeface="Arial" charset="0"/>
                <a:ea typeface="ＭＳ Ｐゴシック" pitchFamily="34" charset="-128"/>
              </a:defRPr>
            </a:lvl2pPr>
            <a:lvl3pPr marL="1124255" indent="-224851" defTabSz="915018" eaLnBrk="0" hangingPunct="0">
              <a:defRPr>
                <a:solidFill>
                  <a:schemeClr val="tx1"/>
                </a:solidFill>
                <a:latin typeface="Arial" charset="0"/>
                <a:ea typeface="ＭＳ Ｐゴシック" pitchFamily="34" charset="-128"/>
              </a:defRPr>
            </a:lvl3pPr>
            <a:lvl4pPr marL="1573957" indent="-224851" defTabSz="915018" eaLnBrk="0" hangingPunct="0">
              <a:defRPr>
                <a:solidFill>
                  <a:schemeClr val="tx1"/>
                </a:solidFill>
                <a:latin typeface="Arial" charset="0"/>
                <a:ea typeface="ＭＳ Ｐゴシック" pitchFamily="34" charset="-128"/>
              </a:defRPr>
            </a:lvl4pPr>
            <a:lvl5pPr marL="2023659" indent="-224851" defTabSz="915018" eaLnBrk="0" hangingPunct="0">
              <a:defRPr>
                <a:solidFill>
                  <a:schemeClr val="tx1"/>
                </a:solidFill>
                <a:latin typeface="Arial" charset="0"/>
                <a:ea typeface="ＭＳ Ｐゴシック" pitchFamily="34" charset="-128"/>
              </a:defRPr>
            </a:lvl5pPr>
            <a:lvl6pPr marL="2473361" indent="-224851" defTabSz="915018" eaLnBrk="0" fontAlgn="base" hangingPunct="0">
              <a:spcBef>
                <a:spcPct val="0"/>
              </a:spcBef>
              <a:spcAft>
                <a:spcPct val="0"/>
              </a:spcAft>
              <a:defRPr>
                <a:solidFill>
                  <a:schemeClr val="tx1"/>
                </a:solidFill>
                <a:latin typeface="Arial" charset="0"/>
                <a:ea typeface="ＭＳ Ｐゴシック" pitchFamily="34" charset="-128"/>
              </a:defRPr>
            </a:lvl6pPr>
            <a:lvl7pPr marL="2923062" indent="-224851" defTabSz="915018" eaLnBrk="0" fontAlgn="base" hangingPunct="0">
              <a:spcBef>
                <a:spcPct val="0"/>
              </a:spcBef>
              <a:spcAft>
                <a:spcPct val="0"/>
              </a:spcAft>
              <a:defRPr>
                <a:solidFill>
                  <a:schemeClr val="tx1"/>
                </a:solidFill>
                <a:latin typeface="Arial" charset="0"/>
                <a:ea typeface="ＭＳ Ｐゴシック" pitchFamily="34" charset="-128"/>
              </a:defRPr>
            </a:lvl7pPr>
            <a:lvl8pPr marL="3372764" indent="-224851" defTabSz="915018" eaLnBrk="0" fontAlgn="base" hangingPunct="0">
              <a:spcBef>
                <a:spcPct val="0"/>
              </a:spcBef>
              <a:spcAft>
                <a:spcPct val="0"/>
              </a:spcAft>
              <a:defRPr>
                <a:solidFill>
                  <a:schemeClr val="tx1"/>
                </a:solidFill>
                <a:latin typeface="Arial" charset="0"/>
                <a:ea typeface="ＭＳ Ｐゴシック" pitchFamily="34" charset="-128"/>
              </a:defRPr>
            </a:lvl8pPr>
            <a:lvl9pPr marL="3822466" indent="-224851" defTabSz="915018"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18B92AF0-57B4-4C54-B78F-A733E0E22EC0}" type="slidenum">
              <a:rPr lang="en-US" smtClean="0"/>
              <a:pPr eaLnBrk="1" hangingPunct="1"/>
              <a:t>5</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018" eaLnBrk="0" hangingPunct="0">
              <a:defRPr>
                <a:solidFill>
                  <a:schemeClr val="tx1"/>
                </a:solidFill>
                <a:latin typeface="Arial" charset="0"/>
                <a:ea typeface="ＭＳ Ｐゴシック" pitchFamily="34" charset="-128"/>
              </a:defRPr>
            </a:lvl1pPr>
            <a:lvl2pPr marL="730766" indent="-281064" defTabSz="915018" eaLnBrk="0" hangingPunct="0">
              <a:defRPr>
                <a:solidFill>
                  <a:schemeClr val="tx1"/>
                </a:solidFill>
                <a:latin typeface="Arial" charset="0"/>
                <a:ea typeface="ＭＳ Ｐゴシック" pitchFamily="34" charset="-128"/>
              </a:defRPr>
            </a:lvl2pPr>
            <a:lvl3pPr marL="1124255" indent="-224851" defTabSz="915018" eaLnBrk="0" hangingPunct="0">
              <a:defRPr>
                <a:solidFill>
                  <a:schemeClr val="tx1"/>
                </a:solidFill>
                <a:latin typeface="Arial" charset="0"/>
                <a:ea typeface="ＭＳ Ｐゴシック" pitchFamily="34" charset="-128"/>
              </a:defRPr>
            </a:lvl3pPr>
            <a:lvl4pPr marL="1573957" indent="-224851" defTabSz="915018" eaLnBrk="0" hangingPunct="0">
              <a:defRPr>
                <a:solidFill>
                  <a:schemeClr val="tx1"/>
                </a:solidFill>
                <a:latin typeface="Arial" charset="0"/>
                <a:ea typeface="ＭＳ Ｐゴシック" pitchFamily="34" charset="-128"/>
              </a:defRPr>
            </a:lvl4pPr>
            <a:lvl5pPr marL="2023659" indent="-224851" defTabSz="915018" eaLnBrk="0" hangingPunct="0">
              <a:defRPr>
                <a:solidFill>
                  <a:schemeClr val="tx1"/>
                </a:solidFill>
                <a:latin typeface="Arial" charset="0"/>
                <a:ea typeface="ＭＳ Ｐゴシック" pitchFamily="34" charset="-128"/>
              </a:defRPr>
            </a:lvl5pPr>
            <a:lvl6pPr marL="2473361" indent="-224851" defTabSz="915018" eaLnBrk="0" fontAlgn="base" hangingPunct="0">
              <a:spcBef>
                <a:spcPct val="0"/>
              </a:spcBef>
              <a:spcAft>
                <a:spcPct val="0"/>
              </a:spcAft>
              <a:defRPr>
                <a:solidFill>
                  <a:schemeClr val="tx1"/>
                </a:solidFill>
                <a:latin typeface="Arial" charset="0"/>
                <a:ea typeface="ＭＳ Ｐゴシック" pitchFamily="34" charset="-128"/>
              </a:defRPr>
            </a:lvl6pPr>
            <a:lvl7pPr marL="2923062" indent="-224851" defTabSz="915018" eaLnBrk="0" fontAlgn="base" hangingPunct="0">
              <a:spcBef>
                <a:spcPct val="0"/>
              </a:spcBef>
              <a:spcAft>
                <a:spcPct val="0"/>
              </a:spcAft>
              <a:defRPr>
                <a:solidFill>
                  <a:schemeClr val="tx1"/>
                </a:solidFill>
                <a:latin typeface="Arial" charset="0"/>
                <a:ea typeface="ＭＳ Ｐゴシック" pitchFamily="34" charset="-128"/>
              </a:defRPr>
            </a:lvl7pPr>
            <a:lvl8pPr marL="3372764" indent="-224851" defTabSz="915018" eaLnBrk="0" fontAlgn="base" hangingPunct="0">
              <a:spcBef>
                <a:spcPct val="0"/>
              </a:spcBef>
              <a:spcAft>
                <a:spcPct val="0"/>
              </a:spcAft>
              <a:defRPr>
                <a:solidFill>
                  <a:schemeClr val="tx1"/>
                </a:solidFill>
                <a:latin typeface="Arial" charset="0"/>
                <a:ea typeface="ＭＳ Ｐゴシック" pitchFamily="34" charset="-128"/>
              </a:defRPr>
            </a:lvl8pPr>
            <a:lvl9pPr marL="3822466" indent="-224851" defTabSz="915018"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68D32B89-B086-41DF-8812-A7575AD97A6D}" type="slidenum">
              <a:rPr lang="en-US" smtClean="0"/>
              <a:pPr eaLnBrk="1" hangingPunct="1"/>
              <a:t>6</a:t>
            </a:fld>
            <a:endParaRPr lang="en-US" smtClean="0"/>
          </a:p>
        </p:txBody>
      </p:sp>
      <p:sp>
        <p:nvSpPr>
          <p:cNvPr id="37891" name="Rectangle 2"/>
          <p:cNvSpPr>
            <a:spLocks noGrp="1" noRot="1" noChangeAspect="1" noChangeArrowheads="1" noTextEdit="1"/>
          </p:cNvSpPr>
          <p:nvPr>
            <p:ph type="sldImg"/>
          </p:nvPr>
        </p:nvSpPr>
        <p:spPr>
          <a:xfrm>
            <a:off x="1144588" y="685800"/>
            <a:ext cx="4572000" cy="3429000"/>
          </a:xfrm>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ea typeface="ＭＳ Ｐゴシック" pitchFamily="34" charset="-128"/>
              </a:rPr>
              <a:t>17 </a:t>
            </a:r>
            <a:r>
              <a:rPr lang="en-US" dirty="0" smtClean="0">
                <a:ea typeface="ＭＳ Ｐゴシック" pitchFamily="34" charset="-128"/>
              </a:rPr>
              <a:t>questions…pre-test results in orange/post-test results in yellow.  Initially those with inadequate literacy could answer about 2-3 of the 17 questions, those with marginal literacy a few more, and those with adequate literacy yet more…but no group averaged half of the questions!  After exposure to the 2 5-minute MMEPs, people at all literacy levels improved.  Note that the “inadequate literacy” group improved so much (7-8 questions correct) that they were above the pre-exposure level of the “adequate literacy” group.</a:t>
            </a:r>
          </a:p>
          <a:p>
            <a:pPr eaLnBrk="1" hangingPunct="1"/>
            <a:endParaRPr lang="en-US" dirty="0"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smtClean="0">
                <a:ea typeface="ＭＳ Ｐゴシック" pitchFamily="34" charset="-128"/>
              </a:rPr>
              <a:t>…there are more than 17 key messages on HIV…it will require more than 1 MMEP segment</a:t>
            </a:r>
          </a:p>
          <a:p>
            <a:endParaRPr lang="en-US" dirty="0" smtClean="0">
              <a:ea typeface="ＭＳ Ｐゴシック" pitchFamily="34" charset="-128"/>
            </a:endParaRPr>
          </a:p>
          <a:p>
            <a:r>
              <a:rPr lang="en-US" dirty="0" smtClean="0">
                <a:ea typeface="ＭＳ Ｐゴシック" pitchFamily="34" charset="-128"/>
              </a:rPr>
              <a:t>…most effective media is different for different content…mostly </a:t>
            </a:r>
            <a:r>
              <a:rPr lang="en-US" b="1" dirty="0" smtClean="0">
                <a:ea typeface="ＭＳ Ｐゴシック" pitchFamily="34" charset="-128"/>
              </a:rPr>
              <a:t>person telling story</a:t>
            </a:r>
            <a:r>
              <a:rPr lang="en-US" dirty="0" smtClean="0">
                <a:ea typeface="ＭＳ Ｐゴシック" pitchFamily="34" charset="-128"/>
              </a:rPr>
              <a:t>, some dialogue, </a:t>
            </a:r>
            <a:r>
              <a:rPr lang="en-US" b="1" dirty="0" smtClean="0">
                <a:ea typeface="ＭＳ Ｐゴシック" pitchFamily="34" charset="-128"/>
              </a:rPr>
              <a:t>group talking </a:t>
            </a:r>
            <a:r>
              <a:rPr lang="en-US" dirty="0" smtClean="0">
                <a:ea typeface="ＭＳ Ｐゴシック" pitchFamily="34" charset="-128"/>
              </a:rPr>
              <a:t>about disclosure</a:t>
            </a:r>
            <a:r>
              <a:rPr lang="en-US" b="1" dirty="0" smtClean="0">
                <a:ea typeface="ＭＳ Ｐゴシック" pitchFamily="34" charset="-128"/>
              </a:rPr>
              <a:t>, animation </a:t>
            </a:r>
            <a:r>
              <a:rPr lang="en-US" dirty="0" smtClean="0">
                <a:ea typeface="ＭＳ Ｐゴシック" pitchFamily="34" charset="-128"/>
              </a:rPr>
              <a:t>to illustrate what HIV does inside the body.</a:t>
            </a: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018" eaLnBrk="0" hangingPunct="0">
              <a:defRPr>
                <a:solidFill>
                  <a:schemeClr val="tx1"/>
                </a:solidFill>
                <a:latin typeface="Arial" charset="0"/>
                <a:ea typeface="ＭＳ Ｐゴシック" pitchFamily="34" charset="-128"/>
              </a:defRPr>
            </a:lvl1pPr>
            <a:lvl2pPr marL="730766" indent="-281064" defTabSz="915018" eaLnBrk="0" hangingPunct="0">
              <a:defRPr>
                <a:solidFill>
                  <a:schemeClr val="tx1"/>
                </a:solidFill>
                <a:latin typeface="Arial" charset="0"/>
                <a:ea typeface="ＭＳ Ｐゴシック" pitchFamily="34" charset="-128"/>
              </a:defRPr>
            </a:lvl2pPr>
            <a:lvl3pPr marL="1124255" indent="-224851" defTabSz="915018" eaLnBrk="0" hangingPunct="0">
              <a:defRPr>
                <a:solidFill>
                  <a:schemeClr val="tx1"/>
                </a:solidFill>
                <a:latin typeface="Arial" charset="0"/>
                <a:ea typeface="ＭＳ Ｐゴシック" pitchFamily="34" charset="-128"/>
              </a:defRPr>
            </a:lvl3pPr>
            <a:lvl4pPr marL="1573957" indent="-224851" defTabSz="915018" eaLnBrk="0" hangingPunct="0">
              <a:defRPr>
                <a:solidFill>
                  <a:schemeClr val="tx1"/>
                </a:solidFill>
                <a:latin typeface="Arial" charset="0"/>
                <a:ea typeface="ＭＳ Ｐゴシック" pitchFamily="34" charset="-128"/>
              </a:defRPr>
            </a:lvl4pPr>
            <a:lvl5pPr marL="2023659" indent="-224851" defTabSz="915018" eaLnBrk="0" hangingPunct="0">
              <a:defRPr>
                <a:solidFill>
                  <a:schemeClr val="tx1"/>
                </a:solidFill>
                <a:latin typeface="Arial" charset="0"/>
                <a:ea typeface="ＭＳ Ｐゴシック" pitchFamily="34" charset="-128"/>
              </a:defRPr>
            </a:lvl5pPr>
            <a:lvl6pPr marL="2473361" indent="-224851" defTabSz="915018" eaLnBrk="0" fontAlgn="base" hangingPunct="0">
              <a:spcBef>
                <a:spcPct val="0"/>
              </a:spcBef>
              <a:spcAft>
                <a:spcPct val="0"/>
              </a:spcAft>
              <a:defRPr>
                <a:solidFill>
                  <a:schemeClr val="tx1"/>
                </a:solidFill>
                <a:latin typeface="Arial" charset="0"/>
                <a:ea typeface="ＭＳ Ｐゴシック" pitchFamily="34" charset="-128"/>
              </a:defRPr>
            </a:lvl6pPr>
            <a:lvl7pPr marL="2923062" indent="-224851" defTabSz="915018" eaLnBrk="0" fontAlgn="base" hangingPunct="0">
              <a:spcBef>
                <a:spcPct val="0"/>
              </a:spcBef>
              <a:spcAft>
                <a:spcPct val="0"/>
              </a:spcAft>
              <a:defRPr>
                <a:solidFill>
                  <a:schemeClr val="tx1"/>
                </a:solidFill>
                <a:latin typeface="Arial" charset="0"/>
                <a:ea typeface="ＭＳ Ｐゴシック" pitchFamily="34" charset="-128"/>
              </a:defRPr>
            </a:lvl7pPr>
            <a:lvl8pPr marL="3372764" indent="-224851" defTabSz="915018" eaLnBrk="0" fontAlgn="base" hangingPunct="0">
              <a:spcBef>
                <a:spcPct val="0"/>
              </a:spcBef>
              <a:spcAft>
                <a:spcPct val="0"/>
              </a:spcAft>
              <a:defRPr>
                <a:solidFill>
                  <a:schemeClr val="tx1"/>
                </a:solidFill>
                <a:latin typeface="Arial" charset="0"/>
                <a:ea typeface="ＭＳ Ｐゴシック" pitchFamily="34" charset="-128"/>
              </a:defRPr>
            </a:lvl8pPr>
            <a:lvl9pPr marL="3822466" indent="-224851" defTabSz="915018"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FE37F7A8-DF47-4D31-AB00-EDE9DB1414A1}" type="slidenum">
              <a:rPr lang="en-US" smtClean="0"/>
              <a:pPr eaLnBrk="1" hangingPunct="1"/>
              <a:t>11</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smtClean="0">
                <a:ea typeface="ＭＳ Ｐゴシック" pitchFamily="34" charset="-128"/>
              </a:rPr>
              <a:t>…there are more than 17 key messages on HIV…it will require more than 1 MMEP segment</a:t>
            </a:r>
          </a:p>
          <a:p>
            <a:endParaRPr lang="en-US" dirty="0" smtClean="0">
              <a:ea typeface="ＭＳ Ｐゴシック" pitchFamily="34" charset="-128"/>
            </a:endParaRPr>
          </a:p>
          <a:p>
            <a:r>
              <a:rPr lang="en-US" dirty="0" smtClean="0">
                <a:ea typeface="ＭＳ Ｐゴシック" pitchFamily="34" charset="-128"/>
              </a:rPr>
              <a:t>…most effective media is different for different content…mostly </a:t>
            </a:r>
            <a:r>
              <a:rPr lang="en-US" b="1" dirty="0" smtClean="0">
                <a:ea typeface="ＭＳ Ｐゴシック" pitchFamily="34" charset="-128"/>
              </a:rPr>
              <a:t>person telling story</a:t>
            </a:r>
            <a:r>
              <a:rPr lang="en-US" dirty="0" smtClean="0">
                <a:ea typeface="ＭＳ Ｐゴシック" pitchFamily="34" charset="-128"/>
              </a:rPr>
              <a:t>, some dialogue, </a:t>
            </a:r>
            <a:r>
              <a:rPr lang="en-US" b="1" dirty="0" smtClean="0">
                <a:ea typeface="ＭＳ Ｐゴシック" pitchFamily="34" charset="-128"/>
              </a:rPr>
              <a:t>group talking </a:t>
            </a:r>
            <a:r>
              <a:rPr lang="en-US" dirty="0" smtClean="0">
                <a:ea typeface="ＭＳ Ｐゴシック" pitchFamily="34" charset="-128"/>
              </a:rPr>
              <a:t>about disclosure</a:t>
            </a:r>
            <a:r>
              <a:rPr lang="en-US" b="1" dirty="0" smtClean="0">
                <a:ea typeface="ＭＳ Ｐゴシック" pitchFamily="34" charset="-128"/>
              </a:rPr>
              <a:t>, animation </a:t>
            </a:r>
            <a:r>
              <a:rPr lang="en-US" dirty="0" smtClean="0">
                <a:ea typeface="ＭＳ Ｐゴシック" pitchFamily="34" charset="-128"/>
              </a:rPr>
              <a:t>to illustrate what HIV does inside the body.</a:t>
            </a: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018" eaLnBrk="0" hangingPunct="0">
              <a:defRPr>
                <a:solidFill>
                  <a:schemeClr val="tx1"/>
                </a:solidFill>
                <a:latin typeface="Arial" charset="0"/>
                <a:ea typeface="ＭＳ Ｐゴシック" pitchFamily="34" charset="-128"/>
              </a:defRPr>
            </a:lvl1pPr>
            <a:lvl2pPr marL="730766" indent="-281064" defTabSz="915018" eaLnBrk="0" hangingPunct="0">
              <a:defRPr>
                <a:solidFill>
                  <a:schemeClr val="tx1"/>
                </a:solidFill>
                <a:latin typeface="Arial" charset="0"/>
                <a:ea typeface="ＭＳ Ｐゴシック" pitchFamily="34" charset="-128"/>
              </a:defRPr>
            </a:lvl2pPr>
            <a:lvl3pPr marL="1124255" indent="-224851" defTabSz="915018" eaLnBrk="0" hangingPunct="0">
              <a:defRPr>
                <a:solidFill>
                  <a:schemeClr val="tx1"/>
                </a:solidFill>
                <a:latin typeface="Arial" charset="0"/>
                <a:ea typeface="ＭＳ Ｐゴシック" pitchFamily="34" charset="-128"/>
              </a:defRPr>
            </a:lvl3pPr>
            <a:lvl4pPr marL="1573957" indent="-224851" defTabSz="915018" eaLnBrk="0" hangingPunct="0">
              <a:defRPr>
                <a:solidFill>
                  <a:schemeClr val="tx1"/>
                </a:solidFill>
                <a:latin typeface="Arial" charset="0"/>
                <a:ea typeface="ＭＳ Ｐゴシック" pitchFamily="34" charset="-128"/>
              </a:defRPr>
            </a:lvl4pPr>
            <a:lvl5pPr marL="2023659" indent="-224851" defTabSz="915018" eaLnBrk="0" hangingPunct="0">
              <a:defRPr>
                <a:solidFill>
                  <a:schemeClr val="tx1"/>
                </a:solidFill>
                <a:latin typeface="Arial" charset="0"/>
                <a:ea typeface="ＭＳ Ｐゴシック" pitchFamily="34" charset="-128"/>
              </a:defRPr>
            </a:lvl5pPr>
            <a:lvl6pPr marL="2473361" indent="-224851" defTabSz="915018" eaLnBrk="0" fontAlgn="base" hangingPunct="0">
              <a:spcBef>
                <a:spcPct val="0"/>
              </a:spcBef>
              <a:spcAft>
                <a:spcPct val="0"/>
              </a:spcAft>
              <a:defRPr>
                <a:solidFill>
                  <a:schemeClr val="tx1"/>
                </a:solidFill>
                <a:latin typeface="Arial" charset="0"/>
                <a:ea typeface="ＭＳ Ｐゴシック" pitchFamily="34" charset="-128"/>
              </a:defRPr>
            </a:lvl6pPr>
            <a:lvl7pPr marL="2923062" indent="-224851" defTabSz="915018" eaLnBrk="0" fontAlgn="base" hangingPunct="0">
              <a:spcBef>
                <a:spcPct val="0"/>
              </a:spcBef>
              <a:spcAft>
                <a:spcPct val="0"/>
              </a:spcAft>
              <a:defRPr>
                <a:solidFill>
                  <a:schemeClr val="tx1"/>
                </a:solidFill>
                <a:latin typeface="Arial" charset="0"/>
                <a:ea typeface="ＭＳ Ｐゴシック" pitchFamily="34" charset="-128"/>
              </a:defRPr>
            </a:lvl7pPr>
            <a:lvl8pPr marL="3372764" indent="-224851" defTabSz="915018" eaLnBrk="0" fontAlgn="base" hangingPunct="0">
              <a:spcBef>
                <a:spcPct val="0"/>
              </a:spcBef>
              <a:spcAft>
                <a:spcPct val="0"/>
              </a:spcAft>
              <a:defRPr>
                <a:solidFill>
                  <a:schemeClr val="tx1"/>
                </a:solidFill>
                <a:latin typeface="Arial" charset="0"/>
                <a:ea typeface="ＭＳ Ｐゴシック" pitchFamily="34" charset="-128"/>
              </a:defRPr>
            </a:lvl8pPr>
            <a:lvl9pPr marL="3822466" indent="-224851" defTabSz="915018"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FE37F7A8-DF47-4D31-AB00-EDE9DB1414A1}" type="slidenum">
              <a:rPr lang="en-US" smtClean="0"/>
              <a:pPr eaLnBrk="1" hangingPunct="1"/>
              <a:t>12</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9 messages…</a:t>
            </a:r>
            <a:endParaRPr lang="en-US" dirty="0"/>
          </a:p>
        </p:txBody>
      </p:sp>
      <p:sp>
        <p:nvSpPr>
          <p:cNvPr id="4" name="Slide Number Placeholder 3"/>
          <p:cNvSpPr>
            <a:spLocks noGrp="1"/>
          </p:cNvSpPr>
          <p:nvPr>
            <p:ph type="sldNum" sz="quarter" idx="10"/>
          </p:nvPr>
        </p:nvSpPr>
        <p:spPr/>
        <p:txBody>
          <a:bodyPr/>
          <a:lstStyle/>
          <a:p>
            <a:fld id="{45E3C756-21E5-4FC5-9827-4D5E9DDDC5A6}" type="slidenum">
              <a:rPr lang="en-US" smtClean="0"/>
              <a:pPr/>
              <a:t>15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History</a:t>
            </a:r>
            <a:r>
              <a:rPr lang="en-US" dirty="0" smtClean="0"/>
              <a:t>..Readings </a:t>
            </a:r>
            <a:r>
              <a:rPr lang="en-US" dirty="0" smtClean="0"/>
              <a:t>and presentations on HL…challenge</a:t>
            </a:r>
            <a:r>
              <a:rPr lang="en-US" baseline="0" dirty="0" smtClean="0"/>
              <a:t> by provider…Fellowship…Pilot (PDSA cycle—identify a QI issue, look at root causes, plan an intervention, try in a small way, evaluate, modify as needed and expand)  </a:t>
            </a:r>
          </a:p>
          <a:p>
            <a:r>
              <a:rPr lang="en-US" b="1" baseline="0" dirty="0" smtClean="0"/>
              <a:t>Tools </a:t>
            </a:r>
            <a:r>
              <a:rPr lang="en-US" baseline="0" dirty="0" smtClean="0"/>
              <a:t> Take your HIV Medicine….</a:t>
            </a:r>
            <a:r>
              <a:rPr lang="en-US" baseline="0" dirty="0" smtClean="0"/>
              <a:t>Lydia Barakat, </a:t>
            </a:r>
            <a:r>
              <a:rPr lang="en-US" baseline="0" dirty="0" smtClean="0"/>
              <a:t>MD who is </a:t>
            </a:r>
            <a:r>
              <a:rPr lang="en-US" sz="1200" kern="1200" dirty="0" smtClean="0">
                <a:solidFill>
                  <a:schemeClr val="tx1"/>
                </a:solidFill>
                <a:latin typeface="+mn-lt"/>
                <a:ea typeface="+mn-ea"/>
                <a:cs typeface="+mn-cs"/>
              </a:rPr>
              <a:t>Medical Director</a:t>
            </a:r>
            <a:r>
              <a:rPr lang="en-US" sz="1200" kern="1200" baseline="0" dirty="0" smtClean="0">
                <a:solidFill>
                  <a:schemeClr val="tx1"/>
                </a:solidFill>
                <a:latin typeface="+mn-lt"/>
                <a:ea typeface="+mn-ea"/>
                <a:cs typeface="+mn-cs"/>
              </a:rPr>
              <a:t> at the </a:t>
            </a:r>
            <a:r>
              <a:rPr lang="en-US" sz="1200" kern="1200" dirty="0" smtClean="0">
                <a:solidFill>
                  <a:schemeClr val="tx1"/>
                </a:solidFill>
                <a:latin typeface="+mn-lt"/>
                <a:ea typeface="+mn-ea"/>
                <a:cs typeface="+mn-cs"/>
              </a:rPr>
              <a:t>Nathan Smith Clinic Yale University School of Medicine AIDS Program and Assistant Professor, Section of Infectious Diseases</a:t>
            </a:r>
            <a:endParaRPr lang="en-US" baseline="0" dirty="0" smtClean="0"/>
          </a:p>
          <a:p>
            <a:pPr>
              <a:buFont typeface="Arial" pitchFamily="34" charset="0"/>
              <a:buChar char="•"/>
            </a:pPr>
            <a:r>
              <a:rPr lang="en-US" baseline="0" dirty="0" smtClean="0"/>
              <a:t>CD4/VL chart…many versions…this one developed and used </a:t>
            </a:r>
            <a:r>
              <a:rPr lang="en-US" baseline="0" dirty="0" smtClean="0"/>
              <a:t>by a case manager, </a:t>
            </a:r>
            <a:r>
              <a:rPr lang="en-US" baseline="0" dirty="0" smtClean="0"/>
              <a:t>Mary </a:t>
            </a:r>
            <a:r>
              <a:rPr lang="en-US" baseline="0" dirty="0" err="1" smtClean="0"/>
              <a:t>Yancy</a:t>
            </a:r>
            <a:r>
              <a:rPr lang="en-US" baseline="0" dirty="0" smtClean="0"/>
              <a:t>, </a:t>
            </a:r>
            <a:r>
              <a:rPr lang="en-US" baseline="0" dirty="0" smtClean="0"/>
              <a:t>and her team at MD QA Co Health Dept</a:t>
            </a:r>
          </a:p>
          <a:p>
            <a:pPr>
              <a:buFont typeface="Arial" pitchFamily="34" charset="0"/>
              <a:buChar char="•"/>
            </a:pPr>
            <a:r>
              <a:rPr lang="en-US" dirty="0" smtClean="0"/>
              <a:t>Pill Card…modified from AHRQ Health</a:t>
            </a:r>
            <a:r>
              <a:rPr lang="en-US" baseline="0" dirty="0" smtClean="0"/>
              <a:t> Literacy Toolkit….in ref’s.</a:t>
            </a:r>
            <a:endParaRPr lang="en-US" dirty="0"/>
          </a:p>
        </p:txBody>
      </p:sp>
      <p:sp>
        <p:nvSpPr>
          <p:cNvPr id="4" name="Slide Number Placeholder 3"/>
          <p:cNvSpPr>
            <a:spLocks noGrp="1"/>
          </p:cNvSpPr>
          <p:nvPr>
            <p:ph type="sldNum" sz="quarter" idx="10"/>
          </p:nvPr>
        </p:nvSpPr>
        <p:spPr/>
        <p:txBody>
          <a:bodyPr/>
          <a:lstStyle/>
          <a:p>
            <a:fld id="{45E3C756-21E5-4FC5-9827-4D5E9DDDC5A6}" type="slidenum">
              <a:rPr lang="en-US" smtClean="0"/>
              <a:pPr/>
              <a:t>40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few sample pages as</a:t>
            </a:r>
            <a:r>
              <a:rPr lang="en-US" baseline="0" dirty="0" smtClean="0"/>
              <a:t> you’ll see all 12 pages during the exercise….</a:t>
            </a:r>
            <a:endParaRPr lang="en-US" dirty="0"/>
          </a:p>
        </p:txBody>
      </p:sp>
      <p:sp>
        <p:nvSpPr>
          <p:cNvPr id="4" name="Slide Number Placeholder 3"/>
          <p:cNvSpPr>
            <a:spLocks noGrp="1"/>
          </p:cNvSpPr>
          <p:nvPr>
            <p:ph type="sldNum" sz="quarter" idx="10"/>
          </p:nvPr>
        </p:nvSpPr>
        <p:spPr/>
        <p:txBody>
          <a:bodyPr/>
          <a:lstStyle/>
          <a:p>
            <a:fld id="{45E3C756-21E5-4FC5-9827-4D5E9DDDC5A6}" type="slidenum">
              <a:rPr lang="en-US" smtClean="0"/>
              <a:pPr/>
              <a:t>41</a:t>
            </a:fld>
            <a:endParaRPr lang="en-US"/>
          </a:p>
        </p:txBody>
      </p:sp>
    </p:spTree>
    <p:extLst>
      <p:ext uri="{BB962C8B-B14F-4D97-AF65-F5344CB8AC3E}">
        <p14:creationId xmlns:p14="http://schemas.microsoft.com/office/powerpoint/2010/main" xmlns="" val="2685889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5B9048-EB70-48BA-827E-359F0654CD33}" type="datetimeFigureOut">
              <a:rPr lang="en-US" smtClean="0"/>
              <a:pPr/>
              <a:t>10/12/2012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0F8C58-6632-4EF7-B17C-8D00FBECE88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5B9048-EB70-48BA-827E-359F0654CD33}" type="datetimeFigureOut">
              <a:rPr lang="en-US" smtClean="0"/>
              <a:pPr/>
              <a:t>10/12/2012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0F8C58-6632-4EF7-B17C-8D00FBECE88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5B9048-EB70-48BA-827E-359F0654CD33}" type="datetimeFigureOut">
              <a:rPr lang="en-US" smtClean="0"/>
              <a:pPr/>
              <a:t>10/12/2012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0F8C58-6632-4EF7-B17C-8D00FBECE88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5B9048-EB70-48BA-827E-359F0654CD33}" type="datetimeFigureOut">
              <a:rPr lang="en-US" smtClean="0"/>
              <a:pPr/>
              <a:t>10/12/2012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0F8C58-6632-4EF7-B17C-8D00FBECE88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5B9048-EB70-48BA-827E-359F0654CD33}" type="datetimeFigureOut">
              <a:rPr lang="en-US" smtClean="0"/>
              <a:pPr/>
              <a:t>10/12/2012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0F8C58-6632-4EF7-B17C-8D00FBECE88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5B9048-EB70-48BA-827E-359F0654CD33}" type="datetimeFigureOut">
              <a:rPr lang="en-US" smtClean="0"/>
              <a:pPr/>
              <a:t>10/12/2012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0F8C58-6632-4EF7-B17C-8D00FBECE88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5B9048-EB70-48BA-827E-359F0654CD33}" type="datetimeFigureOut">
              <a:rPr lang="en-US" smtClean="0"/>
              <a:pPr/>
              <a:t>10/12/2012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0F8C58-6632-4EF7-B17C-8D00FBECE88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5B9048-EB70-48BA-827E-359F0654CD33}" type="datetimeFigureOut">
              <a:rPr lang="en-US" smtClean="0"/>
              <a:pPr/>
              <a:t>10/12/2012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0F8C58-6632-4EF7-B17C-8D00FBECE88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5B9048-EB70-48BA-827E-359F0654CD33}" type="datetimeFigureOut">
              <a:rPr lang="en-US" smtClean="0"/>
              <a:pPr/>
              <a:t>10/12/2012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0F8C58-6632-4EF7-B17C-8D00FBECE88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5B9048-EB70-48BA-827E-359F0654CD33}" type="datetimeFigureOut">
              <a:rPr lang="en-US" smtClean="0"/>
              <a:pPr/>
              <a:t>10/12/2012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0F8C58-6632-4EF7-B17C-8D00FBECE88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5B9048-EB70-48BA-827E-359F0654CD33}" type="datetimeFigureOut">
              <a:rPr lang="en-US" smtClean="0"/>
              <a:pPr/>
              <a:t>10/12/2012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0F8C58-6632-4EF7-B17C-8D00FBECE88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5B9048-EB70-48BA-827E-359F0654CD33}" type="datetimeFigureOut">
              <a:rPr lang="en-US" smtClean="0"/>
              <a:pPr/>
              <a:t>10/12/2012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0F8C58-6632-4EF7-B17C-8D00FBECE88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wmf"/></Relationships>
</file>

<file path=ppt/slides/_rels/slide1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wmf"/><Relationship Id="rId4" Type="http://schemas.openxmlformats.org/officeDocument/2006/relationships/image" Target="../media/image3.wmf"/></Relationships>
</file>

<file path=ppt/slides/_rels/slide19.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wmf"/><Relationship Id="rId1" Type="http://schemas.openxmlformats.org/officeDocument/2006/relationships/slideLayout" Target="../slideLayouts/slideLayout2.xml"/><Relationship Id="rId4" Type="http://schemas.openxmlformats.org/officeDocument/2006/relationships/hyperlink" Target="http://findhivcare.hrsa.gov/Search_HAB.aspx"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2.xml"/><Relationship Id="rId4" Type="http://schemas.openxmlformats.org/officeDocument/2006/relationships/image" Target="../media/image10.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hyperlink" Target="http://www.ahrq.gov/qual/pillcard/pillcard.htm"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mailto:det01@health.state.ny.us" TargetMode="External"/><Relationship Id="rId2" Type="http://schemas.openxmlformats.org/officeDocument/2006/relationships/hyperlink" Target="mailto:evelyn.bradley@baltimorecity.gov" TargetMode="External"/><Relationship Id="rId1" Type="http://schemas.openxmlformats.org/officeDocument/2006/relationships/slideLayout" Target="../slideLayouts/slideLayout2.xml"/><Relationship Id="rId5" Type="http://schemas.openxmlformats.org/officeDocument/2006/relationships/hyperlink" Target="mailto:abelk1@jhmi.edu" TargetMode="External"/><Relationship Id="rId4" Type="http://schemas.openxmlformats.org/officeDocument/2006/relationships/hyperlink" Target="mailto:esherid2@jhmi.edu"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cch.northwestern.edu/edtools/diabetes.ht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66800"/>
            <a:ext cx="8458200" cy="1222375"/>
          </a:xfrm>
        </p:spPr>
        <p:txBody>
          <a:bodyPr>
            <a:normAutofit fontScale="90000"/>
          </a:bodyPr>
          <a:lstStyle/>
          <a:p>
            <a:r>
              <a:rPr lang="en-US" dirty="0" smtClean="0"/>
              <a:t>Health Literacy</a:t>
            </a:r>
            <a:br>
              <a:rPr lang="en-US" dirty="0" smtClean="0"/>
            </a:br>
            <a:r>
              <a:rPr lang="en-US" dirty="0" smtClean="0"/>
              <a:t>Adherence and Retention Interventions</a:t>
            </a:r>
            <a:endParaRPr lang="en-US" dirty="0"/>
          </a:p>
        </p:txBody>
      </p:sp>
      <p:sp>
        <p:nvSpPr>
          <p:cNvPr id="3" name="Subtitle 2"/>
          <p:cNvSpPr>
            <a:spLocks noGrp="1"/>
          </p:cNvSpPr>
          <p:nvPr>
            <p:ph type="subTitle" idx="1"/>
          </p:nvPr>
        </p:nvSpPr>
        <p:spPr>
          <a:xfrm>
            <a:off x="1295400" y="2590800"/>
            <a:ext cx="6400800" cy="1828800"/>
          </a:xfrm>
        </p:spPr>
        <p:txBody>
          <a:bodyPr>
            <a:normAutofit fontScale="92500" lnSpcReduction="20000"/>
          </a:bodyPr>
          <a:lstStyle/>
          <a:p>
            <a:r>
              <a:rPr lang="en-US" dirty="0" smtClean="0">
                <a:solidFill>
                  <a:schemeClr val="tx1"/>
                </a:solidFill>
              </a:rPr>
              <a:t>Evelyn Bradley, </a:t>
            </a:r>
            <a:r>
              <a:rPr lang="en-US" dirty="0" err="1" smtClean="0">
                <a:solidFill>
                  <a:schemeClr val="tx1"/>
                </a:solidFill>
              </a:rPr>
              <a:t>DrPH</a:t>
            </a:r>
            <a:endParaRPr lang="en-US" dirty="0" smtClean="0">
              <a:solidFill>
                <a:schemeClr val="tx1"/>
              </a:solidFill>
            </a:endParaRPr>
          </a:p>
          <a:p>
            <a:r>
              <a:rPr lang="en-US" dirty="0" smtClean="0">
                <a:solidFill>
                  <a:schemeClr val="tx1"/>
                </a:solidFill>
              </a:rPr>
              <a:t>Daniel Tietz </a:t>
            </a:r>
          </a:p>
          <a:p>
            <a:r>
              <a:rPr lang="en-US" dirty="0" smtClean="0">
                <a:solidFill>
                  <a:schemeClr val="tx1"/>
                </a:solidFill>
              </a:rPr>
              <a:t>Eileen Sheridan</a:t>
            </a:r>
          </a:p>
          <a:p>
            <a:r>
              <a:rPr lang="en-US" dirty="0" smtClean="0">
                <a:solidFill>
                  <a:schemeClr val="tx1"/>
                </a:solidFill>
              </a:rPr>
              <a:t>Altricia Belk</a:t>
            </a:r>
            <a:endParaRPr lang="en-US" dirty="0">
              <a:solidFill>
                <a:schemeClr val="tx1"/>
              </a:solidFill>
            </a:endParaRPr>
          </a:p>
        </p:txBody>
      </p:sp>
      <p:sp>
        <p:nvSpPr>
          <p:cNvPr id="4" name="TextBox 3"/>
          <p:cNvSpPr txBox="1"/>
          <p:nvPr/>
        </p:nvSpPr>
        <p:spPr>
          <a:xfrm>
            <a:off x="1143000" y="4953000"/>
            <a:ext cx="7010400" cy="1384995"/>
          </a:xfrm>
          <a:prstGeom prst="rect">
            <a:avLst/>
          </a:prstGeom>
          <a:noFill/>
        </p:spPr>
        <p:txBody>
          <a:bodyPr wrap="square" rtlCol="0">
            <a:spAutoFit/>
          </a:bodyPr>
          <a:lstStyle/>
          <a:p>
            <a:pPr algn="ctr"/>
            <a:r>
              <a:rPr lang="en-US" sz="2800" dirty="0" smtClean="0"/>
              <a:t>November 28, 2012 </a:t>
            </a:r>
          </a:p>
          <a:p>
            <a:pPr algn="ctr"/>
            <a:r>
              <a:rPr lang="en-US" sz="2800" dirty="0" smtClean="0"/>
              <a:t>Ryan White All-Grantees Meeting</a:t>
            </a:r>
          </a:p>
          <a:p>
            <a:pPr algn="ctr"/>
            <a:r>
              <a:rPr lang="en-US" sz="2800" dirty="0" smtClean="0"/>
              <a:t>Washington, DC</a:t>
            </a:r>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5" name="Text Placeholder 2"/>
          <p:cNvSpPr>
            <a:spLocks noGrp="1"/>
          </p:cNvSpPr>
          <p:nvPr>
            <p:ph type="body" idx="1"/>
          </p:nvPr>
        </p:nvSpPr>
        <p:spPr>
          <a:xfrm>
            <a:off x="533400" y="1524000"/>
            <a:ext cx="8077200" cy="4724400"/>
          </a:xfrm>
        </p:spPr>
        <p:txBody>
          <a:bodyPr anchor="t">
            <a:normAutofit/>
          </a:bodyPr>
          <a:lstStyle/>
          <a:p>
            <a:r>
              <a:rPr lang="en-US" sz="3100" b="1" dirty="0" smtClean="0">
                <a:solidFill>
                  <a:schemeClr val="tx1"/>
                </a:solidFill>
                <a:ea typeface="ＭＳ Ｐゴシック" pitchFamily="34" charset="-128"/>
              </a:rPr>
              <a:t>MMEP PROCESS</a:t>
            </a:r>
          </a:p>
          <a:p>
            <a:pPr>
              <a:buFont typeface="Arial" pitchFamily="34" charset="0"/>
              <a:buChar char="•"/>
            </a:pPr>
            <a:r>
              <a:rPr lang="en-US" sz="3300" dirty="0" smtClean="0">
                <a:solidFill>
                  <a:schemeClr val="tx1"/>
                </a:solidFill>
                <a:ea typeface="ＭＳ Ｐゴシック" pitchFamily="34" charset="-128"/>
              </a:rPr>
              <a:t>As </a:t>
            </a:r>
            <a:r>
              <a:rPr lang="en-US" sz="3300" dirty="0" smtClean="0">
                <a:solidFill>
                  <a:schemeClr val="tx1"/>
                </a:solidFill>
                <a:ea typeface="ＭＳ Ｐゴシック" pitchFamily="34" charset="-128"/>
              </a:rPr>
              <a:t>part of a </a:t>
            </a:r>
            <a:r>
              <a:rPr lang="en-US" sz="3300" dirty="0" smtClean="0">
                <a:solidFill>
                  <a:schemeClr val="tx1"/>
                </a:solidFill>
                <a:ea typeface="ＭＳ Ｐゴシック" pitchFamily="34" charset="-128"/>
              </a:rPr>
              <a:t>National Quality Center </a:t>
            </a:r>
            <a:r>
              <a:rPr lang="en-US" sz="3300" dirty="0" smtClean="0">
                <a:solidFill>
                  <a:schemeClr val="tx1"/>
                </a:solidFill>
                <a:ea typeface="ＭＳ Ｐゴシック" pitchFamily="34" charset="-128"/>
              </a:rPr>
              <a:t>Fellowship, I looked </a:t>
            </a:r>
            <a:r>
              <a:rPr lang="en-US" sz="3300" dirty="0" smtClean="0">
                <a:solidFill>
                  <a:schemeClr val="tx1"/>
                </a:solidFill>
                <a:ea typeface="ＭＳ Ｐゴシック" pitchFamily="34" charset="-128"/>
              </a:rPr>
              <a:t>for </a:t>
            </a:r>
            <a:r>
              <a:rPr lang="en-US" sz="3300" dirty="0" smtClean="0">
                <a:solidFill>
                  <a:schemeClr val="tx1"/>
                </a:solidFill>
                <a:ea typeface="ＭＳ Ｐゴシック" pitchFamily="34" charset="-128"/>
              </a:rPr>
              <a:t>comparable HIV </a:t>
            </a:r>
            <a:r>
              <a:rPr lang="en-US" sz="3300" dirty="0" smtClean="0">
                <a:solidFill>
                  <a:schemeClr val="tx1"/>
                </a:solidFill>
                <a:ea typeface="ＭＳ Ｐゴシック" pitchFamily="34" charset="-128"/>
              </a:rPr>
              <a:t>MMEPs.</a:t>
            </a:r>
            <a:endParaRPr lang="en-US" sz="3300" dirty="0" smtClean="0">
              <a:solidFill>
                <a:schemeClr val="tx1"/>
              </a:solidFill>
              <a:ea typeface="ＭＳ Ｐゴシック" pitchFamily="34" charset="-128"/>
            </a:endParaRPr>
          </a:p>
          <a:p>
            <a:pPr>
              <a:buFontTx/>
              <a:buChar char="•"/>
            </a:pPr>
            <a:r>
              <a:rPr lang="en-US" sz="3100" dirty="0" smtClean="0">
                <a:solidFill>
                  <a:schemeClr val="tx1"/>
                </a:solidFill>
                <a:ea typeface="ＭＳ Ｐゴシック" pitchFamily="34" charset="-128"/>
              </a:rPr>
              <a:t>I found </a:t>
            </a:r>
            <a:r>
              <a:rPr lang="en-US" sz="3100" dirty="0" smtClean="0">
                <a:solidFill>
                  <a:schemeClr val="tx1"/>
                </a:solidFill>
                <a:ea typeface="ＭＳ Ｐゴシック" pitchFamily="34" charset="-128"/>
              </a:rPr>
              <a:t>some, </a:t>
            </a:r>
            <a:r>
              <a:rPr lang="en-US" sz="3100" dirty="0" smtClean="0">
                <a:solidFill>
                  <a:schemeClr val="tx1"/>
                </a:solidFill>
                <a:ea typeface="ＭＳ Ｐゴシック" pitchFamily="34" charset="-128"/>
              </a:rPr>
              <a:t>but </a:t>
            </a:r>
            <a:r>
              <a:rPr lang="en-US" sz="3100" dirty="0" smtClean="0">
                <a:solidFill>
                  <a:schemeClr val="tx1"/>
                </a:solidFill>
                <a:ea typeface="ＭＳ Ｐゴシック" pitchFamily="34" charset="-128"/>
              </a:rPr>
              <a:t>no </a:t>
            </a:r>
            <a:r>
              <a:rPr lang="en-US" sz="3100" dirty="0" smtClean="0">
                <a:solidFill>
                  <a:schemeClr val="tx1"/>
                </a:solidFill>
                <a:ea typeface="ＭＳ Ｐゴシック" pitchFamily="34" charset="-128"/>
              </a:rPr>
              <a:t>HIV </a:t>
            </a:r>
            <a:r>
              <a:rPr lang="en-US" sz="3100" dirty="0" smtClean="0">
                <a:solidFill>
                  <a:schemeClr val="tx1"/>
                </a:solidFill>
                <a:ea typeface="ＭＳ Ｐゴシック" pitchFamily="34" charset="-128"/>
              </a:rPr>
              <a:t>MMEPs </a:t>
            </a:r>
            <a:r>
              <a:rPr lang="en-US" sz="3100" dirty="0" smtClean="0">
                <a:solidFill>
                  <a:schemeClr val="tx1"/>
                </a:solidFill>
                <a:ea typeface="ＭＳ Ｐゴシック" pitchFamily="34" charset="-128"/>
              </a:rPr>
              <a:t>had it all</a:t>
            </a:r>
            <a:r>
              <a:rPr lang="en-US" sz="3100" dirty="0" smtClean="0">
                <a:solidFill>
                  <a:schemeClr val="tx1"/>
                </a:solidFill>
                <a:ea typeface="ＭＳ Ｐゴシック" pitchFamily="34" charset="-128"/>
              </a:rPr>
              <a:t>!</a:t>
            </a:r>
            <a:endParaRPr lang="en-US" sz="3100" dirty="0" smtClean="0">
              <a:solidFill>
                <a:schemeClr val="tx1"/>
              </a:solidFill>
              <a:ea typeface="ＭＳ Ｐゴシック" pitchFamily="34" charset="-128"/>
            </a:endParaRPr>
          </a:p>
          <a:p>
            <a:pPr>
              <a:buFontTx/>
              <a:buChar char="•"/>
            </a:pPr>
            <a:r>
              <a:rPr lang="en-US" sz="3100" dirty="0" smtClean="0">
                <a:solidFill>
                  <a:schemeClr val="tx1"/>
                </a:solidFill>
                <a:ea typeface="ＭＳ Ｐゴシック" pitchFamily="34" charset="-128"/>
              </a:rPr>
              <a:t>I </a:t>
            </a:r>
            <a:r>
              <a:rPr lang="en-US" sz="3100" dirty="0" smtClean="0">
                <a:solidFill>
                  <a:schemeClr val="tx1"/>
                </a:solidFill>
                <a:ea typeface="ＭＳ Ｐゴシック" pitchFamily="34" charset="-128"/>
              </a:rPr>
              <a:t>started </a:t>
            </a:r>
            <a:r>
              <a:rPr lang="en-US" sz="3100" dirty="0" smtClean="0">
                <a:solidFill>
                  <a:schemeClr val="tx1"/>
                </a:solidFill>
                <a:ea typeface="ＭＳ Ｐゴシック" pitchFamily="34" charset="-128"/>
              </a:rPr>
              <a:t>to design an HIV MMEP.</a:t>
            </a:r>
            <a:endParaRPr lang="en-US" sz="3100" dirty="0" smtClean="0">
              <a:solidFill>
                <a:schemeClr val="tx1"/>
              </a:solidFill>
              <a:ea typeface="ＭＳ Ｐゴシック" pitchFamily="34" charset="-128"/>
            </a:endParaRPr>
          </a:p>
          <a:p>
            <a:endParaRPr lang="en-US" dirty="0" smtClean="0">
              <a:ea typeface="ＭＳ Ｐゴシック" pitchFamily="34" charset="-128"/>
            </a:endParaRPr>
          </a:p>
          <a:p>
            <a:pPr>
              <a:buFontTx/>
              <a:buChar char="•"/>
            </a:pPr>
            <a:endParaRPr lang="en-US" dirty="0" smtClean="0">
              <a:ea typeface="ＭＳ Ｐゴシック" pitchFamily="34" charset="-128"/>
            </a:endParaRPr>
          </a:p>
        </p:txBody>
      </p:sp>
      <p:sp>
        <p:nvSpPr>
          <p:cNvPr id="5" name="Title 1"/>
          <p:cNvSpPr txBox="1">
            <a:spLocks/>
          </p:cNvSpPr>
          <p:nvPr/>
        </p:nvSpPr>
        <p:spPr>
          <a:xfrm>
            <a:off x="304800" y="228600"/>
            <a:ext cx="8610600" cy="914400"/>
          </a:xfrm>
          <a:prstGeom prst="rect">
            <a:avLst/>
          </a:prstGeom>
        </p:spPr>
        <p:txBody>
          <a:bodyPr vert="horz" lIns="91440" tIns="45720" rIns="91440" bIns="45720" rtlCol="0" anchor="t">
            <a:normAutofit fontScale="97500" lnSpcReduction="10000"/>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pPr algn="ctr">
              <a:defRPr/>
            </a:pPr>
            <a:r>
              <a:rPr lang="en-US" sz="2200" dirty="0" smtClean="0"/>
              <a:t>multimedia education tools  for retention and  self-management</a:t>
            </a:r>
            <a:r>
              <a:rPr lang="en-US" sz="2000" dirty="0" smtClean="0"/>
              <a:t/>
            </a:r>
            <a:br>
              <a:rPr lang="en-US" sz="2000" dirty="0" smtClean="0"/>
            </a:br>
            <a:r>
              <a:rPr lang="en-US" sz="1400" b="0" cap="none" dirty="0" smtClean="0"/>
              <a:t>Evelyn Bradley and Daniel </a:t>
            </a:r>
            <a:r>
              <a:rPr lang="en-US" sz="1400" b="0" cap="none" dirty="0" err="1" smtClean="0"/>
              <a:t>Tietz</a:t>
            </a:r>
            <a:endParaRPr lang="en-US" sz="2000" b="0" dirty="0"/>
          </a:p>
        </p:txBody>
      </p:sp>
    </p:spTree>
    <p:extLst>
      <p:ext uri="{BB962C8B-B14F-4D97-AF65-F5344CB8AC3E}">
        <p14:creationId xmlns:p14="http://schemas.microsoft.com/office/powerpoint/2010/main" xmlns="" val="186775677"/>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Text Placeholder 2"/>
          <p:cNvSpPr>
            <a:spLocks noGrp="1"/>
          </p:cNvSpPr>
          <p:nvPr>
            <p:ph type="body" idx="1"/>
          </p:nvPr>
        </p:nvSpPr>
        <p:spPr>
          <a:xfrm>
            <a:off x="685800" y="1676400"/>
            <a:ext cx="7924800" cy="4800600"/>
          </a:xfrm>
        </p:spPr>
        <p:txBody>
          <a:bodyPr anchor="t">
            <a:normAutofit/>
          </a:bodyPr>
          <a:lstStyle/>
          <a:p>
            <a:r>
              <a:rPr lang="en-US" sz="3100" b="1" dirty="0" smtClean="0">
                <a:solidFill>
                  <a:schemeClr val="tx1"/>
                </a:solidFill>
                <a:ea typeface="ＭＳ Ｐゴシック" pitchFamily="34" charset="-128"/>
              </a:rPr>
              <a:t>MMEP PROCESS </a:t>
            </a:r>
            <a:r>
              <a:rPr lang="en-US" sz="3100" dirty="0" smtClean="0">
                <a:solidFill>
                  <a:schemeClr val="tx1"/>
                </a:solidFill>
                <a:ea typeface="ＭＳ Ｐゴシック" pitchFamily="34" charset="-128"/>
              </a:rPr>
              <a:t>(con</a:t>
            </a:r>
            <a:r>
              <a:rPr lang="en-US" sz="3100" dirty="0" smtClean="0">
                <a:solidFill>
                  <a:schemeClr val="tx1"/>
                </a:solidFill>
                <a:ea typeface="ＭＳ Ｐゴシック" pitchFamily="34" charset="-128"/>
              </a:rPr>
              <a:t>tinued</a:t>
            </a:r>
            <a:r>
              <a:rPr lang="en-US" sz="3100" dirty="0" smtClean="0">
                <a:solidFill>
                  <a:schemeClr val="tx1"/>
                </a:solidFill>
                <a:ea typeface="ＭＳ Ｐゴシック" pitchFamily="34" charset="-128"/>
              </a:rPr>
              <a:t>)</a:t>
            </a:r>
          </a:p>
          <a:p>
            <a:pPr>
              <a:buFontTx/>
              <a:buChar char="•"/>
            </a:pPr>
            <a:r>
              <a:rPr lang="en-US" sz="3100" dirty="0" smtClean="0">
                <a:solidFill>
                  <a:schemeClr val="tx1"/>
                </a:solidFill>
                <a:ea typeface="ＭＳ Ｐゴシック" pitchFamily="34" charset="-128"/>
              </a:rPr>
              <a:t>The </a:t>
            </a:r>
            <a:r>
              <a:rPr lang="en-US" sz="3100" dirty="0" smtClean="0">
                <a:solidFill>
                  <a:schemeClr val="tx1"/>
                </a:solidFill>
                <a:ea typeface="ＭＳ Ｐゴシック" pitchFamily="34" charset="-128"/>
              </a:rPr>
              <a:t>diabetes researchers started by identifying 17 key messages people needed to understand the disease. </a:t>
            </a:r>
            <a:endParaRPr lang="en-US" sz="3100" dirty="0" smtClean="0">
              <a:solidFill>
                <a:schemeClr val="tx1"/>
              </a:solidFill>
              <a:ea typeface="ＭＳ Ｐゴシック" pitchFamily="34" charset="-128"/>
            </a:endParaRPr>
          </a:p>
          <a:p>
            <a:pPr>
              <a:buFontTx/>
              <a:buChar char="•"/>
            </a:pPr>
            <a:r>
              <a:rPr lang="en-US" sz="3100" dirty="0" smtClean="0">
                <a:solidFill>
                  <a:schemeClr val="tx1"/>
                </a:solidFill>
                <a:ea typeface="ＭＳ Ｐゴシック" pitchFamily="34" charset="-128"/>
              </a:rPr>
              <a:t>I </a:t>
            </a:r>
            <a:r>
              <a:rPr lang="en-US" sz="3100" dirty="0" smtClean="0">
                <a:solidFill>
                  <a:schemeClr val="tx1"/>
                </a:solidFill>
                <a:ea typeface="ＭＳ Ｐゴシック" pitchFamily="34" charset="-128"/>
              </a:rPr>
              <a:t>read HIV health education materials, and identified 400 messages given to PLWH/A</a:t>
            </a:r>
            <a:r>
              <a:rPr lang="en-US" sz="3100" dirty="0" smtClean="0">
                <a:solidFill>
                  <a:schemeClr val="tx1"/>
                </a:solidFill>
                <a:ea typeface="ＭＳ Ｐゴシック" pitchFamily="34" charset="-128"/>
              </a:rPr>
              <a:t>!</a:t>
            </a:r>
          </a:p>
          <a:p>
            <a:pPr>
              <a:buFontTx/>
              <a:buChar char="•"/>
            </a:pPr>
            <a:r>
              <a:rPr lang="en-US" sz="3100" dirty="0" smtClean="0">
                <a:solidFill>
                  <a:schemeClr val="tx1"/>
                </a:solidFill>
                <a:ea typeface="ＭＳ Ｐゴシック" pitchFamily="34" charset="-128"/>
              </a:rPr>
              <a:t>To select the </a:t>
            </a:r>
            <a:r>
              <a:rPr lang="en-US" sz="3100" u="sng" dirty="0" smtClean="0">
                <a:solidFill>
                  <a:schemeClr val="tx1"/>
                </a:solidFill>
                <a:ea typeface="ＭＳ Ｐゴシック" pitchFamily="34" charset="-128"/>
              </a:rPr>
              <a:t>key</a:t>
            </a:r>
            <a:r>
              <a:rPr lang="en-US" sz="3100" dirty="0" smtClean="0">
                <a:solidFill>
                  <a:schemeClr val="tx1"/>
                </a:solidFill>
                <a:ea typeface="ＭＳ Ｐゴシック" pitchFamily="34" charset="-128"/>
              </a:rPr>
              <a:t> HIV messages:</a:t>
            </a:r>
            <a:endParaRPr lang="en-US" sz="3100" dirty="0" smtClean="0">
              <a:solidFill>
                <a:schemeClr val="tx1"/>
              </a:solidFill>
              <a:ea typeface="ＭＳ Ｐゴシック" pitchFamily="34" charset="-128"/>
            </a:endParaRPr>
          </a:p>
          <a:p>
            <a:pPr>
              <a:buFontTx/>
              <a:buChar char="•"/>
            </a:pPr>
            <a:endParaRPr lang="en-US" dirty="0" smtClean="0">
              <a:ea typeface="ＭＳ Ｐゴシック" pitchFamily="34" charset="-128"/>
            </a:endParaRPr>
          </a:p>
          <a:p>
            <a:endParaRPr lang="en-US" dirty="0" smtClean="0">
              <a:ea typeface="ＭＳ Ｐゴシック" pitchFamily="34" charset="-128"/>
            </a:endParaRPr>
          </a:p>
        </p:txBody>
      </p:sp>
      <p:sp>
        <p:nvSpPr>
          <p:cNvPr id="4" name="Title 1"/>
          <p:cNvSpPr txBox="1">
            <a:spLocks/>
          </p:cNvSpPr>
          <p:nvPr/>
        </p:nvSpPr>
        <p:spPr>
          <a:xfrm>
            <a:off x="457200" y="381000"/>
            <a:ext cx="8610600" cy="914400"/>
          </a:xfrm>
          <a:prstGeom prst="rect">
            <a:avLst/>
          </a:prstGeom>
        </p:spPr>
        <p:txBody>
          <a:bodyPr vert="horz" lIns="91440" tIns="45720" rIns="91440" bIns="45720" rtlCol="0" anchor="t">
            <a:normAutofit fontScale="97500" lnSpcReduction="10000"/>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pPr algn="ctr">
              <a:defRPr/>
            </a:pPr>
            <a:r>
              <a:rPr lang="en-US" sz="2200" dirty="0" smtClean="0"/>
              <a:t>multimedia education tools  for retention and  self-management</a:t>
            </a:r>
            <a:r>
              <a:rPr lang="en-US" sz="2000" dirty="0" smtClean="0"/>
              <a:t/>
            </a:r>
            <a:br>
              <a:rPr lang="en-US" sz="2000" dirty="0" smtClean="0"/>
            </a:br>
            <a:r>
              <a:rPr lang="en-US" sz="1400" b="0" cap="none" dirty="0" smtClean="0"/>
              <a:t>Evelyn Bradley and Daniel </a:t>
            </a:r>
            <a:r>
              <a:rPr lang="en-US" sz="1400" b="0" cap="none" dirty="0" err="1" smtClean="0"/>
              <a:t>Tietz</a:t>
            </a:r>
            <a:endParaRPr lang="en-US" sz="2000" b="0" dirty="0"/>
          </a:p>
        </p:txBody>
      </p:sp>
    </p:spTree>
    <p:extLst>
      <p:ext uri="{BB962C8B-B14F-4D97-AF65-F5344CB8AC3E}">
        <p14:creationId xmlns:p14="http://schemas.microsoft.com/office/powerpoint/2010/main" xmlns="" val="3819043870"/>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Text Placeholder 2"/>
          <p:cNvSpPr>
            <a:spLocks noGrp="1"/>
          </p:cNvSpPr>
          <p:nvPr>
            <p:ph type="body" idx="1"/>
          </p:nvPr>
        </p:nvSpPr>
        <p:spPr>
          <a:xfrm>
            <a:off x="685800" y="1676400"/>
            <a:ext cx="7924800" cy="4800600"/>
          </a:xfrm>
        </p:spPr>
        <p:txBody>
          <a:bodyPr anchor="t">
            <a:normAutofit fontScale="92500" lnSpcReduction="20000"/>
          </a:bodyPr>
          <a:lstStyle/>
          <a:p>
            <a:r>
              <a:rPr lang="en-US" sz="3100" b="1" dirty="0" smtClean="0">
                <a:solidFill>
                  <a:schemeClr val="tx1"/>
                </a:solidFill>
                <a:ea typeface="ＭＳ Ｐゴシック" pitchFamily="34" charset="-128"/>
              </a:rPr>
              <a:t>MMEP PROCESS </a:t>
            </a:r>
            <a:r>
              <a:rPr lang="en-US" sz="3100" dirty="0" smtClean="0">
                <a:solidFill>
                  <a:schemeClr val="tx1"/>
                </a:solidFill>
                <a:ea typeface="ＭＳ Ｐゴシック" pitchFamily="34" charset="-128"/>
              </a:rPr>
              <a:t>(con</a:t>
            </a:r>
            <a:r>
              <a:rPr lang="en-US" sz="3100" dirty="0" smtClean="0">
                <a:solidFill>
                  <a:schemeClr val="tx1"/>
                </a:solidFill>
                <a:ea typeface="ＭＳ Ｐゴシック" pitchFamily="34" charset="-128"/>
              </a:rPr>
              <a:t>tinued</a:t>
            </a:r>
            <a:r>
              <a:rPr lang="en-US" sz="3100" dirty="0" smtClean="0">
                <a:solidFill>
                  <a:schemeClr val="tx1"/>
                </a:solidFill>
                <a:ea typeface="ＭＳ Ｐゴシック" pitchFamily="34" charset="-128"/>
              </a:rPr>
              <a:t>)</a:t>
            </a:r>
          </a:p>
          <a:p>
            <a:pPr>
              <a:buFontTx/>
              <a:buChar char="•"/>
            </a:pPr>
            <a:r>
              <a:rPr lang="en-US" sz="3100" dirty="0" smtClean="0">
                <a:solidFill>
                  <a:schemeClr val="tx1"/>
                </a:solidFill>
                <a:ea typeface="ＭＳ Ｐゴシック" pitchFamily="34" charset="-128"/>
              </a:rPr>
              <a:t>A </a:t>
            </a:r>
            <a:r>
              <a:rPr lang="en-US" sz="3100" dirty="0" smtClean="0">
                <a:solidFill>
                  <a:schemeClr val="tx1"/>
                </a:solidFill>
                <a:ea typeface="ＭＳ Ｐゴシック" pitchFamily="34" charset="-128"/>
              </a:rPr>
              <a:t>dozen motivated experts convened </a:t>
            </a:r>
            <a:r>
              <a:rPr lang="en-US" sz="3100" dirty="0" smtClean="0">
                <a:solidFill>
                  <a:schemeClr val="tx1"/>
                </a:solidFill>
                <a:ea typeface="ＭＳ Ｐゴシック" pitchFamily="34" charset="-128"/>
              </a:rPr>
              <a:t>this past </a:t>
            </a:r>
            <a:r>
              <a:rPr lang="en-US" sz="3100" dirty="0" smtClean="0">
                <a:solidFill>
                  <a:schemeClr val="tx1"/>
                </a:solidFill>
                <a:ea typeface="ＭＳ Ｐゴシック" pitchFamily="34" charset="-128"/>
              </a:rPr>
              <a:t>February…PLWH/A</a:t>
            </a:r>
            <a:r>
              <a:rPr lang="en-US" sz="3100" dirty="0" smtClean="0">
                <a:solidFill>
                  <a:schemeClr val="tx1"/>
                </a:solidFill>
                <a:ea typeface="ＭＳ Ｐゴシック" pitchFamily="34" charset="-128"/>
              </a:rPr>
              <a:t>, HIV PMC providers, educators, health literacy professors, and media experts, who provided feedback </a:t>
            </a:r>
            <a:r>
              <a:rPr lang="en-US" sz="3100" dirty="0" smtClean="0">
                <a:solidFill>
                  <a:schemeClr val="tx1"/>
                </a:solidFill>
                <a:ea typeface="ＭＳ Ｐゴシック" pitchFamily="34" charset="-128"/>
              </a:rPr>
              <a:t>on both:</a:t>
            </a:r>
            <a:endParaRPr lang="en-US" sz="3100" dirty="0" smtClean="0">
              <a:solidFill>
                <a:schemeClr val="tx1"/>
              </a:solidFill>
              <a:ea typeface="ＭＳ Ｐゴシック" pitchFamily="34" charset="-128"/>
            </a:endParaRPr>
          </a:p>
          <a:p>
            <a:pPr lvl="1">
              <a:buFont typeface="Arial" charset="0"/>
              <a:buChar char="•"/>
            </a:pPr>
            <a:r>
              <a:rPr lang="en-US" sz="3100" dirty="0" smtClean="0">
                <a:solidFill>
                  <a:schemeClr val="tx1"/>
                </a:solidFill>
                <a:ea typeface="ＭＳ Ｐゴシック" pitchFamily="34" charset="-128"/>
              </a:rPr>
              <a:t>Key HIV messages</a:t>
            </a:r>
          </a:p>
          <a:p>
            <a:pPr lvl="1">
              <a:buFont typeface="Arial" charset="0"/>
              <a:buChar char="•"/>
            </a:pPr>
            <a:r>
              <a:rPr lang="en-US" sz="3100" dirty="0" smtClean="0">
                <a:solidFill>
                  <a:schemeClr val="tx1"/>
                </a:solidFill>
                <a:ea typeface="ＭＳ Ｐゴシック" pitchFamily="34" charset="-128"/>
              </a:rPr>
              <a:t>The most effective media</a:t>
            </a:r>
          </a:p>
          <a:p>
            <a:pPr>
              <a:buFontTx/>
              <a:buChar char="•"/>
            </a:pPr>
            <a:r>
              <a:rPr lang="en-US" sz="3100" dirty="0" smtClean="0">
                <a:solidFill>
                  <a:schemeClr val="tx1"/>
                </a:solidFill>
                <a:ea typeface="ＭＳ Ｐゴシック" pitchFamily="34" charset="-128"/>
              </a:rPr>
              <a:t>To explain the HIV MMEP to prospective </a:t>
            </a:r>
            <a:r>
              <a:rPr lang="en-US" sz="3100" dirty="0" smtClean="0">
                <a:solidFill>
                  <a:schemeClr val="tx1"/>
                </a:solidFill>
                <a:ea typeface="ＭＳ Ｐゴシック" pitchFamily="34" charset="-128"/>
              </a:rPr>
              <a:t>funders willing to develop the MMEP, </a:t>
            </a:r>
            <a:r>
              <a:rPr lang="en-US" sz="3100" dirty="0" smtClean="0">
                <a:solidFill>
                  <a:schemeClr val="tx1"/>
                </a:solidFill>
                <a:ea typeface="ＭＳ Ｐゴシック" pitchFamily="34" charset="-128"/>
              </a:rPr>
              <a:t>I developed storyboards: graphic illustrations of proposed content.</a:t>
            </a:r>
          </a:p>
          <a:p>
            <a:pPr>
              <a:buFontTx/>
              <a:buChar char="•"/>
            </a:pPr>
            <a:endParaRPr lang="en-US" dirty="0" smtClean="0">
              <a:ea typeface="ＭＳ Ｐゴシック" pitchFamily="34" charset="-128"/>
            </a:endParaRPr>
          </a:p>
          <a:p>
            <a:endParaRPr lang="en-US" dirty="0" smtClean="0">
              <a:ea typeface="ＭＳ Ｐゴシック" pitchFamily="34" charset="-128"/>
            </a:endParaRPr>
          </a:p>
        </p:txBody>
      </p:sp>
      <p:sp>
        <p:nvSpPr>
          <p:cNvPr id="4" name="Title 1"/>
          <p:cNvSpPr txBox="1">
            <a:spLocks/>
          </p:cNvSpPr>
          <p:nvPr/>
        </p:nvSpPr>
        <p:spPr>
          <a:xfrm>
            <a:off x="457200" y="381000"/>
            <a:ext cx="8610600" cy="914400"/>
          </a:xfrm>
          <a:prstGeom prst="rect">
            <a:avLst/>
          </a:prstGeom>
        </p:spPr>
        <p:txBody>
          <a:bodyPr vert="horz" lIns="91440" tIns="45720" rIns="91440" bIns="45720" rtlCol="0" anchor="t">
            <a:normAutofit fontScale="97500" lnSpcReduction="10000"/>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pPr algn="ctr">
              <a:defRPr/>
            </a:pPr>
            <a:r>
              <a:rPr lang="en-US" sz="2200" dirty="0" smtClean="0"/>
              <a:t>multimedia education tools  for retention and  self-management</a:t>
            </a:r>
            <a:r>
              <a:rPr lang="en-US" sz="2000" dirty="0" smtClean="0"/>
              <a:t/>
            </a:r>
            <a:br>
              <a:rPr lang="en-US" sz="2000" dirty="0" smtClean="0"/>
            </a:br>
            <a:r>
              <a:rPr lang="en-US" sz="1400" b="0" cap="none" dirty="0" smtClean="0"/>
              <a:t>Evelyn Bradley and Daniel </a:t>
            </a:r>
            <a:r>
              <a:rPr lang="en-US" sz="1400" b="0" cap="none" dirty="0" err="1" smtClean="0"/>
              <a:t>Tietz</a:t>
            </a:r>
            <a:endParaRPr lang="en-US" sz="2000" b="0" dirty="0"/>
          </a:p>
        </p:txBody>
      </p:sp>
    </p:spTree>
    <p:extLst>
      <p:ext uri="{BB962C8B-B14F-4D97-AF65-F5344CB8AC3E}">
        <p14:creationId xmlns:p14="http://schemas.microsoft.com/office/powerpoint/2010/main" xmlns="" val="3819043870"/>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3" name="Text Box 15"/>
          <p:cNvSpPr txBox="1">
            <a:spLocks noChangeArrowheads="1"/>
          </p:cNvSpPr>
          <p:nvPr/>
        </p:nvSpPr>
        <p:spPr bwMode="auto">
          <a:xfrm>
            <a:off x="3505200" y="1600200"/>
            <a:ext cx="1247775" cy="333375"/>
          </a:xfrm>
          <a:prstGeom prst="rect">
            <a:avLst/>
          </a:prstGeom>
          <a:solidFill>
            <a:srgbClr val="FFFF99"/>
          </a:solidFill>
          <a:ln w="9525">
            <a:solidFill>
              <a:srgbClr val="000000"/>
            </a:solidFill>
            <a:miter lim="800000"/>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en-US" sz="1100" b="1">
                <a:latin typeface="Verdana" pitchFamily="34" charset="0"/>
                <a:cs typeface="Times New Roman" pitchFamily="18" charset="0"/>
              </a:rPr>
              <a:t>HIV and Me*</a:t>
            </a:r>
            <a:endParaRPr lang="en-US"/>
          </a:p>
        </p:txBody>
      </p:sp>
      <p:sp>
        <p:nvSpPr>
          <p:cNvPr id="10244" name="Text Box 14"/>
          <p:cNvSpPr txBox="1">
            <a:spLocks noChangeArrowheads="1"/>
          </p:cNvSpPr>
          <p:nvPr/>
        </p:nvSpPr>
        <p:spPr bwMode="auto">
          <a:xfrm>
            <a:off x="2438400" y="2819400"/>
            <a:ext cx="1228725" cy="333375"/>
          </a:xfrm>
          <a:prstGeom prst="rect">
            <a:avLst/>
          </a:prstGeom>
          <a:solidFill>
            <a:schemeClr val="tx2">
              <a:lumMod val="20000"/>
              <a:lumOff val="80000"/>
            </a:schemeClr>
          </a:solidFill>
          <a:ln w="9525">
            <a:solidFill>
              <a:srgbClr val="000000"/>
            </a:solidFill>
            <a:miter lim="800000"/>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en-US" sz="1100" b="1" dirty="0">
                <a:latin typeface="Verdana" pitchFamily="34" charset="0"/>
                <a:cs typeface="Times New Roman" pitchFamily="18" charset="0"/>
              </a:rPr>
              <a:t>New to HIV*</a:t>
            </a:r>
            <a:endParaRPr lang="en-US" dirty="0"/>
          </a:p>
        </p:txBody>
      </p:sp>
      <p:sp>
        <p:nvSpPr>
          <p:cNvPr id="10245" name="Text Box 13"/>
          <p:cNvSpPr txBox="1">
            <a:spLocks noChangeArrowheads="1"/>
          </p:cNvSpPr>
          <p:nvPr/>
        </p:nvSpPr>
        <p:spPr bwMode="auto">
          <a:xfrm>
            <a:off x="4648200" y="2819400"/>
            <a:ext cx="1466850" cy="333375"/>
          </a:xfrm>
          <a:prstGeom prst="rect">
            <a:avLst/>
          </a:prstGeom>
          <a:solidFill>
            <a:srgbClr val="FFFF99"/>
          </a:solidFill>
          <a:ln w="9525">
            <a:solidFill>
              <a:srgbClr val="000000"/>
            </a:solidFill>
            <a:miter lim="800000"/>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en-US" sz="1100" b="1">
                <a:latin typeface="Verdana" pitchFamily="34" charset="0"/>
                <a:cs typeface="Times New Roman" pitchFamily="18" charset="0"/>
              </a:rPr>
              <a:t>HIV-Positive*</a:t>
            </a:r>
            <a:endParaRPr lang="en-US"/>
          </a:p>
        </p:txBody>
      </p:sp>
      <p:cxnSp>
        <p:nvCxnSpPr>
          <p:cNvPr id="10246" name="AutoShape 12"/>
          <p:cNvCxnSpPr>
            <a:cxnSpLocks noChangeShapeType="1"/>
          </p:cNvCxnSpPr>
          <p:nvPr/>
        </p:nvCxnSpPr>
        <p:spPr bwMode="auto">
          <a:xfrm>
            <a:off x="5257800" y="2438400"/>
            <a:ext cx="0" cy="28575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cxnSp>
      <p:cxnSp>
        <p:nvCxnSpPr>
          <p:cNvPr id="10247" name="AutoShape 11"/>
          <p:cNvCxnSpPr>
            <a:cxnSpLocks noChangeShapeType="1"/>
          </p:cNvCxnSpPr>
          <p:nvPr/>
        </p:nvCxnSpPr>
        <p:spPr bwMode="auto">
          <a:xfrm>
            <a:off x="2971800" y="2438400"/>
            <a:ext cx="2266950" cy="0"/>
          </a:xfrm>
          <a:prstGeom prst="straightConnector1">
            <a:avLst/>
          </a:prstGeom>
          <a:noFill/>
          <a:ln w="9525">
            <a:solidFill>
              <a:srgbClr val="000000"/>
            </a:solidFill>
            <a:round/>
            <a:headEnd/>
            <a:tailEnd/>
          </a:ln>
          <a:extLst>
            <a:ext uri="{909E8E84-426E-40DD-AFC4-6F175D3DCCD1}">
              <a14:hiddenFill xmlns:a14="http://schemas.microsoft.com/office/drawing/2010/main" xmlns="">
                <a:noFill/>
              </a14:hiddenFill>
            </a:ext>
          </a:extLst>
        </p:spPr>
      </p:cxnSp>
      <p:cxnSp>
        <p:nvCxnSpPr>
          <p:cNvPr id="10248" name="AutoShape 10"/>
          <p:cNvCxnSpPr>
            <a:cxnSpLocks noChangeShapeType="1"/>
          </p:cNvCxnSpPr>
          <p:nvPr/>
        </p:nvCxnSpPr>
        <p:spPr bwMode="auto">
          <a:xfrm>
            <a:off x="2971800" y="2438400"/>
            <a:ext cx="0" cy="28575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cxnSp>
      <p:sp>
        <p:nvSpPr>
          <p:cNvPr id="10249" name="Text Box 9"/>
          <p:cNvSpPr txBox="1">
            <a:spLocks noChangeArrowheads="1"/>
          </p:cNvSpPr>
          <p:nvPr/>
        </p:nvSpPr>
        <p:spPr bwMode="auto">
          <a:xfrm>
            <a:off x="2209800" y="3733800"/>
            <a:ext cx="3829050" cy="1952625"/>
          </a:xfrm>
          <a:prstGeom prst="rect">
            <a:avLst/>
          </a:prstGeom>
          <a:solidFill>
            <a:srgbClr val="FFFF99"/>
          </a:solidFill>
          <a:ln w="9525">
            <a:solidFill>
              <a:srgbClr val="000000"/>
            </a:solidFill>
            <a:miter lim="800000"/>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buFontTx/>
              <a:buChar char="•"/>
            </a:pPr>
            <a:r>
              <a:rPr lang="en-US" sz="1100" b="1" dirty="0">
                <a:latin typeface="Verdana" pitchFamily="34" charset="0"/>
                <a:cs typeface="Times New Roman" pitchFamily="18" charset="0"/>
              </a:rPr>
              <a:t>How People Get HIV*</a:t>
            </a:r>
            <a:endParaRPr lang="en-US" sz="1100" dirty="0"/>
          </a:p>
          <a:p>
            <a:pPr>
              <a:buFontTx/>
              <a:buChar char="•"/>
            </a:pPr>
            <a:r>
              <a:rPr lang="en-US" sz="1100" b="1" dirty="0">
                <a:latin typeface="Verdana" pitchFamily="34" charset="0"/>
                <a:cs typeface="Times New Roman" pitchFamily="18" charset="0"/>
              </a:rPr>
              <a:t>HIV in the Body* </a:t>
            </a:r>
            <a:endParaRPr lang="en-US" sz="1100" dirty="0"/>
          </a:p>
          <a:p>
            <a:pPr>
              <a:buFontTx/>
              <a:buChar char="•"/>
            </a:pPr>
            <a:r>
              <a:rPr lang="en-US" sz="1100" b="1" dirty="0">
                <a:latin typeface="Verdana" pitchFamily="34" charset="0"/>
                <a:cs typeface="Times New Roman" pitchFamily="18" charset="0"/>
              </a:rPr>
              <a:t>How HIV Medication </a:t>
            </a:r>
            <a:r>
              <a:rPr lang="en-US" sz="1100" b="1" dirty="0" smtClean="0">
                <a:latin typeface="Verdana" pitchFamily="34" charset="0"/>
                <a:cs typeface="Times New Roman" pitchFamily="18" charset="0"/>
              </a:rPr>
              <a:t>Works </a:t>
            </a:r>
            <a:endParaRPr lang="en-US" sz="1100" b="1" dirty="0">
              <a:latin typeface="Verdana" pitchFamily="34" charset="0"/>
            </a:endParaRPr>
          </a:p>
          <a:p>
            <a:pPr>
              <a:buFontTx/>
              <a:buChar char="•"/>
            </a:pPr>
            <a:r>
              <a:rPr lang="en-US" sz="1100" b="1" dirty="0">
                <a:latin typeface="Verdana" pitchFamily="34" charset="0"/>
                <a:cs typeface="Times New Roman" pitchFamily="18" charset="0"/>
              </a:rPr>
              <a:t>Managing HIV*</a:t>
            </a:r>
            <a:endParaRPr lang="en-US" sz="1100" dirty="0"/>
          </a:p>
          <a:p>
            <a:pPr>
              <a:buFontTx/>
              <a:buChar char="•"/>
            </a:pPr>
            <a:r>
              <a:rPr lang="en-US" sz="1100" b="1" dirty="0">
                <a:latin typeface="Verdana" pitchFamily="34" charset="0"/>
                <a:cs typeface="Times New Roman" pitchFamily="18" charset="0"/>
              </a:rPr>
              <a:t>HIV and Real Life*</a:t>
            </a:r>
            <a:endParaRPr lang="en-US" sz="1100" dirty="0"/>
          </a:p>
          <a:p>
            <a:r>
              <a:rPr lang="en-US" sz="1100" dirty="0">
                <a:latin typeface="Verdana" pitchFamily="34" charset="0"/>
                <a:cs typeface="Times New Roman" pitchFamily="18" charset="0"/>
              </a:rPr>
              <a:t>*Starred segments have storyboards</a:t>
            </a:r>
          </a:p>
          <a:p>
            <a:endParaRPr lang="en-US" sz="1100" dirty="0"/>
          </a:p>
          <a:p>
            <a:pPr>
              <a:buFontTx/>
              <a:buChar char="•"/>
            </a:pPr>
            <a:r>
              <a:rPr lang="en-US" sz="1100" b="1" dirty="0">
                <a:latin typeface="Verdana" pitchFamily="34" charset="0"/>
                <a:cs typeface="Times New Roman" pitchFamily="18" charset="0"/>
              </a:rPr>
              <a:t>Untreated HIV</a:t>
            </a:r>
            <a:endParaRPr lang="en-US" sz="1100" dirty="0"/>
          </a:p>
          <a:p>
            <a:pPr>
              <a:buFontTx/>
              <a:buChar char="•"/>
            </a:pPr>
            <a:r>
              <a:rPr lang="en-US" sz="1100" b="1" dirty="0">
                <a:latin typeface="Verdana" pitchFamily="34" charset="0"/>
                <a:cs typeface="Times New Roman" pitchFamily="18" charset="0"/>
              </a:rPr>
              <a:t>HIV Disclosure</a:t>
            </a:r>
            <a:endParaRPr lang="en-US" sz="1100" dirty="0"/>
          </a:p>
          <a:p>
            <a:r>
              <a:rPr lang="en-US" sz="1100" b="1" dirty="0">
                <a:latin typeface="Verdana" pitchFamily="34" charset="0"/>
                <a:cs typeface="Times New Roman" pitchFamily="18" charset="0"/>
              </a:rPr>
              <a:t>Index</a:t>
            </a:r>
            <a:r>
              <a:rPr lang="en-US" sz="1100" dirty="0">
                <a:cs typeface="Times New Roman" pitchFamily="18" charset="0"/>
              </a:rPr>
              <a:t>—</a:t>
            </a:r>
            <a:r>
              <a:rPr lang="en-US" sz="1100" dirty="0">
                <a:latin typeface="Verdana" pitchFamily="34" charset="0"/>
                <a:cs typeface="Times New Roman" pitchFamily="18" charset="0"/>
              </a:rPr>
              <a:t>list of clips, with links</a:t>
            </a:r>
            <a:endParaRPr lang="en-US" sz="1100" dirty="0"/>
          </a:p>
          <a:p>
            <a:r>
              <a:rPr lang="en-US" sz="1100" b="1" dirty="0">
                <a:latin typeface="Verdana" pitchFamily="34" charset="0"/>
                <a:cs typeface="Times New Roman" pitchFamily="18" charset="0"/>
              </a:rPr>
              <a:t>Resources</a:t>
            </a:r>
            <a:r>
              <a:rPr lang="en-US" sz="1100" dirty="0">
                <a:cs typeface="Times New Roman" pitchFamily="18" charset="0"/>
              </a:rPr>
              <a:t>—</a:t>
            </a:r>
            <a:r>
              <a:rPr lang="en-US" sz="1100" dirty="0">
                <a:latin typeface="Verdana" pitchFamily="34" charset="0"/>
                <a:cs typeface="Times New Roman" pitchFamily="18" charset="0"/>
              </a:rPr>
              <a:t>list of resources, with links</a:t>
            </a:r>
            <a:endParaRPr lang="en-US" sz="1100" dirty="0"/>
          </a:p>
          <a:p>
            <a:endParaRPr lang="en-US" dirty="0"/>
          </a:p>
        </p:txBody>
      </p:sp>
      <p:cxnSp>
        <p:nvCxnSpPr>
          <p:cNvPr id="10250" name="AutoShape 8"/>
          <p:cNvCxnSpPr>
            <a:cxnSpLocks noChangeShapeType="1"/>
          </p:cNvCxnSpPr>
          <p:nvPr/>
        </p:nvCxnSpPr>
        <p:spPr bwMode="auto">
          <a:xfrm>
            <a:off x="2971800" y="3124200"/>
            <a:ext cx="0" cy="250825"/>
          </a:xfrm>
          <a:prstGeom prst="straightConnector1">
            <a:avLst/>
          </a:prstGeom>
          <a:noFill/>
          <a:ln w="9525">
            <a:solidFill>
              <a:srgbClr val="000000"/>
            </a:solidFill>
            <a:round/>
            <a:headEnd/>
            <a:tailEnd/>
          </a:ln>
          <a:extLst>
            <a:ext uri="{909E8E84-426E-40DD-AFC4-6F175D3DCCD1}">
              <a14:hiddenFill xmlns:a14="http://schemas.microsoft.com/office/drawing/2010/main" xmlns="">
                <a:noFill/>
              </a14:hiddenFill>
            </a:ext>
          </a:extLst>
        </p:spPr>
      </p:cxnSp>
      <p:cxnSp>
        <p:nvCxnSpPr>
          <p:cNvPr id="10251" name="AutoShape 7"/>
          <p:cNvCxnSpPr>
            <a:cxnSpLocks noChangeShapeType="1"/>
          </p:cNvCxnSpPr>
          <p:nvPr/>
        </p:nvCxnSpPr>
        <p:spPr bwMode="auto">
          <a:xfrm>
            <a:off x="5257800" y="3124200"/>
            <a:ext cx="0" cy="250825"/>
          </a:xfrm>
          <a:prstGeom prst="straightConnector1">
            <a:avLst/>
          </a:prstGeom>
          <a:noFill/>
          <a:ln w="9525">
            <a:solidFill>
              <a:srgbClr val="000000"/>
            </a:solidFill>
            <a:round/>
            <a:headEnd/>
            <a:tailEnd/>
          </a:ln>
          <a:extLst>
            <a:ext uri="{909E8E84-426E-40DD-AFC4-6F175D3DCCD1}">
              <a14:hiddenFill xmlns:a14="http://schemas.microsoft.com/office/drawing/2010/main" xmlns="">
                <a:noFill/>
              </a14:hiddenFill>
            </a:ext>
          </a:extLst>
        </p:spPr>
      </p:cxnSp>
      <p:cxnSp>
        <p:nvCxnSpPr>
          <p:cNvPr id="10252" name="AutoShape 6"/>
          <p:cNvCxnSpPr>
            <a:cxnSpLocks noChangeShapeType="1"/>
          </p:cNvCxnSpPr>
          <p:nvPr/>
        </p:nvCxnSpPr>
        <p:spPr bwMode="auto">
          <a:xfrm>
            <a:off x="2971800" y="3352800"/>
            <a:ext cx="2266950" cy="6350"/>
          </a:xfrm>
          <a:prstGeom prst="straightConnector1">
            <a:avLst/>
          </a:prstGeom>
          <a:noFill/>
          <a:ln w="9525">
            <a:solidFill>
              <a:srgbClr val="000000"/>
            </a:solidFill>
            <a:round/>
            <a:headEnd/>
            <a:tailEnd/>
          </a:ln>
          <a:extLst>
            <a:ext uri="{909E8E84-426E-40DD-AFC4-6F175D3DCCD1}">
              <a14:hiddenFill xmlns:a14="http://schemas.microsoft.com/office/drawing/2010/main" xmlns="">
                <a:noFill/>
              </a14:hiddenFill>
            </a:ext>
          </a:extLst>
        </p:spPr>
      </p:cxnSp>
      <p:cxnSp>
        <p:nvCxnSpPr>
          <p:cNvPr id="10253" name="AutoShape 5"/>
          <p:cNvCxnSpPr>
            <a:cxnSpLocks noChangeShapeType="1"/>
          </p:cNvCxnSpPr>
          <p:nvPr/>
        </p:nvCxnSpPr>
        <p:spPr bwMode="auto">
          <a:xfrm>
            <a:off x="4114800" y="3352800"/>
            <a:ext cx="0" cy="37465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cxnSp>
      <p:cxnSp>
        <p:nvCxnSpPr>
          <p:cNvPr id="10254" name="AutoShape 4"/>
          <p:cNvCxnSpPr>
            <a:cxnSpLocks noChangeShapeType="1"/>
          </p:cNvCxnSpPr>
          <p:nvPr/>
        </p:nvCxnSpPr>
        <p:spPr bwMode="auto">
          <a:xfrm>
            <a:off x="4114800" y="1981200"/>
            <a:ext cx="0" cy="44132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cxnSp>
      <p:sp>
        <p:nvSpPr>
          <p:cNvPr id="10255" name="Rectangle 21"/>
          <p:cNvSpPr>
            <a:spLocks noChangeArrowheads="1"/>
          </p:cNvSpPr>
          <p:nvPr/>
        </p:nvSpPr>
        <p:spPr bwMode="auto">
          <a:xfrm>
            <a:off x="0" y="53340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eaLnBrk="0" hangingPunct="0"/>
            <a:r>
              <a:rPr lang="en-US" sz="1400" b="1">
                <a:latin typeface="Verdana" pitchFamily="34" charset="0"/>
                <a:cs typeface="Times New Roman" pitchFamily="18" charset="0"/>
              </a:rPr>
              <a:t/>
            </a:r>
            <a:br>
              <a:rPr lang="en-US" sz="1400" b="1">
                <a:latin typeface="Verdana" pitchFamily="34" charset="0"/>
                <a:cs typeface="Times New Roman" pitchFamily="18" charset="0"/>
              </a:rPr>
            </a:br>
            <a:endParaRPr lang="en-US" sz="1100"/>
          </a:p>
          <a:p>
            <a:pPr eaLnBrk="0" hangingPunct="0"/>
            <a:endParaRPr lang="en-US"/>
          </a:p>
        </p:txBody>
      </p:sp>
      <p:sp>
        <p:nvSpPr>
          <p:cNvPr id="10256" name="Rectangle 19"/>
          <p:cNvSpPr>
            <a:spLocks noChangeArrowheads="1"/>
          </p:cNvSpPr>
          <p:nvPr/>
        </p:nvSpPr>
        <p:spPr bwMode="auto">
          <a:xfrm>
            <a:off x="1114425" y="1208088"/>
            <a:ext cx="64770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0" hangingPunct="0"/>
            <a:r>
              <a:rPr lang="en-US" b="1" dirty="0">
                <a:latin typeface="Verdana" pitchFamily="34" charset="0"/>
                <a:cs typeface="Times New Roman" pitchFamily="18" charset="0"/>
              </a:rPr>
              <a:t>HIV MMEP Structure</a:t>
            </a:r>
            <a:r>
              <a:rPr lang="en-US" b="1" dirty="0">
                <a:cs typeface="Times New Roman" pitchFamily="18" charset="0"/>
              </a:rPr>
              <a:t>—</a:t>
            </a:r>
            <a:r>
              <a:rPr lang="en-US" b="1" dirty="0">
                <a:latin typeface="Verdana" pitchFamily="34" charset="0"/>
                <a:cs typeface="Times New Roman" pitchFamily="18" charset="0"/>
              </a:rPr>
              <a:t>10 Segments or </a:t>
            </a:r>
            <a:r>
              <a:rPr lang="en-US" b="1" dirty="0">
                <a:cs typeface="Times New Roman" pitchFamily="18" charset="0"/>
              </a:rPr>
              <a:t>“</a:t>
            </a:r>
            <a:r>
              <a:rPr lang="en-US" b="1" dirty="0">
                <a:latin typeface="Verdana" pitchFamily="34" charset="0"/>
                <a:cs typeface="Times New Roman" pitchFamily="18" charset="0"/>
              </a:rPr>
              <a:t>clips</a:t>
            </a:r>
            <a:r>
              <a:rPr lang="en-US" b="1" dirty="0">
                <a:cs typeface="Times New Roman" pitchFamily="18" charset="0"/>
              </a:rPr>
              <a:t>”</a:t>
            </a:r>
            <a:endParaRPr lang="en-US" sz="1400" dirty="0"/>
          </a:p>
        </p:txBody>
      </p:sp>
      <p:sp>
        <p:nvSpPr>
          <p:cNvPr id="18" name="Title 1"/>
          <p:cNvSpPr>
            <a:spLocks noGrp="1"/>
          </p:cNvSpPr>
          <p:nvPr>
            <p:ph type="title"/>
          </p:nvPr>
        </p:nvSpPr>
        <p:spPr>
          <a:xfrm>
            <a:off x="466725" y="309562"/>
            <a:ext cx="7772400" cy="1362075"/>
          </a:xfrm>
        </p:spPr>
        <p:txBody>
          <a:bodyPr>
            <a:normAutofit/>
          </a:bodyPr>
          <a:lstStyle/>
          <a:p>
            <a:pPr algn="ctr">
              <a:defRPr/>
            </a:pPr>
            <a:r>
              <a:rPr lang="en-US" sz="2200" dirty="0" smtClean="0"/>
              <a:t>multimedia education tools  for retention and  self-management</a:t>
            </a:r>
            <a:r>
              <a:rPr lang="en-US" sz="2000" dirty="0" smtClean="0"/>
              <a:t/>
            </a:r>
            <a:br>
              <a:rPr lang="en-US" sz="2000" dirty="0" smtClean="0"/>
            </a:br>
            <a:r>
              <a:rPr lang="en-US" sz="1400" b="0" cap="none" dirty="0" smtClean="0"/>
              <a:t>Evelyn Bradley</a:t>
            </a:r>
            <a:r>
              <a:rPr lang="en-US" sz="1400" b="0" cap="none" dirty="0"/>
              <a:t> </a:t>
            </a:r>
            <a:r>
              <a:rPr lang="en-US" sz="1400" b="0" cap="none" dirty="0" smtClean="0"/>
              <a:t>and Daniel </a:t>
            </a:r>
            <a:r>
              <a:rPr lang="en-US" sz="1400" b="0" cap="none" dirty="0" err="1" smtClean="0"/>
              <a:t>Tietz</a:t>
            </a:r>
            <a:endParaRPr lang="en-US" sz="2000" b="0" dirty="0"/>
          </a:p>
        </p:txBody>
      </p:sp>
    </p:spTree>
    <p:extLst>
      <p:ext uri="{BB962C8B-B14F-4D97-AF65-F5344CB8AC3E}">
        <p14:creationId xmlns:p14="http://schemas.microsoft.com/office/powerpoint/2010/main" xmlns="" val="1672373009"/>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671637"/>
            <a:ext cx="7772400" cy="4119563"/>
          </a:xfrm>
        </p:spPr>
        <p:txBody>
          <a:bodyPr anchor="t">
            <a:normAutofit/>
          </a:bodyPr>
          <a:lstStyle/>
          <a:p>
            <a:r>
              <a:rPr lang="en-US" sz="3200" b="1" dirty="0" smtClean="0">
                <a:solidFill>
                  <a:schemeClr val="tx1"/>
                </a:solidFill>
              </a:rPr>
              <a:t>SAMPLE </a:t>
            </a:r>
            <a:r>
              <a:rPr lang="en-US" sz="3200" b="1" dirty="0" smtClean="0">
                <a:solidFill>
                  <a:schemeClr val="tx1"/>
                </a:solidFill>
              </a:rPr>
              <a:t>STORYBOARD</a:t>
            </a:r>
            <a:endParaRPr lang="en-US" sz="3100" dirty="0">
              <a:solidFill>
                <a:schemeClr val="tx1"/>
              </a:solidFill>
            </a:endParaRPr>
          </a:p>
          <a:p>
            <a:pPr>
              <a:buFont typeface="Arial" pitchFamily="34" charset="0"/>
              <a:buChar char="•"/>
            </a:pPr>
            <a:r>
              <a:rPr lang="en-US" sz="3100" dirty="0" smtClean="0">
                <a:solidFill>
                  <a:schemeClr val="tx1"/>
                </a:solidFill>
              </a:rPr>
              <a:t>Think about whether a </a:t>
            </a:r>
            <a:r>
              <a:rPr lang="en-US" sz="3100" dirty="0" smtClean="0">
                <a:solidFill>
                  <a:schemeClr val="tx1"/>
                </a:solidFill>
              </a:rPr>
              <a:t>video</a:t>
            </a:r>
            <a:r>
              <a:rPr lang="en-US" sz="3100" dirty="0" smtClean="0">
                <a:solidFill>
                  <a:schemeClr val="tx1"/>
                </a:solidFill>
              </a:rPr>
              <a:t> </a:t>
            </a:r>
            <a:r>
              <a:rPr lang="en-US" sz="3100" dirty="0" smtClean="0">
                <a:solidFill>
                  <a:schemeClr val="tx1"/>
                </a:solidFill>
              </a:rPr>
              <a:t>like this would be useful to you as a teaching aid, or helpful for your clients to view</a:t>
            </a:r>
            <a:r>
              <a:rPr lang="en-US" sz="3100" dirty="0" smtClean="0">
                <a:solidFill>
                  <a:schemeClr val="tx1"/>
                </a:solidFill>
              </a:rPr>
              <a:t>.</a:t>
            </a:r>
            <a:endParaRPr lang="en-US" sz="3100" dirty="0" smtClean="0">
              <a:solidFill>
                <a:schemeClr val="tx1"/>
              </a:solidFill>
            </a:endParaRPr>
          </a:p>
          <a:p>
            <a:pPr>
              <a:buFont typeface="Arial" pitchFamily="34" charset="0"/>
              <a:buChar char="•"/>
            </a:pPr>
            <a:r>
              <a:rPr lang="en-US" sz="3100" dirty="0" smtClean="0">
                <a:solidFill>
                  <a:schemeClr val="tx1"/>
                </a:solidFill>
              </a:rPr>
              <a:t>When the MMEP is produced, live people will act out this segment.  For other segments, animation will work better.</a:t>
            </a:r>
            <a:endParaRPr lang="en-US" sz="3100" dirty="0">
              <a:solidFill>
                <a:schemeClr val="tx1"/>
              </a:solidFill>
            </a:endParaRPr>
          </a:p>
        </p:txBody>
      </p:sp>
      <p:sp>
        <p:nvSpPr>
          <p:cNvPr id="4" name="Title 1"/>
          <p:cNvSpPr txBox="1">
            <a:spLocks/>
          </p:cNvSpPr>
          <p:nvPr/>
        </p:nvSpPr>
        <p:spPr>
          <a:xfrm>
            <a:off x="466725" y="309562"/>
            <a:ext cx="7772400" cy="1362075"/>
          </a:xfrm>
          <a:prstGeom prst="rect">
            <a:avLst/>
          </a:prstGeom>
        </p:spPr>
        <p:txBody>
          <a:bodyPr vert="horz" lIns="91440" tIns="45720" rIns="91440" bIns="45720" rtlCol="0" anchor="t">
            <a:norm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pPr algn="ctr">
              <a:defRPr/>
            </a:pPr>
            <a:r>
              <a:rPr lang="en-US" sz="2200" smtClean="0"/>
              <a:t>multimedia education tools  for retention and  self-management</a:t>
            </a:r>
            <a:r>
              <a:rPr lang="en-US" sz="2000" smtClean="0"/>
              <a:t/>
            </a:r>
            <a:br>
              <a:rPr lang="en-US" sz="2000" smtClean="0"/>
            </a:br>
            <a:r>
              <a:rPr lang="en-US" sz="1400" b="0" cap="none" smtClean="0"/>
              <a:t>Evelyn Bradley and Daniel Tietz</a:t>
            </a:r>
            <a:endParaRPr lang="en-US" sz="2000" b="0" dirty="0"/>
          </a:p>
        </p:txBody>
      </p:sp>
    </p:spTree>
    <p:extLst>
      <p:ext uri="{BB962C8B-B14F-4D97-AF65-F5344CB8AC3E}">
        <p14:creationId xmlns:p14="http://schemas.microsoft.com/office/powerpoint/2010/main" xmlns="" val="32191550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838200"/>
          </a:xfrm>
        </p:spPr>
        <p:txBody>
          <a:bodyPr/>
          <a:lstStyle/>
          <a:p>
            <a:r>
              <a:rPr lang="en-US" dirty="0" smtClean="0"/>
              <a:t>Newly-HIV+</a:t>
            </a:r>
            <a:endParaRPr lang="en-US" dirty="0"/>
          </a:p>
        </p:txBody>
      </p:sp>
      <p:sp>
        <p:nvSpPr>
          <p:cNvPr id="3" name="Subtitle 2"/>
          <p:cNvSpPr>
            <a:spLocks noGrp="1"/>
          </p:cNvSpPr>
          <p:nvPr>
            <p:ph type="subTitle" idx="1"/>
          </p:nvPr>
        </p:nvSpPr>
        <p:spPr>
          <a:xfrm>
            <a:off x="228600" y="1143000"/>
            <a:ext cx="8686800" cy="914400"/>
          </a:xfrm>
        </p:spPr>
        <p:txBody>
          <a:bodyPr>
            <a:normAutofit lnSpcReduction="10000"/>
          </a:bodyPr>
          <a:lstStyle/>
          <a:p>
            <a:pPr>
              <a:spcBef>
                <a:spcPts val="0"/>
              </a:spcBef>
            </a:pPr>
            <a:r>
              <a:rPr lang="en-US" dirty="0" smtClean="0">
                <a:solidFill>
                  <a:schemeClr val="bg1">
                    <a:lumMod val="50000"/>
                  </a:schemeClr>
                </a:solidFill>
              </a:rPr>
              <a:t>Storyboard of HIV MMEP segment</a:t>
            </a:r>
          </a:p>
          <a:p>
            <a:pPr>
              <a:spcBef>
                <a:spcPts val="0"/>
              </a:spcBef>
            </a:pPr>
            <a:r>
              <a:rPr lang="en-US" sz="2400" dirty="0" smtClean="0">
                <a:solidFill>
                  <a:schemeClr val="bg1">
                    <a:lumMod val="50000"/>
                  </a:schemeClr>
                </a:solidFill>
              </a:rPr>
              <a:t>Introduction and links for newly-diagnosed PLWHA</a:t>
            </a:r>
          </a:p>
          <a:p>
            <a:endParaRPr lang="en-US" dirty="0">
              <a:solidFill>
                <a:schemeClr val="tx1"/>
              </a:solidFill>
            </a:endParaRPr>
          </a:p>
        </p:txBody>
      </p:sp>
      <p:sp>
        <p:nvSpPr>
          <p:cNvPr id="4" name="TextBox 3"/>
          <p:cNvSpPr txBox="1"/>
          <p:nvPr/>
        </p:nvSpPr>
        <p:spPr>
          <a:xfrm>
            <a:off x="1295400" y="2057400"/>
            <a:ext cx="7010400" cy="4524315"/>
          </a:xfrm>
          <a:prstGeom prst="rect">
            <a:avLst/>
          </a:prstGeom>
          <a:noFill/>
        </p:spPr>
        <p:txBody>
          <a:bodyPr wrap="square" rtlCol="0">
            <a:spAutoFit/>
          </a:bodyPr>
          <a:lstStyle/>
          <a:p>
            <a:r>
              <a:rPr lang="en-US" dirty="0" smtClean="0"/>
              <a:t>Messages:  </a:t>
            </a:r>
          </a:p>
          <a:p>
            <a:pPr>
              <a:buFont typeface="Arial" pitchFamily="34" charset="0"/>
              <a:buChar char="•"/>
            </a:pPr>
            <a:r>
              <a:rPr lang="en-US" dirty="0" smtClean="0"/>
              <a:t>Confusion after diagnosis is normal</a:t>
            </a:r>
          </a:p>
          <a:p>
            <a:pPr>
              <a:buFont typeface="Arial" pitchFamily="34" charset="0"/>
              <a:buChar char="•"/>
            </a:pPr>
            <a:r>
              <a:rPr lang="en-US" dirty="0" smtClean="0"/>
              <a:t>First thing, get a doctor on your team</a:t>
            </a:r>
          </a:p>
          <a:p>
            <a:pPr>
              <a:buFont typeface="Arial" pitchFamily="34" charset="0"/>
              <a:buChar char="•"/>
            </a:pPr>
            <a:r>
              <a:rPr lang="en-US" dirty="0" smtClean="0"/>
              <a:t>How to find a doctor</a:t>
            </a:r>
          </a:p>
          <a:p>
            <a:pPr>
              <a:buFont typeface="Arial" pitchFamily="34" charset="0"/>
              <a:buChar char="•"/>
            </a:pPr>
            <a:r>
              <a:rPr lang="en-US" dirty="0" smtClean="0"/>
              <a:t>HIV is an incurable virus</a:t>
            </a:r>
          </a:p>
          <a:p>
            <a:pPr>
              <a:buFont typeface="Arial" pitchFamily="34" charset="0"/>
              <a:buChar char="•"/>
            </a:pPr>
            <a:r>
              <a:rPr lang="en-US" dirty="0" smtClean="0"/>
              <a:t>HIV can be managed</a:t>
            </a:r>
          </a:p>
          <a:p>
            <a:pPr>
              <a:buFont typeface="Arial" pitchFamily="34" charset="0"/>
              <a:buChar char="•"/>
            </a:pPr>
            <a:r>
              <a:rPr lang="en-US" dirty="0" smtClean="0"/>
              <a:t>There are serious consequences If HIV is not managed</a:t>
            </a:r>
          </a:p>
          <a:p>
            <a:pPr>
              <a:buFont typeface="Arial" pitchFamily="34" charset="0"/>
              <a:buChar char="•"/>
            </a:pPr>
            <a:r>
              <a:rPr lang="en-US" dirty="0" smtClean="0"/>
              <a:t>AIDS is the final stage of HIV</a:t>
            </a:r>
          </a:p>
          <a:p>
            <a:pPr>
              <a:buFont typeface="Arial" pitchFamily="34" charset="0"/>
              <a:buChar char="•"/>
            </a:pPr>
            <a:r>
              <a:rPr lang="en-US" dirty="0" smtClean="0"/>
              <a:t>HIV is usually spread through shared needles, unprotected sex, or from mother to infant</a:t>
            </a:r>
          </a:p>
          <a:p>
            <a:pPr>
              <a:buFont typeface="Arial" pitchFamily="34" charset="0"/>
              <a:buChar char="•"/>
            </a:pPr>
            <a:r>
              <a:rPr lang="en-US" dirty="0" smtClean="0"/>
              <a:t>Take precautions, even if you are HIV-positive</a:t>
            </a:r>
          </a:p>
          <a:p>
            <a:pPr>
              <a:buFont typeface="Arial" pitchFamily="34" charset="0"/>
              <a:buChar char="•"/>
            </a:pPr>
            <a:r>
              <a:rPr lang="en-US" dirty="0" smtClean="0"/>
              <a:t>Links to web resource for finding a doctor,  segment list, resources</a:t>
            </a:r>
          </a:p>
          <a:p>
            <a:pPr>
              <a:buFont typeface="Arial" pitchFamily="34" charset="0"/>
              <a:buChar char="•"/>
            </a:pPr>
            <a:r>
              <a:rPr lang="en-US" dirty="0" smtClean="0"/>
              <a:t>Links to other clips:    </a:t>
            </a:r>
            <a:r>
              <a:rPr lang="en-US" i="1" u="sng" dirty="0" smtClean="0"/>
              <a:t>How People Get HIV </a:t>
            </a:r>
            <a:r>
              <a:rPr lang="en-US" i="1" dirty="0" smtClean="0"/>
              <a:t>, </a:t>
            </a:r>
            <a:r>
              <a:rPr lang="en-US" i="1" u="sng" dirty="0" smtClean="0"/>
              <a:t>HIV in the Body,</a:t>
            </a:r>
            <a:r>
              <a:rPr lang="en-US" i="1" dirty="0" smtClean="0"/>
              <a:t> </a:t>
            </a:r>
            <a:r>
              <a:rPr lang="en-US" i="1" u="sng" dirty="0" smtClean="0"/>
              <a:t>HIV Disclosure Talk </a:t>
            </a:r>
            <a:r>
              <a:rPr lang="en-US" i="1" dirty="0" smtClean="0"/>
              <a:t>, </a:t>
            </a:r>
            <a:r>
              <a:rPr lang="en-US" i="1" u="sng" dirty="0" smtClean="0"/>
              <a:t>How HIV  Medication Works</a:t>
            </a:r>
            <a:r>
              <a:rPr lang="en-US" i="1" dirty="0" smtClean="0"/>
              <a:t>, </a:t>
            </a:r>
            <a:r>
              <a:rPr lang="en-US" i="1" u="sng" dirty="0" smtClean="0"/>
              <a:t>Managing HIV,</a:t>
            </a:r>
            <a:r>
              <a:rPr lang="en-US" i="1" dirty="0" smtClean="0"/>
              <a:t> </a:t>
            </a:r>
            <a:r>
              <a:rPr lang="en-US" i="1" u="sng" dirty="0" smtClean="0"/>
              <a:t>HIV and Real Life</a:t>
            </a:r>
          </a:p>
          <a:p>
            <a:r>
              <a:rPr lang="en-US" i="1" dirty="0" smtClean="0"/>
              <a:t>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a:bodyPr>
          <a:lstStyle/>
          <a:p>
            <a:r>
              <a:rPr lang="en-US" sz="2400" dirty="0" smtClean="0"/>
              <a:t>Newly-HIV+ (2/23) </a:t>
            </a:r>
            <a:endParaRPr lang="en-US" sz="2400" dirty="0"/>
          </a:p>
        </p:txBody>
      </p:sp>
      <p:sp>
        <p:nvSpPr>
          <p:cNvPr id="3" name="Content Placeholder 2"/>
          <p:cNvSpPr>
            <a:spLocks noGrp="1"/>
          </p:cNvSpPr>
          <p:nvPr>
            <p:ph idx="1"/>
          </p:nvPr>
        </p:nvSpPr>
        <p:spPr>
          <a:xfrm>
            <a:off x="457200" y="990601"/>
            <a:ext cx="7543800" cy="3733799"/>
          </a:xfrm>
          <a:ln w="12700">
            <a:solidFill>
              <a:schemeClr val="tx1"/>
            </a:solidFill>
          </a:ln>
        </p:spPr>
        <p:txBody>
          <a:bodyPr/>
          <a:lstStyle/>
          <a:p>
            <a:pPr>
              <a:buNone/>
            </a:pPr>
            <a:endParaRPr lang="en-US" b="1" dirty="0" smtClean="0"/>
          </a:p>
          <a:p>
            <a:pPr>
              <a:buNone/>
            </a:pPr>
            <a:endParaRPr lang="en-US" b="1" dirty="0"/>
          </a:p>
          <a:p>
            <a:pPr>
              <a:buNone/>
            </a:pPr>
            <a:endParaRPr lang="en-US" b="1" dirty="0" smtClean="0"/>
          </a:p>
          <a:p>
            <a:pPr>
              <a:buNone/>
            </a:pPr>
            <a:r>
              <a:rPr lang="en-US" b="1" dirty="0"/>
              <a:t>	</a:t>
            </a:r>
            <a:r>
              <a:rPr lang="en-US" b="1" dirty="0" smtClean="0"/>
              <a:t>		</a:t>
            </a:r>
          </a:p>
          <a:p>
            <a:pPr>
              <a:buNone/>
            </a:pPr>
            <a:r>
              <a:rPr lang="en-US" b="1" dirty="0"/>
              <a:t>	</a:t>
            </a:r>
            <a:r>
              <a:rPr lang="en-US" b="1" dirty="0" smtClean="0"/>
              <a:t>	</a:t>
            </a:r>
          </a:p>
          <a:p>
            <a:pPr>
              <a:buNone/>
            </a:pPr>
            <a:endParaRPr lang="en-US" sz="1800" dirty="0" smtClean="0"/>
          </a:p>
          <a:p>
            <a:pPr>
              <a:buNone/>
            </a:pPr>
            <a:endParaRPr lang="en-US" sz="1800" dirty="0"/>
          </a:p>
          <a:p>
            <a:pPr>
              <a:buNone/>
            </a:pPr>
            <a:endParaRPr lang="en-US" dirty="0"/>
          </a:p>
        </p:txBody>
      </p:sp>
      <p:pic>
        <p:nvPicPr>
          <p:cNvPr id="2050" name="Picture 2" descr="C:\Documents and Settings\evelyn.bradley\Local Settings\Temporary Internet Files\Content.IE5\033Y160R\MC900440370[1].png"/>
          <p:cNvPicPr>
            <a:picLocks noChangeAspect="1" noChangeArrowheads="1"/>
          </p:cNvPicPr>
          <p:nvPr/>
        </p:nvPicPr>
        <p:blipFill>
          <a:blip r:embed="rId2" cstate="print"/>
          <a:srcRect/>
          <a:stretch>
            <a:fillRect/>
          </a:stretch>
        </p:blipFill>
        <p:spPr bwMode="auto">
          <a:xfrm>
            <a:off x="1676400" y="1143000"/>
            <a:ext cx="3429000" cy="3429000"/>
          </a:xfrm>
          <a:prstGeom prst="rect">
            <a:avLst/>
          </a:prstGeom>
          <a:noFill/>
        </p:spPr>
      </p:pic>
      <p:sp>
        <p:nvSpPr>
          <p:cNvPr id="6" name="TextBox 5"/>
          <p:cNvSpPr txBox="1"/>
          <p:nvPr/>
        </p:nvSpPr>
        <p:spPr>
          <a:xfrm>
            <a:off x="609600" y="4953000"/>
            <a:ext cx="7696200" cy="1754326"/>
          </a:xfrm>
          <a:prstGeom prst="rect">
            <a:avLst/>
          </a:prstGeom>
          <a:noFill/>
        </p:spPr>
        <p:txBody>
          <a:bodyPr wrap="square" rtlCol="0">
            <a:spAutoFit/>
          </a:bodyPr>
          <a:lstStyle/>
          <a:p>
            <a:r>
              <a:rPr lang="en-US" b="1" dirty="0" smtClean="0"/>
              <a:t>John Smith here.  If you just found out you have HIV there’s a lot you’ll want to know.  I remember.  Lots of questions.  We’ll get to them.  First thing you need to know.  HIV has no cure.  But people who manage HIV can live a long time.  We’ll talk about how.</a:t>
            </a:r>
          </a:p>
          <a:p>
            <a:endParaRPr lang="en-US" b="1" dirty="0"/>
          </a:p>
          <a:p>
            <a:r>
              <a:rPr lang="en-US" i="1" dirty="0" smtClean="0"/>
              <a:t>John, Tamara, and Dr. Patel are all filmed…real people.</a:t>
            </a:r>
            <a:endParaRPr lang="en-US" i="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a:bodyPr>
          <a:lstStyle/>
          <a:p>
            <a:r>
              <a:rPr lang="en-US" sz="2400" dirty="0" smtClean="0"/>
              <a:t>Newly-HIV+ (3/23) </a:t>
            </a:r>
            <a:endParaRPr lang="en-US" sz="2400" dirty="0"/>
          </a:p>
        </p:txBody>
      </p:sp>
      <p:sp>
        <p:nvSpPr>
          <p:cNvPr id="3" name="Content Placeholder 2"/>
          <p:cNvSpPr>
            <a:spLocks noGrp="1"/>
          </p:cNvSpPr>
          <p:nvPr>
            <p:ph idx="1"/>
          </p:nvPr>
        </p:nvSpPr>
        <p:spPr>
          <a:xfrm>
            <a:off x="457200" y="990601"/>
            <a:ext cx="7924800" cy="3733799"/>
          </a:xfrm>
          <a:ln w="12700">
            <a:solidFill>
              <a:schemeClr val="tx1"/>
            </a:solidFill>
          </a:ln>
        </p:spPr>
        <p:txBody>
          <a:bodyPr/>
          <a:lstStyle/>
          <a:p>
            <a:pPr>
              <a:buNone/>
            </a:pPr>
            <a:endParaRPr lang="en-US" b="1" dirty="0" smtClean="0"/>
          </a:p>
          <a:p>
            <a:pPr>
              <a:buNone/>
            </a:pPr>
            <a:endParaRPr lang="en-US" b="1" dirty="0"/>
          </a:p>
          <a:p>
            <a:pPr>
              <a:buNone/>
            </a:pPr>
            <a:endParaRPr lang="en-US" b="1" dirty="0" smtClean="0"/>
          </a:p>
          <a:p>
            <a:pPr>
              <a:buNone/>
            </a:pPr>
            <a:r>
              <a:rPr lang="en-US" b="1" dirty="0"/>
              <a:t>	</a:t>
            </a:r>
            <a:r>
              <a:rPr lang="en-US" b="1" dirty="0" smtClean="0"/>
              <a:t>		</a:t>
            </a:r>
          </a:p>
          <a:p>
            <a:pPr>
              <a:buNone/>
            </a:pPr>
            <a:r>
              <a:rPr lang="en-US" b="1" dirty="0"/>
              <a:t>	</a:t>
            </a:r>
            <a:r>
              <a:rPr lang="en-US" b="1" dirty="0" smtClean="0"/>
              <a:t>	</a:t>
            </a:r>
          </a:p>
          <a:p>
            <a:pPr>
              <a:buNone/>
            </a:pPr>
            <a:endParaRPr lang="en-US" sz="1800" dirty="0" smtClean="0"/>
          </a:p>
          <a:p>
            <a:pPr>
              <a:buNone/>
            </a:pPr>
            <a:endParaRPr lang="en-US" sz="1800" dirty="0"/>
          </a:p>
          <a:p>
            <a:pPr>
              <a:buNone/>
            </a:pPr>
            <a:endParaRPr lang="en-US" dirty="0"/>
          </a:p>
        </p:txBody>
      </p:sp>
      <p:pic>
        <p:nvPicPr>
          <p:cNvPr id="2050" name="Picture 2" descr="C:\Documents and Settings\evelyn.bradley\Local Settings\Temporary Internet Files\Content.IE5\033Y160R\MC900440370[1].png"/>
          <p:cNvPicPr>
            <a:picLocks noChangeAspect="1" noChangeArrowheads="1"/>
          </p:cNvPicPr>
          <p:nvPr/>
        </p:nvPicPr>
        <p:blipFill>
          <a:blip r:embed="rId2" cstate="print"/>
          <a:srcRect/>
          <a:stretch>
            <a:fillRect/>
          </a:stretch>
        </p:blipFill>
        <p:spPr bwMode="auto">
          <a:xfrm>
            <a:off x="2286000" y="1219200"/>
            <a:ext cx="3429000" cy="3429000"/>
          </a:xfrm>
          <a:prstGeom prst="rect">
            <a:avLst/>
          </a:prstGeom>
          <a:noFill/>
        </p:spPr>
      </p:pic>
      <p:sp>
        <p:nvSpPr>
          <p:cNvPr id="6" name="TextBox 5"/>
          <p:cNvSpPr txBox="1"/>
          <p:nvPr/>
        </p:nvSpPr>
        <p:spPr>
          <a:xfrm>
            <a:off x="609600" y="5105400"/>
            <a:ext cx="7696200" cy="1477328"/>
          </a:xfrm>
          <a:prstGeom prst="rect">
            <a:avLst/>
          </a:prstGeom>
          <a:noFill/>
        </p:spPr>
        <p:txBody>
          <a:bodyPr wrap="square" rtlCol="0">
            <a:spAutoFit/>
          </a:bodyPr>
          <a:lstStyle/>
          <a:p>
            <a:r>
              <a:rPr lang="en-US" b="1" dirty="0" smtClean="0"/>
              <a:t>If you want to see what I’m  saying, click on the eye.  If you want to turn off the sound, click on the ear.  The “home” button starts this clip again. </a:t>
            </a:r>
            <a:r>
              <a:rPr lang="en-US" b="1" dirty="0" smtClean="0"/>
              <a:t>There’s a link </a:t>
            </a:r>
            <a:r>
              <a:rPr lang="en-US" b="1" dirty="0" smtClean="0"/>
              <a:t>in red </a:t>
            </a:r>
            <a:r>
              <a:rPr lang="en-US" b="1" dirty="0" smtClean="0"/>
              <a:t>to a </a:t>
            </a:r>
            <a:r>
              <a:rPr lang="en-US" b="1" dirty="0" smtClean="0"/>
              <a:t>list of the HIV clips in this series, </a:t>
            </a:r>
            <a:r>
              <a:rPr lang="en-US" b="1" dirty="0" smtClean="0"/>
              <a:t>and a link to </a:t>
            </a:r>
            <a:r>
              <a:rPr lang="en-US" b="1" dirty="0" smtClean="0"/>
              <a:t>other resources.</a:t>
            </a:r>
          </a:p>
          <a:p>
            <a:endParaRPr lang="en-US" b="1" dirty="0"/>
          </a:p>
          <a:p>
            <a:r>
              <a:rPr lang="en-US" i="1" dirty="0" smtClean="0"/>
              <a:t>Curser travels to the items he mentions.</a:t>
            </a:r>
            <a:endParaRPr lang="en-US" i="1" dirty="0"/>
          </a:p>
        </p:txBody>
      </p:sp>
      <p:pic>
        <p:nvPicPr>
          <p:cNvPr id="1026" name="Picture 2" descr="C:\Documents and Settings\evelyn.bradley\Local Settings\Temporary Internet Files\Content.IE5\MWI8R0P9\MC900022415[1].wmf"/>
          <p:cNvPicPr>
            <a:picLocks noChangeAspect="1" noChangeArrowheads="1"/>
          </p:cNvPicPr>
          <p:nvPr/>
        </p:nvPicPr>
        <p:blipFill>
          <a:blip r:embed="rId3" cstate="print"/>
          <a:srcRect/>
          <a:stretch>
            <a:fillRect/>
          </a:stretch>
        </p:blipFill>
        <p:spPr bwMode="auto">
          <a:xfrm>
            <a:off x="533400" y="3733800"/>
            <a:ext cx="430780" cy="381000"/>
          </a:xfrm>
          <a:prstGeom prst="rect">
            <a:avLst/>
          </a:prstGeom>
          <a:noFill/>
        </p:spPr>
      </p:pic>
      <p:pic>
        <p:nvPicPr>
          <p:cNvPr id="4" name="Picture 2" descr="C:\Documents and Settings\evelyn.bradley\Local Settings\Temporary Internet Files\Content.IE5\MWI8R0P9\MC900281285[1].wmf"/>
          <p:cNvPicPr>
            <a:picLocks noChangeAspect="1" noChangeArrowheads="1"/>
          </p:cNvPicPr>
          <p:nvPr/>
        </p:nvPicPr>
        <p:blipFill>
          <a:blip r:embed="rId4" cstate="print"/>
          <a:srcRect/>
          <a:stretch>
            <a:fillRect/>
          </a:stretch>
        </p:blipFill>
        <p:spPr bwMode="auto">
          <a:xfrm>
            <a:off x="609600" y="3200400"/>
            <a:ext cx="308909" cy="457200"/>
          </a:xfrm>
          <a:prstGeom prst="rect">
            <a:avLst/>
          </a:prstGeom>
          <a:noFill/>
        </p:spPr>
      </p:pic>
      <p:pic>
        <p:nvPicPr>
          <p:cNvPr id="10" name="Picture 2" descr="C:\Documents and Settings\evelyn.bradley\Local Settings\Temporary Internet Files\Content.IE5\15QXVRUM\MC900432680[1].png"/>
          <p:cNvPicPr>
            <a:picLocks noChangeAspect="1" noChangeArrowheads="1"/>
          </p:cNvPicPr>
          <p:nvPr/>
        </p:nvPicPr>
        <p:blipFill>
          <a:blip r:embed="rId5" cstate="print"/>
          <a:srcRect/>
          <a:stretch>
            <a:fillRect/>
          </a:stretch>
        </p:blipFill>
        <p:spPr bwMode="auto">
          <a:xfrm>
            <a:off x="533400" y="4267200"/>
            <a:ext cx="457200" cy="457200"/>
          </a:xfrm>
          <a:prstGeom prst="rect">
            <a:avLst/>
          </a:prstGeom>
          <a:noFill/>
        </p:spPr>
      </p:pic>
      <p:sp>
        <p:nvSpPr>
          <p:cNvPr id="11" name="TextBox 10"/>
          <p:cNvSpPr txBox="1"/>
          <p:nvPr/>
        </p:nvSpPr>
        <p:spPr>
          <a:xfrm>
            <a:off x="5867400" y="4114800"/>
            <a:ext cx="2667000" cy="461665"/>
          </a:xfrm>
          <a:prstGeom prst="rect">
            <a:avLst/>
          </a:prstGeom>
          <a:noFill/>
        </p:spPr>
        <p:txBody>
          <a:bodyPr wrap="square" rtlCol="0">
            <a:spAutoFit/>
          </a:bodyPr>
          <a:lstStyle/>
          <a:p>
            <a:r>
              <a:rPr lang="en-US" u="sng" dirty="0" smtClean="0">
                <a:solidFill>
                  <a:srgbClr val="FF0000"/>
                </a:solidFill>
              </a:rPr>
              <a:t>HIV Clip </a:t>
            </a:r>
            <a:r>
              <a:rPr lang="en-US" sz="2400" u="sng" dirty="0" smtClean="0">
                <a:solidFill>
                  <a:srgbClr val="FF0000"/>
                </a:solidFill>
                <a:latin typeface="Baskerville Old Face" pitchFamily="18" charset="0"/>
              </a:rPr>
              <a:t>L</a:t>
            </a:r>
            <a:r>
              <a:rPr lang="en-US" u="sng" dirty="0" smtClean="0">
                <a:solidFill>
                  <a:srgbClr val="FF0000"/>
                </a:solidFill>
              </a:rPr>
              <a:t>ist</a:t>
            </a:r>
            <a:r>
              <a:rPr lang="en-US" dirty="0" smtClean="0"/>
              <a:t>— </a:t>
            </a:r>
            <a:r>
              <a:rPr lang="en-US" sz="2400" u="sng" dirty="0" smtClean="0">
                <a:solidFill>
                  <a:srgbClr val="FF0000"/>
                </a:solidFill>
                <a:latin typeface="Baskerville Old Face" pitchFamily="18" charset="0"/>
              </a:rPr>
              <a:t>R</a:t>
            </a:r>
            <a:r>
              <a:rPr lang="en-US" u="sng" dirty="0" smtClean="0">
                <a:solidFill>
                  <a:srgbClr val="FF0000"/>
                </a:solidFill>
              </a:rPr>
              <a:t>esources</a:t>
            </a:r>
            <a:endParaRPr lang="en-US" u="sng" dirty="0">
              <a:solidFill>
                <a:srgbClr val="FF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a:bodyPr>
          <a:lstStyle/>
          <a:p>
            <a:r>
              <a:rPr lang="en-US" sz="2400" dirty="0" smtClean="0"/>
              <a:t>Newly-HIV+ (4/23) </a:t>
            </a:r>
            <a:endParaRPr lang="en-US" sz="2400" dirty="0"/>
          </a:p>
        </p:txBody>
      </p:sp>
      <p:sp>
        <p:nvSpPr>
          <p:cNvPr id="3" name="Content Placeholder 2"/>
          <p:cNvSpPr>
            <a:spLocks noGrp="1"/>
          </p:cNvSpPr>
          <p:nvPr>
            <p:ph idx="1"/>
          </p:nvPr>
        </p:nvSpPr>
        <p:spPr>
          <a:xfrm>
            <a:off x="457200" y="990601"/>
            <a:ext cx="7543800" cy="3733799"/>
          </a:xfrm>
          <a:ln w="12700">
            <a:solidFill>
              <a:schemeClr val="tx1"/>
            </a:solidFill>
          </a:ln>
        </p:spPr>
        <p:txBody>
          <a:bodyPr/>
          <a:lstStyle/>
          <a:p>
            <a:pPr>
              <a:buNone/>
            </a:pPr>
            <a:endParaRPr lang="en-US" b="1" dirty="0" smtClean="0"/>
          </a:p>
          <a:p>
            <a:pPr>
              <a:buNone/>
            </a:pPr>
            <a:endParaRPr lang="en-US" b="1" dirty="0"/>
          </a:p>
          <a:p>
            <a:pPr>
              <a:buNone/>
            </a:pPr>
            <a:endParaRPr lang="en-US" b="1" dirty="0" smtClean="0"/>
          </a:p>
          <a:p>
            <a:pPr>
              <a:buNone/>
            </a:pPr>
            <a:r>
              <a:rPr lang="en-US" b="1" dirty="0"/>
              <a:t>	</a:t>
            </a:r>
            <a:r>
              <a:rPr lang="en-US" b="1" dirty="0" smtClean="0"/>
              <a:t>		</a:t>
            </a:r>
          </a:p>
          <a:p>
            <a:pPr>
              <a:buNone/>
            </a:pPr>
            <a:r>
              <a:rPr lang="en-US" b="1" dirty="0"/>
              <a:t>	</a:t>
            </a:r>
            <a:r>
              <a:rPr lang="en-US" b="1" dirty="0" smtClean="0"/>
              <a:t>	</a:t>
            </a:r>
          </a:p>
          <a:p>
            <a:pPr>
              <a:buNone/>
            </a:pPr>
            <a:endParaRPr lang="en-US" sz="1800" dirty="0" smtClean="0"/>
          </a:p>
          <a:p>
            <a:pPr>
              <a:buNone/>
            </a:pPr>
            <a:endParaRPr lang="en-US" sz="1800" dirty="0"/>
          </a:p>
          <a:p>
            <a:pPr>
              <a:buNone/>
            </a:pPr>
            <a:endParaRPr lang="en-US" dirty="0"/>
          </a:p>
        </p:txBody>
      </p:sp>
      <p:pic>
        <p:nvPicPr>
          <p:cNvPr id="2050" name="Picture 2" descr="C:\Documents and Settings\evelyn.bradley\Local Settings\Temporary Internet Files\Content.IE5\033Y160R\MC900440370[1].png"/>
          <p:cNvPicPr>
            <a:picLocks noChangeAspect="1" noChangeArrowheads="1"/>
          </p:cNvPicPr>
          <p:nvPr/>
        </p:nvPicPr>
        <p:blipFill>
          <a:blip r:embed="rId2" cstate="print">
            <a:lum bright="35000"/>
          </a:blip>
          <a:srcRect/>
          <a:stretch>
            <a:fillRect/>
          </a:stretch>
        </p:blipFill>
        <p:spPr bwMode="auto">
          <a:xfrm>
            <a:off x="1066800" y="1295400"/>
            <a:ext cx="3200400" cy="3200400"/>
          </a:xfrm>
          <a:prstGeom prst="rect">
            <a:avLst/>
          </a:prstGeom>
          <a:noFill/>
        </p:spPr>
      </p:pic>
      <p:pic>
        <p:nvPicPr>
          <p:cNvPr id="1026" name="Picture 2" descr="C:\Documents and Settings\evelyn.bradley\Local Settings\Temporary Internet Files\Content.IE5\MWI8R0P9\MC900022415[1].wmf"/>
          <p:cNvPicPr>
            <a:picLocks noChangeAspect="1" noChangeArrowheads="1"/>
          </p:cNvPicPr>
          <p:nvPr/>
        </p:nvPicPr>
        <p:blipFill>
          <a:blip r:embed="rId3" cstate="print">
            <a:lum bright="54000"/>
          </a:blip>
          <a:srcRect/>
          <a:stretch>
            <a:fillRect/>
          </a:stretch>
        </p:blipFill>
        <p:spPr bwMode="auto">
          <a:xfrm>
            <a:off x="533400" y="3733800"/>
            <a:ext cx="430780" cy="381000"/>
          </a:xfrm>
          <a:prstGeom prst="rect">
            <a:avLst/>
          </a:prstGeom>
          <a:noFill/>
        </p:spPr>
      </p:pic>
      <p:pic>
        <p:nvPicPr>
          <p:cNvPr id="4" name="Picture 2" descr="C:\Documents and Settings\evelyn.bradley\Local Settings\Temporary Internet Files\Content.IE5\MWI8R0P9\MC900281285[1].wmf"/>
          <p:cNvPicPr>
            <a:picLocks noChangeAspect="1" noChangeArrowheads="1"/>
          </p:cNvPicPr>
          <p:nvPr/>
        </p:nvPicPr>
        <p:blipFill>
          <a:blip r:embed="rId4" cstate="print">
            <a:lum bright="33000"/>
          </a:blip>
          <a:srcRect/>
          <a:stretch>
            <a:fillRect/>
          </a:stretch>
        </p:blipFill>
        <p:spPr bwMode="auto">
          <a:xfrm>
            <a:off x="609600" y="3276600"/>
            <a:ext cx="308909" cy="457200"/>
          </a:xfrm>
          <a:prstGeom prst="rect">
            <a:avLst/>
          </a:prstGeom>
          <a:noFill/>
        </p:spPr>
      </p:pic>
      <p:sp>
        <p:nvSpPr>
          <p:cNvPr id="9" name="TextBox 8"/>
          <p:cNvSpPr txBox="1"/>
          <p:nvPr/>
        </p:nvSpPr>
        <p:spPr>
          <a:xfrm>
            <a:off x="762000" y="5334000"/>
            <a:ext cx="7620000" cy="923330"/>
          </a:xfrm>
          <a:prstGeom prst="rect">
            <a:avLst/>
          </a:prstGeom>
          <a:noFill/>
        </p:spPr>
        <p:txBody>
          <a:bodyPr wrap="square" rtlCol="0">
            <a:spAutoFit/>
          </a:bodyPr>
          <a:lstStyle/>
          <a:p>
            <a:r>
              <a:rPr lang="en-US" b="1" dirty="0" smtClean="0"/>
              <a:t>I want you to meet Tamara Tate.  Recently, she found out she’s HIV-positive</a:t>
            </a:r>
          </a:p>
          <a:p>
            <a:endParaRPr lang="en-US" dirty="0"/>
          </a:p>
          <a:p>
            <a:r>
              <a:rPr lang="en-US" i="1" dirty="0" smtClean="0"/>
              <a:t>Live action John fades out—Tamara fades in.</a:t>
            </a:r>
            <a:endParaRPr lang="en-US" i="1" dirty="0"/>
          </a:p>
        </p:txBody>
      </p:sp>
      <p:pic>
        <p:nvPicPr>
          <p:cNvPr id="13" name="Picture 26" descr="C:\Documents and Settings\evelyn.bradley\Local Settings\Temporary Internet Files\Content.IE5\033Y160R\MC900088754[1].wmf"/>
          <p:cNvPicPr>
            <a:picLocks noChangeAspect="1" noChangeArrowheads="1"/>
          </p:cNvPicPr>
          <p:nvPr/>
        </p:nvPicPr>
        <p:blipFill>
          <a:blip r:embed="rId5" cstate="print"/>
          <a:srcRect l="54839"/>
          <a:stretch>
            <a:fillRect/>
          </a:stretch>
        </p:blipFill>
        <p:spPr bwMode="auto">
          <a:xfrm flipH="1">
            <a:off x="4495800" y="1295400"/>
            <a:ext cx="1838779" cy="3048000"/>
          </a:xfrm>
          <a:prstGeom prst="rect">
            <a:avLst/>
          </a:prstGeom>
          <a:noFill/>
        </p:spPr>
      </p:pic>
      <p:pic>
        <p:nvPicPr>
          <p:cNvPr id="10" name="Picture 2" descr="C:\Documents and Settings\evelyn.bradley\Local Settings\Temporary Internet Files\Content.IE5\15QXVRUM\MC900432680[1].png"/>
          <p:cNvPicPr>
            <a:picLocks noChangeAspect="1" noChangeArrowheads="1"/>
          </p:cNvPicPr>
          <p:nvPr/>
        </p:nvPicPr>
        <p:blipFill>
          <a:blip r:embed="rId6" cstate="print">
            <a:lum bright="23000"/>
          </a:blip>
          <a:srcRect/>
          <a:stretch>
            <a:fillRect/>
          </a:stretch>
        </p:blipFill>
        <p:spPr bwMode="auto">
          <a:xfrm>
            <a:off x="533400" y="4191000"/>
            <a:ext cx="457200" cy="457200"/>
          </a:xfrm>
          <a:prstGeom prst="rect">
            <a:avLst/>
          </a:prstGeom>
          <a:noFill/>
        </p:spPr>
      </p:pic>
      <p:sp>
        <p:nvSpPr>
          <p:cNvPr id="12" name="TextBox 11"/>
          <p:cNvSpPr txBox="1"/>
          <p:nvPr/>
        </p:nvSpPr>
        <p:spPr>
          <a:xfrm>
            <a:off x="5410200" y="4191000"/>
            <a:ext cx="2667000" cy="461665"/>
          </a:xfrm>
          <a:prstGeom prst="rect">
            <a:avLst/>
          </a:prstGeom>
          <a:noFill/>
        </p:spPr>
        <p:txBody>
          <a:bodyPr wrap="square" rtlCol="0">
            <a:spAutoFit/>
          </a:bodyPr>
          <a:lstStyle/>
          <a:p>
            <a:r>
              <a:rPr lang="en-US" u="sng" dirty="0" smtClean="0">
                <a:solidFill>
                  <a:srgbClr val="FF0000"/>
                </a:solidFill>
              </a:rPr>
              <a:t>HIV Clip </a:t>
            </a:r>
            <a:r>
              <a:rPr lang="en-US" sz="2400" u="sng" dirty="0" smtClean="0">
                <a:solidFill>
                  <a:srgbClr val="FF0000"/>
                </a:solidFill>
                <a:latin typeface="Baskerville Old Face" pitchFamily="18" charset="0"/>
              </a:rPr>
              <a:t>L</a:t>
            </a:r>
            <a:r>
              <a:rPr lang="en-US" u="sng" dirty="0" smtClean="0">
                <a:solidFill>
                  <a:srgbClr val="FF0000"/>
                </a:solidFill>
              </a:rPr>
              <a:t>ist</a:t>
            </a:r>
            <a:r>
              <a:rPr lang="en-US" dirty="0" smtClean="0"/>
              <a:t>— </a:t>
            </a:r>
            <a:r>
              <a:rPr lang="en-US" sz="2400" u="sng" dirty="0" smtClean="0">
                <a:solidFill>
                  <a:srgbClr val="FF0000"/>
                </a:solidFill>
                <a:latin typeface="Baskerville Old Face" pitchFamily="18" charset="0"/>
              </a:rPr>
              <a:t>R</a:t>
            </a:r>
            <a:r>
              <a:rPr lang="en-US" u="sng" dirty="0" smtClean="0">
                <a:solidFill>
                  <a:srgbClr val="FF0000"/>
                </a:solidFill>
              </a:rPr>
              <a:t>esources</a:t>
            </a:r>
            <a:endParaRPr lang="en-US" u="sng" dirty="0">
              <a:solidFill>
                <a:srgbClr val="FF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a:bodyPr>
          <a:lstStyle/>
          <a:p>
            <a:r>
              <a:rPr lang="en-US" sz="2400" dirty="0" smtClean="0"/>
              <a:t>Newly-HIV+ (5/23) </a:t>
            </a:r>
            <a:endParaRPr lang="en-US" sz="2400" dirty="0"/>
          </a:p>
        </p:txBody>
      </p:sp>
      <p:sp>
        <p:nvSpPr>
          <p:cNvPr id="3" name="Content Placeholder 2"/>
          <p:cNvSpPr>
            <a:spLocks noGrp="1"/>
          </p:cNvSpPr>
          <p:nvPr>
            <p:ph idx="1"/>
          </p:nvPr>
        </p:nvSpPr>
        <p:spPr>
          <a:xfrm>
            <a:off x="457200" y="990601"/>
            <a:ext cx="7543800" cy="3733799"/>
          </a:xfrm>
          <a:ln w="12700">
            <a:solidFill>
              <a:schemeClr val="tx1"/>
            </a:solidFill>
          </a:ln>
        </p:spPr>
        <p:txBody>
          <a:bodyPr/>
          <a:lstStyle/>
          <a:p>
            <a:pPr>
              <a:buNone/>
            </a:pPr>
            <a:endParaRPr lang="en-US" b="1" dirty="0" smtClean="0"/>
          </a:p>
          <a:p>
            <a:pPr>
              <a:buNone/>
            </a:pPr>
            <a:endParaRPr lang="en-US" b="1" dirty="0"/>
          </a:p>
          <a:p>
            <a:pPr>
              <a:buNone/>
            </a:pPr>
            <a:endParaRPr lang="en-US" b="1" dirty="0" smtClean="0"/>
          </a:p>
          <a:p>
            <a:pPr>
              <a:buNone/>
            </a:pPr>
            <a:r>
              <a:rPr lang="en-US" b="1" dirty="0"/>
              <a:t>	</a:t>
            </a:r>
            <a:r>
              <a:rPr lang="en-US" b="1" dirty="0" smtClean="0"/>
              <a:t>		</a:t>
            </a:r>
          </a:p>
          <a:p>
            <a:pPr>
              <a:buNone/>
            </a:pPr>
            <a:r>
              <a:rPr lang="en-US" b="1" dirty="0"/>
              <a:t>	</a:t>
            </a:r>
            <a:r>
              <a:rPr lang="en-US" b="1" dirty="0" smtClean="0"/>
              <a:t>	</a:t>
            </a:r>
          </a:p>
          <a:p>
            <a:pPr>
              <a:buNone/>
            </a:pPr>
            <a:endParaRPr lang="en-US" sz="1800" dirty="0" smtClean="0"/>
          </a:p>
          <a:p>
            <a:pPr>
              <a:buNone/>
            </a:pPr>
            <a:endParaRPr lang="en-US" sz="1800" dirty="0"/>
          </a:p>
          <a:p>
            <a:pPr>
              <a:buNone/>
            </a:pPr>
            <a:endParaRPr lang="en-US" dirty="0"/>
          </a:p>
        </p:txBody>
      </p:sp>
      <p:sp>
        <p:nvSpPr>
          <p:cNvPr id="10" name="TextBox 9"/>
          <p:cNvSpPr txBox="1"/>
          <p:nvPr/>
        </p:nvSpPr>
        <p:spPr>
          <a:xfrm>
            <a:off x="533400" y="5105400"/>
            <a:ext cx="7620000" cy="923330"/>
          </a:xfrm>
          <a:prstGeom prst="rect">
            <a:avLst/>
          </a:prstGeom>
          <a:noFill/>
        </p:spPr>
        <p:txBody>
          <a:bodyPr wrap="square" rtlCol="0">
            <a:spAutoFit/>
          </a:bodyPr>
          <a:lstStyle/>
          <a:p>
            <a:r>
              <a:rPr lang="en-US" b="1" dirty="0" smtClean="0"/>
              <a:t>Last year when I found out I was positive, I freaked.  What do I do now?  What </a:t>
            </a:r>
            <a:r>
              <a:rPr lang="en-US" b="1" u="sng" dirty="0" smtClean="0"/>
              <a:t>is</a:t>
            </a:r>
            <a:r>
              <a:rPr lang="en-US" b="1" dirty="0" smtClean="0"/>
              <a:t> HIV/AIDS?  How did this happen to me? What will happen to my body? Am I going to die?  Who’s going to know? Who should I tell? </a:t>
            </a:r>
            <a:endParaRPr lang="en-US" b="1" dirty="0"/>
          </a:p>
        </p:txBody>
      </p:sp>
      <p:pic>
        <p:nvPicPr>
          <p:cNvPr id="12" name="Picture 26" descr="C:\Documents and Settings\evelyn.bradley\Local Settings\Temporary Internet Files\Content.IE5\033Y160R\MC900088754[1].wmf"/>
          <p:cNvPicPr>
            <a:picLocks noChangeAspect="1" noChangeArrowheads="1"/>
          </p:cNvPicPr>
          <p:nvPr/>
        </p:nvPicPr>
        <p:blipFill>
          <a:blip r:embed="rId2" cstate="print"/>
          <a:srcRect l="54839"/>
          <a:stretch>
            <a:fillRect/>
          </a:stretch>
        </p:blipFill>
        <p:spPr bwMode="auto">
          <a:xfrm flipH="1">
            <a:off x="2743200" y="990600"/>
            <a:ext cx="2286000" cy="3789324"/>
          </a:xfrm>
          <a:prstGeom prst="rect">
            <a:avLst/>
          </a:prstGeom>
          <a:noFill/>
        </p:spPr>
      </p:pic>
      <p:sp>
        <p:nvSpPr>
          <p:cNvPr id="8" name="TextBox 7"/>
          <p:cNvSpPr txBox="1"/>
          <p:nvPr/>
        </p:nvSpPr>
        <p:spPr>
          <a:xfrm>
            <a:off x="5105400" y="4191000"/>
            <a:ext cx="2667000" cy="461665"/>
          </a:xfrm>
          <a:prstGeom prst="rect">
            <a:avLst/>
          </a:prstGeom>
          <a:noFill/>
        </p:spPr>
        <p:txBody>
          <a:bodyPr wrap="square" rtlCol="0">
            <a:spAutoFit/>
          </a:bodyPr>
          <a:lstStyle/>
          <a:p>
            <a:r>
              <a:rPr lang="en-US" u="sng" dirty="0" smtClean="0">
                <a:solidFill>
                  <a:srgbClr val="FF0000"/>
                </a:solidFill>
              </a:rPr>
              <a:t>HIV Clip </a:t>
            </a:r>
            <a:r>
              <a:rPr lang="en-US" sz="2400" u="sng" dirty="0" smtClean="0">
                <a:solidFill>
                  <a:srgbClr val="FF0000"/>
                </a:solidFill>
                <a:latin typeface="Baskerville Old Face" pitchFamily="18" charset="0"/>
              </a:rPr>
              <a:t>L</a:t>
            </a:r>
            <a:r>
              <a:rPr lang="en-US" u="sng" dirty="0" smtClean="0">
                <a:solidFill>
                  <a:srgbClr val="FF0000"/>
                </a:solidFill>
              </a:rPr>
              <a:t>ist</a:t>
            </a:r>
            <a:r>
              <a:rPr lang="en-US" dirty="0" smtClean="0"/>
              <a:t>— </a:t>
            </a:r>
            <a:r>
              <a:rPr lang="en-US" sz="2400" u="sng" dirty="0" smtClean="0">
                <a:solidFill>
                  <a:srgbClr val="FF0000"/>
                </a:solidFill>
                <a:latin typeface="Baskerville Old Face" pitchFamily="18" charset="0"/>
              </a:rPr>
              <a:t>R</a:t>
            </a:r>
            <a:r>
              <a:rPr lang="en-US" u="sng" dirty="0" smtClean="0">
                <a:solidFill>
                  <a:srgbClr val="FF0000"/>
                </a:solidFill>
              </a:rPr>
              <a:t>esources</a:t>
            </a:r>
            <a:endParaRPr lang="en-US" u="sng"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Morning!</a:t>
            </a:r>
            <a:endParaRPr lang="en-US" dirty="0"/>
          </a:p>
        </p:txBody>
      </p:sp>
      <p:sp>
        <p:nvSpPr>
          <p:cNvPr id="3" name="Content Placeholder 2"/>
          <p:cNvSpPr>
            <a:spLocks noGrp="1"/>
          </p:cNvSpPr>
          <p:nvPr>
            <p:ph idx="1"/>
          </p:nvPr>
        </p:nvSpPr>
        <p:spPr/>
        <p:txBody>
          <a:bodyPr/>
          <a:lstStyle/>
          <a:p>
            <a:pPr>
              <a:buNone/>
            </a:pPr>
            <a:r>
              <a:rPr lang="en-US" b="1" dirty="0" smtClean="0"/>
              <a:t>AGENDA </a:t>
            </a:r>
          </a:p>
          <a:p>
            <a:r>
              <a:rPr lang="en-US" dirty="0" smtClean="0"/>
              <a:t>Introductions</a:t>
            </a:r>
          </a:p>
          <a:p>
            <a:r>
              <a:rPr lang="en-US" dirty="0" smtClean="0"/>
              <a:t>Proposed retention/self-management tool (multi-media education program)</a:t>
            </a:r>
            <a:endParaRPr lang="en-US" dirty="0" smtClean="0"/>
          </a:p>
          <a:p>
            <a:r>
              <a:rPr lang="en-US" dirty="0" smtClean="0"/>
              <a:t>3 Adherence Interventions</a:t>
            </a:r>
            <a:endParaRPr lang="en-US" dirty="0" smtClean="0"/>
          </a:p>
          <a:p>
            <a:r>
              <a:rPr lang="en-US" dirty="0" smtClean="0"/>
              <a:t>Q&amp;A on any health literacy topic</a:t>
            </a:r>
          </a:p>
          <a:p>
            <a:pPr>
              <a:buNone/>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a:bodyPr>
          <a:lstStyle/>
          <a:p>
            <a:r>
              <a:rPr lang="en-US" sz="2400" dirty="0" smtClean="0"/>
              <a:t>Newly-HIV+ (6/23) </a:t>
            </a:r>
            <a:endParaRPr lang="en-US" sz="2400" dirty="0"/>
          </a:p>
        </p:txBody>
      </p:sp>
      <p:sp>
        <p:nvSpPr>
          <p:cNvPr id="3" name="Content Placeholder 2"/>
          <p:cNvSpPr>
            <a:spLocks noGrp="1"/>
          </p:cNvSpPr>
          <p:nvPr>
            <p:ph idx="1"/>
          </p:nvPr>
        </p:nvSpPr>
        <p:spPr>
          <a:xfrm>
            <a:off x="457200" y="990601"/>
            <a:ext cx="7543800" cy="3733799"/>
          </a:xfrm>
          <a:ln w="12700">
            <a:solidFill>
              <a:schemeClr val="tx1"/>
            </a:solidFill>
          </a:ln>
        </p:spPr>
        <p:txBody>
          <a:bodyPr/>
          <a:lstStyle/>
          <a:p>
            <a:pPr>
              <a:buNone/>
            </a:pPr>
            <a:endParaRPr lang="en-US" b="1" dirty="0" smtClean="0"/>
          </a:p>
          <a:p>
            <a:pPr>
              <a:buNone/>
            </a:pPr>
            <a:endParaRPr lang="en-US" b="1" dirty="0"/>
          </a:p>
          <a:p>
            <a:pPr>
              <a:buNone/>
            </a:pPr>
            <a:endParaRPr lang="en-US" b="1" dirty="0" smtClean="0"/>
          </a:p>
          <a:p>
            <a:pPr>
              <a:buNone/>
            </a:pPr>
            <a:r>
              <a:rPr lang="en-US" b="1" dirty="0"/>
              <a:t>	</a:t>
            </a:r>
            <a:r>
              <a:rPr lang="en-US" b="1" dirty="0" smtClean="0"/>
              <a:t>		</a:t>
            </a:r>
          </a:p>
          <a:p>
            <a:pPr>
              <a:buNone/>
            </a:pPr>
            <a:r>
              <a:rPr lang="en-US" b="1" dirty="0" smtClean="0"/>
              <a:t>		</a:t>
            </a:r>
          </a:p>
          <a:p>
            <a:pPr>
              <a:buNone/>
            </a:pPr>
            <a:endParaRPr lang="en-US" sz="1800" dirty="0" smtClean="0"/>
          </a:p>
          <a:p>
            <a:pPr>
              <a:buNone/>
            </a:pPr>
            <a:endParaRPr lang="en-US" sz="1800" dirty="0"/>
          </a:p>
          <a:p>
            <a:pPr>
              <a:buNone/>
            </a:pPr>
            <a:endParaRPr lang="en-US" dirty="0"/>
          </a:p>
        </p:txBody>
      </p:sp>
      <p:pic>
        <p:nvPicPr>
          <p:cNvPr id="12" name="Picture 26" descr="C:\Documents and Settings\evelyn.bradley\Local Settings\Temporary Internet Files\Content.IE5\033Y160R\MC900088754[1].wmf"/>
          <p:cNvPicPr>
            <a:picLocks noChangeAspect="1" noChangeArrowheads="1"/>
          </p:cNvPicPr>
          <p:nvPr/>
        </p:nvPicPr>
        <p:blipFill>
          <a:blip r:embed="rId2" cstate="print"/>
          <a:srcRect l="54839"/>
          <a:stretch>
            <a:fillRect/>
          </a:stretch>
        </p:blipFill>
        <p:spPr bwMode="auto">
          <a:xfrm flipH="1">
            <a:off x="2895600" y="990600"/>
            <a:ext cx="2286000" cy="3789324"/>
          </a:xfrm>
          <a:prstGeom prst="rect">
            <a:avLst/>
          </a:prstGeom>
          <a:noFill/>
        </p:spPr>
      </p:pic>
      <p:sp>
        <p:nvSpPr>
          <p:cNvPr id="15" name="Rectangle 14"/>
          <p:cNvSpPr/>
          <p:nvPr/>
        </p:nvSpPr>
        <p:spPr>
          <a:xfrm>
            <a:off x="457200" y="4826675"/>
            <a:ext cx="7620000" cy="1477328"/>
          </a:xfrm>
          <a:prstGeom prst="rect">
            <a:avLst/>
          </a:prstGeom>
        </p:spPr>
        <p:txBody>
          <a:bodyPr wrap="square">
            <a:spAutoFit/>
          </a:bodyPr>
          <a:lstStyle/>
          <a:p>
            <a:r>
              <a:rPr lang="en-US" b="1" dirty="0" smtClean="0"/>
              <a:t>I said to myself, hold on…one thing at a time.  First thing, I got linked with a good doctor.  One I could talk to and who listened.  I was lucky, ‘cause Doctor  Patel  knows a lot about HIV.  First thing to do is find a doctor. Don’t worry about the money.  If you don’t have much money, doctor visits and medication for HIV are free.  If you don’t have a doctor,  click on the </a:t>
            </a:r>
            <a:r>
              <a:rPr lang="en-US" i="1" dirty="0" smtClean="0"/>
              <a:t>HIV Docs </a:t>
            </a:r>
            <a:r>
              <a:rPr lang="en-US" b="1" dirty="0" smtClean="0"/>
              <a:t>button. </a:t>
            </a:r>
            <a:endParaRPr lang="en-US" dirty="0" smtClean="0"/>
          </a:p>
        </p:txBody>
      </p:sp>
      <p:sp>
        <p:nvSpPr>
          <p:cNvPr id="8" name="TextBox 7"/>
          <p:cNvSpPr txBox="1"/>
          <p:nvPr/>
        </p:nvSpPr>
        <p:spPr>
          <a:xfrm>
            <a:off x="5181600" y="4191000"/>
            <a:ext cx="2667000" cy="461665"/>
          </a:xfrm>
          <a:prstGeom prst="rect">
            <a:avLst/>
          </a:prstGeom>
          <a:noFill/>
        </p:spPr>
        <p:txBody>
          <a:bodyPr wrap="square" rtlCol="0">
            <a:spAutoFit/>
          </a:bodyPr>
          <a:lstStyle/>
          <a:p>
            <a:r>
              <a:rPr lang="en-US" u="sng" dirty="0" smtClean="0">
                <a:solidFill>
                  <a:srgbClr val="FF0000"/>
                </a:solidFill>
              </a:rPr>
              <a:t>HIV Clip </a:t>
            </a:r>
            <a:r>
              <a:rPr lang="en-US" sz="2400" u="sng" dirty="0" smtClean="0">
                <a:solidFill>
                  <a:srgbClr val="FF0000"/>
                </a:solidFill>
                <a:latin typeface="Baskerville Old Face" pitchFamily="18" charset="0"/>
              </a:rPr>
              <a:t>L</a:t>
            </a:r>
            <a:r>
              <a:rPr lang="en-US" u="sng" dirty="0" smtClean="0">
                <a:solidFill>
                  <a:srgbClr val="FF0000"/>
                </a:solidFill>
              </a:rPr>
              <a:t>ist</a:t>
            </a:r>
            <a:r>
              <a:rPr lang="en-US" dirty="0" smtClean="0"/>
              <a:t>— </a:t>
            </a:r>
            <a:r>
              <a:rPr lang="en-US" sz="2400" u="sng" dirty="0" smtClean="0">
                <a:solidFill>
                  <a:srgbClr val="FF0000"/>
                </a:solidFill>
                <a:latin typeface="Baskerville Old Face" pitchFamily="18" charset="0"/>
              </a:rPr>
              <a:t>R</a:t>
            </a:r>
            <a:r>
              <a:rPr lang="en-US" u="sng" dirty="0" smtClean="0">
                <a:solidFill>
                  <a:srgbClr val="FF0000"/>
                </a:solidFill>
              </a:rPr>
              <a:t>esources</a:t>
            </a:r>
            <a:endParaRPr lang="en-US" u="sng" dirty="0">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a:bodyPr>
          <a:lstStyle/>
          <a:p>
            <a:r>
              <a:rPr lang="en-US" sz="2400" dirty="0" smtClean="0"/>
              <a:t>Newly-HIV+ (7/23) </a:t>
            </a:r>
            <a:endParaRPr lang="en-US" sz="2400" dirty="0"/>
          </a:p>
        </p:txBody>
      </p:sp>
      <p:sp>
        <p:nvSpPr>
          <p:cNvPr id="3" name="Content Placeholder 2"/>
          <p:cNvSpPr>
            <a:spLocks noGrp="1"/>
          </p:cNvSpPr>
          <p:nvPr>
            <p:ph idx="1"/>
          </p:nvPr>
        </p:nvSpPr>
        <p:spPr>
          <a:xfrm>
            <a:off x="457200" y="990601"/>
            <a:ext cx="7543800" cy="3733799"/>
          </a:xfrm>
          <a:ln w="12700">
            <a:solidFill>
              <a:schemeClr val="tx1"/>
            </a:solidFill>
          </a:ln>
        </p:spPr>
        <p:txBody>
          <a:bodyPr/>
          <a:lstStyle/>
          <a:p>
            <a:pPr>
              <a:buNone/>
            </a:pPr>
            <a:endParaRPr lang="en-US" b="1" dirty="0" smtClean="0"/>
          </a:p>
          <a:p>
            <a:pPr>
              <a:buNone/>
            </a:pPr>
            <a:endParaRPr lang="en-US" b="1" dirty="0"/>
          </a:p>
          <a:p>
            <a:pPr>
              <a:buNone/>
            </a:pPr>
            <a:endParaRPr lang="en-US" b="1" dirty="0" smtClean="0"/>
          </a:p>
          <a:p>
            <a:pPr>
              <a:buNone/>
            </a:pPr>
            <a:r>
              <a:rPr lang="en-US" b="1" dirty="0"/>
              <a:t>	</a:t>
            </a:r>
            <a:r>
              <a:rPr lang="en-US" b="1" dirty="0" smtClean="0"/>
              <a:t>		</a:t>
            </a:r>
          </a:p>
          <a:p>
            <a:pPr>
              <a:buNone/>
            </a:pPr>
            <a:r>
              <a:rPr lang="en-US" b="1" dirty="0" smtClean="0"/>
              <a:t>		</a:t>
            </a:r>
          </a:p>
          <a:p>
            <a:pPr>
              <a:buNone/>
            </a:pPr>
            <a:endParaRPr lang="en-US" sz="1800" dirty="0" smtClean="0"/>
          </a:p>
          <a:p>
            <a:pPr>
              <a:buNone/>
            </a:pPr>
            <a:endParaRPr lang="en-US" sz="1800" dirty="0"/>
          </a:p>
          <a:p>
            <a:pPr>
              <a:buNone/>
            </a:pPr>
            <a:endParaRPr lang="en-US" dirty="0"/>
          </a:p>
        </p:txBody>
      </p:sp>
      <p:pic>
        <p:nvPicPr>
          <p:cNvPr id="12" name="Picture 26" descr="C:\Documents and Settings\evelyn.bradley\Local Settings\Temporary Internet Files\Content.IE5\033Y160R\MC900088754[1].wmf"/>
          <p:cNvPicPr>
            <a:picLocks noChangeAspect="1" noChangeArrowheads="1"/>
          </p:cNvPicPr>
          <p:nvPr/>
        </p:nvPicPr>
        <p:blipFill>
          <a:blip r:embed="rId2" cstate="print"/>
          <a:srcRect l="54839"/>
          <a:stretch>
            <a:fillRect/>
          </a:stretch>
        </p:blipFill>
        <p:spPr bwMode="auto">
          <a:xfrm flipH="1">
            <a:off x="2895600" y="990600"/>
            <a:ext cx="2286000" cy="3789324"/>
          </a:xfrm>
          <a:prstGeom prst="rect">
            <a:avLst/>
          </a:prstGeom>
          <a:noFill/>
        </p:spPr>
      </p:pic>
      <p:sp>
        <p:nvSpPr>
          <p:cNvPr id="9" name="Rectangle 8"/>
          <p:cNvSpPr/>
          <p:nvPr/>
        </p:nvSpPr>
        <p:spPr>
          <a:xfrm>
            <a:off x="1371600" y="2971800"/>
            <a:ext cx="2743200" cy="769441"/>
          </a:xfrm>
          <a:prstGeom prst="rect">
            <a:avLst/>
          </a:prstGeom>
          <a:solidFill>
            <a:schemeClr val="bg1"/>
          </a:solidFill>
        </p:spPr>
        <p:txBody>
          <a:bodyPr wrap="square">
            <a:spAutoFit/>
          </a:bodyPr>
          <a:lstStyle/>
          <a:p>
            <a:r>
              <a:rPr lang="en-US" sz="4400" b="1" dirty="0" smtClean="0"/>
              <a:t>HIV Docs</a:t>
            </a:r>
            <a:endParaRPr lang="en-US" sz="4400" b="1" dirty="0"/>
          </a:p>
        </p:txBody>
      </p:sp>
      <p:pic>
        <p:nvPicPr>
          <p:cNvPr id="11" name="Picture 2" descr="C:\Documents and Settings\evelyn.bradley\Local Settings\Temporary Internet Files\Content.IE5\033Y160R\MC900432671[1].png"/>
          <p:cNvPicPr>
            <a:picLocks noChangeAspect="1" noChangeArrowheads="1"/>
          </p:cNvPicPr>
          <p:nvPr/>
        </p:nvPicPr>
        <p:blipFill>
          <a:blip r:embed="rId3" cstate="print"/>
          <a:srcRect/>
          <a:stretch>
            <a:fillRect/>
          </a:stretch>
        </p:blipFill>
        <p:spPr bwMode="auto">
          <a:xfrm rot="10800000">
            <a:off x="3962400" y="2971800"/>
            <a:ext cx="762000" cy="762000"/>
          </a:xfrm>
          <a:prstGeom prst="rect">
            <a:avLst/>
          </a:prstGeom>
          <a:noFill/>
        </p:spPr>
      </p:pic>
      <p:cxnSp>
        <p:nvCxnSpPr>
          <p:cNvPr id="14" name="Straight Arrow Connector 13"/>
          <p:cNvCxnSpPr/>
          <p:nvPr/>
        </p:nvCxnSpPr>
        <p:spPr>
          <a:xfrm flipV="1">
            <a:off x="4800600" y="1905000"/>
            <a:ext cx="1981200"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81000" y="4876800"/>
            <a:ext cx="7620000" cy="1754326"/>
          </a:xfrm>
          <a:prstGeom prst="rect">
            <a:avLst/>
          </a:prstGeom>
        </p:spPr>
        <p:txBody>
          <a:bodyPr wrap="square">
            <a:spAutoFit/>
          </a:bodyPr>
          <a:lstStyle/>
          <a:p>
            <a:r>
              <a:rPr lang="en-US" i="1" dirty="0" smtClean="0"/>
              <a:t>HIV Docs button appears, moves to side, shrinking. This button links to </a:t>
            </a:r>
            <a:r>
              <a:rPr lang="en-US" i="1" dirty="0" smtClean="0">
                <a:hlinkClick r:id="rId4"/>
              </a:rPr>
              <a:t>http://findhivcare.hrsa.gov/Search_HAB.aspx</a:t>
            </a:r>
            <a:r>
              <a:rPr lang="en-US" i="1" dirty="0" smtClean="0"/>
              <a:t> </a:t>
            </a:r>
          </a:p>
          <a:p>
            <a:endParaRPr lang="en-US" i="1" dirty="0" smtClean="0"/>
          </a:p>
          <a:p>
            <a:r>
              <a:rPr lang="en-US" i="1" dirty="0" smtClean="0"/>
              <a:t>Tamara: </a:t>
            </a:r>
            <a:r>
              <a:rPr lang="en-US" b="1" dirty="0" smtClean="0"/>
              <a:t>No worries if you don’t have money for a doctor.  No worries if you don’t know a doc.  You can also call the city or state health department.  The phone operator can give you the number.</a:t>
            </a:r>
            <a:endParaRPr lang="en-US" i="1" dirty="0"/>
          </a:p>
        </p:txBody>
      </p:sp>
      <p:sp>
        <p:nvSpPr>
          <p:cNvPr id="19" name="TextBox 18"/>
          <p:cNvSpPr txBox="1"/>
          <p:nvPr/>
        </p:nvSpPr>
        <p:spPr>
          <a:xfrm>
            <a:off x="5791200" y="1447800"/>
            <a:ext cx="1219200" cy="369332"/>
          </a:xfrm>
          <a:prstGeom prst="rect">
            <a:avLst/>
          </a:prstGeom>
          <a:noFill/>
        </p:spPr>
        <p:txBody>
          <a:bodyPr wrap="square" rtlCol="0">
            <a:spAutoFit/>
          </a:bodyPr>
          <a:lstStyle/>
          <a:p>
            <a:r>
              <a:rPr lang="en-US" b="1" dirty="0" smtClean="0"/>
              <a:t>HIV Docs</a:t>
            </a:r>
            <a:endParaRPr lang="en-US" b="1" dirty="0"/>
          </a:p>
        </p:txBody>
      </p:sp>
      <p:pic>
        <p:nvPicPr>
          <p:cNvPr id="20" name="Picture 2" descr="C:\Documents and Settings\evelyn.bradley\Local Settings\Temporary Internet Files\Content.IE5\033Y160R\MC900432671[1].png"/>
          <p:cNvPicPr>
            <a:picLocks noChangeAspect="1" noChangeArrowheads="1"/>
          </p:cNvPicPr>
          <p:nvPr/>
        </p:nvPicPr>
        <p:blipFill>
          <a:blip r:embed="rId3" cstate="print"/>
          <a:srcRect/>
          <a:stretch>
            <a:fillRect/>
          </a:stretch>
        </p:blipFill>
        <p:spPr bwMode="auto">
          <a:xfrm rot="10800000">
            <a:off x="6858000" y="1371600"/>
            <a:ext cx="609600" cy="609600"/>
          </a:xfrm>
          <a:prstGeom prst="rect">
            <a:avLst/>
          </a:prstGeom>
          <a:noFill/>
        </p:spPr>
      </p:pic>
      <p:sp>
        <p:nvSpPr>
          <p:cNvPr id="13" name="TextBox 12"/>
          <p:cNvSpPr txBox="1"/>
          <p:nvPr/>
        </p:nvSpPr>
        <p:spPr>
          <a:xfrm>
            <a:off x="5105400" y="4191000"/>
            <a:ext cx="2667000" cy="461665"/>
          </a:xfrm>
          <a:prstGeom prst="rect">
            <a:avLst/>
          </a:prstGeom>
          <a:noFill/>
        </p:spPr>
        <p:txBody>
          <a:bodyPr wrap="square" rtlCol="0">
            <a:spAutoFit/>
          </a:bodyPr>
          <a:lstStyle/>
          <a:p>
            <a:r>
              <a:rPr lang="en-US" u="sng" dirty="0" smtClean="0">
                <a:solidFill>
                  <a:srgbClr val="FF0000"/>
                </a:solidFill>
              </a:rPr>
              <a:t>HIV Clip </a:t>
            </a:r>
            <a:r>
              <a:rPr lang="en-US" sz="2400" u="sng" dirty="0" smtClean="0">
                <a:solidFill>
                  <a:srgbClr val="FF0000"/>
                </a:solidFill>
                <a:latin typeface="Baskerville Old Face" pitchFamily="18" charset="0"/>
              </a:rPr>
              <a:t>L</a:t>
            </a:r>
            <a:r>
              <a:rPr lang="en-US" u="sng" dirty="0" smtClean="0">
                <a:solidFill>
                  <a:srgbClr val="FF0000"/>
                </a:solidFill>
              </a:rPr>
              <a:t>ist</a:t>
            </a:r>
            <a:r>
              <a:rPr lang="en-US" dirty="0" smtClean="0"/>
              <a:t>— </a:t>
            </a:r>
            <a:r>
              <a:rPr lang="en-US" sz="2400" u="sng" dirty="0" smtClean="0">
                <a:solidFill>
                  <a:srgbClr val="FF0000"/>
                </a:solidFill>
                <a:latin typeface="Baskerville Old Face" pitchFamily="18" charset="0"/>
              </a:rPr>
              <a:t>R</a:t>
            </a:r>
            <a:r>
              <a:rPr lang="en-US" u="sng" dirty="0" smtClean="0">
                <a:solidFill>
                  <a:srgbClr val="FF0000"/>
                </a:solidFill>
              </a:rPr>
              <a:t>esources</a:t>
            </a:r>
            <a:endParaRPr lang="en-US" u="sng" dirty="0">
              <a:solidFill>
                <a:srgbClr val="FF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a:bodyPr>
          <a:lstStyle/>
          <a:p>
            <a:r>
              <a:rPr lang="en-US" sz="2400" dirty="0" smtClean="0"/>
              <a:t>Newly-HIV+ (8/23) </a:t>
            </a:r>
            <a:endParaRPr lang="en-US" sz="2400" dirty="0"/>
          </a:p>
        </p:txBody>
      </p:sp>
      <p:sp>
        <p:nvSpPr>
          <p:cNvPr id="3" name="Content Placeholder 2"/>
          <p:cNvSpPr>
            <a:spLocks noGrp="1"/>
          </p:cNvSpPr>
          <p:nvPr>
            <p:ph idx="1"/>
          </p:nvPr>
        </p:nvSpPr>
        <p:spPr>
          <a:xfrm>
            <a:off x="457200" y="990601"/>
            <a:ext cx="7543800" cy="3733799"/>
          </a:xfrm>
          <a:ln w="12700">
            <a:solidFill>
              <a:schemeClr val="tx1"/>
            </a:solidFill>
          </a:ln>
        </p:spPr>
        <p:txBody>
          <a:bodyPr/>
          <a:lstStyle/>
          <a:p>
            <a:pPr>
              <a:buNone/>
            </a:pPr>
            <a:endParaRPr lang="en-US" b="1" dirty="0" smtClean="0"/>
          </a:p>
          <a:p>
            <a:pPr>
              <a:buNone/>
            </a:pPr>
            <a:endParaRPr lang="en-US" b="1" dirty="0"/>
          </a:p>
          <a:p>
            <a:pPr>
              <a:buNone/>
            </a:pPr>
            <a:endParaRPr lang="en-US" b="1" dirty="0" smtClean="0"/>
          </a:p>
          <a:p>
            <a:pPr>
              <a:buNone/>
            </a:pPr>
            <a:r>
              <a:rPr lang="en-US" b="1" dirty="0"/>
              <a:t>	</a:t>
            </a:r>
            <a:r>
              <a:rPr lang="en-US" b="1" dirty="0" smtClean="0"/>
              <a:t>		</a:t>
            </a:r>
          </a:p>
          <a:p>
            <a:pPr>
              <a:buNone/>
            </a:pPr>
            <a:r>
              <a:rPr lang="en-US" b="1" dirty="0"/>
              <a:t>	</a:t>
            </a:r>
            <a:r>
              <a:rPr lang="en-US" b="1" dirty="0" smtClean="0"/>
              <a:t>	</a:t>
            </a:r>
          </a:p>
          <a:p>
            <a:pPr>
              <a:buNone/>
            </a:pPr>
            <a:endParaRPr lang="en-US" sz="1800" dirty="0" smtClean="0"/>
          </a:p>
          <a:p>
            <a:pPr>
              <a:buNone/>
            </a:pPr>
            <a:endParaRPr lang="en-US" sz="1800" dirty="0"/>
          </a:p>
          <a:p>
            <a:pPr>
              <a:buNone/>
            </a:pPr>
            <a:endParaRPr lang="en-US" dirty="0"/>
          </a:p>
        </p:txBody>
      </p:sp>
      <p:sp>
        <p:nvSpPr>
          <p:cNvPr id="10" name="TextBox 9"/>
          <p:cNvSpPr txBox="1"/>
          <p:nvPr/>
        </p:nvSpPr>
        <p:spPr>
          <a:xfrm>
            <a:off x="533400" y="4800600"/>
            <a:ext cx="7620000" cy="1477328"/>
          </a:xfrm>
          <a:prstGeom prst="rect">
            <a:avLst/>
          </a:prstGeom>
          <a:noFill/>
        </p:spPr>
        <p:txBody>
          <a:bodyPr wrap="square" rtlCol="0">
            <a:spAutoFit/>
          </a:bodyPr>
          <a:lstStyle/>
          <a:p>
            <a:r>
              <a:rPr lang="en-US" i="1" dirty="0" smtClean="0"/>
              <a:t>Doctor Patel comes in to view, shakes hands </a:t>
            </a:r>
          </a:p>
          <a:p>
            <a:r>
              <a:rPr lang="en-US" i="1" dirty="0" smtClean="0"/>
              <a:t>Patel:  </a:t>
            </a:r>
            <a:r>
              <a:rPr lang="en-US" b="1" dirty="0" smtClean="0"/>
              <a:t>Hello Tamara. </a:t>
            </a:r>
          </a:p>
          <a:p>
            <a:r>
              <a:rPr lang="en-US" i="1" dirty="0" smtClean="0"/>
              <a:t>Tamara:  </a:t>
            </a:r>
            <a:r>
              <a:rPr lang="en-US" b="1" dirty="0" smtClean="0"/>
              <a:t>I remember when we first met.</a:t>
            </a:r>
          </a:p>
          <a:p>
            <a:r>
              <a:rPr lang="en-US" i="1" dirty="0" smtClean="0"/>
              <a:t>Action now shifts to the past…indicate this in some way…</a:t>
            </a:r>
            <a:r>
              <a:rPr lang="en-US" i="1" dirty="0" err="1" smtClean="0"/>
              <a:t>eg</a:t>
            </a:r>
            <a:r>
              <a:rPr lang="en-US" i="1" dirty="0" smtClean="0"/>
              <a:t>. picture gets wavy, and scene changes to a flashback to Dr. Patel’s office.</a:t>
            </a:r>
            <a:endParaRPr lang="en-US" dirty="0"/>
          </a:p>
        </p:txBody>
      </p:sp>
      <p:pic>
        <p:nvPicPr>
          <p:cNvPr id="19" name="Picture 26" descr="C:\Documents and Settings\evelyn.bradley\Local Settings\Temporary Internet Files\Content.IE5\033Y160R\MC900088754[1].wmf"/>
          <p:cNvPicPr>
            <a:picLocks noChangeAspect="1" noChangeArrowheads="1"/>
          </p:cNvPicPr>
          <p:nvPr/>
        </p:nvPicPr>
        <p:blipFill>
          <a:blip r:embed="rId2" cstate="print"/>
          <a:srcRect/>
          <a:stretch>
            <a:fillRect/>
          </a:stretch>
        </p:blipFill>
        <p:spPr bwMode="auto">
          <a:xfrm flipH="1">
            <a:off x="1295400" y="1066800"/>
            <a:ext cx="4724400" cy="3536702"/>
          </a:xfrm>
          <a:prstGeom prst="rect">
            <a:avLst/>
          </a:prstGeom>
          <a:noFill/>
        </p:spPr>
      </p:pic>
      <p:sp>
        <p:nvSpPr>
          <p:cNvPr id="11" name="Rectangle 10"/>
          <p:cNvSpPr/>
          <p:nvPr/>
        </p:nvSpPr>
        <p:spPr>
          <a:xfrm>
            <a:off x="6019800" y="1295400"/>
            <a:ext cx="1037463" cy="369332"/>
          </a:xfrm>
          <a:prstGeom prst="rect">
            <a:avLst/>
          </a:prstGeom>
        </p:spPr>
        <p:txBody>
          <a:bodyPr wrap="none">
            <a:spAutoFit/>
          </a:bodyPr>
          <a:lstStyle/>
          <a:p>
            <a:r>
              <a:rPr lang="en-US" b="1" dirty="0" smtClean="0"/>
              <a:t>HIV Docs</a:t>
            </a:r>
            <a:endParaRPr lang="en-US" b="1" dirty="0"/>
          </a:p>
        </p:txBody>
      </p:sp>
      <p:pic>
        <p:nvPicPr>
          <p:cNvPr id="12" name="Picture 2" descr="C:\Documents and Settings\evelyn.bradley\Local Settings\Temporary Internet Files\Content.IE5\033Y160R\MC900432671[1].png"/>
          <p:cNvPicPr>
            <a:picLocks noChangeAspect="1" noChangeArrowheads="1"/>
          </p:cNvPicPr>
          <p:nvPr/>
        </p:nvPicPr>
        <p:blipFill>
          <a:blip r:embed="rId3" cstate="print"/>
          <a:srcRect/>
          <a:stretch>
            <a:fillRect/>
          </a:stretch>
        </p:blipFill>
        <p:spPr bwMode="auto">
          <a:xfrm rot="10800000">
            <a:off x="7239000" y="1219200"/>
            <a:ext cx="609600" cy="609600"/>
          </a:xfrm>
          <a:prstGeom prst="rect">
            <a:avLst/>
          </a:prstGeom>
          <a:noFill/>
        </p:spPr>
      </p:pic>
      <p:sp>
        <p:nvSpPr>
          <p:cNvPr id="13" name="TextBox 12"/>
          <p:cNvSpPr txBox="1"/>
          <p:nvPr/>
        </p:nvSpPr>
        <p:spPr>
          <a:xfrm>
            <a:off x="5257800" y="4114800"/>
            <a:ext cx="2667000" cy="461665"/>
          </a:xfrm>
          <a:prstGeom prst="rect">
            <a:avLst/>
          </a:prstGeom>
          <a:noFill/>
        </p:spPr>
        <p:txBody>
          <a:bodyPr wrap="square" rtlCol="0">
            <a:spAutoFit/>
          </a:bodyPr>
          <a:lstStyle/>
          <a:p>
            <a:r>
              <a:rPr lang="en-US" u="sng" dirty="0" smtClean="0">
                <a:solidFill>
                  <a:srgbClr val="FF0000"/>
                </a:solidFill>
              </a:rPr>
              <a:t>HIV Clip </a:t>
            </a:r>
            <a:r>
              <a:rPr lang="en-US" sz="2400" u="sng" dirty="0" smtClean="0">
                <a:solidFill>
                  <a:srgbClr val="FF0000"/>
                </a:solidFill>
                <a:latin typeface="Baskerville Old Face" pitchFamily="18" charset="0"/>
              </a:rPr>
              <a:t>L</a:t>
            </a:r>
            <a:r>
              <a:rPr lang="en-US" u="sng" dirty="0" smtClean="0">
                <a:solidFill>
                  <a:srgbClr val="FF0000"/>
                </a:solidFill>
              </a:rPr>
              <a:t>ist</a:t>
            </a:r>
            <a:r>
              <a:rPr lang="en-US" dirty="0" smtClean="0"/>
              <a:t>— </a:t>
            </a:r>
            <a:r>
              <a:rPr lang="en-US" sz="2400" u="sng" dirty="0" smtClean="0">
                <a:solidFill>
                  <a:srgbClr val="FF0000"/>
                </a:solidFill>
                <a:latin typeface="Baskerville Old Face" pitchFamily="18" charset="0"/>
              </a:rPr>
              <a:t>R</a:t>
            </a:r>
            <a:r>
              <a:rPr lang="en-US" u="sng" dirty="0" smtClean="0">
                <a:solidFill>
                  <a:srgbClr val="FF0000"/>
                </a:solidFill>
              </a:rPr>
              <a:t>esources</a:t>
            </a:r>
            <a:endParaRPr lang="en-US" u="sng" dirty="0">
              <a:solidFill>
                <a:srgbClr val="FF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a:bodyPr>
          <a:lstStyle/>
          <a:p>
            <a:r>
              <a:rPr lang="en-US" sz="2400" dirty="0" smtClean="0"/>
              <a:t>Newly-HIV+ (9/23) </a:t>
            </a:r>
            <a:endParaRPr lang="en-US" sz="2400" dirty="0"/>
          </a:p>
        </p:txBody>
      </p:sp>
      <p:sp>
        <p:nvSpPr>
          <p:cNvPr id="3" name="Content Placeholder 2"/>
          <p:cNvSpPr>
            <a:spLocks noGrp="1"/>
          </p:cNvSpPr>
          <p:nvPr>
            <p:ph idx="1"/>
          </p:nvPr>
        </p:nvSpPr>
        <p:spPr>
          <a:xfrm>
            <a:off x="457200" y="990601"/>
            <a:ext cx="7543800" cy="3733799"/>
          </a:xfrm>
          <a:ln w="12700">
            <a:solidFill>
              <a:schemeClr val="tx1"/>
            </a:solidFill>
          </a:ln>
        </p:spPr>
        <p:txBody>
          <a:bodyPr/>
          <a:lstStyle/>
          <a:p>
            <a:pPr>
              <a:buNone/>
            </a:pPr>
            <a:endParaRPr lang="en-US" b="1" dirty="0" smtClean="0"/>
          </a:p>
          <a:p>
            <a:pPr>
              <a:buNone/>
            </a:pPr>
            <a:endParaRPr lang="en-US" b="1" dirty="0"/>
          </a:p>
          <a:p>
            <a:pPr>
              <a:buNone/>
            </a:pPr>
            <a:endParaRPr lang="en-US" b="1" dirty="0" smtClean="0"/>
          </a:p>
          <a:p>
            <a:pPr>
              <a:buNone/>
            </a:pPr>
            <a:r>
              <a:rPr lang="en-US" b="1" dirty="0"/>
              <a:t>	</a:t>
            </a:r>
            <a:r>
              <a:rPr lang="en-US" b="1" dirty="0" smtClean="0"/>
              <a:t>		</a:t>
            </a:r>
          </a:p>
          <a:p>
            <a:pPr>
              <a:buNone/>
            </a:pPr>
            <a:r>
              <a:rPr lang="en-US" b="1" dirty="0"/>
              <a:t>	</a:t>
            </a:r>
            <a:r>
              <a:rPr lang="en-US" b="1" dirty="0" smtClean="0"/>
              <a:t>	</a:t>
            </a:r>
          </a:p>
          <a:p>
            <a:pPr>
              <a:buNone/>
            </a:pPr>
            <a:endParaRPr lang="en-US" sz="1800" dirty="0" smtClean="0"/>
          </a:p>
          <a:p>
            <a:pPr>
              <a:buNone/>
            </a:pPr>
            <a:endParaRPr lang="en-US" sz="1800" dirty="0"/>
          </a:p>
          <a:p>
            <a:pPr>
              <a:buNone/>
            </a:pPr>
            <a:endParaRPr lang="en-US" dirty="0"/>
          </a:p>
        </p:txBody>
      </p:sp>
      <p:sp>
        <p:nvSpPr>
          <p:cNvPr id="10" name="TextBox 9"/>
          <p:cNvSpPr txBox="1"/>
          <p:nvPr/>
        </p:nvSpPr>
        <p:spPr>
          <a:xfrm>
            <a:off x="533400" y="5105400"/>
            <a:ext cx="7620000" cy="1477328"/>
          </a:xfrm>
          <a:prstGeom prst="rect">
            <a:avLst/>
          </a:prstGeom>
          <a:noFill/>
        </p:spPr>
        <p:txBody>
          <a:bodyPr wrap="square" rtlCol="0">
            <a:spAutoFit/>
          </a:bodyPr>
          <a:lstStyle/>
          <a:p>
            <a:r>
              <a:rPr lang="en-US" i="1" dirty="0" smtClean="0"/>
              <a:t>Patel:  </a:t>
            </a:r>
            <a:r>
              <a:rPr lang="en-US" b="1" dirty="0" smtClean="0"/>
              <a:t>Good morning, Tamara, I’m Doctor Patel.  We’ll work together to manage your HIV.  I know you’re worried.  I want you to know HIV is not a death sentence.  With care, you are likely to have a long life.  What’s worrying you most?</a:t>
            </a:r>
          </a:p>
          <a:p>
            <a:endParaRPr lang="en-US" i="1" dirty="0"/>
          </a:p>
        </p:txBody>
      </p:sp>
      <p:pic>
        <p:nvPicPr>
          <p:cNvPr id="12" name="Picture 26" descr="C:\Documents and Settings\evelyn.bradley\Local Settings\Temporary Internet Files\Content.IE5\033Y160R\MC900088754[1].wmf"/>
          <p:cNvPicPr>
            <a:picLocks noChangeAspect="1" noChangeArrowheads="1"/>
          </p:cNvPicPr>
          <p:nvPr/>
        </p:nvPicPr>
        <p:blipFill>
          <a:blip r:embed="rId2" cstate="print"/>
          <a:srcRect/>
          <a:stretch>
            <a:fillRect/>
          </a:stretch>
        </p:blipFill>
        <p:spPr bwMode="auto">
          <a:xfrm flipH="1">
            <a:off x="533400" y="1066800"/>
            <a:ext cx="4648200" cy="3479658"/>
          </a:xfrm>
          <a:prstGeom prst="rect">
            <a:avLst/>
          </a:prstGeom>
          <a:noFill/>
        </p:spPr>
      </p:pic>
      <p:sp>
        <p:nvSpPr>
          <p:cNvPr id="9" name="Rectangle 8"/>
          <p:cNvSpPr/>
          <p:nvPr/>
        </p:nvSpPr>
        <p:spPr>
          <a:xfrm>
            <a:off x="6172200" y="1295400"/>
            <a:ext cx="1037463" cy="369332"/>
          </a:xfrm>
          <a:prstGeom prst="rect">
            <a:avLst/>
          </a:prstGeom>
        </p:spPr>
        <p:txBody>
          <a:bodyPr wrap="none">
            <a:spAutoFit/>
          </a:bodyPr>
          <a:lstStyle/>
          <a:p>
            <a:r>
              <a:rPr lang="en-US" b="1" dirty="0" smtClean="0"/>
              <a:t>HIV Docs</a:t>
            </a:r>
            <a:endParaRPr lang="en-US" b="1" dirty="0"/>
          </a:p>
        </p:txBody>
      </p:sp>
      <p:pic>
        <p:nvPicPr>
          <p:cNvPr id="11" name="Picture 2" descr="C:\Documents and Settings\evelyn.bradley\Local Settings\Temporary Internet Files\Content.IE5\033Y160R\MC900432671[1].png"/>
          <p:cNvPicPr>
            <a:picLocks noChangeAspect="1" noChangeArrowheads="1"/>
          </p:cNvPicPr>
          <p:nvPr/>
        </p:nvPicPr>
        <p:blipFill>
          <a:blip r:embed="rId3" cstate="print"/>
          <a:srcRect/>
          <a:stretch>
            <a:fillRect/>
          </a:stretch>
        </p:blipFill>
        <p:spPr bwMode="auto">
          <a:xfrm rot="10800000">
            <a:off x="7239000" y="1219200"/>
            <a:ext cx="609600" cy="609600"/>
          </a:xfrm>
          <a:prstGeom prst="rect">
            <a:avLst/>
          </a:prstGeom>
          <a:noFill/>
        </p:spPr>
      </p:pic>
      <p:sp>
        <p:nvSpPr>
          <p:cNvPr id="14" name="TextBox 13"/>
          <p:cNvSpPr txBox="1"/>
          <p:nvPr/>
        </p:nvSpPr>
        <p:spPr>
          <a:xfrm>
            <a:off x="5105400" y="4191000"/>
            <a:ext cx="2667000" cy="461665"/>
          </a:xfrm>
          <a:prstGeom prst="rect">
            <a:avLst/>
          </a:prstGeom>
          <a:noFill/>
        </p:spPr>
        <p:txBody>
          <a:bodyPr wrap="square" rtlCol="0">
            <a:spAutoFit/>
          </a:bodyPr>
          <a:lstStyle/>
          <a:p>
            <a:r>
              <a:rPr lang="en-US" u="sng" dirty="0" smtClean="0">
                <a:solidFill>
                  <a:srgbClr val="FF0000"/>
                </a:solidFill>
              </a:rPr>
              <a:t>HIV Clip </a:t>
            </a:r>
            <a:r>
              <a:rPr lang="en-US" sz="2400" u="sng" dirty="0" smtClean="0">
                <a:solidFill>
                  <a:srgbClr val="FF0000"/>
                </a:solidFill>
                <a:latin typeface="Baskerville Old Face" pitchFamily="18" charset="0"/>
              </a:rPr>
              <a:t>L</a:t>
            </a:r>
            <a:r>
              <a:rPr lang="en-US" u="sng" dirty="0" smtClean="0">
                <a:solidFill>
                  <a:srgbClr val="FF0000"/>
                </a:solidFill>
              </a:rPr>
              <a:t>ist</a:t>
            </a:r>
            <a:r>
              <a:rPr lang="en-US" dirty="0" smtClean="0"/>
              <a:t>— </a:t>
            </a:r>
            <a:r>
              <a:rPr lang="en-US" sz="2400" u="sng" dirty="0" smtClean="0">
                <a:solidFill>
                  <a:srgbClr val="FF0000"/>
                </a:solidFill>
                <a:latin typeface="Baskerville Old Face" pitchFamily="18" charset="0"/>
              </a:rPr>
              <a:t>R</a:t>
            </a:r>
            <a:r>
              <a:rPr lang="en-US" u="sng" dirty="0" smtClean="0">
                <a:solidFill>
                  <a:srgbClr val="FF0000"/>
                </a:solidFill>
              </a:rPr>
              <a:t>esources</a:t>
            </a:r>
            <a:endParaRPr lang="en-US" u="sng" dirty="0">
              <a:solidFill>
                <a:srgbClr val="FF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a:bodyPr>
          <a:lstStyle/>
          <a:p>
            <a:r>
              <a:rPr lang="en-US" sz="2400" dirty="0" smtClean="0"/>
              <a:t>Newly-HIV+ (10/23) </a:t>
            </a:r>
            <a:endParaRPr lang="en-US" sz="2400" dirty="0"/>
          </a:p>
        </p:txBody>
      </p:sp>
      <p:sp>
        <p:nvSpPr>
          <p:cNvPr id="3" name="Content Placeholder 2"/>
          <p:cNvSpPr>
            <a:spLocks noGrp="1"/>
          </p:cNvSpPr>
          <p:nvPr>
            <p:ph idx="1"/>
          </p:nvPr>
        </p:nvSpPr>
        <p:spPr>
          <a:xfrm>
            <a:off x="457200" y="990601"/>
            <a:ext cx="7543800" cy="3733799"/>
          </a:xfrm>
          <a:ln w="12700">
            <a:solidFill>
              <a:schemeClr val="tx1"/>
            </a:solidFill>
          </a:ln>
        </p:spPr>
        <p:txBody>
          <a:bodyPr/>
          <a:lstStyle/>
          <a:p>
            <a:pPr>
              <a:buNone/>
            </a:pPr>
            <a:endParaRPr lang="en-US" b="1" dirty="0" smtClean="0"/>
          </a:p>
          <a:p>
            <a:pPr>
              <a:buNone/>
            </a:pPr>
            <a:endParaRPr lang="en-US" b="1" dirty="0"/>
          </a:p>
          <a:p>
            <a:pPr>
              <a:buNone/>
            </a:pPr>
            <a:endParaRPr lang="en-US" b="1" dirty="0" smtClean="0"/>
          </a:p>
          <a:p>
            <a:pPr>
              <a:buNone/>
            </a:pPr>
            <a:r>
              <a:rPr lang="en-US" b="1" dirty="0"/>
              <a:t>	</a:t>
            </a:r>
            <a:r>
              <a:rPr lang="en-US" b="1" dirty="0" smtClean="0"/>
              <a:t>		</a:t>
            </a:r>
          </a:p>
          <a:p>
            <a:pPr>
              <a:buNone/>
            </a:pPr>
            <a:r>
              <a:rPr lang="en-US" b="1" dirty="0"/>
              <a:t>	</a:t>
            </a:r>
            <a:r>
              <a:rPr lang="en-US" b="1" dirty="0" smtClean="0"/>
              <a:t>	</a:t>
            </a:r>
          </a:p>
          <a:p>
            <a:pPr>
              <a:buNone/>
            </a:pPr>
            <a:endParaRPr lang="en-US" sz="1800" dirty="0" smtClean="0"/>
          </a:p>
          <a:p>
            <a:pPr>
              <a:buNone/>
            </a:pPr>
            <a:endParaRPr lang="en-US" sz="1800" dirty="0"/>
          </a:p>
          <a:p>
            <a:pPr>
              <a:buNone/>
            </a:pPr>
            <a:endParaRPr lang="en-US" dirty="0"/>
          </a:p>
        </p:txBody>
      </p:sp>
      <p:sp>
        <p:nvSpPr>
          <p:cNvPr id="10" name="TextBox 9"/>
          <p:cNvSpPr txBox="1"/>
          <p:nvPr/>
        </p:nvSpPr>
        <p:spPr>
          <a:xfrm>
            <a:off x="533400" y="5105400"/>
            <a:ext cx="7620000" cy="1200329"/>
          </a:xfrm>
          <a:prstGeom prst="rect">
            <a:avLst/>
          </a:prstGeom>
          <a:noFill/>
        </p:spPr>
        <p:txBody>
          <a:bodyPr wrap="square" rtlCol="0">
            <a:spAutoFit/>
          </a:bodyPr>
          <a:lstStyle/>
          <a:p>
            <a:r>
              <a:rPr lang="en-US" i="1" dirty="0" smtClean="0"/>
              <a:t>Tamara:  </a:t>
            </a:r>
            <a:r>
              <a:rPr lang="en-US" b="1" dirty="0" smtClean="0"/>
              <a:t>Well I don’t know how I got HIV, and I don’t know what it is, and my Mom’s going to kill me when she finds out, and I think I’m going to die.</a:t>
            </a:r>
          </a:p>
          <a:p>
            <a:r>
              <a:rPr lang="en-US" i="1" dirty="0" smtClean="0"/>
              <a:t>Patel:  </a:t>
            </a:r>
            <a:r>
              <a:rPr lang="en-US" b="1" dirty="0" smtClean="0"/>
              <a:t>Your worries are normal.  One thing at a time.</a:t>
            </a:r>
          </a:p>
          <a:p>
            <a:endParaRPr lang="en-US" i="1" dirty="0"/>
          </a:p>
        </p:txBody>
      </p:sp>
      <p:pic>
        <p:nvPicPr>
          <p:cNvPr id="12" name="Picture 26" descr="C:\Documents and Settings\evelyn.bradley\Local Settings\Temporary Internet Files\Content.IE5\033Y160R\MC900088754[1].wmf"/>
          <p:cNvPicPr>
            <a:picLocks noChangeAspect="1" noChangeArrowheads="1"/>
          </p:cNvPicPr>
          <p:nvPr/>
        </p:nvPicPr>
        <p:blipFill>
          <a:blip r:embed="rId2" cstate="print"/>
          <a:srcRect/>
          <a:stretch>
            <a:fillRect/>
          </a:stretch>
        </p:blipFill>
        <p:spPr bwMode="auto">
          <a:xfrm flipH="1">
            <a:off x="685800" y="1066800"/>
            <a:ext cx="4724400" cy="3536702"/>
          </a:xfrm>
          <a:prstGeom prst="rect">
            <a:avLst/>
          </a:prstGeom>
          <a:noFill/>
        </p:spPr>
      </p:pic>
      <p:sp>
        <p:nvSpPr>
          <p:cNvPr id="9" name="Rectangle 8"/>
          <p:cNvSpPr/>
          <p:nvPr/>
        </p:nvSpPr>
        <p:spPr>
          <a:xfrm>
            <a:off x="6019800" y="1295400"/>
            <a:ext cx="1037463" cy="369332"/>
          </a:xfrm>
          <a:prstGeom prst="rect">
            <a:avLst/>
          </a:prstGeom>
        </p:spPr>
        <p:txBody>
          <a:bodyPr wrap="none">
            <a:spAutoFit/>
          </a:bodyPr>
          <a:lstStyle/>
          <a:p>
            <a:r>
              <a:rPr lang="en-US" b="1" dirty="0" smtClean="0"/>
              <a:t>HIV Docs</a:t>
            </a:r>
            <a:endParaRPr lang="en-US" b="1" dirty="0"/>
          </a:p>
        </p:txBody>
      </p:sp>
      <p:pic>
        <p:nvPicPr>
          <p:cNvPr id="11" name="Picture 2" descr="C:\Documents and Settings\evelyn.bradley\Local Settings\Temporary Internet Files\Content.IE5\033Y160R\MC900432671[1].png"/>
          <p:cNvPicPr>
            <a:picLocks noChangeAspect="1" noChangeArrowheads="1"/>
          </p:cNvPicPr>
          <p:nvPr/>
        </p:nvPicPr>
        <p:blipFill>
          <a:blip r:embed="rId3" cstate="print"/>
          <a:srcRect/>
          <a:stretch>
            <a:fillRect/>
          </a:stretch>
        </p:blipFill>
        <p:spPr bwMode="auto">
          <a:xfrm rot="10800000">
            <a:off x="7315200" y="1219200"/>
            <a:ext cx="533400" cy="533400"/>
          </a:xfrm>
          <a:prstGeom prst="rect">
            <a:avLst/>
          </a:prstGeom>
          <a:noFill/>
        </p:spPr>
      </p:pic>
      <p:sp>
        <p:nvSpPr>
          <p:cNvPr id="14" name="TextBox 13"/>
          <p:cNvSpPr txBox="1"/>
          <p:nvPr/>
        </p:nvSpPr>
        <p:spPr>
          <a:xfrm>
            <a:off x="5181600" y="4191000"/>
            <a:ext cx="2667000" cy="461665"/>
          </a:xfrm>
          <a:prstGeom prst="rect">
            <a:avLst/>
          </a:prstGeom>
          <a:noFill/>
        </p:spPr>
        <p:txBody>
          <a:bodyPr wrap="square" rtlCol="0">
            <a:spAutoFit/>
          </a:bodyPr>
          <a:lstStyle/>
          <a:p>
            <a:r>
              <a:rPr lang="en-US" u="sng" dirty="0" smtClean="0">
                <a:solidFill>
                  <a:srgbClr val="FF0000"/>
                </a:solidFill>
              </a:rPr>
              <a:t>HIV Clip </a:t>
            </a:r>
            <a:r>
              <a:rPr lang="en-US" sz="2400" u="sng" dirty="0" smtClean="0">
                <a:solidFill>
                  <a:srgbClr val="FF0000"/>
                </a:solidFill>
                <a:latin typeface="Baskerville Old Face" pitchFamily="18" charset="0"/>
              </a:rPr>
              <a:t>L</a:t>
            </a:r>
            <a:r>
              <a:rPr lang="en-US" u="sng" dirty="0" smtClean="0">
                <a:solidFill>
                  <a:srgbClr val="FF0000"/>
                </a:solidFill>
              </a:rPr>
              <a:t>ist</a:t>
            </a:r>
            <a:r>
              <a:rPr lang="en-US" dirty="0" smtClean="0"/>
              <a:t>— </a:t>
            </a:r>
            <a:r>
              <a:rPr lang="en-US" sz="2400" u="sng" dirty="0" smtClean="0">
                <a:solidFill>
                  <a:srgbClr val="FF0000"/>
                </a:solidFill>
                <a:latin typeface="Baskerville Old Face" pitchFamily="18" charset="0"/>
              </a:rPr>
              <a:t>R</a:t>
            </a:r>
            <a:r>
              <a:rPr lang="en-US" u="sng" dirty="0" smtClean="0">
                <a:solidFill>
                  <a:srgbClr val="FF0000"/>
                </a:solidFill>
              </a:rPr>
              <a:t>esources</a:t>
            </a:r>
            <a:endParaRPr lang="en-US" u="sng" dirty="0">
              <a:solidFill>
                <a:srgbClr val="FF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a:bodyPr>
          <a:lstStyle/>
          <a:p>
            <a:r>
              <a:rPr lang="en-US" sz="2400" dirty="0" smtClean="0"/>
              <a:t>Newly-HIV+ (11/23) </a:t>
            </a:r>
            <a:endParaRPr lang="en-US" sz="2400" dirty="0"/>
          </a:p>
        </p:txBody>
      </p:sp>
      <p:sp>
        <p:nvSpPr>
          <p:cNvPr id="3" name="Content Placeholder 2"/>
          <p:cNvSpPr>
            <a:spLocks noGrp="1"/>
          </p:cNvSpPr>
          <p:nvPr>
            <p:ph idx="1"/>
          </p:nvPr>
        </p:nvSpPr>
        <p:spPr>
          <a:xfrm>
            <a:off x="457200" y="990601"/>
            <a:ext cx="7543800" cy="3505199"/>
          </a:xfrm>
          <a:ln w="12700">
            <a:solidFill>
              <a:schemeClr val="tx1"/>
            </a:solidFill>
          </a:ln>
        </p:spPr>
        <p:txBody>
          <a:bodyPr/>
          <a:lstStyle/>
          <a:p>
            <a:pPr>
              <a:buNone/>
            </a:pPr>
            <a:endParaRPr lang="en-US" b="1" dirty="0" smtClean="0"/>
          </a:p>
          <a:p>
            <a:pPr>
              <a:buNone/>
            </a:pPr>
            <a:endParaRPr lang="en-US" b="1" dirty="0"/>
          </a:p>
          <a:p>
            <a:pPr>
              <a:buNone/>
            </a:pPr>
            <a:endParaRPr lang="en-US" b="1" dirty="0" smtClean="0"/>
          </a:p>
          <a:p>
            <a:pPr>
              <a:buNone/>
            </a:pPr>
            <a:r>
              <a:rPr lang="en-US" b="1" dirty="0"/>
              <a:t>	</a:t>
            </a:r>
            <a:r>
              <a:rPr lang="en-US" b="1" dirty="0" smtClean="0"/>
              <a:t>		</a:t>
            </a:r>
          </a:p>
          <a:p>
            <a:pPr>
              <a:buNone/>
            </a:pPr>
            <a:r>
              <a:rPr lang="en-US" b="1" dirty="0"/>
              <a:t>	</a:t>
            </a:r>
            <a:r>
              <a:rPr lang="en-US" b="1" dirty="0" smtClean="0"/>
              <a:t>	</a:t>
            </a:r>
          </a:p>
          <a:p>
            <a:pPr>
              <a:buNone/>
            </a:pPr>
            <a:endParaRPr lang="en-US" sz="1800" dirty="0" smtClean="0"/>
          </a:p>
          <a:p>
            <a:pPr>
              <a:buNone/>
            </a:pPr>
            <a:endParaRPr lang="en-US" sz="1800" dirty="0"/>
          </a:p>
          <a:p>
            <a:pPr>
              <a:buNone/>
            </a:pPr>
            <a:endParaRPr lang="en-US" dirty="0"/>
          </a:p>
        </p:txBody>
      </p:sp>
      <p:sp>
        <p:nvSpPr>
          <p:cNvPr id="10" name="TextBox 9"/>
          <p:cNvSpPr txBox="1"/>
          <p:nvPr/>
        </p:nvSpPr>
        <p:spPr>
          <a:xfrm>
            <a:off x="533400" y="4648200"/>
            <a:ext cx="7620000" cy="1754326"/>
          </a:xfrm>
          <a:prstGeom prst="rect">
            <a:avLst/>
          </a:prstGeom>
          <a:noFill/>
        </p:spPr>
        <p:txBody>
          <a:bodyPr wrap="square" rtlCol="0">
            <a:spAutoFit/>
          </a:bodyPr>
          <a:lstStyle/>
          <a:p>
            <a:r>
              <a:rPr lang="en-US" i="1" dirty="0" smtClean="0"/>
              <a:t>Patel:  </a:t>
            </a:r>
            <a:r>
              <a:rPr lang="en-US" b="1" dirty="0" smtClean="0"/>
              <a:t>Let’s start with what  HIV is.  HIV is a virus.  Flu is another virus, but HIV is different from  flu.  It’s with you for life.  It doesn’t go away.  There’s no vaccine and no cure.  Also, if you and I together don’t control HIV,  it does more damage than flu.  HIV makes your body weak.  Because your body is weak, you can get cancer or pneumonia or other bad diseases.  </a:t>
            </a:r>
            <a:r>
              <a:rPr lang="en-US" i="1" dirty="0" smtClean="0"/>
              <a:t>HIV in the Body </a:t>
            </a:r>
            <a:r>
              <a:rPr lang="en-US" b="1" dirty="0" smtClean="0"/>
              <a:t>has more information.</a:t>
            </a:r>
          </a:p>
        </p:txBody>
      </p:sp>
      <p:pic>
        <p:nvPicPr>
          <p:cNvPr id="12" name="Picture 26" descr="C:\Documents and Settings\evelyn.bradley\Local Settings\Temporary Internet Files\Content.IE5\033Y160R\MC900088754[1].wmf"/>
          <p:cNvPicPr>
            <a:picLocks noChangeAspect="1" noChangeArrowheads="1"/>
          </p:cNvPicPr>
          <p:nvPr/>
        </p:nvPicPr>
        <p:blipFill>
          <a:blip r:embed="rId2" cstate="print"/>
          <a:srcRect/>
          <a:stretch>
            <a:fillRect/>
          </a:stretch>
        </p:blipFill>
        <p:spPr bwMode="auto">
          <a:xfrm flipH="1">
            <a:off x="1295400" y="1066800"/>
            <a:ext cx="4724400" cy="3536702"/>
          </a:xfrm>
          <a:prstGeom prst="rect">
            <a:avLst/>
          </a:prstGeom>
          <a:noFill/>
        </p:spPr>
      </p:pic>
      <p:sp>
        <p:nvSpPr>
          <p:cNvPr id="17" name="Rectangle 16"/>
          <p:cNvSpPr/>
          <p:nvPr/>
        </p:nvSpPr>
        <p:spPr>
          <a:xfrm>
            <a:off x="5943600" y="1219200"/>
            <a:ext cx="1037463" cy="369332"/>
          </a:xfrm>
          <a:prstGeom prst="rect">
            <a:avLst/>
          </a:prstGeom>
        </p:spPr>
        <p:txBody>
          <a:bodyPr wrap="none">
            <a:spAutoFit/>
          </a:bodyPr>
          <a:lstStyle/>
          <a:p>
            <a:r>
              <a:rPr lang="en-US" b="1" dirty="0" smtClean="0"/>
              <a:t>HIV Docs</a:t>
            </a:r>
            <a:endParaRPr lang="en-US" b="1" dirty="0"/>
          </a:p>
        </p:txBody>
      </p:sp>
      <p:pic>
        <p:nvPicPr>
          <p:cNvPr id="18" name="Picture 2" descr="C:\Documents and Settings\evelyn.bradley\Local Settings\Temporary Internet Files\Content.IE5\033Y160R\MC900432671[1].png"/>
          <p:cNvPicPr>
            <a:picLocks noChangeAspect="1" noChangeArrowheads="1"/>
          </p:cNvPicPr>
          <p:nvPr/>
        </p:nvPicPr>
        <p:blipFill>
          <a:blip r:embed="rId3" cstate="print"/>
          <a:srcRect/>
          <a:stretch>
            <a:fillRect/>
          </a:stretch>
        </p:blipFill>
        <p:spPr bwMode="auto">
          <a:xfrm rot="10800000">
            <a:off x="7315200" y="1219200"/>
            <a:ext cx="533400" cy="533400"/>
          </a:xfrm>
          <a:prstGeom prst="rect">
            <a:avLst/>
          </a:prstGeom>
          <a:noFill/>
        </p:spPr>
      </p:pic>
      <p:sp>
        <p:nvSpPr>
          <p:cNvPr id="11" name="TextBox 10"/>
          <p:cNvSpPr txBox="1"/>
          <p:nvPr/>
        </p:nvSpPr>
        <p:spPr>
          <a:xfrm>
            <a:off x="5410200" y="4038600"/>
            <a:ext cx="2667000" cy="461665"/>
          </a:xfrm>
          <a:prstGeom prst="rect">
            <a:avLst/>
          </a:prstGeom>
          <a:noFill/>
        </p:spPr>
        <p:txBody>
          <a:bodyPr wrap="square" rtlCol="0">
            <a:spAutoFit/>
          </a:bodyPr>
          <a:lstStyle/>
          <a:p>
            <a:r>
              <a:rPr lang="en-US" u="sng" dirty="0" smtClean="0">
                <a:solidFill>
                  <a:srgbClr val="FF0000"/>
                </a:solidFill>
              </a:rPr>
              <a:t>HIV Clip </a:t>
            </a:r>
            <a:r>
              <a:rPr lang="en-US" sz="2400" u="sng" dirty="0" smtClean="0">
                <a:solidFill>
                  <a:srgbClr val="FF0000"/>
                </a:solidFill>
                <a:latin typeface="Baskerville Old Face" pitchFamily="18" charset="0"/>
              </a:rPr>
              <a:t>L</a:t>
            </a:r>
            <a:r>
              <a:rPr lang="en-US" u="sng" dirty="0" smtClean="0">
                <a:solidFill>
                  <a:srgbClr val="FF0000"/>
                </a:solidFill>
              </a:rPr>
              <a:t>ist</a:t>
            </a:r>
            <a:r>
              <a:rPr lang="en-US" dirty="0" smtClean="0"/>
              <a:t>— </a:t>
            </a:r>
            <a:r>
              <a:rPr lang="en-US" sz="2400" u="sng" dirty="0" smtClean="0">
                <a:solidFill>
                  <a:srgbClr val="FF0000"/>
                </a:solidFill>
                <a:latin typeface="Baskerville Old Face" pitchFamily="18" charset="0"/>
              </a:rPr>
              <a:t>R</a:t>
            </a:r>
            <a:r>
              <a:rPr lang="en-US" u="sng" dirty="0" smtClean="0">
                <a:solidFill>
                  <a:srgbClr val="FF0000"/>
                </a:solidFill>
              </a:rPr>
              <a:t>esources</a:t>
            </a:r>
            <a:endParaRPr lang="en-US" u="sng" dirty="0">
              <a:solidFill>
                <a:srgbClr val="FF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a:bodyPr>
          <a:lstStyle/>
          <a:p>
            <a:r>
              <a:rPr lang="en-US" sz="2400" dirty="0" smtClean="0"/>
              <a:t>Newly-HIV+ (12/23) </a:t>
            </a:r>
            <a:endParaRPr lang="en-US" sz="2400" dirty="0"/>
          </a:p>
        </p:txBody>
      </p:sp>
      <p:sp>
        <p:nvSpPr>
          <p:cNvPr id="3" name="Content Placeholder 2"/>
          <p:cNvSpPr>
            <a:spLocks noGrp="1"/>
          </p:cNvSpPr>
          <p:nvPr>
            <p:ph idx="1"/>
          </p:nvPr>
        </p:nvSpPr>
        <p:spPr>
          <a:xfrm>
            <a:off x="457200" y="990601"/>
            <a:ext cx="8077200" cy="3505199"/>
          </a:xfrm>
          <a:ln w="12700">
            <a:solidFill>
              <a:schemeClr val="tx1"/>
            </a:solidFill>
          </a:ln>
        </p:spPr>
        <p:txBody>
          <a:bodyPr/>
          <a:lstStyle/>
          <a:p>
            <a:pPr>
              <a:buNone/>
            </a:pPr>
            <a:endParaRPr lang="en-US" b="1" dirty="0" smtClean="0"/>
          </a:p>
          <a:p>
            <a:pPr>
              <a:buNone/>
            </a:pPr>
            <a:endParaRPr lang="en-US" b="1" dirty="0"/>
          </a:p>
          <a:p>
            <a:pPr>
              <a:buNone/>
            </a:pPr>
            <a:endParaRPr lang="en-US" b="1" dirty="0" smtClean="0"/>
          </a:p>
          <a:p>
            <a:pPr>
              <a:buNone/>
            </a:pPr>
            <a:r>
              <a:rPr lang="en-US" b="1" dirty="0"/>
              <a:t>	</a:t>
            </a:r>
            <a:r>
              <a:rPr lang="en-US" b="1" dirty="0" smtClean="0"/>
              <a:t>		</a:t>
            </a:r>
          </a:p>
          <a:p>
            <a:pPr>
              <a:buNone/>
            </a:pPr>
            <a:r>
              <a:rPr lang="en-US" b="1" dirty="0"/>
              <a:t>	</a:t>
            </a:r>
            <a:r>
              <a:rPr lang="en-US" b="1" dirty="0" smtClean="0"/>
              <a:t>	</a:t>
            </a:r>
          </a:p>
          <a:p>
            <a:pPr>
              <a:buNone/>
            </a:pPr>
            <a:endParaRPr lang="en-US" sz="1800" dirty="0" smtClean="0"/>
          </a:p>
          <a:p>
            <a:pPr>
              <a:buNone/>
            </a:pPr>
            <a:endParaRPr lang="en-US" sz="1800" dirty="0"/>
          </a:p>
          <a:p>
            <a:pPr>
              <a:buNone/>
            </a:pPr>
            <a:endParaRPr lang="en-US" dirty="0"/>
          </a:p>
        </p:txBody>
      </p:sp>
      <p:sp>
        <p:nvSpPr>
          <p:cNvPr id="10" name="TextBox 9"/>
          <p:cNvSpPr txBox="1"/>
          <p:nvPr/>
        </p:nvSpPr>
        <p:spPr>
          <a:xfrm>
            <a:off x="533400" y="4648200"/>
            <a:ext cx="7620000" cy="646331"/>
          </a:xfrm>
          <a:prstGeom prst="rect">
            <a:avLst/>
          </a:prstGeom>
          <a:noFill/>
        </p:spPr>
        <p:txBody>
          <a:bodyPr wrap="square" rtlCol="0">
            <a:spAutoFit/>
          </a:bodyPr>
          <a:lstStyle/>
          <a:p>
            <a:endParaRPr lang="en-US" b="1" dirty="0" smtClean="0"/>
          </a:p>
          <a:p>
            <a:r>
              <a:rPr lang="en-US" i="1" dirty="0" smtClean="0"/>
              <a:t>HIV in the Body button starts at center and moves to one side, shrinking</a:t>
            </a:r>
            <a:endParaRPr lang="en-US" i="1" dirty="0"/>
          </a:p>
        </p:txBody>
      </p:sp>
      <p:pic>
        <p:nvPicPr>
          <p:cNvPr id="12" name="Picture 26" descr="C:\Documents and Settings\evelyn.bradley\Local Settings\Temporary Internet Files\Content.IE5\033Y160R\MC900088754[1].wmf"/>
          <p:cNvPicPr>
            <a:picLocks noChangeAspect="1" noChangeArrowheads="1"/>
          </p:cNvPicPr>
          <p:nvPr/>
        </p:nvPicPr>
        <p:blipFill>
          <a:blip r:embed="rId2" cstate="print"/>
          <a:srcRect/>
          <a:stretch>
            <a:fillRect/>
          </a:stretch>
        </p:blipFill>
        <p:spPr bwMode="auto">
          <a:xfrm flipH="1">
            <a:off x="1295400" y="1066800"/>
            <a:ext cx="4724400" cy="3536702"/>
          </a:xfrm>
          <a:prstGeom prst="rect">
            <a:avLst/>
          </a:prstGeom>
          <a:noFill/>
        </p:spPr>
      </p:pic>
      <p:sp>
        <p:nvSpPr>
          <p:cNvPr id="9" name="TextBox 8"/>
          <p:cNvSpPr txBox="1"/>
          <p:nvPr/>
        </p:nvSpPr>
        <p:spPr>
          <a:xfrm>
            <a:off x="685800" y="2667000"/>
            <a:ext cx="4495800" cy="769441"/>
          </a:xfrm>
          <a:prstGeom prst="rect">
            <a:avLst/>
          </a:prstGeom>
          <a:solidFill>
            <a:schemeClr val="bg1"/>
          </a:solidFill>
        </p:spPr>
        <p:txBody>
          <a:bodyPr wrap="square" rtlCol="0">
            <a:spAutoFit/>
          </a:bodyPr>
          <a:lstStyle/>
          <a:p>
            <a:r>
              <a:rPr lang="en-US" sz="4400" b="1" dirty="0" smtClean="0"/>
              <a:t>HIV in the Body?</a:t>
            </a:r>
            <a:endParaRPr lang="en-US" sz="4400" b="1" dirty="0"/>
          </a:p>
        </p:txBody>
      </p:sp>
      <p:pic>
        <p:nvPicPr>
          <p:cNvPr id="11" name="Picture 2" descr="C:\Documents and Settings\evelyn.bradley\Local Settings\Temporary Internet Files\Content.IE5\033Y160R\MC900432671[1].png"/>
          <p:cNvPicPr>
            <a:picLocks noChangeAspect="1" noChangeArrowheads="1"/>
          </p:cNvPicPr>
          <p:nvPr/>
        </p:nvPicPr>
        <p:blipFill>
          <a:blip r:embed="rId3" cstate="print"/>
          <a:srcRect/>
          <a:stretch>
            <a:fillRect/>
          </a:stretch>
        </p:blipFill>
        <p:spPr bwMode="auto">
          <a:xfrm rot="10800000">
            <a:off x="4724400" y="2743200"/>
            <a:ext cx="762000" cy="762000"/>
          </a:xfrm>
          <a:prstGeom prst="rect">
            <a:avLst/>
          </a:prstGeom>
          <a:noFill/>
        </p:spPr>
      </p:pic>
      <p:cxnSp>
        <p:nvCxnSpPr>
          <p:cNvPr id="14" name="Straight Arrow Connector 13"/>
          <p:cNvCxnSpPr/>
          <p:nvPr/>
        </p:nvCxnSpPr>
        <p:spPr>
          <a:xfrm flipV="1">
            <a:off x="5105400" y="2209800"/>
            <a:ext cx="11430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5" name="Picture 2" descr="C:\Documents and Settings\evelyn.bradley\Local Settings\Temporary Internet Files\Content.IE5\033Y160R\MC900432671[1].png"/>
          <p:cNvPicPr>
            <a:picLocks noChangeAspect="1" noChangeArrowheads="1"/>
          </p:cNvPicPr>
          <p:nvPr/>
        </p:nvPicPr>
        <p:blipFill>
          <a:blip r:embed="rId3" cstate="print"/>
          <a:srcRect/>
          <a:stretch>
            <a:fillRect/>
          </a:stretch>
        </p:blipFill>
        <p:spPr bwMode="auto">
          <a:xfrm rot="10800000">
            <a:off x="7086600" y="1600200"/>
            <a:ext cx="762000" cy="762000"/>
          </a:xfrm>
          <a:prstGeom prst="rect">
            <a:avLst/>
          </a:prstGeom>
          <a:noFill/>
        </p:spPr>
      </p:pic>
      <p:sp>
        <p:nvSpPr>
          <p:cNvPr id="16" name="TextBox 15"/>
          <p:cNvSpPr txBox="1"/>
          <p:nvPr/>
        </p:nvSpPr>
        <p:spPr>
          <a:xfrm>
            <a:off x="5638800" y="1752600"/>
            <a:ext cx="1752600" cy="369332"/>
          </a:xfrm>
          <a:prstGeom prst="rect">
            <a:avLst/>
          </a:prstGeom>
          <a:noFill/>
        </p:spPr>
        <p:txBody>
          <a:bodyPr wrap="square" rtlCol="0">
            <a:spAutoFit/>
          </a:bodyPr>
          <a:lstStyle/>
          <a:p>
            <a:r>
              <a:rPr lang="en-US" b="1" dirty="0" smtClean="0"/>
              <a:t>HIV in the Body</a:t>
            </a:r>
            <a:endParaRPr lang="en-US" b="1" dirty="0"/>
          </a:p>
        </p:txBody>
      </p:sp>
      <p:sp>
        <p:nvSpPr>
          <p:cNvPr id="19" name="Rectangle 18"/>
          <p:cNvSpPr/>
          <p:nvPr/>
        </p:nvSpPr>
        <p:spPr>
          <a:xfrm>
            <a:off x="5867400" y="1143000"/>
            <a:ext cx="1037463" cy="369332"/>
          </a:xfrm>
          <a:prstGeom prst="rect">
            <a:avLst/>
          </a:prstGeom>
        </p:spPr>
        <p:txBody>
          <a:bodyPr wrap="none">
            <a:spAutoFit/>
          </a:bodyPr>
          <a:lstStyle/>
          <a:p>
            <a:r>
              <a:rPr lang="en-US" b="1" dirty="0" smtClean="0"/>
              <a:t>HIV Docs</a:t>
            </a:r>
            <a:endParaRPr lang="en-US" b="1" dirty="0"/>
          </a:p>
        </p:txBody>
      </p:sp>
      <p:pic>
        <p:nvPicPr>
          <p:cNvPr id="20" name="Picture 2" descr="C:\Documents and Settings\evelyn.bradley\Local Settings\Temporary Internet Files\Content.IE5\033Y160R\MC900432671[1].png"/>
          <p:cNvPicPr>
            <a:picLocks noChangeAspect="1" noChangeArrowheads="1"/>
          </p:cNvPicPr>
          <p:nvPr/>
        </p:nvPicPr>
        <p:blipFill>
          <a:blip r:embed="rId3" cstate="print"/>
          <a:srcRect/>
          <a:stretch>
            <a:fillRect/>
          </a:stretch>
        </p:blipFill>
        <p:spPr bwMode="auto">
          <a:xfrm rot="10800000">
            <a:off x="7086600" y="1066800"/>
            <a:ext cx="762000" cy="762000"/>
          </a:xfrm>
          <a:prstGeom prst="rect">
            <a:avLst/>
          </a:prstGeom>
          <a:noFill/>
        </p:spPr>
      </p:pic>
      <p:sp>
        <p:nvSpPr>
          <p:cNvPr id="17" name="TextBox 16"/>
          <p:cNvSpPr txBox="1"/>
          <p:nvPr/>
        </p:nvSpPr>
        <p:spPr>
          <a:xfrm>
            <a:off x="5562600" y="3962400"/>
            <a:ext cx="2667000" cy="461665"/>
          </a:xfrm>
          <a:prstGeom prst="rect">
            <a:avLst/>
          </a:prstGeom>
          <a:noFill/>
        </p:spPr>
        <p:txBody>
          <a:bodyPr wrap="square" rtlCol="0">
            <a:spAutoFit/>
          </a:bodyPr>
          <a:lstStyle/>
          <a:p>
            <a:r>
              <a:rPr lang="en-US" u="sng" dirty="0" smtClean="0">
                <a:solidFill>
                  <a:srgbClr val="FF0000"/>
                </a:solidFill>
              </a:rPr>
              <a:t>HIV Clip </a:t>
            </a:r>
            <a:r>
              <a:rPr lang="en-US" sz="2400" u="sng" dirty="0" smtClean="0">
                <a:solidFill>
                  <a:srgbClr val="FF0000"/>
                </a:solidFill>
                <a:latin typeface="Baskerville Old Face" pitchFamily="18" charset="0"/>
              </a:rPr>
              <a:t>L</a:t>
            </a:r>
            <a:r>
              <a:rPr lang="en-US" u="sng" dirty="0" smtClean="0">
                <a:solidFill>
                  <a:srgbClr val="FF0000"/>
                </a:solidFill>
              </a:rPr>
              <a:t>ist</a:t>
            </a:r>
            <a:r>
              <a:rPr lang="en-US" dirty="0" smtClean="0"/>
              <a:t>— </a:t>
            </a:r>
            <a:r>
              <a:rPr lang="en-US" sz="2400" u="sng" dirty="0" smtClean="0">
                <a:solidFill>
                  <a:srgbClr val="FF0000"/>
                </a:solidFill>
                <a:latin typeface="Baskerville Old Face" pitchFamily="18" charset="0"/>
              </a:rPr>
              <a:t>R</a:t>
            </a:r>
            <a:r>
              <a:rPr lang="en-US" u="sng" dirty="0" smtClean="0">
                <a:solidFill>
                  <a:srgbClr val="FF0000"/>
                </a:solidFill>
              </a:rPr>
              <a:t>esources</a:t>
            </a:r>
            <a:endParaRPr lang="en-US" u="sng" dirty="0">
              <a:solidFill>
                <a:srgbClr val="FF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a:bodyPr>
          <a:lstStyle/>
          <a:p>
            <a:r>
              <a:rPr lang="en-US" sz="2400" dirty="0" smtClean="0"/>
              <a:t>Newly-HIV+ (13/23) </a:t>
            </a:r>
            <a:endParaRPr lang="en-US" sz="2400" dirty="0"/>
          </a:p>
        </p:txBody>
      </p:sp>
      <p:sp>
        <p:nvSpPr>
          <p:cNvPr id="3" name="Content Placeholder 2"/>
          <p:cNvSpPr>
            <a:spLocks noGrp="1"/>
          </p:cNvSpPr>
          <p:nvPr>
            <p:ph idx="1"/>
          </p:nvPr>
        </p:nvSpPr>
        <p:spPr>
          <a:xfrm>
            <a:off x="381000" y="914400"/>
            <a:ext cx="8001000" cy="3505199"/>
          </a:xfrm>
          <a:ln w="12700">
            <a:solidFill>
              <a:schemeClr val="tx1"/>
            </a:solidFill>
          </a:ln>
        </p:spPr>
        <p:txBody>
          <a:bodyPr/>
          <a:lstStyle/>
          <a:p>
            <a:pPr>
              <a:buNone/>
            </a:pPr>
            <a:endParaRPr lang="en-US" b="1" dirty="0" smtClean="0"/>
          </a:p>
          <a:p>
            <a:pPr>
              <a:buNone/>
            </a:pPr>
            <a:endParaRPr lang="en-US" b="1" dirty="0"/>
          </a:p>
          <a:p>
            <a:pPr>
              <a:buNone/>
            </a:pPr>
            <a:endParaRPr lang="en-US" b="1" dirty="0" smtClean="0"/>
          </a:p>
          <a:p>
            <a:pPr>
              <a:buNone/>
            </a:pPr>
            <a:r>
              <a:rPr lang="en-US" b="1" dirty="0"/>
              <a:t>	</a:t>
            </a:r>
            <a:r>
              <a:rPr lang="en-US" b="1" dirty="0" smtClean="0"/>
              <a:t>		</a:t>
            </a:r>
          </a:p>
          <a:p>
            <a:pPr>
              <a:buNone/>
            </a:pPr>
            <a:r>
              <a:rPr lang="en-US" b="1" dirty="0"/>
              <a:t>	</a:t>
            </a:r>
            <a:r>
              <a:rPr lang="en-US" b="1" dirty="0" smtClean="0"/>
              <a:t>	</a:t>
            </a:r>
          </a:p>
          <a:p>
            <a:pPr>
              <a:buNone/>
            </a:pPr>
            <a:endParaRPr lang="en-US" sz="1800" dirty="0" smtClean="0"/>
          </a:p>
          <a:p>
            <a:pPr>
              <a:buNone/>
            </a:pPr>
            <a:endParaRPr lang="en-US" sz="1800" dirty="0"/>
          </a:p>
          <a:p>
            <a:pPr>
              <a:buNone/>
            </a:pPr>
            <a:endParaRPr lang="en-US" dirty="0"/>
          </a:p>
        </p:txBody>
      </p:sp>
      <p:sp>
        <p:nvSpPr>
          <p:cNvPr id="10" name="TextBox 9"/>
          <p:cNvSpPr txBox="1"/>
          <p:nvPr/>
        </p:nvSpPr>
        <p:spPr>
          <a:xfrm>
            <a:off x="533400" y="4648200"/>
            <a:ext cx="7620000" cy="1477328"/>
          </a:xfrm>
          <a:prstGeom prst="rect">
            <a:avLst/>
          </a:prstGeom>
          <a:noFill/>
        </p:spPr>
        <p:txBody>
          <a:bodyPr wrap="square" rtlCol="0">
            <a:spAutoFit/>
          </a:bodyPr>
          <a:lstStyle/>
          <a:p>
            <a:r>
              <a:rPr lang="en-US" i="1" dirty="0" smtClean="0"/>
              <a:t>Tamara:  </a:t>
            </a:r>
            <a:r>
              <a:rPr lang="en-US" b="1" dirty="0" smtClean="0"/>
              <a:t>OK, that’s HIV, but what about AIDS?</a:t>
            </a:r>
          </a:p>
          <a:p>
            <a:r>
              <a:rPr lang="en-US" i="1" dirty="0" smtClean="0"/>
              <a:t>Patel:  </a:t>
            </a:r>
            <a:r>
              <a:rPr lang="en-US" b="1" dirty="0" smtClean="0"/>
              <a:t>AIDS is the final stage of HIV.  It’s not a different virus.  If people don’t take their HIV medication.  the HIV virus multiplies.  HIV attacks defender cells in the immune system.  This makes it harder for you to fight off other infections and cancers.  That’s called AIDS. </a:t>
            </a:r>
            <a:endParaRPr lang="en-US" dirty="0" smtClean="0"/>
          </a:p>
        </p:txBody>
      </p:sp>
      <p:pic>
        <p:nvPicPr>
          <p:cNvPr id="12" name="Picture 26" descr="C:\Documents and Settings\evelyn.bradley\Local Settings\Temporary Internet Files\Content.IE5\033Y160R\MC900088754[1].wmf"/>
          <p:cNvPicPr>
            <a:picLocks noChangeAspect="1" noChangeArrowheads="1"/>
          </p:cNvPicPr>
          <p:nvPr/>
        </p:nvPicPr>
        <p:blipFill>
          <a:blip r:embed="rId2" cstate="print"/>
          <a:srcRect/>
          <a:stretch>
            <a:fillRect/>
          </a:stretch>
        </p:blipFill>
        <p:spPr bwMode="auto">
          <a:xfrm flipH="1">
            <a:off x="1295400" y="1066800"/>
            <a:ext cx="4724400" cy="3536702"/>
          </a:xfrm>
          <a:prstGeom prst="rect">
            <a:avLst/>
          </a:prstGeom>
          <a:noFill/>
        </p:spPr>
      </p:pic>
      <p:pic>
        <p:nvPicPr>
          <p:cNvPr id="15" name="Picture 2" descr="C:\Documents and Settings\evelyn.bradley\Local Settings\Temporary Internet Files\Content.IE5\033Y160R\MC900432671[1].png"/>
          <p:cNvPicPr>
            <a:picLocks noChangeAspect="1" noChangeArrowheads="1"/>
          </p:cNvPicPr>
          <p:nvPr/>
        </p:nvPicPr>
        <p:blipFill>
          <a:blip r:embed="rId3" cstate="print"/>
          <a:srcRect/>
          <a:stretch>
            <a:fillRect/>
          </a:stretch>
        </p:blipFill>
        <p:spPr bwMode="auto">
          <a:xfrm rot="10800000">
            <a:off x="7543800" y="1524000"/>
            <a:ext cx="838200" cy="838200"/>
          </a:xfrm>
          <a:prstGeom prst="rect">
            <a:avLst/>
          </a:prstGeom>
          <a:noFill/>
        </p:spPr>
      </p:pic>
      <p:sp>
        <p:nvSpPr>
          <p:cNvPr id="16" name="TextBox 15"/>
          <p:cNvSpPr txBox="1"/>
          <p:nvPr/>
        </p:nvSpPr>
        <p:spPr>
          <a:xfrm>
            <a:off x="5943600" y="1676400"/>
            <a:ext cx="1752600" cy="369332"/>
          </a:xfrm>
          <a:prstGeom prst="rect">
            <a:avLst/>
          </a:prstGeom>
          <a:noFill/>
        </p:spPr>
        <p:txBody>
          <a:bodyPr wrap="square" rtlCol="0">
            <a:spAutoFit/>
          </a:bodyPr>
          <a:lstStyle/>
          <a:p>
            <a:r>
              <a:rPr lang="en-US" b="1" dirty="0" smtClean="0"/>
              <a:t>HIV in the Body</a:t>
            </a:r>
            <a:endParaRPr lang="en-US" b="1" dirty="0"/>
          </a:p>
        </p:txBody>
      </p:sp>
      <p:sp>
        <p:nvSpPr>
          <p:cNvPr id="17" name="Rectangle 16"/>
          <p:cNvSpPr/>
          <p:nvPr/>
        </p:nvSpPr>
        <p:spPr>
          <a:xfrm>
            <a:off x="6629400" y="1066800"/>
            <a:ext cx="1037463" cy="369332"/>
          </a:xfrm>
          <a:prstGeom prst="rect">
            <a:avLst/>
          </a:prstGeom>
        </p:spPr>
        <p:txBody>
          <a:bodyPr wrap="none">
            <a:spAutoFit/>
          </a:bodyPr>
          <a:lstStyle/>
          <a:p>
            <a:r>
              <a:rPr lang="en-US" b="1" dirty="0" smtClean="0"/>
              <a:t>HIV Docs</a:t>
            </a:r>
            <a:endParaRPr lang="en-US" b="1" dirty="0"/>
          </a:p>
        </p:txBody>
      </p:sp>
      <p:pic>
        <p:nvPicPr>
          <p:cNvPr id="18" name="Picture 2" descr="C:\Documents and Settings\evelyn.bradley\Local Settings\Temporary Internet Files\Content.IE5\033Y160R\MC900432671[1].png"/>
          <p:cNvPicPr>
            <a:picLocks noChangeAspect="1" noChangeArrowheads="1"/>
          </p:cNvPicPr>
          <p:nvPr/>
        </p:nvPicPr>
        <p:blipFill>
          <a:blip r:embed="rId3" cstate="print"/>
          <a:srcRect/>
          <a:stretch>
            <a:fillRect/>
          </a:stretch>
        </p:blipFill>
        <p:spPr bwMode="auto">
          <a:xfrm rot="10800000">
            <a:off x="7543800" y="838200"/>
            <a:ext cx="838200" cy="838200"/>
          </a:xfrm>
          <a:prstGeom prst="rect">
            <a:avLst/>
          </a:prstGeom>
          <a:noFill/>
        </p:spPr>
      </p:pic>
      <p:sp>
        <p:nvSpPr>
          <p:cNvPr id="11" name="TextBox 10"/>
          <p:cNvSpPr txBox="1"/>
          <p:nvPr/>
        </p:nvSpPr>
        <p:spPr>
          <a:xfrm>
            <a:off x="5638800" y="3962400"/>
            <a:ext cx="2667000" cy="461665"/>
          </a:xfrm>
          <a:prstGeom prst="rect">
            <a:avLst/>
          </a:prstGeom>
          <a:noFill/>
        </p:spPr>
        <p:txBody>
          <a:bodyPr wrap="square" rtlCol="0">
            <a:spAutoFit/>
          </a:bodyPr>
          <a:lstStyle/>
          <a:p>
            <a:r>
              <a:rPr lang="en-US" u="sng" dirty="0" smtClean="0">
                <a:solidFill>
                  <a:srgbClr val="FF0000"/>
                </a:solidFill>
              </a:rPr>
              <a:t>HIV Clip </a:t>
            </a:r>
            <a:r>
              <a:rPr lang="en-US" sz="2400" u="sng" dirty="0" smtClean="0">
                <a:solidFill>
                  <a:srgbClr val="FF0000"/>
                </a:solidFill>
                <a:latin typeface="Baskerville Old Face" pitchFamily="18" charset="0"/>
              </a:rPr>
              <a:t>L</a:t>
            </a:r>
            <a:r>
              <a:rPr lang="en-US" u="sng" dirty="0" smtClean="0">
                <a:solidFill>
                  <a:srgbClr val="FF0000"/>
                </a:solidFill>
              </a:rPr>
              <a:t>ist</a:t>
            </a:r>
            <a:r>
              <a:rPr lang="en-US" dirty="0" smtClean="0"/>
              <a:t>— </a:t>
            </a:r>
            <a:r>
              <a:rPr lang="en-US" sz="2400" u="sng" dirty="0" smtClean="0">
                <a:solidFill>
                  <a:srgbClr val="FF0000"/>
                </a:solidFill>
                <a:latin typeface="Baskerville Old Face" pitchFamily="18" charset="0"/>
              </a:rPr>
              <a:t>R</a:t>
            </a:r>
            <a:r>
              <a:rPr lang="en-US" u="sng" dirty="0" smtClean="0">
                <a:solidFill>
                  <a:srgbClr val="FF0000"/>
                </a:solidFill>
              </a:rPr>
              <a:t>esources</a:t>
            </a:r>
            <a:endParaRPr lang="en-US" u="sng" dirty="0">
              <a:solidFill>
                <a:srgbClr val="FF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a:bodyPr>
          <a:lstStyle/>
          <a:p>
            <a:r>
              <a:rPr lang="en-US" sz="2400" dirty="0" smtClean="0"/>
              <a:t>Newly-HIV+ (14/23) </a:t>
            </a:r>
            <a:endParaRPr lang="en-US" sz="2400" dirty="0"/>
          </a:p>
        </p:txBody>
      </p:sp>
      <p:sp>
        <p:nvSpPr>
          <p:cNvPr id="3" name="Content Placeholder 2"/>
          <p:cNvSpPr>
            <a:spLocks noGrp="1"/>
          </p:cNvSpPr>
          <p:nvPr>
            <p:ph idx="1"/>
          </p:nvPr>
        </p:nvSpPr>
        <p:spPr>
          <a:xfrm>
            <a:off x="381000" y="914400"/>
            <a:ext cx="7543800" cy="3505199"/>
          </a:xfrm>
          <a:ln w="12700">
            <a:solidFill>
              <a:schemeClr val="tx1"/>
            </a:solidFill>
          </a:ln>
        </p:spPr>
        <p:txBody>
          <a:bodyPr/>
          <a:lstStyle/>
          <a:p>
            <a:pPr>
              <a:buNone/>
            </a:pPr>
            <a:endParaRPr lang="en-US" b="1" dirty="0" smtClean="0"/>
          </a:p>
          <a:p>
            <a:pPr>
              <a:buNone/>
            </a:pPr>
            <a:endParaRPr lang="en-US" b="1" dirty="0"/>
          </a:p>
          <a:p>
            <a:pPr>
              <a:buNone/>
            </a:pPr>
            <a:endParaRPr lang="en-US" b="1" dirty="0" smtClean="0"/>
          </a:p>
          <a:p>
            <a:pPr>
              <a:buNone/>
            </a:pPr>
            <a:r>
              <a:rPr lang="en-US" b="1" dirty="0"/>
              <a:t>	</a:t>
            </a:r>
            <a:r>
              <a:rPr lang="en-US" b="1" dirty="0" smtClean="0"/>
              <a:t>		</a:t>
            </a:r>
          </a:p>
          <a:p>
            <a:pPr>
              <a:buNone/>
            </a:pPr>
            <a:r>
              <a:rPr lang="en-US" b="1" dirty="0"/>
              <a:t>	</a:t>
            </a:r>
            <a:r>
              <a:rPr lang="en-US" b="1" dirty="0" smtClean="0"/>
              <a:t>	</a:t>
            </a:r>
          </a:p>
          <a:p>
            <a:pPr>
              <a:buNone/>
            </a:pPr>
            <a:endParaRPr lang="en-US" sz="1800" dirty="0" smtClean="0"/>
          </a:p>
          <a:p>
            <a:pPr>
              <a:buNone/>
            </a:pPr>
            <a:endParaRPr lang="en-US" sz="1800" dirty="0"/>
          </a:p>
          <a:p>
            <a:pPr>
              <a:buNone/>
            </a:pPr>
            <a:endParaRPr lang="en-US" dirty="0"/>
          </a:p>
        </p:txBody>
      </p:sp>
      <p:sp>
        <p:nvSpPr>
          <p:cNvPr id="10" name="TextBox 9"/>
          <p:cNvSpPr txBox="1"/>
          <p:nvPr/>
        </p:nvSpPr>
        <p:spPr>
          <a:xfrm>
            <a:off x="533400" y="4648200"/>
            <a:ext cx="7620000" cy="2031325"/>
          </a:xfrm>
          <a:prstGeom prst="rect">
            <a:avLst/>
          </a:prstGeom>
          <a:noFill/>
        </p:spPr>
        <p:txBody>
          <a:bodyPr wrap="square" rtlCol="0">
            <a:spAutoFit/>
          </a:bodyPr>
          <a:lstStyle/>
          <a:p>
            <a:r>
              <a:rPr lang="en-US" i="1" dirty="0" smtClean="0"/>
              <a:t>Tamara</a:t>
            </a:r>
            <a:r>
              <a:rPr lang="en-US" b="1" i="1" dirty="0" smtClean="0"/>
              <a:t>:  </a:t>
            </a:r>
            <a:r>
              <a:rPr lang="en-US" b="1" dirty="0" smtClean="0"/>
              <a:t>Thanks, that’s a help</a:t>
            </a:r>
          </a:p>
          <a:p>
            <a:r>
              <a:rPr lang="en-US" i="1" dirty="0" smtClean="0"/>
              <a:t>Patel: </a:t>
            </a:r>
            <a:r>
              <a:rPr lang="en-US" b="1" dirty="0" smtClean="0"/>
              <a:t>What do you want to know now?</a:t>
            </a:r>
          </a:p>
          <a:p>
            <a:r>
              <a:rPr lang="en-US" i="1" dirty="0" smtClean="0"/>
              <a:t>Tamara: </a:t>
            </a:r>
            <a:r>
              <a:rPr lang="en-US" b="1" dirty="0" smtClean="0"/>
              <a:t>Well, I don’t know how I got infected</a:t>
            </a:r>
          </a:p>
          <a:p>
            <a:r>
              <a:rPr lang="en-US" i="1" dirty="0" smtClean="0"/>
              <a:t>Patel:  </a:t>
            </a:r>
            <a:r>
              <a:rPr lang="en-US" b="1" dirty="0" smtClean="0"/>
              <a:t>There are two main ways adults get HIV. One is by having sex without a condom.  The other is by sharing needles.  HIV can also be passed from a mother who is expecting or nursing to her baby.  </a:t>
            </a:r>
            <a:r>
              <a:rPr lang="en-US" b="1" i="1" dirty="0" smtClean="0"/>
              <a:t>How People Get HIV </a:t>
            </a:r>
            <a:r>
              <a:rPr lang="en-US" b="1" dirty="0" smtClean="0"/>
              <a:t>tells how HIV spreads.</a:t>
            </a:r>
            <a:endParaRPr lang="en-US" i="1" dirty="0" smtClean="0"/>
          </a:p>
        </p:txBody>
      </p:sp>
      <p:pic>
        <p:nvPicPr>
          <p:cNvPr id="12" name="Picture 26" descr="C:\Documents and Settings\evelyn.bradley\Local Settings\Temporary Internet Files\Content.IE5\033Y160R\MC900088754[1].wmf"/>
          <p:cNvPicPr>
            <a:picLocks noChangeAspect="1" noChangeArrowheads="1"/>
          </p:cNvPicPr>
          <p:nvPr/>
        </p:nvPicPr>
        <p:blipFill>
          <a:blip r:embed="rId2" cstate="print"/>
          <a:srcRect/>
          <a:stretch>
            <a:fillRect/>
          </a:stretch>
        </p:blipFill>
        <p:spPr bwMode="auto">
          <a:xfrm flipH="1">
            <a:off x="1295400" y="1066800"/>
            <a:ext cx="4724400" cy="3536702"/>
          </a:xfrm>
          <a:prstGeom prst="rect">
            <a:avLst/>
          </a:prstGeom>
          <a:noFill/>
        </p:spPr>
      </p:pic>
      <p:pic>
        <p:nvPicPr>
          <p:cNvPr id="15" name="Picture 2" descr="C:\Documents and Settings\evelyn.bradley\Local Settings\Temporary Internet Files\Content.IE5\033Y160R\MC900432671[1].png"/>
          <p:cNvPicPr>
            <a:picLocks noChangeAspect="1" noChangeArrowheads="1"/>
          </p:cNvPicPr>
          <p:nvPr/>
        </p:nvPicPr>
        <p:blipFill>
          <a:blip r:embed="rId3" cstate="print"/>
          <a:srcRect/>
          <a:stretch>
            <a:fillRect/>
          </a:stretch>
        </p:blipFill>
        <p:spPr bwMode="auto">
          <a:xfrm rot="10800000">
            <a:off x="7239000" y="1600200"/>
            <a:ext cx="685800" cy="685800"/>
          </a:xfrm>
          <a:prstGeom prst="rect">
            <a:avLst/>
          </a:prstGeom>
          <a:noFill/>
        </p:spPr>
      </p:pic>
      <p:sp>
        <p:nvSpPr>
          <p:cNvPr id="16" name="TextBox 15"/>
          <p:cNvSpPr txBox="1"/>
          <p:nvPr/>
        </p:nvSpPr>
        <p:spPr>
          <a:xfrm>
            <a:off x="5638800" y="1752600"/>
            <a:ext cx="1676400" cy="369332"/>
          </a:xfrm>
          <a:prstGeom prst="rect">
            <a:avLst/>
          </a:prstGeom>
          <a:noFill/>
        </p:spPr>
        <p:txBody>
          <a:bodyPr wrap="square" rtlCol="0">
            <a:spAutoFit/>
          </a:bodyPr>
          <a:lstStyle/>
          <a:p>
            <a:r>
              <a:rPr lang="en-US" b="1" dirty="0" smtClean="0"/>
              <a:t>HIV in the Body</a:t>
            </a:r>
            <a:endParaRPr lang="en-US" b="1" dirty="0"/>
          </a:p>
        </p:txBody>
      </p:sp>
      <p:sp>
        <p:nvSpPr>
          <p:cNvPr id="17" name="Rectangle 16"/>
          <p:cNvSpPr/>
          <p:nvPr/>
        </p:nvSpPr>
        <p:spPr>
          <a:xfrm>
            <a:off x="5943600" y="990600"/>
            <a:ext cx="1037463" cy="369332"/>
          </a:xfrm>
          <a:prstGeom prst="rect">
            <a:avLst/>
          </a:prstGeom>
        </p:spPr>
        <p:txBody>
          <a:bodyPr wrap="none">
            <a:spAutoFit/>
          </a:bodyPr>
          <a:lstStyle/>
          <a:p>
            <a:r>
              <a:rPr lang="en-US" b="1" dirty="0" smtClean="0"/>
              <a:t>HIV Docs</a:t>
            </a:r>
            <a:endParaRPr lang="en-US" b="1" dirty="0"/>
          </a:p>
        </p:txBody>
      </p:sp>
      <p:pic>
        <p:nvPicPr>
          <p:cNvPr id="18" name="Picture 2" descr="C:\Documents and Settings\evelyn.bradley\Local Settings\Temporary Internet Files\Content.IE5\033Y160R\MC900432671[1].png"/>
          <p:cNvPicPr>
            <a:picLocks noChangeAspect="1" noChangeArrowheads="1"/>
          </p:cNvPicPr>
          <p:nvPr/>
        </p:nvPicPr>
        <p:blipFill>
          <a:blip r:embed="rId3" cstate="print"/>
          <a:srcRect/>
          <a:stretch>
            <a:fillRect/>
          </a:stretch>
        </p:blipFill>
        <p:spPr bwMode="auto">
          <a:xfrm rot="10800000">
            <a:off x="7239000" y="914400"/>
            <a:ext cx="685800" cy="685800"/>
          </a:xfrm>
          <a:prstGeom prst="rect">
            <a:avLst/>
          </a:prstGeom>
          <a:noFill/>
        </p:spPr>
      </p:pic>
      <p:pic>
        <p:nvPicPr>
          <p:cNvPr id="11" name="Picture 2" descr="C:\Documents and Settings\evelyn.bradley\Local Settings\Temporary Internet Files\Content.IE5\033Y160R\MC900432671[1].png"/>
          <p:cNvPicPr>
            <a:picLocks noChangeAspect="1" noChangeArrowheads="1"/>
          </p:cNvPicPr>
          <p:nvPr/>
        </p:nvPicPr>
        <p:blipFill>
          <a:blip r:embed="rId3" cstate="print"/>
          <a:srcRect/>
          <a:stretch>
            <a:fillRect/>
          </a:stretch>
        </p:blipFill>
        <p:spPr bwMode="auto">
          <a:xfrm rot="10800000">
            <a:off x="7239000" y="2209800"/>
            <a:ext cx="685800" cy="685800"/>
          </a:xfrm>
          <a:prstGeom prst="rect">
            <a:avLst/>
          </a:prstGeom>
          <a:noFill/>
        </p:spPr>
      </p:pic>
      <p:sp>
        <p:nvSpPr>
          <p:cNvPr id="14" name="TextBox 13"/>
          <p:cNvSpPr txBox="1"/>
          <p:nvPr/>
        </p:nvSpPr>
        <p:spPr>
          <a:xfrm>
            <a:off x="5943600" y="2362200"/>
            <a:ext cx="1371600" cy="646331"/>
          </a:xfrm>
          <a:prstGeom prst="rect">
            <a:avLst/>
          </a:prstGeom>
          <a:noFill/>
        </p:spPr>
        <p:txBody>
          <a:bodyPr wrap="square" rtlCol="0">
            <a:spAutoFit/>
          </a:bodyPr>
          <a:lstStyle/>
          <a:p>
            <a:r>
              <a:rPr lang="en-US" b="1" dirty="0" smtClean="0"/>
              <a:t>How People Get HIV</a:t>
            </a:r>
            <a:endParaRPr lang="en-US" b="1" dirty="0"/>
          </a:p>
        </p:txBody>
      </p:sp>
      <p:sp>
        <p:nvSpPr>
          <p:cNvPr id="19" name="TextBox 18"/>
          <p:cNvSpPr txBox="1"/>
          <p:nvPr/>
        </p:nvSpPr>
        <p:spPr>
          <a:xfrm>
            <a:off x="5334000" y="3962400"/>
            <a:ext cx="2667000" cy="461665"/>
          </a:xfrm>
          <a:prstGeom prst="rect">
            <a:avLst/>
          </a:prstGeom>
          <a:noFill/>
        </p:spPr>
        <p:txBody>
          <a:bodyPr wrap="square" rtlCol="0">
            <a:spAutoFit/>
          </a:bodyPr>
          <a:lstStyle/>
          <a:p>
            <a:r>
              <a:rPr lang="en-US" u="sng" dirty="0" smtClean="0">
                <a:solidFill>
                  <a:srgbClr val="FF0000"/>
                </a:solidFill>
              </a:rPr>
              <a:t>HIV Clip </a:t>
            </a:r>
            <a:r>
              <a:rPr lang="en-US" sz="2400" u="sng" dirty="0" smtClean="0">
                <a:solidFill>
                  <a:srgbClr val="FF0000"/>
                </a:solidFill>
                <a:latin typeface="Baskerville Old Face" pitchFamily="18" charset="0"/>
              </a:rPr>
              <a:t>L</a:t>
            </a:r>
            <a:r>
              <a:rPr lang="en-US" u="sng" dirty="0" smtClean="0">
                <a:solidFill>
                  <a:srgbClr val="FF0000"/>
                </a:solidFill>
              </a:rPr>
              <a:t>ist</a:t>
            </a:r>
            <a:r>
              <a:rPr lang="en-US" dirty="0" smtClean="0"/>
              <a:t>— </a:t>
            </a:r>
            <a:r>
              <a:rPr lang="en-US" sz="2400" u="sng" dirty="0" smtClean="0">
                <a:solidFill>
                  <a:srgbClr val="FF0000"/>
                </a:solidFill>
                <a:latin typeface="Baskerville Old Face" pitchFamily="18" charset="0"/>
              </a:rPr>
              <a:t>R</a:t>
            </a:r>
            <a:r>
              <a:rPr lang="en-US" u="sng" dirty="0" smtClean="0">
                <a:solidFill>
                  <a:srgbClr val="FF0000"/>
                </a:solidFill>
              </a:rPr>
              <a:t>esources</a:t>
            </a:r>
            <a:endParaRPr lang="en-US" u="sng" dirty="0">
              <a:solidFill>
                <a:srgbClr val="FF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a:bodyPr>
          <a:lstStyle/>
          <a:p>
            <a:r>
              <a:rPr lang="en-US" sz="2400" dirty="0" smtClean="0"/>
              <a:t>Newly-HIV+ (15/23) </a:t>
            </a:r>
            <a:endParaRPr lang="en-US" sz="2400" dirty="0"/>
          </a:p>
        </p:txBody>
      </p:sp>
      <p:sp>
        <p:nvSpPr>
          <p:cNvPr id="3" name="Content Placeholder 2"/>
          <p:cNvSpPr>
            <a:spLocks noGrp="1"/>
          </p:cNvSpPr>
          <p:nvPr>
            <p:ph idx="1"/>
          </p:nvPr>
        </p:nvSpPr>
        <p:spPr>
          <a:xfrm>
            <a:off x="457200" y="990601"/>
            <a:ext cx="7543800" cy="3428999"/>
          </a:xfrm>
          <a:ln w="12700">
            <a:solidFill>
              <a:schemeClr val="tx1"/>
            </a:solidFill>
          </a:ln>
        </p:spPr>
        <p:txBody>
          <a:bodyPr/>
          <a:lstStyle/>
          <a:p>
            <a:pPr>
              <a:buNone/>
            </a:pPr>
            <a:endParaRPr lang="en-US" b="1" dirty="0" smtClean="0"/>
          </a:p>
          <a:p>
            <a:pPr>
              <a:buNone/>
            </a:pPr>
            <a:endParaRPr lang="en-US" b="1" dirty="0"/>
          </a:p>
          <a:p>
            <a:pPr>
              <a:buNone/>
            </a:pPr>
            <a:endParaRPr lang="en-US" b="1" dirty="0" smtClean="0"/>
          </a:p>
          <a:p>
            <a:pPr>
              <a:buNone/>
            </a:pPr>
            <a:r>
              <a:rPr lang="en-US" b="1" dirty="0"/>
              <a:t>	</a:t>
            </a:r>
            <a:r>
              <a:rPr lang="en-US" b="1" dirty="0" smtClean="0"/>
              <a:t>		</a:t>
            </a:r>
          </a:p>
          <a:p>
            <a:pPr>
              <a:buNone/>
            </a:pPr>
            <a:r>
              <a:rPr lang="en-US" b="1" dirty="0"/>
              <a:t>	</a:t>
            </a:r>
            <a:r>
              <a:rPr lang="en-US" b="1" dirty="0" smtClean="0"/>
              <a:t>	</a:t>
            </a:r>
          </a:p>
          <a:p>
            <a:pPr>
              <a:buNone/>
            </a:pPr>
            <a:endParaRPr lang="en-US" sz="1800" dirty="0" smtClean="0"/>
          </a:p>
          <a:p>
            <a:pPr>
              <a:buNone/>
            </a:pPr>
            <a:endParaRPr lang="en-US" sz="1800" dirty="0"/>
          </a:p>
          <a:p>
            <a:pPr>
              <a:buNone/>
            </a:pPr>
            <a:endParaRPr lang="en-US" dirty="0"/>
          </a:p>
        </p:txBody>
      </p:sp>
      <p:pic>
        <p:nvPicPr>
          <p:cNvPr id="12" name="Picture 26" descr="C:\Documents and Settings\evelyn.bradley\Local Settings\Temporary Internet Files\Content.IE5\033Y160R\MC900088754[1].wmf"/>
          <p:cNvPicPr>
            <a:picLocks noChangeAspect="1" noChangeArrowheads="1"/>
          </p:cNvPicPr>
          <p:nvPr/>
        </p:nvPicPr>
        <p:blipFill>
          <a:blip r:embed="rId2" cstate="print"/>
          <a:srcRect/>
          <a:stretch>
            <a:fillRect/>
          </a:stretch>
        </p:blipFill>
        <p:spPr bwMode="auto">
          <a:xfrm flipH="1">
            <a:off x="990600" y="1143000"/>
            <a:ext cx="4275161" cy="3200400"/>
          </a:xfrm>
          <a:prstGeom prst="rect">
            <a:avLst/>
          </a:prstGeom>
          <a:noFill/>
        </p:spPr>
      </p:pic>
      <p:sp>
        <p:nvSpPr>
          <p:cNvPr id="9" name="Rectangle 8"/>
          <p:cNvSpPr/>
          <p:nvPr/>
        </p:nvSpPr>
        <p:spPr>
          <a:xfrm>
            <a:off x="6172200" y="1219200"/>
            <a:ext cx="1037463" cy="369332"/>
          </a:xfrm>
          <a:prstGeom prst="rect">
            <a:avLst/>
          </a:prstGeom>
        </p:spPr>
        <p:txBody>
          <a:bodyPr wrap="none">
            <a:spAutoFit/>
          </a:bodyPr>
          <a:lstStyle/>
          <a:p>
            <a:r>
              <a:rPr lang="en-US" b="1" dirty="0" smtClean="0"/>
              <a:t>HIV Docs</a:t>
            </a:r>
            <a:endParaRPr lang="en-US" b="1" dirty="0"/>
          </a:p>
        </p:txBody>
      </p:sp>
      <p:pic>
        <p:nvPicPr>
          <p:cNvPr id="11" name="Picture 2" descr="C:\Documents and Settings\evelyn.bradley\Local Settings\Temporary Internet Files\Content.IE5\033Y160R\MC900432671[1].png"/>
          <p:cNvPicPr>
            <a:picLocks noChangeAspect="1" noChangeArrowheads="1"/>
          </p:cNvPicPr>
          <p:nvPr/>
        </p:nvPicPr>
        <p:blipFill>
          <a:blip r:embed="rId3" cstate="print"/>
          <a:srcRect/>
          <a:stretch>
            <a:fillRect/>
          </a:stretch>
        </p:blipFill>
        <p:spPr bwMode="auto">
          <a:xfrm rot="10800000">
            <a:off x="7239000" y="1143000"/>
            <a:ext cx="685800" cy="685800"/>
          </a:xfrm>
          <a:prstGeom prst="rect">
            <a:avLst/>
          </a:prstGeom>
          <a:noFill/>
        </p:spPr>
      </p:pic>
      <p:sp>
        <p:nvSpPr>
          <p:cNvPr id="13" name="Rectangle 12"/>
          <p:cNvSpPr/>
          <p:nvPr/>
        </p:nvSpPr>
        <p:spPr>
          <a:xfrm>
            <a:off x="5562600" y="1905000"/>
            <a:ext cx="1670650" cy="369332"/>
          </a:xfrm>
          <a:prstGeom prst="rect">
            <a:avLst/>
          </a:prstGeom>
        </p:spPr>
        <p:txBody>
          <a:bodyPr wrap="none">
            <a:spAutoFit/>
          </a:bodyPr>
          <a:lstStyle/>
          <a:p>
            <a:r>
              <a:rPr lang="en-US" b="1" dirty="0" smtClean="0"/>
              <a:t>HIV in the Body</a:t>
            </a:r>
            <a:endParaRPr lang="en-US" b="1" dirty="0"/>
          </a:p>
        </p:txBody>
      </p:sp>
      <p:pic>
        <p:nvPicPr>
          <p:cNvPr id="14" name="Picture 2" descr="C:\Documents and Settings\evelyn.bradley\Local Settings\Temporary Internet Files\Content.IE5\033Y160R\MC900432671[1].png"/>
          <p:cNvPicPr>
            <a:picLocks noChangeAspect="1" noChangeArrowheads="1"/>
          </p:cNvPicPr>
          <p:nvPr/>
        </p:nvPicPr>
        <p:blipFill>
          <a:blip r:embed="rId3" cstate="print"/>
          <a:srcRect/>
          <a:stretch>
            <a:fillRect/>
          </a:stretch>
        </p:blipFill>
        <p:spPr bwMode="auto">
          <a:xfrm rot="10800000">
            <a:off x="7239000" y="1828800"/>
            <a:ext cx="609600" cy="609600"/>
          </a:xfrm>
          <a:prstGeom prst="rect">
            <a:avLst/>
          </a:prstGeom>
          <a:noFill/>
        </p:spPr>
      </p:pic>
      <p:sp>
        <p:nvSpPr>
          <p:cNvPr id="15" name="TextBox 14"/>
          <p:cNvSpPr txBox="1"/>
          <p:nvPr/>
        </p:nvSpPr>
        <p:spPr>
          <a:xfrm>
            <a:off x="533400" y="4800600"/>
            <a:ext cx="7848600" cy="1754326"/>
          </a:xfrm>
          <a:prstGeom prst="rect">
            <a:avLst/>
          </a:prstGeom>
          <a:noFill/>
        </p:spPr>
        <p:txBody>
          <a:bodyPr wrap="square" rtlCol="0">
            <a:spAutoFit/>
          </a:bodyPr>
          <a:lstStyle/>
          <a:p>
            <a:r>
              <a:rPr lang="en-US" i="1" dirty="0" smtClean="0"/>
              <a:t>Tamara:  </a:t>
            </a:r>
            <a:r>
              <a:rPr lang="en-US" b="1" dirty="0" smtClean="0"/>
              <a:t>I could have gotten it through sex or a needle.</a:t>
            </a:r>
          </a:p>
          <a:p>
            <a:r>
              <a:rPr lang="en-US" i="1" dirty="0" smtClean="0"/>
              <a:t>Patel:  </a:t>
            </a:r>
            <a:r>
              <a:rPr lang="en-US" b="1" dirty="0" smtClean="0"/>
              <a:t>Whichever way you got HIV, you need to be very careful now to keep yourself safe.  Even though you have HIV, you don’t want to get a different type of HIV.  Be careful with needles and sex.  Don’t share needles.  Make sure sex partners always use condoms.  That way you have a low risk of getting another strain of HIV—and a lower risk of infecting someone else.</a:t>
            </a:r>
            <a:endParaRPr lang="en-US" b="1" dirty="0"/>
          </a:p>
        </p:txBody>
      </p:sp>
      <p:pic>
        <p:nvPicPr>
          <p:cNvPr id="16" name="Picture 2" descr="C:\Documents and Settings\evelyn.bradley\Local Settings\Temporary Internet Files\Content.IE5\033Y160R\MC900432671[1].png"/>
          <p:cNvPicPr>
            <a:picLocks noChangeAspect="1" noChangeArrowheads="1"/>
          </p:cNvPicPr>
          <p:nvPr/>
        </p:nvPicPr>
        <p:blipFill>
          <a:blip r:embed="rId3" cstate="print"/>
          <a:srcRect/>
          <a:stretch>
            <a:fillRect/>
          </a:stretch>
        </p:blipFill>
        <p:spPr bwMode="auto">
          <a:xfrm rot="10800000">
            <a:off x="7239000" y="2362200"/>
            <a:ext cx="609600" cy="609600"/>
          </a:xfrm>
          <a:prstGeom prst="rect">
            <a:avLst/>
          </a:prstGeom>
          <a:noFill/>
        </p:spPr>
      </p:pic>
      <p:sp>
        <p:nvSpPr>
          <p:cNvPr id="18" name="Rectangle 17"/>
          <p:cNvSpPr/>
          <p:nvPr/>
        </p:nvSpPr>
        <p:spPr>
          <a:xfrm>
            <a:off x="5257800" y="2438400"/>
            <a:ext cx="2121735" cy="369332"/>
          </a:xfrm>
          <a:prstGeom prst="rect">
            <a:avLst/>
          </a:prstGeom>
        </p:spPr>
        <p:txBody>
          <a:bodyPr wrap="none">
            <a:spAutoFit/>
          </a:bodyPr>
          <a:lstStyle/>
          <a:p>
            <a:r>
              <a:rPr lang="en-US" b="1" dirty="0" smtClean="0"/>
              <a:t>How People Get HIV</a:t>
            </a:r>
            <a:endParaRPr lang="en-US" b="1" dirty="0"/>
          </a:p>
        </p:txBody>
      </p:sp>
      <p:sp>
        <p:nvSpPr>
          <p:cNvPr id="21" name="TextBox 20"/>
          <p:cNvSpPr txBox="1"/>
          <p:nvPr/>
        </p:nvSpPr>
        <p:spPr>
          <a:xfrm>
            <a:off x="5334000" y="3962400"/>
            <a:ext cx="2667000" cy="461665"/>
          </a:xfrm>
          <a:prstGeom prst="rect">
            <a:avLst/>
          </a:prstGeom>
          <a:noFill/>
        </p:spPr>
        <p:txBody>
          <a:bodyPr wrap="square" rtlCol="0">
            <a:spAutoFit/>
          </a:bodyPr>
          <a:lstStyle/>
          <a:p>
            <a:r>
              <a:rPr lang="en-US" u="sng" dirty="0" smtClean="0">
                <a:solidFill>
                  <a:srgbClr val="FF0000"/>
                </a:solidFill>
              </a:rPr>
              <a:t>HIV Clip </a:t>
            </a:r>
            <a:r>
              <a:rPr lang="en-US" sz="2400" u="sng" dirty="0" smtClean="0">
                <a:solidFill>
                  <a:srgbClr val="FF0000"/>
                </a:solidFill>
                <a:latin typeface="Baskerville Old Face" pitchFamily="18" charset="0"/>
              </a:rPr>
              <a:t>L</a:t>
            </a:r>
            <a:r>
              <a:rPr lang="en-US" u="sng" dirty="0" smtClean="0">
                <a:solidFill>
                  <a:srgbClr val="FF0000"/>
                </a:solidFill>
              </a:rPr>
              <a:t>ist</a:t>
            </a:r>
            <a:r>
              <a:rPr lang="en-US" dirty="0" smtClean="0"/>
              <a:t>— </a:t>
            </a:r>
            <a:r>
              <a:rPr lang="en-US" sz="2400" u="sng" dirty="0" smtClean="0">
                <a:solidFill>
                  <a:srgbClr val="FF0000"/>
                </a:solidFill>
                <a:latin typeface="Baskerville Old Face" pitchFamily="18" charset="0"/>
              </a:rPr>
              <a:t>R</a:t>
            </a:r>
            <a:r>
              <a:rPr lang="en-US" u="sng" dirty="0" smtClean="0">
                <a:solidFill>
                  <a:srgbClr val="FF0000"/>
                </a:solidFill>
              </a:rPr>
              <a:t>esources</a:t>
            </a:r>
            <a:endParaRPr lang="en-US" u="sng"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sz="4900" dirty="0" smtClean="0"/>
              <a:t>Introductions</a:t>
            </a:r>
            <a:r>
              <a:rPr lang="en-US" dirty="0" smtClean="0"/>
              <a:t/>
            </a:r>
            <a:br>
              <a:rPr lang="en-US" dirty="0" smtClean="0"/>
            </a:br>
            <a:endParaRPr lang="en-US" dirty="0"/>
          </a:p>
        </p:txBody>
      </p:sp>
      <p:sp>
        <p:nvSpPr>
          <p:cNvPr id="3" name="Content Placeholder 2"/>
          <p:cNvSpPr>
            <a:spLocks noGrp="1"/>
          </p:cNvSpPr>
          <p:nvPr>
            <p:ph idx="1"/>
          </p:nvPr>
        </p:nvSpPr>
        <p:spPr>
          <a:xfrm>
            <a:off x="457200" y="2057400"/>
            <a:ext cx="8229600" cy="3124200"/>
          </a:xfrm>
        </p:spPr>
        <p:txBody>
          <a:bodyPr/>
          <a:lstStyle/>
          <a:p>
            <a:r>
              <a:rPr lang="en-US" dirty="0" smtClean="0"/>
              <a:t>Presenters</a:t>
            </a:r>
          </a:p>
          <a:p>
            <a:r>
              <a:rPr lang="en-US" dirty="0" smtClean="0"/>
              <a:t>Session purpose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a:bodyPr>
          <a:lstStyle/>
          <a:p>
            <a:r>
              <a:rPr lang="en-US" sz="2400" dirty="0" smtClean="0"/>
              <a:t>Newly-HIV+ (16/23) </a:t>
            </a:r>
            <a:endParaRPr lang="en-US" sz="2400" dirty="0"/>
          </a:p>
        </p:txBody>
      </p:sp>
      <p:sp>
        <p:nvSpPr>
          <p:cNvPr id="3" name="Content Placeholder 2"/>
          <p:cNvSpPr>
            <a:spLocks noGrp="1"/>
          </p:cNvSpPr>
          <p:nvPr>
            <p:ph idx="1"/>
          </p:nvPr>
        </p:nvSpPr>
        <p:spPr>
          <a:xfrm>
            <a:off x="457200" y="990601"/>
            <a:ext cx="7543800" cy="3428999"/>
          </a:xfrm>
          <a:ln w="12700">
            <a:solidFill>
              <a:schemeClr val="tx1"/>
            </a:solidFill>
          </a:ln>
        </p:spPr>
        <p:txBody>
          <a:bodyPr/>
          <a:lstStyle/>
          <a:p>
            <a:pPr>
              <a:buNone/>
            </a:pPr>
            <a:endParaRPr lang="en-US" b="1" dirty="0" smtClean="0"/>
          </a:p>
          <a:p>
            <a:pPr>
              <a:buNone/>
            </a:pPr>
            <a:endParaRPr lang="en-US" b="1" dirty="0"/>
          </a:p>
          <a:p>
            <a:pPr>
              <a:buNone/>
            </a:pPr>
            <a:endParaRPr lang="en-US" b="1" dirty="0" smtClean="0"/>
          </a:p>
          <a:p>
            <a:pPr>
              <a:buNone/>
            </a:pPr>
            <a:r>
              <a:rPr lang="en-US" b="1" dirty="0"/>
              <a:t>	</a:t>
            </a:r>
            <a:r>
              <a:rPr lang="en-US" b="1" dirty="0" smtClean="0"/>
              <a:t>		</a:t>
            </a:r>
          </a:p>
          <a:p>
            <a:pPr>
              <a:buNone/>
            </a:pPr>
            <a:r>
              <a:rPr lang="en-US" b="1" dirty="0"/>
              <a:t>	</a:t>
            </a:r>
            <a:r>
              <a:rPr lang="en-US" b="1" dirty="0" smtClean="0"/>
              <a:t>	</a:t>
            </a:r>
          </a:p>
          <a:p>
            <a:pPr>
              <a:buNone/>
            </a:pPr>
            <a:endParaRPr lang="en-US" sz="1800" dirty="0" smtClean="0"/>
          </a:p>
          <a:p>
            <a:pPr>
              <a:buNone/>
            </a:pPr>
            <a:endParaRPr lang="en-US" sz="1800" dirty="0"/>
          </a:p>
          <a:p>
            <a:pPr>
              <a:buNone/>
            </a:pPr>
            <a:endParaRPr lang="en-US" dirty="0"/>
          </a:p>
        </p:txBody>
      </p:sp>
      <p:pic>
        <p:nvPicPr>
          <p:cNvPr id="12" name="Picture 26" descr="C:\Documents and Settings\evelyn.bradley\Local Settings\Temporary Internet Files\Content.IE5\033Y160R\MC900088754[1].wmf"/>
          <p:cNvPicPr>
            <a:picLocks noChangeAspect="1" noChangeArrowheads="1"/>
          </p:cNvPicPr>
          <p:nvPr/>
        </p:nvPicPr>
        <p:blipFill>
          <a:blip r:embed="rId2" cstate="print"/>
          <a:srcRect/>
          <a:stretch>
            <a:fillRect/>
          </a:stretch>
        </p:blipFill>
        <p:spPr bwMode="auto">
          <a:xfrm flipH="1">
            <a:off x="990600" y="1143000"/>
            <a:ext cx="4275161" cy="3200400"/>
          </a:xfrm>
          <a:prstGeom prst="rect">
            <a:avLst/>
          </a:prstGeom>
          <a:noFill/>
        </p:spPr>
      </p:pic>
      <p:sp>
        <p:nvSpPr>
          <p:cNvPr id="9" name="Rectangle 8"/>
          <p:cNvSpPr/>
          <p:nvPr/>
        </p:nvSpPr>
        <p:spPr>
          <a:xfrm>
            <a:off x="6172200" y="1219200"/>
            <a:ext cx="1037463" cy="369332"/>
          </a:xfrm>
          <a:prstGeom prst="rect">
            <a:avLst/>
          </a:prstGeom>
        </p:spPr>
        <p:txBody>
          <a:bodyPr wrap="none">
            <a:spAutoFit/>
          </a:bodyPr>
          <a:lstStyle/>
          <a:p>
            <a:r>
              <a:rPr lang="en-US" b="1" dirty="0" smtClean="0"/>
              <a:t>HIV Docs</a:t>
            </a:r>
            <a:endParaRPr lang="en-US" b="1" dirty="0"/>
          </a:p>
        </p:txBody>
      </p:sp>
      <p:pic>
        <p:nvPicPr>
          <p:cNvPr id="11" name="Picture 2" descr="C:\Documents and Settings\evelyn.bradley\Local Settings\Temporary Internet Files\Content.IE5\033Y160R\MC900432671[1].png"/>
          <p:cNvPicPr>
            <a:picLocks noChangeAspect="1" noChangeArrowheads="1"/>
          </p:cNvPicPr>
          <p:nvPr/>
        </p:nvPicPr>
        <p:blipFill>
          <a:blip r:embed="rId3" cstate="print"/>
          <a:srcRect/>
          <a:stretch>
            <a:fillRect/>
          </a:stretch>
        </p:blipFill>
        <p:spPr bwMode="auto">
          <a:xfrm rot="10800000">
            <a:off x="7239000" y="1143000"/>
            <a:ext cx="685800" cy="685800"/>
          </a:xfrm>
          <a:prstGeom prst="rect">
            <a:avLst/>
          </a:prstGeom>
          <a:noFill/>
        </p:spPr>
      </p:pic>
      <p:sp>
        <p:nvSpPr>
          <p:cNvPr id="13" name="Rectangle 12"/>
          <p:cNvSpPr/>
          <p:nvPr/>
        </p:nvSpPr>
        <p:spPr>
          <a:xfrm>
            <a:off x="5638800" y="1905000"/>
            <a:ext cx="1670650" cy="369332"/>
          </a:xfrm>
          <a:prstGeom prst="rect">
            <a:avLst/>
          </a:prstGeom>
        </p:spPr>
        <p:txBody>
          <a:bodyPr wrap="none">
            <a:spAutoFit/>
          </a:bodyPr>
          <a:lstStyle/>
          <a:p>
            <a:r>
              <a:rPr lang="en-US" b="1" dirty="0" smtClean="0"/>
              <a:t>HIV in the Body</a:t>
            </a:r>
            <a:endParaRPr lang="en-US" b="1" dirty="0"/>
          </a:p>
        </p:txBody>
      </p:sp>
      <p:pic>
        <p:nvPicPr>
          <p:cNvPr id="14" name="Picture 2" descr="C:\Documents and Settings\evelyn.bradley\Local Settings\Temporary Internet Files\Content.IE5\033Y160R\MC900432671[1].png"/>
          <p:cNvPicPr>
            <a:picLocks noChangeAspect="1" noChangeArrowheads="1"/>
          </p:cNvPicPr>
          <p:nvPr/>
        </p:nvPicPr>
        <p:blipFill>
          <a:blip r:embed="rId3" cstate="print"/>
          <a:srcRect/>
          <a:stretch>
            <a:fillRect/>
          </a:stretch>
        </p:blipFill>
        <p:spPr bwMode="auto">
          <a:xfrm rot="10800000">
            <a:off x="7239000" y="1752600"/>
            <a:ext cx="685800" cy="685800"/>
          </a:xfrm>
          <a:prstGeom prst="rect">
            <a:avLst/>
          </a:prstGeom>
          <a:noFill/>
        </p:spPr>
      </p:pic>
      <p:sp>
        <p:nvSpPr>
          <p:cNvPr id="15" name="TextBox 14"/>
          <p:cNvSpPr txBox="1"/>
          <p:nvPr/>
        </p:nvSpPr>
        <p:spPr>
          <a:xfrm>
            <a:off x="457200" y="4876800"/>
            <a:ext cx="7848600" cy="646331"/>
          </a:xfrm>
          <a:prstGeom prst="rect">
            <a:avLst/>
          </a:prstGeom>
          <a:noFill/>
        </p:spPr>
        <p:txBody>
          <a:bodyPr wrap="square" rtlCol="0">
            <a:spAutoFit/>
          </a:bodyPr>
          <a:lstStyle/>
          <a:p>
            <a:r>
              <a:rPr lang="en-US" i="1" dirty="0" smtClean="0"/>
              <a:t>Patel:</a:t>
            </a:r>
            <a:r>
              <a:rPr lang="en-US" b="1" dirty="0" smtClean="0"/>
              <a:t> Any other concerns today?</a:t>
            </a:r>
          </a:p>
          <a:p>
            <a:r>
              <a:rPr lang="en-US" i="1" dirty="0" smtClean="0"/>
              <a:t>Tamara: </a:t>
            </a:r>
            <a:r>
              <a:rPr lang="en-US" b="1" dirty="0" smtClean="0"/>
              <a:t>I’m worried everyone will find out I have HIV</a:t>
            </a:r>
            <a:endParaRPr lang="en-US" i="1" dirty="0"/>
          </a:p>
        </p:txBody>
      </p:sp>
      <p:sp>
        <p:nvSpPr>
          <p:cNvPr id="23" name="TextBox 22"/>
          <p:cNvSpPr txBox="1"/>
          <p:nvPr/>
        </p:nvSpPr>
        <p:spPr>
          <a:xfrm>
            <a:off x="5105400" y="2438400"/>
            <a:ext cx="2209800" cy="369332"/>
          </a:xfrm>
          <a:prstGeom prst="rect">
            <a:avLst/>
          </a:prstGeom>
          <a:solidFill>
            <a:schemeClr val="bg1"/>
          </a:solidFill>
        </p:spPr>
        <p:txBody>
          <a:bodyPr wrap="square" rtlCol="0">
            <a:spAutoFit/>
          </a:bodyPr>
          <a:lstStyle/>
          <a:p>
            <a:r>
              <a:rPr lang="en-US" b="1" dirty="0" smtClean="0"/>
              <a:t>How People Get HIV</a:t>
            </a:r>
            <a:endParaRPr lang="en-US" b="1" dirty="0"/>
          </a:p>
        </p:txBody>
      </p:sp>
      <p:pic>
        <p:nvPicPr>
          <p:cNvPr id="24" name="Picture 2" descr="C:\Documents and Settings\evelyn.bradley\Local Settings\Temporary Internet Files\Content.IE5\033Y160R\MC900432671[1].png"/>
          <p:cNvPicPr>
            <a:picLocks noChangeAspect="1" noChangeArrowheads="1"/>
          </p:cNvPicPr>
          <p:nvPr/>
        </p:nvPicPr>
        <p:blipFill>
          <a:blip r:embed="rId3" cstate="print"/>
          <a:srcRect/>
          <a:stretch>
            <a:fillRect/>
          </a:stretch>
        </p:blipFill>
        <p:spPr bwMode="auto">
          <a:xfrm rot="10800000">
            <a:off x="7239000" y="2438400"/>
            <a:ext cx="685800" cy="685800"/>
          </a:xfrm>
          <a:prstGeom prst="rect">
            <a:avLst/>
          </a:prstGeom>
          <a:noFill/>
        </p:spPr>
      </p:pic>
      <p:sp>
        <p:nvSpPr>
          <p:cNvPr id="16" name="TextBox 15"/>
          <p:cNvSpPr txBox="1"/>
          <p:nvPr/>
        </p:nvSpPr>
        <p:spPr>
          <a:xfrm>
            <a:off x="5334000" y="3962400"/>
            <a:ext cx="2667000" cy="461665"/>
          </a:xfrm>
          <a:prstGeom prst="rect">
            <a:avLst/>
          </a:prstGeom>
          <a:noFill/>
        </p:spPr>
        <p:txBody>
          <a:bodyPr wrap="square" rtlCol="0">
            <a:spAutoFit/>
          </a:bodyPr>
          <a:lstStyle/>
          <a:p>
            <a:r>
              <a:rPr lang="en-US" u="sng" dirty="0" smtClean="0">
                <a:solidFill>
                  <a:srgbClr val="FF0000"/>
                </a:solidFill>
              </a:rPr>
              <a:t>HIV Clip </a:t>
            </a:r>
            <a:r>
              <a:rPr lang="en-US" sz="2400" u="sng" dirty="0" smtClean="0">
                <a:solidFill>
                  <a:srgbClr val="FF0000"/>
                </a:solidFill>
                <a:latin typeface="Baskerville Old Face" pitchFamily="18" charset="0"/>
              </a:rPr>
              <a:t>L</a:t>
            </a:r>
            <a:r>
              <a:rPr lang="en-US" u="sng" dirty="0" smtClean="0">
                <a:solidFill>
                  <a:srgbClr val="FF0000"/>
                </a:solidFill>
              </a:rPr>
              <a:t>ist</a:t>
            </a:r>
            <a:r>
              <a:rPr lang="en-US" dirty="0" smtClean="0"/>
              <a:t>— </a:t>
            </a:r>
            <a:r>
              <a:rPr lang="en-US" sz="2400" u="sng" dirty="0" smtClean="0">
                <a:solidFill>
                  <a:srgbClr val="FF0000"/>
                </a:solidFill>
                <a:latin typeface="Baskerville Old Face" pitchFamily="18" charset="0"/>
              </a:rPr>
              <a:t>R</a:t>
            </a:r>
            <a:r>
              <a:rPr lang="en-US" u="sng" dirty="0" smtClean="0">
                <a:solidFill>
                  <a:srgbClr val="FF0000"/>
                </a:solidFill>
              </a:rPr>
              <a:t>esources</a:t>
            </a:r>
            <a:endParaRPr lang="en-US" u="sng" dirty="0">
              <a:solidFill>
                <a:srgbClr val="FF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a:bodyPr>
          <a:lstStyle/>
          <a:p>
            <a:r>
              <a:rPr lang="en-US" sz="2400" dirty="0" smtClean="0"/>
              <a:t>Newly-HIV+ (17/23) </a:t>
            </a:r>
            <a:endParaRPr lang="en-US" sz="2400" dirty="0"/>
          </a:p>
        </p:txBody>
      </p:sp>
      <p:sp>
        <p:nvSpPr>
          <p:cNvPr id="3" name="Content Placeholder 2"/>
          <p:cNvSpPr>
            <a:spLocks noGrp="1"/>
          </p:cNvSpPr>
          <p:nvPr>
            <p:ph idx="1"/>
          </p:nvPr>
        </p:nvSpPr>
        <p:spPr>
          <a:xfrm>
            <a:off x="457200" y="990601"/>
            <a:ext cx="7543800" cy="3428999"/>
          </a:xfrm>
          <a:ln w="12700">
            <a:solidFill>
              <a:schemeClr val="tx1"/>
            </a:solidFill>
          </a:ln>
        </p:spPr>
        <p:txBody>
          <a:bodyPr/>
          <a:lstStyle/>
          <a:p>
            <a:pPr>
              <a:buNone/>
            </a:pPr>
            <a:endParaRPr lang="en-US" b="1" dirty="0" smtClean="0"/>
          </a:p>
          <a:p>
            <a:pPr>
              <a:buNone/>
            </a:pPr>
            <a:endParaRPr lang="en-US" b="1" dirty="0"/>
          </a:p>
          <a:p>
            <a:pPr>
              <a:buNone/>
            </a:pPr>
            <a:endParaRPr lang="en-US" b="1" dirty="0" smtClean="0"/>
          </a:p>
          <a:p>
            <a:pPr>
              <a:buNone/>
            </a:pPr>
            <a:r>
              <a:rPr lang="en-US" b="1" dirty="0"/>
              <a:t>	</a:t>
            </a:r>
            <a:r>
              <a:rPr lang="en-US" b="1" dirty="0" smtClean="0"/>
              <a:t>		</a:t>
            </a:r>
          </a:p>
          <a:p>
            <a:pPr>
              <a:buNone/>
            </a:pPr>
            <a:r>
              <a:rPr lang="en-US" b="1" dirty="0"/>
              <a:t>	</a:t>
            </a:r>
            <a:r>
              <a:rPr lang="en-US" b="1" dirty="0" smtClean="0"/>
              <a:t>	</a:t>
            </a:r>
          </a:p>
          <a:p>
            <a:pPr>
              <a:buNone/>
            </a:pPr>
            <a:endParaRPr lang="en-US" sz="1800" dirty="0" smtClean="0"/>
          </a:p>
          <a:p>
            <a:pPr>
              <a:buNone/>
            </a:pPr>
            <a:endParaRPr lang="en-US" sz="1800" dirty="0"/>
          </a:p>
          <a:p>
            <a:pPr>
              <a:buNone/>
            </a:pPr>
            <a:endParaRPr lang="en-US" dirty="0"/>
          </a:p>
        </p:txBody>
      </p:sp>
      <p:pic>
        <p:nvPicPr>
          <p:cNvPr id="12" name="Picture 26" descr="C:\Documents and Settings\evelyn.bradley\Local Settings\Temporary Internet Files\Content.IE5\033Y160R\MC900088754[1].wmf"/>
          <p:cNvPicPr>
            <a:picLocks noChangeAspect="1" noChangeArrowheads="1"/>
          </p:cNvPicPr>
          <p:nvPr/>
        </p:nvPicPr>
        <p:blipFill>
          <a:blip r:embed="rId2" cstate="print"/>
          <a:srcRect/>
          <a:stretch>
            <a:fillRect/>
          </a:stretch>
        </p:blipFill>
        <p:spPr bwMode="auto">
          <a:xfrm flipH="1">
            <a:off x="990600" y="1143000"/>
            <a:ext cx="4275161" cy="3200400"/>
          </a:xfrm>
          <a:prstGeom prst="rect">
            <a:avLst/>
          </a:prstGeom>
          <a:noFill/>
        </p:spPr>
      </p:pic>
      <p:sp>
        <p:nvSpPr>
          <p:cNvPr id="9" name="Rectangle 8"/>
          <p:cNvSpPr/>
          <p:nvPr/>
        </p:nvSpPr>
        <p:spPr>
          <a:xfrm>
            <a:off x="6172200" y="1219200"/>
            <a:ext cx="1037463" cy="369332"/>
          </a:xfrm>
          <a:prstGeom prst="rect">
            <a:avLst/>
          </a:prstGeom>
        </p:spPr>
        <p:txBody>
          <a:bodyPr wrap="none">
            <a:spAutoFit/>
          </a:bodyPr>
          <a:lstStyle/>
          <a:p>
            <a:r>
              <a:rPr lang="en-US" b="1" dirty="0" smtClean="0"/>
              <a:t>HIV Docs</a:t>
            </a:r>
            <a:endParaRPr lang="en-US" b="1" dirty="0"/>
          </a:p>
        </p:txBody>
      </p:sp>
      <p:pic>
        <p:nvPicPr>
          <p:cNvPr id="11" name="Picture 2" descr="C:\Documents and Settings\evelyn.bradley\Local Settings\Temporary Internet Files\Content.IE5\033Y160R\MC900432671[1].png"/>
          <p:cNvPicPr>
            <a:picLocks noChangeAspect="1" noChangeArrowheads="1"/>
          </p:cNvPicPr>
          <p:nvPr/>
        </p:nvPicPr>
        <p:blipFill>
          <a:blip r:embed="rId3" cstate="print"/>
          <a:srcRect/>
          <a:stretch>
            <a:fillRect/>
          </a:stretch>
        </p:blipFill>
        <p:spPr bwMode="auto">
          <a:xfrm rot="10800000">
            <a:off x="7239000" y="1143000"/>
            <a:ext cx="685800" cy="685800"/>
          </a:xfrm>
          <a:prstGeom prst="rect">
            <a:avLst/>
          </a:prstGeom>
          <a:noFill/>
        </p:spPr>
      </p:pic>
      <p:sp>
        <p:nvSpPr>
          <p:cNvPr id="13" name="Rectangle 12"/>
          <p:cNvSpPr/>
          <p:nvPr/>
        </p:nvSpPr>
        <p:spPr>
          <a:xfrm>
            <a:off x="5715000" y="1905000"/>
            <a:ext cx="1670650" cy="369332"/>
          </a:xfrm>
          <a:prstGeom prst="rect">
            <a:avLst/>
          </a:prstGeom>
        </p:spPr>
        <p:txBody>
          <a:bodyPr wrap="none">
            <a:spAutoFit/>
          </a:bodyPr>
          <a:lstStyle/>
          <a:p>
            <a:r>
              <a:rPr lang="en-US" b="1" dirty="0" smtClean="0"/>
              <a:t>HIV in the Body</a:t>
            </a:r>
            <a:endParaRPr lang="en-US" b="1" dirty="0"/>
          </a:p>
        </p:txBody>
      </p:sp>
      <p:pic>
        <p:nvPicPr>
          <p:cNvPr id="14" name="Picture 2" descr="C:\Documents and Settings\evelyn.bradley\Local Settings\Temporary Internet Files\Content.IE5\033Y160R\MC900432671[1].png"/>
          <p:cNvPicPr>
            <a:picLocks noChangeAspect="1" noChangeArrowheads="1"/>
          </p:cNvPicPr>
          <p:nvPr/>
        </p:nvPicPr>
        <p:blipFill>
          <a:blip r:embed="rId3" cstate="print"/>
          <a:srcRect/>
          <a:stretch>
            <a:fillRect/>
          </a:stretch>
        </p:blipFill>
        <p:spPr bwMode="auto">
          <a:xfrm rot="10800000">
            <a:off x="7239000" y="1752600"/>
            <a:ext cx="685800" cy="685800"/>
          </a:xfrm>
          <a:prstGeom prst="rect">
            <a:avLst/>
          </a:prstGeom>
          <a:noFill/>
        </p:spPr>
      </p:pic>
      <p:sp>
        <p:nvSpPr>
          <p:cNvPr id="15" name="TextBox 14"/>
          <p:cNvSpPr txBox="1"/>
          <p:nvPr/>
        </p:nvSpPr>
        <p:spPr>
          <a:xfrm>
            <a:off x="457200" y="4876800"/>
            <a:ext cx="7848600" cy="1477328"/>
          </a:xfrm>
          <a:prstGeom prst="rect">
            <a:avLst/>
          </a:prstGeom>
          <a:noFill/>
        </p:spPr>
        <p:txBody>
          <a:bodyPr wrap="square" rtlCol="0">
            <a:spAutoFit/>
          </a:bodyPr>
          <a:lstStyle/>
          <a:p>
            <a:r>
              <a:rPr lang="en-US" i="1" dirty="0" smtClean="0"/>
              <a:t>Patel:  </a:t>
            </a:r>
            <a:r>
              <a:rPr lang="en-US" b="1" dirty="0" smtClean="0"/>
              <a:t>That’s a big worry.  Telling people you are HIV-positive is “disclosure.” Disclosure needs some thought.  You should only disclose to people you trust –people whose support you need.  Your sex and needle sharing partners can get HIV from you even if you don’t feel sick, so  I need to contact them about their risk.  But I won’t use your name.</a:t>
            </a:r>
          </a:p>
        </p:txBody>
      </p:sp>
      <p:sp>
        <p:nvSpPr>
          <p:cNvPr id="23" name="TextBox 22"/>
          <p:cNvSpPr txBox="1"/>
          <p:nvPr/>
        </p:nvSpPr>
        <p:spPr>
          <a:xfrm>
            <a:off x="5181600" y="2438400"/>
            <a:ext cx="2133600" cy="369332"/>
          </a:xfrm>
          <a:prstGeom prst="rect">
            <a:avLst/>
          </a:prstGeom>
          <a:solidFill>
            <a:schemeClr val="bg1"/>
          </a:solidFill>
        </p:spPr>
        <p:txBody>
          <a:bodyPr wrap="square" rtlCol="0">
            <a:spAutoFit/>
          </a:bodyPr>
          <a:lstStyle/>
          <a:p>
            <a:r>
              <a:rPr lang="en-US" b="1" dirty="0" smtClean="0"/>
              <a:t>How People Get HIV</a:t>
            </a:r>
            <a:endParaRPr lang="en-US" b="1" dirty="0"/>
          </a:p>
        </p:txBody>
      </p:sp>
      <p:pic>
        <p:nvPicPr>
          <p:cNvPr id="24" name="Picture 2" descr="C:\Documents and Settings\evelyn.bradley\Local Settings\Temporary Internet Files\Content.IE5\033Y160R\MC900432671[1].png"/>
          <p:cNvPicPr>
            <a:picLocks noChangeAspect="1" noChangeArrowheads="1"/>
          </p:cNvPicPr>
          <p:nvPr/>
        </p:nvPicPr>
        <p:blipFill>
          <a:blip r:embed="rId3" cstate="print"/>
          <a:srcRect/>
          <a:stretch>
            <a:fillRect/>
          </a:stretch>
        </p:blipFill>
        <p:spPr bwMode="auto">
          <a:xfrm rot="10800000">
            <a:off x="7239000" y="2362200"/>
            <a:ext cx="685800" cy="685800"/>
          </a:xfrm>
          <a:prstGeom prst="rect">
            <a:avLst/>
          </a:prstGeom>
          <a:noFill/>
        </p:spPr>
      </p:pic>
      <p:sp>
        <p:nvSpPr>
          <p:cNvPr id="16" name="TextBox 15"/>
          <p:cNvSpPr txBox="1"/>
          <p:nvPr/>
        </p:nvSpPr>
        <p:spPr>
          <a:xfrm>
            <a:off x="5334000" y="3962400"/>
            <a:ext cx="2667000" cy="461665"/>
          </a:xfrm>
          <a:prstGeom prst="rect">
            <a:avLst/>
          </a:prstGeom>
          <a:noFill/>
        </p:spPr>
        <p:txBody>
          <a:bodyPr wrap="square" rtlCol="0">
            <a:spAutoFit/>
          </a:bodyPr>
          <a:lstStyle/>
          <a:p>
            <a:r>
              <a:rPr lang="en-US" u="sng" dirty="0" smtClean="0">
                <a:solidFill>
                  <a:srgbClr val="FF0000"/>
                </a:solidFill>
              </a:rPr>
              <a:t>HIV Clip </a:t>
            </a:r>
            <a:r>
              <a:rPr lang="en-US" sz="2400" u="sng" dirty="0" smtClean="0">
                <a:solidFill>
                  <a:srgbClr val="FF0000"/>
                </a:solidFill>
                <a:latin typeface="Baskerville Old Face" pitchFamily="18" charset="0"/>
              </a:rPr>
              <a:t>L</a:t>
            </a:r>
            <a:r>
              <a:rPr lang="en-US" u="sng" dirty="0" smtClean="0">
                <a:solidFill>
                  <a:srgbClr val="FF0000"/>
                </a:solidFill>
              </a:rPr>
              <a:t>ist</a:t>
            </a:r>
            <a:r>
              <a:rPr lang="en-US" dirty="0" smtClean="0"/>
              <a:t>— </a:t>
            </a:r>
            <a:r>
              <a:rPr lang="en-US" sz="2400" u="sng" dirty="0" smtClean="0">
                <a:solidFill>
                  <a:srgbClr val="FF0000"/>
                </a:solidFill>
                <a:latin typeface="Baskerville Old Face" pitchFamily="18" charset="0"/>
              </a:rPr>
              <a:t>R</a:t>
            </a:r>
            <a:r>
              <a:rPr lang="en-US" u="sng" dirty="0" smtClean="0">
                <a:solidFill>
                  <a:srgbClr val="FF0000"/>
                </a:solidFill>
              </a:rPr>
              <a:t>esources</a:t>
            </a:r>
            <a:endParaRPr lang="en-US" u="sng" dirty="0">
              <a:solidFill>
                <a:srgbClr val="FF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a:bodyPr>
          <a:lstStyle/>
          <a:p>
            <a:r>
              <a:rPr lang="en-US" sz="2400" dirty="0" smtClean="0"/>
              <a:t>Newly-HIV+ (18/23) </a:t>
            </a:r>
            <a:endParaRPr lang="en-US" sz="2400" dirty="0"/>
          </a:p>
        </p:txBody>
      </p:sp>
      <p:sp>
        <p:nvSpPr>
          <p:cNvPr id="3" name="Content Placeholder 2"/>
          <p:cNvSpPr>
            <a:spLocks noGrp="1"/>
          </p:cNvSpPr>
          <p:nvPr>
            <p:ph idx="1"/>
          </p:nvPr>
        </p:nvSpPr>
        <p:spPr>
          <a:xfrm>
            <a:off x="457200" y="990601"/>
            <a:ext cx="7543800" cy="4343399"/>
          </a:xfrm>
          <a:ln w="12700">
            <a:solidFill>
              <a:schemeClr val="tx1"/>
            </a:solidFill>
          </a:ln>
        </p:spPr>
        <p:txBody>
          <a:bodyPr/>
          <a:lstStyle/>
          <a:p>
            <a:pPr>
              <a:buNone/>
            </a:pPr>
            <a:endParaRPr lang="en-US" b="1" dirty="0" smtClean="0"/>
          </a:p>
          <a:p>
            <a:pPr>
              <a:buNone/>
            </a:pPr>
            <a:endParaRPr lang="en-US" b="1" dirty="0"/>
          </a:p>
          <a:p>
            <a:pPr>
              <a:buNone/>
            </a:pPr>
            <a:endParaRPr lang="en-US" b="1" dirty="0" smtClean="0"/>
          </a:p>
          <a:p>
            <a:pPr>
              <a:buNone/>
            </a:pPr>
            <a:r>
              <a:rPr lang="en-US" b="1" dirty="0"/>
              <a:t>	</a:t>
            </a:r>
            <a:r>
              <a:rPr lang="en-US" b="1" dirty="0" smtClean="0"/>
              <a:t>		</a:t>
            </a:r>
          </a:p>
          <a:p>
            <a:pPr>
              <a:buNone/>
            </a:pPr>
            <a:r>
              <a:rPr lang="en-US" b="1" dirty="0"/>
              <a:t>	</a:t>
            </a:r>
            <a:r>
              <a:rPr lang="en-US" b="1" dirty="0" smtClean="0"/>
              <a:t>	</a:t>
            </a:r>
          </a:p>
          <a:p>
            <a:pPr>
              <a:buNone/>
            </a:pPr>
            <a:endParaRPr lang="en-US" sz="1800" dirty="0" smtClean="0"/>
          </a:p>
          <a:p>
            <a:pPr>
              <a:buNone/>
            </a:pPr>
            <a:endParaRPr lang="en-US" sz="1800" dirty="0"/>
          </a:p>
          <a:p>
            <a:pPr>
              <a:buNone/>
            </a:pPr>
            <a:endParaRPr lang="en-US" dirty="0"/>
          </a:p>
        </p:txBody>
      </p:sp>
      <p:pic>
        <p:nvPicPr>
          <p:cNvPr id="12" name="Picture 26" descr="C:\Documents and Settings\evelyn.bradley\Local Settings\Temporary Internet Files\Content.IE5\033Y160R\MC900088754[1].wmf"/>
          <p:cNvPicPr>
            <a:picLocks noChangeAspect="1" noChangeArrowheads="1"/>
          </p:cNvPicPr>
          <p:nvPr/>
        </p:nvPicPr>
        <p:blipFill>
          <a:blip r:embed="rId2" cstate="print"/>
          <a:srcRect/>
          <a:stretch>
            <a:fillRect/>
          </a:stretch>
        </p:blipFill>
        <p:spPr bwMode="auto">
          <a:xfrm flipH="1">
            <a:off x="990600" y="1143000"/>
            <a:ext cx="4275161" cy="3200400"/>
          </a:xfrm>
          <a:prstGeom prst="rect">
            <a:avLst/>
          </a:prstGeom>
          <a:noFill/>
        </p:spPr>
      </p:pic>
      <p:sp>
        <p:nvSpPr>
          <p:cNvPr id="9" name="Rectangle 8"/>
          <p:cNvSpPr/>
          <p:nvPr/>
        </p:nvSpPr>
        <p:spPr>
          <a:xfrm>
            <a:off x="6172200" y="1219200"/>
            <a:ext cx="1037463" cy="369332"/>
          </a:xfrm>
          <a:prstGeom prst="rect">
            <a:avLst/>
          </a:prstGeom>
        </p:spPr>
        <p:txBody>
          <a:bodyPr wrap="none">
            <a:spAutoFit/>
          </a:bodyPr>
          <a:lstStyle/>
          <a:p>
            <a:r>
              <a:rPr lang="en-US" b="1" dirty="0" smtClean="0"/>
              <a:t>HIV Docs</a:t>
            </a:r>
            <a:endParaRPr lang="en-US" b="1" dirty="0"/>
          </a:p>
        </p:txBody>
      </p:sp>
      <p:pic>
        <p:nvPicPr>
          <p:cNvPr id="11" name="Picture 2" descr="C:\Documents and Settings\evelyn.bradley\Local Settings\Temporary Internet Files\Content.IE5\033Y160R\MC900432671[1].png"/>
          <p:cNvPicPr>
            <a:picLocks noChangeAspect="1" noChangeArrowheads="1"/>
          </p:cNvPicPr>
          <p:nvPr/>
        </p:nvPicPr>
        <p:blipFill>
          <a:blip r:embed="rId3" cstate="print"/>
          <a:srcRect/>
          <a:stretch>
            <a:fillRect/>
          </a:stretch>
        </p:blipFill>
        <p:spPr bwMode="auto">
          <a:xfrm rot="10800000">
            <a:off x="7315200" y="1143000"/>
            <a:ext cx="609600" cy="609600"/>
          </a:xfrm>
          <a:prstGeom prst="rect">
            <a:avLst/>
          </a:prstGeom>
          <a:noFill/>
        </p:spPr>
      </p:pic>
      <p:sp>
        <p:nvSpPr>
          <p:cNvPr id="13" name="Rectangle 12"/>
          <p:cNvSpPr/>
          <p:nvPr/>
        </p:nvSpPr>
        <p:spPr>
          <a:xfrm>
            <a:off x="5652655" y="1877290"/>
            <a:ext cx="1670650" cy="369332"/>
          </a:xfrm>
          <a:prstGeom prst="rect">
            <a:avLst/>
          </a:prstGeom>
        </p:spPr>
        <p:txBody>
          <a:bodyPr wrap="none">
            <a:spAutoFit/>
          </a:bodyPr>
          <a:lstStyle/>
          <a:p>
            <a:r>
              <a:rPr lang="en-US" b="1" dirty="0" smtClean="0"/>
              <a:t>HIV in the Body</a:t>
            </a:r>
            <a:endParaRPr lang="en-US" b="1" dirty="0"/>
          </a:p>
        </p:txBody>
      </p:sp>
      <p:pic>
        <p:nvPicPr>
          <p:cNvPr id="14" name="Picture 2" descr="C:\Documents and Settings\evelyn.bradley\Local Settings\Temporary Internet Files\Content.IE5\033Y160R\MC900432671[1].png"/>
          <p:cNvPicPr>
            <a:picLocks noChangeAspect="1" noChangeArrowheads="1"/>
          </p:cNvPicPr>
          <p:nvPr/>
        </p:nvPicPr>
        <p:blipFill>
          <a:blip r:embed="rId3" cstate="print"/>
          <a:srcRect/>
          <a:stretch>
            <a:fillRect/>
          </a:stretch>
        </p:blipFill>
        <p:spPr bwMode="auto">
          <a:xfrm rot="10800000">
            <a:off x="7315200" y="1828800"/>
            <a:ext cx="609600" cy="609600"/>
          </a:xfrm>
          <a:prstGeom prst="rect">
            <a:avLst/>
          </a:prstGeom>
          <a:noFill/>
        </p:spPr>
      </p:pic>
      <p:sp>
        <p:nvSpPr>
          <p:cNvPr id="15" name="TextBox 14"/>
          <p:cNvSpPr txBox="1"/>
          <p:nvPr/>
        </p:nvSpPr>
        <p:spPr>
          <a:xfrm>
            <a:off x="457200" y="5410200"/>
            <a:ext cx="7848600" cy="1200329"/>
          </a:xfrm>
          <a:prstGeom prst="rect">
            <a:avLst/>
          </a:prstGeom>
          <a:noFill/>
        </p:spPr>
        <p:txBody>
          <a:bodyPr wrap="square" rtlCol="0">
            <a:spAutoFit/>
          </a:bodyPr>
          <a:lstStyle/>
          <a:p>
            <a:r>
              <a:rPr lang="en-US" i="1" dirty="0" smtClean="0"/>
              <a:t>Patel:  </a:t>
            </a:r>
            <a:r>
              <a:rPr lang="en-US" b="1" dirty="0" smtClean="0"/>
              <a:t>No disclosure answer is right for everyone.  But here’s a button to a clip of HIV-positive folks talking disclosure issues.   Don’t let disclosure fears keep you from getting medical help.  The health department knows you have HIV and is there to help.  So go ahead and get treated.</a:t>
            </a:r>
          </a:p>
        </p:txBody>
      </p:sp>
      <p:pic>
        <p:nvPicPr>
          <p:cNvPr id="18" name="Picture 2" descr="C:\Documents and Settings\evelyn.bradley\Local Settings\Temporary Internet Files\Content.IE5\033Y160R\MC900432671[1].png"/>
          <p:cNvPicPr>
            <a:picLocks noChangeAspect="1" noChangeArrowheads="1"/>
          </p:cNvPicPr>
          <p:nvPr/>
        </p:nvPicPr>
        <p:blipFill>
          <a:blip r:embed="rId3" cstate="print"/>
          <a:srcRect/>
          <a:stretch>
            <a:fillRect/>
          </a:stretch>
        </p:blipFill>
        <p:spPr bwMode="auto">
          <a:xfrm rot="10800000">
            <a:off x="7315200" y="2514600"/>
            <a:ext cx="609600" cy="609600"/>
          </a:xfrm>
          <a:prstGeom prst="rect">
            <a:avLst/>
          </a:prstGeom>
          <a:noFill/>
        </p:spPr>
      </p:pic>
      <p:sp>
        <p:nvSpPr>
          <p:cNvPr id="21" name="TextBox 20"/>
          <p:cNvSpPr txBox="1"/>
          <p:nvPr/>
        </p:nvSpPr>
        <p:spPr>
          <a:xfrm>
            <a:off x="5181600" y="2667000"/>
            <a:ext cx="2286000" cy="369332"/>
          </a:xfrm>
          <a:prstGeom prst="rect">
            <a:avLst/>
          </a:prstGeom>
          <a:noFill/>
        </p:spPr>
        <p:txBody>
          <a:bodyPr wrap="square" rtlCol="0">
            <a:spAutoFit/>
          </a:bodyPr>
          <a:lstStyle/>
          <a:p>
            <a:r>
              <a:rPr lang="en-US" b="1" dirty="0" smtClean="0"/>
              <a:t>How People Get HIV</a:t>
            </a:r>
            <a:endParaRPr lang="en-US" b="1" dirty="0"/>
          </a:p>
        </p:txBody>
      </p:sp>
      <p:sp>
        <p:nvSpPr>
          <p:cNvPr id="19" name="TextBox 18"/>
          <p:cNvSpPr txBox="1"/>
          <p:nvPr/>
        </p:nvSpPr>
        <p:spPr>
          <a:xfrm>
            <a:off x="533400" y="3657600"/>
            <a:ext cx="3810000" cy="769441"/>
          </a:xfrm>
          <a:prstGeom prst="rect">
            <a:avLst/>
          </a:prstGeom>
          <a:solidFill>
            <a:schemeClr val="bg1"/>
          </a:solidFill>
        </p:spPr>
        <p:txBody>
          <a:bodyPr wrap="square" rtlCol="0">
            <a:spAutoFit/>
          </a:bodyPr>
          <a:lstStyle/>
          <a:p>
            <a:r>
              <a:rPr lang="en-US" sz="4400" dirty="0" smtClean="0"/>
              <a:t>Disclosure Talk</a:t>
            </a:r>
            <a:endParaRPr lang="en-US" sz="4400" dirty="0"/>
          </a:p>
        </p:txBody>
      </p:sp>
      <p:pic>
        <p:nvPicPr>
          <p:cNvPr id="22" name="Picture 2" descr="C:\Documents and Settings\evelyn.bradley\Local Settings\Temporary Internet Files\Content.IE5\033Y160R\MC900432671[1].png"/>
          <p:cNvPicPr>
            <a:picLocks noChangeAspect="1" noChangeArrowheads="1"/>
          </p:cNvPicPr>
          <p:nvPr/>
        </p:nvPicPr>
        <p:blipFill>
          <a:blip r:embed="rId3" cstate="print"/>
          <a:srcRect/>
          <a:stretch>
            <a:fillRect/>
          </a:stretch>
        </p:blipFill>
        <p:spPr bwMode="auto">
          <a:xfrm rot="10800000">
            <a:off x="4343400" y="3657600"/>
            <a:ext cx="762000" cy="762000"/>
          </a:xfrm>
          <a:prstGeom prst="rect">
            <a:avLst/>
          </a:prstGeom>
          <a:noFill/>
        </p:spPr>
      </p:pic>
      <p:cxnSp>
        <p:nvCxnSpPr>
          <p:cNvPr id="28" name="Straight Arrow Connector 27"/>
          <p:cNvCxnSpPr>
            <a:stCxn id="22" idx="1"/>
            <a:endCxn id="34" idx="1"/>
          </p:cNvCxnSpPr>
          <p:nvPr/>
        </p:nvCxnSpPr>
        <p:spPr>
          <a:xfrm flipV="1">
            <a:off x="5105400" y="3523566"/>
            <a:ext cx="609600" cy="5150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1" name="Picture 2" descr="C:\Documents and Settings\evelyn.bradley\Local Settings\Temporary Internet Files\Content.IE5\033Y160R\MC900432671[1].png"/>
          <p:cNvPicPr>
            <a:picLocks noChangeAspect="1" noChangeArrowheads="1"/>
          </p:cNvPicPr>
          <p:nvPr/>
        </p:nvPicPr>
        <p:blipFill>
          <a:blip r:embed="rId3" cstate="print"/>
          <a:srcRect/>
          <a:stretch>
            <a:fillRect/>
          </a:stretch>
        </p:blipFill>
        <p:spPr bwMode="auto">
          <a:xfrm rot="10800000">
            <a:off x="7315200" y="3200400"/>
            <a:ext cx="609600" cy="609600"/>
          </a:xfrm>
          <a:prstGeom prst="rect">
            <a:avLst/>
          </a:prstGeom>
          <a:noFill/>
        </p:spPr>
      </p:pic>
      <p:sp>
        <p:nvSpPr>
          <p:cNvPr id="34" name="TextBox 33"/>
          <p:cNvSpPr txBox="1"/>
          <p:nvPr/>
        </p:nvSpPr>
        <p:spPr>
          <a:xfrm>
            <a:off x="5715000" y="3200400"/>
            <a:ext cx="1676400" cy="646331"/>
          </a:xfrm>
          <a:prstGeom prst="rect">
            <a:avLst/>
          </a:prstGeom>
          <a:solidFill>
            <a:schemeClr val="bg1"/>
          </a:solidFill>
        </p:spPr>
        <p:txBody>
          <a:bodyPr wrap="square" rtlCol="0">
            <a:spAutoFit/>
          </a:bodyPr>
          <a:lstStyle/>
          <a:p>
            <a:r>
              <a:rPr lang="en-US" b="1" dirty="0" smtClean="0"/>
              <a:t>HIV Disclosure Talk</a:t>
            </a:r>
            <a:endParaRPr lang="en-US" b="1" dirty="0"/>
          </a:p>
        </p:txBody>
      </p:sp>
      <p:sp>
        <p:nvSpPr>
          <p:cNvPr id="23" name="TextBox 22"/>
          <p:cNvSpPr txBox="1"/>
          <p:nvPr/>
        </p:nvSpPr>
        <p:spPr>
          <a:xfrm>
            <a:off x="5181600" y="4648200"/>
            <a:ext cx="2667000" cy="461665"/>
          </a:xfrm>
          <a:prstGeom prst="rect">
            <a:avLst/>
          </a:prstGeom>
          <a:noFill/>
        </p:spPr>
        <p:txBody>
          <a:bodyPr wrap="square" rtlCol="0">
            <a:spAutoFit/>
          </a:bodyPr>
          <a:lstStyle/>
          <a:p>
            <a:r>
              <a:rPr lang="en-US" u="sng" dirty="0" smtClean="0">
                <a:solidFill>
                  <a:srgbClr val="FF0000"/>
                </a:solidFill>
              </a:rPr>
              <a:t>HIV Clip </a:t>
            </a:r>
            <a:r>
              <a:rPr lang="en-US" sz="2400" u="sng" dirty="0" smtClean="0">
                <a:solidFill>
                  <a:srgbClr val="FF0000"/>
                </a:solidFill>
                <a:latin typeface="Baskerville Old Face" pitchFamily="18" charset="0"/>
              </a:rPr>
              <a:t>L</a:t>
            </a:r>
            <a:r>
              <a:rPr lang="en-US" u="sng" dirty="0" smtClean="0">
                <a:solidFill>
                  <a:srgbClr val="FF0000"/>
                </a:solidFill>
              </a:rPr>
              <a:t>ist</a:t>
            </a:r>
            <a:r>
              <a:rPr lang="en-US" dirty="0" smtClean="0"/>
              <a:t>— </a:t>
            </a:r>
            <a:r>
              <a:rPr lang="en-US" sz="2400" u="sng" dirty="0" smtClean="0">
                <a:solidFill>
                  <a:srgbClr val="FF0000"/>
                </a:solidFill>
                <a:latin typeface="Baskerville Old Face" pitchFamily="18" charset="0"/>
              </a:rPr>
              <a:t>R</a:t>
            </a:r>
            <a:r>
              <a:rPr lang="en-US" u="sng" dirty="0" smtClean="0">
                <a:solidFill>
                  <a:srgbClr val="FF0000"/>
                </a:solidFill>
              </a:rPr>
              <a:t>esources</a:t>
            </a:r>
            <a:endParaRPr lang="en-US" u="sng" dirty="0">
              <a:solidFill>
                <a:srgbClr val="FF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a:bodyPr>
          <a:lstStyle/>
          <a:p>
            <a:r>
              <a:rPr lang="en-US" sz="2400" dirty="0" smtClean="0"/>
              <a:t>Newly-HIV+ (19/23) </a:t>
            </a:r>
            <a:endParaRPr lang="en-US" sz="2400" dirty="0"/>
          </a:p>
        </p:txBody>
      </p:sp>
      <p:sp>
        <p:nvSpPr>
          <p:cNvPr id="3" name="Content Placeholder 2"/>
          <p:cNvSpPr>
            <a:spLocks noGrp="1"/>
          </p:cNvSpPr>
          <p:nvPr>
            <p:ph idx="1"/>
          </p:nvPr>
        </p:nvSpPr>
        <p:spPr>
          <a:xfrm>
            <a:off x="457200" y="990601"/>
            <a:ext cx="7543800" cy="4343399"/>
          </a:xfrm>
          <a:ln w="12700">
            <a:solidFill>
              <a:schemeClr val="tx1"/>
            </a:solidFill>
          </a:ln>
        </p:spPr>
        <p:txBody>
          <a:bodyPr/>
          <a:lstStyle/>
          <a:p>
            <a:pPr>
              <a:buNone/>
            </a:pPr>
            <a:endParaRPr lang="en-US" b="1" dirty="0" smtClean="0"/>
          </a:p>
          <a:p>
            <a:pPr>
              <a:buNone/>
            </a:pPr>
            <a:endParaRPr lang="en-US" b="1" dirty="0"/>
          </a:p>
          <a:p>
            <a:pPr>
              <a:buNone/>
            </a:pPr>
            <a:endParaRPr lang="en-US" b="1" dirty="0" smtClean="0"/>
          </a:p>
          <a:p>
            <a:pPr>
              <a:buNone/>
            </a:pPr>
            <a:r>
              <a:rPr lang="en-US" b="1" dirty="0"/>
              <a:t>	</a:t>
            </a:r>
            <a:r>
              <a:rPr lang="en-US" b="1" dirty="0" smtClean="0"/>
              <a:t>		</a:t>
            </a:r>
          </a:p>
          <a:p>
            <a:pPr>
              <a:buNone/>
            </a:pPr>
            <a:r>
              <a:rPr lang="en-US" b="1" dirty="0"/>
              <a:t>	</a:t>
            </a:r>
            <a:r>
              <a:rPr lang="en-US" b="1" dirty="0" smtClean="0"/>
              <a:t>	</a:t>
            </a:r>
          </a:p>
          <a:p>
            <a:pPr>
              <a:buNone/>
            </a:pPr>
            <a:endParaRPr lang="en-US" sz="1800" dirty="0" smtClean="0"/>
          </a:p>
          <a:p>
            <a:pPr>
              <a:buNone/>
            </a:pPr>
            <a:endParaRPr lang="en-US" sz="1800" dirty="0"/>
          </a:p>
          <a:p>
            <a:pPr>
              <a:buNone/>
            </a:pPr>
            <a:endParaRPr lang="en-US" dirty="0"/>
          </a:p>
        </p:txBody>
      </p:sp>
      <p:pic>
        <p:nvPicPr>
          <p:cNvPr id="12" name="Picture 26" descr="C:\Documents and Settings\evelyn.bradley\Local Settings\Temporary Internet Files\Content.IE5\033Y160R\MC900088754[1].wmf"/>
          <p:cNvPicPr>
            <a:picLocks noChangeAspect="1" noChangeArrowheads="1"/>
          </p:cNvPicPr>
          <p:nvPr/>
        </p:nvPicPr>
        <p:blipFill>
          <a:blip r:embed="rId2" cstate="print"/>
          <a:srcRect/>
          <a:stretch>
            <a:fillRect/>
          </a:stretch>
        </p:blipFill>
        <p:spPr bwMode="auto">
          <a:xfrm flipH="1">
            <a:off x="990600" y="1143000"/>
            <a:ext cx="4275161" cy="3200400"/>
          </a:xfrm>
          <a:prstGeom prst="rect">
            <a:avLst/>
          </a:prstGeom>
          <a:noFill/>
        </p:spPr>
      </p:pic>
      <p:sp>
        <p:nvSpPr>
          <p:cNvPr id="9" name="Rectangle 8"/>
          <p:cNvSpPr/>
          <p:nvPr/>
        </p:nvSpPr>
        <p:spPr>
          <a:xfrm>
            <a:off x="6172200" y="1219200"/>
            <a:ext cx="1037463" cy="369332"/>
          </a:xfrm>
          <a:prstGeom prst="rect">
            <a:avLst/>
          </a:prstGeom>
        </p:spPr>
        <p:txBody>
          <a:bodyPr wrap="none">
            <a:spAutoFit/>
          </a:bodyPr>
          <a:lstStyle/>
          <a:p>
            <a:r>
              <a:rPr lang="en-US" b="1" dirty="0" smtClean="0"/>
              <a:t>HIV Docs</a:t>
            </a:r>
            <a:endParaRPr lang="en-US" b="1" dirty="0"/>
          </a:p>
        </p:txBody>
      </p:sp>
      <p:pic>
        <p:nvPicPr>
          <p:cNvPr id="11" name="Picture 2" descr="C:\Documents and Settings\evelyn.bradley\Local Settings\Temporary Internet Files\Content.IE5\033Y160R\MC900432671[1].png"/>
          <p:cNvPicPr>
            <a:picLocks noChangeAspect="1" noChangeArrowheads="1"/>
          </p:cNvPicPr>
          <p:nvPr/>
        </p:nvPicPr>
        <p:blipFill>
          <a:blip r:embed="rId3" cstate="print"/>
          <a:srcRect/>
          <a:stretch>
            <a:fillRect/>
          </a:stretch>
        </p:blipFill>
        <p:spPr bwMode="auto">
          <a:xfrm rot="10800000">
            <a:off x="7315200" y="1143000"/>
            <a:ext cx="609600" cy="609600"/>
          </a:xfrm>
          <a:prstGeom prst="rect">
            <a:avLst/>
          </a:prstGeom>
          <a:noFill/>
        </p:spPr>
      </p:pic>
      <p:sp>
        <p:nvSpPr>
          <p:cNvPr id="13" name="Rectangle 12"/>
          <p:cNvSpPr/>
          <p:nvPr/>
        </p:nvSpPr>
        <p:spPr>
          <a:xfrm>
            <a:off x="5638800" y="1905000"/>
            <a:ext cx="1670650" cy="369332"/>
          </a:xfrm>
          <a:prstGeom prst="rect">
            <a:avLst/>
          </a:prstGeom>
        </p:spPr>
        <p:txBody>
          <a:bodyPr wrap="none">
            <a:spAutoFit/>
          </a:bodyPr>
          <a:lstStyle/>
          <a:p>
            <a:r>
              <a:rPr lang="en-US" b="1" dirty="0" smtClean="0"/>
              <a:t>HIV in the Body</a:t>
            </a:r>
            <a:endParaRPr lang="en-US" b="1" dirty="0"/>
          </a:p>
        </p:txBody>
      </p:sp>
      <p:pic>
        <p:nvPicPr>
          <p:cNvPr id="14" name="Picture 2" descr="C:\Documents and Settings\evelyn.bradley\Local Settings\Temporary Internet Files\Content.IE5\033Y160R\MC900432671[1].png"/>
          <p:cNvPicPr>
            <a:picLocks noChangeAspect="1" noChangeArrowheads="1"/>
          </p:cNvPicPr>
          <p:nvPr/>
        </p:nvPicPr>
        <p:blipFill>
          <a:blip r:embed="rId3" cstate="print"/>
          <a:srcRect/>
          <a:stretch>
            <a:fillRect/>
          </a:stretch>
        </p:blipFill>
        <p:spPr bwMode="auto">
          <a:xfrm rot="10800000">
            <a:off x="7315200" y="1828800"/>
            <a:ext cx="609600" cy="609600"/>
          </a:xfrm>
          <a:prstGeom prst="rect">
            <a:avLst/>
          </a:prstGeom>
          <a:noFill/>
        </p:spPr>
      </p:pic>
      <p:sp>
        <p:nvSpPr>
          <p:cNvPr id="15" name="TextBox 14"/>
          <p:cNvSpPr txBox="1"/>
          <p:nvPr/>
        </p:nvSpPr>
        <p:spPr>
          <a:xfrm>
            <a:off x="457200" y="5334000"/>
            <a:ext cx="7848600" cy="923330"/>
          </a:xfrm>
          <a:prstGeom prst="rect">
            <a:avLst/>
          </a:prstGeom>
          <a:noFill/>
        </p:spPr>
        <p:txBody>
          <a:bodyPr wrap="square" rtlCol="0">
            <a:spAutoFit/>
          </a:bodyPr>
          <a:lstStyle/>
          <a:p>
            <a:r>
              <a:rPr lang="en-US" i="1" dirty="0" smtClean="0"/>
              <a:t>Tamara:  </a:t>
            </a:r>
            <a:r>
              <a:rPr lang="en-US" b="1" dirty="0" smtClean="0"/>
              <a:t>What are we going to do next?</a:t>
            </a:r>
          </a:p>
          <a:p>
            <a:r>
              <a:rPr lang="en-US" i="1" dirty="0" smtClean="0"/>
              <a:t>Dr. Patel: </a:t>
            </a:r>
            <a:r>
              <a:rPr lang="en-US" b="1" dirty="0" smtClean="0"/>
              <a:t>At our next visit, we’ll talk about managing your HIV.  </a:t>
            </a:r>
            <a:r>
              <a:rPr lang="en-US" i="1" dirty="0" smtClean="0"/>
              <a:t>To the camera…</a:t>
            </a:r>
            <a:r>
              <a:rPr lang="en-US" b="1" dirty="0" smtClean="0"/>
              <a:t>If</a:t>
            </a:r>
            <a:r>
              <a:rPr lang="en-US" i="1" dirty="0" smtClean="0"/>
              <a:t> </a:t>
            </a:r>
            <a:r>
              <a:rPr lang="en-US" b="1" dirty="0" smtClean="0"/>
              <a:t>you want to know more, click on the Managing HIV button</a:t>
            </a:r>
            <a:endParaRPr lang="en-US" i="1" dirty="0" smtClean="0"/>
          </a:p>
        </p:txBody>
      </p:sp>
      <p:pic>
        <p:nvPicPr>
          <p:cNvPr id="18" name="Picture 2" descr="C:\Documents and Settings\evelyn.bradley\Local Settings\Temporary Internet Files\Content.IE5\033Y160R\MC900432671[1].png"/>
          <p:cNvPicPr>
            <a:picLocks noChangeAspect="1" noChangeArrowheads="1"/>
          </p:cNvPicPr>
          <p:nvPr/>
        </p:nvPicPr>
        <p:blipFill>
          <a:blip r:embed="rId3" cstate="print"/>
          <a:srcRect/>
          <a:stretch>
            <a:fillRect/>
          </a:stretch>
        </p:blipFill>
        <p:spPr bwMode="auto">
          <a:xfrm rot="10800000">
            <a:off x="7315200" y="3886200"/>
            <a:ext cx="609600" cy="609600"/>
          </a:xfrm>
          <a:prstGeom prst="rect">
            <a:avLst/>
          </a:prstGeom>
          <a:noFill/>
        </p:spPr>
      </p:pic>
      <p:sp>
        <p:nvSpPr>
          <p:cNvPr id="21" name="TextBox 20"/>
          <p:cNvSpPr txBox="1"/>
          <p:nvPr/>
        </p:nvSpPr>
        <p:spPr>
          <a:xfrm>
            <a:off x="5486400" y="3962400"/>
            <a:ext cx="1600200" cy="369332"/>
          </a:xfrm>
          <a:prstGeom prst="rect">
            <a:avLst/>
          </a:prstGeom>
          <a:noFill/>
        </p:spPr>
        <p:txBody>
          <a:bodyPr wrap="square" rtlCol="0">
            <a:spAutoFit/>
          </a:bodyPr>
          <a:lstStyle/>
          <a:p>
            <a:r>
              <a:rPr lang="en-US" b="1" dirty="0" smtClean="0"/>
              <a:t>Managing HIV</a:t>
            </a:r>
            <a:endParaRPr lang="en-US" b="1" dirty="0"/>
          </a:p>
        </p:txBody>
      </p:sp>
      <p:sp>
        <p:nvSpPr>
          <p:cNvPr id="19" name="TextBox 18"/>
          <p:cNvSpPr txBox="1"/>
          <p:nvPr/>
        </p:nvSpPr>
        <p:spPr>
          <a:xfrm>
            <a:off x="533400" y="3657600"/>
            <a:ext cx="3810000" cy="769441"/>
          </a:xfrm>
          <a:prstGeom prst="rect">
            <a:avLst/>
          </a:prstGeom>
          <a:solidFill>
            <a:schemeClr val="bg1"/>
          </a:solidFill>
        </p:spPr>
        <p:txBody>
          <a:bodyPr wrap="square" rtlCol="0">
            <a:spAutoFit/>
          </a:bodyPr>
          <a:lstStyle/>
          <a:p>
            <a:r>
              <a:rPr lang="en-US" sz="4400" dirty="0" smtClean="0"/>
              <a:t>Managing HIV</a:t>
            </a:r>
            <a:endParaRPr lang="en-US" sz="4400" dirty="0"/>
          </a:p>
        </p:txBody>
      </p:sp>
      <p:pic>
        <p:nvPicPr>
          <p:cNvPr id="22" name="Picture 2" descr="C:\Documents and Settings\evelyn.bradley\Local Settings\Temporary Internet Files\Content.IE5\033Y160R\MC900432671[1].png"/>
          <p:cNvPicPr>
            <a:picLocks noChangeAspect="1" noChangeArrowheads="1"/>
          </p:cNvPicPr>
          <p:nvPr/>
        </p:nvPicPr>
        <p:blipFill>
          <a:blip r:embed="rId3" cstate="print"/>
          <a:srcRect/>
          <a:stretch>
            <a:fillRect/>
          </a:stretch>
        </p:blipFill>
        <p:spPr bwMode="auto">
          <a:xfrm rot="10800000">
            <a:off x="4343400" y="3657600"/>
            <a:ext cx="762000" cy="762000"/>
          </a:xfrm>
          <a:prstGeom prst="rect">
            <a:avLst/>
          </a:prstGeom>
          <a:noFill/>
        </p:spPr>
      </p:pic>
      <p:cxnSp>
        <p:nvCxnSpPr>
          <p:cNvPr id="28" name="Straight Arrow Connector 27"/>
          <p:cNvCxnSpPr>
            <a:stCxn id="22" idx="1"/>
            <a:endCxn id="21" idx="1"/>
          </p:cNvCxnSpPr>
          <p:nvPr/>
        </p:nvCxnSpPr>
        <p:spPr>
          <a:xfrm>
            <a:off x="5105400" y="4038600"/>
            <a:ext cx="381000" cy="1084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1" name="Picture 2" descr="C:\Documents and Settings\evelyn.bradley\Local Settings\Temporary Internet Files\Content.IE5\033Y160R\MC900432671[1].png"/>
          <p:cNvPicPr>
            <a:picLocks noChangeAspect="1" noChangeArrowheads="1"/>
          </p:cNvPicPr>
          <p:nvPr/>
        </p:nvPicPr>
        <p:blipFill>
          <a:blip r:embed="rId3" cstate="print"/>
          <a:srcRect/>
          <a:stretch>
            <a:fillRect/>
          </a:stretch>
        </p:blipFill>
        <p:spPr bwMode="auto">
          <a:xfrm rot="10800000">
            <a:off x="7315200" y="3200400"/>
            <a:ext cx="609600" cy="609600"/>
          </a:xfrm>
          <a:prstGeom prst="rect">
            <a:avLst/>
          </a:prstGeom>
          <a:noFill/>
        </p:spPr>
      </p:pic>
      <p:sp>
        <p:nvSpPr>
          <p:cNvPr id="34" name="TextBox 33"/>
          <p:cNvSpPr txBox="1"/>
          <p:nvPr/>
        </p:nvSpPr>
        <p:spPr>
          <a:xfrm>
            <a:off x="5334000" y="3276600"/>
            <a:ext cx="2057400" cy="369332"/>
          </a:xfrm>
          <a:prstGeom prst="rect">
            <a:avLst/>
          </a:prstGeom>
          <a:solidFill>
            <a:schemeClr val="bg1"/>
          </a:solidFill>
        </p:spPr>
        <p:txBody>
          <a:bodyPr wrap="square" rtlCol="0">
            <a:spAutoFit/>
          </a:bodyPr>
          <a:lstStyle/>
          <a:p>
            <a:r>
              <a:rPr lang="en-US" b="1" dirty="0" smtClean="0"/>
              <a:t>HIV Disclosure Talk</a:t>
            </a:r>
            <a:endParaRPr lang="en-US" b="1" dirty="0"/>
          </a:p>
        </p:txBody>
      </p:sp>
      <p:sp>
        <p:nvSpPr>
          <p:cNvPr id="20" name="TextBox 19"/>
          <p:cNvSpPr txBox="1"/>
          <p:nvPr/>
        </p:nvSpPr>
        <p:spPr>
          <a:xfrm>
            <a:off x="5257800" y="4800600"/>
            <a:ext cx="2667000" cy="461665"/>
          </a:xfrm>
          <a:prstGeom prst="rect">
            <a:avLst/>
          </a:prstGeom>
          <a:noFill/>
        </p:spPr>
        <p:txBody>
          <a:bodyPr wrap="square" rtlCol="0">
            <a:spAutoFit/>
          </a:bodyPr>
          <a:lstStyle/>
          <a:p>
            <a:r>
              <a:rPr lang="en-US" dirty="0" smtClean="0"/>
              <a:t>HIV Clip </a:t>
            </a:r>
            <a:r>
              <a:rPr lang="en-US" sz="2400" dirty="0" smtClean="0">
                <a:solidFill>
                  <a:srgbClr val="FF0000"/>
                </a:solidFill>
                <a:latin typeface="Baskerville Old Face" pitchFamily="18" charset="0"/>
              </a:rPr>
              <a:t>L</a:t>
            </a:r>
            <a:r>
              <a:rPr lang="en-US" dirty="0" smtClean="0"/>
              <a:t>ist— </a:t>
            </a:r>
            <a:r>
              <a:rPr lang="en-US" sz="2400" dirty="0" smtClean="0">
                <a:solidFill>
                  <a:srgbClr val="FF0000"/>
                </a:solidFill>
                <a:latin typeface="Baskerville Old Face" pitchFamily="18" charset="0"/>
              </a:rPr>
              <a:t>R</a:t>
            </a:r>
            <a:r>
              <a:rPr lang="en-US" dirty="0" smtClean="0"/>
              <a:t>esources</a:t>
            </a:r>
            <a:endParaRPr lang="en-US" dirty="0"/>
          </a:p>
        </p:txBody>
      </p:sp>
      <p:sp>
        <p:nvSpPr>
          <p:cNvPr id="23" name="TextBox 22"/>
          <p:cNvSpPr txBox="1"/>
          <p:nvPr/>
        </p:nvSpPr>
        <p:spPr>
          <a:xfrm>
            <a:off x="5181600" y="2667000"/>
            <a:ext cx="2286000" cy="369332"/>
          </a:xfrm>
          <a:prstGeom prst="rect">
            <a:avLst/>
          </a:prstGeom>
          <a:noFill/>
        </p:spPr>
        <p:txBody>
          <a:bodyPr wrap="square" rtlCol="0">
            <a:spAutoFit/>
          </a:bodyPr>
          <a:lstStyle/>
          <a:p>
            <a:r>
              <a:rPr lang="en-US" b="1" dirty="0" smtClean="0"/>
              <a:t>How People Get HIV</a:t>
            </a:r>
            <a:endParaRPr lang="en-US" b="1" dirty="0"/>
          </a:p>
        </p:txBody>
      </p:sp>
      <p:pic>
        <p:nvPicPr>
          <p:cNvPr id="24" name="Picture 2" descr="C:\Documents and Settings\evelyn.bradley\Local Settings\Temporary Internet Files\Content.IE5\033Y160R\MC900432671[1].png"/>
          <p:cNvPicPr>
            <a:picLocks noChangeAspect="1" noChangeArrowheads="1"/>
          </p:cNvPicPr>
          <p:nvPr/>
        </p:nvPicPr>
        <p:blipFill>
          <a:blip r:embed="rId3" cstate="print"/>
          <a:srcRect/>
          <a:stretch>
            <a:fillRect/>
          </a:stretch>
        </p:blipFill>
        <p:spPr bwMode="auto">
          <a:xfrm rot="10800000">
            <a:off x="7315200" y="2590800"/>
            <a:ext cx="609600" cy="6096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a:bodyPr>
          <a:lstStyle/>
          <a:p>
            <a:r>
              <a:rPr lang="en-US" sz="2400" dirty="0" smtClean="0"/>
              <a:t>Newly-HIV+ (20/23) </a:t>
            </a:r>
            <a:endParaRPr lang="en-US" sz="2400" dirty="0"/>
          </a:p>
        </p:txBody>
      </p:sp>
      <p:sp>
        <p:nvSpPr>
          <p:cNvPr id="3" name="Content Placeholder 2"/>
          <p:cNvSpPr>
            <a:spLocks noGrp="1"/>
          </p:cNvSpPr>
          <p:nvPr>
            <p:ph idx="1"/>
          </p:nvPr>
        </p:nvSpPr>
        <p:spPr>
          <a:xfrm>
            <a:off x="457200" y="990601"/>
            <a:ext cx="7543800" cy="3733799"/>
          </a:xfrm>
          <a:ln w="12700">
            <a:solidFill>
              <a:schemeClr val="tx1"/>
            </a:solidFill>
          </a:ln>
        </p:spPr>
        <p:txBody>
          <a:bodyPr/>
          <a:lstStyle/>
          <a:p>
            <a:pPr>
              <a:buNone/>
            </a:pPr>
            <a:endParaRPr lang="en-US" b="1" dirty="0" smtClean="0"/>
          </a:p>
          <a:p>
            <a:pPr>
              <a:buNone/>
            </a:pPr>
            <a:endParaRPr lang="en-US" b="1" dirty="0"/>
          </a:p>
          <a:p>
            <a:pPr>
              <a:buNone/>
            </a:pPr>
            <a:endParaRPr lang="en-US" b="1" dirty="0" smtClean="0"/>
          </a:p>
          <a:p>
            <a:pPr>
              <a:buNone/>
            </a:pPr>
            <a:r>
              <a:rPr lang="en-US" b="1" dirty="0"/>
              <a:t>	</a:t>
            </a:r>
            <a:r>
              <a:rPr lang="en-US" b="1" dirty="0" smtClean="0"/>
              <a:t>		</a:t>
            </a:r>
          </a:p>
          <a:p>
            <a:pPr>
              <a:buNone/>
            </a:pPr>
            <a:r>
              <a:rPr lang="en-US" b="1" dirty="0"/>
              <a:t>	</a:t>
            </a:r>
            <a:r>
              <a:rPr lang="en-US" b="1" dirty="0" smtClean="0"/>
              <a:t>	</a:t>
            </a:r>
          </a:p>
          <a:p>
            <a:pPr>
              <a:buNone/>
            </a:pPr>
            <a:endParaRPr lang="en-US" sz="1800" dirty="0" smtClean="0"/>
          </a:p>
          <a:p>
            <a:pPr>
              <a:buNone/>
            </a:pPr>
            <a:endParaRPr lang="en-US" sz="1800" dirty="0"/>
          </a:p>
          <a:p>
            <a:pPr>
              <a:buNone/>
            </a:pPr>
            <a:endParaRPr lang="en-US" dirty="0"/>
          </a:p>
        </p:txBody>
      </p:sp>
      <p:sp>
        <p:nvSpPr>
          <p:cNvPr id="10" name="TextBox 9"/>
          <p:cNvSpPr txBox="1"/>
          <p:nvPr/>
        </p:nvSpPr>
        <p:spPr>
          <a:xfrm>
            <a:off x="533400" y="5105400"/>
            <a:ext cx="7620000" cy="1477328"/>
          </a:xfrm>
          <a:prstGeom prst="rect">
            <a:avLst/>
          </a:prstGeom>
          <a:noFill/>
        </p:spPr>
        <p:txBody>
          <a:bodyPr wrap="square" rtlCol="0">
            <a:spAutoFit/>
          </a:bodyPr>
          <a:lstStyle/>
          <a:p>
            <a:r>
              <a:rPr lang="en-US" b="1" i="1" dirty="0" smtClean="0"/>
              <a:t>Tamara:  </a:t>
            </a:r>
            <a:r>
              <a:rPr lang="en-US" b="1" dirty="0" smtClean="0"/>
              <a:t>Thanks Doctor Patel, we covered a lot of ground.  See you next visit. </a:t>
            </a:r>
            <a:r>
              <a:rPr lang="en-US" i="1" dirty="0" smtClean="0"/>
              <a:t>Scene shifts back to the present…indicate this in some way.  Tamara speaks to the camera….</a:t>
            </a:r>
            <a:r>
              <a:rPr lang="en-US" b="1" dirty="0" smtClean="0"/>
              <a:t>Here are a few questions to help you figure out whether to go back and listen again.  It’s not a test.  It’s just for you.  Click on the answers you think are right.  I’ll be back after the review questions.</a:t>
            </a:r>
            <a:endParaRPr lang="en-US" b="1" dirty="0"/>
          </a:p>
        </p:txBody>
      </p:sp>
      <p:pic>
        <p:nvPicPr>
          <p:cNvPr id="12" name="Picture 26" descr="C:\Documents and Settings\evelyn.bradley\Local Settings\Temporary Internet Files\Content.IE5\033Y160R\MC900088754[1].wmf"/>
          <p:cNvPicPr>
            <a:picLocks noChangeAspect="1" noChangeArrowheads="1"/>
          </p:cNvPicPr>
          <p:nvPr/>
        </p:nvPicPr>
        <p:blipFill>
          <a:blip r:embed="rId2" cstate="print"/>
          <a:srcRect l="54839"/>
          <a:stretch>
            <a:fillRect/>
          </a:stretch>
        </p:blipFill>
        <p:spPr bwMode="auto">
          <a:xfrm flipH="1">
            <a:off x="2743200" y="990600"/>
            <a:ext cx="2286000" cy="3789324"/>
          </a:xfrm>
          <a:prstGeom prst="rect">
            <a:avLst/>
          </a:prstGeom>
          <a:noFill/>
        </p:spPr>
      </p:pic>
      <p:sp>
        <p:nvSpPr>
          <p:cNvPr id="8" name="TextBox 7"/>
          <p:cNvSpPr txBox="1"/>
          <p:nvPr/>
        </p:nvSpPr>
        <p:spPr>
          <a:xfrm>
            <a:off x="5257800" y="4191000"/>
            <a:ext cx="2667000" cy="461665"/>
          </a:xfrm>
          <a:prstGeom prst="rect">
            <a:avLst/>
          </a:prstGeom>
          <a:noFill/>
        </p:spPr>
        <p:txBody>
          <a:bodyPr wrap="square" rtlCol="0">
            <a:spAutoFit/>
          </a:bodyPr>
          <a:lstStyle/>
          <a:p>
            <a:r>
              <a:rPr lang="en-US" u="sng" dirty="0" smtClean="0">
                <a:solidFill>
                  <a:srgbClr val="FF0000"/>
                </a:solidFill>
              </a:rPr>
              <a:t>HIV Clip </a:t>
            </a:r>
            <a:r>
              <a:rPr lang="en-US" sz="2400" u="sng" dirty="0" smtClean="0">
                <a:solidFill>
                  <a:srgbClr val="FF0000"/>
                </a:solidFill>
                <a:latin typeface="Baskerville Old Face" pitchFamily="18" charset="0"/>
              </a:rPr>
              <a:t>L</a:t>
            </a:r>
            <a:r>
              <a:rPr lang="en-US" u="sng" dirty="0" smtClean="0">
                <a:solidFill>
                  <a:srgbClr val="FF0000"/>
                </a:solidFill>
              </a:rPr>
              <a:t>ist</a:t>
            </a:r>
            <a:r>
              <a:rPr lang="en-US" dirty="0" smtClean="0"/>
              <a:t>— </a:t>
            </a:r>
            <a:r>
              <a:rPr lang="en-US" sz="2400" u="sng" dirty="0" smtClean="0">
                <a:solidFill>
                  <a:srgbClr val="FF0000"/>
                </a:solidFill>
                <a:latin typeface="Baskerville Old Face" pitchFamily="18" charset="0"/>
              </a:rPr>
              <a:t>R</a:t>
            </a:r>
            <a:r>
              <a:rPr lang="en-US" u="sng" dirty="0" smtClean="0">
                <a:solidFill>
                  <a:srgbClr val="FF0000"/>
                </a:solidFill>
              </a:rPr>
              <a:t>esources</a:t>
            </a:r>
            <a:endParaRPr lang="en-US" u="sng" dirty="0">
              <a:solidFill>
                <a:srgbClr val="FF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 </a:t>
            </a:r>
            <a:r>
              <a:rPr lang="en-US" sz="2700" dirty="0" smtClean="0"/>
              <a:t>Newly-HIV+ (21/23) </a:t>
            </a:r>
            <a:endParaRPr lang="en-US" sz="2700" dirty="0"/>
          </a:p>
        </p:txBody>
      </p:sp>
      <p:sp>
        <p:nvSpPr>
          <p:cNvPr id="3" name="Content Placeholder 2"/>
          <p:cNvSpPr>
            <a:spLocks noGrp="1"/>
          </p:cNvSpPr>
          <p:nvPr>
            <p:ph idx="1"/>
          </p:nvPr>
        </p:nvSpPr>
        <p:spPr>
          <a:xfrm>
            <a:off x="457200" y="1143001"/>
            <a:ext cx="8229600" cy="3733800"/>
          </a:xfrm>
        </p:spPr>
        <p:txBody>
          <a:bodyPr>
            <a:normAutofit/>
          </a:bodyPr>
          <a:lstStyle/>
          <a:p>
            <a:pPr>
              <a:buNone/>
            </a:pPr>
            <a:r>
              <a:rPr lang="en-US" b="1" dirty="0" smtClean="0"/>
              <a:t>Will HIV kill me?</a:t>
            </a:r>
          </a:p>
          <a:p>
            <a:pPr lvl="2">
              <a:buNone/>
            </a:pPr>
            <a:r>
              <a:rPr lang="en-US" dirty="0" smtClean="0"/>
              <a:t>Yes</a:t>
            </a:r>
          </a:p>
          <a:p>
            <a:pPr lvl="1">
              <a:buNone/>
            </a:pPr>
            <a:r>
              <a:rPr lang="en-US" dirty="0" smtClean="0"/>
              <a:t>		 If you manage it you can live a long time</a:t>
            </a:r>
          </a:p>
          <a:p>
            <a:pPr>
              <a:buNone/>
            </a:pPr>
            <a:r>
              <a:rPr lang="en-US" b="1" dirty="0" smtClean="0"/>
              <a:t>When you find out you have HIV, first…</a:t>
            </a:r>
          </a:p>
          <a:p>
            <a:pPr marL="1314450" lvl="2" indent="-514350">
              <a:buNone/>
            </a:pPr>
            <a:r>
              <a:rPr lang="en-US" dirty="0" smtClean="0"/>
              <a:t>Don’t panic</a:t>
            </a:r>
          </a:p>
          <a:p>
            <a:pPr marL="1314450" lvl="2" indent="-514350">
              <a:buNone/>
            </a:pPr>
            <a:r>
              <a:rPr lang="en-US" dirty="0" smtClean="0"/>
              <a:t>See an HIV doctor</a:t>
            </a:r>
          </a:p>
          <a:p>
            <a:pPr marL="1314450" lvl="2" indent="-514350">
              <a:buNone/>
            </a:pPr>
            <a:r>
              <a:rPr lang="en-US" dirty="0" smtClean="0"/>
              <a:t>Believe you can manage HIV</a:t>
            </a:r>
            <a:endParaRPr lang="en-US" dirty="0"/>
          </a:p>
        </p:txBody>
      </p:sp>
      <p:sp>
        <p:nvSpPr>
          <p:cNvPr id="7" name="Oval 6"/>
          <p:cNvSpPr/>
          <p:nvPr/>
        </p:nvSpPr>
        <p:spPr>
          <a:xfrm>
            <a:off x="914400" y="17526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914400" y="22860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838200" y="42672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838200" y="3733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838200" y="32766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762000" y="4724400"/>
            <a:ext cx="7924800" cy="646331"/>
          </a:xfrm>
          <a:prstGeom prst="rect">
            <a:avLst/>
          </a:prstGeom>
          <a:noFill/>
        </p:spPr>
        <p:txBody>
          <a:bodyPr wrap="square" rtlCol="0">
            <a:spAutoFit/>
          </a:bodyPr>
          <a:lstStyle/>
          <a:p>
            <a:r>
              <a:rPr lang="en-US" i="1" dirty="0" smtClean="0"/>
              <a:t>Questions are read out-loud…as each response is read, answers are given immediately, with an explanation.</a:t>
            </a:r>
            <a:endParaRPr lang="en-US" i="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 </a:t>
            </a:r>
            <a:r>
              <a:rPr lang="en-US" sz="2700" dirty="0" smtClean="0"/>
              <a:t>Newly-HIV+ (22/23) </a:t>
            </a:r>
            <a:endParaRPr lang="en-US" sz="2700" dirty="0"/>
          </a:p>
        </p:txBody>
      </p:sp>
      <p:sp>
        <p:nvSpPr>
          <p:cNvPr id="3" name="Content Placeholder 2"/>
          <p:cNvSpPr>
            <a:spLocks noGrp="1"/>
          </p:cNvSpPr>
          <p:nvPr>
            <p:ph idx="1"/>
          </p:nvPr>
        </p:nvSpPr>
        <p:spPr>
          <a:xfrm>
            <a:off x="457200" y="1143000"/>
            <a:ext cx="8229600" cy="4525963"/>
          </a:xfrm>
        </p:spPr>
        <p:txBody>
          <a:bodyPr>
            <a:normAutofit/>
          </a:bodyPr>
          <a:lstStyle/>
          <a:p>
            <a:pPr>
              <a:buNone/>
            </a:pPr>
            <a:r>
              <a:rPr lang="en-US" b="1" dirty="0" smtClean="0"/>
              <a:t>What is HIV?</a:t>
            </a:r>
          </a:p>
          <a:p>
            <a:pPr lvl="2">
              <a:buNone/>
            </a:pPr>
            <a:r>
              <a:rPr lang="en-US" dirty="0" smtClean="0"/>
              <a:t>A bug</a:t>
            </a:r>
          </a:p>
          <a:p>
            <a:pPr lvl="2">
              <a:buNone/>
            </a:pPr>
            <a:r>
              <a:rPr lang="en-US" dirty="0" smtClean="0"/>
              <a:t>A virus that doesn’t go away</a:t>
            </a:r>
          </a:p>
          <a:p>
            <a:pPr lvl="2">
              <a:buNone/>
            </a:pPr>
            <a:r>
              <a:rPr lang="en-US" dirty="0" smtClean="0"/>
              <a:t>A punishment</a:t>
            </a:r>
          </a:p>
          <a:p>
            <a:pPr lvl="1">
              <a:buNone/>
            </a:pPr>
            <a:endParaRPr lang="en-US" dirty="0" smtClean="0"/>
          </a:p>
          <a:p>
            <a:pPr>
              <a:buNone/>
            </a:pPr>
            <a:r>
              <a:rPr lang="en-US" b="1" dirty="0" smtClean="0"/>
              <a:t>How do people get HIV?</a:t>
            </a:r>
          </a:p>
          <a:p>
            <a:pPr marL="1314450" lvl="2" indent="-514350">
              <a:buNone/>
            </a:pPr>
            <a:r>
              <a:rPr lang="en-US" dirty="0" smtClean="0"/>
              <a:t>Usually sharing  needles or through sex</a:t>
            </a:r>
          </a:p>
          <a:p>
            <a:pPr marL="1314450" lvl="2" indent="-514350">
              <a:buNone/>
            </a:pPr>
            <a:r>
              <a:rPr lang="en-US" dirty="0" smtClean="0"/>
              <a:t>From the air</a:t>
            </a:r>
          </a:p>
          <a:p>
            <a:pPr marL="1314450" lvl="2" indent="-514350">
              <a:buNone/>
            </a:pPr>
            <a:r>
              <a:rPr lang="en-US" dirty="0" smtClean="0"/>
              <a:t>From the water</a:t>
            </a:r>
          </a:p>
        </p:txBody>
      </p:sp>
      <p:sp>
        <p:nvSpPr>
          <p:cNvPr id="7" name="Oval 6"/>
          <p:cNvSpPr/>
          <p:nvPr/>
        </p:nvSpPr>
        <p:spPr>
          <a:xfrm>
            <a:off x="914400" y="17526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914400" y="26670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914400" y="2209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914400" y="50292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914400" y="4495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914400" y="40386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a:bodyPr>
          <a:lstStyle/>
          <a:p>
            <a:r>
              <a:rPr lang="en-US" sz="2400" dirty="0" smtClean="0"/>
              <a:t>Newly-HIV+ (23/23) </a:t>
            </a:r>
            <a:endParaRPr lang="en-US" sz="2400" dirty="0"/>
          </a:p>
        </p:txBody>
      </p:sp>
      <p:sp>
        <p:nvSpPr>
          <p:cNvPr id="3" name="Content Placeholder 2"/>
          <p:cNvSpPr>
            <a:spLocks noGrp="1"/>
          </p:cNvSpPr>
          <p:nvPr>
            <p:ph idx="1"/>
          </p:nvPr>
        </p:nvSpPr>
        <p:spPr>
          <a:xfrm>
            <a:off x="457200" y="990601"/>
            <a:ext cx="7543800" cy="3733799"/>
          </a:xfrm>
          <a:ln w="12700">
            <a:solidFill>
              <a:schemeClr val="tx1"/>
            </a:solidFill>
          </a:ln>
        </p:spPr>
        <p:txBody>
          <a:bodyPr/>
          <a:lstStyle/>
          <a:p>
            <a:pPr>
              <a:buNone/>
            </a:pPr>
            <a:endParaRPr lang="en-US" b="1" dirty="0" smtClean="0"/>
          </a:p>
          <a:p>
            <a:pPr>
              <a:buNone/>
            </a:pPr>
            <a:endParaRPr lang="en-US" b="1" dirty="0"/>
          </a:p>
          <a:p>
            <a:pPr>
              <a:buNone/>
            </a:pPr>
            <a:endParaRPr lang="en-US" b="1" dirty="0" smtClean="0"/>
          </a:p>
          <a:p>
            <a:pPr>
              <a:buNone/>
            </a:pPr>
            <a:r>
              <a:rPr lang="en-US" b="1" dirty="0"/>
              <a:t>	</a:t>
            </a:r>
            <a:r>
              <a:rPr lang="en-US" b="1" dirty="0" smtClean="0"/>
              <a:t>		</a:t>
            </a:r>
          </a:p>
          <a:p>
            <a:pPr>
              <a:buNone/>
            </a:pPr>
            <a:r>
              <a:rPr lang="en-US" b="1" dirty="0"/>
              <a:t>	</a:t>
            </a:r>
            <a:r>
              <a:rPr lang="en-US" b="1" dirty="0" smtClean="0"/>
              <a:t>	</a:t>
            </a:r>
          </a:p>
          <a:p>
            <a:pPr>
              <a:buNone/>
            </a:pPr>
            <a:endParaRPr lang="en-US" sz="1800" dirty="0" smtClean="0"/>
          </a:p>
          <a:p>
            <a:pPr>
              <a:buNone/>
            </a:pPr>
            <a:endParaRPr lang="en-US" sz="1800" dirty="0"/>
          </a:p>
          <a:p>
            <a:pPr>
              <a:buNone/>
            </a:pPr>
            <a:endParaRPr lang="en-US" dirty="0"/>
          </a:p>
        </p:txBody>
      </p:sp>
      <p:sp>
        <p:nvSpPr>
          <p:cNvPr id="10" name="TextBox 9"/>
          <p:cNvSpPr txBox="1"/>
          <p:nvPr/>
        </p:nvSpPr>
        <p:spPr>
          <a:xfrm>
            <a:off x="457200" y="4876800"/>
            <a:ext cx="8077200" cy="1754326"/>
          </a:xfrm>
          <a:prstGeom prst="rect">
            <a:avLst/>
          </a:prstGeom>
          <a:noFill/>
        </p:spPr>
        <p:txBody>
          <a:bodyPr wrap="square" rtlCol="0">
            <a:spAutoFit/>
          </a:bodyPr>
          <a:lstStyle/>
          <a:p>
            <a:r>
              <a:rPr lang="en-US" i="1" dirty="0" smtClean="0"/>
              <a:t>Tamara:  </a:t>
            </a:r>
            <a:r>
              <a:rPr lang="en-US" b="1" dirty="0" smtClean="0"/>
              <a:t>I hope hearing my story helps you.  At my next visit, Dr. Patel will talk about taking HIV medication.  There’s a lot more to learn.  You can follow that journey by clicking on</a:t>
            </a:r>
            <a:r>
              <a:rPr lang="en-US" i="1" dirty="0" smtClean="0"/>
              <a:t> How HIV Medication Works.  </a:t>
            </a:r>
            <a:r>
              <a:rPr lang="en-US" b="1" dirty="0" smtClean="0"/>
              <a:t>When I joined a group of HIV-positive people I met some with problems that get in the way of managing HIV.  There’s more about that in the </a:t>
            </a:r>
            <a:r>
              <a:rPr lang="en-US" i="1" dirty="0" smtClean="0"/>
              <a:t>HIV and Real Life </a:t>
            </a:r>
            <a:r>
              <a:rPr lang="en-US" b="1" dirty="0" smtClean="0"/>
              <a:t>clip.  Good bye…and take care of yourself.</a:t>
            </a:r>
            <a:endParaRPr lang="en-US" b="1" dirty="0"/>
          </a:p>
        </p:txBody>
      </p:sp>
      <p:pic>
        <p:nvPicPr>
          <p:cNvPr id="12" name="Picture 26" descr="C:\Documents and Settings\evelyn.bradley\Local Settings\Temporary Internet Files\Content.IE5\033Y160R\MC900088754[1].wmf"/>
          <p:cNvPicPr>
            <a:picLocks noChangeAspect="1" noChangeArrowheads="1"/>
          </p:cNvPicPr>
          <p:nvPr/>
        </p:nvPicPr>
        <p:blipFill>
          <a:blip r:embed="rId2" cstate="print"/>
          <a:srcRect l="54839"/>
          <a:stretch>
            <a:fillRect/>
          </a:stretch>
        </p:blipFill>
        <p:spPr bwMode="auto">
          <a:xfrm flipH="1">
            <a:off x="1295400" y="990600"/>
            <a:ext cx="2286000" cy="3789324"/>
          </a:xfrm>
          <a:prstGeom prst="rect">
            <a:avLst/>
          </a:prstGeom>
          <a:noFill/>
        </p:spPr>
      </p:pic>
      <p:pic>
        <p:nvPicPr>
          <p:cNvPr id="7" name="Picture 2" descr="C:\Documents and Settings\evelyn.bradley\Local Settings\Temporary Internet Files\Content.IE5\033Y160R\MC900432671[1].png"/>
          <p:cNvPicPr>
            <a:picLocks noChangeAspect="1" noChangeArrowheads="1"/>
          </p:cNvPicPr>
          <p:nvPr/>
        </p:nvPicPr>
        <p:blipFill>
          <a:blip r:embed="rId3" cstate="print"/>
          <a:srcRect/>
          <a:stretch>
            <a:fillRect/>
          </a:stretch>
        </p:blipFill>
        <p:spPr bwMode="auto">
          <a:xfrm rot="10800000">
            <a:off x="6781800" y="1828800"/>
            <a:ext cx="685800" cy="685800"/>
          </a:xfrm>
          <a:prstGeom prst="rect">
            <a:avLst/>
          </a:prstGeom>
          <a:noFill/>
        </p:spPr>
      </p:pic>
      <p:pic>
        <p:nvPicPr>
          <p:cNvPr id="8" name="Picture 2" descr="C:\Documents and Settings\evelyn.bradley\Local Settings\Temporary Internet Files\Content.IE5\033Y160R\MC900432671[1].png"/>
          <p:cNvPicPr>
            <a:picLocks noChangeAspect="1" noChangeArrowheads="1"/>
          </p:cNvPicPr>
          <p:nvPr/>
        </p:nvPicPr>
        <p:blipFill>
          <a:blip r:embed="rId3" cstate="print"/>
          <a:srcRect/>
          <a:stretch>
            <a:fillRect/>
          </a:stretch>
        </p:blipFill>
        <p:spPr bwMode="auto">
          <a:xfrm rot="10800000">
            <a:off x="6858000" y="2743200"/>
            <a:ext cx="685800" cy="685800"/>
          </a:xfrm>
          <a:prstGeom prst="rect">
            <a:avLst/>
          </a:prstGeom>
          <a:noFill/>
        </p:spPr>
      </p:pic>
      <p:sp>
        <p:nvSpPr>
          <p:cNvPr id="11" name="TextBox 10"/>
          <p:cNvSpPr txBox="1"/>
          <p:nvPr/>
        </p:nvSpPr>
        <p:spPr>
          <a:xfrm>
            <a:off x="4191000" y="1981200"/>
            <a:ext cx="2819400" cy="369332"/>
          </a:xfrm>
          <a:prstGeom prst="rect">
            <a:avLst/>
          </a:prstGeom>
          <a:noFill/>
        </p:spPr>
        <p:txBody>
          <a:bodyPr wrap="square" rtlCol="0">
            <a:spAutoFit/>
          </a:bodyPr>
          <a:lstStyle/>
          <a:p>
            <a:r>
              <a:rPr lang="en-US" b="1" dirty="0" smtClean="0"/>
              <a:t>How HIV medication Works</a:t>
            </a:r>
            <a:endParaRPr lang="en-US" b="1" dirty="0"/>
          </a:p>
        </p:txBody>
      </p:sp>
      <p:sp>
        <p:nvSpPr>
          <p:cNvPr id="13" name="TextBox 12"/>
          <p:cNvSpPr txBox="1"/>
          <p:nvPr/>
        </p:nvSpPr>
        <p:spPr>
          <a:xfrm>
            <a:off x="4953000" y="2895600"/>
            <a:ext cx="1905000" cy="369332"/>
          </a:xfrm>
          <a:prstGeom prst="rect">
            <a:avLst/>
          </a:prstGeom>
          <a:noFill/>
        </p:spPr>
        <p:txBody>
          <a:bodyPr wrap="square" rtlCol="0">
            <a:spAutoFit/>
          </a:bodyPr>
          <a:lstStyle/>
          <a:p>
            <a:r>
              <a:rPr lang="en-US" b="1" dirty="0" smtClean="0"/>
              <a:t>HIV and Real Life</a:t>
            </a:r>
            <a:endParaRPr lang="en-US" b="1" dirty="0"/>
          </a:p>
        </p:txBody>
      </p:sp>
      <p:sp>
        <p:nvSpPr>
          <p:cNvPr id="15" name="TextBox 14"/>
          <p:cNvSpPr txBox="1"/>
          <p:nvPr/>
        </p:nvSpPr>
        <p:spPr>
          <a:xfrm>
            <a:off x="5334000" y="3962400"/>
            <a:ext cx="2667000" cy="461665"/>
          </a:xfrm>
          <a:prstGeom prst="rect">
            <a:avLst/>
          </a:prstGeom>
          <a:noFill/>
        </p:spPr>
        <p:txBody>
          <a:bodyPr wrap="square" rtlCol="0">
            <a:spAutoFit/>
          </a:bodyPr>
          <a:lstStyle/>
          <a:p>
            <a:r>
              <a:rPr lang="en-US" u="sng" dirty="0" smtClean="0">
                <a:solidFill>
                  <a:srgbClr val="FF0000"/>
                </a:solidFill>
              </a:rPr>
              <a:t>HIV Clip </a:t>
            </a:r>
            <a:r>
              <a:rPr lang="en-US" sz="2400" u="sng" dirty="0" smtClean="0">
                <a:solidFill>
                  <a:srgbClr val="FF0000"/>
                </a:solidFill>
                <a:latin typeface="Baskerville Old Face" pitchFamily="18" charset="0"/>
              </a:rPr>
              <a:t>L</a:t>
            </a:r>
            <a:r>
              <a:rPr lang="en-US" u="sng" dirty="0" smtClean="0">
                <a:solidFill>
                  <a:srgbClr val="FF0000"/>
                </a:solidFill>
              </a:rPr>
              <a:t>ist</a:t>
            </a:r>
            <a:r>
              <a:rPr lang="en-US" dirty="0" smtClean="0"/>
              <a:t>— </a:t>
            </a:r>
            <a:r>
              <a:rPr lang="en-US" sz="2400" u="sng" dirty="0" smtClean="0">
                <a:solidFill>
                  <a:srgbClr val="FF0000"/>
                </a:solidFill>
                <a:latin typeface="Baskerville Old Face" pitchFamily="18" charset="0"/>
              </a:rPr>
              <a:t>R</a:t>
            </a:r>
            <a:r>
              <a:rPr lang="en-US" u="sng" dirty="0" smtClean="0">
                <a:solidFill>
                  <a:srgbClr val="FF0000"/>
                </a:solidFill>
              </a:rPr>
              <a:t>esources</a:t>
            </a:r>
            <a:endParaRPr lang="en-US" u="sng" dirty="0">
              <a:solidFill>
                <a:srgbClr val="FF00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914400"/>
          </a:xfrm>
        </p:spPr>
        <p:txBody>
          <a:bodyPr/>
          <a:lstStyle/>
          <a:p>
            <a:pPr algn="ctr">
              <a:defRPr/>
            </a:pPr>
            <a:r>
              <a:rPr lang="en-US" sz="2200" dirty="0" smtClean="0"/>
              <a:t>multimedia education tools  for self-management</a:t>
            </a:r>
            <a:r>
              <a:rPr lang="en-US" sz="2000" dirty="0" smtClean="0"/>
              <a:t/>
            </a:r>
            <a:br>
              <a:rPr lang="en-US" sz="2000" dirty="0" smtClean="0"/>
            </a:br>
            <a:r>
              <a:rPr lang="en-US" sz="1400" b="0" cap="none" dirty="0" smtClean="0"/>
              <a:t>Evelyn Bradley, Baltimore City Health Department</a:t>
            </a:r>
            <a:endParaRPr lang="en-US" sz="2000" b="0" dirty="0"/>
          </a:p>
        </p:txBody>
      </p:sp>
      <p:sp>
        <p:nvSpPr>
          <p:cNvPr id="33795" name="Text Placeholder 2"/>
          <p:cNvSpPr>
            <a:spLocks noGrp="1"/>
          </p:cNvSpPr>
          <p:nvPr>
            <p:ph type="body" idx="1"/>
          </p:nvPr>
        </p:nvSpPr>
        <p:spPr>
          <a:xfrm>
            <a:off x="685800" y="1524000"/>
            <a:ext cx="7772400" cy="3733800"/>
          </a:xfrm>
        </p:spPr>
        <p:txBody>
          <a:bodyPr anchor="t">
            <a:normAutofit/>
          </a:bodyPr>
          <a:lstStyle/>
          <a:p>
            <a:pPr>
              <a:buFontTx/>
              <a:buChar char="•"/>
            </a:pPr>
            <a:r>
              <a:rPr lang="en-US" sz="3100" dirty="0" smtClean="0">
                <a:solidFill>
                  <a:schemeClr val="tx1"/>
                </a:solidFill>
                <a:ea typeface="ＭＳ Ｐゴシック" pitchFamily="34" charset="-128"/>
              </a:rPr>
              <a:t>Do you think a MMEP will help your clients?</a:t>
            </a:r>
          </a:p>
          <a:p>
            <a:pPr>
              <a:buFontTx/>
              <a:buChar char="•"/>
            </a:pPr>
            <a:r>
              <a:rPr lang="en-US" sz="3100" dirty="0" smtClean="0">
                <a:solidFill>
                  <a:schemeClr val="tx1"/>
                </a:solidFill>
                <a:ea typeface="ＭＳ Ｐゴシック" pitchFamily="34" charset="-128"/>
              </a:rPr>
              <a:t>Suggestions?</a:t>
            </a:r>
          </a:p>
        </p:txBody>
      </p:sp>
    </p:spTree>
    <p:extLst>
      <p:ext uri="{BB962C8B-B14F-4D97-AF65-F5344CB8AC3E}">
        <p14:creationId xmlns:p14="http://schemas.microsoft.com/office/powerpoint/2010/main" xmlns="" val="730855007"/>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Shifting Gears</a:t>
            </a:r>
            <a:endParaRPr lang="en-US" dirty="0"/>
          </a:p>
        </p:txBody>
      </p:sp>
      <p:pic>
        <p:nvPicPr>
          <p:cNvPr id="60419" name="Picture 3" descr="C:\Documents and Settings\evelyn.bradley\Local Settings\Temporary Internet Files\Content.IE5\MWI8R0P9\MP900448727[1].jpg"/>
          <p:cNvPicPr>
            <a:picLocks noChangeAspect="1" noChangeArrowheads="1"/>
          </p:cNvPicPr>
          <p:nvPr/>
        </p:nvPicPr>
        <p:blipFill>
          <a:blip r:embed="rId2" cstate="print"/>
          <a:srcRect/>
          <a:stretch>
            <a:fillRect/>
          </a:stretch>
        </p:blipFill>
        <p:spPr bwMode="auto">
          <a:xfrm>
            <a:off x="1219200" y="1828800"/>
            <a:ext cx="6400800" cy="4267200"/>
          </a:xfrm>
          <a:prstGeom prst="rect">
            <a:avLst/>
          </a:prstGeom>
          <a:noFill/>
        </p:spPr>
      </p:pic>
    </p:spTree>
    <p:extLst>
      <p:ext uri="{BB962C8B-B14F-4D97-AF65-F5344CB8AC3E}">
        <p14:creationId xmlns:p14="http://schemas.microsoft.com/office/powerpoint/2010/main" xmlns="" val="16986832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914400"/>
          </a:xfrm>
        </p:spPr>
        <p:txBody>
          <a:bodyPr>
            <a:normAutofit fontScale="90000"/>
          </a:bodyPr>
          <a:lstStyle/>
          <a:p>
            <a:pPr algn="ctr">
              <a:defRPr/>
            </a:pPr>
            <a:r>
              <a:rPr lang="en-US" sz="2200" dirty="0" smtClean="0"/>
              <a:t>multimedia education tools  for retention and  self-management</a:t>
            </a:r>
            <a:r>
              <a:rPr lang="en-US" sz="2000" dirty="0" smtClean="0"/>
              <a:t/>
            </a:r>
            <a:br>
              <a:rPr lang="en-US" sz="2000" dirty="0" smtClean="0"/>
            </a:br>
            <a:r>
              <a:rPr lang="en-US" sz="1400" b="0" cap="none" dirty="0" smtClean="0"/>
              <a:t>Evelyn Bradley</a:t>
            </a:r>
            <a:r>
              <a:rPr lang="en-US" sz="1400" b="0" cap="none" dirty="0"/>
              <a:t> </a:t>
            </a:r>
            <a:r>
              <a:rPr lang="en-US" sz="1400" b="0" cap="none" dirty="0" smtClean="0"/>
              <a:t>and Daniel </a:t>
            </a:r>
            <a:r>
              <a:rPr lang="en-US" sz="1400" b="0" cap="none" dirty="0" err="1" smtClean="0"/>
              <a:t>Tietz</a:t>
            </a:r>
            <a:endParaRPr lang="en-US" sz="2000" b="0" dirty="0"/>
          </a:p>
        </p:txBody>
      </p:sp>
      <p:sp>
        <p:nvSpPr>
          <p:cNvPr id="5123" name="Text Placeholder 2"/>
          <p:cNvSpPr>
            <a:spLocks noGrp="1"/>
          </p:cNvSpPr>
          <p:nvPr>
            <p:ph type="body" idx="1"/>
          </p:nvPr>
        </p:nvSpPr>
        <p:spPr>
          <a:xfrm>
            <a:off x="685800" y="1524000"/>
            <a:ext cx="7772400" cy="4572000"/>
          </a:xfrm>
        </p:spPr>
        <p:txBody>
          <a:bodyPr anchor="t">
            <a:noAutofit/>
          </a:bodyPr>
          <a:lstStyle/>
          <a:p>
            <a:pPr>
              <a:buFontTx/>
              <a:buChar char="•"/>
            </a:pPr>
            <a:r>
              <a:rPr lang="en-US" sz="3100" dirty="0" smtClean="0">
                <a:solidFill>
                  <a:schemeClr val="tx1"/>
                </a:solidFill>
                <a:ea typeface="ＭＳ Ｐゴシック" pitchFamily="34" charset="-128"/>
              </a:rPr>
              <a:t>Multimedia education programs (MMEP) use a variety of media to communicate educational </a:t>
            </a:r>
            <a:r>
              <a:rPr lang="en-US" sz="3100" dirty="0" smtClean="0">
                <a:solidFill>
                  <a:schemeClr val="tx1"/>
                </a:solidFill>
                <a:ea typeface="ＭＳ Ｐゴシック" pitchFamily="34" charset="-128"/>
              </a:rPr>
              <a:t>information:</a:t>
            </a:r>
            <a:endParaRPr lang="en-US" sz="3100" dirty="0" smtClean="0">
              <a:solidFill>
                <a:schemeClr val="tx1"/>
              </a:solidFill>
              <a:ea typeface="ＭＳ Ｐゴシック" pitchFamily="34" charset="-128"/>
            </a:endParaRPr>
          </a:p>
          <a:p>
            <a:pPr lvl="1">
              <a:buFont typeface="Arial" charset="0"/>
              <a:buChar char="•"/>
            </a:pPr>
            <a:r>
              <a:rPr lang="en-US" sz="3100" dirty="0" smtClean="0">
                <a:solidFill>
                  <a:schemeClr val="tx1"/>
                </a:solidFill>
                <a:ea typeface="ＭＳ Ｐゴシック" pitchFamily="34" charset="-128"/>
              </a:rPr>
              <a:t>Live actors</a:t>
            </a:r>
          </a:p>
          <a:p>
            <a:pPr lvl="1">
              <a:buFont typeface="Arial" charset="0"/>
              <a:buChar char="•"/>
            </a:pPr>
            <a:r>
              <a:rPr lang="en-US" sz="3100" dirty="0" smtClean="0">
                <a:solidFill>
                  <a:schemeClr val="tx1"/>
                </a:solidFill>
                <a:ea typeface="ＭＳ Ｐゴシック" pitchFamily="34" charset="-128"/>
              </a:rPr>
              <a:t>Pictures</a:t>
            </a:r>
          </a:p>
          <a:p>
            <a:pPr lvl="1">
              <a:buFont typeface="Arial" charset="0"/>
              <a:buChar char="•"/>
            </a:pPr>
            <a:r>
              <a:rPr lang="en-US" sz="3100" dirty="0" smtClean="0">
                <a:solidFill>
                  <a:schemeClr val="tx1"/>
                </a:solidFill>
                <a:ea typeface="ＭＳ Ｐゴシック" pitchFamily="34" charset="-128"/>
              </a:rPr>
              <a:t>Text</a:t>
            </a:r>
          </a:p>
          <a:p>
            <a:pPr lvl="1">
              <a:buFont typeface="Arial" charset="0"/>
              <a:buChar char="•"/>
            </a:pPr>
            <a:r>
              <a:rPr lang="en-US" sz="3100" dirty="0" smtClean="0">
                <a:solidFill>
                  <a:schemeClr val="tx1"/>
                </a:solidFill>
                <a:ea typeface="ＭＳ Ｐゴシック" pitchFamily="34" charset="-128"/>
              </a:rPr>
              <a:t>Sound</a:t>
            </a:r>
          </a:p>
          <a:p>
            <a:pPr lvl="1">
              <a:buFont typeface="Arial" charset="0"/>
              <a:buChar char="•"/>
            </a:pPr>
            <a:r>
              <a:rPr lang="en-US" sz="3100" dirty="0" smtClean="0">
                <a:solidFill>
                  <a:schemeClr val="tx1"/>
                </a:solidFill>
                <a:ea typeface="ＭＳ Ｐゴシック" pitchFamily="34" charset="-128"/>
              </a:rPr>
              <a:t>Animation</a:t>
            </a:r>
            <a:endParaRPr lang="en-US" sz="3100" dirty="0" smtClean="0">
              <a:solidFill>
                <a:schemeClr val="tx1"/>
              </a:solidFill>
              <a:ea typeface="ＭＳ Ｐゴシック" pitchFamily="34" charset="-128"/>
            </a:endParaRPr>
          </a:p>
        </p:txBody>
      </p:sp>
    </p:spTree>
    <p:extLst>
      <p:ext uri="{BB962C8B-B14F-4D97-AF65-F5344CB8AC3E}">
        <p14:creationId xmlns:p14="http://schemas.microsoft.com/office/powerpoint/2010/main" xmlns="" val="2559786068"/>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Adherence Tools</a:t>
            </a:r>
            <a:endParaRPr lang="en-US" dirty="0"/>
          </a:p>
        </p:txBody>
      </p:sp>
      <p:sp>
        <p:nvSpPr>
          <p:cNvPr id="3" name="Content Placeholder 2"/>
          <p:cNvSpPr>
            <a:spLocks noGrp="1"/>
          </p:cNvSpPr>
          <p:nvPr>
            <p:ph idx="1"/>
          </p:nvPr>
        </p:nvSpPr>
        <p:spPr/>
        <p:txBody>
          <a:bodyPr/>
          <a:lstStyle/>
          <a:p>
            <a:r>
              <a:rPr lang="en-US" dirty="0" smtClean="0"/>
              <a:t>History</a:t>
            </a:r>
          </a:p>
          <a:p>
            <a:r>
              <a:rPr lang="en-US" dirty="0" smtClean="0"/>
              <a:t>Tools:</a:t>
            </a:r>
          </a:p>
          <a:p>
            <a:pPr lvl="1"/>
            <a:r>
              <a:rPr lang="en-US" dirty="0" smtClean="0"/>
              <a:t>Presentation: </a:t>
            </a:r>
            <a:r>
              <a:rPr lang="en-US" i="1" dirty="0" smtClean="0"/>
              <a:t>Take Your HIV Medicine on Time and Every Day</a:t>
            </a:r>
          </a:p>
          <a:p>
            <a:pPr lvl="1"/>
            <a:r>
              <a:rPr lang="en-US" dirty="0" smtClean="0"/>
              <a:t>CD4/VL Chart</a:t>
            </a:r>
          </a:p>
          <a:p>
            <a:pPr lvl="1"/>
            <a:r>
              <a:rPr lang="en-US" dirty="0" smtClean="0"/>
              <a:t>Pill Card</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Take Your HIV Medicine on Time and Every Day</a:t>
            </a:r>
            <a:endParaRPr lang="en-US" dirty="0"/>
          </a:p>
        </p:txBody>
      </p:sp>
      <p:sp>
        <p:nvSpPr>
          <p:cNvPr id="3" name="Content Placeholder 2"/>
          <p:cNvSpPr>
            <a:spLocks noGrp="1"/>
          </p:cNvSpPr>
          <p:nvPr>
            <p:ph idx="1"/>
          </p:nvPr>
        </p:nvSpPr>
        <p:spPr>
          <a:xfrm>
            <a:off x="609600" y="1600200"/>
            <a:ext cx="7772400" cy="4525963"/>
          </a:xfrm>
        </p:spPr>
        <p:txBody>
          <a:bodyPr>
            <a:normAutofit/>
          </a:bodyPr>
          <a:lstStyle/>
          <a:p>
            <a:r>
              <a:rPr lang="en-US" dirty="0" smtClean="0"/>
              <a:t>Purpose: to convey WHY it is important to take HIV medicine on time and every day.</a:t>
            </a:r>
          </a:p>
          <a:p>
            <a:r>
              <a:rPr lang="en-US" dirty="0" smtClean="0"/>
              <a:t>Series of illustrations with few words—plain language.</a:t>
            </a:r>
          </a:p>
          <a:p>
            <a:r>
              <a:rPr lang="en-US" dirty="0" smtClean="0"/>
              <a:t>Can be modified for specific clientele</a:t>
            </a:r>
          </a:p>
          <a:p>
            <a:r>
              <a:rPr lang="en-US" dirty="0" smtClean="0"/>
              <a:t>Client offered a copy to take home.</a:t>
            </a:r>
          </a:p>
          <a:p>
            <a:r>
              <a:rPr lang="en-US" dirty="0" smtClean="0"/>
              <a:t>Next: a few sample pages</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9" descr="MC900335711[1]"/>
          <p:cNvPicPr>
            <a:picLocks noChangeAspect="1" noChangeArrowheads="1"/>
          </p:cNvPicPr>
          <p:nvPr/>
        </p:nvPicPr>
        <p:blipFill>
          <a:blip r:embed="rId2" cstate="print"/>
          <a:srcRect/>
          <a:stretch>
            <a:fillRect/>
          </a:stretch>
        </p:blipFill>
        <p:spPr bwMode="auto">
          <a:xfrm>
            <a:off x="2438400" y="1905000"/>
            <a:ext cx="1787525" cy="1828800"/>
          </a:xfrm>
          <a:prstGeom prst="rect">
            <a:avLst/>
          </a:prstGeom>
          <a:noFill/>
          <a:ln w="9525">
            <a:noFill/>
            <a:miter lim="800000"/>
            <a:headEnd/>
            <a:tailEnd/>
          </a:ln>
        </p:spPr>
      </p:pic>
      <p:pic>
        <p:nvPicPr>
          <p:cNvPr id="9219" name="Picture 10" descr="MC900295297[1]"/>
          <p:cNvPicPr>
            <a:picLocks noChangeAspect="1" noChangeArrowheads="1"/>
          </p:cNvPicPr>
          <p:nvPr/>
        </p:nvPicPr>
        <p:blipFill>
          <a:blip r:embed="rId3" cstate="print"/>
          <a:srcRect/>
          <a:stretch>
            <a:fillRect/>
          </a:stretch>
        </p:blipFill>
        <p:spPr bwMode="auto">
          <a:xfrm>
            <a:off x="2133600" y="3810000"/>
            <a:ext cx="2292350" cy="1676400"/>
          </a:xfrm>
          <a:prstGeom prst="rect">
            <a:avLst/>
          </a:prstGeom>
          <a:noFill/>
          <a:ln w="9525">
            <a:noFill/>
            <a:miter lim="800000"/>
            <a:headEnd/>
            <a:tailEnd/>
          </a:ln>
        </p:spPr>
      </p:pic>
      <p:sp>
        <p:nvSpPr>
          <p:cNvPr id="9220" name="Rectangle 4"/>
          <p:cNvSpPr>
            <a:spLocks noChangeArrowheads="1"/>
          </p:cNvSpPr>
          <p:nvPr/>
        </p:nvSpPr>
        <p:spPr bwMode="auto">
          <a:xfrm>
            <a:off x="609600" y="685800"/>
            <a:ext cx="8305800" cy="1477963"/>
          </a:xfrm>
          <a:prstGeom prst="rect">
            <a:avLst/>
          </a:prstGeom>
          <a:noFill/>
          <a:ln w="9525">
            <a:noFill/>
            <a:miter lim="800000"/>
            <a:headEnd/>
            <a:tailEnd/>
          </a:ln>
        </p:spPr>
        <p:txBody>
          <a:bodyPr anchor="ctr">
            <a:spAutoFit/>
          </a:bodyPr>
          <a:lstStyle/>
          <a:p>
            <a:r>
              <a:rPr lang="en-US" sz="2400">
                <a:latin typeface="Times New Roman" pitchFamily="18" charset="0"/>
                <a:cs typeface="Times New Roman" pitchFamily="18" charset="0"/>
              </a:rPr>
              <a:t>If you take your medicine </a:t>
            </a:r>
            <a:r>
              <a:rPr lang="en-US" sz="2400" b="1">
                <a:latin typeface="Times New Roman" pitchFamily="18" charset="0"/>
                <a:cs typeface="Times New Roman" pitchFamily="18" charset="0"/>
              </a:rPr>
              <a:t>ON TIME</a:t>
            </a:r>
            <a:r>
              <a:rPr lang="en-US" sz="2400">
                <a:latin typeface="Times New Roman" pitchFamily="18" charset="0"/>
                <a:cs typeface="Times New Roman" pitchFamily="18" charset="0"/>
              </a:rPr>
              <a:t> and </a:t>
            </a:r>
            <a:r>
              <a:rPr lang="en-US" sz="2400" b="1">
                <a:latin typeface="Times New Roman" pitchFamily="18" charset="0"/>
                <a:cs typeface="Times New Roman" pitchFamily="18" charset="0"/>
              </a:rPr>
              <a:t>EVERY DAY</a:t>
            </a:r>
            <a:r>
              <a:rPr lang="en-US" sz="2400">
                <a:latin typeface="Times New Roman" pitchFamily="18" charset="0"/>
                <a:cs typeface="Times New Roman" pitchFamily="18" charset="0"/>
              </a:rPr>
              <a:t>, you keep enough medicine in your blood to defend you, and you will usually feel better.</a:t>
            </a:r>
          </a:p>
          <a:p>
            <a:endParaRPr lang="en-US"/>
          </a:p>
        </p:txBody>
      </p:sp>
      <p:sp>
        <p:nvSpPr>
          <p:cNvPr id="9221" name="Rectangle 5"/>
          <p:cNvSpPr>
            <a:spLocks noChangeArrowheads="1"/>
          </p:cNvSpPr>
          <p:nvPr/>
        </p:nvSpPr>
        <p:spPr bwMode="auto">
          <a:xfrm>
            <a:off x="0" y="2143125"/>
            <a:ext cx="9144000" cy="0"/>
          </a:xfrm>
          <a:prstGeom prst="rect">
            <a:avLst/>
          </a:prstGeom>
          <a:noFill/>
          <a:ln w="9525">
            <a:noFill/>
            <a:miter lim="800000"/>
            <a:headEnd/>
            <a:tailEnd/>
          </a:ln>
        </p:spPr>
        <p:txBody>
          <a:bodyPr wrap="none" anchor="ctr">
            <a:spAutoFit/>
          </a:bodyPr>
          <a:lstStyle/>
          <a:p>
            <a:r>
              <a:rPr lang="en-US" sz="2000">
                <a:cs typeface="Times New Roman" pitchFamily="18" charset="0"/>
              </a:rPr>
              <a:t>		</a:t>
            </a:r>
            <a:endParaRPr lang="en-US"/>
          </a:p>
        </p:txBody>
      </p:sp>
      <p:sp>
        <p:nvSpPr>
          <p:cNvPr id="9222" name="Rectangle 6"/>
          <p:cNvSpPr>
            <a:spLocks noChangeArrowheads="1"/>
          </p:cNvSpPr>
          <p:nvPr/>
        </p:nvSpPr>
        <p:spPr bwMode="auto">
          <a:xfrm>
            <a:off x="0" y="6124575"/>
            <a:ext cx="9144000" cy="0"/>
          </a:xfrm>
          <a:prstGeom prst="rect">
            <a:avLst/>
          </a:prstGeom>
          <a:noFill/>
          <a:ln w="9525">
            <a:noFill/>
            <a:miter lim="800000"/>
            <a:headEnd/>
            <a:tailEnd/>
          </a:ln>
        </p:spPr>
        <p:txBody>
          <a:bodyPr wrap="none" anchor="ctr">
            <a:spAutoFit/>
          </a:bodyPr>
          <a:lstStyle/>
          <a:p>
            <a:endParaRPr lang="en-US"/>
          </a:p>
        </p:txBody>
      </p:sp>
      <p:sp>
        <p:nvSpPr>
          <p:cNvPr id="9223" name="Slide Number Placeholder 7"/>
          <p:cNvSpPr>
            <a:spLocks noGrp="1"/>
          </p:cNvSpPr>
          <p:nvPr>
            <p:ph type="sldNum" sz="quarter" idx="12"/>
          </p:nvPr>
        </p:nvSpPr>
        <p:spPr bwMode="auto">
          <a:xfrm>
            <a:off x="7010400" y="6245225"/>
            <a:ext cx="2133600" cy="476250"/>
          </a:xfrm>
          <a:prstGeom prst="rect">
            <a:avLst/>
          </a:prstGeom>
          <a:noFill/>
          <a:ln>
            <a:miter lim="800000"/>
            <a:headEnd/>
            <a:tailEnd/>
          </a:ln>
        </p:spPr>
        <p:txBody>
          <a:bodyPr/>
          <a:lstStyle/>
          <a:p>
            <a:fld id="{AF8A1138-615A-44D1-8CAA-2F7DC2C51290}" type="slidenum">
              <a:rPr lang="en-US"/>
              <a:pPr/>
              <a:t>42</a:t>
            </a:fld>
            <a:endParaRPr lang="en-US"/>
          </a:p>
        </p:txBody>
      </p:sp>
      <p:pic>
        <p:nvPicPr>
          <p:cNvPr id="9224" name="Picture 11" descr="C:\Documents and Settings\evelyn.bradley\Local Settings\Temporary Internet Files\Content.IE5\MWI8R0P9\MC900056202[1].wmf"/>
          <p:cNvPicPr>
            <a:picLocks noChangeAspect="1" noChangeArrowheads="1"/>
          </p:cNvPicPr>
          <p:nvPr/>
        </p:nvPicPr>
        <p:blipFill>
          <a:blip r:embed="rId4" cstate="print"/>
          <a:srcRect/>
          <a:stretch>
            <a:fillRect/>
          </a:stretch>
        </p:blipFill>
        <p:spPr bwMode="auto">
          <a:xfrm>
            <a:off x="5029200" y="2133600"/>
            <a:ext cx="3430588"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After illustrations that “</a:t>
            </a:r>
            <a:r>
              <a:rPr lang="en-US" i="1" dirty="0" smtClean="0"/>
              <a:t>Non-adherence may lead to resistance, and you may need new medicines”…</a:t>
            </a:r>
            <a:endParaRPr lang="en-US" i="1"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3" descr="MC900358909[1]"/>
          <p:cNvPicPr>
            <a:picLocks noChangeAspect="1" noChangeArrowheads="1"/>
          </p:cNvPicPr>
          <p:nvPr/>
        </p:nvPicPr>
        <p:blipFill>
          <a:blip r:embed="rId2" cstate="print"/>
          <a:srcRect/>
          <a:stretch>
            <a:fillRect/>
          </a:stretch>
        </p:blipFill>
        <p:spPr bwMode="auto">
          <a:xfrm>
            <a:off x="609600" y="2438400"/>
            <a:ext cx="2819400" cy="2214563"/>
          </a:xfrm>
          <a:prstGeom prst="rect">
            <a:avLst/>
          </a:prstGeom>
          <a:noFill/>
          <a:ln w="9525">
            <a:noFill/>
            <a:miter lim="800000"/>
            <a:headEnd/>
            <a:tailEnd/>
          </a:ln>
        </p:spPr>
      </p:pic>
      <p:pic>
        <p:nvPicPr>
          <p:cNvPr id="11267" name="Picture 14" descr="MC900056732[1]"/>
          <p:cNvPicPr>
            <a:picLocks noChangeAspect="1" noChangeArrowheads="1"/>
          </p:cNvPicPr>
          <p:nvPr/>
        </p:nvPicPr>
        <p:blipFill>
          <a:blip r:embed="rId3" cstate="print"/>
          <a:srcRect/>
          <a:stretch>
            <a:fillRect/>
          </a:stretch>
        </p:blipFill>
        <p:spPr bwMode="auto">
          <a:xfrm>
            <a:off x="6324600" y="2743200"/>
            <a:ext cx="1600200" cy="3151188"/>
          </a:xfrm>
          <a:prstGeom prst="rect">
            <a:avLst/>
          </a:prstGeom>
          <a:noFill/>
          <a:ln w="9525">
            <a:noFill/>
            <a:miter lim="800000"/>
            <a:headEnd/>
            <a:tailEnd/>
          </a:ln>
        </p:spPr>
      </p:pic>
      <p:sp>
        <p:nvSpPr>
          <p:cNvPr id="11268" name="Rectangle 3"/>
          <p:cNvSpPr>
            <a:spLocks noChangeArrowheads="1"/>
          </p:cNvSpPr>
          <p:nvPr/>
        </p:nvSpPr>
        <p:spPr bwMode="auto">
          <a:xfrm>
            <a:off x="228600" y="914400"/>
            <a:ext cx="3352800" cy="1108075"/>
          </a:xfrm>
          <a:prstGeom prst="rect">
            <a:avLst/>
          </a:prstGeom>
          <a:noFill/>
          <a:ln w="9525">
            <a:noFill/>
            <a:miter lim="800000"/>
            <a:headEnd/>
            <a:tailEnd/>
          </a:ln>
        </p:spPr>
        <p:txBody>
          <a:bodyPr anchor="ctr">
            <a:spAutoFit/>
          </a:bodyPr>
          <a:lstStyle/>
          <a:p>
            <a:r>
              <a:rPr lang="en-US" sz="2400">
                <a:latin typeface="Times New Roman" pitchFamily="18" charset="0"/>
                <a:cs typeface="Times New Roman" pitchFamily="18" charset="0"/>
              </a:rPr>
              <a:t>The new medicines may be hard on you, </a:t>
            </a:r>
          </a:p>
          <a:p>
            <a:endParaRPr lang="en-US"/>
          </a:p>
        </p:txBody>
      </p:sp>
      <p:sp>
        <p:nvSpPr>
          <p:cNvPr id="11269" name="Rectangle 4"/>
          <p:cNvSpPr>
            <a:spLocks noChangeArrowheads="1"/>
          </p:cNvSpPr>
          <p:nvPr/>
        </p:nvSpPr>
        <p:spPr bwMode="auto">
          <a:xfrm>
            <a:off x="4648200" y="838200"/>
            <a:ext cx="4038600" cy="1662113"/>
          </a:xfrm>
          <a:prstGeom prst="rect">
            <a:avLst/>
          </a:prstGeom>
          <a:noFill/>
          <a:ln w="9525">
            <a:noFill/>
            <a:miter lim="800000"/>
            <a:headEnd/>
            <a:tailEnd/>
          </a:ln>
        </p:spPr>
        <p:txBody>
          <a:bodyPr anchor="ctr">
            <a:spAutoFit/>
          </a:bodyPr>
          <a:lstStyle/>
          <a:p>
            <a:r>
              <a:rPr lang="en-US" sz="2400">
                <a:latin typeface="Times New Roman" pitchFamily="18" charset="0"/>
                <a:cs typeface="Times New Roman" pitchFamily="18" charset="0"/>
              </a:rPr>
              <a:t>And you and your doctor may run out of medicines that work.</a:t>
            </a:r>
          </a:p>
          <a:p>
            <a:r>
              <a:rPr lang="en-US" sz="2000">
                <a:cs typeface="Times New Roman" pitchFamily="18" charset="0"/>
              </a:rPr>
              <a:t>  </a:t>
            </a:r>
            <a:r>
              <a:rPr lang="en-US" sz="3600" b="1">
                <a:cs typeface="Times New Roman" pitchFamily="18" charset="0"/>
              </a:rPr>
              <a:t> </a:t>
            </a:r>
            <a:endParaRPr lang="en-US" sz="1100"/>
          </a:p>
          <a:p>
            <a:endParaRPr lang="en-US"/>
          </a:p>
        </p:txBody>
      </p:sp>
      <p:sp>
        <p:nvSpPr>
          <p:cNvPr id="11270" name="Rectangle 5"/>
          <p:cNvSpPr>
            <a:spLocks noChangeArrowheads="1"/>
          </p:cNvSpPr>
          <p:nvPr/>
        </p:nvSpPr>
        <p:spPr bwMode="auto">
          <a:xfrm>
            <a:off x="0" y="3705225"/>
            <a:ext cx="9144000" cy="0"/>
          </a:xfrm>
          <a:prstGeom prst="rect">
            <a:avLst/>
          </a:prstGeom>
          <a:noFill/>
          <a:ln w="9525">
            <a:noFill/>
            <a:miter lim="800000"/>
            <a:headEnd/>
            <a:tailEnd/>
          </a:ln>
        </p:spPr>
        <p:txBody>
          <a:bodyPr wrap="none" anchor="ctr">
            <a:spAutoFit/>
          </a:bodyPr>
          <a:lstStyle/>
          <a:p>
            <a:endParaRPr lang="en-US"/>
          </a:p>
        </p:txBody>
      </p:sp>
      <p:sp>
        <p:nvSpPr>
          <p:cNvPr id="11271" name="Rectangle 6"/>
          <p:cNvSpPr>
            <a:spLocks noChangeArrowheads="1"/>
          </p:cNvSpPr>
          <p:nvPr/>
        </p:nvSpPr>
        <p:spPr bwMode="auto">
          <a:xfrm>
            <a:off x="6553200" y="2209800"/>
            <a:ext cx="595313" cy="646113"/>
          </a:xfrm>
          <a:prstGeom prst="rect">
            <a:avLst/>
          </a:prstGeom>
          <a:noFill/>
          <a:ln w="9525">
            <a:noFill/>
            <a:miter lim="800000"/>
            <a:headEnd/>
            <a:tailEnd/>
          </a:ln>
        </p:spPr>
        <p:txBody>
          <a:bodyPr wrap="none">
            <a:spAutoFit/>
          </a:bodyPr>
          <a:lstStyle/>
          <a:p>
            <a:r>
              <a:rPr lang="en-US" sz="3600" b="1">
                <a:solidFill>
                  <a:srgbClr val="000000"/>
                </a:solidFill>
                <a:cs typeface="Times New Roman" pitchFamily="18" charset="0"/>
              </a:rPr>
              <a:t> ?</a:t>
            </a:r>
            <a:endParaRPr lang="en-US"/>
          </a:p>
        </p:txBody>
      </p:sp>
      <p:sp>
        <p:nvSpPr>
          <p:cNvPr id="11272" name="Slide Number Placeholder 7"/>
          <p:cNvSpPr>
            <a:spLocks noGrp="1"/>
          </p:cNvSpPr>
          <p:nvPr>
            <p:ph type="sldNum" sz="quarter" idx="12"/>
          </p:nvPr>
        </p:nvSpPr>
        <p:spPr bwMode="auto">
          <a:xfrm>
            <a:off x="7010400" y="6245225"/>
            <a:ext cx="2133600" cy="476250"/>
          </a:xfrm>
          <a:prstGeom prst="rect">
            <a:avLst/>
          </a:prstGeom>
          <a:noFill/>
          <a:ln>
            <a:miter lim="800000"/>
            <a:headEnd/>
            <a:tailEnd/>
          </a:ln>
        </p:spPr>
        <p:txBody>
          <a:bodyPr/>
          <a:lstStyle/>
          <a:p>
            <a:fld id="{28DDFED2-1C00-4E37-8614-65208C7F3868}" type="slidenum">
              <a:rPr lang="en-US"/>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rmAutofit fontScale="90000"/>
          </a:bodyPr>
          <a:lstStyle/>
          <a:p>
            <a:r>
              <a:rPr lang="en-US" dirty="0" smtClean="0"/>
              <a:t>CD4/VL Chart</a:t>
            </a:r>
            <a:br>
              <a:rPr lang="en-US" dirty="0" smtClean="0"/>
            </a:br>
            <a:r>
              <a:rPr lang="en-US" sz="3600" b="0" cap="none" dirty="0" smtClean="0"/>
              <a:t> Designed by Case Managers at Queen </a:t>
            </a:r>
            <a:r>
              <a:rPr lang="en-US" sz="3600" b="0" cap="none" dirty="0" err="1" smtClean="0"/>
              <a:t>Annes</a:t>
            </a:r>
            <a:r>
              <a:rPr lang="en-US" sz="3600" b="0" cap="none" dirty="0" smtClean="0"/>
              <a:t> </a:t>
            </a:r>
            <a:r>
              <a:rPr lang="en-US" sz="3600" b="0" cap="none" dirty="0" smtClean="0"/>
              <a:t>County Health Department</a:t>
            </a:r>
            <a:endParaRPr lang="en-US" sz="3600" dirty="0"/>
          </a:p>
        </p:txBody>
      </p:sp>
      <p:sp>
        <p:nvSpPr>
          <p:cNvPr id="3" name="Content Placeholder 2"/>
          <p:cNvSpPr>
            <a:spLocks noGrp="1"/>
          </p:cNvSpPr>
          <p:nvPr>
            <p:ph idx="1"/>
          </p:nvPr>
        </p:nvSpPr>
        <p:spPr>
          <a:xfrm>
            <a:off x="457200" y="2438400"/>
            <a:ext cx="8229600" cy="3687763"/>
          </a:xfrm>
        </p:spPr>
        <p:txBody>
          <a:bodyPr/>
          <a:lstStyle/>
          <a:p>
            <a:r>
              <a:rPr lang="en-US" dirty="0" smtClean="0"/>
              <a:t>Purpose:</a:t>
            </a:r>
          </a:p>
          <a:p>
            <a:pPr lvl="1"/>
            <a:r>
              <a:rPr lang="en-US" dirty="0" smtClean="0"/>
              <a:t>Allows clients to see track their progress on both CD4 and VL on one page</a:t>
            </a:r>
          </a:p>
          <a:p>
            <a:pPr lvl="1"/>
            <a:r>
              <a:rPr lang="en-US" dirty="0" smtClean="0"/>
              <a:t>Provides goals (“good” ranges)</a:t>
            </a:r>
          </a:p>
          <a:p>
            <a:pPr lvl="1"/>
            <a:r>
              <a:rPr lang="en-US" dirty="0" smtClean="0"/>
              <a:t>Discussion tool for clinicians/case managers</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381000" y="514350"/>
          <a:ext cx="7962900" cy="6153150"/>
        </p:xfrm>
        <a:graphic>
          <a:graphicData uri="http://schemas.openxmlformats.org/presentationml/2006/ole">
            <p:oleObj spid="_x0000_s1030" name="Acrobat Document" r:id="rId4" imgW="7543800" imgH="5829300" progId="AcroExch.Document.7">
              <p:embed/>
            </p:oleObj>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772400" cy="1752600"/>
          </a:xfrm>
        </p:spPr>
        <p:txBody>
          <a:bodyPr>
            <a:normAutofit fontScale="90000"/>
          </a:bodyPr>
          <a:lstStyle/>
          <a:p>
            <a:pPr algn="ctr"/>
            <a:r>
              <a:rPr lang="en-US" sz="4400" b="0" cap="none" dirty="0" smtClean="0"/>
              <a:t>Pill Card</a:t>
            </a:r>
            <a:br>
              <a:rPr lang="en-US" sz="4400" b="0" cap="none" dirty="0" smtClean="0"/>
            </a:br>
            <a:r>
              <a:rPr lang="en-US" sz="3600" b="0" cap="none" dirty="0" smtClean="0"/>
              <a:t>Based on material in the </a:t>
            </a:r>
            <a:br>
              <a:rPr lang="en-US" sz="3600" b="0" cap="none" dirty="0" smtClean="0"/>
            </a:br>
            <a:r>
              <a:rPr lang="en-US" sz="3600" b="0" cap="none" dirty="0" smtClean="0"/>
              <a:t>AHRQ Health Literacy Toolkit</a:t>
            </a:r>
            <a:r>
              <a:rPr lang="en-US" sz="4400" b="0" cap="none" dirty="0" smtClean="0"/>
              <a:t/>
            </a:r>
            <a:br>
              <a:rPr lang="en-US" sz="4400" b="0" cap="none" dirty="0" smtClean="0"/>
            </a:br>
            <a:endParaRPr lang="en-US" sz="3600" b="0" dirty="0"/>
          </a:p>
        </p:txBody>
      </p:sp>
      <p:sp>
        <p:nvSpPr>
          <p:cNvPr id="3" name="Text Placeholder 2"/>
          <p:cNvSpPr>
            <a:spLocks noGrp="1"/>
          </p:cNvSpPr>
          <p:nvPr>
            <p:ph type="body" idx="1"/>
          </p:nvPr>
        </p:nvSpPr>
        <p:spPr>
          <a:xfrm>
            <a:off x="722313" y="2438400"/>
            <a:ext cx="7772400" cy="3428999"/>
          </a:xfrm>
        </p:spPr>
        <p:txBody>
          <a:bodyPr anchor="t">
            <a:normAutofit/>
          </a:bodyPr>
          <a:lstStyle/>
          <a:p>
            <a:r>
              <a:rPr lang="en-US" sz="3200" dirty="0" smtClean="0">
                <a:solidFill>
                  <a:schemeClr val="tx1"/>
                </a:solidFill>
              </a:rPr>
              <a:t>Purpose: Give clients a reminder of when to take their medication.  The pill card is customized to show the client’s specific medications. </a:t>
            </a:r>
            <a:endParaRPr lang="en-US" sz="3200" dirty="0">
              <a:solidFill>
                <a:schemeClr val="tx1"/>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normAutofit fontScale="90000"/>
          </a:bodyPr>
          <a:lstStyle/>
          <a:p>
            <a:pPr>
              <a:defRPr/>
            </a:pPr>
            <a:r>
              <a:rPr lang="en-US" dirty="0"/>
              <a:t>Sample Pill </a:t>
            </a:r>
            <a:r>
              <a:rPr lang="en-US" dirty="0" smtClean="0"/>
              <a:t>Card:</a:t>
            </a:r>
            <a:br>
              <a:rPr lang="en-US" dirty="0" smtClean="0"/>
            </a:br>
            <a:r>
              <a:rPr lang="en-US" sz="3100" dirty="0" smtClean="0">
                <a:hlinkClick r:id="rId4"/>
              </a:rPr>
              <a:t>http://www.ahrq.gov/qual/pillcard/pillcard.htm</a:t>
            </a:r>
            <a:r>
              <a:rPr lang="en-US" sz="3100" dirty="0" smtClean="0"/>
              <a:t> </a:t>
            </a:r>
            <a:endParaRPr lang="en-US" sz="3100" dirty="0"/>
          </a:p>
        </p:txBody>
      </p:sp>
      <p:graphicFrame>
        <p:nvGraphicFramePr>
          <p:cNvPr id="2050" name="Object 2"/>
          <p:cNvGraphicFramePr>
            <a:graphicFrameLocks noGrp="1" noChangeAspect="1"/>
          </p:cNvGraphicFramePr>
          <p:nvPr>
            <p:ph idx="1"/>
          </p:nvPr>
        </p:nvGraphicFramePr>
        <p:xfrm>
          <a:off x="1641475" y="1600200"/>
          <a:ext cx="5861050" cy="4525963"/>
        </p:xfrm>
        <a:graphic>
          <a:graphicData uri="http://schemas.openxmlformats.org/presentationml/2006/ole">
            <p:oleObj spid="_x0000_s2054" name="Acrobat Document" r:id="rId5" imgW="7647619" imgH="5904762" progId="AcroExch.Document.7">
              <p:embed/>
            </p:oleObj>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Adherence Tool Exercise</a:t>
            </a:r>
            <a:endParaRPr lang="en-US" dirty="0"/>
          </a:p>
        </p:txBody>
      </p:sp>
      <p:sp>
        <p:nvSpPr>
          <p:cNvPr id="3" name="Content Placeholder 2"/>
          <p:cNvSpPr>
            <a:spLocks noGrp="1"/>
          </p:cNvSpPr>
          <p:nvPr>
            <p:ph idx="1"/>
          </p:nvPr>
        </p:nvSpPr>
        <p:spPr/>
        <p:txBody>
          <a:bodyPr/>
          <a:lstStyle/>
          <a:p>
            <a:r>
              <a:rPr lang="en-US" dirty="0" smtClean="0"/>
              <a:t>Form Teams</a:t>
            </a:r>
          </a:p>
          <a:p>
            <a:r>
              <a:rPr lang="en-US" dirty="0" smtClean="0"/>
              <a:t>One team member:</a:t>
            </a:r>
          </a:p>
          <a:p>
            <a:pPr lvl="1"/>
            <a:r>
              <a:rPr lang="en-US" dirty="0" smtClean="0"/>
              <a:t>Read “Take Your HIV Medication on Time Every Day” to another team member.</a:t>
            </a:r>
          </a:p>
          <a:p>
            <a:pPr lvl="1"/>
            <a:r>
              <a:rPr lang="en-US" dirty="0" smtClean="0"/>
              <a:t>Ask 5 questions to determine whether the material was understood.</a:t>
            </a:r>
          </a:p>
          <a:p>
            <a:r>
              <a:rPr lang="en-US" dirty="0" smtClean="0"/>
              <a:t>Other team members observe.</a:t>
            </a:r>
          </a:p>
          <a:p>
            <a:r>
              <a:rPr lang="en-US" dirty="0" smtClean="0"/>
              <a:t>Re-convene with larger group to discuss.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7" name="Text Placeholder 2"/>
          <p:cNvSpPr>
            <a:spLocks noGrp="1"/>
          </p:cNvSpPr>
          <p:nvPr>
            <p:ph type="body" idx="1"/>
          </p:nvPr>
        </p:nvSpPr>
        <p:spPr>
          <a:xfrm>
            <a:off x="685800" y="1524000"/>
            <a:ext cx="7772400" cy="4724400"/>
          </a:xfrm>
        </p:spPr>
        <p:txBody>
          <a:bodyPr anchor="t">
            <a:normAutofit fontScale="92500" lnSpcReduction="10000"/>
          </a:bodyPr>
          <a:lstStyle/>
          <a:p>
            <a:pPr>
              <a:buFontTx/>
              <a:buChar char="•"/>
            </a:pPr>
            <a:r>
              <a:rPr lang="en-US" sz="3200" dirty="0" smtClean="0">
                <a:solidFill>
                  <a:schemeClr val="tx1"/>
                </a:solidFill>
                <a:ea typeface="ＭＳ Ｐゴシック" pitchFamily="34" charset="-128"/>
              </a:rPr>
              <a:t>MMEPs are effective health education tools…for people with varied literacy skill levels.</a:t>
            </a:r>
          </a:p>
          <a:p>
            <a:pPr>
              <a:buFontTx/>
              <a:buChar char="•"/>
            </a:pPr>
            <a:r>
              <a:rPr lang="en-US" sz="3200" dirty="0" smtClean="0">
                <a:solidFill>
                  <a:schemeClr val="tx1"/>
                </a:solidFill>
                <a:ea typeface="ＭＳ Ｐゴシック" pitchFamily="34" charset="-128"/>
              </a:rPr>
              <a:t>Research </a:t>
            </a:r>
            <a:r>
              <a:rPr lang="en-US" sz="3200" dirty="0" smtClean="0">
                <a:solidFill>
                  <a:schemeClr val="tx1"/>
                </a:solidFill>
                <a:ea typeface="ＭＳ Ｐゴシック" pitchFamily="34" charset="-128"/>
              </a:rPr>
              <a:t>showed that exposure to a plain language diabetes MMEP increased patients’ understanding of diabetes…no matter what their literacy competence.</a:t>
            </a:r>
          </a:p>
          <a:p>
            <a:pPr>
              <a:buFontTx/>
              <a:buChar char="•"/>
            </a:pPr>
            <a:endParaRPr lang="en-US" sz="3200" dirty="0" smtClean="0">
              <a:solidFill>
                <a:schemeClr val="tx1"/>
              </a:solidFill>
              <a:ea typeface="ＭＳ Ｐゴシック" pitchFamily="34" charset="-128"/>
            </a:endParaRPr>
          </a:p>
          <a:p>
            <a:r>
              <a:rPr lang="en-US" sz="2400" dirty="0" err="1">
                <a:ea typeface="ＭＳ Ｐゴシック" pitchFamily="34" charset="-128"/>
              </a:rPr>
              <a:t>Kanula</a:t>
            </a:r>
            <a:r>
              <a:rPr lang="en-US" sz="2400" dirty="0">
                <a:ea typeface="ＭＳ Ｐゴシック" pitchFamily="34" charset="-128"/>
              </a:rPr>
              <a:t>, Namratha et al, The relationship between health literacy and knowledge improvement after a multimedia type 2 diabetes education program, </a:t>
            </a:r>
            <a:r>
              <a:rPr lang="en-US" sz="2400" i="1" dirty="0">
                <a:ea typeface="ＭＳ Ｐゴシック" pitchFamily="34" charset="-128"/>
              </a:rPr>
              <a:t>Patient Education and Counseling</a:t>
            </a:r>
            <a:r>
              <a:rPr lang="en-US" sz="2400" dirty="0">
                <a:ea typeface="ＭＳ Ｐゴシック" pitchFamily="34" charset="-128"/>
              </a:rPr>
              <a:t>, 75 (2009), 321-327.</a:t>
            </a:r>
          </a:p>
          <a:p>
            <a:endParaRPr lang="en-US" sz="2400" dirty="0" smtClean="0">
              <a:solidFill>
                <a:schemeClr val="tx1"/>
              </a:solidFill>
              <a:ea typeface="ＭＳ Ｐゴシック" pitchFamily="34" charset="-128"/>
            </a:endParaRPr>
          </a:p>
          <a:p>
            <a:pPr>
              <a:buFontTx/>
              <a:buChar char="•"/>
            </a:pPr>
            <a:endParaRPr lang="en-US" sz="2400" dirty="0">
              <a:solidFill>
                <a:schemeClr val="tx1"/>
              </a:solidFill>
              <a:ea typeface="ＭＳ Ｐゴシック" pitchFamily="34" charset="-128"/>
            </a:endParaRPr>
          </a:p>
        </p:txBody>
      </p:sp>
      <p:sp>
        <p:nvSpPr>
          <p:cNvPr id="5" name="Title 1"/>
          <p:cNvSpPr txBox="1">
            <a:spLocks/>
          </p:cNvSpPr>
          <p:nvPr/>
        </p:nvSpPr>
        <p:spPr>
          <a:xfrm>
            <a:off x="304800" y="228600"/>
            <a:ext cx="8610600" cy="914400"/>
          </a:xfrm>
          <a:prstGeom prst="rect">
            <a:avLst/>
          </a:prstGeom>
        </p:spPr>
        <p:txBody>
          <a:bodyPr vert="horz" lIns="91440" tIns="45720" rIns="91440" bIns="45720" rtlCol="0" anchor="t">
            <a:normAutofit fontScale="97500" lnSpcReduction="10000"/>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pPr algn="ctr">
              <a:defRPr/>
            </a:pPr>
            <a:r>
              <a:rPr lang="en-US" sz="2200" smtClean="0"/>
              <a:t>multimedia education tools  for retention and  self-management</a:t>
            </a:r>
            <a:r>
              <a:rPr lang="en-US" sz="2000" smtClean="0"/>
              <a:t/>
            </a:r>
            <a:br>
              <a:rPr lang="en-US" sz="2000" smtClean="0"/>
            </a:br>
            <a:r>
              <a:rPr lang="en-US" sz="1400" b="0" cap="none" smtClean="0"/>
              <a:t>Evelyn Bradley and Daniel Tietz</a:t>
            </a:r>
            <a:endParaRPr lang="en-US" sz="2000" b="0" dirty="0"/>
          </a:p>
        </p:txBody>
      </p:sp>
    </p:spTree>
    <p:extLst>
      <p:ext uri="{BB962C8B-B14F-4D97-AF65-F5344CB8AC3E}">
        <p14:creationId xmlns:p14="http://schemas.microsoft.com/office/powerpoint/2010/main" xmlns="" val="1454861319"/>
      </p:ext>
    </p:extLst>
  </p:cSld>
  <p:clrMapOvr>
    <a:masterClrMapping/>
  </p:clrMapOvr>
  <p:transition spd="slow">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Tree>
    <p:extLst>
      <p:ext uri="{BB962C8B-B14F-4D97-AF65-F5344CB8AC3E}">
        <p14:creationId xmlns:p14="http://schemas.microsoft.com/office/powerpoint/2010/main" xmlns="" val="112386591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1219200"/>
          </a:xfrm>
        </p:spPr>
        <p:txBody>
          <a:bodyPr/>
          <a:lstStyle/>
          <a:p>
            <a:pPr algn="ctr">
              <a:defRPr/>
            </a:pPr>
            <a:r>
              <a:rPr lang="en-US" sz="2800" dirty="0" smtClean="0"/>
              <a:t>Pilot—Plain language adherence tools</a:t>
            </a:r>
            <a:r>
              <a:rPr lang="en-US" sz="2000" dirty="0" smtClean="0"/>
              <a:t/>
            </a:r>
            <a:br>
              <a:rPr lang="en-US" sz="2000" dirty="0" smtClean="0"/>
            </a:br>
            <a:r>
              <a:rPr lang="en-US" sz="1400" b="0" cap="none" dirty="0" smtClean="0"/>
              <a:t>Eileen Sheridan-Malone and Altricia Belk</a:t>
            </a:r>
            <a:r>
              <a:rPr lang="en-US" sz="1400" b="0" cap="none" dirty="0"/>
              <a:t/>
            </a:r>
            <a:br>
              <a:rPr lang="en-US" sz="1400" b="0" cap="none" dirty="0"/>
            </a:br>
            <a:r>
              <a:rPr lang="en-US" sz="1400" b="0" cap="none" dirty="0" smtClean="0"/>
              <a:t> Johns Hopkins Medical Center High-Risk GYN Clinic</a:t>
            </a:r>
            <a:endParaRPr lang="en-US" sz="2000" b="0" dirty="0"/>
          </a:p>
        </p:txBody>
      </p:sp>
      <p:sp>
        <p:nvSpPr>
          <p:cNvPr id="5123" name="Text Placeholder 2"/>
          <p:cNvSpPr>
            <a:spLocks noGrp="1"/>
          </p:cNvSpPr>
          <p:nvPr>
            <p:ph type="body" idx="1"/>
          </p:nvPr>
        </p:nvSpPr>
        <p:spPr>
          <a:xfrm>
            <a:off x="609600" y="1600200"/>
            <a:ext cx="8077200" cy="4724400"/>
          </a:xfrm>
        </p:spPr>
        <p:txBody>
          <a:bodyPr anchor="t">
            <a:noAutofit/>
          </a:bodyPr>
          <a:lstStyle/>
          <a:p>
            <a:pPr>
              <a:buFontTx/>
              <a:buChar char="•"/>
            </a:pPr>
            <a:r>
              <a:rPr lang="en-US" sz="3200" dirty="0" smtClean="0">
                <a:solidFill>
                  <a:schemeClr val="tx1"/>
                </a:solidFill>
              </a:rPr>
              <a:t>Lack of adherence has grave consequences for pregnant women with HIV and their babies.</a:t>
            </a:r>
          </a:p>
          <a:p>
            <a:pPr>
              <a:buFontTx/>
              <a:buChar char="•"/>
            </a:pPr>
            <a:r>
              <a:rPr lang="en-US" sz="3200" dirty="0" smtClean="0">
                <a:solidFill>
                  <a:schemeClr val="tx1"/>
                </a:solidFill>
              </a:rPr>
              <a:t>Working with Evelyn as part of an National Quality Center Fellowship, we participated in a quality assurance pilot  to increase adherence </a:t>
            </a:r>
          </a:p>
          <a:p>
            <a:pPr>
              <a:buFontTx/>
              <a:buChar char="•"/>
            </a:pPr>
            <a:r>
              <a:rPr lang="en-US" sz="3200" dirty="0" smtClean="0">
                <a:solidFill>
                  <a:schemeClr val="tx1"/>
                </a:solidFill>
              </a:rPr>
              <a:t>We used Dr. </a:t>
            </a:r>
            <a:r>
              <a:rPr lang="en-US" sz="3200" dirty="0" err="1" smtClean="0">
                <a:solidFill>
                  <a:schemeClr val="tx1"/>
                </a:solidFill>
              </a:rPr>
              <a:t>Barakat’s</a:t>
            </a:r>
            <a:r>
              <a:rPr lang="en-US" sz="3200" dirty="0" smtClean="0">
                <a:solidFill>
                  <a:schemeClr val="tx1"/>
                </a:solidFill>
              </a:rPr>
              <a:t> presentation, which we were able to modify for our population of young, primarily African-American women, and the CD4/VL chart</a:t>
            </a:r>
          </a:p>
        </p:txBody>
      </p:sp>
    </p:spTree>
  </p:cSld>
  <p:clrMapOvr>
    <a:masterClrMapping/>
  </p:clrMapOvr>
  <p:transition spd="slow">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Placeholder 4"/>
          <p:cNvSpPr>
            <a:spLocks noGrp="1"/>
          </p:cNvSpPr>
          <p:nvPr>
            <p:ph type="body" idx="1"/>
          </p:nvPr>
        </p:nvSpPr>
        <p:spPr>
          <a:xfrm>
            <a:off x="914400" y="1295400"/>
            <a:ext cx="7315200" cy="4419600"/>
          </a:xfrm>
        </p:spPr>
        <p:txBody>
          <a:bodyPr anchor="t">
            <a:noAutofit/>
          </a:bodyPr>
          <a:lstStyle/>
          <a:p>
            <a:r>
              <a:rPr lang="en-US" sz="3200" b="1" dirty="0" smtClean="0">
                <a:solidFill>
                  <a:schemeClr val="tx1"/>
                </a:solidFill>
              </a:rPr>
              <a:t>PROCESS</a:t>
            </a:r>
          </a:p>
          <a:p>
            <a:pPr>
              <a:buFontTx/>
              <a:buChar char="•"/>
            </a:pPr>
            <a:r>
              <a:rPr lang="en-US" sz="3200" dirty="0" smtClean="0">
                <a:solidFill>
                  <a:schemeClr val="tx1"/>
                </a:solidFill>
              </a:rPr>
              <a:t>The adherence tools were worked in with other components of our adherence program which includes: </a:t>
            </a:r>
          </a:p>
          <a:p>
            <a:pPr lvl="1">
              <a:buFontTx/>
              <a:buChar char="•"/>
            </a:pPr>
            <a:r>
              <a:rPr lang="en-US" sz="3000" dirty="0" smtClean="0">
                <a:solidFill>
                  <a:schemeClr val="tx1"/>
                </a:solidFill>
              </a:rPr>
              <a:t>identifying barriers to adherence, </a:t>
            </a:r>
          </a:p>
          <a:p>
            <a:pPr lvl="1">
              <a:buFontTx/>
              <a:buChar char="•"/>
            </a:pPr>
            <a:r>
              <a:rPr lang="en-US" sz="3000" dirty="0" smtClean="0">
                <a:solidFill>
                  <a:schemeClr val="tx1"/>
                </a:solidFill>
              </a:rPr>
              <a:t>setting up cell phone reminders, </a:t>
            </a:r>
          </a:p>
          <a:p>
            <a:pPr lvl="1">
              <a:buFontTx/>
              <a:buChar char="•"/>
            </a:pPr>
            <a:r>
              <a:rPr lang="en-US" sz="3000" dirty="0" smtClean="0">
                <a:solidFill>
                  <a:schemeClr val="tx1"/>
                </a:solidFill>
              </a:rPr>
              <a:t>phone calls,</a:t>
            </a:r>
          </a:p>
          <a:p>
            <a:pPr lvl="1">
              <a:buFontTx/>
              <a:buChar char="•"/>
            </a:pPr>
            <a:r>
              <a:rPr lang="en-US" sz="3000" dirty="0" smtClean="0">
                <a:solidFill>
                  <a:schemeClr val="tx1"/>
                </a:solidFill>
              </a:rPr>
              <a:t>home visits.</a:t>
            </a:r>
          </a:p>
        </p:txBody>
      </p:sp>
      <p:sp>
        <p:nvSpPr>
          <p:cNvPr id="5" name="Title 1"/>
          <p:cNvSpPr>
            <a:spLocks noGrp="1"/>
          </p:cNvSpPr>
          <p:nvPr>
            <p:ph type="title"/>
          </p:nvPr>
        </p:nvSpPr>
        <p:spPr>
          <a:xfrm>
            <a:off x="304800" y="228600"/>
            <a:ext cx="8610600" cy="1219200"/>
          </a:xfrm>
        </p:spPr>
        <p:txBody>
          <a:bodyPr/>
          <a:lstStyle/>
          <a:p>
            <a:pPr algn="ctr">
              <a:defRPr/>
            </a:pPr>
            <a:r>
              <a:rPr lang="en-US" sz="2800" dirty="0" smtClean="0"/>
              <a:t>Pilot—Plain language adherence tools</a:t>
            </a:r>
            <a:r>
              <a:rPr lang="en-US" sz="2000" dirty="0" smtClean="0"/>
              <a:t/>
            </a:r>
            <a:br>
              <a:rPr lang="en-US" sz="2000" dirty="0" smtClean="0"/>
            </a:br>
            <a:r>
              <a:rPr lang="en-US" sz="1400" b="0" cap="none" dirty="0" smtClean="0"/>
              <a:t>Eileen Sheridan-Malone and Altricia Belk</a:t>
            </a:r>
            <a:r>
              <a:rPr lang="en-US" sz="1400" b="0" cap="none" dirty="0"/>
              <a:t/>
            </a:r>
            <a:br>
              <a:rPr lang="en-US" sz="1400" b="0" cap="none" dirty="0"/>
            </a:br>
            <a:r>
              <a:rPr lang="en-US" sz="1400" b="0" cap="none" dirty="0" smtClean="0"/>
              <a:t> Johns Hopkins Medical Center High-Risk GYN Clinic</a:t>
            </a:r>
            <a:endParaRPr lang="en-US" sz="2000" b="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1676400"/>
            <a:ext cx="7391400" cy="4308872"/>
          </a:xfrm>
          <a:prstGeom prst="rect">
            <a:avLst/>
          </a:prstGeom>
        </p:spPr>
        <p:txBody>
          <a:bodyPr wrap="square">
            <a:spAutoFit/>
          </a:bodyPr>
          <a:lstStyle/>
          <a:p>
            <a:pPr>
              <a:buFontTx/>
              <a:buChar char="•"/>
            </a:pPr>
            <a:r>
              <a:rPr lang="en-US" sz="3200" dirty="0" smtClean="0"/>
              <a:t>We work as a team, with one person responsible for note taking and preparing materials, the other presenting the materials.</a:t>
            </a:r>
          </a:p>
          <a:p>
            <a:pPr>
              <a:buFontTx/>
              <a:buChar char="•"/>
            </a:pPr>
            <a:r>
              <a:rPr lang="en-US" sz="3200" dirty="0" smtClean="0"/>
              <a:t>The patients have our undivided attention…a quiet, private, neat room, with flowers and no distractions…time for questions.  </a:t>
            </a:r>
          </a:p>
          <a:p>
            <a:pPr>
              <a:buFontTx/>
              <a:buChar char="•"/>
            </a:pPr>
            <a:endParaRPr lang="en-US" dirty="0" smtClean="0"/>
          </a:p>
        </p:txBody>
      </p:sp>
      <p:sp>
        <p:nvSpPr>
          <p:cNvPr id="5" name="Title 1"/>
          <p:cNvSpPr txBox="1">
            <a:spLocks/>
          </p:cNvSpPr>
          <p:nvPr/>
        </p:nvSpPr>
        <p:spPr>
          <a:xfrm>
            <a:off x="304800" y="228600"/>
            <a:ext cx="8610600" cy="1219200"/>
          </a:xfrm>
          <a:prstGeom prst="rect">
            <a:avLst/>
          </a:prstGeom>
        </p:spPr>
        <p:txBody>
          <a:bodyPr vert="horz" lIns="91440" tIns="45720" rIns="91440" bIns="45720" rtlCol="0" anchor="t">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all" spc="0" normalizeH="0" baseline="0" noProof="0" dirty="0" smtClean="0">
                <a:ln>
                  <a:noFill/>
                </a:ln>
                <a:solidFill>
                  <a:schemeClr val="tx1"/>
                </a:solidFill>
                <a:effectLst/>
                <a:uLnTx/>
                <a:uFillTx/>
                <a:latin typeface="+mj-lt"/>
                <a:ea typeface="+mj-ea"/>
                <a:cs typeface="+mj-cs"/>
              </a:rPr>
              <a:t>Pilot—Plain language adherence tools</a:t>
            </a:r>
            <a:r>
              <a:rPr kumimoji="0" lang="en-US" sz="2000" b="1" i="0" u="none" strike="noStrike" kern="1200" cap="all" spc="0" normalizeH="0" baseline="0" noProof="0" dirty="0" smtClean="0">
                <a:ln>
                  <a:noFill/>
                </a:ln>
                <a:solidFill>
                  <a:schemeClr val="tx1"/>
                </a:solidFill>
                <a:effectLst/>
                <a:uLnTx/>
                <a:uFillTx/>
                <a:latin typeface="+mj-lt"/>
                <a:ea typeface="+mj-ea"/>
                <a:cs typeface="+mj-cs"/>
              </a:rPr>
              <a:t/>
            </a:r>
            <a:br>
              <a:rPr kumimoji="0" lang="en-US" sz="2000" b="1" i="0" u="none" strike="noStrike" kern="1200" cap="all" spc="0" normalizeH="0" baseline="0" noProof="0" dirty="0" smtClean="0">
                <a:ln>
                  <a:noFill/>
                </a:ln>
                <a:solidFill>
                  <a:schemeClr val="tx1"/>
                </a:solidFill>
                <a:effectLst/>
                <a:uLnTx/>
                <a:uFillTx/>
                <a:latin typeface="+mj-lt"/>
                <a:ea typeface="+mj-ea"/>
                <a:cs typeface="+mj-cs"/>
              </a:rPr>
            </a:br>
            <a:r>
              <a:rPr kumimoji="0" lang="en-US" sz="1400" b="0" i="0" u="none" strike="noStrike" kern="1200" cap="none" spc="0" normalizeH="0" baseline="0" noProof="0" dirty="0" smtClean="0">
                <a:ln>
                  <a:noFill/>
                </a:ln>
                <a:solidFill>
                  <a:schemeClr val="tx1"/>
                </a:solidFill>
                <a:effectLst/>
                <a:uLnTx/>
                <a:uFillTx/>
                <a:latin typeface="+mj-lt"/>
                <a:ea typeface="+mj-ea"/>
                <a:cs typeface="+mj-cs"/>
              </a:rPr>
              <a:t>Eileen Sheridan-Malone and Altricia Belk</a:t>
            </a:r>
            <a:br>
              <a:rPr kumimoji="0" lang="en-US" sz="1400" b="0" i="0" u="none" strike="noStrike" kern="1200" cap="none" spc="0" normalizeH="0" baseline="0" noProof="0" dirty="0" smtClean="0">
                <a:ln>
                  <a:noFill/>
                </a:ln>
                <a:solidFill>
                  <a:schemeClr val="tx1"/>
                </a:solidFill>
                <a:effectLst/>
                <a:uLnTx/>
                <a:uFillTx/>
                <a:latin typeface="+mj-lt"/>
                <a:ea typeface="+mj-ea"/>
                <a:cs typeface="+mj-cs"/>
              </a:rPr>
            </a:br>
            <a:r>
              <a:rPr kumimoji="0" lang="en-US" sz="1400" b="0" i="0" u="none" strike="noStrike" kern="1200" cap="none" spc="0" normalizeH="0" baseline="0" noProof="0" dirty="0" smtClean="0">
                <a:ln>
                  <a:noFill/>
                </a:ln>
                <a:solidFill>
                  <a:schemeClr val="tx1"/>
                </a:solidFill>
                <a:effectLst/>
                <a:uLnTx/>
                <a:uFillTx/>
                <a:latin typeface="+mj-lt"/>
                <a:ea typeface="+mj-ea"/>
                <a:cs typeface="+mj-cs"/>
              </a:rPr>
              <a:t> Johns Hopkins Medical Center High-Risk GYN Clinic</a:t>
            </a:r>
            <a:endParaRPr kumimoji="0" lang="en-US" sz="2000" b="0" i="0" u="none" strike="noStrike" kern="1200" cap="all"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00" y="1447800"/>
            <a:ext cx="7772400" cy="4038600"/>
          </a:xfrm>
        </p:spPr>
        <p:txBody>
          <a:bodyPr anchor="t">
            <a:normAutofit fontScale="92500" lnSpcReduction="10000"/>
          </a:bodyPr>
          <a:lstStyle/>
          <a:p>
            <a:pPr>
              <a:buFont typeface="Arial" pitchFamily="34" charset="0"/>
              <a:buChar char="•"/>
            </a:pPr>
            <a:r>
              <a:rPr lang="en-US" sz="3200" dirty="0" smtClean="0">
                <a:solidFill>
                  <a:schemeClr val="tx1"/>
                </a:solidFill>
              </a:rPr>
              <a:t>At the client’s first visit we 1) ask pre-questions, 2) show </a:t>
            </a:r>
            <a:r>
              <a:rPr lang="en-US" sz="3200" i="1" dirty="0" smtClean="0">
                <a:solidFill>
                  <a:schemeClr val="tx1"/>
                </a:solidFill>
              </a:rPr>
              <a:t>Take Your HIV Medicine…, </a:t>
            </a:r>
            <a:r>
              <a:rPr lang="en-US" sz="3200" dirty="0" smtClean="0">
                <a:solidFill>
                  <a:schemeClr val="tx1"/>
                </a:solidFill>
              </a:rPr>
              <a:t>and 3) ask post-questions, 4) send home a copy of </a:t>
            </a:r>
            <a:r>
              <a:rPr lang="en-US" sz="3200" i="1" dirty="0" smtClean="0">
                <a:solidFill>
                  <a:schemeClr val="tx1"/>
                </a:solidFill>
              </a:rPr>
              <a:t>Take Your HIV Medicine</a:t>
            </a:r>
            <a:r>
              <a:rPr lang="en-US" sz="3200" dirty="0" smtClean="0">
                <a:solidFill>
                  <a:schemeClr val="tx1"/>
                </a:solidFill>
              </a:rPr>
              <a:t>…</a:t>
            </a:r>
          </a:p>
          <a:p>
            <a:pPr>
              <a:buFont typeface="Arial" pitchFamily="34" charset="0"/>
              <a:buChar char="•"/>
            </a:pPr>
            <a:r>
              <a:rPr lang="en-US" sz="3200" dirty="0" smtClean="0">
                <a:solidFill>
                  <a:schemeClr val="tx1"/>
                </a:solidFill>
              </a:rPr>
              <a:t>At the second visit, we ask follow-up questions (Did you review the materials we sent home with you? Have </a:t>
            </a:r>
            <a:r>
              <a:rPr lang="en-US" sz="3200" dirty="0" smtClean="0">
                <a:solidFill>
                  <a:schemeClr val="tx1"/>
                </a:solidFill>
              </a:rPr>
              <a:t>you missed any doses?) </a:t>
            </a:r>
            <a:r>
              <a:rPr lang="en-US" sz="3200" dirty="0" smtClean="0">
                <a:solidFill>
                  <a:schemeClr val="tx1"/>
                </a:solidFill>
              </a:rPr>
              <a:t>and introduce the CD4/VL chart.  By then we have two CD4 and VL data points to show progress.</a:t>
            </a:r>
            <a:endParaRPr lang="en-US" sz="3200" b="1" dirty="0" smtClean="0">
              <a:solidFill>
                <a:schemeClr val="tx1"/>
              </a:solidFill>
            </a:endParaRPr>
          </a:p>
          <a:p>
            <a:pPr>
              <a:buFont typeface="Arial" pitchFamily="34" charset="0"/>
              <a:buChar char="•"/>
            </a:pPr>
            <a:endParaRPr lang="en-US" sz="3200" dirty="0" smtClean="0">
              <a:solidFill>
                <a:schemeClr val="tx1"/>
              </a:solidFill>
            </a:endParaRPr>
          </a:p>
          <a:p>
            <a:endParaRPr lang="en-US" dirty="0"/>
          </a:p>
        </p:txBody>
      </p:sp>
      <p:sp>
        <p:nvSpPr>
          <p:cNvPr id="4" name="Title 1"/>
          <p:cNvSpPr txBox="1">
            <a:spLocks/>
          </p:cNvSpPr>
          <p:nvPr/>
        </p:nvSpPr>
        <p:spPr>
          <a:xfrm>
            <a:off x="304800" y="228600"/>
            <a:ext cx="8610600" cy="1219200"/>
          </a:xfrm>
          <a:prstGeom prst="rect">
            <a:avLst/>
          </a:prstGeom>
        </p:spPr>
        <p:txBody>
          <a:bodyPr vert="horz" lIns="91440" tIns="45720" rIns="91440" bIns="45720" rtlCol="0" anchor="t">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all" spc="0" normalizeH="0" baseline="0" noProof="0" dirty="0" smtClean="0">
                <a:ln>
                  <a:noFill/>
                </a:ln>
                <a:solidFill>
                  <a:schemeClr val="tx1"/>
                </a:solidFill>
                <a:effectLst/>
                <a:uLnTx/>
                <a:uFillTx/>
                <a:latin typeface="+mj-lt"/>
                <a:ea typeface="+mj-ea"/>
                <a:cs typeface="+mj-cs"/>
              </a:rPr>
              <a:t>Pilot—Plain language adherence tools</a:t>
            </a:r>
            <a:r>
              <a:rPr kumimoji="0" lang="en-US" sz="2000" b="1" i="0" u="none" strike="noStrike" kern="1200" cap="all" spc="0" normalizeH="0" baseline="0" noProof="0" dirty="0" smtClean="0">
                <a:ln>
                  <a:noFill/>
                </a:ln>
                <a:solidFill>
                  <a:schemeClr val="tx1"/>
                </a:solidFill>
                <a:effectLst/>
                <a:uLnTx/>
                <a:uFillTx/>
                <a:latin typeface="+mj-lt"/>
                <a:ea typeface="+mj-ea"/>
                <a:cs typeface="+mj-cs"/>
              </a:rPr>
              <a:t/>
            </a:r>
            <a:br>
              <a:rPr kumimoji="0" lang="en-US" sz="2000" b="1" i="0" u="none" strike="noStrike" kern="1200" cap="all" spc="0" normalizeH="0" baseline="0" noProof="0" dirty="0" smtClean="0">
                <a:ln>
                  <a:noFill/>
                </a:ln>
                <a:solidFill>
                  <a:schemeClr val="tx1"/>
                </a:solidFill>
                <a:effectLst/>
                <a:uLnTx/>
                <a:uFillTx/>
                <a:latin typeface="+mj-lt"/>
                <a:ea typeface="+mj-ea"/>
                <a:cs typeface="+mj-cs"/>
              </a:rPr>
            </a:br>
            <a:r>
              <a:rPr kumimoji="0" lang="en-US" sz="1400" b="0" i="0" u="none" strike="noStrike" kern="1200" cap="none" spc="0" normalizeH="0" baseline="0" noProof="0" dirty="0" smtClean="0">
                <a:ln>
                  <a:noFill/>
                </a:ln>
                <a:solidFill>
                  <a:schemeClr val="tx1"/>
                </a:solidFill>
                <a:effectLst/>
                <a:uLnTx/>
                <a:uFillTx/>
                <a:latin typeface="+mj-lt"/>
                <a:ea typeface="+mj-ea"/>
                <a:cs typeface="+mj-cs"/>
              </a:rPr>
              <a:t>Eileen Sheridan-Malone and Altricia Belk</a:t>
            </a:r>
            <a:br>
              <a:rPr kumimoji="0" lang="en-US" sz="1400" b="0" i="0" u="none" strike="noStrike" kern="1200" cap="none" spc="0" normalizeH="0" baseline="0" noProof="0" dirty="0" smtClean="0">
                <a:ln>
                  <a:noFill/>
                </a:ln>
                <a:solidFill>
                  <a:schemeClr val="tx1"/>
                </a:solidFill>
                <a:effectLst/>
                <a:uLnTx/>
                <a:uFillTx/>
                <a:latin typeface="+mj-lt"/>
                <a:ea typeface="+mj-ea"/>
                <a:cs typeface="+mj-cs"/>
              </a:rPr>
            </a:br>
            <a:r>
              <a:rPr kumimoji="0" lang="en-US" sz="1400" b="0" i="0" u="none" strike="noStrike" kern="1200" cap="none" spc="0" normalizeH="0" baseline="0" noProof="0" dirty="0" smtClean="0">
                <a:ln>
                  <a:noFill/>
                </a:ln>
                <a:solidFill>
                  <a:schemeClr val="tx1"/>
                </a:solidFill>
                <a:effectLst/>
                <a:uLnTx/>
                <a:uFillTx/>
                <a:latin typeface="+mj-lt"/>
                <a:ea typeface="+mj-ea"/>
                <a:cs typeface="+mj-cs"/>
              </a:rPr>
              <a:t> Johns Hopkins Medical Center High-Risk GYN Clinic</a:t>
            </a:r>
            <a:endParaRPr kumimoji="0" lang="en-US" sz="2000" b="0" i="0" u="none" strike="noStrike" kern="1200" cap="all"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Placeholder 4"/>
          <p:cNvSpPr>
            <a:spLocks noGrp="1"/>
          </p:cNvSpPr>
          <p:nvPr>
            <p:ph type="body" idx="1"/>
          </p:nvPr>
        </p:nvSpPr>
        <p:spPr>
          <a:xfrm>
            <a:off x="609600" y="1828800"/>
            <a:ext cx="8001000" cy="4419600"/>
          </a:xfrm>
        </p:spPr>
        <p:txBody>
          <a:bodyPr anchor="t">
            <a:normAutofit lnSpcReduction="10000"/>
          </a:bodyPr>
          <a:lstStyle/>
          <a:p>
            <a:pPr>
              <a:buFontTx/>
              <a:buChar char="•"/>
            </a:pPr>
            <a:r>
              <a:rPr lang="en-US" sz="3200" dirty="0" smtClean="0">
                <a:solidFill>
                  <a:schemeClr val="tx1"/>
                </a:solidFill>
              </a:rPr>
              <a:t>We found that covering the 2 interventions (</a:t>
            </a:r>
            <a:r>
              <a:rPr lang="en-US" sz="3200" i="1" dirty="0" smtClean="0">
                <a:solidFill>
                  <a:schemeClr val="tx1"/>
                </a:solidFill>
              </a:rPr>
              <a:t>Take Your HIV Medicin</a:t>
            </a:r>
            <a:r>
              <a:rPr lang="en-US" sz="3200" dirty="0" smtClean="0">
                <a:solidFill>
                  <a:schemeClr val="tx1"/>
                </a:solidFill>
              </a:rPr>
              <a:t>e… and the CD4/VL chart) including the data collection/teach-back takes 10-15 minutes.</a:t>
            </a:r>
          </a:p>
          <a:p>
            <a:pPr>
              <a:buFontTx/>
              <a:buChar char="•"/>
            </a:pPr>
            <a:r>
              <a:rPr lang="en-US" sz="3200" dirty="0" smtClean="0">
                <a:solidFill>
                  <a:schemeClr val="tx1"/>
                </a:solidFill>
              </a:rPr>
              <a:t>Although we liked the pill card and had hoped to pilot it, due to staffing and patient visit time, we did not.  It takes time to prepare the card for each client, and we did not want to overwhelm clients with TMI.</a:t>
            </a:r>
          </a:p>
          <a:p>
            <a:pPr>
              <a:buFontTx/>
              <a:buChar char="•"/>
            </a:pPr>
            <a:endParaRPr lang="en-US" dirty="0" smtClean="0"/>
          </a:p>
          <a:p>
            <a:pPr>
              <a:buFontTx/>
              <a:buChar char="•"/>
            </a:pPr>
            <a:endParaRPr lang="en-US" dirty="0" smtClean="0"/>
          </a:p>
        </p:txBody>
      </p:sp>
      <p:sp>
        <p:nvSpPr>
          <p:cNvPr id="5" name="Title 1"/>
          <p:cNvSpPr txBox="1">
            <a:spLocks/>
          </p:cNvSpPr>
          <p:nvPr/>
        </p:nvSpPr>
        <p:spPr>
          <a:xfrm>
            <a:off x="304800" y="228600"/>
            <a:ext cx="8610600" cy="1219200"/>
          </a:xfrm>
          <a:prstGeom prst="rect">
            <a:avLst/>
          </a:prstGeom>
        </p:spPr>
        <p:txBody>
          <a:bodyPr vert="horz" lIns="91440" tIns="45720" rIns="91440" bIns="45720" rtlCol="0" anchor="t">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all" spc="0" normalizeH="0" baseline="0" noProof="0" dirty="0" smtClean="0">
                <a:ln>
                  <a:noFill/>
                </a:ln>
                <a:solidFill>
                  <a:schemeClr val="tx1"/>
                </a:solidFill>
                <a:effectLst/>
                <a:uLnTx/>
                <a:uFillTx/>
                <a:latin typeface="+mj-lt"/>
                <a:ea typeface="+mj-ea"/>
                <a:cs typeface="+mj-cs"/>
              </a:rPr>
              <a:t>Pilot—Plain language adherence tools</a:t>
            </a:r>
            <a:r>
              <a:rPr kumimoji="0" lang="en-US" sz="2000" b="1" i="0" u="none" strike="noStrike" kern="1200" cap="all" spc="0" normalizeH="0" baseline="0" noProof="0" dirty="0" smtClean="0">
                <a:ln>
                  <a:noFill/>
                </a:ln>
                <a:solidFill>
                  <a:schemeClr val="tx1"/>
                </a:solidFill>
                <a:effectLst/>
                <a:uLnTx/>
                <a:uFillTx/>
                <a:latin typeface="+mj-lt"/>
                <a:ea typeface="+mj-ea"/>
                <a:cs typeface="+mj-cs"/>
              </a:rPr>
              <a:t/>
            </a:r>
            <a:br>
              <a:rPr kumimoji="0" lang="en-US" sz="2000" b="1" i="0" u="none" strike="noStrike" kern="1200" cap="all" spc="0" normalizeH="0" baseline="0" noProof="0" dirty="0" smtClean="0">
                <a:ln>
                  <a:noFill/>
                </a:ln>
                <a:solidFill>
                  <a:schemeClr val="tx1"/>
                </a:solidFill>
                <a:effectLst/>
                <a:uLnTx/>
                <a:uFillTx/>
                <a:latin typeface="+mj-lt"/>
                <a:ea typeface="+mj-ea"/>
                <a:cs typeface="+mj-cs"/>
              </a:rPr>
            </a:br>
            <a:r>
              <a:rPr kumimoji="0" lang="en-US" sz="1400" b="0" i="0" u="none" strike="noStrike" kern="1200" cap="none" spc="0" normalizeH="0" baseline="0" noProof="0" dirty="0" smtClean="0">
                <a:ln>
                  <a:noFill/>
                </a:ln>
                <a:solidFill>
                  <a:schemeClr val="tx1"/>
                </a:solidFill>
                <a:effectLst/>
                <a:uLnTx/>
                <a:uFillTx/>
                <a:latin typeface="+mj-lt"/>
                <a:ea typeface="+mj-ea"/>
                <a:cs typeface="+mj-cs"/>
              </a:rPr>
              <a:t>Eileen Sheridan-Malone and Altricia Belk</a:t>
            </a:r>
            <a:br>
              <a:rPr kumimoji="0" lang="en-US" sz="1400" b="0" i="0" u="none" strike="noStrike" kern="1200" cap="none" spc="0" normalizeH="0" baseline="0" noProof="0" dirty="0" smtClean="0">
                <a:ln>
                  <a:noFill/>
                </a:ln>
                <a:solidFill>
                  <a:schemeClr val="tx1"/>
                </a:solidFill>
                <a:effectLst/>
                <a:uLnTx/>
                <a:uFillTx/>
                <a:latin typeface="+mj-lt"/>
                <a:ea typeface="+mj-ea"/>
                <a:cs typeface="+mj-cs"/>
              </a:rPr>
            </a:br>
            <a:r>
              <a:rPr kumimoji="0" lang="en-US" sz="1400" b="0" i="0" u="none" strike="noStrike" kern="1200" cap="none" spc="0" normalizeH="0" baseline="0" noProof="0" dirty="0" smtClean="0">
                <a:ln>
                  <a:noFill/>
                </a:ln>
                <a:solidFill>
                  <a:schemeClr val="tx1"/>
                </a:solidFill>
                <a:effectLst/>
                <a:uLnTx/>
                <a:uFillTx/>
                <a:latin typeface="+mj-lt"/>
                <a:ea typeface="+mj-ea"/>
                <a:cs typeface="+mj-cs"/>
              </a:rPr>
              <a:t> Johns Hopkins Medical Center High-Risk GYN Clinic</a:t>
            </a:r>
            <a:endParaRPr kumimoji="0" lang="en-US" sz="2000" b="0" i="0" u="none" strike="noStrike" kern="1200" cap="all"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Placeholder 4"/>
          <p:cNvSpPr>
            <a:spLocks noGrp="1"/>
          </p:cNvSpPr>
          <p:nvPr>
            <p:ph type="body" idx="1"/>
          </p:nvPr>
        </p:nvSpPr>
        <p:spPr>
          <a:xfrm>
            <a:off x="457200" y="1447800"/>
            <a:ext cx="8037513" cy="3962400"/>
          </a:xfrm>
        </p:spPr>
        <p:txBody>
          <a:bodyPr anchor="t">
            <a:normAutofit lnSpcReduction="10000"/>
          </a:bodyPr>
          <a:lstStyle/>
          <a:p>
            <a:r>
              <a:rPr lang="en-US" sz="3200" b="1" dirty="0" smtClean="0">
                <a:solidFill>
                  <a:schemeClr val="tx1"/>
                </a:solidFill>
              </a:rPr>
              <a:t>ASSESSING IMPACT</a:t>
            </a:r>
          </a:p>
          <a:p>
            <a:pPr lvl="1">
              <a:buFont typeface="Arial" pitchFamily="34" charset="0"/>
              <a:buChar char="•"/>
            </a:pPr>
            <a:r>
              <a:rPr lang="en-US" sz="2800" dirty="0" smtClean="0">
                <a:solidFill>
                  <a:schemeClr val="tx1"/>
                </a:solidFill>
              </a:rPr>
              <a:t>For each of the adherence interventions we had data collection tools, asking a few brief questions before and after exposure to interventions.</a:t>
            </a:r>
          </a:p>
          <a:p>
            <a:pPr lvl="1">
              <a:buFont typeface="Arial" pitchFamily="34" charset="0"/>
              <a:buChar char="•"/>
            </a:pPr>
            <a:r>
              <a:rPr lang="en-US" sz="2800" dirty="0" smtClean="0">
                <a:solidFill>
                  <a:schemeClr val="tx1"/>
                </a:solidFill>
              </a:rPr>
              <a:t>The data collection tools also support “teach-back.” For example, we asked five questions before and after showing Take Your HIV Med…:</a:t>
            </a:r>
          </a:p>
          <a:p>
            <a:pPr lvl="1">
              <a:buFont typeface="Arial" pitchFamily="34" charset="0"/>
              <a:buChar char="•"/>
            </a:pPr>
            <a:r>
              <a:rPr lang="en-US" sz="2800" dirty="0" smtClean="0">
                <a:solidFill>
                  <a:schemeClr val="tx1"/>
                </a:solidFill>
              </a:rPr>
              <a:t>Following the post- questions, we went over any errors.</a:t>
            </a:r>
          </a:p>
          <a:p>
            <a:endParaRPr lang="en-US" dirty="0" smtClean="0"/>
          </a:p>
          <a:p>
            <a:endParaRPr lang="en-US" sz="2400" dirty="0" smtClean="0"/>
          </a:p>
          <a:p>
            <a:pPr lvl="2">
              <a:buFontTx/>
              <a:buChar char="•"/>
            </a:pPr>
            <a:endParaRPr lang="en-US" sz="2400" dirty="0" smtClean="0"/>
          </a:p>
          <a:p>
            <a:pPr lvl="2">
              <a:buFontTx/>
              <a:buChar char="•"/>
            </a:pPr>
            <a:endParaRPr lang="en-US" dirty="0" smtClean="0"/>
          </a:p>
        </p:txBody>
      </p:sp>
      <p:sp>
        <p:nvSpPr>
          <p:cNvPr id="5" name="Title 1"/>
          <p:cNvSpPr>
            <a:spLocks noGrp="1"/>
          </p:cNvSpPr>
          <p:nvPr>
            <p:ph type="title"/>
          </p:nvPr>
        </p:nvSpPr>
        <p:spPr>
          <a:xfrm>
            <a:off x="304800" y="228600"/>
            <a:ext cx="8610600" cy="1219200"/>
          </a:xfrm>
        </p:spPr>
        <p:txBody>
          <a:bodyPr/>
          <a:lstStyle/>
          <a:p>
            <a:pPr algn="ctr">
              <a:defRPr/>
            </a:pPr>
            <a:r>
              <a:rPr lang="en-US" sz="2800" dirty="0" smtClean="0"/>
              <a:t>Pilot—Plain language adherence tools</a:t>
            </a:r>
            <a:r>
              <a:rPr lang="en-US" sz="2000" dirty="0" smtClean="0"/>
              <a:t/>
            </a:r>
            <a:br>
              <a:rPr lang="en-US" sz="2000" dirty="0" smtClean="0"/>
            </a:br>
            <a:r>
              <a:rPr lang="en-US" sz="1400" b="0" cap="none" dirty="0" smtClean="0"/>
              <a:t>Eileen Sheridan-Malone and Altricia Belk</a:t>
            </a:r>
            <a:r>
              <a:rPr lang="en-US" sz="1400" b="0" cap="none" dirty="0"/>
              <a:t/>
            </a:r>
            <a:br>
              <a:rPr lang="en-US" sz="1400" b="0" cap="none" dirty="0"/>
            </a:br>
            <a:r>
              <a:rPr lang="en-US" sz="1400" b="0" cap="none" dirty="0" smtClean="0"/>
              <a:t> Johns Hopkins Medical Center High-Risk GYN Clinic</a:t>
            </a:r>
            <a:endParaRPr lang="en-US" sz="2000" b="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Placeholder 4"/>
          <p:cNvSpPr>
            <a:spLocks noGrp="1"/>
          </p:cNvSpPr>
          <p:nvPr>
            <p:ph type="body" idx="1"/>
          </p:nvPr>
        </p:nvSpPr>
        <p:spPr>
          <a:xfrm>
            <a:off x="722313" y="1219200"/>
            <a:ext cx="7772400" cy="4648200"/>
          </a:xfrm>
        </p:spPr>
        <p:txBody>
          <a:bodyPr anchor="t">
            <a:normAutofit fontScale="85000" lnSpcReduction="10000"/>
          </a:bodyPr>
          <a:lstStyle/>
          <a:p>
            <a:r>
              <a:rPr lang="en-US" sz="3600" b="1" dirty="0" smtClean="0">
                <a:solidFill>
                  <a:schemeClr val="tx1"/>
                </a:solidFill>
              </a:rPr>
              <a:t>Observations</a:t>
            </a:r>
          </a:p>
          <a:p>
            <a:pPr>
              <a:buFontTx/>
              <a:buChar char="•"/>
            </a:pPr>
            <a:r>
              <a:rPr lang="en-US" sz="3600" dirty="0" smtClean="0">
                <a:solidFill>
                  <a:schemeClr val="tx1"/>
                </a:solidFill>
              </a:rPr>
              <a:t>Many clients did not know all of the basic information included in </a:t>
            </a:r>
            <a:r>
              <a:rPr lang="en-US" sz="3600" i="1" dirty="0" smtClean="0">
                <a:solidFill>
                  <a:schemeClr val="tx1"/>
                </a:solidFill>
              </a:rPr>
              <a:t>Take Your HIV Medicine on time and Every Day</a:t>
            </a:r>
            <a:r>
              <a:rPr lang="en-US" sz="3600" dirty="0" smtClean="0">
                <a:solidFill>
                  <a:schemeClr val="tx1"/>
                </a:solidFill>
              </a:rPr>
              <a:t> (e.g. CD4 and VL).</a:t>
            </a:r>
          </a:p>
          <a:p>
            <a:pPr>
              <a:buFontTx/>
              <a:buChar char="•"/>
            </a:pPr>
            <a:r>
              <a:rPr lang="en-US" sz="3600" dirty="0" smtClean="0">
                <a:solidFill>
                  <a:schemeClr val="tx1"/>
                </a:solidFill>
              </a:rPr>
              <a:t>The cartoons and simple words in that presentation were an effective way to communicate basic information.</a:t>
            </a:r>
          </a:p>
          <a:p>
            <a:pPr>
              <a:buFontTx/>
              <a:buChar char="•"/>
            </a:pPr>
            <a:r>
              <a:rPr lang="en-US" sz="3600" dirty="0" smtClean="0">
                <a:solidFill>
                  <a:schemeClr val="tx1"/>
                </a:solidFill>
              </a:rPr>
              <a:t>Clients needed to understand </a:t>
            </a:r>
            <a:r>
              <a:rPr lang="en-US" sz="3600" u="sng" dirty="0" smtClean="0">
                <a:solidFill>
                  <a:schemeClr val="tx1"/>
                </a:solidFill>
              </a:rPr>
              <a:t>WHY</a:t>
            </a:r>
            <a:r>
              <a:rPr lang="en-US" sz="3600" dirty="0" smtClean="0">
                <a:solidFill>
                  <a:schemeClr val="tx1"/>
                </a:solidFill>
              </a:rPr>
              <a:t> it is so important to take HIV medicine every day and on time.</a:t>
            </a:r>
          </a:p>
          <a:p>
            <a:pPr lvl="1">
              <a:buFontTx/>
              <a:buChar char="•"/>
            </a:pPr>
            <a:endParaRPr lang="en-US" dirty="0" smtClean="0"/>
          </a:p>
        </p:txBody>
      </p:sp>
      <p:sp>
        <p:nvSpPr>
          <p:cNvPr id="5" name="Title 1"/>
          <p:cNvSpPr txBox="1">
            <a:spLocks/>
          </p:cNvSpPr>
          <p:nvPr/>
        </p:nvSpPr>
        <p:spPr>
          <a:xfrm>
            <a:off x="304800" y="228600"/>
            <a:ext cx="8610600" cy="1219200"/>
          </a:xfrm>
          <a:prstGeom prst="rect">
            <a:avLst/>
          </a:prstGeom>
        </p:spPr>
        <p:txBody>
          <a:bodyPr vert="horz" lIns="91440" tIns="45720" rIns="91440" bIns="45720" rtlCol="0" anchor="t">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all" spc="0" normalizeH="0" baseline="0" noProof="0" dirty="0" smtClean="0">
                <a:ln>
                  <a:noFill/>
                </a:ln>
                <a:solidFill>
                  <a:schemeClr val="tx1"/>
                </a:solidFill>
                <a:effectLst/>
                <a:uLnTx/>
                <a:uFillTx/>
                <a:latin typeface="+mj-lt"/>
                <a:ea typeface="+mj-ea"/>
                <a:cs typeface="+mj-cs"/>
              </a:rPr>
              <a:t>Pilot—Plain language adherence tools</a:t>
            </a:r>
            <a:r>
              <a:rPr kumimoji="0" lang="en-US" sz="2000" b="1" i="0" u="none" strike="noStrike" kern="1200" cap="all" spc="0" normalizeH="0" baseline="0" noProof="0" dirty="0" smtClean="0">
                <a:ln>
                  <a:noFill/>
                </a:ln>
                <a:solidFill>
                  <a:schemeClr val="tx1"/>
                </a:solidFill>
                <a:effectLst/>
                <a:uLnTx/>
                <a:uFillTx/>
                <a:latin typeface="+mj-lt"/>
                <a:ea typeface="+mj-ea"/>
                <a:cs typeface="+mj-cs"/>
              </a:rPr>
              <a:t/>
            </a:r>
            <a:br>
              <a:rPr kumimoji="0" lang="en-US" sz="2000" b="1" i="0" u="none" strike="noStrike" kern="1200" cap="all" spc="0" normalizeH="0" baseline="0" noProof="0" dirty="0" smtClean="0">
                <a:ln>
                  <a:noFill/>
                </a:ln>
                <a:solidFill>
                  <a:schemeClr val="tx1"/>
                </a:solidFill>
                <a:effectLst/>
                <a:uLnTx/>
                <a:uFillTx/>
                <a:latin typeface="+mj-lt"/>
                <a:ea typeface="+mj-ea"/>
                <a:cs typeface="+mj-cs"/>
              </a:rPr>
            </a:br>
            <a:r>
              <a:rPr kumimoji="0" lang="en-US" sz="1400" b="0" i="0" u="none" strike="noStrike" kern="1200" cap="none" spc="0" normalizeH="0" baseline="0" noProof="0" dirty="0" smtClean="0">
                <a:ln>
                  <a:noFill/>
                </a:ln>
                <a:solidFill>
                  <a:schemeClr val="tx1"/>
                </a:solidFill>
                <a:effectLst/>
                <a:uLnTx/>
                <a:uFillTx/>
                <a:latin typeface="+mj-lt"/>
                <a:ea typeface="+mj-ea"/>
                <a:cs typeface="+mj-cs"/>
              </a:rPr>
              <a:t>Eileen Sheridan-Malone and Altricia Belk</a:t>
            </a:r>
            <a:br>
              <a:rPr kumimoji="0" lang="en-US" sz="1400" b="0" i="0" u="none" strike="noStrike" kern="1200" cap="none" spc="0" normalizeH="0" baseline="0" noProof="0" dirty="0" smtClean="0">
                <a:ln>
                  <a:noFill/>
                </a:ln>
                <a:solidFill>
                  <a:schemeClr val="tx1"/>
                </a:solidFill>
                <a:effectLst/>
                <a:uLnTx/>
                <a:uFillTx/>
                <a:latin typeface="+mj-lt"/>
                <a:ea typeface="+mj-ea"/>
                <a:cs typeface="+mj-cs"/>
              </a:rPr>
            </a:br>
            <a:r>
              <a:rPr kumimoji="0" lang="en-US" sz="1400" b="0" i="0" u="none" strike="noStrike" kern="1200" cap="none" spc="0" normalizeH="0" baseline="0" noProof="0" dirty="0" smtClean="0">
                <a:ln>
                  <a:noFill/>
                </a:ln>
                <a:solidFill>
                  <a:schemeClr val="tx1"/>
                </a:solidFill>
                <a:effectLst/>
                <a:uLnTx/>
                <a:uFillTx/>
                <a:latin typeface="+mj-lt"/>
                <a:ea typeface="+mj-ea"/>
                <a:cs typeface="+mj-cs"/>
              </a:rPr>
              <a:t> Johns Hopkins Medical Center High-Risk GYN Clinic</a:t>
            </a:r>
            <a:endParaRPr kumimoji="0" lang="en-US" sz="2000" b="0" i="0" u="none" strike="noStrike" kern="1200" cap="all"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228600"/>
            <a:ext cx="8610600" cy="1219200"/>
          </a:xfrm>
          <a:prstGeom prst="rect">
            <a:avLst/>
          </a:prstGeom>
        </p:spPr>
        <p:txBody>
          <a:bodyPr vert="horz" lIns="91440" tIns="45720" rIns="91440" bIns="45720" rtlCol="0" anchor="t">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all" spc="0" normalizeH="0" baseline="0" noProof="0" dirty="0" smtClean="0">
                <a:ln>
                  <a:noFill/>
                </a:ln>
                <a:solidFill>
                  <a:schemeClr val="tx1"/>
                </a:solidFill>
                <a:effectLst/>
                <a:uLnTx/>
                <a:uFillTx/>
                <a:latin typeface="+mj-lt"/>
                <a:ea typeface="+mj-ea"/>
                <a:cs typeface="+mj-cs"/>
              </a:rPr>
              <a:t>Pilot—Plain language adherence tools</a:t>
            </a:r>
            <a:r>
              <a:rPr kumimoji="0" lang="en-US" sz="2000" b="1" i="0" u="none" strike="noStrike" kern="1200" cap="all" spc="0" normalizeH="0" baseline="0" noProof="0" dirty="0" smtClean="0">
                <a:ln>
                  <a:noFill/>
                </a:ln>
                <a:solidFill>
                  <a:schemeClr val="tx1"/>
                </a:solidFill>
                <a:effectLst/>
                <a:uLnTx/>
                <a:uFillTx/>
                <a:latin typeface="+mj-lt"/>
                <a:ea typeface="+mj-ea"/>
                <a:cs typeface="+mj-cs"/>
              </a:rPr>
              <a:t/>
            </a:r>
            <a:br>
              <a:rPr kumimoji="0" lang="en-US" sz="2000" b="1" i="0" u="none" strike="noStrike" kern="1200" cap="all" spc="0" normalizeH="0" baseline="0" noProof="0" dirty="0" smtClean="0">
                <a:ln>
                  <a:noFill/>
                </a:ln>
                <a:solidFill>
                  <a:schemeClr val="tx1"/>
                </a:solidFill>
                <a:effectLst/>
                <a:uLnTx/>
                <a:uFillTx/>
                <a:latin typeface="+mj-lt"/>
                <a:ea typeface="+mj-ea"/>
                <a:cs typeface="+mj-cs"/>
              </a:rPr>
            </a:br>
            <a:r>
              <a:rPr kumimoji="0" lang="en-US" sz="1400" b="0" i="0" u="none" strike="noStrike" kern="1200" cap="none" spc="0" normalizeH="0" baseline="0" noProof="0" dirty="0" smtClean="0">
                <a:ln>
                  <a:noFill/>
                </a:ln>
                <a:solidFill>
                  <a:schemeClr val="tx1"/>
                </a:solidFill>
                <a:effectLst/>
                <a:uLnTx/>
                <a:uFillTx/>
                <a:latin typeface="+mj-lt"/>
                <a:ea typeface="+mj-ea"/>
                <a:cs typeface="+mj-cs"/>
              </a:rPr>
              <a:t>Eileen Sheridan-Malone and Altricia Belk</a:t>
            </a:r>
            <a:br>
              <a:rPr kumimoji="0" lang="en-US" sz="1400" b="0" i="0" u="none" strike="noStrike" kern="1200" cap="none" spc="0" normalizeH="0" baseline="0" noProof="0" dirty="0" smtClean="0">
                <a:ln>
                  <a:noFill/>
                </a:ln>
                <a:solidFill>
                  <a:schemeClr val="tx1"/>
                </a:solidFill>
                <a:effectLst/>
                <a:uLnTx/>
                <a:uFillTx/>
                <a:latin typeface="+mj-lt"/>
                <a:ea typeface="+mj-ea"/>
                <a:cs typeface="+mj-cs"/>
              </a:rPr>
            </a:br>
            <a:r>
              <a:rPr kumimoji="0" lang="en-US" sz="1400" b="0" i="0" u="none" strike="noStrike" kern="1200" cap="none" spc="0" normalizeH="0" baseline="0" noProof="0" dirty="0" smtClean="0">
                <a:ln>
                  <a:noFill/>
                </a:ln>
                <a:solidFill>
                  <a:schemeClr val="tx1"/>
                </a:solidFill>
                <a:effectLst/>
                <a:uLnTx/>
                <a:uFillTx/>
                <a:latin typeface="+mj-lt"/>
                <a:ea typeface="+mj-ea"/>
                <a:cs typeface="+mj-cs"/>
              </a:rPr>
              <a:t> Johns Hopkins Medical Center High-Risk GYN Clinic</a:t>
            </a:r>
            <a:endParaRPr kumimoji="0" lang="en-US" sz="2000" b="0" i="0" u="none" strike="noStrike" kern="1200" cap="all" spc="0" normalizeH="0" baseline="0" noProof="0" dirty="0">
              <a:ln>
                <a:noFill/>
              </a:ln>
              <a:solidFill>
                <a:schemeClr val="tx1"/>
              </a:solidFill>
              <a:effectLst/>
              <a:uLnTx/>
              <a:uFillTx/>
              <a:latin typeface="+mj-lt"/>
              <a:ea typeface="+mj-ea"/>
              <a:cs typeface="+mj-cs"/>
            </a:endParaRPr>
          </a:p>
        </p:txBody>
      </p:sp>
      <p:sp>
        <p:nvSpPr>
          <p:cNvPr id="5" name="Rectangle 4"/>
          <p:cNvSpPr/>
          <p:nvPr/>
        </p:nvSpPr>
        <p:spPr>
          <a:xfrm>
            <a:off x="609600" y="1447800"/>
            <a:ext cx="7543800" cy="4401205"/>
          </a:xfrm>
          <a:prstGeom prst="rect">
            <a:avLst/>
          </a:prstGeom>
        </p:spPr>
        <p:txBody>
          <a:bodyPr wrap="square">
            <a:spAutoFit/>
          </a:bodyPr>
          <a:lstStyle/>
          <a:p>
            <a:pPr>
              <a:buFontTx/>
              <a:buChar char="•"/>
            </a:pPr>
            <a:r>
              <a:rPr lang="en-US" sz="2800" dirty="0" smtClean="0"/>
              <a:t>Clients like to watch their VL values drop.</a:t>
            </a:r>
          </a:p>
          <a:p>
            <a:pPr>
              <a:buFontTx/>
              <a:buChar char="•"/>
            </a:pPr>
            <a:r>
              <a:rPr lang="en-US" sz="2800" dirty="0" smtClean="0"/>
              <a:t>Clients appreciate the materials.  For many it seems to be new knowledge (e.g. keeping medication blood level even).</a:t>
            </a:r>
          </a:p>
          <a:p>
            <a:pPr>
              <a:buFontTx/>
              <a:buChar char="•"/>
            </a:pPr>
            <a:r>
              <a:rPr lang="en-US" sz="2800" dirty="0" smtClean="0"/>
              <a:t>Clients are very excited when they see (on the CD4/VL chart) that their lab values are improving.</a:t>
            </a:r>
          </a:p>
          <a:p>
            <a:pPr>
              <a:buFontTx/>
              <a:buChar char="•"/>
            </a:pPr>
            <a:r>
              <a:rPr lang="en-US" sz="2800" dirty="0" smtClean="0"/>
              <a:t>Our clients move to other sources of care following delivery.  Follow-up </a:t>
            </a:r>
            <a:r>
              <a:rPr lang="en-US" sz="2800" dirty="0" smtClean="0"/>
              <a:t>is needed…are </a:t>
            </a:r>
            <a:r>
              <a:rPr lang="en-US" sz="2800" dirty="0" smtClean="0"/>
              <a:t>adherence results temporary, reflecting concern for baby?  Will they continue?</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Placeholder 4"/>
          <p:cNvSpPr>
            <a:spLocks noGrp="1"/>
          </p:cNvSpPr>
          <p:nvPr>
            <p:ph type="body" idx="1"/>
          </p:nvPr>
        </p:nvSpPr>
        <p:spPr>
          <a:xfrm>
            <a:off x="381000" y="1524000"/>
            <a:ext cx="8001000" cy="4953000"/>
          </a:xfrm>
        </p:spPr>
        <p:txBody>
          <a:bodyPr anchor="t">
            <a:noAutofit/>
          </a:bodyPr>
          <a:lstStyle/>
          <a:p>
            <a:r>
              <a:rPr lang="en-US" sz="3200" b="1" dirty="0" smtClean="0">
                <a:solidFill>
                  <a:schemeClr val="tx1"/>
                </a:solidFill>
              </a:rPr>
              <a:t>Recommendations:</a:t>
            </a:r>
          </a:p>
          <a:p>
            <a:pPr>
              <a:buFontTx/>
              <a:buChar char="•"/>
            </a:pPr>
            <a:r>
              <a:rPr lang="en-US" sz="2800" dirty="0" smtClean="0">
                <a:solidFill>
                  <a:schemeClr val="tx1"/>
                </a:solidFill>
              </a:rPr>
              <a:t>The tools are valuable assets to clients’ understanding HIV and subsequent adherence.  We recommend their use.</a:t>
            </a:r>
          </a:p>
          <a:p>
            <a:pPr>
              <a:buFontTx/>
              <a:buChar char="•"/>
            </a:pPr>
            <a:r>
              <a:rPr lang="en-US" sz="2800" dirty="0" smtClean="0">
                <a:solidFill>
                  <a:schemeClr val="tx1"/>
                </a:solidFill>
              </a:rPr>
              <a:t>Obtain date of diagnosis…we saw that a number of people had been HIV+ for quite a while, but still did not have even basic understanding of HIV—for example of the difference between a CD4 and Viral Load.</a:t>
            </a:r>
          </a:p>
          <a:p>
            <a:pPr>
              <a:buFontTx/>
              <a:buChar char="•"/>
            </a:pPr>
            <a:r>
              <a:rPr lang="en-US" sz="2800" dirty="0" smtClean="0">
                <a:solidFill>
                  <a:schemeClr val="tx1"/>
                </a:solidFill>
              </a:rPr>
              <a:t>Track data over a longer time frame than 3-8 mo.</a:t>
            </a:r>
          </a:p>
        </p:txBody>
      </p:sp>
      <p:sp>
        <p:nvSpPr>
          <p:cNvPr id="5" name="Title 1"/>
          <p:cNvSpPr txBox="1">
            <a:spLocks/>
          </p:cNvSpPr>
          <p:nvPr/>
        </p:nvSpPr>
        <p:spPr>
          <a:xfrm>
            <a:off x="304800" y="228600"/>
            <a:ext cx="8610600" cy="1219200"/>
          </a:xfrm>
          <a:prstGeom prst="rect">
            <a:avLst/>
          </a:prstGeom>
        </p:spPr>
        <p:txBody>
          <a:bodyPr vert="horz" lIns="91440" tIns="45720" rIns="91440" bIns="45720" rtlCol="0" anchor="t">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all" spc="0" normalizeH="0" baseline="0" noProof="0" dirty="0" smtClean="0">
                <a:ln>
                  <a:noFill/>
                </a:ln>
                <a:solidFill>
                  <a:schemeClr val="tx1"/>
                </a:solidFill>
                <a:effectLst/>
                <a:uLnTx/>
                <a:uFillTx/>
                <a:latin typeface="+mj-lt"/>
                <a:ea typeface="+mj-ea"/>
                <a:cs typeface="+mj-cs"/>
              </a:rPr>
              <a:t>Pilot—Plain language adherence tools</a:t>
            </a:r>
            <a:r>
              <a:rPr kumimoji="0" lang="en-US" sz="2000" b="1" i="0" u="none" strike="noStrike" kern="1200" cap="all" spc="0" normalizeH="0" baseline="0" noProof="0" dirty="0" smtClean="0">
                <a:ln>
                  <a:noFill/>
                </a:ln>
                <a:solidFill>
                  <a:schemeClr val="tx1"/>
                </a:solidFill>
                <a:effectLst/>
                <a:uLnTx/>
                <a:uFillTx/>
                <a:latin typeface="+mj-lt"/>
                <a:ea typeface="+mj-ea"/>
                <a:cs typeface="+mj-cs"/>
              </a:rPr>
              <a:t/>
            </a:r>
            <a:br>
              <a:rPr kumimoji="0" lang="en-US" sz="2000" b="1" i="0" u="none" strike="noStrike" kern="1200" cap="all" spc="0" normalizeH="0" baseline="0" noProof="0" dirty="0" smtClean="0">
                <a:ln>
                  <a:noFill/>
                </a:ln>
                <a:solidFill>
                  <a:schemeClr val="tx1"/>
                </a:solidFill>
                <a:effectLst/>
                <a:uLnTx/>
                <a:uFillTx/>
                <a:latin typeface="+mj-lt"/>
                <a:ea typeface="+mj-ea"/>
                <a:cs typeface="+mj-cs"/>
              </a:rPr>
            </a:br>
            <a:r>
              <a:rPr kumimoji="0" lang="en-US" sz="1400" b="0" i="0" u="none" strike="noStrike" kern="1200" cap="none" spc="0" normalizeH="0" baseline="0" noProof="0" dirty="0" smtClean="0">
                <a:ln>
                  <a:noFill/>
                </a:ln>
                <a:solidFill>
                  <a:schemeClr val="tx1"/>
                </a:solidFill>
                <a:effectLst/>
                <a:uLnTx/>
                <a:uFillTx/>
                <a:latin typeface="+mj-lt"/>
                <a:ea typeface="+mj-ea"/>
                <a:cs typeface="+mj-cs"/>
              </a:rPr>
              <a:t>Eileen Sheridan-Malone and Altricia Belk</a:t>
            </a:r>
            <a:br>
              <a:rPr kumimoji="0" lang="en-US" sz="1400" b="0" i="0" u="none" strike="noStrike" kern="1200" cap="none" spc="0" normalizeH="0" baseline="0" noProof="0" dirty="0" smtClean="0">
                <a:ln>
                  <a:noFill/>
                </a:ln>
                <a:solidFill>
                  <a:schemeClr val="tx1"/>
                </a:solidFill>
                <a:effectLst/>
                <a:uLnTx/>
                <a:uFillTx/>
                <a:latin typeface="+mj-lt"/>
                <a:ea typeface="+mj-ea"/>
                <a:cs typeface="+mj-cs"/>
              </a:rPr>
            </a:br>
            <a:r>
              <a:rPr kumimoji="0" lang="en-US" sz="1400" b="0" i="0" u="none" strike="noStrike" kern="1200" cap="none" spc="0" normalizeH="0" baseline="0" noProof="0" dirty="0" smtClean="0">
                <a:ln>
                  <a:noFill/>
                </a:ln>
                <a:solidFill>
                  <a:schemeClr val="tx1"/>
                </a:solidFill>
                <a:effectLst/>
                <a:uLnTx/>
                <a:uFillTx/>
                <a:latin typeface="+mj-lt"/>
                <a:ea typeface="+mj-ea"/>
                <a:cs typeface="+mj-cs"/>
              </a:rPr>
              <a:t> Johns Hopkins Medical Center High-Risk GYN Clinic</a:t>
            </a:r>
            <a:endParaRPr kumimoji="0" lang="en-US" sz="2000" b="0" i="0" u="none" strike="noStrike" kern="1200" cap="all"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4" name="Content Placeholder 13"/>
          <p:cNvGraphicFramePr>
            <a:graphicFrameLocks noGrp="1"/>
          </p:cNvGraphicFramePr>
          <p:nvPr>
            <p:ph idx="1"/>
          </p:nvPr>
        </p:nvGraphicFramePr>
        <p:xfrm>
          <a:off x="457200" y="1371600"/>
          <a:ext cx="82296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7171" name="Slide Number Placeholder 5"/>
          <p:cNvSpPr>
            <a:spLocks noGrp="1"/>
          </p:cNvSpPr>
          <p:nvPr>
            <p:ph type="sldNum" sz="quarter" idx="4294967295"/>
          </p:nvPr>
        </p:nvSpPr>
        <p:spPr bwMode="auto">
          <a:xfrm>
            <a:off x="8647113" y="6408738"/>
            <a:ext cx="366712"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CEAEB796-BC53-4970-94D3-06002DE99C3E}" type="slidenum">
              <a:rPr lang="en-US" altLang="en-US"/>
              <a:pPr eaLnBrk="1" hangingPunct="1"/>
              <a:t>6</a:t>
            </a:fld>
            <a:endParaRPr lang="en-US" altLang="en-US"/>
          </a:p>
        </p:txBody>
      </p:sp>
      <p:sp>
        <p:nvSpPr>
          <p:cNvPr id="7172" name="Rectangle 2"/>
          <p:cNvSpPr>
            <a:spLocks noGrp="1" noChangeArrowheads="1"/>
          </p:cNvSpPr>
          <p:nvPr>
            <p:ph type="title"/>
          </p:nvPr>
        </p:nvSpPr>
        <p:spPr>
          <a:xfrm>
            <a:off x="838200" y="152400"/>
            <a:ext cx="7773988" cy="1143000"/>
          </a:xfrm>
        </p:spPr>
        <p:txBody>
          <a:bodyPr>
            <a:normAutofit fontScale="90000"/>
          </a:bodyPr>
          <a:lstStyle/>
          <a:p>
            <a:pPr eaLnBrk="1" hangingPunct="1"/>
            <a:r>
              <a:rPr lang="en-US" smtClean="0">
                <a:ea typeface="ＭＳ Ｐゴシック" pitchFamily="34" charset="-128"/>
              </a:rPr>
              <a:t>Knowledge improvement based on exposure to diabetes MMEP</a:t>
            </a:r>
          </a:p>
        </p:txBody>
      </p:sp>
      <p:sp>
        <p:nvSpPr>
          <p:cNvPr id="7173" name="TextBox 9"/>
          <p:cNvSpPr txBox="1">
            <a:spLocks noChangeArrowheads="1"/>
          </p:cNvSpPr>
          <p:nvPr/>
        </p:nvSpPr>
        <p:spPr bwMode="auto">
          <a:xfrm>
            <a:off x="457200" y="1295400"/>
            <a:ext cx="12192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1600"/>
              <a:t>Questions answered correctly</a:t>
            </a:r>
          </a:p>
        </p:txBody>
      </p:sp>
    </p:spTree>
    <p:extLst>
      <p:ext uri="{BB962C8B-B14F-4D97-AF65-F5344CB8AC3E}">
        <p14:creationId xmlns:p14="http://schemas.microsoft.com/office/powerpoint/2010/main" xmlns="" val="427496037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Shifting Gears</a:t>
            </a:r>
            <a:endParaRPr lang="en-US" dirty="0"/>
          </a:p>
        </p:txBody>
      </p:sp>
      <p:pic>
        <p:nvPicPr>
          <p:cNvPr id="60419" name="Picture 3" descr="C:\Documents and Settings\evelyn.bradley\Local Settings\Temporary Internet Files\Content.IE5\MWI8R0P9\MP900448727[1].jpg"/>
          <p:cNvPicPr>
            <a:picLocks noChangeAspect="1" noChangeArrowheads="1"/>
          </p:cNvPicPr>
          <p:nvPr/>
        </p:nvPicPr>
        <p:blipFill>
          <a:blip r:embed="rId2" cstate="print"/>
          <a:srcRect/>
          <a:stretch>
            <a:fillRect/>
          </a:stretch>
        </p:blipFill>
        <p:spPr bwMode="auto">
          <a:xfrm>
            <a:off x="1219200" y="1828800"/>
            <a:ext cx="6400800" cy="4267200"/>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Q&amp;A</a:t>
            </a: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Presenter Contact</a:t>
            </a:r>
            <a:endParaRPr lang="en-US" dirty="0"/>
          </a:p>
        </p:txBody>
      </p:sp>
      <p:sp>
        <p:nvSpPr>
          <p:cNvPr id="5" name="Content Placeholder 4"/>
          <p:cNvSpPr>
            <a:spLocks noGrp="1"/>
          </p:cNvSpPr>
          <p:nvPr>
            <p:ph idx="1"/>
          </p:nvPr>
        </p:nvSpPr>
        <p:spPr/>
        <p:txBody>
          <a:bodyPr/>
          <a:lstStyle/>
          <a:p>
            <a:r>
              <a:rPr lang="en-US" dirty="0" smtClean="0"/>
              <a:t>Evelyn Bradley: </a:t>
            </a:r>
            <a:r>
              <a:rPr lang="en-US" dirty="0" smtClean="0"/>
              <a:t>410-821-1609 </a:t>
            </a:r>
            <a:r>
              <a:rPr lang="en-US" dirty="0" smtClean="0">
                <a:hlinkClick r:id="rId2"/>
              </a:rPr>
              <a:t>evelyn.bradley@baltimorecity.gov</a:t>
            </a:r>
            <a:endParaRPr lang="en-US" dirty="0" smtClean="0"/>
          </a:p>
          <a:p>
            <a:r>
              <a:rPr lang="en-US" dirty="0" smtClean="0"/>
              <a:t>Daniel Tietz:  </a:t>
            </a:r>
            <a:r>
              <a:rPr lang="en-US" dirty="0" smtClean="0">
                <a:hlinkClick r:id="rId3"/>
              </a:rPr>
              <a:t>det01@health.state.ny.us</a:t>
            </a:r>
            <a:endParaRPr lang="en-US" dirty="0" smtClean="0"/>
          </a:p>
          <a:p>
            <a:r>
              <a:rPr lang="en-US" dirty="0" smtClean="0"/>
              <a:t>Eileen Sheridan-Malone: </a:t>
            </a:r>
            <a:r>
              <a:rPr lang="en-US" u="sng" dirty="0" smtClean="0">
                <a:hlinkClick r:id="rId4"/>
              </a:rPr>
              <a:t>esherid2@jhmi.edu</a:t>
            </a:r>
            <a:r>
              <a:rPr lang="en-US" u="sng" dirty="0" smtClean="0"/>
              <a:t> </a:t>
            </a:r>
            <a:endParaRPr lang="en-US" dirty="0"/>
          </a:p>
          <a:p>
            <a:r>
              <a:rPr lang="en-US" dirty="0" smtClean="0"/>
              <a:t>Altricia Belk: </a:t>
            </a:r>
            <a:r>
              <a:rPr lang="en-US" dirty="0" smtClean="0">
                <a:hlinkClick r:id="rId5"/>
              </a:rPr>
              <a:t>abelk1@jhmi.edu</a:t>
            </a:r>
            <a:r>
              <a:rPr lang="en-US" dirty="0" smtClean="0"/>
              <a:t>   </a:t>
            </a:r>
            <a:endParaRPr lang="en-US" dirty="0"/>
          </a:p>
          <a:p>
            <a:endParaRPr lang="en-US" dirty="0"/>
          </a:p>
          <a:p>
            <a:endParaRPr lang="en-US" dirty="0" smtClean="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Let’s take a look</a:t>
            </a:r>
          </a:p>
          <a:p>
            <a:r>
              <a:rPr lang="en-US" dirty="0">
                <a:ea typeface="ＭＳ Ｐゴシック" pitchFamily="34" charset="-128"/>
                <a:hlinkClick r:id="rId2"/>
              </a:rPr>
              <a:t>http://cch.northwestern.edu/edtools/diabetes.htm</a:t>
            </a:r>
            <a:r>
              <a:rPr lang="en-US" dirty="0">
                <a:ea typeface="ＭＳ Ｐゴシック" pitchFamily="34" charset="-128"/>
              </a:rPr>
              <a:t> </a:t>
            </a:r>
            <a:endParaRPr lang="en-US" dirty="0" smtClean="0">
              <a:ea typeface="ＭＳ Ｐゴシック" pitchFamily="34" charset="-128"/>
            </a:endParaRPr>
          </a:p>
          <a:p>
            <a:pPr>
              <a:buNone/>
            </a:pPr>
            <a:endParaRPr lang="en-US" dirty="0">
              <a:ea typeface="ＭＳ Ｐゴシック" pitchFamily="34" charset="-128"/>
            </a:endParaRPr>
          </a:p>
          <a:p>
            <a:pPr marL="0" indent="0">
              <a:buNone/>
            </a:pPr>
            <a:endParaRPr lang="en-US" dirty="0" smtClean="0"/>
          </a:p>
          <a:p>
            <a:endParaRPr lang="en-US" dirty="0"/>
          </a:p>
        </p:txBody>
      </p:sp>
      <p:sp>
        <p:nvSpPr>
          <p:cNvPr id="4" name="Title 1"/>
          <p:cNvSpPr txBox="1">
            <a:spLocks noGrp="1"/>
          </p:cNvSpPr>
          <p:nvPr>
            <p:ph type="title"/>
          </p:nvPr>
        </p:nvSpPr>
        <p:spPr>
          <a:prstGeom prst="rect">
            <a:avLst/>
          </a:prstGeom>
        </p:spPr>
        <p:txBody>
          <a:bodyPr vert="horz" lIns="91440" tIns="45720" rIns="91440" bIns="45720" rtlCol="0" anchor="t">
            <a:normAutofit fontScale="97500"/>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pPr algn="ctr">
              <a:defRPr/>
            </a:pPr>
            <a:r>
              <a:rPr lang="en-US" sz="2200" dirty="0" smtClean="0"/>
              <a:t>multimedia education tools  for retention and  self-management</a:t>
            </a:r>
            <a:r>
              <a:rPr lang="en-US" sz="2000" dirty="0" smtClean="0"/>
              <a:t/>
            </a:r>
            <a:br>
              <a:rPr lang="en-US" sz="2000" dirty="0" smtClean="0"/>
            </a:br>
            <a:r>
              <a:rPr lang="en-US" sz="1400" b="0" cap="none" dirty="0" smtClean="0"/>
              <a:t>Evelyn Bradley and Daniel </a:t>
            </a:r>
            <a:r>
              <a:rPr lang="en-US" sz="1400" b="0" cap="none" dirty="0" err="1" smtClean="0"/>
              <a:t>Tietz</a:t>
            </a:r>
            <a:endParaRPr lang="en-US" sz="2000" b="0" dirty="0"/>
          </a:p>
        </p:txBody>
      </p:sp>
    </p:spTree>
    <p:extLst>
      <p:ext uri="{BB962C8B-B14F-4D97-AF65-F5344CB8AC3E}">
        <p14:creationId xmlns:p14="http://schemas.microsoft.com/office/powerpoint/2010/main" xmlns="" val="38569565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What makes this MMEP effective?</a:t>
            </a:r>
          </a:p>
          <a:p>
            <a:pPr lvl="1">
              <a:buFont typeface="Arial" charset="0"/>
              <a:buChar char="•"/>
            </a:pPr>
            <a:r>
              <a:rPr lang="en-US" sz="3100" dirty="0">
                <a:ea typeface="ＭＳ Ｐゴシック" pitchFamily="34" charset="-128"/>
              </a:rPr>
              <a:t>Plain language</a:t>
            </a:r>
          </a:p>
          <a:p>
            <a:pPr lvl="1">
              <a:buFont typeface="Arial" charset="0"/>
              <a:buChar char="•"/>
            </a:pPr>
            <a:r>
              <a:rPr lang="en-US" sz="3100" dirty="0">
                <a:ea typeface="ＭＳ Ｐゴシック" pitchFamily="34" charset="-128"/>
              </a:rPr>
              <a:t>Effective media per message</a:t>
            </a:r>
          </a:p>
          <a:p>
            <a:pPr lvl="1">
              <a:buFont typeface="Arial" charset="0"/>
              <a:buChar char="•"/>
            </a:pPr>
            <a:r>
              <a:rPr lang="en-US" sz="3100" dirty="0">
                <a:ea typeface="ＭＳ Ｐゴシック" pitchFamily="34" charset="-128"/>
              </a:rPr>
              <a:t>Brief (maximum 5-7 minutes</a:t>
            </a:r>
            <a:r>
              <a:rPr lang="en-US" sz="3100" dirty="0" smtClean="0">
                <a:ea typeface="ＭＳ Ｐゴシック" pitchFamily="34" charset="-128"/>
              </a:rPr>
              <a:t>)</a:t>
            </a:r>
            <a:endParaRPr lang="en-US" b="1" dirty="0" smtClean="0"/>
          </a:p>
          <a:p>
            <a:pPr lvl="1">
              <a:buFont typeface="Arial" charset="0"/>
              <a:buChar char="•"/>
            </a:pPr>
            <a:r>
              <a:rPr lang="en-US" sz="3100" dirty="0" smtClean="0">
                <a:ea typeface="ＭＳ Ｐゴシック" pitchFamily="34" charset="-128"/>
              </a:rPr>
              <a:t>Images are powerful and accessible</a:t>
            </a:r>
          </a:p>
          <a:p>
            <a:pPr lvl="1">
              <a:buFont typeface="Arial" charset="0"/>
              <a:buChar char="•"/>
            </a:pPr>
            <a:r>
              <a:rPr lang="en-US" sz="3100" dirty="0" smtClean="0">
                <a:ea typeface="ＭＳ Ｐゴシック" pitchFamily="34" charset="-128"/>
              </a:rPr>
              <a:t>No need to be able to read</a:t>
            </a:r>
            <a:endParaRPr lang="en-US" sz="3100" dirty="0">
              <a:ea typeface="ＭＳ Ｐゴシック" pitchFamily="34" charset="-128"/>
            </a:endParaRPr>
          </a:p>
        </p:txBody>
      </p:sp>
      <p:sp>
        <p:nvSpPr>
          <p:cNvPr id="5" name="Title 1"/>
          <p:cNvSpPr txBox="1">
            <a:spLocks noGrp="1"/>
          </p:cNvSpPr>
          <p:nvPr>
            <p:ph type="title"/>
          </p:nvPr>
        </p:nvSpPr>
        <p:spPr>
          <a:xfrm>
            <a:off x="457200" y="274638"/>
            <a:ext cx="8229600" cy="1143000"/>
          </a:xfrm>
          <a:prstGeom prst="rect">
            <a:avLst/>
          </a:prstGeom>
        </p:spPr>
        <p:txBody>
          <a:bodyPr vert="horz" lIns="91440" tIns="45720" rIns="91440" bIns="45720" rtlCol="0" anchor="t">
            <a:normAutofit fontScale="97500"/>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pPr algn="ctr">
              <a:defRPr/>
            </a:pPr>
            <a:r>
              <a:rPr lang="en-US" sz="2200" dirty="0" smtClean="0"/>
              <a:t>multimedia education tools  for retention and  self-management</a:t>
            </a:r>
            <a:r>
              <a:rPr lang="en-US" sz="2000" dirty="0" smtClean="0"/>
              <a:t/>
            </a:r>
            <a:br>
              <a:rPr lang="en-US" sz="2000" dirty="0" smtClean="0"/>
            </a:br>
            <a:r>
              <a:rPr lang="en-US" sz="1400" b="0" cap="none" dirty="0" smtClean="0"/>
              <a:t>Evelyn Bradley and Daniel </a:t>
            </a:r>
            <a:r>
              <a:rPr lang="en-US" sz="1400" b="0" cap="none" dirty="0" err="1" smtClean="0"/>
              <a:t>Tietz</a:t>
            </a:r>
            <a:endParaRPr lang="en-US" sz="2000" b="0" dirty="0"/>
          </a:p>
        </p:txBody>
      </p:sp>
    </p:spTree>
    <p:extLst>
      <p:ext uri="{BB962C8B-B14F-4D97-AF65-F5344CB8AC3E}">
        <p14:creationId xmlns:p14="http://schemas.microsoft.com/office/powerpoint/2010/main" xmlns="" val="25444670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What else might we like to see in an HIV MMEP?</a:t>
            </a:r>
          </a:p>
          <a:p>
            <a:pPr lvl="1"/>
            <a:r>
              <a:rPr lang="en-US" dirty="0" smtClean="0"/>
              <a:t>Teach-back</a:t>
            </a:r>
          </a:p>
          <a:p>
            <a:pPr lvl="1"/>
            <a:r>
              <a:rPr lang="en-US" dirty="0" smtClean="0"/>
              <a:t>Linkages to other segments</a:t>
            </a:r>
          </a:p>
          <a:p>
            <a:pPr lvl="1"/>
            <a:r>
              <a:rPr lang="en-US" dirty="0" smtClean="0"/>
              <a:t>Comprehensive, covers all key messages whatever the person’s place along the </a:t>
            </a:r>
            <a:r>
              <a:rPr lang="en-US" dirty="0" smtClean="0"/>
              <a:t>continuum.</a:t>
            </a:r>
            <a:endParaRPr lang="en-US" dirty="0" smtClean="0"/>
          </a:p>
          <a:p>
            <a:pPr lvl="2"/>
            <a:r>
              <a:rPr lang="en-US" dirty="0" smtClean="0"/>
              <a:t>Northwest has developed </a:t>
            </a:r>
            <a:r>
              <a:rPr lang="en-US" dirty="0" smtClean="0"/>
              <a:t>7 diabetes </a:t>
            </a:r>
            <a:r>
              <a:rPr lang="en-US" dirty="0" smtClean="0"/>
              <a:t>segments.</a:t>
            </a:r>
          </a:p>
          <a:p>
            <a:pPr lvl="2"/>
            <a:r>
              <a:rPr lang="en-US" dirty="0" smtClean="0"/>
              <a:t>We will </a:t>
            </a:r>
            <a:r>
              <a:rPr lang="en-US" dirty="0" smtClean="0"/>
              <a:t>probably need more </a:t>
            </a:r>
            <a:r>
              <a:rPr lang="en-US" dirty="0" smtClean="0"/>
              <a:t>for </a:t>
            </a:r>
            <a:r>
              <a:rPr lang="en-US" dirty="0" smtClean="0"/>
              <a:t>HIV.</a:t>
            </a:r>
            <a:endParaRPr lang="en-US" dirty="0"/>
          </a:p>
        </p:txBody>
      </p:sp>
      <p:sp>
        <p:nvSpPr>
          <p:cNvPr id="4" name="Title 1"/>
          <p:cNvSpPr txBox="1">
            <a:spLocks noGrp="1"/>
          </p:cNvSpPr>
          <p:nvPr>
            <p:ph type="title"/>
          </p:nvPr>
        </p:nvSpPr>
        <p:spPr>
          <a:prstGeom prst="rect">
            <a:avLst/>
          </a:prstGeom>
        </p:spPr>
        <p:txBody>
          <a:bodyPr vert="horz" lIns="91440" tIns="45720" rIns="91440" bIns="45720" rtlCol="0" anchor="t">
            <a:normAutofit fontScale="97500"/>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pPr algn="ctr">
              <a:defRPr/>
            </a:pPr>
            <a:r>
              <a:rPr lang="en-US" sz="2200" dirty="0" smtClean="0"/>
              <a:t>multimedia education tools  for retention and  self-management</a:t>
            </a:r>
            <a:r>
              <a:rPr lang="en-US" sz="2000" dirty="0" smtClean="0"/>
              <a:t/>
            </a:r>
            <a:br>
              <a:rPr lang="en-US" sz="2000" dirty="0" smtClean="0"/>
            </a:br>
            <a:r>
              <a:rPr lang="en-US" sz="1400" b="0" cap="none" dirty="0" smtClean="0"/>
              <a:t>Evelyn Bradley and Daniel </a:t>
            </a:r>
            <a:r>
              <a:rPr lang="en-US" sz="1400" b="0" cap="none" dirty="0" err="1" smtClean="0"/>
              <a:t>Tietz</a:t>
            </a:r>
            <a:endParaRPr lang="en-US" sz="2000" b="0" dirty="0"/>
          </a:p>
        </p:txBody>
      </p:sp>
    </p:spTree>
    <p:extLst>
      <p:ext uri="{BB962C8B-B14F-4D97-AF65-F5344CB8AC3E}">
        <p14:creationId xmlns:p14="http://schemas.microsoft.com/office/powerpoint/2010/main" xmlns="" val="34422257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NQC_PP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QC_PPT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498</TotalTime>
  <Words>3875</Words>
  <Application>Microsoft Office PowerPoint</Application>
  <PresentationFormat>On-screen Show (4:3)</PresentationFormat>
  <Paragraphs>488</Paragraphs>
  <Slides>62</Slides>
  <Notes>13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64" baseType="lpstr">
      <vt:lpstr>Office Theme</vt:lpstr>
      <vt:lpstr>Acrobat Document</vt:lpstr>
      <vt:lpstr>Health Literacy Adherence and Retention Interventions</vt:lpstr>
      <vt:lpstr>Good Morning!</vt:lpstr>
      <vt:lpstr>Introductions </vt:lpstr>
      <vt:lpstr>multimedia education tools  for retention and  self-management Evelyn Bradley and Daniel Tietz</vt:lpstr>
      <vt:lpstr>Slide 5</vt:lpstr>
      <vt:lpstr>Knowledge improvement based on exposure to diabetes MMEP</vt:lpstr>
      <vt:lpstr>multimedia education tools  for retention and  self-management Evelyn Bradley and Daniel Tietz</vt:lpstr>
      <vt:lpstr>multimedia education tools  for retention and  self-management Evelyn Bradley and Daniel Tietz</vt:lpstr>
      <vt:lpstr>multimedia education tools  for retention and  self-management Evelyn Bradley and Daniel Tietz</vt:lpstr>
      <vt:lpstr>Slide 10</vt:lpstr>
      <vt:lpstr>Slide 11</vt:lpstr>
      <vt:lpstr>Slide 12</vt:lpstr>
      <vt:lpstr>multimedia education tools  for retention and  self-management Evelyn Bradley and Daniel Tietz</vt:lpstr>
      <vt:lpstr>Slide 14</vt:lpstr>
      <vt:lpstr>Newly-HIV+</vt:lpstr>
      <vt:lpstr>Newly-HIV+ (2/23) </vt:lpstr>
      <vt:lpstr>Newly-HIV+ (3/23) </vt:lpstr>
      <vt:lpstr>Newly-HIV+ (4/23) </vt:lpstr>
      <vt:lpstr>Newly-HIV+ (5/23) </vt:lpstr>
      <vt:lpstr>Newly-HIV+ (6/23) </vt:lpstr>
      <vt:lpstr>Newly-HIV+ (7/23) </vt:lpstr>
      <vt:lpstr>Newly-HIV+ (8/23) </vt:lpstr>
      <vt:lpstr>Newly-HIV+ (9/23) </vt:lpstr>
      <vt:lpstr>Newly-HIV+ (10/23) </vt:lpstr>
      <vt:lpstr>Newly-HIV+ (11/23) </vt:lpstr>
      <vt:lpstr>Newly-HIV+ (12/23) </vt:lpstr>
      <vt:lpstr>Newly-HIV+ (13/23) </vt:lpstr>
      <vt:lpstr>Newly-HIV+ (14/23) </vt:lpstr>
      <vt:lpstr>Newly-HIV+ (15/23) </vt:lpstr>
      <vt:lpstr>Newly-HIV+ (16/23) </vt:lpstr>
      <vt:lpstr>Newly-HIV+ (17/23) </vt:lpstr>
      <vt:lpstr>Newly-HIV+ (18/23) </vt:lpstr>
      <vt:lpstr>Newly-HIV+ (19/23) </vt:lpstr>
      <vt:lpstr>Newly-HIV+ (20/23) </vt:lpstr>
      <vt:lpstr> Newly-HIV+ (21/23) </vt:lpstr>
      <vt:lpstr> Newly-HIV+ (22/23) </vt:lpstr>
      <vt:lpstr>Newly-HIV+ (23/23) </vt:lpstr>
      <vt:lpstr>multimedia education tools  for self-management Evelyn Bradley, Baltimore City Health Department</vt:lpstr>
      <vt:lpstr>Shifting Gears</vt:lpstr>
      <vt:lpstr>Adherence Tools</vt:lpstr>
      <vt:lpstr>Take Your HIV Medicine on Time and Every Day</vt:lpstr>
      <vt:lpstr>Slide 42</vt:lpstr>
      <vt:lpstr>Slide 43</vt:lpstr>
      <vt:lpstr>Slide 44</vt:lpstr>
      <vt:lpstr>CD4/VL Chart  Designed by Case Managers at Queen Annes County Health Department</vt:lpstr>
      <vt:lpstr>Slide 46</vt:lpstr>
      <vt:lpstr>Pill Card Based on material in the  AHRQ Health Literacy Toolkit </vt:lpstr>
      <vt:lpstr>Sample Pill Card: http://www.ahrq.gov/qual/pillcard/pillcard.htm </vt:lpstr>
      <vt:lpstr>Adherence Tool Exercise</vt:lpstr>
      <vt:lpstr>Discussion</vt:lpstr>
      <vt:lpstr>Pilot—Plain language adherence tools Eileen Sheridan-Malone and Altricia Belk  Johns Hopkins Medical Center High-Risk GYN Clinic</vt:lpstr>
      <vt:lpstr>Pilot—Plain language adherence tools Eileen Sheridan-Malone and Altricia Belk  Johns Hopkins Medical Center High-Risk GYN Clinic</vt:lpstr>
      <vt:lpstr>Slide 53</vt:lpstr>
      <vt:lpstr>Slide 54</vt:lpstr>
      <vt:lpstr>Slide 55</vt:lpstr>
      <vt:lpstr>Pilot—Plain language adherence tools Eileen Sheridan-Malone and Altricia Belk  Johns Hopkins Medical Center High-Risk GYN Clinic</vt:lpstr>
      <vt:lpstr>Slide 57</vt:lpstr>
      <vt:lpstr>Slide 58</vt:lpstr>
      <vt:lpstr>Slide 59</vt:lpstr>
      <vt:lpstr>Shifting Gears</vt:lpstr>
      <vt:lpstr>Q&amp;A</vt:lpstr>
      <vt:lpstr>Presenter Contact</vt:lpstr>
    </vt:vector>
  </TitlesOfParts>
  <Company>COB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Literacy Adherence and Retention Interventions</dc:title>
  <dc:creator>evelyn.bradley</dc:creator>
  <cp:lastModifiedBy>evelyn.bradley</cp:lastModifiedBy>
  <cp:revision>34</cp:revision>
  <dcterms:created xsi:type="dcterms:W3CDTF">2012-10-11T13:04:42Z</dcterms:created>
  <dcterms:modified xsi:type="dcterms:W3CDTF">2012-10-12T20:23:35Z</dcterms:modified>
</cp:coreProperties>
</file>