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omments/comment1.xml" ContentType="application/vnd.openxmlformats-officedocument.presentationml.comment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</p:sldMasterIdLst>
  <p:notesMasterIdLst>
    <p:notesMasterId r:id="rId45"/>
  </p:notesMasterIdLst>
  <p:sldIdLst>
    <p:sldId id="385" r:id="rId5"/>
    <p:sldId id="393" r:id="rId6"/>
    <p:sldId id="389" r:id="rId7"/>
    <p:sldId id="387" r:id="rId8"/>
    <p:sldId id="388" r:id="rId9"/>
    <p:sldId id="419" r:id="rId10"/>
    <p:sldId id="381" r:id="rId11"/>
    <p:sldId id="413" r:id="rId12"/>
    <p:sldId id="391" r:id="rId13"/>
    <p:sldId id="415" r:id="rId14"/>
    <p:sldId id="416" r:id="rId15"/>
    <p:sldId id="417" r:id="rId16"/>
    <p:sldId id="414" r:id="rId17"/>
    <p:sldId id="383" r:id="rId18"/>
    <p:sldId id="394" r:id="rId19"/>
    <p:sldId id="361" r:id="rId20"/>
    <p:sldId id="359" r:id="rId21"/>
    <p:sldId id="346" r:id="rId22"/>
    <p:sldId id="363" r:id="rId23"/>
    <p:sldId id="360" r:id="rId24"/>
    <p:sldId id="395" r:id="rId25"/>
    <p:sldId id="366" r:id="rId26"/>
    <p:sldId id="386" r:id="rId27"/>
    <p:sldId id="397" r:id="rId28"/>
    <p:sldId id="398" r:id="rId29"/>
    <p:sldId id="370" r:id="rId30"/>
    <p:sldId id="399" r:id="rId31"/>
    <p:sldId id="374" r:id="rId32"/>
    <p:sldId id="420" r:id="rId33"/>
    <p:sldId id="421" r:id="rId34"/>
    <p:sldId id="406" r:id="rId35"/>
    <p:sldId id="407" r:id="rId36"/>
    <p:sldId id="409" r:id="rId37"/>
    <p:sldId id="411" r:id="rId38"/>
    <p:sldId id="410" r:id="rId39"/>
    <p:sldId id="379" r:id="rId40"/>
    <p:sldId id="380" r:id="rId41"/>
    <p:sldId id="392" r:id="rId42"/>
    <p:sldId id="405" r:id="rId43"/>
    <p:sldId id="390" r:id="rId44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l, Lois" initials="HL" lastIdx="3" clrIdx="0"/>
  <p:cmAuthor id="1" name="Skipper, Theresa" initials="TS" lastIdx="3" clrIdx="1"/>
  <p:cmAuthor id="2" name="Orrick, Joanne" initials="JO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E"/>
    <a:srgbClr val="DD8423"/>
    <a:srgbClr val="C6A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6581" autoAdjust="0"/>
  </p:normalViewPr>
  <p:slideViewPr>
    <p:cSldViewPr snapToGrid="0" snapToObjects="1">
      <p:cViewPr>
        <p:scale>
          <a:sx n="100" d="100"/>
          <a:sy n="100" d="100"/>
        </p:scale>
        <p:origin x="-3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group\groups\COM\EBM\Users\Hesborn\AETC_Evaluation\Project%20ECHO\ECHO_CumReport\ECHO_CumReport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My </a:t>
            </a:r>
            <a:r>
              <a:rPr lang="en-US" sz="1800" dirty="0"/>
              <a:t>objective for attending the F/C AETC Project ECHO session was: (Frequency: 56 participants; Intensity:  121 statements)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Q1_Objectives!$B$128</c:f>
              <c:strCache>
                <c:ptCount val="1"/>
                <c:pt idx="0">
                  <c:v>Intensity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24796237175000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3732726028542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4746545205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159874572500007E-3"/>
                  <c:y val="7.3732726028542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479623717499504E-3"/>
                  <c:y val="9.8310301371389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Q1_Objectives!$A$129:$A$140</c:f>
              <c:strCache>
                <c:ptCount val="12"/>
                <c:pt idx="0">
                  <c:v>Learn</c:v>
                </c:pt>
                <c:pt idx="1">
                  <c:v>Increase knowledge</c:v>
                </c:pt>
                <c:pt idx="2">
                  <c:v>Education/CME</c:v>
                </c:pt>
                <c:pt idx="3">
                  <c:v>Update knowledge</c:v>
                </c:pt>
                <c:pt idx="4">
                  <c:v>Obtain expert opinion</c:v>
                </c:pt>
                <c:pt idx="5">
                  <c:v>Provide expert opinion</c:v>
                </c:pt>
                <c:pt idx="6">
                  <c:v>Apply knowledge</c:v>
                </c:pt>
                <c:pt idx="7">
                  <c:v>Discuss/participate</c:v>
                </c:pt>
                <c:pt idx="8">
                  <c:v>Gain knowledge/skills</c:v>
                </c:pt>
                <c:pt idx="9">
                  <c:v>Network</c:v>
                </c:pt>
                <c:pt idx="10">
                  <c:v>Observe</c:v>
                </c:pt>
                <c:pt idx="11">
                  <c:v>Help</c:v>
                </c:pt>
              </c:strCache>
            </c:strRef>
          </c:cat>
          <c:val>
            <c:numRef>
              <c:f>Q1_Objectives!$B$129:$B$140</c:f>
              <c:numCache>
                <c:formatCode>0</c:formatCode>
                <c:ptCount val="12"/>
                <c:pt idx="0">
                  <c:v>14.05</c:v>
                </c:pt>
                <c:pt idx="1">
                  <c:v>13.22</c:v>
                </c:pt>
                <c:pt idx="2">
                  <c:v>11.57</c:v>
                </c:pt>
                <c:pt idx="3">
                  <c:v>11.57</c:v>
                </c:pt>
                <c:pt idx="4">
                  <c:v>9.09</c:v>
                </c:pt>
                <c:pt idx="5">
                  <c:v>7.44</c:v>
                </c:pt>
                <c:pt idx="6">
                  <c:v>6.6099999999999994</c:v>
                </c:pt>
                <c:pt idx="7">
                  <c:v>6.6099999999999994</c:v>
                </c:pt>
                <c:pt idx="8">
                  <c:v>6.6099999999999994</c:v>
                </c:pt>
                <c:pt idx="9">
                  <c:v>5.79</c:v>
                </c:pt>
                <c:pt idx="10">
                  <c:v>5.79</c:v>
                </c:pt>
                <c:pt idx="11">
                  <c:v>1.65</c:v>
                </c:pt>
              </c:numCache>
            </c:numRef>
          </c:val>
        </c:ser>
        <c:ser>
          <c:idx val="1"/>
          <c:order val="1"/>
          <c:tx>
            <c:strRef>
              <c:f>Q1_Objectives!$C$128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7.3732726028542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915515068569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8319749145000015E-3"/>
                  <c:y val="-4.915515068569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Q1_Objectives!$A$129:$A$140</c:f>
              <c:strCache>
                <c:ptCount val="12"/>
                <c:pt idx="0">
                  <c:v>Learn</c:v>
                </c:pt>
                <c:pt idx="1">
                  <c:v>Increase knowledge</c:v>
                </c:pt>
                <c:pt idx="2">
                  <c:v>Education/CME</c:v>
                </c:pt>
                <c:pt idx="3">
                  <c:v>Update knowledge</c:v>
                </c:pt>
                <c:pt idx="4">
                  <c:v>Obtain expert opinion</c:v>
                </c:pt>
                <c:pt idx="5">
                  <c:v>Provide expert opinion</c:v>
                </c:pt>
                <c:pt idx="6">
                  <c:v>Apply knowledge</c:v>
                </c:pt>
                <c:pt idx="7">
                  <c:v>Discuss/participate</c:v>
                </c:pt>
                <c:pt idx="8">
                  <c:v>Gain knowledge/skills</c:v>
                </c:pt>
                <c:pt idx="9">
                  <c:v>Network</c:v>
                </c:pt>
                <c:pt idx="10">
                  <c:v>Observe</c:v>
                </c:pt>
                <c:pt idx="11">
                  <c:v>Help</c:v>
                </c:pt>
              </c:strCache>
            </c:strRef>
          </c:cat>
          <c:val>
            <c:numRef>
              <c:f>Q1_Objectives!$C$129:$C$140</c:f>
              <c:numCache>
                <c:formatCode>0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2</c:v>
                </c:pt>
                <c:pt idx="5">
                  <c:v>4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4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097344"/>
        <c:axId val="91111808"/>
        <c:axId val="0"/>
      </c:bar3DChart>
      <c:catAx>
        <c:axId val="91097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/>
                  <a:t>Themes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111808"/>
        <c:crosses val="autoZero"/>
        <c:auto val="1"/>
        <c:lblAlgn val="ctr"/>
        <c:lblOffset val="100"/>
        <c:noMultiLvlLbl val="0"/>
      </c:catAx>
      <c:valAx>
        <c:axId val="911118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0973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7780385028173702"/>
          <c:y val="0.48804736389054898"/>
          <c:w val="0.120780162261013"/>
          <c:h val="0.11336764646686701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/>
              <a:t>What I liked most about the </a:t>
            </a:r>
            <a:r>
              <a:rPr lang="en-US" sz="1500" dirty="0" smtClean="0"/>
              <a:t>F/C-AETC </a:t>
            </a:r>
            <a:r>
              <a:rPr lang="en-US" sz="1500" dirty="0"/>
              <a:t>ECHO session was: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/>
              <a:t>Frequency: 33 participants; Intensity: 60 </a:t>
            </a:r>
            <a:r>
              <a:rPr lang="en-US" sz="1500" dirty="0" smtClean="0"/>
              <a:t>statements</a:t>
            </a:r>
            <a:r>
              <a:rPr lang="en-US" sz="1500" dirty="0"/>
              <a:t>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Q4_LikeMost!$D$66</c:f>
              <c:strCache>
                <c:ptCount val="1"/>
                <c:pt idx="0">
                  <c:v>Intensity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Q4_LikeMost!$C$67:$C$71</c:f>
              <c:strCache>
                <c:ptCount val="5"/>
                <c:pt idx="0">
                  <c:v>Session Format</c:v>
                </c:pt>
                <c:pt idx="1">
                  <c:v>Session Content</c:v>
                </c:pt>
                <c:pt idx="2">
                  <c:v>Cases</c:v>
                </c:pt>
                <c:pt idx="3">
                  <c:v>Technology</c:v>
                </c:pt>
                <c:pt idx="4">
                  <c:v>Environment</c:v>
                </c:pt>
              </c:strCache>
            </c:strRef>
          </c:cat>
          <c:val>
            <c:numRef>
              <c:f>Q4_LikeMost!$D$67:$D$71</c:f>
              <c:numCache>
                <c:formatCode>0</c:formatCode>
                <c:ptCount val="5"/>
                <c:pt idx="0">
                  <c:v>38.33</c:v>
                </c:pt>
                <c:pt idx="1">
                  <c:v>33.33</c:v>
                </c:pt>
                <c:pt idx="2">
                  <c:v>15</c:v>
                </c:pt>
                <c:pt idx="3">
                  <c:v>8.33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Q4_LikeMost!$E$66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Q4_LikeMost!$C$67:$C$71</c:f>
              <c:strCache>
                <c:ptCount val="5"/>
                <c:pt idx="0">
                  <c:v>Session Format</c:v>
                </c:pt>
                <c:pt idx="1">
                  <c:v>Session Content</c:v>
                </c:pt>
                <c:pt idx="2">
                  <c:v>Cases</c:v>
                </c:pt>
                <c:pt idx="3">
                  <c:v>Technology</c:v>
                </c:pt>
                <c:pt idx="4">
                  <c:v>Environment</c:v>
                </c:pt>
              </c:strCache>
            </c:strRef>
          </c:cat>
          <c:val>
            <c:numRef>
              <c:f>Q4_LikeMost!$E$67:$E$71</c:f>
              <c:numCache>
                <c:formatCode>0</c:formatCode>
                <c:ptCount val="5"/>
                <c:pt idx="0">
                  <c:v>39.39</c:v>
                </c:pt>
                <c:pt idx="1">
                  <c:v>27.27</c:v>
                </c:pt>
                <c:pt idx="2">
                  <c:v>21.21</c:v>
                </c:pt>
                <c:pt idx="3">
                  <c:v>6.06</c:v>
                </c:pt>
                <c:pt idx="4">
                  <c:v>6.06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70752"/>
        <c:axId val="90972928"/>
        <c:axId val="0"/>
      </c:bar3DChart>
      <c:catAx>
        <c:axId val="90970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/>
                  <a:t>Theme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972928"/>
        <c:crosses val="autoZero"/>
        <c:auto val="1"/>
        <c:lblAlgn val="ctr"/>
        <c:lblOffset val="100"/>
        <c:noMultiLvlLbl val="0"/>
      </c:catAx>
      <c:valAx>
        <c:axId val="909729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/>
                  <a:t>Percent</a:t>
                </a:r>
              </a:p>
            </c:rich>
          </c:tx>
          <c:layout>
            <c:manualLayout>
              <c:xMode val="edge"/>
              <c:yMode val="edge"/>
              <c:x val="0.44792377530349797"/>
              <c:y val="0.914782323525895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09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41967075030694"/>
          <c:y val="0.469214766243778"/>
          <c:w val="0.19410096785655501"/>
          <c:h val="0.1674212506234019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/>
              <a:t>The </a:t>
            </a:r>
            <a:r>
              <a:rPr lang="en-US" sz="1500" dirty="0" smtClean="0"/>
              <a:t>F/C</a:t>
            </a:r>
            <a:r>
              <a:rPr lang="en-US" sz="1500" baseline="0" dirty="0" smtClean="0"/>
              <a:t> </a:t>
            </a:r>
            <a:r>
              <a:rPr lang="en-US" sz="1500" dirty="0" smtClean="0"/>
              <a:t>AETC </a:t>
            </a:r>
            <a:r>
              <a:rPr lang="en-US" sz="1500" dirty="0"/>
              <a:t>training can be improved as follows (Please explain) (Frequency: 19 participants; Intensity: 29 </a:t>
            </a:r>
            <a:r>
              <a:rPr lang="en-US" sz="1500" dirty="0" smtClean="0"/>
              <a:t>statements</a:t>
            </a:r>
            <a:r>
              <a:rPr lang="en-US" sz="1500" dirty="0"/>
              <a:t>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Q6_Improved!$D$35</c:f>
              <c:strCache>
                <c:ptCount val="1"/>
                <c:pt idx="0">
                  <c:v>Intensity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Q6_Improved!$C$36:$C$43</c:f>
              <c:strCache>
                <c:ptCount val="8"/>
                <c:pt idx="0">
                  <c:v>Cases</c:v>
                </c:pt>
                <c:pt idx="1">
                  <c:v>Session format</c:v>
                </c:pt>
                <c:pt idx="2">
                  <c:v>Technology</c:v>
                </c:pt>
                <c:pt idx="3">
                  <c:v>Nothing</c:v>
                </c:pt>
                <c:pt idx="4">
                  <c:v>Session content</c:v>
                </c:pt>
                <c:pt idx="5">
                  <c:v>Environment</c:v>
                </c:pt>
                <c:pt idx="6">
                  <c:v>Persistence</c:v>
                </c:pt>
                <c:pt idx="7">
                  <c:v>Registration</c:v>
                </c:pt>
              </c:strCache>
            </c:strRef>
          </c:cat>
          <c:val>
            <c:numRef>
              <c:f>Q6_Improved!$D$36:$D$43</c:f>
              <c:numCache>
                <c:formatCode>0</c:formatCode>
                <c:ptCount val="8"/>
                <c:pt idx="0">
                  <c:v>20.69</c:v>
                </c:pt>
                <c:pt idx="1">
                  <c:v>17.239999999999991</c:v>
                </c:pt>
                <c:pt idx="2">
                  <c:v>17.239999999999991</c:v>
                </c:pt>
                <c:pt idx="3">
                  <c:v>13.79</c:v>
                </c:pt>
                <c:pt idx="4">
                  <c:v>17</c:v>
                </c:pt>
                <c:pt idx="5">
                  <c:v>6.9</c:v>
                </c:pt>
                <c:pt idx="6">
                  <c:v>3.45</c:v>
                </c:pt>
                <c:pt idx="7">
                  <c:v>3.45</c:v>
                </c:pt>
              </c:numCache>
            </c:numRef>
          </c:val>
        </c:ser>
        <c:ser>
          <c:idx val="1"/>
          <c:order val="1"/>
          <c:tx>
            <c:strRef>
              <c:f>Q6_Improved!$E$35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Q6_Improved!$C$36:$C$43</c:f>
              <c:strCache>
                <c:ptCount val="8"/>
                <c:pt idx="0">
                  <c:v>Cases</c:v>
                </c:pt>
                <c:pt idx="1">
                  <c:v>Session format</c:v>
                </c:pt>
                <c:pt idx="2">
                  <c:v>Technology</c:v>
                </c:pt>
                <c:pt idx="3">
                  <c:v>Nothing</c:v>
                </c:pt>
                <c:pt idx="4">
                  <c:v>Session content</c:v>
                </c:pt>
                <c:pt idx="5">
                  <c:v>Environment</c:v>
                </c:pt>
                <c:pt idx="6">
                  <c:v>Persistence</c:v>
                </c:pt>
                <c:pt idx="7">
                  <c:v>Registration</c:v>
                </c:pt>
              </c:strCache>
            </c:strRef>
          </c:cat>
          <c:val>
            <c:numRef>
              <c:f>Q6_Improved!$E$36:$E$43</c:f>
              <c:numCache>
                <c:formatCode>0</c:formatCode>
                <c:ptCount val="8"/>
                <c:pt idx="0">
                  <c:v>20.69</c:v>
                </c:pt>
                <c:pt idx="1">
                  <c:v>20.69</c:v>
                </c:pt>
                <c:pt idx="2">
                  <c:v>11</c:v>
                </c:pt>
                <c:pt idx="3">
                  <c:v>16</c:v>
                </c:pt>
                <c:pt idx="4">
                  <c:v>22</c:v>
                </c:pt>
                <c:pt idx="5">
                  <c:v>11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012096"/>
        <c:axId val="91026560"/>
        <c:axId val="0"/>
      </c:bar3DChart>
      <c:catAx>
        <c:axId val="91012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/>
                  <a:t>Theme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026560"/>
        <c:crosses val="autoZero"/>
        <c:auto val="1"/>
        <c:lblAlgn val="ctr"/>
        <c:lblOffset val="100"/>
        <c:noMultiLvlLbl val="0"/>
      </c:catAx>
      <c:valAx>
        <c:axId val="910265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300"/>
                  <a:t>Percent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0120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337440744916599"/>
          <c:y val="0.50269806383047699"/>
          <c:w val="0.18955555859222001"/>
          <c:h val="0.1587803703694460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500" b="1" i="0" u="none" strike="noStrike" baseline="0" dirty="0" smtClean="0">
                <a:effectLst/>
              </a:rPr>
              <a:t>Method </a:t>
            </a:r>
            <a:r>
              <a:rPr lang="en-US" sz="1500" b="1" i="0" u="none" strike="noStrike" baseline="0" dirty="0">
                <a:effectLst/>
              </a:rPr>
              <a:t>for conveying information was effective (N = 104)</a:t>
            </a:r>
            <a:endParaRPr lang="en-US" sz="15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667212336504E-2"/>
                  <c:y val="1.8431634093808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0673281865102E-2"/>
                  <c:y val="-8.2906268072423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252274079E-2"/>
                  <c:y val="-5.20490799252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252274079E-2"/>
                  <c:y val="-4.825977020507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732811159699E-2"/>
                  <c:y val="-1.3029939054228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760313304201E-2"/>
                  <c:y val="1.72939187686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Quantitative_data!$A$47:$A$52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Agree strongly</c:v>
                </c:pt>
                <c:pt idx="5">
                  <c:v>No response</c:v>
                </c:pt>
              </c:strCache>
            </c:strRef>
          </c:cat>
          <c:val>
            <c:numRef>
              <c:f>Quantitative_data!$B$47:$B$52</c:f>
              <c:numCache>
                <c:formatCode>0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50</c:v>
                </c:pt>
                <c:pt idx="4">
                  <c:v>43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794688"/>
        <c:axId val="93796608"/>
        <c:axId val="0"/>
      </c:bar3DChart>
      <c:catAx>
        <c:axId val="9379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Agreement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796608"/>
        <c:crosses val="autoZero"/>
        <c:auto val="1"/>
        <c:lblAlgn val="ctr"/>
        <c:lblOffset val="100"/>
        <c:noMultiLvlLbl val="0"/>
      </c:catAx>
      <c:valAx>
        <c:axId val="9379660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794688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baseline="0" dirty="0" smtClean="0">
                <a:effectLst/>
              </a:rPr>
              <a:t>Discussants </a:t>
            </a:r>
            <a:r>
              <a:rPr lang="en-US" sz="1500" b="1" i="0" u="none" strike="noStrike" baseline="0" dirty="0">
                <a:effectLst/>
              </a:rPr>
              <a:t>were knowledgeable about the case presented</a:t>
            </a:r>
            <a:r>
              <a:rPr lang="en-US" sz="1500" b="1" i="0" baseline="0" dirty="0">
                <a:effectLst/>
              </a:rPr>
              <a:t> (N = 104)</a:t>
            </a:r>
            <a:endParaRPr lang="en-US" sz="1500" dirty="0"/>
          </a:p>
        </c:rich>
      </c:tx>
      <c:layout>
        <c:manualLayout>
          <c:xMode val="edge"/>
          <c:yMode val="edge"/>
          <c:x val="0.10423807533533699"/>
          <c:y val="3.51802503060959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934384216175401E-2"/>
                  <c:y val="2.35165213943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3988889360308E-2"/>
                  <c:y val="-9.3663776004733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36576103101E-2"/>
                  <c:y val="-4.7440906779280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567242931049593E-3"/>
                  <c:y val="-6.437463555419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212290129603E-2"/>
                  <c:y val="-5.27436239285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755102832996499E-2"/>
                  <c:y val="-6.77099006921457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Quantitative_data!$A$29:$A$34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Agree strongly</c:v>
                </c:pt>
                <c:pt idx="5">
                  <c:v>No response</c:v>
                </c:pt>
              </c:strCache>
            </c:strRef>
          </c:cat>
          <c:val>
            <c:numRef>
              <c:f>Quantitative_data!$B$29:$B$34</c:f>
              <c:numCache>
                <c:formatCode>0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43</c:v>
                </c:pt>
                <c:pt idx="4">
                  <c:v>51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817856"/>
        <c:axId val="93832320"/>
        <c:axId val="0"/>
      </c:bar3DChart>
      <c:catAx>
        <c:axId val="9381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Agreement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32320"/>
        <c:crosses val="autoZero"/>
        <c:auto val="1"/>
        <c:lblAlgn val="ctr"/>
        <c:lblOffset val="100"/>
        <c:noMultiLvlLbl val="0"/>
      </c:catAx>
      <c:valAx>
        <c:axId val="9383232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817856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 dirty="0" smtClean="0">
                <a:effectLst/>
              </a:rPr>
              <a:t>There </a:t>
            </a:r>
            <a:r>
              <a:rPr lang="en-US" sz="1500" b="1" i="0" u="none" strike="noStrike" baseline="0" dirty="0">
                <a:effectLst/>
              </a:rPr>
              <a:t>was opportunity for interaction with discussants </a:t>
            </a:r>
            <a:r>
              <a:rPr lang="en-US" sz="1500" b="1" i="0" u="none" strike="noStrike" baseline="0" dirty="0" smtClean="0">
                <a:effectLst/>
              </a:rPr>
              <a:t/>
            </a:r>
            <a:br>
              <a:rPr lang="en-US" sz="1500" b="1" i="0" u="none" strike="noStrike" baseline="0" dirty="0" smtClean="0">
                <a:effectLst/>
              </a:rPr>
            </a:br>
            <a:r>
              <a:rPr lang="en-US" sz="1500" b="1" i="0" u="none" strike="noStrike" baseline="0" dirty="0" smtClean="0">
                <a:effectLst/>
              </a:rPr>
              <a:t>(</a:t>
            </a:r>
            <a:r>
              <a:rPr lang="en-US" sz="1500" b="1" i="0" u="none" strike="noStrike" baseline="0" dirty="0">
                <a:effectLst/>
              </a:rPr>
              <a:t>N = 104)</a:t>
            </a:r>
            <a:endParaRPr lang="en-US" sz="15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43358212305999E-2"/>
                  <c:y val="-6.1320644148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385543857399E-2"/>
                  <c:y val="-5.1243412908634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0162213329899E-2"/>
                  <c:y val="-4.8416710300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979217761714E-2"/>
                  <c:y val="4.683777632042100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523127232047E-2"/>
                  <c:y val="-1.871469301451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253433400383099E-2"/>
                  <c:y val="-2.8604245429917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Quantitative_data!$A$83:$A$88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Agree strongly</c:v>
                </c:pt>
                <c:pt idx="5">
                  <c:v>No response</c:v>
                </c:pt>
              </c:strCache>
            </c:strRef>
          </c:cat>
          <c:val>
            <c:numRef>
              <c:f>Quantitative_data!$B$83:$B$88</c:f>
              <c:numCache>
                <c:formatCode>0</c:formatCode>
                <c:ptCount val="6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30</c:v>
                </c:pt>
                <c:pt idx="4">
                  <c:v>63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884800"/>
        <c:axId val="93886720"/>
        <c:axId val="0"/>
      </c:bar3DChart>
      <c:catAx>
        <c:axId val="9388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Agreement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93886720"/>
        <c:crosses val="autoZero"/>
        <c:auto val="1"/>
        <c:lblAlgn val="ctr"/>
        <c:lblOffset val="100"/>
        <c:noMultiLvlLbl val="0"/>
      </c:catAx>
      <c:valAx>
        <c:axId val="9388672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93884800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Technology did not get in the way of my learning (N = 104)</a:t>
            </a:r>
          </a:p>
        </c:rich>
      </c:tx>
      <c:layout>
        <c:manualLayout>
          <c:xMode val="edge"/>
          <c:yMode val="edge"/>
          <c:x val="0.11652274502372199"/>
          <c:y val="4.16956219596942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0229686019538E-2"/>
                  <c:y val="4.6650738691527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434595571819E-2"/>
                  <c:y val="-3.2336031536221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22727916271899E-2"/>
                  <c:y val="3.2299477125712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00065344529E-2"/>
                  <c:y val="6.768172224169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331372997462E-2"/>
                  <c:y val="3.58087005345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4187713050399E-2"/>
                  <c:y val="3.838213103440209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Quantitative_data!$A$65:$A$70</c:f>
              <c:strCache>
                <c:ptCount val="6"/>
                <c:pt idx="0">
                  <c:v>Disagree strongly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Agree strongly</c:v>
                </c:pt>
                <c:pt idx="5">
                  <c:v>No response</c:v>
                </c:pt>
              </c:strCache>
            </c:strRef>
          </c:cat>
          <c:val>
            <c:numRef>
              <c:f>Quantitative_data!$B$65:$B$70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50</c:v>
                </c:pt>
                <c:pt idx="4">
                  <c:v>35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373760"/>
        <c:axId val="96375936"/>
        <c:axId val="0"/>
      </c:bar3DChart>
      <c:catAx>
        <c:axId val="9637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Agreement</a:t>
                </a:r>
              </a:p>
            </c:rich>
          </c:tx>
          <c:overlay val="0"/>
        </c:title>
        <c:majorTickMark val="none"/>
        <c:minorTickMark val="none"/>
        <c:tickLblPos val="nextTo"/>
        <c:crossAx val="96375936"/>
        <c:crosses val="autoZero"/>
        <c:auto val="1"/>
        <c:lblAlgn val="ctr"/>
        <c:lblOffset val="100"/>
        <c:noMultiLvlLbl val="0"/>
      </c:catAx>
      <c:valAx>
        <c:axId val="9637593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96373760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/>
              <a:t>Following the F/C AETC Project ECHO session, I </a:t>
            </a:r>
            <a:r>
              <a:rPr lang="en-US" sz="1500" dirty="0" smtClean="0"/>
              <a:t>intend </a:t>
            </a:r>
            <a:r>
              <a:rPr lang="en-US" sz="1500" dirty="0"/>
              <a:t>to make the following changes in my practice: (N =104)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Sheet3!$C$23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77776783893347E-2"/>
                  <c:y val="-3.887367812916030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61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929663992E-2"/>
                  <c:y val="-2.869602349361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Sheet3!$B$24:$B$25</c:f>
              <c:strCache>
                <c:ptCount val="2"/>
                <c:pt idx="0">
                  <c:v>Yes</c:v>
                </c:pt>
                <c:pt idx="1">
                  <c:v>Not indicated</c:v>
                </c:pt>
              </c:strCache>
            </c:strRef>
          </c:cat>
          <c:val>
            <c:numRef>
              <c:f>Sheet3!$C$24:$C$25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506624"/>
        <c:axId val="96508544"/>
        <c:axId val="0"/>
      </c:bar3DChart>
      <c:catAx>
        <c:axId val="9650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Intention to make changes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508544"/>
        <c:crosses val="autoZero"/>
        <c:auto val="1"/>
        <c:lblAlgn val="ctr"/>
        <c:lblOffset val="100"/>
        <c:noMultiLvlLbl val="0"/>
      </c:catAx>
      <c:valAx>
        <c:axId val="965085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% of particiipants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506624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How </a:t>
            </a:r>
            <a:r>
              <a:rPr lang="en-US" sz="1800" b="1" i="0" u="none" strike="noStrike" baseline="0" dirty="0">
                <a:effectLst/>
              </a:rPr>
              <a:t>would you rate your level of knowledge about this content before and after the training program (N = 104)</a:t>
            </a:r>
            <a:endParaRPr lang="en-US" sz="1800" dirty="0"/>
          </a:p>
        </c:rich>
      </c:tx>
      <c:layout>
        <c:manualLayout>
          <c:xMode val="edge"/>
          <c:yMode val="edge"/>
          <c:x val="0.108732394366197"/>
          <c:y val="2.77777777777778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Quantitative_data!$B$118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387445738368797E-3"/>
                  <c:y val="-1.3114703525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116417218779701E-3"/>
                  <c:y val="-1.0222781648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681330827375496E-3"/>
                  <c:y val="-1.392677351662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191285381707607E-3"/>
                  <c:y val="-4.9714065831600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67267252945301E-2"/>
                  <c:y val="-7.19848365705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391767720407197E-3"/>
                  <c:y val="-3.91449337256700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191226695619596E-3"/>
                  <c:y val="-1.3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Quantitative_data!$A$119:$A$123</c:f>
              <c:strCache>
                <c:ptCount val="5"/>
                <c:pt idx="0">
                  <c:v>Novice</c:v>
                </c:pt>
                <c:pt idx="1">
                  <c:v>Beginner</c:v>
                </c:pt>
                <c:pt idx="2">
                  <c:v>Competent</c:v>
                </c:pt>
                <c:pt idx="3">
                  <c:v>Proficient</c:v>
                </c:pt>
                <c:pt idx="4">
                  <c:v>Expert</c:v>
                </c:pt>
              </c:strCache>
            </c:strRef>
          </c:cat>
          <c:val>
            <c:numRef>
              <c:f>Quantitative_data!$B$119:$B$123</c:f>
              <c:numCache>
                <c:formatCode>0</c:formatCode>
                <c:ptCount val="5"/>
                <c:pt idx="0">
                  <c:v>11</c:v>
                </c:pt>
                <c:pt idx="1">
                  <c:v>21</c:v>
                </c:pt>
                <c:pt idx="2">
                  <c:v>24</c:v>
                </c:pt>
                <c:pt idx="3">
                  <c:v>25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Quantitative_data!$C$118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848349790811202E-3"/>
                  <c:y val="-1.481574063845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9673207765599E-2"/>
                  <c:y val="-6.55190771799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680808950066E-2"/>
                  <c:y val="-1.1045966564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31862799046941E-2"/>
                  <c:y val="-7.4517629290956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060616818745E-2"/>
                  <c:y val="-9.5690426216522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80171063015201E-2"/>
                  <c:y val="-3.91449337256700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82453391239E-2"/>
                  <c:y val="-1.3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Quantitative_data!$A$119:$A$123</c:f>
              <c:strCache>
                <c:ptCount val="5"/>
                <c:pt idx="0">
                  <c:v>Novice</c:v>
                </c:pt>
                <c:pt idx="1">
                  <c:v>Beginner</c:v>
                </c:pt>
                <c:pt idx="2">
                  <c:v>Competent</c:v>
                </c:pt>
                <c:pt idx="3">
                  <c:v>Proficient</c:v>
                </c:pt>
                <c:pt idx="4">
                  <c:v>Expert</c:v>
                </c:pt>
              </c:strCache>
            </c:strRef>
          </c:cat>
          <c:val>
            <c:numRef>
              <c:f>Quantitative_data!$C$119:$C$123</c:f>
              <c:numCache>
                <c:formatCode>0</c:formatCode>
                <c:ptCount val="5"/>
                <c:pt idx="0">
                  <c:v>2</c:v>
                </c:pt>
                <c:pt idx="1">
                  <c:v>19</c:v>
                </c:pt>
                <c:pt idx="2">
                  <c:v>28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94368"/>
        <c:axId val="97608832"/>
        <c:axId val="0"/>
      </c:bar3DChart>
      <c:catAx>
        <c:axId val="9759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Knowledge level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7608832"/>
        <c:crosses val="autoZero"/>
        <c:auto val="1"/>
        <c:lblAlgn val="ctr"/>
        <c:lblOffset val="100"/>
        <c:noMultiLvlLbl val="0"/>
      </c:catAx>
      <c:valAx>
        <c:axId val="976088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7594368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1287396769472897"/>
          <c:y val="0.31608191200291602"/>
          <c:w val="0.10930595998088601"/>
          <c:h val="0.2230071223982290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baseline="0" dirty="0" smtClean="0">
                <a:effectLst/>
              </a:rPr>
              <a:t>Following </a:t>
            </a:r>
            <a:r>
              <a:rPr lang="en-US" sz="1500" b="1" i="0" baseline="0" dirty="0">
                <a:effectLst/>
              </a:rPr>
              <a:t>the session, I now have a better treatment plan for the patient whose case I presented: (N = 18)</a:t>
            </a:r>
            <a:endParaRPr lang="en-US" sz="1500" dirty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0092034212983699E-2"/>
                  <c:y val="-3.240758191093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719173786544797E-2"/>
                  <c:y val="-2.314850691006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55334658714499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Quantitative_data!$A$150:$A$151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Quantitative_data!$B$150:$B$151</c:f>
              <c:numCache>
                <c:formatCode>0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63104"/>
        <c:axId val="90865024"/>
        <c:axId val="0"/>
      </c:bar3DChart>
      <c:catAx>
        <c:axId val="9086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Agreement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865024"/>
        <c:crosses val="autoZero"/>
        <c:auto val="1"/>
        <c:lblAlgn val="ctr"/>
        <c:lblOffset val="100"/>
        <c:noMultiLvlLbl val="0"/>
      </c:catAx>
      <c:valAx>
        <c:axId val="9086502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of participants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863104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 dirty="0" smtClean="0">
                <a:effectLst/>
              </a:rPr>
              <a:t>I </a:t>
            </a:r>
            <a:r>
              <a:rPr lang="en-US" sz="1500" b="1" i="0" u="none" strike="noStrike" baseline="0" dirty="0">
                <a:effectLst/>
              </a:rPr>
              <a:t>would rate the overall usefulness of F/C AETC Project ECHO session in helping me address the case I presented as (N = 18)</a:t>
            </a:r>
            <a:endParaRPr lang="en-US" sz="15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704190822301097E-2"/>
          <c:y val="0.36226448256467902"/>
          <c:w val="0.87743378231567204"/>
          <c:h val="0.4151430869528410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0025053686471E-2"/>
                  <c:y val="-9.34092879645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01E-2"/>
                  <c:y val="-5.1049672602583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025053686471E-2"/>
                  <c:y val="6.24193276288986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45172305415614E-2"/>
                  <c:y val="-2.4824313096221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30780519462192E-2"/>
                  <c:y val="-2.946239585033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52921269456701E-2"/>
                  <c:y val="-3.308180227471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Quantitative_data!$A$155:$A$159</c:f>
              <c:strCache>
                <c:ptCount val="5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Very good</c:v>
                </c:pt>
                <c:pt idx="4">
                  <c:v>Excellent</c:v>
                </c:pt>
              </c:strCache>
            </c:strRef>
          </c:cat>
          <c:val>
            <c:numRef>
              <c:f>Quantitative_data!$B$155:$B$159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17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94720"/>
        <c:axId val="90896640"/>
        <c:axId val="0"/>
      </c:bar3DChart>
      <c:catAx>
        <c:axId val="9089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Level of usefulness</a:t>
                </a:r>
              </a:p>
            </c:rich>
          </c:tx>
          <c:layout>
            <c:manualLayout>
              <c:xMode val="edge"/>
              <c:yMode val="edge"/>
              <c:x val="0.36589684995148902"/>
              <c:y val="0.90221256517511805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896640"/>
        <c:crosses val="autoZero"/>
        <c:auto val="1"/>
        <c:lblAlgn val="ctr"/>
        <c:lblOffset val="100"/>
        <c:noMultiLvlLbl val="0"/>
      </c:catAx>
      <c:valAx>
        <c:axId val="9089664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% of participants</a:t>
                </a:r>
              </a:p>
            </c:rich>
          </c:tx>
          <c:layout>
            <c:manualLayout>
              <c:xMode val="edge"/>
              <c:yMode val="edge"/>
              <c:x val="1.21112114952566E-2"/>
              <c:y val="0.4078935200521989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894720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2-10-23T23:43:21.277" idx="15">
    <p:pos x="10" y="10"/>
    <p:text>what does persistence mean?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9C3671-239A-41BD-993C-8221D14C06E6}" type="datetimeFigureOut">
              <a:rPr lang="en-US"/>
              <a:pPr>
                <a:defRPr/>
              </a:pPr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279CAE-6409-4D87-9AEA-9B7ED132F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65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97% achieved their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/>
              <a:t>Level 1: 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Intention to change in KSA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2: Learning (change in KSA)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3: 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4: Improved patient outcome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/>
              <a:t>Level 1: 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Intention to change in KSA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2: Learning (change in KSA)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3: 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4: Improved patient outcome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1: 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 Intention to change in KSA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2: Learning (change in KSA)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3: 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4: Improved patient outcome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1: 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Intention to change in KSA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/>
              <a:t> Level 2: Learning (change in KSA)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3: 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4: Improved patient outcome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0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1: 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Intention to change in KSA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/>
              <a:t> Level 2: Learning (change in KSA)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3: 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 Level 4: Improved patient outcome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Barriers to implementation cited: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 lvl="0">
              <a:buFont typeface="Wingdings" pitchFamily="2" charset="2"/>
              <a:buChar char="§"/>
            </a:pPr>
            <a:r>
              <a:rPr lang="en-US" sz="2400" dirty="0"/>
              <a:t> Multiple social barriers with this patient and family situation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dirty="0"/>
              <a:t> Intention to change in KSA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/>
              <a:t>Time and language</a:t>
            </a:r>
            <a:r>
              <a:rPr lang="en-US" sz="2400" dirty="0"/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/>
              <a:t>Time and effort on my part</a:t>
            </a:r>
            <a:r>
              <a:rPr lang="en-US" sz="2400" dirty="0"/>
              <a:t> </a:t>
            </a:r>
            <a:r>
              <a:rPr lang="en-US" dirty="0"/>
              <a:t>Patient/parental refusal of psychiatric evaluation, lack of insurance for </a:t>
            </a:r>
            <a:r>
              <a:rPr lang="en-US" dirty="0" err="1"/>
              <a:t>psch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.</a:t>
            </a:r>
            <a:r>
              <a:rPr lang="en-US" sz="2400" dirty="0"/>
              <a:t> </a:t>
            </a:r>
            <a:r>
              <a:rPr lang="en-US" dirty="0"/>
              <a:t>We work with a very difficult population that has many secondary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8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8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 each theme: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How many participants cited it? (</a:t>
            </a:r>
            <a:r>
              <a:rPr lang="en-US" b="1" dirty="0" smtClean="0"/>
              <a:t>Frequency</a:t>
            </a:r>
            <a:r>
              <a:rPr lang="en-US" dirty="0" smtClean="0"/>
              <a:t>) – interrespondent matrix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How many statements described it? (</a:t>
            </a:r>
            <a:r>
              <a:rPr lang="en-US" b="1" dirty="0" smtClean="0"/>
              <a:t>Intensity</a:t>
            </a:r>
            <a:r>
              <a:rPr lang="en-US" dirty="0" smtClean="0"/>
              <a:t>) –intrarespondent matrix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A theme may be less frequently cited BUT more intensely cited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High frequency and high intensity ES preferred</a:t>
            </a:r>
          </a:p>
          <a:p>
            <a:r>
              <a:rPr lang="en-US" dirty="0" smtClean="0"/>
              <a:t>- The two descriptors may sometimes yield different research findings</a:t>
            </a:r>
          </a:p>
          <a:p>
            <a:r>
              <a:rPr lang="en-US" dirty="0" smtClean="0"/>
              <a:t>- Decide apriori whether to focus on either or both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8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accent2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What participants liked the most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1.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Environment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Active participation of attendants, warm atmosphere (2) Collegial environment; collaborative atmosphere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2.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Environment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Active participation of attendants, warm atmosphere (2) Collegial environment; collaborative atmosphere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3.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Discussion of the case (2) Real case presented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4.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Session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Very interactive and  I like Dr. ­____[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name taken 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] as a moderator (2) Hearing from experts, discussion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   with logic behind it, the different opinions 5.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The format: Didactic and case presentations (2) Face-to-face interaction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b="1" u="sng" kern="1200" dirty="0" smtClean="0">
                <a:solidFill>
                  <a:schemeClr val="accent2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How the program can be improved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1.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Session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Maybe limit to one presentation and two cases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2.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Session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Find a way to have recommendations typed and sent to the participants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3.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Cases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: (1) Have more information presented on cases (2) Have the cases to be presented sent before the session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Factor pattern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Goals for running PROC FACTOR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1. Determine minimum number of factors that can adequately account for the variance in the data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2. Find simpler, easier to interpret factors through rotating the factors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3. Determine a meaningful interpretation of the factors that provide insight into the data for use with further analysis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8232D7-8B3F-45EF-975C-A6AA99BC7DD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6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79CAE-6409-4D87-9AEA-9B7ED132FD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ACK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113" y="6526213"/>
            <a:ext cx="929957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THIS SESSION WILL BE AUDIO AND VIDEO RECORDED. YOUR PARTICIPATION CONFIRMS YOUR CONSENT TO THIS RECORDING</a:t>
            </a:r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113" y="6526213"/>
            <a:ext cx="9299576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ea typeface="+mn-ea"/>
              </a:rPr>
              <a:t>THIS </a:t>
            </a:r>
            <a:r>
              <a:rPr lang="en-US" sz="1050" b="1" dirty="0" err="1">
                <a:latin typeface="+mn-lt"/>
                <a:ea typeface="+mn-ea"/>
              </a:rPr>
              <a:t>TeleECHO</a:t>
            </a:r>
            <a:r>
              <a:rPr lang="en-US" sz="1050" b="1" dirty="0">
                <a:latin typeface="+mn-lt"/>
                <a:ea typeface="+mn-ea"/>
              </a:rPr>
              <a:t> SESSION MAY BE AUDIO AND VIDEO RECORDED. YOUR PARTICIPATION CONFIRMS YOUR CONSENT TO THIS RECORDING</a:t>
            </a:r>
            <a:endParaRPr lang="en-US" sz="1050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113" y="6526213"/>
            <a:ext cx="9299576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ea typeface="+mn-ea"/>
              </a:rPr>
              <a:t>THIS </a:t>
            </a:r>
            <a:r>
              <a:rPr lang="en-US" sz="1050" b="1" dirty="0" err="1">
                <a:latin typeface="+mn-lt"/>
                <a:ea typeface="+mn-ea"/>
              </a:rPr>
              <a:t>TeleECHO</a:t>
            </a:r>
            <a:r>
              <a:rPr lang="en-US" sz="1050" b="1" dirty="0">
                <a:latin typeface="+mn-lt"/>
                <a:ea typeface="+mn-ea"/>
              </a:rPr>
              <a:t> SESSION MAY BE AUDIO AND VIDEO RECORDED. YOUR PARTICIPATION CONFIRMS YOUR CONSENT TO THIS RECORDING</a:t>
            </a:r>
            <a:endParaRPr lang="en-US" sz="1050" dirty="0"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113" y="6526213"/>
            <a:ext cx="9299576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ea typeface="+mn-ea"/>
              </a:rPr>
              <a:t>THIS </a:t>
            </a:r>
            <a:r>
              <a:rPr lang="en-US" sz="1050" b="1" dirty="0" err="1">
                <a:latin typeface="+mn-lt"/>
                <a:ea typeface="+mn-ea"/>
              </a:rPr>
              <a:t>TeleECHO</a:t>
            </a:r>
            <a:r>
              <a:rPr lang="en-US" sz="1050" b="1" dirty="0">
                <a:latin typeface="+mn-lt"/>
                <a:ea typeface="+mn-ea"/>
              </a:rPr>
              <a:t> SESSION MAY BE AUDIO AND VIDEO RECORDED. YOUR PARTICIPATION CONFIRMS YOUR CONSENT TO THIS RECORDING</a:t>
            </a:r>
            <a:endParaRPr lang="en-US" sz="1050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113" y="6526213"/>
            <a:ext cx="9299576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ea typeface="+mn-ea"/>
              </a:rPr>
              <a:t>THIS </a:t>
            </a:r>
            <a:r>
              <a:rPr lang="en-US" sz="1050" b="1" dirty="0" err="1">
                <a:latin typeface="+mn-lt"/>
                <a:ea typeface="+mn-ea"/>
              </a:rPr>
              <a:t>TeleECHO</a:t>
            </a:r>
            <a:r>
              <a:rPr lang="en-US" sz="1050" b="1" dirty="0">
                <a:latin typeface="+mn-lt"/>
                <a:ea typeface="+mn-ea"/>
              </a:rPr>
              <a:t> SESSION MAY BE AUDIO AND VIDEO RECORDED. YOUR PARTICIPATION CONFIRMS YOUR CONSENT TO THIS RECORDING</a:t>
            </a:r>
            <a:endParaRPr lang="en-US" sz="1050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511175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992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RED">
    <p:bg>
      <p:bgPr>
        <a:gradFill rotWithShape="0">
          <a:gsLst>
            <a:gs pos="0">
              <a:srgbClr val="DF0017"/>
            </a:gs>
            <a:gs pos="100000">
              <a:srgbClr val="92011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WHIT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2286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comments" Target="../comments/commen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0" y="2657606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Co-management </a:t>
            </a:r>
            <a:r>
              <a:rPr lang="en-US" dirty="0"/>
              <a:t>of HIV/AIDS by C</a:t>
            </a:r>
            <a:r>
              <a:rPr lang="en-US" dirty="0" smtClean="0"/>
              <a:t>ommunity Health Care Providers </a:t>
            </a:r>
            <a:r>
              <a:rPr lang="en-US" dirty="0"/>
              <a:t>and </a:t>
            </a:r>
            <a:r>
              <a:rPr lang="en-US" dirty="0" smtClean="0"/>
              <a:t>Specialists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sz="2200" b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23368" y="3975969"/>
            <a:ext cx="4697261" cy="14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0" dirty="0" smtClean="0"/>
              <a:t>Hesborn </a:t>
            </a:r>
            <a:r>
              <a:rPr lang="en-US" sz="2200" b="0" dirty="0"/>
              <a:t>Wao, </a:t>
            </a:r>
            <a:r>
              <a:rPr lang="en-US" sz="2200" b="0" dirty="0" smtClean="0"/>
              <a:t>PhD</a:t>
            </a:r>
            <a:br>
              <a:rPr lang="en-US" sz="2200" b="0" dirty="0" smtClean="0"/>
            </a:br>
            <a:r>
              <a:rPr lang="en-US" sz="2200" b="0" dirty="0" smtClean="0"/>
              <a:t>Joanne J. Orrick</a:t>
            </a:r>
            <a:r>
              <a:rPr lang="en-US" sz="2200" b="0" dirty="0"/>
              <a:t>, </a:t>
            </a:r>
            <a:r>
              <a:rPr lang="en-US" sz="2200" b="0" dirty="0" smtClean="0"/>
              <a:t>PharmD, AAHIVE</a:t>
            </a:r>
            <a:br>
              <a:rPr lang="en-US" sz="2200" b="0" dirty="0" smtClean="0"/>
            </a:br>
            <a:r>
              <a:rPr lang="en-US" sz="2200" b="0" dirty="0" smtClean="0"/>
              <a:t>Jeffrey </a:t>
            </a:r>
            <a:r>
              <a:rPr lang="en-US" sz="2200" b="0" dirty="0"/>
              <a:t>Beal, </a:t>
            </a:r>
            <a:r>
              <a:rPr lang="en-US" sz="2200" b="0" dirty="0" smtClean="0"/>
              <a:t>MD</a:t>
            </a:r>
            <a:br>
              <a:rPr lang="en-US" sz="2200" b="0" dirty="0" smtClean="0"/>
            </a:br>
            <a:r>
              <a:rPr lang="en-US" sz="2200" b="0" dirty="0" smtClean="0"/>
              <a:t>Theresa C. Skipper, MPH</a:t>
            </a:r>
          </a:p>
          <a:p>
            <a:pPr eaLnBrk="1" hangingPunct="1"/>
            <a:r>
              <a:rPr lang="en-US" sz="2200" b="0" dirty="0" smtClean="0"/>
              <a:t>Sean McIntosh, AS</a:t>
            </a:r>
            <a:br>
              <a:rPr lang="en-US" sz="2200" b="0" dirty="0" smtClean="0"/>
            </a:br>
            <a:endParaRPr lang="en-US" sz="2000" b="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42560"/>
            <a:ext cx="9143999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0" dirty="0" smtClean="0"/>
              <a:t>Florida/Caribbean AETC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Center for HIV Education and Research, University of South </a:t>
            </a:r>
            <a:r>
              <a:rPr lang="en-US" sz="2000" b="0" dirty="0" smtClean="0"/>
              <a:t>Florida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ccessful Imple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328770"/>
            <a:ext cx="44481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New Mexico Project ECHO</a:t>
            </a:r>
            <a:r>
              <a:rPr lang="en-US" dirty="0" smtClean="0">
                <a:latin typeface="Arial"/>
                <a:cs typeface="Arial"/>
              </a:rPr>
              <a:t>™</a:t>
            </a:r>
            <a:endParaRPr lang="en-US" dirty="0"/>
          </a:p>
        </p:txBody>
      </p:sp>
      <p:pic>
        <p:nvPicPr>
          <p:cNvPr id="6" name="Picture 4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14343" r="1033" b="16509"/>
          <a:stretch/>
        </p:blipFill>
        <p:spPr bwMode="auto">
          <a:xfrm>
            <a:off x="288858" y="4695377"/>
            <a:ext cx="2949641" cy="159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echo.unm.edu/common/images/echo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22" y="4695377"/>
            <a:ext cx="333226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gadget.com/wp-content/uploads/2009/09/ECHO-logo-animati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03225"/>
            <a:ext cx="17145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6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Platform</a:t>
            </a:r>
            <a:endParaRPr lang="en-US" dirty="0"/>
          </a:p>
        </p:txBody>
      </p:sp>
      <p:pic>
        <p:nvPicPr>
          <p:cNvPr id="2052" name="Picture 4" descr="http://blog.tdm.com.mx/Portals/85519/images/polycomvdcf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/>
          <a:stretch/>
        </p:blipFill>
        <p:spPr bwMode="auto">
          <a:xfrm>
            <a:off x="92026" y="2140871"/>
            <a:ext cx="4491849" cy="11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6717" y="4132613"/>
            <a:ext cx="368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Adobe</a:t>
            </a:r>
            <a:r>
              <a:rPr lang="en-US" sz="2800" b="1" baseline="30000" dirty="0"/>
              <a:t>®</a:t>
            </a:r>
            <a:r>
              <a:rPr lang="en-US" sz="2800" b="1" dirty="0"/>
              <a:t> Connect</a:t>
            </a:r>
            <a:r>
              <a:rPr lang="en-US" sz="2800" b="1" baseline="30000" dirty="0"/>
              <a:t>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9209" y="313656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VS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5" y="3920495"/>
            <a:ext cx="3755390" cy="24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\\forest.usf.edu\files\CBCS-Priv\CBCS-MHLP USFHIV\REORGANIZATION\Programs and Events\ECHO_TeleHealth\Brochure\links\DR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84" y="1718373"/>
            <a:ext cx="3537491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8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nlinedegreetalk.org/wp-content/themes/odt2/images/Learning-with-Distance-Educ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828" r="2619" b="2587"/>
          <a:stretch/>
        </p:blipFill>
        <p:spPr bwMode="auto">
          <a:xfrm>
            <a:off x="5210175" y="4095749"/>
            <a:ext cx="38290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Platform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" y="1734800"/>
            <a:ext cx="5445002" cy="30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9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6"/>
          <a:stretch/>
        </p:blipFill>
        <p:spPr bwMode="auto">
          <a:xfrm>
            <a:off x="6654222" y="4032890"/>
            <a:ext cx="1642051" cy="21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9" y="1918819"/>
            <a:ext cx="3207315" cy="20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edutechdebate.org/wp-content/uploads/2012/07/distance-learning-pakist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918819"/>
            <a:ext cx="3473450" cy="16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3sdoylwcs36el.cloudfront.net/Online_meeting_appointment_schedulers_comparative_guide_reviews_id29032911_size4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11943"/>
          <a:stretch/>
        </p:blipFill>
        <p:spPr bwMode="auto">
          <a:xfrm>
            <a:off x="1621523" y="4232814"/>
            <a:ext cx="3284198" cy="2141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29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663352"/>
            <a:ext cx="8680537" cy="4584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Session Overview</a:t>
            </a:r>
          </a:p>
          <a:p>
            <a:pPr>
              <a:buFont typeface="Wingdings" pitchFamily="2" charset="2"/>
              <a:buChar char="§"/>
            </a:pPr>
            <a:r>
              <a:rPr lang="en-US" sz="2900" b="0" dirty="0" smtClean="0"/>
              <a:t>Sessions scheduled twice per month </a:t>
            </a:r>
          </a:p>
          <a:p>
            <a:pPr>
              <a:buFont typeface="Wingdings" pitchFamily="2" charset="2"/>
              <a:buChar char="§"/>
            </a:pPr>
            <a:r>
              <a:rPr lang="en-US" sz="2900" b="0" dirty="0" smtClean="0"/>
              <a:t>15 minute didactic presentation by a F/C AETC faculty member</a:t>
            </a:r>
          </a:p>
          <a:p>
            <a:pPr>
              <a:buFont typeface="Wingdings" pitchFamily="2" charset="2"/>
              <a:buChar char="§"/>
            </a:pPr>
            <a:r>
              <a:rPr lang="en-US" sz="2900" b="0" dirty="0" smtClean="0"/>
              <a:t>Remainder of time (1-1.5 hours scheduled per session) spent discussing patient cases submitted by providers throughout the region</a:t>
            </a:r>
          </a:p>
          <a:p>
            <a:pPr>
              <a:buFont typeface="Wingdings" pitchFamily="2" charset="2"/>
              <a:buChar char="§"/>
            </a:pPr>
            <a:r>
              <a:rPr lang="en-US" sz="2900" b="0" dirty="0" smtClean="0"/>
              <a:t>F/C AETC faculty member facilitates discussion among participants and other F/C AETC faculty</a:t>
            </a:r>
            <a:endParaRPr lang="en-US" sz="29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4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176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</a:rPr>
              <a:t>Case Presentation Form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2200" b="0" i="1" dirty="0" smtClean="0">
                <a:solidFill>
                  <a:schemeClr val="bg1"/>
                </a:solidFill>
              </a:rPr>
              <a:t>Interactive Fillable 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1227551"/>
            <a:ext cx="4214295" cy="5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61" y="1227551"/>
            <a:ext cx="4296428" cy="5536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3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1" y="1778695"/>
            <a:ext cx="8629650" cy="4521897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Purpose of the evaluation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>
              <a:buFont typeface="Wingdings" pitchFamily="2" charset="2"/>
              <a:buChar char="§"/>
            </a:pPr>
            <a:r>
              <a:rPr lang="en-US" sz="2600" b="0" dirty="0" smtClean="0"/>
              <a:t>Determine extent to which F/C AETC-Project ECHO™ helps</a:t>
            </a:r>
            <a:r>
              <a:rPr lang="en-US" sz="2400" b="0" dirty="0" smtClean="0"/>
              <a:t> in developing </a:t>
            </a:r>
            <a:r>
              <a:rPr lang="en-US" sz="2400" b="0" dirty="0"/>
              <a:t>capacity among health care professionals in rural and underserved areas of Florida, Puerto Rico, and the U.S. Virgin Islands to safely and effectively treat HIV/AIDS and to monitor outcomes of this </a:t>
            </a:r>
            <a:r>
              <a:rPr lang="en-US" sz="2400" b="0" dirty="0" smtClean="0"/>
              <a:t>treatment</a:t>
            </a:r>
            <a:br>
              <a:rPr lang="en-US" sz="2400" b="0" dirty="0" smtClean="0"/>
            </a:br>
            <a:endParaRPr lang="en-US" sz="2400" b="0" dirty="0" smtClean="0"/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Learn </a:t>
            </a:r>
            <a:r>
              <a:rPr lang="en-US" sz="2400" b="0" dirty="0"/>
              <a:t>from </a:t>
            </a:r>
            <a:r>
              <a:rPr lang="en-US" sz="2400" b="0" dirty="0" smtClean="0"/>
              <a:t>program implementation </a:t>
            </a:r>
            <a:r>
              <a:rPr lang="en-US" sz="2400" b="0" dirty="0"/>
              <a:t>experience </a:t>
            </a:r>
            <a:r>
              <a:rPr lang="en-US" sz="2400" b="0" dirty="0" smtClean="0"/>
              <a:t>to better manage performance and improve program design</a:t>
            </a:r>
            <a:br>
              <a:rPr lang="en-US" sz="2400" b="0" dirty="0" smtClean="0"/>
            </a:br>
            <a:endParaRPr lang="en-US" sz="2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5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1528174"/>
            <a:ext cx="8931058" cy="5101226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Type of evaluation</a:t>
            </a:r>
            <a:endParaRPr lang="en-US" sz="2500" dirty="0"/>
          </a:p>
          <a:p>
            <a:pPr lvl="1">
              <a:buFont typeface="Wingdings" pitchFamily="2" charset="2"/>
              <a:buChar char="§"/>
            </a:pPr>
            <a:r>
              <a:rPr lang="en-US" sz="2500" b="0" dirty="0" smtClean="0"/>
              <a:t>Needs evaluation: Determine care provider needs</a:t>
            </a:r>
            <a:endParaRPr lang="en-US" sz="2500" b="0" dirty="0"/>
          </a:p>
          <a:p>
            <a:pPr lvl="1">
              <a:buFont typeface="Wingdings" pitchFamily="2" charset="2"/>
              <a:buChar char="§"/>
            </a:pPr>
            <a:r>
              <a:rPr lang="en-US" sz="2500" b="0" dirty="0" smtClean="0"/>
              <a:t>Process</a:t>
            </a:r>
            <a:r>
              <a:rPr lang="en-US" sz="2500" dirty="0"/>
              <a:t> </a:t>
            </a:r>
            <a:r>
              <a:rPr lang="en-US" sz="2500" dirty="0" smtClean="0"/>
              <a:t>evaluation</a:t>
            </a:r>
            <a:r>
              <a:rPr lang="en-US" sz="2500" b="0" dirty="0" smtClean="0"/>
              <a:t>: Assess program activities/processes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/>
              <a:t>Outcome</a:t>
            </a:r>
            <a:r>
              <a:rPr lang="en-US" sz="2500" dirty="0"/>
              <a:t> </a:t>
            </a:r>
            <a:r>
              <a:rPr lang="en-US" sz="2500" dirty="0" smtClean="0"/>
              <a:t>evaluation: Assess program effects/impact</a:t>
            </a:r>
            <a:endParaRPr lang="en-US" sz="2500" b="0" dirty="0"/>
          </a:p>
          <a:p>
            <a:pPr marL="0" indent="0">
              <a:buNone/>
            </a:pPr>
            <a:r>
              <a:rPr lang="en-US" sz="2500" dirty="0" smtClean="0"/>
              <a:t>Time points</a:t>
            </a:r>
            <a:endParaRPr lang="en-US" sz="2500" dirty="0"/>
          </a:p>
          <a:p>
            <a:pPr lvl="1">
              <a:buFont typeface="Wingdings" pitchFamily="2" charset="2"/>
              <a:buChar char="§"/>
            </a:pPr>
            <a:r>
              <a:rPr lang="en-US" sz="2500" dirty="0" smtClean="0"/>
              <a:t>Participant registration: Prior to scheduled session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/>
              <a:t>I</a:t>
            </a:r>
            <a:r>
              <a:rPr lang="en-US" sz="2500" dirty="0" smtClean="0"/>
              <a:t>mmediate post-training: ≤1 week (All participants)</a:t>
            </a:r>
            <a:endParaRPr lang="en-US" sz="2500" dirty="0"/>
          </a:p>
          <a:p>
            <a:pPr lvl="1">
              <a:buFont typeface="Wingdings" pitchFamily="2" charset="2"/>
              <a:buChar char="§"/>
            </a:pPr>
            <a:r>
              <a:rPr lang="en-US" sz="2500" dirty="0"/>
              <a:t>Follow-up </a:t>
            </a:r>
            <a:r>
              <a:rPr lang="en-US" sz="2500" dirty="0" smtClean="0"/>
              <a:t>evaluation: 4-6 months </a:t>
            </a:r>
            <a:r>
              <a:rPr lang="en-US" sz="2500" dirty="0"/>
              <a:t>(Case </a:t>
            </a:r>
            <a:r>
              <a:rPr lang="en-US" sz="2500" dirty="0" smtClean="0"/>
              <a:t>presenters)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Methodology: Mixed-methods approach</a:t>
            </a:r>
            <a:endParaRPr lang="en-US" sz="2500" dirty="0"/>
          </a:p>
          <a:p>
            <a:pPr lvl="1">
              <a:buFont typeface="Wingdings" pitchFamily="2" charset="2"/>
              <a:buChar char="§"/>
            </a:pPr>
            <a:r>
              <a:rPr lang="en-US" sz="2500" b="0" dirty="0" smtClean="0"/>
              <a:t>Quantitative component</a:t>
            </a:r>
            <a:endParaRPr lang="en-US" sz="2500" b="0" dirty="0"/>
          </a:p>
          <a:p>
            <a:pPr lvl="1">
              <a:buFont typeface="Wingdings" pitchFamily="2" charset="2"/>
              <a:buChar char="§"/>
            </a:pPr>
            <a:r>
              <a:rPr lang="en-US" sz="2500" b="0" dirty="0" smtClean="0"/>
              <a:t>Qualitative component</a:t>
            </a:r>
            <a:endParaRPr lang="en-US" sz="25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Logic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" y="1628383"/>
            <a:ext cx="9031266" cy="512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" y="1603331"/>
            <a:ext cx="4947780" cy="4566975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 smtClean="0"/>
              <a:t>Immediate post-training</a:t>
            </a:r>
            <a:endParaRPr lang="en-US" sz="2600" u="sng" dirty="0"/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Demographics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Objectives for attending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Kirkpatrick's levels: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0" dirty="0" smtClean="0"/>
              <a:t>Satisfaction/reaction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Intention to change Knowledge, Skills, &amp; Attitudes (KSA)</a:t>
            </a:r>
            <a:endParaRPr lang="en-US" sz="2200" b="0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Learning (change in KSA)</a:t>
            </a:r>
            <a:endParaRPr lang="en-US" sz="2200" b="0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KSA transfer to workplace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0" dirty="0" smtClean="0"/>
              <a:t>Improved patient outcome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Suggestions for improvement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47988" y="1615858"/>
            <a:ext cx="4096011" cy="43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u="sng" dirty="0" smtClean="0"/>
              <a:t>Follow-up evaluation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Patient benefited?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Change in KSA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KSA learned used to manage other patients?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KSA learned shared with others at workplace?</a:t>
            </a:r>
          </a:p>
          <a:p>
            <a:pPr>
              <a:buFont typeface="Wingdings" pitchFamily="2" charset="2"/>
              <a:buChar char="§"/>
            </a:pPr>
            <a:r>
              <a:rPr lang="en-US" sz="2200" b="0" dirty="0" smtClean="0"/>
              <a:t>Challenges faced while implementing suggestions</a:t>
            </a:r>
          </a:p>
          <a:p>
            <a:pPr marL="0" indent="0">
              <a:buNone/>
            </a:pPr>
            <a:endParaRPr lang="en-US" sz="2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269293" y="6046482"/>
            <a:ext cx="587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Kirkpatrick, D. L. (1994). </a:t>
            </a:r>
            <a:r>
              <a:rPr lang="en-US" i="1" dirty="0"/>
              <a:t>Evaluating training programs</a:t>
            </a:r>
            <a:r>
              <a:rPr lang="en-US" dirty="0"/>
              <a:t>. San Francisco: Berrett-Koehler Publishers,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5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Disclosure statements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120" y="4501540"/>
            <a:ext cx="9143999" cy="2223110"/>
          </a:xfrm>
        </p:spPr>
        <p:txBody>
          <a:bodyPr/>
          <a:lstStyle/>
          <a:p>
            <a:pPr marL="0" indent="0">
              <a:buNone/>
            </a:pPr>
            <a:r>
              <a:rPr lang="en-US" sz="2150" dirty="0" smtClean="0"/>
              <a:t>The </a:t>
            </a:r>
            <a:r>
              <a:rPr lang="en-US" sz="2150" dirty="0"/>
              <a:t>following </a:t>
            </a:r>
            <a:r>
              <a:rPr lang="en-US" sz="2150" dirty="0" smtClean="0"/>
              <a:t>have </a:t>
            </a:r>
            <a:r>
              <a:rPr lang="en-US" sz="2150" dirty="0"/>
              <a:t>no financial interest </a:t>
            </a:r>
            <a:r>
              <a:rPr lang="en-US" sz="2150" dirty="0" smtClean="0"/>
              <a:t>or relationships </a:t>
            </a:r>
            <a:r>
              <a:rPr lang="en-US" sz="2150" dirty="0"/>
              <a:t>to disclose: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Hesborn Wao, PhD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Joanne J. Orrick</a:t>
            </a:r>
            <a:r>
              <a:rPr lang="en-US" sz="2000" dirty="0"/>
              <a:t>, </a:t>
            </a:r>
            <a:r>
              <a:rPr lang="en-US" sz="2000" dirty="0" err="1" smtClean="0"/>
              <a:t>PharmD</a:t>
            </a:r>
            <a:r>
              <a:rPr lang="en-US" sz="2000" dirty="0" smtClean="0"/>
              <a:t>, AAHIVE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Jeffrey Beal, </a:t>
            </a:r>
            <a:r>
              <a:rPr lang="en-US" sz="2000" dirty="0" smtClean="0"/>
              <a:t>MD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Theresa C. Skipper, MPH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Sean McIntosh, AS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4" y="1633081"/>
            <a:ext cx="8329612" cy="2868460"/>
          </a:xfrm>
          <a:prstGeom prst="rect">
            <a:avLst/>
          </a:prstGeom>
          <a:noFill/>
          <a:ln w="1905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7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86032"/>
            <a:ext cx="8915400" cy="526719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Questions: </a:t>
            </a:r>
          </a:p>
          <a:p>
            <a:pPr marL="0" indent="0">
              <a:buNone/>
            </a:pPr>
            <a:r>
              <a:rPr lang="en-US" sz="2400" b="0" dirty="0" smtClean="0"/>
              <a:t>To what extent: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are </a:t>
            </a:r>
            <a:r>
              <a:rPr lang="en-US" sz="2400" b="0" dirty="0"/>
              <a:t>care providers </a:t>
            </a:r>
            <a:r>
              <a:rPr lang="en-US" sz="2400" u="sng" dirty="0" smtClean="0"/>
              <a:t>satisfied</a:t>
            </a:r>
            <a:r>
              <a:rPr lang="en-US" sz="2400" b="0" dirty="0" smtClean="0"/>
              <a:t> with the program?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do </a:t>
            </a:r>
            <a:r>
              <a:rPr lang="en-US" sz="2400" b="0" dirty="0"/>
              <a:t>care providers’ </a:t>
            </a:r>
            <a:r>
              <a:rPr lang="en-US" sz="2400" u="sng" dirty="0" smtClean="0"/>
              <a:t>knowledge</a:t>
            </a:r>
            <a:r>
              <a:rPr lang="en-US" sz="2400" b="0" dirty="0" smtClean="0"/>
              <a:t> of HIV care </a:t>
            </a:r>
            <a:r>
              <a:rPr lang="en-US" sz="2400" b="0" u="sng" dirty="0" smtClean="0"/>
              <a:t>change</a:t>
            </a:r>
            <a:r>
              <a:rPr lang="en-US" sz="2400" b="0" dirty="0" smtClean="0"/>
              <a:t> as result of participating in the program? </a:t>
            </a:r>
            <a:endParaRPr lang="en-US" sz="2400" b="0" dirty="0"/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is knowledge acquired </a:t>
            </a:r>
            <a:r>
              <a:rPr lang="en-US" sz="2400" u="sng" dirty="0" smtClean="0"/>
              <a:t>transferable</a:t>
            </a:r>
            <a:r>
              <a:rPr lang="en-US" sz="2400" b="0" dirty="0" smtClean="0"/>
              <a:t> to workplace?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does the program impact </a:t>
            </a:r>
            <a:r>
              <a:rPr lang="en-US" sz="2400" u="sng" dirty="0" smtClean="0"/>
              <a:t>patient outcomes</a:t>
            </a:r>
            <a:r>
              <a:rPr lang="en-US" sz="2400" b="0" dirty="0" smtClean="0"/>
              <a:t>?</a:t>
            </a:r>
            <a:endParaRPr lang="en-US" sz="2400" dirty="0" smtClean="0"/>
          </a:p>
          <a:p>
            <a:pPr marL="0" indent="0">
              <a:buNone/>
            </a:pPr>
            <a:r>
              <a:rPr lang="en-US" sz="2600" dirty="0" smtClean="0"/>
              <a:t>Procedure: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Retrieve data from NEC Custom Survey (CSV file) 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Quantitize qualitative data (frequency &amp; intensity)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Present results </a:t>
            </a:r>
            <a:r>
              <a:rPr lang="en-US" sz="2400" b="0" dirty="0"/>
              <a:t>(</a:t>
            </a:r>
            <a:r>
              <a:rPr lang="en-US" sz="2400" b="0" dirty="0" smtClean="0"/>
              <a:t>graphs, charts and qualitative</a:t>
            </a:r>
            <a:r>
              <a:rPr lang="en-US" sz="2400" b="0" dirty="0" smtClean="0">
                <a:solidFill>
                  <a:srgbClr val="C00000"/>
                </a:solidFill>
              </a:rPr>
              <a:t> </a:t>
            </a:r>
            <a:r>
              <a:rPr lang="en-US" sz="2400" b="0" dirty="0" smtClean="0"/>
              <a:t>data)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Solicit feedback to inform program implementation </a:t>
            </a:r>
            <a:endParaRPr lang="en-US" sz="2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9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25676"/>
            <a:ext cx="6019800" cy="969723"/>
          </a:xfrm>
        </p:spPr>
        <p:txBody>
          <a:bodyPr/>
          <a:lstStyle/>
          <a:p>
            <a:r>
              <a:rPr lang="en-US" dirty="0" smtClean="0"/>
              <a:t>Evaluation: Preliminary results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81226"/>
            <a:ext cx="7296150" cy="4095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03869"/>
              </p:ext>
            </p:extLst>
          </p:nvPr>
        </p:nvGraphicFramePr>
        <p:xfrm>
          <a:off x="87683" y="1690688"/>
          <a:ext cx="8969006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00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767364"/>
              </p:ext>
            </p:extLst>
          </p:nvPr>
        </p:nvGraphicFramePr>
        <p:xfrm>
          <a:off x="187891" y="2106765"/>
          <a:ext cx="427137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51353" y="1540699"/>
            <a:ext cx="7828768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Level 1: Participants’ satisfaction/reaction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274662"/>
              </p:ext>
            </p:extLst>
          </p:nvPr>
        </p:nvGraphicFramePr>
        <p:xfrm>
          <a:off x="4572000" y="2123161"/>
          <a:ext cx="4431068" cy="44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21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22421"/>
              </p:ext>
            </p:extLst>
          </p:nvPr>
        </p:nvGraphicFramePr>
        <p:xfrm>
          <a:off x="187325" y="2123160"/>
          <a:ext cx="4209311" cy="447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51353" y="1540699"/>
            <a:ext cx="7828768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Level 1: Participants’ satisfaction/reaction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19084"/>
              </p:ext>
            </p:extLst>
          </p:nvPr>
        </p:nvGraphicFramePr>
        <p:xfrm>
          <a:off x="4565737" y="2123160"/>
          <a:ext cx="4442564" cy="447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81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27574"/>
              </p:ext>
            </p:extLst>
          </p:nvPr>
        </p:nvGraphicFramePr>
        <p:xfrm>
          <a:off x="100208" y="2123159"/>
          <a:ext cx="4221271" cy="457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51353" y="1540699"/>
            <a:ext cx="7828768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Intention to make changes in practice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98822"/>
              </p:ext>
            </p:extLst>
          </p:nvPr>
        </p:nvGraphicFramePr>
        <p:xfrm>
          <a:off x="4446739" y="2148213"/>
          <a:ext cx="4609579" cy="4553212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265129"/>
                <a:gridCol w="3344450"/>
              </a:tblGrid>
              <a:tr h="286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Theme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Sample significant statements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Adherence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Work on compliance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Try 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to implement some of the a</a:t>
                      </a: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dherence tactics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0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182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Health 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literacy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I intent to keep up with learning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Continue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to learn more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Network with persons with similar duties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“..comfortable presenting difficult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patient for review”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3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Focus on pregnancy issues and ARVs</a:t>
                      </a:r>
                      <a:b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Update treatment plan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Mental 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health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Increase screening of mental health  issues</a:t>
                      </a:r>
                      <a:b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- Being more aware of depression issues 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6. Pediatric/ perinatal HIV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350" baseline="0" dirty="0" smtClean="0">
                          <a:solidFill>
                            <a:schemeClr val="tx1"/>
                          </a:solidFill>
                          <a:effectLst/>
                        </a:rPr>
                        <a:t> F</a:t>
                      </a: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ocus on pregnancy issues and ARVs</a:t>
                      </a:r>
                      <a:b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- Change </a:t>
                      </a:r>
                      <a:r>
                        <a:rPr lang="en-US" sz="1350" dirty="0" err="1" smtClean="0">
                          <a:solidFill>
                            <a:schemeClr val="tx1"/>
                          </a:solidFill>
                          <a:effectLst/>
                        </a:rPr>
                        <a:t>tx</a:t>
                      </a:r>
                      <a:r>
                        <a:rPr lang="en-US" sz="1350" dirty="0" smtClean="0">
                          <a:solidFill>
                            <a:schemeClr val="tx1"/>
                          </a:solidFill>
                          <a:effectLst/>
                        </a:rPr>
                        <a:t> options for pregnant patients</a:t>
                      </a:r>
                      <a:endParaRPr lang="en-US" sz="1350" dirty="0">
                        <a:solidFill>
                          <a:schemeClr val="tx1"/>
                        </a:solidFill>
                        <a:effectLst/>
                        <a:latin typeface="Arial (Body)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07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95704"/>
              </p:ext>
            </p:extLst>
          </p:nvPr>
        </p:nvGraphicFramePr>
        <p:xfrm>
          <a:off x="388938" y="2292372"/>
          <a:ext cx="8450262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51353" y="1678485"/>
            <a:ext cx="8187847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Level 2: Change in </a:t>
            </a:r>
            <a:r>
              <a:rPr lang="en-US" sz="2800" dirty="0"/>
              <a:t>Knowledge </a:t>
            </a:r>
            <a:r>
              <a:rPr lang="en-US" sz="2800" dirty="0" smtClean="0"/>
              <a:t>(Learning)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51353" y="1528173"/>
            <a:ext cx="8187847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Level 2: Change in </a:t>
            </a:r>
            <a:r>
              <a:rPr lang="en-US" sz="2800" dirty="0"/>
              <a:t>Knowledge </a:t>
            </a:r>
            <a:r>
              <a:rPr lang="en-US" sz="2800" dirty="0" smtClean="0"/>
              <a:t>(Learning)</a:t>
            </a:r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/>
          <a:stretch/>
        </p:blipFill>
        <p:spPr bwMode="auto">
          <a:xfrm>
            <a:off x="771524" y="2524124"/>
            <a:ext cx="7772399" cy="39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529" y="2010166"/>
            <a:ext cx="20632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Before Training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304" y="2071984"/>
            <a:ext cx="18537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857250" algn="l"/>
              </a:tabLst>
            </a:pPr>
            <a:r>
              <a:rPr lang="en-US" sz="2000" b="1" dirty="0" smtClean="0">
                <a:solidFill>
                  <a:srgbClr val="C00000"/>
                </a:solidFill>
              </a:rPr>
              <a:t>After Training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5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231996"/>
              </p:ext>
            </p:extLst>
          </p:nvPr>
        </p:nvGraphicFramePr>
        <p:xfrm>
          <a:off x="175363" y="2342366"/>
          <a:ext cx="4258851" cy="42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87682" y="1716061"/>
            <a:ext cx="8927925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Level 3: Pre-</a:t>
            </a:r>
            <a:r>
              <a:rPr lang="en-US" sz="2800" dirty="0"/>
              <a:t>t</a:t>
            </a:r>
            <a:r>
              <a:rPr lang="en-US" sz="2800" dirty="0" smtClean="0"/>
              <a:t>ransfer of knowledge to practice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75344"/>
              </p:ext>
            </p:extLst>
          </p:nvPr>
        </p:nvGraphicFramePr>
        <p:xfrm>
          <a:off x="4551643" y="2342365"/>
          <a:ext cx="4463963" cy="42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14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Quantitization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63317"/>
              </p:ext>
            </p:extLst>
          </p:nvPr>
        </p:nvGraphicFramePr>
        <p:xfrm>
          <a:off x="238125" y="1676400"/>
          <a:ext cx="8772525" cy="508635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57425"/>
                <a:gridCol w="6515100"/>
              </a:tblGrid>
              <a:tr h="429792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significant statements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Learn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  <a:tabLst>
                          <a:tab pos="285750" algn="l"/>
                        </a:tabLst>
                      </a:pPr>
                      <a:r>
                        <a:rPr lang="en-US" sz="1400" dirty="0" smtClean="0"/>
                        <a:t>To learn something new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85750" algn="l"/>
                        </a:tabLst>
                        <a:defRPr/>
                      </a:pPr>
                      <a:r>
                        <a:rPr lang="en-US" sz="1400" dirty="0" smtClean="0"/>
                        <a:t>Learn from every clinical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3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Increase knowledge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“Increase knowledge,” “</a:t>
                      </a:r>
                      <a:r>
                        <a:rPr lang="en-US" sz="1400" b="0" dirty="0" smtClean="0"/>
                        <a:t>Broaden my knowledge about HIV resistance testing”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increase my knowledge on perinatal HIV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3. Education/CME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Increase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</a:p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educate myself so I can provide better care to my clients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3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4. Update knowledge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“HIV updates,” “Stay updated and learn from others’ experience”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Keeping up with advances in management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9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5. Obtain expert opinion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Obtaining advice from experts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Getting expert information on a difficult case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3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6. Provide expert opinion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Educate and update on providing holistic care to HIV patients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Teaching/provide consultation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77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10" y="1716067"/>
            <a:ext cx="7402883" cy="4985358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►"/>
            </a:pPr>
            <a:r>
              <a:rPr lang="en-US" sz="3200" b="0" dirty="0" smtClean="0"/>
              <a:t> </a:t>
            </a:r>
            <a:r>
              <a:rPr lang="en-US" sz="3200" dirty="0" smtClean="0"/>
              <a:t>Introduction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b="0" dirty="0" smtClean="0"/>
              <a:t>Session </a:t>
            </a:r>
            <a:r>
              <a:rPr lang="en-US" sz="3000" dirty="0"/>
              <a:t>d</a:t>
            </a:r>
            <a:r>
              <a:rPr lang="en-US" sz="3000" b="0" dirty="0" smtClean="0"/>
              <a:t>escription</a:t>
            </a:r>
            <a:endParaRPr lang="en-US" sz="3000" b="0" dirty="0"/>
          </a:p>
          <a:p>
            <a:pPr lvl="1">
              <a:buFont typeface="Wingdings" pitchFamily="2" charset="2"/>
              <a:buChar char="§"/>
            </a:pPr>
            <a:r>
              <a:rPr lang="en-US" sz="3000" b="0" dirty="0" smtClean="0"/>
              <a:t>Learning objectives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/>
              <a:t>Program overview</a:t>
            </a:r>
            <a:endParaRPr lang="en-US" sz="3000" b="0" dirty="0" smtClean="0"/>
          </a:p>
          <a:p>
            <a:pPr>
              <a:buFont typeface="Arial" charset="0"/>
              <a:buChar char="►"/>
            </a:pPr>
            <a:r>
              <a:rPr lang="en-US" sz="3200" b="0" dirty="0" smtClean="0"/>
              <a:t> </a:t>
            </a:r>
            <a:r>
              <a:rPr lang="en-US" sz="3200" dirty="0" smtClean="0"/>
              <a:t>Program implementation</a:t>
            </a:r>
          </a:p>
          <a:p>
            <a:pPr>
              <a:buFont typeface="Arial" charset="0"/>
              <a:buChar char="►"/>
            </a:pPr>
            <a:r>
              <a:rPr lang="en-US" sz="3200" b="0" dirty="0" smtClean="0"/>
              <a:t> </a:t>
            </a:r>
            <a:r>
              <a:rPr lang="en-US" sz="3200" dirty="0" smtClean="0"/>
              <a:t>Evaluation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b="0" dirty="0" smtClean="0"/>
              <a:t>Data collection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b="0" dirty="0" smtClean="0"/>
              <a:t>Data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b="0" dirty="0" smtClean="0"/>
              <a:t>Preliminary results</a:t>
            </a:r>
          </a:p>
          <a:p>
            <a:pPr>
              <a:buFont typeface="Arial" charset="0"/>
              <a:buChar char="►"/>
            </a:pPr>
            <a:r>
              <a:rPr lang="en-US" sz="3200" b="0" dirty="0" smtClean="0"/>
              <a:t> </a:t>
            </a:r>
            <a:r>
              <a:rPr lang="en-US" sz="3200" dirty="0" smtClean="0"/>
              <a:t>Challenges and future direction</a:t>
            </a:r>
          </a:p>
          <a:p>
            <a:pPr marL="0" indent="0">
              <a:buNone/>
            </a:pPr>
            <a:endParaRPr lang="en-US" sz="3200" b="0" dirty="0"/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9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err="1" smtClean="0"/>
              <a:t>Quantitization</a:t>
            </a:r>
            <a:r>
              <a:rPr lang="en-US" dirty="0" smtClean="0"/>
              <a:t> </a:t>
            </a:r>
            <a:r>
              <a:rPr lang="en-US" sz="2800" b="0" dirty="0" smtClean="0"/>
              <a:t>cont.</a:t>
            </a:r>
            <a:endParaRPr lang="en-US" sz="2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767351"/>
              </p:ext>
            </p:extLst>
          </p:nvPr>
        </p:nvGraphicFramePr>
        <p:xfrm>
          <a:off x="285748" y="1724023"/>
          <a:ext cx="8562975" cy="500021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66950"/>
                <a:gridCol w="6296025"/>
              </a:tblGrid>
              <a:tr h="469064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significant statements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7. Apply knowledge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educate myself so I can provide better care to my clients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improve care of clients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8. Discuss/participate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lnSpc>
                          <a:spcPct val="100000"/>
                        </a:lnSpc>
                        <a:buFont typeface="Arial" pitchFamily="34" charset="0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Discuss perinatal care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Discuss ideas for increasing medication compliance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9. Gain knowledge/skills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Gain additional information on appropriate service to our clients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gain more knowledge and insight.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10. Network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Network with other HIV providers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Participate and network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11. Observe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Observe the new ECHO session offered by F/C AETC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Observe the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TeleECHO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clinic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12. Help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To help other sites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Assist in patient management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40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dirty="0"/>
              <a:t>: Quantitization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4" y="1590808"/>
            <a:ext cx="8490233" cy="3372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0" dirty="0"/>
              <a:t>Read entire text data 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/>
              <a:t>Identify “significant statements” and code them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/>
              <a:t>Aggregate codes with similar statements into themes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/>
              <a:t>Assign a theme a score of “1” if a participant made a statement classified under it, “0” otherwise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/>
              <a:t>Obtain Participant </a:t>
            </a:r>
            <a:r>
              <a:rPr lang="en-US" sz="2400" dirty="0"/>
              <a:t>X</a:t>
            </a:r>
            <a:r>
              <a:rPr lang="en-US" sz="2400" b="0" dirty="0"/>
              <a:t> Theme (interrespondent) matrix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/>
              <a:t>Compute theme frequency (% of participants endorsing a particular theme)</a:t>
            </a:r>
            <a:endParaRPr lang="en-US" sz="2600" b="0" dirty="0"/>
          </a:p>
        </p:txBody>
      </p:sp>
      <p:sp>
        <p:nvSpPr>
          <p:cNvPr id="6" name="Double Bracket 5"/>
          <p:cNvSpPr/>
          <p:nvPr/>
        </p:nvSpPr>
        <p:spPr>
          <a:xfrm>
            <a:off x="2214881" y="5143978"/>
            <a:ext cx="5746750" cy="838835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5174756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Theme Frequency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baseline="-25000" dirty="0">
                <a:latin typeface="+mj-lt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Number of participants who mention a particular theme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Total number of participants in the group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Quantitization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5" y="1778696"/>
            <a:ext cx="8342334" cy="2069404"/>
          </a:xfrm>
        </p:spPr>
        <p:txBody>
          <a:bodyPr/>
          <a:lstStyle/>
          <a:p>
            <a:pPr>
              <a:buClr>
                <a:srgbClr val="988955"/>
              </a:buClr>
              <a:buFont typeface="Wingdings" pitchFamily="2" charset="2"/>
              <a:buChar char="§"/>
            </a:pPr>
            <a:r>
              <a:rPr lang="en-US" sz="2400" b="0" dirty="0"/>
              <a:t>Assign a theme a score of “1” if it contains a significant statement, else score “0”</a:t>
            </a:r>
          </a:p>
          <a:p>
            <a:pPr>
              <a:buClr>
                <a:srgbClr val="988955"/>
              </a:buClr>
              <a:buFont typeface="Wingdings" pitchFamily="2" charset="2"/>
              <a:buChar char="§"/>
            </a:pPr>
            <a:r>
              <a:rPr lang="en-US" sz="2400" b="0" dirty="0"/>
              <a:t>Obtain Unit X Theme (intrarespondent) matrix</a:t>
            </a:r>
          </a:p>
          <a:p>
            <a:pPr>
              <a:buClr>
                <a:srgbClr val="988955"/>
              </a:buClr>
              <a:buFont typeface="Wingdings" pitchFamily="2" charset="2"/>
              <a:buChar char="§"/>
            </a:pPr>
            <a:r>
              <a:rPr lang="en-US" sz="2400" b="0" dirty="0"/>
              <a:t>Compute theme intensity (% of statement referring to a particular theme)</a:t>
            </a:r>
            <a:endParaRPr lang="en-US" sz="2600" b="0" dirty="0"/>
          </a:p>
        </p:txBody>
      </p:sp>
      <p:sp>
        <p:nvSpPr>
          <p:cNvPr id="6" name="Rectangle 5"/>
          <p:cNvSpPr/>
          <p:nvPr/>
        </p:nvSpPr>
        <p:spPr>
          <a:xfrm>
            <a:off x="133350" y="4724400"/>
            <a:ext cx="8705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Theme </a:t>
            </a:r>
            <a:r>
              <a:rPr lang="en-US" dirty="0" smtClean="0"/>
              <a:t>Intensity =     </a:t>
            </a:r>
            <a:r>
              <a:rPr lang="en-US" u="sng" dirty="0"/>
              <a:t>Number of statements referring to a particular theme</a:t>
            </a:r>
            <a:r>
              <a:rPr lang="en-US" dirty="0"/>
              <a:t>     </a:t>
            </a:r>
            <a:r>
              <a:rPr lang="en-US" sz="2400" dirty="0" smtClean="0"/>
              <a:t>x</a:t>
            </a:r>
            <a:r>
              <a:rPr lang="en-US" dirty="0" smtClean="0"/>
              <a:t> </a:t>
            </a:r>
            <a:r>
              <a:rPr lang="en-US" sz="2400" b="1" dirty="0"/>
              <a:t>100</a:t>
            </a:r>
          </a:p>
          <a:p>
            <a:r>
              <a:rPr lang="en-US" dirty="0"/>
              <a:t> 	                                  Total number of statement cited for all themes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257425" y="4624229"/>
            <a:ext cx="5562599" cy="838835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7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Quantitization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" y="2670174"/>
            <a:ext cx="4314825" cy="39059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34" y="2670174"/>
            <a:ext cx="4238625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9868" y="1786003"/>
            <a:ext cx="4314825" cy="5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0" dirty="0" smtClean="0"/>
              <a:t>Interrespondent matrix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22833" y="1784960"/>
            <a:ext cx="4314825" cy="50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800" b="0" dirty="0" smtClean="0"/>
              <a:t>Intrarespondent matrix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4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Preliminary results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074434"/>
              </p:ext>
            </p:extLst>
          </p:nvPr>
        </p:nvGraphicFramePr>
        <p:xfrm>
          <a:off x="87313" y="2342364"/>
          <a:ext cx="4359427" cy="440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87682" y="1716061"/>
            <a:ext cx="8927925" cy="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What participants liked </a:t>
            </a:r>
            <a:r>
              <a:rPr lang="en-US" sz="2400" dirty="0" smtClean="0"/>
              <a:t>MOST and how to improve program </a:t>
            </a:r>
            <a:endParaRPr lang="en-US" sz="2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86169"/>
              </p:ext>
            </p:extLst>
          </p:nvPr>
        </p:nvGraphicFramePr>
        <p:xfrm>
          <a:off x="4551644" y="2342364"/>
          <a:ext cx="4463963" cy="440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83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56849" y="588722"/>
            <a:ext cx="5748948" cy="466399"/>
          </a:xfrm>
          <a:noFill/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Factor analysis: “</a:t>
            </a:r>
            <a:r>
              <a:rPr lang="en-US" sz="2400" b="1" dirty="0" smtClean="0">
                <a:solidFill>
                  <a:schemeClr val="accent2"/>
                </a:solidFill>
              </a:rPr>
              <a:t>Like most</a:t>
            </a:r>
            <a:r>
              <a:rPr lang="en-US" sz="2400" b="1" dirty="0" smtClean="0"/>
              <a:t>” themes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199" y="1371600"/>
            <a:ext cx="9038701" cy="541280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178167" y="2209278"/>
            <a:ext cx="8986837" cy="506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988955"/>
              </a:buCl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697551" y="1808759"/>
            <a:ext cx="164465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Interactive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059357" y="6403408"/>
            <a:ext cx="179735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Expert advice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03311"/>
              </p:ext>
            </p:extLst>
          </p:nvPr>
        </p:nvGraphicFramePr>
        <p:xfrm>
          <a:off x="239713" y="2383072"/>
          <a:ext cx="8382000" cy="396240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1440"/>
                <a:gridCol w="1153832"/>
                <a:gridCol w="1153832"/>
                <a:gridCol w="1241623"/>
                <a:gridCol w="1387941"/>
                <a:gridCol w="1003332"/>
              </a:tblGrid>
              <a:tr h="437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Factor1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Factor2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Factor3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Factor4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Factor5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Different opinions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0.9012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-0.2529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-0.2195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-0.2053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-0.1671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Interactive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-0.6933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-0.4978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-0.3978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-0.2297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-0.2346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Expert advice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-0.1014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0.9666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-0.1298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-0.1320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-0.1263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Nature of discussion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-0.0673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-0.1042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0.9803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-0.0996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-0.0994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Format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-0.0771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-0.0991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-0.0880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0.9826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-0.0922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Convenience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-0.0099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-0.0185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-0.0171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-0.0203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0.5593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795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Knowledge gained</a:t>
                      </a:r>
                      <a:endParaRPr lang="en-US" sz="15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-0.0099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-0.0185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-0.0171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-0.0203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0.5593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5880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Knowledge update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-0.0099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-0.0185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-0.0171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-0.0203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0.5593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707076" y="2209278"/>
            <a:ext cx="0" cy="579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49157" y="3962400"/>
            <a:ext cx="9047" cy="2441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573910" y="1802426"/>
            <a:ext cx="1512364" cy="322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Knowledge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591055" y="2130404"/>
            <a:ext cx="19050" cy="2879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136259" y="1780836"/>
            <a:ext cx="1606550" cy="342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Discussion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139282" y="2130404"/>
            <a:ext cx="0" cy="1964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445377" y="6383576"/>
            <a:ext cx="1035442" cy="342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Format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469888" y="4810125"/>
            <a:ext cx="0" cy="1564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10105" y="5010150"/>
            <a:ext cx="1011608" cy="1335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97552" y="2731327"/>
            <a:ext cx="1142558" cy="78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40110" y="3675737"/>
            <a:ext cx="1131940" cy="286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48197" y="4122499"/>
            <a:ext cx="947804" cy="25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469888" y="4569129"/>
            <a:ext cx="959612" cy="24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9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790"/>
            <a:ext cx="8839200" cy="526121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Troubleshoot technical difficulties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Check list for each program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Increase participation using webcams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Engage more participants in the discussion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Increase the number of faculty facilitators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0" dirty="0" smtClean="0"/>
              <a:t>Increase the number of participating clinics and providers</a:t>
            </a:r>
          </a:p>
        </p:txBody>
      </p:sp>
      <p:pic>
        <p:nvPicPr>
          <p:cNvPr id="7178" name="Picture 10" descr="http://www.idg-corp.com/images/stories/solutions%20website%20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4857" r="7502" b="9239"/>
          <a:stretch/>
        </p:blipFill>
        <p:spPr bwMode="auto">
          <a:xfrm>
            <a:off x="7000737" y="1774214"/>
            <a:ext cx="2029535" cy="20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3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048" y="1781175"/>
            <a:ext cx="8793270" cy="48577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Curriculum outlined through June 2013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Includes Pediatric/Adolescent specialty sessions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Develop curriculum and brochure detailing all programs for December 2012-June 2013 AETC grant year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Expand to include other sub-specialty sessions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0" dirty="0" smtClean="0"/>
              <a:t>HCV/HIV co-infection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</a:t>
            </a:r>
            <a:r>
              <a:rPr lang="en-US" sz="2000" b="0" dirty="0" smtClean="0"/>
              <a:t>ental Health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</a:t>
            </a:r>
            <a:r>
              <a:rPr lang="en-US" sz="2000" b="0" dirty="0" smtClean="0"/>
              <a:t>ediatric/Adolescent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</a:t>
            </a:r>
            <a:r>
              <a:rPr lang="en-US" sz="2000" b="0" dirty="0" smtClean="0"/>
              <a:t>erinatal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Logistics for collecting patient outcome data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/>
              <a:t>Collaborate and share resources with other AETCs using the Project ECHO</a:t>
            </a:r>
            <a:r>
              <a:rPr lang="en-US" sz="2400" b="0" dirty="0" smtClean="0">
                <a:latin typeface="Arial"/>
                <a:cs typeface="Arial"/>
              </a:rPr>
              <a:t>™</a:t>
            </a:r>
            <a:r>
              <a:rPr lang="en-US" sz="2400" b="0" dirty="0" smtClean="0"/>
              <a:t> model</a:t>
            </a:r>
          </a:p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8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37005"/>
              </p:ext>
            </p:extLst>
          </p:nvPr>
        </p:nvGraphicFramePr>
        <p:xfrm>
          <a:off x="187890" y="2041739"/>
          <a:ext cx="8805798" cy="439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572"/>
                <a:gridCol w="4253226"/>
              </a:tblGrid>
              <a:tr h="21985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Hesborn Wao, PhD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USF Center for HIV Education and Research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</a:rPr>
                        <a:t>Florida/Caribbean AETC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3515 E. Fletcher Ave., MDT 1200</a:t>
                      </a:r>
                      <a:br>
                        <a:rPr lang="en-US" sz="15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Tampa, FL 33612 </a:t>
                      </a:r>
                      <a:r>
                        <a:rPr lang="en-US" sz="1500" b="1" dirty="0" smtClean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sz="15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500" b="1" dirty="0" smtClean="0"/>
                        <a:t>Office: 813.974.9248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E-Mail: </a:t>
                      </a:r>
                      <a:r>
                        <a:rPr lang="en-US" sz="1500" b="1" u="sng" dirty="0" smtClean="0">
                          <a:solidFill>
                            <a:srgbClr val="C00000"/>
                          </a:solidFill>
                        </a:rPr>
                        <a:t>hwao1@health.usf.edu </a:t>
                      </a:r>
                      <a:endParaRPr lang="en-US" sz="15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Joanne J. Orrick, PharmD, AAHIVE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USF Center for HIV Education and Research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i="1" dirty="0" smtClean="0"/>
                        <a:t>Florida/Caribbean AETC</a:t>
                      </a:r>
                      <a:endParaRPr lang="en-US" sz="15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13301 Bruce B. Downs Boulevard,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MHC 1716, Tampa, FL 33612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Office: 813.974.6002 | Cell:813.784.8904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E-Mail: </a:t>
                      </a:r>
                      <a:r>
                        <a:rPr lang="en-US" sz="1500" b="1" u="sng" dirty="0" smtClean="0">
                          <a:solidFill>
                            <a:srgbClr val="C00000"/>
                          </a:solidFill>
                        </a:rPr>
                        <a:t>jorrick@usf.edu </a:t>
                      </a:r>
                      <a:endParaRPr lang="en-US" sz="15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1985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Jeffrey Beal, MD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USF Center for HIV Education and Research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i="1" dirty="0" smtClean="0"/>
                        <a:t>Florida/Caribbean AETC</a:t>
                      </a:r>
                      <a:endParaRPr lang="en-US" sz="1500" b="1" dirty="0" smtClean="0"/>
                    </a:p>
                    <a:p>
                      <a:pPr marL="0" indent="0">
                        <a:buNone/>
                      </a:pPr>
                      <a:r>
                        <a:rPr lang="es-ES" sz="1500" b="1" dirty="0" smtClean="0"/>
                        <a:t>2804 Del Prado </a:t>
                      </a:r>
                      <a:r>
                        <a:rPr lang="es-ES" sz="1500" b="1" dirty="0" err="1" smtClean="0"/>
                        <a:t>Blvd</a:t>
                      </a:r>
                      <a:r>
                        <a:rPr lang="es-ES" sz="1500" b="1" dirty="0" smtClean="0"/>
                        <a:t>. S., Suite 106</a:t>
                      </a:r>
                      <a:br>
                        <a:rPr lang="es-ES" sz="1500" b="1" dirty="0" smtClean="0"/>
                      </a:br>
                      <a:r>
                        <a:rPr lang="en-US" sz="1500" b="1" dirty="0" smtClean="0"/>
                        <a:t>Cape Coral, FL 33904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Office: 239.541.0504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E-Mail: </a:t>
                      </a:r>
                      <a:r>
                        <a:rPr lang="en-US" sz="1500" b="1" u="sng" dirty="0" smtClean="0">
                          <a:solidFill>
                            <a:srgbClr val="C00000"/>
                          </a:solidFill>
                        </a:rPr>
                        <a:t>JBeal@usf.edu</a:t>
                      </a:r>
                      <a:endParaRPr lang="en-US" sz="15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Sean McIntosh, AS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USF Center for HIV Education and Research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b="1" i="1" dirty="0" smtClean="0"/>
                        <a:t>Florida/Caribbean AETC</a:t>
                      </a:r>
                      <a:endParaRPr lang="en-US" sz="1500" b="1" dirty="0" smtClean="0"/>
                    </a:p>
                    <a:p>
                      <a:pPr marL="0" indent="0">
                        <a:buNone/>
                      </a:pPr>
                      <a:r>
                        <a:rPr lang="es-ES" sz="1500" b="1" dirty="0" smtClean="0"/>
                        <a:t>2804 Del Prado </a:t>
                      </a:r>
                      <a:r>
                        <a:rPr lang="es-ES" sz="1500" b="1" dirty="0" err="1" smtClean="0"/>
                        <a:t>Blvd</a:t>
                      </a:r>
                      <a:r>
                        <a:rPr lang="es-ES" sz="1500" b="1" dirty="0" smtClean="0"/>
                        <a:t>. S., Suite 106</a:t>
                      </a:r>
                      <a:br>
                        <a:rPr lang="es-ES" sz="1500" b="1" dirty="0" smtClean="0"/>
                      </a:br>
                      <a:r>
                        <a:rPr lang="en-US" sz="1500" b="1" dirty="0" smtClean="0"/>
                        <a:t>Cape Coral, FL 33904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Office: 239.541.0504  </a:t>
                      </a:r>
                      <a:br>
                        <a:rPr lang="en-US" sz="1500" b="1" dirty="0" smtClean="0"/>
                      </a:br>
                      <a:r>
                        <a:rPr lang="en-US" sz="1500" b="1" dirty="0" smtClean="0"/>
                        <a:t>E-Mail: </a:t>
                      </a:r>
                      <a:r>
                        <a:rPr lang="en-US" sz="1500" b="1" u="sng" dirty="0" smtClean="0">
                          <a:solidFill>
                            <a:srgbClr val="C00000"/>
                          </a:solidFill>
                        </a:rPr>
                        <a:t>SMcIntosh@usf.edu</a:t>
                      </a:r>
                      <a:endParaRPr lang="en-US" sz="15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89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98745" y="5255881"/>
            <a:ext cx="3235630" cy="7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b="0" dirty="0" smtClean="0">
                <a:latin typeface="Lucida Calligraphy" pitchFamily="66" charset="0"/>
              </a:rPr>
              <a:t>Thank You</a:t>
            </a:r>
          </a:p>
        </p:txBody>
      </p:sp>
      <p:pic>
        <p:nvPicPr>
          <p:cNvPr id="4098" name="Picture 2" descr="http://leebankruptcy.com/wp-content/uploads/2012/07/questions-for-bankruptcy-law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1571624"/>
            <a:ext cx="3616325" cy="48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8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Session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91" y="1640910"/>
            <a:ext cx="8381609" cy="4531289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US" sz="3600" b="0" dirty="0"/>
              <a:t>D</a:t>
            </a:r>
            <a:r>
              <a:rPr lang="en-US" sz="3600" b="0" dirty="0" smtClean="0"/>
              <a:t>iscuss the use of F/C AETC-Project ECHO</a:t>
            </a:r>
            <a:r>
              <a:rPr lang="en-US" sz="3600" b="0" dirty="0" smtClean="0">
                <a:sym typeface="Symbol"/>
              </a:rPr>
              <a:t> (Extension for Community  Healthcare Outcomes)</a:t>
            </a:r>
          </a:p>
          <a:p>
            <a:pPr marL="0" indent="0">
              <a:buNone/>
              <a:defRPr/>
            </a:pPr>
            <a:r>
              <a:rPr lang="en-US" sz="3600" b="0" dirty="0" smtClean="0"/>
              <a:t>to co-manage HIV/AIDS</a:t>
            </a:r>
          </a:p>
          <a:p>
            <a:pPr marL="0" indent="0">
              <a:buNone/>
              <a:defRPr/>
            </a:pPr>
            <a:r>
              <a:rPr lang="en-US" sz="3600" b="0" dirty="0" smtClean="0"/>
              <a:t>patients through distance</a:t>
            </a:r>
          </a:p>
          <a:p>
            <a:pPr marL="0" indent="0">
              <a:buNone/>
              <a:defRPr/>
            </a:pPr>
            <a:r>
              <a:rPr lang="en-US" sz="3600" b="0" dirty="0" smtClean="0"/>
              <a:t>learning </a:t>
            </a:r>
          </a:p>
        </p:txBody>
      </p:sp>
      <p:pic>
        <p:nvPicPr>
          <p:cNvPr id="3076" name="Picture 4" descr="http://www.safeteens.org/wp-content/uploads/hiv_aids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3281" r="2619" b="3159"/>
          <a:stretch/>
        </p:blipFill>
        <p:spPr bwMode="auto">
          <a:xfrm rot="355204">
            <a:off x="5852423" y="3170903"/>
            <a:ext cx="2996230" cy="33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7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CME/CE 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447925"/>
            <a:ext cx="897255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If you would like to receive continuing education credit for this activity, please visit: </a:t>
            </a:r>
            <a:r>
              <a:rPr lang="en-US" sz="3600" dirty="0" smtClean="0">
                <a:solidFill>
                  <a:srgbClr val="C00000"/>
                </a:solidFill>
              </a:rPr>
              <a:t>http://www.pesgce.com/RyanWhite2012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1653436"/>
            <a:ext cx="9031266" cy="5148197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By the end of the session, participants will be able to:</a:t>
            </a:r>
          </a:p>
          <a:p>
            <a:pPr>
              <a:buFont typeface="Wingdings" pitchFamily="2" charset="2"/>
              <a:buChar char="§"/>
            </a:pPr>
            <a:r>
              <a:rPr lang="en-US" sz="2600" b="0" dirty="0"/>
              <a:t>D</a:t>
            </a:r>
            <a:r>
              <a:rPr lang="en-US" sz="2600" b="0" dirty="0" smtClean="0"/>
              <a:t>escribe </a:t>
            </a:r>
            <a:r>
              <a:rPr lang="en-US" sz="2600" b="0" dirty="0"/>
              <a:t>how F/C AETC-Project ECHO™ </a:t>
            </a:r>
            <a:r>
              <a:rPr lang="en-US" sz="2600" b="0" dirty="0" smtClean="0"/>
              <a:t>was implemented, the </a:t>
            </a:r>
            <a:r>
              <a:rPr lang="en-US" sz="2600" b="0" dirty="0"/>
              <a:t>challenges </a:t>
            </a:r>
            <a:r>
              <a:rPr lang="en-US" sz="2600" b="0" dirty="0" smtClean="0"/>
              <a:t>encountered in that process, and how to model </a:t>
            </a:r>
            <a:r>
              <a:rPr lang="en-US" sz="2600" b="0" dirty="0"/>
              <a:t>the program in their respective </a:t>
            </a:r>
            <a:r>
              <a:rPr lang="en-US" sz="2600" b="0" dirty="0" smtClean="0"/>
              <a:t>centers</a:t>
            </a:r>
            <a:br>
              <a:rPr lang="en-US" sz="2600" b="0" dirty="0" smtClean="0"/>
            </a:br>
            <a:endParaRPr lang="en-US" sz="2600" b="0" dirty="0" smtClean="0"/>
          </a:p>
          <a:p>
            <a:pPr>
              <a:buFont typeface="Wingdings" pitchFamily="2" charset="2"/>
              <a:buChar char="§"/>
            </a:pPr>
            <a:r>
              <a:rPr lang="en-US" sz="2600" b="0" dirty="0" smtClean="0"/>
              <a:t>Describe </a:t>
            </a:r>
            <a:r>
              <a:rPr lang="en-US" sz="2600" b="0" dirty="0"/>
              <a:t>the impact of F/C AETC-Project ECHO™ on </a:t>
            </a:r>
            <a:r>
              <a:rPr lang="en-US" sz="2600" b="0" dirty="0" smtClean="0"/>
              <a:t>health care </a:t>
            </a:r>
            <a:r>
              <a:rPr lang="en-US" sz="2600" b="0" dirty="0"/>
              <a:t>providers’ knowledge, </a:t>
            </a:r>
            <a:r>
              <a:rPr lang="en-US" sz="2600" b="0" dirty="0" smtClean="0"/>
              <a:t>skills, behavior </a:t>
            </a:r>
            <a:r>
              <a:rPr lang="en-US" sz="2600" b="0" dirty="0"/>
              <a:t>and other potential outcomes of this educational </a:t>
            </a:r>
            <a:r>
              <a:rPr lang="en-US" sz="2600" b="0" dirty="0" smtClean="0"/>
              <a:t>intervention</a:t>
            </a:r>
            <a:br>
              <a:rPr lang="en-US" sz="2600" b="0" dirty="0" smtClean="0"/>
            </a:br>
            <a:endParaRPr lang="en-US" sz="2600" b="0" dirty="0" smtClean="0"/>
          </a:p>
          <a:p>
            <a:pPr>
              <a:buFont typeface="Wingdings" pitchFamily="2" charset="2"/>
              <a:buChar char="§"/>
            </a:pPr>
            <a:r>
              <a:rPr lang="en-US" sz="2600" b="0" dirty="0"/>
              <a:t>D</a:t>
            </a:r>
            <a:r>
              <a:rPr lang="en-US" sz="2600" b="0" dirty="0" smtClean="0"/>
              <a:t>iscuss the </a:t>
            </a:r>
            <a:r>
              <a:rPr lang="en-US" sz="2600" b="0" dirty="0"/>
              <a:t>value of mixed methods approach in the </a:t>
            </a:r>
            <a:r>
              <a:rPr lang="en-US" sz="2600" b="0" dirty="0" smtClean="0"/>
              <a:t>evaluation of </a:t>
            </a:r>
            <a:r>
              <a:rPr lang="en-US" sz="2600" b="0" dirty="0"/>
              <a:t>F/C AETC-Project ECHO™ program</a:t>
            </a:r>
            <a:endParaRPr lang="en-US" sz="26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838450" y="228600"/>
            <a:ext cx="6019800" cy="1066800"/>
          </a:xfrm>
        </p:spPr>
        <p:txBody>
          <a:bodyPr/>
          <a:lstStyle/>
          <a:p>
            <a:r>
              <a:rPr lang="en-US" sz="3600" dirty="0" smtClean="0"/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" y="2038350"/>
            <a:ext cx="8772134" cy="463391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4400" dirty="0" smtClean="0"/>
              <a:t>Problem</a:t>
            </a:r>
            <a:r>
              <a:rPr lang="en-US" sz="4400" b="0" dirty="0" smtClean="0"/>
              <a:t>: Access </a:t>
            </a:r>
            <a:r>
              <a:rPr lang="en-US" sz="4400" b="0" dirty="0"/>
              <a:t>to </a:t>
            </a:r>
            <a:r>
              <a:rPr lang="en-US" sz="4400" b="0" dirty="0" smtClean="0"/>
              <a:t>high-quality care </a:t>
            </a:r>
            <a:r>
              <a:rPr lang="en-US" sz="4400" b="0" dirty="0"/>
              <a:t>by HIV/AIDS-infected patients in rural and underserved areas </a:t>
            </a:r>
            <a:r>
              <a:rPr lang="en-US" sz="4400" b="0" dirty="0" smtClean="0"/>
              <a:t>is a challenge for care providers and patients</a:t>
            </a:r>
            <a:br>
              <a:rPr lang="en-US" sz="4400" b="0" dirty="0" smtClean="0"/>
            </a:br>
            <a:endParaRPr lang="en-US" sz="4400" b="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4400" dirty="0" smtClean="0"/>
              <a:t>F/C AETC-Project </a:t>
            </a:r>
            <a:r>
              <a:rPr lang="en-US" sz="4400" dirty="0"/>
              <a:t>ECHO™</a:t>
            </a:r>
            <a:r>
              <a:rPr lang="en-US" sz="4400" b="0" dirty="0"/>
              <a:t> (</a:t>
            </a:r>
            <a:r>
              <a:rPr lang="en-US" sz="4400" b="0" dirty="0" smtClean="0"/>
              <a:t>Extension for </a:t>
            </a:r>
            <a:r>
              <a:rPr lang="en-US" sz="4400" b="0" dirty="0"/>
              <a:t>Community </a:t>
            </a:r>
            <a:r>
              <a:rPr lang="en-US" sz="4400" b="0" dirty="0" smtClean="0"/>
              <a:t>Healthcare </a:t>
            </a:r>
            <a:r>
              <a:rPr lang="en-US" sz="4400" b="0" dirty="0"/>
              <a:t>Outcomes) </a:t>
            </a:r>
            <a:r>
              <a:rPr lang="en-US" sz="4400" dirty="0" smtClean="0"/>
              <a:t>addresses</a:t>
            </a:r>
            <a:r>
              <a:rPr lang="en-US" sz="4400" b="0" dirty="0" smtClean="0"/>
              <a:t> </a:t>
            </a:r>
            <a:r>
              <a:rPr lang="en-US" sz="4400" b="0" dirty="0"/>
              <a:t>this </a:t>
            </a:r>
            <a:r>
              <a:rPr lang="en-US" sz="4400" b="0" dirty="0" smtClean="0"/>
              <a:t>challenge by linking specialists and care providers</a:t>
            </a:r>
            <a:r>
              <a:rPr lang="en-US" sz="4400" b="0" dirty="0"/>
              <a:t/>
            </a:r>
            <a:br>
              <a:rPr lang="en-US" sz="4400" b="0" dirty="0"/>
            </a:br>
            <a:endParaRPr lang="en-US" sz="4400" b="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4400" dirty="0" smtClean="0"/>
              <a:t>Project </a:t>
            </a:r>
            <a:r>
              <a:rPr lang="en-US" sz="4400" dirty="0"/>
              <a:t>Period: </a:t>
            </a:r>
            <a:r>
              <a:rPr lang="en-US" sz="4400" b="0" dirty="0"/>
              <a:t>November 2011- Ongoing</a:t>
            </a:r>
            <a:endParaRPr lang="en-US" sz="4400" b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791" y="6448425"/>
            <a:ext cx="8238734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7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F/C AETC Project </a:t>
            </a:r>
            <a:r>
              <a:rPr lang="en-US" dirty="0"/>
              <a:t>ECHO™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08654"/>
            <a:ext cx="9143999" cy="46635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F/C AETC-Project ECHO™</a:t>
            </a:r>
            <a:r>
              <a:rPr lang="en-US" b="0" dirty="0"/>
              <a:t> </a:t>
            </a:r>
            <a:r>
              <a:rPr lang="en-US" b="0" dirty="0" smtClean="0"/>
              <a:t>uses </a:t>
            </a:r>
            <a:r>
              <a:rPr lang="en-US" b="0" i="1" dirty="0"/>
              <a:t>Adobe Connect</a:t>
            </a:r>
            <a:r>
              <a:rPr lang="en-US" b="0" dirty="0"/>
              <a:t>, a live audio-video-based platform, to create a learning network of clinicians (expert-novice) serving HIV/AIDS patients in </a:t>
            </a:r>
            <a:r>
              <a:rPr lang="en-US" b="0" dirty="0" smtClean="0"/>
              <a:t>our region (Florida</a:t>
            </a:r>
            <a:r>
              <a:rPr lang="en-US" b="0" dirty="0"/>
              <a:t>, Puerto Rico, </a:t>
            </a:r>
            <a:r>
              <a:rPr lang="en-US" b="0" dirty="0" smtClean="0"/>
              <a:t>and </a:t>
            </a:r>
            <a:r>
              <a:rPr lang="en-US" b="0" dirty="0"/>
              <a:t>U.S. Virgin </a:t>
            </a:r>
            <a:r>
              <a:rPr lang="en-US" b="0" dirty="0" smtClean="0"/>
              <a:t>Islands)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Aim</a:t>
            </a:r>
            <a:r>
              <a:rPr lang="en-US" dirty="0"/>
              <a:t>:</a:t>
            </a:r>
            <a:r>
              <a:rPr lang="en-US" b="0" dirty="0"/>
              <a:t> Develop care providers capacity to safely and effectively treat patients with HIV/AIDS in rural and underserved areas </a:t>
            </a:r>
            <a:endParaRPr lang="en-US" b="0" dirty="0" smtClean="0"/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Thus, </a:t>
            </a:r>
            <a:r>
              <a:rPr lang="en-US" b="0" dirty="0"/>
              <a:t>increasing patients’ access to and retention in care</a:t>
            </a:r>
          </a:p>
          <a:p>
            <a:pPr>
              <a:buFont typeface="Wingdings" pitchFamily="2" charset="2"/>
              <a:buChar char="§"/>
            </a:pPr>
            <a:endParaRPr lang="en-US" b="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5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43" y="1585195"/>
            <a:ext cx="4282858" cy="40059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Jeffrey Beal, MD, AAHIVS</a:t>
            </a:r>
          </a:p>
          <a:p>
            <a:pPr marL="0" indent="0">
              <a:buNone/>
            </a:pPr>
            <a:r>
              <a:rPr lang="en-US" sz="1800" b="0" i="1" dirty="0" smtClean="0"/>
              <a:t>Clinical Director &amp; Principal Investigator</a:t>
            </a:r>
          </a:p>
          <a:p>
            <a:pPr marL="0" indent="0">
              <a:buNone/>
            </a:pPr>
            <a:r>
              <a:rPr lang="en-US" sz="1800" dirty="0" smtClean="0"/>
              <a:t>Kimberly Molnar, </a:t>
            </a:r>
            <a:r>
              <a:rPr lang="en-US" sz="1800" dirty="0" err="1" smtClean="0"/>
              <a:t>MAcc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0" i="1" dirty="0" smtClean="0"/>
              <a:t>Director</a:t>
            </a:r>
          </a:p>
          <a:p>
            <a:pPr marL="0" indent="0">
              <a:buNone/>
            </a:pPr>
            <a:r>
              <a:rPr lang="en-US" sz="1800" dirty="0" smtClean="0"/>
              <a:t>Joanne J. Orrick</a:t>
            </a:r>
            <a:r>
              <a:rPr lang="en-US" sz="1800" dirty="0"/>
              <a:t>, </a:t>
            </a:r>
            <a:r>
              <a:rPr lang="en-US" sz="1800" dirty="0" err="1"/>
              <a:t>PharmD</a:t>
            </a:r>
            <a:r>
              <a:rPr lang="en-US" sz="1800" dirty="0"/>
              <a:t>, AAHIVE</a:t>
            </a:r>
          </a:p>
          <a:p>
            <a:pPr marL="0" indent="0">
              <a:buNone/>
            </a:pPr>
            <a:r>
              <a:rPr lang="en-US" sz="1800" b="0" i="1" dirty="0"/>
              <a:t>Associate </a:t>
            </a:r>
            <a:r>
              <a:rPr lang="en-US" sz="1800" b="0" i="1" dirty="0" smtClean="0"/>
              <a:t>Director</a:t>
            </a:r>
          </a:p>
          <a:p>
            <a:pPr marL="0" indent="0">
              <a:buNone/>
            </a:pPr>
            <a:r>
              <a:rPr lang="en-US" sz="1800" dirty="0" smtClean="0"/>
              <a:t>Hesborn Wao, PhD</a:t>
            </a:r>
          </a:p>
          <a:p>
            <a:pPr marL="0" indent="0">
              <a:buNone/>
            </a:pPr>
            <a:r>
              <a:rPr lang="en-US" sz="1800" b="0" i="1" dirty="0" smtClean="0"/>
              <a:t>Evaluator</a:t>
            </a:r>
          </a:p>
          <a:p>
            <a:pPr marL="0" indent="0">
              <a:buNone/>
            </a:pPr>
            <a:r>
              <a:rPr lang="en-US" sz="1800" dirty="0"/>
              <a:t>Adis Kreso, BS</a:t>
            </a:r>
          </a:p>
          <a:p>
            <a:pPr marL="0" indent="0">
              <a:buNone/>
            </a:pPr>
            <a:r>
              <a:rPr lang="en-US" sz="1800" b="0" i="1" dirty="0"/>
              <a:t>Statistical Data Analyst</a:t>
            </a:r>
          </a:p>
          <a:p>
            <a:pPr marL="0" indent="0">
              <a:buNone/>
            </a:pPr>
            <a:r>
              <a:rPr lang="en-US" sz="1800" dirty="0"/>
              <a:t>Anna Mayor, MA</a:t>
            </a:r>
          </a:p>
          <a:p>
            <a:pPr marL="0" indent="0">
              <a:buNone/>
            </a:pPr>
            <a:r>
              <a:rPr lang="en-US" sz="1800" b="0" i="1" dirty="0"/>
              <a:t>Marketing Support</a:t>
            </a:r>
            <a:endParaRPr lang="en-US" sz="1800" dirty="0"/>
          </a:p>
          <a:p>
            <a:pPr marL="0" indent="0">
              <a:buNone/>
            </a:pPr>
            <a:endParaRPr lang="en-US" sz="1800" b="0" i="1" dirty="0" smtClean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408" y="1590806"/>
            <a:ext cx="4191000" cy="34288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Sean McIntosh, AS</a:t>
            </a:r>
          </a:p>
          <a:p>
            <a:pPr marL="0" indent="0">
              <a:buNone/>
            </a:pPr>
            <a:r>
              <a:rPr lang="en-US" sz="1800" b="0" i="1" dirty="0"/>
              <a:t>Program </a:t>
            </a:r>
            <a:r>
              <a:rPr lang="en-US" sz="1800" b="0" i="1" dirty="0" smtClean="0"/>
              <a:t>Coordinator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Theresa C. Skipper, MPH</a:t>
            </a:r>
          </a:p>
          <a:p>
            <a:pPr marL="0" indent="0">
              <a:buNone/>
            </a:pPr>
            <a:r>
              <a:rPr lang="en-US" sz="1800" b="0" i="1" dirty="0"/>
              <a:t>Logistical </a:t>
            </a:r>
            <a:r>
              <a:rPr lang="en-US" sz="1800" b="0" i="1" dirty="0" smtClean="0"/>
              <a:t>Management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Christine Makar, BA</a:t>
            </a:r>
          </a:p>
          <a:p>
            <a:pPr marL="0" indent="0">
              <a:buNone/>
            </a:pPr>
            <a:r>
              <a:rPr lang="en-US" sz="1800" b="0" i="1" dirty="0"/>
              <a:t>Continuing Education Support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Danchelle </a:t>
            </a:r>
            <a:r>
              <a:rPr lang="en-US" sz="1800" dirty="0"/>
              <a:t>Jones</a:t>
            </a:r>
          </a:p>
          <a:p>
            <a:pPr marL="0" indent="0">
              <a:buNone/>
            </a:pPr>
            <a:r>
              <a:rPr lang="en-US" sz="1800" b="0" i="1" dirty="0"/>
              <a:t>Program </a:t>
            </a:r>
            <a:r>
              <a:rPr lang="en-US" sz="1800" b="0" i="1" dirty="0" smtClean="0"/>
              <a:t>Support</a:t>
            </a:r>
          </a:p>
          <a:p>
            <a:pPr marL="0" indent="0">
              <a:buNone/>
            </a:pPr>
            <a:r>
              <a:rPr lang="en-US" sz="1800" dirty="0"/>
              <a:t>Nathan </a:t>
            </a:r>
            <a:r>
              <a:rPr lang="en-US" sz="1800" dirty="0" smtClean="0"/>
              <a:t>McMullen, HND</a:t>
            </a:r>
            <a:endParaRPr lang="en-US" sz="1800" dirty="0"/>
          </a:p>
          <a:p>
            <a:pPr marL="0" indent="0">
              <a:buNone/>
            </a:pPr>
            <a:r>
              <a:rPr lang="en-US" sz="1800" b="0" i="1" dirty="0"/>
              <a:t>Technical </a:t>
            </a:r>
            <a:r>
              <a:rPr lang="en-US" sz="1800" b="0" i="1" dirty="0" smtClean="0"/>
              <a:t>Support</a:t>
            </a:r>
            <a:endParaRPr lang="en-US" sz="1800" dirty="0" smtClean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674" y="228600"/>
            <a:ext cx="6246312" cy="1066800"/>
          </a:xfrm>
        </p:spPr>
        <p:txBody>
          <a:bodyPr/>
          <a:lstStyle/>
          <a:p>
            <a:r>
              <a:rPr lang="en-US" dirty="0" smtClean="0"/>
              <a:t>F/C AETC-Project ECHO™ Team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4662" r="2826" b="24482"/>
          <a:stretch/>
        </p:blipFill>
        <p:spPr bwMode="auto">
          <a:xfrm>
            <a:off x="2590800" y="4821151"/>
            <a:ext cx="6348607" cy="18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8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1981199"/>
            <a:ext cx="8655485" cy="47076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0" dirty="0" smtClean="0"/>
              <a:t>F/C AETC site visit to University of New Mexico Project ECHO™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Monthly implementation meetings with F/C AETC program staff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Technical assistance from University of New Mexico Project ECHO™ </a:t>
            </a:r>
          </a:p>
          <a:p>
            <a:pPr>
              <a:buFont typeface="Wingdings" pitchFamily="2" charset="2"/>
              <a:buChar char="§"/>
            </a:pPr>
            <a:r>
              <a:rPr lang="en-US" b="0" dirty="0" err="1" smtClean="0"/>
              <a:t>Polycom</a:t>
            </a:r>
            <a:r>
              <a:rPr lang="en-US" b="0" dirty="0" smtClean="0"/>
              <a:t> vs Adobe Connect platform</a:t>
            </a:r>
            <a:endParaRPr lang="en-US" b="0" dirty="0"/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Provider interest gauged at Annual F/C ATEC conference and through email contact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5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00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Tru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OS" val="2"/>
  <p:tag name="TPVERSION" val="2008"/>
  <p:tag name="TASKPANEKEY" val="fd2b56d9-20ab-4f12-8118-6ed6a13cb353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hemeAETC">
  <a:themeElements>
    <a:clrScheme name="19th_Conf_Slides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th_Conf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th_Conf_Slides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th_Conf_Slides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th_Conf_Slides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th_Conf_Slides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th_Conf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th_Conf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th_Conf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069B0696BDF4CB658B334E8A9E3CF" ma:contentTypeVersion="0" ma:contentTypeDescription="Create a new document." ma:contentTypeScope="" ma:versionID="0f44f3462beaa9f4eb8660beb98062a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B10F999-5A97-4841-9B1D-6C63307E0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2FC753D-8AA6-48D5-BC1C-58775E8EF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7DD38-3588-40A7-84D7-827A1F9EC09F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ThemeAETC</Template>
  <TotalTime>8551</TotalTime>
  <Words>2051</Words>
  <Application>Microsoft Office PowerPoint</Application>
  <PresentationFormat>On-screen Show (4:3)</PresentationFormat>
  <Paragraphs>459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ThemeAETC</vt:lpstr>
      <vt:lpstr> Co-management of HIV/AIDS by Community Health Care Providers and Specialists </vt:lpstr>
      <vt:lpstr>Disclosure statements</vt:lpstr>
      <vt:lpstr>Outline</vt:lpstr>
      <vt:lpstr>Session Description</vt:lpstr>
      <vt:lpstr>Learning Objectives</vt:lpstr>
      <vt:lpstr>Program Overview</vt:lpstr>
      <vt:lpstr>The F/C AETC Project ECHO™ </vt:lpstr>
      <vt:lpstr>F/C AETC-Project ECHO™ Team</vt:lpstr>
      <vt:lpstr>Program Implementation</vt:lpstr>
      <vt:lpstr>Implementation</vt:lpstr>
      <vt:lpstr>Training Platform</vt:lpstr>
      <vt:lpstr>Training Platform</vt:lpstr>
      <vt:lpstr>Session Overview</vt:lpstr>
      <vt:lpstr>Program Implementation</vt:lpstr>
      <vt:lpstr>Case Presentation Form Interactive Fillable PDF</vt:lpstr>
      <vt:lpstr>Program Evaluation</vt:lpstr>
      <vt:lpstr>Program Evaluation</vt:lpstr>
      <vt:lpstr>Evaluation: Logic model</vt:lpstr>
      <vt:lpstr>Evaluation: Data Collection</vt:lpstr>
      <vt:lpstr>Evaluation: Data analysis</vt:lpstr>
      <vt:lpstr>Evaluation: Preliminary results</vt:lpstr>
      <vt:lpstr>Evaluation: Preliminary results</vt:lpstr>
      <vt:lpstr>Evaluation: Preliminary results</vt:lpstr>
      <vt:lpstr>Evaluation: Preliminary results</vt:lpstr>
      <vt:lpstr>Evaluation: Preliminary results</vt:lpstr>
      <vt:lpstr>Evaluation: Preliminary results</vt:lpstr>
      <vt:lpstr>Evaluation: Preliminary results</vt:lpstr>
      <vt:lpstr>Evaluation: Preliminary results</vt:lpstr>
      <vt:lpstr>Evaluation: Quantitization</vt:lpstr>
      <vt:lpstr>Evaluation: Quantitization cont.</vt:lpstr>
      <vt:lpstr>Evaluation: Quantitization</vt:lpstr>
      <vt:lpstr>Evaluation: Quantitization</vt:lpstr>
      <vt:lpstr>Evaluation: Quantitization</vt:lpstr>
      <vt:lpstr>Evaluation: Preliminary results</vt:lpstr>
      <vt:lpstr>Factor analysis: “Like most” themes</vt:lpstr>
      <vt:lpstr>Challenges and Solutions</vt:lpstr>
      <vt:lpstr>Future Directions</vt:lpstr>
      <vt:lpstr>Contact information</vt:lpstr>
      <vt:lpstr>Questions/Comments</vt:lpstr>
      <vt:lpstr>Obtaining CME/CE Credit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3, 2011 3:00 pm – 4:30pm  ALL PARTICIPANTS MUST CALL THE CONFERENCE  LINE AND MUTE THEIR MICROPHONES AND SPEAKERS!  Conference Number: 1-888-808-6959    Code: 97443049856</dc:title>
  <dc:creator>Jeffrey A Beal</dc:creator>
  <cp:lastModifiedBy>Windows User</cp:lastModifiedBy>
  <cp:revision>368</cp:revision>
  <cp:lastPrinted>2012-03-29T14:08:40Z</cp:lastPrinted>
  <dcterms:created xsi:type="dcterms:W3CDTF">2011-10-29T12:09:40Z</dcterms:created>
  <dcterms:modified xsi:type="dcterms:W3CDTF">2012-11-02T20:19:52Z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0x010100C52069B0696BDF4CB658B334E8A9E3CF</vt:lpwstr>
  </property>
</Properties>
</file>