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4"/>
  </p:notesMasterIdLst>
  <p:sldIdLst>
    <p:sldId id="313" r:id="rId2"/>
    <p:sldId id="314" r:id="rId3"/>
    <p:sldId id="315" r:id="rId4"/>
    <p:sldId id="316" r:id="rId5"/>
    <p:sldId id="317" r:id="rId6"/>
    <p:sldId id="318" r:id="rId7"/>
    <p:sldId id="320" r:id="rId8"/>
    <p:sldId id="321" r:id="rId9"/>
    <p:sldId id="319" r:id="rId10"/>
    <p:sldId id="322" r:id="rId11"/>
    <p:sldId id="366" r:id="rId12"/>
    <p:sldId id="367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280" r:id="rId37"/>
    <p:sldId id="346" r:id="rId38"/>
    <p:sldId id="348" r:id="rId39"/>
    <p:sldId id="349" r:id="rId40"/>
    <p:sldId id="351" r:id="rId41"/>
    <p:sldId id="352" r:id="rId42"/>
    <p:sldId id="354" r:id="rId43"/>
    <p:sldId id="355" r:id="rId44"/>
    <p:sldId id="356" r:id="rId45"/>
    <p:sldId id="357" r:id="rId46"/>
    <p:sldId id="358" r:id="rId47"/>
    <p:sldId id="360" r:id="rId48"/>
    <p:sldId id="361" r:id="rId49"/>
    <p:sldId id="363" r:id="rId50"/>
    <p:sldId id="364" r:id="rId51"/>
    <p:sldId id="362" r:id="rId52"/>
    <p:sldId id="365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0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D52BD2-F1F3-44AC-A6F0-19B49283700B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3C1305-221E-4368-A37B-8073C7BEB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00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A8F4-BCC8-4DC0-BAEA-1907DBD3EF39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9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A8F4-BCC8-4DC0-BAEA-1907DBD3EF39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A8F4-BCC8-4DC0-BAEA-1907DBD3EF39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36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A8F4-BCC8-4DC0-BAEA-1907DBD3EF39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76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A8F4-BCC8-4DC0-BAEA-1907DBD3EF39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8A8F4-BCC8-4DC0-BAEA-1907DBD3EF39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4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45692"/>
            </a:gs>
            <a:gs pos="100000">
              <a:srgbClr val="345692">
                <a:gamma/>
                <a:shade val="46275"/>
                <a:invGamma/>
              </a:srgb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  <a:ea typeface="Geneva" charset="0"/>
          <a:cs typeface="Geneva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B2B2B2"/>
        </a:buClr>
        <a:buSzPct val="75000"/>
        <a:buFont typeface="Wingdings" charset="2"/>
        <a:buChar char="n"/>
        <a:defRPr sz="2200">
          <a:solidFill>
            <a:schemeClr val="tx1"/>
          </a:solidFill>
          <a:latin typeface="+mn-lt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B2B2B2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16002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0574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5146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2971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pPr algn="ctr"/>
            <a:r>
              <a:rPr lang="en-US" sz="4800" dirty="0" smtClean="0"/>
              <a:t>Web and Social Media Institute 301:</a:t>
            </a:r>
            <a:br>
              <a:rPr lang="en-US" sz="4800" dirty="0" smtClean="0"/>
            </a:br>
            <a:r>
              <a:rPr lang="en-US" sz="4800" dirty="0" smtClean="0"/>
              <a:t>Measuring Value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000" kern="1200" dirty="0">
                <a:solidFill>
                  <a:schemeClr val="bg2">
                    <a:lumMod val="85000"/>
                  </a:schemeClr>
                </a:solidFill>
                <a:latin typeface="Calibri"/>
              </a:rPr>
              <a:t>Ryan White All Grantees Meeting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</a:pPr>
            <a:r>
              <a:rPr lang="en-US" sz="4000" kern="1200" dirty="0">
                <a:solidFill>
                  <a:schemeClr val="bg2">
                    <a:lumMod val="85000"/>
                  </a:schemeClr>
                </a:solidFill>
                <a:latin typeface="Calibri"/>
              </a:rPr>
              <a:t>November 28,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Rate your comfort level with </a:t>
            </a:r>
            <a:r>
              <a:rPr lang="en-US" dirty="0" err="1"/>
              <a:t>SurveyMonkey</a:t>
            </a:r>
            <a:r>
              <a:rPr lang="en-US" dirty="0"/>
              <a:t>:</a:t>
            </a:r>
          </a:p>
          <a:p>
            <a:r>
              <a:rPr lang="en-US" dirty="0"/>
              <a:t>Very comfortable</a:t>
            </a:r>
          </a:p>
          <a:p>
            <a:r>
              <a:rPr lang="en-US" dirty="0"/>
              <a:t>Somewhat comfortable</a:t>
            </a:r>
          </a:p>
          <a:p>
            <a:r>
              <a:rPr lang="en-US" dirty="0"/>
              <a:t>Neutral</a:t>
            </a:r>
          </a:p>
          <a:p>
            <a:r>
              <a:rPr lang="en-US" dirty="0"/>
              <a:t>Somewhat uncomfortable</a:t>
            </a:r>
          </a:p>
          <a:p>
            <a:r>
              <a:rPr lang="en-US" dirty="0"/>
              <a:t>Very uncomfortable</a:t>
            </a:r>
          </a:p>
          <a:p>
            <a:r>
              <a:rPr lang="en-US" dirty="0"/>
              <a:t>Don’t use it at all</a:t>
            </a:r>
          </a:p>
          <a:p>
            <a:r>
              <a:rPr lang="en-US" dirty="0"/>
              <a:t>Never heard of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96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Rate your comfort level with qualitative evaluation:</a:t>
            </a:r>
          </a:p>
          <a:p>
            <a:r>
              <a:rPr lang="en-US" sz="2800" dirty="0"/>
              <a:t>Very comfortable</a:t>
            </a:r>
          </a:p>
          <a:p>
            <a:r>
              <a:rPr lang="en-US" sz="2800" dirty="0"/>
              <a:t>Somewhat comfortable</a:t>
            </a:r>
          </a:p>
          <a:p>
            <a:r>
              <a:rPr lang="en-US" sz="2800" dirty="0"/>
              <a:t>Neutral</a:t>
            </a:r>
          </a:p>
          <a:p>
            <a:r>
              <a:rPr lang="en-US" sz="2800" dirty="0"/>
              <a:t>Somewhat uncomfortable</a:t>
            </a:r>
          </a:p>
          <a:p>
            <a:r>
              <a:rPr lang="en-US" sz="2800" dirty="0"/>
              <a:t>Very uncomfortable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Why did you select this session?</a:t>
            </a:r>
          </a:p>
          <a:p>
            <a:pPr marL="0" indent="0">
              <a:buNone/>
            </a:pPr>
            <a:r>
              <a:rPr lang="en-US" sz="2800" dirty="0"/>
              <a:t>(choose all that apply)</a:t>
            </a:r>
          </a:p>
          <a:p>
            <a:r>
              <a:rPr lang="en-US" sz="2800" dirty="0"/>
              <a:t>I am responsible for evaluation activities at my site.</a:t>
            </a:r>
          </a:p>
          <a:p>
            <a:r>
              <a:rPr lang="en-US" sz="2800" dirty="0"/>
              <a:t>I am responsible for the website and/or social media at my site.</a:t>
            </a:r>
          </a:p>
          <a:p>
            <a:r>
              <a:rPr lang="en-US" sz="2800" dirty="0"/>
              <a:t>My colleague dragged me here.</a:t>
            </a:r>
          </a:p>
          <a:p>
            <a:r>
              <a:rPr lang="en-US" sz="2800" dirty="0"/>
              <a:t>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34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metrics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 tell you how you are delivering your digital services and information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Customer satisfaction</a:t>
            </a:r>
          </a:p>
          <a:p>
            <a:pPr lvl="1"/>
            <a:r>
              <a:rPr lang="en-US" dirty="0"/>
              <a:t>Engagement</a:t>
            </a:r>
          </a:p>
          <a:p>
            <a:pPr lvl="1"/>
            <a:r>
              <a:rPr lang="en-US" dirty="0"/>
              <a:t>Need</a:t>
            </a:r>
          </a:p>
          <a:p>
            <a:r>
              <a:rPr lang="en-US" dirty="0"/>
              <a:t>Metrics inform your quality improvements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/>
          <a:lstStyle/>
          <a:p>
            <a:pPr algn="ctr"/>
            <a:r>
              <a:rPr lang="en-US" sz="5400" dirty="0"/>
              <a:t>Social Media Evaluation: What can you learn about your activities?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3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Likes, followers</a:t>
            </a:r>
          </a:p>
          <a:p>
            <a:r>
              <a:rPr lang="en-US" dirty="0" smtClean="0"/>
              <a:t>Page views, unique page views</a:t>
            </a:r>
          </a:p>
          <a:p>
            <a:r>
              <a:rPr lang="en-US" dirty="0" smtClean="0"/>
              <a:t>Facebook </a:t>
            </a:r>
            <a:r>
              <a:rPr lang="en-US" dirty="0" err="1" smtClean="0"/>
              <a:t>EdgeRank</a:t>
            </a:r>
            <a:endParaRPr lang="en-US" dirty="0" smtClean="0"/>
          </a:p>
          <a:p>
            <a:r>
              <a:rPr lang="en-US" dirty="0" smtClean="0"/>
              <a:t>Post reach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Connetions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retweets</a:t>
            </a:r>
            <a:r>
              <a:rPr lang="en-US" dirty="0" smtClean="0"/>
              <a:t>, mentions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1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Track user </a:t>
            </a:r>
            <a:r>
              <a:rPr lang="en-US" dirty="0" smtClean="0"/>
              <a:t>interaction</a:t>
            </a:r>
            <a:endParaRPr lang="en-US" dirty="0"/>
          </a:p>
          <a:p>
            <a:r>
              <a:rPr lang="en-US" dirty="0" smtClean="0"/>
              <a:t>Insights </a:t>
            </a:r>
            <a:r>
              <a:rPr lang="en-US" dirty="0"/>
              <a:t>are only provided for pages with 30+ “likes” or users</a:t>
            </a:r>
          </a:p>
          <a:p>
            <a:r>
              <a:rPr lang="en-US" dirty="0"/>
              <a:t>Only available to Facebook page administrators</a:t>
            </a:r>
          </a:p>
          <a:p>
            <a:r>
              <a:rPr lang="en-US" dirty="0"/>
              <a:t>Data are aggregated according to Pacific Daylight Time (PDT), 48 hour turn-around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8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Insights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What do you want to know?</a:t>
            </a:r>
          </a:p>
          <a:p>
            <a:r>
              <a:rPr lang="en-US" dirty="0" smtClean="0"/>
              <a:t>Who </a:t>
            </a:r>
            <a:r>
              <a:rPr lang="en-US" dirty="0"/>
              <a:t>are your followers?</a:t>
            </a:r>
          </a:p>
          <a:p>
            <a:pPr lvl="1"/>
            <a:r>
              <a:rPr lang="en-US" sz="2400" dirty="0"/>
              <a:t># of </a:t>
            </a:r>
            <a:r>
              <a:rPr lang="en-US" sz="2400" dirty="0" smtClean="0"/>
              <a:t>“likes” or users, demographics</a:t>
            </a:r>
            <a:endParaRPr lang="en-US" sz="2400" dirty="0"/>
          </a:p>
          <a:p>
            <a:r>
              <a:rPr lang="en-US" dirty="0" smtClean="0"/>
              <a:t>Are they engaged?</a:t>
            </a:r>
            <a:endParaRPr lang="en-US" dirty="0"/>
          </a:p>
          <a:p>
            <a:pPr lvl="1"/>
            <a:r>
              <a:rPr lang="en-US" sz="2400" dirty="0"/>
              <a:t>Page </a:t>
            </a:r>
            <a:r>
              <a:rPr lang="en-US" sz="2400" dirty="0" smtClean="0"/>
              <a:t>views, unique page views, post reach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What posts were most popular?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Talking </a:t>
            </a:r>
            <a:r>
              <a:rPr lang="en-US" sz="2400" dirty="0">
                <a:solidFill>
                  <a:schemeClr val="bg1"/>
                </a:solidFill>
              </a:rPr>
              <a:t>About This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7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AETC NRC &amp; Facebook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2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&amp; </a:t>
            </a:r>
            <a:r>
              <a:rPr lang="en-US" dirty="0" err="1" smtClean="0"/>
              <a:t>HootSuite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Twitter page analytics:</a:t>
            </a:r>
          </a:p>
          <a:p>
            <a:pPr lvl="1"/>
            <a:r>
              <a:rPr lang="en-US" sz="2800" dirty="0"/>
              <a:t># of followers</a:t>
            </a:r>
          </a:p>
          <a:p>
            <a:pPr lvl="1"/>
            <a:r>
              <a:rPr lang="en-US" sz="2800" dirty="0"/>
              <a:t>@</a:t>
            </a:r>
            <a:r>
              <a:rPr lang="en-US" sz="2800" dirty="0" smtClean="0"/>
              <a:t>Connections: </a:t>
            </a:r>
            <a:r>
              <a:rPr lang="en-US" sz="2800" dirty="0"/>
              <a:t>who’s mentioning you &amp; </a:t>
            </a:r>
            <a:r>
              <a:rPr lang="en-US" sz="2800" dirty="0" err="1"/>
              <a:t>retweeting</a:t>
            </a:r>
            <a:r>
              <a:rPr lang="en-US" sz="2800" dirty="0"/>
              <a:t> your </a:t>
            </a:r>
            <a:r>
              <a:rPr lang="en-US" sz="2800" dirty="0" smtClean="0"/>
              <a:t>information</a:t>
            </a:r>
          </a:p>
          <a:p>
            <a:pPr lvl="1"/>
            <a:r>
              <a:rPr lang="en-US" sz="2800" dirty="0" smtClean="0"/>
              <a:t>This information is available for all Twitter accounts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  Judy Collins</a:t>
            </a:r>
          </a:p>
          <a:p>
            <a:pPr lvl="1" eaLnBrk="1" hangingPunct="1">
              <a:lnSpc>
                <a:spcPct val="90000"/>
              </a:lnSpc>
              <a:buClr>
                <a:srgbClr val="FF8000"/>
              </a:buClr>
            </a:pPr>
            <a:r>
              <a:rPr lang="en-US" sz="2000" dirty="0">
                <a:solidFill>
                  <a:srgbClr val="FFFFFF"/>
                </a:solidFill>
              </a:rPr>
              <a:t>Program Coordinator of Social Media</a:t>
            </a:r>
          </a:p>
          <a:p>
            <a:pPr lvl="1" eaLnBrk="1" hangingPunct="1">
              <a:lnSpc>
                <a:spcPct val="90000"/>
              </a:lnSpc>
              <a:buClr>
                <a:srgbClr val="FF8000"/>
              </a:buClr>
            </a:pPr>
            <a:r>
              <a:rPr lang="en-US" sz="2000" dirty="0">
                <a:solidFill>
                  <a:srgbClr val="FFFFFF"/>
                </a:solidFill>
              </a:rPr>
              <a:t>AETC National Resource </a:t>
            </a:r>
            <a:r>
              <a:rPr lang="en-US" sz="2000" dirty="0" smtClean="0">
                <a:solidFill>
                  <a:srgbClr val="FFFFFF"/>
                </a:solidFill>
              </a:rPr>
              <a:t>Center</a:t>
            </a:r>
          </a:p>
          <a:p>
            <a:pPr marL="228600" lvl="1" indent="0" eaLnBrk="1" hangingPunct="1">
              <a:lnSpc>
                <a:spcPct val="90000"/>
              </a:lnSpc>
              <a:buClr>
                <a:srgbClr val="FF8000"/>
              </a:buClr>
              <a:buNone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228600" lvl="1" indent="0" eaLnBrk="1" hangingPunct="1">
              <a:lnSpc>
                <a:spcPct val="90000"/>
              </a:lnSpc>
              <a:buClr>
                <a:srgbClr val="FF8000"/>
              </a:buClr>
              <a:buNone/>
            </a:pPr>
            <a:r>
              <a:rPr lang="en-US" sz="2800" dirty="0" smtClean="0"/>
              <a:t>Nicolé Mandel</a:t>
            </a:r>
          </a:p>
          <a:p>
            <a:pPr lvl="1" eaLnBrk="1" hangingPunct="1">
              <a:lnSpc>
                <a:spcPct val="90000"/>
              </a:lnSpc>
              <a:buClr>
                <a:srgbClr val="FF8000"/>
              </a:buClr>
            </a:pPr>
            <a:r>
              <a:rPr lang="en-US" sz="2000" dirty="0">
                <a:solidFill>
                  <a:srgbClr val="FFFFFF"/>
                </a:solidFill>
              </a:rPr>
              <a:t>Deputy Director—UCSF Center for HIV </a:t>
            </a:r>
            <a:r>
              <a:rPr lang="en-US" sz="2000" dirty="0" smtClean="0">
                <a:solidFill>
                  <a:srgbClr val="FFFFFF"/>
                </a:solidFill>
              </a:rPr>
              <a:t>Information</a:t>
            </a:r>
          </a:p>
          <a:p>
            <a:pPr lvl="1" eaLnBrk="1" hangingPunct="1">
              <a:lnSpc>
                <a:spcPct val="90000"/>
              </a:lnSpc>
              <a:buClr>
                <a:srgbClr val="FF8000"/>
              </a:buClr>
            </a:pPr>
            <a:r>
              <a:rPr lang="en-US" sz="2000" dirty="0">
                <a:solidFill>
                  <a:srgbClr val="FFFFFF"/>
                </a:solidFill>
              </a:rPr>
              <a:t>Website Manager—AETC National Resource Center and TARGET </a:t>
            </a:r>
            <a:r>
              <a:rPr lang="en-US" sz="2000" dirty="0" smtClean="0">
                <a:solidFill>
                  <a:srgbClr val="FFFFFF"/>
                </a:solidFill>
              </a:rPr>
              <a:t>Center</a:t>
            </a:r>
          </a:p>
          <a:p>
            <a:pPr lvl="1" eaLnBrk="1" hangingPunct="1">
              <a:lnSpc>
                <a:spcPct val="90000"/>
              </a:lnSpc>
              <a:buClr>
                <a:srgbClr val="FF8000"/>
              </a:buClr>
            </a:pPr>
            <a:endParaRPr lang="en-US" sz="3000" dirty="0" smtClean="0"/>
          </a:p>
          <a:p>
            <a:pPr marL="228600" lvl="1" indent="0" eaLnBrk="1" hangingPunct="1">
              <a:lnSpc>
                <a:spcPct val="90000"/>
              </a:lnSpc>
              <a:buClr>
                <a:srgbClr val="FF8000"/>
              </a:buClr>
              <a:buNone/>
            </a:pPr>
            <a:r>
              <a:rPr lang="en-US" sz="2800" dirty="0" smtClean="0"/>
              <a:t>Veronica Jones, MPH, CHES</a:t>
            </a:r>
          </a:p>
          <a:p>
            <a:pPr lvl="1" eaLnBrk="1" hangingPunct="1">
              <a:lnSpc>
                <a:spcPct val="90000"/>
              </a:lnSpc>
              <a:buClr>
                <a:srgbClr val="FF8000"/>
              </a:buClr>
            </a:pPr>
            <a:r>
              <a:rPr lang="en-US" sz="2000" dirty="0">
                <a:solidFill>
                  <a:srgbClr val="FFFFFF"/>
                </a:solidFill>
              </a:rPr>
              <a:t>Program Manager, AETC National Resource Center</a:t>
            </a:r>
          </a:p>
          <a:p>
            <a:pPr marL="228600" lvl="1" indent="0" eaLnBrk="1" hangingPunct="1">
              <a:lnSpc>
                <a:spcPct val="90000"/>
              </a:lnSpc>
              <a:buClr>
                <a:srgbClr val="FF8000"/>
              </a:buClr>
              <a:buNone/>
            </a:pPr>
            <a:endParaRPr lang="en-US" sz="2800" dirty="0" smtClean="0"/>
          </a:p>
          <a:p>
            <a:pPr marL="228600" lvl="1" indent="0" eaLnBrk="1" hangingPunct="1">
              <a:lnSpc>
                <a:spcPct val="90000"/>
              </a:lnSpc>
              <a:buClr>
                <a:srgbClr val="FF8000"/>
              </a:buClr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49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 &amp; </a:t>
            </a:r>
            <a:r>
              <a:rPr lang="en-US" dirty="0" err="1" smtClean="0"/>
              <a:t>HootSuite</a:t>
            </a:r>
            <a:r>
              <a:rPr lang="en-US" dirty="0" smtClean="0"/>
              <a:t>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HootSuite</a:t>
            </a:r>
            <a:endParaRPr lang="en-US" sz="2800" dirty="0"/>
          </a:p>
          <a:p>
            <a:pPr lvl="1"/>
            <a:r>
              <a:rPr lang="en-US" sz="2800" dirty="0"/>
              <a:t>F</a:t>
            </a:r>
            <a:r>
              <a:rPr lang="en-US" sz="2800" dirty="0" smtClean="0"/>
              <a:t>ree custom analytics report: Ow.ly </a:t>
            </a:r>
            <a:r>
              <a:rPr lang="en-US" sz="2800" dirty="0"/>
              <a:t>Click </a:t>
            </a:r>
            <a:r>
              <a:rPr lang="en-US" sz="2800" dirty="0" smtClean="0"/>
              <a:t>Summary</a:t>
            </a:r>
          </a:p>
          <a:p>
            <a:pPr marL="457200" lvl="2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Low-cost, </a:t>
            </a:r>
            <a:r>
              <a:rPr lang="en-US" sz="2800" dirty="0"/>
              <a:t>advanced reporting </a:t>
            </a:r>
            <a:r>
              <a:rPr lang="en-US" sz="2800" dirty="0" smtClean="0"/>
              <a:t>also available </a:t>
            </a:r>
            <a:endParaRPr lang="en-US" sz="2800" dirty="0"/>
          </a:p>
          <a:p>
            <a:pPr lvl="2"/>
            <a:r>
              <a:rPr lang="en-US" sz="2800" dirty="0" smtClean="0"/>
              <a:t>Link to Facebook Insights, Google Analytics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AETC NRC &amp; </a:t>
            </a:r>
            <a:r>
              <a:rPr lang="en-US" dirty="0" err="1" smtClean="0"/>
              <a:t>HootSuite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tools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Learn about your audience: Who is responding to your information?</a:t>
            </a:r>
          </a:p>
          <a:p>
            <a:r>
              <a:rPr lang="en-US" sz="2800" dirty="0"/>
              <a:t>Learn about your activities: What kind of information </a:t>
            </a:r>
            <a:r>
              <a:rPr lang="en-US" sz="2800" dirty="0" smtClean="0"/>
              <a:t>receives the most attention?</a:t>
            </a:r>
            <a:endParaRPr lang="en-US" sz="2800" dirty="0"/>
          </a:p>
          <a:p>
            <a:r>
              <a:rPr lang="en-US" sz="2800" dirty="0"/>
              <a:t>Spot trends or changes</a:t>
            </a:r>
          </a:p>
          <a:p>
            <a:r>
              <a:rPr lang="en-US" sz="2800" dirty="0"/>
              <a:t>Develop marketing strategies</a:t>
            </a:r>
          </a:p>
          <a:p>
            <a:r>
              <a:rPr lang="en-US" sz="2800" dirty="0"/>
              <a:t>It’s just nice to know!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29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social media analytics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TweetDeck</a:t>
            </a:r>
            <a:endParaRPr lang="en-US" sz="2800" dirty="0"/>
          </a:p>
          <a:p>
            <a:r>
              <a:rPr lang="en-US" sz="2800" dirty="0"/>
              <a:t>Tweet Reach</a:t>
            </a:r>
          </a:p>
          <a:p>
            <a:r>
              <a:rPr lang="en-US" sz="2800" dirty="0"/>
              <a:t>Simply </a:t>
            </a:r>
            <a:r>
              <a:rPr lang="en-US" sz="2800" dirty="0" smtClean="0"/>
              <a:t>Measured</a:t>
            </a:r>
          </a:p>
          <a:p>
            <a:r>
              <a:rPr lang="en-US" sz="2800" dirty="0" err="1" smtClean="0"/>
              <a:t>Klout</a:t>
            </a:r>
            <a:endParaRPr lang="en-US" sz="2800" dirty="0"/>
          </a:p>
          <a:p>
            <a:r>
              <a:rPr lang="en-US" sz="2800" dirty="0"/>
              <a:t>Google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2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1143000"/>
          </a:xfrm>
        </p:spPr>
        <p:txBody>
          <a:bodyPr/>
          <a:lstStyle/>
          <a:p>
            <a:pPr algn="ctr"/>
            <a:r>
              <a:rPr lang="en-US" sz="6000" dirty="0"/>
              <a:t>Website Evaluation: </a:t>
            </a:r>
            <a:br>
              <a:rPr lang="en-US" sz="6000" dirty="0"/>
            </a:br>
            <a:r>
              <a:rPr lang="en-US" sz="6000" dirty="0"/>
              <a:t>Traffic Reports</a:t>
            </a:r>
          </a:p>
        </p:txBody>
      </p:sp>
    </p:spTree>
    <p:extLst>
      <p:ext uri="{BB962C8B-B14F-4D97-AF65-F5344CB8AC3E}">
        <p14:creationId xmlns:p14="http://schemas.microsoft.com/office/powerpoint/2010/main" val="3175950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want to know </a:t>
            </a:r>
            <a:br>
              <a:rPr lang="en-US" dirty="0"/>
            </a:br>
            <a:r>
              <a:rPr lang="en-US" dirty="0"/>
              <a:t>about your website users?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3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Website: Clinical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Traffic statistics : Laboratory Tests </a:t>
            </a:r>
          </a:p>
          <a:p>
            <a:r>
              <a:rPr lang="en-US" sz="2800" dirty="0"/>
              <a:t>Qualitative data : History &amp; Exam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:\Users\nmandel\AppData\Local\Microsoft\Windows\Temporary Internet Files\Content.IE5\HLKT8HZV\MC90001600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657600" cy="268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26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Statistics: </a:t>
            </a:r>
            <a:r>
              <a:rPr lang="en-US" dirty="0" smtClean="0"/>
              <a:t>The </a:t>
            </a:r>
            <a:r>
              <a:rPr lang="en-US" dirty="0"/>
              <a:t>Visit &amp; </a:t>
            </a:r>
            <a:r>
              <a:rPr lang="en-US" dirty="0" smtClean="0"/>
              <a:t>The </a:t>
            </a:r>
            <a:r>
              <a:rPr lang="en-US" dirty="0"/>
              <a:t>Visitor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# Visits</a:t>
            </a:r>
          </a:p>
          <a:p>
            <a:r>
              <a:rPr lang="en-US" sz="2800" dirty="0"/>
              <a:t># Visitors</a:t>
            </a:r>
          </a:p>
          <a:p>
            <a:r>
              <a:rPr lang="en-US" sz="2800" dirty="0"/>
              <a:t># Page views</a:t>
            </a:r>
          </a:p>
          <a:p>
            <a:r>
              <a:rPr lang="en-US" sz="2800" dirty="0"/>
              <a:t>Top pages viewed</a:t>
            </a:r>
          </a:p>
          <a:p>
            <a:r>
              <a:rPr lang="en-US" sz="2800" dirty="0"/>
              <a:t>Error codes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09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Statistics: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Traffic sources</a:t>
            </a:r>
          </a:p>
          <a:p>
            <a:pPr lvl="1"/>
            <a:r>
              <a:rPr lang="en-US" sz="2800" dirty="0"/>
              <a:t>Referrers</a:t>
            </a:r>
          </a:p>
          <a:p>
            <a:pPr lvl="1"/>
            <a:r>
              <a:rPr lang="en-US" sz="2800" dirty="0"/>
              <a:t>Search terms</a:t>
            </a:r>
          </a:p>
          <a:p>
            <a:r>
              <a:rPr lang="en-US" sz="2800" dirty="0"/>
              <a:t>Time on site</a:t>
            </a:r>
          </a:p>
          <a:p>
            <a:r>
              <a:rPr lang="en-US" sz="2800" dirty="0"/>
              <a:t>Time on page</a:t>
            </a:r>
          </a:p>
          <a:p>
            <a:r>
              <a:rPr lang="en-US" sz="2800" dirty="0"/>
              <a:t>Visitor demographics</a:t>
            </a:r>
          </a:p>
          <a:p>
            <a:pPr lvl="1"/>
            <a:r>
              <a:rPr lang="en-US" sz="2800" dirty="0"/>
              <a:t>City and state</a:t>
            </a:r>
          </a:p>
          <a:p>
            <a:pPr lvl="1"/>
            <a:r>
              <a:rPr lang="en-US" sz="2800" dirty="0"/>
              <a:t>New vs. returning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36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Statistics: Technical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Broken pages</a:t>
            </a:r>
          </a:p>
          <a:p>
            <a:r>
              <a:rPr lang="en-US" sz="2800" dirty="0"/>
              <a:t>How long pages take to download</a:t>
            </a:r>
          </a:p>
          <a:p>
            <a:r>
              <a:rPr lang="en-US" sz="2800" dirty="0"/>
              <a:t>The technical profile of your visitors </a:t>
            </a:r>
          </a:p>
          <a:p>
            <a:pPr lvl="1"/>
            <a:r>
              <a:rPr lang="en-US" sz="2800" dirty="0"/>
              <a:t>What web browsers they use</a:t>
            </a:r>
          </a:p>
          <a:p>
            <a:pPr lvl="1"/>
            <a:r>
              <a:rPr lang="en-US" sz="2800" dirty="0"/>
              <a:t>What kind of computer they use</a:t>
            </a:r>
          </a:p>
          <a:p>
            <a:pPr lvl="1"/>
            <a:r>
              <a:rPr lang="en-US" sz="2800" dirty="0"/>
              <a:t>Size of their monitors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6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By the end of this session, participants will be able to:</a:t>
            </a:r>
          </a:p>
          <a:p>
            <a:r>
              <a:rPr lang="en-US" sz="2800" dirty="0"/>
              <a:t>Use Google Analytics and other Web metric tools to examine the reach and use of their websites and social media tools.</a:t>
            </a:r>
          </a:p>
          <a:p>
            <a:r>
              <a:rPr lang="en-US" sz="2800" dirty="0"/>
              <a:t>Select 5 key metrics for their project.</a:t>
            </a:r>
          </a:p>
          <a:p>
            <a:r>
              <a:rPr lang="en-US" sz="2800" dirty="0"/>
              <a:t>Describe 1-2 qualitative evaluation methods for online programs.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2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these stats?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Some web hosting companies provide this information</a:t>
            </a:r>
          </a:p>
          <a:p>
            <a:r>
              <a:rPr lang="en-US" sz="2800" dirty="0"/>
              <a:t>Otherwise, there are many programs</a:t>
            </a:r>
          </a:p>
          <a:p>
            <a:pPr lvl="1"/>
            <a:r>
              <a:rPr lang="en-US" sz="2800" dirty="0"/>
              <a:t>Google Analytics, </a:t>
            </a:r>
            <a:r>
              <a:rPr lang="en-US" sz="2800" dirty="0" err="1"/>
              <a:t>Webtrends</a:t>
            </a:r>
            <a:r>
              <a:rPr lang="en-US" sz="2800" dirty="0"/>
              <a:t>, </a:t>
            </a:r>
            <a:r>
              <a:rPr lang="en-US" sz="2800" dirty="0" err="1"/>
              <a:t>Piwik</a:t>
            </a:r>
            <a:endParaRPr lang="en-US" sz="2800" dirty="0"/>
          </a:p>
          <a:p>
            <a:r>
              <a:rPr lang="en-US" sz="2800" dirty="0"/>
              <a:t>You may need help from a tech person to set it up</a:t>
            </a:r>
          </a:p>
          <a:p>
            <a:r>
              <a:rPr lang="en-US" sz="2800" dirty="0"/>
              <a:t>Try to set up a regular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93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with the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File reports!</a:t>
            </a:r>
          </a:p>
          <a:p>
            <a:r>
              <a:rPr lang="en-US" sz="2800" dirty="0"/>
              <a:t>Fix broken things</a:t>
            </a:r>
          </a:p>
          <a:p>
            <a:r>
              <a:rPr lang="en-US" sz="2800" dirty="0"/>
              <a:t>Learn about your audience</a:t>
            </a:r>
          </a:p>
          <a:p>
            <a:r>
              <a:rPr lang="en-US" sz="2800" dirty="0"/>
              <a:t>Get a baseline to measure changes</a:t>
            </a:r>
          </a:p>
          <a:p>
            <a:r>
              <a:rPr lang="en-US" sz="2800" dirty="0"/>
              <a:t>Plan any upgrades or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06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our traffic stats tell us what we want to know?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sz="2800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39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pPr algn="ctr"/>
            <a:r>
              <a:rPr lang="en-US" sz="6000" dirty="0"/>
              <a:t>Small Group Activity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64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into 3 groups</a:t>
            </a:r>
          </a:p>
          <a:p>
            <a:r>
              <a:rPr lang="en-US" dirty="0"/>
              <a:t>Each group will read and analyze a report</a:t>
            </a:r>
          </a:p>
          <a:p>
            <a:r>
              <a:rPr lang="en-US" dirty="0"/>
              <a:t>Discuss the following:</a:t>
            </a:r>
          </a:p>
          <a:p>
            <a:pPr lvl="1"/>
            <a:r>
              <a:rPr lang="en-US" sz="2400" dirty="0"/>
              <a:t>What is the report telling you?</a:t>
            </a:r>
          </a:p>
          <a:p>
            <a:pPr lvl="2"/>
            <a:r>
              <a:rPr lang="en-US" sz="2400" dirty="0"/>
              <a:t>Where are you doing well?  Where is there room for improvement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400" dirty="0"/>
              <a:t>What action steps would you take based on what you learned from this report</a:t>
            </a:r>
            <a:r>
              <a:rPr lang="en-US" sz="2400" dirty="0" smtClean="0"/>
              <a:t>?</a:t>
            </a:r>
            <a:endParaRPr lang="en-US" sz="2400" dirty="0"/>
          </a:p>
          <a:p>
            <a:pPr lvl="1"/>
            <a:r>
              <a:rPr lang="en-US" sz="2400" dirty="0"/>
              <a:t>What additional information would you want (if any)?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7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pPr algn="ctr"/>
            <a:r>
              <a:rPr lang="en-US" sz="5400" dirty="0"/>
              <a:t>Beyond the Numbers…</a:t>
            </a:r>
            <a:br>
              <a:rPr lang="en-US" sz="5400" dirty="0"/>
            </a:br>
            <a:r>
              <a:rPr lang="en-US" sz="5400" dirty="0"/>
              <a:t>Qualitative Data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2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7772400" cy="4114800"/>
          </a:xfrm>
        </p:spPr>
        <p:txBody>
          <a:bodyPr>
            <a:prstTxWarp prst="textNoShape">
              <a:avLst/>
            </a:prstTxWarp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500">
                <a:latin typeface="Helvetica" charset="0"/>
              </a:rPr>
              <a:t>"[Qualitative] data analysis is the process of bringing order, structure and meaning to the mass of collected data. It is a messy, ambiguous, time-consuming, creative, and fascinating process. It does not proceed in a linear fashion; it is not neat. Qualitative data analysis is a search for general statements about relationships among categories of data." </a:t>
            </a:r>
            <a:br>
              <a:rPr lang="en-US" sz="2500">
                <a:latin typeface="Helvetica" charset="0"/>
              </a:rPr>
            </a:br>
            <a:r>
              <a:rPr lang="en-US" sz="1900"/>
              <a:t/>
            </a:r>
            <a:br>
              <a:rPr lang="en-US" sz="1900"/>
            </a:br>
            <a:r>
              <a:rPr lang="en-US" sz="4500"/>
              <a:t/>
            </a:r>
            <a:br>
              <a:rPr lang="en-US" sz="4500"/>
            </a:br>
            <a:r>
              <a:rPr lang="en-US" sz="2500"/>
              <a:t>- Marshall and Rossman, 1990</a:t>
            </a:r>
            <a:endParaRPr lang="en-US" sz="1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4525963"/>
          </a:xfrm>
        </p:spPr>
        <p:txBody>
          <a:bodyPr/>
          <a:lstStyle/>
          <a:p>
            <a:r>
              <a:rPr lang="en-US" sz="1400" dirty="0"/>
              <a:t>Audio recordings and transcripts from in-depth or semi-structured </a:t>
            </a:r>
            <a:r>
              <a:rPr lang="en-US" sz="1400" dirty="0" smtClean="0"/>
              <a:t>interviews</a:t>
            </a:r>
          </a:p>
          <a:p>
            <a:r>
              <a:rPr lang="en-US" sz="1400" dirty="0" smtClean="0"/>
              <a:t>Structured </a:t>
            </a:r>
            <a:r>
              <a:rPr lang="en-US" sz="1400" dirty="0"/>
              <a:t>interview questionnaires containing substantial open comments including a substantial number of responses to open comment items.</a:t>
            </a:r>
          </a:p>
          <a:p>
            <a:r>
              <a:rPr lang="en-US" sz="1400" dirty="0"/>
              <a:t>Audio recordings and transcripts from focus group sessions.</a:t>
            </a:r>
          </a:p>
          <a:p>
            <a:r>
              <a:rPr lang="en-US" sz="1400" dirty="0"/>
              <a:t>Field notes (notes taken by the researcher while in the field [setting] being studied)</a:t>
            </a:r>
          </a:p>
          <a:p>
            <a:r>
              <a:rPr lang="en-US" sz="1400" dirty="0"/>
              <a:t>Video recordings (</a:t>
            </a:r>
            <a:r>
              <a:rPr lang="en-US" sz="1400" dirty="0" err="1"/>
              <a:t>eg</a:t>
            </a:r>
            <a:r>
              <a:rPr lang="en-US" sz="1400" dirty="0"/>
              <a:t>, lecture delivery, class assignments, laboratory performance)</a:t>
            </a:r>
          </a:p>
          <a:p>
            <a:r>
              <a:rPr lang="en-US" sz="1400" dirty="0"/>
              <a:t>Case study notes</a:t>
            </a:r>
          </a:p>
          <a:p>
            <a:r>
              <a:rPr lang="en-US" sz="1400" dirty="0"/>
              <a:t>Images</a:t>
            </a:r>
          </a:p>
          <a:p>
            <a:r>
              <a:rPr lang="en-US" sz="1400" dirty="0"/>
              <a:t>Documents (reports, meeting minutes, e-mails)</a:t>
            </a:r>
          </a:p>
          <a:p>
            <a:r>
              <a:rPr lang="en-US" sz="1400" dirty="0"/>
              <a:t>Diaries, video diaries</a:t>
            </a:r>
          </a:p>
          <a:p>
            <a:r>
              <a:rPr lang="en-US" sz="1400" dirty="0"/>
              <a:t>Observation notes</a:t>
            </a:r>
          </a:p>
          <a:p>
            <a:r>
              <a:rPr lang="en-US" sz="1400" dirty="0"/>
              <a:t>Press clippings</a:t>
            </a:r>
          </a:p>
          <a:p>
            <a:r>
              <a:rPr lang="en-US" sz="1400" dirty="0"/>
              <a:t>Photographs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6309320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000" dirty="0"/>
              <a:t>Anderson, Claire. Am J Pharm Educ. 2010 October 11; 74(8): 141</a:t>
            </a:r>
          </a:p>
        </p:txBody>
      </p:sp>
    </p:spTree>
    <p:extLst>
      <p:ext uri="{BB962C8B-B14F-4D97-AF65-F5344CB8AC3E}">
        <p14:creationId xmlns:p14="http://schemas.microsoft.com/office/powerpoint/2010/main" val="1037413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040188" cy="6397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Strengths of Qualitative Data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8800"/>
            <a:ext cx="4040188" cy="4297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ffectLst/>
              </a:rPr>
              <a:t>Issues can be examined in detail and in depth.</a:t>
            </a:r>
          </a:p>
          <a:p>
            <a:r>
              <a:rPr lang="en-US" dirty="0" smtClean="0">
                <a:effectLst/>
              </a:rPr>
              <a:t>Interviews are not restricted to specific questions and can be guided/redirected by the researcher in real time.</a:t>
            </a:r>
          </a:p>
          <a:p>
            <a:r>
              <a:rPr lang="en-US" dirty="0" smtClean="0">
                <a:effectLst/>
              </a:rPr>
              <a:t>The data based on human experience that is obtained is powerful and sometimes more compelling than quantitative data.</a:t>
            </a:r>
          </a:p>
          <a:p>
            <a:r>
              <a:rPr lang="en-US" dirty="0" smtClean="0"/>
              <a:t>Less expensive</a:t>
            </a:r>
          </a:p>
          <a:p>
            <a:r>
              <a:rPr lang="en-US" dirty="0" smtClean="0">
                <a:effectLst/>
              </a:rPr>
              <a:t>Flexibility (location and time)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14300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Limitations of Qualitative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4041775" cy="4297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effectLst/>
              </a:rPr>
              <a:t>Hard to generalize findings.</a:t>
            </a:r>
          </a:p>
          <a:p>
            <a:r>
              <a:rPr lang="en-US" dirty="0" smtClean="0"/>
              <a:t>Difficulty reproducing results .</a:t>
            </a:r>
          </a:p>
          <a:p>
            <a:r>
              <a:rPr lang="en-US" dirty="0" smtClean="0">
                <a:effectLst/>
              </a:rPr>
              <a:t>The volume of data can make analysis and interpretation time consuming.</a:t>
            </a:r>
          </a:p>
          <a:p>
            <a:r>
              <a:rPr lang="en-US" dirty="0" smtClean="0">
                <a:effectLst/>
              </a:rPr>
              <a:t>Issues of anonymity and confidentiality can present problems when presenting findings</a:t>
            </a:r>
          </a:p>
          <a:p>
            <a:r>
              <a:rPr lang="en-US" dirty="0" smtClean="0"/>
              <a:t>Subjective (researcher as observer—bias)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6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pPr algn="ctr"/>
            <a:r>
              <a:rPr lang="en-US" sz="4800" dirty="0"/>
              <a:t>Example 1: </a:t>
            </a:r>
            <a:r>
              <a:rPr lang="en-US" sz="4800" dirty="0" err="1"/>
              <a:t>SurveyMonkey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59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Measuring Value:  Why would we want to do this?</a:t>
            </a:r>
          </a:p>
          <a:p>
            <a:r>
              <a:rPr lang="en-US" sz="2600" dirty="0"/>
              <a:t>Facebook Insights and </a:t>
            </a:r>
            <a:r>
              <a:rPr lang="en-US" sz="2600" dirty="0" err="1"/>
              <a:t>HootSuite</a:t>
            </a:r>
            <a:endParaRPr lang="en-US" sz="2600" dirty="0"/>
          </a:p>
          <a:p>
            <a:r>
              <a:rPr lang="en-US" sz="2600" dirty="0"/>
              <a:t>Google Analytics</a:t>
            </a:r>
          </a:p>
          <a:p>
            <a:r>
              <a:rPr lang="en-US" sz="2600" dirty="0"/>
              <a:t>Small Group Activity:  Reading and Using a Metrics Report</a:t>
            </a:r>
          </a:p>
          <a:p>
            <a:r>
              <a:rPr lang="en-US" sz="2600" dirty="0"/>
              <a:t>Qualitative evaluation</a:t>
            </a:r>
          </a:p>
          <a:p>
            <a:r>
              <a:rPr lang="en-US" sz="2600" dirty="0"/>
              <a:t>Questions and Answers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367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" y="476672"/>
            <a:ext cx="4207071" cy="6071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3105835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vs.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990599"/>
            <a:ext cx="4572000" cy="49121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“At workshops/trainings where Wireless internet service is available, I have accessed the web site and highlighted certain attributes to participants, as well as used information as part of training. When I am able to show how easy it is to access the NRC website and navigate, I get the sense many of the participants are more likely to utilize it. Much more so than me just giving them the web address.”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“I hate to admit that I don't use the AETC NRC website. It's not something that ever comes up in my work, nor is it mentioned often in staff meetings etc. I should, and will, consult it more often.”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66253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-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47812"/>
            <a:ext cx="8229600" cy="4525963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</a:rPr>
              <a:t>Insights Data….</a:t>
            </a:r>
          </a:p>
          <a:p>
            <a:pPr marL="0" lv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September 1, 2011 – June 6, </a:t>
            </a:r>
            <a:r>
              <a:rPr lang="en-US" sz="2400" dirty="0" smtClean="0">
                <a:solidFill>
                  <a:schemeClr val="bg1"/>
                </a:solidFill>
              </a:rPr>
              <a:t>2012    </a:t>
            </a:r>
            <a:r>
              <a:rPr lang="en-US" sz="2800" b="1" dirty="0" smtClean="0">
                <a:solidFill>
                  <a:schemeClr val="bg1"/>
                </a:solidFill>
              </a:rPr>
              <a:t>VS.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		</a:t>
            </a:r>
            <a:r>
              <a:rPr lang="en-US" sz="2400" dirty="0" smtClean="0">
                <a:solidFill>
                  <a:schemeClr val="bg1"/>
                </a:solidFill>
              </a:rPr>
              <a:t>			</a:t>
            </a:r>
            <a:endParaRPr lang="en-US" sz="2400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</a:rPr>
              <a:t>110 Likes</a:t>
            </a:r>
          </a:p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</a:rPr>
              <a:t>980 posts</a:t>
            </a:r>
          </a:p>
          <a:p>
            <a:pPr lvl="0">
              <a:defRPr/>
            </a:pPr>
            <a:r>
              <a:rPr lang="en-US" sz="2800" dirty="0">
                <a:solidFill>
                  <a:schemeClr val="bg1"/>
                </a:solidFill>
              </a:rPr>
              <a:t>3,678 page views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6212"/>
            <a:ext cx="386560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871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</a:t>
            </a:r>
            <a:r>
              <a:rPr lang="en-US" dirty="0"/>
              <a:t>W</a:t>
            </a:r>
            <a:r>
              <a:rPr lang="en-US" dirty="0" smtClean="0"/>
              <a:t>ebsite Usability</a:t>
            </a:r>
            <a:endParaRPr lang="en-US" dirty="0"/>
          </a:p>
        </p:txBody>
      </p:sp>
      <p:pic>
        <p:nvPicPr>
          <p:cNvPr id="4" name="Picture 2" descr="http://blog.lib.umn.edu/torre107/si/pics/superficialintelligence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60" y="2514441"/>
            <a:ext cx="6812280" cy="26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5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4040188" cy="639762"/>
          </a:xfrm>
        </p:spPr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040188" cy="395128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Quality assurance strategy used to test how people really use a website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876800" y="838200"/>
            <a:ext cx="4041775" cy="639762"/>
          </a:xfrm>
        </p:spPr>
        <p:txBody>
          <a:bodyPr/>
          <a:lstStyle/>
          <a:p>
            <a:r>
              <a:rPr lang="en-US" dirty="0" smtClean="0"/>
              <a:t>Why use it?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8200" y="1524000"/>
            <a:ext cx="4041775" cy="3951288"/>
          </a:xfrm>
        </p:spPr>
        <p:txBody>
          <a:bodyPr/>
          <a:lstStyle/>
          <a:p>
            <a:pPr lvl="1"/>
            <a:r>
              <a:rPr lang="en-US" dirty="0" smtClean="0"/>
              <a:t>To ensure that your website is:</a:t>
            </a:r>
          </a:p>
          <a:p>
            <a:pPr lvl="2"/>
            <a:r>
              <a:rPr lang="en-US" dirty="0" smtClean="0"/>
              <a:t>Easy to navigate</a:t>
            </a:r>
          </a:p>
          <a:p>
            <a:pPr lvl="2"/>
            <a:r>
              <a:rPr lang="en-US" dirty="0" smtClean="0"/>
              <a:t>Relevant to your audience</a:t>
            </a:r>
          </a:p>
          <a:p>
            <a:pPr lvl="2"/>
            <a:r>
              <a:rPr lang="en-US" dirty="0" smtClean="0"/>
              <a:t>Visually pleasing</a:t>
            </a:r>
          </a:p>
          <a:p>
            <a:pPr lvl="1"/>
            <a:r>
              <a:rPr lang="en-US" dirty="0" smtClean="0"/>
              <a:t>To ensure that your website users are:</a:t>
            </a:r>
          </a:p>
          <a:p>
            <a:pPr lvl="2"/>
            <a:r>
              <a:rPr lang="en-US" dirty="0" smtClean="0"/>
              <a:t>Able to complete tasks they came to the site to accomplish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did the AETC NRC use website usability testing?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Implemented at in-person Advisory Committee Meeting in June </a:t>
            </a:r>
            <a:r>
              <a:rPr lang="en-US" dirty="0" smtClean="0"/>
              <a:t>2011</a:t>
            </a:r>
          </a:p>
          <a:p>
            <a:pPr marL="457200" lvl="1" indent="0">
              <a:buNone/>
              <a:defRPr/>
            </a:pPr>
            <a:endParaRPr lang="en-US" sz="1200" dirty="0"/>
          </a:p>
          <a:p>
            <a:pPr lvl="1">
              <a:defRPr/>
            </a:pPr>
            <a:r>
              <a:rPr lang="en-US" dirty="0"/>
              <a:t>Tested website design for navigation and look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8" y="3570110"/>
            <a:ext cx="7772400" cy="240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2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00"/>
            <a:ext cx="2446338" cy="4708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chemeClr val="bg1"/>
                </a:solidFill>
              </a:rPr>
              <a:t>Planning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Develop goals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Identify audience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Develop methods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Pilot test methods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Adjust methods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Arrange logistics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Recruit participants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Train facilitators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061" y="1828800"/>
            <a:ext cx="2073275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chemeClr val="bg1"/>
                </a:solidFill>
              </a:rPr>
              <a:t>Implementation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Conduct testing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Log data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Enter data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3931" y="1828800"/>
            <a:ext cx="2971800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   </a:t>
            </a:r>
            <a:r>
              <a:rPr lang="en-US" sz="2000" b="1" u="sng" dirty="0" smtClean="0">
                <a:solidFill>
                  <a:schemeClr val="bg1"/>
                </a:solidFill>
              </a:rPr>
              <a:t>Data </a:t>
            </a:r>
            <a:r>
              <a:rPr lang="en-US" sz="2000" b="1" u="sng" dirty="0">
                <a:solidFill>
                  <a:schemeClr val="bg1"/>
                </a:solidFill>
              </a:rPr>
              <a:t>Analysis &amp; Action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Develop report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Prioritize changes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Implement changes</a:t>
            </a:r>
          </a:p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Consider re-testing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647" y="228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Timeline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827338" y="2590800"/>
            <a:ext cx="52546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28469" y="2743200"/>
            <a:ext cx="52546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>
              <a:defRPr/>
            </a:pPr>
            <a:r>
              <a:rPr lang="en-US" dirty="0"/>
              <a:t>Allotted ~ 20 minutes with each person</a:t>
            </a:r>
          </a:p>
          <a:p>
            <a:pPr marL="514350" indent="-457200">
              <a:defRPr/>
            </a:pPr>
            <a:r>
              <a:rPr lang="en-US" dirty="0"/>
              <a:t>Started with explanation of process (1 min)</a:t>
            </a:r>
          </a:p>
          <a:p>
            <a:pPr marL="514350" indent="-457200">
              <a:defRPr/>
            </a:pPr>
            <a:r>
              <a:rPr lang="en-US" dirty="0"/>
              <a:t>Assigned 3 tasks (10 min)</a:t>
            </a:r>
          </a:p>
          <a:p>
            <a:pPr marL="914400" lvl="1" indent="-457200">
              <a:defRPr/>
            </a:pPr>
            <a:r>
              <a:rPr lang="en-US" dirty="0"/>
              <a:t>1 task for each major content area</a:t>
            </a:r>
          </a:p>
          <a:p>
            <a:pPr marL="914400" lvl="1" indent="-457200">
              <a:defRPr/>
            </a:pPr>
            <a:r>
              <a:rPr lang="en-US" dirty="0"/>
              <a:t>Tasks meant to be typical, not exceptional</a:t>
            </a:r>
          </a:p>
          <a:p>
            <a:pPr marL="914400" lvl="1" indent="-457200">
              <a:defRPr/>
            </a:pPr>
            <a:r>
              <a:rPr lang="en-US" dirty="0"/>
              <a:t>Tried to expose known weaknesses</a:t>
            </a:r>
          </a:p>
          <a:p>
            <a:pPr>
              <a:defRPr/>
            </a:pPr>
            <a:r>
              <a:rPr lang="en-US" dirty="0"/>
              <a:t>Asked open-ended questions for general feedback (5 min)</a:t>
            </a:r>
          </a:p>
          <a:p>
            <a:pPr>
              <a:defRPr/>
            </a:pPr>
            <a:r>
              <a:rPr lang="en-US" dirty="0"/>
              <a:t>Asked demographic questions (1 min)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19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371600"/>
            <a:ext cx="7315200" cy="5263357"/>
          </a:xfr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315200" cy="572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7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participants were familiar with the site, time to complete tasks varied from a few seconds to 10 minutes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Engaging &amp; efficient way to assess website functionality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Adding the names of states served by each region would be helpful to website users</a:t>
            </a:r>
          </a:p>
          <a:p>
            <a:endParaRPr lang="en-US" sz="1100" dirty="0" smtClean="0"/>
          </a:p>
          <a:p>
            <a:r>
              <a:rPr lang="en-US" dirty="0" smtClean="0"/>
              <a:t>User pathways varied for given tasks so  resources should be linked under multiple navigation options</a:t>
            </a:r>
          </a:p>
          <a:p>
            <a:endParaRPr lang="en-US" sz="1100" dirty="0" smtClean="0"/>
          </a:p>
          <a:p>
            <a:r>
              <a:rPr lang="en-US" dirty="0" smtClean="0"/>
              <a:t>Clinician &amp; trainer resources listed as most important website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00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Y</a:t>
            </a:r>
            <a:r>
              <a:rPr lang="en-US" dirty="0" smtClean="0"/>
              <a:t>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long have you been working in the Ryan White Program?</a:t>
            </a:r>
          </a:p>
          <a:p>
            <a:r>
              <a:rPr lang="en-US" dirty="0"/>
              <a:t>0-1 years</a:t>
            </a:r>
          </a:p>
          <a:p>
            <a:r>
              <a:rPr lang="en-US" dirty="0"/>
              <a:t>2-5 years</a:t>
            </a:r>
          </a:p>
          <a:p>
            <a:r>
              <a:rPr lang="en-US" dirty="0"/>
              <a:t>5-10 years</a:t>
            </a:r>
          </a:p>
          <a:p>
            <a:r>
              <a:rPr lang="en-US" dirty="0"/>
              <a:t>10-20 years</a:t>
            </a:r>
          </a:p>
          <a:p>
            <a:r>
              <a:rPr lang="en-US" dirty="0"/>
              <a:t>20+years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71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6" name="Picture 2" descr="C:\Documents and Settings\steigejl\Local Settings\Temporary Internet Files\Content.IE5\X0QC2GB5\MP90040182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2841092" cy="42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HowTo.gov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047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3567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At your Ryan White site, do you have a:  </a:t>
            </a:r>
          </a:p>
          <a:p>
            <a:pPr marL="0" indent="0">
              <a:buNone/>
            </a:pPr>
            <a:r>
              <a:rPr lang="en-US" sz="2800" dirty="0"/>
              <a:t>(</a:t>
            </a:r>
            <a:r>
              <a:rPr lang="en-US" sz="2800" dirty="0" smtClean="0"/>
              <a:t>choose </a:t>
            </a:r>
            <a:r>
              <a:rPr lang="en-US" sz="2800" dirty="0"/>
              <a:t>all that apply)</a:t>
            </a:r>
          </a:p>
          <a:p>
            <a:r>
              <a:rPr lang="en-US" sz="2800" dirty="0"/>
              <a:t>Website</a:t>
            </a:r>
          </a:p>
          <a:p>
            <a:r>
              <a:rPr lang="en-US" sz="2800" dirty="0"/>
              <a:t>Facebook profile</a:t>
            </a:r>
          </a:p>
          <a:p>
            <a:r>
              <a:rPr lang="en-US" sz="2800" dirty="0"/>
              <a:t>Twitter account</a:t>
            </a:r>
          </a:p>
          <a:p>
            <a:r>
              <a:rPr lang="en-US" sz="2800" dirty="0"/>
              <a:t>None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1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Rate your </a:t>
            </a:r>
            <a:r>
              <a:rPr lang="en-US" dirty="0" smtClean="0"/>
              <a:t>comfort level with </a:t>
            </a:r>
            <a:r>
              <a:rPr lang="en-US" dirty="0"/>
              <a:t>Facebook Insights:</a:t>
            </a:r>
          </a:p>
          <a:p>
            <a:r>
              <a:rPr lang="en-US" dirty="0"/>
              <a:t>Very comfortable</a:t>
            </a:r>
          </a:p>
          <a:p>
            <a:r>
              <a:rPr lang="en-US" dirty="0"/>
              <a:t>Somewhat comfortable</a:t>
            </a:r>
          </a:p>
          <a:p>
            <a:r>
              <a:rPr lang="en-US" dirty="0"/>
              <a:t>Neutral</a:t>
            </a:r>
          </a:p>
          <a:p>
            <a:r>
              <a:rPr lang="en-US" dirty="0"/>
              <a:t>Somewhat uncomfortable</a:t>
            </a:r>
          </a:p>
          <a:p>
            <a:r>
              <a:rPr lang="en-US" dirty="0"/>
              <a:t>Very uncomfortable</a:t>
            </a:r>
          </a:p>
          <a:p>
            <a:r>
              <a:rPr lang="en-US" dirty="0"/>
              <a:t>Don’t use it at all</a:t>
            </a:r>
          </a:p>
          <a:p>
            <a:r>
              <a:rPr lang="en-US" dirty="0"/>
              <a:t>Never heard of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3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Rate your comfort level with </a:t>
            </a:r>
            <a:r>
              <a:rPr lang="en-US" dirty="0" err="1"/>
              <a:t>HootSuite</a:t>
            </a:r>
            <a:r>
              <a:rPr lang="en-US" dirty="0"/>
              <a:t>:</a:t>
            </a:r>
          </a:p>
          <a:p>
            <a:r>
              <a:rPr lang="en-US" dirty="0"/>
              <a:t>Very comfortable</a:t>
            </a:r>
          </a:p>
          <a:p>
            <a:r>
              <a:rPr lang="en-US" dirty="0"/>
              <a:t>Somewhat comfortable</a:t>
            </a:r>
          </a:p>
          <a:p>
            <a:r>
              <a:rPr lang="en-US" dirty="0"/>
              <a:t>Neutral</a:t>
            </a:r>
          </a:p>
          <a:p>
            <a:r>
              <a:rPr lang="en-US" dirty="0"/>
              <a:t>Somewhat uncomfortable</a:t>
            </a:r>
          </a:p>
          <a:p>
            <a:r>
              <a:rPr lang="en-US" dirty="0"/>
              <a:t>Very uncomfortable</a:t>
            </a:r>
          </a:p>
          <a:p>
            <a:r>
              <a:rPr lang="en-US" dirty="0"/>
              <a:t>Don’t use it at all</a:t>
            </a:r>
          </a:p>
          <a:p>
            <a:r>
              <a:rPr lang="en-US" dirty="0"/>
              <a:t>Never heard of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6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Rate your </a:t>
            </a:r>
            <a:r>
              <a:rPr lang="en-US" dirty="0" smtClean="0"/>
              <a:t>comfort level with </a:t>
            </a:r>
            <a:r>
              <a:rPr lang="en-US" dirty="0"/>
              <a:t>Google Analytics:</a:t>
            </a:r>
          </a:p>
          <a:p>
            <a:r>
              <a:rPr lang="en-US" dirty="0"/>
              <a:t>Very comfortable</a:t>
            </a:r>
          </a:p>
          <a:p>
            <a:r>
              <a:rPr lang="en-US" dirty="0"/>
              <a:t>Somewhat comfortable</a:t>
            </a:r>
          </a:p>
          <a:p>
            <a:r>
              <a:rPr lang="en-US" dirty="0"/>
              <a:t>Neutral</a:t>
            </a:r>
          </a:p>
          <a:p>
            <a:r>
              <a:rPr lang="en-US" dirty="0"/>
              <a:t>Somewhat uncomfortable</a:t>
            </a:r>
          </a:p>
          <a:p>
            <a:r>
              <a:rPr lang="en-US" dirty="0"/>
              <a:t>Very uncomfortable</a:t>
            </a:r>
          </a:p>
          <a:p>
            <a:r>
              <a:rPr lang="en-US" dirty="0"/>
              <a:t>Don’t use it at all</a:t>
            </a:r>
          </a:p>
          <a:p>
            <a:r>
              <a:rPr lang="en-US" dirty="0"/>
              <a:t>Never heard of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01848"/>
      </p:ext>
    </p:extLst>
  </p:cSld>
  <p:clrMapOvr>
    <a:masterClrMapping/>
  </p:clrMapOvr>
</p:sld>
</file>

<file path=ppt/theme/theme1.xml><?xml version="1.0" encoding="utf-8"?>
<a:theme xmlns:a="http://schemas.openxmlformats.org/drawingml/2006/main" name="RyanWhite2012TemplateSocialMedia">
  <a:themeElements>
    <a:clrScheme name="">
      <a:dk1>
        <a:srgbClr val="FFFFFF"/>
      </a:dk1>
      <a:lt1>
        <a:srgbClr val="FFFFFF"/>
      </a:lt1>
      <a:dk2>
        <a:srgbClr val="FF8000"/>
      </a:dk2>
      <a:lt2>
        <a:srgbClr val="FFFFFF"/>
      </a:lt2>
      <a:accent1>
        <a:srgbClr val="FF8000"/>
      </a:accent1>
      <a:accent2>
        <a:srgbClr val="FF8000"/>
      </a:accent2>
      <a:accent3>
        <a:srgbClr val="FFFFFF"/>
      </a:accent3>
      <a:accent4>
        <a:srgbClr val="DADADA"/>
      </a:accent4>
      <a:accent5>
        <a:srgbClr val="FFC0AA"/>
      </a:accent5>
      <a:accent6>
        <a:srgbClr val="E77300"/>
      </a:accent6>
      <a:hlink>
        <a:srgbClr val="FF8000"/>
      </a:hlink>
      <a:folHlink>
        <a:srgbClr val="D5003A"/>
      </a:folHlink>
    </a:clrScheme>
    <a:fontScheme name="RyanWhite2012TemplateSocialMedia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RyanWhite2012TemplateSocialMedia 1">
        <a:dk1>
          <a:srgbClr val="003366"/>
        </a:dk1>
        <a:lt1>
          <a:srgbClr val="FFFFFF"/>
        </a:lt1>
        <a:dk2>
          <a:srgbClr val="4E5050"/>
        </a:dk2>
        <a:lt2>
          <a:srgbClr val="FFFFFF"/>
        </a:lt2>
        <a:accent1>
          <a:srgbClr val="7F7F7F"/>
        </a:accent1>
        <a:accent2>
          <a:srgbClr val="CCCCCC"/>
        </a:accent2>
        <a:accent3>
          <a:srgbClr val="FFFFFF"/>
        </a:accent3>
        <a:accent4>
          <a:srgbClr val="002A56"/>
        </a:accent4>
        <a:accent5>
          <a:srgbClr val="C0C0C0"/>
        </a:accent5>
        <a:accent6>
          <a:srgbClr val="B9B9B9"/>
        </a:accent6>
        <a:hlink>
          <a:srgbClr val="CCCCCC"/>
        </a:hlink>
        <a:folHlink>
          <a:srgbClr val="D500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HD:Users:gambrell:Desktop:Week of Oct 15:RyanWhite2012TemplateSocialMedia.ppt</Template>
  <TotalTime>1000</TotalTime>
  <Words>1651</Words>
  <Application>Microsoft Office PowerPoint</Application>
  <PresentationFormat>On-screen Show (4:3)</PresentationFormat>
  <Paragraphs>314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RyanWhite2012TemplateSocialMedia</vt:lpstr>
      <vt:lpstr>Web and Social Media Institute 301: Measuring Value</vt:lpstr>
      <vt:lpstr>Today’s Presenters</vt:lpstr>
      <vt:lpstr>Learning Objectives</vt:lpstr>
      <vt:lpstr>Overview of Session</vt:lpstr>
      <vt:lpstr>Tell Us About You</vt:lpstr>
      <vt:lpstr>Tell Us About You (continued)</vt:lpstr>
      <vt:lpstr>Tell Us About You (continued)</vt:lpstr>
      <vt:lpstr>Tell Us About You (continued)</vt:lpstr>
      <vt:lpstr>Tell Us About You (continued)</vt:lpstr>
      <vt:lpstr>Tell Us About You (continued)</vt:lpstr>
      <vt:lpstr>Tell Us About You (continued)</vt:lpstr>
      <vt:lpstr>Tell Us About You (continued)</vt:lpstr>
      <vt:lpstr>Why are metrics important?</vt:lpstr>
      <vt:lpstr>Social Media Evaluation: What can you learn about your activities? </vt:lpstr>
      <vt:lpstr>Terminology</vt:lpstr>
      <vt:lpstr>Facebook Insights</vt:lpstr>
      <vt:lpstr>Facebook Insights (continued)</vt:lpstr>
      <vt:lpstr>Example 1: AETC NRC &amp; Facebook Insights</vt:lpstr>
      <vt:lpstr>Twitter &amp; HootSuite</vt:lpstr>
      <vt:lpstr>Twitter &amp; HootSuite (continued)</vt:lpstr>
      <vt:lpstr>Example 2: AETC NRC &amp; HootSuite</vt:lpstr>
      <vt:lpstr>Why are these tools useful?</vt:lpstr>
      <vt:lpstr>More social media analytics tools</vt:lpstr>
      <vt:lpstr>Website Evaluation:  Traffic Reports</vt:lpstr>
      <vt:lpstr>What do you want to know  about your website users?</vt:lpstr>
      <vt:lpstr>Website: Clinical Evaluation</vt:lpstr>
      <vt:lpstr>Traffic Statistics: The Visit &amp; The Visitor</vt:lpstr>
      <vt:lpstr>Traffic Statistics: Next Steps</vt:lpstr>
      <vt:lpstr>Traffic Statistics: Technical</vt:lpstr>
      <vt:lpstr>How do you get these stats?</vt:lpstr>
      <vt:lpstr>What do you do with the information?</vt:lpstr>
      <vt:lpstr>Did our traffic stats tell us what we want to know?</vt:lpstr>
      <vt:lpstr>Small Group Activity </vt:lpstr>
      <vt:lpstr>Instructions</vt:lpstr>
      <vt:lpstr>Beyond the Numbers… Qualitative Data </vt:lpstr>
      <vt:lpstr>PowerPoint Presentation</vt:lpstr>
      <vt:lpstr>Types of Qualitative Data</vt:lpstr>
      <vt:lpstr>Pros and Cons</vt:lpstr>
      <vt:lpstr>Example 1: SurveyMonkey </vt:lpstr>
      <vt:lpstr>PowerPoint Presentation</vt:lpstr>
      <vt:lpstr>Social Media - Facebook</vt:lpstr>
      <vt:lpstr>Example 2: Website Usability</vt:lpstr>
      <vt:lpstr>PowerPoint Presentation</vt:lpstr>
      <vt:lpstr>How did the AETC NRC use website usability testing? </vt:lpstr>
      <vt:lpstr>PowerPoint Presentation</vt:lpstr>
      <vt:lpstr>Methods</vt:lpstr>
      <vt:lpstr>Note-taking</vt:lpstr>
      <vt:lpstr>Reporting</vt:lpstr>
      <vt:lpstr>What We Learned….</vt:lpstr>
      <vt:lpstr>Questions</vt:lpstr>
      <vt:lpstr>Helpful Resources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and Social Media Institute 301:  Measuring Value</dc:title>
  <dc:creator/>
  <cp:lastModifiedBy>Collins, Judith</cp:lastModifiedBy>
  <cp:revision>40</cp:revision>
  <dcterms:created xsi:type="dcterms:W3CDTF">2006-08-16T00:00:00Z</dcterms:created>
  <dcterms:modified xsi:type="dcterms:W3CDTF">2012-10-17T19:45:01Z</dcterms:modified>
</cp:coreProperties>
</file>