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91" r:id="rId3"/>
    <p:sldId id="292" r:id="rId4"/>
    <p:sldId id="258" r:id="rId5"/>
    <p:sldId id="259" r:id="rId6"/>
    <p:sldId id="257" r:id="rId7"/>
    <p:sldId id="264" r:id="rId8"/>
    <p:sldId id="263" r:id="rId9"/>
    <p:sldId id="261" r:id="rId10"/>
    <p:sldId id="260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3" r:id="rId26"/>
    <p:sldId id="281" r:id="rId27"/>
    <p:sldId id="279" r:id="rId28"/>
    <p:sldId id="280" r:id="rId29"/>
    <p:sldId id="282" r:id="rId30"/>
    <p:sldId id="283" r:id="rId31"/>
    <p:sldId id="284" r:id="rId32"/>
    <p:sldId id="295" r:id="rId33"/>
    <p:sldId id="285" r:id="rId34"/>
    <p:sldId id="286" r:id="rId35"/>
    <p:sldId id="287" r:id="rId36"/>
    <p:sldId id="294" r:id="rId37"/>
    <p:sldId id="289" r:id="rId38"/>
    <p:sldId id="290" r:id="rId39"/>
    <p:sldId id="296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7" d="100"/>
          <a:sy n="77" d="100"/>
        </p:scale>
        <p:origin x="-72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841535433070905"/>
          <c:y val="5.4545139404744217E-2"/>
          <c:w val="0.80308191076115498"/>
          <c:h val="0.74172061825605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Sheet3!$B$1:$B$2</c:f>
              <c:strCache>
                <c:ptCount val="1"/>
                <c:pt idx="0">
                  <c:v>Gardner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163522012578620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1,106,400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114942528735608E-2"/>
                  <c:y val="0.1415094339622641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874,056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804597701149399E-2"/>
                  <c:y val="0.1194968553459120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655,542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735632183908108E-2"/>
                  <c:y val="0.1352201257861640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437,028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04597701149399E-2"/>
                  <c:y val="0.1006289308176100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262,217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3103448275861002E-3"/>
                  <c:y val="9.11949685534594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209,773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Sheet3!$A$3:$A$8</c:f>
              <c:strCache>
                <c:ptCount val="6"/>
                <c:pt idx="0">
                  <c:v>HIV Infected</c:v>
                </c:pt>
                <c:pt idx="1">
                  <c:v>Diagnosed</c:v>
                </c:pt>
                <c:pt idx="2">
                  <c:v>Linked to HIV care</c:v>
                </c:pt>
                <c:pt idx="3">
                  <c:v>Retained in HIV care</c:v>
                </c:pt>
                <c:pt idx="4">
                  <c:v>on ART</c:v>
                </c:pt>
                <c:pt idx="5">
                  <c:v>Supressed Viral Load</c:v>
                </c:pt>
              </c:strCache>
            </c:strRef>
          </c:cat>
          <c:val>
            <c:numRef>
              <c:f>Sheet3!$B$3:$B$8</c:f>
              <c:numCache>
                <c:formatCode>General</c:formatCode>
                <c:ptCount val="6"/>
                <c:pt idx="0">
                  <c:v>1106400</c:v>
                </c:pt>
                <c:pt idx="1">
                  <c:v>874056</c:v>
                </c:pt>
                <c:pt idx="2">
                  <c:v>655542</c:v>
                </c:pt>
                <c:pt idx="3">
                  <c:v>437028</c:v>
                </c:pt>
                <c:pt idx="4">
                  <c:v>262217</c:v>
                </c:pt>
                <c:pt idx="5">
                  <c:v>209773</c:v>
                </c:pt>
              </c:numCache>
            </c:numRef>
          </c:val>
        </c:ser>
        <c:ser>
          <c:idx val="1"/>
          <c:order val="1"/>
          <c:tx>
            <c:strRef>
              <c:f>Sheet3!$C$1:$C$2</c:f>
              <c:strCache>
                <c:ptCount val="1"/>
                <c:pt idx="0">
                  <c:v>CDC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1,178,350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941,950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725,302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480,395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426,395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328,475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Sheet3!$A$3:$A$8</c:f>
              <c:strCache>
                <c:ptCount val="6"/>
                <c:pt idx="0">
                  <c:v>HIV Infected</c:v>
                </c:pt>
                <c:pt idx="1">
                  <c:v>Diagnosed</c:v>
                </c:pt>
                <c:pt idx="2">
                  <c:v>Linked to HIV care</c:v>
                </c:pt>
                <c:pt idx="3">
                  <c:v>Retained in HIV care</c:v>
                </c:pt>
                <c:pt idx="4">
                  <c:v>on ART</c:v>
                </c:pt>
                <c:pt idx="5">
                  <c:v>Supressed Viral Load</c:v>
                </c:pt>
              </c:strCache>
            </c:strRef>
          </c:cat>
          <c:val>
            <c:numRef>
              <c:f>Sheet3!$C$3:$C$8</c:f>
              <c:numCache>
                <c:formatCode>General</c:formatCode>
                <c:ptCount val="6"/>
                <c:pt idx="0">
                  <c:v>1178350.0000000002</c:v>
                </c:pt>
                <c:pt idx="1">
                  <c:v>941950</c:v>
                </c:pt>
                <c:pt idx="2">
                  <c:v>725302</c:v>
                </c:pt>
                <c:pt idx="3">
                  <c:v>480395</c:v>
                </c:pt>
                <c:pt idx="4">
                  <c:v>426395</c:v>
                </c:pt>
                <c:pt idx="5">
                  <c:v>328475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149376"/>
        <c:axId val="111546880"/>
      </c:barChart>
      <c:catAx>
        <c:axId val="114149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1546880"/>
        <c:crosses val="autoZero"/>
        <c:auto val="1"/>
        <c:lblAlgn val="ctr"/>
        <c:lblOffset val="100"/>
        <c:noMultiLvlLbl val="0"/>
      </c:catAx>
      <c:valAx>
        <c:axId val="11154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414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735881452318555"/>
          <c:y val="5.0891513560804902E-2"/>
          <c:w val="0.11264118924789601"/>
          <c:h val="0.3152332491457440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0.3299</cdr:x>
      <cdr:y>0.90566</cdr:y>
    </cdr:from>
    <cdr:to>
      <cdr:x>0.61856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38399" y="3657600"/>
          <a:ext cx="2133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bg1">
                  <a:lumMod val="95000"/>
                </a:schemeClr>
              </a:solidFill>
            </a:rPr>
            <a:t>State of Engagement in HIV Care</a:t>
          </a:r>
          <a:endParaRPr lang="en-US" sz="1400" dirty="0">
            <a:solidFill>
              <a:schemeClr val="bg1">
                <a:lumMod val="9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0.07547</cdr:y>
    </cdr:from>
    <cdr:to>
      <cdr:x>0.0431</cdr:x>
      <cdr:y>0.77358</cdr:y>
    </cdr:to>
    <cdr:sp macro="" textlink="">
      <cdr:nvSpPr>
        <cdr:cNvPr id="3" name="TextBox 2"/>
        <cdr:cNvSpPr txBox="1"/>
      </cdr:nvSpPr>
      <cdr:spPr>
        <a:xfrm xmlns:a="http://schemas.openxmlformats.org/drawingml/2006/main" rot="-5400000">
          <a:off x="-1219200" y="1524000"/>
          <a:ext cx="2819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>
              <a:solidFill>
                <a:schemeClr val="bg1">
                  <a:lumMod val="95000"/>
                </a:schemeClr>
              </a:solidFill>
            </a:rPr>
            <a:t>Number of Individuals</a:t>
          </a:r>
          <a:endParaRPr lang="en-US" sz="1400" dirty="0">
            <a:solidFill>
              <a:schemeClr val="bg1">
                <a:lumMod val="9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0.5</cdr:x>
      <cdr:y>0.11321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0" y="0"/>
          <a:ext cx="4419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en-US" sz="1600" b="1" dirty="0">
            <a:solidFill>
              <a:srgbClr val="F79646">
                <a:lumMod val="75000"/>
              </a:srgb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0" charset="-128"/>
              </a:defRPr>
            </a:lvl1pPr>
          </a:lstStyle>
          <a:p>
            <a:pPr>
              <a:defRPr/>
            </a:pPr>
            <a:fld id="{B55170EF-DFF2-461F-BC8E-A088EE02BCF4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0" charset="-128"/>
              </a:defRPr>
            </a:lvl1pPr>
          </a:lstStyle>
          <a:p>
            <a:pPr>
              <a:defRPr/>
            </a:pPr>
            <a:fld id="{DF2DCB57-4566-42BD-840B-A5F4F32CA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10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10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-100" charset="-128"/>
              </a:defRPr>
            </a:lvl1pPr>
          </a:lstStyle>
          <a:p>
            <a:pPr>
              <a:defRPr/>
            </a:pPr>
            <a:fld id="{079C35E1-5F2E-4740-A5BA-DE0CE80FCC50}" type="datetimeFigureOut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10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-100" charset="-128"/>
              </a:defRPr>
            </a:lvl1pPr>
          </a:lstStyle>
          <a:p>
            <a:pPr>
              <a:defRPr/>
            </a:pPr>
            <a:fld id="{8C147432-3D43-4AD9-B9B7-C3956C213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08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AF11A96D-E3FB-4364-B6EA-97634DC44D83}" type="slidenum">
              <a:rPr lang="en-US" sz="1200"/>
              <a:pPr algn="r" eaLnBrk="1" hangingPunct="1"/>
              <a:t>7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A62E7CB-065B-43BD-A6E2-36C4A6805A81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CA4BF-7A95-4960-B7BD-C1BD6254611C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F5DC-1CC7-44CD-A1FD-95223B8E1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5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8BB96-D51B-413C-998C-2FA1787CAFB3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E966F-879D-41BB-9624-788BB5BE3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4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12365-F78C-4D73-8B8B-B1C1535BCD10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BF78A-FFA3-48D3-AE52-4AD08DDCE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7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B536C-6461-4D95-BC76-084740340B05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888E4-9B46-4F5A-BF6B-136BE0C93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28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FC112-9945-4029-8EB3-87C6639FC329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519E0-FE80-4831-A15D-39C9AB81E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5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3BB15-2060-43C6-9AA4-43FDE52D8296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752-A95D-4A61-943D-00C5DF23F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4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CE616-7865-4130-84B2-54FFE1721168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179F-0C69-455A-817D-7B5FA92C1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8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7506C-021B-4B81-92B6-2C71D1902FF0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3E9B2-3F22-4676-9DE6-61DA10652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401FE-75A3-4E43-913F-69238D566CA2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59091-B4A3-4DF3-86A3-C949B752D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6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C8C97-062E-4EC5-A99B-FF2ADA551FBC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B33B6-69F8-4B9F-A780-A8C0EB616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8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B3207-923F-4A66-9BBB-0C8C8FF40F8A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248D7-5EC1-4309-9CBC-C0964929C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3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0" charset="0"/>
                <a:ea typeface="ＭＳ Ｐゴシック" pitchFamily="-100" charset="-128"/>
              </a:defRPr>
            </a:lvl1pPr>
          </a:lstStyle>
          <a:p>
            <a:pPr>
              <a:defRPr/>
            </a:pPr>
            <a:fld id="{0ED362E2-05D7-4314-A7D9-A21CC269C14D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0" charset="0"/>
                <a:ea typeface="ＭＳ Ｐゴシック" pitchFamily="-10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0" charset="0"/>
                <a:ea typeface="ＭＳ Ｐゴシック" pitchFamily="-100" charset="-128"/>
              </a:defRPr>
            </a:lvl1pPr>
          </a:lstStyle>
          <a:p>
            <a:pPr>
              <a:defRPr/>
            </a:pPr>
            <a:fld id="{2B9D45B4-9A85-4C51-AF9A-B349F9E05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133600"/>
          </a:xfrm>
        </p:spPr>
        <p:txBody>
          <a:bodyPr/>
          <a:lstStyle/>
          <a:p>
            <a:pPr eaLnBrk="1" hangingPunct="1"/>
            <a:r>
              <a:rPr lang="en-US" sz="3600" b="1" smtClean="0">
                <a:ea typeface="ＭＳ Ｐゴシック" pitchFamily="34" charset="-128"/>
              </a:rPr>
              <a:t>Coordinating Care Across Funded Providers to Support Retenion in Care: The In+Care Campaign in RI</a:t>
            </a:r>
            <a:r>
              <a:rPr lang="en-US" sz="3600" smtClean="0">
                <a:ea typeface="ＭＳ Ｐゴシック" pitchFamily="34" charset="-128"/>
              </a:rPr>
              <a:t>. 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543175" y="3352800"/>
            <a:ext cx="4114800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tx1"/>
                </a:solidFill>
                <a:ea typeface="ＭＳ Ｐゴシック" pitchFamily="34" charset="-128"/>
              </a:rPr>
              <a:t>Aadia Rana, MD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tx1"/>
                </a:solidFill>
                <a:ea typeface="ＭＳ Ｐゴシック" pitchFamily="34" charset="-128"/>
              </a:rPr>
              <a:t>Assistant Professor of Medicine</a:t>
            </a:r>
          </a:p>
        </p:txBody>
      </p:sp>
      <p:sp>
        <p:nvSpPr>
          <p:cNvPr id="2052" name="Subtitle 2"/>
          <p:cNvSpPr txBox="1">
            <a:spLocks/>
          </p:cNvSpPr>
          <p:nvPr/>
        </p:nvSpPr>
        <p:spPr bwMode="auto">
          <a:xfrm>
            <a:off x="1385888" y="5715000"/>
            <a:ext cx="6400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>
                <a:latin typeface="Calibri" pitchFamily="34" charset="0"/>
              </a:rPr>
              <a:t>Miriam Hospital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>
                <a:latin typeface="Calibri" pitchFamily="34" charset="0"/>
              </a:rPr>
              <a:t>Alpert Medical School of Brown University</a:t>
            </a: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0" y="6543675"/>
            <a:ext cx="9144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/>
              <a:t>Ryan White 2012 Grantee Meeting, Washington DC. November 27-29, 2012</a:t>
            </a:r>
          </a:p>
        </p:txBody>
      </p:sp>
      <p:sp>
        <p:nvSpPr>
          <p:cNvPr id="2054" name="Subtitle 2"/>
          <p:cNvSpPr txBox="1">
            <a:spLocks/>
          </p:cNvSpPr>
          <p:nvPr/>
        </p:nvSpPr>
        <p:spPr bwMode="auto">
          <a:xfrm>
            <a:off x="2528888" y="4648200"/>
            <a:ext cx="411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>
                <a:latin typeface="Calibri" pitchFamily="34" charset="0"/>
              </a:rPr>
              <a:t>Brian Montague, DO MS MPH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>
                <a:latin typeface="Calibri" pitchFamily="34" charset="0"/>
              </a:rPr>
              <a:t>Assistant Professor of Medicine</a:t>
            </a:r>
          </a:p>
        </p:txBody>
      </p:sp>
      <p:sp>
        <p:nvSpPr>
          <p:cNvPr id="2055" name="Subtitle 2"/>
          <p:cNvSpPr txBox="1">
            <a:spLocks/>
          </p:cNvSpPr>
          <p:nvPr/>
        </p:nvSpPr>
        <p:spPr bwMode="auto">
          <a:xfrm>
            <a:off x="2514600" y="4191000"/>
            <a:ext cx="411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2400">
                <a:latin typeface="Calibri" pitchFamily="34" charset="0"/>
              </a:rPr>
              <a:t>Dan Zarcizny, BA</a:t>
            </a:r>
          </a:p>
        </p:txBody>
      </p:sp>
      <p:pic>
        <p:nvPicPr>
          <p:cNvPr id="2056" name="Picture 6" descr="2C_Medlogo_revers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274320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Sample Retention Strategies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4953000"/>
          </a:xfrm>
        </p:spPr>
        <p:txBody>
          <a:bodyPr/>
          <a:lstStyle/>
          <a:p>
            <a:r>
              <a:rPr lang="en-US" sz="2000" smtClean="0">
                <a:ea typeface="ＭＳ Ｐゴシック" pitchFamily="34" charset="-128"/>
              </a:rPr>
              <a:t>Patient Navigation (SPNS) Initiative: &gt;1100 patients  involving more than 1100 patients who were inconsistently engaged in care</a:t>
            </a:r>
            <a:r>
              <a:rPr lang="en-US" sz="2400" smtClean="0">
                <a:ea typeface="ＭＳ Ｐゴシック" pitchFamily="34" charset="-128"/>
              </a:rPr>
              <a:t>.</a:t>
            </a:r>
          </a:p>
          <a:p>
            <a:pPr lvl="1"/>
            <a:r>
              <a:rPr lang="en-US" sz="1600" smtClean="0">
                <a:ea typeface="ＭＳ Ｐゴシック" pitchFamily="34" charset="-128"/>
              </a:rPr>
              <a:t>The proportion of patients with at least 2 visits in the previous 6 months increased from 64% at baseline to 87% at 6 months and 79% at 12 months in the intervention group (reference). </a:t>
            </a:r>
          </a:p>
          <a:p>
            <a:r>
              <a:rPr lang="en-US" sz="2000" smtClean="0">
                <a:ea typeface="ＭＳ Ｐゴシック" pitchFamily="34" charset="-128"/>
              </a:rPr>
              <a:t>The Antiretroviral Treatment and Access Study (ARTAS):  multisite RCT comparing strengths-based case management w/passive referrals among patients w/recently diagnosed HIV infection</a:t>
            </a:r>
          </a:p>
          <a:p>
            <a:pPr lvl="1"/>
            <a:r>
              <a:rPr lang="en-US" sz="1600" smtClean="0">
                <a:ea typeface="ＭＳ Ｐゴシック" pitchFamily="34" charset="-128"/>
              </a:rPr>
              <a:t>Up to 5 contacts within 90 days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>
                <a:ea typeface="ＭＳ Ｐゴシック" pitchFamily="34" charset="-128"/>
              </a:rPr>
              <a:t>Visit with HIV clinician at lease once within 6 months: 78% in intervention arm vs 60%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>
                <a:ea typeface="ＭＳ Ｐゴシック" pitchFamily="34" charset="-128"/>
              </a:rPr>
              <a:t>Visit with HIV clinician at 12 months: 64% in intervention arm vs 49% control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i="1" smtClean="0">
                <a:ea typeface="ＭＳ Ｐゴシック" pitchFamily="34" charset="-128"/>
              </a:rPr>
              <a:t>Cost: $599 per client, $3,993 per additional client linked beyond standard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ea typeface="ＭＳ Ｐゴシック" pitchFamily="34" charset="-128"/>
              </a:rPr>
              <a:t>Brief targeted messaging for retention via brochures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>
                <a:ea typeface="ＭＳ Ｐゴシック" pitchFamily="34" charset="-128"/>
              </a:rPr>
              <a:t>Pre/post intervention comparison using (1) print reminder materials, including brochures and examination and waiting room posters; and (2) brief verbal messages to be used by all clinic staff.</a:t>
            </a:r>
            <a:r>
              <a:rPr lang="en-US" sz="2000" smtClean="0">
                <a:ea typeface="ＭＳ Ｐゴシック" pitchFamily="34" charset="-128"/>
              </a:rPr>
              <a:t> 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>
                <a:ea typeface="ＭＳ Ｐゴシック" pitchFamily="34" charset="-128"/>
              </a:rPr>
              <a:t>Overall relative improvement was 7.0% for keeping 2 consecutive visits and 3.0% for the mean proportion of all visits kept (</a:t>
            </a:r>
            <a:r>
              <a:rPr lang="en-US" sz="1600" i="1" smtClean="0">
                <a:ea typeface="ＭＳ Ｐゴシック" pitchFamily="34" charset="-128"/>
              </a:rPr>
              <a:t>P</a:t>
            </a:r>
            <a:r>
              <a:rPr lang="en-US" sz="1600" smtClean="0">
                <a:ea typeface="ＭＳ Ｐゴシック" pitchFamily="34" charset="-128"/>
              </a:rPr>
              <a:t> &lt; .0001).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/>
              <a:t>Bradford JB, et al HIV System Navigation: an emerging model to improve HIV care access. </a:t>
            </a:r>
            <a:r>
              <a:rPr lang="en-US" sz="1200" i="1"/>
              <a:t>AIDS Pt Care and STDs 2007;.</a:t>
            </a:r>
            <a:r>
              <a:rPr lang="en-US" sz="1200"/>
              <a:t> </a:t>
            </a:r>
          </a:p>
          <a:p>
            <a:pPr eaLnBrk="1" hangingPunct="1"/>
            <a:r>
              <a:rPr lang="en-US" sz="1200"/>
              <a:t>Gardner LI, et al. Efficacy of a brief case mgmt intervention to link recently diagnosed HIV‐infected persons to care. </a:t>
            </a:r>
            <a:r>
              <a:rPr lang="en-US" sz="1200" i="1"/>
              <a:t>AIDS </a:t>
            </a:r>
            <a:r>
              <a:rPr lang="en-US" sz="1200"/>
              <a:t>2005</a:t>
            </a:r>
          </a:p>
          <a:p>
            <a:pPr eaLnBrk="1" hangingPunct="1"/>
            <a:r>
              <a:rPr lang="en-US" sz="1200"/>
              <a:t>Gardner LI,  A Low-Effort, Clinic-Wide Intervention Improves Attendance for HIV Primary Care. </a:t>
            </a:r>
            <a:r>
              <a:rPr lang="en-US" sz="1200" i="1"/>
              <a:t>CID </a:t>
            </a:r>
            <a:r>
              <a:rPr lang="en-US" sz="1200"/>
              <a:t> Oct 2012 </a:t>
            </a:r>
          </a:p>
          <a:p>
            <a:pPr eaLnBrk="1" hangingPunct="1"/>
            <a:endParaRPr lang="en-US" sz="1200"/>
          </a:p>
          <a:p>
            <a:pPr eaLnBrk="1" hangingPunct="1"/>
            <a:endParaRPr lang="en-US" sz="12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The need for effective Collaboration in efforts to address retention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Reaching Those Out of Care</a:t>
            </a: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Passive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Wait for follow-up and reinforce the message of the need to be in care</a:t>
            </a:r>
          </a:p>
          <a:p>
            <a:r>
              <a:rPr lang="en-US" smtClean="0">
                <a:ea typeface="ＭＳ Ｐゴシック" pitchFamily="34" charset="-128"/>
              </a:rPr>
              <a:t>Typical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Add reminder phone calls and our letters for those missing visits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Can we do better?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Shared Investment in Retention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mtClean="0">
                <a:ea typeface="ＭＳ Ｐゴシック" pitchFamily="34" charset="-128"/>
              </a:rPr>
              <a:t>The ultimate goal of all providers is to maintain patients in care and on treatment</a:t>
            </a:r>
          </a:p>
          <a:p>
            <a:pPr>
              <a:spcAft>
                <a:spcPts val="1200"/>
              </a:spcAft>
            </a:pPr>
            <a:r>
              <a:rPr lang="en-US" smtClean="0">
                <a:ea typeface="ＭＳ Ｐゴシック" pitchFamily="34" charset="-128"/>
              </a:rPr>
              <a:t>Patients may be served by multiple providers within a region, at times with overlapping scopes of service</a:t>
            </a:r>
          </a:p>
          <a:p>
            <a:pPr>
              <a:spcAft>
                <a:spcPts val="1200"/>
              </a:spcAft>
            </a:pPr>
            <a:r>
              <a:rPr lang="en-US" smtClean="0">
                <a:ea typeface="ＭＳ Ｐゴシック" pitchFamily="34" charset="-128"/>
              </a:rPr>
              <a:t>The successes of one provider may improve the efficiency of service delivery for others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Cross Part Collaborative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HRSA Sponsored Pilot Initiative 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Goals:  develop strengthened </a:t>
            </a:r>
            <a:r>
              <a:rPr lang="en-US" dirty="0"/>
              <a:t>partnerships and communication strategies, statewide data collection systems, quality </a:t>
            </a:r>
            <a:r>
              <a:rPr lang="en-US" dirty="0" smtClean="0"/>
              <a:t>improvement priorities </a:t>
            </a:r>
            <a:r>
              <a:rPr lang="en-US" dirty="0"/>
              <a:t>and projects and a unified statewide written cross-Part quality management (QM) </a:t>
            </a:r>
            <a:r>
              <a:rPr lang="en-US" dirty="0" smtClean="0"/>
              <a:t>plan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Five States: CT, NJ, PA, TX, VA followed by DC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176713" y="6411913"/>
            <a:ext cx="495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http://nationalqualitycenter.org/index.cfm/5659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Goals of Collaboratives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b="1" dirty="0" smtClean="0"/>
              <a:t>Alignment </a:t>
            </a:r>
            <a:r>
              <a:rPr lang="en-US" dirty="0"/>
              <a:t>- Strengthening statewide collaboration across all </a:t>
            </a:r>
            <a:r>
              <a:rPr lang="en-US" dirty="0" smtClean="0"/>
              <a:t>US federally funded </a:t>
            </a:r>
            <a:r>
              <a:rPr lang="en-US" dirty="0"/>
              <a:t>HIV </a:t>
            </a:r>
            <a:r>
              <a:rPr lang="en-US" dirty="0" smtClean="0"/>
              <a:t>providers</a:t>
            </a: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b="1" dirty="0" smtClean="0"/>
              <a:t>Priority </a:t>
            </a:r>
            <a:r>
              <a:rPr lang="en-US" b="1" dirty="0"/>
              <a:t>Setting </a:t>
            </a:r>
            <a:r>
              <a:rPr lang="en-US" dirty="0"/>
              <a:t>- Shared quality improvement goals</a:t>
            </a:r>
          </a:p>
          <a:p>
            <a:pPr>
              <a:buFont typeface="Arial" charset="0"/>
              <a:buChar char="•"/>
              <a:defRPr/>
            </a:pPr>
            <a:r>
              <a:rPr lang="en-US" b="1" dirty="0" smtClean="0"/>
              <a:t>Data </a:t>
            </a:r>
            <a:r>
              <a:rPr lang="en-US" b="1" dirty="0"/>
              <a:t>Collection - </a:t>
            </a:r>
            <a:r>
              <a:rPr lang="en-US" dirty="0"/>
              <a:t>Standardized data collection, reporting, </a:t>
            </a:r>
            <a:r>
              <a:rPr lang="en-US" dirty="0" smtClean="0"/>
              <a:t>and monitoring </a:t>
            </a:r>
            <a:r>
              <a:rPr lang="en-US" dirty="0"/>
              <a:t>processes across the state</a:t>
            </a:r>
          </a:p>
          <a:p>
            <a:pPr>
              <a:buFont typeface="Arial" charset="0"/>
              <a:buChar char="•"/>
              <a:defRPr/>
            </a:pPr>
            <a:r>
              <a:rPr lang="en-US" b="1" dirty="0" smtClean="0"/>
              <a:t>QI </a:t>
            </a:r>
            <a:r>
              <a:rPr lang="en-US" b="1" dirty="0"/>
              <a:t>Projects </a:t>
            </a:r>
            <a:r>
              <a:rPr lang="en-US" dirty="0"/>
              <a:t>- Statewide joint improvement project</a:t>
            </a:r>
          </a:p>
          <a:p>
            <a:pPr>
              <a:buFont typeface="Arial" charset="0"/>
              <a:buChar char="•"/>
              <a:defRPr/>
            </a:pPr>
            <a:r>
              <a:rPr lang="en-US" b="1" dirty="0" smtClean="0"/>
              <a:t>Capacity </a:t>
            </a:r>
            <a:r>
              <a:rPr lang="en-US" b="1" dirty="0"/>
              <a:t>Building - </a:t>
            </a:r>
            <a:r>
              <a:rPr lang="en-US" dirty="0"/>
              <a:t>Capacity building activities </a:t>
            </a:r>
            <a:r>
              <a:rPr lang="en-US" dirty="0" smtClean="0"/>
              <a:t>for quality improvement </a:t>
            </a:r>
            <a:r>
              <a:rPr lang="en-US" dirty="0"/>
              <a:t>statewide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3276600" y="6211888"/>
            <a:ext cx="5867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Clemens Steinbock http://aidsetc.org/target/rw2010/papers/J-21.pdf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09600" y="15240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 smtClean="0"/>
              <a:t>Alignment </a:t>
            </a:r>
            <a:r>
              <a:rPr lang="en-US" dirty="0" smtClean="0"/>
              <a:t>- Strengthening statewide collaboration across all </a:t>
            </a:r>
            <a:r>
              <a:rPr lang="en-US" strike="sngStrike" dirty="0" smtClean="0"/>
              <a:t>US federally funded</a:t>
            </a:r>
            <a:r>
              <a:rPr lang="en-US" dirty="0" smtClean="0"/>
              <a:t> HIV providers</a:t>
            </a:r>
          </a:p>
          <a:p>
            <a:pPr>
              <a:defRPr/>
            </a:pPr>
            <a:r>
              <a:rPr lang="en-US" b="1" dirty="0" smtClean="0"/>
              <a:t>Priority Setting </a:t>
            </a:r>
            <a:r>
              <a:rPr lang="en-US" dirty="0" smtClean="0"/>
              <a:t>- Shared quality improvement goals</a:t>
            </a:r>
          </a:p>
          <a:p>
            <a:pPr>
              <a:defRPr/>
            </a:pPr>
            <a:r>
              <a:rPr lang="en-US" b="1" dirty="0" smtClean="0"/>
              <a:t>Data Collection - </a:t>
            </a:r>
            <a:r>
              <a:rPr lang="en-US" dirty="0" smtClean="0"/>
              <a:t>Standardized data collection, reporting, and monitoring processes across the state</a:t>
            </a:r>
          </a:p>
          <a:p>
            <a:pPr>
              <a:defRPr/>
            </a:pPr>
            <a:r>
              <a:rPr lang="en-US" b="1" dirty="0" smtClean="0"/>
              <a:t>QI Projects </a:t>
            </a:r>
            <a:r>
              <a:rPr lang="en-US" dirty="0" smtClean="0"/>
              <a:t>- Statewide joint improvement project</a:t>
            </a:r>
          </a:p>
          <a:p>
            <a:pPr>
              <a:defRPr/>
            </a:pPr>
            <a:r>
              <a:rPr lang="en-US" b="1" dirty="0" smtClean="0"/>
              <a:t>Capacity Building - </a:t>
            </a:r>
            <a:r>
              <a:rPr lang="en-US" dirty="0" smtClean="0"/>
              <a:t>Capacity building activities for quality improvement statewide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Where Are Patients In Care?</a:t>
            </a:r>
          </a:p>
        </p:txBody>
      </p:sp>
      <p:sp>
        <p:nvSpPr>
          <p:cNvPr id="6" name="Oval 5"/>
          <p:cNvSpPr/>
          <p:nvPr/>
        </p:nvSpPr>
        <p:spPr>
          <a:xfrm>
            <a:off x="76200" y="3352800"/>
            <a:ext cx="12954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Patient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1038" y="1981200"/>
            <a:ext cx="2692400" cy="3140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u="sng" dirty="0">
                <a:latin typeface="Arial" charset="0"/>
                <a:ea typeface="ＭＳ Ｐゴシック" pitchFamily="-100" charset="-128"/>
              </a:rPr>
              <a:t>Needs/Contacts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FF00"/>
                </a:solidFill>
                <a:latin typeface="Arial" charset="0"/>
                <a:ea typeface="ＭＳ Ｐゴシック" pitchFamily="-100" charset="-128"/>
              </a:rPr>
              <a:t>Housing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FF00"/>
                </a:solidFill>
                <a:latin typeface="Arial" charset="0"/>
                <a:ea typeface="ＭＳ Ｐゴシック" pitchFamily="-100" charset="-128"/>
              </a:rPr>
              <a:t>Food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FF00"/>
                </a:solidFill>
                <a:latin typeface="Arial" charset="0"/>
                <a:ea typeface="ＭＳ Ｐゴシック" pitchFamily="-100" charset="-128"/>
              </a:rPr>
              <a:t>Social services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FF00"/>
                </a:solidFill>
                <a:latin typeface="Arial" charset="0"/>
                <a:ea typeface="ＭＳ Ｐゴシック" pitchFamily="-100" charset="-128"/>
              </a:rPr>
              <a:t>Mental health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FF00"/>
                </a:solidFill>
                <a:latin typeface="Arial" charset="0"/>
                <a:ea typeface="ＭＳ Ｐゴシック" pitchFamily="-100" charset="-128"/>
              </a:rPr>
              <a:t>Substance abuse </a:t>
            </a:r>
            <a:r>
              <a:rPr lang="en-US" b="1" dirty="0" err="1">
                <a:solidFill>
                  <a:srgbClr val="FFFF00"/>
                </a:solidFill>
                <a:latin typeface="Arial" charset="0"/>
                <a:ea typeface="ＭＳ Ｐゴシック" pitchFamily="-100" charset="-128"/>
              </a:rPr>
              <a:t>tx</a:t>
            </a:r>
            <a:endParaRPr lang="en-US" b="1" dirty="0">
              <a:solidFill>
                <a:srgbClr val="FFFF00"/>
              </a:solidFill>
              <a:latin typeface="Arial" charset="0"/>
              <a:ea typeface="ＭＳ Ｐゴシック" pitchFamily="-100" charset="-128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pitchFamily="-100" charset="-128"/>
              </a:rPr>
              <a:t>Urgent care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FF00"/>
                </a:solidFill>
                <a:latin typeface="Arial" charset="0"/>
                <a:ea typeface="ＭＳ Ｐゴシック" pitchFamily="-100" charset="-128"/>
              </a:rPr>
              <a:t>Primary Care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FF00"/>
                </a:solidFill>
                <a:latin typeface="Arial" charset="0"/>
                <a:ea typeface="ＭＳ Ｐゴシック" pitchFamily="-100" charset="-128"/>
              </a:rPr>
              <a:t>Specialty care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pitchFamily="-100" charset="-128"/>
              </a:rPr>
              <a:t>Hospitalizations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FF00"/>
                </a:solidFill>
                <a:latin typeface="Arial" charset="0"/>
                <a:ea typeface="ＭＳ Ｐゴシック" pitchFamily="-100" charset="-128"/>
              </a:rPr>
              <a:t>Corrections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1981200"/>
            <a:ext cx="3992563" cy="3140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u="sng" dirty="0">
                <a:latin typeface="Arial" charset="0"/>
                <a:ea typeface="ＭＳ Ｐゴシック" pitchFamily="-100" charset="-128"/>
              </a:rPr>
              <a:t>Sites / Agencies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pitchFamily="-100" charset="-128"/>
              </a:rPr>
              <a:t>HOPWA, HUD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pitchFamily="-100" charset="-128"/>
              </a:rPr>
              <a:t>Food banks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pitchFamily="-100" charset="-128"/>
              </a:rPr>
              <a:t>DHS, Ryan White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pitchFamily="-100" charset="-128"/>
              </a:rPr>
              <a:t>Mental health centers, providers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pitchFamily="-100" charset="-128"/>
              </a:rPr>
              <a:t>Methadone clinics, other providers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pitchFamily="-100" charset="-128"/>
              </a:rPr>
              <a:t>Urgent care clinics, hospitals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pitchFamily="-100" charset="-128"/>
              </a:rPr>
              <a:t>General medical clinics, HIV providers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pitchFamily="-100" charset="-128"/>
              </a:rPr>
              <a:t>HIV providers, other specialists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pitchFamily="-100" charset="-128"/>
              </a:rPr>
              <a:t>Hospitals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pitchFamily="-100" charset="-128"/>
              </a:rPr>
              <a:t>Prisons, jails, community corrections</a:t>
            </a:r>
          </a:p>
        </p:txBody>
      </p:sp>
      <p:sp>
        <p:nvSpPr>
          <p:cNvPr id="9" name="Left Brace 8"/>
          <p:cNvSpPr/>
          <p:nvPr/>
        </p:nvSpPr>
        <p:spPr>
          <a:xfrm>
            <a:off x="1417638" y="2324100"/>
            <a:ext cx="457200" cy="26289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457200" y="5334000"/>
            <a:ext cx="8229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FFFF00"/>
                </a:solidFill>
              </a:rPr>
              <a:t>Between visits with providers, patients may contact the system at multiple points, each of which is a potential missed opportunity for reengagement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Who is Missing?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Medicaid</a:t>
            </a:r>
          </a:p>
          <a:p>
            <a:r>
              <a:rPr lang="en-US" smtClean="0">
                <a:ea typeface="ＭＳ Ｐゴシック" pitchFamily="34" charset="-128"/>
              </a:rPr>
              <a:t>Private insurance based case management resources</a:t>
            </a:r>
          </a:p>
          <a:p>
            <a:r>
              <a:rPr lang="en-US" smtClean="0">
                <a:ea typeface="ＭＳ Ｐゴシック" pitchFamily="34" charset="-128"/>
              </a:rPr>
              <a:t>Non-HIV care providers (including primary and specialty care)</a:t>
            </a:r>
          </a:p>
          <a:p>
            <a:r>
              <a:rPr lang="en-US" smtClean="0">
                <a:ea typeface="ＭＳ Ｐゴシック" pitchFamily="34" charset="-128"/>
              </a:rPr>
              <a:t>Mental health centers</a:t>
            </a:r>
          </a:p>
          <a:p>
            <a:r>
              <a:rPr lang="en-US" smtClean="0">
                <a:ea typeface="ＭＳ Ｐゴシック" pitchFamily="34" charset="-128"/>
              </a:rPr>
              <a:t>Hospitals</a:t>
            </a:r>
          </a:p>
          <a:p>
            <a:r>
              <a:rPr lang="en-US" smtClean="0">
                <a:ea typeface="ＭＳ Ｐゴシック" pitchFamily="34" charset="-128"/>
              </a:rPr>
              <a:t>Corrections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Why Don’t We Work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dirty="0" smtClean="0"/>
              <a:t>Working in Silos</a:t>
            </a:r>
          </a:p>
          <a:p>
            <a:pPr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dirty="0" smtClean="0"/>
              <a:t>Service based reimbursement </a:t>
            </a:r>
          </a:p>
          <a:p>
            <a:pPr lvl="1">
              <a:spcAft>
                <a:spcPts val="600"/>
              </a:spcAft>
              <a:buFont typeface="Arial" charset="0"/>
              <a:buChar char="–"/>
              <a:defRPr/>
            </a:pPr>
            <a:r>
              <a:rPr lang="en-US" dirty="0" smtClean="0"/>
              <a:t>Supporting activity of another agency may not be reportable and therefore reimbursable </a:t>
            </a:r>
          </a:p>
          <a:p>
            <a:pPr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dirty="0" smtClean="0"/>
              <a:t>Narrow vision, narrow goals</a:t>
            </a:r>
          </a:p>
          <a:p>
            <a:pPr lvl="1">
              <a:spcAft>
                <a:spcPts val="600"/>
              </a:spcAft>
              <a:buFont typeface="Arial" charset="0"/>
              <a:buChar char="–"/>
              <a:defRPr/>
            </a:pPr>
            <a:r>
              <a:rPr lang="en-US" dirty="0" smtClean="0"/>
              <a:t>Indicators of success in HIV care reflect only a small portion of what is required to remain stably in care</a:t>
            </a:r>
          </a:p>
          <a:p>
            <a:pPr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dirty="0" smtClean="0"/>
              <a:t>Always having to do more with less (money, resources, time)</a:t>
            </a:r>
          </a:p>
          <a:p>
            <a:pPr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dirty="0" smtClean="0"/>
              <a:t>Turf battles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 Model for Coordinated Action</a:t>
            </a:r>
          </a:p>
        </p:txBody>
      </p:sp>
      <p:sp>
        <p:nvSpPr>
          <p:cNvPr id="5" name="Oval 4"/>
          <p:cNvSpPr/>
          <p:nvPr/>
        </p:nvSpPr>
        <p:spPr>
          <a:xfrm>
            <a:off x="1600200" y="1600200"/>
            <a:ext cx="2286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Medical Providers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600200" y="5181600"/>
            <a:ext cx="2286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ADAP, AIDS Service Organizations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724400" y="3557588"/>
            <a:ext cx="2286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Other Service Providers</a:t>
            </a:r>
            <a:endParaRPr lang="en-US" dirty="0"/>
          </a:p>
        </p:txBody>
      </p:sp>
      <p:cxnSp>
        <p:nvCxnSpPr>
          <p:cNvPr id="10" name="Elbow Connector 9"/>
          <p:cNvCxnSpPr>
            <a:stCxn id="6" idx="6"/>
            <a:endCxn id="8" idx="2"/>
          </p:cNvCxnSpPr>
          <p:nvPr/>
        </p:nvCxnSpPr>
        <p:spPr>
          <a:xfrm flipV="1">
            <a:off x="3886200" y="4090988"/>
            <a:ext cx="838200" cy="1624012"/>
          </a:xfrm>
          <a:prstGeom prst="bentConnector3">
            <a:avLst>
              <a:gd name="adj1" fmla="val 64546"/>
            </a:avLst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5" idx="6"/>
            <a:endCxn id="8" idx="2"/>
          </p:cNvCxnSpPr>
          <p:nvPr/>
        </p:nvCxnSpPr>
        <p:spPr>
          <a:xfrm>
            <a:off x="3886200" y="2133600"/>
            <a:ext cx="838200" cy="1957388"/>
          </a:xfrm>
          <a:prstGeom prst="bentConnector3">
            <a:avLst>
              <a:gd name="adj1" fmla="val 64546"/>
            </a:avLst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5" idx="2"/>
            <a:endCxn id="6" idx="2"/>
          </p:cNvCxnSpPr>
          <p:nvPr/>
        </p:nvCxnSpPr>
        <p:spPr>
          <a:xfrm rot="10800000" flipV="1">
            <a:off x="1600200" y="2133600"/>
            <a:ext cx="12700" cy="3581400"/>
          </a:xfrm>
          <a:prstGeom prst="bentConnector3">
            <a:avLst>
              <a:gd name="adj1" fmla="val 372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9" name="TextBox 34"/>
          <p:cNvSpPr txBox="1">
            <a:spLocks noChangeArrowheads="1"/>
          </p:cNvSpPr>
          <p:nvPr/>
        </p:nvSpPr>
        <p:spPr bwMode="auto">
          <a:xfrm>
            <a:off x="0" y="3352800"/>
            <a:ext cx="1143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/>
              <a:t>Clinical Status and Identified Needs</a:t>
            </a:r>
          </a:p>
        </p:txBody>
      </p:sp>
      <p:cxnSp>
        <p:nvCxnSpPr>
          <p:cNvPr id="37" name="Straight Arrow Connector 36"/>
          <p:cNvCxnSpPr>
            <a:stCxn id="6" idx="0"/>
            <a:endCxn id="5" idx="4"/>
          </p:cNvCxnSpPr>
          <p:nvPr/>
        </p:nvCxnSpPr>
        <p:spPr>
          <a:xfrm flipV="1">
            <a:off x="2743200" y="2667000"/>
            <a:ext cx="0" cy="25146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1" name="TextBox 37"/>
          <p:cNvSpPr txBox="1">
            <a:spLocks noChangeArrowheads="1"/>
          </p:cNvSpPr>
          <p:nvPr/>
        </p:nvSpPr>
        <p:spPr bwMode="auto">
          <a:xfrm>
            <a:off x="2667000" y="3467100"/>
            <a:ext cx="1630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/>
              <a:t>Social status and indicators of gaps in care or treatment</a:t>
            </a:r>
          </a:p>
        </p:txBody>
      </p:sp>
      <p:cxnSp>
        <p:nvCxnSpPr>
          <p:cNvPr id="43" name="Elbow Connector 42"/>
          <p:cNvCxnSpPr>
            <a:stCxn id="8" idx="0"/>
            <a:endCxn id="5" idx="0"/>
          </p:cNvCxnSpPr>
          <p:nvPr/>
        </p:nvCxnSpPr>
        <p:spPr>
          <a:xfrm rot="16200000" flipV="1">
            <a:off x="3326606" y="1016794"/>
            <a:ext cx="1957388" cy="3124200"/>
          </a:xfrm>
          <a:prstGeom prst="bentConnector3">
            <a:avLst>
              <a:gd name="adj1" fmla="val 111676"/>
            </a:avLst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8" idx="4"/>
            <a:endCxn id="6" idx="4"/>
          </p:cNvCxnSpPr>
          <p:nvPr/>
        </p:nvCxnSpPr>
        <p:spPr>
          <a:xfrm rot="5400000">
            <a:off x="3493294" y="3874294"/>
            <a:ext cx="1624012" cy="3124200"/>
          </a:xfrm>
          <a:prstGeom prst="bentConnector3">
            <a:avLst>
              <a:gd name="adj1" fmla="val 114080"/>
            </a:avLst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4" name="TextBox 57"/>
          <p:cNvSpPr txBox="1">
            <a:spLocks noChangeArrowheads="1"/>
          </p:cNvSpPr>
          <p:nvPr/>
        </p:nvSpPr>
        <p:spPr bwMode="auto">
          <a:xfrm>
            <a:off x="7086600" y="3005138"/>
            <a:ext cx="20574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/>
              <a:t>Hospitalizations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/>
              <a:t>Urgent care visits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/>
              <a:t>Detox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/>
              <a:t>Incarceration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/>
              <a:t>Housing / homelessness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/>
              <a:t>…</a:t>
            </a:r>
          </a:p>
          <a:p>
            <a:pPr eaLnBrk="1" hangingPunct="1">
              <a:buFont typeface="Arial" pitchFamily="34" charset="0"/>
              <a:buChar char="•"/>
            </a:pPr>
            <a:endParaRPr lang="en-US"/>
          </a:p>
          <a:p>
            <a:pPr eaLnBrk="1" hangingPunct="1">
              <a:buFont typeface="Arial" pitchFamily="34" charset="0"/>
              <a:buChar char="•"/>
            </a:pPr>
            <a:endParaRPr lang="en-US"/>
          </a:p>
        </p:txBody>
      </p:sp>
      <p:sp>
        <p:nvSpPr>
          <p:cNvPr id="20495" name="TextBox 59"/>
          <p:cNvSpPr txBox="1">
            <a:spLocks noChangeArrowheads="1"/>
          </p:cNvSpPr>
          <p:nvPr/>
        </p:nvSpPr>
        <p:spPr bwMode="auto">
          <a:xfrm>
            <a:off x="1371600" y="3821113"/>
            <a:ext cx="1160463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Referrals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2590800" y="3821113"/>
            <a:ext cx="0" cy="3698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295400" y="3821113"/>
            <a:ext cx="0" cy="3698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High risk groups and key messages</a:t>
            </a:r>
          </a:p>
          <a:p>
            <a:pPr lvl="1">
              <a:spcAft>
                <a:spcPts val="1200"/>
              </a:spcAft>
            </a:pPr>
            <a:r>
              <a:rPr lang="en-US" sz="2400" smtClean="0">
                <a:ea typeface="ＭＳ Ｐゴシック" pitchFamily="34" charset="-128"/>
              </a:rPr>
              <a:t>Aadia Rana, MD</a:t>
            </a:r>
          </a:p>
          <a:p>
            <a:r>
              <a:rPr lang="en-US" sz="2400" smtClean="0">
                <a:ea typeface="ＭＳ Ｐゴシック" pitchFamily="34" charset="-128"/>
              </a:rPr>
              <a:t>Need for effective collaboration</a:t>
            </a:r>
          </a:p>
          <a:p>
            <a:pPr lvl="1">
              <a:spcAft>
                <a:spcPts val="1200"/>
              </a:spcAft>
            </a:pPr>
            <a:r>
              <a:rPr lang="en-US" sz="2400" smtClean="0">
                <a:ea typeface="ＭＳ Ｐゴシック" pitchFamily="34" charset="-128"/>
              </a:rPr>
              <a:t>Brian Montague, DO MS MPH</a:t>
            </a:r>
          </a:p>
          <a:p>
            <a:pPr>
              <a:spcAft>
                <a:spcPts val="1200"/>
              </a:spcAft>
            </a:pPr>
            <a:r>
              <a:rPr lang="en-US" sz="2400" smtClean="0">
                <a:ea typeface="ＭＳ Ｐゴシック" pitchFamily="34" charset="-128"/>
              </a:rPr>
              <a:t>Small group discussion</a:t>
            </a:r>
          </a:p>
          <a:p>
            <a:pPr>
              <a:spcAft>
                <a:spcPts val="1200"/>
              </a:spcAft>
            </a:pPr>
            <a:r>
              <a:rPr lang="en-US" sz="2400" smtClean="0">
                <a:ea typeface="ＭＳ Ｐゴシック" pitchFamily="34" charset="-128"/>
              </a:rPr>
              <a:t>Report Back</a:t>
            </a:r>
          </a:p>
          <a:p>
            <a:r>
              <a:rPr lang="en-US" sz="2400" smtClean="0">
                <a:ea typeface="ＭＳ Ｐゴシック" pitchFamily="34" charset="-128"/>
              </a:rPr>
              <a:t>In+Care Campaign in RI: A Collaborative Process to Enhance Retention</a:t>
            </a:r>
          </a:p>
          <a:p>
            <a:pPr lvl="1">
              <a:spcAft>
                <a:spcPts val="1200"/>
              </a:spcAft>
            </a:pPr>
            <a:r>
              <a:rPr lang="en-US" sz="2400" smtClean="0">
                <a:ea typeface="ＭＳ Ｐゴシック" pitchFamily="34" charset="-128"/>
              </a:rPr>
              <a:t>Dan Zariczny, BA</a:t>
            </a:r>
          </a:p>
          <a:p>
            <a:pPr>
              <a:spcAft>
                <a:spcPts val="1200"/>
              </a:spcAft>
            </a:pPr>
            <a:r>
              <a:rPr lang="en-US" sz="2400" smtClean="0">
                <a:ea typeface="ＭＳ Ｐゴシック" pitchFamily="34" charset="-128"/>
              </a:rPr>
              <a:t>Questions/Discussion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Aligning Quality and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Making time to coordinate across providers requires enhancing efficiency in other domains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Key first step is aligning reporting measures with quality metrics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Establish common indicators across programs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Align state requirements with HRSA requirements 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Establish standards for communication between providers that minimize need for reprocessing of data for reporting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Small Group Discussions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tabLst>
                <a:tab pos="4856163" algn="l"/>
              </a:tabLst>
            </a:pPr>
            <a:r>
              <a:rPr lang="en-US" smtClean="0">
                <a:ea typeface="ＭＳ Ｐゴシック" pitchFamily="34" charset="-128"/>
              </a:rPr>
              <a:t>Which groups represent the most important targets for retention and what are the key messages that need to be given?</a:t>
            </a:r>
          </a:p>
          <a:p>
            <a:pPr>
              <a:spcAft>
                <a:spcPts val="1200"/>
              </a:spcAft>
              <a:tabLst>
                <a:tab pos="4856163" algn="l"/>
              </a:tabLst>
            </a:pPr>
            <a:r>
              <a:rPr lang="en-US" smtClean="0">
                <a:ea typeface="ＭＳ Ｐゴシック" pitchFamily="34" charset="-128"/>
              </a:rPr>
              <a:t>What is needed to make a successful collaborative?</a:t>
            </a:r>
          </a:p>
          <a:p>
            <a:pPr>
              <a:spcAft>
                <a:spcPts val="1200"/>
              </a:spcAft>
              <a:tabLst>
                <a:tab pos="4856163" algn="l"/>
              </a:tabLst>
            </a:pPr>
            <a:r>
              <a:rPr lang="en-US" smtClean="0">
                <a:ea typeface="ＭＳ Ｐゴシック" pitchFamily="34" charset="-128"/>
              </a:rPr>
              <a:t>How can we engage consumers as part of retention activities?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Report back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Rhode Island Initiative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Community groups assembled as part of Part B funded statewide quality initiative (2010-2011)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Goals: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formalize standards of care for part B funded providers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 </a:t>
            </a:r>
            <a:r>
              <a:rPr lang="en-US" dirty="0" smtClean="0"/>
              <a:t>establish common set of quality indicators</a:t>
            </a:r>
          </a:p>
          <a:p>
            <a:pPr lvl="1">
              <a:buFont typeface="Arial" charset="0"/>
              <a:buChar char="–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err="1" smtClean="0"/>
              <a:t>In+Care</a:t>
            </a:r>
            <a:r>
              <a:rPr lang="en-US" dirty="0" smtClean="0"/>
              <a:t> Campaign offered potential for a initial cross-parts quality initiative 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Part C (medical providers)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Part B (medical providers, case management, housing, other support services)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8040687" cy="1362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/>
              <a:t>In+Care</a:t>
            </a:r>
            <a:r>
              <a:rPr lang="en-US" dirty="0"/>
              <a:t> Campaign in RI: A Collaborative Process to Enhance Retention</a:t>
            </a:r>
            <a:endParaRPr lang="en-US" dirty="0" smtClean="0"/>
          </a:p>
        </p:txBody>
      </p:sp>
      <p:sp>
        <p:nvSpPr>
          <p:cNvPr id="15362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en-US" smtClean="0"/>
          </a:p>
          <a:p>
            <a:pPr>
              <a:buFont typeface="Arial" charset="0"/>
              <a:buNone/>
              <a:defRPr/>
            </a:pPr>
            <a:endParaRPr lang="en-US" smtClean="0"/>
          </a:p>
          <a:p>
            <a:pPr>
              <a:buFont typeface="Arial" charset="0"/>
              <a:buNone/>
              <a:defRPr/>
            </a:pPr>
            <a:endParaRPr lang="en-US" smtClean="0"/>
          </a:p>
          <a:p>
            <a:pPr>
              <a:buFont typeface="Arial" charset="0"/>
              <a:buNone/>
              <a:defRPr/>
            </a:pPr>
            <a:endParaRPr lang="en-US" smtClean="0"/>
          </a:p>
          <a:p>
            <a:pPr>
              <a:buFont typeface="Arial" charset="0"/>
              <a:buNone/>
              <a:defRPr/>
            </a:pPr>
            <a:endParaRPr lang="en-US" smtClean="0"/>
          </a:p>
          <a:p>
            <a:pPr>
              <a:buFont typeface="Arial" charset="0"/>
              <a:buNone/>
              <a:defRPr/>
            </a:pPr>
            <a:endParaRPr lang="en-US" smtClean="0"/>
          </a:p>
          <a:p>
            <a:pPr>
              <a:buFont typeface="Arial" charset="0"/>
              <a:buNone/>
              <a:defRPr/>
            </a:pPr>
            <a:endParaRPr lang="en-US" smtClean="0"/>
          </a:p>
          <a:p>
            <a:pPr>
              <a:buFont typeface="Arial" charset="0"/>
              <a:buNone/>
              <a:defRPr/>
            </a:pPr>
            <a:endParaRPr lang="en-US" smtClean="0"/>
          </a:p>
          <a:p>
            <a:pPr>
              <a:buFont typeface="Arial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In+Care Campaign</a:t>
            </a:r>
          </a:p>
        </p:txBody>
      </p:sp>
      <p:sp>
        <p:nvSpPr>
          <p:cNvPr id="2662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National campaign sponsored by the National Quality Center</a:t>
            </a:r>
          </a:p>
          <a:p>
            <a:r>
              <a:rPr lang="en-US" sz="2800" smtClean="0">
                <a:ea typeface="ＭＳ Ｐゴシック" pitchFamily="34" charset="-128"/>
              </a:rPr>
              <a:t>Identified 4 common retention measures </a:t>
            </a:r>
          </a:p>
          <a:p>
            <a:pPr>
              <a:spcAft>
                <a:spcPts val="1200"/>
              </a:spcAft>
            </a:pPr>
            <a:r>
              <a:rPr lang="en-US" sz="2800" smtClean="0">
                <a:ea typeface="ＭＳ Ｐゴシック" pitchFamily="34" charset="-128"/>
              </a:rPr>
              <a:t>529 providers participating serving 445,475</a:t>
            </a:r>
          </a:p>
          <a:p>
            <a:r>
              <a:rPr lang="en-US" sz="2800" smtClean="0">
                <a:ea typeface="ＭＳ Ｐゴシック" pitchFamily="34" charset="-128"/>
              </a:rPr>
              <a:t>Key methods:</a:t>
            </a:r>
          </a:p>
          <a:p>
            <a:pPr lvl="1"/>
            <a:r>
              <a:rPr lang="en-US" sz="2400" smtClean="0">
                <a:ea typeface="ＭＳ Ｐゴシック" pitchFamily="34" charset="-128"/>
              </a:rPr>
              <a:t>Establish common framework for assessing retention</a:t>
            </a:r>
          </a:p>
          <a:p>
            <a:pPr lvl="1"/>
            <a:r>
              <a:rPr lang="en-US" sz="2400" smtClean="0">
                <a:ea typeface="ＭＳ Ｐゴシック" pitchFamily="34" charset="-128"/>
              </a:rPr>
              <a:t>Common messaging for providers and consumers regarding importance of retention in care</a:t>
            </a:r>
          </a:p>
          <a:p>
            <a:pPr lvl="1"/>
            <a:r>
              <a:rPr lang="en-US" sz="2400" smtClean="0">
                <a:ea typeface="ＭＳ Ｐゴシック" pitchFamily="34" charset="-128"/>
              </a:rPr>
              <a:t>Support intervention through coaching, indentification of champions and establishment of community action groups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153400" cy="5549900"/>
          </a:xfrm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pic>
        <p:nvPicPr>
          <p:cNvPr id="27652" name="Picture 2" descr="C:\Users\DZariczny\Pictures\201206161211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Gaps in care </a:t>
            </a:r>
          </a:p>
          <a:p>
            <a:pPr lvl="1">
              <a:spcAft>
                <a:spcPts val="600"/>
              </a:spcAft>
            </a:pPr>
            <a:r>
              <a:rPr lang="en-US" sz="2000" smtClean="0">
                <a:ea typeface="ＭＳ Ｐゴシック" pitchFamily="34" charset="-128"/>
              </a:rPr>
              <a:t>Persons with visit in first 6m with no visit in last 6m of year</a:t>
            </a:r>
          </a:p>
          <a:p>
            <a:r>
              <a:rPr lang="en-US" smtClean="0">
                <a:ea typeface="ＭＳ Ｐゴシック" pitchFamily="34" charset="-128"/>
              </a:rPr>
              <a:t>Medical visit frequency</a:t>
            </a:r>
          </a:p>
          <a:p>
            <a:pPr lvl="1">
              <a:spcAft>
                <a:spcPts val="600"/>
              </a:spcAft>
            </a:pPr>
            <a:r>
              <a:rPr lang="en-US" sz="2000" smtClean="0">
                <a:ea typeface="ＭＳ Ｐゴシック" pitchFamily="34" charset="-128"/>
              </a:rPr>
              <a:t>At least one visit in each 6m period over 24 m (at least 60 days apart</a:t>
            </a:r>
          </a:p>
          <a:p>
            <a:r>
              <a:rPr lang="en-US" smtClean="0">
                <a:ea typeface="ＭＳ Ｐゴシック" pitchFamily="34" charset="-128"/>
              </a:rPr>
              <a:t>Patients newly enrolled in medical care</a:t>
            </a:r>
          </a:p>
          <a:p>
            <a:pPr lvl="1">
              <a:spcAft>
                <a:spcPts val="600"/>
              </a:spcAft>
            </a:pPr>
            <a:r>
              <a:rPr lang="en-US" sz="2000" smtClean="0">
                <a:ea typeface="ＭＳ Ｐゴシック" pitchFamily="34" charset="-128"/>
              </a:rPr>
              <a:t>Newly enrolled patients with visits in each 4m period over 12m</a:t>
            </a:r>
          </a:p>
          <a:p>
            <a:r>
              <a:rPr lang="en-US" smtClean="0">
                <a:ea typeface="ＭＳ Ｐゴシック" pitchFamily="34" charset="-128"/>
              </a:rPr>
              <a:t>Viral load suppression 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Proportion of persons with viral load &lt; 200 (among all persons with at least 1 visit) </a:t>
            </a:r>
          </a:p>
        </p:txBody>
      </p:sp>
      <p:sp>
        <p:nvSpPr>
          <p:cNvPr id="2867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The In Care Campaign Measures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r>
              <a:rPr lang="en-US" sz="3000" u="sng" dirty="0" smtClean="0"/>
              <a:t>Baseline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400" dirty="0" smtClean="0"/>
              <a:t>Prior to In Care campaign, clinic staff called patients out of care twice a year 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en-US" sz="3000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r>
              <a:rPr lang="en-US" sz="3000" u="sng" dirty="0" err="1" smtClean="0"/>
              <a:t>In+Care</a:t>
            </a:r>
            <a:r>
              <a:rPr lang="en-US" sz="3000" u="sng" dirty="0" smtClean="0"/>
              <a:t> Campaign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400" dirty="0" smtClean="0"/>
              <a:t>Focus on viral load suppression 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400" dirty="0" smtClean="0"/>
              <a:t>Lists generated by Ryan White data specialist 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400" dirty="0" smtClean="0"/>
              <a:t>New retention team consisting of MD, adherence RN, social workers and case manager addressing lists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400" dirty="0" smtClean="0"/>
              <a:t>Structured process for communicating with Ryan White Part B case managers</a:t>
            </a:r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Retention Activities in RI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In care elsewhere</a:t>
            </a:r>
          </a:p>
          <a:p>
            <a:r>
              <a:rPr lang="en-US" sz="2800" smtClean="0">
                <a:ea typeface="ＭＳ Ｐゴシック" pitchFamily="34" charset="-128"/>
              </a:rPr>
              <a:t>Socioeconomic barriers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Homeless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Lost insurance/underinsured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Busy with job (s)/working</a:t>
            </a:r>
          </a:p>
          <a:p>
            <a:r>
              <a:rPr lang="en-US" sz="2800" smtClean="0">
                <a:ea typeface="ＭＳ Ｐゴシック" pitchFamily="34" charset="-128"/>
              </a:rPr>
              <a:t>Mental health, health beliefs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Not ready to deal with diagnosis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Contradicting religious beliefs “God will cure me” 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Dual diagnosis of mental health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Substance use</a:t>
            </a:r>
          </a:p>
          <a:p>
            <a:r>
              <a:rPr lang="en-US" sz="2800" smtClean="0">
                <a:ea typeface="ＭＳ Ｐゴシック" pitchFamily="34" charset="-128"/>
              </a:rPr>
              <a:t>Other barriers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Medication side effects</a:t>
            </a:r>
          </a:p>
          <a:p>
            <a:endParaRPr lang="en-US" sz="2800" smtClean="0">
              <a:ea typeface="ＭＳ Ｐゴシック" pitchFamily="34" charset="-128"/>
            </a:endParaRPr>
          </a:p>
        </p:txBody>
      </p:sp>
      <p:sp>
        <p:nvSpPr>
          <p:cNvPr id="307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Background of Patients Out of Care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HIGH RISK Groups and Key Messages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solidFill>
                  <a:srgbClr val="FFFF00"/>
                </a:solidFill>
              </a:rPr>
              <a:t>1 – Viral load not decreasing, no MD appt pending (13)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solidFill>
                  <a:srgbClr val="FFFF00"/>
                </a:solidFill>
              </a:rPr>
              <a:t>2 – Unknown viral load, no pending appt (21)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3 – Viral load not decreasing, appt pending (21)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4 – Unknown viral load and pending appt (10)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5 - Viral load decreasing but no MD appt pending (7)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6 – Viral load decreasing and MD appt pending (22)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Establishing Priority Outreach Targets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mtClean="0">
                <a:ea typeface="ＭＳ Ｐゴシック" pitchFamily="34" charset="-128"/>
              </a:rPr>
              <a:t>Identification of persons with outside case management support</a:t>
            </a:r>
          </a:p>
          <a:p>
            <a:pPr>
              <a:spcAft>
                <a:spcPts val="1200"/>
              </a:spcAft>
            </a:pPr>
            <a:r>
              <a:rPr lang="en-US" smtClean="0">
                <a:ea typeface="ＭＳ Ｐゴシック" pitchFamily="34" charset="-128"/>
              </a:rPr>
              <a:t>Monthly review of retention list with part B providers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mtClean="0">
                <a:ea typeface="ＭＳ Ｐゴシック" pitchFamily="34" charset="-128"/>
              </a:rPr>
              <a:t>Case managers asked to make extra effort performing outreach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mtClean="0">
                <a:ea typeface="ＭＳ Ｐゴシック" pitchFamily="34" charset="-128"/>
              </a:rPr>
              <a:t>Effort offset by regularizing communication of clinical data needed for Ryan White part B reporting</a:t>
            </a:r>
          </a:p>
        </p:txBody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Strategies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mtClean="0">
                <a:ea typeface="ＭＳ Ｐゴシック" pitchFamily="34" charset="-128"/>
              </a:rPr>
              <a:t>Outreach made to patients with pending appointments/”hovering” out of care</a:t>
            </a:r>
          </a:p>
          <a:p>
            <a:pPr>
              <a:spcAft>
                <a:spcPts val="1200"/>
              </a:spcAft>
            </a:pPr>
            <a:r>
              <a:rPr lang="en-US" smtClean="0">
                <a:ea typeface="ＭＳ Ｐゴシック" pitchFamily="34" charset="-128"/>
              </a:rPr>
              <a:t>Contact attempts with remaining patients to coordinate new appointments/assess social or financial barriers to care</a:t>
            </a:r>
          </a:p>
          <a:p>
            <a:pPr>
              <a:spcAft>
                <a:spcPts val="1200"/>
              </a:spcAft>
            </a:pPr>
            <a:r>
              <a:rPr lang="en-US" smtClean="0">
                <a:ea typeface="ＭＳ Ｐゴシック" pitchFamily="34" charset="-128"/>
              </a:rPr>
              <a:t>Coverage referrals/strategies for lost insurance or underinsured</a:t>
            </a:r>
          </a:p>
        </p:txBody>
      </p:sp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Strategies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Ryan White Part B AIDS Service Organizations (ASOS) </a:t>
            </a:r>
          </a:p>
          <a:p>
            <a:r>
              <a:rPr lang="en-US" smtClean="0">
                <a:ea typeface="ＭＳ Ｐゴシック" pitchFamily="34" charset="-128"/>
              </a:rPr>
              <a:t>Ryan White Part B corrections linkage team “Project Bridge” </a:t>
            </a:r>
          </a:p>
          <a:p>
            <a:r>
              <a:rPr lang="en-US" smtClean="0">
                <a:ea typeface="ＭＳ Ｐゴシック" pitchFamily="34" charset="-128"/>
              </a:rPr>
              <a:t>Dept of Health outreach </a:t>
            </a:r>
          </a:p>
          <a:p>
            <a:r>
              <a:rPr lang="en-US" smtClean="0">
                <a:ea typeface="ＭＳ Ｐゴシック" pitchFamily="34" charset="-128"/>
              </a:rPr>
              <a:t>Street worker outreach programs </a:t>
            </a:r>
          </a:p>
          <a:p>
            <a:r>
              <a:rPr lang="en-US" smtClean="0">
                <a:ea typeface="ＭＳ Ｐゴシック" pitchFamily="34" charset="-128"/>
              </a:rPr>
              <a:t>Mental health agencies </a:t>
            </a:r>
          </a:p>
          <a:p>
            <a:r>
              <a:rPr lang="en-US" smtClean="0">
                <a:ea typeface="ＭＳ Ｐゴシック" pitchFamily="34" charset="-128"/>
              </a:rPr>
              <a:t>Clinical trials coordinators 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4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     Community Partners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365760" indent="-256032" fontAlgn="auto">
              <a:spcAft>
                <a:spcPts val="1200"/>
              </a:spcAft>
              <a:defRPr/>
            </a:pPr>
            <a:r>
              <a:rPr lang="en-US" dirty="0"/>
              <a:t>Clinic </a:t>
            </a:r>
            <a:r>
              <a:rPr lang="en-US" dirty="0" smtClean="0"/>
              <a:t>retention group meets biweekly to </a:t>
            </a:r>
            <a:r>
              <a:rPr lang="en-US" dirty="0"/>
              <a:t>discuss complicated cases/issues</a:t>
            </a:r>
          </a:p>
          <a:p>
            <a:pPr marL="365760" indent="-256032" fontAlgn="auto">
              <a:spcAft>
                <a:spcPts val="1200"/>
              </a:spcAft>
              <a:defRPr/>
            </a:pPr>
            <a:r>
              <a:rPr lang="en-US" dirty="0" smtClean="0"/>
              <a:t>Referrals made as needed to AIDS Service organizations </a:t>
            </a:r>
          </a:p>
          <a:p>
            <a:pPr marL="365760" indent="-256032" fontAlgn="auto">
              <a:spcAft>
                <a:spcPts val="1200"/>
              </a:spcAft>
              <a:defRPr/>
            </a:pPr>
            <a:r>
              <a:rPr lang="en-US" dirty="0" smtClean="0"/>
              <a:t>Case managers encouraged to attend MD appointment for support and collaboration</a:t>
            </a:r>
          </a:p>
          <a:p>
            <a:pPr marL="365760" indent="-256032" fontAlgn="auto">
              <a:spcAft>
                <a:spcPts val="1200"/>
              </a:spcAft>
              <a:defRPr/>
            </a:pPr>
            <a:r>
              <a:rPr lang="en-US" dirty="0" smtClean="0"/>
              <a:t>Barriers to care identified on biannual part B case management medical evaluations</a:t>
            </a:r>
          </a:p>
          <a:p>
            <a:pPr marL="365760" indent="-256032" fontAlgn="auto">
              <a:spcAft>
                <a:spcPts val="1200"/>
              </a:spcAft>
              <a:defRPr/>
            </a:pPr>
            <a:r>
              <a:rPr lang="en-US" dirty="0" smtClean="0"/>
              <a:t>Clinic staff presence at </a:t>
            </a:r>
            <a:r>
              <a:rPr lang="en-US" dirty="0"/>
              <a:t>part B </a:t>
            </a:r>
            <a:r>
              <a:rPr lang="en-US" dirty="0" smtClean="0"/>
              <a:t>program staff meetings to review retention list and discuss barriers to care </a:t>
            </a:r>
          </a:p>
        </p:txBody>
      </p:sp>
      <p:sp>
        <p:nvSpPr>
          <p:cNvPr id="358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Key Interventions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800" smtClean="0">
                <a:ea typeface="ＭＳ Ｐゴシック" pitchFamily="34" charset="-128"/>
              </a:rPr>
              <a:t>Clinic Consumer Advisory Board (CAB) -monthly input and feedback</a:t>
            </a:r>
          </a:p>
          <a:p>
            <a:pPr>
              <a:spcAft>
                <a:spcPts val="1200"/>
              </a:spcAft>
            </a:pPr>
            <a:r>
              <a:rPr lang="en-US" sz="2800" smtClean="0">
                <a:ea typeface="ＭＳ Ｐゴシック" pitchFamily="34" charset="-128"/>
              </a:rPr>
              <a:t>Outreach made at community events by consumers</a:t>
            </a:r>
          </a:p>
          <a:p>
            <a:pPr>
              <a:spcAft>
                <a:spcPts val="1200"/>
              </a:spcAft>
            </a:pPr>
            <a:r>
              <a:rPr lang="en-US" sz="2800" smtClean="0">
                <a:ea typeface="ＭＳ Ｐゴシック" pitchFamily="34" charset="-128"/>
              </a:rPr>
              <a:t>Clinic CAB newsletter featured resources available to support retention</a:t>
            </a:r>
          </a:p>
          <a:p>
            <a:pPr>
              <a:spcAft>
                <a:spcPts val="1200"/>
              </a:spcAft>
            </a:pPr>
            <a:r>
              <a:rPr lang="en-US" sz="2800" smtClean="0">
                <a:ea typeface="ＭＳ Ｐゴシック" pitchFamily="34" charset="-128"/>
              </a:rPr>
              <a:t>Exploring potential for development of a peer support/navigator program</a:t>
            </a:r>
          </a:p>
          <a:p>
            <a:pPr>
              <a:spcAft>
                <a:spcPts val="1200"/>
              </a:spcAft>
            </a:pPr>
            <a:endParaRPr lang="en-US" sz="2800" smtClean="0">
              <a:ea typeface="ＭＳ Ｐゴシック" pitchFamily="34" charset="-128"/>
            </a:endParaRPr>
          </a:p>
        </p:txBody>
      </p:sp>
      <p:sp>
        <p:nvSpPr>
          <p:cNvPr id="368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     Consumer Involvement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Initial Success:  Gaps in Care</a:t>
            </a:r>
          </a:p>
        </p:txBody>
      </p:sp>
      <p:graphicFrame>
        <p:nvGraphicFramePr>
          <p:cNvPr id="37891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r:id="rId4" imgW="8327858" imgH="4627265" progId="Excel.Chart.8">
                  <p:embed/>
                </p:oleObj>
              </mc:Choice>
              <mc:Fallback>
                <p:oleObj r:id="rId4" imgW="8327858" imgH="4627265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800" smtClean="0">
                <a:ea typeface="ＭＳ Ｐゴシック" pitchFamily="34" charset="-128"/>
              </a:rPr>
              <a:t>Data cleaning is ongoing challenge</a:t>
            </a:r>
          </a:p>
          <a:p>
            <a:pPr>
              <a:spcAft>
                <a:spcPts val="1200"/>
              </a:spcAft>
            </a:pPr>
            <a:r>
              <a:rPr lang="en-US" sz="2800" smtClean="0">
                <a:ea typeface="ＭＳ Ｐゴシック" pitchFamily="34" charset="-128"/>
              </a:rPr>
              <a:t>Need to identify all available resources at time of new patient intake</a:t>
            </a:r>
          </a:p>
          <a:p>
            <a:pPr>
              <a:spcAft>
                <a:spcPts val="1200"/>
              </a:spcAft>
            </a:pPr>
            <a:r>
              <a:rPr lang="en-US" sz="2800" smtClean="0">
                <a:ea typeface="ＭＳ Ｐゴシック" pitchFamily="34" charset="-128"/>
              </a:rPr>
              <a:t>Often patients lost to follow up with clinic are also lost to follow up with community partners</a:t>
            </a:r>
          </a:p>
          <a:p>
            <a:pPr>
              <a:spcAft>
                <a:spcPts val="1200"/>
              </a:spcAft>
            </a:pPr>
            <a:r>
              <a:rPr lang="en-US" sz="2800" smtClean="0">
                <a:ea typeface="ＭＳ Ｐゴシック" pitchFamily="34" charset="-128"/>
              </a:rPr>
              <a:t>Not every patient on list in need of intervention</a:t>
            </a:r>
          </a:p>
          <a:p>
            <a:pPr>
              <a:spcAft>
                <a:spcPts val="1200"/>
              </a:spcAft>
            </a:pPr>
            <a:r>
              <a:rPr lang="en-US" sz="2800" smtClean="0">
                <a:ea typeface="ＭＳ Ｐゴシック" pitchFamily="34" charset="-128"/>
              </a:rPr>
              <a:t>Ryan White funding mechanism may create disincentives for agencies to take on clients with greatest need</a:t>
            </a:r>
          </a:p>
        </p:txBody>
      </p:sp>
      <p:sp>
        <p:nvSpPr>
          <p:cNvPr id="389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  Lessons Learned/Challenges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1576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smtClean="0">
                <a:ea typeface="ＭＳ Ｐゴシック" pitchFamily="34" charset="-128"/>
              </a:rPr>
              <a:t>Introduction of acuity scales as means to guide prioritization for outreach and case management</a:t>
            </a:r>
          </a:p>
          <a:p>
            <a:pPr>
              <a:spcAft>
                <a:spcPts val="1200"/>
              </a:spcAft>
            </a:pPr>
            <a:r>
              <a:rPr lang="en-US" sz="2800" smtClean="0">
                <a:ea typeface="ＭＳ Ｐゴシック" pitchFamily="34" charset="-128"/>
              </a:rPr>
              <a:t>Development of care plan framework for retention activities</a:t>
            </a:r>
          </a:p>
          <a:p>
            <a:pPr>
              <a:spcAft>
                <a:spcPts val="1200"/>
              </a:spcAft>
            </a:pPr>
            <a:r>
              <a:rPr lang="en-US" sz="2800" smtClean="0">
                <a:ea typeface="ＭＳ Ｐゴシック" pitchFamily="34" charset="-128"/>
              </a:rPr>
              <a:t>Work with the state to address service gaps and disincentives</a:t>
            </a:r>
          </a:p>
          <a:p>
            <a:pPr>
              <a:spcAft>
                <a:spcPts val="1200"/>
              </a:spcAft>
            </a:pPr>
            <a:r>
              <a:rPr lang="en-US" sz="2800" smtClean="0">
                <a:ea typeface="ＭＳ Ｐゴシック" pitchFamily="34" charset="-128"/>
              </a:rPr>
              <a:t>Continue to develop strategies for consumer input </a:t>
            </a:r>
          </a:p>
          <a:p>
            <a:pPr>
              <a:spcAft>
                <a:spcPts val="1200"/>
              </a:spcAft>
            </a:pPr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99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Next Steps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0963" name="TextBox 4"/>
          <p:cNvSpPr txBox="1">
            <a:spLocks noChangeArrowheads="1"/>
          </p:cNvSpPr>
          <p:nvPr/>
        </p:nvSpPr>
        <p:spPr bwMode="auto">
          <a:xfrm>
            <a:off x="685800" y="685800"/>
            <a:ext cx="69294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Acknowledgements: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Ryan White Part C:  Kimberly R. Hudgens, MSHCA, MBA</a:t>
            </a:r>
          </a:p>
          <a:p>
            <a:pPr eaLnBrk="1" hangingPunct="1"/>
            <a:r>
              <a:rPr lang="en-US"/>
              <a:t>RI Department of Health:  Bill Lyman, Toshoua Xiong, Paul Loberti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AIDS Care Ocean State</a:t>
            </a:r>
          </a:p>
          <a:p>
            <a:pPr eaLnBrk="1" hangingPunct="1"/>
            <a:r>
              <a:rPr lang="en-US"/>
              <a:t/>
            </a:r>
            <a:br>
              <a:rPr lang="en-US"/>
            </a:br>
            <a:r>
              <a:rPr lang="en-US"/>
              <a:t>AIDS Project Rhode Island</a:t>
            </a:r>
          </a:p>
          <a:p>
            <a:pPr eaLnBrk="1" hangingPunct="1"/>
            <a:r>
              <a:rPr lang="en-US"/>
              <a:t/>
            </a:r>
            <a:br>
              <a:rPr lang="en-US"/>
            </a:br>
            <a:r>
              <a:rPr lang="en-US"/>
              <a:t>Agape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National Quality Center In+Care team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importance of engagement with HIV care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Individual</a:t>
            </a:r>
            <a:r>
              <a:rPr lang="en-US" sz="2400" baseline="30000" smtClean="0">
                <a:ea typeface="ＭＳ Ｐゴシック" pitchFamily="34" charset="-128"/>
              </a:rPr>
              <a:t>1-6</a:t>
            </a:r>
            <a:endParaRPr lang="en-US" sz="2400" smtClean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ART receipt and adherence</a:t>
            </a:r>
            <a:r>
              <a:rPr lang="en-US" sz="2400" baseline="30000" smtClean="0">
                <a:ea typeface="ＭＳ Ｐゴシック" pitchFamily="34" charset="-128"/>
              </a:rPr>
              <a:t>1,2</a:t>
            </a:r>
            <a:endParaRPr lang="en-US" sz="2400" smtClean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Immunological &amp; virologic response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Survival benefit 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Population</a:t>
            </a:r>
            <a:r>
              <a:rPr lang="en-US" sz="2400" baseline="30000" smtClean="0">
                <a:ea typeface="ＭＳ Ｐゴシック" pitchFamily="34" charset="-128"/>
              </a:rPr>
              <a:t>7-10</a:t>
            </a:r>
            <a:endParaRPr lang="en-US" sz="2400" smtClean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Decrease in HIV transmission 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 Potential impact on racial and socioeconomic disparities</a:t>
            </a:r>
          </a:p>
          <a:p>
            <a:pPr lvl="1">
              <a:lnSpc>
                <a:spcPct val="90000"/>
              </a:lnSpc>
            </a:pPr>
            <a:endParaRPr lang="en-US" sz="24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1200" smtClean="0">
                <a:ea typeface="ＭＳ Ｐゴシック" pitchFamily="34" charset="-128"/>
              </a:rPr>
              <a:t>1.Berg MB et al. Nonadherence to medical appointments is associated with increased plasma HIV RNA and decreased CD4 cell counts in a community based HIV primary care clinic. AIDS Care. 2005;17(7):902–7.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1200" smtClean="0">
                <a:ea typeface="ＭＳ Ｐゴシック" pitchFamily="34" charset="-128"/>
              </a:rPr>
              <a:t>2. Park WB et al.One-year adherence to clinic visits after HAART: a predictor of clinical progress in HIV patients. JIM. 2007;26(3):268–75.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1200" smtClean="0">
                <a:ea typeface="ＭＳ Ｐゴシック" pitchFamily="34" charset="-128"/>
              </a:rPr>
              <a:t>3. Bani-Sadr F, et al.. Does early antiretroviral treatment prevent liver fibrosis in HIV/HCV-coinfected patients? JAIDS. 2009;50(2):234–6.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1200" smtClean="0">
                <a:ea typeface="ＭＳ Ｐゴシック" pitchFamily="34" charset="-128"/>
              </a:rPr>
              <a:t>4.Mugavero MJ, et al. Early retention in HIV care and viral load suppression: implications for a test and treat. JAIDS 2012;59(1):86–93.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1200" smtClean="0">
                <a:ea typeface="ＭＳ Ｐゴシック" pitchFamily="34" charset="-128"/>
              </a:rPr>
              <a:t>5. Giordano TP,  et al. Retention in care: a challenge to survival with HIV infection. CID2007;44 (11):1493–9.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1200" smtClean="0">
                <a:ea typeface="ＭＳ Ｐゴシック" pitchFamily="34" charset="-128"/>
              </a:rPr>
              <a:t>6. Mugavero MJ, et al. Missed visits and mortality among patients establishing initial outpatient HIV treatment. CID 2009;48(2):248–56.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1200" smtClean="0">
                <a:ea typeface="ＭＳ Ｐゴシック" pitchFamily="34" charset="-128"/>
              </a:rPr>
              <a:t>7. Lohse, N., et al. "Survival of persons with and without HIV infection in Denmark, 1995-2005." Ann Intern Med 2007 146(2): 87-95.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1200" smtClean="0">
                <a:ea typeface="ＭＳ Ｐゴシック" pitchFamily="34" charset="-128"/>
              </a:rPr>
              <a:t>8.Metsch LR, et al. HIV transmission risk behaviors among HIV-infected persons who are successful linked to care. CID2008;47(4):577–84.</a:t>
            </a:r>
          </a:p>
          <a:p>
            <a:pPr>
              <a:buFont typeface="Arial" pitchFamily="34" charset="0"/>
              <a:buNone/>
            </a:pPr>
            <a:r>
              <a:rPr lang="en-US" sz="1200" smtClean="0">
                <a:ea typeface="ＭＳ Ｐゴシック" pitchFamily="34" charset="-128"/>
              </a:rPr>
              <a:t>9. Cohen MS, et al. Prevention of HIV-1 infection with early antiretroviral therapy. </a:t>
            </a:r>
            <a:r>
              <a:rPr lang="en-US" sz="1200" i="1" smtClean="0">
                <a:ea typeface="ＭＳ Ｐゴシック" pitchFamily="34" charset="-128"/>
              </a:rPr>
              <a:t>NEJM Aug 11 2011;365(6):493-505.</a:t>
            </a:r>
          </a:p>
          <a:p>
            <a:pPr>
              <a:buFont typeface="Arial" pitchFamily="34" charset="0"/>
              <a:buNone/>
            </a:pPr>
            <a:r>
              <a:rPr lang="en-US" sz="1200" smtClean="0">
                <a:ea typeface="ＭＳ Ｐゴシック" pitchFamily="34" charset="-128"/>
              </a:rPr>
              <a:t>10. Moore, R. D. et al. "Improvement in the Health of HIV-Infected Persons in Care: Reducing Disparities." CID 55(9): 1242.</a:t>
            </a:r>
          </a:p>
          <a:p>
            <a:pPr>
              <a:buFont typeface="Arial" pitchFamily="34" charset="0"/>
              <a:buNone/>
            </a:pPr>
            <a:r>
              <a:rPr lang="en-US" sz="1600" smtClean="0">
                <a:ea typeface="ＭＳ Ｐゴシック" pitchFamily="34" charset="-128"/>
              </a:rPr>
              <a:t>	</a:t>
            </a:r>
          </a:p>
          <a:p>
            <a:pPr>
              <a:buFont typeface="Arial" pitchFamily="34" charset="0"/>
              <a:buNone/>
            </a:pPr>
            <a:endParaRPr lang="en-US" sz="16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“Blueprint”</a:t>
            </a:r>
          </a:p>
        </p:txBody>
      </p:sp>
      <p:sp>
        <p:nvSpPr>
          <p:cNvPr id="6147" name="Process 14"/>
          <p:cNvSpPr>
            <a:spLocks noChangeArrowheads="1"/>
          </p:cNvSpPr>
          <p:nvPr/>
        </p:nvSpPr>
        <p:spPr bwMode="auto">
          <a:xfrm>
            <a:off x="2057400" y="4419600"/>
            <a:ext cx="1143000" cy="841375"/>
          </a:xfrm>
          <a:prstGeom prst="flowChartProcess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Linkage to Care</a:t>
            </a:r>
          </a:p>
        </p:txBody>
      </p:sp>
      <p:sp>
        <p:nvSpPr>
          <p:cNvPr id="6148" name="Process 15"/>
          <p:cNvSpPr>
            <a:spLocks noChangeArrowheads="1"/>
          </p:cNvSpPr>
          <p:nvPr/>
        </p:nvSpPr>
        <p:spPr bwMode="auto">
          <a:xfrm>
            <a:off x="228600" y="4419600"/>
            <a:ext cx="1143000" cy="841375"/>
          </a:xfrm>
          <a:prstGeom prst="flowChartProcess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HIV Dx</a:t>
            </a:r>
          </a:p>
        </p:txBody>
      </p:sp>
      <p:sp>
        <p:nvSpPr>
          <p:cNvPr id="6149" name="Process 16"/>
          <p:cNvSpPr>
            <a:spLocks noChangeArrowheads="1"/>
          </p:cNvSpPr>
          <p:nvPr/>
        </p:nvSpPr>
        <p:spPr bwMode="auto">
          <a:xfrm>
            <a:off x="3886200" y="4419600"/>
            <a:ext cx="1143000" cy="841375"/>
          </a:xfrm>
          <a:prstGeom prst="flowChartProcess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ART Receipt</a:t>
            </a:r>
          </a:p>
        </p:txBody>
      </p:sp>
      <p:sp>
        <p:nvSpPr>
          <p:cNvPr id="6150" name="Process 17"/>
          <p:cNvSpPr>
            <a:spLocks noChangeArrowheads="1"/>
          </p:cNvSpPr>
          <p:nvPr/>
        </p:nvSpPr>
        <p:spPr bwMode="auto">
          <a:xfrm>
            <a:off x="5715000" y="4419600"/>
            <a:ext cx="1219200" cy="841375"/>
          </a:xfrm>
          <a:prstGeom prst="flowChartProcess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ART Adherence</a:t>
            </a:r>
          </a:p>
        </p:txBody>
      </p:sp>
      <p:sp>
        <p:nvSpPr>
          <p:cNvPr id="6151" name="Process 18"/>
          <p:cNvSpPr>
            <a:spLocks noChangeArrowheads="1"/>
          </p:cNvSpPr>
          <p:nvPr/>
        </p:nvSpPr>
        <p:spPr bwMode="auto">
          <a:xfrm>
            <a:off x="7696200" y="4419600"/>
            <a:ext cx="1219200" cy="841375"/>
          </a:xfrm>
          <a:prstGeom prst="flowChartProcess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Outcomes</a:t>
            </a:r>
          </a:p>
        </p:txBody>
      </p:sp>
      <p:sp>
        <p:nvSpPr>
          <p:cNvPr id="6152" name="Left-Right Arrow 19"/>
          <p:cNvSpPr>
            <a:spLocks noChangeArrowheads="1"/>
          </p:cNvSpPr>
          <p:nvPr/>
        </p:nvSpPr>
        <p:spPr bwMode="auto">
          <a:xfrm>
            <a:off x="5105400" y="4648200"/>
            <a:ext cx="533400" cy="331788"/>
          </a:xfrm>
          <a:prstGeom prst="leftRightArrow">
            <a:avLst>
              <a:gd name="adj1" fmla="val 50000"/>
              <a:gd name="adj2" fmla="val 50068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153" name="Left-Right Arrow 20"/>
          <p:cNvSpPr>
            <a:spLocks noChangeArrowheads="1"/>
          </p:cNvSpPr>
          <p:nvPr/>
        </p:nvSpPr>
        <p:spPr bwMode="auto">
          <a:xfrm>
            <a:off x="7010400" y="4648200"/>
            <a:ext cx="533400" cy="304800"/>
          </a:xfrm>
          <a:prstGeom prst="leftRightArrow">
            <a:avLst>
              <a:gd name="adj1" fmla="val 50000"/>
              <a:gd name="adj2" fmla="val 4999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154" name="Right Arrow 21"/>
          <p:cNvSpPr>
            <a:spLocks noChangeArrowheads="1"/>
          </p:cNvSpPr>
          <p:nvPr/>
        </p:nvSpPr>
        <p:spPr bwMode="auto">
          <a:xfrm>
            <a:off x="1524000" y="4648200"/>
            <a:ext cx="381000" cy="3048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155" name="Right Arrow 23"/>
          <p:cNvSpPr>
            <a:spLocks noChangeArrowheads="1"/>
          </p:cNvSpPr>
          <p:nvPr/>
        </p:nvSpPr>
        <p:spPr bwMode="auto">
          <a:xfrm>
            <a:off x="3352800" y="4648200"/>
            <a:ext cx="381000" cy="3048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156" name="Process 24"/>
          <p:cNvSpPr>
            <a:spLocks noChangeArrowheads="1"/>
          </p:cNvSpPr>
          <p:nvPr/>
        </p:nvSpPr>
        <p:spPr bwMode="auto">
          <a:xfrm>
            <a:off x="2514600" y="2895600"/>
            <a:ext cx="3886200" cy="533400"/>
          </a:xfrm>
          <a:prstGeom prst="flowChartProcess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Retention in Care</a:t>
            </a:r>
          </a:p>
        </p:txBody>
      </p:sp>
      <p:sp>
        <p:nvSpPr>
          <p:cNvPr id="6157" name="Process 25"/>
          <p:cNvSpPr>
            <a:spLocks noChangeArrowheads="1"/>
          </p:cNvSpPr>
          <p:nvPr/>
        </p:nvSpPr>
        <p:spPr bwMode="auto">
          <a:xfrm>
            <a:off x="2514600" y="1905000"/>
            <a:ext cx="3886200" cy="533400"/>
          </a:xfrm>
          <a:prstGeom prst="flowChartProcess">
            <a:avLst/>
          </a:prstGeom>
          <a:solidFill>
            <a:schemeClr val="accent1"/>
          </a:solidFill>
          <a:ln w="76200">
            <a:solidFill>
              <a:schemeClr val="tx1"/>
            </a:solidFill>
            <a:prstDash val="dash"/>
            <a:miter lim="800000"/>
            <a:headEnd/>
            <a:tailEnd/>
          </a:ln>
          <a:effectLst>
            <a:outerShdw dist="22987" dir="5400000" algn="tl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Re-engagement in Care</a:t>
            </a:r>
          </a:p>
        </p:txBody>
      </p:sp>
      <p:cxnSp>
        <p:nvCxnSpPr>
          <p:cNvPr id="6158" name="Straight Arrow Connector 37"/>
          <p:cNvCxnSpPr>
            <a:cxnSpLocks noChangeShapeType="1"/>
          </p:cNvCxnSpPr>
          <p:nvPr/>
        </p:nvCxnSpPr>
        <p:spPr bwMode="auto">
          <a:xfrm>
            <a:off x="6629400" y="3429000"/>
            <a:ext cx="1143000" cy="685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Straight Arrow Connector 39"/>
          <p:cNvCxnSpPr>
            <a:cxnSpLocks noChangeShapeType="1"/>
          </p:cNvCxnSpPr>
          <p:nvPr/>
        </p:nvCxnSpPr>
        <p:spPr bwMode="auto">
          <a:xfrm rot="5400000">
            <a:off x="5827713" y="3924300"/>
            <a:ext cx="687388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Straight Arrow Connector 41"/>
          <p:cNvCxnSpPr>
            <a:cxnSpLocks noChangeShapeType="1"/>
          </p:cNvCxnSpPr>
          <p:nvPr/>
        </p:nvCxnSpPr>
        <p:spPr bwMode="auto">
          <a:xfrm rot="5400000">
            <a:off x="4077494" y="3923506"/>
            <a:ext cx="6858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Straight Arrow Connector 47"/>
          <p:cNvCxnSpPr>
            <a:cxnSpLocks noChangeShapeType="1"/>
          </p:cNvCxnSpPr>
          <p:nvPr/>
        </p:nvCxnSpPr>
        <p:spPr bwMode="auto">
          <a:xfrm rot="5400000">
            <a:off x="2401094" y="3923506"/>
            <a:ext cx="6858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2" name="Curved Right Arrow 51"/>
          <p:cNvSpPr>
            <a:spLocks noChangeArrowheads="1"/>
          </p:cNvSpPr>
          <p:nvPr/>
        </p:nvSpPr>
        <p:spPr bwMode="auto">
          <a:xfrm>
            <a:off x="1524000" y="2133600"/>
            <a:ext cx="731838" cy="1216025"/>
          </a:xfrm>
          <a:prstGeom prst="curvedRightArrow">
            <a:avLst>
              <a:gd name="adj1" fmla="val 24986"/>
              <a:gd name="adj2" fmla="val 49971"/>
              <a:gd name="adj3" fmla="val 25000"/>
            </a:avLst>
          </a:prstGeom>
          <a:solidFill>
            <a:schemeClr val="tx1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6163" name="Curved Left Arrow 52"/>
          <p:cNvSpPr>
            <a:spLocks noChangeArrowheads="1"/>
          </p:cNvSpPr>
          <p:nvPr/>
        </p:nvSpPr>
        <p:spPr bwMode="auto">
          <a:xfrm flipV="1">
            <a:off x="6629400" y="2057400"/>
            <a:ext cx="731838" cy="1143000"/>
          </a:xfrm>
          <a:prstGeom prst="curvedLeftArrow">
            <a:avLst>
              <a:gd name="adj1" fmla="val 24982"/>
              <a:gd name="adj2" fmla="val 49971"/>
              <a:gd name="adj3" fmla="val 25000"/>
            </a:avLst>
          </a:prstGeom>
          <a:solidFill>
            <a:schemeClr val="tx1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6164" name="TextBox 53"/>
          <p:cNvSpPr txBox="1">
            <a:spLocks noChangeArrowheads="1"/>
          </p:cNvSpPr>
          <p:nvPr/>
        </p:nvSpPr>
        <p:spPr bwMode="auto">
          <a:xfrm>
            <a:off x="0" y="6324600"/>
            <a:ext cx="944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Adapted from: Ulett et al </a:t>
            </a:r>
            <a:r>
              <a:rPr lang="en-US" i="1">
                <a:latin typeface="Calibri" pitchFamily="34" charset="0"/>
              </a:rPr>
              <a:t>AIDS Patient Care and STDs </a:t>
            </a:r>
            <a:r>
              <a:rPr lang="en-US">
                <a:latin typeface="Calibri" pitchFamily="34" charset="0"/>
              </a:rPr>
              <a:t>2009; 23; Mugavero et al </a:t>
            </a:r>
            <a:r>
              <a:rPr lang="en-US" i="1">
                <a:latin typeface="Calibri" pitchFamily="34" charset="0"/>
              </a:rPr>
              <a:t>CID</a:t>
            </a:r>
            <a:r>
              <a:rPr lang="en-US">
                <a:latin typeface="Calibri" pitchFamily="34" charset="0"/>
              </a:rPr>
              <a:t> 2011 52 (S2)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HIV Treatment Adherence Cascade 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0" y="11430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86000" y="6019800"/>
            <a:ext cx="556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Gardner et al, </a:t>
            </a:r>
            <a:r>
              <a:rPr lang="en-US">
                <a:latin typeface="Calibri" pitchFamily="34" charset="0"/>
              </a:rPr>
              <a:t>CID 2011; 52 (6): 793- 800</a:t>
            </a:r>
          </a:p>
          <a:p>
            <a:r>
              <a:rPr lang="en-US" b="1">
                <a:latin typeface="Calibri" pitchFamily="34" charset="0"/>
              </a:rPr>
              <a:t>CDC MMWR </a:t>
            </a:r>
            <a:r>
              <a:rPr lang="en-US">
                <a:latin typeface="Calibri" pitchFamily="34" charset="0"/>
              </a:rPr>
              <a:t>2011 December 2, 2011 / 60(47);1618-1623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3581400" y="1828800"/>
            <a:ext cx="4335463" cy="533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100" charset="0"/>
                <a:ea typeface="ＭＳ Ｐゴシック" pitchFamily="-100" charset="-128"/>
              </a:rPr>
              <a:t>75-77% Linked to care within 6 months of diagnosis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4800600" y="2362200"/>
            <a:ext cx="2170113" cy="4730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6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100" charset="0"/>
                <a:ea typeface="ＭＳ Ｐゴシック" pitchFamily="-100" charset="-128"/>
              </a:rPr>
              <a:t>50% are in regular care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5943600" y="2743200"/>
            <a:ext cx="1860550" cy="5524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6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100" charset="0"/>
                <a:ea typeface="ＭＳ Ｐゴシック" pitchFamily="-100" charset="-128"/>
              </a:rPr>
              <a:t>30-45% on ART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7543800" y="2895600"/>
            <a:ext cx="1600200" cy="838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6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100" charset="0"/>
                <a:ea typeface="ＭＳ Ｐゴシック" pitchFamily="-100" charset="-128"/>
              </a:rPr>
              <a:t>24-35% have supressed viral loads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229600" cy="990600"/>
          </a:xfrm>
        </p:spPr>
        <p:txBody>
          <a:bodyPr anchor="b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ea typeface="+mj-ea"/>
              </a:rPr>
              <a:t>Barriers to </a:t>
            </a:r>
            <a:r>
              <a:rPr lang="en-US" sz="2800" dirty="0" smtClean="0">
                <a:ea typeface="+mj-ea"/>
              </a:rPr>
              <a:t>Care: Targeting individuals at risk for inconsistent engagement with medical care</a:t>
            </a:r>
            <a:endParaRPr lang="en-US" sz="2800" dirty="0">
              <a:ea typeface="+mj-ea"/>
            </a:endParaRPr>
          </a:p>
        </p:txBody>
      </p:sp>
      <p:graphicFrame>
        <p:nvGraphicFramePr>
          <p:cNvPr id="144448" name="Group 64"/>
          <p:cNvGraphicFramePr>
            <a:graphicFrameLocks noGrp="1"/>
          </p:cNvGraphicFramePr>
          <p:nvPr/>
        </p:nvGraphicFramePr>
        <p:xfrm>
          <a:off x="152400" y="1371600"/>
          <a:ext cx="8686800" cy="5135740"/>
        </p:xfrm>
        <a:graphic>
          <a:graphicData uri="http://schemas.openxmlformats.org/drawingml/2006/table">
            <a:tbl>
              <a:tblPr/>
              <a:tblGrid>
                <a:gridCol w="2209800"/>
                <a:gridCol w="6477000"/>
              </a:tblGrid>
              <a:tr h="304767">
                <a:tc gridSpan="2">
                  <a:txBody>
                    <a:bodyPr/>
                    <a:lstStyle/>
                    <a:p>
                      <a:pPr marL="119063" marR="0" lvl="0" indent="0" algn="l" defTabSz="234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343">
                <a:tc>
                  <a:txBody>
                    <a:bodyPr/>
                    <a:lstStyle/>
                    <a:p>
                      <a:pPr marL="119063" marR="0" lvl="0" indent="0" algn="l" defTabSz="234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ＭＳ Ｐゴシック"/>
                          <a:cs typeface="ＭＳ Ｐゴシック"/>
                        </a:rPr>
                        <a:t>Barrier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234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ＭＳ Ｐゴシック"/>
                          <a:cs typeface="ＭＳ Ｐゴシック"/>
                        </a:rPr>
                        <a:t>Example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352">
                <a:tc>
                  <a:txBody>
                    <a:bodyPr/>
                    <a:lstStyle/>
                    <a:p>
                      <a:pPr marL="119063" marR="0" lvl="0" indent="0" algn="l" defTabSz="234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ＭＳ Ｐゴシック"/>
                          <a:cs typeface="ＭＳ Ｐゴシック"/>
                        </a:rPr>
                        <a:t>Financial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234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ＭＳ Ｐゴシック"/>
                          <a:cs typeface="ＭＳ Ｐゴシック"/>
                        </a:rPr>
                        <a:t>Lack health insurance; unable to afford required medications/ devices/therapy/treatment; good health is a low priority because of competing needs and limited resources.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352">
                <a:tc>
                  <a:txBody>
                    <a:bodyPr/>
                    <a:lstStyle/>
                    <a:p>
                      <a:pPr marL="119063" marR="0" lvl="0" indent="0" algn="l" defTabSz="234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ＭＳ Ｐゴシック"/>
                          <a:cs typeface="ＭＳ Ｐゴシック"/>
                        </a:rPr>
                        <a:t>Logisitical/ system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234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ＭＳ Ｐゴシック"/>
                          <a:cs typeface="ＭＳ Ｐゴシック"/>
                        </a:rPr>
                        <a:t>Inconveniently located health care resources; transportation unavailable or difficult to obtain; conflicts with work; misinformation; lack of information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352">
                <a:tc>
                  <a:txBody>
                    <a:bodyPr/>
                    <a:lstStyle/>
                    <a:p>
                      <a:pPr marL="119063" marR="0" lvl="0" indent="0" algn="l" defTabSz="234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ＭＳ Ｐゴシック"/>
                          <a:cs typeface="ＭＳ Ｐゴシック"/>
                        </a:rPr>
                        <a:t>Cultural Barriers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234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ＭＳ Ｐゴシック"/>
                          <a:cs typeface="ＭＳ Ｐゴシック"/>
                        </a:rPr>
                        <a:t>Mistrust, stigma, alienation; health care providers lack cultural sensitivity; patient’s have different expectations and understandings of providers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352">
                <a:tc>
                  <a:txBody>
                    <a:bodyPr/>
                    <a:lstStyle/>
                    <a:p>
                      <a:pPr marL="119063" marR="0" lvl="0" indent="0" algn="l" defTabSz="234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ＭＳ Ｐゴシック"/>
                          <a:cs typeface="ＭＳ Ｐゴシック"/>
                        </a:rPr>
                        <a:t>Environmental Stressors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234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ＭＳ Ｐゴシック"/>
                          <a:cs typeface="ＭＳ Ｐゴシック"/>
                        </a:rPr>
                        <a:t>Physical and psychological stressors; living conditions; harsh environment/neighborhoods; sleep deprivation; lack social support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/>
                    <a:p>
                      <a:pPr marL="119063" marR="0" lvl="0" indent="0" algn="l" defTabSz="234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ＭＳ Ｐゴシック"/>
                          <a:cs typeface="ＭＳ Ｐゴシック"/>
                        </a:rPr>
                        <a:t>Personal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234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ea typeface="ＭＳ Ｐゴシック"/>
                          <a:cs typeface="ＭＳ Ｐゴシック"/>
                        </a:rPr>
                        <a:t>Health literacy, substance abuse, depression, medication side effects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Who are high risk groups for loss to follow-up?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New diagnosis</a:t>
            </a:r>
          </a:p>
          <a:p>
            <a:r>
              <a:rPr lang="en-US" sz="2400" smtClean="0">
                <a:ea typeface="ＭＳ Ｐゴシック" pitchFamily="34" charset="-128"/>
              </a:rPr>
              <a:t>Co-morbidities</a:t>
            </a:r>
          </a:p>
          <a:p>
            <a:pPr lvl="1"/>
            <a:r>
              <a:rPr lang="en-US" sz="2400" smtClean="0">
                <a:ea typeface="ＭＳ Ｐゴシック" pitchFamily="34" charset="-128"/>
              </a:rPr>
              <a:t>Substance use</a:t>
            </a:r>
          </a:p>
          <a:p>
            <a:pPr lvl="1"/>
            <a:r>
              <a:rPr lang="en-US" sz="2400" smtClean="0">
                <a:ea typeface="ＭＳ Ｐゴシック" pitchFamily="34" charset="-128"/>
              </a:rPr>
              <a:t>Mental Health Issues</a:t>
            </a:r>
          </a:p>
          <a:p>
            <a:r>
              <a:rPr lang="en-US" sz="2400" smtClean="0">
                <a:ea typeface="ＭＳ Ｐゴシック" pitchFamily="34" charset="-128"/>
              </a:rPr>
              <a:t>Structural Issues:</a:t>
            </a:r>
          </a:p>
          <a:p>
            <a:pPr lvl="1"/>
            <a:r>
              <a:rPr lang="en-US" sz="2400" smtClean="0">
                <a:ea typeface="ＭＳ Ｐゴシック" pitchFamily="34" charset="-128"/>
              </a:rPr>
              <a:t>Homeless/unstable housing</a:t>
            </a:r>
          </a:p>
          <a:p>
            <a:pPr lvl="1"/>
            <a:r>
              <a:rPr lang="en-US" sz="2400" smtClean="0">
                <a:ea typeface="ＭＳ Ｐゴシック" pitchFamily="34" charset="-128"/>
              </a:rPr>
              <a:t>Transportation</a:t>
            </a:r>
          </a:p>
          <a:p>
            <a:pPr lvl="1"/>
            <a:r>
              <a:rPr lang="en-US" sz="2400" smtClean="0">
                <a:ea typeface="ＭＳ Ｐゴシック" pitchFamily="34" charset="-128"/>
              </a:rPr>
              <a:t>Uninsured/underinsured</a:t>
            </a:r>
          </a:p>
          <a:p>
            <a:r>
              <a:rPr lang="en-US" sz="2400" smtClean="0">
                <a:ea typeface="ＭＳ Ｐゴシック" pitchFamily="34" charset="-128"/>
              </a:rPr>
              <a:t>Recently incarcerated</a:t>
            </a:r>
          </a:p>
          <a:p>
            <a:r>
              <a:rPr lang="en-US" sz="2400" smtClean="0">
                <a:ea typeface="ＭＳ Ｐゴシック" pitchFamily="34" charset="-128"/>
              </a:rPr>
              <a:t>Minorities</a:t>
            </a:r>
          </a:p>
          <a:p>
            <a:pPr lvl="1"/>
            <a:r>
              <a:rPr lang="en-US" sz="2400" smtClean="0">
                <a:ea typeface="ＭＳ Ｐゴシック" pitchFamily="34" charset="-128"/>
              </a:rPr>
              <a:t>Non-English speaking</a:t>
            </a:r>
          </a:p>
          <a:p>
            <a:pPr lvl="1"/>
            <a:r>
              <a:rPr lang="en-US" sz="2400" smtClean="0">
                <a:ea typeface="ＭＳ Ｐゴシック" pitchFamily="34" charset="-128"/>
              </a:rPr>
              <a:t>Stigma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4419600" y="5780088"/>
            <a:ext cx="4724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/>
              <a:t>Horstmann E, et al. Retaining HIV-infected patients in care: Where are we? Where do we go from here? </a:t>
            </a:r>
            <a:r>
              <a:rPr lang="en-US" sz="1600" i="1"/>
              <a:t>CID</a:t>
            </a:r>
            <a:r>
              <a:rPr lang="en-US" sz="1600"/>
              <a:t>. 2010 Mar1;50(5):752-61.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Retention Strategies 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Strengths-based case management</a:t>
            </a:r>
          </a:p>
          <a:p>
            <a:r>
              <a:rPr lang="en-US" sz="2800" smtClean="0">
                <a:ea typeface="ＭＳ Ｐゴシック" pitchFamily="34" charset="-128"/>
              </a:rPr>
              <a:t>Patient navigation </a:t>
            </a:r>
          </a:p>
          <a:p>
            <a:r>
              <a:rPr lang="en-US" sz="2800" smtClean="0">
                <a:ea typeface="ＭＳ Ｐゴシック" pitchFamily="34" charset="-128"/>
              </a:rPr>
              <a:t>Transportation to medical appointments</a:t>
            </a:r>
          </a:p>
          <a:p>
            <a:r>
              <a:rPr lang="en-US" sz="2800" smtClean="0">
                <a:ea typeface="ＭＳ Ｐゴシック" pitchFamily="34" charset="-128"/>
              </a:rPr>
              <a:t>Co-location of services (i.e., ancillary services and medical care)</a:t>
            </a:r>
          </a:p>
          <a:p>
            <a:r>
              <a:rPr lang="en-US" sz="2800" smtClean="0">
                <a:ea typeface="ＭＳ Ｐゴシック" pitchFamily="34" charset="-128"/>
              </a:rPr>
              <a:t>Bilingual/bicultural health care team</a:t>
            </a:r>
          </a:p>
          <a:p>
            <a:r>
              <a:rPr lang="en-US" sz="2800" smtClean="0">
                <a:ea typeface="ＭＳ Ｐゴシック" pitchFamily="34" charset="-128"/>
              </a:rPr>
              <a:t>Consistent reminder calls </a:t>
            </a:r>
          </a:p>
          <a:p>
            <a:r>
              <a:rPr lang="en-US" sz="2800" smtClean="0">
                <a:ea typeface="ＭＳ Ｐゴシック" pitchFamily="34" charset="-128"/>
              </a:rPr>
              <a:t>Brief messages from health providers during medical visits</a:t>
            </a:r>
          </a:p>
          <a:p>
            <a:r>
              <a:rPr lang="en-US" sz="2800" smtClean="0">
                <a:ea typeface="ＭＳ Ｐゴシック" pitchFamily="34" charset="-128"/>
              </a:rPr>
              <a:t> Posters and brochures in waiting rooms</a:t>
            </a:r>
          </a:p>
          <a:p>
            <a:r>
              <a:rPr lang="en-US" sz="2800" smtClean="0">
                <a:ea typeface="ＭＳ Ｐゴシック" pitchFamily="34" charset="-128"/>
              </a:rPr>
              <a:t> Peers as part of the health care team</a:t>
            </a:r>
          </a:p>
          <a:p>
            <a:r>
              <a:rPr lang="en-US" sz="2800" smtClean="0">
                <a:ea typeface="ＭＳ Ｐゴシック" pitchFamily="34" charset="-128"/>
              </a:rPr>
              <a:t>Text-messaging/mobile health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2319</Words>
  <Application>Microsoft Office PowerPoint</Application>
  <PresentationFormat>On-screen Show (4:3)</PresentationFormat>
  <Paragraphs>335</Paragraphs>
  <Slides>39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ＭＳ Ｐゴシック</vt:lpstr>
      <vt:lpstr>Calibri</vt:lpstr>
      <vt:lpstr>Corbel</vt:lpstr>
      <vt:lpstr>Wingdings 2</vt:lpstr>
      <vt:lpstr>Wingdings 3</vt:lpstr>
      <vt:lpstr>Office Theme</vt:lpstr>
      <vt:lpstr>Microsoft Excel Chart</vt:lpstr>
      <vt:lpstr>Coordinating Care Across Funded Providers to Support Retenion in Care: The In+Care Campaign in RI. </vt:lpstr>
      <vt:lpstr>Outline</vt:lpstr>
      <vt:lpstr>HIGH RISK Groups and Key Messages</vt:lpstr>
      <vt:lpstr>The importance of engagement with HIV care</vt:lpstr>
      <vt:lpstr>The “Blueprint”</vt:lpstr>
      <vt:lpstr>HIV Treatment Adherence Cascade </vt:lpstr>
      <vt:lpstr>Barriers to Care: Targeting individuals at risk for inconsistent engagement with medical care</vt:lpstr>
      <vt:lpstr>Who are high risk groups for loss to follow-up?</vt:lpstr>
      <vt:lpstr>Retention Strategies </vt:lpstr>
      <vt:lpstr>Sample Retention Strategies</vt:lpstr>
      <vt:lpstr>The need for effective Collaboration in efforts to address retention</vt:lpstr>
      <vt:lpstr>Reaching Those Out of Care</vt:lpstr>
      <vt:lpstr>Shared Investment in Retention</vt:lpstr>
      <vt:lpstr>Cross Part Collaborative Concept</vt:lpstr>
      <vt:lpstr>Goals of Collaboratives</vt:lpstr>
      <vt:lpstr>Where Are Patients In Care?</vt:lpstr>
      <vt:lpstr>Who is Missing?</vt:lpstr>
      <vt:lpstr>Why Don’t We Work Together</vt:lpstr>
      <vt:lpstr>A Model for Coordinated Action</vt:lpstr>
      <vt:lpstr>Aligning Quality and Reporting</vt:lpstr>
      <vt:lpstr>Small Group Discussions</vt:lpstr>
      <vt:lpstr>Report back</vt:lpstr>
      <vt:lpstr>Rhode Island Initiative</vt:lpstr>
      <vt:lpstr>In+Care Campaign in RI: A Collaborative Process to Enhance Retention</vt:lpstr>
      <vt:lpstr>In+Care Campaign</vt:lpstr>
      <vt:lpstr>PowerPoint Presentation</vt:lpstr>
      <vt:lpstr>The In Care Campaign Measures</vt:lpstr>
      <vt:lpstr>Retention Activities in RI</vt:lpstr>
      <vt:lpstr>Background of Patients Out of Care</vt:lpstr>
      <vt:lpstr>Establishing Priority Outreach Targets</vt:lpstr>
      <vt:lpstr>Strategies</vt:lpstr>
      <vt:lpstr>Strategies</vt:lpstr>
      <vt:lpstr>     Community Partners</vt:lpstr>
      <vt:lpstr>Key Interventions</vt:lpstr>
      <vt:lpstr>     Consumer Involvement</vt:lpstr>
      <vt:lpstr>Initial Success:  Gaps in Care</vt:lpstr>
      <vt:lpstr>  Lessons Learned/Challenges</vt:lpstr>
      <vt:lpstr>Next Steps</vt:lpstr>
      <vt:lpstr>Questions?</vt:lpstr>
    </vt:vector>
  </TitlesOfParts>
  <Company>Lifespan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arana</dc:creator>
  <cp:lastModifiedBy>Nicole Mandel</cp:lastModifiedBy>
  <cp:revision>65</cp:revision>
  <dcterms:created xsi:type="dcterms:W3CDTF">2012-10-15T03:20:56Z</dcterms:created>
  <dcterms:modified xsi:type="dcterms:W3CDTF">2012-12-02T18:41:03Z</dcterms:modified>
</cp:coreProperties>
</file>