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73" r:id="rId4"/>
    <p:sldId id="278" r:id="rId5"/>
    <p:sldId id="279" r:id="rId6"/>
    <p:sldId id="274" r:id="rId7"/>
    <p:sldId id="276" r:id="rId8"/>
    <p:sldId id="275" r:id="rId9"/>
    <p:sldId id="271" r:id="rId10"/>
    <p:sldId id="264" r:id="rId11"/>
    <p:sldId id="282" r:id="rId12"/>
    <p:sldId id="288" r:id="rId13"/>
    <p:sldId id="265" r:id="rId14"/>
    <p:sldId id="261" r:id="rId15"/>
    <p:sldId id="287" r:id="rId16"/>
    <p:sldId id="280" r:id="rId17"/>
    <p:sldId id="262" r:id="rId18"/>
    <p:sldId id="285" r:id="rId19"/>
    <p:sldId id="283" r:id="rId20"/>
    <p:sldId id="286" r:id="rId21"/>
    <p:sldId id="269" r:id="rId22"/>
    <p:sldId id="289" r:id="rId23"/>
    <p:sldId id="270"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81051" autoAdjust="0"/>
  </p:normalViewPr>
  <p:slideViewPr>
    <p:cSldViewPr>
      <p:cViewPr>
        <p:scale>
          <a:sx n="69" d="100"/>
          <a:sy n="69" d="100"/>
        </p:scale>
        <p:origin x="-72" y="684"/>
      </p:cViewPr>
      <p:guideLst>
        <p:guide orient="horz" pos="2160"/>
        <p:guide pos="2880"/>
      </p:guideLst>
    </p:cSldViewPr>
  </p:slideViewPr>
  <p:outlineViewPr>
    <p:cViewPr>
      <p:scale>
        <a:sx n="33" d="100"/>
        <a:sy n="33" d="100"/>
      </p:scale>
      <p:origin x="0" y="63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2C3CE7-5B31-3C40-ADB3-994C86F74075}" type="datetimeFigureOut">
              <a:rPr lang="en-US" smtClean="0"/>
              <a:t>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08BAD-B4B2-9949-BD17-13D5B9E0C8B8}" type="slidenum">
              <a:rPr lang="en-US" smtClean="0"/>
              <a:t>‹#›</a:t>
            </a:fld>
            <a:endParaRPr lang="en-US"/>
          </a:p>
        </p:txBody>
      </p:sp>
    </p:spTree>
    <p:extLst>
      <p:ext uri="{BB962C8B-B14F-4D97-AF65-F5344CB8AC3E}">
        <p14:creationId xmlns:p14="http://schemas.microsoft.com/office/powerpoint/2010/main" val="2886483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extra August 2009 bullet. Is on previous slide</a:t>
            </a:r>
            <a:endParaRPr lang="en-US" dirty="0"/>
          </a:p>
        </p:txBody>
      </p:sp>
      <p:sp>
        <p:nvSpPr>
          <p:cNvPr id="4" name="Slide Number Placeholder 3"/>
          <p:cNvSpPr>
            <a:spLocks noGrp="1"/>
          </p:cNvSpPr>
          <p:nvPr>
            <p:ph type="sldNum" sz="quarter" idx="10"/>
          </p:nvPr>
        </p:nvSpPr>
        <p:spPr/>
        <p:txBody>
          <a:bodyPr/>
          <a:lstStyle/>
          <a:p>
            <a:fld id="{9B708BAD-B4B2-9949-BD17-13D5B9E0C8B8}" type="slidenum">
              <a:rPr lang="en-US" smtClean="0"/>
              <a:t>11</a:t>
            </a:fld>
            <a:endParaRPr lang="en-US"/>
          </a:p>
        </p:txBody>
      </p:sp>
    </p:spTree>
    <p:extLst>
      <p:ext uri="{BB962C8B-B14F-4D97-AF65-F5344CB8AC3E}">
        <p14:creationId xmlns:p14="http://schemas.microsoft.com/office/powerpoint/2010/main" val="114607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08BAD-B4B2-9949-BD17-13D5B9E0C8B8}" type="slidenum">
              <a:rPr lang="en-US" smtClean="0"/>
              <a:t>13</a:t>
            </a:fld>
            <a:endParaRPr lang="en-US"/>
          </a:p>
        </p:txBody>
      </p:sp>
    </p:spTree>
    <p:extLst>
      <p:ext uri="{BB962C8B-B14F-4D97-AF65-F5344CB8AC3E}">
        <p14:creationId xmlns:p14="http://schemas.microsoft.com/office/powerpoint/2010/main" val="252326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08BAD-B4B2-9949-BD17-13D5B9E0C8B8}" type="slidenum">
              <a:rPr lang="en-US" smtClean="0"/>
              <a:t>15</a:t>
            </a:fld>
            <a:endParaRPr lang="en-US"/>
          </a:p>
        </p:txBody>
      </p:sp>
    </p:spTree>
    <p:extLst>
      <p:ext uri="{BB962C8B-B14F-4D97-AF65-F5344CB8AC3E}">
        <p14:creationId xmlns:p14="http://schemas.microsoft.com/office/powerpoint/2010/main" val="251277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08BAD-B4B2-9949-BD17-13D5B9E0C8B8}" type="slidenum">
              <a:rPr lang="en-US" smtClean="0"/>
              <a:t>24</a:t>
            </a:fld>
            <a:endParaRPr lang="en-US"/>
          </a:p>
        </p:txBody>
      </p:sp>
    </p:spTree>
    <p:extLst>
      <p:ext uri="{BB962C8B-B14F-4D97-AF65-F5344CB8AC3E}">
        <p14:creationId xmlns:p14="http://schemas.microsoft.com/office/powerpoint/2010/main" val="3015378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A2F15F-CD81-47F3-A82A-97D0116E8C48}"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BD3A6-4D75-49CA-B943-68FCFD4C53CB}" type="slidenum">
              <a:rPr lang="en-US" smtClean="0"/>
              <a:t>‹#›</a:t>
            </a:fld>
            <a:endParaRPr lang="en-US"/>
          </a:p>
        </p:txBody>
      </p:sp>
    </p:spTree>
    <p:extLst>
      <p:ext uri="{BB962C8B-B14F-4D97-AF65-F5344CB8AC3E}">
        <p14:creationId xmlns:p14="http://schemas.microsoft.com/office/powerpoint/2010/main" val="252864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2F15F-CD81-47F3-A82A-97D0116E8C48}"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BD3A6-4D75-49CA-B943-68FCFD4C53CB}" type="slidenum">
              <a:rPr lang="en-US" smtClean="0"/>
              <a:t>‹#›</a:t>
            </a:fld>
            <a:endParaRPr lang="en-US"/>
          </a:p>
        </p:txBody>
      </p:sp>
    </p:spTree>
    <p:extLst>
      <p:ext uri="{BB962C8B-B14F-4D97-AF65-F5344CB8AC3E}">
        <p14:creationId xmlns:p14="http://schemas.microsoft.com/office/powerpoint/2010/main" val="220452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2F15F-CD81-47F3-A82A-97D0116E8C48}"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BD3A6-4D75-49CA-B943-68FCFD4C53CB}" type="slidenum">
              <a:rPr lang="en-US" smtClean="0"/>
              <a:t>‹#›</a:t>
            </a:fld>
            <a:endParaRPr lang="en-US"/>
          </a:p>
        </p:txBody>
      </p:sp>
    </p:spTree>
    <p:extLst>
      <p:ext uri="{BB962C8B-B14F-4D97-AF65-F5344CB8AC3E}">
        <p14:creationId xmlns:p14="http://schemas.microsoft.com/office/powerpoint/2010/main" val="309789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2F15F-CD81-47F3-A82A-97D0116E8C48}"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BD3A6-4D75-49CA-B943-68FCFD4C53CB}" type="slidenum">
              <a:rPr lang="en-US" smtClean="0"/>
              <a:t>‹#›</a:t>
            </a:fld>
            <a:endParaRPr lang="en-US"/>
          </a:p>
        </p:txBody>
      </p:sp>
    </p:spTree>
    <p:extLst>
      <p:ext uri="{BB962C8B-B14F-4D97-AF65-F5344CB8AC3E}">
        <p14:creationId xmlns:p14="http://schemas.microsoft.com/office/powerpoint/2010/main" val="102344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A2F15F-CD81-47F3-A82A-97D0116E8C48}"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BD3A6-4D75-49CA-B943-68FCFD4C53CB}" type="slidenum">
              <a:rPr lang="en-US" smtClean="0"/>
              <a:t>‹#›</a:t>
            </a:fld>
            <a:endParaRPr lang="en-US"/>
          </a:p>
        </p:txBody>
      </p:sp>
    </p:spTree>
    <p:extLst>
      <p:ext uri="{BB962C8B-B14F-4D97-AF65-F5344CB8AC3E}">
        <p14:creationId xmlns:p14="http://schemas.microsoft.com/office/powerpoint/2010/main" val="62819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A2F15F-CD81-47F3-A82A-97D0116E8C48}" type="datetimeFigureOut">
              <a:rPr lang="en-US" smtClean="0"/>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BD3A6-4D75-49CA-B943-68FCFD4C53CB}" type="slidenum">
              <a:rPr lang="en-US" smtClean="0"/>
              <a:t>‹#›</a:t>
            </a:fld>
            <a:endParaRPr lang="en-US"/>
          </a:p>
        </p:txBody>
      </p:sp>
    </p:spTree>
    <p:extLst>
      <p:ext uri="{BB962C8B-B14F-4D97-AF65-F5344CB8AC3E}">
        <p14:creationId xmlns:p14="http://schemas.microsoft.com/office/powerpoint/2010/main" val="186338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A2F15F-CD81-47F3-A82A-97D0116E8C48}" type="datetimeFigureOut">
              <a:rPr lang="en-US" smtClean="0"/>
              <a:t>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BD3A6-4D75-49CA-B943-68FCFD4C53CB}" type="slidenum">
              <a:rPr lang="en-US" smtClean="0"/>
              <a:t>‹#›</a:t>
            </a:fld>
            <a:endParaRPr lang="en-US"/>
          </a:p>
        </p:txBody>
      </p:sp>
    </p:spTree>
    <p:extLst>
      <p:ext uri="{BB962C8B-B14F-4D97-AF65-F5344CB8AC3E}">
        <p14:creationId xmlns:p14="http://schemas.microsoft.com/office/powerpoint/2010/main" val="304034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A2F15F-CD81-47F3-A82A-97D0116E8C48}" type="datetimeFigureOut">
              <a:rPr lang="en-US" smtClean="0"/>
              <a:t>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BD3A6-4D75-49CA-B943-68FCFD4C53CB}" type="slidenum">
              <a:rPr lang="en-US" smtClean="0"/>
              <a:t>‹#›</a:t>
            </a:fld>
            <a:endParaRPr lang="en-US"/>
          </a:p>
        </p:txBody>
      </p:sp>
    </p:spTree>
    <p:extLst>
      <p:ext uri="{BB962C8B-B14F-4D97-AF65-F5344CB8AC3E}">
        <p14:creationId xmlns:p14="http://schemas.microsoft.com/office/powerpoint/2010/main" val="157719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2F15F-CD81-47F3-A82A-97D0116E8C48}" type="datetimeFigureOut">
              <a:rPr lang="en-US" smtClean="0"/>
              <a:t>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BD3A6-4D75-49CA-B943-68FCFD4C53CB}" type="slidenum">
              <a:rPr lang="en-US" smtClean="0"/>
              <a:t>‹#›</a:t>
            </a:fld>
            <a:endParaRPr lang="en-US"/>
          </a:p>
        </p:txBody>
      </p:sp>
    </p:spTree>
    <p:extLst>
      <p:ext uri="{BB962C8B-B14F-4D97-AF65-F5344CB8AC3E}">
        <p14:creationId xmlns:p14="http://schemas.microsoft.com/office/powerpoint/2010/main" val="113094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2F15F-CD81-47F3-A82A-97D0116E8C48}" type="datetimeFigureOut">
              <a:rPr lang="en-US" smtClean="0"/>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BD3A6-4D75-49CA-B943-68FCFD4C53CB}" type="slidenum">
              <a:rPr lang="en-US" smtClean="0"/>
              <a:t>‹#›</a:t>
            </a:fld>
            <a:endParaRPr lang="en-US"/>
          </a:p>
        </p:txBody>
      </p:sp>
    </p:spTree>
    <p:extLst>
      <p:ext uri="{BB962C8B-B14F-4D97-AF65-F5344CB8AC3E}">
        <p14:creationId xmlns:p14="http://schemas.microsoft.com/office/powerpoint/2010/main" val="79720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2F15F-CD81-47F3-A82A-97D0116E8C48}" type="datetimeFigureOut">
              <a:rPr lang="en-US" smtClean="0"/>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BD3A6-4D75-49CA-B943-68FCFD4C53CB}" type="slidenum">
              <a:rPr lang="en-US" smtClean="0"/>
              <a:t>‹#›</a:t>
            </a:fld>
            <a:endParaRPr lang="en-US"/>
          </a:p>
        </p:txBody>
      </p:sp>
    </p:spTree>
    <p:extLst>
      <p:ext uri="{BB962C8B-B14F-4D97-AF65-F5344CB8AC3E}">
        <p14:creationId xmlns:p14="http://schemas.microsoft.com/office/powerpoint/2010/main" val="41723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2F15F-CD81-47F3-A82A-97D0116E8C48}" type="datetimeFigureOut">
              <a:rPr lang="en-US" smtClean="0"/>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BD3A6-4D75-49CA-B943-68FCFD4C53CB}" type="slidenum">
              <a:rPr lang="en-US" smtClean="0"/>
              <a:t>‹#›</a:t>
            </a:fld>
            <a:endParaRPr lang="en-US"/>
          </a:p>
        </p:txBody>
      </p:sp>
    </p:spTree>
    <p:extLst>
      <p:ext uri="{BB962C8B-B14F-4D97-AF65-F5344CB8AC3E}">
        <p14:creationId xmlns:p14="http://schemas.microsoft.com/office/powerpoint/2010/main" val="81557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1.jp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3.xml"/><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19400"/>
            <a:ext cx="7772400" cy="1089025"/>
          </a:xfrm>
        </p:spPr>
        <p:txBody>
          <a:bodyPr>
            <a:normAutofit fontScale="90000"/>
          </a:bodyPr>
          <a:lstStyle/>
          <a:p>
            <a:r>
              <a:rPr lang="en-US"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Black" pitchFamily="34" charset="0"/>
              </a:rPr>
              <a:t>The Elite Society of the Undetectables</a:t>
            </a:r>
            <a:endParaRPr lang="en-US" b="1"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Black" pitchFamily="34" charset="0"/>
            </a:endParaRPr>
          </a:p>
        </p:txBody>
      </p:sp>
      <p:sp>
        <p:nvSpPr>
          <p:cNvPr id="3" name="Subtitle 2"/>
          <p:cNvSpPr>
            <a:spLocks noGrp="1"/>
          </p:cNvSpPr>
          <p:nvPr>
            <p:ph type="subTitle" idx="1"/>
          </p:nvPr>
        </p:nvSpPr>
        <p:spPr>
          <a:xfrm>
            <a:off x="1485900" y="4419600"/>
            <a:ext cx="6400800" cy="2286000"/>
          </a:xfrm>
        </p:spPr>
        <p:txBody>
          <a:bodyPr>
            <a:noAutofit/>
          </a:bodyPr>
          <a:lstStyle/>
          <a:p>
            <a:r>
              <a:rPr lang="en-US" sz="2400" b="1" dirty="0" smtClean="0">
                <a:solidFill>
                  <a:schemeClr val="tx1"/>
                </a:solidFill>
              </a:rPr>
              <a:t>Ryan White 2012 Grantee Meeting</a:t>
            </a:r>
          </a:p>
          <a:p>
            <a:r>
              <a:rPr lang="en-US" sz="2400" b="1" dirty="0" smtClean="0">
                <a:solidFill>
                  <a:schemeClr val="tx1"/>
                </a:solidFill>
              </a:rPr>
              <a:t>Navigating A New Era In CARE</a:t>
            </a:r>
          </a:p>
          <a:p>
            <a:r>
              <a:rPr lang="en-US" sz="2400" b="1" dirty="0" smtClean="0">
                <a:solidFill>
                  <a:schemeClr val="tx1"/>
                </a:solidFill>
              </a:rPr>
              <a:t>Washington, DC</a:t>
            </a:r>
          </a:p>
          <a:p>
            <a:r>
              <a:rPr lang="en-US" sz="2400" b="1" dirty="0" smtClean="0">
                <a:solidFill>
                  <a:schemeClr val="tx1"/>
                </a:solidFill>
              </a:rPr>
              <a:t>November 28, 2012</a:t>
            </a:r>
            <a:endParaRPr lang="en-US" sz="24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57200"/>
            <a:ext cx="3581400" cy="2133600"/>
          </a:xfrm>
          <a:prstGeom prst="rect">
            <a:avLst/>
          </a:prstGeom>
          <a:ln w="76200">
            <a:solidFill>
              <a:schemeClr val="tx1"/>
            </a:solidFill>
          </a:ln>
        </p:spPr>
      </p:pic>
      <p:pic>
        <p:nvPicPr>
          <p:cNvPr id="1026" name="Picture 2" descr="https://encrypted-tbn2.gstatic.com/images?q=tbn:ANd9GcSTqOAM6YWvbgO29osIq-XmqU6ywiZyi5uc2t84AWpXwuA0IeLIz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4" y="4410074"/>
            <a:ext cx="18669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2.gstatic.com/images?q=tbn:ANd9GcSTqOAM6YWvbgO29osIq-XmqU6ywiZyi5uc2t84AWpXwuA0IeLIz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77100" y="4410074"/>
            <a:ext cx="186690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21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775" y="228600"/>
            <a:ext cx="5653232" cy="488950"/>
          </a:xfrm>
        </p:spPr>
        <p:txBody>
          <a:bodyPr>
            <a:noAutofit/>
          </a:bodyPr>
          <a:lstStyle/>
          <a:p>
            <a:pPr algn="ctr"/>
            <a:r>
              <a:rPr lang="en-US" sz="4400" dirty="0" smtClean="0">
                <a:latin typeface="Copperplate Gothic Bold" pitchFamily="34" charset="0"/>
                <a:cs typeface="Arial" pitchFamily="34" charset="0"/>
              </a:rPr>
              <a:t>Timeline</a:t>
            </a:r>
            <a:endParaRPr lang="en-US" sz="4400" dirty="0">
              <a:latin typeface="Copperplate Gothic Bold" pitchFamily="34" charset="0"/>
              <a:cs typeface="Arial" pitchFamily="34" charset="0"/>
            </a:endParaRPr>
          </a:p>
        </p:txBody>
      </p:sp>
      <p:cxnSp>
        <p:nvCxnSpPr>
          <p:cNvPr id="11" name="Straight Arrow Connector 10"/>
          <p:cNvCxnSpPr/>
          <p:nvPr/>
        </p:nvCxnSpPr>
        <p:spPr>
          <a:xfrm flipV="1">
            <a:off x="193965" y="3124200"/>
            <a:ext cx="826423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9722387">
            <a:off x="311470" y="1335130"/>
            <a:ext cx="2805545" cy="1200329"/>
          </a:xfrm>
          <a:prstGeom prst="rect">
            <a:avLst/>
          </a:prstGeom>
          <a:noFill/>
        </p:spPr>
        <p:txBody>
          <a:bodyPr wrap="square" rtlCol="0">
            <a:spAutoFit/>
          </a:bodyPr>
          <a:lstStyle/>
          <a:p>
            <a:pPr marL="285750" indent="-285750">
              <a:buFont typeface="Wingdings" pitchFamily="2" charset="2"/>
              <a:buChar char="v"/>
            </a:pPr>
            <a:r>
              <a:rPr lang="en-US" b="1" dirty="0"/>
              <a:t>Founded in 2008 </a:t>
            </a:r>
            <a:r>
              <a:rPr lang="en-US" dirty="0"/>
              <a:t>by Medical Staff of the </a:t>
            </a:r>
            <a:r>
              <a:rPr lang="en-US" dirty="0" err="1"/>
              <a:t>Joye</a:t>
            </a:r>
            <a:r>
              <a:rPr lang="en-US" dirty="0"/>
              <a:t> Bradley Health Services Clinic at AID Atlanta</a:t>
            </a:r>
          </a:p>
        </p:txBody>
      </p:sp>
      <p:sp>
        <p:nvSpPr>
          <p:cNvPr id="14" name="Flowchart: Connector 13"/>
          <p:cNvSpPr/>
          <p:nvPr/>
        </p:nvSpPr>
        <p:spPr>
          <a:xfrm>
            <a:off x="484909" y="2673928"/>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1905000" y="3190633"/>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3429000" y="2667000"/>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5029200" y="3165919"/>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9824478">
            <a:off x="47780" y="3835312"/>
            <a:ext cx="2523628" cy="1477328"/>
          </a:xfrm>
          <a:prstGeom prst="rect">
            <a:avLst/>
          </a:prstGeom>
          <a:noFill/>
        </p:spPr>
        <p:txBody>
          <a:bodyPr wrap="square" rtlCol="0">
            <a:spAutoFit/>
          </a:bodyPr>
          <a:lstStyle/>
          <a:p>
            <a:pPr marL="285750" indent="-285750">
              <a:buFont typeface="Wingdings" pitchFamily="2" charset="2"/>
              <a:buChar char="v"/>
            </a:pPr>
            <a:r>
              <a:rPr lang="en-US" b="1" dirty="0"/>
              <a:t>August </a:t>
            </a:r>
            <a:r>
              <a:rPr lang="en-US" b="1" dirty="0" smtClean="0"/>
              <a:t>2008:</a:t>
            </a:r>
            <a:r>
              <a:rPr lang="en-US" dirty="0" smtClean="0"/>
              <a:t> </a:t>
            </a:r>
            <a:r>
              <a:rPr lang="en-US" dirty="0"/>
              <a:t>Taurus Restaurant, 25 members – Understanding your </a:t>
            </a:r>
            <a:r>
              <a:rPr lang="en-US" dirty="0" smtClean="0"/>
              <a:t>labs – </a:t>
            </a:r>
            <a:r>
              <a:rPr lang="en-US" b="1" dirty="0" smtClean="0"/>
              <a:t>Sponsor Gilead</a:t>
            </a:r>
            <a:endParaRPr lang="en-US" b="1" dirty="0"/>
          </a:p>
        </p:txBody>
      </p:sp>
      <p:sp>
        <p:nvSpPr>
          <p:cNvPr id="20" name="TextBox 19"/>
          <p:cNvSpPr txBox="1"/>
          <p:nvPr/>
        </p:nvSpPr>
        <p:spPr>
          <a:xfrm rot="19824478">
            <a:off x="3239262" y="1647085"/>
            <a:ext cx="2755798" cy="923330"/>
          </a:xfrm>
          <a:prstGeom prst="rect">
            <a:avLst/>
          </a:prstGeom>
          <a:noFill/>
        </p:spPr>
        <p:txBody>
          <a:bodyPr wrap="square" rtlCol="0">
            <a:spAutoFit/>
          </a:bodyPr>
          <a:lstStyle/>
          <a:p>
            <a:pPr marL="285750" indent="-285750">
              <a:buFont typeface="Wingdings" pitchFamily="2" charset="2"/>
              <a:buChar char="v"/>
            </a:pPr>
            <a:r>
              <a:rPr lang="en-US" b="1" dirty="0"/>
              <a:t>December 2008 </a:t>
            </a:r>
            <a:r>
              <a:rPr lang="en-US" b="1" dirty="0" smtClean="0"/>
              <a:t>:</a:t>
            </a:r>
          </a:p>
          <a:p>
            <a:r>
              <a:rPr lang="en-US" b="1" dirty="0"/>
              <a:t> </a:t>
            </a:r>
            <a:r>
              <a:rPr lang="en-US" b="1" dirty="0" smtClean="0"/>
              <a:t>    </a:t>
            </a:r>
            <a:r>
              <a:rPr lang="en-US" dirty="0" smtClean="0"/>
              <a:t> </a:t>
            </a:r>
            <a:r>
              <a:rPr lang="en-US" dirty="0"/>
              <a:t>W Hotel, </a:t>
            </a:r>
            <a:r>
              <a:rPr lang="en-US" dirty="0" smtClean="0"/>
              <a:t> 45 members-</a:t>
            </a:r>
          </a:p>
          <a:p>
            <a:r>
              <a:rPr lang="en-US" dirty="0"/>
              <a:t> </a:t>
            </a:r>
            <a:r>
              <a:rPr lang="en-US" dirty="0" smtClean="0"/>
              <a:t>      Adherence</a:t>
            </a:r>
            <a:endParaRPr lang="en-US" dirty="0"/>
          </a:p>
        </p:txBody>
      </p:sp>
      <p:sp>
        <p:nvSpPr>
          <p:cNvPr id="22" name="TextBox 21"/>
          <p:cNvSpPr txBox="1"/>
          <p:nvPr/>
        </p:nvSpPr>
        <p:spPr>
          <a:xfrm rot="19679957">
            <a:off x="3033255" y="3666294"/>
            <a:ext cx="2634406" cy="1200329"/>
          </a:xfrm>
          <a:prstGeom prst="rect">
            <a:avLst/>
          </a:prstGeom>
          <a:noFill/>
        </p:spPr>
        <p:txBody>
          <a:bodyPr wrap="square" rtlCol="0">
            <a:spAutoFit/>
          </a:bodyPr>
          <a:lstStyle/>
          <a:p>
            <a:pPr marL="285750" indent="-285750">
              <a:buFont typeface="Wingdings" pitchFamily="2" charset="2"/>
              <a:buChar char="v"/>
            </a:pPr>
            <a:r>
              <a:rPr lang="en-US" b="1" dirty="0"/>
              <a:t>April </a:t>
            </a:r>
            <a:r>
              <a:rPr lang="en-US" b="1" dirty="0" smtClean="0"/>
              <a:t>2009:</a:t>
            </a:r>
          </a:p>
          <a:p>
            <a:r>
              <a:rPr lang="en-US" b="1" dirty="0"/>
              <a:t> </a:t>
            </a:r>
            <a:r>
              <a:rPr lang="en-US" b="1" dirty="0" smtClean="0"/>
              <a:t>    </a:t>
            </a:r>
            <a:r>
              <a:rPr lang="en-US" dirty="0" smtClean="0"/>
              <a:t>Georgian </a:t>
            </a:r>
            <a:r>
              <a:rPr lang="en-US" dirty="0"/>
              <a:t>Terrance </a:t>
            </a:r>
          </a:p>
          <a:p>
            <a:r>
              <a:rPr lang="en-US" dirty="0"/>
              <a:t>      </a:t>
            </a:r>
            <a:r>
              <a:rPr lang="en-US" dirty="0" smtClean="0"/>
              <a:t>75 </a:t>
            </a:r>
            <a:r>
              <a:rPr lang="en-US" dirty="0"/>
              <a:t>members – What </a:t>
            </a:r>
            <a:r>
              <a:rPr lang="en-US" dirty="0" smtClean="0"/>
              <a:t>is</a:t>
            </a:r>
          </a:p>
          <a:p>
            <a:r>
              <a:rPr lang="en-US" dirty="0"/>
              <a:t> </a:t>
            </a:r>
            <a:r>
              <a:rPr lang="en-US" dirty="0" smtClean="0"/>
              <a:t>     Undetectable?</a:t>
            </a:r>
            <a:endParaRPr lang="en-US" dirty="0"/>
          </a:p>
        </p:txBody>
      </p:sp>
      <p:sp>
        <p:nvSpPr>
          <p:cNvPr id="23" name="Flowchart: Connector 22"/>
          <p:cNvSpPr/>
          <p:nvPr/>
        </p:nvSpPr>
        <p:spPr>
          <a:xfrm>
            <a:off x="6248400" y="2708719"/>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9526863">
            <a:off x="6257917" y="925807"/>
            <a:ext cx="2419429" cy="2585323"/>
          </a:xfrm>
          <a:prstGeom prst="rect">
            <a:avLst/>
          </a:prstGeom>
          <a:noFill/>
        </p:spPr>
        <p:txBody>
          <a:bodyPr wrap="square" rtlCol="0">
            <a:spAutoFit/>
          </a:bodyPr>
          <a:lstStyle/>
          <a:p>
            <a:pPr marL="285750" indent="-285750">
              <a:buFont typeface="Wingdings" pitchFamily="2" charset="2"/>
              <a:buChar char="v"/>
            </a:pPr>
            <a:r>
              <a:rPr lang="en-US" b="1" dirty="0"/>
              <a:t>August </a:t>
            </a:r>
            <a:r>
              <a:rPr lang="en-US" b="1" dirty="0" smtClean="0"/>
              <a:t>2009: </a:t>
            </a:r>
            <a:r>
              <a:rPr lang="en-US" dirty="0" smtClean="0"/>
              <a:t>Georgian Terrance, 85 </a:t>
            </a:r>
            <a:r>
              <a:rPr lang="en-US" dirty="0"/>
              <a:t>members – 1</a:t>
            </a:r>
            <a:r>
              <a:rPr lang="en-US" baseline="30000" dirty="0"/>
              <a:t>st</a:t>
            </a:r>
            <a:r>
              <a:rPr lang="en-US" dirty="0"/>
              <a:t> </a:t>
            </a:r>
            <a:r>
              <a:rPr lang="en-US" dirty="0" smtClean="0"/>
              <a:t>Anniversary</a:t>
            </a:r>
          </a:p>
          <a:p>
            <a:pPr marL="285750" indent="-285750">
              <a:buFont typeface="Wingdings" pitchFamily="2" charset="2"/>
              <a:buChar char="v"/>
            </a:pPr>
            <a:r>
              <a:rPr lang="en-US" b="1" dirty="0">
                <a:solidFill>
                  <a:srgbClr val="FF0000"/>
                </a:solidFill>
              </a:rPr>
              <a:t>Providers received recognition from patients.  First time ever done</a:t>
            </a:r>
            <a:r>
              <a:rPr lang="en-US" dirty="0">
                <a:solidFill>
                  <a:srgbClr val="FF0000"/>
                </a:solidFill>
              </a:rPr>
              <a:t>.</a:t>
            </a:r>
          </a:p>
          <a:p>
            <a:pPr marL="285750" indent="-285750">
              <a:buFont typeface="Wingdings" pitchFamily="2" charset="2"/>
              <a:buChar char="v"/>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557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9007" y="0"/>
            <a:ext cx="17557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176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352" y="228600"/>
            <a:ext cx="5640873" cy="488950"/>
          </a:xfrm>
        </p:spPr>
        <p:txBody>
          <a:bodyPr>
            <a:noAutofit/>
          </a:bodyPr>
          <a:lstStyle/>
          <a:p>
            <a:pPr algn="ctr"/>
            <a:r>
              <a:rPr lang="en-US" sz="4400" dirty="0" smtClean="0">
                <a:latin typeface="Copperplate Gothic Bold" pitchFamily="34" charset="0"/>
                <a:cs typeface="Arial" pitchFamily="34" charset="0"/>
              </a:rPr>
              <a:t>Timeline</a:t>
            </a:r>
            <a:endParaRPr lang="en-US" sz="4400" dirty="0">
              <a:latin typeface="Copperplate Gothic Bold" pitchFamily="34" charset="0"/>
              <a:cs typeface="Arial" pitchFamily="34" charset="0"/>
            </a:endParaRPr>
          </a:p>
        </p:txBody>
      </p:sp>
      <p:cxnSp>
        <p:nvCxnSpPr>
          <p:cNvPr id="11" name="Straight Arrow Connector 10"/>
          <p:cNvCxnSpPr/>
          <p:nvPr/>
        </p:nvCxnSpPr>
        <p:spPr>
          <a:xfrm flipV="1">
            <a:off x="193965" y="3124200"/>
            <a:ext cx="826423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Flowchart: Connector 14"/>
          <p:cNvSpPr/>
          <p:nvPr/>
        </p:nvSpPr>
        <p:spPr>
          <a:xfrm>
            <a:off x="417088" y="2653301"/>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3200400" y="2708719"/>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4526973" y="3165919"/>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9824478">
            <a:off x="343658" y="1457690"/>
            <a:ext cx="2509778" cy="1200329"/>
          </a:xfrm>
          <a:prstGeom prst="rect">
            <a:avLst/>
          </a:prstGeom>
          <a:noFill/>
        </p:spPr>
        <p:txBody>
          <a:bodyPr wrap="square" rtlCol="0">
            <a:spAutoFit/>
          </a:bodyPr>
          <a:lstStyle/>
          <a:p>
            <a:pPr marL="285750" indent="-285750">
              <a:buFont typeface="Wingdings" pitchFamily="2" charset="2"/>
              <a:buChar char="v"/>
            </a:pPr>
            <a:r>
              <a:rPr lang="en-US" b="1" dirty="0"/>
              <a:t>December 2009 </a:t>
            </a:r>
            <a:r>
              <a:rPr lang="en-US" dirty="0"/>
              <a:t>– Georgian Terrance</a:t>
            </a:r>
          </a:p>
          <a:p>
            <a:r>
              <a:rPr lang="en-US" dirty="0"/>
              <a:t>      </a:t>
            </a:r>
            <a:r>
              <a:rPr lang="en-US" dirty="0" smtClean="0"/>
              <a:t>95 </a:t>
            </a:r>
            <a:r>
              <a:rPr lang="en-US" dirty="0"/>
              <a:t>members –  </a:t>
            </a:r>
            <a:r>
              <a:rPr lang="en-US" dirty="0" smtClean="0"/>
              <a:t>  </a:t>
            </a:r>
          </a:p>
          <a:p>
            <a:r>
              <a:rPr lang="en-US" dirty="0"/>
              <a:t> </a:t>
            </a:r>
            <a:r>
              <a:rPr lang="en-US" dirty="0" smtClean="0"/>
              <a:t>     Celebrate </a:t>
            </a:r>
            <a:r>
              <a:rPr lang="en-US" dirty="0"/>
              <a:t>Health</a:t>
            </a:r>
          </a:p>
        </p:txBody>
      </p:sp>
      <p:sp>
        <p:nvSpPr>
          <p:cNvPr id="20" name="TextBox 19"/>
          <p:cNvSpPr txBox="1"/>
          <p:nvPr/>
        </p:nvSpPr>
        <p:spPr>
          <a:xfrm rot="19824478">
            <a:off x="136321" y="3669160"/>
            <a:ext cx="2755798" cy="1200329"/>
          </a:xfrm>
          <a:prstGeom prst="rect">
            <a:avLst/>
          </a:prstGeom>
          <a:noFill/>
        </p:spPr>
        <p:txBody>
          <a:bodyPr wrap="square" rtlCol="0">
            <a:spAutoFit/>
          </a:bodyPr>
          <a:lstStyle/>
          <a:p>
            <a:pPr marL="285750" indent="-285750">
              <a:buFont typeface="Wingdings" pitchFamily="2" charset="2"/>
              <a:buChar char="v"/>
            </a:pPr>
            <a:r>
              <a:rPr lang="en-US" b="1" dirty="0"/>
              <a:t>April </a:t>
            </a:r>
            <a:r>
              <a:rPr lang="en-US" b="1" dirty="0" smtClean="0"/>
              <a:t>2010:</a:t>
            </a:r>
          </a:p>
          <a:p>
            <a:r>
              <a:rPr lang="en-US" b="1" dirty="0"/>
              <a:t> </a:t>
            </a:r>
            <a:r>
              <a:rPr lang="en-US" b="1" dirty="0" smtClean="0"/>
              <a:t>   </a:t>
            </a:r>
            <a:r>
              <a:rPr lang="en-US" dirty="0" smtClean="0"/>
              <a:t> </a:t>
            </a:r>
            <a:r>
              <a:rPr lang="en-US" dirty="0"/>
              <a:t>Georgian </a:t>
            </a:r>
            <a:r>
              <a:rPr lang="en-US" dirty="0" smtClean="0"/>
              <a:t>Terrance,</a:t>
            </a:r>
            <a:endParaRPr lang="en-US" dirty="0"/>
          </a:p>
          <a:p>
            <a:r>
              <a:rPr lang="en-US" dirty="0"/>
              <a:t>      </a:t>
            </a:r>
            <a:r>
              <a:rPr lang="en-US" dirty="0" smtClean="0"/>
              <a:t>100 </a:t>
            </a:r>
            <a:r>
              <a:rPr lang="en-US" dirty="0"/>
              <a:t>members – Overall </a:t>
            </a:r>
            <a:endParaRPr lang="en-US" dirty="0" smtClean="0"/>
          </a:p>
          <a:p>
            <a:r>
              <a:rPr lang="en-US" dirty="0"/>
              <a:t> </a:t>
            </a:r>
            <a:r>
              <a:rPr lang="en-US" dirty="0" smtClean="0"/>
              <a:t>      Health</a:t>
            </a:r>
            <a:endParaRPr lang="en-US" dirty="0"/>
          </a:p>
        </p:txBody>
      </p:sp>
      <p:sp>
        <p:nvSpPr>
          <p:cNvPr id="22" name="TextBox 21"/>
          <p:cNvSpPr txBox="1"/>
          <p:nvPr/>
        </p:nvSpPr>
        <p:spPr>
          <a:xfrm rot="19970131">
            <a:off x="3026177" y="1531454"/>
            <a:ext cx="3095583" cy="923330"/>
          </a:xfrm>
          <a:prstGeom prst="rect">
            <a:avLst/>
          </a:prstGeom>
          <a:noFill/>
        </p:spPr>
        <p:txBody>
          <a:bodyPr wrap="square" rtlCol="0">
            <a:spAutoFit/>
          </a:bodyPr>
          <a:lstStyle/>
          <a:p>
            <a:pPr marL="285750" indent="-285750">
              <a:buFont typeface="Wingdings" pitchFamily="2" charset="2"/>
              <a:buChar char="v"/>
            </a:pPr>
            <a:r>
              <a:rPr lang="en-US" b="1" dirty="0"/>
              <a:t>August </a:t>
            </a:r>
            <a:r>
              <a:rPr lang="en-US" b="1" dirty="0" smtClean="0"/>
              <a:t>2010: </a:t>
            </a:r>
            <a:r>
              <a:rPr lang="en-US" dirty="0"/>
              <a:t>Georgian </a:t>
            </a:r>
            <a:r>
              <a:rPr lang="en-US" dirty="0" smtClean="0"/>
              <a:t>Terrance, </a:t>
            </a:r>
            <a:r>
              <a:rPr lang="en-US" dirty="0"/>
              <a:t>110 members – 2nd Anniversary </a:t>
            </a:r>
          </a:p>
        </p:txBody>
      </p:sp>
      <p:sp>
        <p:nvSpPr>
          <p:cNvPr id="23" name="Flowchart: Connector 22"/>
          <p:cNvSpPr/>
          <p:nvPr/>
        </p:nvSpPr>
        <p:spPr>
          <a:xfrm>
            <a:off x="6248400" y="2708719"/>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9834673">
            <a:off x="1336335" y="4361607"/>
            <a:ext cx="4001999" cy="1200329"/>
          </a:xfrm>
          <a:prstGeom prst="rect">
            <a:avLst/>
          </a:prstGeom>
          <a:noFill/>
        </p:spPr>
        <p:txBody>
          <a:bodyPr wrap="square" rtlCol="0">
            <a:spAutoFit/>
          </a:bodyPr>
          <a:lstStyle/>
          <a:p>
            <a:pPr marL="285750" indent="-285750">
              <a:buFont typeface="Wingdings" pitchFamily="2" charset="2"/>
              <a:buChar char="v"/>
            </a:pPr>
            <a:r>
              <a:rPr lang="en-US" b="1" dirty="0" smtClean="0"/>
              <a:t>December 2010:</a:t>
            </a:r>
          </a:p>
          <a:p>
            <a:r>
              <a:rPr lang="en-US" b="1" dirty="0"/>
              <a:t> </a:t>
            </a:r>
            <a:r>
              <a:rPr lang="en-US" b="1" dirty="0" smtClean="0"/>
              <a:t>     </a:t>
            </a:r>
            <a:r>
              <a:rPr lang="en-US" dirty="0" smtClean="0"/>
              <a:t>Georgian Terrance, 163 </a:t>
            </a:r>
            <a:r>
              <a:rPr lang="en-US" dirty="0"/>
              <a:t>members – </a:t>
            </a:r>
            <a:r>
              <a:rPr lang="en-US" dirty="0" smtClean="0"/>
              <a:t>   </a:t>
            </a:r>
          </a:p>
          <a:p>
            <a:r>
              <a:rPr lang="en-US" dirty="0"/>
              <a:t> </a:t>
            </a:r>
            <a:r>
              <a:rPr lang="en-US" dirty="0" smtClean="0"/>
              <a:t>     Providers Relations</a:t>
            </a:r>
            <a:endParaRPr lang="en-US" dirty="0">
              <a:solidFill>
                <a:srgbClr val="FF0000"/>
              </a:solidFill>
            </a:endParaRPr>
          </a:p>
          <a:p>
            <a:endParaRPr lang="en-US" dirty="0"/>
          </a:p>
        </p:txBody>
      </p:sp>
      <p:sp>
        <p:nvSpPr>
          <p:cNvPr id="18" name="Flowchart: Connector 17"/>
          <p:cNvSpPr/>
          <p:nvPr/>
        </p:nvSpPr>
        <p:spPr>
          <a:xfrm>
            <a:off x="1828800" y="3165919"/>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3" y="6927"/>
            <a:ext cx="17557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8225" y="0"/>
            <a:ext cx="17557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963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352" y="228600"/>
            <a:ext cx="5640873" cy="488950"/>
          </a:xfrm>
        </p:spPr>
        <p:txBody>
          <a:bodyPr>
            <a:noAutofit/>
          </a:bodyPr>
          <a:lstStyle/>
          <a:p>
            <a:pPr algn="ctr"/>
            <a:r>
              <a:rPr lang="en-US" sz="4400" dirty="0" smtClean="0">
                <a:latin typeface="Copperplate Gothic Bold" pitchFamily="34" charset="0"/>
                <a:cs typeface="Arial" pitchFamily="34" charset="0"/>
              </a:rPr>
              <a:t>Timeline</a:t>
            </a:r>
            <a:endParaRPr lang="en-US" sz="4400" dirty="0">
              <a:latin typeface="Copperplate Gothic Bold" pitchFamily="34" charset="0"/>
              <a:cs typeface="Arial" pitchFamily="34" charset="0"/>
            </a:endParaRPr>
          </a:p>
        </p:txBody>
      </p:sp>
      <p:cxnSp>
        <p:nvCxnSpPr>
          <p:cNvPr id="11" name="Straight Arrow Connector 10"/>
          <p:cNvCxnSpPr/>
          <p:nvPr/>
        </p:nvCxnSpPr>
        <p:spPr>
          <a:xfrm flipV="1">
            <a:off x="193965" y="3124200"/>
            <a:ext cx="826423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Flowchart: Connector 14"/>
          <p:cNvSpPr/>
          <p:nvPr/>
        </p:nvSpPr>
        <p:spPr>
          <a:xfrm>
            <a:off x="417088" y="2653301"/>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3200400" y="2708719"/>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4526973" y="3165919"/>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9824478">
            <a:off x="343658" y="1457690"/>
            <a:ext cx="2509778" cy="1200329"/>
          </a:xfrm>
          <a:prstGeom prst="rect">
            <a:avLst/>
          </a:prstGeom>
          <a:noFill/>
        </p:spPr>
        <p:txBody>
          <a:bodyPr wrap="square" rtlCol="0">
            <a:spAutoFit/>
          </a:bodyPr>
          <a:lstStyle/>
          <a:p>
            <a:pPr marL="285750" indent="-285750">
              <a:buFont typeface="Wingdings" pitchFamily="2" charset="2"/>
              <a:buChar char="v"/>
            </a:pPr>
            <a:r>
              <a:rPr lang="en-US" b="1" dirty="0" smtClean="0"/>
              <a:t>April 2011 </a:t>
            </a:r>
            <a:r>
              <a:rPr lang="en-US" dirty="0"/>
              <a:t>– </a:t>
            </a:r>
            <a:endParaRPr lang="en-US" dirty="0" smtClean="0"/>
          </a:p>
          <a:p>
            <a:r>
              <a:rPr lang="en-US" dirty="0"/>
              <a:t> </a:t>
            </a:r>
            <a:r>
              <a:rPr lang="en-US" dirty="0" smtClean="0"/>
              <a:t>     Georgian </a:t>
            </a:r>
            <a:r>
              <a:rPr lang="en-US" dirty="0"/>
              <a:t>Terrance</a:t>
            </a:r>
          </a:p>
          <a:p>
            <a:r>
              <a:rPr lang="en-US" dirty="0"/>
              <a:t>      </a:t>
            </a:r>
            <a:r>
              <a:rPr lang="en-US" dirty="0" smtClean="0"/>
              <a:t>115 </a:t>
            </a:r>
            <a:r>
              <a:rPr lang="en-US" dirty="0"/>
              <a:t>members –  </a:t>
            </a:r>
            <a:r>
              <a:rPr lang="en-US" dirty="0" smtClean="0"/>
              <a:t>  </a:t>
            </a:r>
          </a:p>
          <a:p>
            <a:r>
              <a:rPr lang="en-US" dirty="0"/>
              <a:t> </a:t>
            </a:r>
            <a:r>
              <a:rPr lang="en-US" dirty="0" smtClean="0"/>
              <a:t>     Celebrate </a:t>
            </a:r>
            <a:r>
              <a:rPr lang="en-US" dirty="0"/>
              <a:t>Health</a:t>
            </a:r>
          </a:p>
        </p:txBody>
      </p:sp>
      <p:sp>
        <p:nvSpPr>
          <p:cNvPr id="20" name="TextBox 19"/>
          <p:cNvSpPr txBox="1"/>
          <p:nvPr/>
        </p:nvSpPr>
        <p:spPr>
          <a:xfrm rot="19824478">
            <a:off x="136321" y="3669160"/>
            <a:ext cx="2755798" cy="1200329"/>
          </a:xfrm>
          <a:prstGeom prst="rect">
            <a:avLst/>
          </a:prstGeom>
          <a:noFill/>
        </p:spPr>
        <p:txBody>
          <a:bodyPr wrap="square" rtlCol="0">
            <a:spAutoFit/>
          </a:bodyPr>
          <a:lstStyle/>
          <a:p>
            <a:pPr marL="285750" indent="-285750">
              <a:buFont typeface="Wingdings" pitchFamily="2" charset="2"/>
              <a:buChar char="v"/>
            </a:pPr>
            <a:r>
              <a:rPr lang="en-US" b="1" dirty="0" smtClean="0"/>
              <a:t>August  2011:</a:t>
            </a:r>
          </a:p>
          <a:p>
            <a:r>
              <a:rPr lang="en-US" b="1" dirty="0"/>
              <a:t> </a:t>
            </a:r>
            <a:r>
              <a:rPr lang="en-US" b="1" dirty="0" smtClean="0"/>
              <a:t>   </a:t>
            </a:r>
            <a:r>
              <a:rPr lang="en-US" dirty="0" smtClean="0"/>
              <a:t> </a:t>
            </a:r>
            <a:r>
              <a:rPr lang="en-US" dirty="0"/>
              <a:t>Georgian </a:t>
            </a:r>
            <a:r>
              <a:rPr lang="en-US" dirty="0" smtClean="0"/>
              <a:t>Terrance,</a:t>
            </a:r>
            <a:endParaRPr lang="en-US" dirty="0"/>
          </a:p>
          <a:p>
            <a:r>
              <a:rPr lang="en-US" dirty="0"/>
              <a:t>      </a:t>
            </a:r>
            <a:r>
              <a:rPr lang="en-US" dirty="0" smtClean="0"/>
              <a:t>165 </a:t>
            </a:r>
            <a:r>
              <a:rPr lang="en-US" dirty="0"/>
              <a:t>members – Overall </a:t>
            </a:r>
            <a:endParaRPr lang="en-US" dirty="0" smtClean="0"/>
          </a:p>
          <a:p>
            <a:r>
              <a:rPr lang="en-US" dirty="0"/>
              <a:t> </a:t>
            </a:r>
            <a:r>
              <a:rPr lang="en-US" dirty="0" smtClean="0"/>
              <a:t>      Health</a:t>
            </a:r>
            <a:endParaRPr lang="en-US" dirty="0"/>
          </a:p>
        </p:txBody>
      </p:sp>
      <p:sp>
        <p:nvSpPr>
          <p:cNvPr id="22" name="TextBox 21"/>
          <p:cNvSpPr txBox="1"/>
          <p:nvPr/>
        </p:nvSpPr>
        <p:spPr>
          <a:xfrm rot="19970131">
            <a:off x="3026177" y="1392955"/>
            <a:ext cx="3095583" cy="1200329"/>
          </a:xfrm>
          <a:prstGeom prst="rect">
            <a:avLst/>
          </a:prstGeom>
          <a:noFill/>
        </p:spPr>
        <p:txBody>
          <a:bodyPr wrap="square" rtlCol="0">
            <a:spAutoFit/>
          </a:bodyPr>
          <a:lstStyle/>
          <a:p>
            <a:pPr marL="285750" indent="-285750">
              <a:buFont typeface="Wingdings" pitchFamily="2" charset="2"/>
              <a:buChar char="v"/>
            </a:pPr>
            <a:r>
              <a:rPr lang="en-US" b="1" dirty="0" smtClean="0"/>
              <a:t>December 2011: </a:t>
            </a:r>
          </a:p>
          <a:p>
            <a:r>
              <a:rPr lang="en-US" b="1" dirty="0"/>
              <a:t> </a:t>
            </a:r>
            <a:r>
              <a:rPr lang="en-US" b="1" dirty="0" smtClean="0"/>
              <a:t>     </a:t>
            </a:r>
            <a:r>
              <a:rPr lang="en-US" dirty="0" smtClean="0"/>
              <a:t>Georgian Terrance, </a:t>
            </a:r>
          </a:p>
          <a:p>
            <a:r>
              <a:rPr lang="en-US" dirty="0"/>
              <a:t> </a:t>
            </a:r>
            <a:r>
              <a:rPr lang="en-US" dirty="0" smtClean="0"/>
              <a:t>     180 </a:t>
            </a:r>
            <a:r>
              <a:rPr lang="en-US" dirty="0"/>
              <a:t>members – </a:t>
            </a:r>
            <a:endParaRPr lang="en-US" dirty="0" smtClean="0"/>
          </a:p>
          <a:p>
            <a:r>
              <a:rPr lang="en-US" dirty="0"/>
              <a:t> </a:t>
            </a:r>
            <a:r>
              <a:rPr lang="en-US" dirty="0" smtClean="0"/>
              <a:t>     Christmas Celebration </a:t>
            </a:r>
            <a:endParaRPr lang="en-US" dirty="0"/>
          </a:p>
        </p:txBody>
      </p:sp>
      <p:sp>
        <p:nvSpPr>
          <p:cNvPr id="23" name="Flowchart: Connector 22"/>
          <p:cNvSpPr/>
          <p:nvPr/>
        </p:nvSpPr>
        <p:spPr>
          <a:xfrm>
            <a:off x="6248400" y="2708719"/>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9834673">
            <a:off x="1336335" y="4361607"/>
            <a:ext cx="4001999" cy="1200329"/>
          </a:xfrm>
          <a:prstGeom prst="rect">
            <a:avLst/>
          </a:prstGeom>
          <a:noFill/>
        </p:spPr>
        <p:txBody>
          <a:bodyPr wrap="square" rtlCol="0">
            <a:spAutoFit/>
          </a:bodyPr>
          <a:lstStyle/>
          <a:p>
            <a:pPr marL="285750" indent="-285750">
              <a:buFont typeface="Wingdings" pitchFamily="2" charset="2"/>
              <a:buChar char="v"/>
            </a:pPr>
            <a:r>
              <a:rPr lang="en-US" b="1" dirty="0" smtClean="0"/>
              <a:t>April 2012: </a:t>
            </a:r>
          </a:p>
          <a:p>
            <a:r>
              <a:rPr lang="en-US" b="1" dirty="0"/>
              <a:t> </a:t>
            </a:r>
            <a:r>
              <a:rPr lang="en-US" b="1" dirty="0" smtClean="0"/>
              <a:t>    </a:t>
            </a:r>
            <a:r>
              <a:rPr lang="en-US" dirty="0" smtClean="0"/>
              <a:t>Georgian Terrance, </a:t>
            </a:r>
          </a:p>
          <a:p>
            <a:r>
              <a:rPr lang="en-US" dirty="0"/>
              <a:t> </a:t>
            </a:r>
            <a:r>
              <a:rPr lang="en-US" dirty="0" smtClean="0"/>
              <a:t>    185 </a:t>
            </a:r>
            <a:r>
              <a:rPr lang="en-US" dirty="0"/>
              <a:t>members – </a:t>
            </a:r>
            <a:r>
              <a:rPr lang="en-US" dirty="0" smtClean="0"/>
              <a:t>Spring Fling</a:t>
            </a:r>
            <a:endParaRPr lang="en-US" dirty="0">
              <a:solidFill>
                <a:srgbClr val="FF0000"/>
              </a:solidFill>
            </a:endParaRPr>
          </a:p>
          <a:p>
            <a:endParaRPr lang="en-US" dirty="0"/>
          </a:p>
        </p:txBody>
      </p:sp>
      <p:sp>
        <p:nvSpPr>
          <p:cNvPr id="18" name="Flowchart: Connector 17"/>
          <p:cNvSpPr/>
          <p:nvPr/>
        </p:nvSpPr>
        <p:spPr>
          <a:xfrm>
            <a:off x="1828800" y="3165919"/>
            <a:ext cx="457200" cy="4572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3" y="6927"/>
            <a:ext cx="17557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225" y="0"/>
            <a:ext cx="17557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76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724" y="273050"/>
            <a:ext cx="5644428" cy="565150"/>
          </a:xfrm>
        </p:spPr>
        <p:txBody>
          <a:bodyPr>
            <a:noAutofit/>
          </a:bodyPr>
          <a:lstStyle/>
          <a:p>
            <a:pPr algn="ctr"/>
            <a:r>
              <a:rPr lang="en-US" sz="4400" dirty="0" smtClean="0">
                <a:latin typeface="Copperplate Gothic Bold" pitchFamily="34" charset="0"/>
              </a:rPr>
              <a:t>Elite Facts</a:t>
            </a:r>
            <a:endParaRPr lang="en-US" sz="4400" dirty="0">
              <a:latin typeface="Copperplate Gothic Bold" pitchFamily="34" charset="0"/>
            </a:endParaRPr>
          </a:p>
        </p:txBody>
      </p:sp>
      <p:sp>
        <p:nvSpPr>
          <p:cNvPr id="4" name="Text Placeholder 3"/>
          <p:cNvSpPr>
            <a:spLocks noGrp="1"/>
          </p:cNvSpPr>
          <p:nvPr>
            <p:ph type="body" sz="half" idx="2"/>
          </p:nvPr>
        </p:nvSpPr>
        <p:spPr>
          <a:xfrm>
            <a:off x="872836" y="4745182"/>
            <a:ext cx="6522315" cy="436418"/>
          </a:xfrm>
        </p:spPr>
        <p:txBody>
          <a:bodyPr>
            <a:normAutofit fontScale="25000" lnSpcReduction="20000"/>
          </a:bodyPr>
          <a:lstStyle/>
          <a:p>
            <a:endParaRPr lang="en-US" dirty="0" smtClean="0"/>
          </a:p>
          <a:p>
            <a:r>
              <a:rPr lang="en-US" dirty="0" smtClean="0"/>
              <a:t>        </a:t>
            </a:r>
          </a:p>
          <a:p>
            <a:endParaRPr lang="en-US" dirty="0"/>
          </a:p>
          <a:p>
            <a:r>
              <a:rPr lang="en-US" sz="7200" b="1" dirty="0" smtClean="0">
                <a:latin typeface="Arial" pitchFamily="34" charset="0"/>
                <a:cs typeface="Arial" pitchFamily="34" charset="0"/>
              </a:rPr>
              <a:t>December 17, 2011- </a:t>
            </a:r>
            <a:r>
              <a:rPr lang="en-US" sz="7200" dirty="0" smtClean="0">
                <a:latin typeface="Arial" pitchFamily="34" charset="0"/>
                <a:cs typeface="Arial" pitchFamily="34" charset="0"/>
              </a:rPr>
              <a:t>Christmas Celebration</a:t>
            </a:r>
            <a:endParaRPr lang="en-US" sz="7200" dirty="0">
              <a:latin typeface="Arial" pitchFamily="34" charset="0"/>
              <a:cs typeface="Arial" pitchFamily="34" charset="0"/>
            </a:endParaRPr>
          </a:p>
        </p:txBody>
      </p:sp>
      <p:cxnSp>
        <p:nvCxnSpPr>
          <p:cNvPr id="10" name="Straight Connector 9"/>
          <p:cNvCxnSpPr/>
          <p:nvPr/>
        </p:nvCxnSpPr>
        <p:spPr>
          <a:xfrm>
            <a:off x="346363" y="1418998"/>
            <a:ext cx="0" cy="3880366"/>
          </a:xfrm>
          <a:prstGeom prst="line">
            <a:avLst/>
          </a:prstGeom>
        </p:spPr>
        <p:style>
          <a:lnRef idx="1">
            <a:schemeClr val="accent1"/>
          </a:lnRef>
          <a:fillRef idx="0">
            <a:schemeClr val="accent1"/>
          </a:fillRef>
          <a:effectRef idx="0">
            <a:schemeClr val="accent1"/>
          </a:effectRef>
          <a:fontRef idx="minor">
            <a:schemeClr val="tx1"/>
          </a:fontRef>
        </p:style>
      </p:cxnSp>
      <p:sp>
        <p:nvSpPr>
          <p:cNvPr id="12" name="Flowchart: Connector 11"/>
          <p:cNvSpPr/>
          <p:nvPr/>
        </p:nvSpPr>
        <p:spPr>
          <a:xfrm>
            <a:off x="374073" y="1489364"/>
            <a:ext cx="4572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374073" y="2057400"/>
            <a:ext cx="4572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381001" y="2597727"/>
            <a:ext cx="4572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401783" y="3200400"/>
            <a:ext cx="4572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58983" y="1418998"/>
            <a:ext cx="4319153" cy="369332"/>
          </a:xfrm>
          <a:prstGeom prst="rect">
            <a:avLst/>
          </a:prstGeom>
          <a:noFill/>
        </p:spPr>
        <p:txBody>
          <a:bodyPr wrap="square" rtlCol="0">
            <a:spAutoFit/>
          </a:bodyPr>
          <a:lstStyle/>
          <a:p>
            <a:r>
              <a:rPr lang="en-US" dirty="0">
                <a:latin typeface="Arial" pitchFamily="34" charset="0"/>
                <a:cs typeface="Arial" pitchFamily="34" charset="0"/>
              </a:rPr>
              <a:t>Currently have </a:t>
            </a:r>
            <a:r>
              <a:rPr lang="en-US" dirty="0" smtClean="0">
                <a:latin typeface="Arial" pitchFamily="34" charset="0"/>
                <a:cs typeface="Arial" pitchFamily="34" charset="0"/>
              </a:rPr>
              <a:t>492  </a:t>
            </a:r>
            <a:r>
              <a:rPr lang="en-US" dirty="0">
                <a:latin typeface="Arial" pitchFamily="34" charset="0"/>
                <a:cs typeface="Arial" pitchFamily="34" charset="0"/>
              </a:rPr>
              <a:t>enrolled members</a:t>
            </a:r>
          </a:p>
        </p:txBody>
      </p:sp>
      <p:sp>
        <p:nvSpPr>
          <p:cNvPr id="17" name="TextBox 16"/>
          <p:cNvSpPr txBox="1"/>
          <p:nvPr/>
        </p:nvSpPr>
        <p:spPr>
          <a:xfrm>
            <a:off x="872837" y="2011279"/>
            <a:ext cx="3733800" cy="369332"/>
          </a:xfrm>
          <a:prstGeom prst="rect">
            <a:avLst/>
          </a:prstGeom>
          <a:noFill/>
        </p:spPr>
        <p:txBody>
          <a:bodyPr wrap="square" rtlCol="0">
            <a:spAutoFit/>
          </a:bodyPr>
          <a:lstStyle/>
          <a:p>
            <a:r>
              <a:rPr lang="en-US" dirty="0" smtClean="0">
                <a:latin typeface="Arial" pitchFamily="34" charset="0"/>
                <a:cs typeface="Arial" pitchFamily="34" charset="0"/>
              </a:rPr>
              <a:t>354 (72%) </a:t>
            </a:r>
            <a:r>
              <a:rPr lang="en-US" dirty="0">
                <a:latin typeface="Arial" pitchFamily="34" charset="0"/>
                <a:cs typeface="Arial" pitchFamily="34" charset="0"/>
              </a:rPr>
              <a:t>are undetectable</a:t>
            </a:r>
          </a:p>
        </p:txBody>
      </p:sp>
      <p:sp>
        <p:nvSpPr>
          <p:cNvPr id="18" name="TextBox 17"/>
          <p:cNvSpPr txBox="1"/>
          <p:nvPr/>
        </p:nvSpPr>
        <p:spPr>
          <a:xfrm>
            <a:off x="872837" y="2508949"/>
            <a:ext cx="5832763" cy="369332"/>
          </a:xfrm>
          <a:prstGeom prst="rect">
            <a:avLst/>
          </a:prstGeom>
          <a:noFill/>
        </p:spPr>
        <p:txBody>
          <a:bodyPr wrap="square" rtlCol="0">
            <a:spAutoFit/>
          </a:bodyPr>
          <a:lstStyle/>
          <a:p>
            <a:r>
              <a:rPr lang="en-US" b="1" dirty="0">
                <a:latin typeface="Arial" pitchFamily="34" charset="0"/>
                <a:cs typeface="Arial" pitchFamily="34" charset="0"/>
              </a:rPr>
              <a:t>30</a:t>
            </a:r>
            <a:r>
              <a:rPr lang="en-US" dirty="0">
                <a:latin typeface="Arial" pitchFamily="34" charset="0"/>
                <a:cs typeface="Arial" pitchFamily="34" charset="0"/>
              </a:rPr>
              <a:t> have decreased viral loads within </a:t>
            </a:r>
            <a:r>
              <a:rPr lang="en-US" dirty="0" smtClean="0">
                <a:latin typeface="Arial" pitchFamily="34" charset="0"/>
                <a:cs typeface="Arial" pitchFamily="34" charset="0"/>
              </a:rPr>
              <a:t>the </a:t>
            </a:r>
            <a:r>
              <a:rPr lang="en-US" dirty="0">
                <a:latin typeface="Arial" pitchFamily="34" charset="0"/>
                <a:cs typeface="Arial" pitchFamily="34" charset="0"/>
              </a:rPr>
              <a:t>last year</a:t>
            </a:r>
          </a:p>
        </p:txBody>
      </p:sp>
      <p:sp>
        <p:nvSpPr>
          <p:cNvPr id="20" name="TextBox 19"/>
          <p:cNvSpPr txBox="1"/>
          <p:nvPr/>
        </p:nvSpPr>
        <p:spPr>
          <a:xfrm>
            <a:off x="872837" y="3130034"/>
            <a:ext cx="5985163" cy="646331"/>
          </a:xfrm>
          <a:prstGeom prst="rect">
            <a:avLst/>
          </a:prstGeom>
          <a:noFill/>
        </p:spPr>
        <p:txBody>
          <a:bodyPr wrap="square" rtlCol="0">
            <a:spAutoFit/>
          </a:bodyPr>
          <a:lstStyle/>
          <a:p>
            <a:r>
              <a:rPr lang="en-US" b="1" dirty="0">
                <a:latin typeface="Arial" pitchFamily="34" charset="0"/>
                <a:cs typeface="Arial" pitchFamily="34" charset="0"/>
              </a:rPr>
              <a:t>April 2011 – </a:t>
            </a:r>
            <a:r>
              <a:rPr lang="en-US" dirty="0">
                <a:latin typeface="Arial" pitchFamily="34" charset="0"/>
                <a:cs typeface="Arial" pitchFamily="34" charset="0"/>
              </a:rPr>
              <a:t>Georgian </a:t>
            </a:r>
            <a:r>
              <a:rPr lang="en-US" dirty="0" smtClean="0">
                <a:latin typeface="Arial" pitchFamily="34" charset="0"/>
                <a:cs typeface="Arial" pitchFamily="34" charset="0"/>
              </a:rPr>
              <a:t>Terrance 143 </a:t>
            </a:r>
            <a:r>
              <a:rPr lang="en-US" dirty="0">
                <a:latin typeface="Arial" pitchFamily="34" charset="0"/>
                <a:cs typeface="Arial" pitchFamily="34" charset="0"/>
              </a:rPr>
              <a:t>members – </a:t>
            </a:r>
            <a:endParaRPr lang="en-US" dirty="0" smtClean="0">
              <a:latin typeface="Arial" pitchFamily="34" charset="0"/>
              <a:cs typeface="Arial" pitchFamily="34" charset="0"/>
            </a:endParaRPr>
          </a:p>
          <a:p>
            <a:r>
              <a:rPr lang="en-US" dirty="0" smtClean="0">
                <a:latin typeface="Arial" pitchFamily="34" charset="0"/>
                <a:cs typeface="Arial" pitchFamily="34" charset="0"/>
              </a:rPr>
              <a:t>Now </a:t>
            </a:r>
            <a:r>
              <a:rPr lang="en-US" dirty="0">
                <a:latin typeface="Arial" pitchFamily="34" charset="0"/>
                <a:cs typeface="Arial" pitchFamily="34" charset="0"/>
              </a:rPr>
              <a:t>that I’m </a:t>
            </a:r>
            <a:r>
              <a:rPr lang="en-US" dirty="0" smtClean="0">
                <a:latin typeface="Arial" pitchFamily="34" charset="0"/>
                <a:cs typeface="Arial" pitchFamily="34" charset="0"/>
              </a:rPr>
              <a:t>Undetectable</a:t>
            </a:r>
            <a:r>
              <a:rPr lang="en-US" dirty="0">
                <a:latin typeface="Arial" pitchFamily="34" charset="0"/>
                <a:cs typeface="Arial" pitchFamily="34" charset="0"/>
              </a:rPr>
              <a:t>, </a:t>
            </a:r>
            <a:r>
              <a:rPr lang="en-US" dirty="0" smtClean="0">
                <a:latin typeface="Arial" pitchFamily="34" charset="0"/>
                <a:cs typeface="Arial" pitchFamily="34" charset="0"/>
              </a:rPr>
              <a:t>What next?</a:t>
            </a:r>
            <a:endParaRPr lang="en-US" dirty="0">
              <a:latin typeface="Arial" pitchFamily="34" charset="0"/>
              <a:cs typeface="Arial" pitchFamily="34" charset="0"/>
            </a:endParaRPr>
          </a:p>
        </p:txBody>
      </p:sp>
      <p:sp>
        <p:nvSpPr>
          <p:cNvPr id="22" name="Flowchart: Connector 21"/>
          <p:cNvSpPr/>
          <p:nvPr/>
        </p:nvSpPr>
        <p:spPr>
          <a:xfrm>
            <a:off x="401783" y="4419600"/>
            <a:ext cx="4572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16794" y="4349234"/>
            <a:ext cx="4346863" cy="369332"/>
          </a:xfrm>
          <a:prstGeom prst="rect">
            <a:avLst/>
          </a:prstGeom>
          <a:noFill/>
        </p:spPr>
        <p:txBody>
          <a:bodyPr wrap="square" rtlCol="0">
            <a:spAutoFit/>
          </a:bodyPr>
          <a:lstStyle/>
          <a:p>
            <a:r>
              <a:rPr lang="en-US" dirty="0"/>
              <a:t> </a:t>
            </a:r>
            <a:r>
              <a:rPr lang="en-US" b="1" dirty="0">
                <a:latin typeface="Arial" pitchFamily="34" charset="0"/>
                <a:cs typeface="Arial" pitchFamily="34" charset="0"/>
              </a:rPr>
              <a:t>August 20, 2011- </a:t>
            </a:r>
            <a:r>
              <a:rPr lang="en-US" dirty="0" smtClean="0">
                <a:latin typeface="Arial" pitchFamily="34" charset="0"/>
                <a:cs typeface="Arial" pitchFamily="34" charset="0"/>
              </a:rPr>
              <a:t>Providers </a:t>
            </a:r>
            <a:r>
              <a:rPr lang="en-US" dirty="0">
                <a:latin typeface="Arial" pitchFamily="34" charset="0"/>
                <a:cs typeface="Arial" pitchFamily="34" charset="0"/>
              </a:rPr>
              <a:t>invited</a:t>
            </a:r>
          </a:p>
        </p:txBody>
      </p:sp>
      <p:sp>
        <p:nvSpPr>
          <p:cNvPr id="25" name="Flowchart: Connector 24"/>
          <p:cNvSpPr/>
          <p:nvPr/>
        </p:nvSpPr>
        <p:spPr>
          <a:xfrm>
            <a:off x="387929" y="4953000"/>
            <a:ext cx="4572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557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5152" y="0"/>
            <a:ext cx="17557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498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324600" cy="1143000"/>
          </a:xfrm>
        </p:spPr>
        <p:txBody>
          <a:bodyPr>
            <a:normAutofit fontScale="90000"/>
          </a:bodyPr>
          <a:lstStyle/>
          <a:p>
            <a:r>
              <a:rPr lang="en-US" dirty="0" smtClean="0">
                <a:latin typeface="Copperplate Gothic Bold" pitchFamily="34" charset="0"/>
              </a:rPr>
              <a:t>Public &amp; Private Partnership</a:t>
            </a:r>
            <a:endParaRPr lang="en-US" dirty="0">
              <a:latin typeface="Copperplate Gothic Bold" pitchFamily="34" charset="0"/>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pPr>
              <a:buFont typeface="Wingdings" pitchFamily="2" charset="2"/>
              <a:buChar char="v"/>
            </a:pPr>
            <a:r>
              <a:rPr lang="en-US" dirty="0">
                <a:latin typeface="Arial" pitchFamily="34" charset="0"/>
                <a:cs typeface="Arial" pitchFamily="34" charset="0"/>
              </a:rPr>
              <a:t>	Private Doctors </a:t>
            </a:r>
            <a:endParaRPr lang="en-US" dirty="0" smtClean="0">
              <a:latin typeface="Arial" pitchFamily="34" charset="0"/>
              <a:cs typeface="Arial" pitchFamily="34" charset="0"/>
            </a:endParaRPr>
          </a:p>
          <a:p>
            <a:pPr marL="0" indent="0">
              <a:buNone/>
            </a:pPr>
            <a:endParaRPr lang="en-US" dirty="0" smtClean="0">
              <a:latin typeface="Arial" pitchFamily="34" charset="0"/>
              <a:cs typeface="Arial" pitchFamily="34" charset="0"/>
            </a:endParaRPr>
          </a:p>
          <a:p>
            <a:pPr>
              <a:buFont typeface="Wingdings" pitchFamily="2" charset="2"/>
              <a:buChar char="v"/>
            </a:pPr>
            <a:r>
              <a:rPr lang="en-US" dirty="0">
                <a:latin typeface="Arial" pitchFamily="34" charset="0"/>
                <a:cs typeface="Arial" pitchFamily="34" charset="0"/>
              </a:rPr>
              <a:t>	</a:t>
            </a:r>
            <a:r>
              <a:rPr lang="en-US" dirty="0" smtClean="0">
                <a:latin typeface="Arial" pitchFamily="34" charset="0"/>
                <a:cs typeface="Arial" pitchFamily="34" charset="0"/>
              </a:rPr>
              <a:t>Linkage</a:t>
            </a:r>
          </a:p>
          <a:p>
            <a:pPr marL="0" indent="0">
              <a:buNone/>
            </a:pPr>
            <a:endParaRPr lang="en-US" dirty="0">
              <a:latin typeface="Arial" pitchFamily="34" charset="0"/>
              <a:cs typeface="Arial" pitchFamily="34" charset="0"/>
            </a:endParaRPr>
          </a:p>
          <a:p>
            <a:pPr>
              <a:buFont typeface="Wingdings" pitchFamily="2" charset="2"/>
              <a:buChar char="v"/>
            </a:pPr>
            <a:r>
              <a:rPr lang="en-US" dirty="0">
                <a:latin typeface="Arial" pitchFamily="34" charset="0"/>
                <a:cs typeface="Arial" pitchFamily="34" charset="0"/>
              </a:rPr>
              <a:t>	Community Viral </a:t>
            </a:r>
            <a:r>
              <a:rPr lang="en-US" dirty="0" smtClean="0">
                <a:latin typeface="Arial" pitchFamily="34" charset="0"/>
                <a:cs typeface="Arial" pitchFamily="34" charset="0"/>
              </a:rPr>
              <a:t>Load</a:t>
            </a:r>
          </a:p>
          <a:p>
            <a:pPr marL="0" indent="0">
              <a:buNone/>
            </a:pPr>
            <a:endParaRPr lang="en-US" dirty="0">
              <a:latin typeface="Arial" pitchFamily="34" charset="0"/>
              <a:cs typeface="Arial" pitchFamily="34" charset="0"/>
            </a:endParaRPr>
          </a:p>
          <a:p>
            <a:pPr>
              <a:buFont typeface="Wingdings" pitchFamily="2" charset="2"/>
              <a:buChar char="v"/>
            </a:pPr>
            <a:r>
              <a:rPr lang="en-US" dirty="0">
                <a:latin typeface="Arial" pitchFamily="34" charset="0"/>
                <a:cs typeface="Arial" pitchFamily="34" charset="0"/>
              </a:rPr>
              <a:t>	</a:t>
            </a:r>
            <a:r>
              <a:rPr lang="en-US" dirty="0" smtClean="0">
                <a:latin typeface="Arial" pitchFamily="34" charset="0"/>
                <a:cs typeface="Arial" pitchFamily="34" charset="0"/>
              </a:rPr>
              <a:t>Member Recognized Providers </a:t>
            </a:r>
          </a:p>
          <a:p>
            <a:pPr marL="0" indent="0">
              <a:buNone/>
            </a:pPr>
            <a:endParaRPr lang="en-US" dirty="0" smtClean="0">
              <a:latin typeface="Arial" pitchFamily="34" charset="0"/>
              <a:cs typeface="Arial" pitchFamily="34" charset="0"/>
            </a:endParaRPr>
          </a:p>
          <a:p>
            <a:pPr>
              <a:buFont typeface="Wingdings" pitchFamily="2" charset="2"/>
              <a:buChar char="v"/>
            </a:pPr>
            <a:r>
              <a:rPr lang="en-US" dirty="0">
                <a:latin typeface="Arial" pitchFamily="34" charset="0"/>
                <a:cs typeface="Arial" pitchFamily="34" charset="0"/>
              </a:rPr>
              <a:t>	Community </a:t>
            </a:r>
            <a:r>
              <a:rPr lang="en-US" dirty="0" smtClean="0">
                <a:latin typeface="Arial" pitchFamily="34" charset="0"/>
                <a:cs typeface="Arial" pitchFamily="34" charset="0"/>
              </a:rPr>
              <a:t>Partners</a:t>
            </a:r>
            <a:endParaRPr lang="en-US"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2600" cy="12192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851" y="0"/>
            <a:ext cx="1752600" cy="1219200"/>
          </a:xfrm>
          <a:prstGeom prst="rect">
            <a:avLst/>
          </a:prstGeom>
        </p:spPr>
      </p:pic>
    </p:spTree>
    <p:extLst>
      <p:ext uri="{BB962C8B-B14F-4D97-AF65-F5344CB8AC3E}">
        <p14:creationId xmlns:p14="http://schemas.microsoft.com/office/powerpoint/2010/main" val="3949653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324600" cy="1143000"/>
          </a:xfrm>
        </p:spPr>
        <p:txBody>
          <a:bodyPr>
            <a:normAutofit/>
          </a:bodyPr>
          <a:lstStyle/>
          <a:p>
            <a:r>
              <a:rPr lang="en-US" dirty="0" smtClean="0">
                <a:latin typeface="Copperplate Gothic Bold" pitchFamily="34" charset="0"/>
              </a:rPr>
              <a:t>Sponsors</a:t>
            </a:r>
            <a:endParaRPr lang="en-US" dirty="0">
              <a:latin typeface="Copperplate Gothic Bold" pitchFamily="34" charset="0"/>
            </a:endParaRPr>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a:latin typeface="Arial" pitchFamily="34" charset="0"/>
                <a:cs typeface="Arial" pitchFamily="34"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52600" cy="1219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6851" y="0"/>
            <a:ext cx="1752600" cy="1219200"/>
          </a:xfrm>
          <a:prstGeom prst="rect">
            <a:avLst/>
          </a:prstGeom>
        </p:spPr>
      </p:pic>
      <p:pic>
        <p:nvPicPr>
          <p:cNvPr id="1026" name="Picture 2" descr="http://ts1.mm.bing.net/th?id=i.4792256533889700&amp;pid=1.7&amp;w=125&amp;h=125&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75" y="2137051"/>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3.mm.bing.net/th?id=I.4758837387330706&amp;pid=1.7&amp;w=207&amp;h=81&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3786" y="4063941"/>
            <a:ext cx="1447801" cy="9376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4.mm.bing.net/th?id=i.4525539087680015&amp;pid=1.7&amp;w=200&amp;h=92&amp;c=7&amp;r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9039" y="2797366"/>
            <a:ext cx="19050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s2.mm.bing.net/th?id=I.4921195748065693&amp;pid=1.7&amp;w=191&amp;h=146&amp;c=7&amp;r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54" y="1972381"/>
            <a:ext cx="1673646" cy="11481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s4.mm.bing.net/th?id=i.4511769422464347&amp;pid=1.7&amp;w=156&amp;h=141&amp;c=7&amp;rs=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8733" y="1324443"/>
            <a:ext cx="1485900" cy="13430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s3.mm.bing.net/th?id=i.4677701187798034&amp;pid=1.7&amp;w=168&amp;h=108&amp;c=7&amp;rs=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88168" y="1386297"/>
            <a:ext cx="16002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ts1.mm.bing.net/th?id=i.4629000515617528&amp;pid=1.7&amp;w=162&amp;h=121&amp;c=7&amp;rs=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420" y="3270288"/>
            <a:ext cx="1543050" cy="11525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ts4.mm.bing.net/th?id=I.4866374796249035&amp;pid=1.7&amp;w=301&amp;h=155&amp;c=7&amp;rs=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15291" y="3979788"/>
            <a:ext cx="1414462" cy="130446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ts3.mm.bing.net/th?id=i.4601517026182046&amp;pid=1.7&amp;w=154&amp;h=151&amp;c=7&amp;rs=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3352" y="5213219"/>
            <a:ext cx="146685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ts3.mm.bing.net/th?id=i.4867289585681338&amp;pid=1.7&amp;w=114&amp;h=101&amp;c=7&amp;rs=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0987" y="1236643"/>
            <a:ext cx="1085850" cy="9620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ts2.mm.bing.net/th?id=i.5008980572504637&amp;pid=1.7&amp;w=180&amp;h=140&amp;c=7&amp;rs=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44554" y="3120516"/>
            <a:ext cx="1496040" cy="109152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ts4.mm.bing.net/th?id=i.4583933464805743&amp;pid=1.7&amp;w=150&amp;h=150&amp;c=7&amp;rs=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0797" y="4162054"/>
            <a:ext cx="1428750" cy="112389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ts2.mm.bing.net/th?id=I.4978168451825693&amp;pid=1.7&amp;w=221&amp;h=128&amp;c=7&amp;rs=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26742" y="5214938"/>
            <a:ext cx="1347788"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ts3.mm.bing.net/th?id=I.5038177734885974&amp;pid=1.7&amp;w=219&amp;h=117&amp;c=7&amp;rs=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0923" y="5526625"/>
            <a:ext cx="208597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ts1.mm.bing.net/th?id=i.5039307328914748&amp;pid=1.7&amp;w=117&amp;h=153&amp;c=7&amp;rs=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 y="5214938"/>
            <a:ext cx="990600" cy="145732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ts1.mm.bing.net/th?id=I.4819447962863092&amp;pid=1.7&amp;w=111&amp;h=139&amp;c=7&amp;rs=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19562" y="2724657"/>
            <a:ext cx="105727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ts1.mm.bing.net/th?id=H.4940445789127752&amp;pid=1.7&amp;w=202&amp;h=85&amp;c=7&amp;rs=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72504" y="4262496"/>
            <a:ext cx="1612418" cy="73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796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324600" cy="1143000"/>
          </a:xfrm>
        </p:spPr>
        <p:txBody>
          <a:bodyPr>
            <a:normAutofit fontScale="90000"/>
          </a:bodyPr>
          <a:lstStyle/>
          <a:p>
            <a:r>
              <a:rPr lang="en-US" dirty="0" smtClean="0">
                <a:latin typeface="Copperplate Gothic Bold" pitchFamily="34" charset="0"/>
              </a:rPr>
              <a:t>Role of Peer Network</a:t>
            </a:r>
            <a:endParaRPr lang="en-US" dirty="0">
              <a:latin typeface="Copperplate Gothic Bold" pitchFamily="34" charset="0"/>
            </a:endParaRPr>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v"/>
            </a:pPr>
            <a:r>
              <a:rPr lang="en-US" sz="3800" dirty="0">
                <a:latin typeface="Arial" pitchFamily="34" charset="0"/>
                <a:cs typeface="Arial" pitchFamily="34" charset="0"/>
              </a:rPr>
              <a:t> </a:t>
            </a:r>
            <a:r>
              <a:rPr lang="en-US" sz="3800" dirty="0" smtClean="0">
                <a:latin typeface="Arial" pitchFamily="34" charset="0"/>
                <a:cs typeface="Arial" pitchFamily="34" charset="0"/>
              </a:rPr>
              <a:t>What Membership Means to Me</a:t>
            </a:r>
          </a:p>
          <a:p>
            <a:pPr marL="0" indent="0">
              <a:buNone/>
            </a:pPr>
            <a:r>
              <a:rPr lang="en-US" sz="3800" dirty="0" smtClean="0">
                <a:latin typeface="Arial" pitchFamily="34" charset="0"/>
                <a:cs typeface="Arial" pitchFamily="34" charset="0"/>
              </a:rPr>
              <a:t> </a:t>
            </a:r>
            <a:endParaRPr lang="en-US" sz="3800" dirty="0">
              <a:latin typeface="Arial" pitchFamily="34" charset="0"/>
              <a:cs typeface="Arial" pitchFamily="34" charset="0"/>
            </a:endParaRPr>
          </a:p>
          <a:p>
            <a:pPr>
              <a:buFont typeface="Wingdings" pitchFamily="2" charset="2"/>
              <a:buChar char="v"/>
            </a:pPr>
            <a:r>
              <a:rPr lang="en-US" sz="3800" dirty="0" smtClean="0">
                <a:latin typeface="Arial" pitchFamily="34" charset="0"/>
                <a:cs typeface="Arial" pitchFamily="34" charset="0"/>
              </a:rPr>
              <a:t> Importance of staying connected </a:t>
            </a:r>
            <a:r>
              <a:rPr lang="en-US" sz="3800" dirty="0">
                <a:latin typeface="Arial" pitchFamily="34" charset="0"/>
                <a:cs typeface="Arial" pitchFamily="34" charset="0"/>
              </a:rPr>
              <a:t>to </a:t>
            </a:r>
            <a:r>
              <a:rPr lang="en-US" sz="3800" dirty="0" smtClean="0">
                <a:latin typeface="Arial" pitchFamily="34" charset="0"/>
                <a:cs typeface="Arial" pitchFamily="34" charset="0"/>
              </a:rPr>
              <a:t>ESU</a:t>
            </a:r>
          </a:p>
          <a:p>
            <a:pPr marL="0" indent="0">
              <a:buNone/>
            </a:pPr>
            <a:endParaRPr lang="en-US" sz="3800" dirty="0">
              <a:latin typeface="Arial" pitchFamily="34" charset="0"/>
              <a:cs typeface="Arial" pitchFamily="34" charset="0"/>
            </a:endParaRPr>
          </a:p>
          <a:p>
            <a:pPr>
              <a:buFont typeface="Wingdings" pitchFamily="2" charset="2"/>
              <a:buChar char="v"/>
            </a:pPr>
            <a:r>
              <a:rPr lang="en-US" sz="3800" dirty="0" smtClean="0">
                <a:latin typeface="Arial" pitchFamily="34" charset="0"/>
                <a:cs typeface="Arial" pitchFamily="34" charset="0"/>
              </a:rPr>
              <a:t> How ESU improved my Adherence and    </a:t>
            </a:r>
          </a:p>
          <a:p>
            <a:pPr marL="0" indent="0">
              <a:buNone/>
            </a:pPr>
            <a:r>
              <a:rPr lang="en-US" sz="3800" dirty="0" smtClean="0">
                <a:latin typeface="Arial" pitchFamily="34" charset="0"/>
                <a:cs typeface="Arial" pitchFamily="34" charset="0"/>
              </a:rPr>
              <a:t>    Retention </a:t>
            </a:r>
          </a:p>
          <a:p>
            <a:pPr marL="0" indent="0">
              <a:buNone/>
            </a:pPr>
            <a:endParaRPr lang="en-US" sz="3800" dirty="0" smtClean="0">
              <a:latin typeface="Arial" pitchFamily="34" charset="0"/>
              <a:cs typeface="Arial" pitchFamily="34" charset="0"/>
            </a:endParaRPr>
          </a:p>
          <a:p>
            <a:pPr>
              <a:buFont typeface="Wingdings" pitchFamily="2" charset="2"/>
              <a:buChar char="v"/>
            </a:pPr>
            <a:r>
              <a:rPr lang="en-US" sz="3800" dirty="0" smtClean="0">
                <a:latin typeface="Arial" pitchFamily="34" charset="0"/>
                <a:cs typeface="Arial" pitchFamily="34" charset="0"/>
              </a:rPr>
              <a:t> Where I am now </a:t>
            </a:r>
          </a:p>
          <a:p>
            <a:pPr marL="0" indent="0">
              <a:buNone/>
            </a:pPr>
            <a:endParaRPr lang="en-US" sz="3800" dirty="0" smtClean="0">
              <a:latin typeface="Arial" pitchFamily="34" charset="0"/>
              <a:cs typeface="Arial" pitchFamily="34" charset="0"/>
            </a:endParaRPr>
          </a:p>
          <a:p>
            <a:pPr>
              <a:buFont typeface="Wingdings" pitchFamily="2" charset="2"/>
              <a:buChar char="v"/>
            </a:pPr>
            <a:r>
              <a:rPr lang="en-US" sz="3800" dirty="0" smtClean="0">
                <a:latin typeface="Arial" pitchFamily="34" charset="0"/>
                <a:cs typeface="Arial" pitchFamily="34" charset="0"/>
              </a:rPr>
              <a:t> Member </a:t>
            </a:r>
            <a:r>
              <a:rPr lang="en-US" sz="3800" dirty="0">
                <a:latin typeface="Arial" pitchFamily="34" charset="0"/>
                <a:cs typeface="Arial" pitchFamily="34" charset="0"/>
              </a:rPr>
              <a:t>Board &amp; Fund Raiser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2600" cy="12192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851" y="0"/>
            <a:ext cx="1752600" cy="1219200"/>
          </a:xfrm>
          <a:prstGeom prst="rect">
            <a:avLst/>
          </a:prstGeom>
        </p:spPr>
      </p:pic>
    </p:spTree>
    <p:extLst>
      <p:ext uri="{BB962C8B-B14F-4D97-AF65-F5344CB8AC3E}">
        <p14:creationId xmlns:p14="http://schemas.microsoft.com/office/powerpoint/2010/main" val="1782845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2600" cy="12192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3675" y="0"/>
            <a:ext cx="1752600" cy="1219200"/>
          </a:xfrm>
          <a:prstGeom prst="rect">
            <a:avLst/>
          </a:prstGeom>
        </p:spPr>
      </p:pic>
      <p:sp>
        <p:nvSpPr>
          <p:cNvPr id="6" name="TextBox 5"/>
          <p:cNvSpPr txBox="1"/>
          <p:nvPr/>
        </p:nvSpPr>
        <p:spPr>
          <a:xfrm>
            <a:off x="1752600" y="255657"/>
            <a:ext cx="5564875" cy="707886"/>
          </a:xfrm>
          <a:prstGeom prst="rect">
            <a:avLst/>
          </a:prstGeom>
          <a:noFill/>
        </p:spPr>
        <p:txBody>
          <a:bodyPr wrap="square" rtlCol="0">
            <a:spAutoFit/>
          </a:bodyPr>
          <a:lstStyle/>
          <a:p>
            <a:pPr algn="ctr"/>
            <a:r>
              <a:rPr lang="en-US" sz="4000" dirty="0" smtClean="0">
                <a:latin typeface="Copperplate Gothic Bold" pitchFamily="34" charset="0"/>
              </a:rPr>
              <a:t>Moving Forward</a:t>
            </a:r>
            <a:endParaRPr lang="en-US" sz="4000" dirty="0">
              <a:latin typeface="Copperplate Gothic Bold" pitchFamily="34" charset="0"/>
            </a:endParaRPr>
          </a:p>
        </p:txBody>
      </p:sp>
      <p:sp>
        <p:nvSpPr>
          <p:cNvPr id="8" name="TextBox 7"/>
          <p:cNvSpPr txBox="1"/>
          <p:nvPr/>
        </p:nvSpPr>
        <p:spPr>
          <a:xfrm>
            <a:off x="609600" y="1648691"/>
            <a:ext cx="4879075" cy="3539430"/>
          </a:xfrm>
          <a:prstGeom prst="rect">
            <a:avLst/>
          </a:prstGeom>
          <a:noFill/>
        </p:spPr>
        <p:txBody>
          <a:bodyPr wrap="square" rtlCol="0">
            <a:spAutoFit/>
          </a:bodyPr>
          <a:lstStyle/>
          <a:p>
            <a:pPr marL="457200" indent="-457200">
              <a:buFont typeface="Wingdings" pitchFamily="2" charset="2"/>
              <a:buChar char="v"/>
            </a:pPr>
            <a:r>
              <a:rPr lang="en-US" sz="3200" dirty="0" smtClean="0">
                <a:latin typeface="Arial" pitchFamily="34" charset="0"/>
                <a:cs typeface="Arial" pitchFamily="34" charset="0"/>
              </a:rPr>
              <a:t>Challenges</a:t>
            </a:r>
          </a:p>
          <a:p>
            <a:endParaRPr lang="en-US" sz="3200" dirty="0" smtClean="0">
              <a:latin typeface="Arial" pitchFamily="34" charset="0"/>
              <a:cs typeface="Arial" pitchFamily="34" charset="0"/>
            </a:endParaRPr>
          </a:p>
          <a:p>
            <a:pPr marL="457200" indent="-457200">
              <a:buFont typeface="Wingdings" pitchFamily="2" charset="2"/>
              <a:buChar char="v"/>
            </a:pPr>
            <a:r>
              <a:rPr lang="en-US" sz="3200" dirty="0" smtClean="0">
                <a:latin typeface="Arial" pitchFamily="34" charset="0"/>
                <a:cs typeface="Arial" pitchFamily="34" charset="0"/>
              </a:rPr>
              <a:t>Chapters</a:t>
            </a:r>
          </a:p>
          <a:p>
            <a:r>
              <a:rPr lang="en-US" sz="3200" dirty="0" smtClean="0">
                <a:latin typeface="Arial" pitchFamily="34" charset="0"/>
                <a:cs typeface="Arial" pitchFamily="34" charset="0"/>
              </a:rPr>
              <a:t> </a:t>
            </a:r>
          </a:p>
          <a:p>
            <a:pPr marL="457200" indent="-457200">
              <a:buFont typeface="Wingdings" pitchFamily="2" charset="2"/>
              <a:buChar char="v"/>
            </a:pPr>
            <a:r>
              <a:rPr lang="en-US" sz="3200" dirty="0" smtClean="0">
                <a:latin typeface="Arial" pitchFamily="34" charset="0"/>
                <a:cs typeface="Arial" pitchFamily="34" charset="0"/>
              </a:rPr>
              <a:t>Data</a:t>
            </a:r>
          </a:p>
          <a:p>
            <a:endParaRPr lang="en-US" sz="3200" dirty="0" smtClean="0">
              <a:latin typeface="Arial" pitchFamily="34" charset="0"/>
              <a:cs typeface="Arial" pitchFamily="34" charset="0"/>
            </a:endParaRPr>
          </a:p>
          <a:p>
            <a:pPr marL="457200" indent="-457200">
              <a:buFont typeface="Wingdings" pitchFamily="2" charset="2"/>
              <a:buChar char="v"/>
            </a:pPr>
            <a:r>
              <a:rPr lang="en-US" sz="3200" dirty="0" smtClean="0">
                <a:latin typeface="Arial" pitchFamily="34" charset="0"/>
                <a:cs typeface="Arial" pitchFamily="34" charset="0"/>
              </a:rPr>
              <a:t>Registration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04999"/>
            <a:ext cx="3659875" cy="328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201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essica.cole\AppData\Local\Microsoft\Windows\Temporary Internet Files\Content.Outlook\RAT5ICAP\IMAG0073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894342"/>
            <a:ext cx="3962400" cy="4744458"/>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4099" name="Picture 3" descr="C:\Users\jessica.cole\AppData\Local\Microsoft\Windows\Temporary Internet Files\Content.Outlook\RAT5ICAP\IMAG006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1" y="894342"/>
            <a:ext cx="4191000" cy="4744458"/>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323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82" y="901637"/>
            <a:ext cx="3124200" cy="19866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854760"/>
            <a:ext cx="3011488" cy="2161884"/>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688" y="2265942"/>
            <a:ext cx="2551112" cy="1848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680333"/>
            <a:ext cx="2587625" cy="175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576" y="4135582"/>
            <a:ext cx="213995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4080164"/>
            <a:ext cx="243840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6727" y="1894971"/>
            <a:ext cx="297872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898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5943600" cy="1143000"/>
          </a:xfrm>
        </p:spPr>
        <p:txBody>
          <a:bodyPr/>
          <a:lstStyle/>
          <a:p>
            <a:r>
              <a:rPr lang="en-US" dirty="0" smtClean="0">
                <a:latin typeface="Copperplate Gothic Bold" pitchFamily="34" charset="0"/>
              </a:rPr>
              <a:t>Presenters</a:t>
            </a:r>
            <a:endParaRPr lang="en-US" dirty="0">
              <a:latin typeface="Copperplate Gothic Bold" pitchFamily="34" charset="0"/>
            </a:endParaRPr>
          </a:p>
        </p:txBody>
      </p:sp>
      <p:sp>
        <p:nvSpPr>
          <p:cNvPr id="3" name="Content Placeholder 2"/>
          <p:cNvSpPr>
            <a:spLocks noGrp="1"/>
          </p:cNvSpPr>
          <p:nvPr>
            <p:ph idx="1"/>
          </p:nvPr>
        </p:nvSpPr>
        <p:spPr>
          <a:xfrm>
            <a:off x="457200" y="1600200"/>
            <a:ext cx="8305800" cy="4525963"/>
          </a:xfrm>
        </p:spPr>
        <p:txBody>
          <a:bodyPr>
            <a:normAutofit lnSpcReduction="10000"/>
          </a:bodyPr>
          <a:lstStyle/>
          <a:p>
            <a:r>
              <a:rPr lang="en-US" sz="2800" dirty="0" smtClean="0">
                <a:latin typeface="Arial" pitchFamily="34" charset="0"/>
                <a:cs typeface="Arial" pitchFamily="34" charset="0"/>
              </a:rPr>
              <a:t>Jessica Cole </a:t>
            </a:r>
            <a:br>
              <a:rPr lang="en-US" sz="2800" dirty="0" smtClean="0">
                <a:latin typeface="Arial" pitchFamily="34" charset="0"/>
                <a:cs typeface="Arial" pitchFamily="34" charset="0"/>
              </a:rPr>
            </a:br>
            <a:r>
              <a:rPr lang="en-US" sz="2800" dirty="0" smtClean="0">
                <a:latin typeface="Arial" pitchFamily="34" charset="0"/>
                <a:cs typeface="Arial" pitchFamily="34" charset="0"/>
              </a:rPr>
              <a:t>Founder of The Elite Society of the </a:t>
            </a:r>
            <a:r>
              <a:rPr lang="en-US" sz="2800" dirty="0" err="1" smtClean="0">
                <a:latin typeface="Arial" pitchFamily="34" charset="0"/>
                <a:cs typeface="Arial" pitchFamily="34" charset="0"/>
              </a:rPr>
              <a:t>Undetectables</a:t>
            </a:r>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Hermeyone Wilson APRN, BC, AACRN</a:t>
            </a:r>
            <a:br>
              <a:rPr lang="en-US" sz="2800" dirty="0" smtClean="0">
                <a:latin typeface="Arial" pitchFamily="34" charset="0"/>
                <a:cs typeface="Arial" pitchFamily="34" charset="0"/>
              </a:rPr>
            </a:br>
            <a:r>
              <a:rPr lang="en-US" sz="2800" dirty="0" smtClean="0">
                <a:latin typeface="Arial" pitchFamily="34" charset="0"/>
                <a:cs typeface="Arial" pitchFamily="34" charset="0"/>
              </a:rPr>
              <a:t>Nurse Practitioner</a:t>
            </a:r>
          </a:p>
          <a:p>
            <a:pPr marL="0" indent="0">
              <a:buNone/>
            </a:pPr>
            <a:endParaRPr lang="en-US" sz="2800" dirty="0" smtClean="0">
              <a:latin typeface="Arial" pitchFamily="34" charset="0"/>
              <a:cs typeface="Arial" pitchFamily="34" charset="0"/>
            </a:endParaRPr>
          </a:p>
          <a:p>
            <a:r>
              <a:rPr lang="en-US" sz="2800" dirty="0" err="1" smtClean="0">
                <a:latin typeface="Arial" pitchFamily="34" charset="0"/>
                <a:cs typeface="Arial" pitchFamily="34" charset="0"/>
              </a:rPr>
              <a:t>Necala</a:t>
            </a:r>
            <a:r>
              <a:rPr lang="en-US" sz="2800" dirty="0" smtClean="0">
                <a:latin typeface="Arial" pitchFamily="34" charset="0"/>
                <a:cs typeface="Arial" pitchFamily="34" charset="0"/>
              </a:rPr>
              <a:t> Penn </a:t>
            </a:r>
            <a:br>
              <a:rPr lang="en-US" sz="2800" dirty="0" smtClean="0">
                <a:latin typeface="Arial" pitchFamily="34" charset="0"/>
                <a:cs typeface="Arial" pitchFamily="34" charset="0"/>
              </a:rPr>
            </a:br>
            <a:r>
              <a:rPr lang="en-US" sz="2800" dirty="0" smtClean="0">
                <a:latin typeface="Arial" pitchFamily="34" charset="0"/>
                <a:cs typeface="Arial" pitchFamily="34" charset="0"/>
              </a:rPr>
              <a:t>Chairperson of The Elite Society of the </a:t>
            </a:r>
            <a:r>
              <a:rPr lang="en-US" sz="2800" dirty="0" err="1" smtClean="0">
                <a:latin typeface="Arial" pitchFamily="34" charset="0"/>
                <a:cs typeface="Arial" pitchFamily="34" charset="0"/>
              </a:rPr>
              <a:t>Undetectables</a:t>
            </a:r>
            <a:endParaRPr lang="en-US" sz="2800" dirty="0" smtClean="0">
              <a:latin typeface="Arial" pitchFamily="34" charset="0"/>
              <a:cs typeface="Arial" pitchFamily="34" charset="0"/>
            </a:endParaRPr>
          </a:p>
          <a:p>
            <a:endParaRPr lang="en-US" dirty="0" smtClean="0"/>
          </a:p>
          <a:p>
            <a:endParaRPr lang="en-US" dirty="0" smtClean="0"/>
          </a:p>
          <a:p>
            <a:endParaRPr lang="en-US" dirty="0" smtClean="0"/>
          </a:p>
          <a:p>
            <a:pPr marL="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2600" cy="12192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774" y="0"/>
            <a:ext cx="1752600" cy="1219200"/>
          </a:xfrm>
          <a:prstGeom prst="rect">
            <a:avLst/>
          </a:prstGeom>
        </p:spPr>
      </p:pic>
    </p:spTree>
    <p:extLst>
      <p:ext uri="{BB962C8B-B14F-4D97-AF65-F5344CB8AC3E}">
        <p14:creationId xmlns:p14="http://schemas.microsoft.com/office/powerpoint/2010/main" val="3129265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5638800" cy="1265238"/>
          </a:xfrm>
        </p:spPr>
        <p:txBody>
          <a:bodyPr>
            <a:normAutofit fontScale="90000"/>
          </a:bodyPr>
          <a:lstStyle/>
          <a:p>
            <a:r>
              <a:rPr lang="en-US" dirty="0" smtClean="0">
                <a:latin typeface="Copperplate Gothic Bold" pitchFamily="34" charset="0"/>
              </a:rPr>
              <a:t>You Make The Difference</a:t>
            </a:r>
            <a:endParaRPr lang="en-US" dirty="0">
              <a:latin typeface="Copperplate Gothic Bold" pitchFamily="34" charset="0"/>
            </a:endParaRPr>
          </a:p>
        </p:txBody>
      </p:sp>
      <p:sp>
        <p:nvSpPr>
          <p:cNvPr id="4" name="Rectangle 1"/>
          <p:cNvSpPr>
            <a:spLocks noChangeArrowheads="1"/>
          </p:cNvSpPr>
          <p:nvPr/>
        </p:nvSpPr>
        <p:spPr bwMode="auto">
          <a:xfrm>
            <a:off x="3505200" y="508610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ahoma" pitchFamily="34" charset="0"/>
                <a:ea typeface="Calibri" pitchFamily="34" charset="0"/>
                <a:cs typeface="Tahoma" pitchFamily="34" charset="0"/>
              </a:rPr>
              <a:t>Subject:</a:t>
            </a:r>
            <a:r>
              <a:rPr kumimoji="0" lang="en-US" sz="10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THANKS FOR THE SPIRIT, MEDICAL &amp; SOCIAL FILLED EVENT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2600" cy="1219200"/>
          </a:xfrm>
          <a:prstGeom prst="rect">
            <a:avLst/>
          </a:prstGeom>
        </p:spPr>
      </p:pic>
      <p:pic>
        <p:nvPicPr>
          <p:cNvPr id="7170" name="Picture 2" descr="http://img.wikinut.com/img/s0ww4wz2-_u69t6h/jpeg/0/scroll.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38237"/>
            <a:ext cx="8153400" cy="57197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0"/>
            <a:ext cx="1752600" cy="1219200"/>
          </a:xfrm>
          <a:prstGeom prst="rect">
            <a:avLst/>
          </a:prstGeom>
        </p:spPr>
      </p:pic>
      <p:sp>
        <p:nvSpPr>
          <p:cNvPr id="5" name="TextBox 4"/>
          <p:cNvSpPr txBox="1"/>
          <p:nvPr/>
        </p:nvSpPr>
        <p:spPr>
          <a:xfrm rot="20951250">
            <a:off x="2168359" y="1548909"/>
            <a:ext cx="4350401" cy="3847207"/>
          </a:xfrm>
          <a:prstGeom prst="rect">
            <a:avLst/>
          </a:prstGeom>
          <a:noFill/>
        </p:spPr>
        <p:txBody>
          <a:bodyPr wrap="square" rtlCol="0">
            <a:spAutoFit/>
          </a:bodyPr>
          <a:lstStyle/>
          <a:p>
            <a:r>
              <a:rPr lang="en-US" b="1" dirty="0">
                <a:solidFill>
                  <a:srgbClr val="FF0000"/>
                </a:solidFill>
              </a:rPr>
              <a:t>Ms. Jessica:</a:t>
            </a:r>
          </a:p>
          <a:p>
            <a:r>
              <a:rPr lang="en-US" b="1" dirty="0">
                <a:solidFill>
                  <a:srgbClr val="FF0000"/>
                </a:solidFill>
              </a:rPr>
              <a:t> </a:t>
            </a:r>
          </a:p>
          <a:p>
            <a:r>
              <a:rPr lang="en-US" b="1" dirty="0">
                <a:solidFill>
                  <a:srgbClr val="FF0000"/>
                </a:solidFill>
              </a:rPr>
              <a:t>Thanks for the human filled event of the Elite Society of the </a:t>
            </a:r>
            <a:r>
              <a:rPr lang="en-US" b="1" dirty="0" err="1" smtClean="0">
                <a:solidFill>
                  <a:srgbClr val="FF0000"/>
                </a:solidFill>
              </a:rPr>
              <a:t>Undectables</a:t>
            </a:r>
            <a:r>
              <a:rPr lang="en-US" b="1" dirty="0" smtClean="0">
                <a:solidFill>
                  <a:srgbClr val="FF0000"/>
                </a:solidFill>
              </a:rPr>
              <a:t> </a:t>
            </a:r>
            <a:r>
              <a:rPr lang="en-US" b="1" dirty="0">
                <a:solidFill>
                  <a:srgbClr val="FF0000"/>
                </a:solidFill>
              </a:rPr>
              <a:t>on this past Saturday.</a:t>
            </a:r>
          </a:p>
          <a:p>
            <a:r>
              <a:rPr lang="en-US" b="1" dirty="0">
                <a:solidFill>
                  <a:srgbClr val="FF0000"/>
                </a:solidFill>
              </a:rPr>
              <a:t> </a:t>
            </a:r>
          </a:p>
          <a:p>
            <a:r>
              <a:rPr lang="en-US" b="1" dirty="0">
                <a:solidFill>
                  <a:srgbClr val="FF0000"/>
                </a:solidFill>
              </a:rPr>
              <a:t>The program was wonderful and the speaker was superb in her interacting with the audience.</a:t>
            </a:r>
          </a:p>
          <a:p>
            <a:r>
              <a:rPr lang="en-US" b="1" dirty="0">
                <a:solidFill>
                  <a:srgbClr val="FF0000"/>
                </a:solidFill>
              </a:rPr>
              <a:t> </a:t>
            </a:r>
          </a:p>
          <a:p>
            <a:pPr>
              <a:spcAft>
                <a:spcPts val="1200"/>
              </a:spcAft>
            </a:pPr>
            <a:r>
              <a:rPr lang="en-US" b="1" dirty="0">
                <a:solidFill>
                  <a:srgbClr val="FF0000"/>
                </a:solidFill>
              </a:rPr>
              <a:t>A new Elite Society Member</a:t>
            </a:r>
          </a:p>
          <a:p>
            <a:r>
              <a:rPr lang="en-US" b="1" dirty="0">
                <a:solidFill>
                  <a:srgbClr val="FF0000"/>
                </a:solidFill>
              </a:rPr>
              <a:t>Assisting Those Wishing &amp; Wanting to Help Themselves </a:t>
            </a:r>
          </a:p>
        </p:txBody>
      </p:sp>
    </p:spTree>
    <p:extLst>
      <p:ext uri="{BB962C8B-B14F-4D97-AF65-F5344CB8AC3E}">
        <p14:creationId xmlns:p14="http://schemas.microsoft.com/office/powerpoint/2010/main" val="1293223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5638800" cy="1265238"/>
          </a:xfrm>
        </p:spPr>
        <p:txBody>
          <a:bodyPr>
            <a:normAutofit/>
          </a:bodyPr>
          <a:lstStyle/>
          <a:p>
            <a:r>
              <a:rPr lang="en-US" dirty="0" smtClean="0">
                <a:latin typeface="Copperplate Gothic Bold" pitchFamily="34" charset="0"/>
              </a:rPr>
              <a:t>ESU Documents</a:t>
            </a:r>
            <a:endParaRPr lang="en-US" dirty="0">
              <a:latin typeface="Copperplate Gothic Bold"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2600" cy="121920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0"/>
            <a:ext cx="1752600" cy="12192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600200"/>
            <a:ext cx="3390900" cy="3886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600200"/>
            <a:ext cx="3733800" cy="3886200"/>
          </a:xfrm>
          <a:prstGeom prst="rect">
            <a:avLst/>
          </a:prstGeom>
        </p:spPr>
      </p:pic>
    </p:spTree>
    <p:extLst>
      <p:ext uri="{BB962C8B-B14F-4D97-AF65-F5344CB8AC3E}">
        <p14:creationId xmlns:p14="http://schemas.microsoft.com/office/powerpoint/2010/main" val="906835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2600" cy="12192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0"/>
            <a:ext cx="1752600" cy="1219200"/>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466850"/>
            <a:ext cx="285750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41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2600" cy="12192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0"/>
            <a:ext cx="1752600" cy="12192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13" y="1523999"/>
            <a:ext cx="4448175"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916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effectLst>
                  <a:outerShdw blurRad="38100" dist="38100" dir="2700000" algn="tl">
                    <a:srgbClr val="000000">
                      <a:alpha val="43137"/>
                    </a:srgbClr>
                  </a:outerShdw>
                </a:effectLst>
                <a:latin typeface="Copperplate Gothic Bold" pitchFamily="34" charset="0"/>
              </a:rPr>
              <a:t>The Elite Society of the </a:t>
            </a:r>
            <a:r>
              <a:rPr lang="en-US" b="1" dirty="0" err="1" smtClean="0">
                <a:solidFill>
                  <a:srgbClr val="FF0000"/>
                </a:solidFill>
                <a:effectLst>
                  <a:outerShdw blurRad="38100" dist="38100" dir="2700000" algn="tl">
                    <a:srgbClr val="000000">
                      <a:alpha val="43137"/>
                    </a:srgbClr>
                  </a:outerShdw>
                </a:effectLst>
                <a:latin typeface="Copperplate Gothic Bold" pitchFamily="34" charset="0"/>
              </a:rPr>
              <a:t>Undetectables</a:t>
            </a:r>
            <a:endParaRPr lang="en-US" b="1" dirty="0">
              <a:solidFill>
                <a:srgbClr val="FF0000"/>
              </a:solidFill>
              <a:effectLst>
                <a:outerShdw blurRad="38100" dist="38100" dir="2700000" algn="tl">
                  <a:srgbClr val="000000">
                    <a:alpha val="43137"/>
                  </a:srgbClr>
                </a:outerShdw>
              </a:effectLst>
              <a:latin typeface="Copperplate Gothic Bold" pitchFamily="34" charset="0"/>
            </a:endParaRPr>
          </a:p>
        </p:txBody>
      </p:sp>
      <p:sp>
        <p:nvSpPr>
          <p:cNvPr id="3" name="Subtitle 2"/>
          <p:cNvSpPr>
            <a:spLocks noGrp="1"/>
          </p:cNvSpPr>
          <p:nvPr>
            <p:ph type="subTitle" idx="1"/>
          </p:nvPr>
        </p:nvSpPr>
        <p:spPr/>
        <p:txBody>
          <a:bodyPr/>
          <a:lstStyle/>
          <a:p>
            <a:endParaRPr lang="en-US" b="1" dirty="0" smtClean="0"/>
          </a:p>
          <a:p>
            <a:r>
              <a:rPr lang="en-US" b="1" dirty="0" smtClean="0">
                <a:solidFill>
                  <a:schemeClr val="tx1"/>
                </a:solidFill>
              </a:rPr>
              <a:t>678.637.5832</a:t>
            </a:r>
            <a:endParaRPr lang="en-US" b="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52600" cy="1219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0"/>
            <a:ext cx="1752600" cy="1219200"/>
          </a:xfrm>
          <a:prstGeom prst="rect">
            <a:avLst/>
          </a:prstGeom>
        </p:spPr>
      </p:pic>
    </p:spTree>
    <p:extLst>
      <p:ext uri="{BB962C8B-B14F-4D97-AF65-F5344CB8AC3E}">
        <p14:creationId xmlns:p14="http://schemas.microsoft.com/office/powerpoint/2010/main" val="1022381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5943600" cy="1143000"/>
          </a:xfrm>
        </p:spPr>
        <p:txBody>
          <a:bodyPr/>
          <a:lstStyle/>
          <a:p>
            <a:r>
              <a:rPr lang="en-US" smtClean="0">
                <a:latin typeface="Copperplate Gothic Bold" pitchFamily="34" charset="0"/>
              </a:rPr>
              <a:t>Agenda</a:t>
            </a:r>
            <a:endParaRPr lang="en-US" dirty="0">
              <a:latin typeface="Copperplate Gothic Bold" pitchFamily="34" charset="0"/>
            </a:endParaRPr>
          </a:p>
        </p:txBody>
      </p:sp>
      <p:sp>
        <p:nvSpPr>
          <p:cNvPr id="3" name="Content Placeholder 2"/>
          <p:cNvSpPr>
            <a:spLocks noGrp="1"/>
          </p:cNvSpPr>
          <p:nvPr>
            <p:ph idx="1"/>
          </p:nvPr>
        </p:nvSpPr>
        <p:spPr/>
        <p:txBody>
          <a:bodyPr>
            <a:normAutofit/>
          </a:bodyPr>
          <a:lstStyle/>
          <a:p>
            <a:r>
              <a:rPr lang="en-US" dirty="0" smtClean="0">
                <a:latin typeface="Arial" pitchFamily="34" charset="0"/>
                <a:cs typeface="Arial" pitchFamily="34" charset="0"/>
              </a:rPr>
              <a:t>History of the program</a:t>
            </a:r>
          </a:p>
          <a:p>
            <a:pPr lvl="8"/>
            <a:r>
              <a:rPr lang="en-US" dirty="0" smtClean="0">
                <a:latin typeface="Arial" pitchFamily="34" charset="0"/>
                <a:cs typeface="Arial" pitchFamily="34" charset="0"/>
              </a:rPr>
              <a:t>Jessica Cole</a:t>
            </a:r>
          </a:p>
          <a:p>
            <a:pPr marL="3657600" lvl="8" inden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Public &amp; Private Partnership: Clinical Benefits</a:t>
            </a:r>
          </a:p>
          <a:p>
            <a:pPr lvl="8"/>
            <a:r>
              <a:rPr lang="en-US" dirty="0" err="1" smtClean="0">
                <a:latin typeface="Arial" pitchFamily="34" charset="0"/>
                <a:cs typeface="Arial" pitchFamily="34" charset="0"/>
              </a:rPr>
              <a:t>Hermeyone</a:t>
            </a:r>
            <a:r>
              <a:rPr lang="en-US" dirty="0" smtClean="0">
                <a:latin typeface="Arial" pitchFamily="34" charset="0"/>
                <a:cs typeface="Arial" pitchFamily="34" charset="0"/>
              </a:rPr>
              <a:t> Wilson</a:t>
            </a:r>
          </a:p>
          <a:p>
            <a:pPr marL="0" inden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Role of Peer Network</a:t>
            </a:r>
          </a:p>
          <a:p>
            <a:pPr lvl="8"/>
            <a:r>
              <a:rPr lang="en-US" dirty="0" err="1" smtClean="0">
                <a:latin typeface="Arial" pitchFamily="34" charset="0"/>
                <a:cs typeface="Arial" pitchFamily="34" charset="0"/>
              </a:rPr>
              <a:t>Necala</a:t>
            </a:r>
            <a:r>
              <a:rPr lang="en-US" dirty="0" smtClean="0">
                <a:latin typeface="Arial" pitchFamily="34" charset="0"/>
                <a:cs typeface="Arial" pitchFamily="34" charset="0"/>
              </a:rPr>
              <a:t> Penn</a:t>
            </a:r>
          </a:p>
          <a:p>
            <a:pPr marL="0" indent="0">
              <a:buNone/>
            </a:pPr>
            <a:endParaRPr lang="en-US" dirty="0" smtClean="0"/>
          </a:p>
          <a:p>
            <a:endParaRPr lang="en-US" dirty="0" smtClean="0"/>
          </a:p>
          <a:p>
            <a:pPr marL="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2600" cy="12192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774" y="0"/>
            <a:ext cx="1752600" cy="1219200"/>
          </a:xfrm>
          <a:prstGeom prst="rect">
            <a:avLst/>
          </a:prstGeom>
        </p:spPr>
      </p:pic>
    </p:spTree>
    <p:extLst>
      <p:ext uri="{BB962C8B-B14F-4D97-AF65-F5344CB8AC3E}">
        <p14:creationId xmlns:p14="http://schemas.microsoft.com/office/powerpoint/2010/main" val="2083804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5943600" cy="1143000"/>
          </a:xfrm>
        </p:spPr>
        <p:txBody>
          <a:bodyPr/>
          <a:lstStyle/>
          <a:p>
            <a:r>
              <a:rPr lang="en-US" dirty="0" smtClean="0">
                <a:latin typeface="Copperplate Gothic Bold" pitchFamily="34" charset="0"/>
              </a:rPr>
              <a:t>Who Are We?</a:t>
            </a:r>
            <a:endParaRPr lang="en-US" dirty="0">
              <a:latin typeface="Copperplate Gothic Bold" pitchFamily="34" charset="0"/>
            </a:endParaRPr>
          </a:p>
        </p:txBody>
      </p:sp>
      <p:sp>
        <p:nvSpPr>
          <p:cNvPr id="3" name="Content Placeholder 2"/>
          <p:cNvSpPr>
            <a:spLocks noGrp="1"/>
          </p:cNvSpPr>
          <p:nvPr>
            <p:ph idx="1"/>
          </p:nvPr>
        </p:nvSpPr>
        <p:spPr/>
        <p:txBody>
          <a:bodyPr>
            <a:normAutofit/>
          </a:bodyPr>
          <a:lstStyle/>
          <a:p>
            <a:pPr>
              <a:buFont typeface="Wingdings" pitchFamily="2" charset="2"/>
              <a:buChar char="v"/>
            </a:pPr>
            <a:r>
              <a:rPr lang="en-US" dirty="0" smtClean="0">
                <a:latin typeface="Arial" pitchFamily="34" charset="0"/>
                <a:cs typeface="Arial" pitchFamily="34" charset="0"/>
              </a:rPr>
              <a:t>The Elite Society of the </a:t>
            </a:r>
            <a:r>
              <a:rPr lang="en-US" dirty="0" err="1" smtClean="0">
                <a:latin typeface="Arial" pitchFamily="34" charset="0"/>
                <a:cs typeface="Arial" pitchFamily="34" charset="0"/>
              </a:rPr>
              <a:t>Undetectables</a:t>
            </a:r>
            <a:r>
              <a:rPr lang="en-US" dirty="0" smtClean="0">
                <a:latin typeface="Arial" pitchFamily="34" charset="0"/>
                <a:cs typeface="Arial" pitchFamily="34" charset="0"/>
              </a:rPr>
              <a:t> is a Continuous Quality Improvement Program that Celebrates Life &amp; Success through Motivation, Compensation, and Sustainability.  </a:t>
            </a:r>
          </a:p>
          <a:p>
            <a:endParaRPr lang="en-US" dirty="0" smtClean="0"/>
          </a:p>
          <a:p>
            <a:pPr marL="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2600" cy="12192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774" y="0"/>
            <a:ext cx="1752600" cy="1219200"/>
          </a:xfrm>
          <a:prstGeom prst="rect">
            <a:avLst/>
          </a:prstGeom>
        </p:spPr>
      </p:pic>
    </p:spTree>
    <p:extLst>
      <p:ext uri="{BB962C8B-B14F-4D97-AF65-F5344CB8AC3E}">
        <p14:creationId xmlns:p14="http://schemas.microsoft.com/office/powerpoint/2010/main" val="781918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5943600" cy="1143000"/>
          </a:xfrm>
        </p:spPr>
        <p:txBody>
          <a:bodyPr/>
          <a:lstStyle/>
          <a:p>
            <a:r>
              <a:rPr lang="en-US" dirty="0" smtClean="0">
                <a:latin typeface="Copperplate Gothic Bold" pitchFamily="34" charset="0"/>
              </a:rPr>
              <a:t>Who Are We?</a:t>
            </a:r>
            <a:endParaRPr lang="en-US" dirty="0">
              <a:latin typeface="Copperplate Gothic Bold" pitchFamily="34" charset="0"/>
            </a:endParaRPr>
          </a:p>
        </p:txBody>
      </p:sp>
      <p:sp>
        <p:nvSpPr>
          <p:cNvPr id="3" name="Content Placeholder 2"/>
          <p:cNvSpPr>
            <a:spLocks noGrp="1"/>
          </p:cNvSpPr>
          <p:nvPr>
            <p:ph idx="1"/>
          </p:nvPr>
        </p:nvSpPr>
        <p:spPr/>
        <p:txBody>
          <a:bodyPr>
            <a:normAutofit/>
          </a:bodyPr>
          <a:lstStyle/>
          <a:p>
            <a:pPr>
              <a:buFont typeface="Wingdings" pitchFamily="2" charset="2"/>
              <a:buChar char="v"/>
            </a:pPr>
            <a:r>
              <a:rPr lang="en-US" dirty="0" smtClean="0"/>
              <a:t> </a:t>
            </a: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ELITE</a:t>
            </a:r>
            <a:r>
              <a:rPr lang="en-US" dirty="0" smtClean="0">
                <a:latin typeface="Arial" pitchFamily="34" charset="0"/>
                <a:cs typeface="Arial" pitchFamily="34" charset="0"/>
              </a:rPr>
              <a:t>: The Best or Most Skilled Member of a Group</a:t>
            </a:r>
          </a:p>
          <a:p>
            <a:pPr marL="0" indent="0">
              <a:buNone/>
            </a:pPr>
            <a:r>
              <a:rPr lang="en-US" dirty="0">
                <a:latin typeface="Arial" pitchFamily="34" charset="0"/>
                <a:cs typeface="Arial" pitchFamily="34" charset="0"/>
              </a:rPr>
              <a:t>	</a:t>
            </a:r>
            <a:r>
              <a:rPr lang="en-US" dirty="0" smtClean="0">
                <a:latin typeface="Arial" pitchFamily="34" charset="0"/>
                <a:cs typeface="Arial" pitchFamily="34" charset="0"/>
              </a:rPr>
              <a:t>		</a:t>
            </a: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a:t>
            </a:r>
            <a:r>
              <a:rPr lang="en-US" dirty="0" smtClean="0">
                <a:latin typeface="Arial" pitchFamily="34" charset="0"/>
                <a:cs typeface="Arial" pitchFamily="34" charset="0"/>
              </a:rPr>
              <a:t> – Eloquent</a:t>
            </a:r>
          </a:p>
          <a:p>
            <a:pPr marL="0" indent="0">
              <a:buNone/>
            </a:pPr>
            <a:r>
              <a:rPr lang="en-US" dirty="0">
                <a:latin typeface="Arial" pitchFamily="34" charset="0"/>
                <a:cs typeface="Arial" pitchFamily="34" charset="0"/>
              </a:rPr>
              <a:t>	</a:t>
            </a:r>
            <a:r>
              <a:rPr lang="en-US" dirty="0" smtClean="0">
                <a:latin typeface="Arial" pitchFamily="34" charset="0"/>
                <a:cs typeface="Arial" pitchFamily="34" charset="0"/>
              </a:rPr>
              <a:t>		</a:t>
            </a: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a:t>
            </a:r>
            <a:r>
              <a:rPr lang="en-US" dirty="0" smtClean="0">
                <a:latin typeface="Arial" pitchFamily="34" charset="0"/>
                <a:cs typeface="Arial" pitchFamily="34" charset="0"/>
              </a:rPr>
              <a:t> – Laureate</a:t>
            </a:r>
          </a:p>
          <a:p>
            <a:pPr marL="0" indent="0">
              <a:buNone/>
            </a:pPr>
            <a:r>
              <a:rPr lang="en-US" dirty="0">
                <a:latin typeface="Arial" pitchFamily="34" charset="0"/>
                <a:cs typeface="Arial" pitchFamily="34" charset="0"/>
              </a:rPr>
              <a:t>	</a:t>
            </a:r>
            <a:r>
              <a:rPr lang="en-US" dirty="0" smtClean="0">
                <a:latin typeface="Arial" pitchFamily="34" charset="0"/>
                <a:cs typeface="Arial" pitchFamily="34" charset="0"/>
              </a:rPr>
              <a:t>		 </a:t>
            </a: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a:t>
            </a:r>
            <a:r>
              <a:rPr lang="en-US" dirty="0" smtClean="0">
                <a:latin typeface="Arial" pitchFamily="34" charset="0"/>
                <a:cs typeface="Arial" pitchFamily="34" charset="0"/>
              </a:rPr>
              <a:t> – Intelligent</a:t>
            </a:r>
          </a:p>
          <a:p>
            <a:pPr marL="0" indent="0">
              <a:buNone/>
            </a:pPr>
            <a:r>
              <a:rPr lang="en-US" dirty="0">
                <a:latin typeface="Arial" pitchFamily="34" charset="0"/>
                <a:cs typeface="Arial" pitchFamily="34" charset="0"/>
              </a:rPr>
              <a:t>	</a:t>
            </a:r>
            <a:r>
              <a:rPr lang="en-US" dirty="0" smtClean="0">
                <a:latin typeface="Arial" pitchFamily="34" charset="0"/>
                <a:cs typeface="Arial" pitchFamily="34" charset="0"/>
              </a:rPr>
              <a:t>		</a:t>
            </a: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a:t>
            </a:r>
            <a:r>
              <a:rPr lang="en-US" dirty="0" smtClean="0">
                <a:latin typeface="Arial" pitchFamily="34" charset="0"/>
                <a:cs typeface="Arial" pitchFamily="34" charset="0"/>
              </a:rPr>
              <a:t> – Tribute</a:t>
            </a:r>
          </a:p>
          <a:p>
            <a:pPr marL="0" indent="0">
              <a:buNone/>
            </a:pPr>
            <a:r>
              <a:rPr lang="en-US" dirty="0">
                <a:latin typeface="Arial" pitchFamily="34" charset="0"/>
                <a:cs typeface="Arial" pitchFamily="34" charset="0"/>
              </a:rPr>
              <a:t>	</a:t>
            </a:r>
            <a:r>
              <a:rPr lang="en-US" dirty="0" smtClean="0">
                <a:latin typeface="Arial" pitchFamily="34" charset="0"/>
                <a:cs typeface="Arial" pitchFamily="34" charset="0"/>
              </a:rPr>
              <a:t>		</a:t>
            </a: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a:t>
            </a:r>
            <a:r>
              <a:rPr lang="en-US" dirty="0" smtClean="0">
                <a:latin typeface="Arial" pitchFamily="34" charset="0"/>
                <a:cs typeface="Arial" pitchFamily="34" charset="0"/>
              </a:rPr>
              <a:t> – Embrace</a:t>
            </a:r>
          </a:p>
          <a:p>
            <a:pPr marL="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2600" cy="12192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774" y="0"/>
            <a:ext cx="1752600" cy="1219200"/>
          </a:xfrm>
          <a:prstGeom prst="rect">
            <a:avLst/>
          </a:prstGeom>
        </p:spPr>
      </p:pic>
    </p:spTree>
    <p:extLst>
      <p:ext uri="{BB962C8B-B14F-4D97-AF65-F5344CB8AC3E}">
        <p14:creationId xmlns:p14="http://schemas.microsoft.com/office/powerpoint/2010/main" val="2375016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477000" cy="1143000"/>
          </a:xfrm>
        </p:spPr>
        <p:txBody>
          <a:bodyPr>
            <a:normAutofit fontScale="90000"/>
          </a:bodyPr>
          <a:lstStyle/>
          <a:p>
            <a:r>
              <a:rPr lang="en-US" dirty="0" smtClean="0">
                <a:latin typeface="Copperplate Gothic Bold" pitchFamily="34" charset="0"/>
              </a:rPr>
              <a:t>What are our  Objectives</a:t>
            </a:r>
            <a:endParaRPr lang="en-US" dirty="0">
              <a:latin typeface="Copperplate Gothic Bold" pitchFamily="34" charset="0"/>
            </a:endParaRPr>
          </a:p>
        </p:txBody>
      </p:sp>
      <p:sp>
        <p:nvSpPr>
          <p:cNvPr id="3" name="Content Placeholder 2"/>
          <p:cNvSpPr>
            <a:spLocks noGrp="1"/>
          </p:cNvSpPr>
          <p:nvPr>
            <p:ph idx="1"/>
          </p:nvPr>
        </p:nvSpPr>
        <p:spPr>
          <a:xfrm>
            <a:off x="457200" y="1600200"/>
            <a:ext cx="8229600" cy="4876800"/>
          </a:xfrm>
        </p:spPr>
        <p:txBody>
          <a:bodyPr>
            <a:normAutofit lnSpcReduction="10000"/>
          </a:bodyPr>
          <a:lstStyle/>
          <a:p>
            <a:pPr marL="0" indent="0">
              <a:buNone/>
            </a:pPr>
            <a:r>
              <a:rPr lang="en-US" dirty="0" smtClean="0">
                <a:latin typeface="Arial" pitchFamily="34" charset="0"/>
                <a:cs typeface="Arial" pitchFamily="34" charset="0"/>
              </a:rPr>
              <a:t>1.	To provide alternative patient-centered 	services designed to address and 	enhance the quality of medical care 	members 	receive, the quality of life  	members live, and the quality of 	interaction members have with the 	community at large.</a:t>
            </a:r>
          </a:p>
          <a:p>
            <a:pPr marL="0" indent="0">
              <a:buNone/>
            </a:pPr>
            <a:endParaRPr lang="en-US" dirty="0" smtClean="0">
              <a:latin typeface="Arial" pitchFamily="34" charset="0"/>
              <a:cs typeface="Arial" pitchFamily="34" charset="0"/>
            </a:endParaRPr>
          </a:p>
          <a:p>
            <a:pPr marL="0" indent="0" algn="ctr">
              <a:buNone/>
            </a:pPr>
            <a:r>
              <a:rPr lang="en-US" dirty="0" smtClean="0">
                <a:latin typeface="Arial" pitchFamily="34" charset="0"/>
                <a:cs typeface="Arial" pitchFamily="34" charset="0"/>
              </a:rPr>
              <a:t>	National </a:t>
            </a:r>
            <a:r>
              <a:rPr lang="en-US" dirty="0">
                <a:latin typeface="Arial" pitchFamily="34" charset="0"/>
                <a:cs typeface="Arial" pitchFamily="34" charset="0"/>
              </a:rPr>
              <a:t>HIV/AIDS </a:t>
            </a:r>
            <a:r>
              <a:rPr lang="en-US" dirty="0" smtClean="0">
                <a:latin typeface="Arial" pitchFamily="34" charset="0"/>
                <a:cs typeface="Arial" pitchFamily="34" charset="0"/>
              </a:rPr>
              <a:t>Strategy</a:t>
            </a:r>
            <a:br>
              <a:rPr lang="en-US" dirty="0" smtClean="0">
                <a:latin typeface="Arial" pitchFamily="34" charset="0"/>
                <a:cs typeface="Arial" pitchFamily="34" charset="0"/>
              </a:rPr>
            </a:br>
            <a:r>
              <a:rPr lang="en-US" dirty="0" smtClean="0">
                <a:latin typeface="Arial" pitchFamily="34" charset="0"/>
                <a:cs typeface="Arial" pitchFamily="34" charset="0"/>
              </a:rPr>
              <a:t>	Reduce HIV Incidence </a:t>
            </a:r>
            <a:r>
              <a:rPr lang="en-US" dirty="0">
                <a:latin typeface="Arial" pitchFamily="34" charset="0"/>
                <a:cs typeface="Arial" pitchFamily="34" charset="0"/>
              </a:rPr>
              <a:t>rate </a:t>
            </a:r>
            <a:endParaRPr lang="en-US" dirty="0" smtClean="0">
              <a:latin typeface="Arial" pitchFamily="34" charset="0"/>
              <a:cs typeface="Arial" pitchFamily="34" charset="0"/>
            </a:endParaRPr>
          </a:p>
          <a:p>
            <a:pPr marL="0" indent="0">
              <a:buNone/>
            </a:pPr>
            <a:endParaRPr lang="en-US" dirty="0" smtClean="0"/>
          </a:p>
          <a:p>
            <a:endParaRPr lang="en-US" dirty="0" smtClean="0"/>
          </a:p>
          <a:p>
            <a:endParaRPr lang="en-US" dirty="0" smtClean="0"/>
          </a:p>
          <a:p>
            <a:pPr marL="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2600" cy="12192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774" y="0"/>
            <a:ext cx="1752600" cy="1219200"/>
          </a:xfrm>
          <a:prstGeom prst="rect">
            <a:avLst/>
          </a:prstGeom>
        </p:spPr>
      </p:pic>
    </p:spTree>
    <p:extLst>
      <p:ext uri="{BB962C8B-B14F-4D97-AF65-F5344CB8AC3E}">
        <p14:creationId xmlns:p14="http://schemas.microsoft.com/office/powerpoint/2010/main" val="3231162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5943600" cy="1143000"/>
          </a:xfrm>
        </p:spPr>
        <p:txBody>
          <a:bodyPr>
            <a:normAutofit fontScale="90000"/>
          </a:bodyPr>
          <a:lstStyle/>
          <a:p>
            <a:r>
              <a:rPr lang="en-US" dirty="0" smtClean="0">
                <a:latin typeface="Copperplate Gothic Bold" pitchFamily="34" charset="0"/>
              </a:rPr>
              <a:t>What are Our Objectives?</a:t>
            </a:r>
            <a:endParaRPr lang="en-US" dirty="0">
              <a:latin typeface="Copperplate Gothic Bold" pitchFamily="34" charset="0"/>
            </a:endParaRPr>
          </a:p>
        </p:txBody>
      </p:sp>
      <p:sp>
        <p:nvSpPr>
          <p:cNvPr id="3" name="Content Placeholder 2"/>
          <p:cNvSpPr>
            <a:spLocks noGrp="1"/>
          </p:cNvSpPr>
          <p:nvPr>
            <p:ph idx="1"/>
          </p:nvPr>
        </p:nvSpPr>
        <p:spPr/>
        <p:txBody>
          <a:bodyPr>
            <a:normAutofit/>
          </a:bodyPr>
          <a:lstStyle/>
          <a:p>
            <a:pPr marL="0" lvl="0" indent="0">
              <a:buNone/>
            </a:pPr>
            <a:r>
              <a:rPr lang="en-US" dirty="0" smtClean="0"/>
              <a:t>2. 	</a:t>
            </a:r>
            <a:r>
              <a:rPr lang="en-US" dirty="0" smtClean="0">
                <a:latin typeface="Arial" pitchFamily="34" charset="0"/>
                <a:cs typeface="Arial" pitchFamily="34" charset="0"/>
              </a:rPr>
              <a:t>To partner with the public and private 	sectors to enhance and extend 	services provided to the members. </a:t>
            </a:r>
          </a:p>
          <a:p>
            <a:pPr marL="0" lvl="0" indent="0">
              <a:buNone/>
            </a:pPr>
            <a:endParaRPr lang="en-US" dirty="0">
              <a:latin typeface="Arial" pitchFamily="34" charset="0"/>
              <a:cs typeface="Arial" pitchFamily="34" charset="0"/>
            </a:endParaRPr>
          </a:p>
          <a:p>
            <a:pPr marL="0" lvl="0" indent="0">
              <a:buNone/>
            </a:pPr>
            <a:r>
              <a:rPr lang="en-US" dirty="0" smtClean="0">
                <a:latin typeface="Arial" pitchFamily="34" charset="0"/>
                <a:cs typeface="Arial" pitchFamily="34" charset="0"/>
              </a:rPr>
              <a:t>                National HIV/AIDS Strategy</a:t>
            </a:r>
            <a:br>
              <a:rPr lang="en-US" dirty="0" smtClean="0">
                <a:latin typeface="Arial" pitchFamily="34" charset="0"/>
                <a:cs typeface="Arial" pitchFamily="34" charset="0"/>
              </a:rPr>
            </a:br>
            <a:r>
              <a:rPr lang="en-US" dirty="0" smtClean="0">
                <a:latin typeface="Arial" pitchFamily="34" charset="0"/>
                <a:cs typeface="Arial" pitchFamily="34" charset="0"/>
              </a:rPr>
              <a:t>		Improve </a:t>
            </a:r>
            <a:r>
              <a:rPr lang="en-US" dirty="0">
                <a:latin typeface="Arial" pitchFamily="34" charset="0"/>
                <a:cs typeface="Arial" pitchFamily="34" charset="0"/>
              </a:rPr>
              <a:t>Health Outcomes</a:t>
            </a:r>
          </a:p>
          <a:p>
            <a:pPr marL="0" indent="0">
              <a:buNone/>
            </a:pPr>
            <a:endParaRPr lang="en-US" dirty="0" smtClean="0"/>
          </a:p>
          <a:p>
            <a:endParaRPr lang="en-US" dirty="0" smtClean="0"/>
          </a:p>
          <a:p>
            <a:endParaRPr lang="en-US" dirty="0" smtClean="0"/>
          </a:p>
          <a:p>
            <a:pPr marL="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2600" cy="12192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774" y="0"/>
            <a:ext cx="1752600" cy="1219200"/>
          </a:xfrm>
          <a:prstGeom prst="rect">
            <a:avLst/>
          </a:prstGeom>
        </p:spPr>
      </p:pic>
    </p:spTree>
    <p:extLst>
      <p:ext uri="{BB962C8B-B14F-4D97-AF65-F5344CB8AC3E}">
        <p14:creationId xmlns:p14="http://schemas.microsoft.com/office/powerpoint/2010/main" val="1850987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5943600" cy="1143000"/>
          </a:xfrm>
        </p:spPr>
        <p:txBody>
          <a:bodyPr>
            <a:normAutofit fontScale="90000"/>
          </a:bodyPr>
          <a:lstStyle/>
          <a:p>
            <a:r>
              <a:rPr lang="en-US" dirty="0" smtClean="0">
                <a:latin typeface="Copperplate Gothic Bold" pitchFamily="34" charset="0"/>
              </a:rPr>
              <a:t>What are Our Objectives?</a:t>
            </a:r>
            <a:endParaRPr lang="en-US" dirty="0">
              <a:latin typeface="Copperplate Gothic Bold"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t>3.	</a:t>
            </a:r>
            <a:r>
              <a:rPr lang="en-US" dirty="0" smtClean="0">
                <a:latin typeface="Arial" pitchFamily="34" charset="0"/>
                <a:cs typeface="Arial" pitchFamily="34" charset="0"/>
              </a:rPr>
              <a:t>To encourage retention and recruitment 	to medical care through motivational 	coaching, peer-to-peer networking, and 	community outreach events.</a:t>
            </a:r>
          </a:p>
          <a:p>
            <a:pPr marL="0" indent="0">
              <a:buNone/>
            </a:pPr>
            <a:endParaRPr lang="en-US" dirty="0" smtClean="0">
              <a:latin typeface="Arial" pitchFamily="34" charset="0"/>
              <a:cs typeface="Arial" pitchFamily="34" charset="0"/>
            </a:endParaRPr>
          </a:p>
          <a:p>
            <a:pPr marL="914400" lvl="2" indent="0">
              <a:buNone/>
            </a:pPr>
            <a:r>
              <a:rPr lang="en-US" sz="3200" dirty="0" smtClean="0">
                <a:latin typeface="Arial" pitchFamily="34" charset="0"/>
                <a:cs typeface="Arial" pitchFamily="34" charset="0"/>
              </a:rPr>
              <a:t>National HIV/AIDS Strategy</a:t>
            </a:r>
            <a:br>
              <a:rPr lang="en-US" sz="3200" dirty="0" smtClean="0">
                <a:latin typeface="Arial" pitchFamily="34" charset="0"/>
                <a:cs typeface="Arial" pitchFamily="34" charset="0"/>
              </a:rPr>
            </a:br>
            <a:r>
              <a:rPr lang="en-US" sz="3200" dirty="0" smtClean="0">
                <a:latin typeface="Arial" pitchFamily="34" charset="0"/>
                <a:cs typeface="Arial" pitchFamily="34" charset="0"/>
              </a:rPr>
              <a:t>Reducing </a:t>
            </a:r>
            <a:r>
              <a:rPr lang="en-US" sz="3200" dirty="0">
                <a:latin typeface="Arial" pitchFamily="34" charset="0"/>
                <a:cs typeface="Arial" pitchFamily="34" charset="0"/>
              </a:rPr>
              <a:t>HIV related Health Disparities</a:t>
            </a:r>
          </a:p>
          <a:p>
            <a:pPr marL="914400" lvl="2" indent="0">
              <a:buNone/>
            </a:pPr>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2600" cy="12192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774" y="0"/>
            <a:ext cx="1752600" cy="1219200"/>
          </a:xfrm>
          <a:prstGeom prst="rect">
            <a:avLst/>
          </a:prstGeom>
        </p:spPr>
      </p:pic>
    </p:spTree>
    <p:extLst>
      <p:ext uri="{BB962C8B-B14F-4D97-AF65-F5344CB8AC3E}">
        <p14:creationId xmlns:p14="http://schemas.microsoft.com/office/powerpoint/2010/main" val="3148206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5638800" cy="1143000"/>
          </a:xfrm>
        </p:spPr>
        <p:txBody>
          <a:bodyPr>
            <a:normAutofit fontScale="90000"/>
          </a:bodyPr>
          <a:lstStyle/>
          <a:p>
            <a:r>
              <a:rPr lang="en-US" dirty="0" smtClean="0">
                <a:latin typeface="Copperplate Gothic Bold" pitchFamily="34" charset="0"/>
              </a:rPr>
              <a:t>The Start of The Elite Society</a:t>
            </a:r>
            <a:endParaRPr lang="en-US" dirty="0">
              <a:latin typeface="Copperplate Gothic Bold" pitchFamily="34" charset="0"/>
            </a:endParaRPr>
          </a:p>
        </p:txBody>
      </p:sp>
      <p:sp>
        <p:nvSpPr>
          <p:cNvPr id="3" name="Content Placeholder 2"/>
          <p:cNvSpPr>
            <a:spLocks noGrp="1"/>
          </p:cNvSpPr>
          <p:nvPr>
            <p:ph idx="1"/>
          </p:nvPr>
        </p:nvSpPr>
        <p:spPr/>
        <p:txBody>
          <a:bodyPr/>
          <a:lstStyle/>
          <a:p>
            <a:pPr>
              <a:buFont typeface="Wingdings" pitchFamily="2" charset="2"/>
              <a:buChar char="v"/>
            </a:pPr>
            <a:r>
              <a:rPr lang="en-US" dirty="0"/>
              <a:t>	</a:t>
            </a:r>
            <a:r>
              <a:rPr lang="en-US" dirty="0" smtClean="0">
                <a:latin typeface="Arial" pitchFamily="34" charset="0"/>
                <a:cs typeface="Arial" pitchFamily="34" charset="0"/>
              </a:rPr>
              <a:t>History </a:t>
            </a:r>
          </a:p>
          <a:p>
            <a:pPr marL="0" indent="0">
              <a:buNone/>
            </a:pPr>
            <a:endParaRPr lang="en-US" dirty="0" smtClean="0">
              <a:latin typeface="Arial" pitchFamily="34" charset="0"/>
              <a:cs typeface="Arial" pitchFamily="34" charset="0"/>
            </a:endParaRPr>
          </a:p>
          <a:p>
            <a:pPr>
              <a:buFont typeface="Wingdings" pitchFamily="2" charset="2"/>
              <a:buChar char="v"/>
            </a:pPr>
            <a:r>
              <a:rPr lang="en-US" dirty="0">
                <a:latin typeface="Arial" pitchFamily="34" charset="0"/>
                <a:cs typeface="Arial" pitchFamily="34" charset="0"/>
              </a:rPr>
              <a:t>	</a:t>
            </a:r>
            <a:r>
              <a:rPr lang="en-US" dirty="0" smtClean="0">
                <a:latin typeface="Arial" pitchFamily="34" charset="0"/>
                <a:cs typeface="Arial" pitchFamily="34" charset="0"/>
              </a:rPr>
              <a:t>Purpose </a:t>
            </a:r>
          </a:p>
          <a:p>
            <a:pPr marL="0" indent="0">
              <a:buNone/>
            </a:pPr>
            <a:endParaRPr lang="en-US" dirty="0">
              <a:latin typeface="Arial" pitchFamily="34" charset="0"/>
              <a:cs typeface="Arial" pitchFamily="34" charset="0"/>
            </a:endParaRPr>
          </a:p>
          <a:p>
            <a:pPr>
              <a:buFont typeface="Wingdings" pitchFamily="2" charset="2"/>
              <a:buChar char="v"/>
            </a:pPr>
            <a:r>
              <a:rPr lang="en-US" dirty="0">
                <a:latin typeface="Arial" pitchFamily="34" charset="0"/>
                <a:cs typeface="Arial" pitchFamily="34" charset="0"/>
              </a:rPr>
              <a:t>	Demographics </a:t>
            </a:r>
            <a:endParaRPr lang="en-US" dirty="0" smtClean="0">
              <a:latin typeface="Arial" pitchFamily="34" charset="0"/>
              <a:cs typeface="Arial" pitchFamily="34" charset="0"/>
            </a:endParaRPr>
          </a:p>
          <a:p>
            <a:pPr marL="0" indent="0">
              <a:buNone/>
            </a:pPr>
            <a:endParaRPr lang="en-US" dirty="0">
              <a:latin typeface="Arial" pitchFamily="34" charset="0"/>
              <a:cs typeface="Arial" pitchFamily="34" charset="0"/>
            </a:endParaRPr>
          </a:p>
          <a:p>
            <a:pPr>
              <a:buFont typeface="Wingdings" pitchFamily="2" charset="2"/>
              <a:buChar char="v"/>
            </a:pPr>
            <a:r>
              <a:rPr lang="en-US" dirty="0">
                <a:latin typeface="Arial" pitchFamily="34" charset="0"/>
                <a:cs typeface="Arial" pitchFamily="34" charset="0"/>
              </a:rPr>
              <a:t>	Undetectable rates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2600" cy="12192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0"/>
            <a:ext cx="1752600" cy="1219200"/>
          </a:xfrm>
          <a:prstGeom prst="rect">
            <a:avLst/>
          </a:prstGeom>
        </p:spPr>
      </p:pic>
    </p:spTree>
    <p:extLst>
      <p:ext uri="{BB962C8B-B14F-4D97-AF65-F5344CB8AC3E}">
        <p14:creationId xmlns:p14="http://schemas.microsoft.com/office/powerpoint/2010/main" val="2234435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2040</TotalTime>
  <Words>451</Words>
  <Application>Microsoft Office PowerPoint</Application>
  <PresentationFormat>On-screen Show (4:3)</PresentationFormat>
  <Paragraphs>166</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Elite Society of the Undetectables</vt:lpstr>
      <vt:lpstr>Presenters</vt:lpstr>
      <vt:lpstr>Agenda</vt:lpstr>
      <vt:lpstr>Who Are We?</vt:lpstr>
      <vt:lpstr>Who Are We?</vt:lpstr>
      <vt:lpstr>What are our  Objectives</vt:lpstr>
      <vt:lpstr>What are Our Objectives?</vt:lpstr>
      <vt:lpstr>What are Our Objectives?</vt:lpstr>
      <vt:lpstr>The Start of The Elite Society</vt:lpstr>
      <vt:lpstr>Timeline</vt:lpstr>
      <vt:lpstr>Timeline</vt:lpstr>
      <vt:lpstr>Timeline</vt:lpstr>
      <vt:lpstr>Elite Facts</vt:lpstr>
      <vt:lpstr>Public &amp; Private Partnership</vt:lpstr>
      <vt:lpstr>Sponsors</vt:lpstr>
      <vt:lpstr>Role of Peer Network</vt:lpstr>
      <vt:lpstr>PowerPoint Presentation</vt:lpstr>
      <vt:lpstr>PowerPoint Presentation</vt:lpstr>
      <vt:lpstr>PowerPoint Presentation</vt:lpstr>
      <vt:lpstr>You Make The Difference</vt:lpstr>
      <vt:lpstr>ESU Documents</vt:lpstr>
      <vt:lpstr>PowerPoint Presentation</vt:lpstr>
      <vt:lpstr>PowerPoint Presentation</vt:lpstr>
      <vt:lpstr>The Elite Society of the Undetectables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Elite Society of the Undetectables</dc:title>
  <dc:creator>Jessica Cole</dc:creator>
  <cp:lastModifiedBy>Nicole Mandel</cp:lastModifiedBy>
  <cp:revision>76</cp:revision>
  <dcterms:created xsi:type="dcterms:W3CDTF">2011-05-18T16:59:57Z</dcterms:created>
  <dcterms:modified xsi:type="dcterms:W3CDTF">2012-12-02T18:47:35Z</dcterms:modified>
</cp:coreProperties>
</file>