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59" r:id="rId6"/>
    <p:sldId id="260" r:id="rId7"/>
    <p:sldId id="261" r:id="rId8"/>
    <p:sldId id="262" r:id="rId9"/>
    <p:sldId id="263" r:id="rId10"/>
    <p:sldId id="266" r:id="rId11"/>
    <p:sldId id="267" r:id="rId12"/>
    <p:sldId id="268" r:id="rId13"/>
    <p:sldId id="269" r:id="rId14"/>
    <p:sldId id="276" r:id="rId15"/>
    <p:sldId id="270" r:id="rId16"/>
    <p:sldId id="275" r:id="rId17"/>
    <p:sldId id="273" r:id="rId18"/>
    <p:sldId id="274" r:id="rId19"/>
    <p:sldId id="258" r:id="rId20"/>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CopprplGoth Bd BT" pitchFamily="34" charset="0"/>
        <a:ea typeface="+mn-ea"/>
        <a:cs typeface="+mn-cs"/>
      </a:defRPr>
    </a:lvl1pPr>
    <a:lvl2pPr marL="457200" algn="l" rtl="0" fontAlgn="base">
      <a:spcBef>
        <a:spcPct val="0"/>
      </a:spcBef>
      <a:spcAft>
        <a:spcPct val="0"/>
      </a:spcAft>
      <a:defRPr kern="1200">
        <a:solidFill>
          <a:schemeClr val="tx1"/>
        </a:solidFill>
        <a:latin typeface="CopprplGoth Bd BT" pitchFamily="34" charset="0"/>
        <a:ea typeface="+mn-ea"/>
        <a:cs typeface="+mn-cs"/>
      </a:defRPr>
    </a:lvl2pPr>
    <a:lvl3pPr marL="914400" algn="l" rtl="0" fontAlgn="base">
      <a:spcBef>
        <a:spcPct val="0"/>
      </a:spcBef>
      <a:spcAft>
        <a:spcPct val="0"/>
      </a:spcAft>
      <a:defRPr kern="1200">
        <a:solidFill>
          <a:schemeClr val="tx1"/>
        </a:solidFill>
        <a:latin typeface="CopprplGoth Bd BT" pitchFamily="34" charset="0"/>
        <a:ea typeface="+mn-ea"/>
        <a:cs typeface="+mn-cs"/>
      </a:defRPr>
    </a:lvl3pPr>
    <a:lvl4pPr marL="1371600" algn="l" rtl="0" fontAlgn="base">
      <a:spcBef>
        <a:spcPct val="0"/>
      </a:spcBef>
      <a:spcAft>
        <a:spcPct val="0"/>
      </a:spcAft>
      <a:defRPr kern="1200">
        <a:solidFill>
          <a:schemeClr val="tx1"/>
        </a:solidFill>
        <a:latin typeface="CopprplGoth Bd BT" pitchFamily="34" charset="0"/>
        <a:ea typeface="+mn-ea"/>
        <a:cs typeface="+mn-cs"/>
      </a:defRPr>
    </a:lvl4pPr>
    <a:lvl5pPr marL="1828800" algn="l" rtl="0" fontAlgn="base">
      <a:spcBef>
        <a:spcPct val="0"/>
      </a:spcBef>
      <a:spcAft>
        <a:spcPct val="0"/>
      </a:spcAft>
      <a:defRPr kern="1200">
        <a:solidFill>
          <a:schemeClr val="tx1"/>
        </a:solidFill>
        <a:latin typeface="CopprplGoth Bd BT" pitchFamily="34" charset="0"/>
        <a:ea typeface="+mn-ea"/>
        <a:cs typeface="+mn-cs"/>
      </a:defRPr>
    </a:lvl5pPr>
    <a:lvl6pPr marL="2286000" algn="l" defTabSz="914400" rtl="0" eaLnBrk="1" latinLnBrk="0" hangingPunct="1">
      <a:defRPr kern="1200">
        <a:solidFill>
          <a:schemeClr val="tx1"/>
        </a:solidFill>
        <a:latin typeface="CopprplGoth Bd BT" pitchFamily="34" charset="0"/>
        <a:ea typeface="+mn-ea"/>
        <a:cs typeface="+mn-cs"/>
      </a:defRPr>
    </a:lvl6pPr>
    <a:lvl7pPr marL="2743200" algn="l" defTabSz="914400" rtl="0" eaLnBrk="1" latinLnBrk="0" hangingPunct="1">
      <a:defRPr kern="1200">
        <a:solidFill>
          <a:schemeClr val="tx1"/>
        </a:solidFill>
        <a:latin typeface="CopprplGoth Bd BT" pitchFamily="34" charset="0"/>
        <a:ea typeface="+mn-ea"/>
        <a:cs typeface="+mn-cs"/>
      </a:defRPr>
    </a:lvl7pPr>
    <a:lvl8pPr marL="3200400" algn="l" defTabSz="914400" rtl="0" eaLnBrk="1" latinLnBrk="0" hangingPunct="1">
      <a:defRPr kern="1200">
        <a:solidFill>
          <a:schemeClr val="tx1"/>
        </a:solidFill>
        <a:latin typeface="CopprplGoth Bd BT" pitchFamily="34" charset="0"/>
        <a:ea typeface="+mn-ea"/>
        <a:cs typeface="+mn-cs"/>
      </a:defRPr>
    </a:lvl8pPr>
    <a:lvl9pPr marL="3657600" algn="l" defTabSz="914400" rtl="0" eaLnBrk="1" latinLnBrk="0" hangingPunct="1">
      <a:defRPr kern="1200">
        <a:solidFill>
          <a:schemeClr val="tx1"/>
        </a:solidFill>
        <a:latin typeface="CopprplGoth Bd BT"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8ACB"/>
    <a:srgbClr val="057590"/>
    <a:srgbClr val="05659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98" d="100"/>
          <a:sy n="98" d="100"/>
        </p:scale>
        <p:origin x="-8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endParaRPr lang="en-US"/>
          </a:p>
        </p:txBody>
      </p:sp>
      <p:sp>
        <p:nvSpPr>
          <p:cNvPr id="92163"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endParaRPr lang="en-US"/>
          </a:p>
        </p:txBody>
      </p:sp>
      <p:sp>
        <p:nvSpPr>
          <p:cNvPr id="92164"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defRPr>
            </a:lvl1pPr>
          </a:lstStyle>
          <a:p>
            <a:pPr>
              <a:defRPr/>
            </a:pPr>
            <a:endParaRPr lang="en-US"/>
          </a:p>
        </p:txBody>
      </p:sp>
      <p:sp>
        <p:nvSpPr>
          <p:cNvPr id="92165"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defRPr>
            </a:lvl1pPr>
          </a:lstStyle>
          <a:p>
            <a:pPr>
              <a:defRPr/>
            </a:pPr>
            <a:fld id="{F32BABEB-6694-4A03-A7DF-6C26FF5A444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pPr>
              <a:defRPr/>
            </a:pPr>
            <a:fld id="{0FE56DF7-C3B0-4509-9FD3-69DAA9AAD3CA}" type="datetimeFigureOut">
              <a:rPr lang="en-US"/>
              <a:pPr>
                <a:defRPr/>
              </a:pPr>
              <a:t>10/26/2012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pPr>
              <a:defRPr/>
            </a:pPr>
            <a:fld id="{FE5080CC-0746-478F-A53A-390FCE31A60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B87BAF5-0531-4C59-A28E-09C7C745E5C7}"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9"/>
          <p:cNvGrpSpPr>
            <a:grpSpLocks/>
          </p:cNvGrpSpPr>
          <p:nvPr userDrawn="1"/>
        </p:nvGrpSpPr>
        <p:grpSpPr bwMode="auto">
          <a:xfrm>
            <a:off x="0" y="0"/>
            <a:ext cx="9144000" cy="1143000"/>
            <a:chOff x="0" y="0"/>
            <a:chExt cx="9144000" cy="1143000"/>
          </a:xfrm>
        </p:grpSpPr>
        <p:grpSp>
          <p:nvGrpSpPr>
            <p:cNvPr id="5" name="Group 7"/>
            <p:cNvGrpSpPr>
              <a:grpSpLocks/>
            </p:cNvGrpSpPr>
            <p:nvPr userDrawn="1"/>
          </p:nvGrpSpPr>
          <p:grpSpPr bwMode="auto">
            <a:xfrm>
              <a:off x="0" y="0"/>
              <a:ext cx="9144000" cy="1143000"/>
              <a:chOff x="0" y="0"/>
              <a:chExt cx="9144000" cy="1143000"/>
            </a:xfrm>
          </p:grpSpPr>
          <p:sp>
            <p:nvSpPr>
              <p:cNvPr id="7" name="Rectangle 14"/>
              <p:cNvSpPr>
                <a:spLocks noChangeArrowheads="1"/>
              </p:cNvSpPr>
              <p:nvPr/>
            </p:nvSpPr>
            <p:spPr bwMode="auto">
              <a:xfrm>
                <a:off x="0" y="0"/>
                <a:ext cx="9144000" cy="1066800"/>
              </a:xfrm>
              <a:prstGeom prst="rect">
                <a:avLst/>
              </a:prstGeom>
              <a:solidFill>
                <a:srgbClr val="056594"/>
              </a:solidFill>
              <a:ln w="9525">
                <a:noFill/>
                <a:miter lim="800000"/>
                <a:headEnd/>
                <a:tailEnd/>
              </a:ln>
              <a:effectLst/>
            </p:spPr>
            <p:txBody>
              <a:bodyPr wrap="none" anchor="ctr"/>
              <a:lstStyle/>
              <a:p>
                <a:pPr>
                  <a:defRPr/>
                </a:pPr>
                <a:endParaRPr lang="en-US"/>
              </a:p>
            </p:txBody>
          </p:sp>
          <p:pic>
            <p:nvPicPr>
              <p:cNvPr id="8" name="Picture 15" descr="Department of Health and Human Services"/>
              <p:cNvPicPr>
                <a:picLocks noChangeAspect="1" noChangeArrowheads="1"/>
              </p:cNvPicPr>
              <p:nvPr/>
            </p:nvPicPr>
            <p:blipFill>
              <a:blip r:embed="rId2" cstate="print"/>
              <a:srcRect r="79105"/>
              <a:stretch>
                <a:fillRect/>
              </a:stretch>
            </p:blipFill>
            <p:spPr bwMode="auto">
              <a:xfrm>
                <a:off x="457200" y="123825"/>
                <a:ext cx="919163" cy="800100"/>
              </a:xfrm>
              <a:prstGeom prst="rect">
                <a:avLst/>
              </a:prstGeom>
              <a:noFill/>
              <a:ln w="9525">
                <a:noFill/>
                <a:miter lim="800000"/>
                <a:headEnd/>
                <a:tailEnd/>
              </a:ln>
            </p:spPr>
          </p:pic>
          <p:sp>
            <p:nvSpPr>
              <p:cNvPr id="9" name="Line 19"/>
              <p:cNvSpPr>
                <a:spLocks noChangeShapeType="1"/>
              </p:cNvSpPr>
              <p:nvPr/>
            </p:nvSpPr>
            <p:spPr bwMode="auto">
              <a:xfrm>
                <a:off x="0" y="1143000"/>
                <a:ext cx="9144000" cy="0"/>
              </a:xfrm>
              <a:prstGeom prst="line">
                <a:avLst/>
              </a:prstGeom>
              <a:noFill/>
              <a:ln w="279400">
                <a:solidFill>
                  <a:srgbClr val="078ACB"/>
                </a:solidFill>
                <a:round/>
                <a:headEnd/>
                <a:tailEnd/>
              </a:ln>
              <a:effectLst/>
            </p:spPr>
            <p:txBody>
              <a:bodyPr/>
              <a:lstStyle/>
              <a:p>
                <a:pPr>
                  <a:defRPr/>
                </a:pPr>
                <a:endParaRPr lang="en-US"/>
              </a:p>
            </p:txBody>
          </p:sp>
        </p:grpSp>
        <p:pic>
          <p:nvPicPr>
            <p:cNvPr id="6" name="Picture 30" descr="Health Resources and Services Administration"/>
            <p:cNvPicPr>
              <a:picLocks noChangeAspect="1" noChangeArrowheads="1"/>
            </p:cNvPicPr>
            <p:nvPr userDrawn="1"/>
          </p:nvPicPr>
          <p:blipFill>
            <a:blip r:embed="rId3" cstate="print"/>
            <a:srcRect/>
            <a:stretch>
              <a:fillRect/>
            </a:stretch>
          </p:blipFill>
          <p:spPr bwMode="auto">
            <a:xfrm>
              <a:off x="7162800" y="228600"/>
              <a:ext cx="1752600" cy="541337"/>
            </a:xfrm>
            <a:prstGeom prst="rect">
              <a:avLst/>
            </a:prstGeom>
            <a:noFill/>
            <a:ln w="9525">
              <a:noFill/>
              <a:miter lim="800000"/>
              <a:headEnd/>
              <a:tailEnd/>
            </a:ln>
          </p:spPr>
        </p:pic>
      </p:grpSp>
      <p:sp>
        <p:nvSpPr>
          <p:cNvPr id="90114" name="Rectangle 2"/>
          <p:cNvSpPr>
            <a:spLocks noGrp="1" noChangeArrowheads="1"/>
          </p:cNvSpPr>
          <p:nvPr>
            <p:ph type="ctrTitle"/>
          </p:nvPr>
        </p:nvSpPr>
        <p:spPr>
          <a:xfrm>
            <a:off x="1066800" y="3124200"/>
            <a:ext cx="7010400" cy="990600"/>
          </a:xfrm>
        </p:spPr>
        <p:txBody>
          <a:bodyPr/>
          <a:lstStyle>
            <a:lvl1pPr>
              <a:defRPr>
                <a:solidFill>
                  <a:srgbClr val="056594"/>
                </a:solidFill>
              </a:defRPr>
            </a:lvl1pPr>
          </a:lstStyle>
          <a:p>
            <a:r>
              <a:rPr lang="en-US" smtClean="0"/>
              <a:t>Click to edit Master title style</a:t>
            </a:r>
            <a:endParaRPr lang="en-US"/>
          </a:p>
        </p:txBody>
      </p:sp>
      <p:sp>
        <p:nvSpPr>
          <p:cNvPr id="90115" name="Rectangle 3"/>
          <p:cNvSpPr>
            <a:spLocks noGrp="1" noChangeArrowheads="1"/>
          </p:cNvSpPr>
          <p:nvPr>
            <p:ph type="subTitle" idx="1"/>
          </p:nvPr>
        </p:nvSpPr>
        <p:spPr>
          <a:xfrm>
            <a:off x="1524000" y="4267200"/>
            <a:ext cx="6400800" cy="1752600"/>
          </a:xfrm>
        </p:spPr>
        <p:txBody>
          <a:bodyPr/>
          <a:lstStyle>
            <a:lvl1pPr marL="0" indent="0" algn="ctr">
              <a:buFontTx/>
              <a:buNone/>
              <a:defRPr>
                <a:solidFill>
                  <a:srgbClr val="056594"/>
                </a:solidFill>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86500" y="1295400"/>
            <a:ext cx="16383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295400"/>
            <a:ext cx="47625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2484438"/>
            <a:ext cx="3200400" cy="3916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484438"/>
            <a:ext cx="3200400" cy="3916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71600" y="1295400"/>
            <a:ext cx="65532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371600" y="2484438"/>
            <a:ext cx="6553200" cy="39163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28" name="Group 8" descr="HHS and HRSA logos on blue background."/>
          <p:cNvGrpSpPr>
            <a:grpSpLocks/>
          </p:cNvGrpSpPr>
          <p:nvPr/>
        </p:nvGrpSpPr>
        <p:grpSpPr bwMode="auto">
          <a:xfrm>
            <a:off x="0" y="0"/>
            <a:ext cx="9144000" cy="990600"/>
            <a:chOff x="0" y="0"/>
            <a:chExt cx="9144000" cy="990600"/>
          </a:xfrm>
        </p:grpSpPr>
        <p:sp>
          <p:nvSpPr>
            <p:cNvPr id="1055" name="Rectangle 31"/>
            <p:cNvSpPr>
              <a:spLocks noChangeArrowheads="1"/>
            </p:cNvSpPr>
            <p:nvPr/>
          </p:nvSpPr>
          <p:spPr bwMode="auto">
            <a:xfrm>
              <a:off x="0" y="0"/>
              <a:ext cx="9144000" cy="914400"/>
            </a:xfrm>
            <a:prstGeom prst="rect">
              <a:avLst/>
            </a:prstGeom>
            <a:solidFill>
              <a:srgbClr val="056594"/>
            </a:solidFill>
            <a:ln w="9525">
              <a:noFill/>
              <a:miter lim="800000"/>
              <a:headEnd/>
              <a:tailEnd/>
            </a:ln>
            <a:effectLst/>
          </p:spPr>
          <p:txBody>
            <a:bodyPr wrap="none" anchor="ctr"/>
            <a:lstStyle/>
            <a:p>
              <a:pPr>
                <a:defRPr/>
              </a:pPr>
              <a:endParaRPr lang="en-US"/>
            </a:p>
          </p:txBody>
        </p:sp>
        <p:pic>
          <p:nvPicPr>
            <p:cNvPr id="1030" name="Picture 14" descr="Department of Health and Human Services"/>
            <p:cNvPicPr>
              <a:picLocks noChangeAspect="1" noChangeArrowheads="1"/>
            </p:cNvPicPr>
            <p:nvPr/>
          </p:nvPicPr>
          <p:blipFill>
            <a:blip r:embed="rId13" cstate="print"/>
            <a:srcRect r="79105"/>
            <a:stretch>
              <a:fillRect/>
            </a:stretch>
          </p:blipFill>
          <p:spPr bwMode="auto">
            <a:xfrm>
              <a:off x="381000" y="152400"/>
              <a:ext cx="685800" cy="630238"/>
            </a:xfrm>
            <a:prstGeom prst="rect">
              <a:avLst/>
            </a:prstGeom>
            <a:noFill/>
            <a:ln w="9525">
              <a:noFill/>
              <a:miter lim="800000"/>
              <a:headEnd/>
              <a:tailEnd/>
            </a:ln>
          </p:spPr>
        </p:pic>
        <p:sp>
          <p:nvSpPr>
            <p:cNvPr id="1057" name="Line 33"/>
            <p:cNvSpPr>
              <a:spLocks noChangeShapeType="1"/>
            </p:cNvSpPr>
            <p:nvPr/>
          </p:nvSpPr>
          <p:spPr bwMode="auto">
            <a:xfrm>
              <a:off x="0" y="990600"/>
              <a:ext cx="9144000" cy="0"/>
            </a:xfrm>
            <a:prstGeom prst="line">
              <a:avLst/>
            </a:prstGeom>
            <a:noFill/>
            <a:ln w="228600">
              <a:solidFill>
                <a:srgbClr val="078ACB"/>
              </a:solidFill>
              <a:round/>
              <a:headEnd/>
              <a:tailEnd/>
            </a:ln>
            <a:effectLst/>
          </p:spPr>
          <p:txBody>
            <a:bodyPr/>
            <a:lstStyle/>
            <a:p>
              <a:pPr>
                <a:defRPr/>
              </a:pPr>
              <a:endParaRPr lang="en-US"/>
            </a:p>
          </p:txBody>
        </p:sp>
        <p:pic>
          <p:nvPicPr>
            <p:cNvPr id="1032" name="Picture 30" descr="Health Resources and Services Administration"/>
            <p:cNvPicPr>
              <a:picLocks noChangeAspect="1" noChangeArrowheads="1"/>
            </p:cNvPicPr>
            <p:nvPr userDrawn="1"/>
          </p:nvPicPr>
          <p:blipFill>
            <a:blip r:embed="rId14" cstate="print"/>
            <a:srcRect/>
            <a:stretch>
              <a:fillRect/>
            </a:stretch>
          </p:blipFill>
          <p:spPr bwMode="auto">
            <a:xfrm>
              <a:off x="7162800" y="220663"/>
              <a:ext cx="1752600" cy="541337"/>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rtl="0" eaLnBrk="0" fontAlgn="base" hangingPunct="0">
        <a:spcBef>
          <a:spcPct val="0"/>
        </a:spcBef>
        <a:spcAft>
          <a:spcPct val="0"/>
        </a:spcAft>
        <a:defRPr sz="3600" b="1">
          <a:solidFill>
            <a:srgbClr val="057590"/>
          </a:solidFill>
          <a:latin typeface="+mj-lt"/>
          <a:ea typeface="+mj-ea"/>
          <a:cs typeface="+mj-cs"/>
        </a:defRPr>
      </a:lvl1pPr>
      <a:lvl2pPr algn="ctr" rtl="0" eaLnBrk="0" fontAlgn="base" hangingPunct="0">
        <a:spcBef>
          <a:spcPct val="0"/>
        </a:spcBef>
        <a:spcAft>
          <a:spcPct val="0"/>
        </a:spcAft>
        <a:defRPr sz="3600" b="1">
          <a:solidFill>
            <a:srgbClr val="057590"/>
          </a:solidFill>
          <a:latin typeface="Arial Unicode MS" pitchFamily="34" charset="-128"/>
        </a:defRPr>
      </a:lvl2pPr>
      <a:lvl3pPr algn="ctr" rtl="0" eaLnBrk="0" fontAlgn="base" hangingPunct="0">
        <a:spcBef>
          <a:spcPct val="0"/>
        </a:spcBef>
        <a:spcAft>
          <a:spcPct val="0"/>
        </a:spcAft>
        <a:defRPr sz="3600" b="1">
          <a:solidFill>
            <a:srgbClr val="057590"/>
          </a:solidFill>
          <a:latin typeface="Arial Unicode MS" pitchFamily="34" charset="-128"/>
        </a:defRPr>
      </a:lvl3pPr>
      <a:lvl4pPr algn="ctr" rtl="0" eaLnBrk="0" fontAlgn="base" hangingPunct="0">
        <a:spcBef>
          <a:spcPct val="0"/>
        </a:spcBef>
        <a:spcAft>
          <a:spcPct val="0"/>
        </a:spcAft>
        <a:defRPr sz="3600" b="1">
          <a:solidFill>
            <a:srgbClr val="057590"/>
          </a:solidFill>
          <a:latin typeface="Arial Unicode MS" pitchFamily="34" charset="-128"/>
        </a:defRPr>
      </a:lvl4pPr>
      <a:lvl5pPr algn="ctr" rtl="0" eaLnBrk="0" fontAlgn="base" hangingPunct="0">
        <a:spcBef>
          <a:spcPct val="0"/>
        </a:spcBef>
        <a:spcAft>
          <a:spcPct val="0"/>
        </a:spcAft>
        <a:defRPr sz="3600" b="1">
          <a:solidFill>
            <a:srgbClr val="057590"/>
          </a:solidFill>
          <a:latin typeface="Arial Unicode MS" pitchFamily="34" charset="-128"/>
        </a:defRPr>
      </a:lvl5pPr>
      <a:lvl6pPr marL="457200" algn="ctr" rtl="0" eaLnBrk="1" fontAlgn="base" hangingPunct="1">
        <a:spcBef>
          <a:spcPct val="0"/>
        </a:spcBef>
        <a:spcAft>
          <a:spcPct val="0"/>
        </a:spcAft>
        <a:defRPr sz="3600" b="1">
          <a:solidFill>
            <a:srgbClr val="057590"/>
          </a:solidFill>
          <a:latin typeface="Arial Unicode MS" pitchFamily="34" charset="-128"/>
        </a:defRPr>
      </a:lvl6pPr>
      <a:lvl7pPr marL="914400" algn="ctr" rtl="0" eaLnBrk="1" fontAlgn="base" hangingPunct="1">
        <a:spcBef>
          <a:spcPct val="0"/>
        </a:spcBef>
        <a:spcAft>
          <a:spcPct val="0"/>
        </a:spcAft>
        <a:defRPr sz="3600" b="1">
          <a:solidFill>
            <a:srgbClr val="057590"/>
          </a:solidFill>
          <a:latin typeface="Arial Unicode MS" pitchFamily="34" charset="-128"/>
        </a:defRPr>
      </a:lvl7pPr>
      <a:lvl8pPr marL="1371600" algn="ctr" rtl="0" eaLnBrk="1" fontAlgn="base" hangingPunct="1">
        <a:spcBef>
          <a:spcPct val="0"/>
        </a:spcBef>
        <a:spcAft>
          <a:spcPct val="0"/>
        </a:spcAft>
        <a:defRPr sz="3600" b="1">
          <a:solidFill>
            <a:srgbClr val="057590"/>
          </a:solidFill>
          <a:latin typeface="Arial Unicode MS" pitchFamily="34" charset="-128"/>
        </a:defRPr>
      </a:lvl8pPr>
      <a:lvl9pPr marL="1828800" algn="ctr" rtl="0" eaLnBrk="1" fontAlgn="base" hangingPunct="1">
        <a:spcBef>
          <a:spcPct val="0"/>
        </a:spcBef>
        <a:spcAft>
          <a:spcPct val="0"/>
        </a:spcAft>
        <a:defRPr sz="3600" b="1">
          <a:solidFill>
            <a:srgbClr val="057590"/>
          </a:solidFill>
          <a:latin typeface="Arial Unicode MS" pitchFamily="34" charset="-128"/>
        </a:defRPr>
      </a:lvl9pPr>
    </p:titleStyle>
    <p:bodyStyle>
      <a:lvl1pPr marL="342900" indent="-342900" algn="l" rtl="0" eaLnBrk="0" fontAlgn="base" hangingPunct="0">
        <a:spcBef>
          <a:spcPct val="20000"/>
        </a:spcBef>
        <a:spcAft>
          <a:spcPct val="0"/>
        </a:spcAft>
        <a:buFont typeface="Arial" charset="0"/>
        <a:buChar char="•"/>
        <a:defRPr sz="3200">
          <a:solidFill>
            <a:srgbClr val="057590"/>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rgbClr val="057590"/>
          </a:solidFill>
          <a:latin typeface="+mn-lt"/>
        </a:defRPr>
      </a:lvl2pPr>
      <a:lvl3pPr marL="1143000" indent="-228600" algn="l" rtl="0" eaLnBrk="0" fontAlgn="base" hangingPunct="0">
        <a:spcBef>
          <a:spcPct val="20000"/>
        </a:spcBef>
        <a:spcAft>
          <a:spcPct val="0"/>
        </a:spcAft>
        <a:buFont typeface="Arial" charset="0"/>
        <a:buChar char="•"/>
        <a:defRPr sz="2400">
          <a:solidFill>
            <a:srgbClr val="057590"/>
          </a:solidFill>
          <a:latin typeface="+mn-lt"/>
        </a:defRPr>
      </a:lvl3pPr>
      <a:lvl4pPr marL="1600200" indent="-228600" algn="l" rtl="0" eaLnBrk="0" fontAlgn="base" hangingPunct="0">
        <a:spcBef>
          <a:spcPct val="20000"/>
        </a:spcBef>
        <a:spcAft>
          <a:spcPct val="0"/>
        </a:spcAft>
        <a:buFont typeface="Arial" charset="0"/>
        <a:buChar char="•"/>
        <a:defRPr sz="2000">
          <a:solidFill>
            <a:srgbClr val="057590"/>
          </a:solidFill>
          <a:latin typeface="+mn-lt"/>
        </a:defRPr>
      </a:lvl4pPr>
      <a:lvl5pPr marL="2057400" indent="-228600" algn="l" rtl="0" eaLnBrk="0" fontAlgn="base" hangingPunct="0">
        <a:spcBef>
          <a:spcPct val="20000"/>
        </a:spcBef>
        <a:spcAft>
          <a:spcPct val="0"/>
        </a:spcAft>
        <a:buFont typeface="Arial" charset="0"/>
        <a:buChar char="•"/>
        <a:defRPr sz="2000">
          <a:solidFill>
            <a:srgbClr val="057590"/>
          </a:solidFill>
          <a:latin typeface="+mn-lt"/>
        </a:defRPr>
      </a:lvl5pPr>
      <a:lvl6pPr marL="2514600" indent="-228600" algn="l" rtl="0" eaLnBrk="1" fontAlgn="base" hangingPunct="1">
        <a:spcBef>
          <a:spcPct val="20000"/>
        </a:spcBef>
        <a:spcAft>
          <a:spcPct val="0"/>
        </a:spcAft>
        <a:buChar char="»"/>
        <a:defRPr sz="2000">
          <a:solidFill>
            <a:srgbClr val="057590"/>
          </a:solidFill>
          <a:latin typeface="+mn-lt"/>
        </a:defRPr>
      </a:lvl6pPr>
      <a:lvl7pPr marL="2971800" indent="-228600" algn="l" rtl="0" eaLnBrk="1" fontAlgn="base" hangingPunct="1">
        <a:spcBef>
          <a:spcPct val="20000"/>
        </a:spcBef>
        <a:spcAft>
          <a:spcPct val="0"/>
        </a:spcAft>
        <a:buChar char="»"/>
        <a:defRPr sz="2000">
          <a:solidFill>
            <a:srgbClr val="057590"/>
          </a:solidFill>
          <a:latin typeface="+mn-lt"/>
        </a:defRPr>
      </a:lvl7pPr>
      <a:lvl8pPr marL="3429000" indent="-228600" algn="l" rtl="0" eaLnBrk="1" fontAlgn="base" hangingPunct="1">
        <a:spcBef>
          <a:spcPct val="20000"/>
        </a:spcBef>
        <a:spcAft>
          <a:spcPct val="0"/>
        </a:spcAft>
        <a:buChar char="»"/>
        <a:defRPr sz="2000">
          <a:solidFill>
            <a:srgbClr val="057590"/>
          </a:solidFill>
          <a:latin typeface="+mn-lt"/>
        </a:defRPr>
      </a:lvl8pPr>
      <a:lvl9pPr marL="3886200" indent="-228600" algn="l" rtl="0" eaLnBrk="1" fontAlgn="base" hangingPunct="1">
        <a:spcBef>
          <a:spcPct val="20000"/>
        </a:spcBef>
        <a:spcAft>
          <a:spcPct val="0"/>
        </a:spcAft>
        <a:buChar char="»"/>
        <a:defRPr sz="2000">
          <a:solidFill>
            <a:srgbClr val="05759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mailto:kwilliams@hrsa.gov" TargetMode="External"/><Relationship Id="rId3" Type="http://schemas.openxmlformats.org/officeDocument/2006/relationships/hyperlink" Target="mailto:tbrown2@hrsa.gov" TargetMode="External"/><Relationship Id="rId7" Type="http://schemas.openxmlformats.org/officeDocument/2006/relationships/hyperlink" Target="mailto:axu2@cdc.gov" TargetMode="External"/><Relationship Id="rId2" Type="http://schemas.openxmlformats.org/officeDocument/2006/relationships/hyperlink" Target="mailto:cbrown2@hrsa.gov" TargetMode="External"/><Relationship Id="rId1" Type="http://schemas.openxmlformats.org/officeDocument/2006/relationships/slideLayout" Target="../slideLayouts/slideLayout2.xml"/><Relationship Id="rId6" Type="http://schemas.openxmlformats.org/officeDocument/2006/relationships/hyperlink" Target="mailto:slloyd@hrsa.gov" TargetMode="External"/><Relationship Id="rId5" Type="http://schemas.openxmlformats.org/officeDocument/2006/relationships/hyperlink" Target="mailto:frankie@pitt.edu" TargetMode="External"/><Relationship Id="rId4" Type="http://schemas.openxmlformats.org/officeDocument/2006/relationships/hyperlink" Target="mailto:gcousino@hrsa.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a:t>
            </a:r>
            <a:r>
              <a:rPr lang="en-US" sz="2800" dirty="0" smtClean="0"/>
              <a:t>Technical Assistance to those Beyond Bars:  Linkages to care Post Incarceration</a:t>
            </a:r>
            <a:r>
              <a:rPr lang="en-US" dirty="0" smtClean="0"/>
              <a:t>” </a:t>
            </a:r>
          </a:p>
        </p:txBody>
      </p:sp>
      <p:sp>
        <p:nvSpPr>
          <p:cNvPr id="3075" name="Rectangle 3"/>
          <p:cNvSpPr>
            <a:spLocks noGrp="1" noChangeArrowheads="1"/>
          </p:cNvSpPr>
          <p:nvPr>
            <p:ph type="subTitle" idx="1"/>
          </p:nvPr>
        </p:nvSpPr>
        <p:spPr>
          <a:xfrm>
            <a:off x="1447800" y="4191000"/>
            <a:ext cx="6400800" cy="1752600"/>
          </a:xfrm>
        </p:spPr>
        <p:txBody>
          <a:bodyPr/>
          <a:lstStyle/>
          <a:p>
            <a:pPr eaLnBrk="1" hangingPunct="1">
              <a:lnSpc>
                <a:spcPct val="80000"/>
              </a:lnSpc>
            </a:pPr>
            <a:r>
              <a:rPr lang="en-US" sz="1100" dirty="0" smtClean="0"/>
              <a:t>Carmen Brown, MD, MPH, Tessa R. Brown, MPH, BSN, RN, CIC, Gwendolyn Cousino, BSHSE, Linda Rose Frank, RN, FAAN, MSN, PhD, Sandra Lloyd, </a:t>
            </a:r>
            <a:r>
              <a:rPr lang="en-US" sz="1100" dirty="0" err="1" smtClean="0"/>
              <a:t>MEd</a:t>
            </a:r>
            <a:r>
              <a:rPr lang="en-US" sz="1100" dirty="0" smtClean="0"/>
              <a:t>, BSN, Laurie Reid, MSN, BSN, RN, Kendra Williams, BS, MPA, Deborah Willis-Fillinger, MD</a:t>
            </a:r>
            <a:endParaRPr lang="en-US" sz="1100" b="1" dirty="0" smtClean="0"/>
          </a:p>
          <a:p>
            <a:pPr eaLnBrk="1" hangingPunct="1">
              <a:lnSpc>
                <a:spcPct val="80000"/>
              </a:lnSpc>
            </a:pPr>
            <a:endParaRPr lang="en-US" sz="2000" b="1" dirty="0" smtClean="0"/>
          </a:p>
          <a:p>
            <a:pPr eaLnBrk="1" hangingPunct="1">
              <a:lnSpc>
                <a:spcPct val="80000"/>
              </a:lnSpc>
            </a:pPr>
            <a:r>
              <a:rPr lang="en-US" sz="2000" b="1" dirty="0" smtClean="0"/>
              <a:t>Department of Health and Human Services</a:t>
            </a:r>
          </a:p>
          <a:p>
            <a:pPr eaLnBrk="1" hangingPunct="1">
              <a:lnSpc>
                <a:spcPct val="80000"/>
              </a:lnSpc>
            </a:pPr>
            <a:r>
              <a:rPr lang="en-US" sz="2000" b="1" dirty="0" smtClean="0"/>
              <a:t>Health Resources and Services Administration</a:t>
            </a:r>
          </a:p>
          <a:p>
            <a:pPr eaLnBrk="1" hangingPunct="1">
              <a:lnSpc>
                <a:spcPct val="80000"/>
              </a:lnSpc>
            </a:pPr>
            <a:endParaRPr lang="en-US" sz="2000"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link former inmates</a:t>
            </a:r>
            <a:endParaRPr lang="en-US" dirty="0"/>
          </a:p>
        </p:txBody>
      </p:sp>
      <p:sp>
        <p:nvSpPr>
          <p:cNvPr id="3" name="Content Placeholder 2"/>
          <p:cNvSpPr>
            <a:spLocks noGrp="1"/>
          </p:cNvSpPr>
          <p:nvPr>
            <p:ph idx="1"/>
          </p:nvPr>
        </p:nvSpPr>
        <p:spPr/>
        <p:txBody>
          <a:bodyPr/>
          <a:lstStyle/>
          <a:p>
            <a:r>
              <a:rPr lang="en-US" dirty="0" smtClean="0"/>
              <a:t>Share: what works in linking clients? </a:t>
            </a:r>
            <a:endParaRPr lang="en-US" dirty="0" smtClean="0"/>
          </a:p>
          <a:p>
            <a:r>
              <a:rPr lang="en-US" dirty="0" smtClean="0"/>
              <a:t>Special </a:t>
            </a:r>
            <a:r>
              <a:rPr lang="en-US" dirty="0" smtClean="0"/>
              <a:t>techniques in engaging institutions or clients? </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AETC Curriculum development</a:t>
            </a:r>
            <a:endParaRPr lang="en-US" dirty="0"/>
          </a:p>
        </p:txBody>
      </p:sp>
      <p:sp>
        <p:nvSpPr>
          <p:cNvPr id="3" name="Content Placeholder 2"/>
          <p:cNvSpPr>
            <a:spLocks noGrp="1"/>
          </p:cNvSpPr>
          <p:nvPr>
            <p:ph idx="1"/>
          </p:nvPr>
        </p:nvSpPr>
        <p:spPr/>
        <p:txBody>
          <a:bodyPr/>
          <a:lstStyle/>
          <a:p>
            <a:r>
              <a:rPr lang="en-US" smtClean="0"/>
              <a:t>Dr. Linda Frank to provide slides (7-12 minutes)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How can we serve the post incarcerated effectively?</a:t>
            </a:r>
          </a:p>
          <a:p>
            <a:r>
              <a:rPr lang="en-US" dirty="0" smtClean="0"/>
              <a:t>Who needs to be involved?</a:t>
            </a:r>
          </a:p>
          <a:p>
            <a:r>
              <a:rPr lang="en-US" dirty="0" smtClean="0"/>
              <a:t>When can we start?</a:t>
            </a:r>
          </a:p>
          <a:p>
            <a:r>
              <a:rPr lang="en-US" dirty="0" smtClean="0"/>
              <a:t>What can my organization do?</a:t>
            </a:r>
          </a:p>
          <a:p>
            <a:r>
              <a:rPr lang="en-US" dirty="0" smtClean="0"/>
              <a:t>Where do we start?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 from HAB</a:t>
            </a:r>
            <a:endParaRPr lang="en-US" dirty="0"/>
          </a:p>
        </p:txBody>
      </p:sp>
      <p:sp>
        <p:nvSpPr>
          <p:cNvPr id="3" name="Content Placeholder 2"/>
          <p:cNvSpPr>
            <a:spLocks noGrp="1"/>
          </p:cNvSpPr>
          <p:nvPr>
            <p:ph idx="1"/>
          </p:nvPr>
        </p:nvSpPr>
        <p:spPr/>
        <p:txBody>
          <a:bodyPr/>
          <a:lstStyle/>
          <a:p>
            <a:r>
              <a:rPr lang="en-US" dirty="0" smtClean="0"/>
              <a:t>Development of distribution list from workshop participants</a:t>
            </a:r>
          </a:p>
          <a:p>
            <a:r>
              <a:rPr lang="en-US" dirty="0" smtClean="0"/>
              <a:t>Networking with AETC, PA</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371600" y="2484438"/>
            <a:ext cx="6553200" cy="3916362"/>
          </a:xfrm>
        </p:spPr>
        <p:txBody>
          <a:bodyPr/>
          <a:lstStyle/>
          <a:p>
            <a:pPr algn="ctr">
              <a:buNone/>
            </a:pPr>
            <a:endParaRPr lang="en-US" sz="4800" dirty="0" smtClean="0"/>
          </a:p>
          <a:p>
            <a:pPr algn="ctr">
              <a:buNone/>
            </a:pPr>
            <a:r>
              <a:rPr lang="en-US" sz="4800" dirty="0" smtClean="0"/>
              <a:t>Thank </a:t>
            </a:r>
            <a:r>
              <a:rPr lang="en-US" sz="4800" dirty="0" smtClean="0"/>
              <a:t>you for </a:t>
            </a:r>
            <a:r>
              <a:rPr lang="en-US" sz="4800" dirty="0" smtClean="0"/>
              <a:t>everything you do</a:t>
            </a:r>
            <a:r>
              <a:rPr lang="en-US" sz="4800" dirty="0" smtClean="0"/>
              <a:t>!</a:t>
            </a:r>
          </a:p>
          <a:p>
            <a:pPr algn="ctr">
              <a:buNone/>
            </a:pPr>
            <a:endParaRPr lang="en-US" sz="4800" dirty="0" smtClean="0"/>
          </a:p>
        </p:txBody>
      </p:sp>
      <p:pic>
        <p:nvPicPr>
          <p:cNvPr id="2053" name="Picture 5" descr="C:\Documents and Settings\gcousino\Local Settings\Temporary Internet Files\Content.IE5\A3PQTO7D\MP900337314[1].jpg"/>
          <p:cNvPicPr>
            <a:picLocks noChangeAspect="1" noChangeArrowheads="1"/>
          </p:cNvPicPr>
          <p:nvPr/>
        </p:nvPicPr>
        <p:blipFill>
          <a:blip r:embed="rId2" cstate="print"/>
          <a:srcRect/>
          <a:stretch>
            <a:fillRect/>
          </a:stretch>
        </p:blipFill>
        <p:spPr bwMode="auto">
          <a:xfrm>
            <a:off x="3657600" y="1371600"/>
            <a:ext cx="2218944" cy="12954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Obtaining CME/CE Credit</a:t>
            </a:r>
            <a:endParaRPr lang="en-US" dirty="0"/>
          </a:p>
        </p:txBody>
      </p:sp>
      <p:sp>
        <p:nvSpPr>
          <p:cNvPr id="3" name="Content Placeholder 2"/>
          <p:cNvSpPr>
            <a:spLocks noGrp="1"/>
          </p:cNvSpPr>
          <p:nvPr>
            <p:ph idx="1"/>
          </p:nvPr>
        </p:nvSpPr>
        <p:spPr/>
        <p:txBody>
          <a:bodyPr/>
          <a:lstStyle/>
          <a:p>
            <a:r>
              <a:rPr lang="en-US" dirty="0" smtClean="0"/>
              <a:t>If you would like to receive continuing education credit for this activity, please visit: </a:t>
            </a:r>
          </a:p>
          <a:p>
            <a:r>
              <a:rPr lang="en-US" sz="2400" dirty="0" smtClean="0"/>
              <a:t>http//www.pesgce.com/RyanWhite2012</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Contact Information</a:t>
            </a:r>
          </a:p>
        </p:txBody>
      </p:sp>
      <p:sp>
        <p:nvSpPr>
          <p:cNvPr id="5123" name="Rectangle 3"/>
          <p:cNvSpPr>
            <a:spLocks noGrp="1" noChangeArrowheads="1"/>
          </p:cNvSpPr>
          <p:nvPr>
            <p:ph type="body" idx="1"/>
          </p:nvPr>
        </p:nvSpPr>
        <p:spPr/>
        <p:txBody>
          <a:bodyPr/>
          <a:lstStyle/>
          <a:p>
            <a:pPr eaLnBrk="1" hangingPunct="1">
              <a:buFontTx/>
              <a:buNone/>
            </a:pPr>
            <a:r>
              <a:rPr lang="en-US" sz="1800" dirty="0" smtClean="0"/>
              <a:t>Carmen Brown:  </a:t>
            </a:r>
            <a:r>
              <a:rPr lang="en-US" sz="1800" dirty="0" smtClean="0">
                <a:hlinkClick r:id="rId2"/>
              </a:rPr>
              <a:t>cbrown2@hrsa.gov</a:t>
            </a:r>
            <a:r>
              <a:rPr lang="en-US" sz="1800" dirty="0" smtClean="0"/>
              <a:t>	</a:t>
            </a:r>
          </a:p>
          <a:p>
            <a:pPr eaLnBrk="1" hangingPunct="1">
              <a:buFontTx/>
              <a:buNone/>
            </a:pPr>
            <a:r>
              <a:rPr lang="en-US" sz="1800" dirty="0" smtClean="0"/>
              <a:t>Tessa Brown:  </a:t>
            </a:r>
            <a:r>
              <a:rPr lang="en-US" sz="1800" dirty="0" smtClean="0">
                <a:hlinkClick r:id="rId3"/>
              </a:rPr>
              <a:t>tbrown2@hrsa.gov</a:t>
            </a:r>
            <a:endParaRPr lang="en-US" sz="1800" dirty="0" smtClean="0"/>
          </a:p>
          <a:p>
            <a:pPr eaLnBrk="1" hangingPunct="1">
              <a:buFontTx/>
              <a:buNone/>
            </a:pPr>
            <a:r>
              <a:rPr lang="en-US" sz="1800" dirty="0" smtClean="0"/>
              <a:t>Wendy Cousino: </a:t>
            </a:r>
            <a:r>
              <a:rPr lang="en-US" sz="1800" dirty="0" smtClean="0">
                <a:hlinkClick r:id="rId4"/>
              </a:rPr>
              <a:t>gcousino@hrsa.gov</a:t>
            </a:r>
            <a:endParaRPr lang="en-US" sz="1800" dirty="0" smtClean="0"/>
          </a:p>
          <a:p>
            <a:pPr eaLnBrk="1" hangingPunct="1">
              <a:buFontTx/>
              <a:buNone/>
            </a:pPr>
            <a:r>
              <a:rPr lang="en-US" sz="1800" dirty="0" smtClean="0"/>
              <a:t>Linda Rose Frank:  </a:t>
            </a:r>
            <a:r>
              <a:rPr lang="en-US" sz="1800" dirty="0" smtClean="0">
                <a:hlinkClick r:id="rId5"/>
              </a:rPr>
              <a:t>frankie@pitt.edu</a:t>
            </a:r>
            <a:endParaRPr lang="en-US" sz="1800" dirty="0" smtClean="0"/>
          </a:p>
          <a:p>
            <a:pPr eaLnBrk="1" hangingPunct="1">
              <a:buFontTx/>
              <a:buNone/>
            </a:pPr>
            <a:r>
              <a:rPr lang="en-US" sz="1800" dirty="0" smtClean="0"/>
              <a:t>Sandra Lloyd:  </a:t>
            </a:r>
            <a:r>
              <a:rPr lang="en-US" sz="1800" dirty="0" smtClean="0">
                <a:hlinkClick r:id="rId6"/>
              </a:rPr>
              <a:t>slloyd@hrsa.gov</a:t>
            </a:r>
            <a:endParaRPr lang="en-US" sz="1800" dirty="0" smtClean="0"/>
          </a:p>
          <a:p>
            <a:pPr eaLnBrk="1" hangingPunct="1">
              <a:buFontTx/>
              <a:buNone/>
            </a:pPr>
            <a:r>
              <a:rPr lang="en-US" sz="1800" dirty="0" smtClean="0"/>
              <a:t>Laurie Reid:  </a:t>
            </a:r>
            <a:r>
              <a:rPr lang="en-US" sz="1800" dirty="0" smtClean="0">
                <a:hlinkClick r:id="rId7"/>
              </a:rPr>
              <a:t>axu2@cdc.gov</a:t>
            </a:r>
            <a:endParaRPr lang="en-US" sz="1800" dirty="0" smtClean="0"/>
          </a:p>
          <a:p>
            <a:pPr eaLnBrk="1" hangingPunct="1">
              <a:buFontTx/>
              <a:buNone/>
            </a:pPr>
            <a:r>
              <a:rPr lang="en-US" sz="1800" dirty="0" smtClean="0"/>
              <a:t>Kendra Williams:  </a:t>
            </a:r>
            <a:r>
              <a:rPr lang="en-US" sz="1800" dirty="0" smtClean="0">
                <a:hlinkClick r:id="rId8"/>
              </a:rPr>
              <a:t>kwilliams@hrsa.gov</a:t>
            </a:r>
            <a:endParaRPr lang="en-US" sz="1800" dirty="0" smtClean="0"/>
          </a:p>
          <a:p>
            <a:pPr eaLnBrk="1" hangingPunct="1">
              <a:buFontTx/>
              <a:buNone/>
            </a:pPr>
            <a:r>
              <a:rPr lang="en-US" sz="1800" dirty="0" smtClean="0"/>
              <a:t>Deborah Willis-Fillinger:  dwillis-fillinger@hrsa.gov</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Disclosures</a:t>
            </a:r>
            <a:endParaRPr lang="en-US" dirty="0"/>
          </a:p>
        </p:txBody>
      </p:sp>
      <p:sp>
        <p:nvSpPr>
          <p:cNvPr id="3" name="Content Placeholder 2"/>
          <p:cNvSpPr>
            <a:spLocks noGrp="1"/>
          </p:cNvSpPr>
          <p:nvPr>
            <p:ph idx="1"/>
          </p:nvPr>
        </p:nvSpPr>
        <p:spPr/>
        <p:txBody>
          <a:bodyPr/>
          <a:lstStyle/>
          <a:p>
            <a:pPr>
              <a:buNone/>
            </a:pPr>
            <a:r>
              <a:rPr lang="en-US" sz="1600" dirty="0" smtClean="0"/>
              <a:t>	This continuing education activity is managed and accredited by’</a:t>
            </a:r>
          </a:p>
          <a:p>
            <a:pPr>
              <a:buNone/>
            </a:pPr>
            <a:r>
              <a:rPr lang="en-US" sz="1600" dirty="0" smtClean="0"/>
              <a:t>	Professional Education Service Group. The information presented in this activity represents the opinion of the author (s) or faculty.  Neither PESG, nor any accrediting organization endorses any commercial products displayed or mentioned in conjunction with this activity.  </a:t>
            </a:r>
          </a:p>
          <a:p>
            <a:pPr>
              <a:buNone/>
            </a:pPr>
            <a:r>
              <a:rPr lang="en-US" sz="1600" dirty="0" smtClean="0"/>
              <a:t>	</a:t>
            </a:r>
          </a:p>
          <a:p>
            <a:pPr>
              <a:buNone/>
            </a:pPr>
            <a:r>
              <a:rPr lang="en-US" sz="1600" dirty="0" smtClean="0"/>
              <a:t>	Commercial Support was not received for this activity. </a:t>
            </a:r>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a:t>
            </a:r>
            <a:endParaRPr lang="en-US" dirty="0"/>
          </a:p>
        </p:txBody>
      </p:sp>
      <p:sp>
        <p:nvSpPr>
          <p:cNvPr id="3" name="Content Placeholder 2"/>
          <p:cNvSpPr>
            <a:spLocks noGrp="1"/>
          </p:cNvSpPr>
          <p:nvPr>
            <p:ph idx="1"/>
          </p:nvPr>
        </p:nvSpPr>
        <p:spPr/>
        <p:txBody>
          <a:bodyPr/>
          <a:lstStyle/>
          <a:p>
            <a:pPr>
              <a:buNone/>
            </a:pPr>
            <a:r>
              <a:rPr lang="en-US" sz="1800" dirty="0" smtClean="0"/>
              <a:t>	</a:t>
            </a:r>
            <a:r>
              <a:rPr lang="en-US" sz="1800" dirty="0" smtClean="0"/>
              <a:t>Carmen Brown, MD, MPH, Tessa R. Brown, MPH, BSN, RN, CIC, Gwendolyn Cousino, BSHSE, Linda Rose Frank, RN, FAAN, MSN, PhD, Sandra Lloyd, </a:t>
            </a:r>
            <a:r>
              <a:rPr lang="en-US" sz="1800" dirty="0" err="1" smtClean="0"/>
              <a:t>MEd</a:t>
            </a:r>
            <a:r>
              <a:rPr lang="en-US" sz="1800" dirty="0" smtClean="0"/>
              <a:t>, BSN, </a:t>
            </a:r>
            <a:r>
              <a:rPr lang="en-US" sz="1800" dirty="0" smtClean="0"/>
              <a:t>Laurie </a:t>
            </a:r>
            <a:r>
              <a:rPr lang="en-US" sz="1800" dirty="0" smtClean="0"/>
              <a:t>Reid, MSN, BSN, RN, Kendra </a:t>
            </a:r>
            <a:r>
              <a:rPr lang="en-US" sz="1800" dirty="0" smtClean="0"/>
              <a:t>Williams, BS, MPA, Deborah Willis-Fillinger, MD </a:t>
            </a:r>
          </a:p>
          <a:p>
            <a:pPr>
              <a:buNone/>
            </a:pPr>
            <a:r>
              <a:rPr lang="en-US" sz="1800" b="1" dirty="0" smtClean="0"/>
              <a:t>Has </a:t>
            </a:r>
            <a:r>
              <a:rPr lang="en-US" sz="1800" b="1" dirty="0" smtClean="0"/>
              <a:t>no financial interest or relationships to disclose.</a:t>
            </a:r>
          </a:p>
          <a:p>
            <a:pPr>
              <a:buNone/>
            </a:pPr>
            <a:endParaRPr lang="en-US" sz="1800" b="1" dirty="0" smtClean="0"/>
          </a:p>
          <a:p>
            <a:pPr>
              <a:buNone/>
            </a:pPr>
            <a:r>
              <a:rPr lang="en-US" sz="1800" b="1" dirty="0" smtClean="0"/>
              <a:t>	</a:t>
            </a:r>
            <a:r>
              <a:rPr lang="en-US" sz="1800" dirty="0" smtClean="0"/>
              <a:t>CME Staff Disclosures</a:t>
            </a:r>
          </a:p>
          <a:p>
            <a:pPr>
              <a:buNone/>
            </a:pPr>
            <a:r>
              <a:rPr lang="en-US" sz="1800" b="1" dirty="0" smtClean="0"/>
              <a:t>	Professional Education Services Group staff have no financial interest or relationships to disclose.</a:t>
            </a:r>
          </a:p>
          <a:p>
            <a:pPr>
              <a:buNone/>
            </a:pPr>
            <a:endParaRPr lang="en-US" sz="1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sz="2000" dirty="0" smtClean="0"/>
              <a:t>Participants will analyze recent data and identify key factors associated with successful linkages to care post </a:t>
            </a:r>
            <a:r>
              <a:rPr lang="en-US" sz="2000" dirty="0" smtClean="0"/>
              <a:t>incarceration.</a:t>
            </a:r>
            <a:endParaRPr lang="en-US" sz="2000" dirty="0" smtClean="0"/>
          </a:p>
          <a:p>
            <a:r>
              <a:rPr lang="en-US" sz="2000" dirty="0" smtClean="0"/>
              <a:t>Participants will discuss best jail linkage practices being utilized and share challenges </a:t>
            </a:r>
          </a:p>
          <a:p>
            <a:r>
              <a:rPr lang="en-US" sz="2000" dirty="0" smtClean="0"/>
              <a:t>Participants will identify grantee goals and next step for their local linkage projects. </a:t>
            </a:r>
          </a:p>
          <a:p>
            <a:r>
              <a:rPr lang="en-US" sz="2000" dirty="0" smtClean="0"/>
              <a:t>Participants will create a learning community of grantees and providers focused on implementing linkages to care.</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linkages to care?</a:t>
            </a:r>
            <a:endParaRPr lang="en-US" dirty="0"/>
          </a:p>
        </p:txBody>
      </p:sp>
      <p:sp>
        <p:nvSpPr>
          <p:cNvPr id="3" name="Content Placeholder 2"/>
          <p:cNvSpPr>
            <a:spLocks noGrp="1"/>
          </p:cNvSpPr>
          <p:nvPr>
            <p:ph idx="1"/>
          </p:nvPr>
        </p:nvSpPr>
        <p:spPr/>
        <p:txBody>
          <a:bodyPr/>
          <a:lstStyle/>
          <a:p>
            <a:r>
              <a:rPr lang="en-US" dirty="0" smtClean="0"/>
              <a:t>Reduce </a:t>
            </a:r>
            <a:r>
              <a:rPr lang="en-US" dirty="0" smtClean="0"/>
              <a:t>the number of people who become infected with HIV.</a:t>
            </a:r>
          </a:p>
          <a:p>
            <a:r>
              <a:rPr lang="en-US" dirty="0" smtClean="0"/>
              <a:t>Increasing access to care and optimizing health outcomes for people living with HIV.</a:t>
            </a:r>
          </a:p>
          <a:p>
            <a:r>
              <a:rPr lang="en-US" dirty="0" smtClean="0"/>
              <a:t>Reducing HIV  related health disparities.</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 Data</a:t>
            </a:r>
            <a:endParaRPr lang="en-US" dirty="0"/>
          </a:p>
        </p:txBody>
      </p:sp>
      <p:sp>
        <p:nvSpPr>
          <p:cNvPr id="3" name="Content Placeholder 2"/>
          <p:cNvSpPr>
            <a:spLocks noGrp="1"/>
          </p:cNvSpPr>
          <p:nvPr>
            <p:ph idx="1"/>
          </p:nvPr>
        </p:nvSpPr>
        <p:spPr/>
        <p:txBody>
          <a:bodyPr/>
          <a:lstStyle/>
          <a:p>
            <a:r>
              <a:rPr lang="en-US" dirty="0" smtClean="0"/>
              <a:t>Information to be added by Laurie Read from CDC/ all slides will be approved from the CDC.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Best Practices</a:t>
            </a:r>
            <a:endParaRPr lang="en-US" dirty="0"/>
          </a:p>
        </p:txBody>
      </p:sp>
      <p:sp>
        <p:nvSpPr>
          <p:cNvPr id="3" name="Content Placeholder 2"/>
          <p:cNvSpPr>
            <a:spLocks noGrp="1"/>
          </p:cNvSpPr>
          <p:nvPr>
            <p:ph idx="1"/>
          </p:nvPr>
        </p:nvSpPr>
        <p:spPr/>
        <p:txBody>
          <a:bodyPr/>
          <a:lstStyle/>
          <a:p>
            <a:r>
              <a:rPr lang="en-US" dirty="0" smtClean="0"/>
              <a:t>To be added by SPNS or internal, (quick bullets, 7-8 minutes</a:t>
            </a:r>
            <a:r>
              <a:rPr lang="en-US" dirty="0" smtClean="0"/>
              <a:t>)</a:t>
            </a:r>
          </a:p>
          <a:p>
            <a:r>
              <a:rPr lang="en-US" dirty="0" smtClean="0"/>
              <a:t>OR get summary of project.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best practices</a:t>
            </a:r>
            <a:endParaRPr lang="en-US" dirty="0"/>
          </a:p>
        </p:txBody>
      </p:sp>
      <p:sp>
        <p:nvSpPr>
          <p:cNvPr id="3" name="Content Placeholder 2"/>
          <p:cNvSpPr>
            <a:spLocks noGrp="1"/>
          </p:cNvSpPr>
          <p:nvPr>
            <p:ph idx="1"/>
          </p:nvPr>
        </p:nvSpPr>
        <p:spPr/>
        <p:txBody>
          <a:bodyPr/>
          <a:lstStyle/>
          <a:p>
            <a:pPr algn="ctr">
              <a:buNone/>
            </a:pPr>
            <a:r>
              <a:rPr lang="en-US" sz="4000" dirty="0" smtClean="0"/>
              <a:t>Is any of the information presented so far new to you? </a:t>
            </a:r>
          </a:p>
          <a:p>
            <a:pPr algn="ctr">
              <a:buNone/>
            </a:pPr>
            <a:endParaRPr lang="en-US" sz="4000" dirty="0"/>
          </a:p>
        </p:txBody>
      </p:sp>
      <p:pic>
        <p:nvPicPr>
          <p:cNvPr id="1026" name="Picture 2" descr="C:\Documents and Settings\gcousino\Local Settings\Temporary Internet Files\Content.IE5\A3PQTO7D\MC910217228[1].wmf"/>
          <p:cNvPicPr>
            <a:picLocks noChangeAspect="1" noChangeArrowheads="1"/>
          </p:cNvPicPr>
          <p:nvPr/>
        </p:nvPicPr>
        <p:blipFill>
          <a:blip r:embed="rId2" cstate="print"/>
          <a:srcRect/>
          <a:stretch>
            <a:fillRect/>
          </a:stretch>
        </p:blipFill>
        <p:spPr bwMode="auto">
          <a:xfrm>
            <a:off x="3883457" y="4419600"/>
            <a:ext cx="1377086" cy="2057399"/>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Interactive Break Out groups</a:t>
            </a:r>
            <a:endParaRPr lang="en-US" dirty="0"/>
          </a:p>
        </p:txBody>
      </p:sp>
      <p:sp>
        <p:nvSpPr>
          <p:cNvPr id="3" name="Content Placeholder 2"/>
          <p:cNvSpPr>
            <a:spLocks noGrp="1"/>
          </p:cNvSpPr>
          <p:nvPr>
            <p:ph idx="1"/>
          </p:nvPr>
        </p:nvSpPr>
        <p:spPr/>
        <p:txBody>
          <a:bodyPr/>
          <a:lstStyle/>
          <a:p>
            <a:r>
              <a:rPr lang="en-US" sz="2800" dirty="0" smtClean="0"/>
              <a:t>What are the challenges in linking released inmates to care?</a:t>
            </a:r>
          </a:p>
          <a:p>
            <a:r>
              <a:rPr lang="en-US" sz="2800" dirty="0" smtClean="0"/>
              <a:t>What unique challenges do Nurses, Social workers and HIV Clinical Care providers encounter? </a:t>
            </a:r>
          </a:p>
          <a:p>
            <a:r>
              <a:rPr lang="en-US" sz="2800" dirty="0" smtClean="0"/>
              <a:t>What challenges are unique to your setting? (U,R, S)</a:t>
            </a:r>
            <a:endParaRPr lang="en-US" sz="2800" dirty="0"/>
          </a:p>
        </p:txBody>
      </p:sp>
    </p:spTree>
  </p:cSld>
  <p:clrMapOvr>
    <a:masterClrMapping/>
  </p:clrMapOvr>
</p:sld>
</file>

<file path=ppt/theme/theme1.xml><?xml version="1.0" encoding="utf-8"?>
<a:theme xmlns:a="http://schemas.openxmlformats.org/drawingml/2006/main" name="HRSAWhiteAccessibleVersio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3B858E23DED614895F3E6AED809631C" ma:contentTypeVersion="5" ma:contentTypeDescription="Create a new document." ma:contentTypeScope="" ma:versionID="1bf318861c4cdaadfb0bbb43301d52cc">
  <xsd:schema xmlns:xsd="http://www.w3.org/2001/XMLSchema" xmlns:xs="http://www.w3.org/2001/XMLSchema" xmlns:p="http://schemas.microsoft.com/office/2006/metadata/properties" targetNamespace="http://schemas.microsoft.com/office/2006/metadata/properties" ma:root="true" ma:fieldsID="ef697052e8f3aa9125cbacd10699542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Book 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853BD0E-942E-4BDC-9AF7-8EA0E1949690}">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F591C4FB-25E8-4821-A441-5C24AB8FFC96}">
  <ds:schemaRefs>
    <ds:schemaRef ds:uri="http://schemas.microsoft.com/sharepoint/v3/contenttype/forms"/>
  </ds:schemaRefs>
</ds:datastoreItem>
</file>

<file path=customXml/itemProps3.xml><?xml version="1.0" encoding="utf-8"?>
<ds:datastoreItem xmlns:ds="http://schemas.openxmlformats.org/officeDocument/2006/customXml" ds:itemID="{4F96398E-ACB5-40CC-942A-6B87E0E804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HRSAWhiteAccessibleVersion</Template>
  <TotalTime>545</TotalTime>
  <Words>412</Words>
  <Application>Microsoft Office PowerPoint</Application>
  <PresentationFormat>On-screen Show (4:3)</PresentationFormat>
  <Paragraphs>65</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HRSAWhiteAccessibleVersion</vt:lpstr>
      <vt:lpstr>“Technical Assistance to those Beyond Bars:  Linkages to care Post Incarceration” </vt:lpstr>
      <vt:lpstr>Disclosures</vt:lpstr>
      <vt:lpstr>Disclosure</vt:lpstr>
      <vt:lpstr>Learning Objectives</vt:lpstr>
      <vt:lpstr>Why linkages to care?</vt:lpstr>
      <vt:lpstr>EPI Data</vt:lpstr>
      <vt:lpstr>Shared Best Practices</vt:lpstr>
      <vt:lpstr>Sharing best practices</vt:lpstr>
      <vt:lpstr>Interactive Break Out groups</vt:lpstr>
      <vt:lpstr>How to link former inmates</vt:lpstr>
      <vt:lpstr>AETC Curriculum development</vt:lpstr>
      <vt:lpstr>Next Steps</vt:lpstr>
      <vt:lpstr>T/A from HAB</vt:lpstr>
      <vt:lpstr>Slide 14</vt:lpstr>
      <vt:lpstr>Obtaining CME/CE Credit</vt:lpstr>
      <vt:lpstr>Contact Information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HRSA</dc:creator>
  <cp:lastModifiedBy>hrsa</cp:lastModifiedBy>
  <cp:revision>56</cp:revision>
  <dcterms:created xsi:type="dcterms:W3CDTF">2010-04-14T16:22:53Z</dcterms:created>
  <dcterms:modified xsi:type="dcterms:W3CDTF">2012-10-26T17:39:28Z</dcterms:modified>
</cp:coreProperties>
</file>