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xml" ContentType="application/vnd.openxmlformats-officedocument.presentationml.tags+xml"/>
  <Override PartName="/ppt/notesSlides/notesSlide41.xml" ContentType="application/vnd.openxmlformats-officedocument.presentationml.notesSlide+xml"/>
  <Override PartName="/ppt/tags/tag2.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3.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0" r:id="rId1"/>
  </p:sldMasterIdLst>
  <p:notesMasterIdLst>
    <p:notesMasterId r:id="rId78"/>
  </p:notesMasterIdLst>
  <p:handoutMasterIdLst>
    <p:handoutMasterId r:id="rId79"/>
  </p:handoutMasterIdLst>
  <p:sldIdLst>
    <p:sldId id="973" r:id="rId2"/>
    <p:sldId id="944" r:id="rId3"/>
    <p:sldId id="1038" r:id="rId4"/>
    <p:sldId id="1039" r:id="rId5"/>
    <p:sldId id="974" r:id="rId6"/>
    <p:sldId id="975" r:id="rId7"/>
    <p:sldId id="1063" r:id="rId8"/>
    <p:sldId id="1064" r:id="rId9"/>
    <p:sldId id="1065" r:id="rId10"/>
    <p:sldId id="1066" r:id="rId11"/>
    <p:sldId id="1067" r:id="rId12"/>
    <p:sldId id="1068" r:id="rId13"/>
    <p:sldId id="1069" r:id="rId14"/>
    <p:sldId id="1070" r:id="rId15"/>
    <p:sldId id="1071" r:id="rId16"/>
    <p:sldId id="1072" r:id="rId17"/>
    <p:sldId id="1073" r:id="rId18"/>
    <p:sldId id="1074" r:id="rId19"/>
    <p:sldId id="1075" r:id="rId20"/>
    <p:sldId id="1076" r:id="rId21"/>
    <p:sldId id="1077" r:id="rId22"/>
    <p:sldId id="1078" r:id="rId23"/>
    <p:sldId id="1079" r:id="rId24"/>
    <p:sldId id="1080" r:id="rId25"/>
    <p:sldId id="1081" r:id="rId26"/>
    <p:sldId id="1082" r:id="rId27"/>
    <p:sldId id="1083" r:id="rId28"/>
    <p:sldId id="1084" r:id="rId29"/>
    <p:sldId id="1085" r:id="rId30"/>
    <p:sldId id="1042" r:id="rId31"/>
    <p:sldId id="1043" r:id="rId32"/>
    <p:sldId id="1044" r:id="rId33"/>
    <p:sldId id="1045" r:id="rId34"/>
    <p:sldId id="1046" r:id="rId35"/>
    <p:sldId id="1047" r:id="rId36"/>
    <p:sldId id="1048" r:id="rId37"/>
    <p:sldId id="1049" r:id="rId38"/>
    <p:sldId id="1050" r:id="rId39"/>
    <p:sldId id="1051" r:id="rId40"/>
    <p:sldId id="1052" r:id="rId41"/>
    <p:sldId id="1053" r:id="rId42"/>
    <p:sldId id="1054" r:id="rId43"/>
    <p:sldId id="1055" r:id="rId44"/>
    <p:sldId id="1056" r:id="rId45"/>
    <p:sldId id="1057" r:id="rId46"/>
    <p:sldId id="1058" r:id="rId47"/>
    <p:sldId id="1059" r:id="rId48"/>
    <p:sldId id="1060" r:id="rId49"/>
    <p:sldId id="1061" r:id="rId50"/>
    <p:sldId id="978" r:id="rId51"/>
    <p:sldId id="997" r:id="rId52"/>
    <p:sldId id="998" r:id="rId53"/>
    <p:sldId id="999" r:id="rId54"/>
    <p:sldId id="1000" r:id="rId55"/>
    <p:sldId id="1001" r:id="rId56"/>
    <p:sldId id="1002" r:id="rId57"/>
    <p:sldId id="1003" r:id="rId58"/>
    <p:sldId id="979" r:id="rId59"/>
    <p:sldId id="882" r:id="rId60"/>
    <p:sldId id="987" r:id="rId61"/>
    <p:sldId id="988" r:id="rId62"/>
    <p:sldId id="989" r:id="rId63"/>
    <p:sldId id="1062" r:id="rId64"/>
    <p:sldId id="991" r:id="rId65"/>
    <p:sldId id="1004" r:id="rId66"/>
    <p:sldId id="1005" r:id="rId67"/>
    <p:sldId id="1006" r:id="rId68"/>
    <p:sldId id="992" r:id="rId69"/>
    <p:sldId id="993" r:id="rId70"/>
    <p:sldId id="994" r:id="rId71"/>
    <p:sldId id="995" r:id="rId72"/>
    <p:sldId id="996" r:id="rId73"/>
    <p:sldId id="841" r:id="rId74"/>
    <p:sldId id="880" r:id="rId75"/>
    <p:sldId id="972" r:id="rId76"/>
    <p:sldId id="1040" r:id="rId77"/>
  </p:sldIdLst>
  <p:sldSz cx="9144000" cy="6858000" type="screen4x3"/>
  <p:notesSz cx="6858000" cy="92964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tx1"/>
        </a:solidFill>
        <a:latin typeface="Geneva" pitchFamily="31" charset="0"/>
        <a:ea typeface="+mn-ea"/>
        <a:cs typeface="+mn-cs"/>
      </a:defRPr>
    </a:lvl1pPr>
    <a:lvl2pPr marL="457200" algn="l" rtl="0" eaLnBrk="0" fontAlgn="base" hangingPunct="0">
      <a:spcBef>
        <a:spcPct val="0"/>
      </a:spcBef>
      <a:spcAft>
        <a:spcPct val="0"/>
      </a:spcAft>
      <a:defRPr sz="2400" kern="1200">
        <a:solidFill>
          <a:schemeClr val="tx1"/>
        </a:solidFill>
        <a:latin typeface="Geneva" pitchFamily="31" charset="0"/>
        <a:ea typeface="+mn-ea"/>
        <a:cs typeface="+mn-cs"/>
      </a:defRPr>
    </a:lvl2pPr>
    <a:lvl3pPr marL="914400" algn="l" rtl="0" eaLnBrk="0" fontAlgn="base" hangingPunct="0">
      <a:spcBef>
        <a:spcPct val="0"/>
      </a:spcBef>
      <a:spcAft>
        <a:spcPct val="0"/>
      </a:spcAft>
      <a:defRPr sz="2400" kern="1200">
        <a:solidFill>
          <a:schemeClr val="tx1"/>
        </a:solidFill>
        <a:latin typeface="Geneva" pitchFamily="31" charset="0"/>
        <a:ea typeface="+mn-ea"/>
        <a:cs typeface="+mn-cs"/>
      </a:defRPr>
    </a:lvl3pPr>
    <a:lvl4pPr marL="1371600" algn="l" rtl="0" eaLnBrk="0" fontAlgn="base" hangingPunct="0">
      <a:spcBef>
        <a:spcPct val="0"/>
      </a:spcBef>
      <a:spcAft>
        <a:spcPct val="0"/>
      </a:spcAft>
      <a:defRPr sz="2400" kern="1200">
        <a:solidFill>
          <a:schemeClr val="tx1"/>
        </a:solidFill>
        <a:latin typeface="Geneva" pitchFamily="31" charset="0"/>
        <a:ea typeface="+mn-ea"/>
        <a:cs typeface="+mn-cs"/>
      </a:defRPr>
    </a:lvl4pPr>
    <a:lvl5pPr marL="1828800" algn="l" rtl="0" eaLnBrk="0" fontAlgn="base" hangingPunct="0">
      <a:spcBef>
        <a:spcPct val="0"/>
      </a:spcBef>
      <a:spcAft>
        <a:spcPct val="0"/>
      </a:spcAft>
      <a:defRPr sz="2400" kern="1200">
        <a:solidFill>
          <a:schemeClr val="tx1"/>
        </a:solidFill>
        <a:latin typeface="Geneva" pitchFamily="31" charset="0"/>
        <a:ea typeface="+mn-ea"/>
        <a:cs typeface="+mn-cs"/>
      </a:defRPr>
    </a:lvl5pPr>
    <a:lvl6pPr marL="2286000" algn="l" defTabSz="457200" rtl="0" eaLnBrk="1" latinLnBrk="0" hangingPunct="1">
      <a:defRPr sz="2400" kern="1200">
        <a:solidFill>
          <a:schemeClr val="tx1"/>
        </a:solidFill>
        <a:latin typeface="Geneva" pitchFamily="31" charset="0"/>
        <a:ea typeface="+mn-ea"/>
        <a:cs typeface="+mn-cs"/>
      </a:defRPr>
    </a:lvl6pPr>
    <a:lvl7pPr marL="2743200" algn="l" defTabSz="457200" rtl="0" eaLnBrk="1" latinLnBrk="0" hangingPunct="1">
      <a:defRPr sz="2400" kern="1200">
        <a:solidFill>
          <a:schemeClr val="tx1"/>
        </a:solidFill>
        <a:latin typeface="Geneva" pitchFamily="31" charset="0"/>
        <a:ea typeface="+mn-ea"/>
        <a:cs typeface="+mn-cs"/>
      </a:defRPr>
    </a:lvl7pPr>
    <a:lvl8pPr marL="3200400" algn="l" defTabSz="457200" rtl="0" eaLnBrk="1" latinLnBrk="0" hangingPunct="1">
      <a:defRPr sz="2400" kern="1200">
        <a:solidFill>
          <a:schemeClr val="tx1"/>
        </a:solidFill>
        <a:latin typeface="Geneva" pitchFamily="31" charset="0"/>
        <a:ea typeface="+mn-ea"/>
        <a:cs typeface="+mn-cs"/>
      </a:defRPr>
    </a:lvl8pPr>
    <a:lvl9pPr marL="3657600" algn="l" defTabSz="457200" rtl="0" eaLnBrk="1" latinLnBrk="0" hangingPunct="1">
      <a:defRPr sz="2400" kern="1200">
        <a:solidFill>
          <a:schemeClr val="tx1"/>
        </a:solidFill>
        <a:latin typeface="Geneva" pitchFamily="31"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cho" initials="e" lastIdx="2" clrIdx="0"/>
  <p:cmAuthor id="1" name="Laurie Conratt"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5078"/>
    <a:srgbClr val="6892C0"/>
    <a:srgbClr val="DBEBFC"/>
    <a:srgbClr val="6187B0"/>
    <a:srgbClr val="AAB7C4"/>
    <a:srgbClr val="DDEDFE"/>
    <a:srgbClr val="E6EBF0"/>
    <a:srgbClr val="81AE28"/>
    <a:srgbClr val="D18DA2"/>
    <a:srgbClr val="A56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74" autoAdjust="0"/>
    <p:restoredTop sz="93169" autoAdjust="0"/>
  </p:normalViewPr>
  <p:slideViewPr>
    <p:cSldViewPr showGuides="1">
      <p:cViewPr varScale="1">
        <p:scale>
          <a:sx n="80" d="100"/>
          <a:sy n="80" d="100"/>
        </p:scale>
        <p:origin x="-1104" y="-96"/>
      </p:cViewPr>
      <p:guideLst>
        <p:guide orient="horz" pos="2160"/>
        <p:guide pos="2880"/>
      </p:guideLst>
    </p:cSldViewPr>
  </p:slideViewPr>
  <p:outlineViewPr>
    <p:cViewPr>
      <p:scale>
        <a:sx n="33" d="100"/>
        <a:sy n="33" d="100"/>
      </p:scale>
      <p:origin x="0" y="276"/>
    </p:cViewPr>
  </p:outlineViewPr>
  <p:notesTextViewPr>
    <p:cViewPr>
      <p:scale>
        <a:sx n="100" d="100"/>
        <a:sy n="100" d="100"/>
      </p:scale>
      <p:origin x="0" y="0"/>
    </p:cViewPr>
  </p:notesTextViewPr>
  <p:sorterViewPr>
    <p:cViewPr>
      <p:scale>
        <a:sx n="89" d="100"/>
        <a:sy n="89" d="100"/>
      </p:scale>
      <p:origin x="0" y="0"/>
    </p:cViewPr>
  </p:sorterViewPr>
  <p:notesViewPr>
    <p:cSldViewPr showGuides="1">
      <p:cViewPr varScale="1">
        <p:scale>
          <a:sx n="76" d="100"/>
          <a:sy n="76" d="100"/>
        </p:scale>
        <p:origin x="-1416" y="-112"/>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printerSettings" Target="printerSettings/printerSettings1.bin"/><Relationship Id="rId81" Type="http://schemas.openxmlformats.org/officeDocument/2006/relationships/commentAuthors" Target="commentAuthors.xml"/><Relationship Id="rId82" Type="http://schemas.openxmlformats.org/officeDocument/2006/relationships/presProps" Target="presProps.xml"/><Relationship Id="rId83" Type="http://schemas.openxmlformats.org/officeDocument/2006/relationships/viewProps" Target="viewProps.xml"/><Relationship Id="rId84" Type="http://schemas.openxmlformats.org/officeDocument/2006/relationships/theme" Target="theme/theme1.xml"/><Relationship Id="rId85"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notesMaster" Target="notesMasters/notesMaster1.xml"/><Relationship Id="rId79" Type="http://schemas.openxmlformats.org/officeDocument/2006/relationships/handoutMaster" Target="handoutMasters/handoutMaster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032258064516129"/>
          <c:y val="0.156862745098039"/>
          <c:w val="0.564516129032258"/>
          <c:h val="0.686274509803921"/>
        </c:manualLayout>
      </c:layout>
      <c:pieChart>
        <c:varyColors val="1"/>
        <c:ser>
          <c:idx val="0"/>
          <c:order val="0"/>
          <c:tx>
            <c:strRef>
              <c:f>Sheet1!$B$1</c:f>
              <c:strCache>
                <c:ptCount val="1"/>
                <c:pt idx="0">
                  <c:v>Column1</c:v>
                </c:pt>
              </c:strCache>
            </c:strRef>
          </c:tx>
          <c:explosion val="25"/>
          <c:dPt>
            <c:idx val="0"/>
            <c:bubble3D val="0"/>
            <c:explosion val="0"/>
          </c:dPt>
          <c:dPt>
            <c:idx val="1"/>
            <c:bubble3D val="0"/>
            <c:explosion val="0"/>
          </c:dPt>
          <c:dPt>
            <c:idx val="2"/>
            <c:bubble3D val="0"/>
            <c:explosion val="1"/>
          </c:dPt>
          <c:cat>
            <c:strRef>
              <c:f>Sheet1!$A$2:$A$4</c:f>
              <c:strCache>
                <c:ptCount val="3"/>
                <c:pt idx="0">
                  <c:v>Mini-Didactic</c:v>
                </c:pt>
                <c:pt idx="1">
                  <c:v>Discussion</c:v>
                </c:pt>
                <c:pt idx="2">
                  <c:v>Case Consultations</c:v>
                </c:pt>
              </c:strCache>
            </c:strRef>
          </c:cat>
          <c:val>
            <c:numRef>
              <c:f>Sheet1!$B$2:$B$4</c:f>
              <c:numCache>
                <c:formatCode>General</c:formatCode>
                <c:ptCount val="3"/>
                <c:pt idx="0">
                  <c:v>15.0</c:v>
                </c:pt>
                <c:pt idx="1">
                  <c:v>5.0</c:v>
                </c:pt>
                <c:pt idx="2">
                  <c:v>40.0</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514002829724409"/>
          <c:y val="0.0237404491105278"/>
          <c:w val="0.467129470144357"/>
          <c:h val="0.304014486169998"/>
        </c:manualLayout>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0.33898</cdr:x>
      <cdr:y>0.23077</cdr:y>
    </cdr:from>
    <cdr:to>
      <cdr:x>0.33898</cdr:x>
      <cdr:y>0.28846</cdr:y>
    </cdr:to>
    <cdr:cxnSp macro="">
      <cdr:nvCxnSpPr>
        <cdr:cNvPr id="3" name="Straight Connector 2"/>
        <cdr:cNvCxnSpPr/>
      </cdr:nvCxnSpPr>
      <cdr:spPr>
        <a:xfrm xmlns:a="http://schemas.openxmlformats.org/drawingml/2006/main">
          <a:off x="1524000" y="914400"/>
          <a:ext cx="0" cy="22860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715001" y="482035"/>
            <a:ext cx="370295" cy="274434"/>
          </a:xfrm>
          <a:prstGeom prst="rect">
            <a:avLst/>
          </a:prstGeom>
          <a:noFill/>
          <a:ln w="12700">
            <a:noFill/>
            <a:miter lim="800000"/>
            <a:headEnd/>
            <a:tailEnd/>
          </a:ln>
          <a:effectLst/>
        </p:spPr>
        <p:txBody>
          <a:bodyPr wrap="none" lIns="90488" tIns="44450" rIns="90488" bIns="44450">
            <a:prstTxWarp prst="textNoShape">
              <a:avLst/>
            </a:prstTxWarp>
            <a:spAutoFit/>
          </a:bodyPr>
          <a:lstStyle/>
          <a:p>
            <a:pPr>
              <a:defRPr/>
            </a:pPr>
            <a:fld id="{AFADDE07-A3B2-714E-914F-4081EC661B9E}" type="slidenum">
              <a:rPr lang="en-US" sz="1200">
                <a:latin typeface="Arial"/>
                <a:cs typeface="Arial"/>
              </a:rPr>
              <a:pPr>
                <a:defRPr/>
              </a:pPr>
              <a:t>‹#›</a:t>
            </a:fld>
            <a:endParaRPr lang="en-US" sz="1200" dirty="0">
              <a:latin typeface="Arial"/>
              <a:cs typeface="Arial"/>
            </a:endParaRPr>
          </a:p>
        </p:txBody>
      </p:sp>
      <p:sp>
        <p:nvSpPr>
          <p:cNvPr id="3083" name="Rectangle 11"/>
          <p:cNvSpPr>
            <a:spLocks noChangeArrowheads="1"/>
          </p:cNvSpPr>
          <p:nvPr/>
        </p:nvSpPr>
        <p:spPr bwMode="auto">
          <a:xfrm>
            <a:off x="390525" y="255365"/>
            <a:ext cx="915988" cy="278318"/>
          </a:xfrm>
          <a:prstGeom prst="rect">
            <a:avLst/>
          </a:prstGeom>
          <a:noFill/>
          <a:ln w="12700">
            <a:noFill/>
            <a:miter lim="800000"/>
            <a:headEnd/>
            <a:tailEnd/>
          </a:ln>
          <a:effectLst/>
        </p:spPr>
        <p:txBody>
          <a:bodyPr>
            <a:prstTxWarp prst="textNoShape">
              <a:avLst/>
            </a:prstTxWarp>
          </a:bodyPr>
          <a:lstStyle/>
          <a:p>
            <a:pPr>
              <a:defRPr/>
            </a:pPr>
            <a:endParaRPr lang="en-US" dirty="0">
              <a:latin typeface="Arial"/>
            </a:endParaRPr>
          </a:p>
        </p:txBody>
      </p:sp>
    </p:spTree>
    <p:extLst>
      <p:ext uri="{BB962C8B-B14F-4D97-AF65-F5344CB8AC3E}">
        <p14:creationId xmlns:p14="http://schemas.microsoft.com/office/powerpoint/2010/main" val="16118730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idx="2"/>
          </p:nvPr>
        </p:nvSpPr>
        <p:spPr bwMode="auto">
          <a:xfrm>
            <a:off x="1160463" y="774700"/>
            <a:ext cx="4538662" cy="3405188"/>
          </a:xfrm>
          <a:prstGeom prst="rect">
            <a:avLst/>
          </a:prstGeom>
          <a:noFill/>
          <a:ln w="12700">
            <a:solidFill>
              <a:srgbClr val="000000"/>
            </a:solidFill>
            <a:miter lim="800000"/>
            <a:headEnd/>
            <a:tailEnd/>
          </a:ln>
        </p:spPr>
      </p:sp>
      <p:sp>
        <p:nvSpPr>
          <p:cNvPr id="2051" name="Rectangle 3"/>
          <p:cNvSpPr>
            <a:spLocks noGrp="1" noChangeArrowheads="1"/>
          </p:cNvSpPr>
          <p:nvPr>
            <p:ph type="body" sz="quarter" idx="3"/>
          </p:nvPr>
        </p:nvSpPr>
        <p:spPr bwMode="auto">
          <a:xfrm>
            <a:off x="966789" y="4425834"/>
            <a:ext cx="5013325" cy="4197726"/>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798078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 Id="rId3" Type="http://schemas.openxmlformats.org/officeDocument/2006/relationships/hyperlink" Target="http://www.nwaetcecho.org"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smtClean="0"/>
              <a:t>Introduce co-presenters: </a:t>
            </a:r>
          </a:p>
          <a:p>
            <a:r>
              <a:rPr lang="en-US" sz="1200" baseline="0" dirty="0" smtClean="0"/>
              <a:t>Karla Thornton – Professor of Medicine – Associate Director of Project ECHO (experience in ECHO for HIV and HCV)</a:t>
            </a:r>
          </a:p>
          <a:p>
            <a:r>
              <a:rPr lang="en-US" sz="1200" baseline="0" dirty="0" smtClean="0"/>
              <a:t>Kent Unruh – PhD Informatics – Hard to come up with a title…program manger of ECHO at UW in multiple domains, and my right hand when setting up NW AETC ECHO</a:t>
            </a:r>
          </a:p>
          <a:p>
            <a:endParaRPr lang="en-US" sz="1200" baseline="0" dirty="0" smtClean="0"/>
          </a:p>
          <a:p>
            <a:r>
              <a:rPr lang="en-US" sz="1200" baseline="0" dirty="0" smtClean="0"/>
              <a:t>Implicit in this is the notion of ‘turning outward’ (UW, NWAETC, RW part C clinic) to serve community as center of excellence</a:t>
            </a:r>
          </a:p>
          <a:p>
            <a:r>
              <a:rPr lang="en-US" sz="1200" baseline="0" dirty="0" smtClean="0"/>
              <a:t>- Often hear of Academic Medical Centers as being ‘three legged stool: Research, Education, Service’ </a:t>
            </a:r>
            <a:endParaRPr lang="en-US" sz="1200" dirty="0" smtClean="0"/>
          </a:p>
          <a:p>
            <a:endParaRPr lang="en-US" baseline="0" dirty="0" smtClean="0"/>
          </a:p>
          <a:p>
            <a:r>
              <a:rPr lang="en-US" baseline="0" dirty="0" smtClean="0"/>
              <a:t>“Listen with an active ear, thinking about your own activities and how this model might enhance your trainings”</a:t>
            </a:r>
            <a:endParaRPr lang="en-US" dirty="0"/>
          </a:p>
        </p:txBody>
      </p:sp>
    </p:spTree>
    <p:extLst>
      <p:ext uri="{BB962C8B-B14F-4D97-AF65-F5344CB8AC3E}">
        <p14:creationId xmlns:p14="http://schemas.microsoft.com/office/powerpoint/2010/main" val="1846309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27831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6319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83970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34482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3345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27831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840560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84056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54598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884027" y="8829675"/>
            <a:ext cx="2972421" cy="465138"/>
          </a:xfrm>
          <a:prstGeom prst="rect">
            <a:avLst/>
          </a:prstGeom>
        </p:spPr>
        <p:txBody>
          <a:bodyPr/>
          <a:lstStyle/>
          <a:p>
            <a:fld id="{5038E342-9C0F-4935-A0BB-B21239ED126C}"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02675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884027" y="8829675"/>
            <a:ext cx="2972421" cy="465138"/>
          </a:xfrm>
          <a:prstGeom prst="rect">
            <a:avLst/>
          </a:prstGeom>
        </p:spPr>
        <p:txBody>
          <a:bodyPr/>
          <a:lstStyle/>
          <a:p>
            <a:fld id="{5038E342-9C0F-4935-A0BB-B21239ED126C}"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884027" y="8829675"/>
            <a:ext cx="2972421" cy="465138"/>
          </a:xfrm>
          <a:prstGeom prst="rect">
            <a:avLst/>
          </a:prstGeom>
        </p:spPr>
        <p:txBody>
          <a:bodyPr/>
          <a:lstStyle/>
          <a:p>
            <a:fld id="{5038E342-9C0F-4935-A0BB-B21239ED126C}" type="slidenum">
              <a:rPr lang="en-US" smtClean="0"/>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884027" y="8829675"/>
            <a:ext cx="2972421" cy="465138"/>
          </a:xfrm>
          <a:prstGeom prst="rect">
            <a:avLst/>
          </a:prstGeom>
        </p:spPr>
        <p:txBody>
          <a:bodyPr/>
          <a:lstStyle/>
          <a:p>
            <a:fld id="{5038E342-9C0F-4935-A0BB-B21239ED126C}" type="slidenum">
              <a:rPr lang="en-US" smtClean="0"/>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884027" y="8829675"/>
            <a:ext cx="2972421" cy="465138"/>
          </a:xfrm>
          <a:prstGeom prst="rect">
            <a:avLst/>
          </a:prstGeom>
        </p:spPr>
        <p:txBody>
          <a:bodyPr/>
          <a:lstStyle/>
          <a:p>
            <a:fld id="{5038E342-9C0F-4935-A0BB-B21239ED126C}" type="slidenum">
              <a:rPr lang="en-US" smtClean="0"/>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884027" y="8829675"/>
            <a:ext cx="2972421" cy="465138"/>
          </a:xfrm>
          <a:prstGeom prst="rect">
            <a:avLst/>
          </a:prstGeom>
        </p:spPr>
        <p:txBody>
          <a:bodyPr/>
          <a:lstStyle/>
          <a:p>
            <a:fld id="{5038E342-9C0F-4935-A0BB-B21239ED126C}"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884027" y="8829675"/>
            <a:ext cx="2972421" cy="465138"/>
          </a:xfrm>
          <a:prstGeom prst="rect">
            <a:avLst/>
          </a:prstGeom>
        </p:spPr>
        <p:txBody>
          <a:bodyPr/>
          <a:lstStyle/>
          <a:p>
            <a:fld id="{5038E342-9C0F-4935-A0BB-B21239ED126C}" type="slidenum">
              <a:rPr lang="en-US" smtClean="0"/>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217604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Example that bounces around the circle…in the end, what is created is a knowledge network with a fluid exchange of ideas…except</a:t>
            </a:r>
          </a:p>
          <a:p>
            <a:pPr eaLnBrk="1" hangingPunct="1">
              <a:spcBef>
                <a:spcPct val="0"/>
              </a:spcBef>
            </a:pPr>
            <a:endParaRPr lang="en-US" smtClean="0"/>
          </a:p>
          <a:p>
            <a:pPr eaLnBrk="1" hangingPunct="1">
              <a:spcBef>
                <a:spcPct val="0"/>
              </a:spcBef>
            </a:pPr>
            <a:endParaRPr lang="en-US" smtClean="0"/>
          </a:p>
        </p:txBody>
      </p:sp>
      <p:sp>
        <p:nvSpPr>
          <p:cNvPr id="100356" name="Slide Number Placeholder 3"/>
          <p:cNvSpPr>
            <a:spLocks noGrp="1"/>
          </p:cNvSpPr>
          <p:nvPr>
            <p:ph type="sldNum" sz="quarter" idx="5"/>
          </p:nvPr>
        </p:nvSpPr>
        <p:spPr bwMode="auto">
          <a:xfrm>
            <a:off x="3884028" y="8829675"/>
            <a:ext cx="2972421" cy="465138"/>
          </a:xfrm>
          <a:prstGeom prst="rect">
            <a:avLst/>
          </a:prstGeom>
          <a:noFill/>
          <a:ln>
            <a:miter lim="800000"/>
            <a:headEnd/>
            <a:tailEnd/>
          </a:ln>
        </p:spPr>
        <p:txBody>
          <a:bodyPr/>
          <a:lstStyle/>
          <a:p>
            <a:fld id="{8F9B786E-DB7D-45FC-B0C8-3DD36D23A2FC}" type="slidenum">
              <a:rPr lang="en-US"/>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a:p>
            <a:pPr eaLnBrk="1" hangingPunct="1">
              <a:spcBef>
                <a:spcPct val="0"/>
              </a:spcBef>
            </a:pPr>
            <a:endParaRPr lang="en-US" dirty="0" smtClean="0"/>
          </a:p>
        </p:txBody>
      </p:sp>
      <p:sp>
        <p:nvSpPr>
          <p:cNvPr id="100356" name="Slide Number Placeholder 3"/>
          <p:cNvSpPr>
            <a:spLocks noGrp="1"/>
          </p:cNvSpPr>
          <p:nvPr>
            <p:ph type="sldNum" sz="quarter" idx="5"/>
          </p:nvPr>
        </p:nvSpPr>
        <p:spPr bwMode="auto">
          <a:xfrm>
            <a:off x="3884028" y="8829675"/>
            <a:ext cx="2972421" cy="465138"/>
          </a:xfrm>
          <a:prstGeom prst="rect">
            <a:avLst/>
          </a:prstGeom>
          <a:noFill/>
          <a:ln>
            <a:miter lim="800000"/>
            <a:headEnd/>
            <a:tailEnd/>
          </a:ln>
        </p:spPr>
        <p:txBody>
          <a:bodyPr/>
          <a:lstStyle/>
          <a:p>
            <a:fld id="{8F9B786E-DB7D-45FC-B0C8-3DD36D23A2FC}" type="slidenum">
              <a:rPr lang="en-US"/>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a:ln/>
        </p:spPr>
      </p:sp>
      <p:sp>
        <p:nvSpPr>
          <p:cNvPr id="30722"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Times New Roman" charset="0"/>
              <a:ea typeface="MS PGothic" charset="0"/>
            </a:endParaRPr>
          </a:p>
        </p:txBody>
      </p:sp>
      <p:sp>
        <p:nvSpPr>
          <p:cNvPr id="30723" name="Slide Number Placeholder 3"/>
          <p:cNvSpPr>
            <a:spLocks noGrp="1"/>
          </p:cNvSpPr>
          <p:nvPr>
            <p:ph type="sldNum" sz="quarter" idx="4294967295"/>
          </p:nvPr>
        </p:nvSpPr>
        <p:spPr bwMode="auto">
          <a:xfrm>
            <a:off x="3884613" y="8829675"/>
            <a:ext cx="2971800"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eneva" charset="0"/>
                <a:ea typeface="ＭＳ Ｐゴシック" charset="0"/>
                <a:cs typeface="ＭＳ Ｐゴシック" charset="0"/>
              </a:defRPr>
            </a:lvl1pPr>
            <a:lvl2pPr marL="742950" indent="-285750" eaLnBrk="0" hangingPunct="0">
              <a:defRPr sz="2400">
                <a:solidFill>
                  <a:schemeClr val="tx1"/>
                </a:solidFill>
                <a:latin typeface="Geneva" charset="0"/>
                <a:ea typeface="ＭＳ Ｐゴシック" charset="0"/>
              </a:defRPr>
            </a:lvl2pPr>
            <a:lvl3pPr marL="1143000" indent="-228600" eaLnBrk="0" hangingPunct="0">
              <a:defRPr sz="2400">
                <a:solidFill>
                  <a:schemeClr val="tx1"/>
                </a:solidFill>
                <a:latin typeface="Geneva" charset="0"/>
                <a:ea typeface="ＭＳ Ｐゴシック" charset="0"/>
              </a:defRPr>
            </a:lvl3pPr>
            <a:lvl4pPr marL="1600200" indent="-228600" eaLnBrk="0" hangingPunct="0">
              <a:defRPr sz="2400">
                <a:solidFill>
                  <a:schemeClr val="tx1"/>
                </a:solidFill>
                <a:latin typeface="Geneva" charset="0"/>
                <a:ea typeface="ＭＳ Ｐゴシック" charset="0"/>
              </a:defRPr>
            </a:lvl4pPr>
            <a:lvl5pPr marL="2057400" indent="-228600" eaLnBrk="0" hangingPunct="0">
              <a:defRPr sz="2400">
                <a:solidFill>
                  <a:schemeClr val="tx1"/>
                </a:solidFill>
                <a:latin typeface="Geneva" charset="0"/>
                <a:ea typeface="ＭＳ Ｐゴシック" charset="0"/>
              </a:defRPr>
            </a:lvl5pPr>
            <a:lvl6pPr marL="2514600" indent="-228600" eaLnBrk="0" fontAlgn="base" hangingPunct="0">
              <a:spcBef>
                <a:spcPct val="0"/>
              </a:spcBef>
              <a:spcAft>
                <a:spcPct val="0"/>
              </a:spcAft>
              <a:defRPr sz="2400">
                <a:solidFill>
                  <a:schemeClr val="tx1"/>
                </a:solidFill>
                <a:latin typeface="Geneva" charset="0"/>
                <a:ea typeface="ＭＳ Ｐゴシック" charset="0"/>
              </a:defRPr>
            </a:lvl6pPr>
            <a:lvl7pPr marL="2971800" indent="-228600" eaLnBrk="0" fontAlgn="base" hangingPunct="0">
              <a:spcBef>
                <a:spcPct val="0"/>
              </a:spcBef>
              <a:spcAft>
                <a:spcPct val="0"/>
              </a:spcAft>
              <a:defRPr sz="2400">
                <a:solidFill>
                  <a:schemeClr val="tx1"/>
                </a:solidFill>
                <a:latin typeface="Geneva" charset="0"/>
                <a:ea typeface="ＭＳ Ｐゴシック" charset="0"/>
              </a:defRPr>
            </a:lvl7pPr>
            <a:lvl8pPr marL="3429000" indent="-228600" eaLnBrk="0" fontAlgn="base" hangingPunct="0">
              <a:spcBef>
                <a:spcPct val="0"/>
              </a:spcBef>
              <a:spcAft>
                <a:spcPct val="0"/>
              </a:spcAft>
              <a:defRPr sz="2400">
                <a:solidFill>
                  <a:schemeClr val="tx1"/>
                </a:solidFill>
                <a:latin typeface="Geneva" charset="0"/>
                <a:ea typeface="ＭＳ Ｐゴシック" charset="0"/>
              </a:defRPr>
            </a:lvl8pPr>
            <a:lvl9pPr marL="3886200" indent="-228600" eaLnBrk="0" fontAlgn="base" hangingPunct="0">
              <a:spcBef>
                <a:spcPct val="0"/>
              </a:spcBef>
              <a:spcAft>
                <a:spcPct val="0"/>
              </a:spcAft>
              <a:defRPr sz="2400">
                <a:solidFill>
                  <a:schemeClr val="tx1"/>
                </a:solidFill>
                <a:latin typeface="Geneva" charset="0"/>
                <a:ea typeface="ＭＳ Ｐゴシック" charset="0"/>
              </a:defRPr>
            </a:lvl9pPr>
          </a:lstStyle>
          <a:p>
            <a:pPr eaLnBrk="1" hangingPunct="1"/>
            <a:fld id="{68B5B808-37CC-274C-8516-EADC92FB23BE}" type="slidenum">
              <a:rPr lang="en-US">
                <a:solidFill>
                  <a:srgbClr val="000000"/>
                </a:solidFill>
                <a:latin typeface="Arial" charset="0"/>
                <a:ea typeface="MS PGothic" charset="0"/>
                <a:cs typeface="MS PGothic" charset="0"/>
              </a:rPr>
              <a:pPr eaLnBrk="1" hangingPunct="1"/>
              <a:t>30</a:t>
            </a:fld>
            <a:endParaRPr lang="en-US">
              <a:solidFill>
                <a:srgbClr val="000000"/>
              </a:solidFill>
              <a:latin typeface="Arial" charset="0"/>
              <a:ea typeface="MS PGothic" charset="0"/>
              <a:cs typeface="MS PGothic"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026753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a:ln/>
        </p:spPr>
      </p:sp>
      <p:sp>
        <p:nvSpPr>
          <p:cNvPr id="46082"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00356" name="Slide Number Placeholder 3"/>
          <p:cNvSpPr>
            <a:spLocks noGrp="1"/>
          </p:cNvSpPr>
          <p:nvPr>
            <p:ph type="sldNum" sz="quarter" idx="5"/>
          </p:nvPr>
        </p:nvSpPr>
        <p:spPr bwMode="auto">
          <a:xfrm>
            <a:off x="3884028" y="8829675"/>
            <a:ext cx="2972421" cy="465138"/>
          </a:xfrm>
          <a:prstGeom prst="rect">
            <a:avLst/>
          </a:prstGeom>
          <a:noFill/>
          <a:ln>
            <a:miter lim="800000"/>
            <a:headEnd/>
            <a:tailEnd/>
          </a:ln>
        </p:spPr>
        <p:txBody>
          <a:bodyPr/>
          <a:lstStyle/>
          <a:p>
            <a:fld id="{8F9B786E-DB7D-45FC-B0C8-3DD36D23A2FC}" type="slidenum">
              <a:rPr lang="en-US"/>
              <a:pPr/>
              <a:t>51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54598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54598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54598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Example that bounces around the circle…in the end, what is created is a knowledge network with a fluid exchange of ideas…except</a:t>
            </a:r>
          </a:p>
          <a:p>
            <a:pPr eaLnBrk="1" hangingPunct="1">
              <a:spcBef>
                <a:spcPct val="0"/>
              </a:spcBef>
            </a:pPr>
            <a:endParaRPr lang="en-US" smtClean="0"/>
          </a:p>
          <a:p>
            <a:pPr eaLnBrk="1" hangingPunct="1">
              <a:spcBef>
                <a:spcPct val="0"/>
              </a:spcBef>
            </a:pPr>
            <a:endParaRPr lang="en-US" smtClean="0"/>
          </a:p>
        </p:txBody>
      </p:sp>
      <p:sp>
        <p:nvSpPr>
          <p:cNvPr id="100356" name="Slide Number Placeholder 3"/>
          <p:cNvSpPr>
            <a:spLocks noGrp="1"/>
          </p:cNvSpPr>
          <p:nvPr>
            <p:ph type="sldNum" sz="quarter" idx="5"/>
          </p:nvPr>
        </p:nvSpPr>
        <p:spPr bwMode="auto">
          <a:xfrm>
            <a:off x="3884028" y="8829675"/>
            <a:ext cx="2972421" cy="465138"/>
          </a:xfrm>
          <a:prstGeom prst="rect">
            <a:avLst/>
          </a:prstGeom>
          <a:noFill/>
          <a:ln>
            <a:miter lim="800000"/>
            <a:headEnd/>
            <a:tailEnd/>
          </a:ln>
        </p:spPr>
        <p:txBody>
          <a:bodyPr/>
          <a:lstStyle/>
          <a:p>
            <a:fld id="{8F9B786E-DB7D-45FC-B0C8-3DD36D23A2FC}" type="slidenum">
              <a:rPr lang="en-US"/>
              <a:pPr/>
              <a:t>55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00356" name="Slide Number Placeholder 3"/>
          <p:cNvSpPr>
            <a:spLocks noGrp="1"/>
          </p:cNvSpPr>
          <p:nvPr>
            <p:ph type="sldNum" sz="quarter" idx="5"/>
          </p:nvPr>
        </p:nvSpPr>
        <p:spPr bwMode="auto">
          <a:xfrm>
            <a:off x="3884028" y="8829675"/>
            <a:ext cx="2972421" cy="465138"/>
          </a:xfrm>
          <a:prstGeom prst="rect">
            <a:avLst/>
          </a:prstGeom>
          <a:noFill/>
          <a:ln>
            <a:miter lim="800000"/>
            <a:headEnd/>
            <a:tailEnd/>
          </a:ln>
        </p:spPr>
        <p:txBody>
          <a:bodyPr/>
          <a:lstStyle/>
          <a:p>
            <a:fld id="{8F9B786E-DB7D-45FC-B0C8-3DD36D23A2FC}" type="slidenum">
              <a:rPr lang="en-US"/>
              <a:pPr/>
              <a:t>56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54598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0" dirty="0" smtClean="0"/>
          </a:p>
        </p:txBody>
      </p:sp>
    </p:spTree>
    <p:extLst>
      <p:ext uri="{BB962C8B-B14F-4D97-AF65-F5344CB8AC3E}">
        <p14:creationId xmlns:p14="http://schemas.microsoft.com/office/powerpoint/2010/main" val="17994662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800"/>
              </a:spcBef>
            </a:pPr>
            <a:r>
              <a:rPr lang="en-US" b="1" dirty="0" smtClean="0"/>
              <a:t>Identify &amp; Recruit Participants</a:t>
            </a:r>
            <a:r>
              <a:rPr lang="en-US" dirty="0" smtClean="0"/>
              <a:t>: Utilize AETC and partner networks, press releases, word of mouth, extensive networking &amp; marketing</a:t>
            </a:r>
          </a:p>
          <a:p>
            <a:pPr>
              <a:spcBef>
                <a:spcPts val="1800"/>
              </a:spcBef>
            </a:pPr>
            <a:r>
              <a:rPr lang="en-US" b="1" dirty="0" smtClean="0"/>
              <a:t>Prepare tools</a:t>
            </a:r>
            <a:r>
              <a:rPr lang="en-US" dirty="0" smtClean="0"/>
              <a:t>: modified from other ECHO projects to meet NW AETC program needs</a:t>
            </a:r>
          </a:p>
          <a:p>
            <a:pPr>
              <a:spcBef>
                <a:spcPts val="1800"/>
              </a:spcBef>
            </a:pPr>
            <a:r>
              <a:rPr lang="en-US" b="1" dirty="0" smtClean="0"/>
              <a:t>Develop Website </a:t>
            </a:r>
            <a:r>
              <a:rPr lang="en-US" dirty="0" smtClean="0"/>
              <a:t>&amp; web resources (</a:t>
            </a:r>
            <a:r>
              <a:rPr lang="en-US" dirty="0" smtClean="0">
                <a:hlinkClick r:id="rId3"/>
              </a:rPr>
              <a:t>www.nwaetcecho.org</a:t>
            </a:r>
            <a:r>
              <a:rPr lang="en-US" dirty="0" smtClean="0"/>
              <a:t>)</a:t>
            </a:r>
          </a:p>
          <a:p>
            <a:pPr>
              <a:spcBef>
                <a:spcPts val="1800"/>
              </a:spcBef>
            </a:pPr>
            <a:r>
              <a:rPr lang="en-US" b="1" dirty="0" smtClean="0"/>
              <a:t>Identify &amp; Train NW AETC ECHO multidisciplinary team</a:t>
            </a:r>
          </a:p>
          <a:p>
            <a:pPr>
              <a:spcBef>
                <a:spcPts val="1800"/>
              </a:spcBef>
            </a:pPr>
            <a:r>
              <a:rPr lang="en-US" b="1" dirty="0" smtClean="0"/>
              <a:t>Develop curricula </a:t>
            </a:r>
            <a:r>
              <a:rPr lang="en-US" dirty="0" smtClean="0"/>
              <a:t>blocks for didactic sessions and schedule weekly guest presenters</a:t>
            </a:r>
          </a:p>
          <a:p>
            <a:pPr>
              <a:spcBef>
                <a:spcPts val="1800"/>
              </a:spcBef>
            </a:pPr>
            <a:r>
              <a:rPr lang="en-US" b="1" dirty="0" smtClean="0"/>
              <a:t>Conduct site visits </a:t>
            </a:r>
            <a:r>
              <a:rPr lang="en-US" dirty="0" smtClean="0"/>
              <a:t>with interested sites:  </a:t>
            </a:r>
          </a:p>
          <a:p>
            <a:pPr lvl="1">
              <a:spcBef>
                <a:spcPts val="600"/>
              </a:spcBef>
            </a:pPr>
            <a:r>
              <a:rPr lang="en-US" dirty="0" smtClean="0"/>
              <a:t>Foster buy-in with clinicians and administrators</a:t>
            </a:r>
          </a:p>
          <a:p>
            <a:pPr lvl="1">
              <a:spcBef>
                <a:spcPts val="600"/>
              </a:spcBef>
            </a:pPr>
            <a:r>
              <a:rPr lang="en-US" dirty="0" smtClean="0"/>
              <a:t>Baseline needs assessment</a:t>
            </a:r>
          </a:p>
          <a:p>
            <a:pPr lvl="1">
              <a:spcBef>
                <a:spcPts val="600"/>
              </a:spcBef>
            </a:pPr>
            <a:r>
              <a:rPr lang="en-US" dirty="0" smtClean="0"/>
              <a:t>Technology assessment</a:t>
            </a:r>
          </a:p>
        </p:txBody>
      </p:sp>
    </p:spTree>
    <p:extLst>
      <p:ext uri="{BB962C8B-B14F-4D97-AF65-F5344CB8AC3E}">
        <p14:creationId xmlns:p14="http://schemas.microsoft.com/office/powerpoint/2010/main" val="2182522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026753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think this is a meaty slide and would probably be the most useful for those just starting</a:t>
            </a:r>
            <a:r>
              <a:rPr lang="en-US" baseline="0" dirty="0" smtClean="0"/>
              <a:t> out. </a:t>
            </a:r>
          </a:p>
          <a:p>
            <a:endParaRPr lang="en-US" baseline="0" dirty="0" smtClean="0"/>
          </a:p>
          <a:p>
            <a:r>
              <a:rPr lang="en-US" baseline="0" dirty="0" smtClean="0"/>
              <a:t>They should look at the first point as if it’s a clinical trial: expect to have to screen 10 sites to find one or two that might be a good fit, use EVERY outlet they have to try and find local primary care clinicians with an interest, acknowledge restrictions of the grant, BE FLEXIBLE with those folks who think they can’t attend every week, but still have some interest, rely on your local LPS people to give you names, utilize primary care </a:t>
            </a:r>
            <a:r>
              <a:rPr lang="en-US" baseline="0" dirty="0" err="1" smtClean="0"/>
              <a:t>listserves</a:t>
            </a:r>
            <a:r>
              <a:rPr lang="en-US" baseline="0" dirty="0" smtClean="0"/>
              <a:t>, CHC networks, and rural health associations. </a:t>
            </a:r>
          </a:p>
          <a:p>
            <a:endParaRPr lang="en-US" baseline="0" dirty="0" smtClean="0"/>
          </a:p>
          <a:p>
            <a:r>
              <a:rPr lang="en-US" baseline="0" dirty="0" smtClean="0"/>
              <a:t>Can highlight that we have a growing library of didactics that we are happy to share. </a:t>
            </a:r>
          </a:p>
          <a:p>
            <a:endParaRPr lang="en-US" baseline="0" dirty="0" smtClean="0"/>
          </a:p>
          <a:p>
            <a:r>
              <a:rPr lang="en-US" baseline="0" dirty="0" smtClean="0"/>
              <a:t>Must have the right personnel to make up the panel.  I think there needs to be a strong Medical Director, since the strength of the mentoring relationship depends on this. </a:t>
            </a:r>
          </a:p>
          <a:p>
            <a:r>
              <a:rPr lang="en-US" baseline="0" dirty="0" smtClean="0"/>
              <a:t>Accessibility, </a:t>
            </a:r>
            <a:r>
              <a:rPr lang="en-US" baseline="0" dirty="0" err="1" smtClean="0"/>
              <a:t>non-judgemental</a:t>
            </a:r>
            <a:r>
              <a:rPr lang="en-US" baseline="0" dirty="0" smtClean="0"/>
              <a:t> approach, interest in the cases from the clinics, and a personal connection (e.g. from site visit) are all key. </a:t>
            </a:r>
          </a:p>
          <a:p>
            <a:endParaRPr lang="en-US" baseline="0" dirty="0" smtClean="0"/>
          </a:p>
        </p:txBody>
      </p:sp>
    </p:spTree>
    <p:extLst>
      <p:ext uri="{BB962C8B-B14F-4D97-AF65-F5344CB8AC3E}">
        <p14:creationId xmlns:p14="http://schemas.microsoft.com/office/powerpoint/2010/main" val="9015824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Fortunate to start with</a:t>
            </a:r>
            <a:r>
              <a:rPr lang="en-US" baseline="0" dirty="0" smtClean="0"/>
              <a:t> much of the groundwork already done by John Scott and Kent Unruh with HCV, Opiate abuse, and Integrated Addiction Psychiatry ECHO already in place. </a:t>
            </a:r>
          </a:p>
          <a:p>
            <a:endParaRPr lang="en-US" baseline="0" dirty="0" smtClean="0"/>
          </a:p>
          <a:p>
            <a:r>
              <a:rPr lang="en-US" baseline="0" dirty="0" smtClean="0"/>
              <a:t>Spent a lot of time identifying the right clinics and clinicians to participate. </a:t>
            </a:r>
          </a:p>
          <a:p>
            <a:r>
              <a:rPr lang="en-US" baseline="0" dirty="0" smtClean="0"/>
              <a:t>	- Visited (nearly) all of our Tier 1 ECHO sites to provide Level IV training, perform workflow analysis and ‘walk a day in their shoes’ </a:t>
            </a:r>
          </a:p>
          <a:p>
            <a:r>
              <a:rPr lang="en-US" baseline="0" dirty="0" smtClean="0"/>
              <a:t>	- developed a nice partnership with UW Family medicine (and Rural Health associate) to better understand realities of CHC FQHC practice in our region</a:t>
            </a:r>
          </a:p>
          <a:p>
            <a:r>
              <a:rPr lang="en-US" baseline="0" dirty="0" smtClean="0"/>
              <a:t>	- Face-to-face interaction via site visit essential to creating a true mentoring relationship</a:t>
            </a:r>
          </a:p>
          <a:p>
            <a:endParaRPr lang="en-US" baseline="0" dirty="0" smtClean="0"/>
          </a:p>
        </p:txBody>
      </p:sp>
    </p:spTree>
    <p:extLst>
      <p:ext uri="{BB962C8B-B14F-4D97-AF65-F5344CB8AC3E}">
        <p14:creationId xmlns:p14="http://schemas.microsoft.com/office/powerpoint/2010/main" val="14390786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Tree>
    <p:extLst>
      <p:ext uri="{BB962C8B-B14F-4D97-AF65-F5344CB8AC3E}">
        <p14:creationId xmlns:p14="http://schemas.microsoft.com/office/powerpoint/2010/main" val="14390786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get to what the sessions actually look like!!</a:t>
            </a:r>
          </a:p>
          <a:p>
            <a:endParaRPr lang="en-US" dirty="0" smtClean="0"/>
          </a:p>
          <a:p>
            <a:r>
              <a:rPr lang="en-US" dirty="0" smtClean="0"/>
              <a:t>Cases</a:t>
            </a:r>
            <a:r>
              <a:rPr lang="en-US" baseline="0" dirty="0" smtClean="0"/>
              <a:t> faxed in beforehand on case report form reviewed the day before by specialty panel. </a:t>
            </a:r>
          </a:p>
          <a:p>
            <a:r>
              <a:rPr lang="en-US" baseline="0" dirty="0" smtClean="0"/>
              <a:t>Meet over lunch hour 12-1 PST. Go to great lengths to start and end on time—often stay on past 1:00 for extra discussion.</a:t>
            </a:r>
          </a:p>
          <a:p>
            <a:r>
              <a:rPr lang="en-US" baseline="0" dirty="0" smtClean="0"/>
              <a:t>Cover three time zones, so usually start with Mountain time zone (Montana, Idaho), finish with Alaska</a:t>
            </a:r>
          </a:p>
          <a:p>
            <a:endParaRPr lang="en-US" baseline="0" dirty="0" smtClean="0"/>
          </a:p>
          <a:p>
            <a:r>
              <a:rPr lang="en-US" baseline="0" dirty="0" smtClean="0"/>
              <a:t>So that’s essentially ECHO model, Multi-disciplinary case consultations in context of a learning network.  </a:t>
            </a:r>
            <a:endParaRPr lang="en-US" dirty="0"/>
          </a:p>
        </p:txBody>
      </p:sp>
    </p:spTree>
    <p:extLst>
      <p:ext uri="{BB962C8B-B14F-4D97-AF65-F5344CB8AC3E}">
        <p14:creationId xmlns:p14="http://schemas.microsoft.com/office/powerpoint/2010/main" val="2621782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consultations in context of a learning network.  </a:t>
            </a:r>
            <a:endParaRPr lang="en-US" dirty="0"/>
          </a:p>
        </p:txBody>
      </p:sp>
    </p:spTree>
    <p:extLst>
      <p:ext uri="{BB962C8B-B14F-4D97-AF65-F5344CB8AC3E}">
        <p14:creationId xmlns:p14="http://schemas.microsoft.com/office/powerpoint/2010/main" val="26217826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217826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217826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Case</a:t>
            </a:r>
            <a:r>
              <a:rPr lang="en-US" baseline="0" dirty="0" smtClean="0"/>
              <a:t> submitted by Dr. </a:t>
            </a:r>
            <a:r>
              <a:rPr lang="en-US" baseline="0" dirty="0" err="1" smtClean="0"/>
              <a:t>Marchion</a:t>
            </a:r>
            <a:r>
              <a:rPr lang="en-US" baseline="0" dirty="0" smtClean="0"/>
              <a:t> – Family Practice doc in rural Idaho (Twin Falls area – 2.5 </a:t>
            </a:r>
            <a:r>
              <a:rPr lang="en-US" baseline="0" dirty="0" err="1" smtClean="0"/>
              <a:t>hrs</a:t>
            </a:r>
            <a:r>
              <a:rPr lang="en-US" baseline="0" dirty="0" smtClean="0"/>
              <a:t> from Boise)</a:t>
            </a:r>
          </a:p>
          <a:p>
            <a:r>
              <a:rPr lang="en-US" baseline="0" dirty="0" smtClean="0"/>
              <a:t>	- Presenting case of a pregnant patient newly diagnosed with HIV, Latent TB, late latent syphilis</a:t>
            </a:r>
          </a:p>
          <a:p>
            <a:r>
              <a:rPr lang="en-US" baseline="0" dirty="0" smtClean="0"/>
              <a:t>	significant relationship stressors and social isolation, depression/anxiety</a:t>
            </a:r>
          </a:p>
          <a:p>
            <a:r>
              <a:rPr lang="en-US" baseline="0" dirty="0" smtClean="0"/>
              <a:t>Early on I/specialty panel would directly give recommendations (also didactic component, declarative knowledge). As network matured and participants became more comfortable with each other, my role has shifted to facilitator, summarizing and framing key issues in the case as I would in clinical teaching rounds. </a:t>
            </a:r>
          </a:p>
          <a:p>
            <a:r>
              <a:rPr lang="en-US" baseline="0" dirty="0" smtClean="0"/>
              <a:t>In this case I asked our pharmacist (Pocatello, ID) to summarize choice of ARV’s in pregnancy and FDA classification, Psychiatrist jumped in with strategies to address isolation and screen for depression (eye towards adherence), case manager brought us back to reality offering local/online resources and discussing reporting requirements (disclosure, STI reporting), involving local public health resources. </a:t>
            </a:r>
          </a:p>
          <a:p>
            <a:endParaRPr lang="en-US" baseline="0" dirty="0" smtClean="0"/>
          </a:p>
          <a:p>
            <a:endParaRPr lang="en-US" baseline="0" dirty="0" smtClean="0"/>
          </a:p>
        </p:txBody>
      </p:sp>
    </p:spTree>
    <p:extLst>
      <p:ext uri="{BB962C8B-B14F-4D97-AF65-F5344CB8AC3E}">
        <p14:creationId xmlns:p14="http://schemas.microsoft.com/office/powerpoint/2010/main" val="35373549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this simulation I’ve shown a bit of what happens. Really a multidisciplinary case consultation (Didactic component, peer-to-peer interaction, resource sharing, also intangible element of professional collegiality and creation of an in-service learning community) </a:t>
            </a:r>
          </a:p>
          <a:p>
            <a:endParaRPr lang="en-US" baseline="0" dirty="0" smtClean="0"/>
          </a:p>
          <a:p>
            <a:r>
              <a:rPr lang="en-US" baseline="0" dirty="0" smtClean="0"/>
              <a:t>In the space of 15 minutes we’ve worked through a case and in real-time provided </a:t>
            </a:r>
            <a:r>
              <a:rPr lang="en-US" b="1" baseline="0" dirty="0" smtClean="0"/>
              <a:t>coherent interdisciplinary treatment recommendations</a:t>
            </a:r>
            <a:r>
              <a:rPr lang="en-US" b="0" baseline="0" dirty="0" smtClean="0"/>
              <a:t> across 5 state area, which are summarized in a written cover letter faxed back to participant within 24 hours. </a:t>
            </a:r>
          </a:p>
          <a:p>
            <a:endParaRPr lang="en-US" baseline="0" dirty="0" smtClean="0"/>
          </a:p>
          <a:p>
            <a:r>
              <a:rPr lang="en-US" baseline="0" dirty="0" smtClean="0"/>
              <a:t>In our current rather fractured fee-for service system this type of collaboration rarely exists, and if it does, it would take weeks to months to accomplish. But we must acknowledge that in the busy CHC environment where PRODUCTIVITY is the word of the day, many places are not incentivized to participate in this type of activity.  </a:t>
            </a:r>
          </a:p>
          <a:p>
            <a:endParaRPr lang="en-US" dirty="0"/>
          </a:p>
        </p:txBody>
      </p:sp>
    </p:spTree>
    <p:extLst>
      <p:ext uri="{BB962C8B-B14F-4D97-AF65-F5344CB8AC3E}">
        <p14:creationId xmlns:p14="http://schemas.microsoft.com/office/powerpoint/2010/main" val="38432266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Value added resources in the Constant</a:t>
            </a:r>
            <a:r>
              <a:rPr lang="en-US" baseline="0" dirty="0" smtClean="0"/>
              <a:t> Contact emails, additional PDF’s that are sent as follow-ups to specific clinical issues in the sessions, the website resources, including ‘web only didactics’</a:t>
            </a:r>
            <a:endParaRPr lang="en-US" dirty="0"/>
          </a:p>
        </p:txBody>
      </p:sp>
    </p:spTree>
    <p:extLst>
      <p:ext uri="{BB962C8B-B14F-4D97-AF65-F5344CB8AC3E}">
        <p14:creationId xmlns:p14="http://schemas.microsoft.com/office/powerpoint/2010/main" val="663999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Great Agenda: </a:t>
            </a:r>
          </a:p>
          <a:p>
            <a:endParaRPr lang="en-US" dirty="0" smtClean="0"/>
          </a:p>
          <a:p>
            <a:pPr marL="228600" indent="-228600">
              <a:buAutoNum type="arabicPeriod"/>
            </a:pPr>
            <a:r>
              <a:rPr lang="en-US" baseline="0" dirty="0" smtClean="0"/>
              <a:t>Kent Unruh will set the theoretical framework for adult learning and why the ECHO model works so well</a:t>
            </a:r>
          </a:p>
          <a:p>
            <a:pPr marL="228600" indent="-228600">
              <a:buAutoNum type="arabicPeriod"/>
            </a:pPr>
            <a:r>
              <a:rPr lang="en-US" baseline="0" dirty="0" smtClean="0"/>
              <a:t>Karla Thornton will describe the roots and the history of the ECHO project in New Mexico</a:t>
            </a:r>
          </a:p>
          <a:p>
            <a:pPr marL="228600" indent="-228600">
              <a:buAutoNum type="arabicPeriod"/>
            </a:pPr>
            <a:r>
              <a:rPr lang="en-US" baseline="0" dirty="0" smtClean="0"/>
              <a:t>Unique opportunity to invite you into an ECHO session – illustrative video clips to show you how it works</a:t>
            </a:r>
          </a:p>
          <a:p>
            <a:pPr marL="228600" indent="-228600">
              <a:buAutoNum type="arabicPeriod"/>
            </a:pPr>
            <a:r>
              <a:rPr lang="en-US" baseline="0" dirty="0" smtClean="0"/>
              <a:t>Implementation – How to actually make it happen (lessons learned)</a:t>
            </a:r>
            <a:endParaRPr lang="en-US" dirty="0"/>
          </a:p>
        </p:txBody>
      </p:sp>
    </p:spTree>
    <p:extLst>
      <p:ext uri="{BB962C8B-B14F-4D97-AF65-F5344CB8AC3E}">
        <p14:creationId xmlns:p14="http://schemas.microsoft.com/office/powerpoint/2010/main" val="5386324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Available for anyone who wants to use them!!  Can use example of New Mexico using our</a:t>
            </a:r>
            <a:r>
              <a:rPr lang="en-US" baseline="0" dirty="0" smtClean="0"/>
              <a:t> </a:t>
            </a:r>
            <a:r>
              <a:rPr lang="en-US" baseline="0" dirty="0" err="1" smtClean="0"/>
              <a:t>Heme-Onc</a:t>
            </a:r>
            <a:r>
              <a:rPr lang="en-US" baseline="0" dirty="0" smtClean="0"/>
              <a:t> didactic for one of their sessions.  Technical issues are easy to overcome, or could just play it right off the player. </a:t>
            </a:r>
          </a:p>
        </p:txBody>
      </p:sp>
    </p:spTree>
    <p:extLst>
      <p:ext uri="{BB962C8B-B14F-4D97-AF65-F5344CB8AC3E}">
        <p14:creationId xmlns:p14="http://schemas.microsoft.com/office/powerpoint/2010/main" val="10736178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575244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smtClean="0">
                <a:solidFill>
                  <a:schemeClr val="tx1"/>
                </a:solidFill>
                <a:effectLst/>
                <a:latin typeface="Times New Roman" pitchFamily="-108" charset="0"/>
                <a:ea typeface="ＭＳ Ｐゴシック" pitchFamily="-105" charset="-128"/>
                <a:cs typeface="ＭＳ Ｐゴシック" pitchFamily="-105" charset="-128"/>
              </a:rPr>
              <a:t>To summarize,</a:t>
            </a:r>
            <a:r>
              <a:rPr lang="en-US" sz="1200" kern="1200" baseline="0" smtClean="0">
                <a:solidFill>
                  <a:schemeClr val="tx1"/>
                </a:solidFill>
                <a:effectLst/>
                <a:latin typeface="Times New Roman" pitchFamily="-108" charset="0"/>
                <a:ea typeface="ＭＳ Ｐゴシック" pitchFamily="-105" charset="-128"/>
                <a:cs typeface="ＭＳ Ｐゴシック" pitchFamily="-105" charset="-128"/>
              </a:rPr>
              <a:t> I’ve outlined the ECHO model and how it has helped to expand our training capacity in a truly unique, real-time, service oriented way.</a:t>
            </a:r>
          </a:p>
          <a:p>
            <a:pPr lvl="0"/>
            <a:endParaRPr lang="en-US" sz="1200" kern="1200" baseline="0" smtClean="0">
              <a:solidFill>
                <a:schemeClr val="tx1"/>
              </a:solidFill>
              <a:effectLst/>
              <a:latin typeface="Times New Roman" pitchFamily="-108" charset="0"/>
              <a:ea typeface="ＭＳ Ｐゴシック" pitchFamily="-105" charset="-128"/>
              <a:cs typeface="ＭＳ Ｐゴシック" pitchFamily="-105" charset="-128"/>
            </a:endParaRPr>
          </a:p>
          <a:p>
            <a:pPr lvl="0"/>
            <a:r>
              <a:rPr lang="en-US" sz="1200" kern="1200" baseline="0" smtClean="0">
                <a:solidFill>
                  <a:schemeClr val="tx1"/>
                </a:solidFill>
                <a:effectLst/>
                <a:latin typeface="Times New Roman" pitchFamily="-108" charset="0"/>
                <a:ea typeface="ＭＳ Ｐゴシック" pitchFamily="-105" charset="-128"/>
                <a:cs typeface="ＭＳ Ｐゴシック" pitchFamily="-105" charset="-128"/>
              </a:rPr>
              <a:t>Hopefully I’ve shown that this is a </a:t>
            </a:r>
            <a:r>
              <a:rPr lang="en-US" sz="1200" kern="1200" smtClean="0">
                <a:solidFill>
                  <a:schemeClr val="tx1"/>
                </a:solidFill>
                <a:effectLst/>
                <a:latin typeface="Times New Roman" pitchFamily="-108" charset="0"/>
                <a:ea typeface="ＭＳ Ｐゴシック" pitchFamily="-105" charset="-128"/>
                <a:cs typeface="ＭＳ Ｐゴシック" pitchFamily="-105" charset="-128"/>
              </a:rPr>
              <a:t>powerful tool in a larger tool-kit for workforce development and improving underserved access to care.</a:t>
            </a:r>
          </a:p>
          <a:p>
            <a:pPr lvl="0"/>
            <a:endParaRPr lang="en-US" sz="1200" kern="1200" smtClean="0">
              <a:solidFill>
                <a:schemeClr val="tx1"/>
              </a:solidFill>
              <a:effectLst/>
              <a:latin typeface="Times New Roman" pitchFamily="-108" charset="0"/>
              <a:ea typeface="ＭＳ Ｐゴシック" pitchFamily="-105" charset="-128"/>
              <a:cs typeface="ＭＳ Ｐゴシック" pitchFamily="-105" charset="-128"/>
            </a:endParaRPr>
          </a:p>
          <a:p>
            <a:pPr lvl="0"/>
            <a:r>
              <a:rPr lang="en-US" sz="1200" kern="1200" smtClean="0">
                <a:solidFill>
                  <a:schemeClr val="tx1"/>
                </a:solidFill>
                <a:effectLst/>
                <a:latin typeface="Times New Roman" pitchFamily="-108" charset="0"/>
                <a:ea typeface="ＭＳ Ｐゴシック" pitchFamily="-105" charset="-128"/>
                <a:cs typeface="ＭＳ Ｐゴシック" pitchFamily="-105" charset="-128"/>
              </a:rPr>
              <a:t>The future is uncertain (Affordable Care Act) but</a:t>
            </a:r>
            <a:r>
              <a:rPr lang="en-US" sz="1200" kern="1200" baseline="0" smtClean="0">
                <a:solidFill>
                  <a:schemeClr val="tx1"/>
                </a:solidFill>
                <a:effectLst/>
                <a:latin typeface="Times New Roman" pitchFamily="-108" charset="0"/>
                <a:ea typeface="ＭＳ Ｐゴシック" pitchFamily="-105" charset="-128"/>
                <a:cs typeface="ＭＳ Ｐゴシック" pitchFamily="-105" charset="-128"/>
              </a:rPr>
              <a:t> the model </a:t>
            </a:r>
            <a:r>
              <a:rPr lang="en-US" sz="1200" kern="1200" smtClean="0">
                <a:solidFill>
                  <a:schemeClr val="tx1"/>
                </a:solidFill>
                <a:effectLst/>
                <a:latin typeface="Times New Roman" pitchFamily="-108" charset="0"/>
                <a:ea typeface="ＭＳ Ｐゴシック" pitchFamily="-105" charset="-128"/>
                <a:cs typeface="ＭＳ Ｐゴシック" pitchFamily="-105" charset="-128"/>
              </a:rPr>
              <a:t>is nimble, capable of adapting to a changing healthcare environment, especially</a:t>
            </a:r>
            <a:r>
              <a:rPr lang="en-US" sz="1200" kern="1200" baseline="0" smtClean="0">
                <a:solidFill>
                  <a:schemeClr val="tx1"/>
                </a:solidFill>
                <a:effectLst/>
                <a:latin typeface="Times New Roman" pitchFamily="-108" charset="0"/>
                <a:ea typeface="ＭＳ Ｐゴシック" pitchFamily="-105" charset="-128"/>
                <a:cs typeface="ＭＳ Ｐゴシック" pitchFamily="-105" charset="-128"/>
              </a:rPr>
              <a:t> as the role of </a:t>
            </a:r>
            <a:r>
              <a:rPr lang="en-US" sz="1200" kern="1200" smtClean="0">
                <a:solidFill>
                  <a:schemeClr val="tx1"/>
                </a:solidFill>
                <a:effectLst/>
                <a:latin typeface="Times New Roman" pitchFamily="-108" charset="0"/>
                <a:ea typeface="ＭＳ Ｐゴシック" pitchFamily="-105" charset="-128"/>
                <a:cs typeface="ＭＳ Ｐゴシック" pitchFamily="-105" charset="-128"/>
              </a:rPr>
              <a:t>CHC and FQHC’s expands. </a:t>
            </a:r>
          </a:p>
          <a:p>
            <a:endParaRPr lang="en-US" dirty="0"/>
          </a:p>
        </p:txBody>
      </p:sp>
    </p:spTree>
    <p:extLst>
      <p:ext uri="{BB962C8B-B14F-4D97-AF65-F5344CB8AC3E}">
        <p14:creationId xmlns:p14="http://schemas.microsoft.com/office/powerpoint/2010/main" val="11858083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946072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02675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58351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dirty="0" smtClean="0"/>
              <a:t>If there is time, it’s nice to start with the theoretical basis of why ‘traditional training’ isn’t enough. </a:t>
            </a:r>
          </a:p>
          <a:p>
            <a:pPr eaLnBrk="1" hangingPunct="1">
              <a:spcBef>
                <a:spcPct val="0"/>
              </a:spcBef>
            </a:pPr>
            <a:r>
              <a:rPr lang="en-US" baseline="0" dirty="0" smtClean="0"/>
              <a:t>Caution with the first point, because it challenges the paradigm that the 2 hour classroom training actually works. </a:t>
            </a:r>
          </a:p>
          <a:p>
            <a:pPr eaLnBrk="1" hangingPunct="1">
              <a:spcBef>
                <a:spcPct val="0"/>
              </a:spcBef>
            </a:pPr>
            <a:endParaRPr lang="en-US" dirty="0" smtClean="0"/>
          </a:p>
        </p:txBody>
      </p:sp>
      <p:sp>
        <p:nvSpPr>
          <p:cNvPr id="71684" name="Slide Number Placeholder 3"/>
          <p:cNvSpPr>
            <a:spLocks noGrp="1"/>
          </p:cNvSpPr>
          <p:nvPr>
            <p:ph type="sldNum" sz="quarter" idx="5"/>
          </p:nvPr>
        </p:nvSpPr>
        <p:spPr bwMode="auto">
          <a:xfrm>
            <a:off x="3884028" y="8829675"/>
            <a:ext cx="2972421" cy="465138"/>
          </a:xfrm>
          <a:prstGeom prst="rect">
            <a:avLst/>
          </a:prstGeom>
          <a:noFill/>
          <a:ln>
            <a:miter lim="800000"/>
            <a:headEnd/>
            <a:tailEnd/>
          </a:ln>
        </p:spPr>
        <p:txBody>
          <a:bodyPr/>
          <a:lstStyle/>
          <a:p>
            <a:fld id="{E83D3740-A0D1-4376-8CD3-BBB416586B8B}" type="slidenum">
              <a:rPr lang="en-US"/>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Very lonely little man mean</a:t>
            </a:r>
            <a:r>
              <a:rPr lang="en-US" baseline="0" dirty="0" smtClean="0"/>
              <a:t>t to depict a newly graduated primary care (FP, IM, </a:t>
            </a:r>
            <a:r>
              <a:rPr lang="en-US" baseline="0" dirty="0" err="1" smtClean="0"/>
              <a:t>etc</a:t>
            </a:r>
            <a:r>
              <a:rPr lang="en-US" baseline="0" dirty="0" smtClean="0"/>
              <a:t>) provider who is now confronted with high volume and highly complex patients. </a:t>
            </a:r>
            <a:endParaRPr lang="en-US" dirty="0" smtClean="0"/>
          </a:p>
        </p:txBody>
      </p:sp>
      <p:sp>
        <p:nvSpPr>
          <p:cNvPr id="100356" name="Slide Number Placeholder 3"/>
          <p:cNvSpPr>
            <a:spLocks noGrp="1"/>
          </p:cNvSpPr>
          <p:nvPr>
            <p:ph type="sldNum" sz="quarter" idx="5"/>
          </p:nvPr>
        </p:nvSpPr>
        <p:spPr bwMode="auto">
          <a:xfrm>
            <a:off x="3884028" y="8829675"/>
            <a:ext cx="2972421" cy="465138"/>
          </a:xfrm>
          <a:prstGeom prst="rect">
            <a:avLst/>
          </a:prstGeom>
          <a:noFill/>
          <a:ln>
            <a:miter lim="800000"/>
            <a:headEnd/>
            <a:tailEnd/>
          </a:ln>
        </p:spPr>
        <p:txBody>
          <a:bodyPr/>
          <a:lstStyle/>
          <a:p>
            <a:fld id="{8F9B786E-DB7D-45FC-B0C8-3DD36D23A2FC}" type="slidenum">
              <a:rPr lang="en-US"/>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Here come the patients!!! Also</a:t>
            </a:r>
            <a:r>
              <a:rPr lang="en-US" baseline="0" dirty="0" smtClean="0"/>
              <a:t> notice that this young clinician doesn’t have any colleagues around for bouncing ideas off of, no collegiality, no continuing education except in rare CME opportunities, etc. </a:t>
            </a:r>
          </a:p>
          <a:p>
            <a:pPr marL="171450" indent="-171450" eaLnBrk="1" hangingPunct="1">
              <a:spcBef>
                <a:spcPct val="0"/>
              </a:spcBef>
              <a:buFontTx/>
              <a:buChar char="-"/>
            </a:pPr>
            <a:r>
              <a:rPr lang="en-US" baseline="0" dirty="0" smtClean="0"/>
              <a:t>In-person training is a start</a:t>
            </a:r>
          </a:p>
          <a:p>
            <a:pPr marL="171450" indent="-171450" eaLnBrk="1" hangingPunct="1">
              <a:spcBef>
                <a:spcPct val="0"/>
              </a:spcBef>
              <a:buFontTx/>
              <a:buChar char="-"/>
            </a:pPr>
            <a:r>
              <a:rPr lang="en-US" baseline="0" dirty="0" smtClean="0"/>
              <a:t>Webinar is better (easier to attend and overcome distance)</a:t>
            </a:r>
          </a:p>
          <a:p>
            <a:pPr marL="171450" indent="-171450" eaLnBrk="1" hangingPunct="1">
              <a:spcBef>
                <a:spcPct val="0"/>
              </a:spcBef>
              <a:buFontTx/>
              <a:buChar char="-"/>
            </a:pPr>
            <a:r>
              <a:rPr lang="en-US" baseline="0" dirty="0" smtClean="0"/>
              <a:t>Integrated distance learning is the best</a:t>
            </a:r>
            <a:endParaRPr lang="en-US" dirty="0" smtClean="0"/>
          </a:p>
        </p:txBody>
      </p:sp>
      <p:sp>
        <p:nvSpPr>
          <p:cNvPr id="100356" name="Slide Number Placeholder 3"/>
          <p:cNvSpPr>
            <a:spLocks noGrp="1"/>
          </p:cNvSpPr>
          <p:nvPr>
            <p:ph type="sldNum" sz="quarter" idx="5"/>
          </p:nvPr>
        </p:nvSpPr>
        <p:spPr bwMode="auto">
          <a:xfrm>
            <a:off x="3884028" y="8829675"/>
            <a:ext cx="2972421" cy="465138"/>
          </a:xfrm>
          <a:prstGeom prst="rect">
            <a:avLst/>
          </a:prstGeom>
          <a:noFill/>
          <a:ln>
            <a:miter lim="800000"/>
            <a:headEnd/>
            <a:tailEnd/>
          </a:ln>
        </p:spPr>
        <p:txBody>
          <a:bodyPr/>
          <a:lstStyle/>
          <a:p>
            <a:fld id="{8F9B786E-DB7D-45FC-B0C8-3DD36D23A2FC}" type="slidenum">
              <a:rPr lang="en-US"/>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jpe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 Id="rId3"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6.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png"/><Relationship Id="rId7" Type="http://schemas.openxmlformats.org/officeDocument/2006/relationships/image" Target="../media/image11.png"/><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
    <p:spTree>
      <p:nvGrpSpPr>
        <p:cNvPr id="1" name=""/>
        <p:cNvGrpSpPr/>
        <p:nvPr/>
      </p:nvGrpSpPr>
      <p:grpSpPr>
        <a:xfrm>
          <a:off x="0" y="0"/>
          <a:ext cx="0" cy="0"/>
          <a:chOff x="0" y="0"/>
          <a:chExt cx="0" cy="0"/>
        </a:xfrm>
      </p:grpSpPr>
      <p:pic>
        <p:nvPicPr>
          <p:cNvPr id="7" name="Picture 6" descr="alaska.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45594" y="485032"/>
            <a:ext cx="940406" cy="1679048"/>
          </a:xfrm>
          <a:prstGeom prst="rect">
            <a:avLst/>
          </a:prstGeom>
        </p:spPr>
      </p:pic>
      <p:pic>
        <p:nvPicPr>
          <p:cNvPr id="8" name="Picture 7" descr="washingto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39000" y="622110"/>
            <a:ext cx="958450" cy="1362898"/>
          </a:xfrm>
          <a:prstGeom prst="rect">
            <a:avLst/>
          </a:prstGeom>
        </p:spPr>
      </p:pic>
      <p:pic>
        <p:nvPicPr>
          <p:cNvPr id="9" name="Picture 8" descr="idaho.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05238" y="401862"/>
            <a:ext cx="523628" cy="1731739"/>
          </a:xfrm>
          <a:prstGeom prst="rect">
            <a:avLst/>
          </a:prstGeom>
        </p:spPr>
      </p:pic>
      <p:pic>
        <p:nvPicPr>
          <p:cNvPr id="10" name="Picture 9" descr="montana.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48106" y="687627"/>
            <a:ext cx="1045167" cy="1299669"/>
          </a:xfrm>
          <a:prstGeom prst="rect">
            <a:avLst/>
          </a:prstGeom>
        </p:spPr>
      </p:pic>
      <p:pic>
        <p:nvPicPr>
          <p:cNvPr id="11" name="Picture 10" descr="oregon.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12512" y="568261"/>
            <a:ext cx="907251" cy="1527999"/>
          </a:xfrm>
          <a:prstGeom prst="rect">
            <a:avLst/>
          </a:prstGeom>
        </p:spPr>
      </p:pic>
      <p:pic>
        <p:nvPicPr>
          <p:cNvPr id="12" name="Picture 11" descr="background.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invGray">
          <a:xfrm>
            <a:off x="-1" y="1905000"/>
            <a:ext cx="9162289" cy="3893972"/>
          </a:xfrm>
          <a:prstGeom prst="rect">
            <a:avLst/>
          </a:prstGeom>
          <a:noFill/>
          <a:ln>
            <a:noFill/>
          </a:ln>
          <a:effectLst/>
        </p:spPr>
      </p:pic>
      <p:sp>
        <p:nvSpPr>
          <p:cNvPr id="14" name="Rectangle 13"/>
          <p:cNvSpPr/>
          <p:nvPr/>
        </p:nvSpPr>
        <p:spPr>
          <a:xfrm>
            <a:off x="479299" y="2209802"/>
            <a:ext cx="8311895" cy="461665"/>
          </a:xfrm>
          <a:prstGeom prst="rect">
            <a:avLst/>
          </a:prstGeom>
        </p:spPr>
        <p:txBody>
          <a:bodyPr wrap="square">
            <a:spAutoFit/>
          </a:bodyPr>
          <a:lstStyle/>
          <a:p>
            <a:pPr defTabSz="457200">
              <a:spcAft>
                <a:spcPts val="300"/>
              </a:spcAft>
            </a:pPr>
            <a:r>
              <a:rPr lang="en-US" sz="2400" cap="small" dirty="0" smtClean="0">
                <a:solidFill>
                  <a:srgbClr val="81AE28"/>
                </a:solidFill>
                <a:latin typeface="Arial" pitchFamily="-108" charset="0"/>
                <a:ea typeface="ＭＳ Ｐゴシック" pitchFamily="-108" charset="-128"/>
                <a:cs typeface="ＭＳ Ｐゴシック" pitchFamily="-108" charset="-128"/>
              </a:rPr>
              <a:t>Northwest Aids Education and Training Center</a:t>
            </a:r>
          </a:p>
        </p:txBody>
      </p:sp>
      <p:sp>
        <p:nvSpPr>
          <p:cNvPr id="2" name="Title 1"/>
          <p:cNvSpPr>
            <a:spLocks noGrp="1"/>
          </p:cNvSpPr>
          <p:nvPr>
            <p:ph type="ctrTitle" hasCustomPrompt="1"/>
          </p:nvPr>
        </p:nvSpPr>
        <p:spPr>
          <a:xfrm>
            <a:off x="477012" y="2686050"/>
            <a:ext cx="8314182" cy="1028700"/>
          </a:xfrm>
          <a:prstGeom prst="rect">
            <a:avLst/>
          </a:prstGeom>
        </p:spPr>
        <p:txBody>
          <a:bodyPr anchor="ctr" anchorCtr="0">
            <a:normAutofit/>
          </a:bodyPr>
          <a:lstStyle>
            <a:lvl1pPr algn="l">
              <a:defRPr sz="3200">
                <a:solidFill>
                  <a:schemeClr val="bg1"/>
                </a:solidFill>
              </a:defRPr>
            </a:lvl1pPr>
          </a:lstStyle>
          <a:p>
            <a:r>
              <a:rPr lang="en-US" dirty="0" smtClean="0"/>
              <a:t>Add title</a:t>
            </a:r>
            <a:endParaRPr lang="en-US" dirty="0"/>
          </a:p>
        </p:txBody>
      </p:sp>
      <p:sp>
        <p:nvSpPr>
          <p:cNvPr id="3" name="Subtitle 2"/>
          <p:cNvSpPr>
            <a:spLocks noGrp="1"/>
          </p:cNvSpPr>
          <p:nvPr>
            <p:ph type="subTitle" idx="1" hasCustomPrompt="1"/>
          </p:nvPr>
        </p:nvSpPr>
        <p:spPr>
          <a:xfrm>
            <a:off x="476251" y="3695700"/>
            <a:ext cx="8314943" cy="1333500"/>
          </a:xfrm>
          <a:prstGeom prst="rect">
            <a:avLst/>
          </a:prstGeom>
        </p:spPr>
        <p:txBody>
          <a:bodyPr>
            <a:normAutofit/>
          </a:bodyPr>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Add subtitle</a:t>
            </a:r>
            <a:endParaRPr lang="en-US" dirty="0"/>
          </a:p>
        </p:txBody>
      </p:sp>
      <p:sp>
        <p:nvSpPr>
          <p:cNvPr id="19" name="Text Placeholder 18"/>
          <p:cNvSpPr>
            <a:spLocks noGrp="1"/>
          </p:cNvSpPr>
          <p:nvPr>
            <p:ph type="body" sz="quarter" idx="10" hasCustomPrompt="1"/>
          </p:nvPr>
        </p:nvSpPr>
        <p:spPr>
          <a:xfrm>
            <a:off x="476250" y="5071534"/>
            <a:ext cx="8314944" cy="728470"/>
          </a:xfrm>
          <a:prstGeom prst="rect">
            <a:avLst/>
          </a:prstGeom>
        </p:spPr>
        <p:txBody>
          <a:bodyPr vert="horz"/>
          <a:lstStyle>
            <a:lvl1pPr marL="0" indent="0">
              <a:spcBef>
                <a:spcPts val="0"/>
              </a:spcBef>
              <a:buNone/>
              <a:defRPr sz="1400" baseline="0">
                <a:solidFill>
                  <a:srgbClr val="6FC5FF"/>
                </a:solidFill>
                <a:latin typeface="Arial"/>
              </a:defRPr>
            </a:lvl1pPr>
          </a:lstStyle>
          <a:p>
            <a:pPr lvl="0"/>
            <a:r>
              <a:rPr lang="en-US" dirty="0" smtClean="0"/>
              <a:t>Add Presenter Information</a:t>
            </a:r>
          </a:p>
        </p:txBody>
      </p:sp>
    </p:spTree>
  </p:cSld>
  <p:clrMapOvr>
    <a:masterClrMapping/>
  </p:clrMapOvr>
  <p:transition xmlns:p14="http://schemas.microsoft.com/office/powerpoint/2010/main" spd="slow"/>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phic C">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1277112"/>
          </a:xfrm>
          <a:prstGeom prst="rect">
            <a:avLst/>
          </a:prstGeom>
        </p:spPr>
      </p:pic>
      <p:sp>
        <p:nvSpPr>
          <p:cNvPr id="11" name="Text Placeholder 19"/>
          <p:cNvSpPr>
            <a:spLocks/>
          </p:cNvSpPr>
          <p:nvPr/>
        </p:nvSpPr>
        <p:spPr bwMode="invGray">
          <a:xfrm>
            <a:off x="-1" y="-12701"/>
            <a:ext cx="9162288" cy="316990"/>
          </a:xfrm>
          <a:prstGeom prst="rect">
            <a:avLst/>
          </a:prstGeom>
          <a:solidFill>
            <a:srgbClr val="001D48"/>
          </a:solidFill>
          <a:ln w="9525">
            <a:noFill/>
            <a:miter lim="800000"/>
            <a:headEnd/>
            <a:tailEnd/>
          </a:ln>
        </p:spPr>
        <p:txBody>
          <a:bodyPr anchor="ctr">
            <a:prstTxWarp prst="textNoShape">
              <a:avLst/>
            </a:prstTxWarp>
          </a:bodyPr>
          <a:lstStyle/>
          <a:p>
            <a:pPr marL="342900" indent="-342900" defTabSz="457200">
              <a:lnSpc>
                <a:spcPct val="60000"/>
              </a:lnSpc>
              <a:buClr>
                <a:srgbClr val="7592A4"/>
              </a:buClr>
              <a:buFont typeface="Arial" pitchFamily="-110" charset="0"/>
              <a:buNone/>
            </a:pPr>
            <a:endParaRPr lang="en-US" sz="1400" dirty="0">
              <a:solidFill>
                <a:schemeClr val="bg1"/>
              </a:solidFill>
              <a:latin typeface="Arial" pitchFamily="-110" charset="0"/>
              <a:ea typeface="ＭＳ Ｐゴシック" pitchFamily="-110" charset="-128"/>
              <a:cs typeface="ＭＳ Ｐゴシック" pitchFamily="-110" charset="-128"/>
            </a:endParaRPr>
          </a:p>
        </p:txBody>
      </p:sp>
      <p:cxnSp>
        <p:nvCxnSpPr>
          <p:cNvPr id="12" name="Straight Connector 11"/>
          <p:cNvCxnSpPr/>
          <p:nvPr/>
        </p:nvCxnSpPr>
        <p:spPr>
          <a:xfrm>
            <a:off x="1" y="1282700"/>
            <a:ext cx="9158733" cy="1588"/>
          </a:xfrm>
          <a:prstGeom prst="line">
            <a:avLst/>
          </a:prstGeom>
          <a:ln w="25400" cap="flat" cmpd="sng" algn="ctr">
            <a:solidFill>
              <a:srgbClr val="81AE2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323850" y="304800"/>
            <a:ext cx="8515350" cy="990600"/>
          </a:xfrm>
          <a:prstGeom prst="rect">
            <a:avLst/>
          </a:prstGeom>
        </p:spPr>
        <p:txBody>
          <a:bodyPr anchor="ctr" anchorCtr="0">
            <a:normAutofit/>
          </a:bodyPr>
          <a:lstStyle>
            <a:lvl1pPr>
              <a:defRPr sz="2800">
                <a:solidFill>
                  <a:schemeClr val="bg1"/>
                </a:solidFill>
              </a:defRPr>
            </a:lvl1pPr>
          </a:lstStyle>
          <a:p>
            <a:r>
              <a:rPr lang="en-US" dirty="0" smtClean="0"/>
              <a:t>Data Slide: click to add title</a:t>
            </a:r>
            <a:endParaRPr lang="en-US" dirty="0"/>
          </a:p>
        </p:txBody>
      </p:sp>
      <p:sp>
        <p:nvSpPr>
          <p:cNvPr id="3" name="Text Placeholder 2"/>
          <p:cNvSpPr>
            <a:spLocks noGrp="1"/>
          </p:cNvSpPr>
          <p:nvPr>
            <p:ph type="body" idx="1" hasCustomPrompt="1"/>
          </p:nvPr>
        </p:nvSpPr>
        <p:spPr>
          <a:xfrm>
            <a:off x="323850" y="-9525"/>
            <a:ext cx="8515350" cy="304800"/>
          </a:xfrm>
          <a:prstGeom prst="rect">
            <a:avLst/>
          </a:prstGeom>
        </p:spPr>
        <p:txBody>
          <a:bodyPr anchor="b">
            <a:normAutofit/>
          </a:bodyPr>
          <a:lstStyle>
            <a:lvl1pPr marL="0" indent="0">
              <a:buNone/>
              <a:defRPr sz="1200" b="0">
                <a:solidFill>
                  <a:srgbClr val="81AE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ADD SECTION TOPIC (OPTIONAL)</a:t>
            </a:r>
          </a:p>
        </p:txBody>
      </p:sp>
      <p:sp>
        <p:nvSpPr>
          <p:cNvPr id="8" name="Rectangle 3"/>
          <p:cNvSpPr>
            <a:spLocks noChangeArrowheads="1"/>
          </p:cNvSpPr>
          <p:nvPr/>
        </p:nvSpPr>
        <p:spPr bwMode="invGray">
          <a:xfrm>
            <a:off x="-5588" y="1371602"/>
            <a:ext cx="9162288" cy="365755"/>
          </a:xfrm>
          <a:prstGeom prst="rect">
            <a:avLst/>
          </a:prstGeom>
          <a:solidFill>
            <a:srgbClr val="5A646E"/>
          </a:solidFill>
          <a:ln>
            <a:noFill/>
            <a:headEnd/>
            <a:tailEnd/>
          </a:ln>
          <a:effectLst/>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algn="ctr" defTabSz="457200">
              <a:lnSpc>
                <a:spcPct val="85000"/>
              </a:lnSpc>
            </a:pPr>
            <a:endParaRPr lang="en-US" sz="2000" dirty="0">
              <a:solidFill>
                <a:schemeClr val="bg1"/>
              </a:solidFill>
              <a:latin typeface="Arial" pitchFamily="-110" charset="0"/>
              <a:ea typeface="ＭＳ Ｐゴシック" pitchFamily="-110" charset="-128"/>
              <a:cs typeface="ＭＳ Ｐゴシック" pitchFamily="-110" charset="-128"/>
            </a:endParaRPr>
          </a:p>
        </p:txBody>
      </p:sp>
      <p:sp>
        <p:nvSpPr>
          <p:cNvPr id="9" name="Text Placeholder 2"/>
          <p:cNvSpPr>
            <a:spLocks noGrp="1"/>
          </p:cNvSpPr>
          <p:nvPr>
            <p:ph type="body" idx="10" hasCustomPrompt="1"/>
          </p:nvPr>
        </p:nvSpPr>
        <p:spPr>
          <a:xfrm>
            <a:off x="0" y="1371600"/>
            <a:ext cx="9144000" cy="359663"/>
          </a:xfrm>
          <a:prstGeom prst="rect">
            <a:avLst/>
          </a:prstGeom>
        </p:spPr>
        <p:txBody>
          <a:bodyPr anchor="b">
            <a:noAutofit/>
          </a:bodyPr>
          <a:lstStyle>
            <a:lvl1pPr marL="0" indent="0" algn="ctr">
              <a:buNone/>
              <a:defRPr sz="2000" b="0">
                <a:solidFill>
                  <a:srgbClr val="FFFF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text</a:t>
            </a:r>
          </a:p>
        </p:txBody>
      </p:sp>
      <p:sp>
        <p:nvSpPr>
          <p:cNvPr id="13" name="Content Placeholder 4"/>
          <p:cNvSpPr>
            <a:spLocks noGrp="1"/>
          </p:cNvSpPr>
          <p:nvPr>
            <p:ph sz="quarter" idx="13" hasCustomPrompt="1"/>
          </p:nvPr>
        </p:nvSpPr>
        <p:spPr>
          <a:xfrm>
            <a:off x="304801" y="6461760"/>
            <a:ext cx="7162799" cy="320040"/>
          </a:xfrm>
          <a:prstGeom prst="rect">
            <a:avLst/>
          </a:prstGeom>
        </p:spPr>
        <p:txBody>
          <a:bodyPr vert="horz" anchor="ctr"/>
          <a:lstStyle>
            <a:lvl1pPr marL="0" indent="0">
              <a:buNone/>
              <a:defRPr sz="1400" b="1">
                <a:solidFill>
                  <a:srgbClr val="285078"/>
                </a:solidFill>
                <a:latin typeface="Arial"/>
                <a:cs typeface="Arial"/>
              </a:defRPr>
            </a:lvl1pPr>
          </a:lstStyle>
          <a:p>
            <a:pPr lvl="0"/>
            <a:r>
              <a:rPr lang="en-US" dirty="0" smtClean="0"/>
              <a:t>Click to Add Source</a:t>
            </a:r>
            <a:endParaRPr lang="en-US" dirty="0"/>
          </a:p>
        </p:txBody>
      </p:sp>
    </p:spTree>
  </p:cSld>
  <p:clrMapOvr>
    <a:masterClrMapping/>
  </p:clrMapOvr>
  <p:transition xmlns:p14="http://schemas.microsoft.com/office/powerpoint/2010/main" spd="slow"/>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ic Blue">
    <p:spTree>
      <p:nvGrpSpPr>
        <p:cNvPr id="1" name=""/>
        <p:cNvGrpSpPr/>
        <p:nvPr/>
      </p:nvGrpSpPr>
      <p:grpSpPr>
        <a:xfrm>
          <a:off x="0" y="0"/>
          <a:ext cx="0" cy="0"/>
          <a:chOff x="0" y="0"/>
          <a:chExt cx="0" cy="0"/>
        </a:xfrm>
      </p:grpSpPr>
      <p:sp>
        <p:nvSpPr>
          <p:cNvPr id="8" name="Rectangle 7"/>
          <p:cNvSpPr/>
          <p:nvPr userDrawn="1"/>
        </p:nvSpPr>
        <p:spPr>
          <a:xfrm>
            <a:off x="0" y="1295401"/>
            <a:ext cx="9162288" cy="559003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1277112"/>
          </a:xfrm>
          <a:prstGeom prst="rect">
            <a:avLst/>
          </a:prstGeom>
        </p:spPr>
      </p:pic>
      <p:sp>
        <p:nvSpPr>
          <p:cNvPr id="11" name="Text Placeholder 19"/>
          <p:cNvSpPr>
            <a:spLocks/>
          </p:cNvSpPr>
          <p:nvPr/>
        </p:nvSpPr>
        <p:spPr bwMode="invGray">
          <a:xfrm>
            <a:off x="-1" y="-12701"/>
            <a:ext cx="9162288" cy="316990"/>
          </a:xfrm>
          <a:prstGeom prst="rect">
            <a:avLst/>
          </a:prstGeom>
          <a:solidFill>
            <a:srgbClr val="001D48"/>
          </a:solidFill>
          <a:ln w="9525">
            <a:noFill/>
            <a:miter lim="800000"/>
            <a:headEnd/>
            <a:tailEnd/>
          </a:ln>
        </p:spPr>
        <p:txBody>
          <a:bodyPr anchor="ctr">
            <a:prstTxWarp prst="textNoShape">
              <a:avLst/>
            </a:prstTxWarp>
          </a:bodyPr>
          <a:lstStyle/>
          <a:p>
            <a:pPr marL="342900" indent="-342900" defTabSz="457200">
              <a:lnSpc>
                <a:spcPct val="60000"/>
              </a:lnSpc>
              <a:buClr>
                <a:srgbClr val="7592A4"/>
              </a:buClr>
              <a:buFont typeface="Arial" pitchFamily="-110" charset="0"/>
              <a:buNone/>
            </a:pPr>
            <a:endParaRPr lang="en-US" sz="1400" dirty="0">
              <a:solidFill>
                <a:schemeClr val="bg1"/>
              </a:solidFill>
              <a:latin typeface="Arial" pitchFamily="-110" charset="0"/>
              <a:ea typeface="ＭＳ Ｐゴシック" pitchFamily="-110" charset="-128"/>
              <a:cs typeface="ＭＳ Ｐゴシック" pitchFamily="-110" charset="-128"/>
            </a:endParaRPr>
          </a:p>
        </p:txBody>
      </p:sp>
      <p:cxnSp>
        <p:nvCxnSpPr>
          <p:cNvPr id="12" name="Straight Connector 11"/>
          <p:cNvCxnSpPr/>
          <p:nvPr/>
        </p:nvCxnSpPr>
        <p:spPr>
          <a:xfrm>
            <a:off x="1" y="1282700"/>
            <a:ext cx="9158733" cy="1588"/>
          </a:xfrm>
          <a:prstGeom prst="line">
            <a:avLst/>
          </a:prstGeom>
          <a:ln w="25400" cap="flat" cmpd="sng" algn="ctr">
            <a:solidFill>
              <a:srgbClr val="81AE2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323850" y="304800"/>
            <a:ext cx="8515350" cy="990600"/>
          </a:xfrm>
          <a:prstGeom prst="rect">
            <a:avLst/>
          </a:prstGeom>
        </p:spPr>
        <p:txBody>
          <a:bodyPr anchor="ctr" anchorCtr="0">
            <a:normAutofit/>
          </a:bodyPr>
          <a:lstStyle>
            <a:lvl1pPr>
              <a:defRPr sz="2800">
                <a:solidFill>
                  <a:schemeClr val="bg1"/>
                </a:solidFill>
              </a:defRPr>
            </a:lvl1pPr>
          </a:lstStyle>
          <a:p>
            <a:r>
              <a:rPr lang="en-US" dirty="0" smtClean="0"/>
              <a:t>Image Slide: click to add title</a:t>
            </a:r>
            <a:endParaRPr lang="en-US" dirty="0"/>
          </a:p>
        </p:txBody>
      </p:sp>
      <p:sp>
        <p:nvSpPr>
          <p:cNvPr id="3" name="Text Placeholder 2"/>
          <p:cNvSpPr>
            <a:spLocks noGrp="1"/>
          </p:cNvSpPr>
          <p:nvPr>
            <p:ph type="body" idx="1" hasCustomPrompt="1"/>
          </p:nvPr>
        </p:nvSpPr>
        <p:spPr>
          <a:xfrm>
            <a:off x="323850" y="-9525"/>
            <a:ext cx="8515350" cy="304800"/>
          </a:xfrm>
          <a:prstGeom prst="rect">
            <a:avLst/>
          </a:prstGeom>
        </p:spPr>
        <p:txBody>
          <a:bodyPr anchor="b">
            <a:normAutofit/>
          </a:bodyPr>
          <a:lstStyle>
            <a:lvl1pPr marL="0" indent="0">
              <a:buNone/>
              <a:defRPr sz="1200" b="0">
                <a:solidFill>
                  <a:srgbClr val="81AE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ADD SECTION TOPIC (OPTIONAL)</a:t>
            </a:r>
          </a:p>
        </p:txBody>
      </p:sp>
      <p:sp>
        <p:nvSpPr>
          <p:cNvPr id="14" name="Content Placeholder 4"/>
          <p:cNvSpPr>
            <a:spLocks noGrp="1"/>
          </p:cNvSpPr>
          <p:nvPr>
            <p:ph sz="quarter" idx="13" hasCustomPrompt="1"/>
          </p:nvPr>
        </p:nvSpPr>
        <p:spPr>
          <a:xfrm>
            <a:off x="304801" y="6461760"/>
            <a:ext cx="7162799" cy="320040"/>
          </a:xfrm>
          <a:prstGeom prst="rect">
            <a:avLst/>
          </a:prstGeom>
        </p:spPr>
        <p:txBody>
          <a:bodyPr vert="horz" anchor="ctr"/>
          <a:lstStyle>
            <a:lvl1pPr marL="0" indent="0">
              <a:buNone/>
              <a:defRPr sz="1400" b="1">
                <a:solidFill>
                  <a:schemeClr val="bg1"/>
                </a:solidFill>
                <a:latin typeface="Arial"/>
                <a:cs typeface="Arial"/>
              </a:defRPr>
            </a:lvl1pPr>
          </a:lstStyle>
          <a:p>
            <a:pPr lvl="0"/>
            <a:r>
              <a:rPr lang="en-US" dirty="0" smtClean="0"/>
              <a:t>Click to Add Source</a:t>
            </a:r>
            <a:endParaRPr lang="en-US" dirty="0"/>
          </a:p>
        </p:txBody>
      </p:sp>
      <p:pic>
        <p:nvPicPr>
          <p:cNvPr id="15" name="Picture 14" descr="NW ECH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43800" y="6201950"/>
            <a:ext cx="1448903" cy="503649"/>
          </a:xfrm>
          <a:prstGeom prst="rect">
            <a:avLst/>
          </a:prstGeom>
        </p:spPr>
      </p:pic>
    </p:spTree>
    <p:extLst>
      <p:ext uri="{BB962C8B-B14F-4D97-AF65-F5344CB8AC3E}">
        <p14:creationId xmlns:p14="http://schemas.microsoft.com/office/powerpoint/2010/main" val="602427498"/>
      </p:ext>
    </p:extLst>
  </p:cSld>
  <p:clrMapOvr>
    <a:masterClrMapping/>
  </p:clrMapOvr>
  <p:transition xmlns:p14="http://schemas.microsoft.com/office/powerpoint/2010/main" spd="slow"/>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422064"/>
            <a:ext cx="2133600" cy="365125"/>
          </a:xfrm>
          <a:prstGeom prst="rect">
            <a:avLst/>
          </a:prstGeom>
        </p:spPr>
        <p:txBody>
          <a:bodyPr/>
          <a:lstStyle/>
          <a:p>
            <a:pPr>
              <a:defRPr/>
            </a:pPr>
            <a:endParaRPr lang="en-US"/>
          </a:p>
        </p:txBody>
      </p:sp>
      <p:sp>
        <p:nvSpPr>
          <p:cNvPr id="3" name="Footer Placeholder 2"/>
          <p:cNvSpPr>
            <a:spLocks noGrp="1"/>
          </p:cNvSpPr>
          <p:nvPr>
            <p:ph type="ftr" sz="quarter" idx="11"/>
          </p:nvPr>
        </p:nvSpPr>
        <p:spPr>
          <a:xfrm>
            <a:off x="3124200" y="6422064"/>
            <a:ext cx="2895600" cy="365125"/>
          </a:xfrm>
          <a:prstGeom prst="rect">
            <a:avLst/>
          </a:prstGeom>
        </p:spPr>
        <p:txBody>
          <a:bodyPr/>
          <a:lstStyle/>
          <a:p>
            <a:pPr>
              <a:defRPr/>
            </a:pPr>
            <a:endParaRPr lang="en-US"/>
          </a:p>
        </p:txBody>
      </p:sp>
      <p:sp>
        <p:nvSpPr>
          <p:cNvPr id="4" name="Slide Number Placeholder 3"/>
          <p:cNvSpPr>
            <a:spLocks noGrp="1"/>
          </p:cNvSpPr>
          <p:nvPr>
            <p:ph type="sldNum" sz="quarter" idx="12"/>
          </p:nvPr>
        </p:nvSpPr>
        <p:spPr>
          <a:xfrm>
            <a:off x="8153400" y="6422064"/>
            <a:ext cx="762000" cy="365125"/>
          </a:xfrm>
          <a:prstGeom prst="rect">
            <a:avLst/>
          </a:prstGeom>
        </p:spPr>
        <p:txBody>
          <a:bodyPr/>
          <a:lstStyle/>
          <a:p>
            <a:pPr>
              <a:defRPr/>
            </a:pPr>
            <a:fld id="{BA280E1B-7F33-4CE5-9443-649EAE1D99A6}" type="slidenum">
              <a:rPr lang="en-US" smtClean="0"/>
              <a:pPr>
                <a:defRPr/>
              </a:pPr>
              <a:t>‹#›</a:t>
            </a:fld>
            <a:endParaRPr lang="en-US"/>
          </a:p>
        </p:txBody>
      </p:sp>
    </p:spTree>
    <p:extLst>
      <p:ext uri="{BB962C8B-B14F-4D97-AF65-F5344CB8AC3E}">
        <p14:creationId xmlns:p14="http://schemas.microsoft.com/office/powerpoint/2010/main" val="29783392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Title Slide">
    <p:spTree>
      <p:nvGrpSpPr>
        <p:cNvPr id="1" name=""/>
        <p:cNvGrpSpPr/>
        <p:nvPr/>
      </p:nvGrpSpPr>
      <p:grpSpPr>
        <a:xfrm>
          <a:off x="0" y="0"/>
          <a:ext cx="0" cy="0"/>
          <a:chOff x="0" y="0"/>
          <a:chExt cx="0" cy="0"/>
        </a:xfrm>
      </p:grpSpPr>
      <p:pic>
        <p:nvPicPr>
          <p:cNvPr id="4" name="Picture 26" descr="background-01.gif"/>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traight Connector 4"/>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dirty="0">
              <a:solidFill>
                <a:prstClr val="black"/>
              </a:solidFill>
              <a:latin typeface="Calibri"/>
              <a:ea typeface="+mn-ea"/>
              <a:cs typeface="Arial" pitchFamily="34" charset="0"/>
            </a:endParaRPr>
          </a:p>
        </p:txBody>
      </p:sp>
      <p:pic>
        <p:nvPicPr>
          <p:cNvPr id="6" name="Picture 13" descr="ECHO 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38200"/>
            <a:ext cx="14478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itle 28"/>
          <p:cNvSpPr>
            <a:spLocks noGrp="1"/>
          </p:cNvSpPr>
          <p:nvPr>
            <p:ph type="ctrTitle"/>
          </p:nvPr>
        </p:nvSpPr>
        <p:spPr>
          <a:xfrm>
            <a:off x="381000" y="4853411"/>
            <a:ext cx="8458200" cy="1222375"/>
          </a:xfrm>
          <a:prstGeom prst="rect">
            <a:avLst/>
          </a:prstGeom>
        </p:spPr>
        <p:txBody>
          <a:bodyPr anchor="t"/>
          <a:lstStyle/>
          <a:p>
            <a:r>
              <a:rPr lang="en-US" smtClean="0"/>
              <a:t>Click to edit Master title style</a:t>
            </a:r>
            <a:endParaRPr lang="en-US" dirty="0"/>
          </a:p>
        </p:txBody>
      </p:sp>
      <p:sp>
        <p:nvSpPr>
          <p:cNvPr id="9" name="Subtitle 8"/>
          <p:cNvSpPr>
            <a:spLocks noGrp="1"/>
          </p:cNvSpPr>
          <p:nvPr>
            <p:ph type="subTitle" idx="1"/>
          </p:nvPr>
        </p:nvSpPr>
        <p:spPr>
          <a:xfrm>
            <a:off x="381000" y="3886200"/>
            <a:ext cx="8458200" cy="914400"/>
          </a:xfrm>
          <a:prstGeom prst="rect">
            <a:avLst/>
          </a:prstGeo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7" name="Date Placeholder 15"/>
          <p:cNvSpPr>
            <a:spLocks noGrp="1"/>
          </p:cNvSpPr>
          <p:nvPr>
            <p:ph type="dt" sz="half" idx="10"/>
          </p:nvPr>
        </p:nvSpPr>
        <p:spPr>
          <a:xfrm>
            <a:off x="6477000" y="1524000"/>
            <a:ext cx="2514600" cy="288925"/>
          </a:xfrm>
          <a:prstGeom prst="rect">
            <a:avLst/>
          </a:prstGeom>
        </p:spPr>
        <p:txBody>
          <a:bodyPr/>
          <a:lstStyle>
            <a:lvl1pPr>
              <a:defRPr/>
            </a:lvl1pPr>
          </a:lstStyle>
          <a:p>
            <a:fld id="{00BDA50D-463A-824D-AF0C-6C9FF4E99E8A}" type="datetimeFigureOut">
              <a:rPr lang="en-US"/>
              <a:pPr/>
              <a:t>10/14/12</a:t>
            </a:fld>
            <a:endParaRPr lang="en-US"/>
          </a:p>
        </p:txBody>
      </p:sp>
      <p:sp>
        <p:nvSpPr>
          <p:cNvPr id="8" name="Footer Placeholder 1"/>
          <p:cNvSpPr>
            <a:spLocks noGrp="1"/>
          </p:cNvSpPr>
          <p:nvPr>
            <p:ph type="ftr" sz="quarter" idx="11"/>
          </p:nvPr>
        </p:nvSpPr>
        <p:spPr>
          <a:xfrm>
            <a:off x="3124200" y="1524000"/>
            <a:ext cx="3352800" cy="288925"/>
          </a:xfrm>
          <a:prstGeom prst="rect">
            <a:avLst/>
          </a:prstGeom>
        </p:spPr>
        <p:txBody>
          <a:bodyPr/>
          <a:lstStyle>
            <a:lvl1pPr>
              <a:defRPr/>
            </a:lvl1pPr>
          </a:lstStyle>
          <a:p>
            <a:pPr>
              <a:defRPr/>
            </a:pPr>
            <a:endParaRPr lang="en-US"/>
          </a:p>
        </p:txBody>
      </p:sp>
      <p:sp>
        <p:nvSpPr>
          <p:cNvPr id="10" name="Slide Number Placeholder 14"/>
          <p:cNvSpPr>
            <a:spLocks noGrp="1"/>
          </p:cNvSpPr>
          <p:nvPr>
            <p:ph type="sldNum" sz="quarter" idx="12"/>
          </p:nvPr>
        </p:nvSpPr>
        <p:spPr>
          <a:xfrm>
            <a:off x="8229600" y="6473825"/>
            <a:ext cx="758825" cy="247650"/>
          </a:xfrm>
          <a:prstGeom prst="rect">
            <a:avLst/>
          </a:prstGeom>
        </p:spPr>
        <p:txBody>
          <a:bodyPr/>
          <a:lstStyle>
            <a:lvl1pPr>
              <a:defRPr/>
            </a:lvl1pPr>
          </a:lstStyle>
          <a:p>
            <a:fld id="{1AD40966-40F2-7947-863A-719EDFEEEF25}" type="slidenum">
              <a:rPr lang="en-US"/>
              <a:pPr/>
              <a:t>‹#›</a:t>
            </a:fld>
            <a:endParaRPr lang="en-US"/>
          </a:p>
        </p:txBody>
      </p:sp>
    </p:spTree>
    <p:extLst>
      <p:ext uri="{BB962C8B-B14F-4D97-AF65-F5344CB8AC3E}">
        <p14:creationId xmlns:p14="http://schemas.microsoft.com/office/powerpoint/2010/main" val="4190206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54C8F3FD-B2A8-2E41-9074-4A618E0480E1}" type="slidenum">
              <a:rPr lang="en-US"/>
              <a:pPr/>
              <a:t>‹#›</a:t>
            </a:fld>
            <a:endParaRPr lang="en-US"/>
          </a:p>
        </p:txBody>
      </p:sp>
    </p:spTree>
    <p:extLst>
      <p:ext uri="{BB962C8B-B14F-4D97-AF65-F5344CB8AC3E}">
        <p14:creationId xmlns:p14="http://schemas.microsoft.com/office/powerpoint/2010/main" val="1685210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B">
    <p:spTree>
      <p:nvGrpSpPr>
        <p:cNvPr id="1" name=""/>
        <p:cNvGrpSpPr/>
        <p:nvPr/>
      </p:nvGrpSpPr>
      <p:grpSpPr>
        <a:xfrm>
          <a:off x="0" y="0"/>
          <a:ext cx="0" cy="0"/>
          <a:chOff x="0" y="0"/>
          <a:chExt cx="0" cy="0"/>
        </a:xfrm>
      </p:grpSpPr>
      <p:pic>
        <p:nvPicPr>
          <p:cNvPr id="3" name="Picture 2"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 y="0"/>
            <a:ext cx="9144001" cy="2133600"/>
          </a:xfrm>
          <a:prstGeom prst="rect">
            <a:avLst/>
          </a:prstGeom>
        </p:spPr>
      </p:pic>
      <p:sp>
        <p:nvSpPr>
          <p:cNvPr id="4" name="Rectangle 3"/>
          <p:cNvSpPr/>
          <p:nvPr/>
        </p:nvSpPr>
        <p:spPr>
          <a:xfrm>
            <a:off x="812800" y="342902"/>
            <a:ext cx="7543800" cy="461665"/>
          </a:xfrm>
          <a:prstGeom prst="rect">
            <a:avLst/>
          </a:prstGeom>
        </p:spPr>
        <p:txBody>
          <a:bodyPr wrap="square" anchor="ctr">
            <a:spAutoFit/>
          </a:bodyPr>
          <a:lstStyle/>
          <a:p>
            <a:pPr algn="ctr" defTabSz="457200">
              <a:spcAft>
                <a:spcPts val="300"/>
              </a:spcAft>
            </a:pPr>
            <a:r>
              <a:rPr lang="en-US" sz="2400" cap="small" dirty="0" smtClean="0">
                <a:solidFill>
                  <a:schemeClr val="bg1"/>
                </a:solidFill>
                <a:latin typeface="Arial" pitchFamily="-108" charset="0"/>
                <a:ea typeface="ＭＳ Ｐゴシック" pitchFamily="-108" charset="-128"/>
                <a:cs typeface="ＭＳ Ｐゴシック" pitchFamily="-108" charset="-128"/>
              </a:rPr>
              <a:t>Northwest Aids Education and Training Center</a:t>
            </a:r>
          </a:p>
        </p:txBody>
      </p:sp>
      <p:pic>
        <p:nvPicPr>
          <p:cNvPr id="14" name="Picture 13" descr="alaska.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149145" y="983575"/>
            <a:ext cx="940406" cy="1150027"/>
          </a:xfrm>
          <a:prstGeom prst="rect">
            <a:avLst/>
          </a:prstGeom>
        </p:spPr>
      </p:pic>
      <p:pic>
        <p:nvPicPr>
          <p:cNvPr id="15" name="Picture 14" descr="washington.png"/>
          <p:cNvPicPr>
            <a:picLocks noChangeAspect="1"/>
          </p:cNvPicPr>
          <p:nvPr/>
        </p:nvPicPr>
        <p:blipFill>
          <a:blip r:embed="rId4" cstate="screen">
            <a:extLst>
              <a:ext uri="{28A0092B-C50C-407E-A947-70E740481C1C}">
                <a14:useLocalDpi xmlns:a14="http://schemas.microsoft.com/office/drawing/2010/main"/>
              </a:ext>
            </a:extLst>
          </a:blip>
          <a:srcRect b="25677"/>
          <a:stretch>
            <a:fillRect/>
          </a:stretch>
        </p:blipFill>
        <p:spPr>
          <a:xfrm>
            <a:off x="7042550" y="1120653"/>
            <a:ext cx="958450" cy="1012949"/>
          </a:xfrm>
          <a:prstGeom prst="rect">
            <a:avLst/>
          </a:prstGeom>
        </p:spPr>
      </p:pic>
      <p:pic>
        <p:nvPicPr>
          <p:cNvPr id="16" name="Picture 15" descr="idaho.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708788" y="900403"/>
            <a:ext cx="523628" cy="1233199"/>
          </a:xfrm>
          <a:prstGeom prst="rect">
            <a:avLst/>
          </a:prstGeom>
        </p:spPr>
      </p:pic>
      <p:pic>
        <p:nvPicPr>
          <p:cNvPr id="17" name="Picture 16" descr="montana.png"/>
          <p:cNvPicPr>
            <a:picLocks noChangeAspect="1"/>
          </p:cNvPicPr>
          <p:nvPr/>
        </p:nvPicPr>
        <p:blipFill>
          <a:blip r:embed="rId6" cstate="screen">
            <a:extLst>
              <a:ext uri="{28A0092B-C50C-407E-A947-70E740481C1C}">
                <a14:useLocalDpi xmlns:a14="http://schemas.microsoft.com/office/drawing/2010/main"/>
              </a:ext>
            </a:extLst>
          </a:blip>
          <a:srcRect b="27102"/>
          <a:stretch>
            <a:fillRect/>
          </a:stretch>
        </p:blipFill>
        <p:spPr>
          <a:xfrm>
            <a:off x="3851656" y="1186166"/>
            <a:ext cx="1045167" cy="947434"/>
          </a:xfrm>
          <a:prstGeom prst="rect">
            <a:avLst/>
          </a:prstGeom>
        </p:spPr>
      </p:pic>
      <p:pic>
        <p:nvPicPr>
          <p:cNvPr id="18" name="Picture 17" descr="oregon.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5516062" y="1066800"/>
            <a:ext cx="907251" cy="1066800"/>
          </a:xfrm>
          <a:prstGeom prst="rect">
            <a:avLst/>
          </a:prstGeom>
        </p:spPr>
      </p:pic>
      <p:sp>
        <p:nvSpPr>
          <p:cNvPr id="21" name="Subtitle 2"/>
          <p:cNvSpPr>
            <a:spLocks noGrp="1"/>
          </p:cNvSpPr>
          <p:nvPr>
            <p:ph type="subTitle" idx="1" hasCustomPrompt="1"/>
          </p:nvPr>
        </p:nvSpPr>
        <p:spPr>
          <a:xfrm>
            <a:off x="609600" y="3524250"/>
            <a:ext cx="8305800" cy="1333500"/>
          </a:xfrm>
          <a:prstGeom prst="rect">
            <a:avLst/>
          </a:prstGeom>
        </p:spPr>
        <p:txBody>
          <a:bodyPr wrap="square">
            <a:normAutofit/>
          </a:bodyPr>
          <a:lstStyle>
            <a:lvl1pPr marL="0" indent="0" algn="l">
              <a:spcBef>
                <a:spcPts val="0"/>
              </a:spcBef>
              <a:spcAft>
                <a:spcPts val="0"/>
              </a:spcAft>
              <a:buNone/>
              <a:defRPr sz="2000">
                <a:solidFill>
                  <a:srgbClr val="003A78"/>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a:t>
            </a:r>
          </a:p>
          <a:p>
            <a:r>
              <a:rPr lang="en-US" dirty="0" smtClean="0"/>
              <a:t>Presenter title 1</a:t>
            </a:r>
          </a:p>
          <a:p>
            <a:r>
              <a:rPr lang="en-US" dirty="0" smtClean="0"/>
              <a:t>Presenter title 2</a:t>
            </a:r>
            <a:endParaRPr lang="en-US" dirty="0"/>
          </a:p>
        </p:txBody>
      </p:sp>
      <p:sp>
        <p:nvSpPr>
          <p:cNvPr id="24" name="Title 1"/>
          <p:cNvSpPr>
            <a:spLocks noGrp="1"/>
          </p:cNvSpPr>
          <p:nvPr>
            <p:ph type="ctrTitle" hasCustomPrompt="1"/>
          </p:nvPr>
        </p:nvSpPr>
        <p:spPr>
          <a:xfrm>
            <a:off x="609600" y="2362200"/>
            <a:ext cx="8286750" cy="1028700"/>
          </a:xfrm>
          <a:prstGeom prst="rect">
            <a:avLst/>
          </a:prstGeom>
        </p:spPr>
        <p:txBody>
          <a:bodyPr anchor="ctr" anchorCtr="0">
            <a:normAutofit/>
          </a:bodyPr>
          <a:lstStyle>
            <a:lvl1pPr algn="l">
              <a:defRPr sz="3000">
                <a:solidFill>
                  <a:srgbClr val="003A78"/>
                </a:solidFill>
              </a:defRPr>
            </a:lvl1pPr>
          </a:lstStyle>
          <a:p>
            <a:r>
              <a:rPr lang="en-US" dirty="0" smtClean="0"/>
              <a:t>Add title</a:t>
            </a:r>
            <a:endParaRPr lang="en-US" dirty="0"/>
          </a:p>
        </p:txBody>
      </p:sp>
      <p:sp>
        <p:nvSpPr>
          <p:cNvPr id="12" name="Text Placeholder 18"/>
          <p:cNvSpPr>
            <a:spLocks noGrp="1"/>
          </p:cNvSpPr>
          <p:nvPr>
            <p:ph type="body" sz="quarter" idx="10" hasCustomPrompt="1"/>
          </p:nvPr>
        </p:nvSpPr>
        <p:spPr>
          <a:xfrm>
            <a:off x="607484" y="5105400"/>
            <a:ext cx="8307916" cy="819912"/>
          </a:xfrm>
          <a:prstGeom prst="rect">
            <a:avLst/>
          </a:prstGeom>
        </p:spPr>
        <p:txBody>
          <a:bodyPr vert="horz"/>
          <a:lstStyle>
            <a:lvl1pPr marL="0" indent="0">
              <a:buNone/>
              <a:defRPr sz="1400" baseline="0">
                <a:solidFill>
                  <a:srgbClr val="003A78"/>
                </a:solidFill>
                <a:latin typeface="Arial"/>
              </a:defRPr>
            </a:lvl1pPr>
          </a:lstStyle>
          <a:p>
            <a:pPr lvl="0"/>
            <a:r>
              <a:rPr lang="en-US" dirty="0" smtClean="0"/>
              <a:t>Add Presenter Information</a:t>
            </a:r>
          </a:p>
        </p:txBody>
      </p:sp>
    </p:spTree>
  </p:cSld>
  <p:clrMapOvr>
    <a:masterClrMapping/>
  </p:clrMapOvr>
  <p:transition xmlns:p14="http://schemas.microsoft.com/office/powerpoint/2010/mai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Divider A">
    <p:spTree>
      <p:nvGrpSpPr>
        <p:cNvPr id="1" name=""/>
        <p:cNvGrpSpPr/>
        <p:nvPr/>
      </p:nvGrpSpPr>
      <p:grpSpPr>
        <a:xfrm>
          <a:off x="0" y="0"/>
          <a:ext cx="0" cy="0"/>
          <a:chOff x="0" y="0"/>
          <a:chExt cx="0" cy="0"/>
        </a:xfrm>
      </p:grpSpPr>
      <p:pic>
        <p:nvPicPr>
          <p:cNvPr id="7" name="Picture 6"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flipH="1">
            <a:off x="-1" y="5029199"/>
            <a:ext cx="9162289" cy="1832458"/>
          </a:xfrm>
          <a:prstGeom prst="rect">
            <a:avLst/>
          </a:prstGeom>
        </p:spPr>
      </p:pic>
      <p:pic>
        <p:nvPicPr>
          <p:cNvPr id="8" name="Picture 7"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1"/>
            <a:ext cx="9162289" cy="1832458"/>
          </a:xfrm>
          <a:prstGeom prst="rect">
            <a:avLst/>
          </a:prstGeom>
        </p:spPr>
      </p:pic>
      <p:cxnSp>
        <p:nvCxnSpPr>
          <p:cNvPr id="10" name="Straight Connector 9"/>
          <p:cNvCxnSpPr/>
          <p:nvPr/>
        </p:nvCxnSpPr>
        <p:spPr>
          <a:xfrm>
            <a:off x="1" y="1822978"/>
            <a:ext cx="9158733" cy="1588"/>
          </a:xfrm>
          <a:prstGeom prst="line">
            <a:avLst/>
          </a:prstGeom>
          <a:ln w="25400" cap="flat" cmpd="sng" algn="ctr">
            <a:solidFill>
              <a:srgbClr val="81AE2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 y="5040312"/>
            <a:ext cx="9158733" cy="1588"/>
          </a:xfrm>
          <a:prstGeom prst="line">
            <a:avLst/>
          </a:prstGeom>
          <a:ln w="25400" cap="flat" cmpd="sng" algn="ctr">
            <a:solidFill>
              <a:srgbClr val="81AE2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533401" y="3276600"/>
            <a:ext cx="8077200" cy="1238250"/>
          </a:xfrm>
          <a:prstGeom prst="rect">
            <a:avLst/>
          </a:prstGeom>
        </p:spPr>
        <p:txBody>
          <a:bodyPr tIns="0" anchor="t">
            <a:normAutofit/>
          </a:bodyPr>
          <a:lstStyle>
            <a:lvl1pPr algn="ctr">
              <a:defRPr sz="3200" b="0" cap="none">
                <a:solidFill>
                  <a:srgbClr val="003A78"/>
                </a:solidFill>
              </a:defRPr>
            </a:lvl1pPr>
          </a:lstStyle>
          <a:p>
            <a:r>
              <a:rPr lang="en-US" dirty="0" smtClean="0"/>
              <a:t>Click To Edit Section Title</a:t>
            </a:r>
            <a:endParaRPr lang="en-US" dirty="0"/>
          </a:p>
        </p:txBody>
      </p:sp>
      <p:sp>
        <p:nvSpPr>
          <p:cNvPr id="3" name="Text Placeholder 2"/>
          <p:cNvSpPr>
            <a:spLocks noGrp="1"/>
          </p:cNvSpPr>
          <p:nvPr>
            <p:ph type="body" idx="1" hasCustomPrompt="1"/>
          </p:nvPr>
        </p:nvSpPr>
        <p:spPr>
          <a:xfrm>
            <a:off x="533401" y="2476500"/>
            <a:ext cx="8077200" cy="790576"/>
          </a:xfrm>
          <a:prstGeom prst="rect">
            <a:avLst/>
          </a:prstGeom>
        </p:spPr>
        <p:txBody>
          <a:bodyPr bIns="0" anchor="b"/>
          <a:lstStyle>
            <a:lvl1pPr marL="0" indent="0" algn="ctr">
              <a:buNone/>
              <a:defRPr sz="2000" cap="small" baseline="0">
                <a:solidFill>
                  <a:srgbClr val="003A78"/>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ADD HEADER TEXT</a:t>
            </a:r>
          </a:p>
        </p:txBody>
      </p:sp>
      <p:pic>
        <p:nvPicPr>
          <p:cNvPr id="12" name="Picture 11" descr="NW ECH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43800" y="6201950"/>
            <a:ext cx="1448903" cy="503649"/>
          </a:xfrm>
          <a:prstGeom prst="rect">
            <a:avLst/>
          </a:prstGeom>
        </p:spPr>
      </p:pic>
    </p:spTree>
  </p:cSld>
  <p:clrMapOvr>
    <a:masterClrMapping/>
  </p:clrMapOvr>
  <p:transition xmlns:p14="http://schemas.microsoft.com/office/powerpoint/2010/main" spd="slow"/>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Divider B">
    <p:spTree>
      <p:nvGrpSpPr>
        <p:cNvPr id="1" name=""/>
        <p:cNvGrpSpPr/>
        <p:nvPr/>
      </p:nvGrpSpPr>
      <p:grpSpPr>
        <a:xfrm>
          <a:off x="0" y="0"/>
          <a:ext cx="0" cy="0"/>
          <a:chOff x="0" y="0"/>
          <a:chExt cx="0" cy="0"/>
        </a:xfrm>
      </p:grpSpPr>
      <p:pic>
        <p:nvPicPr>
          <p:cNvPr id="7" name="Picture 6"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flipH="1">
            <a:off x="-1" y="5029199"/>
            <a:ext cx="9162289" cy="1832458"/>
          </a:xfrm>
          <a:prstGeom prst="rect">
            <a:avLst/>
          </a:prstGeom>
        </p:spPr>
      </p:pic>
      <p:pic>
        <p:nvPicPr>
          <p:cNvPr id="8" name="Picture 7"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1"/>
            <a:ext cx="9162289" cy="1832458"/>
          </a:xfrm>
          <a:prstGeom prst="rect">
            <a:avLst/>
          </a:prstGeom>
        </p:spPr>
      </p:pic>
      <p:cxnSp>
        <p:nvCxnSpPr>
          <p:cNvPr id="10" name="Straight Connector 9"/>
          <p:cNvCxnSpPr/>
          <p:nvPr/>
        </p:nvCxnSpPr>
        <p:spPr>
          <a:xfrm>
            <a:off x="1" y="1827212"/>
            <a:ext cx="9158733" cy="1588"/>
          </a:xfrm>
          <a:prstGeom prst="line">
            <a:avLst/>
          </a:prstGeom>
          <a:ln w="25400" cap="flat" cmpd="sng" algn="ctr">
            <a:solidFill>
              <a:srgbClr val="81AE2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 y="5040312"/>
            <a:ext cx="9158733" cy="1588"/>
          </a:xfrm>
          <a:prstGeom prst="line">
            <a:avLst/>
          </a:prstGeom>
          <a:ln w="25400" cap="flat" cmpd="sng" algn="ctr">
            <a:solidFill>
              <a:srgbClr val="81AE2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533400" y="2600325"/>
            <a:ext cx="3657600" cy="685800"/>
          </a:xfrm>
          <a:prstGeom prst="rect">
            <a:avLst/>
          </a:prstGeom>
        </p:spPr>
        <p:txBody>
          <a:bodyPr tIns="0" anchor="t">
            <a:normAutofit/>
          </a:bodyPr>
          <a:lstStyle>
            <a:lvl1pPr algn="l">
              <a:defRPr sz="3200" b="0" cap="none">
                <a:solidFill>
                  <a:srgbClr val="003A78"/>
                </a:solidFill>
              </a:defRPr>
            </a:lvl1pPr>
          </a:lstStyle>
          <a:p>
            <a:r>
              <a:rPr lang="en-US" dirty="0" smtClean="0"/>
              <a:t>Title</a:t>
            </a:r>
            <a:endParaRPr lang="en-US" dirty="0"/>
          </a:p>
        </p:txBody>
      </p:sp>
      <p:sp>
        <p:nvSpPr>
          <p:cNvPr id="3" name="Text Placeholder 2"/>
          <p:cNvSpPr>
            <a:spLocks noGrp="1"/>
          </p:cNvSpPr>
          <p:nvPr>
            <p:ph type="body" idx="1" hasCustomPrompt="1"/>
          </p:nvPr>
        </p:nvSpPr>
        <p:spPr>
          <a:xfrm>
            <a:off x="533400" y="2028825"/>
            <a:ext cx="3657600" cy="533400"/>
          </a:xfrm>
          <a:prstGeom prst="rect">
            <a:avLst/>
          </a:prstGeom>
        </p:spPr>
        <p:txBody>
          <a:bodyPr bIns="0" anchor="b"/>
          <a:lstStyle>
            <a:lvl1pPr marL="0" indent="0" algn="l">
              <a:buNone/>
              <a:defRPr sz="2400" cap="small" baseline="0">
                <a:solidFill>
                  <a:srgbClr val="003A78"/>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subtitle</a:t>
            </a:r>
          </a:p>
        </p:txBody>
      </p:sp>
      <p:sp>
        <p:nvSpPr>
          <p:cNvPr id="14" name="Rectangle 13"/>
          <p:cNvSpPr/>
          <p:nvPr/>
        </p:nvSpPr>
        <p:spPr>
          <a:xfrm>
            <a:off x="9525" y="3429002"/>
            <a:ext cx="4572001" cy="1612899"/>
          </a:xfrm>
          <a:prstGeom prst="rect">
            <a:avLst/>
          </a:prstGeom>
          <a:solidFill>
            <a:srgbClr val="81AE28"/>
          </a:solidFill>
          <a:ln>
            <a:solidFill>
              <a:srgbClr val="78A0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588933" y="1828800"/>
            <a:ext cx="4572001" cy="1581150"/>
          </a:xfrm>
          <a:prstGeom prst="rect">
            <a:avLst/>
          </a:prstGeom>
          <a:solidFill>
            <a:srgbClr val="81AE28"/>
          </a:solidFill>
          <a:ln>
            <a:solidFill>
              <a:srgbClr val="78A0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16"/>
          <p:cNvSpPr>
            <a:spLocks noGrp="1"/>
          </p:cNvSpPr>
          <p:nvPr>
            <p:ph sz="quarter" idx="10" hasCustomPrompt="1"/>
          </p:nvPr>
        </p:nvSpPr>
        <p:spPr>
          <a:xfrm>
            <a:off x="4876800" y="3581400"/>
            <a:ext cx="3962400" cy="1219200"/>
          </a:xfrm>
          <a:prstGeom prst="rect">
            <a:avLst/>
          </a:prstGeom>
        </p:spPr>
        <p:txBody>
          <a:bodyPr/>
          <a:lstStyle>
            <a:lvl1pPr marL="228600" indent="-228600">
              <a:defRPr sz="2000">
                <a:solidFill>
                  <a:srgbClr val="003A78"/>
                </a:solidFill>
              </a:defRPr>
            </a:lvl1pPr>
          </a:lstStyle>
          <a:p>
            <a:pPr lvl="0"/>
            <a:r>
              <a:rPr lang="en-US" dirty="0" smtClean="0"/>
              <a:t>Click to edit text</a:t>
            </a:r>
          </a:p>
        </p:txBody>
      </p:sp>
      <p:pic>
        <p:nvPicPr>
          <p:cNvPr id="12" name="Picture 11" descr="NW ECH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43800" y="6201950"/>
            <a:ext cx="1448903" cy="503649"/>
          </a:xfrm>
          <a:prstGeom prst="rect">
            <a:avLst/>
          </a:prstGeom>
        </p:spPr>
      </p:pic>
    </p:spTree>
  </p:cSld>
  <p:clrMapOvr>
    <a:masterClrMapping/>
  </p:clrMapOvr>
  <p:transition xmlns:p14="http://schemas.microsoft.com/office/powerpoint/2010/main" spd="slow"/>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C">
    <p:spTree>
      <p:nvGrpSpPr>
        <p:cNvPr id="1" name=""/>
        <p:cNvGrpSpPr/>
        <p:nvPr/>
      </p:nvGrpSpPr>
      <p:grpSpPr>
        <a:xfrm>
          <a:off x="0" y="0"/>
          <a:ext cx="0" cy="0"/>
          <a:chOff x="0" y="0"/>
          <a:chExt cx="0" cy="0"/>
        </a:xfrm>
      </p:grpSpPr>
      <p:sp>
        <p:nvSpPr>
          <p:cNvPr id="12" name="Title 4"/>
          <p:cNvSpPr txBox="1">
            <a:spLocks/>
          </p:cNvSpPr>
          <p:nvPr userDrawn="1"/>
        </p:nvSpPr>
        <p:spPr>
          <a:xfrm>
            <a:off x="0" y="2794000"/>
            <a:ext cx="9143999" cy="1295400"/>
          </a:xfrm>
          <a:prstGeom prst="rect">
            <a:avLst/>
          </a:prstGeom>
          <a:solidFill>
            <a:srgbClr val="B6D661"/>
          </a:solidFill>
        </p:spPr>
        <p:txBody>
          <a:bodyPr tIns="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chemeClr val="tx2"/>
              </a:solidFill>
              <a:effectLst/>
              <a:uLnTx/>
              <a:uFillTx/>
              <a:latin typeface="+mj-lt"/>
              <a:ea typeface="+mj-ea"/>
              <a:cs typeface="+mj-cs"/>
            </a:endParaRPr>
          </a:p>
        </p:txBody>
      </p:sp>
      <p:pic>
        <p:nvPicPr>
          <p:cNvPr id="7" name="Picture 6"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flipH="1">
            <a:off x="-1" y="5029199"/>
            <a:ext cx="9162289" cy="1832458"/>
          </a:xfrm>
          <a:prstGeom prst="rect">
            <a:avLst/>
          </a:prstGeom>
        </p:spPr>
      </p:pic>
      <p:pic>
        <p:nvPicPr>
          <p:cNvPr id="8" name="Picture 7"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1"/>
            <a:ext cx="9162289" cy="1832458"/>
          </a:xfrm>
          <a:prstGeom prst="rect">
            <a:avLst/>
          </a:prstGeom>
        </p:spPr>
      </p:pic>
      <p:cxnSp>
        <p:nvCxnSpPr>
          <p:cNvPr id="10" name="Straight Connector 9"/>
          <p:cNvCxnSpPr/>
          <p:nvPr/>
        </p:nvCxnSpPr>
        <p:spPr>
          <a:xfrm>
            <a:off x="1" y="1822978"/>
            <a:ext cx="9158733" cy="1588"/>
          </a:xfrm>
          <a:prstGeom prst="line">
            <a:avLst/>
          </a:prstGeom>
          <a:ln w="25400" cap="flat" cmpd="sng" algn="ctr">
            <a:solidFill>
              <a:srgbClr val="81AE2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 y="5040312"/>
            <a:ext cx="9158733" cy="1588"/>
          </a:xfrm>
          <a:prstGeom prst="line">
            <a:avLst/>
          </a:prstGeom>
          <a:ln w="25400" cap="flat" cmpd="sng" algn="ctr">
            <a:solidFill>
              <a:srgbClr val="81AE2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241301" y="2806700"/>
            <a:ext cx="8686800" cy="1274826"/>
          </a:xfrm>
          <a:prstGeom prst="rect">
            <a:avLst/>
          </a:prstGeom>
        </p:spPr>
        <p:txBody>
          <a:bodyPr tIns="0" anchor="ctr">
            <a:normAutofit/>
          </a:bodyPr>
          <a:lstStyle>
            <a:lvl1pPr algn="ctr">
              <a:defRPr sz="3200" b="0" cap="none">
                <a:solidFill>
                  <a:schemeClr val="tx2"/>
                </a:solidFill>
              </a:defRPr>
            </a:lvl1pPr>
          </a:lstStyle>
          <a:p>
            <a:r>
              <a:rPr lang="en-US" dirty="0" smtClean="0"/>
              <a:t>Click To Edit Title</a:t>
            </a:r>
            <a:endParaRPr lang="en-US" dirty="0"/>
          </a:p>
        </p:txBody>
      </p:sp>
      <p:pic>
        <p:nvPicPr>
          <p:cNvPr id="13" name="Picture 12" descr="NW ECH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43800" y="6201950"/>
            <a:ext cx="1448903" cy="503649"/>
          </a:xfrm>
          <a:prstGeom prst="rect">
            <a:avLst/>
          </a:prstGeom>
        </p:spPr>
      </p:pic>
    </p:spTree>
    <p:extLst>
      <p:ext uri="{BB962C8B-B14F-4D97-AF65-F5344CB8AC3E}">
        <p14:creationId xmlns:p14="http://schemas.microsoft.com/office/powerpoint/2010/main" val="224487319"/>
      </p:ext>
    </p:extLst>
  </p:cSld>
  <p:clrMapOvr>
    <a:masterClrMapping/>
  </p:clrMapOvr>
  <p:transition xmlns:p14="http://schemas.microsoft.com/office/powerpoint/2010/main" spd="slow"/>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1277112"/>
          </a:xfrm>
          <a:prstGeom prst="rect">
            <a:avLst/>
          </a:prstGeom>
        </p:spPr>
      </p:pic>
      <p:sp>
        <p:nvSpPr>
          <p:cNvPr id="11" name="Text Placeholder 19"/>
          <p:cNvSpPr>
            <a:spLocks/>
          </p:cNvSpPr>
          <p:nvPr/>
        </p:nvSpPr>
        <p:spPr bwMode="invGray">
          <a:xfrm>
            <a:off x="-1" y="-12701"/>
            <a:ext cx="9162288" cy="316990"/>
          </a:xfrm>
          <a:prstGeom prst="rect">
            <a:avLst/>
          </a:prstGeom>
          <a:solidFill>
            <a:srgbClr val="001D48"/>
          </a:solidFill>
          <a:ln w="9525">
            <a:noFill/>
            <a:miter lim="800000"/>
            <a:headEnd/>
            <a:tailEnd/>
          </a:ln>
        </p:spPr>
        <p:txBody>
          <a:bodyPr anchor="ctr">
            <a:prstTxWarp prst="textNoShape">
              <a:avLst/>
            </a:prstTxWarp>
          </a:bodyPr>
          <a:lstStyle/>
          <a:p>
            <a:pPr marL="342900" indent="-342900" defTabSz="457200">
              <a:lnSpc>
                <a:spcPct val="60000"/>
              </a:lnSpc>
              <a:buClr>
                <a:srgbClr val="7592A4"/>
              </a:buClr>
              <a:buFont typeface="Arial" pitchFamily="-110" charset="0"/>
              <a:buNone/>
            </a:pPr>
            <a:endParaRPr lang="en-US" sz="1400" dirty="0">
              <a:solidFill>
                <a:schemeClr val="bg1"/>
              </a:solidFill>
              <a:latin typeface="Arial" pitchFamily="-110" charset="0"/>
              <a:ea typeface="ＭＳ Ｐゴシック" pitchFamily="-110" charset="-128"/>
              <a:cs typeface="ＭＳ Ｐゴシック" pitchFamily="-110" charset="-128"/>
            </a:endParaRPr>
          </a:p>
        </p:txBody>
      </p:sp>
      <p:cxnSp>
        <p:nvCxnSpPr>
          <p:cNvPr id="12" name="Straight Connector 11"/>
          <p:cNvCxnSpPr/>
          <p:nvPr/>
        </p:nvCxnSpPr>
        <p:spPr>
          <a:xfrm>
            <a:off x="1" y="1282700"/>
            <a:ext cx="9158733" cy="1588"/>
          </a:xfrm>
          <a:prstGeom prst="line">
            <a:avLst/>
          </a:prstGeom>
          <a:ln w="25400" cap="flat" cmpd="sng" algn="ctr">
            <a:solidFill>
              <a:srgbClr val="81AE2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323850" y="304800"/>
            <a:ext cx="8515350" cy="990600"/>
          </a:xfrm>
          <a:prstGeom prst="rect">
            <a:avLst/>
          </a:prstGeom>
        </p:spPr>
        <p:txBody>
          <a:bodyPr anchor="ctr" anchorCtr="0">
            <a:normAutofit/>
          </a:bodyPr>
          <a:lstStyle>
            <a:lvl1pPr>
              <a:defRPr sz="2800" baseline="0">
                <a:solidFill>
                  <a:schemeClr val="bg1"/>
                </a:solidFill>
              </a:defRPr>
            </a:lvl1pPr>
          </a:lstStyle>
          <a:p>
            <a:r>
              <a:rPr lang="en-US" dirty="0" smtClean="0"/>
              <a:t>Text Slide: click to add title</a:t>
            </a:r>
            <a:endParaRPr lang="en-US" dirty="0"/>
          </a:p>
        </p:txBody>
      </p:sp>
      <p:sp>
        <p:nvSpPr>
          <p:cNvPr id="3" name="Text Placeholder 2"/>
          <p:cNvSpPr>
            <a:spLocks noGrp="1"/>
          </p:cNvSpPr>
          <p:nvPr>
            <p:ph type="body" idx="1" hasCustomPrompt="1"/>
          </p:nvPr>
        </p:nvSpPr>
        <p:spPr>
          <a:xfrm>
            <a:off x="323850" y="-9525"/>
            <a:ext cx="8515350" cy="304800"/>
          </a:xfrm>
          <a:prstGeom prst="rect">
            <a:avLst/>
          </a:prstGeom>
        </p:spPr>
        <p:txBody>
          <a:bodyPr anchor="b">
            <a:normAutofit/>
          </a:bodyPr>
          <a:lstStyle>
            <a:lvl1pPr marL="0" indent="0">
              <a:buNone/>
              <a:defRPr sz="1200" b="0" baseline="0">
                <a:solidFill>
                  <a:srgbClr val="81AE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ADD SECTION TOPIC (OPTIONAL)</a:t>
            </a:r>
          </a:p>
        </p:txBody>
      </p:sp>
      <p:sp>
        <p:nvSpPr>
          <p:cNvPr id="4" name="Content Placeholder 3"/>
          <p:cNvSpPr>
            <a:spLocks noGrp="1"/>
          </p:cNvSpPr>
          <p:nvPr>
            <p:ph sz="half" idx="2" hasCustomPrompt="1"/>
          </p:nvPr>
        </p:nvSpPr>
        <p:spPr>
          <a:xfrm>
            <a:off x="323850" y="1447800"/>
            <a:ext cx="8515350" cy="4648200"/>
          </a:xfrm>
          <a:prstGeom prst="rect">
            <a:avLst/>
          </a:prstGeom>
        </p:spPr>
        <p:txBody>
          <a:bodyPr anchor="t" anchorCtr="0">
            <a:normAutofit/>
          </a:bodyPr>
          <a:lstStyle>
            <a:lvl1pPr marL="228600" indent="-228600">
              <a:buClr>
                <a:schemeClr val="tx2"/>
              </a:buClr>
              <a:defRPr sz="2400">
                <a:solidFill>
                  <a:srgbClr val="000000"/>
                </a:solidFill>
              </a:defRPr>
            </a:lvl1pPr>
            <a:lvl2pPr marL="400050" indent="-171450">
              <a:buClr>
                <a:schemeClr val="tx2"/>
              </a:buClr>
              <a:buFont typeface="Arial" pitchFamily="34" charset="0"/>
              <a:buChar char="-"/>
              <a:defRPr sz="2000">
                <a:solidFill>
                  <a:srgbClr val="000000"/>
                </a:solidFill>
              </a:defRPr>
            </a:lvl2pPr>
            <a:lvl3pPr>
              <a:defRPr sz="1600">
                <a:solidFill>
                  <a:srgbClr val="000000"/>
                </a:solidFill>
              </a:defRPr>
            </a:lvl3pPr>
            <a:lvl4pPr>
              <a:defRPr sz="2000"/>
            </a:lvl4pPr>
            <a:lvl5pPr>
              <a:defRPr sz="2000"/>
            </a:lvl5pPr>
            <a:lvl6pPr>
              <a:defRPr sz="1600"/>
            </a:lvl6pPr>
            <a:lvl7pPr>
              <a:defRPr sz="1600"/>
            </a:lvl7pPr>
            <a:lvl8pPr>
              <a:defRPr sz="1600"/>
            </a:lvl8pPr>
            <a:lvl9pPr>
              <a:defRPr sz="1600"/>
            </a:lvl9pPr>
          </a:lstStyle>
          <a:p>
            <a:pPr lvl="0"/>
            <a:r>
              <a:rPr lang="en-US" dirty="0" smtClean="0"/>
              <a:t>Click to edit first level text</a:t>
            </a:r>
          </a:p>
          <a:p>
            <a:pPr lvl="1"/>
            <a:r>
              <a:rPr lang="en-US" dirty="0" smtClean="0"/>
              <a:t>Second level</a:t>
            </a:r>
          </a:p>
          <a:p>
            <a:pPr lvl="2"/>
            <a:r>
              <a:rPr lang="en-US" dirty="0" smtClean="0"/>
              <a:t>Third level</a:t>
            </a:r>
          </a:p>
        </p:txBody>
      </p:sp>
      <p:sp>
        <p:nvSpPr>
          <p:cNvPr id="9" name="Content Placeholder 4"/>
          <p:cNvSpPr>
            <a:spLocks noGrp="1"/>
          </p:cNvSpPr>
          <p:nvPr>
            <p:ph sz="quarter" idx="13" hasCustomPrompt="1"/>
          </p:nvPr>
        </p:nvSpPr>
        <p:spPr>
          <a:xfrm>
            <a:off x="304800" y="6477000"/>
            <a:ext cx="7162800" cy="320040"/>
          </a:xfrm>
          <a:prstGeom prst="rect">
            <a:avLst/>
          </a:prstGeom>
        </p:spPr>
        <p:txBody>
          <a:bodyPr vert="horz" anchor="ctr"/>
          <a:lstStyle>
            <a:lvl1pPr marL="0" indent="0">
              <a:buNone/>
              <a:defRPr sz="1400" b="1">
                <a:solidFill>
                  <a:srgbClr val="285078"/>
                </a:solidFill>
                <a:latin typeface="Arial"/>
                <a:cs typeface="Arial"/>
              </a:defRPr>
            </a:lvl1pPr>
          </a:lstStyle>
          <a:p>
            <a:pPr lvl="0"/>
            <a:r>
              <a:rPr lang="en-US" dirty="0" smtClean="0"/>
              <a:t>Click to Add Source</a:t>
            </a:r>
            <a:endParaRPr lang="en-US" dirty="0"/>
          </a:p>
        </p:txBody>
      </p:sp>
    </p:spTree>
  </p:cSld>
  <p:clrMapOvr>
    <a:masterClrMapping/>
  </p:clrMapOvr>
  <p:transition xmlns:p14="http://schemas.microsoft.com/office/powerpoint/2010/main" spd="slow"/>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Data">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1277112"/>
          </a:xfrm>
          <a:prstGeom prst="rect">
            <a:avLst/>
          </a:prstGeom>
        </p:spPr>
      </p:pic>
      <p:sp>
        <p:nvSpPr>
          <p:cNvPr id="11" name="Text Placeholder 19"/>
          <p:cNvSpPr>
            <a:spLocks/>
          </p:cNvSpPr>
          <p:nvPr/>
        </p:nvSpPr>
        <p:spPr bwMode="invGray">
          <a:xfrm>
            <a:off x="-1" y="-12701"/>
            <a:ext cx="9162288" cy="316990"/>
          </a:xfrm>
          <a:prstGeom prst="rect">
            <a:avLst/>
          </a:prstGeom>
          <a:solidFill>
            <a:srgbClr val="001D48"/>
          </a:solidFill>
          <a:ln w="9525">
            <a:noFill/>
            <a:miter lim="800000"/>
            <a:headEnd/>
            <a:tailEnd/>
          </a:ln>
        </p:spPr>
        <p:txBody>
          <a:bodyPr anchor="ctr">
            <a:prstTxWarp prst="textNoShape">
              <a:avLst/>
            </a:prstTxWarp>
          </a:bodyPr>
          <a:lstStyle/>
          <a:p>
            <a:pPr marL="342900" indent="-342900" defTabSz="457200">
              <a:lnSpc>
                <a:spcPct val="60000"/>
              </a:lnSpc>
              <a:buClr>
                <a:srgbClr val="7592A4"/>
              </a:buClr>
              <a:buFont typeface="Arial" pitchFamily="-110" charset="0"/>
              <a:buNone/>
            </a:pPr>
            <a:endParaRPr lang="en-US" sz="1400" dirty="0">
              <a:solidFill>
                <a:schemeClr val="bg1"/>
              </a:solidFill>
              <a:latin typeface="Arial" pitchFamily="-110" charset="0"/>
              <a:ea typeface="ＭＳ Ｐゴシック" pitchFamily="-110" charset="-128"/>
              <a:cs typeface="ＭＳ Ｐゴシック" pitchFamily="-110" charset="-128"/>
            </a:endParaRPr>
          </a:p>
        </p:txBody>
      </p:sp>
      <p:cxnSp>
        <p:nvCxnSpPr>
          <p:cNvPr id="12" name="Straight Connector 11"/>
          <p:cNvCxnSpPr/>
          <p:nvPr/>
        </p:nvCxnSpPr>
        <p:spPr>
          <a:xfrm>
            <a:off x="1" y="1282700"/>
            <a:ext cx="9158733" cy="1588"/>
          </a:xfrm>
          <a:prstGeom prst="line">
            <a:avLst/>
          </a:prstGeom>
          <a:ln w="25400" cap="flat" cmpd="sng" algn="ctr">
            <a:solidFill>
              <a:srgbClr val="81AE2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323850" y="304800"/>
            <a:ext cx="8515350" cy="990600"/>
          </a:xfrm>
          <a:prstGeom prst="rect">
            <a:avLst/>
          </a:prstGeom>
        </p:spPr>
        <p:txBody>
          <a:bodyPr anchor="ctr" anchorCtr="0">
            <a:normAutofit/>
          </a:bodyPr>
          <a:lstStyle>
            <a:lvl1pPr>
              <a:defRPr sz="2800" baseline="0">
                <a:solidFill>
                  <a:schemeClr val="bg1"/>
                </a:solidFill>
              </a:defRPr>
            </a:lvl1pPr>
          </a:lstStyle>
          <a:p>
            <a:r>
              <a:rPr lang="en-US" dirty="0" smtClean="0"/>
              <a:t>Text and Data/Image Slide: click to add title</a:t>
            </a:r>
            <a:endParaRPr lang="en-US" dirty="0"/>
          </a:p>
        </p:txBody>
      </p:sp>
      <p:sp>
        <p:nvSpPr>
          <p:cNvPr id="3" name="Text Placeholder 2"/>
          <p:cNvSpPr>
            <a:spLocks noGrp="1"/>
          </p:cNvSpPr>
          <p:nvPr>
            <p:ph type="body" idx="1" hasCustomPrompt="1"/>
          </p:nvPr>
        </p:nvSpPr>
        <p:spPr>
          <a:xfrm>
            <a:off x="323850" y="-9525"/>
            <a:ext cx="8515350" cy="304800"/>
          </a:xfrm>
          <a:prstGeom prst="rect">
            <a:avLst/>
          </a:prstGeom>
        </p:spPr>
        <p:txBody>
          <a:bodyPr anchor="b">
            <a:normAutofit/>
          </a:bodyPr>
          <a:lstStyle>
            <a:lvl1pPr marL="0" indent="0">
              <a:buNone/>
              <a:defRPr sz="1200" b="0" baseline="0">
                <a:solidFill>
                  <a:srgbClr val="81AE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ADD SECTION TOPIC (OPTIONAL)</a:t>
            </a:r>
          </a:p>
        </p:txBody>
      </p:sp>
      <p:sp>
        <p:nvSpPr>
          <p:cNvPr id="4" name="Content Placeholder 3"/>
          <p:cNvSpPr>
            <a:spLocks noGrp="1"/>
          </p:cNvSpPr>
          <p:nvPr>
            <p:ph sz="half" idx="2" hasCustomPrompt="1"/>
          </p:nvPr>
        </p:nvSpPr>
        <p:spPr>
          <a:xfrm>
            <a:off x="323850" y="1447800"/>
            <a:ext cx="4171950" cy="4800600"/>
          </a:xfrm>
          <a:prstGeom prst="rect">
            <a:avLst/>
          </a:prstGeom>
        </p:spPr>
        <p:txBody>
          <a:bodyPr anchor="t" anchorCtr="0">
            <a:normAutofit/>
          </a:bodyPr>
          <a:lstStyle>
            <a:lvl1pPr marL="228600" indent="-228600">
              <a:buClr>
                <a:schemeClr val="tx2"/>
              </a:buClr>
              <a:defRPr sz="2400">
                <a:solidFill>
                  <a:srgbClr val="000000"/>
                </a:solidFill>
              </a:defRPr>
            </a:lvl1pPr>
            <a:lvl2pPr marL="400050" indent="-171450">
              <a:buClr>
                <a:schemeClr val="tx2"/>
              </a:buClr>
              <a:buFont typeface="Arial" pitchFamily="34" charset="0"/>
              <a:buChar char="-"/>
              <a:defRPr sz="2000">
                <a:solidFill>
                  <a:srgbClr val="000000"/>
                </a:solidFill>
              </a:defRPr>
            </a:lvl2pPr>
            <a:lvl3pPr>
              <a:defRPr sz="1600">
                <a:solidFill>
                  <a:srgbClr val="000000"/>
                </a:solidFill>
              </a:defRPr>
            </a:lvl3pPr>
            <a:lvl4pPr>
              <a:defRPr sz="2000"/>
            </a:lvl4pPr>
            <a:lvl5pPr>
              <a:defRPr sz="2000"/>
            </a:lvl5pPr>
            <a:lvl6pPr>
              <a:defRPr sz="1600"/>
            </a:lvl6pPr>
            <a:lvl7pPr>
              <a:defRPr sz="1600"/>
            </a:lvl7pPr>
            <a:lvl8pPr>
              <a:defRPr sz="1600"/>
            </a:lvl8pPr>
            <a:lvl9pPr>
              <a:defRPr sz="1600"/>
            </a:lvl9pPr>
          </a:lstStyle>
          <a:p>
            <a:pPr lvl="0"/>
            <a:r>
              <a:rPr lang="en-US" dirty="0" smtClean="0"/>
              <a:t>Click to edit first level text</a:t>
            </a:r>
          </a:p>
          <a:p>
            <a:pPr lvl="1"/>
            <a:r>
              <a:rPr lang="en-US" dirty="0" smtClean="0"/>
              <a:t>Second level</a:t>
            </a:r>
          </a:p>
        </p:txBody>
      </p:sp>
      <p:sp>
        <p:nvSpPr>
          <p:cNvPr id="9" name="Content Placeholder 4"/>
          <p:cNvSpPr>
            <a:spLocks noGrp="1"/>
          </p:cNvSpPr>
          <p:nvPr>
            <p:ph sz="quarter" idx="13" hasCustomPrompt="1"/>
          </p:nvPr>
        </p:nvSpPr>
        <p:spPr>
          <a:xfrm>
            <a:off x="304801" y="6461760"/>
            <a:ext cx="7162799" cy="320040"/>
          </a:xfrm>
          <a:prstGeom prst="rect">
            <a:avLst/>
          </a:prstGeom>
        </p:spPr>
        <p:txBody>
          <a:bodyPr vert="horz" anchor="ctr"/>
          <a:lstStyle>
            <a:lvl1pPr marL="0" indent="0">
              <a:buNone/>
              <a:defRPr sz="1400" b="1">
                <a:solidFill>
                  <a:schemeClr val="bg2"/>
                </a:solidFill>
                <a:latin typeface="Arial"/>
                <a:cs typeface="Arial"/>
              </a:defRPr>
            </a:lvl1pPr>
          </a:lstStyle>
          <a:p>
            <a:pPr lvl="0"/>
            <a:r>
              <a:rPr lang="en-US" dirty="0" smtClean="0"/>
              <a:t>Click to Add Source</a:t>
            </a:r>
            <a:endParaRPr lang="en-US" dirty="0"/>
          </a:p>
        </p:txBody>
      </p:sp>
    </p:spTree>
    <p:extLst>
      <p:ext uri="{BB962C8B-B14F-4D97-AF65-F5344CB8AC3E}">
        <p14:creationId xmlns:p14="http://schemas.microsoft.com/office/powerpoint/2010/main" val="2091223063"/>
      </p:ext>
    </p:extLst>
  </p:cSld>
  <p:clrMapOvr>
    <a:masterClrMapping/>
  </p:clrMapOvr>
  <p:transition xmlns:p14="http://schemas.microsoft.com/office/powerpoint/2010/main" spd="slow"/>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ic A">
    <p:spTree>
      <p:nvGrpSpPr>
        <p:cNvPr id="1" name=""/>
        <p:cNvGrpSpPr/>
        <p:nvPr/>
      </p:nvGrpSpPr>
      <p:grpSpPr>
        <a:xfrm>
          <a:off x="0" y="0"/>
          <a:ext cx="0" cy="0"/>
          <a:chOff x="0" y="0"/>
          <a:chExt cx="0" cy="0"/>
        </a:xfrm>
      </p:grpSpPr>
      <p:sp>
        <p:nvSpPr>
          <p:cNvPr id="5" name="Content Placeholder 4"/>
          <p:cNvSpPr>
            <a:spLocks noGrp="1"/>
          </p:cNvSpPr>
          <p:nvPr>
            <p:ph sz="quarter" idx="13" hasCustomPrompt="1"/>
          </p:nvPr>
        </p:nvSpPr>
        <p:spPr>
          <a:xfrm>
            <a:off x="304801" y="6461760"/>
            <a:ext cx="7162799" cy="320040"/>
          </a:xfrm>
          <a:prstGeom prst="rect">
            <a:avLst/>
          </a:prstGeom>
        </p:spPr>
        <p:txBody>
          <a:bodyPr vert="horz" anchor="ctr"/>
          <a:lstStyle>
            <a:lvl1pPr marL="0" indent="0">
              <a:buNone/>
              <a:defRPr sz="1400" b="1">
                <a:solidFill>
                  <a:srgbClr val="285078"/>
                </a:solidFill>
                <a:latin typeface="Arial"/>
                <a:cs typeface="Arial"/>
              </a:defRPr>
            </a:lvl1pPr>
          </a:lstStyle>
          <a:p>
            <a:pPr lvl="0"/>
            <a:r>
              <a:rPr lang="en-US" dirty="0" smtClean="0"/>
              <a:t>Click to Add Source</a:t>
            </a:r>
            <a:endParaRPr lang="en-US" dirty="0"/>
          </a:p>
        </p:txBody>
      </p:sp>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1277112"/>
          </a:xfrm>
          <a:prstGeom prst="rect">
            <a:avLst/>
          </a:prstGeom>
        </p:spPr>
      </p:pic>
      <p:sp>
        <p:nvSpPr>
          <p:cNvPr id="11" name="Text Placeholder 19"/>
          <p:cNvSpPr>
            <a:spLocks/>
          </p:cNvSpPr>
          <p:nvPr/>
        </p:nvSpPr>
        <p:spPr bwMode="invGray">
          <a:xfrm>
            <a:off x="-1" y="-12701"/>
            <a:ext cx="9162288" cy="316990"/>
          </a:xfrm>
          <a:prstGeom prst="rect">
            <a:avLst/>
          </a:prstGeom>
          <a:solidFill>
            <a:srgbClr val="001D48"/>
          </a:solidFill>
          <a:ln w="9525">
            <a:noFill/>
            <a:miter lim="800000"/>
            <a:headEnd/>
            <a:tailEnd/>
          </a:ln>
        </p:spPr>
        <p:txBody>
          <a:bodyPr anchor="ctr">
            <a:prstTxWarp prst="textNoShape">
              <a:avLst/>
            </a:prstTxWarp>
          </a:bodyPr>
          <a:lstStyle/>
          <a:p>
            <a:pPr marL="342900" indent="-342900" defTabSz="457200">
              <a:lnSpc>
                <a:spcPct val="60000"/>
              </a:lnSpc>
              <a:buClr>
                <a:srgbClr val="7592A4"/>
              </a:buClr>
              <a:buFont typeface="Arial" pitchFamily="-110" charset="0"/>
              <a:buNone/>
            </a:pPr>
            <a:endParaRPr lang="en-US" sz="1400" dirty="0">
              <a:solidFill>
                <a:schemeClr val="bg1"/>
              </a:solidFill>
              <a:latin typeface="Arial" pitchFamily="-110" charset="0"/>
              <a:ea typeface="ＭＳ Ｐゴシック" pitchFamily="-110" charset="-128"/>
              <a:cs typeface="ＭＳ Ｐゴシック" pitchFamily="-110" charset="-128"/>
            </a:endParaRPr>
          </a:p>
        </p:txBody>
      </p:sp>
      <p:cxnSp>
        <p:nvCxnSpPr>
          <p:cNvPr id="12" name="Straight Connector 11"/>
          <p:cNvCxnSpPr/>
          <p:nvPr/>
        </p:nvCxnSpPr>
        <p:spPr>
          <a:xfrm>
            <a:off x="1" y="1282700"/>
            <a:ext cx="9158733" cy="1588"/>
          </a:xfrm>
          <a:prstGeom prst="line">
            <a:avLst/>
          </a:prstGeom>
          <a:ln w="25400" cap="flat" cmpd="sng" algn="ctr">
            <a:solidFill>
              <a:srgbClr val="81AE2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323850" y="304800"/>
            <a:ext cx="8515350" cy="990600"/>
          </a:xfrm>
          <a:prstGeom prst="rect">
            <a:avLst/>
          </a:prstGeom>
        </p:spPr>
        <p:txBody>
          <a:bodyPr anchor="ctr" anchorCtr="0">
            <a:normAutofit/>
          </a:bodyPr>
          <a:lstStyle>
            <a:lvl1pPr>
              <a:defRPr sz="2800">
                <a:solidFill>
                  <a:schemeClr val="bg1"/>
                </a:solidFill>
              </a:defRPr>
            </a:lvl1pPr>
          </a:lstStyle>
          <a:p>
            <a:r>
              <a:rPr lang="en-US" dirty="0" smtClean="0"/>
              <a:t>Data/Image Slide: click to add title</a:t>
            </a:r>
            <a:endParaRPr lang="en-US" dirty="0"/>
          </a:p>
        </p:txBody>
      </p:sp>
      <p:sp>
        <p:nvSpPr>
          <p:cNvPr id="3" name="Text Placeholder 2"/>
          <p:cNvSpPr>
            <a:spLocks noGrp="1"/>
          </p:cNvSpPr>
          <p:nvPr>
            <p:ph type="body" idx="1" hasCustomPrompt="1"/>
          </p:nvPr>
        </p:nvSpPr>
        <p:spPr>
          <a:xfrm>
            <a:off x="323850" y="-9525"/>
            <a:ext cx="8515350" cy="304800"/>
          </a:xfrm>
          <a:prstGeom prst="rect">
            <a:avLst/>
          </a:prstGeom>
        </p:spPr>
        <p:txBody>
          <a:bodyPr anchor="b">
            <a:normAutofit/>
          </a:bodyPr>
          <a:lstStyle>
            <a:lvl1pPr marL="0" indent="0">
              <a:buNone/>
              <a:defRPr sz="1200" b="0">
                <a:solidFill>
                  <a:srgbClr val="81AE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ADD SECTION TOPIC (OPTIONAL)</a:t>
            </a:r>
          </a:p>
        </p:txBody>
      </p:sp>
    </p:spTree>
  </p:cSld>
  <p:clrMapOvr>
    <a:masterClrMapping/>
  </p:clrMapOvr>
  <p:transition xmlns:p14="http://schemas.microsoft.com/office/powerpoint/2010/main" spd="slow"/>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aphic B">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1277112"/>
          </a:xfrm>
          <a:prstGeom prst="rect">
            <a:avLst/>
          </a:prstGeom>
        </p:spPr>
      </p:pic>
      <p:sp>
        <p:nvSpPr>
          <p:cNvPr id="11" name="Text Placeholder 19"/>
          <p:cNvSpPr>
            <a:spLocks/>
          </p:cNvSpPr>
          <p:nvPr/>
        </p:nvSpPr>
        <p:spPr bwMode="invGray">
          <a:xfrm>
            <a:off x="-1" y="-12701"/>
            <a:ext cx="9162288" cy="316990"/>
          </a:xfrm>
          <a:prstGeom prst="rect">
            <a:avLst/>
          </a:prstGeom>
          <a:solidFill>
            <a:srgbClr val="001D48"/>
          </a:solidFill>
          <a:ln w="9525">
            <a:noFill/>
            <a:miter lim="800000"/>
            <a:headEnd/>
            <a:tailEnd/>
          </a:ln>
        </p:spPr>
        <p:txBody>
          <a:bodyPr anchor="ctr">
            <a:prstTxWarp prst="textNoShape">
              <a:avLst/>
            </a:prstTxWarp>
          </a:bodyPr>
          <a:lstStyle/>
          <a:p>
            <a:pPr marL="342900" indent="-342900" defTabSz="457200">
              <a:lnSpc>
                <a:spcPct val="60000"/>
              </a:lnSpc>
              <a:buClr>
                <a:srgbClr val="7592A4"/>
              </a:buClr>
              <a:buFont typeface="Arial" pitchFamily="-110" charset="0"/>
              <a:buNone/>
            </a:pPr>
            <a:endParaRPr lang="en-US" sz="1400" dirty="0">
              <a:solidFill>
                <a:schemeClr val="bg1"/>
              </a:solidFill>
              <a:latin typeface="Arial" pitchFamily="-110" charset="0"/>
              <a:ea typeface="ＭＳ Ｐゴシック" pitchFamily="-110" charset="-128"/>
              <a:cs typeface="ＭＳ Ｐゴシック" pitchFamily="-110" charset="-128"/>
            </a:endParaRPr>
          </a:p>
        </p:txBody>
      </p:sp>
      <p:cxnSp>
        <p:nvCxnSpPr>
          <p:cNvPr id="12" name="Straight Connector 11"/>
          <p:cNvCxnSpPr/>
          <p:nvPr/>
        </p:nvCxnSpPr>
        <p:spPr>
          <a:xfrm>
            <a:off x="1" y="1282700"/>
            <a:ext cx="9158733" cy="1588"/>
          </a:xfrm>
          <a:prstGeom prst="line">
            <a:avLst/>
          </a:prstGeom>
          <a:ln w="25400" cap="flat" cmpd="sng" algn="ctr">
            <a:solidFill>
              <a:srgbClr val="81AE2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323850" y="304800"/>
            <a:ext cx="8515350" cy="990600"/>
          </a:xfrm>
          <a:prstGeom prst="rect">
            <a:avLst/>
          </a:prstGeom>
        </p:spPr>
        <p:txBody>
          <a:bodyPr anchor="ctr" anchorCtr="0">
            <a:normAutofit/>
          </a:bodyPr>
          <a:lstStyle>
            <a:lvl1pPr>
              <a:defRPr sz="2600" baseline="0">
                <a:solidFill>
                  <a:schemeClr val="bg1"/>
                </a:solidFill>
              </a:defRPr>
            </a:lvl1pPr>
          </a:lstStyle>
          <a:p>
            <a:r>
              <a:rPr lang="en-US" dirty="0" smtClean="0"/>
              <a:t>Data/Image slide two line title: click to add title</a:t>
            </a:r>
            <a:endParaRPr lang="en-US" dirty="0"/>
          </a:p>
        </p:txBody>
      </p:sp>
      <p:sp>
        <p:nvSpPr>
          <p:cNvPr id="3" name="Text Placeholder 2"/>
          <p:cNvSpPr>
            <a:spLocks noGrp="1"/>
          </p:cNvSpPr>
          <p:nvPr>
            <p:ph type="body" idx="1" hasCustomPrompt="1"/>
          </p:nvPr>
        </p:nvSpPr>
        <p:spPr>
          <a:xfrm>
            <a:off x="323850" y="-9525"/>
            <a:ext cx="8515350" cy="304800"/>
          </a:xfrm>
          <a:prstGeom prst="rect">
            <a:avLst/>
          </a:prstGeom>
        </p:spPr>
        <p:txBody>
          <a:bodyPr anchor="b">
            <a:normAutofit/>
          </a:bodyPr>
          <a:lstStyle>
            <a:lvl1pPr marL="0" indent="0">
              <a:buNone/>
              <a:defRPr sz="1200" b="0">
                <a:solidFill>
                  <a:srgbClr val="81AE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ADD SECTION TOPIC (OPTIONAL)</a:t>
            </a:r>
          </a:p>
        </p:txBody>
      </p:sp>
      <p:sp>
        <p:nvSpPr>
          <p:cNvPr id="13" name="Content Placeholder 4"/>
          <p:cNvSpPr>
            <a:spLocks noGrp="1"/>
          </p:cNvSpPr>
          <p:nvPr>
            <p:ph sz="quarter" idx="13" hasCustomPrompt="1"/>
          </p:nvPr>
        </p:nvSpPr>
        <p:spPr>
          <a:xfrm>
            <a:off x="304801" y="6461760"/>
            <a:ext cx="7162799" cy="320040"/>
          </a:xfrm>
          <a:prstGeom prst="rect">
            <a:avLst/>
          </a:prstGeom>
        </p:spPr>
        <p:txBody>
          <a:bodyPr vert="horz" anchor="ctr"/>
          <a:lstStyle>
            <a:lvl1pPr marL="0" indent="0">
              <a:buNone/>
              <a:defRPr sz="1400" b="1">
                <a:solidFill>
                  <a:srgbClr val="285078"/>
                </a:solidFill>
                <a:latin typeface="Arial"/>
                <a:cs typeface="Arial"/>
              </a:defRPr>
            </a:lvl1pPr>
          </a:lstStyle>
          <a:p>
            <a:pPr lvl="0"/>
            <a:r>
              <a:rPr lang="en-US" dirty="0" smtClean="0"/>
              <a:t>Click to Add Source</a:t>
            </a:r>
            <a:endParaRPr lang="en-US" dirty="0"/>
          </a:p>
        </p:txBody>
      </p:sp>
    </p:spTree>
  </p:cSld>
  <p:clrMapOvr>
    <a:masterClrMapping/>
  </p:clrMapOvr>
  <p:transition xmlns:p14="http://schemas.microsoft.com/office/powerpoint/2010/main" spd="slow"/>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NW ECHO.pn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543800" y="6201950"/>
            <a:ext cx="1448903" cy="503649"/>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86" r:id="rId5"/>
    <p:sldLayoutId id="2147483665" r:id="rId6"/>
    <p:sldLayoutId id="2147483688" r:id="rId7"/>
    <p:sldLayoutId id="2147483666" r:id="rId8"/>
    <p:sldLayoutId id="2147483667" r:id="rId9"/>
    <p:sldLayoutId id="2147483668" r:id="rId10"/>
    <p:sldLayoutId id="2147483687" r:id="rId11"/>
    <p:sldLayoutId id="2147483691" r:id="rId12"/>
    <p:sldLayoutId id="2147483692" r:id="rId13"/>
    <p:sldLayoutId id="2147483693" r:id="rId14"/>
  </p:sldLayoutIdLst>
  <p:transition xmlns:p14="http://schemas.microsoft.com/office/powerpoint/2010/main" spd="slow"/>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emf"/><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hyperlink" Target="http://www.americantelemed.org/i4a/pages/index.cfm?pageid=3333" TargetMode="External"/><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hyperlink" Target="http://www.americantelemed.org/i4a/pages/index.cfm?pageid=3333"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0.emf"/><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0.emf"/><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0.emf"/><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7.png"/></Relationships>
</file>

<file path=ppt/slides/_rels/slide20.xml.rels><?xml version="1.0" encoding="UTF-8" standalone="yes"?>
<Relationships xmlns="http://schemas.openxmlformats.org/package/2006/relationships"><Relationship Id="rId11" Type="http://schemas.openxmlformats.org/officeDocument/2006/relationships/image" Target="../media/image36.png"/><Relationship Id="rId12" Type="http://schemas.openxmlformats.org/officeDocument/2006/relationships/image" Target="../media/image37.png"/><Relationship Id="rId13" Type="http://schemas.openxmlformats.org/officeDocument/2006/relationships/image" Target="../media/image38.png"/><Relationship Id="rId14" Type="http://schemas.openxmlformats.org/officeDocument/2006/relationships/image" Target="../media/image39.png"/><Relationship Id="rId15" Type="http://schemas.openxmlformats.org/officeDocument/2006/relationships/image" Target="../media/image40.png"/><Relationship Id="rId16" Type="http://schemas.openxmlformats.org/officeDocument/2006/relationships/image" Target="../media/image41.png"/><Relationship Id="rId17" Type="http://schemas.openxmlformats.org/officeDocument/2006/relationships/image" Target="../media/image42.png"/><Relationship Id="rId18" Type="http://schemas.openxmlformats.org/officeDocument/2006/relationships/image" Target="../media/image43.png"/><Relationship Id="rId19" Type="http://schemas.openxmlformats.org/officeDocument/2006/relationships/image" Target="../media/image44.png"/><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s>
</file>

<file path=ppt/slides/_rels/slide21.xml.rels><?xml version="1.0" encoding="UTF-8" standalone="yes"?>
<Relationships xmlns="http://schemas.openxmlformats.org/package/2006/relationships"><Relationship Id="rId11" Type="http://schemas.openxmlformats.org/officeDocument/2006/relationships/image" Target="../media/image36.png"/><Relationship Id="rId12" Type="http://schemas.openxmlformats.org/officeDocument/2006/relationships/image" Target="../media/image37.png"/><Relationship Id="rId13" Type="http://schemas.openxmlformats.org/officeDocument/2006/relationships/image" Target="../media/image38.png"/><Relationship Id="rId14" Type="http://schemas.openxmlformats.org/officeDocument/2006/relationships/image" Target="../media/image39.png"/><Relationship Id="rId15" Type="http://schemas.openxmlformats.org/officeDocument/2006/relationships/image" Target="../media/image40.png"/><Relationship Id="rId16" Type="http://schemas.openxmlformats.org/officeDocument/2006/relationships/image" Target="../media/image41.png"/><Relationship Id="rId17" Type="http://schemas.openxmlformats.org/officeDocument/2006/relationships/image" Target="../media/image42.png"/><Relationship Id="rId18" Type="http://schemas.openxmlformats.org/officeDocument/2006/relationships/image" Target="../media/image43.png"/><Relationship Id="rId19" Type="http://schemas.openxmlformats.org/officeDocument/2006/relationships/image" Target="../media/image44.png"/><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s>
</file>

<file path=ppt/slides/_rels/slide22.xml.rels><?xml version="1.0" encoding="UTF-8" standalone="yes"?>
<Relationships xmlns="http://schemas.openxmlformats.org/package/2006/relationships"><Relationship Id="rId11" Type="http://schemas.openxmlformats.org/officeDocument/2006/relationships/image" Target="../media/image36.png"/><Relationship Id="rId12" Type="http://schemas.openxmlformats.org/officeDocument/2006/relationships/image" Target="../media/image37.png"/><Relationship Id="rId13" Type="http://schemas.openxmlformats.org/officeDocument/2006/relationships/image" Target="../media/image38.png"/><Relationship Id="rId14" Type="http://schemas.openxmlformats.org/officeDocument/2006/relationships/image" Target="../media/image39.png"/><Relationship Id="rId15" Type="http://schemas.openxmlformats.org/officeDocument/2006/relationships/image" Target="../media/image40.png"/><Relationship Id="rId16" Type="http://schemas.openxmlformats.org/officeDocument/2006/relationships/image" Target="../media/image41.png"/><Relationship Id="rId17" Type="http://schemas.openxmlformats.org/officeDocument/2006/relationships/image" Target="../media/image42.png"/><Relationship Id="rId18" Type="http://schemas.openxmlformats.org/officeDocument/2006/relationships/image" Target="../media/image43.png"/><Relationship Id="rId19" Type="http://schemas.openxmlformats.org/officeDocument/2006/relationships/image" Target="../media/image44.png"/><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s>
</file>

<file path=ppt/slides/_rels/slide23.xml.rels><?xml version="1.0" encoding="UTF-8" standalone="yes"?>
<Relationships xmlns="http://schemas.openxmlformats.org/package/2006/relationships"><Relationship Id="rId11" Type="http://schemas.openxmlformats.org/officeDocument/2006/relationships/image" Target="../media/image36.png"/><Relationship Id="rId12" Type="http://schemas.openxmlformats.org/officeDocument/2006/relationships/image" Target="../media/image37.png"/><Relationship Id="rId13" Type="http://schemas.openxmlformats.org/officeDocument/2006/relationships/image" Target="../media/image38.png"/><Relationship Id="rId14" Type="http://schemas.openxmlformats.org/officeDocument/2006/relationships/image" Target="../media/image39.png"/><Relationship Id="rId15" Type="http://schemas.openxmlformats.org/officeDocument/2006/relationships/image" Target="../media/image40.png"/><Relationship Id="rId16" Type="http://schemas.openxmlformats.org/officeDocument/2006/relationships/image" Target="../media/image41.png"/><Relationship Id="rId17" Type="http://schemas.openxmlformats.org/officeDocument/2006/relationships/image" Target="../media/image42.png"/><Relationship Id="rId18" Type="http://schemas.openxmlformats.org/officeDocument/2006/relationships/image" Target="../media/image43.png"/><Relationship Id="rId19" Type="http://schemas.openxmlformats.org/officeDocument/2006/relationships/image" Target="../media/image44.png"/><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s>
</file>

<file path=ppt/slides/_rels/slide24.xml.rels><?xml version="1.0" encoding="UTF-8" standalone="yes"?>
<Relationships xmlns="http://schemas.openxmlformats.org/package/2006/relationships"><Relationship Id="rId11" Type="http://schemas.openxmlformats.org/officeDocument/2006/relationships/image" Target="../media/image36.png"/><Relationship Id="rId12" Type="http://schemas.openxmlformats.org/officeDocument/2006/relationships/image" Target="../media/image37.png"/><Relationship Id="rId13" Type="http://schemas.openxmlformats.org/officeDocument/2006/relationships/image" Target="../media/image38.png"/><Relationship Id="rId14" Type="http://schemas.openxmlformats.org/officeDocument/2006/relationships/image" Target="../media/image39.png"/><Relationship Id="rId15" Type="http://schemas.openxmlformats.org/officeDocument/2006/relationships/image" Target="../media/image40.png"/><Relationship Id="rId16" Type="http://schemas.openxmlformats.org/officeDocument/2006/relationships/image" Target="../media/image41.png"/><Relationship Id="rId17" Type="http://schemas.openxmlformats.org/officeDocument/2006/relationships/image" Target="../media/image42.png"/><Relationship Id="rId18" Type="http://schemas.openxmlformats.org/officeDocument/2006/relationships/image" Target="../media/image43.png"/><Relationship Id="rId19" Type="http://schemas.openxmlformats.org/officeDocument/2006/relationships/image" Target="../media/image44.png"/><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s>
</file>

<file path=ppt/slides/_rels/slide25.xml.rels><?xml version="1.0" encoding="UTF-8" standalone="yes"?>
<Relationships xmlns="http://schemas.openxmlformats.org/package/2006/relationships"><Relationship Id="rId11" Type="http://schemas.openxmlformats.org/officeDocument/2006/relationships/image" Target="../media/image36.png"/><Relationship Id="rId12" Type="http://schemas.openxmlformats.org/officeDocument/2006/relationships/image" Target="../media/image37.png"/><Relationship Id="rId13" Type="http://schemas.openxmlformats.org/officeDocument/2006/relationships/image" Target="../media/image38.png"/><Relationship Id="rId14" Type="http://schemas.openxmlformats.org/officeDocument/2006/relationships/image" Target="../media/image39.png"/><Relationship Id="rId15" Type="http://schemas.openxmlformats.org/officeDocument/2006/relationships/image" Target="../media/image40.png"/><Relationship Id="rId16" Type="http://schemas.openxmlformats.org/officeDocument/2006/relationships/image" Target="../media/image41.png"/><Relationship Id="rId17" Type="http://schemas.openxmlformats.org/officeDocument/2006/relationships/image" Target="../media/image42.png"/><Relationship Id="rId18" Type="http://schemas.openxmlformats.org/officeDocument/2006/relationships/image" Target="../media/image43.png"/><Relationship Id="rId19" Type="http://schemas.openxmlformats.org/officeDocument/2006/relationships/image" Target="../media/image44.png"/><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s>
</file>

<file path=ppt/slides/_rels/slide26.xml.rels><?xml version="1.0" encoding="UTF-8" standalone="yes"?>
<Relationships xmlns="http://schemas.openxmlformats.org/package/2006/relationships"><Relationship Id="rId11" Type="http://schemas.openxmlformats.org/officeDocument/2006/relationships/image" Target="../media/image37.png"/><Relationship Id="rId12" Type="http://schemas.openxmlformats.org/officeDocument/2006/relationships/image" Target="../media/image38.png"/><Relationship Id="rId13" Type="http://schemas.openxmlformats.org/officeDocument/2006/relationships/image" Target="../media/image39.png"/><Relationship Id="rId14" Type="http://schemas.openxmlformats.org/officeDocument/2006/relationships/image" Target="../media/image40.png"/><Relationship Id="rId15" Type="http://schemas.openxmlformats.org/officeDocument/2006/relationships/image" Target="../media/image41.png"/><Relationship Id="rId16" Type="http://schemas.openxmlformats.org/officeDocument/2006/relationships/image" Target="../media/image42.png"/><Relationship Id="rId17" Type="http://schemas.openxmlformats.org/officeDocument/2006/relationships/image" Target="../media/image43.png"/><Relationship Id="rId18" Type="http://schemas.openxmlformats.org/officeDocument/2006/relationships/image" Target="../media/image44.png"/><Relationship Id="rId19" Type="http://schemas.openxmlformats.org/officeDocument/2006/relationships/image" Target="../media/image29.png"/><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28.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20.emf"/><Relationship Id="rId5" Type="http://schemas.openxmlformats.org/officeDocument/2006/relationships/image" Target="../media/image21.emf"/><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emf"/><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0.emf"/><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hyperlink" Target="mailto:kthornton@salud.unm.edu" TargetMode="External"/><Relationship Id="rId4" Type="http://schemas.openxmlformats.org/officeDocument/2006/relationships/image" Target="../media/image46.jpeg"/><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7.jpeg"/></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47.jpeg"/><Relationship Id="rId1" Type="http://schemas.openxmlformats.org/officeDocument/2006/relationships/slideLayout" Target="../slideLayouts/slideLayout12.xml"/><Relationship Id="rId2" Type="http://schemas.openxmlformats.org/officeDocument/2006/relationships/notesSlide" Target="../notesSlides/notesSlide3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7.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52.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0.emf"/><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53.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0.emf"/><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54.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0.emf"/><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53.png"/></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57.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0.emf"/><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5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hyperlink" Target="http://www.nwaetcecho.org" TargetMode="Externa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image" Target="../media/image59.jpeg"/><Relationship Id="rId1" Type="http://schemas.openxmlformats.org/officeDocument/2006/relationships/tags" Target="../tags/tag1.xml"/><Relationship Id="rId2"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image" Target="../media/image60.jpg"/><Relationship Id="rId1" Type="http://schemas.openxmlformats.org/officeDocument/2006/relationships/tags" Target="../tags/tag2.xml"/><Relationship Id="rId2"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chart" Target="../charts/char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image" Target="../media/image58.png"/><Relationship Id="rId5" Type="http://schemas.openxmlformats.org/officeDocument/2006/relationships/image" Target="../media/image61.JPG"/><Relationship Id="rId6" Type="http://schemas.openxmlformats.org/officeDocument/2006/relationships/image" Target="../media/image62.JPG"/><Relationship Id="rId7" Type="http://schemas.openxmlformats.org/officeDocument/2006/relationships/image" Target="../media/image63.JPG"/><Relationship Id="rId8" Type="http://schemas.openxmlformats.org/officeDocument/2006/relationships/image" Target="../media/image64.JPG"/><Relationship Id="rId9" Type="http://schemas.openxmlformats.org/officeDocument/2006/relationships/image" Target="../media/image65.JPG"/><Relationship Id="rId10" Type="http://schemas.openxmlformats.org/officeDocument/2006/relationships/image" Target="../media/image66.JPG"/><Relationship Id="rId1" Type="http://schemas.openxmlformats.org/officeDocument/2006/relationships/tags" Target="../tags/tag3.xml"/><Relationship Id="rId2"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11" Type="http://schemas.openxmlformats.org/officeDocument/2006/relationships/image" Target="../media/image74.png"/><Relationship Id="rId12" Type="http://schemas.openxmlformats.org/officeDocument/2006/relationships/image" Target="../media/image75.png"/><Relationship Id="rId13" Type="http://schemas.openxmlformats.org/officeDocument/2006/relationships/image" Target="../media/image76.png"/><Relationship Id="rId14" Type="http://schemas.openxmlformats.org/officeDocument/2006/relationships/image" Target="../media/image66.JPG"/><Relationship Id="rId1" Type="http://schemas.openxmlformats.org/officeDocument/2006/relationships/slideLayout" Target="../slideLayouts/slideLayout8.xml"/><Relationship Id="rId2" Type="http://schemas.openxmlformats.org/officeDocument/2006/relationships/notesSlide" Target="../notesSlides/notesSlide48.xml"/><Relationship Id="rId3" Type="http://schemas.openxmlformats.org/officeDocument/2006/relationships/image" Target="../media/image58.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1.png"/><Relationship Id="rId9" Type="http://schemas.openxmlformats.org/officeDocument/2006/relationships/image" Target="../media/image72.png"/><Relationship Id="rId10" Type="http://schemas.openxmlformats.org/officeDocument/2006/relationships/image" Target="../media/image7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3" Type="http://schemas.openxmlformats.org/officeDocument/2006/relationships/hyperlink" Target="http://www.nwaetcecho.org" TargetMode="External"/><Relationship Id="rId4" Type="http://schemas.openxmlformats.org/officeDocument/2006/relationships/image" Target="../media/image77.png"/><Relationship Id="rId1" Type="http://schemas.openxmlformats.org/officeDocument/2006/relationships/slideLayout" Target="../slideLayouts/slideLayout6.xml"/><Relationship Id="rId2" Type="http://schemas.openxmlformats.org/officeDocument/2006/relationships/notesSlide" Target="../notesSlides/notesSlide4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0.xml"/><Relationship Id="rId3" Type="http://schemas.openxmlformats.org/officeDocument/2006/relationships/image" Target="../media/image7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image" Target="../media/image8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81.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jpe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33400" y="2590800"/>
            <a:ext cx="8686800" cy="1028700"/>
          </a:xfrm>
        </p:spPr>
        <p:txBody>
          <a:bodyPr>
            <a:normAutofit fontScale="90000"/>
          </a:bodyPr>
          <a:lstStyle/>
          <a:p>
            <a:r>
              <a:rPr lang="en-US" b="1" dirty="0" smtClean="0">
                <a:latin typeface="Candara"/>
                <a:cs typeface="Candara"/>
              </a:rPr>
              <a:t>Designing </a:t>
            </a:r>
            <a:r>
              <a:rPr lang="en-US" b="1" dirty="0">
                <a:latin typeface="Candara"/>
                <a:cs typeface="Candara"/>
              </a:rPr>
              <a:t>robust, capacity-building outreach networks through technology</a:t>
            </a:r>
            <a:endParaRPr lang="en-US" dirty="0">
              <a:latin typeface="Candara"/>
              <a:cs typeface="Candara"/>
            </a:endParaRPr>
          </a:p>
        </p:txBody>
      </p:sp>
      <p:sp>
        <p:nvSpPr>
          <p:cNvPr id="7" name="Subtitle 6"/>
          <p:cNvSpPr>
            <a:spLocks noGrp="1"/>
          </p:cNvSpPr>
          <p:nvPr>
            <p:ph type="subTitle" idx="1"/>
          </p:nvPr>
        </p:nvSpPr>
        <p:spPr>
          <a:xfrm>
            <a:off x="524257" y="3962400"/>
            <a:ext cx="8314943" cy="1295400"/>
          </a:xfrm>
        </p:spPr>
        <p:txBody>
          <a:bodyPr>
            <a:normAutofit/>
          </a:bodyPr>
          <a:lstStyle/>
          <a:p>
            <a:pPr>
              <a:spcBef>
                <a:spcPts val="0"/>
              </a:spcBef>
            </a:pPr>
            <a:r>
              <a:rPr lang="en-US" dirty="0" smtClean="0">
                <a:latin typeface="Arial" pitchFamily="-108" charset="0"/>
                <a:ea typeface="ＭＳ Ｐゴシック" pitchFamily="-108" charset="-128"/>
                <a:cs typeface="ＭＳ Ｐゴシック" pitchFamily="-108" charset="-128"/>
              </a:rPr>
              <a:t>Christian B. Ramers, MD, MPH – PAETC HIV Learning Network</a:t>
            </a:r>
          </a:p>
          <a:p>
            <a:pPr>
              <a:spcBef>
                <a:spcPts val="0"/>
              </a:spcBef>
            </a:pPr>
            <a:r>
              <a:rPr lang="en-US" dirty="0" smtClean="0">
                <a:latin typeface="Arial" pitchFamily="-108" charset="0"/>
                <a:ea typeface="ＭＳ Ｐゴシック" pitchFamily="-108" charset="-128"/>
                <a:cs typeface="ＭＳ Ｐゴシック" pitchFamily="-108" charset="-128"/>
              </a:rPr>
              <a:t>Kent Unruh, PhD - NW AETC ECHO – University of Washington </a:t>
            </a:r>
            <a:endParaRPr lang="en-US" dirty="0">
              <a:latin typeface="Arial" pitchFamily="-108" charset="0"/>
              <a:ea typeface="ＭＳ Ｐゴシック" pitchFamily="-108" charset="-128"/>
              <a:cs typeface="ＭＳ Ｐゴシック" pitchFamily="-108" charset="-128"/>
            </a:endParaRPr>
          </a:p>
          <a:p>
            <a:pPr>
              <a:spcBef>
                <a:spcPts val="0"/>
              </a:spcBef>
            </a:pPr>
            <a:r>
              <a:rPr lang="en-US" dirty="0" smtClean="0">
                <a:latin typeface="Arial" pitchFamily="-108" charset="0"/>
                <a:ea typeface="ＭＳ Ｐゴシック" pitchFamily="-108" charset="-128"/>
                <a:cs typeface="ＭＳ Ｐゴシック" pitchFamily="-108" charset="-128"/>
              </a:rPr>
              <a:t>Karla Thornton, MD, MPH - Project ECHO – University of New Mexico</a:t>
            </a:r>
          </a:p>
          <a:p>
            <a:pPr>
              <a:spcBef>
                <a:spcPts val="0"/>
              </a:spcBef>
            </a:pPr>
            <a:endParaRPr lang="en-US" dirty="0" smtClean="0">
              <a:latin typeface="Arial" pitchFamily="-108" charset="0"/>
              <a:ea typeface="ＭＳ Ｐゴシック" pitchFamily="-108" charset="-128"/>
              <a:cs typeface="ＭＳ Ｐゴシック" pitchFamily="-108" charset="-128"/>
            </a:endParaRPr>
          </a:p>
        </p:txBody>
      </p:sp>
      <p:sp>
        <p:nvSpPr>
          <p:cNvPr id="8" name="Text Placeholder 7"/>
          <p:cNvSpPr>
            <a:spLocks noGrp="1"/>
          </p:cNvSpPr>
          <p:nvPr>
            <p:ph type="body" sz="quarter" idx="10"/>
          </p:nvPr>
        </p:nvSpPr>
        <p:spPr>
          <a:xfrm>
            <a:off x="476250" y="5215130"/>
            <a:ext cx="8314944" cy="728470"/>
          </a:xfrm>
        </p:spPr>
        <p:txBody>
          <a:bodyPr/>
          <a:lstStyle/>
          <a:p>
            <a:r>
              <a:rPr lang="en-US" dirty="0"/>
              <a:t>Presentation </a:t>
            </a:r>
            <a:r>
              <a:rPr lang="en-US" dirty="0" smtClean="0"/>
              <a:t>prepared by</a:t>
            </a:r>
            <a:r>
              <a:rPr lang="en-US" dirty="0"/>
              <a:t>: </a:t>
            </a:r>
            <a:r>
              <a:rPr lang="en-US" dirty="0" smtClean="0"/>
              <a:t>Christian Ramers, MD, MPH, Kent Unruh, PhD, and Karla Thornton, MD</a:t>
            </a:r>
            <a:endParaRPr lang="en-US" dirty="0"/>
          </a:p>
          <a:p>
            <a:r>
              <a:rPr lang="en-US" dirty="0"/>
              <a:t>Last Updated: </a:t>
            </a:r>
            <a:r>
              <a:rPr lang="en-US" dirty="0" smtClean="0"/>
              <a:t>October 14, 2012</a:t>
            </a:r>
            <a:endParaRPr lang="en-US" dirty="0"/>
          </a:p>
          <a:p>
            <a:endParaRPr lang="en-US" dirty="0"/>
          </a:p>
        </p:txBody>
      </p:sp>
    </p:spTree>
    <p:extLst>
      <p:ext uri="{BB962C8B-B14F-4D97-AF65-F5344CB8AC3E}">
        <p14:creationId xmlns:p14="http://schemas.microsoft.com/office/powerpoint/2010/main" val="3717929071"/>
      </p:ext>
    </p:extLst>
  </p:cSld>
  <p:clrMapOvr>
    <a:masterClrMapping/>
  </p:clrMapOvr>
  <p:transition xmlns:p14="http://schemas.microsoft.com/office/powerpoint/2010/main" spd="slow" advTm="37394"/>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latin typeface="Candara"/>
                <a:cs typeface="Candara"/>
              </a:rPr>
              <a:t>Deployed in Field</a:t>
            </a:r>
            <a:endParaRPr lang="en-US" sz="3200" b="1" dirty="0">
              <a:latin typeface="Candara"/>
              <a:cs typeface="Candara"/>
            </a:endParaRPr>
          </a:p>
        </p:txBody>
      </p:sp>
      <p:sp>
        <p:nvSpPr>
          <p:cNvPr id="3" name="Text Placeholder 2"/>
          <p:cNvSpPr>
            <a:spLocks noGrp="1"/>
          </p:cNvSpPr>
          <p:nvPr>
            <p:ph type="body" idx="1"/>
          </p:nvPr>
        </p:nvSpPr>
        <p:spPr/>
        <p:txBody>
          <a:bodyPr/>
          <a:lstStyle/>
          <a:p>
            <a:endParaRPr lang="en-US"/>
          </a:p>
        </p:txBody>
      </p:sp>
      <p:sp>
        <p:nvSpPr>
          <p:cNvPr id="6" name="Content Placeholder 5"/>
          <p:cNvSpPr>
            <a:spLocks noGrp="1"/>
          </p:cNvSpPr>
          <p:nvPr>
            <p:ph sz="quarter" idx="13"/>
          </p:nvPr>
        </p:nvSpPr>
        <p:spPr/>
        <p:txBody>
          <a:bodyPr/>
          <a:lstStyle/>
          <a:p>
            <a:endParaRPr lang="en-US"/>
          </a:p>
        </p:txBody>
      </p:sp>
      <p:pic>
        <p:nvPicPr>
          <p:cNvPr id="42" name="Picture 4"/>
          <p:cNvPicPr>
            <a:picLocks noChangeAspect="1" noChangeArrowheads="1"/>
          </p:cNvPicPr>
          <p:nvPr/>
        </p:nvPicPr>
        <p:blipFill>
          <a:blip r:embed="rId3" cstate="print"/>
          <a:srcRect/>
          <a:stretch>
            <a:fillRect/>
          </a:stretch>
        </p:blipFill>
        <p:spPr bwMode="auto">
          <a:xfrm>
            <a:off x="4038600" y="2590800"/>
            <a:ext cx="671143" cy="1345247"/>
          </a:xfrm>
          <a:prstGeom prst="rect">
            <a:avLst/>
          </a:prstGeom>
          <a:noFill/>
          <a:ln w="9525">
            <a:noFill/>
            <a:miter lim="800000"/>
            <a:headEnd/>
            <a:tailEnd/>
          </a:ln>
        </p:spPr>
      </p:pic>
      <p:pic>
        <p:nvPicPr>
          <p:cNvPr id="5" name="Picture 5"/>
          <p:cNvPicPr>
            <a:picLocks noChangeAspect="1" noChangeArrowheads="1"/>
          </p:cNvPicPr>
          <p:nvPr/>
        </p:nvPicPr>
        <p:blipFill>
          <a:blip r:embed="rId4" cstate="print"/>
          <a:srcRect/>
          <a:stretch>
            <a:fillRect/>
          </a:stretch>
        </p:blipFill>
        <p:spPr bwMode="auto">
          <a:xfrm>
            <a:off x="762000" y="1828800"/>
            <a:ext cx="392068" cy="1159438"/>
          </a:xfrm>
          <a:prstGeom prst="rect">
            <a:avLst/>
          </a:prstGeom>
          <a:noFill/>
          <a:ln w="9525">
            <a:noFill/>
            <a:miter lim="800000"/>
            <a:headEnd/>
            <a:tailEnd/>
          </a:ln>
        </p:spPr>
      </p:pic>
      <p:pic>
        <p:nvPicPr>
          <p:cNvPr id="16" name="Picture 5"/>
          <p:cNvPicPr>
            <a:picLocks noChangeAspect="1" noChangeArrowheads="1"/>
          </p:cNvPicPr>
          <p:nvPr/>
        </p:nvPicPr>
        <p:blipFill>
          <a:blip r:embed="rId4" cstate="print"/>
          <a:srcRect/>
          <a:stretch>
            <a:fillRect/>
          </a:stretch>
        </p:blipFill>
        <p:spPr bwMode="auto">
          <a:xfrm>
            <a:off x="1066800" y="2286000"/>
            <a:ext cx="392068" cy="1159438"/>
          </a:xfrm>
          <a:prstGeom prst="rect">
            <a:avLst/>
          </a:prstGeom>
          <a:noFill/>
          <a:ln w="9525">
            <a:noFill/>
            <a:miter lim="800000"/>
            <a:headEnd/>
            <a:tailEnd/>
          </a:ln>
        </p:spPr>
      </p:pic>
      <p:pic>
        <p:nvPicPr>
          <p:cNvPr id="17" name="Picture 5"/>
          <p:cNvPicPr>
            <a:picLocks noChangeAspect="1" noChangeArrowheads="1"/>
          </p:cNvPicPr>
          <p:nvPr/>
        </p:nvPicPr>
        <p:blipFill>
          <a:blip r:embed="rId4" cstate="print"/>
          <a:srcRect/>
          <a:stretch>
            <a:fillRect/>
          </a:stretch>
        </p:blipFill>
        <p:spPr bwMode="auto">
          <a:xfrm>
            <a:off x="1371600" y="2819400"/>
            <a:ext cx="392068" cy="1159438"/>
          </a:xfrm>
          <a:prstGeom prst="rect">
            <a:avLst/>
          </a:prstGeom>
          <a:noFill/>
          <a:ln w="9525">
            <a:noFill/>
            <a:miter lim="800000"/>
            <a:headEnd/>
            <a:tailEnd/>
          </a:ln>
        </p:spPr>
      </p:pic>
      <p:pic>
        <p:nvPicPr>
          <p:cNvPr id="18" name="Picture 5"/>
          <p:cNvPicPr>
            <a:picLocks noChangeAspect="1" noChangeArrowheads="1"/>
          </p:cNvPicPr>
          <p:nvPr/>
        </p:nvPicPr>
        <p:blipFill>
          <a:blip r:embed="rId4" cstate="print"/>
          <a:srcRect/>
          <a:stretch>
            <a:fillRect/>
          </a:stretch>
        </p:blipFill>
        <p:spPr bwMode="auto">
          <a:xfrm>
            <a:off x="1676400" y="3276600"/>
            <a:ext cx="392068" cy="1159438"/>
          </a:xfrm>
          <a:prstGeom prst="rect">
            <a:avLst/>
          </a:prstGeom>
          <a:noFill/>
          <a:ln w="9525">
            <a:noFill/>
            <a:miter lim="800000"/>
            <a:headEnd/>
            <a:tailEnd/>
          </a:ln>
        </p:spPr>
      </p:pic>
      <p:pic>
        <p:nvPicPr>
          <p:cNvPr id="19" name="Picture 5"/>
          <p:cNvPicPr>
            <a:picLocks noChangeAspect="1" noChangeArrowheads="1"/>
          </p:cNvPicPr>
          <p:nvPr/>
        </p:nvPicPr>
        <p:blipFill>
          <a:blip r:embed="rId4" cstate="print"/>
          <a:srcRect/>
          <a:stretch>
            <a:fillRect/>
          </a:stretch>
        </p:blipFill>
        <p:spPr bwMode="auto">
          <a:xfrm>
            <a:off x="1981200" y="3886200"/>
            <a:ext cx="392068" cy="1159438"/>
          </a:xfrm>
          <a:prstGeom prst="rect">
            <a:avLst/>
          </a:prstGeom>
          <a:noFill/>
          <a:ln w="9525">
            <a:noFill/>
            <a:miter lim="800000"/>
            <a:headEnd/>
            <a:tailEnd/>
          </a:ln>
        </p:spPr>
      </p:pic>
      <p:pic>
        <p:nvPicPr>
          <p:cNvPr id="20" name="Picture 5"/>
          <p:cNvPicPr>
            <a:picLocks noChangeAspect="1" noChangeArrowheads="1"/>
          </p:cNvPicPr>
          <p:nvPr/>
        </p:nvPicPr>
        <p:blipFill>
          <a:blip r:embed="rId4" cstate="print"/>
          <a:srcRect/>
          <a:stretch>
            <a:fillRect/>
          </a:stretch>
        </p:blipFill>
        <p:spPr bwMode="auto">
          <a:xfrm>
            <a:off x="2286000" y="4343400"/>
            <a:ext cx="392068" cy="1159438"/>
          </a:xfrm>
          <a:prstGeom prst="rect">
            <a:avLst/>
          </a:prstGeom>
          <a:noFill/>
          <a:ln w="9525">
            <a:noFill/>
            <a:miter lim="800000"/>
            <a:headEnd/>
            <a:tailEnd/>
          </a:ln>
        </p:spPr>
      </p:pic>
      <p:pic>
        <p:nvPicPr>
          <p:cNvPr id="21" name="Picture 5"/>
          <p:cNvPicPr>
            <a:picLocks noChangeAspect="1" noChangeArrowheads="1"/>
          </p:cNvPicPr>
          <p:nvPr/>
        </p:nvPicPr>
        <p:blipFill>
          <a:blip r:embed="rId4" cstate="print"/>
          <a:srcRect/>
          <a:stretch>
            <a:fillRect/>
          </a:stretch>
        </p:blipFill>
        <p:spPr bwMode="auto">
          <a:xfrm>
            <a:off x="1600200" y="1828800"/>
            <a:ext cx="392068" cy="1159438"/>
          </a:xfrm>
          <a:prstGeom prst="rect">
            <a:avLst/>
          </a:prstGeom>
          <a:noFill/>
          <a:ln w="9525">
            <a:noFill/>
            <a:miter lim="800000"/>
            <a:headEnd/>
            <a:tailEnd/>
          </a:ln>
        </p:spPr>
      </p:pic>
      <p:pic>
        <p:nvPicPr>
          <p:cNvPr id="22" name="Picture 5"/>
          <p:cNvPicPr>
            <a:picLocks noChangeAspect="1" noChangeArrowheads="1"/>
          </p:cNvPicPr>
          <p:nvPr/>
        </p:nvPicPr>
        <p:blipFill>
          <a:blip r:embed="rId4" cstate="print"/>
          <a:srcRect/>
          <a:stretch>
            <a:fillRect/>
          </a:stretch>
        </p:blipFill>
        <p:spPr bwMode="auto">
          <a:xfrm>
            <a:off x="1905000" y="2286000"/>
            <a:ext cx="392068" cy="1159438"/>
          </a:xfrm>
          <a:prstGeom prst="rect">
            <a:avLst/>
          </a:prstGeom>
          <a:noFill/>
          <a:ln w="9525">
            <a:noFill/>
            <a:miter lim="800000"/>
            <a:headEnd/>
            <a:tailEnd/>
          </a:ln>
        </p:spPr>
      </p:pic>
      <p:pic>
        <p:nvPicPr>
          <p:cNvPr id="23" name="Picture 5"/>
          <p:cNvPicPr>
            <a:picLocks noChangeAspect="1" noChangeArrowheads="1"/>
          </p:cNvPicPr>
          <p:nvPr/>
        </p:nvPicPr>
        <p:blipFill>
          <a:blip r:embed="rId4" cstate="print"/>
          <a:srcRect/>
          <a:stretch>
            <a:fillRect/>
          </a:stretch>
        </p:blipFill>
        <p:spPr bwMode="auto">
          <a:xfrm>
            <a:off x="2209800" y="2819400"/>
            <a:ext cx="392068" cy="1159438"/>
          </a:xfrm>
          <a:prstGeom prst="rect">
            <a:avLst/>
          </a:prstGeom>
          <a:noFill/>
          <a:ln w="9525">
            <a:noFill/>
            <a:miter lim="800000"/>
            <a:headEnd/>
            <a:tailEnd/>
          </a:ln>
        </p:spPr>
      </p:pic>
      <p:pic>
        <p:nvPicPr>
          <p:cNvPr id="24" name="Picture 5"/>
          <p:cNvPicPr>
            <a:picLocks noChangeAspect="1" noChangeArrowheads="1"/>
          </p:cNvPicPr>
          <p:nvPr/>
        </p:nvPicPr>
        <p:blipFill>
          <a:blip r:embed="rId4" cstate="print"/>
          <a:srcRect/>
          <a:stretch>
            <a:fillRect/>
          </a:stretch>
        </p:blipFill>
        <p:spPr bwMode="auto">
          <a:xfrm>
            <a:off x="2514600" y="3276600"/>
            <a:ext cx="392068" cy="1159438"/>
          </a:xfrm>
          <a:prstGeom prst="rect">
            <a:avLst/>
          </a:prstGeom>
          <a:noFill/>
          <a:ln w="9525">
            <a:noFill/>
            <a:miter lim="800000"/>
            <a:headEnd/>
            <a:tailEnd/>
          </a:ln>
        </p:spPr>
      </p:pic>
      <p:pic>
        <p:nvPicPr>
          <p:cNvPr id="25" name="Picture 5"/>
          <p:cNvPicPr>
            <a:picLocks noChangeAspect="1" noChangeArrowheads="1"/>
          </p:cNvPicPr>
          <p:nvPr/>
        </p:nvPicPr>
        <p:blipFill>
          <a:blip r:embed="rId4" cstate="print"/>
          <a:srcRect/>
          <a:stretch>
            <a:fillRect/>
          </a:stretch>
        </p:blipFill>
        <p:spPr bwMode="auto">
          <a:xfrm>
            <a:off x="2819400" y="3886200"/>
            <a:ext cx="392068" cy="1159438"/>
          </a:xfrm>
          <a:prstGeom prst="rect">
            <a:avLst/>
          </a:prstGeom>
          <a:noFill/>
          <a:ln w="9525">
            <a:noFill/>
            <a:miter lim="800000"/>
            <a:headEnd/>
            <a:tailEnd/>
          </a:ln>
        </p:spPr>
      </p:pic>
      <p:pic>
        <p:nvPicPr>
          <p:cNvPr id="26" name="Picture 5"/>
          <p:cNvPicPr>
            <a:picLocks noChangeAspect="1" noChangeArrowheads="1"/>
          </p:cNvPicPr>
          <p:nvPr/>
        </p:nvPicPr>
        <p:blipFill>
          <a:blip r:embed="rId4" cstate="print"/>
          <a:srcRect/>
          <a:stretch>
            <a:fillRect/>
          </a:stretch>
        </p:blipFill>
        <p:spPr bwMode="auto">
          <a:xfrm>
            <a:off x="3124200" y="4343400"/>
            <a:ext cx="392068" cy="1159438"/>
          </a:xfrm>
          <a:prstGeom prst="rect">
            <a:avLst/>
          </a:prstGeom>
          <a:noFill/>
          <a:ln w="9525">
            <a:noFill/>
            <a:miter lim="800000"/>
            <a:headEnd/>
            <a:tailEnd/>
          </a:ln>
        </p:spPr>
      </p:pic>
      <p:pic>
        <p:nvPicPr>
          <p:cNvPr id="27" name="Picture 5"/>
          <p:cNvPicPr>
            <a:picLocks noChangeAspect="1" noChangeArrowheads="1"/>
          </p:cNvPicPr>
          <p:nvPr/>
        </p:nvPicPr>
        <p:blipFill>
          <a:blip r:embed="rId4" cstate="print"/>
          <a:srcRect/>
          <a:stretch>
            <a:fillRect/>
          </a:stretch>
        </p:blipFill>
        <p:spPr bwMode="auto">
          <a:xfrm>
            <a:off x="2286000" y="1676400"/>
            <a:ext cx="392068" cy="1159438"/>
          </a:xfrm>
          <a:prstGeom prst="rect">
            <a:avLst/>
          </a:prstGeom>
          <a:noFill/>
          <a:ln w="9525">
            <a:noFill/>
            <a:miter lim="800000"/>
            <a:headEnd/>
            <a:tailEnd/>
          </a:ln>
        </p:spPr>
      </p:pic>
      <p:pic>
        <p:nvPicPr>
          <p:cNvPr id="28" name="Picture 5"/>
          <p:cNvPicPr>
            <a:picLocks noChangeAspect="1" noChangeArrowheads="1"/>
          </p:cNvPicPr>
          <p:nvPr/>
        </p:nvPicPr>
        <p:blipFill>
          <a:blip r:embed="rId4" cstate="print"/>
          <a:srcRect/>
          <a:stretch>
            <a:fillRect/>
          </a:stretch>
        </p:blipFill>
        <p:spPr bwMode="auto">
          <a:xfrm>
            <a:off x="2590800" y="2133600"/>
            <a:ext cx="392068" cy="1159438"/>
          </a:xfrm>
          <a:prstGeom prst="rect">
            <a:avLst/>
          </a:prstGeom>
          <a:noFill/>
          <a:ln w="9525">
            <a:noFill/>
            <a:miter lim="800000"/>
            <a:headEnd/>
            <a:tailEnd/>
          </a:ln>
        </p:spPr>
      </p:pic>
      <p:pic>
        <p:nvPicPr>
          <p:cNvPr id="29" name="Picture 5"/>
          <p:cNvPicPr>
            <a:picLocks noChangeAspect="1" noChangeArrowheads="1"/>
          </p:cNvPicPr>
          <p:nvPr/>
        </p:nvPicPr>
        <p:blipFill>
          <a:blip r:embed="rId4" cstate="print"/>
          <a:srcRect/>
          <a:stretch>
            <a:fillRect/>
          </a:stretch>
        </p:blipFill>
        <p:spPr bwMode="auto">
          <a:xfrm>
            <a:off x="2895600" y="2667000"/>
            <a:ext cx="392068" cy="1159438"/>
          </a:xfrm>
          <a:prstGeom prst="rect">
            <a:avLst/>
          </a:prstGeom>
          <a:noFill/>
          <a:ln w="9525">
            <a:noFill/>
            <a:miter lim="800000"/>
            <a:headEnd/>
            <a:tailEnd/>
          </a:ln>
        </p:spPr>
      </p:pic>
      <p:pic>
        <p:nvPicPr>
          <p:cNvPr id="30" name="Picture 5"/>
          <p:cNvPicPr>
            <a:picLocks noChangeAspect="1" noChangeArrowheads="1"/>
          </p:cNvPicPr>
          <p:nvPr/>
        </p:nvPicPr>
        <p:blipFill>
          <a:blip r:embed="rId4" cstate="print"/>
          <a:srcRect/>
          <a:stretch>
            <a:fillRect/>
          </a:stretch>
        </p:blipFill>
        <p:spPr bwMode="auto">
          <a:xfrm>
            <a:off x="3200400" y="3124200"/>
            <a:ext cx="392068" cy="1159438"/>
          </a:xfrm>
          <a:prstGeom prst="rect">
            <a:avLst/>
          </a:prstGeom>
          <a:noFill/>
          <a:ln w="9525">
            <a:noFill/>
            <a:miter lim="800000"/>
            <a:headEnd/>
            <a:tailEnd/>
          </a:ln>
        </p:spPr>
      </p:pic>
      <p:pic>
        <p:nvPicPr>
          <p:cNvPr id="31" name="Picture 5"/>
          <p:cNvPicPr>
            <a:picLocks noChangeAspect="1" noChangeArrowheads="1"/>
          </p:cNvPicPr>
          <p:nvPr/>
        </p:nvPicPr>
        <p:blipFill>
          <a:blip r:embed="rId4" cstate="print"/>
          <a:srcRect/>
          <a:stretch>
            <a:fillRect/>
          </a:stretch>
        </p:blipFill>
        <p:spPr bwMode="auto">
          <a:xfrm>
            <a:off x="3505200" y="3733800"/>
            <a:ext cx="392068" cy="1159438"/>
          </a:xfrm>
          <a:prstGeom prst="rect">
            <a:avLst/>
          </a:prstGeom>
          <a:noFill/>
          <a:ln w="9525">
            <a:noFill/>
            <a:miter lim="800000"/>
            <a:headEnd/>
            <a:tailEnd/>
          </a:ln>
        </p:spPr>
      </p:pic>
      <p:pic>
        <p:nvPicPr>
          <p:cNvPr id="32" name="Picture 5"/>
          <p:cNvPicPr>
            <a:picLocks noChangeAspect="1" noChangeArrowheads="1"/>
          </p:cNvPicPr>
          <p:nvPr/>
        </p:nvPicPr>
        <p:blipFill>
          <a:blip r:embed="rId4" cstate="print"/>
          <a:srcRect/>
          <a:stretch>
            <a:fillRect/>
          </a:stretch>
        </p:blipFill>
        <p:spPr bwMode="auto">
          <a:xfrm>
            <a:off x="3810000" y="4191000"/>
            <a:ext cx="392068" cy="1159438"/>
          </a:xfrm>
          <a:prstGeom prst="rect">
            <a:avLst/>
          </a:prstGeom>
          <a:noFill/>
          <a:ln w="9525">
            <a:noFill/>
            <a:miter lim="800000"/>
            <a:headEnd/>
            <a:tailEnd/>
          </a:ln>
        </p:spPr>
      </p:pic>
      <p:pic>
        <p:nvPicPr>
          <p:cNvPr id="33" name="Picture 5"/>
          <p:cNvPicPr>
            <a:picLocks noChangeAspect="1" noChangeArrowheads="1"/>
          </p:cNvPicPr>
          <p:nvPr/>
        </p:nvPicPr>
        <p:blipFill>
          <a:blip r:embed="rId4" cstate="print"/>
          <a:srcRect/>
          <a:stretch>
            <a:fillRect/>
          </a:stretch>
        </p:blipFill>
        <p:spPr bwMode="auto">
          <a:xfrm>
            <a:off x="4572000" y="1600200"/>
            <a:ext cx="392068" cy="1159438"/>
          </a:xfrm>
          <a:prstGeom prst="rect">
            <a:avLst/>
          </a:prstGeom>
          <a:noFill/>
          <a:ln w="9525">
            <a:noFill/>
            <a:miter lim="800000"/>
            <a:headEnd/>
            <a:tailEnd/>
          </a:ln>
        </p:spPr>
      </p:pic>
      <p:pic>
        <p:nvPicPr>
          <p:cNvPr id="34" name="Picture 5"/>
          <p:cNvPicPr>
            <a:picLocks noChangeAspect="1" noChangeArrowheads="1"/>
          </p:cNvPicPr>
          <p:nvPr/>
        </p:nvPicPr>
        <p:blipFill>
          <a:blip r:embed="rId4" cstate="print"/>
          <a:srcRect/>
          <a:stretch>
            <a:fillRect/>
          </a:stretch>
        </p:blipFill>
        <p:spPr bwMode="auto">
          <a:xfrm>
            <a:off x="4876800" y="2057400"/>
            <a:ext cx="392068" cy="1159438"/>
          </a:xfrm>
          <a:prstGeom prst="rect">
            <a:avLst/>
          </a:prstGeom>
          <a:noFill/>
          <a:ln w="9525">
            <a:noFill/>
            <a:miter lim="800000"/>
            <a:headEnd/>
            <a:tailEnd/>
          </a:ln>
        </p:spPr>
      </p:pic>
      <p:pic>
        <p:nvPicPr>
          <p:cNvPr id="35" name="Picture 5"/>
          <p:cNvPicPr>
            <a:picLocks noChangeAspect="1" noChangeArrowheads="1"/>
          </p:cNvPicPr>
          <p:nvPr/>
        </p:nvPicPr>
        <p:blipFill>
          <a:blip r:embed="rId4" cstate="print"/>
          <a:srcRect/>
          <a:stretch>
            <a:fillRect/>
          </a:stretch>
        </p:blipFill>
        <p:spPr bwMode="auto">
          <a:xfrm>
            <a:off x="5181600" y="2590800"/>
            <a:ext cx="392068" cy="1159438"/>
          </a:xfrm>
          <a:prstGeom prst="rect">
            <a:avLst/>
          </a:prstGeom>
          <a:noFill/>
          <a:ln w="9525">
            <a:noFill/>
            <a:miter lim="800000"/>
            <a:headEnd/>
            <a:tailEnd/>
          </a:ln>
        </p:spPr>
      </p:pic>
      <p:pic>
        <p:nvPicPr>
          <p:cNvPr id="36" name="Picture 5"/>
          <p:cNvPicPr>
            <a:picLocks noChangeAspect="1" noChangeArrowheads="1"/>
          </p:cNvPicPr>
          <p:nvPr/>
        </p:nvPicPr>
        <p:blipFill>
          <a:blip r:embed="rId4" cstate="print"/>
          <a:srcRect/>
          <a:stretch>
            <a:fillRect/>
          </a:stretch>
        </p:blipFill>
        <p:spPr bwMode="auto">
          <a:xfrm>
            <a:off x="5486400" y="3048000"/>
            <a:ext cx="392068" cy="1159438"/>
          </a:xfrm>
          <a:prstGeom prst="rect">
            <a:avLst/>
          </a:prstGeom>
          <a:noFill/>
          <a:ln w="9525">
            <a:noFill/>
            <a:miter lim="800000"/>
            <a:headEnd/>
            <a:tailEnd/>
          </a:ln>
        </p:spPr>
      </p:pic>
      <p:pic>
        <p:nvPicPr>
          <p:cNvPr id="37" name="Picture 5"/>
          <p:cNvPicPr>
            <a:picLocks noChangeAspect="1" noChangeArrowheads="1"/>
          </p:cNvPicPr>
          <p:nvPr/>
        </p:nvPicPr>
        <p:blipFill>
          <a:blip r:embed="rId4" cstate="print"/>
          <a:srcRect/>
          <a:stretch>
            <a:fillRect/>
          </a:stretch>
        </p:blipFill>
        <p:spPr bwMode="auto">
          <a:xfrm>
            <a:off x="5791200" y="3657600"/>
            <a:ext cx="392068" cy="1159438"/>
          </a:xfrm>
          <a:prstGeom prst="rect">
            <a:avLst/>
          </a:prstGeom>
          <a:noFill/>
          <a:ln w="9525">
            <a:noFill/>
            <a:miter lim="800000"/>
            <a:headEnd/>
            <a:tailEnd/>
          </a:ln>
        </p:spPr>
      </p:pic>
      <p:pic>
        <p:nvPicPr>
          <p:cNvPr id="38" name="Picture 5"/>
          <p:cNvPicPr>
            <a:picLocks noChangeAspect="1" noChangeArrowheads="1"/>
          </p:cNvPicPr>
          <p:nvPr/>
        </p:nvPicPr>
        <p:blipFill>
          <a:blip r:embed="rId4" cstate="print"/>
          <a:srcRect/>
          <a:stretch>
            <a:fillRect/>
          </a:stretch>
        </p:blipFill>
        <p:spPr bwMode="auto">
          <a:xfrm>
            <a:off x="6096000" y="4114800"/>
            <a:ext cx="392068" cy="1159438"/>
          </a:xfrm>
          <a:prstGeom prst="rect">
            <a:avLst/>
          </a:prstGeom>
          <a:noFill/>
          <a:ln w="9525">
            <a:noFill/>
            <a:miter lim="800000"/>
            <a:headEnd/>
            <a:tailEnd/>
          </a:ln>
        </p:spPr>
      </p:pic>
      <p:pic>
        <p:nvPicPr>
          <p:cNvPr id="39" name="Picture 5"/>
          <p:cNvPicPr>
            <a:picLocks noChangeAspect="1" noChangeArrowheads="1"/>
          </p:cNvPicPr>
          <p:nvPr/>
        </p:nvPicPr>
        <p:blipFill>
          <a:blip r:embed="rId4" cstate="print"/>
          <a:srcRect/>
          <a:stretch>
            <a:fillRect/>
          </a:stretch>
        </p:blipFill>
        <p:spPr bwMode="auto">
          <a:xfrm>
            <a:off x="5410200" y="1600200"/>
            <a:ext cx="392068" cy="1159438"/>
          </a:xfrm>
          <a:prstGeom prst="rect">
            <a:avLst/>
          </a:prstGeom>
          <a:noFill/>
          <a:ln w="9525">
            <a:noFill/>
            <a:miter lim="800000"/>
            <a:headEnd/>
            <a:tailEnd/>
          </a:ln>
        </p:spPr>
      </p:pic>
      <p:pic>
        <p:nvPicPr>
          <p:cNvPr id="40" name="Picture 5"/>
          <p:cNvPicPr>
            <a:picLocks noChangeAspect="1" noChangeArrowheads="1"/>
          </p:cNvPicPr>
          <p:nvPr/>
        </p:nvPicPr>
        <p:blipFill>
          <a:blip r:embed="rId4" cstate="print"/>
          <a:srcRect/>
          <a:stretch>
            <a:fillRect/>
          </a:stretch>
        </p:blipFill>
        <p:spPr bwMode="auto">
          <a:xfrm>
            <a:off x="5715000" y="2057400"/>
            <a:ext cx="392068" cy="1159438"/>
          </a:xfrm>
          <a:prstGeom prst="rect">
            <a:avLst/>
          </a:prstGeom>
          <a:noFill/>
          <a:ln w="9525">
            <a:noFill/>
            <a:miter lim="800000"/>
            <a:headEnd/>
            <a:tailEnd/>
          </a:ln>
        </p:spPr>
      </p:pic>
      <p:pic>
        <p:nvPicPr>
          <p:cNvPr id="41" name="Picture 5"/>
          <p:cNvPicPr>
            <a:picLocks noChangeAspect="1" noChangeArrowheads="1"/>
          </p:cNvPicPr>
          <p:nvPr/>
        </p:nvPicPr>
        <p:blipFill>
          <a:blip r:embed="rId4" cstate="print"/>
          <a:srcRect/>
          <a:stretch>
            <a:fillRect/>
          </a:stretch>
        </p:blipFill>
        <p:spPr bwMode="auto">
          <a:xfrm>
            <a:off x="6019800" y="2590800"/>
            <a:ext cx="392068" cy="1159438"/>
          </a:xfrm>
          <a:prstGeom prst="rect">
            <a:avLst/>
          </a:prstGeom>
          <a:noFill/>
          <a:ln w="9525">
            <a:noFill/>
            <a:miter lim="800000"/>
            <a:headEnd/>
            <a:tailEnd/>
          </a:ln>
        </p:spPr>
      </p:pic>
      <p:pic>
        <p:nvPicPr>
          <p:cNvPr id="43" name="Picture 5"/>
          <p:cNvPicPr>
            <a:picLocks noChangeAspect="1" noChangeArrowheads="1"/>
          </p:cNvPicPr>
          <p:nvPr/>
        </p:nvPicPr>
        <p:blipFill>
          <a:blip r:embed="rId4" cstate="print"/>
          <a:srcRect/>
          <a:stretch>
            <a:fillRect/>
          </a:stretch>
        </p:blipFill>
        <p:spPr bwMode="auto">
          <a:xfrm>
            <a:off x="6324600" y="3048000"/>
            <a:ext cx="392068" cy="1159438"/>
          </a:xfrm>
          <a:prstGeom prst="rect">
            <a:avLst/>
          </a:prstGeom>
          <a:noFill/>
          <a:ln w="9525">
            <a:noFill/>
            <a:miter lim="800000"/>
            <a:headEnd/>
            <a:tailEnd/>
          </a:ln>
        </p:spPr>
      </p:pic>
      <p:pic>
        <p:nvPicPr>
          <p:cNvPr id="44" name="Picture 5"/>
          <p:cNvPicPr>
            <a:picLocks noChangeAspect="1" noChangeArrowheads="1"/>
          </p:cNvPicPr>
          <p:nvPr/>
        </p:nvPicPr>
        <p:blipFill>
          <a:blip r:embed="rId4" cstate="print"/>
          <a:srcRect/>
          <a:stretch>
            <a:fillRect/>
          </a:stretch>
        </p:blipFill>
        <p:spPr bwMode="auto">
          <a:xfrm>
            <a:off x="6629400" y="3657600"/>
            <a:ext cx="392068" cy="1159438"/>
          </a:xfrm>
          <a:prstGeom prst="rect">
            <a:avLst/>
          </a:prstGeom>
          <a:noFill/>
          <a:ln w="9525">
            <a:noFill/>
            <a:miter lim="800000"/>
            <a:headEnd/>
            <a:tailEnd/>
          </a:ln>
        </p:spPr>
      </p:pic>
      <p:pic>
        <p:nvPicPr>
          <p:cNvPr id="45" name="Picture 5"/>
          <p:cNvPicPr>
            <a:picLocks noChangeAspect="1" noChangeArrowheads="1"/>
          </p:cNvPicPr>
          <p:nvPr/>
        </p:nvPicPr>
        <p:blipFill>
          <a:blip r:embed="rId4" cstate="print"/>
          <a:srcRect/>
          <a:stretch>
            <a:fillRect/>
          </a:stretch>
        </p:blipFill>
        <p:spPr bwMode="auto">
          <a:xfrm>
            <a:off x="6934200" y="4114800"/>
            <a:ext cx="392068" cy="1159438"/>
          </a:xfrm>
          <a:prstGeom prst="rect">
            <a:avLst/>
          </a:prstGeom>
          <a:noFill/>
          <a:ln w="9525">
            <a:noFill/>
            <a:miter lim="800000"/>
            <a:headEnd/>
            <a:tailEnd/>
          </a:ln>
        </p:spPr>
      </p:pic>
      <p:pic>
        <p:nvPicPr>
          <p:cNvPr id="46" name="Picture 5"/>
          <p:cNvPicPr>
            <a:picLocks noChangeAspect="1" noChangeArrowheads="1"/>
          </p:cNvPicPr>
          <p:nvPr/>
        </p:nvPicPr>
        <p:blipFill>
          <a:blip r:embed="rId4" cstate="print"/>
          <a:srcRect/>
          <a:stretch>
            <a:fillRect/>
          </a:stretch>
        </p:blipFill>
        <p:spPr bwMode="auto">
          <a:xfrm>
            <a:off x="6096000" y="1447800"/>
            <a:ext cx="392068" cy="1159438"/>
          </a:xfrm>
          <a:prstGeom prst="rect">
            <a:avLst/>
          </a:prstGeom>
          <a:noFill/>
          <a:ln w="9525">
            <a:noFill/>
            <a:miter lim="800000"/>
            <a:headEnd/>
            <a:tailEnd/>
          </a:ln>
        </p:spPr>
      </p:pic>
      <p:pic>
        <p:nvPicPr>
          <p:cNvPr id="47" name="Picture 5"/>
          <p:cNvPicPr>
            <a:picLocks noChangeAspect="1" noChangeArrowheads="1"/>
          </p:cNvPicPr>
          <p:nvPr/>
        </p:nvPicPr>
        <p:blipFill>
          <a:blip r:embed="rId4" cstate="print"/>
          <a:srcRect/>
          <a:stretch>
            <a:fillRect/>
          </a:stretch>
        </p:blipFill>
        <p:spPr bwMode="auto">
          <a:xfrm>
            <a:off x="6400800" y="1905000"/>
            <a:ext cx="392068" cy="1159438"/>
          </a:xfrm>
          <a:prstGeom prst="rect">
            <a:avLst/>
          </a:prstGeom>
          <a:noFill/>
          <a:ln w="9525">
            <a:noFill/>
            <a:miter lim="800000"/>
            <a:headEnd/>
            <a:tailEnd/>
          </a:ln>
        </p:spPr>
      </p:pic>
      <p:pic>
        <p:nvPicPr>
          <p:cNvPr id="49" name="Picture 5"/>
          <p:cNvPicPr>
            <a:picLocks noChangeAspect="1" noChangeArrowheads="1"/>
          </p:cNvPicPr>
          <p:nvPr/>
        </p:nvPicPr>
        <p:blipFill>
          <a:blip r:embed="rId4" cstate="print"/>
          <a:srcRect/>
          <a:stretch>
            <a:fillRect/>
          </a:stretch>
        </p:blipFill>
        <p:spPr bwMode="auto">
          <a:xfrm>
            <a:off x="6705600" y="2438400"/>
            <a:ext cx="392068" cy="1159438"/>
          </a:xfrm>
          <a:prstGeom prst="rect">
            <a:avLst/>
          </a:prstGeom>
          <a:noFill/>
          <a:ln w="9525">
            <a:noFill/>
            <a:miter lim="800000"/>
            <a:headEnd/>
            <a:tailEnd/>
          </a:ln>
        </p:spPr>
      </p:pic>
      <p:pic>
        <p:nvPicPr>
          <p:cNvPr id="50" name="Picture 5"/>
          <p:cNvPicPr>
            <a:picLocks noChangeAspect="1" noChangeArrowheads="1"/>
          </p:cNvPicPr>
          <p:nvPr/>
        </p:nvPicPr>
        <p:blipFill>
          <a:blip r:embed="rId4" cstate="print"/>
          <a:srcRect/>
          <a:stretch>
            <a:fillRect/>
          </a:stretch>
        </p:blipFill>
        <p:spPr bwMode="auto">
          <a:xfrm>
            <a:off x="7010400" y="2895600"/>
            <a:ext cx="392068" cy="1159438"/>
          </a:xfrm>
          <a:prstGeom prst="rect">
            <a:avLst/>
          </a:prstGeom>
          <a:noFill/>
          <a:ln w="9525">
            <a:noFill/>
            <a:miter lim="800000"/>
            <a:headEnd/>
            <a:tailEnd/>
          </a:ln>
        </p:spPr>
      </p:pic>
      <p:pic>
        <p:nvPicPr>
          <p:cNvPr id="51" name="Picture 5"/>
          <p:cNvPicPr>
            <a:picLocks noChangeAspect="1" noChangeArrowheads="1"/>
          </p:cNvPicPr>
          <p:nvPr/>
        </p:nvPicPr>
        <p:blipFill>
          <a:blip r:embed="rId4" cstate="print"/>
          <a:srcRect/>
          <a:stretch>
            <a:fillRect/>
          </a:stretch>
        </p:blipFill>
        <p:spPr bwMode="auto">
          <a:xfrm>
            <a:off x="7315200" y="3505200"/>
            <a:ext cx="392068" cy="1159438"/>
          </a:xfrm>
          <a:prstGeom prst="rect">
            <a:avLst/>
          </a:prstGeom>
          <a:noFill/>
          <a:ln w="9525">
            <a:noFill/>
            <a:miter lim="800000"/>
            <a:headEnd/>
            <a:tailEnd/>
          </a:ln>
        </p:spPr>
      </p:pic>
      <p:pic>
        <p:nvPicPr>
          <p:cNvPr id="52" name="Picture 5"/>
          <p:cNvPicPr>
            <a:picLocks noChangeAspect="1" noChangeArrowheads="1"/>
          </p:cNvPicPr>
          <p:nvPr/>
        </p:nvPicPr>
        <p:blipFill>
          <a:blip r:embed="rId4" cstate="print"/>
          <a:srcRect/>
          <a:stretch>
            <a:fillRect/>
          </a:stretch>
        </p:blipFill>
        <p:spPr bwMode="auto">
          <a:xfrm>
            <a:off x="7620000" y="3962400"/>
            <a:ext cx="392068" cy="1159438"/>
          </a:xfrm>
          <a:prstGeom prst="rect">
            <a:avLst/>
          </a:prstGeom>
          <a:noFill/>
          <a:ln w="9525">
            <a:noFill/>
            <a:miter lim="800000"/>
            <a:headEnd/>
            <a:tailEnd/>
          </a:ln>
        </p:spPr>
      </p:pic>
      <p:pic>
        <p:nvPicPr>
          <p:cNvPr id="53" name="Picture 5"/>
          <p:cNvPicPr>
            <a:picLocks noChangeAspect="1" noChangeArrowheads="1"/>
          </p:cNvPicPr>
          <p:nvPr/>
        </p:nvPicPr>
        <p:blipFill>
          <a:blip r:embed="rId4" cstate="print"/>
          <a:srcRect/>
          <a:stretch>
            <a:fillRect/>
          </a:stretch>
        </p:blipFill>
        <p:spPr bwMode="auto">
          <a:xfrm>
            <a:off x="1066800" y="990600"/>
            <a:ext cx="392068" cy="1159438"/>
          </a:xfrm>
          <a:prstGeom prst="rect">
            <a:avLst/>
          </a:prstGeom>
          <a:noFill/>
          <a:ln w="9525">
            <a:noFill/>
            <a:miter lim="800000"/>
            <a:headEnd/>
            <a:tailEnd/>
          </a:ln>
        </p:spPr>
      </p:pic>
      <p:pic>
        <p:nvPicPr>
          <p:cNvPr id="54" name="Picture 5"/>
          <p:cNvPicPr>
            <a:picLocks noChangeAspect="1" noChangeArrowheads="1"/>
          </p:cNvPicPr>
          <p:nvPr/>
        </p:nvPicPr>
        <p:blipFill>
          <a:blip r:embed="rId4" cstate="print"/>
          <a:srcRect/>
          <a:stretch>
            <a:fillRect/>
          </a:stretch>
        </p:blipFill>
        <p:spPr bwMode="auto">
          <a:xfrm>
            <a:off x="2590800" y="5105400"/>
            <a:ext cx="392068" cy="1159438"/>
          </a:xfrm>
          <a:prstGeom prst="rect">
            <a:avLst/>
          </a:prstGeom>
          <a:noFill/>
          <a:ln w="9525">
            <a:noFill/>
            <a:miter lim="800000"/>
            <a:headEnd/>
            <a:tailEnd/>
          </a:ln>
        </p:spPr>
      </p:pic>
      <p:pic>
        <p:nvPicPr>
          <p:cNvPr id="55" name="Picture 5"/>
          <p:cNvPicPr>
            <a:picLocks noChangeAspect="1" noChangeArrowheads="1"/>
          </p:cNvPicPr>
          <p:nvPr/>
        </p:nvPicPr>
        <p:blipFill>
          <a:blip r:embed="rId4" cstate="print"/>
          <a:srcRect/>
          <a:stretch>
            <a:fillRect/>
          </a:stretch>
        </p:blipFill>
        <p:spPr bwMode="auto">
          <a:xfrm>
            <a:off x="3429000" y="5105400"/>
            <a:ext cx="392068" cy="1159438"/>
          </a:xfrm>
          <a:prstGeom prst="rect">
            <a:avLst/>
          </a:prstGeom>
          <a:noFill/>
          <a:ln w="9525">
            <a:noFill/>
            <a:miter lim="800000"/>
            <a:headEnd/>
            <a:tailEnd/>
          </a:ln>
        </p:spPr>
      </p:pic>
      <p:pic>
        <p:nvPicPr>
          <p:cNvPr id="56" name="Picture 5"/>
          <p:cNvPicPr>
            <a:picLocks noChangeAspect="1" noChangeArrowheads="1"/>
          </p:cNvPicPr>
          <p:nvPr/>
        </p:nvPicPr>
        <p:blipFill>
          <a:blip r:embed="rId4" cstate="print"/>
          <a:srcRect/>
          <a:stretch>
            <a:fillRect/>
          </a:stretch>
        </p:blipFill>
        <p:spPr bwMode="auto">
          <a:xfrm>
            <a:off x="3886200" y="5334000"/>
            <a:ext cx="392068" cy="1159438"/>
          </a:xfrm>
          <a:prstGeom prst="rect">
            <a:avLst/>
          </a:prstGeom>
          <a:noFill/>
          <a:ln w="9525">
            <a:noFill/>
            <a:miter lim="800000"/>
            <a:headEnd/>
            <a:tailEnd/>
          </a:ln>
        </p:spPr>
      </p:pic>
      <p:pic>
        <p:nvPicPr>
          <p:cNvPr id="57" name="Picture 5"/>
          <p:cNvPicPr>
            <a:picLocks noChangeAspect="1" noChangeArrowheads="1"/>
          </p:cNvPicPr>
          <p:nvPr/>
        </p:nvPicPr>
        <p:blipFill>
          <a:blip r:embed="rId4" cstate="print"/>
          <a:srcRect/>
          <a:stretch>
            <a:fillRect/>
          </a:stretch>
        </p:blipFill>
        <p:spPr bwMode="auto">
          <a:xfrm>
            <a:off x="0" y="4648200"/>
            <a:ext cx="392068" cy="1159438"/>
          </a:xfrm>
          <a:prstGeom prst="rect">
            <a:avLst/>
          </a:prstGeom>
          <a:noFill/>
          <a:ln w="9525">
            <a:noFill/>
            <a:miter lim="800000"/>
            <a:headEnd/>
            <a:tailEnd/>
          </a:ln>
        </p:spPr>
      </p:pic>
      <p:pic>
        <p:nvPicPr>
          <p:cNvPr id="58" name="Picture 5"/>
          <p:cNvPicPr>
            <a:picLocks noChangeAspect="1" noChangeArrowheads="1"/>
          </p:cNvPicPr>
          <p:nvPr/>
        </p:nvPicPr>
        <p:blipFill>
          <a:blip r:embed="rId4" cstate="print"/>
          <a:srcRect/>
          <a:stretch>
            <a:fillRect/>
          </a:stretch>
        </p:blipFill>
        <p:spPr bwMode="auto">
          <a:xfrm>
            <a:off x="304800" y="5105400"/>
            <a:ext cx="392068" cy="1159438"/>
          </a:xfrm>
          <a:prstGeom prst="rect">
            <a:avLst/>
          </a:prstGeom>
          <a:noFill/>
          <a:ln w="9525">
            <a:noFill/>
            <a:miter lim="800000"/>
            <a:headEnd/>
            <a:tailEnd/>
          </a:ln>
        </p:spPr>
      </p:pic>
      <p:pic>
        <p:nvPicPr>
          <p:cNvPr id="59" name="Picture 5"/>
          <p:cNvPicPr>
            <a:picLocks noChangeAspect="1" noChangeArrowheads="1"/>
          </p:cNvPicPr>
          <p:nvPr/>
        </p:nvPicPr>
        <p:blipFill>
          <a:blip r:embed="rId4" cstate="print"/>
          <a:srcRect/>
          <a:stretch>
            <a:fillRect/>
          </a:stretch>
        </p:blipFill>
        <p:spPr bwMode="auto">
          <a:xfrm>
            <a:off x="228600" y="1295400"/>
            <a:ext cx="392068" cy="1159438"/>
          </a:xfrm>
          <a:prstGeom prst="rect">
            <a:avLst/>
          </a:prstGeom>
          <a:noFill/>
          <a:ln w="9525">
            <a:noFill/>
            <a:miter lim="800000"/>
            <a:headEnd/>
            <a:tailEnd/>
          </a:ln>
        </p:spPr>
      </p:pic>
      <p:pic>
        <p:nvPicPr>
          <p:cNvPr id="60" name="Picture 5"/>
          <p:cNvPicPr>
            <a:picLocks noChangeAspect="1" noChangeArrowheads="1"/>
          </p:cNvPicPr>
          <p:nvPr/>
        </p:nvPicPr>
        <p:blipFill>
          <a:blip r:embed="rId4" cstate="print"/>
          <a:srcRect/>
          <a:stretch>
            <a:fillRect/>
          </a:stretch>
        </p:blipFill>
        <p:spPr bwMode="auto">
          <a:xfrm>
            <a:off x="-76200" y="3048000"/>
            <a:ext cx="392068" cy="1159438"/>
          </a:xfrm>
          <a:prstGeom prst="rect">
            <a:avLst/>
          </a:prstGeom>
          <a:noFill/>
          <a:ln w="9525">
            <a:noFill/>
            <a:miter lim="800000"/>
            <a:headEnd/>
            <a:tailEnd/>
          </a:ln>
        </p:spPr>
      </p:pic>
      <p:pic>
        <p:nvPicPr>
          <p:cNvPr id="61" name="Picture 5"/>
          <p:cNvPicPr>
            <a:picLocks noChangeAspect="1" noChangeArrowheads="1"/>
          </p:cNvPicPr>
          <p:nvPr/>
        </p:nvPicPr>
        <p:blipFill>
          <a:blip r:embed="rId4" cstate="print"/>
          <a:srcRect/>
          <a:stretch>
            <a:fillRect/>
          </a:stretch>
        </p:blipFill>
        <p:spPr bwMode="auto">
          <a:xfrm>
            <a:off x="228600" y="3581400"/>
            <a:ext cx="392068" cy="1159438"/>
          </a:xfrm>
          <a:prstGeom prst="rect">
            <a:avLst/>
          </a:prstGeom>
          <a:noFill/>
          <a:ln w="9525">
            <a:noFill/>
            <a:miter lim="800000"/>
            <a:headEnd/>
            <a:tailEnd/>
          </a:ln>
        </p:spPr>
      </p:pic>
      <p:pic>
        <p:nvPicPr>
          <p:cNvPr id="62" name="Picture 5"/>
          <p:cNvPicPr>
            <a:picLocks noChangeAspect="1" noChangeArrowheads="1"/>
          </p:cNvPicPr>
          <p:nvPr/>
        </p:nvPicPr>
        <p:blipFill>
          <a:blip r:embed="rId4" cstate="print"/>
          <a:srcRect/>
          <a:stretch>
            <a:fillRect/>
          </a:stretch>
        </p:blipFill>
        <p:spPr bwMode="auto">
          <a:xfrm>
            <a:off x="533400" y="4038600"/>
            <a:ext cx="392068" cy="1159438"/>
          </a:xfrm>
          <a:prstGeom prst="rect">
            <a:avLst/>
          </a:prstGeom>
          <a:noFill/>
          <a:ln w="9525">
            <a:noFill/>
            <a:miter lim="800000"/>
            <a:headEnd/>
            <a:tailEnd/>
          </a:ln>
        </p:spPr>
      </p:pic>
      <p:pic>
        <p:nvPicPr>
          <p:cNvPr id="63" name="Picture 5"/>
          <p:cNvPicPr>
            <a:picLocks noChangeAspect="1" noChangeArrowheads="1"/>
          </p:cNvPicPr>
          <p:nvPr/>
        </p:nvPicPr>
        <p:blipFill>
          <a:blip r:embed="rId4" cstate="print"/>
          <a:srcRect/>
          <a:stretch>
            <a:fillRect/>
          </a:stretch>
        </p:blipFill>
        <p:spPr bwMode="auto">
          <a:xfrm>
            <a:off x="838200" y="4648200"/>
            <a:ext cx="392068" cy="1159438"/>
          </a:xfrm>
          <a:prstGeom prst="rect">
            <a:avLst/>
          </a:prstGeom>
          <a:noFill/>
          <a:ln w="9525">
            <a:noFill/>
            <a:miter lim="800000"/>
            <a:headEnd/>
            <a:tailEnd/>
          </a:ln>
        </p:spPr>
      </p:pic>
      <p:pic>
        <p:nvPicPr>
          <p:cNvPr id="64" name="Picture 5"/>
          <p:cNvPicPr>
            <a:picLocks noChangeAspect="1" noChangeArrowheads="1"/>
          </p:cNvPicPr>
          <p:nvPr/>
        </p:nvPicPr>
        <p:blipFill>
          <a:blip r:embed="rId4" cstate="print"/>
          <a:srcRect/>
          <a:stretch>
            <a:fillRect/>
          </a:stretch>
        </p:blipFill>
        <p:spPr bwMode="auto">
          <a:xfrm>
            <a:off x="1143000" y="5105400"/>
            <a:ext cx="392068" cy="1159438"/>
          </a:xfrm>
          <a:prstGeom prst="rect">
            <a:avLst/>
          </a:prstGeom>
          <a:noFill/>
          <a:ln w="9525">
            <a:noFill/>
            <a:miter lim="800000"/>
            <a:headEnd/>
            <a:tailEnd/>
          </a:ln>
        </p:spPr>
      </p:pic>
      <p:pic>
        <p:nvPicPr>
          <p:cNvPr id="65" name="Picture 5"/>
          <p:cNvPicPr>
            <a:picLocks noChangeAspect="1" noChangeArrowheads="1"/>
          </p:cNvPicPr>
          <p:nvPr/>
        </p:nvPicPr>
        <p:blipFill>
          <a:blip r:embed="rId4" cstate="print"/>
          <a:srcRect/>
          <a:stretch>
            <a:fillRect/>
          </a:stretch>
        </p:blipFill>
        <p:spPr bwMode="auto">
          <a:xfrm>
            <a:off x="304800" y="2438400"/>
            <a:ext cx="392068" cy="1159438"/>
          </a:xfrm>
          <a:prstGeom prst="rect">
            <a:avLst/>
          </a:prstGeom>
          <a:noFill/>
          <a:ln w="9525">
            <a:noFill/>
            <a:miter lim="800000"/>
            <a:headEnd/>
            <a:tailEnd/>
          </a:ln>
        </p:spPr>
      </p:pic>
      <p:pic>
        <p:nvPicPr>
          <p:cNvPr id="66" name="Picture 5"/>
          <p:cNvPicPr>
            <a:picLocks noChangeAspect="1" noChangeArrowheads="1"/>
          </p:cNvPicPr>
          <p:nvPr/>
        </p:nvPicPr>
        <p:blipFill>
          <a:blip r:embed="rId4" cstate="print"/>
          <a:srcRect/>
          <a:stretch>
            <a:fillRect/>
          </a:stretch>
        </p:blipFill>
        <p:spPr bwMode="auto">
          <a:xfrm>
            <a:off x="609600" y="2895600"/>
            <a:ext cx="392068" cy="1159438"/>
          </a:xfrm>
          <a:prstGeom prst="rect">
            <a:avLst/>
          </a:prstGeom>
          <a:noFill/>
          <a:ln w="9525">
            <a:noFill/>
            <a:miter lim="800000"/>
            <a:headEnd/>
            <a:tailEnd/>
          </a:ln>
        </p:spPr>
      </p:pic>
      <p:pic>
        <p:nvPicPr>
          <p:cNvPr id="67" name="Picture 5"/>
          <p:cNvPicPr>
            <a:picLocks noChangeAspect="1" noChangeArrowheads="1"/>
          </p:cNvPicPr>
          <p:nvPr/>
        </p:nvPicPr>
        <p:blipFill>
          <a:blip r:embed="rId4" cstate="print"/>
          <a:srcRect/>
          <a:stretch>
            <a:fillRect/>
          </a:stretch>
        </p:blipFill>
        <p:spPr bwMode="auto">
          <a:xfrm>
            <a:off x="914400" y="3429000"/>
            <a:ext cx="392068" cy="1159438"/>
          </a:xfrm>
          <a:prstGeom prst="rect">
            <a:avLst/>
          </a:prstGeom>
          <a:noFill/>
          <a:ln w="9525">
            <a:noFill/>
            <a:miter lim="800000"/>
            <a:headEnd/>
            <a:tailEnd/>
          </a:ln>
        </p:spPr>
      </p:pic>
      <p:pic>
        <p:nvPicPr>
          <p:cNvPr id="68" name="Picture 5"/>
          <p:cNvPicPr>
            <a:picLocks noChangeAspect="1" noChangeArrowheads="1"/>
          </p:cNvPicPr>
          <p:nvPr/>
        </p:nvPicPr>
        <p:blipFill>
          <a:blip r:embed="rId4" cstate="print"/>
          <a:srcRect/>
          <a:stretch>
            <a:fillRect/>
          </a:stretch>
        </p:blipFill>
        <p:spPr bwMode="auto">
          <a:xfrm>
            <a:off x="1219200" y="3886200"/>
            <a:ext cx="392068" cy="1159438"/>
          </a:xfrm>
          <a:prstGeom prst="rect">
            <a:avLst/>
          </a:prstGeom>
          <a:noFill/>
          <a:ln w="9525">
            <a:noFill/>
            <a:miter lim="800000"/>
            <a:headEnd/>
            <a:tailEnd/>
          </a:ln>
        </p:spPr>
      </p:pic>
      <p:pic>
        <p:nvPicPr>
          <p:cNvPr id="69" name="Picture 5"/>
          <p:cNvPicPr>
            <a:picLocks noChangeAspect="1" noChangeArrowheads="1"/>
          </p:cNvPicPr>
          <p:nvPr/>
        </p:nvPicPr>
        <p:blipFill>
          <a:blip r:embed="rId4" cstate="print"/>
          <a:srcRect/>
          <a:stretch>
            <a:fillRect/>
          </a:stretch>
        </p:blipFill>
        <p:spPr bwMode="auto">
          <a:xfrm>
            <a:off x="1524000" y="4495800"/>
            <a:ext cx="392068" cy="1159438"/>
          </a:xfrm>
          <a:prstGeom prst="rect">
            <a:avLst/>
          </a:prstGeom>
          <a:noFill/>
          <a:ln w="9525">
            <a:noFill/>
            <a:miter lim="800000"/>
            <a:headEnd/>
            <a:tailEnd/>
          </a:ln>
        </p:spPr>
      </p:pic>
      <p:pic>
        <p:nvPicPr>
          <p:cNvPr id="70" name="Picture 5"/>
          <p:cNvPicPr>
            <a:picLocks noChangeAspect="1" noChangeArrowheads="1"/>
          </p:cNvPicPr>
          <p:nvPr/>
        </p:nvPicPr>
        <p:blipFill>
          <a:blip r:embed="rId4" cstate="print"/>
          <a:srcRect/>
          <a:stretch>
            <a:fillRect/>
          </a:stretch>
        </p:blipFill>
        <p:spPr bwMode="auto">
          <a:xfrm>
            <a:off x="1828800" y="4953000"/>
            <a:ext cx="392068" cy="1159438"/>
          </a:xfrm>
          <a:prstGeom prst="rect">
            <a:avLst/>
          </a:prstGeom>
          <a:noFill/>
          <a:ln w="9525">
            <a:noFill/>
            <a:miter lim="800000"/>
            <a:headEnd/>
            <a:tailEnd/>
          </a:ln>
        </p:spPr>
      </p:pic>
      <p:pic>
        <p:nvPicPr>
          <p:cNvPr id="71" name="Picture 5"/>
          <p:cNvPicPr>
            <a:picLocks noChangeAspect="1" noChangeArrowheads="1"/>
          </p:cNvPicPr>
          <p:nvPr/>
        </p:nvPicPr>
        <p:blipFill>
          <a:blip r:embed="rId4" cstate="print"/>
          <a:srcRect/>
          <a:stretch>
            <a:fillRect/>
          </a:stretch>
        </p:blipFill>
        <p:spPr bwMode="auto">
          <a:xfrm>
            <a:off x="7151732" y="4707962"/>
            <a:ext cx="392068" cy="1159438"/>
          </a:xfrm>
          <a:prstGeom prst="rect">
            <a:avLst/>
          </a:prstGeom>
          <a:noFill/>
          <a:ln w="9525">
            <a:noFill/>
            <a:miter lim="800000"/>
            <a:headEnd/>
            <a:tailEnd/>
          </a:ln>
        </p:spPr>
      </p:pic>
      <p:pic>
        <p:nvPicPr>
          <p:cNvPr id="72" name="Picture 5"/>
          <p:cNvPicPr>
            <a:picLocks noChangeAspect="1" noChangeArrowheads="1"/>
          </p:cNvPicPr>
          <p:nvPr/>
        </p:nvPicPr>
        <p:blipFill>
          <a:blip r:embed="rId4" cstate="print"/>
          <a:srcRect/>
          <a:stretch>
            <a:fillRect/>
          </a:stretch>
        </p:blipFill>
        <p:spPr bwMode="auto">
          <a:xfrm>
            <a:off x="7989932" y="4707962"/>
            <a:ext cx="392068" cy="1159438"/>
          </a:xfrm>
          <a:prstGeom prst="rect">
            <a:avLst/>
          </a:prstGeom>
          <a:noFill/>
          <a:ln w="9525">
            <a:noFill/>
            <a:miter lim="800000"/>
            <a:headEnd/>
            <a:tailEnd/>
          </a:ln>
        </p:spPr>
      </p:pic>
      <p:pic>
        <p:nvPicPr>
          <p:cNvPr id="73" name="Picture 5"/>
          <p:cNvPicPr>
            <a:picLocks noChangeAspect="1" noChangeArrowheads="1"/>
          </p:cNvPicPr>
          <p:nvPr/>
        </p:nvPicPr>
        <p:blipFill>
          <a:blip r:embed="rId4" cstate="print"/>
          <a:srcRect/>
          <a:stretch>
            <a:fillRect/>
          </a:stretch>
        </p:blipFill>
        <p:spPr bwMode="auto">
          <a:xfrm>
            <a:off x="8675732" y="4555562"/>
            <a:ext cx="392068" cy="1159438"/>
          </a:xfrm>
          <a:prstGeom prst="rect">
            <a:avLst/>
          </a:prstGeom>
          <a:noFill/>
          <a:ln w="9525">
            <a:noFill/>
            <a:miter lim="800000"/>
            <a:headEnd/>
            <a:tailEnd/>
          </a:ln>
        </p:spPr>
      </p:pic>
      <p:pic>
        <p:nvPicPr>
          <p:cNvPr id="74" name="Picture 5"/>
          <p:cNvPicPr>
            <a:picLocks noChangeAspect="1" noChangeArrowheads="1"/>
          </p:cNvPicPr>
          <p:nvPr/>
        </p:nvPicPr>
        <p:blipFill>
          <a:blip r:embed="rId4" cstate="print"/>
          <a:srcRect/>
          <a:stretch>
            <a:fillRect/>
          </a:stretch>
        </p:blipFill>
        <p:spPr bwMode="auto">
          <a:xfrm>
            <a:off x="7456532" y="5469962"/>
            <a:ext cx="392068" cy="1159438"/>
          </a:xfrm>
          <a:prstGeom prst="rect">
            <a:avLst/>
          </a:prstGeom>
          <a:noFill/>
          <a:ln w="9525">
            <a:noFill/>
            <a:miter lim="800000"/>
            <a:headEnd/>
            <a:tailEnd/>
          </a:ln>
        </p:spPr>
      </p:pic>
      <p:pic>
        <p:nvPicPr>
          <p:cNvPr id="75" name="Picture 5"/>
          <p:cNvPicPr>
            <a:picLocks noChangeAspect="1" noChangeArrowheads="1"/>
          </p:cNvPicPr>
          <p:nvPr/>
        </p:nvPicPr>
        <p:blipFill>
          <a:blip r:embed="rId4" cstate="print"/>
          <a:srcRect/>
          <a:stretch>
            <a:fillRect/>
          </a:stretch>
        </p:blipFill>
        <p:spPr bwMode="auto">
          <a:xfrm>
            <a:off x="8294732" y="5469962"/>
            <a:ext cx="392068" cy="1159438"/>
          </a:xfrm>
          <a:prstGeom prst="rect">
            <a:avLst/>
          </a:prstGeom>
          <a:noFill/>
          <a:ln w="9525">
            <a:noFill/>
            <a:miter lim="800000"/>
            <a:headEnd/>
            <a:tailEnd/>
          </a:ln>
        </p:spPr>
      </p:pic>
      <p:pic>
        <p:nvPicPr>
          <p:cNvPr id="76" name="Picture 5"/>
          <p:cNvPicPr>
            <a:picLocks noChangeAspect="1" noChangeArrowheads="1"/>
          </p:cNvPicPr>
          <p:nvPr/>
        </p:nvPicPr>
        <p:blipFill>
          <a:blip r:embed="rId4" cstate="print"/>
          <a:srcRect/>
          <a:stretch>
            <a:fillRect/>
          </a:stretch>
        </p:blipFill>
        <p:spPr bwMode="auto">
          <a:xfrm>
            <a:off x="8751932" y="5698562"/>
            <a:ext cx="392068" cy="1159438"/>
          </a:xfrm>
          <a:prstGeom prst="rect">
            <a:avLst/>
          </a:prstGeom>
          <a:noFill/>
          <a:ln w="9525">
            <a:noFill/>
            <a:miter lim="800000"/>
            <a:headEnd/>
            <a:tailEnd/>
          </a:ln>
        </p:spPr>
      </p:pic>
      <p:pic>
        <p:nvPicPr>
          <p:cNvPr id="77" name="Picture 5"/>
          <p:cNvPicPr>
            <a:picLocks noChangeAspect="1" noChangeArrowheads="1"/>
          </p:cNvPicPr>
          <p:nvPr/>
        </p:nvPicPr>
        <p:blipFill>
          <a:blip r:embed="rId4" cstate="print"/>
          <a:srcRect/>
          <a:stretch>
            <a:fillRect/>
          </a:stretch>
        </p:blipFill>
        <p:spPr bwMode="auto">
          <a:xfrm>
            <a:off x="4865732" y="5012762"/>
            <a:ext cx="392068" cy="1159438"/>
          </a:xfrm>
          <a:prstGeom prst="rect">
            <a:avLst/>
          </a:prstGeom>
          <a:noFill/>
          <a:ln w="9525">
            <a:noFill/>
            <a:miter lim="800000"/>
            <a:headEnd/>
            <a:tailEnd/>
          </a:ln>
        </p:spPr>
      </p:pic>
      <p:pic>
        <p:nvPicPr>
          <p:cNvPr id="78" name="Picture 5"/>
          <p:cNvPicPr>
            <a:picLocks noChangeAspect="1" noChangeArrowheads="1"/>
          </p:cNvPicPr>
          <p:nvPr/>
        </p:nvPicPr>
        <p:blipFill>
          <a:blip r:embed="rId4" cstate="print"/>
          <a:srcRect/>
          <a:stretch>
            <a:fillRect/>
          </a:stretch>
        </p:blipFill>
        <p:spPr bwMode="auto">
          <a:xfrm>
            <a:off x="5170532" y="5469962"/>
            <a:ext cx="392068" cy="1159438"/>
          </a:xfrm>
          <a:prstGeom prst="rect">
            <a:avLst/>
          </a:prstGeom>
          <a:noFill/>
          <a:ln w="9525">
            <a:noFill/>
            <a:miter lim="800000"/>
            <a:headEnd/>
            <a:tailEnd/>
          </a:ln>
        </p:spPr>
      </p:pic>
      <p:pic>
        <p:nvPicPr>
          <p:cNvPr id="79" name="Picture 5"/>
          <p:cNvPicPr>
            <a:picLocks noChangeAspect="1" noChangeArrowheads="1"/>
          </p:cNvPicPr>
          <p:nvPr/>
        </p:nvPicPr>
        <p:blipFill>
          <a:blip r:embed="rId4" cstate="print"/>
          <a:srcRect/>
          <a:stretch>
            <a:fillRect/>
          </a:stretch>
        </p:blipFill>
        <p:spPr bwMode="auto">
          <a:xfrm>
            <a:off x="5703932" y="5012762"/>
            <a:ext cx="392068" cy="1159438"/>
          </a:xfrm>
          <a:prstGeom prst="rect">
            <a:avLst/>
          </a:prstGeom>
          <a:noFill/>
          <a:ln w="9525">
            <a:noFill/>
            <a:miter lim="800000"/>
            <a:headEnd/>
            <a:tailEnd/>
          </a:ln>
        </p:spPr>
      </p:pic>
      <p:pic>
        <p:nvPicPr>
          <p:cNvPr id="80" name="Picture 5"/>
          <p:cNvPicPr>
            <a:picLocks noChangeAspect="1" noChangeArrowheads="1"/>
          </p:cNvPicPr>
          <p:nvPr/>
        </p:nvPicPr>
        <p:blipFill>
          <a:blip r:embed="rId4" cstate="print"/>
          <a:srcRect/>
          <a:stretch>
            <a:fillRect/>
          </a:stretch>
        </p:blipFill>
        <p:spPr bwMode="auto">
          <a:xfrm>
            <a:off x="6008732" y="5469962"/>
            <a:ext cx="392068" cy="1159438"/>
          </a:xfrm>
          <a:prstGeom prst="rect">
            <a:avLst/>
          </a:prstGeom>
          <a:noFill/>
          <a:ln w="9525">
            <a:noFill/>
            <a:miter lim="800000"/>
            <a:headEnd/>
            <a:tailEnd/>
          </a:ln>
        </p:spPr>
      </p:pic>
      <p:pic>
        <p:nvPicPr>
          <p:cNvPr id="81" name="Picture 5"/>
          <p:cNvPicPr>
            <a:picLocks noChangeAspect="1" noChangeArrowheads="1"/>
          </p:cNvPicPr>
          <p:nvPr/>
        </p:nvPicPr>
        <p:blipFill>
          <a:blip r:embed="rId4" cstate="print"/>
          <a:srcRect/>
          <a:stretch>
            <a:fillRect/>
          </a:stretch>
        </p:blipFill>
        <p:spPr bwMode="auto">
          <a:xfrm>
            <a:off x="6389732" y="4860362"/>
            <a:ext cx="392068" cy="1159438"/>
          </a:xfrm>
          <a:prstGeom prst="rect">
            <a:avLst/>
          </a:prstGeom>
          <a:noFill/>
          <a:ln w="9525">
            <a:noFill/>
            <a:miter lim="800000"/>
            <a:headEnd/>
            <a:tailEnd/>
          </a:ln>
        </p:spPr>
      </p:pic>
      <p:pic>
        <p:nvPicPr>
          <p:cNvPr id="82" name="Picture 5"/>
          <p:cNvPicPr>
            <a:picLocks noChangeAspect="1" noChangeArrowheads="1"/>
          </p:cNvPicPr>
          <p:nvPr/>
        </p:nvPicPr>
        <p:blipFill>
          <a:blip r:embed="rId4" cstate="print"/>
          <a:srcRect/>
          <a:stretch>
            <a:fillRect/>
          </a:stretch>
        </p:blipFill>
        <p:spPr bwMode="auto">
          <a:xfrm>
            <a:off x="6694532" y="5317562"/>
            <a:ext cx="392068" cy="1159438"/>
          </a:xfrm>
          <a:prstGeom prst="rect">
            <a:avLst/>
          </a:prstGeom>
          <a:noFill/>
          <a:ln w="9525">
            <a:noFill/>
            <a:miter lim="800000"/>
            <a:headEnd/>
            <a:tailEnd/>
          </a:ln>
        </p:spPr>
      </p:pic>
      <p:pic>
        <p:nvPicPr>
          <p:cNvPr id="83" name="Picture 5"/>
          <p:cNvPicPr>
            <a:picLocks noChangeAspect="1" noChangeArrowheads="1"/>
          </p:cNvPicPr>
          <p:nvPr/>
        </p:nvPicPr>
        <p:blipFill>
          <a:blip r:embed="rId4" cstate="print"/>
          <a:srcRect/>
          <a:stretch>
            <a:fillRect/>
          </a:stretch>
        </p:blipFill>
        <p:spPr bwMode="auto">
          <a:xfrm>
            <a:off x="6618332" y="990600"/>
            <a:ext cx="392068" cy="1159438"/>
          </a:xfrm>
          <a:prstGeom prst="rect">
            <a:avLst/>
          </a:prstGeom>
          <a:noFill/>
          <a:ln w="9525">
            <a:noFill/>
            <a:miter lim="800000"/>
            <a:headEnd/>
            <a:tailEnd/>
          </a:ln>
        </p:spPr>
      </p:pic>
      <p:pic>
        <p:nvPicPr>
          <p:cNvPr id="84" name="Picture 5"/>
          <p:cNvPicPr>
            <a:picLocks noChangeAspect="1" noChangeArrowheads="1"/>
          </p:cNvPicPr>
          <p:nvPr/>
        </p:nvPicPr>
        <p:blipFill>
          <a:blip r:embed="rId4" cstate="print"/>
          <a:srcRect/>
          <a:stretch>
            <a:fillRect/>
          </a:stretch>
        </p:blipFill>
        <p:spPr bwMode="auto">
          <a:xfrm>
            <a:off x="6923132" y="1447800"/>
            <a:ext cx="392068" cy="1159438"/>
          </a:xfrm>
          <a:prstGeom prst="rect">
            <a:avLst/>
          </a:prstGeom>
          <a:noFill/>
          <a:ln w="9525">
            <a:noFill/>
            <a:miter lim="800000"/>
            <a:headEnd/>
            <a:tailEnd/>
          </a:ln>
        </p:spPr>
      </p:pic>
      <p:pic>
        <p:nvPicPr>
          <p:cNvPr id="85" name="Picture 5"/>
          <p:cNvPicPr>
            <a:picLocks noChangeAspect="1" noChangeArrowheads="1"/>
          </p:cNvPicPr>
          <p:nvPr/>
        </p:nvPicPr>
        <p:blipFill>
          <a:blip r:embed="rId4" cstate="print"/>
          <a:srcRect/>
          <a:stretch>
            <a:fillRect/>
          </a:stretch>
        </p:blipFill>
        <p:spPr bwMode="auto">
          <a:xfrm>
            <a:off x="7456532" y="990600"/>
            <a:ext cx="392068" cy="1159438"/>
          </a:xfrm>
          <a:prstGeom prst="rect">
            <a:avLst/>
          </a:prstGeom>
          <a:noFill/>
          <a:ln w="9525">
            <a:noFill/>
            <a:miter lim="800000"/>
            <a:headEnd/>
            <a:tailEnd/>
          </a:ln>
        </p:spPr>
      </p:pic>
      <p:pic>
        <p:nvPicPr>
          <p:cNvPr id="86" name="Picture 5"/>
          <p:cNvPicPr>
            <a:picLocks noChangeAspect="1" noChangeArrowheads="1"/>
          </p:cNvPicPr>
          <p:nvPr/>
        </p:nvPicPr>
        <p:blipFill>
          <a:blip r:embed="rId4" cstate="print"/>
          <a:srcRect/>
          <a:stretch>
            <a:fillRect/>
          </a:stretch>
        </p:blipFill>
        <p:spPr bwMode="auto">
          <a:xfrm>
            <a:off x="7761332" y="1447800"/>
            <a:ext cx="392068" cy="1159438"/>
          </a:xfrm>
          <a:prstGeom prst="rect">
            <a:avLst/>
          </a:prstGeom>
          <a:noFill/>
          <a:ln w="9525">
            <a:noFill/>
            <a:miter lim="800000"/>
            <a:headEnd/>
            <a:tailEnd/>
          </a:ln>
        </p:spPr>
      </p:pic>
      <p:pic>
        <p:nvPicPr>
          <p:cNvPr id="87" name="Picture 5"/>
          <p:cNvPicPr>
            <a:picLocks noChangeAspect="1" noChangeArrowheads="1"/>
          </p:cNvPicPr>
          <p:nvPr/>
        </p:nvPicPr>
        <p:blipFill>
          <a:blip r:embed="rId4" cstate="print"/>
          <a:srcRect/>
          <a:stretch>
            <a:fillRect/>
          </a:stretch>
        </p:blipFill>
        <p:spPr bwMode="auto">
          <a:xfrm>
            <a:off x="8142332" y="838200"/>
            <a:ext cx="392068" cy="1159438"/>
          </a:xfrm>
          <a:prstGeom prst="rect">
            <a:avLst/>
          </a:prstGeom>
          <a:noFill/>
          <a:ln w="9525">
            <a:noFill/>
            <a:miter lim="800000"/>
            <a:headEnd/>
            <a:tailEnd/>
          </a:ln>
        </p:spPr>
      </p:pic>
      <p:pic>
        <p:nvPicPr>
          <p:cNvPr id="88" name="Picture 5"/>
          <p:cNvPicPr>
            <a:picLocks noChangeAspect="1" noChangeArrowheads="1"/>
          </p:cNvPicPr>
          <p:nvPr/>
        </p:nvPicPr>
        <p:blipFill>
          <a:blip r:embed="rId4" cstate="print"/>
          <a:srcRect/>
          <a:stretch>
            <a:fillRect/>
          </a:stretch>
        </p:blipFill>
        <p:spPr bwMode="auto">
          <a:xfrm>
            <a:off x="8447132" y="1295400"/>
            <a:ext cx="392068" cy="1159438"/>
          </a:xfrm>
          <a:prstGeom prst="rect">
            <a:avLst/>
          </a:prstGeom>
          <a:noFill/>
          <a:ln w="9525">
            <a:noFill/>
            <a:miter lim="800000"/>
            <a:headEnd/>
            <a:tailEnd/>
          </a:ln>
        </p:spPr>
      </p:pic>
      <p:pic>
        <p:nvPicPr>
          <p:cNvPr id="89" name="Picture 5"/>
          <p:cNvPicPr>
            <a:picLocks noChangeAspect="1" noChangeArrowheads="1"/>
          </p:cNvPicPr>
          <p:nvPr/>
        </p:nvPicPr>
        <p:blipFill>
          <a:blip r:embed="rId4" cstate="print"/>
          <a:srcRect/>
          <a:stretch>
            <a:fillRect/>
          </a:stretch>
        </p:blipFill>
        <p:spPr bwMode="auto">
          <a:xfrm>
            <a:off x="8751932" y="1828800"/>
            <a:ext cx="392068" cy="1159438"/>
          </a:xfrm>
          <a:prstGeom prst="rect">
            <a:avLst/>
          </a:prstGeom>
          <a:noFill/>
          <a:ln w="9525">
            <a:noFill/>
            <a:miter lim="800000"/>
            <a:headEnd/>
            <a:tailEnd/>
          </a:ln>
        </p:spPr>
      </p:pic>
      <p:pic>
        <p:nvPicPr>
          <p:cNvPr id="90" name="Picture 5"/>
          <p:cNvPicPr>
            <a:picLocks noChangeAspect="1" noChangeArrowheads="1"/>
          </p:cNvPicPr>
          <p:nvPr/>
        </p:nvPicPr>
        <p:blipFill>
          <a:blip r:embed="rId4" cstate="print"/>
          <a:srcRect/>
          <a:stretch>
            <a:fillRect/>
          </a:stretch>
        </p:blipFill>
        <p:spPr bwMode="auto">
          <a:xfrm>
            <a:off x="7467600" y="2286000"/>
            <a:ext cx="392068" cy="1159438"/>
          </a:xfrm>
          <a:prstGeom prst="rect">
            <a:avLst/>
          </a:prstGeom>
          <a:noFill/>
          <a:ln w="9525">
            <a:noFill/>
            <a:miter lim="800000"/>
            <a:headEnd/>
            <a:tailEnd/>
          </a:ln>
        </p:spPr>
      </p:pic>
      <p:pic>
        <p:nvPicPr>
          <p:cNvPr id="91" name="Picture 5"/>
          <p:cNvPicPr>
            <a:picLocks noChangeAspect="1" noChangeArrowheads="1"/>
          </p:cNvPicPr>
          <p:nvPr/>
        </p:nvPicPr>
        <p:blipFill>
          <a:blip r:embed="rId4" cstate="print"/>
          <a:srcRect/>
          <a:stretch>
            <a:fillRect/>
          </a:stretch>
        </p:blipFill>
        <p:spPr bwMode="auto">
          <a:xfrm>
            <a:off x="8153400" y="2667000"/>
            <a:ext cx="392068" cy="1159438"/>
          </a:xfrm>
          <a:prstGeom prst="rect">
            <a:avLst/>
          </a:prstGeom>
          <a:noFill/>
          <a:ln w="9525">
            <a:noFill/>
            <a:miter lim="800000"/>
            <a:headEnd/>
            <a:tailEnd/>
          </a:ln>
        </p:spPr>
      </p:pic>
      <p:pic>
        <p:nvPicPr>
          <p:cNvPr id="92" name="Picture 5"/>
          <p:cNvPicPr>
            <a:picLocks noChangeAspect="1" noChangeArrowheads="1"/>
          </p:cNvPicPr>
          <p:nvPr/>
        </p:nvPicPr>
        <p:blipFill>
          <a:blip r:embed="rId4" cstate="print"/>
          <a:srcRect/>
          <a:stretch>
            <a:fillRect/>
          </a:stretch>
        </p:blipFill>
        <p:spPr bwMode="auto">
          <a:xfrm>
            <a:off x="8534400" y="3429000"/>
            <a:ext cx="392068" cy="1159438"/>
          </a:xfrm>
          <a:prstGeom prst="rect">
            <a:avLst/>
          </a:prstGeom>
          <a:noFill/>
          <a:ln w="9525">
            <a:noFill/>
            <a:miter lim="800000"/>
            <a:headEnd/>
            <a:tailEnd/>
          </a:ln>
        </p:spPr>
      </p:pic>
    </p:spTree>
    <p:extLst>
      <p:ext uri="{BB962C8B-B14F-4D97-AF65-F5344CB8AC3E}">
        <p14:creationId xmlns:p14="http://schemas.microsoft.com/office/powerpoint/2010/main" val="260414496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endParaRPr lang="en-US" dirty="0"/>
          </a:p>
        </p:txBody>
      </p:sp>
      <p:sp>
        <p:nvSpPr>
          <p:cNvPr id="3" name="Text Placeholder 2"/>
          <p:cNvSpPr>
            <a:spLocks noGrp="1"/>
          </p:cNvSpPr>
          <p:nvPr>
            <p:ph type="body" idx="1"/>
          </p:nvPr>
        </p:nvSpPr>
        <p:spPr>
          <a:xfrm>
            <a:off x="0" y="2714624"/>
            <a:ext cx="9144000" cy="790576"/>
          </a:xfrm>
        </p:spPr>
        <p:txBody>
          <a:bodyPr/>
          <a:lstStyle/>
          <a:p>
            <a:r>
              <a:rPr lang="en-US" sz="3200" b="1" dirty="0" smtClean="0"/>
              <a:t>Distinguish </a:t>
            </a:r>
            <a:r>
              <a:rPr lang="en-US" sz="3200" b="1" dirty="0" err="1" smtClean="0"/>
              <a:t>Telehealth</a:t>
            </a:r>
            <a:r>
              <a:rPr lang="en-US" sz="3200" b="1" dirty="0" smtClean="0"/>
              <a:t> from </a:t>
            </a:r>
            <a:br>
              <a:rPr lang="en-US" sz="3200" b="1" dirty="0" smtClean="0"/>
            </a:br>
            <a:r>
              <a:rPr lang="en-US" sz="3200" b="1" dirty="0" smtClean="0"/>
              <a:t>Traditional Telemedicine</a:t>
            </a:r>
            <a:endParaRPr lang="en-US" sz="3200" b="1" dirty="0"/>
          </a:p>
        </p:txBody>
      </p:sp>
      <p:sp>
        <p:nvSpPr>
          <p:cNvPr id="8" name="TextBox 7"/>
          <p:cNvSpPr txBox="1"/>
          <p:nvPr/>
        </p:nvSpPr>
        <p:spPr>
          <a:xfrm>
            <a:off x="76200" y="0"/>
            <a:ext cx="4343400" cy="276999"/>
          </a:xfrm>
          <a:prstGeom prst="rect">
            <a:avLst/>
          </a:prstGeom>
          <a:noFill/>
        </p:spPr>
        <p:txBody>
          <a:bodyPr wrap="square" rtlCol="0">
            <a:spAutoFit/>
          </a:bodyPr>
          <a:lstStyle/>
          <a:p>
            <a:r>
              <a:rPr lang="en-US" sz="1200" dirty="0">
                <a:solidFill>
                  <a:srgbClr val="81AE28"/>
                </a:solidFill>
              </a:rPr>
              <a:t>NW AETC ECHO Telehealth Program</a:t>
            </a:r>
          </a:p>
        </p:txBody>
      </p:sp>
    </p:spTree>
    <p:extLst>
      <p:ext uri="{BB962C8B-B14F-4D97-AF65-F5344CB8AC3E}">
        <p14:creationId xmlns:p14="http://schemas.microsoft.com/office/powerpoint/2010/main" val="156146169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7800"/>
            <a:ext cx="8915400" cy="4501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sz="3200" b="1" dirty="0" err="1">
                <a:latin typeface="Candara"/>
                <a:cs typeface="Candara"/>
              </a:rPr>
              <a:t>Telehealth</a:t>
            </a:r>
            <a:r>
              <a:rPr lang="en-US" sz="3200" b="1" dirty="0">
                <a:latin typeface="Candara"/>
                <a:cs typeface="Candara"/>
              </a:rPr>
              <a:t> &amp; Telemedicine Often Conflated</a:t>
            </a:r>
          </a:p>
        </p:txBody>
      </p:sp>
      <p:sp>
        <p:nvSpPr>
          <p:cNvPr id="3" name="Text Placeholder 2"/>
          <p:cNvSpPr>
            <a:spLocks noGrp="1"/>
          </p:cNvSpPr>
          <p:nvPr>
            <p:ph type="body" idx="1"/>
          </p:nvPr>
        </p:nvSpPr>
        <p:spPr/>
        <p:txBody>
          <a:bodyPr/>
          <a:lstStyle/>
          <a:p>
            <a:r>
              <a:rPr lang="en-US" dirty="0" smtClean="0"/>
              <a:t>NW AETC ECHO Telehealth Program</a:t>
            </a:r>
            <a:endParaRPr lang="en-US" dirty="0"/>
          </a:p>
        </p:txBody>
      </p:sp>
      <p:sp>
        <p:nvSpPr>
          <p:cNvPr id="4" name="Content Placeholder 3"/>
          <p:cNvSpPr>
            <a:spLocks noGrp="1"/>
          </p:cNvSpPr>
          <p:nvPr>
            <p:ph sz="half" idx="2"/>
          </p:nvPr>
        </p:nvSpPr>
        <p:spPr>
          <a:xfrm>
            <a:off x="609600" y="2743200"/>
            <a:ext cx="8001000" cy="2133600"/>
          </a:xfrm>
          <a:solidFill>
            <a:schemeClr val="bg1"/>
          </a:solidFill>
          <a:ln w="136525">
            <a:solidFill>
              <a:schemeClr val="bg2"/>
            </a:solidFill>
          </a:ln>
        </p:spPr>
        <p:txBody>
          <a:bodyPr>
            <a:normAutofit/>
          </a:bodyPr>
          <a:lstStyle/>
          <a:p>
            <a:pPr marL="457200" indent="0">
              <a:buNone/>
            </a:pPr>
            <a:r>
              <a:rPr lang="en-US" dirty="0" smtClean="0"/>
              <a:t>While </a:t>
            </a:r>
            <a:r>
              <a:rPr lang="en-US" dirty="0"/>
              <a:t>the term </a:t>
            </a:r>
            <a:r>
              <a:rPr lang="en-US" dirty="0" err="1"/>
              <a:t>telehealth</a:t>
            </a:r>
            <a:r>
              <a:rPr lang="en-US" dirty="0"/>
              <a:t> is sometimes used </a:t>
            </a:r>
            <a:r>
              <a:rPr lang="en-US" dirty="0" smtClean="0"/>
              <a:t>to refer </a:t>
            </a:r>
            <a:r>
              <a:rPr lang="en-US" dirty="0"/>
              <a:t>to a broader definition of remote healthcare that does not always involve clinical services, </a:t>
            </a:r>
            <a:r>
              <a:rPr lang="en-US" dirty="0" smtClean="0"/>
              <a:t>ATA uses </a:t>
            </a:r>
            <a:r>
              <a:rPr lang="en-US" dirty="0"/>
              <a:t>the terms in the same way one would refer to medicine or health in the common vernacular</a:t>
            </a:r>
          </a:p>
          <a:p>
            <a:endParaRPr lang="en-US" dirty="0" smtClean="0"/>
          </a:p>
          <a:p>
            <a:pPr marL="0" indent="0">
              <a:buNone/>
            </a:pPr>
            <a:endParaRPr lang="en-US" dirty="0" smtClean="0"/>
          </a:p>
          <a:p>
            <a:endParaRPr lang="en-US" dirty="0" smtClean="0"/>
          </a:p>
        </p:txBody>
      </p:sp>
      <p:sp>
        <p:nvSpPr>
          <p:cNvPr id="5" name="Content Placeholder 4"/>
          <p:cNvSpPr>
            <a:spLocks noGrp="1"/>
          </p:cNvSpPr>
          <p:nvPr>
            <p:ph sz="quarter" idx="13"/>
          </p:nvPr>
        </p:nvSpPr>
        <p:spPr>
          <a:xfrm>
            <a:off x="304800" y="5867400"/>
            <a:ext cx="7162800" cy="929640"/>
          </a:xfrm>
        </p:spPr>
        <p:txBody>
          <a:bodyPr/>
          <a:lstStyle/>
          <a:p>
            <a:r>
              <a:rPr lang="en-US" dirty="0" smtClean="0"/>
              <a:t>Telemedicine Defined. American Telemedicine Association. </a:t>
            </a:r>
            <a:r>
              <a:rPr lang="en-US" dirty="0" smtClean="0">
                <a:hlinkClick r:id="rId4"/>
              </a:rPr>
              <a:t>http</a:t>
            </a:r>
            <a:r>
              <a:rPr lang="en-US" dirty="0">
                <a:hlinkClick r:id="rId4"/>
              </a:rPr>
              <a:t>://</a:t>
            </a:r>
            <a:r>
              <a:rPr lang="en-US" dirty="0" smtClean="0">
                <a:hlinkClick r:id="rId4"/>
              </a:rPr>
              <a:t>www.americantelemed.org/i4a/pages/index.cfm?pageid=3333</a:t>
            </a:r>
            <a:r>
              <a:rPr lang="en-US" dirty="0" smtClean="0"/>
              <a:t> [Accessed 9.1.12].</a:t>
            </a:r>
            <a:endParaRPr lang="en-US" dirty="0"/>
          </a:p>
        </p:txBody>
      </p:sp>
    </p:spTree>
    <p:extLst>
      <p:ext uri="{BB962C8B-B14F-4D97-AF65-F5344CB8AC3E}">
        <p14:creationId xmlns:p14="http://schemas.microsoft.com/office/powerpoint/2010/main" val="228500060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latin typeface="Candara"/>
                <a:cs typeface="Candara"/>
              </a:rPr>
              <a:t>Telemedicine is</a:t>
            </a:r>
            <a:endParaRPr lang="en-US" sz="3200" b="1" dirty="0">
              <a:latin typeface="Candara"/>
              <a:cs typeface="Candara"/>
            </a:endParaRPr>
          </a:p>
        </p:txBody>
      </p:sp>
      <p:sp>
        <p:nvSpPr>
          <p:cNvPr id="3" name="Text Placeholder 2"/>
          <p:cNvSpPr>
            <a:spLocks noGrp="1"/>
          </p:cNvSpPr>
          <p:nvPr>
            <p:ph type="body" idx="1"/>
          </p:nvPr>
        </p:nvSpPr>
        <p:spPr/>
        <p:txBody>
          <a:bodyPr/>
          <a:lstStyle/>
          <a:p>
            <a:r>
              <a:rPr lang="en-US" dirty="0" smtClean="0"/>
              <a:t>NW AETC ECHO Telehealth Program</a:t>
            </a:r>
            <a:endParaRPr lang="en-US" dirty="0"/>
          </a:p>
        </p:txBody>
      </p:sp>
      <p:sp>
        <p:nvSpPr>
          <p:cNvPr id="4" name="Content Placeholder 3"/>
          <p:cNvSpPr>
            <a:spLocks noGrp="1"/>
          </p:cNvSpPr>
          <p:nvPr>
            <p:ph sz="half" idx="2"/>
          </p:nvPr>
        </p:nvSpPr>
        <p:spPr>
          <a:xfrm>
            <a:off x="4800600" y="1905000"/>
            <a:ext cx="4114800" cy="3581400"/>
          </a:xfrm>
        </p:spPr>
        <p:txBody>
          <a:bodyPr>
            <a:normAutofit fontScale="92500" lnSpcReduction="10000"/>
          </a:bodyPr>
          <a:lstStyle/>
          <a:p>
            <a:pPr marL="0" lvl="0" indent="0">
              <a:lnSpc>
                <a:spcPct val="150000"/>
              </a:lnSpc>
              <a:buNone/>
            </a:pPr>
            <a:r>
              <a:rPr lang="en-US" dirty="0" smtClean="0"/>
              <a:t>The use of audio, video and other telecommunications and electronic information processing technologies to </a:t>
            </a:r>
            <a:r>
              <a:rPr lang="en-US" u="sng" dirty="0" smtClean="0"/>
              <a:t>provide health services </a:t>
            </a:r>
            <a:r>
              <a:rPr lang="en-US" dirty="0" smtClean="0"/>
              <a:t>or </a:t>
            </a:r>
            <a:r>
              <a:rPr lang="en-US" u="sng" dirty="0" smtClean="0"/>
              <a:t>assist healthcare personnel at a distance.</a:t>
            </a:r>
          </a:p>
          <a:p>
            <a:pPr lvl="0"/>
            <a:endParaRPr lang="en-US" dirty="0"/>
          </a:p>
          <a:p>
            <a:endParaRPr lang="en-US" dirty="0" smtClean="0"/>
          </a:p>
          <a:p>
            <a:pPr marL="0" indent="0">
              <a:buNone/>
            </a:pPr>
            <a:endParaRPr lang="en-US" dirty="0" smtClean="0"/>
          </a:p>
          <a:p>
            <a:endParaRPr lang="en-US" dirty="0" smtClean="0"/>
          </a:p>
        </p:txBody>
      </p:sp>
      <p:sp>
        <p:nvSpPr>
          <p:cNvPr id="5" name="Content Placeholder 4"/>
          <p:cNvSpPr>
            <a:spLocks noGrp="1"/>
          </p:cNvSpPr>
          <p:nvPr>
            <p:ph sz="quarter" idx="13"/>
          </p:nvPr>
        </p:nvSpPr>
        <p:spPr>
          <a:xfrm>
            <a:off x="228600" y="5928360"/>
            <a:ext cx="7467600" cy="1082040"/>
          </a:xfrm>
        </p:spPr>
        <p:txBody>
          <a:bodyPr/>
          <a:lstStyle/>
          <a:p>
            <a:r>
              <a:rPr lang="en-US" dirty="0"/>
              <a:t>Committee on Evaluating Clinical Applications of Telemedicine, Institute of Medicine. "FRONT MATTER." Telemedicine: A Guide to Assessing Telecommunications for Health Care. Washington, DC: The National Academies Press, 1996.</a:t>
            </a:r>
          </a:p>
        </p:txBody>
      </p:sp>
      <p:pic>
        <p:nvPicPr>
          <p:cNvPr id="6" name="Picture 5"/>
          <p:cNvPicPr/>
          <p:nvPr/>
        </p:nvPicPr>
        <p:blipFill>
          <a:blip r:embed="rId3" cstate="print"/>
          <a:srcRect/>
          <a:stretch>
            <a:fillRect/>
          </a:stretch>
        </p:blipFill>
        <p:spPr bwMode="auto">
          <a:xfrm>
            <a:off x="22578" y="1828800"/>
            <a:ext cx="4348480" cy="3190875"/>
          </a:xfrm>
          <a:prstGeom prst="rect">
            <a:avLst/>
          </a:prstGeom>
          <a:noFill/>
          <a:ln w="9525">
            <a:noFill/>
            <a:miter lim="800000"/>
            <a:headEnd/>
            <a:tailEnd/>
          </a:ln>
        </p:spPr>
      </p:pic>
    </p:spTree>
    <p:extLst>
      <p:ext uri="{BB962C8B-B14F-4D97-AF65-F5344CB8AC3E}">
        <p14:creationId xmlns:p14="http://schemas.microsoft.com/office/powerpoint/2010/main" val="133522469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latin typeface="Candara"/>
                <a:cs typeface="Candara"/>
              </a:rPr>
              <a:t>Examples of Telemedicine</a:t>
            </a:r>
            <a:endParaRPr lang="en-US" sz="3200" b="1" dirty="0">
              <a:latin typeface="Candara"/>
              <a:cs typeface="Candara"/>
            </a:endParaRPr>
          </a:p>
        </p:txBody>
      </p:sp>
      <p:sp>
        <p:nvSpPr>
          <p:cNvPr id="3" name="Text Placeholder 2"/>
          <p:cNvSpPr>
            <a:spLocks noGrp="1"/>
          </p:cNvSpPr>
          <p:nvPr>
            <p:ph type="body" idx="1"/>
          </p:nvPr>
        </p:nvSpPr>
        <p:spPr/>
        <p:txBody>
          <a:bodyPr/>
          <a:lstStyle/>
          <a:p>
            <a:r>
              <a:rPr lang="en-US" dirty="0" smtClean="0"/>
              <a:t>NW AETC ECHO Telehealth Program</a:t>
            </a:r>
            <a:endParaRPr lang="en-US" dirty="0"/>
          </a:p>
        </p:txBody>
      </p:sp>
      <p:sp>
        <p:nvSpPr>
          <p:cNvPr id="7" name="Content Placeholder 6"/>
          <p:cNvSpPr>
            <a:spLocks noGrp="1"/>
          </p:cNvSpPr>
          <p:nvPr>
            <p:ph sz="quarter" idx="13"/>
          </p:nvPr>
        </p:nvSpPr>
        <p:spPr/>
        <p:txBody>
          <a:bodyPr/>
          <a:lstStyle/>
          <a:p>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295400"/>
            <a:ext cx="3354081"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5821"/>
          <a:stretch/>
        </p:blipFill>
        <p:spPr bwMode="auto">
          <a:xfrm>
            <a:off x="0" y="3276600"/>
            <a:ext cx="3544006"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7196"/>
          <a:stretch/>
        </p:blipFill>
        <p:spPr bwMode="auto">
          <a:xfrm>
            <a:off x="3354080" y="1303867"/>
            <a:ext cx="5789920" cy="415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t="7211"/>
          <a:stretch/>
        </p:blipFill>
        <p:spPr bwMode="auto">
          <a:xfrm>
            <a:off x="4648200" y="3104444"/>
            <a:ext cx="4495800" cy="366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068745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err="1" smtClean="0">
                <a:latin typeface="Candara"/>
                <a:cs typeface="Candara"/>
              </a:rPr>
              <a:t>Telehealth</a:t>
            </a:r>
            <a:endParaRPr lang="en-US" sz="3200" b="1" dirty="0">
              <a:latin typeface="Candara"/>
              <a:cs typeface="Candara"/>
            </a:endParaRPr>
          </a:p>
        </p:txBody>
      </p:sp>
      <p:sp>
        <p:nvSpPr>
          <p:cNvPr id="3" name="Text Placeholder 2"/>
          <p:cNvSpPr>
            <a:spLocks noGrp="1"/>
          </p:cNvSpPr>
          <p:nvPr>
            <p:ph type="body" idx="1"/>
          </p:nvPr>
        </p:nvSpPr>
        <p:spPr/>
        <p:txBody>
          <a:bodyPr/>
          <a:lstStyle/>
          <a:p>
            <a:r>
              <a:rPr lang="en-US" dirty="0" smtClean="0"/>
              <a:t>NW AETC ECHO Telehealth Program</a:t>
            </a:r>
            <a:endParaRPr lang="en-US" dirty="0"/>
          </a:p>
        </p:txBody>
      </p:sp>
      <p:sp>
        <p:nvSpPr>
          <p:cNvPr id="4" name="Content Placeholder 3"/>
          <p:cNvSpPr>
            <a:spLocks noGrp="1"/>
          </p:cNvSpPr>
          <p:nvPr>
            <p:ph sz="half" idx="2"/>
          </p:nvPr>
        </p:nvSpPr>
        <p:spPr>
          <a:xfrm>
            <a:off x="228600" y="1600200"/>
            <a:ext cx="8915400" cy="2209800"/>
          </a:xfrm>
        </p:spPr>
        <p:txBody>
          <a:bodyPr>
            <a:normAutofit/>
          </a:bodyPr>
          <a:lstStyle/>
          <a:p>
            <a:pPr marL="0" lvl="0" indent="0">
              <a:buNone/>
            </a:pPr>
            <a:endParaRPr lang="en-US" dirty="0" smtClean="0"/>
          </a:p>
          <a:p>
            <a:pPr marL="0" lvl="0" indent="0">
              <a:buNone/>
            </a:pPr>
            <a:r>
              <a:rPr lang="en-US" dirty="0" smtClean="0"/>
              <a:t>Closely </a:t>
            </a:r>
            <a:r>
              <a:rPr lang="en-US" dirty="0"/>
              <a:t>associated with telemedicine is the term "</a:t>
            </a:r>
            <a:r>
              <a:rPr lang="en-US" dirty="0" err="1"/>
              <a:t>telehealth</a:t>
            </a:r>
            <a:r>
              <a:rPr lang="en-US" dirty="0"/>
              <a:t>," which is often used to encompass a </a:t>
            </a:r>
            <a:r>
              <a:rPr lang="en-US" u="sng" dirty="0"/>
              <a:t>broader definition </a:t>
            </a:r>
            <a:r>
              <a:rPr lang="en-US" dirty="0"/>
              <a:t>of remote healthcare that does not always involve clinical services</a:t>
            </a:r>
            <a:r>
              <a:rPr lang="en-US" dirty="0" smtClean="0"/>
              <a:t>.</a:t>
            </a:r>
          </a:p>
          <a:p>
            <a:pPr marL="0" lvl="0" indent="0">
              <a:buNone/>
            </a:pPr>
            <a:endParaRPr lang="en-US" dirty="0"/>
          </a:p>
          <a:p>
            <a:endParaRPr lang="en-US" dirty="0" smtClean="0"/>
          </a:p>
          <a:p>
            <a:endParaRPr lang="en-US" dirty="0" smtClean="0"/>
          </a:p>
          <a:p>
            <a:pPr marL="0" lvl="0" indent="0">
              <a:buNone/>
            </a:pPr>
            <a:endParaRPr lang="en-US" dirty="0" smtClean="0"/>
          </a:p>
          <a:p>
            <a:pPr lvl="0"/>
            <a:endParaRPr lang="en-US" dirty="0"/>
          </a:p>
          <a:p>
            <a:endParaRPr lang="en-US" dirty="0" smtClean="0"/>
          </a:p>
          <a:p>
            <a:pPr marL="0" indent="0">
              <a:buNone/>
            </a:pPr>
            <a:endParaRPr lang="en-US" dirty="0" smtClean="0"/>
          </a:p>
          <a:p>
            <a:endParaRPr lang="en-US" dirty="0" smtClean="0"/>
          </a:p>
        </p:txBody>
      </p:sp>
      <p:sp>
        <p:nvSpPr>
          <p:cNvPr id="5" name="Content Placeholder 4"/>
          <p:cNvSpPr>
            <a:spLocks noGrp="1"/>
          </p:cNvSpPr>
          <p:nvPr>
            <p:ph sz="quarter" idx="13"/>
          </p:nvPr>
        </p:nvSpPr>
        <p:spPr>
          <a:xfrm>
            <a:off x="152400" y="6019800"/>
            <a:ext cx="7467600" cy="929640"/>
          </a:xfrm>
        </p:spPr>
        <p:txBody>
          <a:bodyPr/>
          <a:lstStyle/>
          <a:p>
            <a:r>
              <a:rPr lang="en-US" dirty="0" smtClean="0"/>
              <a:t>Telemedicine Defined. American Telemedicine Association. </a:t>
            </a:r>
            <a:r>
              <a:rPr lang="en-US" dirty="0" smtClean="0">
                <a:hlinkClick r:id="rId3"/>
              </a:rPr>
              <a:t>http</a:t>
            </a:r>
            <a:r>
              <a:rPr lang="en-US" dirty="0">
                <a:hlinkClick r:id="rId3"/>
              </a:rPr>
              <a:t>://</a:t>
            </a:r>
            <a:r>
              <a:rPr lang="en-US" dirty="0" smtClean="0">
                <a:hlinkClick r:id="rId3"/>
              </a:rPr>
              <a:t>www.americantelemed.org/i4a/pages/index.cfm?pageid=3333</a:t>
            </a:r>
            <a:r>
              <a:rPr lang="en-US" dirty="0" smtClean="0"/>
              <a:t> [Accessed 9.1.12].</a:t>
            </a:r>
            <a:endParaRPr lang="en-US" dirty="0"/>
          </a:p>
        </p:txBody>
      </p:sp>
      <p:sp>
        <p:nvSpPr>
          <p:cNvPr id="6" name="Rectangle 5"/>
          <p:cNvSpPr/>
          <p:nvPr/>
        </p:nvSpPr>
        <p:spPr>
          <a:xfrm>
            <a:off x="1447800" y="3840540"/>
            <a:ext cx="6096000" cy="1569660"/>
          </a:xfrm>
          <a:prstGeom prst="rect">
            <a:avLst/>
          </a:prstGeom>
        </p:spPr>
        <p:txBody>
          <a:bodyPr wrap="square">
            <a:spAutoFit/>
          </a:bodyPr>
          <a:lstStyle/>
          <a:p>
            <a:pPr marL="342900" indent="-342900">
              <a:buFont typeface="Arial" pitchFamily="34" charset="0"/>
              <a:buChar char="•"/>
            </a:pPr>
            <a:r>
              <a:rPr lang="en-US" dirty="0"/>
              <a:t>Case Conferences</a:t>
            </a:r>
          </a:p>
          <a:p>
            <a:pPr marL="342900" indent="-342900">
              <a:buFont typeface="Arial" pitchFamily="34" charset="0"/>
              <a:buChar char="•"/>
            </a:pPr>
            <a:r>
              <a:rPr lang="en-US" dirty="0"/>
              <a:t>Distance Medical Education</a:t>
            </a:r>
          </a:p>
          <a:p>
            <a:pPr marL="342900" indent="-342900">
              <a:buFont typeface="Arial" pitchFamily="34" charset="0"/>
              <a:buChar char="•"/>
            </a:pPr>
            <a:r>
              <a:rPr lang="en-US" dirty="0"/>
              <a:t>Clinician Collaboration &amp; Consultation</a:t>
            </a:r>
          </a:p>
          <a:p>
            <a:pPr marL="342900" indent="-342900">
              <a:buFont typeface="Arial" pitchFamily="34" charset="0"/>
              <a:buChar char="•"/>
            </a:pPr>
            <a:r>
              <a:rPr lang="en-US" dirty="0" smtClean="0"/>
              <a:t>Coordinated </a:t>
            </a:r>
            <a:r>
              <a:rPr lang="en-US" dirty="0"/>
              <a:t>Care Services</a:t>
            </a:r>
          </a:p>
        </p:txBody>
      </p:sp>
    </p:spTree>
    <p:extLst>
      <p:ext uri="{BB962C8B-B14F-4D97-AF65-F5344CB8AC3E}">
        <p14:creationId xmlns:p14="http://schemas.microsoft.com/office/powerpoint/2010/main" val="414346001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endParaRPr lang="en-US" dirty="0"/>
          </a:p>
        </p:txBody>
      </p:sp>
      <p:sp>
        <p:nvSpPr>
          <p:cNvPr id="3" name="Text Placeholder 2"/>
          <p:cNvSpPr>
            <a:spLocks noGrp="1"/>
          </p:cNvSpPr>
          <p:nvPr>
            <p:ph type="body" idx="1"/>
          </p:nvPr>
        </p:nvSpPr>
        <p:spPr>
          <a:xfrm>
            <a:off x="0" y="2476500"/>
            <a:ext cx="9144000" cy="790576"/>
          </a:xfrm>
        </p:spPr>
        <p:txBody>
          <a:bodyPr/>
          <a:lstStyle/>
          <a:p>
            <a:r>
              <a:rPr lang="en-US" sz="3200" b="1" dirty="0" smtClean="0"/>
              <a:t>ECHO as an Efficient Form of </a:t>
            </a:r>
            <a:r>
              <a:rPr lang="en-US" sz="3200" b="1" dirty="0" err="1" smtClean="0"/>
              <a:t>Telehealth</a:t>
            </a:r>
            <a:endParaRPr lang="en-US" sz="3200" b="1" dirty="0"/>
          </a:p>
        </p:txBody>
      </p:sp>
      <p:sp>
        <p:nvSpPr>
          <p:cNvPr id="8" name="TextBox 7"/>
          <p:cNvSpPr txBox="1"/>
          <p:nvPr/>
        </p:nvSpPr>
        <p:spPr>
          <a:xfrm>
            <a:off x="76200" y="0"/>
            <a:ext cx="4343400" cy="276999"/>
          </a:xfrm>
          <a:prstGeom prst="rect">
            <a:avLst/>
          </a:prstGeom>
          <a:noFill/>
        </p:spPr>
        <p:txBody>
          <a:bodyPr wrap="square" rtlCol="0">
            <a:spAutoFit/>
          </a:bodyPr>
          <a:lstStyle/>
          <a:p>
            <a:r>
              <a:rPr lang="en-US" sz="1200" dirty="0">
                <a:solidFill>
                  <a:srgbClr val="81AE28"/>
                </a:solidFill>
              </a:rPr>
              <a:t>NW AETC ECHO Telehealth Program</a:t>
            </a:r>
          </a:p>
        </p:txBody>
      </p:sp>
    </p:spTree>
    <p:extLst>
      <p:ext uri="{BB962C8B-B14F-4D97-AF65-F5344CB8AC3E}">
        <p14:creationId xmlns:p14="http://schemas.microsoft.com/office/powerpoint/2010/main" val="307243320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0" y="1285754"/>
            <a:ext cx="6629400" cy="572464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a:normAutofit/>
          </a:bodyPr>
          <a:lstStyle/>
          <a:p>
            <a:r>
              <a:rPr lang="en-US" sz="3200" b="1" dirty="0" smtClean="0">
                <a:latin typeface="Candara"/>
                <a:cs typeface="Candara"/>
              </a:rPr>
              <a:t>Integrated Learning + Clinical Support</a:t>
            </a:r>
            <a:endParaRPr lang="en-US" sz="3200" b="1" dirty="0">
              <a:latin typeface="Candara"/>
              <a:cs typeface="Candara"/>
            </a:endParaRPr>
          </a:p>
        </p:txBody>
      </p:sp>
      <p:sp>
        <p:nvSpPr>
          <p:cNvPr id="8" name="Text Placeholder 7"/>
          <p:cNvSpPr>
            <a:spLocks noGrp="1"/>
          </p:cNvSpPr>
          <p:nvPr>
            <p:ph type="body" idx="1"/>
          </p:nvPr>
        </p:nvSpPr>
        <p:spPr/>
        <p:txBody>
          <a:bodyPr/>
          <a:lstStyle/>
          <a:p>
            <a:endParaRPr lang="en-US"/>
          </a:p>
        </p:txBody>
      </p:sp>
      <p:grpSp>
        <p:nvGrpSpPr>
          <p:cNvPr id="10" name="Group 9"/>
          <p:cNvGrpSpPr/>
          <p:nvPr/>
        </p:nvGrpSpPr>
        <p:grpSpPr>
          <a:xfrm>
            <a:off x="452079" y="1285754"/>
            <a:ext cx="7015521" cy="4882686"/>
            <a:chOff x="-92939" y="1009198"/>
            <a:chExt cx="8017739" cy="5848802"/>
          </a:xfrm>
        </p:grpSpPr>
        <p:sp>
          <p:nvSpPr>
            <p:cNvPr id="11" name="Content Placeholder 2"/>
            <p:cNvSpPr txBox="1">
              <a:spLocks/>
            </p:cNvSpPr>
            <p:nvPr/>
          </p:nvSpPr>
          <p:spPr>
            <a:xfrm>
              <a:off x="457200" y="1600200"/>
              <a:ext cx="7467600" cy="4525963"/>
            </a:xfrm>
            <a:prstGeom prst="rect">
              <a:avLst/>
            </a:prstGeom>
          </p:spPr>
          <p:txBody>
            <a:bodyPr vert="horz">
              <a:normAutofit/>
            </a:bodyPr>
            <a:lstStyle/>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endParaRPr kumimoji="0" lang="en-US" sz="3000" b="0" i="0" u="none" strike="noStrike" kern="1200" cap="none" spc="0" normalizeH="0" baseline="0" noProof="0" smtClean="0">
                <a:ln>
                  <a:noFill/>
                </a:ln>
                <a:solidFill>
                  <a:schemeClr val="tx1"/>
                </a:solidFill>
                <a:effectLst/>
                <a:uLnTx/>
                <a:uFillTx/>
                <a:latin typeface="+mn-lt"/>
                <a:ea typeface="+mn-ea"/>
                <a:cs typeface="+mn-cs"/>
              </a:endParaRP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endParaRPr kumimoji="0" lang="en-US" sz="3000" b="0" i="0" u="none" strike="noStrike" kern="1200" cap="none" spc="0" normalizeH="0" baseline="0" noProof="0" smtClean="0">
                <a:ln>
                  <a:noFill/>
                </a:ln>
                <a:solidFill>
                  <a:schemeClr val="tx1"/>
                </a:solidFill>
                <a:effectLst/>
                <a:uLnTx/>
                <a:uFillTx/>
                <a:latin typeface="+mn-lt"/>
                <a:ea typeface="+mn-ea"/>
                <a:cs typeface="+mn-cs"/>
              </a:endParaRP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endParaRPr kumimoji="0" lang="en-US" sz="3000" b="0" i="0" u="none" strike="noStrike" kern="1200" cap="none" spc="0" normalizeH="0" baseline="0" noProof="0" smtClean="0">
                <a:ln>
                  <a:noFill/>
                </a:ln>
                <a:solidFill>
                  <a:schemeClr val="tx1"/>
                </a:solidFill>
                <a:effectLst/>
                <a:uLnTx/>
                <a:uFillTx/>
                <a:latin typeface="+mn-lt"/>
                <a:ea typeface="+mn-ea"/>
                <a:cs typeface="+mn-cs"/>
              </a:endParaRP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endParaRPr kumimoji="0" lang="en-US" sz="3000" b="0" i="0" u="none" strike="noStrike" kern="1200" cap="none" spc="0" normalizeH="0" baseline="0" noProof="0" dirty="0">
                <a:ln>
                  <a:noFill/>
                </a:ln>
                <a:solidFill>
                  <a:schemeClr val="tx1"/>
                </a:solidFill>
                <a:effectLst/>
                <a:uLnTx/>
                <a:uFillTx/>
                <a:latin typeface="+mn-lt"/>
                <a:ea typeface="+mn-ea"/>
                <a:cs typeface="+mn-cs"/>
              </a:endParaRPr>
            </a:p>
          </p:txBody>
        </p:sp>
        <p:pic>
          <p:nvPicPr>
            <p:cNvPr id="12" name="Picture 5"/>
            <p:cNvPicPr>
              <a:picLocks noChangeAspect="1" noChangeArrowheads="1"/>
            </p:cNvPicPr>
            <p:nvPr/>
          </p:nvPicPr>
          <p:blipFill>
            <a:blip r:embed="rId3" cstate="print"/>
            <a:srcRect/>
            <a:stretch>
              <a:fillRect/>
            </a:stretch>
          </p:blipFill>
          <p:spPr bwMode="auto">
            <a:xfrm>
              <a:off x="2849839" y="1364444"/>
              <a:ext cx="457200" cy="1302555"/>
            </a:xfrm>
            <a:prstGeom prst="rect">
              <a:avLst/>
            </a:prstGeom>
            <a:noFill/>
            <a:ln w="9525">
              <a:noFill/>
              <a:miter lim="800000"/>
              <a:headEnd/>
              <a:tailEnd/>
            </a:ln>
            <a:effectLst/>
          </p:spPr>
        </p:pic>
        <p:pic>
          <p:nvPicPr>
            <p:cNvPr id="13" name="Picture 5"/>
            <p:cNvPicPr>
              <a:picLocks noChangeAspect="1" noChangeArrowheads="1"/>
            </p:cNvPicPr>
            <p:nvPr/>
          </p:nvPicPr>
          <p:blipFill>
            <a:blip r:embed="rId3" cstate="print"/>
            <a:srcRect/>
            <a:stretch>
              <a:fillRect/>
            </a:stretch>
          </p:blipFill>
          <p:spPr bwMode="auto">
            <a:xfrm>
              <a:off x="4572000" y="2438400"/>
              <a:ext cx="457200" cy="1302555"/>
            </a:xfrm>
            <a:prstGeom prst="rect">
              <a:avLst/>
            </a:prstGeom>
            <a:noFill/>
            <a:ln w="9525">
              <a:noFill/>
              <a:miter lim="800000"/>
              <a:headEnd/>
              <a:tailEnd/>
            </a:ln>
            <a:effectLst/>
          </p:spPr>
        </p:pic>
        <p:pic>
          <p:nvPicPr>
            <p:cNvPr id="14" name="Picture 5"/>
            <p:cNvPicPr>
              <a:picLocks noChangeAspect="1" noChangeArrowheads="1"/>
            </p:cNvPicPr>
            <p:nvPr/>
          </p:nvPicPr>
          <p:blipFill>
            <a:blip r:embed="rId3" cstate="print"/>
            <a:srcRect/>
            <a:stretch>
              <a:fillRect/>
            </a:stretch>
          </p:blipFill>
          <p:spPr bwMode="auto">
            <a:xfrm>
              <a:off x="4572000" y="4648200"/>
              <a:ext cx="457200" cy="1302555"/>
            </a:xfrm>
            <a:prstGeom prst="rect">
              <a:avLst/>
            </a:prstGeom>
            <a:noFill/>
            <a:ln w="9525">
              <a:noFill/>
              <a:miter lim="800000"/>
              <a:headEnd/>
              <a:tailEnd/>
            </a:ln>
            <a:effectLst/>
          </p:spPr>
        </p:pic>
        <p:sp>
          <p:nvSpPr>
            <p:cNvPr id="15" name="Oval 14"/>
            <p:cNvSpPr/>
            <p:nvPr/>
          </p:nvSpPr>
          <p:spPr>
            <a:xfrm>
              <a:off x="1600200" y="2667000"/>
              <a:ext cx="3124200" cy="3124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5"/>
            <p:cNvPicPr>
              <a:picLocks noChangeAspect="1" noChangeArrowheads="1"/>
            </p:cNvPicPr>
            <p:nvPr/>
          </p:nvPicPr>
          <p:blipFill>
            <a:blip r:embed="rId3" cstate="print"/>
            <a:srcRect/>
            <a:stretch>
              <a:fillRect/>
            </a:stretch>
          </p:blipFill>
          <p:spPr bwMode="auto">
            <a:xfrm>
              <a:off x="2971800" y="5555445"/>
              <a:ext cx="457200" cy="1302555"/>
            </a:xfrm>
            <a:prstGeom prst="rect">
              <a:avLst/>
            </a:prstGeom>
            <a:noFill/>
            <a:ln w="9525">
              <a:noFill/>
              <a:miter lim="800000"/>
              <a:headEnd/>
              <a:tailEnd/>
            </a:ln>
            <a:effectLst/>
          </p:spPr>
        </p:pic>
        <p:cxnSp>
          <p:nvCxnSpPr>
            <p:cNvPr id="17" name="Straight Arrow Connector 16"/>
            <p:cNvCxnSpPr/>
            <p:nvPr/>
          </p:nvCxnSpPr>
          <p:spPr>
            <a:xfrm flipV="1">
              <a:off x="1752600" y="3429000"/>
              <a:ext cx="2667000" cy="762000"/>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flipH="1" flipV="1">
              <a:off x="1676400" y="2743200"/>
              <a:ext cx="1371600" cy="1371600"/>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676400" y="4343400"/>
              <a:ext cx="2743200" cy="609600"/>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676400" y="4495800"/>
              <a:ext cx="1371600" cy="1066800"/>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030791" y="1009198"/>
              <a:ext cx="5410200" cy="479278"/>
            </a:xfrm>
            <a:prstGeom prst="rect">
              <a:avLst/>
            </a:prstGeom>
            <a:noFill/>
          </p:spPr>
          <p:txBody>
            <a:bodyPr wrap="square" rtlCol="0">
              <a:spAutoFit/>
            </a:bodyPr>
            <a:lstStyle/>
            <a:p>
              <a:r>
                <a:rPr lang="en-US" sz="2000" dirty="0" smtClean="0">
                  <a:latin typeface="+mn-lt"/>
                </a:rPr>
                <a:t>Infectious Disease</a:t>
              </a:r>
              <a:endParaRPr lang="en-US" sz="2000" dirty="0">
                <a:latin typeface="+mn-lt"/>
              </a:endParaRPr>
            </a:p>
          </p:txBody>
        </p:sp>
        <p:sp>
          <p:nvSpPr>
            <p:cNvPr id="22" name="TextBox 21"/>
            <p:cNvSpPr txBox="1"/>
            <p:nvPr/>
          </p:nvSpPr>
          <p:spPr>
            <a:xfrm>
              <a:off x="5181600" y="5181600"/>
              <a:ext cx="2743200" cy="479278"/>
            </a:xfrm>
            <a:prstGeom prst="rect">
              <a:avLst/>
            </a:prstGeom>
            <a:noFill/>
          </p:spPr>
          <p:txBody>
            <a:bodyPr wrap="square" rtlCol="0">
              <a:spAutoFit/>
            </a:bodyPr>
            <a:lstStyle/>
            <a:p>
              <a:r>
                <a:rPr lang="en-US" sz="2000" dirty="0" smtClean="0">
                  <a:latin typeface="+mn-lt"/>
                </a:rPr>
                <a:t>Addictions</a:t>
              </a:r>
              <a:endParaRPr lang="en-US" sz="2000" dirty="0">
                <a:latin typeface="+mn-lt"/>
              </a:endParaRPr>
            </a:p>
          </p:txBody>
        </p:sp>
        <p:sp>
          <p:nvSpPr>
            <p:cNvPr id="23" name="TextBox 22"/>
            <p:cNvSpPr txBox="1"/>
            <p:nvPr/>
          </p:nvSpPr>
          <p:spPr>
            <a:xfrm>
              <a:off x="5105400" y="3124200"/>
              <a:ext cx="2667000" cy="479278"/>
            </a:xfrm>
            <a:prstGeom prst="rect">
              <a:avLst/>
            </a:prstGeom>
            <a:noFill/>
          </p:spPr>
          <p:txBody>
            <a:bodyPr wrap="square" rtlCol="0">
              <a:spAutoFit/>
            </a:bodyPr>
            <a:lstStyle/>
            <a:p>
              <a:r>
                <a:rPr lang="en-US" sz="2000" dirty="0" smtClean="0">
                  <a:latin typeface="+mn-lt"/>
                </a:rPr>
                <a:t>Psychiatry</a:t>
              </a:r>
            </a:p>
          </p:txBody>
        </p:sp>
        <p:sp>
          <p:nvSpPr>
            <p:cNvPr id="24" name="TextBox 23"/>
            <p:cNvSpPr txBox="1"/>
            <p:nvPr/>
          </p:nvSpPr>
          <p:spPr>
            <a:xfrm>
              <a:off x="3352800" y="6324597"/>
              <a:ext cx="3962400" cy="479278"/>
            </a:xfrm>
            <a:prstGeom prst="rect">
              <a:avLst/>
            </a:prstGeom>
            <a:noFill/>
          </p:spPr>
          <p:txBody>
            <a:bodyPr wrap="square" rtlCol="0">
              <a:spAutoFit/>
            </a:bodyPr>
            <a:lstStyle/>
            <a:p>
              <a:r>
                <a:rPr lang="en-US" sz="2000" dirty="0" err="1" smtClean="0">
                  <a:latin typeface="+mn-lt"/>
                </a:rPr>
                <a:t>Hepatology</a:t>
              </a:r>
              <a:endParaRPr lang="en-US" sz="2000" dirty="0" smtClean="0">
                <a:latin typeface="+mn-lt"/>
              </a:endParaRPr>
            </a:p>
          </p:txBody>
        </p:sp>
        <p:sp>
          <p:nvSpPr>
            <p:cNvPr id="25" name="Rectangle 24"/>
            <p:cNvSpPr/>
            <p:nvPr/>
          </p:nvSpPr>
          <p:spPr>
            <a:xfrm>
              <a:off x="-92939" y="4451525"/>
              <a:ext cx="1693138" cy="847952"/>
            </a:xfrm>
            <a:prstGeom prst="rect">
              <a:avLst/>
            </a:prstGeom>
          </p:spPr>
          <p:txBody>
            <a:bodyPr wrap="none">
              <a:spAutoFit/>
            </a:bodyPr>
            <a:lstStyle/>
            <a:p>
              <a:pPr algn="ctr"/>
              <a:r>
                <a:rPr lang="en-US" sz="2000" dirty="0" smtClean="0">
                  <a:latin typeface="+mn-lt"/>
                </a:rPr>
                <a:t>Community</a:t>
              </a:r>
            </a:p>
            <a:p>
              <a:pPr algn="ctr"/>
              <a:r>
                <a:rPr lang="en-US" sz="2000" dirty="0" smtClean="0">
                  <a:latin typeface="+mn-lt"/>
                </a:rPr>
                <a:t>Clinician</a:t>
              </a:r>
              <a:endParaRPr lang="en-US" sz="2000" dirty="0">
                <a:latin typeface="+mn-lt"/>
              </a:endParaRPr>
            </a:p>
          </p:txBody>
        </p:sp>
      </p:grpSp>
      <p:pic>
        <p:nvPicPr>
          <p:cNvPr id="28" name="Picture 4"/>
          <p:cNvPicPr>
            <a:picLocks noChangeAspect="1" noChangeArrowheads="1"/>
          </p:cNvPicPr>
          <p:nvPr/>
        </p:nvPicPr>
        <p:blipFill>
          <a:blip r:embed="rId4" cstate="print"/>
          <a:srcRect/>
          <a:stretch>
            <a:fillRect/>
          </a:stretch>
        </p:blipFill>
        <p:spPr bwMode="auto">
          <a:xfrm>
            <a:off x="1219200" y="3200400"/>
            <a:ext cx="505805" cy="1013910"/>
          </a:xfrm>
          <a:prstGeom prst="rect">
            <a:avLst/>
          </a:prstGeom>
          <a:noFill/>
          <a:ln w="9525">
            <a:noFill/>
            <a:miter lim="800000"/>
            <a:headEnd/>
            <a:tailEnd/>
          </a:ln>
          <a:effectLst/>
        </p:spPr>
      </p:pic>
      <p:sp>
        <p:nvSpPr>
          <p:cNvPr id="32" name="TextBox 31"/>
          <p:cNvSpPr txBox="1"/>
          <p:nvPr/>
        </p:nvSpPr>
        <p:spPr>
          <a:xfrm>
            <a:off x="6705600" y="1423311"/>
            <a:ext cx="2667000" cy="4093428"/>
          </a:xfrm>
          <a:prstGeom prst="rect">
            <a:avLst/>
          </a:prstGeom>
          <a:noFill/>
        </p:spPr>
        <p:txBody>
          <a:bodyPr wrap="square" rtlCol="0">
            <a:spAutoFit/>
          </a:bodyPr>
          <a:lstStyle/>
          <a:p>
            <a:r>
              <a:rPr lang="en-US" sz="2000" b="1" u="sng" dirty="0"/>
              <a:t>Theoretical Base</a:t>
            </a:r>
            <a:endParaRPr lang="en-US" sz="2000" u="sng" dirty="0"/>
          </a:p>
          <a:p>
            <a:r>
              <a:rPr lang="en-US" sz="2000" dirty="0"/>
              <a:t>Situated Learning Theory</a:t>
            </a:r>
          </a:p>
          <a:p>
            <a:r>
              <a:rPr lang="en-US" sz="2000" b="1" u="sng" dirty="0" smtClean="0">
                <a:latin typeface="+mn-lt"/>
              </a:rPr>
              <a:t/>
            </a:r>
            <a:br>
              <a:rPr lang="en-US" sz="2000" b="1" u="sng" dirty="0" smtClean="0">
                <a:latin typeface="+mn-lt"/>
              </a:rPr>
            </a:br>
            <a:r>
              <a:rPr lang="en-US" sz="2000" b="1" u="sng" dirty="0" smtClean="0">
                <a:latin typeface="+mn-lt"/>
              </a:rPr>
              <a:t>Structure</a:t>
            </a:r>
            <a:endParaRPr lang="en-US" sz="2000" b="1" u="sng" dirty="0">
              <a:latin typeface="+mn-lt"/>
            </a:endParaRPr>
          </a:p>
          <a:p>
            <a:r>
              <a:rPr lang="en-US" sz="2000" dirty="0" smtClean="0">
                <a:latin typeface="+mn-lt"/>
              </a:rPr>
              <a:t>1x per week VTC</a:t>
            </a:r>
          </a:p>
          <a:p>
            <a:r>
              <a:rPr lang="en-US" sz="2000" dirty="0" smtClean="0">
                <a:latin typeface="+mn-lt"/>
              </a:rPr>
              <a:t>Clinical update</a:t>
            </a:r>
          </a:p>
          <a:p>
            <a:r>
              <a:rPr lang="en-US" sz="2000" dirty="0" smtClean="0">
                <a:latin typeface="+mn-lt"/>
              </a:rPr>
              <a:t>Case Consultation</a:t>
            </a:r>
            <a:br>
              <a:rPr lang="en-US" sz="2000" dirty="0" smtClean="0">
                <a:latin typeface="+mn-lt"/>
              </a:rPr>
            </a:br>
            <a:endParaRPr lang="en-US" sz="2000" u="sng" dirty="0">
              <a:latin typeface="+mn-lt"/>
            </a:endParaRPr>
          </a:p>
          <a:p>
            <a:r>
              <a:rPr lang="en-US" sz="2000" b="1" u="sng" dirty="0" smtClean="0">
                <a:latin typeface="+mn-lt"/>
              </a:rPr>
              <a:t>Practical Benefits</a:t>
            </a:r>
            <a:endParaRPr lang="en-US" sz="2000" u="sng" dirty="0">
              <a:latin typeface="+mn-lt"/>
            </a:endParaRPr>
          </a:p>
          <a:p>
            <a:r>
              <a:rPr lang="en-US" sz="2000" dirty="0">
                <a:latin typeface="+mn-lt"/>
              </a:rPr>
              <a:t>Just-in-time support</a:t>
            </a:r>
          </a:p>
          <a:p>
            <a:r>
              <a:rPr lang="en-US" sz="2000" dirty="0" smtClean="0">
                <a:latin typeface="+mn-lt"/>
              </a:rPr>
              <a:t>Interdisciplinary</a:t>
            </a:r>
            <a:r>
              <a:rPr lang="en-US" sz="2000" dirty="0">
                <a:latin typeface="+mn-lt"/>
              </a:rPr>
              <a:t/>
            </a:r>
            <a:br>
              <a:rPr lang="en-US" sz="2000" dirty="0">
                <a:latin typeface="+mn-lt"/>
              </a:rPr>
            </a:br>
            <a:r>
              <a:rPr lang="en-US" sz="2000" dirty="0">
                <a:latin typeface="+mn-lt"/>
              </a:rPr>
              <a:t>Consultation </a:t>
            </a:r>
          </a:p>
        </p:txBody>
      </p:sp>
    </p:spTree>
    <p:extLst>
      <p:ext uri="{BB962C8B-B14F-4D97-AF65-F5344CB8AC3E}">
        <p14:creationId xmlns:p14="http://schemas.microsoft.com/office/powerpoint/2010/main" val="14891114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0" y="1285754"/>
            <a:ext cx="9144000" cy="572464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a:normAutofit/>
          </a:bodyPr>
          <a:lstStyle/>
          <a:p>
            <a:r>
              <a:rPr lang="en-US" sz="3200" b="1" dirty="0" smtClean="0">
                <a:latin typeface="Candara"/>
                <a:cs typeface="Candara"/>
              </a:rPr>
              <a:t>Integrated Learning + Clinical Support</a:t>
            </a:r>
            <a:endParaRPr lang="en-US" sz="3200" b="1" dirty="0">
              <a:latin typeface="Candara"/>
              <a:cs typeface="Candara"/>
            </a:endParaRPr>
          </a:p>
        </p:txBody>
      </p:sp>
      <p:sp>
        <p:nvSpPr>
          <p:cNvPr id="8" name="Text Placeholder 7"/>
          <p:cNvSpPr>
            <a:spLocks noGrp="1"/>
          </p:cNvSpPr>
          <p:nvPr>
            <p:ph type="body" idx="1"/>
          </p:nvPr>
        </p:nvSpPr>
        <p:spPr/>
        <p:txBody>
          <a:bodyPr/>
          <a:lstStyle/>
          <a:p>
            <a:endParaRPr lang="en-US"/>
          </a:p>
        </p:txBody>
      </p:sp>
      <p:grpSp>
        <p:nvGrpSpPr>
          <p:cNvPr id="10" name="Group 9"/>
          <p:cNvGrpSpPr/>
          <p:nvPr/>
        </p:nvGrpSpPr>
        <p:grpSpPr>
          <a:xfrm>
            <a:off x="452079" y="1285754"/>
            <a:ext cx="7015521" cy="4882686"/>
            <a:chOff x="-92939" y="1009198"/>
            <a:chExt cx="8017739" cy="5848802"/>
          </a:xfrm>
        </p:grpSpPr>
        <p:sp>
          <p:nvSpPr>
            <p:cNvPr id="11" name="Content Placeholder 2"/>
            <p:cNvSpPr txBox="1">
              <a:spLocks/>
            </p:cNvSpPr>
            <p:nvPr/>
          </p:nvSpPr>
          <p:spPr>
            <a:xfrm>
              <a:off x="457200" y="1600200"/>
              <a:ext cx="7467600" cy="4525963"/>
            </a:xfrm>
            <a:prstGeom prst="rect">
              <a:avLst/>
            </a:prstGeom>
          </p:spPr>
          <p:txBody>
            <a:bodyPr vert="horz">
              <a:normAutofit/>
            </a:bodyPr>
            <a:lstStyle/>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endParaRPr kumimoji="0" lang="en-US" sz="3000" b="0" i="0" u="none" strike="noStrike" kern="1200" cap="none" spc="0" normalizeH="0" baseline="0" noProof="0" smtClean="0">
                <a:ln>
                  <a:noFill/>
                </a:ln>
                <a:solidFill>
                  <a:schemeClr val="tx1"/>
                </a:solidFill>
                <a:effectLst/>
                <a:uLnTx/>
                <a:uFillTx/>
                <a:latin typeface="+mn-lt"/>
                <a:ea typeface="+mn-ea"/>
                <a:cs typeface="+mn-cs"/>
              </a:endParaRP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endParaRPr kumimoji="0" lang="en-US" sz="3000" b="0" i="0" u="none" strike="noStrike" kern="1200" cap="none" spc="0" normalizeH="0" baseline="0" noProof="0" smtClean="0">
                <a:ln>
                  <a:noFill/>
                </a:ln>
                <a:solidFill>
                  <a:schemeClr val="tx1"/>
                </a:solidFill>
                <a:effectLst/>
                <a:uLnTx/>
                <a:uFillTx/>
                <a:latin typeface="+mn-lt"/>
                <a:ea typeface="+mn-ea"/>
                <a:cs typeface="+mn-cs"/>
              </a:endParaRP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endParaRPr kumimoji="0" lang="en-US" sz="3000" b="0" i="0" u="none" strike="noStrike" kern="1200" cap="none" spc="0" normalizeH="0" baseline="0" noProof="0" smtClean="0">
                <a:ln>
                  <a:noFill/>
                </a:ln>
                <a:solidFill>
                  <a:schemeClr val="tx1"/>
                </a:solidFill>
                <a:effectLst/>
                <a:uLnTx/>
                <a:uFillTx/>
                <a:latin typeface="+mn-lt"/>
                <a:ea typeface="+mn-ea"/>
                <a:cs typeface="+mn-cs"/>
              </a:endParaRP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endParaRPr kumimoji="0" lang="en-US" sz="3000" b="0" i="0" u="none" strike="noStrike" kern="1200" cap="none" spc="0" normalizeH="0" baseline="0" noProof="0" dirty="0">
                <a:ln>
                  <a:noFill/>
                </a:ln>
                <a:solidFill>
                  <a:schemeClr val="tx1"/>
                </a:solidFill>
                <a:effectLst/>
                <a:uLnTx/>
                <a:uFillTx/>
                <a:latin typeface="+mn-lt"/>
                <a:ea typeface="+mn-ea"/>
                <a:cs typeface="+mn-cs"/>
              </a:endParaRPr>
            </a:p>
          </p:txBody>
        </p:sp>
        <p:pic>
          <p:nvPicPr>
            <p:cNvPr id="12" name="Picture 5"/>
            <p:cNvPicPr>
              <a:picLocks noChangeAspect="1" noChangeArrowheads="1"/>
            </p:cNvPicPr>
            <p:nvPr/>
          </p:nvPicPr>
          <p:blipFill>
            <a:blip r:embed="rId3" cstate="print"/>
            <a:srcRect/>
            <a:stretch>
              <a:fillRect/>
            </a:stretch>
          </p:blipFill>
          <p:spPr bwMode="auto">
            <a:xfrm>
              <a:off x="2849839" y="1364444"/>
              <a:ext cx="457200" cy="1302555"/>
            </a:xfrm>
            <a:prstGeom prst="rect">
              <a:avLst/>
            </a:prstGeom>
            <a:noFill/>
            <a:ln w="9525">
              <a:noFill/>
              <a:miter lim="800000"/>
              <a:headEnd/>
              <a:tailEnd/>
            </a:ln>
            <a:effectLst/>
          </p:spPr>
        </p:pic>
        <p:pic>
          <p:nvPicPr>
            <p:cNvPr id="13" name="Picture 5"/>
            <p:cNvPicPr>
              <a:picLocks noChangeAspect="1" noChangeArrowheads="1"/>
            </p:cNvPicPr>
            <p:nvPr/>
          </p:nvPicPr>
          <p:blipFill>
            <a:blip r:embed="rId3" cstate="print"/>
            <a:srcRect/>
            <a:stretch>
              <a:fillRect/>
            </a:stretch>
          </p:blipFill>
          <p:spPr bwMode="auto">
            <a:xfrm>
              <a:off x="4572000" y="2438400"/>
              <a:ext cx="457200" cy="1302555"/>
            </a:xfrm>
            <a:prstGeom prst="rect">
              <a:avLst/>
            </a:prstGeom>
            <a:noFill/>
            <a:ln w="9525">
              <a:noFill/>
              <a:miter lim="800000"/>
              <a:headEnd/>
              <a:tailEnd/>
            </a:ln>
            <a:effectLst/>
          </p:spPr>
        </p:pic>
        <p:pic>
          <p:nvPicPr>
            <p:cNvPr id="14" name="Picture 5"/>
            <p:cNvPicPr>
              <a:picLocks noChangeAspect="1" noChangeArrowheads="1"/>
            </p:cNvPicPr>
            <p:nvPr/>
          </p:nvPicPr>
          <p:blipFill>
            <a:blip r:embed="rId3" cstate="print"/>
            <a:srcRect/>
            <a:stretch>
              <a:fillRect/>
            </a:stretch>
          </p:blipFill>
          <p:spPr bwMode="auto">
            <a:xfrm>
              <a:off x="4572000" y="4648200"/>
              <a:ext cx="457200" cy="1302555"/>
            </a:xfrm>
            <a:prstGeom prst="rect">
              <a:avLst/>
            </a:prstGeom>
            <a:noFill/>
            <a:ln w="9525">
              <a:noFill/>
              <a:miter lim="800000"/>
              <a:headEnd/>
              <a:tailEnd/>
            </a:ln>
            <a:effectLst/>
          </p:spPr>
        </p:pic>
        <p:sp>
          <p:nvSpPr>
            <p:cNvPr id="15" name="Oval 14"/>
            <p:cNvSpPr/>
            <p:nvPr/>
          </p:nvSpPr>
          <p:spPr>
            <a:xfrm>
              <a:off x="1600200" y="2667000"/>
              <a:ext cx="3124200" cy="3124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5"/>
            <p:cNvPicPr>
              <a:picLocks noChangeAspect="1" noChangeArrowheads="1"/>
            </p:cNvPicPr>
            <p:nvPr/>
          </p:nvPicPr>
          <p:blipFill>
            <a:blip r:embed="rId3" cstate="print"/>
            <a:srcRect/>
            <a:stretch>
              <a:fillRect/>
            </a:stretch>
          </p:blipFill>
          <p:spPr bwMode="auto">
            <a:xfrm>
              <a:off x="2971800" y="5555445"/>
              <a:ext cx="457200" cy="1302555"/>
            </a:xfrm>
            <a:prstGeom prst="rect">
              <a:avLst/>
            </a:prstGeom>
            <a:noFill/>
            <a:ln w="9525">
              <a:noFill/>
              <a:miter lim="800000"/>
              <a:headEnd/>
              <a:tailEnd/>
            </a:ln>
            <a:effectLst/>
          </p:spPr>
        </p:pic>
        <p:cxnSp>
          <p:nvCxnSpPr>
            <p:cNvPr id="17" name="Straight Arrow Connector 16"/>
            <p:cNvCxnSpPr/>
            <p:nvPr/>
          </p:nvCxnSpPr>
          <p:spPr>
            <a:xfrm flipV="1">
              <a:off x="1752600" y="3429000"/>
              <a:ext cx="2667000" cy="762000"/>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flipH="1" flipV="1">
              <a:off x="1676400" y="2743200"/>
              <a:ext cx="1371600" cy="1371600"/>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676400" y="4343400"/>
              <a:ext cx="2743200" cy="609600"/>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676400" y="4495800"/>
              <a:ext cx="1371600" cy="1066800"/>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030791" y="1009198"/>
              <a:ext cx="5410200" cy="479278"/>
            </a:xfrm>
            <a:prstGeom prst="rect">
              <a:avLst/>
            </a:prstGeom>
            <a:noFill/>
          </p:spPr>
          <p:txBody>
            <a:bodyPr wrap="square" rtlCol="0">
              <a:spAutoFit/>
            </a:bodyPr>
            <a:lstStyle/>
            <a:p>
              <a:r>
                <a:rPr lang="en-US" sz="2000" dirty="0" smtClean="0">
                  <a:latin typeface="+mn-lt"/>
                </a:rPr>
                <a:t>Infectious Disease</a:t>
              </a:r>
              <a:endParaRPr lang="en-US" sz="2000" dirty="0">
                <a:latin typeface="+mn-lt"/>
              </a:endParaRPr>
            </a:p>
          </p:txBody>
        </p:sp>
        <p:sp>
          <p:nvSpPr>
            <p:cNvPr id="22" name="TextBox 21"/>
            <p:cNvSpPr txBox="1"/>
            <p:nvPr/>
          </p:nvSpPr>
          <p:spPr>
            <a:xfrm>
              <a:off x="5181600" y="5181600"/>
              <a:ext cx="2743200" cy="479278"/>
            </a:xfrm>
            <a:prstGeom prst="rect">
              <a:avLst/>
            </a:prstGeom>
            <a:noFill/>
          </p:spPr>
          <p:txBody>
            <a:bodyPr wrap="square" rtlCol="0">
              <a:spAutoFit/>
            </a:bodyPr>
            <a:lstStyle/>
            <a:p>
              <a:r>
                <a:rPr lang="en-US" sz="2000" dirty="0" smtClean="0">
                  <a:latin typeface="+mn-lt"/>
                </a:rPr>
                <a:t>Addictions</a:t>
              </a:r>
              <a:endParaRPr lang="en-US" sz="2000" dirty="0">
                <a:latin typeface="+mn-lt"/>
              </a:endParaRPr>
            </a:p>
          </p:txBody>
        </p:sp>
        <p:sp>
          <p:nvSpPr>
            <p:cNvPr id="23" name="TextBox 22"/>
            <p:cNvSpPr txBox="1"/>
            <p:nvPr/>
          </p:nvSpPr>
          <p:spPr>
            <a:xfrm>
              <a:off x="5105400" y="3124200"/>
              <a:ext cx="2667000" cy="479278"/>
            </a:xfrm>
            <a:prstGeom prst="rect">
              <a:avLst/>
            </a:prstGeom>
            <a:noFill/>
          </p:spPr>
          <p:txBody>
            <a:bodyPr wrap="square" rtlCol="0">
              <a:spAutoFit/>
            </a:bodyPr>
            <a:lstStyle/>
            <a:p>
              <a:r>
                <a:rPr lang="en-US" sz="2000" dirty="0" smtClean="0">
                  <a:latin typeface="+mn-lt"/>
                </a:rPr>
                <a:t>Psychiatry</a:t>
              </a:r>
            </a:p>
          </p:txBody>
        </p:sp>
        <p:sp>
          <p:nvSpPr>
            <p:cNvPr id="24" name="TextBox 23"/>
            <p:cNvSpPr txBox="1"/>
            <p:nvPr/>
          </p:nvSpPr>
          <p:spPr>
            <a:xfrm>
              <a:off x="3352800" y="6324597"/>
              <a:ext cx="3962400" cy="479278"/>
            </a:xfrm>
            <a:prstGeom prst="rect">
              <a:avLst/>
            </a:prstGeom>
            <a:noFill/>
          </p:spPr>
          <p:txBody>
            <a:bodyPr wrap="square" rtlCol="0">
              <a:spAutoFit/>
            </a:bodyPr>
            <a:lstStyle/>
            <a:p>
              <a:r>
                <a:rPr lang="en-US" sz="2000" dirty="0" err="1" smtClean="0">
                  <a:latin typeface="+mn-lt"/>
                </a:rPr>
                <a:t>Hepatology</a:t>
              </a:r>
              <a:endParaRPr lang="en-US" sz="2000" dirty="0" smtClean="0">
                <a:latin typeface="+mn-lt"/>
              </a:endParaRPr>
            </a:p>
          </p:txBody>
        </p:sp>
        <p:sp>
          <p:nvSpPr>
            <p:cNvPr id="25" name="Rectangle 24"/>
            <p:cNvSpPr/>
            <p:nvPr/>
          </p:nvSpPr>
          <p:spPr>
            <a:xfrm>
              <a:off x="-92939" y="4451525"/>
              <a:ext cx="1693138" cy="847952"/>
            </a:xfrm>
            <a:prstGeom prst="rect">
              <a:avLst/>
            </a:prstGeom>
          </p:spPr>
          <p:txBody>
            <a:bodyPr wrap="none">
              <a:spAutoFit/>
            </a:bodyPr>
            <a:lstStyle/>
            <a:p>
              <a:pPr algn="ctr"/>
              <a:r>
                <a:rPr lang="en-US" sz="2000" dirty="0" smtClean="0">
                  <a:latin typeface="+mn-lt"/>
                </a:rPr>
                <a:t>Community</a:t>
              </a:r>
            </a:p>
            <a:p>
              <a:pPr algn="ctr"/>
              <a:r>
                <a:rPr lang="en-US" sz="2000" dirty="0" smtClean="0">
                  <a:latin typeface="+mn-lt"/>
                </a:rPr>
                <a:t>Clinician</a:t>
              </a:r>
              <a:endParaRPr lang="en-US" sz="2000" dirty="0">
                <a:latin typeface="+mn-lt"/>
              </a:endParaRPr>
            </a:p>
          </p:txBody>
        </p:sp>
      </p:grpSp>
      <p:pic>
        <p:nvPicPr>
          <p:cNvPr id="26" name="Picture 4"/>
          <p:cNvPicPr>
            <a:picLocks noChangeAspect="1" noChangeArrowheads="1"/>
          </p:cNvPicPr>
          <p:nvPr/>
        </p:nvPicPr>
        <p:blipFill>
          <a:blip r:embed="rId4" cstate="print"/>
          <a:srcRect/>
          <a:stretch>
            <a:fillRect/>
          </a:stretch>
        </p:blipFill>
        <p:spPr bwMode="auto">
          <a:xfrm>
            <a:off x="606717" y="2690081"/>
            <a:ext cx="671165" cy="1345381"/>
          </a:xfrm>
          <a:prstGeom prst="rect">
            <a:avLst/>
          </a:prstGeom>
          <a:noFill/>
          <a:ln w="9525">
            <a:noFill/>
            <a:miter lim="800000"/>
            <a:headEnd/>
            <a:tailEnd/>
          </a:ln>
          <a:effectLst/>
        </p:spPr>
      </p:pic>
      <p:pic>
        <p:nvPicPr>
          <p:cNvPr id="27" name="Picture 4"/>
          <p:cNvPicPr>
            <a:picLocks noChangeAspect="1" noChangeArrowheads="1"/>
          </p:cNvPicPr>
          <p:nvPr/>
        </p:nvPicPr>
        <p:blipFill>
          <a:blip r:embed="rId4" cstate="print"/>
          <a:srcRect/>
          <a:stretch>
            <a:fillRect/>
          </a:stretch>
        </p:blipFill>
        <p:spPr bwMode="auto">
          <a:xfrm>
            <a:off x="1194837" y="2690081"/>
            <a:ext cx="671165" cy="1345381"/>
          </a:xfrm>
          <a:prstGeom prst="rect">
            <a:avLst/>
          </a:prstGeom>
          <a:noFill/>
          <a:ln w="9525">
            <a:noFill/>
            <a:miter lim="800000"/>
            <a:headEnd/>
            <a:tailEnd/>
          </a:ln>
          <a:effectLst/>
        </p:spPr>
      </p:pic>
      <p:pic>
        <p:nvPicPr>
          <p:cNvPr id="29" name="Picture 4"/>
          <p:cNvPicPr>
            <a:picLocks noChangeAspect="1" noChangeArrowheads="1"/>
          </p:cNvPicPr>
          <p:nvPr/>
        </p:nvPicPr>
        <p:blipFill>
          <a:blip r:embed="rId4" cstate="print"/>
          <a:srcRect/>
          <a:stretch>
            <a:fillRect/>
          </a:stretch>
        </p:blipFill>
        <p:spPr bwMode="auto">
          <a:xfrm>
            <a:off x="933451" y="2893584"/>
            <a:ext cx="671165" cy="1345381"/>
          </a:xfrm>
          <a:prstGeom prst="rect">
            <a:avLst/>
          </a:prstGeom>
          <a:noFill/>
          <a:ln w="9525">
            <a:noFill/>
            <a:miter lim="800000"/>
            <a:headEnd/>
            <a:tailEnd/>
          </a:ln>
          <a:effectLst/>
        </p:spPr>
      </p:pic>
      <p:sp>
        <p:nvSpPr>
          <p:cNvPr id="30" name="Oval 29"/>
          <p:cNvSpPr/>
          <p:nvPr/>
        </p:nvSpPr>
        <p:spPr>
          <a:xfrm>
            <a:off x="552451" y="2478878"/>
            <a:ext cx="762000" cy="685800"/>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269033" y="2478878"/>
            <a:ext cx="762000" cy="685800"/>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964353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0" y="1295400"/>
            <a:ext cx="9144000" cy="5562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a:normAutofit/>
          </a:bodyPr>
          <a:lstStyle/>
          <a:p>
            <a:r>
              <a:rPr lang="en-US" sz="3200" b="1" dirty="0" smtClean="0">
                <a:latin typeface="Candara"/>
                <a:cs typeface="Candara"/>
              </a:rPr>
              <a:t>Knowledge Network</a:t>
            </a:r>
            <a:endParaRPr lang="en-US" sz="3200" b="1" dirty="0">
              <a:latin typeface="Candara"/>
              <a:cs typeface="Candara"/>
            </a:endParaRPr>
          </a:p>
        </p:txBody>
      </p:sp>
      <p:sp>
        <p:nvSpPr>
          <p:cNvPr id="8" name="Text Placeholder 7"/>
          <p:cNvSpPr>
            <a:spLocks noGrp="1"/>
          </p:cNvSpPr>
          <p:nvPr>
            <p:ph type="body" idx="1"/>
          </p:nvPr>
        </p:nvSpPr>
        <p:spPr/>
        <p:txBody>
          <a:bodyPr/>
          <a:lstStyle/>
          <a:p>
            <a:endParaRPr lang="en-US"/>
          </a:p>
        </p:txBody>
      </p:sp>
      <p:grpSp>
        <p:nvGrpSpPr>
          <p:cNvPr id="26" name="Group 141"/>
          <p:cNvGrpSpPr/>
          <p:nvPr/>
        </p:nvGrpSpPr>
        <p:grpSpPr>
          <a:xfrm>
            <a:off x="1336394" y="1499088"/>
            <a:ext cx="6055006" cy="5358912"/>
            <a:chOff x="2256368" y="838200"/>
            <a:chExt cx="7060669" cy="6019800"/>
          </a:xfrm>
        </p:grpSpPr>
        <p:sp>
          <p:nvSpPr>
            <p:cNvPr id="31" name="Oval 30"/>
            <p:cNvSpPr/>
            <p:nvPr/>
          </p:nvSpPr>
          <p:spPr>
            <a:xfrm>
              <a:off x="5105400" y="2667000"/>
              <a:ext cx="3124200" cy="3124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5"/>
            <p:cNvPicPr>
              <a:picLocks noChangeAspect="1" noChangeArrowheads="1"/>
            </p:cNvPicPr>
            <p:nvPr/>
          </p:nvPicPr>
          <p:blipFill>
            <a:blip r:embed="rId3" cstate="print"/>
            <a:srcRect/>
            <a:stretch>
              <a:fillRect/>
            </a:stretch>
          </p:blipFill>
          <p:spPr bwMode="auto">
            <a:xfrm>
              <a:off x="6324600" y="1295400"/>
              <a:ext cx="457200" cy="1302555"/>
            </a:xfrm>
            <a:prstGeom prst="rect">
              <a:avLst/>
            </a:prstGeom>
            <a:noFill/>
            <a:ln w="9525">
              <a:noFill/>
              <a:miter lim="800000"/>
              <a:headEnd/>
              <a:tailEnd/>
            </a:ln>
            <a:effectLst/>
          </p:spPr>
        </p:pic>
        <p:pic>
          <p:nvPicPr>
            <p:cNvPr id="35" name="Picture 5"/>
            <p:cNvPicPr>
              <a:picLocks noChangeAspect="1" noChangeArrowheads="1"/>
            </p:cNvPicPr>
            <p:nvPr/>
          </p:nvPicPr>
          <p:blipFill>
            <a:blip r:embed="rId3" cstate="print"/>
            <a:srcRect/>
            <a:stretch>
              <a:fillRect/>
            </a:stretch>
          </p:blipFill>
          <p:spPr bwMode="auto">
            <a:xfrm>
              <a:off x="8305800" y="3429000"/>
              <a:ext cx="457200" cy="1302555"/>
            </a:xfrm>
            <a:prstGeom prst="rect">
              <a:avLst/>
            </a:prstGeom>
            <a:noFill/>
            <a:ln w="9525">
              <a:noFill/>
              <a:miter lim="800000"/>
              <a:headEnd/>
              <a:tailEnd/>
            </a:ln>
            <a:effectLst/>
          </p:spPr>
        </p:pic>
        <p:pic>
          <p:nvPicPr>
            <p:cNvPr id="36" name="Picture 5"/>
            <p:cNvPicPr>
              <a:picLocks noChangeAspect="1" noChangeArrowheads="1"/>
            </p:cNvPicPr>
            <p:nvPr/>
          </p:nvPicPr>
          <p:blipFill>
            <a:blip r:embed="rId3" cstate="print"/>
            <a:srcRect/>
            <a:stretch>
              <a:fillRect/>
            </a:stretch>
          </p:blipFill>
          <p:spPr bwMode="auto">
            <a:xfrm>
              <a:off x="4648200" y="3505200"/>
              <a:ext cx="457200" cy="1302555"/>
            </a:xfrm>
            <a:prstGeom prst="rect">
              <a:avLst/>
            </a:prstGeom>
            <a:noFill/>
            <a:ln w="9525">
              <a:noFill/>
              <a:miter lim="800000"/>
              <a:headEnd/>
              <a:tailEnd/>
            </a:ln>
            <a:effectLst/>
          </p:spPr>
        </p:pic>
        <p:cxnSp>
          <p:nvCxnSpPr>
            <p:cNvPr id="37" name="Straight Arrow Connector 36"/>
            <p:cNvCxnSpPr/>
            <p:nvPr/>
          </p:nvCxnSpPr>
          <p:spPr>
            <a:xfrm>
              <a:off x="5791202" y="3200402"/>
              <a:ext cx="2285999" cy="761999"/>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5400000" flipH="1" flipV="1">
              <a:off x="4914900" y="3543300"/>
              <a:ext cx="838201" cy="304803"/>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5715002" y="2743203"/>
              <a:ext cx="685797" cy="304797"/>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endCxn id="46" idx="0"/>
            </p:cNvCxnSpPr>
            <p:nvPr/>
          </p:nvCxnSpPr>
          <p:spPr>
            <a:xfrm rot="16200000" flipH="1">
              <a:off x="4994680" y="3920724"/>
              <a:ext cx="2278843" cy="990598"/>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209382" y="838200"/>
              <a:ext cx="2840037" cy="449454"/>
            </a:xfrm>
            <a:prstGeom prst="rect">
              <a:avLst/>
            </a:prstGeom>
            <a:noFill/>
          </p:spPr>
          <p:txBody>
            <a:bodyPr wrap="square" rtlCol="0">
              <a:spAutoFit/>
            </a:bodyPr>
            <a:lstStyle/>
            <a:p>
              <a:r>
                <a:rPr lang="en-US" sz="2000" dirty="0" smtClean="0"/>
                <a:t>Infectious Disease</a:t>
              </a:r>
              <a:endParaRPr lang="en-US" sz="2000" dirty="0"/>
            </a:p>
          </p:txBody>
        </p:sp>
        <p:sp>
          <p:nvSpPr>
            <p:cNvPr id="42" name="TextBox 41"/>
            <p:cNvSpPr txBox="1"/>
            <p:nvPr/>
          </p:nvSpPr>
          <p:spPr>
            <a:xfrm>
              <a:off x="6858000" y="6172200"/>
              <a:ext cx="2057400" cy="449454"/>
            </a:xfrm>
            <a:prstGeom prst="rect">
              <a:avLst/>
            </a:prstGeom>
            <a:noFill/>
          </p:spPr>
          <p:txBody>
            <a:bodyPr wrap="square" rtlCol="0">
              <a:spAutoFit/>
            </a:bodyPr>
            <a:lstStyle/>
            <a:p>
              <a:r>
                <a:rPr lang="en-US" sz="2000" dirty="0" smtClean="0"/>
                <a:t>Addictions</a:t>
              </a:r>
              <a:endParaRPr lang="en-US" sz="2000" dirty="0"/>
            </a:p>
          </p:txBody>
        </p:sp>
        <p:sp>
          <p:nvSpPr>
            <p:cNvPr id="43" name="TextBox 42"/>
            <p:cNvSpPr txBox="1"/>
            <p:nvPr/>
          </p:nvSpPr>
          <p:spPr>
            <a:xfrm>
              <a:off x="2256368" y="4430301"/>
              <a:ext cx="2529018" cy="449454"/>
            </a:xfrm>
            <a:prstGeom prst="rect">
              <a:avLst/>
            </a:prstGeom>
            <a:noFill/>
          </p:spPr>
          <p:txBody>
            <a:bodyPr wrap="square" rtlCol="0">
              <a:spAutoFit/>
            </a:bodyPr>
            <a:lstStyle/>
            <a:p>
              <a:r>
                <a:rPr lang="en-US" sz="2000" dirty="0" err="1" smtClean="0"/>
                <a:t>Hepatology</a:t>
              </a:r>
              <a:endParaRPr lang="en-US" sz="2000" dirty="0"/>
            </a:p>
          </p:txBody>
        </p:sp>
        <p:grpSp>
          <p:nvGrpSpPr>
            <p:cNvPr id="44" name="Group 45"/>
            <p:cNvGrpSpPr/>
            <p:nvPr/>
          </p:nvGrpSpPr>
          <p:grpSpPr>
            <a:xfrm>
              <a:off x="4191000" y="1600200"/>
              <a:ext cx="1468437" cy="1739900"/>
              <a:chOff x="381000" y="2971800"/>
              <a:chExt cx="1468437" cy="1739900"/>
            </a:xfrm>
          </p:grpSpPr>
          <p:pic>
            <p:nvPicPr>
              <p:cNvPr id="70" name="Picture 4"/>
              <p:cNvPicPr>
                <a:picLocks noChangeAspect="1" noChangeArrowheads="1"/>
              </p:cNvPicPr>
              <p:nvPr/>
            </p:nvPicPr>
            <p:blipFill>
              <a:blip r:embed="rId4" cstate="print"/>
              <a:srcRect/>
              <a:stretch>
                <a:fillRect/>
              </a:stretch>
            </p:blipFill>
            <p:spPr bwMode="auto">
              <a:xfrm>
                <a:off x="381000" y="2971800"/>
                <a:ext cx="782637" cy="1511300"/>
              </a:xfrm>
              <a:prstGeom prst="rect">
                <a:avLst/>
              </a:prstGeom>
              <a:noFill/>
              <a:ln w="9525">
                <a:noFill/>
                <a:miter lim="800000"/>
                <a:headEnd/>
                <a:tailEnd/>
              </a:ln>
              <a:effectLst/>
            </p:spPr>
          </p:pic>
          <p:pic>
            <p:nvPicPr>
              <p:cNvPr id="71" name="Picture 4"/>
              <p:cNvPicPr>
                <a:picLocks noChangeAspect="1" noChangeArrowheads="1"/>
              </p:cNvPicPr>
              <p:nvPr/>
            </p:nvPicPr>
            <p:blipFill>
              <a:blip r:embed="rId4" cstate="print"/>
              <a:srcRect/>
              <a:stretch>
                <a:fillRect/>
              </a:stretch>
            </p:blipFill>
            <p:spPr bwMode="auto">
              <a:xfrm>
                <a:off x="1066800" y="2971800"/>
                <a:ext cx="782637" cy="1511300"/>
              </a:xfrm>
              <a:prstGeom prst="rect">
                <a:avLst/>
              </a:prstGeom>
              <a:noFill/>
              <a:ln w="9525">
                <a:noFill/>
                <a:miter lim="800000"/>
                <a:headEnd/>
                <a:tailEnd/>
              </a:ln>
              <a:effectLst/>
            </p:spPr>
          </p:pic>
          <p:pic>
            <p:nvPicPr>
              <p:cNvPr id="72" name="Picture 4"/>
              <p:cNvPicPr>
                <a:picLocks noChangeAspect="1" noChangeArrowheads="1"/>
              </p:cNvPicPr>
              <p:nvPr/>
            </p:nvPicPr>
            <p:blipFill>
              <a:blip r:embed="rId4" cstate="print"/>
              <a:srcRect/>
              <a:stretch>
                <a:fillRect/>
              </a:stretch>
            </p:blipFill>
            <p:spPr bwMode="auto">
              <a:xfrm>
                <a:off x="762000" y="3200400"/>
                <a:ext cx="782637" cy="1511300"/>
              </a:xfrm>
              <a:prstGeom prst="rect">
                <a:avLst/>
              </a:prstGeom>
              <a:noFill/>
              <a:ln w="9525">
                <a:noFill/>
                <a:miter lim="800000"/>
                <a:headEnd/>
                <a:tailEnd/>
              </a:ln>
              <a:effectLst/>
            </p:spPr>
          </p:pic>
        </p:grpSp>
        <p:grpSp>
          <p:nvGrpSpPr>
            <p:cNvPr id="45" name="Group 46"/>
            <p:cNvGrpSpPr/>
            <p:nvPr/>
          </p:nvGrpSpPr>
          <p:grpSpPr>
            <a:xfrm>
              <a:off x="7239000" y="1524000"/>
              <a:ext cx="1468437" cy="1739900"/>
              <a:chOff x="381000" y="2971800"/>
              <a:chExt cx="1468437" cy="1739900"/>
            </a:xfrm>
          </p:grpSpPr>
          <p:pic>
            <p:nvPicPr>
              <p:cNvPr id="67" name="Picture 4"/>
              <p:cNvPicPr>
                <a:picLocks noChangeAspect="1" noChangeArrowheads="1"/>
              </p:cNvPicPr>
              <p:nvPr/>
            </p:nvPicPr>
            <p:blipFill>
              <a:blip r:embed="rId4" cstate="print"/>
              <a:srcRect/>
              <a:stretch>
                <a:fillRect/>
              </a:stretch>
            </p:blipFill>
            <p:spPr bwMode="auto">
              <a:xfrm>
                <a:off x="381000" y="2971800"/>
                <a:ext cx="782637" cy="1511300"/>
              </a:xfrm>
              <a:prstGeom prst="rect">
                <a:avLst/>
              </a:prstGeom>
              <a:noFill/>
              <a:ln w="9525">
                <a:noFill/>
                <a:miter lim="800000"/>
                <a:headEnd/>
                <a:tailEnd/>
              </a:ln>
              <a:effectLst/>
            </p:spPr>
          </p:pic>
          <p:pic>
            <p:nvPicPr>
              <p:cNvPr id="68" name="Picture 4"/>
              <p:cNvPicPr>
                <a:picLocks noChangeAspect="1" noChangeArrowheads="1"/>
              </p:cNvPicPr>
              <p:nvPr/>
            </p:nvPicPr>
            <p:blipFill>
              <a:blip r:embed="rId4" cstate="print"/>
              <a:srcRect/>
              <a:stretch>
                <a:fillRect/>
              </a:stretch>
            </p:blipFill>
            <p:spPr bwMode="auto">
              <a:xfrm>
                <a:off x="1066800" y="2971800"/>
                <a:ext cx="782637" cy="1511300"/>
              </a:xfrm>
              <a:prstGeom prst="rect">
                <a:avLst/>
              </a:prstGeom>
              <a:noFill/>
              <a:ln w="9525">
                <a:noFill/>
                <a:miter lim="800000"/>
                <a:headEnd/>
                <a:tailEnd/>
              </a:ln>
              <a:effectLst/>
            </p:spPr>
          </p:pic>
          <p:pic>
            <p:nvPicPr>
              <p:cNvPr id="69" name="Picture 4"/>
              <p:cNvPicPr>
                <a:picLocks noChangeAspect="1" noChangeArrowheads="1"/>
              </p:cNvPicPr>
              <p:nvPr/>
            </p:nvPicPr>
            <p:blipFill>
              <a:blip r:embed="rId4" cstate="print"/>
              <a:srcRect/>
              <a:stretch>
                <a:fillRect/>
              </a:stretch>
            </p:blipFill>
            <p:spPr bwMode="auto">
              <a:xfrm>
                <a:off x="762000" y="3200400"/>
                <a:ext cx="782637" cy="1511300"/>
              </a:xfrm>
              <a:prstGeom prst="rect">
                <a:avLst/>
              </a:prstGeom>
              <a:noFill/>
              <a:ln w="9525">
                <a:noFill/>
                <a:miter lim="800000"/>
                <a:headEnd/>
                <a:tailEnd/>
              </a:ln>
              <a:effectLst/>
            </p:spPr>
          </p:pic>
        </p:grpSp>
        <p:pic>
          <p:nvPicPr>
            <p:cNvPr id="46" name="Picture 5"/>
            <p:cNvPicPr>
              <a:picLocks noChangeAspect="1" noChangeArrowheads="1"/>
            </p:cNvPicPr>
            <p:nvPr/>
          </p:nvPicPr>
          <p:blipFill>
            <a:blip r:embed="rId3" cstate="print"/>
            <a:srcRect/>
            <a:stretch>
              <a:fillRect/>
            </a:stretch>
          </p:blipFill>
          <p:spPr bwMode="auto">
            <a:xfrm>
              <a:off x="6400800" y="5555445"/>
              <a:ext cx="457200" cy="1302555"/>
            </a:xfrm>
            <a:prstGeom prst="rect">
              <a:avLst/>
            </a:prstGeom>
            <a:noFill/>
            <a:ln w="9525">
              <a:noFill/>
              <a:miter lim="800000"/>
              <a:headEnd/>
              <a:tailEnd/>
            </a:ln>
            <a:effectLst/>
          </p:spPr>
        </p:pic>
        <p:grpSp>
          <p:nvGrpSpPr>
            <p:cNvPr id="47" name="Group 50"/>
            <p:cNvGrpSpPr/>
            <p:nvPr/>
          </p:nvGrpSpPr>
          <p:grpSpPr>
            <a:xfrm>
              <a:off x="7848600" y="4648200"/>
              <a:ext cx="1468437" cy="1739900"/>
              <a:chOff x="381000" y="2971800"/>
              <a:chExt cx="1468437" cy="1739900"/>
            </a:xfrm>
          </p:grpSpPr>
          <p:pic>
            <p:nvPicPr>
              <p:cNvPr id="64" name="Picture 4"/>
              <p:cNvPicPr>
                <a:picLocks noChangeAspect="1" noChangeArrowheads="1"/>
              </p:cNvPicPr>
              <p:nvPr/>
            </p:nvPicPr>
            <p:blipFill>
              <a:blip r:embed="rId4" cstate="print"/>
              <a:srcRect/>
              <a:stretch>
                <a:fillRect/>
              </a:stretch>
            </p:blipFill>
            <p:spPr bwMode="auto">
              <a:xfrm>
                <a:off x="381000" y="2971800"/>
                <a:ext cx="782637" cy="1511300"/>
              </a:xfrm>
              <a:prstGeom prst="rect">
                <a:avLst/>
              </a:prstGeom>
              <a:noFill/>
              <a:ln w="9525">
                <a:noFill/>
                <a:miter lim="800000"/>
                <a:headEnd/>
                <a:tailEnd/>
              </a:ln>
              <a:effectLst/>
            </p:spPr>
          </p:pic>
          <p:pic>
            <p:nvPicPr>
              <p:cNvPr id="65" name="Picture 4"/>
              <p:cNvPicPr>
                <a:picLocks noChangeAspect="1" noChangeArrowheads="1"/>
              </p:cNvPicPr>
              <p:nvPr/>
            </p:nvPicPr>
            <p:blipFill>
              <a:blip r:embed="rId4" cstate="print"/>
              <a:srcRect/>
              <a:stretch>
                <a:fillRect/>
              </a:stretch>
            </p:blipFill>
            <p:spPr bwMode="auto">
              <a:xfrm>
                <a:off x="1066800" y="2971800"/>
                <a:ext cx="782637" cy="1511300"/>
              </a:xfrm>
              <a:prstGeom prst="rect">
                <a:avLst/>
              </a:prstGeom>
              <a:noFill/>
              <a:ln w="9525">
                <a:noFill/>
                <a:miter lim="800000"/>
                <a:headEnd/>
                <a:tailEnd/>
              </a:ln>
              <a:effectLst/>
            </p:spPr>
          </p:pic>
          <p:pic>
            <p:nvPicPr>
              <p:cNvPr id="66" name="Picture 4"/>
              <p:cNvPicPr>
                <a:picLocks noChangeAspect="1" noChangeArrowheads="1"/>
              </p:cNvPicPr>
              <p:nvPr/>
            </p:nvPicPr>
            <p:blipFill>
              <a:blip r:embed="rId4" cstate="print"/>
              <a:srcRect/>
              <a:stretch>
                <a:fillRect/>
              </a:stretch>
            </p:blipFill>
            <p:spPr bwMode="auto">
              <a:xfrm>
                <a:off x="762000" y="3200400"/>
                <a:ext cx="782637" cy="1511300"/>
              </a:xfrm>
              <a:prstGeom prst="rect">
                <a:avLst/>
              </a:prstGeom>
              <a:noFill/>
              <a:ln w="9525">
                <a:noFill/>
                <a:miter lim="800000"/>
                <a:headEnd/>
                <a:tailEnd/>
              </a:ln>
              <a:effectLst/>
            </p:spPr>
          </p:pic>
        </p:grpSp>
        <p:grpSp>
          <p:nvGrpSpPr>
            <p:cNvPr id="48" name="Group 54"/>
            <p:cNvGrpSpPr/>
            <p:nvPr/>
          </p:nvGrpSpPr>
          <p:grpSpPr>
            <a:xfrm>
              <a:off x="4876800" y="4953000"/>
              <a:ext cx="1468437" cy="1739900"/>
              <a:chOff x="381000" y="2971800"/>
              <a:chExt cx="1468437" cy="1739900"/>
            </a:xfrm>
          </p:grpSpPr>
          <p:pic>
            <p:nvPicPr>
              <p:cNvPr id="61" name="Picture 4"/>
              <p:cNvPicPr>
                <a:picLocks noChangeAspect="1" noChangeArrowheads="1"/>
              </p:cNvPicPr>
              <p:nvPr/>
            </p:nvPicPr>
            <p:blipFill>
              <a:blip r:embed="rId4" cstate="print"/>
              <a:srcRect/>
              <a:stretch>
                <a:fillRect/>
              </a:stretch>
            </p:blipFill>
            <p:spPr bwMode="auto">
              <a:xfrm>
                <a:off x="381000" y="2971800"/>
                <a:ext cx="782637" cy="1511300"/>
              </a:xfrm>
              <a:prstGeom prst="rect">
                <a:avLst/>
              </a:prstGeom>
              <a:noFill/>
              <a:ln w="9525">
                <a:noFill/>
                <a:miter lim="800000"/>
                <a:headEnd/>
                <a:tailEnd/>
              </a:ln>
              <a:effectLst/>
            </p:spPr>
          </p:pic>
          <p:pic>
            <p:nvPicPr>
              <p:cNvPr id="62" name="Picture 4"/>
              <p:cNvPicPr>
                <a:picLocks noChangeAspect="1" noChangeArrowheads="1"/>
              </p:cNvPicPr>
              <p:nvPr/>
            </p:nvPicPr>
            <p:blipFill>
              <a:blip r:embed="rId4" cstate="print"/>
              <a:srcRect/>
              <a:stretch>
                <a:fillRect/>
              </a:stretch>
            </p:blipFill>
            <p:spPr bwMode="auto">
              <a:xfrm>
                <a:off x="1066800" y="2971800"/>
                <a:ext cx="782637" cy="1511300"/>
              </a:xfrm>
              <a:prstGeom prst="rect">
                <a:avLst/>
              </a:prstGeom>
              <a:noFill/>
              <a:ln w="9525">
                <a:noFill/>
                <a:miter lim="800000"/>
                <a:headEnd/>
                <a:tailEnd/>
              </a:ln>
              <a:effectLst/>
            </p:spPr>
          </p:pic>
          <p:pic>
            <p:nvPicPr>
              <p:cNvPr id="63" name="Picture 4"/>
              <p:cNvPicPr>
                <a:picLocks noChangeAspect="1" noChangeArrowheads="1"/>
              </p:cNvPicPr>
              <p:nvPr/>
            </p:nvPicPr>
            <p:blipFill>
              <a:blip r:embed="rId4" cstate="print"/>
              <a:srcRect/>
              <a:stretch>
                <a:fillRect/>
              </a:stretch>
            </p:blipFill>
            <p:spPr bwMode="auto">
              <a:xfrm>
                <a:off x="762000" y="3200400"/>
                <a:ext cx="782637" cy="1511300"/>
              </a:xfrm>
              <a:prstGeom prst="rect">
                <a:avLst/>
              </a:prstGeom>
              <a:noFill/>
              <a:ln w="9525">
                <a:noFill/>
                <a:miter lim="800000"/>
                <a:headEnd/>
                <a:tailEnd/>
              </a:ln>
              <a:effectLst/>
            </p:spPr>
          </p:pic>
        </p:grpSp>
        <p:cxnSp>
          <p:nvCxnSpPr>
            <p:cNvPr id="49" name="Straight Arrow Connector 48"/>
            <p:cNvCxnSpPr/>
            <p:nvPr/>
          </p:nvCxnSpPr>
          <p:spPr>
            <a:xfrm>
              <a:off x="5715000" y="3276600"/>
              <a:ext cx="2057402" cy="1600202"/>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5867400" y="2895600"/>
              <a:ext cx="1295400" cy="228600"/>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1" name="Picture 5"/>
            <p:cNvPicPr>
              <a:picLocks noChangeAspect="1" noChangeArrowheads="1"/>
            </p:cNvPicPr>
            <p:nvPr/>
          </p:nvPicPr>
          <p:blipFill>
            <a:blip r:embed="rId3" cstate="print"/>
            <a:srcRect/>
            <a:stretch>
              <a:fillRect/>
            </a:stretch>
          </p:blipFill>
          <p:spPr bwMode="auto">
            <a:xfrm>
              <a:off x="4191000" y="3810000"/>
              <a:ext cx="457200" cy="1302555"/>
            </a:xfrm>
            <a:prstGeom prst="rect">
              <a:avLst/>
            </a:prstGeom>
            <a:noFill/>
            <a:ln w="9525">
              <a:noFill/>
              <a:miter lim="800000"/>
              <a:headEnd/>
              <a:tailEnd/>
            </a:ln>
            <a:effectLst/>
          </p:spPr>
        </p:pic>
        <p:cxnSp>
          <p:nvCxnSpPr>
            <p:cNvPr id="52" name="Straight Arrow Connector 51"/>
            <p:cNvCxnSpPr/>
            <p:nvPr/>
          </p:nvCxnSpPr>
          <p:spPr>
            <a:xfrm rot="5400000" flipH="1" flipV="1">
              <a:off x="7772399" y="4343403"/>
              <a:ext cx="533399" cy="228597"/>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7010400" y="5105400"/>
              <a:ext cx="609600" cy="381000"/>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rot="16200000" flipH="1">
              <a:off x="5181600" y="4495800"/>
              <a:ext cx="457200" cy="457200"/>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7391400" y="3124200"/>
              <a:ext cx="685800" cy="533400"/>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6553200" y="2819400"/>
              <a:ext cx="762000" cy="1588"/>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rot="5400000" flipH="1" flipV="1">
              <a:off x="5753099" y="3390901"/>
              <a:ext cx="1600202" cy="1371600"/>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rot="16200000" flipV="1">
              <a:off x="5372102" y="4076701"/>
              <a:ext cx="2514601" cy="152399"/>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rot="5400000" flipH="1" flipV="1">
              <a:off x="6362701" y="4076701"/>
              <a:ext cx="1752599" cy="762000"/>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5486400" y="3581401"/>
              <a:ext cx="2133600" cy="533399"/>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73" name="TextBox 72"/>
          <p:cNvSpPr txBox="1"/>
          <p:nvPr/>
        </p:nvSpPr>
        <p:spPr>
          <a:xfrm>
            <a:off x="152400" y="1524000"/>
            <a:ext cx="2438400" cy="138499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800" dirty="0">
                <a:solidFill>
                  <a:schemeClr val="tx1"/>
                </a:solidFill>
              </a:rPr>
              <a:t>I</a:t>
            </a:r>
            <a:r>
              <a:rPr lang="en-US" sz="2800" dirty="0" smtClean="0">
                <a:solidFill>
                  <a:schemeClr val="tx1"/>
                </a:solidFill>
              </a:rPr>
              <a:t>nteractive learning environment</a:t>
            </a:r>
          </a:p>
        </p:txBody>
      </p:sp>
      <p:sp>
        <p:nvSpPr>
          <p:cNvPr id="74" name="TextBox 73"/>
          <p:cNvSpPr txBox="1"/>
          <p:nvPr/>
        </p:nvSpPr>
        <p:spPr>
          <a:xfrm>
            <a:off x="6975194" y="3962400"/>
            <a:ext cx="2168806" cy="400110"/>
          </a:xfrm>
          <a:prstGeom prst="rect">
            <a:avLst/>
          </a:prstGeom>
          <a:noFill/>
        </p:spPr>
        <p:txBody>
          <a:bodyPr wrap="square" rtlCol="0">
            <a:spAutoFit/>
          </a:bodyPr>
          <a:lstStyle/>
          <a:p>
            <a:r>
              <a:rPr lang="en-US" sz="2000" dirty="0" smtClean="0"/>
              <a:t>Psychiatry</a:t>
            </a:r>
            <a:endParaRPr lang="en-US" dirty="0"/>
          </a:p>
        </p:txBody>
      </p:sp>
      <p:sp>
        <p:nvSpPr>
          <p:cNvPr id="75" name="Oval 74"/>
          <p:cNvSpPr/>
          <p:nvPr/>
        </p:nvSpPr>
        <p:spPr>
          <a:xfrm>
            <a:off x="2895600" y="2057400"/>
            <a:ext cx="762000" cy="685800"/>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3200400" y="3581400"/>
            <a:ext cx="762000" cy="685800"/>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2743200" y="3962400"/>
            <a:ext cx="762000" cy="685800"/>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6324600" y="3581400"/>
            <a:ext cx="762000" cy="685800"/>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6096000" y="1981200"/>
            <a:ext cx="762000" cy="685800"/>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6248400" y="4876800"/>
            <a:ext cx="762000" cy="685800"/>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545066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latin typeface="Candara"/>
                <a:cs typeface="Candara"/>
              </a:rPr>
              <a:t>Learning Objectives</a:t>
            </a:r>
            <a:endParaRPr lang="en-US" sz="3200" b="1" dirty="0">
              <a:latin typeface="Candara"/>
              <a:cs typeface="Candara"/>
            </a:endParaRPr>
          </a:p>
        </p:txBody>
      </p:sp>
      <p:sp>
        <p:nvSpPr>
          <p:cNvPr id="3" name="Text Placeholder 2"/>
          <p:cNvSpPr>
            <a:spLocks noGrp="1"/>
          </p:cNvSpPr>
          <p:nvPr>
            <p:ph type="body" idx="1"/>
          </p:nvPr>
        </p:nvSpPr>
        <p:spPr/>
        <p:txBody>
          <a:bodyPr/>
          <a:lstStyle/>
          <a:p>
            <a:r>
              <a:rPr lang="en-US" dirty="0" smtClean="0"/>
              <a:t>NW AETC ECHO Telehealth Program</a:t>
            </a:r>
            <a:endParaRPr lang="en-US" dirty="0"/>
          </a:p>
        </p:txBody>
      </p:sp>
      <p:sp>
        <p:nvSpPr>
          <p:cNvPr id="4" name="Content Placeholder 3"/>
          <p:cNvSpPr>
            <a:spLocks noGrp="1"/>
          </p:cNvSpPr>
          <p:nvPr>
            <p:ph sz="half" idx="4294967295"/>
          </p:nvPr>
        </p:nvSpPr>
        <p:spPr>
          <a:xfrm>
            <a:off x="1143000" y="1524000"/>
            <a:ext cx="8001000" cy="4876800"/>
          </a:xfrm>
          <a:prstGeom prst="rect">
            <a:avLst/>
          </a:prstGeom>
        </p:spPr>
        <p:txBody>
          <a:bodyPr>
            <a:normAutofit/>
          </a:bodyPr>
          <a:lstStyle/>
          <a:p>
            <a:endParaRPr lang="en-US" dirty="0" smtClean="0"/>
          </a:p>
          <a:p>
            <a:endParaRPr lang="en-US" dirty="0" smtClean="0"/>
          </a:p>
          <a:p>
            <a:endParaRPr lang="en-US" dirty="0" smtClean="0"/>
          </a:p>
          <a:p>
            <a:endParaRPr lang="en-US" dirty="0" smtClean="0"/>
          </a:p>
        </p:txBody>
      </p:sp>
      <p:pic>
        <p:nvPicPr>
          <p:cNvPr id="6" name="Content Placeholder 5"/>
          <p:cNvPicPr>
            <a:picLocks noGrp="1" noChangeAspect="1"/>
          </p:cNvPicPr>
          <p:nvPr>
            <p:ph sz="quarter" idx="4294967295"/>
          </p:nvPr>
        </p:nvPicPr>
        <p:blipFill rotWithShape="1">
          <a:blip r:embed="rId3"/>
          <a:srcRect t="20" b="10536"/>
          <a:stretch/>
        </p:blipFill>
        <p:spPr>
          <a:xfrm>
            <a:off x="435775" y="1884009"/>
            <a:ext cx="8403425" cy="3145191"/>
          </a:xfrm>
          <a:prstGeom prst="rect">
            <a:avLst/>
          </a:prstGeom>
        </p:spPr>
      </p:pic>
    </p:spTree>
    <p:extLst>
      <p:ext uri="{BB962C8B-B14F-4D97-AF65-F5344CB8AC3E}">
        <p14:creationId xmlns:p14="http://schemas.microsoft.com/office/powerpoint/2010/main" val="154838212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noChangeArrowheads="1"/>
          </p:cNvPicPr>
          <p:nvPr/>
        </p:nvPicPr>
        <p:blipFill>
          <a:blip r:embed="rId3" cstate="print"/>
          <a:srcRect/>
          <a:stretch>
            <a:fillRect/>
          </a:stretch>
        </p:blipFill>
        <p:spPr bwMode="auto">
          <a:xfrm>
            <a:off x="7294417" y="1524001"/>
            <a:ext cx="1849582" cy="1447800"/>
          </a:xfrm>
          <a:prstGeom prst="rect">
            <a:avLst/>
          </a:prstGeom>
          <a:noFill/>
          <a:ln w="9525">
            <a:noFill/>
            <a:miter lim="800000"/>
            <a:headEnd/>
            <a:tailEnd/>
          </a:ln>
        </p:spPr>
      </p:pic>
      <p:grpSp>
        <p:nvGrpSpPr>
          <p:cNvPr id="2" name="Group 1"/>
          <p:cNvGrpSpPr/>
          <p:nvPr/>
        </p:nvGrpSpPr>
        <p:grpSpPr>
          <a:xfrm>
            <a:off x="0" y="0"/>
            <a:ext cx="9144000" cy="6858002"/>
            <a:chOff x="0" y="-1"/>
            <a:chExt cx="9144000" cy="6858002"/>
          </a:xfrm>
        </p:grpSpPr>
        <p:pic>
          <p:nvPicPr>
            <p:cNvPr id="11" name="Picture 7"/>
            <p:cNvPicPr>
              <a:picLocks noChangeAspect="1" noChangeArrowheads="1"/>
            </p:cNvPicPr>
            <p:nvPr/>
          </p:nvPicPr>
          <p:blipFill>
            <a:blip r:embed="rId4" cstate="print"/>
            <a:srcRect r="9091"/>
            <a:stretch>
              <a:fillRect/>
            </a:stretch>
          </p:blipFill>
          <p:spPr bwMode="auto">
            <a:xfrm>
              <a:off x="5943600" y="0"/>
              <a:ext cx="1524000" cy="1615162"/>
            </a:xfrm>
            <a:prstGeom prst="rect">
              <a:avLst/>
            </a:prstGeom>
            <a:noFill/>
            <a:ln w="9525">
              <a:noFill/>
              <a:miter lim="800000"/>
              <a:headEnd/>
              <a:tailEnd/>
            </a:ln>
          </p:spPr>
        </p:pic>
        <p:pic>
          <p:nvPicPr>
            <p:cNvPr id="18" name="Picture 2"/>
            <p:cNvPicPr>
              <a:picLocks noChangeAspect="1" noChangeArrowheads="1"/>
            </p:cNvPicPr>
            <p:nvPr/>
          </p:nvPicPr>
          <p:blipFill>
            <a:blip r:embed="rId5" cstate="print"/>
            <a:srcRect/>
            <a:stretch>
              <a:fillRect/>
            </a:stretch>
          </p:blipFill>
          <p:spPr bwMode="auto">
            <a:xfrm>
              <a:off x="0" y="0"/>
              <a:ext cx="1924243" cy="1524000"/>
            </a:xfrm>
            <a:prstGeom prst="rect">
              <a:avLst/>
            </a:prstGeom>
            <a:noFill/>
            <a:ln w="9525">
              <a:noFill/>
              <a:miter lim="800000"/>
              <a:headEnd/>
              <a:tailEnd/>
            </a:ln>
          </p:spPr>
        </p:pic>
        <p:pic>
          <p:nvPicPr>
            <p:cNvPr id="21" name="Picture 6"/>
            <p:cNvPicPr>
              <a:picLocks noChangeAspect="1" noChangeArrowheads="1"/>
            </p:cNvPicPr>
            <p:nvPr/>
          </p:nvPicPr>
          <p:blipFill>
            <a:blip r:embed="rId6" cstate="print"/>
            <a:srcRect l="3071"/>
            <a:stretch>
              <a:fillRect/>
            </a:stretch>
          </p:blipFill>
          <p:spPr bwMode="auto">
            <a:xfrm>
              <a:off x="3962400" y="0"/>
              <a:ext cx="2019974" cy="1600200"/>
            </a:xfrm>
            <a:prstGeom prst="rect">
              <a:avLst/>
            </a:prstGeom>
            <a:noFill/>
            <a:ln w="9525">
              <a:noFill/>
              <a:miter lim="800000"/>
              <a:headEnd/>
              <a:tailEnd/>
            </a:ln>
          </p:spPr>
        </p:pic>
        <p:pic>
          <p:nvPicPr>
            <p:cNvPr id="23" name="Picture 8"/>
            <p:cNvPicPr>
              <a:picLocks noChangeAspect="1" noChangeArrowheads="1"/>
            </p:cNvPicPr>
            <p:nvPr/>
          </p:nvPicPr>
          <p:blipFill>
            <a:blip r:embed="rId7" cstate="print"/>
            <a:srcRect t="8334"/>
            <a:stretch>
              <a:fillRect/>
            </a:stretch>
          </p:blipFill>
          <p:spPr bwMode="auto">
            <a:xfrm>
              <a:off x="0" y="3124200"/>
              <a:ext cx="1905000" cy="1346200"/>
            </a:xfrm>
            <a:prstGeom prst="rect">
              <a:avLst/>
            </a:prstGeom>
            <a:noFill/>
            <a:ln w="9525">
              <a:noFill/>
              <a:miter lim="800000"/>
              <a:headEnd/>
              <a:tailEnd/>
            </a:ln>
          </p:spPr>
        </p:pic>
        <p:grpSp>
          <p:nvGrpSpPr>
            <p:cNvPr id="27" name="Group 26"/>
            <p:cNvGrpSpPr/>
            <p:nvPr/>
          </p:nvGrpSpPr>
          <p:grpSpPr>
            <a:xfrm>
              <a:off x="7467600" y="2971800"/>
              <a:ext cx="1676400" cy="1524747"/>
              <a:chOff x="7467600" y="2971800"/>
              <a:chExt cx="1676400" cy="1524747"/>
            </a:xfrm>
          </p:grpSpPr>
          <p:pic>
            <p:nvPicPr>
              <p:cNvPr id="15" name="Picture 12"/>
              <p:cNvPicPr>
                <a:picLocks noChangeAspect="1" noChangeArrowheads="1"/>
              </p:cNvPicPr>
              <p:nvPr/>
            </p:nvPicPr>
            <p:blipFill>
              <a:blip r:embed="rId8" cstate="print"/>
              <a:srcRect r="15385"/>
              <a:stretch>
                <a:fillRect/>
              </a:stretch>
            </p:blipFill>
            <p:spPr bwMode="auto">
              <a:xfrm>
                <a:off x="7467600" y="2971800"/>
                <a:ext cx="1676400" cy="1524747"/>
              </a:xfrm>
              <a:prstGeom prst="rect">
                <a:avLst/>
              </a:prstGeom>
              <a:noFill/>
              <a:ln w="9525">
                <a:noFill/>
                <a:miter lim="800000"/>
                <a:headEnd/>
                <a:tailEnd/>
              </a:ln>
            </p:spPr>
          </p:pic>
          <p:sp>
            <p:nvSpPr>
              <p:cNvPr id="24" name="TextBox 23"/>
              <p:cNvSpPr txBox="1"/>
              <p:nvPr/>
            </p:nvSpPr>
            <p:spPr>
              <a:xfrm>
                <a:off x="7772400" y="4114800"/>
                <a:ext cx="1219200" cy="338554"/>
              </a:xfrm>
              <a:prstGeom prst="rect">
                <a:avLst/>
              </a:prstGeom>
              <a:solidFill>
                <a:schemeClr val="bg1"/>
              </a:solidFill>
            </p:spPr>
            <p:txBody>
              <a:bodyPr wrap="square" rtlCol="0">
                <a:spAutoFit/>
              </a:bodyPr>
              <a:lstStyle/>
              <a:p>
                <a:r>
                  <a:rPr lang="en-US" sz="1600" dirty="0" smtClean="0"/>
                  <a:t>Addictions</a:t>
                </a:r>
                <a:endParaRPr lang="en-US" sz="1600" dirty="0"/>
              </a:p>
            </p:txBody>
          </p:sp>
        </p:grpSp>
        <p:sp>
          <p:nvSpPr>
            <p:cNvPr id="25" name="TextBox 24"/>
            <p:cNvSpPr txBox="1"/>
            <p:nvPr/>
          </p:nvSpPr>
          <p:spPr>
            <a:xfrm>
              <a:off x="7467600" y="2633246"/>
              <a:ext cx="1676400" cy="338554"/>
            </a:xfrm>
            <a:prstGeom prst="rect">
              <a:avLst/>
            </a:prstGeom>
            <a:solidFill>
              <a:schemeClr val="bg1"/>
            </a:solidFill>
          </p:spPr>
          <p:txBody>
            <a:bodyPr wrap="square" rtlCol="0">
              <a:spAutoFit/>
            </a:bodyPr>
            <a:lstStyle/>
            <a:p>
              <a:pPr algn="ctr"/>
              <a:r>
                <a:rPr lang="en-US" sz="1600" dirty="0" smtClean="0"/>
                <a:t>Infectious Dis.</a:t>
              </a:r>
              <a:endParaRPr lang="en-US" sz="1600" dirty="0"/>
            </a:p>
          </p:txBody>
        </p:sp>
        <p:pic>
          <p:nvPicPr>
            <p:cNvPr id="29" name="Picture 13"/>
            <p:cNvPicPr>
              <a:picLocks noChangeAspect="1" noChangeArrowheads="1"/>
            </p:cNvPicPr>
            <p:nvPr/>
          </p:nvPicPr>
          <p:blipFill>
            <a:blip r:embed="rId9" cstate="print"/>
            <a:srcRect r="13725"/>
            <a:stretch>
              <a:fillRect/>
            </a:stretch>
          </p:blipFill>
          <p:spPr bwMode="auto">
            <a:xfrm>
              <a:off x="0" y="1524000"/>
              <a:ext cx="1905000" cy="1619250"/>
            </a:xfrm>
            <a:prstGeom prst="rect">
              <a:avLst/>
            </a:prstGeom>
            <a:noFill/>
            <a:ln w="9525">
              <a:noFill/>
              <a:miter lim="800000"/>
              <a:headEnd/>
              <a:tailEnd/>
            </a:ln>
          </p:spPr>
        </p:pic>
        <p:grpSp>
          <p:nvGrpSpPr>
            <p:cNvPr id="28" name="Group 27"/>
            <p:cNvGrpSpPr/>
            <p:nvPr/>
          </p:nvGrpSpPr>
          <p:grpSpPr>
            <a:xfrm>
              <a:off x="7467600" y="4495801"/>
              <a:ext cx="1676400" cy="1481553"/>
              <a:chOff x="7467600" y="4495801"/>
              <a:chExt cx="1676400" cy="1481553"/>
            </a:xfrm>
          </p:grpSpPr>
          <p:pic>
            <p:nvPicPr>
              <p:cNvPr id="1026" name="Picture 2"/>
              <p:cNvPicPr>
                <a:picLocks noChangeAspect="1" noChangeArrowheads="1"/>
              </p:cNvPicPr>
              <p:nvPr/>
            </p:nvPicPr>
            <p:blipFill>
              <a:blip r:embed="rId10" cstate="print"/>
              <a:srcRect/>
              <a:stretch>
                <a:fillRect/>
              </a:stretch>
            </p:blipFill>
            <p:spPr bwMode="auto">
              <a:xfrm>
                <a:off x="7467600" y="4495801"/>
                <a:ext cx="1676400" cy="1447800"/>
              </a:xfrm>
              <a:prstGeom prst="rect">
                <a:avLst/>
              </a:prstGeom>
              <a:noFill/>
              <a:ln w="9525">
                <a:noFill/>
                <a:miter lim="800000"/>
                <a:headEnd/>
                <a:tailEnd/>
              </a:ln>
            </p:spPr>
          </p:pic>
          <p:sp>
            <p:nvSpPr>
              <p:cNvPr id="30" name="TextBox 29"/>
              <p:cNvSpPr txBox="1"/>
              <p:nvPr/>
            </p:nvSpPr>
            <p:spPr>
              <a:xfrm>
                <a:off x="7772400" y="5638800"/>
                <a:ext cx="1219200" cy="338554"/>
              </a:xfrm>
              <a:prstGeom prst="rect">
                <a:avLst/>
              </a:prstGeom>
              <a:solidFill>
                <a:schemeClr val="bg1"/>
              </a:solidFill>
            </p:spPr>
            <p:txBody>
              <a:bodyPr wrap="square" rtlCol="0">
                <a:spAutoFit/>
              </a:bodyPr>
              <a:lstStyle/>
              <a:p>
                <a:r>
                  <a:rPr lang="en-US" sz="1600" dirty="0" smtClean="0"/>
                  <a:t>Psychiatry</a:t>
                </a:r>
                <a:endParaRPr lang="en-US" sz="1600" dirty="0"/>
              </a:p>
            </p:txBody>
          </p:sp>
        </p:grpSp>
        <p:pic>
          <p:nvPicPr>
            <p:cNvPr id="31" name="Picture 15"/>
            <p:cNvPicPr>
              <a:picLocks noChangeAspect="1" noChangeArrowheads="1"/>
            </p:cNvPicPr>
            <p:nvPr/>
          </p:nvPicPr>
          <p:blipFill>
            <a:blip r:embed="rId11" cstate="print"/>
            <a:srcRect b="31220"/>
            <a:stretch>
              <a:fillRect/>
            </a:stretch>
          </p:blipFill>
          <p:spPr bwMode="auto">
            <a:xfrm>
              <a:off x="6324600" y="5943600"/>
              <a:ext cx="2819400" cy="914400"/>
            </a:xfrm>
            <a:prstGeom prst="rect">
              <a:avLst/>
            </a:prstGeom>
            <a:noFill/>
            <a:ln w="9525">
              <a:noFill/>
              <a:miter lim="800000"/>
              <a:headEnd/>
              <a:tailEnd/>
            </a:ln>
          </p:spPr>
        </p:pic>
        <p:pic>
          <p:nvPicPr>
            <p:cNvPr id="33" name="Picture 16"/>
            <p:cNvPicPr>
              <a:picLocks noChangeAspect="1" noChangeArrowheads="1"/>
            </p:cNvPicPr>
            <p:nvPr/>
          </p:nvPicPr>
          <p:blipFill>
            <a:blip r:embed="rId12" cstate="print"/>
            <a:srcRect b="30935"/>
            <a:stretch>
              <a:fillRect/>
            </a:stretch>
          </p:blipFill>
          <p:spPr bwMode="auto">
            <a:xfrm>
              <a:off x="1676400" y="5943600"/>
              <a:ext cx="1838325" cy="914400"/>
            </a:xfrm>
            <a:prstGeom prst="rect">
              <a:avLst/>
            </a:prstGeom>
            <a:noFill/>
            <a:ln w="9525">
              <a:noFill/>
              <a:miter lim="800000"/>
              <a:headEnd/>
              <a:tailEnd/>
            </a:ln>
          </p:spPr>
        </p:pic>
        <p:pic>
          <p:nvPicPr>
            <p:cNvPr id="1027" name="Picture 3"/>
            <p:cNvPicPr>
              <a:picLocks noChangeAspect="1" noChangeArrowheads="1"/>
            </p:cNvPicPr>
            <p:nvPr/>
          </p:nvPicPr>
          <p:blipFill>
            <a:blip r:embed="rId13" cstate="print"/>
            <a:srcRect l="16689" b="25948"/>
            <a:stretch>
              <a:fillRect/>
            </a:stretch>
          </p:blipFill>
          <p:spPr bwMode="auto">
            <a:xfrm>
              <a:off x="5105400" y="5943600"/>
              <a:ext cx="1445931" cy="914400"/>
            </a:xfrm>
            <a:prstGeom prst="rect">
              <a:avLst/>
            </a:prstGeom>
            <a:noFill/>
            <a:ln w="9525">
              <a:noFill/>
              <a:miter lim="800000"/>
              <a:headEnd/>
              <a:tailEnd/>
            </a:ln>
          </p:spPr>
        </p:pic>
        <p:pic>
          <p:nvPicPr>
            <p:cNvPr id="1030" name="Picture 6"/>
            <p:cNvPicPr>
              <a:picLocks noChangeAspect="1" noChangeArrowheads="1"/>
            </p:cNvPicPr>
            <p:nvPr/>
          </p:nvPicPr>
          <p:blipFill>
            <a:blip r:embed="rId14" cstate="print"/>
            <a:srcRect b="5632"/>
            <a:stretch>
              <a:fillRect/>
            </a:stretch>
          </p:blipFill>
          <p:spPr bwMode="auto">
            <a:xfrm>
              <a:off x="1905000" y="-1"/>
              <a:ext cx="2057400" cy="1524001"/>
            </a:xfrm>
            <a:prstGeom prst="rect">
              <a:avLst/>
            </a:prstGeom>
            <a:noFill/>
            <a:ln w="9525">
              <a:noFill/>
              <a:miter lim="800000"/>
              <a:headEnd/>
              <a:tailEnd/>
            </a:ln>
          </p:spPr>
        </p:pic>
        <p:pic>
          <p:nvPicPr>
            <p:cNvPr id="1031" name="Picture 7"/>
            <p:cNvPicPr>
              <a:picLocks noChangeAspect="1" noChangeArrowheads="1"/>
            </p:cNvPicPr>
            <p:nvPr/>
          </p:nvPicPr>
          <p:blipFill>
            <a:blip r:embed="rId15" cstate="print"/>
            <a:srcRect/>
            <a:stretch>
              <a:fillRect/>
            </a:stretch>
          </p:blipFill>
          <p:spPr bwMode="auto">
            <a:xfrm>
              <a:off x="0" y="5943601"/>
              <a:ext cx="1676400" cy="914400"/>
            </a:xfrm>
            <a:prstGeom prst="rect">
              <a:avLst/>
            </a:prstGeom>
            <a:noFill/>
            <a:ln w="9525">
              <a:noFill/>
              <a:miter lim="800000"/>
              <a:headEnd/>
              <a:tailEnd/>
            </a:ln>
          </p:spPr>
        </p:pic>
        <p:pic>
          <p:nvPicPr>
            <p:cNvPr id="1034" name="Picture 10"/>
            <p:cNvPicPr>
              <a:picLocks noChangeAspect="1" noChangeArrowheads="1"/>
            </p:cNvPicPr>
            <p:nvPr/>
          </p:nvPicPr>
          <p:blipFill>
            <a:blip r:embed="rId16" cstate="print"/>
            <a:srcRect l="25000" t="17519"/>
            <a:stretch>
              <a:fillRect/>
            </a:stretch>
          </p:blipFill>
          <p:spPr bwMode="auto">
            <a:xfrm>
              <a:off x="3505200" y="5969670"/>
              <a:ext cx="1600200" cy="888330"/>
            </a:xfrm>
            <a:prstGeom prst="rect">
              <a:avLst/>
            </a:prstGeom>
            <a:noFill/>
            <a:ln w="9525">
              <a:noFill/>
              <a:miter lim="800000"/>
              <a:headEnd/>
              <a:tailEnd/>
            </a:ln>
          </p:spPr>
        </p:pic>
        <p:pic>
          <p:nvPicPr>
            <p:cNvPr id="1036" name="Picture 12"/>
            <p:cNvPicPr>
              <a:picLocks noChangeAspect="1" noChangeArrowheads="1"/>
            </p:cNvPicPr>
            <p:nvPr/>
          </p:nvPicPr>
          <p:blipFill>
            <a:blip r:embed="rId17" cstate="print"/>
            <a:srcRect l="11707" t="17582" r="6341" b="2930"/>
            <a:stretch>
              <a:fillRect/>
            </a:stretch>
          </p:blipFill>
          <p:spPr bwMode="auto">
            <a:xfrm>
              <a:off x="0" y="4495800"/>
              <a:ext cx="1905000" cy="1447800"/>
            </a:xfrm>
            <a:prstGeom prst="rect">
              <a:avLst/>
            </a:prstGeom>
            <a:noFill/>
            <a:ln w="9525">
              <a:noFill/>
              <a:miter lim="800000"/>
              <a:headEnd/>
              <a:tailEnd/>
            </a:ln>
          </p:spPr>
        </p:pic>
        <p:pic>
          <p:nvPicPr>
            <p:cNvPr id="1033" name="Picture 9"/>
            <p:cNvPicPr>
              <a:picLocks noChangeAspect="1" noChangeArrowheads="1"/>
            </p:cNvPicPr>
            <p:nvPr/>
          </p:nvPicPr>
          <p:blipFill>
            <a:blip r:embed="rId18" cstate="print"/>
            <a:srcRect/>
            <a:stretch>
              <a:fillRect/>
            </a:stretch>
          </p:blipFill>
          <p:spPr bwMode="auto">
            <a:xfrm>
              <a:off x="1905000" y="1523999"/>
              <a:ext cx="5562600" cy="4419601"/>
            </a:xfrm>
            <a:prstGeom prst="rect">
              <a:avLst/>
            </a:prstGeom>
            <a:noFill/>
            <a:ln w="9525">
              <a:noFill/>
              <a:miter lim="800000"/>
              <a:headEnd/>
              <a:tailEnd/>
            </a:ln>
          </p:spPr>
        </p:pic>
        <p:sp>
          <p:nvSpPr>
            <p:cNvPr id="32" name="Rectangle 31"/>
            <p:cNvSpPr/>
            <p:nvPr/>
          </p:nvSpPr>
          <p:spPr>
            <a:xfrm>
              <a:off x="1905000" y="1524000"/>
              <a:ext cx="5562600" cy="4419600"/>
            </a:xfrm>
            <a:prstGeom prst="rect">
              <a:avLst/>
            </a:prstGeom>
            <a:noFill/>
            <a:ln w="603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6" name="Picture 35"/>
          <p:cNvPicPr>
            <a:picLocks noChangeAspect="1" noChangeArrowheads="1"/>
          </p:cNvPicPr>
          <p:nvPr/>
        </p:nvPicPr>
        <p:blipFill>
          <a:blip r:embed="rId19" cstate="print"/>
          <a:srcRect/>
          <a:stretch>
            <a:fillRect/>
          </a:stretch>
        </p:blipFill>
        <p:spPr bwMode="auto">
          <a:xfrm>
            <a:off x="7467600" y="1"/>
            <a:ext cx="1676399" cy="1523999"/>
          </a:xfrm>
          <a:prstGeom prst="rect">
            <a:avLst/>
          </a:prstGeom>
          <a:noFill/>
          <a:ln w="9525">
            <a:noFill/>
            <a:miter lim="800000"/>
            <a:headEnd/>
            <a:tailEnd/>
          </a:ln>
        </p:spPr>
      </p:pic>
      <p:sp>
        <p:nvSpPr>
          <p:cNvPr id="37" name="TextBox 36"/>
          <p:cNvSpPr txBox="1"/>
          <p:nvPr/>
        </p:nvSpPr>
        <p:spPr>
          <a:xfrm>
            <a:off x="7467600" y="1143001"/>
            <a:ext cx="1676400" cy="338554"/>
          </a:xfrm>
          <a:prstGeom prst="rect">
            <a:avLst/>
          </a:prstGeom>
          <a:solidFill>
            <a:schemeClr val="bg1"/>
          </a:solidFill>
        </p:spPr>
        <p:txBody>
          <a:bodyPr wrap="square" rtlCol="0">
            <a:spAutoFit/>
          </a:bodyPr>
          <a:lstStyle/>
          <a:p>
            <a:pPr algn="ctr"/>
            <a:r>
              <a:rPr lang="en-US" sz="1600" dirty="0" err="1" smtClean="0"/>
              <a:t>Hepatology</a:t>
            </a:r>
            <a:endParaRPr lang="en-US" sz="1600" dirty="0"/>
          </a:p>
        </p:txBody>
      </p:sp>
    </p:spTree>
    <p:extLst>
      <p:ext uri="{BB962C8B-B14F-4D97-AF65-F5344CB8AC3E}">
        <p14:creationId xmlns:p14="http://schemas.microsoft.com/office/powerpoint/2010/main" val="279939085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noChangeArrowheads="1"/>
          </p:cNvPicPr>
          <p:nvPr/>
        </p:nvPicPr>
        <p:blipFill>
          <a:blip r:embed="rId3" cstate="print"/>
          <a:srcRect/>
          <a:stretch>
            <a:fillRect/>
          </a:stretch>
        </p:blipFill>
        <p:spPr bwMode="auto">
          <a:xfrm>
            <a:off x="7294417" y="1524001"/>
            <a:ext cx="1849582" cy="1447800"/>
          </a:xfrm>
          <a:prstGeom prst="rect">
            <a:avLst/>
          </a:prstGeom>
          <a:noFill/>
          <a:ln w="9525">
            <a:noFill/>
            <a:miter lim="800000"/>
            <a:headEnd/>
            <a:tailEnd/>
          </a:ln>
        </p:spPr>
      </p:pic>
      <p:grpSp>
        <p:nvGrpSpPr>
          <p:cNvPr id="2" name="Group 1"/>
          <p:cNvGrpSpPr/>
          <p:nvPr/>
        </p:nvGrpSpPr>
        <p:grpSpPr>
          <a:xfrm>
            <a:off x="0" y="0"/>
            <a:ext cx="9190230" cy="6858002"/>
            <a:chOff x="0" y="-1"/>
            <a:chExt cx="9190230" cy="6858002"/>
          </a:xfrm>
        </p:grpSpPr>
        <p:pic>
          <p:nvPicPr>
            <p:cNvPr id="11" name="Picture 7"/>
            <p:cNvPicPr>
              <a:picLocks noChangeAspect="1" noChangeArrowheads="1"/>
            </p:cNvPicPr>
            <p:nvPr/>
          </p:nvPicPr>
          <p:blipFill>
            <a:blip r:embed="rId4" cstate="print"/>
            <a:srcRect r="9091"/>
            <a:stretch>
              <a:fillRect/>
            </a:stretch>
          </p:blipFill>
          <p:spPr bwMode="auto">
            <a:xfrm>
              <a:off x="5943600" y="0"/>
              <a:ext cx="1524000" cy="1615162"/>
            </a:xfrm>
            <a:prstGeom prst="rect">
              <a:avLst/>
            </a:prstGeom>
            <a:noFill/>
            <a:ln w="9525">
              <a:noFill/>
              <a:miter lim="800000"/>
              <a:headEnd/>
              <a:tailEnd/>
            </a:ln>
          </p:spPr>
        </p:pic>
        <p:pic>
          <p:nvPicPr>
            <p:cNvPr id="18" name="Picture 2"/>
            <p:cNvPicPr>
              <a:picLocks noChangeAspect="1" noChangeArrowheads="1"/>
            </p:cNvPicPr>
            <p:nvPr/>
          </p:nvPicPr>
          <p:blipFill>
            <a:blip r:embed="rId5" cstate="print"/>
            <a:srcRect/>
            <a:stretch>
              <a:fillRect/>
            </a:stretch>
          </p:blipFill>
          <p:spPr bwMode="auto">
            <a:xfrm>
              <a:off x="0" y="0"/>
              <a:ext cx="1924243" cy="1524000"/>
            </a:xfrm>
            <a:prstGeom prst="rect">
              <a:avLst/>
            </a:prstGeom>
            <a:noFill/>
            <a:ln w="9525">
              <a:noFill/>
              <a:miter lim="800000"/>
              <a:headEnd/>
              <a:tailEnd/>
            </a:ln>
          </p:spPr>
        </p:pic>
        <p:pic>
          <p:nvPicPr>
            <p:cNvPr id="21" name="Picture 6"/>
            <p:cNvPicPr>
              <a:picLocks noChangeAspect="1" noChangeArrowheads="1"/>
            </p:cNvPicPr>
            <p:nvPr/>
          </p:nvPicPr>
          <p:blipFill>
            <a:blip r:embed="rId6" cstate="print"/>
            <a:srcRect l="3071"/>
            <a:stretch>
              <a:fillRect/>
            </a:stretch>
          </p:blipFill>
          <p:spPr bwMode="auto">
            <a:xfrm>
              <a:off x="3962400" y="0"/>
              <a:ext cx="2019974" cy="1600200"/>
            </a:xfrm>
            <a:prstGeom prst="rect">
              <a:avLst/>
            </a:prstGeom>
            <a:noFill/>
            <a:ln w="9525">
              <a:noFill/>
              <a:miter lim="800000"/>
              <a:headEnd/>
              <a:tailEnd/>
            </a:ln>
          </p:spPr>
        </p:pic>
        <p:pic>
          <p:nvPicPr>
            <p:cNvPr id="23" name="Picture 8"/>
            <p:cNvPicPr>
              <a:picLocks noChangeAspect="1" noChangeArrowheads="1"/>
            </p:cNvPicPr>
            <p:nvPr/>
          </p:nvPicPr>
          <p:blipFill>
            <a:blip r:embed="rId7" cstate="print"/>
            <a:srcRect t="8334"/>
            <a:stretch>
              <a:fillRect/>
            </a:stretch>
          </p:blipFill>
          <p:spPr bwMode="auto">
            <a:xfrm>
              <a:off x="0" y="3124200"/>
              <a:ext cx="1905000" cy="1346200"/>
            </a:xfrm>
            <a:prstGeom prst="rect">
              <a:avLst/>
            </a:prstGeom>
            <a:noFill/>
            <a:ln w="9525">
              <a:noFill/>
              <a:miter lim="800000"/>
              <a:headEnd/>
              <a:tailEnd/>
            </a:ln>
          </p:spPr>
        </p:pic>
        <p:grpSp>
          <p:nvGrpSpPr>
            <p:cNvPr id="27" name="Group 26"/>
            <p:cNvGrpSpPr/>
            <p:nvPr/>
          </p:nvGrpSpPr>
          <p:grpSpPr>
            <a:xfrm>
              <a:off x="7467600" y="2971800"/>
              <a:ext cx="1676400" cy="1524747"/>
              <a:chOff x="7467600" y="2971800"/>
              <a:chExt cx="1676400" cy="1524747"/>
            </a:xfrm>
          </p:grpSpPr>
          <p:pic>
            <p:nvPicPr>
              <p:cNvPr id="15" name="Picture 12"/>
              <p:cNvPicPr>
                <a:picLocks noChangeAspect="1" noChangeArrowheads="1"/>
              </p:cNvPicPr>
              <p:nvPr/>
            </p:nvPicPr>
            <p:blipFill>
              <a:blip r:embed="rId8" cstate="print"/>
              <a:srcRect r="15385"/>
              <a:stretch>
                <a:fillRect/>
              </a:stretch>
            </p:blipFill>
            <p:spPr bwMode="auto">
              <a:xfrm>
                <a:off x="7467600" y="2971800"/>
                <a:ext cx="1676400" cy="1524747"/>
              </a:xfrm>
              <a:prstGeom prst="rect">
                <a:avLst/>
              </a:prstGeom>
              <a:noFill/>
              <a:ln w="9525">
                <a:noFill/>
                <a:miter lim="800000"/>
                <a:headEnd/>
                <a:tailEnd/>
              </a:ln>
            </p:spPr>
          </p:pic>
          <p:sp>
            <p:nvSpPr>
              <p:cNvPr id="24" name="TextBox 23"/>
              <p:cNvSpPr txBox="1"/>
              <p:nvPr/>
            </p:nvSpPr>
            <p:spPr>
              <a:xfrm>
                <a:off x="7772400" y="4114800"/>
                <a:ext cx="1219200" cy="338554"/>
              </a:xfrm>
              <a:prstGeom prst="rect">
                <a:avLst/>
              </a:prstGeom>
              <a:solidFill>
                <a:schemeClr val="bg1"/>
              </a:solidFill>
            </p:spPr>
            <p:txBody>
              <a:bodyPr wrap="square" rtlCol="0">
                <a:spAutoFit/>
              </a:bodyPr>
              <a:lstStyle/>
              <a:p>
                <a:r>
                  <a:rPr lang="en-US" sz="1600" dirty="0" smtClean="0"/>
                  <a:t>Addictions</a:t>
                </a:r>
                <a:endParaRPr lang="en-US" sz="1600" dirty="0"/>
              </a:p>
            </p:txBody>
          </p:sp>
        </p:grpSp>
        <p:sp>
          <p:nvSpPr>
            <p:cNvPr id="25" name="TextBox 24"/>
            <p:cNvSpPr txBox="1"/>
            <p:nvPr/>
          </p:nvSpPr>
          <p:spPr>
            <a:xfrm>
              <a:off x="7467600" y="2633246"/>
              <a:ext cx="1676400" cy="338554"/>
            </a:xfrm>
            <a:prstGeom prst="rect">
              <a:avLst/>
            </a:prstGeom>
            <a:solidFill>
              <a:schemeClr val="bg1"/>
            </a:solidFill>
          </p:spPr>
          <p:txBody>
            <a:bodyPr wrap="square" rtlCol="0">
              <a:spAutoFit/>
            </a:bodyPr>
            <a:lstStyle/>
            <a:p>
              <a:pPr algn="ctr"/>
              <a:r>
                <a:rPr lang="en-US" sz="1600" dirty="0" smtClean="0"/>
                <a:t>Infectious Dis.</a:t>
              </a:r>
              <a:endParaRPr lang="en-US" sz="1600" dirty="0"/>
            </a:p>
          </p:txBody>
        </p:sp>
        <p:pic>
          <p:nvPicPr>
            <p:cNvPr id="29" name="Picture 13"/>
            <p:cNvPicPr>
              <a:picLocks noChangeAspect="1" noChangeArrowheads="1"/>
            </p:cNvPicPr>
            <p:nvPr/>
          </p:nvPicPr>
          <p:blipFill>
            <a:blip r:embed="rId9" cstate="print"/>
            <a:srcRect r="13725"/>
            <a:stretch>
              <a:fillRect/>
            </a:stretch>
          </p:blipFill>
          <p:spPr bwMode="auto">
            <a:xfrm>
              <a:off x="0" y="1524000"/>
              <a:ext cx="1905000" cy="1619250"/>
            </a:xfrm>
            <a:prstGeom prst="rect">
              <a:avLst/>
            </a:prstGeom>
            <a:noFill/>
            <a:ln w="9525">
              <a:noFill/>
              <a:miter lim="800000"/>
              <a:headEnd/>
              <a:tailEnd/>
            </a:ln>
          </p:spPr>
        </p:pic>
        <p:grpSp>
          <p:nvGrpSpPr>
            <p:cNvPr id="28" name="Group 27"/>
            <p:cNvGrpSpPr/>
            <p:nvPr/>
          </p:nvGrpSpPr>
          <p:grpSpPr>
            <a:xfrm>
              <a:off x="7467600" y="4495801"/>
              <a:ext cx="1676400" cy="1481553"/>
              <a:chOff x="7467600" y="4495801"/>
              <a:chExt cx="1676400" cy="1481553"/>
            </a:xfrm>
          </p:grpSpPr>
          <p:pic>
            <p:nvPicPr>
              <p:cNvPr id="1026" name="Picture 2"/>
              <p:cNvPicPr>
                <a:picLocks noChangeAspect="1" noChangeArrowheads="1"/>
              </p:cNvPicPr>
              <p:nvPr/>
            </p:nvPicPr>
            <p:blipFill>
              <a:blip r:embed="rId10" cstate="print"/>
              <a:srcRect/>
              <a:stretch>
                <a:fillRect/>
              </a:stretch>
            </p:blipFill>
            <p:spPr bwMode="auto">
              <a:xfrm>
                <a:off x="7467600" y="4495801"/>
                <a:ext cx="1676400" cy="1447800"/>
              </a:xfrm>
              <a:prstGeom prst="rect">
                <a:avLst/>
              </a:prstGeom>
              <a:noFill/>
              <a:ln w="9525">
                <a:noFill/>
                <a:miter lim="800000"/>
                <a:headEnd/>
                <a:tailEnd/>
              </a:ln>
            </p:spPr>
          </p:pic>
          <p:sp>
            <p:nvSpPr>
              <p:cNvPr id="30" name="TextBox 29"/>
              <p:cNvSpPr txBox="1"/>
              <p:nvPr/>
            </p:nvSpPr>
            <p:spPr>
              <a:xfrm>
                <a:off x="7772400" y="5638800"/>
                <a:ext cx="1219200" cy="338554"/>
              </a:xfrm>
              <a:prstGeom prst="rect">
                <a:avLst/>
              </a:prstGeom>
              <a:solidFill>
                <a:schemeClr val="bg1"/>
              </a:solidFill>
            </p:spPr>
            <p:txBody>
              <a:bodyPr wrap="square" rtlCol="0">
                <a:spAutoFit/>
              </a:bodyPr>
              <a:lstStyle/>
              <a:p>
                <a:r>
                  <a:rPr lang="en-US" sz="1600" dirty="0" smtClean="0"/>
                  <a:t>Psychiatry</a:t>
                </a:r>
                <a:endParaRPr lang="en-US" sz="1600" dirty="0"/>
              </a:p>
            </p:txBody>
          </p:sp>
        </p:grpSp>
        <p:pic>
          <p:nvPicPr>
            <p:cNvPr id="31" name="Picture 15"/>
            <p:cNvPicPr>
              <a:picLocks noChangeAspect="1" noChangeArrowheads="1"/>
            </p:cNvPicPr>
            <p:nvPr/>
          </p:nvPicPr>
          <p:blipFill>
            <a:blip r:embed="rId11" cstate="print"/>
            <a:srcRect b="31220"/>
            <a:stretch>
              <a:fillRect/>
            </a:stretch>
          </p:blipFill>
          <p:spPr bwMode="auto">
            <a:xfrm>
              <a:off x="6324600" y="5943600"/>
              <a:ext cx="2819400" cy="914400"/>
            </a:xfrm>
            <a:prstGeom prst="rect">
              <a:avLst/>
            </a:prstGeom>
            <a:noFill/>
            <a:ln w="9525">
              <a:noFill/>
              <a:miter lim="800000"/>
              <a:headEnd/>
              <a:tailEnd/>
            </a:ln>
          </p:spPr>
        </p:pic>
        <p:pic>
          <p:nvPicPr>
            <p:cNvPr id="33" name="Picture 16"/>
            <p:cNvPicPr>
              <a:picLocks noChangeAspect="1" noChangeArrowheads="1"/>
            </p:cNvPicPr>
            <p:nvPr/>
          </p:nvPicPr>
          <p:blipFill>
            <a:blip r:embed="rId12" cstate="print"/>
            <a:srcRect b="30935"/>
            <a:stretch>
              <a:fillRect/>
            </a:stretch>
          </p:blipFill>
          <p:spPr bwMode="auto">
            <a:xfrm>
              <a:off x="1676400" y="5943600"/>
              <a:ext cx="1838325" cy="914400"/>
            </a:xfrm>
            <a:prstGeom prst="rect">
              <a:avLst/>
            </a:prstGeom>
            <a:noFill/>
            <a:ln w="9525">
              <a:noFill/>
              <a:miter lim="800000"/>
              <a:headEnd/>
              <a:tailEnd/>
            </a:ln>
          </p:spPr>
        </p:pic>
        <p:pic>
          <p:nvPicPr>
            <p:cNvPr id="1027" name="Picture 3"/>
            <p:cNvPicPr>
              <a:picLocks noChangeAspect="1" noChangeArrowheads="1"/>
            </p:cNvPicPr>
            <p:nvPr/>
          </p:nvPicPr>
          <p:blipFill>
            <a:blip r:embed="rId13" cstate="print"/>
            <a:srcRect l="16689" b="25948"/>
            <a:stretch>
              <a:fillRect/>
            </a:stretch>
          </p:blipFill>
          <p:spPr bwMode="auto">
            <a:xfrm>
              <a:off x="5105400" y="5943600"/>
              <a:ext cx="1445931" cy="914400"/>
            </a:xfrm>
            <a:prstGeom prst="rect">
              <a:avLst/>
            </a:prstGeom>
            <a:noFill/>
            <a:ln w="9525">
              <a:noFill/>
              <a:miter lim="800000"/>
              <a:headEnd/>
              <a:tailEnd/>
            </a:ln>
          </p:spPr>
        </p:pic>
        <p:pic>
          <p:nvPicPr>
            <p:cNvPr id="1030" name="Picture 6"/>
            <p:cNvPicPr>
              <a:picLocks noChangeAspect="1" noChangeArrowheads="1"/>
            </p:cNvPicPr>
            <p:nvPr/>
          </p:nvPicPr>
          <p:blipFill>
            <a:blip r:embed="rId14" cstate="print"/>
            <a:srcRect b="5632"/>
            <a:stretch>
              <a:fillRect/>
            </a:stretch>
          </p:blipFill>
          <p:spPr bwMode="auto">
            <a:xfrm>
              <a:off x="1905000" y="-1"/>
              <a:ext cx="2057400" cy="1524001"/>
            </a:xfrm>
            <a:prstGeom prst="rect">
              <a:avLst/>
            </a:prstGeom>
            <a:noFill/>
            <a:ln w="9525">
              <a:noFill/>
              <a:miter lim="800000"/>
              <a:headEnd/>
              <a:tailEnd/>
            </a:ln>
          </p:spPr>
        </p:pic>
        <p:pic>
          <p:nvPicPr>
            <p:cNvPr id="1031" name="Picture 7"/>
            <p:cNvPicPr>
              <a:picLocks noChangeAspect="1" noChangeArrowheads="1"/>
            </p:cNvPicPr>
            <p:nvPr/>
          </p:nvPicPr>
          <p:blipFill>
            <a:blip r:embed="rId15" cstate="print"/>
            <a:srcRect/>
            <a:stretch>
              <a:fillRect/>
            </a:stretch>
          </p:blipFill>
          <p:spPr bwMode="auto">
            <a:xfrm>
              <a:off x="0" y="5943601"/>
              <a:ext cx="1676400" cy="914400"/>
            </a:xfrm>
            <a:prstGeom prst="rect">
              <a:avLst/>
            </a:prstGeom>
            <a:noFill/>
            <a:ln w="9525">
              <a:noFill/>
              <a:miter lim="800000"/>
              <a:headEnd/>
              <a:tailEnd/>
            </a:ln>
          </p:spPr>
        </p:pic>
        <p:pic>
          <p:nvPicPr>
            <p:cNvPr id="1034" name="Picture 10"/>
            <p:cNvPicPr>
              <a:picLocks noChangeAspect="1" noChangeArrowheads="1"/>
            </p:cNvPicPr>
            <p:nvPr/>
          </p:nvPicPr>
          <p:blipFill>
            <a:blip r:embed="rId16" cstate="print"/>
            <a:srcRect l="25000" t="17519"/>
            <a:stretch>
              <a:fillRect/>
            </a:stretch>
          </p:blipFill>
          <p:spPr bwMode="auto">
            <a:xfrm>
              <a:off x="3505200" y="5969670"/>
              <a:ext cx="1600200" cy="888330"/>
            </a:xfrm>
            <a:prstGeom prst="rect">
              <a:avLst/>
            </a:prstGeom>
            <a:noFill/>
            <a:ln w="9525">
              <a:noFill/>
              <a:miter lim="800000"/>
              <a:headEnd/>
              <a:tailEnd/>
            </a:ln>
          </p:spPr>
        </p:pic>
        <p:pic>
          <p:nvPicPr>
            <p:cNvPr id="1036" name="Picture 12"/>
            <p:cNvPicPr>
              <a:picLocks noChangeAspect="1" noChangeArrowheads="1"/>
            </p:cNvPicPr>
            <p:nvPr/>
          </p:nvPicPr>
          <p:blipFill>
            <a:blip r:embed="rId17" cstate="print"/>
            <a:srcRect l="11707" t="17582" r="6341" b="2930"/>
            <a:stretch>
              <a:fillRect/>
            </a:stretch>
          </p:blipFill>
          <p:spPr bwMode="auto">
            <a:xfrm>
              <a:off x="0" y="4495800"/>
              <a:ext cx="1905000" cy="1447800"/>
            </a:xfrm>
            <a:prstGeom prst="rect">
              <a:avLst/>
            </a:prstGeom>
            <a:noFill/>
            <a:ln w="9525">
              <a:noFill/>
              <a:miter lim="800000"/>
              <a:headEnd/>
              <a:tailEnd/>
            </a:ln>
          </p:spPr>
        </p:pic>
        <p:pic>
          <p:nvPicPr>
            <p:cNvPr id="1033" name="Picture 9"/>
            <p:cNvPicPr>
              <a:picLocks noChangeAspect="1" noChangeArrowheads="1"/>
            </p:cNvPicPr>
            <p:nvPr/>
          </p:nvPicPr>
          <p:blipFill>
            <a:blip r:embed="rId18" cstate="print"/>
            <a:srcRect/>
            <a:stretch>
              <a:fillRect/>
            </a:stretch>
          </p:blipFill>
          <p:spPr bwMode="auto">
            <a:xfrm>
              <a:off x="7447844" y="2821"/>
              <a:ext cx="1742386" cy="1521179"/>
            </a:xfrm>
            <a:prstGeom prst="rect">
              <a:avLst/>
            </a:prstGeom>
            <a:noFill/>
            <a:ln w="9525">
              <a:noFill/>
              <a:miter lim="800000"/>
              <a:headEnd/>
              <a:tailEnd/>
            </a:ln>
          </p:spPr>
        </p:pic>
        <p:sp>
          <p:nvSpPr>
            <p:cNvPr id="32" name="Rectangle 31"/>
            <p:cNvSpPr/>
            <p:nvPr/>
          </p:nvSpPr>
          <p:spPr>
            <a:xfrm>
              <a:off x="1905000" y="1524000"/>
              <a:ext cx="5562600" cy="4419600"/>
            </a:xfrm>
            <a:prstGeom prst="rect">
              <a:avLst/>
            </a:prstGeom>
            <a:noFill/>
            <a:ln w="603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6" name="Picture 35"/>
          <p:cNvPicPr>
            <a:picLocks noChangeAspect="1" noChangeArrowheads="1"/>
          </p:cNvPicPr>
          <p:nvPr/>
        </p:nvPicPr>
        <p:blipFill>
          <a:blip r:embed="rId19" cstate="print"/>
          <a:srcRect/>
          <a:stretch>
            <a:fillRect/>
          </a:stretch>
        </p:blipFill>
        <p:spPr bwMode="auto">
          <a:xfrm>
            <a:off x="1924243" y="1545445"/>
            <a:ext cx="5543357" cy="4381585"/>
          </a:xfrm>
          <a:prstGeom prst="rect">
            <a:avLst/>
          </a:prstGeom>
          <a:noFill/>
          <a:ln w="9525">
            <a:noFill/>
            <a:miter lim="800000"/>
            <a:headEnd/>
            <a:tailEnd/>
          </a:ln>
        </p:spPr>
      </p:pic>
      <p:sp>
        <p:nvSpPr>
          <p:cNvPr id="37" name="TextBox 36"/>
          <p:cNvSpPr txBox="1"/>
          <p:nvPr/>
        </p:nvSpPr>
        <p:spPr>
          <a:xfrm>
            <a:off x="3962400" y="5461058"/>
            <a:ext cx="1676400" cy="338554"/>
          </a:xfrm>
          <a:prstGeom prst="rect">
            <a:avLst/>
          </a:prstGeom>
          <a:solidFill>
            <a:schemeClr val="bg1"/>
          </a:solidFill>
        </p:spPr>
        <p:txBody>
          <a:bodyPr wrap="square" rtlCol="0">
            <a:spAutoFit/>
          </a:bodyPr>
          <a:lstStyle/>
          <a:p>
            <a:pPr algn="ctr"/>
            <a:r>
              <a:rPr lang="en-US" sz="1600" dirty="0" err="1" smtClean="0"/>
              <a:t>Hepatology</a:t>
            </a:r>
            <a:endParaRPr lang="en-US" sz="1600" dirty="0"/>
          </a:p>
        </p:txBody>
      </p:sp>
    </p:spTree>
    <p:extLst>
      <p:ext uri="{BB962C8B-B14F-4D97-AF65-F5344CB8AC3E}">
        <p14:creationId xmlns:p14="http://schemas.microsoft.com/office/powerpoint/2010/main" val="209211446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noChangeArrowheads="1"/>
          </p:cNvPicPr>
          <p:nvPr/>
        </p:nvPicPr>
        <p:blipFill>
          <a:blip r:embed="rId3" cstate="print"/>
          <a:srcRect/>
          <a:stretch>
            <a:fillRect/>
          </a:stretch>
        </p:blipFill>
        <p:spPr bwMode="auto">
          <a:xfrm>
            <a:off x="7294417" y="1524001"/>
            <a:ext cx="1849582" cy="1447800"/>
          </a:xfrm>
          <a:prstGeom prst="rect">
            <a:avLst/>
          </a:prstGeom>
          <a:noFill/>
          <a:ln w="9525">
            <a:noFill/>
            <a:miter lim="800000"/>
            <a:headEnd/>
            <a:tailEnd/>
          </a:ln>
        </p:spPr>
      </p:pic>
      <p:grpSp>
        <p:nvGrpSpPr>
          <p:cNvPr id="2" name="Group 1"/>
          <p:cNvGrpSpPr/>
          <p:nvPr/>
        </p:nvGrpSpPr>
        <p:grpSpPr>
          <a:xfrm>
            <a:off x="0" y="0"/>
            <a:ext cx="9144000" cy="6858002"/>
            <a:chOff x="0" y="-1"/>
            <a:chExt cx="9144000" cy="6858002"/>
          </a:xfrm>
        </p:grpSpPr>
        <p:pic>
          <p:nvPicPr>
            <p:cNvPr id="11" name="Picture 7"/>
            <p:cNvPicPr>
              <a:picLocks noChangeAspect="1" noChangeArrowheads="1"/>
            </p:cNvPicPr>
            <p:nvPr/>
          </p:nvPicPr>
          <p:blipFill>
            <a:blip r:embed="rId4" cstate="print"/>
            <a:srcRect r="9091"/>
            <a:stretch>
              <a:fillRect/>
            </a:stretch>
          </p:blipFill>
          <p:spPr bwMode="auto">
            <a:xfrm>
              <a:off x="5943600" y="0"/>
              <a:ext cx="1524000" cy="1615162"/>
            </a:xfrm>
            <a:prstGeom prst="rect">
              <a:avLst/>
            </a:prstGeom>
            <a:noFill/>
            <a:ln w="9525">
              <a:noFill/>
              <a:miter lim="800000"/>
              <a:headEnd/>
              <a:tailEnd/>
            </a:ln>
          </p:spPr>
        </p:pic>
        <p:pic>
          <p:nvPicPr>
            <p:cNvPr id="18" name="Picture 2"/>
            <p:cNvPicPr>
              <a:picLocks noChangeAspect="1" noChangeArrowheads="1"/>
            </p:cNvPicPr>
            <p:nvPr/>
          </p:nvPicPr>
          <p:blipFill>
            <a:blip r:embed="rId5" cstate="print"/>
            <a:srcRect/>
            <a:stretch>
              <a:fillRect/>
            </a:stretch>
          </p:blipFill>
          <p:spPr bwMode="auto">
            <a:xfrm>
              <a:off x="0" y="0"/>
              <a:ext cx="1924243" cy="1524000"/>
            </a:xfrm>
            <a:prstGeom prst="rect">
              <a:avLst/>
            </a:prstGeom>
            <a:noFill/>
            <a:ln w="9525">
              <a:noFill/>
              <a:miter lim="800000"/>
              <a:headEnd/>
              <a:tailEnd/>
            </a:ln>
          </p:spPr>
        </p:pic>
        <p:pic>
          <p:nvPicPr>
            <p:cNvPr id="21" name="Picture 6"/>
            <p:cNvPicPr>
              <a:picLocks noChangeAspect="1" noChangeArrowheads="1"/>
            </p:cNvPicPr>
            <p:nvPr/>
          </p:nvPicPr>
          <p:blipFill>
            <a:blip r:embed="rId6" cstate="print"/>
            <a:srcRect l="3071"/>
            <a:stretch>
              <a:fillRect/>
            </a:stretch>
          </p:blipFill>
          <p:spPr bwMode="auto">
            <a:xfrm>
              <a:off x="3962400" y="0"/>
              <a:ext cx="2019974" cy="1600200"/>
            </a:xfrm>
            <a:prstGeom prst="rect">
              <a:avLst/>
            </a:prstGeom>
            <a:noFill/>
            <a:ln w="9525">
              <a:noFill/>
              <a:miter lim="800000"/>
              <a:headEnd/>
              <a:tailEnd/>
            </a:ln>
          </p:spPr>
        </p:pic>
        <p:pic>
          <p:nvPicPr>
            <p:cNvPr id="23" name="Picture 8"/>
            <p:cNvPicPr>
              <a:picLocks noChangeAspect="1" noChangeArrowheads="1"/>
            </p:cNvPicPr>
            <p:nvPr/>
          </p:nvPicPr>
          <p:blipFill>
            <a:blip r:embed="rId7" cstate="print"/>
            <a:srcRect t="8334"/>
            <a:stretch>
              <a:fillRect/>
            </a:stretch>
          </p:blipFill>
          <p:spPr bwMode="auto">
            <a:xfrm>
              <a:off x="0" y="3124200"/>
              <a:ext cx="1905000" cy="1346200"/>
            </a:xfrm>
            <a:prstGeom prst="rect">
              <a:avLst/>
            </a:prstGeom>
            <a:noFill/>
            <a:ln w="9525">
              <a:noFill/>
              <a:miter lim="800000"/>
              <a:headEnd/>
              <a:tailEnd/>
            </a:ln>
          </p:spPr>
        </p:pic>
        <p:grpSp>
          <p:nvGrpSpPr>
            <p:cNvPr id="27" name="Group 26"/>
            <p:cNvGrpSpPr/>
            <p:nvPr/>
          </p:nvGrpSpPr>
          <p:grpSpPr>
            <a:xfrm>
              <a:off x="7467600" y="2971800"/>
              <a:ext cx="1676400" cy="1524747"/>
              <a:chOff x="7467600" y="2971800"/>
              <a:chExt cx="1676400" cy="1524747"/>
            </a:xfrm>
          </p:grpSpPr>
          <p:pic>
            <p:nvPicPr>
              <p:cNvPr id="15" name="Picture 12"/>
              <p:cNvPicPr>
                <a:picLocks noChangeAspect="1" noChangeArrowheads="1"/>
              </p:cNvPicPr>
              <p:nvPr/>
            </p:nvPicPr>
            <p:blipFill>
              <a:blip r:embed="rId8" cstate="print"/>
              <a:srcRect r="15385"/>
              <a:stretch>
                <a:fillRect/>
              </a:stretch>
            </p:blipFill>
            <p:spPr bwMode="auto">
              <a:xfrm>
                <a:off x="7467600" y="2971800"/>
                <a:ext cx="1676400" cy="1524747"/>
              </a:xfrm>
              <a:prstGeom prst="rect">
                <a:avLst/>
              </a:prstGeom>
              <a:noFill/>
              <a:ln w="9525">
                <a:noFill/>
                <a:miter lim="800000"/>
                <a:headEnd/>
                <a:tailEnd/>
              </a:ln>
            </p:spPr>
          </p:pic>
          <p:sp>
            <p:nvSpPr>
              <p:cNvPr id="24" name="TextBox 23"/>
              <p:cNvSpPr txBox="1"/>
              <p:nvPr/>
            </p:nvSpPr>
            <p:spPr>
              <a:xfrm>
                <a:off x="7772400" y="4114800"/>
                <a:ext cx="1219200" cy="338554"/>
              </a:xfrm>
              <a:prstGeom prst="rect">
                <a:avLst/>
              </a:prstGeom>
              <a:solidFill>
                <a:schemeClr val="bg1"/>
              </a:solidFill>
            </p:spPr>
            <p:txBody>
              <a:bodyPr wrap="square" rtlCol="0">
                <a:spAutoFit/>
              </a:bodyPr>
              <a:lstStyle/>
              <a:p>
                <a:r>
                  <a:rPr lang="en-US" sz="1600" dirty="0" smtClean="0"/>
                  <a:t>Addictions</a:t>
                </a:r>
                <a:endParaRPr lang="en-US" sz="1600" dirty="0"/>
              </a:p>
            </p:txBody>
          </p:sp>
        </p:grpSp>
        <p:sp>
          <p:nvSpPr>
            <p:cNvPr id="25" name="TextBox 24"/>
            <p:cNvSpPr txBox="1"/>
            <p:nvPr/>
          </p:nvSpPr>
          <p:spPr>
            <a:xfrm>
              <a:off x="7467600" y="2633246"/>
              <a:ext cx="1676400" cy="338554"/>
            </a:xfrm>
            <a:prstGeom prst="rect">
              <a:avLst/>
            </a:prstGeom>
            <a:solidFill>
              <a:schemeClr val="bg1"/>
            </a:solidFill>
          </p:spPr>
          <p:txBody>
            <a:bodyPr wrap="square" rtlCol="0">
              <a:spAutoFit/>
            </a:bodyPr>
            <a:lstStyle/>
            <a:p>
              <a:pPr algn="ctr"/>
              <a:r>
                <a:rPr lang="en-US" sz="1600" dirty="0" smtClean="0"/>
                <a:t>Infectious Dis.</a:t>
              </a:r>
              <a:endParaRPr lang="en-US" sz="1600" dirty="0"/>
            </a:p>
          </p:txBody>
        </p:sp>
        <p:pic>
          <p:nvPicPr>
            <p:cNvPr id="29" name="Picture 13"/>
            <p:cNvPicPr>
              <a:picLocks noChangeAspect="1" noChangeArrowheads="1"/>
            </p:cNvPicPr>
            <p:nvPr/>
          </p:nvPicPr>
          <p:blipFill>
            <a:blip r:embed="rId9" cstate="print"/>
            <a:srcRect r="13725"/>
            <a:stretch>
              <a:fillRect/>
            </a:stretch>
          </p:blipFill>
          <p:spPr bwMode="auto">
            <a:xfrm>
              <a:off x="0" y="1524000"/>
              <a:ext cx="1905000" cy="1619250"/>
            </a:xfrm>
            <a:prstGeom prst="rect">
              <a:avLst/>
            </a:prstGeom>
            <a:noFill/>
            <a:ln w="9525">
              <a:noFill/>
              <a:miter lim="800000"/>
              <a:headEnd/>
              <a:tailEnd/>
            </a:ln>
          </p:spPr>
        </p:pic>
        <p:grpSp>
          <p:nvGrpSpPr>
            <p:cNvPr id="28" name="Group 27"/>
            <p:cNvGrpSpPr/>
            <p:nvPr/>
          </p:nvGrpSpPr>
          <p:grpSpPr>
            <a:xfrm>
              <a:off x="7467600" y="4495801"/>
              <a:ext cx="1676400" cy="1481553"/>
              <a:chOff x="7467600" y="4495801"/>
              <a:chExt cx="1676400" cy="1481553"/>
            </a:xfrm>
          </p:grpSpPr>
          <p:pic>
            <p:nvPicPr>
              <p:cNvPr id="1026" name="Picture 2"/>
              <p:cNvPicPr>
                <a:picLocks noChangeAspect="1" noChangeArrowheads="1"/>
              </p:cNvPicPr>
              <p:nvPr/>
            </p:nvPicPr>
            <p:blipFill>
              <a:blip r:embed="rId10" cstate="print"/>
              <a:srcRect/>
              <a:stretch>
                <a:fillRect/>
              </a:stretch>
            </p:blipFill>
            <p:spPr bwMode="auto">
              <a:xfrm>
                <a:off x="7467600" y="4495801"/>
                <a:ext cx="1676400" cy="1447800"/>
              </a:xfrm>
              <a:prstGeom prst="rect">
                <a:avLst/>
              </a:prstGeom>
              <a:noFill/>
              <a:ln w="9525">
                <a:noFill/>
                <a:miter lim="800000"/>
                <a:headEnd/>
                <a:tailEnd/>
              </a:ln>
            </p:spPr>
          </p:pic>
          <p:sp>
            <p:nvSpPr>
              <p:cNvPr id="30" name="TextBox 29"/>
              <p:cNvSpPr txBox="1"/>
              <p:nvPr/>
            </p:nvSpPr>
            <p:spPr>
              <a:xfrm>
                <a:off x="7772400" y="5638800"/>
                <a:ext cx="1219200" cy="338554"/>
              </a:xfrm>
              <a:prstGeom prst="rect">
                <a:avLst/>
              </a:prstGeom>
              <a:solidFill>
                <a:schemeClr val="bg1"/>
              </a:solidFill>
            </p:spPr>
            <p:txBody>
              <a:bodyPr wrap="square" rtlCol="0">
                <a:spAutoFit/>
              </a:bodyPr>
              <a:lstStyle/>
              <a:p>
                <a:r>
                  <a:rPr lang="en-US" sz="1600" dirty="0" smtClean="0"/>
                  <a:t>Psychiatry</a:t>
                </a:r>
                <a:endParaRPr lang="en-US" sz="1600" dirty="0"/>
              </a:p>
            </p:txBody>
          </p:sp>
        </p:grpSp>
        <p:pic>
          <p:nvPicPr>
            <p:cNvPr id="31" name="Picture 15"/>
            <p:cNvPicPr>
              <a:picLocks noChangeAspect="1" noChangeArrowheads="1"/>
            </p:cNvPicPr>
            <p:nvPr/>
          </p:nvPicPr>
          <p:blipFill>
            <a:blip r:embed="rId11" cstate="print"/>
            <a:srcRect b="31220"/>
            <a:stretch>
              <a:fillRect/>
            </a:stretch>
          </p:blipFill>
          <p:spPr bwMode="auto">
            <a:xfrm>
              <a:off x="6324600" y="5943600"/>
              <a:ext cx="2819400" cy="914400"/>
            </a:xfrm>
            <a:prstGeom prst="rect">
              <a:avLst/>
            </a:prstGeom>
            <a:noFill/>
            <a:ln w="9525">
              <a:noFill/>
              <a:miter lim="800000"/>
              <a:headEnd/>
              <a:tailEnd/>
            </a:ln>
          </p:spPr>
        </p:pic>
        <p:pic>
          <p:nvPicPr>
            <p:cNvPr id="33" name="Picture 16"/>
            <p:cNvPicPr>
              <a:picLocks noChangeAspect="1" noChangeArrowheads="1"/>
            </p:cNvPicPr>
            <p:nvPr/>
          </p:nvPicPr>
          <p:blipFill>
            <a:blip r:embed="rId12" cstate="print"/>
            <a:srcRect b="30935"/>
            <a:stretch>
              <a:fillRect/>
            </a:stretch>
          </p:blipFill>
          <p:spPr bwMode="auto">
            <a:xfrm>
              <a:off x="1676400" y="5943600"/>
              <a:ext cx="1838325" cy="914400"/>
            </a:xfrm>
            <a:prstGeom prst="rect">
              <a:avLst/>
            </a:prstGeom>
            <a:noFill/>
            <a:ln w="9525">
              <a:noFill/>
              <a:miter lim="800000"/>
              <a:headEnd/>
              <a:tailEnd/>
            </a:ln>
          </p:spPr>
        </p:pic>
        <p:pic>
          <p:nvPicPr>
            <p:cNvPr id="1027" name="Picture 3"/>
            <p:cNvPicPr>
              <a:picLocks noChangeAspect="1" noChangeArrowheads="1"/>
            </p:cNvPicPr>
            <p:nvPr/>
          </p:nvPicPr>
          <p:blipFill>
            <a:blip r:embed="rId13" cstate="print"/>
            <a:srcRect l="16689" b="25948"/>
            <a:stretch>
              <a:fillRect/>
            </a:stretch>
          </p:blipFill>
          <p:spPr bwMode="auto">
            <a:xfrm>
              <a:off x="5105400" y="5943600"/>
              <a:ext cx="1445931" cy="914400"/>
            </a:xfrm>
            <a:prstGeom prst="rect">
              <a:avLst/>
            </a:prstGeom>
            <a:noFill/>
            <a:ln w="9525">
              <a:noFill/>
              <a:miter lim="800000"/>
              <a:headEnd/>
              <a:tailEnd/>
            </a:ln>
          </p:spPr>
        </p:pic>
        <p:pic>
          <p:nvPicPr>
            <p:cNvPr id="1030" name="Picture 6"/>
            <p:cNvPicPr>
              <a:picLocks noChangeAspect="1" noChangeArrowheads="1"/>
            </p:cNvPicPr>
            <p:nvPr/>
          </p:nvPicPr>
          <p:blipFill>
            <a:blip r:embed="rId14" cstate="print"/>
            <a:srcRect b="5632"/>
            <a:stretch>
              <a:fillRect/>
            </a:stretch>
          </p:blipFill>
          <p:spPr bwMode="auto">
            <a:xfrm>
              <a:off x="1905000" y="-1"/>
              <a:ext cx="2057400" cy="1524001"/>
            </a:xfrm>
            <a:prstGeom prst="rect">
              <a:avLst/>
            </a:prstGeom>
            <a:noFill/>
            <a:ln w="9525">
              <a:noFill/>
              <a:miter lim="800000"/>
              <a:headEnd/>
              <a:tailEnd/>
            </a:ln>
          </p:spPr>
        </p:pic>
        <p:pic>
          <p:nvPicPr>
            <p:cNvPr id="1031" name="Picture 7"/>
            <p:cNvPicPr>
              <a:picLocks noChangeAspect="1" noChangeArrowheads="1"/>
            </p:cNvPicPr>
            <p:nvPr/>
          </p:nvPicPr>
          <p:blipFill>
            <a:blip r:embed="rId15" cstate="print"/>
            <a:srcRect/>
            <a:stretch>
              <a:fillRect/>
            </a:stretch>
          </p:blipFill>
          <p:spPr bwMode="auto">
            <a:xfrm>
              <a:off x="0" y="5943601"/>
              <a:ext cx="1676400" cy="914400"/>
            </a:xfrm>
            <a:prstGeom prst="rect">
              <a:avLst/>
            </a:prstGeom>
            <a:noFill/>
            <a:ln w="9525">
              <a:noFill/>
              <a:miter lim="800000"/>
              <a:headEnd/>
              <a:tailEnd/>
            </a:ln>
          </p:spPr>
        </p:pic>
        <p:pic>
          <p:nvPicPr>
            <p:cNvPr id="1034" name="Picture 10"/>
            <p:cNvPicPr>
              <a:picLocks noChangeAspect="1" noChangeArrowheads="1"/>
            </p:cNvPicPr>
            <p:nvPr/>
          </p:nvPicPr>
          <p:blipFill>
            <a:blip r:embed="rId16" cstate="print"/>
            <a:srcRect l="25000" t="17519"/>
            <a:stretch>
              <a:fillRect/>
            </a:stretch>
          </p:blipFill>
          <p:spPr bwMode="auto">
            <a:xfrm>
              <a:off x="3505200" y="5969670"/>
              <a:ext cx="1600200" cy="888330"/>
            </a:xfrm>
            <a:prstGeom prst="rect">
              <a:avLst/>
            </a:prstGeom>
            <a:noFill/>
            <a:ln w="9525">
              <a:noFill/>
              <a:miter lim="800000"/>
              <a:headEnd/>
              <a:tailEnd/>
            </a:ln>
          </p:spPr>
        </p:pic>
        <p:pic>
          <p:nvPicPr>
            <p:cNvPr id="1036" name="Picture 12"/>
            <p:cNvPicPr>
              <a:picLocks noChangeAspect="1" noChangeArrowheads="1"/>
            </p:cNvPicPr>
            <p:nvPr/>
          </p:nvPicPr>
          <p:blipFill>
            <a:blip r:embed="rId17" cstate="print"/>
            <a:srcRect l="11707" t="17582" r="6341" b="2930"/>
            <a:stretch>
              <a:fillRect/>
            </a:stretch>
          </p:blipFill>
          <p:spPr bwMode="auto">
            <a:xfrm>
              <a:off x="0" y="4495800"/>
              <a:ext cx="1905000" cy="1447800"/>
            </a:xfrm>
            <a:prstGeom prst="rect">
              <a:avLst/>
            </a:prstGeom>
            <a:noFill/>
            <a:ln w="9525">
              <a:noFill/>
              <a:miter lim="800000"/>
              <a:headEnd/>
              <a:tailEnd/>
            </a:ln>
          </p:spPr>
        </p:pic>
        <p:pic>
          <p:nvPicPr>
            <p:cNvPr id="1033" name="Picture 9"/>
            <p:cNvPicPr>
              <a:picLocks noChangeAspect="1" noChangeArrowheads="1"/>
            </p:cNvPicPr>
            <p:nvPr/>
          </p:nvPicPr>
          <p:blipFill>
            <a:blip r:embed="rId18" cstate="print"/>
            <a:srcRect/>
            <a:stretch>
              <a:fillRect/>
            </a:stretch>
          </p:blipFill>
          <p:spPr bwMode="auto">
            <a:xfrm>
              <a:off x="1905000" y="1523999"/>
              <a:ext cx="5562600" cy="4369847"/>
            </a:xfrm>
            <a:prstGeom prst="rect">
              <a:avLst/>
            </a:prstGeom>
            <a:noFill/>
            <a:ln w="9525">
              <a:noFill/>
              <a:miter lim="800000"/>
              <a:headEnd/>
              <a:tailEnd/>
            </a:ln>
          </p:spPr>
        </p:pic>
        <p:sp>
          <p:nvSpPr>
            <p:cNvPr id="32" name="Rectangle 31"/>
            <p:cNvSpPr/>
            <p:nvPr/>
          </p:nvSpPr>
          <p:spPr>
            <a:xfrm>
              <a:off x="1905000" y="1524000"/>
              <a:ext cx="5562600" cy="4419600"/>
            </a:xfrm>
            <a:prstGeom prst="rect">
              <a:avLst/>
            </a:prstGeom>
            <a:noFill/>
            <a:ln w="603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6" name="Picture 35"/>
          <p:cNvPicPr>
            <a:picLocks noChangeAspect="1" noChangeArrowheads="1"/>
          </p:cNvPicPr>
          <p:nvPr/>
        </p:nvPicPr>
        <p:blipFill>
          <a:blip r:embed="rId19" cstate="print"/>
          <a:srcRect/>
          <a:stretch>
            <a:fillRect/>
          </a:stretch>
        </p:blipFill>
        <p:spPr bwMode="auto">
          <a:xfrm>
            <a:off x="7467600" y="1"/>
            <a:ext cx="1676399" cy="1523999"/>
          </a:xfrm>
          <a:prstGeom prst="rect">
            <a:avLst/>
          </a:prstGeom>
          <a:noFill/>
          <a:ln w="9525">
            <a:noFill/>
            <a:miter lim="800000"/>
            <a:headEnd/>
            <a:tailEnd/>
          </a:ln>
        </p:spPr>
      </p:pic>
      <p:sp>
        <p:nvSpPr>
          <p:cNvPr id="37" name="TextBox 36"/>
          <p:cNvSpPr txBox="1"/>
          <p:nvPr/>
        </p:nvSpPr>
        <p:spPr>
          <a:xfrm>
            <a:off x="7467600" y="1143001"/>
            <a:ext cx="1676400" cy="338554"/>
          </a:xfrm>
          <a:prstGeom prst="rect">
            <a:avLst/>
          </a:prstGeom>
          <a:solidFill>
            <a:schemeClr val="bg1"/>
          </a:solidFill>
        </p:spPr>
        <p:txBody>
          <a:bodyPr wrap="square" rtlCol="0">
            <a:spAutoFit/>
          </a:bodyPr>
          <a:lstStyle/>
          <a:p>
            <a:pPr algn="ctr"/>
            <a:r>
              <a:rPr lang="en-US" sz="1600" dirty="0" err="1" smtClean="0"/>
              <a:t>Hepatology</a:t>
            </a:r>
            <a:endParaRPr lang="en-US" sz="1600" dirty="0"/>
          </a:p>
        </p:txBody>
      </p:sp>
    </p:spTree>
    <p:extLst>
      <p:ext uri="{BB962C8B-B14F-4D97-AF65-F5344CB8AC3E}">
        <p14:creationId xmlns:p14="http://schemas.microsoft.com/office/powerpoint/2010/main" val="101403952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noChangeArrowheads="1"/>
          </p:cNvPicPr>
          <p:nvPr/>
        </p:nvPicPr>
        <p:blipFill>
          <a:blip r:embed="rId3" cstate="print"/>
          <a:srcRect/>
          <a:stretch>
            <a:fillRect/>
          </a:stretch>
        </p:blipFill>
        <p:spPr bwMode="auto">
          <a:xfrm>
            <a:off x="1924242" y="1524000"/>
            <a:ext cx="5543357" cy="4419601"/>
          </a:xfrm>
          <a:prstGeom prst="rect">
            <a:avLst/>
          </a:prstGeom>
          <a:noFill/>
          <a:ln w="9525">
            <a:noFill/>
            <a:miter lim="800000"/>
            <a:headEnd/>
            <a:tailEnd/>
          </a:ln>
        </p:spPr>
      </p:pic>
      <p:grpSp>
        <p:nvGrpSpPr>
          <p:cNvPr id="2" name="Group 1"/>
          <p:cNvGrpSpPr/>
          <p:nvPr/>
        </p:nvGrpSpPr>
        <p:grpSpPr>
          <a:xfrm>
            <a:off x="0" y="0"/>
            <a:ext cx="9144000" cy="6858002"/>
            <a:chOff x="0" y="-1"/>
            <a:chExt cx="9144000" cy="6858002"/>
          </a:xfrm>
        </p:grpSpPr>
        <p:pic>
          <p:nvPicPr>
            <p:cNvPr id="11" name="Picture 7"/>
            <p:cNvPicPr>
              <a:picLocks noChangeAspect="1" noChangeArrowheads="1"/>
            </p:cNvPicPr>
            <p:nvPr/>
          </p:nvPicPr>
          <p:blipFill>
            <a:blip r:embed="rId4" cstate="print"/>
            <a:srcRect r="9091"/>
            <a:stretch>
              <a:fillRect/>
            </a:stretch>
          </p:blipFill>
          <p:spPr bwMode="auto">
            <a:xfrm>
              <a:off x="5943600" y="0"/>
              <a:ext cx="1524000" cy="1615162"/>
            </a:xfrm>
            <a:prstGeom prst="rect">
              <a:avLst/>
            </a:prstGeom>
            <a:noFill/>
            <a:ln w="9525">
              <a:noFill/>
              <a:miter lim="800000"/>
              <a:headEnd/>
              <a:tailEnd/>
            </a:ln>
          </p:spPr>
        </p:pic>
        <p:pic>
          <p:nvPicPr>
            <p:cNvPr id="18" name="Picture 2"/>
            <p:cNvPicPr>
              <a:picLocks noChangeAspect="1" noChangeArrowheads="1"/>
            </p:cNvPicPr>
            <p:nvPr/>
          </p:nvPicPr>
          <p:blipFill>
            <a:blip r:embed="rId5" cstate="print"/>
            <a:srcRect/>
            <a:stretch>
              <a:fillRect/>
            </a:stretch>
          </p:blipFill>
          <p:spPr bwMode="auto">
            <a:xfrm>
              <a:off x="0" y="0"/>
              <a:ext cx="1924243" cy="1524000"/>
            </a:xfrm>
            <a:prstGeom prst="rect">
              <a:avLst/>
            </a:prstGeom>
            <a:noFill/>
            <a:ln w="9525">
              <a:noFill/>
              <a:miter lim="800000"/>
              <a:headEnd/>
              <a:tailEnd/>
            </a:ln>
          </p:spPr>
        </p:pic>
        <p:pic>
          <p:nvPicPr>
            <p:cNvPr id="21" name="Picture 6"/>
            <p:cNvPicPr>
              <a:picLocks noChangeAspect="1" noChangeArrowheads="1"/>
            </p:cNvPicPr>
            <p:nvPr/>
          </p:nvPicPr>
          <p:blipFill>
            <a:blip r:embed="rId6" cstate="print"/>
            <a:srcRect l="3071"/>
            <a:stretch>
              <a:fillRect/>
            </a:stretch>
          </p:blipFill>
          <p:spPr bwMode="auto">
            <a:xfrm>
              <a:off x="3962400" y="0"/>
              <a:ext cx="2019974" cy="1600200"/>
            </a:xfrm>
            <a:prstGeom prst="rect">
              <a:avLst/>
            </a:prstGeom>
            <a:noFill/>
            <a:ln w="9525">
              <a:noFill/>
              <a:miter lim="800000"/>
              <a:headEnd/>
              <a:tailEnd/>
            </a:ln>
          </p:spPr>
        </p:pic>
        <p:pic>
          <p:nvPicPr>
            <p:cNvPr id="23" name="Picture 8"/>
            <p:cNvPicPr>
              <a:picLocks noChangeAspect="1" noChangeArrowheads="1"/>
            </p:cNvPicPr>
            <p:nvPr/>
          </p:nvPicPr>
          <p:blipFill>
            <a:blip r:embed="rId7" cstate="print"/>
            <a:srcRect t="8334"/>
            <a:stretch>
              <a:fillRect/>
            </a:stretch>
          </p:blipFill>
          <p:spPr bwMode="auto">
            <a:xfrm>
              <a:off x="0" y="3124200"/>
              <a:ext cx="1905000" cy="1346200"/>
            </a:xfrm>
            <a:prstGeom prst="rect">
              <a:avLst/>
            </a:prstGeom>
            <a:noFill/>
            <a:ln w="9525">
              <a:noFill/>
              <a:miter lim="800000"/>
              <a:headEnd/>
              <a:tailEnd/>
            </a:ln>
          </p:spPr>
        </p:pic>
        <p:grpSp>
          <p:nvGrpSpPr>
            <p:cNvPr id="27" name="Group 26"/>
            <p:cNvGrpSpPr/>
            <p:nvPr/>
          </p:nvGrpSpPr>
          <p:grpSpPr>
            <a:xfrm>
              <a:off x="7467600" y="2971800"/>
              <a:ext cx="1676400" cy="1524747"/>
              <a:chOff x="7467600" y="2971800"/>
              <a:chExt cx="1676400" cy="1524747"/>
            </a:xfrm>
          </p:grpSpPr>
          <p:pic>
            <p:nvPicPr>
              <p:cNvPr id="15" name="Picture 12"/>
              <p:cNvPicPr>
                <a:picLocks noChangeAspect="1" noChangeArrowheads="1"/>
              </p:cNvPicPr>
              <p:nvPr/>
            </p:nvPicPr>
            <p:blipFill>
              <a:blip r:embed="rId8" cstate="print"/>
              <a:srcRect r="15385"/>
              <a:stretch>
                <a:fillRect/>
              </a:stretch>
            </p:blipFill>
            <p:spPr bwMode="auto">
              <a:xfrm>
                <a:off x="7467600" y="2971800"/>
                <a:ext cx="1676400" cy="1524747"/>
              </a:xfrm>
              <a:prstGeom prst="rect">
                <a:avLst/>
              </a:prstGeom>
              <a:noFill/>
              <a:ln w="9525">
                <a:noFill/>
                <a:miter lim="800000"/>
                <a:headEnd/>
                <a:tailEnd/>
              </a:ln>
            </p:spPr>
          </p:pic>
          <p:sp>
            <p:nvSpPr>
              <p:cNvPr id="24" name="TextBox 23"/>
              <p:cNvSpPr txBox="1"/>
              <p:nvPr/>
            </p:nvSpPr>
            <p:spPr>
              <a:xfrm>
                <a:off x="7772400" y="4114800"/>
                <a:ext cx="1219200" cy="338554"/>
              </a:xfrm>
              <a:prstGeom prst="rect">
                <a:avLst/>
              </a:prstGeom>
              <a:solidFill>
                <a:schemeClr val="bg1"/>
              </a:solidFill>
            </p:spPr>
            <p:txBody>
              <a:bodyPr wrap="square" rtlCol="0">
                <a:spAutoFit/>
              </a:bodyPr>
              <a:lstStyle/>
              <a:p>
                <a:r>
                  <a:rPr lang="en-US" sz="1600" dirty="0" smtClean="0"/>
                  <a:t>Addictions</a:t>
                </a:r>
                <a:endParaRPr lang="en-US" sz="1600" dirty="0"/>
              </a:p>
            </p:txBody>
          </p:sp>
        </p:grpSp>
        <p:sp>
          <p:nvSpPr>
            <p:cNvPr id="25" name="TextBox 24"/>
            <p:cNvSpPr txBox="1"/>
            <p:nvPr/>
          </p:nvSpPr>
          <p:spPr>
            <a:xfrm>
              <a:off x="3848100" y="5469523"/>
              <a:ext cx="2247900" cy="338554"/>
            </a:xfrm>
            <a:prstGeom prst="rect">
              <a:avLst/>
            </a:prstGeom>
            <a:solidFill>
              <a:schemeClr val="bg1"/>
            </a:solidFill>
          </p:spPr>
          <p:txBody>
            <a:bodyPr wrap="square" rtlCol="0">
              <a:spAutoFit/>
            </a:bodyPr>
            <a:lstStyle/>
            <a:p>
              <a:pPr algn="ctr"/>
              <a:r>
                <a:rPr lang="en-US" sz="1600" dirty="0" smtClean="0"/>
                <a:t>Infectious Disease</a:t>
              </a:r>
              <a:endParaRPr lang="en-US" sz="1600" dirty="0"/>
            </a:p>
          </p:txBody>
        </p:sp>
        <p:pic>
          <p:nvPicPr>
            <p:cNvPr id="29" name="Picture 13"/>
            <p:cNvPicPr>
              <a:picLocks noChangeAspect="1" noChangeArrowheads="1"/>
            </p:cNvPicPr>
            <p:nvPr/>
          </p:nvPicPr>
          <p:blipFill>
            <a:blip r:embed="rId9" cstate="print"/>
            <a:srcRect r="13725"/>
            <a:stretch>
              <a:fillRect/>
            </a:stretch>
          </p:blipFill>
          <p:spPr bwMode="auto">
            <a:xfrm>
              <a:off x="0" y="1524000"/>
              <a:ext cx="1905000" cy="1619250"/>
            </a:xfrm>
            <a:prstGeom prst="rect">
              <a:avLst/>
            </a:prstGeom>
            <a:noFill/>
            <a:ln w="9525">
              <a:noFill/>
              <a:miter lim="800000"/>
              <a:headEnd/>
              <a:tailEnd/>
            </a:ln>
          </p:spPr>
        </p:pic>
        <p:grpSp>
          <p:nvGrpSpPr>
            <p:cNvPr id="28" name="Group 27"/>
            <p:cNvGrpSpPr/>
            <p:nvPr/>
          </p:nvGrpSpPr>
          <p:grpSpPr>
            <a:xfrm>
              <a:off x="7467600" y="4495801"/>
              <a:ext cx="1676400" cy="1481553"/>
              <a:chOff x="7467600" y="4495801"/>
              <a:chExt cx="1676400" cy="1481553"/>
            </a:xfrm>
          </p:grpSpPr>
          <p:pic>
            <p:nvPicPr>
              <p:cNvPr id="1026" name="Picture 2"/>
              <p:cNvPicPr>
                <a:picLocks noChangeAspect="1" noChangeArrowheads="1"/>
              </p:cNvPicPr>
              <p:nvPr/>
            </p:nvPicPr>
            <p:blipFill>
              <a:blip r:embed="rId10" cstate="print"/>
              <a:srcRect/>
              <a:stretch>
                <a:fillRect/>
              </a:stretch>
            </p:blipFill>
            <p:spPr bwMode="auto">
              <a:xfrm>
                <a:off x="7467600" y="4495801"/>
                <a:ext cx="1676400" cy="1447800"/>
              </a:xfrm>
              <a:prstGeom prst="rect">
                <a:avLst/>
              </a:prstGeom>
              <a:noFill/>
              <a:ln w="9525">
                <a:noFill/>
                <a:miter lim="800000"/>
                <a:headEnd/>
                <a:tailEnd/>
              </a:ln>
            </p:spPr>
          </p:pic>
          <p:sp>
            <p:nvSpPr>
              <p:cNvPr id="30" name="TextBox 29"/>
              <p:cNvSpPr txBox="1"/>
              <p:nvPr/>
            </p:nvSpPr>
            <p:spPr>
              <a:xfrm>
                <a:off x="7772400" y="5638800"/>
                <a:ext cx="1219200" cy="338554"/>
              </a:xfrm>
              <a:prstGeom prst="rect">
                <a:avLst/>
              </a:prstGeom>
              <a:solidFill>
                <a:schemeClr val="bg1"/>
              </a:solidFill>
            </p:spPr>
            <p:txBody>
              <a:bodyPr wrap="square" rtlCol="0">
                <a:spAutoFit/>
              </a:bodyPr>
              <a:lstStyle/>
              <a:p>
                <a:r>
                  <a:rPr lang="en-US" sz="1600" dirty="0" smtClean="0"/>
                  <a:t>Psychiatry</a:t>
                </a:r>
                <a:endParaRPr lang="en-US" sz="1600" dirty="0"/>
              </a:p>
            </p:txBody>
          </p:sp>
        </p:grpSp>
        <p:pic>
          <p:nvPicPr>
            <p:cNvPr id="31" name="Picture 15"/>
            <p:cNvPicPr>
              <a:picLocks noChangeAspect="1" noChangeArrowheads="1"/>
            </p:cNvPicPr>
            <p:nvPr/>
          </p:nvPicPr>
          <p:blipFill>
            <a:blip r:embed="rId11" cstate="print"/>
            <a:srcRect b="31220"/>
            <a:stretch>
              <a:fillRect/>
            </a:stretch>
          </p:blipFill>
          <p:spPr bwMode="auto">
            <a:xfrm>
              <a:off x="6324600" y="5943600"/>
              <a:ext cx="2819400" cy="914400"/>
            </a:xfrm>
            <a:prstGeom prst="rect">
              <a:avLst/>
            </a:prstGeom>
            <a:noFill/>
            <a:ln w="9525">
              <a:noFill/>
              <a:miter lim="800000"/>
              <a:headEnd/>
              <a:tailEnd/>
            </a:ln>
          </p:spPr>
        </p:pic>
        <p:pic>
          <p:nvPicPr>
            <p:cNvPr id="33" name="Picture 16"/>
            <p:cNvPicPr>
              <a:picLocks noChangeAspect="1" noChangeArrowheads="1"/>
            </p:cNvPicPr>
            <p:nvPr/>
          </p:nvPicPr>
          <p:blipFill>
            <a:blip r:embed="rId12" cstate="print"/>
            <a:srcRect b="30935"/>
            <a:stretch>
              <a:fillRect/>
            </a:stretch>
          </p:blipFill>
          <p:spPr bwMode="auto">
            <a:xfrm>
              <a:off x="1676400" y="5943600"/>
              <a:ext cx="1838325" cy="914400"/>
            </a:xfrm>
            <a:prstGeom prst="rect">
              <a:avLst/>
            </a:prstGeom>
            <a:noFill/>
            <a:ln w="9525">
              <a:noFill/>
              <a:miter lim="800000"/>
              <a:headEnd/>
              <a:tailEnd/>
            </a:ln>
          </p:spPr>
        </p:pic>
        <p:pic>
          <p:nvPicPr>
            <p:cNvPr id="1027" name="Picture 3"/>
            <p:cNvPicPr>
              <a:picLocks noChangeAspect="1" noChangeArrowheads="1"/>
            </p:cNvPicPr>
            <p:nvPr/>
          </p:nvPicPr>
          <p:blipFill>
            <a:blip r:embed="rId13" cstate="print"/>
            <a:srcRect l="16689" b="25948"/>
            <a:stretch>
              <a:fillRect/>
            </a:stretch>
          </p:blipFill>
          <p:spPr bwMode="auto">
            <a:xfrm>
              <a:off x="5105400" y="5943600"/>
              <a:ext cx="1445931" cy="914400"/>
            </a:xfrm>
            <a:prstGeom prst="rect">
              <a:avLst/>
            </a:prstGeom>
            <a:noFill/>
            <a:ln w="9525">
              <a:noFill/>
              <a:miter lim="800000"/>
              <a:headEnd/>
              <a:tailEnd/>
            </a:ln>
          </p:spPr>
        </p:pic>
        <p:pic>
          <p:nvPicPr>
            <p:cNvPr id="1030" name="Picture 6"/>
            <p:cNvPicPr>
              <a:picLocks noChangeAspect="1" noChangeArrowheads="1"/>
            </p:cNvPicPr>
            <p:nvPr/>
          </p:nvPicPr>
          <p:blipFill>
            <a:blip r:embed="rId14" cstate="print"/>
            <a:srcRect b="5632"/>
            <a:stretch>
              <a:fillRect/>
            </a:stretch>
          </p:blipFill>
          <p:spPr bwMode="auto">
            <a:xfrm>
              <a:off x="1905000" y="-1"/>
              <a:ext cx="2057400" cy="1524001"/>
            </a:xfrm>
            <a:prstGeom prst="rect">
              <a:avLst/>
            </a:prstGeom>
            <a:noFill/>
            <a:ln w="9525">
              <a:noFill/>
              <a:miter lim="800000"/>
              <a:headEnd/>
              <a:tailEnd/>
            </a:ln>
          </p:spPr>
        </p:pic>
        <p:pic>
          <p:nvPicPr>
            <p:cNvPr id="1031" name="Picture 7"/>
            <p:cNvPicPr>
              <a:picLocks noChangeAspect="1" noChangeArrowheads="1"/>
            </p:cNvPicPr>
            <p:nvPr/>
          </p:nvPicPr>
          <p:blipFill>
            <a:blip r:embed="rId15" cstate="print"/>
            <a:srcRect/>
            <a:stretch>
              <a:fillRect/>
            </a:stretch>
          </p:blipFill>
          <p:spPr bwMode="auto">
            <a:xfrm>
              <a:off x="0" y="5943601"/>
              <a:ext cx="1676400" cy="914400"/>
            </a:xfrm>
            <a:prstGeom prst="rect">
              <a:avLst/>
            </a:prstGeom>
            <a:noFill/>
            <a:ln w="9525">
              <a:noFill/>
              <a:miter lim="800000"/>
              <a:headEnd/>
              <a:tailEnd/>
            </a:ln>
          </p:spPr>
        </p:pic>
        <p:pic>
          <p:nvPicPr>
            <p:cNvPr id="1034" name="Picture 10"/>
            <p:cNvPicPr>
              <a:picLocks noChangeAspect="1" noChangeArrowheads="1"/>
            </p:cNvPicPr>
            <p:nvPr/>
          </p:nvPicPr>
          <p:blipFill>
            <a:blip r:embed="rId16" cstate="print"/>
            <a:srcRect l="25000" t="17519"/>
            <a:stretch>
              <a:fillRect/>
            </a:stretch>
          </p:blipFill>
          <p:spPr bwMode="auto">
            <a:xfrm>
              <a:off x="3505200" y="5969670"/>
              <a:ext cx="1600200" cy="888330"/>
            </a:xfrm>
            <a:prstGeom prst="rect">
              <a:avLst/>
            </a:prstGeom>
            <a:noFill/>
            <a:ln w="9525">
              <a:noFill/>
              <a:miter lim="800000"/>
              <a:headEnd/>
              <a:tailEnd/>
            </a:ln>
          </p:spPr>
        </p:pic>
        <p:pic>
          <p:nvPicPr>
            <p:cNvPr id="1036" name="Picture 12"/>
            <p:cNvPicPr>
              <a:picLocks noChangeAspect="1" noChangeArrowheads="1"/>
            </p:cNvPicPr>
            <p:nvPr/>
          </p:nvPicPr>
          <p:blipFill>
            <a:blip r:embed="rId17" cstate="print"/>
            <a:srcRect l="11707" t="17582" r="6341" b="2930"/>
            <a:stretch>
              <a:fillRect/>
            </a:stretch>
          </p:blipFill>
          <p:spPr bwMode="auto">
            <a:xfrm>
              <a:off x="0" y="4495800"/>
              <a:ext cx="1905000" cy="1447800"/>
            </a:xfrm>
            <a:prstGeom prst="rect">
              <a:avLst/>
            </a:prstGeom>
            <a:noFill/>
            <a:ln w="9525">
              <a:noFill/>
              <a:miter lim="800000"/>
              <a:headEnd/>
              <a:tailEnd/>
            </a:ln>
          </p:spPr>
        </p:pic>
        <p:pic>
          <p:nvPicPr>
            <p:cNvPr id="1033" name="Picture 9"/>
            <p:cNvPicPr>
              <a:picLocks noChangeAspect="1" noChangeArrowheads="1"/>
            </p:cNvPicPr>
            <p:nvPr/>
          </p:nvPicPr>
          <p:blipFill>
            <a:blip r:embed="rId18" cstate="print"/>
            <a:srcRect/>
            <a:stretch>
              <a:fillRect/>
            </a:stretch>
          </p:blipFill>
          <p:spPr bwMode="auto">
            <a:xfrm>
              <a:off x="7487692" y="1523998"/>
              <a:ext cx="1656307" cy="1447801"/>
            </a:xfrm>
            <a:prstGeom prst="rect">
              <a:avLst/>
            </a:prstGeom>
            <a:noFill/>
            <a:ln w="9525">
              <a:noFill/>
              <a:miter lim="800000"/>
              <a:headEnd/>
              <a:tailEnd/>
            </a:ln>
          </p:spPr>
        </p:pic>
        <p:sp>
          <p:nvSpPr>
            <p:cNvPr id="32" name="Rectangle 31"/>
            <p:cNvSpPr/>
            <p:nvPr/>
          </p:nvSpPr>
          <p:spPr>
            <a:xfrm>
              <a:off x="1905000" y="1524000"/>
              <a:ext cx="5562600" cy="4419600"/>
            </a:xfrm>
            <a:prstGeom prst="rect">
              <a:avLst/>
            </a:prstGeom>
            <a:noFill/>
            <a:ln w="603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6" name="Picture 35"/>
          <p:cNvPicPr>
            <a:picLocks noChangeAspect="1" noChangeArrowheads="1"/>
          </p:cNvPicPr>
          <p:nvPr/>
        </p:nvPicPr>
        <p:blipFill>
          <a:blip r:embed="rId19" cstate="print"/>
          <a:srcRect/>
          <a:stretch>
            <a:fillRect/>
          </a:stretch>
        </p:blipFill>
        <p:spPr bwMode="auto">
          <a:xfrm>
            <a:off x="7467600" y="1"/>
            <a:ext cx="1676399" cy="1523999"/>
          </a:xfrm>
          <a:prstGeom prst="rect">
            <a:avLst/>
          </a:prstGeom>
          <a:noFill/>
          <a:ln w="9525">
            <a:noFill/>
            <a:miter lim="800000"/>
            <a:headEnd/>
            <a:tailEnd/>
          </a:ln>
        </p:spPr>
      </p:pic>
      <p:sp>
        <p:nvSpPr>
          <p:cNvPr id="37" name="TextBox 36"/>
          <p:cNvSpPr txBox="1"/>
          <p:nvPr/>
        </p:nvSpPr>
        <p:spPr>
          <a:xfrm>
            <a:off x="7467600" y="1143001"/>
            <a:ext cx="1676400" cy="338554"/>
          </a:xfrm>
          <a:prstGeom prst="rect">
            <a:avLst/>
          </a:prstGeom>
          <a:solidFill>
            <a:schemeClr val="bg1"/>
          </a:solidFill>
        </p:spPr>
        <p:txBody>
          <a:bodyPr wrap="square" rtlCol="0">
            <a:spAutoFit/>
          </a:bodyPr>
          <a:lstStyle/>
          <a:p>
            <a:pPr algn="ctr"/>
            <a:r>
              <a:rPr lang="en-US" sz="1600" dirty="0" err="1" smtClean="0"/>
              <a:t>Hepatology</a:t>
            </a:r>
            <a:endParaRPr lang="en-US" sz="1600" dirty="0"/>
          </a:p>
        </p:txBody>
      </p:sp>
    </p:spTree>
    <p:extLst>
      <p:ext uri="{BB962C8B-B14F-4D97-AF65-F5344CB8AC3E}">
        <p14:creationId xmlns:p14="http://schemas.microsoft.com/office/powerpoint/2010/main" val="116661539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noChangeArrowheads="1"/>
          </p:cNvPicPr>
          <p:nvPr/>
        </p:nvPicPr>
        <p:blipFill>
          <a:blip r:embed="rId3" cstate="print"/>
          <a:srcRect/>
          <a:stretch>
            <a:fillRect/>
          </a:stretch>
        </p:blipFill>
        <p:spPr bwMode="auto">
          <a:xfrm>
            <a:off x="7294417" y="1524001"/>
            <a:ext cx="1849582" cy="1447800"/>
          </a:xfrm>
          <a:prstGeom prst="rect">
            <a:avLst/>
          </a:prstGeom>
          <a:noFill/>
          <a:ln w="9525">
            <a:noFill/>
            <a:miter lim="800000"/>
            <a:headEnd/>
            <a:tailEnd/>
          </a:ln>
        </p:spPr>
      </p:pic>
      <p:grpSp>
        <p:nvGrpSpPr>
          <p:cNvPr id="2" name="Group 1"/>
          <p:cNvGrpSpPr/>
          <p:nvPr/>
        </p:nvGrpSpPr>
        <p:grpSpPr>
          <a:xfrm>
            <a:off x="0" y="0"/>
            <a:ext cx="9178789" cy="6858002"/>
            <a:chOff x="0" y="-1"/>
            <a:chExt cx="9178789" cy="6858002"/>
          </a:xfrm>
        </p:grpSpPr>
        <p:pic>
          <p:nvPicPr>
            <p:cNvPr id="11" name="Picture 7"/>
            <p:cNvPicPr>
              <a:picLocks noChangeAspect="1" noChangeArrowheads="1"/>
            </p:cNvPicPr>
            <p:nvPr/>
          </p:nvPicPr>
          <p:blipFill>
            <a:blip r:embed="rId4" cstate="print"/>
            <a:srcRect r="9091"/>
            <a:stretch>
              <a:fillRect/>
            </a:stretch>
          </p:blipFill>
          <p:spPr bwMode="auto">
            <a:xfrm>
              <a:off x="5943600" y="0"/>
              <a:ext cx="1524000" cy="1615162"/>
            </a:xfrm>
            <a:prstGeom prst="rect">
              <a:avLst/>
            </a:prstGeom>
            <a:noFill/>
            <a:ln w="9525">
              <a:noFill/>
              <a:miter lim="800000"/>
              <a:headEnd/>
              <a:tailEnd/>
            </a:ln>
          </p:spPr>
        </p:pic>
        <p:pic>
          <p:nvPicPr>
            <p:cNvPr id="18" name="Picture 2"/>
            <p:cNvPicPr>
              <a:picLocks noChangeAspect="1" noChangeArrowheads="1"/>
            </p:cNvPicPr>
            <p:nvPr/>
          </p:nvPicPr>
          <p:blipFill>
            <a:blip r:embed="rId5" cstate="print"/>
            <a:srcRect/>
            <a:stretch>
              <a:fillRect/>
            </a:stretch>
          </p:blipFill>
          <p:spPr bwMode="auto">
            <a:xfrm>
              <a:off x="0" y="0"/>
              <a:ext cx="1924243" cy="1524000"/>
            </a:xfrm>
            <a:prstGeom prst="rect">
              <a:avLst/>
            </a:prstGeom>
            <a:noFill/>
            <a:ln w="9525">
              <a:noFill/>
              <a:miter lim="800000"/>
              <a:headEnd/>
              <a:tailEnd/>
            </a:ln>
          </p:spPr>
        </p:pic>
        <p:pic>
          <p:nvPicPr>
            <p:cNvPr id="21" name="Picture 6"/>
            <p:cNvPicPr>
              <a:picLocks noChangeAspect="1" noChangeArrowheads="1"/>
            </p:cNvPicPr>
            <p:nvPr/>
          </p:nvPicPr>
          <p:blipFill>
            <a:blip r:embed="rId6" cstate="print"/>
            <a:srcRect l="3071"/>
            <a:stretch>
              <a:fillRect/>
            </a:stretch>
          </p:blipFill>
          <p:spPr bwMode="auto">
            <a:xfrm>
              <a:off x="3962400" y="0"/>
              <a:ext cx="2019974" cy="1600200"/>
            </a:xfrm>
            <a:prstGeom prst="rect">
              <a:avLst/>
            </a:prstGeom>
            <a:noFill/>
            <a:ln w="9525">
              <a:noFill/>
              <a:miter lim="800000"/>
              <a:headEnd/>
              <a:tailEnd/>
            </a:ln>
          </p:spPr>
        </p:pic>
        <p:pic>
          <p:nvPicPr>
            <p:cNvPr id="23" name="Picture 8"/>
            <p:cNvPicPr>
              <a:picLocks noChangeAspect="1" noChangeArrowheads="1"/>
            </p:cNvPicPr>
            <p:nvPr/>
          </p:nvPicPr>
          <p:blipFill>
            <a:blip r:embed="rId7" cstate="print"/>
            <a:srcRect t="8334"/>
            <a:stretch>
              <a:fillRect/>
            </a:stretch>
          </p:blipFill>
          <p:spPr bwMode="auto">
            <a:xfrm>
              <a:off x="0" y="3124200"/>
              <a:ext cx="1905000" cy="1346200"/>
            </a:xfrm>
            <a:prstGeom prst="rect">
              <a:avLst/>
            </a:prstGeom>
            <a:noFill/>
            <a:ln w="9525">
              <a:noFill/>
              <a:miter lim="800000"/>
              <a:headEnd/>
              <a:tailEnd/>
            </a:ln>
          </p:spPr>
        </p:pic>
        <p:grpSp>
          <p:nvGrpSpPr>
            <p:cNvPr id="27" name="Group 26"/>
            <p:cNvGrpSpPr/>
            <p:nvPr/>
          </p:nvGrpSpPr>
          <p:grpSpPr>
            <a:xfrm>
              <a:off x="1924242" y="1540933"/>
              <a:ext cx="5543358" cy="4418125"/>
              <a:chOff x="1924242" y="1540933"/>
              <a:chExt cx="5543358" cy="4418125"/>
            </a:xfrm>
          </p:grpSpPr>
          <p:pic>
            <p:nvPicPr>
              <p:cNvPr id="15" name="Picture 12"/>
              <p:cNvPicPr>
                <a:picLocks noChangeAspect="1" noChangeArrowheads="1"/>
              </p:cNvPicPr>
              <p:nvPr/>
            </p:nvPicPr>
            <p:blipFill>
              <a:blip r:embed="rId8" cstate="print"/>
              <a:srcRect r="15385"/>
              <a:stretch>
                <a:fillRect/>
              </a:stretch>
            </p:blipFill>
            <p:spPr bwMode="auto">
              <a:xfrm>
                <a:off x="1924242" y="1540933"/>
                <a:ext cx="5543358" cy="4418125"/>
              </a:xfrm>
              <a:prstGeom prst="rect">
                <a:avLst/>
              </a:prstGeom>
              <a:noFill/>
              <a:ln w="9525">
                <a:noFill/>
                <a:miter lim="800000"/>
                <a:headEnd/>
                <a:tailEnd/>
              </a:ln>
            </p:spPr>
          </p:pic>
          <p:sp>
            <p:nvSpPr>
              <p:cNvPr id="24" name="TextBox 23"/>
              <p:cNvSpPr txBox="1"/>
              <p:nvPr/>
            </p:nvSpPr>
            <p:spPr>
              <a:xfrm>
                <a:off x="4495800" y="5225346"/>
                <a:ext cx="1219200" cy="338554"/>
              </a:xfrm>
              <a:prstGeom prst="rect">
                <a:avLst/>
              </a:prstGeom>
              <a:solidFill>
                <a:schemeClr val="bg1"/>
              </a:solidFill>
            </p:spPr>
            <p:txBody>
              <a:bodyPr wrap="square" rtlCol="0">
                <a:spAutoFit/>
              </a:bodyPr>
              <a:lstStyle/>
              <a:p>
                <a:pPr algn="ctr"/>
                <a:r>
                  <a:rPr lang="en-US" sz="1600" dirty="0" smtClean="0"/>
                  <a:t>Addictions</a:t>
                </a:r>
                <a:endParaRPr lang="en-US" sz="1600" dirty="0"/>
              </a:p>
            </p:txBody>
          </p:sp>
        </p:grpSp>
        <p:sp>
          <p:nvSpPr>
            <p:cNvPr id="25" name="TextBox 24"/>
            <p:cNvSpPr txBox="1"/>
            <p:nvPr/>
          </p:nvSpPr>
          <p:spPr>
            <a:xfrm>
              <a:off x="7467600" y="2633246"/>
              <a:ext cx="1676400" cy="338554"/>
            </a:xfrm>
            <a:prstGeom prst="rect">
              <a:avLst/>
            </a:prstGeom>
            <a:solidFill>
              <a:schemeClr val="bg1"/>
            </a:solidFill>
          </p:spPr>
          <p:txBody>
            <a:bodyPr wrap="square" rtlCol="0">
              <a:spAutoFit/>
            </a:bodyPr>
            <a:lstStyle/>
            <a:p>
              <a:pPr algn="ctr"/>
              <a:r>
                <a:rPr lang="en-US" sz="1600" dirty="0" smtClean="0"/>
                <a:t>Infectious Dis.</a:t>
              </a:r>
              <a:endParaRPr lang="en-US" sz="1600" dirty="0"/>
            </a:p>
          </p:txBody>
        </p:sp>
        <p:pic>
          <p:nvPicPr>
            <p:cNvPr id="29" name="Picture 13"/>
            <p:cNvPicPr>
              <a:picLocks noChangeAspect="1" noChangeArrowheads="1"/>
            </p:cNvPicPr>
            <p:nvPr/>
          </p:nvPicPr>
          <p:blipFill>
            <a:blip r:embed="rId9" cstate="print"/>
            <a:srcRect r="13725"/>
            <a:stretch>
              <a:fillRect/>
            </a:stretch>
          </p:blipFill>
          <p:spPr bwMode="auto">
            <a:xfrm>
              <a:off x="0" y="1524000"/>
              <a:ext cx="1905000" cy="1619250"/>
            </a:xfrm>
            <a:prstGeom prst="rect">
              <a:avLst/>
            </a:prstGeom>
            <a:noFill/>
            <a:ln w="9525">
              <a:noFill/>
              <a:miter lim="800000"/>
              <a:headEnd/>
              <a:tailEnd/>
            </a:ln>
          </p:spPr>
        </p:pic>
        <p:grpSp>
          <p:nvGrpSpPr>
            <p:cNvPr id="28" name="Group 27"/>
            <p:cNvGrpSpPr/>
            <p:nvPr/>
          </p:nvGrpSpPr>
          <p:grpSpPr>
            <a:xfrm>
              <a:off x="7467600" y="4495801"/>
              <a:ext cx="1676400" cy="1481553"/>
              <a:chOff x="7467600" y="4495801"/>
              <a:chExt cx="1676400" cy="1481553"/>
            </a:xfrm>
          </p:grpSpPr>
          <p:pic>
            <p:nvPicPr>
              <p:cNvPr id="1026" name="Picture 2"/>
              <p:cNvPicPr>
                <a:picLocks noChangeAspect="1" noChangeArrowheads="1"/>
              </p:cNvPicPr>
              <p:nvPr/>
            </p:nvPicPr>
            <p:blipFill>
              <a:blip r:embed="rId10" cstate="print"/>
              <a:srcRect/>
              <a:stretch>
                <a:fillRect/>
              </a:stretch>
            </p:blipFill>
            <p:spPr bwMode="auto">
              <a:xfrm>
                <a:off x="7467600" y="4495801"/>
                <a:ext cx="1676400" cy="1447800"/>
              </a:xfrm>
              <a:prstGeom prst="rect">
                <a:avLst/>
              </a:prstGeom>
              <a:noFill/>
              <a:ln w="9525">
                <a:noFill/>
                <a:miter lim="800000"/>
                <a:headEnd/>
                <a:tailEnd/>
              </a:ln>
            </p:spPr>
          </p:pic>
          <p:sp>
            <p:nvSpPr>
              <p:cNvPr id="30" name="TextBox 29"/>
              <p:cNvSpPr txBox="1"/>
              <p:nvPr/>
            </p:nvSpPr>
            <p:spPr>
              <a:xfrm>
                <a:off x="7772400" y="5638800"/>
                <a:ext cx="1219200" cy="338554"/>
              </a:xfrm>
              <a:prstGeom prst="rect">
                <a:avLst/>
              </a:prstGeom>
              <a:solidFill>
                <a:schemeClr val="bg1"/>
              </a:solidFill>
            </p:spPr>
            <p:txBody>
              <a:bodyPr wrap="square" rtlCol="0">
                <a:spAutoFit/>
              </a:bodyPr>
              <a:lstStyle/>
              <a:p>
                <a:r>
                  <a:rPr lang="en-US" sz="1600" dirty="0" smtClean="0"/>
                  <a:t>Psychiatry</a:t>
                </a:r>
                <a:endParaRPr lang="en-US" sz="1600" dirty="0"/>
              </a:p>
            </p:txBody>
          </p:sp>
        </p:grpSp>
        <p:pic>
          <p:nvPicPr>
            <p:cNvPr id="31" name="Picture 15"/>
            <p:cNvPicPr>
              <a:picLocks noChangeAspect="1" noChangeArrowheads="1"/>
            </p:cNvPicPr>
            <p:nvPr/>
          </p:nvPicPr>
          <p:blipFill>
            <a:blip r:embed="rId11" cstate="print"/>
            <a:srcRect b="31220"/>
            <a:stretch>
              <a:fillRect/>
            </a:stretch>
          </p:blipFill>
          <p:spPr bwMode="auto">
            <a:xfrm>
              <a:off x="6324600" y="5943600"/>
              <a:ext cx="2819400" cy="914400"/>
            </a:xfrm>
            <a:prstGeom prst="rect">
              <a:avLst/>
            </a:prstGeom>
            <a:noFill/>
            <a:ln w="9525">
              <a:noFill/>
              <a:miter lim="800000"/>
              <a:headEnd/>
              <a:tailEnd/>
            </a:ln>
          </p:spPr>
        </p:pic>
        <p:pic>
          <p:nvPicPr>
            <p:cNvPr id="33" name="Picture 16"/>
            <p:cNvPicPr>
              <a:picLocks noChangeAspect="1" noChangeArrowheads="1"/>
            </p:cNvPicPr>
            <p:nvPr/>
          </p:nvPicPr>
          <p:blipFill>
            <a:blip r:embed="rId12" cstate="print"/>
            <a:srcRect b="30935"/>
            <a:stretch>
              <a:fillRect/>
            </a:stretch>
          </p:blipFill>
          <p:spPr bwMode="auto">
            <a:xfrm>
              <a:off x="1676400" y="5943600"/>
              <a:ext cx="1838325" cy="914400"/>
            </a:xfrm>
            <a:prstGeom prst="rect">
              <a:avLst/>
            </a:prstGeom>
            <a:noFill/>
            <a:ln w="9525">
              <a:noFill/>
              <a:miter lim="800000"/>
              <a:headEnd/>
              <a:tailEnd/>
            </a:ln>
          </p:spPr>
        </p:pic>
        <p:pic>
          <p:nvPicPr>
            <p:cNvPr id="1027" name="Picture 3"/>
            <p:cNvPicPr>
              <a:picLocks noChangeAspect="1" noChangeArrowheads="1"/>
            </p:cNvPicPr>
            <p:nvPr/>
          </p:nvPicPr>
          <p:blipFill>
            <a:blip r:embed="rId13" cstate="print"/>
            <a:srcRect l="16689" b="25948"/>
            <a:stretch>
              <a:fillRect/>
            </a:stretch>
          </p:blipFill>
          <p:spPr bwMode="auto">
            <a:xfrm>
              <a:off x="5105400" y="5943600"/>
              <a:ext cx="1445931" cy="914400"/>
            </a:xfrm>
            <a:prstGeom prst="rect">
              <a:avLst/>
            </a:prstGeom>
            <a:noFill/>
            <a:ln w="9525">
              <a:noFill/>
              <a:miter lim="800000"/>
              <a:headEnd/>
              <a:tailEnd/>
            </a:ln>
          </p:spPr>
        </p:pic>
        <p:pic>
          <p:nvPicPr>
            <p:cNvPr id="1030" name="Picture 6"/>
            <p:cNvPicPr>
              <a:picLocks noChangeAspect="1" noChangeArrowheads="1"/>
            </p:cNvPicPr>
            <p:nvPr/>
          </p:nvPicPr>
          <p:blipFill>
            <a:blip r:embed="rId14" cstate="print"/>
            <a:srcRect b="5632"/>
            <a:stretch>
              <a:fillRect/>
            </a:stretch>
          </p:blipFill>
          <p:spPr bwMode="auto">
            <a:xfrm>
              <a:off x="1905000" y="-1"/>
              <a:ext cx="2057400" cy="1524001"/>
            </a:xfrm>
            <a:prstGeom prst="rect">
              <a:avLst/>
            </a:prstGeom>
            <a:noFill/>
            <a:ln w="9525">
              <a:noFill/>
              <a:miter lim="800000"/>
              <a:headEnd/>
              <a:tailEnd/>
            </a:ln>
          </p:spPr>
        </p:pic>
        <p:pic>
          <p:nvPicPr>
            <p:cNvPr id="1031" name="Picture 7"/>
            <p:cNvPicPr>
              <a:picLocks noChangeAspect="1" noChangeArrowheads="1"/>
            </p:cNvPicPr>
            <p:nvPr/>
          </p:nvPicPr>
          <p:blipFill>
            <a:blip r:embed="rId15" cstate="print"/>
            <a:srcRect/>
            <a:stretch>
              <a:fillRect/>
            </a:stretch>
          </p:blipFill>
          <p:spPr bwMode="auto">
            <a:xfrm>
              <a:off x="0" y="5943601"/>
              <a:ext cx="1676400" cy="914400"/>
            </a:xfrm>
            <a:prstGeom prst="rect">
              <a:avLst/>
            </a:prstGeom>
            <a:noFill/>
            <a:ln w="9525">
              <a:noFill/>
              <a:miter lim="800000"/>
              <a:headEnd/>
              <a:tailEnd/>
            </a:ln>
          </p:spPr>
        </p:pic>
        <p:pic>
          <p:nvPicPr>
            <p:cNvPr id="1034" name="Picture 10"/>
            <p:cNvPicPr>
              <a:picLocks noChangeAspect="1" noChangeArrowheads="1"/>
            </p:cNvPicPr>
            <p:nvPr/>
          </p:nvPicPr>
          <p:blipFill>
            <a:blip r:embed="rId16" cstate="print"/>
            <a:srcRect l="25000" t="17519"/>
            <a:stretch>
              <a:fillRect/>
            </a:stretch>
          </p:blipFill>
          <p:spPr bwMode="auto">
            <a:xfrm>
              <a:off x="3505200" y="5969670"/>
              <a:ext cx="1600200" cy="888330"/>
            </a:xfrm>
            <a:prstGeom prst="rect">
              <a:avLst/>
            </a:prstGeom>
            <a:noFill/>
            <a:ln w="9525">
              <a:noFill/>
              <a:miter lim="800000"/>
              <a:headEnd/>
              <a:tailEnd/>
            </a:ln>
          </p:spPr>
        </p:pic>
        <p:pic>
          <p:nvPicPr>
            <p:cNvPr id="1036" name="Picture 12"/>
            <p:cNvPicPr>
              <a:picLocks noChangeAspect="1" noChangeArrowheads="1"/>
            </p:cNvPicPr>
            <p:nvPr/>
          </p:nvPicPr>
          <p:blipFill>
            <a:blip r:embed="rId17" cstate="print"/>
            <a:srcRect l="11707" t="17582" r="6341" b="2930"/>
            <a:stretch>
              <a:fillRect/>
            </a:stretch>
          </p:blipFill>
          <p:spPr bwMode="auto">
            <a:xfrm>
              <a:off x="0" y="4495800"/>
              <a:ext cx="1905000" cy="1447800"/>
            </a:xfrm>
            <a:prstGeom prst="rect">
              <a:avLst/>
            </a:prstGeom>
            <a:noFill/>
            <a:ln w="9525">
              <a:noFill/>
              <a:miter lim="800000"/>
              <a:headEnd/>
              <a:tailEnd/>
            </a:ln>
          </p:spPr>
        </p:pic>
        <p:pic>
          <p:nvPicPr>
            <p:cNvPr id="1033" name="Picture 9"/>
            <p:cNvPicPr>
              <a:picLocks noChangeAspect="1" noChangeArrowheads="1"/>
            </p:cNvPicPr>
            <p:nvPr/>
          </p:nvPicPr>
          <p:blipFill>
            <a:blip r:embed="rId18" cstate="print"/>
            <a:srcRect/>
            <a:stretch>
              <a:fillRect/>
            </a:stretch>
          </p:blipFill>
          <p:spPr bwMode="auto">
            <a:xfrm>
              <a:off x="7467600" y="2971800"/>
              <a:ext cx="1711189" cy="1498600"/>
            </a:xfrm>
            <a:prstGeom prst="rect">
              <a:avLst/>
            </a:prstGeom>
            <a:noFill/>
            <a:ln w="9525">
              <a:noFill/>
              <a:miter lim="800000"/>
              <a:headEnd/>
              <a:tailEnd/>
            </a:ln>
          </p:spPr>
        </p:pic>
        <p:sp>
          <p:nvSpPr>
            <p:cNvPr id="32" name="Rectangle 31"/>
            <p:cNvSpPr/>
            <p:nvPr/>
          </p:nvSpPr>
          <p:spPr>
            <a:xfrm>
              <a:off x="1905000" y="1524000"/>
              <a:ext cx="5562600" cy="4419600"/>
            </a:xfrm>
            <a:prstGeom prst="rect">
              <a:avLst/>
            </a:prstGeom>
            <a:noFill/>
            <a:ln w="603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6" name="Picture 35"/>
          <p:cNvPicPr>
            <a:picLocks noChangeAspect="1" noChangeArrowheads="1"/>
          </p:cNvPicPr>
          <p:nvPr/>
        </p:nvPicPr>
        <p:blipFill>
          <a:blip r:embed="rId19" cstate="print"/>
          <a:srcRect/>
          <a:stretch>
            <a:fillRect/>
          </a:stretch>
        </p:blipFill>
        <p:spPr bwMode="auto">
          <a:xfrm>
            <a:off x="7467600" y="1"/>
            <a:ext cx="1676399" cy="1523999"/>
          </a:xfrm>
          <a:prstGeom prst="rect">
            <a:avLst/>
          </a:prstGeom>
          <a:noFill/>
          <a:ln w="9525">
            <a:noFill/>
            <a:miter lim="800000"/>
            <a:headEnd/>
            <a:tailEnd/>
          </a:ln>
        </p:spPr>
      </p:pic>
      <p:sp>
        <p:nvSpPr>
          <p:cNvPr id="37" name="TextBox 36"/>
          <p:cNvSpPr txBox="1"/>
          <p:nvPr/>
        </p:nvSpPr>
        <p:spPr>
          <a:xfrm>
            <a:off x="7467600" y="1143001"/>
            <a:ext cx="1676400" cy="338554"/>
          </a:xfrm>
          <a:prstGeom prst="rect">
            <a:avLst/>
          </a:prstGeom>
          <a:solidFill>
            <a:schemeClr val="bg1"/>
          </a:solidFill>
        </p:spPr>
        <p:txBody>
          <a:bodyPr wrap="square" rtlCol="0">
            <a:spAutoFit/>
          </a:bodyPr>
          <a:lstStyle/>
          <a:p>
            <a:pPr algn="ctr"/>
            <a:r>
              <a:rPr lang="en-US" sz="1600" dirty="0" err="1" smtClean="0"/>
              <a:t>Hepatology</a:t>
            </a:r>
            <a:endParaRPr lang="en-US" sz="1600" dirty="0"/>
          </a:p>
        </p:txBody>
      </p:sp>
    </p:spTree>
    <p:extLst>
      <p:ext uri="{BB962C8B-B14F-4D97-AF65-F5344CB8AC3E}">
        <p14:creationId xmlns:p14="http://schemas.microsoft.com/office/powerpoint/2010/main" val="316630328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noChangeArrowheads="1"/>
          </p:cNvPicPr>
          <p:nvPr/>
        </p:nvPicPr>
        <p:blipFill>
          <a:blip r:embed="rId3" cstate="print"/>
          <a:srcRect/>
          <a:stretch>
            <a:fillRect/>
          </a:stretch>
        </p:blipFill>
        <p:spPr bwMode="auto">
          <a:xfrm>
            <a:off x="7294417" y="1524001"/>
            <a:ext cx="1849582" cy="1447800"/>
          </a:xfrm>
          <a:prstGeom prst="rect">
            <a:avLst/>
          </a:prstGeom>
          <a:noFill/>
          <a:ln w="9525">
            <a:noFill/>
            <a:miter lim="800000"/>
            <a:headEnd/>
            <a:tailEnd/>
          </a:ln>
        </p:spPr>
      </p:pic>
      <p:grpSp>
        <p:nvGrpSpPr>
          <p:cNvPr id="2" name="Group 1"/>
          <p:cNvGrpSpPr/>
          <p:nvPr/>
        </p:nvGrpSpPr>
        <p:grpSpPr>
          <a:xfrm>
            <a:off x="0" y="0"/>
            <a:ext cx="9178789" cy="6858002"/>
            <a:chOff x="0" y="-1"/>
            <a:chExt cx="9178789" cy="6858002"/>
          </a:xfrm>
        </p:grpSpPr>
        <p:pic>
          <p:nvPicPr>
            <p:cNvPr id="11" name="Picture 7"/>
            <p:cNvPicPr>
              <a:picLocks noChangeAspect="1" noChangeArrowheads="1"/>
            </p:cNvPicPr>
            <p:nvPr/>
          </p:nvPicPr>
          <p:blipFill>
            <a:blip r:embed="rId4" cstate="print"/>
            <a:srcRect r="9091"/>
            <a:stretch>
              <a:fillRect/>
            </a:stretch>
          </p:blipFill>
          <p:spPr bwMode="auto">
            <a:xfrm>
              <a:off x="5943600" y="0"/>
              <a:ext cx="1524000" cy="1615162"/>
            </a:xfrm>
            <a:prstGeom prst="rect">
              <a:avLst/>
            </a:prstGeom>
            <a:noFill/>
            <a:ln w="9525">
              <a:noFill/>
              <a:miter lim="800000"/>
              <a:headEnd/>
              <a:tailEnd/>
            </a:ln>
          </p:spPr>
        </p:pic>
        <p:pic>
          <p:nvPicPr>
            <p:cNvPr id="18" name="Picture 2"/>
            <p:cNvPicPr>
              <a:picLocks noChangeAspect="1" noChangeArrowheads="1"/>
            </p:cNvPicPr>
            <p:nvPr/>
          </p:nvPicPr>
          <p:blipFill>
            <a:blip r:embed="rId5" cstate="print"/>
            <a:srcRect/>
            <a:stretch>
              <a:fillRect/>
            </a:stretch>
          </p:blipFill>
          <p:spPr bwMode="auto">
            <a:xfrm>
              <a:off x="0" y="0"/>
              <a:ext cx="1924243" cy="1524000"/>
            </a:xfrm>
            <a:prstGeom prst="rect">
              <a:avLst/>
            </a:prstGeom>
            <a:noFill/>
            <a:ln w="9525">
              <a:noFill/>
              <a:miter lim="800000"/>
              <a:headEnd/>
              <a:tailEnd/>
            </a:ln>
          </p:spPr>
        </p:pic>
        <p:pic>
          <p:nvPicPr>
            <p:cNvPr id="21" name="Picture 6"/>
            <p:cNvPicPr>
              <a:picLocks noChangeAspect="1" noChangeArrowheads="1"/>
            </p:cNvPicPr>
            <p:nvPr/>
          </p:nvPicPr>
          <p:blipFill>
            <a:blip r:embed="rId6" cstate="print"/>
            <a:srcRect l="3071"/>
            <a:stretch>
              <a:fillRect/>
            </a:stretch>
          </p:blipFill>
          <p:spPr bwMode="auto">
            <a:xfrm>
              <a:off x="3962400" y="0"/>
              <a:ext cx="2019974" cy="1600200"/>
            </a:xfrm>
            <a:prstGeom prst="rect">
              <a:avLst/>
            </a:prstGeom>
            <a:noFill/>
            <a:ln w="9525">
              <a:noFill/>
              <a:miter lim="800000"/>
              <a:headEnd/>
              <a:tailEnd/>
            </a:ln>
          </p:spPr>
        </p:pic>
        <p:pic>
          <p:nvPicPr>
            <p:cNvPr id="23" name="Picture 8"/>
            <p:cNvPicPr>
              <a:picLocks noChangeAspect="1" noChangeArrowheads="1"/>
            </p:cNvPicPr>
            <p:nvPr/>
          </p:nvPicPr>
          <p:blipFill>
            <a:blip r:embed="rId7" cstate="print"/>
            <a:srcRect t="8334"/>
            <a:stretch>
              <a:fillRect/>
            </a:stretch>
          </p:blipFill>
          <p:spPr bwMode="auto">
            <a:xfrm>
              <a:off x="0" y="3124200"/>
              <a:ext cx="1905000" cy="1346200"/>
            </a:xfrm>
            <a:prstGeom prst="rect">
              <a:avLst/>
            </a:prstGeom>
            <a:noFill/>
            <a:ln w="9525">
              <a:noFill/>
              <a:miter lim="800000"/>
              <a:headEnd/>
              <a:tailEnd/>
            </a:ln>
          </p:spPr>
        </p:pic>
        <p:grpSp>
          <p:nvGrpSpPr>
            <p:cNvPr id="27" name="Group 26"/>
            <p:cNvGrpSpPr/>
            <p:nvPr/>
          </p:nvGrpSpPr>
          <p:grpSpPr>
            <a:xfrm>
              <a:off x="7467599" y="4464128"/>
              <a:ext cx="1676399" cy="1522475"/>
              <a:chOff x="7467599" y="4464128"/>
              <a:chExt cx="1676399" cy="1522475"/>
            </a:xfrm>
          </p:grpSpPr>
          <p:sp>
            <p:nvSpPr>
              <p:cNvPr id="24" name="TextBox 23"/>
              <p:cNvSpPr txBox="1"/>
              <p:nvPr/>
            </p:nvSpPr>
            <p:spPr>
              <a:xfrm>
                <a:off x="7848600" y="5597766"/>
                <a:ext cx="1219200" cy="338554"/>
              </a:xfrm>
              <a:prstGeom prst="rect">
                <a:avLst/>
              </a:prstGeom>
              <a:solidFill>
                <a:schemeClr val="bg1"/>
              </a:solidFill>
            </p:spPr>
            <p:txBody>
              <a:bodyPr wrap="square" rtlCol="0">
                <a:spAutoFit/>
              </a:bodyPr>
              <a:lstStyle/>
              <a:p>
                <a:pPr algn="ctr"/>
                <a:r>
                  <a:rPr lang="en-US" sz="1600" dirty="0" smtClean="0"/>
                  <a:t>Addictions</a:t>
                </a:r>
                <a:endParaRPr lang="en-US" sz="1600" dirty="0"/>
              </a:p>
            </p:txBody>
          </p:sp>
          <p:pic>
            <p:nvPicPr>
              <p:cNvPr id="15" name="Picture 12"/>
              <p:cNvPicPr>
                <a:picLocks noChangeAspect="1" noChangeArrowheads="1"/>
              </p:cNvPicPr>
              <p:nvPr/>
            </p:nvPicPr>
            <p:blipFill>
              <a:blip r:embed="rId8" cstate="print"/>
              <a:srcRect r="15385"/>
              <a:stretch>
                <a:fillRect/>
              </a:stretch>
            </p:blipFill>
            <p:spPr bwMode="auto">
              <a:xfrm>
                <a:off x="7467599" y="4464128"/>
                <a:ext cx="1676399" cy="1522475"/>
              </a:xfrm>
              <a:prstGeom prst="rect">
                <a:avLst/>
              </a:prstGeom>
              <a:noFill/>
              <a:ln w="9525">
                <a:noFill/>
                <a:miter lim="800000"/>
                <a:headEnd/>
                <a:tailEnd/>
              </a:ln>
            </p:spPr>
          </p:pic>
        </p:grpSp>
        <p:sp>
          <p:nvSpPr>
            <p:cNvPr id="25" name="TextBox 24"/>
            <p:cNvSpPr txBox="1"/>
            <p:nvPr/>
          </p:nvSpPr>
          <p:spPr>
            <a:xfrm>
              <a:off x="7467600" y="2633246"/>
              <a:ext cx="1676400" cy="338554"/>
            </a:xfrm>
            <a:prstGeom prst="rect">
              <a:avLst/>
            </a:prstGeom>
            <a:solidFill>
              <a:schemeClr val="bg1"/>
            </a:solidFill>
          </p:spPr>
          <p:txBody>
            <a:bodyPr wrap="square" rtlCol="0">
              <a:spAutoFit/>
            </a:bodyPr>
            <a:lstStyle/>
            <a:p>
              <a:pPr algn="ctr"/>
              <a:r>
                <a:rPr lang="en-US" sz="1600" dirty="0" smtClean="0"/>
                <a:t>Infectious Dis.</a:t>
              </a:r>
              <a:endParaRPr lang="en-US" sz="1600" dirty="0"/>
            </a:p>
          </p:txBody>
        </p:sp>
        <p:pic>
          <p:nvPicPr>
            <p:cNvPr id="29" name="Picture 13"/>
            <p:cNvPicPr>
              <a:picLocks noChangeAspect="1" noChangeArrowheads="1"/>
            </p:cNvPicPr>
            <p:nvPr/>
          </p:nvPicPr>
          <p:blipFill>
            <a:blip r:embed="rId9" cstate="print"/>
            <a:srcRect r="13725"/>
            <a:stretch>
              <a:fillRect/>
            </a:stretch>
          </p:blipFill>
          <p:spPr bwMode="auto">
            <a:xfrm>
              <a:off x="0" y="1524000"/>
              <a:ext cx="1905000" cy="1619250"/>
            </a:xfrm>
            <a:prstGeom prst="rect">
              <a:avLst/>
            </a:prstGeom>
            <a:noFill/>
            <a:ln w="9525">
              <a:noFill/>
              <a:miter lim="800000"/>
              <a:headEnd/>
              <a:tailEnd/>
            </a:ln>
          </p:spPr>
        </p:pic>
        <p:grpSp>
          <p:nvGrpSpPr>
            <p:cNvPr id="28" name="Group 27"/>
            <p:cNvGrpSpPr/>
            <p:nvPr/>
          </p:nvGrpSpPr>
          <p:grpSpPr>
            <a:xfrm>
              <a:off x="1918598" y="1530944"/>
              <a:ext cx="5549002" cy="4412656"/>
              <a:chOff x="1918598" y="1530944"/>
              <a:chExt cx="5549002" cy="4412656"/>
            </a:xfrm>
          </p:grpSpPr>
          <p:pic>
            <p:nvPicPr>
              <p:cNvPr id="1026" name="Picture 2"/>
              <p:cNvPicPr>
                <a:picLocks noChangeAspect="1" noChangeArrowheads="1"/>
              </p:cNvPicPr>
              <p:nvPr/>
            </p:nvPicPr>
            <p:blipFill>
              <a:blip r:embed="rId10" cstate="print"/>
              <a:srcRect/>
              <a:stretch>
                <a:fillRect/>
              </a:stretch>
            </p:blipFill>
            <p:spPr bwMode="auto">
              <a:xfrm>
                <a:off x="1918598" y="1530944"/>
                <a:ext cx="5549002" cy="4412656"/>
              </a:xfrm>
              <a:prstGeom prst="rect">
                <a:avLst/>
              </a:prstGeom>
              <a:noFill/>
              <a:ln w="9525">
                <a:noFill/>
                <a:miter lim="800000"/>
                <a:headEnd/>
                <a:tailEnd/>
              </a:ln>
            </p:spPr>
          </p:pic>
          <p:sp>
            <p:nvSpPr>
              <p:cNvPr id="30" name="TextBox 29"/>
              <p:cNvSpPr txBox="1"/>
              <p:nvPr/>
            </p:nvSpPr>
            <p:spPr>
              <a:xfrm>
                <a:off x="3976511" y="5259212"/>
                <a:ext cx="1219200" cy="338554"/>
              </a:xfrm>
              <a:prstGeom prst="rect">
                <a:avLst/>
              </a:prstGeom>
              <a:solidFill>
                <a:schemeClr val="bg1"/>
              </a:solidFill>
            </p:spPr>
            <p:txBody>
              <a:bodyPr wrap="square" rtlCol="0">
                <a:spAutoFit/>
              </a:bodyPr>
              <a:lstStyle/>
              <a:p>
                <a:pPr algn="ctr"/>
                <a:r>
                  <a:rPr lang="en-US" sz="1600" dirty="0" smtClean="0"/>
                  <a:t>Psychiatry</a:t>
                </a:r>
                <a:endParaRPr lang="en-US" sz="1600" dirty="0"/>
              </a:p>
            </p:txBody>
          </p:sp>
        </p:grpSp>
        <p:pic>
          <p:nvPicPr>
            <p:cNvPr id="31" name="Picture 15"/>
            <p:cNvPicPr>
              <a:picLocks noChangeAspect="1" noChangeArrowheads="1"/>
            </p:cNvPicPr>
            <p:nvPr/>
          </p:nvPicPr>
          <p:blipFill>
            <a:blip r:embed="rId11" cstate="print"/>
            <a:srcRect b="31220"/>
            <a:stretch>
              <a:fillRect/>
            </a:stretch>
          </p:blipFill>
          <p:spPr bwMode="auto">
            <a:xfrm>
              <a:off x="6324600" y="5943600"/>
              <a:ext cx="2819400" cy="914400"/>
            </a:xfrm>
            <a:prstGeom prst="rect">
              <a:avLst/>
            </a:prstGeom>
            <a:noFill/>
            <a:ln w="9525">
              <a:noFill/>
              <a:miter lim="800000"/>
              <a:headEnd/>
              <a:tailEnd/>
            </a:ln>
          </p:spPr>
        </p:pic>
        <p:pic>
          <p:nvPicPr>
            <p:cNvPr id="33" name="Picture 16"/>
            <p:cNvPicPr>
              <a:picLocks noChangeAspect="1" noChangeArrowheads="1"/>
            </p:cNvPicPr>
            <p:nvPr/>
          </p:nvPicPr>
          <p:blipFill>
            <a:blip r:embed="rId12" cstate="print"/>
            <a:srcRect b="30935"/>
            <a:stretch>
              <a:fillRect/>
            </a:stretch>
          </p:blipFill>
          <p:spPr bwMode="auto">
            <a:xfrm>
              <a:off x="1676400" y="5943600"/>
              <a:ext cx="1838325" cy="914400"/>
            </a:xfrm>
            <a:prstGeom prst="rect">
              <a:avLst/>
            </a:prstGeom>
            <a:noFill/>
            <a:ln w="9525">
              <a:noFill/>
              <a:miter lim="800000"/>
              <a:headEnd/>
              <a:tailEnd/>
            </a:ln>
          </p:spPr>
        </p:pic>
        <p:pic>
          <p:nvPicPr>
            <p:cNvPr id="1027" name="Picture 3"/>
            <p:cNvPicPr>
              <a:picLocks noChangeAspect="1" noChangeArrowheads="1"/>
            </p:cNvPicPr>
            <p:nvPr/>
          </p:nvPicPr>
          <p:blipFill>
            <a:blip r:embed="rId13" cstate="print"/>
            <a:srcRect l="16689" b="25948"/>
            <a:stretch>
              <a:fillRect/>
            </a:stretch>
          </p:blipFill>
          <p:spPr bwMode="auto">
            <a:xfrm>
              <a:off x="5105400" y="5943600"/>
              <a:ext cx="1445931" cy="914400"/>
            </a:xfrm>
            <a:prstGeom prst="rect">
              <a:avLst/>
            </a:prstGeom>
            <a:noFill/>
            <a:ln w="9525">
              <a:noFill/>
              <a:miter lim="800000"/>
              <a:headEnd/>
              <a:tailEnd/>
            </a:ln>
          </p:spPr>
        </p:pic>
        <p:pic>
          <p:nvPicPr>
            <p:cNvPr id="1030" name="Picture 6"/>
            <p:cNvPicPr>
              <a:picLocks noChangeAspect="1" noChangeArrowheads="1"/>
            </p:cNvPicPr>
            <p:nvPr/>
          </p:nvPicPr>
          <p:blipFill>
            <a:blip r:embed="rId14" cstate="print"/>
            <a:srcRect b="5632"/>
            <a:stretch>
              <a:fillRect/>
            </a:stretch>
          </p:blipFill>
          <p:spPr bwMode="auto">
            <a:xfrm>
              <a:off x="1905000" y="-1"/>
              <a:ext cx="2057400" cy="1524001"/>
            </a:xfrm>
            <a:prstGeom prst="rect">
              <a:avLst/>
            </a:prstGeom>
            <a:noFill/>
            <a:ln w="9525">
              <a:noFill/>
              <a:miter lim="800000"/>
              <a:headEnd/>
              <a:tailEnd/>
            </a:ln>
          </p:spPr>
        </p:pic>
        <p:pic>
          <p:nvPicPr>
            <p:cNvPr id="1031" name="Picture 7"/>
            <p:cNvPicPr>
              <a:picLocks noChangeAspect="1" noChangeArrowheads="1"/>
            </p:cNvPicPr>
            <p:nvPr/>
          </p:nvPicPr>
          <p:blipFill>
            <a:blip r:embed="rId15" cstate="print"/>
            <a:srcRect/>
            <a:stretch>
              <a:fillRect/>
            </a:stretch>
          </p:blipFill>
          <p:spPr bwMode="auto">
            <a:xfrm>
              <a:off x="0" y="5943601"/>
              <a:ext cx="1676400" cy="914400"/>
            </a:xfrm>
            <a:prstGeom prst="rect">
              <a:avLst/>
            </a:prstGeom>
            <a:noFill/>
            <a:ln w="9525">
              <a:noFill/>
              <a:miter lim="800000"/>
              <a:headEnd/>
              <a:tailEnd/>
            </a:ln>
          </p:spPr>
        </p:pic>
        <p:pic>
          <p:nvPicPr>
            <p:cNvPr id="1034" name="Picture 10"/>
            <p:cNvPicPr>
              <a:picLocks noChangeAspect="1" noChangeArrowheads="1"/>
            </p:cNvPicPr>
            <p:nvPr/>
          </p:nvPicPr>
          <p:blipFill>
            <a:blip r:embed="rId16" cstate="print"/>
            <a:srcRect l="25000" t="17519"/>
            <a:stretch>
              <a:fillRect/>
            </a:stretch>
          </p:blipFill>
          <p:spPr bwMode="auto">
            <a:xfrm>
              <a:off x="3505200" y="5969670"/>
              <a:ext cx="1600200" cy="888330"/>
            </a:xfrm>
            <a:prstGeom prst="rect">
              <a:avLst/>
            </a:prstGeom>
            <a:noFill/>
            <a:ln w="9525">
              <a:noFill/>
              <a:miter lim="800000"/>
              <a:headEnd/>
              <a:tailEnd/>
            </a:ln>
          </p:spPr>
        </p:pic>
        <p:pic>
          <p:nvPicPr>
            <p:cNvPr id="1036" name="Picture 12"/>
            <p:cNvPicPr>
              <a:picLocks noChangeAspect="1" noChangeArrowheads="1"/>
            </p:cNvPicPr>
            <p:nvPr/>
          </p:nvPicPr>
          <p:blipFill>
            <a:blip r:embed="rId17" cstate="print"/>
            <a:srcRect l="11707" t="17582" r="6341" b="2930"/>
            <a:stretch>
              <a:fillRect/>
            </a:stretch>
          </p:blipFill>
          <p:spPr bwMode="auto">
            <a:xfrm>
              <a:off x="0" y="4495800"/>
              <a:ext cx="1905000" cy="1447800"/>
            </a:xfrm>
            <a:prstGeom prst="rect">
              <a:avLst/>
            </a:prstGeom>
            <a:noFill/>
            <a:ln w="9525">
              <a:noFill/>
              <a:miter lim="800000"/>
              <a:headEnd/>
              <a:tailEnd/>
            </a:ln>
          </p:spPr>
        </p:pic>
        <p:pic>
          <p:nvPicPr>
            <p:cNvPr id="1033" name="Picture 9"/>
            <p:cNvPicPr>
              <a:picLocks noChangeAspect="1" noChangeArrowheads="1"/>
            </p:cNvPicPr>
            <p:nvPr/>
          </p:nvPicPr>
          <p:blipFill>
            <a:blip r:embed="rId18" cstate="print"/>
            <a:srcRect/>
            <a:stretch>
              <a:fillRect/>
            </a:stretch>
          </p:blipFill>
          <p:spPr bwMode="auto">
            <a:xfrm>
              <a:off x="7467600" y="2971800"/>
              <a:ext cx="1711189" cy="1498600"/>
            </a:xfrm>
            <a:prstGeom prst="rect">
              <a:avLst/>
            </a:prstGeom>
            <a:noFill/>
            <a:ln w="9525">
              <a:noFill/>
              <a:miter lim="800000"/>
              <a:headEnd/>
              <a:tailEnd/>
            </a:ln>
          </p:spPr>
        </p:pic>
        <p:sp>
          <p:nvSpPr>
            <p:cNvPr id="32" name="Rectangle 31"/>
            <p:cNvSpPr/>
            <p:nvPr/>
          </p:nvSpPr>
          <p:spPr>
            <a:xfrm>
              <a:off x="1905000" y="1524000"/>
              <a:ext cx="5562600" cy="4419600"/>
            </a:xfrm>
            <a:prstGeom prst="rect">
              <a:avLst/>
            </a:prstGeom>
            <a:noFill/>
            <a:ln w="603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6" name="Picture 35"/>
          <p:cNvPicPr>
            <a:picLocks noChangeAspect="1" noChangeArrowheads="1"/>
          </p:cNvPicPr>
          <p:nvPr/>
        </p:nvPicPr>
        <p:blipFill>
          <a:blip r:embed="rId19" cstate="print"/>
          <a:srcRect/>
          <a:stretch>
            <a:fillRect/>
          </a:stretch>
        </p:blipFill>
        <p:spPr bwMode="auto">
          <a:xfrm>
            <a:off x="7467600" y="1"/>
            <a:ext cx="1676399" cy="1523999"/>
          </a:xfrm>
          <a:prstGeom prst="rect">
            <a:avLst/>
          </a:prstGeom>
          <a:noFill/>
          <a:ln w="9525">
            <a:noFill/>
            <a:miter lim="800000"/>
            <a:headEnd/>
            <a:tailEnd/>
          </a:ln>
        </p:spPr>
      </p:pic>
      <p:sp>
        <p:nvSpPr>
          <p:cNvPr id="37" name="TextBox 36"/>
          <p:cNvSpPr txBox="1"/>
          <p:nvPr/>
        </p:nvSpPr>
        <p:spPr>
          <a:xfrm>
            <a:off x="7467600" y="1143001"/>
            <a:ext cx="1676400" cy="338554"/>
          </a:xfrm>
          <a:prstGeom prst="rect">
            <a:avLst/>
          </a:prstGeom>
          <a:solidFill>
            <a:schemeClr val="bg1"/>
          </a:solidFill>
        </p:spPr>
        <p:txBody>
          <a:bodyPr wrap="square" rtlCol="0">
            <a:spAutoFit/>
          </a:bodyPr>
          <a:lstStyle/>
          <a:p>
            <a:pPr algn="ctr"/>
            <a:r>
              <a:rPr lang="en-US" sz="1600" dirty="0" err="1" smtClean="0"/>
              <a:t>Hepatology</a:t>
            </a:r>
            <a:endParaRPr lang="en-US" sz="1600" dirty="0"/>
          </a:p>
        </p:txBody>
      </p:sp>
      <p:sp>
        <p:nvSpPr>
          <p:cNvPr id="34" name="TextBox 33"/>
          <p:cNvSpPr txBox="1"/>
          <p:nvPr/>
        </p:nvSpPr>
        <p:spPr>
          <a:xfrm>
            <a:off x="7794978" y="5597767"/>
            <a:ext cx="1219200" cy="338554"/>
          </a:xfrm>
          <a:prstGeom prst="rect">
            <a:avLst/>
          </a:prstGeom>
          <a:solidFill>
            <a:schemeClr val="bg1"/>
          </a:solidFill>
        </p:spPr>
        <p:txBody>
          <a:bodyPr wrap="square" rtlCol="0">
            <a:spAutoFit/>
          </a:bodyPr>
          <a:lstStyle/>
          <a:p>
            <a:pPr algn="ctr"/>
            <a:r>
              <a:rPr lang="en-US" sz="1600" dirty="0" smtClean="0"/>
              <a:t>Addictions</a:t>
            </a:r>
            <a:endParaRPr lang="en-US" sz="1600" dirty="0"/>
          </a:p>
        </p:txBody>
      </p:sp>
    </p:spTree>
    <p:extLst>
      <p:ext uri="{BB962C8B-B14F-4D97-AF65-F5344CB8AC3E}">
        <p14:creationId xmlns:p14="http://schemas.microsoft.com/office/powerpoint/2010/main" val="310040766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noChangeArrowheads="1"/>
          </p:cNvPicPr>
          <p:nvPr/>
        </p:nvPicPr>
        <p:blipFill>
          <a:blip r:embed="rId3" cstate="print"/>
          <a:srcRect/>
          <a:stretch>
            <a:fillRect/>
          </a:stretch>
        </p:blipFill>
        <p:spPr bwMode="auto">
          <a:xfrm>
            <a:off x="7294417" y="1524001"/>
            <a:ext cx="1849582" cy="1447800"/>
          </a:xfrm>
          <a:prstGeom prst="rect">
            <a:avLst/>
          </a:prstGeom>
          <a:noFill/>
          <a:ln w="9525">
            <a:noFill/>
            <a:miter lim="800000"/>
            <a:headEnd/>
            <a:tailEnd/>
          </a:ln>
        </p:spPr>
      </p:pic>
      <p:grpSp>
        <p:nvGrpSpPr>
          <p:cNvPr id="2" name="Group 1"/>
          <p:cNvGrpSpPr/>
          <p:nvPr/>
        </p:nvGrpSpPr>
        <p:grpSpPr>
          <a:xfrm>
            <a:off x="0" y="0"/>
            <a:ext cx="9178789" cy="6858002"/>
            <a:chOff x="0" y="-1"/>
            <a:chExt cx="9178789" cy="6858002"/>
          </a:xfrm>
        </p:grpSpPr>
        <p:pic>
          <p:nvPicPr>
            <p:cNvPr id="18" name="Picture 2"/>
            <p:cNvPicPr>
              <a:picLocks noChangeAspect="1" noChangeArrowheads="1"/>
            </p:cNvPicPr>
            <p:nvPr/>
          </p:nvPicPr>
          <p:blipFill>
            <a:blip r:embed="rId4" cstate="print"/>
            <a:srcRect/>
            <a:stretch>
              <a:fillRect/>
            </a:stretch>
          </p:blipFill>
          <p:spPr bwMode="auto">
            <a:xfrm>
              <a:off x="0" y="0"/>
              <a:ext cx="1924243" cy="1524000"/>
            </a:xfrm>
            <a:prstGeom prst="rect">
              <a:avLst/>
            </a:prstGeom>
            <a:noFill/>
            <a:ln w="9525">
              <a:noFill/>
              <a:miter lim="800000"/>
              <a:headEnd/>
              <a:tailEnd/>
            </a:ln>
          </p:spPr>
        </p:pic>
        <p:pic>
          <p:nvPicPr>
            <p:cNvPr id="21" name="Picture 6"/>
            <p:cNvPicPr>
              <a:picLocks noChangeAspect="1" noChangeArrowheads="1"/>
            </p:cNvPicPr>
            <p:nvPr/>
          </p:nvPicPr>
          <p:blipFill>
            <a:blip r:embed="rId5" cstate="print"/>
            <a:srcRect l="3071"/>
            <a:stretch>
              <a:fillRect/>
            </a:stretch>
          </p:blipFill>
          <p:spPr bwMode="auto">
            <a:xfrm>
              <a:off x="3962400" y="0"/>
              <a:ext cx="2019974" cy="1600200"/>
            </a:xfrm>
            <a:prstGeom prst="rect">
              <a:avLst/>
            </a:prstGeom>
            <a:noFill/>
            <a:ln w="9525">
              <a:noFill/>
              <a:miter lim="800000"/>
              <a:headEnd/>
              <a:tailEnd/>
            </a:ln>
          </p:spPr>
        </p:pic>
        <p:pic>
          <p:nvPicPr>
            <p:cNvPr id="23" name="Picture 8"/>
            <p:cNvPicPr>
              <a:picLocks noChangeAspect="1" noChangeArrowheads="1"/>
            </p:cNvPicPr>
            <p:nvPr/>
          </p:nvPicPr>
          <p:blipFill>
            <a:blip r:embed="rId6" cstate="print"/>
            <a:srcRect t="8334"/>
            <a:stretch>
              <a:fillRect/>
            </a:stretch>
          </p:blipFill>
          <p:spPr bwMode="auto">
            <a:xfrm>
              <a:off x="0" y="3124200"/>
              <a:ext cx="1905000" cy="1346200"/>
            </a:xfrm>
            <a:prstGeom prst="rect">
              <a:avLst/>
            </a:prstGeom>
            <a:noFill/>
            <a:ln w="9525">
              <a:noFill/>
              <a:miter lim="800000"/>
              <a:headEnd/>
              <a:tailEnd/>
            </a:ln>
          </p:spPr>
        </p:pic>
        <p:grpSp>
          <p:nvGrpSpPr>
            <p:cNvPr id="27" name="Group 26"/>
            <p:cNvGrpSpPr/>
            <p:nvPr/>
          </p:nvGrpSpPr>
          <p:grpSpPr>
            <a:xfrm>
              <a:off x="7467599" y="4464128"/>
              <a:ext cx="1676399" cy="1522475"/>
              <a:chOff x="7467599" y="4464128"/>
              <a:chExt cx="1676399" cy="1522475"/>
            </a:xfrm>
          </p:grpSpPr>
          <p:sp>
            <p:nvSpPr>
              <p:cNvPr id="24" name="TextBox 23"/>
              <p:cNvSpPr txBox="1"/>
              <p:nvPr/>
            </p:nvSpPr>
            <p:spPr>
              <a:xfrm>
                <a:off x="7848600" y="5597766"/>
                <a:ext cx="1219200" cy="338554"/>
              </a:xfrm>
              <a:prstGeom prst="rect">
                <a:avLst/>
              </a:prstGeom>
              <a:solidFill>
                <a:schemeClr val="bg1"/>
              </a:solidFill>
            </p:spPr>
            <p:txBody>
              <a:bodyPr wrap="square" rtlCol="0">
                <a:spAutoFit/>
              </a:bodyPr>
              <a:lstStyle/>
              <a:p>
                <a:pPr algn="ctr"/>
                <a:r>
                  <a:rPr lang="en-US" sz="1600" dirty="0" smtClean="0"/>
                  <a:t>Addictions</a:t>
                </a:r>
                <a:endParaRPr lang="en-US" sz="1600" dirty="0"/>
              </a:p>
            </p:txBody>
          </p:sp>
          <p:pic>
            <p:nvPicPr>
              <p:cNvPr id="15" name="Picture 12"/>
              <p:cNvPicPr>
                <a:picLocks noChangeAspect="1" noChangeArrowheads="1"/>
              </p:cNvPicPr>
              <p:nvPr/>
            </p:nvPicPr>
            <p:blipFill>
              <a:blip r:embed="rId7" cstate="print"/>
              <a:srcRect r="15385"/>
              <a:stretch>
                <a:fillRect/>
              </a:stretch>
            </p:blipFill>
            <p:spPr bwMode="auto">
              <a:xfrm>
                <a:off x="7467599" y="4464128"/>
                <a:ext cx="1676399" cy="1522475"/>
              </a:xfrm>
              <a:prstGeom prst="rect">
                <a:avLst/>
              </a:prstGeom>
              <a:noFill/>
              <a:ln w="9525">
                <a:noFill/>
                <a:miter lim="800000"/>
                <a:headEnd/>
                <a:tailEnd/>
              </a:ln>
            </p:spPr>
          </p:pic>
        </p:grpSp>
        <p:sp>
          <p:nvSpPr>
            <p:cNvPr id="25" name="TextBox 24"/>
            <p:cNvSpPr txBox="1"/>
            <p:nvPr/>
          </p:nvSpPr>
          <p:spPr>
            <a:xfrm>
              <a:off x="7467600" y="2633246"/>
              <a:ext cx="1676400" cy="338554"/>
            </a:xfrm>
            <a:prstGeom prst="rect">
              <a:avLst/>
            </a:prstGeom>
            <a:solidFill>
              <a:schemeClr val="bg1"/>
            </a:solidFill>
          </p:spPr>
          <p:txBody>
            <a:bodyPr wrap="square" rtlCol="0">
              <a:spAutoFit/>
            </a:bodyPr>
            <a:lstStyle/>
            <a:p>
              <a:pPr algn="ctr"/>
              <a:r>
                <a:rPr lang="en-US" sz="1600" dirty="0" smtClean="0"/>
                <a:t>Infectious Dis.</a:t>
              </a:r>
              <a:endParaRPr lang="en-US" sz="1600" dirty="0"/>
            </a:p>
          </p:txBody>
        </p:sp>
        <p:pic>
          <p:nvPicPr>
            <p:cNvPr id="29" name="Picture 13"/>
            <p:cNvPicPr>
              <a:picLocks noChangeAspect="1" noChangeArrowheads="1"/>
            </p:cNvPicPr>
            <p:nvPr/>
          </p:nvPicPr>
          <p:blipFill>
            <a:blip r:embed="rId8" cstate="print"/>
            <a:srcRect r="13725"/>
            <a:stretch>
              <a:fillRect/>
            </a:stretch>
          </p:blipFill>
          <p:spPr bwMode="auto">
            <a:xfrm>
              <a:off x="0" y="1524000"/>
              <a:ext cx="1905000" cy="1619250"/>
            </a:xfrm>
            <a:prstGeom prst="rect">
              <a:avLst/>
            </a:prstGeom>
            <a:noFill/>
            <a:ln w="9525">
              <a:noFill/>
              <a:miter lim="800000"/>
              <a:headEnd/>
              <a:tailEnd/>
            </a:ln>
          </p:spPr>
        </p:pic>
        <p:grpSp>
          <p:nvGrpSpPr>
            <p:cNvPr id="28" name="Group 27"/>
            <p:cNvGrpSpPr/>
            <p:nvPr/>
          </p:nvGrpSpPr>
          <p:grpSpPr>
            <a:xfrm>
              <a:off x="5912308" y="1"/>
              <a:ext cx="1599036" cy="1619956"/>
              <a:chOff x="5912308" y="1"/>
              <a:chExt cx="1599036" cy="1619956"/>
            </a:xfrm>
          </p:grpSpPr>
          <p:pic>
            <p:nvPicPr>
              <p:cNvPr id="1026" name="Picture 2"/>
              <p:cNvPicPr>
                <a:picLocks noChangeAspect="1" noChangeArrowheads="1"/>
              </p:cNvPicPr>
              <p:nvPr/>
            </p:nvPicPr>
            <p:blipFill>
              <a:blip r:embed="rId9" cstate="print"/>
              <a:srcRect/>
              <a:stretch>
                <a:fillRect/>
              </a:stretch>
            </p:blipFill>
            <p:spPr bwMode="auto">
              <a:xfrm>
                <a:off x="5912308" y="1"/>
                <a:ext cx="1599036" cy="1619956"/>
              </a:xfrm>
              <a:prstGeom prst="rect">
                <a:avLst/>
              </a:prstGeom>
              <a:noFill/>
              <a:ln w="9525">
                <a:noFill/>
                <a:miter lim="800000"/>
                <a:headEnd/>
                <a:tailEnd/>
              </a:ln>
            </p:spPr>
          </p:pic>
          <p:sp>
            <p:nvSpPr>
              <p:cNvPr id="30" name="TextBox 29"/>
              <p:cNvSpPr txBox="1"/>
              <p:nvPr/>
            </p:nvSpPr>
            <p:spPr>
              <a:xfrm>
                <a:off x="6075217" y="1172748"/>
                <a:ext cx="1219200" cy="338554"/>
              </a:xfrm>
              <a:prstGeom prst="rect">
                <a:avLst/>
              </a:prstGeom>
              <a:solidFill>
                <a:schemeClr val="bg1"/>
              </a:solidFill>
            </p:spPr>
            <p:txBody>
              <a:bodyPr wrap="square" rtlCol="0">
                <a:spAutoFit/>
              </a:bodyPr>
              <a:lstStyle/>
              <a:p>
                <a:pPr algn="ctr"/>
                <a:r>
                  <a:rPr lang="en-US" sz="1600" dirty="0" smtClean="0"/>
                  <a:t>Psychiatry</a:t>
                </a:r>
                <a:endParaRPr lang="en-US" sz="1600" dirty="0"/>
              </a:p>
            </p:txBody>
          </p:sp>
        </p:grpSp>
        <p:pic>
          <p:nvPicPr>
            <p:cNvPr id="31" name="Picture 15"/>
            <p:cNvPicPr>
              <a:picLocks noChangeAspect="1" noChangeArrowheads="1"/>
            </p:cNvPicPr>
            <p:nvPr/>
          </p:nvPicPr>
          <p:blipFill>
            <a:blip r:embed="rId10" cstate="print"/>
            <a:srcRect b="31220"/>
            <a:stretch>
              <a:fillRect/>
            </a:stretch>
          </p:blipFill>
          <p:spPr bwMode="auto">
            <a:xfrm>
              <a:off x="6324600" y="5943600"/>
              <a:ext cx="2819400" cy="914400"/>
            </a:xfrm>
            <a:prstGeom prst="rect">
              <a:avLst/>
            </a:prstGeom>
            <a:noFill/>
            <a:ln w="9525">
              <a:noFill/>
              <a:miter lim="800000"/>
              <a:headEnd/>
              <a:tailEnd/>
            </a:ln>
          </p:spPr>
        </p:pic>
        <p:pic>
          <p:nvPicPr>
            <p:cNvPr id="33" name="Picture 16"/>
            <p:cNvPicPr>
              <a:picLocks noChangeAspect="1" noChangeArrowheads="1"/>
            </p:cNvPicPr>
            <p:nvPr/>
          </p:nvPicPr>
          <p:blipFill>
            <a:blip r:embed="rId11" cstate="print"/>
            <a:srcRect b="30935"/>
            <a:stretch>
              <a:fillRect/>
            </a:stretch>
          </p:blipFill>
          <p:spPr bwMode="auto">
            <a:xfrm>
              <a:off x="1676400" y="5943600"/>
              <a:ext cx="1838325" cy="914400"/>
            </a:xfrm>
            <a:prstGeom prst="rect">
              <a:avLst/>
            </a:prstGeom>
            <a:noFill/>
            <a:ln w="9525">
              <a:noFill/>
              <a:miter lim="800000"/>
              <a:headEnd/>
              <a:tailEnd/>
            </a:ln>
          </p:spPr>
        </p:pic>
        <p:pic>
          <p:nvPicPr>
            <p:cNvPr id="1027" name="Picture 3"/>
            <p:cNvPicPr>
              <a:picLocks noChangeAspect="1" noChangeArrowheads="1"/>
            </p:cNvPicPr>
            <p:nvPr/>
          </p:nvPicPr>
          <p:blipFill>
            <a:blip r:embed="rId12" cstate="print"/>
            <a:srcRect l="16689" b="25948"/>
            <a:stretch>
              <a:fillRect/>
            </a:stretch>
          </p:blipFill>
          <p:spPr bwMode="auto">
            <a:xfrm>
              <a:off x="5105400" y="5943600"/>
              <a:ext cx="1445931" cy="914400"/>
            </a:xfrm>
            <a:prstGeom prst="rect">
              <a:avLst/>
            </a:prstGeom>
            <a:noFill/>
            <a:ln w="9525">
              <a:noFill/>
              <a:miter lim="800000"/>
              <a:headEnd/>
              <a:tailEnd/>
            </a:ln>
          </p:spPr>
        </p:pic>
        <p:pic>
          <p:nvPicPr>
            <p:cNvPr id="1030" name="Picture 6"/>
            <p:cNvPicPr>
              <a:picLocks noChangeAspect="1" noChangeArrowheads="1"/>
            </p:cNvPicPr>
            <p:nvPr/>
          </p:nvPicPr>
          <p:blipFill>
            <a:blip r:embed="rId13" cstate="print"/>
            <a:srcRect b="5632"/>
            <a:stretch>
              <a:fillRect/>
            </a:stretch>
          </p:blipFill>
          <p:spPr bwMode="auto">
            <a:xfrm>
              <a:off x="1905000" y="-1"/>
              <a:ext cx="2057400" cy="1524001"/>
            </a:xfrm>
            <a:prstGeom prst="rect">
              <a:avLst/>
            </a:prstGeom>
            <a:noFill/>
            <a:ln w="9525">
              <a:noFill/>
              <a:miter lim="800000"/>
              <a:headEnd/>
              <a:tailEnd/>
            </a:ln>
          </p:spPr>
        </p:pic>
        <p:pic>
          <p:nvPicPr>
            <p:cNvPr id="1031" name="Picture 7"/>
            <p:cNvPicPr>
              <a:picLocks noChangeAspect="1" noChangeArrowheads="1"/>
            </p:cNvPicPr>
            <p:nvPr/>
          </p:nvPicPr>
          <p:blipFill>
            <a:blip r:embed="rId14" cstate="print"/>
            <a:srcRect/>
            <a:stretch>
              <a:fillRect/>
            </a:stretch>
          </p:blipFill>
          <p:spPr bwMode="auto">
            <a:xfrm>
              <a:off x="0" y="5943601"/>
              <a:ext cx="1676400" cy="914400"/>
            </a:xfrm>
            <a:prstGeom prst="rect">
              <a:avLst/>
            </a:prstGeom>
            <a:noFill/>
            <a:ln w="9525">
              <a:noFill/>
              <a:miter lim="800000"/>
              <a:headEnd/>
              <a:tailEnd/>
            </a:ln>
          </p:spPr>
        </p:pic>
        <p:pic>
          <p:nvPicPr>
            <p:cNvPr id="1034" name="Picture 10"/>
            <p:cNvPicPr>
              <a:picLocks noChangeAspect="1" noChangeArrowheads="1"/>
            </p:cNvPicPr>
            <p:nvPr/>
          </p:nvPicPr>
          <p:blipFill>
            <a:blip r:embed="rId15" cstate="print"/>
            <a:srcRect l="25000" t="17519"/>
            <a:stretch>
              <a:fillRect/>
            </a:stretch>
          </p:blipFill>
          <p:spPr bwMode="auto">
            <a:xfrm>
              <a:off x="3505200" y="5969670"/>
              <a:ext cx="1600200" cy="888330"/>
            </a:xfrm>
            <a:prstGeom prst="rect">
              <a:avLst/>
            </a:prstGeom>
            <a:noFill/>
            <a:ln w="9525">
              <a:noFill/>
              <a:miter lim="800000"/>
              <a:headEnd/>
              <a:tailEnd/>
            </a:ln>
          </p:spPr>
        </p:pic>
        <p:pic>
          <p:nvPicPr>
            <p:cNvPr id="1036" name="Picture 12"/>
            <p:cNvPicPr>
              <a:picLocks noChangeAspect="1" noChangeArrowheads="1"/>
            </p:cNvPicPr>
            <p:nvPr/>
          </p:nvPicPr>
          <p:blipFill>
            <a:blip r:embed="rId16" cstate="print"/>
            <a:srcRect l="11707" t="17582" r="6341" b="2930"/>
            <a:stretch>
              <a:fillRect/>
            </a:stretch>
          </p:blipFill>
          <p:spPr bwMode="auto">
            <a:xfrm>
              <a:off x="0" y="4495800"/>
              <a:ext cx="1905000" cy="1447800"/>
            </a:xfrm>
            <a:prstGeom prst="rect">
              <a:avLst/>
            </a:prstGeom>
            <a:noFill/>
            <a:ln w="9525">
              <a:noFill/>
              <a:miter lim="800000"/>
              <a:headEnd/>
              <a:tailEnd/>
            </a:ln>
          </p:spPr>
        </p:pic>
        <p:pic>
          <p:nvPicPr>
            <p:cNvPr id="1033" name="Picture 9"/>
            <p:cNvPicPr>
              <a:picLocks noChangeAspect="1" noChangeArrowheads="1"/>
            </p:cNvPicPr>
            <p:nvPr/>
          </p:nvPicPr>
          <p:blipFill>
            <a:blip r:embed="rId17" cstate="print"/>
            <a:srcRect/>
            <a:stretch>
              <a:fillRect/>
            </a:stretch>
          </p:blipFill>
          <p:spPr bwMode="auto">
            <a:xfrm>
              <a:off x="7467600" y="2971800"/>
              <a:ext cx="1711189" cy="1498600"/>
            </a:xfrm>
            <a:prstGeom prst="rect">
              <a:avLst/>
            </a:prstGeom>
            <a:noFill/>
            <a:ln w="9525">
              <a:noFill/>
              <a:miter lim="800000"/>
              <a:headEnd/>
              <a:tailEnd/>
            </a:ln>
          </p:spPr>
        </p:pic>
        <p:sp>
          <p:nvSpPr>
            <p:cNvPr id="32" name="Rectangle 31"/>
            <p:cNvSpPr/>
            <p:nvPr/>
          </p:nvSpPr>
          <p:spPr>
            <a:xfrm>
              <a:off x="1905000" y="1524000"/>
              <a:ext cx="5562600" cy="4419600"/>
            </a:xfrm>
            <a:prstGeom prst="rect">
              <a:avLst/>
            </a:prstGeom>
            <a:noFill/>
            <a:ln w="603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6" name="Picture 35"/>
          <p:cNvPicPr>
            <a:picLocks noChangeAspect="1" noChangeArrowheads="1"/>
          </p:cNvPicPr>
          <p:nvPr/>
        </p:nvPicPr>
        <p:blipFill>
          <a:blip r:embed="rId18" cstate="print"/>
          <a:srcRect/>
          <a:stretch>
            <a:fillRect/>
          </a:stretch>
        </p:blipFill>
        <p:spPr bwMode="auto">
          <a:xfrm>
            <a:off x="7467600" y="1"/>
            <a:ext cx="1676399" cy="1524000"/>
          </a:xfrm>
          <a:prstGeom prst="rect">
            <a:avLst/>
          </a:prstGeom>
          <a:noFill/>
          <a:ln w="9525">
            <a:noFill/>
            <a:miter lim="800000"/>
            <a:headEnd/>
            <a:tailEnd/>
          </a:ln>
        </p:spPr>
      </p:pic>
      <p:sp>
        <p:nvSpPr>
          <p:cNvPr id="37" name="TextBox 36"/>
          <p:cNvSpPr txBox="1"/>
          <p:nvPr/>
        </p:nvSpPr>
        <p:spPr>
          <a:xfrm>
            <a:off x="7467600" y="1143001"/>
            <a:ext cx="1676400" cy="338554"/>
          </a:xfrm>
          <a:prstGeom prst="rect">
            <a:avLst/>
          </a:prstGeom>
          <a:solidFill>
            <a:schemeClr val="bg1"/>
          </a:solidFill>
        </p:spPr>
        <p:txBody>
          <a:bodyPr wrap="square" rtlCol="0">
            <a:spAutoFit/>
          </a:bodyPr>
          <a:lstStyle/>
          <a:p>
            <a:pPr algn="ctr"/>
            <a:r>
              <a:rPr lang="en-US" sz="1600" dirty="0" err="1" smtClean="0"/>
              <a:t>Hepatology</a:t>
            </a:r>
            <a:endParaRPr lang="en-US" sz="1600" dirty="0"/>
          </a:p>
        </p:txBody>
      </p:sp>
      <p:sp>
        <p:nvSpPr>
          <p:cNvPr id="34" name="TextBox 33"/>
          <p:cNvSpPr txBox="1"/>
          <p:nvPr/>
        </p:nvSpPr>
        <p:spPr>
          <a:xfrm>
            <a:off x="7848600" y="5563901"/>
            <a:ext cx="1219200" cy="338554"/>
          </a:xfrm>
          <a:prstGeom prst="rect">
            <a:avLst/>
          </a:prstGeom>
          <a:solidFill>
            <a:schemeClr val="bg1"/>
          </a:solidFill>
        </p:spPr>
        <p:txBody>
          <a:bodyPr wrap="square" rtlCol="0">
            <a:spAutoFit/>
          </a:bodyPr>
          <a:lstStyle/>
          <a:p>
            <a:pPr algn="ctr"/>
            <a:r>
              <a:rPr lang="en-US" sz="1600" dirty="0" smtClean="0"/>
              <a:t>Addictions</a:t>
            </a:r>
            <a:endParaRPr lang="en-US" sz="1600" dirty="0"/>
          </a:p>
        </p:txBody>
      </p:sp>
      <p:pic>
        <p:nvPicPr>
          <p:cNvPr id="35" name="Picture 7"/>
          <p:cNvPicPr>
            <a:picLocks noChangeAspect="1" noChangeArrowheads="1"/>
          </p:cNvPicPr>
          <p:nvPr/>
        </p:nvPicPr>
        <p:blipFill>
          <a:blip r:embed="rId19" cstate="print"/>
          <a:srcRect r="9091"/>
          <a:stretch>
            <a:fillRect/>
          </a:stretch>
        </p:blipFill>
        <p:spPr bwMode="auto">
          <a:xfrm>
            <a:off x="1905000" y="1523999"/>
            <a:ext cx="5562600" cy="4419601"/>
          </a:xfrm>
          <a:prstGeom prst="rect">
            <a:avLst/>
          </a:prstGeom>
          <a:noFill/>
          <a:ln w="9525">
            <a:noFill/>
            <a:miter lim="800000"/>
            <a:headEnd/>
            <a:tailEnd/>
          </a:ln>
        </p:spPr>
      </p:pic>
    </p:spTree>
    <p:extLst>
      <p:ext uri="{BB962C8B-B14F-4D97-AF65-F5344CB8AC3E}">
        <p14:creationId xmlns:p14="http://schemas.microsoft.com/office/powerpoint/2010/main" val="167859372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0" y="0"/>
            <a:ext cx="9144000"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p:cNvSpPr>
            <a:spLocks noGrp="1"/>
          </p:cNvSpPr>
          <p:nvPr>
            <p:ph type="body" idx="1"/>
          </p:nvPr>
        </p:nvSpPr>
        <p:spPr/>
        <p:txBody>
          <a:bodyPr/>
          <a:lstStyle/>
          <a:p>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5756" y="2741110"/>
            <a:ext cx="4343400" cy="3344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1" name="Straight Connector 80"/>
          <p:cNvCxnSpPr/>
          <p:nvPr/>
        </p:nvCxnSpPr>
        <p:spPr>
          <a:xfrm flipV="1">
            <a:off x="-228600" y="0"/>
            <a:ext cx="9144000" cy="678180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1295400" y="5648320"/>
            <a:ext cx="8115300" cy="1200329"/>
          </a:xfrm>
          <a:prstGeom prst="rect">
            <a:avLst/>
          </a:prstGeom>
          <a:noFill/>
        </p:spPr>
        <p:txBody>
          <a:bodyPr wrap="square" rtlCol="0">
            <a:spAutoFit/>
          </a:bodyPr>
          <a:lstStyle/>
          <a:p>
            <a:r>
              <a:rPr lang="en-US" dirty="0" smtClean="0"/>
              <a:t>Shift towards teams</a:t>
            </a:r>
            <a:r>
              <a:rPr lang="en-US" dirty="0"/>
              <a:t> </a:t>
            </a:r>
            <a:r>
              <a:rPr lang="en-US" dirty="0" smtClean="0"/>
              <a:t>in</a:t>
            </a:r>
            <a:br>
              <a:rPr lang="en-US" dirty="0" smtClean="0"/>
            </a:br>
            <a:r>
              <a:rPr lang="en-US" dirty="0" smtClean="0"/>
              <a:t>interactive learning environment</a:t>
            </a:r>
          </a:p>
          <a:p>
            <a:r>
              <a:rPr lang="en-US" dirty="0"/>
              <a:t>e</a:t>
            </a:r>
            <a:r>
              <a:rPr lang="en-US" dirty="0" smtClean="0"/>
              <a:t>ngaged in collaborative problem solving, over time</a:t>
            </a:r>
          </a:p>
        </p:txBody>
      </p:sp>
      <p:pic>
        <p:nvPicPr>
          <p:cNvPr id="83" name="Picture 4"/>
          <p:cNvPicPr>
            <a:picLocks noChangeAspect="1" noChangeArrowheads="1"/>
          </p:cNvPicPr>
          <p:nvPr/>
        </p:nvPicPr>
        <p:blipFill>
          <a:blip r:embed="rId4" cstate="print"/>
          <a:srcRect/>
          <a:stretch>
            <a:fillRect/>
          </a:stretch>
        </p:blipFill>
        <p:spPr bwMode="auto">
          <a:xfrm>
            <a:off x="2971800" y="2182027"/>
            <a:ext cx="505805" cy="1013910"/>
          </a:xfrm>
          <a:prstGeom prst="rect">
            <a:avLst/>
          </a:prstGeom>
          <a:noFill/>
          <a:ln w="9525">
            <a:noFill/>
            <a:miter lim="800000"/>
            <a:headEnd/>
            <a:tailEnd/>
          </a:ln>
          <a:effectLst/>
        </p:spPr>
      </p:pic>
      <p:pic>
        <p:nvPicPr>
          <p:cNvPr id="84" name="Picture 5"/>
          <p:cNvPicPr>
            <a:picLocks noChangeAspect="1" noChangeArrowheads="1"/>
          </p:cNvPicPr>
          <p:nvPr/>
        </p:nvPicPr>
        <p:blipFill>
          <a:blip r:embed="rId5" cstate="print"/>
          <a:srcRect/>
          <a:stretch>
            <a:fillRect/>
          </a:stretch>
        </p:blipFill>
        <p:spPr bwMode="auto">
          <a:xfrm>
            <a:off x="914400" y="2112359"/>
            <a:ext cx="392080" cy="1159553"/>
          </a:xfrm>
          <a:prstGeom prst="rect">
            <a:avLst/>
          </a:prstGeom>
          <a:noFill/>
          <a:ln w="9525">
            <a:noFill/>
            <a:miter lim="800000"/>
            <a:headEnd/>
            <a:tailEnd/>
          </a:ln>
          <a:effectLst/>
        </p:spPr>
      </p:pic>
      <p:cxnSp>
        <p:nvCxnSpPr>
          <p:cNvPr id="85" name="Straight Arrow Connector 84"/>
          <p:cNvCxnSpPr/>
          <p:nvPr/>
        </p:nvCxnSpPr>
        <p:spPr>
          <a:xfrm>
            <a:off x="1524000" y="2774977"/>
            <a:ext cx="1246674" cy="1"/>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76200" y="616803"/>
            <a:ext cx="6324600" cy="830997"/>
          </a:xfrm>
          <a:prstGeom prst="rect">
            <a:avLst/>
          </a:prstGeom>
          <a:noFill/>
        </p:spPr>
        <p:txBody>
          <a:bodyPr wrap="square" rtlCol="0">
            <a:spAutoFit/>
          </a:bodyPr>
          <a:lstStyle/>
          <a:p>
            <a:r>
              <a:rPr lang="en-US" dirty="0" smtClean="0"/>
              <a:t>Shift away from</a:t>
            </a:r>
            <a:br>
              <a:rPr lang="en-US" dirty="0" smtClean="0"/>
            </a:br>
            <a:r>
              <a:rPr lang="en-US" dirty="0" smtClean="0"/>
              <a:t>1-1, isolated consultations</a:t>
            </a:r>
          </a:p>
        </p:txBody>
      </p:sp>
    </p:spTree>
    <p:extLst>
      <p:ext uri="{BB962C8B-B14F-4D97-AF65-F5344CB8AC3E}">
        <p14:creationId xmlns:p14="http://schemas.microsoft.com/office/powerpoint/2010/main" val="243313991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ectangle 117"/>
          <p:cNvSpPr/>
          <p:nvPr/>
        </p:nvSpPr>
        <p:spPr>
          <a:xfrm>
            <a:off x="3095625" y="1295399"/>
            <a:ext cx="1347788" cy="4953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2" name="Rectangle 11"/>
          <p:cNvSpPr/>
          <p:nvPr/>
        </p:nvSpPr>
        <p:spPr>
          <a:xfrm>
            <a:off x="5370513" y="1295399"/>
            <a:ext cx="3216275" cy="48768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pic>
        <p:nvPicPr>
          <p:cNvPr id="99333" name="Picture 4"/>
          <p:cNvPicPr>
            <a:picLocks noChangeAspect="1" noChangeArrowheads="1"/>
          </p:cNvPicPr>
          <p:nvPr/>
        </p:nvPicPr>
        <p:blipFill>
          <a:blip r:embed="rId3" cstate="print"/>
          <a:srcRect/>
          <a:stretch>
            <a:fillRect/>
          </a:stretch>
        </p:blipFill>
        <p:spPr bwMode="auto">
          <a:xfrm>
            <a:off x="3344863" y="2500313"/>
            <a:ext cx="425450" cy="852487"/>
          </a:xfrm>
          <a:prstGeom prst="rect">
            <a:avLst/>
          </a:prstGeom>
          <a:noFill/>
          <a:ln w="9525">
            <a:noFill/>
            <a:miter lim="800000"/>
            <a:headEnd/>
            <a:tailEnd/>
          </a:ln>
        </p:spPr>
      </p:pic>
      <p:cxnSp>
        <p:nvCxnSpPr>
          <p:cNvPr id="42" name="Straight Arrow Connector 41"/>
          <p:cNvCxnSpPr/>
          <p:nvPr/>
        </p:nvCxnSpPr>
        <p:spPr>
          <a:xfrm flipV="1">
            <a:off x="1600200" y="3270250"/>
            <a:ext cx="1371600" cy="0"/>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9335" name="Picture 5"/>
          <p:cNvPicPr>
            <a:picLocks noChangeAspect="1" noChangeArrowheads="1"/>
          </p:cNvPicPr>
          <p:nvPr/>
        </p:nvPicPr>
        <p:blipFill>
          <a:blip r:embed="rId4" cstate="print"/>
          <a:srcRect/>
          <a:stretch>
            <a:fillRect/>
          </a:stretch>
        </p:blipFill>
        <p:spPr bwMode="auto">
          <a:xfrm>
            <a:off x="990600" y="2663825"/>
            <a:ext cx="392113" cy="1160462"/>
          </a:xfrm>
          <a:prstGeom prst="rect">
            <a:avLst/>
          </a:prstGeom>
          <a:noFill/>
          <a:ln w="9525">
            <a:noFill/>
            <a:miter lim="800000"/>
            <a:headEnd/>
            <a:tailEnd/>
          </a:ln>
        </p:spPr>
      </p:pic>
      <p:pic>
        <p:nvPicPr>
          <p:cNvPr id="99336" name="Picture 4"/>
          <p:cNvPicPr>
            <a:picLocks noChangeAspect="1" noChangeArrowheads="1"/>
          </p:cNvPicPr>
          <p:nvPr/>
        </p:nvPicPr>
        <p:blipFill>
          <a:blip r:embed="rId3" cstate="print"/>
          <a:srcRect/>
          <a:stretch>
            <a:fillRect/>
          </a:stretch>
        </p:blipFill>
        <p:spPr bwMode="auto">
          <a:xfrm>
            <a:off x="3497263" y="2679700"/>
            <a:ext cx="425450" cy="852487"/>
          </a:xfrm>
          <a:prstGeom prst="rect">
            <a:avLst/>
          </a:prstGeom>
          <a:noFill/>
          <a:ln w="9525">
            <a:noFill/>
            <a:miter lim="800000"/>
            <a:headEnd/>
            <a:tailEnd/>
          </a:ln>
        </p:spPr>
      </p:pic>
      <p:pic>
        <p:nvPicPr>
          <p:cNvPr id="99337" name="Picture 4"/>
          <p:cNvPicPr>
            <a:picLocks noChangeAspect="1" noChangeArrowheads="1"/>
          </p:cNvPicPr>
          <p:nvPr/>
        </p:nvPicPr>
        <p:blipFill>
          <a:blip r:embed="rId3" cstate="print"/>
          <a:srcRect/>
          <a:stretch>
            <a:fillRect/>
          </a:stretch>
        </p:blipFill>
        <p:spPr bwMode="auto">
          <a:xfrm>
            <a:off x="3649663" y="2805113"/>
            <a:ext cx="425450" cy="852487"/>
          </a:xfrm>
          <a:prstGeom prst="rect">
            <a:avLst/>
          </a:prstGeom>
          <a:noFill/>
          <a:ln w="9525">
            <a:noFill/>
            <a:miter lim="800000"/>
            <a:headEnd/>
            <a:tailEnd/>
          </a:ln>
        </p:spPr>
      </p:pic>
      <p:pic>
        <p:nvPicPr>
          <p:cNvPr id="99338" name="Picture 4"/>
          <p:cNvPicPr>
            <a:picLocks noChangeAspect="1" noChangeArrowheads="1"/>
          </p:cNvPicPr>
          <p:nvPr/>
        </p:nvPicPr>
        <p:blipFill>
          <a:blip r:embed="rId3" cstate="print"/>
          <a:srcRect/>
          <a:stretch>
            <a:fillRect/>
          </a:stretch>
        </p:blipFill>
        <p:spPr bwMode="auto">
          <a:xfrm>
            <a:off x="3802063" y="2984500"/>
            <a:ext cx="425450" cy="852487"/>
          </a:xfrm>
          <a:prstGeom prst="rect">
            <a:avLst/>
          </a:prstGeom>
          <a:noFill/>
          <a:ln w="9525">
            <a:noFill/>
            <a:miter lim="800000"/>
            <a:headEnd/>
            <a:tailEnd/>
          </a:ln>
        </p:spPr>
      </p:pic>
      <p:cxnSp>
        <p:nvCxnSpPr>
          <p:cNvPr id="54" name="Straight Arrow Connector 53"/>
          <p:cNvCxnSpPr/>
          <p:nvPr/>
        </p:nvCxnSpPr>
        <p:spPr>
          <a:xfrm flipV="1">
            <a:off x="4572000" y="3236912"/>
            <a:ext cx="1187450" cy="22225"/>
          </a:xfrm>
          <a:prstGeom prst="straightConnector1">
            <a:avLst/>
          </a:prstGeom>
          <a:ln w="25400">
            <a:solidFill>
              <a:srgbClr val="00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9340" name="Picture 4"/>
          <p:cNvPicPr>
            <a:picLocks noChangeAspect="1" noChangeArrowheads="1"/>
          </p:cNvPicPr>
          <p:nvPr/>
        </p:nvPicPr>
        <p:blipFill>
          <a:blip r:embed="rId3" cstate="print"/>
          <a:srcRect/>
          <a:stretch>
            <a:fillRect/>
          </a:stretch>
        </p:blipFill>
        <p:spPr bwMode="auto">
          <a:xfrm>
            <a:off x="5759450" y="2044700"/>
            <a:ext cx="425450" cy="850900"/>
          </a:xfrm>
          <a:prstGeom prst="rect">
            <a:avLst/>
          </a:prstGeom>
          <a:noFill/>
          <a:ln w="9525">
            <a:noFill/>
            <a:miter lim="800000"/>
            <a:headEnd/>
            <a:tailEnd/>
          </a:ln>
        </p:spPr>
      </p:pic>
      <p:pic>
        <p:nvPicPr>
          <p:cNvPr id="99341" name="Picture 4"/>
          <p:cNvPicPr>
            <a:picLocks noChangeAspect="1" noChangeArrowheads="1"/>
          </p:cNvPicPr>
          <p:nvPr/>
        </p:nvPicPr>
        <p:blipFill>
          <a:blip r:embed="rId3" cstate="print"/>
          <a:srcRect/>
          <a:stretch>
            <a:fillRect/>
          </a:stretch>
        </p:blipFill>
        <p:spPr bwMode="auto">
          <a:xfrm>
            <a:off x="5911850" y="2197100"/>
            <a:ext cx="425450" cy="850900"/>
          </a:xfrm>
          <a:prstGeom prst="rect">
            <a:avLst/>
          </a:prstGeom>
          <a:noFill/>
          <a:ln w="9525">
            <a:noFill/>
            <a:miter lim="800000"/>
            <a:headEnd/>
            <a:tailEnd/>
          </a:ln>
        </p:spPr>
      </p:pic>
      <p:pic>
        <p:nvPicPr>
          <p:cNvPr id="99342" name="Picture 4"/>
          <p:cNvPicPr>
            <a:picLocks noChangeAspect="1" noChangeArrowheads="1"/>
          </p:cNvPicPr>
          <p:nvPr/>
        </p:nvPicPr>
        <p:blipFill>
          <a:blip r:embed="rId3" cstate="print"/>
          <a:srcRect/>
          <a:stretch>
            <a:fillRect/>
          </a:stretch>
        </p:blipFill>
        <p:spPr bwMode="auto">
          <a:xfrm>
            <a:off x="6064250" y="2349500"/>
            <a:ext cx="425450" cy="850900"/>
          </a:xfrm>
          <a:prstGeom prst="rect">
            <a:avLst/>
          </a:prstGeom>
          <a:noFill/>
          <a:ln w="9525">
            <a:noFill/>
            <a:miter lim="800000"/>
            <a:headEnd/>
            <a:tailEnd/>
          </a:ln>
        </p:spPr>
      </p:pic>
      <p:pic>
        <p:nvPicPr>
          <p:cNvPr id="99343" name="Picture 4"/>
          <p:cNvPicPr>
            <a:picLocks noChangeAspect="1" noChangeArrowheads="1"/>
          </p:cNvPicPr>
          <p:nvPr/>
        </p:nvPicPr>
        <p:blipFill>
          <a:blip r:embed="rId3" cstate="print"/>
          <a:srcRect/>
          <a:stretch>
            <a:fillRect/>
          </a:stretch>
        </p:blipFill>
        <p:spPr bwMode="auto">
          <a:xfrm>
            <a:off x="6216650" y="2501900"/>
            <a:ext cx="425450" cy="850900"/>
          </a:xfrm>
          <a:prstGeom prst="rect">
            <a:avLst/>
          </a:prstGeom>
          <a:noFill/>
          <a:ln w="9525">
            <a:noFill/>
            <a:miter lim="800000"/>
            <a:headEnd/>
            <a:tailEnd/>
          </a:ln>
        </p:spPr>
      </p:pic>
      <p:pic>
        <p:nvPicPr>
          <p:cNvPr id="99344" name="Picture 4"/>
          <p:cNvPicPr>
            <a:picLocks noChangeAspect="1" noChangeArrowheads="1"/>
          </p:cNvPicPr>
          <p:nvPr/>
        </p:nvPicPr>
        <p:blipFill>
          <a:blip r:embed="rId3" cstate="print"/>
          <a:srcRect/>
          <a:stretch>
            <a:fillRect/>
          </a:stretch>
        </p:blipFill>
        <p:spPr bwMode="auto">
          <a:xfrm>
            <a:off x="6369050" y="2654300"/>
            <a:ext cx="425450" cy="850900"/>
          </a:xfrm>
          <a:prstGeom prst="rect">
            <a:avLst/>
          </a:prstGeom>
          <a:noFill/>
          <a:ln w="9525">
            <a:noFill/>
            <a:miter lim="800000"/>
            <a:headEnd/>
            <a:tailEnd/>
          </a:ln>
        </p:spPr>
      </p:pic>
      <p:pic>
        <p:nvPicPr>
          <p:cNvPr id="99345" name="Picture 4"/>
          <p:cNvPicPr>
            <a:picLocks noChangeAspect="1" noChangeArrowheads="1"/>
          </p:cNvPicPr>
          <p:nvPr/>
        </p:nvPicPr>
        <p:blipFill>
          <a:blip r:embed="rId3" cstate="print"/>
          <a:srcRect/>
          <a:stretch>
            <a:fillRect/>
          </a:stretch>
        </p:blipFill>
        <p:spPr bwMode="auto">
          <a:xfrm>
            <a:off x="6521450" y="2806700"/>
            <a:ext cx="425450" cy="850900"/>
          </a:xfrm>
          <a:prstGeom prst="rect">
            <a:avLst/>
          </a:prstGeom>
          <a:noFill/>
          <a:ln w="9525">
            <a:noFill/>
            <a:miter lim="800000"/>
            <a:headEnd/>
            <a:tailEnd/>
          </a:ln>
        </p:spPr>
      </p:pic>
      <p:pic>
        <p:nvPicPr>
          <p:cNvPr id="99346" name="Picture 4"/>
          <p:cNvPicPr>
            <a:picLocks noChangeAspect="1" noChangeArrowheads="1"/>
          </p:cNvPicPr>
          <p:nvPr/>
        </p:nvPicPr>
        <p:blipFill>
          <a:blip r:embed="rId3" cstate="print"/>
          <a:srcRect/>
          <a:stretch>
            <a:fillRect/>
          </a:stretch>
        </p:blipFill>
        <p:spPr bwMode="auto">
          <a:xfrm>
            <a:off x="6673850" y="2959100"/>
            <a:ext cx="425450" cy="850900"/>
          </a:xfrm>
          <a:prstGeom prst="rect">
            <a:avLst/>
          </a:prstGeom>
          <a:noFill/>
          <a:ln w="9525">
            <a:noFill/>
            <a:miter lim="800000"/>
            <a:headEnd/>
            <a:tailEnd/>
          </a:ln>
        </p:spPr>
      </p:pic>
      <p:pic>
        <p:nvPicPr>
          <p:cNvPr id="99347" name="Picture 4"/>
          <p:cNvPicPr>
            <a:picLocks noChangeAspect="1" noChangeArrowheads="1"/>
          </p:cNvPicPr>
          <p:nvPr/>
        </p:nvPicPr>
        <p:blipFill>
          <a:blip r:embed="rId3" cstate="print"/>
          <a:srcRect/>
          <a:stretch>
            <a:fillRect/>
          </a:stretch>
        </p:blipFill>
        <p:spPr bwMode="auto">
          <a:xfrm>
            <a:off x="6826250" y="3111500"/>
            <a:ext cx="425450" cy="850900"/>
          </a:xfrm>
          <a:prstGeom prst="rect">
            <a:avLst/>
          </a:prstGeom>
          <a:noFill/>
          <a:ln w="9525">
            <a:noFill/>
            <a:miter lim="800000"/>
            <a:headEnd/>
            <a:tailEnd/>
          </a:ln>
        </p:spPr>
      </p:pic>
      <p:pic>
        <p:nvPicPr>
          <p:cNvPr id="99348" name="Picture 4"/>
          <p:cNvPicPr>
            <a:picLocks noChangeAspect="1" noChangeArrowheads="1"/>
          </p:cNvPicPr>
          <p:nvPr/>
        </p:nvPicPr>
        <p:blipFill>
          <a:blip r:embed="rId3" cstate="print"/>
          <a:srcRect/>
          <a:stretch>
            <a:fillRect/>
          </a:stretch>
        </p:blipFill>
        <p:spPr bwMode="auto">
          <a:xfrm>
            <a:off x="6978650" y="3263900"/>
            <a:ext cx="425450" cy="850900"/>
          </a:xfrm>
          <a:prstGeom prst="rect">
            <a:avLst/>
          </a:prstGeom>
          <a:noFill/>
          <a:ln w="9525">
            <a:noFill/>
            <a:miter lim="800000"/>
            <a:headEnd/>
            <a:tailEnd/>
          </a:ln>
        </p:spPr>
      </p:pic>
      <p:pic>
        <p:nvPicPr>
          <p:cNvPr id="99349" name="Picture 4"/>
          <p:cNvPicPr>
            <a:picLocks noChangeAspect="1" noChangeArrowheads="1"/>
          </p:cNvPicPr>
          <p:nvPr/>
        </p:nvPicPr>
        <p:blipFill>
          <a:blip r:embed="rId3" cstate="print"/>
          <a:srcRect/>
          <a:stretch>
            <a:fillRect/>
          </a:stretch>
        </p:blipFill>
        <p:spPr bwMode="auto">
          <a:xfrm>
            <a:off x="7131050" y="3416300"/>
            <a:ext cx="425450" cy="850900"/>
          </a:xfrm>
          <a:prstGeom prst="rect">
            <a:avLst/>
          </a:prstGeom>
          <a:noFill/>
          <a:ln w="9525">
            <a:noFill/>
            <a:miter lim="800000"/>
            <a:headEnd/>
            <a:tailEnd/>
          </a:ln>
        </p:spPr>
      </p:pic>
      <p:pic>
        <p:nvPicPr>
          <p:cNvPr id="99350" name="Picture 4"/>
          <p:cNvPicPr>
            <a:picLocks noChangeAspect="1" noChangeArrowheads="1"/>
          </p:cNvPicPr>
          <p:nvPr/>
        </p:nvPicPr>
        <p:blipFill>
          <a:blip r:embed="rId3" cstate="print"/>
          <a:srcRect/>
          <a:stretch>
            <a:fillRect/>
          </a:stretch>
        </p:blipFill>
        <p:spPr bwMode="auto">
          <a:xfrm>
            <a:off x="7283450" y="3568700"/>
            <a:ext cx="425450" cy="850900"/>
          </a:xfrm>
          <a:prstGeom prst="rect">
            <a:avLst/>
          </a:prstGeom>
          <a:noFill/>
          <a:ln w="9525">
            <a:noFill/>
            <a:miter lim="800000"/>
            <a:headEnd/>
            <a:tailEnd/>
          </a:ln>
        </p:spPr>
      </p:pic>
      <p:pic>
        <p:nvPicPr>
          <p:cNvPr id="99351" name="Picture 5"/>
          <p:cNvPicPr>
            <a:picLocks noChangeAspect="1" noChangeArrowheads="1"/>
          </p:cNvPicPr>
          <p:nvPr/>
        </p:nvPicPr>
        <p:blipFill>
          <a:blip r:embed="rId4" cstate="print"/>
          <a:srcRect/>
          <a:stretch>
            <a:fillRect/>
          </a:stretch>
        </p:blipFill>
        <p:spPr bwMode="auto">
          <a:xfrm>
            <a:off x="990600" y="4687887"/>
            <a:ext cx="392113" cy="1160463"/>
          </a:xfrm>
          <a:prstGeom prst="rect">
            <a:avLst/>
          </a:prstGeom>
          <a:noFill/>
          <a:ln w="9525">
            <a:noFill/>
            <a:miter lim="800000"/>
            <a:headEnd/>
            <a:tailEnd/>
          </a:ln>
        </p:spPr>
      </p:pic>
      <p:cxnSp>
        <p:nvCxnSpPr>
          <p:cNvPr id="72" name="Straight Arrow Connector 71"/>
          <p:cNvCxnSpPr/>
          <p:nvPr/>
        </p:nvCxnSpPr>
        <p:spPr>
          <a:xfrm flipV="1">
            <a:off x="1651000" y="5414962"/>
            <a:ext cx="1371600" cy="0"/>
          </a:xfrm>
          <a:prstGeom prst="straightConnector1">
            <a:avLst/>
          </a:prstGeom>
          <a:ln w="25400">
            <a:solidFill>
              <a:srgbClr val="00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9353" name="Picture 4"/>
          <p:cNvPicPr>
            <a:picLocks noChangeAspect="1" noChangeArrowheads="1"/>
          </p:cNvPicPr>
          <p:nvPr/>
        </p:nvPicPr>
        <p:blipFill>
          <a:blip r:embed="rId3" cstate="print"/>
          <a:srcRect/>
          <a:stretch>
            <a:fillRect/>
          </a:stretch>
        </p:blipFill>
        <p:spPr bwMode="auto">
          <a:xfrm>
            <a:off x="3224213" y="4710112"/>
            <a:ext cx="425450" cy="852488"/>
          </a:xfrm>
          <a:prstGeom prst="rect">
            <a:avLst/>
          </a:prstGeom>
          <a:noFill/>
          <a:ln w="9525">
            <a:noFill/>
            <a:miter lim="800000"/>
            <a:headEnd/>
            <a:tailEnd/>
          </a:ln>
        </p:spPr>
      </p:pic>
      <p:pic>
        <p:nvPicPr>
          <p:cNvPr id="99354" name="Picture 4"/>
          <p:cNvPicPr>
            <a:picLocks noChangeAspect="1" noChangeArrowheads="1"/>
          </p:cNvPicPr>
          <p:nvPr/>
        </p:nvPicPr>
        <p:blipFill>
          <a:blip r:embed="rId3" cstate="print"/>
          <a:srcRect/>
          <a:stretch>
            <a:fillRect/>
          </a:stretch>
        </p:blipFill>
        <p:spPr bwMode="auto">
          <a:xfrm>
            <a:off x="3376613" y="4862512"/>
            <a:ext cx="425450" cy="852488"/>
          </a:xfrm>
          <a:prstGeom prst="rect">
            <a:avLst/>
          </a:prstGeom>
          <a:noFill/>
          <a:ln w="9525">
            <a:noFill/>
            <a:miter lim="800000"/>
            <a:headEnd/>
            <a:tailEnd/>
          </a:ln>
        </p:spPr>
      </p:pic>
      <p:cxnSp>
        <p:nvCxnSpPr>
          <p:cNvPr id="76" name="Straight Arrow Connector 75"/>
          <p:cNvCxnSpPr/>
          <p:nvPr/>
        </p:nvCxnSpPr>
        <p:spPr>
          <a:xfrm flipV="1">
            <a:off x="4572000" y="5414962"/>
            <a:ext cx="1149350" cy="0"/>
          </a:xfrm>
          <a:prstGeom prst="straightConnector1">
            <a:avLst/>
          </a:prstGeom>
          <a:ln w="25400">
            <a:solidFill>
              <a:srgbClr val="00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9357" name="Picture 4"/>
          <p:cNvPicPr>
            <a:picLocks noChangeAspect="1" noChangeArrowheads="1"/>
          </p:cNvPicPr>
          <p:nvPr/>
        </p:nvPicPr>
        <p:blipFill>
          <a:blip r:embed="rId3" cstate="print"/>
          <a:srcRect/>
          <a:stretch>
            <a:fillRect/>
          </a:stretch>
        </p:blipFill>
        <p:spPr bwMode="auto">
          <a:xfrm>
            <a:off x="5699125" y="3451225"/>
            <a:ext cx="425450" cy="852488"/>
          </a:xfrm>
          <a:prstGeom prst="rect">
            <a:avLst/>
          </a:prstGeom>
          <a:noFill/>
          <a:ln w="9525">
            <a:noFill/>
            <a:miter lim="800000"/>
            <a:headEnd/>
            <a:tailEnd/>
          </a:ln>
        </p:spPr>
      </p:pic>
      <p:pic>
        <p:nvPicPr>
          <p:cNvPr id="99358" name="Picture 4"/>
          <p:cNvPicPr>
            <a:picLocks noChangeAspect="1" noChangeArrowheads="1"/>
          </p:cNvPicPr>
          <p:nvPr/>
        </p:nvPicPr>
        <p:blipFill>
          <a:blip r:embed="rId3" cstate="print"/>
          <a:srcRect/>
          <a:stretch>
            <a:fillRect/>
          </a:stretch>
        </p:blipFill>
        <p:spPr bwMode="auto">
          <a:xfrm>
            <a:off x="5851525" y="3603625"/>
            <a:ext cx="425450" cy="852488"/>
          </a:xfrm>
          <a:prstGeom prst="rect">
            <a:avLst/>
          </a:prstGeom>
          <a:noFill/>
          <a:ln w="9525">
            <a:noFill/>
            <a:miter lim="800000"/>
            <a:headEnd/>
            <a:tailEnd/>
          </a:ln>
        </p:spPr>
      </p:pic>
      <p:pic>
        <p:nvPicPr>
          <p:cNvPr id="99359" name="Picture 4"/>
          <p:cNvPicPr>
            <a:picLocks noChangeAspect="1" noChangeArrowheads="1"/>
          </p:cNvPicPr>
          <p:nvPr/>
        </p:nvPicPr>
        <p:blipFill>
          <a:blip r:embed="rId3" cstate="print"/>
          <a:srcRect/>
          <a:stretch>
            <a:fillRect/>
          </a:stretch>
        </p:blipFill>
        <p:spPr bwMode="auto">
          <a:xfrm>
            <a:off x="6003925" y="3756025"/>
            <a:ext cx="425450" cy="852488"/>
          </a:xfrm>
          <a:prstGeom prst="rect">
            <a:avLst/>
          </a:prstGeom>
          <a:noFill/>
          <a:ln w="9525">
            <a:noFill/>
            <a:miter lim="800000"/>
            <a:headEnd/>
            <a:tailEnd/>
          </a:ln>
        </p:spPr>
      </p:pic>
      <p:pic>
        <p:nvPicPr>
          <p:cNvPr id="99360" name="Picture 4"/>
          <p:cNvPicPr>
            <a:picLocks noChangeAspect="1" noChangeArrowheads="1"/>
          </p:cNvPicPr>
          <p:nvPr/>
        </p:nvPicPr>
        <p:blipFill>
          <a:blip r:embed="rId3" cstate="print"/>
          <a:srcRect/>
          <a:stretch>
            <a:fillRect/>
          </a:stretch>
        </p:blipFill>
        <p:spPr bwMode="auto">
          <a:xfrm>
            <a:off x="6156325" y="3908425"/>
            <a:ext cx="425450" cy="852488"/>
          </a:xfrm>
          <a:prstGeom prst="rect">
            <a:avLst/>
          </a:prstGeom>
          <a:noFill/>
          <a:ln w="9525">
            <a:noFill/>
            <a:miter lim="800000"/>
            <a:headEnd/>
            <a:tailEnd/>
          </a:ln>
        </p:spPr>
      </p:pic>
      <p:pic>
        <p:nvPicPr>
          <p:cNvPr id="99361" name="Picture 4"/>
          <p:cNvPicPr>
            <a:picLocks noChangeAspect="1" noChangeArrowheads="1"/>
          </p:cNvPicPr>
          <p:nvPr/>
        </p:nvPicPr>
        <p:blipFill>
          <a:blip r:embed="rId3" cstate="print"/>
          <a:srcRect/>
          <a:stretch>
            <a:fillRect/>
          </a:stretch>
        </p:blipFill>
        <p:spPr bwMode="auto">
          <a:xfrm>
            <a:off x="6308725" y="4060825"/>
            <a:ext cx="425450" cy="852488"/>
          </a:xfrm>
          <a:prstGeom prst="rect">
            <a:avLst/>
          </a:prstGeom>
          <a:noFill/>
          <a:ln w="9525">
            <a:noFill/>
            <a:miter lim="800000"/>
            <a:headEnd/>
            <a:tailEnd/>
          </a:ln>
        </p:spPr>
      </p:pic>
      <p:pic>
        <p:nvPicPr>
          <p:cNvPr id="99362" name="Picture 4"/>
          <p:cNvPicPr>
            <a:picLocks noChangeAspect="1" noChangeArrowheads="1"/>
          </p:cNvPicPr>
          <p:nvPr/>
        </p:nvPicPr>
        <p:blipFill>
          <a:blip r:embed="rId3" cstate="print"/>
          <a:srcRect/>
          <a:stretch>
            <a:fillRect/>
          </a:stretch>
        </p:blipFill>
        <p:spPr bwMode="auto">
          <a:xfrm>
            <a:off x="6461125" y="4213225"/>
            <a:ext cx="425450" cy="852488"/>
          </a:xfrm>
          <a:prstGeom prst="rect">
            <a:avLst/>
          </a:prstGeom>
          <a:noFill/>
          <a:ln w="9525">
            <a:noFill/>
            <a:miter lim="800000"/>
            <a:headEnd/>
            <a:tailEnd/>
          </a:ln>
        </p:spPr>
      </p:pic>
      <p:pic>
        <p:nvPicPr>
          <p:cNvPr id="99363" name="Picture 4"/>
          <p:cNvPicPr>
            <a:picLocks noChangeAspect="1" noChangeArrowheads="1"/>
          </p:cNvPicPr>
          <p:nvPr/>
        </p:nvPicPr>
        <p:blipFill>
          <a:blip r:embed="rId3" cstate="print"/>
          <a:srcRect/>
          <a:stretch>
            <a:fillRect/>
          </a:stretch>
        </p:blipFill>
        <p:spPr bwMode="auto">
          <a:xfrm>
            <a:off x="6613525" y="4365625"/>
            <a:ext cx="425450" cy="852488"/>
          </a:xfrm>
          <a:prstGeom prst="rect">
            <a:avLst/>
          </a:prstGeom>
          <a:noFill/>
          <a:ln w="9525">
            <a:noFill/>
            <a:miter lim="800000"/>
            <a:headEnd/>
            <a:tailEnd/>
          </a:ln>
        </p:spPr>
      </p:pic>
      <p:pic>
        <p:nvPicPr>
          <p:cNvPr id="99364" name="Picture 4"/>
          <p:cNvPicPr>
            <a:picLocks noChangeAspect="1" noChangeArrowheads="1"/>
          </p:cNvPicPr>
          <p:nvPr/>
        </p:nvPicPr>
        <p:blipFill>
          <a:blip r:embed="rId3" cstate="print"/>
          <a:srcRect/>
          <a:stretch>
            <a:fillRect/>
          </a:stretch>
        </p:blipFill>
        <p:spPr bwMode="auto">
          <a:xfrm>
            <a:off x="6765925" y="4518025"/>
            <a:ext cx="425450" cy="852488"/>
          </a:xfrm>
          <a:prstGeom prst="rect">
            <a:avLst/>
          </a:prstGeom>
          <a:noFill/>
          <a:ln w="9525">
            <a:noFill/>
            <a:miter lim="800000"/>
            <a:headEnd/>
            <a:tailEnd/>
          </a:ln>
        </p:spPr>
      </p:pic>
      <p:pic>
        <p:nvPicPr>
          <p:cNvPr id="99365" name="Picture 4"/>
          <p:cNvPicPr>
            <a:picLocks noChangeAspect="1" noChangeArrowheads="1"/>
          </p:cNvPicPr>
          <p:nvPr/>
        </p:nvPicPr>
        <p:blipFill>
          <a:blip r:embed="rId3" cstate="print"/>
          <a:srcRect/>
          <a:stretch>
            <a:fillRect/>
          </a:stretch>
        </p:blipFill>
        <p:spPr bwMode="auto">
          <a:xfrm>
            <a:off x="6918325" y="4670425"/>
            <a:ext cx="425450" cy="852488"/>
          </a:xfrm>
          <a:prstGeom prst="rect">
            <a:avLst/>
          </a:prstGeom>
          <a:noFill/>
          <a:ln w="9525">
            <a:noFill/>
            <a:miter lim="800000"/>
            <a:headEnd/>
            <a:tailEnd/>
          </a:ln>
        </p:spPr>
      </p:pic>
      <p:pic>
        <p:nvPicPr>
          <p:cNvPr id="99366" name="Picture 4"/>
          <p:cNvPicPr>
            <a:picLocks noChangeAspect="1" noChangeArrowheads="1"/>
          </p:cNvPicPr>
          <p:nvPr/>
        </p:nvPicPr>
        <p:blipFill>
          <a:blip r:embed="rId3" cstate="print"/>
          <a:srcRect/>
          <a:stretch>
            <a:fillRect/>
          </a:stretch>
        </p:blipFill>
        <p:spPr bwMode="auto">
          <a:xfrm>
            <a:off x="7070725" y="4822825"/>
            <a:ext cx="425450" cy="852488"/>
          </a:xfrm>
          <a:prstGeom prst="rect">
            <a:avLst/>
          </a:prstGeom>
          <a:noFill/>
          <a:ln w="9525">
            <a:noFill/>
            <a:miter lim="800000"/>
            <a:headEnd/>
            <a:tailEnd/>
          </a:ln>
        </p:spPr>
      </p:pic>
      <p:pic>
        <p:nvPicPr>
          <p:cNvPr id="99367" name="Picture 4"/>
          <p:cNvPicPr>
            <a:picLocks noChangeAspect="1" noChangeArrowheads="1"/>
          </p:cNvPicPr>
          <p:nvPr/>
        </p:nvPicPr>
        <p:blipFill>
          <a:blip r:embed="rId3" cstate="print"/>
          <a:srcRect/>
          <a:stretch>
            <a:fillRect/>
          </a:stretch>
        </p:blipFill>
        <p:spPr bwMode="auto">
          <a:xfrm>
            <a:off x="7223125" y="4975225"/>
            <a:ext cx="425450" cy="852488"/>
          </a:xfrm>
          <a:prstGeom prst="rect">
            <a:avLst/>
          </a:prstGeom>
          <a:noFill/>
          <a:ln w="9525">
            <a:noFill/>
            <a:miter lim="800000"/>
            <a:headEnd/>
            <a:tailEnd/>
          </a:ln>
        </p:spPr>
      </p:pic>
      <p:pic>
        <p:nvPicPr>
          <p:cNvPr id="99368" name="Picture 4"/>
          <p:cNvPicPr>
            <a:picLocks noChangeAspect="1" noChangeArrowheads="1"/>
          </p:cNvPicPr>
          <p:nvPr/>
        </p:nvPicPr>
        <p:blipFill>
          <a:blip r:embed="rId3" cstate="print"/>
          <a:srcRect/>
          <a:stretch>
            <a:fillRect/>
          </a:stretch>
        </p:blipFill>
        <p:spPr bwMode="auto">
          <a:xfrm>
            <a:off x="7375525" y="5127625"/>
            <a:ext cx="425450" cy="852488"/>
          </a:xfrm>
          <a:prstGeom prst="rect">
            <a:avLst/>
          </a:prstGeom>
          <a:noFill/>
          <a:ln w="9525">
            <a:noFill/>
            <a:miter lim="800000"/>
            <a:headEnd/>
            <a:tailEnd/>
          </a:ln>
        </p:spPr>
      </p:pic>
      <p:pic>
        <p:nvPicPr>
          <p:cNvPr id="99369" name="Picture 4"/>
          <p:cNvPicPr>
            <a:picLocks noChangeAspect="1" noChangeArrowheads="1"/>
          </p:cNvPicPr>
          <p:nvPr/>
        </p:nvPicPr>
        <p:blipFill>
          <a:blip r:embed="rId3" cstate="print"/>
          <a:srcRect/>
          <a:stretch>
            <a:fillRect/>
          </a:stretch>
        </p:blipFill>
        <p:spPr bwMode="auto">
          <a:xfrm>
            <a:off x="7527925" y="5280025"/>
            <a:ext cx="425450" cy="852488"/>
          </a:xfrm>
          <a:prstGeom prst="rect">
            <a:avLst/>
          </a:prstGeom>
          <a:noFill/>
          <a:ln w="9525">
            <a:noFill/>
            <a:miter lim="800000"/>
            <a:headEnd/>
            <a:tailEnd/>
          </a:ln>
        </p:spPr>
      </p:pic>
      <p:sp>
        <p:nvSpPr>
          <p:cNvPr id="99372" name="TextBox 10"/>
          <p:cNvSpPr txBox="1">
            <a:spLocks noChangeArrowheads="1"/>
          </p:cNvSpPr>
          <p:nvPr/>
        </p:nvSpPr>
        <p:spPr bwMode="auto">
          <a:xfrm>
            <a:off x="347663" y="3910012"/>
            <a:ext cx="1981200" cy="368300"/>
          </a:xfrm>
          <a:prstGeom prst="rect">
            <a:avLst/>
          </a:prstGeom>
          <a:noFill/>
          <a:ln w="9525">
            <a:noFill/>
            <a:miter lim="800000"/>
            <a:headEnd/>
            <a:tailEnd/>
          </a:ln>
        </p:spPr>
        <p:txBody>
          <a:bodyPr>
            <a:spAutoFit/>
          </a:bodyPr>
          <a:lstStyle/>
          <a:p>
            <a:r>
              <a:rPr lang="en-US" sz="1800" dirty="0"/>
              <a:t>Trained Clinician</a:t>
            </a:r>
          </a:p>
        </p:txBody>
      </p:sp>
      <p:sp>
        <p:nvSpPr>
          <p:cNvPr id="99373" name="TextBox 115"/>
          <p:cNvSpPr txBox="1">
            <a:spLocks noChangeArrowheads="1"/>
          </p:cNvSpPr>
          <p:nvPr/>
        </p:nvSpPr>
        <p:spPr bwMode="auto">
          <a:xfrm>
            <a:off x="392113" y="6030912"/>
            <a:ext cx="1981200" cy="369888"/>
          </a:xfrm>
          <a:prstGeom prst="rect">
            <a:avLst/>
          </a:prstGeom>
          <a:noFill/>
          <a:ln w="9525">
            <a:noFill/>
            <a:miter lim="800000"/>
            <a:headEnd/>
            <a:tailEnd/>
          </a:ln>
        </p:spPr>
        <p:txBody>
          <a:bodyPr>
            <a:spAutoFit/>
          </a:bodyPr>
          <a:lstStyle/>
          <a:p>
            <a:r>
              <a:rPr lang="en-US" sz="1800"/>
              <a:t>Trained Clinician</a:t>
            </a:r>
          </a:p>
        </p:txBody>
      </p:sp>
      <p:sp>
        <p:nvSpPr>
          <p:cNvPr id="99374" name="TextBox 12"/>
          <p:cNvSpPr txBox="1">
            <a:spLocks noChangeArrowheads="1"/>
          </p:cNvSpPr>
          <p:nvPr/>
        </p:nvSpPr>
        <p:spPr bwMode="auto">
          <a:xfrm>
            <a:off x="3073400" y="1314450"/>
            <a:ext cx="1347788" cy="1200150"/>
          </a:xfrm>
          <a:prstGeom prst="rect">
            <a:avLst/>
          </a:prstGeom>
          <a:noFill/>
          <a:ln w="9525">
            <a:noFill/>
            <a:miter lim="800000"/>
            <a:headEnd/>
            <a:tailEnd/>
          </a:ln>
        </p:spPr>
        <p:txBody>
          <a:bodyPr>
            <a:spAutoFit/>
          </a:bodyPr>
          <a:lstStyle/>
          <a:p>
            <a:pPr algn="ctr"/>
            <a:r>
              <a:rPr lang="en-US" sz="1800" dirty="0">
                <a:solidFill>
                  <a:schemeClr val="bg1"/>
                </a:solidFill>
              </a:rPr>
              <a:t>Patient Cases Presented to ECHO</a:t>
            </a:r>
          </a:p>
        </p:txBody>
      </p:sp>
      <p:sp>
        <p:nvSpPr>
          <p:cNvPr id="99375" name="TextBox 118"/>
          <p:cNvSpPr txBox="1">
            <a:spLocks noChangeArrowheads="1"/>
          </p:cNvSpPr>
          <p:nvPr/>
        </p:nvSpPr>
        <p:spPr bwMode="auto">
          <a:xfrm>
            <a:off x="5638800" y="1369874"/>
            <a:ext cx="3200400" cy="923330"/>
          </a:xfrm>
          <a:prstGeom prst="rect">
            <a:avLst/>
          </a:prstGeom>
          <a:noFill/>
          <a:ln w="9525">
            <a:noFill/>
            <a:miter lim="800000"/>
            <a:headEnd/>
            <a:tailEnd/>
          </a:ln>
        </p:spPr>
        <p:txBody>
          <a:bodyPr wrap="square">
            <a:spAutoFit/>
          </a:bodyPr>
          <a:lstStyle/>
          <a:p>
            <a:pPr algn="ctr"/>
            <a:r>
              <a:rPr lang="en-US" sz="1800" dirty="0">
                <a:solidFill>
                  <a:srgbClr val="FFFFFF"/>
                </a:solidFill>
              </a:rPr>
              <a:t>Additional Patients in </a:t>
            </a:r>
            <a:r>
              <a:rPr lang="en-US" sz="1800" dirty="0" smtClean="0">
                <a:solidFill>
                  <a:srgbClr val="FFFFFF"/>
                </a:solidFill>
              </a:rPr>
              <a:t>Practice Managed</a:t>
            </a:r>
          </a:p>
          <a:p>
            <a:pPr algn="ctr"/>
            <a:r>
              <a:rPr lang="en-US" sz="1800" dirty="0" smtClean="0">
                <a:solidFill>
                  <a:srgbClr val="FFFFFF"/>
                </a:solidFill>
              </a:rPr>
              <a:t>w/o  Consultation</a:t>
            </a:r>
            <a:endParaRPr lang="en-US" sz="1800" dirty="0">
              <a:solidFill>
                <a:srgbClr val="FFFFFF"/>
              </a:solidFill>
            </a:endParaRPr>
          </a:p>
        </p:txBody>
      </p:sp>
      <p:sp>
        <p:nvSpPr>
          <p:cNvPr id="2" name="Title 1"/>
          <p:cNvSpPr>
            <a:spLocks noGrp="1"/>
          </p:cNvSpPr>
          <p:nvPr>
            <p:ph type="title"/>
          </p:nvPr>
        </p:nvSpPr>
        <p:spPr/>
        <p:txBody>
          <a:bodyPr>
            <a:normAutofit/>
          </a:bodyPr>
          <a:lstStyle/>
          <a:p>
            <a:r>
              <a:rPr lang="en-US" sz="3200" b="1" dirty="0" smtClean="0">
                <a:latin typeface="Candara"/>
                <a:cs typeface="Candara"/>
              </a:rPr>
              <a:t>Force Multiplier Effect</a:t>
            </a:r>
            <a:endParaRPr lang="en-US" sz="3200" b="1" dirty="0">
              <a:latin typeface="Candara"/>
              <a:cs typeface="Candara"/>
            </a:endParaRPr>
          </a:p>
        </p:txBody>
      </p:sp>
      <p:sp>
        <p:nvSpPr>
          <p:cNvPr id="3" name="Text Placeholder 2"/>
          <p:cNvSpPr>
            <a:spLocks noGrp="1"/>
          </p:cNvSpPr>
          <p:nvPr>
            <p:ph type="body" idx="1"/>
          </p:nvPr>
        </p:nvSpPr>
        <p:spPr/>
        <p:txBody>
          <a:bodyPr/>
          <a:lstStyle/>
          <a:p>
            <a:endParaRPr lang="en-US"/>
          </a:p>
        </p:txBody>
      </p:sp>
      <p:sp>
        <p:nvSpPr>
          <p:cNvPr id="5" name="Content Placeholder 4"/>
          <p:cNvSpPr>
            <a:spLocks noGrp="1"/>
          </p:cNvSpPr>
          <p:nvPr>
            <p:ph sz="quarter" idx="13"/>
          </p:nvPr>
        </p:nvSpPr>
        <p:spPr/>
        <p:txBody>
          <a:bodyPr/>
          <a:lstStyle/>
          <a:p>
            <a:endParaRPr lang="en-US"/>
          </a:p>
        </p:txBody>
      </p:sp>
    </p:spTree>
    <p:extLst>
      <p:ext uri="{BB962C8B-B14F-4D97-AF65-F5344CB8AC3E}">
        <p14:creationId xmlns:p14="http://schemas.microsoft.com/office/powerpoint/2010/main" val="194315342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78"/>
          <p:cNvSpPr/>
          <p:nvPr/>
        </p:nvSpPr>
        <p:spPr>
          <a:xfrm>
            <a:off x="0" y="4572001"/>
            <a:ext cx="9144000" cy="228599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2" name="Rectangle 11"/>
          <p:cNvSpPr/>
          <p:nvPr/>
        </p:nvSpPr>
        <p:spPr>
          <a:xfrm>
            <a:off x="0" y="1468475"/>
            <a:ext cx="9143999" cy="310352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pic>
        <p:nvPicPr>
          <p:cNvPr id="99335" name="Picture 5"/>
          <p:cNvPicPr>
            <a:picLocks noChangeAspect="1" noChangeArrowheads="1"/>
          </p:cNvPicPr>
          <p:nvPr/>
        </p:nvPicPr>
        <p:blipFill>
          <a:blip r:embed="rId3" cstate="print"/>
          <a:srcRect/>
          <a:stretch>
            <a:fillRect/>
          </a:stretch>
        </p:blipFill>
        <p:spPr bwMode="auto">
          <a:xfrm>
            <a:off x="3092979" y="2742293"/>
            <a:ext cx="392113" cy="1160462"/>
          </a:xfrm>
          <a:prstGeom prst="rect">
            <a:avLst/>
          </a:prstGeom>
          <a:noFill/>
          <a:ln w="9525">
            <a:noFill/>
            <a:miter lim="800000"/>
            <a:headEnd/>
            <a:tailEnd/>
          </a:ln>
        </p:spPr>
      </p:pic>
      <p:cxnSp>
        <p:nvCxnSpPr>
          <p:cNvPr id="54" name="Straight Arrow Connector 53"/>
          <p:cNvCxnSpPr/>
          <p:nvPr/>
        </p:nvCxnSpPr>
        <p:spPr>
          <a:xfrm>
            <a:off x="3733800" y="3352800"/>
            <a:ext cx="1219200" cy="0"/>
          </a:xfrm>
          <a:prstGeom prst="straightConnector1">
            <a:avLst/>
          </a:prstGeom>
          <a:ln w="25400">
            <a:solidFill>
              <a:srgbClr val="00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9347" name="Picture 4"/>
          <p:cNvPicPr>
            <a:picLocks noChangeAspect="1" noChangeArrowheads="1"/>
          </p:cNvPicPr>
          <p:nvPr/>
        </p:nvPicPr>
        <p:blipFill>
          <a:blip r:embed="rId4" cstate="print"/>
          <a:srcRect/>
          <a:stretch>
            <a:fillRect/>
          </a:stretch>
        </p:blipFill>
        <p:spPr bwMode="auto">
          <a:xfrm>
            <a:off x="6964362" y="2458280"/>
            <a:ext cx="425450" cy="850900"/>
          </a:xfrm>
          <a:prstGeom prst="rect">
            <a:avLst/>
          </a:prstGeom>
          <a:noFill/>
          <a:ln w="9525">
            <a:noFill/>
            <a:miter lim="800000"/>
            <a:headEnd/>
            <a:tailEnd/>
          </a:ln>
        </p:spPr>
      </p:pic>
      <p:pic>
        <p:nvPicPr>
          <p:cNvPr id="99348" name="Picture 4"/>
          <p:cNvPicPr>
            <a:picLocks noChangeAspect="1" noChangeArrowheads="1"/>
          </p:cNvPicPr>
          <p:nvPr/>
        </p:nvPicPr>
        <p:blipFill>
          <a:blip r:embed="rId4" cstate="print"/>
          <a:srcRect/>
          <a:stretch>
            <a:fillRect/>
          </a:stretch>
        </p:blipFill>
        <p:spPr bwMode="auto">
          <a:xfrm>
            <a:off x="7194550" y="2455748"/>
            <a:ext cx="425450" cy="850900"/>
          </a:xfrm>
          <a:prstGeom prst="rect">
            <a:avLst/>
          </a:prstGeom>
          <a:noFill/>
          <a:ln w="9525">
            <a:noFill/>
            <a:miter lim="800000"/>
            <a:headEnd/>
            <a:tailEnd/>
          </a:ln>
        </p:spPr>
      </p:pic>
      <p:pic>
        <p:nvPicPr>
          <p:cNvPr id="99349" name="Picture 4"/>
          <p:cNvPicPr>
            <a:picLocks noChangeAspect="1" noChangeArrowheads="1"/>
          </p:cNvPicPr>
          <p:nvPr/>
        </p:nvPicPr>
        <p:blipFill>
          <a:blip r:embed="rId4" cstate="print"/>
          <a:srcRect/>
          <a:stretch>
            <a:fillRect/>
          </a:stretch>
        </p:blipFill>
        <p:spPr bwMode="auto">
          <a:xfrm>
            <a:off x="7407275" y="2433523"/>
            <a:ext cx="425450" cy="850900"/>
          </a:xfrm>
          <a:prstGeom prst="rect">
            <a:avLst/>
          </a:prstGeom>
          <a:noFill/>
          <a:ln w="9525">
            <a:noFill/>
            <a:miter lim="800000"/>
            <a:headEnd/>
            <a:tailEnd/>
          </a:ln>
        </p:spPr>
      </p:pic>
      <p:pic>
        <p:nvPicPr>
          <p:cNvPr id="99351" name="Picture 5"/>
          <p:cNvPicPr>
            <a:picLocks noChangeAspect="1" noChangeArrowheads="1"/>
          </p:cNvPicPr>
          <p:nvPr/>
        </p:nvPicPr>
        <p:blipFill>
          <a:blip r:embed="rId3" cstate="print"/>
          <a:srcRect/>
          <a:stretch>
            <a:fillRect/>
          </a:stretch>
        </p:blipFill>
        <p:spPr bwMode="auto">
          <a:xfrm>
            <a:off x="1764507" y="5055313"/>
            <a:ext cx="392113" cy="1160463"/>
          </a:xfrm>
          <a:prstGeom prst="rect">
            <a:avLst/>
          </a:prstGeom>
          <a:noFill/>
          <a:ln w="9525">
            <a:noFill/>
            <a:miter lim="800000"/>
            <a:headEnd/>
            <a:tailEnd/>
          </a:ln>
        </p:spPr>
      </p:pic>
      <p:pic>
        <p:nvPicPr>
          <p:cNvPr id="99369" name="Picture 4"/>
          <p:cNvPicPr>
            <a:picLocks noChangeAspect="1" noChangeArrowheads="1"/>
          </p:cNvPicPr>
          <p:nvPr/>
        </p:nvPicPr>
        <p:blipFill>
          <a:blip r:embed="rId4" cstate="print"/>
          <a:srcRect/>
          <a:stretch>
            <a:fillRect/>
          </a:stretch>
        </p:blipFill>
        <p:spPr bwMode="auto">
          <a:xfrm>
            <a:off x="7620000" y="2443047"/>
            <a:ext cx="425450" cy="852488"/>
          </a:xfrm>
          <a:prstGeom prst="rect">
            <a:avLst/>
          </a:prstGeom>
          <a:noFill/>
          <a:ln w="9525">
            <a:noFill/>
            <a:miter lim="800000"/>
            <a:headEnd/>
            <a:tailEnd/>
          </a:ln>
        </p:spPr>
      </p:pic>
      <p:sp>
        <p:nvSpPr>
          <p:cNvPr id="99375" name="TextBox 118"/>
          <p:cNvSpPr txBox="1">
            <a:spLocks noChangeArrowheads="1"/>
          </p:cNvSpPr>
          <p:nvPr/>
        </p:nvSpPr>
        <p:spPr bwMode="auto">
          <a:xfrm>
            <a:off x="5016675" y="1468475"/>
            <a:ext cx="3685646" cy="646331"/>
          </a:xfrm>
          <a:prstGeom prst="rect">
            <a:avLst/>
          </a:prstGeom>
          <a:noFill/>
          <a:ln w="9525">
            <a:noFill/>
            <a:miter lim="800000"/>
            <a:headEnd/>
            <a:tailEnd/>
          </a:ln>
        </p:spPr>
        <p:txBody>
          <a:bodyPr wrap="square">
            <a:spAutoFit/>
          </a:bodyPr>
          <a:lstStyle/>
          <a:p>
            <a:pPr algn="ctr"/>
            <a:r>
              <a:rPr lang="en-US" sz="1800" dirty="0" smtClean="0"/>
              <a:t>Patients Reached with Specialty </a:t>
            </a:r>
            <a:r>
              <a:rPr lang="en-US" sz="1800" u="sng" dirty="0" smtClean="0"/>
              <a:t>Knowledge &amp; Expertise</a:t>
            </a:r>
            <a:endParaRPr lang="en-US" sz="1800" u="sng" dirty="0"/>
          </a:p>
        </p:txBody>
      </p:sp>
      <p:sp>
        <p:nvSpPr>
          <p:cNvPr id="2" name="Title 1"/>
          <p:cNvSpPr>
            <a:spLocks noGrp="1"/>
          </p:cNvSpPr>
          <p:nvPr>
            <p:ph type="title"/>
          </p:nvPr>
        </p:nvSpPr>
        <p:spPr/>
        <p:txBody>
          <a:bodyPr>
            <a:normAutofit/>
          </a:bodyPr>
          <a:lstStyle/>
          <a:p>
            <a:r>
              <a:rPr lang="en-US" sz="3200" b="1" dirty="0" smtClean="0">
                <a:latin typeface="Candara"/>
                <a:cs typeface="Candara"/>
              </a:rPr>
              <a:t>ECHO vs. Telemedicine</a:t>
            </a:r>
            <a:endParaRPr lang="en-US" sz="3200" b="1" dirty="0">
              <a:latin typeface="Candara"/>
              <a:cs typeface="Candara"/>
            </a:endParaRPr>
          </a:p>
        </p:txBody>
      </p:sp>
      <p:sp>
        <p:nvSpPr>
          <p:cNvPr id="3" name="Text Placeholder 2"/>
          <p:cNvSpPr>
            <a:spLocks noGrp="1"/>
          </p:cNvSpPr>
          <p:nvPr>
            <p:ph type="body" idx="1"/>
          </p:nvPr>
        </p:nvSpPr>
        <p:spPr/>
        <p:txBody>
          <a:bodyPr/>
          <a:lstStyle/>
          <a:p>
            <a:endParaRPr lang="en-US"/>
          </a:p>
        </p:txBody>
      </p:sp>
      <p:sp>
        <p:nvSpPr>
          <p:cNvPr id="5" name="Content Placeholder 4"/>
          <p:cNvSpPr>
            <a:spLocks noGrp="1"/>
          </p:cNvSpPr>
          <p:nvPr>
            <p:ph sz="quarter" idx="13"/>
          </p:nvPr>
        </p:nvSpPr>
        <p:spPr/>
        <p:txBody>
          <a:bodyPr/>
          <a:lstStyle/>
          <a:p>
            <a:endParaRPr lang="en-US"/>
          </a:p>
        </p:txBody>
      </p:sp>
      <p:pic>
        <p:nvPicPr>
          <p:cNvPr id="47" name="Picture 4"/>
          <p:cNvPicPr>
            <a:picLocks noChangeAspect="1" noChangeArrowheads="1"/>
          </p:cNvPicPr>
          <p:nvPr/>
        </p:nvPicPr>
        <p:blipFill>
          <a:blip r:embed="rId4" cstate="print"/>
          <a:srcRect/>
          <a:stretch>
            <a:fillRect/>
          </a:stretch>
        </p:blipFill>
        <p:spPr bwMode="auto">
          <a:xfrm>
            <a:off x="6432550" y="5319712"/>
            <a:ext cx="425450" cy="852488"/>
          </a:xfrm>
          <a:prstGeom prst="rect">
            <a:avLst/>
          </a:prstGeom>
          <a:noFill/>
          <a:ln w="9525">
            <a:noFill/>
            <a:miter lim="800000"/>
            <a:headEnd/>
            <a:tailEnd/>
          </a:ln>
        </p:spPr>
      </p:pic>
      <p:cxnSp>
        <p:nvCxnSpPr>
          <p:cNvPr id="48" name="Straight Arrow Connector 47"/>
          <p:cNvCxnSpPr/>
          <p:nvPr/>
        </p:nvCxnSpPr>
        <p:spPr>
          <a:xfrm flipV="1">
            <a:off x="2362200" y="5715000"/>
            <a:ext cx="3810000" cy="30082"/>
          </a:xfrm>
          <a:prstGeom prst="straightConnector1">
            <a:avLst/>
          </a:prstGeom>
          <a:ln w="25400">
            <a:solidFill>
              <a:srgbClr val="00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49" name="TextBox 118"/>
          <p:cNvSpPr txBox="1">
            <a:spLocks noChangeArrowheads="1"/>
          </p:cNvSpPr>
          <p:nvPr/>
        </p:nvSpPr>
        <p:spPr bwMode="auto">
          <a:xfrm>
            <a:off x="1715250" y="1949916"/>
            <a:ext cx="3147570" cy="646331"/>
          </a:xfrm>
          <a:prstGeom prst="rect">
            <a:avLst/>
          </a:prstGeom>
          <a:noFill/>
          <a:ln w="9525">
            <a:noFill/>
            <a:miter lim="800000"/>
            <a:headEnd/>
            <a:tailEnd/>
          </a:ln>
        </p:spPr>
        <p:txBody>
          <a:bodyPr wrap="square">
            <a:spAutoFit/>
          </a:bodyPr>
          <a:lstStyle/>
          <a:p>
            <a:pPr algn="ctr"/>
            <a:r>
              <a:rPr lang="en-US" sz="1800" dirty="0" smtClean="0"/>
              <a:t>Specialist Supports Community-Based Clinician</a:t>
            </a:r>
            <a:endParaRPr lang="en-US" sz="1800" dirty="0"/>
          </a:p>
        </p:txBody>
      </p:sp>
      <p:sp>
        <p:nvSpPr>
          <p:cNvPr id="50" name="TextBox 118"/>
          <p:cNvSpPr txBox="1">
            <a:spLocks noChangeArrowheads="1"/>
          </p:cNvSpPr>
          <p:nvPr/>
        </p:nvSpPr>
        <p:spPr bwMode="auto">
          <a:xfrm>
            <a:off x="2192865" y="5026816"/>
            <a:ext cx="2819400" cy="646331"/>
          </a:xfrm>
          <a:prstGeom prst="rect">
            <a:avLst/>
          </a:prstGeom>
          <a:noFill/>
          <a:ln w="9525">
            <a:noFill/>
            <a:miter lim="800000"/>
            <a:headEnd/>
            <a:tailEnd/>
          </a:ln>
        </p:spPr>
        <p:txBody>
          <a:bodyPr wrap="square">
            <a:spAutoFit/>
          </a:bodyPr>
          <a:lstStyle/>
          <a:p>
            <a:pPr algn="ctr"/>
            <a:r>
              <a:rPr lang="en-US" sz="1800" dirty="0" smtClean="0"/>
              <a:t>Specialist Manages Patient Remotely</a:t>
            </a:r>
            <a:endParaRPr lang="en-US" sz="1800" dirty="0"/>
          </a:p>
        </p:txBody>
      </p:sp>
      <p:pic>
        <p:nvPicPr>
          <p:cNvPr id="52" name="Picture 5"/>
          <p:cNvPicPr>
            <a:picLocks noChangeAspect="1" noChangeArrowheads="1"/>
          </p:cNvPicPr>
          <p:nvPr/>
        </p:nvPicPr>
        <p:blipFill>
          <a:blip r:embed="rId3" cstate="print"/>
          <a:srcRect/>
          <a:stretch>
            <a:fillRect/>
          </a:stretch>
        </p:blipFill>
        <p:spPr bwMode="auto">
          <a:xfrm>
            <a:off x="1372394" y="2754615"/>
            <a:ext cx="392113" cy="1160462"/>
          </a:xfrm>
          <a:prstGeom prst="rect">
            <a:avLst/>
          </a:prstGeom>
          <a:noFill/>
          <a:ln w="9525">
            <a:noFill/>
            <a:miter lim="800000"/>
            <a:headEnd/>
            <a:tailEnd/>
          </a:ln>
        </p:spPr>
      </p:pic>
      <p:cxnSp>
        <p:nvCxnSpPr>
          <p:cNvPr id="53" name="Straight Arrow Connector 52"/>
          <p:cNvCxnSpPr/>
          <p:nvPr/>
        </p:nvCxnSpPr>
        <p:spPr>
          <a:xfrm flipV="1">
            <a:off x="1919815" y="3352800"/>
            <a:ext cx="899585" cy="4272"/>
          </a:xfrm>
          <a:prstGeom prst="straightConnector1">
            <a:avLst/>
          </a:prstGeom>
          <a:ln w="25400">
            <a:solidFill>
              <a:srgbClr val="00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5" name="Picture 4"/>
          <p:cNvPicPr>
            <a:picLocks noChangeAspect="1" noChangeArrowheads="1"/>
          </p:cNvPicPr>
          <p:nvPr/>
        </p:nvPicPr>
        <p:blipFill>
          <a:blip r:embed="rId4" cstate="print"/>
          <a:srcRect/>
          <a:stretch>
            <a:fillRect/>
          </a:stretch>
        </p:blipFill>
        <p:spPr bwMode="auto">
          <a:xfrm>
            <a:off x="6093882" y="2474156"/>
            <a:ext cx="425450" cy="850900"/>
          </a:xfrm>
          <a:prstGeom prst="rect">
            <a:avLst/>
          </a:prstGeom>
          <a:noFill/>
          <a:ln w="9525">
            <a:noFill/>
            <a:miter lim="800000"/>
            <a:headEnd/>
            <a:tailEnd/>
          </a:ln>
        </p:spPr>
      </p:pic>
      <p:pic>
        <p:nvPicPr>
          <p:cNvPr id="56" name="Picture 4"/>
          <p:cNvPicPr>
            <a:picLocks noChangeAspect="1" noChangeArrowheads="1"/>
          </p:cNvPicPr>
          <p:nvPr/>
        </p:nvPicPr>
        <p:blipFill>
          <a:blip r:embed="rId4" cstate="print"/>
          <a:srcRect/>
          <a:stretch>
            <a:fillRect/>
          </a:stretch>
        </p:blipFill>
        <p:spPr bwMode="auto">
          <a:xfrm>
            <a:off x="6324070" y="2471624"/>
            <a:ext cx="425450" cy="850900"/>
          </a:xfrm>
          <a:prstGeom prst="rect">
            <a:avLst/>
          </a:prstGeom>
          <a:noFill/>
          <a:ln w="9525">
            <a:noFill/>
            <a:miter lim="800000"/>
            <a:headEnd/>
            <a:tailEnd/>
          </a:ln>
        </p:spPr>
      </p:pic>
      <p:pic>
        <p:nvPicPr>
          <p:cNvPr id="57" name="Picture 4"/>
          <p:cNvPicPr>
            <a:picLocks noChangeAspect="1" noChangeArrowheads="1"/>
          </p:cNvPicPr>
          <p:nvPr/>
        </p:nvPicPr>
        <p:blipFill>
          <a:blip r:embed="rId4" cstate="print"/>
          <a:srcRect/>
          <a:stretch>
            <a:fillRect/>
          </a:stretch>
        </p:blipFill>
        <p:spPr bwMode="auto">
          <a:xfrm>
            <a:off x="6536795" y="2449399"/>
            <a:ext cx="425450" cy="850900"/>
          </a:xfrm>
          <a:prstGeom prst="rect">
            <a:avLst/>
          </a:prstGeom>
          <a:noFill/>
          <a:ln w="9525">
            <a:noFill/>
            <a:miter lim="800000"/>
            <a:headEnd/>
            <a:tailEnd/>
          </a:ln>
        </p:spPr>
      </p:pic>
      <p:pic>
        <p:nvPicPr>
          <p:cNvPr id="58" name="Picture 4"/>
          <p:cNvPicPr>
            <a:picLocks noChangeAspect="1" noChangeArrowheads="1"/>
          </p:cNvPicPr>
          <p:nvPr/>
        </p:nvPicPr>
        <p:blipFill>
          <a:blip r:embed="rId4" cstate="print"/>
          <a:srcRect/>
          <a:stretch>
            <a:fillRect/>
          </a:stretch>
        </p:blipFill>
        <p:spPr bwMode="auto">
          <a:xfrm>
            <a:off x="6749520" y="2458923"/>
            <a:ext cx="425450" cy="852488"/>
          </a:xfrm>
          <a:prstGeom prst="rect">
            <a:avLst/>
          </a:prstGeom>
          <a:noFill/>
          <a:ln w="9525">
            <a:noFill/>
            <a:miter lim="800000"/>
            <a:headEnd/>
            <a:tailEnd/>
          </a:ln>
        </p:spPr>
      </p:pic>
      <p:pic>
        <p:nvPicPr>
          <p:cNvPr id="59" name="Picture 4"/>
          <p:cNvPicPr>
            <a:picLocks noChangeAspect="1" noChangeArrowheads="1"/>
          </p:cNvPicPr>
          <p:nvPr/>
        </p:nvPicPr>
        <p:blipFill>
          <a:blip r:embed="rId4" cstate="print"/>
          <a:srcRect/>
          <a:stretch>
            <a:fillRect/>
          </a:stretch>
        </p:blipFill>
        <p:spPr bwMode="auto">
          <a:xfrm>
            <a:off x="5235221" y="2483946"/>
            <a:ext cx="425450" cy="850900"/>
          </a:xfrm>
          <a:prstGeom prst="rect">
            <a:avLst/>
          </a:prstGeom>
          <a:noFill/>
          <a:ln w="9525">
            <a:noFill/>
            <a:miter lim="800000"/>
            <a:headEnd/>
            <a:tailEnd/>
          </a:ln>
        </p:spPr>
      </p:pic>
      <p:pic>
        <p:nvPicPr>
          <p:cNvPr id="60" name="Picture 4"/>
          <p:cNvPicPr>
            <a:picLocks noChangeAspect="1" noChangeArrowheads="1"/>
          </p:cNvPicPr>
          <p:nvPr/>
        </p:nvPicPr>
        <p:blipFill>
          <a:blip r:embed="rId4" cstate="print"/>
          <a:srcRect/>
          <a:stretch>
            <a:fillRect/>
          </a:stretch>
        </p:blipFill>
        <p:spPr bwMode="auto">
          <a:xfrm>
            <a:off x="5465409" y="2481414"/>
            <a:ext cx="425450" cy="850900"/>
          </a:xfrm>
          <a:prstGeom prst="rect">
            <a:avLst/>
          </a:prstGeom>
          <a:noFill/>
          <a:ln w="9525">
            <a:noFill/>
            <a:miter lim="800000"/>
            <a:headEnd/>
            <a:tailEnd/>
          </a:ln>
        </p:spPr>
      </p:pic>
      <p:pic>
        <p:nvPicPr>
          <p:cNvPr id="61" name="Picture 4"/>
          <p:cNvPicPr>
            <a:picLocks noChangeAspect="1" noChangeArrowheads="1"/>
          </p:cNvPicPr>
          <p:nvPr/>
        </p:nvPicPr>
        <p:blipFill>
          <a:blip r:embed="rId4" cstate="print"/>
          <a:srcRect/>
          <a:stretch>
            <a:fillRect/>
          </a:stretch>
        </p:blipFill>
        <p:spPr bwMode="auto">
          <a:xfrm>
            <a:off x="5678134" y="2459189"/>
            <a:ext cx="425450" cy="850900"/>
          </a:xfrm>
          <a:prstGeom prst="rect">
            <a:avLst/>
          </a:prstGeom>
          <a:noFill/>
          <a:ln w="9525">
            <a:noFill/>
            <a:miter lim="800000"/>
            <a:headEnd/>
            <a:tailEnd/>
          </a:ln>
        </p:spPr>
      </p:pic>
      <p:pic>
        <p:nvPicPr>
          <p:cNvPr id="62" name="Picture 4"/>
          <p:cNvPicPr>
            <a:picLocks noChangeAspect="1" noChangeArrowheads="1"/>
          </p:cNvPicPr>
          <p:nvPr/>
        </p:nvPicPr>
        <p:blipFill>
          <a:blip r:embed="rId4" cstate="print"/>
          <a:srcRect/>
          <a:stretch>
            <a:fillRect/>
          </a:stretch>
        </p:blipFill>
        <p:spPr bwMode="auto">
          <a:xfrm>
            <a:off x="5890859" y="2468713"/>
            <a:ext cx="425450" cy="852488"/>
          </a:xfrm>
          <a:prstGeom prst="rect">
            <a:avLst/>
          </a:prstGeom>
          <a:noFill/>
          <a:ln w="9525">
            <a:noFill/>
            <a:miter lim="800000"/>
            <a:headEnd/>
            <a:tailEnd/>
          </a:ln>
        </p:spPr>
      </p:pic>
      <p:pic>
        <p:nvPicPr>
          <p:cNvPr id="63" name="Picture 4"/>
          <p:cNvPicPr>
            <a:picLocks noChangeAspect="1" noChangeArrowheads="1"/>
          </p:cNvPicPr>
          <p:nvPr/>
        </p:nvPicPr>
        <p:blipFill>
          <a:blip r:embed="rId4" cstate="print"/>
          <a:srcRect/>
          <a:stretch>
            <a:fillRect/>
          </a:stretch>
        </p:blipFill>
        <p:spPr bwMode="auto">
          <a:xfrm>
            <a:off x="5217758" y="3357071"/>
            <a:ext cx="425450" cy="850900"/>
          </a:xfrm>
          <a:prstGeom prst="rect">
            <a:avLst/>
          </a:prstGeom>
          <a:noFill/>
          <a:ln w="9525">
            <a:noFill/>
            <a:miter lim="800000"/>
            <a:headEnd/>
            <a:tailEnd/>
          </a:ln>
        </p:spPr>
      </p:pic>
      <p:pic>
        <p:nvPicPr>
          <p:cNvPr id="64" name="Picture 4"/>
          <p:cNvPicPr>
            <a:picLocks noChangeAspect="1" noChangeArrowheads="1"/>
          </p:cNvPicPr>
          <p:nvPr/>
        </p:nvPicPr>
        <p:blipFill>
          <a:blip r:embed="rId4" cstate="print"/>
          <a:srcRect/>
          <a:stretch>
            <a:fillRect/>
          </a:stretch>
        </p:blipFill>
        <p:spPr bwMode="auto">
          <a:xfrm>
            <a:off x="5447946" y="3354539"/>
            <a:ext cx="425450" cy="850900"/>
          </a:xfrm>
          <a:prstGeom prst="rect">
            <a:avLst/>
          </a:prstGeom>
          <a:noFill/>
          <a:ln w="9525">
            <a:noFill/>
            <a:miter lim="800000"/>
            <a:headEnd/>
            <a:tailEnd/>
          </a:ln>
        </p:spPr>
      </p:pic>
      <p:pic>
        <p:nvPicPr>
          <p:cNvPr id="65" name="Picture 4"/>
          <p:cNvPicPr>
            <a:picLocks noChangeAspect="1" noChangeArrowheads="1"/>
          </p:cNvPicPr>
          <p:nvPr/>
        </p:nvPicPr>
        <p:blipFill>
          <a:blip r:embed="rId4" cstate="print"/>
          <a:srcRect/>
          <a:stretch>
            <a:fillRect/>
          </a:stretch>
        </p:blipFill>
        <p:spPr bwMode="auto">
          <a:xfrm>
            <a:off x="5660671" y="3332314"/>
            <a:ext cx="425450" cy="850900"/>
          </a:xfrm>
          <a:prstGeom prst="rect">
            <a:avLst/>
          </a:prstGeom>
          <a:noFill/>
          <a:ln w="9525">
            <a:noFill/>
            <a:miter lim="800000"/>
            <a:headEnd/>
            <a:tailEnd/>
          </a:ln>
        </p:spPr>
      </p:pic>
      <p:pic>
        <p:nvPicPr>
          <p:cNvPr id="66" name="Picture 4"/>
          <p:cNvPicPr>
            <a:picLocks noChangeAspect="1" noChangeArrowheads="1"/>
          </p:cNvPicPr>
          <p:nvPr/>
        </p:nvPicPr>
        <p:blipFill>
          <a:blip r:embed="rId4" cstate="print"/>
          <a:srcRect/>
          <a:stretch>
            <a:fillRect/>
          </a:stretch>
        </p:blipFill>
        <p:spPr bwMode="auto">
          <a:xfrm>
            <a:off x="5873396" y="3341838"/>
            <a:ext cx="425450" cy="852488"/>
          </a:xfrm>
          <a:prstGeom prst="rect">
            <a:avLst/>
          </a:prstGeom>
          <a:noFill/>
          <a:ln w="9525">
            <a:noFill/>
            <a:miter lim="800000"/>
            <a:headEnd/>
            <a:tailEnd/>
          </a:ln>
        </p:spPr>
      </p:pic>
      <p:pic>
        <p:nvPicPr>
          <p:cNvPr id="67" name="Picture 4"/>
          <p:cNvPicPr>
            <a:picLocks noChangeAspect="1" noChangeArrowheads="1"/>
          </p:cNvPicPr>
          <p:nvPr/>
        </p:nvPicPr>
        <p:blipFill>
          <a:blip r:embed="rId4" cstate="print"/>
          <a:srcRect/>
          <a:stretch>
            <a:fillRect/>
          </a:stretch>
        </p:blipFill>
        <p:spPr bwMode="auto">
          <a:xfrm>
            <a:off x="6120341" y="3345958"/>
            <a:ext cx="425450" cy="850900"/>
          </a:xfrm>
          <a:prstGeom prst="rect">
            <a:avLst/>
          </a:prstGeom>
          <a:noFill/>
          <a:ln w="9525">
            <a:noFill/>
            <a:miter lim="800000"/>
            <a:headEnd/>
            <a:tailEnd/>
          </a:ln>
        </p:spPr>
      </p:pic>
      <p:pic>
        <p:nvPicPr>
          <p:cNvPr id="68" name="Picture 4"/>
          <p:cNvPicPr>
            <a:picLocks noChangeAspect="1" noChangeArrowheads="1"/>
          </p:cNvPicPr>
          <p:nvPr/>
        </p:nvPicPr>
        <p:blipFill>
          <a:blip r:embed="rId4" cstate="print"/>
          <a:srcRect/>
          <a:stretch>
            <a:fillRect/>
          </a:stretch>
        </p:blipFill>
        <p:spPr bwMode="auto">
          <a:xfrm>
            <a:off x="6350529" y="3343426"/>
            <a:ext cx="425450" cy="850900"/>
          </a:xfrm>
          <a:prstGeom prst="rect">
            <a:avLst/>
          </a:prstGeom>
          <a:noFill/>
          <a:ln w="9525">
            <a:noFill/>
            <a:miter lim="800000"/>
            <a:headEnd/>
            <a:tailEnd/>
          </a:ln>
        </p:spPr>
      </p:pic>
      <p:pic>
        <p:nvPicPr>
          <p:cNvPr id="69" name="Picture 4"/>
          <p:cNvPicPr>
            <a:picLocks noChangeAspect="1" noChangeArrowheads="1"/>
          </p:cNvPicPr>
          <p:nvPr/>
        </p:nvPicPr>
        <p:blipFill>
          <a:blip r:embed="rId4" cstate="print"/>
          <a:srcRect/>
          <a:stretch>
            <a:fillRect/>
          </a:stretch>
        </p:blipFill>
        <p:spPr bwMode="auto">
          <a:xfrm>
            <a:off x="6563254" y="3321201"/>
            <a:ext cx="425450" cy="850900"/>
          </a:xfrm>
          <a:prstGeom prst="rect">
            <a:avLst/>
          </a:prstGeom>
          <a:noFill/>
          <a:ln w="9525">
            <a:noFill/>
            <a:miter lim="800000"/>
            <a:headEnd/>
            <a:tailEnd/>
          </a:ln>
        </p:spPr>
      </p:pic>
      <p:pic>
        <p:nvPicPr>
          <p:cNvPr id="70" name="Picture 4"/>
          <p:cNvPicPr>
            <a:picLocks noChangeAspect="1" noChangeArrowheads="1"/>
          </p:cNvPicPr>
          <p:nvPr/>
        </p:nvPicPr>
        <p:blipFill>
          <a:blip r:embed="rId4" cstate="print"/>
          <a:srcRect/>
          <a:stretch>
            <a:fillRect/>
          </a:stretch>
        </p:blipFill>
        <p:spPr bwMode="auto">
          <a:xfrm>
            <a:off x="6775979" y="3330725"/>
            <a:ext cx="425450" cy="852488"/>
          </a:xfrm>
          <a:prstGeom prst="rect">
            <a:avLst/>
          </a:prstGeom>
          <a:noFill/>
          <a:ln w="9525">
            <a:noFill/>
            <a:miter lim="800000"/>
            <a:headEnd/>
            <a:tailEnd/>
          </a:ln>
        </p:spPr>
      </p:pic>
      <p:pic>
        <p:nvPicPr>
          <p:cNvPr id="71" name="Picture 4"/>
          <p:cNvPicPr>
            <a:picLocks noChangeAspect="1" noChangeArrowheads="1"/>
          </p:cNvPicPr>
          <p:nvPr/>
        </p:nvPicPr>
        <p:blipFill>
          <a:blip r:embed="rId4" cstate="print"/>
          <a:srcRect/>
          <a:stretch>
            <a:fillRect/>
          </a:stretch>
        </p:blipFill>
        <p:spPr bwMode="auto">
          <a:xfrm>
            <a:off x="7085716" y="3356807"/>
            <a:ext cx="425450" cy="850900"/>
          </a:xfrm>
          <a:prstGeom prst="rect">
            <a:avLst/>
          </a:prstGeom>
          <a:noFill/>
          <a:ln w="9525">
            <a:noFill/>
            <a:miter lim="800000"/>
            <a:headEnd/>
            <a:tailEnd/>
          </a:ln>
        </p:spPr>
      </p:pic>
      <p:pic>
        <p:nvPicPr>
          <p:cNvPr id="73" name="Picture 4"/>
          <p:cNvPicPr>
            <a:picLocks noChangeAspect="1" noChangeArrowheads="1"/>
          </p:cNvPicPr>
          <p:nvPr/>
        </p:nvPicPr>
        <p:blipFill>
          <a:blip r:embed="rId4" cstate="print"/>
          <a:srcRect/>
          <a:stretch>
            <a:fillRect/>
          </a:stretch>
        </p:blipFill>
        <p:spPr bwMode="auto">
          <a:xfrm>
            <a:off x="7315904" y="3354275"/>
            <a:ext cx="425450" cy="850900"/>
          </a:xfrm>
          <a:prstGeom prst="rect">
            <a:avLst/>
          </a:prstGeom>
          <a:noFill/>
          <a:ln w="9525">
            <a:noFill/>
            <a:miter lim="800000"/>
            <a:headEnd/>
            <a:tailEnd/>
          </a:ln>
        </p:spPr>
      </p:pic>
      <p:pic>
        <p:nvPicPr>
          <p:cNvPr id="74" name="Picture 4"/>
          <p:cNvPicPr>
            <a:picLocks noChangeAspect="1" noChangeArrowheads="1"/>
          </p:cNvPicPr>
          <p:nvPr/>
        </p:nvPicPr>
        <p:blipFill>
          <a:blip r:embed="rId4" cstate="print"/>
          <a:srcRect/>
          <a:stretch>
            <a:fillRect/>
          </a:stretch>
        </p:blipFill>
        <p:spPr bwMode="auto">
          <a:xfrm>
            <a:off x="7528629" y="3332050"/>
            <a:ext cx="425450" cy="850900"/>
          </a:xfrm>
          <a:prstGeom prst="rect">
            <a:avLst/>
          </a:prstGeom>
          <a:noFill/>
          <a:ln w="9525">
            <a:noFill/>
            <a:miter lim="800000"/>
            <a:headEnd/>
            <a:tailEnd/>
          </a:ln>
        </p:spPr>
      </p:pic>
      <p:pic>
        <p:nvPicPr>
          <p:cNvPr id="75" name="Picture 4"/>
          <p:cNvPicPr>
            <a:picLocks noChangeAspect="1" noChangeArrowheads="1"/>
          </p:cNvPicPr>
          <p:nvPr/>
        </p:nvPicPr>
        <p:blipFill>
          <a:blip r:embed="rId4" cstate="print"/>
          <a:srcRect/>
          <a:stretch>
            <a:fillRect/>
          </a:stretch>
        </p:blipFill>
        <p:spPr bwMode="auto">
          <a:xfrm>
            <a:off x="7741354" y="3341574"/>
            <a:ext cx="425450" cy="852488"/>
          </a:xfrm>
          <a:prstGeom prst="rect">
            <a:avLst/>
          </a:prstGeom>
          <a:noFill/>
          <a:ln w="9525">
            <a:noFill/>
            <a:miter lim="800000"/>
            <a:headEnd/>
            <a:tailEnd/>
          </a:ln>
        </p:spPr>
      </p:pic>
      <p:sp>
        <p:nvSpPr>
          <p:cNvPr id="77" name="TextBox 118"/>
          <p:cNvSpPr txBox="1">
            <a:spLocks noChangeArrowheads="1"/>
          </p:cNvSpPr>
          <p:nvPr/>
        </p:nvSpPr>
        <p:spPr bwMode="auto">
          <a:xfrm>
            <a:off x="-64868" y="2895600"/>
            <a:ext cx="1512668" cy="646331"/>
          </a:xfrm>
          <a:prstGeom prst="rect">
            <a:avLst/>
          </a:prstGeom>
          <a:noFill/>
          <a:ln w="9525">
            <a:noFill/>
            <a:miter lim="800000"/>
            <a:headEnd/>
            <a:tailEnd/>
          </a:ln>
        </p:spPr>
        <p:txBody>
          <a:bodyPr wrap="square">
            <a:spAutoFit/>
          </a:bodyPr>
          <a:lstStyle/>
          <a:p>
            <a:pPr algn="ctr"/>
            <a:r>
              <a:rPr lang="en-US" sz="1800" dirty="0" smtClean="0"/>
              <a:t>Echo </a:t>
            </a:r>
          </a:p>
          <a:p>
            <a:pPr algn="ctr"/>
            <a:r>
              <a:rPr lang="en-US" sz="1800" dirty="0" err="1" smtClean="0"/>
              <a:t>Telehealth</a:t>
            </a:r>
            <a:endParaRPr lang="en-US" sz="1800" dirty="0"/>
          </a:p>
        </p:txBody>
      </p:sp>
      <p:sp>
        <p:nvSpPr>
          <p:cNvPr id="78" name="TextBox 118"/>
          <p:cNvSpPr txBox="1">
            <a:spLocks noChangeArrowheads="1"/>
          </p:cNvSpPr>
          <p:nvPr/>
        </p:nvSpPr>
        <p:spPr bwMode="auto">
          <a:xfrm>
            <a:off x="-104379" y="5144869"/>
            <a:ext cx="1780779" cy="646331"/>
          </a:xfrm>
          <a:prstGeom prst="rect">
            <a:avLst/>
          </a:prstGeom>
          <a:noFill/>
          <a:ln w="9525">
            <a:noFill/>
            <a:miter lim="800000"/>
            <a:headEnd/>
            <a:tailEnd/>
          </a:ln>
        </p:spPr>
        <p:txBody>
          <a:bodyPr wrap="square">
            <a:spAutoFit/>
          </a:bodyPr>
          <a:lstStyle/>
          <a:p>
            <a:pPr algn="ctr"/>
            <a:r>
              <a:rPr lang="en-US" sz="1800" dirty="0" smtClean="0"/>
              <a:t>Traditional </a:t>
            </a:r>
          </a:p>
          <a:p>
            <a:pPr algn="ctr"/>
            <a:r>
              <a:rPr lang="en-US" sz="1800" dirty="0" smtClean="0"/>
              <a:t>Telemedicine</a:t>
            </a:r>
            <a:endParaRPr lang="en-US" sz="1800" dirty="0"/>
          </a:p>
        </p:txBody>
      </p:sp>
    </p:spTree>
    <p:extLst>
      <p:ext uri="{BB962C8B-B14F-4D97-AF65-F5344CB8AC3E}">
        <p14:creationId xmlns:p14="http://schemas.microsoft.com/office/powerpoint/2010/main" val="368843816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latin typeface="Candara"/>
                <a:cs typeface="Candara"/>
              </a:rPr>
              <a:t>Disclosures (</a:t>
            </a:r>
            <a:r>
              <a:rPr lang="en-US" sz="3200" b="1" dirty="0" err="1" smtClean="0">
                <a:latin typeface="Candara"/>
                <a:cs typeface="Candara"/>
              </a:rPr>
              <a:t>cont</a:t>
            </a:r>
            <a:r>
              <a:rPr lang="en-US" sz="3200" b="1" dirty="0" smtClean="0">
                <a:latin typeface="Candara"/>
                <a:cs typeface="Candara"/>
              </a:rPr>
              <a:t>)</a:t>
            </a:r>
            <a:endParaRPr lang="en-US" sz="3200" b="1" dirty="0">
              <a:latin typeface="Candara"/>
              <a:cs typeface="Candara"/>
            </a:endParaRPr>
          </a:p>
        </p:txBody>
      </p:sp>
      <p:sp>
        <p:nvSpPr>
          <p:cNvPr id="3" name="Text Placeholder 2"/>
          <p:cNvSpPr>
            <a:spLocks noGrp="1"/>
          </p:cNvSpPr>
          <p:nvPr>
            <p:ph type="body" idx="1"/>
          </p:nvPr>
        </p:nvSpPr>
        <p:spPr/>
        <p:txBody>
          <a:bodyPr/>
          <a:lstStyle/>
          <a:p>
            <a:r>
              <a:rPr lang="en-US" dirty="0" smtClean="0"/>
              <a:t>NW AETC ECHO Telehealth Program</a:t>
            </a:r>
            <a:endParaRPr lang="en-US" dirty="0"/>
          </a:p>
        </p:txBody>
      </p:sp>
      <p:sp>
        <p:nvSpPr>
          <p:cNvPr id="4" name="Content Placeholder 3"/>
          <p:cNvSpPr>
            <a:spLocks noGrp="1"/>
          </p:cNvSpPr>
          <p:nvPr>
            <p:ph sz="half" idx="2"/>
          </p:nvPr>
        </p:nvSpPr>
        <p:spPr>
          <a:xfrm>
            <a:off x="609600" y="1524000"/>
            <a:ext cx="8001000" cy="4876800"/>
          </a:xfrm>
        </p:spPr>
        <p:txBody>
          <a:bodyPr>
            <a:normAutofit/>
          </a:bodyPr>
          <a:lstStyle/>
          <a:p>
            <a:pPr lvl="0"/>
            <a:r>
              <a:rPr lang="en-US" dirty="0" smtClean="0"/>
              <a:t>Kent Unruh, PhD and Karla Thornton, MD, MPH</a:t>
            </a:r>
          </a:p>
          <a:p>
            <a:pPr lvl="1"/>
            <a:r>
              <a:rPr lang="en-US" dirty="0" smtClean="0"/>
              <a:t>Have no financial interest or relationships to disclose</a:t>
            </a:r>
          </a:p>
          <a:p>
            <a:pPr marL="0" lvl="0" indent="0">
              <a:buNone/>
            </a:pPr>
            <a:endParaRPr lang="en-US" dirty="0"/>
          </a:p>
          <a:p>
            <a:pPr lvl="0"/>
            <a:r>
              <a:rPr lang="en-US" dirty="0" smtClean="0"/>
              <a:t>Christian Ramers, MD, MPH</a:t>
            </a:r>
          </a:p>
          <a:p>
            <a:pPr lvl="1"/>
            <a:r>
              <a:rPr lang="en-US" dirty="0" smtClean="0"/>
              <a:t>Consultant/advisory board member: Gilead Sciences</a:t>
            </a:r>
          </a:p>
          <a:p>
            <a:pPr lvl="1"/>
            <a:r>
              <a:rPr lang="en-US" dirty="0" smtClean="0"/>
              <a:t>Speaker’s Bureau: Gilead Sciences</a:t>
            </a:r>
          </a:p>
          <a:p>
            <a:pPr marL="0" lvl="0" indent="0">
              <a:buNone/>
            </a:pPr>
            <a:endParaRPr lang="en-US" dirty="0"/>
          </a:p>
          <a:p>
            <a:pPr lvl="0"/>
            <a:r>
              <a:rPr lang="en-US" dirty="0" smtClean="0"/>
              <a:t>CME Staff Disclosures: </a:t>
            </a:r>
          </a:p>
          <a:p>
            <a:pPr lvl="1"/>
            <a:r>
              <a:rPr lang="en-US" dirty="0" smtClean="0"/>
              <a:t>Professional Education Services Group staff have no financial interest or relationship to disclose.</a:t>
            </a:r>
            <a:endParaRPr lang="en-US" dirty="0"/>
          </a:p>
          <a:p>
            <a:endParaRPr lang="en-US" dirty="0" smtClean="0"/>
          </a:p>
          <a:p>
            <a:endParaRPr lang="en-US" dirty="0" smtClean="0"/>
          </a:p>
          <a:p>
            <a:endParaRPr lang="en-US" dirty="0" smtClean="0"/>
          </a:p>
          <a:p>
            <a:endParaRPr lang="en-US" dirty="0" smtClean="0"/>
          </a:p>
        </p:txBody>
      </p:sp>
      <p:sp>
        <p:nvSpPr>
          <p:cNvPr id="7" name="Content Placeholder 6"/>
          <p:cNvSpPr>
            <a:spLocks noGrp="1"/>
          </p:cNvSpPr>
          <p:nvPr>
            <p:ph sz="quarter" idx="13"/>
          </p:nvPr>
        </p:nvSpPr>
        <p:spPr/>
        <p:txBody>
          <a:bodyPr/>
          <a:lstStyle/>
          <a:p>
            <a:endParaRPr lang="en-US"/>
          </a:p>
        </p:txBody>
      </p:sp>
    </p:spTree>
    <p:extLst>
      <p:ext uri="{BB962C8B-B14F-4D97-AF65-F5344CB8AC3E}">
        <p14:creationId xmlns:p14="http://schemas.microsoft.com/office/powerpoint/2010/main" val="370812734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1828800"/>
            <a:ext cx="6477000" cy="3733800"/>
          </a:xfrm>
        </p:spPr>
        <p:txBody>
          <a:bodyPr>
            <a:normAutofit/>
          </a:bodyPr>
          <a:lstStyle/>
          <a:p>
            <a:pPr eaLnBrk="1" fontAlgn="auto" hangingPunct="1">
              <a:spcAft>
                <a:spcPts val="0"/>
              </a:spcAft>
              <a:buFont typeface="Wingdings 2" pitchFamily="18" charset="2"/>
              <a:buNone/>
              <a:defRPr/>
            </a:pPr>
            <a:r>
              <a:rPr lang="en-US" sz="2800" b="1" dirty="0" smtClean="0">
                <a:ea typeface="+mn-ea"/>
                <a:cs typeface="+mn-cs"/>
              </a:rPr>
              <a:t>The ECHO Model</a:t>
            </a:r>
          </a:p>
          <a:p>
            <a:pPr eaLnBrk="1" fontAlgn="auto" hangingPunct="1">
              <a:spcAft>
                <a:spcPts val="0"/>
              </a:spcAft>
              <a:buFont typeface="Wingdings 2" pitchFamily="18" charset="2"/>
              <a:buNone/>
              <a:defRPr/>
            </a:pPr>
            <a:r>
              <a:rPr lang="en-US" sz="2800" dirty="0" smtClean="0">
                <a:ea typeface="+mn-ea"/>
                <a:cs typeface="+mn-cs"/>
              </a:rPr>
              <a:t>Karla Thornton, MD, MPH</a:t>
            </a:r>
            <a:endParaRPr lang="en-US" sz="2800" dirty="0">
              <a:ea typeface="+mn-ea"/>
              <a:cs typeface="+mn-cs"/>
            </a:endParaRPr>
          </a:p>
          <a:p>
            <a:pPr eaLnBrk="1" fontAlgn="auto" hangingPunct="1">
              <a:spcAft>
                <a:spcPts val="0"/>
              </a:spcAft>
              <a:buFont typeface="Wingdings 2" pitchFamily="18" charset="2"/>
              <a:buNone/>
              <a:defRPr/>
            </a:pPr>
            <a:r>
              <a:rPr lang="en-US" sz="2000" dirty="0" smtClean="0">
                <a:ea typeface="+mn-ea"/>
                <a:cs typeface="+mn-cs"/>
              </a:rPr>
              <a:t>Professor </a:t>
            </a:r>
            <a:r>
              <a:rPr lang="en-US" sz="2000" dirty="0">
                <a:ea typeface="+mn-ea"/>
                <a:cs typeface="+mn-cs"/>
              </a:rPr>
              <a:t>of Medicine </a:t>
            </a:r>
            <a:r>
              <a:rPr lang="en-US" sz="2000" dirty="0" smtClean="0">
                <a:ea typeface="+mn-ea"/>
                <a:cs typeface="+mn-cs"/>
              </a:rPr>
              <a:t>(Infectious Diseases)</a:t>
            </a:r>
            <a:endParaRPr lang="en-US" sz="2000" dirty="0">
              <a:ea typeface="+mn-ea"/>
              <a:cs typeface="+mn-cs"/>
            </a:endParaRPr>
          </a:p>
          <a:p>
            <a:pPr eaLnBrk="1" fontAlgn="auto" hangingPunct="1">
              <a:spcAft>
                <a:spcPts val="0"/>
              </a:spcAft>
              <a:buFont typeface="Wingdings 2" pitchFamily="18" charset="2"/>
              <a:buNone/>
              <a:defRPr/>
            </a:pPr>
            <a:r>
              <a:rPr lang="en-US" sz="2000" dirty="0" smtClean="0">
                <a:ea typeface="+mn-ea"/>
                <a:cs typeface="+mn-cs"/>
              </a:rPr>
              <a:t>Associate Director </a:t>
            </a:r>
            <a:r>
              <a:rPr lang="en-US" sz="2000" dirty="0">
                <a:ea typeface="+mn-ea"/>
                <a:cs typeface="+mn-cs"/>
              </a:rPr>
              <a:t>of Project </a:t>
            </a:r>
            <a:r>
              <a:rPr lang="en-US" sz="2000" dirty="0" smtClean="0">
                <a:ea typeface="+mn-ea"/>
                <a:cs typeface="+mn-cs"/>
              </a:rPr>
              <a:t>ECHO</a:t>
            </a:r>
            <a:endParaRPr lang="en-US" sz="2000" dirty="0">
              <a:ea typeface="+mn-ea"/>
              <a:cs typeface="+mn-cs"/>
            </a:endParaRPr>
          </a:p>
          <a:p>
            <a:pPr eaLnBrk="1" fontAlgn="auto" hangingPunct="1">
              <a:spcAft>
                <a:spcPts val="0"/>
              </a:spcAft>
              <a:buFont typeface="Wingdings 2" pitchFamily="18" charset="2"/>
              <a:buNone/>
              <a:defRPr/>
            </a:pPr>
            <a:r>
              <a:rPr lang="en-US" sz="2000" dirty="0">
                <a:ea typeface="+mn-ea"/>
                <a:cs typeface="+mn-cs"/>
              </a:rPr>
              <a:t>Department of Medicine</a:t>
            </a:r>
          </a:p>
          <a:p>
            <a:pPr eaLnBrk="1" fontAlgn="auto" hangingPunct="1">
              <a:spcAft>
                <a:spcPts val="0"/>
              </a:spcAft>
              <a:buFont typeface="Wingdings 2" pitchFamily="18" charset="2"/>
              <a:buNone/>
              <a:defRPr/>
            </a:pPr>
            <a:r>
              <a:rPr lang="en-US" sz="2000" dirty="0">
                <a:ea typeface="+mn-ea"/>
                <a:cs typeface="+mn-cs"/>
              </a:rPr>
              <a:t>University of New Mexico Health Sciences Center</a:t>
            </a:r>
          </a:p>
          <a:p>
            <a:pPr eaLnBrk="1" fontAlgn="auto" hangingPunct="1">
              <a:spcAft>
                <a:spcPts val="0"/>
              </a:spcAft>
              <a:buFont typeface="Wingdings 2" pitchFamily="18" charset="2"/>
              <a:buNone/>
              <a:defRPr/>
            </a:pPr>
            <a:r>
              <a:rPr lang="en-US" sz="2000" u="sng" dirty="0" smtClean="0">
                <a:ea typeface="+mn-ea"/>
                <a:cs typeface="+mn-cs"/>
                <a:hlinkClick r:id="rId3"/>
              </a:rPr>
              <a:t>kthornton@salud.unm.edu</a:t>
            </a:r>
            <a:endParaRPr lang="en-US" sz="2000" dirty="0">
              <a:ea typeface="+mn-ea"/>
              <a:cs typeface="+mn-cs"/>
            </a:endParaRPr>
          </a:p>
          <a:p>
            <a:pPr eaLnBrk="1" fontAlgn="auto" hangingPunct="1">
              <a:spcAft>
                <a:spcPts val="0"/>
              </a:spcAft>
              <a:buFont typeface="Wingdings 2" pitchFamily="18" charset="2"/>
              <a:buNone/>
              <a:defRPr/>
            </a:pPr>
            <a:endParaRPr lang="en-US" dirty="0">
              <a:ea typeface="+mn-ea"/>
              <a:cs typeface="+mn-cs"/>
            </a:endParaRPr>
          </a:p>
        </p:txBody>
      </p:sp>
      <p:pic>
        <p:nvPicPr>
          <p:cNvPr id="29698" name="Picture 7" descr="Dept of Internal Medicin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5410200"/>
            <a:ext cx="411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0" y="0"/>
            <a:ext cx="9144000" cy="762000"/>
          </a:xfrm>
          <a:prstGeom prst="rect">
            <a:avLst/>
          </a:prstGeom>
          <a:solidFill>
            <a:srgbClr val="800000"/>
          </a:solidFill>
          <a:ln w="9525">
            <a:solidFill>
              <a:srgbClr val="2E6295"/>
            </a:solidFill>
            <a:miter lim="800000"/>
            <a:headEnd/>
            <a:tailEnd/>
          </a:ln>
          <a:effectLst>
            <a:outerShdw blurRad="63500" dist="23000" dir="5400000" rotWithShape="0">
              <a:srgbClr val="000000">
                <a:alpha val="34999"/>
              </a:srgbClr>
            </a:outerShdw>
          </a:effectLst>
        </p:spPr>
        <p:txBody>
          <a:bodyPr anchor="ctr"/>
          <a:lstStyle/>
          <a:p>
            <a:pPr algn="ctr" eaLnBrk="0" hangingPunct="0">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241242737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idx="4294967295"/>
          </p:nvPr>
        </p:nvSpPr>
        <p:spPr bwMode="auto">
          <a:xfrm>
            <a:off x="0" y="762000"/>
            <a:ext cx="9144000" cy="838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solidFill>
                  <a:srgbClr val="963232"/>
                </a:solidFill>
                <a:latin typeface="Gill Sans MT" charset="0"/>
                <a:cs typeface="Gill Sans MT" charset="0"/>
              </a:rPr>
              <a:t>Mission</a:t>
            </a:r>
          </a:p>
        </p:txBody>
      </p:sp>
      <p:sp>
        <p:nvSpPr>
          <p:cNvPr id="31746" name="Content Placeholder 2"/>
          <p:cNvSpPr>
            <a:spLocks noGrp="1"/>
          </p:cNvSpPr>
          <p:nvPr>
            <p:ph idx="4294967295"/>
          </p:nvPr>
        </p:nvSpPr>
        <p:spPr bwMode="auto">
          <a:xfrm>
            <a:off x="457200" y="2057400"/>
            <a:ext cx="8153400" cy="2514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eaLnBrk="1" hangingPunct="1">
              <a:buFont typeface="Wingdings 2" charset="0"/>
              <a:buNone/>
            </a:pPr>
            <a:r>
              <a:rPr lang="en-US" sz="2800">
                <a:latin typeface="Calibri" charset="0"/>
              </a:rPr>
              <a:t>The mission of </a:t>
            </a:r>
            <a:r>
              <a:rPr lang="en-US" sz="2800" b="1">
                <a:latin typeface="Calibri" charset="0"/>
              </a:rPr>
              <a:t>Project E</a:t>
            </a:r>
            <a:r>
              <a:rPr lang="en-US" sz="2800" b="1">
                <a:solidFill>
                  <a:srgbClr val="903C3C"/>
                </a:solidFill>
                <a:latin typeface="Calibri" charset="0"/>
              </a:rPr>
              <a:t>C</a:t>
            </a:r>
            <a:r>
              <a:rPr lang="en-US" sz="2800" b="1">
                <a:latin typeface="Calibri" charset="0"/>
              </a:rPr>
              <a:t>HO™ (Extension for Community Healthcare Outcomes) </a:t>
            </a:r>
            <a:r>
              <a:rPr lang="en-US" sz="2800">
                <a:latin typeface="Calibri" charset="0"/>
              </a:rPr>
              <a:t>is to develop the capacity to safely and effectively treat chronic, common and complex diseases in rural and underserved areas and to monitor outcomes.</a:t>
            </a:r>
          </a:p>
          <a:p>
            <a:pPr marL="0" eaLnBrk="1" hangingPunct="1">
              <a:buFont typeface="Wingdings 2" charset="0"/>
              <a:buNone/>
            </a:pPr>
            <a:endParaRPr lang="en-US" sz="2400">
              <a:latin typeface="Calibri" charset="0"/>
            </a:endParaRPr>
          </a:p>
          <a:p>
            <a:pPr marL="0" eaLnBrk="1" hangingPunct="1">
              <a:buFont typeface="Wingdings 2" charset="0"/>
              <a:buNone/>
            </a:pPr>
            <a:endParaRPr lang="en-US" sz="2000">
              <a:latin typeface="Calibri" charset="0"/>
            </a:endParaRPr>
          </a:p>
          <a:p>
            <a:pPr marL="0" eaLnBrk="1" hangingPunct="1">
              <a:buFont typeface="Wingdings 2" charset="0"/>
              <a:buNone/>
            </a:pPr>
            <a:r>
              <a:rPr lang="en-US" sz="2000">
                <a:latin typeface="Calibri" charset="0"/>
              </a:rPr>
              <a:t>Supported by New Mexico Dept of Health, New Mexico Medicaid, Agency for Healthcare Research and Quality, New Mexico Legislature, Robert Wood Johnson Foundation</a:t>
            </a:r>
          </a:p>
        </p:txBody>
      </p:sp>
      <p:sp>
        <p:nvSpPr>
          <p:cNvPr id="3" name="Rectangle 2"/>
          <p:cNvSpPr>
            <a:spLocks noChangeArrowheads="1"/>
          </p:cNvSpPr>
          <p:nvPr/>
        </p:nvSpPr>
        <p:spPr bwMode="auto">
          <a:xfrm>
            <a:off x="0" y="0"/>
            <a:ext cx="9144000" cy="685800"/>
          </a:xfrm>
          <a:prstGeom prst="rect">
            <a:avLst/>
          </a:prstGeom>
          <a:solidFill>
            <a:srgbClr val="800000"/>
          </a:solidFill>
          <a:ln w="9525">
            <a:solidFill>
              <a:srgbClr val="2E6295"/>
            </a:solidFill>
            <a:miter lim="800000"/>
            <a:headEnd/>
            <a:tailEnd/>
          </a:ln>
          <a:effectLst>
            <a:outerShdw blurRad="63500" dist="23000" dir="5400000" rotWithShape="0">
              <a:srgbClr val="000000">
                <a:alpha val="34999"/>
              </a:srgbClr>
            </a:outerShdw>
          </a:effectLst>
        </p:spPr>
        <p:txBody>
          <a:bodyPr anchor="ctr"/>
          <a:lstStyle/>
          <a:p>
            <a:pPr algn="ctr" eaLnBrk="0" hangingPunct="0">
              <a:defRPr/>
            </a:pPr>
            <a:endParaRPr lang="en-US">
              <a:solidFill>
                <a:schemeClr val="lt1"/>
              </a:solidFill>
              <a:latin typeface="+mn-lt"/>
              <a:ea typeface="+mn-ea"/>
              <a:cs typeface="+mn-cs"/>
            </a:endParaRPr>
          </a:p>
        </p:txBody>
      </p:sp>
      <p:sp>
        <p:nvSpPr>
          <p:cNvPr id="4" name="Right Triangle 3"/>
          <p:cNvSpPr>
            <a:spLocks noChangeArrowheads="1"/>
          </p:cNvSpPr>
          <p:nvPr/>
        </p:nvSpPr>
        <p:spPr bwMode="auto">
          <a:xfrm>
            <a:off x="0" y="6477000"/>
            <a:ext cx="9144000" cy="381000"/>
          </a:xfrm>
          <a:prstGeom prst="rtTriangle">
            <a:avLst/>
          </a:prstGeom>
          <a:gradFill rotWithShape="1">
            <a:gsLst>
              <a:gs pos="0">
                <a:srgbClr val="000000"/>
              </a:gs>
              <a:gs pos="80000">
                <a:srgbClr val="000000"/>
              </a:gs>
              <a:gs pos="100000">
                <a:srgbClr val="000000"/>
              </a:gs>
            </a:gsLst>
            <a:lin ang="16200000"/>
          </a:gradFill>
          <a:ln w="9525">
            <a:solidFill>
              <a:srgbClr val="000000"/>
            </a:solidFill>
            <a:miter lim="800000"/>
            <a:headEnd/>
            <a:tailEnd/>
          </a:ln>
          <a:effectLst>
            <a:outerShdw blurRad="63500" dist="23000" dir="5400000" rotWithShape="0">
              <a:srgbClr val="000000">
                <a:alpha val="34999"/>
              </a:srgbClr>
            </a:outerShdw>
          </a:effectLst>
        </p:spPr>
        <p:txBody>
          <a:bodyPr anchor="ctr"/>
          <a:lstStyle/>
          <a:p>
            <a:pPr algn="ctr" eaLnBrk="0" hangingPunct="0">
              <a:defRPr/>
            </a:pPr>
            <a:endParaRPr lang="en-US">
              <a:solidFill>
                <a:schemeClr val="lt1"/>
              </a:solidFill>
              <a:latin typeface="+mn-lt"/>
              <a:ea typeface="+mn-ea"/>
              <a:cs typeface="+mn-cs"/>
            </a:endParaRPr>
          </a:p>
        </p:txBody>
      </p:sp>
      <p:pic>
        <p:nvPicPr>
          <p:cNvPr id="6" name="Picture 5" descr="ECHO logo hi-rez.jpg"/>
          <p:cNvPicPr>
            <a:picLocks noChangeAspect="1"/>
          </p:cNvPicPr>
          <p:nvPr/>
        </p:nvPicPr>
        <p:blipFill>
          <a:blip r:embed="rId2" cstate="print"/>
          <a:stretch>
            <a:fillRect/>
          </a:stretch>
        </p:blipFill>
        <p:spPr>
          <a:xfrm>
            <a:off x="7772401" y="6248400"/>
            <a:ext cx="846799" cy="4184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2894570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idx="4294967295"/>
          </p:nvPr>
        </p:nvSpPr>
        <p:spPr bwMode="auto">
          <a:xfrm>
            <a:off x="0" y="685800"/>
            <a:ext cx="9144000" cy="990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4000" b="1">
                <a:solidFill>
                  <a:srgbClr val="963232"/>
                </a:solidFill>
                <a:latin typeface="Gill Sans MT" charset="0"/>
              </a:rPr>
              <a:t>Hepatitis C in New Mexico</a:t>
            </a:r>
            <a:br>
              <a:rPr lang="en-US" sz="4000" b="1">
                <a:solidFill>
                  <a:srgbClr val="963232"/>
                </a:solidFill>
                <a:latin typeface="Gill Sans MT" charset="0"/>
              </a:rPr>
            </a:br>
            <a:endParaRPr lang="en-US" sz="4000">
              <a:solidFill>
                <a:srgbClr val="963232"/>
              </a:solidFill>
              <a:latin typeface="Arial" charset="0"/>
            </a:endParaRPr>
          </a:p>
        </p:txBody>
      </p:sp>
      <p:sp>
        <p:nvSpPr>
          <p:cNvPr id="32770" name="Content Placeholder 2"/>
          <p:cNvSpPr>
            <a:spLocks noGrp="1"/>
          </p:cNvSpPr>
          <p:nvPr>
            <p:ph idx="4294967295"/>
          </p:nvPr>
        </p:nvSpPr>
        <p:spPr bwMode="auto">
          <a:xfrm>
            <a:off x="609600" y="1828800"/>
            <a:ext cx="7924800" cy="4495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eaLnBrk="1" hangingPunct="1">
              <a:lnSpc>
                <a:spcPts val="3200"/>
              </a:lnSpc>
              <a:buClr>
                <a:srgbClr val="903C3C"/>
              </a:buClr>
              <a:buSzPct val="150000"/>
              <a:buFont typeface="Wingdings" charset="0"/>
              <a:buChar char="§"/>
              <a:tabLst>
                <a:tab pos="461963" algn="l"/>
              </a:tabLst>
            </a:pPr>
            <a:r>
              <a:rPr lang="en-US">
                <a:latin typeface="Arial" charset="0"/>
              </a:rPr>
              <a:t>Number HCV cases 30,000 </a:t>
            </a:r>
          </a:p>
          <a:p>
            <a:pPr marL="461963" indent="-461963" eaLnBrk="1" hangingPunct="1">
              <a:lnSpc>
                <a:spcPts val="3200"/>
              </a:lnSpc>
              <a:buClr>
                <a:srgbClr val="903C3C"/>
              </a:buClr>
              <a:buSzPct val="150000"/>
              <a:buFont typeface="Wingdings" charset="0"/>
              <a:buChar char="§"/>
              <a:tabLst>
                <a:tab pos="461963" algn="l"/>
              </a:tabLst>
            </a:pPr>
            <a:r>
              <a:rPr lang="en-US">
                <a:latin typeface="Arial" charset="0"/>
              </a:rPr>
              <a:t>In 2004 less than 5% had been treated</a:t>
            </a:r>
          </a:p>
          <a:p>
            <a:pPr marL="461963" indent="-461963" eaLnBrk="1" hangingPunct="1">
              <a:lnSpc>
                <a:spcPts val="3200"/>
              </a:lnSpc>
              <a:buClr>
                <a:srgbClr val="903C3C"/>
              </a:buClr>
              <a:buSzPct val="150000"/>
              <a:buFont typeface="Wingdings" charset="0"/>
              <a:buChar char="§"/>
              <a:tabLst>
                <a:tab pos="461963" algn="l"/>
              </a:tabLst>
            </a:pPr>
            <a:r>
              <a:rPr lang="en-US">
                <a:latin typeface="Arial" charset="0"/>
              </a:rPr>
              <a:t>2400 prisoners diagnosed in corrections system– none treated before 2004</a:t>
            </a:r>
          </a:p>
          <a:p>
            <a:pPr marL="461963" indent="-461963" eaLnBrk="1" hangingPunct="1">
              <a:lnSpc>
                <a:spcPts val="3200"/>
              </a:lnSpc>
              <a:buClr>
                <a:srgbClr val="903C3C"/>
              </a:buClr>
              <a:buSzPct val="150000"/>
              <a:buFont typeface="Wingdings" charset="0"/>
              <a:buChar char="§"/>
              <a:tabLst>
                <a:tab pos="461963" algn="l"/>
              </a:tabLst>
            </a:pPr>
            <a:r>
              <a:rPr lang="en-US">
                <a:latin typeface="Arial" charset="0"/>
              </a:rPr>
              <a:t>Highest rate of chronic liver disease/cirrhosis deaths in the nation</a:t>
            </a:r>
          </a:p>
          <a:p>
            <a:pPr marL="461963" indent="-461963" eaLnBrk="1" hangingPunct="1">
              <a:tabLst>
                <a:tab pos="461963" algn="l"/>
              </a:tabLst>
            </a:pPr>
            <a:endParaRPr lang="en-US">
              <a:latin typeface="Arial" charset="0"/>
            </a:endParaRPr>
          </a:p>
        </p:txBody>
      </p:sp>
      <p:pic>
        <p:nvPicPr>
          <p:cNvPr id="5" name="Picture 4" descr="ECHO logo hi-rez.jpg"/>
          <p:cNvPicPr>
            <a:picLocks noChangeAspect="1"/>
          </p:cNvPicPr>
          <p:nvPr/>
        </p:nvPicPr>
        <p:blipFill>
          <a:blip r:embed="rId2" cstate="print"/>
          <a:stretch>
            <a:fillRect/>
          </a:stretch>
        </p:blipFill>
        <p:spPr>
          <a:xfrm>
            <a:off x="7772401" y="6248400"/>
            <a:ext cx="846799" cy="4184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a:spLocks noChangeArrowheads="1"/>
          </p:cNvSpPr>
          <p:nvPr/>
        </p:nvSpPr>
        <p:spPr bwMode="auto">
          <a:xfrm>
            <a:off x="0" y="0"/>
            <a:ext cx="9144000" cy="685800"/>
          </a:xfrm>
          <a:prstGeom prst="rect">
            <a:avLst/>
          </a:prstGeom>
          <a:solidFill>
            <a:srgbClr val="800000"/>
          </a:solidFill>
          <a:ln w="9525">
            <a:solidFill>
              <a:srgbClr val="2E6295"/>
            </a:solidFill>
            <a:miter lim="800000"/>
            <a:headEnd/>
            <a:tailEnd/>
          </a:ln>
          <a:effectLst>
            <a:outerShdw blurRad="63500" dist="23000" dir="5400000" rotWithShape="0">
              <a:srgbClr val="000000">
                <a:alpha val="34999"/>
              </a:srgbClr>
            </a:outerShdw>
          </a:effectLst>
        </p:spPr>
        <p:txBody>
          <a:bodyPr anchor="ctr"/>
          <a:lstStyle/>
          <a:p>
            <a:pPr algn="ctr" eaLnBrk="0" hangingPunct="0">
              <a:defRPr/>
            </a:pPr>
            <a:endParaRPr lang="en-US">
              <a:solidFill>
                <a:schemeClr val="lt1"/>
              </a:solidFill>
              <a:latin typeface="+mn-lt"/>
              <a:ea typeface="+mn-ea"/>
              <a:cs typeface="+mn-cs"/>
            </a:endParaRPr>
          </a:p>
        </p:txBody>
      </p:sp>
      <p:sp>
        <p:nvSpPr>
          <p:cNvPr id="7" name="Right Triangle 6"/>
          <p:cNvSpPr>
            <a:spLocks noChangeArrowheads="1"/>
          </p:cNvSpPr>
          <p:nvPr/>
        </p:nvSpPr>
        <p:spPr bwMode="auto">
          <a:xfrm>
            <a:off x="0" y="6477000"/>
            <a:ext cx="9144000" cy="381000"/>
          </a:xfrm>
          <a:prstGeom prst="rtTriangle">
            <a:avLst/>
          </a:prstGeom>
          <a:gradFill rotWithShape="1">
            <a:gsLst>
              <a:gs pos="0">
                <a:srgbClr val="000000"/>
              </a:gs>
              <a:gs pos="80000">
                <a:srgbClr val="000000"/>
              </a:gs>
              <a:gs pos="100000">
                <a:srgbClr val="000000"/>
              </a:gs>
            </a:gsLst>
            <a:lin ang="16200000"/>
          </a:gradFill>
          <a:ln w="9525">
            <a:solidFill>
              <a:srgbClr val="000000"/>
            </a:solidFill>
            <a:miter lim="800000"/>
            <a:headEnd/>
            <a:tailEnd/>
          </a:ln>
          <a:effectLst>
            <a:outerShdw blurRad="63500" dist="23000" dir="5400000" rotWithShape="0">
              <a:srgbClr val="000000">
                <a:alpha val="34999"/>
              </a:srgbClr>
            </a:outerShdw>
          </a:effectLst>
        </p:spPr>
        <p:txBody>
          <a:bodyPr anchor="ctr"/>
          <a:lstStyle/>
          <a:p>
            <a:pPr algn="ctr" eaLnBrk="0" hangingPunct="0">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422616646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Placeholder 2"/>
          <p:cNvSpPr>
            <a:spLocks noGrp="1"/>
          </p:cNvSpPr>
          <p:nvPr>
            <p:ph type="body" idx="4294967295"/>
          </p:nvPr>
        </p:nvSpPr>
        <p:spPr bwMode="auto">
          <a:xfrm>
            <a:off x="0" y="762000"/>
            <a:ext cx="9144000" cy="838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 typeface="Wingdings 2" charset="0"/>
              <a:buNone/>
            </a:pPr>
            <a:r>
              <a:rPr lang="en-US" sz="4000" b="1">
                <a:solidFill>
                  <a:srgbClr val="963232"/>
                </a:solidFill>
                <a:latin typeface="Gill Sans MT" charset="0"/>
                <a:cs typeface="Gill Sans MT" charset="0"/>
              </a:rPr>
              <a:t>Health Care in New Mexico</a:t>
            </a:r>
          </a:p>
        </p:txBody>
      </p:sp>
      <p:sp>
        <p:nvSpPr>
          <p:cNvPr id="33794" name="Rectangle 3"/>
          <p:cNvSpPr>
            <a:spLocks noChangeArrowheads="1"/>
          </p:cNvSpPr>
          <p:nvPr/>
        </p:nvSpPr>
        <p:spPr bwMode="auto">
          <a:xfrm>
            <a:off x="990600" y="2133600"/>
            <a:ext cx="7391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4800">
                <a:solidFill>
                  <a:srgbClr val="000000"/>
                </a:solidFill>
                <a:latin typeface="Calibri" charset="0"/>
              </a:rPr>
              <a:t>20% of healthcare providers practice in rural or </a:t>
            </a:r>
          </a:p>
          <a:p>
            <a:pPr algn="ctr" eaLnBrk="0" hangingPunct="0"/>
            <a:r>
              <a:rPr lang="en-US" sz="4800">
                <a:solidFill>
                  <a:srgbClr val="000000"/>
                </a:solidFill>
                <a:latin typeface="Calibri" charset="0"/>
              </a:rPr>
              <a:t>frontier areas</a:t>
            </a:r>
          </a:p>
        </p:txBody>
      </p:sp>
      <p:sp>
        <p:nvSpPr>
          <p:cNvPr id="33795" name="TextBox 4"/>
          <p:cNvSpPr txBox="1">
            <a:spLocks noChangeArrowheads="1"/>
          </p:cNvSpPr>
          <p:nvPr/>
        </p:nvSpPr>
        <p:spPr bwMode="auto">
          <a:xfrm>
            <a:off x="3124200" y="6172200"/>
            <a:ext cx="518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eneva" charset="0"/>
                <a:ea typeface="ＭＳ Ｐゴシック" charset="0"/>
                <a:cs typeface="ＭＳ Ｐゴシック" charset="0"/>
              </a:defRPr>
            </a:lvl1pPr>
            <a:lvl2pPr marL="742950" indent="-285750" eaLnBrk="0" hangingPunct="0">
              <a:defRPr sz="2400">
                <a:solidFill>
                  <a:schemeClr val="tx1"/>
                </a:solidFill>
                <a:latin typeface="Geneva" charset="0"/>
                <a:ea typeface="ＭＳ Ｐゴシック" charset="0"/>
              </a:defRPr>
            </a:lvl2pPr>
            <a:lvl3pPr marL="1143000" indent="-228600" eaLnBrk="0" hangingPunct="0">
              <a:defRPr sz="2400">
                <a:solidFill>
                  <a:schemeClr val="tx1"/>
                </a:solidFill>
                <a:latin typeface="Geneva" charset="0"/>
                <a:ea typeface="ＭＳ Ｐゴシック" charset="0"/>
              </a:defRPr>
            </a:lvl3pPr>
            <a:lvl4pPr marL="1600200" indent="-228600" eaLnBrk="0" hangingPunct="0">
              <a:defRPr sz="2400">
                <a:solidFill>
                  <a:schemeClr val="tx1"/>
                </a:solidFill>
                <a:latin typeface="Geneva" charset="0"/>
                <a:ea typeface="ＭＳ Ｐゴシック" charset="0"/>
              </a:defRPr>
            </a:lvl4pPr>
            <a:lvl5pPr marL="2057400" indent="-228600" eaLnBrk="0" hangingPunct="0">
              <a:defRPr sz="2400">
                <a:solidFill>
                  <a:schemeClr val="tx1"/>
                </a:solidFill>
                <a:latin typeface="Geneva" charset="0"/>
                <a:ea typeface="ＭＳ Ｐゴシック" charset="0"/>
              </a:defRPr>
            </a:lvl5pPr>
            <a:lvl6pPr marL="2514600" indent="-228600" eaLnBrk="0" fontAlgn="base" hangingPunct="0">
              <a:spcBef>
                <a:spcPct val="0"/>
              </a:spcBef>
              <a:spcAft>
                <a:spcPct val="0"/>
              </a:spcAft>
              <a:defRPr sz="2400">
                <a:solidFill>
                  <a:schemeClr val="tx1"/>
                </a:solidFill>
                <a:latin typeface="Geneva" charset="0"/>
                <a:ea typeface="ＭＳ Ｐゴシック" charset="0"/>
              </a:defRPr>
            </a:lvl6pPr>
            <a:lvl7pPr marL="2971800" indent="-228600" eaLnBrk="0" fontAlgn="base" hangingPunct="0">
              <a:spcBef>
                <a:spcPct val="0"/>
              </a:spcBef>
              <a:spcAft>
                <a:spcPct val="0"/>
              </a:spcAft>
              <a:defRPr sz="2400">
                <a:solidFill>
                  <a:schemeClr val="tx1"/>
                </a:solidFill>
                <a:latin typeface="Geneva" charset="0"/>
                <a:ea typeface="ＭＳ Ｐゴシック" charset="0"/>
              </a:defRPr>
            </a:lvl7pPr>
            <a:lvl8pPr marL="3429000" indent="-228600" eaLnBrk="0" fontAlgn="base" hangingPunct="0">
              <a:spcBef>
                <a:spcPct val="0"/>
              </a:spcBef>
              <a:spcAft>
                <a:spcPct val="0"/>
              </a:spcAft>
              <a:defRPr sz="2400">
                <a:solidFill>
                  <a:schemeClr val="tx1"/>
                </a:solidFill>
                <a:latin typeface="Geneva" charset="0"/>
                <a:ea typeface="ＭＳ Ｐゴシック" charset="0"/>
              </a:defRPr>
            </a:lvl8pPr>
            <a:lvl9pPr marL="3886200" indent="-228600" eaLnBrk="0" fontAlgn="base" hangingPunct="0">
              <a:spcBef>
                <a:spcPct val="0"/>
              </a:spcBef>
              <a:spcAft>
                <a:spcPct val="0"/>
              </a:spcAft>
              <a:defRPr sz="2400">
                <a:solidFill>
                  <a:schemeClr val="tx1"/>
                </a:solidFill>
                <a:latin typeface="Geneva" charset="0"/>
                <a:ea typeface="ＭＳ Ｐゴシック" charset="0"/>
              </a:defRPr>
            </a:lvl9pPr>
          </a:lstStyle>
          <a:p>
            <a:pPr eaLnBrk="1" hangingPunct="1"/>
            <a:r>
              <a:rPr lang="en-US">
                <a:solidFill>
                  <a:srgbClr val="000000"/>
                </a:solidFill>
                <a:latin typeface="Tw Cen MT" charset="0"/>
                <a:ea typeface="MS PGothic" charset="0"/>
                <a:cs typeface="MS PGothic" charset="0"/>
              </a:rPr>
              <a:t>New Mexico Physician Survey 2001</a:t>
            </a:r>
          </a:p>
        </p:txBody>
      </p:sp>
      <p:sp>
        <p:nvSpPr>
          <p:cNvPr id="5" name="Rectangle 4"/>
          <p:cNvSpPr>
            <a:spLocks noChangeArrowheads="1"/>
          </p:cNvSpPr>
          <p:nvPr/>
        </p:nvSpPr>
        <p:spPr bwMode="auto">
          <a:xfrm>
            <a:off x="0" y="0"/>
            <a:ext cx="9144000" cy="685800"/>
          </a:xfrm>
          <a:prstGeom prst="rect">
            <a:avLst/>
          </a:prstGeom>
          <a:solidFill>
            <a:srgbClr val="800000"/>
          </a:solidFill>
          <a:ln w="9525">
            <a:solidFill>
              <a:srgbClr val="2E6295"/>
            </a:solidFill>
            <a:miter lim="800000"/>
            <a:headEnd/>
            <a:tailEnd/>
          </a:ln>
          <a:effectLst>
            <a:outerShdw blurRad="63500" dist="23000" dir="5400000" rotWithShape="0">
              <a:srgbClr val="000000">
                <a:alpha val="34999"/>
              </a:srgbClr>
            </a:outerShdw>
          </a:effectLst>
        </p:spPr>
        <p:txBody>
          <a:bodyPr anchor="ctr"/>
          <a:lstStyle/>
          <a:p>
            <a:pPr algn="ctr" eaLnBrk="0" hangingPunct="0">
              <a:defRPr/>
            </a:pPr>
            <a:endParaRPr lang="en-US">
              <a:solidFill>
                <a:schemeClr val="lt1"/>
              </a:solidFill>
              <a:latin typeface="+mn-lt"/>
              <a:ea typeface="+mn-ea"/>
              <a:cs typeface="+mn-cs"/>
            </a:endParaRPr>
          </a:p>
        </p:txBody>
      </p:sp>
      <p:pic>
        <p:nvPicPr>
          <p:cNvPr id="6" name="Picture 5" descr="ECHO logo hi-rez.jpg"/>
          <p:cNvPicPr>
            <a:picLocks noChangeAspect="1"/>
          </p:cNvPicPr>
          <p:nvPr/>
        </p:nvPicPr>
        <p:blipFill>
          <a:blip r:embed="rId2" cstate="print"/>
          <a:stretch>
            <a:fillRect/>
          </a:stretch>
        </p:blipFill>
        <p:spPr>
          <a:xfrm>
            <a:off x="7772401" y="6248400"/>
            <a:ext cx="846799" cy="4184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ight Triangle 6"/>
          <p:cNvSpPr>
            <a:spLocks noChangeArrowheads="1"/>
          </p:cNvSpPr>
          <p:nvPr/>
        </p:nvSpPr>
        <p:spPr bwMode="auto">
          <a:xfrm>
            <a:off x="0" y="6477000"/>
            <a:ext cx="9144000" cy="381000"/>
          </a:xfrm>
          <a:prstGeom prst="rtTriangle">
            <a:avLst/>
          </a:prstGeom>
          <a:gradFill rotWithShape="1">
            <a:gsLst>
              <a:gs pos="0">
                <a:srgbClr val="000000"/>
              </a:gs>
              <a:gs pos="80000">
                <a:srgbClr val="000000"/>
              </a:gs>
              <a:gs pos="100000">
                <a:srgbClr val="000000"/>
              </a:gs>
            </a:gsLst>
            <a:lin ang="16200000"/>
          </a:gradFill>
          <a:ln w="9525">
            <a:solidFill>
              <a:srgbClr val="000000"/>
            </a:solidFill>
            <a:miter lim="800000"/>
            <a:headEnd/>
            <a:tailEnd/>
          </a:ln>
          <a:effectLst>
            <a:outerShdw blurRad="63500" dist="23000" dir="5400000" rotWithShape="0">
              <a:srgbClr val="000000">
                <a:alpha val="34999"/>
              </a:srgbClr>
            </a:outerShdw>
          </a:effectLst>
        </p:spPr>
        <p:txBody>
          <a:bodyPr anchor="ctr"/>
          <a:lstStyle/>
          <a:p>
            <a:pPr algn="ctr" eaLnBrk="0" hangingPunct="0">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276294792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3"/>
          <p:cNvSpPr>
            <a:spLocks noGrp="1"/>
          </p:cNvSpPr>
          <p:nvPr>
            <p:ph type="title" idx="4294967295"/>
          </p:nvPr>
        </p:nvSpPr>
        <p:spPr bwMode="auto">
          <a:xfrm>
            <a:off x="304800" y="685800"/>
            <a:ext cx="8686800" cy="838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solidFill>
                  <a:srgbClr val="963232"/>
                </a:solidFill>
                <a:latin typeface="Gill Sans MT" charset="0"/>
                <a:cs typeface="Gill Sans MT" charset="0"/>
              </a:rPr>
              <a:t>Hepatitis C Treatment</a:t>
            </a:r>
          </a:p>
        </p:txBody>
      </p:sp>
      <p:sp>
        <p:nvSpPr>
          <p:cNvPr id="34818" name="Content Placeholder 4"/>
          <p:cNvSpPr>
            <a:spLocks noGrp="1"/>
          </p:cNvSpPr>
          <p:nvPr>
            <p:ph idx="4294967295"/>
          </p:nvPr>
        </p:nvSpPr>
        <p:spPr bwMode="auto">
          <a:xfrm>
            <a:off x="2667000" y="1828800"/>
            <a:ext cx="5715000" cy="4648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2" charset="0"/>
              <a:buNone/>
            </a:pPr>
            <a:r>
              <a:rPr lang="en-US" sz="3600">
                <a:latin typeface="Calibri" charset="0"/>
              </a:rPr>
              <a:t>Good News</a:t>
            </a:r>
            <a:r>
              <a:rPr lang="en-US" sz="2800">
                <a:latin typeface="Calibri" charset="0"/>
              </a:rPr>
              <a:t>:</a:t>
            </a:r>
          </a:p>
          <a:p>
            <a:pPr eaLnBrk="1" hangingPunct="1">
              <a:buFont typeface="Wingdings 2" charset="0"/>
              <a:buNone/>
            </a:pPr>
            <a:r>
              <a:rPr lang="en-US" sz="2800">
                <a:latin typeface="Calibri" charset="0"/>
              </a:rPr>
              <a:t>It is curable in 70-80 % of cases</a:t>
            </a:r>
          </a:p>
          <a:p>
            <a:pPr eaLnBrk="1" hangingPunct="1">
              <a:buFont typeface="Wingdings 2" charset="0"/>
              <a:buNone/>
            </a:pPr>
            <a:r>
              <a:rPr lang="en-US" sz="2800">
                <a:latin typeface="Calibri" charset="0"/>
              </a:rPr>
              <a:t> </a:t>
            </a:r>
          </a:p>
          <a:p>
            <a:pPr eaLnBrk="1" hangingPunct="1">
              <a:buFont typeface="Wingdings 2" charset="0"/>
              <a:buNone/>
            </a:pPr>
            <a:r>
              <a:rPr lang="en-US" sz="3600">
                <a:latin typeface="Calibri" charset="0"/>
              </a:rPr>
              <a:t>Bad News:</a:t>
            </a:r>
          </a:p>
          <a:p>
            <a:pPr eaLnBrk="1" hangingPunct="1">
              <a:buFont typeface="Wingdings 2" charset="0"/>
              <a:buNone/>
            </a:pPr>
            <a:r>
              <a:rPr lang="en-US" sz="2800">
                <a:latin typeface="Calibri" charset="0"/>
              </a:rPr>
              <a:t>Severe side effects-</a:t>
            </a:r>
          </a:p>
          <a:p>
            <a:pPr eaLnBrk="1" hangingPunct="1">
              <a:buFont typeface="Wingdings 2" charset="0"/>
              <a:buNone/>
            </a:pPr>
            <a:r>
              <a:rPr lang="en-US" sz="2800">
                <a:latin typeface="Calibri" charset="0"/>
              </a:rPr>
              <a:t>	Anemia - 100%</a:t>
            </a:r>
          </a:p>
          <a:p>
            <a:pPr eaLnBrk="1" hangingPunct="1">
              <a:buFont typeface="Wingdings 2" charset="0"/>
              <a:buNone/>
            </a:pPr>
            <a:r>
              <a:rPr lang="en-US" sz="2800">
                <a:latin typeface="Calibri" charset="0"/>
              </a:rPr>
              <a:t>	Neutropenia - &gt;35%</a:t>
            </a:r>
          </a:p>
          <a:p>
            <a:pPr eaLnBrk="1" hangingPunct="1">
              <a:buFont typeface="Wingdings 2" charset="0"/>
              <a:buNone/>
            </a:pPr>
            <a:r>
              <a:rPr lang="en-US" sz="2800">
                <a:latin typeface="Calibri" charset="0"/>
              </a:rPr>
              <a:t>	Depression - &gt;25%</a:t>
            </a:r>
          </a:p>
        </p:txBody>
      </p:sp>
      <p:sp>
        <p:nvSpPr>
          <p:cNvPr id="5" name="Rectangle 4"/>
          <p:cNvSpPr>
            <a:spLocks noChangeArrowheads="1"/>
          </p:cNvSpPr>
          <p:nvPr/>
        </p:nvSpPr>
        <p:spPr bwMode="auto">
          <a:xfrm>
            <a:off x="0" y="0"/>
            <a:ext cx="9144000" cy="685800"/>
          </a:xfrm>
          <a:prstGeom prst="rect">
            <a:avLst/>
          </a:prstGeom>
          <a:solidFill>
            <a:srgbClr val="800000"/>
          </a:solidFill>
          <a:ln w="9525">
            <a:solidFill>
              <a:srgbClr val="2E6295"/>
            </a:solidFill>
            <a:miter lim="800000"/>
            <a:headEnd/>
            <a:tailEnd/>
          </a:ln>
          <a:effectLst>
            <a:outerShdw blurRad="63500" dist="23000" dir="5400000" rotWithShape="0">
              <a:srgbClr val="000000">
                <a:alpha val="34999"/>
              </a:srgbClr>
            </a:outerShdw>
          </a:effectLst>
        </p:spPr>
        <p:txBody>
          <a:bodyPr anchor="ctr"/>
          <a:lstStyle/>
          <a:p>
            <a:pPr algn="ctr" eaLnBrk="0" hangingPunct="0">
              <a:defRPr/>
            </a:pPr>
            <a:endParaRPr lang="en-US">
              <a:solidFill>
                <a:schemeClr val="lt1"/>
              </a:solidFill>
              <a:latin typeface="+mn-lt"/>
              <a:ea typeface="+mn-ea"/>
              <a:cs typeface="+mn-cs"/>
            </a:endParaRPr>
          </a:p>
        </p:txBody>
      </p:sp>
      <p:pic>
        <p:nvPicPr>
          <p:cNvPr id="6" name="Picture 5" descr="ECHO logo hi-rez.jpg"/>
          <p:cNvPicPr>
            <a:picLocks noChangeAspect="1"/>
          </p:cNvPicPr>
          <p:nvPr/>
        </p:nvPicPr>
        <p:blipFill>
          <a:blip r:embed="rId2" cstate="print"/>
          <a:stretch>
            <a:fillRect/>
          </a:stretch>
        </p:blipFill>
        <p:spPr>
          <a:xfrm>
            <a:off x="7772401" y="6248400"/>
            <a:ext cx="846799" cy="4184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ight Triangle 6"/>
          <p:cNvSpPr>
            <a:spLocks noChangeArrowheads="1"/>
          </p:cNvSpPr>
          <p:nvPr/>
        </p:nvSpPr>
        <p:spPr bwMode="auto">
          <a:xfrm>
            <a:off x="0" y="6477000"/>
            <a:ext cx="9144000" cy="381000"/>
          </a:xfrm>
          <a:prstGeom prst="rtTriangle">
            <a:avLst/>
          </a:prstGeom>
          <a:gradFill rotWithShape="1">
            <a:gsLst>
              <a:gs pos="0">
                <a:srgbClr val="000000"/>
              </a:gs>
              <a:gs pos="80000">
                <a:srgbClr val="000000"/>
              </a:gs>
              <a:gs pos="100000">
                <a:srgbClr val="000000"/>
              </a:gs>
            </a:gsLst>
            <a:lin ang="16200000"/>
          </a:gradFill>
          <a:ln w="9525">
            <a:solidFill>
              <a:srgbClr val="000000"/>
            </a:solidFill>
            <a:miter lim="800000"/>
            <a:headEnd/>
            <a:tailEnd/>
          </a:ln>
          <a:effectLst>
            <a:outerShdw blurRad="63500" dist="23000" dir="5400000" rotWithShape="0">
              <a:srgbClr val="000000">
                <a:alpha val="34999"/>
              </a:srgbClr>
            </a:outerShdw>
          </a:effectLst>
        </p:spPr>
        <p:txBody>
          <a:bodyPr anchor="ctr"/>
          <a:lstStyle/>
          <a:p>
            <a:pPr algn="ctr" eaLnBrk="0" hangingPunct="0">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100716527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idx="4294967295"/>
          </p:nvPr>
        </p:nvSpPr>
        <p:spPr bwMode="auto">
          <a:xfrm>
            <a:off x="0" y="685800"/>
            <a:ext cx="9144000" cy="990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4000" b="1">
                <a:solidFill>
                  <a:srgbClr val="963232"/>
                </a:solidFill>
                <a:latin typeface="Gill Sans MT" charset="0"/>
              </a:rPr>
              <a:t>Goals</a:t>
            </a:r>
            <a:r>
              <a:rPr lang="en-US" sz="4000" b="1">
                <a:solidFill>
                  <a:srgbClr val="C00000"/>
                </a:solidFill>
                <a:latin typeface="Gill Sans MT" charset="0"/>
              </a:rPr>
              <a:t/>
            </a:r>
            <a:br>
              <a:rPr lang="en-US" sz="4000" b="1">
                <a:solidFill>
                  <a:srgbClr val="C00000"/>
                </a:solidFill>
                <a:latin typeface="Gill Sans MT" charset="0"/>
              </a:rPr>
            </a:br>
            <a:endParaRPr lang="en-US" sz="4000">
              <a:solidFill>
                <a:srgbClr val="C00000"/>
              </a:solidFill>
              <a:latin typeface="Arial" charset="0"/>
            </a:endParaRPr>
          </a:p>
        </p:txBody>
      </p:sp>
      <p:sp>
        <p:nvSpPr>
          <p:cNvPr id="73731" name="Content Placeholder 2"/>
          <p:cNvSpPr>
            <a:spLocks noGrp="1"/>
          </p:cNvSpPr>
          <p:nvPr>
            <p:ph idx="4294967295"/>
          </p:nvPr>
        </p:nvSpPr>
        <p:spPr>
          <a:xfrm>
            <a:off x="685800" y="1295400"/>
            <a:ext cx="7620000" cy="4800600"/>
          </a:xfrm>
          <a:prstGeom prst="rect">
            <a:avLst/>
          </a:prstGeom>
        </p:spPr>
        <p:txBody>
          <a:bodyPr/>
          <a:lstStyle/>
          <a:p>
            <a:pPr marL="0" indent="0" eaLnBrk="1" fontAlgn="auto" hangingPunct="1">
              <a:lnSpc>
                <a:spcPts val="3200"/>
              </a:lnSpc>
              <a:spcAft>
                <a:spcPts val="0"/>
              </a:spcAft>
              <a:buClr>
                <a:srgbClr val="903C3C"/>
              </a:buClr>
              <a:buSzPct val="150000"/>
              <a:buFont typeface="Arial" pitchFamily="34" charset="0"/>
              <a:buNone/>
              <a:tabLst>
                <a:tab pos="461963" algn="l"/>
              </a:tabLst>
              <a:defRPr/>
            </a:pPr>
            <a:endParaRPr lang="en-US" sz="2800" b="1" dirty="0">
              <a:ea typeface="+mn-ea"/>
              <a:cs typeface="+mn-cs"/>
            </a:endParaRPr>
          </a:p>
          <a:p>
            <a:pPr marL="461963" indent="-461963" eaLnBrk="1" fontAlgn="auto" hangingPunct="1">
              <a:lnSpc>
                <a:spcPts val="3200"/>
              </a:lnSpc>
              <a:spcAft>
                <a:spcPts val="0"/>
              </a:spcAft>
              <a:buClr>
                <a:srgbClr val="903C3C"/>
              </a:buClr>
              <a:buSzPct val="150000"/>
              <a:buFont typeface="Wingdings" charset="0"/>
              <a:buChar char="§"/>
              <a:tabLst>
                <a:tab pos="461963" algn="l"/>
              </a:tabLst>
              <a:defRPr/>
            </a:pPr>
            <a:r>
              <a:rPr lang="en-US" dirty="0">
                <a:ea typeface="+mn-ea"/>
                <a:cs typeface="+mn-cs"/>
              </a:rPr>
              <a:t>Develop capacity to safely and effectively treat HCV in all areas of New Mexico and to monitor outcomes</a:t>
            </a:r>
          </a:p>
          <a:p>
            <a:pPr marL="461963" indent="-461963" eaLnBrk="1" fontAlgn="auto" hangingPunct="1">
              <a:lnSpc>
                <a:spcPts val="3200"/>
              </a:lnSpc>
              <a:spcAft>
                <a:spcPts val="0"/>
              </a:spcAft>
              <a:buClr>
                <a:srgbClr val="903C3C"/>
              </a:buClr>
              <a:buSzPct val="150000"/>
              <a:buFontTx/>
              <a:buNone/>
              <a:tabLst>
                <a:tab pos="461963" algn="l"/>
              </a:tabLst>
              <a:defRPr/>
            </a:pPr>
            <a:endParaRPr lang="en-US" dirty="0">
              <a:ea typeface="+mn-ea"/>
              <a:cs typeface="+mn-cs"/>
            </a:endParaRPr>
          </a:p>
          <a:p>
            <a:pPr marL="461963" indent="-461963" eaLnBrk="1" fontAlgn="auto" hangingPunct="1">
              <a:lnSpc>
                <a:spcPts val="3200"/>
              </a:lnSpc>
              <a:spcAft>
                <a:spcPts val="0"/>
              </a:spcAft>
              <a:buClr>
                <a:srgbClr val="903C3C"/>
              </a:buClr>
              <a:buSzPct val="150000"/>
              <a:buFont typeface="Wingdings" charset="0"/>
              <a:buChar char="§"/>
              <a:tabLst>
                <a:tab pos="461963" algn="l"/>
              </a:tabLst>
              <a:defRPr/>
            </a:pPr>
            <a:r>
              <a:rPr lang="en-US" dirty="0">
                <a:ea typeface="+mn-ea"/>
                <a:cs typeface="+mn-cs"/>
              </a:rPr>
              <a:t>Develop a model to treat complex diseases in rural and underserved locations and developing countries</a:t>
            </a:r>
          </a:p>
          <a:p>
            <a:pPr marL="461963" indent="-461963" eaLnBrk="1" fontAlgn="auto" hangingPunct="1">
              <a:lnSpc>
                <a:spcPts val="3200"/>
              </a:lnSpc>
              <a:spcAft>
                <a:spcPts val="0"/>
              </a:spcAft>
              <a:buClr>
                <a:srgbClr val="903C3C"/>
              </a:buClr>
              <a:buSzPct val="150000"/>
              <a:buFont typeface="Wingdings" charset="0"/>
              <a:buChar char="§"/>
              <a:tabLst>
                <a:tab pos="461963" algn="l"/>
              </a:tabLst>
              <a:defRPr/>
            </a:pPr>
            <a:endParaRPr lang="en-US" sz="2800" b="1" dirty="0">
              <a:ea typeface="+mn-ea"/>
              <a:cs typeface="+mn-cs"/>
            </a:endParaRPr>
          </a:p>
        </p:txBody>
      </p:sp>
      <p:pic>
        <p:nvPicPr>
          <p:cNvPr id="5" name="Picture 4" descr="ECHO logo hi-rez.jpg"/>
          <p:cNvPicPr>
            <a:picLocks noChangeAspect="1"/>
          </p:cNvPicPr>
          <p:nvPr/>
        </p:nvPicPr>
        <p:blipFill>
          <a:blip r:embed="rId2" cstate="print"/>
          <a:stretch>
            <a:fillRect/>
          </a:stretch>
        </p:blipFill>
        <p:spPr>
          <a:xfrm>
            <a:off x="7772401" y="6248400"/>
            <a:ext cx="846799" cy="4184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a:spLocks noChangeArrowheads="1"/>
          </p:cNvSpPr>
          <p:nvPr/>
        </p:nvSpPr>
        <p:spPr bwMode="auto">
          <a:xfrm>
            <a:off x="0" y="0"/>
            <a:ext cx="9144000" cy="685800"/>
          </a:xfrm>
          <a:prstGeom prst="rect">
            <a:avLst/>
          </a:prstGeom>
          <a:solidFill>
            <a:srgbClr val="800000"/>
          </a:solidFill>
          <a:ln w="9525">
            <a:solidFill>
              <a:srgbClr val="2E6295"/>
            </a:solidFill>
            <a:miter lim="800000"/>
            <a:headEnd/>
            <a:tailEnd/>
          </a:ln>
          <a:effectLst>
            <a:outerShdw blurRad="63500" dist="23000" dir="5400000" rotWithShape="0">
              <a:srgbClr val="000000">
                <a:alpha val="34999"/>
              </a:srgbClr>
            </a:outerShdw>
          </a:effectLst>
        </p:spPr>
        <p:txBody>
          <a:bodyPr anchor="ctr"/>
          <a:lstStyle/>
          <a:p>
            <a:pPr algn="ctr" eaLnBrk="0" hangingPunct="0">
              <a:defRPr/>
            </a:pPr>
            <a:endParaRPr lang="en-US">
              <a:solidFill>
                <a:schemeClr val="lt1"/>
              </a:solidFill>
              <a:latin typeface="+mn-lt"/>
              <a:ea typeface="+mn-ea"/>
              <a:cs typeface="+mn-cs"/>
            </a:endParaRPr>
          </a:p>
        </p:txBody>
      </p:sp>
      <p:sp>
        <p:nvSpPr>
          <p:cNvPr id="7" name="Right Triangle 6"/>
          <p:cNvSpPr>
            <a:spLocks noChangeArrowheads="1"/>
          </p:cNvSpPr>
          <p:nvPr/>
        </p:nvSpPr>
        <p:spPr bwMode="auto">
          <a:xfrm>
            <a:off x="0" y="6477000"/>
            <a:ext cx="9144000" cy="381000"/>
          </a:xfrm>
          <a:prstGeom prst="rtTriangle">
            <a:avLst/>
          </a:prstGeom>
          <a:gradFill rotWithShape="1">
            <a:gsLst>
              <a:gs pos="0">
                <a:srgbClr val="000000"/>
              </a:gs>
              <a:gs pos="80000">
                <a:srgbClr val="000000"/>
              </a:gs>
              <a:gs pos="100000">
                <a:srgbClr val="000000"/>
              </a:gs>
            </a:gsLst>
            <a:lin ang="16200000"/>
          </a:gradFill>
          <a:ln w="9525">
            <a:solidFill>
              <a:srgbClr val="000000"/>
            </a:solidFill>
            <a:miter lim="800000"/>
            <a:headEnd/>
            <a:tailEnd/>
          </a:ln>
          <a:effectLst>
            <a:outerShdw blurRad="63500" dist="23000" dir="5400000" rotWithShape="0">
              <a:srgbClr val="000000">
                <a:alpha val="34999"/>
              </a:srgbClr>
            </a:outerShdw>
          </a:effectLst>
        </p:spPr>
        <p:txBody>
          <a:bodyPr anchor="ctr"/>
          <a:lstStyle/>
          <a:p>
            <a:pPr algn="ctr" eaLnBrk="0" hangingPunct="0">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24247247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idx="4294967295"/>
          </p:nvPr>
        </p:nvSpPr>
        <p:spPr bwMode="auto">
          <a:xfrm>
            <a:off x="0" y="685800"/>
            <a:ext cx="9144000" cy="914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4000" b="1">
                <a:solidFill>
                  <a:srgbClr val="963232"/>
                </a:solidFill>
                <a:latin typeface="Gill Sans MT" charset="0"/>
              </a:rPr>
              <a:t>Partners</a:t>
            </a:r>
            <a:r>
              <a:rPr lang="en-US" b="1">
                <a:solidFill>
                  <a:srgbClr val="C00000"/>
                </a:solidFill>
                <a:latin typeface="Gill Sans MT" charset="0"/>
              </a:rPr>
              <a:t/>
            </a:r>
            <a:br>
              <a:rPr lang="en-US" b="1">
                <a:solidFill>
                  <a:srgbClr val="C00000"/>
                </a:solidFill>
                <a:latin typeface="Gill Sans MT" charset="0"/>
              </a:rPr>
            </a:br>
            <a:endParaRPr lang="en-US">
              <a:solidFill>
                <a:srgbClr val="C00000"/>
              </a:solidFill>
              <a:latin typeface="Arial" charset="0"/>
            </a:endParaRPr>
          </a:p>
        </p:txBody>
      </p:sp>
      <p:sp>
        <p:nvSpPr>
          <p:cNvPr id="3" name="Content Placeholder 2"/>
          <p:cNvSpPr>
            <a:spLocks noGrp="1"/>
          </p:cNvSpPr>
          <p:nvPr>
            <p:ph idx="4294967295"/>
          </p:nvPr>
        </p:nvSpPr>
        <p:spPr>
          <a:xfrm>
            <a:off x="609600" y="1447800"/>
            <a:ext cx="8001000" cy="4495800"/>
          </a:xfrm>
          <a:prstGeom prst="rect">
            <a:avLst/>
          </a:prstGeom>
        </p:spPr>
        <p:txBody>
          <a:bodyPr/>
          <a:lstStyle/>
          <a:p>
            <a:pPr marL="461963" indent="-461963" eaLnBrk="1" fontAlgn="auto" hangingPunct="1">
              <a:lnSpc>
                <a:spcPts val="3200"/>
              </a:lnSpc>
              <a:spcAft>
                <a:spcPts val="0"/>
              </a:spcAft>
              <a:buClr>
                <a:srgbClr val="903C3C"/>
              </a:buClr>
              <a:buSzPct val="150000"/>
              <a:buFontTx/>
              <a:buNone/>
              <a:tabLst>
                <a:tab pos="461963" algn="l"/>
              </a:tabLst>
              <a:defRPr/>
            </a:pPr>
            <a:endParaRPr lang="en-US" sz="2800" dirty="0" smtClean="0">
              <a:ea typeface="+mn-ea"/>
              <a:cs typeface="+mn-cs"/>
            </a:endParaRPr>
          </a:p>
          <a:p>
            <a:pPr marL="461963" indent="-461963" eaLnBrk="1" fontAlgn="auto" hangingPunct="1">
              <a:lnSpc>
                <a:spcPts val="3200"/>
              </a:lnSpc>
              <a:spcAft>
                <a:spcPts val="0"/>
              </a:spcAft>
              <a:buClr>
                <a:srgbClr val="903C3C"/>
              </a:buClr>
              <a:buSzPct val="150000"/>
              <a:buFont typeface="Wingdings" pitchFamily="2" charset="2"/>
              <a:buChar char="§"/>
              <a:tabLst>
                <a:tab pos="461963" algn="l"/>
              </a:tabLst>
              <a:defRPr/>
            </a:pPr>
            <a:r>
              <a:rPr lang="en-US" sz="2800" dirty="0" smtClean="0">
                <a:ea typeface="+mn-ea"/>
                <a:cs typeface="+mn-cs"/>
              </a:rPr>
              <a:t>University of New Mexico School of Medicine: Departments of Internal Medicine, Telemedicine and CME</a:t>
            </a:r>
          </a:p>
          <a:p>
            <a:pPr marL="461963" indent="-461963" eaLnBrk="1" fontAlgn="auto" hangingPunct="1">
              <a:lnSpc>
                <a:spcPts val="3200"/>
              </a:lnSpc>
              <a:spcAft>
                <a:spcPts val="0"/>
              </a:spcAft>
              <a:buClr>
                <a:srgbClr val="903C3C"/>
              </a:buClr>
              <a:buSzPct val="150000"/>
              <a:buFont typeface="Wingdings" pitchFamily="2" charset="2"/>
              <a:buChar char="§"/>
              <a:tabLst>
                <a:tab pos="461963" algn="l"/>
              </a:tabLst>
              <a:defRPr/>
            </a:pPr>
            <a:r>
              <a:rPr lang="en-US" sz="2800" dirty="0" smtClean="0">
                <a:ea typeface="+mn-ea"/>
                <a:cs typeface="+mn-cs"/>
              </a:rPr>
              <a:t>NM Department of Corrections</a:t>
            </a:r>
          </a:p>
          <a:p>
            <a:pPr marL="461963" indent="-461963" eaLnBrk="1" fontAlgn="auto" hangingPunct="1">
              <a:lnSpc>
                <a:spcPts val="3200"/>
              </a:lnSpc>
              <a:spcAft>
                <a:spcPts val="0"/>
              </a:spcAft>
              <a:buClr>
                <a:srgbClr val="903C3C"/>
              </a:buClr>
              <a:buSzPct val="150000"/>
              <a:buFont typeface="Wingdings" pitchFamily="2" charset="2"/>
              <a:buChar char="§"/>
              <a:tabLst>
                <a:tab pos="461963" algn="l"/>
              </a:tabLst>
              <a:defRPr/>
            </a:pPr>
            <a:r>
              <a:rPr lang="en-US" sz="2800" dirty="0" smtClean="0">
                <a:ea typeface="+mn-ea"/>
                <a:cs typeface="+mn-cs"/>
              </a:rPr>
              <a:t>NM Department of Health</a:t>
            </a:r>
          </a:p>
          <a:p>
            <a:pPr marL="461963" indent="-461963" eaLnBrk="1" fontAlgn="auto" hangingPunct="1">
              <a:lnSpc>
                <a:spcPts val="3200"/>
              </a:lnSpc>
              <a:spcAft>
                <a:spcPts val="0"/>
              </a:spcAft>
              <a:buClr>
                <a:srgbClr val="903C3C"/>
              </a:buClr>
              <a:buSzPct val="150000"/>
              <a:buFont typeface="Wingdings" pitchFamily="2" charset="2"/>
              <a:buChar char="§"/>
              <a:tabLst>
                <a:tab pos="461963" algn="l"/>
              </a:tabLst>
              <a:defRPr/>
            </a:pPr>
            <a:r>
              <a:rPr lang="en-US" sz="2800" dirty="0" smtClean="0">
                <a:ea typeface="+mn-ea"/>
                <a:cs typeface="+mn-cs"/>
              </a:rPr>
              <a:t>Indian Health Service</a:t>
            </a:r>
          </a:p>
          <a:p>
            <a:pPr marL="461963" indent="-461963" eaLnBrk="1" fontAlgn="auto" hangingPunct="1">
              <a:lnSpc>
                <a:spcPts val="3200"/>
              </a:lnSpc>
              <a:spcAft>
                <a:spcPts val="0"/>
              </a:spcAft>
              <a:buClr>
                <a:srgbClr val="903C3C"/>
              </a:buClr>
              <a:buSzPct val="150000"/>
              <a:buFont typeface="Wingdings" pitchFamily="2" charset="2"/>
              <a:buChar char="§"/>
              <a:tabLst>
                <a:tab pos="461963" algn="l"/>
              </a:tabLst>
              <a:defRPr/>
            </a:pPr>
            <a:r>
              <a:rPr lang="en-US" sz="2800" dirty="0" smtClean="0">
                <a:ea typeface="+mn-ea"/>
                <a:cs typeface="+mn-cs"/>
              </a:rPr>
              <a:t>Community Clinicians with an interest in HCV</a:t>
            </a:r>
          </a:p>
          <a:p>
            <a:pPr marL="461963" indent="-461963" eaLnBrk="1" fontAlgn="auto" hangingPunct="1">
              <a:lnSpc>
                <a:spcPts val="3200"/>
              </a:lnSpc>
              <a:spcAft>
                <a:spcPts val="0"/>
              </a:spcAft>
              <a:buClr>
                <a:srgbClr val="903C3C"/>
              </a:buClr>
              <a:buSzPct val="150000"/>
              <a:buFont typeface="Wingdings" pitchFamily="2" charset="2"/>
              <a:buChar char="§"/>
              <a:tabLst>
                <a:tab pos="461963" algn="l"/>
              </a:tabLst>
              <a:defRPr/>
            </a:pPr>
            <a:r>
              <a:rPr lang="en-US" sz="2800" dirty="0" smtClean="0">
                <a:ea typeface="+mn-ea"/>
                <a:cs typeface="+mn-cs"/>
              </a:rPr>
              <a:t>Primary Care Association </a:t>
            </a:r>
          </a:p>
          <a:p>
            <a:pPr eaLnBrk="1" fontAlgn="auto" hangingPunct="1">
              <a:spcAft>
                <a:spcPts val="0"/>
              </a:spcAft>
              <a:buFont typeface="Arial" pitchFamily="34" charset="0"/>
              <a:buChar char="•"/>
              <a:defRPr/>
            </a:pPr>
            <a:endParaRPr lang="en-US" dirty="0">
              <a:ea typeface="+mn-ea"/>
              <a:cs typeface="+mn-cs"/>
            </a:endParaRPr>
          </a:p>
        </p:txBody>
      </p:sp>
      <p:pic>
        <p:nvPicPr>
          <p:cNvPr id="5" name="Picture 4" descr="ECHO logo hi-rez.jpg"/>
          <p:cNvPicPr>
            <a:picLocks noChangeAspect="1"/>
          </p:cNvPicPr>
          <p:nvPr/>
        </p:nvPicPr>
        <p:blipFill>
          <a:blip r:embed="rId2" cstate="print"/>
          <a:stretch>
            <a:fillRect/>
          </a:stretch>
        </p:blipFill>
        <p:spPr>
          <a:xfrm>
            <a:off x="7772401" y="6248400"/>
            <a:ext cx="846799" cy="4184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a:spLocks noChangeArrowheads="1"/>
          </p:cNvSpPr>
          <p:nvPr/>
        </p:nvSpPr>
        <p:spPr bwMode="auto">
          <a:xfrm>
            <a:off x="0" y="0"/>
            <a:ext cx="9144000" cy="685800"/>
          </a:xfrm>
          <a:prstGeom prst="rect">
            <a:avLst/>
          </a:prstGeom>
          <a:solidFill>
            <a:srgbClr val="800000"/>
          </a:solidFill>
          <a:ln w="9525">
            <a:solidFill>
              <a:srgbClr val="2E6295"/>
            </a:solidFill>
            <a:miter lim="800000"/>
            <a:headEnd/>
            <a:tailEnd/>
          </a:ln>
          <a:effectLst>
            <a:outerShdw blurRad="63500" dist="23000" dir="5400000" rotWithShape="0">
              <a:srgbClr val="000000">
                <a:alpha val="34999"/>
              </a:srgbClr>
            </a:outerShdw>
          </a:effectLst>
        </p:spPr>
        <p:txBody>
          <a:bodyPr anchor="ctr"/>
          <a:lstStyle/>
          <a:p>
            <a:pPr algn="ctr" eaLnBrk="0" hangingPunct="0">
              <a:defRPr/>
            </a:pPr>
            <a:endParaRPr lang="en-US">
              <a:solidFill>
                <a:schemeClr val="lt1"/>
              </a:solidFill>
              <a:latin typeface="+mn-lt"/>
              <a:ea typeface="+mn-ea"/>
              <a:cs typeface="+mn-cs"/>
            </a:endParaRPr>
          </a:p>
        </p:txBody>
      </p:sp>
      <p:sp>
        <p:nvSpPr>
          <p:cNvPr id="7" name="Right Triangle 6"/>
          <p:cNvSpPr>
            <a:spLocks noChangeArrowheads="1"/>
          </p:cNvSpPr>
          <p:nvPr/>
        </p:nvSpPr>
        <p:spPr bwMode="auto">
          <a:xfrm>
            <a:off x="0" y="6477000"/>
            <a:ext cx="9144000" cy="381000"/>
          </a:xfrm>
          <a:prstGeom prst="rtTriangle">
            <a:avLst/>
          </a:prstGeom>
          <a:gradFill rotWithShape="1">
            <a:gsLst>
              <a:gs pos="0">
                <a:srgbClr val="000000"/>
              </a:gs>
              <a:gs pos="80000">
                <a:srgbClr val="000000"/>
              </a:gs>
              <a:gs pos="100000">
                <a:srgbClr val="000000"/>
              </a:gs>
            </a:gsLst>
            <a:lin ang="16200000"/>
          </a:gradFill>
          <a:ln w="9525">
            <a:solidFill>
              <a:srgbClr val="000000"/>
            </a:solidFill>
            <a:miter lim="800000"/>
            <a:headEnd/>
            <a:tailEnd/>
          </a:ln>
          <a:effectLst>
            <a:outerShdw blurRad="63500" dist="23000" dir="5400000" rotWithShape="0">
              <a:srgbClr val="000000">
                <a:alpha val="34999"/>
              </a:srgbClr>
            </a:outerShdw>
          </a:effectLst>
        </p:spPr>
        <p:txBody>
          <a:bodyPr anchor="ctr"/>
          <a:lstStyle/>
          <a:p>
            <a:pPr algn="ctr" eaLnBrk="0" hangingPunct="0">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64777997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idx="4294967295"/>
          </p:nvPr>
        </p:nvSpPr>
        <p:spPr bwMode="auto">
          <a:xfrm>
            <a:off x="0" y="685800"/>
            <a:ext cx="9144000" cy="914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4000" b="1">
                <a:solidFill>
                  <a:srgbClr val="963232"/>
                </a:solidFill>
                <a:latin typeface="Gill Sans MT" charset="0"/>
              </a:rPr>
              <a:t>Method</a:t>
            </a:r>
            <a:r>
              <a:rPr lang="en-US" b="1">
                <a:solidFill>
                  <a:srgbClr val="C00000"/>
                </a:solidFill>
                <a:latin typeface="Gill Sans MT" charset="0"/>
              </a:rPr>
              <a:t/>
            </a:r>
            <a:br>
              <a:rPr lang="en-US" b="1">
                <a:solidFill>
                  <a:srgbClr val="C00000"/>
                </a:solidFill>
                <a:latin typeface="Gill Sans MT" charset="0"/>
              </a:rPr>
            </a:br>
            <a:endParaRPr lang="en-US">
              <a:solidFill>
                <a:srgbClr val="C00000"/>
              </a:solidFill>
              <a:latin typeface="Arial" charset="0"/>
            </a:endParaRPr>
          </a:p>
        </p:txBody>
      </p:sp>
      <p:sp>
        <p:nvSpPr>
          <p:cNvPr id="37890" name="Content Placeholder 2"/>
          <p:cNvSpPr>
            <a:spLocks noGrp="1"/>
          </p:cNvSpPr>
          <p:nvPr>
            <p:ph idx="4294967295"/>
          </p:nvPr>
        </p:nvSpPr>
        <p:spPr bwMode="auto">
          <a:xfrm>
            <a:off x="457200" y="1447800"/>
            <a:ext cx="8305800" cy="434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eaLnBrk="1" hangingPunct="1">
              <a:lnSpc>
                <a:spcPts val="3200"/>
              </a:lnSpc>
              <a:buClr>
                <a:srgbClr val="903C3C"/>
              </a:buClr>
              <a:buSzPct val="150000"/>
              <a:buFont typeface="Wingdings" charset="0"/>
              <a:buChar char="§"/>
              <a:tabLst>
                <a:tab pos="461963" algn="l"/>
              </a:tabLst>
            </a:pPr>
            <a:r>
              <a:rPr lang="en-US" sz="2800">
                <a:latin typeface="Arial" charset="0"/>
              </a:rPr>
              <a:t>Use Technology (multipoint videconferencing and internet) to leverage scarce healthcare resources</a:t>
            </a:r>
          </a:p>
          <a:p>
            <a:pPr marL="461963" indent="-461963" eaLnBrk="1" hangingPunct="1">
              <a:lnSpc>
                <a:spcPts val="3200"/>
              </a:lnSpc>
              <a:buClr>
                <a:srgbClr val="903C3C"/>
              </a:buClr>
              <a:buSzPct val="150000"/>
              <a:buFont typeface="Wingdings" charset="0"/>
              <a:buChar char="§"/>
              <a:tabLst>
                <a:tab pos="461963" algn="l"/>
              </a:tabLst>
            </a:pPr>
            <a:r>
              <a:rPr lang="en-US" sz="2800">
                <a:latin typeface="Arial" charset="0"/>
              </a:rPr>
              <a:t>Case based learning: Co-management of patients with specialists (Learning by Doing)</a:t>
            </a:r>
          </a:p>
          <a:p>
            <a:pPr marL="461963" indent="-461963" eaLnBrk="1" hangingPunct="1">
              <a:lnSpc>
                <a:spcPts val="3200"/>
              </a:lnSpc>
              <a:buClr>
                <a:srgbClr val="903C3C"/>
              </a:buClr>
              <a:buSzPct val="150000"/>
              <a:buFont typeface="Wingdings" charset="0"/>
              <a:buChar char="§"/>
              <a:tabLst>
                <a:tab pos="461963" algn="l"/>
              </a:tabLst>
            </a:pPr>
            <a:r>
              <a:rPr lang="en-US" sz="2800">
                <a:latin typeface="Arial" charset="0"/>
              </a:rPr>
              <a:t>Disease Management Model focused on improving outcomes by reducing variation in processes of care and sharing </a:t>
            </a:r>
            <a:r>
              <a:rPr lang="ja-JP" altLang="en-US" sz="2800">
                <a:latin typeface="Arial" charset="0"/>
                <a:ea typeface="MS PGothic" charset="0"/>
                <a:cs typeface="MS PGothic" charset="0"/>
              </a:rPr>
              <a:t>“</a:t>
            </a:r>
            <a:r>
              <a:rPr lang="en-US" altLang="ja-JP" sz="2800">
                <a:latin typeface="Arial" charset="0"/>
              </a:rPr>
              <a:t>best practices</a:t>
            </a:r>
            <a:r>
              <a:rPr lang="ja-JP" altLang="en-US" sz="2800">
                <a:latin typeface="Arial" charset="0"/>
                <a:ea typeface="MS PGothic" charset="0"/>
                <a:cs typeface="MS PGothic" charset="0"/>
              </a:rPr>
              <a:t>”</a:t>
            </a:r>
            <a:endParaRPr lang="en-US" altLang="ja-JP" sz="2800">
              <a:latin typeface="Arial" charset="0"/>
            </a:endParaRPr>
          </a:p>
          <a:p>
            <a:pPr marL="461963" indent="-461963" eaLnBrk="1" hangingPunct="1">
              <a:lnSpc>
                <a:spcPts val="3200"/>
              </a:lnSpc>
              <a:buClr>
                <a:srgbClr val="903C3C"/>
              </a:buClr>
              <a:buSzPct val="150000"/>
              <a:buFont typeface="Wingdings" charset="0"/>
              <a:buChar char="§"/>
              <a:tabLst>
                <a:tab pos="461963" algn="l"/>
              </a:tabLst>
            </a:pPr>
            <a:r>
              <a:rPr lang="en-US" sz="2800">
                <a:latin typeface="Arial" charset="0"/>
              </a:rPr>
              <a:t>HIPAA compliant centralized database to monitor outcomes</a:t>
            </a:r>
          </a:p>
        </p:txBody>
      </p:sp>
      <p:pic>
        <p:nvPicPr>
          <p:cNvPr id="5" name="Picture 4" descr="ECHO logo hi-rez.jpg"/>
          <p:cNvPicPr>
            <a:picLocks noChangeAspect="1"/>
          </p:cNvPicPr>
          <p:nvPr/>
        </p:nvPicPr>
        <p:blipFill>
          <a:blip r:embed="rId2" cstate="print"/>
          <a:stretch>
            <a:fillRect/>
          </a:stretch>
        </p:blipFill>
        <p:spPr>
          <a:xfrm>
            <a:off x="7772401" y="6248400"/>
            <a:ext cx="846799" cy="4184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7892" name="TextBox 5"/>
          <p:cNvSpPr txBox="1">
            <a:spLocks noChangeArrowheads="1"/>
          </p:cNvSpPr>
          <p:nvPr/>
        </p:nvSpPr>
        <p:spPr bwMode="auto">
          <a:xfrm>
            <a:off x="1524000" y="6248400"/>
            <a:ext cx="7239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eneva" charset="0"/>
                <a:ea typeface="ＭＳ Ｐゴシック" charset="0"/>
                <a:cs typeface="ＭＳ Ｐゴシック" charset="0"/>
              </a:defRPr>
            </a:lvl1pPr>
            <a:lvl2pPr marL="742950" indent="-285750" eaLnBrk="0" hangingPunct="0">
              <a:defRPr sz="2400">
                <a:solidFill>
                  <a:schemeClr val="tx1"/>
                </a:solidFill>
                <a:latin typeface="Geneva" charset="0"/>
                <a:ea typeface="ＭＳ Ｐゴシック" charset="0"/>
              </a:defRPr>
            </a:lvl2pPr>
            <a:lvl3pPr marL="1143000" indent="-228600" eaLnBrk="0" hangingPunct="0">
              <a:defRPr sz="2400">
                <a:solidFill>
                  <a:schemeClr val="tx1"/>
                </a:solidFill>
                <a:latin typeface="Geneva" charset="0"/>
                <a:ea typeface="ＭＳ Ｐゴシック" charset="0"/>
              </a:defRPr>
            </a:lvl3pPr>
            <a:lvl4pPr marL="1600200" indent="-228600" eaLnBrk="0" hangingPunct="0">
              <a:defRPr sz="2400">
                <a:solidFill>
                  <a:schemeClr val="tx1"/>
                </a:solidFill>
                <a:latin typeface="Geneva" charset="0"/>
                <a:ea typeface="ＭＳ Ｐゴシック" charset="0"/>
              </a:defRPr>
            </a:lvl4pPr>
            <a:lvl5pPr marL="2057400" indent="-228600" eaLnBrk="0" hangingPunct="0">
              <a:defRPr sz="2400">
                <a:solidFill>
                  <a:schemeClr val="tx1"/>
                </a:solidFill>
                <a:latin typeface="Geneva" charset="0"/>
                <a:ea typeface="ＭＳ Ｐゴシック" charset="0"/>
              </a:defRPr>
            </a:lvl5pPr>
            <a:lvl6pPr marL="2514600" indent="-228600" eaLnBrk="0" fontAlgn="base" hangingPunct="0">
              <a:spcBef>
                <a:spcPct val="0"/>
              </a:spcBef>
              <a:spcAft>
                <a:spcPct val="0"/>
              </a:spcAft>
              <a:defRPr sz="2400">
                <a:solidFill>
                  <a:schemeClr val="tx1"/>
                </a:solidFill>
                <a:latin typeface="Geneva" charset="0"/>
                <a:ea typeface="ＭＳ Ｐゴシック" charset="0"/>
              </a:defRPr>
            </a:lvl6pPr>
            <a:lvl7pPr marL="2971800" indent="-228600" eaLnBrk="0" fontAlgn="base" hangingPunct="0">
              <a:spcBef>
                <a:spcPct val="0"/>
              </a:spcBef>
              <a:spcAft>
                <a:spcPct val="0"/>
              </a:spcAft>
              <a:defRPr sz="2400">
                <a:solidFill>
                  <a:schemeClr val="tx1"/>
                </a:solidFill>
                <a:latin typeface="Geneva" charset="0"/>
                <a:ea typeface="ＭＳ Ｐゴシック" charset="0"/>
              </a:defRPr>
            </a:lvl7pPr>
            <a:lvl8pPr marL="3429000" indent="-228600" eaLnBrk="0" fontAlgn="base" hangingPunct="0">
              <a:spcBef>
                <a:spcPct val="0"/>
              </a:spcBef>
              <a:spcAft>
                <a:spcPct val="0"/>
              </a:spcAft>
              <a:defRPr sz="2400">
                <a:solidFill>
                  <a:schemeClr val="tx1"/>
                </a:solidFill>
                <a:latin typeface="Geneva" charset="0"/>
                <a:ea typeface="ＭＳ Ｐゴシック" charset="0"/>
              </a:defRPr>
            </a:lvl8pPr>
            <a:lvl9pPr marL="3886200" indent="-228600" eaLnBrk="0" fontAlgn="base" hangingPunct="0">
              <a:spcBef>
                <a:spcPct val="0"/>
              </a:spcBef>
              <a:spcAft>
                <a:spcPct val="0"/>
              </a:spcAft>
              <a:defRPr sz="2400">
                <a:solidFill>
                  <a:schemeClr val="tx1"/>
                </a:solidFill>
                <a:latin typeface="Geneva" charset="0"/>
                <a:ea typeface="ＭＳ Ｐゴシック" charset="0"/>
              </a:defRPr>
            </a:lvl9pPr>
          </a:lstStyle>
          <a:p>
            <a:pPr eaLnBrk="1" hangingPunct="1"/>
            <a:r>
              <a:rPr lang="en-US" sz="1400">
                <a:latin typeface="Arial" charset="0"/>
                <a:ea typeface="MS PGothic" charset="0"/>
                <a:cs typeface="MS PGothic" charset="0"/>
              </a:rPr>
              <a:t>Arora S, Geppert CM, Kalishman S, et al: Acad Med. 2007 Feb;82(2): 154-60.</a:t>
            </a:r>
          </a:p>
        </p:txBody>
      </p:sp>
      <p:sp>
        <p:nvSpPr>
          <p:cNvPr id="6" name="Rectangle 5"/>
          <p:cNvSpPr>
            <a:spLocks noChangeArrowheads="1"/>
          </p:cNvSpPr>
          <p:nvPr/>
        </p:nvSpPr>
        <p:spPr bwMode="auto">
          <a:xfrm>
            <a:off x="0" y="0"/>
            <a:ext cx="9144000" cy="685800"/>
          </a:xfrm>
          <a:prstGeom prst="rect">
            <a:avLst/>
          </a:prstGeom>
          <a:solidFill>
            <a:srgbClr val="800000"/>
          </a:solidFill>
          <a:ln w="9525">
            <a:solidFill>
              <a:srgbClr val="2E6295"/>
            </a:solidFill>
            <a:miter lim="800000"/>
            <a:headEnd/>
            <a:tailEnd/>
          </a:ln>
          <a:effectLst>
            <a:outerShdw blurRad="63500" dist="23000" dir="5400000" rotWithShape="0">
              <a:srgbClr val="000000">
                <a:alpha val="34999"/>
              </a:srgbClr>
            </a:outerShdw>
          </a:effectLst>
        </p:spPr>
        <p:txBody>
          <a:bodyPr anchor="ctr"/>
          <a:lstStyle/>
          <a:p>
            <a:pPr algn="ctr" eaLnBrk="0" hangingPunct="0">
              <a:defRPr/>
            </a:pPr>
            <a:endParaRPr lang="en-US">
              <a:solidFill>
                <a:schemeClr val="lt1"/>
              </a:solidFill>
              <a:latin typeface="+mn-lt"/>
              <a:ea typeface="+mn-ea"/>
              <a:cs typeface="+mn-cs"/>
            </a:endParaRPr>
          </a:p>
        </p:txBody>
      </p:sp>
      <p:sp>
        <p:nvSpPr>
          <p:cNvPr id="7" name="Right Triangle 6"/>
          <p:cNvSpPr>
            <a:spLocks noChangeArrowheads="1"/>
          </p:cNvSpPr>
          <p:nvPr/>
        </p:nvSpPr>
        <p:spPr bwMode="auto">
          <a:xfrm>
            <a:off x="0" y="6477000"/>
            <a:ext cx="9144000" cy="381000"/>
          </a:xfrm>
          <a:prstGeom prst="rtTriangle">
            <a:avLst/>
          </a:prstGeom>
          <a:gradFill rotWithShape="1">
            <a:gsLst>
              <a:gs pos="0">
                <a:srgbClr val="000000"/>
              </a:gs>
              <a:gs pos="80000">
                <a:srgbClr val="000000"/>
              </a:gs>
              <a:gs pos="100000">
                <a:srgbClr val="000000"/>
              </a:gs>
            </a:gsLst>
            <a:lin ang="16200000"/>
          </a:gradFill>
          <a:ln w="9525">
            <a:solidFill>
              <a:srgbClr val="000000"/>
            </a:solidFill>
            <a:miter lim="800000"/>
            <a:headEnd/>
            <a:tailEnd/>
          </a:ln>
          <a:effectLst>
            <a:outerShdw blurRad="63500" dist="23000" dir="5400000" rotWithShape="0">
              <a:srgbClr val="000000">
                <a:alpha val="34999"/>
              </a:srgbClr>
            </a:outerShdw>
          </a:effectLst>
        </p:spPr>
        <p:txBody>
          <a:bodyPr anchor="ctr"/>
          <a:lstStyle/>
          <a:p>
            <a:pPr algn="ctr" eaLnBrk="0" hangingPunct="0">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396349071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descr="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0"/>
            <a:ext cx="11506200" cy="958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1222999"/>
      </p:ext>
    </p:extLst>
  </p:cSld>
  <p:clrMapOvr>
    <a:masterClrMapping/>
  </p:clrMapOvr>
  <p:transition xmlns:p14="http://schemas.microsoft.com/office/powerpoint/2010/main" spd="slow" advClick="0"/>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3" descr="screenshotHD.JPG"/>
          <p:cNvPicPr>
            <a:picLocks noChangeAspect="1"/>
          </p:cNvPicPr>
          <p:nvPr/>
        </p:nvPicPr>
        <p:blipFill>
          <a:blip r:embed="rId2">
            <a:extLst>
              <a:ext uri="{28A0092B-C50C-407E-A947-70E740481C1C}">
                <a14:useLocalDpi xmlns:a14="http://schemas.microsoft.com/office/drawing/2010/main" val="0"/>
              </a:ext>
            </a:extLst>
          </a:blip>
          <a:srcRect t="3755" b="4257"/>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242112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latin typeface="Candara"/>
                <a:cs typeface="Candara"/>
              </a:rPr>
              <a:t>Learning Objectives</a:t>
            </a:r>
            <a:endParaRPr lang="en-US" sz="3200" b="1" dirty="0">
              <a:latin typeface="Candara"/>
              <a:cs typeface="Candara"/>
            </a:endParaRPr>
          </a:p>
        </p:txBody>
      </p:sp>
      <p:sp>
        <p:nvSpPr>
          <p:cNvPr id="3" name="Text Placeholder 2"/>
          <p:cNvSpPr>
            <a:spLocks noGrp="1"/>
          </p:cNvSpPr>
          <p:nvPr>
            <p:ph type="body" idx="1"/>
          </p:nvPr>
        </p:nvSpPr>
        <p:spPr/>
        <p:txBody>
          <a:bodyPr/>
          <a:lstStyle/>
          <a:p>
            <a:r>
              <a:rPr lang="en-US" dirty="0" smtClean="0"/>
              <a:t>NW AETC ECHO Telehealth Program</a:t>
            </a:r>
            <a:endParaRPr lang="en-US" dirty="0"/>
          </a:p>
        </p:txBody>
      </p:sp>
      <p:sp>
        <p:nvSpPr>
          <p:cNvPr id="4" name="Content Placeholder 3"/>
          <p:cNvSpPr>
            <a:spLocks noGrp="1"/>
          </p:cNvSpPr>
          <p:nvPr>
            <p:ph sz="half" idx="2"/>
          </p:nvPr>
        </p:nvSpPr>
        <p:spPr>
          <a:xfrm>
            <a:off x="304800" y="1371600"/>
            <a:ext cx="8610600" cy="4876800"/>
          </a:xfrm>
        </p:spPr>
        <p:txBody>
          <a:bodyPr>
            <a:normAutofit/>
          </a:bodyPr>
          <a:lstStyle/>
          <a:p>
            <a:pPr marL="0" lvl="0" indent="0">
              <a:buNone/>
            </a:pPr>
            <a:r>
              <a:rPr lang="en-US" sz="2000" b="1" dirty="0" smtClean="0"/>
              <a:t>At the conclusion of this activity, the participant will be able to: </a:t>
            </a:r>
          </a:p>
          <a:p>
            <a:pPr lvl="0"/>
            <a:r>
              <a:rPr lang="en-US" u="sng" dirty="0" smtClean="0"/>
              <a:t>Distinguish </a:t>
            </a:r>
            <a:r>
              <a:rPr lang="en-US" u="sng" dirty="0" err="1"/>
              <a:t>telehealth</a:t>
            </a:r>
            <a:r>
              <a:rPr lang="en-US" u="sng" dirty="0"/>
              <a:t> from telemedicine </a:t>
            </a:r>
            <a:r>
              <a:rPr lang="en-US" dirty="0"/>
              <a:t>by efficiency, resource (re)distribution, workforce development and capacity-building </a:t>
            </a:r>
            <a:endParaRPr lang="en-US" dirty="0" smtClean="0"/>
          </a:p>
          <a:p>
            <a:pPr marL="0" lvl="0" indent="0">
              <a:buNone/>
            </a:pPr>
            <a:endParaRPr lang="en-US" dirty="0"/>
          </a:p>
          <a:p>
            <a:pPr lvl="0"/>
            <a:r>
              <a:rPr lang="en-US" u="sng" dirty="0"/>
              <a:t>Describe components of the Project ECHO model </a:t>
            </a:r>
            <a:r>
              <a:rPr lang="en-US" dirty="0"/>
              <a:t>that utilizes didactics, case consultations and learning loops to build knowledge networks of multi-disciplinary HIV clinicians across </a:t>
            </a:r>
            <a:r>
              <a:rPr lang="en-US" dirty="0" smtClean="0"/>
              <a:t>geography</a:t>
            </a:r>
          </a:p>
          <a:p>
            <a:pPr marL="0" lvl="0" indent="0">
              <a:buNone/>
            </a:pPr>
            <a:endParaRPr lang="en-US" dirty="0"/>
          </a:p>
          <a:p>
            <a:pPr lvl="0"/>
            <a:r>
              <a:rPr lang="en-US" u="sng" dirty="0"/>
              <a:t>Articulate practical steps </a:t>
            </a:r>
            <a:r>
              <a:rPr lang="en-US" dirty="0"/>
              <a:t>to plan, implement, and deploy an HIV or </a:t>
            </a:r>
            <a:r>
              <a:rPr lang="en-US" dirty="0" smtClean="0"/>
              <a:t>HCV-focused </a:t>
            </a:r>
            <a:r>
              <a:rPr lang="en-US" dirty="0" err="1"/>
              <a:t>telehealth</a:t>
            </a:r>
            <a:r>
              <a:rPr lang="en-US" dirty="0"/>
              <a:t> program </a:t>
            </a:r>
            <a:r>
              <a:rPr lang="en-US" dirty="0" smtClean="0"/>
              <a:t>in one’s local region</a:t>
            </a:r>
            <a:endParaRPr lang="en-US" dirty="0"/>
          </a:p>
          <a:p>
            <a:endParaRPr lang="en-US" dirty="0" smtClean="0"/>
          </a:p>
          <a:p>
            <a:endParaRPr lang="en-US" dirty="0" smtClean="0"/>
          </a:p>
          <a:p>
            <a:endParaRPr lang="en-US" dirty="0" smtClean="0"/>
          </a:p>
          <a:p>
            <a:endParaRPr lang="en-US" dirty="0" smtClean="0"/>
          </a:p>
        </p:txBody>
      </p:sp>
      <p:sp>
        <p:nvSpPr>
          <p:cNvPr id="5" name="Content Placeholder 4"/>
          <p:cNvSpPr>
            <a:spLocks noGrp="1"/>
          </p:cNvSpPr>
          <p:nvPr>
            <p:ph sz="quarter" idx="13"/>
          </p:nvPr>
        </p:nvSpPr>
        <p:spPr/>
        <p:txBody>
          <a:bodyPr/>
          <a:lstStyle/>
          <a:p>
            <a:endParaRPr lang="en-US"/>
          </a:p>
        </p:txBody>
      </p:sp>
    </p:spTree>
    <p:extLst>
      <p:ext uri="{BB962C8B-B14F-4D97-AF65-F5344CB8AC3E}">
        <p14:creationId xmlns:p14="http://schemas.microsoft.com/office/powerpoint/2010/main" val="93796977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idx="4294967295"/>
          </p:nvPr>
        </p:nvSpPr>
        <p:spPr bwMode="auto">
          <a:xfrm>
            <a:off x="0" y="685800"/>
            <a:ext cx="9144000" cy="914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4000" b="1">
                <a:solidFill>
                  <a:srgbClr val="963232"/>
                </a:solidFill>
                <a:latin typeface="Gill Sans MT" charset="0"/>
              </a:rPr>
              <a:t>Disease Management Model</a:t>
            </a:r>
            <a:br>
              <a:rPr lang="en-US" sz="4000" b="1">
                <a:solidFill>
                  <a:srgbClr val="963232"/>
                </a:solidFill>
                <a:latin typeface="Gill Sans MT" charset="0"/>
              </a:rPr>
            </a:br>
            <a:endParaRPr lang="en-US" sz="4000">
              <a:solidFill>
                <a:srgbClr val="963232"/>
              </a:solidFill>
              <a:latin typeface="Arial" charset="0"/>
            </a:endParaRPr>
          </a:p>
        </p:txBody>
      </p:sp>
      <p:sp>
        <p:nvSpPr>
          <p:cNvPr id="40962" name="Content Placeholder 2"/>
          <p:cNvSpPr>
            <a:spLocks noGrp="1"/>
          </p:cNvSpPr>
          <p:nvPr>
            <p:ph idx="4294967295"/>
          </p:nvPr>
        </p:nvSpPr>
        <p:spPr bwMode="auto">
          <a:xfrm>
            <a:off x="990600" y="1905000"/>
            <a:ext cx="7391400" cy="3886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3200"/>
              </a:lnSpc>
              <a:buClr>
                <a:srgbClr val="903C3C"/>
              </a:buClr>
              <a:buSzPct val="150000"/>
              <a:buFont typeface="Wingdings" charset="0"/>
              <a:buChar char="§"/>
              <a:tabLst>
                <a:tab pos="461963" algn="l"/>
              </a:tabLst>
            </a:pPr>
            <a:r>
              <a:rPr lang="en-US">
                <a:latin typeface="Arial" charset="0"/>
              </a:rPr>
              <a:t>Algorithms </a:t>
            </a:r>
          </a:p>
          <a:p>
            <a:pPr eaLnBrk="1" hangingPunct="1">
              <a:lnSpc>
                <a:spcPts val="3200"/>
              </a:lnSpc>
              <a:buClr>
                <a:srgbClr val="903C3C"/>
              </a:buClr>
              <a:buSzPct val="150000"/>
              <a:buFont typeface="Wingdings" charset="0"/>
              <a:buChar char="§"/>
              <a:tabLst>
                <a:tab pos="461963" algn="l"/>
              </a:tabLst>
            </a:pPr>
            <a:r>
              <a:rPr lang="en-US">
                <a:latin typeface="Arial" charset="0"/>
              </a:rPr>
              <a:t>Checklists </a:t>
            </a:r>
          </a:p>
          <a:p>
            <a:pPr eaLnBrk="1" hangingPunct="1">
              <a:lnSpc>
                <a:spcPts val="3200"/>
              </a:lnSpc>
              <a:buClr>
                <a:srgbClr val="903C3C"/>
              </a:buClr>
              <a:buSzPct val="150000"/>
              <a:buFont typeface="Wingdings" charset="0"/>
              <a:buChar char="§"/>
              <a:tabLst>
                <a:tab pos="461963" algn="l"/>
              </a:tabLst>
            </a:pPr>
            <a:r>
              <a:rPr lang="en-US">
                <a:latin typeface="Arial" charset="0"/>
              </a:rPr>
              <a:t>Process</a:t>
            </a:r>
          </a:p>
          <a:p>
            <a:pPr eaLnBrk="1" hangingPunct="1">
              <a:lnSpc>
                <a:spcPts val="3200"/>
              </a:lnSpc>
              <a:buClr>
                <a:srgbClr val="903C3C"/>
              </a:buClr>
              <a:buSzPct val="150000"/>
              <a:buFont typeface="Wingdings" charset="0"/>
              <a:buChar char="§"/>
              <a:tabLst>
                <a:tab pos="461963" algn="l"/>
              </a:tabLst>
            </a:pPr>
            <a:r>
              <a:rPr lang="en-US">
                <a:latin typeface="Arial" charset="0"/>
              </a:rPr>
              <a:t>Wisdom based on experience</a:t>
            </a:r>
          </a:p>
        </p:txBody>
      </p:sp>
      <p:pic>
        <p:nvPicPr>
          <p:cNvPr id="5" name="Picture 4" descr="ECHO logo hi-rez.jpg"/>
          <p:cNvPicPr>
            <a:picLocks noChangeAspect="1"/>
          </p:cNvPicPr>
          <p:nvPr/>
        </p:nvPicPr>
        <p:blipFill>
          <a:blip r:embed="rId2" cstate="print"/>
          <a:stretch>
            <a:fillRect/>
          </a:stretch>
        </p:blipFill>
        <p:spPr>
          <a:xfrm>
            <a:off x="7772401" y="6248400"/>
            <a:ext cx="846799" cy="4184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a:spLocks noChangeArrowheads="1"/>
          </p:cNvSpPr>
          <p:nvPr/>
        </p:nvSpPr>
        <p:spPr bwMode="auto">
          <a:xfrm>
            <a:off x="0" y="0"/>
            <a:ext cx="9144000" cy="685800"/>
          </a:xfrm>
          <a:prstGeom prst="rect">
            <a:avLst/>
          </a:prstGeom>
          <a:solidFill>
            <a:srgbClr val="800000"/>
          </a:solidFill>
          <a:ln w="9525">
            <a:solidFill>
              <a:srgbClr val="2E6295"/>
            </a:solidFill>
            <a:miter lim="800000"/>
            <a:headEnd/>
            <a:tailEnd/>
          </a:ln>
          <a:effectLst>
            <a:outerShdw blurRad="63500" dist="23000" dir="5400000" rotWithShape="0">
              <a:srgbClr val="000000">
                <a:alpha val="34999"/>
              </a:srgbClr>
            </a:outerShdw>
          </a:effectLst>
        </p:spPr>
        <p:txBody>
          <a:bodyPr anchor="ctr"/>
          <a:lstStyle/>
          <a:p>
            <a:pPr algn="ctr" eaLnBrk="0" hangingPunct="0">
              <a:defRPr/>
            </a:pPr>
            <a:endParaRPr lang="en-US">
              <a:solidFill>
                <a:schemeClr val="lt1"/>
              </a:solidFill>
              <a:latin typeface="+mn-lt"/>
              <a:ea typeface="+mn-ea"/>
              <a:cs typeface="+mn-cs"/>
            </a:endParaRPr>
          </a:p>
        </p:txBody>
      </p:sp>
      <p:sp>
        <p:nvSpPr>
          <p:cNvPr id="7" name="Right Triangle 6"/>
          <p:cNvSpPr>
            <a:spLocks noChangeArrowheads="1"/>
          </p:cNvSpPr>
          <p:nvPr/>
        </p:nvSpPr>
        <p:spPr bwMode="auto">
          <a:xfrm>
            <a:off x="0" y="6477000"/>
            <a:ext cx="9144000" cy="381000"/>
          </a:xfrm>
          <a:prstGeom prst="rtTriangle">
            <a:avLst/>
          </a:prstGeom>
          <a:gradFill rotWithShape="1">
            <a:gsLst>
              <a:gs pos="0">
                <a:srgbClr val="000000"/>
              </a:gs>
              <a:gs pos="80000">
                <a:srgbClr val="000000"/>
              </a:gs>
              <a:gs pos="100000">
                <a:srgbClr val="000000"/>
              </a:gs>
            </a:gsLst>
            <a:lin ang="16200000"/>
          </a:gradFill>
          <a:ln w="9525">
            <a:solidFill>
              <a:srgbClr val="000000"/>
            </a:solidFill>
            <a:miter lim="800000"/>
            <a:headEnd/>
            <a:tailEnd/>
          </a:ln>
          <a:effectLst>
            <a:outerShdw blurRad="63500" dist="23000" dir="5400000" rotWithShape="0">
              <a:srgbClr val="000000">
                <a:alpha val="34999"/>
              </a:srgbClr>
            </a:outerShdw>
          </a:effectLst>
        </p:spPr>
        <p:txBody>
          <a:bodyPr anchor="ctr"/>
          <a:lstStyle/>
          <a:p>
            <a:pPr algn="ctr" eaLnBrk="0" hangingPunct="0">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143581238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idx="4294967295"/>
          </p:nvPr>
        </p:nvSpPr>
        <p:spPr bwMode="auto">
          <a:xfrm>
            <a:off x="0" y="685800"/>
            <a:ext cx="9144000" cy="914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solidFill>
                  <a:srgbClr val="963232"/>
                </a:solidFill>
                <a:latin typeface="Gill Sans MT" charset="0"/>
              </a:rPr>
              <a:t>Steps</a:t>
            </a:r>
            <a:r>
              <a:rPr lang="en-US" b="1">
                <a:solidFill>
                  <a:srgbClr val="C00000"/>
                </a:solidFill>
                <a:latin typeface="Gill Sans MT" charset="0"/>
              </a:rPr>
              <a:t/>
            </a:r>
            <a:br>
              <a:rPr lang="en-US" b="1">
                <a:solidFill>
                  <a:srgbClr val="C00000"/>
                </a:solidFill>
                <a:latin typeface="Gill Sans MT" charset="0"/>
              </a:rPr>
            </a:br>
            <a:endParaRPr lang="en-US">
              <a:solidFill>
                <a:srgbClr val="C00000"/>
              </a:solidFill>
              <a:latin typeface="Arial" charset="0"/>
            </a:endParaRPr>
          </a:p>
        </p:txBody>
      </p:sp>
      <p:sp>
        <p:nvSpPr>
          <p:cNvPr id="41986" name="Content Placeholder 2"/>
          <p:cNvSpPr>
            <a:spLocks noGrp="1"/>
          </p:cNvSpPr>
          <p:nvPr>
            <p:ph idx="4294967295"/>
          </p:nvPr>
        </p:nvSpPr>
        <p:spPr bwMode="auto">
          <a:xfrm>
            <a:off x="762000" y="1295400"/>
            <a:ext cx="7848600" cy="4495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eaLnBrk="1" hangingPunct="1">
              <a:lnSpc>
                <a:spcPts val="3200"/>
              </a:lnSpc>
              <a:buClr>
                <a:srgbClr val="903C3C"/>
              </a:buClr>
              <a:buSzPct val="150000"/>
              <a:buFontTx/>
              <a:buNone/>
              <a:tabLst>
                <a:tab pos="461963" algn="l"/>
              </a:tabLst>
            </a:pPr>
            <a:endParaRPr lang="en-US" sz="2800">
              <a:latin typeface="Arial" charset="0"/>
            </a:endParaRPr>
          </a:p>
          <a:p>
            <a:pPr marL="461963" indent="-461963" eaLnBrk="1" hangingPunct="1">
              <a:lnSpc>
                <a:spcPts val="3200"/>
              </a:lnSpc>
              <a:buClr>
                <a:srgbClr val="903C3C"/>
              </a:buClr>
              <a:buSzPct val="150000"/>
              <a:buFont typeface="Wingdings" charset="0"/>
              <a:buChar char="§"/>
              <a:tabLst>
                <a:tab pos="461963" algn="l"/>
              </a:tabLst>
            </a:pPr>
            <a:r>
              <a:rPr lang="en-US" sz="2800">
                <a:latin typeface="Arial" charset="0"/>
              </a:rPr>
              <a:t>Train physicians, mid-levels, nurses, pharmacists, educators in HCV</a:t>
            </a:r>
          </a:p>
          <a:p>
            <a:pPr marL="461963" indent="-461963" eaLnBrk="1" hangingPunct="1">
              <a:lnSpc>
                <a:spcPts val="3200"/>
              </a:lnSpc>
              <a:buClr>
                <a:srgbClr val="903C3C"/>
              </a:buClr>
              <a:buSzPct val="150000"/>
              <a:buFont typeface="Wingdings" charset="0"/>
              <a:buChar char="§"/>
              <a:tabLst>
                <a:tab pos="461963" algn="l"/>
              </a:tabLst>
            </a:pPr>
            <a:r>
              <a:rPr lang="en-US" sz="2800">
                <a:latin typeface="Arial" charset="0"/>
              </a:rPr>
              <a:t>Conduct telemedicine clinics – </a:t>
            </a:r>
            <a:r>
              <a:rPr lang="ja-JP" altLang="en-US" sz="2800">
                <a:latin typeface="Arial" charset="0"/>
                <a:ea typeface="MS PGothic" charset="0"/>
                <a:cs typeface="MS PGothic" charset="0"/>
              </a:rPr>
              <a:t>“</a:t>
            </a:r>
            <a:r>
              <a:rPr lang="en-US" altLang="ja-JP" sz="2800">
                <a:latin typeface="Arial" charset="0"/>
              </a:rPr>
              <a:t>Knowledge Network</a:t>
            </a:r>
            <a:r>
              <a:rPr lang="ja-JP" altLang="en-US" sz="2800">
                <a:latin typeface="Arial" charset="0"/>
                <a:ea typeface="MS PGothic" charset="0"/>
                <a:cs typeface="MS PGothic" charset="0"/>
              </a:rPr>
              <a:t>”</a:t>
            </a:r>
            <a:endParaRPr lang="en-US" altLang="ja-JP" sz="2800">
              <a:latin typeface="Arial" charset="0"/>
            </a:endParaRPr>
          </a:p>
          <a:p>
            <a:pPr marL="461963" indent="-461963" eaLnBrk="1" hangingPunct="1">
              <a:lnSpc>
                <a:spcPts val="3200"/>
              </a:lnSpc>
              <a:buClr>
                <a:srgbClr val="903C3C"/>
              </a:buClr>
              <a:buSzPct val="150000"/>
              <a:buFont typeface="Wingdings" charset="0"/>
              <a:buChar char="§"/>
              <a:tabLst>
                <a:tab pos="461963" algn="l"/>
              </a:tabLst>
            </a:pPr>
            <a:r>
              <a:rPr lang="en-US" sz="2800">
                <a:latin typeface="Arial" charset="0"/>
              </a:rPr>
              <a:t>Initiate co-management – </a:t>
            </a:r>
            <a:r>
              <a:rPr lang="ja-JP" altLang="en-US" sz="2800">
                <a:latin typeface="Arial" charset="0"/>
                <a:ea typeface="MS PGothic" charset="0"/>
                <a:cs typeface="MS PGothic" charset="0"/>
              </a:rPr>
              <a:t>“</a:t>
            </a:r>
            <a:r>
              <a:rPr lang="en-US" altLang="ja-JP" sz="2800">
                <a:latin typeface="Arial" charset="0"/>
              </a:rPr>
              <a:t>Learning loops</a:t>
            </a:r>
            <a:r>
              <a:rPr lang="ja-JP" altLang="en-US" sz="2800">
                <a:latin typeface="Arial" charset="0"/>
                <a:ea typeface="MS PGothic" charset="0"/>
                <a:cs typeface="MS PGothic" charset="0"/>
              </a:rPr>
              <a:t>”</a:t>
            </a:r>
            <a:endParaRPr lang="en-US" altLang="ja-JP" sz="2800">
              <a:latin typeface="Arial" charset="0"/>
            </a:endParaRPr>
          </a:p>
          <a:p>
            <a:pPr marL="461963" indent="-461963" eaLnBrk="1" hangingPunct="1">
              <a:lnSpc>
                <a:spcPts val="3200"/>
              </a:lnSpc>
              <a:buClr>
                <a:srgbClr val="903C3C"/>
              </a:buClr>
              <a:buSzPct val="150000"/>
              <a:buFont typeface="Wingdings" charset="0"/>
              <a:buChar char="§"/>
              <a:tabLst>
                <a:tab pos="461963" algn="l"/>
              </a:tabLst>
            </a:pPr>
            <a:r>
              <a:rPr lang="en-US" sz="2800">
                <a:latin typeface="Arial" charset="0"/>
              </a:rPr>
              <a:t>Collect data and monitor outcomes centrally</a:t>
            </a:r>
            <a:endParaRPr lang="en-US">
              <a:latin typeface="Arial" charset="0"/>
            </a:endParaRPr>
          </a:p>
        </p:txBody>
      </p:sp>
      <p:pic>
        <p:nvPicPr>
          <p:cNvPr id="5" name="Picture 4" descr="ECHO logo hi-rez.jpg"/>
          <p:cNvPicPr>
            <a:picLocks noChangeAspect="1"/>
          </p:cNvPicPr>
          <p:nvPr/>
        </p:nvPicPr>
        <p:blipFill>
          <a:blip r:embed="rId2" cstate="print"/>
          <a:stretch>
            <a:fillRect/>
          </a:stretch>
        </p:blipFill>
        <p:spPr>
          <a:xfrm>
            <a:off x="7772401" y="6248400"/>
            <a:ext cx="846799" cy="4184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a:spLocks noChangeArrowheads="1"/>
          </p:cNvSpPr>
          <p:nvPr/>
        </p:nvSpPr>
        <p:spPr bwMode="auto">
          <a:xfrm>
            <a:off x="0" y="0"/>
            <a:ext cx="9144000" cy="685800"/>
          </a:xfrm>
          <a:prstGeom prst="rect">
            <a:avLst/>
          </a:prstGeom>
          <a:solidFill>
            <a:srgbClr val="800000"/>
          </a:solidFill>
          <a:ln w="9525">
            <a:solidFill>
              <a:srgbClr val="2E6295"/>
            </a:solidFill>
            <a:miter lim="800000"/>
            <a:headEnd/>
            <a:tailEnd/>
          </a:ln>
          <a:effectLst>
            <a:outerShdw blurRad="63500" dist="23000" dir="5400000" rotWithShape="0">
              <a:srgbClr val="000000">
                <a:alpha val="34999"/>
              </a:srgbClr>
            </a:outerShdw>
          </a:effectLst>
        </p:spPr>
        <p:txBody>
          <a:bodyPr anchor="ctr"/>
          <a:lstStyle/>
          <a:p>
            <a:pPr algn="ctr" eaLnBrk="0" hangingPunct="0">
              <a:defRPr/>
            </a:pPr>
            <a:endParaRPr lang="en-US">
              <a:solidFill>
                <a:schemeClr val="lt1"/>
              </a:solidFill>
              <a:latin typeface="+mn-lt"/>
              <a:ea typeface="+mn-ea"/>
              <a:cs typeface="+mn-cs"/>
            </a:endParaRPr>
          </a:p>
        </p:txBody>
      </p:sp>
      <p:sp>
        <p:nvSpPr>
          <p:cNvPr id="7" name="Right Triangle 6"/>
          <p:cNvSpPr>
            <a:spLocks noChangeArrowheads="1"/>
          </p:cNvSpPr>
          <p:nvPr/>
        </p:nvSpPr>
        <p:spPr bwMode="auto">
          <a:xfrm>
            <a:off x="0" y="6477000"/>
            <a:ext cx="9144000" cy="381000"/>
          </a:xfrm>
          <a:prstGeom prst="rtTriangle">
            <a:avLst/>
          </a:prstGeom>
          <a:gradFill rotWithShape="1">
            <a:gsLst>
              <a:gs pos="0">
                <a:srgbClr val="000000"/>
              </a:gs>
              <a:gs pos="80000">
                <a:srgbClr val="000000"/>
              </a:gs>
              <a:gs pos="100000">
                <a:srgbClr val="000000"/>
              </a:gs>
            </a:gsLst>
            <a:lin ang="16200000"/>
          </a:gradFill>
          <a:ln w="9525">
            <a:solidFill>
              <a:srgbClr val="000000"/>
            </a:solidFill>
            <a:miter lim="800000"/>
            <a:headEnd/>
            <a:tailEnd/>
          </a:ln>
          <a:effectLst>
            <a:outerShdw blurRad="63500" dist="23000" dir="5400000" rotWithShape="0">
              <a:srgbClr val="000000">
                <a:alpha val="34999"/>
              </a:srgbClr>
            </a:outerShdw>
          </a:effectLst>
        </p:spPr>
        <p:txBody>
          <a:bodyPr anchor="ctr"/>
          <a:lstStyle/>
          <a:p>
            <a:pPr algn="ctr" eaLnBrk="0" hangingPunct="0">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285747397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idx="4294967295"/>
          </p:nvPr>
        </p:nvSpPr>
        <p:spPr bwMode="auto">
          <a:xfrm>
            <a:off x="0" y="762000"/>
            <a:ext cx="9144000" cy="838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4000" b="1">
                <a:solidFill>
                  <a:srgbClr val="963232"/>
                </a:solidFill>
                <a:latin typeface="Gill Sans MT" charset="0"/>
                <a:cs typeface="Gill Sans MT" charset="0"/>
              </a:rPr>
              <a:t>A Knowledge Network is Needed</a:t>
            </a:r>
          </a:p>
        </p:txBody>
      </p:sp>
      <p:grpSp>
        <p:nvGrpSpPr>
          <p:cNvPr id="43010" name="Group 3"/>
          <p:cNvGrpSpPr>
            <a:grpSpLocks/>
          </p:cNvGrpSpPr>
          <p:nvPr/>
        </p:nvGrpSpPr>
        <p:grpSpPr bwMode="auto">
          <a:xfrm>
            <a:off x="685800" y="1752600"/>
            <a:ext cx="7620000" cy="4424363"/>
            <a:chOff x="1066800" y="1752600"/>
            <a:chExt cx="7620000" cy="4424065"/>
          </a:xfrm>
        </p:grpSpPr>
        <p:sp>
          <p:nvSpPr>
            <p:cNvPr id="43014" name="Text Box 7"/>
            <p:cNvSpPr txBox="1">
              <a:spLocks noChangeArrowheads="1"/>
            </p:cNvSpPr>
            <p:nvPr/>
          </p:nvSpPr>
          <p:spPr bwMode="auto">
            <a:xfrm>
              <a:off x="1066800" y="2895600"/>
              <a:ext cx="762000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eneva" charset="0"/>
                  <a:ea typeface="ＭＳ Ｐゴシック" charset="0"/>
                  <a:cs typeface="ＭＳ Ｐゴシック" charset="0"/>
                </a:defRPr>
              </a:lvl1pPr>
              <a:lvl2pPr marL="742950" indent="-285750" eaLnBrk="0" hangingPunct="0">
                <a:defRPr sz="2400">
                  <a:solidFill>
                    <a:schemeClr val="tx1"/>
                  </a:solidFill>
                  <a:latin typeface="Geneva" charset="0"/>
                  <a:ea typeface="ＭＳ Ｐゴシック" charset="0"/>
                </a:defRPr>
              </a:lvl2pPr>
              <a:lvl3pPr marL="1143000" indent="-228600" eaLnBrk="0" hangingPunct="0">
                <a:defRPr sz="2400">
                  <a:solidFill>
                    <a:schemeClr val="tx1"/>
                  </a:solidFill>
                  <a:latin typeface="Geneva" charset="0"/>
                  <a:ea typeface="ＭＳ Ｐゴシック" charset="0"/>
                </a:defRPr>
              </a:lvl3pPr>
              <a:lvl4pPr marL="1600200" indent="-228600" eaLnBrk="0" hangingPunct="0">
                <a:defRPr sz="2400">
                  <a:solidFill>
                    <a:schemeClr val="tx1"/>
                  </a:solidFill>
                  <a:latin typeface="Geneva" charset="0"/>
                  <a:ea typeface="ＭＳ Ｐゴシック" charset="0"/>
                </a:defRPr>
              </a:lvl4pPr>
              <a:lvl5pPr marL="2057400" indent="-228600" eaLnBrk="0" hangingPunct="0">
                <a:defRPr sz="2400">
                  <a:solidFill>
                    <a:schemeClr val="tx1"/>
                  </a:solidFill>
                  <a:latin typeface="Geneva" charset="0"/>
                  <a:ea typeface="ＭＳ Ｐゴシック" charset="0"/>
                </a:defRPr>
              </a:lvl5pPr>
              <a:lvl6pPr marL="2514600" indent="-228600" eaLnBrk="0" fontAlgn="base" hangingPunct="0">
                <a:spcBef>
                  <a:spcPct val="0"/>
                </a:spcBef>
                <a:spcAft>
                  <a:spcPct val="0"/>
                </a:spcAft>
                <a:defRPr sz="2400">
                  <a:solidFill>
                    <a:schemeClr val="tx1"/>
                  </a:solidFill>
                  <a:latin typeface="Geneva" charset="0"/>
                  <a:ea typeface="ＭＳ Ｐゴシック" charset="0"/>
                </a:defRPr>
              </a:lvl6pPr>
              <a:lvl7pPr marL="2971800" indent="-228600" eaLnBrk="0" fontAlgn="base" hangingPunct="0">
                <a:spcBef>
                  <a:spcPct val="0"/>
                </a:spcBef>
                <a:spcAft>
                  <a:spcPct val="0"/>
                </a:spcAft>
                <a:defRPr sz="2400">
                  <a:solidFill>
                    <a:schemeClr val="tx1"/>
                  </a:solidFill>
                  <a:latin typeface="Geneva" charset="0"/>
                  <a:ea typeface="ＭＳ Ｐゴシック" charset="0"/>
                </a:defRPr>
              </a:lvl7pPr>
              <a:lvl8pPr marL="3429000" indent="-228600" eaLnBrk="0" fontAlgn="base" hangingPunct="0">
                <a:spcBef>
                  <a:spcPct val="0"/>
                </a:spcBef>
                <a:spcAft>
                  <a:spcPct val="0"/>
                </a:spcAft>
                <a:defRPr sz="2400">
                  <a:solidFill>
                    <a:schemeClr val="tx1"/>
                  </a:solidFill>
                  <a:latin typeface="Geneva" charset="0"/>
                  <a:ea typeface="ＭＳ Ｐゴシック" charset="0"/>
                </a:defRPr>
              </a:lvl8pPr>
              <a:lvl9pPr marL="3886200" indent="-228600" eaLnBrk="0" fontAlgn="base" hangingPunct="0">
                <a:spcBef>
                  <a:spcPct val="0"/>
                </a:spcBef>
                <a:spcAft>
                  <a:spcPct val="0"/>
                </a:spcAft>
                <a:defRPr sz="2400">
                  <a:solidFill>
                    <a:schemeClr val="tx1"/>
                  </a:solidFill>
                  <a:latin typeface="Geneva" charset="0"/>
                  <a:ea typeface="ＭＳ Ｐゴシック" charset="0"/>
                </a:defRPr>
              </a:lvl9pPr>
            </a:lstStyle>
            <a:p>
              <a:pPr eaLnBrk="1" hangingPunct="1">
                <a:buFont typeface="Tw Cen MT" charset="0"/>
                <a:buNone/>
              </a:pPr>
              <a:endParaRPr lang="en-US" sz="2800" b="1">
                <a:solidFill>
                  <a:srgbClr val="008193"/>
                </a:solidFill>
                <a:latin typeface="Calibri" charset="0"/>
                <a:ea typeface="MS PGothic" charset="0"/>
                <a:cs typeface="MS PGothic" charset="0"/>
              </a:endParaRPr>
            </a:p>
            <a:p>
              <a:pPr eaLnBrk="1" hangingPunct="1">
                <a:spcBef>
                  <a:spcPct val="20000"/>
                </a:spcBef>
                <a:buFontTx/>
                <a:buChar char="•"/>
              </a:pPr>
              <a:endParaRPr lang="en-US" sz="2800" b="1">
                <a:solidFill>
                  <a:srgbClr val="008193"/>
                </a:solidFill>
                <a:latin typeface="Calibri" charset="0"/>
                <a:ea typeface="MS PGothic" charset="0"/>
                <a:cs typeface="MS PGothic" charset="0"/>
              </a:endParaRPr>
            </a:p>
          </p:txBody>
        </p:sp>
        <p:sp>
          <p:nvSpPr>
            <p:cNvPr id="43015" name="Line 14"/>
            <p:cNvSpPr>
              <a:spLocks noChangeShapeType="1"/>
            </p:cNvSpPr>
            <p:nvPr/>
          </p:nvSpPr>
          <p:spPr bwMode="auto">
            <a:xfrm>
              <a:off x="2286000" y="4648200"/>
              <a:ext cx="4419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16" name="Line 15"/>
            <p:cNvSpPr>
              <a:spLocks noChangeShapeType="1"/>
            </p:cNvSpPr>
            <p:nvPr/>
          </p:nvSpPr>
          <p:spPr bwMode="auto">
            <a:xfrm>
              <a:off x="2286000" y="1752600"/>
              <a:ext cx="0" cy="2895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17" name="Arc 16"/>
            <p:cNvSpPr>
              <a:spLocks/>
            </p:cNvSpPr>
            <p:nvPr/>
          </p:nvSpPr>
          <p:spPr bwMode="auto">
            <a:xfrm rot="21359734" flipV="1">
              <a:off x="2590800" y="2667000"/>
              <a:ext cx="3419475" cy="1371600"/>
            </a:xfrm>
            <a:custGeom>
              <a:avLst/>
              <a:gdLst>
                <a:gd name="T0" fmla="*/ 0 w 26199"/>
                <a:gd name="T1" fmla="*/ 2147483647 h 21600"/>
                <a:gd name="T2" fmla="*/ 2147483647 w 26199"/>
                <a:gd name="T3" fmla="*/ 2147483647 h 21600"/>
                <a:gd name="T4" fmla="*/ 2147483647 w 26199"/>
                <a:gd name="T5" fmla="*/ 2147483647 h 21600"/>
                <a:gd name="T6" fmla="*/ 0 60000 65536"/>
                <a:gd name="T7" fmla="*/ 0 60000 65536"/>
                <a:gd name="T8" fmla="*/ 0 60000 65536"/>
                <a:gd name="T9" fmla="*/ 0 w 26199"/>
                <a:gd name="T10" fmla="*/ 0 h 21600"/>
                <a:gd name="T11" fmla="*/ 26199 w 26199"/>
                <a:gd name="T12" fmla="*/ 21600 h 21600"/>
              </a:gdLst>
              <a:ahLst/>
              <a:cxnLst>
                <a:cxn ang="T6">
                  <a:pos x="T0" y="T1"/>
                </a:cxn>
                <a:cxn ang="T7">
                  <a:pos x="T2" y="T3"/>
                </a:cxn>
                <a:cxn ang="T8">
                  <a:pos x="T4" y="T5"/>
                </a:cxn>
              </a:cxnLst>
              <a:rect l="T9" t="T10" r="T11" b="T12"/>
              <a:pathLst>
                <a:path w="26199" h="21600" fill="none" extrusionOk="0">
                  <a:moveTo>
                    <a:pt x="0" y="495"/>
                  </a:moveTo>
                  <a:cubicBezTo>
                    <a:pt x="1511" y="166"/>
                    <a:pt x="3053" y="-1"/>
                    <a:pt x="4600" y="0"/>
                  </a:cubicBezTo>
                  <a:cubicBezTo>
                    <a:pt x="16445" y="0"/>
                    <a:pt x="26081" y="9540"/>
                    <a:pt x="26198" y="21385"/>
                  </a:cubicBezTo>
                </a:path>
                <a:path w="26199" h="21600" stroke="0" extrusionOk="0">
                  <a:moveTo>
                    <a:pt x="0" y="495"/>
                  </a:moveTo>
                  <a:cubicBezTo>
                    <a:pt x="1511" y="166"/>
                    <a:pt x="3053" y="-1"/>
                    <a:pt x="4600" y="0"/>
                  </a:cubicBezTo>
                  <a:cubicBezTo>
                    <a:pt x="16445" y="0"/>
                    <a:pt x="26081" y="9540"/>
                    <a:pt x="26198" y="21385"/>
                  </a:cubicBezTo>
                  <a:lnTo>
                    <a:pt x="4600" y="21600"/>
                  </a:lnTo>
                  <a:lnTo>
                    <a:pt x="0" y="495"/>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18" name="Line 17"/>
            <p:cNvSpPr>
              <a:spLocks noChangeShapeType="1"/>
            </p:cNvSpPr>
            <p:nvPr/>
          </p:nvSpPr>
          <p:spPr bwMode="auto">
            <a:xfrm rot="-229417">
              <a:off x="2586038" y="4191000"/>
              <a:ext cx="3505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19" name="Text Box 18"/>
            <p:cNvSpPr txBox="1">
              <a:spLocks noChangeArrowheads="1"/>
            </p:cNvSpPr>
            <p:nvPr/>
          </p:nvSpPr>
          <p:spPr bwMode="auto">
            <a:xfrm rot="-213336">
              <a:off x="4572000" y="4114800"/>
              <a:ext cx="241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eneva" charset="0"/>
                  <a:ea typeface="ＭＳ Ｐゴシック" charset="0"/>
                  <a:cs typeface="ＭＳ Ｐゴシック" charset="0"/>
                </a:defRPr>
              </a:lvl1pPr>
              <a:lvl2pPr marL="742950" indent="-285750" eaLnBrk="0" hangingPunct="0">
                <a:defRPr sz="2400">
                  <a:solidFill>
                    <a:schemeClr val="tx1"/>
                  </a:solidFill>
                  <a:latin typeface="Geneva" charset="0"/>
                  <a:ea typeface="ＭＳ Ｐゴシック" charset="0"/>
                </a:defRPr>
              </a:lvl2pPr>
              <a:lvl3pPr marL="1143000" indent="-228600" eaLnBrk="0" hangingPunct="0">
                <a:defRPr sz="2400">
                  <a:solidFill>
                    <a:schemeClr val="tx1"/>
                  </a:solidFill>
                  <a:latin typeface="Geneva" charset="0"/>
                  <a:ea typeface="ＭＳ Ｐゴシック" charset="0"/>
                </a:defRPr>
              </a:lvl3pPr>
              <a:lvl4pPr marL="1600200" indent="-228600" eaLnBrk="0" hangingPunct="0">
                <a:defRPr sz="2400">
                  <a:solidFill>
                    <a:schemeClr val="tx1"/>
                  </a:solidFill>
                  <a:latin typeface="Geneva" charset="0"/>
                  <a:ea typeface="ＭＳ Ｐゴシック" charset="0"/>
                </a:defRPr>
              </a:lvl4pPr>
              <a:lvl5pPr marL="2057400" indent="-228600" eaLnBrk="0" hangingPunct="0">
                <a:defRPr sz="2400">
                  <a:solidFill>
                    <a:schemeClr val="tx1"/>
                  </a:solidFill>
                  <a:latin typeface="Geneva" charset="0"/>
                  <a:ea typeface="ＭＳ Ｐゴシック" charset="0"/>
                </a:defRPr>
              </a:lvl5pPr>
              <a:lvl6pPr marL="2514600" indent="-228600" eaLnBrk="0" fontAlgn="base" hangingPunct="0">
                <a:spcBef>
                  <a:spcPct val="0"/>
                </a:spcBef>
                <a:spcAft>
                  <a:spcPct val="0"/>
                </a:spcAft>
                <a:defRPr sz="2400">
                  <a:solidFill>
                    <a:schemeClr val="tx1"/>
                  </a:solidFill>
                  <a:latin typeface="Geneva" charset="0"/>
                  <a:ea typeface="ＭＳ Ｐゴシック" charset="0"/>
                </a:defRPr>
              </a:lvl6pPr>
              <a:lvl7pPr marL="2971800" indent="-228600" eaLnBrk="0" fontAlgn="base" hangingPunct="0">
                <a:spcBef>
                  <a:spcPct val="0"/>
                </a:spcBef>
                <a:spcAft>
                  <a:spcPct val="0"/>
                </a:spcAft>
                <a:defRPr sz="2400">
                  <a:solidFill>
                    <a:schemeClr val="tx1"/>
                  </a:solidFill>
                  <a:latin typeface="Geneva" charset="0"/>
                  <a:ea typeface="ＭＳ Ｐゴシック" charset="0"/>
                </a:defRPr>
              </a:lvl7pPr>
              <a:lvl8pPr marL="3429000" indent="-228600" eaLnBrk="0" fontAlgn="base" hangingPunct="0">
                <a:spcBef>
                  <a:spcPct val="0"/>
                </a:spcBef>
                <a:spcAft>
                  <a:spcPct val="0"/>
                </a:spcAft>
                <a:defRPr sz="2400">
                  <a:solidFill>
                    <a:schemeClr val="tx1"/>
                  </a:solidFill>
                  <a:latin typeface="Geneva" charset="0"/>
                  <a:ea typeface="ＭＳ Ｐゴシック" charset="0"/>
                </a:defRPr>
              </a:lvl8pPr>
              <a:lvl9pPr marL="3886200" indent="-228600" eaLnBrk="0" fontAlgn="base" hangingPunct="0">
                <a:spcBef>
                  <a:spcPct val="0"/>
                </a:spcBef>
                <a:spcAft>
                  <a:spcPct val="0"/>
                </a:spcAft>
                <a:defRPr sz="2400">
                  <a:solidFill>
                    <a:schemeClr val="tx1"/>
                  </a:solidFill>
                  <a:latin typeface="Geneva" charset="0"/>
                  <a:ea typeface="ＭＳ Ｐゴシック" charset="0"/>
                </a:defRPr>
              </a:lvl9pPr>
            </a:lstStyle>
            <a:p>
              <a:pPr eaLnBrk="1" hangingPunct="1">
                <a:spcBef>
                  <a:spcPct val="50000"/>
                </a:spcBef>
              </a:pPr>
              <a:r>
                <a:rPr lang="en-US" sz="1400" b="1">
                  <a:solidFill>
                    <a:srgbClr val="000000"/>
                  </a:solidFill>
                  <a:latin typeface="Calibri" charset="0"/>
                  <a:ea typeface="MS PGothic" charset="0"/>
                  <a:cs typeface="MS PGothic" charset="0"/>
                </a:rPr>
                <a:t>Learning Capacity</a:t>
              </a:r>
            </a:p>
          </p:txBody>
        </p:sp>
        <p:sp>
          <p:nvSpPr>
            <p:cNvPr id="43020" name="Line 19"/>
            <p:cNvSpPr>
              <a:spLocks noChangeShapeType="1"/>
            </p:cNvSpPr>
            <p:nvPr/>
          </p:nvSpPr>
          <p:spPr bwMode="auto">
            <a:xfrm>
              <a:off x="3886200" y="5105400"/>
              <a:ext cx="19812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21" name="Text Box 20"/>
            <p:cNvSpPr txBox="1">
              <a:spLocks noChangeArrowheads="1"/>
            </p:cNvSpPr>
            <p:nvPr/>
          </p:nvSpPr>
          <p:spPr bwMode="auto">
            <a:xfrm>
              <a:off x="4495800" y="5181600"/>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eneva" charset="0"/>
                  <a:ea typeface="ＭＳ Ｐゴシック" charset="0"/>
                  <a:cs typeface="ＭＳ Ｐゴシック" charset="0"/>
                </a:defRPr>
              </a:lvl1pPr>
              <a:lvl2pPr marL="742950" indent="-285750" eaLnBrk="0" hangingPunct="0">
                <a:defRPr sz="2400">
                  <a:solidFill>
                    <a:schemeClr val="tx1"/>
                  </a:solidFill>
                  <a:latin typeface="Geneva" charset="0"/>
                  <a:ea typeface="ＭＳ Ｐゴシック" charset="0"/>
                </a:defRPr>
              </a:lvl2pPr>
              <a:lvl3pPr marL="1143000" indent="-228600" eaLnBrk="0" hangingPunct="0">
                <a:defRPr sz="2400">
                  <a:solidFill>
                    <a:schemeClr val="tx1"/>
                  </a:solidFill>
                  <a:latin typeface="Geneva" charset="0"/>
                  <a:ea typeface="ＭＳ Ｐゴシック" charset="0"/>
                </a:defRPr>
              </a:lvl3pPr>
              <a:lvl4pPr marL="1600200" indent="-228600" eaLnBrk="0" hangingPunct="0">
                <a:defRPr sz="2400">
                  <a:solidFill>
                    <a:schemeClr val="tx1"/>
                  </a:solidFill>
                  <a:latin typeface="Geneva" charset="0"/>
                  <a:ea typeface="ＭＳ Ｐゴシック" charset="0"/>
                </a:defRPr>
              </a:lvl4pPr>
              <a:lvl5pPr marL="2057400" indent="-228600" eaLnBrk="0" hangingPunct="0">
                <a:defRPr sz="2400">
                  <a:solidFill>
                    <a:schemeClr val="tx1"/>
                  </a:solidFill>
                  <a:latin typeface="Geneva" charset="0"/>
                  <a:ea typeface="ＭＳ Ｐゴシック" charset="0"/>
                </a:defRPr>
              </a:lvl5pPr>
              <a:lvl6pPr marL="2514600" indent="-228600" eaLnBrk="0" fontAlgn="base" hangingPunct="0">
                <a:spcBef>
                  <a:spcPct val="0"/>
                </a:spcBef>
                <a:spcAft>
                  <a:spcPct val="0"/>
                </a:spcAft>
                <a:defRPr sz="2400">
                  <a:solidFill>
                    <a:schemeClr val="tx1"/>
                  </a:solidFill>
                  <a:latin typeface="Geneva" charset="0"/>
                  <a:ea typeface="ＭＳ Ｐゴシック" charset="0"/>
                </a:defRPr>
              </a:lvl6pPr>
              <a:lvl7pPr marL="2971800" indent="-228600" eaLnBrk="0" fontAlgn="base" hangingPunct="0">
                <a:spcBef>
                  <a:spcPct val="0"/>
                </a:spcBef>
                <a:spcAft>
                  <a:spcPct val="0"/>
                </a:spcAft>
                <a:defRPr sz="2400">
                  <a:solidFill>
                    <a:schemeClr val="tx1"/>
                  </a:solidFill>
                  <a:latin typeface="Geneva" charset="0"/>
                  <a:ea typeface="ＭＳ Ｐゴシック" charset="0"/>
                </a:defRPr>
              </a:lvl7pPr>
              <a:lvl8pPr marL="3429000" indent="-228600" eaLnBrk="0" fontAlgn="base" hangingPunct="0">
                <a:spcBef>
                  <a:spcPct val="0"/>
                </a:spcBef>
                <a:spcAft>
                  <a:spcPct val="0"/>
                </a:spcAft>
                <a:defRPr sz="2400">
                  <a:solidFill>
                    <a:schemeClr val="tx1"/>
                  </a:solidFill>
                  <a:latin typeface="Geneva" charset="0"/>
                  <a:ea typeface="ＭＳ Ｐゴシック" charset="0"/>
                </a:defRPr>
              </a:lvl8pPr>
              <a:lvl9pPr marL="3886200" indent="-228600" eaLnBrk="0" fontAlgn="base" hangingPunct="0">
                <a:spcBef>
                  <a:spcPct val="0"/>
                </a:spcBef>
                <a:spcAft>
                  <a:spcPct val="0"/>
                </a:spcAft>
                <a:defRPr sz="2400">
                  <a:solidFill>
                    <a:schemeClr val="tx1"/>
                  </a:solidFill>
                  <a:latin typeface="Geneva" charset="0"/>
                  <a:ea typeface="ＭＳ Ｐゴシック" charset="0"/>
                </a:defRPr>
              </a:lvl9pPr>
            </a:lstStyle>
            <a:p>
              <a:pPr eaLnBrk="1" hangingPunct="1">
                <a:spcBef>
                  <a:spcPct val="50000"/>
                </a:spcBef>
              </a:pPr>
              <a:r>
                <a:rPr lang="en-US">
                  <a:solidFill>
                    <a:srgbClr val="000000"/>
                  </a:solidFill>
                  <a:latin typeface="Calibri" charset="0"/>
                  <a:ea typeface="MS PGothic" charset="0"/>
                  <a:cs typeface="MS PGothic" charset="0"/>
                </a:rPr>
                <a:t>Time</a:t>
              </a:r>
            </a:p>
          </p:txBody>
        </p:sp>
        <p:sp>
          <p:nvSpPr>
            <p:cNvPr id="43022" name="WordArt 21"/>
            <p:cNvSpPr>
              <a:spLocks noChangeArrowheads="1" noChangeShapeType="1" noTextEdit="1"/>
            </p:cNvSpPr>
            <p:nvPr/>
          </p:nvSpPr>
          <p:spPr bwMode="auto">
            <a:xfrm rot="-1554391">
              <a:off x="4038600" y="3352800"/>
              <a:ext cx="1571625" cy="244475"/>
            </a:xfrm>
            <a:prstGeom prst="rect">
              <a:avLst/>
            </a:prstGeom>
          </p:spPr>
          <p:txBody>
            <a:bodyPr wrap="none" fromWordArt="1">
              <a:prstTxWarp prst="textCanDown">
                <a:avLst>
                  <a:gd name="adj" fmla="val 33333"/>
                </a:avLst>
              </a:prstTxWarp>
            </a:bodyPr>
            <a:lstStyle/>
            <a:p>
              <a:pPr algn="ctr"/>
              <a:r>
                <a:rPr lang="en-US" sz="1400" kern="10">
                  <a:ln w="9525">
                    <a:solidFill>
                      <a:srgbClr val="000000"/>
                    </a:solidFill>
                    <a:round/>
                    <a:headEnd/>
                    <a:tailEnd/>
                  </a:ln>
                  <a:solidFill>
                    <a:srgbClr val="000000"/>
                  </a:solidFill>
                  <a:latin typeface="+mn-lt"/>
                  <a:ea typeface="+mn-lt"/>
                  <a:cs typeface="+mn-lt"/>
                </a:rPr>
                <a:t>Medical Knowledge</a:t>
              </a:r>
            </a:p>
          </p:txBody>
        </p:sp>
        <p:sp>
          <p:nvSpPr>
            <p:cNvPr id="43023" name="Line 26"/>
            <p:cNvSpPr>
              <a:spLocks noChangeShapeType="1"/>
            </p:cNvSpPr>
            <p:nvPr/>
          </p:nvSpPr>
          <p:spPr bwMode="auto">
            <a:xfrm>
              <a:off x="6400800" y="2667000"/>
              <a:ext cx="0" cy="12192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24" name="Text Box 28"/>
            <p:cNvSpPr txBox="1">
              <a:spLocks noChangeArrowheads="1"/>
            </p:cNvSpPr>
            <p:nvPr/>
          </p:nvSpPr>
          <p:spPr bwMode="auto">
            <a:xfrm>
              <a:off x="6629400" y="3048000"/>
              <a:ext cx="19812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eneva" charset="0"/>
                  <a:ea typeface="ＭＳ Ｐゴシック" charset="0"/>
                  <a:cs typeface="ＭＳ Ｐゴシック" charset="0"/>
                </a:defRPr>
              </a:lvl1pPr>
              <a:lvl2pPr marL="742950" indent="-285750" eaLnBrk="0" hangingPunct="0">
                <a:defRPr sz="2400">
                  <a:solidFill>
                    <a:schemeClr val="tx1"/>
                  </a:solidFill>
                  <a:latin typeface="Geneva" charset="0"/>
                  <a:ea typeface="ＭＳ Ｐゴシック" charset="0"/>
                </a:defRPr>
              </a:lvl2pPr>
              <a:lvl3pPr marL="1143000" indent="-228600" eaLnBrk="0" hangingPunct="0">
                <a:defRPr sz="2400">
                  <a:solidFill>
                    <a:schemeClr val="tx1"/>
                  </a:solidFill>
                  <a:latin typeface="Geneva" charset="0"/>
                  <a:ea typeface="ＭＳ Ｐゴシック" charset="0"/>
                </a:defRPr>
              </a:lvl3pPr>
              <a:lvl4pPr marL="1600200" indent="-228600" eaLnBrk="0" hangingPunct="0">
                <a:defRPr sz="2400">
                  <a:solidFill>
                    <a:schemeClr val="tx1"/>
                  </a:solidFill>
                  <a:latin typeface="Geneva" charset="0"/>
                  <a:ea typeface="ＭＳ Ｐゴシック" charset="0"/>
                </a:defRPr>
              </a:lvl4pPr>
              <a:lvl5pPr marL="2057400" indent="-228600" eaLnBrk="0" hangingPunct="0">
                <a:defRPr sz="2400">
                  <a:solidFill>
                    <a:schemeClr val="tx1"/>
                  </a:solidFill>
                  <a:latin typeface="Geneva" charset="0"/>
                  <a:ea typeface="ＭＳ Ｐゴシック" charset="0"/>
                </a:defRPr>
              </a:lvl5pPr>
              <a:lvl6pPr marL="2514600" indent="-228600" eaLnBrk="0" fontAlgn="base" hangingPunct="0">
                <a:spcBef>
                  <a:spcPct val="0"/>
                </a:spcBef>
                <a:spcAft>
                  <a:spcPct val="0"/>
                </a:spcAft>
                <a:defRPr sz="2400">
                  <a:solidFill>
                    <a:schemeClr val="tx1"/>
                  </a:solidFill>
                  <a:latin typeface="Geneva" charset="0"/>
                  <a:ea typeface="ＭＳ Ｐゴシック" charset="0"/>
                </a:defRPr>
              </a:lvl6pPr>
              <a:lvl7pPr marL="2971800" indent="-228600" eaLnBrk="0" fontAlgn="base" hangingPunct="0">
                <a:spcBef>
                  <a:spcPct val="0"/>
                </a:spcBef>
                <a:spcAft>
                  <a:spcPct val="0"/>
                </a:spcAft>
                <a:defRPr sz="2400">
                  <a:solidFill>
                    <a:schemeClr val="tx1"/>
                  </a:solidFill>
                  <a:latin typeface="Geneva" charset="0"/>
                  <a:ea typeface="ＭＳ Ｐゴシック" charset="0"/>
                </a:defRPr>
              </a:lvl7pPr>
              <a:lvl8pPr marL="3429000" indent="-228600" eaLnBrk="0" fontAlgn="base" hangingPunct="0">
                <a:spcBef>
                  <a:spcPct val="0"/>
                </a:spcBef>
                <a:spcAft>
                  <a:spcPct val="0"/>
                </a:spcAft>
                <a:defRPr sz="2400">
                  <a:solidFill>
                    <a:schemeClr val="tx1"/>
                  </a:solidFill>
                  <a:latin typeface="Geneva" charset="0"/>
                  <a:ea typeface="ＭＳ Ｐゴシック" charset="0"/>
                </a:defRPr>
              </a:lvl8pPr>
              <a:lvl9pPr marL="3886200" indent="-228600" eaLnBrk="0" fontAlgn="base" hangingPunct="0">
                <a:spcBef>
                  <a:spcPct val="0"/>
                </a:spcBef>
                <a:spcAft>
                  <a:spcPct val="0"/>
                </a:spcAft>
                <a:defRPr sz="2400">
                  <a:solidFill>
                    <a:schemeClr val="tx1"/>
                  </a:solidFill>
                  <a:latin typeface="Geneva" charset="0"/>
                  <a:ea typeface="ＭＳ Ｐゴシック" charset="0"/>
                </a:defRPr>
              </a:lvl9pPr>
            </a:lstStyle>
            <a:p>
              <a:pPr eaLnBrk="1" hangingPunct="1">
                <a:spcBef>
                  <a:spcPct val="50000"/>
                </a:spcBef>
              </a:pPr>
              <a:r>
                <a:rPr lang="en-US">
                  <a:solidFill>
                    <a:srgbClr val="000000"/>
                  </a:solidFill>
                  <a:latin typeface="Calibri" charset="0"/>
                  <a:ea typeface="MS PGothic" charset="0"/>
                  <a:cs typeface="MS PGothic" charset="0"/>
                </a:rPr>
                <a:t>Increasing Gap</a:t>
              </a:r>
            </a:p>
            <a:p>
              <a:pPr eaLnBrk="1" hangingPunct="1">
                <a:spcBef>
                  <a:spcPct val="50000"/>
                </a:spcBef>
              </a:pPr>
              <a:endParaRPr lang="en-US">
                <a:solidFill>
                  <a:srgbClr val="000000"/>
                </a:solidFill>
                <a:latin typeface="Calibri" charset="0"/>
                <a:ea typeface="MS PGothic" charset="0"/>
                <a:cs typeface="MS PGothic" charset="0"/>
              </a:endParaRPr>
            </a:p>
          </p:txBody>
        </p:sp>
        <p:sp>
          <p:nvSpPr>
            <p:cNvPr id="43025" name="Text Box 29"/>
            <p:cNvSpPr txBox="1">
              <a:spLocks noChangeArrowheads="1"/>
            </p:cNvSpPr>
            <p:nvPr/>
          </p:nvSpPr>
          <p:spPr bwMode="auto">
            <a:xfrm>
              <a:off x="1219200" y="5715000"/>
              <a:ext cx="7162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eneva" charset="0"/>
                  <a:ea typeface="ＭＳ Ｐゴシック" charset="0"/>
                  <a:cs typeface="ＭＳ Ｐゴシック" charset="0"/>
                </a:defRPr>
              </a:lvl1pPr>
              <a:lvl2pPr marL="742950" indent="-285750" eaLnBrk="0" hangingPunct="0">
                <a:defRPr sz="2400">
                  <a:solidFill>
                    <a:schemeClr val="tx1"/>
                  </a:solidFill>
                  <a:latin typeface="Geneva" charset="0"/>
                  <a:ea typeface="ＭＳ Ｐゴシック" charset="0"/>
                </a:defRPr>
              </a:lvl2pPr>
              <a:lvl3pPr marL="1143000" indent="-228600" eaLnBrk="0" hangingPunct="0">
                <a:defRPr sz="2400">
                  <a:solidFill>
                    <a:schemeClr val="tx1"/>
                  </a:solidFill>
                  <a:latin typeface="Geneva" charset="0"/>
                  <a:ea typeface="ＭＳ Ｐゴシック" charset="0"/>
                </a:defRPr>
              </a:lvl3pPr>
              <a:lvl4pPr marL="1600200" indent="-228600" eaLnBrk="0" hangingPunct="0">
                <a:defRPr sz="2400">
                  <a:solidFill>
                    <a:schemeClr val="tx1"/>
                  </a:solidFill>
                  <a:latin typeface="Geneva" charset="0"/>
                  <a:ea typeface="ＭＳ Ｐゴシック" charset="0"/>
                </a:defRPr>
              </a:lvl4pPr>
              <a:lvl5pPr marL="2057400" indent="-228600" eaLnBrk="0" hangingPunct="0">
                <a:defRPr sz="2400">
                  <a:solidFill>
                    <a:schemeClr val="tx1"/>
                  </a:solidFill>
                  <a:latin typeface="Geneva" charset="0"/>
                  <a:ea typeface="ＭＳ Ｐゴシック" charset="0"/>
                </a:defRPr>
              </a:lvl5pPr>
              <a:lvl6pPr marL="2514600" indent="-228600" eaLnBrk="0" fontAlgn="base" hangingPunct="0">
                <a:spcBef>
                  <a:spcPct val="0"/>
                </a:spcBef>
                <a:spcAft>
                  <a:spcPct val="0"/>
                </a:spcAft>
                <a:defRPr sz="2400">
                  <a:solidFill>
                    <a:schemeClr val="tx1"/>
                  </a:solidFill>
                  <a:latin typeface="Geneva" charset="0"/>
                  <a:ea typeface="ＭＳ Ｐゴシック" charset="0"/>
                </a:defRPr>
              </a:lvl6pPr>
              <a:lvl7pPr marL="2971800" indent="-228600" eaLnBrk="0" fontAlgn="base" hangingPunct="0">
                <a:spcBef>
                  <a:spcPct val="0"/>
                </a:spcBef>
                <a:spcAft>
                  <a:spcPct val="0"/>
                </a:spcAft>
                <a:defRPr sz="2400">
                  <a:solidFill>
                    <a:schemeClr val="tx1"/>
                  </a:solidFill>
                  <a:latin typeface="Geneva" charset="0"/>
                  <a:ea typeface="ＭＳ Ｐゴシック" charset="0"/>
                </a:defRPr>
              </a:lvl7pPr>
              <a:lvl8pPr marL="3429000" indent="-228600" eaLnBrk="0" fontAlgn="base" hangingPunct="0">
                <a:spcBef>
                  <a:spcPct val="0"/>
                </a:spcBef>
                <a:spcAft>
                  <a:spcPct val="0"/>
                </a:spcAft>
                <a:defRPr sz="2400">
                  <a:solidFill>
                    <a:schemeClr val="tx1"/>
                  </a:solidFill>
                  <a:latin typeface="Geneva" charset="0"/>
                  <a:ea typeface="ＭＳ Ｐゴシック" charset="0"/>
                </a:defRPr>
              </a:lvl8pPr>
              <a:lvl9pPr marL="3886200" indent="-228600" eaLnBrk="0" fontAlgn="base" hangingPunct="0">
                <a:spcBef>
                  <a:spcPct val="0"/>
                </a:spcBef>
                <a:spcAft>
                  <a:spcPct val="0"/>
                </a:spcAft>
                <a:defRPr sz="2400">
                  <a:solidFill>
                    <a:schemeClr val="tx1"/>
                  </a:solidFill>
                  <a:latin typeface="Geneva" charset="0"/>
                  <a:ea typeface="ＭＳ Ｐゴシック" charset="0"/>
                </a:defRPr>
              </a:lvl9pPr>
            </a:lstStyle>
            <a:p>
              <a:pPr eaLnBrk="1" hangingPunct="1">
                <a:spcBef>
                  <a:spcPct val="50000"/>
                </a:spcBef>
              </a:pPr>
              <a:r>
                <a:rPr lang="ja-JP" altLang="en-US">
                  <a:solidFill>
                    <a:srgbClr val="000000"/>
                  </a:solidFill>
                  <a:latin typeface="Calibri" charset="0"/>
                  <a:ea typeface="MS PGothic" charset="0"/>
                  <a:cs typeface="MS PGothic" charset="0"/>
                </a:rPr>
                <a:t>“</a:t>
              </a:r>
              <a:r>
                <a:rPr lang="en-US" altLang="ja-JP">
                  <a:solidFill>
                    <a:srgbClr val="000000"/>
                  </a:solidFill>
                  <a:latin typeface="Calibri" charset="0"/>
                  <a:ea typeface="MS PGothic" charset="0"/>
                  <a:cs typeface="MS PGothic" charset="0"/>
                </a:rPr>
                <a:t>Expanding the  Definition of Underserved  Population</a:t>
              </a:r>
              <a:r>
                <a:rPr lang="ja-JP" altLang="en-US">
                  <a:solidFill>
                    <a:srgbClr val="000000"/>
                  </a:solidFill>
                  <a:latin typeface="Calibri" charset="0"/>
                  <a:ea typeface="MS PGothic" charset="0"/>
                  <a:cs typeface="MS PGothic" charset="0"/>
                </a:rPr>
                <a:t>”</a:t>
              </a:r>
              <a:endParaRPr lang="en-US">
                <a:solidFill>
                  <a:srgbClr val="000000"/>
                </a:solidFill>
                <a:latin typeface="Calibri" charset="0"/>
                <a:ea typeface="MS PGothic" charset="0"/>
                <a:cs typeface="MS PGothic" charset="0"/>
              </a:endParaRPr>
            </a:p>
          </p:txBody>
        </p:sp>
      </p:grpSp>
      <p:pic>
        <p:nvPicPr>
          <p:cNvPr id="17" name="Picture 16" descr="ECHO logo hi-rez.jpg"/>
          <p:cNvPicPr>
            <a:picLocks noChangeAspect="1"/>
          </p:cNvPicPr>
          <p:nvPr/>
        </p:nvPicPr>
        <p:blipFill>
          <a:blip r:embed="rId2" cstate="print"/>
          <a:stretch>
            <a:fillRect/>
          </a:stretch>
        </p:blipFill>
        <p:spPr>
          <a:xfrm>
            <a:off x="7772401" y="6248400"/>
            <a:ext cx="846799" cy="4184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Rectangle 17"/>
          <p:cNvSpPr>
            <a:spLocks noChangeArrowheads="1"/>
          </p:cNvSpPr>
          <p:nvPr/>
        </p:nvSpPr>
        <p:spPr bwMode="auto">
          <a:xfrm>
            <a:off x="0" y="0"/>
            <a:ext cx="9144000" cy="685800"/>
          </a:xfrm>
          <a:prstGeom prst="rect">
            <a:avLst/>
          </a:prstGeom>
          <a:solidFill>
            <a:srgbClr val="800000"/>
          </a:solidFill>
          <a:ln w="9525">
            <a:solidFill>
              <a:srgbClr val="2E6295"/>
            </a:solidFill>
            <a:miter lim="800000"/>
            <a:headEnd/>
            <a:tailEnd/>
          </a:ln>
          <a:effectLst>
            <a:outerShdw blurRad="63500" dist="23000" dir="5400000" rotWithShape="0">
              <a:srgbClr val="000000">
                <a:alpha val="34999"/>
              </a:srgbClr>
            </a:outerShdw>
          </a:effectLst>
        </p:spPr>
        <p:txBody>
          <a:bodyPr anchor="ctr"/>
          <a:lstStyle/>
          <a:p>
            <a:pPr algn="ctr" eaLnBrk="0" hangingPunct="0">
              <a:defRPr/>
            </a:pPr>
            <a:endParaRPr lang="en-US">
              <a:solidFill>
                <a:schemeClr val="lt1"/>
              </a:solidFill>
              <a:latin typeface="+mn-lt"/>
              <a:ea typeface="+mn-ea"/>
              <a:cs typeface="+mn-cs"/>
            </a:endParaRPr>
          </a:p>
        </p:txBody>
      </p:sp>
      <p:sp>
        <p:nvSpPr>
          <p:cNvPr id="19" name="Right Triangle 18"/>
          <p:cNvSpPr>
            <a:spLocks noChangeArrowheads="1"/>
          </p:cNvSpPr>
          <p:nvPr/>
        </p:nvSpPr>
        <p:spPr bwMode="auto">
          <a:xfrm>
            <a:off x="0" y="6477000"/>
            <a:ext cx="9144000" cy="381000"/>
          </a:xfrm>
          <a:prstGeom prst="rtTriangle">
            <a:avLst/>
          </a:prstGeom>
          <a:gradFill rotWithShape="1">
            <a:gsLst>
              <a:gs pos="0">
                <a:srgbClr val="000000"/>
              </a:gs>
              <a:gs pos="80000">
                <a:srgbClr val="000000"/>
              </a:gs>
              <a:gs pos="100000">
                <a:srgbClr val="000000"/>
              </a:gs>
            </a:gsLst>
            <a:lin ang="16200000"/>
          </a:gradFill>
          <a:ln w="9525">
            <a:solidFill>
              <a:srgbClr val="000000"/>
            </a:solidFill>
            <a:miter lim="800000"/>
            <a:headEnd/>
            <a:tailEnd/>
          </a:ln>
          <a:effectLst>
            <a:outerShdw blurRad="63500" dist="23000" dir="5400000" rotWithShape="0">
              <a:srgbClr val="000000">
                <a:alpha val="34999"/>
              </a:srgbClr>
            </a:outerShdw>
          </a:effectLst>
        </p:spPr>
        <p:txBody>
          <a:bodyPr anchor="ctr"/>
          <a:lstStyle/>
          <a:p>
            <a:pPr algn="ctr" eaLnBrk="0" hangingPunct="0">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114494215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idx="4294967295"/>
          </p:nvPr>
        </p:nvSpPr>
        <p:spPr bwMode="auto">
          <a:xfrm>
            <a:off x="0" y="685800"/>
            <a:ext cx="9144000" cy="1219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3600" b="1">
                <a:solidFill>
                  <a:srgbClr val="963232"/>
                </a:solidFill>
                <a:latin typeface="Gill Sans MT" charset="0"/>
              </a:rPr>
              <a:t>How well has the model worked for HCV?</a:t>
            </a:r>
            <a:r>
              <a:rPr lang="en-US" sz="4000" b="1">
                <a:solidFill>
                  <a:srgbClr val="963232"/>
                </a:solidFill>
                <a:latin typeface="Gill Sans MT" charset="0"/>
              </a:rPr>
              <a:t/>
            </a:r>
            <a:br>
              <a:rPr lang="en-US" sz="4000" b="1">
                <a:solidFill>
                  <a:srgbClr val="963232"/>
                </a:solidFill>
                <a:latin typeface="Gill Sans MT" charset="0"/>
              </a:rPr>
            </a:br>
            <a:endParaRPr lang="en-US" sz="4000">
              <a:solidFill>
                <a:srgbClr val="963232"/>
              </a:solidFill>
              <a:latin typeface="Arial" charset="0"/>
            </a:endParaRPr>
          </a:p>
        </p:txBody>
      </p:sp>
      <p:sp>
        <p:nvSpPr>
          <p:cNvPr id="44034" name="Content Placeholder 2"/>
          <p:cNvSpPr>
            <a:spLocks noGrp="1"/>
          </p:cNvSpPr>
          <p:nvPr>
            <p:ph idx="4294967295"/>
          </p:nvPr>
        </p:nvSpPr>
        <p:spPr bwMode="auto">
          <a:xfrm>
            <a:off x="457200" y="1447800"/>
            <a:ext cx="8153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eaLnBrk="1" hangingPunct="1">
              <a:lnSpc>
                <a:spcPts val="3200"/>
              </a:lnSpc>
              <a:buClr>
                <a:srgbClr val="903C3C"/>
              </a:buClr>
              <a:buSzPct val="150000"/>
              <a:tabLst>
                <a:tab pos="461963" algn="l"/>
              </a:tabLst>
            </a:pPr>
            <a:endParaRPr lang="en-US" sz="2800" dirty="0">
              <a:latin typeface="Arial" charset="0"/>
            </a:endParaRPr>
          </a:p>
          <a:p>
            <a:pPr marL="461963" indent="-461963" eaLnBrk="1" hangingPunct="1">
              <a:lnSpc>
                <a:spcPts val="3200"/>
              </a:lnSpc>
              <a:buClr>
                <a:srgbClr val="903C3C"/>
              </a:buClr>
              <a:buSzPct val="150000"/>
              <a:buFont typeface="Wingdings" charset="0"/>
              <a:buChar char="§"/>
              <a:tabLst>
                <a:tab pos="461963" algn="l"/>
              </a:tabLst>
            </a:pPr>
            <a:r>
              <a:rPr lang="en-US" sz="2800" dirty="0" smtClean="0">
                <a:latin typeface="Arial" charset="0"/>
              </a:rPr>
              <a:t>&gt; 500 </a:t>
            </a:r>
            <a:r>
              <a:rPr lang="en-US" sz="2800" dirty="0">
                <a:latin typeface="Arial" charset="0"/>
              </a:rPr>
              <a:t>HCV </a:t>
            </a:r>
            <a:r>
              <a:rPr lang="en-US" sz="2800" dirty="0" err="1">
                <a:latin typeface="Arial" charset="0"/>
              </a:rPr>
              <a:t>Telehealth</a:t>
            </a:r>
            <a:r>
              <a:rPr lang="en-US" sz="2800" dirty="0">
                <a:latin typeface="Arial" charset="0"/>
              </a:rPr>
              <a:t> ECHO Clinics </a:t>
            </a:r>
            <a:r>
              <a:rPr lang="en-US" sz="2800" dirty="0" smtClean="0">
                <a:latin typeface="Arial" charset="0"/>
              </a:rPr>
              <a:t>conducted </a:t>
            </a:r>
            <a:endParaRPr lang="en-US" sz="2800" dirty="0">
              <a:latin typeface="Arial" charset="0"/>
            </a:endParaRPr>
          </a:p>
          <a:p>
            <a:pPr marL="461963" indent="-461963" eaLnBrk="1" hangingPunct="1">
              <a:lnSpc>
                <a:spcPts val="3200"/>
              </a:lnSpc>
              <a:buClr>
                <a:srgbClr val="903C3C"/>
              </a:buClr>
              <a:buSzPct val="150000"/>
              <a:buFont typeface="Wingdings" charset="0"/>
              <a:buChar char="§"/>
              <a:tabLst>
                <a:tab pos="461963" algn="l"/>
              </a:tabLst>
            </a:pPr>
            <a:r>
              <a:rPr lang="en-US" sz="2800" dirty="0" smtClean="0">
                <a:latin typeface="Arial" charset="0"/>
              </a:rPr>
              <a:t>&gt; 5000 </a:t>
            </a:r>
            <a:r>
              <a:rPr lang="en-US" sz="2800" dirty="0">
                <a:latin typeface="Arial" charset="0"/>
              </a:rPr>
              <a:t>patients entered into HCV disease management  program </a:t>
            </a:r>
          </a:p>
          <a:p>
            <a:pPr marL="461963" indent="-461963" eaLnBrk="1" hangingPunct="1">
              <a:lnSpc>
                <a:spcPts val="3200"/>
              </a:lnSpc>
              <a:buClr>
                <a:srgbClr val="903C3C"/>
              </a:buClr>
              <a:buSzPct val="150000"/>
              <a:buFont typeface="Wingdings" charset="0"/>
              <a:buChar char="§"/>
              <a:tabLst>
                <a:tab pos="461963" algn="l"/>
              </a:tabLst>
            </a:pPr>
            <a:r>
              <a:rPr lang="en-US" sz="2800" dirty="0" smtClean="0">
                <a:latin typeface="Arial" charset="0"/>
              </a:rPr>
              <a:t>&gt; 300 </a:t>
            </a:r>
            <a:r>
              <a:rPr lang="en-US" sz="2800" dirty="0">
                <a:latin typeface="Arial" charset="0"/>
              </a:rPr>
              <a:t>prisoners treated in the DOC</a:t>
            </a:r>
          </a:p>
          <a:p>
            <a:pPr marL="461963" indent="-461963" eaLnBrk="1" hangingPunct="1">
              <a:lnSpc>
                <a:spcPts val="3200"/>
              </a:lnSpc>
              <a:buClr>
                <a:srgbClr val="903C3C"/>
              </a:buClr>
              <a:buSzPct val="150000"/>
              <a:buFont typeface="Wingdings" charset="0"/>
              <a:buChar char="§"/>
              <a:tabLst>
                <a:tab pos="461963" algn="l"/>
              </a:tabLst>
            </a:pPr>
            <a:r>
              <a:rPr lang="en-US" sz="2800" dirty="0" smtClean="0">
                <a:latin typeface="Arial" charset="0"/>
              </a:rPr>
              <a:t>&gt; 6,000 </a:t>
            </a:r>
            <a:r>
              <a:rPr lang="en-US" sz="2800" dirty="0">
                <a:latin typeface="Arial" charset="0"/>
              </a:rPr>
              <a:t>CME/CE hours issued to </a:t>
            </a:r>
            <a:r>
              <a:rPr lang="en-US" sz="2800" dirty="0" smtClean="0">
                <a:latin typeface="Arial" charset="0"/>
              </a:rPr>
              <a:t>clinicians</a:t>
            </a:r>
            <a:endParaRPr lang="en-US" sz="2800" dirty="0">
              <a:latin typeface="Arial" charset="0"/>
            </a:endParaRPr>
          </a:p>
          <a:p>
            <a:pPr marL="461963" indent="-461963" eaLnBrk="1" hangingPunct="1">
              <a:lnSpc>
                <a:spcPts val="3200"/>
              </a:lnSpc>
              <a:buClr>
                <a:srgbClr val="903C3C"/>
              </a:buClr>
              <a:buSzPct val="150000"/>
              <a:buFont typeface="Wingdings" charset="0"/>
              <a:buChar char="§"/>
              <a:tabLst>
                <a:tab pos="461963" algn="l"/>
              </a:tabLst>
            </a:pPr>
            <a:endParaRPr lang="en-US" sz="2800" dirty="0">
              <a:latin typeface="Arial" charset="0"/>
            </a:endParaRPr>
          </a:p>
          <a:p>
            <a:pPr marL="461963" indent="-461963" eaLnBrk="1" hangingPunct="1">
              <a:lnSpc>
                <a:spcPts val="3200"/>
              </a:lnSpc>
              <a:buClr>
                <a:srgbClr val="903C3C"/>
              </a:buClr>
              <a:buSzPct val="150000"/>
              <a:buFontTx/>
              <a:buNone/>
              <a:tabLst>
                <a:tab pos="461963" algn="l"/>
              </a:tabLst>
            </a:pPr>
            <a:endParaRPr lang="en-US" sz="2800" dirty="0">
              <a:solidFill>
                <a:schemeClr val="accent2"/>
              </a:solidFill>
              <a:latin typeface="Tahoma" charset="0"/>
            </a:endParaRPr>
          </a:p>
        </p:txBody>
      </p:sp>
      <p:pic>
        <p:nvPicPr>
          <p:cNvPr id="5" name="Picture 4" descr="ECHO logo hi-rez.jpg"/>
          <p:cNvPicPr>
            <a:picLocks noChangeAspect="1"/>
          </p:cNvPicPr>
          <p:nvPr/>
        </p:nvPicPr>
        <p:blipFill>
          <a:blip r:embed="rId2" cstate="print"/>
          <a:stretch>
            <a:fillRect/>
          </a:stretch>
        </p:blipFill>
        <p:spPr>
          <a:xfrm>
            <a:off x="7772401" y="6248400"/>
            <a:ext cx="846799" cy="4184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a:spLocks noChangeArrowheads="1"/>
          </p:cNvSpPr>
          <p:nvPr/>
        </p:nvSpPr>
        <p:spPr bwMode="auto">
          <a:xfrm>
            <a:off x="0" y="0"/>
            <a:ext cx="9144000" cy="685800"/>
          </a:xfrm>
          <a:prstGeom prst="rect">
            <a:avLst/>
          </a:prstGeom>
          <a:solidFill>
            <a:srgbClr val="800000"/>
          </a:solidFill>
          <a:ln w="9525">
            <a:solidFill>
              <a:srgbClr val="2E6295"/>
            </a:solidFill>
            <a:miter lim="800000"/>
            <a:headEnd/>
            <a:tailEnd/>
          </a:ln>
          <a:effectLst>
            <a:outerShdw blurRad="63500" dist="23000" dir="5400000" rotWithShape="0">
              <a:srgbClr val="000000">
                <a:alpha val="34999"/>
              </a:srgbClr>
            </a:outerShdw>
          </a:effectLst>
        </p:spPr>
        <p:txBody>
          <a:bodyPr anchor="ctr"/>
          <a:lstStyle/>
          <a:p>
            <a:pPr algn="ctr" eaLnBrk="0" hangingPunct="0">
              <a:defRPr/>
            </a:pPr>
            <a:endParaRPr lang="en-US">
              <a:solidFill>
                <a:schemeClr val="lt1"/>
              </a:solidFill>
              <a:latin typeface="+mn-lt"/>
              <a:ea typeface="+mn-ea"/>
              <a:cs typeface="+mn-cs"/>
            </a:endParaRPr>
          </a:p>
        </p:txBody>
      </p:sp>
      <p:sp>
        <p:nvSpPr>
          <p:cNvPr id="7" name="Right Triangle 6"/>
          <p:cNvSpPr>
            <a:spLocks noChangeArrowheads="1"/>
          </p:cNvSpPr>
          <p:nvPr/>
        </p:nvSpPr>
        <p:spPr bwMode="auto">
          <a:xfrm>
            <a:off x="0" y="6477000"/>
            <a:ext cx="9144000" cy="381000"/>
          </a:xfrm>
          <a:prstGeom prst="rtTriangle">
            <a:avLst/>
          </a:prstGeom>
          <a:gradFill rotWithShape="1">
            <a:gsLst>
              <a:gs pos="0">
                <a:srgbClr val="000000"/>
              </a:gs>
              <a:gs pos="80000">
                <a:srgbClr val="000000"/>
              </a:gs>
              <a:gs pos="100000">
                <a:srgbClr val="000000"/>
              </a:gs>
            </a:gsLst>
            <a:lin ang="16200000"/>
          </a:gradFill>
          <a:ln w="9525">
            <a:solidFill>
              <a:srgbClr val="000000"/>
            </a:solidFill>
            <a:miter lim="800000"/>
            <a:headEnd/>
            <a:tailEnd/>
          </a:ln>
          <a:effectLst>
            <a:outerShdw blurRad="63500" dist="23000" dir="5400000" rotWithShape="0">
              <a:srgbClr val="000000">
                <a:alpha val="34999"/>
              </a:srgbClr>
            </a:outerShdw>
          </a:effectLst>
        </p:spPr>
        <p:txBody>
          <a:bodyPr anchor="ctr"/>
          <a:lstStyle/>
          <a:p>
            <a:pPr algn="ctr" eaLnBrk="0" hangingPunct="0">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383510530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Content Placeholder 4"/>
          <p:cNvSpPr>
            <a:spLocks noGrp="1"/>
          </p:cNvSpPr>
          <p:nvPr>
            <p:ph sz="quarter" idx="4294967295"/>
          </p:nvPr>
        </p:nvSpPr>
        <p:spPr bwMode="auto">
          <a:xfrm>
            <a:off x="2362200" y="6232525"/>
            <a:ext cx="7162800" cy="3206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a:latin typeface="Arial" charset="0"/>
              </a:rPr>
              <a:t>Arora S, Thornton K et al N Engl J Med 2011; 364:2199-2207</a:t>
            </a:r>
          </a:p>
        </p:txBody>
      </p:sp>
      <p:sp>
        <p:nvSpPr>
          <p:cNvPr id="45058" name="Title 1"/>
          <p:cNvSpPr>
            <a:spLocks noGrp="1"/>
          </p:cNvSpPr>
          <p:nvPr>
            <p:ph type="title" idx="4294967295"/>
          </p:nvPr>
        </p:nvSpPr>
        <p:spPr bwMode="auto">
          <a:xfrm>
            <a:off x="0" y="685800"/>
            <a:ext cx="9144000" cy="990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4000" b="1">
                <a:solidFill>
                  <a:srgbClr val="963232"/>
                </a:solidFill>
                <a:latin typeface="Gill Sans MT" charset="0"/>
                <a:cs typeface="Gill Sans MT" charset="0"/>
              </a:rPr>
              <a:t>Evidence Supporting Telehealth</a:t>
            </a:r>
          </a:p>
        </p:txBody>
      </p:sp>
      <p:pic>
        <p:nvPicPr>
          <p:cNvPr id="450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04950"/>
            <a:ext cx="89916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133600" y="3276600"/>
            <a:ext cx="1295400" cy="304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
        <p:nvSpPr>
          <p:cNvPr id="10" name="Rectangle 9"/>
          <p:cNvSpPr/>
          <p:nvPr/>
        </p:nvSpPr>
        <p:spPr>
          <a:xfrm>
            <a:off x="3924300" y="3276600"/>
            <a:ext cx="1295400" cy="304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
        <p:nvSpPr>
          <p:cNvPr id="11" name="Rectangle 10"/>
          <p:cNvSpPr/>
          <p:nvPr/>
        </p:nvSpPr>
        <p:spPr>
          <a:xfrm>
            <a:off x="2133600" y="3581400"/>
            <a:ext cx="1295400" cy="304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
        <p:nvSpPr>
          <p:cNvPr id="12" name="Rectangle 11"/>
          <p:cNvSpPr/>
          <p:nvPr/>
        </p:nvSpPr>
        <p:spPr>
          <a:xfrm>
            <a:off x="2133600" y="3886200"/>
            <a:ext cx="1295400" cy="304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
        <p:nvSpPr>
          <p:cNvPr id="13" name="Rectangle 12"/>
          <p:cNvSpPr/>
          <p:nvPr/>
        </p:nvSpPr>
        <p:spPr>
          <a:xfrm>
            <a:off x="3924300" y="3584575"/>
            <a:ext cx="1295400" cy="304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
        <p:nvSpPr>
          <p:cNvPr id="14" name="Rectangle 13"/>
          <p:cNvSpPr/>
          <p:nvPr/>
        </p:nvSpPr>
        <p:spPr>
          <a:xfrm>
            <a:off x="3924300" y="3886200"/>
            <a:ext cx="1295400" cy="304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
        <p:nvSpPr>
          <p:cNvPr id="45066" name="Content Placeholder 2"/>
          <p:cNvSpPr>
            <a:spLocks noGrp="1"/>
          </p:cNvSpPr>
          <p:nvPr/>
        </p:nvSpPr>
        <p:spPr bwMode="auto">
          <a:xfrm>
            <a:off x="990600" y="5257800"/>
            <a:ext cx="4343400"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spcBef>
                <a:spcPct val="20000"/>
              </a:spcBef>
              <a:buFont typeface="Wingdings 2" charset="0"/>
              <a:buNone/>
            </a:pPr>
            <a:r>
              <a:rPr lang="en-US" sz="2000">
                <a:latin typeface="Arial" charset="0"/>
              </a:rPr>
              <a:t/>
            </a:r>
            <a:br>
              <a:rPr lang="en-US" sz="2000">
                <a:latin typeface="Arial" charset="0"/>
              </a:rPr>
            </a:br>
            <a:endParaRPr lang="en-US" sz="3200">
              <a:latin typeface="Arial" charset="0"/>
            </a:endParaRPr>
          </a:p>
        </p:txBody>
      </p:sp>
      <p:sp>
        <p:nvSpPr>
          <p:cNvPr id="45067" name="TextBox 8"/>
          <p:cNvSpPr txBox="1">
            <a:spLocks noChangeArrowheads="1"/>
          </p:cNvSpPr>
          <p:nvPr/>
        </p:nvSpPr>
        <p:spPr bwMode="auto">
          <a:xfrm>
            <a:off x="1371600" y="5410200"/>
            <a:ext cx="609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eneva" charset="0"/>
                <a:ea typeface="ＭＳ Ｐゴシック" charset="0"/>
                <a:cs typeface="ＭＳ Ｐゴシック" charset="0"/>
              </a:defRPr>
            </a:lvl1pPr>
            <a:lvl2pPr marL="742950" indent="-285750" eaLnBrk="0" hangingPunct="0">
              <a:defRPr sz="2400">
                <a:solidFill>
                  <a:schemeClr val="tx1"/>
                </a:solidFill>
                <a:latin typeface="Geneva" charset="0"/>
                <a:ea typeface="ＭＳ Ｐゴシック" charset="0"/>
              </a:defRPr>
            </a:lvl2pPr>
            <a:lvl3pPr marL="1143000" indent="-228600" eaLnBrk="0" hangingPunct="0">
              <a:defRPr sz="2400">
                <a:solidFill>
                  <a:schemeClr val="tx1"/>
                </a:solidFill>
                <a:latin typeface="Geneva" charset="0"/>
                <a:ea typeface="ＭＳ Ｐゴシック" charset="0"/>
              </a:defRPr>
            </a:lvl3pPr>
            <a:lvl4pPr marL="1600200" indent="-228600" eaLnBrk="0" hangingPunct="0">
              <a:defRPr sz="2400">
                <a:solidFill>
                  <a:schemeClr val="tx1"/>
                </a:solidFill>
                <a:latin typeface="Geneva" charset="0"/>
                <a:ea typeface="ＭＳ Ｐゴシック" charset="0"/>
              </a:defRPr>
            </a:lvl4pPr>
            <a:lvl5pPr marL="2057400" indent="-228600" eaLnBrk="0" hangingPunct="0">
              <a:defRPr sz="2400">
                <a:solidFill>
                  <a:schemeClr val="tx1"/>
                </a:solidFill>
                <a:latin typeface="Geneva" charset="0"/>
                <a:ea typeface="ＭＳ Ｐゴシック" charset="0"/>
              </a:defRPr>
            </a:lvl5pPr>
            <a:lvl6pPr marL="2514600" indent="-228600" eaLnBrk="0" fontAlgn="base" hangingPunct="0">
              <a:spcBef>
                <a:spcPct val="0"/>
              </a:spcBef>
              <a:spcAft>
                <a:spcPct val="0"/>
              </a:spcAft>
              <a:defRPr sz="2400">
                <a:solidFill>
                  <a:schemeClr val="tx1"/>
                </a:solidFill>
                <a:latin typeface="Geneva" charset="0"/>
                <a:ea typeface="ＭＳ Ｐゴシック" charset="0"/>
              </a:defRPr>
            </a:lvl6pPr>
            <a:lvl7pPr marL="2971800" indent="-228600" eaLnBrk="0" fontAlgn="base" hangingPunct="0">
              <a:spcBef>
                <a:spcPct val="0"/>
              </a:spcBef>
              <a:spcAft>
                <a:spcPct val="0"/>
              </a:spcAft>
              <a:defRPr sz="2400">
                <a:solidFill>
                  <a:schemeClr val="tx1"/>
                </a:solidFill>
                <a:latin typeface="Geneva" charset="0"/>
                <a:ea typeface="ＭＳ Ｐゴシック" charset="0"/>
              </a:defRPr>
            </a:lvl7pPr>
            <a:lvl8pPr marL="3429000" indent="-228600" eaLnBrk="0" fontAlgn="base" hangingPunct="0">
              <a:spcBef>
                <a:spcPct val="0"/>
              </a:spcBef>
              <a:spcAft>
                <a:spcPct val="0"/>
              </a:spcAft>
              <a:defRPr sz="2400">
                <a:solidFill>
                  <a:schemeClr val="tx1"/>
                </a:solidFill>
                <a:latin typeface="Geneva" charset="0"/>
                <a:ea typeface="ＭＳ Ｐゴシック" charset="0"/>
              </a:defRPr>
            </a:lvl8pPr>
            <a:lvl9pPr marL="3886200" indent="-228600" eaLnBrk="0" fontAlgn="base" hangingPunct="0">
              <a:spcBef>
                <a:spcPct val="0"/>
              </a:spcBef>
              <a:spcAft>
                <a:spcPct val="0"/>
              </a:spcAft>
              <a:defRPr sz="2400">
                <a:solidFill>
                  <a:schemeClr val="tx1"/>
                </a:solidFill>
                <a:latin typeface="Geneva" charset="0"/>
                <a:ea typeface="ＭＳ Ｐゴシック" charset="0"/>
              </a:defRPr>
            </a:lvl9pPr>
          </a:lstStyle>
          <a:p>
            <a:r>
              <a:rPr lang="en-US"/>
              <a:t>* More minorities treated in ECHO group</a:t>
            </a:r>
          </a:p>
        </p:txBody>
      </p:sp>
      <p:sp>
        <p:nvSpPr>
          <p:cNvPr id="17" name="Rectangle 16"/>
          <p:cNvSpPr/>
          <p:nvPr/>
        </p:nvSpPr>
        <p:spPr>
          <a:xfrm>
            <a:off x="1365250" y="5400675"/>
            <a:ext cx="6330950" cy="46672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pic>
        <p:nvPicPr>
          <p:cNvPr id="16" name="Picture 15" descr="ECHO logo hi-rez.jpg"/>
          <p:cNvPicPr>
            <a:picLocks noChangeAspect="1"/>
          </p:cNvPicPr>
          <p:nvPr/>
        </p:nvPicPr>
        <p:blipFill>
          <a:blip r:embed="rId4" cstate="print"/>
          <a:stretch>
            <a:fillRect/>
          </a:stretch>
        </p:blipFill>
        <p:spPr>
          <a:xfrm>
            <a:off x="7772401" y="6248400"/>
            <a:ext cx="846799" cy="4184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Rectangle 17"/>
          <p:cNvSpPr>
            <a:spLocks noChangeArrowheads="1"/>
          </p:cNvSpPr>
          <p:nvPr/>
        </p:nvSpPr>
        <p:spPr bwMode="auto">
          <a:xfrm>
            <a:off x="0" y="0"/>
            <a:ext cx="9144000" cy="685800"/>
          </a:xfrm>
          <a:prstGeom prst="rect">
            <a:avLst/>
          </a:prstGeom>
          <a:solidFill>
            <a:srgbClr val="800000"/>
          </a:solidFill>
          <a:ln w="9525">
            <a:solidFill>
              <a:srgbClr val="2E6295"/>
            </a:solidFill>
            <a:miter lim="800000"/>
            <a:headEnd/>
            <a:tailEnd/>
          </a:ln>
          <a:effectLst>
            <a:outerShdw blurRad="63500" dist="23000" dir="5400000" rotWithShape="0">
              <a:srgbClr val="000000">
                <a:alpha val="34999"/>
              </a:srgbClr>
            </a:outerShdw>
          </a:effectLst>
        </p:spPr>
        <p:txBody>
          <a:bodyPr anchor="ctr"/>
          <a:lstStyle/>
          <a:p>
            <a:pPr algn="ctr" eaLnBrk="0" hangingPunct="0">
              <a:defRPr/>
            </a:pPr>
            <a:endParaRPr lang="en-US">
              <a:solidFill>
                <a:schemeClr val="lt1"/>
              </a:solidFill>
              <a:latin typeface="+mn-lt"/>
              <a:ea typeface="+mn-ea"/>
              <a:cs typeface="+mn-cs"/>
            </a:endParaRPr>
          </a:p>
        </p:txBody>
      </p:sp>
      <p:sp>
        <p:nvSpPr>
          <p:cNvPr id="19" name="Right Triangle 18"/>
          <p:cNvSpPr>
            <a:spLocks noChangeArrowheads="1"/>
          </p:cNvSpPr>
          <p:nvPr/>
        </p:nvSpPr>
        <p:spPr bwMode="auto">
          <a:xfrm>
            <a:off x="0" y="6477000"/>
            <a:ext cx="9144000" cy="381000"/>
          </a:xfrm>
          <a:prstGeom prst="rtTriangle">
            <a:avLst/>
          </a:prstGeom>
          <a:gradFill rotWithShape="1">
            <a:gsLst>
              <a:gs pos="0">
                <a:srgbClr val="000000"/>
              </a:gs>
              <a:gs pos="80000">
                <a:srgbClr val="000000"/>
              </a:gs>
              <a:gs pos="100000">
                <a:srgbClr val="000000"/>
              </a:gs>
            </a:gsLst>
            <a:lin ang="16200000"/>
          </a:gradFill>
          <a:ln w="9525">
            <a:solidFill>
              <a:srgbClr val="000000"/>
            </a:solidFill>
            <a:miter lim="800000"/>
            <a:headEnd/>
            <a:tailEnd/>
          </a:ln>
          <a:effectLst>
            <a:outerShdw blurRad="63500" dist="23000" dir="5400000" rotWithShape="0">
              <a:srgbClr val="000000">
                <a:alpha val="34999"/>
              </a:srgbClr>
            </a:outerShdw>
          </a:effectLst>
        </p:spPr>
        <p:txBody>
          <a:bodyPr anchor="ctr"/>
          <a:lstStyle/>
          <a:p>
            <a:pPr algn="ctr" eaLnBrk="0" hangingPunct="0">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2128063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idx="4294967295"/>
          </p:nvPr>
        </p:nvSpPr>
        <p:spPr bwMode="auto">
          <a:xfrm>
            <a:off x="0" y="685800"/>
            <a:ext cx="9144000" cy="1600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3600" b="1">
                <a:solidFill>
                  <a:srgbClr val="963232"/>
                </a:solidFill>
                <a:latin typeface="Gill Sans MT" charset="0"/>
              </a:rPr>
              <a:t>Project ECHO Clinicians HCV Knowledge, Skills and Self-Efficacy</a:t>
            </a:r>
            <a:endParaRPr lang="en-US">
              <a:solidFill>
                <a:srgbClr val="963232"/>
              </a:solidFill>
              <a:latin typeface="Arial" charset="0"/>
            </a:endParaRPr>
          </a:p>
        </p:txBody>
      </p:sp>
      <p:sp>
        <p:nvSpPr>
          <p:cNvPr id="47106" name="Content Placeholder 2"/>
          <p:cNvSpPr>
            <a:spLocks noGrp="1"/>
          </p:cNvSpPr>
          <p:nvPr>
            <p:ph idx="4294967295"/>
          </p:nvPr>
        </p:nvSpPr>
        <p:spPr bwMode="auto">
          <a:xfrm>
            <a:off x="0" y="2209800"/>
            <a:ext cx="8229600" cy="3581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eaLnBrk="1" hangingPunct="1">
              <a:lnSpc>
                <a:spcPts val="3200"/>
              </a:lnSpc>
              <a:buClr>
                <a:srgbClr val="903C3C"/>
              </a:buClr>
              <a:buSzPct val="150000"/>
              <a:buFont typeface="Wingdings" charset="0"/>
              <a:buChar char="§"/>
              <a:tabLst>
                <a:tab pos="461963" algn="l"/>
              </a:tabLst>
            </a:pPr>
            <a:endParaRPr lang="en-US" sz="2800" b="1">
              <a:solidFill>
                <a:srgbClr val="008193"/>
              </a:solidFill>
              <a:latin typeface="Tw Cen MT" charset="0"/>
            </a:endParaRPr>
          </a:p>
          <a:p>
            <a:pPr marL="461963" indent="-461963" eaLnBrk="1" hangingPunct="1">
              <a:lnSpc>
                <a:spcPts val="3200"/>
              </a:lnSpc>
              <a:buClr>
                <a:srgbClr val="903C3C"/>
              </a:buClr>
              <a:buSzPct val="150000"/>
              <a:buFont typeface="Wingdings" charset="0"/>
              <a:buChar char="§"/>
              <a:tabLst>
                <a:tab pos="461963" algn="l"/>
              </a:tabLst>
            </a:pPr>
            <a:endParaRPr lang="en-US">
              <a:latin typeface="Arial" charset="0"/>
            </a:endParaRPr>
          </a:p>
        </p:txBody>
      </p:sp>
      <p:graphicFrame>
        <p:nvGraphicFramePr>
          <p:cNvPr id="6" name="Content Placeholder 3"/>
          <p:cNvGraphicFramePr>
            <a:graphicFrameLocks/>
          </p:cNvGraphicFramePr>
          <p:nvPr/>
        </p:nvGraphicFramePr>
        <p:xfrm>
          <a:off x="457200" y="2071688"/>
          <a:ext cx="8229600" cy="3567112"/>
        </p:xfrm>
        <a:graphic>
          <a:graphicData uri="http://schemas.openxmlformats.org/drawingml/2006/table">
            <a:tbl>
              <a:tblPr firstRow="1" bandRow="1">
                <a:tableStyleId>{073A0DAA-6AF3-43AB-8588-CEC1D06C72B9}</a:tableStyleId>
              </a:tblPr>
              <a:tblGrid>
                <a:gridCol w="2971799"/>
                <a:gridCol w="1371600"/>
                <a:gridCol w="914400"/>
                <a:gridCol w="1752600"/>
                <a:gridCol w="1219201"/>
              </a:tblGrid>
              <a:tr h="864492">
                <a:tc>
                  <a:txBody>
                    <a:bodyPr/>
                    <a:lstStyle/>
                    <a:p>
                      <a:pPr marL="0" marR="0" algn="ctr">
                        <a:lnSpc>
                          <a:spcPct val="115000"/>
                        </a:lnSpc>
                        <a:spcBef>
                          <a:spcPts val="0"/>
                        </a:spcBef>
                        <a:spcAft>
                          <a:spcPts val="0"/>
                        </a:spcAft>
                      </a:pPr>
                      <a:r>
                        <a:rPr lang="en-US" sz="1400" dirty="0"/>
                        <a:t>Community Clinicians</a:t>
                      </a:r>
                    </a:p>
                    <a:p>
                      <a:pPr marL="0" marR="0" algn="ctr">
                        <a:lnSpc>
                          <a:spcPct val="115000"/>
                        </a:lnSpc>
                        <a:spcBef>
                          <a:spcPts val="0"/>
                        </a:spcBef>
                        <a:spcAft>
                          <a:spcPts val="0"/>
                        </a:spcAft>
                      </a:pPr>
                      <a:r>
                        <a:rPr lang="en-US" sz="1400" dirty="0"/>
                        <a:t>n=25</a:t>
                      </a:r>
                      <a:endParaRPr lang="en-US" sz="14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400" u="none" dirty="0"/>
                        <a:t>Before </a:t>
                      </a:r>
                      <a:r>
                        <a:rPr lang="en-US" sz="1400" dirty="0"/>
                        <a:t>Participation</a:t>
                      </a:r>
                    </a:p>
                    <a:p>
                      <a:pPr marL="0" marR="0" algn="ctr">
                        <a:lnSpc>
                          <a:spcPct val="115000"/>
                        </a:lnSpc>
                        <a:spcBef>
                          <a:spcPts val="0"/>
                        </a:spcBef>
                        <a:spcAft>
                          <a:spcPts val="0"/>
                        </a:spcAft>
                      </a:pPr>
                      <a:r>
                        <a:rPr lang="en-US" sz="1400" dirty="0"/>
                        <a:t>Mean </a:t>
                      </a:r>
                      <a:r>
                        <a:rPr lang="en-US" sz="1400" dirty="0" smtClean="0"/>
                        <a:t> </a:t>
                      </a:r>
                      <a:r>
                        <a:rPr lang="en-US" sz="1400" dirty="0"/>
                        <a:t>(SD)</a:t>
                      </a:r>
                      <a:endParaRPr lang="en-US" sz="14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400" u="none" dirty="0"/>
                        <a:t>Today</a:t>
                      </a:r>
                    </a:p>
                    <a:p>
                      <a:pPr marL="0" marR="0" algn="ctr">
                        <a:lnSpc>
                          <a:spcPct val="115000"/>
                        </a:lnSpc>
                        <a:spcBef>
                          <a:spcPts val="0"/>
                        </a:spcBef>
                        <a:spcAft>
                          <a:spcPts val="0"/>
                        </a:spcAft>
                      </a:pPr>
                      <a:r>
                        <a:rPr lang="en-US" sz="1400" dirty="0"/>
                        <a:t>Mean</a:t>
                      </a:r>
                    </a:p>
                    <a:p>
                      <a:pPr marL="0" marR="0" algn="ctr">
                        <a:lnSpc>
                          <a:spcPct val="115000"/>
                        </a:lnSpc>
                        <a:spcBef>
                          <a:spcPts val="0"/>
                        </a:spcBef>
                        <a:spcAft>
                          <a:spcPts val="0"/>
                        </a:spcAft>
                      </a:pPr>
                      <a:r>
                        <a:rPr lang="en-US" sz="1400" dirty="0"/>
                        <a:t>(SD)</a:t>
                      </a:r>
                      <a:endParaRPr lang="en-US" sz="14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400" dirty="0"/>
                        <a:t>Paired Difference</a:t>
                      </a:r>
                    </a:p>
                    <a:p>
                      <a:pPr marL="0" marR="0" algn="ctr">
                        <a:lnSpc>
                          <a:spcPct val="115000"/>
                        </a:lnSpc>
                        <a:spcBef>
                          <a:spcPts val="0"/>
                        </a:spcBef>
                        <a:spcAft>
                          <a:spcPts val="0"/>
                        </a:spcAft>
                      </a:pPr>
                      <a:r>
                        <a:rPr lang="en-US" sz="1400" dirty="0" smtClean="0"/>
                        <a:t>Mean</a:t>
                      </a:r>
                      <a:r>
                        <a:rPr lang="en-US" sz="1400" baseline="0" dirty="0" smtClean="0"/>
                        <a:t> </a:t>
                      </a:r>
                      <a:r>
                        <a:rPr lang="en-US" sz="1400" dirty="0" smtClean="0"/>
                        <a:t>(</a:t>
                      </a:r>
                      <a:r>
                        <a:rPr lang="en-US" sz="1400" dirty="0"/>
                        <a:t>SD)</a:t>
                      </a:r>
                    </a:p>
                    <a:p>
                      <a:pPr marL="0" marR="0" algn="ctr">
                        <a:lnSpc>
                          <a:spcPct val="115000"/>
                        </a:lnSpc>
                        <a:spcBef>
                          <a:spcPts val="0"/>
                        </a:spcBef>
                        <a:spcAft>
                          <a:spcPts val="0"/>
                        </a:spcAft>
                      </a:pPr>
                      <a:r>
                        <a:rPr lang="en-US" sz="1400" dirty="0"/>
                        <a:t>(p-value)</a:t>
                      </a:r>
                      <a:endParaRPr lang="en-US" sz="14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400" u="none" dirty="0"/>
                        <a:t>Effect Size</a:t>
                      </a:r>
                    </a:p>
                    <a:p>
                      <a:pPr marL="0" marR="0" algn="ctr">
                        <a:lnSpc>
                          <a:spcPct val="115000"/>
                        </a:lnSpc>
                        <a:spcBef>
                          <a:spcPts val="0"/>
                        </a:spcBef>
                        <a:spcAft>
                          <a:spcPts val="0"/>
                        </a:spcAft>
                      </a:pPr>
                      <a:r>
                        <a:rPr lang="en-US" sz="1400" dirty="0"/>
                        <a:t>for the Change</a:t>
                      </a:r>
                      <a:endParaRPr lang="en-US" sz="1400" dirty="0">
                        <a:latin typeface="Calibri"/>
                        <a:ea typeface="Calibri"/>
                        <a:cs typeface="Times New Roman"/>
                      </a:endParaRPr>
                    </a:p>
                  </a:txBody>
                  <a:tcPr marL="68580" marR="68580" marT="0" marB="0"/>
                </a:tc>
              </a:tr>
              <a:tr h="945767">
                <a:tc>
                  <a:txBody>
                    <a:bodyPr/>
                    <a:lstStyle/>
                    <a:p>
                      <a:pPr marL="0" marR="0">
                        <a:lnSpc>
                          <a:spcPct val="115000"/>
                        </a:lnSpc>
                        <a:spcBef>
                          <a:spcPts val="0"/>
                        </a:spcBef>
                        <a:spcAft>
                          <a:spcPts val="0"/>
                        </a:spcAft>
                      </a:pPr>
                      <a:r>
                        <a:rPr lang="en-US" sz="1400" dirty="0"/>
                        <a:t>1. Ability to identify suitable candidates for the treatment of HCV.</a:t>
                      </a:r>
                      <a:endParaRPr lang="en-US" sz="14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endParaRPr lang="en-US" sz="1600" dirty="0"/>
                    </a:p>
                    <a:p>
                      <a:pPr marL="0" marR="0" algn="ctr">
                        <a:lnSpc>
                          <a:spcPct val="115000"/>
                        </a:lnSpc>
                        <a:spcBef>
                          <a:spcPts val="0"/>
                        </a:spcBef>
                        <a:spcAft>
                          <a:spcPts val="0"/>
                        </a:spcAft>
                      </a:pPr>
                      <a:r>
                        <a:rPr lang="en-US" sz="1600" dirty="0"/>
                        <a:t>2.8</a:t>
                      </a:r>
                    </a:p>
                    <a:p>
                      <a:pPr marL="0" marR="0" algn="ctr">
                        <a:lnSpc>
                          <a:spcPct val="115000"/>
                        </a:lnSpc>
                        <a:spcBef>
                          <a:spcPts val="0"/>
                        </a:spcBef>
                        <a:spcAft>
                          <a:spcPts val="0"/>
                        </a:spcAft>
                      </a:pPr>
                      <a:r>
                        <a:rPr lang="en-US" sz="1600" dirty="0"/>
                        <a:t>(1.2)</a:t>
                      </a:r>
                      <a:endParaRPr lang="en-US" sz="16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endParaRPr lang="en-US" sz="1600" dirty="0"/>
                    </a:p>
                    <a:p>
                      <a:pPr marL="0" marR="0" algn="ctr">
                        <a:lnSpc>
                          <a:spcPct val="115000"/>
                        </a:lnSpc>
                        <a:spcBef>
                          <a:spcPts val="0"/>
                        </a:spcBef>
                        <a:spcAft>
                          <a:spcPts val="0"/>
                        </a:spcAft>
                      </a:pPr>
                      <a:r>
                        <a:rPr lang="en-US" sz="1600" dirty="0"/>
                        <a:t>5.6</a:t>
                      </a:r>
                    </a:p>
                    <a:p>
                      <a:pPr marL="0" marR="0" algn="ctr">
                        <a:lnSpc>
                          <a:spcPct val="115000"/>
                        </a:lnSpc>
                        <a:spcBef>
                          <a:spcPts val="0"/>
                        </a:spcBef>
                        <a:spcAft>
                          <a:spcPts val="0"/>
                        </a:spcAft>
                      </a:pPr>
                      <a:r>
                        <a:rPr lang="en-US" sz="1600" dirty="0"/>
                        <a:t>(0.8)</a:t>
                      </a:r>
                      <a:endParaRPr lang="en-US" sz="16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endParaRPr lang="en-US" sz="1600" dirty="0"/>
                    </a:p>
                    <a:p>
                      <a:pPr marL="0" marR="0" algn="ctr">
                        <a:lnSpc>
                          <a:spcPct val="115000"/>
                        </a:lnSpc>
                        <a:spcBef>
                          <a:spcPts val="0"/>
                        </a:spcBef>
                        <a:spcAft>
                          <a:spcPts val="0"/>
                        </a:spcAft>
                      </a:pPr>
                      <a:r>
                        <a:rPr lang="en-US" sz="1600" dirty="0"/>
                        <a:t>2.8</a:t>
                      </a:r>
                    </a:p>
                    <a:p>
                      <a:pPr marL="0" marR="0" algn="ctr">
                        <a:lnSpc>
                          <a:spcPct val="115000"/>
                        </a:lnSpc>
                        <a:spcBef>
                          <a:spcPts val="0"/>
                        </a:spcBef>
                        <a:spcAft>
                          <a:spcPts val="0"/>
                        </a:spcAft>
                      </a:pPr>
                      <a:r>
                        <a:rPr lang="en-US" sz="1600" dirty="0"/>
                        <a:t>(1.2</a:t>
                      </a:r>
                      <a:r>
                        <a:rPr lang="en-US" sz="1600" dirty="0" smtClean="0"/>
                        <a:t>)</a:t>
                      </a:r>
                      <a:r>
                        <a:rPr lang="en-US" sz="1600" baseline="0" dirty="0" smtClean="0"/>
                        <a:t> </a:t>
                      </a:r>
                      <a:r>
                        <a:rPr lang="en-US" sz="1600" dirty="0" smtClean="0"/>
                        <a:t>(</a:t>
                      </a:r>
                      <a:r>
                        <a:rPr lang="en-US" sz="1600" dirty="0"/>
                        <a:t>&lt;0.0001)</a:t>
                      </a:r>
                      <a:endParaRPr lang="en-US" sz="16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endParaRPr lang="en-US" sz="1600" dirty="0"/>
                    </a:p>
                    <a:p>
                      <a:pPr marL="0" marR="0" algn="ctr">
                        <a:lnSpc>
                          <a:spcPct val="115000"/>
                        </a:lnSpc>
                        <a:spcBef>
                          <a:spcPts val="0"/>
                        </a:spcBef>
                        <a:spcAft>
                          <a:spcPts val="0"/>
                        </a:spcAft>
                      </a:pPr>
                      <a:r>
                        <a:rPr lang="en-US" sz="1600" dirty="0"/>
                        <a:t>2.4</a:t>
                      </a:r>
                      <a:endParaRPr lang="en-US" sz="1600" dirty="0">
                        <a:latin typeface="Calibri"/>
                        <a:ea typeface="Calibri"/>
                        <a:cs typeface="Times New Roman"/>
                      </a:endParaRPr>
                    </a:p>
                  </a:txBody>
                  <a:tcPr marL="68580" marR="68580" marT="0" marB="0"/>
                </a:tc>
              </a:tr>
              <a:tr h="915451">
                <a:tc>
                  <a:txBody>
                    <a:bodyPr/>
                    <a:lstStyle/>
                    <a:p>
                      <a:pPr marL="0" marR="0">
                        <a:lnSpc>
                          <a:spcPct val="115000"/>
                        </a:lnSpc>
                        <a:spcBef>
                          <a:spcPts val="0"/>
                        </a:spcBef>
                        <a:spcAft>
                          <a:spcPts val="0"/>
                        </a:spcAft>
                      </a:pPr>
                      <a:r>
                        <a:rPr lang="en-US" sz="1400" dirty="0"/>
                        <a:t>2. Ability to assess severity of liver disease in patients with Hepatitis C.</a:t>
                      </a:r>
                      <a:endParaRPr lang="en-US" sz="14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endParaRPr lang="en-US" sz="1600" dirty="0"/>
                    </a:p>
                    <a:p>
                      <a:pPr marL="0" marR="0" algn="ctr">
                        <a:lnSpc>
                          <a:spcPct val="115000"/>
                        </a:lnSpc>
                        <a:spcBef>
                          <a:spcPts val="0"/>
                        </a:spcBef>
                        <a:spcAft>
                          <a:spcPts val="0"/>
                        </a:spcAft>
                      </a:pPr>
                      <a:r>
                        <a:rPr lang="en-US" sz="1600" dirty="0"/>
                        <a:t>3.2</a:t>
                      </a:r>
                    </a:p>
                    <a:p>
                      <a:pPr marL="0" marR="0" algn="ctr">
                        <a:lnSpc>
                          <a:spcPct val="115000"/>
                        </a:lnSpc>
                        <a:spcBef>
                          <a:spcPts val="0"/>
                        </a:spcBef>
                        <a:spcAft>
                          <a:spcPts val="0"/>
                        </a:spcAft>
                      </a:pPr>
                      <a:r>
                        <a:rPr lang="en-US" sz="1600" dirty="0"/>
                        <a:t>(1.2)</a:t>
                      </a:r>
                      <a:endParaRPr lang="en-US" sz="16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endParaRPr lang="en-US" sz="1600" dirty="0"/>
                    </a:p>
                    <a:p>
                      <a:pPr marL="0" marR="0" algn="ctr">
                        <a:lnSpc>
                          <a:spcPct val="115000"/>
                        </a:lnSpc>
                        <a:spcBef>
                          <a:spcPts val="0"/>
                        </a:spcBef>
                        <a:spcAft>
                          <a:spcPts val="0"/>
                        </a:spcAft>
                      </a:pPr>
                      <a:r>
                        <a:rPr lang="en-US" sz="1600" dirty="0"/>
                        <a:t>5.5</a:t>
                      </a:r>
                    </a:p>
                    <a:p>
                      <a:pPr marL="0" marR="0" algn="ctr">
                        <a:lnSpc>
                          <a:spcPct val="115000"/>
                        </a:lnSpc>
                        <a:spcBef>
                          <a:spcPts val="0"/>
                        </a:spcBef>
                        <a:spcAft>
                          <a:spcPts val="0"/>
                        </a:spcAft>
                      </a:pPr>
                      <a:r>
                        <a:rPr lang="en-US" sz="1600" dirty="0"/>
                        <a:t>(0.9)</a:t>
                      </a:r>
                      <a:endParaRPr lang="en-US" sz="16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endParaRPr lang="en-US" sz="1600" dirty="0"/>
                    </a:p>
                    <a:p>
                      <a:pPr marL="0" marR="0" algn="ctr">
                        <a:lnSpc>
                          <a:spcPct val="115000"/>
                        </a:lnSpc>
                        <a:spcBef>
                          <a:spcPts val="0"/>
                        </a:spcBef>
                        <a:spcAft>
                          <a:spcPts val="0"/>
                        </a:spcAft>
                      </a:pPr>
                      <a:r>
                        <a:rPr lang="en-US" sz="1600" dirty="0"/>
                        <a:t>2.3</a:t>
                      </a:r>
                    </a:p>
                    <a:p>
                      <a:pPr marL="0" marR="0" algn="ctr">
                        <a:lnSpc>
                          <a:spcPct val="115000"/>
                        </a:lnSpc>
                        <a:spcBef>
                          <a:spcPts val="0"/>
                        </a:spcBef>
                        <a:spcAft>
                          <a:spcPts val="0"/>
                        </a:spcAft>
                      </a:pPr>
                      <a:r>
                        <a:rPr lang="en-US" sz="1600" dirty="0"/>
                        <a:t>(1.1</a:t>
                      </a:r>
                      <a:r>
                        <a:rPr lang="en-US" sz="1600" dirty="0" smtClean="0"/>
                        <a:t>)</a:t>
                      </a:r>
                      <a:r>
                        <a:rPr lang="en-US" sz="1600" baseline="0" dirty="0" smtClean="0"/>
                        <a:t> </a:t>
                      </a:r>
                      <a:r>
                        <a:rPr lang="en-US" sz="1600" dirty="0" smtClean="0"/>
                        <a:t>(</a:t>
                      </a:r>
                      <a:r>
                        <a:rPr lang="en-US" sz="1600" dirty="0"/>
                        <a:t>&lt;0.0001)</a:t>
                      </a:r>
                      <a:endParaRPr lang="en-US" sz="16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endParaRPr lang="en-US" sz="1600" dirty="0"/>
                    </a:p>
                    <a:p>
                      <a:pPr marL="0" marR="0" algn="ctr">
                        <a:lnSpc>
                          <a:spcPct val="115000"/>
                        </a:lnSpc>
                        <a:spcBef>
                          <a:spcPts val="0"/>
                        </a:spcBef>
                        <a:spcAft>
                          <a:spcPts val="0"/>
                        </a:spcAft>
                      </a:pPr>
                      <a:r>
                        <a:rPr lang="en-US" sz="1600" dirty="0"/>
                        <a:t>2.1</a:t>
                      </a:r>
                      <a:endParaRPr lang="en-US" sz="1600" dirty="0">
                        <a:latin typeface="Calibri"/>
                        <a:ea typeface="Calibri"/>
                        <a:cs typeface="Times New Roman"/>
                      </a:endParaRPr>
                    </a:p>
                  </a:txBody>
                  <a:tcPr marL="68580" marR="68580" marT="0" marB="0"/>
                </a:tc>
              </a:tr>
              <a:tr h="841402">
                <a:tc>
                  <a:txBody>
                    <a:bodyPr/>
                    <a:lstStyle/>
                    <a:p>
                      <a:pPr marL="0" marR="0">
                        <a:lnSpc>
                          <a:spcPct val="115000"/>
                        </a:lnSpc>
                        <a:spcBef>
                          <a:spcPts val="0"/>
                        </a:spcBef>
                        <a:spcAft>
                          <a:spcPts val="0"/>
                        </a:spcAft>
                      </a:pPr>
                      <a:r>
                        <a:rPr lang="en-US" sz="1400" dirty="0"/>
                        <a:t>3. Ability to treat HCV patients and manage side effects.</a:t>
                      </a:r>
                      <a:endParaRPr lang="en-US" sz="14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endParaRPr lang="en-US" sz="1600" dirty="0"/>
                    </a:p>
                    <a:p>
                      <a:pPr marL="0" marR="0" algn="ctr">
                        <a:lnSpc>
                          <a:spcPct val="115000"/>
                        </a:lnSpc>
                        <a:spcBef>
                          <a:spcPts val="0"/>
                        </a:spcBef>
                        <a:spcAft>
                          <a:spcPts val="0"/>
                        </a:spcAft>
                      </a:pPr>
                      <a:r>
                        <a:rPr lang="en-US" sz="1600" dirty="0"/>
                        <a:t>2.0</a:t>
                      </a:r>
                    </a:p>
                    <a:p>
                      <a:pPr marL="0" marR="0" algn="ctr">
                        <a:lnSpc>
                          <a:spcPct val="115000"/>
                        </a:lnSpc>
                        <a:spcBef>
                          <a:spcPts val="0"/>
                        </a:spcBef>
                        <a:spcAft>
                          <a:spcPts val="0"/>
                        </a:spcAft>
                      </a:pPr>
                      <a:r>
                        <a:rPr lang="en-US" sz="1600" dirty="0"/>
                        <a:t>(1.1)</a:t>
                      </a:r>
                      <a:endParaRPr lang="en-US" sz="16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endParaRPr lang="en-US" sz="1600" dirty="0"/>
                    </a:p>
                    <a:p>
                      <a:pPr marL="0" marR="0" algn="ctr">
                        <a:lnSpc>
                          <a:spcPct val="115000"/>
                        </a:lnSpc>
                        <a:spcBef>
                          <a:spcPts val="0"/>
                        </a:spcBef>
                        <a:spcAft>
                          <a:spcPts val="0"/>
                        </a:spcAft>
                      </a:pPr>
                      <a:r>
                        <a:rPr lang="en-US" sz="1600" dirty="0"/>
                        <a:t>5.2</a:t>
                      </a:r>
                    </a:p>
                    <a:p>
                      <a:pPr marL="0" marR="0" algn="ctr">
                        <a:lnSpc>
                          <a:spcPct val="115000"/>
                        </a:lnSpc>
                        <a:spcBef>
                          <a:spcPts val="0"/>
                        </a:spcBef>
                        <a:spcAft>
                          <a:spcPts val="0"/>
                        </a:spcAft>
                      </a:pPr>
                      <a:r>
                        <a:rPr lang="en-US" sz="1600" dirty="0"/>
                        <a:t>(0.8)</a:t>
                      </a:r>
                      <a:endParaRPr lang="en-US" sz="16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endParaRPr lang="en-US" sz="1600" dirty="0"/>
                    </a:p>
                    <a:p>
                      <a:pPr marL="0" marR="0" algn="ctr">
                        <a:lnSpc>
                          <a:spcPct val="115000"/>
                        </a:lnSpc>
                        <a:spcBef>
                          <a:spcPts val="0"/>
                        </a:spcBef>
                        <a:spcAft>
                          <a:spcPts val="0"/>
                        </a:spcAft>
                      </a:pPr>
                      <a:r>
                        <a:rPr lang="en-US" sz="1600" dirty="0"/>
                        <a:t>3.2</a:t>
                      </a:r>
                    </a:p>
                    <a:p>
                      <a:pPr marL="0" marR="0" algn="ctr">
                        <a:lnSpc>
                          <a:spcPct val="115000"/>
                        </a:lnSpc>
                        <a:spcBef>
                          <a:spcPts val="0"/>
                        </a:spcBef>
                        <a:spcAft>
                          <a:spcPts val="0"/>
                        </a:spcAft>
                      </a:pPr>
                      <a:r>
                        <a:rPr lang="en-US" sz="1600" dirty="0"/>
                        <a:t>(1.2</a:t>
                      </a:r>
                      <a:r>
                        <a:rPr lang="en-US" sz="1600" dirty="0" smtClean="0"/>
                        <a:t>)</a:t>
                      </a:r>
                      <a:r>
                        <a:rPr lang="en-US" sz="1600" baseline="0" dirty="0" smtClean="0"/>
                        <a:t> </a:t>
                      </a:r>
                      <a:r>
                        <a:rPr lang="en-US" sz="1600" dirty="0" smtClean="0"/>
                        <a:t>(</a:t>
                      </a:r>
                      <a:r>
                        <a:rPr lang="en-US" sz="1600" dirty="0"/>
                        <a:t>&lt;0.0001)</a:t>
                      </a:r>
                      <a:endParaRPr lang="en-US" sz="16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endParaRPr lang="en-US" sz="1600" dirty="0"/>
                    </a:p>
                    <a:p>
                      <a:pPr marL="0" marR="0" algn="ctr">
                        <a:lnSpc>
                          <a:spcPct val="115000"/>
                        </a:lnSpc>
                        <a:spcBef>
                          <a:spcPts val="0"/>
                        </a:spcBef>
                        <a:spcAft>
                          <a:spcPts val="0"/>
                        </a:spcAft>
                      </a:pPr>
                      <a:r>
                        <a:rPr lang="en-US" sz="1600" dirty="0"/>
                        <a:t>2.6</a:t>
                      </a:r>
                      <a:endParaRPr lang="en-US" sz="1600" dirty="0">
                        <a:latin typeface="Calibri"/>
                        <a:ea typeface="Calibri"/>
                        <a:cs typeface="Times New Roman"/>
                      </a:endParaRPr>
                    </a:p>
                  </a:txBody>
                  <a:tcPr marL="68580" marR="68580" marT="0" marB="0"/>
                </a:tc>
              </a:tr>
            </a:tbl>
          </a:graphicData>
        </a:graphic>
      </p:graphicFrame>
      <p:sp>
        <p:nvSpPr>
          <p:cNvPr id="7" name="Rectangle 6"/>
          <p:cNvSpPr>
            <a:spLocks noChangeArrowheads="1"/>
          </p:cNvSpPr>
          <p:nvPr/>
        </p:nvSpPr>
        <p:spPr bwMode="auto">
          <a:xfrm>
            <a:off x="0" y="0"/>
            <a:ext cx="9144000" cy="685800"/>
          </a:xfrm>
          <a:prstGeom prst="rect">
            <a:avLst/>
          </a:prstGeom>
          <a:solidFill>
            <a:srgbClr val="800000"/>
          </a:solidFill>
          <a:ln w="9525">
            <a:solidFill>
              <a:srgbClr val="2E6295"/>
            </a:solidFill>
            <a:miter lim="800000"/>
            <a:headEnd/>
            <a:tailEnd/>
          </a:ln>
          <a:effectLst>
            <a:outerShdw blurRad="63500" dist="23000" dir="5400000" rotWithShape="0">
              <a:srgbClr val="000000">
                <a:alpha val="34999"/>
              </a:srgbClr>
            </a:outerShdw>
          </a:effectLst>
        </p:spPr>
        <p:txBody>
          <a:bodyPr anchor="ctr"/>
          <a:lstStyle/>
          <a:p>
            <a:pPr algn="ctr" eaLnBrk="0" hangingPunct="0">
              <a:defRPr/>
            </a:pPr>
            <a:endParaRPr lang="en-US">
              <a:solidFill>
                <a:schemeClr val="lt1"/>
              </a:solidFill>
              <a:latin typeface="+mn-lt"/>
              <a:ea typeface="+mn-ea"/>
              <a:cs typeface="+mn-cs"/>
            </a:endParaRPr>
          </a:p>
        </p:txBody>
      </p:sp>
      <p:sp>
        <p:nvSpPr>
          <p:cNvPr id="8" name="TextBox 6"/>
          <p:cNvSpPr txBox="1">
            <a:spLocks noChangeArrowheads="1"/>
          </p:cNvSpPr>
          <p:nvPr/>
        </p:nvSpPr>
        <p:spPr bwMode="auto">
          <a:xfrm>
            <a:off x="762000" y="5715000"/>
            <a:ext cx="7010400" cy="738188"/>
          </a:xfrm>
          <a:prstGeom prst="rect">
            <a:avLst/>
          </a:prstGeom>
          <a:noFill/>
          <a:ln>
            <a:noFill/>
          </a:ln>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defRPr/>
            </a:pPr>
            <a:r>
              <a:rPr lang="en-US" sz="1400" dirty="0">
                <a:solidFill>
                  <a:srgbClr val="A50021"/>
                </a:solidFill>
                <a:effectLst>
                  <a:outerShdw blurRad="38100" dist="38100" dir="2700000" algn="tl">
                    <a:srgbClr val="DDDDDD"/>
                  </a:outerShdw>
                </a:effectLst>
              </a:rPr>
              <a:t>scale:  1 = none or no skill at all 7= expert-can teach </a:t>
            </a:r>
            <a:r>
              <a:rPr lang="en-US" sz="1400" dirty="0" smtClean="0">
                <a:solidFill>
                  <a:srgbClr val="A50021"/>
                </a:solidFill>
                <a:effectLst>
                  <a:outerShdw blurRad="38100" dist="38100" dir="2700000" algn="tl">
                    <a:srgbClr val="DDDDDD"/>
                  </a:outerShdw>
                </a:effectLst>
              </a:rPr>
              <a:t>others</a:t>
            </a:r>
          </a:p>
          <a:p>
            <a:pPr algn="r" eaLnBrk="1" hangingPunct="1">
              <a:defRPr/>
            </a:pPr>
            <a:endParaRPr lang="en-US" sz="1400" dirty="0" smtClean="0">
              <a:solidFill>
                <a:srgbClr val="A50021"/>
              </a:solidFill>
              <a:effectLst>
                <a:outerShdw blurRad="38100" dist="38100" dir="2700000" algn="tl">
                  <a:srgbClr val="DDDDDD"/>
                </a:outerShdw>
              </a:effectLst>
            </a:endParaRPr>
          </a:p>
          <a:p>
            <a:pPr algn="r" eaLnBrk="1" hangingPunct="1">
              <a:defRPr/>
            </a:pPr>
            <a:r>
              <a:rPr lang="en-US" sz="1400" dirty="0" err="1" smtClean="0"/>
              <a:t>Arora</a:t>
            </a:r>
            <a:r>
              <a:rPr lang="en-US" sz="1400" dirty="0" smtClean="0"/>
              <a:t> S, </a:t>
            </a:r>
            <a:r>
              <a:rPr lang="en-US" sz="1400" dirty="0" err="1" smtClean="0"/>
              <a:t>Kalishman</a:t>
            </a:r>
            <a:r>
              <a:rPr lang="en-US" sz="1400" dirty="0" smtClean="0"/>
              <a:t> S, Thornton K, et al</a:t>
            </a:r>
            <a:r>
              <a:rPr lang="en-US" sz="1400" i="1" dirty="0" smtClean="0"/>
              <a:t>.</a:t>
            </a:r>
            <a:r>
              <a:rPr lang="en-US" sz="1400" dirty="0" smtClean="0"/>
              <a:t> </a:t>
            </a:r>
            <a:r>
              <a:rPr lang="en-US" sz="1400" dirty="0" err="1" smtClean="0"/>
              <a:t>Hepatology</a:t>
            </a:r>
            <a:r>
              <a:rPr lang="en-US" sz="1400" dirty="0" smtClean="0"/>
              <a:t>. 2010 Sept; 52(3):1124-33.</a:t>
            </a:r>
            <a:endParaRPr lang="en-US" sz="1400" dirty="0"/>
          </a:p>
        </p:txBody>
      </p:sp>
      <p:pic>
        <p:nvPicPr>
          <p:cNvPr id="9" name="Picture 8" descr="ECHO logo hi-rez.jpg"/>
          <p:cNvPicPr>
            <a:picLocks noChangeAspect="1"/>
          </p:cNvPicPr>
          <p:nvPr/>
        </p:nvPicPr>
        <p:blipFill>
          <a:blip r:embed="rId2" cstate="print"/>
          <a:stretch>
            <a:fillRect/>
          </a:stretch>
        </p:blipFill>
        <p:spPr>
          <a:xfrm>
            <a:off x="7772401" y="6248400"/>
            <a:ext cx="846799" cy="4184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ight Triangle 9"/>
          <p:cNvSpPr>
            <a:spLocks noChangeArrowheads="1"/>
          </p:cNvSpPr>
          <p:nvPr/>
        </p:nvSpPr>
        <p:spPr bwMode="auto">
          <a:xfrm>
            <a:off x="0" y="6477000"/>
            <a:ext cx="9144000" cy="381000"/>
          </a:xfrm>
          <a:prstGeom prst="rtTriangle">
            <a:avLst/>
          </a:prstGeom>
          <a:gradFill rotWithShape="1">
            <a:gsLst>
              <a:gs pos="0">
                <a:srgbClr val="000000"/>
              </a:gs>
              <a:gs pos="80000">
                <a:srgbClr val="000000"/>
              </a:gs>
              <a:gs pos="100000">
                <a:srgbClr val="000000"/>
              </a:gs>
            </a:gsLst>
            <a:lin ang="16200000"/>
          </a:gradFill>
          <a:ln w="9525">
            <a:solidFill>
              <a:srgbClr val="000000"/>
            </a:solidFill>
            <a:miter lim="800000"/>
            <a:headEnd/>
            <a:tailEnd/>
          </a:ln>
          <a:effectLst>
            <a:outerShdw blurRad="63500" dist="23000" dir="5400000" rotWithShape="0">
              <a:srgbClr val="000000">
                <a:alpha val="34999"/>
              </a:srgbClr>
            </a:outerShdw>
          </a:effectLst>
        </p:spPr>
        <p:txBody>
          <a:bodyPr anchor="ctr"/>
          <a:lstStyle/>
          <a:p>
            <a:pPr algn="ctr" eaLnBrk="0" hangingPunct="0">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113653005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idx="4294967295"/>
          </p:nvPr>
        </p:nvSpPr>
        <p:spPr bwMode="auto">
          <a:xfrm>
            <a:off x="0" y="685800"/>
            <a:ext cx="9144000" cy="1600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3600" b="1">
                <a:solidFill>
                  <a:srgbClr val="963232"/>
                </a:solidFill>
                <a:latin typeface="Gill Sans MT" charset="0"/>
              </a:rPr>
              <a:t>Project ECHO Clinicians HCV Knowledge, Skills and Self-Efficacy</a:t>
            </a:r>
            <a:endParaRPr lang="en-US">
              <a:solidFill>
                <a:srgbClr val="963232"/>
              </a:solidFill>
              <a:latin typeface="Arial" charset="0"/>
            </a:endParaRPr>
          </a:p>
        </p:txBody>
      </p:sp>
      <p:graphicFrame>
        <p:nvGraphicFramePr>
          <p:cNvPr id="8" name="Content Placeholder 7"/>
          <p:cNvGraphicFramePr>
            <a:graphicFrameLocks noGrp="1"/>
          </p:cNvGraphicFramePr>
          <p:nvPr>
            <p:ph idx="4294967295"/>
            <p:extLst>
              <p:ext uri="{D42A27DB-BD31-4B8C-83A1-F6EECF244321}">
                <p14:modId xmlns:p14="http://schemas.microsoft.com/office/powerpoint/2010/main" val="2880723222"/>
              </p:ext>
            </p:extLst>
          </p:nvPr>
        </p:nvGraphicFramePr>
        <p:xfrm>
          <a:off x="609600" y="2190750"/>
          <a:ext cx="7848600" cy="3485659"/>
        </p:xfrm>
        <a:graphic>
          <a:graphicData uri="http://schemas.openxmlformats.org/drawingml/2006/table">
            <a:tbl>
              <a:tblPr firstRow="1" bandRow="1">
                <a:tableStyleId>{073A0DAA-6AF3-43AB-8588-CEC1D06C72B9}</a:tableStyleId>
              </a:tblPr>
              <a:tblGrid>
                <a:gridCol w="2667000"/>
                <a:gridCol w="1295400"/>
                <a:gridCol w="990600"/>
                <a:gridCol w="1600200"/>
                <a:gridCol w="1295400"/>
              </a:tblGrid>
              <a:tr h="736203">
                <a:tc>
                  <a:txBody>
                    <a:bodyPr/>
                    <a:lstStyle/>
                    <a:p>
                      <a:pPr marL="0" marR="0" algn="ctr">
                        <a:lnSpc>
                          <a:spcPct val="115000"/>
                        </a:lnSpc>
                        <a:spcBef>
                          <a:spcPts val="0"/>
                        </a:spcBef>
                        <a:spcAft>
                          <a:spcPts val="0"/>
                        </a:spcAft>
                      </a:pPr>
                      <a:r>
                        <a:rPr lang="en-US" sz="1400" dirty="0"/>
                        <a:t>Community Clinicians</a:t>
                      </a:r>
                    </a:p>
                    <a:p>
                      <a:pPr marL="0" marR="0" algn="ctr">
                        <a:lnSpc>
                          <a:spcPct val="115000"/>
                        </a:lnSpc>
                        <a:spcBef>
                          <a:spcPts val="0"/>
                        </a:spcBef>
                        <a:spcAft>
                          <a:spcPts val="0"/>
                        </a:spcAft>
                      </a:pPr>
                      <a:r>
                        <a:rPr lang="en-US" sz="1400" dirty="0"/>
                        <a:t>n=25</a:t>
                      </a:r>
                      <a:endParaRPr lang="en-US" sz="14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400" u="none" dirty="0"/>
                        <a:t>Before </a:t>
                      </a:r>
                      <a:r>
                        <a:rPr lang="en-US" sz="1400" dirty="0"/>
                        <a:t>Participation</a:t>
                      </a:r>
                    </a:p>
                    <a:p>
                      <a:pPr marL="0" marR="0" algn="ctr">
                        <a:lnSpc>
                          <a:spcPct val="115000"/>
                        </a:lnSpc>
                        <a:spcBef>
                          <a:spcPts val="0"/>
                        </a:spcBef>
                        <a:spcAft>
                          <a:spcPts val="0"/>
                        </a:spcAft>
                      </a:pPr>
                      <a:r>
                        <a:rPr lang="en-US" sz="1400" dirty="0"/>
                        <a:t>Mean </a:t>
                      </a:r>
                      <a:r>
                        <a:rPr lang="en-US" sz="1400" dirty="0" smtClean="0"/>
                        <a:t>    (</a:t>
                      </a:r>
                      <a:r>
                        <a:rPr lang="en-US" sz="1400" dirty="0"/>
                        <a:t>SD)</a:t>
                      </a:r>
                      <a:endParaRPr lang="en-US" sz="14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400" u="none" dirty="0"/>
                        <a:t>Today</a:t>
                      </a:r>
                    </a:p>
                    <a:p>
                      <a:pPr marL="0" marR="0" algn="ctr">
                        <a:lnSpc>
                          <a:spcPct val="115000"/>
                        </a:lnSpc>
                        <a:spcBef>
                          <a:spcPts val="0"/>
                        </a:spcBef>
                        <a:spcAft>
                          <a:spcPts val="0"/>
                        </a:spcAft>
                      </a:pPr>
                      <a:r>
                        <a:rPr lang="en-US" sz="1400" dirty="0" smtClean="0"/>
                        <a:t>Mean</a:t>
                      </a:r>
                      <a:r>
                        <a:rPr lang="en-US" sz="1400" baseline="0" dirty="0" smtClean="0"/>
                        <a:t>  </a:t>
                      </a:r>
                      <a:r>
                        <a:rPr lang="en-US" sz="1400" dirty="0" smtClean="0"/>
                        <a:t>(SD</a:t>
                      </a:r>
                      <a:r>
                        <a:rPr lang="en-US" sz="1400" dirty="0"/>
                        <a:t>)</a:t>
                      </a:r>
                      <a:endParaRPr lang="en-US" sz="14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400" dirty="0"/>
                        <a:t>Paired Difference</a:t>
                      </a:r>
                    </a:p>
                    <a:p>
                      <a:pPr marL="0" marR="0" algn="ctr">
                        <a:lnSpc>
                          <a:spcPct val="115000"/>
                        </a:lnSpc>
                        <a:spcBef>
                          <a:spcPts val="0"/>
                        </a:spcBef>
                        <a:spcAft>
                          <a:spcPts val="0"/>
                        </a:spcAft>
                      </a:pPr>
                      <a:r>
                        <a:rPr lang="en-US" sz="1400" dirty="0"/>
                        <a:t>Mean</a:t>
                      </a:r>
                    </a:p>
                    <a:p>
                      <a:pPr marL="0" marR="0" algn="ctr">
                        <a:lnSpc>
                          <a:spcPct val="115000"/>
                        </a:lnSpc>
                        <a:spcBef>
                          <a:spcPts val="0"/>
                        </a:spcBef>
                        <a:spcAft>
                          <a:spcPts val="0"/>
                        </a:spcAft>
                      </a:pPr>
                      <a:r>
                        <a:rPr lang="en-US" sz="1400" dirty="0"/>
                        <a:t>(SD</a:t>
                      </a:r>
                      <a:r>
                        <a:rPr lang="en-US" sz="1400" dirty="0" smtClean="0"/>
                        <a:t>)</a:t>
                      </a:r>
                      <a:r>
                        <a:rPr lang="en-US" sz="1400" baseline="0" dirty="0" smtClean="0"/>
                        <a:t>   </a:t>
                      </a:r>
                      <a:r>
                        <a:rPr lang="en-US" sz="1400" dirty="0" smtClean="0"/>
                        <a:t>(</a:t>
                      </a:r>
                      <a:r>
                        <a:rPr lang="en-US" sz="1400" dirty="0"/>
                        <a:t>p-value)</a:t>
                      </a:r>
                      <a:endParaRPr lang="en-US" sz="14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400" u="none" dirty="0"/>
                        <a:t>Effect Size</a:t>
                      </a:r>
                    </a:p>
                    <a:p>
                      <a:pPr marL="0" marR="0" algn="ctr">
                        <a:lnSpc>
                          <a:spcPct val="115000"/>
                        </a:lnSpc>
                        <a:spcBef>
                          <a:spcPts val="0"/>
                        </a:spcBef>
                        <a:spcAft>
                          <a:spcPts val="0"/>
                        </a:spcAft>
                      </a:pPr>
                      <a:r>
                        <a:rPr lang="en-US" sz="1400" dirty="0"/>
                        <a:t>for the Change</a:t>
                      </a:r>
                      <a:endParaRPr lang="en-US" sz="1400" dirty="0">
                        <a:latin typeface="Calibri"/>
                        <a:ea typeface="Calibri"/>
                        <a:cs typeface="Times New Roman"/>
                      </a:endParaRPr>
                    </a:p>
                  </a:txBody>
                  <a:tcPr marL="68580" marR="68580" marT="0" marB="0"/>
                </a:tc>
              </a:tr>
              <a:tr h="832483">
                <a:tc>
                  <a:txBody>
                    <a:bodyPr/>
                    <a:lstStyle/>
                    <a:p>
                      <a:pPr marL="0" marR="0">
                        <a:lnSpc>
                          <a:spcPct val="115000"/>
                        </a:lnSpc>
                        <a:spcBef>
                          <a:spcPts val="0"/>
                        </a:spcBef>
                        <a:spcAft>
                          <a:spcPts val="0"/>
                        </a:spcAft>
                      </a:pPr>
                      <a:r>
                        <a:rPr lang="en-US" sz="1400" dirty="0"/>
                        <a:t>4. Ability to assess and manage psychiatric co-morbidities in patients with Hepatitis C.</a:t>
                      </a:r>
                      <a:endParaRPr lang="en-US" sz="14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endParaRPr lang="en-US" sz="1600" dirty="0"/>
                    </a:p>
                    <a:p>
                      <a:pPr marL="0" marR="0" algn="ctr">
                        <a:lnSpc>
                          <a:spcPct val="115000"/>
                        </a:lnSpc>
                        <a:spcBef>
                          <a:spcPts val="0"/>
                        </a:spcBef>
                        <a:spcAft>
                          <a:spcPts val="0"/>
                        </a:spcAft>
                      </a:pPr>
                      <a:r>
                        <a:rPr lang="en-US" sz="1600" dirty="0"/>
                        <a:t>2.6</a:t>
                      </a:r>
                    </a:p>
                    <a:p>
                      <a:pPr marL="0" marR="0" algn="ctr">
                        <a:lnSpc>
                          <a:spcPct val="115000"/>
                        </a:lnSpc>
                        <a:spcBef>
                          <a:spcPts val="0"/>
                        </a:spcBef>
                        <a:spcAft>
                          <a:spcPts val="0"/>
                        </a:spcAft>
                      </a:pPr>
                      <a:r>
                        <a:rPr lang="en-US" sz="1600" dirty="0"/>
                        <a:t>(1.2)</a:t>
                      </a:r>
                      <a:endParaRPr lang="en-US" sz="16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endParaRPr lang="en-US" sz="1600" dirty="0"/>
                    </a:p>
                    <a:p>
                      <a:pPr marL="0" marR="0" algn="ctr">
                        <a:lnSpc>
                          <a:spcPct val="115000"/>
                        </a:lnSpc>
                        <a:spcBef>
                          <a:spcPts val="0"/>
                        </a:spcBef>
                        <a:spcAft>
                          <a:spcPts val="0"/>
                        </a:spcAft>
                      </a:pPr>
                      <a:r>
                        <a:rPr lang="en-US" sz="1600" dirty="0"/>
                        <a:t>5.1</a:t>
                      </a:r>
                    </a:p>
                    <a:p>
                      <a:pPr marL="0" marR="0" algn="ctr">
                        <a:lnSpc>
                          <a:spcPct val="115000"/>
                        </a:lnSpc>
                        <a:spcBef>
                          <a:spcPts val="0"/>
                        </a:spcBef>
                        <a:spcAft>
                          <a:spcPts val="0"/>
                        </a:spcAft>
                      </a:pPr>
                      <a:r>
                        <a:rPr lang="en-US" sz="1600" dirty="0"/>
                        <a:t>(1.0) </a:t>
                      </a:r>
                      <a:endParaRPr lang="en-US" sz="16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endParaRPr lang="en-US" sz="1600" dirty="0"/>
                    </a:p>
                    <a:p>
                      <a:pPr marL="0" marR="0" algn="ctr">
                        <a:lnSpc>
                          <a:spcPct val="115000"/>
                        </a:lnSpc>
                        <a:spcBef>
                          <a:spcPts val="0"/>
                        </a:spcBef>
                        <a:spcAft>
                          <a:spcPts val="0"/>
                        </a:spcAft>
                      </a:pPr>
                      <a:r>
                        <a:rPr lang="en-US" sz="1600" dirty="0"/>
                        <a:t>2.4</a:t>
                      </a:r>
                    </a:p>
                    <a:p>
                      <a:pPr marL="0" marR="0" algn="ctr">
                        <a:lnSpc>
                          <a:spcPct val="115000"/>
                        </a:lnSpc>
                        <a:spcBef>
                          <a:spcPts val="0"/>
                        </a:spcBef>
                        <a:spcAft>
                          <a:spcPts val="0"/>
                        </a:spcAft>
                      </a:pPr>
                      <a:r>
                        <a:rPr lang="en-US" sz="1600" dirty="0"/>
                        <a:t>(1.3</a:t>
                      </a:r>
                      <a:r>
                        <a:rPr lang="en-US" sz="1600" dirty="0" smtClean="0"/>
                        <a:t>)</a:t>
                      </a:r>
                      <a:r>
                        <a:rPr lang="en-US" sz="1600" baseline="0" dirty="0" smtClean="0"/>
                        <a:t> </a:t>
                      </a:r>
                      <a:r>
                        <a:rPr lang="en-US" sz="1600" dirty="0" smtClean="0"/>
                        <a:t>(</a:t>
                      </a:r>
                      <a:r>
                        <a:rPr lang="en-US" sz="1600" dirty="0"/>
                        <a:t>&lt;0.0001)</a:t>
                      </a:r>
                      <a:endParaRPr lang="en-US" sz="16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endParaRPr lang="en-US" sz="1600" dirty="0"/>
                    </a:p>
                    <a:p>
                      <a:pPr marL="0" marR="0" algn="ctr">
                        <a:lnSpc>
                          <a:spcPct val="115000"/>
                        </a:lnSpc>
                        <a:spcBef>
                          <a:spcPts val="0"/>
                        </a:spcBef>
                        <a:spcAft>
                          <a:spcPts val="0"/>
                        </a:spcAft>
                      </a:pPr>
                      <a:r>
                        <a:rPr lang="en-US" sz="1600" dirty="0"/>
                        <a:t>1.9</a:t>
                      </a:r>
                      <a:endParaRPr lang="en-US" sz="1600" dirty="0">
                        <a:latin typeface="Calibri"/>
                        <a:ea typeface="Calibri"/>
                        <a:cs typeface="Times New Roman"/>
                      </a:endParaRPr>
                    </a:p>
                  </a:txBody>
                  <a:tcPr marL="68580" marR="68580" marT="0" marB="0"/>
                </a:tc>
              </a:tr>
              <a:tr h="1066961">
                <a:tc>
                  <a:txBody>
                    <a:bodyPr/>
                    <a:lstStyle/>
                    <a:p>
                      <a:pPr marL="0" marR="0">
                        <a:lnSpc>
                          <a:spcPct val="115000"/>
                        </a:lnSpc>
                        <a:spcBef>
                          <a:spcPts val="0"/>
                        </a:spcBef>
                        <a:spcAft>
                          <a:spcPts val="0"/>
                        </a:spcAft>
                      </a:pPr>
                      <a:r>
                        <a:rPr lang="en-US" sz="1400" dirty="0"/>
                        <a:t>5.</a:t>
                      </a:r>
                      <a:r>
                        <a:rPr lang="en-US" sz="1400" b="1" dirty="0"/>
                        <a:t> Serve as local consultant within my clinic and in my area for HCV questions and issues. </a:t>
                      </a:r>
                      <a:endParaRPr lang="en-US" sz="1400" b="1"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endParaRPr lang="en-US" sz="1600" dirty="0"/>
                    </a:p>
                    <a:p>
                      <a:pPr marL="0" marR="0" algn="ctr">
                        <a:lnSpc>
                          <a:spcPct val="115000"/>
                        </a:lnSpc>
                        <a:spcBef>
                          <a:spcPts val="0"/>
                        </a:spcBef>
                        <a:spcAft>
                          <a:spcPts val="0"/>
                        </a:spcAft>
                      </a:pPr>
                      <a:r>
                        <a:rPr lang="en-US" sz="1600" dirty="0"/>
                        <a:t>2.4</a:t>
                      </a:r>
                    </a:p>
                    <a:p>
                      <a:pPr marL="0" marR="0" algn="ctr">
                        <a:lnSpc>
                          <a:spcPct val="115000"/>
                        </a:lnSpc>
                        <a:spcBef>
                          <a:spcPts val="0"/>
                        </a:spcBef>
                        <a:spcAft>
                          <a:spcPts val="0"/>
                        </a:spcAft>
                      </a:pPr>
                      <a:r>
                        <a:rPr lang="en-US" sz="1600" dirty="0"/>
                        <a:t>(1.2) </a:t>
                      </a:r>
                      <a:endParaRPr lang="en-US" sz="16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endParaRPr lang="en-US" sz="1600" dirty="0"/>
                    </a:p>
                    <a:p>
                      <a:pPr marL="0" marR="0" algn="ctr">
                        <a:lnSpc>
                          <a:spcPct val="115000"/>
                        </a:lnSpc>
                        <a:spcBef>
                          <a:spcPts val="0"/>
                        </a:spcBef>
                        <a:spcAft>
                          <a:spcPts val="0"/>
                        </a:spcAft>
                      </a:pPr>
                      <a:r>
                        <a:rPr lang="en-US" sz="1600" dirty="0"/>
                        <a:t>5.6</a:t>
                      </a:r>
                    </a:p>
                    <a:p>
                      <a:pPr marL="0" marR="0" algn="ctr">
                        <a:lnSpc>
                          <a:spcPct val="115000"/>
                        </a:lnSpc>
                        <a:spcBef>
                          <a:spcPts val="0"/>
                        </a:spcBef>
                        <a:spcAft>
                          <a:spcPts val="0"/>
                        </a:spcAft>
                      </a:pPr>
                      <a:r>
                        <a:rPr lang="en-US" sz="1600" dirty="0"/>
                        <a:t>(0.9)</a:t>
                      </a:r>
                      <a:endParaRPr lang="en-US" sz="16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endParaRPr lang="en-US" sz="1600" dirty="0"/>
                    </a:p>
                    <a:p>
                      <a:pPr marL="0" marR="0" algn="ctr">
                        <a:lnSpc>
                          <a:spcPct val="115000"/>
                        </a:lnSpc>
                        <a:spcBef>
                          <a:spcPts val="0"/>
                        </a:spcBef>
                        <a:spcAft>
                          <a:spcPts val="0"/>
                        </a:spcAft>
                      </a:pPr>
                      <a:r>
                        <a:rPr lang="en-US" sz="1600" dirty="0"/>
                        <a:t>3.3</a:t>
                      </a:r>
                    </a:p>
                    <a:p>
                      <a:pPr marL="0" marR="0" algn="ctr">
                        <a:lnSpc>
                          <a:spcPct val="115000"/>
                        </a:lnSpc>
                        <a:spcBef>
                          <a:spcPts val="0"/>
                        </a:spcBef>
                        <a:spcAft>
                          <a:spcPts val="0"/>
                        </a:spcAft>
                      </a:pPr>
                      <a:r>
                        <a:rPr lang="en-US" sz="1600" dirty="0"/>
                        <a:t>(1.2</a:t>
                      </a:r>
                      <a:r>
                        <a:rPr lang="en-US" sz="1600" dirty="0" smtClean="0"/>
                        <a:t>)</a:t>
                      </a:r>
                      <a:r>
                        <a:rPr lang="en-US" sz="1600" baseline="0" dirty="0" smtClean="0"/>
                        <a:t> </a:t>
                      </a:r>
                      <a:r>
                        <a:rPr lang="en-US" sz="1600" dirty="0" smtClean="0"/>
                        <a:t>(</a:t>
                      </a:r>
                      <a:r>
                        <a:rPr lang="en-US" sz="1600" dirty="0"/>
                        <a:t>&lt;0.0001)</a:t>
                      </a:r>
                      <a:endParaRPr lang="en-US" sz="16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endParaRPr lang="en-US" sz="1600" dirty="0"/>
                    </a:p>
                    <a:p>
                      <a:pPr marL="0" marR="0" algn="ctr">
                        <a:lnSpc>
                          <a:spcPct val="115000"/>
                        </a:lnSpc>
                        <a:spcBef>
                          <a:spcPts val="0"/>
                        </a:spcBef>
                        <a:spcAft>
                          <a:spcPts val="0"/>
                        </a:spcAft>
                      </a:pPr>
                      <a:r>
                        <a:rPr lang="en-US" sz="1600" dirty="0"/>
                        <a:t>2.8</a:t>
                      </a:r>
                      <a:endParaRPr lang="en-US" sz="1600" dirty="0">
                        <a:latin typeface="Calibri"/>
                        <a:ea typeface="Calibri"/>
                        <a:cs typeface="Times New Roman"/>
                      </a:endParaRPr>
                    </a:p>
                  </a:txBody>
                  <a:tcPr marL="68580" marR="68580" marT="0" marB="0"/>
                </a:tc>
              </a:tr>
              <a:tr h="736203">
                <a:tc>
                  <a:txBody>
                    <a:bodyPr/>
                    <a:lstStyle/>
                    <a:p>
                      <a:pPr marL="0" marR="0">
                        <a:lnSpc>
                          <a:spcPct val="115000"/>
                        </a:lnSpc>
                        <a:spcBef>
                          <a:spcPts val="0"/>
                        </a:spcBef>
                        <a:spcAft>
                          <a:spcPts val="0"/>
                        </a:spcAft>
                      </a:pPr>
                      <a:r>
                        <a:rPr lang="en-US" sz="1400" dirty="0"/>
                        <a:t>6. Ability to educate and motivate HCV patients. </a:t>
                      </a:r>
                      <a:endParaRPr lang="en-US" sz="14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endParaRPr lang="en-US" sz="1600" dirty="0"/>
                    </a:p>
                    <a:p>
                      <a:pPr marL="0" marR="0" algn="ctr">
                        <a:lnSpc>
                          <a:spcPct val="115000"/>
                        </a:lnSpc>
                        <a:spcBef>
                          <a:spcPts val="0"/>
                        </a:spcBef>
                        <a:spcAft>
                          <a:spcPts val="0"/>
                        </a:spcAft>
                      </a:pPr>
                      <a:r>
                        <a:rPr lang="en-US" sz="1600" dirty="0"/>
                        <a:t>3.0</a:t>
                      </a:r>
                    </a:p>
                    <a:p>
                      <a:pPr marL="0" marR="0" algn="ctr">
                        <a:lnSpc>
                          <a:spcPct val="115000"/>
                        </a:lnSpc>
                        <a:spcBef>
                          <a:spcPts val="0"/>
                        </a:spcBef>
                        <a:spcAft>
                          <a:spcPts val="0"/>
                        </a:spcAft>
                      </a:pPr>
                      <a:r>
                        <a:rPr lang="en-US" sz="1600" dirty="0"/>
                        <a:t>(1.1)</a:t>
                      </a:r>
                      <a:endParaRPr lang="en-US" sz="16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endParaRPr lang="en-US" sz="1600"/>
                    </a:p>
                    <a:p>
                      <a:pPr marL="0" marR="0" algn="ctr">
                        <a:lnSpc>
                          <a:spcPct val="115000"/>
                        </a:lnSpc>
                        <a:spcBef>
                          <a:spcPts val="0"/>
                        </a:spcBef>
                        <a:spcAft>
                          <a:spcPts val="0"/>
                        </a:spcAft>
                      </a:pPr>
                      <a:r>
                        <a:rPr lang="en-US" sz="1600"/>
                        <a:t>5.7</a:t>
                      </a:r>
                    </a:p>
                    <a:p>
                      <a:pPr marL="0" marR="0" algn="ctr">
                        <a:lnSpc>
                          <a:spcPct val="115000"/>
                        </a:lnSpc>
                        <a:spcBef>
                          <a:spcPts val="0"/>
                        </a:spcBef>
                        <a:spcAft>
                          <a:spcPts val="0"/>
                        </a:spcAft>
                      </a:pPr>
                      <a:r>
                        <a:rPr lang="en-US" sz="1600"/>
                        <a:t>(0.6)</a:t>
                      </a:r>
                      <a:endParaRPr lang="en-US" sz="160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endParaRPr lang="en-US" sz="1600" dirty="0"/>
                    </a:p>
                    <a:p>
                      <a:pPr marL="0" marR="0" algn="ctr">
                        <a:lnSpc>
                          <a:spcPct val="115000"/>
                        </a:lnSpc>
                        <a:spcBef>
                          <a:spcPts val="0"/>
                        </a:spcBef>
                        <a:spcAft>
                          <a:spcPts val="0"/>
                        </a:spcAft>
                      </a:pPr>
                      <a:r>
                        <a:rPr lang="en-US" sz="1600" dirty="0"/>
                        <a:t>2.7</a:t>
                      </a:r>
                    </a:p>
                    <a:p>
                      <a:pPr marL="0" marR="0" algn="ctr">
                        <a:lnSpc>
                          <a:spcPct val="115000"/>
                        </a:lnSpc>
                        <a:spcBef>
                          <a:spcPts val="0"/>
                        </a:spcBef>
                        <a:spcAft>
                          <a:spcPts val="0"/>
                        </a:spcAft>
                      </a:pPr>
                      <a:r>
                        <a:rPr lang="en-US" sz="1600" dirty="0"/>
                        <a:t>(1.1</a:t>
                      </a:r>
                      <a:r>
                        <a:rPr lang="en-US" sz="1600" dirty="0" smtClean="0"/>
                        <a:t>)</a:t>
                      </a:r>
                      <a:r>
                        <a:rPr lang="en-US" sz="1600" baseline="0" dirty="0" smtClean="0"/>
                        <a:t> </a:t>
                      </a:r>
                      <a:r>
                        <a:rPr lang="en-US" sz="1600" dirty="0" smtClean="0"/>
                        <a:t>(</a:t>
                      </a:r>
                      <a:r>
                        <a:rPr lang="en-US" sz="1600" dirty="0"/>
                        <a:t>&lt;0.0001)</a:t>
                      </a:r>
                      <a:endParaRPr lang="en-US" sz="16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endParaRPr lang="en-US" sz="1600" dirty="0"/>
                    </a:p>
                    <a:p>
                      <a:pPr marL="0" marR="0" algn="ctr">
                        <a:lnSpc>
                          <a:spcPct val="115000"/>
                        </a:lnSpc>
                        <a:spcBef>
                          <a:spcPts val="0"/>
                        </a:spcBef>
                        <a:spcAft>
                          <a:spcPts val="0"/>
                        </a:spcAft>
                      </a:pPr>
                      <a:r>
                        <a:rPr lang="en-US" sz="1600" dirty="0"/>
                        <a:t>2.4</a:t>
                      </a:r>
                      <a:endParaRPr lang="en-US" sz="1600" dirty="0">
                        <a:latin typeface="Calibri"/>
                        <a:ea typeface="Calibri"/>
                        <a:cs typeface="Times New Roman"/>
                      </a:endParaRPr>
                    </a:p>
                  </a:txBody>
                  <a:tcPr marL="68580" marR="68580" marT="0" marB="0"/>
                </a:tc>
              </a:tr>
            </a:tbl>
          </a:graphicData>
        </a:graphic>
      </p:graphicFrame>
      <p:sp>
        <p:nvSpPr>
          <p:cNvPr id="87075" name="TextBox 6"/>
          <p:cNvSpPr txBox="1">
            <a:spLocks noChangeArrowheads="1"/>
          </p:cNvSpPr>
          <p:nvPr/>
        </p:nvSpPr>
        <p:spPr bwMode="auto">
          <a:xfrm>
            <a:off x="762000" y="5791200"/>
            <a:ext cx="7010400" cy="623888"/>
          </a:xfrm>
          <a:prstGeom prst="rect">
            <a:avLst/>
          </a:prstGeom>
          <a:noFill/>
          <a:ln>
            <a:noFill/>
          </a:ln>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lnSpc>
                <a:spcPct val="60000"/>
              </a:lnSpc>
              <a:defRPr/>
            </a:pPr>
            <a:r>
              <a:rPr lang="en-US" sz="1400" dirty="0">
                <a:solidFill>
                  <a:srgbClr val="A50021"/>
                </a:solidFill>
                <a:effectLst>
                  <a:outerShdw blurRad="38100" dist="38100" dir="2700000" algn="tl">
                    <a:srgbClr val="DDDDDD"/>
                  </a:outerShdw>
                </a:effectLst>
              </a:rPr>
              <a:t>scale:  1 = none or no skill at all 7= expert-can teach </a:t>
            </a:r>
            <a:r>
              <a:rPr lang="en-US" sz="1400" dirty="0" smtClean="0">
                <a:solidFill>
                  <a:srgbClr val="A50021"/>
                </a:solidFill>
                <a:effectLst>
                  <a:outerShdw blurRad="38100" dist="38100" dir="2700000" algn="tl">
                    <a:srgbClr val="DDDDDD"/>
                  </a:outerShdw>
                </a:effectLst>
              </a:rPr>
              <a:t>others</a:t>
            </a:r>
          </a:p>
          <a:p>
            <a:pPr algn="r" eaLnBrk="1" hangingPunct="1">
              <a:lnSpc>
                <a:spcPct val="60000"/>
              </a:lnSpc>
              <a:defRPr/>
            </a:pPr>
            <a:endParaRPr lang="en-US" sz="1400" dirty="0" smtClean="0">
              <a:solidFill>
                <a:srgbClr val="A50021"/>
              </a:solidFill>
              <a:effectLst>
                <a:outerShdw blurRad="38100" dist="38100" dir="2700000" algn="tl">
                  <a:srgbClr val="DDDDDD"/>
                </a:outerShdw>
              </a:effectLst>
            </a:endParaRPr>
          </a:p>
          <a:p>
            <a:pPr algn="r" eaLnBrk="1" hangingPunct="1">
              <a:lnSpc>
                <a:spcPct val="60000"/>
              </a:lnSpc>
              <a:defRPr/>
            </a:pPr>
            <a:endParaRPr lang="en-US" sz="1400" dirty="0" smtClean="0">
              <a:solidFill>
                <a:srgbClr val="A50021"/>
              </a:solidFill>
              <a:effectLst>
                <a:outerShdw blurRad="38100" dist="38100" dir="2700000" algn="tl">
                  <a:srgbClr val="DDDDDD"/>
                </a:outerShdw>
              </a:effectLst>
            </a:endParaRPr>
          </a:p>
          <a:p>
            <a:pPr algn="r" eaLnBrk="1" hangingPunct="1">
              <a:lnSpc>
                <a:spcPct val="60000"/>
              </a:lnSpc>
              <a:defRPr/>
            </a:pPr>
            <a:r>
              <a:rPr lang="en-US" sz="1400" dirty="0" err="1" smtClean="0"/>
              <a:t>Arora</a:t>
            </a:r>
            <a:r>
              <a:rPr lang="en-US" sz="1400" dirty="0" smtClean="0"/>
              <a:t> S, </a:t>
            </a:r>
            <a:r>
              <a:rPr lang="en-US" sz="1400" dirty="0" err="1" smtClean="0"/>
              <a:t>Kalishman</a:t>
            </a:r>
            <a:r>
              <a:rPr lang="en-US" sz="1400" dirty="0" smtClean="0"/>
              <a:t> S, Thornton K, et al</a:t>
            </a:r>
            <a:r>
              <a:rPr lang="en-US" sz="1400" i="1" dirty="0" smtClean="0"/>
              <a:t>.</a:t>
            </a:r>
            <a:r>
              <a:rPr lang="en-US" sz="1400" dirty="0" smtClean="0"/>
              <a:t> </a:t>
            </a:r>
            <a:r>
              <a:rPr lang="en-US" sz="1400" dirty="0" err="1" smtClean="0"/>
              <a:t>Hepatology</a:t>
            </a:r>
            <a:r>
              <a:rPr lang="en-US" sz="1400" dirty="0" smtClean="0"/>
              <a:t>. 2010 Sept; 52(3):1124-33</a:t>
            </a:r>
            <a:endParaRPr lang="en-US" dirty="0"/>
          </a:p>
        </p:txBody>
      </p:sp>
      <p:sp>
        <p:nvSpPr>
          <p:cNvPr id="5" name="Rectangle 4"/>
          <p:cNvSpPr>
            <a:spLocks noChangeArrowheads="1"/>
          </p:cNvSpPr>
          <p:nvPr/>
        </p:nvSpPr>
        <p:spPr bwMode="auto">
          <a:xfrm>
            <a:off x="0" y="0"/>
            <a:ext cx="9144000" cy="685800"/>
          </a:xfrm>
          <a:prstGeom prst="rect">
            <a:avLst/>
          </a:prstGeom>
          <a:solidFill>
            <a:srgbClr val="800000"/>
          </a:solidFill>
          <a:ln w="9525">
            <a:solidFill>
              <a:srgbClr val="2E6295"/>
            </a:solidFill>
            <a:miter lim="800000"/>
            <a:headEnd/>
            <a:tailEnd/>
          </a:ln>
          <a:effectLst>
            <a:outerShdw blurRad="63500" dist="23000" dir="5400000" rotWithShape="0">
              <a:srgbClr val="000000">
                <a:alpha val="34999"/>
              </a:srgbClr>
            </a:outerShdw>
          </a:effectLst>
        </p:spPr>
        <p:txBody>
          <a:bodyPr anchor="ctr"/>
          <a:lstStyle/>
          <a:p>
            <a:pPr algn="ctr" eaLnBrk="0" hangingPunct="0">
              <a:defRPr/>
            </a:pPr>
            <a:endParaRPr lang="en-US">
              <a:solidFill>
                <a:schemeClr val="lt1"/>
              </a:solidFill>
              <a:latin typeface="+mn-lt"/>
              <a:ea typeface="+mn-ea"/>
              <a:cs typeface="+mn-cs"/>
            </a:endParaRPr>
          </a:p>
        </p:txBody>
      </p:sp>
      <p:pic>
        <p:nvPicPr>
          <p:cNvPr id="6" name="Picture 5" descr="ECHO logo hi-rez.jpg"/>
          <p:cNvPicPr>
            <a:picLocks noChangeAspect="1"/>
          </p:cNvPicPr>
          <p:nvPr/>
        </p:nvPicPr>
        <p:blipFill>
          <a:blip r:embed="rId2" cstate="print"/>
          <a:stretch>
            <a:fillRect/>
          </a:stretch>
        </p:blipFill>
        <p:spPr>
          <a:xfrm>
            <a:off x="7772401" y="6248400"/>
            <a:ext cx="846799" cy="4184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ight Triangle 6"/>
          <p:cNvSpPr>
            <a:spLocks noChangeArrowheads="1"/>
          </p:cNvSpPr>
          <p:nvPr/>
        </p:nvSpPr>
        <p:spPr bwMode="auto">
          <a:xfrm>
            <a:off x="0" y="6477000"/>
            <a:ext cx="9144000" cy="381000"/>
          </a:xfrm>
          <a:prstGeom prst="rtTriangle">
            <a:avLst/>
          </a:prstGeom>
          <a:gradFill rotWithShape="1">
            <a:gsLst>
              <a:gs pos="0">
                <a:srgbClr val="000000"/>
              </a:gs>
              <a:gs pos="80000">
                <a:srgbClr val="000000"/>
              </a:gs>
              <a:gs pos="100000">
                <a:srgbClr val="000000"/>
              </a:gs>
            </a:gsLst>
            <a:lin ang="16200000"/>
          </a:gradFill>
          <a:ln w="9525">
            <a:solidFill>
              <a:srgbClr val="000000"/>
            </a:solidFill>
            <a:miter lim="800000"/>
            <a:headEnd/>
            <a:tailEnd/>
          </a:ln>
          <a:effectLst>
            <a:outerShdw blurRad="63500" dist="23000" dir="5400000" rotWithShape="0">
              <a:srgbClr val="000000">
                <a:alpha val="34999"/>
              </a:srgbClr>
            </a:outerShdw>
          </a:effectLst>
        </p:spPr>
        <p:txBody>
          <a:bodyPr anchor="ctr"/>
          <a:lstStyle/>
          <a:p>
            <a:pPr algn="ctr" eaLnBrk="0" hangingPunct="0">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166876820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idx="4294967295"/>
          </p:nvPr>
        </p:nvSpPr>
        <p:spPr bwMode="auto">
          <a:xfrm>
            <a:off x="0" y="685800"/>
            <a:ext cx="9144000" cy="914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solidFill>
                  <a:srgbClr val="963232"/>
                </a:solidFill>
                <a:latin typeface="Gill Sans MT" charset="0"/>
              </a:rPr>
              <a:t>Benefits to Clinicians</a:t>
            </a:r>
            <a:br>
              <a:rPr lang="en-US" b="1">
                <a:solidFill>
                  <a:srgbClr val="963232"/>
                </a:solidFill>
                <a:latin typeface="Gill Sans MT" charset="0"/>
              </a:rPr>
            </a:br>
            <a:endParaRPr lang="en-US">
              <a:solidFill>
                <a:srgbClr val="963232"/>
              </a:solidFill>
              <a:latin typeface="Arial" charset="0"/>
            </a:endParaRPr>
          </a:p>
        </p:txBody>
      </p:sp>
      <p:sp>
        <p:nvSpPr>
          <p:cNvPr id="49154" name="Content Placeholder 2"/>
          <p:cNvSpPr>
            <a:spLocks noGrp="1"/>
          </p:cNvSpPr>
          <p:nvPr>
            <p:ph idx="4294967295"/>
          </p:nvPr>
        </p:nvSpPr>
        <p:spPr bwMode="auto">
          <a:xfrm>
            <a:off x="685800" y="1295400"/>
            <a:ext cx="7543800" cy="4495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eaLnBrk="1" hangingPunct="1">
              <a:lnSpc>
                <a:spcPts val="3200"/>
              </a:lnSpc>
              <a:buClr>
                <a:srgbClr val="903C3C"/>
              </a:buClr>
              <a:buSzPct val="150000"/>
              <a:buFontTx/>
              <a:buNone/>
              <a:tabLst>
                <a:tab pos="461963" algn="l"/>
              </a:tabLst>
            </a:pPr>
            <a:endParaRPr lang="en-US" sz="2800">
              <a:latin typeface="Arial" charset="0"/>
            </a:endParaRPr>
          </a:p>
          <a:p>
            <a:pPr marL="461963" indent="-461963" eaLnBrk="1" hangingPunct="1">
              <a:lnSpc>
                <a:spcPts val="3200"/>
              </a:lnSpc>
              <a:buClr>
                <a:srgbClr val="903C3C"/>
              </a:buClr>
              <a:buSzPct val="150000"/>
              <a:buFont typeface="Wingdings" charset="0"/>
              <a:buChar char="§"/>
              <a:tabLst>
                <a:tab pos="461963" algn="l"/>
              </a:tabLst>
            </a:pPr>
            <a:r>
              <a:rPr lang="en-US" sz="2800">
                <a:latin typeface="Arial" charset="0"/>
              </a:rPr>
              <a:t>Diminishes professional isolation</a:t>
            </a:r>
          </a:p>
          <a:p>
            <a:pPr marL="461963" indent="-461963" eaLnBrk="1" hangingPunct="1">
              <a:lnSpc>
                <a:spcPts val="3200"/>
              </a:lnSpc>
              <a:buClr>
                <a:srgbClr val="903C3C"/>
              </a:buClr>
              <a:buSzPct val="150000"/>
              <a:buFont typeface="Wingdings" charset="0"/>
              <a:buChar char="§"/>
              <a:tabLst>
                <a:tab pos="461963" algn="l"/>
              </a:tabLst>
            </a:pPr>
            <a:r>
              <a:rPr lang="en-US" sz="2800">
                <a:latin typeface="Arial" charset="0"/>
              </a:rPr>
              <a:t>Enhances professional satisfaction</a:t>
            </a:r>
          </a:p>
          <a:p>
            <a:pPr marL="461963" indent="-461963" eaLnBrk="1" hangingPunct="1">
              <a:lnSpc>
                <a:spcPts val="3200"/>
              </a:lnSpc>
              <a:buClr>
                <a:srgbClr val="903C3C"/>
              </a:buClr>
              <a:buSzPct val="150000"/>
              <a:buFont typeface="Wingdings" charset="0"/>
              <a:buChar char="§"/>
              <a:tabLst>
                <a:tab pos="461963" algn="l"/>
              </a:tabLst>
            </a:pPr>
            <a:r>
              <a:rPr lang="en-US" sz="2800">
                <a:latin typeface="Arial" charset="0"/>
              </a:rPr>
              <a:t>No-cost CMEs  and Nursing CEUs </a:t>
            </a:r>
          </a:p>
          <a:p>
            <a:pPr marL="461963" indent="-461963" eaLnBrk="1" hangingPunct="1">
              <a:lnSpc>
                <a:spcPts val="3200"/>
              </a:lnSpc>
              <a:buClr>
                <a:srgbClr val="903C3C"/>
              </a:buClr>
              <a:buSzPct val="150000"/>
              <a:buFont typeface="Wingdings" charset="0"/>
              <a:buChar char="§"/>
              <a:tabLst>
                <a:tab pos="461963" algn="l"/>
              </a:tabLst>
            </a:pPr>
            <a:r>
              <a:rPr lang="en-US" sz="2800">
                <a:latin typeface="Arial" charset="0"/>
              </a:rPr>
              <a:t>A mix of work and learning </a:t>
            </a:r>
          </a:p>
          <a:p>
            <a:pPr marL="461963" indent="-461963" eaLnBrk="1" hangingPunct="1">
              <a:lnSpc>
                <a:spcPts val="3200"/>
              </a:lnSpc>
              <a:buClr>
                <a:srgbClr val="903C3C"/>
              </a:buClr>
              <a:buSzPct val="150000"/>
              <a:buFont typeface="Wingdings" charset="0"/>
              <a:buChar char="§"/>
              <a:tabLst>
                <a:tab pos="461963" algn="l"/>
              </a:tabLst>
            </a:pPr>
            <a:r>
              <a:rPr lang="en-US" sz="2800">
                <a:latin typeface="Arial" charset="0"/>
              </a:rPr>
              <a:t>Access to specialty consultation with GI, hepatology, psychiatry, infectious diseases, addiction specialist, pharmacist, patient educator   </a:t>
            </a:r>
          </a:p>
          <a:p>
            <a:pPr marL="461963" indent="-461963" eaLnBrk="1" hangingPunct="1">
              <a:lnSpc>
                <a:spcPts val="3200"/>
              </a:lnSpc>
              <a:buClr>
                <a:srgbClr val="903C3C"/>
              </a:buClr>
              <a:buSzPct val="150000"/>
              <a:buFont typeface="Wingdings" charset="0"/>
              <a:buChar char="§"/>
              <a:tabLst>
                <a:tab pos="461963" algn="l"/>
              </a:tabLst>
            </a:pPr>
            <a:endParaRPr lang="en-US" sz="2800" b="1">
              <a:solidFill>
                <a:srgbClr val="008193"/>
              </a:solidFill>
              <a:latin typeface="Tw Cen MT" charset="0"/>
            </a:endParaRPr>
          </a:p>
        </p:txBody>
      </p:sp>
      <p:pic>
        <p:nvPicPr>
          <p:cNvPr id="5" name="Picture 4" descr="ECHO logo hi-rez.jpg"/>
          <p:cNvPicPr>
            <a:picLocks noChangeAspect="1"/>
          </p:cNvPicPr>
          <p:nvPr/>
        </p:nvPicPr>
        <p:blipFill>
          <a:blip r:embed="rId2" cstate="print"/>
          <a:stretch>
            <a:fillRect/>
          </a:stretch>
        </p:blipFill>
        <p:spPr>
          <a:xfrm>
            <a:off x="7772401" y="6248400"/>
            <a:ext cx="846799" cy="4184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9156" name="TextBox 7"/>
          <p:cNvSpPr txBox="1">
            <a:spLocks noChangeArrowheads="1"/>
          </p:cNvSpPr>
          <p:nvPr/>
        </p:nvSpPr>
        <p:spPr bwMode="auto">
          <a:xfrm>
            <a:off x="2438400" y="6248400"/>
            <a:ext cx="7086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eneva" charset="0"/>
                <a:ea typeface="ＭＳ Ｐゴシック" charset="0"/>
                <a:cs typeface="ＭＳ Ｐゴシック" charset="0"/>
              </a:defRPr>
            </a:lvl1pPr>
            <a:lvl2pPr marL="742950" indent="-285750" eaLnBrk="0" hangingPunct="0">
              <a:defRPr sz="2400">
                <a:solidFill>
                  <a:schemeClr val="tx1"/>
                </a:solidFill>
                <a:latin typeface="Geneva" charset="0"/>
                <a:ea typeface="ＭＳ Ｐゴシック" charset="0"/>
              </a:defRPr>
            </a:lvl2pPr>
            <a:lvl3pPr marL="1143000" indent="-228600" eaLnBrk="0" hangingPunct="0">
              <a:defRPr sz="2400">
                <a:solidFill>
                  <a:schemeClr val="tx1"/>
                </a:solidFill>
                <a:latin typeface="Geneva" charset="0"/>
                <a:ea typeface="ＭＳ Ｐゴシック" charset="0"/>
              </a:defRPr>
            </a:lvl3pPr>
            <a:lvl4pPr marL="1600200" indent="-228600" eaLnBrk="0" hangingPunct="0">
              <a:defRPr sz="2400">
                <a:solidFill>
                  <a:schemeClr val="tx1"/>
                </a:solidFill>
                <a:latin typeface="Geneva" charset="0"/>
                <a:ea typeface="ＭＳ Ｐゴシック" charset="0"/>
              </a:defRPr>
            </a:lvl4pPr>
            <a:lvl5pPr marL="2057400" indent="-228600" eaLnBrk="0" hangingPunct="0">
              <a:defRPr sz="2400">
                <a:solidFill>
                  <a:schemeClr val="tx1"/>
                </a:solidFill>
                <a:latin typeface="Geneva" charset="0"/>
                <a:ea typeface="ＭＳ Ｐゴシック" charset="0"/>
              </a:defRPr>
            </a:lvl5pPr>
            <a:lvl6pPr marL="2514600" indent="-228600" eaLnBrk="0" fontAlgn="base" hangingPunct="0">
              <a:spcBef>
                <a:spcPct val="0"/>
              </a:spcBef>
              <a:spcAft>
                <a:spcPct val="0"/>
              </a:spcAft>
              <a:defRPr sz="2400">
                <a:solidFill>
                  <a:schemeClr val="tx1"/>
                </a:solidFill>
                <a:latin typeface="Geneva" charset="0"/>
                <a:ea typeface="ＭＳ Ｐゴシック" charset="0"/>
              </a:defRPr>
            </a:lvl6pPr>
            <a:lvl7pPr marL="2971800" indent="-228600" eaLnBrk="0" fontAlgn="base" hangingPunct="0">
              <a:spcBef>
                <a:spcPct val="0"/>
              </a:spcBef>
              <a:spcAft>
                <a:spcPct val="0"/>
              </a:spcAft>
              <a:defRPr sz="2400">
                <a:solidFill>
                  <a:schemeClr val="tx1"/>
                </a:solidFill>
                <a:latin typeface="Geneva" charset="0"/>
                <a:ea typeface="ＭＳ Ｐゴシック" charset="0"/>
              </a:defRPr>
            </a:lvl7pPr>
            <a:lvl8pPr marL="3429000" indent="-228600" eaLnBrk="0" fontAlgn="base" hangingPunct="0">
              <a:spcBef>
                <a:spcPct val="0"/>
              </a:spcBef>
              <a:spcAft>
                <a:spcPct val="0"/>
              </a:spcAft>
              <a:defRPr sz="2400">
                <a:solidFill>
                  <a:schemeClr val="tx1"/>
                </a:solidFill>
                <a:latin typeface="Geneva" charset="0"/>
                <a:ea typeface="ＭＳ Ｐゴシック" charset="0"/>
              </a:defRPr>
            </a:lvl8pPr>
            <a:lvl9pPr marL="3886200" indent="-228600" eaLnBrk="0" fontAlgn="base" hangingPunct="0">
              <a:spcBef>
                <a:spcPct val="0"/>
              </a:spcBef>
              <a:spcAft>
                <a:spcPct val="0"/>
              </a:spcAft>
              <a:defRPr sz="2400">
                <a:solidFill>
                  <a:schemeClr val="tx1"/>
                </a:solidFill>
                <a:latin typeface="Geneva" charset="0"/>
                <a:ea typeface="ＭＳ Ｐゴシック" charset="0"/>
              </a:defRPr>
            </a:lvl9pPr>
          </a:lstStyle>
          <a:p>
            <a:pPr eaLnBrk="1" hangingPunct="1"/>
            <a:r>
              <a:rPr lang="en-US" sz="1400">
                <a:latin typeface="Arial" charset="0"/>
                <a:ea typeface="MS PGothic" charset="0"/>
                <a:cs typeface="MS PGothic" charset="0"/>
              </a:rPr>
              <a:t>Arora S, Thornton K, et al</a:t>
            </a:r>
            <a:r>
              <a:rPr lang="en-US" sz="1400" i="1">
                <a:latin typeface="Arial" charset="0"/>
                <a:ea typeface="MS PGothic" charset="0"/>
                <a:cs typeface="MS PGothic" charset="0"/>
              </a:rPr>
              <a:t>.</a:t>
            </a:r>
            <a:r>
              <a:rPr lang="en-US" sz="1400">
                <a:latin typeface="Arial" charset="0"/>
                <a:ea typeface="MS PGothic" charset="0"/>
                <a:cs typeface="MS PGothic" charset="0"/>
              </a:rPr>
              <a:t> Hepatology. 2010 Sept; 52(3):1124-33.</a:t>
            </a:r>
          </a:p>
        </p:txBody>
      </p:sp>
      <p:sp>
        <p:nvSpPr>
          <p:cNvPr id="6" name="Rectangle 5"/>
          <p:cNvSpPr>
            <a:spLocks noChangeArrowheads="1"/>
          </p:cNvSpPr>
          <p:nvPr/>
        </p:nvSpPr>
        <p:spPr bwMode="auto">
          <a:xfrm>
            <a:off x="0" y="0"/>
            <a:ext cx="9144000" cy="685800"/>
          </a:xfrm>
          <a:prstGeom prst="rect">
            <a:avLst/>
          </a:prstGeom>
          <a:solidFill>
            <a:srgbClr val="800000"/>
          </a:solidFill>
          <a:ln w="9525">
            <a:solidFill>
              <a:srgbClr val="2E6295"/>
            </a:solidFill>
            <a:miter lim="800000"/>
            <a:headEnd/>
            <a:tailEnd/>
          </a:ln>
          <a:effectLst>
            <a:outerShdw blurRad="63500" dist="23000" dir="5400000" rotWithShape="0">
              <a:srgbClr val="000000">
                <a:alpha val="34999"/>
              </a:srgbClr>
            </a:outerShdw>
          </a:effectLst>
        </p:spPr>
        <p:txBody>
          <a:bodyPr anchor="ctr"/>
          <a:lstStyle/>
          <a:p>
            <a:pPr algn="ctr" eaLnBrk="0" hangingPunct="0">
              <a:defRPr/>
            </a:pPr>
            <a:endParaRPr lang="en-US">
              <a:solidFill>
                <a:schemeClr val="lt1"/>
              </a:solidFill>
              <a:latin typeface="+mn-lt"/>
              <a:ea typeface="+mn-ea"/>
              <a:cs typeface="+mn-cs"/>
            </a:endParaRPr>
          </a:p>
        </p:txBody>
      </p:sp>
      <p:sp>
        <p:nvSpPr>
          <p:cNvPr id="7" name="Right Triangle 6"/>
          <p:cNvSpPr>
            <a:spLocks noChangeArrowheads="1"/>
          </p:cNvSpPr>
          <p:nvPr/>
        </p:nvSpPr>
        <p:spPr bwMode="auto">
          <a:xfrm>
            <a:off x="0" y="6477000"/>
            <a:ext cx="9144000" cy="381000"/>
          </a:xfrm>
          <a:prstGeom prst="rtTriangle">
            <a:avLst/>
          </a:prstGeom>
          <a:gradFill rotWithShape="1">
            <a:gsLst>
              <a:gs pos="0">
                <a:srgbClr val="000000"/>
              </a:gs>
              <a:gs pos="80000">
                <a:srgbClr val="000000"/>
              </a:gs>
              <a:gs pos="100000">
                <a:srgbClr val="000000"/>
              </a:gs>
            </a:gsLst>
            <a:lin ang="16200000"/>
          </a:gradFill>
          <a:ln w="9525">
            <a:solidFill>
              <a:srgbClr val="000000"/>
            </a:solidFill>
            <a:miter lim="800000"/>
            <a:headEnd/>
            <a:tailEnd/>
          </a:ln>
          <a:effectLst>
            <a:outerShdw blurRad="63500" dist="23000" dir="5400000" rotWithShape="0">
              <a:srgbClr val="000000">
                <a:alpha val="34999"/>
              </a:srgbClr>
            </a:outerShdw>
          </a:effectLst>
        </p:spPr>
        <p:txBody>
          <a:bodyPr anchor="ctr"/>
          <a:lstStyle/>
          <a:p>
            <a:pPr algn="ctr" eaLnBrk="0" hangingPunct="0">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259661720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idx="4294967295"/>
          </p:nvPr>
        </p:nvSpPr>
        <p:spPr bwMode="auto">
          <a:xfrm>
            <a:off x="0" y="685800"/>
            <a:ext cx="9144000" cy="914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4000" b="1">
                <a:solidFill>
                  <a:srgbClr val="963232"/>
                </a:solidFill>
                <a:latin typeface="Gill Sans MT" charset="0"/>
              </a:rPr>
              <a:t>Replication Sites</a:t>
            </a:r>
            <a:br>
              <a:rPr lang="en-US" sz="4000" b="1">
                <a:solidFill>
                  <a:srgbClr val="963232"/>
                </a:solidFill>
                <a:latin typeface="Gill Sans MT" charset="0"/>
              </a:rPr>
            </a:br>
            <a:endParaRPr lang="en-US" sz="4000">
              <a:solidFill>
                <a:srgbClr val="963232"/>
              </a:solidFill>
              <a:latin typeface="Arial" charset="0"/>
            </a:endParaRPr>
          </a:p>
        </p:txBody>
      </p:sp>
      <p:sp>
        <p:nvSpPr>
          <p:cNvPr id="114691" name="Content Placeholder 2"/>
          <p:cNvSpPr>
            <a:spLocks noGrp="1"/>
          </p:cNvSpPr>
          <p:nvPr>
            <p:ph idx="4294967295"/>
          </p:nvPr>
        </p:nvSpPr>
        <p:spPr>
          <a:xfrm>
            <a:off x="228600" y="1447800"/>
            <a:ext cx="8610600" cy="4800600"/>
          </a:xfrm>
          <a:prstGeom prst="rect">
            <a:avLst/>
          </a:prstGeom>
        </p:spPr>
        <p:txBody>
          <a:bodyPr/>
          <a:lstStyle/>
          <a:p>
            <a:pPr marL="461963" indent="-461963" eaLnBrk="1" fontAlgn="auto" hangingPunct="1">
              <a:spcAft>
                <a:spcPts val="0"/>
              </a:spcAft>
              <a:buClr>
                <a:srgbClr val="903C3C"/>
              </a:buClr>
              <a:buSzPct val="150000"/>
              <a:buFont typeface="Wingdings" charset="0"/>
              <a:buChar char="§"/>
              <a:tabLst>
                <a:tab pos="461963" algn="l"/>
              </a:tabLst>
              <a:defRPr/>
            </a:pPr>
            <a:r>
              <a:rPr lang="en-US" sz="3000" dirty="0" smtClean="0">
                <a:ea typeface="+mn-ea"/>
                <a:cs typeface="+mn-cs"/>
              </a:rPr>
              <a:t>University of Washington - </a:t>
            </a:r>
            <a:r>
              <a:rPr lang="en-US" sz="2600" dirty="0" smtClean="0">
                <a:ea typeface="+mn-ea"/>
                <a:cs typeface="+mn-cs"/>
              </a:rPr>
              <a:t>HCV, Chronic Pain, Substance Use, </a:t>
            </a:r>
            <a:r>
              <a:rPr lang="en-US" sz="2600" b="1" dirty="0" smtClean="0">
                <a:ea typeface="+mn-ea"/>
                <a:cs typeface="+mn-cs"/>
              </a:rPr>
              <a:t>HIV</a:t>
            </a:r>
          </a:p>
          <a:p>
            <a:pPr marL="461963" indent="-461963" eaLnBrk="1" fontAlgn="auto" hangingPunct="1">
              <a:spcAft>
                <a:spcPts val="0"/>
              </a:spcAft>
              <a:buClr>
                <a:srgbClr val="903C3C"/>
              </a:buClr>
              <a:buSzPct val="150000"/>
              <a:buFont typeface="Wingdings" charset="0"/>
              <a:buChar char="§"/>
              <a:tabLst>
                <a:tab pos="461963" algn="l"/>
              </a:tabLst>
              <a:defRPr/>
            </a:pPr>
            <a:r>
              <a:rPr lang="en-US" sz="3000" dirty="0" smtClean="0">
                <a:ea typeface="+mn-ea"/>
                <a:cs typeface="+mn-cs"/>
              </a:rPr>
              <a:t>University of Chicago - </a:t>
            </a:r>
            <a:r>
              <a:rPr lang="en-US" sz="2600" dirty="0" smtClean="0">
                <a:ea typeface="+mn-ea"/>
                <a:cs typeface="+mn-cs"/>
              </a:rPr>
              <a:t>Hypertension</a:t>
            </a:r>
          </a:p>
          <a:p>
            <a:pPr marL="461963" indent="-461963" eaLnBrk="1" fontAlgn="auto" hangingPunct="1">
              <a:spcAft>
                <a:spcPts val="0"/>
              </a:spcAft>
              <a:buClr>
                <a:srgbClr val="903C3C"/>
              </a:buClr>
              <a:buSzPct val="150000"/>
              <a:buFont typeface="Wingdings" charset="0"/>
              <a:buChar char="§"/>
              <a:tabLst>
                <a:tab pos="461963" algn="l"/>
              </a:tabLst>
              <a:defRPr/>
            </a:pPr>
            <a:r>
              <a:rPr lang="en-US" sz="3000" dirty="0" smtClean="0">
                <a:ea typeface="+mn-ea"/>
                <a:cs typeface="+mn-cs"/>
              </a:rPr>
              <a:t>Harvard - Beth Israel Deaconess - </a:t>
            </a:r>
            <a:r>
              <a:rPr lang="en-US" sz="2600" dirty="0" smtClean="0">
                <a:ea typeface="+mn-ea"/>
                <a:cs typeface="+mn-cs"/>
              </a:rPr>
              <a:t>HCV</a:t>
            </a:r>
          </a:p>
          <a:p>
            <a:pPr marL="460375" indent="-461963" eaLnBrk="1" fontAlgn="auto" hangingPunct="1">
              <a:lnSpc>
                <a:spcPts val="3200"/>
              </a:lnSpc>
              <a:spcAft>
                <a:spcPts val="0"/>
              </a:spcAft>
              <a:buClr>
                <a:srgbClr val="903C3C"/>
              </a:buClr>
              <a:buSzPct val="150000"/>
              <a:buFont typeface="Wingdings" charset="0"/>
              <a:buChar char="§"/>
              <a:tabLst>
                <a:tab pos="461963" algn="l"/>
              </a:tabLst>
              <a:defRPr/>
            </a:pPr>
            <a:r>
              <a:rPr lang="en-US" dirty="0" smtClean="0">
                <a:ea typeface="+mn-ea"/>
                <a:cs typeface="+mn-cs"/>
              </a:rPr>
              <a:t>Veterans Administration Hospitals</a:t>
            </a:r>
          </a:p>
          <a:p>
            <a:pPr marL="460375" indent="-461963" eaLnBrk="1" fontAlgn="auto" hangingPunct="1">
              <a:lnSpc>
                <a:spcPts val="3200"/>
              </a:lnSpc>
              <a:spcAft>
                <a:spcPts val="0"/>
              </a:spcAft>
              <a:buClr>
                <a:srgbClr val="903C3C"/>
              </a:buClr>
              <a:buSzPct val="150000"/>
              <a:buFont typeface="Wingdings" charset="0"/>
              <a:buChar char="§"/>
              <a:tabLst>
                <a:tab pos="461963" algn="l"/>
              </a:tabLst>
              <a:defRPr/>
            </a:pPr>
            <a:r>
              <a:rPr lang="en-US" dirty="0" smtClean="0">
                <a:ea typeface="+mn-ea"/>
                <a:cs typeface="+mn-cs"/>
              </a:rPr>
              <a:t>University of Utah - </a:t>
            </a:r>
            <a:r>
              <a:rPr lang="en-US" sz="2600" dirty="0" smtClean="0">
                <a:ea typeface="+mn-ea"/>
                <a:cs typeface="+mn-cs"/>
              </a:rPr>
              <a:t>HCV</a:t>
            </a:r>
          </a:p>
          <a:p>
            <a:pPr marL="460375" indent="-461963" eaLnBrk="1" fontAlgn="auto" hangingPunct="1">
              <a:lnSpc>
                <a:spcPts val="3200"/>
              </a:lnSpc>
              <a:spcAft>
                <a:spcPts val="0"/>
              </a:spcAft>
              <a:buClr>
                <a:srgbClr val="903C3C"/>
              </a:buClr>
              <a:buSzPct val="150000"/>
              <a:buFont typeface="Wingdings" charset="0"/>
              <a:buChar char="§"/>
              <a:tabLst>
                <a:tab pos="461963" algn="l"/>
              </a:tabLst>
              <a:defRPr/>
            </a:pPr>
            <a:r>
              <a:rPr lang="en-US" dirty="0" smtClean="0">
                <a:ea typeface="+mn-ea"/>
                <a:cs typeface="+mn-cs"/>
              </a:rPr>
              <a:t>Department of Defense - </a:t>
            </a:r>
            <a:r>
              <a:rPr lang="en-US" sz="2600" dirty="0" smtClean="0">
                <a:ea typeface="+mn-ea"/>
                <a:cs typeface="+mn-cs"/>
              </a:rPr>
              <a:t>Chronic Pain</a:t>
            </a:r>
          </a:p>
          <a:p>
            <a:pPr marL="460375" indent="-461963" eaLnBrk="1" fontAlgn="auto" hangingPunct="1">
              <a:lnSpc>
                <a:spcPts val="3200"/>
              </a:lnSpc>
              <a:spcAft>
                <a:spcPts val="0"/>
              </a:spcAft>
              <a:buClr>
                <a:srgbClr val="903C3C"/>
              </a:buClr>
              <a:buSzPct val="150000"/>
              <a:buFont typeface="Wingdings" charset="0"/>
              <a:buChar char="§"/>
              <a:tabLst>
                <a:tab pos="461963" algn="l"/>
              </a:tabLst>
              <a:defRPr/>
            </a:pPr>
            <a:r>
              <a:rPr lang="en-US" dirty="0" smtClean="0">
                <a:ea typeface="+mn-ea"/>
                <a:cs typeface="+mn-cs"/>
              </a:rPr>
              <a:t>India - </a:t>
            </a:r>
            <a:r>
              <a:rPr lang="en-US" sz="2600" dirty="0" smtClean="0">
                <a:ea typeface="+mn-ea"/>
                <a:cs typeface="+mn-cs"/>
              </a:rPr>
              <a:t>HIV, HCV, Autism</a:t>
            </a:r>
          </a:p>
          <a:p>
            <a:pPr marL="460375" indent="-461963" eaLnBrk="1" fontAlgn="auto" hangingPunct="1">
              <a:lnSpc>
                <a:spcPts val="3200"/>
              </a:lnSpc>
              <a:spcAft>
                <a:spcPts val="0"/>
              </a:spcAft>
              <a:buClr>
                <a:srgbClr val="903C3C"/>
              </a:buClr>
              <a:buSzPct val="150000"/>
              <a:buFont typeface="Wingdings" charset="0"/>
              <a:buChar char="§"/>
              <a:tabLst>
                <a:tab pos="461963" algn="l"/>
              </a:tabLst>
              <a:defRPr/>
            </a:pPr>
            <a:r>
              <a:rPr lang="en-US" dirty="0" smtClean="0">
                <a:ea typeface="+mn-ea"/>
                <a:cs typeface="+mn-cs"/>
              </a:rPr>
              <a:t>Brazil -</a:t>
            </a:r>
            <a:r>
              <a:rPr lang="en-US" sz="2600" dirty="0" smtClean="0">
                <a:ea typeface="+mn-ea"/>
                <a:cs typeface="+mn-cs"/>
              </a:rPr>
              <a:t>Viral Hepatitis</a:t>
            </a:r>
          </a:p>
          <a:p>
            <a:pPr marL="460375" indent="-461963" eaLnBrk="1" fontAlgn="auto" hangingPunct="1">
              <a:lnSpc>
                <a:spcPts val="3200"/>
              </a:lnSpc>
              <a:spcAft>
                <a:spcPts val="0"/>
              </a:spcAft>
              <a:buClr>
                <a:srgbClr val="903C3C"/>
              </a:buClr>
              <a:buSzPct val="150000"/>
              <a:buFont typeface="Wingdings" charset="0"/>
              <a:buChar char="§"/>
              <a:tabLst>
                <a:tab pos="461963" algn="l"/>
              </a:tabLst>
              <a:defRPr/>
            </a:pPr>
            <a:endParaRPr lang="en-US" dirty="0" smtClean="0">
              <a:ea typeface="+mn-ea"/>
              <a:cs typeface="+mn-cs"/>
            </a:endParaRPr>
          </a:p>
          <a:p>
            <a:pPr marL="460375" indent="-461963" eaLnBrk="1" fontAlgn="auto" hangingPunct="1">
              <a:lnSpc>
                <a:spcPts val="3200"/>
              </a:lnSpc>
              <a:spcAft>
                <a:spcPts val="0"/>
              </a:spcAft>
              <a:buClr>
                <a:srgbClr val="903C3C"/>
              </a:buClr>
              <a:buSzPct val="150000"/>
              <a:buFont typeface="Wingdings" charset="0"/>
              <a:buChar char="§"/>
              <a:tabLst>
                <a:tab pos="461963" algn="l"/>
              </a:tabLst>
              <a:defRPr/>
            </a:pPr>
            <a:endParaRPr lang="en-US" dirty="0" smtClean="0">
              <a:ea typeface="+mn-ea"/>
              <a:cs typeface="+mn-cs"/>
            </a:endParaRPr>
          </a:p>
          <a:p>
            <a:pPr marL="461963" indent="-461963" eaLnBrk="1" fontAlgn="auto" hangingPunct="1">
              <a:lnSpc>
                <a:spcPts val="3200"/>
              </a:lnSpc>
              <a:spcAft>
                <a:spcPts val="0"/>
              </a:spcAft>
              <a:buClr>
                <a:srgbClr val="903C3C"/>
              </a:buClr>
              <a:buSzPct val="150000"/>
              <a:buFont typeface="Wingdings" charset="0"/>
              <a:buChar char="§"/>
              <a:tabLst>
                <a:tab pos="461963" algn="l"/>
              </a:tabLst>
              <a:defRPr/>
            </a:pPr>
            <a:endParaRPr lang="en-US" dirty="0" smtClean="0">
              <a:ea typeface="+mn-ea"/>
              <a:cs typeface="+mn-cs"/>
            </a:endParaRPr>
          </a:p>
          <a:p>
            <a:pPr marL="461963" indent="-461963" eaLnBrk="1" fontAlgn="auto" hangingPunct="1">
              <a:lnSpc>
                <a:spcPts val="3200"/>
              </a:lnSpc>
              <a:spcAft>
                <a:spcPts val="0"/>
              </a:spcAft>
              <a:buClr>
                <a:srgbClr val="903C3C"/>
              </a:buClr>
              <a:buSzPct val="150000"/>
              <a:buFont typeface="Wingdings" charset="0"/>
              <a:buChar char="§"/>
              <a:tabLst>
                <a:tab pos="461963" algn="l"/>
              </a:tabLst>
              <a:defRPr/>
            </a:pPr>
            <a:endParaRPr lang="en-US" sz="2800" dirty="0">
              <a:ea typeface="+mn-ea"/>
              <a:cs typeface="+mn-cs"/>
            </a:endParaRPr>
          </a:p>
          <a:p>
            <a:pPr marL="461963" indent="-461963" eaLnBrk="1" fontAlgn="auto" hangingPunct="1">
              <a:lnSpc>
                <a:spcPts val="3200"/>
              </a:lnSpc>
              <a:spcAft>
                <a:spcPts val="0"/>
              </a:spcAft>
              <a:buClr>
                <a:srgbClr val="903C3C"/>
              </a:buClr>
              <a:buSzPct val="150000"/>
              <a:buFont typeface="Wingdings" charset="0"/>
              <a:buChar char="§"/>
              <a:tabLst>
                <a:tab pos="461963" algn="l"/>
              </a:tabLst>
              <a:defRPr/>
            </a:pPr>
            <a:endParaRPr lang="en-US" sz="2800" dirty="0">
              <a:ea typeface="+mn-ea"/>
              <a:cs typeface="+mn-cs"/>
            </a:endParaRPr>
          </a:p>
          <a:p>
            <a:pPr marL="461963" indent="-461963" eaLnBrk="1" fontAlgn="auto" hangingPunct="1">
              <a:lnSpc>
                <a:spcPts val="3200"/>
              </a:lnSpc>
              <a:spcAft>
                <a:spcPts val="0"/>
              </a:spcAft>
              <a:buClr>
                <a:srgbClr val="903C3C"/>
              </a:buClr>
              <a:buSzPct val="150000"/>
              <a:buFont typeface="Wingdings" charset="0"/>
              <a:buChar char="§"/>
              <a:tabLst>
                <a:tab pos="461963" algn="l"/>
              </a:tabLst>
              <a:defRPr/>
            </a:pPr>
            <a:endParaRPr lang="en-US" sz="2800" dirty="0">
              <a:ea typeface="+mn-ea"/>
              <a:cs typeface="+mn-cs"/>
            </a:endParaRPr>
          </a:p>
          <a:p>
            <a:pPr marL="461963" indent="-461963" eaLnBrk="1" fontAlgn="auto" hangingPunct="1">
              <a:lnSpc>
                <a:spcPts val="3200"/>
              </a:lnSpc>
              <a:spcAft>
                <a:spcPts val="0"/>
              </a:spcAft>
              <a:buClr>
                <a:srgbClr val="903C3C"/>
              </a:buClr>
              <a:buSzPct val="150000"/>
              <a:buFont typeface="Wingdings" charset="0"/>
              <a:buChar char="§"/>
              <a:tabLst>
                <a:tab pos="461963" algn="l"/>
              </a:tabLst>
              <a:defRPr/>
            </a:pPr>
            <a:endParaRPr lang="en-US" sz="2800" dirty="0">
              <a:ea typeface="+mn-ea"/>
              <a:cs typeface="+mn-cs"/>
            </a:endParaRPr>
          </a:p>
          <a:p>
            <a:pPr marL="461963" indent="-461963" eaLnBrk="1" fontAlgn="auto" hangingPunct="1">
              <a:lnSpc>
                <a:spcPts val="3200"/>
              </a:lnSpc>
              <a:spcAft>
                <a:spcPts val="0"/>
              </a:spcAft>
              <a:buClr>
                <a:srgbClr val="903C3C"/>
              </a:buClr>
              <a:buSzPct val="150000"/>
              <a:buFont typeface="Wingdings" charset="0"/>
              <a:buChar char="§"/>
              <a:tabLst>
                <a:tab pos="461963" algn="l"/>
              </a:tabLst>
              <a:defRPr/>
            </a:pPr>
            <a:endParaRPr lang="en-US" sz="2800" b="1" dirty="0">
              <a:solidFill>
                <a:srgbClr val="008193"/>
              </a:solidFill>
              <a:latin typeface="Tw Cen MT" charset="0"/>
              <a:ea typeface="+mn-ea"/>
              <a:cs typeface="+mn-cs"/>
            </a:endParaRPr>
          </a:p>
        </p:txBody>
      </p:sp>
      <p:pic>
        <p:nvPicPr>
          <p:cNvPr id="5" name="Picture 4" descr="ECHO logo hi-rez.jpg"/>
          <p:cNvPicPr>
            <a:picLocks noChangeAspect="1"/>
          </p:cNvPicPr>
          <p:nvPr/>
        </p:nvPicPr>
        <p:blipFill>
          <a:blip r:embed="rId2" cstate="print"/>
          <a:stretch>
            <a:fillRect/>
          </a:stretch>
        </p:blipFill>
        <p:spPr>
          <a:xfrm>
            <a:off x="7772401" y="6248400"/>
            <a:ext cx="846799" cy="4184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a:spLocks noChangeArrowheads="1"/>
          </p:cNvSpPr>
          <p:nvPr/>
        </p:nvSpPr>
        <p:spPr bwMode="auto">
          <a:xfrm>
            <a:off x="0" y="0"/>
            <a:ext cx="9144000" cy="685800"/>
          </a:xfrm>
          <a:prstGeom prst="rect">
            <a:avLst/>
          </a:prstGeom>
          <a:solidFill>
            <a:srgbClr val="800000"/>
          </a:solidFill>
          <a:ln w="9525">
            <a:solidFill>
              <a:srgbClr val="2E6295"/>
            </a:solidFill>
            <a:miter lim="800000"/>
            <a:headEnd/>
            <a:tailEnd/>
          </a:ln>
          <a:effectLst>
            <a:outerShdw blurRad="63500" dist="23000" dir="5400000" rotWithShape="0">
              <a:srgbClr val="000000">
                <a:alpha val="34999"/>
              </a:srgbClr>
            </a:outerShdw>
          </a:effectLst>
        </p:spPr>
        <p:txBody>
          <a:bodyPr anchor="ctr"/>
          <a:lstStyle/>
          <a:p>
            <a:pPr algn="ctr" eaLnBrk="0" hangingPunct="0">
              <a:defRPr/>
            </a:pPr>
            <a:endParaRPr lang="en-US">
              <a:solidFill>
                <a:schemeClr val="lt1"/>
              </a:solidFill>
              <a:latin typeface="+mn-lt"/>
              <a:ea typeface="+mn-ea"/>
              <a:cs typeface="+mn-cs"/>
            </a:endParaRPr>
          </a:p>
        </p:txBody>
      </p:sp>
      <p:sp>
        <p:nvSpPr>
          <p:cNvPr id="7" name="Right Triangle 6"/>
          <p:cNvSpPr>
            <a:spLocks noChangeArrowheads="1"/>
          </p:cNvSpPr>
          <p:nvPr/>
        </p:nvSpPr>
        <p:spPr bwMode="auto">
          <a:xfrm>
            <a:off x="0" y="6477000"/>
            <a:ext cx="9144000" cy="381000"/>
          </a:xfrm>
          <a:prstGeom prst="rtTriangle">
            <a:avLst/>
          </a:prstGeom>
          <a:gradFill rotWithShape="1">
            <a:gsLst>
              <a:gs pos="0">
                <a:srgbClr val="000000"/>
              </a:gs>
              <a:gs pos="80000">
                <a:srgbClr val="000000"/>
              </a:gs>
              <a:gs pos="100000">
                <a:srgbClr val="000000"/>
              </a:gs>
            </a:gsLst>
            <a:lin ang="16200000"/>
          </a:gradFill>
          <a:ln w="9525">
            <a:solidFill>
              <a:srgbClr val="000000"/>
            </a:solidFill>
            <a:miter lim="800000"/>
            <a:headEnd/>
            <a:tailEnd/>
          </a:ln>
          <a:effectLst>
            <a:outerShdw blurRad="63500" dist="23000" dir="5400000" rotWithShape="0">
              <a:srgbClr val="000000">
                <a:alpha val="34999"/>
              </a:srgbClr>
            </a:outerShdw>
          </a:effectLst>
        </p:spPr>
        <p:txBody>
          <a:bodyPr anchor="ctr"/>
          <a:lstStyle/>
          <a:p>
            <a:pPr algn="ctr" eaLnBrk="0" hangingPunct="0">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387814782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Content Placeholder 2"/>
          <p:cNvSpPr>
            <a:spLocks noGrp="1"/>
          </p:cNvSpPr>
          <p:nvPr>
            <p:ph type="subTitle" idx="1"/>
          </p:nvPr>
        </p:nvSpPr>
        <p:spPr bwMode="auto">
          <a:xfrm>
            <a:off x="381000" y="5257800"/>
            <a:ext cx="8458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buFont typeface="Wingdings 2" charset="0"/>
              <a:buNone/>
            </a:pPr>
            <a:r>
              <a:rPr lang="en-US" sz="3200">
                <a:solidFill>
                  <a:schemeClr val="tx1"/>
                </a:solidFill>
                <a:latin typeface="Tw Cen MT" charset="0"/>
              </a:rPr>
              <a:t>Use of telemedicine, best practice protocols, </a:t>
            </a:r>
            <a:br>
              <a:rPr lang="en-US" sz="3200">
                <a:solidFill>
                  <a:schemeClr val="tx1"/>
                </a:solidFill>
                <a:latin typeface="Tw Cen MT" charset="0"/>
              </a:rPr>
            </a:br>
            <a:r>
              <a:rPr lang="en-US" sz="3200">
                <a:solidFill>
                  <a:schemeClr val="tx1"/>
                </a:solidFill>
                <a:latin typeface="Tw Cen MT" charset="0"/>
              </a:rPr>
              <a:t>co-management of patients with case based learning (the ECHO model) is a robust method to safely and effectively treat chronic, common and complex diseases in rural and underserved areas and to monitor outcomes.</a:t>
            </a:r>
            <a:endParaRPr lang="en-US" sz="3200" b="1">
              <a:solidFill>
                <a:schemeClr val="tx1"/>
              </a:solidFill>
              <a:latin typeface="Tw Cen MT" charset="0"/>
            </a:endParaRPr>
          </a:p>
          <a:p>
            <a:pPr eaLnBrk="1" hangingPunct="1">
              <a:buFont typeface="Wingdings 2" charset="0"/>
              <a:buNone/>
            </a:pPr>
            <a:endParaRPr lang="en-US" sz="1400" b="1">
              <a:solidFill>
                <a:schemeClr val="accent2"/>
              </a:solidFill>
              <a:latin typeface="Calibri" charset="0"/>
            </a:endParaRPr>
          </a:p>
          <a:p>
            <a:pPr eaLnBrk="1" hangingPunct="1">
              <a:buFont typeface="Wingdings 2" charset="0"/>
              <a:buNone/>
            </a:pPr>
            <a:endParaRPr lang="en-US" sz="1400" b="1">
              <a:solidFill>
                <a:schemeClr val="accent2"/>
              </a:solidFill>
              <a:latin typeface="Calibri" charset="0"/>
            </a:endParaRPr>
          </a:p>
          <a:p>
            <a:pPr eaLnBrk="1" hangingPunct="1">
              <a:buFont typeface="Wingdings 2" charset="0"/>
              <a:buNone/>
            </a:pPr>
            <a:r>
              <a:rPr lang="en-US" sz="1400" b="1">
                <a:solidFill>
                  <a:schemeClr val="accent2"/>
                </a:solidFill>
                <a:latin typeface="Calibri" charset="0"/>
              </a:rPr>
              <a:t>Supported by NM Dept of Health, Agency for Health Research and Quality  HIT grant 1 UC1 HS015135-04,  and MRISP,  R24HS16510-02  and the New Mexico Legislature, Robert Wood Johnson Foundation</a:t>
            </a:r>
          </a:p>
        </p:txBody>
      </p:sp>
    </p:spTree>
    <p:extLst>
      <p:ext uri="{BB962C8B-B14F-4D97-AF65-F5344CB8AC3E}">
        <p14:creationId xmlns:p14="http://schemas.microsoft.com/office/powerpoint/2010/main" val="376918622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latin typeface="Candara"/>
                <a:cs typeface="Candara"/>
              </a:rPr>
              <a:t>Outline</a:t>
            </a:r>
            <a:endParaRPr lang="en-US" sz="3200" b="1" dirty="0">
              <a:latin typeface="Candara"/>
              <a:cs typeface="Candara"/>
            </a:endParaRPr>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a:xfrm>
            <a:off x="323850" y="1447800"/>
            <a:ext cx="8515350" cy="5105400"/>
          </a:xfrm>
        </p:spPr>
        <p:txBody>
          <a:bodyPr>
            <a:normAutofit/>
          </a:bodyPr>
          <a:lstStyle/>
          <a:p>
            <a:r>
              <a:rPr lang="en-US" b="1" dirty="0" smtClean="0"/>
              <a:t>Differentiating ECHO</a:t>
            </a:r>
          </a:p>
          <a:p>
            <a:pPr lvl="1"/>
            <a:r>
              <a:rPr lang="en-US" dirty="0" smtClean="0"/>
              <a:t>Definitions, theoretical </a:t>
            </a:r>
            <a:r>
              <a:rPr lang="en-US" dirty="0"/>
              <a:t>f</a:t>
            </a:r>
            <a:r>
              <a:rPr lang="en-US" dirty="0" smtClean="0"/>
              <a:t>ramework and justification</a:t>
            </a:r>
          </a:p>
          <a:p>
            <a:pPr lvl="1"/>
            <a:endParaRPr lang="en-US" b="1" dirty="0" smtClean="0"/>
          </a:p>
          <a:p>
            <a:r>
              <a:rPr lang="en-US" b="1" dirty="0" smtClean="0"/>
              <a:t>The ECHO </a:t>
            </a:r>
            <a:r>
              <a:rPr lang="en-US" b="1" dirty="0" smtClean="0"/>
              <a:t>Model in Depth</a:t>
            </a:r>
            <a:endParaRPr lang="en-US" b="1" dirty="0"/>
          </a:p>
          <a:p>
            <a:pPr lvl="1"/>
            <a:r>
              <a:rPr lang="en-US" dirty="0" smtClean="0"/>
              <a:t>Origins in HCV treatment</a:t>
            </a:r>
            <a:endParaRPr lang="en-US" dirty="0"/>
          </a:p>
          <a:p>
            <a:endParaRPr lang="en-US" b="1" dirty="0" smtClean="0"/>
          </a:p>
          <a:p>
            <a:r>
              <a:rPr lang="en-US" b="1" dirty="0" smtClean="0"/>
              <a:t>Using ECHO to build HIV Capacity</a:t>
            </a:r>
            <a:endParaRPr lang="en-US" b="1" dirty="0"/>
          </a:p>
          <a:p>
            <a:pPr lvl="1"/>
            <a:r>
              <a:rPr lang="en-US" dirty="0" smtClean="0"/>
              <a:t>Illustrative video clips from NW AETC ECHO sessions</a:t>
            </a:r>
          </a:p>
          <a:p>
            <a:endParaRPr lang="en-US" b="1" dirty="0" smtClean="0"/>
          </a:p>
          <a:p>
            <a:r>
              <a:rPr lang="en-US" b="1" dirty="0" smtClean="0"/>
              <a:t>Nuts and Bolts</a:t>
            </a:r>
          </a:p>
          <a:p>
            <a:pPr lvl="1"/>
            <a:r>
              <a:rPr lang="en-US" dirty="0" smtClean="0"/>
              <a:t>Planning &amp; Implementation of a </a:t>
            </a:r>
            <a:r>
              <a:rPr lang="en-US" dirty="0" err="1" smtClean="0"/>
              <a:t>Telehealth</a:t>
            </a:r>
            <a:r>
              <a:rPr lang="en-US" dirty="0" smtClean="0"/>
              <a:t> Program</a:t>
            </a:r>
          </a:p>
          <a:p>
            <a:pPr lvl="1"/>
            <a:r>
              <a:rPr lang="en-US" dirty="0" smtClean="0"/>
              <a:t>Lessons Learned</a:t>
            </a:r>
            <a:endParaRPr lang="en-US" dirty="0"/>
          </a:p>
        </p:txBody>
      </p:sp>
      <p:sp>
        <p:nvSpPr>
          <p:cNvPr id="5" name="Content Placeholder 4"/>
          <p:cNvSpPr>
            <a:spLocks noGrp="1"/>
          </p:cNvSpPr>
          <p:nvPr>
            <p:ph sz="quarter" idx="13"/>
          </p:nvPr>
        </p:nvSpPr>
        <p:spPr/>
        <p:txBody>
          <a:bodyPr/>
          <a:lstStyle/>
          <a:p>
            <a:endParaRPr lang="en-US"/>
          </a:p>
        </p:txBody>
      </p:sp>
    </p:spTree>
    <p:extLst>
      <p:ext uri="{BB962C8B-B14F-4D97-AF65-F5344CB8AC3E}">
        <p14:creationId xmlns:p14="http://schemas.microsoft.com/office/powerpoint/2010/main" val="196520222"/>
      </p:ext>
    </p:extLst>
  </p:cSld>
  <p:clrMapOvr>
    <a:masterClrMapping/>
  </p:clrMapOvr>
  <p:transition xmlns:p14="http://schemas.microsoft.com/office/powerpoint/2010/main" spd="slow" advTm="59677"/>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38400"/>
            <a:ext cx="9144000" cy="1238250"/>
          </a:xfrm>
        </p:spPr>
        <p:txBody>
          <a:bodyPr>
            <a:noAutofit/>
          </a:bodyPr>
          <a:lstStyle/>
          <a:p>
            <a:r>
              <a:rPr lang="en-US" b="1" dirty="0" smtClean="0"/>
              <a:t>Using ECHO to Build HIV Capacity</a:t>
            </a:r>
            <a:endParaRPr lang="en-US" b="1" dirty="0"/>
          </a:p>
        </p:txBody>
      </p:sp>
      <p:sp>
        <p:nvSpPr>
          <p:cNvPr id="3" name="Text Placeholder 2"/>
          <p:cNvSpPr>
            <a:spLocks noGrp="1"/>
          </p:cNvSpPr>
          <p:nvPr>
            <p:ph type="body" idx="1"/>
          </p:nvPr>
        </p:nvSpPr>
        <p:spPr>
          <a:xfrm>
            <a:off x="0" y="2971800"/>
            <a:ext cx="9144000" cy="790576"/>
          </a:xfrm>
        </p:spPr>
        <p:txBody>
          <a:bodyPr/>
          <a:lstStyle/>
          <a:p>
            <a:r>
              <a:rPr lang="en-US" sz="2800" dirty="0" smtClean="0"/>
              <a:t>Illustrative Video Vignettes</a:t>
            </a:r>
            <a:endParaRPr lang="en-US" sz="2800" dirty="0"/>
          </a:p>
        </p:txBody>
      </p:sp>
    </p:spTree>
    <p:extLst>
      <p:ext uri="{BB962C8B-B14F-4D97-AF65-F5344CB8AC3E}">
        <p14:creationId xmlns:p14="http://schemas.microsoft.com/office/powerpoint/2010/main" val="192959422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471101" y="1295400"/>
            <a:ext cx="1968914" cy="2382982"/>
            <a:chOff x="5784436" y="1490517"/>
            <a:chExt cx="1968914" cy="2382982"/>
          </a:xfrm>
        </p:grpSpPr>
        <p:grpSp>
          <p:nvGrpSpPr>
            <p:cNvPr id="23" name="Group 22"/>
            <p:cNvGrpSpPr/>
            <p:nvPr/>
          </p:nvGrpSpPr>
          <p:grpSpPr>
            <a:xfrm>
              <a:off x="6096000" y="1490517"/>
              <a:ext cx="1657350" cy="2059037"/>
              <a:chOff x="1066800" y="1697087"/>
              <a:chExt cx="1657350" cy="2059037"/>
            </a:xfrm>
          </p:grpSpPr>
          <p:sp>
            <p:nvSpPr>
              <p:cNvPr id="4" name="Documents"/>
              <p:cNvSpPr>
                <a:spLocks noEditPoints="1" noChangeArrowheads="1"/>
              </p:cNvSpPr>
              <p:nvPr/>
            </p:nvSpPr>
            <p:spPr bwMode="auto">
              <a:xfrm>
                <a:off x="1371600" y="1697087"/>
                <a:ext cx="1352550" cy="1809750"/>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rgbClr val="D8EBB3"/>
              </a:solidFill>
              <a:ln w="9525">
                <a:solidFill>
                  <a:srgbClr val="000000"/>
                </a:solid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22" name="Documents"/>
              <p:cNvSpPr>
                <a:spLocks noEditPoints="1" noChangeArrowheads="1"/>
              </p:cNvSpPr>
              <p:nvPr/>
            </p:nvSpPr>
            <p:spPr bwMode="auto">
              <a:xfrm>
                <a:off x="1066800" y="1946374"/>
                <a:ext cx="1352550" cy="1809750"/>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rgbClr val="D8EBB3"/>
              </a:solidFill>
              <a:ln w="9525">
                <a:solidFill>
                  <a:srgbClr val="000000"/>
                </a:solid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grpSp>
        <p:sp>
          <p:nvSpPr>
            <p:cNvPr id="14" name="Documents"/>
            <p:cNvSpPr>
              <a:spLocks noEditPoints="1" noChangeArrowheads="1"/>
            </p:cNvSpPr>
            <p:nvPr/>
          </p:nvSpPr>
          <p:spPr bwMode="auto">
            <a:xfrm>
              <a:off x="5784436" y="2063749"/>
              <a:ext cx="1352550" cy="1809750"/>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rgbClr val="D8EBB3"/>
            </a:solidFill>
            <a:ln w="9525">
              <a:solidFill>
                <a:srgbClr val="000000"/>
              </a:solid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p:txBody>
          <a:bodyPr>
            <a:normAutofit/>
          </a:bodyPr>
          <a:lstStyle/>
          <a:p>
            <a:r>
              <a:rPr lang="en-US" sz="3200" b="1" dirty="0" smtClean="0">
                <a:latin typeface="Candara"/>
                <a:cs typeface="Candara"/>
              </a:rPr>
              <a:t>Example 1 - New Diagnosis</a:t>
            </a:r>
            <a:endParaRPr lang="en-US" sz="3200" b="1" dirty="0">
              <a:latin typeface="Candara"/>
              <a:cs typeface="Candara"/>
            </a:endParaRPr>
          </a:p>
        </p:txBody>
      </p:sp>
      <p:sp>
        <p:nvSpPr>
          <p:cNvPr id="3" name="Text Placeholder 2"/>
          <p:cNvSpPr>
            <a:spLocks noGrp="1"/>
          </p:cNvSpPr>
          <p:nvPr>
            <p:ph type="body" idx="1"/>
          </p:nvPr>
        </p:nvSpPr>
        <p:spPr/>
        <p:txBody>
          <a:bodyPr/>
          <a:lstStyle/>
          <a:p>
            <a:endParaRPr lang="en-US"/>
          </a:p>
        </p:txBody>
      </p:sp>
      <p:sp>
        <p:nvSpPr>
          <p:cNvPr id="5" name="Content Placeholder 4"/>
          <p:cNvSpPr>
            <a:spLocks noGrp="1"/>
          </p:cNvSpPr>
          <p:nvPr>
            <p:ph sz="quarter" idx="13"/>
          </p:nvPr>
        </p:nvSpPr>
        <p:spPr/>
        <p:txBody>
          <a:bodyPr/>
          <a:lstStyle/>
          <a:p>
            <a:endParaRPr lang="en-US"/>
          </a:p>
        </p:txBody>
      </p:sp>
      <p:sp>
        <p:nvSpPr>
          <p:cNvPr id="8" name="TextBox 10"/>
          <p:cNvSpPr txBox="1">
            <a:spLocks noChangeArrowheads="1"/>
          </p:cNvSpPr>
          <p:nvPr/>
        </p:nvSpPr>
        <p:spPr bwMode="auto">
          <a:xfrm>
            <a:off x="152400" y="1473200"/>
            <a:ext cx="5770233" cy="2308324"/>
          </a:xfrm>
          <a:prstGeom prst="rect">
            <a:avLst/>
          </a:prstGeom>
          <a:noFill/>
          <a:ln w="9525">
            <a:noFill/>
            <a:miter lim="800000"/>
            <a:headEnd/>
            <a:tailEnd/>
          </a:ln>
        </p:spPr>
        <p:txBody>
          <a:bodyPr wrap="square">
            <a:spAutoFit/>
          </a:bodyPr>
          <a:lstStyle/>
          <a:p>
            <a:pPr marL="342900" indent="-342900">
              <a:buFont typeface="Arial" pitchFamily="34" charset="0"/>
              <a:buChar char="•"/>
            </a:pPr>
            <a:r>
              <a:rPr lang="en-US" dirty="0" smtClean="0"/>
              <a:t>Grief Counseling Techniques</a:t>
            </a:r>
          </a:p>
          <a:p>
            <a:pPr marL="342900" indent="-342900">
              <a:buFont typeface="Arial" pitchFamily="34" charset="0"/>
              <a:buChar char="•"/>
            </a:pPr>
            <a:r>
              <a:rPr lang="en-US" dirty="0" smtClean="0"/>
              <a:t>Disclosure Counseling</a:t>
            </a:r>
          </a:p>
          <a:p>
            <a:pPr marL="342900" indent="-342900">
              <a:buFont typeface="Arial" pitchFamily="34" charset="0"/>
              <a:buChar char="•"/>
            </a:pPr>
            <a:r>
              <a:rPr lang="en-US" dirty="0" smtClean="0"/>
              <a:t>List of Online/Offline Support Groups</a:t>
            </a:r>
          </a:p>
          <a:p>
            <a:pPr marL="342900" indent="-342900">
              <a:buFont typeface="Arial" pitchFamily="34" charset="0"/>
              <a:buChar char="•"/>
            </a:pPr>
            <a:r>
              <a:rPr lang="en-US" dirty="0" smtClean="0"/>
              <a:t>Differential Diagnosis Checklist</a:t>
            </a:r>
          </a:p>
          <a:p>
            <a:pPr marL="342900" indent="-342900">
              <a:buFont typeface="Arial" pitchFamily="34" charset="0"/>
              <a:buChar char="•"/>
            </a:pPr>
            <a:r>
              <a:rPr lang="en-US" dirty="0" smtClean="0"/>
              <a:t>Treatment Options for Diagnostic Scenarios</a:t>
            </a:r>
            <a:endParaRPr lang="en-US" dirty="0"/>
          </a:p>
        </p:txBody>
      </p:sp>
      <p:cxnSp>
        <p:nvCxnSpPr>
          <p:cNvPr id="15" name="Straight Arrow Connector 14"/>
          <p:cNvCxnSpPr/>
          <p:nvPr/>
        </p:nvCxnSpPr>
        <p:spPr>
          <a:xfrm flipH="1">
            <a:off x="2057400" y="4024745"/>
            <a:ext cx="4648200" cy="0"/>
          </a:xfrm>
          <a:prstGeom prst="straightConnector1">
            <a:avLst/>
          </a:prstGeom>
          <a:ln w="63500">
            <a:solidFill>
              <a:schemeClr val="tx1"/>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466139"/>
            <a:ext cx="4571999" cy="2391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9284" r="8395"/>
          <a:stretch/>
        </p:blipFill>
        <p:spPr bwMode="auto">
          <a:xfrm>
            <a:off x="0" y="4466139"/>
            <a:ext cx="4614942" cy="2404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6194010" y="2358008"/>
            <a:ext cx="2634706" cy="830997"/>
          </a:xfrm>
          <a:prstGeom prst="rect">
            <a:avLst/>
          </a:prstGeom>
          <a:solidFill>
            <a:schemeClr val="accent1"/>
          </a:solidFill>
        </p:spPr>
        <p:txBody>
          <a:bodyPr wrap="none">
            <a:spAutoFit/>
          </a:bodyPr>
          <a:lstStyle/>
          <a:p>
            <a:r>
              <a:rPr lang="en-US" dirty="0" smtClean="0">
                <a:solidFill>
                  <a:schemeClr val="bg1"/>
                </a:solidFill>
              </a:rPr>
              <a:t>Comprehensive</a:t>
            </a:r>
          </a:p>
          <a:p>
            <a:r>
              <a:rPr lang="en-US" dirty="0" smtClean="0">
                <a:solidFill>
                  <a:schemeClr val="bg1"/>
                </a:solidFill>
              </a:rPr>
              <a:t>Resource Packet</a:t>
            </a:r>
            <a:endParaRPr lang="en-US" dirty="0">
              <a:solidFill>
                <a:schemeClr val="bg1"/>
              </a:solidFill>
            </a:endParaRPr>
          </a:p>
        </p:txBody>
      </p:sp>
    </p:spTree>
    <p:extLst>
      <p:ext uri="{BB962C8B-B14F-4D97-AF65-F5344CB8AC3E}">
        <p14:creationId xmlns:p14="http://schemas.microsoft.com/office/powerpoint/2010/main" val="45017841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0" y="1295400"/>
            <a:ext cx="9144000" cy="5562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a:normAutofit/>
          </a:bodyPr>
          <a:lstStyle/>
          <a:p>
            <a:r>
              <a:rPr lang="en-US" sz="3200" b="1" dirty="0" smtClean="0">
                <a:latin typeface="Candara"/>
                <a:cs typeface="Candara"/>
              </a:rPr>
              <a:t>Example 2 – Knowledge Network</a:t>
            </a:r>
            <a:endParaRPr lang="en-US" sz="3200" b="1" dirty="0">
              <a:latin typeface="Candara"/>
              <a:cs typeface="Candara"/>
            </a:endParaRPr>
          </a:p>
        </p:txBody>
      </p:sp>
      <p:sp>
        <p:nvSpPr>
          <p:cNvPr id="8" name="Text Placeholder 7"/>
          <p:cNvSpPr>
            <a:spLocks noGrp="1"/>
          </p:cNvSpPr>
          <p:nvPr>
            <p:ph type="body" idx="1"/>
          </p:nvPr>
        </p:nvSpPr>
        <p:spPr/>
        <p:txBody>
          <a:bodyPr/>
          <a:lstStyle/>
          <a:p>
            <a:endParaRPr lang="en-US"/>
          </a:p>
        </p:txBody>
      </p:sp>
      <p:grpSp>
        <p:nvGrpSpPr>
          <p:cNvPr id="26" name="Group 141"/>
          <p:cNvGrpSpPr/>
          <p:nvPr/>
        </p:nvGrpSpPr>
        <p:grpSpPr>
          <a:xfrm>
            <a:off x="2354109" y="1447800"/>
            <a:ext cx="5780572" cy="5432286"/>
            <a:chOff x="2576382" y="780587"/>
            <a:chExt cx="6740655" cy="6102223"/>
          </a:xfrm>
        </p:grpSpPr>
        <p:sp>
          <p:nvSpPr>
            <p:cNvPr id="31" name="Oval 30"/>
            <p:cNvSpPr/>
            <p:nvPr/>
          </p:nvSpPr>
          <p:spPr>
            <a:xfrm>
              <a:off x="5105400" y="2667000"/>
              <a:ext cx="3124200" cy="3124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5"/>
            <p:cNvPicPr>
              <a:picLocks noChangeAspect="1" noChangeArrowheads="1"/>
            </p:cNvPicPr>
            <p:nvPr/>
          </p:nvPicPr>
          <p:blipFill>
            <a:blip r:embed="rId3" cstate="print"/>
            <a:srcRect/>
            <a:stretch>
              <a:fillRect/>
            </a:stretch>
          </p:blipFill>
          <p:spPr bwMode="auto">
            <a:xfrm>
              <a:off x="6324600" y="1295400"/>
              <a:ext cx="457200" cy="1302555"/>
            </a:xfrm>
            <a:prstGeom prst="rect">
              <a:avLst/>
            </a:prstGeom>
            <a:noFill/>
            <a:ln w="9525">
              <a:noFill/>
              <a:miter lim="800000"/>
              <a:headEnd/>
              <a:tailEnd/>
            </a:ln>
            <a:effectLst/>
          </p:spPr>
        </p:pic>
        <p:pic>
          <p:nvPicPr>
            <p:cNvPr id="35" name="Picture 5"/>
            <p:cNvPicPr>
              <a:picLocks noChangeAspect="1" noChangeArrowheads="1"/>
            </p:cNvPicPr>
            <p:nvPr/>
          </p:nvPicPr>
          <p:blipFill>
            <a:blip r:embed="rId3" cstate="print"/>
            <a:srcRect/>
            <a:stretch>
              <a:fillRect/>
            </a:stretch>
          </p:blipFill>
          <p:spPr bwMode="auto">
            <a:xfrm>
              <a:off x="8305800" y="3429000"/>
              <a:ext cx="457200" cy="1302555"/>
            </a:xfrm>
            <a:prstGeom prst="rect">
              <a:avLst/>
            </a:prstGeom>
            <a:noFill/>
            <a:ln w="9525">
              <a:noFill/>
              <a:miter lim="800000"/>
              <a:headEnd/>
              <a:tailEnd/>
            </a:ln>
            <a:effectLst/>
          </p:spPr>
        </p:pic>
        <p:pic>
          <p:nvPicPr>
            <p:cNvPr id="36" name="Picture 5"/>
            <p:cNvPicPr>
              <a:picLocks noChangeAspect="1" noChangeArrowheads="1"/>
            </p:cNvPicPr>
            <p:nvPr/>
          </p:nvPicPr>
          <p:blipFill>
            <a:blip r:embed="rId3" cstate="print"/>
            <a:srcRect/>
            <a:stretch>
              <a:fillRect/>
            </a:stretch>
          </p:blipFill>
          <p:spPr bwMode="auto">
            <a:xfrm>
              <a:off x="6667500" y="1394330"/>
              <a:ext cx="457200" cy="1302555"/>
            </a:xfrm>
            <a:prstGeom prst="rect">
              <a:avLst/>
            </a:prstGeom>
            <a:noFill/>
            <a:ln w="9525">
              <a:noFill/>
              <a:miter lim="800000"/>
              <a:headEnd/>
              <a:tailEnd/>
            </a:ln>
            <a:effectLst/>
          </p:spPr>
        </p:pic>
        <p:cxnSp>
          <p:nvCxnSpPr>
            <p:cNvPr id="37" name="Straight Arrow Connector 36"/>
            <p:cNvCxnSpPr/>
            <p:nvPr/>
          </p:nvCxnSpPr>
          <p:spPr>
            <a:xfrm>
              <a:off x="5791202" y="3200402"/>
              <a:ext cx="2285999" cy="761999"/>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5400000" flipH="1" flipV="1">
              <a:off x="4914900" y="3543300"/>
              <a:ext cx="838201" cy="304803"/>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5715002" y="2743203"/>
              <a:ext cx="685797" cy="304797"/>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endCxn id="46" idx="0"/>
            </p:cNvCxnSpPr>
            <p:nvPr/>
          </p:nvCxnSpPr>
          <p:spPr>
            <a:xfrm rot="16200000" flipH="1">
              <a:off x="4994680" y="3920724"/>
              <a:ext cx="2278843" cy="990598"/>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209382" y="780587"/>
              <a:ext cx="2840037" cy="449454"/>
            </a:xfrm>
            <a:prstGeom prst="rect">
              <a:avLst/>
            </a:prstGeom>
            <a:noFill/>
          </p:spPr>
          <p:txBody>
            <a:bodyPr wrap="square" rtlCol="0">
              <a:spAutoFit/>
            </a:bodyPr>
            <a:lstStyle/>
            <a:p>
              <a:r>
                <a:rPr lang="en-US" sz="2000" dirty="0" smtClean="0"/>
                <a:t>Infectious Disease</a:t>
              </a:r>
              <a:endParaRPr lang="en-US" sz="2000" dirty="0"/>
            </a:p>
          </p:txBody>
        </p:sp>
        <p:sp>
          <p:nvSpPr>
            <p:cNvPr id="42" name="TextBox 41"/>
            <p:cNvSpPr txBox="1"/>
            <p:nvPr/>
          </p:nvSpPr>
          <p:spPr>
            <a:xfrm>
              <a:off x="6858000" y="6087624"/>
              <a:ext cx="2057400" cy="795186"/>
            </a:xfrm>
            <a:prstGeom prst="rect">
              <a:avLst/>
            </a:prstGeom>
            <a:noFill/>
          </p:spPr>
          <p:txBody>
            <a:bodyPr wrap="square" rtlCol="0">
              <a:spAutoFit/>
            </a:bodyPr>
            <a:lstStyle/>
            <a:p>
              <a:r>
                <a:rPr lang="en-US" sz="2000" dirty="0" smtClean="0"/>
                <a:t>Case Management</a:t>
              </a:r>
              <a:endParaRPr lang="en-US" sz="2000" dirty="0"/>
            </a:p>
          </p:txBody>
        </p:sp>
        <p:sp>
          <p:nvSpPr>
            <p:cNvPr id="43" name="TextBox 42"/>
            <p:cNvSpPr txBox="1"/>
            <p:nvPr/>
          </p:nvSpPr>
          <p:spPr>
            <a:xfrm>
              <a:off x="2576382" y="4425789"/>
              <a:ext cx="2529018" cy="449454"/>
            </a:xfrm>
            <a:prstGeom prst="rect">
              <a:avLst/>
            </a:prstGeom>
            <a:noFill/>
          </p:spPr>
          <p:txBody>
            <a:bodyPr wrap="square" rtlCol="0">
              <a:spAutoFit/>
            </a:bodyPr>
            <a:lstStyle/>
            <a:p>
              <a:r>
                <a:rPr lang="en-US" sz="2000" dirty="0" smtClean="0"/>
                <a:t>Pharmacy</a:t>
              </a:r>
              <a:endParaRPr lang="en-US" sz="2000" dirty="0"/>
            </a:p>
          </p:txBody>
        </p:sp>
        <p:grpSp>
          <p:nvGrpSpPr>
            <p:cNvPr id="44" name="Group 45"/>
            <p:cNvGrpSpPr/>
            <p:nvPr/>
          </p:nvGrpSpPr>
          <p:grpSpPr>
            <a:xfrm>
              <a:off x="4191000" y="1600200"/>
              <a:ext cx="1468437" cy="1739900"/>
              <a:chOff x="381000" y="2971800"/>
              <a:chExt cx="1468437" cy="1739900"/>
            </a:xfrm>
          </p:grpSpPr>
          <p:pic>
            <p:nvPicPr>
              <p:cNvPr id="70" name="Picture 4"/>
              <p:cNvPicPr>
                <a:picLocks noChangeAspect="1" noChangeArrowheads="1"/>
              </p:cNvPicPr>
              <p:nvPr/>
            </p:nvPicPr>
            <p:blipFill>
              <a:blip r:embed="rId4" cstate="print"/>
              <a:srcRect/>
              <a:stretch>
                <a:fillRect/>
              </a:stretch>
            </p:blipFill>
            <p:spPr bwMode="auto">
              <a:xfrm>
                <a:off x="381000" y="2971800"/>
                <a:ext cx="782637" cy="1511300"/>
              </a:xfrm>
              <a:prstGeom prst="rect">
                <a:avLst/>
              </a:prstGeom>
              <a:noFill/>
              <a:ln w="9525">
                <a:noFill/>
                <a:miter lim="800000"/>
                <a:headEnd/>
                <a:tailEnd/>
              </a:ln>
              <a:effectLst/>
            </p:spPr>
          </p:pic>
          <p:pic>
            <p:nvPicPr>
              <p:cNvPr id="71" name="Picture 4"/>
              <p:cNvPicPr>
                <a:picLocks noChangeAspect="1" noChangeArrowheads="1"/>
              </p:cNvPicPr>
              <p:nvPr/>
            </p:nvPicPr>
            <p:blipFill>
              <a:blip r:embed="rId4" cstate="print"/>
              <a:srcRect/>
              <a:stretch>
                <a:fillRect/>
              </a:stretch>
            </p:blipFill>
            <p:spPr bwMode="auto">
              <a:xfrm>
                <a:off x="1066800" y="2971800"/>
                <a:ext cx="782637" cy="1511300"/>
              </a:xfrm>
              <a:prstGeom prst="rect">
                <a:avLst/>
              </a:prstGeom>
              <a:noFill/>
              <a:ln w="9525">
                <a:noFill/>
                <a:miter lim="800000"/>
                <a:headEnd/>
                <a:tailEnd/>
              </a:ln>
              <a:effectLst/>
            </p:spPr>
          </p:pic>
          <p:pic>
            <p:nvPicPr>
              <p:cNvPr id="72" name="Picture 4"/>
              <p:cNvPicPr>
                <a:picLocks noChangeAspect="1" noChangeArrowheads="1"/>
              </p:cNvPicPr>
              <p:nvPr/>
            </p:nvPicPr>
            <p:blipFill>
              <a:blip r:embed="rId4" cstate="print"/>
              <a:srcRect/>
              <a:stretch>
                <a:fillRect/>
              </a:stretch>
            </p:blipFill>
            <p:spPr bwMode="auto">
              <a:xfrm>
                <a:off x="762000" y="3200400"/>
                <a:ext cx="782637" cy="1511300"/>
              </a:xfrm>
              <a:prstGeom prst="rect">
                <a:avLst/>
              </a:prstGeom>
              <a:noFill/>
              <a:ln w="9525">
                <a:noFill/>
                <a:miter lim="800000"/>
                <a:headEnd/>
                <a:tailEnd/>
              </a:ln>
              <a:effectLst/>
            </p:spPr>
          </p:pic>
        </p:grpSp>
        <p:grpSp>
          <p:nvGrpSpPr>
            <p:cNvPr id="45" name="Group 46"/>
            <p:cNvGrpSpPr/>
            <p:nvPr/>
          </p:nvGrpSpPr>
          <p:grpSpPr>
            <a:xfrm>
              <a:off x="7239000" y="1524000"/>
              <a:ext cx="1468437" cy="1739900"/>
              <a:chOff x="381000" y="2971800"/>
              <a:chExt cx="1468437" cy="1739900"/>
            </a:xfrm>
          </p:grpSpPr>
          <p:pic>
            <p:nvPicPr>
              <p:cNvPr id="67" name="Picture 4"/>
              <p:cNvPicPr>
                <a:picLocks noChangeAspect="1" noChangeArrowheads="1"/>
              </p:cNvPicPr>
              <p:nvPr/>
            </p:nvPicPr>
            <p:blipFill>
              <a:blip r:embed="rId4" cstate="print"/>
              <a:srcRect/>
              <a:stretch>
                <a:fillRect/>
              </a:stretch>
            </p:blipFill>
            <p:spPr bwMode="auto">
              <a:xfrm>
                <a:off x="381000" y="2971800"/>
                <a:ext cx="782637" cy="1511300"/>
              </a:xfrm>
              <a:prstGeom prst="rect">
                <a:avLst/>
              </a:prstGeom>
              <a:noFill/>
              <a:ln w="9525">
                <a:noFill/>
                <a:miter lim="800000"/>
                <a:headEnd/>
                <a:tailEnd/>
              </a:ln>
              <a:effectLst/>
            </p:spPr>
          </p:pic>
          <p:pic>
            <p:nvPicPr>
              <p:cNvPr id="68" name="Picture 4"/>
              <p:cNvPicPr>
                <a:picLocks noChangeAspect="1" noChangeArrowheads="1"/>
              </p:cNvPicPr>
              <p:nvPr/>
            </p:nvPicPr>
            <p:blipFill>
              <a:blip r:embed="rId4" cstate="print"/>
              <a:srcRect/>
              <a:stretch>
                <a:fillRect/>
              </a:stretch>
            </p:blipFill>
            <p:spPr bwMode="auto">
              <a:xfrm>
                <a:off x="1066800" y="2971800"/>
                <a:ext cx="782637" cy="1511300"/>
              </a:xfrm>
              <a:prstGeom prst="rect">
                <a:avLst/>
              </a:prstGeom>
              <a:noFill/>
              <a:ln w="9525">
                <a:noFill/>
                <a:miter lim="800000"/>
                <a:headEnd/>
                <a:tailEnd/>
              </a:ln>
              <a:effectLst/>
            </p:spPr>
          </p:pic>
          <p:pic>
            <p:nvPicPr>
              <p:cNvPr id="69" name="Picture 4"/>
              <p:cNvPicPr>
                <a:picLocks noChangeAspect="1" noChangeArrowheads="1"/>
              </p:cNvPicPr>
              <p:nvPr/>
            </p:nvPicPr>
            <p:blipFill>
              <a:blip r:embed="rId4" cstate="print"/>
              <a:srcRect/>
              <a:stretch>
                <a:fillRect/>
              </a:stretch>
            </p:blipFill>
            <p:spPr bwMode="auto">
              <a:xfrm>
                <a:off x="762000" y="3200400"/>
                <a:ext cx="782637" cy="1511300"/>
              </a:xfrm>
              <a:prstGeom prst="rect">
                <a:avLst/>
              </a:prstGeom>
              <a:noFill/>
              <a:ln w="9525">
                <a:noFill/>
                <a:miter lim="800000"/>
                <a:headEnd/>
                <a:tailEnd/>
              </a:ln>
              <a:effectLst/>
            </p:spPr>
          </p:pic>
        </p:grpSp>
        <p:pic>
          <p:nvPicPr>
            <p:cNvPr id="46" name="Picture 5"/>
            <p:cNvPicPr>
              <a:picLocks noChangeAspect="1" noChangeArrowheads="1"/>
            </p:cNvPicPr>
            <p:nvPr/>
          </p:nvPicPr>
          <p:blipFill>
            <a:blip r:embed="rId3" cstate="print"/>
            <a:srcRect/>
            <a:stretch>
              <a:fillRect/>
            </a:stretch>
          </p:blipFill>
          <p:spPr bwMode="auto">
            <a:xfrm>
              <a:off x="6400800" y="5555445"/>
              <a:ext cx="457200" cy="1302555"/>
            </a:xfrm>
            <a:prstGeom prst="rect">
              <a:avLst/>
            </a:prstGeom>
            <a:noFill/>
            <a:ln w="9525">
              <a:noFill/>
              <a:miter lim="800000"/>
              <a:headEnd/>
              <a:tailEnd/>
            </a:ln>
            <a:effectLst/>
          </p:spPr>
        </p:pic>
        <p:grpSp>
          <p:nvGrpSpPr>
            <p:cNvPr id="47" name="Group 50"/>
            <p:cNvGrpSpPr/>
            <p:nvPr/>
          </p:nvGrpSpPr>
          <p:grpSpPr>
            <a:xfrm>
              <a:off x="7848600" y="4648200"/>
              <a:ext cx="1468437" cy="1739900"/>
              <a:chOff x="381000" y="2971800"/>
              <a:chExt cx="1468437" cy="1739900"/>
            </a:xfrm>
          </p:grpSpPr>
          <p:pic>
            <p:nvPicPr>
              <p:cNvPr id="64" name="Picture 4"/>
              <p:cNvPicPr>
                <a:picLocks noChangeAspect="1" noChangeArrowheads="1"/>
              </p:cNvPicPr>
              <p:nvPr/>
            </p:nvPicPr>
            <p:blipFill>
              <a:blip r:embed="rId4" cstate="print"/>
              <a:srcRect/>
              <a:stretch>
                <a:fillRect/>
              </a:stretch>
            </p:blipFill>
            <p:spPr bwMode="auto">
              <a:xfrm>
                <a:off x="381000" y="2971800"/>
                <a:ext cx="782637" cy="1511300"/>
              </a:xfrm>
              <a:prstGeom prst="rect">
                <a:avLst/>
              </a:prstGeom>
              <a:noFill/>
              <a:ln w="9525">
                <a:noFill/>
                <a:miter lim="800000"/>
                <a:headEnd/>
                <a:tailEnd/>
              </a:ln>
              <a:effectLst/>
            </p:spPr>
          </p:pic>
          <p:pic>
            <p:nvPicPr>
              <p:cNvPr id="65" name="Picture 4"/>
              <p:cNvPicPr>
                <a:picLocks noChangeAspect="1" noChangeArrowheads="1"/>
              </p:cNvPicPr>
              <p:nvPr/>
            </p:nvPicPr>
            <p:blipFill>
              <a:blip r:embed="rId4" cstate="print"/>
              <a:srcRect/>
              <a:stretch>
                <a:fillRect/>
              </a:stretch>
            </p:blipFill>
            <p:spPr bwMode="auto">
              <a:xfrm>
                <a:off x="1066800" y="2971800"/>
                <a:ext cx="782637" cy="1511300"/>
              </a:xfrm>
              <a:prstGeom prst="rect">
                <a:avLst/>
              </a:prstGeom>
              <a:noFill/>
              <a:ln w="9525">
                <a:noFill/>
                <a:miter lim="800000"/>
                <a:headEnd/>
                <a:tailEnd/>
              </a:ln>
              <a:effectLst/>
            </p:spPr>
          </p:pic>
          <p:pic>
            <p:nvPicPr>
              <p:cNvPr id="66" name="Picture 4"/>
              <p:cNvPicPr>
                <a:picLocks noChangeAspect="1" noChangeArrowheads="1"/>
              </p:cNvPicPr>
              <p:nvPr/>
            </p:nvPicPr>
            <p:blipFill>
              <a:blip r:embed="rId4" cstate="print"/>
              <a:srcRect/>
              <a:stretch>
                <a:fillRect/>
              </a:stretch>
            </p:blipFill>
            <p:spPr bwMode="auto">
              <a:xfrm>
                <a:off x="762000" y="3200400"/>
                <a:ext cx="782637" cy="1511300"/>
              </a:xfrm>
              <a:prstGeom prst="rect">
                <a:avLst/>
              </a:prstGeom>
              <a:noFill/>
              <a:ln w="9525">
                <a:noFill/>
                <a:miter lim="800000"/>
                <a:headEnd/>
                <a:tailEnd/>
              </a:ln>
              <a:effectLst/>
            </p:spPr>
          </p:pic>
        </p:grpSp>
        <p:grpSp>
          <p:nvGrpSpPr>
            <p:cNvPr id="48" name="Group 54"/>
            <p:cNvGrpSpPr/>
            <p:nvPr/>
          </p:nvGrpSpPr>
          <p:grpSpPr>
            <a:xfrm>
              <a:off x="4876800" y="4953000"/>
              <a:ext cx="1468437" cy="1739900"/>
              <a:chOff x="381000" y="2971800"/>
              <a:chExt cx="1468437" cy="1739900"/>
            </a:xfrm>
          </p:grpSpPr>
          <p:pic>
            <p:nvPicPr>
              <p:cNvPr id="61" name="Picture 4"/>
              <p:cNvPicPr>
                <a:picLocks noChangeAspect="1" noChangeArrowheads="1"/>
              </p:cNvPicPr>
              <p:nvPr/>
            </p:nvPicPr>
            <p:blipFill>
              <a:blip r:embed="rId4" cstate="print"/>
              <a:srcRect/>
              <a:stretch>
                <a:fillRect/>
              </a:stretch>
            </p:blipFill>
            <p:spPr bwMode="auto">
              <a:xfrm>
                <a:off x="381000" y="2971800"/>
                <a:ext cx="782637" cy="1511300"/>
              </a:xfrm>
              <a:prstGeom prst="rect">
                <a:avLst/>
              </a:prstGeom>
              <a:noFill/>
              <a:ln w="9525">
                <a:noFill/>
                <a:miter lim="800000"/>
                <a:headEnd/>
                <a:tailEnd/>
              </a:ln>
              <a:effectLst/>
            </p:spPr>
          </p:pic>
          <p:pic>
            <p:nvPicPr>
              <p:cNvPr id="62" name="Picture 4"/>
              <p:cNvPicPr>
                <a:picLocks noChangeAspect="1" noChangeArrowheads="1"/>
              </p:cNvPicPr>
              <p:nvPr/>
            </p:nvPicPr>
            <p:blipFill>
              <a:blip r:embed="rId4" cstate="print"/>
              <a:srcRect/>
              <a:stretch>
                <a:fillRect/>
              </a:stretch>
            </p:blipFill>
            <p:spPr bwMode="auto">
              <a:xfrm>
                <a:off x="1066800" y="2971800"/>
                <a:ext cx="782637" cy="1511300"/>
              </a:xfrm>
              <a:prstGeom prst="rect">
                <a:avLst/>
              </a:prstGeom>
              <a:noFill/>
              <a:ln w="9525">
                <a:noFill/>
                <a:miter lim="800000"/>
                <a:headEnd/>
                <a:tailEnd/>
              </a:ln>
              <a:effectLst/>
            </p:spPr>
          </p:pic>
          <p:pic>
            <p:nvPicPr>
              <p:cNvPr id="63" name="Picture 4"/>
              <p:cNvPicPr>
                <a:picLocks noChangeAspect="1" noChangeArrowheads="1"/>
              </p:cNvPicPr>
              <p:nvPr/>
            </p:nvPicPr>
            <p:blipFill>
              <a:blip r:embed="rId4" cstate="print"/>
              <a:srcRect/>
              <a:stretch>
                <a:fillRect/>
              </a:stretch>
            </p:blipFill>
            <p:spPr bwMode="auto">
              <a:xfrm>
                <a:off x="762000" y="3200400"/>
                <a:ext cx="782637" cy="1511300"/>
              </a:xfrm>
              <a:prstGeom prst="rect">
                <a:avLst/>
              </a:prstGeom>
              <a:noFill/>
              <a:ln w="9525">
                <a:noFill/>
                <a:miter lim="800000"/>
                <a:headEnd/>
                <a:tailEnd/>
              </a:ln>
              <a:effectLst/>
            </p:spPr>
          </p:pic>
        </p:grpSp>
        <p:cxnSp>
          <p:nvCxnSpPr>
            <p:cNvPr id="49" name="Straight Arrow Connector 48"/>
            <p:cNvCxnSpPr/>
            <p:nvPr/>
          </p:nvCxnSpPr>
          <p:spPr>
            <a:xfrm>
              <a:off x="5715000" y="3276600"/>
              <a:ext cx="2057402" cy="1600202"/>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5867400" y="2895600"/>
              <a:ext cx="1295400" cy="228600"/>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1" name="Picture 5"/>
            <p:cNvPicPr>
              <a:picLocks noChangeAspect="1" noChangeArrowheads="1"/>
            </p:cNvPicPr>
            <p:nvPr/>
          </p:nvPicPr>
          <p:blipFill>
            <a:blip r:embed="rId3" cstate="print"/>
            <a:srcRect/>
            <a:stretch>
              <a:fillRect/>
            </a:stretch>
          </p:blipFill>
          <p:spPr bwMode="auto">
            <a:xfrm>
              <a:off x="4191000" y="3810000"/>
              <a:ext cx="457200" cy="1302555"/>
            </a:xfrm>
            <a:prstGeom prst="rect">
              <a:avLst/>
            </a:prstGeom>
            <a:noFill/>
            <a:ln w="9525">
              <a:noFill/>
              <a:miter lim="800000"/>
              <a:headEnd/>
              <a:tailEnd/>
            </a:ln>
            <a:effectLst/>
          </p:spPr>
        </p:pic>
        <p:cxnSp>
          <p:nvCxnSpPr>
            <p:cNvPr id="52" name="Straight Arrow Connector 51"/>
            <p:cNvCxnSpPr/>
            <p:nvPr/>
          </p:nvCxnSpPr>
          <p:spPr>
            <a:xfrm rot="5400000" flipH="1" flipV="1">
              <a:off x="7772399" y="4343403"/>
              <a:ext cx="533399" cy="228597"/>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7010400" y="5105400"/>
              <a:ext cx="609600" cy="381000"/>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rot="16200000" flipH="1">
              <a:off x="5181600" y="4495800"/>
              <a:ext cx="457200" cy="457200"/>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7391400" y="3124200"/>
              <a:ext cx="685800" cy="533400"/>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6553200" y="2819400"/>
              <a:ext cx="762000" cy="1588"/>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rot="5400000" flipH="1" flipV="1">
              <a:off x="5753099" y="3390901"/>
              <a:ext cx="1600202" cy="1371600"/>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rot="16200000" flipV="1">
              <a:off x="5372102" y="4076701"/>
              <a:ext cx="2514601" cy="152399"/>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rot="5400000" flipH="1" flipV="1">
              <a:off x="6362701" y="4076701"/>
              <a:ext cx="1752599" cy="762000"/>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5486400" y="3581401"/>
              <a:ext cx="2133600" cy="533399"/>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73" name="TextBox 72"/>
          <p:cNvSpPr txBox="1"/>
          <p:nvPr/>
        </p:nvSpPr>
        <p:spPr>
          <a:xfrm>
            <a:off x="117193" y="1886127"/>
            <a:ext cx="3213861" cy="1969770"/>
          </a:xfrm>
          <a:prstGeom prst="rect">
            <a:avLst/>
          </a:prstGeom>
          <a:solidFill>
            <a:schemeClr val="accent1">
              <a:lumMod val="40000"/>
              <a:lumOff val="60000"/>
            </a:schemeClr>
          </a:solidFill>
        </p:spPr>
        <p:txBody>
          <a:bodyPr wrap="square" rtlCol="0">
            <a:spAutoFit/>
          </a:bodyPr>
          <a:lstStyle/>
          <a:p>
            <a:pPr marL="514350" indent="-514350">
              <a:spcBef>
                <a:spcPts val="1200"/>
              </a:spcBef>
              <a:buFont typeface="+mj-lt"/>
              <a:buAutoNum type="arabicPeriod"/>
            </a:pPr>
            <a:r>
              <a:rPr lang="en-US" sz="2800" dirty="0" smtClean="0"/>
              <a:t>Detailed co-management</a:t>
            </a:r>
          </a:p>
          <a:p>
            <a:pPr marL="514350" indent="-514350">
              <a:spcBef>
                <a:spcPts val="1200"/>
              </a:spcBef>
              <a:buFont typeface="+mj-lt"/>
              <a:buAutoNum type="arabicPeriod"/>
            </a:pPr>
            <a:r>
              <a:rPr lang="en-US" sz="2800" dirty="0" smtClean="0"/>
              <a:t>Proactive</a:t>
            </a:r>
            <a:br>
              <a:rPr lang="en-US" sz="2800" dirty="0" smtClean="0"/>
            </a:br>
            <a:r>
              <a:rPr lang="en-US" sz="2800" dirty="0" smtClean="0"/>
              <a:t>peer </a:t>
            </a:r>
            <a:r>
              <a:rPr lang="en-US" sz="2800" dirty="0"/>
              <a:t>l</a:t>
            </a:r>
            <a:r>
              <a:rPr lang="en-US" sz="2800" dirty="0" smtClean="0"/>
              <a:t>earning</a:t>
            </a:r>
          </a:p>
        </p:txBody>
      </p:sp>
      <p:sp>
        <p:nvSpPr>
          <p:cNvPr id="74" name="TextBox 73"/>
          <p:cNvSpPr txBox="1"/>
          <p:nvPr/>
        </p:nvSpPr>
        <p:spPr>
          <a:xfrm>
            <a:off x="7718475" y="3962400"/>
            <a:ext cx="2168806" cy="400110"/>
          </a:xfrm>
          <a:prstGeom prst="rect">
            <a:avLst/>
          </a:prstGeom>
          <a:noFill/>
        </p:spPr>
        <p:txBody>
          <a:bodyPr wrap="square" rtlCol="0">
            <a:spAutoFit/>
          </a:bodyPr>
          <a:lstStyle/>
          <a:p>
            <a:r>
              <a:rPr lang="en-US" sz="2000" dirty="0" smtClean="0"/>
              <a:t>Psychiatry</a:t>
            </a:r>
            <a:endParaRPr lang="en-US" dirty="0"/>
          </a:p>
        </p:txBody>
      </p:sp>
      <p:sp>
        <p:nvSpPr>
          <p:cNvPr id="75" name="Oval 74"/>
          <p:cNvSpPr/>
          <p:nvPr/>
        </p:nvSpPr>
        <p:spPr>
          <a:xfrm>
            <a:off x="3638881" y="2057400"/>
            <a:ext cx="762000" cy="685800"/>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5210582" y="1682266"/>
            <a:ext cx="762000" cy="685800"/>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5579542" y="1800070"/>
            <a:ext cx="762000" cy="685800"/>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6821130" y="4684116"/>
            <a:ext cx="762000" cy="685800"/>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517194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0" y="1295400"/>
            <a:ext cx="9144000" cy="5562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a:normAutofit/>
          </a:bodyPr>
          <a:lstStyle/>
          <a:p>
            <a:r>
              <a:rPr lang="en-US" sz="3200" b="1" dirty="0" smtClean="0">
                <a:latin typeface="Candara"/>
                <a:cs typeface="Candara"/>
              </a:rPr>
              <a:t>Example 3 – Knowledge Network</a:t>
            </a:r>
            <a:endParaRPr lang="en-US" sz="3200" b="1" dirty="0">
              <a:latin typeface="Candara"/>
              <a:cs typeface="Candara"/>
            </a:endParaRPr>
          </a:p>
        </p:txBody>
      </p:sp>
      <p:sp>
        <p:nvSpPr>
          <p:cNvPr id="8" name="Text Placeholder 7"/>
          <p:cNvSpPr>
            <a:spLocks noGrp="1"/>
          </p:cNvSpPr>
          <p:nvPr>
            <p:ph type="body" idx="1"/>
          </p:nvPr>
        </p:nvSpPr>
        <p:spPr/>
        <p:txBody>
          <a:bodyPr/>
          <a:lstStyle/>
          <a:p>
            <a:endParaRPr lang="en-US"/>
          </a:p>
        </p:txBody>
      </p:sp>
      <p:grpSp>
        <p:nvGrpSpPr>
          <p:cNvPr id="26" name="Group 141"/>
          <p:cNvGrpSpPr/>
          <p:nvPr/>
        </p:nvGrpSpPr>
        <p:grpSpPr>
          <a:xfrm>
            <a:off x="3339790" y="1499088"/>
            <a:ext cx="4999734" cy="5380998"/>
            <a:chOff x="3486907" y="838200"/>
            <a:chExt cx="5830130" cy="6044610"/>
          </a:xfrm>
        </p:grpSpPr>
        <p:sp>
          <p:nvSpPr>
            <p:cNvPr id="31" name="Oval 30"/>
            <p:cNvSpPr/>
            <p:nvPr/>
          </p:nvSpPr>
          <p:spPr>
            <a:xfrm>
              <a:off x="5105400" y="2667000"/>
              <a:ext cx="3124200" cy="3124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5"/>
            <p:cNvPicPr>
              <a:picLocks noChangeAspect="1" noChangeArrowheads="1"/>
            </p:cNvPicPr>
            <p:nvPr/>
          </p:nvPicPr>
          <p:blipFill>
            <a:blip r:embed="rId3" cstate="print"/>
            <a:srcRect/>
            <a:stretch>
              <a:fillRect/>
            </a:stretch>
          </p:blipFill>
          <p:spPr bwMode="auto">
            <a:xfrm>
              <a:off x="6324600" y="1295400"/>
              <a:ext cx="457200" cy="1302555"/>
            </a:xfrm>
            <a:prstGeom prst="rect">
              <a:avLst/>
            </a:prstGeom>
            <a:noFill/>
            <a:ln w="9525">
              <a:noFill/>
              <a:miter lim="800000"/>
              <a:headEnd/>
              <a:tailEnd/>
            </a:ln>
            <a:effectLst/>
          </p:spPr>
        </p:pic>
        <p:pic>
          <p:nvPicPr>
            <p:cNvPr id="35" name="Picture 5"/>
            <p:cNvPicPr>
              <a:picLocks noChangeAspect="1" noChangeArrowheads="1"/>
            </p:cNvPicPr>
            <p:nvPr/>
          </p:nvPicPr>
          <p:blipFill>
            <a:blip r:embed="rId3" cstate="print"/>
            <a:srcRect/>
            <a:stretch>
              <a:fillRect/>
            </a:stretch>
          </p:blipFill>
          <p:spPr bwMode="auto">
            <a:xfrm>
              <a:off x="8305800" y="3429000"/>
              <a:ext cx="457200" cy="1302555"/>
            </a:xfrm>
            <a:prstGeom prst="rect">
              <a:avLst/>
            </a:prstGeom>
            <a:noFill/>
            <a:ln w="9525">
              <a:noFill/>
              <a:miter lim="800000"/>
              <a:headEnd/>
              <a:tailEnd/>
            </a:ln>
            <a:effectLst/>
          </p:spPr>
        </p:pic>
        <p:pic>
          <p:nvPicPr>
            <p:cNvPr id="36" name="Picture 5"/>
            <p:cNvPicPr>
              <a:picLocks noChangeAspect="1" noChangeArrowheads="1"/>
            </p:cNvPicPr>
            <p:nvPr/>
          </p:nvPicPr>
          <p:blipFill>
            <a:blip r:embed="rId3" cstate="print"/>
            <a:srcRect/>
            <a:stretch>
              <a:fillRect/>
            </a:stretch>
          </p:blipFill>
          <p:spPr bwMode="auto">
            <a:xfrm>
              <a:off x="6667500" y="1394330"/>
              <a:ext cx="457200" cy="1302555"/>
            </a:xfrm>
            <a:prstGeom prst="rect">
              <a:avLst/>
            </a:prstGeom>
            <a:noFill/>
            <a:ln w="9525">
              <a:noFill/>
              <a:miter lim="800000"/>
              <a:headEnd/>
              <a:tailEnd/>
            </a:ln>
            <a:effectLst/>
          </p:spPr>
        </p:pic>
        <p:cxnSp>
          <p:nvCxnSpPr>
            <p:cNvPr id="37" name="Straight Arrow Connector 36"/>
            <p:cNvCxnSpPr/>
            <p:nvPr/>
          </p:nvCxnSpPr>
          <p:spPr>
            <a:xfrm>
              <a:off x="5791202" y="3200402"/>
              <a:ext cx="2285999" cy="761999"/>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5400000" flipH="1" flipV="1">
              <a:off x="4914900" y="3543300"/>
              <a:ext cx="838201" cy="304803"/>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5715002" y="2743203"/>
              <a:ext cx="685797" cy="304797"/>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endCxn id="46" idx="0"/>
            </p:cNvCxnSpPr>
            <p:nvPr/>
          </p:nvCxnSpPr>
          <p:spPr>
            <a:xfrm rot="16200000" flipH="1">
              <a:off x="4994680" y="3920724"/>
              <a:ext cx="2278843" cy="990598"/>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209382" y="838200"/>
              <a:ext cx="2840037" cy="449454"/>
            </a:xfrm>
            <a:prstGeom prst="rect">
              <a:avLst/>
            </a:prstGeom>
            <a:noFill/>
          </p:spPr>
          <p:txBody>
            <a:bodyPr wrap="square" rtlCol="0">
              <a:spAutoFit/>
            </a:bodyPr>
            <a:lstStyle/>
            <a:p>
              <a:r>
                <a:rPr lang="en-US" sz="2000" dirty="0" smtClean="0"/>
                <a:t>Infectious Disease</a:t>
              </a:r>
              <a:endParaRPr lang="en-US" sz="2000" dirty="0"/>
            </a:p>
          </p:txBody>
        </p:sp>
        <p:sp>
          <p:nvSpPr>
            <p:cNvPr id="42" name="TextBox 41"/>
            <p:cNvSpPr txBox="1"/>
            <p:nvPr/>
          </p:nvSpPr>
          <p:spPr>
            <a:xfrm>
              <a:off x="6858000" y="6087624"/>
              <a:ext cx="2057400" cy="795186"/>
            </a:xfrm>
            <a:prstGeom prst="rect">
              <a:avLst/>
            </a:prstGeom>
            <a:noFill/>
          </p:spPr>
          <p:txBody>
            <a:bodyPr wrap="square" rtlCol="0">
              <a:spAutoFit/>
            </a:bodyPr>
            <a:lstStyle/>
            <a:p>
              <a:r>
                <a:rPr lang="en-US" sz="2000" dirty="0" smtClean="0"/>
                <a:t>Case Management</a:t>
              </a:r>
              <a:endParaRPr lang="en-US" sz="2000" dirty="0"/>
            </a:p>
          </p:txBody>
        </p:sp>
        <p:sp>
          <p:nvSpPr>
            <p:cNvPr id="43" name="TextBox 42"/>
            <p:cNvSpPr txBox="1"/>
            <p:nvPr/>
          </p:nvSpPr>
          <p:spPr>
            <a:xfrm>
              <a:off x="3486907" y="5114857"/>
              <a:ext cx="2529019" cy="449454"/>
            </a:xfrm>
            <a:prstGeom prst="rect">
              <a:avLst/>
            </a:prstGeom>
            <a:noFill/>
          </p:spPr>
          <p:txBody>
            <a:bodyPr wrap="square" rtlCol="0">
              <a:spAutoFit/>
            </a:bodyPr>
            <a:lstStyle/>
            <a:p>
              <a:r>
                <a:rPr lang="en-US" sz="2000" dirty="0" smtClean="0"/>
                <a:t>Pharmacy</a:t>
              </a:r>
              <a:endParaRPr lang="en-US" sz="2000" dirty="0"/>
            </a:p>
          </p:txBody>
        </p:sp>
        <p:grpSp>
          <p:nvGrpSpPr>
            <p:cNvPr id="44" name="Group 45"/>
            <p:cNvGrpSpPr/>
            <p:nvPr/>
          </p:nvGrpSpPr>
          <p:grpSpPr>
            <a:xfrm>
              <a:off x="4191000" y="1600200"/>
              <a:ext cx="1468437" cy="1739900"/>
              <a:chOff x="381000" y="2971800"/>
              <a:chExt cx="1468437" cy="1739900"/>
            </a:xfrm>
          </p:grpSpPr>
          <p:pic>
            <p:nvPicPr>
              <p:cNvPr id="70" name="Picture 4"/>
              <p:cNvPicPr>
                <a:picLocks noChangeAspect="1" noChangeArrowheads="1"/>
              </p:cNvPicPr>
              <p:nvPr/>
            </p:nvPicPr>
            <p:blipFill>
              <a:blip r:embed="rId4" cstate="print"/>
              <a:srcRect/>
              <a:stretch>
                <a:fillRect/>
              </a:stretch>
            </p:blipFill>
            <p:spPr bwMode="auto">
              <a:xfrm>
                <a:off x="381000" y="2971800"/>
                <a:ext cx="782637" cy="1511300"/>
              </a:xfrm>
              <a:prstGeom prst="rect">
                <a:avLst/>
              </a:prstGeom>
              <a:noFill/>
              <a:ln w="9525">
                <a:noFill/>
                <a:miter lim="800000"/>
                <a:headEnd/>
                <a:tailEnd/>
              </a:ln>
              <a:effectLst/>
            </p:spPr>
          </p:pic>
          <p:pic>
            <p:nvPicPr>
              <p:cNvPr id="71" name="Picture 4"/>
              <p:cNvPicPr>
                <a:picLocks noChangeAspect="1" noChangeArrowheads="1"/>
              </p:cNvPicPr>
              <p:nvPr/>
            </p:nvPicPr>
            <p:blipFill>
              <a:blip r:embed="rId4" cstate="print"/>
              <a:srcRect/>
              <a:stretch>
                <a:fillRect/>
              </a:stretch>
            </p:blipFill>
            <p:spPr bwMode="auto">
              <a:xfrm>
                <a:off x="1066800" y="2971800"/>
                <a:ext cx="782637" cy="1511300"/>
              </a:xfrm>
              <a:prstGeom prst="rect">
                <a:avLst/>
              </a:prstGeom>
              <a:noFill/>
              <a:ln w="9525">
                <a:noFill/>
                <a:miter lim="800000"/>
                <a:headEnd/>
                <a:tailEnd/>
              </a:ln>
              <a:effectLst/>
            </p:spPr>
          </p:pic>
          <p:pic>
            <p:nvPicPr>
              <p:cNvPr id="72" name="Picture 4"/>
              <p:cNvPicPr>
                <a:picLocks noChangeAspect="1" noChangeArrowheads="1"/>
              </p:cNvPicPr>
              <p:nvPr/>
            </p:nvPicPr>
            <p:blipFill>
              <a:blip r:embed="rId4" cstate="print"/>
              <a:srcRect/>
              <a:stretch>
                <a:fillRect/>
              </a:stretch>
            </p:blipFill>
            <p:spPr bwMode="auto">
              <a:xfrm>
                <a:off x="762000" y="3200400"/>
                <a:ext cx="782637" cy="1511300"/>
              </a:xfrm>
              <a:prstGeom prst="rect">
                <a:avLst/>
              </a:prstGeom>
              <a:noFill/>
              <a:ln w="9525">
                <a:noFill/>
                <a:miter lim="800000"/>
                <a:headEnd/>
                <a:tailEnd/>
              </a:ln>
              <a:effectLst/>
            </p:spPr>
          </p:pic>
        </p:grpSp>
        <p:grpSp>
          <p:nvGrpSpPr>
            <p:cNvPr id="45" name="Group 46"/>
            <p:cNvGrpSpPr/>
            <p:nvPr/>
          </p:nvGrpSpPr>
          <p:grpSpPr>
            <a:xfrm>
              <a:off x="7239000" y="1524000"/>
              <a:ext cx="1468437" cy="1739900"/>
              <a:chOff x="381000" y="2971800"/>
              <a:chExt cx="1468437" cy="1739900"/>
            </a:xfrm>
          </p:grpSpPr>
          <p:pic>
            <p:nvPicPr>
              <p:cNvPr id="67" name="Picture 4"/>
              <p:cNvPicPr>
                <a:picLocks noChangeAspect="1" noChangeArrowheads="1"/>
              </p:cNvPicPr>
              <p:nvPr/>
            </p:nvPicPr>
            <p:blipFill>
              <a:blip r:embed="rId4" cstate="print"/>
              <a:srcRect/>
              <a:stretch>
                <a:fillRect/>
              </a:stretch>
            </p:blipFill>
            <p:spPr bwMode="auto">
              <a:xfrm>
                <a:off x="381000" y="2971800"/>
                <a:ext cx="782637" cy="1511300"/>
              </a:xfrm>
              <a:prstGeom prst="rect">
                <a:avLst/>
              </a:prstGeom>
              <a:noFill/>
              <a:ln w="9525">
                <a:noFill/>
                <a:miter lim="800000"/>
                <a:headEnd/>
                <a:tailEnd/>
              </a:ln>
              <a:effectLst/>
            </p:spPr>
          </p:pic>
          <p:pic>
            <p:nvPicPr>
              <p:cNvPr id="68" name="Picture 4"/>
              <p:cNvPicPr>
                <a:picLocks noChangeAspect="1" noChangeArrowheads="1"/>
              </p:cNvPicPr>
              <p:nvPr/>
            </p:nvPicPr>
            <p:blipFill>
              <a:blip r:embed="rId4" cstate="print"/>
              <a:srcRect/>
              <a:stretch>
                <a:fillRect/>
              </a:stretch>
            </p:blipFill>
            <p:spPr bwMode="auto">
              <a:xfrm>
                <a:off x="1066800" y="2971800"/>
                <a:ext cx="782637" cy="1511300"/>
              </a:xfrm>
              <a:prstGeom prst="rect">
                <a:avLst/>
              </a:prstGeom>
              <a:noFill/>
              <a:ln w="9525">
                <a:noFill/>
                <a:miter lim="800000"/>
                <a:headEnd/>
                <a:tailEnd/>
              </a:ln>
              <a:effectLst/>
            </p:spPr>
          </p:pic>
          <p:pic>
            <p:nvPicPr>
              <p:cNvPr id="69" name="Picture 4"/>
              <p:cNvPicPr>
                <a:picLocks noChangeAspect="1" noChangeArrowheads="1"/>
              </p:cNvPicPr>
              <p:nvPr/>
            </p:nvPicPr>
            <p:blipFill>
              <a:blip r:embed="rId4" cstate="print"/>
              <a:srcRect/>
              <a:stretch>
                <a:fillRect/>
              </a:stretch>
            </p:blipFill>
            <p:spPr bwMode="auto">
              <a:xfrm>
                <a:off x="762000" y="3200400"/>
                <a:ext cx="782637" cy="1511300"/>
              </a:xfrm>
              <a:prstGeom prst="rect">
                <a:avLst/>
              </a:prstGeom>
              <a:noFill/>
              <a:ln w="9525">
                <a:noFill/>
                <a:miter lim="800000"/>
                <a:headEnd/>
                <a:tailEnd/>
              </a:ln>
              <a:effectLst/>
            </p:spPr>
          </p:pic>
        </p:grpSp>
        <p:pic>
          <p:nvPicPr>
            <p:cNvPr id="46" name="Picture 5"/>
            <p:cNvPicPr>
              <a:picLocks noChangeAspect="1" noChangeArrowheads="1"/>
            </p:cNvPicPr>
            <p:nvPr/>
          </p:nvPicPr>
          <p:blipFill>
            <a:blip r:embed="rId3" cstate="print"/>
            <a:srcRect/>
            <a:stretch>
              <a:fillRect/>
            </a:stretch>
          </p:blipFill>
          <p:spPr bwMode="auto">
            <a:xfrm>
              <a:off x="6400800" y="5555445"/>
              <a:ext cx="457200" cy="1302555"/>
            </a:xfrm>
            <a:prstGeom prst="rect">
              <a:avLst/>
            </a:prstGeom>
            <a:noFill/>
            <a:ln w="9525">
              <a:noFill/>
              <a:miter lim="800000"/>
              <a:headEnd/>
              <a:tailEnd/>
            </a:ln>
            <a:effectLst/>
          </p:spPr>
        </p:pic>
        <p:grpSp>
          <p:nvGrpSpPr>
            <p:cNvPr id="47" name="Group 50"/>
            <p:cNvGrpSpPr/>
            <p:nvPr/>
          </p:nvGrpSpPr>
          <p:grpSpPr>
            <a:xfrm>
              <a:off x="7848600" y="4648200"/>
              <a:ext cx="1468437" cy="1739900"/>
              <a:chOff x="381000" y="2971800"/>
              <a:chExt cx="1468437" cy="1739900"/>
            </a:xfrm>
          </p:grpSpPr>
          <p:pic>
            <p:nvPicPr>
              <p:cNvPr id="64" name="Picture 4"/>
              <p:cNvPicPr>
                <a:picLocks noChangeAspect="1" noChangeArrowheads="1"/>
              </p:cNvPicPr>
              <p:nvPr/>
            </p:nvPicPr>
            <p:blipFill>
              <a:blip r:embed="rId4" cstate="print"/>
              <a:srcRect/>
              <a:stretch>
                <a:fillRect/>
              </a:stretch>
            </p:blipFill>
            <p:spPr bwMode="auto">
              <a:xfrm>
                <a:off x="381000" y="2971800"/>
                <a:ext cx="782637" cy="1511300"/>
              </a:xfrm>
              <a:prstGeom prst="rect">
                <a:avLst/>
              </a:prstGeom>
              <a:noFill/>
              <a:ln w="9525">
                <a:noFill/>
                <a:miter lim="800000"/>
                <a:headEnd/>
                <a:tailEnd/>
              </a:ln>
              <a:effectLst/>
            </p:spPr>
          </p:pic>
          <p:pic>
            <p:nvPicPr>
              <p:cNvPr id="65" name="Picture 4"/>
              <p:cNvPicPr>
                <a:picLocks noChangeAspect="1" noChangeArrowheads="1"/>
              </p:cNvPicPr>
              <p:nvPr/>
            </p:nvPicPr>
            <p:blipFill>
              <a:blip r:embed="rId4" cstate="print"/>
              <a:srcRect/>
              <a:stretch>
                <a:fillRect/>
              </a:stretch>
            </p:blipFill>
            <p:spPr bwMode="auto">
              <a:xfrm>
                <a:off x="1066800" y="2971800"/>
                <a:ext cx="782637" cy="1511300"/>
              </a:xfrm>
              <a:prstGeom prst="rect">
                <a:avLst/>
              </a:prstGeom>
              <a:noFill/>
              <a:ln w="9525">
                <a:noFill/>
                <a:miter lim="800000"/>
                <a:headEnd/>
                <a:tailEnd/>
              </a:ln>
              <a:effectLst/>
            </p:spPr>
          </p:pic>
          <p:pic>
            <p:nvPicPr>
              <p:cNvPr id="66" name="Picture 4"/>
              <p:cNvPicPr>
                <a:picLocks noChangeAspect="1" noChangeArrowheads="1"/>
              </p:cNvPicPr>
              <p:nvPr/>
            </p:nvPicPr>
            <p:blipFill>
              <a:blip r:embed="rId4" cstate="print"/>
              <a:srcRect/>
              <a:stretch>
                <a:fillRect/>
              </a:stretch>
            </p:blipFill>
            <p:spPr bwMode="auto">
              <a:xfrm>
                <a:off x="762000" y="3200400"/>
                <a:ext cx="782637" cy="1511300"/>
              </a:xfrm>
              <a:prstGeom prst="rect">
                <a:avLst/>
              </a:prstGeom>
              <a:noFill/>
              <a:ln w="9525">
                <a:noFill/>
                <a:miter lim="800000"/>
                <a:headEnd/>
                <a:tailEnd/>
              </a:ln>
              <a:effectLst/>
            </p:spPr>
          </p:pic>
        </p:grpSp>
        <p:grpSp>
          <p:nvGrpSpPr>
            <p:cNvPr id="48" name="Group 54"/>
            <p:cNvGrpSpPr/>
            <p:nvPr/>
          </p:nvGrpSpPr>
          <p:grpSpPr>
            <a:xfrm>
              <a:off x="4876800" y="4953000"/>
              <a:ext cx="1468437" cy="1739900"/>
              <a:chOff x="381000" y="2971800"/>
              <a:chExt cx="1468437" cy="1739900"/>
            </a:xfrm>
          </p:grpSpPr>
          <p:pic>
            <p:nvPicPr>
              <p:cNvPr id="61" name="Picture 4"/>
              <p:cNvPicPr>
                <a:picLocks noChangeAspect="1" noChangeArrowheads="1"/>
              </p:cNvPicPr>
              <p:nvPr/>
            </p:nvPicPr>
            <p:blipFill>
              <a:blip r:embed="rId4" cstate="print"/>
              <a:srcRect/>
              <a:stretch>
                <a:fillRect/>
              </a:stretch>
            </p:blipFill>
            <p:spPr bwMode="auto">
              <a:xfrm>
                <a:off x="381000" y="2971800"/>
                <a:ext cx="782637" cy="1511300"/>
              </a:xfrm>
              <a:prstGeom prst="rect">
                <a:avLst/>
              </a:prstGeom>
              <a:noFill/>
              <a:ln w="9525">
                <a:noFill/>
                <a:miter lim="800000"/>
                <a:headEnd/>
                <a:tailEnd/>
              </a:ln>
              <a:effectLst/>
            </p:spPr>
          </p:pic>
          <p:pic>
            <p:nvPicPr>
              <p:cNvPr id="62" name="Picture 4"/>
              <p:cNvPicPr>
                <a:picLocks noChangeAspect="1" noChangeArrowheads="1"/>
              </p:cNvPicPr>
              <p:nvPr/>
            </p:nvPicPr>
            <p:blipFill>
              <a:blip r:embed="rId4" cstate="print"/>
              <a:srcRect/>
              <a:stretch>
                <a:fillRect/>
              </a:stretch>
            </p:blipFill>
            <p:spPr bwMode="auto">
              <a:xfrm>
                <a:off x="1066800" y="2971800"/>
                <a:ext cx="782637" cy="1511300"/>
              </a:xfrm>
              <a:prstGeom prst="rect">
                <a:avLst/>
              </a:prstGeom>
              <a:noFill/>
              <a:ln w="9525">
                <a:noFill/>
                <a:miter lim="800000"/>
                <a:headEnd/>
                <a:tailEnd/>
              </a:ln>
              <a:effectLst/>
            </p:spPr>
          </p:pic>
          <p:pic>
            <p:nvPicPr>
              <p:cNvPr id="63" name="Picture 4"/>
              <p:cNvPicPr>
                <a:picLocks noChangeAspect="1" noChangeArrowheads="1"/>
              </p:cNvPicPr>
              <p:nvPr/>
            </p:nvPicPr>
            <p:blipFill>
              <a:blip r:embed="rId4" cstate="print"/>
              <a:srcRect/>
              <a:stretch>
                <a:fillRect/>
              </a:stretch>
            </p:blipFill>
            <p:spPr bwMode="auto">
              <a:xfrm>
                <a:off x="762000" y="3200400"/>
                <a:ext cx="782637" cy="1511300"/>
              </a:xfrm>
              <a:prstGeom prst="rect">
                <a:avLst/>
              </a:prstGeom>
              <a:noFill/>
              <a:ln w="9525">
                <a:noFill/>
                <a:miter lim="800000"/>
                <a:headEnd/>
                <a:tailEnd/>
              </a:ln>
              <a:effectLst/>
            </p:spPr>
          </p:pic>
        </p:grpSp>
        <p:cxnSp>
          <p:nvCxnSpPr>
            <p:cNvPr id="49" name="Straight Arrow Connector 48"/>
            <p:cNvCxnSpPr/>
            <p:nvPr/>
          </p:nvCxnSpPr>
          <p:spPr>
            <a:xfrm>
              <a:off x="5715000" y="3276600"/>
              <a:ext cx="2057402" cy="1600202"/>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5867400" y="2895600"/>
              <a:ext cx="1295400" cy="228600"/>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1" name="Picture 5"/>
            <p:cNvPicPr>
              <a:picLocks noChangeAspect="1" noChangeArrowheads="1"/>
            </p:cNvPicPr>
            <p:nvPr/>
          </p:nvPicPr>
          <p:blipFill>
            <a:blip r:embed="rId3" cstate="print"/>
            <a:srcRect/>
            <a:stretch>
              <a:fillRect/>
            </a:stretch>
          </p:blipFill>
          <p:spPr bwMode="auto">
            <a:xfrm>
              <a:off x="4191000" y="3810000"/>
              <a:ext cx="457200" cy="1302555"/>
            </a:xfrm>
            <a:prstGeom prst="rect">
              <a:avLst/>
            </a:prstGeom>
            <a:noFill/>
            <a:ln w="9525">
              <a:noFill/>
              <a:miter lim="800000"/>
              <a:headEnd/>
              <a:tailEnd/>
            </a:ln>
            <a:effectLst/>
          </p:spPr>
        </p:pic>
        <p:cxnSp>
          <p:nvCxnSpPr>
            <p:cNvPr id="52" name="Straight Arrow Connector 51"/>
            <p:cNvCxnSpPr/>
            <p:nvPr/>
          </p:nvCxnSpPr>
          <p:spPr>
            <a:xfrm rot="5400000" flipH="1" flipV="1">
              <a:off x="7772399" y="4343403"/>
              <a:ext cx="533399" cy="228597"/>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7010400" y="5105400"/>
              <a:ext cx="609600" cy="381000"/>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rot="16200000" flipH="1">
              <a:off x="5181600" y="4495800"/>
              <a:ext cx="457200" cy="457200"/>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7391400" y="3124200"/>
              <a:ext cx="685800" cy="533400"/>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6553200" y="2819400"/>
              <a:ext cx="762000" cy="1588"/>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rot="5400000" flipH="1" flipV="1">
              <a:off x="5753099" y="3390901"/>
              <a:ext cx="1600202" cy="1371600"/>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rot="16200000" flipV="1">
              <a:off x="5372102" y="4076701"/>
              <a:ext cx="2514601" cy="152399"/>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rot="5400000" flipH="1" flipV="1">
              <a:off x="6362701" y="4076701"/>
              <a:ext cx="1752599" cy="762000"/>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5486400" y="3581401"/>
              <a:ext cx="2133600" cy="533399"/>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73" name="TextBox 72"/>
          <p:cNvSpPr txBox="1"/>
          <p:nvPr/>
        </p:nvSpPr>
        <p:spPr>
          <a:xfrm>
            <a:off x="27137" y="1496219"/>
            <a:ext cx="3325663" cy="4708982"/>
          </a:xfrm>
          <a:prstGeom prst="rect">
            <a:avLst/>
          </a:prstGeom>
          <a:solidFill>
            <a:schemeClr val="accent1">
              <a:lumMod val="40000"/>
              <a:lumOff val="60000"/>
            </a:schemeClr>
          </a:solidFill>
        </p:spPr>
        <p:txBody>
          <a:bodyPr wrap="square" rtlCol="0">
            <a:spAutoFit/>
          </a:bodyPr>
          <a:lstStyle/>
          <a:p>
            <a:pPr marL="514350" indent="-514350">
              <a:spcBef>
                <a:spcPts val="1200"/>
              </a:spcBef>
              <a:buFont typeface="+mj-lt"/>
              <a:buAutoNum type="arabicPeriod"/>
            </a:pPr>
            <a:r>
              <a:rPr lang="en-US" sz="2800" dirty="0"/>
              <a:t>Collaborative </a:t>
            </a:r>
            <a:r>
              <a:rPr lang="en-US" sz="2800" dirty="0" smtClean="0"/>
              <a:t>problem-solving</a:t>
            </a:r>
            <a:endParaRPr lang="en-US" sz="2800" dirty="0"/>
          </a:p>
          <a:p>
            <a:pPr marL="514350" indent="-514350">
              <a:spcBef>
                <a:spcPts val="1200"/>
              </a:spcBef>
              <a:buFont typeface="+mj-lt"/>
              <a:buAutoNum type="arabicPeriod"/>
            </a:pPr>
            <a:r>
              <a:rPr lang="en-US" sz="2800" dirty="0" smtClean="0"/>
              <a:t>Patient perspective highlighted</a:t>
            </a:r>
            <a:endParaRPr lang="en-US" sz="2800" dirty="0"/>
          </a:p>
          <a:p>
            <a:pPr marL="514350" indent="-514350">
              <a:spcBef>
                <a:spcPts val="1200"/>
              </a:spcBef>
              <a:buFont typeface="+mj-lt"/>
              <a:buAutoNum type="arabicPeriod"/>
            </a:pPr>
            <a:r>
              <a:rPr lang="en-US" sz="2800" dirty="0" smtClean="0"/>
              <a:t>Redundancy:</a:t>
            </a:r>
            <a:br>
              <a:rPr lang="en-US" sz="2800" dirty="0" smtClean="0"/>
            </a:br>
            <a:r>
              <a:rPr lang="en-US" sz="2800" dirty="0" smtClean="0"/>
              <a:t>overlooked</a:t>
            </a:r>
            <a:r>
              <a:rPr lang="en-US" sz="2800" dirty="0"/>
              <a:t/>
            </a:r>
            <a:br>
              <a:rPr lang="en-US" sz="2800" dirty="0"/>
            </a:br>
            <a:r>
              <a:rPr lang="en-US" sz="2800" dirty="0" smtClean="0"/>
              <a:t>detail identified</a:t>
            </a:r>
          </a:p>
        </p:txBody>
      </p:sp>
      <p:sp>
        <p:nvSpPr>
          <p:cNvPr id="74" name="TextBox 73"/>
          <p:cNvSpPr txBox="1"/>
          <p:nvPr/>
        </p:nvSpPr>
        <p:spPr>
          <a:xfrm>
            <a:off x="7808072" y="4144627"/>
            <a:ext cx="2168806" cy="400110"/>
          </a:xfrm>
          <a:prstGeom prst="rect">
            <a:avLst/>
          </a:prstGeom>
          <a:noFill/>
        </p:spPr>
        <p:txBody>
          <a:bodyPr wrap="square" rtlCol="0">
            <a:spAutoFit/>
          </a:bodyPr>
          <a:lstStyle/>
          <a:p>
            <a:r>
              <a:rPr lang="en-US" sz="2000" dirty="0" smtClean="0"/>
              <a:t>Psychiatry</a:t>
            </a:r>
            <a:endParaRPr lang="en-US" dirty="0"/>
          </a:p>
        </p:txBody>
      </p:sp>
      <p:sp>
        <p:nvSpPr>
          <p:cNvPr id="75" name="Oval 74"/>
          <p:cNvSpPr/>
          <p:nvPr/>
        </p:nvSpPr>
        <p:spPr>
          <a:xfrm>
            <a:off x="4573283" y="1994163"/>
            <a:ext cx="762000" cy="685800"/>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p:cNvSpPr/>
          <p:nvPr/>
        </p:nvSpPr>
        <p:spPr>
          <a:xfrm>
            <a:off x="5784387" y="1800070"/>
            <a:ext cx="762000" cy="685800"/>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7287361" y="3619500"/>
            <a:ext cx="762000" cy="685800"/>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5686366" y="5378608"/>
            <a:ext cx="762000" cy="685800"/>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535299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0" y="1295400"/>
            <a:ext cx="9144000" cy="5562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a:normAutofit/>
          </a:bodyPr>
          <a:lstStyle/>
          <a:p>
            <a:r>
              <a:rPr lang="en-US" sz="3200" b="1" dirty="0" smtClean="0">
                <a:latin typeface="Candara"/>
                <a:cs typeface="Candara"/>
              </a:rPr>
              <a:t>Example 4 – Knowledge Network</a:t>
            </a:r>
            <a:endParaRPr lang="en-US" sz="3200" b="1" dirty="0">
              <a:latin typeface="Candara"/>
              <a:cs typeface="Candara"/>
            </a:endParaRPr>
          </a:p>
        </p:txBody>
      </p:sp>
      <p:sp>
        <p:nvSpPr>
          <p:cNvPr id="8" name="Text Placeholder 7"/>
          <p:cNvSpPr>
            <a:spLocks noGrp="1"/>
          </p:cNvSpPr>
          <p:nvPr>
            <p:ph type="body" idx="1"/>
          </p:nvPr>
        </p:nvSpPr>
        <p:spPr/>
        <p:txBody>
          <a:bodyPr/>
          <a:lstStyle/>
          <a:p>
            <a:endParaRPr lang="en-US"/>
          </a:p>
        </p:txBody>
      </p:sp>
      <p:grpSp>
        <p:nvGrpSpPr>
          <p:cNvPr id="26" name="Group 141"/>
          <p:cNvGrpSpPr/>
          <p:nvPr/>
        </p:nvGrpSpPr>
        <p:grpSpPr>
          <a:xfrm>
            <a:off x="3317594" y="1499088"/>
            <a:ext cx="5021932" cy="5380998"/>
            <a:chOff x="3461024" y="838200"/>
            <a:chExt cx="5856013" cy="6044610"/>
          </a:xfrm>
        </p:grpSpPr>
        <p:sp>
          <p:nvSpPr>
            <p:cNvPr id="31" name="Oval 30"/>
            <p:cNvSpPr/>
            <p:nvPr/>
          </p:nvSpPr>
          <p:spPr>
            <a:xfrm>
              <a:off x="5105400" y="2667000"/>
              <a:ext cx="3124200" cy="3124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5"/>
            <p:cNvPicPr>
              <a:picLocks noChangeAspect="1" noChangeArrowheads="1"/>
            </p:cNvPicPr>
            <p:nvPr/>
          </p:nvPicPr>
          <p:blipFill>
            <a:blip r:embed="rId3" cstate="print"/>
            <a:srcRect/>
            <a:stretch>
              <a:fillRect/>
            </a:stretch>
          </p:blipFill>
          <p:spPr bwMode="auto">
            <a:xfrm>
              <a:off x="6324600" y="1295400"/>
              <a:ext cx="457200" cy="1302555"/>
            </a:xfrm>
            <a:prstGeom prst="rect">
              <a:avLst/>
            </a:prstGeom>
            <a:noFill/>
            <a:ln w="9525">
              <a:noFill/>
              <a:miter lim="800000"/>
              <a:headEnd/>
              <a:tailEnd/>
            </a:ln>
            <a:effectLst/>
          </p:spPr>
        </p:pic>
        <p:pic>
          <p:nvPicPr>
            <p:cNvPr id="35" name="Picture 5"/>
            <p:cNvPicPr>
              <a:picLocks noChangeAspect="1" noChangeArrowheads="1"/>
            </p:cNvPicPr>
            <p:nvPr/>
          </p:nvPicPr>
          <p:blipFill>
            <a:blip r:embed="rId3" cstate="print"/>
            <a:srcRect/>
            <a:stretch>
              <a:fillRect/>
            </a:stretch>
          </p:blipFill>
          <p:spPr bwMode="auto">
            <a:xfrm>
              <a:off x="8305800" y="3429000"/>
              <a:ext cx="457200" cy="1302555"/>
            </a:xfrm>
            <a:prstGeom prst="rect">
              <a:avLst/>
            </a:prstGeom>
            <a:noFill/>
            <a:ln w="9525">
              <a:noFill/>
              <a:miter lim="800000"/>
              <a:headEnd/>
              <a:tailEnd/>
            </a:ln>
            <a:effectLst/>
          </p:spPr>
        </p:pic>
        <p:pic>
          <p:nvPicPr>
            <p:cNvPr id="36" name="Picture 5"/>
            <p:cNvPicPr>
              <a:picLocks noChangeAspect="1" noChangeArrowheads="1"/>
            </p:cNvPicPr>
            <p:nvPr/>
          </p:nvPicPr>
          <p:blipFill>
            <a:blip r:embed="rId3" cstate="print"/>
            <a:srcRect/>
            <a:stretch>
              <a:fillRect/>
            </a:stretch>
          </p:blipFill>
          <p:spPr bwMode="auto">
            <a:xfrm>
              <a:off x="6667500" y="1394330"/>
              <a:ext cx="457200" cy="1302555"/>
            </a:xfrm>
            <a:prstGeom prst="rect">
              <a:avLst/>
            </a:prstGeom>
            <a:noFill/>
            <a:ln w="9525">
              <a:noFill/>
              <a:miter lim="800000"/>
              <a:headEnd/>
              <a:tailEnd/>
            </a:ln>
            <a:effectLst/>
          </p:spPr>
        </p:pic>
        <p:cxnSp>
          <p:nvCxnSpPr>
            <p:cNvPr id="37" name="Straight Arrow Connector 36"/>
            <p:cNvCxnSpPr/>
            <p:nvPr/>
          </p:nvCxnSpPr>
          <p:spPr>
            <a:xfrm>
              <a:off x="5791202" y="3200402"/>
              <a:ext cx="2285999" cy="761999"/>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5400000" flipH="1" flipV="1">
              <a:off x="4914900" y="3543300"/>
              <a:ext cx="838201" cy="304803"/>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5715002" y="2743203"/>
              <a:ext cx="685797" cy="304797"/>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endCxn id="46" idx="0"/>
            </p:cNvCxnSpPr>
            <p:nvPr/>
          </p:nvCxnSpPr>
          <p:spPr>
            <a:xfrm rot="16200000" flipH="1">
              <a:off x="4994680" y="3920724"/>
              <a:ext cx="2278843" cy="990598"/>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209382" y="838200"/>
              <a:ext cx="2840037" cy="449454"/>
            </a:xfrm>
            <a:prstGeom prst="rect">
              <a:avLst/>
            </a:prstGeom>
            <a:noFill/>
          </p:spPr>
          <p:txBody>
            <a:bodyPr wrap="square" rtlCol="0">
              <a:spAutoFit/>
            </a:bodyPr>
            <a:lstStyle/>
            <a:p>
              <a:r>
                <a:rPr lang="en-US" sz="2000" dirty="0" smtClean="0"/>
                <a:t>Infectious Disease</a:t>
              </a:r>
              <a:endParaRPr lang="en-US" sz="2000" dirty="0"/>
            </a:p>
          </p:txBody>
        </p:sp>
        <p:sp>
          <p:nvSpPr>
            <p:cNvPr id="42" name="TextBox 41"/>
            <p:cNvSpPr txBox="1"/>
            <p:nvPr/>
          </p:nvSpPr>
          <p:spPr>
            <a:xfrm>
              <a:off x="6857999" y="6087624"/>
              <a:ext cx="2057400" cy="795186"/>
            </a:xfrm>
            <a:prstGeom prst="rect">
              <a:avLst/>
            </a:prstGeom>
            <a:noFill/>
          </p:spPr>
          <p:txBody>
            <a:bodyPr wrap="square" rtlCol="0">
              <a:spAutoFit/>
            </a:bodyPr>
            <a:lstStyle/>
            <a:p>
              <a:r>
                <a:rPr lang="en-US" sz="2000" dirty="0" smtClean="0"/>
                <a:t>Case Management</a:t>
              </a:r>
              <a:endParaRPr lang="en-US" sz="2000" dirty="0"/>
            </a:p>
          </p:txBody>
        </p:sp>
        <p:sp>
          <p:nvSpPr>
            <p:cNvPr id="43" name="TextBox 42"/>
            <p:cNvSpPr txBox="1"/>
            <p:nvPr/>
          </p:nvSpPr>
          <p:spPr>
            <a:xfrm>
              <a:off x="3461024" y="3434105"/>
              <a:ext cx="2529018" cy="449454"/>
            </a:xfrm>
            <a:prstGeom prst="rect">
              <a:avLst/>
            </a:prstGeom>
            <a:noFill/>
          </p:spPr>
          <p:txBody>
            <a:bodyPr wrap="square" rtlCol="0">
              <a:spAutoFit/>
            </a:bodyPr>
            <a:lstStyle/>
            <a:p>
              <a:r>
                <a:rPr lang="en-US" sz="2000" dirty="0" smtClean="0"/>
                <a:t>Pharmacy</a:t>
              </a:r>
              <a:endParaRPr lang="en-US" sz="2000" dirty="0"/>
            </a:p>
          </p:txBody>
        </p:sp>
        <p:grpSp>
          <p:nvGrpSpPr>
            <p:cNvPr id="44" name="Group 45"/>
            <p:cNvGrpSpPr/>
            <p:nvPr/>
          </p:nvGrpSpPr>
          <p:grpSpPr>
            <a:xfrm>
              <a:off x="4191000" y="1600200"/>
              <a:ext cx="1468437" cy="1739900"/>
              <a:chOff x="381000" y="2971800"/>
              <a:chExt cx="1468437" cy="1739900"/>
            </a:xfrm>
          </p:grpSpPr>
          <p:pic>
            <p:nvPicPr>
              <p:cNvPr id="70" name="Picture 4"/>
              <p:cNvPicPr>
                <a:picLocks noChangeAspect="1" noChangeArrowheads="1"/>
              </p:cNvPicPr>
              <p:nvPr/>
            </p:nvPicPr>
            <p:blipFill>
              <a:blip r:embed="rId4" cstate="print"/>
              <a:srcRect/>
              <a:stretch>
                <a:fillRect/>
              </a:stretch>
            </p:blipFill>
            <p:spPr bwMode="auto">
              <a:xfrm>
                <a:off x="381000" y="2971800"/>
                <a:ext cx="782637" cy="1511300"/>
              </a:xfrm>
              <a:prstGeom prst="rect">
                <a:avLst/>
              </a:prstGeom>
              <a:noFill/>
              <a:ln w="9525">
                <a:noFill/>
                <a:miter lim="800000"/>
                <a:headEnd/>
                <a:tailEnd/>
              </a:ln>
              <a:effectLst/>
            </p:spPr>
          </p:pic>
          <p:pic>
            <p:nvPicPr>
              <p:cNvPr id="71" name="Picture 4"/>
              <p:cNvPicPr>
                <a:picLocks noChangeAspect="1" noChangeArrowheads="1"/>
              </p:cNvPicPr>
              <p:nvPr/>
            </p:nvPicPr>
            <p:blipFill>
              <a:blip r:embed="rId4" cstate="print"/>
              <a:srcRect/>
              <a:stretch>
                <a:fillRect/>
              </a:stretch>
            </p:blipFill>
            <p:spPr bwMode="auto">
              <a:xfrm>
                <a:off x="1066800" y="2971800"/>
                <a:ext cx="782637" cy="1511300"/>
              </a:xfrm>
              <a:prstGeom prst="rect">
                <a:avLst/>
              </a:prstGeom>
              <a:noFill/>
              <a:ln w="9525">
                <a:noFill/>
                <a:miter lim="800000"/>
                <a:headEnd/>
                <a:tailEnd/>
              </a:ln>
              <a:effectLst/>
            </p:spPr>
          </p:pic>
          <p:pic>
            <p:nvPicPr>
              <p:cNvPr id="72" name="Picture 4"/>
              <p:cNvPicPr>
                <a:picLocks noChangeAspect="1" noChangeArrowheads="1"/>
              </p:cNvPicPr>
              <p:nvPr/>
            </p:nvPicPr>
            <p:blipFill>
              <a:blip r:embed="rId4" cstate="print"/>
              <a:srcRect/>
              <a:stretch>
                <a:fillRect/>
              </a:stretch>
            </p:blipFill>
            <p:spPr bwMode="auto">
              <a:xfrm>
                <a:off x="762000" y="3200400"/>
                <a:ext cx="782637" cy="1511300"/>
              </a:xfrm>
              <a:prstGeom prst="rect">
                <a:avLst/>
              </a:prstGeom>
              <a:noFill/>
              <a:ln w="9525">
                <a:noFill/>
                <a:miter lim="800000"/>
                <a:headEnd/>
                <a:tailEnd/>
              </a:ln>
              <a:effectLst/>
            </p:spPr>
          </p:pic>
        </p:grpSp>
        <p:grpSp>
          <p:nvGrpSpPr>
            <p:cNvPr id="45" name="Group 46"/>
            <p:cNvGrpSpPr/>
            <p:nvPr/>
          </p:nvGrpSpPr>
          <p:grpSpPr>
            <a:xfrm>
              <a:off x="7239000" y="1524000"/>
              <a:ext cx="1468437" cy="1739900"/>
              <a:chOff x="381000" y="2971800"/>
              <a:chExt cx="1468437" cy="1739900"/>
            </a:xfrm>
          </p:grpSpPr>
          <p:pic>
            <p:nvPicPr>
              <p:cNvPr id="67" name="Picture 4"/>
              <p:cNvPicPr>
                <a:picLocks noChangeAspect="1" noChangeArrowheads="1"/>
              </p:cNvPicPr>
              <p:nvPr/>
            </p:nvPicPr>
            <p:blipFill>
              <a:blip r:embed="rId4" cstate="print"/>
              <a:srcRect/>
              <a:stretch>
                <a:fillRect/>
              </a:stretch>
            </p:blipFill>
            <p:spPr bwMode="auto">
              <a:xfrm>
                <a:off x="381000" y="2971800"/>
                <a:ext cx="782637" cy="1511300"/>
              </a:xfrm>
              <a:prstGeom prst="rect">
                <a:avLst/>
              </a:prstGeom>
              <a:noFill/>
              <a:ln w="9525">
                <a:noFill/>
                <a:miter lim="800000"/>
                <a:headEnd/>
                <a:tailEnd/>
              </a:ln>
              <a:effectLst/>
            </p:spPr>
          </p:pic>
          <p:pic>
            <p:nvPicPr>
              <p:cNvPr id="68" name="Picture 4"/>
              <p:cNvPicPr>
                <a:picLocks noChangeAspect="1" noChangeArrowheads="1"/>
              </p:cNvPicPr>
              <p:nvPr/>
            </p:nvPicPr>
            <p:blipFill>
              <a:blip r:embed="rId4" cstate="print"/>
              <a:srcRect/>
              <a:stretch>
                <a:fillRect/>
              </a:stretch>
            </p:blipFill>
            <p:spPr bwMode="auto">
              <a:xfrm>
                <a:off x="1066800" y="2971800"/>
                <a:ext cx="782637" cy="1511300"/>
              </a:xfrm>
              <a:prstGeom prst="rect">
                <a:avLst/>
              </a:prstGeom>
              <a:noFill/>
              <a:ln w="9525">
                <a:noFill/>
                <a:miter lim="800000"/>
                <a:headEnd/>
                <a:tailEnd/>
              </a:ln>
              <a:effectLst/>
            </p:spPr>
          </p:pic>
          <p:pic>
            <p:nvPicPr>
              <p:cNvPr id="69" name="Picture 4"/>
              <p:cNvPicPr>
                <a:picLocks noChangeAspect="1" noChangeArrowheads="1"/>
              </p:cNvPicPr>
              <p:nvPr/>
            </p:nvPicPr>
            <p:blipFill>
              <a:blip r:embed="rId4" cstate="print"/>
              <a:srcRect/>
              <a:stretch>
                <a:fillRect/>
              </a:stretch>
            </p:blipFill>
            <p:spPr bwMode="auto">
              <a:xfrm>
                <a:off x="762000" y="3200400"/>
                <a:ext cx="782637" cy="1511300"/>
              </a:xfrm>
              <a:prstGeom prst="rect">
                <a:avLst/>
              </a:prstGeom>
              <a:noFill/>
              <a:ln w="9525">
                <a:noFill/>
                <a:miter lim="800000"/>
                <a:headEnd/>
                <a:tailEnd/>
              </a:ln>
              <a:effectLst/>
            </p:spPr>
          </p:pic>
        </p:grpSp>
        <p:pic>
          <p:nvPicPr>
            <p:cNvPr id="46" name="Picture 5"/>
            <p:cNvPicPr>
              <a:picLocks noChangeAspect="1" noChangeArrowheads="1"/>
            </p:cNvPicPr>
            <p:nvPr/>
          </p:nvPicPr>
          <p:blipFill>
            <a:blip r:embed="rId3" cstate="print"/>
            <a:srcRect/>
            <a:stretch>
              <a:fillRect/>
            </a:stretch>
          </p:blipFill>
          <p:spPr bwMode="auto">
            <a:xfrm>
              <a:off x="6400800" y="5555445"/>
              <a:ext cx="457200" cy="1302555"/>
            </a:xfrm>
            <a:prstGeom prst="rect">
              <a:avLst/>
            </a:prstGeom>
            <a:noFill/>
            <a:ln w="9525">
              <a:noFill/>
              <a:miter lim="800000"/>
              <a:headEnd/>
              <a:tailEnd/>
            </a:ln>
            <a:effectLst/>
          </p:spPr>
        </p:pic>
        <p:grpSp>
          <p:nvGrpSpPr>
            <p:cNvPr id="47" name="Group 50"/>
            <p:cNvGrpSpPr/>
            <p:nvPr/>
          </p:nvGrpSpPr>
          <p:grpSpPr>
            <a:xfrm>
              <a:off x="7848600" y="4648200"/>
              <a:ext cx="1468437" cy="1739900"/>
              <a:chOff x="381000" y="2971800"/>
              <a:chExt cx="1468437" cy="1739900"/>
            </a:xfrm>
          </p:grpSpPr>
          <p:pic>
            <p:nvPicPr>
              <p:cNvPr id="64" name="Picture 4"/>
              <p:cNvPicPr>
                <a:picLocks noChangeAspect="1" noChangeArrowheads="1"/>
              </p:cNvPicPr>
              <p:nvPr/>
            </p:nvPicPr>
            <p:blipFill>
              <a:blip r:embed="rId4" cstate="print"/>
              <a:srcRect/>
              <a:stretch>
                <a:fillRect/>
              </a:stretch>
            </p:blipFill>
            <p:spPr bwMode="auto">
              <a:xfrm>
                <a:off x="381000" y="2971800"/>
                <a:ext cx="782637" cy="1511300"/>
              </a:xfrm>
              <a:prstGeom prst="rect">
                <a:avLst/>
              </a:prstGeom>
              <a:noFill/>
              <a:ln w="9525">
                <a:noFill/>
                <a:miter lim="800000"/>
                <a:headEnd/>
                <a:tailEnd/>
              </a:ln>
              <a:effectLst/>
            </p:spPr>
          </p:pic>
          <p:pic>
            <p:nvPicPr>
              <p:cNvPr id="65" name="Picture 4"/>
              <p:cNvPicPr>
                <a:picLocks noChangeAspect="1" noChangeArrowheads="1"/>
              </p:cNvPicPr>
              <p:nvPr/>
            </p:nvPicPr>
            <p:blipFill>
              <a:blip r:embed="rId4" cstate="print"/>
              <a:srcRect/>
              <a:stretch>
                <a:fillRect/>
              </a:stretch>
            </p:blipFill>
            <p:spPr bwMode="auto">
              <a:xfrm>
                <a:off x="1066800" y="2971800"/>
                <a:ext cx="782637" cy="1511300"/>
              </a:xfrm>
              <a:prstGeom prst="rect">
                <a:avLst/>
              </a:prstGeom>
              <a:noFill/>
              <a:ln w="9525">
                <a:noFill/>
                <a:miter lim="800000"/>
                <a:headEnd/>
                <a:tailEnd/>
              </a:ln>
              <a:effectLst/>
            </p:spPr>
          </p:pic>
          <p:pic>
            <p:nvPicPr>
              <p:cNvPr id="66" name="Picture 4"/>
              <p:cNvPicPr>
                <a:picLocks noChangeAspect="1" noChangeArrowheads="1"/>
              </p:cNvPicPr>
              <p:nvPr/>
            </p:nvPicPr>
            <p:blipFill>
              <a:blip r:embed="rId4" cstate="print"/>
              <a:srcRect/>
              <a:stretch>
                <a:fillRect/>
              </a:stretch>
            </p:blipFill>
            <p:spPr bwMode="auto">
              <a:xfrm>
                <a:off x="762000" y="3200400"/>
                <a:ext cx="782637" cy="1511300"/>
              </a:xfrm>
              <a:prstGeom prst="rect">
                <a:avLst/>
              </a:prstGeom>
              <a:noFill/>
              <a:ln w="9525">
                <a:noFill/>
                <a:miter lim="800000"/>
                <a:headEnd/>
                <a:tailEnd/>
              </a:ln>
              <a:effectLst/>
            </p:spPr>
          </p:pic>
        </p:grpSp>
        <p:grpSp>
          <p:nvGrpSpPr>
            <p:cNvPr id="48" name="Group 54"/>
            <p:cNvGrpSpPr/>
            <p:nvPr/>
          </p:nvGrpSpPr>
          <p:grpSpPr>
            <a:xfrm>
              <a:off x="4876800" y="4953000"/>
              <a:ext cx="1468437" cy="1739900"/>
              <a:chOff x="381000" y="2971800"/>
              <a:chExt cx="1468437" cy="1739900"/>
            </a:xfrm>
          </p:grpSpPr>
          <p:pic>
            <p:nvPicPr>
              <p:cNvPr id="61" name="Picture 4"/>
              <p:cNvPicPr>
                <a:picLocks noChangeAspect="1" noChangeArrowheads="1"/>
              </p:cNvPicPr>
              <p:nvPr/>
            </p:nvPicPr>
            <p:blipFill>
              <a:blip r:embed="rId4" cstate="print"/>
              <a:srcRect/>
              <a:stretch>
                <a:fillRect/>
              </a:stretch>
            </p:blipFill>
            <p:spPr bwMode="auto">
              <a:xfrm>
                <a:off x="381000" y="2971800"/>
                <a:ext cx="782637" cy="1511300"/>
              </a:xfrm>
              <a:prstGeom prst="rect">
                <a:avLst/>
              </a:prstGeom>
              <a:noFill/>
              <a:ln w="9525">
                <a:noFill/>
                <a:miter lim="800000"/>
                <a:headEnd/>
                <a:tailEnd/>
              </a:ln>
              <a:effectLst/>
            </p:spPr>
          </p:pic>
          <p:pic>
            <p:nvPicPr>
              <p:cNvPr id="62" name="Picture 4"/>
              <p:cNvPicPr>
                <a:picLocks noChangeAspect="1" noChangeArrowheads="1"/>
              </p:cNvPicPr>
              <p:nvPr/>
            </p:nvPicPr>
            <p:blipFill>
              <a:blip r:embed="rId4" cstate="print"/>
              <a:srcRect/>
              <a:stretch>
                <a:fillRect/>
              </a:stretch>
            </p:blipFill>
            <p:spPr bwMode="auto">
              <a:xfrm>
                <a:off x="1066800" y="2971800"/>
                <a:ext cx="782637" cy="1511300"/>
              </a:xfrm>
              <a:prstGeom prst="rect">
                <a:avLst/>
              </a:prstGeom>
              <a:noFill/>
              <a:ln w="9525">
                <a:noFill/>
                <a:miter lim="800000"/>
                <a:headEnd/>
                <a:tailEnd/>
              </a:ln>
              <a:effectLst/>
            </p:spPr>
          </p:pic>
          <p:pic>
            <p:nvPicPr>
              <p:cNvPr id="63" name="Picture 4"/>
              <p:cNvPicPr>
                <a:picLocks noChangeAspect="1" noChangeArrowheads="1"/>
              </p:cNvPicPr>
              <p:nvPr/>
            </p:nvPicPr>
            <p:blipFill>
              <a:blip r:embed="rId4" cstate="print"/>
              <a:srcRect/>
              <a:stretch>
                <a:fillRect/>
              </a:stretch>
            </p:blipFill>
            <p:spPr bwMode="auto">
              <a:xfrm>
                <a:off x="762000" y="3200400"/>
                <a:ext cx="782637" cy="1511300"/>
              </a:xfrm>
              <a:prstGeom prst="rect">
                <a:avLst/>
              </a:prstGeom>
              <a:noFill/>
              <a:ln w="9525">
                <a:noFill/>
                <a:miter lim="800000"/>
                <a:headEnd/>
                <a:tailEnd/>
              </a:ln>
              <a:effectLst/>
            </p:spPr>
          </p:pic>
        </p:grpSp>
        <p:cxnSp>
          <p:nvCxnSpPr>
            <p:cNvPr id="49" name="Straight Arrow Connector 48"/>
            <p:cNvCxnSpPr/>
            <p:nvPr/>
          </p:nvCxnSpPr>
          <p:spPr>
            <a:xfrm>
              <a:off x="5715000" y="3276600"/>
              <a:ext cx="2057402" cy="1600202"/>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5867400" y="2895600"/>
              <a:ext cx="1295400" cy="228600"/>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1" name="Picture 5"/>
            <p:cNvPicPr>
              <a:picLocks noChangeAspect="1" noChangeArrowheads="1"/>
            </p:cNvPicPr>
            <p:nvPr/>
          </p:nvPicPr>
          <p:blipFill>
            <a:blip r:embed="rId3" cstate="print"/>
            <a:srcRect/>
            <a:stretch>
              <a:fillRect/>
            </a:stretch>
          </p:blipFill>
          <p:spPr bwMode="auto">
            <a:xfrm>
              <a:off x="4191000" y="3810000"/>
              <a:ext cx="457200" cy="1302555"/>
            </a:xfrm>
            <a:prstGeom prst="rect">
              <a:avLst/>
            </a:prstGeom>
            <a:noFill/>
            <a:ln w="9525">
              <a:noFill/>
              <a:miter lim="800000"/>
              <a:headEnd/>
              <a:tailEnd/>
            </a:ln>
            <a:effectLst/>
          </p:spPr>
        </p:pic>
        <p:cxnSp>
          <p:nvCxnSpPr>
            <p:cNvPr id="52" name="Straight Arrow Connector 51"/>
            <p:cNvCxnSpPr/>
            <p:nvPr/>
          </p:nvCxnSpPr>
          <p:spPr>
            <a:xfrm rot="5400000" flipH="1" flipV="1">
              <a:off x="7772399" y="4343403"/>
              <a:ext cx="533399" cy="228597"/>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7010400" y="5105400"/>
              <a:ext cx="609600" cy="381000"/>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rot="16200000" flipH="1">
              <a:off x="5181600" y="4495800"/>
              <a:ext cx="457200" cy="457200"/>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7391400" y="3124200"/>
              <a:ext cx="685800" cy="533400"/>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6553200" y="2819400"/>
              <a:ext cx="762000" cy="1588"/>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rot="5400000" flipH="1" flipV="1">
              <a:off x="5753099" y="3390901"/>
              <a:ext cx="1600202" cy="1371600"/>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rot="16200000" flipV="1">
              <a:off x="5372102" y="4076701"/>
              <a:ext cx="2514601" cy="152399"/>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rot="5400000" flipH="1" flipV="1">
              <a:off x="6362701" y="4076701"/>
              <a:ext cx="1752599" cy="762000"/>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5486400" y="3581401"/>
              <a:ext cx="2133600" cy="533399"/>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73" name="TextBox 72"/>
          <p:cNvSpPr txBox="1"/>
          <p:nvPr/>
        </p:nvSpPr>
        <p:spPr>
          <a:xfrm>
            <a:off x="27136" y="1496219"/>
            <a:ext cx="3249464" cy="4431983"/>
          </a:xfrm>
          <a:prstGeom prst="rect">
            <a:avLst/>
          </a:prstGeom>
          <a:solidFill>
            <a:schemeClr val="accent1">
              <a:lumMod val="40000"/>
              <a:lumOff val="60000"/>
            </a:schemeClr>
          </a:solidFill>
        </p:spPr>
        <p:txBody>
          <a:bodyPr wrap="square" rtlCol="0">
            <a:spAutoFit/>
          </a:bodyPr>
          <a:lstStyle/>
          <a:p>
            <a:pPr marL="514350" indent="-514350">
              <a:spcBef>
                <a:spcPts val="1200"/>
              </a:spcBef>
              <a:buFont typeface="+mj-lt"/>
              <a:buAutoNum type="arabicPeriod"/>
            </a:pPr>
            <a:r>
              <a:rPr lang="en-US" sz="2800" dirty="0" smtClean="0"/>
              <a:t>Collaborative problem-solving</a:t>
            </a:r>
            <a:endParaRPr lang="en-US" sz="2800" dirty="0"/>
          </a:p>
          <a:p>
            <a:pPr marL="514350" indent="-514350">
              <a:spcBef>
                <a:spcPts val="1200"/>
              </a:spcBef>
              <a:buFont typeface="+mj-lt"/>
              <a:buAutoNum type="arabicPeriod"/>
            </a:pPr>
            <a:r>
              <a:rPr lang="en-US" sz="2800" dirty="0" smtClean="0"/>
              <a:t>Treatment tied to evidence</a:t>
            </a:r>
          </a:p>
          <a:p>
            <a:pPr marL="514350" indent="-514350">
              <a:spcBef>
                <a:spcPts val="1200"/>
              </a:spcBef>
              <a:buFont typeface="+mj-lt"/>
              <a:buAutoNum type="arabicPeriod"/>
            </a:pPr>
            <a:r>
              <a:rPr lang="en-US" sz="2800" dirty="0" smtClean="0"/>
              <a:t>Trends in field devices</a:t>
            </a:r>
          </a:p>
          <a:p>
            <a:pPr>
              <a:spcBef>
                <a:spcPts val="1200"/>
              </a:spcBef>
            </a:pPr>
            <a:endParaRPr lang="en-US" sz="2800" dirty="0" smtClean="0"/>
          </a:p>
        </p:txBody>
      </p:sp>
      <p:sp>
        <p:nvSpPr>
          <p:cNvPr id="74" name="TextBox 73"/>
          <p:cNvSpPr txBox="1"/>
          <p:nvPr/>
        </p:nvSpPr>
        <p:spPr>
          <a:xfrm>
            <a:off x="7808072" y="4144627"/>
            <a:ext cx="2168806" cy="400110"/>
          </a:xfrm>
          <a:prstGeom prst="rect">
            <a:avLst/>
          </a:prstGeom>
          <a:noFill/>
        </p:spPr>
        <p:txBody>
          <a:bodyPr wrap="square" rtlCol="0">
            <a:spAutoFit/>
          </a:bodyPr>
          <a:lstStyle/>
          <a:p>
            <a:r>
              <a:rPr lang="en-US" sz="2000" dirty="0" smtClean="0"/>
              <a:t>Psychiatry</a:t>
            </a:r>
            <a:endParaRPr lang="en-US" dirty="0"/>
          </a:p>
        </p:txBody>
      </p:sp>
      <p:sp>
        <p:nvSpPr>
          <p:cNvPr id="75" name="Oval 74"/>
          <p:cNvSpPr/>
          <p:nvPr/>
        </p:nvSpPr>
        <p:spPr>
          <a:xfrm>
            <a:off x="3898181" y="1994163"/>
            <a:ext cx="762000" cy="685800"/>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p:cNvSpPr/>
          <p:nvPr/>
        </p:nvSpPr>
        <p:spPr>
          <a:xfrm>
            <a:off x="5784387" y="1800070"/>
            <a:ext cx="762000" cy="685800"/>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7025974" y="4710863"/>
            <a:ext cx="762000" cy="685800"/>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p:cNvSpPr/>
          <p:nvPr/>
        </p:nvSpPr>
        <p:spPr>
          <a:xfrm>
            <a:off x="5719043" y="5396663"/>
            <a:ext cx="762000" cy="685800"/>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0899254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990600"/>
          </a:xfrm>
        </p:spPr>
        <p:txBody>
          <a:bodyPr>
            <a:normAutofit/>
          </a:bodyPr>
          <a:lstStyle/>
          <a:p>
            <a:r>
              <a:rPr lang="en-US" b="1" dirty="0" smtClean="0">
                <a:latin typeface="Candara"/>
                <a:cs typeface="Candara"/>
              </a:rPr>
              <a:t>Example 5 </a:t>
            </a:r>
            <a:br>
              <a:rPr lang="en-US" b="1" dirty="0" smtClean="0">
                <a:latin typeface="Candara"/>
                <a:cs typeface="Candara"/>
              </a:rPr>
            </a:br>
            <a:r>
              <a:rPr lang="en-US" b="1" dirty="0" smtClean="0">
                <a:latin typeface="Candara"/>
                <a:cs typeface="Candara"/>
              </a:rPr>
              <a:t>Incorporating New Evidence into Decision-Making</a:t>
            </a:r>
            <a:endParaRPr lang="en-US" b="1" dirty="0">
              <a:latin typeface="Candara"/>
              <a:cs typeface="Candara"/>
            </a:endParaRPr>
          </a:p>
        </p:txBody>
      </p:sp>
      <p:sp>
        <p:nvSpPr>
          <p:cNvPr id="3" name="Text Placeholder 2"/>
          <p:cNvSpPr>
            <a:spLocks noGrp="1"/>
          </p:cNvSpPr>
          <p:nvPr>
            <p:ph type="body" idx="1"/>
          </p:nvPr>
        </p:nvSpPr>
        <p:spPr/>
        <p:txBody>
          <a:bodyPr/>
          <a:lstStyle/>
          <a:p>
            <a:endParaRPr lang="en-US"/>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4240" r="41179"/>
          <a:stretch/>
        </p:blipFill>
        <p:spPr bwMode="auto">
          <a:xfrm>
            <a:off x="4572000" y="2283178"/>
            <a:ext cx="3787422" cy="3122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18"/>
          <p:cNvSpPr txBox="1">
            <a:spLocks noChangeArrowheads="1"/>
          </p:cNvSpPr>
          <p:nvPr/>
        </p:nvSpPr>
        <p:spPr bwMode="auto">
          <a:xfrm>
            <a:off x="422563" y="1600200"/>
            <a:ext cx="3810000" cy="4801315"/>
          </a:xfrm>
          <a:prstGeom prst="rect">
            <a:avLst/>
          </a:prstGeom>
          <a:solidFill>
            <a:schemeClr val="accent1">
              <a:lumMod val="40000"/>
              <a:lumOff val="60000"/>
            </a:schemeClr>
          </a:solidFill>
          <a:ln w="9525">
            <a:noFill/>
            <a:miter lim="800000"/>
            <a:headEnd/>
            <a:tailEnd/>
          </a:ln>
        </p:spPr>
        <p:txBody>
          <a:bodyPr wrap="square">
            <a:spAutoFit/>
          </a:bodyPr>
          <a:lstStyle/>
          <a:p>
            <a:r>
              <a:rPr lang="en-US" sz="1800" b="1" dirty="0" smtClean="0"/>
              <a:t>Goal</a:t>
            </a:r>
            <a:r>
              <a:rPr lang="en-US" sz="1800" b="1" dirty="0"/>
              <a:t>:</a:t>
            </a:r>
            <a:r>
              <a:rPr lang="en-US" sz="1800" b="1" dirty="0" smtClean="0"/>
              <a:t> </a:t>
            </a:r>
            <a:endParaRPr lang="en-US" sz="1800" dirty="0"/>
          </a:p>
          <a:p>
            <a:pPr marL="285750" indent="-285750">
              <a:buFont typeface="Arial" pitchFamily="34" charset="0"/>
              <a:buChar char="•"/>
            </a:pPr>
            <a:r>
              <a:rPr lang="en-US" sz="1800" dirty="0" smtClean="0"/>
              <a:t>Prevent </a:t>
            </a:r>
            <a:r>
              <a:rPr lang="en-US" sz="1800" dirty="0" err="1"/>
              <a:t>v</a:t>
            </a:r>
            <a:r>
              <a:rPr lang="en-US" sz="1800" dirty="0" err="1" smtClean="0"/>
              <a:t>irologic</a:t>
            </a:r>
            <a:r>
              <a:rPr lang="en-US" sz="1800" dirty="0" smtClean="0"/>
              <a:t> breakthrough</a:t>
            </a:r>
          </a:p>
          <a:p>
            <a:endParaRPr lang="en-US" sz="1800" dirty="0"/>
          </a:p>
          <a:p>
            <a:r>
              <a:rPr lang="en-US" sz="1800" b="1" dirty="0" smtClean="0"/>
              <a:t>Original Decision Inputs:</a:t>
            </a:r>
            <a:endParaRPr lang="en-US" sz="1800" dirty="0" smtClean="0"/>
          </a:p>
          <a:p>
            <a:pPr marL="285750" indent="-285750">
              <a:buFont typeface="Arial" pitchFamily="34" charset="0"/>
              <a:buChar char="•"/>
            </a:pPr>
            <a:r>
              <a:rPr lang="en-US" sz="1800" dirty="0" err="1" smtClean="0"/>
              <a:t>Maraviroc</a:t>
            </a:r>
            <a:r>
              <a:rPr lang="en-US" sz="1800" dirty="0" smtClean="0"/>
              <a:t> presumed not viable strategy, go to next best option</a:t>
            </a:r>
          </a:p>
          <a:p>
            <a:endParaRPr lang="en-US" sz="1800" dirty="0"/>
          </a:p>
          <a:p>
            <a:r>
              <a:rPr lang="en-US" sz="1800" b="1" dirty="0" smtClean="0"/>
              <a:t>Injection of New Information:</a:t>
            </a:r>
          </a:p>
          <a:p>
            <a:pPr marL="285750" indent="-285750">
              <a:buFont typeface="Arial" pitchFamily="34" charset="0"/>
              <a:buChar char="•"/>
            </a:pPr>
            <a:r>
              <a:rPr lang="en-US" sz="1800" dirty="0" smtClean="0"/>
              <a:t>New CCR5 test is reliable </a:t>
            </a:r>
          </a:p>
          <a:p>
            <a:pPr marL="285750" indent="-285750">
              <a:buFont typeface="Arial" pitchFamily="34" charset="0"/>
              <a:buChar char="•"/>
            </a:pPr>
            <a:r>
              <a:rPr lang="en-US" sz="1800" dirty="0" smtClean="0"/>
              <a:t>New CCR5 test is free</a:t>
            </a:r>
          </a:p>
          <a:p>
            <a:endParaRPr lang="en-US" sz="1800" b="1" dirty="0" smtClean="0"/>
          </a:p>
          <a:p>
            <a:r>
              <a:rPr lang="en-US" sz="1800" b="1" dirty="0" smtClean="0"/>
              <a:t>Result:</a:t>
            </a:r>
            <a:endParaRPr lang="en-US" sz="1800" dirty="0"/>
          </a:p>
          <a:p>
            <a:pPr marL="285750" indent="-285750">
              <a:buFont typeface="Arial" pitchFamily="34" charset="0"/>
              <a:buChar char="•"/>
            </a:pPr>
            <a:r>
              <a:rPr lang="en-US" sz="1800" dirty="0" smtClean="0"/>
              <a:t>More clinical options</a:t>
            </a:r>
          </a:p>
          <a:p>
            <a:pPr marL="285750" indent="-285750">
              <a:buFont typeface="Arial" pitchFamily="34" charset="0"/>
              <a:buChar char="•"/>
            </a:pPr>
            <a:r>
              <a:rPr lang="en-US" sz="1800" dirty="0" smtClean="0"/>
              <a:t>More precise treatment planning</a:t>
            </a:r>
            <a:endParaRPr lang="en-US" sz="1800" dirty="0"/>
          </a:p>
        </p:txBody>
      </p:sp>
    </p:spTree>
    <p:extLst>
      <p:ext uri="{BB962C8B-B14F-4D97-AF65-F5344CB8AC3E}">
        <p14:creationId xmlns:p14="http://schemas.microsoft.com/office/powerpoint/2010/main" val="62764502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latin typeface="Candara"/>
                <a:cs typeface="Candara"/>
              </a:rPr>
              <a:t>Amplified Dissemination of Knowledge</a:t>
            </a:r>
            <a:endParaRPr lang="en-US" sz="3200" b="1" dirty="0">
              <a:latin typeface="Candara"/>
              <a:cs typeface="Candara"/>
            </a:endParaRPr>
          </a:p>
        </p:txBody>
      </p:sp>
      <p:sp>
        <p:nvSpPr>
          <p:cNvPr id="3" name="Text Placeholder 2"/>
          <p:cNvSpPr>
            <a:spLocks noGrp="1"/>
          </p:cNvSpPr>
          <p:nvPr>
            <p:ph type="body" idx="1"/>
          </p:nvPr>
        </p:nvSpPr>
        <p:spPr/>
        <p:txBody>
          <a:bodyPr/>
          <a:lstStyle/>
          <a:p>
            <a:endParaRPr lang="en-US"/>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 b="153"/>
          <a:stretch/>
        </p:blipFill>
        <p:spPr bwMode="auto">
          <a:xfrm>
            <a:off x="228601" y="1219201"/>
            <a:ext cx="8879906" cy="5554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Oval 12"/>
          <p:cNvSpPr/>
          <p:nvPr/>
        </p:nvSpPr>
        <p:spPr>
          <a:xfrm>
            <a:off x="381000" y="4343400"/>
            <a:ext cx="1371600" cy="1234440"/>
          </a:xfrm>
          <a:prstGeom prst="ellipse">
            <a:avLst/>
          </a:prstGeom>
          <a:noFill/>
          <a:ln w="889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181600" y="3996267"/>
            <a:ext cx="1371600" cy="1234440"/>
          </a:xfrm>
          <a:prstGeom prst="ellipse">
            <a:avLst/>
          </a:prstGeom>
          <a:noFill/>
          <a:ln w="889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629400" y="4613487"/>
            <a:ext cx="1371600" cy="1234440"/>
          </a:xfrm>
          <a:prstGeom prst="ellipse">
            <a:avLst/>
          </a:prstGeom>
          <a:noFill/>
          <a:ln w="889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8012289" y="4495800"/>
            <a:ext cx="1371600" cy="1234440"/>
          </a:xfrm>
          <a:prstGeom prst="ellipse">
            <a:avLst/>
          </a:prstGeom>
          <a:noFill/>
          <a:ln w="889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876800" y="5538893"/>
            <a:ext cx="1371600" cy="1234440"/>
          </a:xfrm>
          <a:prstGeom prst="ellipse">
            <a:avLst/>
          </a:prstGeom>
          <a:noFill/>
          <a:ln w="889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8741" y="5514193"/>
            <a:ext cx="2309813" cy="1283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Oval 18"/>
          <p:cNvSpPr/>
          <p:nvPr/>
        </p:nvSpPr>
        <p:spPr>
          <a:xfrm>
            <a:off x="7306733" y="5652911"/>
            <a:ext cx="1371600" cy="1234440"/>
          </a:xfrm>
          <a:prstGeom prst="ellipse">
            <a:avLst/>
          </a:prstGeom>
          <a:noFill/>
          <a:ln w="889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971800" y="4333240"/>
            <a:ext cx="1371600" cy="1234440"/>
          </a:xfrm>
          <a:prstGeom prst="ellipse">
            <a:avLst/>
          </a:prstGeom>
          <a:noFill/>
          <a:ln w="889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810000" y="5410200"/>
            <a:ext cx="1371600" cy="1234440"/>
          </a:xfrm>
          <a:prstGeom prst="ellipse">
            <a:avLst/>
          </a:prstGeom>
          <a:noFill/>
          <a:ln w="889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1" y="5553963"/>
            <a:ext cx="2130140" cy="1219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1"/>
          <p:cNvSpPr/>
          <p:nvPr/>
        </p:nvSpPr>
        <p:spPr>
          <a:xfrm>
            <a:off x="2122272" y="5488793"/>
            <a:ext cx="1371600" cy="1234440"/>
          </a:xfrm>
          <a:prstGeom prst="ellipse">
            <a:avLst/>
          </a:prstGeom>
          <a:noFill/>
          <a:ln w="889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03578" y="5838759"/>
            <a:ext cx="1371600" cy="1234440"/>
          </a:xfrm>
          <a:prstGeom prst="ellipse">
            <a:avLst/>
          </a:prstGeom>
          <a:noFill/>
          <a:ln w="889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11947"/>
          <a:stretch/>
        </p:blipFill>
        <p:spPr bwMode="auto">
          <a:xfrm>
            <a:off x="4668554" y="1244600"/>
            <a:ext cx="4475446" cy="279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809432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0" y="1295400"/>
            <a:ext cx="9144000" cy="5562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a:normAutofit/>
          </a:bodyPr>
          <a:lstStyle/>
          <a:p>
            <a:r>
              <a:rPr lang="en-US" sz="3200" b="1" dirty="0" smtClean="0">
                <a:latin typeface="Candara"/>
                <a:cs typeface="Candara"/>
              </a:rPr>
              <a:t>Example 6 – Knowledge Network</a:t>
            </a:r>
            <a:endParaRPr lang="en-US" sz="3200" b="1" dirty="0">
              <a:latin typeface="Candara"/>
              <a:cs typeface="Candara"/>
            </a:endParaRPr>
          </a:p>
        </p:txBody>
      </p:sp>
      <p:sp>
        <p:nvSpPr>
          <p:cNvPr id="8" name="Text Placeholder 7"/>
          <p:cNvSpPr>
            <a:spLocks noGrp="1"/>
          </p:cNvSpPr>
          <p:nvPr>
            <p:ph type="body" idx="1"/>
          </p:nvPr>
        </p:nvSpPr>
        <p:spPr/>
        <p:txBody>
          <a:bodyPr/>
          <a:lstStyle/>
          <a:p>
            <a:endParaRPr lang="en-US"/>
          </a:p>
        </p:txBody>
      </p:sp>
      <p:grpSp>
        <p:nvGrpSpPr>
          <p:cNvPr id="26" name="Group 141"/>
          <p:cNvGrpSpPr/>
          <p:nvPr/>
        </p:nvGrpSpPr>
        <p:grpSpPr>
          <a:xfrm>
            <a:off x="3194778" y="1499088"/>
            <a:ext cx="5144749" cy="5456289"/>
            <a:chOff x="3317808" y="838200"/>
            <a:chExt cx="5999229" cy="6129186"/>
          </a:xfrm>
        </p:grpSpPr>
        <p:sp>
          <p:nvSpPr>
            <p:cNvPr id="31" name="Oval 30"/>
            <p:cNvSpPr/>
            <p:nvPr/>
          </p:nvSpPr>
          <p:spPr>
            <a:xfrm>
              <a:off x="5105400" y="2667000"/>
              <a:ext cx="3124200" cy="3124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5"/>
            <p:cNvPicPr>
              <a:picLocks noChangeAspect="1" noChangeArrowheads="1"/>
            </p:cNvPicPr>
            <p:nvPr/>
          </p:nvPicPr>
          <p:blipFill>
            <a:blip r:embed="rId3" cstate="print"/>
            <a:srcRect/>
            <a:stretch>
              <a:fillRect/>
            </a:stretch>
          </p:blipFill>
          <p:spPr bwMode="auto">
            <a:xfrm>
              <a:off x="6324600" y="1295400"/>
              <a:ext cx="457200" cy="1302555"/>
            </a:xfrm>
            <a:prstGeom prst="rect">
              <a:avLst/>
            </a:prstGeom>
            <a:noFill/>
            <a:ln w="9525">
              <a:noFill/>
              <a:miter lim="800000"/>
              <a:headEnd/>
              <a:tailEnd/>
            </a:ln>
            <a:effectLst/>
          </p:spPr>
        </p:pic>
        <p:pic>
          <p:nvPicPr>
            <p:cNvPr id="35" name="Picture 5"/>
            <p:cNvPicPr>
              <a:picLocks noChangeAspect="1" noChangeArrowheads="1"/>
            </p:cNvPicPr>
            <p:nvPr/>
          </p:nvPicPr>
          <p:blipFill>
            <a:blip r:embed="rId3" cstate="print"/>
            <a:srcRect/>
            <a:stretch>
              <a:fillRect/>
            </a:stretch>
          </p:blipFill>
          <p:spPr bwMode="auto">
            <a:xfrm>
              <a:off x="8305800" y="3429000"/>
              <a:ext cx="457200" cy="1302555"/>
            </a:xfrm>
            <a:prstGeom prst="rect">
              <a:avLst/>
            </a:prstGeom>
            <a:noFill/>
            <a:ln w="9525">
              <a:noFill/>
              <a:miter lim="800000"/>
              <a:headEnd/>
              <a:tailEnd/>
            </a:ln>
            <a:effectLst/>
          </p:spPr>
        </p:pic>
        <p:pic>
          <p:nvPicPr>
            <p:cNvPr id="36" name="Picture 5"/>
            <p:cNvPicPr>
              <a:picLocks noChangeAspect="1" noChangeArrowheads="1"/>
            </p:cNvPicPr>
            <p:nvPr/>
          </p:nvPicPr>
          <p:blipFill>
            <a:blip r:embed="rId3" cstate="print"/>
            <a:srcRect/>
            <a:stretch>
              <a:fillRect/>
            </a:stretch>
          </p:blipFill>
          <p:spPr bwMode="auto">
            <a:xfrm>
              <a:off x="6667500" y="1394330"/>
              <a:ext cx="457200" cy="1302555"/>
            </a:xfrm>
            <a:prstGeom prst="rect">
              <a:avLst/>
            </a:prstGeom>
            <a:noFill/>
            <a:ln w="9525">
              <a:noFill/>
              <a:miter lim="800000"/>
              <a:headEnd/>
              <a:tailEnd/>
            </a:ln>
            <a:effectLst/>
          </p:spPr>
        </p:pic>
        <p:cxnSp>
          <p:nvCxnSpPr>
            <p:cNvPr id="37" name="Straight Arrow Connector 36"/>
            <p:cNvCxnSpPr/>
            <p:nvPr/>
          </p:nvCxnSpPr>
          <p:spPr>
            <a:xfrm>
              <a:off x="5791202" y="3200402"/>
              <a:ext cx="2285999" cy="761999"/>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5400000" flipH="1" flipV="1">
              <a:off x="4914900" y="3543300"/>
              <a:ext cx="838201" cy="304803"/>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5715002" y="2743203"/>
              <a:ext cx="685797" cy="304797"/>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endCxn id="46" idx="0"/>
            </p:cNvCxnSpPr>
            <p:nvPr/>
          </p:nvCxnSpPr>
          <p:spPr>
            <a:xfrm rot="16200000" flipH="1">
              <a:off x="4994680" y="3920724"/>
              <a:ext cx="2278843" cy="990598"/>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209382" y="838200"/>
              <a:ext cx="2840037" cy="449454"/>
            </a:xfrm>
            <a:prstGeom prst="rect">
              <a:avLst/>
            </a:prstGeom>
            <a:noFill/>
          </p:spPr>
          <p:txBody>
            <a:bodyPr wrap="square" rtlCol="0">
              <a:spAutoFit/>
            </a:bodyPr>
            <a:lstStyle/>
            <a:p>
              <a:r>
                <a:rPr lang="en-US" sz="2000" dirty="0" smtClean="0"/>
                <a:t>Infectious Disease</a:t>
              </a:r>
              <a:endParaRPr lang="en-US" sz="2000" dirty="0"/>
            </a:p>
          </p:txBody>
        </p:sp>
        <p:sp>
          <p:nvSpPr>
            <p:cNvPr id="42" name="TextBox 41"/>
            <p:cNvSpPr txBox="1"/>
            <p:nvPr/>
          </p:nvSpPr>
          <p:spPr>
            <a:xfrm>
              <a:off x="6858000" y="6172200"/>
              <a:ext cx="2057400" cy="795186"/>
            </a:xfrm>
            <a:prstGeom prst="rect">
              <a:avLst/>
            </a:prstGeom>
            <a:noFill/>
          </p:spPr>
          <p:txBody>
            <a:bodyPr wrap="square" rtlCol="0">
              <a:spAutoFit/>
            </a:bodyPr>
            <a:lstStyle/>
            <a:p>
              <a:r>
                <a:rPr lang="en-US" sz="2000" dirty="0" smtClean="0"/>
                <a:t>Case Management</a:t>
              </a:r>
              <a:endParaRPr lang="en-US" sz="2000" dirty="0"/>
            </a:p>
          </p:txBody>
        </p:sp>
        <p:sp>
          <p:nvSpPr>
            <p:cNvPr id="43" name="TextBox 42"/>
            <p:cNvSpPr txBox="1"/>
            <p:nvPr/>
          </p:nvSpPr>
          <p:spPr>
            <a:xfrm>
              <a:off x="3317808" y="5105991"/>
              <a:ext cx="2529018" cy="449454"/>
            </a:xfrm>
            <a:prstGeom prst="rect">
              <a:avLst/>
            </a:prstGeom>
            <a:noFill/>
          </p:spPr>
          <p:txBody>
            <a:bodyPr wrap="square" rtlCol="0">
              <a:spAutoFit/>
            </a:bodyPr>
            <a:lstStyle/>
            <a:p>
              <a:r>
                <a:rPr lang="en-US" sz="2000" dirty="0" smtClean="0"/>
                <a:t>Pharmacy</a:t>
              </a:r>
              <a:endParaRPr lang="en-US" sz="2000" dirty="0"/>
            </a:p>
          </p:txBody>
        </p:sp>
        <p:grpSp>
          <p:nvGrpSpPr>
            <p:cNvPr id="44" name="Group 45"/>
            <p:cNvGrpSpPr/>
            <p:nvPr/>
          </p:nvGrpSpPr>
          <p:grpSpPr>
            <a:xfrm>
              <a:off x="4191000" y="1600200"/>
              <a:ext cx="1468437" cy="1739900"/>
              <a:chOff x="381000" y="2971800"/>
              <a:chExt cx="1468437" cy="1739900"/>
            </a:xfrm>
          </p:grpSpPr>
          <p:pic>
            <p:nvPicPr>
              <p:cNvPr id="70" name="Picture 4"/>
              <p:cNvPicPr>
                <a:picLocks noChangeAspect="1" noChangeArrowheads="1"/>
              </p:cNvPicPr>
              <p:nvPr/>
            </p:nvPicPr>
            <p:blipFill>
              <a:blip r:embed="rId4" cstate="print"/>
              <a:srcRect/>
              <a:stretch>
                <a:fillRect/>
              </a:stretch>
            </p:blipFill>
            <p:spPr bwMode="auto">
              <a:xfrm>
                <a:off x="381000" y="2971800"/>
                <a:ext cx="782637" cy="1511300"/>
              </a:xfrm>
              <a:prstGeom prst="rect">
                <a:avLst/>
              </a:prstGeom>
              <a:noFill/>
              <a:ln w="9525">
                <a:noFill/>
                <a:miter lim="800000"/>
                <a:headEnd/>
                <a:tailEnd/>
              </a:ln>
              <a:effectLst/>
            </p:spPr>
          </p:pic>
          <p:pic>
            <p:nvPicPr>
              <p:cNvPr id="71" name="Picture 4"/>
              <p:cNvPicPr>
                <a:picLocks noChangeAspect="1" noChangeArrowheads="1"/>
              </p:cNvPicPr>
              <p:nvPr/>
            </p:nvPicPr>
            <p:blipFill>
              <a:blip r:embed="rId4" cstate="print"/>
              <a:srcRect/>
              <a:stretch>
                <a:fillRect/>
              </a:stretch>
            </p:blipFill>
            <p:spPr bwMode="auto">
              <a:xfrm>
                <a:off x="1066800" y="2971800"/>
                <a:ext cx="782637" cy="1511300"/>
              </a:xfrm>
              <a:prstGeom prst="rect">
                <a:avLst/>
              </a:prstGeom>
              <a:noFill/>
              <a:ln w="9525">
                <a:noFill/>
                <a:miter lim="800000"/>
                <a:headEnd/>
                <a:tailEnd/>
              </a:ln>
              <a:effectLst/>
            </p:spPr>
          </p:pic>
          <p:pic>
            <p:nvPicPr>
              <p:cNvPr id="72" name="Picture 4"/>
              <p:cNvPicPr>
                <a:picLocks noChangeAspect="1" noChangeArrowheads="1"/>
              </p:cNvPicPr>
              <p:nvPr/>
            </p:nvPicPr>
            <p:blipFill>
              <a:blip r:embed="rId4" cstate="print"/>
              <a:srcRect/>
              <a:stretch>
                <a:fillRect/>
              </a:stretch>
            </p:blipFill>
            <p:spPr bwMode="auto">
              <a:xfrm>
                <a:off x="762000" y="3200400"/>
                <a:ext cx="782637" cy="1511300"/>
              </a:xfrm>
              <a:prstGeom prst="rect">
                <a:avLst/>
              </a:prstGeom>
              <a:noFill/>
              <a:ln w="9525">
                <a:noFill/>
                <a:miter lim="800000"/>
                <a:headEnd/>
                <a:tailEnd/>
              </a:ln>
              <a:effectLst/>
            </p:spPr>
          </p:pic>
        </p:grpSp>
        <p:grpSp>
          <p:nvGrpSpPr>
            <p:cNvPr id="45" name="Group 46"/>
            <p:cNvGrpSpPr/>
            <p:nvPr/>
          </p:nvGrpSpPr>
          <p:grpSpPr>
            <a:xfrm>
              <a:off x="7239000" y="1524000"/>
              <a:ext cx="1468437" cy="1739900"/>
              <a:chOff x="381000" y="2971800"/>
              <a:chExt cx="1468437" cy="1739900"/>
            </a:xfrm>
          </p:grpSpPr>
          <p:pic>
            <p:nvPicPr>
              <p:cNvPr id="67" name="Picture 4"/>
              <p:cNvPicPr>
                <a:picLocks noChangeAspect="1" noChangeArrowheads="1"/>
              </p:cNvPicPr>
              <p:nvPr/>
            </p:nvPicPr>
            <p:blipFill>
              <a:blip r:embed="rId4" cstate="print"/>
              <a:srcRect/>
              <a:stretch>
                <a:fillRect/>
              </a:stretch>
            </p:blipFill>
            <p:spPr bwMode="auto">
              <a:xfrm>
                <a:off x="381000" y="2971800"/>
                <a:ext cx="782637" cy="1511300"/>
              </a:xfrm>
              <a:prstGeom prst="rect">
                <a:avLst/>
              </a:prstGeom>
              <a:noFill/>
              <a:ln w="9525">
                <a:noFill/>
                <a:miter lim="800000"/>
                <a:headEnd/>
                <a:tailEnd/>
              </a:ln>
              <a:effectLst/>
            </p:spPr>
          </p:pic>
          <p:pic>
            <p:nvPicPr>
              <p:cNvPr id="68" name="Picture 4"/>
              <p:cNvPicPr>
                <a:picLocks noChangeAspect="1" noChangeArrowheads="1"/>
              </p:cNvPicPr>
              <p:nvPr/>
            </p:nvPicPr>
            <p:blipFill>
              <a:blip r:embed="rId4" cstate="print"/>
              <a:srcRect/>
              <a:stretch>
                <a:fillRect/>
              </a:stretch>
            </p:blipFill>
            <p:spPr bwMode="auto">
              <a:xfrm>
                <a:off x="1066800" y="2971800"/>
                <a:ext cx="782637" cy="1511300"/>
              </a:xfrm>
              <a:prstGeom prst="rect">
                <a:avLst/>
              </a:prstGeom>
              <a:noFill/>
              <a:ln w="9525">
                <a:noFill/>
                <a:miter lim="800000"/>
                <a:headEnd/>
                <a:tailEnd/>
              </a:ln>
              <a:effectLst/>
            </p:spPr>
          </p:pic>
          <p:pic>
            <p:nvPicPr>
              <p:cNvPr id="69" name="Picture 4"/>
              <p:cNvPicPr>
                <a:picLocks noChangeAspect="1" noChangeArrowheads="1"/>
              </p:cNvPicPr>
              <p:nvPr/>
            </p:nvPicPr>
            <p:blipFill>
              <a:blip r:embed="rId4" cstate="print"/>
              <a:srcRect/>
              <a:stretch>
                <a:fillRect/>
              </a:stretch>
            </p:blipFill>
            <p:spPr bwMode="auto">
              <a:xfrm>
                <a:off x="762000" y="3200400"/>
                <a:ext cx="782637" cy="1511300"/>
              </a:xfrm>
              <a:prstGeom prst="rect">
                <a:avLst/>
              </a:prstGeom>
              <a:noFill/>
              <a:ln w="9525">
                <a:noFill/>
                <a:miter lim="800000"/>
                <a:headEnd/>
                <a:tailEnd/>
              </a:ln>
              <a:effectLst/>
            </p:spPr>
          </p:pic>
        </p:grpSp>
        <p:pic>
          <p:nvPicPr>
            <p:cNvPr id="46" name="Picture 5"/>
            <p:cNvPicPr>
              <a:picLocks noChangeAspect="1" noChangeArrowheads="1"/>
            </p:cNvPicPr>
            <p:nvPr/>
          </p:nvPicPr>
          <p:blipFill>
            <a:blip r:embed="rId3" cstate="print"/>
            <a:srcRect/>
            <a:stretch>
              <a:fillRect/>
            </a:stretch>
          </p:blipFill>
          <p:spPr bwMode="auto">
            <a:xfrm>
              <a:off x="6400800" y="5555445"/>
              <a:ext cx="457200" cy="1302555"/>
            </a:xfrm>
            <a:prstGeom prst="rect">
              <a:avLst/>
            </a:prstGeom>
            <a:noFill/>
            <a:ln w="9525">
              <a:noFill/>
              <a:miter lim="800000"/>
              <a:headEnd/>
              <a:tailEnd/>
            </a:ln>
            <a:effectLst/>
          </p:spPr>
        </p:pic>
        <p:grpSp>
          <p:nvGrpSpPr>
            <p:cNvPr id="47" name="Group 50"/>
            <p:cNvGrpSpPr/>
            <p:nvPr/>
          </p:nvGrpSpPr>
          <p:grpSpPr>
            <a:xfrm>
              <a:off x="7848600" y="4648200"/>
              <a:ext cx="1468437" cy="1739900"/>
              <a:chOff x="381000" y="2971800"/>
              <a:chExt cx="1468437" cy="1739900"/>
            </a:xfrm>
          </p:grpSpPr>
          <p:pic>
            <p:nvPicPr>
              <p:cNvPr id="64" name="Picture 4"/>
              <p:cNvPicPr>
                <a:picLocks noChangeAspect="1" noChangeArrowheads="1"/>
              </p:cNvPicPr>
              <p:nvPr/>
            </p:nvPicPr>
            <p:blipFill>
              <a:blip r:embed="rId4" cstate="print"/>
              <a:srcRect/>
              <a:stretch>
                <a:fillRect/>
              </a:stretch>
            </p:blipFill>
            <p:spPr bwMode="auto">
              <a:xfrm>
                <a:off x="381000" y="2971800"/>
                <a:ext cx="782637" cy="1511300"/>
              </a:xfrm>
              <a:prstGeom prst="rect">
                <a:avLst/>
              </a:prstGeom>
              <a:noFill/>
              <a:ln w="9525">
                <a:noFill/>
                <a:miter lim="800000"/>
                <a:headEnd/>
                <a:tailEnd/>
              </a:ln>
              <a:effectLst/>
            </p:spPr>
          </p:pic>
          <p:pic>
            <p:nvPicPr>
              <p:cNvPr id="65" name="Picture 4"/>
              <p:cNvPicPr>
                <a:picLocks noChangeAspect="1" noChangeArrowheads="1"/>
              </p:cNvPicPr>
              <p:nvPr/>
            </p:nvPicPr>
            <p:blipFill>
              <a:blip r:embed="rId4" cstate="print"/>
              <a:srcRect/>
              <a:stretch>
                <a:fillRect/>
              </a:stretch>
            </p:blipFill>
            <p:spPr bwMode="auto">
              <a:xfrm>
                <a:off x="1066800" y="2971800"/>
                <a:ext cx="782637" cy="1511300"/>
              </a:xfrm>
              <a:prstGeom prst="rect">
                <a:avLst/>
              </a:prstGeom>
              <a:noFill/>
              <a:ln w="9525">
                <a:noFill/>
                <a:miter lim="800000"/>
                <a:headEnd/>
                <a:tailEnd/>
              </a:ln>
              <a:effectLst/>
            </p:spPr>
          </p:pic>
          <p:pic>
            <p:nvPicPr>
              <p:cNvPr id="66" name="Picture 4"/>
              <p:cNvPicPr>
                <a:picLocks noChangeAspect="1" noChangeArrowheads="1"/>
              </p:cNvPicPr>
              <p:nvPr/>
            </p:nvPicPr>
            <p:blipFill>
              <a:blip r:embed="rId4" cstate="print"/>
              <a:srcRect/>
              <a:stretch>
                <a:fillRect/>
              </a:stretch>
            </p:blipFill>
            <p:spPr bwMode="auto">
              <a:xfrm>
                <a:off x="762000" y="3200400"/>
                <a:ext cx="782637" cy="1511300"/>
              </a:xfrm>
              <a:prstGeom prst="rect">
                <a:avLst/>
              </a:prstGeom>
              <a:noFill/>
              <a:ln w="9525">
                <a:noFill/>
                <a:miter lim="800000"/>
                <a:headEnd/>
                <a:tailEnd/>
              </a:ln>
              <a:effectLst/>
            </p:spPr>
          </p:pic>
        </p:grpSp>
        <p:grpSp>
          <p:nvGrpSpPr>
            <p:cNvPr id="48" name="Group 54"/>
            <p:cNvGrpSpPr/>
            <p:nvPr/>
          </p:nvGrpSpPr>
          <p:grpSpPr>
            <a:xfrm>
              <a:off x="4876800" y="4953000"/>
              <a:ext cx="1468437" cy="1739900"/>
              <a:chOff x="381000" y="2971800"/>
              <a:chExt cx="1468437" cy="1739900"/>
            </a:xfrm>
          </p:grpSpPr>
          <p:pic>
            <p:nvPicPr>
              <p:cNvPr id="61" name="Picture 4"/>
              <p:cNvPicPr>
                <a:picLocks noChangeAspect="1" noChangeArrowheads="1"/>
              </p:cNvPicPr>
              <p:nvPr/>
            </p:nvPicPr>
            <p:blipFill>
              <a:blip r:embed="rId4" cstate="print"/>
              <a:srcRect/>
              <a:stretch>
                <a:fillRect/>
              </a:stretch>
            </p:blipFill>
            <p:spPr bwMode="auto">
              <a:xfrm>
                <a:off x="381000" y="2971800"/>
                <a:ext cx="782637" cy="1511300"/>
              </a:xfrm>
              <a:prstGeom prst="rect">
                <a:avLst/>
              </a:prstGeom>
              <a:noFill/>
              <a:ln w="9525">
                <a:noFill/>
                <a:miter lim="800000"/>
                <a:headEnd/>
                <a:tailEnd/>
              </a:ln>
              <a:effectLst/>
            </p:spPr>
          </p:pic>
          <p:pic>
            <p:nvPicPr>
              <p:cNvPr id="62" name="Picture 4"/>
              <p:cNvPicPr>
                <a:picLocks noChangeAspect="1" noChangeArrowheads="1"/>
              </p:cNvPicPr>
              <p:nvPr/>
            </p:nvPicPr>
            <p:blipFill>
              <a:blip r:embed="rId4" cstate="print"/>
              <a:srcRect/>
              <a:stretch>
                <a:fillRect/>
              </a:stretch>
            </p:blipFill>
            <p:spPr bwMode="auto">
              <a:xfrm>
                <a:off x="1066800" y="2971800"/>
                <a:ext cx="782637" cy="1511300"/>
              </a:xfrm>
              <a:prstGeom prst="rect">
                <a:avLst/>
              </a:prstGeom>
              <a:noFill/>
              <a:ln w="9525">
                <a:noFill/>
                <a:miter lim="800000"/>
                <a:headEnd/>
                <a:tailEnd/>
              </a:ln>
              <a:effectLst/>
            </p:spPr>
          </p:pic>
          <p:pic>
            <p:nvPicPr>
              <p:cNvPr id="63" name="Picture 4"/>
              <p:cNvPicPr>
                <a:picLocks noChangeAspect="1" noChangeArrowheads="1"/>
              </p:cNvPicPr>
              <p:nvPr/>
            </p:nvPicPr>
            <p:blipFill>
              <a:blip r:embed="rId4" cstate="print"/>
              <a:srcRect/>
              <a:stretch>
                <a:fillRect/>
              </a:stretch>
            </p:blipFill>
            <p:spPr bwMode="auto">
              <a:xfrm>
                <a:off x="762000" y="3200400"/>
                <a:ext cx="782637" cy="1511300"/>
              </a:xfrm>
              <a:prstGeom prst="rect">
                <a:avLst/>
              </a:prstGeom>
              <a:noFill/>
              <a:ln w="9525">
                <a:noFill/>
                <a:miter lim="800000"/>
                <a:headEnd/>
                <a:tailEnd/>
              </a:ln>
              <a:effectLst/>
            </p:spPr>
          </p:pic>
        </p:grpSp>
        <p:cxnSp>
          <p:nvCxnSpPr>
            <p:cNvPr id="49" name="Straight Arrow Connector 48"/>
            <p:cNvCxnSpPr/>
            <p:nvPr/>
          </p:nvCxnSpPr>
          <p:spPr>
            <a:xfrm>
              <a:off x="5715000" y="3276600"/>
              <a:ext cx="2057402" cy="1600202"/>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5867400" y="2895600"/>
              <a:ext cx="1295400" cy="228600"/>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1" name="Picture 5"/>
            <p:cNvPicPr>
              <a:picLocks noChangeAspect="1" noChangeArrowheads="1"/>
            </p:cNvPicPr>
            <p:nvPr/>
          </p:nvPicPr>
          <p:blipFill>
            <a:blip r:embed="rId3" cstate="print"/>
            <a:srcRect/>
            <a:stretch>
              <a:fillRect/>
            </a:stretch>
          </p:blipFill>
          <p:spPr bwMode="auto">
            <a:xfrm>
              <a:off x="4191000" y="3810000"/>
              <a:ext cx="457200" cy="1302555"/>
            </a:xfrm>
            <a:prstGeom prst="rect">
              <a:avLst/>
            </a:prstGeom>
            <a:noFill/>
            <a:ln w="9525">
              <a:noFill/>
              <a:miter lim="800000"/>
              <a:headEnd/>
              <a:tailEnd/>
            </a:ln>
            <a:effectLst/>
          </p:spPr>
        </p:pic>
        <p:cxnSp>
          <p:nvCxnSpPr>
            <p:cNvPr id="52" name="Straight Arrow Connector 51"/>
            <p:cNvCxnSpPr/>
            <p:nvPr/>
          </p:nvCxnSpPr>
          <p:spPr>
            <a:xfrm rot="5400000" flipH="1" flipV="1">
              <a:off x="7772399" y="4343403"/>
              <a:ext cx="533399" cy="228597"/>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7010400" y="5105400"/>
              <a:ext cx="609600" cy="381000"/>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rot="16200000" flipH="1">
              <a:off x="5181600" y="4495800"/>
              <a:ext cx="457200" cy="457200"/>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7391400" y="3124200"/>
              <a:ext cx="685800" cy="533400"/>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6553200" y="2819400"/>
              <a:ext cx="762000" cy="1588"/>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rot="5400000" flipH="1" flipV="1">
              <a:off x="5753099" y="3390901"/>
              <a:ext cx="1600202" cy="1371600"/>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rot="16200000" flipV="1">
              <a:off x="5372102" y="4076701"/>
              <a:ext cx="2514601" cy="152399"/>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rot="5400000" flipH="1" flipV="1">
              <a:off x="6362701" y="4076701"/>
              <a:ext cx="1752599" cy="762000"/>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5486400" y="3581401"/>
              <a:ext cx="2133600" cy="533399"/>
            </a:xfrm>
            <a:prstGeom prst="straightConnector1">
              <a:avLst/>
            </a:prstGeom>
            <a:ln w="254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73" name="TextBox 72"/>
          <p:cNvSpPr txBox="1"/>
          <p:nvPr/>
        </p:nvSpPr>
        <p:spPr>
          <a:xfrm>
            <a:off x="-30126" y="1601406"/>
            <a:ext cx="3001926" cy="4431983"/>
          </a:xfrm>
          <a:prstGeom prst="rect">
            <a:avLst/>
          </a:prstGeom>
          <a:solidFill>
            <a:schemeClr val="accent1">
              <a:lumMod val="40000"/>
              <a:lumOff val="60000"/>
            </a:schemeClr>
          </a:solidFill>
        </p:spPr>
        <p:txBody>
          <a:bodyPr wrap="square" rtlCol="0">
            <a:spAutoFit/>
          </a:bodyPr>
          <a:lstStyle/>
          <a:p>
            <a:pPr marL="514350" indent="-514350">
              <a:spcBef>
                <a:spcPts val="1200"/>
              </a:spcBef>
              <a:buFont typeface="+mj-lt"/>
              <a:buAutoNum type="arabicPeriod"/>
            </a:pPr>
            <a:r>
              <a:rPr lang="en-US" sz="2800" dirty="0"/>
              <a:t>On-demand</a:t>
            </a:r>
            <a:br>
              <a:rPr lang="en-US" sz="2800" dirty="0"/>
            </a:br>
            <a:r>
              <a:rPr lang="en-US" sz="2800" dirty="0"/>
              <a:t>resource</a:t>
            </a:r>
            <a:br>
              <a:rPr lang="en-US" sz="2800" dirty="0"/>
            </a:br>
            <a:r>
              <a:rPr lang="en-US" sz="2800" dirty="0"/>
              <a:t>generation</a:t>
            </a:r>
          </a:p>
          <a:p>
            <a:pPr marL="514350" indent="-514350">
              <a:spcBef>
                <a:spcPts val="1200"/>
              </a:spcBef>
              <a:buFont typeface="+mj-lt"/>
              <a:buAutoNum type="arabicPeriod"/>
            </a:pPr>
            <a:r>
              <a:rPr lang="en-US" sz="2800" dirty="0" smtClean="0"/>
              <a:t>Policy</a:t>
            </a:r>
            <a:br>
              <a:rPr lang="en-US" sz="2800" dirty="0" smtClean="0"/>
            </a:br>
            <a:r>
              <a:rPr lang="en-US" sz="2800" dirty="0" smtClean="0"/>
              <a:t>clarification</a:t>
            </a:r>
            <a:endParaRPr lang="en-US" sz="2800" dirty="0"/>
          </a:p>
          <a:p>
            <a:pPr marL="514350" indent="-514350">
              <a:spcBef>
                <a:spcPts val="1200"/>
              </a:spcBef>
              <a:buFont typeface="+mj-lt"/>
              <a:buAutoNum type="arabicPeriod"/>
            </a:pPr>
            <a:r>
              <a:rPr lang="en-US" sz="2800" dirty="0" smtClean="0"/>
              <a:t>Strategies identification</a:t>
            </a:r>
          </a:p>
          <a:p>
            <a:pPr marL="514350" indent="-514350">
              <a:spcBef>
                <a:spcPts val="1200"/>
              </a:spcBef>
              <a:buFont typeface="+mj-lt"/>
              <a:buAutoNum type="arabicPeriod"/>
            </a:pPr>
            <a:r>
              <a:rPr lang="en-US" sz="2800" dirty="0" smtClean="0"/>
              <a:t>Action mobilization</a:t>
            </a:r>
          </a:p>
        </p:txBody>
      </p:sp>
      <p:sp>
        <p:nvSpPr>
          <p:cNvPr id="74" name="TextBox 73"/>
          <p:cNvSpPr txBox="1"/>
          <p:nvPr/>
        </p:nvSpPr>
        <p:spPr>
          <a:xfrm>
            <a:off x="7808072" y="4144627"/>
            <a:ext cx="2168806" cy="400110"/>
          </a:xfrm>
          <a:prstGeom prst="rect">
            <a:avLst/>
          </a:prstGeom>
          <a:noFill/>
        </p:spPr>
        <p:txBody>
          <a:bodyPr wrap="square" rtlCol="0">
            <a:spAutoFit/>
          </a:bodyPr>
          <a:lstStyle/>
          <a:p>
            <a:r>
              <a:rPr lang="en-US" sz="2000" dirty="0" smtClean="0"/>
              <a:t>Psychiatry</a:t>
            </a:r>
            <a:endParaRPr lang="en-US" dirty="0"/>
          </a:p>
        </p:txBody>
      </p:sp>
      <p:sp>
        <p:nvSpPr>
          <p:cNvPr id="75" name="Oval 74"/>
          <p:cNvSpPr/>
          <p:nvPr/>
        </p:nvSpPr>
        <p:spPr>
          <a:xfrm>
            <a:off x="3898181" y="1994163"/>
            <a:ext cx="762000" cy="685800"/>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p:cNvSpPr/>
          <p:nvPr/>
        </p:nvSpPr>
        <p:spPr>
          <a:xfrm>
            <a:off x="5784387" y="1800070"/>
            <a:ext cx="762000" cy="685800"/>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7025974" y="4710863"/>
            <a:ext cx="762000" cy="685800"/>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p:cNvSpPr/>
          <p:nvPr/>
        </p:nvSpPr>
        <p:spPr>
          <a:xfrm>
            <a:off x="5686246" y="5467396"/>
            <a:ext cx="762000" cy="685800"/>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p:cNvSpPr/>
          <p:nvPr/>
        </p:nvSpPr>
        <p:spPr>
          <a:xfrm>
            <a:off x="3728882" y="4001782"/>
            <a:ext cx="762000" cy="685800"/>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p:cNvSpPr/>
          <p:nvPr/>
        </p:nvSpPr>
        <p:spPr>
          <a:xfrm>
            <a:off x="6862606" y="2177431"/>
            <a:ext cx="762000" cy="685800"/>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Oval 78"/>
          <p:cNvSpPr/>
          <p:nvPr/>
        </p:nvSpPr>
        <p:spPr>
          <a:xfrm>
            <a:off x="4499375" y="4915522"/>
            <a:ext cx="762000" cy="685800"/>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5438874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38400"/>
            <a:ext cx="9144000" cy="1238250"/>
          </a:xfrm>
        </p:spPr>
        <p:txBody>
          <a:bodyPr>
            <a:noAutofit/>
          </a:bodyPr>
          <a:lstStyle/>
          <a:p>
            <a:r>
              <a:rPr lang="en-US" b="1" dirty="0" smtClean="0"/>
              <a:t>Nuts &amp; Bolts</a:t>
            </a:r>
            <a:endParaRPr lang="en-US" b="1" dirty="0"/>
          </a:p>
        </p:txBody>
      </p:sp>
      <p:sp>
        <p:nvSpPr>
          <p:cNvPr id="3" name="Text Placeholder 2"/>
          <p:cNvSpPr>
            <a:spLocks noGrp="1"/>
          </p:cNvSpPr>
          <p:nvPr>
            <p:ph type="body" idx="1"/>
          </p:nvPr>
        </p:nvSpPr>
        <p:spPr>
          <a:xfrm>
            <a:off x="0" y="2971800"/>
            <a:ext cx="9144000" cy="790576"/>
          </a:xfrm>
        </p:spPr>
        <p:txBody>
          <a:bodyPr/>
          <a:lstStyle/>
          <a:p>
            <a:r>
              <a:rPr lang="en-US" sz="2800" dirty="0" smtClean="0"/>
              <a:t>Implementing a successful </a:t>
            </a:r>
            <a:r>
              <a:rPr lang="en-US" sz="2800" dirty="0" err="1" smtClean="0"/>
              <a:t>Telehealth</a:t>
            </a:r>
            <a:r>
              <a:rPr lang="en-US" sz="2800" dirty="0" smtClean="0"/>
              <a:t> program</a:t>
            </a:r>
            <a:endParaRPr lang="en-US" sz="2800" dirty="0"/>
          </a:p>
        </p:txBody>
      </p:sp>
    </p:spTree>
    <p:extLst>
      <p:ext uri="{BB962C8B-B14F-4D97-AF65-F5344CB8AC3E}">
        <p14:creationId xmlns:p14="http://schemas.microsoft.com/office/powerpoint/2010/main" val="317740849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NW AETC ECHO Mission</a:t>
            </a:r>
            <a:endParaRPr lang="en-US" sz="3200" dirty="0"/>
          </a:p>
        </p:txBody>
      </p:sp>
      <p:sp>
        <p:nvSpPr>
          <p:cNvPr id="3" name="Text Placeholder 2"/>
          <p:cNvSpPr>
            <a:spLocks noGrp="1"/>
          </p:cNvSpPr>
          <p:nvPr>
            <p:ph type="body" idx="1"/>
          </p:nvPr>
        </p:nvSpPr>
        <p:spPr/>
        <p:txBody>
          <a:bodyPr/>
          <a:lstStyle/>
          <a:p>
            <a:endParaRPr lang="en-US" dirty="0"/>
          </a:p>
        </p:txBody>
      </p:sp>
      <p:sp>
        <p:nvSpPr>
          <p:cNvPr id="4" name="Content Placeholder 3"/>
          <p:cNvSpPr>
            <a:spLocks noGrp="1"/>
          </p:cNvSpPr>
          <p:nvPr>
            <p:ph sz="half" idx="2"/>
          </p:nvPr>
        </p:nvSpPr>
        <p:spPr>
          <a:xfrm>
            <a:off x="571500" y="1752600"/>
            <a:ext cx="8001000" cy="4724400"/>
          </a:xfrm>
        </p:spPr>
        <p:txBody>
          <a:bodyPr>
            <a:normAutofit/>
          </a:bodyPr>
          <a:lstStyle/>
          <a:p>
            <a:r>
              <a:rPr lang="en-US" b="1" dirty="0" smtClean="0"/>
              <a:t>Catalyze local treatment</a:t>
            </a:r>
            <a:r>
              <a:rPr lang="en-US" dirty="0" smtClean="0"/>
              <a:t> of most vulnerable and underserved patients (rural sites, CHC’s, FQHC’s)</a:t>
            </a:r>
            <a:br>
              <a:rPr lang="en-US" dirty="0" smtClean="0"/>
            </a:br>
            <a:endParaRPr lang="en-US" b="1" dirty="0"/>
          </a:p>
          <a:p>
            <a:r>
              <a:rPr lang="en-US" b="1" dirty="0"/>
              <a:t>Catalyze knowledge sharing</a:t>
            </a:r>
            <a:r>
              <a:rPr lang="en-US" dirty="0"/>
              <a:t> </a:t>
            </a:r>
            <a:r>
              <a:rPr lang="en-US" dirty="0" smtClean="0"/>
              <a:t>between </a:t>
            </a:r>
            <a:r>
              <a:rPr lang="en-US" dirty="0"/>
              <a:t>clinicians developing treatment expertise across the Pacific Northwest </a:t>
            </a:r>
            <a:r>
              <a:rPr lang="en-US" dirty="0" smtClean="0"/>
              <a:t>region</a:t>
            </a:r>
            <a:br>
              <a:rPr lang="en-US" dirty="0" smtClean="0"/>
            </a:br>
            <a:endParaRPr lang="en-US" dirty="0"/>
          </a:p>
          <a:p>
            <a:r>
              <a:rPr lang="en-US" b="1" dirty="0" smtClean="0"/>
              <a:t>Disseminate treatment innovations </a:t>
            </a:r>
            <a:r>
              <a:rPr lang="en-US" dirty="0" smtClean="0"/>
              <a:t>quickly across a network of clinicians</a:t>
            </a:r>
            <a:br>
              <a:rPr lang="en-US" dirty="0" smtClean="0"/>
            </a:br>
            <a:endParaRPr lang="en-US" dirty="0" smtClean="0"/>
          </a:p>
          <a:p>
            <a:endParaRPr lang="en-US" dirty="0" smtClean="0"/>
          </a:p>
          <a:p>
            <a:endParaRPr lang="en-US" dirty="0" smtClean="0"/>
          </a:p>
        </p:txBody>
      </p:sp>
      <p:sp>
        <p:nvSpPr>
          <p:cNvPr id="5" name="Content Placeholder 4"/>
          <p:cNvSpPr>
            <a:spLocks noGrp="1"/>
          </p:cNvSpPr>
          <p:nvPr>
            <p:ph sz="quarter" idx="13"/>
          </p:nvPr>
        </p:nvSpPr>
        <p:spPr/>
        <p:txBody>
          <a:bodyPr/>
          <a:lstStyle/>
          <a:p>
            <a:endParaRPr lang="en-US"/>
          </a:p>
        </p:txBody>
      </p:sp>
      <p:pic>
        <p:nvPicPr>
          <p:cNvPr id="6" name="Picture 5" descr="NW AETC lo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2577"/>
            <a:ext cx="9144000" cy="929106"/>
          </a:xfrm>
          <a:prstGeom prst="rect">
            <a:avLst/>
          </a:prstGeom>
        </p:spPr>
      </p:pic>
    </p:spTree>
    <p:extLst>
      <p:ext uri="{BB962C8B-B14F-4D97-AF65-F5344CB8AC3E}">
        <p14:creationId xmlns:p14="http://schemas.microsoft.com/office/powerpoint/2010/main" val="3556472488"/>
      </p:ext>
    </p:extLst>
  </p:cSld>
  <p:clrMapOvr>
    <a:masterClrMapping/>
  </p:clrMapOvr>
  <p:transition xmlns:p14="http://schemas.microsoft.com/office/powerpoint/2010/main" spd="slow" advTm="94807"/>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38400"/>
            <a:ext cx="9144000" cy="1238250"/>
          </a:xfrm>
        </p:spPr>
        <p:txBody>
          <a:bodyPr>
            <a:noAutofit/>
          </a:bodyPr>
          <a:lstStyle/>
          <a:p>
            <a:r>
              <a:rPr lang="en-US" b="1" dirty="0" smtClean="0"/>
              <a:t>Differentiating ECHO</a:t>
            </a:r>
            <a:endParaRPr lang="en-US" b="1" dirty="0"/>
          </a:p>
        </p:txBody>
      </p:sp>
      <p:sp>
        <p:nvSpPr>
          <p:cNvPr id="3" name="Text Placeholder 2"/>
          <p:cNvSpPr>
            <a:spLocks noGrp="1"/>
          </p:cNvSpPr>
          <p:nvPr>
            <p:ph type="body" idx="1"/>
          </p:nvPr>
        </p:nvSpPr>
        <p:spPr>
          <a:xfrm>
            <a:off x="0" y="2971800"/>
            <a:ext cx="9144000" cy="790576"/>
          </a:xfrm>
        </p:spPr>
        <p:txBody>
          <a:bodyPr/>
          <a:lstStyle/>
          <a:p>
            <a:r>
              <a:rPr lang="en-US" sz="2800" dirty="0" smtClean="0"/>
              <a:t>Definitions, Theoretical Framework &amp; Justification</a:t>
            </a:r>
            <a:endParaRPr lang="en-US" sz="2800" dirty="0"/>
          </a:p>
        </p:txBody>
      </p:sp>
      <p:sp>
        <p:nvSpPr>
          <p:cNvPr id="4" name="TextBox 3"/>
          <p:cNvSpPr txBox="1"/>
          <p:nvPr/>
        </p:nvSpPr>
        <p:spPr>
          <a:xfrm>
            <a:off x="76200" y="0"/>
            <a:ext cx="4343400" cy="276999"/>
          </a:xfrm>
          <a:prstGeom prst="rect">
            <a:avLst/>
          </a:prstGeom>
          <a:noFill/>
        </p:spPr>
        <p:txBody>
          <a:bodyPr wrap="square" rtlCol="0">
            <a:spAutoFit/>
          </a:bodyPr>
          <a:lstStyle/>
          <a:p>
            <a:r>
              <a:rPr lang="en-US" sz="1200" dirty="0">
                <a:solidFill>
                  <a:srgbClr val="81AE28"/>
                </a:solidFill>
              </a:rPr>
              <a:t>NW AETC ECHO Telehealth Program</a:t>
            </a:r>
          </a:p>
        </p:txBody>
      </p:sp>
    </p:spTree>
    <p:extLst>
      <p:ext uri="{BB962C8B-B14F-4D97-AF65-F5344CB8AC3E}">
        <p14:creationId xmlns:p14="http://schemas.microsoft.com/office/powerpoint/2010/main" val="180855359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b="1" dirty="0" smtClean="0">
                <a:latin typeface="Candara"/>
                <a:cs typeface="Candara"/>
              </a:rPr>
              <a:t>NW AETC ECHO Timeline</a:t>
            </a:r>
            <a:endParaRPr lang="en-US" sz="3200" b="1" dirty="0">
              <a:latin typeface="Candara"/>
              <a:cs typeface="Candara"/>
            </a:endParaRPr>
          </a:p>
        </p:txBody>
      </p:sp>
      <p:sp>
        <p:nvSpPr>
          <p:cNvPr id="4" name="Text Placeholder 3"/>
          <p:cNvSpPr>
            <a:spLocks noGrp="1"/>
          </p:cNvSpPr>
          <p:nvPr>
            <p:ph type="body" idx="1"/>
          </p:nvPr>
        </p:nvSpPr>
        <p:spPr/>
        <p:txBody>
          <a:bodyPr/>
          <a:lstStyle/>
          <a:p>
            <a:endParaRPr lang="en-US"/>
          </a:p>
        </p:txBody>
      </p:sp>
      <p:sp>
        <p:nvSpPr>
          <p:cNvPr id="6" name="Content Placeholder 5"/>
          <p:cNvSpPr>
            <a:spLocks noGrp="1"/>
          </p:cNvSpPr>
          <p:nvPr>
            <p:ph sz="quarter" idx="13"/>
          </p:nvPr>
        </p:nvSpPr>
        <p:spPr/>
        <p:txBody>
          <a:bodyPr/>
          <a:lstStyle/>
          <a:p>
            <a:endParaRPr lang="en-US"/>
          </a:p>
        </p:txBody>
      </p:sp>
      <p:cxnSp>
        <p:nvCxnSpPr>
          <p:cNvPr id="8" name="Straight Connector 7"/>
          <p:cNvCxnSpPr/>
          <p:nvPr/>
        </p:nvCxnSpPr>
        <p:spPr>
          <a:xfrm>
            <a:off x="0" y="3429000"/>
            <a:ext cx="9144000" cy="0"/>
          </a:xfrm>
          <a:prstGeom prst="line">
            <a:avLst/>
          </a:prstGeom>
          <a:ln w="57150" cmpd="sng">
            <a:prstDash val="solid"/>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533400" y="3276600"/>
            <a:ext cx="0"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800600" y="3276600"/>
            <a:ext cx="0"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191000" y="3276600"/>
            <a:ext cx="0"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3581400" y="3276600"/>
            <a:ext cx="0"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971800" y="3276600"/>
            <a:ext cx="0"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362200" y="3276600"/>
            <a:ext cx="0"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752600" y="3276600"/>
            <a:ext cx="0"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143000" y="3276600"/>
            <a:ext cx="0"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6019800" y="3276600"/>
            <a:ext cx="0"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629400" y="3276600"/>
            <a:ext cx="0"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7239000" y="3276600"/>
            <a:ext cx="0"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7848600" y="3276600"/>
            <a:ext cx="0"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410200" y="3276600"/>
            <a:ext cx="0"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8458200" y="3276600"/>
            <a:ext cx="0" cy="304800"/>
          </a:xfrm>
          <a:prstGeom prst="line">
            <a:avLst/>
          </a:prstGeom>
        </p:spPr>
        <p:style>
          <a:lnRef idx="2">
            <a:schemeClr val="accent1"/>
          </a:lnRef>
          <a:fillRef idx="0">
            <a:schemeClr val="accent1"/>
          </a:fillRef>
          <a:effectRef idx="1">
            <a:schemeClr val="accent1"/>
          </a:effectRef>
          <a:fontRef idx="minor">
            <a:schemeClr val="tx1"/>
          </a:fontRef>
        </p:style>
      </p:cxnSp>
      <p:sp>
        <p:nvSpPr>
          <p:cNvPr id="25" name="Rounded Rectangle 24"/>
          <p:cNvSpPr/>
          <p:nvPr/>
        </p:nvSpPr>
        <p:spPr>
          <a:xfrm>
            <a:off x="152400" y="3124200"/>
            <a:ext cx="533400" cy="228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Aug</a:t>
            </a:r>
            <a:endParaRPr lang="en-US" sz="1400" dirty="0"/>
          </a:p>
        </p:txBody>
      </p:sp>
      <p:sp>
        <p:nvSpPr>
          <p:cNvPr id="39" name="Rounded Rectangle 38"/>
          <p:cNvSpPr/>
          <p:nvPr/>
        </p:nvSpPr>
        <p:spPr>
          <a:xfrm>
            <a:off x="762000" y="3124200"/>
            <a:ext cx="609600" cy="228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Sept</a:t>
            </a:r>
            <a:endParaRPr lang="en-US" sz="1400" dirty="0"/>
          </a:p>
        </p:txBody>
      </p:sp>
      <p:sp>
        <p:nvSpPr>
          <p:cNvPr id="40" name="Rounded Rectangle 39"/>
          <p:cNvSpPr/>
          <p:nvPr/>
        </p:nvSpPr>
        <p:spPr>
          <a:xfrm>
            <a:off x="1447800" y="3124200"/>
            <a:ext cx="533400" cy="228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Oct</a:t>
            </a:r>
            <a:endParaRPr lang="en-US" sz="1400" dirty="0"/>
          </a:p>
        </p:txBody>
      </p:sp>
      <p:sp>
        <p:nvSpPr>
          <p:cNvPr id="42" name="Rounded Rectangle 41"/>
          <p:cNvSpPr/>
          <p:nvPr/>
        </p:nvSpPr>
        <p:spPr>
          <a:xfrm>
            <a:off x="2667000" y="3124200"/>
            <a:ext cx="533400" cy="228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Dec</a:t>
            </a:r>
            <a:endParaRPr lang="en-US" sz="1400" dirty="0"/>
          </a:p>
        </p:txBody>
      </p:sp>
      <p:sp>
        <p:nvSpPr>
          <p:cNvPr id="43" name="Rounded Rectangle 42"/>
          <p:cNvSpPr/>
          <p:nvPr/>
        </p:nvSpPr>
        <p:spPr>
          <a:xfrm>
            <a:off x="3276600" y="3124200"/>
            <a:ext cx="533400" cy="228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Jan</a:t>
            </a:r>
            <a:endParaRPr lang="en-US" sz="1400" dirty="0"/>
          </a:p>
        </p:txBody>
      </p:sp>
      <p:sp>
        <p:nvSpPr>
          <p:cNvPr id="44" name="Rounded Rectangle 43"/>
          <p:cNvSpPr/>
          <p:nvPr/>
        </p:nvSpPr>
        <p:spPr>
          <a:xfrm>
            <a:off x="3886200" y="3124200"/>
            <a:ext cx="533400" cy="228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Feb</a:t>
            </a:r>
            <a:endParaRPr lang="en-US" sz="1400" dirty="0"/>
          </a:p>
        </p:txBody>
      </p:sp>
      <p:sp>
        <p:nvSpPr>
          <p:cNvPr id="45" name="Rounded Rectangle 44"/>
          <p:cNvSpPr/>
          <p:nvPr/>
        </p:nvSpPr>
        <p:spPr>
          <a:xfrm>
            <a:off x="4495800" y="3124200"/>
            <a:ext cx="533400" cy="228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Mar</a:t>
            </a:r>
            <a:endParaRPr lang="en-US" sz="1400" dirty="0"/>
          </a:p>
        </p:txBody>
      </p:sp>
      <p:sp>
        <p:nvSpPr>
          <p:cNvPr id="46" name="Rounded Rectangle 45"/>
          <p:cNvSpPr/>
          <p:nvPr/>
        </p:nvSpPr>
        <p:spPr>
          <a:xfrm>
            <a:off x="2057400" y="3124200"/>
            <a:ext cx="533400" cy="228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Nov</a:t>
            </a:r>
            <a:endParaRPr lang="en-US" sz="1400" dirty="0"/>
          </a:p>
        </p:txBody>
      </p:sp>
      <p:sp>
        <p:nvSpPr>
          <p:cNvPr id="47" name="Rounded Rectangle 46"/>
          <p:cNvSpPr/>
          <p:nvPr/>
        </p:nvSpPr>
        <p:spPr>
          <a:xfrm>
            <a:off x="7543800" y="3124200"/>
            <a:ext cx="533400" cy="228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Aug</a:t>
            </a:r>
            <a:endParaRPr lang="en-US" sz="1400" dirty="0"/>
          </a:p>
        </p:txBody>
      </p:sp>
      <p:sp>
        <p:nvSpPr>
          <p:cNvPr id="49" name="Rounded Rectangle 48"/>
          <p:cNvSpPr/>
          <p:nvPr/>
        </p:nvSpPr>
        <p:spPr>
          <a:xfrm>
            <a:off x="8153400" y="3124200"/>
            <a:ext cx="609600" cy="228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Sept</a:t>
            </a:r>
          </a:p>
        </p:txBody>
      </p:sp>
      <p:sp>
        <p:nvSpPr>
          <p:cNvPr id="50" name="Rounded Rectangle 49"/>
          <p:cNvSpPr/>
          <p:nvPr/>
        </p:nvSpPr>
        <p:spPr>
          <a:xfrm>
            <a:off x="5105400" y="3124200"/>
            <a:ext cx="533400" cy="228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Apr</a:t>
            </a:r>
            <a:endParaRPr lang="en-US" sz="1400" dirty="0"/>
          </a:p>
        </p:txBody>
      </p:sp>
      <p:sp>
        <p:nvSpPr>
          <p:cNvPr id="51" name="Rounded Rectangle 50"/>
          <p:cNvSpPr/>
          <p:nvPr/>
        </p:nvSpPr>
        <p:spPr>
          <a:xfrm>
            <a:off x="5715000" y="3124200"/>
            <a:ext cx="533400" cy="228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May</a:t>
            </a:r>
            <a:endParaRPr lang="en-US" sz="1200" dirty="0"/>
          </a:p>
        </p:txBody>
      </p:sp>
      <p:sp>
        <p:nvSpPr>
          <p:cNvPr id="52" name="Rounded Rectangle 51"/>
          <p:cNvSpPr/>
          <p:nvPr/>
        </p:nvSpPr>
        <p:spPr>
          <a:xfrm>
            <a:off x="6324600" y="3124200"/>
            <a:ext cx="533400" cy="228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Jun</a:t>
            </a:r>
            <a:endParaRPr lang="en-US" sz="1400" dirty="0"/>
          </a:p>
        </p:txBody>
      </p:sp>
      <p:sp>
        <p:nvSpPr>
          <p:cNvPr id="53" name="Rounded Rectangle 52"/>
          <p:cNvSpPr/>
          <p:nvPr/>
        </p:nvSpPr>
        <p:spPr>
          <a:xfrm>
            <a:off x="6934200" y="3124200"/>
            <a:ext cx="533400" cy="228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Jul</a:t>
            </a:r>
            <a:endParaRPr lang="en-US" sz="1400" dirty="0"/>
          </a:p>
        </p:txBody>
      </p:sp>
      <p:sp>
        <p:nvSpPr>
          <p:cNvPr id="56" name="TextBox 55"/>
          <p:cNvSpPr txBox="1"/>
          <p:nvPr/>
        </p:nvSpPr>
        <p:spPr>
          <a:xfrm>
            <a:off x="-76200" y="2667000"/>
            <a:ext cx="808635" cy="461665"/>
          </a:xfrm>
          <a:prstGeom prst="rect">
            <a:avLst/>
          </a:prstGeom>
          <a:noFill/>
        </p:spPr>
        <p:txBody>
          <a:bodyPr wrap="none" rtlCol="0">
            <a:spAutoFit/>
          </a:bodyPr>
          <a:lstStyle/>
          <a:p>
            <a:r>
              <a:rPr lang="en-US" dirty="0" smtClean="0">
                <a:latin typeface="Calibri"/>
                <a:cs typeface="Calibri"/>
              </a:rPr>
              <a:t>2011</a:t>
            </a:r>
            <a:endParaRPr lang="en-US" dirty="0">
              <a:latin typeface="Calibri"/>
              <a:cs typeface="Calibri"/>
            </a:endParaRPr>
          </a:p>
        </p:txBody>
      </p:sp>
      <p:sp>
        <p:nvSpPr>
          <p:cNvPr id="57" name="TextBox 56"/>
          <p:cNvSpPr txBox="1"/>
          <p:nvPr/>
        </p:nvSpPr>
        <p:spPr>
          <a:xfrm>
            <a:off x="2743200" y="2667000"/>
            <a:ext cx="808635" cy="461665"/>
          </a:xfrm>
          <a:prstGeom prst="rect">
            <a:avLst/>
          </a:prstGeom>
          <a:noFill/>
        </p:spPr>
        <p:txBody>
          <a:bodyPr wrap="none" rtlCol="0">
            <a:spAutoFit/>
          </a:bodyPr>
          <a:lstStyle/>
          <a:p>
            <a:r>
              <a:rPr lang="en-US" dirty="0" smtClean="0">
                <a:latin typeface="Calibri"/>
                <a:cs typeface="Calibri"/>
              </a:rPr>
              <a:t>2012</a:t>
            </a:r>
            <a:endParaRPr lang="en-US" dirty="0">
              <a:latin typeface="Calibri"/>
              <a:cs typeface="Calibri"/>
            </a:endParaRPr>
          </a:p>
        </p:txBody>
      </p:sp>
      <p:sp>
        <p:nvSpPr>
          <p:cNvPr id="58" name="Rectangle 57"/>
          <p:cNvSpPr/>
          <p:nvPr/>
        </p:nvSpPr>
        <p:spPr>
          <a:xfrm>
            <a:off x="76200" y="1447800"/>
            <a:ext cx="1905000" cy="7620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Notice of Grant Award</a:t>
            </a:r>
            <a:endParaRPr lang="en-US" dirty="0"/>
          </a:p>
        </p:txBody>
      </p:sp>
      <p:cxnSp>
        <p:nvCxnSpPr>
          <p:cNvPr id="60" name="Elbow Connector 59"/>
          <p:cNvCxnSpPr>
            <a:stCxn id="58" idx="2"/>
            <a:endCxn id="39" idx="0"/>
          </p:cNvCxnSpPr>
          <p:nvPr/>
        </p:nvCxnSpPr>
        <p:spPr>
          <a:xfrm rot="16200000" flipH="1">
            <a:off x="590550" y="2647950"/>
            <a:ext cx="914400" cy="38100"/>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61" name="Rectangle 60"/>
          <p:cNvSpPr/>
          <p:nvPr/>
        </p:nvSpPr>
        <p:spPr>
          <a:xfrm>
            <a:off x="2286000" y="1447800"/>
            <a:ext cx="1905000" cy="7620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1</a:t>
            </a:r>
            <a:r>
              <a:rPr lang="en-US" baseline="30000" dirty="0" smtClean="0"/>
              <a:t>st</a:t>
            </a:r>
            <a:r>
              <a:rPr lang="en-US" dirty="0" smtClean="0"/>
              <a:t> Pilot Session</a:t>
            </a:r>
            <a:endParaRPr lang="en-US" dirty="0"/>
          </a:p>
        </p:txBody>
      </p:sp>
      <p:sp>
        <p:nvSpPr>
          <p:cNvPr id="62" name="Rectangle 61"/>
          <p:cNvSpPr/>
          <p:nvPr/>
        </p:nvSpPr>
        <p:spPr>
          <a:xfrm>
            <a:off x="4343400" y="1447800"/>
            <a:ext cx="1905000" cy="7620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1</a:t>
            </a:r>
            <a:r>
              <a:rPr lang="en-US" baseline="30000" dirty="0" smtClean="0"/>
              <a:t>st</a:t>
            </a:r>
            <a:r>
              <a:rPr lang="en-US" dirty="0" smtClean="0"/>
              <a:t> Live Session</a:t>
            </a:r>
            <a:endParaRPr lang="en-US" dirty="0"/>
          </a:p>
        </p:txBody>
      </p:sp>
      <p:cxnSp>
        <p:nvCxnSpPr>
          <p:cNvPr id="63" name="Elbow Connector 62"/>
          <p:cNvCxnSpPr>
            <a:stCxn id="61" idx="2"/>
            <a:endCxn id="43" idx="0"/>
          </p:cNvCxnSpPr>
          <p:nvPr/>
        </p:nvCxnSpPr>
        <p:spPr>
          <a:xfrm rot="16200000" flipH="1">
            <a:off x="2933700" y="2514600"/>
            <a:ext cx="914400" cy="304800"/>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6" name="Elbow Connector 65"/>
          <p:cNvCxnSpPr>
            <a:stCxn id="62" idx="2"/>
            <a:endCxn id="44" idx="0"/>
          </p:cNvCxnSpPr>
          <p:nvPr/>
        </p:nvCxnSpPr>
        <p:spPr>
          <a:xfrm rot="5400000">
            <a:off x="4267200" y="2095500"/>
            <a:ext cx="914400" cy="1143000"/>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70" name="Pentagon 69"/>
          <p:cNvSpPr/>
          <p:nvPr/>
        </p:nvSpPr>
        <p:spPr>
          <a:xfrm>
            <a:off x="685800" y="3581400"/>
            <a:ext cx="3048000" cy="838200"/>
          </a:xfrm>
          <a:prstGeom prst="homePlate">
            <a:avLst/>
          </a:prstGeom>
        </p:spPr>
        <p:style>
          <a:lnRef idx="1">
            <a:schemeClr val="accent6"/>
          </a:lnRef>
          <a:fillRef idx="3">
            <a:schemeClr val="accent6"/>
          </a:fillRef>
          <a:effectRef idx="2">
            <a:schemeClr val="accent6"/>
          </a:effectRef>
          <a:fontRef idx="minor">
            <a:schemeClr val="lt1"/>
          </a:fontRef>
        </p:style>
        <p:txBody>
          <a:bodyPr rtlCol="0" anchor="t"/>
          <a:lstStyle/>
          <a:p>
            <a:pPr marL="285750" indent="-285750">
              <a:buFont typeface="Arial"/>
              <a:buChar char="•"/>
            </a:pPr>
            <a:r>
              <a:rPr lang="en-US" sz="1600" dirty="0" smtClean="0"/>
              <a:t>Assemble Clinical Team</a:t>
            </a:r>
          </a:p>
          <a:p>
            <a:pPr marL="285750" indent="-285750">
              <a:buFont typeface="Arial"/>
              <a:buChar char="•"/>
            </a:pPr>
            <a:r>
              <a:rPr lang="en-US" sz="1600" dirty="0" smtClean="0"/>
              <a:t>Develop Tools, Website, Curriculum, &amp; Procedures</a:t>
            </a:r>
            <a:endParaRPr lang="en-US" sz="1600" dirty="0"/>
          </a:p>
        </p:txBody>
      </p:sp>
      <p:sp>
        <p:nvSpPr>
          <p:cNvPr id="71" name="Pentagon 70"/>
          <p:cNvSpPr/>
          <p:nvPr/>
        </p:nvSpPr>
        <p:spPr>
          <a:xfrm>
            <a:off x="1066800" y="4495800"/>
            <a:ext cx="3124200" cy="838200"/>
          </a:xfrm>
          <a:prstGeom prst="homePlate">
            <a:avLst/>
          </a:prstGeom>
        </p:spPr>
        <p:style>
          <a:lnRef idx="1">
            <a:schemeClr val="accent6"/>
          </a:lnRef>
          <a:fillRef idx="3">
            <a:schemeClr val="accent6"/>
          </a:fillRef>
          <a:effectRef idx="2">
            <a:schemeClr val="accent6"/>
          </a:effectRef>
          <a:fontRef idx="minor">
            <a:schemeClr val="lt1"/>
          </a:fontRef>
        </p:style>
        <p:txBody>
          <a:bodyPr rtlCol="0" anchor="t"/>
          <a:lstStyle/>
          <a:p>
            <a:pPr marL="285750" indent="-285750">
              <a:buFont typeface="Arial"/>
              <a:buChar char="•"/>
            </a:pPr>
            <a:r>
              <a:rPr lang="en-US" sz="1600" dirty="0" smtClean="0"/>
              <a:t>Recruit &amp; Visit Sites</a:t>
            </a:r>
          </a:p>
          <a:p>
            <a:pPr marL="285750" indent="-285750">
              <a:buFont typeface="Arial"/>
              <a:buChar char="•"/>
            </a:pPr>
            <a:r>
              <a:rPr lang="en-US" sz="1600" dirty="0"/>
              <a:t>Baseline Evaluations</a:t>
            </a:r>
          </a:p>
          <a:p>
            <a:pPr marL="285750" indent="-285750">
              <a:buFont typeface="Arial"/>
              <a:buChar char="•"/>
            </a:pPr>
            <a:r>
              <a:rPr lang="en-US" sz="1600" dirty="0" smtClean="0"/>
              <a:t>Create Buzz &amp; Publicity</a:t>
            </a:r>
          </a:p>
        </p:txBody>
      </p:sp>
      <p:sp>
        <p:nvSpPr>
          <p:cNvPr id="72" name="Pentagon 71"/>
          <p:cNvSpPr/>
          <p:nvPr/>
        </p:nvSpPr>
        <p:spPr>
          <a:xfrm>
            <a:off x="4114800" y="5105400"/>
            <a:ext cx="5029200" cy="1066800"/>
          </a:xfrm>
          <a:prstGeom prst="homePlate">
            <a:avLst/>
          </a:prstGeom>
        </p:spPr>
        <p:style>
          <a:lnRef idx="1">
            <a:schemeClr val="accent1"/>
          </a:lnRef>
          <a:fillRef idx="3">
            <a:schemeClr val="accent1"/>
          </a:fillRef>
          <a:effectRef idx="2">
            <a:schemeClr val="accent1"/>
          </a:effectRef>
          <a:fontRef idx="minor">
            <a:schemeClr val="lt1"/>
          </a:fontRef>
        </p:style>
        <p:txBody>
          <a:bodyPr rtlCol="0" anchor="t"/>
          <a:lstStyle/>
          <a:p>
            <a:pPr marL="285750" indent="-285750">
              <a:buFont typeface="Arial"/>
              <a:buChar char="•"/>
            </a:pPr>
            <a:r>
              <a:rPr lang="en-US" sz="1600" dirty="0" smtClean="0"/>
              <a:t>Encourage Case Submission</a:t>
            </a:r>
          </a:p>
          <a:p>
            <a:pPr marL="285750" indent="-285750">
              <a:buFont typeface="Arial"/>
              <a:buChar char="•"/>
            </a:pPr>
            <a:r>
              <a:rPr lang="en-US" sz="1600" dirty="0" smtClean="0"/>
              <a:t>Semi-Weekly reminder e-mails</a:t>
            </a:r>
          </a:p>
          <a:p>
            <a:pPr marL="285750" indent="-285750">
              <a:buFont typeface="Arial"/>
              <a:buChar char="•"/>
            </a:pPr>
            <a:r>
              <a:rPr lang="en-US" sz="1600" dirty="0" smtClean="0"/>
              <a:t>Faxed Recommendations within 24 </a:t>
            </a:r>
            <a:r>
              <a:rPr lang="en-US" sz="1600" dirty="0" err="1" smtClean="0"/>
              <a:t>hrs</a:t>
            </a:r>
            <a:endParaRPr lang="en-US" sz="1600" dirty="0" smtClean="0"/>
          </a:p>
          <a:p>
            <a:pPr marL="285750" indent="-285750">
              <a:buFont typeface="Arial"/>
              <a:buChar char="•"/>
            </a:pPr>
            <a:r>
              <a:rPr lang="en-US" sz="1600" dirty="0" smtClean="0"/>
              <a:t>Ongoing 24/7 Mentoring &amp; Support</a:t>
            </a:r>
          </a:p>
          <a:p>
            <a:pPr marL="285750" indent="-285750">
              <a:buFont typeface="Arial"/>
              <a:buChar char="•"/>
            </a:pPr>
            <a:endParaRPr lang="en-US" sz="1600" dirty="0" smtClean="0"/>
          </a:p>
          <a:p>
            <a:pPr marL="285750" indent="-285750">
              <a:buFont typeface="Arial"/>
              <a:buChar char="•"/>
            </a:pPr>
            <a:endParaRPr lang="en-US" sz="1600" dirty="0" smtClean="0"/>
          </a:p>
          <a:p>
            <a:pPr marL="285750" indent="-285750">
              <a:buFont typeface="Arial"/>
              <a:buChar char="•"/>
            </a:pPr>
            <a:endParaRPr lang="en-US" sz="1600" dirty="0"/>
          </a:p>
        </p:txBody>
      </p:sp>
    </p:spTree>
    <p:extLst>
      <p:ext uri="{BB962C8B-B14F-4D97-AF65-F5344CB8AC3E}">
        <p14:creationId xmlns:p14="http://schemas.microsoft.com/office/powerpoint/2010/main" val="397442458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latin typeface="Candara"/>
                <a:cs typeface="Candara"/>
              </a:rPr>
              <a:t>NW AETC ECHO Groundwork</a:t>
            </a:r>
            <a:endParaRPr lang="en-US" sz="3200" b="1" dirty="0">
              <a:latin typeface="Candara"/>
              <a:cs typeface="Candara"/>
            </a:endParaRPr>
          </a:p>
        </p:txBody>
      </p:sp>
      <p:sp>
        <p:nvSpPr>
          <p:cNvPr id="3" name="Text Placeholder 2"/>
          <p:cNvSpPr>
            <a:spLocks noGrp="1"/>
          </p:cNvSpPr>
          <p:nvPr>
            <p:ph type="body" idx="1"/>
          </p:nvPr>
        </p:nvSpPr>
        <p:spPr/>
        <p:txBody>
          <a:bodyPr/>
          <a:lstStyle/>
          <a:p>
            <a:endParaRPr lang="en-US" dirty="0"/>
          </a:p>
        </p:txBody>
      </p:sp>
      <p:sp>
        <p:nvSpPr>
          <p:cNvPr id="4" name="Content Placeholder 3"/>
          <p:cNvSpPr>
            <a:spLocks noGrp="1"/>
          </p:cNvSpPr>
          <p:nvPr>
            <p:ph sz="half" idx="2"/>
          </p:nvPr>
        </p:nvSpPr>
        <p:spPr>
          <a:xfrm>
            <a:off x="609600" y="1524000"/>
            <a:ext cx="8001000" cy="5105400"/>
          </a:xfrm>
        </p:spPr>
        <p:txBody>
          <a:bodyPr>
            <a:normAutofit fontScale="92500" lnSpcReduction="20000"/>
          </a:bodyPr>
          <a:lstStyle/>
          <a:p>
            <a:pPr>
              <a:spcBef>
                <a:spcPts val="1800"/>
              </a:spcBef>
            </a:pPr>
            <a:r>
              <a:rPr lang="en-US" b="1" dirty="0" smtClean="0"/>
              <a:t>Identify &amp; Recruit Participants</a:t>
            </a:r>
            <a:r>
              <a:rPr lang="en-US" dirty="0" smtClean="0"/>
              <a:t>: Utilize AETC and partner networks, press releases, word of mouth, extensive networking &amp; marketing</a:t>
            </a:r>
          </a:p>
          <a:p>
            <a:pPr>
              <a:spcBef>
                <a:spcPts val="1800"/>
              </a:spcBef>
            </a:pPr>
            <a:r>
              <a:rPr lang="en-US" b="1" dirty="0" smtClean="0"/>
              <a:t>Prepare tools</a:t>
            </a:r>
            <a:r>
              <a:rPr lang="en-US" dirty="0" smtClean="0"/>
              <a:t>: modified from other ECHO projects to meet NW AETC program needs</a:t>
            </a:r>
          </a:p>
          <a:p>
            <a:pPr>
              <a:spcBef>
                <a:spcPts val="1800"/>
              </a:spcBef>
            </a:pPr>
            <a:r>
              <a:rPr lang="en-US" b="1" dirty="0" smtClean="0"/>
              <a:t>Develop Website </a:t>
            </a:r>
            <a:r>
              <a:rPr lang="en-US" dirty="0" smtClean="0"/>
              <a:t>&amp; web</a:t>
            </a:r>
            <a:r>
              <a:rPr lang="en-US" dirty="0"/>
              <a:t> </a:t>
            </a:r>
            <a:r>
              <a:rPr lang="en-US" dirty="0" smtClean="0"/>
              <a:t>resources (</a:t>
            </a:r>
            <a:r>
              <a:rPr lang="en-US" dirty="0" smtClean="0">
                <a:hlinkClick r:id="rId3"/>
              </a:rPr>
              <a:t>www.nwaetcecho.org</a:t>
            </a:r>
            <a:r>
              <a:rPr lang="en-US" dirty="0" smtClean="0"/>
              <a:t>)</a:t>
            </a:r>
          </a:p>
          <a:p>
            <a:pPr>
              <a:spcBef>
                <a:spcPts val="1800"/>
              </a:spcBef>
            </a:pPr>
            <a:r>
              <a:rPr lang="en-US" b="1" dirty="0" smtClean="0"/>
              <a:t>Identify &amp; Train </a:t>
            </a:r>
            <a:r>
              <a:rPr lang="en-US" b="1" dirty="0"/>
              <a:t>NW AETC ECHO multidisciplinary </a:t>
            </a:r>
            <a:r>
              <a:rPr lang="en-US" b="1" dirty="0" smtClean="0"/>
              <a:t>team</a:t>
            </a:r>
            <a:endParaRPr lang="en-US" b="1" dirty="0"/>
          </a:p>
          <a:p>
            <a:pPr>
              <a:spcBef>
                <a:spcPts val="1800"/>
              </a:spcBef>
            </a:pPr>
            <a:r>
              <a:rPr lang="en-US" b="1" dirty="0"/>
              <a:t>Develop curricula </a:t>
            </a:r>
            <a:r>
              <a:rPr lang="en-US" dirty="0"/>
              <a:t>blocks for didactic </a:t>
            </a:r>
            <a:r>
              <a:rPr lang="en-US" dirty="0" smtClean="0"/>
              <a:t>sessions and schedule weekly guest presenters</a:t>
            </a:r>
            <a:endParaRPr lang="en-US" dirty="0"/>
          </a:p>
          <a:p>
            <a:pPr>
              <a:spcBef>
                <a:spcPts val="1800"/>
              </a:spcBef>
            </a:pPr>
            <a:r>
              <a:rPr lang="en-US" b="1" dirty="0" smtClean="0"/>
              <a:t>Conduct site visits </a:t>
            </a:r>
            <a:r>
              <a:rPr lang="en-US" dirty="0" smtClean="0"/>
              <a:t>with interested sites:  </a:t>
            </a:r>
          </a:p>
          <a:p>
            <a:pPr lvl="1">
              <a:spcBef>
                <a:spcPts val="600"/>
              </a:spcBef>
            </a:pPr>
            <a:r>
              <a:rPr lang="en-US" dirty="0" smtClean="0"/>
              <a:t>Foster buy-in with clinicians and administrators</a:t>
            </a:r>
          </a:p>
          <a:p>
            <a:pPr lvl="1">
              <a:spcBef>
                <a:spcPts val="600"/>
              </a:spcBef>
            </a:pPr>
            <a:r>
              <a:rPr lang="en-US" dirty="0" smtClean="0"/>
              <a:t>Baseline needs assessment</a:t>
            </a:r>
          </a:p>
          <a:p>
            <a:pPr lvl="1">
              <a:spcBef>
                <a:spcPts val="600"/>
              </a:spcBef>
            </a:pPr>
            <a:r>
              <a:rPr lang="en-US" dirty="0" smtClean="0"/>
              <a:t>Technology assessment</a:t>
            </a:r>
          </a:p>
        </p:txBody>
      </p:sp>
      <p:sp>
        <p:nvSpPr>
          <p:cNvPr id="5" name="Content Placeholder 4"/>
          <p:cNvSpPr>
            <a:spLocks noGrp="1"/>
          </p:cNvSpPr>
          <p:nvPr>
            <p:ph sz="quarter" idx="13"/>
          </p:nvPr>
        </p:nvSpPr>
        <p:spPr/>
        <p:txBody>
          <a:bodyPr/>
          <a:lstStyle/>
          <a:p>
            <a:endParaRPr lang="en-US"/>
          </a:p>
        </p:txBody>
      </p:sp>
    </p:spTree>
    <p:extLst>
      <p:ext uri="{BB962C8B-B14F-4D97-AF65-F5344CB8AC3E}">
        <p14:creationId xmlns:p14="http://schemas.microsoft.com/office/powerpoint/2010/main" val="19812501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llstates3.jpg"/>
          <p:cNvPicPr>
            <a:picLocks noChangeAspect="1"/>
          </p:cNvPicPr>
          <p:nvPr/>
        </p:nvPicPr>
        <p:blipFill rotWithShape="1">
          <a:blip r:embed="rId4" cstate="print">
            <a:extLst>
              <a:ext uri="{28A0092B-C50C-407E-A947-70E740481C1C}">
                <a14:useLocalDpi xmlns:a14="http://schemas.microsoft.com/office/drawing/2010/main" val="0"/>
              </a:ext>
            </a:extLst>
          </a:blip>
          <a:srcRect r="20445"/>
          <a:stretch/>
        </p:blipFill>
        <p:spPr>
          <a:xfrm>
            <a:off x="0" y="1363133"/>
            <a:ext cx="9144001" cy="4885267"/>
          </a:xfrm>
          <a:prstGeom prst="rect">
            <a:avLst/>
          </a:prstGeom>
        </p:spPr>
      </p:pic>
      <p:sp>
        <p:nvSpPr>
          <p:cNvPr id="7" name="Text Placeholder 6"/>
          <p:cNvSpPr>
            <a:spLocks noGrp="1"/>
          </p:cNvSpPr>
          <p:nvPr>
            <p:ph type="body" idx="1"/>
          </p:nvPr>
        </p:nvSpPr>
        <p:spPr/>
        <p:txBody>
          <a:bodyPr/>
          <a:lstStyle/>
          <a:p>
            <a:endParaRPr lang="en-US" dirty="0"/>
          </a:p>
        </p:txBody>
      </p:sp>
      <p:sp>
        <p:nvSpPr>
          <p:cNvPr id="4" name="TextBox 3"/>
          <p:cNvSpPr txBox="1"/>
          <p:nvPr/>
        </p:nvSpPr>
        <p:spPr>
          <a:xfrm>
            <a:off x="863600" y="1498601"/>
            <a:ext cx="1054100" cy="246221"/>
          </a:xfrm>
          <a:prstGeom prst="rect">
            <a:avLst/>
          </a:prstGeom>
          <a:noFill/>
        </p:spPr>
        <p:txBody>
          <a:bodyPr wrap="square" rtlCol="0">
            <a:spAutoFit/>
          </a:bodyPr>
          <a:lstStyle/>
          <a:p>
            <a:pPr defTabSz="914400"/>
            <a:r>
              <a:rPr lang="en-US" sz="1000" dirty="0">
                <a:solidFill>
                  <a:srgbClr val="7C6316"/>
                </a:solidFill>
                <a:latin typeface="Georgia"/>
              </a:rPr>
              <a:t>ALASKA</a:t>
            </a:r>
          </a:p>
        </p:txBody>
      </p:sp>
      <p:sp>
        <p:nvSpPr>
          <p:cNvPr id="11" name="TextBox 10"/>
          <p:cNvSpPr txBox="1"/>
          <p:nvPr/>
        </p:nvSpPr>
        <p:spPr>
          <a:xfrm>
            <a:off x="4267200" y="1676400"/>
            <a:ext cx="1143000" cy="246221"/>
          </a:xfrm>
          <a:prstGeom prst="rect">
            <a:avLst/>
          </a:prstGeom>
          <a:noFill/>
        </p:spPr>
        <p:txBody>
          <a:bodyPr wrap="square" rtlCol="0">
            <a:spAutoFit/>
          </a:bodyPr>
          <a:lstStyle/>
          <a:p>
            <a:pPr defTabSz="914400"/>
            <a:r>
              <a:rPr lang="en-US" sz="1000" dirty="0">
                <a:solidFill>
                  <a:srgbClr val="7C6316"/>
                </a:solidFill>
                <a:latin typeface="Georgia"/>
              </a:rPr>
              <a:t>WASHINGTON</a:t>
            </a:r>
          </a:p>
        </p:txBody>
      </p:sp>
      <p:sp>
        <p:nvSpPr>
          <p:cNvPr id="12" name="TextBox 11"/>
          <p:cNvSpPr txBox="1"/>
          <p:nvPr/>
        </p:nvSpPr>
        <p:spPr>
          <a:xfrm>
            <a:off x="3962400" y="4191000"/>
            <a:ext cx="1143000" cy="246221"/>
          </a:xfrm>
          <a:prstGeom prst="rect">
            <a:avLst/>
          </a:prstGeom>
          <a:noFill/>
        </p:spPr>
        <p:txBody>
          <a:bodyPr wrap="square" rtlCol="0">
            <a:spAutoFit/>
          </a:bodyPr>
          <a:lstStyle/>
          <a:p>
            <a:pPr defTabSz="914400"/>
            <a:r>
              <a:rPr lang="en-US" sz="1000" dirty="0">
                <a:solidFill>
                  <a:srgbClr val="7C6316"/>
                </a:solidFill>
                <a:latin typeface="Georgia"/>
              </a:rPr>
              <a:t>OREGON</a:t>
            </a:r>
          </a:p>
        </p:txBody>
      </p:sp>
      <p:sp>
        <p:nvSpPr>
          <p:cNvPr id="13" name="TextBox 12"/>
          <p:cNvSpPr txBox="1"/>
          <p:nvPr/>
        </p:nvSpPr>
        <p:spPr>
          <a:xfrm>
            <a:off x="6629400" y="3962400"/>
            <a:ext cx="1143000" cy="246221"/>
          </a:xfrm>
          <a:prstGeom prst="rect">
            <a:avLst/>
          </a:prstGeom>
          <a:noFill/>
        </p:spPr>
        <p:txBody>
          <a:bodyPr wrap="square" rtlCol="0">
            <a:spAutoFit/>
          </a:bodyPr>
          <a:lstStyle/>
          <a:p>
            <a:pPr defTabSz="914400"/>
            <a:r>
              <a:rPr lang="en-US" sz="1000" dirty="0">
                <a:solidFill>
                  <a:srgbClr val="7C6316"/>
                </a:solidFill>
                <a:latin typeface="Georgia"/>
              </a:rPr>
              <a:t>IDAHO</a:t>
            </a:r>
          </a:p>
        </p:txBody>
      </p:sp>
      <p:sp>
        <p:nvSpPr>
          <p:cNvPr id="14" name="TextBox 13"/>
          <p:cNvSpPr txBox="1"/>
          <p:nvPr/>
        </p:nvSpPr>
        <p:spPr>
          <a:xfrm>
            <a:off x="7467600" y="1828800"/>
            <a:ext cx="1143000" cy="246221"/>
          </a:xfrm>
          <a:prstGeom prst="rect">
            <a:avLst/>
          </a:prstGeom>
          <a:noFill/>
        </p:spPr>
        <p:txBody>
          <a:bodyPr wrap="square" rtlCol="0">
            <a:spAutoFit/>
          </a:bodyPr>
          <a:lstStyle/>
          <a:p>
            <a:pPr defTabSz="914400"/>
            <a:r>
              <a:rPr lang="en-US" sz="1000" dirty="0">
                <a:solidFill>
                  <a:srgbClr val="7C6316"/>
                </a:solidFill>
                <a:latin typeface="Georgia"/>
              </a:rPr>
              <a:t>MONTANA</a:t>
            </a:r>
          </a:p>
        </p:txBody>
      </p:sp>
      <p:sp>
        <p:nvSpPr>
          <p:cNvPr id="5" name="Rectangle 4"/>
          <p:cNvSpPr/>
          <p:nvPr/>
        </p:nvSpPr>
        <p:spPr>
          <a:xfrm>
            <a:off x="457200" y="4127500"/>
            <a:ext cx="152400" cy="152400"/>
          </a:xfrm>
          <a:prstGeom prst="rect">
            <a:avLst/>
          </a:prstGeom>
          <a:solidFill>
            <a:srgbClr val="5F16A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srgbClr val="FFFFFF"/>
              </a:solidFill>
              <a:latin typeface="Georgia"/>
            </a:endParaRPr>
          </a:p>
        </p:txBody>
      </p:sp>
      <p:sp>
        <p:nvSpPr>
          <p:cNvPr id="6" name="TextBox 5"/>
          <p:cNvSpPr txBox="1"/>
          <p:nvPr/>
        </p:nvSpPr>
        <p:spPr>
          <a:xfrm>
            <a:off x="685800" y="4051300"/>
            <a:ext cx="1600200" cy="400110"/>
          </a:xfrm>
          <a:prstGeom prst="rect">
            <a:avLst/>
          </a:prstGeom>
          <a:noFill/>
        </p:spPr>
        <p:txBody>
          <a:bodyPr wrap="square" rtlCol="0">
            <a:spAutoFit/>
          </a:bodyPr>
          <a:lstStyle/>
          <a:p>
            <a:pPr defTabSz="914400"/>
            <a:r>
              <a:rPr lang="en-US" sz="1000" dirty="0">
                <a:solidFill>
                  <a:srgbClr val="7C6316"/>
                </a:solidFill>
                <a:latin typeface="Georgia"/>
              </a:rPr>
              <a:t>ECHO - Chronic Pain</a:t>
            </a:r>
          </a:p>
          <a:p>
            <a:pPr defTabSz="914400"/>
            <a:r>
              <a:rPr lang="en-US" sz="1000" dirty="0">
                <a:solidFill>
                  <a:srgbClr val="7C6316"/>
                </a:solidFill>
                <a:latin typeface="Georgia"/>
              </a:rPr>
              <a:t>27 sites</a:t>
            </a:r>
          </a:p>
        </p:txBody>
      </p:sp>
      <p:sp>
        <p:nvSpPr>
          <p:cNvPr id="18" name="Rectangle 17"/>
          <p:cNvSpPr/>
          <p:nvPr/>
        </p:nvSpPr>
        <p:spPr>
          <a:xfrm>
            <a:off x="457200" y="4565590"/>
            <a:ext cx="152400" cy="15240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srgbClr val="FFFFFF"/>
              </a:solidFill>
              <a:latin typeface="Georgia"/>
            </a:endParaRPr>
          </a:p>
        </p:txBody>
      </p:sp>
      <p:sp>
        <p:nvSpPr>
          <p:cNvPr id="19" name="TextBox 18"/>
          <p:cNvSpPr txBox="1"/>
          <p:nvPr/>
        </p:nvSpPr>
        <p:spPr>
          <a:xfrm>
            <a:off x="685800" y="4489390"/>
            <a:ext cx="1600200" cy="553998"/>
          </a:xfrm>
          <a:prstGeom prst="rect">
            <a:avLst/>
          </a:prstGeom>
          <a:noFill/>
        </p:spPr>
        <p:txBody>
          <a:bodyPr wrap="square" rtlCol="0">
            <a:spAutoFit/>
          </a:bodyPr>
          <a:lstStyle/>
          <a:p>
            <a:pPr defTabSz="914400"/>
            <a:r>
              <a:rPr lang="en-US" sz="1000" dirty="0">
                <a:solidFill>
                  <a:srgbClr val="7C6316"/>
                </a:solidFill>
                <a:latin typeface="Georgia"/>
              </a:rPr>
              <a:t>ECHO - Integrated Addiction and Adult Psychiatry, 42 sites</a:t>
            </a:r>
          </a:p>
        </p:txBody>
      </p:sp>
      <p:sp>
        <p:nvSpPr>
          <p:cNvPr id="21" name="Rectangle 20"/>
          <p:cNvSpPr/>
          <p:nvPr/>
        </p:nvSpPr>
        <p:spPr>
          <a:xfrm>
            <a:off x="457200" y="5161002"/>
            <a:ext cx="152400" cy="152400"/>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srgbClr val="FFFFFF"/>
              </a:solidFill>
              <a:latin typeface="Georgia"/>
            </a:endParaRPr>
          </a:p>
        </p:txBody>
      </p:sp>
      <p:sp>
        <p:nvSpPr>
          <p:cNvPr id="22" name="TextBox 21"/>
          <p:cNvSpPr txBox="1"/>
          <p:nvPr/>
        </p:nvSpPr>
        <p:spPr>
          <a:xfrm>
            <a:off x="685800" y="5084802"/>
            <a:ext cx="1600200" cy="246221"/>
          </a:xfrm>
          <a:prstGeom prst="rect">
            <a:avLst/>
          </a:prstGeom>
          <a:noFill/>
        </p:spPr>
        <p:txBody>
          <a:bodyPr wrap="square" rtlCol="0">
            <a:spAutoFit/>
          </a:bodyPr>
          <a:lstStyle/>
          <a:p>
            <a:pPr defTabSz="914400"/>
            <a:r>
              <a:rPr lang="en-US" sz="1000" dirty="0">
                <a:solidFill>
                  <a:srgbClr val="7C6316"/>
                </a:solidFill>
                <a:latin typeface="Georgia"/>
              </a:rPr>
              <a:t>ECHO – HCV, 21 sites</a:t>
            </a:r>
          </a:p>
        </p:txBody>
      </p:sp>
      <p:sp>
        <p:nvSpPr>
          <p:cNvPr id="10" name="Title 9"/>
          <p:cNvSpPr>
            <a:spLocks noGrp="1"/>
          </p:cNvSpPr>
          <p:nvPr>
            <p:ph type="title"/>
          </p:nvPr>
        </p:nvSpPr>
        <p:spPr/>
        <p:txBody>
          <a:bodyPr>
            <a:normAutofit/>
          </a:bodyPr>
          <a:lstStyle/>
          <a:p>
            <a:r>
              <a:rPr lang="en-US" sz="3200" b="1" dirty="0" smtClean="0">
                <a:latin typeface="Candara"/>
                <a:cs typeface="Candara"/>
              </a:rPr>
              <a:t>NW AETC ECHO Sites</a:t>
            </a:r>
            <a:endParaRPr lang="en-US" sz="3200" b="1" dirty="0">
              <a:latin typeface="Candara"/>
              <a:cs typeface="Candara"/>
            </a:endParaRPr>
          </a:p>
        </p:txBody>
      </p:sp>
      <p:sp>
        <p:nvSpPr>
          <p:cNvPr id="16" name="Content Placeholder 15"/>
          <p:cNvSpPr>
            <a:spLocks noGrp="1"/>
          </p:cNvSpPr>
          <p:nvPr>
            <p:ph sz="quarter" idx="13"/>
          </p:nvPr>
        </p:nvSpPr>
        <p:spPr/>
        <p:txBody>
          <a:bodyPr/>
          <a:lstStyle/>
          <a:p>
            <a:endParaRPr lang="en-US"/>
          </a:p>
        </p:txBody>
      </p:sp>
      <p:sp>
        <p:nvSpPr>
          <p:cNvPr id="17" name="Rectangle 16"/>
          <p:cNvSpPr/>
          <p:nvPr/>
        </p:nvSpPr>
        <p:spPr>
          <a:xfrm>
            <a:off x="3200400" y="4648200"/>
            <a:ext cx="1680267" cy="338554"/>
          </a:xfrm>
          <a:prstGeom prst="rect">
            <a:avLst/>
          </a:prstGeom>
          <a:noFill/>
        </p:spPr>
        <p:txBody>
          <a:bodyPr wrap="none" lIns="91440" tIns="45720" rIns="91440" bIns="45720">
            <a:spAutoFit/>
          </a:bodyPr>
          <a:lstStyle/>
          <a:p>
            <a:pPr algn="ctr"/>
            <a:r>
              <a:rPr lang="en-US"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Springfield, OR</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23" name="Rectangle 22"/>
          <p:cNvSpPr/>
          <p:nvPr/>
        </p:nvSpPr>
        <p:spPr>
          <a:xfrm>
            <a:off x="3484246" y="5376446"/>
            <a:ext cx="1417376" cy="338554"/>
          </a:xfrm>
          <a:prstGeom prst="rect">
            <a:avLst/>
          </a:prstGeom>
          <a:noFill/>
        </p:spPr>
        <p:txBody>
          <a:bodyPr wrap="none" lIns="91440" tIns="45720" rIns="91440" bIns="45720">
            <a:spAutoFit/>
          </a:bodyPr>
          <a:lstStyle/>
          <a:p>
            <a:pPr algn="ctr"/>
            <a:r>
              <a:rPr lang="en-US"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Medford, OR</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24" name="Rectangle 23"/>
          <p:cNvSpPr/>
          <p:nvPr/>
        </p:nvSpPr>
        <p:spPr>
          <a:xfrm>
            <a:off x="7086600" y="2709446"/>
            <a:ext cx="1475084" cy="338554"/>
          </a:xfrm>
          <a:prstGeom prst="rect">
            <a:avLst/>
          </a:prstGeom>
          <a:noFill/>
        </p:spPr>
        <p:txBody>
          <a:bodyPr wrap="none" lIns="91440" tIns="45720" rIns="91440" bIns="45720">
            <a:spAutoFit/>
          </a:bodyPr>
          <a:lstStyle/>
          <a:p>
            <a:pPr algn="ctr"/>
            <a:r>
              <a:rPr lang="en-US" sz="1600" b="1" dirty="0" smtClean="0">
                <a:ln w="10541" cmpd="sng">
                  <a:solidFill>
                    <a:schemeClr val="accent2"/>
                  </a:solidFill>
                  <a:prstDash val="solid"/>
                </a:ln>
                <a:solidFill>
                  <a:schemeClr val="accent2"/>
                </a:solidFill>
              </a:rPr>
              <a:t>Missoula, MT</a:t>
            </a:r>
            <a:endParaRPr lang="en-US" sz="1600" b="1" cap="none" spc="0" dirty="0">
              <a:ln w="10541" cmpd="sng">
                <a:solidFill>
                  <a:schemeClr val="accent2"/>
                </a:solidFill>
                <a:prstDash val="solid"/>
              </a:ln>
              <a:solidFill>
                <a:schemeClr val="accent2"/>
              </a:solidFill>
              <a:effectLst/>
            </a:endParaRPr>
          </a:p>
        </p:txBody>
      </p:sp>
      <p:sp>
        <p:nvSpPr>
          <p:cNvPr id="25" name="Rectangle 24"/>
          <p:cNvSpPr/>
          <p:nvPr/>
        </p:nvSpPr>
        <p:spPr>
          <a:xfrm>
            <a:off x="6539713" y="5067925"/>
            <a:ext cx="1483868" cy="338554"/>
          </a:xfrm>
          <a:prstGeom prst="rect">
            <a:avLst/>
          </a:prstGeom>
          <a:noFill/>
        </p:spPr>
        <p:txBody>
          <a:bodyPr wrap="none" lIns="91440" tIns="45720" rIns="91440" bIns="45720">
            <a:spAutoFit/>
          </a:bodyPr>
          <a:lstStyle/>
          <a:p>
            <a:pPr algn="ctr"/>
            <a:r>
              <a:rPr lang="en-US"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Twin Falls, ID</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26" name="Rectangle 25"/>
          <p:cNvSpPr/>
          <p:nvPr/>
        </p:nvSpPr>
        <p:spPr>
          <a:xfrm>
            <a:off x="5943600" y="4770765"/>
            <a:ext cx="1063113" cy="338554"/>
          </a:xfrm>
          <a:prstGeom prst="rect">
            <a:avLst/>
          </a:prstGeom>
          <a:noFill/>
        </p:spPr>
        <p:txBody>
          <a:bodyPr wrap="none" lIns="91440" tIns="45720" rIns="91440" bIns="45720">
            <a:spAutoFit/>
          </a:bodyPr>
          <a:lstStyle/>
          <a:p>
            <a:pPr algn="ctr"/>
            <a:r>
              <a:rPr lang="en-US" sz="1600" b="1" dirty="0" smtClean="0">
                <a:ln w="10541" cmpd="sng">
                  <a:solidFill>
                    <a:schemeClr val="accent2"/>
                  </a:solidFill>
                  <a:prstDash val="solid"/>
                </a:ln>
                <a:solidFill>
                  <a:schemeClr val="accent2"/>
                </a:solidFill>
              </a:rPr>
              <a:t>Boise, ID</a:t>
            </a:r>
            <a:endParaRPr lang="en-US" sz="1600" b="1" cap="none" spc="0" dirty="0">
              <a:ln w="10541" cmpd="sng">
                <a:solidFill>
                  <a:schemeClr val="accent2"/>
                </a:solidFill>
                <a:prstDash val="solid"/>
              </a:ln>
              <a:solidFill>
                <a:schemeClr val="accent2"/>
              </a:solidFill>
              <a:effectLst/>
            </a:endParaRPr>
          </a:p>
        </p:txBody>
      </p:sp>
      <p:sp>
        <p:nvSpPr>
          <p:cNvPr id="27" name="Rectangle 26"/>
          <p:cNvSpPr/>
          <p:nvPr/>
        </p:nvSpPr>
        <p:spPr>
          <a:xfrm>
            <a:off x="7467600" y="5331023"/>
            <a:ext cx="1417376" cy="338554"/>
          </a:xfrm>
          <a:prstGeom prst="rect">
            <a:avLst/>
          </a:prstGeom>
          <a:noFill/>
        </p:spPr>
        <p:txBody>
          <a:bodyPr wrap="none" lIns="91440" tIns="45720" rIns="91440" bIns="45720">
            <a:spAutoFit/>
          </a:bodyPr>
          <a:lstStyle/>
          <a:p>
            <a:pPr algn="ctr"/>
            <a:r>
              <a:rPr lang="en-US"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Pocatello, ID</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28" name="Rectangle 27"/>
          <p:cNvSpPr/>
          <p:nvPr/>
        </p:nvSpPr>
        <p:spPr>
          <a:xfrm>
            <a:off x="7255833" y="2286000"/>
            <a:ext cx="1441420" cy="338554"/>
          </a:xfrm>
          <a:prstGeom prst="rect">
            <a:avLst/>
          </a:prstGeom>
          <a:noFill/>
        </p:spPr>
        <p:txBody>
          <a:bodyPr wrap="none" lIns="91440" tIns="45720" rIns="91440" bIns="45720">
            <a:spAutoFit/>
          </a:bodyPr>
          <a:lstStyle/>
          <a:p>
            <a:pPr algn="ctr"/>
            <a:r>
              <a:rPr lang="en-US"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Kalispell, MT</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29" name="Rectangle 28"/>
          <p:cNvSpPr/>
          <p:nvPr/>
        </p:nvSpPr>
        <p:spPr>
          <a:xfrm>
            <a:off x="7560657" y="3319046"/>
            <a:ext cx="1507143" cy="338554"/>
          </a:xfrm>
          <a:prstGeom prst="rect">
            <a:avLst/>
          </a:prstGeom>
          <a:noFill/>
        </p:spPr>
        <p:txBody>
          <a:bodyPr wrap="none" lIns="91440" tIns="45720" rIns="91440" bIns="45720">
            <a:spAutoFit/>
          </a:bodyPr>
          <a:lstStyle/>
          <a:p>
            <a:pPr algn="ctr"/>
            <a:r>
              <a:rPr lang="en-US"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Bozeman, MT</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0" name="Rectangle 29"/>
          <p:cNvSpPr/>
          <p:nvPr/>
        </p:nvSpPr>
        <p:spPr>
          <a:xfrm>
            <a:off x="7881371" y="3700046"/>
            <a:ext cx="1338829" cy="338554"/>
          </a:xfrm>
          <a:prstGeom prst="rect">
            <a:avLst/>
          </a:prstGeom>
          <a:noFill/>
        </p:spPr>
        <p:txBody>
          <a:bodyPr wrap="none" lIns="91440" tIns="45720" rIns="91440" bIns="45720">
            <a:spAutoFit/>
          </a:bodyPr>
          <a:lstStyle/>
          <a:p>
            <a:pPr algn="ctr"/>
            <a:r>
              <a:rPr lang="en-US" sz="1600" b="1" dirty="0" smtClean="0">
                <a:ln w="10541" cmpd="sng">
                  <a:solidFill>
                    <a:schemeClr val="accent2"/>
                  </a:solidFill>
                  <a:prstDash val="solid"/>
                </a:ln>
                <a:solidFill>
                  <a:schemeClr val="accent2"/>
                </a:solidFill>
              </a:rPr>
              <a:t>Billings, MT</a:t>
            </a:r>
            <a:endParaRPr lang="en-US" sz="1600" b="1" cap="none" spc="0" dirty="0">
              <a:ln w="10541" cmpd="sng">
                <a:solidFill>
                  <a:schemeClr val="accent2"/>
                </a:solidFill>
                <a:prstDash val="solid"/>
              </a:ln>
              <a:solidFill>
                <a:schemeClr val="accent2"/>
              </a:solidFill>
              <a:effectLst/>
            </a:endParaRPr>
          </a:p>
        </p:txBody>
      </p:sp>
      <p:sp>
        <p:nvSpPr>
          <p:cNvPr id="31" name="Rectangle 30"/>
          <p:cNvSpPr/>
          <p:nvPr/>
        </p:nvSpPr>
        <p:spPr>
          <a:xfrm>
            <a:off x="4668716" y="2395954"/>
            <a:ext cx="1482971" cy="338554"/>
          </a:xfrm>
          <a:prstGeom prst="rect">
            <a:avLst/>
          </a:prstGeom>
          <a:noFill/>
        </p:spPr>
        <p:txBody>
          <a:bodyPr wrap="none" lIns="91440" tIns="45720" rIns="91440" bIns="45720">
            <a:spAutoFit/>
          </a:bodyPr>
          <a:lstStyle/>
          <a:p>
            <a:pPr algn="ctr"/>
            <a:r>
              <a:rPr lang="en-US"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Spokane, WA</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2" name="Rectangle 31"/>
          <p:cNvSpPr/>
          <p:nvPr/>
        </p:nvSpPr>
        <p:spPr>
          <a:xfrm>
            <a:off x="738281" y="2938046"/>
            <a:ext cx="1656607" cy="338554"/>
          </a:xfrm>
          <a:prstGeom prst="rect">
            <a:avLst/>
          </a:prstGeom>
          <a:noFill/>
        </p:spPr>
        <p:txBody>
          <a:bodyPr wrap="none" lIns="91440" tIns="45720" rIns="91440" bIns="45720">
            <a:spAutoFit/>
          </a:bodyPr>
          <a:lstStyle/>
          <a:p>
            <a:pPr algn="ctr"/>
            <a:r>
              <a:rPr lang="en-US"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Anchorage, AK</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4" name="Rectangle 33"/>
          <p:cNvSpPr/>
          <p:nvPr/>
        </p:nvSpPr>
        <p:spPr>
          <a:xfrm>
            <a:off x="2680018" y="3276600"/>
            <a:ext cx="1654235" cy="338554"/>
          </a:xfrm>
          <a:prstGeom prst="rect">
            <a:avLst/>
          </a:prstGeom>
          <a:noFill/>
        </p:spPr>
        <p:txBody>
          <a:bodyPr wrap="none" lIns="91440" tIns="45720" rIns="91440" bIns="45720">
            <a:spAutoFit/>
          </a:bodyPr>
          <a:lstStyle/>
          <a:p>
            <a:pPr algn="ctr"/>
            <a:r>
              <a:rPr lang="en-US"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Vancouver, WA</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5" name="Rectangle 34"/>
          <p:cNvSpPr/>
          <p:nvPr/>
        </p:nvSpPr>
        <p:spPr>
          <a:xfrm>
            <a:off x="7584563" y="3048000"/>
            <a:ext cx="1120820" cy="338554"/>
          </a:xfrm>
          <a:prstGeom prst="rect">
            <a:avLst/>
          </a:prstGeom>
          <a:noFill/>
        </p:spPr>
        <p:txBody>
          <a:bodyPr wrap="none" lIns="91440" tIns="45720" rIns="91440" bIns="45720">
            <a:spAutoFit/>
          </a:bodyPr>
          <a:lstStyle/>
          <a:p>
            <a:pPr algn="ctr"/>
            <a:r>
              <a:rPr lang="en-US"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Butte, MT</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6" name="Rectangle 35"/>
          <p:cNvSpPr/>
          <p:nvPr/>
        </p:nvSpPr>
        <p:spPr>
          <a:xfrm>
            <a:off x="2997563" y="1524000"/>
            <a:ext cx="1736246" cy="338554"/>
          </a:xfrm>
          <a:prstGeom prst="rect">
            <a:avLst/>
          </a:prstGeom>
          <a:noFill/>
        </p:spPr>
        <p:txBody>
          <a:bodyPr wrap="none" lIns="91440" tIns="45720" rIns="91440" bIns="45720">
            <a:spAutoFit/>
          </a:bodyPr>
          <a:lstStyle/>
          <a:p>
            <a:pPr algn="ctr"/>
            <a:r>
              <a:rPr lang="en-US" sz="1600" b="1" dirty="0" smtClean="0">
                <a:ln w="10541" cmpd="sng">
                  <a:solidFill>
                    <a:schemeClr val="accent2"/>
                  </a:solidFill>
                  <a:prstDash val="solid"/>
                </a:ln>
                <a:solidFill>
                  <a:schemeClr val="accent2"/>
                </a:solidFill>
              </a:rPr>
              <a:t>Bellingham, WA</a:t>
            </a:r>
            <a:endParaRPr lang="en-US" sz="1600" b="1" cap="none" spc="0" dirty="0">
              <a:ln w="10541" cmpd="sng">
                <a:solidFill>
                  <a:schemeClr val="accent2"/>
                </a:solidFill>
                <a:prstDash val="solid"/>
              </a:ln>
              <a:solidFill>
                <a:schemeClr val="accent2"/>
              </a:solidFill>
              <a:effectLst/>
            </a:endParaRPr>
          </a:p>
        </p:txBody>
      </p:sp>
      <p:sp>
        <p:nvSpPr>
          <p:cNvPr id="37" name="Rectangle 36"/>
          <p:cNvSpPr/>
          <p:nvPr/>
        </p:nvSpPr>
        <p:spPr>
          <a:xfrm>
            <a:off x="2863425" y="3776246"/>
            <a:ext cx="1439818" cy="338554"/>
          </a:xfrm>
          <a:prstGeom prst="rect">
            <a:avLst/>
          </a:prstGeom>
          <a:noFill/>
        </p:spPr>
        <p:txBody>
          <a:bodyPr wrap="none" lIns="91440" tIns="45720" rIns="91440" bIns="45720">
            <a:spAutoFit/>
          </a:bodyPr>
          <a:lstStyle/>
          <a:p>
            <a:pPr algn="ctr"/>
            <a:r>
              <a:rPr lang="en-US" sz="1600" b="1" dirty="0" smtClean="0">
                <a:ln w="10541" cmpd="sng">
                  <a:solidFill>
                    <a:schemeClr val="accent2"/>
                  </a:solidFill>
                  <a:prstDash val="solid"/>
                </a:ln>
                <a:solidFill>
                  <a:schemeClr val="accent2"/>
                </a:solidFill>
              </a:rPr>
              <a:t>Portland, OR</a:t>
            </a:r>
            <a:endParaRPr lang="en-US" sz="1600" b="1" cap="none" spc="0" dirty="0">
              <a:ln w="10541" cmpd="sng">
                <a:solidFill>
                  <a:schemeClr val="accent2"/>
                </a:solidFill>
                <a:prstDash val="solid"/>
              </a:ln>
              <a:solidFill>
                <a:schemeClr val="accent2"/>
              </a:solidFill>
              <a:effectLst/>
            </a:endParaRPr>
          </a:p>
        </p:txBody>
      </p:sp>
      <p:sp>
        <p:nvSpPr>
          <p:cNvPr id="39" name="Rectangle 38"/>
          <p:cNvSpPr/>
          <p:nvPr/>
        </p:nvSpPr>
        <p:spPr>
          <a:xfrm>
            <a:off x="3876596" y="2971800"/>
            <a:ext cx="1336969" cy="338554"/>
          </a:xfrm>
          <a:prstGeom prst="rect">
            <a:avLst/>
          </a:prstGeom>
          <a:noFill/>
        </p:spPr>
        <p:txBody>
          <a:bodyPr wrap="none" lIns="91440" tIns="45720" rIns="91440" bIns="45720">
            <a:spAutoFit/>
          </a:bodyPr>
          <a:lstStyle/>
          <a:p>
            <a:pPr algn="ctr"/>
            <a:r>
              <a:rPr lang="en-US" sz="1600" b="1" dirty="0" smtClean="0">
                <a:ln w="10541" cmpd="sng">
                  <a:solidFill>
                    <a:schemeClr val="accent2"/>
                  </a:solidFill>
                  <a:prstDash val="solid"/>
                </a:ln>
                <a:solidFill>
                  <a:schemeClr val="accent2"/>
                </a:solidFill>
              </a:rPr>
              <a:t>Yakima, WA</a:t>
            </a:r>
            <a:endParaRPr lang="en-US" sz="1600" b="1" cap="none" spc="0" dirty="0">
              <a:ln w="10541" cmpd="sng">
                <a:solidFill>
                  <a:schemeClr val="accent2"/>
                </a:solidFill>
                <a:prstDash val="solid"/>
              </a:ln>
              <a:solidFill>
                <a:schemeClr val="accent2"/>
              </a:solidFill>
              <a:effectLst/>
            </a:endParaRPr>
          </a:p>
        </p:txBody>
      </p:sp>
      <p:sp>
        <p:nvSpPr>
          <p:cNvPr id="41" name="Rectangle 40"/>
          <p:cNvSpPr/>
          <p:nvPr/>
        </p:nvSpPr>
        <p:spPr>
          <a:xfrm>
            <a:off x="3389599" y="2057400"/>
            <a:ext cx="1415772" cy="338554"/>
          </a:xfrm>
          <a:prstGeom prst="rect">
            <a:avLst/>
          </a:prstGeom>
          <a:noFill/>
        </p:spPr>
        <p:txBody>
          <a:bodyPr wrap="none" lIns="91440" tIns="45720" rIns="91440" bIns="45720">
            <a:spAutoFit/>
          </a:bodyPr>
          <a:lstStyle/>
          <a:p>
            <a:pPr algn="ctr"/>
            <a:r>
              <a:rPr lang="en-US" sz="1600" b="1" dirty="0" smtClean="0">
                <a:ln w="10541" cmpd="sng">
                  <a:solidFill>
                    <a:schemeClr val="accent2"/>
                  </a:solidFill>
                  <a:prstDash val="solid"/>
                </a:ln>
                <a:solidFill>
                  <a:schemeClr val="accent2"/>
                </a:solidFill>
              </a:rPr>
              <a:t>Everett, WA</a:t>
            </a:r>
            <a:endParaRPr lang="en-US" sz="1600" b="1" cap="none" spc="0" dirty="0">
              <a:ln w="10541" cmpd="sng">
                <a:solidFill>
                  <a:schemeClr val="accent2"/>
                </a:solidFill>
                <a:prstDash val="solid"/>
              </a:ln>
              <a:solidFill>
                <a:schemeClr val="accent2"/>
              </a:solidFill>
              <a:effectLst/>
            </a:endParaRPr>
          </a:p>
        </p:txBody>
      </p:sp>
      <p:sp>
        <p:nvSpPr>
          <p:cNvPr id="42" name="Rectangle 41"/>
          <p:cNvSpPr/>
          <p:nvPr/>
        </p:nvSpPr>
        <p:spPr>
          <a:xfrm>
            <a:off x="2996531" y="4419600"/>
            <a:ext cx="1326004" cy="338554"/>
          </a:xfrm>
          <a:prstGeom prst="rect">
            <a:avLst/>
          </a:prstGeom>
          <a:noFill/>
        </p:spPr>
        <p:txBody>
          <a:bodyPr wrap="none" lIns="91440" tIns="45720" rIns="91440" bIns="45720">
            <a:spAutoFit/>
          </a:bodyPr>
          <a:lstStyle/>
          <a:p>
            <a:pPr algn="ctr"/>
            <a:r>
              <a:rPr lang="en-US"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Eugene, OR</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43" name="Rectangle 42"/>
          <p:cNvSpPr/>
          <p:nvPr/>
        </p:nvSpPr>
        <p:spPr>
          <a:xfrm>
            <a:off x="2049500" y="2328446"/>
            <a:ext cx="1736373" cy="338554"/>
          </a:xfrm>
          <a:prstGeom prst="rect">
            <a:avLst/>
          </a:prstGeom>
          <a:noFill/>
        </p:spPr>
        <p:txBody>
          <a:bodyPr wrap="none" lIns="91440" tIns="45720" rIns="91440" bIns="45720">
            <a:spAutoFit/>
          </a:bodyPr>
          <a:lstStyle/>
          <a:p>
            <a:pPr algn="ctr"/>
            <a:r>
              <a:rPr lang="en-US" sz="1600" b="1" dirty="0" smtClean="0">
                <a:ln w="10541" cmpd="sng">
                  <a:solidFill>
                    <a:schemeClr val="accent2"/>
                  </a:solidFill>
                  <a:prstDash val="solid"/>
                </a:ln>
                <a:solidFill>
                  <a:schemeClr val="accent2"/>
                </a:solidFill>
              </a:rPr>
              <a:t>Bremerton, WA</a:t>
            </a:r>
            <a:endParaRPr lang="en-US" sz="1600" b="1" cap="none" spc="0" dirty="0">
              <a:ln w="10541" cmpd="sng">
                <a:solidFill>
                  <a:schemeClr val="accent2"/>
                </a:solidFill>
                <a:prstDash val="solid"/>
              </a:ln>
              <a:solidFill>
                <a:schemeClr val="accent2"/>
              </a:solidFill>
              <a:effectLst/>
            </a:endParaRPr>
          </a:p>
        </p:txBody>
      </p:sp>
    </p:spTree>
    <p:custDataLst>
      <p:tags r:id="rId1"/>
    </p:custDataLst>
    <p:extLst>
      <p:ext uri="{BB962C8B-B14F-4D97-AF65-F5344CB8AC3E}">
        <p14:creationId xmlns:p14="http://schemas.microsoft.com/office/powerpoint/2010/main" val="1494216963"/>
      </p:ext>
    </p:extLst>
  </p:cSld>
  <p:clrMapOvr>
    <a:masterClrMapping/>
  </p:clrMapOvr>
  <p:transition xmlns:p14="http://schemas.microsoft.com/office/powerpoint/2010/main" spd="slow" advTm="91094"/>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500"/>
                                        <p:tgtEl>
                                          <p:spTgt spid="4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fade">
                                      <p:cBhvr>
                                        <p:cTn id="48" dur="500"/>
                                        <p:tgtEl>
                                          <p:spTgt spid="4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500"/>
                                        <p:tgtEl>
                                          <p:spTgt spid="3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P spid="24" grpId="0"/>
      <p:bldP spid="25" grpId="0"/>
      <p:bldP spid="26" grpId="0"/>
      <p:bldP spid="27" grpId="0"/>
      <p:bldP spid="28" grpId="0"/>
      <p:bldP spid="29" grpId="0"/>
      <p:bldP spid="30" grpId="0"/>
      <p:bldP spid="31" grpId="0"/>
      <p:bldP spid="32" grpId="0"/>
      <p:bldP spid="34" grpId="0"/>
      <p:bldP spid="35" grpId="0"/>
      <p:bldP spid="36" grpId="0"/>
      <p:bldP spid="37" grpId="0"/>
      <p:bldP spid="39" grpId="0"/>
      <p:bldP spid="41" grpId="0"/>
      <p:bldP spid="42" grpId="0"/>
      <p:bldP spid="4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US" dirty="0"/>
              <a:t>NW AETC ECHO </a:t>
            </a:r>
            <a:r>
              <a:rPr lang="en-US" dirty="0" err="1"/>
              <a:t>Telehealth</a:t>
            </a:r>
            <a:r>
              <a:rPr lang="en-US" dirty="0"/>
              <a:t> </a:t>
            </a:r>
            <a:r>
              <a:rPr lang="en-US" dirty="0" smtClean="0"/>
              <a:t>Program</a:t>
            </a:r>
            <a:endParaRPr lang="en-US" dirty="0"/>
          </a:p>
        </p:txBody>
      </p:sp>
      <p:sp>
        <p:nvSpPr>
          <p:cNvPr id="10" name="Title 9"/>
          <p:cNvSpPr>
            <a:spLocks noGrp="1"/>
          </p:cNvSpPr>
          <p:nvPr>
            <p:ph type="title"/>
          </p:nvPr>
        </p:nvSpPr>
        <p:spPr/>
        <p:txBody>
          <a:bodyPr>
            <a:normAutofit/>
          </a:bodyPr>
          <a:lstStyle/>
          <a:p>
            <a:r>
              <a:rPr lang="en-US" sz="3200" b="1" dirty="0" smtClean="0"/>
              <a:t>NW AETC ECHO</a:t>
            </a:r>
            <a:endParaRPr lang="en-US" sz="3200" b="1" dirty="0"/>
          </a:p>
        </p:txBody>
      </p:sp>
      <p:pic>
        <p:nvPicPr>
          <p:cNvPr id="2" name="Content Placeholder 1"/>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0" y="21129"/>
            <a:ext cx="9144000" cy="6842515"/>
          </a:xfrm>
        </p:spPr>
      </p:pic>
    </p:spTree>
    <p:custDataLst>
      <p:tags r:id="rId1"/>
    </p:custDataLst>
    <p:extLst>
      <p:ext uri="{BB962C8B-B14F-4D97-AF65-F5344CB8AC3E}">
        <p14:creationId xmlns:p14="http://schemas.microsoft.com/office/powerpoint/2010/main" val="1205789292"/>
      </p:ext>
    </p:extLst>
  </p:cSld>
  <p:clrMapOvr>
    <a:masterClrMapping/>
  </p:clrMapOvr>
  <p:transition xmlns:p14="http://schemas.microsoft.com/office/powerpoint/2010/main" spd="slow" advTm="91094"/>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latin typeface="Candara"/>
                <a:cs typeface="Candara"/>
              </a:rPr>
              <a:t>Mechanics of Weekly </a:t>
            </a:r>
            <a:r>
              <a:rPr lang="en-US" sz="3200" b="1" dirty="0" err="1" smtClean="0">
                <a:latin typeface="Candara"/>
                <a:cs typeface="Candara"/>
              </a:rPr>
              <a:t>Telehealth</a:t>
            </a:r>
            <a:r>
              <a:rPr lang="en-US" sz="3200" b="1" dirty="0" smtClean="0">
                <a:latin typeface="Candara"/>
                <a:cs typeface="Candara"/>
              </a:rPr>
              <a:t> Sessions</a:t>
            </a:r>
            <a:endParaRPr lang="en-US" sz="3200" b="1" dirty="0">
              <a:latin typeface="Candara"/>
              <a:cs typeface="Candara"/>
            </a:endParaRPr>
          </a:p>
        </p:txBody>
      </p:sp>
      <p:sp>
        <p:nvSpPr>
          <p:cNvPr id="3" name="Text Placeholder 2"/>
          <p:cNvSpPr>
            <a:spLocks noGrp="1"/>
          </p:cNvSpPr>
          <p:nvPr>
            <p:ph type="body" idx="1"/>
          </p:nvPr>
        </p:nvSpPr>
        <p:spPr/>
        <p:txBody>
          <a:bodyPr/>
          <a:lstStyle/>
          <a:p>
            <a:endParaRPr lang="en-US" dirty="0"/>
          </a:p>
        </p:txBody>
      </p:sp>
      <p:sp>
        <p:nvSpPr>
          <p:cNvPr id="4" name="Content Placeholder 3"/>
          <p:cNvSpPr>
            <a:spLocks noGrp="1"/>
          </p:cNvSpPr>
          <p:nvPr>
            <p:ph sz="half" idx="2"/>
          </p:nvPr>
        </p:nvSpPr>
        <p:spPr>
          <a:xfrm>
            <a:off x="323850" y="1676400"/>
            <a:ext cx="4857750" cy="4648200"/>
          </a:xfrm>
        </p:spPr>
        <p:txBody>
          <a:bodyPr>
            <a:normAutofit fontScale="92500"/>
          </a:bodyPr>
          <a:lstStyle/>
          <a:p>
            <a:pPr marL="0" indent="0">
              <a:buNone/>
            </a:pPr>
            <a:r>
              <a:rPr lang="en-US" sz="2600" dirty="0" smtClean="0"/>
              <a:t>Mini-Didactics</a:t>
            </a:r>
          </a:p>
          <a:p>
            <a:pPr marL="400050" indent="-342900"/>
            <a:r>
              <a:rPr lang="en-US" sz="2200" dirty="0" smtClean="0"/>
              <a:t>Focused </a:t>
            </a:r>
            <a:r>
              <a:rPr lang="en-US" sz="2200" dirty="0"/>
              <a:t>c</a:t>
            </a:r>
            <a:r>
              <a:rPr lang="en-US" sz="2200" dirty="0" smtClean="0"/>
              <a:t>linical topic</a:t>
            </a:r>
          </a:p>
          <a:p>
            <a:pPr marL="400050" indent="-342900"/>
            <a:r>
              <a:rPr lang="en-US" sz="2200" dirty="0" smtClean="0"/>
              <a:t>First 15 minutes of each session</a:t>
            </a:r>
          </a:p>
          <a:p>
            <a:pPr marL="400050" indent="-342900"/>
            <a:r>
              <a:rPr lang="en-US" sz="2200" dirty="0" smtClean="0"/>
              <a:t>Additional 5 minutes for discussion</a:t>
            </a:r>
          </a:p>
          <a:p>
            <a:pPr marL="400050" indent="-342900"/>
            <a:r>
              <a:rPr lang="en-US" sz="2200" dirty="0" smtClean="0"/>
              <a:t>Recorded/archived for future viewing</a:t>
            </a:r>
          </a:p>
          <a:p>
            <a:pPr lvl="1"/>
            <a:endParaRPr lang="en-US" sz="2600" dirty="0" smtClean="0"/>
          </a:p>
          <a:p>
            <a:pPr marL="0" indent="0">
              <a:buNone/>
            </a:pPr>
            <a:r>
              <a:rPr lang="en-US" sz="2600" dirty="0" smtClean="0"/>
              <a:t>Case consultations</a:t>
            </a:r>
          </a:p>
          <a:p>
            <a:pPr marL="400050" indent="-342900"/>
            <a:r>
              <a:rPr lang="en-US" sz="2200" dirty="0" smtClean="0"/>
              <a:t>Remainder of session</a:t>
            </a:r>
          </a:p>
          <a:p>
            <a:pPr marL="400050" indent="-342900"/>
            <a:r>
              <a:rPr lang="en-US" sz="2200" dirty="0" smtClean="0"/>
              <a:t>Goal 3-4 cases per session</a:t>
            </a:r>
          </a:p>
          <a:p>
            <a:pPr marL="400050" indent="-342900"/>
            <a:r>
              <a:rPr lang="en-US" sz="2200" dirty="0" smtClean="0"/>
              <a:t>Each site should contribute at least one case per month</a:t>
            </a:r>
          </a:p>
          <a:p>
            <a:pPr lvl="1"/>
            <a:endParaRPr lang="en-US" dirty="0"/>
          </a:p>
        </p:txBody>
      </p:sp>
      <p:graphicFrame>
        <p:nvGraphicFramePr>
          <p:cNvPr id="8" name="Content Placeholder 7"/>
          <p:cNvGraphicFramePr>
            <a:graphicFrameLocks noGrp="1"/>
          </p:cNvGraphicFramePr>
          <p:nvPr>
            <p:ph sz="quarter" idx="13"/>
            <p:extLst>
              <p:ext uri="{D42A27DB-BD31-4B8C-83A1-F6EECF244321}">
                <p14:modId xmlns:p14="http://schemas.microsoft.com/office/powerpoint/2010/main" val="19476639"/>
              </p:ext>
            </p:extLst>
          </p:nvPr>
        </p:nvGraphicFramePr>
        <p:xfrm>
          <a:off x="4419600" y="2133600"/>
          <a:ext cx="4724400"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p:cNvSpPr/>
          <p:nvPr/>
        </p:nvSpPr>
        <p:spPr>
          <a:xfrm>
            <a:off x="5715000" y="2667000"/>
            <a:ext cx="441146" cy="369332"/>
          </a:xfrm>
          <a:prstGeom prst="rect">
            <a:avLst/>
          </a:prstGeom>
          <a:noFill/>
        </p:spPr>
        <p:txBody>
          <a:bodyPr wrap="none" lIns="91440" tIns="45720" rIns="91440" bIns="45720">
            <a:spAutoFit/>
          </a:bodyPr>
          <a:lstStyle/>
          <a:p>
            <a:pPr algn="ctr"/>
            <a:r>
              <a:rPr lang="en-US" sz="18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12</a:t>
            </a:r>
            <a:endParaRPr lang="en-U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11" name="Rectangle 10"/>
          <p:cNvSpPr/>
          <p:nvPr/>
        </p:nvSpPr>
        <p:spPr>
          <a:xfrm>
            <a:off x="6934200" y="3886200"/>
            <a:ext cx="300826" cy="369332"/>
          </a:xfrm>
          <a:prstGeom prst="rect">
            <a:avLst/>
          </a:prstGeom>
          <a:noFill/>
        </p:spPr>
        <p:txBody>
          <a:bodyPr wrap="square" lIns="91440" tIns="45720" rIns="91440" bIns="45720">
            <a:spAutoFit/>
          </a:bodyPr>
          <a:lstStyle/>
          <a:p>
            <a:pPr algn="ctr"/>
            <a:r>
              <a:rPr lang="en-US" sz="18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3</a:t>
            </a:r>
            <a:endParaRPr lang="en-U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12" name="Rectangle 11"/>
          <p:cNvSpPr/>
          <p:nvPr/>
        </p:nvSpPr>
        <p:spPr>
          <a:xfrm>
            <a:off x="5638800" y="5181600"/>
            <a:ext cx="617706" cy="369332"/>
          </a:xfrm>
          <a:prstGeom prst="rect">
            <a:avLst/>
          </a:prstGeom>
          <a:noFill/>
        </p:spPr>
        <p:txBody>
          <a:bodyPr wrap="square" lIns="91440" tIns="45720" rIns="91440" bIns="45720">
            <a:spAutoFit/>
          </a:bodyPr>
          <a:lstStyle/>
          <a:p>
            <a:pPr algn="ctr"/>
            <a:r>
              <a:rPr lang="en-US" sz="18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6</a:t>
            </a:r>
            <a:endParaRPr lang="en-U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13" name="Rectangle 12"/>
          <p:cNvSpPr/>
          <p:nvPr/>
        </p:nvSpPr>
        <p:spPr>
          <a:xfrm>
            <a:off x="4495800" y="3886200"/>
            <a:ext cx="381001" cy="369332"/>
          </a:xfrm>
          <a:prstGeom prst="rect">
            <a:avLst/>
          </a:prstGeom>
          <a:noFill/>
        </p:spPr>
        <p:txBody>
          <a:bodyPr wrap="square" lIns="91440" tIns="45720" rIns="91440" bIns="45720">
            <a:spAutoFit/>
          </a:bodyPr>
          <a:lstStyle/>
          <a:p>
            <a:pPr algn="ctr"/>
            <a:r>
              <a:rPr lang="en-US" sz="18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9</a:t>
            </a:r>
            <a:endParaRPr lang="en-U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cxnSp>
        <p:nvCxnSpPr>
          <p:cNvPr id="15" name="Straight Arrow Connector 14"/>
          <p:cNvCxnSpPr/>
          <p:nvPr/>
        </p:nvCxnSpPr>
        <p:spPr>
          <a:xfrm flipV="1">
            <a:off x="5859373" y="3549134"/>
            <a:ext cx="168533" cy="565666"/>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867400" y="4114800"/>
            <a:ext cx="918374" cy="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5770673"/>
      </p:ext>
    </p:extLst>
  </p:cSld>
  <p:clrMapOvr>
    <a:masterClrMapping/>
  </p:clrMapOvr>
  <p:transition xmlns:p14="http://schemas.microsoft.com/office/powerpoint/2010/main" spd="slow" advTm="69451"/>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latin typeface="Candara"/>
                <a:cs typeface="Candara"/>
              </a:rPr>
              <a:t>Send Info in Advance	</a:t>
            </a:r>
            <a:endParaRPr lang="en-US" sz="3200" b="1" dirty="0">
              <a:latin typeface="Candara"/>
              <a:cs typeface="Candara"/>
            </a:endParaRPr>
          </a:p>
        </p:txBody>
      </p:sp>
      <p:sp>
        <p:nvSpPr>
          <p:cNvPr id="3" name="Text Placeholder 2"/>
          <p:cNvSpPr>
            <a:spLocks noGrp="1"/>
          </p:cNvSpPr>
          <p:nvPr>
            <p:ph type="body" idx="1"/>
          </p:nvPr>
        </p:nvSpPr>
        <p:spPr/>
        <p:txBody>
          <a:bodyPr/>
          <a:lstStyle/>
          <a:p>
            <a:endParaRPr lang="en-US" dirty="0"/>
          </a:p>
        </p:txBody>
      </p:sp>
      <p:cxnSp>
        <p:nvCxnSpPr>
          <p:cNvPr id="15" name="Straight Arrow Connector 14"/>
          <p:cNvCxnSpPr/>
          <p:nvPr/>
        </p:nvCxnSpPr>
        <p:spPr>
          <a:xfrm flipV="1">
            <a:off x="5859373" y="3549134"/>
            <a:ext cx="168533" cy="565666"/>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867400" y="4114800"/>
            <a:ext cx="918374" cy="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sz="quarter" idx="13"/>
          </p:nvPr>
        </p:nvSpPr>
        <p:spPr/>
        <p:txBody>
          <a:bodyPr/>
          <a:lstStyle/>
          <a:p>
            <a:endParaRPr lang="en-US"/>
          </a:p>
        </p:txBody>
      </p:sp>
      <p:sp>
        <p:nvSpPr>
          <p:cNvPr id="14" name="Oval 18"/>
          <p:cNvSpPr>
            <a:spLocks noChangeArrowheads="1"/>
          </p:cNvSpPr>
          <p:nvPr/>
        </p:nvSpPr>
        <p:spPr bwMode="auto">
          <a:xfrm>
            <a:off x="838200" y="1219200"/>
            <a:ext cx="3581400" cy="5410200"/>
          </a:xfrm>
          <a:prstGeom prst="ellipse">
            <a:avLst/>
          </a:prstGeom>
          <a:solidFill>
            <a:schemeClr val="accent1"/>
          </a:solidFill>
          <a:ln w="9525" algn="ctr">
            <a:solidFill>
              <a:schemeClr val="tx1"/>
            </a:solidFill>
            <a:round/>
            <a:headEnd/>
            <a:tailEnd/>
          </a:ln>
        </p:spPr>
        <p:txBody>
          <a:bodyPr/>
          <a:lstStyle/>
          <a:p>
            <a:endParaRPr lang="en-US"/>
          </a:p>
        </p:txBody>
      </p:sp>
      <p:sp>
        <p:nvSpPr>
          <p:cNvPr id="17" name="Document"/>
          <p:cNvSpPr>
            <a:spLocks noEditPoints="1" noChangeArrowheads="1"/>
          </p:cNvSpPr>
          <p:nvPr/>
        </p:nvSpPr>
        <p:spPr bwMode="auto">
          <a:xfrm>
            <a:off x="1676400" y="1752600"/>
            <a:ext cx="914400" cy="1223963"/>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a:lstStyle/>
          <a:p>
            <a:pPr algn="ctr" eaLnBrk="1" fontAlgn="auto" hangingPunct="1">
              <a:spcBef>
                <a:spcPts val="0"/>
              </a:spcBef>
              <a:spcAft>
                <a:spcPts val="0"/>
              </a:spcAft>
              <a:defRPr/>
            </a:pPr>
            <a:r>
              <a:rPr lang="en-US" sz="1400" dirty="0">
                <a:latin typeface="+mn-lt"/>
                <a:ea typeface="+mn-ea"/>
              </a:rPr>
              <a:t>New Pt Form</a:t>
            </a:r>
          </a:p>
        </p:txBody>
      </p:sp>
      <p:sp>
        <p:nvSpPr>
          <p:cNvPr id="18" name="Document"/>
          <p:cNvSpPr>
            <a:spLocks noEditPoints="1" noChangeArrowheads="1"/>
          </p:cNvSpPr>
          <p:nvPr/>
        </p:nvSpPr>
        <p:spPr bwMode="auto">
          <a:xfrm>
            <a:off x="1676400" y="3200400"/>
            <a:ext cx="914400" cy="1223963"/>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a:lstStyle/>
          <a:p>
            <a:pPr algn="ctr" eaLnBrk="1" fontAlgn="auto" hangingPunct="1">
              <a:spcBef>
                <a:spcPts val="0"/>
              </a:spcBef>
              <a:spcAft>
                <a:spcPts val="0"/>
              </a:spcAft>
              <a:defRPr/>
            </a:pPr>
            <a:r>
              <a:rPr lang="en-US" sz="1400" dirty="0">
                <a:latin typeface="+mn-lt"/>
                <a:ea typeface="+mn-ea"/>
              </a:rPr>
              <a:t>Follow-up</a:t>
            </a:r>
            <a:br>
              <a:rPr lang="en-US" sz="1400" dirty="0">
                <a:latin typeface="+mn-lt"/>
                <a:ea typeface="+mn-ea"/>
              </a:rPr>
            </a:br>
            <a:r>
              <a:rPr lang="en-US" sz="1400" dirty="0">
                <a:latin typeface="+mn-lt"/>
                <a:ea typeface="+mn-ea"/>
              </a:rPr>
              <a:t> Pt Form</a:t>
            </a:r>
          </a:p>
        </p:txBody>
      </p:sp>
      <p:sp>
        <p:nvSpPr>
          <p:cNvPr id="19" name="Document"/>
          <p:cNvSpPr>
            <a:spLocks noEditPoints="1" noChangeArrowheads="1"/>
          </p:cNvSpPr>
          <p:nvPr/>
        </p:nvSpPr>
        <p:spPr bwMode="auto">
          <a:xfrm>
            <a:off x="1676400" y="4724400"/>
            <a:ext cx="914400" cy="1223963"/>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a:lstStyle/>
          <a:p>
            <a:pPr algn="ctr" eaLnBrk="1" fontAlgn="auto" hangingPunct="1">
              <a:spcBef>
                <a:spcPts val="0"/>
              </a:spcBef>
              <a:spcAft>
                <a:spcPts val="0"/>
              </a:spcAft>
              <a:defRPr/>
            </a:pPr>
            <a:r>
              <a:rPr lang="en-US" sz="1400" dirty="0">
                <a:latin typeface="+mn-lt"/>
                <a:ea typeface="+mn-ea"/>
              </a:rPr>
              <a:t>Copy of chart notes &amp; Labs</a:t>
            </a:r>
          </a:p>
        </p:txBody>
      </p:sp>
      <p:cxnSp>
        <p:nvCxnSpPr>
          <p:cNvPr id="20" name="Straight Arrow Connector 19"/>
          <p:cNvCxnSpPr/>
          <p:nvPr/>
        </p:nvCxnSpPr>
        <p:spPr>
          <a:xfrm rot="16200000" flipH="1">
            <a:off x="2590800" y="2514600"/>
            <a:ext cx="838200" cy="6858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2667000" y="4114800"/>
            <a:ext cx="685800" cy="6096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TextBox 19"/>
          <p:cNvSpPr txBox="1">
            <a:spLocks noChangeArrowheads="1"/>
          </p:cNvSpPr>
          <p:nvPr/>
        </p:nvSpPr>
        <p:spPr bwMode="auto">
          <a:xfrm>
            <a:off x="2286000" y="3276600"/>
            <a:ext cx="2438400" cy="1569660"/>
          </a:xfrm>
          <a:prstGeom prst="rect">
            <a:avLst/>
          </a:prstGeom>
          <a:noFill/>
          <a:ln w="9525">
            <a:noFill/>
            <a:miter lim="800000"/>
            <a:headEnd/>
            <a:tailEnd/>
          </a:ln>
        </p:spPr>
        <p:txBody>
          <a:bodyPr>
            <a:spAutoFit/>
          </a:bodyPr>
          <a:lstStyle/>
          <a:p>
            <a:pPr algn="ctr" eaLnBrk="1" hangingPunct="1"/>
            <a:r>
              <a:rPr lang="en-US" dirty="0">
                <a:latin typeface="Calibri" pitchFamily="34" charset="0"/>
              </a:rPr>
              <a:t>Fax to </a:t>
            </a:r>
            <a:br>
              <a:rPr lang="en-US" dirty="0">
                <a:latin typeface="Calibri" pitchFamily="34" charset="0"/>
              </a:rPr>
            </a:br>
            <a:r>
              <a:rPr lang="en-US" dirty="0" smtClean="0">
                <a:latin typeface="Calibri" pitchFamily="34" charset="0"/>
              </a:rPr>
              <a:t>NWAETC-ECHO</a:t>
            </a:r>
          </a:p>
          <a:p>
            <a:pPr algn="ctr" eaLnBrk="1" hangingPunct="1"/>
            <a:endParaRPr lang="en-US" dirty="0">
              <a:latin typeface="Calibri" pitchFamily="34" charset="0"/>
            </a:endParaRPr>
          </a:p>
          <a:p>
            <a:pPr algn="ctr" eaLnBrk="1" hangingPunct="1"/>
            <a:r>
              <a:rPr lang="en-US" dirty="0" smtClean="0">
                <a:latin typeface="Calibri" pitchFamily="34" charset="0"/>
              </a:rPr>
              <a:t>Tuesday</a:t>
            </a:r>
            <a:endParaRPr lang="en-US" dirty="0">
              <a:latin typeface="Calibri" pitchFamily="34" charset="0"/>
            </a:endParaRPr>
          </a:p>
        </p:txBody>
      </p:sp>
      <p:cxnSp>
        <p:nvCxnSpPr>
          <p:cNvPr id="23" name="Straight Arrow Connector 22"/>
          <p:cNvCxnSpPr/>
          <p:nvPr/>
        </p:nvCxnSpPr>
        <p:spPr>
          <a:xfrm>
            <a:off x="4191000" y="3657600"/>
            <a:ext cx="609600" cy="158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Box 29"/>
          <p:cNvSpPr txBox="1">
            <a:spLocks noChangeArrowheads="1"/>
          </p:cNvSpPr>
          <p:nvPr/>
        </p:nvSpPr>
        <p:spPr bwMode="auto">
          <a:xfrm>
            <a:off x="4495800" y="2209800"/>
            <a:ext cx="2057400" cy="1938992"/>
          </a:xfrm>
          <a:prstGeom prst="rect">
            <a:avLst/>
          </a:prstGeom>
          <a:noFill/>
          <a:ln w="9525">
            <a:noFill/>
            <a:miter lim="800000"/>
            <a:headEnd/>
            <a:tailEnd/>
          </a:ln>
        </p:spPr>
        <p:txBody>
          <a:bodyPr wrap="square">
            <a:spAutoFit/>
          </a:bodyPr>
          <a:lstStyle/>
          <a:p>
            <a:pPr algn="ctr" eaLnBrk="1" hangingPunct="1"/>
            <a:r>
              <a:rPr lang="en-US" dirty="0" smtClean="0">
                <a:latin typeface="Calibri" pitchFamily="34" charset="0"/>
              </a:rPr>
              <a:t>Thursday</a:t>
            </a:r>
            <a:r>
              <a:rPr lang="en-US" dirty="0">
                <a:latin typeface="Calibri" pitchFamily="34" charset="0"/>
              </a:rPr>
              <a:t/>
            </a:r>
            <a:br>
              <a:rPr lang="en-US" dirty="0">
                <a:latin typeface="Calibri" pitchFamily="34" charset="0"/>
              </a:rPr>
            </a:br>
            <a:r>
              <a:rPr lang="en-US" u="sng" dirty="0">
                <a:latin typeface="Calibri" pitchFamily="34" charset="0"/>
              </a:rPr>
              <a:t> </a:t>
            </a:r>
            <a:r>
              <a:rPr lang="en-US" u="sng" dirty="0" smtClean="0">
                <a:latin typeface="Calibri" pitchFamily="34" charset="0"/>
              </a:rPr>
              <a:t>12pm – 1pm</a:t>
            </a:r>
            <a:r>
              <a:rPr lang="en-US" dirty="0">
                <a:latin typeface="Calibri" pitchFamily="34" charset="0"/>
              </a:rPr>
              <a:t/>
            </a:r>
            <a:br>
              <a:rPr lang="en-US" dirty="0">
                <a:latin typeface="Calibri" pitchFamily="34" charset="0"/>
              </a:rPr>
            </a:br>
            <a:endParaRPr lang="en-US" dirty="0">
              <a:latin typeface="Calibri" pitchFamily="34" charset="0"/>
            </a:endParaRPr>
          </a:p>
          <a:p>
            <a:pPr algn="ctr" eaLnBrk="1" hangingPunct="1"/>
            <a:r>
              <a:rPr lang="en-US" dirty="0" smtClean="0">
                <a:latin typeface="Calibri" pitchFamily="34" charset="0"/>
              </a:rPr>
              <a:t>Case</a:t>
            </a:r>
          </a:p>
          <a:p>
            <a:pPr algn="ctr" eaLnBrk="1" hangingPunct="1"/>
            <a:r>
              <a:rPr lang="en-US" dirty="0" smtClean="0">
                <a:latin typeface="Calibri" pitchFamily="34" charset="0"/>
              </a:rPr>
              <a:t>Consultation</a:t>
            </a:r>
            <a:endParaRPr lang="en-US" dirty="0">
              <a:latin typeface="Calibri" pitchFamily="34" charset="0"/>
            </a:endParaRPr>
          </a:p>
        </p:txBody>
      </p:sp>
      <p:sp>
        <p:nvSpPr>
          <p:cNvPr id="25" name="Document"/>
          <p:cNvSpPr>
            <a:spLocks noEditPoints="1" noChangeArrowheads="1"/>
          </p:cNvSpPr>
          <p:nvPr/>
        </p:nvSpPr>
        <p:spPr bwMode="auto">
          <a:xfrm>
            <a:off x="6781800" y="3124200"/>
            <a:ext cx="1828800" cy="1223963"/>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a:lstStyle/>
          <a:p>
            <a:pPr algn="ctr" eaLnBrk="1" fontAlgn="auto" hangingPunct="1">
              <a:spcBef>
                <a:spcPts val="0"/>
              </a:spcBef>
              <a:spcAft>
                <a:spcPts val="0"/>
              </a:spcAft>
              <a:defRPr/>
            </a:pPr>
            <a:r>
              <a:rPr lang="en-US" sz="1400" dirty="0">
                <a:latin typeface="+mn-lt"/>
                <a:ea typeface="+mn-ea"/>
              </a:rPr>
              <a:t>Receive </a:t>
            </a:r>
            <a:r>
              <a:rPr lang="en-US" sz="1400" dirty="0" err="1">
                <a:latin typeface="+mn-lt"/>
                <a:ea typeface="+mn-ea"/>
              </a:rPr>
              <a:t>Tx</a:t>
            </a:r>
            <a:r>
              <a:rPr lang="en-US" sz="1400" dirty="0">
                <a:latin typeface="+mn-lt"/>
                <a:ea typeface="+mn-ea"/>
              </a:rPr>
              <a:t> Recommendations Via Fax from Project ECHO</a:t>
            </a:r>
          </a:p>
        </p:txBody>
      </p:sp>
      <p:cxnSp>
        <p:nvCxnSpPr>
          <p:cNvPr id="26" name="Straight Arrow Connector 25"/>
          <p:cNvCxnSpPr/>
          <p:nvPr/>
        </p:nvCxnSpPr>
        <p:spPr>
          <a:xfrm>
            <a:off x="6019800" y="3657600"/>
            <a:ext cx="609600" cy="158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TextBox 33"/>
          <p:cNvSpPr txBox="1">
            <a:spLocks noChangeArrowheads="1"/>
          </p:cNvSpPr>
          <p:nvPr/>
        </p:nvSpPr>
        <p:spPr bwMode="auto">
          <a:xfrm rot="-5400000">
            <a:off x="-1108868" y="3547268"/>
            <a:ext cx="3200400" cy="830263"/>
          </a:xfrm>
          <a:prstGeom prst="rect">
            <a:avLst/>
          </a:prstGeom>
          <a:noFill/>
          <a:ln w="9525">
            <a:noFill/>
            <a:miter lim="800000"/>
            <a:headEnd/>
            <a:tailEnd/>
          </a:ln>
        </p:spPr>
        <p:txBody>
          <a:bodyPr>
            <a:spAutoFit/>
          </a:bodyPr>
          <a:lstStyle/>
          <a:p>
            <a:pPr algn="ctr" eaLnBrk="1" hangingPunct="1"/>
            <a:r>
              <a:rPr lang="en-US" sz="2400" dirty="0">
                <a:latin typeface="Calibri" pitchFamily="34" charset="0"/>
              </a:rPr>
              <a:t>Assessment &amp; Diagnostics</a:t>
            </a:r>
          </a:p>
        </p:txBody>
      </p:sp>
      <p:cxnSp>
        <p:nvCxnSpPr>
          <p:cNvPr id="28" name="Straight Arrow Connector 27"/>
          <p:cNvCxnSpPr/>
          <p:nvPr/>
        </p:nvCxnSpPr>
        <p:spPr>
          <a:xfrm rot="5400000" flipH="1" flipV="1">
            <a:off x="1066800" y="2971800"/>
            <a:ext cx="609600" cy="6096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1066800" y="3962400"/>
            <a:ext cx="533400" cy="158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16200000" flipH="1">
            <a:off x="952500" y="4457700"/>
            <a:ext cx="685800" cy="6096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TextBox 19"/>
          <p:cNvSpPr txBox="1">
            <a:spLocks noChangeArrowheads="1"/>
          </p:cNvSpPr>
          <p:nvPr/>
        </p:nvSpPr>
        <p:spPr bwMode="auto">
          <a:xfrm>
            <a:off x="6553200" y="2667000"/>
            <a:ext cx="2438400" cy="369332"/>
          </a:xfrm>
          <a:prstGeom prst="rect">
            <a:avLst/>
          </a:prstGeom>
          <a:noFill/>
          <a:ln w="9525">
            <a:noFill/>
            <a:miter lim="800000"/>
            <a:headEnd/>
            <a:tailEnd/>
          </a:ln>
        </p:spPr>
        <p:txBody>
          <a:bodyPr>
            <a:spAutoFit/>
          </a:bodyPr>
          <a:lstStyle/>
          <a:p>
            <a:pPr algn="ctr" eaLnBrk="1" hangingPunct="1"/>
            <a:r>
              <a:rPr lang="en-US" dirty="0" smtClean="0">
                <a:latin typeface="Calibri" pitchFamily="34" charset="0"/>
              </a:rPr>
              <a:t>Within 24 hours</a:t>
            </a:r>
            <a:endParaRPr lang="en-US" dirty="0">
              <a:latin typeface="Calibri" pitchFamily="34" charset="0"/>
            </a:endParaRPr>
          </a:p>
        </p:txBody>
      </p:sp>
    </p:spTree>
    <p:extLst>
      <p:ext uri="{BB962C8B-B14F-4D97-AF65-F5344CB8AC3E}">
        <p14:creationId xmlns:p14="http://schemas.microsoft.com/office/powerpoint/2010/main" val="1478809769"/>
      </p:ext>
    </p:extLst>
  </p:cSld>
  <p:clrMapOvr>
    <a:masterClrMapping/>
  </p:clrMapOvr>
  <p:transition xmlns:p14="http://schemas.microsoft.com/office/powerpoint/2010/main" spd="slow" advTm="69451"/>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latin typeface="Candara"/>
                <a:cs typeface="Candara"/>
              </a:rPr>
              <a:t>Case Discussed</a:t>
            </a:r>
            <a:endParaRPr lang="en-US" sz="3200" b="1" dirty="0">
              <a:latin typeface="Candara"/>
              <a:cs typeface="Candara"/>
            </a:endParaRPr>
          </a:p>
        </p:txBody>
      </p:sp>
      <p:sp>
        <p:nvSpPr>
          <p:cNvPr id="3" name="Text Placeholder 2"/>
          <p:cNvSpPr>
            <a:spLocks noGrp="1"/>
          </p:cNvSpPr>
          <p:nvPr>
            <p:ph type="body" idx="1"/>
          </p:nvPr>
        </p:nvSpPr>
        <p:spPr/>
        <p:txBody>
          <a:bodyPr/>
          <a:lstStyle/>
          <a:p>
            <a:endParaRPr lang="en-US" dirty="0"/>
          </a:p>
        </p:txBody>
      </p:sp>
      <p:cxnSp>
        <p:nvCxnSpPr>
          <p:cNvPr id="15" name="Straight Arrow Connector 14"/>
          <p:cNvCxnSpPr/>
          <p:nvPr/>
        </p:nvCxnSpPr>
        <p:spPr>
          <a:xfrm flipV="1">
            <a:off x="5859373" y="3549134"/>
            <a:ext cx="168533" cy="565666"/>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867400" y="4114800"/>
            <a:ext cx="918374" cy="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sz="quarter" idx="13"/>
          </p:nvPr>
        </p:nvSpPr>
        <p:spPr/>
        <p:txBody>
          <a:bodyPr/>
          <a:lstStyle/>
          <a:p>
            <a:endParaRPr lang="en-US"/>
          </a:p>
        </p:txBody>
      </p:sp>
      <p:sp>
        <p:nvSpPr>
          <p:cNvPr id="14" name="Oval 18"/>
          <p:cNvSpPr>
            <a:spLocks noChangeArrowheads="1"/>
          </p:cNvSpPr>
          <p:nvPr/>
        </p:nvSpPr>
        <p:spPr bwMode="auto">
          <a:xfrm>
            <a:off x="4267200" y="1178243"/>
            <a:ext cx="2667000" cy="5410200"/>
          </a:xfrm>
          <a:prstGeom prst="ellipse">
            <a:avLst/>
          </a:prstGeom>
          <a:solidFill>
            <a:schemeClr val="accent1"/>
          </a:solidFill>
          <a:ln w="9525" algn="ctr">
            <a:solidFill>
              <a:schemeClr val="tx1"/>
            </a:solidFill>
            <a:round/>
            <a:headEnd/>
            <a:tailEnd/>
          </a:ln>
        </p:spPr>
        <p:txBody>
          <a:bodyPr/>
          <a:lstStyle/>
          <a:p>
            <a:endParaRPr lang="en-US"/>
          </a:p>
        </p:txBody>
      </p:sp>
      <p:sp>
        <p:nvSpPr>
          <p:cNvPr id="17" name="Document"/>
          <p:cNvSpPr>
            <a:spLocks noEditPoints="1" noChangeArrowheads="1"/>
          </p:cNvSpPr>
          <p:nvPr/>
        </p:nvSpPr>
        <p:spPr bwMode="auto">
          <a:xfrm>
            <a:off x="1676400" y="1752600"/>
            <a:ext cx="914400" cy="1223963"/>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a:lstStyle/>
          <a:p>
            <a:pPr algn="ctr" eaLnBrk="1" fontAlgn="auto" hangingPunct="1">
              <a:spcBef>
                <a:spcPts val="0"/>
              </a:spcBef>
              <a:spcAft>
                <a:spcPts val="0"/>
              </a:spcAft>
              <a:defRPr/>
            </a:pPr>
            <a:r>
              <a:rPr lang="en-US" sz="1400" dirty="0">
                <a:latin typeface="+mn-lt"/>
                <a:ea typeface="+mn-ea"/>
              </a:rPr>
              <a:t>New Pt Form</a:t>
            </a:r>
          </a:p>
        </p:txBody>
      </p:sp>
      <p:sp>
        <p:nvSpPr>
          <p:cNvPr id="18" name="Document"/>
          <p:cNvSpPr>
            <a:spLocks noEditPoints="1" noChangeArrowheads="1"/>
          </p:cNvSpPr>
          <p:nvPr/>
        </p:nvSpPr>
        <p:spPr bwMode="auto">
          <a:xfrm>
            <a:off x="1676400" y="3200400"/>
            <a:ext cx="914400" cy="1223963"/>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a:lstStyle/>
          <a:p>
            <a:pPr algn="ctr" eaLnBrk="1" fontAlgn="auto" hangingPunct="1">
              <a:spcBef>
                <a:spcPts val="0"/>
              </a:spcBef>
              <a:spcAft>
                <a:spcPts val="0"/>
              </a:spcAft>
              <a:defRPr/>
            </a:pPr>
            <a:r>
              <a:rPr lang="en-US" sz="1400" dirty="0">
                <a:latin typeface="+mn-lt"/>
                <a:ea typeface="+mn-ea"/>
              </a:rPr>
              <a:t>Follow-up</a:t>
            </a:r>
            <a:br>
              <a:rPr lang="en-US" sz="1400" dirty="0">
                <a:latin typeface="+mn-lt"/>
                <a:ea typeface="+mn-ea"/>
              </a:rPr>
            </a:br>
            <a:r>
              <a:rPr lang="en-US" sz="1400" dirty="0">
                <a:latin typeface="+mn-lt"/>
                <a:ea typeface="+mn-ea"/>
              </a:rPr>
              <a:t> Pt Form</a:t>
            </a:r>
          </a:p>
        </p:txBody>
      </p:sp>
      <p:sp>
        <p:nvSpPr>
          <p:cNvPr id="19" name="Document"/>
          <p:cNvSpPr>
            <a:spLocks noEditPoints="1" noChangeArrowheads="1"/>
          </p:cNvSpPr>
          <p:nvPr/>
        </p:nvSpPr>
        <p:spPr bwMode="auto">
          <a:xfrm>
            <a:off x="1676400" y="4724400"/>
            <a:ext cx="914400" cy="1223963"/>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a:lstStyle/>
          <a:p>
            <a:pPr algn="ctr" eaLnBrk="1" fontAlgn="auto" hangingPunct="1">
              <a:spcBef>
                <a:spcPts val="0"/>
              </a:spcBef>
              <a:spcAft>
                <a:spcPts val="0"/>
              </a:spcAft>
              <a:defRPr/>
            </a:pPr>
            <a:r>
              <a:rPr lang="en-US" sz="1400" dirty="0">
                <a:latin typeface="+mn-lt"/>
                <a:ea typeface="+mn-ea"/>
              </a:rPr>
              <a:t>Copy of chart notes &amp; Labs</a:t>
            </a:r>
          </a:p>
        </p:txBody>
      </p:sp>
      <p:cxnSp>
        <p:nvCxnSpPr>
          <p:cNvPr id="20" name="Straight Arrow Connector 19"/>
          <p:cNvCxnSpPr/>
          <p:nvPr/>
        </p:nvCxnSpPr>
        <p:spPr>
          <a:xfrm rot="16200000" flipH="1">
            <a:off x="2590800" y="2514600"/>
            <a:ext cx="838200" cy="6858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2667000" y="4114800"/>
            <a:ext cx="685800" cy="6096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TextBox 19"/>
          <p:cNvSpPr txBox="1">
            <a:spLocks noChangeArrowheads="1"/>
          </p:cNvSpPr>
          <p:nvPr/>
        </p:nvSpPr>
        <p:spPr bwMode="auto">
          <a:xfrm>
            <a:off x="2286000" y="3276600"/>
            <a:ext cx="2438400" cy="1569660"/>
          </a:xfrm>
          <a:prstGeom prst="rect">
            <a:avLst/>
          </a:prstGeom>
          <a:noFill/>
          <a:ln w="9525">
            <a:noFill/>
            <a:miter lim="800000"/>
            <a:headEnd/>
            <a:tailEnd/>
          </a:ln>
        </p:spPr>
        <p:txBody>
          <a:bodyPr>
            <a:spAutoFit/>
          </a:bodyPr>
          <a:lstStyle/>
          <a:p>
            <a:pPr algn="ctr" eaLnBrk="1" hangingPunct="1"/>
            <a:r>
              <a:rPr lang="en-US" dirty="0">
                <a:latin typeface="Calibri" pitchFamily="34" charset="0"/>
              </a:rPr>
              <a:t>Fax to </a:t>
            </a:r>
            <a:br>
              <a:rPr lang="en-US" dirty="0">
                <a:latin typeface="Calibri" pitchFamily="34" charset="0"/>
              </a:rPr>
            </a:br>
            <a:r>
              <a:rPr lang="en-US" dirty="0" smtClean="0">
                <a:latin typeface="Calibri" pitchFamily="34" charset="0"/>
              </a:rPr>
              <a:t>NWAETC-ECHO</a:t>
            </a:r>
          </a:p>
          <a:p>
            <a:pPr algn="ctr" eaLnBrk="1" hangingPunct="1"/>
            <a:endParaRPr lang="en-US" dirty="0">
              <a:latin typeface="Calibri" pitchFamily="34" charset="0"/>
            </a:endParaRPr>
          </a:p>
          <a:p>
            <a:pPr algn="ctr" eaLnBrk="1" hangingPunct="1"/>
            <a:r>
              <a:rPr lang="en-US" dirty="0" smtClean="0">
                <a:latin typeface="Calibri" pitchFamily="34" charset="0"/>
              </a:rPr>
              <a:t>Tuesday</a:t>
            </a:r>
            <a:endParaRPr lang="en-US" dirty="0">
              <a:latin typeface="Calibri" pitchFamily="34" charset="0"/>
            </a:endParaRPr>
          </a:p>
        </p:txBody>
      </p:sp>
      <p:cxnSp>
        <p:nvCxnSpPr>
          <p:cNvPr id="23" name="Straight Arrow Connector 22"/>
          <p:cNvCxnSpPr/>
          <p:nvPr/>
        </p:nvCxnSpPr>
        <p:spPr>
          <a:xfrm>
            <a:off x="4191000" y="3657600"/>
            <a:ext cx="609600" cy="158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Box 29"/>
          <p:cNvSpPr txBox="1">
            <a:spLocks noChangeArrowheads="1"/>
          </p:cNvSpPr>
          <p:nvPr/>
        </p:nvSpPr>
        <p:spPr bwMode="auto">
          <a:xfrm>
            <a:off x="4495800" y="2209800"/>
            <a:ext cx="2057400" cy="1938992"/>
          </a:xfrm>
          <a:prstGeom prst="rect">
            <a:avLst/>
          </a:prstGeom>
          <a:noFill/>
          <a:ln w="9525">
            <a:noFill/>
            <a:miter lim="800000"/>
            <a:headEnd/>
            <a:tailEnd/>
          </a:ln>
        </p:spPr>
        <p:txBody>
          <a:bodyPr wrap="square">
            <a:spAutoFit/>
          </a:bodyPr>
          <a:lstStyle/>
          <a:p>
            <a:pPr algn="ctr" eaLnBrk="1" hangingPunct="1"/>
            <a:r>
              <a:rPr lang="en-US" dirty="0" smtClean="0">
                <a:latin typeface="Calibri" pitchFamily="34" charset="0"/>
              </a:rPr>
              <a:t>Thursday</a:t>
            </a:r>
            <a:r>
              <a:rPr lang="en-US" dirty="0">
                <a:latin typeface="Calibri" pitchFamily="34" charset="0"/>
              </a:rPr>
              <a:t/>
            </a:r>
            <a:br>
              <a:rPr lang="en-US" dirty="0">
                <a:latin typeface="Calibri" pitchFamily="34" charset="0"/>
              </a:rPr>
            </a:br>
            <a:r>
              <a:rPr lang="en-US" u="sng" dirty="0">
                <a:latin typeface="Calibri" pitchFamily="34" charset="0"/>
              </a:rPr>
              <a:t> </a:t>
            </a:r>
            <a:r>
              <a:rPr lang="en-US" u="sng" dirty="0" smtClean="0">
                <a:latin typeface="Calibri" pitchFamily="34" charset="0"/>
              </a:rPr>
              <a:t>12pm – 1pm</a:t>
            </a:r>
            <a:r>
              <a:rPr lang="en-US" dirty="0">
                <a:latin typeface="Calibri" pitchFamily="34" charset="0"/>
              </a:rPr>
              <a:t/>
            </a:r>
            <a:br>
              <a:rPr lang="en-US" dirty="0">
                <a:latin typeface="Calibri" pitchFamily="34" charset="0"/>
              </a:rPr>
            </a:br>
            <a:endParaRPr lang="en-US" dirty="0">
              <a:latin typeface="Calibri" pitchFamily="34" charset="0"/>
            </a:endParaRPr>
          </a:p>
          <a:p>
            <a:pPr algn="ctr" eaLnBrk="1" hangingPunct="1"/>
            <a:r>
              <a:rPr lang="en-US" dirty="0">
                <a:latin typeface="Calibri" pitchFamily="34" charset="0"/>
              </a:rPr>
              <a:t>Case</a:t>
            </a:r>
          </a:p>
          <a:p>
            <a:pPr algn="ctr" eaLnBrk="1" hangingPunct="1"/>
            <a:r>
              <a:rPr lang="en-US" dirty="0">
                <a:latin typeface="Calibri" pitchFamily="34" charset="0"/>
              </a:rPr>
              <a:t>Consultation</a:t>
            </a:r>
          </a:p>
        </p:txBody>
      </p:sp>
      <p:sp>
        <p:nvSpPr>
          <p:cNvPr id="25" name="Document"/>
          <p:cNvSpPr>
            <a:spLocks noEditPoints="1" noChangeArrowheads="1"/>
          </p:cNvSpPr>
          <p:nvPr/>
        </p:nvSpPr>
        <p:spPr bwMode="auto">
          <a:xfrm>
            <a:off x="6781800" y="3124200"/>
            <a:ext cx="1828800" cy="1223963"/>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a:lstStyle/>
          <a:p>
            <a:pPr algn="ctr" eaLnBrk="1" fontAlgn="auto" hangingPunct="1">
              <a:spcBef>
                <a:spcPts val="0"/>
              </a:spcBef>
              <a:spcAft>
                <a:spcPts val="0"/>
              </a:spcAft>
              <a:defRPr/>
            </a:pPr>
            <a:r>
              <a:rPr lang="en-US" sz="1400" dirty="0">
                <a:latin typeface="+mn-lt"/>
                <a:ea typeface="+mn-ea"/>
              </a:rPr>
              <a:t>Receive </a:t>
            </a:r>
            <a:r>
              <a:rPr lang="en-US" sz="1400" dirty="0" err="1">
                <a:latin typeface="+mn-lt"/>
                <a:ea typeface="+mn-ea"/>
              </a:rPr>
              <a:t>Tx</a:t>
            </a:r>
            <a:r>
              <a:rPr lang="en-US" sz="1400" dirty="0">
                <a:latin typeface="+mn-lt"/>
                <a:ea typeface="+mn-ea"/>
              </a:rPr>
              <a:t> Recommendations Via Fax from Project ECHO</a:t>
            </a:r>
          </a:p>
        </p:txBody>
      </p:sp>
      <p:cxnSp>
        <p:nvCxnSpPr>
          <p:cNvPr id="26" name="Straight Arrow Connector 25"/>
          <p:cNvCxnSpPr/>
          <p:nvPr/>
        </p:nvCxnSpPr>
        <p:spPr>
          <a:xfrm>
            <a:off x="6019800" y="3657600"/>
            <a:ext cx="609600" cy="158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TextBox 33"/>
          <p:cNvSpPr txBox="1">
            <a:spLocks noChangeArrowheads="1"/>
          </p:cNvSpPr>
          <p:nvPr/>
        </p:nvSpPr>
        <p:spPr bwMode="auto">
          <a:xfrm rot="-5400000">
            <a:off x="-1108868" y="3547268"/>
            <a:ext cx="3200400" cy="830263"/>
          </a:xfrm>
          <a:prstGeom prst="rect">
            <a:avLst/>
          </a:prstGeom>
          <a:noFill/>
          <a:ln w="9525">
            <a:noFill/>
            <a:miter lim="800000"/>
            <a:headEnd/>
            <a:tailEnd/>
          </a:ln>
        </p:spPr>
        <p:txBody>
          <a:bodyPr>
            <a:spAutoFit/>
          </a:bodyPr>
          <a:lstStyle/>
          <a:p>
            <a:pPr algn="ctr" eaLnBrk="1" hangingPunct="1"/>
            <a:r>
              <a:rPr lang="en-US" sz="2400" dirty="0">
                <a:latin typeface="Calibri" pitchFamily="34" charset="0"/>
              </a:rPr>
              <a:t>Assessment &amp; Diagnostics</a:t>
            </a:r>
          </a:p>
        </p:txBody>
      </p:sp>
      <p:cxnSp>
        <p:nvCxnSpPr>
          <p:cNvPr id="28" name="Straight Arrow Connector 27"/>
          <p:cNvCxnSpPr/>
          <p:nvPr/>
        </p:nvCxnSpPr>
        <p:spPr>
          <a:xfrm rot="5400000" flipH="1" flipV="1">
            <a:off x="1066800" y="2971800"/>
            <a:ext cx="609600" cy="6096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1066800" y="3962400"/>
            <a:ext cx="533400" cy="158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16200000" flipH="1">
            <a:off x="952500" y="4457700"/>
            <a:ext cx="685800" cy="6096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TextBox 19"/>
          <p:cNvSpPr txBox="1">
            <a:spLocks noChangeArrowheads="1"/>
          </p:cNvSpPr>
          <p:nvPr/>
        </p:nvSpPr>
        <p:spPr bwMode="auto">
          <a:xfrm>
            <a:off x="6553200" y="2667000"/>
            <a:ext cx="2438400" cy="369332"/>
          </a:xfrm>
          <a:prstGeom prst="rect">
            <a:avLst/>
          </a:prstGeom>
          <a:noFill/>
          <a:ln w="9525">
            <a:noFill/>
            <a:miter lim="800000"/>
            <a:headEnd/>
            <a:tailEnd/>
          </a:ln>
        </p:spPr>
        <p:txBody>
          <a:bodyPr>
            <a:spAutoFit/>
          </a:bodyPr>
          <a:lstStyle/>
          <a:p>
            <a:pPr algn="ctr" eaLnBrk="1" hangingPunct="1"/>
            <a:r>
              <a:rPr lang="en-US" dirty="0" smtClean="0">
                <a:latin typeface="Calibri" pitchFamily="34" charset="0"/>
              </a:rPr>
              <a:t>Within 24 hours</a:t>
            </a:r>
            <a:endParaRPr lang="en-US" dirty="0">
              <a:latin typeface="Calibri" pitchFamily="34" charset="0"/>
            </a:endParaRPr>
          </a:p>
        </p:txBody>
      </p:sp>
    </p:spTree>
    <p:extLst>
      <p:ext uri="{BB962C8B-B14F-4D97-AF65-F5344CB8AC3E}">
        <p14:creationId xmlns:p14="http://schemas.microsoft.com/office/powerpoint/2010/main" val="4122356281"/>
      </p:ext>
    </p:extLst>
  </p:cSld>
  <p:clrMapOvr>
    <a:masterClrMapping/>
  </p:clrMapOvr>
  <p:transition xmlns:p14="http://schemas.microsoft.com/office/powerpoint/2010/main" spd="slow" advTm="69451"/>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8"/>
          <p:cNvSpPr>
            <a:spLocks noChangeArrowheads="1"/>
          </p:cNvSpPr>
          <p:nvPr/>
        </p:nvSpPr>
        <p:spPr bwMode="auto">
          <a:xfrm>
            <a:off x="6172200" y="1257299"/>
            <a:ext cx="3352800" cy="5410200"/>
          </a:xfrm>
          <a:prstGeom prst="ellipse">
            <a:avLst/>
          </a:prstGeom>
          <a:solidFill>
            <a:schemeClr val="accent1"/>
          </a:solidFill>
          <a:ln w="9525" algn="ctr">
            <a:solidFill>
              <a:schemeClr val="tx1"/>
            </a:solidFill>
            <a:round/>
            <a:headEnd/>
            <a:tailEnd/>
          </a:ln>
        </p:spPr>
        <p:txBody>
          <a:bodyPr/>
          <a:lstStyle/>
          <a:p>
            <a:endParaRPr lang="en-US"/>
          </a:p>
        </p:txBody>
      </p:sp>
      <p:sp>
        <p:nvSpPr>
          <p:cNvPr id="2" name="Title 1"/>
          <p:cNvSpPr>
            <a:spLocks noGrp="1"/>
          </p:cNvSpPr>
          <p:nvPr>
            <p:ph type="title"/>
          </p:nvPr>
        </p:nvSpPr>
        <p:spPr/>
        <p:txBody>
          <a:bodyPr>
            <a:normAutofit/>
          </a:bodyPr>
          <a:lstStyle/>
          <a:p>
            <a:r>
              <a:rPr lang="en-US" sz="3200" b="1" dirty="0" smtClean="0">
                <a:latin typeface="Candara"/>
                <a:cs typeface="Candara"/>
              </a:rPr>
              <a:t>Detailed Recommendations Sent</a:t>
            </a:r>
            <a:endParaRPr lang="en-US" sz="3200" b="1" dirty="0">
              <a:latin typeface="Candara"/>
              <a:cs typeface="Candara"/>
            </a:endParaRPr>
          </a:p>
        </p:txBody>
      </p:sp>
      <p:sp>
        <p:nvSpPr>
          <p:cNvPr id="3" name="Text Placeholder 2"/>
          <p:cNvSpPr>
            <a:spLocks noGrp="1"/>
          </p:cNvSpPr>
          <p:nvPr>
            <p:ph type="body" idx="1"/>
          </p:nvPr>
        </p:nvSpPr>
        <p:spPr/>
        <p:txBody>
          <a:bodyPr/>
          <a:lstStyle/>
          <a:p>
            <a:endParaRPr lang="en-US" dirty="0"/>
          </a:p>
        </p:txBody>
      </p:sp>
      <p:cxnSp>
        <p:nvCxnSpPr>
          <p:cNvPr id="15" name="Straight Arrow Connector 14"/>
          <p:cNvCxnSpPr/>
          <p:nvPr/>
        </p:nvCxnSpPr>
        <p:spPr>
          <a:xfrm flipV="1">
            <a:off x="5859373" y="3549134"/>
            <a:ext cx="168533" cy="565666"/>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sz="quarter" idx="13"/>
          </p:nvPr>
        </p:nvSpPr>
        <p:spPr/>
        <p:txBody>
          <a:bodyPr/>
          <a:lstStyle/>
          <a:p>
            <a:endParaRPr lang="en-US"/>
          </a:p>
        </p:txBody>
      </p:sp>
      <p:sp>
        <p:nvSpPr>
          <p:cNvPr id="17" name="Document"/>
          <p:cNvSpPr>
            <a:spLocks noEditPoints="1" noChangeArrowheads="1"/>
          </p:cNvSpPr>
          <p:nvPr/>
        </p:nvSpPr>
        <p:spPr bwMode="auto">
          <a:xfrm>
            <a:off x="1676400" y="1752600"/>
            <a:ext cx="914400" cy="1223963"/>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a:lstStyle/>
          <a:p>
            <a:pPr algn="ctr" eaLnBrk="1" fontAlgn="auto" hangingPunct="1">
              <a:spcBef>
                <a:spcPts val="0"/>
              </a:spcBef>
              <a:spcAft>
                <a:spcPts val="0"/>
              </a:spcAft>
              <a:defRPr/>
            </a:pPr>
            <a:r>
              <a:rPr lang="en-US" sz="1400" dirty="0">
                <a:latin typeface="+mn-lt"/>
                <a:ea typeface="+mn-ea"/>
              </a:rPr>
              <a:t>New Pt Form</a:t>
            </a:r>
          </a:p>
        </p:txBody>
      </p:sp>
      <p:sp>
        <p:nvSpPr>
          <p:cNvPr id="18" name="Document"/>
          <p:cNvSpPr>
            <a:spLocks noEditPoints="1" noChangeArrowheads="1"/>
          </p:cNvSpPr>
          <p:nvPr/>
        </p:nvSpPr>
        <p:spPr bwMode="auto">
          <a:xfrm>
            <a:off x="1676400" y="3200400"/>
            <a:ext cx="914400" cy="1223963"/>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a:lstStyle/>
          <a:p>
            <a:pPr algn="ctr" eaLnBrk="1" fontAlgn="auto" hangingPunct="1">
              <a:spcBef>
                <a:spcPts val="0"/>
              </a:spcBef>
              <a:spcAft>
                <a:spcPts val="0"/>
              </a:spcAft>
              <a:defRPr/>
            </a:pPr>
            <a:r>
              <a:rPr lang="en-US" sz="1400" dirty="0">
                <a:latin typeface="+mn-lt"/>
                <a:ea typeface="+mn-ea"/>
              </a:rPr>
              <a:t>Follow-up</a:t>
            </a:r>
            <a:br>
              <a:rPr lang="en-US" sz="1400" dirty="0">
                <a:latin typeface="+mn-lt"/>
                <a:ea typeface="+mn-ea"/>
              </a:rPr>
            </a:br>
            <a:r>
              <a:rPr lang="en-US" sz="1400" dirty="0">
                <a:latin typeface="+mn-lt"/>
                <a:ea typeface="+mn-ea"/>
              </a:rPr>
              <a:t> Pt Form</a:t>
            </a:r>
          </a:p>
        </p:txBody>
      </p:sp>
      <p:sp>
        <p:nvSpPr>
          <p:cNvPr id="19" name="Document"/>
          <p:cNvSpPr>
            <a:spLocks noEditPoints="1" noChangeArrowheads="1"/>
          </p:cNvSpPr>
          <p:nvPr/>
        </p:nvSpPr>
        <p:spPr bwMode="auto">
          <a:xfrm>
            <a:off x="1676400" y="4724400"/>
            <a:ext cx="914400" cy="1223963"/>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a:lstStyle/>
          <a:p>
            <a:pPr algn="ctr" eaLnBrk="1" fontAlgn="auto" hangingPunct="1">
              <a:spcBef>
                <a:spcPts val="0"/>
              </a:spcBef>
              <a:spcAft>
                <a:spcPts val="0"/>
              </a:spcAft>
              <a:defRPr/>
            </a:pPr>
            <a:r>
              <a:rPr lang="en-US" sz="1400" dirty="0">
                <a:latin typeface="+mn-lt"/>
                <a:ea typeface="+mn-ea"/>
              </a:rPr>
              <a:t>Copy of chart notes &amp; Labs</a:t>
            </a:r>
          </a:p>
        </p:txBody>
      </p:sp>
      <p:cxnSp>
        <p:nvCxnSpPr>
          <p:cNvPr id="20" name="Straight Arrow Connector 19"/>
          <p:cNvCxnSpPr/>
          <p:nvPr/>
        </p:nvCxnSpPr>
        <p:spPr>
          <a:xfrm rot="16200000" flipH="1">
            <a:off x="2590800" y="2514600"/>
            <a:ext cx="838200" cy="6858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2667000" y="4114800"/>
            <a:ext cx="685800" cy="6096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TextBox 19"/>
          <p:cNvSpPr txBox="1">
            <a:spLocks noChangeArrowheads="1"/>
          </p:cNvSpPr>
          <p:nvPr/>
        </p:nvSpPr>
        <p:spPr bwMode="auto">
          <a:xfrm>
            <a:off x="2286000" y="3276600"/>
            <a:ext cx="2438400" cy="1569660"/>
          </a:xfrm>
          <a:prstGeom prst="rect">
            <a:avLst/>
          </a:prstGeom>
          <a:noFill/>
          <a:ln w="9525">
            <a:noFill/>
            <a:miter lim="800000"/>
            <a:headEnd/>
            <a:tailEnd/>
          </a:ln>
        </p:spPr>
        <p:txBody>
          <a:bodyPr>
            <a:spAutoFit/>
          </a:bodyPr>
          <a:lstStyle/>
          <a:p>
            <a:pPr algn="ctr" eaLnBrk="1" hangingPunct="1"/>
            <a:r>
              <a:rPr lang="en-US" dirty="0">
                <a:latin typeface="Calibri" pitchFamily="34" charset="0"/>
              </a:rPr>
              <a:t>Fax to </a:t>
            </a:r>
            <a:br>
              <a:rPr lang="en-US" dirty="0">
                <a:latin typeface="Calibri" pitchFamily="34" charset="0"/>
              </a:rPr>
            </a:br>
            <a:r>
              <a:rPr lang="en-US" dirty="0" smtClean="0">
                <a:latin typeface="Calibri" pitchFamily="34" charset="0"/>
              </a:rPr>
              <a:t>NWAETC-ECHO</a:t>
            </a:r>
          </a:p>
          <a:p>
            <a:pPr algn="ctr" eaLnBrk="1" hangingPunct="1"/>
            <a:endParaRPr lang="en-US" dirty="0">
              <a:latin typeface="Calibri" pitchFamily="34" charset="0"/>
            </a:endParaRPr>
          </a:p>
          <a:p>
            <a:pPr algn="ctr" eaLnBrk="1" hangingPunct="1"/>
            <a:r>
              <a:rPr lang="en-US" dirty="0" smtClean="0">
                <a:latin typeface="Calibri" pitchFamily="34" charset="0"/>
              </a:rPr>
              <a:t>Tuesday</a:t>
            </a:r>
            <a:endParaRPr lang="en-US" dirty="0">
              <a:latin typeface="Calibri" pitchFamily="34" charset="0"/>
            </a:endParaRPr>
          </a:p>
        </p:txBody>
      </p:sp>
      <p:cxnSp>
        <p:nvCxnSpPr>
          <p:cNvPr id="23" name="Straight Arrow Connector 22"/>
          <p:cNvCxnSpPr/>
          <p:nvPr/>
        </p:nvCxnSpPr>
        <p:spPr>
          <a:xfrm>
            <a:off x="4191000" y="3657600"/>
            <a:ext cx="609600" cy="158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Box 29"/>
          <p:cNvSpPr txBox="1">
            <a:spLocks noChangeArrowheads="1"/>
          </p:cNvSpPr>
          <p:nvPr/>
        </p:nvSpPr>
        <p:spPr bwMode="auto">
          <a:xfrm>
            <a:off x="4495800" y="2209800"/>
            <a:ext cx="2057400" cy="1938992"/>
          </a:xfrm>
          <a:prstGeom prst="rect">
            <a:avLst/>
          </a:prstGeom>
          <a:noFill/>
          <a:ln w="9525">
            <a:noFill/>
            <a:miter lim="800000"/>
            <a:headEnd/>
            <a:tailEnd/>
          </a:ln>
        </p:spPr>
        <p:txBody>
          <a:bodyPr wrap="square">
            <a:spAutoFit/>
          </a:bodyPr>
          <a:lstStyle/>
          <a:p>
            <a:pPr algn="ctr" eaLnBrk="1" hangingPunct="1"/>
            <a:r>
              <a:rPr lang="en-US" dirty="0" smtClean="0">
                <a:latin typeface="Calibri" pitchFamily="34" charset="0"/>
              </a:rPr>
              <a:t>Thursday</a:t>
            </a:r>
            <a:r>
              <a:rPr lang="en-US" dirty="0">
                <a:latin typeface="Calibri" pitchFamily="34" charset="0"/>
              </a:rPr>
              <a:t/>
            </a:r>
            <a:br>
              <a:rPr lang="en-US" dirty="0">
                <a:latin typeface="Calibri" pitchFamily="34" charset="0"/>
              </a:rPr>
            </a:br>
            <a:r>
              <a:rPr lang="en-US" u="sng" dirty="0">
                <a:latin typeface="Calibri" pitchFamily="34" charset="0"/>
              </a:rPr>
              <a:t> </a:t>
            </a:r>
            <a:r>
              <a:rPr lang="en-US" u="sng" dirty="0" smtClean="0">
                <a:latin typeface="Calibri" pitchFamily="34" charset="0"/>
              </a:rPr>
              <a:t>12pm – 1pm</a:t>
            </a:r>
            <a:r>
              <a:rPr lang="en-US" dirty="0">
                <a:latin typeface="Calibri" pitchFamily="34" charset="0"/>
              </a:rPr>
              <a:t/>
            </a:r>
            <a:br>
              <a:rPr lang="en-US" dirty="0">
                <a:latin typeface="Calibri" pitchFamily="34" charset="0"/>
              </a:rPr>
            </a:br>
            <a:endParaRPr lang="en-US" dirty="0">
              <a:latin typeface="Calibri" pitchFamily="34" charset="0"/>
            </a:endParaRPr>
          </a:p>
          <a:p>
            <a:pPr algn="ctr" eaLnBrk="1" hangingPunct="1"/>
            <a:r>
              <a:rPr lang="en-US" dirty="0" smtClean="0">
                <a:latin typeface="Calibri" pitchFamily="34" charset="0"/>
              </a:rPr>
              <a:t>Case</a:t>
            </a:r>
          </a:p>
          <a:p>
            <a:pPr algn="ctr" eaLnBrk="1" hangingPunct="1"/>
            <a:r>
              <a:rPr lang="en-US" dirty="0" smtClean="0">
                <a:latin typeface="Calibri" pitchFamily="34" charset="0"/>
              </a:rPr>
              <a:t>Consultation</a:t>
            </a:r>
            <a:endParaRPr lang="en-US" dirty="0">
              <a:latin typeface="Calibri" pitchFamily="34" charset="0"/>
            </a:endParaRPr>
          </a:p>
        </p:txBody>
      </p:sp>
      <p:sp>
        <p:nvSpPr>
          <p:cNvPr id="25" name="Document"/>
          <p:cNvSpPr>
            <a:spLocks noEditPoints="1" noChangeArrowheads="1"/>
          </p:cNvSpPr>
          <p:nvPr/>
        </p:nvSpPr>
        <p:spPr bwMode="auto">
          <a:xfrm>
            <a:off x="6781800" y="3124200"/>
            <a:ext cx="1828800" cy="1223963"/>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a:lstStyle/>
          <a:p>
            <a:pPr algn="ctr" eaLnBrk="1" fontAlgn="auto" hangingPunct="1">
              <a:spcBef>
                <a:spcPts val="0"/>
              </a:spcBef>
              <a:spcAft>
                <a:spcPts val="0"/>
              </a:spcAft>
              <a:defRPr/>
            </a:pPr>
            <a:r>
              <a:rPr lang="en-US" sz="1400" dirty="0">
                <a:latin typeface="+mn-lt"/>
                <a:ea typeface="+mn-ea"/>
              </a:rPr>
              <a:t>Receive </a:t>
            </a:r>
            <a:r>
              <a:rPr lang="en-US" sz="1400" dirty="0" err="1">
                <a:latin typeface="+mn-lt"/>
                <a:ea typeface="+mn-ea"/>
              </a:rPr>
              <a:t>Tx</a:t>
            </a:r>
            <a:r>
              <a:rPr lang="en-US" sz="1400" dirty="0">
                <a:latin typeface="+mn-lt"/>
                <a:ea typeface="+mn-ea"/>
              </a:rPr>
              <a:t> Recommendations Via Fax from Project ECHO</a:t>
            </a:r>
          </a:p>
        </p:txBody>
      </p:sp>
      <p:cxnSp>
        <p:nvCxnSpPr>
          <p:cNvPr id="26" name="Straight Arrow Connector 25"/>
          <p:cNvCxnSpPr/>
          <p:nvPr/>
        </p:nvCxnSpPr>
        <p:spPr>
          <a:xfrm>
            <a:off x="6019800" y="3657600"/>
            <a:ext cx="609600" cy="158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TextBox 33"/>
          <p:cNvSpPr txBox="1">
            <a:spLocks noChangeArrowheads="1"/>
          </p:cNvSpPr>
          <p:nvPr/>
        </p:nvSpPr>
        <p:spPr bwMode="auto">
          <a:xfrm rot="-5400000">
            <a:off x="-1108868" y="3547268"/>
            <a:ext cx="3200400" cy="830263"/>
          </a:xfrm>
          <a:prstGeom prst="rect">
            <a:avLst/>
          </a:prstGeom>
          <a:noFill/>
          <a:ln w="9525">
            <a:noFill/>
            <a:miter lim="800000"/>
            <a:headEnd/>
            <a:tailEnd/>
          </a:ln>
        </p:spPr>
        <p:txBody>
          <a:bodyPr>
            <a:spAutoFit/>
          </a:bodyPr>
          <a:lstStyle/>
          <a:p>
            <a:pPr algn="ctr" eaLnBrk="1" hangingPunct="1"/>
            <a:r>
              <a:rPr lang="en-US" sz="2400" dirty="0">
                <a:latin typeface="Calibri" pitchFamily="34" charset="0"/>
              </a:rPr>
              <a:t>Assessment &amp; Diagnostics</a:t>
            </a:r>
          </a:p>
        </p:txBody>
      </p:sp>
      <p:cxnSp>
        <p:nvCxnSpPr>
          <p:cNvPr id="28" name="Straight Arrow Connector 27"/>
          <p:cNvCxnSpPr/>
          <p:nvPr/>
        </p:nvCxnSpPr>
        <p:spPr>
          <a:xfrm rot="5400000" flipH="1" flipV="1">
            <a:off x="1066800" y="2971800"/>
            <a:ext cx="609600" cy="6096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1066800" y="3962400"/>
            <a:ext cx="533400" cy="158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16200000" flipH="1">
            <a:off x="952500" y="4457700"/>
            <a:ext cx="685800" cy="6096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TextBox 19"/>
          <p:cNvSpPr txBox="1">
            <a:spLocks noChangeArrowheads="1"/>
          </p:cNvSpPr>
          <p:nvPr/>
        </p:nvSpPr>
        <p:spPr bwMode="auto">
          <a:xfrm>
            <a:off x="6553200" y="2667000"/>
            <a:ext cx="2438400" cy="369332"/>
          </a:xfrm>
          <a:prstGeom prst="rect">
            <a:avLst/>
          </a:prstGeom>
          <a:noFill/>
          <a:ln w="9525">
            <a:noFill/>
            <a:miter lim="800000"/>
            <a:headEnd/>
            <a:tailEnd/>
          </a:ln>
        </p:spPr>
        <p:txBody>
          <a:bodyPr>
            <a:spAutoFit/>
          </a:bodyPr>
          <a:lstStyle/>
          <a:p>
            <a:pPr algn="ctr" eaLnBrk="1" hangingPunct="1"/>
            <a:r>
              <a:rPr lang="en-US" dirty="0" smtClean="0">
                <a:latin typeface="Calibri" pitchFamily="34" charset="0"/>
              </a:rPr>
              <a:t>Within 24 hours</a:t>
            </a:r>
            <a:endParaRPr lang="en-US" dirty="0">
              <a:latin typeface="Calibri" pitchFamily="34" charset="0"/>
            </a:endParaRPr>
          </a:p>
        </p:txBody>
      </p:sp>
      <p:sp>
        <p:nvSpPr>
          <p:cNvPr id="32" name="TextBox 19"/>
          <p:cNvSpPr txBox="1">
            <a:spLocks noChangeArrowheads="1"/>
          </p:cNvSpPr>
          <p:nvPr/>
        </p:nvSpPr>
        <p:spPr bwMode="auto">
          <a:xfrm>
            <a:off x="6686550" y="4267200"/>
            <a:ext cx="2990850" cy="1938992"/>
          </a:xfrm>
          <a:prstGeom prst="rect">
            <a:avLst/>
          </a:prstGeom>
          <a:noFill/>
          <a:ln w="9525">
            <a:noFill/>
            <a:miter lim="800000"/>
            <a:headEnd/>
            <a:tailEnd/>
          </a:ln>
        </p:spPr>
        <p:txBody>
          <a:bodyPr wrap="square">
            <a:spAutoFit/>
          </a:bodyPr>
          <a:lstStyle/>
          <a:p>
            <a:pPr eaLnBrk="1" hangingPunct="1"/>
            <a:r>
              <a:rPr lang="en-US" dirty="0" smtClean="0">
                <a:latin typeface="Calibri" pitchFamily="34" charset="0"/>
              </a:rPr>
              <a:t>Infectious Disease</a:t>
            </a:r>
          </a:p>
          <a:p>
            <a:pPr eaLnBrk="1" hangingPunct="1"/>
            <a:r>
              <a:rPr lang="en-US" dirty="0" smtClean="0">
                <a:latin typeface="Calibri" pitchFamily="34" charset="0"/>
              </a:rPr>
              <a:t>Psychiatry</a:t>
            </a:r>
          </a:p>
          <a:p>
            <a:pPr eaLnBrk="1" hangingPunct="1"/>
            <a:r>
              <a:rPr lang="en-US" dirty="0" smtClean="0">
                <a:latin typeface="Calibri" pitchFamily="34" charset="0"/>
              </a:rPr>
              <a:t>Pharmacy</a:t>
            </a:r>
          </a:p>
          <a:p>
            <a:pPr eaLnBrk="1" hangingPunct="1"/>
            <a:r>
              <a:rPr lang="en-US" dirty="0" smtClean="0">
                <a:latin typeface="Calibri" pitchFamily="34" charset="0"/>
              </a:rPr>
              <a:t>Case Management</a:t>
            </a:r>
          </a:p>
          <a:p>
            <a:pPr eaLnBrk="1" hangingPunct="1"/>
            <a:r>
              <a:rPr lang="en-US" dirty="0" smtClean="0">
                <a:latin typeface="Calibri" pitchFamily="34" charset="0"/>
              </a:rPr>
              <a:t>Nursing</a:t>
            </a:r>
            <a:endParaRPr lang="en-US" dirty="0">
              <a:latin typeface="Calibri" pitchFamily="34" charset="0"/>
            </a:endParaRPr>
          </a:p>
        </p:txBody>
      </p:sp>
    </p:spTree>
    <p:extLst>
      <p:ext uri="{BB962C8B-B14F-4D97-AF65-F5344CB8AC3E}">
        <p14:creationId xmlns:p14="http://schemas.microsoft.com/office/powerpoint/2010/main" val="2588077010"/>
      </p:ext>
    </p:extLst>
  </p:cSld>
  <p:clrMapOvr>
    <a:masterClrMapping/>
  </p:clrMapOvr>
  <p:transition xmlns:p14="http://schemas.microsoft.com/office/powerpoint/2010/main" spd="slow" advTm="69451"/>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62800" y="1447800"/>
            <a:ext cx="2057400" cy="5514330"/>
          </a:xfrm>
          <a:prstGeom prst="rect">
            <a:avLst/>
          </a:prstGeom>
          <a:noFill/>
        </p:spPr>
        <p:txBody>
          <a:bodyPr wrap="square" rtlCol="0">
            <a:spAutoFit/>
          </a:bodyPr>
          <a:lstStyle/>
          <a:p>
            <a:pPr>
              <a:lnSpc>
                <a:spcPct val="150000"/>
              </a:lnSpc>
            </a:pPr>
            <a:r>
              <a:rPr lang="en-US" sz="1800" b="1" u="sng" dirty="0" smtClean="0"/>
              <a:t>Specialist Panel:</a:t>
            </a:r>
          </a:p>
          <a:p>
            <a:pPr>
              <a:lnSpc>
                <a:spcPct val="150000"/>
              </a:lnSpc>
            </a:pPr>
            <a:r>
              <a:rPr lang="en-US" sz="1800" dirty="0" smtClean="0"/>
              <a:t>ID – </a:t>
            </a:r>
            <a:r>
              <a:rPr lang="en-US" sz="1800" dirty="0" err="1" smtClean="0"/>
              <a:t>Hep</a:t>
            </a:r>
            <a:r>
              <a:rPr lang="en-US" sz="1800" dirty="0" smtClean="0"/>
              <a:t> C</a:t>
            </a:r>
          </a:p>
          <a:p>
            <a:pPr>
              <a:lnSpc>
                <a:spcPct val="150000"/>
              </a:lnSpc>
            </a:pPr>
            <a:r>
              <a:rPr lang="en-US" sz="1800" dirty="0" err="1" smtClean="0"/>
              <a:t>PharmD</a:t>
            </a:r>
            <a:endParaRPr lang="en-US" sz="1800" dirty="0" smtClean="0"/>
          </a:p>
          <a:p>
            <a:pPr>
              <a:lnSpc>
                <a:spcPct val="150000"/>
              </a:lnSpc>
            </a:pPr>
            <a:r>
              <a:rPr lang="en-US" sz="1800" dirty="0" smtClean="0"/>
              <a:t>Case Manager</a:t>
            </a:r>
          </a:p>
          <a:p>
            <a:pPr>
              <a:lnSpc>
                <a:spcPct val="150000"/>
              </a:lnSpc>
            </a:pPr>
            <a:r>
              <a:rPr lang="en-US" sz="1800" dirty="0" smtClean="0"/>
              <a:t>ID – HIV</a:t>
            </a:r>
          </a:p>
          <a:p>
            <a:pPr>
              <a:lnSpc>
                <a:spcPct val="150000"/>
              </a:lnSpc>
            </a:pPr>
            <a:r>
              <a:rPr lang="en-US" sz="1800" dirty="0" smtClean="0"/>
              <a:t>Psychiatry</a:t>
            </a:r>
          </a:p>
          <a:p>
            <a:pPr>
              <a:lnSpc>
                <a:spcPct val="150000"/>
              </a:lnSpc>
            </a:pPr>
            <a:r>
              <a:rPr lang="en-US" sz="1800" dirty="0" smtClean="0"/>
              <a:t>ID – HIV</a:t>
            </a:r>
          </a:p>
          <a:p>
            <a:pPr>
              <a:lnSpc>
                <a:spcPct val="150000"/>
              </a:lnSpc>
            </a:pPr>
            <a:r>
              <a:rPr lang="en-US" sz="1800" dirty="0" smtClean="0"/>
              <a:t>Family Medicine</a:t>
            </a:r>
          </a:p>
          <a:p>
            <a:pPr>
              <a:lnSpc>
                <a:spcPct val="150000"/>
              </a:lnSpc>
            </a:pPr>
            <a:r>
              <a:rPr lang="en-US" sz="1800" dirty="0" smtClean="0"/>
              <a:t>Informatics</a:t>
            </a:r>
          </a:p>
          <a:p>
            <a:pPr>
              <a:lnSpc>
                <a:spcPct val="150000"/>
              </a:lnSpc>
            </a:pPr>
            <a:r>
              <a:rPr lang="en-US" sz="1800" dirty="0" smtClean="0"/>
              <a:t>Nursing</a:t>
            </a:r>
          </a:p>
          <a:p>
            <a:pPr>
              <a:lnSpc>
                <a:spcPct val="150000"/>
              </a:lnSpc>
            </a:pPr>
            <a:r>
              <a:rPr lang="en-US" sz="1800" dirty="0" smtClean="0"/>
              <a:t>ID - HIV</a:t>
            </a:r>
          </a:p>
          <a:p>
            <a:pPr>
              <a:lnSpc>
                <a:spcPct val="150000"/>
              </a:lnSpc>
            </a:pPr>
            <a:endParaRPr lang="en-US" sz="1800" dirty="0" smtClean="0"/>
          </a:p>
          <a:p>
            <a:endParaRPr lang="en-US" sz="2000" dirty="0"/>
          </a:p>
        </p:txBody>
      </p:sp>
      <p:pic>
        <p:nvPicPr>
          <p:cNvPr id="8" name="Picture 7" descr="NW AETC 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61" y="228600"/>
            <a:ext cx="9016285" cy="92662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298984" cy="6858000"/>
          </a:xfrm>
          <a:prstGeom prst="rect">
            <a:avLst/>
          </a:prstGeom>
        </p:spPr>
      </p:pic>
      <p:pic>
        <p:nvPicPr>
          <p:cNvPr id="3" name="Content Placeholder 2"/>
          <p:cNvPicPr>
            <a:picLocks noGrp="1" noChangeAspect="1"/>
          </p:cNvPicPr>
          <p:nvPr>
            <p:ph sz="quarter" idx="13"/>
          </p:nvPr>
        </p:nvPicPr>
        <p:blipFill>
          <a:blip r:embed="rId6">
            <a:extLst>
              <a:ext uri="{28A0092B-C50C-407E-A947-70E740481C1C}">
                <a14:useLocalDpi xmlns:a14="http://schemas.microsoft.com/office/drawing/2010/main" val="0"/>
              </a:ext>
            </a:extLst>
          </a:blip>
          <a:stretch>
            <a:fillRect/>
          </a:stretch>
        </p:blipFill>
        <p:spPr>
          <a:xfrm>
            <a:off x="1" y="-100457"/>
            <a:ext cx="9144000" cy="6958457"/>
          </a:xfr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25400"/>
            <a:ext cx="9472661" cy="688340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400" y="0"/>
            <a:ext cx="9285442" cy="6858000"/>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200" y="0"/>
            <a:ext cx="9284800" cy="6858000"/>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200" y="0"/>
            <a:ext cx="9232047" cy="6858000"/>
          </a:xfrm>
          <a:prstGeom prst="rect">
            <a:avLst/>
          </a:prstGeom>
        </p:spPr>
      </p:pic>
    </p:spTree>
    <p:custDataLst>
      <p:tags r:id="rId1"/>
    </p:custDataLst>
    <p:extLst>
      <p:ext uri="{BB962C8B-B14F-4D97-AF65-F5344CB8AC3E}">
        <p14:creationId xmlns:p14="http://schemas.microsoft.com/office/powerpoint/2010/main" val="787562016"/>
      </p:ext>
    </p:extLst>
  </p:cSld>
  <p:clrMapOvr>
    <a:masterClrMapping/>
  </p:clrMapOvr>
  <p:transition xmlns:p14="http://schemas.microsoft.com/office/powerpoint/2010/main" spd="slow" advTm="109935"/>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3"/>
          </p:nvPr>
        </p:nvSpPr>
        <p:spPr/>
        <p:txBody>
          <a:bodyPr/>
          <a:lstStyle/>
          <a:p>
            <a:endParaRPr lang="en-US"/>
          </a:p>
        </p:txBody>
      </p:sp>
      <p:sp>
        <p:nvSpPr>
          <p:cNvPr id="5" name="Title 4"/>
          <p:cNvSpPr>
            <a:spLocks noGrp="1"/>
          </p:cNvSpPr>
          <p:nvPr>
            <p:ph type="title"/>
          </p:nvPr>
        </p:nvSpPr>
        <p:spPr/>
        <p:txBody>
          <a:bodyPr/>
          <a:lstStyle/>
          <a:p>
            <a:r>
              <a:rPr lang="en-US" dirty="0" smtClean="0"/>
              <a:t>6</a:t>
            </a:r>
            <a:endParaRPr lang="en-US" dirty="0"/>
          </a:p>
        </p:txBody>
      </p:sp>
      <p:sp>
        <p:nvSpPr>
          <p:cNvPr id="6" name="Text Placeholder 5"/>
          <p:cNvSpPr>
            <a:spLocks noGrp="1"/>
          </p:cNvSpPr>
          <p:nvPr>
            <p:ph type="body" idx="1"/>
          </p:nvPr>
        </p:nvSpPr>
        <p:spPr/>
        <p:txBody>
          <a:bodyPr/>
          <a:lstStyle/>
          <a:p>
            <a:endParaRPr lang="en-US"/>
          </a:p>
        </p:txBody>
      </p:sp>
      <p:sp>
        <p:nvSpPr>
          <p:cNvPr id="16" name="TextBox 15"/>
          <p:cNvSpPr txBox="1"/>
          <p:nvPr/>
        </p:nvSpPr>
        <p:spPr>
          <a:xfrm>
            <a:off x="7162800" y="2030532"/>
            <a:ext cx="2057400" cy="3026470"/>
          </a:xfrm>
          <a:prstGeom prst="rect">
            <a:avLst/>
          </a:prstGeom>
          <a:noFill/>
        </p:spPr>
        <p:txBody>
          <a:bodyPr wrap="square" rtlCol="0">
            <a:spAutoFit/>
          </a:bodyPr>
          <a:lstStyle/>
          <a:p>
            <a:pPr>
              <a:lnSpc>
                <a:spcPct val="150000"/>
              </a:lnSpc>
            </a:pPr>
            <a:r>
              <a:rPr lang="en-US" sz="1600" b="1" dirty="0" smtClean="0"/>
              <a:t>Butte, MT</a:t>
            </a:r>
          </a:p>
          <a:p>
            <a:pPr>
              <a:lnSpc>
                <a:spcPct val="150000"/>
              </a:lnSpc>
            </a:pPr>
            <a:r>
              <a:rPr lang="en-US" sz="1600" b="1" dirty="0" smtClean="0"/>
              <a:t>Seattle, WA</a:t>
            </a:r>
          </a:p>
          <a:p>
            <a:pPr>
              <a:lnSpc>
                <a:spcPct val="150000"/>
              </a:lnSpc>
            </a:pPr>
            <a:r>
              <a:rPr lang="en-US" sz="1600" b="1" dirty="0" smtClean="0"/>
              <a:t>Pocatello</a:t>
            </a:r>
            <a:r>
              <a:rPr lang="en-US" sz="1600" b="1" dirty="0"/>
              <a:t>, ID</a:t>
            </a:r>
          </a:p>
          <a:p>
            <a:pPr>
              <a:lnSpc>
                <a:spcPct val="150000"/>
              </a:lnSpc>
            </a:pPr>
            <a:r>
              <a:rPr lang="en-US" sz="1600" b="1" dirty="0" smtClean="0"/>
              <a:t>Anchorage, AK</a:t>
            </a:r>
          </a:p>
          <a:p>
            <a:pPr>
              <a:lnSpc>
                <a:spcPct val="150000"/>
              </a:lnSpc>
            </a:pPr>
            <a:r>
              <a:rPr lang="en-US" sz="1600" b="1" dirty="0" smtClean="0"/>
              <a:t>Bozeman, MT</a:t>
            </a:r>
          </a:p>
          <a:p>
            <a:pPr>
              <a:lnSpc>
                <a:spcPct val="150000"/>
              </a:lnSpc>
            </a:pPr>
            <a:r>
              <a:rPr lang="en-US" sz="1600" b="1" dirty="0" smtClean="0"/>
              <a:t>Medford, OR</a:t>
            </a:r>
          </a:p>
          <a:p>
            <a:pPr>
              <a:lnSpc>
                <a:spcPct val="150000"/>
              </a:lnSpc>
            </a:pPr>
            <a:r>
              <a:rPr lang="en-US" sz="1600" b="1" dirty="0" smtClean="0"/>
              <a:t>Springfield, OR</a:t>
            </a:r>
          </a:p>
          <a:p>
            <a:pPr>
              <a:lnSpc>
                <a:spcPct val="150000"/>
              </a:lnSpc>
            </a:pPr>
            <a:r>
              <a:rPr lang="en-US" sz="1600" b="1" dirty="0" smtClean="0"/>
              <a:t>Twin Falls, ID</a:t>
            </a:r>
          </a:p>
        </p:txBody>
      </p:sp>
      <p:pic>
        <p:nvPicPr>
          <p:cNvPr id="17" name="Picture 16" descr="NW AETC lo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3999" cy="926623"/>
          </a:xfrm>
          <a:prstGeom prst="rect">
            <a:avLst/>
          </a:prstGeom>
        </p:spPr>
      </p:pic>
      <p:pic>
        <p:nvPicPr>
          <p:cNvPr id="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3582" t="38921" r="19117"/>
          <a:stretch/>
        </p:blipFill>
        <p:spPr bwMode="auto">
          <a:xfrm>
            <a:off x="1" y="5407204"/>
            <a:ext cx="2294107" cy="1374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64749" y="1371600"/>
            <a:ext cx="2534958" cy="1410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4427"/>
          <a:stretch/>
        </p:blipFill>
        <p:spPr bwMode="auto">
          <a:xfrm>
            <a:off x="0" y="2703601"/>
            <a:ext cx="4648200" cy="2700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70266" y="1374013"/>
            <a:ext cx="2268462" cy="1369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1337243"/>
            <a:ext cx="2401296" cy="1405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37750" y="2725451"/>
            <a:ext cx="2525049" cy="1435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32521" y="4161095"/>
            <a:ext cx="2530278" cy="125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57370" y="5420886"/>
            <a:ext cx="2505430" cy="136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01296" y="5420887"/>
            <a:ext cx="2256073" cy="136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2"/>
          <p:cNvPicPr>
            <a:picLocks noChangeAspect="1" noChangeArrowheads="1"/>
          </p:cNvPicPr>
          <p:nvPr/>
        </p:nvPicPr>
        <p:blipFill rotWithShape="1">
          <a:blip r:embed="rId13">
            <a:extLst>
              <a:ext uri="{28A0092B-C50C-407E-A947-70E740481C1C}">
                <a14:useLocalDpi xmlns:a14="http://schemas.microsoft.com/office/drawing/2010/main" val="0"/>
              </a:ext>
            </a:extLst>
          </a:blip>
          <a:srcRect l="10388" t="5788" r="4086"/>
          <a:stretch/>
        </p:blipFill>
        <p:spPr bwMode="auto">
          <a:xfrm>
            <a:off x="86414" y="2676293"/>
            <a:ext cx="4563689" cy="270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8"/>
          <p:cNvPicPr>
            <a:picLocks noChangeAspect="1"/>
          </p:cNvPicPr>
          <p:nvPr/>
        </p:nvPicPr>
        <p:blipFill rotWithShape="1">
          <a:blip r:embed="rId14">
            <a:extLst>
              <a:ext uri="{28A0092B-C50C-407E-A947-70E740481C1C}">
                <a14:useLocalDpi xmlns:a14="http://schemas.microsoft.com/office/drawing/2010/main" val="0"/>
              </a:ext>
            </a:extLst>
          </a:blip>
          <a:srcRect l="64349" b="73511"/>
          <a:stretch/>
        </p:blipFill>
        <p:spPr>
          <a:xfrm>
            <a:off x="4648200" y="1295400"/>
            <a:ext cx="2501901" cy="1447800"/>
          </a:xfrm>
          <a:prstGeom prst="rect">
            <a:avLst/>
          </a:prstGeom>
        </p:spPr>
      </p:pic>
    </p:spTree>
    <p:extLst>
      <p:ext uri="{BB962C8B-B14F-4D97-AF65-F5344CB8AC3E}">
        <p14:creationId xmlns:p14="http://schemas.microsoft.com/office/powerpoint/2010/main" val="3422332668"/>
      </p:ext>
    </p:extLst>
  </p:cSld>
  <p:clrMapOvr>
    <a:masterClrMapping/>
  </p:clrMapOvr>
  <p:transition xmlns:p14="http://schemas.microsoft.com/office/powerpoint/2010/main" spd="slow" advTm="23556"/>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latin typeface="Candara"/>
                <a:cs typeface="Candara"/>
              </a:rPr>
              <a:t>Problem</a:t>
            </a:r>
            <a:endParaRPr lang="en-US" sz="3200" b="1" dirty="0">
              <a:latin typeface="Candara"/>
              <a:cs typeface="Candara"/>
            </a:endParaRPr>
          </a:p>
        </p:txBody>
      </p:sp>
      <p:sp>
        <p:nvSpPr>
          <p:cNvPr id="3" name="Text Placeholder 2"/>
          <p:cNvSpPr>
            <a:spLocks noGrp="1"/>
          </p:cNvSpPr>
          <p:nvPr>
            <p:ph type="body" idx="1"/>
          </p:nvPr>
        </p:nvSpPr>
        <p:spPr/>
        <p:txBody>
          <a:bodyPr/>
          <a:lstStyle/>
          <a:p>
            <a:r>
              <a:rPr lang="en-US" dirty="0" smtClean="0"/>
              <a:t>NW AETC ECHO Telehealth Program</a:t>
            </a:r>
            <a:endParaRPr lang="en-US" dirty="0"/>
          </a:p>
        </p:txBody>
      </p:sp>
      <p:sp>
        <p:nvSpPr>
          <p:cNvPr id="4" name="Content Placeholder 3"/>
          <p:cNvSpPr>
            <a:spLocks noGrp="1"/>
          </p:cNvSpPr>
          <p:nvPr>
            <p:ph sz="half" idx="2"/>
          </p:nvPr>
        </p:nvSpPr>
        <p:spPr>
          <a:xfrm>
            <a:off x="609600" y="1524000"/>
            <a:ext cx="8001000" cy="4876800"/>
          </a:xfrm>
        </p:spPr>
        <p:txBody>
          <a:bodyPr>
            <a:normAutofit fontScale="85000" lnSpcReduction="20000"/>
          </a:bodyPr>
          <a:lstStyle/>
          <a:p>
            <a:pPr marL="0" indent="0">
              <a:buNone/>
            </a:pPr>
            <a:r>
              <a:rPr lang="en-US" sz="3100" b="1" dirty="0"/>
              <a:t>Unequal distribution of specialty care</a:t>
            </a:r>
          </a:p>
          <a:p>
            <a:pPr lvl="1"/>
            <a:r>
              <a:rPr lang="en-US" sz="2800" dirty="0"/>
              <a:t>Concentration of expertise</a:t>
            </a:r>
          </a:p>
          <a:p>
            <a:pPr lvl="1"/>
            <a:r>
              <a:rPr lang="en-US" sz="2800" dirty="0"/>
              <a:t>Complex diseases that require management over time</a:t>
            </a:r>
          </a:p>
          <a:p>
            <a:pPr lvl="1"/>
            <a:r>
              <a:rPr lang="en-US" sz="2800" dirty="0"/>
              <a:t>Science is changing</a:t>
            </a:r>
            <a:r>
              <a:rPr lang="en-US" dirty="0"/>
              <a:t/>
            </a:r>
            <a:br>
              <a:rPr lang="en-US" dirty="0"/>
            </a:br>
            <a:endParaRPr lang="en-US" dirty="0"/>
          </a:p>
          <a:p>
            <a:pPr marL="0" indent="0">
              <a:buNone/>
            </a:pPr>
            <a:r>
              <a:rPr lang="en-US" sz="3100" b="1" dirty="0"/>
              <a:t>Traditional telemedicine model broken</a:t>
            </a:r>
          </a:p>
          <a:p>
            <a:pPr lvl="1"/>
            <a:r>
              <a:rPr lang="en-US" sz="2800" dirty="0"/>
              <a:t>Introduces inefficiencies</a:t>
            </a:r>
          </a:p>
          <a:p>
            <a:pPr lvl="1"/>
            <a:r>
              <a:rPr lang="en-US" sz="2800" dirty="0"/>
              <a:t>Provides de-contextualized expertise</a:t>
            </a:r>
          </a:p>
          <a:p>
            <a:pPr lvl="1"/>
            <a:r>
              <a:rPr lang="en-US" sz="2800" dirty="0"/>
              <a:t>Lacks capacity building component</a:t>
            </a:r>
            <a:r>
              <a:rPr lang="en-US" dirty="0"/>
              <a:t/>
            </a:r>
            <a:br>
              <a:rPr lang="en-US" dirty="0"/>
            </a:br>
            <a:endParaRPr lang="en-US" dirty="0"/>
          </a:p>
          <a:p>
            <a:pPr marL="0" indent="0">
              <a:buNone/>
            </a:pPr>
            <a:r>
              <a:rPr lang="en-US" sz="3100" b="1" dirty="0"/>
              <a:t>Traditional </a:t>
            </a:r>
            <a:r>
              <a:rPr lang="en-US" sz="3100" b="1" dirty="0" err="1"/>
              <a:t>tele</a:t>
            </a:r>
            <a:r>
              <a:rPr lang="en-US" sz="3100" b="1" dirty="0"/>
              <a:t>-education model broken</a:t>
            </a:r>
          </a:p>
          <a:p>
            <a:pPr lvl="1"/>
            <a:r>
              <a:rPr lang="en-US" sz="2600" dirty="0"/>
              <a:t>Built on transactional model of learning</a:t>
            </a:r>
          </a:p>
          <a:p>
            <a:pPr lvl="1"/>
            <a:r>
              <a:rPr lang="en-US" sz="2600" dirty="0"/>
              <a:t>Lacks ‘situated learning’ </a:t>
            </a:r>
            <a:r>
              <a:rPr lang="en-US" sz="2600" dirty="0" smtClean="0"/>
              <a:t> (</a:t>
            </a:r>
            <a:r>
              <a:rPr lang="en-US" sz="2600" dirty="0" err="1"/>
              <a:t>biomedically</a:t>
            </a:r>
            <a:r>
              <a:rPr lang="en-US" sz="2600" dirty="0"/>
              <a:t> &amp; culturally</a:t>
            </a:r>
            <a:r>
              <a:rPr lang="en-US" sz="2600" dirty="0" smtClean="0"/>
              <a:t>)</a:t>
            </a:r>
          </a:p>
        </p:txBody>
      </p:sp>
      <p:sp>
        <p:nvSpPr>
          <p:cNvPr id="5" name="Content Placeholder 4"/>
          <p:cNvSpPr>
            <a:spLocks noGrp="1"/>
          </p:cNvSpPr>
          <p:nvPr>
            <p:ph sz="quarter" idx="13"/>
          </p:nvPr>
        </p:nvSpPr>
        <p:spPr/>
        <p:txBody>
          <a:bodyPr/>
          <a:lstStyle/>
          <a:p>
            <a:endParaRPr lang="en-US"/>
          </a:p>
        </p:txBody>
      </p:sp>
    </p:spTree>
    <p:extLst>
      <p:ext uri="{BB962C8B-B14F-4D97-AF65-F5344CB8AC3E}">
        <p14:creationId xmlns:p14="http://schemas.microsoft.com/office/powerpoint/2010/main" val="425413878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latin typeface="Candara"/>
                <a:cs typeface="Candara"/>
              </a:rPr>
              <a:t>Motivating your Participants</a:t>
            </a:r>
            <a:endParaRPr lang="en-US" sz="3200" b="1" dirty="0">
              <a:latin typeface="Candara"/>
              <a:cs typeface="Candara"/>
            </a:endParaRPr>
          </a:p>
        </p:txBody>
      </p:sp>
      <p:sp>
        <p:nvSpPr>
          <p:cNvPr id="3" name="Text Placeholder 2"/>
          <p:cNvSpPr>
            <a:spLocks noGrp="1"/>
          </p:cNvSpPr>
          <p:nvPr>
            <p:ph type="body" idx="1"/>
          </p:nvPr>
        </p:nvSpPr>
        <p:spPr/>
        <p:txBody>
          <a:bodyPr/>
          <a:lstStyle/>
          <a:p>
            <a:endParaRPr lang="en-US" dirty="0"/>
          </a:p>
        </p:txBody>
      </p:sp>
      <p:sp>
        <p:nvSpPr>
          <p:cNvPr id="4" name="Content Placeholder 3"/>
          <p:cNvSpPr>
            <a:spLocks noGrp="1"/>
          </p:cNvSpPr>
          <p:nvPr>
            <p:ph sz="half" idx="2"/>
          </p:nvPr>
        </p:nvSpPr>
        <p:spPr>
          <a:xfrm>
            <a:off x="228600" y="1447800"/>
            <a:ext cx="8515350" cy="4800600"/>
          </a:xfrm>
        </p:spPr>
        <p:txBody>
          <a:bodyPr>
            <a:normAutofit/>
          </a:bodyPr>
          <a:lstStyle/>
          <a:p>
            <a:r>
              <a:rPr lang="en-US" b="1" dirty="0" smtClean="0"/>
              <a:t>Real-time multi-disciplinary consultation on their own clinical challenges!</a:t>
            </a:r>
            <a:r>
              <a:rPr lang="en-US" b="1" dirty="0"/>
              <a:t>!!</a:t>
            </a:r>
          </a:p>
          <a:p>
            <a:r>
              <a:rPr lang="en-US" dirty="0" smtClean="0"/>
              <a:t>Availability of NW AETC ECHO Specialists 24/7</a:t>
            </a:r>
          </a:p>
          <a:p>
            <a:pPr lvl="1"/>
            <a:r>
              <a:rPr lang="en-US" sz="1800" dirty="0" smtClean="0"/>
              <a:t>Long-term mentorship and sense of community (knowledge network)</a:t>
            </a:r>
          </a:p>
          <a:p>
            <a:r>
              <a:rPr lang="en-US" dirty="0" smtClean="0"/>
              <a:t>Additional resources via email</a:t>
            </a:r>
          </a:p>
          <a:p>
            <a:pPr lvl="1"/>
            <a:r>
              <a:rPr lang="en-US" sz="1800" dirty="0"/>
              <a:t>H</a:t>
            </a:r>
            <a:r>
              <a:rPr lang="en-US" sz="1800" dirty="0" smtClean="0"/>
              <a:t>ot topics &amp; Articles of interest</a:t>
            </a:r>
          </a:p>
          <a:p>
            <a:r>
              <a:rPr lang="en-US" dirty="0" smtClean="0"/>
              <a:t>Website: </a:t>
            </a:r>
            <a:r>
              <a:rPr lang="en-US" dirty="0" smtClean="0">
                <a:hlinkClick r:id="rId3"/>
              </a:rPr>
              <a:t>www.nwaetcecho.org</a:t>
            </a:r>
            <a:endParaRPr lang="en-US" dirty="0" smtClean="0"/>
          </a:p>
          <a:p>
            <a:pPr lvl="1"/>
            <a:r>
              <a:rPr lang="en-US" sz="1800" dirty="0" smtClean="0"/>
              <a:t>Archived didactics (additional topics!)</a:t>
            </a:r>
          </a:p>
          <a:p>
            <a:r>
              <a:rPr lang="en-US" dirty="0" smtClean="0"/>
              <a:t>CME and CNE for participants</a:t>
            </a:r>
          </a:p>
          <a:p>
            <a:endParaRPr lang="en-US" dirty="0"/>
          </a:p>
        </p:txBody>
      </p:sp>
      <p:sp>
        <p:nvSpPr>
          <p:cNvPr id="5" name="Content Placeholder 4"/>
          <p:cNvSpPr>
            <a:spLocks noGrp="1"/>
          </p:cNvSpPr>
          <p:nvPr>
            <p:ph sz="quarter" idx="13"/>
          </p:nvPr>
        </p:nvSpPr>
        <p:spPr/>
        <p:txBody>
          <a:bodyPr/>
          <a:lstStyle/>
          <a:p>
            <a:endParaRPr lang="en-US"/>
          </a:p>
        </p:txBody>
      </p:sp>
      <p:pic>
        <p:nvPicPr>
          <p:cNvPr id="6" name="Picture 5" descr="Screen Shot 2012-05-31 at 2.30.4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1200" y="3200400"/>
            <a:ext cx="2423555" cy="2895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7048327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Shot 2012-07-29 at 8.05.39 PM.png"/>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l="14817" t="29485" r="15993" b="326"/>
          <a:stretch/>
        </p:blipFill>
        <p:spPr>
          <a:xfrm>
            <a:off x="228600" y="1371600"/>
            <a:ext cx="6324600" cy="4880292"/>
          </a:xfrm>
        </p:spPr>
      </p:pic>
      <p:sp>
        <p:nvSpPr>
          <p:cNvPr id="3" name="Title 2"/>
          <p:cNvSpPr>
            <a:spLocks noGrp="1"/>
          </p:cNvSpPr>
          <p:nvPr>
            <p:ph type="title"/>
          </p:nvPr>
        </p:nvSpPr>
        <p:spPr/>
        <p:txBody>
          <a:bodyPr>
            <a:normAutofit/>
          </a:bodyPr>
          <a:lstStyle/>
          <a:p>
            <a:r>
              <a:rPr lang="en-US" sz="3200" b="1" dirty="0" smtClean="0">
                <a:latin typeface="Candara"/>
                <a:cs typeface="Candara"/>
              </a:rPr>
              <a:t>Semi-Weekly Email to Participants</a:t>
            </a:r>
            <a:endParaRPr lang="en-US" sz="3200" b="1" dirty="0">
              <a:latin typeface="Candara"/>
              <a:cs typeface="Candara"/>
            </a:endParaRPr>
          </a:p>
        </p:txBody>
      </p:sp>
      <p:sp>
        <p:nvSpPr>
          <p:cNvPr id="4" name="Text Placeholder 3"/>
          <p:cNvSpPr>
            <a:spLocks noGrp="1"/>
          </p:cNvSpPr>
          <p:nvPr>
            <p:ph type="body" idx="1"/>
          </p:nvPr>
        </p:nvSpPr>
        <p:spPr/>
        <p:txBody>
          <a:bodyPr/>
          <a:lstStyle/>
          <a:p>
            <a:endParaRPr lang="en-US"/>
          </a:p>
        </p:txBody>
      </p:sp>
      <p:sp>
        <p:nvSpPr>
          <p:cNvPr id="6" name="TextBox 5"/>
          <p:cNvSpPr txBox="1"/>
          <p:nvPr/>
        </p:nvSpPr>
        <p:spPr>
          <a:xfrm>
            <a:off x="6553200" y="2057400"/>
            <a:ext cx="2590800" cy="3765134"/>
          </a:xfrm>
          <a:prstGeom prst="rect">
            <a:avLst/>
          </a:prstGeom>
          <a:noFill/>
        </p:spPr>
        <p:txBody>
          <a:bodyPr wrap="square" rtlCol="0">
            <a:spAutoFit/>
          </a:bodyPr>
          <a:lstStyle/>
          <a:p>
            <a:pPr>
              <a:lnSpc>
                <a:spcPct val="150000"/>
              </a:lnSpc>
            </a:pPr>
            <a:r>
              <a:rPr lang="en-US" sz="1600" b="1" dirty="0" smtClean="0"/>
              <a:t>Constant Contact mass e-mail service</a:t>
            </a:r>
          </a:p>
          <a:p>
            <a:pPr>
              <a:lnSpc>
                <a:spcPct val="150000"/>
              </a:lnSpc>
            </a:pPr>
            <a:r>
              <a:rPr lang="en-US" sz="1600" dirty="0" smtClean="0"/>
              <a:t>- Sent Mon &amp; Thurs</a:t>
            </a:r>
          </a:p>
          <a:p>
            <a:pPr>
              <a:lnSpc>
                <a:spcPct val="150000"/>
              </a:lnSpc>
            </a:pPr>
            <a:r>
              <a:rPr lang="en-US" sz="1600" dirty="0" smtClean="0"/>
              <a:t>- Stores documents</a:t>
            </a:r>
          </a:p>
          <a:p>
            <a:pPr>
              <a:lnSpc>
                <a:spcPct val="150000"/>
              </a:lnSpc>
            </a:pPr>
            <a:r>
              <a:rPr lang="en-US" sz="1600" dirty="0" smtClean="0"/>
              <a:t>- Saved by Participants</a:t>
            </a:r>
          </a:p>
          <a:p>
            <a:pPr>
              <a:lnSpc>
                <a:spcPct val="150000"/>
              </a:lnSpc>
            </a:pPr>
            <a:r>
              <a:rPr lang="en-US" sz="1600" dirty="0" smtClean="0"/>
              <a:t>- Preview of upcoming sessions</a:t>
            </a:r>
          </a:p>
          <a:p>
            <a:pPr>
              <a:lnSpc>
                <a:spcPct val="150000"/>
              </a:lnSpc>
            </a:pPr>
            <a:r>
              <a:rPr lang="en-US" sz="1600" dirty="0" smtClean="0"/>
              <a:t>- Follow-up Articles &amp; Clinical Tools</a:t>
            </a:r>
          </a:p>
          <a:p>
            <a:pPr>
              <a:lnSpc>
                <a:spcPct val="150000"/>
              </a:lnSpc>
            </a:pPr>
            <a:endParaRPr lang="en-US" sz="1600" b="1" dirty="0" smtClean="0"/>
          </a:p>
        </p:txBody>
      </p:sp>
    </p:spTree>
    <p:extLst>
      <p:ext uri="{BB962C8B-B14F-4D97-AF65-F5344CB8AC3E}">
        <p14:creationId xmlns:p14="http://schemas.microsoft.com/office/powerpoint/2010/main" val="248612539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quarter" idx="13"/>
          </p:nvPr>
        </p:nvSpPr>
        <p:spPr/>
        <p:txBody>
          <a:bodyPr/>
          <a:lstStyle/>
          <a:p>
            <a:endParaRPr lang="en-US"/>
          </a:p>
        </p:txBody>
      </p:sp>
      <p:pic>
        <p:nvPicPr>
          <p:cNvPr id="6" name="Picture 5" descr="Screen Shot 2012-05-31 at 2.39.4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133404"/>
          </a:xfrm>
          <a:prstGeom prst="rect">
            <a:avLst/>
          </a:prstGeom>
        </p:spPr>
      </p:pic>
    </p:spTree>
    <p:extLst>
      <p:ext uri="{BB962C8B-B14F-4D97-AF65-F5344CB8AC3E}">
        <p14:creationId xmlns:p14="http://schemas.microsoft.com/office/powerpoint/2010/main" val="28158486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latin typeface="Candara"/>
                <a:cs typeface="Candara"/>
              </a:rPr>
              <a:t>Program Evaluation</a:t>
            </a:r>
            <a:endParaRPr lang="en-US" sz="3200" b="1" dirty="0">
              <a:latin typeface="Candara"/>
              <a:cs typeface="Candara"/>
            </a:endParaRPr>
          </a:p>
        </p:txBody>
      </p:sp>
      <p:sp>
        <p:nvSpPr>
          <p:cNvPr id="3" name="Text Placeholder 2"/>
          <p:cNvSpPr>
            <a:spLocks noGrp="1"/>
          </p:cNvSpPr>
          <p:nvPr>
            <p:ph type="body" idx="1"/>
          </p:nvPr>
        </p:nvSpPr>
        <p:spPr/>
        <p:txBody>
          <a:bodyPr/>
          <a:lstStyle/>
          <a:p>
            <a:endParaRPr lang="en-US" dirty="0"/>
          </a:p>
        </p:txBody>
      </p:sp>
      <p:sp>
        <p:nvSpPr>
          <p:cNvPr id="4" name="Content Placeholder 3"/>
          <p:cNvSpPr>
            <a:spLocks noGrp="1"/>
          </p:cNvSpPr>
          <p:nvPr>
            <p:ph sz="half" idx="2"/>
          </p:nvPr>
        </p:nvSpPr>
        <p:spPr>
          <a:xfrm>
            <a:off x="323850" y="1447800"/>
            <a:ext cx="5238750" cy="5334000"/>
          </a:xfrm>
        </p:spPr>
        <p:txBody>
          <a:bodyPr>
            <a:normAutofit/>
          </a:bodyPr>
          <a:lstStyle/>
          <a:p>
            <a:pPr marL="0" indent="0">
              <a:buNone/>
            </a:pPr>
            <a:r>
              <a:rPr lang="en-US" b="1" dirty="0" smtClean="0"/>
              <a:t>Clinic Level Assessment </a:t>
            </a:r>
          </a:p>
          <a:p>
            <a:r>
              <a:rPr lang="en-US" sz="2000" dirty="0" smtClean="0"/>
              <a:t>Q12 months</a:t>
            </a:r>
          </a:p>
          <a:p>
            <a:r>
              <a:rPr lang="en-US" sz="2000" dirty="0" smtClean="0"/>
              <a:t>Clinic goals</a:t>
            </a:r>
          </a:p>
          <a:p>
            <a:r>
              <a:rPr lang="en-US" sz="2000" dirty="0" smtClean="0"/>
              <a:t>Standard clinical quality measures</a:t>
            </a:r>
            <a:endParaRPr lang="en-US" sz="2000" dirty="0"/>
          </a:p>
          <a:p>
            <a:pPr marL="0" indent="0">
              <a:buNone/>
            </a:pPr>
            <a:r>
              <a:rPr lang="en-US" b="1" dirty="0" smtClean="0"/>
              <a:t>Provider Level Assessment </a:t>
            </a:r>
          </a:p>
          <a:p>
            <a:r>
              <a:rPr lang="en-US" sz="2000" dirty="0" smtClean="0"/>
              <a:t>Q6 months</a:t>
            </a:r>
          </a:p>
          <a:p>
            <a:r>
              <a:rPr lang="en-US" sz="2000" dirty="0" smtClean="0"/>
              <a:t>Individual provider goals</a:t>
            </a:r>
          </a:p>
          <a:p>
            <a:r>
              <a:rPr lang="en-US" sz="2000" dirty="0" smtClean="0"/>
              <a:t>Knowledge</a:t>
            </a:r>
          </a:p>
          <a:p>
            <a:r>
              <a:rPr lang="en-US" sz="2000" dirty="0" smtClean="0"/>
              <a:t>Self-Efficacy</a:t>
            </a:r>
          </a:p>
          <a:p>
            <a:r>
              <a:rPr lang="en-US" sz="2000" dirty="0" smtClean="0"/>
              <a:t>Community of Practice</a:t>
            </a:r>
          </a:p>
          <a:p>
            <a:pPr marL="0" indent="0">
              <a:buNone/>
            </a:pPr>
            <a:r>
              <a:rPr lang="en-US" b="1" dirty="0" smtClean="0"/>
              <a:t>Within-Session Tracking</a:t>
            </a:r>
          </a:p>
          <a:p>
            <a:r>
              <a:rPr lang="en-US" sz="2000" dirty="0" smtClean="0"/>
              <a:t>Case presentations, participation</a:t>
            </a:r>
          </a:p>
          <a:p>
            <a:r>
              <a:rPr lang="en-US" sz="2000" dirty="0" smtClean="0"/>
              <a:t>Recommendations and peer-to-peer </a:t>
            </a:r>
          </a:p>
          <a:p>
            <a:pPr lvl="1"/>
            <a:endParaRPr lang="en-US" dirty="0"/>
          </a:p>
        </p:txBody>
      </p:sp>
      <p:sp>
        <p:nvSpPr>
          <p:cNvPr id="5" name="Content Placeholder 4"/>
          <p:cNvSpPr>
            <a:spLocks noGrp="1"/>
          </p:cNvSpPr>
          <p:nvPr>
            <p:ph sz="quarter" idx="13"/>
          </p:nvPr>
        </p:nvSpPr>
        <p:spPr/>
        <p:txBody>
          <a:bodyPr/>
          <a:lstStyle/>
          <a:p>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752600"/>
            <a:ext cx="4127472" cy="3505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513103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latin typeface="Candara"/>
                <a:cs typeface="Candara"/>
              </a:rPr>
              <a:t>Lessons Learned</a:t>
            </a:r>
            <a:endParaRPr lang="en-US" sz="3200" b="1" dirty="0">
              <a:latin typeface="Candara"/>
              <a:cs typeface="Candara"/>
            </a:endParaRPr>
          </a:p>
        </p:txBody>
      </p:sp>
      <p:sp>
        <p:nvSpPr>
          <p:cNvPr id="3" name="Text Placeholder 2"/>
          <p:cNvSpPr>
            <a:spLocks noGrp="1"/>
          </p:cNvSpPr>
          <p:nvPr>
            <p:ph type="body" idx="1"/>
          </p:nvPr>
        </p:nvSpPr>
        <p:spPr/>
        <p:txBody>
          <a:bodyPr/>
          <a:lstStyle/>
          <a:p>
            <a:endParaRPr lang="en-US" dirty="0"/>
          </a:p>
        </p:txBody>
      </p:sp>
      <p:sp>
        <p:nvSpPr>
          <p:cNvPr id="4" name="Content Placeholder 3"/>
          <p:cNvSpPr>
            <a:spLocks noGrp="1"/>
          </p:cNvSpPr>
          <p:nvPr>
            <p:ph sz="half" idx="2"/>
          </p:nvPr>
        </p:nvSpPr>
        <p:spPr>
          <a:xfrm>
            <a:off x="323850" y="1295400"/>
            <a:ext cx="8515350" cy="5105400"/>
          </a:xfrm>
        </p:spPr>
        <p:txBody>
          <a:bodyPr>
            <a:normAutofit/>
          </a:bodyPr>
          <a:lstStyle/>
          <a:p>
            <a:r>
              <a:rPr lang="en-US" b="1" dirty="0" smtClean="0"/>
              <a:t>Define and Tailor to Target </a:t>
            </a:r>
            <a:r>
              <a:rPr lang="en-US" b="1" dirty="0"/>
              <a:t>Audience</a:t>
            </a:r>
          </a:p>
          <a:p>
            <a:pPr lvl="1"/>
            <a:r>
              <a:rPr lang="en-US" dirty="0"/>
              <a:t>Tiered participation model, recorded mini-didactics</a:t>
            </a:r>
          </a:p>
          <a:p>
            <a:pPr lvl="1"/>
            <a:r>
              <a:rPr lang="en-US" dirty="0"/>
              <a:t>Ensuring a diversity of content: basic </a:t>
            </a:r>
            <a:r>
              <a:rPr lang="en-US" dirty="0">
                <a:sym typeface="Wingdings"/>
              </a:rPr>
              <a:t> cutting edge</a:t>
            </a:r>
            <a:endParaRPr lang="en-US" dirty="0"/>
          </a:p>
          <a:p>
            <a:r>
              <a:rPr lang="en-US" b="1" dirty="0" smtClean="0"/>
              <a:t>Obtain Buy</a:t>
            </a:r>
            <a:r>
              <a:rPr lang="en-US" b="1" dirty="0"/>
              <a:t>-</a:t>
            </a:r>
            <a:r>
              <a:rPr lang="en-US" b="1" dirty="0" smtClean="0"/>
              <a:t>in (from Clinicians and Administrators)</a:t>
            </a:r>
            <a:endParaRPr lang="en-US" b="1" dirty="0"/>
          </a:p>
          <a:p>
            <a:pPr lvl="1"/>
            <a:r>
              <a:rPr lang="en-US" dirty="0" smtClean="0"/>
              <a:t>Provide a valuable </a:t>
            </a:r>
            <a:r>
              <a:rPr lang="en-US" u="sng" dirty="0" smtClean="0"/>
              <a:t>service</a:t>
            </a:r>
            <a:r>
              <a:rPr lang="en-US" dirty="0" smtClean="0"/>
              <a:t> to overcome weekly </a:t>
            </a:r>
            <a:r>
              <a:rPr lang="en-US" dirty="0"/>
              <a:t>time commitment</a:t>
            </a:r>
          </a:p>
          <a:p>
            <a:pPr lvl="1"/>
            <a:r>
              <a:rPr lang="en-US" dirty="0" smtClean="0"/>
              <a:t>Understand constraints of local environment (CHC’s, FQHC’s)</a:t>
            </a:r>
          </a:p>
          <a:p>
            <a:pPr lvl="1"/>
            <a:r>
              <a:rPr lang="en-US" dirty="0" smtClean="0"/>
              <a:t>IT barriers: aligning content with clinic workflow constraints</a:t>
            </a:r>
          </a:p>
          <a:p>
            <a:r>
              <a:rPr lang="en-US" b="1" dirty="0" smtClean="0"/>
              <a:t>Build Relationships with Participants</a:t>
            </a:r>
          </a:p>
          <a:p>
            <a:pPr lvl="1"/>
            <a:r>
              <a:rPr lang="en-US" dirty="0" smtClean="0"/>
              <a:t>The importance of the face-to-face visit</a:t>
            </a:r>
          </a:p>
          <a:p>
            <a:pPr lvl="1"/>
            <a:r>
              <a:rPr lang="en-US" dirty="0" smtClean="0"/>
              <a:t>Obtain baseline assessment information</a:t>
            </a:r>
          </a:p>
          <a:p>
            <a:pPr lvl="1"/>
            <a:r>
              <a:rPr lang="en-US" dirty="0" smtClean="0"/>
              <a:t>Assess</a:t>
            </a:r>
            <a:r>
              <a:rPr lang="en-US" dirty="0"/>
              <a:t> </a:t>
            </a:r>
            <a:r>
              <a:rPr lang="en-US" dirty="0" smtClean="0"/>
              <a:t>clinic workflow and technology</a:t>
            </a:r>
          </a:p>
          <a:p>
            <a:pPr lvl="1"/>
            <a:r>
              <a:rPr lang="en-US" dirty="0" smtClean="0"/>
              <a:t>Case review (level IV training) in clinician’s own environment</a:t>
            </a:r>
          </a:p>
          <a:p>
            <a:endParaRPr lang="en-US" dirty="0"/>
          </a:p>
        </p:txBody>
      </p:sp>
      <p:sp>
        <p:nvSpPr>
          <p:cNvPr id="5" name="Content Placeholder 4"/>
          <p:cNvSpPr>
            <a:spLocks noGrp="1"/>
          </p:cNvSpPr>
          <p:nvPr>
            <p:ph sz="quarter" idx="13"/>
          </p:nvPr>
        </p:nvSpPr>
        <p:spPr/>
        <p:txBody>
          <a:bodyPr/>
          <a:lstStyle/>
          <a:p>
            <a:endParaRPr lang="en-US"/>
          </a:p>
        </p:txBody>
      </p:sp>
    </p:spTree>
    <p:extLst>
      <p:ext uri="{BB962C8B-B14F-4D97-AF65-F5344CB8AC3E}">
        <p14:creationId xmlns:p14="http://schemas.microsoft.com/office/powerpoint/2010/main" val="1610269349"/>
      </p:ext>
    </p:extLst>
  </p:cSld>
  <p:clrMapOvr>
    <a:masterClrMapping/>
  </p:clrMapOvr>
  <p:transition xmlns:p14="http://schemas.microsoft.com/office/powerpoint/2010/main" spd="slow" advTm="105830"/>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endParaRPr lang="en-US" dirty="0"/>
          </a:p>
        </p:txBody>
      </p:sp>
      <p:sp>
        <p:nvSpPr>
          <p:cNvPr id="3" name="Text Placeholder 2"/>
          <p:cNvSpPr>
            <a:spLocks noGrp="1"/>
          </p:cNvSpPr>
          <p:nvPr>
            <p:ph type="body" idx="1"/>
          </p:nvPr>
        </p:nvSpPr>
        <p:spPr>
          <a:xfrm>
            <a:off x="533400" y="2714624"/>
            <a:ext cx="8077200" cy="790576"/>
          </a:xfrm>
        </p:spPr>
        <p:txBody>
          <a:bodyPr/>
          <a:lstStyle/>
          <a:p>
            <a:r>
              <a:rPr lang="en-US" sz="3200" b="1" dirty="0" smtClean="0"/>
              <a:t>Questions / Discussion</a:t>
            </a:r>
          </a:p>
        </p:txBody>
      </p:sp>
      <p:sp>
        <p:nvSpPr>
          <p:cNvPr id="8" name="TextBox 7"/>
          <p:cNvSpPr txBox="1"/>
          <p:nvPr/>
        </p:nvSpPr>
        <p:spPr>
          <a:xfrm>
            <a:off x="76200" y="0"/>
            <a:ext cx="4343400" cy="276999"/>
          </a:xfrm>
          <a:prstGeom prst="rect">
            <a:avLst/>
          </a:prstGeom>
          <a:noFill/>
        </p:spPr>
        <p:txBody>
          <a:bodyPr wrap="square" rtlCol="0">
            <a:spAutoFit/>
          </a:bodyPr>
          <a:lstStyle/>
          <a:p>
            <a:r>
              <a:rPr lang="en-US" sz="1200" dirty="0">
                <a:solidFill>
                  <a:srgbClr val="81AE28"/>
                </a:solidFill>
              </a:rPr>
              <a:t>NW AETC ECHO Telehealth Program</a:t>
            </a:r>
          </a:p>
        </p:txBody>
      </p:sp>
    </p:spTree>
    <p:extLst>
      <p:ext uri="{BB962C8B-B14F-4D97-AF65-F5344CB8AC3E}">
        <p14:creationId xmlns:p14="http://schemas.microsoft.com/office/powerpoint/2010/main" val="18850817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a:p>
        </p:txBody>
      </p:sp>
      <p:sp>
        <p:nvSpPr>
          <p:cNvPr id="7" name="Title 6"/>
          <p:cNvSpPr>
            <a:spLocks noGrp="1"/>
          </p:cNvSpPr>
          <p:nvPr>
            <p:ph type="title"/>
          </p:nvPr>
        </p:nvSpPr>
        <p:spPr/>
        <p:txBody>
          <a:bodyPr/>
          <a:lstStyle/>
          <a:p>
            <a:endParaRPr lang="en-US"/>
          </a:p>
        </p:txBody>
      </p:sp>
      <p:pic>
        <p:nvPicPr>
          <p:cNvPr id="8" name="Picture 7"/>
          <p:cNvPicPr>
            <a:picLocks noChangeAspect="1"/>
          </p:cNvPicPr>
          <p:nvPr/>
        </p:nvPicPr>
        <p:blipFill>
          <a:blip r:embed="rId3"/>
          <a:stretch>
            <a:fillRect/>
          </a:stretch>
        </p:blipFill>
        <p:spPr>
          <a:xfrm>
            <a:off x="0" y="2057400"/>
            <a:ext cx="9144000" cy="2719294"/>
          </a:xfrm>
          <a:prstGeom prst="rect">
            <a:avLst/>
          </a:prstGeom>
        </p:spPr>
      </p:pic>
    </p:spTree>
    <p:extLst>
      <p:ext uri="{BB962C8B-B14F-4D97-AF65-F5344CB8AC3E}">
        <p14:creationId xmlns:p14="http://schemas.microsoft.com/office/powerpoint/2010/main" val="139601679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72200"/>
            <a:ext cx="6553200"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0" name="Picture 4" descr="C:\Users\echo\AppData\Local\Microsoft\Windows\Temporary Internet Files\Content.IE5\ACE6TU67\MP900423120[1].jpg"/>
          <p:cNvPicPr>
            <a:picLocks noChangeAspect="1" noChangeArrowheads="1"/>
          </p:cNvPicPr>
          <p:nvPr/>
        </p:nvPicPr>
        <p:blipFill>
          <a:blip r:embed="rId4" cstate="print"/>
          <a:srcRect/>
          <a:stretch>
            <a:fillRect/>
          </a:stretch>
        </p:blipFill>
        <p:spPr bwMode="auto">
          <a:xfrm>
            <a:off x="6553200" y="0"/>
            <a:ext cx="2590800" cy="6858000"/>
          </a:xfrm>
          <a:prstGeom prst="rect">
            <a:avLst/>
          </a:prstGeom>
          <a:noFill/>
          <a:ln w="9525">
            <a:noFill/>
            <a:miter lim="800000"/>
            <a:headEnd/>
            <a:tailEnd/>
          </a:ln>
        </p:spPr>
      </p:pic>
      <p:sp>
        <p:nvSpPr>
          <p:cNvPr id="70658" name="Title 1"/>
          <p:cNvSpPr>
            <a:spLocks noGrp="1"/>
          </p:cNvSpPr>
          <p:nvPr>
            <p:ph type="title"/>
          </p:nvPr>
        </p:nvSpPr>
        <p:spPr>
          <a:xfrm>
            <a:off x="323850" y="304800"/>
            <a:ext cx="6229350" cy="990600"/>
          </a:xfrm>
        </p:spPr>
        <p:txBody>
          <a:bodyPr>
            <a:normAutofit/>
          </a:bodyPr>
          <a:lstStyle/>
          <a:p>
            <a:pPr eaLnBrk="1" hangingPunct="1"/>
            <a:r>
              <a:rPr lang="en-US" sz="3200" b="1" dirty="0" smtClean="0">
                <a:latin typeface="Candara"/>
                <a:cs typeface="Candara"/>
              </a:rPr>
              <a:t>Training is not enough…</a:t>
            </a:r>
          </a:p>
        </p:txBody>
      </p:sp>
      <p:sp>
        <p:nvSpPr>
          <p:cNvPr id="2" name="Text Placeholder 1"/>
          <p:cNvSpPr>
            <a:spLocks noGrp="1"/>
          </p:cNvSpPr>
          <p:nvPr>
            <p:ph type="body" idx="1"/>
          </p:nvPr>
        </p:nvSpPr>
        <p:spPr/>
        <p:txBody>
          <a:bodyPr/>
          <a:lstStyle/>
          <a:p>
            <a:endParaRPr lang="en-US"/>
          </a:p>
        </p:txBody>
      </p:sp>
      <p:sp>
        <p:nvSpPr>
          <p:cNvPr id="3" name="Content Placeholder 2"/>
          <p:cNvSpPr>
            <a:spLocks noGrp="1"/>
          </p:cNvSpPr>
          <p:nvPr>
            <p:ph sz="half" idx="2"/>
          </p:nvPr>
        </p:nvSpPr>
        <p:spPr>
          <a:xfrm>
            <a:off x="228600" y="1295400"/>
            <a:ext cx="8515350" cy="4876800"/>
          </a:xfrm>
        </p:spPr>
        <p:txBody>
          <a:bodyPr>
            <a:normAutofit fontScale="92500" lnSpcReduction="10000"/>
          </a:bodyPr>
          <a:lstStyle/>
          <a:p>
            <a:pPr eaLnBrk="1" hangingPunct="1">
              <a:lnSpc>
                <a:spcPct val="110000"/>
              </a:lnSpc>
            </a:pPr>
            <a:r>
              <a:rPr lang="en-US" sz="2800" b="1" dirty="0" smtClean="0"/>
              <a:t>Trainings don’t implement in clinic</a:t>
            </a:r>
          </a:p>
          <a:p>
            <a:pPr lvl="1" eaLnBrk="1" hangingPunct="1">
              <a:lnSpc>
                <a:spcPct val="110000"/>
              </a:lnSpc>
            </a:pPr>
            <a:r>
              <a:rPr lang="en-US" sz="2400" dirty="0" smtClean="0"/>
              <a:t>Straightforward to take a training</a:t>
            </a:r>
          </a:p>
          <a:p>
            <a:pPr lvl="1" eaLnBrk="1" hangingPunct="1">
              <a:lnSpc>
                <a:spcPct val="110000"/>
              </a:lnSpc>
            </a:pPr>
            <a:r>
              <a:rPr lang="en-US" sz="2400" dirty="0" smtClean="0"/>
              <a:t>Challenging to implement</a:t>
            </a:r>
          </a:p>
          <a:p>
            <a:pPr lvl="1" eaLnBrk="1" hangingPunct="1">
              <a:lnSpc>
                <a:spcPct val="110000"/>
              </a:lnSpc>
            </a:pPr>
            <a:r>
              <a:rPr lang="en-US" sz="2400" dirty="0" smtClean="0"/>
              <a:t>“Now that I’m back, now what?”</a:t>
            </a:r>
            <a:br>
              <a:rPr lang="en-US" sz="2400" dirty="0" smtClean="0"/>
            </a:br>
            <a:endParaRPr lang="en-US" sz="2400" dirty="0" smtClean="0"/>
          </a:p>
          <a:p>
            <a:pPr eaLnBrk="1" hangingPunct="1">
              <a:lnSpc>
                <a:spcPct val="110000"/>
              </a:lnSpc>
            </a:pPr>
            <a:r>
              <a:rPr lang="en-US" sz="2800" b="1" dirty="0" smtClean="0"/>
              <a:t>Questions emerge in practice</a:t>
            </a:r>
          </a:p>
          <a:p>
            <a:pPr lvl="1" eaLnBrk="1" hangingPunct="1">
              <a:lnSpc>
                <a:spcPct val="110000"/>
              </a:lnSpc>
            </a:pPr>
            <a:r>
              <a:rPr lang="en-US" sz="2400" dirty="0" smtClean="0"/>
              <a:t>Situated support is required</a:t>
            </a:r>
          </a:p>
          <a:p>
            <a:pPr lvl="1" eaLnBrk="1" hangingPunct="1">
              <a:lnSpc>
                <a:spcPct val="110000"/>
              </a:lnSpc>
            </a:pPr>
            <a:r>
              <a:rPr lang="en-US" sz="2400" dirty="0" smtClean="0"/>
              <a:t>Collective problem solving is required</a:t>
            </a:r>
            <a:br>
              <a:rPr lang="en-US" sz="2400" dirty="0" smtClean="0"/>
            </a:br>
            <a:endParaRPr lang="en-US" sz="2400" dirty="0" smtClean="0"/>
          </a:p>
          <a:p>
            <a:pPr>
              <a:lnSpc>
                <a:spcPct val="110000"/>
              </a:lnSpc>
            </a:pPr>
            <a:r>
              <a:rPr lang="en-US" sz="2800" b="1" dirty="0" smtClean="0"/>
              <a:t>Strategy exchange essential</a:t>
            </a:r>
            <a:endParaRPr lang="en-US" sz="2800" b="1" dirty="0"/>
          </a:p>
          <a:p>
            <a:pPr lvl="1">
              <a:lnSpc>
                <a:spcPct val="110000"/>
              </a:lnSpc>
            </a:pPr>
            <a:r>
              <a:rPr lang="en-US" sz="2400" dirty="0" smtClean="0"/>
              <a:t>Clinicians learn over time</a:t>
            </a:r>
          </a:p>
        </p:txBody>
      </p:sp>
      <p:sp>
        <p:nvSpPr>
          <p:cNvPr id="4" name="Content Placeholder 3"/>
          <p:cNvSpPr>
            <a:spLocks noGrp="1"/>
          </p:cNvSpPr>
          <p:nvPr>
            <p:ph sz="quarter" idx="13"/>
          </p:nvPr>
        </p:nvSpPr>
        <p:spPr/>
        <p:txBody>
          <a:bodyPr/>
          <a:lstStyle/>
          <a:p>
            <a:endParaRPr lang="en-US"/>
          </a:p>
        </p:txBody>
      </p:sp>
      <p:sp>
        <p:nvSpPr>
          <p:cNvPr id="5" name="Slide Number Placeholder 4"/>
          <p:cNvSpPr>
            <a:spLocks noGrp="1"/>
          </p:cNvSpPr>
          <p:nvPr>
            <p:ph type="sldNum" sz="quarter" idx="4294967295"/>
          </p:nvPr>
        </p:nvSpPr>
        <p:spPr>
          <a:xfrm>
            <a:off x="8382000" y="6421438"/>
            <a:ext cx="762000" cy="365125"/>
          </a:xfrm>
          <a:prstGeom prst="rect">
            <a:avLst/>
          </a:prstGeom>
        </p:spPr>
        <p:txBody>
          <a:bodyPr/>
          <a:lstStyle/>
          <a:p>
            <a:fld id="{34443F8A-C235-46A9-8392-75317813962B}" type="slidenum">
              <a:rPr lang="en-US"/>
              <a:pPr/>
              <a:t>8</a:t>
            </a:fld>
            <a:endParaRPr lang="en-US"/>
          </a:p>
        </p:txBody>
      </p:sp>
      <p:sp>
        <p:nvSpPr>
          <p:cNvPr id="6" name="Title 1"/>
          <p:cNvSpPr txBox="1">
            <a:spLocks/>
          </p:cNvSpPr>
          <p:nvPr/>
        </p:nvSpPr>
        <p:spPr bwMode="auto">
          <a:xfrm>
            <a:off x="76200" y="5867400"/>
            <a:ext cx="8686800" cy="1143000"/>
          </a:xfrm>
          <a:prstGeom prst="rect">
            <a:avLst/>
          </a:prstGeom>
          <a:noFill/>
          <a:ln w="9525">
            <a:noFill/>
            <a:miter lim="800000"/>
            <a:headEnd/>
            <a:tailEnd/>
          </a:ln>
        </p:spPr>
        <p:txBody>
          <a:bodyPr vert="horz" wrap="square" lIns="45720" tIns="45720" rIns="4572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3200" b="1" dirty="0" smtClean="0">
                <a:solidFill>
                  <a:schemeClr val="bg1"/>
                </a:solidFill>
                <a:latin typeface="+mj-lt"/>
                <a:cs typeface="ＭＳ Ｐゴシック" charset="-128"/>
              </a:rPr>
              <a:t>…because medicine &gt; protocols</a:t>
            </a:r>
            <a:endParaRPr kumimoji="0" lang="en-US" sz="3200" b="1" i="0" u="none" strike="noStrike" kern="1200" cap="none" spc="0" normalizeH="0" baseline="0" noProof="0" dirty="0" smtClean="0">
              <a:ln>
                <a:noFill/>
              </a:ln>
              <a:solidFill>
                <a:schemeClr val="bg1"/>
              </a:solidFill>
              <a:effectLst/>
              <a:uLnTx/>
              <a:uFillTx/>
              <a:latin typeface="+mj-lt"/>
              <a:ea typeface="ＭＳ Ｐゴシック" charset="-128"/>
              <a:cs typeface="ＭＳ Ｐゴシック" charset="-128"/>
            </a:endParaRPr>
          </a:p>
        </p:txBody>
      </p:sp>
    </p:spTree>
    <p:extLst>
      <p:ext uri="{BB962C8B-B14F-4D97-AF65-F5344CB8AC3E}">
        <p14:creationId xmlns:p14="http://schemas.microsoft.com/office/powerpoint/2010/main" val="67365710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latin typeface="Candara"/>
                <a:cs typeface="Candara"/>
              </a:rPr>
              <a:t>Deployed in Field</a:t>
            </a:r>
            <a:endParaRPr lang="en-US" sz="3200" b="1" dirty="0">
              <a:latin typeface="Candara"/>
              <a:cs typeface="Candara"/>
            </a:endParaRPr>
          </a:p>
        </p:txBody>
      </p:sp>
      <p:sp>
        <p:nvSpPr>
          <p:cNvPr id="3" name="Text Placeholder 2"/>
          <p:cNvSpPr>
            <a:spLocks noGrp="1"/>
          </p:cNvSpPr>
          <p:nvPr>
            <p:ph type="body" idx="1"/>
          </p:nvPr>
        </p:nvSpPr>
        <p:spPr/>
        <p:txBody>
          <a:bodyPr/>
          <a:lstStyle/>
          <a:p>
            <a:endParaRPr lang="en-US"/>
          </a:p>
        </p:txBody>
      </p:sp>
      <p:sp>
        <p:nvSpPr>
          <p:cNvPr id="5" name="Content Placeholder 4"/>
          <p:cNvSpPr>
            <a:spLocks noGrp="1"/>
          </p:cNvSpPr>
          <p:nvPr>
            <p:ph sz="quarter" idx="13"/>
          </p:nvPr>
        </p:nvSpPr>
        <p:spPr/>
        <p:txBody>
          <a:bodyPr/>
          <a:lstStyle/>
          <a:p>
            <a:endParaRPr lang="en-US"/>
          </a:p>
        </p:txBody>
      </p:sp>
      <p:pic>
        <p:nvPicPr>
          <p:cNvPr id="42" name="Picture 4"/>
          <p:cNvPicPr>
            <a:picLocks noChangeAspect="1" noChangeArrowheads="1"/>
          </p:cNvPicPr>
          <p:nvPr/>
        </p:nvPicPr>
        <p:blipFill>
          <a:blip r:embed="rId3" cstate="print"/>
          <a:srcRect/>
          <a:stretch>
            <a:fillRect/>
          </a:stretch>
        </p:blipFill>
        <p:spPr bwMode="auto">
          <a:xfrm>
            <a:off x="4038600" y="2590800"/>
            <a:ext cx="671143" cy="1345247"/>
          </a:xfrm>
          <a:prstGeom prst="rect">
            <a:avLst/>
          </a:prstGeom>
          <a:noFill/>
          <a:ln w="9525">
            <a:noFill/>
            <a:miter lim="800000"/>
            <a:headEnd/>
            <a:tailEnd/>
          </a:ln>
        </p:spPr>
      </p:pic>
    </p:spTree>
    <p:extLst>
      <p:ext uri="{BB962C8B-B14F-4D97-AF65-F5344CB8AC3E}">
        <p14:creationId xmlns:p14="http://schemas.microsoft.com/office/powerpoint/2010/main" val="306612387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9.7|43.4"/>
</p:tagLst>
</file>

<file path=ppt/tags/tag2.xml><?xml version="1.0" encoding="utf-8"?>
<p:tagLst xmlns:a="http://schemas.openxmlformats.org/drawingml/2006/main" xmlns:r="http://schemas.openxmlformats.org/officeDocument/2006/relationships" xmlns:p="http://schemas.openxmlformats.org/presentationml/2006/main">
  <p:tag name="TIMING" val="|39.7|43.4"/>
</p:tagLst>
</file>

<file path=ppt/tags/tag3.xml><?xml version="1.0" encoding="utf-8"?>
<p:tagLst xmlns:a="http://schemas.openxmlformats.org/drawingml/2006/main" xmlns:r="http://schemas.openxmlformats.org/officeDocument/2006/relationships" xmlns:p="http://schemas.openxmlformats.org/presentationml/2006/main">
  <p:tag name="TIMING" val="|40.1|27.2|12.6|6.7|13.5"/>
</p:tagLst>
</file>

<file path=ppt/theme/theme1.xml><?xml version="1.0" encoding="utf-8"?>
<a:theme xmlns:a="http://schemas.openxmlformats.org/drawingml/2006/main" name="AETC_Master_Template_061510">
  <a:themeElements>
    <a:clrScheme name="NWAETC Final">
      <a:dk1>
        <a:srgbClr val="000000"/>
      </a:dk1>
      <a:lt1>
        <a:sysClr val="window" lastClr="FFFFFF"/>
      </a:lt1>
      <a:dk2>
        <a:srgbClr val="001D48"/>
      </a:dk2>
      <a:lt2>
        <a:srgbClr val="003A78"/>
      </a:lt2>
      <a:accent1>
        <a:srgbClr val="326496"/>
      </a:accent1>
      <a:accent2>
        <a:srgbClr val="718E25"/>
      </a:accent2>
      <a:accent3>
        <a:srgbClr val="D8D8D8"/>
      </a:accent3>
      <a:accent4>
        <a:srgbClr val="6E4B7D"/>
      </a:accent4>
      <a:accent5>
        <a:srgbClr val="B59452"/>
      </a:accent5>
      <a:accent6>
        <a:srgbClr val="963232"/>
      </a:accent6>
      <a:hlink>
        <a:srgbClr val="3973AD"/>
      </a:hlink>
      <a:folHlink>
        <a:srgbClr val="81AE2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AETC_Master_Template_061510.potx</Template>
  <TotalTime>41724</TotalTime>
  <Words>3792</Words>
  <Application>Microsoft Macintosh PowerPoint</Application>
  <PresentationFormat>On-screen Show (4:3)</PresentationFormat>
  <Paragraphs>743</Paragraphs>
  <Slides>76</Slides>
  <Notes>54</Notes>
  <HiddenSlides>0</HiddenSlides>
  <MMClips>0</MMClips>
  <ScaleCrop>false</ScaleCrop>
  <HeadingPairs>
    <vt:vector size="4" baseType="variant">
      <vt:variant>
        <vt:lpstr>Theme</vt:lpstr>
      </vt:variant>
      <vt:variant>
        <vt:i4>1</vt:i4>
      </vt:variant>
      <vt:variant>
        <vt:lpstr>Slide Titles</vt:lpstr>
      </vt:variant>
      <vt:variant>
        <vt:i4>76</vt:i4>
      </vt:variant>
    </vt:vector>
  </HeadingPairs>
  <TitlesOfParts>
    <vt:vector size="77" baseType="lpstr">
      <vt:lpstr>AETC_Master_Template_061510</vt:lpstr>
      <vt:lpstr>Designing robust, capacity-building outreach networks through technology</vt:lpstr>
      <vt:lpstr>Learning Objectives</vt:lpstr>
      <vt:lpstr>Disclosures (cont)</vt:lpstr>
      <vt:lpstr>Learning Objectives</vt:lpstr>
      <vt:lpstr>Outline</vt:lpstr>
      <vt:lpstr>Differentiating ECHO</vt:lpstr>
      <vt:lpstr>Problem</vt:lpstr>
      <vt:lpstr>Training is not enough…</vt:lpstr>
      <vt:lpstr>Deployed in Field</vt:lpstr>
      <vt:lpstr>Deployed in Field</vt:lpstr>
      <vt:lpstr> </vt:lpstr>
      <vt:lpstr>Telehealth &amp; Telemedicine Often Conflated</vt:lpstr>
      <vt:lpstr>Telemedicine is</vt:lpstr>
      <vt:lpstr>Examples of Telemedicine</vt:lpstr>
      <vt:lpstr>Telehealth</vt:lpstr>
      <vt:lpstr> </vt:lpstr>
      <vt:lpstr>Integrated Learning + Clinical Support</vt:lpstr>
      <vt:lpstr>Integrated Learning + Clinical Support</vt:lpstr>
      <vt:lpstr>Knowledge Network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Force Multiplier Effect</vt:lpstr>
      <vt:lpstr>ECHO vs. Telemedicine</vt:lpstr>
      <vt:lpstr>PowerPoint Presentation</vt:lpstr>
      <vt:lpstr>Mission</vt:lpstr>
      <vt:lpstr>Hepatitis C in New Mexico </vt:lpstr>
      <vt:lpstr>PowerPoint Presentation</vt:lpstr>
      <vt:lpstr>Hepatitis C Treatment</vt:lpstr>
      <vt:lpstr>Goals </vt:lpstr>
      <vt:lpstr>Partners </vt:lpstr>
      <vt:lpstr>Method </vt:lpstr>
      <vt:lpstr>PowerPoint Presentation</vt:lpstr>
      <vt:lpstr>PowerPoint Presentation</vt:lpstr>
      <vt:lpstr>Disease Management Model </vt:lpstr>
      <vt:lpstr>Steps </vt:lpstr>
      <vt:lpstr>A Knowledge Network is Needed</vt:lpstr>
      <vt:lpstr>How well has the model worked for HCV? </vt:lpstr>
      <vt:lpstr>Evidence Supporting Telehealth</vt:lpstr>
      <vt:lpstr>Project ECHO Clinicians HCV Knowledge, Skills and Self-Efficacy</vt:lpstr>
      <vt:lpstr>Project ECHO Clinicians HCV Knowledge, Skills and Self-Efficacy</vt:lpstr>
      <vt:lpstr>Benefits to Clinicians </vt:lpstr>
      <vt:lpstr>Replication Sites </vt:lpstr>
      <vt:lpstr>PowerPoint Presentation</vt:lpstr>
      <vt:lpstr>Using ECHO to Build HIV Capacity</vt:lpstr>
      <vt:lpstr>Example 1 - New Diagnosis</vt:lpstr>
      <vt:lpstr>Example 2 – Knowledge Network</vt:lpstr>
      <vt:lpstr>Example 3 – Knowledge Network</vt:lpstr>
      <vt:lpstr>Example 4 – Knowledge Network</vt:lpstr>
      <vt:lpstr>Example 5  Incorporating New Evidence into Decision-Making</vt:lpstr>
      <vt:lpstr>Amplified Dissemination of Knowledge</vt:lpstr>
      <vt:lpstr>Example 6 – Knowledge Network</vt:lpstr>
      <vt:lpstr>Nuts &amp; Bolts</vt:lpstr>
      <vt:lpstr>NW AETC ECHO Mission</vt:lpstr>
      <vt:lpstr>NW AETC ECHO Timeline</vt:lpstr>
      <vt:lpstr>NW AETC ECHO Groundwork</vt:lpstr>
      <vt:lpstr>NW AETC ECHO Sites</vt:lpstr>
      <vt:lpstr>NW AETC ECHO</vt:lpstr>
      <vt:lpstr>Mechanics of Weekly Telehealth Sessions</vt:lpstr>
      <vt:lpstr>Send Info in Advance </vt:lpstr>
      <vt:lpstr>Case Discussed</vt:lpstr>
      <vt:lpstr>Detailed Recommendations Sent</vt:lpstr>
      <vt:lpstr>PowerPoint Presentation</vt:lpstr>
      <vt:lpstr>6</vt:lpstr>
      <vt:lpstr>Motivating your Participants</vt:lpstr>
      <vt:lpstr>Semi-Weekly Email to Participants</vt:lpstr>
      <vt:lpstr>PowerPoint Presentation</vt:lpstr>
      <vt:lpstr>Program Evaluation</vt:lpstr>
      <vt:lpstr>Lessons Learned</vt:lpstr>
      <vt:lpstr> </vt:lpstr>
      <vt:lpstr>PowerPoint Presentation</vt:lpstr>
    </vt:vector>
  </TitlesOfParts>
  <Manager/>
  <Company>HMC</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Christian Ramers</dc:creator>
  <cp:keywords/>
  <dc:description/>
  <cp:lastModifiedBy>AETC ECHO</cp:lastModifiedBy>
  <cp:revision>1378</cp:revision>
  <cp:lastPrinted>2012-09-28T21:05:56Z</cp:lastPrinted>
  <dcterms:created xsi:type="dcterms:W3CDTF">2010-11-28T05:36:22Z</dcterms:created>
  <dcterms:modified xsi:type="dcterms:W3CDTF">2012-10-15T00:51:42Z</dcterms:modified>
  <cp:category/>
</cp:coreProperties>
</file>