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0" r:id="rId1"/>
  </p:sldMasterIdLst>
  <p:notesMasterIdLst>
    <p:notesMasterId r:id="rId68"/>
  </p:notesMasterIdLst>
  <p:handoutMasterIdLst>
    <p:handoutMasterId r:id="rId69"/>
  </p:handoutMasterIdLst>
  <p:sldIdLst>
    <p:sldId id="289" r:id="rId2"/>
    <p:sldId id="298" r:id="rId3"/>
    <p:sldId id="265" r:id="rId4"/>
    <p:sldId id="266" r:id="rId5"/>
    <p:sldId id="290" r:id="rId6"/>
    <p:sldId id="267" r:id="rId7"/>
    <p:sldId id="291" r:id="rId8"/>
    <p:sldId id="292" r:id="rId9"/>
    <p:sldId id="271" r:id="rId10"/>
    <p:sldId id="302" r:id="rId11"/>
    <p:sldId id="303" r:id="rId12"/>
    <p:sldId id="304" r:id="rId13"/>
    <p:sldId id="305" r:id="rId14"/>
    <p:sldId id="362" r:id="rId15"/>
    <p:sldId id="306" r:id="rId16"/>
    <p:sldId id="299" r:id="rId17"/>
    <p:sldId id="272" r:id="rId18"/>
    <p:sldId id="308" r:id="rId19"/>
    <p:sldId id="345" r:id="rId20"/>
    <p:sldId id="346" r:id="rId21"/>
    <p:sldId id="309" r:id="rId22"/>
    <p:sldId id="310" r:id="rId23"/>
    <p:sldId id="343" r:id="rId24"/>
    <p:sldId id="311" r:id="rId25"/>
    <p:sldId id="312" r:id="rId26"/>
    <p:sldId id="316" r:id="rId27"/>
    <p:sldId id="300" r:id="rId28"/>
    <p:sldId id="273" r:id="rId29"/>
    <p:sldId id="349" r:id="rId30"/>
    <p:sldId id="354" r:id="rId31"/>
    <p:sldId id="347" r:id="rId32"/>
    <p:sldId id="330" r:id="rId33"/>
    <p:sldId id="351" r:id="rId34"/>
    <p:sldId id="352" r:id="rId35"/>
    <p:sldId id="353" r:id="rId36"/>
    <p:sldId id="320" r:id="rId37"/>
    <p:sldId id="326" r:id="rId38"/>
    <p:sldId id="355" r:id="rId39"/>
    <p:sldId id="325" r:id="rId40"/>
    <p:sldId id="356" r:id="rId41"/>
    <p:sldId id="335" r:id="rId42"/>
    <p:sldId id="357" r:id="rId43"/>
    <p:sldId id="359" r:id="rId44"/>
    <p:sldId id="360" r:id="rId45"/>
    <p:sldId id="361" r:id="rId46"/>
    <p:sldId id="336" r:id="rId47"/>
    <p:sldId id="337" r:id="rId48"/>
    <p:sldId id="338" r:id="rId49"/>
    <p:sldId id="340" r:id="rId50"/>
    <p:sldId id="341" r:id="rId51"/>
    <p:sldId id="339" r:id="rId52"/>
    <p:sldId id="327" r:id="rId53"/>
    <p:sldId id="358" r:id="rId54"/>
    <p:sldId id="301" r:id="rId55"/>
    <p:sldId id="286" r:id="rId56"/>
    <p:sldId id="277" r:id="rId57"/>
    <p:sldId id="278" r:id="rId58"/>
    <p:sldId id="285" r:id="rId59"/>
    <p:sldId id="279" r:id="rId60"/>
    <p:sldId id="280" r:id="rId61"/>
    <p:sldId id="281" r:id="rId62"/>
    <p:sldId id="293" r:id="rId63"/>
    <p:sldId id="294" r:id="rId64"/>
    <p:sldId id="295" r:id="rId65"/>
    <p:sldId id="296" r:id="rId66"/>
    <p:sldId id="317" r:id="rId67"/>
  </p:sldIdLst>
  <p:sldSz cx="9144000" cy="6858000" type="screen4x3"/>
  <p:notesSz cx="6858000" cy="9144000"/>
  <p:custDataLst>
    <p:tags r:id="rId7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6096"/>
    <a:srgbClr val="ACC0DE"/>
    <a:srgbClr val="6D91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9" autoAdjust="0"/>
    <p:restoredTop sz="76909" autoAdjust="0"/>
  </p:normalViewPr>
  <p:slideViewPr>
    <p:cSldViewPr snapToGrid="0">
      <p:cViewPr varScale="1">
        <p:scale>
          <a:sx n="55" d="100"/>
          <a:sy n="55" d="100"/>
        </p:scale>
        <p:origin x="-79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6450"/>
    </p:cViewPr>
  </p:sorterViewPr>
  <p:notesViewPr>
    <p:cSldViewPr snapToGrid="0">
      <p:cViewPr>
        <p:scale>
          <a:sx n="80" d="100"/>
          <a:sy n="80" d="100"/>
        </p:scale>
        <p:origin x="-2232" y="1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AE62AC-6757-4FA1-ABA2-FCA9BF2901B0}" type="doc">
      <dgm:prSet loTypeId="urn:microsoft.com/office/officeart/2005/8/layout/hierarchy2" loCatId="hierarchy" qsTypeId="urn:microsoft.com/office/officeart/2005/8/quickstyle/simple1" qsCatId="simple" csTypeId="urn:microsoft.com/office/officeart/2005/8/colors/accent0_2" csCatId="mainScheme" phldr="1"/>
      <dgm:spPr/>
      <dgm:t>
        <a:bodyPr/>
        <a:lstStyle/>
        <a:p>
          <a:endParaRPr lang="en-US"/>
        </a:p>
      </dgm:t>
    </dgm:pt>
    <dgm:pt modelId="{E9092C60-F8D6-4FF0-851C-5D5A68E69E2F}">
      <dgm:prSet phldrT="[Text]"/>
      <dgm:spPr/>
      <dgm:t>
        <a:bodyPr/>
        <a:lstStyle/>
        <a:p>
          <a:r>
            <a:rPr lang="en-US" dirty="0" smtClean="0"/>
            <a:t>Item 12:</a:t>
          </a:r>
          <a:br>
            <a:rPr lang="en-US" dirty="0" smtClean="0"/>
          </a:br>
          <a:r>
            <a:rPr lang="en-US" dirty="0" smtClean="0"/>
            <a:t>Total Number of Individuals Tested</a:t>
          </a:r>
          <a:endParaRPr lang="en-US" dirty="0"/>
        </a:p>
      </dgm:t>
    </dgm:pt>
    <dgm:pt modelId="{8AFF0A0C-0079-465D-9D53-FE5929483561}" type="parTrans" cxnId="{37FE5EFD-17D7-45F9-ABD8-EDDBBC4639B7}">
      <dgm:prSet/>
      <dgm:spPr/>
      <dgm:t>
        <a:bodyPr/>
        <a:lstStyle/>
        <a:p>
          <a:endParaRPr lang="en-US"/>
        </a:p>
      </dgm:t>
    </dgm:pt>
    <dgm:pt modelId="{F55CF32A-8866-42C6-823F-98FE6FCD0BD2}" type="sibTrans" cxnId="{37FE5EFD-17D7-45F9-ABD8-EDDBBC4639B7}">
      <dgm:prSet/>
      <dgm:spPr/>
      <dgm:t>
        <a:bodyPr/>
        <a:lstStyle/>
        <a:p>
          <a:endParaRPr lang="en-US"/>
        </a:p>
      </dgm:t>
    </dgm:pt>
    <dgm:pt modelId="{E3ECC64C-FD36-414E-B0D9-212CE4684697}">
      <dgm:prSet phldrT="[Text]"/>
      <dgm:spPr/>
      <dgm:t>
        <a:bodyPr/>
        <a:lstStyle/>
        <a:p>
          <a:r>
            <a:rPr lang="en-US" dirty="0" smtClean="0"/>
            <a:t>Item 13:</a:t>
          </a:r>
          <a:br>
            <a:rPr lang="en-US" dirty="0" smtClean="0"/>
          </a:br>
          <a:r>
            <a:rPr lang="en-US" dirty="0" smtClean="0"/>
            <a:t>Number of HIV-negative</a:t>
          </a:r>
          <a:br>
            <a:rPr lang="en-US" dirty="0" smtClean="0"/>
          </a:br>
          <a:r>
            <a:rPr lang="en-US" dirty="0" smtClean="0"/>
            <a:t>individuals tested </a:t>
          </a:r>
          <a:endParaRPr lang="en-US" dirty="0"/>
        </a:p>
      </dgm:t>
    </dgm:pt>
    <dgm:pt modelId="{F60CEB05-0ADA-4C33-90A0-42299FCA5CDE}" type="parTrans" cxnId="{C2BFA4B5-E26F-41AE-A690-FB4A8A5DDB44}">
      <dgm:prSet/>
      <dgm:spPr/>
      <dgm:t>
        <a:bodyPr/>
        <a:lstStyle/>
        <a:p>
          <a:endParaRPr lang="en-US"/>
        </a:p>
      </dgm:t>
    </dgm:pt>
    <dgm:pt modelId="{AA94C7C5-47FE-4411-8FF0-59A042350325}" type="sibTrans" cxnId="{C2BFA4B5-E26F-41AE-A690-FB4A8A5DDB44}">
      <dgm:prSet/>
      <dgm:spPr/>
      <dgm:t>
        <a:bodyPr/>
        <a:lstStyle/>
        <a:p>
          <a:endParaRPr lang="en-US"/>
        </a:p>
      </dgm:t>
    </dgm:pt>
    <dgm:pt modelId="{7426106B-50D5-471F-B65B-9FBD74638BD9}">
      <dgm:prSet phldrT="[Text]"/>
      <dgm:spPr/>
      <dgm:t>
        <a:bodyPr/>
        <a:lstStyle/>
        <a:p>
          <a:r>
            <a:rPr lang="en-US" dirty="0" smtClean="0"/>
            <a:t>Item 14:</a:t>
          </a:r>
          <a:br>
            <a:rPr lang="en-US" dirty="0" smtClean="0"/>
          </a:br>
          <a:r>
            <a:rPr lang="en-US" dirty="0" smtClean="0"/>
            <a:t>Number of HIV-negative  individuals tested who received posttest counseling</a:t>
          </a:r>
          <a:endParaRPr lang="en-US" dirty="0"/>
        </a:p>
      </dgm:t>
    </dgm:pt>
    <dgm:pt modelId="{CA717BBA-A5E3-496B-BF25-717DFAFC41FE}" type="parTrans" cxnId="{3E30897E-AAFE-426E-8E67-84B43B8BEBCD}">
      <dgm:prSet/>
      <dgm:spPr/>
      <dgm:t>
        <a:bodyPr/>
        <a:lstStyle/>
        <a:p>
          <a:endParaRPr lang="en-US"/>
        </a:p>
      </dgm:t>
    </dgm:pt>
    <dgm:pt modelId="{9B46465D-1597-46E8-9E51-0FDA6F3BCFEE}" type="sibTrans" cxnId="{3E30897E-AAFE-426E-8E67-84B43B8BEBCD}">
      <dgm:prSet/>
      <dgm:spPr/>
      <dgm:t>
        <a:bodyPr/>
        <a:lstStyle/>
        <a:p>
          <a:endParaRPr lang="en-US"/>
        </a:p>
      </dgm:t>
    </dgm:pt>
    <dgm:pt modelId="{30919E37-F388-494E-8483-AC8E7E0A688E}">
      <dgm:prSet phldrT="[Text]"/>
      <dgm:spPr/>
      <dgm:t>
        <a:bodyPr/>
        <a:lstStyle/>
        <a:p>
          <a:r>
            <a:rPr lang="en-US" dirty="0" smtClean="0"/>
            <a:t>Item 15:</a:t>
          </a:r>
          <a:br>
            <a:rPr lang="en-US" dirty="0" smtClean="0"/>
          </a:br>
          <a:r>
            <a:rPr lang="en-US" dirty="0" smtClean="0"/>
            <a:t>Number of HIV-positive individuals tested</a:t>
          </a:r>
          <a:endParaRPr lang="en-US" dirty="0"/>
        </a:p>
      </dgm:t>
    </dgm:pt>
    <dgm:pt modelId="{91051AD7-4441-432D-BFEC-82505CC4DE55}" type="parTrans" cxnId="{DE5D7C5F-AEBE-465F-9554-A69124D2D81F}">
      <dgm:prSet/>
      <dgm:spPr/>
      <dgm:t>
        <a:bodyPr/>
        <a:lstStyle/>
        <a:p>
          <a:endParaRPr lang="en-US"/>
        </a:p>
      </dgm:t>
    </dgm:pt>
    <dgm:pt modelId="{66664EE9-2BFA-49F8-827F-3D3492434C3D}" type="sibTrans" cxnId="{DE5D7C5F-AEBE-465F-9554-A69124D2D81F}">
      <dgm:prSet/>
      <dgm:spPr/>
      <dgm:t>
        <a:bodyPr/>
        <a:lstStyle/>
        <a:p>
          <a:endParaRPr lang="en-US"/>
        </a:p>
      </dgm:t>
    </dgm:pt>
    <dgm:pt modelId="{CB6EDCA5-76D2-4037-88AC-A007E180AD13}">
      <dgm:prSet phldrT="[Text]"/>
      <dgm:spPr/>
      <dgm:t>
        <a:bodyPr/>
        <a:lstStyle/>
        <a:p>
          <a:r>
            <a:rPr lang="en-US" dirty="0" smtClean="0"/>
            <a:t>Item 16:</a:t>
          </a:r>
          <a:br>
            <a:rPr lang="en-US" dirty="0" smtClean="0"/>
          </a:br>
          <a:r>
            <a:rPr lang="en-US" dirty="0" smtClean="0"/>
            <a:t>Number of HIV-positive  individuals tested who received posttest counseling</a:t>
          </a:r>
          <a:endParaRPr lang="en-US" dirty="0"/>
        </a:p>
      </dgm:t>
    </dgm:pt>
    <dgm:pt modelId="{9B8184AC-86F8-4DC0-860C-8A4FCB87FABB}" type="parTrans" cxnId="{CAC6F6D1-A3C4-4076-AB54-89933437A748}">
      <dgm:prSet/>
      <dgm:spPr/>
      <dgm:t>
        <a:bodyPr/>
        <a:lstStyle/>
        <a:p>
          <a:endParaRPr lang="en-US"/>
        </a:p>
      </dgm:t>
    </dgm:pt>
    <dgm:pt modelId="{88FB79DC-14DD-49DA-BEE4-C51D94BF1B86}" type="sibTrans" cxnId="{CAC6F6D1-A3C4-4076-AB54-89933437A748}">
      <dgm:prSet/>
      <dgm:spPr/>
      <dgm:t>
        <a:bodyPr/>
        <a:lstStyle/>
        <a:p>
          <a:endParaRPr lang="en-US"/>
        </a:p>
      </dgm:t>
    </dgm:pt>
    <dgm:pt modelId="{35DD746D-BE66-409C-BA3B-C0E9C3D909EB}">
      <dgm:prSet/>
      <dgm:spPr/>
      <dgm:t>
        <a:bodyPr/>
        <a:lstStyle/>
        <a:p>
          <a:r>
            <a:rPr lang="en-US" dirty="0" smtClean="0"/>
            <a:t>Item 17:</a:t>
          </a:r>
          <a:br>
            <a:rPr lang="en-US" dirty="0" smtClean="0"/>
          </a:br>
          <a:r>
            <a:rPr lang="en-US" dirty="0" smtClean="0"/>
            <a:t>Number of HIV-positive  individuals who are referred to medical care</a:t>
          </a:r>
          <a:endParaRPr lang="en-US" dirty="0"/>
        </a:p>
      </dgm:t>
    </dgm:pt>
    <dgm:pt modelId="{59FC4945-6E16-4690-9AB6-7398D6A24580}" type="parTrans" cxnId="{776CF198-FB43-4163-BEE2-D5CCEDF0BC8F}">
      <dgm:prSet/>
      <dgm:spPr/>
      <dgm:t>
        <a:bodyPr/>
        <a:lstStyle/>
        <a:p>
          <a:endParaRPr lang="en-US"/>
        </a:p>
      </dgm:t>
    </dgm:pt>
    <dgm:pt modelId="{7886BA8F-EC0A-4A81-A5BE-219C9473D398}" type="sibTrans" cxnId="{776CF198-FB43-4163-BEE2-D5CCEDF0BC8F}">
      <dgm:prSet/>
      <dgm:spPr/>
      <dgm:t>
        <a:bodyPr/>
        <a:lstStyle/>
        <a:p>
          <a:endParaRPr lang="en-US"/>
        </a:p>
      </dgm:t>
    </dgm:pt>
    <dgm:pt modelId="{4A5FE7C7-CAAC-4367-8193-81FE03706499}" type="pres">
      <dgm:prSet presAssocID="{16AE62AC-6757-4FA1-ABA2-FCA9BF2901B0}" presName="diagram" presStyleCnt="0">
        <dgm:presLayoutVars>
          <dgm:chPref val="1"/>
          <dgm:dir/>
          <dgm:animOne val="branch"/>
          <dgm:animLvl val="lvl"/>
          <dgm:resizeHandles val="exact"/>
        </dgm:presLayoutVars>
      </dgm:prSet>
      <dgm:spPr/>
      <dgm:t>
        <a:bodyPr/>
        <a:lstStyle/>
        <a:p>
          <a:endParaRPr lang="en-US"/>
        </a:p>
      </dgm:t>
    </dgm:pt>
    <dgm:pt modelId="{8C63184E-DF90-4220-8620-1EEC6F7AA6EB}" type="pres">
      <dgm:prSet presAssocID="{E9092C60-F8D6-4FF0-851C-5D5A68E69E2F}" presName="root1" presStyleCnt="0"/>
      <dgm:spPr/>
    </dgm:pt>
    <dgm:pt modelId="{E58FDA9B-C6B6-4E0A-BF7E-1B94626E73D6}" type="pres">
      <dgm:prSet presAssocID="{E9092C60-F8D6-4FF0-851C-5D5A68E69E2F}" presName="LevelOneTextNode" presStyleLbl="node0" presStyleIdx="0" presStyleCnt="1">
        <dgm:presLayoutVars>
          <dgm:chPref val="3"/>
        </dgm:presLayoutVars>
      </dgm:prSet>
      <dgm:spPr/>
      <dgm:t>
        <a:bodyPr/>
        <a:lstStyle/>
        <a:p>
          <a:endParaRPr lang="en-US"/>
        </a:p>
      </dgm:t>
    </dgm:pt>
    <dgm:pt modelId="{8243084B-EDB8-4F4C-8A63-F3B8C7C93B49}" type="pres">
      <dgm:prSet presAssocID="{E9092C60-F8D6-4FF0-851C-5D5A68E69E2F}" presName="level2hierChild" presStyleCnt="0"/>
      <dgm:spPr/>
    </dgm:pt>
    <dgm:pt modelId="{3E7F569A-0187-4A9F-BC6D-9E2E44AF9984}" type="pres">
      <dgm:prSet presAssocID="{F60CEB05-0ADA-4C33-90A0-42299FCA5CDE}" presName="conn2-1" presStyleLbl="parChTrans1D2" presStyleIdx="0" presStyleCnt="2"/>
      <dgm:spPr/>
      <dgm:t>
        <a:bodyPr/>
        <a:lstStyle/>
        <a:p>
          <a:endParaRPr lang="en-US"/>
        </a:p>
      </dgm:t>
    </dgm:pt>
    <dgm:pt modelId="{A7DA5617-8000-46FF-813A-086E6A755606}" type="pres">
      <dgm:prSet presAssocID="{F60CEB05-0ADA-4C33-90A0-42299FCA5CDE}" presName="connTx" presStyleLbl="parChTrans1D2" presStyleIdx="0" presStyleCnt="2"/>
      <dgm:spPr/>
      <dgm:t>
        <a:bodyPr/>
        <a:lstStyle/>
        <a:p>
          <a:endParaRPr lang="en-US"/>
        </a:p>
      </dgm:t>
    </dgm:pt>
    <dgm:pt modelId="{6BD58FA5-078B-4A0A-99EE-7B0FB2A3699A}" type="pres">
      <dgm:prSet presAssocID="{E3ECC64C-FD36-414E-B0D9-212CE4684697}" presName="root2" presStyleCnt="0"/>
      <dgm:spPr/>
    </dgm:pt>
    <dgm:pt modelId="{CD6D1AD7-B7C0-4EBB-BBEC-A74D95390B0C}" type="pres">
      <dgm:prSet presAssocID="{E3ECC64C-FD36-414E-B0D9-212CE4684697}" presName="LevelTwoTextNode" presStyleLbl="node2" presStyleIdx="0" presStyleCnt="2">
        <dgm:presLayoutVars>
          <dgm:chPref val="3"/>
        </dgm:presLayoutVars>
      </dgm:prSet>
      <dgm:spPr/>
      <dgm:t>
        <a:bodyPr/>
        <a:lstStyle/>
        <a:p>
          <a:endParaRPr lang="en-US"/>
        </a:p>
      </dgm:t>
    </dgm:pt>
    <dgm:pt modelId="{5D2959FB-413D-47C7-BEAF-B43E46AA6C80}" type="pres">
      <dgm:prSet presAssocID="{E3ECC64C-FD36-414E-B0D9-212CE4684697}" presName="level3hierChild" presStyleCnt="0"/>
      <dgm:spPr/>
    </dgm:pt>
    <dgm:pt modelId="{D1CA4080-3FC6-47B2-BE13-221152376D60}" type="pres">
      <dgm:prSet presAssocID="{CA717BBA-A5E3-496B-BF25-717DFAFC41FE}" presName="conn2-1" presStyleLbl="parChTrans1D3" presStyleIdx="0" presStyleCnt="3"/>
      <dgm:spPr/>
      <dgm:t>
        <a:bodyPr/>
        <a:lstStyle/>
        <a:p>
          <a:endParaRPr lang="en-US"/>
        </a:p>
      </dgm:t>
    </dgm:pt>
    <dgm:pt modelId="{1EC14886-4E5B-4FB8-BA97-B4D7DA65F261}" type="pres">
      <dgm:prSet presAssocID="{CA717BBA-A5E3-496B-BF25-717DFAFC41FE}" presName="connTx" presStyleLbl="parChTrans1D3" presStyleIdx="0" presStyleCnt="3"/>
      <dgm:spPr/>
      <dgm:t>
        <a:bodyPr/>
        <a:lstStyle/>
        <a:p>
          <a:endParaRPr lang="en-US"/>
        </a:p>
      </dgm:t>
    </dgm:pt>
    <dgm:pt modelId="{585FEB18-BE2F-46C1-AA78-4FC2D97178C3}" type="pres">
      <dgm:prSet presAssocID="{7426106B-50D5-471F-B65B-9FBD74638BD9}" presName="root2" presStyleCnt="0"/>
      <dgm:spPr/>
    </dgm:pt>
    <dgm:pt modelId="{4E6B8AA0-5586-4711-B985-E4D4E8D153F4}" type="pres">
      <dgm:prSet presAssocID="{7426106B-50D5-471F-B65B-9FBD74638BD9}" presName="LevelTwoTextNode" presStyleLbl="node3" presStyleIdx="0" presStyleCnt="3">
        <dgm:presLayoutVars>
          <dgm:chPref val="3"/>
        </dgm:presLayoutVars>
      </dgm:prSet>
      <dgm:spPr/>
      <dgm:t>
        <a:bodyPr/>
        <a:lstStyle/>
        <a:p>
          <a:endParaRPr lang="en-US"/>
        </a:p>
      </dgm:t>
    </dgm:pt>
    <dgm:pt modelId="{9903880E-4966-4151-9ABD-D03F14ABE759}" type="pres">
      <dgm:prSet presAssocID="{7426106B-50D5-471F-B65B-9FBD74638BD9}" presName="level3hierChild" presStyleCnt="0"/>
      <dgm:spPr/>
    </dgm:pt>
    <dgm:pt modelId="{B2242BF1-748C-4C47-AD85-851692CDA7F9}" type="pres">
      <dgm:prSet presAssocID="{91051AD7-4441-432D-BFEC-82505CC4DE55}" presName="conn2-1" presStyleLbl="parChTrans1D2" presStyleIdx="1" presStyleCnt="2"/>
      <dgm:spPr/>
      <dgm:t>
        <a:bodyPr/>
        <a:lstStyle/>
        <a:p>
          <a:endParaRPr lang="en-US"/>
        </a:p>
      </dgm:t>
    </dgm:pt>
    <dgm:pt modelId="{36207DB4-7706-4C1C-9FCC-9FCEF025400C}" type="pres">
      <dgm:prSet presAssocID="{91051AD7-4441-432D-BFEC-82505CC4DE55}" presName="connTx" presStyleLbl="parChTrans1D2" presStyleIdx="1" presStyleCnt="2"/>
      <dgm:spPr/>
      <dgm:t>
        <a:bodyPr/>
        <a:lstStyle/>
        <a:p>
          <a:endParaRPr lang="en-US"/>
        </a:p>
      </dgm:t>
    </dgm:pt>
    <dgm:pt modelId="{E099E6E1-9082-4666-A7FA-3F949E7A5E97}" type="pres">
      <dgm:prSet presAssocID="{30919E37-F388-494E-8483-AC8E7E0A688E}" presName="root2" presStyleCnt="0"/>
      <dgm:spPr/>
    </dgm:pt>
    <dgm:pt modelId="{FBA6D73F-B548-412F-8FDC-2FD9FC0BB8E9}" type="pres">
      <dgm:prSet presAssocID="{30919E37-F388-494E-8483-AC8E7E0A688E}" presName="LevelTwoTextNode" presStyleLbl="node2" presStyleIdx="1" presStyleCnt="2">
        <dgm:presLayoutVars>
          <dgm:chPref val="3"/>
        </dgm:presLayoutVars>
      </dgm:prSet>
      <dgm:spPr/>
      <dgm:t>
        <a:bodyPr/>
        <a:lstStyle/>
        <a:p>
          <a:endParaRPr lang="en-US"/>
        </a:p>
      </dgm:t>
    </dgm:pt>
    <dgm:pt modelId="{7AC1A87D-5068-4E42-931E-59A26889EFAE}" type="pres">
      <dgm:prSet presAssocID="{30919E37-F388-494E-8483-AC8E7E0A688E}" presName="level3hierChild" presStyleCnt="0"/>
      <dgm:spPr/>
    </dgm:pt>
    <dgm:pt modelId="{E02664BA-A701-4B42-ACBB-C875687ACBBE}" type="pres">
      <dgm:prSet presAssocID="{9B8184AC-86F8-4DC0-860C-8A4FCB87FABB}" presName="conn2-1" presStyleLbl="parChTrans1D3" presStyleIdx="1" presStyleCnt="3"/>
      <dgm:spPr/>
      <dgm:t>
        <a:bodyPr/>
        <a:lstStyle/>
        <a:p>
          <a:endParaRPr lang="en-US"/>
        </a:p>
      </dgm:t>
    </dgm:pt>
    <dgm:pt modelId="{68415994-EF7D-4BFC-9590-2EB48BDEC855}" type="pres">
      <dgm:prSet presAssocID="{9B8184AC-86F8-4DC0-860C-8A4FCB87FABB}" presName="connTx" presStyleLbl="parChTrans1D3" presStyleIdx="1" presStyleCnt="3"/>
      <dgm:spPr/>
      <dgm:t>
        <a:bodyPr/>
        <a:lstStyle/>
        <a:p>
          <a:endParaRPr lang="en-US"/>
        </a:p>
      </dgm:t>
    </dgm:pt>
    <dgm:pt modelId="{4F8C7F34-DA57-4B90-BA96-245F44839D78}" type="pres">
      <dgm:prSet presAssocID="{CB6EDCA5-76D2-4037-88AC-A007E180AD13}" presName="root2" presStyleCnt="0"/>
      <dgm:spPr/>
    </dgm:pt>
    <dgm:pt modelId="{5F5B23E0-905F-4FEF-92E3-E400DE1091BD}" type="pres">
      <dgm:prSet presAssocID="{CB6EDCA5-76D2-4037-88AC-A007E180AD13}" presName="LevelTwoTextNode" presStyleLbl="node3" presStyleIdx="1" presStyleCnt="3">
        <dgm:presLayoutVars>
          <dgm:chPref val="3"/>
        </dgm:presLayoutVars>
      </dgm:prSet>
      <dgm:spPr/>
      <dgm:t>
        <a:bodyPr/>
        <a:lstStyle/>
        <a:p>
          <a:endParaRPr lang="en-US"/>
        </a:p>
      </dgm:t>
    </dgm:pt>
    <dgm:pt modelId="{9FEDA21A-5D5D-46B2-B71F-B1137C635B3D}" type="pres">
      <dgm:prSet presAssocID="{CB6EDCA5-76D2-4037-88AC-A007E180AD13}" presName="level3hierChild" presStyleCnt="0"/>
      <dgm:spPr/>
    </dgm:pt>
    <dgm:pt modelId="{D74FC244-3E38-41A2-8A3D-DBAD2677E986}" type="pres">
      <dgm:prSet presAssocID="{59FC4945-6E16-4690-9AB6-7398D6A24580}" presName="conn2-1" presStyleLbl="parChTrans1D3" presStyleIdx="2" presStyleCnt="3"/>
      <dgm:spPr/>
      <dgm:t>
        <a:bodyPr/>
        <a:lstStyle/>
        <a:p>
          <a:endParaRPr lang="en-US"/>
        </a:p>
      </dgm:t>
    </dgm:pt>
    <dgm:pt modelId="{28A535DF-BC92-470E-8316-FF2024B117DF}" type="pres">
      <dgm:prSet presAssocID="{59FC4945-6E16-4690-9AB6-7398D6A24580}" presName="connTx" presStyleLbl="parChTrans1D3" presStyleIdx="2" presStyleCnt="3"/>
      <dgm:spPr/>
      <dgm:t>
        <a:bodyPr/>
        <a:lstStyle/>
        <a:p>
          <a:endParaRPr lang="en-US"/>
        </a:p>
      </dgm:t>
    </dgm:pt>
    <dgm:pt modelId="{23A16F4D-4836-4A80-BF19-3456D11A0BC3}" type="pres">
      <dgm:prSet presAssocID="{35DD746D-BE66-409C-BA3B-C0E9C3D909EB}" presName="root2" presStyleCnt="0"/>
      <dgm:spPr/>
    </dgm:pt>
    <dgm:pt modelId="{39E98835-A9D7-4CB6-A2C5-115D3134FEB0}" type="pres">
      <dgm:prSet presAssocID="{35DD746D-BE66-409C-BA3B-C0E9C3D909EB}" presName="LevelTwoTextNode" presStyleLbl="node3" presStyleIdx="2" presStyleCnt="3">
        <dgm:presLayoutVars>
          <dgm:chPref val="3"/>
        </dgm:presLayoutVars>
      </dgm:prSet>
      <dgm:spPr/>
      <dgm:t>
        <a:bodyPr/>
        <a:lstStyle/>
        <a:p>
          <a:endParaRPr lang="en-US"/>
        </a:p>
      </dgm:t>
    </dgm:pt>
    <dgm:pt modelId="{22A9A0C8-C227-431B-BE61-F9CD495EA114}" type="pres">
      <dgm:prSet presAssocID="{35DD746D-BE66-409C-BA3B-C0E9C3D909EB}" presName="level3hierChild" presStyleCnt="0"/>
      <dgm:spPr/>
    </dgm:pt>
  </dgm:ptLst>
  <dgm:cxnLst>
    <dgm:cxn modelId="{529D8277-08FA-4C09-A16D-53FA33452090}" type="presOf" srcId="{CB6EDCA5-76D2-4037-88AC-A007E180AD13}" destId="{5F5B23E0-905F-4FEF-92E3-E400DE1091BD}" srcOrd="0" destOrd="0" presId="urn:microsoft.com/office/officeart/2005/8/layout/hierarchy2"/>
    <dgm:cxn modelId="{E95BD27C-57E4-4C80-B5A3-0D3812A14A57}" type="presOf" srcId="{59FC4945-6E16-4690-9AB6-7398D6A24580}" destId="{D74FC244-3E38-41A2-8A3D-DBAD2677E986}" srcOrd="0" destOrd="0" presId="urn:microsoft.com/office/officeart/2005/8/layout/hierarchy2"/>
    <dgm:cxn modelId="{CC154EA9-E8C4-43C5-87B1-B3E13E2AFA40}" type="presOf" srcId="{CA717BBA-A5E3-496B-BF25-717DFAFC41FE}" destId="{D1CA4080-3FC6-47B2-BE13-221152376D60}" srcOrd="0" destOrd="0" presId="urn:microsoft.com/office/officeart/2005/8/layout/hierarchy2"/>
    <dgm:cxn modelId="{37FE5EFD-17D7-45F9-ABD8-EDDBBC4639B7}" srcId="{16AE62AC-6757-4FA1-ABA2-FCA9BF2901B0}" destId="{E9092C60-F8D6-4FF0-851C-5D5A68E69E2F}" srcOrd="0" destOrd="0" parTransId="{8AFF0A0C-0079-465D-9D53-FE5929483561}" sibTransId="{F55CF32A-8866-42C6-823F-98FE6FCD0BD2}"/>
    <dgm:cxn modelId="{64728438-5622-4CB2-A9D3-DA9B98D6C46B}" type="presOf" srcId="{59FC4945-6E16-4690-9AB6-7398D6A24580}" destId="{28A535DF-BC92-470E-8316-FF2024B117DF}" srcOrd="1" destOrd="0" presId="urn:microsoft.com/office/officeart/2005/8/layout/hierarchy2"/>
    <dgm:cxn modelId="{32C40740-E74C-4549-B086-579A1BDEED6C}" type="presOf" srcId="{F60CEB05-0ADA-4C33-90A0-42299FCA5CDE}" destId="{3E7F569A-0187-4A9F-BC6D-9E2E44AF9984}" srcOrd="0" destOrd="0" presId="urn:microsoft.com/office/officeart/2005/8/layout/hierarchy2"/>
    <dgm:cxn modelId="{502B226C-DA84-4AF8-986C-F594A28DFEDD}" type="presOf" srcId="{91051AD7-4441-432D-BFEC-82505CC4DE55}" destId="{B2242BF1-748C-4C47-AD85-851692CDA7F9}" srcOrd="0" destOrd="0" presId="urn:microsoft.com/office/officeart/2005/8/layout/hierarchy2"/>
    <dgm:cxn modelId="{EE2D8E8B-FB61-4E4A-BC68-5DCB7518F530}" type="presOf" srcId="{CA717BBA-A5E3-496B-BF25-717DFAFC41FE}" destId="{1EC14886-4E5B-4FB8-BA97-B4D7DA65F261}" srcOrd="1" destOrd="0" presId="urn:microsoft.com/office/officeart/2005/8/layout/hierarchy2"/>
    <dgm:cxn modelId="{63B6F444-5007-440B-8068-B9CDF11D22CC}" type="presOf" srcId="{E3ECC64C-FD36-414E-B0D9-212CE4684697}" destId="{CD6D1AD7-B7C0-4EBB-BBEC-A74D95390B0C}" srcOrd="0" destOrd="0" presId="urn:microsoft.com/office/officeart/2005/8/layout/hierarchy2"/>
    <dgm:cxn modelId="{CAC6F6D1-A3C4-4076-AB54-89933437A748}" srcId="{30919E37-F388-494E-8483-AC8E7E0A688E}" destId="{CB6EDCA5-76D2-4037-88AC-A007E180AD13}" srcOrd="0" destOrd="0" parTransId="{9B8184AC-86F8-4DC0-860C-8A4FCB87FABB}" sibTransId="{88FB79DC-14DD-49DA-BEE4-C51D94BF1B86}"/>
    <dgm:cxn modelId="{F74936C9-2503-4C2C-B2D3-1466350998B4}" type="presOf" srcId="{9B8184AC-86F8-4DC0-860C-8A4FCB87FABB}" destId="{68415994-EF7D-4BFC-9590-2EB48BDEC855}" srcOrd="1" destOrd="0" presId="urn:microsoft.com/office/officeart/2005/8/layout/hierarchy2"/>
    <dgm:cxn modelId="{C2BFA4B5-E26F-41AE-A690-FB4A8A5DDB44}" srcId="{E9092C60-F8D6-4FF0-851C-5D5A68E69E2F}" destId="{E3ECC64C-FD36-414E-B0D9-212CE4684697}" srcOrd="0" destOrd="0" parTransId="{F60CEB05-0ADA-4C33-90A0-42299FCA5CDE}" sibTransId="{AA94C7C5-47FE-4411-8FF0-59A042350325}"/>
    <dgm:cxn modelId="{3E30897E-AAFE-426E-8E67-84B43B8BEBCD}" srcId="{E3ECC64C-FD36-414E-B0D9-212CE4684697}" destId="{7426106B-50D5-471F-B65B-9FBD74638BD9}" srcOrd="0" destOrd="0" parTransId="{CA717BBA-A5E3-496B-BF25-717DFAFC41FE}" sibTransId="{9B46465D-1597-46E8-9E51-0FDA6F3BCFEE}"/>
    <dgm:cxn modelId="{2A165198-9707-4E57-B28C-C414D70369A1}" type="presOf" srcId="{91051AD7-4441-432D-BFEC-82505CC4DE55}" destId="{36207DB4-7706-4C1C-9FCC-9FCEF025400C}" srcOrd="1" destOrd="0" presId="urn:microsoft.com/office/officeart/2005/8/layout/hierarchy2"/>
    <dgm:cxn modelId="{7274A570-3E5B-46A6-9587-AAB50CD359AD}" type="presOf" srcId="{30919E37-F388-494E-8483-AC8E7E0A688E}" destId="{FBA6D73F-B548-412F-8FDC-2FD9FC0BB8E9}" srcOrd="0" destOrd="0" presId="urn:microsoft.com/office/officeart/2005/8/layout/hierarchy2"/>
    <dgm:cxn modelId="{C4C2012E-96FE-40BE-855B-F73AD4E6365A}" type="presOf" srcId="{9B8184AC-86F8-4DC0-860C-8A4FCB87FABB}" destId="{E02664BA-A701-4B42-ACBB-C875687ACBBE}" srcOrd="0" destOrd="0" presId="urn:microsoft.com/office/officeart/2005/8/layout/hierarchy2"/>
    <dgm:cxn modelId="{B8E1BA0C-03AA-4A26-A46A-0983257597BD}" type="presOf" srcId="{7426106B-50D5-471F-B65B-9FBD74638BD9}" destId="{4E6B8AA0-5586-4711-B985-E4D4E8D153F4}" srcOrd="0" destOrd="0" presId="urn:microsoft.com/office/officeart/2005/8/layout/hierarchy2"/>
    <dgm:cxn modelId="{55514854-2DE1-41ED-B29C-A1F8BB544B7C}" type="presOf" srcId="{E9092C60-F8D6-4FF0-851C-5D5A68E69E2F}" destId="{E58FDA9B-C6B6-4E0A-BF7E-1B94626E73D6}" srcOrd="0" destOrd="0" presId="urn:microsoft.com/office/officeart/2005/8/layout/hierarchy2"/>
    <dgm:cxn modelId="{114266E4-2D47-4FC6-BE77-268F72C1AA29}" type="presOf" srcId="{16AE62AC-6757-4FA1-ABA2-FCA9BF2901B0}" destId="{4A5FE7C7-CAAC-4367-8193-81FE03706499}" srcOrd="0" destOrd="0" presId="urn:microsoft.com/office/officeart/2005/8/layout/hierarchy2"/>
    <dgm:cxn modelId="{DE5D7C5F-AEBE-465F-9554-A69124D2D81F}" srcId="{E9092C60-F8D6-4FF0-851C-5D5A68E69E2F}" destId="{30919E37-F388-494E-8483-AC8E7E0A688E}" srcOrd="1" destOrd="0" parTransId="{91051AD7-4441-432D-BFEC-82505CC4DE55}" sibTransId="{66664EE9-2BFA-49F8-827F-3D3492434C3D}"/>
    <dgm:cxn modelId="{51AEC733-9A64-4411-A4E2-23F911BC7F17}" type="presOf" srcId="{F60CEB05-0ADA-4C33-90A0-42299FCA5CDE}" destId="{A7DA5617-8000-46FF-813A-086E6A755606}" srcOrd="1" destOrd="0" presId="urn:microsoft.com/office/officeart/2005/8/layout/hierarchy2"/>
    <dgm:cxn modelId="{776CF198-FB43-4163-BEE2-D5CCEDF0BC8F}" srcId="{30919E37-F388-494E-8483-AC8E7E0A688E}" destId="{35DD746D-BE66-409C-BA3B-C0E9C3D909EB}" srcOrd="1" destOrd="0" parTransId="{59FC4945-6E16-4690-9AB6-7398D6A24580}" sibTransId="{7886BA8F-EC0A-4A81-A5BE-219C9473D398}"/>
    <dgm:cxn modelId="{53A19D9B-3192-4DD0-A8B5-4287535CB861}" type="presOf" srcId="{35DD746D-BE66-409C-BA3B-C0E9C3D909EB}" destId="{39E98835-A9D7-4CB6-A2C5-115D3134FEB0}" srcOrd="0" destOrd="0" presId="urn:microsoft.com/office/officeart/2005/8/layout/hierarchy2"/>
    <dgm:cxn modelId="{58F84815-83AE-4F24-AA6A-F15167452D80}" type="presParOf" srcId="{4A5FE7C7-CAAC-4367-8193-81FE03706499}" destId="{8C63184E-DF90-4220-8620-1EEC6F7AA6EB}" srcOrd="0" destOrd="0" presId="urn:microsoft.com/office/officeart/2005/8/layout/hierarchy2"/>
    <dgm:cxn modelId="{64F77C70-2C0F-41C6-B53F-972C786C917A}" type="presParOf" srcId="{8C63184E-DF90-4220-8620-1EEC6F7AA6EB}" destId="{E58FDA9B-C6B6-4E0A-BF7E-1B94626E73D6}" srcOrd="0" destOrd="0" presId="urn:microsoft.com/office/officeart/2005/8/layout/hierarchy2"/>
    <dgm:cxn modelId="{C4F0E078-BF07-45B9-BBFE-F3F620708B7F}" type="presParOf" srcId="{8C63184E-DF90-4220-8620-1EEC6F7AA6EB}" destId="{8243084B-EDB8-4F4C-8A63-F3B8C7C93B49}" srcOrd="1" destOrd="0" presId="urn:microsoft.com/office/officeart/2005/8/layout/hierarchy2"/>
    <dgm:cxn modelId="{9976AC03-60A1-433F-A00A-7301CAEBFE82}" type="presParOf" srcId="{8243084B-EDB8-4F4C-8A63-F3B8C7C93B49}" destId="{3E7F569A-0187-4A9F-BC6D-9E2E44AF9984}" srcOrd="0" destOrd="0" presId="urn:microsoft.com/office/officeart/2005/8/layout/hierarchy2"/>
    <dgm:cxn modelId="{9365775C-C3A4-4347-ACD3-94FFD0CED303}" type="presParOf" srcId="{3E7F569A-0187-4A9F-BC6D-9E2E44AF9984}" destId="{A7DA5617-8000-46FF-813A-086E6A755606}" srcOrd="0" destOrd="0" presId="urn:microsoft.com/office/officeart/2005/8/layout/hierarchy2"/>
    <dgm:cxn modelId="{4953A76B-0614-46FC-9F00-3C63BAC26518}" type="presParOf" srcId="{8243084B-EDB8-4F4C-8A63-F3B8C7C93B49}" destId="{6BD58FA5-078B-4A0A-99EE-7B0FB2A3699A}" srcOrd="1" destOrd="0" presId="urn:microsoft.com/office/officeart/2005/8/layout/hierarchy2"/>
    <dgm:cxn modelId="{49BD5C1B-26C9-4E52-950E-D8E428D310E7}" type="presParOf" srcId="{6BD58FA5-078B-4A0A-99EE-7B0FB2A3699A}" destId="{CD6D1AD7-B7C0-4EBB-BBEC-A74D95390B0C}" srcOrd="0" destOrd="0" presId="urn:microsoft.com/office/officeart/2005/8/layout/hierarchy2"/>
    <dgm:cxn modelId="{1F42E5E6-4759-40F1-8AF9-EFCF4FC5CC96}" type="presParOf" srcId="{6BD58FA5-078B-4A0A-99EE-7B0FB2A3699A}" destId="{5D2959FB-413D-47C7-BEAF-B43E46AA6C80}" srcOrd="1" destOrd="0" presId="urn:microsoft.com/office/officeart/2005/8/layout/hierarchy2"/>
    <dgm:cxn modelId="{3D7AEA98-F1D4-49A9-BA34-EBED9D60EFFF}" type="presParOf" srcId="{5D2959FB-413D-47C7-BEAF-B43E46AA6C80}" destId="{D1CA4080-3FC6-47B2-BE13-221152376D60}" srcOrd="0" destOrd="0" presId="urn:microsoft.com/office/officeart/2005/8/layout/hierarchy2"/>
    <dgm:cxn modelId="{DBCADD64-8DE3-4468-B942-3646F2EDFBB5}" type="presParOf" srcId="{D1CA4080-3FC6-47B2-BE13-221152376D60}" destId="{1EC14886-4E5B-4FB8-BA97-B4D7DA65F261}" srcOrd="0" destOrd="0" presId="urn:microsoft.com/office/officeart/2005/8/layout/hierarchy2"/>
    <dgm:cxn modelId="{20247F0C-D396-43F1-9F61-BB811DB4ADF1}" type="presParOf" srcId="{5D2959FB-413D-47C7-BEAF-B43E46AA6C80}" destId="{585FEB18-BE2F-46C1-AA78-4FC2D97178C3}" srcOrd="1" destOrd="0" presId="urn:microsoft.com/office/officeart/2005/8/layout/hierarchy2"/>
    <dgm:cxn modelId="{478BCDE5-8F63-4A97-AE87-AC81BD6E360B}" type="presParOf" srcId="{585FEB18-BE2F-46C1-AA78-4FC2D97178C3}" destId="{4E6B8AA0-5586-4711-B985-E4D4E8D153F4}" srcOrd="0" destOrd="0" presId="urn:microsoft.com/office/officeart/2005/8/layout/hierarchy2"/>
    <dgm:cxn modelId="{5A9000CF-3B32-415E-BA77-872EAFD44564}" type="presParOf" srcId="{585FEB18-BE2F-46C1-AA78-4FC2D97178C3}" destId="{9903880E-4966-4151-9ABD-D03F14ABE759}" srcOrd="1" destOrd="0" presId="urn:microsoft.com/office/officeart/2005/8/layout/hierarchy2"/>
    <dgm:cxn modelId="{E07C91E5-0A46-493A-9524-1F861E293133}" type="presParOf" srcId="{8243084B-EDB8-4F4C-8A63-F3B8C7C93B49}" destId="{B2242BF1-748C-4C47-AD85-851692CDA7F9}" srcOrd="2" destOrd="0" presId="urn:microsoft.com/office/officeart/2005/8/layout/hierarchy2"/>
    <dgm:cxn modelId="{F7D31241-8D93-4444-BCF7-F9E7726F1AFE}" type="presParOf" srcId="{B2242BF1-748C-4C47-AD85-851692CDA7F9}" destId="{36207DB4-7706-4C1C-9FCC-9FCEF025400C}" srcOrd="0" destOrd="0" presId="urn:microsoft.com/office/officeart/2005/8/layout/hierarchy2"/>
    <dgm:cxn modelId="{70B42C0D-BF91-418F-A037-124397DA80BA}" type="presParOf" srcId="{8243084B-EDB8-4F4C-8A63-F3B8C7C93B49}" destId="{E099E6E1-9082-4666-A7FA-3F949E7A5E97}" srcOrd="3" destOrd="0" presId="urn:microsoft.com/office/officeart/2005/8/layout/hierarchy2"/>
    <dgm:cxn modelId="{8EDFF714-1BE8-45B4-8F3D-67BC884E45D8}" type="presParOf" srcId="{E099E6E1-9082-4666-A7FA-3F949E7A5E97}" destId="{FBA6D73F-B548-412F-8FDC-2FD9FC0BB8E9}" srcOrd="0" destOrd="0" presId="urn:microsoft.com/office/officeart/2005/8/layout/hierarchy2"/>
    <dgm:cxn modelId="{29F09253-AB45-4F79-A9A8-C540EB691001}" type="presParOf" srcId="{E099E6E1-9082-4666-A7FA-3F949E7A5E97}" destId="{7AC1A87D-5068-4E42-931E-59A26889EFAE}" srcOrd="1" destOrd="0" presId="urn:microsoft.com/office/officeart/2005/8/layout/hierarchy2"/>
    <dgm:cxn modelId="{B4F1EB78-8F79-4DA7-8BA4-D6FF693DBA35}" type="presParOf" srcId="{7AC1A87D-5068-4E42-931E-59A26889EFAE}" destId="{E02664BA-A701-4B42-ACBB-C875687ACBBE}" srcOrd="0" destOrd="0" presId="urn:microsoft.com/office/officeart/2005/8/layout/hierarchy2"/>
    <dgm:cxn modelId="{052A1BBB-4AAA-4A7F-9BE0-DB54A3491FD6}" type="presParOf" srcId="{E02664BA-A701-4B42-ACBB-C875687ACBBE}" destId="{68415994-EF7D-4BFC-9590-2EB48BDEC855}" srcOrd="0" destOrd="0" presId="urn:microsoft.com/office/officeart/2005/8/layout/hierarchy2"/>
    <dgm:cxn modelId="{9993A5AA-3A16-48AE-897C-91036587D2FA}" type="presParOf" srcId="{7AC1A87D-5068-4E42-931E-59A26889EFAE}" destId="{4F8C7F34-DA57-4B90-BA96-245F44839D78}" srcOrd="1" destOrd="0" presId="urn:microsoft.com/office/officeart/2005/8/layout/hierarchy2"/>
    <dgm:cxn modelId="{98D634BC-FDF3-4795-B0E1-A796AB11E3D1}" type="presParOf" srcId="{4F8C7F34-DA57-4B90-BA96-245F44839D78}" destId="{5F5B23E0-905F-4FEF-92E3-E400DE1091BD}" srcOrd="0" destOrd="0" presId="urn:microsoft.com/office/officeart/2005/8/layout/hierarchy2"/>
    <dgm:cxn modelId="{A67F6C85-A29F-4712-80F3-9CE63AEBB952}" type="presParOf" srcId="{4F8C7F34-DA57-4B90-BA96-245F44839D78}" destId="{9FEDA21A-5D5D-46B2-B71F-B1137C635B3D}" srcOrd="1" destOrd="0" presId="urn:microsoft.com/office/officeart/2005/8/layout/hierarchy2"/>
    <dgm:cxn modelId="{B9F909F3-6FCD-48EC-A682-E152AD1935B2}" type="presParOf" srcId="{7AC1A87D-5068-4E42-931E-59A26889EFAE}" destId="{D74FC244-3E38-41A2-8A3D-DBAD2677E986}" srcOrd="2" destOrd="0" presId="urn:microsoft.com/office/officeart/2005/8/layout/hierarchy2"/>
    <dgm:cxn modelId="{EA9822B7-AEC3-4A05-A1D7-08FBF2E7D2DE}" type="presParOf" srcId="{D74FC244-3E38-41A2-8A3D-DBAD2677E986}" destId="{28A535DF-BC92-470E-8316-FF2024B117DF}" srcOrd="0" destOrd="0" presId="urn:microsoft.com/office/officeart/2005/8/layout/hierarchy2"/>
    <dgm:cxn modelId="{AA6A83AA-7F82-4B70-A795-D4DDDB98AA45}" type="presParOf" srcId="{7AC1A87D-5068-4E42-931E-59A26889EFAE}" destId="{23A16F4D-4836-4A80-BF19-3456D11A0BC3}" srcOrd="3" destOrd="0" presId="urn:microsoft.com/office/officeart/2005/8/layout/hierarchy2"/>
    <dgm:cxn modelId="{09075F39-2C7E-443C-AC51-0FE9E1C616E4}" type="presParOf" srcId="{23A16F4D-4836-4A80-BF19-3456D11A0BC3}" destId="{39E98835-A9D7-4CB6-A2C5-115D3134FEB0}" srcOrd="0" destOrd="0" presId="urn:microsoft.com/office/officeart/2005/8/layout/hierarchy2"/>
    <dgm:cxn modelId="{71D04F59-9F76-4D71-AD00-4876439985BD}" type="presParOf" srcId="{23A16F4D-4836-4A80-BF19-3456D11A0BC3}" destId="{22A9A0C8-C227-431B-BE61-F9CD495EA11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FDA9B-C6B6-4E0A-BF7E-1B94626E73D6}">
      <dsp:nvSpPr>
        <dsp:cNvPr id="0" name=""/>
        <dsp:cNvSpPr/>
      </dsp:nvSpPr>
      <dsp:spPr>
        <a:xfrm>
          <a:off x="1989" y="1305911"/>
          <a:ext cx="2116176" cy="105808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Item 12:</a:t>
          </a:r>
          <a:br>
            <a:rPr lang="en-US" sz="1500" kern="1200" dirty="0" smtClean="0"/>
          </a:br>
          <a:r>
            <a:rPr lang="en-US" sz="1500" kern="1200" dirty="0" smtClean="0"/>
            <a:t>Total Number of Individuals Tested</a:t>
          </a:r>
          <a:endParaRPr lang="en-US" sz="1500" kern="1200" dirty="0"/>
        </a:p>
      </dsp:txBody>
      <dsp:txXfrm>
        <a:off x="32979" y="1336901"/>
        <a:ext cx="2054196" cy="996108"/>
      </dsp:txXfrm>
    </dsp:sp>
    <dsp:sp modelId="{3E7F569A-0187-4A9F-BC6D-9E2E44AF9984}">
      <dsp:nvSpPr>
        <dsp:cNvPr id="0" name=""/>
        <dsp:cNvSpPr/>
      </dsp:nvSpPr>
      <dsp:spPr>
        <a:xfrm rot="18770822">
          <a:off x="1919036" y="1356396"/>
          <a:ext cx="1244730" cy="44516"/>
        </a:xfrm>
        <a:custGeom>
          <a:avLst/>
          <a:gdLst/>
          <a:ahLst/>
          <a:cxnLst/>
          <a:rect l="0" t="0" r="0" b="0"/>
          <a:pathLst>
            <a:path>
              <a:moveTo>
                <a:pt x="0" y="22258"/>
              </a:moveTo>
              <a:lnTo>
                <a:pt x="1244730" y="2225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10282" y="1347536"/>
        <a:ext cx="62236" cy="62236"/>
      </dsp:txXfrm>
    </dsp:sp>
    <dsp:sp modelId="{CD6D1AD7-B7C0-4EBB-BBEC-A74D95390B0C}">
      <dsp:nvSpPr>
        <dsp:cNvPr id="0" name=""/>
        <dsp:cNvSpPr/>
      </dsp:nvSpPr>
      <dsp:spPr>
        <a:xfrm>
          <a:off x="2964636" y="393310"/>
          <a:ext cx="2116176" cy="105808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Item 13:</a:t>
          </a:r>
          <a:br>
            <a:rPr lang="en-US" sz="1500" kern="1200" dirty="0" smtClean="0"/>
          </a:br>
          <a:r>
            <a:rPr lang="en-US" sz="1500" kern="1200" dirty="0" smtClean="0"/>
            <a:t>Number of HIV-negative</a:t>
          </a:r>
          <a:br>
            <a:rPr lang="en-US" sz="1500" kern="1200" dirty="0" smtClean="0"/>
          </a:br>
          <a:r>
            <a:rPr lang="en-US" sz="1500" kern="1200" dirty="0" smtClean="0"/>
            <a:t>individuals tested </a:t>
          </a:r>
          <a:endParaRPr lang="en-US" sz="1500" kern="1200" dirty="0"/>
        </a:p>
      </dsp:txBody>
      <dsp:txXfrm>
        <a:off x="2995626" y="424300"/>
        <a:ext cx="2054196" cy="996108"/>
      </dsp:txXfrm>
    </dsp:sp>
    <dsp:sp modelId="{D1CA4080-3FC6-47B2-BE13-221152376D60}">
      <dsp:nvSpPr>
        <dsp:cNvPr id="0" name=""/>
        <dsp:cNvSpPr/>
      </dsp:nvSpPr>
      <dsp:spPr>
        <a:xfrm>
          <a:off x="5080813" y="900096"/>
          <a:ext cx="846470" cy="44516"/>
        </a:xfrm>
        <a:custGeom>
          <a:avLst/>
          <a:gdLst/>
          <a:ahLst/>
          <a:cxnLst/>
          <a:rect l="0" t="0" r="0" b="0"/>
          <a:pathLst>
            <a:path>
              <a:moveTo>
                <a:pt x="0" y="22258"/>
              </a:moveTo>
              <a:lnTo>
                <a:pt x="846470" y="2225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82886" y="901192"/>
        <a:ext cx="42323" cy="42323"/>
      </dsp:txXfrm>
    </dsp:sp>
    <dsp:sp modelId="{4E6B8AA0-5586-4711-B985-E4D4E8D153F4}">
      <dsp:nvSpPr>
        <dsp:cNvPr id="0" name=""/>
        <dsp:cNvSpPr/>
      </dsp:nvSpPr>
      <dsp:spPr>
        <a:xfrm>
          <a:off x="5927284" y="393310"/>
          <a:ext cx="2116176" cy="105808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Item 14:</a:t>
          </a:r>
          <a:br>
            <a:rPr lang="en-US" sz="1500" kern="1200" dirty="0" smtClean="0"/>
          </a:br>
          <a:r>
            <a:rPr lang="en-US" sz="1500" kern="1200" dirty="0" smtClean="0"/>
            <a:t>Number of HIV-negative  individuals tested who received posttest counseling</a:t>
          </a:r>
          <a:endParaRPr lang="en-US" sz="1500" kern="1200" dirty="0"/>
        </a:p>
      </dsp:txBody>
      <dsp:txXfrm>
        <a:off x="5958274" y="424300"/>
        <a:ext cx="2054196" cy="996108"/>
      </dsp:txXfrm>
    </dsp:sp>
    <dsp:sp modelId="{B2242BF1-748C-4C47-AD85-851692CDA7F9}">
      <dsp:nvSpPr>
        <dsp:cNvPr id="0" name=""/>
        <dsp:cNvSpPr/>
      </dsp:nvSpPr>
      <dsp:spPr>
        <a:xfrm rot="2829178">
          <a:off x="1919036" y="2268997"/>
          <a:ext cx="1244730" cy="44516"/>
        </a:xfrm>
        <a:custGeom>
          <a:avLst/>
          <a:gdLst/>
          <a:ahLst/>
          <a:cxnLst/>
          <a:rect l="0" t="0" r="0" b="0"/>
          <a:pathLst>
            <a:path>
              <a:moveTo>
                <a:pt x="0" y="22258"/>
              </a:moveTo>
              <a:lnTo>
                <a:pt x="1244730" y="2225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10282" y="2260137"/>
        <a:ext cx="62236" cy="62236"/>
      </dsp:txXfrm>
    </dsp:sp>
    <dsp:sp modelId="{FBA6D73F-B548-412F-8FDC-2FD9FC0BB8E9}">
      <dsp:nvSpPr>
        <dsp:cNvPr id="0" name=""/>
        <dsp:cNvSpPr/>
      </dsp:nvSpPr>
      <dsp:spPr>
        <a:xfrm>
          <a:off x="2964636" y="2218512"/>
          <a:ext cx="2116176" cy="105808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Item 15:</a:t>
          </a:r>
          <a:br>
            <a:rPr lang="en-US" sz="1500" kern="1200" dirty="0" smtClean="0"/>
          </a:br>
          <a:r>
            <a:rPr lang="en-US" sz="1500" kern="1200" dirty="0" smtClean="0"/>
            <a:t>Number of HIV-positive individuals tested</a:t>
          </a:r>
          <a:endParaRPr lang="en-US" sz="1500" kern="1200" dirty="0"/>
        </a:p>
      </dsp:txBody>
      <dsp:txXfrm>
        <a:off x="2995626" y="2249502"/>
        <a:ext cx="2054196" cy="996108"/>
      </dsp:txXfrm>
    </dsp:sp>
    <dsp:sp modelId="{E02664BA-A701-4B42-ACBB-C875687ACBBE}">
      <dsp:nvSpPr>
        <dsp:cNvPr id="0" name=""/>
        <dsp:cNvSpPr/>
      </dsp:nvSpPr>
      <dsp:spPr>
        <a:xfrm rot="19457599">
          <a:off x="4982832" y="2421098"/>
          <a:ext cx="1042431" cy="44516"/>
        </a:xfrm>
        <a:custGeom>
          <a:avLst/>
          <a:gdLst/>
          <a:ahLst/>
          <a:cxnLst/>
          <a:rect l="0" t="0" r="0" b="0"/>
          <a:pathLst>
            <a:path>
              <a:moveTo>
                <a:pt x="0" y="22258"/>
              </a:moveTo>
              <a:lnTo>
                <a:pt x="1042431" y="2225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77987" y="2417295"/>
        <a:ext cx="52121" cy="52121"/>
      </dsp:txXfrm>
    </dsp:sp>
    <dsp:sp modelId="{5F5B23E0-905F-4FEF-92E3-E400DE1091BD}">
      <dsp:nvSpPr>
        <dsp:cNvPr id="0" name=""/>
        <dsp:cNvSpPr/>
      </dsp:nvSpPr>
      <dsp:spPr>
        <a:xfrm>
          <a:off x="5927284" y="1610111"/>
          <a:ext cx="2116176" cy="105808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Item 16:</a:t>
          </a:r>
          <a:br>
            <a:rPr lang="en-US" sz="1500" kern="1200" dirty="0" smtClean="0"/>
          </a:br>
          <a:r>
            <a:rPr lang="en-US" sz="1500" kern="1200" dirty="0" smtClean="0"/>
            <a:t>Number of HIV-positive  individuals tested who received posttest counseling</a:t>
          </a:r>
          <a:endParaRPr lang="en-US" sz="1500" kern="1200" dirty="0"/>
        </a:p>
      </dsp:txBody>
      <dsp:txXfrm>
        <a:off x="5958274" y="1641101"/>
        <a:ext cx="2054196" cy="996108"/>
      </dsp:txXfrm>
    </dsp:sp>
    <dsp:sp modelId="{D74FC244-3E38-41A2-8A3D-DBAD2677E986}">
      <dsp:nvSpPr>
        <dsp:cNvPr id="0" name=""/>
        <dsp:cNvSpPr/>
      </dsp:nvSpPr>
      <dsp:spPr>
        <a:xfrm rot="2142401">
          <a:off x="4982832" y="3029498"/>
          <a:ext cx="1042431" cy="44516"/>
        </a:xfrm>
        <a:custGeom>
          <a:avLst/>
          <a:gdLst/>
          <a:ahLst/>
          <a:cxnLst/>
          <a:rect l="0" t="0" r="0" b="0"/>
          <a:pathLst>
            <a:path>
              <a:moveTo>
                <a:pt x="0" y="22258"/>
              </a:moveTo>
              <a:lnTo>
                <a:pt x="1042431" y="2225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77987" y="3025696"/>
        <a:ext cx="52121" cy="52121"/>
      </dsp:txXfrm>
    </dsp:sp>
    <dsp:sp modelId="{39E98835-A9D7-4CB6-A2C5-115D3134FEB0}">
      <dsp:nvSpPr>
        <dsp:cNvPr id="0" name=""/>
        <dsp:cNvSpPr/>
      </dsp:nvSpPr>
      <dsp:spPr>
        <a:xfrm>
          <a:off x="5927284" y="2826913"/>
          <a:ext cx="2116176" cy="1058088"/>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Item 17:</a:t>
          </a:r>
          <a:br>
            <a:rPr lang="en-US" sz="1500" kern="1200" dirty="0" smtClean="0"/>
          </a:br>
          <a:r>
            <a:rPr lang="en-US" sz="1500" kern="1200" dirty="0" smtClean="0"/>
            <a:t>Number of HIV-positive  individuals who are referred to medical care</a:t>
          </a:r>
          <a:endParaRPr lang="en-US" sz="1500" kern="1200" dirty="0"/>
        </a:p>
      </dsp:txBody>
      <dsp:txXfrm>
        <a:off x="5958274" y="2857903"/>
        <a:ext cx="2054196" cy="9961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004723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Monitoring RSR Data Quality</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99182F-BB21-4E1E-A74E-EA23CDB2CF0B}" type="datetimeFigureOut">
              <a:rPr lang="en-US" smtClean="0"/>
              <a:pPr/>
              <a:t>11/29/2012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495D8-C4BC-467B-A17A-6460D1970E75}" type="slidenum">
              <a:rPr lang="en-US" smtClean="0"/>
              <a:pPr/>
              <a:t>‹#›</a:t>
            </a:fld>
            <a:endParaRPr lang="en-US" dirty="0"/>
          </a:p>
        </p:txBody>
      </p:sp>
    </p:spTree>
    <p:extLst>
      <p:ext uri="{BB962C8B-B14F-4D97-AF65-F5344CB8AC3E}">
        <p14:creationId xmlns:p14="http://schemas.microsoft.com/office/powerpoint/2010/main" val="2442488840"/>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idx="11"/>
          </p:nvPr>
        </p:nvSpPr>
        <p:spPr/>
        <p:txBody>
          <a:bodyPr/>
          <a:lstStyle/>
          <a:p>
            <a:fld id="{D237C7CC-B6F8-46A4-AA6A-3D0232024050}" type="datetime1">
              <a:rPr lang="en-US" smtClean="0">
                <a:solidFill>
                  <a:prstClr val="black"/>
                </a:solidFill>
              </a:rPr>
              <a:pPr/>
              <a:t>11/29/2012</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049495D8-C4BC-467B-A17A-6460D1970E75}" type="slidenum">
              <a:rPr lang="en-US" smtClean="0">
                <a:solidFill>
                  <a:prstClr val="black"/>
                </a:solidFill>
              </a:rPr>
              <a:pPr/>
              <a:t>1</a:t>
            </a:fld>
            <a:endParaRPr lang="en-US" dirty="0">
              <a:solidFill>
                <a:prstClr val="black"/>
              </a:solidFill>
            </a:endParaRPr>
          </a:p>
        </p:txBody>
      </p:sp>
      <p:sp>
        <p:nvSpPr>
          <p:cNvPr id="34" name="Slide Image Placeholder 33"/>
          <p:cNvSpPr>
            <a:spLocks noGrp="1" noRot="1" noChangeAspect="1"/>
          </p:cNvSpPr>
          <p:nvPr>
            <p:ph type="sldImg"/>
          </p:nvPr>
        </p:nvSpPr>
        <p:spPr/>
      </p:sp>
      <p:sp>
        <p:nvSpPr>
          <p:cNvPr id="35" name="Notes Placeholder 34"/>
          <p:cNvSpPr>
            <a:spLocks noGrp="1"/>
          </p:cNvSpPr>
          <p:nvPr>
            <p:ph type="body" idx="1"/>
          </p:nvPr>
        </p:nvSpPr>
        <p:spPr/>
        <p:txBody>
          <a:bodyPr/>
          <a:lstStyle/>
          <a:p>
            <a:endParaRPr lang="en-US" dirty="0"/>
          </a:p>
        </p:txBody>
      </p:sp>
      <p:sp>
        <p:nvSpPr>
          <p:cNvPr id="36" name="Header Placeholder 35"/>
          <p:cNvSpPr>
            <a:spLocks noGrp="1"/>
          </p:cNvSpPr>
          <p:nvPr>
            <p:ph type="hdr" sz="quarter" idx="13"/>
          </p:nvPr>
        </p:nvSpPr>
        <p:spPr/>
        <p:txBody>
          <a:bodyPr/>
          <a:lstStyle/>
          <a:p>
            <a:r>
              <a:rPr lang="en-US" smtClean="0">
                <a:solidFill>
                  <a:prstClr val="black"/>
                </a:solidFill>
              </a:rPr>
              <a:t>Monitoring RSR Data Quality</a:t>
            </a:r>
            <a:endParaRPr lang="en-US" dirty="0">
              <a:solidFill>
                <a:prstClr val="black"/>
              </a:solidFill>
            </a:endParaRPr>
          </a:p>
        </p:txBody>
      </p:sp>
    </p:spTree>
    <p:extLst>
      <p:ext uri="{BB962C8B-B14F-4D97-AF65-F5344CB8AC3E}">
        <p14:creationId xmlns:p14="http://schemas.microsoft.com/office/powerpoint/2010/main" val="1347190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C737CCB3-77E5-4462-BA7F-7BC74EF3D222}"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10</a:t>
            </a:fld>
            <a:endParaRPr lang="en-US" dirty="0"/>
          </a:p>
        </p:txBody>
      </p:sp>
    </p:spTree>
    <p:extLst>
      <p:ext uri="{BB962C8B-B14F-4D97-AF65-F5344CB8AC3E}">
        <p14:creationId xmlns:p14="http://schemas.microsoft.com/office/powerpoint/2010/main" val="178459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E96DC8E1-AC75-43D3-9B88-B1950106B6C1}"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11</a:t>
            </a:fld>
            <a:endParaRPr lang="en-US" dirty="0"/>
          </a:p>
        </p:txBody>
      </p:sp>
    </p:spTree>
    <p:extLst>
      <p:ext uri="{BB962C8B-B14F-4D97-AF65-F5344CB8AC3E}">
        <p14:creationId xmlns:p14="http://schemas.microsoft.com/office/powerpoint/2010/main" val="2767299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6A93FE36-E2B1-4925-A5E3-9E9C8C730600}"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12</a:t>
            </a:fld>
            <a:endParaRPr lang="en-US" dirty="0"/>
          </a:p>
        </p:txBody>
      </p:sp>
    </p:spTree>
    <p:extLst>
      <p:ext uri="{BB962C8B-B14F-4D97-AF65-F5344CB8AC3E}">
        <p14:creationId xmlns:p14="http://schemas.microsoft.com/office/powerpoint/2010/main" val="2099583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13</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933524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DA049912-6E9D-4603-9F79-6F83CB9A4A78}"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14</a:t>
            </a:fld>
            <a:endParaRPr lang="en-US" dirty="0"/>
          </a:p>
        </p:txBody>
      </p:sp>
    </p:spTree>
    <p:extLst>
      <p:ext uri="{BB962C8B-B14F-4D97-AF65-F5344CB8AC3E}">
        <p14:creationId xmlns:p14="http://schemas.microsoft.com/office/powerpoint/2010/main" val="769755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7757BE8C-3BCE-444D-A0CE-65937B72FD7F}"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15</a:t>
            </a:fld>
            <a:endParaRPr lang="en-US" dirty="0"/>
          </a:p>
        </p:txBody>
      </p:sp>
    </p:spTree>
    <p:extLst>
      <p:ext uri="{BB962C8B-B14F-4D97-AF65-F5344CB8AC3E}">
        <p14:creationId xmlns:p14="http://schemas.microsoft.com/office/powerpoint/2010/main" val="149495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fld id="{EFB1C47B-98F5-4DD9-BFB8-B7B264F069F8}" type="datetime1">
              <a:rPr lang="en-US" smtClean="0"/>
              <a:pPr/>
              <a:t>11/29/2012</a:t>
            </a:fld>
            <a:endParaRPr lang="en-US" dirty="0"/>
          </a:p>
        </p:txBody>
      </p:sp>
      <p:sp>
        <p:nvSpPr>
          <p:cNvPr id="7" name="Slide Number Placeholder 6"/>
          <p:cNvSpPr>
            <a:spLocks noGrp="1"/>
          </p:cNvSpPr>
          <p:nvPr>
            <p:ph type="sldNum" sz="quarter" idx="11"/>
          </p:nvPr>
        </p:nvSpPr>
        <p:spPr/>
        <p:txBody>
          <a:bodyPr/>
          <a:lstStyle/>
          <a:p>
            <a:fld id="{CEE0B04F-C6A4-4CAD-AA03-24B9434F70DB}" type="slidenum">
              <a:rPr lang="en-US" smtClean="0"/>
              <a:pPr/>
              <a:t>16</a:t>
            </a:fld>
            <a:endParaRPr lang="en-US" dirty="0"/>
          </a:p>
        </p:txBody>
      </p:sp>
      <p:sp>
        <p:nvSpPr>
          <p:cNvPr id="8" name="Header Placeholder 7"/>
          <p:cNvSpPr>
            <a:spLocks noGrp="1"/>
          </p:cNvSpPr>
          <p:nvPr>
            <p:ph type="hdr" sz="quarter" idx="12"/>
          </p:nvPr>
        </p:nvSpPr>
        <p:spPr/>
        <p:txBody>
          <a:bodyPr/>
          <a:lstStyle/>
          <a:p>
            <a:r>
              <a:rPr lang="en-US" smtClean="0"/>
              <a:t>Monitoring RSR Data Quality</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FCD377C-F69C-48BA-8F56-CE249255DE22}" type="slidenum">
              <a:rPr lang="en-US" smtClean="0"/>
              <a:pPr/>
              <a:t>17</a:t>
            </a:fld>
            <a:endParaRPr lang="en-US" dirty="0"/>
          </a:p>
        </p:txBody>
      </p:sp>
    </p:spTree>
    <p:extLst>
      <p:ext uri="{BB962C8B-B14F-4D97-AF65-F5344CB8AC3E}">
        <p14:creationId xmlns:p14="http://schemas.microsoft.com/office/powerpoint/2010/main" val="336473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solidFill>
                  <a:prstClr val="black"/>
                </a:solidFill>
              </a:rPr>
              <a:pPr/>
              <a:t>18</a:t>
            </a:fld>
            <a:endParaRPr lang="en-US" dirty="0">
              <a:solidFill>
                <a:prstClr val="black"/>
              </a:solidFill>
            </a:endParaRPr>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965959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solidFill>
                  <a:prstClr val="black"/>
                </a:solidFill>
              </a:rPr>
              <a:pPr/>
              <a:t>19</a:t>
            </a:fld>
            <a:endParaRPr lang="en-US" dirty="0">
              <a:solidFill>
                <a:prstClr val="black"/>
              </a:solidFill>
            </a:endParaRPr>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96595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5AD3FFA6-B713-45E8-96ED-560B78509832}"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2</a:t>
            </a:fld>
            <a:endParaRPr lang="en-US" dirty="0"/>
          </a:p>
        </p:txBody>
      </p:sp>
    </p:spTree>
    <p:extLst>
      <p:ext uri="{BB962C8B-B14F-4D97-AF65-F5344CB8AC3E}">
        <p14:creationId xmlns:p14="http://schemas.microsoft.com/office/powerpoint/2010/main" val="32497651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solidFill>
                  <a:prstClr val="black"/>
                </a:solidFill>
              </a:rPr>
              <a:pPr/>
              <a:t>20</a:t>
            </a:fld>
            <a:endParaRPr lang="en-US" dirty="0">
              <a:solidFill>
                <a:prstClr val="black"/>
              </a:solidFill>
            </a:endParaRPr>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9659593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572143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solidFill>
                  <a:prstClr val="black"/>
                </a:solidFill>
              </a:rPr>
              <a:pPr/>
              <a:t>22</a:t>
            </a:fld>
            <a:endParaRPr lang="en-US" dirty="0">
              <a:solidFill>
                <a:prstClr val="black"/>
              </a:solidFill>
            </a:endParaRPr>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965959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0B4E572D-33E7-43A7-BA58-EE66CA4D83CE}"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23</a:t>
            </a:fld>
            <a:endParaRPr lang="en-US" dirty="0"/>
          </a:p>
        </p:txBody>
      </p:sp>
    </p:spTree>
    <p:extLst>
      <p:ext uri="{BB962C8B-B14F-4D97-AF65-F5344CB8AC3E}">
        <p14:creationId xmlns:p14="http://schemas.microsoft.com/office/powerpoint/2010/main" val="30312810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6B7F88D2-5CED-4030-BB3F-1BD3E7FFAB96}"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24</a:t>
            </a:fld>
            <a:endParaRPr lang="en-US" dirty="0"/>
          </a:p>
        </p:txBody>
      </p:sp>
    </p:spTree>
    <p:extLst>
      <p:ext uri="{BB962C8B-B14F-4D97-AF65-F5344CB8AC3E}">
        <p14:creationId xmlns:p14="http://schemas.microsoft.com/office/powerpoint/2010/main" val="220466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1A173DC7-5CA9-4ACF-9AF3-31EE67DD03AC}"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25</a:t>
            </a:fld>
            <a:endParaRPr lang="en-US" dirty="0"/>
          </a:p>
        </p:txBody>
      </p:sp>
    </p:spTree>
    <p:extLst>
      <p:ext uri="{BB962C8B-B14F-4D97-AF65-F5344CB8AC3E}">
        <p14:creationId xmlns:p14="http://schemas.microsoft.com/office/powerpoint/2010/main" val="10853654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7757BE8C-3BCE-444D-A0CE-65937B72FD7F}"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26</a:t>
            </a:fld>
            <a:endParaRPr lang="en-US" dirty="0"/>
          </a:p>
        </p:txBody>
      </p:sp>
    </p:spTree>
    <p:extLst>
      <p:ext uri="{BB962C8B-B14F-4D97-AF65-F5344CB8AC3E}">
        <p14:creationId xmlns:p14="http://schemas.microsoft.com/office/powerpoint/2010/main" val="1494951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fld id="{EFB1C47B-98F5-4DD9-BFB8-B7B264F069F8}" type="datetime1">
              <a:rPr lang="en-US" smtClean="0"/>
              <a:pPr/>
              <a:t>11/29/2012</a:t>
            </a:fld>
            <a:endParaRPr lang="en-US" dirty="0"/>
          </a:p>
        </p:txBody>
      </p:sp>
      <p:sp>
        <p:nvSpPr>
          <p:cNvPr id="7" name="Slide Number Placeholder 6"/>
          <p:cNvSpPr>
            <a:spLocks noGrp="1"/>
          </p:cNvSpPr>
          <p:nvPr>
            <p:ph type="sldNum" sz="quarter" idx="11"/>
          </p:nvPr>
        </p:nvSpPr>
        <p:spPr/>
        <p:txBody>
          <a:bodyPr/>
          <a:lstStyle/>
          <a:p>
            <a:fld id="{CEE0B04F-C6A4-4CAD-AA03-24B9434F70DB}" type="slidenum">
              <a:rPr lang="en-US" smtClean="0"/>
              <a:pPr/>
              <a:t>27</a:t>
            </a:fld>
            <a:endParaRPr lang="en-US" dirty="0"/>
          </a:p>
        </p:txBody>
      </p:sp>
      <p:sp>
        <p:nvSpPr>
          <p:cNvPr id="8" name="Header Placeholder 7"/>
          <p:cNvSpPr>
            <a:spLocks noGrp="1"/>
          </p:cNvSpPr>
          <p:nvPr>
            <p:ph type="hdr" sz="quarter" idx="12"/>
          </p:nvPr>
        </p:nvSpPr>
        <p:spPr/>
        <p:txBody>
          <a:bodyPr/>
          <a:lstStyle/>
          <a:p>
            <a:r>
              <a:rPr lang="en-US" smtClean="0"/>
              <a:t>Monitoring RSR Data Quality</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FCD377C-F69C-48BA-8F56-CE249255DE22}" type="slidenum">
              <a:rPr lang="en-US" smtClean="0"/>
              <a:pPr/>
              <a:t>28</a:t>
            </a:fld>
            <a:endParaRPr lang="en-US" dirty="0"/>
          </a:p>
        </p:txBody>
      </p:sp>
    </p:spTree>
    <p:extLst>
      <p:ext uri="{BB962C8B-B14F-4D97-AF65-F5344CB8AC3E}">
        <p14:creationId xmlns:p14="http://schemas.microsoft.com/office/powerpoint/2010/main" val="21443626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A8B3FE7E-C968-475A-85CD-9D2EB907973C}"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29</a:t>
            </a:fld>
            <a:endParaRPr lang="en-US" dirty="0"/>
          </a:p>
        </p:txBody>
      </p:sp>
    </p:spTree>
    <p:extLst>
      <p:ext uri="{BB962C8B-B14F-4D97-AF65-F5344CB8AC3E}">
        <p14:creationId xmlns:p14="http://schemas.microsoft.com/office/powerpoint/2010/main" val="4136085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CD377C-F69C-48BA-8F56-CE249255DE22}" type="slidenum">
              <a:rPr lang="en-US" smtClean="0"/>
              <a:pPr/>
              <a:t>3</a:t>
            </a:fld>
            <a:endParaRPr lang="en-US" dirty="0"/>
          </a:p>
        </p:txBody>
      </p:sp>
    </p:spTree>
    <p:extLst>
      <p:ext uri="{BB962C8B-B14F-4D97-AF65-F5344CB8AC3E}">
        <p14:creationId xmlns:p14="http://schemas.microsoft.com/office/powerpoint/2010/main" val="20108827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35DE4DCF-1006-43BA-9551-D624A80C172A}"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30</a:t>
            </a:fld>
            <a:endParaRPr lang="en-US" dirty="0"/>
          </a:p>
        </p:txBody>
      </p:sp>
    </p:spTree>
    <p:extLst>
      <p:ext uri="{BB962C8B-B14F-4D97-AF65-F5344CB8AC3E}">
        <p14:creationId xmlns:p14="http://schemas.microsoft.com/office/powerpoint/2010/main" val="36929107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CE799447-8970-4E87-B5AC-BCAFC76CFF94}"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31</a:t>
            </a:fld>
            <a:endParaRPr lang="en-US" dirty="0"/>
          </a:p>
        </p:txBody>
      </p:sp>
    </p:spTree>
    <p:extLst>
      <p:ext uri="{BB962C8B-B14F-4D97-AF65-F5344CB8AC3E}">
        <p14:creationId xmlns:p14="http://schemas.microsoft.com/office/powerpoint/2010/main" val="38221345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32</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9394077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44145DD7-C9A9-47F0-A705-6443E534DD2E}"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33</a:t>
            </a:fld>
            <a:endParaRPr lang="en-US" dirty="0"/>
          </a:p>
        </p:txBody>
      </p:sp>
    </p:spTree>
    <p:extLst>
      <p:ext uri="{BB962C8B-B14F-4D97-AF65-F5344CB8AC3E}">
        <p14:creationId xmlns:p14="http://schemas.microsoft.com/office/powerpoint/2010/main" val="28331366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A0A9DA7E-B57F-43FB-9547-23C7032FB66F}"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34</a:t>
            </a:fld>
            <a:endParaRPr lang="en-US" dirty="0"/>
          </a:p>
        </p:txBody>
      </p:sp>
    </p:spTree>
    <p:extLst>
      <p:ext uri="{BB962C8B-B14F-4D97-AF65-F5344CB8AC3E}">
        <p14:creationId xmlns:p14="http://schemas.microsoft.com/office/powerpoint/2010/main" val="1576400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A98D3E89-D608-4746-B8A8-4A1E4415DAD2}"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35</a:t>
            </a:fld>
            <a:endParaRPr lang="en-US" dirty="0"/>
          </a:p>
        </p:txBody>
      </p:sp>
    </p:spTree>
    <p:extLst>
      <p:ext uri="{BB962C8B-B14F-4D97-AF65-F5344CB8AC3E}">
        <p14:creationId xmlns:p14="http://schemas.microsoft.com/office/powerpoint/2010/main" val="18124137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36</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7957806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37</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0171281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38</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7957806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171432" indent="-171432">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39</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826963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5AD83DB0-B6E9-4913-B50E-04447C5BF190}"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40</a:t>
            </a:fld>
            <a:endParaRPr lang="en-US" dirty="0"/>
          </a:p>
        </p:txBody>
      </p:sp>
    </p:spTree>
    <p:extLst>
      <p:ext uri="{BB962C8B-B14F-4D97-AF65-F5344CB8AC3E}">
        <p14:creationId xmlns:p14="http://schemas.microsoft.com/office/powerpoint/2010/main" val="3551255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41</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7779341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03452018-884D-4CC4-9434-CC551EC2978C}"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42</a:t>
            </a:fld>
            <a:endParaRPr lang="en-US" dirty="0"/>
          </a:p>
        </p:txBody>
      </p:sp>
    </p:spTree>
    <p:extLst>
      <p:ext uri="{BB962C8B-B14F-4D97-AF65-F5344CB8AC3E}">
        <p14:creationId xmlns:p14="http://schemas.microsoft.com/office/powerpoint/2010/main" val="9442677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43</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9265429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44</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9713122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45</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2114473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46</a:t>
            </a:fld>
            <a:endParaRPr lang="en-US" dirty="0"/>
          </a:p>
        </p:txBody>
      </p:sp>
    </p:spTree>
    <p:extLst>
      <p:ext uri="{BB962C8B-B14F-4D97-AF65-F5344CB8AC3E}">
        <p14:creationId xmlns:p14="http://schemas.microsoft.com/office/powerpoint/2010/main" val="31903517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47</a:t>
            </a:fld>
            <a:endParaRPr lang="en-US" dirty="0"/>
          </a:p>
        </p:txBody>
      </p:sp>
    </p:spTree>
    <p:extLst>
      <p:ext uri="{BB962C8B-B14F-4D97-AF65-F5344CB8AC3E}">
        <p14:creationId xmlns:p14="http://schemas.microsoft.com/office/powerpoint/2010/main" val="13488060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48</a:t>
            </a:fld>
            <a:endParaRPr lang="en-US" dirty="0"/>
          </a:p>
        </p:txBody>
      </p:sp>
    </p:spTree>
    <p:extLst>
      <p:ext uri="{BB962C8B-B14F-4D97-AF65-F5344CB8AC3E}">
        <p14:creationId xmlns:p14="http://schemas.microsoft.com/office/powerpoint/2010/main" val="28262847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49</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55576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8280C101-7CE0-4DC5-90CE-9D715BAB9DD1}"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CEE0B04F-C6A4-4CAD-AA03-24B9434F70DB}" type="slidenum">
              <a:rPr lang="en-US" smtClean="0"/>
              <a:pPr/>
              <a:t>5</a:t>
            </a:fld>
            <a:endParaRPr lang="en-US" dirty="0"/>
          </a:p>
        </p:txBody>
      </p:sp>
    </p:spTree>
    <p:extLst>
      <p:ext uri="{BB962C8B-B14F-4D97-AF65-F5344CB8AC3E}">
        <p14:creationId xmlns:p14="http://schemas.microsoft.com/office/powerpoint/2010/main" val="18592735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50</a:t>
            </a:fld>
            <a:endParaRPr lang="en-US" dirty="0"/>
          </a:p>
        </p:txBody>
      </p:sp>
    </p:spTree>
    <p:extLst>
      <p:ext uri="{BB962C8B-B14F-4D97-AF65-F5344CB8AC3E}">
        <p14:creationId xmlns:p14="http://schemas.microsoft.com/office/powerpoint/2010/main" val="5046468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51</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4202200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80CE2-E829-4B6D-8962-30EC7152152E}" type="slidenum">
              <a:rPr lang="en-US" smtClean="0"/>
              <a:pPr/>
              <a:t>52</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0321732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7757BE8C-3BCE-444D-A0CE-65937B72FD7F}"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53</a:t>
            </a:fld>
            <a:endParaRPr lang="en-US" dirty="0"/>
          </a:p>
        </p:txBody>
      </p:sp>
    </p:spTree>
    <p:extLst>
      <p:ext uri="{BB962C8B-B14F-4D97-AF65-F5344CB8AC3E}">
        <p14:creationId xmlns:p14="http://schemas.microsoft.com/office/powerpoint/2010/main" val="1494951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fld id="{EFB1C47B-98F5-4DD9-BFB8-B7B264F069F8}" type="datetime1">
              <a:rPr lang="en-US" smtClean="0"/>
              <a:pPr/>
              <a:t>11/29/2012</a:t>
            </a:fld>
            <a:endParaRPr lang="en-US" dirty="0"/>
          </a:p>
        </p:txBody>
      </p:sp>
      <p:sp>
        <p:nvSpPr>
          <p:cNvPr id="7" name="Slide Number Placeholder 6"/>
          <p:cNvSpPr>
            <a:spLocks noGrp="1"/>
          </p:cNvSpPr>
          <p:nvPr>
            <p:ph type="sldNum" sz="quarter" idx="11"/>
          </p:nvPr>
        </p:nvSpPr>
        <p:spPr/>
        <p:txBody>
          <a:bodyPr/>
          <a:lstStyle/>
          <a:p>
            <a:fld id="{CEE0B04F-C6A4-4CAD-AA03-24B9434F70DB}" type="slidenum">
              <a:rPr lang="en-US" smtClean="0"/>
              <a:pPr/>
              <a:t>54</a:t>
            </a:fld>
            <a:endParaRPr lang="en-US" dirty="0"/>
          </a:p>
        </p:txBody>
      </p:sp>
      <p:sp>
        <p:nvSpPr>
          <p:cNvPr id="8" name="Header Placeholder 7"/>
          <p:cNvSpPr>
            <a:spLocks noGrp="1"/>
          </p:cNvSpPr>
          <p:nvPr>
            <p:ph type="hdr" sz="quarter" idx="12"/>
          </p:nvPr>
        </p:nvSpPr>
        <p:spPr/>
        <p:txBody>
          <a:bodyPr/>
          <a:lstStyle/>
          <a:p>
            <a:r>
              <a:rPr lang="en-US" smtClean="0"/>
              <a:t>Monitoring RSR Data Quality</a:t>
            </a:r>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FEE0E947-9EEB-4029-8DA6-BA98C83927CB}" type="datetime1">
              <a:rPr lang="en-US" smtClean="0"/>
              <a:pPr/>
              <a:t>11/29/2012</a:t>
            </a:fld>
            <a:endParaRPr lang="en-US" dirty="0"/>
          </a:p>
        </p:txBody>
      </p:sp>
      <p:sp>
        <p:nvSpPr>
          <p:cNvPr id="6" name="Slide Number Placeholder 5"/>
          <p:cNvSpPr>
            <a:spLocks noGrp="1"/>
          </p:cNvSpPr>
          <p:nvPr>
            <p:ph type="sldNum" sz="quarter" idx="12"/>
          </p:nvPr>
        </p:nvSpPr>
        <p:spPr/>
        <p:txBody>
          <a:bodyPr/>
          <a:lstStyle/>
          <a:p>
            <a:fld id="{CEE0B04F-C6A4-4CAD-AA03-24B9434F70DB}" type="slidenum">
              <a:rPr lang="en-US" smtClean="0"/>
              <a:pPr/>
              <a:t>55</a:t>
            </a:fld>
            <a:endParaRPr lang="en-US" dirty="0"/>
          </a:p>
        </p:txBody>
      </p:sp>
    </p:spTree>
    <p:extLst>
      <p:ext uri="{BB962C8B-B14F-4D97-AF65-F5344CB8AC3E}">
        <p14:creationId xmlns:p14="http://schemas.microsoft.com/office/powerpoint/2010/main" val="33638564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CD377C-F69C-48BA-8F56-CE249255DE22}" type="slidenum">
              <a:rPr lang="en-US" smtClean="0"/>
              <a:pPr/>
              <a:t>56</a:t>
            </a:fld>
            <a:endParaRPr lang="en-US" dirty="0"/>
          </a:p>
        </p:txBody>
      </p:sp>
    </p:spTree>
    <p:extLst>
      <p:ext uri="{BB962C8B-B14F-4D97-AF65-F5344CB8AC3E}">
        <p14:creationId xmlns:p14="http://schemas.microsoft.com/office/powerpoint/2010/main" val="25777590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xfrm>
            <a:off x="685800" y="4343121"/>
            <a:ext cx="5486400" cy="41150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fld id="{EFB1C47B-98F5-4DD9-BFB8-B7B264F069F8}" type="datetime1">
              <a:rPr lang="en-US" smtClean="0"/>
              <a:pPr/>
              <a:t>11/29/2012</a:t>
            </a:fld>
            <a:endParaRPr lang="en-US" dirty="0"/>
          </a:p>
        </p:txBody>
      </p:sp>
      <p:sp>
        <p:nvSpPr>
          <p:cNvPr id="7" name="Slide Number Placeholder 6"/>
          <p:cNvSpPr>
            <a:spLocks noGrp="1"/>
          </p:cNvSpPr>
          <p:nvPr>
            <p:ph type="sldNum" sz="quarter" idx="11"/>
          </p:nvPr>
        </p:nvSpPr>
        <p:spPr/>
        <p:txBody>
          <a:bodyPr/>
          <a:lstStyle/>
          <a:p>
            <a:fld id="{CEE0B04F-C6A4-4CAD-AA03-24B9434F70DB}" type="slidenum">
              <a:rPr lang="en-US" smtClean="0"/>
              <a:pPr/>
              <a:t>58</a:t>
            </a:fld>
            <a:endParaRPr lang="en-US" dirty="0"/>
          </a:p>
        </p:txBody>
      </p:sp>
      <p:sp>
        <p:nvSpPr>
          <p:cNvPr id="8" name="Header Placeholder 7"/>
          <p:cNvSpPr>
            <a:spLocks noGrp="1"/>
          </p:cNvSpPr>
          <p:nvPr>
            <p:ph type="hdr" sz="quarter" idx="12"/>
          </p:nvPr>
        </p:nvSpPr>
        <p:spPr/>
        <p:txBody>
          <a:bodyPr/>
          <a:lstStyle/>
          <a:p>
            <a:r>
              <a:rPr lang="en-US" smtClean="0"/>
              <a:t>Monitoring RSR Data Quality</a:t>
            </a:r>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FEE0E947-9EEB-4029-8DA6-BA98C83927CB}" type="datetime1">
              <a:rPr lang="en-US" smtClean="0"/>
              <a:pPr/>
              <a:t>11/29/2012</a:t>
            </a:fld>
            <a:endParaRPr lang="en-US" dirty="0"/>
          </a:p>
        </p:txBody>
      </p:sp>
      <p:sp>
        <p:nvSpPr>
          <p:cNvPr id="6" name="Slide Number Placeholder 5"/>
          <p:cNvSpPr>
            <a:spLocks noGrp="1"/>
          </p:cNvSpPr>
          <p:nvPr>
            <p:ph type="sldNum" sz="quarter" idx="12"/>
          </p:nvPr>
        </p:nvSpPr>
        <p:spPr/>
        <p:txBody>
          <a:bodyPr/>
          <a:lstStyle/>
          <a:p>
            <a:fld id="{CEE0B04F-C6A4-4CAD-AA03-24B9434F70DB}" type="slidenum">
              <a:rPr lang="en-US" smtClean="0"/>
              <a:pPr/>
              <a:t>59</a:t>
            </a:fld>
            <a:endParaRPr lang="en-US" dirty="0"/>
          </a:p>
        </p:txBody>
      </p:sp>
    </p:spTree>
    <p:extLst>
      <p:ext uri="{BB962C8B-B14F-4D97-AF65-F5344CB8AC3E}">
        <p14:creationId xmlns:p14="http://schemas.microsoft.com/office/powerpoint/2010/main" val="336385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FEE0E947-9EEB-4029-8DA6-BA98C83927CB}" type="datetime1">
              <a:rPr lang="en-US" smtClean="0"/>
              <a:pPr/>
              <a:t>11/29/2012</a:t>
            </a:fld>
            <a:endParaRPr lang="en-US" dirty="0"/>
          </a:p>
        </p:txBody>
      </p:sp>
      <p:sp>
        <p:nvSpPr>
          <p:cNvPr id="6" name="Slide Number Placeholder 5"/>
          <p:cNvSpPr>
            <a:spLocks noGrp="1"/>
          </p:cNvSpPr>
          <p:nvPr>
            <p:ph type="sldNum" sz="quarter" idx="12"/>
          </p:nvPr>
        </p:nvSpPr>
        <p:spPr/>
        <p:txBody>
          <a:bodyPr/>
          <a:lstStyle/>
          <a:p>
            <a:fld id="{CEE0B04F-C6A4-4CAD-AA03-24B9434F70DB}" type="slidenum">
              <a:rPr lang="en-US" smtClean="0"/>
              <a:pPr/>
              <a:t>6</a:t>
            </a:fld>
            <a:endParaRPr lang="en-US" dirty="0"/>
          </a:p>
        </p:txBody>
      </p:sp>
    </p:spTree>
    <p:extLst>
      <p:ext uri="{BB962C8B-B14F-4D97-AF65-F5344CB8AC3E}">
        <p14:creationId xmlns:p14="http://schemas.microsoft.com/office/powerpoint/2010/main" val="33638564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fld id="{EFB1C47B-98F5-4DD9-BFB8-B7B264F069F8}" type="datetime1">
              <a:rPr lang="en-US" smtClean="0"/>
              <a:pPr/>
              <a:t>11/29/2012</a:t>
            </a:fld>
            <a:endParaRPr lang="en-US" dirty="0"/>
          </a:p>
        </p:txBody>
      </p:sp>
      <p:sp>
        <p:nvSpPr>
          <p:cNvPr id="7" name="Slide Number Placeholder 6"/>
          <p:cNvSpPr>
            <a:spLocks noGrp="1"/>
          </p:cNvSpPr>
          <p:nvPr>
            <p:ph type="sldNum" sz="quarter" idx="11"/>
          </p:nvPr>
        </p:nvSpPr>
        <p:spPr/>
        <p:txBody>
          <a:bodyPr/>
          <a:lstStyle/>
          <a:p>
            <a:fld id="{CEE0B04F-C6A4-4CAD-AA03-24B9434F70DB}" type="slidenum">
              <a:rPr lang="en-US" smtClean="0"/>
              <a:pPr/>
              <a:t>60</a:t>
            </a:fld>
            <a:endParaRPr lang="en-US" dirty="0"/>
          </a:p>
        </p:txBody>
      </p:sp>
      <p:sp>
        <p:nvSpPr>
          <p:cNvPr id="8" name="Header Placeholder 7"/>
          <p:cNvSpPr>
            <a:spLocks noGrp="1"/>
          </p:cNvSpPr>
          <p:nvPr>
            <p:ph type="hdr" sz="quarter" idx="12"/>
          </p:nvPr>
        </p:nvSpPr>
        <p:spPr/>
        <p:txBody>
          <a:bodyPr/>
          <a:lstStyle/>
          <a:p>
            <a:r>
              <a:rPr lang="en-US" smtClean="0"/>
              <a:t>Monitoring RSR Data Quality</a:t>
            </a:r>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CD377C-F69C-48BA-8F56-CE249255DE22}" type="slidenum">
              <a:rPr lang="en-US" smtClean="0"/>
              <a:pPr/>
              <a:t>61</a:t>
            </a:fld>
            <a:endParaRPr lang="en-US" dirty="0"/>
          </a:p>
        </p:txBody>
      </p:sp>
    </p:spTree>
    <p:extLst>
      <p:ext uri="{BB962C8B-B14F-4D97-AF65-F5344CB8AC3E}">
        <p14:creationId xmlns:p14="http://schemas.microsoft.com/office/powerpoint/2010/main" val="30642037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fld id="{C1986BBE-BEB2-4AB4-B238-28882CC5D915}" type="datetime1">
              <a:rPr lang="en-US" smtClean="0"/>
              <a:pPr/>
              <a:t>11/29/2012</a:t>
            </a:fld>
            <a:endParaRPr lang="en-US" dirty="0"/>
          </a:p>
        </p:txBody>
      </p:sp>
      <p:sp>
        <p:nvSpPr>
          <p:cNvPr id="7" name="Slide Number Placeholder 6"/>
          <p:cNvSpPr>
            <a:spLocks noGrp="1"/>
          </p:cNvSpPr>
          <p:nvPr>
            <p:ph type="sldNum" sz="quarter" idx="11"/>
          </p:nvPr>
        </p:nvSpPr>
        <p:spPr/>
        <p:txBody>
          <a:bodyPr/>
          <a:lstStyle/>
          <a:p>
            <a:fld id="{CEE0B04F-C6A4-4CAD-AA03-24B9434F70DB}" type="slidenum">
              <a:rPr lang="en-US" smtClean="0"/>
              <a:pPr/>
              <a:t>62</a:t>
            </a:fld>
            <a:endParaRPr lang="en-US" dirty="0"/>
          </a:p>
        </p:txBody>
      </p:sp>
      <p:sp>
        <p:nvSpPr>
          <p:cNvPr id="8" name="Header Placeholder 7"/>
          <p:cNvSpPr>
            <a:spLocks noGrp="1"/>
          </p:cNvSpPr>
          <p:nvPr>
            <p:ph type="hdr" sz="quarter" idx="12"/>
          </p:nvPr>
        </p:nvSpPr>
        <p:spPr/>
        <p:txBody>
          <a:bodyPr/>
          <a:lstStyle/>
          <a:p>
            <a:r>
              <a:rPr lang="en-US" smtClean="0"/>
              <a:t>Monitoring RSR Data Quality</a:t>
            </a:r>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78B5E0CC-8D43-4498-A188-55BAFCA05D2C}" type="slidenum">
              <a:rPr lang="en-US" smtClean="0"/>
              <a:pPr/>
              <a:t>63</a:t>
            </a:fld>
            <a:endParaRPr lang="en-US" dirty="0"/>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en-US" dirty="0"/>
          </a:p>
        </p:txBody>
      </p:sp>
      <p:sp>
        <p:nvSpPr>
          <p:cNvPr id="9" name="Date Placeholder 8"/>
          <p:cNvSpPr>
            <a:spLocks noGrp="1"/>
          </p:cNvSpPr>
          <p:nvPr>
            <p:ph type="dt" idx="10"/>
          </p:nvPr>
        </p:nvSpPr>
        <p:spPr/>
        <p:txBody>
          <a:bodyPr/>
          <a:lstStyle/>
          <a:p>
            <a:fld id="{BEC76F85-9867-476A-A33A-01ED544222DB}" type="datetime1">
              <a:rPr lang="en-US" smtClean="0"/>
              <a:pPr/>
              <a:t>11/29/2012</a:t>
            </a:fld>
            <a:endParaRPr lang="en-US" dirty="0"/>
          </a:p>
        </p:txBody>
      </p:sp>
      <p:sp>
        <p:nvSpPr>
          <p:cNvPr id="10" name="Header Placeholder 9"/>
          <p:cNvSpPr>
            <a:spLocks noGrp="1"/>
          </p:cNvSpPr>
          <p:nvPr>
            <p:ph type="hdr" sz="quarter" idx="11"/>
          </p:nvPr>
        </p:nvSpPr>
        <p:spPr/>
        <p:txBody>
          <a:bodyPr/>
          <a:lstStyle/>
          <a:p>
            <a:r>
              <a:rPr lang="en-US" smtClean="0"/>
              <a:t>Monitoring RSR Data Quality</a:t>
            </a:r>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4842" y="8685610"/>
            <a:ext cx="2973161" cy="45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70" tIns="48335" rIns="96670" bIns="48335" anchor="b"/>
          <a:lstStyle>
            <a:lvl1pPr defTabSz="965200">
              <a:defRPr sz="2400">
                <a:solidFill>
                  <a:schemeClr val="tx1"/>
                </a:solidFill>
                <a:latin typeface="Times" pitchFamily="18" charset="0"/>
              </a:defRPr>
            </a:lvl1pPr>
            <a:lvl2pPr marL="742950" indent="-285750" defTabSz="965200">
              <a:defRPr sz="2400">
                <a:solidFill>
                  <a:schemeClr val="tx1"/>
                </a:solidFill>
                <a:latin typeface="Times" pitchFamily="18" charset="0"/>
              </a:defRPr>
            </a:lvl2pPr>
            <a:lvl3pPr marL="1143000" indent="-228600" defTabSz="965200">
              <a:defRPr sz="2400">
                <a:solidFill>
                  <a:schemeClr val="tx1"/>
                </a:solidFill>
                <a:latin typeface="Times" pitchFamily="18" charset="0"/>
              </a:defRPr>
            </a:lvl3pPr>
            <a:lvl4pPr marL="1600200" indent="-228600" defTabSz="965200">
              <a:defRPr sz="2400">
                <a:solidFill>
                  <a:schemeClr val="tx1"/>
                </a:solidFill>
                <a:latin typeface="Times" pitchFamily="18" charset="0"/>
              </a:defRPr>
            </a:lvl4pPr>
            <a:lvl5pPr marL="2057400" indent="-228600" defTabSz="965200">
              <a:defRPr sz="2400">
                <a:solidFill>
                  <a:schemeClr val="tx1"/>
                </a:solidFill>
                <a:latin typeface="Times" pitchFamily="18" charset="0"/>
              </a:defRPr>
            </a:lvl5pPr>
            <a:lvl6pPr marL="2514600" indent="-228600" defTabSz="965200" eaLnBrk="0" fontAlgn="base" hangingPunct="0">
              <a:spcBef>
                <a:spcPct val="0"/>
              </a:spcBef>
              <a:spcAft>
                <a:spcPct val="0"/>
              </a:spcAft>
              <a:defRPr sz="2400">
                <a:solidFill>
                  <a:schemeClr val="tx1"/>
                </a:solidFill>
                <a:latin typeface="Times" pitchFamily="18" charset="0"/>
              </a:defRPr>
            </a:lvl6pPr>
            <a:lvl7pPr marL="2971800" indent="-228600" defTabSz="965200" eaLnBrk="0" fontAlgn="base" hangingPunct="0">
              <a:spcBef>
                <a:spcPct val="0"/>
              </a:spcBef>
              <a:spcAft>
                <a:spcPct val="0"/>
              </a:spcAft>
              <a:defRPr sz="2400">
                <a:solidFill>
                  <a:schemeClr val="tx1"/>
                </a:solidFill>
                <a:latin typeface="Times" pitchFamily="18" charset="0"/>
              </a:defRPr>
            </a:lvl7pPr>
            <a:lvl8pPr marL="3429000" indent="-228600" defTabSz="965200" eaLnBrk="0" fontAlgn="base" hangingPunct="0">
              <a:spcBef>
                <a:spcPct val="0"/>
              </a:spcBef>
              <a:spcAft>
                <a:spcPct val="0"/>
              </a:spcAft>
              <a:defRPr sz="2400">
                <a:solidFill>
                  <a:schemeClr val="tx1"/>
                </a:solidFill>
                <a:latin typeface="Times" pitchFamily="18" charset="0"/>
              </a:defRPr>
            </a:lvl8pPr>
            <a:lvl9pPr marL="3886200" indent="-228600" defTabSz="965200" eaLnBrk="0" fontAlgn="base" hangingPunct="0">
              <a:spcBef>
                <a:spcPct val="0"/>
              </a:spcBef>
              <a:spcAft>
                <a:spcPct val="0"/>
              </a:spcAft>
              <a:defRPr sz="2400">
                <a:solidFill>
                  <a:schemeClr val="tx1"/>
                </a:solidFill>
                <a:latin typeface="Times" pitchFamily="18" charset="0"/>
              </a:defRPr>
            </a:lvl9pPr>
          </a:lstStyle>
          <a:p>
            <a:pPr algn="r"/>
            <a:fld id="{17AC0874-56EC-41E0-803D-9B174229DF79}" type="slidenum">
              <a:rPr lang="en-US" sz="1200"/>
              <a:pPr algn="r"/>
              <a:t>64</a:t>
            </a:fld>
            <a:endParaRPr lang="en-US" sz="1200" dirty="0"/>
          </a:p>
        </p:txBody>
      </p:sp>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fld id="{E0DFC032-75C0-4426-A127-91B122A44107}" type="datetime1">
              <a:rPr lang="en-US" smtClean="0"/>
              <a:pPr/>
              <a:t>11/29/2012</a:t>
            </a:fld>
            <a:endParaRPr lang="en-US" dirty="0"/>
          </a:p>
        </p:txBody>
      </p:sp>
      <p:sp>
        <p:nvSpPr>
          <p:cNvPr id="8" name="Header Placeholder 7"/>
          <p:cNvSpPr>
            <a:spLocks noGrp="1"/>
          </p:cNvSpPr>
          <p:nvPr>
            <p:ph type="hdr" sz="quarter" idx="12"/>
          </p:nvPr>
        </p:nvSpPr>
        <p:spPr/>
        <p:txBody>
          <a:bodyPr/>
          <a:lstStyle/>
          <a:p>
            <a:r>
              <a:rPr lang="en-US" smtClean="0"/>
              <a:t>Monitoring RSR Data Quality</a:t>
            </a:r>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p:sp>
      <p:sp>
        <p:nvSpPr>
          <p:cNvPr id="5" name="Notes Placeholder 4"/>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fld id="{81F5E810-93D4-4B4D-923E-BE976D7A6D40}" type="datetime1">
              <a:rPr lang="en-US" smtClean="0"/>
              <a:pPr/>
              <a:t>11/29/2012</a:t>
            </a:fld>
            <a:endParaRPr lang="en-US" dirty="0"/>
          </a:p>
        </p:txBody>
      </p:sp>
      <p:sp>
        <p:nvSpPr>
          <p:cNvPr id="7" name="Slide Number Placeholder 6"/>
          <p:cNvSpPr>
            <a:spLocks noGrp="1"/>
          </p:cNvSpPr>
          <p:nvPr>
            <p:ph type="sldNum" sz="quarter" idx="11"/>
          </p:nvPr>
        </p:nvSpPr>
        <p:spPr/>
        <p:txBody>
          <a:bodyPr/>
          <a:lstStyle/>
          <a:p>
            <a:fld id="{CEE0B04F-C6A4-4CAD-AA03-24B9434F70DB}" type="slidenum">
              <a:rPr lang="en-US" smtClean="0"/>
              <a:pPr/>
              <a:t>65</a:t>
            </a:fld>
            <a:endParaRPr lang="en-US" dirty="0"/>
          </a:p>
        </p:txBody>
      </p:sp>
      <p:sp>
        <p:nvSpPr>
          <p:cNvPr id="8" name="Header Placeholder 7"/>
          <p:cNvSpPr>
            <a:spLocks noGrp="1"/>
          </p:cNvSpPr>
          <p:nvPr>
            <p:ph type="hdr" sz="quarter" idx="12"/>
          </p:nvPr>
        </p:nvSpPr>
        <p:spPr/>
        <p:txBody>
          <a:bodyPr/>
          <a:lstStyle/>
          <a:p>
            <a:r>
              <a:rPr lang="en-US" smtClean="0"/>
              <a:t>Monitoring RSR Data Quality</a:t>
            </a:r>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Monitoring RSR Data Quality</a:t>
            </a:r>
            <a:endParaRPr lang="en-US" dirty="0"/>
          </a:p>
        </p:txBody>
      </p:sp>
      <p:sp>
        <p:nvSpPr>
          <p:cNvPr id="5" name="Date Placeholder 4"/>
          <p:cNvSpPr>
            <a:spLocks noGrp="1"/>
          </p:cNvSpPr>
          <p:nvPr>
            <p:ph type="dt" idx="11"/>
          </p:nvPr>
        </p:nvSpPr>
        <p:spPr/>
        <p:txBody>
          <a:bodyPr/>
          <a:lstStyle/>
          <a:p>
            <a:fld id="{073DD591-969B-44BB-AFAB-C042B730D7E4}" type="datetime1">
              <a:rPr lang="en-US" smtClean="0"/>
              <a:t>11/29/2012</a:t>
            </a:fld>
            <a:endParaRPr lang="en-US" dirty="0"/>
          </a:p>
        </p:txBody>
      </p:sp>
      <p:sp>
        <p:nvSpPr>
          <p:cNvPr id="6" name="Slide Number Placeholder 5"/>
          <p:cNvSpPr>
            <a:spLocks noGrp="1"/>
          </p:cNvSpPr>
          <p:nvPr>
            <p:ph type="sldNum" sz="quarter" idx="12"/>
          </p:nvPr>
        </p:nvSpPr>
        <p:spPr/>
        <p:txBody>
          <a:bodyPr/>
          <a:lstStyle/>
          <a:p>
            <a:fld id="{049495D8-C4BC-467B-A17A-6460D1970E75}" type="slidenum">
              <a:rPr lang="en-US" smtClean="0"/>
              <a:pPr/>
              <a:t>66</a:t>
            </a:fld>
            <a:endParaRPr lang="en-US" dirty="0"/>
          </a:p>
        </p:txBody>
      </p:sp>
    </p:spTree>
    <p:extLst>
      <p:ext uri="{BB962C8B-B14F-4D97-AF65-F5344CB8AC3E}">
        <p14:creationId xmlns:p14="http://schemas.microsoft.com/office/powerpoint/2010/main" val="1477632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263ED5-D4B4-4EB8-A303-CBC7023148AC}" type="slidenum">
              <a:rPr lang="en-US" smtClean="0"/>
              <a:pPr/>
              <a:t>7</a:t>
            </a:fld>
            <a:endParaRPr lang="en-US" dirty="0"/>
          </a:p>
        </p:txBody>
      </p:sp>
      <p:sp>
        <p:nvSpPr>
          <p:cNvPr id="10" name="Slide Image Placeholder 9"/>
          <p:cNvSpPr>
            <a:spLocks noGrp="1" noRot="1" noChangeAspect="1"/>
          </p:cNvSpPr>
          <p:nvPr>
            <p:ph type="sldImg"/>
          </p:nvPr>
        </p:nvSpPr>
        <p:spPr/>
      </p:sp>
    </p:spTree>
    <p:extLst>
      <p:ext uri="{BB962C8B-B14F-4D97-AF65-F5344CB8AC3E}">
        <p14:creationId xmlns:p14="http://schemas.microsoft.com/office/powerpoint/2010/main" val="1369762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263ED5-D4B4-4EB8-A303-CBC7023148AC}" type="slidenum">
              <a:rPr lang="en-US" smtClean="0"/>
              <a:pPr/>
              <a:t>8</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3207733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CD377C-F69C-48BA-8F56-CE249255DE22}" type="slidenum">
              <a:rPr lang="en-US" smtClean="0"/>
              <a:pPr/>
              <a:t>9</a:t>
            </a:fld>
            <a:endParaRPr lang="en-US" dirty="0"/>
          </a:p>
        </p:txBody>
      </p:sp>
    </p:spTree>
    <p:extLst>
      <p:ext uri="{BB962C8B-B14F-4D97-AF65-F5344CB8AC3E}">
        <p14:creationId xmlns:p14="http://schemas.microsoft.com/office/powerpoint/2010/main" val="8033067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ain Title Slide">
    <p:spTree>
      <p:nvGrpSpPr>
        <p:cNvPr id="1" name=""/>
        <p:cNvGrpSpPr/>
        <p:nvPr/>
      </p:nvGrpSpPr>
      <p:grpSpPr>
        <a:xfrm>
          <a:off x="0" y="0"/>
          <a:ext cx="0" cy="0"/>
          <a:chOff x="0" y="0"/>
          <a:chExt cx="0" cy="0"/>
        </a:xfrm>
      </p:grpSpPr>
      <p:pic>
        <p:nvPicPr>
          <p:cNvPr id="1197058" name="Picture 2" descr="b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428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9" name="Title 1"/>
          <p:cNvSpPr>
            <a:spLocks noGrp="1"/>
          </p:cNvSpPr>
          <p:nvPr>
            <p:ph type="title"/>
          </p:nvPr>
        </p:nvSpPr>
        <p:spPr>
          <a:xfrm>
            <a:off x="762000" y="1371600"/>
            <a:ext cx="7964487" cy="1817510"/>
          </a:xfrm>
        </p:spPr>
        <p:txBody>
          <a:bodyPr/>
          <a:lstStyle>
            <a:lvl1pPr algn="ctr">
              <a:lnSpc>
                <a:spcPct val="100000"/>
              </a:lnSpc>
              <a:defRPr sz="4000" b="1" cap="all"/>
            </a:lvl1pPr>
          </a:lstStyle>
          <a:p>
            <a:r>
              <a:rPr lang="en-US" dirty="0" smtClean="0"/>
              <a:t>Click to edit Master title style</a:t>
            </a:r>
            <a:endParaRPr lang="en-US" dirty="0"/>
          </a:p>
        </p:txBody>
      </p:sp>
      <p:sp>
        <p:nvSpPr>
          <p:cNvPr id="1197059" name="Line 3"/>
          <p:cNvSpPr>
            <a:spLocks noChangeShapeType="1"/>
          </p:cNvSpPr>
          <p:nvPr/>
        </p:nvSpPr>
        <p:spPr bwMode="auto">
          <a:xfrm>
            <a:off x="-1" y="6400800"/>
            <a:ext cx="9144000" cy="0"/>
          </a:xfrm>
          <a:prstGeom prst="line">
            <a:avLst/>
          </a:prstGeom>
          <a:noFill/>
          <a:ln w="508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dirty="0">
              <a:solidFill>
                <a:srgbClr val="000000"/>
              </a:solidFill>
              <a:latin typeface="Times" pitchFamily="18" charset="0"/>
            </a:endParaRPr>
          </a:p>
        </p:txBody>
      </p:sp>
      <p:sp>
        <p:nvSpPr>
          <p:cNvPr id="20" name="Text Placeholder 2"/>
          <p:cNvSpPr>
            <a:spLocks noGrp="1"/>
          </p:cNvSpPr>
          <p:nvPr>
            <p:ph type="body" idx="1" hasCustomPrompt="1"/>
          </p:nvPr>
        </p:nvSpPr>
        <p:spPr>
          <a:xfrm>
            <a:off x="762000" y="3429000"/>
            <a:ext cx="7964487" cy="1382889"/>
          </a:xfrm>
        </p:spPr>
        <p:txBody>
          <a:bodyPr anchor="t" anchorCtr="1"/>
          <a:lstStyle>
            <a:lvl1pPr marL="0" indent="0" algn="ctr">
              <a:buNone/>
              <a:defRPr sz="2000" cap="none" baseline="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Title Style</a:t>
            </a:r>
          </a:p>
        </p:txBody>
      </p:sp>
      <p:sp>
        <p:nvSpPr>
          <p:cNvPr id="4" name="TextBox 3"/>
          <p:cNvSpPr txBox="1"/>
          <p:nvPr/>
        </p:nvSpPr>
        <p:spPr>
          <a:xfrm>
            <a:off x="590550" y="263311"/>
            <a:ext cx="5638800" cy="307777"/>
          </a:xfrm>
          <a:prstGeom prst="rect">
            <a:avLst/>
          </a:prstGeom>
          <a:noFill/>
        </p:spPr>
        <p:txBody>
          <a:bodyPr wrap="square" rtlCol="0">
            <a:spAutoFit/>
          </a:bodyPr>
          <a:lstStyle/>
          <a:p>
            <a:r>
              <a:rPr lang="en-US" sz="1400" b="1" cap="all" dirty="0" smtClean="0">
                <a:solidFill>
                  <a:srgbClr val="6D91C5"/>
                </a:solidFill>
                <a:latin typeface="Arial" pitchFamily="34" charset="0"/>
                <a:cs typeface="Arial" pitchFamily="34" charset="0"/>
              </a:rPr>
              <a:t>Ryan </a:t>
            </a:r>
            <a:r>
              <a:rPr lang="en-US" sz="1400" b="1" cap="all" dirty="0">
                <a:solidFill>
                  <a:srgbClr val="6D91C5"/>
                </a:solidFill>
                <a:latin typeface="Arial" pitchFamily="34" charset="0"/>
                <a:cs typeface="Arial" pitchFamily="34" charset="0"/>
              </a:rPr>
              <a:t>White HIV/AIDS Program Services Report</a:t>
            </a:r>
          </a:p>
        </p:txBody>
      </p:sp>
      <p:sp>
        <p:nvSpPr>
          <p:cNvPr id="5" name="Rectangle 4"/>
          <p:cNvSpPr/>
          <p:nvPr/>
        </p:nvSpPr>
        <p:spPr bwMode="auto">
          <a:xfrm>
            <a:off x="6229350" y="5810250"/>
            <a:ext cx="2590800" cy="828675"/>
          </a:xfrm>
          <a:prstGeom prst="rect">
            <a:avLst/>
          </a:prstGeom>
          <a:solidFill>
            <a:schemeClr val="bg1"/>
          </a:solidFill>
          <a:ln w="1905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a:solidFill>
                <a:prstClr val="black"/>
              </a:solidFill>
              <a:latin typeface="Times" pitchFamily="18" charset="0"/>
            </a:endParaRPr>
          </a:p>
        </p:txBody>
      </p:sp>
      <p:grpSp>
        <p:nvGrpSpPr>
          <p:cNvPr id="2" name="Group 13"/>
          <p:cNvGrpSpPr/>
          <p:nvPr/>
        </p:nvGrpSpPr>
        <p:grpSpPr>
          <a:xfrm>
            <a:off x="215233" y="205689"/>
            <a:ext cx="434274" cy="423021"/>
            <a:chOff x="215233" y="226280"/>
            <a:chExt cx="434274" cy="423021"/>
          </a:xfrm>
        </p:grpSpPr>
        <p:sp>
          <p:nvSpPr>
            <p:cNvPr id="24" name="Rectangle 23"/>
            <p:cNvSpPr/>
            <p:nvPr userDrawn="1"/>
          </p:nvSpPr>
          <p:spPr bwMode="auto">
            <a:xfrm>
              <a:off x="215233" y="230522"/>
              <a:ext cx="338017" cy="418779"/>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a:solidFill>
                  <a:prstClr val="black"/>
                </a:solidFill>
                <a:latin typeface="Times" pitchFamily="18" charset="0"/>
              </a:endParaRPr>
            </a:p>
          </p:txBody>
        </p:sp>
        <p:pic>
          <p:nvPicPr>
            <p:cNvPr id="25" name="Picture 2" descr="bar"/>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a:stretch/>
          </p:blipFill>
          <p:spPr bwMode="auto">
            <a:xfrm>
              <a:off x="416918" y="226280"/>
              <a:ext cx="232589" cy="423021"/>
            </a:xfrm>
            <a:prstGeom prst="rect">
              <a:avLst/>
            </a:prstGeom>
            <a:noFill/>
            <a:extLst>
              <a:ext uri="{909E8E84-426E-40DD-AFC4-6F175D3DCCD1}">
                <a14:hiddenFill xmlns:a14="http://schemas.microsoft.com/office/drawing/2010/main">
                  <a:solidFill>
                    <a:srgbClr val="FFFFFF"/>
                  </a:solidFill>
                </a14:hiddenFill>
              </a:ext>
            </a:extLst>
          </p:spPr>
        </p:pic>
      </p:grpSp>
      <p:pic>
        <p:nvPicPr>
          <p:cNvPr id="13" name="Picture Placeholder 6" descr="WRMA green w_bar logo.png"/>
          <p:cNvPicPr>
            <a:picLocks noChangeAspect="1"/>
          </p:cNvPicPr>
          <p:nvPr userDrawn="1"/>
        </p:nvPicPr>
        <p:blipFill>
          <a:blip r:embed="rId4" cstate="print"/>
          <a:srcRect/>
          <a:stretch>
            <a:fillRect/>
          </a:stretch>
        </p:blipFill>
        <p:spPr bwMode="auto">
          <a:xfrm>
            <a:off x="6303466" y="6119996"/>
            <a:ext cx="1142362" cy="361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Placeholder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609274" y="5971220"/>
            <a:ext cx="1097280" cy="509138"/>
          </a:xfrm>
          <a:prstGeom prst="rect">
            <a:avLst/>
          </a:prstGeom>
        </p:spPr>
      </p:pic>
    </p:spTree>
    <p:extLst>
      <p:ext uri="{BB962C8B-B14F-4D97-AF65-F5344CB8AC3E}">
        <p14:creationId xmlns:p14="http://schemas.microsoft.com/office/powerpoint/2010/main" val="40365582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49955"/>
            <a:ext cx="8229600" cy="110631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600200"/>
            <a:ext cx="8001000" cy="3375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85800" y="5136776"/>
            <a:ext cx="8001000" cy="132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00F29511-ABEE-4063-AEDC-B7A01812C2F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6204496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172F3C42-7889-4B1E-97B5-2FA67173BFC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913490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172F3C42-7889-4B1E-97B5-2FA67173BFC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650300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807" y="2248114"/>
            <a:ext cx="7772400" cy="1470025"/>
          </a:xfrm>
        </p:spPr>
        <p:txBody>
          <a:bodyPr/>
          <a:lstStyle>
            <a:lvl1pPr algn="ctr">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172F3C42-7889-4B1E-97B5-2FA67173BFC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337364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95323" y="349955"/>
            <a:ext cx="8229600" cy="1075433"/>
          </a:xfrm>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172F3C42-7889-4B1E-97B5-2FA67173BFC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61107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7179"/>
            <a:ext cx="27797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367179"/>
            <a:ext cx="5111750" cy="60336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529229"/>
            <a:ext cx="2779713" cy="48715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00F29511-ABEE-4063-AEDC-B7A01812C2F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8394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00F29511-ABEE-4063-AEDC-B7A01812C2F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0239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00F29511-ABEE-4063-AEDC-B7A01812C2F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184167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221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221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00F29511-ABEE-4063-AEDC-B7A01812C2F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878348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3"/>
          <p:cNvSpPr>
            <a:spLocks noGrp="1"/>
          </p:cNvSpPr>
          <p:nvPr>
            <p:ph type="sldNum" sz="quarter" idx="10"/>
          </p:nvPr>
        </p:nvSpPr>
        <p:spPr>
          <a:xfrm>
            <a:off x="0" y="6540500"/>
            <a:ext cx="406400" cy="292100"/>
          </a:xfrm>
        </p:spPr>
        <p:txBody>
          <a:bodyPr/>
          <a:lstStyle>
            <a:lvl1pPr algn="ctr">
              <a:defRPr sz="1100"/>
            </a:lvl1pPr>
          </a:lstStyle>
          <a:p>
            <a:fld id="{ED70ED62-8382-46EA-8C46-9504A750DDB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7138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pic>
        <p:nvPicPr>
          <p:cNvPr id="1197058" name="Picture 2" descr="ba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428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197059" name="Line 3"/>
          <p:cNvSpPr>
            <a:spLocks noChangeShapeType="1"/>
          </p:cNvSpPr>
          <p:nvPr userDrawn="1"/>
        </p:nvSpPr>
        <p:spPr bwMode="auto">
          <a:xfrm>
            <a:off x="-1" y="6400800"/>
            <a:ext cx="9144000" cy="0"/>
          </a:xfrm>
          <a:prstGeom prst="line">
            <a:avLst/>
          </a:prstGeom>
          <a:noFill/>
          <a:ln w="508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dirty="0">
              <a:solidFill>
                <a:srgbClr val="000000"/>
              </a:solidFill>
              <a:latin typeface="Times" pitchFamily="18" charset="0"/>
            </a:endParaRPr>
          </a:p>
        </p:txBody>
      </p:sp>
      <p:sp>
        <p:nvSpPr>
          <p:cNvPr id="19" name="Title 1"/>
          <p:cNvSpPr>
            <a:spLocks noGrp="1"/>
          </p:cNvSpPr>
          <p:nvPr>
            <p:ph type="title"/>
          </p:nvPr>
        </p:nvSpPr>
        <p:spPr>
          <a:xfrm>
            <a:off x="758297" y="2957690"/>
            <a:ext cx="7964487" cy="1817510"/>
          </a:xfrm>
        </p:spPr>
        <p:txBody>
          <a:bodyPr/>
          <a:lstStyle>
            <a:lvl1pPr algn="ctr">
              <a:defRPr sz="4000" b="1" cap="all"/>
            </a:lvl1pPr>
          </a:lstStyle>
          <a:p>
            <a:r>
              <a:rPr lang="en-US" dirty="0" smtClean="0"/>
              <a:t>Click to edit Master title style</a:t>
            </a:r>
            <a:endParaRPr lang="en-US" dirty="0"/>
          </a:p>
        </p:txBody>
      </p:sp>
      <p:sp>
        <p:nvSpPr>
          <p:cNvPr id="20" name="Text Placeholder 2"/>
          <p:cNvSpPr>
            <a:spLocks noGrp="1"/>
          </p:cNvSpPr>
          <p:nvPr>
            <p:ph type="body" idx="1" hasCustomPrompt="1"/>
          </p:nvPr>
        </p:nvSpPr>
        <p:spPr>
          <a:xfrm>
            <a:off x="758297" y="1371600"/>
            <a:ext cx="7964487" cy="1382889"/>
          </a:xfrm>
        </p:spPr>
        <p:txBody>
          <a:bodyPr anchor="b"/>
          <a:lstStyle>
            <a:lvl1pPr marL="0" indent="0" algn="ctr">
              <a:buNone/>
              <a:defRPr sz="2000" cap="all" baseline="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title style</a:t>
            </a:r>
          </a:p>
        </p:txBody>
      </p:sp>
      <p:sp>
        <p:nvSpPr>
          <p:cNvPr id="5" name="Rectangle 4"/>
          <p:cNvSpPr/>
          <p:nvPr userDrawn="1"/>
        </p:nvSpPr>
        <p:spPr bwMode="auto">
          <a:xfrm>
            <a:off x="6229350" y="5810250"/>
            <a:ext cx="2590800" cy="828675"/>
          </a:xfrm>
          <a:prstGeom prst="rect">
            <a:avLst/>
          </a:prstGeom>
          <a:solidFill>
            <a:schemeClr val="bg1"/>
          </a:solidFill>
          <a:ln w="1905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endParaRPr>
          </a:p>
        </p:txBody>
      </p:sp>
      <p:grpSp>
        <p:nvGrpSpPr>
          <p:cNvPr id="2" name="Group 13"/>
          <p:cNvGrpSpPr/>
          <p:nvPr userDrawn="1"/>
        </p:nvGrpSpPr>
        <p:grpSpPr>
          <a:xfrm>
            <a:off x="215233" y="226280"/>
            <a:ext cx="434274" cy="423021"/>
            <a:chOff x="215233" y="226280"/>
            <a:chExt cx="434274" cy="423021"/>
          </a:xfrm>
        </p:grpSpPr>
        <p:sp>
          <p:nvSpPr>
            <p:cNvPr id="24" name="Rectangle 23"/>
            <p:cNvSpPr/>
            <p:nvPr userDrawn="1"/>
          </p:nvSpPr>
          <p:spPr bwMode="auto">
            <a:xfrm>
              <a:off x="215233" y="230522"/>
              <a:ext cx="338017" cy="418779"/>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endParaRPr>
            </a:p>
          </p:txBody>
        </p:sp>
        <p:pic>
          <p:nvPicPr>
            <p:cNvPr id="25" name="Picture 2" descr="bar"/>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a:stretch/>
          </p:blipFill>
          <p:spPr bwMode="auto">
            <a:xfrm>
              <a:off x="416918" y="226280"/>
              <a:ext cx="232589" cy="423021"/>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extBox 12"/>
          <p:cNvSpPr txBox="1"/>
          <p:nvPr userDrawn="1"/>
        </p:nvSpPr>
        <p:spPr>
          <a:xfrm>
            <a:off x="590550" y="263311"/>
            <a:ext cx="5638800" cy="307777"/>
          </a:xfrm>
          <a:prstGeom prst="rect">
            <a:avLst/>
          </a:prstGeom>
          <a:noFill/>
        </p:spPr>
        <p:txBody>
          <a:bodyPr wrap="square" rtlCol="0">
            <a:spAutoFit/>
          </a:bodyPr>
          <a:lstStyle/>
          <a:p>
            <a:r>
              <a:rPr lang="en-US" sz="1400" b="1" cap="all" dirty="0" smtClean="0">
                <a:solidFill>
                  <a:srgbClr val="6D91C5"/>
                </a:solidFill>
                <a:latin typeface="Arial" pitchFamily="34" charset="0"/>
                <a:cs typeface="Arial" pitchFamily="34" charset="0"/>
              </a:rPr>
              <a:t>Ryan </a:t>
            </a:r>
            <a:r>
              <a:rPr lang="en-US" sz="1400" b="1" cap="all" dirty="0">
                <a:solidFill>
                  <a:srgbClr val="6D91C5"/>
                </a:solidFill>
                <a:latin typeface="Arial" pitchFamily="34" charset="0"/>
                <a:cs typeface="Arial" pitchFamily="34" charset="0"/>
              </a:rPr>
              <a:t>White HIV/AIDS Program Services Report</a:t>
            </a:r>
          </a:p>
        </p:txBody>
      </p:sp>
      <p:pic>
        <p:nvPicPr>
          <p:cNvPr id="14" name="Picture Placeholder 6" descr="WRMA green w_bar logo.png"/>
          <p:cNvPicPr>
            <a:picLocks noChangeAspect="1"/>
          </p:cNvPicPr>
          <p:nvPr userDrawn="1"/>
        </p:nvPicPr>
        <p:blipFill>
          <a:blip r:embed="rId4" cstate="print"/>
          <a:srcRect/>
          <a:stretch>
            <a:fillRect/>
          </a:stretch>
        </p:blipFill>
        <p:spPr bwMode="auto">
          <a:xfrm>
            <a:off x="6303466" y="6119996"/>
            <a:ext cx="1142362" cy="361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Placeholder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609274" y="5971220"/>
            <a:ext cx="1097280" cy="509138"/>
          </a:xfrm>
          <a:prstGeom prst="rect">
            <a:avLst/>
          </a:prstGeom>
        </p:spPr>
      </p:pic>
    </p:spTree>
    <p:extLst>
      <p:ext uri="{BB962C8B-B14F-4D97-AF65-F5344CB8AC3E}">
        <p14:creationId xmlns:p14="http://schemas.microsoft.com/office/powerpoint/2010/main" val="254689501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5324" y="349955"/>
            <a:ext cx="8220075" cy="1106311"/>
          </a:xfrm>
        </p:spPr>
        <p:txBody>
          <a:bodyPr/>
          <a:lstStyle>
            <a:lvl1pPr>
              <a:defRPr sz="3600"/>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a:xfrm>
            <a:off x="0" y="6540500"/>
            <a:ext cx="406400" cy="292100"/>
          </a:xfrm>
        </p:spPr>
        <p:txBody>
          <a:bodyPr/>
          <a:lstStyle>
            <a:lvl1pPr algn="ctr">
              <a:defRPr sz="1100"/>
            </a:lvl1pPr>
          </a:lstStyle>
          <a:p>
            <a:fld id="{ED70ED62-8382-46EA-8C46-9504A750DDBC}" type="slidenum">
              <a:rPr lang="en-US" smtClean="0">
                <a:solidFill>
                  <a:srgbClr val="FFFFFF"/>
                </a:solidFill>
              </a:rPr>
              <a:pPr/>
              <a:t>‹#›</a:t>
            </a:fld>
            <a:endParaRPr lang="en-US" dirty="0">
              <a:solidFill>
                <a:srgbClr val="FFFFFF"/>
              </a:solidFill>
            </a:endParaRPr>
          </a:p>
        </p:txBody>
      </p:sp>
      <p:sp>
        <p:nvSpPr>
          <p:cNvPr id="7" name="Content Placeholder 6"/>
          <p:cNvSpPr>
            <a:spLocks noGrp="1"/>
          </p:cNvSpPr>
          <p:nvPr>
            <p:ph sz="quarter" idx="12"/>
          </p:nvPr>
        </p:nvSpPr>
        <p:spPr>
          <a:xfrm>
            <a:off x="699247" y="1693862"/>
            <a:ext cx="8189259" cy="4814513"/>
          </a:xfrm>
        </p:spPr>
        <p:txBody>
          <a:bodyPr/>
          <a:lstStyle>
            <a:lvl1pPr>
              <a:spcBef>
                <a:spcPts val="1200"/>
              </a:spcBef>
              <a:defRPr sz="2800"/>
            </a:lvl1pPr>
            <a:lvl2pPr>
              <a:spcBef>
                <a:spcPts val="1200"/>
              </a:spcBef>
              <a:defRPr sz="2600"/>
            </a:lvl2pPr>
            <a:lvl3pPr>
              <a:spcBef>
                <a:spcPts val="1200"/>
              </a:spcBef>
              <a:defRPr sz="2400"/>
            </a:lvl3pPr>
            <a:lvl4pPr>
              <a:spcBef>
                <a:spcPts val="1200"/>
              </a:spcBef>
              <a:defRPr sz="2400"/>
            </a:lvl4pPr>
            <a:lvl5pPr>
              <a:spcBef>
                <a:spcPts val="1200"/>
              </a:spcBef>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9309425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2693" y="2971800"/>
            <a:ext cx="4038600" cy="35365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03693" y="2971800"/>
            <a:ext cx="4038600" cy="35365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31C60C3B-5775-4D8B-86A8-D0ADBE09CAFD}" type="slidenum">
              <a:rPr lang="en-US" smtClean="0">
                <a:solidFill>
                  <a:prstClr val="white"/>
                </a:solidFill>
              </a:rPr>
              <a:pPr/>
              <a:t>‹#›</a:t>
            </a:fld>
            <a:endParaRPr lang="en-US" dirty="0">
              <a:solidFill>
                <a:prstClr val="white"/>
              </a:solidFill>
            </a:endParaRPr>
          </a:p>
        </p:txBody>
      </p:sp>
      <p:sp>
        <p:nvSpPr>
          <p:cNvPr id="8" name="Content Placeholder 3"/>
          <p:cNvSpPr>
            <a:spLocks noGrp="1"/>
          </p:cNvSpPr>
          <p:nvPr>
            <p:ph sz="half" idx="13"/>
          </p:nvPr>
        </p:nvSpPr>
        <p:spPr>
          <a:xfrm>
            <a:off x="712693" y="1600201"/>
            <a:ext cx="8229600"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23238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5324" y="349956"/>
            <a:ext cx="8220075" cy="1117600"/>
          </a:xfrm>
        </p:spPr>
        <p:txBody>
          <a:bodyPr/>
          <a:lstStyle>
            <a:lvl1pPr>
              <a:defRPr sz="3600"/>
            </a:lvl1pPr>
          </a:lstStyle>
          <a:p>
            <a:r>
              <a:rPr lang="en-US" smtClean="0"/>
              <a:t>Click to edit Master title style</a:t>
            </a:r>
            <a:endParaRPr lang="en-US" dirty="0"/>
          </a:p>
        </p:txBody>
      </p:sp>
      <p:sp>
        <p:nvSpPr>
          <p:cNvPr id="4" name="Slide Number Placeholder 3"/>
          <p:cNvSpPr>
            <a:spLocks noGrp="1"/>
          </p:cNvSpPr>
          <p:nvPr>
            <p:ph type="sldNum" sz="quarter" idx="10"/>
          </p:nvPr>
        </p:nvSpPr>
        <p:spPr>
          <a:xfrm>
            <a:off x="0" y="6540500"/>
            <a:ext cx="406400" cy="292100"/>
          </a:xfrm>
        </p:spPr>
        <p:txBody>
          <a:bodyPr/>
          <a:lstStyle>
            <a:lvl1pPr algn="ctr">
              <a:defRPr sz="1100"/>
            </a:lvl1pPr>
          </a:lstStyle>
          <a:p>
            <a:fld id="{172F3C42-7889-4B1E-97B5-2FA67173BFC7}" type="slidenum">
              <a:rPr lang="en-US" smtClean="0">
                <a:solidFill>
                  <a:prstClr val="white"/>
                </a:solidFill>
              </a:rPr>
              <a:pPr/>
              <a:t>‹#›</a:t>
            </a:fld>
            <a:endParaRPr lang="en-US" dirty="0">
              <a:solidFill>
                <a:prstClr val="white"/>
              </a:solidFill>
            </a:endParaRPr>
          </a:p>
        </p:txBody>
      </p:sp>
      <p:sp>
        <p:nvSpPr>
          <p:cNvPr id="7" name="Content Placeholder 6"/>
          <p:cNvSpPr>
            <a:spLocks noGrp="1"/>
          </p:cNvSpPr>
          <p:nvPr>
            <p:ph sz="quarter" idx="12"/>
          </p:nvPr>
        </p:nvSpPr>
        <p:spPr>
          <a:xfrm>
            <a:off x="685800" y="1693862"/>
            <a:ext cx="8229600" cy="4827961"/>
          </a:xfrm>
        </p:spPr>
        <p:txBody>
          <a:bodyPr/>
          <a:lstStyle>
            <a:lvl1pPr>
              <a:spcBef>
                <a:spcPts val="1200"/>
              </a:spcBef>
              <a:defRPr sz="2800"/>
            </a:lvl1pPr>
            <a:lvl2pPr>
              <a:spcBef>
                <a:spcPts val="1200"/>
              </a:spcBef>
              <a:defRPr sz="2600"/>
            </a:lvl2pPr>
            <a:lvl3pPr>
              <a:spcBef>
                <a:spcPts val="1200"/>
              </a:spcBef>
              <a:defRPr sz="2400"/>
            </a:lvl3pPr>
            <a:lvl4pPr>
              <a:spcBef>
                <a:spcPts val="1200"/>
              </a:spcBef>
              <a:defRPr sz="2400"/>
            </a:lvl4pPr>
            <a:lvl5pPr>
              <a:spcBef>
                <a:spcPts val="1200"/>
              </a:spcBef>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255414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229600" cy="6172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00F29511-ABEE-4063-AEDC-B7A01812C2F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5355519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lang="en-US" dirty="0"/>
            </a:lvl1pPr>
          </a:lstStyle>
          <a:p>
            <a:pPr lvl="0"/>
            <a:r>
              <a:rPr lang="en-US" smtClean="0"/>
              <a:t>Click to edit Master title style</a:t>
            </a:r>
            <a:endParaRPr lang="en-US" dirty="0"/>
          </a:p>
        </p:txBody>
      </p:sp>
      <p:sp>
        <p:nvSpPr>
          <p:cNvPr id="3" name="Content Placeholder 2"/>
          <p:cNvSpPr>
            <a:spLocks noGrp="1"/>
          </p:cNvSpPr>
          <p:nvPr>
            <p:ph sz="half" idx="1"/>
          </p:nvPr>
        </p:nvSpPr>
        <p:spPr>
          <a:xfrm>
            <a:off x="699910" y="1703388"/>
            <a:ext cx="3973689" cy="481843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sz="2800" noProof="0" dirty="0" smtClean="0"/>
            </a:lvl1pPr>
            <a:lvl2pPr>
              <a:defRPr lang="en-US" sz="2600" noProof="0" dirty="0" smtClean="0"/>
            </a:lvl2pPr>
            <a:lvl3pPr>
              <a:defRPr lang="en-US" noProof="0" dirty="0" smtClean="0"/>
            </a:lvl3pPr>
            <a:lvl4pPr>
              <a:defRPr lang="en-US" sz="2400" noProof="0" dirty="0" smtClean="0"/>
            </a:lvl4pPr>
            <a:lvl5pPr>
              <a:defRPr lang="en-US" sz="2400" noProof="0" dirty="0"/>
            </a:lvl5pPr>
          </a:lstStyle>
          <a:p>
            <a:pPr lvl="0">
              <a:spcBef>
                <a:spcPts val="1200"/>
              </a:spcBef>
            </a:pPr>
            <a:r>
              <a:rPr kumimoji="0" lang="en-US" sz="3200" b="0" i="0" u="none" strike="noStrike" kern="0" cap="none" spc="0" normalizeH="0" baseline="0" noProof="0" smtClean="0">
                <a:ln>
                  <a:noFill/>
                </a:ln>
                <a:solidFill>
                  <a:srgbClr val="000000"/>
                </a:solidFill>
                <a:effectLst/>
                <a:uLnTx/>
                <a:uFillTx/>
                <a:latin typeface="Arial" pitchFamily="34" charset="0"/>
                <a:ea typeface="+mn-ea"/>
                <a:cs typeface="Arial" pitchFamily="34" charset="0"/>
              </a:rPr>
              <a:t>Click to edit Master text styles</a:t>
            </a:r>
          </a:p>
          <a:p>
            <a:pPr lvl="1">
              <a:spcBef>
                <a:spcPts val="1200"/>
              </a:spcBef>
            </a:pPr>
            <a:r>
              <a:rPr kumimoji="0" lang="en-US" sz="3200" b="0" i="0" u="none" strike="noStrike" kern="0" cap="none" spc="0" normalizeH="0" baseline="0" noProof="0" smtClean="0">
                <a:ln>
                  <a:noFill/>
                </a:ln>
                <a:solidFill>
                  <a:srgbClr val="000000"/>
                </a:solidFill>
                <a:effectLst/>
                <a:uLnTx/>
                <a:uFillTx/>
                <a:latin typeface="Arial" pitchFamily="34" charset="0"/>
                <a:ea typeface="+mn-ea"/>
                <a:cs typeface="Arial" pitchFamily="34" charset="0"/>
              </a:rPr>
              <a:t>Second level</a:t>
            </a:r>
          </a:p>
          <a:p>
            <a:pPr lvl="2">
              <a:spcBef>
                <a:spcPts val="1200"/>
              </a:spcBef>
            </a:pPr>
            <a:r>
              <a:rPr kumimoji="0" lang="en-US" sz="3200" b="0" i="0" u="none" strike="noStrike" kern="0" cap="none" spc="0" normalizeH="0" baseline="0" noProof="0" smtClean="0">
                <a:ln>
                  <a:noFill/>
                </a:ln>
                <a:solidFill>
                  <a:srgbClr val="000000"/>
                </a:solidFill>
                <a:effectLst/>
                <a:uLnTx/>
                <a:uFillTx/>
                <a:latin typeface="Arial" pitchFamily="34" charset="0"/>
                <a:ea typeface="+mn-ea"/>
                <a:cs typeface="Arial" pitchFamily="34" charset="0"/>
              </a:rPr>
              <a:t>Third level</a:t>
            </a:r>
          </a:p>
          <a:p>
            <a:pPr lvl="3">
              <a:spcBef>
                <a:spcPts val="1200"/>
              </a:spcBef>
            </a:pPr>
            <a:r>
              <a:rPr kumimoji="0" lang="en-US" sz="3200" b="0" i="0" u="none" strike="noStrike" kern="0" cap="none" spc="0" normalizeH="0" baseline="0" noProof="0" smtClean="0">
                <a:ln>
                  <a:noFill/>
                </a:ln>
                <a:solidFill>
                  <a:srgbClr val="000000"/>
                </a:solidFill>
                <a:effectLst/>
                <a:uLnTx/>
                <a:uFillTx/>
                <a:latin typeface="Arial" pitchFamily="34" charset="0"/>
                <a:ea typeface="+mn-ea"/>
                <a:cs typeface="Arial" pitchFamily="34" charset="0"/>
              </a:rPr>
              <a:t>Fourth level</a:t>
            </a:r>
          </a:p>
          <a:p>
            <a:pPr lvl="4">
              <a:spcBef>
                <a:spcPts val="1200"/>
              </a:spcBef>
            </a:pPr>
            <a:r>
              <a:rPr kumimoji="0" lang="en-US" sz="3200" b="0" i="0" u="none" strike="noStrike" kern="0" cap="none" spc="0" normalizeH="0" baseline="0" noProof="0" smtClean="0">
                <a:ln>
                  <a:noFill/>
                </a:ln>
                <a:solidFill>
                  <a:srgbClr val="000000"/>
                </a:solidFill>
                <a:effectLst/>
                <a:uLnTx/>
                <a:uFillTx/>
                <a:latin typeface="Arial" pitchFamily="34" charset="0"/>
                <a:ea typeface="+mn-ea"/>
                <a:cs typeface="Arial" pitchFamily="34" charset="0"/>
              </a:rPr>
              <a:t>Fifth level</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4" name="Content Placeholder 3"/>
          <p:cNvSpPr>
            <a:spLocks noGrp="1"/>
          </p:cNvSpPr>
          <p:nvPr>
            <p:ph sz="half" idx="2"/>
          </p:nvPr>
        </p:nvSpPr>
        <p:spPr>
          <a:xfrm>
            <a:off x="4826000" y="1703388"/>
            <a:ext cx="4057650" cy="481843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lang="en-US" b="0" i="0" u="none" strike="noStrike" kern="0" cap="none" spc="0" normalizeH="0" baseline="0" noProof="0" dirty="0" smtClean="0">
                <a:ln>
                  <a:noFill/>
                </a:ln>
                <a:solidFill>
                  <a:srgbClr val="000000"/>
                </a:solidFill>
                <a:effectLst/>
                <a:uLnTx/>
                <a:uFillTx/>
              </a:defRPr>
            </a:lvl1pPr>
            <a:lvl2pPr>
              <a:defRPr kumimoji="0" lang="en-US" b="0" i="0" u="none" strike="noStrike" kern="0" cap="none" spc="0" normalizeH="0" baseline="0" noProof="0" dirty="0" smtClean="0">
                <a:ln>
                  <a:noFill/>
                </a:ln>
                <a:solidFill>
                  <a:srgbClr val="000000"/>
                </a:solidFill>
                <a:effectLst/>
                <a:uLnTx/>
                <a:uFillTx/>
              </a:defRPr>
            </a:lvl2pPr>
            <a:lvl3pPr>
              <a:defRPr kumimoji="0" lang="en-US" b="0" i="0" u="none" strike="noStrike" kern="0" cap="none" spc="0" normalizeH="0" baseline="0" noProof="0" dirty="0" smtClean="0">
                <a:ln>
                  <a:noFill/>
                </a:ln>
                <a:solidFill>
                  <a:srgbClr val="000000"/>
                </a:solidFill>
                <a:effectLst/>
                <a:uLnTx/>
                <a:uFillTx/>
              </a:defRPr>
            </a:lvl3pPr>
            <a:lvl4pPr>
              <a:defRPr kumimoji="0" lang="en-US" b="0" i="0" u="none" strike="noStrike" kern="0" cap="none" spc="0" normalizeH="0" baseline="0" noProof="0" dirty="0" smtClean="0">
                <a:ln>
                  <a:noFill/>
                </a:ln>
                <a:solidFill>
                  <a:srgbClr val="000000"/>
                </a:solidFill>
                <a:effectLst/>
                <a:uLnTx/>
                <a:uFillTx/>
              </a:defRPr>
            </a:lvl4pPr>
            <a:lvl5pPr>
              <a:defRPr kumimoji="0" lang="en-US" b="0" i="0" u="none" strike="noStrike" kern="0" cap="none" spc="0" normalizeH="0" baseline="0" noProof="0" dirty="0">
                <a:ln>
                  <a:noFill/>
                </a:ln>
                <a:solidFill>
                  <a:srgbClr val="000000"/>
                </a:solidFill>
                <a:effectLst/>
                <a:uLnTx/>
                <a:uFillTx/>
              </a:defRPr>
            </a:lvl5pPr>
          </a:lstStyle>
          <a:p>
            <a:pPr lvl="0">
              <a:spcBef>
                <a:spcPts val="1200"/>
              </a:spcBef>
            </a:pPr>
            <a:r>
              <a:rPr kumimoji="0" lang="en-US" sz="3200" b="0" i="0" u="none" strike="noStrike" kern="0" cap="none" spc="0" normalizeH="0" baseline="0" noProof="0" smtClean="0">
                <a:ln>
                  <a:noFill/>
                </a:ln>
                <a:solidFill>
                  <a:srgbClr val="000000"/>
                </a:solidFill>
                <a:effectLst/>
                <a:uLnTx/>
                <a:uFillTx/>
                <a:latin typeface="Arial" pitchFamily="34" charset="0"/>
                <a:ea typeface="+mn-ea"/>
                <a:cs typeface="Arial" pitchFamily="34" charset="0"/>
              </a:rPr>
              <a:t>Click to edit Master text styles</a:t>
            </a:r>
          </a:p>
          <a:p>
            <a:pPr lvl="1">
              <a:spcBef>
                <a:spcPts val="1200"/>
              </a:spcBef>
            </a:pPr>
            <a:r>
              <a:rPr kumimoji="0" lang="en-US" sz="3200" b="0" i="0" u="none" strike="noStrike" kern="0" cap="none" spc="0" normalizeH="0" baseline="0" noProof="0" smtClean="0">
                <a:ln>
                  <a:noFill/>
                </a:ln>
                <a:solidFill>
                  <a:srgbClr val="000000"/>
                </a:solidFill>
                <a:effectLst/>
                <a:uLnTx/>
                <a:uFillTx/>
                <a:latin typeface="Arial" pitchFamily="34" charset="0"/>
                <a:ea typeface="+mn-ea"/>
                <a:cs typeface="Arial" pitchFamily="34" charset="0"/>
              </a:rPr>
              <a:t>Second level</a:t>
            </a:r>
          </a:p>
          <a:p>
            <a:pPr lvl="2">
              <a:spcBef>
                <a:spcPts val="1200"/>
              </a:spcBef>
            </a:pPr>
            <a:r>
              <a:rPr kumimoji="0" lang="en-US" sz="3200" b="0" i="0" u="none" strike="noStrike" kern="0" cap="none" spc="0" normalizeH="0" baseline="0" noProof="0" smtClean="0">
                <a:ln>
                  <a:noFill/>
                </a:ln>
                <a:solidFill>
                  <a:srgbClr val="000000"/>
                </a:solidFill>
                <a:effectLst/>
                <a:uLnTx/>
                <a:uFillTx/>
                <a:latin typeface="Arial" pitchFamily="34" charset="0"/>
                <a:ea typeface="+mn-ea"/>
                <a:cs typeface="Arial" pitchFamily="34" charset="0"/>
              </a:rPr>
              <a:t>Third level</a:t>
            </a:r>
          </a:p>
          <a:p>
            <a:pPr lvl="3">
              <a:spcBef>
                <a:spcPts val="1200"/>
              </a:spcBef>
            </a:pPr>
            <a:r>
              <a:rPr kumimoji="0" lang="en-US" sz="3200" b="0" i="0" u="none" strike="noStrike" kern="0" cap="none" spc="0" normalizeH="0" baseline="0" noProof="0" smtClean="0">
                <a:ln>
                  <a:noFill/>
                </a:ln>
                <a:solidFill>
                  <a:srgbClr val="000000"/>
                </a:solidFill>
                <a:effectLst/>
                <a:uLnTx/>
                <a:uFillTx/>
                <a:latin typeface="Arial" pitchFamily="34" charset="0"/>
                <a:ea typeface="+mn-ea"/>
                <a:cs typeface="Arial" pitchFamily="34" charset="0"/>
              </a:rPr>
              <a:t>Fourth level</a:t>
            </a:r>
          </a:p>
          <a:p>
            <a:pPr lvl="4">
              <a:spcBef>
                <a:spcPts val="1200"/>
              </a:spcBef>
            </a:pPr>
            <a:r>
              <a:rPr kumimoji="0" lang="en-US" sz="3200" b="0" i="0" u="none" strike="noStrike" kern="0" cap="none" spc="0" normalizeH="0" baseline="0" noProof="0" smtClean="0">
                <a:ln>
                  <a:noFill/>
                </a:ln>
                <a:solidFill>
                  <a:srgbClr val="000000"/>
                </a:solidFill>
                <a:effectLst/>
                <a:uLnTx/>
                <a:uFillTx/>
                <a:latin typeface="Arial" pitchFamily="34" charset="0"/>
                <a:ea typeface="+mn-ea"/>
                <a:cs typeface="Arial" pitchFamily="34" charset="0"/>
              </a:rPr>
              <a:t>Fifth level</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5" name="Slide Number Placeholder 4"/>
          <p:cNvSpPr>
            <a:spLocks noGrp="1"/>
          </p:cNvSpPr>
          <p:nvPr>
            <p:ph type="sldNum" sz="quarter" idx="10"/>
          </p:nvPr>
        </p:nvSpPr>
        <p:spPr/>
        <p:txBody>
          <a:bodyPr/>
          <a:lstStyle>
            <a:lvl1pPr>
              <a:defRPr/>
            </a:lvl1pPr>
          </a:lstStyle>
          <a:p>
            <a:fld id="{172F3C42-7889-4B1E-97B5-2FA67173BFC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046297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58925"/>
            <a:ext cx="3962400" cy="727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407024"/>
            <a:ext cx="3962400" cy="41147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0" y="1570038"/>
            <a:ext cx="4194175" cy="715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400" y="2407024"/>
            <a:ext cx="4194175" cy="4114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00F29511-ABEE-4063-AEDC-B7A01812C2F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3289213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5323" y="349955"/>
            <a:ext cx="8229600" cy="1106311"/>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95323" y="1761565"/>
            <a:ext cx="8229600" cy="228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95323" y="4244787"/>
            <a:ext cx="8229600" cy="228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00F29511-ABEE-4063-AEDC-B7A01812C2F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3458330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743200"/>
            <a:ext cx="4038600" cy="3751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2743200"/>
            <a:ext cx="4038600" cy="3751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31C60C3B-5775-4D8B-86A8-D0ADBE09CAFD}" type="slidenum">
              <a:rPr lang="en-US" smtClean="0">
                <a:solidFill>
                  <a:prstClr val="white"/>
                </a:solidFill>
              </a:rPr>
              <a:pPr/>
              <a:t>‹#›</a:t>
            </a:fld>
            <a:endParaRPr lang="en-US" dirty="0">
              <a:solidFill>
                <a:prstClr val="white"/>
              </a:solidFill>
            </a:endParaRPr>
          </a:p>
        </p:txBody>
      </p:sp>
      <p:sp>
        <p:nvSpPr>
          <p:cNvPr id="8" name="Content Placeholder 3"/>
          <p:cNvSpPr>
            <a:spLocks noGrp="1"/>
          </p:cNvSpPr>
          <p:nvPr>
            <p:ph sz="half" idx="13"/>
          </p:nvPr>
        </p:nvSpPr>
        <p:spPr>
          <a:xfrm>
            <a:off x="685800" y="1600201"/>
            <a:ext cx="8229600" cy="990599"/>
          </a:xfrm>
        </p:spPr>
        <p:txBody>
          <a:bodyPr/>
          <a:lstStyle>
            <a:lvl1pPr marL="0" indent="0">
              <a:buNone/>
              <a:defRPr sz="2800"/>
            </a:lvl1pPr>
            <a:lvl2pPr marL="471487" indent="0">
              <a:buFont typeface="Arial" pitchFamily="34" charset="0"/>
              <a:buNone/>
              <a:defRPr sz="2400"/>
            </a:lvl2pPr>
            <a:lvl3pPr marL="909637" indent="0">
              <a:buNone/>
              <a:defRPr sz="2000"/>
            </a:lvl3pPr>
            <a:lvl4pPr marL="1306512" indent="0">
              <a:buNone/>
              <a:defRPr sz="1800"/>
            </a:lvl4pPr>
            <a:lvl5pPr marL="1695450" indent="0">
              <a:buNone/>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25834236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1"/>
            <a:ext cx="8229600" cy="685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7" name="Slide Number Placeholder 6"/>
          <p:cNvSpPr>
            <a:spLocks noGrp="1"/>
          </p:cNvSpPr>
          <p:nvPr>
            <p:ph type="sldNum" sz="quarter" idx="12"/>
          </p:nvPr>
        </p:nvSpPr>
        <p:spPr/>
        <p:txBody>
          <a:bodyPr/>
          <a:lstStyle/>
          <a:p>
            <a:fld id="{00F29511-ABEE-4063-AEDC-B7A01812C2FB}" type="slidenum">
              <a:rPr lang="en-US" smtClean="0">
                <a:solidFill>
                  <a:prstClr val="white"/>
                </a:solidFill>
              </a:rPr>
              <a:pPr/>
              <a:t>‹#›</a:t>
            </a:fld>
            <a:endParaRPr lang="en-US" dirty="0">
              <a:solidFill>
                <a:prstClr val="white"/>
              </a:solidFill>
            </a:endParaRPr>
          </a:p>
        </p:txBody>
      </p:sp>
      <p:sp>
        <p:nvSpPr>
          <p:cNvPr id="6" name="Content Placeholder 2"/>
          <p:cNvSpPr>
            <a:spLocks noGrp="1"/>
          </p:cNvSpPr>
          <p:nvPr>
            <p:ph sz="half" idx="13"/>
          </p:nvPr>
        </p:nvSpPr>
        <p:spPr>
          <a:xfrm>
            <a:off x="685800" y="2438400"/>
            <a:ext cx="8229600" cy="137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8" name="Content Placeholder 2"/>
          <p:cNvSpPr>
            <a:spLocks noGrp="1"/>
          </p:cNvSpPr>
          <p:nvPr>
            <p:ph sz="half" idx="14"/>
          </p:nvPr>
        </p:nvSpPr>
        <p:spPr>
          <a:xfrm>
            <a:off x="685800" y="4056530"/>
            <a:ext cx="8229600" cy="685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9" name="Content Placeholder 2"/>
          <p:cNvSpPr>
            <a:spLocks noGrp="1"/>
          </p:cNvSpPr>
          <p:nvPr>
            <p:ph sz="half" idx="15"/>
          </p:nvPr>
        </p:nvSpPr>
        <p:spPr>
          <a:xfrm>
            <a:off x="685800" y="4894729"/>
            <a:ext cx="8229600" cy="137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Tree>
    <p:extLst>
      <p:ext uri="{BB962C8B-B14F-4D97-AF65-F5344CB8AC3E}">
        <p14:creationId xmlns:p14="http://schemas.microsoft.com/office/powerpoint/2010/main" val="27041489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96034" name="Picture 2" descr="ba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11289" y="0"/>
            <a:ext cx="4286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196035" name="Rectangle 3"/>
          <p:cNvSpPr>
            <a:spLocks noGrp="1" noChangeArrowheads="1"/>
          </p:cNvSpPr>
          <p:nvPr>
            <p:ph type="title"/>
          </p:nvPr>
        </p:nvSpPr>
        <p:spPr bwMode="auto">
          <a:xfrm>
            <a:off x="695323" y="349955"/>
            <a:ext cx="8229600" cy="1106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196036" name="Rectangle 4"/>
          <p:cNvSpPr>
            <a:spLocks noGrp="1" noChangeArrowheads="1"/>
          </p:cNvSpPr>
          <p:nvPr>
            <p:ph type="body" idx="1"/>
          </p:nvPr>
        </p:nvSpPr>
        <p:spPr bwMode="auto">
          <a:xfrm>
            <a:off x="685800" y="1683731"/>
            <a:ext cx="8229600" cy="4851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96037" name="Rectangle 5"/>
          <p:cNvSpPr>
            <a:spLocks noGrp="1" noChangeArrowheads="1"/>
          </p:cNvSpPr>
          <p:nvPr>
            <p:ph type="sldNum" sz="quarter" idx="4"/>
          </p:nvPr>
        </p:nvSpPr>
        <p:spPr bwMode="auto">
          <a:xfrm>
            <a:off x="0" y="6540500"/>
            <a:ext cx="417689"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solidFill>
                  <a:schemeClr val="bg1"/>
                </a:solidFill>
                <a:latin typeface="Arial" charset="0"/>
              </a:defRPr>
            </a:lvl1pPr>
          </a:lstStyle>
          <a:p>
            <a:fld id="{172F3C42-7889-4B1E-97B5-2FA67173BFC7}" type="slidenum">
              <a:rPr lang="en-US" smtClean="0">
                <a:solidFill>
                  <a:prstClr val="white"/>
                </a:solidFill>
              </a:rPr>
              <a:pPr/>
              <a:t>‹#›</a:t>
            </a:fld>
            <a:endParaRPr lang="en-US" dirty="0">
              <a:solidFill>
                <a:prstClr val="white"/>
              </a:solidFill>
            </a:endParaRPr>
          </a:p>
        </p:txBody>
      </p:sp>
      <p:grpSp>
        <p:nvGrpSpPr>
          <p:cNvPr id="2" name="Group 4"/>
          <p:cNvGrpSpPr/>
          <p:nvPr/>
        </p:nvGrpSpPr>
        <p:grpSpPr>
          <a:xfrm>
            <a:off x="215233" y="304799"/>
            <a:ext cx="434274" cy="1117601"/>
            <a:chOff x="215233" y="276226"/>
            <a:chExt cx="434274" cy="814907"/>
          </a:xfrm>
        </p:grpSpPr>
        <p:sp>
          <p:nvSpPr>
            <p:cNvPr id="7" name="Rectangle 6"/>
            <p:cNvSpPr/>
            <p:nvPr userDrawn="1"/>
          </p:nvSpPr>
          <p:spPr bwMode="auto">
            <a:xfrm>
              <a:off x="215233" y="290514"/>
              <a:ext cx="218915" cy="800619"/>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a:solidFill>
                  <a:prstClr val="black"/>
                </a:solidFill>
                <a:latin typeface="Times" pitchFamily="18" charset="0"/>
              </a:endParaRPr>
            </a:p>
          </p:txBody>
        </p:sp>
        <p:pic>
          <p:nvPicPr>
            <p:cNvPr id="10" name="Picture 2" descr="bar"/>
            <p:cNvPicPr>
              <a:picLocks noChangeAspect="1" noChangeArrowheads="1"/>
            </p:cNvPicPr>
            <p:nvPr userDrawn="1"/>
          </p:nvPicPr>
          <p:blipFill rotWithShape="1">
            <a:blip r:embed="rId24" cstate="print">
              <a:extLst>
                <a:ext uri="{28A0092B-C50C-407E-A947-70E740481C1C}">
                  <a14:useLocalDpi xmlns:a14="http://schemas.microsoft.com/office/drawing/2010/main" val="0"/>
                </a:ext>
              </a:extLst>
            </a:blip>
            <a:srcRect/>
            <a:stretch/>
          </p:blipFill>
          <p:spPr bwMode="auto">
            <a:xfrm>
              <a:off x="416918" y="276226"/>
              <a:ext cx="232589" cy="814388"/>
            </a:xfrm>
            <a:prstGeom prst="rect">
              <a:avLst/>
            </a:prstGeom>
            <a:noFill/>
            <a:extLst>
              <a:ext uri="{909E8E84-426E-40DD-AFC4-6F175D3DCCD1}">
                <a14:hiddenFill xmlns:a14="http://schemas.microsoft.com/office/drawing/2010/main">
                  <a:solidFill>
                    <a:srgbClr val="FFFFFF"/>
                  </a:solidFill>
                </a14:hiddenFill>
              </a:ext>
            </a:extLst>
          </p:spPr>
        </p:pic>
      </p:grpSp>
      <p:sp>
        <p:nvSpPr>
          <p:cNvPr id="1196038" name="Line 6"/>
          <p:cNvSpPr>
            <a:spLocks noChangeShapeType="1"/>
          </p:cNvSpPr>
          <p:nvPr/>
        </p:nvSpPr>
        <p:spPr bwMode="auto">
          <a:xfrm>
            <a:off x="0" y="310094"/>
            <a:ext cx="9144000" cy="7620"/>
          </a:xfrm>
          <a:prstGeom prst="line">
            <a:avLst/>
          </a:prstGeom>
          <a:noFill/>
          <a:ln w="50800">
            <a:solidFill>
              <a:srgbClr val="3C60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2400" dirty="0">
              <a:solidFill>
                <a:srgbClr val="000000"/>
              </a:solidFill>
              <a:latin typeface="Times" pitchFamily="18" charset="0"/>
            </a:endParaRPr>
          </a:p>
        </p:txBody>
      </p:sp>
    </p:spTree>
    <p:extLst>
      <p:ext uri="{BB962C8B-B14F-4D97-AF65-F5344CB8AC3E}">
        <p14:creationId xmlns:p14="http://schemas.microsoft.com/office/powerpoint/2010/main" val="3476225005"/>
      </p:ext>
    </p:extLst>
  </p:cSld>
  <p:clrMap bg1="lt1" tx1="dk1" bg2="lt2" tx2="dk2" accent1="accent1" accent2="accent2" accent3="accent3" accent4="accent4" accent5="accent5" accent6="accent6" hlink="hlink" folHlink="folHlink"/>
  <p:sldLayoutIdLst>
    <p:sldLayoutId id="2147483711" r:id="rId1"/>
    <p:sldLayoutId id="2147483733"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 id="2147483727" r:id="rId18"/>
    <p:sldLayoutId id="2147483728" r:id="rId19"/>
    <p:sldLayoutId id="2147483729" r:id="rId20"/>
    <p:sldLayoutId id="2147483730" r:id="rId21"/>
  </p:sldLayoutIdLst>
  <p:timing>
    <p:tnLst>
      <p:par>
        <p:cTn id="1" dur="indefinite" restart="never" nodeType="tmRoot"/>
      </p:par>
    </p:tnLst>
  </p:timing>
  <p:hf hdr="0" ftr="0" dt="0"/>
  <p:txStyles>
    <p:titleStyle>
      <a:lvl1pPr algn="l" rtl="0" eaLnBrk="1" fontAlgn="base" hangingPunct="1">
        <a:lnSpc>
          <a:spcPts val="3700"/>
        </a:lnSpc>
        <a:spcBef>
          <a:spcPct val="0"/>
        </a:spcBef>
        <a:spcAft>
          <a:spcPct val="0"/>
        </a:spcAft>
        <a:defRPr lang="en-US" sz="3600" b="1" smtClean="0">
          <a:solidFill>
            <a:schemeClr val="tx2"/>
          </a:solidFill>
          <a:latin typeface="Arial" pitchFamily="34" charset="0"/>
          <a:ea typeface="+mj-ea"/>
          <a:cs typeface="Arial" pitchFamily="34" charset="0"/>
        </a:defRPr>
      </a:lvl1pPr>
      <a:lvl2pPr algn="ctr" rtl="0" eaLnBrk="1" fontAlgn="base" hangingPunct="1">
        <a:spcBef>
          <a:spcPct val="0"/>
        </a:spcBef>
        <a:spcAft>
          <a:spcPct val="0"/>
        </a:spcAft>
        <a:defRPr sz="3000" b="1">
          <a:solidFill>
            <a:schemeClr val="tx2"/>
          </a:solidFill>
          <a:latin typeface="Arial Narrow" pitchFamily="34" charset="0"/>
        </a:defRPr>
      </a:lvl2pPr>
      <a:lvl3pPr algn="ctr" rtl="0" eaLnBrk="1" fontAlgn="base" hangingPunct="1">
        <a:spcBef>
          <a:spcPct val="0"/>
        </a:spcBef>
        <a:spcAft>
          <a:spcPct val="0"/>
        </a:spcAft>
        <a:defRPr sz="3000" b="1">
          <a:solidFill>
            <a:schemeClr val="tx2"/>
          </a:solidFill>
          <a:latin typeface="Arial Narrow" pitchFamily="34" charset="0"/>
        </a:defRPr>
      </a:lvl3pPr>
      <a:lvl4pPr algn="ctr" rtl="0" eaLnBrk="1" fontAlgn="base" hangingPunct="1">
        <a:spcBef>
          <a:spcPct val="0"/>
        </a:spcBef>
        <a:spcAft>
          <a:spcPct val="0"/>
        </a:spcAft>
        <a:defRPr sz="3000" b="1">
          <a:solidFill>
            <a:schemeClr val="tx2"/>
          </a:solidFill>
          <a:latin typeface="Arial Narrow" pitchFamily="34" charset="0"/>
        </a:defRPr>
      </a:lvl4pPr>
      <a:lvl5pPr algn="ctr" rtl="0" eaLnBrk="1" fontAlgn="base" hangingPunct="1">
        <a:spcBef>
          <a:spcPct val="0"/>
        </a:spcBef>
        <a:spcAft>
          <a:spcPct val="0"/>
        </a:spcAft>
        <a:defRPr sz="3000" b="1">
          <a:solidFill>
            <a:schemeClr val="tx2"/>
          </a:solidFill>
          <a:latin typeface="Arial Narrow" pitchFamily="34" charset="0"/>
        </a:defRPr>
      </a:lvl5pPr>
      <a:lvl6pPr marL="457200" algn="ctr" rtl="0" eaLnBrk="1" fontAlgn="base" hangingPunct="1">
        <a:spcBef>
          <a:spcPct val="0"/>
        </a:spcBef>
        <a:spcAft>
          <a:spcPct val="0"/>
        </a:spcAft>
        <a:defRPr sz="3000" b="1">
          <a:solidFill>
            <a:schemeClr val="tx2"/>
          </a:solidFill>
          <a:latin typeface="Arial Narrow" pitchFamily="34" charset="0"/>
        </a:defRPr>
      </a:lvl6pPr>
      <a:lvl7pPr marL="914400" algn="ctr" rtl="0" eaLnBrk="1" fontAlgn="base" hangingPunct="1">
        <a:spcBef>
          <a:spcPct val="0"/>
        </a:spcBef>
        <a:spcAft>
          <a:spcPct val="0"/>
        </a:spcAft>
        <a:defRPr sz="3000" b="1">
          <a:solidFill>
            <a:schemeClr val="tx2"/>
          </a:solidFill>
          <a:latin typeface="Arial Narrow" pitchFamily="34" charset="0"/>
        </a:defRPr>
      </a:lvl7pPr>
      <a:lvl8pPr marL="1371600" algn="ctr" rtl="0" eaLnBrk="1" fontAlgn="base" hangingPunct="1">
        <a:spcBef>
          <a:spcPct val="0"/>
        </a:spcBef>
        <a:spcAft>
          <a:spcPct val="0"/>
        </a:spcAft>
        <a:defRPr sz="3000" b="1">
          <a:solidFill>
            <a:schemeClr val="tx2"/>
          </a:solidFill>
          <a:latin typeface="Arial Narrow" pitchFamily="34" charset="0"/>
        </a:defRPr>
      </a:lvl8pPr>
      <a:lvl9pPr marL="1828800" algn="ctr" rtl="0" eaLnBrk="1" fontAlgn="base" hangingPunct="1">
        <a:spcBef>
          <a:spcPct val="0"/>
        </a:spcBef>
        <a:spcAft>
          <a:spcPct val="0"/>
        </a:spcAft>
        <a:defRPr sz="3000" b="1">
          <a:solidFill>
            <a:schemeClr val="tx2"/>
          </a:solidFill>
          <a:latin typeface="Arial Narrow" pitchFamily="34" charset="0"/>
        </a:defRPr>
      </a:lvl9pPr>
    </p:titleStyle>
    <p:bodyStyle>
      <a:lvl1pPr marL="342900" indent="-342900" algn="l" rtl="0" eaLnBrk="1" fontAlgn="base" hangingPunct="1">
        <a:spcBef>
          <a:spcPct val="50000"/>
        </a:spcBef>
        <a:spcAft>
          <a:spcPct val="0"/>
        </a:spcAft>
        <a:buClrTx/>
        <a:buFont typeface="Wingdings" pitchFamily="2" charset="2"/>
        <a:buChar char="§"/>
        <a:defRPr lang="en-US" sz="3200" dirty="0" smtClean="0">
          <a:solidFill>
            <a:schemeClr val="tx1"/>
          </a:solidFill>
          <a:latin typeface="Arial" pitchFamily="34" charset="0"/>
          <a:ea typeface="+mn-ea"/>
          <a:cs typeface="Arial" pitchFamily="34" charset="0"/>
        </a:defRPr>
      </a:lvl1pPr>
      <a:lvl2pPr marL="800100" indent="-328613" algn="l" rtl="0" eaLnBrk="1" fontAlgn="base" hangingPunct="1">
        <a:spcBef>
          <a:spcPts val="1200"/>
        </a:spcBef>
        <a:spcAft>
          <a:spcPct val="0"/>
        </a:spcAft>
        <a:buClrTx/>
        <a:buFont typeface="Arial" charset="0"/>
        <a:buChar char="–"/>
        <a:defRPr lang="en-US" sz="2800" dirty="0" smtClean="0">
          <a:solidFill>
            <a:schemeClr val="tx1"/>
          </a:solidFill>
          <a:latin typeface="Arial" pitchFamily="34" charset="0"/>
          <a:cs typeface="Arial" pitchFamily="34" charset="0"/>
        </a:defRPr>
      </a:lvl2pPr>
      <a:lvl3pPr marL="1200150" indent="-290513" algn="l" rtl="0" eaLnBrk="1" fontAlgn="base" hangingPunct="1">
        <a:spcBef>
          <a:spcPts val="1200"/>
        </a:spcBef>
        <a:spcAft>
          <a:spcPct val="0"/>
        </a:spcAft>
        <a:buClrTx/>
        <a:buSzPct val="125000"/>
        <a:buFont typeface="Arial" pitchFamily="34" charset="0"/>
        <a:buChar char="•"/>
        <a:defRPr lang="en-US" sz="2400" dirty="0" smtClean="0">
          <a:solidFill>
            <a:schemeClr val="tx1"/>
          </a:solidFill>
          <a:latin typeface="Arial" pitchFamily="34" charset="0"/>
          <a:cs typeface="Arial" pitchFamily="34" charset="0"/>
        </a:defRPr>
      </a:lvl3pPr>
      <a:lvl4pPr marL="1485900" indent="-179388" algn="l" rtl="0" eaLnBrk="1" fontAlgn="base" hangingPunct="1">
        <a:spcBef>
          <a:spcPts val="1200"/>
        </a:spcBef>
        <a:spcAft>
          <a:spcPct val="0"/>
        </a:spcAft>
        <a:buClrTx/>
        <a:buFont typeface="Arial" pitchFamily="34" charset="0"/>
        <a:buChar char="̶"/>
        <a:defRPr sz="2000">
          <a:solidFill>
            <a:schemeClr val="tx1"/>
          </a:solidFill>
          <a:latin typeface="Arial" charset="0"/>
        </a:defRPr>
      </a:lvl4pPr>
      <a:lvl5pPr marL="1885950" indent="-190500" algn="l" rtl="0" eaLnBrk="1" fontAlgn="base" hangingPunct="1">
        <a:spcBef>
          <a:spcPts val="1200"/>
        </a:spcBef>
        <a:spcAft>
          <a:spcPct val="0"/>
        </a:spcAft>
        <a:buClrTx/>
        <a:buFont typeface="Wingdings" pitchFamily="2" charset="2"/>
        <a:buChar char="§"/>
        <a:defRPr sz="1800">
          <a:solidFill>
            <a:schemeClr val="tx1"/>
          </a:solidFill>
          <a:latin typeface="Arial" charset="0"/>
        </a:defRPr>
      </a:lvl5pPr>
      <a:lvl6pPr marL="2551113" indent="-398463" algn="l" rtl="0" eaLnBrk="1" fontAlgn="base" hangingPunct="1">
        <a:spcBef>
          <a:spcPct val="25000"/>
        </a:spcBef>
        <a:spcAft>
          <a:spcPct val="0"/>
        </a:spcAft>
        <a:buClr>
          <a:schemeClr val="accent2"/>
        </a:buClr>
        <a:buFont typeface="Wingdings" pitchFamily="2" charset="2"/>
        <a:buChar char="n"/>
        <a:defRPr sz="2800">
          <a:solidFill>
            <a:schemeClr val="tx1"/>
          </a:solidFill>
          <a:latin typeface="Arial" charset="0"/>
        </a:defRPr>
      </a:lvl6pPr>
      <a:lvl7pPr marL="3008313" indent="-398463" algn="l" rtl="0" eaLnBrk="1" fontAlgn="base" hangingPunct="1">
        <a:spcBef>
          <a:spcPct val="25000"/>
        </a:spcBef>
        <a:spcAft>
          <a:spcPct val="0"/>
        </a:spcAft>
        <a:buClr>
          <a:schemeClr val="accent2"/>
        </a:buClr>
        <a:buFont typeface="Wingdings" pitchFamily="2" charset="2"/>
        <a:buChar char="n"/>
        <a:defRPr sz="2800">
          <a:solidFill>
            <a:schemeClr val="tx1"/>
          </a:solidFill>
          <a:latin typeface="Arial" charset="0"/>
        </a:defRPr>
      </a:lvl7pPr>
      <a:lvl8pPr marL="3465513" indent="-398463" algn="l" rtl="0" eaLnBrk="1" fontAlgn="base" hangingPunct="1">
        <a:spcBef>
          <a:spcPct val="25000"/>
        </a:spcBef>
        <a:spcAft>
          <a:spcPct val="0"/>
        </a:spcAft>
        <a:buClr>
          <a:schemeClr val="accent2"/>
        </a:buClr>
        <a:buFont typeface="Wingdings" pitchFamily="2" charset="2"/>
        <a:buChar char="n"/>
        <a:defRPr sz="2800">
          <a:solidFill>
            <a:schemeClr val="tx1"/>
          </a:solidFill>
          <a:latin typeface="Arial" charset="0"/>
        </a:defRPr>
      </a:lvl8pPr>
      <a:lvl9pPr marL="3922713" indent="-398463" algn="l" rtl="0" eaLnBrk="1" fontAlgn="base" hangingPunct="1">
        <a:spcBef>
          <a:spcPct val="25000"/>
        </a:spcBef>
        <a:spcAft>
          <a:spcPct val="0"/>
        </a:spcAft>
        <a:buClr>
          <a:schemeClr val="accent2"/>
        </a:buClr>
        <a:buFont typeface="Wingdings" pitchFamily="2" charset="2"/>
        <a:buChar char="n"/>
        <a:defRPr sz="28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7.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4.xml"/><Relationship Id="rId1" Type="http://schemas.openxmlformats.org/officeDocument/2006/relationships/slideLayout" Target="../slideLayouts/slideLayout20.xml"/></Relationships>
</file>

<file path=ppt/slides/_rels/slide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5.xml"/><Relationship Id="rId1" Type="http://schemas.openxmlformats.org/officeDocument/2006/relationships/slideLayout" Target="../slideLayouts/slideLayout20.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8.xml"/><Relationship Id="rId1" Type="http://schemas.openxmlformats.org/officeDocument/2006/relationships/slideLayout" Target="../slideLayouts/slideLayout20.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6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0.xml"/><Relationship Id="rId1" Type="http://schemas.openxmlformats.org/officeDocument/2006/relationships/slideLayout" Target="../slideLayouts/slideLayout20.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hyperlink" Target="http://hab.hrsa.gov/" TargetMode="External"/><Relationship Id="rId2" Type="http://schemas.openxmlformats.org/officeDocument/2006/relationships/notesSlide" Target="../notesSlides/notesSlide62.xml"/><Relationship Id="rId1" Type="http://schemas.openxmlformats.org/officeDocument/2006/relationships/slideLayout" Target="../slideLayouts/slideLayout3.xml"/><Relationship Id="rId4" Type="http://schemas.openxmlformats.org/officeDocument/2006/relationships/hyperlink" Target="http://www.careacttarget.org/" TargetMode="Externa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0.xml"/></Relationships>
</file>

<file path=ppt/slides/_rels/slide64.xml.rels><?xml version="1.0" encoding="UTF-8" standalone="yes"?>
<Relationships xmlns="http://schemas.openxmlformats.org/package/2006/relationships"><Relationship Id="rId3" Type="http://schemas.openxmlformats.org/officeDocument/2006/relationships/hyperlink" Target="mailto:ryanwhitedatasupport.wrma@csrincorporated.com" TargetMode="External"/><Relationship Id="rId2" Type="http://schemas.openxmlformats.org/officeDocument/2006/relationships/notesSlide" Target="../notesSlides/notesSlide64.xml"/><Relationship Id="rId1" Type="http://schemas.openxmlformats.org/officeDocument/2006/relationships/slideLayout" Target="../slideLayouts/slideLayout3.xml"/><Relationship Id="rId5" Type="http://schemas.openxmlformats.org/officeDocument/2006/relationships/hyperlink" Target="mailto:CallCenter@HRSA.gov" TargetMode="External"/><Relationship Id="rId4" Type="http://schemas.openxmlformats.org/officeDocument/2006/relationships/hyperlink" Target="mailto:Data.TA@Cicatelli.org" TargetMode="External"/></Relationships>
</file>

<file path=ppt/slides/_rels/slide6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5.xml"/><Relationship Id="rId1" Type="http://schemas.openxmlformats.org/officeDocument/2006/relationships/slideLayout" Target="../slideLayouts/slideLayout20.xml"/></Relationships>
</file>

<file path=ppt/slides/_rels/slide66.xml.rels><?xml version="1.0" encoding="UTF-8" standalone="yes"?>
<Relationships xmlns="http://schemas.openxmlformats.org/package/2006/relationships"><Relationship Id="rId3" Type="http://schemas.openxmlformats.org/officeDocument/2006/relationships/hyperlink" Target="http://www.pesgce.com/RyanWhite2012" TargetMode="External"/><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Monitoring RSR Data Quality </a:t>
            </a:r>
            <a:br>
              <a:rPr lang="it-IT" dirty="0" smtClean="0"/>
            </a:br>
            <a:r>
              <a:rPr lang="it-IT" dirty="0" smtClean="0"/>
              <a:t>201</a:t>
            </a:r>
            <a:endParaRPr lang="en-US" dirty="0"/>
          </a:p>
        </p:txBody>
      </p:sp>
      <p:sp>
        <p:nvSpPr>
          <p:cNvPr id="3" name="Text Placeholder 2"/>
          <p:cNvSpPr>
            <a:spLocks noGrp="1"/>
          </p:cNvSpPr>
          <p:nvPr>
            <p:ph type="body" idx="1"/>
          </p:nvPr>
        </p:nvSpPr>
        <p:spPr/>
        <p:txBody>
          <a:bodyPr/>
          <a:lstStyle/>
          <a:p>
            <a:r>
              <a:rPr lang="en-US" smtClean="0"/>
              <a:t>Maria Jackson Hittle</a:t>
            </a:r>
            <a:endParaRPr lang="en-US" dirty="0"/>
          </a:p>
        </p:txBody>
      </p:sp>
    </p:spTree>
    <p:extLst>
      <p:ext uri="{BB962C8B-B14F-4D97-AF65-F5344CB8AC3E}">
        <p14:creationId xmlns:p14="http://schemas.microsoft.com/office/powerpoint/2010/main" val="9314088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Grantee Report Validation Errors:</a:t>
            </a:r>
            <a:br>
              <a:rPr lang="en-US" dirty="0" smtClean="0"/>
            </a:br>
            <a:r>
              <a:rPr lang="en-US" dirty="0" smtClean="0"/>
              <a:t>Basic Agency Information</a:t>
            </a:r>
            <a:endParaRPr lang="en-US" dirty="0"/>
          </a:p>
        </p:txBody>
      </p:sp>
      <p:sp>
        <p:nvSpPr>
          <p:cNvPr id="3" name="Slide Number Placeholder 2"/>
          <p:cNvSpPr>
            <a:spLocks noGrp="1"/>
          </p:cNvSpPr>
          <p:nvPr>
            <p:ph type="sldNum" sz="quarter" idx="10"/>
          </p:nvPr>
        </p:nvSpPr>
        <p:spPr/>
        <p:txBody>
          <a:bodyPr/>
          <a:lstStyle/>
          <a:p>
            <a:fld id="{4D09366B-2B14-4EE9-918E-79009D6A8DAD}" type="slidenum">
              <a:rPr lang="en-US" smtClean="0"/>
              <a:pPr/>
              <a:t>10</a:t>
            </a:fld>
            <a:endParaRPr lang="en-US" dirty="0"/>
          </a:p>
        </p:txBody>
      </p:sp>
      <p:sp>
        <p:nvSpPr>
          <p:cNvPr id="5" name="Content Placeholder 4"/>
          <p:cNvSpPr>
            <a:spLocks noGrp="1"/>
          </p:cNvSpPr>
          <p:nvPr>
            <p:ph sz="quarter" idx="12"/>
          </p:nvPr>
        </p:nvSpPr>
        <p:spPr/>
        <p:txBody>
          <a:bodyPr/>
          <a:lstStyle/>
          <a:p>
            <a:r>
              <a:rPr lang="en-US" dirty="0" smtClean="0"/>
              <a:t>Item 1: street, city, state, and ZIP are required.</a:t>
            </a:r>
          </a:p>
          <a:p>
            <a:r>
              <a:rPr lang="en-US" dirty="0" smtClean="0"/>
              <a:t>Item 2: DUNS is required.</a:t>
            </a:r>
          </a:p>
          <a:p>
            <a:r>
              <a:rPr lang="en-US" dirty="0" smtClean="0"/>
              <a:t>Item 3: Contact name, phone number, and e‑mail.</a:t>
            </a:r>
          </a:p>
          <a:p>
            <a:r>
              <a:rPr lang="en-US" dirty="0" smtClean="0"/>
              <a:t>Item 4: A response if required.</a:t>
            </a:r>
            <a:endParaRPr lang="en-US" dirty="0"/>
          </a:p>
        </p:txBody>
      </p:sp>
    </p:spTree>
    <p:extLst>
      <p:ext uri="{BB962C8B-B14F-4D97-AF65-F5344CB8AC3E}">
        <p14:creationId xmlns:p14="http://schemas.microsoft.com/office/powerpoint/2010/main" val="3088445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Grantee Report </a:t>
            </a:r>
            <a:r>
              <a:rPr lang="en-US" dirty="0" smtClean="0"/>
              <a:t>Validation Errors</a:t>
            </a:r>
            <a:r>
              <a:rPr lang="en-US" dirty="0"/>
              <a:t>:</a:t>
            </a:r>
            <a:br>
              <a:rPr lang="en-US" dirty="0"/>
            </a:br>
            <a:r>
              <a:rPr lang="en-US" dirty="0"/>
              <a:t>Contract Information</a:t>
            </a:r>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11</a:t>
            </a:fld>
            <a:endParaRPr lang="en-US" dirty="0">
              <a:solidFill>
                <a:srgbClr val="FFFFFF"/>
              </a:solidFill>
            </a:endParaRPr>
          </a:p>
        </p:txBody>
      </p:sp>
      <p:sp>
        <p:nvSpPr>
          <p:cNvPr id="4" name="Content Placeholder 3"/>
          <p:cNvSpPr>
            <a:spLocks noGrp="1"/>
          </p:cNvSpPr>
          <p:nvPr>
            <p:ph sz="quarter" idx="12"/>
          </p:nvPr>
        </p:nvSpPr>
        <p:spPr/>
        <p:txBody>
          <a:bodyPr/>
          <a:lstStyle/>
          <a:p>
            <a:r>
              <a:rPr lang="en-US" dirty="0" smtClean="0"/>
              <a:t>You must list at least one contract on the “Providers Funded By Your Grant” contract list.</a:t>
            </a:r>
          </a:p>
          <a:p>
            <a:r>
              <a:rPr lang="en-US" dirty="0" smtClean="0"/>
              <a:t>If you fund fiscal intermediary services in one of your contracts, you must also list at least one subcontract on the “Contracts Funded Through Your Fiscal Intermediaries” contract list.</a:t>
            </a:r>
            <a:endParaRPr lang="en-US" dirty="0"/>
          </a:p>
        </p:txBody>
      </p:sp>
    </p:spTree>
    <p:extLst>
      <p:ext uri="{BB962C8B-B14F-4D97-AF65-F5344CB8AC3E}">
        <p14:creationId xmlns:p14="http://schemas.microsoft.com/office/powerpoint/2010/main" val="710943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Grantee Report </a:t>
            </a:r>
            <a:r>
              <a:rPr lang="en-US" dirty="0" smtClean="0"/>
              <a:t>Validation Errors</a:t>
            </a:r>
            <a:r>
              <a:rPr lang="en-US" dirty="0"/>
              <a:t>:</a:t>
            </a:r>
            <a:br>
              <a:rPr lang="en-US" dirty="0"/>
            </a:br>
            <a:r>
              <a:rPr lang="en-US" dirty="0"/>
              <a:t>Contract </a:t>
            </a:r>
            <a:r>
              <a:rPr lang="en-US" dirty="0" smtClean="0"/>
              <a:t>Information (cont.)</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12</a:t>
            </a:fld>
            <a:endParaRPr lang="en-US" dirty="0">
              <a:solidFill>
                <a:srgbClr val="FFFFFF"/>
              </a:solidFill>
            </a:endParaRPr>
          </a:p>
        </p:txBody>
      </p:sp>
      <p:sp>
        <p:nvSpPr>
          <p:cNvPr id="4" name="Content Placeholder 3"/>
          <p:cNvSpPr>
            <a:spLocks noGrp="1"/>
          </p:cNvSpPr>
          <p:nvPr>
            <p:ph sz="quarter" idx="12"/>
          </p:nvPr>
        </p:nvSpPr>
        <p:spPr/>
        <p:txBody>
          <a:bodyPr/>
          <a:lstStyle/>
          <a:p>
            <a:r>
              <a:rPr lang="en-US" dirty="0" smtClean="0"/>
              <a:t>The contract start and end dates are required.</a:t>
            </a:r>
          </a:p>
          <a:p>
            <a:r>
              <a:rPr lang="en-US" dirty="0" smtClean="0"/>
              <a:t>Each contract must overlap the reporting period.</a:t>
            </a:r>
          </a:p>
          <a:p>
            <a:r>
              <a:rPr lang="en-US" dirty="0" smtClean="0"/>
              <a:t>The contract start date must be within 10 years before the reporting period start date.</a:t>
            </a:r>
          </a:p>
          <a:p>
            <a:r>
              <a:rPr lang="en-US" dirty="0" smtClean="0"/>
              <a:t>The contract end date must be within 10 years after the reporting period end date.</a:t>
            </a:r>
          </a:p>
          <a:p>
            <a:r>
              <a:rPr lang="en-US" dirty="0" smtClean="0"/>
              <a:t>The contract amount must be at least $1.00.</a:t>
            </a:r>
            <a:endParaRPr lang="en-US" dirty="0"/>
          </a:p>
        </p:txBody>
      </p:sp>
    </p:spTree>
    <p:extLst>
      <p:ext uri="{BB962C8B-B14F-4D97-AF65-F5344CB8AC3E}">
        <p14:creationId xmlns:p14="http://schemas.microsoft.com/office/powerpoint/2010/main" val="2907119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Grantee Report </a:t>
            </a:r>
            <a:r>
              <a:rPr lang="en-US" dirty="0" smtClean="0"/>
              <a:t>Validation Errors</a:t>
            </a:r>
            <a:r>
              <a:rPr lang="en-US" dirty="0"/>
              <a:t>:</a:t>
            </a:r>
            <a:br>
              <a:rPr lang="en-US" dirty="0"/>
            </a:br>
            <a:r>
              <a:rPr lang="en-US" dirty="0"/>
              <a:t>Contract </a:t>
            </a:r>
            <a:r>
              <a:rPr lang="en-US" dirty="0" smtClean="0"/>
              <a:t>Information (cont.)</a:t>
            </a:r>
            <a:endParaRPr lang="en-US" dirty="0"/>
          </a:p>
        </p:txBody>
      </p:sp>
      <p:sp>
        <p:nvSpPr>
          <p:cNvPr id="4" name="Slide Number Placeholder 3"/>
          <p:cNvSpPr>
            <a:spLocks noGrp="1"/>
          </p:cNvSpPr>
          <p:nvPr>
            <p:ph type="sldNum" sz="quarter" idx="10"/>
          </p:nvPr>
        </p:nvSpPr>
        <p:spPr/>
        <p:txBody>
          <a:bodyPr/>
          <a:lstStyle/>
          <a:p>
            <a:fld id="{172F3C42-7889-4B1E-97B5-2FA67173BFC7}" type="slidenum">
              <a:rPr lang="en-US" smtClean="0">
                <a:solidFill>
                  <a:prstClr val="white"/>
                </a:solidFill>
              </a:rPr>
              <a:pPr/>
              <a:t>13</a:t>
            </a:fld>
            <a:endParaRPr lang="en-US" dirty="0">
              <a:solidFill>
                <a:prstClr val="white"/>
              </a:solidFill>
            </a:endParaRPr>
          </a:p>
        </p:txBody>
      </p:sp>
      <p:sp>
        <p:nvSpPr>
          <p:cNvPr id="3" name="Content Placeholder 2"/>
          <p:cNvSpPr>
            <a:spLocks noGrp="1"/>
          </p:cNvSpPr>
          <p:nvPr>
            <p:ph sz="quarter" idx="12"/>
          </p:nvPr>
        </p:nvSpPr>
        <p:spPr/>
        <p:txBody>
          <a:bodyPr>
            <a:normAutofit/>
          </a:bodyPr>
          <a:lstStyle/>
          <a:p>
            <a:r>
              <a:rPr lang="en-US" dirty="0"/>
              <a:t>Each contract must fund at least one service.</a:t>
            </a:r>
          </a:p>
          <a:p>
            <a:r>
              <a:rPr lang="en-US" dirty="0" smtClean="0"/>
              <a:t>You will get an error if you are a:</a:t>
            </a:r>
          </a:p>
          <a:p>
            <a:pPr lvl="1"/>
            <a:r>
              <a:rPr lang="en-US" dirty="0" smtClean="0"/>
              <a:t>Part C or Part D grantee that tries to report funding Early Intervention Services (for Parts A and B).</a:t>
            </a:r>
          </a:p>
          <a:p>
            <a:pPr lvl="1"/>
            <a:r>
              <a:rPr lang="en-US" dirty="0" smtClean="0"/>
              <a:t>Part C grantee that tries to report funding Pediatric development assessment/early intervention services.</a:t>
            </a:r>
          </a:p>
        </p:txBody>
      </p:sp>
    </p:spTree>
    <p:extLst>
      <p:ext uri="{BB962C8B-B14F-4D97-AF65-F5344CB8AC3E}">
        <p14:creationId xmlns:p14="http://schemas.microsoft.com/office/powerpoint/2010/main" val="3027434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Grantee Report Validation Errors:</a:t>
            </a:r>
            <a:br>
              <a:rPr lang="en-US" dirty="0"/>
            </a:br>
            <a:r>
              <a:rPr lang="en-US" dirty="0"/>
              <a:t>Contract Information (cont.)</a:t>
            </a:r>
          </a:p>
        </p:txBody>
      </p:sp>
      <p:sp>
        <p:nvSpPr>
          <p:cNvPr id="3" name="Slide Number Placeholder 2"/>
          <p:cNvSpPr>
            <a:spLocks noGrp="1"/>
          </p:cNvSpPr>
          <p:nvPr>
            <p:ph type="sldNum" sz="quarter" idx="10"/>
          </p:nvPr>
        </p:nvSpPr>
        <p:spPr/>
        <p:txBody>
          <a:bodyPr/>
          <a:lstStyle/>
          <a:p>
            <a:fld id="{172F3C42-7889-4B1E-97B5-2FA67173BFC7}" type="slidenum">
              <a:rPr lang="en-US" smtClean="0">
                <a:solidFill>
                  <a:prstClr val="white"/>
                </a:solidFill>
              </a:rPr>
              <a:pPr/>
              <a:t>14</a:t>
            </a:fld>
            <a:endParaRPr lang="en-US" dirty="0">
              <a:solidFill>
                <a:prstClr val="white"/>
              </a:solidFill>
            </a:endParaRPr>
          </a:p>
        </p:txBody>
      </p:sp>
      <p:sp>
        <p:nvSpPr>
          <p:cNvPr id="4" name="Content Placeholder 3"/>
          <p:cNvSpPr>
            <a:spLocks noGrp="1"/>
          </p:cNvSpPr>
          <p:nvPr>
            <p:ph sz="quarter" idx="12"/>
          </p:nvPr>
        </p:nvSpPr>
        <p:spPr/>
        <p:txBody>
          <a:bodyPr/>
          <a:lstStyle/>
          <a:p>
            <a:r>
              <a:rPr lang="en-US" dirty="0" smtClean="0"/>
              <a:t>Subcontract dates must fall within the fiscal intermediary provider’s contract dates.</a:t>
            </a:r>
          </a:p>
          <a:p>
            <a:r>
              <a:rPr lang="en-US" dirty="0" smtClean="0"/>
              <a:t>Sum of a fiscal intermediary provider’s subcontract amounts must be less than or equal to the fiscal intermediary provider’s contract amount. </a:t>
            </a:r>
            <a:endParaRPr lang="en-US" dirty="0"/>
          </a:p>
        </p:txBody>
      </p:sp>
    </p:spTree>
    <p:extLst>
      <p:ext uri="{BB962C8B-B14F-4D97-AF65-F5344CB8AC3E}">
        <p14:creationId xmlns:p14="http://schemas.microsoft.com/office/powerpoint/2010/main" val="41905638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Support’s Manual Grantee Report Validation Checks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15</a:t>
            </a:fld>
            <a:endParaRPr lang="en-US" dirty="0">
              <a:solidFill>
                <a:srgbClr val="FFFFFF"/>
              </a:solidFill>
            </a:endParaRPr>
          </a:p>
        </p:txBody>
      </p:sp>
      <p:sp>
        <p:nvSpPr>
          <p:cNvPr id="4" name="Content Placeholder 3"/>
          <p:cNvSpPr>
            <a:spLocks noGrp="1"/>
          </p:cNvSpPr>
          <p:nvPr>
            <p:ph sz="quarter" idx="12"/>
          </p:nvPr>
        </p:nvSpPr>
        <p:spPr/>
        <p:txBody>
          <a:bodyPr/>
          <a:lstStyle/>
          <a:p>
            <a:r>
              <a:rPr lang="en-US" dirty="0" smtClean="0"/>
              <a:t>During the 2012 RSR submission period, you may get Data Support’s attention if you list:</a:t>
            </a:r>
          </a:p>
          <a:p>
            <a:pPr lvl="1"/>
            <a:r>
              <a:rPr lang="en-US" dirty="0" smtClean="0"/>
              <a:t>A contract that falls outside of your project period(s).</a:t>
            </a:r>
          </a:p>
          <a:p>
            <a:pPr lvl="1"/>
            <a:r>
              <a:rPr lang="en-US" dirty="0" smtClean="0"/>
              <a:t>A contract with a funded amount that is only $1.00.</a:t>
            </a:r>
          </a:p>
          <a:p>
            <a:pPr lvl="1"/>
            <a:r>
              <a:rPr lang="en-US" dirty="0" smtClean="0"/>
              <a:t>Several contracts that do not cover the entire reporting period.</a:t>
            </a:r>
          </a:p>
          <a:p>
            <a:endParaRPr lang="en-US" dirty="0"/>
          </a:p>
        </p:txBody>
      </p:sp>
    </p:spTree>
    <p:extLst>
      <p:ext uri="{BB962C8B-B14F-4D97-AF65-F5344CB8AC3E}">
        <p14:creationId xmlns:p14="http://schemas.microsoft.com/office/powerpoint/2010/main" val="38950194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B8EF7E3-9AC3-40C8-BEB7-960E58F845DD}" type="slidenum">
              <a:rPr lang="en-US" sz="1400">
                <a:solidFill>
                  <a:schemeClr val="bg1"/>
                </a:solidFill>
                <a:latin typeface="Arial" pitchFamily="34" charset="0"/>
              </a:rPr>
              <a:pPr/>
              <a:t>16</a:t>
            </a:fld>
            <a:endParaRPr lang="en-US" sz="1400" dirty="0">
              <a:solidFill>
                <a:schemeClr val="bg1"/>
              </a:solidFill>
              <a:latin typeface="Arial" pitchFamily="34" charset="0"/>
            </a:endParaRPr>
          </a:p>
        </p:txBody>
      </p:sp>
      <p:sp>
        <p:nvSpPr>
          <p:cNvPr id="3" name="Title 2"/>
          <p:cNvSpPr>
            <a:spLocks noGrp="1"/>
          </p:cNvSpPr>
          <p:nvPr>
            <p:ph type="title"/>
          </p:nvPr>
        </p:nvSpPr>
        <p:spPr/>
        <p:txBody>
          <a:bodyPr/>
          <a:lstStyle/>
          <a:p>
            <a:r>
              <a:rPr lang="en-US" dirty="0" smtClean="0"/>
              <a:t>Questions about the Grantee Report System Validation Checks</a:t>
            </a:r>
            <a:endParaRPr lang="en-US" dirty="0"/>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16</a:t>
            </a:fld>
            <a:endParaRPr lang="en-US" dirty="0">
              <a:solidFill>
                <a:srgbClr val="FFFFFF"/>
              </a:solidFill>
            </a:endParaRPr>
          </a:p>
        </p:txBody>
      </p:sp>
      <p:pic>
        <p:nvPicPr>
          <p:cNvPr id="14" name="Picture 6" descr="C:\Documents and Settings\Owner\Local Settings\Temporary Internet Files\Content.IE5\PWNMSAE1\MC900442072[1].wmf"/>
          <p:cNvPicPr>
            <a:picLocks noGrp="1" noChangeAspect="1" noChangeArrowheads="1"/>
          </p:cNvPicPr>
          <p:nvPr>
            <p:ph sz="quarter" idx="12"/>
          </p:nvPr>
        </p:nvPicPr>
        <p:blipFill>
          <a:blip r:embed="rId3" cstate="print">
            <a:extLst>
              <a:ext uri="{28A0092B-C50C-407E-A947-70E740481C1C}">
                <a14:useLocalDpi xmlns:a14="http://schemas.microsoft.com/office/drawing/2010/main" val="0"/>
              </a:ext>
            </a:extLst>
          </a:blip>
          <a:srcRect/>
          <a:stretch>
            <a:fillRect/>
          </a:stretch>
        </p:blipFill>
        <p:spPr bwMode="auto">
          <a:xfrm>
            <a:off x="2252546" y="1912434"/>
            <a:ext cx="4764649" cy="340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572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and Discussion of the Provider Report Validations</a:t>
            </a:r>
            <a:endParaRPr lang="en-US" dirty="0"/>
          </a:p>
        </p:txBody>
      </p:sp>
      <p:sp>
        <p:nvSpPr>
          <p:cNvPr id="3" name="Slide Number Placeholder 2"/>
          <p:cNvSpPr>
            <a:spLocks noGrp="1"/>
          </p:cNvSpPr>
          <p:nvPr>
            <p:ph type="sldNum" sz="quarter" idx="12"/>
          </p:nvPr>
        </p:nvSpPr>
        <p:spPr/>
        <p:txBody>
          <a:bodyPr/>
          <a:lstStyle/>
          <a:p>
            <a:fld id="{4D09366B-2B14-4EE9-918E-79009D6A8DAD}" type="slidenum">
              <a:rPr lang="en-US" smtClean="0"/>
              <a:pPr/>
              <a:t>17</a:t>
            </a:fld>
            <a:endParaRPr lang="en-US" dirty="0"/>
          </a:p>
        </p:txBody>
      </p:sp>
    </p:spTree>
    <p:extLst>
      <p:ext uri="{BB962C8B-B14F-4D97-AF65-F5344CB8AC3E}">
        <p14:creationId xmlns:p14="http://schemas.microsoft.com/office/powerpoint/2010/main" val="25377240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Report Validations: </a:t>
            </a:r>
            <a:br>
              <a:rPr lang="en-US" dirty="0" smtClean="0"/>
            </a:br>
            <a:r>
              <a:rPr lang="en-US" dirty="0" smtClean="0"/>
              <a:t>Basic Agency Information</a:t>
            </a:r>
            <a:endParaRPr lang="en-US" dirty="0"/>
          </a:p>
        </p:txBody>
      </p:sp>
      <p:sp>
        <p:nvSpPr>
          <p:cNvPr id="6" name="Slide Number Placeholder 5"/>
          <p:cNvSpPr>
            <a:spLocks noGrp="1"/>
          </p:cNvSpPr>
          <p:nvPr>
            <p:ph type="sldNum" sz="quarter" idx="10"/>
          </p:nvPr>
        </p:nvSpPr>
        <p:spPr/>
        <p:txBody>
          <a:bodyPr/>
          <a:lstStyle/>
          <a:p>
            <a:fld id="{172F3C42-7889-4B1E-97B5-2FA67173BFC7}" type="slidenum">
              <a:rPr lang="en-US" smtClean="0">
                <a:solidFill>
                  <a:prstClr val="white"/>
                </a:solidFill>
              </a:rPr>
              <a:pPr/>
              <a:t>18</a:t>
            </a:fld>
            <a:endParaRPr lang="en-US" dirty="0">
              <a:solidFill>
                <a:prstClr val="white"/>
              </a:solidFill>
            </a:endParaRPr>
          </a:p>
        </p:txBody>
      </p:sp>
      <p:sp>
        <p:nvSpPr>
          <p:cNvPr id="5" name="Content Placeholder 4"/>
          <p:cNvSpPr>
            <a:spLocks noGrp="1"/>
          </p:cNvSpPr>
          <p:nvPr>
            <p:ph sz="quarter" idx="12"/>
          </p:nvPr>
        </p:nvSpPr>
        <p:spPr/>
        <p:txBody>
          <a:bodyPr/>
          <a:lstStyle/>
          <a:p>
            <a:r>
              <a:rPr lang="en-US" dirty="0" smtClean="0"/>
              <a:t>Providers </a:t>
            </a:r>
            <a:r>
              <a:rPr lang="en-US" dirty="0"/>
              <a:t>must respond to Items 1 </a:t>
            </a:r>
            <a:r>
              <a:rPr lang="en-US" dirty="0" smtClean="0"/>
              <a:t>– 3.</a:t>
            </a:r>
          </a:p>
          <a:p>
            <a:pPr lvl="1"/>
            <a:r>
              <a:rPr lang="en-US" dirty="0" smtClean="0"/>
              <a:t>If the response to Item 3 is “other,” providers must enter a response in the “specify” textbox.</a:t>
            </a:r>
          </a:p>
          <a:p>
            <a:pPr lvl="1"/>
            <a:r>
              <a:rPr lang="en-US" dirty="0" smtClean="0"/>
              <a:t>If the response to Item 3 is “publicly funded community health center, providers must respond to Item 4.</a:t>
            </a:r>
          </a:p>
        </p:txBody>
      </p:sp>
    </p:spTree>
    <p:extLst>
      <p:ext uri="{BB962C8B-B14F-4D97-AF65-F5344CB8AC3E}">
        <p14:creationId xmlns:p14="http://schemas.microsoft.com/office/powerpoint/2010/main" val="41928136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Report Validations: </a:t>
            </a:r>
            <a:br>
              <a:rPr lang="en-US" dirty="0" smtClean="0"/>
            </a:br>
            <a:r>
              <a:rPr lang="en-US" dirty="0" smtClean="0"/>
              <a:t>Basic Agency Information</a:t>
            </a:r>
            <a:endParaRPr lang="en-US" dirty="0"/>
          </a:p>
        </p:txBody>
      </p:sp>
      <p:sp>
        <p:nvSpPr>
          <p:cNvPr id="6" name="Slide Number Placeholder 5"/>
          <p:cNvSpPr>
            <a:spLocks noGrp="1"/>
          </p:cNvSpPr>
          <p:nvPr>
            <p:ph type="sldNum" sz="quarter" idx="10"/>
          </p:nvPr>
        </p:nvSpPr>
        <p:spPr/>
        <p:txBody>
          <a:bodyPr/>
          <a:lstStyle/>
          <a:p>
            <a:fld id="{172F3C42-7889-4B1E-97B5-2FA67173BFC7}" type="slidenum">
              <a:rPr lang="en-US" smtClean="0">
                <a:solidFill>
                  <a:prstClr val="white"/>
                </a:solidFill>
              </a:rPr>
              <a:pPr/>
              <a:t>19</a:t>
            </a:fld>
            <a:endParaRPr lang="en-US" dirty="0">
              <a:solidFill>
                <a:prstClr val="white"/>
              </a:solidFill>
            </a:endParaRPr>
          </a:p>
        </p:txBody>
      </p:sp>
      <p:sp>
        <p:nvSpPr>
          <p:cNvPr id="5" name="Content Placeholder 4"/>
          <p:cNvSpPr>
            <a:spLocks noGrp="1"/>
          </p:cNvSpPr>
          <p:nvPr>
            <p:ph sz="quarter" idx="12"/>
          </p:nvPr>
        </p:nvSpPr>
        <p:spPr>
          <a:xfrm>
            <a:off x="840002" y="1693863"/>
            <a:ext cx="7891462" cy="4824924"/>
          </a:xfrm>
        </p:spPr>
        <p:txBody>
          <a:bodyPr>
            <a:normAutofit/>
          </a:bodyPr>
          <a:lstStyle/>
          <a:p>
            <a:r>
              <a:rPr lang="en-US" dirty="0" smtClean="0"/>
              <a:t>Providers must respond to Item 5a. </a:t>
            </a:r>
          </a:p>
          <a:p>
            <a:pPr lvl="1"/>
            <a:r>
              <a:rPr lang="en-US" dirty="0" smtClean="0"/>
              <a:t>If the response to Item 5a is “other,” providers must enter a response in the “specify” textbox.</a:t>
            </a:r>
          </a:p>
          <a:p>
            <a:pPr lvl="1"/>
            <a:r>
              <a:rPr lang="en-US" dirty="0" smtClean="0"/>
              <a:t>If the response to Item 5a is “Private, nonprofit,” providers must respond to Item 5b.</a:t>
            </a:r>
          </a:p>
          <a:p>
            <a:r>
              <a:rPr lang="en-US" dirty="0"/>
              <a:t>Providers must respond to Item 6</a:t>
            </a:r>
            <a:r>
              <a:rPr lang="en-US" dirty="0" smtClean="0"/>
              <a:t>.</a:t>
            </a:r>
          </a:p>
        </p:txBody>
      </p:sp>
    </p:spTree>
    <p:extLst>
      <p:ext uri="{BB962C8B-B14F-4D97-AF65-F5344CB8AC3E}">
        <p14:creationId xmlns:p14="http://schemas.microsoft.com/office/powerpoint/2010/main" val="3742722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Disclosures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pPr/>
              <a:t>2</a:t>
            </a:fld>
            <a:endParaRPr lang="en-US" dirty="0"/>
          </a:p>
        </p:txBody>
      </p:sp>
      <p:sp>
        <p:nvSpPr>
          <p:cNvPr id="4" name="Content Placeholder 3"/>
          <p:cNvSpPr>
            <a:spLocks noGrp="1"/>
          </p:cNvSpPr>
          <p:nvPr>
            <p:ph sz="quarter" idx="12"/>
          </p:nvPr>
        </p:nvSpPr>
        <p:spPr/>
        <p:txBody>
          <a:bodyPr>
            <a:normAutofit fontScale="92500" lnSpcReduction="20000"/>
          </a:bodyPr>
          <a:lstStyle/>
          <a:p>
            <a:pPr marL="0" indent="0">
              <a:buNone/>
            </a:pPr>
            <a:r>
              <a:rPr lang="en-US" dirty="0" smtClean="0"/>
              <a:t>This continuing education activity is managed and accredited by Professional Education Service Group. The information presented in this activity represents the opinion of the author(s) or faculty. Neither PESG, nor any accrediting organization endorses any commercial products displayed or mentioned in conjunction with this activity. </a:t>
            </a:r>
          </a:p>
          <a:p>
            <a:pPr marL="0" indent="0">
              <a:buNone/>
            </a:pPr>
            <a:r>
              <a:rPr lang="en-US" dirty="0" smtClean="0"/>
              <a:t> </a:t>
            </a:r>
          </a:p>
          <a:p>
            <a:pPr marL="0" indent="0">
              <a:buNone/>
            </a:pPr>
            <a:r>
              <a:rPr lang="en-US" dirty="0" smtClean="0"/>
              <a:t>Commercial Support was not received for this activity. </a:t>
            </a:r>
          </a:p>
          <a:p>
            <a:pPr marL="0" indent="0">
              <a:buNone/>
            </a:pPr>
            <a:endParaRPr lang="en-US" dirty="0" smtClean="0"/>
          </a:p>
          <a:p>
            <a:pPr marL="0" indent="0">
              <a:buNone/>
            </a:pPr>
            <a:r>
              <a:rPr lang="en-US" dirty="0" smtClean="0"/>
              <a:t>Maria Jackson Hittle has no financial interests or relationships to disclose.</a:t>
            </a:r>
            <a:endParaRPr lang="en-US" dirty="0"/>
          </a:p>
        </p:txBody>
      </p:sp>
    </p:spTree>
    <p:extLst>
      <p:ext uri="{BB962C8B-B14F-4D97-AF65-F5344CB8AC3E}">
        <p14:creationId xmlns:p14="http://schemas.microsoft.com/office/powerpoint/2010/main" val="40003294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Report Validations: </a:t>
            </a:r>
            <a:br>
              <a:rPr lang="en-US" dirty="0" smtClean="0"/>
            </a:br>
            <a:r>
              <a:rPr lang="en-US" dirty="0" smtClean="0"/>
              <a:t>Basic Agency Information</a:t>
            </a:r>
            <a:endParaRPr lang="en-US" dirty="0"/>
          </a:p>
        </p:txBody>
      </p:sp>
      <p:sp>
        <p:nvSpPr>
          <p:cNvPr id="6" name="Slide Number Placeholder 5"/>
          <p:cNvSpPr>
            <a:spLocks noGrp="1"/>
          </p:cNvSpPr>
          <p:nvPr>
            <p:ph type="sldNum" sz="quarter" idx="10"/>
          </p:nvPr>
        </p:nvSpPr>
        <p:spPr/>
        <p:txBody>
          <a:bodyPr/>
          <a:lstStyle/>
          <a:p>
            <a:fld id="{172F3C42-7889-4B1E-97B5-2FA67173BFC7}" type="slidenum">
              <a:rPr lang="en-US" smtClean="0">
                <a:solidFill>
                  <a:prstClr val="white"/>
                </a:solidFill>
              </a:rPr>
              <a:pPr/>
              <a:t>20</a:t>
            </a:fld>
            <a:endParaRPr lang="en-US" dirty="0">
              <a:solidFill>
                <a:prstClr val="white"/>
              </a:solidFill>
            </a:endParaRPr>
          </a:p>
        </p:txBody>
      </p:sp>
      <p:sp>
        <p:nvSpPr>
          <p:cNvPr id="5" name="Content Placeholder 4"/>
          <p:cNvSpPr>
            <a:spLocks noGrp="1"/>
          </p:cNvSpPr>
          <p:nvPr>
            <p:ph sz="quarter" idx="12"/>
          </p:nvPr>
        </p:nvSpPr>
        <p:spPr>
          <a:xfrm>
            <a:off x="840002" y="1693863"/>
            <a:ext cx="7891462" cy="4824924"/>
          </a:xfrm>
        </p:spPr>
        <p:txBody>
          <a:bodyPr>
            <a:normAutofit/>
          </a:bodyPr>
          <a:lstStyle/>
          <a:p>
            <a:r>
              <a:rPr lang="en-US" dirty="0" smtClean="0"/>
              <a:t>Providers must respond to Item 7.</a:t>
            </a:r>
          </a:p>
          <a:p>
            <a:pPr lvl="1"/>
            <a:r>
              <a:rPr lang="en-US" dirty="0" smtClean="0"/>
              <a:t>Providers will get a warning if they report </a:t>
            </a:r>
            <a:r>
              <a:rPr lang="en-US" dirty="0"/>
              <a:t>that they only spent $1.00 providing Oral health care services for Item 7.</a:t>
            </a:r>
          </a:p>
          <a:p>
            <a:pPr lvl="1"/>
            <a:r>
              <a:rPr lang="en-US" dirty="0" smtClean="0"/>
              <a:t>Providers can’t report </a:t>
            </a:r>
            <a:r>
              <a:rPr lang="en-US" dirty="0"/>
              <a:t>that they spent more money providing Oral health care services in Item 7 than they received for contracts that fund Oral health care services.</a:t>
            </a:r>
          </a:p>
          <a:p>
            <a:endParaRPr lang="en-US" dirty="0" smtClean="0"/>
          </a:p>
          <a:p>
            <a:endParaRPr lang="en-US" dirty="0" smtClean="0"/>
          </a:p>
        </p:txBody>
      </p:sp>
    </p:spTree>
    <p:extLst>
      <p:ext uri="{BB962C8B-B14F-4D97-AF65-F5344CB8AC3E}">
        <p14:creationId xmlns:p14="http://schemas.microsoft.com/office/powerpoint/2010/main" val="109244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Oral Health Care Validation (Example)</a:t>
            </a:r>
            <a:endParaRPr lang="en-US" dirty="0"/>
          </a:p>
        </p:txBody>
      </p:sp>
      <p:sp>
        <p:nvSpPr>
          <p:cNvPr id="8" name="Content Placeholder 7"/>
          <p:cNvSpPr>
            <a:spLocks noGrp="1"/>
          </p:cNvSpPr>
          <p:nvPr>
            <p:ph sz="half" idx="1"/>
          </p:nvPr>
        </p:nvSpPr>
        <p:spPr/>
        <p:txBody>
          <a:bodyPr>
            <a:normAutofit fontScale="85000" lnSpcReduction="20000"/>
          </a:bodyPr>
          <a:lstStyle/>
          <a:p>
            <a:r>
              <a:rPr lang="en-US" dirty="0" smtClean="0"/>
              <a:t>Family Care Clinic spent $76,000 providing Oral health care services.</a:t>
            </a:r>
          </a:p>
          <a:p>
            <a:r>
              <a:rPr lang="en-US" dirty="0" smtClean="0"/>
              <a:t>Total Amount of contracts that fund Oral health care services ($63,000 ) is less than the total amount spent providing oral health care ($76,000)</a:t>
            </a:r>
          </a:p>
          <a:p>
            <a:r>
              <a:rPr lang="en-US" dirty="0" smtClean="0"/>
              <a:t>Data </a:t>
            </a:r>
            <a:r>
              <a:rPr lang="en-US" b="1" dirty="0" smtClean="0"/>
              <a:t>will not </a:t>
            </a:r>
            <a:r>
              <a:rPr lang="en-US" dirty="0" smtClean="0"/>
              <a:t>pass the validation check. </a:t>
            </a:r>
            <a:endParaRPr lang="en-US" dirty="0"/>
          </a:p>
        </p:txBody>
      </p:sp>
      <p:graphicFrame>
        <p:nvGraphicFramePr>
          <p:cNvPr id="9" name="Content Placeholder 4" title="Table illustrating the 2012 Oral Health Care Validation"/>
          <p:cNvGraphicFramePr>
            <a:graphicFrameLocks noGrp="1"/>
          </p:cNvGraphicFramePr>
          <p:nvPr>
            <p:ph sz="half" idx="2"/>
            <p:extLst>
              <p:ext uri="{D42A27DB-BD31-4B8C-83A1-F6EECF244321}">
                <p14:modId xmlns:p14="http://schemas.microsoft.com/office/powerpoint/2010/main" val="3982702831"/>
              </p:ext>
            </p:extLst>
          </p:nvPr>
        </p:nvGraphicFramePr>
        <p:xfrm>
          <a:off x="695325" y="4244975"/>
          <a:ext cx="8229600" cy="2123440"/>
        </p:xfrm>
        <a:graphic>
          <a:graphicData uri="http://schemas.openxmlformats.org/drawingml/2006/table">
            <a:tbl>
              <a:tblPr firstRow="1" lastRow="1">
                <a:tableStyleId>{69012ECD-51FC-41F1-AA8D-1B2483CD663E}</a:tableStyleId>
              </a:tblPr>
              <a:tblGrid>
                <a:gridCol w="2057401"/>
                <a:gridCol w="1752599"/>
                <a:gridCol w="1676400"/>
                <a:gridCol w="2743200"/>
              </a:tblGrid>
              <a:tr h="370840">
                <a:tc>
                  <a:txBody>
                    <a:bodyPr/>
                    <a:lstStyle/>
                    <a:p>
                      <a:r>
                        <a:rPr lang="en-US" dirty="0" smtClean="0"/>
                        <a:t>Program Part</a:t>
                      </a:r>
                      <a:endParaRPr lang="en-US" dirty="0"/>
                    </a:p>
                  </a:txBody>
                  <a:tcPr marL="186332" marR="186332">
                    <a:lnL w="9525" cap="flat" cmpd="sng" algn="ctr">
                      <a:noFill/>
                      <a:prstDash val="solid"/>
                    </a:lnL>
                    <a:lnR>
                      <a:noFill/>
                    </a:lnR>
                    <a:lnT w="9525" cap="flat" cmpd="sng" algn="ctr">
                      <a:noFill/>
                      <a:prstDash val="solid"/>
                    </a:lnT>
                    <a:lnB>
                      <a:noFill/>
                    </a:lnB>
                    <a:lnTlToBr w="12700" cmpd="sng">
                      <a:noFill/>
                      <a:prstDash val="solid"/>
                    </a:lnTlToBr>
                    <a:lnBlToTr w="12700" cmpd="sng">
                      <a:noFill/>
                      <a:prstDash val="solid"/>
                    </a:lnBlToTr>
                    <a:solidFill>
                      <a:schemeClr val="tx2"/>
                    </a:solidFill>
                  </a:tcPr>
                </a:tc>
                <a:tc>
                  <a:txBody>
                    <a:bodyPr/>
                    <a:lstStyle/>
                    <a:p>
                      <a:r>
                        <a:rPr lang="en-US" dirty="0" smtClean="0"/>
                        <a:t>Total Contract Amt.</a:t>
                      </a:r>
                      <a:endParaRPr lang="en-US" dirty="0"/>
                    </a:p>
                  </a:txBody>
                  <a:tcPr marL="186332" marR="186332">
                    <a:lnL>
                      <a:noFill/>
                    </a:lnL>
                    <a:lnR>
                      <a:noFill/>
                    </a:lnR>
                    <a:lnT w="9525" cap="flat" cmpd="sng" algn="ctr">
                      <a:noFill/>
                      <a:prstDash val="solid"/>
                    </a:lnT>
                    <a:lnB>
                      <a:noFill/>
                    </a:lnB>
                    <a:lnTlToBr w="12700" cmpd="sng">
                      <a:noFill/>
                      <a:prstDash val="solid"/>
                    </a:lnTlToBr>
                    <a:lnBlToTr w="12700" cmpd="sng">
                      <a:noFill/>
                      <a:prstDash val="solid"/>
                    </a:lnBlToTr>
                    <a:solidFill>
                      <a:schemeClr val="tx2"/>
                    </a:solidFill>
                  </a:tcPr>
                </a:tc>
                <a:tc>
                  <a:txBody>
                    <a:bodyPr/>
                    <a:lstStyle/>
                    <a:p>
                      <a:r>
                        <a:rPr lang="en-US" dirty="0" smtClean="0"/>
                        <a:t>Funds Oral Health?</a:t>
                      </a:r>
                      <a:endParaRPr lang="en-US" dirty="0"/>
                    </a:p>
                  </a:txBody>
                  <a:tcPr marL="186332" marR="186332">
                    <a:lnL>
                      <a:noFill/>
                    </a:lnL>
                    <a:lnR>
                      <a:noFill/>
                    </a:lnR>
                    <a:lnT w="9525" cap="flat" cmpd="sng" algn="ctr">
                      <a:noFill/>
                      <a:prstDash val="solid"/>
                    </a:lnT>
                    <a:lnB>
                      <a:noFill/>
                    </a:lnB>
                    <a:lnTlToBr w="12700" cmpd="sng">
                      <a:noFill/>
                      <a:prstDash val="solid"/>
                    </a:lnTlToBr>
                    <a:lnBlToTr w="12700" cmpd="sng">
                      <a:noFill/>
                      <a:prstDash val="solid"/>
                    </a:lnBlToTr>
                    <a:solidFill>
                      <a:schemeClr val="tx2"/>
                    </a:solidFill>
                  </a:tcPr>
                </a:tc>
                <a:tc>
                  <a:txBody>
                    <a:bodyPr/>
                    <a:lstStyle/>
                    <a:p>
                      <a:r>
                        <a:rPr lang="en-US" dirty="0" smtClean="0"/>
                        <a:t>Total of</a:t>
                      </a:r>
                      <a:r>
                        <a:rPr lang="en-US" baseline="0" dirty="0" smtClean="0"/>
                        <a:t> Contracts that Fund Oral Health</a:t>
                      </a:r>
                      <a:endParaRPr lang="en-US" dirty="0"/>
                    </a:p>
                  </a:txBody>
                  <a:tcPr marL="186332" marR="186332">
                    <a:lnL>
                      <a:noFill/>
                    </a:lnL>
                    <a:lnR w="9525" cap="flat" cmpd="sng" algn="ctr">
                      <a:noFill/>
                      <a:prstDash val="solid"/>
                    </a:lnR>
                    <a:lnT w="9525" cap="flat" cmpd="sng" algn="ctr">
                      <a:noFill/>
                      <a:prstDash val="solid"/>
                    </a:lnT>
                    <a:lnB>
                      <a:noFill/>
                    </a:lnB>
                    <a:lnTlToBr w="12700" cmpd="sng">
                      <a:noFill/>
                      <a:prstDash val="solid"/>
                    </a:lnTlToBr>
                    <a:lnBlToTr w="12700" cmpd="sng">
                      <a:noFill/>
                      <a:prstDash val="solid"/>
                    </a:lnBlToTr>
                    <a:solidFill>
                      <a:schemeClr val="tx2"/>
                    </a:solidFill>
                  </a:tcPr>
                </a:tc>
              </a:tr>
              <a:tr h="370840">
                <a:tc>
                  <a:txBody>
                    <a:bodyPr/>
                    <a:lstStyle/>
                    <a:p>
                      <a:r>
                        <a:rPr lang="en-US" dirty="0" smtClean="0"/>
                        <a:t>Part</a:t>
                      </a:r>
                      <a:r>
                        <a:rPr lang="en-US" baseline="0" dirty="0" smtClean="0"/>
                        <a:t> A</a:t>
                      </a:r>
                      <a:endParaRPr lang="en-US" dirty="0"/>
                    </a:p>
                  </a:txBody>
                  <a:tcPr marL="186332" marR="186332">
                    <a:lnL w="9525" cap="flat" cmpd="sng" algn="ctr">
                      <a:noFill/>
                      <a:prstDash val="solid"/>
                    </a:lnL>
                    <a:lnR>
                      <a:noFill/>
                    </a:lnR>
                    <a:lnT>
                      <a:noFill/>
                    </a:lnT>
                    <a:lnB>
                      <a:noFill/>
                    </a:lnB>
                    <a:lnTlToBr w="12700" cmpd="sng">
                      <a:noFill/>
                      <a:prstDash val="solid"/>
                    </a:lnTlToBr>
                    <a:lnBlToTr w="12700" cmpd="sng">
                      <a:noFill/>
                      <a:prstDash val="solid"/>
                    </a:lnBlToTr>
                  </a:tcPr>
                </a:tc>
                <a:tc>
                  <a:txBody>
                    <a:bodyPr/>
                    <a:lstStyle/>
                    <a:p>
                      <a:r>
                        <a:rPr lang="en-US" dirty="0" smtClean="0"/>
                        <a:t>$225,000</a:t>
                      </a:r>
                      <a:endParaRPr lang="en-US" dirty="0"/>
                    </a:p>
                  </a:txBody>
                  <a:tcPr marL="186332" marR="186332">
                    <a:lnL>
                      <a:noFill/>
                    </a:lnL>
                    <a:lnR>
                      <a:noFill/>
                    </a:lnR>
                    <a:lnT>
                      <a:noFill/>
                    </a:lnT>
                    <a:lnB>
                      <a:noFill/>
                    </a:lnB>
                    <a:lnTlToBr w="12700" cmpd="sng">
                      <a:noFill/>
                      <a:prstDash val="solid"/>
                    </a:lnTlToBr>
                    <a:lnBlToTr w="12700" cmpd="sng">
                      <a:noFill/>
                      <a:prstDash val="solid"/>
                    </a:lnBlToTr>
                  </a:tcPr>
                </a:tc>
                <a:tc>
                  <a:txBody>
                    <a:bodyPr/>
                    <a:lstStyle/>
                    <a:p>
                      <a:r>
                        <a:rPr lang="en-US" dirty="0" smtClean="0"/>
                        <a:t>No</a:t>
                      </a:r>
                      <a:endParaRPr lang="en-US" dirty="0"/>
                    </a:p>
                  </a:txBody>
                  <a:tcPr marL="186332" marR="186332">
                    <a:lnL>
                      <a:noFill/>
                    </a:lnL>
                    <a:lnR>
                      <a:noFill/>
                    </a:lnR>
                    <a:lnT>
                      <a:noFill/>
                    </a:lnT>
                    <a:lnB>
                      <a:noFill/>
                    </a:lnB>
                    <a:lnTlToBr w="12700" cmpd="sng">
                      <a:noFill/>
                      <a:prstDash val="solid"/>
                    </a:lnTlToBr>
                    <a:lnBlToTr w="12700" cmpd="sng">
                      <a:noFill/>
                      <a:prstDash val="solid"/>
                    </a:lnBlToTr>
                  </a:tcPr>
                </a:tc>
                <a:tc>
                  <a:txBody>
                    <a:bodyPr/>
                    <a:lstStyle/>
                    <a:p>
                      <a:endParaRPr lang="en-US" dirty="0"/>
                    </a:p>
                  </a:txBody>
                  <a:tcPr marL="186332" marR="186332">
                    <a:lnL>
                      <a:noFill/>
                    </a:lnL>
                    <a:lnR w="9525" cap="flat" cmpd="sng" algn="ctr">
                      <a:noFill/>
                      <a:prstDash val="solid"/>
                    </a:lnR>
                    <a:lnT>
                      <a:noFill/>
                    </a:lnT>
                    <a:lnB>
                      <a:noFill/>
                    </a:lnB>
                    <a:lnTlToBr w="12700" cmpd="sng">
                      <a:noFill/>
                      <a:prstDash val="solid"/>
                    </a:lnTlToBr>
                    <a:lnBlToTr w="12700" cmpd="sng">
                      <a:noFill/>
                      <a:prstDash val="solid"/>
                    </a:lnBlToTr>
                  </a:tcPr>
                </a:tc>
              </a:tr>
              <a:tr h="370840">
                <a:tc>
                  <a:txBody>
                    <a:bodyPr/>
                    <a:lstStyle/>
                    <a:p>
                      <a:r>
                        <a:rPr lang="en-US" dirty="0" smtClean="0"/>
                        <a:t>Part B</a:t>
                      </a:r>
                      <a:endParaRPr lang="en-US" dirty="0"/>
                    </a:p>
                  </a:txBody>
                  <a:tcPr marL="186332" marR="186332">
                    <a:lnL w="9525" cap="flat" cmpd="sng" algn="ctr">
                      <a:noFill/>
                      <a:prstDash val="solid"/>
                    </a:lnL>
                    <a:lnR>
                      <a:noFill/>
                    </a:lnR>
                    <a:lnT>
                      <a:noFill/>
                    </a:lnT>
                    <a:lnB>
                      <a:noFill/>
                    </a:lnB>
                    <a:lnTlToBr w="12700" cmpd="sng">
                      <a:noFill/>
                      <a:prstDash val="solid"/>
                    </a:lnTlToBr>
                    <a:lnBlToTr w="12700" cmpd="sng">
                      <a:noFill/>
                      <a:prstDash val="solid"/>
                    </a:lnBlToTr>
                  </a:tcPr>
                </a:tc>
                <a:tc>
                  <a:txBody>
                    <a:bodyPr/>
                    <a:lstStyle/>
                    <a:p>
                      <a:r>
                        <a:rPr lang="en-US" dirty="0" smtClean="0"/>
                        <a:t>$ 15,000</a:t>
                      </a:r>
                      <a:endParaRPr lang="en-US" dirty="0"/>
                    </a:p>
                  </a:txBody>
                  <a:tcPr marL="186332" marR="186332">
                    <a:lnL>
                      <a:noFill/>
                    </a:lnL>
                    <a:lnR>
                      <a:noFill/>
                    </a:lnR>
                    <a:lnT>
                      <a:noFill/>
                    </a:lnT>
                    <a:lnB>
                      <a:noFill/>
                    </a:lnB>
                    <a:lnTlToBr w="12700" cmpd="sng">
                      <a:noFill/>
                      <a:prstDash val="solid"/>
                    </a:lnTlToBr>
                    <a:lnBlToTr w="12700" cmpd="sng">
                      <a:noFill/>
                      <a:prstDash val="solid"/>
                    </a:lnBlToTr>
                  </a:tcPr>
                </a:tc>
                <a:tc>
                  <a:txBody>
                    <a:bodyPr/>
                    <a:lstStyle/>
                    <a:p>
                      <a:r>
                        <a:rPr lang="en-US" dirty="0" smtClean="0"/>
                        <a:t>Yes</a:t>
                      </a:r>
                      <a:endParaRPr lang="en-US" dirty="0"/>
                    </a:p>
                  </a:txBody>
                  <a:tcPr marL="186332" marR="186332">
                    <a:lnL>
                      <a:noFill/>
                    </a:lnL>
                    <a:lnR>
                      <a:noFill/>
                    </a:lnR>
                    <a:lnT>
                      <a:noFill/>
                    </a:lnT>
                    <a:lnB>
                      <a:noFill/>
                    </a:lnB>
                    <a:lnTlToBr w="12700" cmpd="sng">
                      <a:noFill/>
                      <a:prstDash val="solid"/>
                    </a:lnTlToBr>
                    <a:lnBlToTr w="12700" cmpd="sng">
                      <a:noFill/>
                      <a:prstDash val="solid"/>
                    </a:lnBlToTr>
                  </a:tcPr>
                </a:tc>
                <a:tc>
                  <a:txBody>
                    <a:bodyPr/>
                    <a:lstStyle/>
                    <a:p>
                      <a:r>
                        <a:rPr lang="en-US" dirty="0" smtClean="0"/>
                        <a:t>$15,000</a:t>
                      </a:r>
                      <a:endParaRPr lang="en-US" dirty="0"/>
                    </a:p>
                  </a:txBody>
                  <a:tcPr marL="186332" marR="186332">
                    <a:lnL>
                      <a:noFill/>
                    </a:lnL>
                    <a:lnR w="9525" cap="flat" cmpd="sng" algn="ctr">
                      <a:noFill/>
                      <a:prstDash val="solid"/>
                    </a:lnR>
                    <a:lnT>
                      <a:noFill/>
                    </a:lnT>
                    <a:lnB>
                      <a:noFill/>
                    </a:lnB>
                    <a:lnTlToBr w="12700" cmpd="sng">
                      <a:noFill/>
                      <a:prstDash val="solid"/>
                    </a:lnTlToBr>
                    <a:lnBlToTr w="12700" cmpd="sng">
                      <a:noFill/>
                      <a:prstDash val="solid"/>
                    </a:lnBlToTr>
                  </a:tcPr>
                </a:tc>
              </a:tr>
              <a:tr h="370840">
                <a:tc>
                  <a:txBody>
                    <a:bodyPr/>
                    <a:lstStyle/>
                    <a:p>
                      <a:r>
                        <a:rPr lang="en-US" dirty="0" smtClean="0"/>
                        <a:t>Par</a:t>
                      </a:r>
                      <a:r>
                        <a:rPr lang="en-US" baseline="0" dirty="0" smtClean="0"/>
                        <a:t>t C</a:t>
                      </a:r>
                      <a:endParaRPr lang="en-US" dirty="0"/>
                    </a:p>
                  </a:txBody>
                  <a:tcPr marL="186332" marR="186332">
                    <a:lnL w="9525" cap="flat" cmpd="sng" algn="ctr">
                      <a:noFill/>
                      <a:prstDash val="solid"/>
                    </a:lnL>
                    <a:lnR>
                      <a:noFill/>
                    </a:lnR>
                    <a:lnT>
                      <a:noFill/>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$ 48,000</a:t>
                      </a:r>
                      <a:endParaRPr lang="en-US" dirty="0"/>
                    </a:p>
                  </a:txBody>
                  <a:tcPr marL="186332" marR="186332">
                    <a:lnL>
                      <a:noFill/>
                    </a:lnL>
                    <a:lnR>
                      <a:noFill/>
                    </a:lnR>
                    <a:lnT>
                      <a:noFill/>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Yes</a:t>
                      </a:r>
                      <a:endParaRPr lang="en-US" dirty="0"/>
                    </a:p>
                  </a:txBody>
                  <a:tcPr marL="186332" marR="186332">
                    <a:lnL>
                      <a:noFill/>
                    </a:lnL>
                    <a:lnR>
                      <a:noFill/>
                    </a:lnR>
                    <a:lnT>
                      <a:noFill/>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$48,000</a:t>
                      </a:r>
                      <a:endParaRPr lang="en-US" dirty="0"/>
                    </a:p>
                  </a:txBody>
                  <a:tcPr marL="186332" marR="186332">
                    <a:lnL>
                      <a:noFill/>
                    </a:lnL>
                    <a:lnR w="9525" cap="flat" cmpd="sng" algn="ctr">
                      <a:noFill/>
                      <a:prstDash val="solid"/>
                    </a:lnR>
                    <a:lnT>
                      <a:noFill/>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dirty="0" smtClean="0"/>
                        <a:t>Total</a:t>
                      </a:r>
                      <a:endParaRPr lang="en-US" dirty="0"/>
                    </a:p>
                  </a:txBody>
                  <a:tcPr marL="186332" marR="186332">
                    <a:lnL w="9525" cap="flat" cmpd="sng" algn="ctr">
                      <a:noFill/>
                      <a:prstDash val="solid"/>
                    </a:lnL>
                    <a:lnR>
                      <a:noFill/>
                    </a:lnR>
                    <a:lnT w="12700" cap="flat" cmpd="sng" algn="ctr">
                      <a:solidFill>
                        <a:schemeClr val="tx2"/>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r>
                        <a:rPr lang="en-US" dirty="0" smtClean="0"/>
                        <a:t>$288,000</a:t>
                      </a:r>
                      <a:endParaRPr lang="en-US" dirty="0"/>
                    </a:p>
                  </a:txBody>
                  <a:tcPr marL="186332" marR="186332">
                    <a:lnL>
                      <a:noFill/>
                    </a:lnL>
                    <a:lnR>
                      <a:noFill/>
                    </a:lnR>
                    <a:lnT w="12700" cap="flat" cmpd="sng" algn="ctr">
                      <a:solidFill>
                        <a:schemeClr val="tx2"/>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endParaRPr lang="en-US" dirty="0"/>
                    </a:p>
                  </a:txBody>
                  <a:tcPr marL="186332" marR="186332">
                    <a:lnL>
                      <a:noFill/>
                    </a:lnL>
                    <a:lnR>
                      <a:noFill/>
                    </a:lnR>
                    <a:lnT w="12700" cap="flat" cmpd="sng" algn="ctr">
                      <a:solidFill>
                        <a:schemeClr val="tx2"/>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r>
                        <a:rPr lang="en-US" dirty="0" smtClean="0"/>
                        <a:t>$63,000</a:t>
                      </a:r>
                      <a:endParaRPr lang="en-US" dirty="0"/>
                    </a:p>
                  </a:txBody>
                  <a:tcPr marL="186332" marR="186332">
                    <a:lnL>
                      <a:noFill/>
                    </a:lnL>
                    <a:lnR w="9525" cap="flat" cmpd="sng" algn="ctr">
                      <a:noFill/>
                      <a:prstDash val="solid"/>
                    </a:lnR>
                    <a:lnT w="12700" cap="flat" cmpd="sng" algn="ctr">
                      <a:solidFill>
                        <a:schemeClr val="tx2"/>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r>
            </a:tbl>
          </a:graphicData>
        </a:graphic>
      </p:graphicFrame>
      <p:sp>
        <p:nvSpPr>
          <p:cNvPr id="2" name="Slide Number Placeholder 1"/>
          <p:cNvSpPr>
            <a:spLocks noGrp="1"/>
          </p:cNvSpPr>
          <p:nvPr>
            <p:ph type="sldNum" sz="quarter" idx="12"/>
          </p:nvPr>
        </p:nvSpPr>
        <p:spPr>
          <a:prstGeom prst="rect">
            <a:avLst/>
          </a:prstGeom>
        </p:spPr>
        <p:txBody>
          <a:bodyPr/>
          <a:lstStyle/>
          <a:p>
            <a:fld id="{00F29511-ABEE-4063-AEDC-B7A01812C2FB}" type="slidenum">
              <a:rPr lang="en-US" smtClean="0">
                <a:solidFill>
                  <a:prstClr val="white"/>
                </a:solidFill>
              </a:rPr>
              <a:pPr/>
              <a:t>21</a:t>
            </a:fld>
            <a:endParaRPr lang="en-US" dirty="0">
              <a:solidFill>
                <a:prstClr val="white"/>
              </a:solidFill>
            </a:endParaRPr>
          </a:p>
        </p:txBody>
      </p:sp>
    </p:spTree>
    <p:extLst>
      <p:ext uri="{BB962C8B-B14F-4D97-AF65-F5344CB8AC3E}">
        <p14:creationId xmlns:p14="http://schemas.microsoft.com/office/powerpoint/2010/main" val="15166743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Report Validations: </a:t>
            </a:r>
            <a:br>
              <a:rPr lang="en-US" dirty="0" smtClean="0"/>
            </a:br>
            <a:r>
              <a:rPr lang="en-US" dirty="0" smtClean="0"/>
              <a:t>Basic Agency Information</a:t>
            </a:r>
            <a:endParaRPr lang="en-US" dirty="0"/>
          </a:p>
        </p:txBody>
      </p:sp>
      <p:sp>
        <p:nvSpPr>
          <p:cNvPr id="6" name="Slide Number Placeholder 5"/>
          <p:cNvSpPr>
            <a:spLocks noGrp="1"/>
          </p:cNvSpPr>
          <p:nvPr>
            <p:ph type="sldNum" sz="quarter" idx="10"/>
          </p:nvPr>
        </p:nvSpPr>
        <p:spPr/>
        <p:txBody>
          <a:bodyPr/>
          <a:lstStyle/>
          <a:p>
            <a:fld id="{172F3C42-7889-4B1E-97B5-2FA67173BFC7}" type="slidenum">
              <a:rPr lang="en-US" smtClean="0">
                <a:solidFill>
                  <a:prstClr val="white"/>
                </a:solidFill>
              </a:rPr>
              <a:pPr/>
              <a:t>22</a:t>
            </a:fld>
            <a:endParaRPr lang="en-US" dirty="0">
              <a:solidFill>
                <a:prstClr val="white"/>
              </a:solidFill>
            </a:endParaRPr>
          </a:p>
        </p:txBody>
      </p:sp>
      <p:sp>
        <p:nvSpPr>
          <p:cNvPr id="5" name="Content Placeholder 4"/>
          <p:cNvSpPr>
            <a:spLocks noGrp="1"/>
          </p:cNvSpPr>
          <p:nvPr>
            <p:ph sz="quarter" idx="12"/>
          </p:nvPr>
        </p:nvSpPr>
        <p:spPr/>
        <p:txBody>
          <a:bodyPr>
            <a:normAutofit/>
          </a:bodyPr>
          <a:lstStyle/>
          <a:p>
            <a:r>
              <a:rPr lang="en-US" dirty="0" smtClean="0"/>
              <a:t>Providers must report that they delivered at least one service during the reporting period for each of their RWHAP contracts.</a:t>
            </a:r>
          </a:p>
          <a:p>
            <a:r>
              <a:rPr lang="en-US" dirty="0" smtClean="0"/>
              <a:t>Providers cannot report that they delivered a service that was not reported as funded by a RWHAP grantee.</a:t>
            </a:r>
          </a:p>
          <a:p>
            <a:r>
              <a:rPr lang="en-US" dirty="0" smtClean="0"/>
              <a:t>Providers that deliver core medical or support services must </a:t>
            </a:r>
            <a:r>
              <a:rPr lang="en-US" dirty="0"/>
              <a:t>respond to Items </a:t>
            </a:r>
            <a:r>
              <a:rPr lang="en-US" dirty="0" smtClean="0"/>
              <a:t>9–11.</a:t>
            </a:r>
          </a:p>
        </p:txBody>
      </p:sp>
    </p:spTree>
    <p:extLst>
      <p:ext uri="{BB962C8B-B14F-4D97-AF65-F5344CB8AC3E}">
        <p14:creationId xmlns:p14="http://schemas.microsoft.com/office/powerpoint/2010/main" val="40378044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Provider Report </a:t>
            </a:r>
            <a:r>
              <a:rPr lang="en-US" dirty="0" smtClean="0"/>
              <a:t>Validations: </a:t>
            </a:r>
            <a:r>
              <a:rPr lang="en-US" dirty="0"/>
              <a:t/>
            </a:r>
            <a:br>
              <a:rPr lang="en-US" dirty="0"/>
            </a:br>
            <a:r>
              <a:rPr lang="en-US" dirty="0"/>
              <a:t>Basic Agency Information</a:t>
            </a:r>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23</a:t>
            </a:fld>
            <a:endParaRPr lang="en-US" dirty="0">
              <a:solidFill>
                <a:srgbClr val="FFFFFF"/>
              </a:solidFill>
            </a:endParaRPr>
          </a:p>
        </p:txBody>
      </p:sp>
      <p:sp>
        <p:nvSpPr>
          <p:cNvPr id="4" name="Content Placeholder 3"/>
          <p:cNvSpPr>
            <a:spLocks noGrp="1"/>
          </p:cNvSpPr>
          <p:nvPr>
            <p:ph sz="quarter" idx="12"/>
          </p:nvPr>
        </p:nvSpPr>
        <p:spPr/>
        <p:txBody>
          <a:bodyPr>
            <a:normAutofit/>
          </a:bodyPr>
          <a:lstStyle/>
          <a:p>
            <a:r>
              <a:rPr lang="en-US" dirty="0" smtClean="0"/>
              <a:t>For Item 8, providers will receive a warning if they report that:</a:t>
            </a:r>
          </a:p>
          <a:p>
            <a:pPr lvl="1"/>
            <a:r>
              <a:rPr lang="en-US" dirty="0" smtClean="0"/>
              <a:t>They delivered core medical or support services but do not upload at least one client record.</a:t>
            </a:r>
          </a:p>
          <a:p>
            <a:pPr lvl="1"/>
            <a:r>
              <a:rPr lang="en-US" dirty="0" smtClean="0"/>
              <a:t>They delivered a service that none of their clients received.</a:t>
            </a:r>
          </a:p>
          <a:p>
            <a:pPr lvl="1"/>
            <a:r>
              <a:rPr lang="en-US" dirty="0" smtClean="0"/>
              <a:t>A client received a service that they did not deliver.</a:t>
            </a:r>
            <a:endParaRPr lang="en-US" dirty="0"/>
          </a:p>
        </p:txBody>
      </p:sp>
    </p:spTree>
    <p:extLst>
      <p:ext uri="{BB962C8B-B14F-4D97-AF65-F5344CB8AC3E}">
        <p14:creationId xmlns:p14="http://schemas.microsoft.com/office/powerpoint/2010/main" val="38881235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 Report Validation Errors:</a:t>
            </a:r>
            <a:br>
              <a:rPr lang="en-US" dirty="0"/>
            </a:br>
            <a:r>
              <a:rPr lang="en-US" dirty="0"/>
              <a:t>HIV Counseling and Testing Section</a:t>
            </a:r>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24</a:t>
            </a:fld>
            <a:endParaRPr lang="en-US" dirty="0">
              <a:solidFill>
                <a:srgbClr val="FFFFFF"/>
              </a:solidFill>
            </a:endParaRPr>
          </a:p>
        </p:txBody>
      </p:sp>
      <p:sp>
        <p:nvSpPr>
          <p:cNvPr id="4" name="Content Placeholder 3"/>
          <p:cNvSpPr>
            <a:spLocks noGrp="1"/>
          </p:cNvSpPr>
          <p:nvPr>
            <p:ph sz="quarter" idx="12"/>
          </p:nvPr>
        </p:nvSpPr>
        <p:spPr/>
        <p:txBody>
          <a:bodyPr/>
          <a:lstStyle/>
          <a:p>
            <a:r>
              <a:rPr lang="en-US" dirty="0"/>
              <a:t>If you report that you delivered HC&amp;T services in Item 8, you must answer all of the questions in Section 2 of the Provider Report.</a:t>
            </a:r>
          </a:p>
          <a:p>
            <a:r>
              <a:rPr lang="en-US" dirty="0"/>
              <a:t>The number of individuals reported for Items 12–17 must make sense.</a:t>
            </a:r>
          </a:p>
          <a:p>
            <a:endParaRPr lang="en-US" dirty="0"/>
          </a:p>
        </p:txBody>
      </p:sp>
    </p:spTree>
    <p:extLst>
      <p:ext uri="{BB962C8B-B14F-4D97-AF65-F5344CB8AC3E}">
        <p14:creationId xmlns:p14="http://schemas.microsoft.com/office/powerpoint/2010/main" val="16191755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Report Validation Errors:</a:t>
            </a:r>
            <a:br>
              <a:rPr lang="en-US" dirty="0" smtClean="0"/>
            </a:br>
            <a:r>
              <a:rPr lang="en-US" dirty="0" smtClean="0"/>
              <a:t>HIV Counseling and Testing Section</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25</a:t>
            </a:fld>
            <a:endParaRPr lang="en-US" dirty="0">
              <a:solidFill>
                <a:srgbClr val="FFFFFF"/>
              </a:solidFill>
            </a:endParaRPr>
          </a:p>
        </p:txBody>
      </p:sp>
      <p:graphicFrame>
        <p:nvGraphicFramePr>
          <p:cNvPr id="5" name="Content Placeholder 4"/>
          <p:cNvGraphicFramePr>
            <a:graphicFrameLocks noGrp="1"/>
          </p:cNvGraphicFramePr>
          <p:nvPr>
            <p:ph sz="quarter" idx="12"/>
            <p:extLst>
              <p:ext uri="{D42A27DB-BD31-4B8C-83A1-F6EECF244321}">
                <p14:modId xmlns:p14="http://schemas.microsoft.com/office/powerpoint/2010/main" val="2439743008"/>
              </p:ext>
            </p:extLst>
          </p:nvPr>
        </p:nvGraphicFramePr>
        <p:xfrm>
          <a:off x="685800" y="1693863"/>
          <a:ext cx="8045450" cy="427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2350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Support’s Manual Provider Report Validation Checks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26</a:t>
            </a:fld>
            <a:endParaRPr lang="en-US" dirty="0">
              <a:solidFill>
                <a:srgbClr val="FFFFFF"/>
              </a:solidFill>
            </a:endParaRPr>
          </a:p>
        </p:txBody>
      </p:sp>
      <p:sp>
        <p:nvSpPr>
          <p:cNvPr id="4" name="Content Placeholder 3"/>
          <p:cNvSpPr>
            <a:spLocks noGrp="1"/>
          </p:cNvSpPr>
          <p:nvPr>
            <p:ph sz="quarter" idx="12"/>
          </p:nvPr>
        </p:nvSpPr>
        <p:spPr/>
        <p:txBody>
          <a:bodyPr/>
          <a:lstStyle/>
          <a:p>
            <a:r>
              <a:rPr lang="en-US" dirty="0" smtClean="0"/>
              <a:t>During the 2012 RSR submission period, you may get Data Support’s attention if:</a:t>
            </a:r>
          </a:p>
          <a:p>
            <a:pPr lvl="1"/>
            <a:r>
              <a:rPr lang="en-US" dirty="0" smtClean="0"/>
              <a:t>Report that you provided a RWHAP funded core medical or support service and do not upload client-level data for that service.</a:t>
            </a:r>
          </a:p>
          <a:p>
            <a:endParaRPr lang="en-US" dirty="0"/>
          </a:p>
        </p:txBody>
      </p:sp>
    </p:spTree>
    <p:extLst>
      <p:ext uri="{BB962C8B-B14F-4D97-AF65-F5344CB8AC3E}">
        <p14:creationId xmlns:p14="http://schemas.microsoft.com/office/powerpoint/2010/main" val="25880367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B8EF7E3-9AC3-40C8-BEB7-960E58F845DD}" type="slidenum">
              <a:rPr lang="en-US" sz="1400">
                <a:solidFill>
                  <a:schemeClr val="bg1"/>
                </a:solidFill>
                <a:latin typeface="Arial" pitchFamily="34" charset="0"/>
              </a:rPr>
              <a:pPr/>
              <a:t>27</a:t>
            </a:fld>
            <a:endParaRPr lang="en-US" sz="1400" dirty="0">
              <a:solidFill>
                <a:schemeClr val="bg1"/>
              </a:solidFill>
              <a:latin typeface="Arial" pitchFamily="34" charset="0"/>
            </a:endParaRPr>
          </a:p>
        </p:txBody>
      </p:sp>
      <p:sp>
        <p:nvSpPr>
          <p:cNvPr id="3" name="Title 2"/>
          <p:cNvSpPr>
            <a:spLocks noGrp="1"/>
          </p:cNvSpPr>
          <p:nvPr>
            <p:ph type="title"/>
          </p:nvPr>
        </p:nvSpPr>
        <p:spPr/>
        <p:txBody>
          <a:bodyPr/>
          <a:lstStyle/>
          <a:p>
            <a:r>
              <a:rPr lang="en-US" dirty="0" smtClean="0"/>
              <a:t>Questions about the Provider Report System Validation Checks</a:t>
            </a:r>
            <a:endParaRPr lang="en-US" dirty="0"/>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27</a:t>
            </a:fld>
            <a:endParaRPr lang="en-US" dirty="0">
              <a:solidFill>
                <a:srgbClr val="FFFFFF"/>
              </a:solidFill>
            </a:endParaRPr>
          </a:p>
        </p:txBody>
      </p:sp>
      <p:pic>
        <p:nvPicPr>
          <p:cNvPr id="14" name="Picture 6" descr="C:\Documents and Settings\Owner\Local Settings\Temporary Internet Files\Content.IE5\PWNMSAE1\MC900442072[1].wmf"/>
          <p:cNvPicPr>
            <a:picLocks noGrp="1" noChangeAspect="1" noChangeArrowheads="1"/>
          </p:cNvPicPr>
          <p:nvPr>
            <p:ph sz="quarter" idx="12"/>
          </p:nvPr>
        </p:nvPicPr>
        <p:blipFill>
          <a:blip r:embed="rId3" cstate="print">
            <a:extLst>
              <a:ext uri="{28A0092B-C50C-407E-A947-70E740481C1C}">
                <a14:useLocalDpi xmlns:a14="http://schemas.microsoft.com/office/drawing/2010/main" val="0"/>
              </a:ext>
            </a:extLst>
          </a:blip>
          <a:srcRect/>
          <a:stretch>
            <a:fillRect/>
          </a:stretch>
        </p:blipFill>
        <p:spPr bwMode="auto">
          <a:xfrm>
            <a:off x="2252546" y="1912434"/>
            <a:ext cx="4764649" cy="340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580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and Discussion of the Client Report Validations</a:t>
            </a:r>
            <a:endParaRPr lang="en-US" dirty="0"/>
          </a:p>
        </p:txBody>
      </p:sp>
      <p:sp>
        <p:nvSpPr>
          <p:cNvPr id="3" name="Slide Number Placeholder 2"/>
          <p:cNvSpPr>
            <a:spLocks noGrp="1"/>
          </p:cNvSpPr>
          <p:nvPr>
            <p:ph type="sldNum" sz="quarter" idx="12"/>
          </p:nvPr>
        </p:nvSpPr>
        <p:spPr/>
        <p:txBody>
          <a:bodyPr/>
          <a:lstStyle/>
          <a:p>
            <a:fld id="{4D09366B-2B14-4EE9-918E-79009D6A8DAD}" type="slidenum">
              <a:rPr lang="en-US" smtClean="0"/>
              <a:pPr/>
              <a:t>28</a:t>
            </a:fld>
            <a:endParaRPr lang="en-US" dirty="0"/>
          </a:p>
        </p:txBody>
      </p:sp>
    </p:spTree>
    <p:extLst>
      <p:ext uri="{BB962C8B-B14F-4D97-AF65-F5344CB8AC3E}">
        <p14:creationId xmlns:p14="http://schemas.microsoft.com/office/powerpoint/2010/main" val="11620016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Data Elements</a:t>
            </a:r>
            <a:endParaRPr lang="en-US" dirty="0"/>
          </a:p>
        </p:txBody>
      </p:sp>
      <p:sp>
        <p:nvSpPr>
          <p:cNvPr id="3" name="Slide Number Placeholder 2"/>
          <p:cNvSpPr>
            <a:spLocks noGrp="1"/>
          </p:cNvSpPr>
          <p:nvPr>
            <p:ph type="sldNum" sz="quarter" idx="10"/>
          </p:nvPr>
        </p:nvSpPr>
        <p:spPr/>
        <p:txBody>
          <a:bodyPr/>
          <a:lstStyle/>
          <a:p>
            <a:fld id="{172F3C42-7889-4B1E-97B5-2FA67173BFC7}" type="slidenum">
              <a:rPr lang="en-US" smtClean="0">
                <a:solidFill>
                  <a:prstClr val="white"/>
                </a:solidFill>
              </a:rPr>
              <a:pPr/>
              <a:t>29</a:t>
            </a:fld>
            <a:endParaRPr lang="en-US" dirty="0">
              <a:solidFill>
                <a:prstClr val="white"/>
              </a:solidFill>
            </a:endParaRPr>
          </a:p>
        </p:txBody>
      </p:sp>
      <p:sp>
        <p:nvSpPr>
          <p:cNvPr id="4" name="Content Placeholder 3"/>
          <p:cNvSpPr>
            <a:spLocks noGrp="1"/>
          </p:cNvSpPr>
          <p:nvPr>
            <p:ph sz="quarter" idx="12"/>
          </p:nvPr>
        </p:nvSpPr>
        <p:spPr/>
        <p:txBody>
          <a:bodyPr/>
          <a:lstStyle/>
          <a:p>
            <a:r>
              <a:rPr lang="en-US" dirty="0" smtClean="0"/>
              <a:t>Your XML file will be rejected by the RSR Web </a:t>
            </a:r>
            <a:r>
              <a:rPr lang="en-US" dirty="0"/>
              <a:t>S</a:t>
            </a:r>
            <a:r>
              <a:rPr lang="en-US" dirty="0" smtClean="0"/>
              <a:t>ystem if it contains client records that are missing the client’s</a:t>
            </a:r>
          </a:p>
          <a:p>
            <a:pPr lvl="1"/>
            <a:r>
              <a:rPr lang="en-US" dirty="0" smtClean="0"/>
              <a:t>Year of birth</a:t>
            </a:r>
          </a:p>
          <a:p>
            <a:pPr lvl="1"/>
            <a:r>
              <a:rPr lang="en-US" dirty="0" smtClean="0"/>
              <a:t>Gender</a:t>
            </a:r>
          </a:p>
          <a:p>
            <a:r>
              <a:rPr lang="en-US" dirty="0" smtClean="0"/>
              <a:t>You XML file will be rejected by the RSR Web System if the file contains client records with duplicate </a:t>
            </a:r>
            <a:r>
              <a:rPr lang="en-US" dirty="0" err="1" smtClean="0"/>
              <a:t>eUCIs</a:t>
            </a:r>
            <a:r>
              <a:rPr lang="en-US" dirty="0" smtClean="0"/>
              <a:t>.</a:t>
            </a:r>
          </a:p>
          <a:p>
            <a:pPr lvl="1"/>
            <a:endParaRPr lang="en-US" dirty="0"/>
          </a:p>
        </p:txBody>
      </p:sp>
    </p:spTree>
    <p:extLst>
      <p:ext uri="{BB962C8B-B14F-4D97-AF65-F5344CB8AC3E}">
        <p14:creationId xmlns:p14="http://schemas.microsoft.com/office/powerpoint/2010/main" val="32290795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4" name="Slide Number Placeholder 3"/>
          <p:cNvSpPr>
            <a:spLocks noGrp="1"/>
          </p:cNvSpPr>
          <p:nvPr>
            <p:ph type="sldNum" sz="quarter" idx="10"/>
          </p:nvPr>
        </p:nvSpPr>
        <p:spPr/>
        <p:txBody>
          <a:bodyPr/>
          <a:lstStyle/>
          <a:p>
            <a:fld id="{ED70ED62-8382-46EA-8C46-9504A750DDBC}" type="slidenum">
              <a:rPr lang="en-US" smtClean="0">
                <a:solidFill>
                  <a:srgbClr val="FFFFFF"/>
                </a:solidFill>
              </a:rPr>
              <a:pPr/>
              <a:t>3</a:t>
            </a:fld>
            <a:endParaRPr lang="en-US" dirty="0">
              <a:solidFill>
                <a:srgbClr val="FFFFFF"/>
              </a:solidFill>
            </a:endParaRPr>
          </a:p>
        </p:txBody>
      </p:sp>
      <p:sp>
        <p:nvSpPr>
          <p:cNvPr id="3" name="Content Placeholder 2"/>
          <p:cNvSpPr>
            <a:spLocks noGrp="1"/>
          </p:cNvSpPr>
          <p:nvPr>
            <p:ph sz="quarter" idx="12"/>
          </p:nvPr>
        </p:nvSpPr>
        <p:spPr/>
        <p:txBody>
          <a:bodyPr>
            <a:normAutofit/>
          </a:bodyPr>
          <a:lstStyle/>
          <a:p>
            <a:pPr marL="0" indent="0">
              <a:buNone/>
            </a:pPr>
            <a:r>
              <a:rPr lang="en-US" dirty="0" smtClean="0"/>
              <a:t>At the conclusion of this activity, the participant will be able to:</a:t>
            </a:r>
          </a:p>
          <a:p>
            <a:r>
              <a:rPr lang="en-US" dirty="0" smtClean="0"/>
              <a:t>Define three validation notification types and explain the appropriate response to each.</a:t>
            </a:r>
          </a:p>
          <a:p>
            <a:r>
              <a:rPr lang="en-US" dirty="0" smtClean="0"/>
              <a:t>Describe the system data validation checks that may obstruct the submission of the 2012 RSR.</a:t>
            </a:r>
          </a:p>
          <a:p>
            <a:r>
              <a:rPr lang="en-US" dirty="0"/>
              <a:t>Explain why data may be valid for submission purposes but </a:t>
            </a:r>
            <a:r>
              <a:rPr lang="en-US" dirty="0" smtClean="0"/>
              <a:t>inaccurate.</a:t>
            </a:r>
          </a:p>
          <a:p>
            <a:r>
              <a:rPr lang="en-US" dirty="0" smtClean="0"/>
              <a:t>Produce a list of manual validation checks.</a:t>
            </a:r>
          </a:p>
        </p:txBody>
      </p:sp>
    </p:spTree>
    <p:extLst>
      <p:ext uri="{BB962C8B-B14F-4D97-AF65-F5344CB8AC3E}">
        <p14:creationId xmlns:p14="http://schemas.microsoft.com/office/powerpoint/2010/main" val="41681627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Client Report Validations:</a:t>
            </a:r>
            <a:br>
              <a:rPr lang="en-US" dirty="0" smtClean="0"/>
            </a:br>
            <a:r>
              <a:rPr lang="en-US" dirty="0" smtClean="0"/>
              <a:t>Demographic Information</a:t>
            </a:r>
            <a:endParaRPr lang="en-US" dirty="0"/>
          </a:p>
        </p:txBody>
      </p:sp>
      <p:sp>
        <p:nvSpPr>
          <p:cNvPr id="3" name="Slide Number Placeholder 2"/>
          <p:cNvSpPr>
            <a:spLocks noGrp="1"/>
          </p:cNvSpPr>
          <p:nvPr>
            <p:ph type="sldNum" sz="quarter" idx="12"/>
          </p:nvPr>
        </p:nvSpPr>
        <p:spPr/>
        <p:txBody>
          <a:bodyPr/>
          <a:lstStyle/>
          <a:p>
            <a:fld id="{172F3C42-7889-4B1E-97B5-2FA67173BFC7}" type="slidenum">
              <a:rPr lang="en-US" smtClean="0">
                <a:solidFill>
                  <a:prstClr val="white"/>
                </a:solidFill>
              </a:rPr>
              <a:pPr/>
              <a:t>30</a:t>
            </a:fld>
            <a:endParaRPr lang="en-US" dirty="0">
              <a:solidFill>
                <a:prstClr val="white"/>
              </a:solidFill>
            </a:endParaRPr>
          </a:p>
        </p:txBody>
      </p:sp>
    </p:spTree>
    <p:extLst>
      <p:ext uri="{BB962C8B-B14F-4D97-AF65-F5344CB8AC3E}">
        <p14:creationId xmlns:p14="http://schemas.microsoft.com/office/powerpoint/2010/main" val="39212161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Demographic Information</a:t>
            </a:r>
            <a:endParaRPr lang="en-US" dirty="0"/>
          </a:p>
        </p:txBody>
      </p:sp>
      <p:sp>
        <p:nvSpPr>
          <p:cNvPr id="7" name="Slide Number Placeholder 6"/>
          <p:cNvSpPr>
            <a:spLocks noGrp="1"/>
          </p:cNvSpPr>
          <p:nvPr>
            <p:ph type="sldNum" sz="quarter" idx="10"/>
          </p:nvPr>
        </p:nvSpPr>
        <p:spPr/>
        <p:txBody>
          <a:bodyPr/>
          <a:lstStyle/>
          <a:p>
            <a:fld id="{31C60C3B-5775-4D8B-86A8-D0ADBE09CAFD}" type="slidenum">
              <a:rPr lang="en-US" smtClean="0"/>
              <a:pPr/>
              <a:t>31</a:t>
            </a:fld>
            <a:endParaRPr lang="en-US"/>
          </a:p>
        </p:txBody>
      </p:sp>
      <p:sp>
        <p:nvSpPr>
          <p:cNvPr id="6" name="Content Placeholder 5"/>
          <p:cNvSpPr>
            <a:spLocks noGrp="1"/>
          </p:cNvSpPr>
          <p:nvPr>
            <p:ph sz="quarter" idx="12"/>
          </p:nvPr>
        </p:nvSpPr>
        <p:spPr/>
        <p:txBody>
          <a:bodyPr>
            <a:normAutofit fontScale="92500" lnSpcReduction="10000"/>
          </a:bodyPr>
          <a:lstStyle/>
          <a:p>
            <a:r>
              <a:rPr lang="en-US" dirty="0" smtClean="0"/>
              <a:t>You will get an alert if the following demographic data elements are missing:</a:t>
            </a:r>
          </a:p>
          <a:p>
            <a:pPr lvl="1"/>
            <a:r>
              <a:rPr lang="en-US" dirty="0"/>
              <a:t>First Service Visit Date (Item 1)</a:t>
            </a:r>
          </a:p>
          <a:p>
            <a:pPr lvl="1"/>
            <a:r>
              <a:rPr lang="en-US" dirty="0"/>
              <a:t>Vital Enrollment Status (Item 2)</a:t>
            </a:r>
          </a:p>
          <a:p>
            <a:pPr lvl="1"/>
            <a:r>
              <a:rPr lang="en-US" dirty="0"/>
              <a:t>Poverty Level (Item 9)</a:t>
            </a:r>
          </a:p>
          <a:p>
            <a:pPr lvl="1"/>
            <a:r>
              <a:rPr lang="en-US" dirty="0"/>
              <a:t>Housing Status (Item 10)</a:t>
            </a:r>
          </a:p>
          <a:p>
            <a:pPr lvl="1"/>
            <a:r>
              <a:rPr lang="en-US" dirty="0"/>
              <a:t>Geographic Unit Code (Item 11)</a:t>
            </a:r>
          </a:p>
          <a:p>
            <a:pPr lvl="1"/>
            <a:r>
              <a:rPr lang="en-US" dirty="0"/>
              <a:t>HIV/AIDS Status (Item 12)</a:t>
            </a:r>
          </a:p>
          <a:p>
            <a:pPr lvl="1"/>
            <a:r>
              <a:rPr lang="en-US" dirty="0"/>
              <a:t>HIV Infection Risk Factor (Item 14)</a:t>
            </a:r>
          </a:p>
          <a:p>
            <a:pPr lvl="1"/>
            <a:r>
              <a:rPr lang="en-US" dirty="0"/>
              <a:t>Health Insurance (Item 15)</a:t>
            </a:r>
          </a:p>
        </p:txBody>
      </p:sp>
    </p:spTree>
    <p:extLst>
      <p:ext uri="{BB962C8B-B14F-4D97-AF65-F5344CB8AC3E}">
        <p14:creationId xmlns:p14="http://schemas.microsoft.com/office/powerpoint/2010/main" val="23031414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Unknown Demographic </a:t>
            </a:r>
            <a:r>
              <a:rPr lang="en-US" dirty="0"/>
              <a:t>Information</a:t>
            </a:r>
          </a:p>
        </p:txBody>
      </p:sp>
      <p:sp>
        <p:nvSpPr>
          <p:cNvPr id="12" name="Slide Number Placeholder 11"/>
          <p:cNvSpPr>
            <a:spLocks noGrp="1"/>
          </p:cNvSpPr>
          <p:nvPr>
            <p:ph type="sldNum" sz="quarter" idx="10"/>
          </p:nvPr>
        </p:nvSpPr>
        <p:spPr/>
        <p:txBody>
          <a:bodyPr/>
          <a:lstStyle/>
          <a:p>
            <a:fld id="{172F3C42-7889-4B1E-97B5-2FA67173BFC7}" type="slidenum">
              <a:rPr lang="en-US" smtClean="0">
                <a:solidFill>
                  <a:prstClr val="white"/>
                </a:solidFill>
              </a:rPr>
              <a:pPr/>
              <a:t>32</a:t>
            </a:fld>
            <a:endParaRPr lang="en-US" dirty="0">
              <a:solidFill>
                <a:prstClr val="white"/>
              </a:solidFill>
            </a:endParaRPr>
          </a:p>
        </p:txBody>
      </p:sp>
      <p:sp>
        <p:nvSpPr>
          <p:cNvPr id="11" name="Content Placeholder 10"/>
          <p:cNvSpPr>
            <a:spLocks noGrp="1"/>
          </p:cNvSpPr>
          <p:nvPr>
            <p:ph sz="quarter" idx="12"/>
          </p:nvPr>
        </p:nvSpPr>
        <p:spPr/>
        <p:txBody>
          <a:bodyPr/>
          <a:lstStyle/>
          <a:p>
            <a:r>
              <a:rPr lang="en-US" dirty="0" smtClean="0"/>
              <a:t>You will get an alert if you report “unknown” for the following demographic data elements:</a:t>
            </a:r>
          </a:p>
          <a:p>
            <a:pPr lvl="1"/>
            <a:r>
              <a:rPr lang="en-US" dirty="0"/>
              <a:t>Poverty Level (CLD Item 9)</a:t>
            </a:r>
          </a:p>
          <a:p>
            <a:pPr lvl="1"/>
            <a:r>
              <a:rPr lang="en-US" dirty="0" smtClean="0"/>
              <a:t>Housing Status (CLD Item 10)</a:t>
            </a:r>
          </a:p>
          <a:p>
            <a:pPr lvl="1"/>
            <a:r>
              <a:rPr lang="en-US" dirty="0" smtClean="0"/>
              <a:t>Medical Insurance (CLD Item 15)</a:t>
            </a:r>
            <a:endParaRPr lang="en-US" dirty="0"/>
          </a:p>
        </p:txBody>
      </p:sp>
    </p:spTree>
    <p:extLst>
      <p:ext uri="{BB962C8B-B14F-4D97-AF65-F5344CB8AC3E}">
        <p14:creationId xmlns:p14="http://schemas.microsoft.com/office/powerpoint/2010/main" val="4251442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Service Visit Date</a:t>
            </a:r>
            <a:endParaRPr lang="en-US" dirty="0"/>
          </a:p>
        </p:txBody>
      </p:sp>
      <p:sp>
        <p:nvSpPr>
          <p:cNvPr id="3" name="Slide Number Placeholder 2"/>
          <p:cNvSpPr>
            <a:spLocks noGrp="1"/>
          </p:cNvSpPr>
          <p:nvPr>
            <p:ph type="sldNum" sz="quarter" idx="10"/>
          </p:nvPr>
        </p:nvSpPr>
        <p:spPr/>
        <p:txBody>
          <a:bodyPr/>
          <a:lstStyle/>
          <a:p>
            <a:fld id="{172F3C42-7889-4B1E-97B5-2FA67173BFC7}" type="slidenum">
              <a:rPr lang="en-US" smtClean="0"/>
              <a:pPr/>
              <a:t>33</a:t>
            </a:fld>
            <a:endParaRPr lang="en-US" dirty="0"/>
          </a:p>
        </p:txBody>
      </p:sp>
      <p:graphicFrame>
        <p:nvGraphicFramePr>
          <p:cNvPr id="5" name="Content Placeholder 4"/>
          <p:cNvGraphicFramePr>
            <a:graphicFrameLocks noGrp="1"/>
          </p:cNvGraphicFramePr>
          <p:nvPr>
            <p:ph sz="quarter" idx="12"/>
            <p:extLst>
              <p:ext uri="{D42A27DB-BD31-4B8C-83A1-F6EECF244321}">
                <p14:modId xmlns:p14="http://schemas.microsoft.com/office/powerpoint/2010/main" val="504286511"/>
              </p:ext>
            </p:extLst>
          </p:nvPr>
        </p:nvGraphicFramePr>
        <p:xfrm>
          <a:off x="685800" y="1693864"/>
          <a:ext cx="8229600" cy="4663440"/>
        </p:xfrm>
        <a:graphic>
          <a:graphicData uri="http://schemas.openxmlformats.org/drawingml/2006/table">
            <a:tbl>
              <a:tblPr firstRow="1" bandRow="1">
                <a:tableStyleId>{5C22544A-7EE6-4342-B048-85BDC9FD1C3A}</a:tableStyleId>
              </a:tblPr>
              <a:tblGrid>
                <a:gridCol w="5428397"/>
                <a:gridCol w="2801203"/>
              </a:tblGrid>
              <a:tr h="445989">
                <a:tc>
                  <a:txBody>
                    <a:bodyPr/>
                    <a:lstStyle/>
                    <a:p>
                      <a:r>
                        <a:rPr lang="en-US" sz="2400" dirty="0" smtClean="0"/>
                        <a:t>If the client’s</a:t>
                      </a:r>
                      <a:r>
                        <a:rPr lang="en-US" sz="2400" baseline="0" dirty="0" smtClean="0"/>
                        <a:t> first service visit date is:</a:t>
                      </a:r>
                      <a:endParaRPr lang="en-US" sz="2400" dirty="0"/>
                    </a:p>
                  </a:txBody>
                  <a:tcPr/>
                </a:tc>
                <a:tc>
                  <a:txBody>
                    <a:bodyPr/>
                    <a:lstStyle/>
                    <a:p>
                      <a:r>
                        <a:rPr lang="en-US" sz="2400" dirty="0" smtClean="0"/>
                        <a:t>You will receive an:</a:t>
                      </a:r>
                      <a:endParaRPr lang="en-US" sz="2400" dirty="0"/>
                    </a:p>
                  </a:txBody>
                  <a:tcPr/>
                </a:tc>
              </a:tr>
              <a:tr h="445989">
                <a:tc>
                  <a:txBody>
                    <a:bodyPr/>
                    <a:lstStyle/>
                    <a:p>
                      <a:r>
                        <a:rPr lang="en-US" sz="2400" dirty="0" smtClean="0"/>
                        <a:t>After the reporting period (December 31)</a:t>
                      </a:r>
                      <a:endParaRPr lang="en-US" sz="2400" dirty="0"/>
                    </a:p>
                  </a:txBody>
                  <a:tcPr/>
                </a:tc>
                <a:tc>
                  <a:txBody>
                    <a:bodyPr/>
                    <a:lstStyle/>
                    <a:p>
                      <a:r>
                        <a:rPr lang="en-US" sz="2400" dirty="0" smtClean="0"/>
                        <a:t>Error</a:t>
                      </a:r>
                      <a:endParaRPr lang="en-US" sz="2400" dirty="0"/>
                    </a:p>
                  </a:txBody>
                  <a:tcPr/>
                </a:tc>
              </a:tr>
              <a:tr h="445989">
                <a:tc>
                  <a:txBody>
                    <a:bodyPr/>
                    <a:lstStyle/>
                    <a:p>
                      <a:r>
                        <a:rPr lang="en-US" sz="2400" dirty="0" smtClean="0"/>
                        <a:t>After the client’s date</a:t>
                      </a:r>
                      <a:r>
                        <a:rPr lang="en-US" sz="2400" baseline="0" dirty="0" smtClean="0"/>
                        <a:t> of death</a:t>
                      </a:r>
                      <a:endParaRPr lang="en-US" sz="2400" dirty="0"/>
                    </a:p>
                  </a:txBody>
                  <a:tcPr/>
                </a:tc>
                <a:tc>
                  <a:txBody>
                    <a:bodyPr/>
                    <a:lstStyle/>
                    <a:p>
                      <a:r>
                        <a:rPr lang="en-US" sz="2400" dirty="0" smtClean="0"/>
                        <a:t>Warning</a:t>
                      </a:r>
                      <a:endParaRPr lang="en-US" sz="2400" dirty="0"/>
                    </a:p>
                  </a:txBody>
                  <a:tcPr/>
                </a:tc>
              </a:tr>
              <a:tr h="445989">
                <a:tc>
                  <a:txBody>
                    <a:bodyPr/>
                    <a:lstStyle/>
                    <a:p>
                      <a:r>
                        <a:rPr lang="en-US" sz="2400" dirty="0" smtClean="0"/>
                        <a:t>Before the client’s birth</a:t>
                      </a:r>
                      <a:r>
                        <a:rPr lang="en-US" sz="2400" baseline="0" dirty="0" smtClean="0"/>
                        <a:t> year</a:t>
                      </a:r>
                      <a:endParaRPr lang="en-US" sz="2400" dirty="0"/>
                    </a:p>
                  </a:txBody>
                  <a:tcPr/>
                </a:tc>
                <a:tc>
                  <a:txBody>
                    <a:bodyPr/>
                    <a:lstStyle/>
                    <a:p>
                      <a:r>
                        <a:rPr lang="en-US" sz="2400" dirty="0" smtClean="0"/>
                        <a:t>Warning</a:t>
                      </a:r>
                      <a:endParaRPr lang="en-US" sz="2400" dirty="0"/>
                    </a:p>
                  </a:txBody>
                  <a:tcPr/>
                </a:tc>
              </a:tr>
              <a:tr h="445989">
                <a:tc>
                  <a:txBody>
                    <a:bodyPr/>
                    <a:lstStyle/>
                    <a:p>
                      <a:r>
                        <a:rPr lang="en-US" sz="2400" dirty="0" smtClean="0"/>
                        <a:t>After the client’s core medical or support services</a:t>
                      </a:r>
                      <a:r>
                        <a:rPr lang="en-US" sz="2400" baseline="0" dirty="0" smtClean="0"/>
                        <a:t> visit dates</a:t>
                      </a:r>
                      <a:endParaRPr lang="en-US" sz="2400" dirty="0"/>
                    </a:p>
                  </a:txBody>
                  <a:tcPr/>
                </a:tc>
                <a:tc>
                  <a:txBody>
                    <a:bodyPr/>
                    <a:lstStyle/>
                    <a:p>
                      <a:r>
                        <a:rPr lang="en-US" sz="2400" dirty="0" smtClean="0"/>
                        <a:t>Warning</a:t>
                      </a:r>
                      <a:endParaRPr lang="en-US" sz="2400" dirty="0"/>
                    </a:p>
                  </a:txBody>
                  <a:tcPr/>
                </a:tc>
              </a:tr>
              <a:tr h="789057">
                <a:tc>
                  <a:txBody>
                    <a:bodyPr/>
                    <a:lstStyle/>
                    <a:p>
                      <a:r>
                        <a:rPr lang="en-US" sz="2400" dirty="0" smtClean="0"/>
                        <a:t>After the client’s first HIV-related Outpatient/ambulatory</a:t>
                      </a:r>
                      <a:r>
                        <a:rPr lang="en-US" sz="2400" baseline="0" dirty="0" smtClean="0"/>
                        <a:t> medical care (OAMC) visit date (Item 47)</a:t>
                      </a:r>
                      <a:r>
                        <a:rPr lang="en-US" sz="2400" dirty="0" smtClean="0"/>
                        <a:t> </a:t>
                      </a:r>
                      <a:endParaRPr lang="en-US" sz="2400" dirty="0"/>
                    </a:p>
                  </a:txBody>
                  <a:tcPr/>
                </a:tc>
                <a:tc>
                  <a:txBody>
                    <a:bodyPr/>
                    <a:lstStyle/>
                    <a:p>
                      <a:r>
                        <a:rPr lang="en-US" sz="2400" dirty="0" smtClean="0"/>
                        <a:t>Warning</a:t>
                      </a:r>
                      <a:endParaRPr lang="en-US" sz="2400" dirty="0"/>
                    </a:p>
                  </a:txBody>
                  <a:tcPr/>
                </a:tc>
              </a:tr>
              <a:tr h="445989">
                <a:tc>
                  <a:txBody>
                    <a:bodyPr/>
                    <a:lstStyle/>
                    <a:p>
                      <a:r>
                        <a:rPr lang="en-US" sz="2400" dirty="0" smtClean="0"/>
                        <a:t>After the client’s ambulatory</a:t>
                      </a:r>
                      <a:r>
                        <a:rPr lang="en-US" sz="2400" baseline="0" dirty="0" smtClean="0"/>
                        <a:t> medical care visit dates (Item 48)</a:t>
                      </a:r>
                      <a:endParaRPr lang="en-US" sz="2400" dirty="0"/>
                    </a:p>
                  </a:txBody>
                  <a:tcPr/>
                </a:tc>
                <a:tc>
                  <a:txBody>
                    <a:bodyPr/>
                    <a:lstStyle/>
                    <a:p>
                      <a:r>
                        <a:rPr lang="en-US" sz="2400" dirty="0" smtClean="0"/>
                        <a:t>Warning</a:t>
                      </a:r>
                      <a:endParaRPr lang="en-US" sz="2400" dirty="0"/>
                    </a:p>
                  </a:txBody>
                  <a:tcPr/>
                </a:tc>
              </a:tr>
            </a:tbl>
          </a:graphicData>
        </a:graphic>
      </p:graphicFrame>
    </p:spTree>
    <p:extLst>
      <p:ext uri="{BB962C8B-B14F-4D97-AF65-F5344CB8AC3E}">
        <p14:creationId xmlns:p14="http://schemas.microsoft.com/office/powerpoint/2010/main" val="9287833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Date</a:t>
            </a:r>
            <a:endParaRPr lang="en-US" dirty="0"/>
          </a:p>
        </p:txBody>
      </p:sp>
      <p:sp>
        <p:nvSpPr>
          <p:cNvPr id="3" name="Slide Number Placeholder 2"/>
          <p:cNvSpPr>
            <a:spLocks noGrp="1"/>
          </p:cNvSpPr>
          <p:nvPr>
            <p:ph type="sldNum" sz="quarter" idx="10"/>
          </p:nvPr>
        </p:nvSpPr>
        <p:spPr/>
        <p:txBody>
          <a:bodyPr/>
          <a:lstStyle/>
          <a:p>
            <a:fld id="{172F3C42-7889-4B1E-97B5-2FA67173BFC7}" type="slidenum">
              <a:rPr lang="en-US" smtClean="0"/>
              <a:pPr/>
              <a:t>34</a:t>
            </a:fld>
            <a:endParaRPr lang="en-US" dirty="0"/>
          </a:p>
        </p:txBody>
      </p:sp>
      <p:graphicFrame>
        <p:nvGraphicFramePr>
          <p:cNvPr id="5" name="Content Placeholder 4"/>
          <p:cNvGraphicFramePr>
            <a:graphicFrameLocks noGrp="1"/>
          </p:cNvGraphicFramePr>
          <p:nvPr>
            <p:ph sz="quarter" idx="12"/>
            <p:extLst>
              <p:ext uri="{D42A27DB-BD31-4B8C-83A1-F6EECF244321}">
                <p14:modId xmlns:p14="http://schemas.microsoft.com/office/powerpoint/2010/main" val="3981233988"/>
              </p:ext>
            </p:extLst>
          </p:nvPr>
        </p:nvGraphicFramePr>
        <p:xfrm>
          <a:off x="685800" y="1693864"/>
          <a:ext cx="8229600" cy="3806577"/>
        </p:xfrm>
        <a:graphic>
          <a:graphicData uri="http://schemas.openxmlformats.org/drawingml/2006/table">
            <a:tbl>
              <a:tblPr firstRow="1" bandRow="1">
                <a:tableStyleId>{5C22544A-7EE6-4342-B048-85BDC9FD1C3A}</a:tableStyleId>
              </a:tblPr>
              <a:tblGrid>
                <a:gridCol w="5428397"/>
                <a:gridCol w="2801203"/>
              </a:tblGrid>
              <a:tr h="445989">
                <a:tc>
                  <a:txBody>
                    <a:bodyPr/>
                    <a:lstStyle/>
                    <a:p>
                      <a:r>
                        <a:rPr lang="en-US" sz="2400" dirty="0" smtClean="0"/>
                        <a:t>If the client’s</a:t>
                      </a:r>
                      <a:r>
                        <a:rPr lang="en-US" sz="2400" baseline="0" dirty="0" smtClean="0"/>
                        <a:t> death date is:</a:t>
                      </a:r>
                      <a:endParaRPr lang="en-US" sz="2400" dirty="0"/>
                    </a:p>
                  </a:txBody>
                  <a:tcPr/>
                </a:tc>
                <a:tc>
                  <a:txBody>
                    <a:bodyPr/>
                    <a:lstStyle/>
                    <a:p>
                      <a:r>
                        <a:rPr lang="en-US" sz="2400" dirty="0" smtClean="0"/>
                        <a:t>You will receive an:</a:t>
                      </a:r>
                      <a:endParaRPr lang="en-US" sz="2400" dirty="0"/>
                    </a:p>
                  </a:txBody>
                  <a:tcPr/>
                </a:tc>
              </a:tr>
              <a:tr h="445989">
                <a:tc>
                  <a:txBody>
                    <a:bodyPr/>
                    <a:lstStyle/>
                    <a:p>
                      <a:r>
                        <a:rPr lang="en-US" sz="2400" dirty="0" smtClean="0"/>
                        <a:t>After the reporting period (December 31)</a:t>
                      </a:r>
                      <a:endParaRPr lang="en-US" sz="2400" dirty="0"/>
                    </a:p>
                  </a:txBody>
                  <a:tcPr/>
                </a:tc>
                <a:tc>
                  <a:txBody>
                    <a:bodyPr/>
                    <a:lstStyle/>
                    <a:p>
                      <a:r>
                        <a:rPr lang="en-US" sz="2400" smtClean="0"/>
                        <a:t>Error</a:t>
                      </a:r>
                      <a:endParaRPr lang="en-US" sz="2400" dirty="0"/>
                    </a:p>
                  </a:txBody>
                  <a:tcPr/>
                </a:tc>
              </a:tr>
              <a:tr h="445989">
                <a:tc>
                  <a:txBody>
                    <a:bodyPr/>
                    <a:lstStyle/>
                    <a:p>
                      <a:r>
                        <a:rPr lang="en-US" sz="2400" dirty="0" smtClean="0"/>
                        <a:t>Before the client’s first HIV-related OAMC visit date (Item 47)</a:t>
                      </a:r>
                      <a:endParaRPr lang="en-US" sz="2400" dirty="0"/>
                    </a:p>
                  </a:txBody>
                  <a:tcPr/>
                </a:tc>
                <a:tc>
                  <a:txBody>
                    <a:bodyPr/>
                    <a:lstStyle/>
                    <a:p>
                      <a:r>
                        <a:rPr lang="en-US" sz="2400" dirty="0" smtClean="0"/>
                        <a:t>Alert</a:t>
                      </a:r>
                      <a:endParaRPr lang="en-US" sz="2400" dirty="0"/>
                    </a:p>
                  </a:txBody>
                  <a:tcPr/>
                </a:tc>
              </a:tr>
              <a:tr h="445989">
                <a:tc>
                  <a:txBody>
                    <a:bodyPr/>
                    <a:lstStyle/>
                    <a:p>
                      <a:r>
                        <a:rPr lang="en-US" sz="2400" dirty="0" smtClean="0"/>
                        <a:t>Before</a:t>
                      </a:r>
                      <a:r>
                        <a:rPr lang="en-US" sz="2400" baseline="0" dirty="0" smtClean="0"/>
                        <a:t> the client’s OAMC service visit dates (Item 48)</a:t>
                      </a:r>
                      <a:endParaRPr lang="en-US" sz="2400" dirty="0"/>
                    </a:p>
                  </a:txBody>
                  <a:tcPr/>
                </a:tc>
                <a:tc>
                  <a:txBody>
                    <a:bodyPr/>
                    <a:lstStyle/>
                    <a:p>
                      <a:r>
                        <a:rPr lang="en-US" sz="2400" dirty="0" smtClean="0"/>
                        <a:t>Alert</a:t>
                      </a:r>
                      <a:endParaRPr lang="en-US" sz="2400" dirty="0"/>
                    </a:p>
                  </a:txBody>
                  <a:tcPr/>
                </a:tc>
              </a:tr>
              <a:tr h="445989">
                <a:tc>
                  <a:txBody>
                    <a:bodyPr/>
                    <a:lstStyle/>
                    <a:p>
                      <a:r>
                        <a:rPr lang="en-US" sz="2400" dirty="0" smtClean="0"/>
                        <a:t>Before the client’s CD4</a:t>
                      </a:r>
                      <a:r>
                        <a:rPr lang="en-US" sz="2400" baseline="0" dirty="0" smtClean="0"/>
                        <a:t> test dates</a:t>
                      </a:r>
                      <a:endParaRPr lang="en-US" sz="2400" dirty="0"/>
                    </a:p>
                  </a:txBody>
                  <a:tcPr/>
                </a:tc>
                <a:tc>
                  <a:txBody>
                    <a:bodyPr/>
                    <a:lstStyle/>
                    <a:p>
                      <a:r>
                        <a:rPr lang="en-US" sz="2400" dirty="0" smtClean="0"/>
                        <a:t>Alert</a:t>
                      </a:r>
                      <a:endParaRPr lang="en-US" sz="2400" dirty="0"/>
                    </a:p>
                  </a:txBody>
                  <a:tcPr/>
                </a:tc>
              </a:tr>
              <a:tr h="789057">
                <a:tc>
                  <a:txBody>
                    <a:bodyPr/>
                    <a:lstStyle/>
                    <a:p>
                      <a:r>
                        <a:rPr lang="en-US" sz="2400" dirty="0" smtClean="0"/>
                        <a:t>Before the</a:t>
                      </a:r>
                      <a:r>
                        <a:rPr lang="en-US" sz="2400" baseline="0" dirty="0" smtClean="0"/>
                        <a:t> client’s </a:t>
                      </a:r>
                      <a:r>
                        <a:rPr lang="en-US" sz="2400" dirty="0" smtClean="0"/>
                        <a:t>viral</a:t>
                      </a:r>
                      <a:r>
                        <a:rPr lang="en-US" sz="2400" baseline="0" dirty="0" smtClean="0"/>
                        <a:t> load test dates</a:t>
                      </a:r>
                      <a:endParaRPr lang="en-US" sz="2400" dirty="0"/>
                    </a:p>
                  </a:txBody>
                  <a:tcPr/>
                </a:tc>
                <a:tc>
                  <a:txBody>
                    <a:bodyPr/>
                    <a:lstStyle/>
                    <a:p>
                      <a:r>
                        <a:rPr lang="en-US" sz="2400" dirty="0" smtClean="0"/>
                        <a:t>Alert</a:t>
                      </a:r>
                      <a:endParaRPr lang="en-US" sz="2400" dirty="0"/>
                    </a:p>
                  </a:txBody>
                  <a:tcPr/>
                </a:tc>
              </a:tr>
            </a:tbl>
          </a:graphicData>
        </a:graphic>
      </p:graphicFrame>
    </p:spTree>
    <p:extLst>
      <p:ext uri="{BB962C8B-B14F-4D97-AF65-F5344CB8AC3E}">
        <p14:creationId xmlns:p14="http://schemas.microsoft.com/office/powerpoint/2010/main" val="2824242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Year</a:t>
            </a:r>
            <a:endParaRPr lang="en-US" dirty="0"/>
          </a:p>
        </p:txBody>
      </p:sp>
      <p:sp>
        <p:nvSpPr>
          <p:cNvPr id="3" name="Slide Number Placeholder 2"/>
          <p:cNvSpPr>
            <a:spLocks noGrp="1"/>
          </p:cNvSpPr>
          <p:nvPr>
            <p:ph type="sldNum" sz="quarter" idx="10"/>
          </p:nvPr>
        </p:nvSpPr>
        <p:spPr/>
        <p:txBody>
          <a:bodyPr/>
          <a:lstStyle/>
          <a:p>
            <a:fld id="{172F3C42-7889-4B1E-97B5-2FA67173BFC7}" type="slidenum">
              <a:rPr lang="en-US" smtClean="0"/>
              <a:pPr/>
              <a:t>35</a:t>
            </a:fld>
            <a:endParaRPr lang="en-US" dirty="0"/>
          </a:p>
        </p:txBody>
      </p:sp>
      <p:graphicFrame>
        <p:nvGraphicFramePr>
          <p:cNvPr id="5" name="Content Placeholder 4"/>
          <p:cNvGraphicFramePr>
            <a:graphicFrameLocks noGrp="1"/>
          </p:cNvGraphicFramePr>
          <p:nvPr>
            <p:ph sz="quarter" idx="12"/>
            <p:extLst>
              <p:ext uri="{D42A27DB-BD31-4B8C-83A1-F6EECF244321}">
                <p14:modId xmlns:p14="http://schemas.microsoft.com/office/powerpoint/2010/main" val="4019493945"/>
              </p:ext>
            </p:extLst>
          </p:nvPr>
        </p:nvGraphicFramePr>
        <p:xfrm>
          <a:off x="685800" y="1693864"/>
          <a:ext cx="8229600" cy="4720977"/>
        </p:xfrm>
        <a:graphic>
          <a:graphicData uri="http://schemas.openxmlformats.org/drawingml/2006/table">
            <a:tbl>
              <a:tblPr firstRow="1" bandRow="1">
                <a:tableStyleId>{5C22544A-7EE6-4342-B048-85BDC9FD1C3A}</a:tableStyleId>
              </a:tblPr>
              <a:tblGrid>
                <a:gridCol w="5428397"/>
                <a:gridCol w="2801203"/>
              </a:tblGrid>
              <a:tr h="445989">
                <a:tc>
                  <a:txBody>
                    <a:bodyPr/>
                    <a:lstStyle/>
                    <a:p>
                      <a:r>
                        <a:rPr lang="en-US" sz="2400" dirty="0" smtClean="0"/>
                        <a:t>If the client’s</a:t>
                      </a:r>
                      <a:r>
                        <a:rPr lang="en-US" sz="2400" baseline="0" dirty="0" smtClean="0"/>
                        <a:t> birth year is:</a:t>
                      </a:r>
                      <a:endParaRPr lang="en-US" sz="2400" dirty="0"/>
                    </a:p>
                  </a:txBody>
                  <a:tcPr/>
                </a:tc>
                <a:tc>
                  <a:txBody>
                    <a:bodyPr/>
                    <a:lstStyle/>
                    <a:p>
                      <a:r>
                        <a:rPr lang="en-US" sz="2400" dirty="0" smtClean="0"/>
                        <a:t>You will receive an:</a:t>
                      </a:r>
                      <a:endParaRPr lang="en-US" sz="2400" dirty="0"/>
                    </a:p>
                  </a:txBody>
                  <a:tcPr/>
                </a:tc>
              </a:tr>
              <a:tr h="445989">
                <a:tc>
                  <a:txBody>
                    <a:bodyPr/>
                    <a:lstStyle/>
                    <a:p>
                      <a:r>
                        <a:rPr lang="en-US" sz="2400" dirty="0" smtClean="0"/>
                        <a:t>After the reporting</a:t>
                      </a:r>
                      <a:r>
                        <a:rPr lang="en-US" sz="2400" baseline="0" dirty="0" smtClean="0"/>
                        <a:t> period (December 31)</a:t>
                      </a:r>
                      <a:endParaRPr lang="en-US" sz="2400" dirty="0"/>
                    </a:p>
                  </a:txBody>
                  <a:tcPr/>
                </a:tc>
                <a:tc>
                  <a:txBody>
                    <a:bodyPr/>
                    <a:lstStyle/>
                    <a:p>
                      <a:r>
                        <a:rPr lang="en-US" sz="2400" dirty="0" smtClean="0"/>
                        <a:t>Error</a:t>
                      </a:r>
                      <a:endParaRPr lang="en-US" sz="2400" dirty="0"/>
                    </a:p>
                  </a:txBody>
                  <a:tcPr/>
                </a:tc>
              </a:tr>
              <a:tr h="445989">
                <a:tc>
                  <a:txBody>
                    <a:bodyPr/>
                    <a:lstStyle/>
                    <a:p>
                      <a:r>
                        <a:rPr lang="en-US" sz="2400" dirty="0" smtClean="0"/>
                        <a:t>After the client’s death date year</a:t>
                      </a:r>
                      <a:endParaRPr lang="en-US" sz="2400" dirty="0"/>
                    </a:p>
                  </a:txBody>
                  <a:tcPr/>
                </a:tc>
                <a:tc>
                  <a:txBody>
                    <a:bodyPr/>
                    <a:lstStyle/>
                    <a:p>
                      <a:r>
                        <a:rPr lang="en-US" sz="2400" dirty="0" smtClean="0"/>
                        <a:t>Error</a:t>
                      </a:r>
                      <a:endParaRPr lang="en-US" sz="2400" dirty="0"/>
                    </a:p>
                  </a:txBody>
                  <a:tcPr/>
                </a:tc>
              </a:tr>
              <a:tr h="445989">
                <a:tc>
                  <a:txBody>
                    <a:bodyPr/>
                    <a:lstStyle/>
                    <a:p>
                      <a:r>
                        <a:rPr lang="en-US" sz="2400" dirty="0" smtClean="0"/>
                        <a:t>After the client’s AIDS diagnosis</a:t>
                      </a:r>
                      <a:r>
                        <a:rPr lang="en-US" sz="2400" baseline="0" dirty="0" smtClean="0"/>
                        <a:t> year</a:t>
                      </a:r>
                      <a:endParaRPr lang="en-US" sz="2400" dirty="0"/>
                    </a:p>
                  </a:txBody>
                  <a:tcPr/>
                </a:tc>
                <a:tc>
                  <a:txBody>
                    <a:bodyPr/>
                    <a:lstStyle/>
                    <a:p>
                      <a:r>
                        <a:rPr lang="en-US" sz="2400" dirty="0" smtClean="0"/>
                        <a:t>Error</a:t>
                      </a:r>
                      <a:endParaRPr lang="en-US" sz="2400" dirty="0"/>
                    </a:p>
                  </a:txBody>
                  <a:tcPr/>
                </a:tc>
              </a:tr>
              <a:tr h="445989">
                <a:tc>
                  <a:txBody>
                    <a:bodyPr/>
                    <a:lstStyle/>
                    <a:p>
                      <a:r>
                        <a:rPr lang="en-US" sz="2400" dirty="0" smtClean="0"/>
                        <a:t>After the client’s first HIV-related OAMC visit date (Item 47)</a:t>
                      </a:r>
                      <a:endParaRPr lang="en-US" sz="2400" dirty="0"/>
                    </a:p>
                  </a:txBody>
                  <a:tcPr/>
                </a:tc>
                <a:tc>
                  <a:txBody>
                    <a:bodyPr/>
                    <a:lstStyle/>
                    <a:p>
                      <a:r>
                        <a:rPr lang="en-US" sz="2400" dirty="0" smtClean="0"/>
                        <a:t>Error</a:t>
                      </a:r>
                      <a:endParaRPr lang="en-US" sz="2400" dirty="0"/>
                    </a:p>
                  </a:txBody>
                  <a:tcPr/>
                </a:tc>
              </a:tr>
              <a:tr h="445989">
                <a:tc>
                  <a:txBody>
                    <a:bodyPr/>
                    <a:lstStyle/>
                    <a:p>
                      <a:r>
                        <a:rPr lang="en-US" sz="2400" dirty="0" smtClean="0"/>
                        <a:t>After</a:t>
                      </a:r>
                      <a:r>
                        <a:rPr lang="en-US" sz="2400" baseline="0" dirty="0" smtClean="0"/>
                        <a:t> the client’s OAMC service visit dates (Item 48)</a:t>
                      </a:r>
                      <a:endParaRPr lang="en-US" sz="2400" dirty="0"/>
                    </a:p>
                  </a:txBody>
                  <a:tcPr/>
                </a:tc>
                <a:tc>
                  <a:txBody>
                    <a:bodyPr/>
                    <a:lstStyle/>
                    <a:p>
                      <a:r>
                        <a:rPr lang="en-US" sz="2400" dirty="0" smtClean="0"/>
                        <a:t>Alert</a:t>
                      </a:r>
                      <a:endParaRPr lang="en-US" sz="2400" dirty="0"/>
                    </a:p>
                  </a:txBody>
                  <a:tcPr/>
                </a:tc>
              </a:tr>
              <a:tr h="445989">
                <a:tc>
                  <a:txBody>
                    <a:bodyPr/>
                    <a:lstStyle/>
                    <a:p>
                      <a:r>
                        <a:rPr lang="en-US" sz="2400" dirty="0" smtClean="0"/>
                        <a:t>After the client’s CD4</a:t>
                      </a:r>
                      <a:r>
                        <a:rPr lang="en-US" sz="2400" baseline="0" dirty="0" smtClean="0"/>
                        <a:t> test dates</a:t>
                      </a:r>
                      <a:endParaRPr lang="en-US" sz="2400" dirty="0"/>
                    </a:p>
                  </a:txBody>
                  <a:tcPr/>
                </a:tc>
                <a:tc>
                  <a:txBody>
                    <a:bodyPr/>
                    <a:lstStyle/>
                    <a:p>
                      <a:r>
                        <a:rPr lang="en-US" sz="2400" dirty="0" smtClean="0"/>
                        <a:t>Alert</a:t>
                      </a:r>
                      <a:endParaRPr lang="en-US" sz="2400" dirty="0"/>
                    </a:p>
                  </a:txBody>
                  <a:tcPr/>
                </a:tc>
              </a:tr>
              <a:tr h="789057">
                <a:tc>
                  <a:txBody>
                    <a:bodyPr/>
                    <a:lstStyle/>
                    <a:p>
                      <a:r>
                        <a:rPr lang="en-US" sz="2400" dirty="0" smtClean="0"/>
                        <a:t>After the</a:t>
                      </a:r>
                      <a:r>
                        <a:rPr lang="en-US" sz="2400" baseline="0" dirty="0" smtClean="0"/>
                        <a:t> client’s </a:t>
                      </a:r>
                      <a:r>
                        <a:rPr lang="en-US" sz="2400" dirty="0" smtClean="0"/>
                        <a:t>viral</a:t>
                      </a:r>
                      <a:r>
                        <a:rPr lang="en-US" sz="2400" baseline="0" dirty="0" smtClean="0"/>
                        <a:t> load test dates</a:t>
                      </a:r>
                      <a:endParaRPr lang="en-US" sz="2400" dirty="0"/>
                    </a:p>
                  </a:txBody>
                  <a:tcPr/>
                </a:tc>
                <a:tc>
                  <a:txBody>
                    <a:bodyPr/>
                    <a:lstStyle/>
                    <a:p>
                      <a:r>
                        <a:rPr lang="en-US" sz="2400" dirty="0" smtClean="0"/>
                        <a:t>Alert</a:t>
                      </a:r>
                      <a:endParaRPr lang="en-US" sz="2400" dirty="0"/>
                    </a:p>
                  </a:txBody>
                  <a:tcPr/>
                </a:tc>
              </a:tr>
            </a:tbl>
          </a:graphicData>
        </a:graphic>
      </p:graphicFrame>
    </p:spTree>
    <p:extLst>
      <p:ext uri="{BB962C8B-B14F-4D97-AF65-F5344CB8AC3E}">
        <p14:creationId xmlns:p14="http://schemas.microsoft.com/office/powerpoint/2010/main" val="3777727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Demographic </a:t>
            </a:r>
            <a:r>
              <a:rPr lang="en-US" dirty="0"/>
              <a:t>Information (cont.)</a:t>
            </a:r>
          </a:p>
        </p:txBody>
      </p:sp>
      <p:sp>
        <p:nvSpPr>
          <p:cNvPr id="4" name="Slide Number Placeholder 3"/>
          <p:cNvSpPr>
            <a:spLocks noGrp="1"/>
          </p:cNvSpPr>
          <p:nvPr>
            <p:ph type="sldNum" sz="quarter" idx="10"/>
          </p:nvPr>
        </p:nvSpPr>
        <p:spPr/>
        <p:txBody>
          <a:bodyPr/>
          <a:lstStyle/>
          <a:p>
            <a:fld id="{172F3C42-7889-4B1E-97B5-2FA67173BFC7}" type="slidenum">
              <a:rPr lang="en-US" smtClean="0">
                <a:solidFill>
                  <a:prstClr val="white"/>
                </a:solidFill>
              </a:rPr>
              <a:pPr/>
              <a:t>36</a:t>
            </a:fld>
            <a:endParaRPr lang="en-US" dirty="0">
              <a:solidFill>
                <a:prstClr val="white"/>
              </a:solidFill>
            </a:endParaRPr>
          </a:p>
        </p:txBody>
      </p:sp>
      <p:sp>
        <p:nvSpPr>
          <p:cNvPr id="3" name="Content Placeholder 2"/>
          <p:cNvSpPr>
            <a:spLocks noGrp="1"/>
          </p:cNvSpPr>
          <p:nvPr>
            <p:ph sz="quarter" idx="12"/>
          </p:nvPr>
        </p:nvSpPr>
        <p:spPr/>
        <p:txBody>
          <a:bodyPr/>
          <a:lstStyle/>
          <a:p>
            <a:r>
              <a:rPr lang="en-US" dirty="0" smtClean="0"/>
              <a:t>Enrollment Status</a:t>
            </a:r>
          </a:p>
          <a:p>
            <a:pPr lvl="1"/>
            <a:r>
              <a:rPr lang="en-US" dirty="0" smtClean="0"/>
              <a:t>You will get a warning if you do not report a death date for clients who are deceased.</a:t>
            </a:r>
          </a:p>
          <a:p>
            <a:r>
              <a:rPr lang="en-US" dirty="0" smtClean="0"/>
              <a:t>Year of Birth</a:t>
            </a:r>
          </a:p>
          <a:p>
            <a:pPr lvl="1"/>
            <a:r>
              <a:rPr lang="en-US" dirty="0" smtClean="0"/>
              <a:t>You will receive and alert for reporting clients who are age 80 – 89.</a:t>
            </a:r>
          </a:p>
          <a:p>
            <a:pPr lvl="1"/>
            <a:r>
              <a:rPr lang="en-US" dirty="0" smtClean="0"/>
              <a:t>You will receive a warning for reporting clients who are age 90 or older.</a:t>
            </a:r>
          </a:p>
        </p:txBody>
      </p:sp>
    </p:spTree>
    <p:extLst>
      <p:ext uri="{BB962C8B-B14F-4D97-AF65-F5344CB8AC3E}">
        <p14:creationId xmlns:p14="http://schemas.microsoft.com/office/powerpoint/2010/main" val="36237500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Demographic </a:t>
            </a:r>
            <a:r>
              <a:rPr lang="en-US" dirty="0"/>
              <a:t>Information (cont.)</a:t>
            </a:r>
          </a:p>
        </p:txBody>
      </p:sp>
      <p:sp>
        <p:nvSpPr>
          <p:cNvPr id="4" name="Slide Number Placeholder 3"/>
          <p:cNvSpPr>
            <a:spLocks noGrp="1"/>
          </p:cNvSpPr>
          <p:nvPr>
            <p:ph type="sldNum" sz="quarter" idx="10"/>
          </p:nvPr>
        </p:nvSpPr>
        <p:spPr/>
        <p:txBody>
          <a:bodyPr/>
          <a:lstStyle/>
          <a:p>
            <a:fld id="{172F3C42-7889-4B1E-97B5-2FA67173BFC7}" type="slidenum">
              <a:rPr lang="en-US" smtClean="0">
                <a:solidFill>
                  <a:prstClr val="white"/>
                </a:solidFill>
              </a:rPr>
              <a:pPr/>
              <a:t>37</a:t>
            </a:fld>
            <a:endParaRPr lang="en-US" dirty="0">
              <a:solidFill>
                <a:prstClr val="white"/>
              </a:solidFill>
            </a:endParaRPr>
          </a:p>
        </p:txBody>
      </p:sp>
      <p:sp>
        <p:nvSpPr>
          <p:cNvPr id="3" name="Content Placeholder 2"/>
          <p:cNvSpPr>
            <a:spLocks noGrp="1"/>
          </p:cNvSpPr>
          <p:nvPr>
            <p:ph sz="quarter" idx="12"/>
          </p:nvPr>
        </p:nvSpPr>
        <p:spPr/>
        <p:txBody>
          <a:bodyPr/>
          <a:lstStyle/>
          <a:p>
            <a:r>
              <a:rPr lang="en-US" dirty="0" smtClean="0"/>
              <a:t>You will get a warning if you report the following data for Male </a:t>
            </a:r>
            <a:r>
              <a:rPr lang="en-US" dirty="0"/>
              <a:t>clients and clients with an “Unknown” gender </a:t>
            </a:r>
            <a:r>
              <a:rPr lang="en-US" dirty="0" smtClean="0"/>
              <a:t>(</a:t>
            </a:r>
            <a:r>
              <a:rPr lang="en-US" dirty="0"/>
              <a:t>CLD Items </a:t>
            </a:r>
            <a:r>
              <a:rPr lang="en-US" dirty="0" smtClean="0"/>
              <a:t>7):</a:t>
            </a:r>
          </a:p>
          <a:p>
            <a:pPr lvl="1"/>
            <a:r>
              <a:rPr lang="en-US" dirty="0"/>
              <a:t>Cervical Pap </a:t>
            </a:r>
            <a:r>
              <a:rPr lang="en-US" dirty="0" smtClean="0"/>
              <a:t>Smear (CLD Item 63)</a:t>
            </a:r>
            <a:endParaRPr lang="en-US" dirty="0"/>
          </a:p>
          <a:p>
            <a:pPr lvl="1"/>
            <a:r>
              <a:rPr lang="en-US" dirty="0" smtClean="0"/>
              <a:t>Pregnancy Status (</a:t>
            </a:r>
            <a:r>
              <a:rPr lang="en-US" dirty="0"/>
              <a:t>CLD Item </a:t>
            </a:r>
            <a:r>
              <a:rPr lang="en-US" dirty="0" smtClean="0"/>
              <a:t>64)</a:t>
            </a:r>
            <a:endParaRPr lang="en-US" dirty="0"/>
          </a:p>
          <a:p>
            <a:pPr lvl="1"/>
            <a:r>
              <a:rPr lang="en-US" dirty="0" smtClean="0"/>
              <a:t>Prenatal Care </a:t>
            </a:r>
            <a:r>
              <a:rPr lang="en-US" dirty="0"/>
              <a:t>(CLD Item </a:t>
            </a:r>
            <a:r>
              <a:rPr lang="en-US" dirty="0" smtClean="0"/>
              <a:t>65)</a:t>
            </a:r>
            <a:endParaRPr lang="en-US" dirty="0"/>
          </a:p>
          <a:p>
            <a:pPr lvl="1"/>
            <a:r>
              <a:rPr lang="en-US" dirty="0" smtClean="0"/>
              <a:t>ARVs to prevent Mother-to-Child transmission of HIV (</a:t>
            </a:r>
            <a:r>
              <a:rPr lang="en-US" dirty="0"/>
              <a:t>CLD Item </a:t>
            </a:r>
            <a:r>
              <a:rPr lang="en-US" dirty="0" smtClean="0"/>
              <a:t>66)</a:t>
            </a:r>
            <a:endParaRPr lang="en-US" dirty="0"/>
          </a:p>
        </p:txBody>
      </p:sp>
    </p:spTree>
    <p:extLst>
      <p:ext uri="{BB962C8B-B14F-4D97-AF65-F5344CB8AC3E}">
        <p14:creationId xmlns:p14="http://schemas.microsoft.com/office/powerpoint/2010/main" val="2160424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Demographic </a:t>
            </a:r>
            <a:r>
              <a:rPr lang="en-US" dirty="0"/>
              <a:t>Information (cont.)</a:t>
            </a:r>
          </a:p>
        </p:txBody>
      </p:sp>
      <p:sp>
        <p:nvSpPr>
          <p:cNvPr id="4" name="Slide Number Placeholder 3"/>
          <p:cNvSpPr>
            <a:spLocks noGrp="1"/>
          </p:cNvSpPr>
          <p:nvPr>
            <p:ph type="sldNum" sz="quarter" idx="10"/>
          </p:nvPr>
        </p:nvSpPr>
        <p:spPr/>
        <p:txBody>
          <a:bodyPr/>
          <a:lstStyle/>
          <a:p>
            <a:fld id="{172F3C42-7889-4B1E-97B5-2FA67173BFC7}" type="slidenum">
              <a:rPr lang="en-US" smtClean="0">
                <a:solidFill>
                  <a:prstClr val="white"/>
                </a:solidFill>
              </a:rPr>
              <a:pPr/>
              <a:t>38</a:t>
            </a:fld>
            <a:endParaRPr lang="en-US" dirty="0">
              <a:solidFill>
                <a:prstClr val="white"/>
              </a:solidFill>
            </a:endParaRPr>
          </a:p>
        </p:txBody>
      </p:sp>
      <p:sp>
        <p:nvSpPr>
          <p:cNvPr id="3" name="Content Placeholder 2"/>
          <p:cNvSpPr>
            <a:spLocks noGrp="1"/>
          </p:cNvSpPr>
          <p:nvPr>
            <p:ph sz="quarter" idx="12"/>
          </p:nvPr>
        </p:nvSpPr>
        <p:spPr/>
        <p:txBody>
          <a:bodyPr/>
          <a:lstStyle/>
          <a:p>
            <a:r>
              <a:rPr lang="en-US" dirty="0" smtClean="0"/>
              <a:t>Gender </a:t>
            </a:r>
            <a:r>
              <a:rPr lang="en-US" dirty="0"/>
              <a:t>and Transgender </a:t>
            </a:r>
            <a:r>
              <a:rPr lang="en-US" dirty="0" smtClean="0"/>
              <a:t>Status</a:t>
            </a:r>
          </a:p>
          <a:p>
            <a:pPr lvl="1"/>
            <a:r>
              <a:rPr lang="en-US" dirty="0" smtClean="0"/>
              <a:t>You will get an error if you report a client who is </a:t>
            </a:r>
            <a:r>
              <a:rPr lang="en-US" dirty="0"/>
              <a:t>not transgender </a:t>
            </a:r>
            <a:r>
              <a:rPr lang="en-US" dirty="0" smtClean="0"/>
              <a:t>(CLD Item 7) with a transgender status </a:t>
            </a:r>
            <a:r>
              <a:rPr lang="en-US" dirty="0"/>
              <a:t>(CLD Item </a:t>
            </a:r>
            <a:r>
              <a:rPr lang="en-US" dirty="0" smtClean="0"/>
              <a:t>8).</a:t>
            </a:r>
          </a:p>
          <a:p>
            <a:pPr lvl="1"/>
            <a:r>
              <a:rPr lang="en-US" dirty="0"/>
              <a:t>You will get an error if you report a client </a:t>
            </a:r>
            <a:r>
              <a:rPr lang="en-US" dirty="0" smtClean="0"/>
              <a:t>as transgender </a:t>
            </a:r>
            <a:r>
              <a:rPr lang="en-US" dirty="0"/>
              <a:t>(CLD Item 7)</a:t>
            </a:r>
            <a:r>
              <a:rPr lang="en-US" dirty="0" smtClean="0"/>
              <a:t> </a:t>
            </a:r>
            <a:r>
              <a:rPr lang="en-US" dirty="0"/>
              <a:t>without </a:t>
            </a:r>
            <a:r>
              <a:rPr lang="en-US" dirty="0" smtClean="0"/>
              <a:t>reporting a transgender status </a:t>
            </a:r>
            <a:r>
              <a:rPr lang="en-US" dirty="0"/>
              <a:t>(CLD Item 8)</a:t>
            </a:r>
            <a:r>
              <a:rPr lang="en-US" dirty="0" smtClean="0"/>
              <a:t>.</a:t>
            </a:r>
          </a:p>
        </p:txBody>
      </p:sp>
    </p:spTree>
    <p:extLst>
      <p:ext uri="{BB962C8B-B14F-4D97-AF65-F5344CB8AC3E}">
        <p14:creationId xmlns:p14="http://schemas.microsoft.com/office/powerpoint/2010/main" val="25081342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Demographic Information (cont.)</a:t>
            </a:r>
            <a:endParaRPr lang="en-US" dirty="0"/>
          </a:p>
        </p:txBody>
      </p:sp>
      <p:sp>
        <p:nvSpPr>
          <p:cNvPr id="4" name="Slide Number Placeholder 3"/>
          <p:cNvSpPr>
            <a:spLocks noGrp="1"/>
          </p:cNvSpPr>
          <p:nvPr>
            <p:ph type="sldNum" sz="quarter" idx="10"/>
          </p:nvPr>
        </p:nvSpPr>
        <p:spPr/>
        <p:txBody>
          <a:bodyPr/>
          <a:lstStyle/>
          <a:p>
            <a:fld id="{172F3C42-7889-4B1E-97B5-2FA67173BFC7}" type="slidenum">
              <a:rPr lang="en-US" smtClean="0">
                <a:solidFill>
                  <a:prstClr val="white"/>
                </a:solidFill>
              </a:rPr>
              <a:pPr/>
              <a:t>39</a:t>
            </a:fld>
            <a:endParaRPr lang="en-US" dirty="0">
              <a:solidFill>
                <a:prstClr val="white"/>
              </a:solidFill>
            </a:endParaRPr>
          </a:p>
        </p:txBody>
      </p:sp>
      <p:sp>
        <p:nvSpPr>
          <p:cNvPr id="3" name="Content Placeholder 2"/>
          <p:cNvSpPr>
            <a:spLocks noGrp="1"/>
          </p:cNvSpPr>
          <p:nvPr>
            <p:ph sz="quarter" idx="12"/>
          </p:nvPr>
        </p:nvSpPr>
        <p:spPr/>
        <p:txBody>
          <a:bodyPr>
            <a:normAutofit fontScale="92500" lnSpcReduction="10000"/>
          </a:bodyPr>
          <a:lstStyle/>
          <a:p>
            <a:r>
              <a:rPr lang="en-US" dirty="0" smtClean="0"/>
              <a:t>You will get a warning if you do not report a risk factor (CLD Item 14) of “Mother with/at risk for HIV infection” for indeterminate infants (CLD Item 12).</a:t>
            </a:r>
          </a:p>
          <a:p>
            <a:r>
              <a:rPr lang="en-US" dirty="0"/>
              <a:t>You will get an alert if you report:</a:t>
            </a:r>
          </a:p>
          <a:p>
            <a:pPr lvl="1"/>
            <a:r>
              <a:rPr lang="en-US" dirty="0"/>
              <a:t>An indeterminate client (CLD Item 12) that is older than </a:t>
            </a:r>
            <a:r>
              <a:rPr lang="en-US" dirty="0" smtClean="0"/>
              <a:t>age 2 </a:t>
            </a:r>
            <a:r>
              <a:rPr lang="en-US" dirty="0"/>
              <a:t>(CLD Item 4).</a:t>
            </a:r>
          </a:p>
          <a:p>
            <a:pPr lvl="1"/>
            <a:r>
              <a:rPr lang="en-US" dirty="0"/>
              <a:t>An AIDS diagnosis year (CLD Item 13) for a client without a HIV/AIDS status of CDC-defined AIDS (CLD Item 12).</a:t>
            </a:r>
          </a:p>
          <a:p>
            <a:pPr lvl="1"/>
            <a:r>
              <a:rPr lang="en-US" dirty="0"/>
              <a:t>a HIV/AIDS status of CDC-defined AIDS (CLD Item 12) for a client without an AIDS diagnosis year (CLD Item 13</a:t>
            </a:r>
            <a:r>
              <a:rPr lang="en-US" dirty="0" smtClean="0"/>
              <a:t>).</a:t>
            </a:r>
          </a:p>
        </p:txBody>
      </p:sp>
    </p:spTree>
    <p:extLst>
      <p:ext uri="{BB962C8B-B14F-4D97-AF65-F5344CB8AC3E}">
        <p14:creationId xmlns:p14="http://schemas.microsoft.com/office/powerpoint/2010/main" val="1898213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9"/>
          <p:cNvSpPr>
            <a:spLocks noGrp="1" noChangeArrowheads="1"/>
          </p:cNvSpPr>
          <p:nvPr>
            <p:ph type="title"/>
          </p:nvPr>
        </p:nvSpPr>
        <p:spPr/>
        <p:txBody>
          <a:bodyPr/>
          <a:lstStyle/>
          <a:p>
            <a:r>
              <a:rPr lang="en-US" dirty="0" smtClean="0"/>
              <a:t>Session Overview</a:t>
            </a:r>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4</a:t>
            </a:fld>
            <a:endParaRPr lang="en-US" dirty="0">
              <a:solidFill>
                <a:srgbClr val="FFFFFF"/>
              </a:solidFill>
            </a:endParaRPr>
          </a:p>
        </p:txBody>
      </p:sp>
      <p:sp>
        <p:nvSpPr>
          <p:cNvPr id="7171" name="Rectangle 10"/>
          <p:cNvSpPr>
            <a:spLocks noGrp="1" noChangeArrowheads="1"/>
          </p:cNvSpPr>
          <p:nvPr>
            <p:ph sz="quarter" idx="12"/>
          </p:nvPr>
        </p:nvSpPr>
        <p:spPr/>
        <p:txBody>
          <a:bodyPr/>
          <a:lstStyle/>
          <a:p>
            <a:r>
              <a:rPr lang="en-US" dirty="0" smtClean="0"/>
              <a:t>RSR Web System validation notification types</a:t>
            </a:r>
          </a:p>
          <a:p>
            <a:r>
              <a:rPr lang="en-US" dirty="0" smtClean="0"/>
              <a:t>System validations applicable to:</a:t>
            </a:r>
          </a:p>
          <a:p>
            <a:pPr lvl="1"/>
            <a:r>
              <a:rPr lang="en-US" dirty="0" smtClean="0"/>
              <a:t>Grantee Report</a:t>
            </a:r>
          </a:p>
          <a:p>
            <a:pPr lvl="1"/>
            <a:r>
              <a:rPr lang="en-US" dirty="0" smtClean="0"/>
              <a:t>Provider Report</a:t>
            </a:r>
          </a:p>
          <a:p>
            <a:pPr lvl="1"/>
            <a:r>
              <a:rPr lang="en-US" dirty="0" smtClean="0"/>
              <a:t>Client-level Data XML file</a:t>
            </a:r>
          </a:p>
          <a:p>
            <a:r>
              <a:rPr lang="en-US" dirty="0" smtClean="0"/>
              <a:t>Data review</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Client Report Validations:</a:t>
            </a:r>
            <a:br>
              <a:rPr lang="en-US" dirty="0" smtClean="0"/>
            </a:br>
            <a:r>
              <a:rPr lang="en-US" dirty="0" smtClean="0"/>
              <a:t>RWHAP-Funded Services </a:t>
            </a:r>
            <a:endParaRPr lang="en-US" dirty="0"/>
          </a:p>
        </p:txBody>
      </p:sp>
      <p:sp>
        <p:nvSpPr>
          <p:cNvPr id="3" name="Slide Number Placeholder 2"/>
          <p:cNvSpPr>
            <a:spLocks noGrp="1"/>
          </p:cNvSpPr>
          <p:nvPr>
            <p:ph type="sldNum" sz="quarter" idx="12"/>
          </p:nvPr>
        </p:nvSpPr>
        <p:spPr/>
        <p:txBody>
          <a:bodyPr/>
          <a:lstStyle/>
          <a:p>
            <a:fld id="{172F3C42-7889-4B1E-97B5-2FA67173BFC7}" type="slidenum">
              <a:rPr lang="en-US" smtClean="0">
                <a:solidFill>
                  <a:prstClr val="white"/>
                </a:solidFill>
              </a:rPr>
              <a:pPr/>
              <a:t>40</a:t>
            </a:fld>
            <a:endParaRPr lang="en-US" dirty="0">
              <a:solidFill>
                <a:prstClr val="white"/>
              </a:solidFill>
            </a:endParaRPr>
          </a:p>
        </p:txBody>
      </p:sp>
    </p:spTree>
    <p:extLst>
      <p:ext uri="{BB962C8B-B14F-4D97-AF65-F5344CB8AC3E}">
        <p14:creationId xmlns:p14="http://schemas.microsoft.com/office/powerpoint/2010/main" val="2671024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RWHAP-funded Services (cont.)</a:t>
            </a:r>
            <a:endParaRPr lang="en-US" dirty="0"/>
          </a:p>
        </p:txBody>
      </p:sp>
      <p:sp>
        <p:nvSpPr>
          <p:cNvPr id="4" name="Slide Number Placeholder 3"/>
          <p:cNvSpPr>
            <a:spLocks noGrp="1"/>
          </p:cNvSpPr>
          <p:nvPr>
            <p:ph type="sldNum" sz="quarter" idx="10"/>
          </p:nvPr>
        </p:nvSpPr>
        <p:spPr/>
        <p:txBody>
          <a:bodyPr/>
          <a:lstStyle/>
          <a:p>
            <a:fld id="{172F3C42-7889-4B1E-97B5-2FA67173BFC7}" type="slidenum">
              <a:rPr lang="en-US" smtClean="0">
                <a:solidFill>
                  <a:prstClr val="white"/>
                </a:solidFill>
              </a:rPr>
              <a:pPr/>
              <a:t>41</a:t>
            </a:fld>
            <a:endParaRPr lang="en-US" dirty="0">
              <a:solidFill>
                <a:prstClr val="white"/>
              </a:solidFill>
            </a:endParaRPr>
          </a:p>
        </p:txBody>
      </p:sp>
      <p:sp>
        <p:nvSpPr>
          <p:cNvPr id="3" name="Content Placeholder 2"/>
          <p:cNvSpPr>
            <a:spLocks noGrp="1"/>
          </p:cNvSpPr>
          <p:nvPr>
            <p:ph sz="quarter" idx="12"/>
          </p:nvPr>
        </p:nvSpPr>
        <p:spPr/>
        <p:txBody>
          <a:bodyPr>
            <a:normAutofit fontScale="92500" lnSpcReduction="10000"/>
          </a:bodyPr>
          <a:lstStyle/>
          <a:p>
            <a:r>
              <a:rPr lang="en-US" dirty="0" smtClean="0"/>
              <a:t>You will receive a warning if you do not report at least one core medical or support service for each client</a:t>
            </a:r>
          </a:p>
          <a:p>
            <a:pPr lvl="1"/>
            <a:r>
              <a:rPr lang="en-US" dirty="0" smtClean="0"/>
              <a:t>Only report RWHAP-funded services</a:t>
            </a:r>
          </a:p>
          <a:p>
            <a:r>
              <a:rPr lang="en-US" dirty="0" smtClean="0"/>
              <a:t>You will get an alert if you report a client received:</a:t>
            </a:r>
          </a:p>
          <a:p>
            <a:pPr lvl="1"/>
            <a:r>
              <a:rPr lang="en-US" dirty="0"/>
              <a:t>More service visits in a service category than there are days in the quarter (CLD Items 16–25).</a:t>
            </a:r>
          </a:p>
          <a:p>
            <a:pPr lvl="1"/>
            <a:r>
              <a:rPr lang="en-US" dirty="0"/>
              <a:t>More RWHAP-funded OAMC visits (CLD Item 16) than HIV OAMC dates (CLD Item 48).</a:t>
            </a:r>
          </a:p>
          <a:p>
            <a:pPr lvl="1"/>
            <a:r>
              <a:rPr lang="en-US" dirty="0" smtClean="0"/>
              <a:t>A </a:t>
            </a:r>
            <a:r>
              <a:rPr lang="en-US" dirty="0"/>
              <a:t>service you were not funded to provide at the time the client received the service.</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8004862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Client Report Validations:</a:t>
            </a:r>
            <a:br>
              <a:rPr lang="en-US" dirty="0" smtClean="0"/>
            </a:br>
            <a:r>
              <a:rPr lang="en-US" dirty="0" smtClean="0"/>
              <a:t>Clinical Information</a:t>
            </a:r>
            <a:endParaRPr lang="en-US" dirty="0"/>
          </a:p>
        </p:txBody>
      </p:sp>
      <p:sp>
        <p:nvSpPr>
          <p:cNvPr id="3" name="Slide Number Placeholder 2"/>
          <p:cNvSpPr>
            <a:spLocks noGrp="1"/>
          </p:cNvSpPr>
          <p:nvPr>
            <p:ph type="sldNum" sz="quarter" idx="12"/>
          </p:nvPr>
        </p:nvSpPr>
        <p:spPr/>
        <p:txBody>
          <a:bodyPr/>
          <a:lstStyle/>
          <a:p>
            <a:fld id="{172F3C42-7889-4B1E-97B5-2FA67173BFC7}" type="slidenum">
              <a:rPr lang="en-US" smtClean="0">
                <a:solidFill>
                  <a:prstClr val="white"/>
                </a:solidFill>
              </a:rPr>
              <a:pPr/>
              <a:t>42</a:t>
            </a:fld>
            <a:endParaRPr lang="en-US" dirty="0">
              <a:solidFill>
                <a:prstClr val="white"/>
              </a:solidFill>
            </a:endParaRPr>
          </a:p>
        </p:txBody>
      </p:sp>
    </p:spTree>
    <p:extLst>
      <p:ext uri="{BB962C8B-B14F-4D97-AF65-F5344CB8AC3E}">
        <p14:creationId xmlns:p14="http://schemas.microsoft.com/office/powerpoint/2010/main" val="1770978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Errors – Clinical (Continued)</a:t>
            </a:r>
            <a:endParaRPr lang="en-US" dirty="0"/>
          </a:p>
        </p:txBody>
      </p:sp>
      <p:sp>
        <p:nvSpPr>
          <p:cNvPr id="3" name="Content Placeholder 2"/>
          <p:cNvSpPr>
            <a:spLocks noGrp="1"/>
          </p:cNvSpPr>
          <p:nvPr>
            <p:ph sz="quarter" idx="12"/>
          </p:nvPr>
        </p:nvSpPr>
        <p:spPr/>
        <p:txBody>
          <a:bodyPr/>
          <a:lstStyle/>
          <a:p>
            <a:r>
              <a:rPr lang="en-US" dirty="0" smtClean="0"/>
              <a:t>You will get an error if you report the following occurred before the reporting period (January 1):</a:t>
            </a:r>
          </a:p>
          <a:p>
            <a:pPr lvl="1"/>
            <a:r>
              <a:rPr lang="en-US" dirty="0" smtClean="0"/>
              <a:t>Any HIV OAMC visit (CLD Item 48)</a:t>
            </a:r>
          </a:p>
          <a:p>
            <a:pPr lvl="1"/>
            <a:r>
              <a:rPr lang="en-US" dirty="0" smtClean="0"/>
              <a:t>CD4 test date (CLD Item 49)</a:t>
            </a:r>
          </a:p>
          <a:p>
            <a:pPr lvl="1"/>
            <a:r>
              <a:rPr lang="en-US" dirty="0" smtClean="0"/>
              <a:t>Viral load test date (CLD Item 50)</a:t>
            </a:r>
          </a:p>
        </p:txBody>
      </p:sp>
      <p:sp>
        <p:nvSpPr>
          <p:cNvPr id="4" name="Slide Number Placeholder 3"/>
          <p:cNvSpPr>
            <a:spLocks noGrp="1"/>
          </p:cNvSpPr>
          <p:nvPr>
            <p:ph type="sldNum" sz="quarter" idx="10"/>
          </p:nvPr>
        </p:nvSpPr>
        <p:spPr/>
        <p:txBody>
          <a:bodyPr/>
          <a:lstStyle/>
          <a:p>
            <a:fld id="{172F3C42-7889-4B1E-97B5-2FA67173BFC7}" type="slidenum">
              <a:rPr lang="en-US" smtClean="0">
                <a:solidFill>
                  <a:prstClr val="white"/>
                </a:solidFill>
              </a:rPr>
              <a:pPr/>
              <a:t>43</a:t>
            </a:fld>
            <a:endParaRPr lang="en-US" dirty="0">
              <a:solidFill>
                <a:prstClr val="white"/>
              </a:solidFill>
            </a:endParaRPr>
          </a:p>
        </p:txBody>
      </p:sp>
    </p:spTree>
    <p:extLst>
      <p:ext uri="{BB962C8B-B14F-4D97-AF65-F5344CB8AC3E}">
        <p14:creationId xmlns:p14="http://schemas.microsoft.com/office/powerpoint/2010/main" val="982289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 – Clinical (continued)</a:t>
            </a:r>
            <a:endParaRPr lang="en-US" dirty="0"/>
          </a:p>
        </p:txBody>
      </p:sp>
      <p:sp>
        <p:nvSpPr>
          <p:cNvPr id="10" name="Slide Number Placeholder 9"/>
          <p:cNvSpPr>
            <a:spLocks noGrp="1"/>
          </p:cNvSpPr>
          <p:nvPr>
            <p:ph type="sldNum" sz="quarter" idx="10"/>
          </p:nvPr>
        </p:nvSpPr>
        <p:spPr/>
        <p:txBody>
          <a:bodyPr/>
          <a:lstStyle/>
          <a:p>
            <a:fld id="{31C60C3B-5775-4D8B-86A8-D0ADBE09CAFD}" type="slidenum">
              <a:rPr lang="en-US" smtClean="0"/>
              <a:pPr/>
              <a:t>44</a:t>
            </a:fld>
            <a:endParaRPr lang="en-US" dirty="0"/>
          </a:p>
        </p:txBody>
      </p:sp>
      <p:sp>
        <p:nvSpPr>
          <p:cNvPr id="5" name="Content Placeholder 4"/>
          <p:cNvSpPr>
            <a:spLocks noGrp="1"/>
          </p:cNvSpPr>
          <p:nvPr>
            <p:ph sz="quarter" idx="12"/>
          </p:nvPr>
        </p:nvSpPr>
        <p:spPr/>
        <p:txBody>
          <a:bodyPr/>
          <a:lstStyle/>
          <a:p>
            <a:r>
              <a:rPr lang="en-US" dirty="0" smtClean="0"/>
              <a:t>You will get an error if you report the following after the end of the reporting period (December 31):</a:t>
            </a:r>
          </a:p>
          <a:p>
            <a:pPr lvl="1"/>
            <a:r>
              <a:rPr lang="en-US" dirty="0"/>
              <a:t>First HIV OAMC date (CLD Item 47)</a:t>
            </a:r>
          </a:p>
          <a:p>
            <a:pPr lvl="1"/>
            <a:r>
              <a:rPr lang="en-US" dirty="0" smtClean="0"/>
              <a:t>HIV </a:t>
            </a:r>
            <a:r>
              <a:rPr lang="en-US" dirty="0"/>
              <a:t>OAMC service date(s) </a:t>
            </a:r>
            <a:r>
              <a:rPr lang="en-US" dirty="0" smtClean="0"/>
              <a:t>(</a:t>
            </a:r>
            <a:r>
              <a:rPr lang="en-US" dirty="0"/>
              <a:t>CLD Item 48)</a:t>
            </a:r>
          </a:p>
          <a:p>
            <a:pPr lvl="1"/>
            <a:r>
              <a:rPr lang="en-US" dirty="0"/>
              <a:t>CD4 test date(s</a:t>
            </a:r>
            <a:r>
              <a:rPr lang="en-US" dirty="0" smtClean="0"/>
              <a:t>) (</a:t>
            </a:r>
            <a:r>
              <a:rPr lang="en-US" dirty="0"/>
              <a:t>CLD Item 49)</a:t>
            </a:r>
          </a:p>
          <a:p>
            <a:pPr lvl="1"/>
            <a:r>
              <a:rPr lang="en-US" dirty="0"/>
              <a:t>Viral load test date(s</a:t>
            </a:r>
            <a:r>
              <a:rPr lang="en-US" dirty="0" smtClean="0"/>
              <a:t>) (</a:t>
            </a:r>
            <a:r>
              <a:rPr lang="en-US" dirty="0"/>
              <a:t>CLD Item 50)</a:t>
            </a:r>
          </a:p>
          <a:p>
            <a:pPr marL="0" indent="0">
              <a:buNone/>
            </a:pPr>
            <a:endParaRPr lang="en-US" dirty="0"/>
          </a:p>
        </p:txBody>
      </p:sp>
    </p:spTree>
    <p:extLst>
      <p:ext uri="{BB962C8B-B14F-4D97-AF65-F5344CB8AC3E}">
        <p14:creationId xmlns:p14="http://schemas.microsoft.com/office/powerpoint/2010/main" val="22750240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 – Clinical (Continued)</a:t>
            </a:r>
            <a:endParaRPr lang="en-US" dirty="0"/>
          </a:p>
        </p:txBody>
      </p:sp>
      <p:sp>
        <p:nvSpPr>
          <p:cNvPr id="3" name="Slide Number Placeholder 2"/>
          <p:cNvSpPr>
            <a:spLocks noGrp="1"/>
          </p:cNvSpPr>
          <p:nvPr>
            <p:ph type="sldNum" sz="quarter" idx="10"/>
          </p:nvPr>
        </p:nvSpPr>
        <p:spPr/>
        <p:txBody>
          <a:bodyPr/>
          <a:lstStyle/>
          <a:p>
            <a:fld id="{172F3C42-7889-4B1E-97B5-2FA67173BFC7}" type="slidenum">
              <a:rPr lang="en-US" smtClean="0">
                <a:solidFill>
                  <a:prstClr val="white"/>
                </a:solidFill>
              </a:rPr>
              <a:pPr/>
              <a:t>45</a:t>
            </a:fld>
            <a:endParaRPr lang="en-US" dirty="0">
              <a:solidFill>
                <a:prstClr val="white"/>
              </a:solidFill>
            </a:endParaRPr>
          </a:p>
        </p:txBody>
      </p:sp>
      <p:sp>
        <p:nvSpPr>
          <p:cNvPr id="4" name="Content Placeholder 3"/>
          <p:cNvSpPr>
            <a:spLocks noGrp="1"/>
          </p:cNvSpPr>
          <p:nvPr>
            <p:ph sz="quarter" idx="12"/>
          </p:nvPr>
        </p:nvSpPr>
        <p:spPr/>
        <p:txBody>
          <a:bodyPr/>
          <a:lstStyle/>
          <a:p>
            <a:r>
              <a:rPr lang="en-US" dirty="0"/>
              <a:t>You will get an error if you report a client with a first HIV OAMC visit (CLD Item 47) after any of the client’s other HIV OAMC visit dates (CLD Item 48).</a:t>
            </a:r>
          </a:p>
          <a:p>
            <a:endParaRPr lang="en-US" dirty="0"/>
          </a:p>
        </p:txBody>
      </p:sp>
    </p:spTree>
    <p:extLst>
      <p:ext uri="{BB962C8B-B14F-4D97-AF65-F5344CB8AC3E}">
        <p14:creationId xmlns:p14="http://schemas.microsoft.com/office/powerpoint/2010/main" val="3769417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Information - Alerts</a:t>
            </a:r>
            <a:endParaRPr lang="en-US" dirty="0"/>
          </a:p>
        </p:txBody>
      </p:sp>
      <p:sp>
        <p:nvSpPr>
          <p:cNvPr id="7" name="Slide Number Placeholder 6"/>
          <p:cNvSpPr>
            <a:spLocks noGrp="1"/>
          </p:cNvSpPr>
          <p:nvPr>
            <p:ph type="sldNum" sz="quarter" idx="10"/>
          </p:nvPr>
        </p:nvSpPr>
        <p:spPr/>
        <p:txBody>
          <a:bodyPr/>
          <a:lstStyle/>
          <a:p>
            <a:fld id="{31C60C3B-5775-4D8B-86A8-D0ADBE09CAFD}" type="slidenum">
              <a:rPr lang="en-US" smtClean="0"/>
              <a:pPr/>
              <a:t>46</a:t>
            </a:fld>
            <a:endParaRPr lang="en-US" dirty="0"/>
          </a:p>
        </p:txBody>
      </p:sp>
      <p:sp>
        <p:nvSpPr>
          <p:cNvPr id="12" name="Content Placeholder 11"/>
          <p:cNvSpPr>
            <a:spLocks noGrp="1"/>
          </p:cNvSpPr>
          <p:nvPr>
            <p:ph sz="quarter" idx="12"/>
          </p:nvPr>
        </p:nvSpPr>
        <p:spPr/>
        <p:txBody>
          <a:bodyPr/>
          <a:lstStyle/>
          <a:p>
            <a:r>
              <a:rPr lang="en-US" dirty="0"/>
              <a:t>You will get an alert if you do not report </a:t>
            </a:r>
            <a:r>
              <a:rPr lang="en-US" dirty="0" smtClean="0"/>
              <a:t>Clinical Information </a:t>
            </a:r>
            <a:r>
              <a:rPr lang="en-US" dirty="0"/>
              <a:t>for HIV positive clients with a RWHAP-funded OAMC </a:t>
            </a:r>
            <a:r>
              <a:rPr lang="en-US" dirty="0" smtClean="0"/>
              <a:t>service.</a:t>
            </a:r>
          </a:p>
          <a:p>
            <a:r>
              <a:rPr lang="en-US" dirty="0"/>
              <a:t>You will get an alert if you report clinical information  for clients whose status is HIV negative, indeterminate, or  unknown.</a:t>
            </a:r>
          </a:p>
          <a:p>
            <a:r>
              <a:rPr lang="en-US" dirty="0"/>
              <a:t>You will get an alert if you report clinical information  for HIV positive clients who did not receive a RWHAP-funded OAMC service</a:t>
            </a:r>
            <a:r>
              <a:rPr lang="en-US" dirty="0" smtClean="0"/>
              <a:t>.</a:t>
            </a:r>
            <a:endParaRPr lang="en-US" dirty="0"/>
          </a:p>
        </p:txBody>
      </p:sp>
    </p:spTree>
    <p:extLst>
      <p:ext uri="{BB962C8B-B14F-4D97-AF65-F5344CB8AC3E}">
        <p14:creationId xmlns:p14="http://schemas.microsoft.com/office/powerpoint/2010/main" val="1083310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Information </a:t>
            </a:r>
            <a:r>
              <a:rPr lang="en-US" dirty="0" smtClean="0"/>
              <a:t>– Alerts (cont.)</a:t>
            </a:r>
            <a:endParaRPr lang="en-US" dirty="0"/>
          </a:p>
        </p:txBody>
      </p:sp>
      <p:sp>
        <p:nvSpPr>
          <p:cNvPr id="5" name="Slide Number Placeholder 4"/>
          <p:cNvSpPr>
            <a:spLocks noGrp="1"/>
          </p:cNvSpPr>
          <p:nvPr>
            <p:ph type="sldNum" sz="quarter" idx="10"/>
          </p:nvPr>
        </p:nvSpPr>
        <p:spPr/>
        <p:txBody>
          <a:bodyPr/>
          <a:lstStyle/>
          <a:p>
            <a:fld id="{172F3C42-7889-4B1E-97B5-2FA67173BFC7}" type="slidenum">
              <a:rPr lang="en-US" smtClean="0"/>
              <a:pPr/>
              <a:t>47</a:t>
            </a:fld>
            <a:endParaRPr lang="en-US" dirty="0"/>
          </a:p>
        </p:txBody>
      </p:sp>
      <p:sp>
        <p:nvSpPr>
          <p:cNvPr id="3" name="Content Placeholder 2"/>
          <p:cNvSpPr>
            <a:spLocks noGrp="1"/>
          </p:cNvSpPr>
          <p:nvPr>
            <p:ph sz="quarter" idx="12"/>
          </p:nvPr>
        </p:nvSpPr>
        <p:spPr/>
        <p:txBody>
          <a:bodyPr>
            <a:normAutofit/>
          </a:bodyPr>
          <a:lstStyle/>
          <a:p>
            <a:r>
              <a:rPr lang="en-US" dirty="0" smtClean="0"/>
              <a:t>You must report the following for all HIV positive clients with a RWHAP-funded OAMC service:</a:t>
            </a:r>
          </a:p>
          <a:p>
            <a:pPr lvl="1"/>
            <a:r>
              <a:rPr lang="en-US" dirty="0" smtClean="0"/>
              <a:t>HIV Risk Reduction Screening (CLD Item 46)</a:t>
            </a:r>
          </a:p>
          <a:p>
            <a:pPr lvl="1"/>
            <a:r>
              <a:rPr lang="en-US" dirty="0" smtClean="0"/>
              <a:t>First HIV OAMC Visit (CLD Item 47)</a:t>
            </a:r>
          </a:p>
          <a:p>
            <a:pPr lvl="1"/>
            <a:r>
              <a:rPr lang="en-US" dirty="0" smtClean="0"/>
              <a:t>HIV OAMC Dates (CLD Item 48)</a:t>
            </a:r>
          </a:p>
          <a:p>
            <a:pPr lvl="1"/>
            <a:r>
              <a:rPr lang="en-US" dirty="0" smtClean="0"/>
              <a:t>CD4 Test Results (CLD Item 49)</a:t>
            </a:r>
          </a:p>
          <a:p>
            <a:pPr lvl="1"/>
            <a:r>
              <a:rPr lang="en-US" dirty="0" smtClean="0"/>
              <a:t>Viral Load Test Results (CLD Item 50)</a:t>
            </a:r>
          </a:p>
          <a:p>
            <a:pPr lvl="1"/>
            <a:r>
              <a:rPr lang="en-US" dirty="0" smtClean="0"/>
              <a:t>Prescribed PCP Prophylaxis (CLD Item 51)</a:t>
            </a:r>
          </a:p>
          <a:p>
            <a:pPr lvl="1"/>
            <a:r>
              <a:rPr lang="en-US" dirty="0" smtClean="0"/>
              <a:t>Prescribed HAART (CLD Item 52)</a:t>
            </a:r>
            <a:endParaRPr lang="en-US" dirty="0"/>
          </a:p>
        </p:txBody>
      </p:sp>
    </p:spTree>
    <p:extLst>
      <p:ext uri="{BB962C8B-B14F-4D97-AF65-F5344CB8AC3E}">
        <p14:creationId xmlns:p14="http://schemas.microsoft.com/office/powerpoint/2010/main" val="1058562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Information – Alerts (cont.)</a:t>
            </a:r>
          </a:p>
        </p:txBody>
      </p:sp>
      <p:sp>
        <p:nvSpPr>
          <p:cNvPr id="5" name="Slide Number Placeholder 4"/>
          <p:cNvSpPr>
            <a:spLocks noGrp="1"/>
          </p:cNvSpPr>
          <p:nvPr>
            <p:ph type="sldNum" sz="quarter" idx="10"/>
          </p:nvPr>
        </p:nvSpPr>
        <p:spPr/>
        <p:txBody>
          <a:bodyPr/>
          <a:lstStyle/>
          <a:p>
            <a:fld id="{172F3C42-7889-4B1E-97B5-2FA67173BFC7}" type="slidenum">
              <a:rPr lang="en-US" smtClean="0"/>
              <a:pPr/>
              <a:t>48</a:t>
            </a:fld>
            <a:endParaRPr lang="en-US" dirty="0"/>
          </a:p>
        </p:txBody>
      </p:sp>
      <p:sp>
        <p:nvSpPr>
          <p:cNvPr id="4" name="Content Placeholder 3"/>
          <p:cNvSpPr>
            <a:spLocks noGrp="1"/>
          </p:cNvSpPr>
          <p:nvPr>
            <p:ph sz="quarter" idx="12"/>
          </p:nvPr>
        </p:nvSpPr>
        <p:spPr/>
        <p:txBody>
          <a:bodyPr>
            <a:normAutofit/>
          </a:bodyPr>
          <a:lstStyle/>
          <a:p>
            <a:r>
              <a:rPr lang="en-US" smtClean="0"/>
              <a:t>You must report the following for all HIV positive clients with a RWHAP-funded OAMC service:</a:t>
            </a:r>
          </a:p>
          <a:p>
            <a:pPr lvl="1"/>
            <a:r>
              <a:rPr lang="en-US" smtClean="0"/>
              <a:t>TB </a:t>
            </a:r>
            <a:r>
              <a:rPr lang="en-US" dirty="0" smtClean="0"/>
              <a:t>Screening (CLD Item 53)</a:t>
            </a:r>
          </a:p>
          <a:p>
            <a:pPr lvl="1"/>
            <a:r>
              <a:rPr lang="en-US" dirty="0" smtClean="0"/>
              <a:t>Syphilis Screening (CLD Item 55)</a:t>
            </a:r>
          </a:p>
          <a:p>
            <a:pPr lvl="1"/>
            <a:r>
              <a:rPr lang="en-US" dirty="0" smtClean="0"/>
              <a:t>Hepatitis B Screening (CLD Item 56)</a:t>
            </a:r>
          </a:p>
          <a:p>
            <a:pPr lvl="1"/>
            <a:r>
              <a:rPr lang="en-US" dirty="0" smtClean="0"/>
              <a:t>Hepatitis B Vaccine Series (CLD Item 58)</a:t>
            </a:r>
          </a:p>
          <a:p>
            <a:pPr lvl="1"/>
            <a:r>
              <a:rPr lang="en-US" dirty="0" smtClean="0"/>
              <a:t>Hepatitis C  Screening (CLD Item 59)</a:t>
            </a:r>
          </a:p>
          <a:p>
            <a:pPr lvl="1"/>
            <a:r>
              <a:rPr lang="en-US" dirty="0" smtClean="0"/>
              <a:t>Substance Abuse Screening  (CLD Item 61)</a:t>
            </a:r>
          </a:p>
          <a:p>
            <a:pPr lvl="1"/>
            <a:r>
              <a:rPr lang="en-US" dirty="0" smtClean="0"/>
              <a:t>Mental Health Screening (CLD Item 62)</a:t>
            </a:r>
            <a:endParaRPr lang="en-US" dirty="0"/>
          </a:p>
        </p:txBody>
      </p:sp>
    </p:spTree>
    <p:extLst>
      <p:ext uri="{BB962C8B-B14F-4D97-AF65-F5344CB8AC3E}">
        <p14:creationId xmlns:p14="http://schemas.microsoft.com/office/powerpoint/2010/main" val="11052725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Information – Alerts (cont.)</a:t>
            </a:r>
          </a:p>
        </p:txBody>
      </p:sp>
      <p:sp>
        <p:nvSpPr>
          <p:cNvPr id="3" name="Slide Number Placeholder 2"/>
          <p:cNvSpPr>
            <a:spLocks noGrp="1"/>
          </p:cNvSpPr>
          <p:nvPr>
            <p:ph type="sldNum" sz="quarter" idx="10"/>
          </p:nvPr>
        </p:nvSpPr>
        <p:spPr/>
        <p:txBody>
          <a:bodyPr/>
          <a:lstStyle/>
          <a:p>
            <a:fld id="{172F3C42-7889-4B1E-97B5-2FA67173BFC7}" type="slidenum">
              <a:rPr lang="en-US" smtClean="0"/>
              <a:pPr/>
              <a:t>49</a:t>
            </a:fld>
            <a:endParaRPr lang="en-US" dirty="0"/>
          </a:p>
        </p:txBody>
      </p:sp>
      <p:sp>
        <p:nvSpPr>
          <p:cNvPr id="4" name="Content Placeholder 3"/>
          <p:cNvSpPr>
            <a:spLocks noGrp="1"/>
          </p:cNvSpPr>
          <p:nvPr>
            <p:ph sz="quarter" idx="12"/>
          </p:nvPr>
        </p:nvSpPr>
        <p:spPr/>
        <p:txBody>
          <a:bodyPr>
            <a:normAutofit fontScale="92500"/>
          </a:bodyPr>
          <a:lstStyle/>
          <a:p>
            <a:r>
              <a:rPr lang="en-US" dirty="0" smtClean="0"/>
              <a:t>You will get an alert if you report that a client:</a:t>
            </a:r>
          </a:p>
          <a:p>
            <a:pPr lvl="1"/>
            <a:r>
              <a:rPr lang="en-US" dirty="0" smtClean="0"/>
              <a:t>received a TB screening (CLD Item 53) AND that the client was screened for TB (CLD Item 54) since </a:t>
            </a:r>
            <a:r>
              <a:rPr lang="en-US" dirty="0"/>
              <a:t>HIV/AIDS </a:t>
            </a:r>
            <a:r>
              <a:rPr lang="en-US" dirty="0" smtClean="0"/>
              <a:t>diagnosis.</a:t>
            </a:r>
          </a:p>
          <a:p>
            <a:pPr lvl="1"/>
            <a:r>
              <a:rPr lang="en-US" dirty="0" smtClean="0"/>
              <a:t>received a hepatitis B </a:t>
            </a:r>
            <a:r>
              <a:rPr lang="en-US" dirty="0"/>
              <a:t>screening </a:t>
            </a:r>
            <a:r>
              <a:rPr lang="en-US" dirty="0" smtClean="0"/>
              <a:t>(CLD Item 56) AND report that the client was screened for hepatitis B since </a:t>
            </a:r>
            <a:r>
              <a:rPr lang="en-US" dirty="0"/>
              <a:t>HIV/AIDS </a:t>
            </a:r>
            <a:r>
              <a:rPr lang="en-US" dirty="0" smtClean="0"/>
              <a:t>diagnosis (CLD Item 57).</a:t>
            </a:r>
          </a:p>
          <a:p>
            <a:pPr lvl="1"/>
            <a:r>
              <a:rPr lang="en-US" dirty="0" smtClean="0"/>
              <a:t>received a hepatitis C screening (CLD Item 59) AND report that the client was screened for hepatitis C since </a:t>
            </a:r>
            <a:r>
              <a:rPr lang="en-US" dirty="0"/>
              <a:t>HIV/AIDS </a:t>
            </a:r>
            <a:r>
              <a:rPr lang="en-US" dirty="0" smtClean="0"/>
              <a:t>diagnosis (CLD Item 60).</a:t>
            </a:r>
            <a:endParaRPr lang="en-US" dirty="0"/>
          </a:p>
        </p:txBody>
      </p:sp>
    </p:spTree>
    <p:extLst>
      <p:ext uri="{BB962C8B-B14F-4D97-AF65-F5344CB8AC3E}">
        <p14:creationId xmlns:p14="http://schemas.microsoft.com/office/powerpoint/2010/main" val="9436266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5" name="Slide Number Placeholder 4"/>
          <p:cNvSpPr>
            <a:spLocks noGrp="1"/>
          </p:cNvSpPr>
          <p:nvPr>
            <p:ph type="sldNum" sz="quarter" idx="10"/>
          </p:nvPr>
        </p:nvSpPr>
        <p:spPr/>
        <p:txBody>
          <a:bodyPr/>
          <a:lstStyle/>
          <a:p>
            <a:fld id="{ED70ED62-8382-46EA-8C46-9504A750DDBC}" type="slidenum">
              <a:rPr lang="en-US" smtClean="0">
                <a:solidFill>
                  <a:srgbClr val="FFFFFF"/>
                </a:solidFill>
              </a:rPr>
              <a:pPr/>
              <a:t>5</a:t>
            </a:fld>
            <a:endParaRPr lang="en-US" dirty="0">
              <a:solidFill>
                <a:srgbClr val="FFFFFF"/>
              </a:solidFill>
            </a:endParaRPr>
          </a:p>
        </p:txBody>
      </p:sp>
      <p:sp>
        <p:nvSpPr>
          <p:cNvPr id="4" name="Content Placeholder 3"/>
          <p:cNvSpPr>
            <a:spLocks noGrp="1"/>
          </p:cNvSpPr>
          <p:nvPr>
            <p:ph sz="quarter" idx="12"/>
          </p:nvPr>
        </p:nvSpPr>
        <p:spPr/>
        <p:txBody>
          <a:bodyPr/>
          <a:lstStyle/>
          <a:p>
            <a:r>
              <a:rPr lang="en-US" dirty="0" smtClean="0"/>
              <a:t>Please set your cell phones to vibrate or silent.</a:t>
            </a:r>
          </a:p>
          <a:p>
            <a:r>
              <a:rPr lang="en-US" dirty="0" smtClean="0"/>
              <a:t>Please hold your questions until the designated Q&amp;A segments.</a:t>
            </a:r>
          </a:p>
          <a:p>
            <a:r>
              <a:rPr lang="en-US" dirty="0" smtClean="0"/>
              <a:t>Please try to attend some of the other RSR sessions.</a:t>
            </a:r>
          </a:p>
          <a:p>
            <a:endParaRPr lang="en-US" dirty="0"/>
          </a:p>
        </p:txBody>
      </p:sp>
    </p:spTree>
    <p:extLst>
      <p:ext uri="{BB962C8B-B14F-4D97-AF65-F5344CB8AC3E}">
        <p14:creationId xmlns:p14="http://schemas.microsoft.com/office/powerpoint/2010/main" val="3197183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Information – Alerts (cont.)</a:t>
            </a:r>
          </a:p>
        </p:txBody>
      </p:sp>
      <p:sp>
        <p:nvSpPr>
          <p:cNvPr id="3" name="Slide Number Placeholder 2"/>
          <p:cNvSpPr>
            <a:spLocks noGrp="1"/>
          </p:cNvSpPr>
          <p:nvPr>
            <p:ph type="sldNum" sz="quarter" idx="10"/>
          </p:nvPr>
        </p:nvSpPr>
        <p:spPr/>
        <p:txBody>
          <a:bodyPr/>
          <a:lstStyle/>
          <a:p>
            <a:fld id="{172F3C42-7889-4B1E-97B5-2FA67173BFC7}" type="slidenum">
              <a:rPr lang="en-US" smtClean="0"/>
              <a:pPr/>
              <a:t>50</a:t>
            </a:fld>
            <a:endParaRPr lang="en-US" dirty="0"/>
          </a:p>
        </p:txBody>
      </p:sp>
      <p:sp>
        <p:nvSpPr>
          <p:cNvPr id="4" name="Content Placeholder 3"/>
          <p:cNvSpPr>
            <a:spLocks noGrp="1"/>
          </p:cNvSpPr>
          <p:nvPr>
            <p:ph sz="quarter" idx="12"/>
          </p:nvPr>
        </p:nvSpPr>
        <p:spPr/>
        <p:txBody>
          <a:bodyPr>
            <a:normAutofit fontScale="92500" lnSpcReduction="10000"/>
          </a:bodyPr>
          <a:lstStyle/>
          <a:p>
            <a:r>
              <a:rPr lang="en-US" dirty="0" smtClean="0"/>
              <a:t>You will get an alert if you report that a client did not (“no”, “not medically indicated”, or “unknown”) receive:</a:t>
            </a:r>
          </a:p>
          <a:p>
            <a:pPr lvl="1"/>
            <a:r>
              <a:rPr lang="en-US" dirty="0" smtClean="0"/>
              <a:t>a TB screening (CLD Item 53) AND do not report  that the client was screened for TB (CLD Item 54) since HIV/AIDS diagnosis.</a:t>
            </a:r>
          </a:p>
          <a:p>
            <a:pPr lvl="1"/>
            <a:r>
              <a:rPr lang="en-US" dirty="0" smtClean="0"/>
              <a:t>a hepatitis B </a:t>
            </a:r>
            <a:r>
              <a:rPr lang="en-US" dirty="0"/>
              <a:t>screening </a:t>
            </a:r>
            <a:r>
              <a:rPr lang="en-US" dirty="0" smtClean="0"/>
              <a:t>(CLD Item 56) AND do not report that the client was screened for hepatitis B since </a:t>
            </a:r>
            <a:r>
              <a:rPr lang="en-US" dirty="0"/>
              <a:t>HIV/AIDS </a:t>
            </a:r>
            <a:r>
              <a:rPr lang="en-US" dirty="0" smtClean="0"/>
              <a:t>diagnosis (CLD Item 57).</a:t>
            </a:r>
          </a:p>
          <a:p>
            <a:pPr lvl="1"/>
            <a:r>
              <a:rPr lang="en-US" dirty="0" smtClean="0"/>
              <a:t>a hepatitis C screening (CLD Item 59) AND do not report that the client was screened for hepatitis C since </a:t>
            </a:r>
            <a:r>
              <a:rPr lang="en-US" dirty="0"/>
              <a:t>HIV/AIDS </a:t>
            </a:r>
            <a:r>
              <a:rPr lang="en-US" dirty="0" smtClean="0"/>
              <a:t>diagnosis (CLD Item 60).</a:t>
            </a:r>
            <a:endParaRPr lang="en-US" dirty="0"/>
          </a:p>
        </p:txBody>
      </p:sp>
    </p:spTree>
    <p:extLst>
      <p:ext uri="{BB962C8B-B14F-4D97-AF65-F5344CB8AC3E}">
        <p14:creationId xmlns:p14="http://schemas.microsoft.com/office/powerpoint/2010/main" val="22778561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Clinical Information – Alerts (cont.)</a:t>
            </a:r>
          </a:p>
        </p:txBody>
      </p:sp>
      <p:sp>
        <p:nvSpPr>
          <p:cNvPr id="4" name="Slide Number Placeholder 3"/>
          <p:cNvSpPr>
            <a:spLocks noGrp="1"/>
          </p:cNvSpPr>
          <p:nvPr>
            <p:ph type="sldNum" sz="quarter" idx="10"/>
          </p:nvPr>
        </p:nvSpPr>
        <p:spPr/>
        <p:txBody>
          <a:bodyPr/>
          <a:lstStyle/>
          <a:p>
            <a:fld id="{172F3C42-7889-4B1E-97B5-2FA67173BFC7}" type="slidenum">
              <a:rPr lang="en-US" smtClean="0">
                <a:solidFill>
                  <a:prstClr val="white"/>
                </a:solidFill>
              </a:rPr>
              <a:pPr/>
              <a:t>51</a:t>
            </a:fld>
            <a:endParaRPr lang="en-US" dirty="0">
              <a:solidFill>
                <a:prstClr val="white"/>
              </a:solidFill>
            </a:endParaRPr>
          </a:p>
        </p:txBody>
      </p:sp>
      <p:sp>
        <p:nvSpPr>
          <p:cNvPr id="3" name="Content Placeholder 2"/>
          <p:cNvSpPr>
            <a:spLocks noGrp="1"/>
          </p:cNvSpPr>
          <p:nvPr>
            <p:ph sz="quarter" idx="12"/>
          </p:nvPr>
        </p:nvSpPr>
        <p:spPr/>
        <p:txBody>
          <a:bodyPr/>
          <a:lstStyle/>
          <a:p>
            <a:r>
              <a:rPr lang="en-US" dirty="0" smtClean="0"/>
              <a:t>You will get an alert if you do not report the following client-level data elements for HIV positive females (CLD Items 7 and 12):</a:t>
            </a:r>
          </a:p>
          <a:p>
            <a:pPr lvl="1"/>
            <a:r>
              <a:rPr lang="en-US" dirty="0" smtClean="0"/>
              <a:t>Cervical Pam Smear (CLD Item 63)</a:t>
            </a:r>
          </a:p>
          <a:p>
            <a:pPr lvl="1"/>
            <a:r>
              <a:rPr lang="en-US" dirty="0" smtClean="0"/>
              <a:t>Pregnancy </a:t>
            </a:r>
            <a:r>
              <a:rPr lang="en-US" dirty="0"/>
              <a:t>Status (CLD Item </a:t>
            </a:r>
            <a:r>
              <a:rPr lang="en-US" dirty="0" smtClean="0"/>
              <a:t>64)</a:t>
            </a:r>
          </a:p>
          <a:p>
            <a:pPr lvl="1"/>
            <a:r>
              <a:rPr lang="en-US" dirty="0" smtClean="0"/>
              <a:t>For Pregnant  HIV positive females only:</a:t>
            </a:r>
          </a:p>
          <a:p>
            <a:pPr lvl="2"/>
            <a:r>
              <a:rPr lang="en-US" dirty="0" smtClean="0"/>
              <a:t>Prenatal care </a:t>
            </a:r>
            <a:r>
              <a:rPr lang="en-US" dirty="0"/>
              <a:t>status (CLD Item </a:t>
            </a:r>
            <a:r>
              <a:rPr lang="en-US" dirty="0" smtClean="0"/>
              <a:t>65)</a:t>
            </a:r>
          </a:p>
          <a:p>
            <a:pPr lvl="2"/>
            <a:r>
              <a:rPr lang="en-US" dirty="0" smtClean="0"/>
              <a:t>ARVs to prevent Mother-to-Child transmission of </a:t>
            </a:r>
            <a:r>
              <a:rPr lang="en-US" dirty="0"/>
              <a:t>HIV (CLD Item </a:t>
            </a:r>
            <a:r>
              <a:rPr lang="en-US" dirty="0" smtClean="0"/>
              <a:t>66)</a:t>
            </a:r>
          </a:p>
          <a:p>
            <a:pPr lvl="2"/>
            <a:endParaRPr lang="en-US" dirty="0" smtClean="0"/>
          </a:p>
          <a:p>
            <a:pPr marL="457200" lvl="1" indent="0">
              <a:buNone/>
            </a:pPr>
            <a:endParaRPr lang="en-US" dirty="0" smtClean="0"/>
          </a:p>
          <a:p>
            <a:pPr lvl="1"/>
            <a:endParaRPr lang="en-US" dirty="0"/>
          </a:p>
        </p:txBody>
      </p:sp>
    </p:spTree>
    <p:extLst>
      <p:ext uri="{BB962C8B-B14F-4D97-AF65-F5344CB8AC3E}">
        <p14:creationId xmlns:p14="http://schemas.microsoft.com/office/powerpoint/2010/main" val="2854284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72F3C42-7889-4B1E-97B5-2FA67173BFC7}" type="slidenum">
              <a:rPr lang="en-US" smtClean="0">
                <a:solidFill>
                  <a:prstClr val="white"/>
                </a:solidFill>
              </a:rPr>
              <a:pPr/>
              <a:t>52</a:t>
            </a:fld>
            <a:endParaRPr lang="en-US" dirty="0">
              <a:solidFill>
                <a:prstClr val="white"/>
              </a:solidFill>
            </a:endParaRPr>
          </a:p>
        </p:txBody>
      </p:sp>
      <p:sp>
        <p:nvSpPr>
          <p:cNvPr id="4" name="Content Placeholder 3"/>
          <p:cNvSpPr>
            <a:spLocks noGrp="1"/>
          </p:cNvSpPr>
          <p:nvPr>
            <p:ph sz="quarter" idx="12"/>
          </p:nvPr>
        </p:nvSpPr>
        <p:spPr>
          <a:xfrm>
            <a:off x="457200" y="457200"/>
            <a:ext cx="8229600" cy="5668963"/>
          </a:xfrm>
          <a:prstGeom prst="rect">
            <a:avLst/>
          </a:prstGeom>
        </p:spPr>
        <p:txBody>
          <a:bodyPr>
            <a:normAutofit/>
          </a:bodyPr>
          <a:lstStyle/>
          <a:p>
            <a:pPr marL="0" indent="0" algn="ctr">
              <a:buNone/>
            </a:pPr>
            <a:r>
              <a:rPr lang="en-US" sz="4800" dirty="0" smtClean="0"/>
              <a:t>Sometimes you must submit your report with warnings!</a:t>
            </a:r>
            <a:endParaRPr lang="en-US" sz="4800" dirty="0"/>
          </a:p>
        </p:txBody>
      </p:sp>
      <p:pic>
        <p:nvPicPr>
          <p:cNvPr id="2051" name="Picture 3" title="White check mark on a blue caution sig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8257" y="2457061"/>
            <a:ext cx="3505654" cy="3505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482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Support’s Manual Client Report Validation Checks</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53</a:t>
            </a:fld>
            <a:endParaRPr lang="en-US" dirty="0">
              <a:solidFill>
                <a:srgbClr val="FFFFFF"/>
              </a:solidFill>
            </a:endParaRPr>
          </a:p>
        </p:txBody>
      </p:sp>
      <p:sp>
        <p:nvSpPr>
          <p:cNvPr id="4" name="Content Placeholder 3"/>
          <p:cNvSpPr>
            <a:spLocks noGrp="1"/>
          </p:cNvSpPr>
          <p:nvPr>
            <p:ph sz="quarter" idx="12"/>
          </p:nvPr>
        </p:nvSpPr>
        <p:spPr/>
        <p:txBody>
          <a:bodyPr/>
          <a:lstStyle/>
          <a:p>
            <a:r>
              <a:rPr lang="en-US" dirty="0" smtClean="0"/>
              <a:t>During the 2012 RSR submission period, you may get Data Support’s attention if:</a:t>
            </a:r>
          </a:p>
          <a:p>
            <a:pPr lvl="1"/>
            <a:r>
              <a:rPr lang="en-US" dirty="0" smtClean="0"/>
              <a:t>Report that you provided a RWHAP funded core medical service to an HIV-negative client</a:t>
            </a:r>
          </a:p>
          <a:p>
            <a:endParaRPr lang="en-US" dirty="0"/>
          </a:p>
        </p:txBody>
      </p:sp>
    </p:spTree>
    <p:extLst>
      <p:ext uri="{BB962C8B-B14F-4D97-AF65-F5344CB8AC3E}">
        <p14:creationId xmlns:p14="http://schemas.microsoft.com/office/powerpoint/2010/main" val="9872395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B8EF7E3-9AC3-40C8-BEB7-960E58F845DD}" type="slidenum">
              <a:rPr lang="en-US" sz="1400">
                <a:solidFill>
                  <a:schemeClr val="bg1"/>
                </a:solidFill>
                <a:latin typeface="Arial" pitchFamily="34" charset="0"/>
              </a:rPr>
              <a:pPr/>
              <a:t>54</a:t>
            </a:fld>
            <a:endParaRPr lang="en-US" sz="1400" dirty="0">
              <a:solidFill>
                <a:schemeClr val="bg1"/>
              </a:solidFill>
              <a:latin typeface="Arial" pitchFamily="34" charset="0"/>
            </a:endParaRPr>
          </a:p>
        </p:txBody>
      </p:sp>
      <p:sp>
        <p:nvSpPr>
          <p:cNvPr id="3" name="Title 2"/>
          <p:cNvSpPr>
            <a:spLocks noGrp="1"/>
          </p:cNvSpPr>
          <p:nvPr>
            <p:ph type="title"/>
          </p:nvPr>
        </p:nvSpPr>
        <p:spPr/>
        <p:txBody>
          <a:bodyPr/>
          <a:lstStyle/>
          <a:p>
            <a:r>
              <a:rPr lang="en-US" dirty="0" smtClean="0"/>
              <a:t>Questions about the Client Report System Validation Checks</a:t>
            </a:r>
            <a:endParaRPr lang="en-US" dirty="0"/>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54</a:t>
            </a:fld>
            <a:endParaRPr lang="en-US" dirty="0">
              <a:solidFill>
                <a:srgbClr val="FFFFFF"/>
              </a:solidFill>
            </a:endParaRPr>
          </a:p>
        </p:txBody>
      </p:sp>
      <p:pic>
        <p:nvPicPr>
          <p:cNvPr id="14" name="Picture 6" descr="C:\Documents and Settings\Owner\Local Settings\Temporary Internet Files\Content.IE5\PWNMSAE1\MC900442072[1].wmf"/>
          <p:cNvPicPr>
            <a:picLocks noGrp="1" noChangeAspect="1" noChangeArrowheads="1"/>
          </p:cNvPicPr>
          <p:nvPr>
            <p:ph sz="quarter" idx="12"/>
          </p:nvPr>
        </p:nvPicPr>
        <p:blipFill>
          <a:blip r:embed="rId3" cstate="print">
            <a:extLst>
              <a:ext uri="{28A0092B-C50C-407E-A947-70E740481C1C}">
                <a14:useLocalDpi xmlns:a14="http://schemas.microsoft.com/office/drawing/2010/main" val="0"/>
              </a:ext>
            </a:extLst>
          </a:blip>
          <a:srcRect/>
          <a:stretch>
            <a:fillRect/>
          </a:stretch>
        </p:blipFill>
        <p:spPr bwMode="auto">
          <a:xfrm>
            <a:off x="2252546" y="1912434"/>
            <a:ext cx="4764649" cy="340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0651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Conduct </a:t>
            </a:r>
            <a:r>
              <a:rPr lang="en-US" dirty="0"/>
              <a:t>RSR Data Logic Checks</a:t>
            </a:r>
            <a:r>
              <a:rPr lang="en-US" dirty="0" smtClean="0"/>
              <a:t>!</a:t>
            </a:r>
            <a:endParaRPr lang="en-US" dirty="0"/>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55</a:t>
            </a:fld>
            <a:endParaRPr lang="en-US" dirty="0">
              <a:solidFill>
                <a:srgbClr val="FFFFFF"/>
              </a:solidFill>
            </a:endParaRPr>
          </a:p>
        </p:txBody>
      </p:sp>
      <p:pic>
        <p:nvPicPr>
          <p:cNvPr id="5" name="Content Placeholder 4" descr="C:\Documents and Settings\Owner\Local Settings\Temporary Internet Files\Content.IE5\ZVUOK8FX\MC900432663[1].png"/>
          <p:cNvPicPr>
            <a:picLocks noGrp="1" noChangeAspect="1" noChangeArrowheads="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2769365" y="1726330"/>
            <a:ext cx="3771900" cy="3771900"/>
          </a:xfrm>
        </p:spPr>
      </p:pic>
    </p:spTree>
    <p:extLst>
      <p:ext uri="{BB962C8B-B14F-4D97-AF65-F5344CB8AC3E}">
        <p14:creationId xmlns:p14="http://schemas.microsoft.com/office/powerpoint/2010/main" val="3497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but Incorrect Data </a:t>
            </a:r>
            <a:endParaRPr lang="en-US" dirty="0"/>
          </a:p>
        </p:txBody>
      </p:sp>
      <p:sp>
        <p:nvSpPr>
          <p:cNvPr id="4" name="Slide Number Placeholder 3"/>
          <p:cNvSpPr>
            <a:spLocks noGrp="1"/>
          </p:cNvSpPr>
          <p:nvPr>
            <p:ph type="sldNum" sz="quarter" idx="10"/>
          </p:nvPr>
        </p:nvSpPr>
        <p:spPr/>
        <p:txBody>
          <a:bodyPr/>
          <a:lstStyle/>
          <a:p>
            <a:fld id="{ED70ED62-8382-46EA-8C46-9504A750DDBC}" type="slidenum">
              <a:rPr lang="en-US" smtClean="0">
                <a:solidFill>
                  <a:srgbClr val="FFFFFF"/>
                </a:solidFill>
              </a:rPr>
              <a:pPr/>
              <a:t>56</a:t>
            </a:fld>
            <a:endParaRPr lang="en-US" dirty="0">
              <a:solidFill>
                <a:srgbClr val="FFFFFF"/>
              </a:solidFill>
            </a:endParaRPr>
          </a:p>
        </p:txBody>
      </p:sp>
      <p:sp>
        <p:nvSpPr>
          <p:cNvPr id="3" name="Content Placeholder 2"/>
          <p:cNvSpPr>
            <a:spLocks noGrp="1"/>
          </p:cNvSpPr>
          <p:nvPr>
            <p:ph sz="quarter" idx="12"/>
          </p:nvPr>
        </p:nvSpPr>
        <p:spPr/>
        <p:txBody>
          <a:bodyPr/>
          <a:lstStyle/>
          <a:p>
            <a:r>
              <a:rPr lang="en-US" dirty="0" smtClean="0"/>
              <a:t>Don’t rely entirely on the RSR System validation checks.</a:t>
            </a:r>
          </a:p>
          <a:p>
            <a:r>
              <a:rPr lang="en-US" dirty="0" smtClean="0"/>
              <a:t>Ensure the data match what you know to be true about your program.</a:t>
            </a:r>
          </a:p>
          <a:p>
            <a:r>
              <a:rPr lang="en-US" dirty="0" smtClean="0"/>
              <a:t>Use the reports in the RSR System to help you review your data.</a:t>
            </a:r>
          </a:p>
        </p:txBody>
      </p:sp>
    </p:spTree>
    <p:extLst>
      <p:ext uri="{BB962C8B-B14F-4D97-AF65-F5344CB8AC3E}">
        <p14:creationId xmlns:p14="http://schemas.microsoft.com/office/powerpoint/2010/main" val="40034498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9"/>
          <p:cNvSpPr>
            <a:spLocks noGrp="1" noChangeArrowheads="1"/>
          </p:cNvSpPr>
          <p:nvPr>
            <p:ph type="title"/>
          </p:nvPr>
        </p:nvSpPr>
        <p:spPr/>
        <p:txBody>
          <a:bodyPr/>
          <a:lstStyle/>
          <a:p>
            <a:r>
              <a:rPr lang="en-US" dirty="0" smtClean="0"/>
              <a:t>Data Review</a:t>
            </a:r>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57</a:t>
            </a:fld>
            <a:endParaRPr lang="en-US" dirty="0">
              <a:solidFill>
                <a:srgbClr val="FFFFFF"/>
              </a:solidFill>
            </a:endParaRPr>
          </a:p>
        </p:txBody>
      </p:sp>
      <p:sp>
        <p:nvSpPr>
          <p:cNvPr id="53251" name="Rectangle 10"/>
          <p:cNvSpPr>
            <a:spLocks noGrp="1" noChangeArrowheads="1"/>
          </p:cNvSpPr>
          <p:nvPr>
            <p:ph sz="quarter" idx="12"/>
          </p:nvPr>
        </p:nvSpPr>
        <p:spPr/>
        <p:txBody>
          <a:bodyPr/>
          <a:lstStyle/>
          <a:p>
            <a:r>
              <a:rPr lang="en-US" dirty="0" smtClean="0"/>
              <a:t>Data Completeness Report</a:t>
            </a:r>
          </a:p>
          <a:p>
            <a:r>
              <a:rPr lang="en-US" dirty="0" smtClean="0"/>
              <a:t>Client-level Data Upload Confirmation Report</a:t>
            </a:r>
          </a:p>
          <a:p>
            <a:r>
              <a:rPr lang="en-US" dirty="0" smtClean="0"/>
              <a:t>Validation Report</a:t>
            </a:r>
          </a:p>
          <a:p>
            <a:r>
              <a:rPr lang="en-US" dirty="0" smtClean="0"/>
              <a:t>Services Crosswalk Report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B8EF7E3-9AC3-40C8-BEB7-960E58F845DD}" type="slidenum">
              <a:rPr lang="en-US" sz="1400">
                <a:solidFill>
                  <a:schemeClr val="bg1"/>
                </a:solidFill>
                <a:latin typeface="Arial" pitchFamily="34" charset="0"/>
              </a:rPr>
              <a:pPr/>
              <a:t>58</a:t>
            </a:fld>
            <a:endParaRPr lang="en-US" sz="1400" dirty="0">
              <a:solidFill>
                <a:schemeClr val="bg1"/>
              </a:solidFill>
              <a:latin typeface="Arial" pitchFamily="34" charset="0"/>
            </a:endParaRPr>
          </a:p>
        </p:txBody>
      </p:sp>
      <p:sp>
        <p:nvSpPr>
          <p:cNvPr id="3" name="Title 2"/>
          <p:cNvSpPr>
            <a:spLocks noGrp="1"/>
          </p:cNvSpPr>
          <p:nvPr>
            <p:ph type="title"/>
          </p:nvPr>
        </p:nvSpPr>
        <p:spPr/>
        <p:txBody>
          <a:bodyPr/>
          <a:lstStyle/>
          <a:p>
            <a:r>
              <a:rPr lang="en-US" dirty="0" smtClean="0"/>
              <a:t>Questions</a:t>
            </a:r>
            <a:endParaRPr lang="en-US" dirty="0"/>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58</a:t>
            </a:fld>
            <a:endParaRPr lang="en-US" dirty="0">
              <a:solidFill>
                <a:srgbClr val="FFFFFF"/>
              </a:solidFill>
            </a:endParaRPr>
          </a:p>
        </p:txBody>
      </p:sp>
      <p:pic>
        <p:nvPicPr>
          <p:cNvPr id="14" name="Picture 6" descr="C:\Documents and Settings\Owner\Local Settings\Temporary Internet Files\Content.IE5\PWNMSAE1\MC900442072[1].wmf"/>
          <p:cNvPicPr>
            <a:picLocks noGrp="1" noChangeAspect="1" noChangeArrowheads="1"/>
          </p:cNvPicPr>
          <p:nvPr>
            <p:ph sz="quarter" idx="12"/>
          </p:nvPr>
        </p:nvPicPr>
        <p:blipFill>
          <a:blip r:embed="rId3" cstate="print">
            <a:extLst>
              <a:ext uri="{28A0092B-C50C-407E-A947-70E740481C1C}">
                <a14:useLocalDpi xmlns:a14="http://schemas.microsoft.com/office/drawing/2010/main" val="0"/>
              </a:ext>
            </a:extLst>
          </a:blip>
          <a:srcRect/>
          <a:stretch>
            <a:fillRect/>
          </a:stretch>
        </p:blipFill>
        <p:spPr bwMode="auto">
          <a:xfrm>
            <a:off x="2252546" y="1912434"/>
            <a:ext cx="4764649" cy="340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308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Grantee Data Validations</a:t>
            </a:r>
            <a:endParaRPr lang="en-US" dirty="0"/>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59</a:t>
            </a:fld>
            <a:endParaRPr lang="en-US" dirty="0">
              <a:solidFill>
                <a:srgbClr val="FFFFFF"/>
              </a:solidFill>
            </a:endParaRPr>
          </a:p>
        </p:txBody>
      </p:sp>
      <p:pic>
        <p:nvPicPr>
          <p:cNvPr id="5" name="Picture 4" descr="C:\Documents and Settings\Owner\Local Settings\Temporary Internet Files\Content.IE5\ZVUOK8FX\MC900432663[1].png"/>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769365" y="1726330"/>
            <a:ext cx="3771900"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2730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Participant Expectations</a:t>
            </a:r>
            <a:endParaRPr lang="en-US" dirty="0"/>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6</a:t>
            </a:fld>
            <a:endParaRPr lang="en-US" dirty="0">
              <a:solidFill>
                <a:srgbClr val="FFFFFF"/>
              </a:solidFill>
            </a:endParaRPr>
          </a:p>
        </p:txBody>
      </p:sp>
      <p:pic>
        <p:nvPicPr>
          <p:cNvPr id="2052" name="Picture 4" descr="C:\Documents and Settings\Owner\Local Settings\Temporary Internet Files\Content.IE5\ZVUOK8FX\MC900432663[1].png"/>
          <p:cNvPicPr>
            <a:picLocks noGrp="1" noChangeAspect="1" noChangeArrowheads="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2769365" y="1726330"/>
            <a:ext cx="3771900" cy="3771900"/>
          </a:xfrm>
        </p:spPr>
      </p:pic>
    </p:spTree>
    <p:extLst>
      <p:ext uri="{BB962C8B-B14F-4D97-AF65-F5344CB8AC3E}">
        <p14:creationId xmlns:p14="http://schemas.microsoft.com/office/powerpoint/2010/main" val="22699758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B8EF7E3-9AC3-40C8-BEB7-960E58F845DD}" type="slidenum">
              <a:rPr lang="en-US" sz="1400">
                <a:solidFill>
                  <a:schemeClr val="bg1"/>
                </a:solidFill>
                <a:latin typeface="Arial" pitchFamily="34" charset="0"/>
              </a:rPr>
              <a:pPr/>
              <a:t>60</a:t>
            </a:fld>
            <a:endParaRPr lang="en-US" sz="1400" dirty="0">
              <a:solidFill>
                <a:schemeClr val="bg1"/>
              </a:solidFill>
              <a:latin typeface="Arial" pitchFamily="34" charset="0"/>
            </a:endParaRPr>
          </a:p>
        </p:txBody>
      </p:sp>
      <p:sp>
        <p:nvSpPr>
          <p:cNvPr id="3" name="Title 2"/>
          <p:cNvSpPr>
            <a:spLocks noGrp="1"/>
          </p:cNvSpPr>
          <p:nvPr>
            <p:ph type="title"/>
          </p:nvPr>
        </p:nvSpPr>
        <p:spPr/>
        <p:txBody>
          <a:bodyPr/>
          <a:lstStyle/>
          <a:p>
            <a:r>
              <a:rPr lang="en-US" dirty="0" smtClean="0"/>
              <a:t>Questions</a:t>
            </a:r>
            <a:endParaRPr lang="en-US" dirty="0"/>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60</a:t>
            </a:fld>
            <a:endParaRPr lang="en-US" dirty="0">
              <a:solidFill>
                <a:srgbClr val="FFFFFF"/>
              </a:solidFill>
            </a:endParaRPr>
          </a:p>
        </p:txBody>
      </p:sp>
      <p:pic>
        <p:nvPicPr>
          <p:cNvPr id="14" name="Picture 6" descr="C:\Documents and Settings\Owner\Local Settings\Temporary Internet Files\Content.IE5\PWNMSAE1\MC900442072[1].wmf"/>
          <p:cNvPicPr>
            <a:picLocks noGrp="1" noChangeAspect="1" noChangeArrowheads="1"/>
          </p:cNvPicPr>
          <p:nvPr>
            <p:ph sz="quarter" idx="12"/>
          </p:nvPr>
        </p:nvPicPr>
        <p:blipFill>
          <a:blip r:embed="rId3" cstate="print">
            <a:extLst>
              <a:ext uri="{28A0092B-C50C-407E-A947-70E740481C1C}">
                <a14:useLocalDpi xmlns:a14="http://schemas.microsoft.com/office/drawing/2010/main" val="0"/>
              </a:ext>
            </a:extLst>
          </a:blip>
          <a:srcRect/>
          <a:stretch>
            <a:fillRect/>
          </a:stretch>
        </p:blipFill>
        <p:spPr bwMode="auto">
          <a:xfrm>
            <a:off x="2252546" y="1912434"/>
            <a:ext cx="4764649" cy="340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1658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10"/>
          </p:nvPr>
        </p:nvSpPr>
        <p:spPr/>
        <p:txBody>
          <a:bodyPr/>
          <a:lstStyle/>
          <a:p>
            <a:fld id="{ED70ED62-8382-46EA-8C46-9504A750DDBC}" type="slidenum">
              <a:rPr lang="en-US" smtClean="0">
                <a:solidFill>
                  <a:srgbClr val="FFFFFF"/>
                </a:solidFill>
              </a:rPr>
              <a:pPr/>
              <a:t>61</a:t>
            </a:fld>
            <a:endParaRPr lang="en-US" dirty="0">
              <a:solidFill>
                <a:srgbClr val="FFFFFF"/>
              </a:solidFill>
            </a:endParaRPr>
          </a:p>
        </p:txBody>
      </p:sp>
      <p:sp>
        <p:nvSpPr>
          <p:cNvPr id="3" name="Content Placeholder 2"/>
          <p:cNvSpPr>
            <a:spLocks noGrp="1"/>
          </p:cNvSpPr>
          <p:nvPr>
            <p:ph sz="quarter" idx="12"/>
          </p:nvPr>
        </p:nvSpPr>
        <p:spPr/>
        <p:txBody>
          <a:bodyPr/>
          <a:lstStyle/>
          <a:p>
            <a:r>
              <a:rPr lang="en-US" dirty="0" smtClean="0"/>
              <a:t>Fix all errors before submitting the data.</a:t>
            </a:r>
          </a:p>
          <a:p>
            <a:r>
              <a:rPr lang="en-US" dirty="0" smtClean="0"/>
              <a:t>Identify the data validation checks you will enforce for the 2012 RSR.</a:t>
            </a:r>
          </a:p>
          <a:p>
            <a:r>
              <a:rPr lang="en-US" dirty="0" smtClean="0"/>
              <a:t>Talk with your providers about data quality and completeness.</a:t>
            </a:r>
          </a:p>
          <a:p>
            <a:r>
              <a:rPr lang="en-US" dirty="0" smtClean="0"/>
              <a:t>Use the 2012 RSR submission to improve your data collection, management, and reporting processes for the 2013 RSR.</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89279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title"/>
          </p:nvPr>
        </p:nvSpPr>
        <p:spPr/>
        <p:txBody>
          <a:bodyPr/>
          <a:lstStyle/>
          <a:p>
            <a:r>
              <a:rPr lang="en-US" smtClean="0"/>
              <a:t>Technical Assistance Web Resources</a:t>
            </a:r>
            <a:endParaRPr lang="en-US" dirty="0" smtClean="0"/>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62</a:t>
            </a:fld>
            <a:endParaRPr lang="en-US" dirty="0">
              <a:solidFill>
                <a:srgbClr val="FFFFFF"/>
              </a:solidFill>
            </a:endParaRPr>
          </a:p>
        </p:txBody>
      </p:sp>
      <p:sp>
        <p:nvSpPr>
          <p:cNvPr id="7" name="Content Placeholder 6"/>
          <p:cNvSpPr>
            <a:spLocks noGrp="1"/>
          </p:cNvSpPr>
          <p:nvPr>
            <p:ph sz="quarter" idx="12"/>
          </p:nvPr>
        </p:nvSpPr>
        <p:spPr/>
        <p:txBody>
          <a:bodyPr/>
          <a:lstStyle/>
          <a:p>
            <a:r>
              <a:rPr lang="en-US" dirty="0" smtClean="0"/>
              <a:t>HAB Web Site:</a:t>
            </a:r>
          </a:p>
          <a:p>
            <a:pPr lvl="1">
              <a:spcBef>
                <a:spcPts val="600"/>
              </a:spcBef>
            </a:pPr>
            <a:r>
              <a:rPr lang="en-US" dirty="0" smtClean="0">
                <a:hlinkClick r:id="rId3"/>
              </a:rPr>
              <a:t>http://hab.hrsa.gov</a:t>
            </a:r>
            <a:endParaRPr lang="en-US" dirty="0" smtClean="0"/>
          </a:p>
          <a:p>
            <a:pPr lvl="1">
              <a:spcBef>
                <a:spcPts val="600"/>
              </a:spcBef>
            </a:pPr>
            <a:r>
              <a:rPr lang="en-US" dirty="0" smtClean="0"/>
              <a:t>Instructions, Forms, and HAB Information</a:t>
            </a:r>
            <a:br>
              <a:rPr lang="en-US" dirty="0" smtClean="0"/>
            </a:br>
            <a:r>
              <a:rPr lang="en-US" dirty="0" smtClean="0"/>
              <a:t>E-mails/Policy Notices</a:t>
            </a:r>
          </a:p>
          <a:p>
            <a:pPr>
              <a:spcBef>
                <a:spcPts val="1800"/>
              </a:spcBef>
            </a:pPr>
            <a:r>
              <a:rPr lang="en-US" dirty="0" smtClean="0"/>
              <a:t>TARGET Center Web Site:</a:t>
            </a:r>
          </a:p>
          <a:p>
            <a:pPr lvl="1">
              <a:spcBef>
                <a:spcPts val="600"/>
              </a:spcBef>
            </a:pPr>
            <a:r>
              <a:rPr lang="en-US" dirty="0" smtClean="0">
                <a:hlinkClick r:id="rId4"/>
              </a:rPr>
              <a:t>http://www.careacttarget.org</a:t>
            </a:r>
            <a:endParaRPr lang="en-US" dirty="0" smtClean="0"/>
          </a:p>
          <a:p>
            <a:pPr lvl="1">
              <a:spcBef>
                <a:spcPts val="600"/>
              </a:spcBef>
            </a:pPr>
            <a:r>
              <a:rPr lang="en-US" dirty="0" smtClean="0"/>
              <a:t>Important Notices, Dates to Remember, Training Materials</a:t>
            </a:r>
          </a:p>
        </p:txBody>
      </p:sp>
    </p:spTree>
    <p:extLst>
      <p:ext uri="{BB962C8B-B14F-4D97-AF65-F5344CB8AC3E}">
        <p14:creationId xmlns:p14="http://schemas.microsoft.com/office/powerpoint/2010/main" val="2588973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mtClean="0"/>
              <a:t>For More Information</a:t>
            </a:r>
            <a:endParaRPr lang="en-US" dirty="0"/>
          </a:p>
        </p:txBody>
      </p:sp>
      <p:sp>
        <p:nvSpPr>
          <p:cNvPr id="2" name="Slide Number Placeholder 1"/>
          <p:cNvSpPr>
            <a:spLocks noGrp="1"/>
          </p:cNvSpPr>
          <p:nvPr>
            <p:ph type="sldNum" sz="quarter" idx="10"/>
          </p:nvPr>
        </p:nvSpPr>
        <p:spPr/>
        <p:txBody>
          <a:bodyPr/>
          <a:lstStyle/>
          <a:p>
            <a:fld id="{ED70ED62-8382-46EA-8C46-9504A750DDBC}" type="slidenum">
              <a:rPr lang="en-US" smtClean="0">
                <a:solidFill>
                  <a:srgbClr val="FFFFFF"/>
                </a:solidFill>
              </a:rPr>
              <a:pPr/>
              <a:t>63</a:t>
            </a:fld>
            <a:endParaRPr lang="en-US" dirty="0">
              <a:solidFill>
                <a:srgbClr val="FFFFFF"/>
              </a:solidFill>
            </a:endParaRPr>
          </a:p>
        </p:txBody>
      </p:sp>
      <p:sp>
        <p:nvSpPr>
          <p:cNvPr id="60419" name="Rectangle 3"/>
          <p:cNvSpPr>
            <a:spLocks noGrp="1" noChangeArrowheads="1"/>
          </p:cNvSpPr>
          <p:nvPr>
            <p:ph sz="quarter" idx="12"/>
          </p:nvPr>
        </p:nvSpPr>
        <p:spPr/>
        <p:txBody>
          <a:bodyPr/>
          <a:lstStyle/>
          <a:p>
            <a:r>
              <a:rPr lang="en-US" dirty="0"/>
              <a:t>HAB Project Officer</a:t>
            </a:r>
          </a:p>
          <a:p>
            <a:pPr lvl="1"/>
            <a:r>
              <a:rPr lang="en-US" dirty="0"/>
              <a:t>Division of  Metropolitan HIV/AIDS Programs (Part A): (301) 443-7136</a:t>
            </a:r>
          </a:p>
          <a:p>
            <a:pPr lvl="1"/>
            <a:r>
              <a:rPr lang="en-US" dirty="0"/>
              <a:t>Division of State HIV/AIDS Programs (Part B): (301) 443-3613</a:t>
            </a:r>
          </a:p>
          <a:p>
            <a:pPr lvl="1"/>
            <a:r>
              <a:rPr lang="en-US" dirty="0"/>
              <a:t>Division of Community-based HIV/AIDS Programs (Parts C &amp; D): (301) 443-1380 </a:t>
            </a:r>
          </a:p>
        </p:txBody>
      </p:sp>
      <p:sp>
        <p:nvSpPr>
          <p:cNvPr id="91140" name="Rectangle 4"/>
          <p:cNvSpPr>
            <a:spLocks noChangeArrowheads="1"/>
          </p:cNvSpPr>
          <p:nvPr/>
        </p:nvSpPr>
        <p:spPr bwMode="auto">
          <a:xfrm>
            <a:off x="488950" y="1703388"/>
            <a:ext cx="7291388"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08050" lvl="1" indent="-436563" eaLnBrk="1" hangingPunct="1">
              <a:lnSpc>
                <a:spcPct val="80000"/>
              </a:lnSpc>
              <a:spcBef>
                <a:spcPct val="100000"/>
              </a:spcBef>
              <a:buClr>
                <a:srgbClr val="CF5959"/>
              </a:buClr>
              <a:buFont typeface="Arial" pitchFamily="34" charset="0"/>
              <a:buChar char="–"/>
            </a:pPr>
            <a:endParaRPr lang="en-US" sz="1800" dirty="0">
              <a:latin typeface="Arial" pitchFamily="34" charset="0"/>
            </a:endParaRPr>
          </a:p>
        </p:txBody>
      </p:sp>
    </p:spTree>
    <p:extLst>
      <p:ext uri="{BB962C8B-B14F-4D97-AF65-F5344CB8AC3E}">
        <p14:creationId xmlns:p14="http://schemas.microsoft.com/office/powerpoint/2010/main" val="20047084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a:spLocks noGrp="1" noChangeArrowheads="1"/>
          </p:cNvSpPr>
          <p:nvPr>
            <p:ph type="title"/>
          </p:nvPr>
        </p:nvSpPr>
        <p:spPr/>
        <p:txBody>
          <a:bodyPr/>
          <a:lstStyle/>
          <a:p>
            <a:r>
              <a:rPr lang="en-US" smtClean="0"/>
              <a:t>Technical Assistance Resources</a:t>
            </a:r>
            <a:endParaRPr lang="en-US" dirty="0" smtClean="0"/>
          </a:p>
        </p:txBody>
      </p:sp>
      <p:sp>
        <p:nvSpPr>
          <p:cNvPr id="3" name="Slide Number Placeholder 2"/>
          <p:cNvSpPr>
            <a:spLocks noGrp="1"/>
          </p:cNvSpPr>
          <p:nvPr>
            <p:ph type="sldNum" sz="quarter" idx="10"/>
          </p:nvPr>
        </p:nvSpPr>
        <p:spPr/>
        <p:txBody>
          <a:bodyPr/>
          <a:lstStyle/>
          <a:p>
            <a:fld id="{ED70ED62-8382-46EA-8C46-9504A750DDBC}" type="slidenum">
              <a:rPr lang="en-US" smtClean="0"/>
              <a:pPr/>
              <a:t>64</a:t>
            </a:fld>
            <a:endParaRPr lang="en-US" dirty="0"/>
          </a:p>
        </p:txBody>
      </p:sp>
      <p:sp>
        <p:nvSpPr>
          <p:cNvPr id="71683" name="Rectangle 7"/>
          <p:cNvSpPr>
            <a:spLocks noGrp="1" noChangeArrowheads="1"/>
          </p:cNvSpPr>
          <p:nvPr>
            <p:ph sz="quarter" idx="12"/>
          </p:nvPr>
        </p:nvSpPr>
        <p:spPr>
          <a:xfrm>
            <a:off x="685800" y="1693863"/>
            <a:ext cx="8229600" cy="4382472"/>
          </a:xfrm>
        </p:spPr>
        <p:txBody>
          <a:bodyPr>
            <a:normAutofit fontScale="92500"/>
          </a:bodyPr>
          <a:lstStyle/>
          <a:p>
            <a:r>
              <a:rPr lang="en-US" dirty="0" smtClean="0"/>
              <a:t>Data Support (WRMA/CSR): </a:t>
            </a:r>
          </a:p>
          <a:p>
            <a:pPr lvl="1"/>
            <a:r>
              <a:rPr lang="en-US" dirty="0" smtClean="0"/>
              <a:t>(888) 640-9356, 9:00 a.m.–5:30 p.m., ET</a:t>
            </a:r>
          </a:p>
          <a:p>
            <a:pPr lvl="1"/>
            <a:r>
              <a:rPr lang="en-US" dirty="0" smtClean="0">
                <a:hlinkClick r:id="rId3"/>
              </a:rPr>
              <a:t>ryanwhitedatasupport.wrma@csrincorporated.com</a:t>
            </a:r>
            <a:endParaRPr lang="en-US" dirty="0" smtClean="0"/>
          </a:p>
          <a:p>
            <a:r>
              <a:rPr lang="en-US" dirty="0" smtClean="0"/>
              <a:t>DART Team (</a:t>
            </a:r>
            <a:r>
              <a:rPr lang="en-US" dirty="0" err="1" smtClean="0"/>
              <a:t>Cicatelli</a:t>
            </a:r>
            <a:r>
              <a:rPr lang="en-US" dirty="0" smtClean="0"/>
              <a:t>/Mission/</a:t>
            </a:r>
            <a:r>
              <a:rPr lang="en-US" dirty="0" err="1" smtClean="0"/>
              <a:t>Abt</a:t>
            </a:r>
            <a:r>
              <a:rPr lang="en-US" dirty="0" smtClean="0"/>
              <a:t>):</a:t>
            </a:r>
          </a:p>
          <a:p>
            <a:pPr lvl="1"/>
            <a:r>
              <a:rPr lang="en-US" dirty="0" smtClean="0">
                <a:hlinkClick r:id="rId4"/>
              </a:rPr>
              <a:t>Data.TA@Cicatelli.org</a:t>
            </a:r>
            <a:endParaRPr lang="en-US" dirty="0" smtClean="0"/>
          </a:p>
          <a:p>
            <a:r>
              <a:rPr lang="en-US" dirty="0" smtClean="0"/>
              <a:t>HRSA Contact Center:</a:t>
            </a:r>
          </a:p>
          <a:p>
            <a:pPr lvl="1"/>
            <a:r>
              <a:rPr lang="en-US" dirty="0" smtClean="0"/>
              <a:t>(877) 464-4772</a:t>
            </a:r>
          </a:p>
          <a:p>
            <a:pPr lvl="1"/>
            <a:r>
              <a:rPr lang="en-US" dirty="0" smtClean="0">
                <a:hlinkClick r:id="rId5"/>
              </a:rPr>
              <a:t>CallCenter@HRSA.gov</a:t>
            </a:r>
            <a:endParaRPr lang="en-US" dirty="0" smtClean="0"/>
          </a:p>
        </p:txBody>
      </p:sp>
    </p:spTree>
    <p:extLst>
      <p:ext uri="{BB962C8B-B14F-4D97-AF65-F5344CB8AC3E}">
        <p14:creationId xmlns:p14="http://schemas.microsoft.com/office/powerpoint/2010/main" val="2812580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B8EF7E3-9AC3-40C8-BEB7-960E58F845DD}" type="slidenum">
              <a:rPr lang="en-US" sz="1400">
                <a:solidFill>
                  <a:schemeClr val="bg1"/>
                </a:solidFill>
                <a:latin typeface="Arial" pitchFamily="34" charset="0"/>
              </a:rPr>
              <a:pPr/>
              <a:t>65</a:t>
            </a:fld>
            <a:endParaRPr lang="en-US" sz="1400" dirty="0">
              <a:solidFill>
                <a:schemeClr val="bg1"/>
              </a:solidFill>
              <a:latin typeface="Arial" pitchFamily="34" charset="0"/>
            </a:endParaRPr>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0"/>
          </p:nvPr>
        </p:nvSpPr>
        <p:spPr/>
        <p:txBody>
          <a:bodyPr/>
          <a:lstStyle/>
          <a:p>
            <a:fld id="{ED70ED62-8382-46EA-8C46-9504A750DDBC}" type="slidenum">
              <a:rPr lang="en-US" smtClean="0">
                <a:solidFill>
                  <a:srgbClr val="FFFFFF"/>
                </a:solidFill>
              </a:rPr>
              <a:pPr/>
              <a:t>65</a:t>
            </a:fld>
            <a:endParaRPr lang="en-US" dirty="0">
              <a:solidFill>
                <a:srgbClr val="FFFFFF"/>
              </a:solidFill>
            </a:endParaRPr>
          </a:p>
        </p:txBody>
      </p:sp>
      <p:pic>
        <p:nvPicPr>
          <p:cNvPr id="14" name="Picture 6" descr="C:\Documents and Settings\Owner\Local Settings\Temporary Internet Files\Content.IE5\PWNMSAE1\MC900442072[1].wmf"/>
          <p:cNvPicPr>
            <a:picLocks noGrp="1" noChangeAspect="1" noChangeArrowheads="1"/>
          </p:cNvPicPr>
          <p:nvPr>
            <p:ph sz="quarter" idx="12"/>
          </p:nvPr>
        </p:nvPicPr>
        <p:blipFill>
          <a:blip r:embed="rId3" cstate="print">
            <a:extLst>
              <a:ext uri="{28A0092B-C50C-407E-A947-70E740481C1C}">
                <a14:useLocalDpi xmlns:a14="http://schemas.microsoft.com/office/drawing/2010/main" val="0"/>
              </a:ext>
            </a:extLst>
          </a:blip>
          <a:srcRect/>
          <a:stretch>
            <a:fillRect/>
          </a:stretch>
        </p:blipFill>
        <p:spPr bwMode="auto">
          <a:xfrm>
            <a:off x="2252546" y="1912434"/>
            <a:ext cx="4764649" cy="340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964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CME/CE Credit</a:t>
            </a:r>
            <a:endParaRPr lang="en-US" dirty="0"/>
          </a:p>
        </p:txBody>
      </p:sp>
      <p:sp>
        <p:nvSpPr>
          <p:cNvPr id="3" name="Slide Number Placeholder 2"/>
          <p:cNvSpPr>
            <a:spLocks noGrp="1"/>
          </p:cNvSpPr>
          <p:nvPr>
            <p:ph type="sldNum" sz="quarter" idx="10"/>
          </p:nvPr>
        </p:nvSpPr>
        <p:spPr/>
        <p:txBody>
          <a:bodyPr/>
          <a:lstStyle/>
          <a:p>
            <a:fld id="{ED70ED62-8382-46EA-8C46-9504A750DDBC}" type="slidenum">
              <a:rPr lang="en-US" smtClean="0">
                <a:solidFill>
                  <a:srgbClr val="FFFFFF"/>
                </a:solidFill>
              </a:rPr>
              <a:pPr/>
              <a:t>66</a:t>
            </a:fld>
            <a:endParaRPr lang="en-US" dirty="0">
              <a:solidFill>
                <a:srgbClr val="FFFFFF"/>
              </a:solidFill>
            </a:endParaRPr>
          </a:p>
        </p:txBody>
      </p:sp>
      <p:sp>
        <p:nvSpPr>
          <p:cNvPr id="4" name="Content Placeholder 3"/>
          <p:cNvSpPr>
            <a:spLocks noGrp="1"/>
          </p:cNvSpPr>
          <p:nvPr>
            <p:ph sz="quarter" idx="12"/>
          </p:nvPr>
        </p:nvSpPr>
        <p:spPr/>
        <p:txBody>
          <a:bodyPr/>
          <a:lstStyle/>
          <a:p>
            <a:pPr marL="0" indent="0">
              <a:buNone/>
            </a:pPr>
            <a:r>
              <a:rPr lang="en-US" dirty="0" smtClean="0"/>
              <a:t>If you would like to receive continuing education credit for this activity, please visit: </a:t>
            </a:r>
            <a:r>
              <a:rPr lang="en-US" dirty="0" smtClean="0">
                <a:hlinkClick r:id="rId3"/>
              </a:rPr>
              <a:t>http</a:t>
            </a:r>
            <a:r>
              <a:rPr lang="en-US" dirty="0">
                <a:hlinkClick r:id="rId3"/>
              </a:rPr>
              <a:t>://</a:t>
            </a:r>
            <a:r>
              <a:rPr lang="en-US" dirty="0" smtClean="0">
                <a:hlinkClick r:id="rId3"/>
              </a:rPr>
              <a:t>www.pesgce.com/RyanWhite2012</a:t>
            </a:r>
            <a:r>
              <a:rPr lang="en-US" dirty="0" smtClean="0"/>
              <a:t> </a:t>
            </a:r>
            <a:endParaRPr lang="en-US" dirty="0"/>
          </a:p>
        </p:txBody>
      </p:sp>
    </p:spTree>
    <p:extLst>
      <p:ext uri="{BB962C8B-B14F-4D97-AF65-F5344CB8AC3E}">
        <p14:creationId xmlns:p14="http://schemas.microsoft.com/office/powerpoint/2010/main" val="10410505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Data Validation?</a:t>
            </a:r>
            <a:endParaRPr lang="en-US" dirty="0"/>
          </a:p>
        </p:txBody>
      </p:sp>
      <p:sp>
        <p:nvSpPr>
          <p:cNvPr id="10" name="Text Placeholder 9"/>
          <p:cNvSpPr>
            <a:spLocks noGrp="1"/>
          </p:cNvSpPr>
          <p:nvPr>
            <p:ph sz="half" idx="1"/>
          </p:nvPr>
        </p:nvSpPr>
        <p:spPr/>
        <p:txBody>
          <a:bodyPr/>
          <a:lstStyle/>
          <a:p>
            <a:r>
              <a:rPr lang="en-US" dirty="0" smtClean="0"/>
              <a:t>A process that looks at your data to ensure that they meet HAB’s reporting requirements.</a:t>
            </a:r>
            <a:endParaRPr lang="en-US" dirty="0"/>
          </a:p>
        </p:txBody>
      </p:sp>
      <p:pic>
        <p:nvPicPr>
          <p:cNvPr id="1026" name="Picture 2" descr="An image illustrating the data validation process. The client records are compared to the data requirements.  If the client record matches the requirements, the file passes validations (indicated by a check mark). If the client record does not match, the file will trigger a validation notice (indicated by a red &quot;X&quot;)." title="Data Validation"/>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5133897" y="1703388"/>
            <a:ext cx="3441856"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fld id="{FB44DBF8-7FE8-4D7C-84B6-AC3B1AE7EE8F}" type="slidenum">
              <a:rPr lang="en-US" smtClean="0">
                <a:solidFill>
                  <a:srgbClr val="FFFFFF"/>
                </a:solidFill>
              </a:rPr>
              <a:pPr/>
              <a:t>7</a:t>
            </a:fld>
            <a:endParaRPr lang="en-US" dirty="0">
              <a:solidFill>
                <a:srgbClr val="FFFFFF"/>
              </a:solidFill>
            </a:endParaRPr>
          </a:p>
        </p:txBody>
      </p:sp>
    </p:spTree>
    <p:extLst>
      <p:ext uri="{BB962C8B-B14F-4D97-AF65-F5344CB8AC3E}">
        <p14:creationId xmlns:p14="http://schemas.microsoft.com/office/powerpoint/2010/main" val="24717224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Validation Outcomes</a:t>
            </a:r>
            <a:endParaRPr lang="en-US" dirty="0"/>
          </a:p>
        </p:txBody>
      </p:sp>
      <p:pic>
        <p:nvPicPr>
          <p:cNvPr id="1029" name="Picture 5" descr="The stop light illustrates the concept three validation notices a user may receive. The red light indicates an error. Users cannot submit with errors. The yellow light indicates a warning. Users may submit with a comment explaining their data. The green light indicates an alert. Provider may submit with an alert; the do not need to write a comment explaining an alert or fix their data like they do for an error." title="Stop Light"/>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448626"/>
            <a:ext cx="1905000" cy="4342573"/>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sz="half" idx="2"/>
          </p:nvPr>
        </p:nvSpPr>
        <p:spPr>
          <a:xfrm>
            <a:off x="2743200" y="1600200"/>
            <a:ext cx="5943600" cy="4525963"/>
          </a:xfrm>
        </p:spPr>
        <p:txBody>
          <a:bodyPr>
            <a:normAutofit/>
          </a:bodyPr>
          <a:lstStyle/>
          <a:p>
            <a:r>
              <a:rPr lang="en-US" sz="2800" b="1" dirty="0" smtClean="0"/>
              <a:t>ERRORS</a:t>
            </a:r>
            <a:r>
              <a:rPr lang="en-US" sz="2800" dirty="0" smtClean="0"/>
              <a:t> - Data must be fixed before the RSR is submitted.</a:t>
            </a:r>
          </a:p>
          <a:p>
            <a:r>
              <a:rPr lang="en-US" sz="2800" b="1" dirty="0" smtClean="0"/>
              <a:t>WARNINGS</a:t>
            </a:r>
            <a:r>
              <a:rPr lang="en-US" sz="2800" dirty="0" smtClean="0"/>
              <a:t> – RSR may be submitted with a comment that explains the data.</a:t>
            </a:r>
          </a:p>
          <a:p>
            <a:r>
              <a:rPr lang="en-US" sz="2800" b="1" dirty="0" smtClean="0"/>
              <a:t>ALERTS</a:t>
            </a:r>
            <a:r>
              <a:rPr lang="en-US" sz="2800" dirty="0" smtClean="0"/>
              <a:t> – RSR may be submitted with alerts. The data </a:t>
            </a:r>
            <a:r>
              <a:rPr lang="en-US" sz="2800" b="1" dirty="0" smtClean="0"/>
              <a:t>DO NOT</a:t>
            </a:r>
            <a:r>
              <a:rPr lang="en-US" sz="2800" dirty="0" smtClean="0"/>
              <a:t> need to be fixed or explained with a comment.</a:t>
            </a:r>
            <a:endParaRPr lang="en-US" sz="2800" dirty="0"/>
          </a:p>
        </p:txBody>
      </p:sp>
      <p:sp>
        <p:nvSpPr>
          <p:cNvPr id="3" name="Slide Number Placeholder 2"/>
          <p:cNvSpPr>
            <a:spLocks noGrp="1"/>
          </p:cNvSpPr>
          <p:nvPr>
            <p:ph type="sldNum" sz="quarter" idx="10"/>
          </p:nvPr>
        </p:nvSpPr>
        <p:spPr/>
        <p:txBody>
          <a:bodyPr/>
          <a:lstStyle/>
          <a:p>
            <a:fld id="{FB44DBF8-7FE8-4D7C-84B6-AC3B1AE7EE8F}" type="slidenum">
              <a:rPr lang="en-US" smtClean="0">
                <a:solidFill>
                  <a:srgbClr val="FFFFFF"/>
                </a:solidFill>
              </a:rPr>
              <a:pPr/>
              <a:t>8</a:t>
            </a:fld>
            <a:endParaRPr lang="en-US" dirty="0">
              <a:solidFill>
                <a:srgbClr val="FFFFFF"/>
              </a:solidFill>
            </a:endParaRPr>
          </a:p>
        </p:txBody>
      </p:sp>
    </p:spTree>
    <p:extLst>
      <p:ext uri="{BB962C8B-B14F-4D97-AF65-F5344CB8AC3E}">
        <p14:creationId xmlns:p14="http://schemas.microsoft.com/office/powerpoint/2010/main" val="5429854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and Discussion of the Grantee Report Validations</a:t>
            </a:r>
            <a:endParaRPr lang="en-US" dirty="0"/>
          </a:p>
        </p:txBody>
      </p:sp>
      <p:sp>
        <p:nvSpPr>
          <p:cNvPr id="3" name="Slide Number Placeholder 2"/>
          <p:cNvSpPr>
            <a:spLocks noGrp="1"/>
          </p:cNvSpPr>
          <p:nvPr>
            <p:ph type="sldNum" sz="quarter" idx="12"/>
          </p:nvPr>
        </p:nvSpPr>
        <p:spPr/>
        <p:txBody>
          <a:bodyPr/>
          <a:lstStyle/>
          <a:p>
            <a:fld id="{4D09366B-2B14-4EE9-918E-79009D6A8DAD}" type="slidenum">
              <a:rPr lang="en-US" smtClean="0"/>
              <a:pPr/>
              <a:t>9</a:t>
            </a:fld>
            <a:endParaRPr lang="en-US" dirty="0"/>
          </a:p>
        </p:txBody>
      </p:sp>
    </p:spTree>
    <p:extLst>
      <p:ext uri="{BB962C8B-B14F-4D97-AF65-F5344CB8AC3E}">
        <p14:creationId xmlns:p14="http://schemas.microsoft.com/office/powerpoint/2010/main" val="38804060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1.0.2296"/>
  <p:tag name="PPTVERSION" val="14"/>
  <p:tag name="TPOS" val="2"/>
</p:tagLst>
</file>

<file path=ppt/theme/theme1.xml><?xml version="1.0" encoding="utf-8"?>
<a:theme xmlns:a="http://schemas.openxmlformats.org/drawingml/2006/main" name="RSR-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Profil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Profile 1">
        <a:dk1>
          <a:srgbClr val="000000"/>
        </a:dk1>
        <a:lt1>
          <a:srgbClr val="FFFFFF"/>
        </a:lt1>
        <a:dk2>
          <a:srgbClr val="003366"/>
        </a:dk2>
        <a:lt2>
          <a:srgbClr val="FFFFCC"/>
        </a:lt2>
        <a:accent1>
          <a:srgbClr val="FF5050"/>
        </a:accent1>
        <a:accent2>
          <a:srgbClr val="FFFF66"/>
        </a:accent2>
        <a:accent3>
          <a:srgbClr val="AAADB8"/>
        </a:accent3>
        <a:accent4>
          <a:srgbClr val="DADADA"/>
        </a:accent4>
        <a:accent5>
          <a:srgbClr val="FFB3B3"/>
        </a:accent5>
        <a:accent6>
          <a:srgbClr val="E7E75C"/>
        </a:accent6>
        <a:hlink>
          <a:srgbClr val="6699FF"/>
        </a:hlink>
        <a:folHlink>
          <a:srgbClr val="00CC00"/>
        </a:folHlink>
      </a:clrScheme>
      <a:clrMap bg1="dk2" tx1="lt1" bg2="dk1" tx2="lt2" accent1="accent1" accent2="accent2" accent3="accent3" accent4="accent4" accent5="accent5" accent6="accent6" hlink="hlink" folHlink="folHlink"/>
    </a:extraClrScheme>
    <a:extraClrScheme>
      <a:clrScheme name="1_Profile 2">
        <a:dk1>
          <a:srgbClr val="000000"/>
        </a:dk1>
        <a:lt1>
          <a:srgbClr val="FFFFFF"/>
        </a:lt1>
        <a:dk2>
          <a:srgbClr val="3C6096"/>
        </a:dk2>
        <a:lt2>
          <a:srgbClr val="B2B2B2"/>
        </a:lt2>
        <a:accent1>
          <a:srgbClr val="FF5050"/>
        </a:accent1>
        <a:accent2>
          <a:srgbClr val="FFCC66"/>
        </a:accent2>
        <a:accent3>
          <a:srgbClr val="FFFFFF"/>
        </a:accent3>
        <a:accent4>
          <a:srgbClr val="000000"/>
        </a:accent4>
        <a:accent5>
          <a:srgbClr val="FFB3B3"/>
        </a:accent5>
        <a:accent6>
          <a:srgbClr val="E7B95C"/>
        </a:accent6>
        <a:hlink>
          <a:srgbClr val="4C78B8"/>
        </a:hlink>
        <a:folHlink>
          <a:srgbClr val="3399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3051</Words>
  <Application>Microsoft Office PowerPoint</Application>
  <PresentationFormat>On-screen Show (4:3)</PresentationFormat>
  <Paragraphs>523</Paragraphs>
  <Slides>66</Slides>
  <Notes>66</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RSR-01</vt:lpstr>
      <vt:lpstr>Monitoring RSR Data Quality  201</vt:lpstr>
      <vt:lpstr>Disclosures</vt:lpstr>
      <vt:lpstr>Learning Objectives</vt:lpstr>
      <vt:lpstr>Session Overview</vt:lpstr>
      <vt:lpstr>Housekeeping</vt:lpstr>
      <vt:lpstr>Participant Expectations</vt:lpstr>
      <vt:lpstr>What is Data Validation?</vt:lpstr>
      <vt:lpstr>Data Validation Outcomes</vt:lpstr>
      <vt:lpstr>Review and Discussion of the Grantee Report Validations</vt:lpstr>
      <vt:lpstr>Grantee Report Validation Errors: Basic Agency Information</vt:lpstr>
      <vt:lpstr>Grantee Report Validation Errors: Contract Information</vt:lpstr>
      <vt:lpstr>Grantee Report Validation Errors: Contract Information (cont.)</vt:lpstr>
      <vt:lpstr>Grantee Report Validation Errors: Contract Information (cont.)</vt:lpstr>
      <vt:lpstr>Grantee Report Validation Errors: Contract Information (cont.)</vt:lpstr>
      <vt:lpstr>Data Support’s Manual Grantee Report Validation Checks</vt:lpstr>
      <vt:lpstr>Questions about the Grantee Report System Validation Checks</vt:lpstr>
      <vt:lpstr>Review and Discussion of the Provider Report Validations</vt:lpstr>
      <vt:lpstr>Provider Report Validations:  Basic Agency Information</vt:lpstr>
      <vt:lpstr>Provider Report Validations:  Basic Agency Information</vt:lpstr>
      <vt:lpstr>Provider Report Validations:  Basic Agency Information</vt:lpstr>
      <vt:lpstr>Oral Health Care Validation (Example)</vt:lpstr>
      <vt:lpstr>Provider Report Validations:  Basic Agency Information</vt:lpstr>
      <vt:lpstr>Provider Report Validations:  Basic Agency Information</vt:lpstr>
      <vt:lpstr>Provider Report Validation Errors: HIV Counseling and Testing Section</vt:lpstr>
      <vt:lpstr>Provider Report Validation Errors: HIV Counseling and Testing Section</vt:lpstr>
      <vt:lpstr>Data Support’s Manual Provider Report Validation Checks</vt:lpstr>
      <vt:lpstr>Questions about the Provider Report System Validation Checks</vt:lpstr>
      <vt:lpstr>Review and Discussion of the Client Report Validations</vt:lpstr>
      <vt:lpstr>Critical Data Elements</vt:lpstr>
      <vt:lpstr>Client Report Validations: Demographic Information</vt:lpstr>
      <vt:lpstr>Missing Demographic Information</vt:lpstr>
      <vt:lpstr>Unknown Demographic Information</vt:lpstr>
      <vt:lpstr>First Service Visit Date</vt:lpstr>
      <vt:lpstr>Death Date</vt:lpstr>
      <vt:lpstr>Birth Year</vt:lpstr>
      <vt:lpstr>Demographic Information (cont.)</vt:lpstr>
      <vt:lpstr>Demographic Information (cont.)</vt:lpstr>
      <vt:lpstr>Demographic Information (cont.)</vt:lpstr>
      <vt:lpstr>Demographic Information (cont.)</vt:lpstr>
      <vt:lpstr>Client Report Validations: RWHAP-Funded Services </vt:lpstr>
      <vt:lpstr>RWHAP-funded Services (cont.)</vt:lpstr>
      <vt:lpstr>Client Report Validations: Clinical Information</vt:lpstr>
      <vt:lpstr>Errors – Clinical (Continued)</vt:lpstr>
      <vt:lpstr>Errors – Clinical (continued)</vt:lpstr>
      <vt:lpstr>Errors – Clinical (Continued)</vt:lpstr>
      <vt:lpstr>Clinical Information - Alerts</vt:lpstr>
      <vt:lpstr>Clinical Information – Alerts (cont.)</vt:lpstr>
      <vt:lpstr>Clinical Information – Alerts (cont.)</vt:lpstr>
      <vt:lpstr>Clinical Information – Alerts (cont.)</vt:lpstr>
      <vt:lpstr>Clinical Information – Alerts (cont.)</vt:lpstr>
      <vt:lpstr>Clinical Information – Alerts (cont.)</vt:lpstr>
      <vt:lpstr>PowerPoint Presentation</vt:lpstr>
      <vt:lpstr>Data Support’s Manual Client Report Validation Checks</vt:lpstr>
      <vt:lpstr>Questions about the Client Report System Validation Checks</vt:lpstr>
      <vt:lpstr>Conduct RSR Data Logic Checks!</vt:lpstr>
      <vt:lpstr>Valid but Incorrect Data </vt:lpstr>
      <vt:lpstr>Data Review</vt:lpstr>
      <vt:lpstr>Questions</vt:lpstr>
      <vt:lpstr>Grantee Data Validations</vt:lpstr>
      <vt:lpstr>Questions</vt:lpstr>
      <vt:lpstr>Summary</vt:lpstr>
      <vt:lpstr>Technical Assistance Web Resources</vt:lpstr>
      <vt:lpstr>For More Information</vt:lpstr>
      <vt:lpstr>Technical Assistance Resources</vt:lpstr>
      <vt:lpstr>Questions</vt:lpstr>
      <vt:lpstr>Obtaining CME/CE Credit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2012-10-12T20:24:06Z</dcterms:created>
  <dcterms:modified xsi:type="dcterms:W3CDTF">2012-11-29T12:39:15Z</dcterms:modified>
</cp:coreProperties>
</file>