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72" r:id="rId7"/>
    <p:sldId id="270" r:id="rId8"/>
    <p:sldId id="328" r:id="rId9"/>
    <p:sldId id="280" r:id="rId10"/>
    <p:sldId id="283" r:id="rId11"/>
    <p:sldId id="285" r:id="rId12"/>
    <p:sldId id="286" r:id="rId13"/>
    <p:sldId id="306" r:id="rId14"/>
    <p:sldId id="307" r:id="rId15"/>
    <p:sldId id="308" r:id="rId16"/>
    <p:sldId id="309" r:id="rId17"/>
    <p:sldId id="304" r:id="rId18"/>
    <p:sldId id="310" r:id="rId19"/>
    <p:sldId id="311" r:id="rId20"/>
    <p:sldId id="312" r:id="rId21"/>
    <p:sldId id="313" r:id="rId22"/>
    <p:sldId id="319" r:id="rId23"/>
    <p:sldId id="326" r:id="rId24"/>
    <p:sldId id="290" r:id="rId25"/>
    <p:sldId id="315" r:id="rId26"/>
    <p:sldId id="320" r:id="rId27"/>
    <p:sldId id="292" r:id="rId28"/>
    <p:sldId id="322" r:id="rId29"/>
    <p:sldId id="318" r:id="rId30"/>
    <p:sldId id="325" r:id="rId31"/>
    <p:sldId id="327" r:id="rId32"/>
    <p:sldId id="323" r:id="rId33"/>
    <p:sldId id="324" r:id="rId34"/>
    <p:sldId id="294" r:id="rId35"/>
    <p:sldId id="295" r:id="rId36"/>
    <p:sldId id="330" r:id="rId37"/>
    <p:sldId id="331" r:id="rId38"/>
    <p:sldId id="332" r:id="rId39"/>
    <p:sldId id="299" r:id="rId40"/>
    <p:sldId id="296" r:id="rId41"/>
    <p:sldId id="297" r:id="rId42"/>
    <p:sldId id="333" r:id="rId43"/>
    <p:sldId id="301" r:id="rId44"/>
    <p:sldId id="334" r:id="rId45"/>
    <p:sldId id="335" r:id="rId46"/>
    <p:sldId id="303" r:id="rId47"/>
    <p:sldId id="336" r:id="rId48"/>
    <p:sldId id="32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9" autoAdjust="0"/>
    <p:restoredTop sz="94931" autoAdjust="0"/>
  </p:normalViewPr>
  <p:slideViewPr>
    <p:cSldViewPr>
      <p:cViewPr varScale="1">
        <p:scale>
          <a:sx n="81" d="100"/>
          <a:sy n="81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781850544544"/>
          <c:y val="3.574173228346457E-2"/>
          <c:w val="0.89177964823362599"/>
          <c:h val="0.80226404199475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Genotype </c:v>
                </c:pt>
                <c:pt idx="1">
                  <c:v>HCV RNA</c:v>
                </c:pt>
                <c:pt idx="2">
                  <c:v>Fibrosis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</c:v>
                </c:pt>
                <c:pt idx="1">
                  <c:v>78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Genotype </c:v>
                </c:pt>
                <c:pt idx="1">
                  <c:v>HCV RNA</c:v>
                </c:pt>
                <c:pt idx="2">
                  <c:v>Fibrosis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71</c:v>
                </c:pt>
                <c:pt idx="1">
                  <c:v>74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2"/>
        <c:gapDepth val="24"/>
        <c:shape val="pyramid"/>
        <c:axId val="36302208"/>
        <c:axId val="36721792"/>
        <c:axId val="0"/>
      </c:bar3DChart>
      <c:catAx>
        <c:axId val="36302208"/>
        <c:scaling>
          <c:orientation val="minMax"/>
        </c:scaling>
        <c:delete val="0"/>
        <c:axPos val="b"/>
        <c:majorTickMark val="out"/>
        <c:minorTickMark val="none"/>
        <c:tickLblPos val="nextTo"/>
        <c:crossAx val="36721792"/>
        <c:crosses val="autoZero"/>
        <c:auto val="1"/>
        <c:lblAlgn val="ctr"/>
        <c:lblOffset val="100"/>
        <c:noMultiLvlLbl val="0"/>
      </c:catAx>
      <c:valAx>
        <c:axId val="3672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30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441A1-BC1C-4796-9922-4CFA30AE67E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22C93-55BB-4CC6-8F4B-A81D20E48E56}">
      <dgm:prSet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Decrease the need for liver transplantation</a:t>
          </a:r>
          <a:endParaRPr lang="en-US" b="1" dirty="0"/>
        </a:p>
      </dgm:t>
    </dgm:pt>
    <dgm:pt modelId="{279B15D5-2569-4275-8AA6-58F0120E6D0F}" type="parTrans" cxnId="{288104EE-0CF6-4FF7-902F-E9C65162C78C}">
      <dgm:prSet/>
      <dgm:spPr/>
      <dgm:t>
        <a:bodyPr/>
        <a:lstStyle/>
        <a:p>
          <a:endParaRPr lang="en-US"/>
        </a:p>
      </dgm:t>
    </dgm:pt>
    <dgm:pt modelId="{B18E6D66-5601-413B-A6C8-EA738B1A30C3}" type="sibTrans" cxnId="{288104EE-0CF6-4FF7-902F-E9C65162C78C}">
      <dgm:prSet/>
      <dgm:spPr/>
      <dgm:t>
        <a:bodyPr/>
        <a:lstStyle/>
        <a:p>
          <a:endParaRPr lang="en-US"/>
        </a:p>
      </dgm:t>
    </dgm:pt>
    <dgm:pt modelId="{2809264D-1D10-4CC5-A64D-F7470B74B53C}">
      <dgm:prSet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Lower the risk of liver fibrosis progression</a:t>
          </a:r>
          <a:endParaRPr lang="en-US" b="1" dirty="0">
            <a:solidFill>
              <a:schemeClr val="bg1"/>
            </a:solidFill>
          </a:endParaRPr>
        </a:p>
      </dgm:t>
    </dgm:pt>
    <dgm:pt modelId="{589547A4-FA59-4B1D-98CB-ED4E0C480817}" type="parTrans" cxnId="{CDE41635-E46D-4122-BDBD-68AAA715F596}">
      <dgm:prSet/>
      <dgm:spPr/>
      <dgm:t>
        <a:bodyPr/>
        <a:lstStyle/>
        <a:p>
          <a:endParaRPr lang="en-US"/>
        </a:p>
      </dgm:t>
    </dgm:pt>
    <dgm:pt modelId="{7FD2C3AE-78DF-42C7-858C-56969A2D788C}" type="sibTrans" cxnId="{CDE41635-E46D-4122-BDBD-68AAA715F596}">
      <dgm:prSet/>
      <dgm:spPr/>
      <dgm:t>
        <a:bodyPr/>
        <a:lstStyle/>
        <a:p>
          <a:endParaRPr lang="en-US"/>
        </a:p>
      </dgm:t>
    </dgm:pt>
    <dgm:pt modelId="{D114E6F2-175B-4ECD-A6CB-98BEF413DDD7}">
      <dgm:prSet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hepatocellular carcinoma</a:t>
          </a:r>
          <a:endParaRPr lang="en-US" b="1" dirty="0"/>
        </a:p>
      </dgm:t>
    </dgm:pt>
    <dgm:pt modelId="{3FB80F48-1911-404C-B909-2156326612F9}" type="sibTrans" cxnId="{F3A7DA6B-7903-4044-A223-99A8E9CA48E2}">
      <dgm:prSet/>
      <dgm:spPr/>
      <dgm:t>
        <a:bodyPr/>
        <a:lstStyle/>
        <a:p>
          <a:endParaRPr lang="en-US"/>
        </a:p>
      </dgm:t>
    </dgm:pt>
    <dgm:pt modelId="{AA9835B2-88B8-44CA-A1CD-9EE00ECCA70B}" type="parTrans" cxnId="{F3A7DA6B-7903-4044-A223-99A8E9CA48E2}">
      <dgm:prSet/>
      <dgm:spPr/>
      <dgm:t>
        <a:bodyPr/>
        <a:lstStyle/>
        <a:p>
          <a:endParaRPr lang="en-US"/>
        </a:p>
      </dgm:t>
    </dgm:pt>
    <dgm:pt modelId="{7109C2F5-E35B-43BB-8314-0C1F7F102312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end-stage liver disease</a:t>
          </a:r>
          <a:endParaRPr lang="en-US" b="1" dirty="0"/>
        </a:p>
      </dgm:t>
    </dgm:pt>
    <dgm:pt modelId="{A6F87B63-0B56-4891-931D-9125B63DA5F5}" type="parTrans" cxnId="{68957260-64F5-4ED5-A7B9-D4E2E792D41A}">
      <dgm:prSet/>
      <dgm:spPr/>
      <dgm:t>
        <a:bodyPr/>
        <a:lstStyle/>
        <a:p>
          <a:endParaRPr lang="en-US"/>
        </a:p>
      </dgm:t>
    </dgm:pt>
    <dgm:pt modelId="{85AEB31B-5E0C-48E1-9296-99F0D072822A}" type="sibTrans" cxnId="{68957260-64F5-4ED5-A7B9-D4E2E792D41A}">
      <dgm:prSet/>
      <dgm:spPr/>
      <dgm:t>
        <a:bodyPr/>
        <a:lstStyle/>
        <a:p>
          <a:endParaRPr lang="en-US"/>
        </a:p>
      </dgm:t>
    </dgm:pt>
    <dgm:pt modelId="{BC05F287-1B08-43A1-8DB9-9CB3E4B88279}">
      <dgm:prSet/>
      <dgm:spPr>
        <a:solidFill>
          <a:srgbClr val="7030A0"/>
        </a:solidFill>
      </dgm:spPr>
      <dgm:t>
        <a:bodyPr/>
        <a:lstStyle/>
        <a:p>
          <a:r>
            <a:rPr lang="en-US" b="1" dirty="0" smtClean="0"/>
            <a:t>death</a:t>
          </a:r>
          <a:endParaRPr lang="en-US" b="1" dirty="0"/>
        </a:p>
      </dgm:t>
    </dgm:pt>
    <dgm:pt modelId="{BE47C4EE-F505-4F12-AD52-1E5A4DABB0B4}" type="parTrans" cxnId="{B4789FD5-4CCF-4FA2-BC87-81A9C91DC627}">
      <dgm:prSet/>
      <dgm:spPr/>
      <dgm:t>
        <a:bodyPr/>
        <a:lstStyle/>
        <a:p>
          <a:endParaRPr lang="en-US"/>
        </a:p>
      </dgm:t>
    </dgm:pt>
    <dgm:pt modelId="{24C0428A-C8FB-454C-A155-25540B21A3C7}" type="sibTrans" cxnId="{B4789FD5-4CCF-4FA2-BC87-81A9C91DC627}">
      <dgm:prSet/>
      <dgm:spPr/>
      <dgm:t>
        <a:bodyPr/>
        <a:lstStyle/>
        <a:p>
          <a:endParaRPr lang="en-US"/>
        </a:p>
      </dgm:t>
    </dgm:pt>
    <dgm:pt modelId="{613C6BFE-8B7D-4BEE-828B-8E926AE39F16}" type="pres">
      <dgm:prSet presAssocID="{F7A441A1-BC1C-4796-9922-4CFA30AE67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C04A13-4373-48A4-B0A9-DF47AF1052F7}" type="pres">
      <dgm:prSet presAssocID="{A0C22C93-55BB-4CC6-8F4B-A81D20E48E56}" presName="node" presStyleLbl="node1" presStyleIdx="0" presStyleCnt="5" custScaleX="144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30A40-5F53-4FB9-A212-5F65B7CE261D}" type="pres">
      <dgm:prSet presAssocID="{A0C22C93-55BB-4CC6-8F4B-A81D20E48E56}" presName="spNode" presStyleCnt="0"/>
      <dgm:spPr/>
    </dgm:pt>
    <dgm:pt modelId="{22B2C0C9-A454-436F-82AB-1281961A4FF1}" type="pres">
      <dgm:prSet presAssocID="{B18E6D66-5601-413B-A6C8-EA738B1A30C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7B11FA5-9877-421C-9752-F3AE762FEDFF}" type="pres">
      <dgm:prSet presAssocID="{D114E6F2-175B-4ECD-A6CB-98BEF413DDD7}" presName="node" presStyleLbl="node1" presStyleIdx="1" presStyleCnt="5" custScaleX="129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32805-FB18-436A-8A55-753622380F3E}" type="pres">
      <dgm:prSet presAssocID="{D114E6F2-175B-4ECD-A6CB-98BEF413DDD7}" presName="spNode" presStyleCnt="0"/>
      <dgm:spPr/>
    </dgm:pt>
    <dgm:pt modelId="{AA3CF0C5-445F-44A8-9BD2-39E8A20EE0E9}" type="pres">
      <dgm:prSet presAssocID="{3FB80F48-1911-404C-B909-2156326612F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576B342-0B47-4F75-BAE5-17325647D05A}" type="pres">
      <dgm:prSet presAssocID="{7109C2F5-E35B-43BB-8314-0C1F7F102312}" presName="node" presStyleLbl="node1" presStyleIdx="2" presStyleCnt="5" custRadScaleRad="95220" custRadScaleInc="-22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5A3F2-4B82-4682-A6E3-5347D0C6B0B2}" type="pres">
      <dgm:prSet presAssocID="{7109C2F5-E35B-43BB-8314-0C1F7F102312}" presName="spNode" presStyleCnt="0"/>
      <dgm:spPr/>
    </dgm:pt>
    <dgm:pt modelId="{13B4B698-DD97-44F2-B60F-453D5EF753DB}" type="pres">
      <dgm:prSet presAssocID="{85AEB31B-5E0C-48E1-9296-99F0D072822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6851B0B-F72A-46E9-84CD-5896A5255CDD}" type="pres">
      <dgm:prSet presAssocID="{BC05F287-1B08-43A1-8DB9-9CB3E4B88279}" presName="node" presStyleLbl="node1" presStyleIdx="3" presStyleCnt="5" custRadScaleRad="98836" custRadScaleInc="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88C55-DCEB-4F97-87E3-E74D96E3B013}" type="pres">
      <dgm:prSet presAssocID="{BC05F287-1B08-43A1-8DB9-9CB3E4B88279}" presName="spNode" presStyleCnt="0"/>
      <dgm:spPr/>
    </dgm:pt>
    <dgm:pt modelId="{4F3D9CD8-4153-47E3-B94F-6B7C6BA44617}" type="pres">
      <dgm:prSet presAssocID="{24C0428A-C8FB-454C-A155-25540B21A3C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C4C4250-25AF-427A-95B9-E4C775EBC1C2}" type="pres">
      <dgm:prSet presAssocID="{2809264D-1D10-4CC5-A64D-F7470B74B53C}" presName="node" presStyleLbl="node1" presStyleIdx="4" presStyleCnt="5" custScaleX="141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3FB84-CE33-4230-A111-AB095DB92339}" type="pres">
      <dgm:prSet presAssocID="{2809264D-1D10-4CC5-A64D-F7470B74B53C}" presName="spNode" presStyleCnt="0"/>
      <dgm:spPr/>
    </dgm:pt>
    <dgm:pt modelId="{8B5150D8-01D9-4701-860C-E8004D88E4D8}" type="pres">
      <dgm:prSet presAssocID="{7FD2C3AE-78DF-42C7-858C-56969A2D788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B6ACB3E-0F94-4DB0-88D8-DE0A21EF3447}" type="presOf" srcId="{BC05F287-1B08-43A1-8DB9-9CB3E4B88279}" destId="{56851B0B-F72A-46E9-84CD-5896A5255CDD}" srcOrd="0" destOrd="0" presId="urn:microsoft.com/office/officeart/2005/8/layout/cycle5"/>
    <dgm:cxn modelId="{C2DBEEAA-B4D5-45AE-AB15-6D0702CF5870}" type="presOf" srcId="{D114E6F2-175B-4ECD-A6CB-98BEF413DDD7}" destId="{07B11FA5-9877-421C-9752-F3AE762FEDFF}" srcOrd="0" destOrd="0" presId="urn:microsoft.com/office/officeart/2005/8/layout/cycle5"/>
    <dgm:cxn modelId="{B4789FD5-4CCF-4FA2-BC87-81A9C91DC627}" srcId="{F7A441A1-BC1C-4796-9922-4CFA30AE67E5}" destId="{BC05F287-1B08-43A1-8DB9-9CB3E4B88279}" srcOrd="3" destOrd="0" parTransId="{BE47C4EE-F505-4F12-AD52-1E5A4DABB0B4}" sibTransId="{24C0428A-C8FB-454C-A155-25540B21A3C7}"/>
    <dgm:cxn modelId="{CD4C2CBC-79C2-4D2B-A73B-EB9C3A0999EA}" type="presOf" srcId="{7FD2C3AE-78DF-42C7-858C-56969A2D788C}" destId="{8B5150D8-01D9-4701-860C-E8004D88E4D8}" srcOrd="0" destOrd="0" presId="urn:microsoft.com/office/officeart/2005/8/layout/cycle5"/>
    <dgm:cxn modelId="{CDE41635-E46D-4122-BDBD-68AAA715F596}" srcId="{F7A441A1-BC1C-4796-9922-4CFA30AE67E5}" destId="{2809264D-1D10-4CC5-A64D-F7470B74B53C}" srcOrd="4" destOrd="0" parTransId="{589547A4-FA59-4B1D-98CB-ED4E0C480817}" sibTransId="{7FD2C3AE-78DF-42C7-858C-56969A2D788C}"/>
    <dgm:cxn modelId="{AC1AD6FC-6D36-46D5-A969-85BB3CA6DEDE}" type="presOf" srcId="{24C0428A-C8FB-454C-A155-25540B21A3C7}" destId="{4F3D9CD8-4153-47E3-B94F-6B7C6BA44617}" srcOrd="0" destOrd="0" presId="urn:microsoft.com/office/officeart/2005/8/layout/cycle5"/>
    <dgm:cxn modelId="{A3705D9D-67C9-41BC-8369-CE06507B7441}" type="presOf" srcId="{3FB80F48-1911-404C-B909-2156326612F9}" destId="{AA3CF0C5-445F-44A8-9BD2-39E8A20EE0E9}" srcOrd="0" destOrd="0" presId="urn:microsoft.com/office/officeart/2005/8/layout/cycle5"/>
    <dgm:cxn modelId="{68957260-64F5-4ED5-A7B9-D4E2E792D41A}" srcId="{F7A441A1-BC1C-4796-9922-4CFA30AE67E5}" destId="{7109C2F5-E35B-43BB-8314-0C1F7F102312}" srcOrd="2" destOrd="0" parTransId="{A6F87B63-0B56-4891-931D-9125B63DA5F5}" sibTransId="{85AEB31B-5E0C-48E1-9296-99F0D072822A}"/>
    <dgm:cxn modelId="{3B6901CE-699D-4DCB-9E67-3A8CF7FFDCC1}" type="presOf" srcId="{2809264D-1D10-4CC5-A64D-F7470B74B53C}" destId="{0C4C4250-25AF-427A-95B9-E4C775EBC1C2}" srcOrd="0" destOrd="0" presId="urn:microsoft.com/office/officeart/2005/8/layout/cycle5"/>
    <dgm:cxn modelId="{5CF0E3D3-196F-4C18-9B0C-C15AA0735A4B}" type="presOf" srcId="{85AEB31B-5E0C-48E1-9296-99F0D072822A}" destId="{13B4B698-DD97-44F2-B60F-453D5EF753DB}" srcOrd="0" destOrd="0" presId="urn:microsoft.com/office/officeart/2005/8/layout/cycle5"/>
    <dgm:cxn modelId="{F3A7DA6B-7903-4044-A223-99A8E9CA48E2}" srcId="{F7A441A1-BC1C-4796-9922-4CFA30AE67E5}" destId="{D114E6F2-175B-4ECD-A6CB-98BEF413DDD7}" srcOrd="1" destOrd="0" parTransId="{AA9835B2-88B8-44CA-A1CD-9EE00ECCA70B}" sibTransId="{3FB80F48-1911-404C-B909-2156326612F9}"/>
    <dgm:cxn modelId="{2BF298BB-FEBE-4A7D-B779-8592ACB5FF68}" type="presOf" srcId="{F7A441A1-BC1C-4796-9922-4CFA30AE67E5}" destId="{613C6BFE-8B7D-4BEE-828B-8E926AE39F16}" srcOrd="0" destOrd="0" presId="urn:microsoft.com/office/officeart/2005/8/layout/cycle5"/>
    <dgm:cxn modelId="{9D1B3326-7C31-47C9-B89D-954B25EDC1B1}" type="presOf" srcId="{7109C2F5-E35B-43BB-8314-0C1F7F102312}" destId="{1576B342-0B47-4F75-BAE5-17325647D05A}" srcOrd="0" destOrd="0" presId="urn:microsoft.com/office/officeart/2005/8/layout/cycle5"/>
    <dgm:cxn modelId="{3906A1E7-F552-4E28-8076-B1D8E76D083F}" type="presOf" srcId="{B18E6D66-5601-413B-A6C8-EA738B1A30C3}" destId="{22B2C0C9-A454-436F-82AB-1281961A4FF1}" srcOrd="0" destOrd="0" presId="urn:microsoft.com/office/officeart/2005/8/layout/cycle5"/>
    <dgm:cxn modelId="{288104EE-0CF6-4FF7-902F-E9C65162C78C}" srcId="{F7A441A1-BC1C-4796-9922-4CFA30AE67E5}" destId="{A0C22C93-55BB-4CC6-8F4B-A81D20E48E56}" srcOrd="0" destOrd="0" parTransId="{279B15D5-2569-4275-8AA6-58F0120E6D0F}" sibTransId="{B18E6D66-5601-413B-A6C8-EA738B1A30C3}"/>
    <dgm:cxn modelId="{BA4F09F3-A66E-48FB-A5B7-06A82EEB38F2}" type="presOf" srcId="{A0C22C93-55BB-4CC6-8F4B-A81D20E48E56}" destId="{52C04A13-4373-48A4-B0A9-DF47AF1052F7}" srcOrd="0" destOrd="0" presId="urn:microsoft.com/office/officeart/2005/8/layout/cycle5"/>
    <dgm:cxn modelId="{A0EF0CBE-7294-4138-BF02-3F2AA03B7A5C}" type="presParOf" srcId="{613C6BFE-8B7D-4BEE-828B-8E926AE39F16}" destId="{52C04A13-4373-48A4-B0A9-DF47AF1052F7}" srcOrd="0" destOrd="0" presId="urn:microsoft.com/office/officeart/2005/8/layout/cycle5"/>
    <dgm:cxn modelId="{E5917A01-F72A-4761-9D6F-D0E4749B0358}" type="presParOf" srcId="{613C6BFE-8B7D-4BEE-828B-8E926AE39F16}" destId="{EA430A40-5F53-4FB9-A212-5F65B7CE261D}" srcOrd="1" destOrd="0" presId="urn:microsoft.com/office/officeart/2005/8/layout/cycle5"/>
    <dgm:cxn modelId="{41FCC5AA-48C1-4534-9F6A-2DCA56AECD0A}" type="presParOf" srcId="{613C6BFE-8B7D-4BEE-828B-8E926AE39F16}" destId="{22B2C0C9-A454-436F-82AB-1281961A4FF1}" srcOrd="2" destOrd="0" presId="urn:microsoft.com/office/officeart/2005/8/layout/cycle5"/>
    <dgm:cxn modelId="{8EA20FA6-97A4-41AC-976A-F97F972BA47E}" type="presParOf" srcId="{613C6BFE-8B7D-4BEE-828B-8E926AE39F16}" destId="{07B11FA5-9877-421C-9752-F3AE762FEDFF}" srcOrd="3" destOrd="0" presId="urn:microsoft.com/office/officeart/2005/8/layout/cycle5"/>
    <dgm:cxn modelId="{BE27B161-CC22-415B-B8D8-38BA0E88DF65}" type="presParOf" srcId="{613C6BFE-8B7D-4BEE-828B-8E926AE39F16}" destId="{7B532805-FB18-436A-8A55-753622380F3E}" srcOrd="4" destOrd="0" presId="urn:microsoft.com/office/officeart/2005/8/layout/cycle5"/>
    <dgm:cxn modelId="{402B7C81-F140-47E5-9026-A527A47BEB9C}" type="presParOf" srcId="{613C6BFE-8B7D-4BEE-828B-8E926AE39F16}" destId="{AA3CF0C5-445F-44A8-9BD2-39E8A20EE0E9}" srcOrd="5" destOrd="0" presId="urn:microsoft.com/office/officeart/2005/8/layout/cycle5"/>
    <dgm:cxn modelId="{213C83A1-1CEE-4131-97F9-506E5E7EC3D7}" type="presParOf" srcId="{613C6BFE-8B7D-4BEE-828B-8E926AE39F16}" destId="{1576B342-0B47-4F75-BAE5-17325647D05A}" srcOrd="6" destOrd="0" presId="urn:microsoft.com/office/officeart/2005/8/layout/cycle5"/>
    <dgm:cxn modelId="{71B025EE-98B0-40AB-B754-DD7A8F7180C1}" type="presParOf" srcId="{613C6BFE-8B7D-4BEE-828B-8E926AE39F16}" destId="{2595A3F2-4B82-4682-A6E3-5347D0C6B0B2}" srcOrd="7" destOrd="0" presId="urn:microsoft.com/office/officeart/2005/8/layout/cycle5"/>
    <dgm:cxn modelId="{B995442E-BEC3-4C84-89DA-5200ECF822FC}" type="presParOf" srcId="{613C6BFE-8B7D-4BEE-828B-8E926AE39F16}" destId="{13B4B698-DD97-44F2-B60F-453D5EF753DB}" srcOrd="8" destOrd="0" presId="urn:microsoft.com/office/officeart/2005/8/layout/cycle5"/>
    <dgm:cxn modelId="{502EEB6A-987C-4DED-A86B-F47FB5DAC5DD}" type="presParOf" srcId="{613C6BFE-8B7D-4BEE-828B-8E926AE39F16}" destId="{56851B0B-F72A-46E9-84CD-5896A5255CDD}" srcOrd="9" destOrd="0" presId="urn:microsoft.com/office/officeart/2005/8/layout/cycle5"/>
    <dgm:cxn modelId="{12624C5D-DC36-4BF4-926C-CE252666AAD6}" type="presParOf" srcId="{613C6BFE-8B7D-4BEE-828B-8E926AE39F16}" destId="{F4388C55-DCEB-4F97-87E3-E74D96E3B013}" srcOrd="10" destOrd="0" presId="urn:microsoft.com/office/officeart/2005/8/layout/cycle5"/>
    <dgm:cxn modelId="{DF0B5E00-1A4F-4648-A5CF-49A83C837EF5}" type="presParOf" srcId="{613C6BFE-8B7D-4BEE-828B-8E926AE39F16}" destId="{4F3D9CD8-4153-47E3-B94F-6B7C6BA44617}" srcOrd="11" destOrd="0" presId="urn:microsoft.com/office/officeart/2005/8/layout/cycle5"/>
    <dgm:cxn modelId="{3B4A73A7-4D50-481B-839B-CCC698F9D63D}" type="presParOf" srcId="{613C6BFE-8B7D-4BEE-828B-8E926AE39F16}" destId="{0C4C4250-25AF-427A-95B9-E4C775EBC1C2}" srcOrd="12" destOrd="0" presId="urn:microsoft.com/office/officeart/2005/8/layout/cycle5"/>
    <dgm:cxn modelId="{2FEB5104-9CB6-4BDA-B20B-05B35859A61F}" type="presParOf" srcId="{613C6BFE-8B7D-4BEE-828B-8E926AE39F16}" destId="{A0B3FB84-CE33-4230-A111-AB095DB92339}" srcOrd="13" destOrd="0" presId="urn:microsoft.com/office/officeart/2005/8/layout/cycle5"/>
    <dgm:cxn modelId="{F2A3F57F-546D-4828-9EA7-2599308D305E}" type="presParOf" srcId="{613C6BFE-8B7D-4BEE-828B-8E926AE39F16}" destId="{8B5150D8-01D9-4701-860C-E8004D88E4D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9A679-F8F4-452D-A47F-7F6BBD6D825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0DAC465-6807-428D-AE63-984C0E33E7A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b="1" u="sng" dirty="0" smtClean="0"/>
            <a:t>TELAPREVIR</a:t>
          </a:r>
        </a:p>
        <a:p>
          <a:r>
            <a:rPr lang="en-US" sz="1600" dirty="0" smtClean="0"/>
            <a:t>High Antiviral activity</a:t>
          </a:r>
        </a:p>
        <a:p>
          <a:r>
            <a:rPr lang="en-US" sz="1600" dirty="0" smtClean="0"/>
            <a:t>Low barrier to resistance</a:t>
          </a:r>
        </a:p>
        <a:p>
          <a:r>
            <a:rPr lang="en-US" sz="1600" dirty="0" smtClean="0"/>
            <a:t>HCV Genotype 1</a:t>
          </a:r>
        </a:p>
        <a:p>
          <a:r>
            <a:rPr lang="en-US" sz="1600" dirty="0" smtClean="0"/>
            <a:t>Given during the 1</a:t>
          </a:r>
          <a:r>
            <a:rPr lang="en-US" sz="1600" baseline="30000" dirty="0" smtClean="0"/>
            <a:t>st</a:t>
          </a:r>
          <a:r>
            <a:rPr lang="en-US" sz="1600" dirty="0" smtClean="0"/>
            <a:t> 12weeks of therapy in combination with Ribavirin &amp; Peg</a:t>
          </a:r>
        </a:p>
        <a:p>
          <a:r>
            <a:rPr lang="en-US" sz="3200" b="1" u="sng" dirty="0" smtClean="0"/>
            <a:t>6 Pills/day</a:t>
          </a:r>
        </a:p>
        <a:p>
          <a:r>
            <a:rPr lang="en-US" sz="2000" b="0" u="none" dirty="0" smtClean="0"/>
            <a:t>(ACG Preffered PI)</a:t>
          </a:r>
        </a:p>
        <a:p>
          <a:endParaRPr lang="en-US" sz="1600" dirty="0"/>
        </a:p>
      </dgm:t>
    </dgm:pt>
    <dgm:pt modelId="{B8421365-90BA-4FBD-9303-CFA9A4EE692E}" type="parTrans" cxnId="{71B8728F-6763-4737-A982-90D2E1A35CEA}">
      <dgm:prSet/>
      <dgm:spPr/>
      <dgm:t>
        <a:bodyPr/>
        <a:lstStyle/>
        <a:p>
          <a:endParaRPr lang="en-US"/>
        </a:p>
      </dgm:t>
    </dgm:pt>
    <dgm:pt modelId="{E2D9F5F9-C79F-4A03-A81C-24961EA474BE}" type="sibTrans" cxnId="{71B8728F-6763-4737-A982-90D2E1A35CEA}">
      <dgm:prSet/>
      <dgm:spPr/>
      <dgm:t>
        <a:bodyPr/>
        <a:lstStyle/>
        <a:p>
          <a:endParaRPr lang="en-US"/>
        </a:p>
      </dgm:t>
    </dgm:pt>
    <dgm:pt modelId="{BC738093-A0AE-4BF5-9CAB-B344144221E3}">
      <dgm:prSet phldrT="[Text]" custT="1"/>
      <dgm:spPr/>
      <dgm:t>
        <a:bodyPr/>
        <a:lstStyle/>
        <a:p>
          <a:r>
            <a:rPr lang="en-US" sz="3200" b="1" u="sng" dirty="0" smtClean="0"/>
            <a:t>BOCEPREVIR</a:t>
          </a:r>
        </a:p>
        <a:p>
          <a:r>
            <a:rPr lang="en-US" sz="1600" dirty="0" smtClean="0"/>
            <a:t>High antiviral activity</a:t>
          </a:r>
        </a:p>
        <a:p>
          <a:r>
            <a:rPr lang="en-US" sz="1600" dirty="0" smtClean="0"/>
            <a:t>Low barrier to resistance</a:t>
          </a:r>
        </a:p>
        <a:p>
          <a:r>
            <a:rPr lang="en-US" sz="1600" dirty="0" smtClean="0"/>
            <a:t>HCV Genotype 1</a:t>
          </a:r>
        </a:p>
        <a:p>
          <a:r>
            <a:rPr lang="en-US" sz="1600" dirty="0" smtClean="0"/>
            <a:t>Given on the 24</a:t>
          </a:r>
          <a:r>
            <a:rPr lang="en-US" sz="1600" baseline="30000" dirty="0" smtClean="0"/>
            <a:t>th</a:t>
          </a:r>
          <a:r>
            <a:rPr lang="en-US" sz="1600" dirty="0" smtClean="0"/>
            <a:t> week into therapy in combination with Ribavirin &amp; Peg</a:t>
          </a:r>
        </a:p>
        <a:p>
          <a:endParaRPr lang="en-US" sz="1600" dirty="0" smtClean="0"/>
        </a:p>
        <a:p>
          <a:r>
            <a:rPr lang="en-US" sz="3200" b="1" u="sng" dirty="0" smtClean="0"/>
            <a:t>12 pills/day</a:t>
          </a:r>
        </a:p>
        <a:p>
          <a:endParaRPr lang="en-US" sz="1600" dirty="0"/>
        </a:p>
      </dgm:t>
    </dgm:pt>
    <dgm:pt modelId="{16A8E4A7-7F2B-46A8-96D5-01E1CAF54E62}" type="parTrans" cxnId="{6F550EA5-5216-441C-8120-EBE9B2A16099}">
      <dgm:prSet/>
      <dgm:spPr/>
      <dgm:t>
        <a:bodyPr/>
        <a:lstStyle/>
        <a:p>
          <a:endParaRPr lang="en-US"/>
        </a:p>
      </dgm:t>
    </dgm:pt>
    <dgm:pt modelId="{FD37CF45-5299-4592-81EC-3800F09FE8D0}" type="sibTrans" cxnId="{6F550EA5-5216-441C-8120-EBE9B2A16099}">
      <dgm:prSet/>
      <dgm:spPr/>
      <dgm:t>
        <a:bodyPr/>
        <a:lstStyle/>
        <a:p>
          <a:endParaRPr lang="en-US"/>
        </a:p>
      </dgm:t>
    </dgm:pt>
    <dgm:pt modelId="{9FD60A10-6393-493E-8E41-2902D2F548B7}" type="pres">
      <dgm:prSet presAssocID="{25E9A679-F8F4-452D-A47F-7F6BBD6D8256}" presName="compositeShape" presStyleCnt="0">
        <dgm:presLayoutVars>
          <dgm:chMax val="7"/>
          <dgm:dir/>
          <dgm:resizeHandles val="exact"/>
        </dgm:presLayoutVars>
      </dgm:prSet>
      <dgm:spPr/>
    </dgm:pt>
    <dgm:pt modelId="{6E049727-4D97-4485-98F7-6C0673F775CB}" type="pres">
      <dgm:prSet presAssocID="{80DAC465-6807-428D-AE63-984C0E33E7AA}" presName="circ1" presStyleLbl="vennNode1" presStyleIdx="0" presStyleCnt="2"/>
      <dgm:spPr/>
      <dgm:t>
        <a:bodyPr/>
        <a:lstStyle/>
        <a:p>
          <a:endParaRPr lang="en-US"/>
        </a:p>
      </dgm:t>
    </dgm:pt>
    <dgm:pt modelId="{A8A9AE06-8C99-4167-9987-4051407AA9CE}" type="pres">
      <dgm:prSet presAssocID="{80DAC465-6807-428D-AE63-984C0E33E7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C212-A5AA-4EFA-BEDD-E92483E1C069}" type="pres">
      <dgm:prSet presAssocID="{BC738093-A0AE-4BF5-9CAB-B344144221E3}" presName="circ2" presStyleLbl="vennNode1" presStyleIdx="1" presStyleCnt="2"/>
      <dgm:spPr/>
      <dgm:t>
        <a:bodyPr/>
        <a:lstStyle/>
        <a:p>
          <a:endParaRPr lang="en-US"/>
        </a:p>
      </dgm:t>
    </dgm:pt>
    <dgm:pt modelId="{2CE3099C-C910-4CC7-A08D-CE38AD440971}" type="pres">
      <dgm:prSet presAssocID="{BC738093-A0AE-4BF5-9CAB-B344144221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5E254-879A-4EE2-9D2D-572BD505B816}" type="presOf" srcId="{BC738093-A0AE-4BF5-9CAB-B344144221E3}" destId="{2CE3099C-C910-4CC7-A08D-CE38AD440971}" srcOrd="1" destOrd="0" presId="urn:microsoft.com/office/officeart/2005/8/layout/venn1"/>
    <dgm:cxn modelId="{71B8728F-6763-4737-A982-90D2E1A35CEA}" srcId="{25E9A679-F8F4-452D-A47F-7F6BBD6D8256}" destId="{80DAC465-6807-428D-AE63-984C0E33E7AA}" srcOrd="0" destOrd="0" parTransId="{B8421365-90BA-4FBD-9303-CFA9A4EE692E}" sibTransId="{E2D9F5F9-C79F-4A03-A81C-24961EA474BE}"/>
    <dgm:cxn modelId="{96CFB8B3-D60B-4C44-88FB-08F5FFBC9982}" type="presOf" srcId="{25E9A679-F8F4-452D-A47F-7F6BBD6D8256}" destId="{9FD60A10-6393-493E-8E41-2902D2F548B7}" srcOrd="0" destOrd="0" presId="urn:microsoft.com/office/officeart/2005/8/layout/venn1"/>
    <dgm:cxn modelId="{3B0C0942-4E13-49B6-B682-E3736281FB32}" type="presOf" srcId="{BC738093-A0AE-4BF5-9CAB-B344144221E3}" destId="{9700C212-A5AA-4EFA-BEDD-E92483E1C069}" srcOrd="0" destOrd="0" presId="urn:microsoft.com/office/officeart/2005/8/layout/venn1"/>
    <dgm:cxn modelId="{FA37156A-82FE-420E-B640-ED0E33B83978}" type="presOf" srcId="{80DAC465-6807-428D-AE63-984C0E33E7AA}" destId="{A8A9AE06-8C99-4167-9987-4051407AA9CE}" srcOrd="1" destOrd="0" presId="urn:microsoft.com/office/officeart/2005/8/layout/venn1"/>
    <dgm:cxn modelId="{1484E976-5297-4763-B18B-196BE93ABD2C}" type="presOf" srcId="{80DAC465-6807-428D-AE63-984C0E33E7AA}" destId="{6E049727-4D97-4485-98F7-6C0673F775CB}" srcOrd="0" destOrd="0" presId="urn:microsoft.com/office/officeart/2005/8/layout/venn1"/>
    <dgm:cxn modelId="{6F550EA5-5216-441C-8120-EBE9B2A16099}" srcId="{25E9A679-F8F4-452D-A47F-7F6BBD6D8256}" destId="{BC738093-A0AE-4BF5-9CAB-B344144221E3}" srcOrd="1" destOrd="0" parTransId="{16A8E4A7-7F2B-46A8-96D5-01E1CAF54E62}" sibTransId="{FD37CF45-5299-4592-81EC-3800F09FE8D0}"/>
    <dgm:cxn modelId="{C8661AB2-F66C-41EB-884E-7E71CEA4ED40}" type="presParOf" srcId="{9FD60A10-6393-493E-8E41-2902D2F548B7}" destId="{6E049727-4D97-4485-98F7-6C0673F775CB}" srcOrd="0" destOrd="0" presId="urn:microsoft.com/office/officeart/2005/8/layout/venn1"/>
    <dgm:cxn modelId="{C081BD45-B619-4207-AD3F-CD79F0FFE0EA}" type="presParOf" srcId="{9FD60A10-6393-493E-8E41-2902D2F548B7}" destId="{A8A9AE06-8C99-4167-9987-4051407AA9CE}" srcOrd="1" destOrd="0" presId="urn:microsoft.com/office/officeart/2005/8/layout/venn1"/>
    <dgm:cxn modelId="{C5CB5B3B-2AFD-43C5-8187-640ACF276D37}" type="presParOf" srcId="{9FD60A10-6393-493E-8E41-2902D2F548B7}" destId="{9700C212-A5AA-4EFA-BEDD-E92483E1C069}" srcOrd="2" destOrd="0" presId="urn:microsoft.com/office/officeart/2005/8/layout/venn1"/>
    <dgm:cxn modelId="{B3BCC827-4B22-4494-89D6-11956D9AD9CB}" type="presParOf" srcId="{9FD60A10-6393-493E-8E41-2902D2F548B7}" destId="{2CE3099C-C910-4CC7-A08D-CE38AD44097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B4E921-53D3-4D45-A566-872E0D6C9CB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E38CD1-BA29-4480-8AFF-11DF8B9BFA6F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Discontinue treatment</a:t>
          </a:r>
          <a:endParaRPr lang="en-US" b="1" dirty="0"/>
        </a:p>
      </dgm:t>
    </dgm:pt>
    <dgm:pt modelId="{87D28F67-E39A-490B-A792-5892879EF114}" type="parTrans" cxnId="{C991D5A3-B285-4798-A282-C430AAE84608}">
      <dgm:prSet/>
      <dgm:spPr/>
      <dgm:t>
        <a:bodyPr/>
        <a:lstStyle/>
        <a:p>
          <a:endParaRPr lang="en-US"/>
        </a:p>
      </dgm:t>
    </dgm:pt>
    <dgm:pt modelId="{0EEDBFC6-549A-42F4-A567-A6B5D761A117}" type="sibTrans" cxnId="{C991D5A3-B285-4798-A282-C430AAE84608}">
      <dgm:prSet/>
      <dgm:spPr/>
      <dgm:t>
        <a:bodyPr/>
        <a:lstStyle/>
        <a:p>
          <a:endParaRPr lang="en-US"/>
        </a:p>
      </dgm:t>
    </dgm:pt>
    <dgm:pt modelId="{F921C9E2-DE43-4CAB-93CF-73722F214B9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Week 4 if HCV RNA &gt; 1,000</a:t>
          </a:r>
          <a:endParaRPr lang="en-US" dirty="0"/>
        </a:p>
      </dgm:t>
    </dgm:pt>
    <dgm:pt modelId="{15F2D012-5BA6-4BAA-8484-C83F6AC3B3CA}" type="parTrans" cxnId="{A5AE2891-55DA-4CD1-A0AC-B8E633E8BEED}">
      <dgm:prSet/>
      <dgm:spPr/>
      <dgm:t>
        <a:bodyPr/>
        <a:lstStyle/>
        <a:p>
          <a:endParaRPr lang="en-US"/>
        </a:p>
      </dgm:t>
    </dgm:pt>
    <dgm:pt modelId="{970B1D20-4117-4C4F-8EE2-CFDE16B42ED2}" type="sibTrans" cxnId="{A5AE2891-55DA-4CD1-A0AC-B8E633E8BEED}">
      <dgm:prSet/>
      <dgm:spPr/>
      <dgm:t>
        <a:bodyPr/>
        <a:lstStyle/>
        <a:p>
          <a:endParaRPr lang="en-US"/>
        </a:p>
      </dgm:t>
    </dgm:pt>
    <dgm:pt modelId="{7EAE17AE-5498-4C8B-AB51-832A3D805E9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Week 12 if HCV RNA &gt;1,000</a:t>
          </a:r>
        </a:p>
        <a:p>
          <a:r>
            <a:rPr lang="en-US" dirty="0" smtClean="0"/>
            <a:t>(Telaprevir Rx completes @ wk 12)</a:t>
          </a:r>
          <a:endParaRPr lang="en-US" dirty="0"/>
        </a:p>
      </dgm:t>
    </dgm:pt>
    <dgm:pt modelId="{1A1E5DA7-A2B7-4F5C-B0B3-4229E970A820}" type="parTrans" cxnId="{D667312A-7AFE-426B-8A6D-BC025397DA78}">
      <dgm:prSet/>
      <dgm:spPr/>
      <dgm:t>
        <a:bodyPr/>
        <a:lstStyle/>
        <a:p>
          <a:endParaRPr lang="en-US"/>
        </a:p>
      </dgm:t>
    </dgm:pt>
    <dgm:pt modelId="{551C1AC7-6D8C-4E29-8521-5CD59CB36C02}" type="sibTrans" cxnId="{D667312A-7AFE-426B-8A6D-BC025397DA78}">
      <dgm:prSet/>
      <dgm:spPr/>
      <dgm:t>
        <a:bodyPr/>
        <a:lstStyle/>
        <a:p>
          <a:endParaRPr lang="en-US"/>
        </a:p>
      </dgm:t>
    </dgm:pt>
    <dgm:pt modelId="{37046E2D-1D44-4EB3-8D3A-137D92683CA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Week 24 if HCV RNA Detectable</a:t>
          </a:r>
        </a:p>
        <a:p>
          <a:r>
            <a:rPr lang="en-US" dirty="0" smtClean="0"/>
            <a:t>(DC Peg-IFN &amp; Ribavirin)</a:t>
          </a:r>
          <a:endParaRPr lang="en-US" dirty="0"/>
        </a:p>
      </dgm:t>
    </dgm:pt>
    <dgm:pt modelId="{D05BD0FA-6F03-4923-BFE5-9923F6AA88BE}" type="parTrans" cxnId="{A17174C9-342D-4C62-B22F-EEC832B0CC9B}">
      <dgm:prSet/>
      <dgm:spPr/>
      <dgm:t>
        <a:bodyPr/>
        <a:lstStyle/>
        <a:p>
          <a:endParaRPr lang="en-US"/>
        </a:p>
      </dgm:t>
    </dgm:pt>
    <dgm:pt modelId="{B4A196C3-CD40-410D-B496-CBFE20F28411}" type="sibTrans" cxnId="{A17174C9-342D-4C62-B22F-EEC832B0CC9B}">
      <dgm:prSet/>
      <dgm:spPr/>
      <dgm:t>
        <a:bodyPr/>
        <a:lstStyle/>
        <a:p>
          <a:endParaRPr lang="en-US"/>
        </a:p>
      </dgm:t>
    </dgm:pt>
    <dgm:pt modelId="{36B80D2A-51B0-49C2-802A-82A0EEA7D414}" type="pres">
      <dgm:prSet presAssocID="{C1B4E921-53D3-4D45-A566-872E0D6C9CB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DB1833-7B13-4EDE-AE6A-BB4D02AE55E4}" type="pres">
      <dgm:prSet presAssocID="{8DE38CD1-BA29-4480-8AFF-11DF8B9BFA6F}" presName="centerShape" presStyleLbl="node0" presStyleIdx="0" presStyleCnt="1"/>
      <dgm:spPr/>
      <dgm:t>
        <a:bodyPr/>
        <a:lstStyle/>
        <a:p>
          <a:endParaRPr lang="en-US"/>
        </a:p>
      </dgm:t>
    </dgm:pt>
    <dgm:pt modelId="{81BEBE5D-D441-4CD5-B80D-D5225EDD933F}" type="pres">
      <dgm:prSet presAssocID="{15F2D012-5BA6-4BAA-8484-C83F6AC3B3CA}" presName="parTrans" presStyleLbl="bgSibTrans2D1" presStyleIdx="0" presStyleCnt="3" custLinFactNeighborX="4792" custLinFactNeighborY="16951"/>
      <dgm:spPr/>
    </dgm:pt>
    <dgm:pt modelId="{88417592-578F-4748-80B8-95AECD2E64B0}" type="pres">
      <dgm:prSet presAssocID="{F921C9E2-DE43-4CAB-93CF-73722F214B9B}" presName="node" presStyleLbl="node1" presStyleIdx="0" presStyleCnt="3" custRadScaleRad="108483" custRadScaleInc="-12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E1C8B-BB38-4BD3-B9DA-1F5FAC8CFECD}" type="pres">
      <dgm:prSet presAssocID="{1A1E5DA7-A2B7-4F5C-B0B3-4229E970A820}" presName="parTrans" presStyleLbl="bgSibTrans2D1" presStyleIdx="1" presStyleCnt="3"/>
      <dgm:spPr/>
    </dgm:pt>
    <dgm:pt modelId="{DDD9E50D-EA23-4421-8AE6-37EFA4E922C1}" type="pres">
      <dgm:prSet presAssocID="{7EAE17AE-5498-4C8B-AB51-832A3D805E92}" presName="node" presStyleLbl="node1" presStyleIdx="1" presStyleCnt="3" custScaleX="12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21023-809A-4713-AB8D-F88E510942E5}" type="pres">
      <dgm:prSet presAssocID="{D05BD0FA-6F03-4923-BFE5-9923F6AA88BE}" presName="parTrans" presStyleLbl="bgSibTrans2D1" presStyleIdx="2" presStyleCnt="3" custLinFactNeighborX="-8940" custLinFactNeighborY="16952"/>
      <dgm:spPr/>
    </dgm:pt>
    <dgm:pt modelId="{D9876755-94D9-4D62-B328-20B7203A96C2}" type="pres">
      <dgm:prSet presAssocID="{37046E2D-1D44-4EB3-8D3A-137D92683CA1}" presName="node" presStyleLbl="node1" presStyleIdx="2" presStyleCnt="3" custScaleX="102311" custRadScaleRad="110402" custRadScaleInc="13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95BAB-B1B7-48F2-8DB4-769F7B893B21}" type="presOf" srcId="{D05BD0FA-6F03-4923-BFE5-9923F6AA88BE}" destId="{E0821023-809A-4713-AB8D-F88E510942E5}" srcOrd="0" destOrd="0" presId="urn:microsoft.com/office/officeart/2005/8/layout/radial4"/>
    <dgm:cxn modelId="{D667312A-7AFE-426B-8A6D-BC025397DA78}" srcId="{8DE38CD1-BA29-4480-8AFF-11DF8B9BFA6F}" destId="{7EAE17AE-5498-4C8B-AB51-832A3D805E92}" srcOrd="1" destOrd="0" parTransId="{1A1E5DA7-A2B7-4F5C-B0B3-4229E970A820}" sibTransId="{551C1AC7-6D8C-4E29-8521-5CD59CB36C02}"/>
    <dgm:cxn modelId="{A17174C9-342D-4C62-B22F-EEC832B0CC9B}" srcId="{8DE38CD1-BA29-4480-8AFF-11DF8B9BFA6F}" destId="{37046E2D-1D44-4EB3-8D3A-137D92683CA1}" srcOrd="2" destOrd="0" parTransId="{D05BD0FA-6F03-4923-BFE5-9923F6AA88BE}" sibTransId="{B4A196C3-CD40-410D-B496-CBFE20F28411}"/>
    <dgm:cxn modelId="{28041FC4-86ED-438F-A9C3-B5D620F29028}" type="presOf" srcId="{C1B4E921-53D3-4D45-A566-872E0D6C9CB5}" destId="{36B80D2A-51B0-49C2-802A-82A0EEA7D414}" srcOrd="0" destOrd="0" presId="urn:microsoft.com/office/officeart/2005/8/layout/radial4"/>
    <dgm:cxn modelId="{C991D5A3-B285-4798-A282-C430AAE84608}" srcId="{C1B4E921-53D3-4D45-A566-872E0D6C9CB5}" destId="{8DE38CD1-BA29-4480-8AFF-11DF8B9BFA6F}" srcOrd="0" destOrd="0" parTransId="{87D28F67-E39A-490B-A792-5892879EF114}" sibTransId="{0EEDBFC6-549A-42F4-A567-A6B5D761A117}"/>
    <dgm:cxn modelId="{430FBADD-0306-4A46-8D81-DFC92A5C4A65}" type="presOf" srcId="{F921C9E2-DE43-4CAB-93CF-73722F214B9B}" destId="{88417592-578F-4748-80B8-95AECD2E64B0}" srcOrd="0" destOrd="0" presId="urn:microsoft.com/office/officeart/2005/8/layout/radial4"/>
    <dgm:cxn modelId="{26BFFC60-C39D-48A3-80E5-0FDACD6A213E}" type="presOf" srcId="{15F2D012-5BA6-4BAA-8484-C83F6AC3B3CA}" destId="{81BEBE5D-D441-4CD5-B80D-D5225EDD933F}" srcOrd="0" destOrd="0" presId="urn:microsoft.com/office/officeart/2005/8/layout/radial4"/>
    <dgm:cxn modelId="{58524EFF-E9C5-4CDA-B4D4-2B34EBD3920D}" type="presOf" srcId="{7EAE17AE-5498-4C8B-AB51-832A3D805E92}" destId="{DDD9E50D-EA23-4421-8AE6-37EFA4E922C1}" srcOrd="0" destOrd="0" presId="urn:microsoft.com/office/officeart/2005/8/layout/radial4"/>
    <dgm:cxn modelId="{08AFBD56-0023-43BD-8CDB-01A4F10FEFB2}" type="presOf" srcId="{37046E2D-1D44-4EB3-8D3A-137D92683CA1}" destId="{D9876755-94D9-4D62-B328-20B7203A96C2}" srcOrd="0" destOrd="0" presId="urn:microsoft.com/office/officeart/2005/8/layout/radial4"/>
    <dgm:cxn modelId="{A5AE2891-55DA-4CD1-A0AC-B8E633E8BEED}" srcId="{8DE38CD1-BA29-4480-8AFF-11DF8B9BFA6F}" destId="{F921C9E2-DE43-4CAB-93CF-73722F214B9B}" srcOrd="0" destOrd="0" parTransId="{15F2D012-5BA6-4BAA-8484-C83F6AC3B3CA}" sibTransId="{970B1D20-4117-4C4F-8EE2-CFDE16B42ED2}"/>
    <dgm:cxn modelId="{67F54A82-25A2-488F-A12E-E8F401651279}" type="presOf" srcId="{8DE38CD1-BA29-4480-8AFF-11DF8B9BFA6F}" destId="{4BDB1833-7B13-4EDE-AE6A-BB4D02AE55E4}" srcOrd="0" destOrd="0" presId="urn:microsoft.com/office/officeart/2005/8/layout/radial4"/>
    <dgm:cxn modelId="{E88A80B0-357A-4A2E-91FA-60B8BFBD934D}" type="presOf" srcId="{1A1E5DA7-A2B7-4F5C-B0B3-4229E970A820}" destId="{3ECE1C8B-BB38-4BD3-B9DA-1F5FAC8CFECD}" srcOrd="0" destOrd="0" presId="urn:microsoft.com/office/officeart/2005/8/layout/radial4"/>
    <dgm:cxn modelId="{21398A5A-FF9E-472C-A5E5-8809A3844AF4}" type="presParOf" srcId="{36B80D2A-51B0-49C2-802A-82A0EEA7D414}" destId="{4BDB1833-7B13-4EDE-AE6A-BB4D02AE55E4}" srcOrd="0" destOrd="0" presId="urn:microsoft.com/office/officeart/2005/8/layout/radial4"/>
    <dgm:cxn modelId="{1A1F076D-4BCC-48CB-9490-8758F67D7AC0}" type="presParOf" srcId="{36B80D2A-51B0-49C2-802A-82A0EEA7D414}" destId="{81BEBE5D-D441-4CD5-B80D-D5225EDD933F}" srcOrd="1" destOrd="0" presId="urn:microsoft.com/office/officeart/2005/8/layout/radial4"/>
    <dgm:cxn modelId="{BB56814C-A9F8-45B4-B57A-DB87DC732E54}" type="presParOf" srcId="{36B80D2A-51B0-49C2-802A-82A0EEA7D414}" destId="{88417592-578F-4748-80B8-95AECD2E64B0}" srcOrd="2" destOrd="0" presId="urn:microsoft.com/office/officeart/2005/8/layout/radial4"/>
    <dgm:cxn modelId="{5BD146C9-10D0-42AA-A495-83BAFCE552A0}" type="presParOf" srcId="{36B80D2A-51B0-49C2-802A-82A0EEA7D414}" destId="{3ECE1C8B-BB38-4BD3-B9DA-1F5FAC8CFECD}" srcOrd="3" destOrd="0" presId="urn:microsoft.com/office/officeart/2005/8/layout/radial4"/>
    <dgm:cxn modelId="{A0069812-7772-43FD-B5E2-54ECBFB3232F}" type="presParOf" srcId="{36B80D2A-51B0-49C2-802A-82A0EEA7D414}" destId="{DDD9E50D-EA23-4421-8AE6-37EFA4E922C1}" srcOrd="4" destOrd="0" presId="urn:microsoft.com/office/officeart/2005/8/layout/radial4"/>
    <dgm:cxn modelId="{FA2333F1-2A72-4B9A-9942-1118C2134007}" type="presParOf" srcId="{36B80D2A-51B0-49C2-802A-82A0EEA7D414}" destId="{E0821023-809A-4713-AB8D-F88E510942E5}" srcOrd="5" destOrd="0" presId="urn:microsoft.com/office/officeart/2005/8/layout/radial4"/>
    <dgm:cxn modelId="{36DD0019-E300-4F05-8242-C682FACE4ADF}" type="presParOf" srcId="{36B80D2A-51B0-49C2-802A-82A0EEA7D414}" destId="{D9876755-94D9-4D62-B328-20B7203A96C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04A13-4373-48A4-B0A9-DF47AF1052F7}">
      <dsp:nvSpPr>
        <dsp:cNvPr id="0" name=""/>
        <dsp:cNvSpPr/>
      </dsp:nvSpPr>
      <dsp:spPr>
        <a:xfrm>
          <a:off x="3121833" y="2050"/>
          <a:ext cx="2067235" cy="93246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Decrease the need for liver transplantation</a:t>
          </a:r>
          <a:endParaRPr lang="en-US" sz="1600" b="1" kern="1200" dirty="0"/>
        </a:p>
      </dsp:txBody>
      <dsp:txXfrm>
        <a:off x="3167352" y="47569"/>
        <a:ext cx="1976197" cy="841422"/>
      </dsp:txXfrm>
    </dsp:sp>
    <dsp:sp modelId="{22B2C0C9-A454-436F-82AB-1281961A4FF1}">
      <dsp:nvSpPr>
        <dsp:cNvPr id="0" name=""/>
        <dsp:cNvSpPr/>
      </dsp:nvSpPr>
      <dsp:spPr>
        <a:xfrm>
          <a:off x="2289909" y="468280"/>
          <a:ext cx="3731085" cy="3731085"/>
        </a:xfrm>
        <a:custGeom>
          <a:avLst/>
          <a:gdLst/>
          <a:ahLst/>
          <a:cxnLst/>
          <a:rect l="0" t="0" r="0" b="0"/>
          <a:pathLst>
            <a:path>
              <a:moveTo>
                <a:pt x="3016440" y="397318"/>
              </a:moveTo>
              <a:arcTo wR="1865542" hR="1865542" stAng="18485512" swAng="8088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11FA5-9877-421C-9752-F3AE762FEDFF}">
      <dsp:nvSpPr>
        <dsp:cNvPr id="0" name=""/>
        <dsp:cNvSpPr/>
      </dsp:nvSpPr>
      <dsp:spPr>
        <a:xfrm>
          <a:off x="4998884" y="1291108"/>
          <a:ext cx="1861606" cy="9324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hepatocellular carcinoma</a:t>
          </a:r>
          <a:endParaRPr lang="en-US" sz="1600" b="1" kern="1200" dirty="0"/>
        </a:p>
      </dsp:txBody>
      <dsp:txXfrm>
        <a:off x="5044403" y="1336627"/>
        <a:ext cx="1770568" cy="841422"/>
      </dsp:txXfrm>
    </dsp:sp>
    <dsp:sp modelId="{AA3CF0C5-445F-44A8-9BD2-39E8A20EE0E9}">
      <dsp:nvSpPr>
        <dsp:cNvPr id="0" name=""/>
        <dsp:cNvSpPr/>
      </dsp:nvSpPr>
      <dsp:spPr>
        <a:xfrm>
          <a:off x="2287511" y="301285"/>
          <a:ext cx="3731085" cy="3731085"/>
        </a:xfrm>
        <a:custGeom>
          <a:avLst/>
          <a:gdLst/>
          <a:ahLst/>
          <a:cxnLst/>
          <a:rect l="0" t="0" r="0" b="0"/>
          <a:pathLst>
            <a:path>
              <a:moveTo>
                <a:pt x="3712742" y="2126501"/>
              </a:moveTo>
              <a:arcTo wR="1865542" hR="1865542" stAng="482468" swAng="11583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6B342-0B47-4F75-BAE5-17325647D05A}">
      <dsp:nvSpPr>
        <dsp:cNvPr id="0" name=""/>
        <dsp:cNvSpPr/>
      </dsp:nvSpPr>
      <dsp:spPr>
        <a:xfrm>
          <a:off x="4612523" y="3200407"/>
          <a:ext cx="1434554" cy="9324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end-stage liver disease</a:t>
          </a:r>
          <a:endParaRPr lang="en-US" sz="1600" b="1" kern="1200" dirty="0"/>
        </a:p>
      </dsp:txBody>
      <dsp:txXfrm>
        <a:off x="4658042" y="3245926"/>
        <a:ext cx="1343516" cy="841422"/>
      </dsp:txXfrm>
    </dsp:sp>
    <dsp:sp modelId="{13B4B698-DD97-44F2-B60F-453D5EF753DB}">
      <dsp:nvSpPr>
        <dsp:cNvPr id="0" name=""/>
        <dsp:cNvSpPr/>
      </dsp:nvSpPr>
      <dsp:spPr>
        <a:xfrm>
          <a:off x="2198628" y="401708"/>
          <a:ext cx="3731085" cy="3731085"/>
        </a:xfrm>
        <a:custGeom>
          <a:avLst/>
          <a:gdLst/>
          <a:ahLst/>
          <a:cxnLst/>
          <a:rect l="0" t="0" r="0" b="0"/>
          <a:pathLst>
            <a:path>
              <a:moveTo>
                <a:pt x="2163120" y="3707198"/>
              </a:moveTo>
              <a:arcTo wR="1865542" hR="1865542" stAng="4849283" swAng="14746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51B0B-F72A-46E9-84CD-5896A5255CDD}">
      <dsp:nvSpPr>
        <dsp:cNvPr id="0" name=""/>
        <dsp:cNvSpPr/>
      </dsp:nvSpPr>
      <dsp:spPr>
        <a:xfrm>
          <a:off x="2021723" y="3048003"/>
          <a:ext cx="1434554" cy="9324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death</a:t>
          </a:r>
          <a:endParaRPr lang="en-US" sz="1600" b="1" kern="1200" dirty="0"/>
        </a:p>
      </dsp:txBody>
      <dsp:txXfrm>
        <a:off x="2067242" y="3093522"/>
        <a:ext cx="1343516" cy="841422"/>
      </dsp:txXfrm>
    </dsp:sp>
    <dsp:sp modelId="{4F3D9CD8-4153-47E3-B94F-6B7C6BA44617}">
      <dsp:nvSpPr>
        <dsp:cNvPr id="0" name=""/>
        <dsp:cNvSpPr/>
      </dsp:nvSpPr>
      <dsp:spPr>
        <a:xfrm>
          <a:off x="2292173" y="418983"/>
          <a:ext cx="3731085" cy="3731085"/>
        </a:xfrm>
        <a:custGeom>
          <a:avLst/>
          <a:gdLst/>
          <a:ahLst/>
          <a:cxnLst/>
          <a:rect l="0" t="0" r="0" b="0"/>
          <a:pathLst>
            <a:path>
              <a:moveTo>
                <a:pt x="101599" y="2472794"/>
              </a:moveTo>
              <a:arcTo wR="1865542" hR="1865542" stAng="9660213" swAng="9424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C4250-25AF-427A-95B9-E4C775EBC1C2}">
      <dsp:nvSpPr>
        <dsp:cNvPr id="0" name=""/>
        <dsp:cNvSpPr/>
      </dsp:nvSpPr>
      <dsp:spPr>
        <a:xfrm>
          <a:off x="1369108" y="1291108"/>
          <a:ext cx="2024213" cy="9324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Lower the risk of liver fibrosis progression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414627" y="1336627"/>
        <a:ext cx="1933175" cy="841422"/>
      </dsp:txXfrm>
    </dsp:sp>
    <dsp:sp modelId="{8B5150D8-01D9-4701-860C-E8004D88E4D8}">
      <dsp:nvSpPr>
        <dsp:cNvPr id="0" name=""/>
        <dsp:cNvSpPr/>
      </dsp:nvSpPr>
      <dsp:spPr>
        <a:xfrm>
          <a:off x="2289909" y="468280"/>
          <a:ext cx="3731085" cy="3731085"/>
        </a:xfrm>
        <a:custGeom>
          <a:avLst/>
          <a:gdLst/>
          <a:ahLst/>
          <a:cxnLst/>
          <a:rect l="0" t="0" r="0" b="0"/>
          <a:pathLst>
            <a:path>
              <a:moveTo>
                <a:pt x="404098" y="706047"/>
              </a:moveTo>
              <a:arcTo wR="1865542" hR="1865542" stAng="13105688" swAng="8088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49727-4D97-4485-98F7-6C0673F775CB}">
      <dsp:nvSpPr>
        <dsp:cNvPr id="0" name=""/>
        <dsp:cNvSpPr/>
      </dsp:nvSpPr>
      <dsp:spPr>
        <a:xfrm>
          <a:off x="372429" y="11896"/>
          <a:ext cx="4349770" cy="434977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TELAPREVIR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 Antiviral activity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Low barrier to resistance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HCV Genotype 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Given during the 1</a:t>
          </a:r>
          <a:r>
            <a:rPr lang="en-US" sz="1600" kern="1200" baseline="30000" dirty="0" smtClean="0"/>
            <a:t>st</a:t>
          </a:r>
          <a:r>
            <a:rPr lang="en-US" sz="1600" kern="1200" dirty="0" smtClean="0"/>
            <a:t> 12weeks of therapy in combination with Ribavirin &amp; Peg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6 Pills/day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smtClean="0"/>
            <a:t>(ACG Preffered PI)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979830" y="524827"/>
        <a:ext cx="2507975" cy="3323907"/>
      </dsp:txXfrm>
    </dsp:sp>
    <dsp:sp modelId="{9700C212-A5AA-4EFA-BEDD-E92483E1C069}">
      <dsp:nvSpPr>
        <dsp:cNvPr id="0" name=""/>
        <dsp:cNvSpPr/>
      </dsp:nvSpPr>
      <dsp:spPr>
        <a:xfrm>
          <a:off x="3507399" y="11896"/>
          <a:ext cx="4349770" cy="43497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BOCEPREVIR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 antiviral activity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Low barrier to resistance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HCV Genotype 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Given on the 24</a:t>
          </a:r>
          <a:r>
            <a:rPr lang="en-US" sz="1600" kern="1200" baseline="30000" dirty="0" smtClean="0"/>
            <a:t>th</a:t>
          </a:r>
          <a:r>
            <a:rPr lang="en-US" sz="1600" kern="1200" dirty="0" smtClean="0"/>
            <a:t> week into therapy in combination with Ribavirin &amp; Peg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12 pills/day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741793" y="524827"/>
        <a:ext cx="2507975" cy="3323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B1833-7B13-4EDE-AE6A-BB4D02AE55E4}">
      <dsp:nvSpPr>
        <dsp:cNvPr id="0" name=""/>
        <dsp:cNvSpPr/>
      </dsp:nvSpPr>
      <dsp:spPr>
        <a:xfrm>
          <a:off x="3129679" y="2502496"/>
          <a:ext cx="2099592" cy="209959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Discontinue treatment</a:t>
          </a:r>
          <a:endParaRPr lang="en-US" sz="2000" b="1" kern="1200" dirty="0"/>
        </a:p>
      </dsp:txBody>
      <dsp:txXfrm>
        <a:off x="3437157" y="2809974"/>
        <a:ext cx="1484636" cy="1484636"/>
      </dsp:txXfrm>
    </dsp:sp>
    <dsp:sp modelId="{81BEBE5D-D441-4CD5-B80D-D5225EDD933F}">
      <dsp:nvSpPr>
        <dsp:cNvPr id="0" name=""/>
        <dsp:cNvSpPr/>
      </dsp:nvSpPr>
      <dsp:spPr>
        <a:xfrm rot="12454068">
          <a:off x="1514492" y="2395516"/>
          <a:ext cx="1831627" cy="5983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17592-578F-4748-80B8-95AECD2E64B0}">
      <dsp:nvSpPr>
        <dsp:cNvPr id="0" name=""/>
        <dsp:cNvSpPr/>
      </dsp:nvSpPr>
      <dsp:spPr>
        <a:xfrm>
          <a:off x="533392" y="1371594"/>
          <a:ext cx="1994613" cy="159569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4 if HCV RNA &gt; 1,000</a:t>
          </a:r>
          <a:endParaRPr lang="en-US" sz="1800" kern="1200" dirty="0"/>
        </a:p>
      </dsp:txBody>
      <dsp:txXfrm>
        <a:off x="580128" y="1418330"/>
        <a:ext cx="1901141" cy="1502218"/>
      </dsp:txXfrm>
    </dsp:sp>
    <dsp:sp modelId="{3ECE1C8B-BB38-4BD3-B9DA-1F5FAC8CFECD}">
      <dsp:nvSpPr>
        <dsp:cNvPr id="0" name=""/>
        <dsp:cNvSpPr/>
      </dsp:nvSpPr>
      <dsp:spPr>
        <a:xfrm rot="16200000">
          <a:off x="3374063" y="1304139"/>
          <a:ext cx="1610824" cy="5983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9E50D-EA23-4421-8AE6-37EFA4E922C1}">
      <dsp:nvSpPr>
        <dsp:cNvPr id="0" name=""/>
        <dsp:cNvSpPr/>
      </dsp:nvSpPr>
      <dsp:spPr>
        <a:xfrm>
          <a:off x="2977342" y="74"/>
          <a:ext cx="2404266" cy="159569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12 if HCV RNA &gt;1,000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(Telaprevir Rx completes @ wk 12)</a:t>
          </a:r>
          <a:endParaRPr lang="en-US" sz="1800" kern="1200" dirty="0"/>
        </a:p>
      </dsp:txBody>
      <dsp:txXfrm>
        <a:off x="3024078" y="46810"/>
        <a:ext cx="2310794" cy="1502218"/>
      </dsp:txXfrm>
    </dsp:sp>
    <dsp:sp modelId="{E0821023-809A-4713-AB8D-F88E510942E5}">
      <dsp:nvSpPr>
        <dsp:cNvPr id="0" name=""/>
        <dsp:cNvSpPr/>
      </dsp:nvSpPr>
      <dsp:spPr>
        <a:xfrm rot="19977072">
          <a:off x="4940859" y="2399522"/>
          <a:ext cx="1881576" cy="5983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76755-94D9-4D62-B328-20B7203A96C2}">
      <dsp:nvSpPr>
        <dsp:cNvPr id="0" name=""/>
        <dsp:cNvSpPr/>
      </dsp:nvSpPr>
      <dsp:spPr>
        <a:xfrm>
          <a:off x="5867391" y="1371608"/>
          <a:ext cx="2040708" cy="159569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24 if HCV RNA Detectable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(DC Peg-IFN &amp; Ribavirin)</a:t>
          </a:r>
          <a:endParaRPr lang="en-US" sz="1800" kern="1200" dirty="0"/>
        </a:p>
      </dsp:txBody>
      <dsp:txXfrm>
        <a:off x="5914127" y="1418344"/>
        <a:ext cx="1947236" cy="1502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AC5A66-0EC3-4EB0-A457-2C448A8844F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BEA3E2-F9E5-444F-8F27-9DA167126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aidsinfo.inh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5410200"/>
            <a:ext cx="83820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+mj-lt"/>
              </a:rPr>
              <a:t>AIDS CARE GROUP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Grace Paik, CRNP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Regina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Ubaldi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-Rosen, CRNP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ELLAH NOTA, CRNP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1"/>
            <a:ext cx="7924800" cy="1447799"/>
          </a:xfrm>
        </p:spPr>
        <p:txBody>
          <a:bodyPr/>
          <a:lstStyle/>
          <a:p>
            <a:r>
              <a:rPr lang="en-US" sz="4400" dirty="0" smtClean="0"/>
              <a:t>GUIDANCE FOR HCV/HIV Co-infection Programs</a:t>
            </a:r>
            <a:endParaRPr 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971800"/>
            <a:ext cx="342900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us 6"/>
          <p:cNvSpPr/>
          <p:nvPr/>
        </p:nvSpPr>
        <p:spPr>
          <a:xfrm flipH="1">
            <a:off x="4572000" y="4572000"/>
            <a:ext cx="6096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2133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AIDS Care Group:</a:t>
            </a:r>
            <a:br>
              <a:rPr lang="en-US" dirty="0"/>
            </a:br>
            <a:r>
              <a:rPr lang="en-US" dirty="0"/>
              <a:t>HIV/HCV Co-infection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67274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ACG has over 500 </a:t>
            </a:r>
            <a:r>
              <a:rPr lang="en-US" sz="2000" dirty="0"/>
              <a:t>HIV+ </a:t>
            </a:r>
            <a:r>
              <a:rPr lang="en-US" sz="2000" dirty="0" smtClean="0"/>
              <a:t>patient who are on ARVs</a:t>
            </a:r>
          </a:p>
          <a:p>
            <a:r>
              <a:rPr lang="en-US" sz="2000" dirty="0" smtClean="0"/>
              <a:t>All patient are screening every year for HCV</a:t>
            </a:r>
          </a:p>
          <a:p>
            <a:r>
              <a:rPr lang="en-US" sz="2000" dirty="0" smtClean="0"/>
              <a:t>40</a:t>
            </a:r>
            <a:r>
              <a:rPr lang="en-US" sz="2000" dirty="0"/>
              <a:t>% are HCV</a:t>
            </a:r>
            <a:r>
              <a:rPr lang="en-US" sz="2000" dirty="0" smtClean="0"/>
              <a:t>+ and HCV RNA is checked annually</a:t>
            </a:r>
            <a:endParaRPr lang="en-US" sz="2000" dirty="0"/>
          </a:p>
          <a:p>
            <a:r>
              <a:rPr lang="en-US" sz="2000" dirty="0"/>
              <a:t> 9% of HCV+ were referred for treatment</a:t>
            </a:r>
          </a:p>
          <a:p>
            <a:r>
              <a:rPr lang="en-US" sz="2000" dirty="0"/>
              <a:t>2% entered into </a:t>
            </a:r>
            <a:r>
              <a:rPr lang="en-US" sz="2000" dirty="0" smtClean="0"/>
              <a:t>care within the practice.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27432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352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52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us 9"/>
          <p:cNvSpPr/>
          <p:nvPr/>
        </p:nvSpPr>
        <p:spPr>
          <a:xfrm flipH="1">
            <a:off x="4191000" y="4953000"/>
            <a:ext cx="6096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Contraindications to </a:t>
            </a:r>
            <a:r>
              <a:rPr lang="en-US" dirty="0" smtClean="0"/>
              <a:t>Hiv</a:t>
            </a:r>
            <a:r>
              <a:rPr lang="en-US" dirty="0" smtClean="0"/>
              <a:t>/</a:t>
            </a:r>
            <a:r>
              <a:rPr lang="en-US" dirty="0" smtClean="0"/>
              <a:t>hcv</a:t>
            </a:r>
            <a:r>
              <a:rPr lang="en-US" dirty="0" smtClean="0"/>
              <a:t>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Uncontrolled major psych illness</a:t>
            </a:r>
          </a:p>
          <a:p>
            <a:r>
              <a:rPr lang="en-US" sz="2000" dirty="0" smtClean="0"/>
              <a:t> Hepatic encephalopathy, coagulopathy or ascites</a:t>
            </a:r>
          </a:p>
          <a:p>
            <a:r>
              <a:rPr lang="en-US" sz="2000" dirty="0" smtClean="0"/>
              <a:t>Uncontrolled HIV CD4&lt;100</a:t>
            </a:r>
          </a:p>
          <a:p>
            <a:r>
              <a:rPr lang="en-US" sz="2000" dirty="0" smtClean="0"/>
              <a:t>Allergy or severe adverse </a:t>
            </a:r>
            <a:r>
              <a:rPr lang="en-US" sz="2000" dirty="0" smtClean="0"/>
              <a:t>rxn</a:t>
            </a:r>
            <a:r>
              <a:rPr lang="en-US" sz="2000" dirty="0" smtClean="0"/>
              <a:t> to interferon or Ribavirin</a:t>
            </a:r>
          </a:p>
          <a:p>
            <a:r>
              <a:rPr lang="en-US" sz="2000" dirty="0" smtClean="0"/>
              <a:t> Concurrent severe CAD, CHF, COPD, active TB, active cancer, untreated auto immune (hypothyroidism)</a:t>
            </a:r>
          </a:p>
          <a:p>
            <a:r>
              <a:rPr lang="en-US" sz="2000" dirty="0" smtClean="0"/>
              <a:t>Pregnancy, nursing or partners of child bearing potential</a:t>
            </a:r>
          </a:p>
          <a:p>
            <a:r>
              <a:rPr lang="en-US" sz="2000" dirty="0" smtClean="0"/>
              <a:t>Unwilling to use contraceptive during Rx &amp; 6mos after</a:t>
            </a:r>
          </a:p>
          <a:p>
            <a:r>
              <a:rPr lang="en-US" sz="2000" dirty="0" smtClean="0"/>
              <a:t>Active untreated auto-immune </a:t>
            </a:r>
            <a:r>
              <a:rPr lang="en-US" sz="2000" dirty="0" smtClean="0"/>
              <a:t>Dz</a:t>
            </a:r>
            <a:r>
              <a:rPr lang="en-US" sz="2000" dirty="0" smtClean="0"/>
              <a:t> (lupus, RA)</a:t>
            </a:r>
          </a:p>
          <a:p>
            <a:r>
              <a:rPr lang="en-US" sz="2000" dirty="0" smtClean="0"/>
              <a:t>Concomitant use of </a:t>
            </a:r>
            <a:r>
              <a:rPr lang="en-US" sz="2000" dirty="0" smtClean="0"/>
              <a:t>didanosine</a:t>
            </a:r>
            <a:r>
              <a:rPr lang="en-US" sz="2000" dirty="0" smtClean="0"/>
              <a:t> (</a:t>
            </a:r>
            <a:r>
              <a:rPr lang="en-US" sz="2000" dirty="0" smtClean="0"/>
              <a:t>ddl</a:t>
            </a:r>
            <a:r>
              <a:rPr lang="en-US" sz="2000" dirty="0" smtClean="0"/>
              <a:t>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http://lasikblog.net/wp-content/uploads/2012/01/LASIK-eye-surgery-contraindications-300x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838200"/>
            <a:ext cx="12192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Contraindications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sz="2200" dirty="0" smtClean="0"/>
              <a:t>Hgb &lt;10, neutrophils&lt;1,000 or platelets&lt;50,000</a:t>
            </a:r>
          </a:p>
          <a:p>
            <a:r>
              <a:rPr lang="en-US" sz="2200" dirty="0" smtClean="0"/>
              <a:t> CD4 &lt;200</a:t>
            </a:r>
          </a:p>
          <a:p>
            <a:r>
              <a:rPr lang="en-US" sz="2200" dirty="0" smtClean="0"/>
              <a:t>Pt on hemodialysis or </a:t>
            </a:r>
            <a:r>
              <a:rPr lang="en-US" sz="2200" dirty="0" smtClean="0"/>
              <a:t>CrCl</a:t>
            </a:r>
            <a:r>
              <a:rPr lang="en-US" sz="2200" dirty="0" smtClean="0"/>
              <a:t> &lt;50</a:t>
            </a:r>
          </a:p>
          <a:p>
            <a:r>
              <a:rPr lang="en-US" sz="2200" dirty="0" smtClean="0"/>
              <a:t>Uncontrolled DM</a:t>
            </a:r>
          </a:p>
          <a:p>
            <a:r>
              <a:rPr lang="en-US" sz="2200" dirty="0" smtClean="0"/>
              <a:t> Disease; SLR,RA, sickle cell, thalassemia major, </a:t>
            </a:r>
            <a:r>
              <a:rPr lang="en-US" sz="2200" dirty="0" smtClean="0"/>
              <a:t>Sarcoidosis</a:t>
            </a:r>
            <a:endParaRPr lang="en-US" sz="2200" dirty="0" smtClean="0"/>
          </a:p>
          <a:p>
            <a:r>
              <a:rPr lang="en-US" sz="2200" dirty="0" smtClean="0"/>
              <a:t>Active drug use; Adherence</a:t>
            </a:r>
          </a:p>
          <a:p>
            <a:r>
              <a:rPr lang="en-US" sz="2200" dirty="0" smtClean="0"/>
              <a:t>Untreated mental disorder</a:t>
            </a:r>
          </a:p>
          <a:p>
            <a:r>
              <a:rPr lang="en-US" sz="2200" dirty="0" smtClean="0"/>
              <a:t>Solid organ transplant pt</a:t>
            </a:r>
          </a:p>
          <a:p>
            <a:r>
              <a:rPr lang="en-US" sz="2200" dirty="0" smtClean="0"/>
              <a:t> </a:t>
            </a:r>
            <a:r>
              <a:rPr lang="en-US" sz="2200" dirty="0" smtClean="0"/>
              <a:t>Concomittant</a:t>
            </a:r>
            <a:r>
              <a:rPr lang="en-US" sz="2200" dirty="0" smtClean="0"/>
              <a:t> use of AZT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4" name="Picture 2" descr="http://lasikblog.net/wp-content/uploads/2012/01/LASIK-eye-surgery-contraindications-300x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9600"/>
            <a:ext cx="1752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Laboratory Test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6128" y="1600200"/>
            <a:ext cx="4038600" cy="452627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HCV VL</a:t>
            </a:r>
          </a:p>
          <a:p>
            <a:r>
              <a:rPr lang="en-US" dirty="0"/>
              <a:t>HIV RNA &amp; CD4 Count</a:t>
            </a:r>
          </a:p>
          <a:p>
            <a:r>
              <a:rPr lang="en-US" dirty="0"/>
              <a:t>AST/ALT</a:t>
            </a:r>
          </a:p>
          <a:p>
            <a:r>
              <a:rPr lang="en-US" dirty="0"/>
              <a:t>Bilirubin</a:t>
            </a:r>
          </a:p>
          <a:p>
            <a:r>
              <a:rPr lang="en-US" dirty="0"/>
              <a:t>Creatinine</a:t>
            </a:r>
            <a:endParaRPr lang="en-US" dirty="0"/>
          </a:p>
          <a:p>
            <a:r>
              <a:rPr lang="en-US" dirty="0"/>
              <a:t>WBC, Hgb, ANC, Platelets</a:t>
            </a:r>
          </a:p>
          <a:p>
            <a:r>
              <a:rPr lang="en-US" dirty="0"/>
              <a:t>PT/INR</a:t>
            </a:r>
          </a:p>
          <a:p>
            <a:r>
              <a:rPr lang="en-US" dirty="0"/>
              <a:t>Albumin</a:t>
            </a:r>
          </a:p>
          <a:p>
            <a:r>
              <a:rPr lang="en-US" dirty="0"/>
              <a:t>Ferritin</a:t>
            </a:r>
          </a:p>
          <a:p>
            <a:r>
              <a:rPr lang="en-US" dirty="0"/>
              <a:t>AFP</a:t>
            </a:r>
          </a:p>
          <a:p>
            <a:r>
              <a:rPr lang="en-US" dirty="0"/>
              <a:t>ANA</a:t>
            </a:r>
          </a:p>
          <a:p>
            <a:r>
              <a:rPr lang="en-US" dirty="0"/>
              <a:t>TSH</a:t>
            </a:r>
          </a:p>
          <a:p>
            <a:r>
              <a:rPr lang="en-US" dirty="0"/>
              <a:t>HCG</a:t>
            </a:r>
          </a:p>
          <a:p>
            <a:r>
              <a:rPr lang="en-US" dirty="0"/>
              <a:t>Vitamin D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074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BMI</a:t>
            </a:r>
          </a:p>
          <a:p>
            <a:r>
              <a:rPr lang="en-US" dirty="0"/>
              <a:t>HepaScore</a:t>
            </a:r>
            <a:endParaRPr lang="en-US" dirty="0"/>
          </a:p>
          <a:p>
            <a:r>
              <a:rPr lang="en-US" dirty="0"/>
              <a:t>IL28-B</a:t>
            </a:r>
          </a:p>
          <a:p>
            <a:r>
              <a:rPr lang="en-US" dirty="0"/>
              <a:t>Ultrasound</a:t>
            </a:r>
          </a:p>
          <a:p>
            <a:r>
              <a:rPr lang="en-US" dirty="0"/>
              <a:t>Liver Biopsy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3657600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1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GUIDANCE  FOR HCV/HIV </a:t>
            </a:r>
            <a:br>
              <a:rPr lang="en-US" dirty="0"/>
            </a:br>
            <a:r>
              <a:rPr lang="en-US" dirty="0" smtClean="0"/>
              <a:t>treatment considerations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63686"/>
            <a:ext cx="8229600" cy="491331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Identifying </a:t>
            </a:r>
            <a:r>
              <a:rPr lang="en-US" sz="2600" dirty="0"/>
              <a:t>suitable candidates.</a:t>
            </a:r>
          </a:p>
          <a:p>
            <a:r>
              <a:rPr lang="en-US" sz="2600" dirty="0"/>
              <a:t>Commitment to therapy</a:t>
            </a:r>
          </a:p>
          <a:p>
            <a:r>
              <a:rPr lang="en-US" sz="2600" dirty="0"/>
              <a:t>Med adherence </a:t>
            </a:r>
            <a:r>
              <a:rPr lang="en-US" sz="2600" dirty="0" smtClean="0"/>
              <a:t>history</a:t>
            </a:r>
            <a:endParaRPr lang="en-US" sz="2600" dirty="0"/>
          </a:p>
          <a:p>
            <a:r>
              <a:rPr lang="en-US" sz="2600" dirty="0" smtClean="0"/>
              <a:t>Prior HCV treatment </a:t>
            </a:r>
            <a:r>
              <a:rPr lang="en-US" sz="2600" dirty="0"/>
              <a:t>history</a:t>
            </a:r>
          </a:p>
          <a:p>
            <a:r>
              <a:rPr lang="en-US" sz="2600" dirty="0"/>
              <a:t>Effective ART not contraindicated with HCV meds</a:t>
            </a:r>
          </a:p>
          <a:p>
            <a:r>
              <a:rPr lang="en-US" sz="2600" dirty="0" smtClean="0"/>
              <a:t>Comorbid conditions</a:t>
            </a:r>
          </a:p>
          <a:p>
            <a:r>
              <a:rPr lang="en-US" sz="2600" dirty="0" smtClean="0"/>
              <a:t>Patient motivation</a:t>
            </a:r>
          </a:p>
          <a:p>
            <a:r>
              <a:rPr lang="en-US" sz="2600" dirty="0" smtClean="0"/>
              <a:t>Biopsy with chronic hepatitis with significant fibrosis(Portal fibrosis)</a:t>
            </a:r>
          </a:p>
          <a:p>
            <a:r>
              <a:rPr lang="en-US" sz="2600" dirty="0" smtClean="0"/>
              <a:t>Stable HIV disease</a:t>
            </a:r>
          </a:p>
          <a:p>
            <a:r>
              <a:rPr lang="en-US" sz="2600" dirty="0" smtClean="0"/>
              <a:t>Compensated liver disease</a:t>
            </a:r>
          </a:p>
          <a:p>
            <a:r>
              <a:rPr lang="en-US" sz="2600" dirty="0" smtClean="0"/>
              <a:t>Acceptable hematologic parameters</a:t>
            </a:r>
          </a:p>
          <a:p>
            <a:r>
              <a:rPr lang="en-US" sz="2600" dirty="0" smtClean="0"/>
              <a:t>Serum </a:t>
            </a:r>
            <a:r>
              <a:rPr lang="en-US" sz="2600" dirty="0" smtClean="0"/>
              <a:t>Creatinine</a:t>
            </a:r>
            <a:r>
              <a:rPr lang="en-US" sz="2600" dirty="0" smtClean="0"/>
              <a:t> &lt;1.5mg/dl</a:t>
            </a:r>
          </a:p>
          <a:p>
            <a:r>
              <a:rPr lang="en-US" sz="2600" dirty="0"/>
              <a:t>Willingness for </a:t>
            </a:r>
            <a:r>
              <a:rPr lang="en-US" sz="2600" dirty="0" smtClean="0"/>
              <a:t>regular follow-up for liver clinic every week.</a:t>
            </a:r>
            <a:endParaRPr lang="en-US" sz="2600" dirty="0"/>
          </a:p>
          <a:p>
            <a:r>
              <a:rPr lang="en-US" sz="2600" dirty="0"/>
              <a:t>Informed </a:t>
            </a:r>
            <a:r>
              <a:rPr lang="en-US" sz="2600" dirty="0" smtClean="0"/>
              <a:t>well activated patient</a:t>
            </a:r>
          </a:p>
          <a:p>
            <a:r>
              <a:rPr lang="en-US" sz="2600" dirty="0" smtClean="0"/>
              <a:t>Good rapport</a:t>
            </a:r>
            <a:endParaRPr lang="en-US" sz="2600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96" y="265111"/>
            <a:ext cx="1335088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Predictors of a favorable </a:t>
            </a:r>
            <a:r>
              <a:rPr lang="en-US" dirty="0" smtClean="0"/>
              <a:t>hiv</a:t>
            </a:r>
            <a:r>
              <a:rPr lang="en-US" dirty="0" smtClean="0"/>
              <a:t>/</a:t>
            </a:r>
            <a:r>
              <a:rPr lang="en-US" dirty="0" smtClean="0"/>
              <a:t>hcv</a:t>
            </a:r>
            <a:r>
              <a:rPr lang="en-US" dirty="0" smtClean="0"/>
              <a:t> treatment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HCV Genotype 2,3</a:t>
            </a:r>
          </a:p>
          <a:p>
            <a:r>
              <a:rPr lang="en-US" sz="2000" dirty="0" smtClean="0"/>
              <a:t>HCV RNA level &lt;400,000 IU/ml</a:t>
            </a:r>
          </a:p>
          <a:p>
            <a:r>
              <a:rPr lang="en-US" sz="2000" dirty="0" smtClean="0"/>
              <a:t>IL-28B Genotype CC</a:t>
            </a:r>
          </a:p>
          <a:p>
            <a:r>
              <a:rPr lang="en-US" sz="2000" dirty="0" smtClean="0"/>
              <a:t>Stable HIV with CD4at least &gt;300</a:t>
            </a:r>
          </a:p>
          <a:p>
            <a:r>
              <a:rPr lang="en-US" sz="2000" dirty="0" smtClean="0"/>
              <a:t>Non-African American Race</a:t>
            </a:r>
          </a:p>
          <a:p>
            <a:r>
              <a:rPr lang="en-US" sz="2000" dirty="0" smtClean="0"/>
              <a:t>Absence of bridging fibrosis or cirrhosis</a:t>
            </a:r>
          </a:p>
          <a:p>
            <a:r>
              <a:rPr lang="en-US" sz="2000" dirty="0" smtClean="0"/>
              <a:t>Body wt. &lt;75kg or BMI &lt;25</a:t>
            </a:r>
          </a:p>
          <a:p>
            <a:r>
              <a:rPr lang="en-US" sz="2000" dirty="0" smtClean="0"/>
              <a:t>Age &lt;40</a:t>
            </a:r>
          </a:p>
          <a:p>
            <a:r>
              <a:rPr lang="en-US" sz="2000" dirty="0" smtClean="0"/>
              <a:t>No insulin resistance</a:t>
            </a:r>
          </a:p>
          <a:p>
            <a:r>
              <a:rPr lang="en-US" sz="2000" dirty="0" smtClean="0"/>
              <a:t>Stable Hgb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438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facility based CONSIDERATIONS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000" dirty="0"/>
              <a:t>Committed providers and </a:t>
            </a:r>
            <a:r>
              <a:rPr lang="en-US" sz="2000" dirty="0" smtClean="0"/>
              <a:t>nursing staff</a:t>
            </a:r>
            <a:r>
              <a:rPr lang="en-US" sz="2000" dirty="0"/>
              <a:t>.</a:t>
            </a:r>
          </a:p>
          <a:p>
            <a:r>
              <a:rPr lang="en-US" sz="2000" dirty="0"/>
              <a:t>Multidisciplinary approach ( Nutritionist, psych, Phlebotomists </a:t>
            </a:r>
            <a:r>
              <a:rPr lang="en-US" sz="2000" dirty="0"/>
              <a:t>etc</a:t>
            </a:r>
            <a:r>
              <a:rPr lang="en-US" sz="2000" dirty="0"/>
              <a:t>)</a:t>
            </a:r>
          </a:p>
          <a:p>
            <a:r>
              <a:rPr lang="en-US" sz="2000" dirty="0"/>
              <a:t>Good collaboration, </a:t>
            </a:r>
            <a:r>
              <a:rPr lang="en-US" sz="2000" dirty="0" smtClean="0"/>
              <a:t>and effective communication among the team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</a:t>
            </a:r>
            <a:r>
              <a:rPr lang="en-US" sz="2000" dirty="0" smtClean="0"/>
              <a:t>dequate </a:t>
            </a:r>
            <a:r>
              <a:rPr lang="en-US" sz="2000" dirty="0"/>
              <a:t>charting.</a:t>
            </a:r>
          </a:p>
          <a:p>
            <a:r>
              <a:rPr lang="en-US" sz="2000" dirty="0"/>
              <a:t>Flexible scheduling to allow weekly </a:t>
            </a:r>
            <a:r>
              <a:rPr lang="en-US" sz="2000" dirty="0" smtClean="0"/>
              <a:t>visit, pill </a:t>
            </a:r>
            <a:r>
              <a:rPr lang="en-US" sz="2000" dirty="0"/>
              <a:t>box fill and injection administration.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70405"/>
            <a:ext cx="3062993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1"/>
            <a:ext cx="2362200" cy="236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PRE-Treatment history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HCV Diagnosis</a:t>
            </a:r>
          </a:p>
          <a:p>
            <a:r>
              <a:rPr lang="en-US" sz="2000" dirty="0" smtClean="0"/>
              <a:t>HCV Genotype 1a/1b, 2, 3..)</a:t>
            </a:r>
          </a:p>
          <a:p>
            <a:r>
              <a:rPr lang="en-US" sz="2000" dirty="0" smtClean="0"/>
              <a:t>Previous HCV Treatment</a:t>
            </a:r>
            <a:endParaRPr lang="en-US" sz="1600" dirty="0" smtClean="0"/>
          </a:p>
          <a:p>
            <a:pPr lvl="1"/>
            <a:r>
              <a:rPr lang="en-US" sz="1600" dirty="0" smtClean="0"/>
              <a:t>Prior </a:t>
            </a:r>
            <a:r>
              <a:rPr lang="en-US" sz="1600" dirty="0" smtClean="0"/>
              <a:t>relapser</a:t>
            </a:r>
            <a:endParaRPr lang="en-US" sz="1600" dirty="0" smtClean="0"/>
          </a:p>
          <a:p>
            <a:pPr lvl="1"/>
            <a:r>
              <a:rPr lang="en-US" sz="1600" dirty="0" smtClean="0"/>
              <a:t>Prior partial responder</a:t>
            </a:r>
          </a:p>
          <a:p>
            <a:pPr lvl="1"/>
            <a:r>
              <a:rPr lang="en-US" sz="1600" dirty="0" smtClean="0"/>
              <a:t>Prior null responder</a:t>
            </a:r>
          </a:p>
          <a:p>
            <a:r>
              <a:rPr lang="en-US" sz="2000" dirty="0" smtClean="0"/>
              <a:t>HIV Status</a:t>
            </a:r>
          </a:p>
          <a:p>
            <a:r>
              <a:rPr lang="en-US" sz="2000" dirty="0" smtClean="0"/>
              <a:t>Other Hepatitis infection A&amp;B</a:t>
            </a:r>
          </a:p>
          <a:p>
            <a:r>
              <a:rPr lang="en-US" sz="2000" dirty="0" smtClean="0"/>
              <a:t>Hepatitis </a:t>
            </a:r>
            <a:r>
              <a:rPr lang="en-US" sz="2000" dirty="0"/>
              <a:t>v</a:t>
            </a:r>
            <a:r>
              <a:rPr lang="en-US" sz="2000" dirty="0" smtClean="0"/>
              <a:t>accination history</a:t>
            </a:r>
          </a:p>
          <a:p>
            <a:r>
              <a:rPr lang="en-US" sz="2000" dirty="0" smtClean="0"/>
              <a:t>Medication List</a:t>
            </a:r>
          </a:p>
          <a:p>
            <a:r>
              <a:rPr lang="en-US" sz="2000" dirty="0" smtClean="0"/>
              <a:t>Drug and ETOH History/ Last Use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971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8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result probability table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8184"/>
            <a:ext cx="8229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4321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454658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F0= Chronic Hepatitis but no fibrosis</a:t>
            </a:r>
          </a:p>
          <a:p>
            <a:r>
              <a:rPr lang="en-US" dirty="0"/>
              <a:t>F1=Portal Fibrosis without septa</a:t>
            </a:r>
          </a:p>
          <a:p>
            <a:r>
              <a:rPr lang="en-US" dirty="0"/>
              <a:t>F2= Portal fibrosis and few Septa</a:t>
            </a:r>
          </a:p>
          <a:p>
            <a:r>
              <a:rPr lang="en-US" dirty="0"/>
              <a:t>F3+ </a:t>
            </a:r>
            <a:r>
              <a:rPr lang="en-US" dirty="0"/>
              <a:t>Septal</a:t>
            </a:r>
            <a:r>
              <a:rPr lang="en-US" dirty="0"/>
              <a:t> Fibrosis without Cirrhosis</a:t>
            </a:r>
          </a:p>
          <a:p>
            <a:r>
              <a:rPr lang="en-US" dirty="0"/>
              <a:t>F4=Cirrhosis</a:t>
            </a:r>
          </a:p>
        </p:txBody>
      </p:sp>
    </p:spTree>
    <p:extLst>
      <p:ext uri="{BB962C8B-B14F-4D97-AF65-F5344CB8AC3E}">
        <p14:creationId xmlns:p14="http://schemas.microsoft.com/office/powerpoint/2010/main" val="33138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Initiating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horough </a:t>
            </a:r>
            <a:r>
              <a:rPr lang="en-US" sz="2000" dirty="0"/>
              <a:t>screening is crucial in identifying good candidates for </a:t>
            </a:r>
            <a:r>
              <a:rPr lang="en-US" sz="2000" dirty="0" smtClean="0"/>
              <a:t>treatment;</a:t>
            </a:r>
          </a:p>
          <a:p>
            <a:r>
              <a:rPr lang="en-US" sz="2000" dirty="0"/>
              <a:t>Patient teaching </a:t>
            </a:r>
            <a:r>
              <a:rPr lang="en-US" sz="2000" dirty="0" smtClean="0"/>
              <a:t>regarding treatment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Expected </a:t>
            </a:r>
            <a:r>
              <a:rPr lang="en-US" sz="2000" dirty="0" smtClean="0"/>
              <a:t>side-effects and </a:t>
            </a:r>
            <a:r>
              <a:rPr lang="en-US" sz="2000" dirty="0"/>
              <a:t>use of comfort packs</a:t>
            </a:r>
            <a:endParaRPr lang="en-US" sz="2000" dirty="0" smtClean="0"/>
          </a:p>
          <a:p>
            <a:r>
              <a:rPr lang="en-US" sz="2000" dirty="0" smtClean="0"/>
              <a:t>Med adherence counseling</a:t>
            </a:r>
          </a:p>
          <a:p>
            <a:r>
              <a:rPr lang="en-US" sz="2000" dirty="0" smtClean="0"/>
              <a:t>Signing informed consent to avoid pregnancy and using two forms of birth control,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sychiatric pre-evaluation and treatment,</a:t>
            </a:r>
            <a:endParaRPr lang="en-US" sz="2000" dirty="0"/>
          </a:p>
          <a:p>
            <a:r>
              <a:rPr lang="en-US" sz="2000" dirty="0" smtClean="0"/>
              <a:t>Reinforcing the importance of regular </a:t>
            </a:r>
            <a:r>
              <a:rPr lang="en-US" sz="2000" dirty="0"/>
              <a:t>follow-up every week especially during the first 12 </a:t>
            </a:r>
            <a:r>
              <a:rPr lang="en-US" sz="2000" dirty="0" smtClean="0"/>
              <a:t>weeks</a:t>
            </a:r>
            <a:r>
              <a:rPr lang="en-US" sz="2000" dirty="0"/>
              <a:t> </a:t>
            </a:r>
            <a:r>
              <a:rPr lang="en-US" sz="2000" dirty="0" smtClean="0"/>
              <a:t>of treatment;</a:t>
            </a:r>
          </a:p>
          <a:p>
            <a:pPr marL="11430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1"/>
            <a:ext cx="152400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AIDS CARE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Is a </a:t>
            </a:r>
            <a:r>
              <a:rPr lang="en-US" sz="2000" dirty="0"/>
              <a:t>non-profit organization that provides medical care, dental care, and social services to uninsured and underinsured minority residents of Chester, Delaware County, </a:t>
            </a:r>
            <a:r>
              <a:rPr lang="en-US" sz="2000" dirty="0" smtClean="0"/>
              <a:t>and many of its surrounding communities in Pennsylvania. </a:t>
            </a:r>
          </a:p>
          <a:p>
            <a:endParaRPr lang="en-US" sz="2000" dirty="0"/>
          </a:p>
          <a:p>
            <a:r>
              <a:rPr lang="en-US" sz="2000" dirty="0" smtClean="0"/>
              <a:t>AIDS </a:t>
            </a:r>
            <a:r>
              <a:rPr lang="en-US" sz="2000" dirty="0"/>
              <a:t>Care Group </a:t>
            </a:r>
            <a:r>
              <a:rPr lang="en-US" sz="2000" dirty="0" smtClean="0"/>
              <a:t>incorporated in 1998.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smtClean="0"/>
              <a:t>It is the </a:t>
            </a:r>
            <a:r>
              <a:rPr lang="en-US" sz="2000" dirty="0"/>
              <a:t>largest and most comprehensive HIV service </a:t>
            </a:r>
            <a:r>
              <a:rPr lang="en-US" sz="2000" dirty="0" smtClean="0"/>
              <a:t>provider 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Two sites; Chester office &amp; Sharon Hill in Delaware County.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47" y="304800"/>
            <a:ext cx="157675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7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to improve treatment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Substance abuse counselors</a:t>
            </a:r>
          </a:p>
          <a:p>
            <a:r>
              <a:rPr lang="en-US" dirty="0" smtClean="0"/>
              <a:t>Opioid dependence treatment</a:t>
            </a:r>
          </a:p>
          <a:p>
            <a:r>
              <a:rPr lang="en-US" dirty="0" smtClean="0"/>
              <a:t>Group counseling</a:t>
            </a:r>
          </a:p>
          <a:p>
            <a:r>
              <a:rPr lang="en-US" dirty="0" smtClean="0"/>
              <a:t>Patient education</a:t>
            </a:r>
          </a:p>
          <a:p>
            <a:r>
              <a:rPr lang="en-US" dirty="0" smtClean="0"/>
              <a:t>Peer education counseling</a:t>
            </a:r>
          </a:p>
          <a:p>
            <a:r>
              <a:rPr lang="en-US" dirty="0" smtClean="0"/>
              <a:t>Clinic based injections</a:t>
            </a:r>
          </a:p>
          <a:p>
            <a:r>
              <a:rPr lang="en-US" dirty="0" smtClean="0"/>
              <a:t>Clinic based pill box fill weekly</a:t>
            </a:r>
          </a:p>
          <a:p>
            <a:r>
              <a:rPr lang="en-US" dirty="0" smtClean="0"/>
              <a:t>Nutrition counseling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5146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6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HCV/HIV REGIMEN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376"/>
            <a:ext cx="8305800" cy="4264024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A combination of Peg-</a:t>
            </a:r>
            <a:r>
              <a:rPr lang="en-US" sz="2000" dirty="0" smtClean="0"/>
              <a:t>inteferon</a:t>
            </a:r>
            <a:r>
              <a:rPr lang="en-US" sz="2000" dirty="0"/>
              <a:t> </a:t>
            </a:r>
            <a:r>
              <a:rPr lang="en-US" sz="2000" dirty="0" smtClean="0"/>
              <a:t>and Ribavirin (</a:t>
            </a:r>
            <a:r>
              <a:rPr lang="en-US" sz="2000" dirty="0" smtClean="0"/>
              <a:t>PegIFN</a:t>
            </a:r>
            <a:r>
              <a:rPr lang="en-US" sz="2000" dirty="0" smtClean="0"/>
              <a:t>/RBV) has been the mainstay treatment for HCV in mono-infected pts.</a:t>
            </a:r>
          </a:p>
          <a:p>
            <a:endParaRPr lang="en-US" sz="2000" dirty="0"/>
          </a:p>
          <a:p>
            <a:r>
              <a:rPr lang="en-US" sz="2000" dirty="0" smtClean="0"/>
              <a:t>Numerous studies have shown that an addition of HCV NS3/4A protease inhibitor significantly improves a sustained </a:t>
            </a:r>
            <a:r>
              <a:rPr lang="en-US" sz="2000" dirty="0" smtClean="0"/>
              <a:t>virologic</a:t>
            </a:r>
            <a:r>
              <a:rPr lang="en-US" sz="2000" dirty="0" smtClean="0"/>
              <a:t> response (SVR) in patients infected with HCV genotype 1.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HCV </a:t>
            </a:r>
            <a:r>
              <a:rPr lang="en-US" sz="2000" dirty="0"/>
              <a:t>Genotype </a:t>
            </a:r>
            <a:r>
              <a:rPr lang="en-US" sz="2000" dirty="0" smtClean="0"/>
              <a:t>1 is the most predominant type in the US.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Harder to treat </a:t>
            </a:r>
            <a:r>
              <a:rPr lang="en-US" sz="2000" dirty="0" smtClean="0"/>
              <a:t>than other genotypes.</a:t>
            </a:r>
          </a:p>
          <a:p>
            <a:pPr marL="1143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752600" cy="145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8642" y="5960761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Limited research for HCV/HIV treatment REGIMEN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038600"/>
          </a:xfrm>
        </p:spPr>
        <p:txBody>
          <a:bodyPr/>
          <a:lstStyle/>
          <a:p>
            <a:r>
              <a:rPr lang="en-US" dirty="0" smtClean="0"/>
              <a:t>Currently there </a:t>
            </a:r>
            <a:r>
              <a:rPr lang="en-US" dirty="0"/>
              <a:t>is limited clinical trials for HIV/HCV co-infection </a:t>
            </a:r>
            <a:r>
              <a:rPr lang="en-US" dirty="0" smtClean="0"/>
              <a:t>treatments that showed </a:t>
            </a:r>
            <a:r>
              <a:rPr lang="en-US" dirty="0"/>
              <a:t>that  HCV protease inhibitors in combination with </a:t>
            </a:r>
            <a:r>
              <a:rPr lang="en-US" dirty="0" smtClean="0"/>
              <a:t>Peg-IFN/RBV will significantly </a:t>
            </a:r>
            <a:r>
              <a:rPr lang="en-US" dirty="0"/>
              <a:t>improves </a:t>
            </a:r>
            <a:r>
              <a:rPr lang="en-US" dirty="0" smtClean="0"/>
              <a:t> a SVR </a:t>
            </a:r>
            <a:r>
              <a:rPr lang="en-US" dirty="0"/>
              <a:t>although clinical trials are under way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reatment duration for mono-infected patient is 36 weeks.</a:t>
            </a:r>
          </a:p>
          <a:p>
            <a:r>
              <a:rPr lang="en-US" dirty="0" smtClean="0"/>
              <a:t>Treatment recommendations for HIV/HCV co-infection is 48 weeks.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NIH.gov</a:t>
            </a:r>
          </a:p>
        </p:txBody>
      </p:sp>
    </p:spTree>
    <p:extLst>
      <p:ext uri="{BB962C8B-B14F-4D97-AF65-F5344CB8AC3E}">
        <p14:creationId xmlns:p14="http://schemas.microsoft.com/office/powerpoint/2010/main" val="13012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Advance study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influence of patients &amp; virus factors on SVR with </a:t>
            </a:r>
            <a:r>
              <a:rPr lang="en-US" sz="2000" dirty="0" smtClean="0"/>
              <a:t>Telaprevir</a:t>
            </a:r>
            <a:r>
              <a:rPr lang="en-US" sz="2000" dirty="0" smtClean="0"/>
              <a:t> +peg-IFN/</a:t>
            </a:r>
            <a:r>
              <a:rPr lang="en-US" sz="2000" dirty="0" smtClean="0"/>
              <a:t>rbv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275801"/>
              </p:ext>
            </p:extLst>
          </p:nvPr>
        </p:nvGraphicFramePr>
        <p:xfrm>
          <a:off x="1714500" y="1960604"/>
          <a:ext cx="6896100" cy="382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2286000"/>
            <a:ext cx="72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SVR 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558593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1b 1a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36092" y="559761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&lt;800, 000  &gt;800,00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559761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F0-2 F3-4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61722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Marcellin</a:t>
            </a:r>
            <a:r>
              <a:rPr lang="en-US" sz="1000" dirty="0" smtClean="0"/>
              <a:t> P, et al #451, </a:t>
            </a:r>
            <a:r>
              <a:rPr lang="en-US" sz="1000" dirty="0" smtClean="0"/>
              <a:t>Dusheiko</a:t>
            </a:r>
            <a:r>
              <a:rPr lang="en-US" sz="1000" dirty="0" smtClean="0"/>
              <a:t> GM, et al #415 Poster Presented at EASL: The International Liver Congress 2011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1723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HIV/HCV Co-infection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Treatment for both HIV/HCV treatment requires careful consideration due to;</a:t>
            </a:r>
          </a:p>
          <a:p>
            <a:pPr lvl="1"/>
            <a:r>
              <a:rPr lang="en-US" dirty="0" smtClean="0"/>
              <a:t> potential drug-drug interactions,</a:t>
            </a:r>
          </a:p>
          <a:p>
            <a:pPr lvl="1"/>
            <a:r>
              <a:rPr lang="en-US" dirty="0" smtClean="0"/>
              <a:t>And overlapping toxicities,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000" dirty="0" smtClean="0"/>
              <a:t>Therefore ARV regimen may need to be modified.</a:t>
            </a:r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28194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ARV therapy in </a:t>
            </a:r>
            <a:r>
              <a:rPr lang="en-US" sz="2800" dirty="0" smtClean="0"/>
              <a:t>hiv</a:t>
            </a:r>
            <a:r>
              <a:rPr lang="en-US" sz="2800" dirty="0" smtClean="0"/>
              <a:t>/</a:t>
            </a:r>
            <a:r>
              <a:rPr lang="en-US" sz="2800" dirty="0" smtClean="0"/>
              <a:t>hcv</a:t>
            </a:r>
            <a:r>
              <a:rPr lang="en-US" sz="2800" dirty="0" smtClean="0"/>
              <a:t> co-infection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ACG Preferred regimen;</a:t>
            </a:r>
          </a:p>
          <a:p>
            <a:pPr lvl="1"/>
            <a:r>
              <a:rPr lang="en-US" sz="1800" dirty="0" smtClean="0"/>
              <a:t>2NRTI-( </a:t>
            </a:r>
            <a:r>
              <a:rPr lang="en-US" sz="1800" dirty="0" smtClean="0"/>
              <a:t>Emtricitabine</a:t>
            </a:r>
            <a:r>
              <a:rPr lang="en-US" sz="1800" dirty="0" smtClean="0"/>
              <a:t>/</a:t>
            </a:r>
            <a:r>
              <a:rPr lang="en-US" sz="1800" dirty="0" smtClean="0"/>
              <a:t>tenofovir</a:t>
            </a:r>
            <a:r>
              <a:rPr lang="en-US" sz="1800" dirty="0" smtClean="0"/>
              <a:t> </a:t>
            </a:r>
            <a:r>
              <a:rPr lang="en-US" sz="1800" dirty="0" smtClean="0"/>
              <a:t>disoproxil</a:t>
            </a:r>
            <a:r>
              <a:rPr lang="en-US" sz="1800" dirty="0" smtClean="0"/>
              <a:t>)</a:t>
            </a:r>
            <a:r>
              <a:rPr lang="en-US" sz="1800" dirty="0" smtClean="0"/>
              <a:t>Truvada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Intergrase</a:t>
            </a:r>
            <a:r>
              <a:rPr lang="en-US" sz="1800" dirty="0"/>
              <a:t> </a:t>
            </a:r>
            <a:r>
              <a:rPr lang="en-US" sz="1800" dirty="0" smtClean="0"/>
              <a:t>Inhibitor-</a:t>
            </a:r>
            <a:r>
              <a:rPr lang="en-US" sz="1800" dirty="0" smtClean="0"/>
              <a:t>Raltegrevir</a:t>
            </a:r>
            <a:r>
              <a:rPr lang="en-US" sz="1800" dirty="0" smtClean="0"/>
              <a:t> (</a:t>
            </a:r>
            <a:r>
              <a:rPr lang="en-US" sz="1800" dirty="0" smtClean="0"/>
              <a:t>Isentress</a:t>
            </a:r>
            <a:r>
              <a:rPr lang="en-US" sz="1800" dirty="0" smtClean="0"/>
              <a:t>).</a:t>
            </a:r>
          </a:p>
          <a:p>
            <a:r>
              <a:rPr lang="en-US" dirty="0" smtClean="0"/>
              <a:t>Based on review of genotype and patient HIV VL to permit use the of </a:t>
            </a:r>
            <a:r>
              <a:rPr lang="en-US" dirty="0" smtClean="0"/>
              <a:t>Telaprevir</a:t>
            </a:r>
            <a:r>
              <a:rPr lang="en-US" dirty="0" smtClean="0"/>
              <a:t> or </a:t>
            </a:r>
            <a:r>
              <a:rPr lang="en-US" dirty="0" smtClean="0"/>
              <a:t>Boceprevir</a:t>
            </a:r>
            <a:r>
              <a:rPr lang="en-US" dirty="0" smtClean="0"/>
              <a:t> .    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29061"/>
            <a:ext cx="30956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49" y="3929061"/>
            <a:ext cx="2286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24" y="3929060"/>
            <a:ext cx="21431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ARV 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Raltegrevir</a:t>
            </a:r>
            <a:r>
              <a:rPr lang="en-US" dirty="0" smtClean="0"/>
              <a:t>/2-NRTI</a:t>
            </a:r>
          </a:p>
          <a:p>
            <a:pPr lvl="1"/>
            <a:r>
              <a:rPr lang="en-US" dirty="0"/>
              <a:t>Use either </a:t>
            </a:r>
            <a:r>
              <a:rPr lang="en-US" dirty="0"/>
              <a:t>boceprevir</a:t>
            </a:r>
            <a:r>
              <a:rPr lang="en-US" dirty="0"/>
              <a:t> or </a:t>
            </a:r>
            <a:r>
              <a:rPr lang="en-US" dirty="0" smtClean="0"/>
              <a:t>Telaprevir</a:t>
            </a:r>
            <a:endParaRPr lang="en-US" dirty="0" smtClean="0"/>
          </a:p>
          <a:p>
            <a:r>
              <a:rPr lang="en-US" dirty="0" smtClean="0"/>
              <a:t>Reyataz</a:t>
            </a:r>
            <a:r>
              <a:rPr lang="en-US" dirty="0" smtClean="0"/>
              <a:t>/</a:t>
            </a:r>
            <a:r>
              <a:rPr lang="en-US" dirty="0" smtClean="0"/>
              <a:t>norvir</a:t>
            </a:r>
            <a:r>
              <a:rPr lang="en-US" dirty="0" smtClean="0"/>
              <a:t> + 2-NRTIs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Telaprevir</a:t>
            </a:r>
            <a:r>
              <a:rPr lang="en-US" dirty="0" smtClean="0"/>
              <a:t> at standard dose. Do not use </a:t>
            </a:r>
            <a:r>
              <a:rPr lang="en-US" dirty="0" smtClean="0"/>
              <a:t>boceprevir</a:t>
            </a:r>
            <a:endParaRPr lang="en-US" dirty="0" smtClean="0"/>
          </a:p>
          <a:p>
            <a:r>
              <a:rPr lang="en-US" dirty="0" smtClean="0"/>
              <a:t>Sustiva</a:t>
            </a:r>
            <a:r>
              <a:rPr lang="en-US" dirty="0" smtClean="0"/>
              <a:t> + 2 NRTIs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Telaprevir</a:t>
            </a:r>
            <a:r>
              <a:rPr lang="en-US" dirty="0" smtClean="0"/>
              <a:t> at increased dose of 1125mg every 8hrs.</a:t>
            </a:r>
          </a:p>
          <a:p>
            <a:pPr lvl="1"/>
            <a:r>
              <a:rPr lang="en-US" dirty="0" smtClean="0"/>
              <a:t>Do not use </a:t>
            </a:r>
            <a:r>
              <a:rPr lang="en-US" dirty="0" smtClean="0"/>
              <a:t>Boceprevir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56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Telaprevir</a:t>
            </a:r>
            <a:r>
              <a:rPr lang="en-US" sz="3600" dirty="0" smtClean="0"/>
              <a:t> VS </a:t>
            </a:r>
            <a:r>
              <a:rPr lang="en-US" sz="3600" dirty="0" smtClean="0"/>
              <a:t>boceprevir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/>
              <a:t>Hcv</a:t>
            </a:r>
            <a:r>
              <a:rPr lang="en-US" sz="2700" dirty="0"/>
              <a:t> ns3 PROTEASE INHIBITORS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36643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Telaprevir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/>
              <a:t>incevek</a:t>
            </a:r>
            <a:r>
              <a:rPr lang="en-US" sz="2400" dirty="0"/>
              <a:t>) Drug interactions with </a:t>
            </a:r>
            <a:r>
              <a:rPr lang="en-US" sz="2400" dirty="0"/>
              <a:t>hiv</a:t>
            </a:r>
            <a:r>
              <a:rPr lang="en-US" sz="2400" dirty="0"/>
              <a:t> meds</a:t>
            </a:r>
            <a:br>
              <a:rPr lang="en-US" sz="2400" dirty="0"/>
            </a:br>
            <a:r>
              <a:rPr lang="en-US" sz="2400" dirty="0"/>
              <a:t>(DHHS: </a:t>
            </a:r>
            <a:r>
              <a:rPr lang="en-US" sz="2400" dirty="0"/>
              <a:t>Incevek</a:t>
            </a:r>
            <a:r>
              <a:rPr lang="en-US" sz="2400" dirty="0"/>
              <a:t>  Product  Information)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8" y="1753776"/>
            <a:ext cx="7754784" cy="43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50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Telaprevir</a:t>
            </a:r>
            <a:r>
              <a:rPr lang="en-US" dirty="0" smtClean="0"/>
              <a:t> (</a:t>
            </a:r>
            <a:r>
              <a:rPr lang="en-US" dirty="0" smtClean="0"/>
              <a:t>incevek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drug-drug </a:t>
            </a:r>
            <a:r>
              <a:rPr lang="en-US" dirty="0" smtClean="0"/>
              <a:t>interactions; </a:t>
            </a:r>
            <a:r>
              <a:rPr lang="en-US" dirty="0" smtClean="0"/>
              <a:t>subtrate</a:t>
            </a:r>
            <a:r>
              <a:rPr lang="en-US" dirty="0" smtClean="0"/>
              <a:t> and inhibitor of CYP3A4 and p-</a:t>
            </a:r>
            <a:r>
              <a:rPr lang="en-US" dirty="0" smtClean="0"/>
              <a:t>gp</a:t>
            </a:r>
            <a:r>
              <a:rPr lang="en-US" dirty="0" smtClean="0"/>
              <a:t> enzymes</a:t>
            </a:r>
          </a:p>
          <a:p>
            <a:r>
              <a:rPr lang="en-US" dirty="0"/>
              <a:t>Given during the 1st 12weeks of therapy in combination with Ribavirin &amp; </a:t>
            </a:r>
            <a:r>
              <a:rPr lang="en-US" dirty="0" smtClean="0"/>
              <a:t>Peg</a:t>
            </a:r>
            <a:endParaRPr lang="en-US" dirty="0"/>
          </a:p>
          <a:p>
            <a:r>
              <a:rPr lang="en-US" dirty="0"/>
              <a:t>Requires 20gms of fat with each dose</a:t>
            </a:r>
          </a:p>
          <a:p>
            <a:r>
              <a:rPr lang="en-US" dirty="0"/>
              <a:t>Dosing is 375mg BID q8hrs</a:t>
            </a:r>
          </a:p>
          <a:p>
            <a:r>
              <a:rPr lang="en-US" dirty="0" smtClean="0"/>
              <a:t>If a dose is missed, follow the 4 </a:t>
            </a:r>
            <a:r>
              <a:rPr lang="en-US" dirty="0" smtClean="0"/>
              <a:t>hr</a:t>
            </a:r>
            <a:r>
              <a:rPr lang="en-US" dirty="0" smtClean="0"/>
              <a:t> rule </a:t>
            </a:r>
          </a:p>
          <a:p>
            <a:r>
              <a:rPr lang="en-US" dirty="0" smtClean="0"/>
              <a:t>Store </a:t>
            </a:r>
            <a:r>
              <a:rPr lang="en-US" dirty="0" smtClean="0"/>
              <a:t>incivek</a:t>
            </a:r>
            <a:r>
              <a:rPr lang="en-US" dirty="0" smtClean="0"/>
              <a:t> at room temperature.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133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0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AIDS Care Group:</a:t>
            </a:r>
            <a:br>
              <a:rPr lang="en-US" dirty="0"/>
            </a:br>
            <a:r>
              <a:rPr lang="en-US" dirty="0"/>
              <a:t>Services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Medical </a:t>
            </a:r>
            <a:r>
              <a:rPr lang="en-US" sz="2000" dirty="0"/>
              <a:t>staff sees 200 patients per </a:t>
            </a:r>
            <a:r>
              <a:rPr lang="en-US" sz="2000" dirty="0" smtClean="0"/>
              <a:t>month</a:t>
            </a:r>
            <a:endParaRPr lang="en-US" sz="2000" dirty="0"/>
          </a:p>
          <a:p>
            <a:r>
              <a:rPr lang="en-US" sz="2000" dirty="0"/>
              <a:t>Dental staff sees 85 patients per </a:t>
            </a:r>
            <a:r>
              <a:rPr lang="en-US" sz="2000" dirty="0" smtClean="0"/>
              <a:t>month</a:t>
            </a:r>
            <a:endParaRPr lang="en-US" sz="2000" dirty="0"/>
          </a:p>
          <a:p>
            <a:r>
              <a:rPr lang="en-US" sz="2000" dirty="0"/>
              <a:t>Psychiatrist consults with 40 patients each </a:t>
            </a:r>
            <a:r>
              <a:rPr lang="en-US" sz="2000" dirty="0" smtClean="0"/>
              <a:t>month</a:t>
            </a:r>
            <a:endParaRPr lang="en-US" sz="2000" dirty="0"/>
          </a:p>
          <a:p>
            <a:r>
              <a:rPr lang="en-US" sz="2000" dirty="0"/>
              <a:t>Clients are screened for infectious diseases, dermatology diseases, and mental health diseases </a:t>
            </a:r>
          </a:p>
          <a:p>
            <a:r>
              <a:rPr lang="en-US" sz="2000" dirty="0"/>
              <a:t>Food pantry supplies 30 food baskets to the needy each week.</a:t>
            </a:r>
          </a:p>
          <a:p>
            <a:r>
              <a:rPr lang="en-US" sz="2000" dirty="0"/>
              <a:t>1,200 meals are served monthly </a:t>
            </a:r>
          </a:p>
          <a:p>
            <a:r>
              <a:rPr lang="en-US" sz="2000" dirty="0"/>
              <a:t>35 women participate in a women’s </a:t>
            </a:r>
          </a:p>
          <a:p>
            <a:r>
              <a:rPr lang="en-US" sz="2000" dirty="0"/>
              <a:t>    health group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8" y="76200"/>
            <a:ext cx="15367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0574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37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4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Drugs that are contraindicated with </a:t>
            </a:r>
            <a:r>
              <a:rPr lang="en-US" dirty="0" smtClean="0"/>
              <a:t>Telaprevir</a:t>
            </a:r>
            <a:r>
              <a:rPr lang="en-US" dirty="0" smtClean="0"/>
              <a:t> (</a:t>
            </a:r>
            <a:r>
              <a:rPr lang="en-US" dirty="0" smtClean="0"/>
              <a:t>incevek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9" y="1600200"/>
            <a:ext cx="83664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16" y="890016"/>
            <a:ext cx="1216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203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Drug interactions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200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Treatment may need to be modified or close monitoring if you take any of the following medications (250-350 drug interactions);</a:t>
            </a:r>
          </a:p>
          <a:p>
            <a:pPr marL="114300" indent="0">
              <a:buNone/>
            </a:pPr>
            <a:endParaRPr lang="en-US" sz="1600" dirty="0" smtClean="0"/>
          </a:p>
          <a:p>
            <a:pPr lvl="1"/>
            <a:r>
              <a:rPr lang="en-US" sz="1400" dirty="0" smtClean="0"/>
              <a:t>alprazolam </a:t>
            </a:r>
            <a:r>
              <a:rPr lang="en-US" sz="1400" dirty="0"/>
              <a:t>(Xanax); </a:t>
            </a:r>
            <a:r>
              <a:rPr lang="en-US" sz="1400" dirty="0" smtClean="0"/>
              <a:t> </a:t>
            </a:r>
            <a:r>
              <a:rPr lang="en-US" sz="1400" dirty="0"/>
              <a:t>warfarin (Coumadin);  </a:t>
            </a:r>
            <a:r>
              <a:rPr lang="en-US" sz="1400" dirty="0" smtClean="0"/>
              <a:t>itraconazole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/>
              <a:t>Sporanox</a:t>
            </a:r>
            <a:r>
              <a:rPr lang="en-US" sz="1400" dirty="0"/>
              <a:t>), ketoconazole (</a:t>
            </a:r>
            <a:r>
              <a:rPr lang="en-US" sz="1400" dirty="0"/>
              <a:t>Nizoral</a:t>
            </a:r>
            <a:r>
              <a:rPr lang="en-US" sz="1400" dirty="0"/>
              <a:t>), </a:t>
            </a:r>
            <a:r>
              <a:rPr lang="en-US" sz="1400" dirty="0"/>
              <a:t>posaconazole</a:t>
            </a:r>
            <a:r>
              <a:rPr lang="en-US" sz="1400" dirty="0"/>
              <a:t> (</a:t>
            </a:r>
            <a:r>
              <a:rPr lang="en-US" sz="1400" dirty="0"/>
              <a:t>Noxafil</a:t>
            </a:r>
            <a:r>
              <a:rPr lang="en-US" sz="1400" dirty="0"/>
              <a:t>), or </a:t>
            </a:r>
            <a:r>
              <a:rPr lang="en-US" sz="1400" dirty="0"/>
              <a:t>voriconazole</a:t>
            </a:r>
            <a:r>
              <a:rPr lang="en-US" sz="1400" dirty="0"/>
              <a:t> (</a:t>
            </a:r>
            <a:r>
              <a:rPr lang="en-US" sz="1400" dirty="0"/>
              <a:t>Vfend</a:t>
            </a:r>
            <a:r>
              <a:rPr lang="en-US" sz="1400" dirty="0"/>
              <a:t>); </a:t>
            </a:r>
            <a:r>
              <a:rPr lang="en-US" sz="1400" dirty="0"/>
              <a:t>bosentan</a:t>
            </a:r>
            <a:r>
              <a:rPr lang="en-US" sz="1400" dirty="0"/>
              <a:t> ( </a:t>
            </a:r>
            <a:r>
              <a:rPr lang="en-US" sz="1400" dirty="0"/>
              <a:t>Tracleer</a:t>
            </a:r>
            <a:r>
              <a:rPr lang="en-US" sz="1400" dirty="0"/>
              <a:t>); budesonide (</a:t>
            </a:r>
            <a:r>
              <a:rPr lang="en-US" sz="1400" dirty="0"/>
              <a:t>Pulmicort</a:t>
            </a:r>
            <a:r>
              <a:rPr lang="en-US" sz="1400" dirty="0"/>
              <a:t>, </a:t>
            </a:r>
            <a:r>
              <a:rPr lang="en-US" sz="1400" dirty="0"/>
              <a:t>Rhinocort</a:t>
            </a:r>
            <a:r>
              <a:rPr lang="en-US" sz="1400" dirty="0"/>
              <a:t>); </a:t>
            </a:r>
            <a:r>
              <a:rPr lang="en-US" sz="1400" dirty="0" smtClean="0"/>
              <a:t> </a:t>
            </a:r>
            <a:r>
              <a:rPr lang="en-US" sz="1400" dirty="0"/>
              <a:t>amlodipine (Norvasc), </a:t>
            </a:r>
            <a:r>
              <a:rPr lang="en-US" sz="1400" dirty="0"/>
              <a:t>diltiazem</a:t>
            </a:r>
            <a:r>
              <a:rPr lang="en-US" sz="1400" dirty="0"/>
              <a:t> (Cardizem, </a:t>
            </a:r>
            <a:r>
              <a:rPr lang="en-US" sz="1400" dirty="0"/>
              <a:t>Dilacor</a:t>
            </a:r>
            <a:r>
              <a:rPr lang="en-US" sz="1400" dirty="0"/>
              <a:t>, </a:t>
            </a:r>
            <a:r>
              <a:rPr lang="en-US" sz="1400" dirty="0" smtClean="0"/>
              <a:t>Tiazac</a:t>
            </a:r>
            <a:r>
              <a:rPr lang="en-US" sz="1400" dirty="0" smtClean="0"/>
              <a:t>, </a:t>
            </a:r>
            <a:r>
              <a:rPr lang="en-US" sz="1400" dirty="0"/>
              <a:t>felodipine</a:t>
            </a:r>
            <a:r>
              <a:rPr lang="en-US" sz="1400" dirty="0"/>
              <a:t> (</a:t>
            </a:r>
            <a:r>
              <a:rPr lang="en-US" sz="1400" dirty="0"/>
              <a:t>Plendil</a:t>
            </a:r>
            <a:r>
              <a:rPr lang="en-US" sz="1400" dirty="0"/>
              <a:t>), </a:t>
            </a:r>
            <a:r>
              <a:rPr lang="en-US" sz="1400" dirty="0"/>
              <a:t>nicardipine</a:t>
            </a:r>
            <a:r>
              <a:rPr lang="en-US" sz="1400" dirty="0"/>
              <a:t> (</a:t>
            </a:r>
            <a:r>
              <a:rPr lang="en-US" sz="1400" dirty="0"/>
              <a:t>Cardene</a:t>
            </a:r>
            <a:r>
              <a:rPr lang="en-US" sz="1400" dirty="0"/>
              <a:t>), </a:t>
            </a:r>
            <a:r>
              <a:rPr lang="en-US" sz="1400" dirty="0"/>
              <a:t>nifedipine</a:t>
            </a:r>
            <a:r>
              <a:rPr lang="en-US" sz="1400" dirty="0"/>
              <a:t> (</a:t>
            </a:r>
            <a:r>
              <a:rPr lang="en-US" sz="1400" dirty="0"/>
              <a:t>Adalat</a:t>
            </a:r>
            <a:r>
              <a:rPr lang="en-US" sz="1400" dirty="0"/>
              <a:t>, Procardia), </a:t>
            </a:r>
            <a:r>
              <a:rPr lang="en-US" sz="1400" dirty="0"/>
              <a:t>nisoldipine</a:t>
            </a:r>
            <a:r>
              <a:rPr lang="en-US" sz="1400" dirty="0"/>
              <a:t> (</a:t>
            </a:r>
            <a:r>
              <a:rPr lang="en-US" sz="1400" dirty="0"/>
              <a:t>Sular</a:t>
            </a:r>
            <a:r>
              <a:rPr lang="en-US" sz="1400" dirty="0" smtClean="0"/>
              <a:t>), </a:t>
            </a:r>
            <a:r>
              <a:rPr lang="en-US" sz="1400" dirty="0"/>
              <a:t>verapamil (</a:t>
            </a:r>
            <a:r>
              <a:rPr lang="en-US" sz="1400" dirty="0"/>
              <a:t>Calan</a:t>
            </a:r>
            <a:r>
              <a:rPr lang="en-US" sz="1400" dirty="0"/>
              <a:t>, </a:t>
            </a:r>
            <a:r>
              <a:rPr lang="en-US" sz="1400" dirty="0"/>
              <a:t>Isoptin</a:t>
            </a:r>
            <a:r>
              <a:rPr lang="en-US" sz="1400" dirty="0"/>
              <a:t>, </a:t>
            </a:r>
            <a:r>
              <a:rPr lang="en-US" sz="1400" dirty="0"/>
              <a:t>Verelan</a:t>
            </a:r>
            <a:r>
              <a:rPr lang="en-US" sz="1400" dirty="0"/>
              <a:t>); clarithromycin (</a:t>
            </a:r>
            <a:r>
              <a:rPr lang="en-US" sz="1400" dirty="0"/>
              <a:t>Biaxin</a:t>
            </a:r>
            <a:r>
              <a:rPr lang="en-US" sz="1400" dirty="0"/>
              <a:t>); colchicine (</a:t>
            </a:r>
            <a:r>
              <a:rPr lang="en-US" sz="1400" dirty="0"/>
              <a:t>Colcrys</a:t>
            </a:r>
            <a:r>
              <a:rPr lang="en-US" sz="1400" dirty="0"/>
              <a:t>); </a:t>
            </a:r>
            <a:r>
              <a:rPr lang="en-US" sz="1400" dirty="0"/>
              <a:t>desipramine</a:t>
            </a:r>
            <a:r>
              <a:rPr lang="en-US" sz="1400" dirty="0"/>
              <a:t> (</a:t>
            </a:r>
            <a:r>
              <a:rPr lang="en-US" sz="1400" dirty="0"/>
              <a:t>Norpramin</a:t>
            </a:r>
            <a:r>
              <a:rPr lang="en-US" sz="1400" dirty="0"/>
              <a:t>); digoxin (</a:t>
            </a:r>
            <a:r>
              <a:rPr lang="en-US" sz="1400" dirty="0"/>
              <a:t>Lanoxin</a:t>
            </a:r>
            <a:r>
              <a:rPr lang="en-US" sz="1400" dirty="0"/>
              <a:t>); </a:t>
            </a:r>
            <a:r>
              <a:rPr lang="en-US" sz="1400" dirty="0"/>
              <a:t>efavirenz</a:t>
            </a:r>
            <a:r>
              <a:rPr lang="en-US" sz="1400" dirty="0"/>
              <a:t> (</a:t>
            </a:r>
            <a:r>
              <a:rPr lang="en-US" sz="1400" dirty="0"/>
              <a:t>Sustiva</a:t>
            </a:r>
            <a:r>
              <a:rPr lang="en-US" sz="1400" dirty="0"/>
              <a:t>, in </a:t>
            </a:r>
            <a:r>
              <a:rPr lang="en-US" sz="1400" dirty="0"/>
              <a:t>Atripla</a:t>
            </a:r>
            <a:r>
              <a:rPr lang="en-US" sz="1400" dirty="0"/>
              <a:t>); </a:t>
            </a:r>
            <a:r>
              <a:rPr lang="en-US" sz="1400" dirty="0" smtClean="0"/>
              <a:t> </a:t>
            </a:r>
            <a:r>
              <a:rPr lang="en-US" sz="1400" dirty="0"/>
              <a:t>escitalopram</a:t>
            </a:r>
            <a:r>
              <a:rPr lang="en-US" sz="1400" dirty="0"/>
              <a:t> (</a:t>
            </a:r>
            <a:r>
              <a:rPr lang="en-US" sz="1400" dirty="0" smtClean="0"/>
              <a:t>Lexapro), fluticasone </a:t>
            </a:r>
            <a:r>
              <a:rPr lang="en-US" sz="1400" dirty="0"/>
              <a:t>(</a:t>
            </a:r>
            <a:r>
              <a:rPr lang="en-US" sz="1400" dirty="0"/>
              <a:t>Advair</a:t>
            </a:r>
            <a:r>
              <a:rPr lang="en-US" sz="1400" dirty="0"/>
              <a:t>, Flonase, </a:t>
            </a:r>
            <a:r>
              <a:rPr lang="en-US" sz="1400" dirty="0"/>
              <a:t>Flovent</a:t>
            </a:r>
            <a:r>
              <a:rPr lang="en-US" sz="1400" dirty="0"/>
              <a:t>); hormone replacement therapy (HRT); </a:t>
            </a:r>
            <a:r>
              <a:rPr lang="en-US" sz="1400" dirty="0"/>
              <a:t>immunosuppressants</a:t>
            </a:r>
            <a:r>
              <a:rPr lang="en-US" sz="1400" dirty="0"/>
              <a:t> such as cyclosporine (</a:t>
            </a:r>
            <a:r>
              <a:rPr lang="en-US" sz="1400" dirty="0"/>
              <a:t>Gengraf</a:t>
            </a:r>
            <a:r>
              <a:rPr lang="en-US" sz="1400" dirty="0"/>
              <a:t>, </a:t>
            </a:r>
            <a:r>
              <a:rPr lang="en-US" sz="1400" dirty="0"/>
              <a:t>Neoral</a:t>
            </a:r>
            <a:r>
              <a:rPr lang="en-US" sz="1400" dirty="0"/>
              <a:t>, </a:t>
            </a:r>
            <a:r>
              <a:rPr lang="en-US" sz="1400" dirty="0"/>
              <a:t>Sandimmune</a:t>
            </a:r>
            <a:r>
              <a:rPr lang="en-US" sz="1400" dirty="0"/>
              <a:t>), </a:t>
            </a:r>
            <a:r>
              <a:rPr lang="en-US" sz="1400" dirty="0"/>
              <a:t>sirolimus</a:t>
            </a:r>
            <a:r>
              <a:rPr lang="en-US" sz="1400" dirty="0"/>
              <a:t> (</a:t>
            </a:r>
            <a:r>
              <a:rPr lang="en-US" sz="1400" dirty="0"/>
              <a:t>Rapamune</a:t>
            </a:r>
            <a:r>
              <a:rPr lang="en-US" sz="1400" dirty="0"/>
              <a:t>), or </a:t>
            </a:r>
            <a:r>
              <a:rPr lang="en-US" sz="1400" dirty="0"/>
              <a:t>tacrolimus</a:t>
            </a:r>
            <a:r>
              <a:rPr lang="en-US" sz="1400" dirty="0"/>
              <a:t> (</a:t>
            </a:r>
            <a:r>
              <a:rPr lang="en-US" sz="1400" dirty="0"/>
              <a:t>Prograf</a:t>
            </a:r>
            <a:r>
              <a:rPr lang="en-US" sz="1400" dirty="0" smtClean="0"/>
              <a:t>); </a:t>
            </a:r>
            <a:r>
              <a:rPr lang="en-US" sz="1400" dirty="0"/>
              <a:t>sildenafil (Viagra), </a:t>
            </a:r>
            <a:r>
              <a:rPr lang="en-US" sz="1400" dirty="0"/>
              <a:t>tadalafil</a:t>
            </a:r>
            <a:r>
              <a:rPr lang="en-US" sz="1400" dirty="0"/>
              <a:t> (Cialis), or </a:t>
            </a:r>
            <a:r>
              <a:rPr lang="en-US" sz="1400" dirty="0"/>
              <a:t>vardenafil</a:t>
            </a:r>
            <a:r>
              <a:rPr lang="en-US" sz="1400" dirty="0"/>
              <a:t> (Levitra, </a:t>
            </a:r>
            <a:r>
              <a:rPr lang="en-US" sz="1400" dirty="0"/>
              <a:t>Staxyn</a:t>
            </a:r>
            <a:r>
              <a:rPr lang="en-US" sz="1400" dirty="0" smtClean="0"/>
              <a:t>); </a:t>
            </a:r>
            <a:r>
              <a:rPr lang="en-US" sz="1400" dirty="0"/>
              <a:t>amiodarone</a:t>
            </a:r>
            <a:r>
              <a:rPr lang="en-US" sz="1400" dirty="0"/>
              <a:t> (</a:t>
            </a:r>
            <a:r>
              <a:rPr lang="en-US" sz="1400" dirty="0"/>
              <a:t>Cordarone</a:t>
            </a:r>
            <a:r>
              <a:rPr lang="en-US" sz="1400" dirty="0"/>
              <a:t>, </a:t>
            </a:r>
            <a:r>
              <a:rPr lang="en-US" sz="1400" dirty="0"/>
              <a:t>Pacerone</a:t>
            </a:r>
            <a:r>
              <a:rPr lang="en-US" sz="1400" dirty="0" smtClean="0"/>
              <a:t>), </a:t>
            </a:r>
            <a:r>
              <a:rPr lang="en-US" sz="1400" dirty="0"/>
              <a:t>flecainide</a:t>
            </a:r>
            <a:r>
              <a:rPr lang="en-US" sz="1400" dirty="0"/>
              <a:t> (</a:t>
            </a:r>
            <a:r>
              <a:rPr lang="en-US" sz="1400" dirty="0"/>
              <a:t>Tambocor</a:t>
            </a:r>
            <a:r>
              <a:rPr lang="en-US" sz="1400" dirty="0"/>
              <a:t>), </a:t>
            </a:r>
            <a:r>
              <a:rPr lang="en-US" sz="1400" dirty="0"/>
              <a:t>lidocaine</a:t>
            </a:r>
            <a:r>
              <a:rPr lang="en-US" sz="1400" dirty="0"/>
              <a:t> (Lidoderm, </a:t>
            </a:r>
            <a:r>
              <a:rPr lang="en-US" sz="1400" dirty="0"/>
              <a:t>Lidopen</a:t>
            </a:r>
            <a:r>
              <a:rPr lang="en-US" sz="1400" dirty="0"/>
              <a:t>, </a:t>
            </a:r>
            <a:r>
              <a:rPr lang="en-US" sz="1400" dirty="0"/>
              <a:t>Xylocaine</a:t>
            </a:r>
            <a:r>
              <a:rPr lang="en-US" sz="1400" dirty="0"/>
              <a:t>), </a:t>
            </a:r>
            <a:r>
              <a:rPr lang="en-US" sz="1400" dirty="0"/>
              <a:t>propafenone</a:t>
            </a:r>
            <a:r>
              <a:rPr lang="en-US" sz="1400" dirty="0"/>
              <a:t> (</a:t>
            </a:r>
            <a:r>
              <a:rPr lang="en-US" sz="1400" dirty="0"/>
              <a:t>Rhythmol</a:t>
            </a:r>
            <a:r>
              <a:rPr lang="en-US" sz="1400" dirty="0"/>
              <a:t>), or quinidine; </a:t>
            </a:r>
            <a:r>
              <a:rPr lang="en-US" sz="1400" dirty="0" smtClean="0"/>
              <a:t>carbamazepine </a:t>
            </a:r>
            <a:r>
              <a:rPr lang="en-US" sz="1400" dirty="0"/>
              <a:t>(</a:t>
            </a:r>
            <a:r>
              <a:rPr lang="en-US" sz="1400" dirty="0"/>
              <a:t>Tegretol</a:t>
            </a:r>
            <a:r>
              <a:rPr lang="en-US" sz="1400" dirty="0"/>
              <a:t>), phenobarbital, and phenytoin (Dilantin); methadone (</a:t>
            </a:r>
            <a:r>
              <a:rPr lang="en-US" sz="1400" dirty="0"/>
              <a:t>Dolophine</a:t>
            </a:r>
            <a:r>
              <a:rPr lang="en-US" sz="1400" dirty="0"/>
              <a:t>); midazolam injection </a:t>
            </a:r>
            <a:r>
              <a:rPr lang="en-US" sz="1400" dirty="0" smtClean="0"/>
              <a:t>, oral birth </a:t>
            </a:r>
            <a:r>
              <a:rPr lang="en-US" sz="1400" dirty="0"/>
              <a:t>control </a:t>
            </a:r>
            <a:r>
              <a:rPr lang="en-US" sz="1400" dirty="0" smtClean="0"/>
              <a:t>pills; dexamethasone </a:t>
            </a:r>
            <a:r>
              <a:rPr lang="en-US" sz="1400" dirty="0"/>
              <a:t>(</a:t>
            </a:r>
            <a:r>
              <a:rPr lang="en-US" sz="1400" dirty="0"/>
              <a:t>Decadron</a:t>
            </a:r>
            <a:r>
              <a:rPr lang="en-US" sz="1400" dirty="0"/>
              <a:t>, </a:t>
            </a:r>
            <a:r>
              <a:rPr lang="en-US" sz="1400" dirty="0"/>
              <a:t>Dexpak</a:t>
            </a:r>
            <a:r>
              <a:rPr lang="en-US" sz="1400" dirty="0"/>
              <a:t>), methylprednisolone (Medrol), and prednisone (</a:t>
            </a:r>
            <a:r>
              <a:rPr lang="en-US" sz="1400" dirty="0"/>
              <a:t>Sterapred</a:t>
            </a:r>
            <a:r>
              <a:rPr lang="en-US" sz="1400" dirty="0"/>
              <a:t>); </a:t>
            </a:r>
            <a:r>
              <a:rPr lang="en-US" sz="1400" dirty="0"/>
              <a:t>rifabutin</a:t>
            </a:r>
            <a:r>
              <a:rPr lang="en-US" sz="1400" dirty="0"/>
              <a:t> (</a:t>
            </a:r>
            <a:r>
              <a:rPr lang="en-US" sz="1400" dirty="0"/>
              <a:t>Mycobutin</a:t>
            </a:r>
            <a:r>
              <a:rPr lang="en-US" sz="1400" dirty="0"/>
              <a:t>); ritonavir (</a:t>
            </a:r>
            <a:r>
              <a:rPr lang="en-US" sz="1400" dirty="0"/>
              <a:t>Norvir</a:t>
            </a:r>
            <a:r>
              <a:rPr lang="en-US" sz="1400" dirty="0"/>
              <a:t>) used in combination with other HIV protease inhibitors such as </a:t>
            </a:r>
            <a:r>
              <a:rPr lang="en-US" sz="1400" dirty="0"/>
              <a:t>atazanavir</a:t>
            </a:r>
            <a:r>
              <a:rPr lang="en-US" sz="1400" dirty="0"/>
              <a:t> (</a:t>
            </a:r>
            <a:r>
              <a:rPr lang="en-US" sz="1400" dirty="0"/>
              <a:t>Reyataz</a:t>
            </a:r>
            <a:r>
              <a:rPr lang="en-US" sz="1400" dirty="0"/>
              <a:t>), </a:t>
            </a:r>
            <a:r>
              <a:rPr lang="en-US" sz="1400" dirty="0"/>
              <a:t>darunavir</a:t>
            </a:r>
            <a:r>
              <a:rPr lang="en-US" sz="1400" dirty="0"/>
              <a:t> (</a:t>
            </a:r>
            <a:r>
              <a:rPr lang="en-US" sz="1400" dirty="0"/>
              <a:t>Preszista</a:t>
            </a:r>
            <a:r>
              <a:rPr lang="en-US" sz="1400" dirty="0"/>
              <a:t>), </a:t>
            </a:r>
            <a:r>
              <a:rPr lang="en-US" sz="1400" dirty="0"/>
              <a:t>fosamprenavir</a:t>
            </a:r>
            <a:r>
              <a:rPr lang="en-US" sz="1400" dirty="0"/>
              <a:t> (</a:t>
            </a:r>
            <a:r>
              <a:rPr lang="en-US" sz="1400" dirty="0"/>
              <a:t>Lexiva</a:t>
            </a:r>
            <a:r>
              <a:rPr lang="en-US" sz="1400" dirty="0"/>
              <a:t>), and </a:t>
            </a:r>
            <a:r>
              <a:rPr lang="en-US" sz="1400" dirty="0"/>
              <a:t>lopinavir</a:t>
            </a:r>
            <a:r>
              <a:rPr lang="en-US" sz="1400" dirty="0"/>
              <a:t> (in </a:t>
            </a:r>
            <a:r>
              <a:rPr lang="en-US" sz="1400" dirty="0"/>
              <a:t>Kaletra</a:t>
            </a:r>
            <a:r>
              <a:rPr lang="en-US" sz="1400" dirty="0"/>
              <a:t>); </a:t>
            </a:r>
            <a:r>
              <a:rPr lang="en-US" sz="1400" dirty="0"/>
              <a:t>salmeterol</a:t>
            </a:r>
            <a:r>
              <a:rPr lang="en-US" sz="1400" dirty="0"/>
              <a:t> (</a:t>
            </a:r>
            <a:r>
              <a:rPr lang="en-US" sz="1400" dirty="0"/>
              <a:t>Serevent</a:t>
            </a:r>
            <a:r>
              <a:rPr lang="en-US" sz="1400" dirty="0"/>
              <a:t>, in </a:t>
            </a:r>
            <a:r>
              <a:rPr lang="en-US" sz="1400" dirty="0"/>
              <a:t>Advair</a:t>
            </a:r>
            <a:r>
              <a:rPr lang="en-US" sz="1400" dirty="0"/>
              <a:t>); </a:t>
            </a:r>
            <a:r>
              <a:rPr lang="en-US" sz="1400" dirty="0"/>
              <a:t>telithromycin</a:t>
            </a:r>
            <a:r>
              <a:rPr lang="en-US" sz="1400" dirty="0"/>
              <a:t> (</a:t>
            </a:r>
            <a:r>
              <a:rPr lang="en-US" sz="1400" dirty="0" smtClean="0"/>
              <a:t>Ketek</a:t>
            </a:r>
            <a:r>
              <a:rPr lang="en-US" sz="1400" dirty="0" smtClean="0"/>
              <a:t>), </a:t>
            </a:r>
            <a:r>
              <a:rPr lang="en-US" sz="1800" b="1" u="sng" dirty="0" smtClean="0"/>
              <a:t>PLUS MANY MORE..</a:t>
            </a:r>
            <a:endParaRPr lang="en-US" sz="1800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28601"/>
            <a:ext cx="1142999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860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Telaprevir</a:t>
            </a:r>
            <a:r>
              <a:rPr lang="en-US" dirty="0"/>
              <a:t> (</a:t>
            </a:r>
            <a:r>
              <a:rPr lang="en-US" dirty="0"/>
              <a:t>incevek</a:t>
            </a:r>
            <a:r>
              <a:rPr lang="en-US" dirty="0" smtClean="0"/>
              <a:t>) Side Effects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sz="5000" dirty="0" smtClean="0"/>
              <a:t>Anemia</a:t>
            </a:r>
          </a:p>
          <a:p>
            <a:r>
              <a:rPr lang="en-US" sz="5000" dirty="0"/>
              <a:t>Anal or rectal problems </a:t>
            </a:r>
          </a:p>
          <a:p>
            <a:pPr lvl="1"/>
            <a:r>
              <a:rPr lang="en-US" sz="4000" dirty="0" smtClean="0"/>
              <a:t>Burning around the anus, itching</a:t>
            </a:r>
          </a:p>
          <a:p>
            <a:pPr lvl="1"/>
            <a:r>
              <a:rPr lang="en-US" sz="4000" dirty="0" smtClean="0"/>
              <a:t>Anal </a:t>
            </a:r>
            <a:r>
              <a:rPr lang="en-US" sz="4000" dirty="0" smtClean="0"/>
              <a:t>discomfort&amp; </a:t>
            </a:r>
            <a:r>
              <a:rPr lang="en-US" sz="4000" dirty="0" smtClean="0"/>
              <a:t>hemorrhoids</a:t>
            </a:r>
          </a:p>
          <a:p>
            <a:pPr lvl="2"/>
            <a:r>
              <a:rPr lang="en-US" sz="3800" dirty="0" smtClean="0"/>
              <a:t>Hemorrhoidal</a:t>
            </a:r>
            <a:r>
              <a:rPr lang="en-US" sz="3800" dirty="0" smtClean="0"/>
              <a:t> </a:t>
            </a:r>
            <a:r>
              <a:rPr lang="en-US" sz="3800" dirty="0"/>
              <a:t>cream, cooling </a:t>
            </a:r>
            <a:r>
              <a:rPr lang="en-US" sz="3800" dirty="0" smtClean="0"/>
              <a:t>wipes</a:t>
            </a:r>
            <a:endParaRPr lang="en-US" dirty="0"/>
          </a:p>
          <a:p>
            <a:endParaRPr lang="en-US" dirty="0" smtClean="0"/>
          </a:p>
          <a:p>
            <a:r>
              <a:rPr lang="en-US" sz="5000" dirty="0" smtClean="0"/>
              <a:t>Serious skin reaction </a:t>
            </a:r>
          </a:p>
          <a:p>
            <a:pPr lvl="1"/>
            <a:r>
              <a:rPr lang="en-US" sz="3800" dirty="0"/>
              <a:t>A</a:t>
            </a:r>
            <a:r>
              <a:rPr lang="en-US" sz="3800" dirty="0" smtClean="0"/>
              <a:t> </a:t>
            </a:r>
            <a:r>
              <a:rPr lang="en-US" sz="3800" dirty="0"/>
              <a:t>very small percentage of </a:t>
            </a:r>
            <a:r>
              <a:rPr lang="en-US" sz="3800" dirty="0"/>
              <a:t>telaprevir</a:t>
            </a:r>
            <a:r>
              <a:rPr lang="en-US" sz="3800" dirty="0"/>
              <a:t>-associated rashes have progressed to serious skin reactions, including drug rash with eosinophilia and systemic symptoms (DRESS) and Stevens-Johnson syndrome (SJS). </a:t>
            </a:r>
            <a:r>
              <a:rPr lang="en-US" sz="5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Stop </a:t>
            </a:r>
            <a:r>
              <a:rPr lang="en-US" sz="5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treatment if Grade 3 develops</a:t>
            </a:r>
          </a:p>
          <a:p>
            <a:pPr lvl="1"/>
            <a:r>
              <a:rPr lang="en-US" sz="4000" dirty="0" smtClean="0"/>
              <a:t>Antihistamine, steroid creams to ameliorate symptom</a:t>
            </a:r>
            <a:r>
              <a:rPr lang="en-US" sz="3300" dirty="0" smtClean="0"/>
              <a:t>s</a:t>
            </a:r>
          </a:p>
          <a:p>
            <a:r>
              <a:rPr lang="en-US" sz="5000" dirty="0" smtClean="0"/>
              <a:t>Severe </a:t>
            </a:r>
            <a:r>
              <a:rPr lang="en-US" sz="5000" dirty="0"/>
              <a:t>allergic reactions </a:t>
            </a:r>
            <a:endParaRPr lang="en-US" sz="5000" dirty="0" smtClean="0"/>
          </a:p>
          <a:p>
            <a:pPr lvl="1"/>
            <a:r>
              <a:rPr lang="en-US" sz="3800" dirty="0"/>
              <a:t>r</a:t>
            </a:r>
            <a:r>
              <a:rPr lang="en-US" sz="3800" dirty="0" smtClean="0"/>
              <a:t>ash</a:t>
            </a:r>
            <a:r>
              <a:rPr lang="en-US" sz="3800" dirty="0"/>
              <a:t>; hives; itching; difficulty breathing; tightness in the chest; swelling of the mouth, face, lips, or </a:t>
            </a:r>
            <a:r>
              <a:rPr lang="en-US" sz="3800" dirty="0" smtClean="0"/>
              <a:t>tongue)</a:t>
            </a:r>
          </a:p>
          <a:p>
            <a:pPr lvl="1"/>
            <a:r>
              <a:rPr lang="en-US" sz="3800" dirty="0" smtClean="0"/>
              <a:t>dizziness</a:t>
            </a:r>
            <a:r>
              <a:rPr lang="en-US" sz="3800" dirty="0"/>
              <a:t>; fever, chills, or sore throat; joint pain </a:t>
            </a:r>
            <a:r>
              <a:rPr lang="en-US" sz="3800" dirty="0" smtClean="0"/>
              <a:t>unusual </a:t>
            </a:r>
            <a:r>
              <a:rPr lang="en-US" sz="3800" dirty="0"/>
              <a:t>tiredness or weakness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0" y="1524000"/>
            <a:ext cx="321564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5600" y="632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NIH.gov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8192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foods to take with each dose of </a:t>
            </a:r>
            <a:r>
              <a:rPr lang="en-US" dirty="0" smtClean="0"/>
              <a:t>Telaprevir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20gm of fat with each dose every 8 hrs.</a:t>
            </a:r>
          </a:p>
          <a:p>
            <a:r>
              <a:rPr lang="en-US" dirty="0" smtClean="0"/>
              <a:t>Nutrition consult is necessary with a registered dietician</a:t>
            </a:r>
          </a:p>
          <a:p>
            <a:r>
              <a:rPr lang="en-US" dirty="0" smtClean="0"/>
              <a:t>Examples of foods with 20 grams are;</a:t>
            </a:r>
          </a:p>
          <a:p>
            <a:pPr lvl="1"/>
            <a:r>
              <a:rPr lang="en-US" dirty="0" smtClean="0"/>
              <a:t>½ cup nuts</a:t>
            </a:r>
          </a:p>
          <a:p>
            <a:pPr lvl="1"/>
            <a:r>
              <a:rPr lang="en-US" dirty="0" smtClean="0"/>
              <a:t>3 </a:t>
            </a:r>
            <a:r>
              <a:rPr lang="en-US" dirty="0" smtClean="0"/>
              <a:t>tbsp</a:t>
            </a:r>
            <a:r>
              <a:rPr lang="en-US" dirty="0" smtClean="0"/>
              <a:t> peanut butter</a:t>
            </a:r>
          </a:p>
          <a:p>
            <a:pPr lvl="1"/>
            <a:r>
              <a:rPr lang="en-US" dirty="0" smtClean="0"/>
              <a:t>2 ounce American or cheddar cheese</a:t>
            </a:r>
          </a:p>
          <a:p>
            <a:pPr lvl="1"/>
            <a:r>
              <a:rPr lang="en-US" dirty="0" smtClean="0"/>
              <a:t>½ cup trail mix</a:t>
            </a:r>
          </a:p>
          <a:p>
            <a:pPr lvl="1"/>
            <a:r>
              <a:rPr lang="en-US" dirty="0" smtClean="0"/>
              <a:t>1.5 </a:t>
            </a:r>
            <a:r>
              <a:rPr lang="en-US" dirty="0" smtClean="0"/>
              <a:t>tbsp</a:t>
            </a:r>
            <a:r>
              <a:rPr lang="en-US" dirty="0" smtClean="0"/>
              <a:t> oil</a:t>
            </a:r>
          </a:p>
          <a:p>
            <a:pPr lvl="1"/>
            <a:r>
              <a:rPr lang="en-US" dirty="0" smtClean="0"/>
              <a:t>3 </a:t>
            </a:r>
            <a:r>
              <a:rPr lang="en-US" dirty="0" smtClean="0"/>
              <a:t>tbsp</a:t>
            </a:r>
            <a:r>
              <a:rPr lang="en-US" dirty="0" smtClean="0"/>
              <a:t> blue cheese, ranch or </a:t>
            </a:r>
            <a:r>
              <a:rPr lang="en-US" dirty="0" smtClean="0"/>
              <a:t>french</a:t>
            </a:r>
            <a:r>
              <a:rPr lang="en-US" dirty="0" smtClean="0"/>
              <a:t> salad dressing</a:t>
            </a:r>
          </a:p>
          <a:p>
            <a:pPr lvl="1"/>
            <a:r>
              <a:rPr lang="en-US" dirty="0" smtClean="0"/>
              <a:t>2 </a:t>
            </a:r>
            <a:r>
              <a:rPr lang="en-US" dirty="0" smtClean="0"/>
              <a:t>tbsp</a:t>
            </a:r>
            <a:r>
              <a:rPr lang="en-US" dirty="0" smtClean="0"/>
              <a:t> butter</a:t>
            </a:r>
          </a:p>
          <a:p>
            <a:pPr lvl="1"/>
            <a:r>
              <a:rPr lang="en-US" dirty="0" smtClean="0"/>
              <a:t>6 ounce salmon</a:t>
            </a:r>
          </a:p>
          <a:p>
            <a:pPr lvl="1"/>
            <a:r>
              <a:rPr lang="en-US" dirty="0" smtClean="0"/>
              <a:t>9 ounces ham</a:t>
            </a:r>
          </a:p>
          <a:p>
            <a:pPr lvl="1"/>
            <a:r>
              <a:rPr lang="en-US" dirty="0" smtClean="0"/>
              <a:t>3.5 ounces ground beef</a:t>
            </a:r>
          </a:p>
          <a:p>
            <a:pPr lvl="1"/>
            <a:r>
              <a:rPr lang="en-US" dirty="0" smtClean="0"/>
              <a:t>3.5 ounce pork chop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13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 Side effects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6128" y="1752601"/>
            <a:ext cx="4038600" cy="4373878"/>
          </a:xfrm>
        </p:spPr>
        <p:txBody>
          <a:bodyPr>
            <a:normAutofit/>
          </a:bodyPr>
          <a:lstStyle/>
          <a:p>
            <a:r>
              <a:rPr lang="en-US" sz="2000" dirty="0"/>
              <a:t>A weight based injection given once sub-</a:t>
            </a:r>
            <a:r>
              <a:rPr lang="en-US" sz="2000" dirty="0"/>
              <a:t>Qweekly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Flu-like symptoms</a:t>
            </a:r>
          </a:p>
          <a:p>
            <a:pPr lvl="1"/>
            <a:r>
              <a:rPr lang="en-US" sz="2000" dirty="0" smtClean="0"/>
              <a:t>Headache</a:t>
            </a:r>
          </a:p>
          <a:p>
            <a:pPr lvl="1"/>
            <a:r>
              <a:rPr lang="en-US" sz="2000" dirty="0" smtClean="0"/>
              <a:t>Fatigue</a:t>
            </a:r>
          </a:p>
          <a:p>
            <a:pPr lvl="1"/>
            <a:r>
              <a:rPr lang="en-US" sz="2000" dirty="0" smtClean="0"/>
              <a:t>Myalgias</a:t>
            </a:r>
            <a:r>
              <a:rPr lang="en-US" sz="2000" dirty="0" smtClean="0"/>
              <a:t>, </a:t>
            </a:r>
            <a:r>
              <a:rPr lang="en-US" sz="2000" dirty="0" smtClean="0"/>
              <a:t>athralgia</a:t>
            </a:r>
            <a:endParaRPr lang="en-US" sz="2000" dirty="0" smtClean="0"/>
          </a:p>
          <a:p>
            <a:pPr lvl="1"/>
            <a:r>
              <a:rPr lang="en-US" sz="2000" dirty="0" smtClean="0"/>
              <a:t>Fever, Chills</a:t>
            </a:r>
          </a:p>
          <a:p>
            <a:r>
              <a:rPr lang="en-US" sz="2000" dirty="0" smtClean="0"/>
              <a:t>Nausea</a:t>
            </a:r>
          </a:p>
          <a:p>
            <a:r>
              <a:rPr lang="en-US" sz="2000" dirty="0" smtClean="0"/>
              <a:t>Diarrhea</a:t>
            </a:r>
          </a:p>
          <a:p>
            <a:r>
              <a:rPr lang="en-US" sz="2000" dirty="0" smtClean="0"/>
              <a:t>Alopecia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399287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Psychiatric</a:t>
            </a:r>
          </a:p>
          <a:p>
            <a:pPr lvl="1"/>
            <a:r>
              <a:rPr lang="en-US" sz="2000" dirty="0" smtClean="0"/>
              <a:t>Depression</a:t>
            </a:r>
          </a:p>
          <a:p>
            <a:pPr lvl="1"/>
            <a:r>
              <a:rPr lang="en-US" sz="2000" dirty="0" smtClean="0"/>
              <a:t>Insomnia</a:t>
            </a:r>
          </a:p>
          <a:p>
            <a:r>
              <a:rPr lang="en-US" sz="2000" dirty="0" smtClean="0"/>
              <a:t>Injection site reaction</a:t>
            </a:r>
          </a:p>
          <a:p>
            <a:r>
              <a:rPr lang="en-US" sz="2000" dirty="0" smtClean="0"/>
              <a:t>Thyroiditis</a:t>
            </a:r>
          </a:p>
          <a:p>
            <a:r>
              <a:rPr lang="en-US" sz="2000" dirty="0" smtClean="0"/>
              <a:t>Auto-immune</a:t>
            </a:r>
          </a:p>
          <a:p>
            <a:r>
              <a:rPr lang="en-US" sz="2000" dirty="0" smtClean="0"/>
              <a:t>Leukocytopenia</a:t>
            </a:r>
            <a:endParaRPr lang="en-US" sz="2000" dirty="0" smtClean="0"/>
          </a:p>
          <a:p>
            <a:r>
              <a:rPr lang="en-US" sz="2000" dirty="0" smtClean="0"/>
              <a:t>Thrombocytopenia</a:t>
            </a:r>
            <a:endParaRPr lang="en-US" sz="2000" dirty="0"/>
          </a:p>
        </p:txBody>
      </p:sp>
      <p:pic>
        <p:nvPicPr>
          <p:cNvPr id="37892" name="Picture 4" descr="https://encrypted-tbn3.gstatic.com/images?q=tbn:ANd9GcTYE1u4UkzZlcTfNLcU0Wao6XM8E73WkG9MSRBDoXf3H6JR4g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285192"/>
            <a:ext cx="1828800" cy="136313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143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RIBAVIRIN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Pill form and is weight </a:t>
            </a:r>
            <a:r>
              <a:rPr lang="en-US" sz="2000" dirty="0" smtClean="0"/>
              <a:t>based and also adjusted in renal impairment.</a:t>
            </a:r>
          </a:p>
          <a:p>
            <a:r>
              <a:rPr lang="en-US" sz="2000" dirty="0" smtClean="0"/>
              <a:t>Ribavirin treatment is primarily associated with anemia.</a:t>
            </a:r>
          </a:p>
          <a:p>
            <a:r>
              <a:rPr lang="en-US" sz="2000" dirty="0" smtClean="0"/>
              <a:t>Dose reduction may be indicated if anemia develops.</a:t>
            </a:r>
          </a:p>
          <a:p>
            <a:r>
              <a:rPr lang="en-US" sz="2000" dirty="0" smtClean="0"/>
              <a:t>Minimal daily dosage is usually not less than 600mg/day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ADVERSE EFFECTS</a:t>
            </a:r>
          </a:p>
          <a:p>
            <a:r>
              <a:rPr lang="en-US" sz="2000" dirty="0" smtClean="0"/>
              <a:t>Hemolytic anemia</a:t>
            </a:r>
          </a:p>
          <a:p>
            <a:r>
              <a:rPr lang="en-US" sz="2000" dirty="0" smtClean="0"/>
              <a:t>Cough &amp; dyspnea</a:t>
            </a:r>
          </a:p>
          <a:p>
            <a:r>
              <a:rPr lang="en-US" sz="2000" dirty="0" smtClean="0"/>
              <a:t>Rash &amp; Pruritus</a:t>
            </a:r>
          </a:p>
          <a:p>
            <a:r>
              <a:rPr lang="en-US" sz="2000" dirty="0" smtClean="0"/>
              <a:t>Insomnia</a:t>
            </a:r>
          </a:p>
          <a:p>
            <a:r>
              <a:rPr lang="en-US" sz="2000" dirty="0" smtClean="0"/>
              <a:t>Anorexia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 descr="https://encrypted-tbn1.gstatic.com/images?q=tbn:ANd9GcQEyuMJyB7vIE-IfMhy5MLtO8N8IvsbYe8nixR2-RLbF1Ah97fk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2438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Anemia ribavirin dose reduction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785126"/>
              </p:ext>
            </p:extLst>
          </p:nvPr>
        </p:nvGraphicFramePr>
        <p:xfrm>
          <a:off x="457200" y="1752600"/>
          <a:ext cx="8382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286000"/>
                <a:gridCol w="2895600"/>
              </a:tblGrid>
              <a:tr h="737348">
                <a:tc>
                  <a:txBody>
                    <a:bodyPr/>
                    <a:lstStyle/>
                    <a:p>
                      <a:r>
                        <a:rPr lang="en-US" dirty="0" smtClean="0"/>
                        <a:t>INDICATIONS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RIBAVIRIN</a:t>
                      </a:r>
                      <a:r>
                        <a:rPr lang="en-US" baseline="0" dirty="0" smtClean="0"/>
                        <a:t>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DOSE REDUCTION</a:t>
                      </a:r>
                      <a:endParaRPr lang="en-US" dirty="0"/>
                    </a:p>
                  </a:txBody>
                  <a:tcPr/>
                </a:tc>
              </a:tr>
              <a:tr h="737348">
                <a:tc>
                  <a:txBody>
                    <a:bodyPr/>
                    <a:lstStyle/>
                    <a:p>
                      <a:r>
                        <a:rPr lang="en-US" dirty="0" smtClean="0"/>
                        <a:t>Hgb</a:t>
                      </a:r>
                      <a:r>
                        <a:rPr lang="en-US" baseline="0" dirty="0" smtClean="0"/>
                        <a:t> &lt;10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800-1200mg/day</a:t>
                      </a:r>
                    </a:p>
                    <a:p>
                      <a:r>
                        <a:rPr lang="en-US" dirty="0" smtClean="0"/>
                        <a:t>1400mg/day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 by 200mg</a:t>
                      </a:r>
                    </a:p>
                    <a:p>
                      <a:r>
                        <a:rPr lang="en-US" dirty="0" smtClean="0"/>
                        <a:t>Reduce by 400mg</a:t>
                      </a:r>
                      <a:endParaRPr lang="en-US" dirty="0"/>
                    </a:p>
                  </a:txBody>
                  <a:tcPr/>
                </a:tc>
              </a:tr>
              <a:tr h="1053352">
                <a:tc>
                  <a:txBody>
                    <a:bodyPr/>
                    <a:lstStyle/>
                    <a:p>
                      <a:r>
                        <a:rPr lang="en-US" dirty="0" smtClean="0"/>
                        <a:t>Hgb &lt;10 unresponsive to initial dose reduction within 2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dosage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Further reduce by 200mg (do not reduce</a:t>
                      </a:r>
                      <a:r>
                        <a:rPr lang="en-US" baseline="0" dirty="0" smtClean="0"/>
                        <a:t> lower than 600mg/day)</a:t>
                      </a:r>
                      <a:endParaRPr lang="en-US" dirty="0"/>
                    </a:p>
                  </a:txBody>
                  <a:tcPr/>
                </a:tc>
              </a:tr>
              <a:tr h="1053352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Moderate-Severe Acute Hgb drop in the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4 weeks of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dosage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 dose</a:t>
                      </a:r>
                      <a:r>
                        <a:rPr lang="en-US" baseline="0" dirty="0" smtClean="0"/>
                        <a:t> to 600mg/day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562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</a:t>
            </a:r>
            <a:r>
              <a:rPr lang="en-US" dirty="0" smtClean="0"/>
              <a:t>Epoetin</a:t>
            </a:r>
            <a:r>
              <a:rPr lang="en-US" dirty="0" smtClean="0"/>
              <a:t> </a:t>
            </a:r>
            <a:r>
              <a:rPr lang="en-US" dirty="0" smtClean="0"/>
              <a:t>alfa</a:t>
            </a:r>
            <a:r>
              <a:rPr lang="en-US" dirty="0" smtClean="0"/>
              <a:t> 40,000 -60,000IU SQ weekly may be warranted  for severe anemia, and in some cases blood transfusion may be indicated.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179"/>
            <a:ext cx="2133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16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Peg interferon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sz="2000" dirty="0" smtClean="0"/>
              <a:t>Peg IFN </a:t>
            </a:r>
            <a:r>
              <a:rPr lang="en-US" sz="2000" dirty="0" smtClean="0"/>
              <a:t>alfa</a:t>
            </a:r>
            <a:r>
              <a:rPr lang="en-US" sz="2000" dirty="0" smtClean="0"/>
              <a:t> 2a is approved for use in HIV-infected </a:t>
            </a:r>
            <a:r>
              <a:rPr lang="en-US" sz="2000" dirty="0" smtClean="0"/>
              <a:t>pts</a:t>
            </a:r>
            <a:r>
              <a:rPr lang="en-US" sz="2000" dirty="0"/>
              <a:t> </a:t>
            </a:r>
            <a:r>
              <a:rPr lang="en-US" sz="2000" dirty="0" smtClean="0"/>
              <a:t>but peg IFN alfa-2b is </a:t>
            </a:r>
            <a:r>
              <a:rPr lang="en-US" sz="2000" dirty="0"/>
              <a:t>not. </a:t>
            </a:r>
            <a:endParaRPr lang="en-US" sz="2000" dirty="0" smtClean="0"/>
          </a:p>
          <a:p>
            <a:r>
              <a:rPr lang="en-US" sz="2000" dirty="0"/>
              <a:t>O</a:t>
            </a:r>
            <a:r>
              <a:rPr lang="en-US" sz="2000" dirty="0" smtClean="0"/>
              <a:t>nce-a-week </a:t>
            </a:r>
            <a:r>
              <a:rPr lang="en-US" sz="2000" dirty="0"/>
              <a:t>injection that works to reduce the amount of chronic hepatitis C or hepatitis B virus in the </a:t>
            </a:r>
            <a:r>
              <a:rPr lang="en-US" sz="2000" dirty="0" smtClean="0"/>
              <a:t>body.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osing is based on renal function.</a:t>
            </a:r>
          </a:p>
          <a:p>
            <a:r>
              <a:rPr lang="en-US" sz="2000" dirty="0" smtClean="0"/>
              <a:t>Need to keep the medicine refrigerated (36-46F).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09678"/>
              </p:ext>
            </p:extLst>
          </p:nvPr>
        </p:nvGraphicFramePr>
        <p:xfrm>
          <a:off x="506413" y="4191000"/>
          <a:ext cx="8458200" cy="22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CREATININE</a:t>
                      </a:r>
                      <a:r>
                        <a:rPr lang="en-US" baseline="0" dirty="0" smtClean="0"/>
                        <a:t> CLEARANCE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PEG IFN-2A</a:t>
                      </a:r>
                      <a:r>
                        <a:rPr lang="en-US" baseline="0" dirty="0" smtClean="0"/>
                        <a:t> DOSE</a:t>
                      </a:r>
                      <a:endParaRPr lang="en-US" dirty="0"/>
                    </a:p>
                  </a:txBody>
                  <a:tcPr/>
                </a:tc>
              </a:tr>
              <a:tr h="742331">
                <a:tc>
                  <a:txBody>
                    <a:bodyPr/>
                    <a:lstStyle/>
                    <a:p>
                      <a:r>
                        <a:rPr lang="en-US" dirty="0" smtClean="0"/>
                        <a:t>30-50 ML/Min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180mcg</a:t>
                      </a:r>
                      <a:r>
                        <a:rPr lang="en-US" baseline="0" dirty="0" smtClean="0"/>
                        <a:t> SC weekly</a:t>
                      </a:r>
                      <a:endParaRPr lang="en-US" dirty="0"/>
                    </a:p>
                  </a:txBody>
                  <a:tcPr/>
                </a:tc>
              </a:tr>
              <a:tr h="565355">
                <a:tc>
                  <a:txBody>
                    <a:bodyPr/>
                    <a:lstStyle/>
                    <a:p>
                      <a:r>
                        <a:rPr lang="en-US" dirty="0" smtClean="0"/>
                        <a:t>&lt;30mL/min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135mg SC weekly</a:t>
                      </a:r>
                      <a:endParaRPr lang="en-US" dirty="0"/>
                    </a:p>
                  </a:txBody>
                  <a:tcPr/>
                </a:tc>
              </a:tr>
              <a:tr h="565355">
                <a:tc>
                  <a:txBody>
                    <a:bodyPr/>
                    <a:lstStyle/>
                    <a:p>
                      <a:r>
                        <a:rPr lang="en-US" dirty="0" smtClean="0"/>
                        <a:t>Hemodialysis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135mg SC weekly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2590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83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Peg-</a:t>
            </a:r>
            <a:r>
              <a:rPr lang="en-US" dirty="0" smtClean="0"/>
              <a:t>Ifn</a:t>
            </a:r>
            <a:r>
              <a:rPr lang="en-US" dirty="0" smtClean="0"/>
              <a:t> side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flu-like </a:t>
            </a:r>
            <a:r>
              <a:rPr lang="en-US" dirty="0"/>
              <a:t>symptoms</a:t>
            </a:r>
          </a:p>
          <a:p>
            <a:r>
              <a:rPr lang="en-US" dirty="0"/>
              <a:t>tiredness and weakness</a:t>
            </a:r>
          </a:p>
          <a:p>
            <a:r>
              <a:rPr lang="en-US" dirty="0"/>
              <a:t>stomach problems</a:t>
            </a:r>
          </a:p>
          <a:p>
            <a:r>
              <a:rPr lang="en-US" dirty="0"/>
              <a:t>loss of appetite</a:t>
            </a:r>
          </a:p>
          <a:p>
            <a:r>
              <a:rPr lang="en-US" dirty="0"/>
              <a:t>skin reactions</a:t>
            </a:r>
          </a:p>
          <a:p>
            <a:r>
              <a:rPr lang="en-US" dirty="0"/>
              <a:t>hair thinning</a:t>
            </a:r>
          </a:p>
          <a:p>
            <a:r>
              <a:rPr lang="en-US" dirty="0"/>
              <a:t>trouble </a:t>
            </a:r>
            <a:r>
              <a:rPr lang="en-US" dirty="0" smtClean="0"/>
              <a:t>sleeping</a:t>
            </a:r>
          </a:p>
          <a:p>
            <a:r>
              <a:rPr lang="en-US" dirty="0" smtClean="0"/>
              <a:t>Dose adjustment is indicated for;</a:t>
            </a:r>
          </a:p>
          <a:p>
            <a:pPr lvl="1"/>
            <a:r>
              <a:rPr lang="en-US" dirty="0" smtClean="0"/>
              <a:t>Severe depression</a:t>
            </a:r>
          </a:p>
          <a:p>
            <a:pPr lvl="1"/>
            <a:r>
              <a:rPr lang="en-US" dirty="0" smtClean="0"/>
              <a:t>Thrombocytopenia </a:t>
            </a:r>
            <a:endParaRPr lang="en-US" dirty="0"/>
          </a:p>
          <a:p>
            <a:r>
              <a:rPr lang="en-US" dirty="0" smtClean="0"/>
              <a:t>Decrease to 90mcg weekly until stabilized.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3375"/>
            <a:ext cx="32099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2" y="304800"/>
            <a:ext cx="1292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01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 you stop Peg-IFN due to side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Active suicide ideations or rapid develop of severe depression</a:t>
            </a:r>
          </a:p>
          <a:p>
            <a:r>
              <a:rPr lang="en-US" dirty="0" smtClean="0"/>
              <a:t>Platelet count &lt;25,000 cells/mm</a:t>
            </a:r>
          </a:p>
          <a:p>
            <a:r>
              <a:rPr lang="en-US" dirty="0" smtClean="0"/>
              <a:t>Neutropenia that does not respond to dose reduction.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667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7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Welfare </a:t>
            </a:r>
            <a:r>
              <a:rPr lang="en-US" sz="2000" dirty="0"/>
              <a:t>to work program is supported by teaching vocational skills in construction and gardening.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AIDS </a:t>
            </a:r>
            <a:r>
              <a:rPr lang="en-US" sz="2000" dirty="0"/>
              <a:t>Care Group has hired former volunteers to become full and part-time staff </a:t>
            </a:r>
            <a:r>
              <a:rPr lang="en-US" sz="2000" dirty="0" smtClean="0"/>
              <a:t>members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Housing division is dedicated to providing clean, safe, and affordable housing to clients, their families, and members of the surrounding </a:t>
            </a:r>
            <a:r>
              <a:rPr lang="en-US" sz="2000" dirty="0" smtClean="0"/>
              <a:t>community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Linked with five county jails to provide discharge planning and reintegration services to prisoners living with </a:t>
            </a:r>
            <a:r>
              <a:rPr lang="en-US" sz="2000" dirty="0" smtClean="0"/>
              <a:t>HIV/AIDS.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37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7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Occurs </a:t>
            </a:r>
            <a:r>
              <a:rPr lang="en-US" sz="2000" dirty="0" smtClean="0"/>
              <a:t>in up to 37% of patients.</a:t>
            </a:r>
          </a:p>
          <a:p>
            <a:endParaRPr lang="en-US" sz="2000" dirty="0" smtClean="0"/>
          </a:p>
          <a:p>
            <a:r>
              <a:rPr lang="en-US" sz="2000" dirty="0" smtClean="0"/>
              <a:t>Conduct pre-therapy and routine assessment with PHQ-9 scale or other depression scale.</a:t>
            </a:r>
          </a:p>
          <a:p>
            <a:r>
              <a:rPr lang="en-US" sz="2000" dirty="0" smtClean="0"/>
              <a:t>Adjust interferon dose or discontinue therapy according to depression severity.</a:t>
            </a:r>
          </a:p>
          <a:p>
            <a:r>
              <a:rPr lang="en-US" sz="2000" dirty="0" smtClean="0"/>
              <a:t>May warrant use of anti-depressants.</a:t>
            </a:r>
          </a:p>
          <a:p>
            <a:r>
              <a:rPr lang="en-US" sz="2000" dirty="0" smtClean="0"/>
              <a:t>Patients can be treated prophylactically with </a:t>
            </a:r>
            <a:r>
              <a:rPr lang="en-US" sz="2000" dirty="0" smtClean="0"/>
              <a:t>SSRIs</a:t>
            </a:r>
            <a:endParaRPr lang="en-US" sz="2000" dirty="0"/>
          </a:p>
        </p:txBody>
      </p:sp>
      <p:pic>
        <p:nvPicPr>
          <p:cNvPr id="35842" name="Picture 2" descr="https://encrypted-tbn2.gstatic.com/images?q=tbn:ANd9GcTsWizYy4bDQFBIH3ufmEafh-qoTHagWuWkSiP7j7sep-aThPNKMWtbe7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2362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Anemia</a:t>
            </a:r>
          </a:p>
          <a:p>
            <a:r>
              <a:rPr lang="en-US" sz="2000" dirty="0" smtClean="0"/>
              <a:t>Bone Marrow toxicity</a:t>
            </a:r>
          </a:p>
          <a:p>
            <a:r>
              <a:rPr lang="en-US" sz="2000" dirty="0" smtClean="0"/>
              <a:t>Pulmonary disorders</a:t>
            </a:r>
          </a:p>
          <a:p>
            <a:r>
              <a:rPr lang="en-US" sz="2000" dirty="0" smtClean="0"/>
              <a:t>Pancreatitis</a:t>
            </a:r>
          </a:p>
          <a:p>
            <a:r>
              <a:rPr lang="en-US" sz="2000" dirty="0" smtClean="0"/>
              <a:t>Psychiatric conditions</a:t>
            </a:r>
          </a:p>
          <a:p>
            <a:r>
              <a:rPr lang="en-US" sz="2000" dirty="0" smtClean="0"/>
              <a:t>Acute hypersensitivity reactions</a:t>
            </a:r>
          </a:p>
          <a:p>
            <a:r>
              <a:rPr lang="en-US" sz="2000" dirty="0" smtClean="0"/>
              <a:t>Thyroid abnormalities</a:t>
            </a:r>
          </a:p>
          <a:p>
            <a:r>
              <a:rPr lang="en-US" sz="2000" dirty="0" smtClean="0"/>
              <a:t>Auto-immune disorders</a:t>
            </a:r>
          </a:p>
          <a:p>
            <a:r>
              <a:rPr lang="en-US" sz="2000" dirty="0" smtClean="0"/>
              <a:t>Ophthalmologic disorders</a:t>
            </a:r>
          </a:p>
          <a:p>
            <a:r>
              <a:rPr lang="en-US" sz="2000" dirty="0" smtClean="0"/>
              <a:t>Consent for pregnant prevention while on therapy</a:t>
            </a:r>
            <a:endParaRPr lang="en-US" sz="2000" dirty="0"/>
          </a:p>
          <a:p>
            <a:pPr lvl="1"/>
            <a:r>
              <a:rPr lang="en-US" sz="1600" dirty="0" smtClean="0"/>
              <a:t>Pregnancy test at baseline, during therapy &amp; 6 months post therapy</a:t>
            </a:r>
          </a:p>
          <a:p>
            <a:pPr lvl="1"/>
            <a:r>
              <a:rPr lang="en-US" sz="1600" dirty="0" smtClean="0"/>
              <a:t>Sexually active men must sign consent to use 2 forms of protection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monitoring labs &amp;visits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26128" y="1524001"/>
            <a:ext cx="4038600" cy="5105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b="1" dirty="0"/>
              <a:t>Week 0</a:t>
            </a:r>
          </a:p>
          <a:p>
            <a:r>
              <a:rPr lang="en-US" sz="1500" dirty="0"/>
              <a:t>CBC, CMP, TSH, HIV RNA ,CD4,  HCV RNA, </a:t>
            </a:r>
            <a:r>
              <a:rPr lang="en-US" sz="1500" dirty="0" smtClean="0"/>
              <a:t>PHQ-9</a:t>
            </a:r>
            <a:endParaRPr lang="en-US" sz="1500" dirty="0"/>
          </a:p>
          <a:p>
            <a:pPr marL="114300" indent="0">
              <a:buNone/>
            </a:pPr>
            <a:r>
              <a:rPr lang="en-US" sz="1600" b="1" dirty="0" smtClean="0"/>
              <a:t>Week 2</a:t>
            </a:r>
            <a:endParaRPr lang="en-US" sz="1600" b="1" dirty="0"/>
          </a:p>
          <a:p>
            <a:r>
              <a:rPr lang="en-US" sz="1500" dirty="0"/>
              <a:t>CBC, </a:t>
            </a:r>
            <a:r>
              <a:rPr lang="en-US" sz="1500" dirty="0" smtClean="0"/>
              <a:t>CMP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Week 4</a:t>
            </a:r>
          </a:p>
          <a:p>
            <a:r>
              <a:rPr lang="en-US" sz="1500" dirty="0"/>
              <a:t>HCV RNA, HIV RNA, CBC, TSH,PHQ 9</a:t>
            </a:r>
          </a:p>
          <a:p>
            <a:pPr marL="114300" indent="0">
              <a:buNone/>
            </a:pPr>
            <a:r>
              <a:rPr lang="en-US" sz="1600" b="1" dirty="0" smtClean="0"/>
              <a:t>Week </a:t>
            </a:r>
            <a:r>
              <a:rPr lang="en-US" sz="1600" b="1" dirty="0"/>
              <a:t>8</a:t>
            </a:r>
          </a:p>
          <a:p>
            <a:r>
              <a:rPr lang="en-US" sz="1500" dirty="0"/>
              <a:t>CBC, </a:t>
            </a:r>
            <a:r>
              <a:rPr lang="en-US" sz="1500" dirty="0" smtClean="0"/>
              <a:t>CMP</a:t>
            </a:r>
            <a:endParaRPr lang="en-US" sz="1500" dirty="0"/>
          </a:p>
          <a:p>
            <a:pPr marL="114300" indent="0">
              <a:buNone/>
            </a:pPr>
            <a:r>
              <a:rPr lang="en-US" sz="1600" b="1" dirty="0"/>
              <a:t>Week </a:t>
            </a:r>
            <a:r>
              <a:rPr lang="en-US" sz="1600" b="1" dirty="0" smtClean="0"/>
              <a:t>12 </a:t>
            </a:r>
            <a:r>
              <a:rPr lang="en-US" sz="1500" dirty="0" smtClean="0"/>
              <a:t>( </a:t>
            </a:r>
            <a:r>
              <a:rPr lang="en-US" sz="1500" dirty="0" smtClean="0"/>
              <a:t>Telaprevir</a:t>
            </a:r>
            <a:r>
              <a:rPr lang="en-US" sz="1500" dirty="0" smtClean="0"/>
              <a:t> Rx ends 12wks </a:t>
            </a:r>
            <a:r>
              <a:rPr lang="en-US" sz="1500" dirty="0"/>
              <a:t>only)</a:t>
            </a:r>
          </a:p>
          <a:p>
            <a:r>
              <a:rPr lang="en-US" sz="1500" dirty="0"/>
              <a:t>CBC, CMP, TSH, HCV VL, HIV VL, CD4, PH-Q9</a:t>
            </a:r>
          </a:p>
          <a:p>
            <a:r>
              <a:rPr lang="en-US" sz="1800" b="1" dirty="0"/>
              <a:t>**Stop all treatment if HCV is </a:t>
            </a:r>
            <a:r>
              <a:rPr lang="en-US" sz="1800" b="1" dirty="0" smtClean="0"/>
              <a:t>detectable &gt;1,000</a:t>
            </a:r>
          </a:p>
          <a:p>
            <a:pPr marL="114300" indent="0">
              <a:buNone/>
            </a:pPr>
            <a:r>
              <a:rPr lang="en-US" sz="1800" b="1" dirty="0" smtClean="0"/>
              <a:t>Week </a:t>
            </a:r>
            <a:r>
              <a:rPr lang="en-US" sz="1800" b="1" dirty="0"/>
              <a:t>18</a:t>
            </a:r>
          </a:p>
          <a:p>
            <a:r>
              <a:rPr lang="en-US" sz="1800" dirty="0"/>
              <a:t>CBC, CMP</a:t>
            </a:r>
          </a:p>
          <a:p>
            <a:endParaRPr lang="en-US" sz="1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33399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b="1" dirty="0" smtClean="0"/>
              <a:t>Week </a:t>
            </a:r>
            <a:r>
              <a:rPr lang="en-US" sz="1600" b="1" dirty="0"/>
              <a:t>24</a:t>
            </a:r>
          </a:p>
          <a:p>
            <a:r>
              <a:rPr lang="en-US" sz="1600" dirty="0"/>
              <a:t>CBC, CMP, TSH, HCV RNA, HIV RNA, CD4, PHQ-9</a:t>
            </a:r>
          </a:p>
          <a:p>
            <a:r>
              <a:rPr lang="en-US" sz="1600" dirty="0"/>
              <a:t>**If HCV RNA not undetectable. Stop all treatment</a:t>
            </a:r>
            <a:r>
              <a:rPr lang="en-US" sz="1600" dirty="0" smtClean="0"/>
              <a:t>.</a:t>
            </a:r>
            <a:endParaRPr lang="en-US" sz="1600" dirty="0"/>
          </a:p>
          <a:p>
            <a:pPr marL="114300" indent="0">
              <a:buNone/>
            </a:pPr>
            <a:r>
              <a:rPr lang="en-US" sz="1600" b="1" dirty="0"/>
              <a:t>Week 30</a:t>
            </a:r>
          </a:p>
          <a:p>
            <a:r>
              <a:rPr lang="en-US" sz="1600" dirty="0"/>
              <a:t>CBC, </a:t>
            </a:r>
            <a:r>
              <a:rPr lang="en-US" sz="1600" dirty="0" smtClean="0"/>
              <a:t>CMP</a:t>
            </a:r>
            <a:endParaRPr lang="en-US" sz="1600" dirty="0"/>
          </a:p>
          <a:p>
            <a:pPr marL="114300" indent="0">
              <a:buNone/>
            </a:pPr>
            <a:r>
              <a:rPr lang="en-US" sz="1600" b="1" dirty="0"/>
              <a:t>Week 36</a:t>
            </a:r>
          </a:p>
          <a:p>
            <a:r>
              <a:rPr lang="en-US" sz="1600" dirty="0"/>
              <a:t>CBC, CMP, TSH, HCV RNA, HIV RNA, CD4, PHQ-9</a:t>
            </a:r>
          </a:p>
          <a:p>
            <a:r>
              <a:rPr lang="en-US" sz="1600" dirty="0"/>
              <a:t>**If HCV RNA not undetectable. Stop all treatment</a:t>
            </a:r>
            <a:r>
              <a:rPr lang="en-US" sz="1600" dirty="0" smtClean="0"/>
              <a:t>.</a:t>
            </a:r>
            <a:endParaRPr lang="en-US" sz="1600" dirty="0"/>
          </a:p>
          <a:p>
            <a:pPr marL="114300" indent="0">
              <a:buNone/>
            </a:pPr>
            <a:r>
              <a:rPr lang="en-US" sz="1600" b="1" dirty="0"/>
              <a:t>Week 42</a:t>
            </a:r>
          </a:p>
          <a:p>
            <a:r>
              <a:rPr lang="en-US" sz="1600" dirty="0"/>
              <a:t>CBC, </a:t>
            </a:r>
            <a:r>
              <a:rPr lang="en-US" sz="1600" dirty="0" smtClean="0"/>
              <a:t>CMP</a:t>
            </a:r>
            <a:endParaRPr lang="en-US" sz="1600" dirty="0"/>
          </a:p>
          <a:p>
            <a:pPr marL="114300" indent="0">
              <a:buNone/>
            </a:pPr>
            <a:r>
              <a:rPr lang="en-US" sz="1600" b="1" dirty="0"/>
              <a:t>Week 48 </a:t>
            </a:r>
            <a:r>
              <a:rPr lang="en-US" sz="1600" dirty="0"/>
              <a:t>(**End of </a:t>
            </a:r>
            <a:r>
              <a:rPr lang="en-US" sz="1600" dirty="0" smtClean="0"/>
              <a:t>treatment)</a:t>
            </a:r>
            <a:endParaRPr lang="en-US" sz="1600" dirty="0"/>
          </a:p>
          <a:p>
            <a:r>
              <a:rPr lang="en-US" sz="1600" dirty="0"/>
              <a:t>CBC, CMP, TSH, HCV RNA, HIV RNA, CD4, PHQ-9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0362"/>
            <a:ext cx="1200912" cy="12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487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futility rules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984591"/>
              </p:ext>
            </p:extLst>
          </p:nvPr>
        </p:nvGraphicFramePr>
        <p:xfrm>
          <a:off x="228600" y="1600200"/>
          <a:ext cx="83820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3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b="1" u="sng" dirty="0" smtClean="0"/>
              <a:t>CASE STUDY 1</a:t>
            </a:r>
          </a:p>
          <a:p>
            <a:r>
              <a:rPr lang="en-US" dirty="0" smtClean="0"/>
              <a:t>67 year old AA male with HIV/HCV Co-infection. </a:t>
            </a:r>
          </a:p>
          <a:p>
            <a:r>
              <a:rPr lang="en-US" dirty="0" smtClean="0"/>
              <a:t>HCV RNA 69,998</a:t>
            </a:r>
          </a:p>
          <a:p>
            <a:r>
              <a:rPr lang="en-US" dirty="0" smtClean="0"/>
              <a:t>HIV CD4 Count 200</a:t>
            </a:r>
          </a:p>
          <a:p>
            <a:r>
              <a:rPr lang="en-US" dirty="0" smtClean="0"/>
              <a:t>Platelet count 60,000</a:t>
            </a:r>
          </a:p>
          <a:p>
            <a:r>
              <a:rPr lang="en-US" dirty="0" smtClean="0"/>
              <a:t>Albumin 2.5mg/dl</a:t>
            </a:r>
          </a:p>
          <a:p>
            <a:r>
              <a:rPr lang="en-US" dirty="0" smtClean="0"/>
              <a:t>Total Bilirubin 2.6mg/dl</a:t>
            </a:r>
          </a:p>
          <a:p>
            <a:r>
              <a:rPr lang="en-US" dirty="0" smtClean="0"/>
              <a:t>Creatinine</a:t>
            </a:r>
            <a:r>
              <a:rPr lang="en-US" dirty="0" smtClean="0"/>
              <a:t> 1.8</a:t>
            </a:r>
          </a:p>
          <a:p>
            <a:r>
              <a:rPr lang="en-US" dirty="0" smtClean="0"/>
              <a:t>Hgb</a:t>
            </a:r>
            <a:r>
              <a:rPr lang="en-US" dirty="0" smtClean="0"/>
              <a:t> 11.0 </a:t>
            </a:r>
            <a:r>
              <a:rPr lang="en-US" dirty="0" smtClean="0"/>
              <a:t>gm</a:t>
            </a:r>
            <a:endParaRPr lang="en-US" dirty="0" smtClean="0"/>
          </a:p>
          <a:p>
            <a:pPr marL="114300" indent="0">
              <a:buNone/>
            </a:pPr>
            <a:r>
              <a:rPr lang="en-US" sz="1900" dirty="0" smtClean="0"/>
              <a:t>1) What evaluation would you consideration before initiating therapy?</a:t>
            </a:r>
          </a:p>
          <a:p>
            <a:pPr marL="114300" indent="0">
              <a:buNone/>
            </a:pPr>
            <a:r>
              <a:rPr lang="en-US" sz="1900" dirty="0" smtClean="0"/>
              <a:t>2)  </a:t>
            </a:r>
            <a:r>
              <a:rPr lang="en-US" sz="1900" dirty="0"/>
              <a:t>W</a:t>
            </a:r>
            <a:r>
              <a:rPr lang="en-US" sz="1900" dirty="0" smtClean="0"/>
              <a:t>hat medications would you consider and what are the dose adjustment?</a:t>
            </a:r>
          </a:p>
          <a:p>
            <a:pPr marL="114300" indent="0">
              <a:buNone/>
            </a:pPr>
            <a:r>
              <a:rPr lang="en-US" sz="1900" dirty="0" smtClean="0"/>
              <a:t>3) How frequent would you monitor him?</a:t>
            </a:r>
          </a:p>
          <a:p>
            <a:pPr marL="114300" indent="0">
              <a:buNone/>
            </a:pPr>
            <a:r>
              <a:rPr lang="en-US" sz="1900" dirty="0" smtClean="0"/>
              <a:t>4). </a:t>
            </a:r>
            <a:r>
              <a:rPr lang="en-US" sz="1900" dirty="0" smtClean="0"/>
              <a:t>Hgb</a:t>
            </a:r>
            <a:r>
              <a:rPr lang="en-US" sz="1900" dirty="0" smtClean="0"/>
              <a:t> drops to 7.7, what are you going to do?</a:t>
            </a:r>
          </a:p>
          <a:p>
            <a:pPr marL="114300" indent="0">
              <a:buNone/>
            </a:pPr>
            <a:endParaRPr lang="en-US" sz="1900" dirty="0" smtClean="0"/>
          </a:p>
          <a:p>
            <a:pPr marL="114300" indent="0">
              <a:buNone/>
            </a:pPr>
            <a:endParaRPr lang="en-US" sz="1900" dirty="0" smtClean="0"/>
          </a:p>
          <a:p>
            <a:pPr marL="114300" indent="0">
              <a:buNone/>
            </a:pPr>
            <a:endParaRPr lang="en-US" sz="1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78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u="sng" dirty="0"/>
              <a:t>CASE </a:t>
            </a:r>
            <a:r>
              <a:rPr lang="en-US" b="1" u="sng" dirty="0" smtClean="0"/>
              <a:t>STUDY 2</a:t>
            </a:r>
          </a:p>
          <a:p>
            <a:r>
              <a:rPr lang="en-US" sz="1800" dirty="0" smtClean="0"/>
              <a:t>24 </a:t>
            </a:r>
            <a:r>
              <a:rPr lang="en-US" sz="1800" dirty="0" smtClean="0"/>
              <a:t>yr</a:t>
            </a:r>
            <a:r>
              <a:rPr lang="en-US" sz="1800" dirty="0" smtClean="0"/>
              <a:t> old Latino male with HIV/HCV co-infection</a:t>
            </a:r>
          </a:p>
          <a:p>
            <a:r>
              <a:rPr lang="en-US" sz="1800" dirty="0" smtClean="0"/>
              <a:t>History Heavy alcohol abuse in the past</a:t>
            </a:r>
          </a:p>
          <a:p>
            <a:pPr lvl="1"/>
            <a:r>
              <a:rPr lang="en-US" sz="1800" dirty="0" smtClean="0"/>
              <a:t>Abstinent now for 5 months</a:t>
            </a:r>
            <a:endParaRPr lang="en-US" sz="1800" dirty="0"/>
          </a:p>
          <a:p>
            <a:r>
              <a:rPr lang="en-US" sz="1800" dirty="0" smtClean="0"/>
              <a:t>He is a truck driver </a:t>
            </a:r>
          </a:p>
          <a:p>
            <a:r>
              <a:rPr lang="en-US" sz="1800" dirty="0" smtClean="0"/>
              <a:t>BMI=40</a:t>
            </a:r>
          </a:p>
          <a:p>
            <a:r>
              <a:rPr lang="en-US" sz="1800" dirty="0" smtClean="0"/>
              <a:t>Lives with a 22 year old girlfriend who is also </a:t>
            </a:r>
            <a:r>
              <a:rPr lang="en-US" sz="1800" dirty="0" smtClean="0"/>
              <a:t>Hep</a:t>
            </a:r>
            <a:r>
              <a:rPr lang="en-US" sz="1800" dirty="0" smtClean="0"/>
              <a:t> C positive.</a:t>
            </a:r>
          </a:p>
          <a:p>
            <a:r>
              <a:rPr lang="en-US" sz="1800" dirty="0" smtClean="0"/>
              <a:t>PHQ 9=10</a:t>
            </a:r>
          </a:p>
          <a:p>
            <a:r>
              <a:rPr lang="en-US" sz="1800" dirty="0" smtClean="0"/>
              <a:t>CD4 count 956, VL 4600</a:t>
            </a:r>
          </a:p>
          <a:p>
            <a:r>
              <a:rPr lang="en-US" sz="1800" dirty="0" smtClean="0"/>
              <a:t>Not on any ARVs yet.</a:t>
            </a:r>
          </a:p>
          <a:p>
            <a:pPr marL="114300" indent="0">
              <a:buNone/>
            </a:pPr>
            <a:r>
              <a:rPr lang="en-US" sz="1800" dirty="0" smtClean="0"/>
              <a:t>1)What is your initial evaluation?</a:t>
            </a:r>
          </a:p>
          <a:p>
            <a:pPr marL="114300" indent="0">
              <a:buNone/>
            </a:pPr>
            <a:r>
              <a:rPr lang="en-US" sz="1800" dirty="0" smtClean="0"/>
              <a:t>2)If you start him on treatment, how would you go about it?</a:t>
            </a:r>
          </a:p>
          <a:p>
            <a:pPr marL="114300" indent="0">
              <a:buNone/>
            </a:pPr>
            <a:r>
              <a:rPr lang="en-US" sz="1800" dirty="0" smtClean="0"/>
              <a:t>3) Soon after starting treatment he develops a rash, what would you recommend?</a:t>
            </a:r>
          </a:p>
          <a:p>
            <a:pPr marL="114300" indent="0">
              <a:buNone/>
            </a:pPr>
            <a:r>
              <a:rPr lang="en-US" sz="1800" dirty="0" smtClean="0"/>
              <a:t>4)After treatment, you check a fasting lipid and his </a:t>
            </a:r>
            <a:r>
              <a:rPr lang="en-US" sz="1800" dirty="0" smtClean="0"/>
              <a:t>tryglycerides</a:t>
            </a:r>
            <a:r>
              <a:rPr lang="en-US" sz="1800" dirty="0" smtClean="0"/>
              <a:t> are 700, what would you do? </a:t>
            </a: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64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10828"/>
          </a:xfrm>
        </p:spPr>
        <p:txBody>
          <a:bodyPr>
            <a:normAutofit/>
          </a:bodyPr>
          <a:lstStyle/>
          <a:p>
            <a:r>
              <a:rPr lang="en-US" dirty="0" smtClean="0"/>
              <a:t>Case presentations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sz="6200" b="1" u="sng" dirty="0" smtClean="0"/>
              <a:t>Case study 3</a:t>
            </a:r>
          </a:p>
          <a:p>
            <a:pPr marL="114300" indent="0">
              <a:buNone/>
            </a:pPr>
            <a:endParaRPr lang="en-US" sz="6200" b="1" u="sng" dirty="0"/>
          </a:p>
          <a:p>
            <a:r>
              <a:rPr lang="en-US" sz="6200" dirty="0" smtClean="0"/>
              <a:t>40 year old Caucasian female</a:t>
            </a:r>
          </a:p>
          <a:p>
            <a:r>
              <a:rPr lang="en-US" sz="6200" dirty="0"/>
              <a:t>A</a:t>
            </a:r>
            <a:r>
              <a:rPr lang="en-US" sz="6200" dirty="0" smtClean="0"/>
              <a:t>cquired HCV from IV drug use.</a:t>
            </a:r>
          </a:p>
          <a:p>
            <a:r>
              <a:rPr lang="en-US" sz="6200" dirty="0" smtClean="0"/>
              <a:t>HCV RNA 2,560,999</a:t>
            </a:r>
          </a:p>
          <a:p>
            <a:r>
              <a:rPr lang="en-US" sz="6200" dirty="0" smtClean="0"/>
              <a:t>HIV RNA 256</a:t>
            </a:r>
          </a:p>
          <a:p>
            <a:r>
              <a:rPr lang="en-US" sz="6200" dirty="0" smtClean="0"/>
              <a:t>CD4 415</a:t>
            </a:r>
          </a:p>
          <a:p>
            <a:r>
              <a:rPr lang="en-US" sz="6200" dirty="0" smtClean="0"/>
              <a:t>Creatinine</a:t>
            </a:r>
            <a:r>
              <a:rPr lang="en-US" sz="6200" dirty="0" smtClean="0"/>
              <a:t> 1.1</a:t>
            </a:r>
          </a:p>
          <a:p>
            <a:r>
              <a:rPr lang="en-US" sz="6200" dirty="0" smtClean="0"/>
              <a:t>Hgb</a:t>
            </a:r>
            <a:r>
              <a:rPr lang="en-US" sz="6200" dirty="0" smtClean="0"/>
              <a:t> 12.0</a:t>
            </a:r>
          </a:p>
          <a:p>
            <a:r>
              <a:rPr lang="en-US" sz="6200" dirty="0" smtClean="0"/>
              <a:t>On </a:t>
            </a:r>
            <a:r>
              <a:rPr lang="en-US" sz="6200" dirty="0" smtClean="0"/>
              <a:t>Atripla</a:t>
            </a:r>
            <a:r>
              <a:rPr lang="en-US" sz="6200" dirty="0" smtClean="0"/>
              <a:t> once daily and </a:t>
            </a:r>
            <a:r>
              <a:rPr lang="en-US" sz="6200" dirty="0" smtClean="0"/>
              <a:t>lisinopril</a:t>
            </a:r>
            <a:r>
              <a:rPr lang="en-US" sz="6200" dirty="0" smtClean="0"/>
              <a:t>/HCTZ 40/25mg for HTN</a:t>
            </a:r>
          </a:p>
          <a:p>
            <a:pPr marL="114300" indent="0">
              <a:buNone/>
            </a:pPr>
            <a:endParaRPr lang="en-US" sz="6200" dirty="0" smtClean="0"/>
          </a:p>
          <a:p>
            <a:pPr marL="571500" indent="-457200">
              <a:buAutoNum type="arabicParenR"/>
            </a:pPr>
            <a:r>
              <a:rPr lang="en-US" sz="6200" dirty="0" smtClean="0"/>
              <a:t>What is your initial evaluation prior to treatment?</a:t>
            </a:r>
          </a:p>
          <a:p>
            <a:pPr marL="571500" indent="-457200">
              <a:buAutoNum type="arabicParenR"/>
            </a:pPr>
            <a:r>
              <a:rPr lang="en-US" sz="6200" dirty="0" smtClean="0"/>
              <a:t>After you initiate HCV treatment, she reports PHQ 11, what would you do now?</a:t>
            </a:r>
          </a:p>
          <a:p>
            <a:pPr marL="571500" indent="-457200">
              <a:buAutoNum type="arabicParenR"/>
            </a:pPr>
            <a:r>
              <a:rPr lang="en-US" sz="6200" dirty="0" smtClean="0"/>
              <a:t>3 weeks into therapy, </a:t>
            </a:r>
            <a:r>
              <a:rPr lang="en-US" sz="6200" dirty="0" smtClean="0"/>
              <a:t>creatinine</a:t>
            </a:r>
            <a:r>
              <a:rPr lang="en-US" sz="6200" dirty="0" smtClean="0"/>
              <a:t> is up to 2.0? What should you do?</a:t>
            </a:r>
          </a:p>
          <a:p>
            <a:pPr marL="571500" indent="-457200">
              <a:buAutoNum type="arabicParenR"/>
            </a:pPr>
            <a:r>
              <a:rPr lang="en-US" sz="6200" dirty="0" smtClean="0"/>
              <a:t>Later her hemoglobin drops to 7.7, what is your next step?</a:t>
            </a:r>
          </a:p>
          <a:p>
            <a:pPr marL="571500" indent="-457200">
              <a:buAutoNum type="arabicParenR"/>
            </a:pPr>
            <a:r>
              <a:rPr lang="en-US" sz="6200" dirty="0" smtClean="0"/>
              <a:t>After adjusting meds, she has no response in 2 weeks and her </a:t>
            </a:r>
            <a:r>
              <a:rPr lang="en-US" sz="6200" dirty="0" smtClean="0"/>
              <a:t>Hgb</a:t>
            </a:r>
            <a:r>
              <a:rPr lang="en-US" sz="6200" dirty="0" smtClean="0"/>
              <a:t> is 7.0?</a:t>
            </a:r>
          </a:p>
          <a:p>
            <a:pPr marL="571500" indent="-457200">
              <a:buAutoNum type="arabicParenR"/>
            </a:pPr>
            <a:endParaRPr lang="en-US" sz="6200" dirty="0" smtClean="0"/>
          </a:p>
          <a:p>
            <a:endParaRPr lang="en-US" sz="6200" dirty="0" smtClean="0"/>
          </a:p>
          <a:p>
            <a:pPr marL="114300" indent="0">
              <a:buNone/>
            </a:pPr>
            <a:endParaRPr lang="en-US" sz="6200" dirty="0" smtClean="0"/>
          </a:p>
          <a:p>
            <a:pPr marL="114300" indent="0">
              <a:buNone/>
            </a:pPr>
            <a:endParaRPr lang="en-US" sz="6200" dirty="0" smtClean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7438"/>
            <a:ext cx="3352800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193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da-DK" sz="2000" dirty="0"/>
              <a:t>Avidan et </a:t>
            </a:r>
            <a:r>
              <a:rPr lang="da-DK" sz="2000" dirty="0" smtClean="0"/>
              <a:t>al, (2009). </a:t>
            </a:r>
            <a:r>
              <a:rPr lang="da-DK" sz="2000" i="1" dirty="0" smtClean="0"/>
              <a:t>Hepatitis C Viral Kinetics During Treatment with Peg IFN-alpha-2b in HIV/HCV Co-infected patient as a Function of Baseline CD4+ T-Cell Counts.</a:t>
            </a:r>
          </a:p>
          <a:p>
            <a:pPr marL="114300" indent="0">
              <a:buNone/>
            </a:pPr>
            <a:endParaRPr lang="da-DK" sz="2000" i="1" dirty="0" smtClean="0"/>
          </a:p>
          <a:p>
            <a:r>
              <a:rPr lang="da-DK" sz="2000" dirty="0" smtClean="0"/>
              <a:t>Centers for Disease Control and Prevention (2006). </a:t>
            </a:r>
            <a:r>
              <a:rPr lang="da-DK" sz="2000" i="1" dirty="0" smtClean="0"/>
              <a:t>Guidelines for using antiviral agents in HIV-infected adults: </a:t>
            </a:r>
            <a:r>
              <a:rPr lang="da-DK" sz="2000" i="1" dirty="0" smtClean="0">
                <a:hlinkClick r:id="rId2"/>
              </a:rPr>
              <a:t>http://AIDSinfo.inh.gov</a:t>
            </a:r>
            <a:endParaRPr lang="da-DK" sz="2000" i="1" dirty="0" smtClean="0"/>
          </a:p>
          <a:p>
            <a:pPr marL="114300" indent="0">
              <a:buNone/>
            </a:pPr>
            <a:endParaRPr lang="da-DK" sz="2000" i="1" dirty="0" smtClean="0"/>
          </a:p>
          <a:p>
            <a:r>
              <a:rPr lang="da-DK" sz="2000" dirty="0" smtClean="0"/>
              <a:t>Ghany M, et </a:t>
            </a:r>
            <a:r>
              <a:rPr lang="da-DK" sz="2000" dirty="0"/>
              <a:t>al, </a:t>
            </a:r>
            <a:r>
              <a:rPr lang="da-DK" sz="2000" dirty="0" smtClean="0"/>
              <a:t>(2011). </a:t>
            </a:r>
            <a:r>
              <a:rPr lang="da-DK" sz="2000" i="1" dirty="0" smtClean="0"/>
              <a:t>An Update on treatment of Genotype 1 chronic Hepatitis C Virus infection: Practice Guidelines by the American Association for the Study of Liver Diseases</a:t>
            </a:r>
            <a:r>
              <a:rPr lang="da-DK" sz="2000" dirty="0" smtClean="0"/>
              <a:t>.</a:t>
            </a:r>
          </a:p>
          <a:p>
            <a:pPr marL="114300" indent="0">
              <a:buNone/>
            </a:pPr>
            <a:endParaRPr lang="da-DK" sz="2000" dirty="0" smtClean="0"/>
          </a:p>
          <a:p>
            <a:r>
              <a:rPr lang="da-DK" sz="2000" dirty="0" smtClean="0"/>
              <a:t>Soriano</a:t>
            </a:r>
            <a:r>
              <a:rPr lang="da-DK" sz="2000" dirty="0"/>
              <a:t>, </a:t>
            </a:r>
            <a:r>
              <a:rPr lang="da-DK" sz="2000" dirty="0" smtClean="0"/>
              <a:t>V </a:t>
            </a:r>
            <a:r>
              <a:rPr lang="da-DK" sz="2000" dirty="0"/>
              <a:t>et al, 2007; Tien, 2005; </a:t>
            </a:r>
            <a:r>
              <a:rPr lang="da-DK" sz="2000" i="1" dirty="0" smtClean="0"/>
              <a:t>Care of patients with HIV and Hepatitis C virus: Updated recommendations from the HCV-HIV International Panel.</a:t>
            </a:r>
            <a:endParaRPr lang="en-US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1"/>
            <a:ext cx="1543050" cy="140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92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54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HCV/HIV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Approximately 1/3 of all HIV-infected individuals are co-infected with HCV.</a:t>
            </a:r>
          </a:p>
          <a:p>
            <a:endParaRPr lang="en-US" sz="2000" dirty="0" smtClean="0"/>
          </a:p>
          <a:p>
            <a:r>
              <a:rPr lang="en-US" sz="2000" dirty="0" smtClean="0"/>
              <a:t>An </a:t>
            </a:r>
            <a:r>
              <a:rPr lang="en-US" sz="2000" dirty="0"/>
              <a:t>estimated 10,000 deaths per year are attributed to hepatitis C and its complications.</a:t>
            </a:r>
          </a:p>
          <a:p>
            <a:endParaRPr lang="en-US" sz="2000" dirty="0"/>
          </a:p>
          <a:p>
            <a:r>
              <a:rPr lang="en-US" sz="2000" dirty="0"/>
              <a:t>HCV-related liver failure is the leading reason for liver transplants in the U.S</a:t>
            </a:r>
            <a:r>
              <a:rPr lang="en-US" sz="2000" dirty="0" smtClean="0"/>
              <a:t>.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/>
              <a:t>An estimated 20% to 40% </a:t>
            </a:r>
            <a:r>
              <a:rPr lang="en-US" sz="2000" dirty="0" smtClean="0"/>
              <a:t>of individuals </a:t>
            </a:r>
            <a:r>
              <a:rPr lang="en-US" sz="2000" dirty="0"/>
              <a:t>with acute HCV </a:t>
            </a:r>
            <a:r>
              <a:rPr lang="en-US" sz="2000" dirty="0" smtClean="0"/>
              <a:t>infection spontaneously </a:t>
            </a:r>
            <a:r>
              <a:rPr lang="en-US" sz="2000" dirty="0"/>
              <a:t>clear the virus </a:t>
            </a:r>
            <a:r>
              <a:rPr lang="en-US" sz="2000" dirty="0" smtClean="0"/>
              <a:t>without treatment but the </a:t>
            </a:r>
            <a:r>
              <a:rPr lang="en-US" sz="2000" dirty="0"/>
              <a:t>rest </a:t>
            </a:r>
            <a:r>
              <a:rPr lang="en-US" sz="2000" dirty="0" smtClean="0"/>
              <a:t>develop chronic </a:t>
            </a:r>
            <a:r>
              <a:rPr lang="en-US" sz="2000" dirty="0"/>
              <a:t>hepatitis C lasting more </a:t>
            </a:r>
            <a:r>
              <a:rPr lang="en-US" sz="2000" dirty="0" smtClean="0"/>
              <a:t>than six </a:t>
            </a:r>
            <a:r>
              <a:rPr lang="en-US" sz="2000" dirty="0"/>
              <a:t>months</a:t>
            </a:r>
            <a:r>
              <a:rPr lang="en-US" sz="2000" dirty="0" smtClean="0"/>
              <a:t>.</a:t>
            </a:r>
          </a:p>
          <a:p>
            <a:pPr marL="114300" indent="0">
              <a:buNone/>
            </a:pPr>
            <a:endParaRPr lang="en-US" sz="2200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5795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HIV/HCV Co-infection</a:t>
            </a:r>
            <a:br>
              <a:rPr lang="en-US" dirty="0" smtClean="0"/>
            </a:br>
            <a:r>
              <a:rPr lang="en-US" dirty="0" smtClean="0"/>
              <a:t>STATISTICS Cont..,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HCV-related </a:t>
            </a:r>
            <a:r>
              <a:rPr lang="en-US" sz="2000" dirty="0"/>
              <a:t>liver disease is a major cause of death for people with HIV</a:t>
            </a:r>
            <a:r>
              <a:rPr lang="en-US" sz="2000" dirty="0" smtClean="0"/>
              <a:t>.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smtClean="0"/>
              <a:t>HIV/HCV </a:t>
            </a:r>
            <a:r>
              <a:rPr lang="en-US" sz="2000" dirty="0"/>
              <a:t>co-infected people are more likely to progress to serious liver disease and tend to do so more rapidly.</a:t>
            </a:r>
          </a:p>
          <a:p>
            <a:endParaRPr lang="en-US" dirty="0" smtClean="0"/>
          </a:p>
          <a:p>
            <a:r>
              <a:rPr lang="en-US" sz="2000" dirty="0"/>
              <a:t>HIV/HCV co-infected patients have higher baseline viral load, more rapid progression of liver disease/fibrosis, and are at increased risk for cirrhosis, ESLD and hepatocellular carcinoma.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11955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250186"/>
            <a:ext cx="119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latest U.S. Public </a:t>
            </a:r>
            <a:r>
              <a:rPr lang="en-US" sz="2000" dirty="0" smtClean="0"/>
              <a:t>Health Service </a:t>
            </a:r>
            <a:r>
              <a:rPr lang="en-US" sz="2000" dirty="0"/>
              <a:t>and IDSA guidelines </a:t>
            </a:r>
            <a:r>
              <a:rPr lang="en-US" sz="2000" dirty="0" smtClean="0"/>
              <a:t>recommend that </a:t>
            </a:r>
            <a:r>
              <a:rPr lang="en-US" sz="2000" dirty="0"/>
              <a:t>all HIV positive </a:t>
            </a:r>
            <a:r>
              <a:rPr lang="en-US" sz="2000" dirty="0" smtClean="0"/>
              <a:t>people be </a:t>
            </a:r>
            <a:r>
              <a:rPr lang="en-US" sz="2000" dirty="0"/>
              <a:t>tested for hepatitis B and C, </a:t>
            </a:r>
            <a:r>
              <a:rPr lang="en-US" sz="2000" dirty="0" smtClean="0"/>
              <a:t>and vaccinated </a:t>
            </a:r>
            <a:r>
              <a:rPr lang="en-US" sz="2000" dirty="0"/>
              <a:t>against hepatitis A and B </a:t>
            </a:r>
            <a:r>
              <a:rPr lang="en-US" sz="2000" dirty="0" smtClean="0"/>
              <a:t>if not </a:t>
            </a:r>
            <a:r>
              <a:rPr lang="en-US" sz="2000" dirty="0"/>
              <a:t>already immune.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HIV primary care guidelines recommends that all </a:t>
            </a:r>
            <a:r>
              <a:rPr lang="en-US" sz="2000" dirty="0"/>
              <a:t>HIV-infected patients should be screened for hepatitis C virus (HCV) </a:t>
            </a:r>
            <a:r>
              <a:rPr lang="en-US" sz="2000" dirty="0" smtClean="0"/>
              <a:t>infection annually.</a:t>
            </a:r>
          </a:p>
          <a:p>
            <a:endParaRPr lang="en-US" sz="2000" dirty="0"/>
          </a:p>
          <a:p>
            <a:r>
              <a:rPr lang="en-US" sz="2000" dirty="0" smtClean="0"/>
              <a:t>The CDC also recommends that </a:t>
            </a:r>
            <a:r>
              <a:rPr lang="en-US" sz="2000" dirty="0"/>
              <a:t>all “baby boomers” </a:t>
            </a:r>
            <a:r>
              <a:rPr lang="en-US" sz="2000" dirty="0" smtClean="0"/>
              <a:t>(born </a:t>
            </a:r>
            <a:r>
              <a:rPr lang="en-US" sz="2000" dirty="0"/>
              <a:t>during 1945–1965) be </a:t>
            </a:r>
            <a:r>
              <a:rPr lang="en-US" sz="2000" dirty="0" smtClean="0"/>
              <a:t>screened due </a:t>
            </a:r>
            <a:r>
              <a:rPr lang="en-US" sz="2000" dirty="0"/>
              <a:t>to the higher prevalence of </a:t>
            </a:r>
            <a:r>
              <a:rPr lang="en-US" sz="2000" dirty="0" smtClean="0"/>
              <a:t>chronic hepatitis </a:t>
            </a:r>
            <a:r>
              <a:rPr lang="en-US" sz="2000" dirty="0"/>
              <a:t>C in this age </a:t>
            </a:r>
            <a:r>
              <a:rPr lang="en-US" sz="2000" dirty="0" smtClean="0"/>
              <a:t>cohort.</a:t>
            </a: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2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r>
              <a:rPr lang="en-US" dirty="0" smtClean="0"/>
              <a:t>/HCV treatment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patient with HIV/HCV co-infection should be evaluated for HCV therapy.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Strong preference should be given to commence HCV treatment in patient with higher CD4 counts.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For patient with lower CD4 count &lt;200cells/mm, it may be preferable to initiate ART and delay HCV therapy until CD4 count increases as a result of HIV treatment.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248400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Ghany</a:t>
            </a:r>
            <a:r>
              <a:rPr lang="en-US" sz="1100" dirty="0" smtClean="0"/>
              <a:t> et al, 2011; Soriano,  et al, 2007; </a:t>
            </a:r>
            <a:r>
              <a:rPr lang="en-US" sz="1100" dirty="0" smtClean="0"/>
              <a:t>Tien</a:t>
            </a:r>
            <a:r>
              <a:rPr lang="en-US" sz="1100" dirty="0" smtClean="0"/>
              <a:t>, 2005; </a:t>
            </a:r>
            <a:r>
              <a:rPr lang="en-US" sz="1100" dirty="0" smtClean="0"/>
              <a:t>Avidan</a:t>
            </a:r>
            <a:r>
              <a:rPr lang="en-US" sz="1100" dirty="0" smtClean="0"/>
              <a:t> et al, 2009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4719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TREATMENT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776667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7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3120</TotalTime>
  <Words>3064</Words>
  <Application>Microsoft Office PowerPoint</Application>
  <PresentationFormat>On-screen Show (4:3)</PresentationFormat>
  <Paragraphs>497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Apothecary</vt:lpstr>
      <vt:lpstr>GUIDANCE FOR HCV/HIV Co-infection Programs</vt:lpstr>
      <vt:lpstr>AIDS CARE GROUP</vt:lpstr>
      <vt:lpstr>AIDS Care Group: Services and Statistics</vt:lpstr>
      <vt:lpstr>ACG SERVICES </vt:lpstr>
      <vt:lpstr>HCV/HIV STATISTICS</vt:lpstr>
      <vt:lpstr>HIV/HCV Co-infection STATISTICS Cont..,</vt:lpstr>
      <vt:lpstr>CURRENT  GUIDELINES</vt:lpstr>
      <vt:lpstr>hiV/HCV treatment guidelines</vt:lpstr>
      <vt:lpstr>BENEFITS OF TREATMENT</vt:lpstr>
      <vt:lpstr>AIDS Care Group: HIV/HCV Co-infection </vt:lpstr>
      <vt:lpstr>Absolute Contraindications to Hiv/hcv TREATMENT</vt:lpstr>
      <vt:lpstr>RELATIVE Contraindications</vt:lpstr>
      <vt:lpstr>Baseline Laboratory Test</vt:lpstr>
      <vt:lpstr>GUIDANCE  FOR HCV/HIV  treatment considerations</vt:lpstr>
      <vt:lpstr>Predictors of a favorable hiv/hcv treatment response</vt:lpstr>
      <vt:lpstr>facility based CONSIDERATIONS</vt:lpstr>
      <vt:lpstr>PRE-Treatment history</vt:lpstr>
      <vt:lpstr>Patient result probability table</vt:lpstr>
      <vt:lpstr>Initiating treatment</vt:lpstr>
      <vt:lpstr>Tools to improve treatment success</vt:lpstr>
      <vt:lpstr>HCV/HIV REGIMEN</vt:lpstr>
      <vt:lpstr>Limited research for HCV/HIV treatment REGIMEN</vt:lpstr>
      <vt:lpstr>Advance study influence of patients &amp; virus factors on SVR with Telaprevir +peg-IFN/rbv</vt:lpstr>
      <vt:lpstr>HIV/HCV Co-infection</vt:lpstr>
      <vt:lpstr>ARV therapy in hiv/hcv co-infection</vt:lpstr>
      <vt:lpstr>OTHER ARV recommendations</vt:lpstr>
      <vt:lpstr>Telaprevir VS boceprevir Hcv ns3 PROTEASE INHIBITORS</vt:lpstr>
      <vt:lpstr> Telaprevir (incevek) Drug interactions with hiv meds (DHHS: Incevek  Product  Information) </vt:lpstr>
      <vt:lpstr>Telaprevir (incevek)</vt:lpstr>
      <vt:lpstr>Drugs that are contraindicated with Telaprevir (incevek)</vt:lpstr>
      <vt:lpstr>Other Drug interactions</vt:lpstr>
      <vt:lpstr>Telaprevir (incevek) Side Effects</vt:lpstr>
      <vt:lpstr>Examples of foods to take with each dose of Telaprevir</vt:lpstr>
      <vt:lpstr>Interferon Side effects</vt:lpstr>
      <vt:lpstr>RIBAVIRIN</vt:lpstr>
      <vt:lpstr>Anemia ribavirin dose reduction</vt:lpstr>
      <vt:lpstr>Peg interferon </vt:lpstr>
      <vt:lpstr>Peg-Ifn side effects </vt:lpstr>
      <vt:lpstr>When do you stop Peg-IFN due to side effects </vt:lpstr>
      <vt:lpstr>MANAGEMENT of depression</vt:lpstr>
      <vt:lpstr>MONITORING PATIENTS</vt:lpstr>
      <vt:lpstr>Treatment monitoring labs &amp;visits</vt:lpstr>
      <vt:lpstr>Treatment futility rules</vt:lpstr>
      <vt:lpstr>Case presentations</vt:lpstr>
      <vt:lpstr>CASE PRESENTATIONS</vt:lpstr>
      <vt:lpstr>Case presentations</vt:lpstr>
      <vt:lpstr>questions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HCV/HIV Co-infection Programs</dc:title>
  <dc:creator>ellachins</dc:creator>
  <cp:lastModifiedBy>Regina</cp:lastModifiedBy>
  <cp:revision>199</cp:revision>
  <dcterms:created xsi:type="dcterms:W3CDTF">2012-09-29T18:40:05Z</dcterms:created>
  <dcterms:modified xsi:type="dcterms:W3CDTF">2012-10-15T18:14:59Z</dcterms:modified>
</cp:coreProperties>
</file>