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13.xml" ContentType="application/vnd.openxmlformats-officedocument.drawingml.chart+xml"/>
  <Override PartName="/ppt/drawings/drawing5.xml" ContentType="application/vnd.openxmlformats-officedocument.drawingml.chartshapes+xml"/>
  <Override PartName="/ppt/charts/chart14.xml" ContentType="application/vnd.openxmlformats-officedocument.drawingml.chart+xml"/>
  <Override PartName="/ppt/drawings/drawing6.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theme/themeOverride5.xml" ContentType="application/vnd.openxmlformats-officedocument.themeOverride+xml"/>
  <Override PartName="/ppt/drawings/drawing7.xml" ContentType="application/vnd.openxmlformats-officedocument.drawingml.chartshapes+xml"/>
  <Override PartName="/ppt/charts/chart16.xml" ContentType="application/vnd.openxmlformats-officedocument.drawingml.chart+xml"/>
  <Override PartName="/ppt/theme/themeOverride6.xml" ContentType="application/vnd.openxmlformats-officedocument.themeOverride+xml"/>
  <Override PartName="/ppt/drawings/drawing8.xml" ContentType="application/vnd.openxmlformats-officedocument.drawingml.chartshapes+xml"/>
  <Override PartName="/ppt/notesSlides/notesSlide21.xml" ContentType="application/vnd.openxmlformats-officedocument.presentationml.notesSlide+xml"/>
  <Override PartName="/ppt/charts/chart17.xml" ContentType="application/vnd.openxmlformats-officedocument.drawingml.chart+xml"/>
  <Override PartName="/ppt/drawings/drawing9.xml" ContentType="application/vnd.openxmlformats-officedocument.drawingml.chartshapes+xml"/>
  <Override PartName="/ppt/charts/chart18.xml" ContentType="application/vnd.openxmlformats-officedocument.drawingml.chart+xml"/>
  <Override PartName="/ppt/drawings/drawing10.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drawings/drawing11.xml" ContentType="application/vnd.openxmlformats-officedocument.drawingml.chartshapes+xml"/>
  <Override PartName="/ppt/charts/chart20.xml" ContentType="application/vnd.openxmlformats-officedocument.drawingml.chart+xml"/>
  <Override PartName="/ppt/theme/themeOverride8.xml" ContentType="application/vnd.openxmlformats-officedocument.themeOverride+xml"/>
  <Override PartName="/ppt/drawings/drawing12.xml" ContentType="application/vnd.openxmlformats-officedocument.drawingml.chartshapes+xml"/>
  <Override PartName="/ppt/notesSlides/notesSlide25.xml" ContentType="application/vnd.openxmlformats-officedocument.presentationml.notesSlide+xml"/>
  <Override PartName="/ppt/charts/chart21.xml" ContentType="application/vnd.openxmlformats-officedocument.drawingml.chart+xml"/>
  <Override PartName="/ppt/drawings/drawing13.xml" ContentType="application/vnd.openxmlformats-officedocument.drawingml.chartshapes+xml"/>
  <Override PartName="/ppt/charts/chart22.xml" ContentType="application/vnd.openxmlformats-officedocument.drawingml.chart+xml"/>
  <Override PartName="/ppt/drawings/drawing14.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3.xml" ContentType="application/vnd.openxmlformats-officedocument.drawingml.chart+xml"/>
  <Override PartName="/ppt/theme/themeOverride9.xml" ContentType="application/vnd.openxmlformats-officedocument.themeOverride+xml"/>
  <Override PartName="/ppt/drawings/drawing15.xml" ContentType="application/vnd.openxmlformats-officedocument.drawingml.chartshapes+xml"/>
  <Override PartName="/ppt/charts/chart24.xml" ContentType="application/vnd.openxmlformats-officedocument.drawingml.chart+xml"/>
  <Override PartName="/ppt/theme/themeOverride10.xml" ContentType="application/vnd.openxmlformats-officedocument.themeOverride+xml"/>
  <Override PartName="/ppt/drawings/drawing16.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5.xml" ContentType="application/vnd.openxmlformats-officedocument.drawingml.chart+xml"/>
  <Override PartName="/ppt/theme/themeOverride11.xml" ContentType="application/vnd.openxmlformats-officedocument.themeOverride+xml"/>
  <Override PartName="/ppt/drawings/drawing17.xml" ContentType="application/vnd.openxmlformats-officedocument.drawingml.chartshapes+xml"/>
  <Override PartName="/ppt/charts/chart26.xml" ContentType="application/vnd.openxmlformats-officedocument.drawingml.chart+xml"/>
  <Override PartName="/ppt/theme/themeOverride12.xml" ContentType="application/vnd.openxmlformats-officedocument.themeOverride+xml"/>
  <Override PartName="/ppt/drawings/drawing18.xml" ContentType="application/vnd.openxmlformats-officedocument.drawingml.chartshapes+xml"/>
  <Override PartName="/ppt/notesSlides/notesSlide31.xml" ContentType="application/vnd.openxmlformats-officedocument.presentationml.notesSlide+xml"/>
  <Override PartName="/ppt/charts/chart27.xml" ContentType="application/vnd.openxmlformats-officedocument.drawingml.chart+xml"/>
  <Override PartName="/ppt/drawings/drawing19.xml" ContentType="application/vnd.openxmlformats-officedocument.drawingml.chartshapes+xml"/>
  <Override PartName="/ppt/charts/chart28.xml" ContentType="application/vnd.openxmlformats-officedocument.drawingml.chart+xml"/>
  <Override PartName="/ppt/drawings/drawing20.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9.xml" ContentType="application/vnd.openxmlformats-officedocument.drawingml.chart+xml"/>
  <Override PartName="/ppt/theme/themeOverride13.xml" ContentType="application/vnd.openxmlformats-officedocument.themeOverride+xml"/>
  <Override PartName="/ppt/drawings/drawing21.xml" ContentType="application/vnd.openxmlformats-officedocument.drawingml.chartshapes+xml"/>
  <Override PartName="/ppt/charts/chart30.xml" ContentType="application/vnd.openxmlformats-officedocument.drawingml.chart+xml"/>
  <Override PartName="/ppt/theme/themeOverride14.xml" ContentType="application/vnd.openxmlformats-officedocument.themeOverride+xml"/>
  <Override PartName="/ppt/drawings/drawing22.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1.xml" ContentType="application/vnd.openxmlformats-officedocument.drawingml.chart+xml"/>
  <Override PartName="/ppt/theme/themeOverride15.xml" ContentType="application/vnd.openxmlformats-officedocument.themeOverride+xml"/>
  <Override PartName="/ppt/drawings/drawing23.xml" ContentType="application/vnd.openxmlformats-officedocument.drawingml.chartshapes+xml"/>
  <Override PartName="/ppt/charts/chart32.xml" ContentType="application/vnd.openxmlformats-officedocument.drawingml.chart+xml"/>
  <Override PartName="/ppt/theme/themeOverride16.xml" ContentType="application/vnd.openxmlformats-officedocument.themeOverride+xml"/>
  <Override PartName="/ppt/drawings/drawing24.xml" ContentType="application/vnd.openxmlformats-officedocument.drawingml.chartshapes+xml"/>
  <Override PartName="/ppt/notesSlides/notesSlide37.xml" ContentType="application/vnd.openxmlformats-officedocument.presentationml.notesSlide+xml"/>
  <Override PartName="/ppt/charts/chart33.xml" ContentType="application/vnd.openxmlformats-officedocument.drawingml.chart+xml"/>
  <Override PartName="/ppt/theme/themeOverride17.xml" ContentType="application/vnd.openxmlformats-officedocument.themeOverride+xml"/>
  <Override PartName="/ppt/drawings/drawing25.xml" ContentType="application/vnd.openxmlformats-officedocument.drawingml.chartshapes+xml"/>
  <Override PartName="/ppt/charts/chart34.xml" ContentType="application/vnd.openxmlformats-officedocument.drawingml.chart+xml"/>
  <Override PartName="/ppt/theme/themeOverride18.xml" ContentType="application/vnd.openxmlformats-officedocument.themeOverride+xml"/>
  <Override PartName="/ppt/drawings/drawing26.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5.xml" ContentType="application/vnd.openxmlformats-officedocument.drawingml.chart+xml"/>
  <Override PartName="/ppt/theme/themeOverride19.xml" ContentType="application/vnd.openxmlformats-officedocument.themeOverride+xml"/>
  <Override PartName="/ppt/drawings/drawing27.xml" ContentType="application/vnd.openxmlformats-officedocument.drawingml.chartshapes+xml"/>
  <Override PartName="/ppt/charts/chart36.xml" ContentType="application/vnd.openxmlformats-officedocument.drawingml.chart+xml"/>
  <Override PartName="/ppt/theme/themeOverride20.xml" ContentType="application/vnd.openxmlformats-officedocument.themeOverride+xml"/>
  <Override PartName="/ppt/drawings/drawing28.xml" ContentType="application/vnd.openxmlformats-officedocument.drawingml.chartshapes+xml"/>
  <Override PartName="/ppt/notesSlides/notesSlide40.xml" ContentType="application/vnd.openxmlformats-officedocument.presentationml.notesSlide+xml"/>
  <Override PartName="/ppt/charts/chart37.xml" ContentType="application/vnd.openxmlformats-officedocument.drawingml.chart+xml"/>
  <Override PartName="/ppt/theme/themeOverride21.xml" ContentType="application/vnd.openxmlformats-officedocument.themeOverride+xml"/>
  <Override PartName="/ppt/drawings/drawing29.xml" ContentType="application/vnd.openxmlformats-officedocument.drawingml.chartshapes+xml"/>
  <Override PartName="/ppt/charts/chart38.xml" ContentType="application/vnd.openxmlformats-officedocument.drawingml.chart+xml"/>
  <Override PartName="/ppt/theme/themeOverride22.xml" ContentType="application/vnd.openxmlformats-officedocument.themeOverride+xml"/>
  <Override PartName="/ppt/drawings/drawing30.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0"/>
  </p:notesMasterIdLst>
  <p:handoutMasterIdLst>
    <p:handoutMasterId r:id="rId51"/>
  </p:handoutMasterIdLst>
  <p:sldIdLst>
    <p:sldId id="256" r:id="rId2"/>
    <p:sldId id="280" r:id="rId3"/>
    <p:sldId id="303" r:id="rId4"/>
    <p:sldId id="334" r:id="rId5"/>
    <p:sldId id="336" r:id="rId6"/>
    <p:sldId id="304" r:id="rId7"/>
    <p:sldId id="305" r:id="rId8"/>
    <p:sldId id="306" r:id="rId9"/>
    <p:sldId id="307" r:id="rId10"/>
    <p:sldId id="308" r:id="rId11"/>
    <p:sldId id="272" r:id="rId12"/>
    <p:sldId id="295" r:id="rId13"/>
    <p:sldId id="296" r:id="rId14"/>
    <p:sldId id="297" r:id="rId15"/>
    <p:sldId id="271" r:id="rId16"/>
    <p:sldId id="257" r:id="rId17"/>
    <p:sldId id="273" r:id="rId18"/>
    <p:sldId id="258" r:id="rId19"/>
    <p:sldId id="270" r:id="rId20"/>
    <p:sldId id="286" r:id="rId21"/>
    <p:sldId id="275" r:id="rId22"/>
    <p:sldId id="261" r:id="rId23"/>
    <p:sldId id="276" r:id="rId24"/>
    <p:sldId id="287" r:id="rId25"/>
    <p:sldId id="278" r:id="rId26"/>
    <p:sldId id="262" r:id="rId27"/>
    <p:sldId id="277" r:id="rId28"/>
    <p:sldId id="289" r:id="rId29"/>
    <p:sldId id="279" r:id="rId30"/>
    <p:sldId id="263" r:id="rId31"/>
    <p:sldId id="291" r:id="rId32"/>
    <p:sldId id="264" r:id="rId33"/>
    <p:sldId id="309" r:id="rId34"/>
    <p:sldId id="310" r:id="rId35"/>
    <p:sldId id="292" r:id="rId36"/>
    <p:sldId id="268" r:id="rId37"/>
    <p:sldId id="293" r:id="rId38"/>
    <p:sldId id="269" r:id="rId39"/>
    <p:sldId id="299" r:id="rId40"/>
    <p:sldId id="300" r:id="rId41"/>
    <p:sldId id="301" r:id="rId42"/>
    <p:sldId id="302" r:id="rId43"/>
    <p:sldId id="288" r:id="rId44"/>
    <p:sldId id="314" r:id="rId45"/>
    <p:sldId id="311" r:id="rId46"/>
    <p:sldId id="315" r:id="rId47"/>
    <p:sldId id="290" r:id="rId48"/>
    <p:sldId id="335"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ie Chamberlin" initials="SC" lastIdx="2" clrIdx="0"/>
  <p:cmAuthor id="1" name="Mary Irvine" initials="MI"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262"/>
    <a:srgbClr val="FF9B57"/>
    <a:srgbClr val="FF6600"/>
    <a:srgbClr val="D3CFB1"/>
    <a:srgbClr val="DFD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129" autoAdjust="0"/>
    <p:restoredTop sz="77524" autoAdjust="0"/>
  </p:normalViewPr>
  <p:slideViewPr>
    <p:cSldViewPr>
      <p:cViewPr>
        <p:scale>
          <a:sx n="60" d="100"/>
          <a:sy n="60" d="100"/>
        </p:scale>
        <p:origin x="-2388" y="-6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0.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NASHOME210\HOME\schamberlin\Comp%20Plan\New%20Graphs_4_18_12.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NASHOME210\HOME\schamberlin\Comp%20Plan\New%20Graphs_4_18_12.xlsx" TargetMode="Externa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4.xlsx"/><Relationship Id="rId1" Type="http://schemas.openxmlformats.org/officeDocument/2006/relationships/themeOverride" Target="../theme/themeOverride6.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NASHOME210\HOME\schamberlin\Comp%20Plan\New%20Graphs_4_18_12.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NASHOME210\HOME\schamberlin\Comp%20Plan\Graph%20Tables%20-%20For%20Links%20in%20Graph%20Revisions\New%20Graphs_4_18_12.xlsx" TargetMode="Externa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NASHOME210\HOME\schamberlin\Comp%20Plan\Graph%20Tables%20-%20For%20Links%20in%20Graph%20Revisions\New%20Graphs_4_18_12.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NASHOME210\HOME\schamberlin\Comp%20Plan\Graph%20Tables%20-%20For%20Links%20in%20Graph%20Revisions\New%20Graphs_4_18_12.xlsx" TargetMode="Externa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file:///J:\Comp%20Plan\Graph%20Tables%20-%20For%20Links%20in%20Graph%20Revisions\New%20Graphs.xlsx" TargetMode="External"/><Relationship Id="rId1" Type="http://schemas.openxmlformats.org/officeDocument/2006/relationships/themeOverride" Target="../theme/themeOverride9.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17.xlsx"/><Relationship Id="rId1" Type="http://schemas.openxmlformats.org/officeDocument/2006/relationships/themeOverride" Target="../theme/themeOverride10.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18.xlsx"/><Relationship Id="rId1" Type="http://schemas.openxmlformats.org/officeDocument/2006/relationships/themeOverride" Target="../theme/themeOverride11.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19.xlsx"/><Relationship Id="rId1" Type="http://schemas.openxmlformats.org/officeDocument/2006/relationships/themeOverride" Target="../theme/themeOverride12.xm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NASHOME210\HOME\schamberlin\Comp%20Plan\Graph%20Tables%20-%20For%20Links%20in%20Graph%20Revisions\New%20Graphs_4_18_12.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NASHOME210\HOME\schamberlin\Comp%20Plan\Graph%20Tables%20-%20For%20Links%20in%20Graph%20Revisions\New%20Graphs_4_18_12.xlsx" TargetMode="Externa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20.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21.xlsx"/><Relationship Id="rId1" Type="http://schemas.openxmlformats.org/officeDocument/2006/relationships/themeOverride" Target="../theme/themeOverride14.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oleObject" Target="file:///\\NASHOME210\home\schamberlin\Comp%20Plan\New%20Graphs.xlsx" TargetMode="External"/><Relationship Id="rId1" Type="http://schemas.openxmlformats.org/officeDocument/2006/relationships/themeOverride" Target="../theme/themeOverride15.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oleObject" Target="file:///J:\Comp%20Plan\Graph%20Tables%20-%20For%20Links%20in%20Graph%20Revisions\New%20Graphs.xlsx" TargetMode="External"/><Relationship Id="rId1" Type="http://schemas.openxmlformats.org/officeDocument/2006/relationships/themeOverride" Target="../theme/themeOverride16.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_Worksheet22.xlsx"/><Relationship Id="rId1" Type="http://schemas.openxmlformats.org/officeDocument/2006/relationships/themeOverride" Target="../theme/themeOverride17.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oleObject" Target="file:///\\NASHOME210\home\schamberlin\Comp%20Plan\New%20Graphs.xlsx" TargetMode="External"/><Relationship Id="rId1" Type="http://schemas.openxmlformats.org/officeDocument/2006/relationships/themeOverride" Target="../theme/themeOverride18.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oleObject" Target="file:///\\NASHOME210\home\schamberlin\Comp%20Plan\New%20Graphs.xlsx" TargetMode="External"/><Relationship Id="rId1" Type="http://schemas.openxmlformats.org/officeDocument/2006/relationships/themeOverride" Target="../theme/themeOverride19.xml"/></Relationships>
</file>

<file path=ppt/charts/_rels/chart36.xml.rels><?xml version="1.0" encoding="UTF-8" standalone="yes"?>
<Relationships xmlns="http://schemas.openxmlformats.org/package/2006/relationships"><Relationship Id="rId3" Type="http://schemas.openxmlformats.org/officeDocument/2006/relationships/oleObject" Target="file:///\\NASHOME210\home\schamberlin\Comp%20Plan\New%20Graphs.xlsx" TargetMode="External"/><Relationship Id="rId2" Type="http://schemas.openxmlformats.org/officeDocument/2006/relationships/image" Target="../media/image4.png"/><Relationship Id="rId1" Type="http://schemas.openxmlformats.org/officeDocument/2006/relationships/themeOverride" Target="../theme/themeOverride20.xml"/><Relationship Id="rId4" Type="http://schemas.openxmlformats.org/officeDocument/2006/relationships/chartUserShapes" Target="../drawings/drawing28.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29.xml"/><Relationship Id="rId2" Type="http://schemas.openxmlformats.org/officeDocument/2006/relationships/oleObject" Target="file:///\\NASHOME210\home\schamberlin\Comp%20Plan\New%20Graphs.xlsx" TargetMode="External"/><Relationship Id="rId1" Type="http://schemas.openxmlformats.org/officeDocument/2006/relationships/themeOverride" Target="../theme/themeOverride21.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30.xml"/><Relationship Id="rId2" Type="http://schemas.openxmlformats.org/officeDocument/2006/relationships/oleObject" Target="file:///\\NASHOME210\home\schamberlin\Comp%20Plan\New%20Graphs.xlsx" TargetMode="External"/><Relationship Id="rId1" Type="http://schemas.openxmlformats.org/officeDocument/2006/relationships/themeOverride" Target="../theme/themeOverride2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9.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0"/>
          <c:order val="0"/>
          <c:tx>
            <c:strRef>
              <c:f>Sheet1!$B$1</c:f>
              <c:strCache>
                <c:ptCount val="1"/>
                <c:pt idx="0">
                  <c:v>Ryan White</c:v>
                </c:pt>
              </c:strCache>
            </c:strRef>
          </c:tx>
          <c:dLbls>
            <c:showLegendKey val="0"/>
            <c:showVal val="0"/>
            <c:showCatName val="0"/>
            <c:showSerName val="0"/>
            <c:showPercent val="1"/>
            <c:showBubbleSize val="0"/>
            <c:showLeaderLines val="1"/>
          </c:dLbls>
          <c:cat>
            <c:strRef>
              <c:f>Sheet1!$A$2:$A$4</c:f>
              <c:strCache>
                <c:ptCount val="3"/>
                <c:pt idx="0">
                  <c:v>Male</c:v>
                </c:pt>
                <c:pt idx="1">
                  <c:v>Female</c:v>
                </c:pt>
                <c:pt idx="2">
                  <c:v>Transgender</c:v>
                </c:pt>
              </c:strCache>
            </c:strRef>
          </c:cat>
          <c:val>
            <c:numRef>
              <c:f>Sheet1!$B$2:$B$4</c:f>
              <c:numCache>
                <c:formatCode>0%</c:formatCode>
                <c:ptCount val="3"/>
                <c:pt idx="0">
                  <c:v>0.65</c:v>
                </c:pt>
                <c:pt idx="1">
                  <c:v>0.34</c:v>
                </c:pt>
                <c:pt idx="2">
                  <c:v>1.4999999999999999E-2</c:v>
                </c:pt>
              </c:numCache>
            </c:numRef>
          </c:val>
        </c:ser>
        <c:ser>
          <c:idx val="1"/>
          <c:order val="1"/>
          <c:tx>
            <c:strRef>
              <c:f>Sheet1!$C$1</c:f>
              <c:strCache>
                <c:ptCount val="1"/>
                <c:pt idx="0">
                  <c:v>EMA</c:v>
                </c:pt>
              </c:strCache>
            </c:strRef>
          </c:tx>
          <c:dLbls>
            <c:showLegendKey val="0"/>
            <c:showVal val="0"/>
            <c:showCatName val="0"/>
            <c:showSerName val="0"/>
            <c:showPercent val="1"/>
            <c:showBubbleSize val="0"/>
            <c:showLeaderLines val="1"/>
          </c:dLbls>
          <c:cat>
            <c:strRef>
              <c:f>Sheet1!$A$2:$A$4</c:f>
              <c:strCache>
                <c:ptCount val="3"/>
                <c:pt idx="0">
                  <c:v>Male</c:v>
                </c:pt>
                <c:pt idx="1">
                  <c:v>Female</c:v>
                </c:pt>
                <c:pt idx="2">
                  <c:v>Transgender</c:v>
                </c:pt>
              </c:strCache>
            </c:strRef>
          </c:cat>
          <c:val>
            <c:numRef>
              <c:f>Sheet1!$C$2:$C$4</c:f>
              <c:numCache>
                <c:formatCode>0%</c:formatCode>
                <c:ptCount val="3"/>
                <c:pt idx="0">
                  <c:v>0.71</c:v>
                </c:pt>
                <c:pt idx="1">
                  <c:v>0.28999999999999998</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spPr>
    <a:ln w="25400">
      <a:noFill/>
    </a:ln>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0"/>
          <c:tx>
            <c:strRef>
              <c:f>'EMA Graphs'!$A$2</c:f>
              <c:strCache>
                <c:ptCount val="1"/>
                <c:pt idx="0">
                  <c:v>2009-2012 Plan Actual</c:v>
                </c:pt>
              </c:strCache>
            </c:strRef>
          </c:tx>
          <c:spPr>
            <a:ln w="38100" cap="flat" cmpd="sng" algn="ctr">
              <a:solidFill>
                <a:srgbClr val="C32D2E">
                  <a:lumMod val="75000"/>
                </a:srgbClr>
              </a:solidFill>
              <a:prstDash val="solid"/>
            </a:ln>
            <a:effectLst/>
          </c:spPr>
          <c:marker>
            <c:symbol val="square"/>
            <c:size val="9"/>
            <c:spPr>
              <a:solidFill>
                <a:srgbClr val="DC6262"/>
              </a:solidFill>
              <a:ln w="25400" cap="flat" cmpd="sng" algn="ctr">
                <a:solidFill>
                  <a:srgbClr val="C32D2E">
                    <a:lumMod val="75000"/>
                  </a:srgbClr>
                </a:solidFill>
                <a:prstDash val="solid"/>
              </a:ln>
              <a:effectLst/>
            </c:spPr>
          </c:marker>
          <c:dPt>
            <c:idx val="0"/>
            <c:marker>
              <c:symbol val="circle"/>
              <c:size val="9"/>
              <c:spPr>
                <a:solidFill>
                  <a:sysClr val="window" lastClr="FFFFFF"/>
                </a:solidFill>
                <a:ln w="38100" cap="flat" cmpd="sng" algn="ctr">
                  <a:solidFill>
                    <a:srgbClr val="C32D2E">
                      <a:lumMod val="75000"/>
                    </a:srgbClr>
                  </a:solidFill>
                  <a:prstDash val="solid"/>
                </a:ln>
                <a:effectLst/>
              </c:spPr>
            </c:marker>
            <c:bubble3D val="0"/>
          </c:dPt>
          <c:dPt>
            <c:idx val="3"/>
            <c:marker>
              <c:symbol val="diamond"/>
              <c:size val="9"/>
            </c:marker>
            <c:bubble3D val="0"/>
            <c:spPr>
              <a:ln w="38100" cap="flat" cmpd="sng" algn="ctr">
                <a:solidFill>
                  <a:srgbClr val="C32D2E">
                    <a:lumMod val="75000"/>
                  </a:srgbClr>
                </a:solidFill>
                <a:prstDash val="dash"/>
              </a:ln>
              <a:effectLst/>
            </c:spPr>
          </c:dPt>
          <c:dPt>
            <c:idx val="4"/>
            <c:marker>
              <c:symbol val="none"/>
            </c:marker>
            <c:bubble3D val="0"/>
          </c:dPt>
          <c:dPt>
            <c:idx val="6"/>
            <c:marker>
              <c:symbol val="circle"/>
              <c:size val="9"/>
            </c:marker>
            <c:bubble3D val="0"/>
          </c:dPt>
          <c:dLbls>
            <c:dLbl>
              <c:idx val="3"/>
              <c:delete val="1"/>
            </c:dLbl>
            <c:dLbl>
              <c:idx val="4"/>
              <c:delete val="1"/>
            </c:dLbl>
            <c:dLbl>
              <c:idx val="5"/>
              <c:dLblPos val="t"/>
              <c:showLegendKey val="0"/>
              <c:showVal val="1"/>
              <c:showCatName val="0"/>
              <c:showSerName val="0"/>
              <c:showPercent val="0"/>
              <c:showBubbleSize val="0"/>
            </c:dLbl>
            <c:dLblPos val="b"/>
            <c:showLegendKey val="0"/>
            <c:showVal val="1"/>
            <c:showCatName val="0"/>
            <c:showSerName val="0"/>
            <c:showPercent val="0"/>
            <c:showBubbleSize val="0"/>
            <c:showLeaderLines val="0"/>
          </c:dLbls>
          <c:cat>
            <c:numRef>
              <c:f>'EMA Graphs'!$B$1:$E$1</c:f>
              <c:numCache>
                <c:formatCode>General</c:formatCode>
                <c:ptCount val="4"/>
                <c:pt idx="0">
                  <c:v>2008</c:v>
                </c:pt>
                <c:pt idx="1">
                  <c:v>2009</c:v>
                </c:pt>
                <c:pt idx="2">
                  <c:v>2010</c:v>
                </c:pt>
                <c:pt idx="3">
                  <c:v>2011</c:v>
                </c:pt>
              </c:numCache>
            </c:numRef>
          </c:cat>
          <c:val>
            <c:numRef>
              <c:f>'EMA Graphs'!$B$2:$E$2</c:f>
              <c:numCache>
                <c:formatCode>_(* #,##0_);_(* \(#,##0\);_(* "-"??_);_(@_)</c:formatCode>
                <c:ptCount val="4"/>
                <c:pt idx="0">
                  <c:v>245490</c:v>
                </c:pt>
                <c:pt idx="1">
                  <c:v>290011</c:v>
                </c:pt>
                <c:pt idx="2">
                  <c:v>270254</c:v>
                </c:pt>
              </c:numCache>
            </c:numRef>
          </c:val>
          <c:smooth val="0"/>
        </c:ser>
        <c:ser>
          <c:idx val="0"/>
          <c:order val="1"/>
          <c:tx>
            <c:strRef>
              <c:f>'EMA Graphs'!$A$3</c:f>
              <c:strCache>
                <c:ptCount val="1"/>
                <c:pt idx="0">
                  <c:v>2009-2012 Plan Target</c:v>
                </c:pt>
              </c:strCache>
            </c:strRef>
          </c:tx>
          <c:spPr>
            <a:ln w="38100">
              <a:solidFill>
                <a:srgbClr val="FF6600"/>
              </a:solidFill>
              <a:prstDash val="dash"/>
            </a:ln>
          </c:spPr>
          <c:marker>
            <c:symbol val="diamond"/>
            <c:size val="9"/>
            <c:spPr>
              <a:solidFill>
                <a:srgbClr val="FF6600"/>
              </a:solidFill>
              <a:ln>
                <a:solidFill>
                  <a:srgbClr val="FF6600"/>
                </a:solidFill>
              </a:ln>
            </c:spPr>
          </c:marker>
          <c:dPt>
            <c:idx val="0"/>
            <c:marker>
              <c:symbol val="none"/>
            </c:marker>
            <c:bubble3D val="0"/>
          </c:dPt>
          <c:dPt>
            <c:idx val="1"/>
            <c:marker>
              <c:symbol val="none"/>
            </c:marker>
            <c:bubble3D val="0"/>
          </c:dPt>
          <c:dPt>
            <c:idx val="2"/>
            <c:marker>
              <c:symbol val="diamond"/>
              <c:size val="10"/>
            </c:marker>
            <c:bubble3D val="0"/>
          </c:dPt>
          <c:dLbls>
            <c:dLbl>
              <c:idx val="0"/>
              <c:delete val="1"/>
            </c:dLbl>
            <c:dLbl>
              <c:idx val="1"/>
              <c:delete val="1"/>
            </c:dLbl>
            <c:txPr>
              <a:bodyPr/>
              <a:lstStyle/>
              <a:p>
                <a:pPr>
                  <a:defRPr i="1"/>
                </a:pPr>
                <a:endParaRPr lang="en-US"/>
              </a:p>
            </c:txPr>
            <c:dLblPos val="t"/>
            <c:showLegendKey val="0"/>
            <c:showVal val="1"/>
            <c:showCatName val="0"/>
            <c:showSerName val="0"/>
            <c:showPercent val="0"/>
            <c:showBubbleSize val="0"/>
            <c:showLeaderLines val="0"/>
          </c:dLbls>
          <c:cat>
            <c:numRef>
              <c:f>'EMA Graphs'!$B$1:$E$1</c:f>
              <c:numCache>
                <c:formatCode>General</c:formatCode>
                <c:ptCount val="4"/>
                <c:pt idx="0">
                  <c:v>2008</c:v>
                </c:pt>
                <c:pt idx="1">
                  <c:v>2009</c:v>
                </c:pt>
                <c:pt idx="2">
                  <c:v>2010</c:v>
                </c:pt>
                <c:pt idx="3">
                  <c:v>2011</c:v>
                </c:pt>
              </c:numCache>
            </c:numRef>
          </c:cat>
          <c:val>
            <c:numRef>
              <c:f>'EMA Graphs'!$B$3:$D$3</c:f>
              <c:numCache>
                <c:formatCode>_(* #,##0_);_(* \(#,##0\);_(* "-"??_);_(@_)</c:formatCode>
                <c:ptCount val="3"/>
                <c:pt idx="0">
                  <c:v>245490</c:v>
                </c:pt>
                <c:pt idx="1">
                  <c:v>320000</c:v>
                </c:pt>
                <c:pt idx="2">
                  <c:v>343686</c:v>
                </c:pt>
              </c:numCache>
            </c:numRef>
          </c:val>
          <c:smooth val="0"/>
        </c:ser>
        <c:dLbls>
          <c:dLblPos val="t"/>
          <c:showLegendKey val="0"/>
          <c:showVal val="1"/>
          <c:showCatName val="0"/>
          <c:showSerName val="0"/>
          <c:showPercent val="0"/>
          <c:showBubbleSize val="0"/>
        </c:dLbls>
        <c:marker val="1"/>
        <c:smooth val="0"/>
        <c:axId val="181443584"/>
        <c:axId val="181445376"/>
      </c:lineChart>
      <c:catAx>
        <c:axId val="181443584"/>
        <c:scaling>
          <c:orientation val="minMax"/>
        </c:scaling>
        <c:delete val="0"/>
        <c:axPos val="b"/>
        <c:numFmt formatCode="General" sourceLinked="1"/>
        <c:majorTickMark val="none"/>
        <c:minorTickMark val="none"/>
        <c:tickLblPos val="nextTo"/>
        <c:crossAx val="181445376"/>
        <c:crosses val="autoZero"/>
        <c:auto val="1"/>
        <c:lblAlgn val="ctr"/>
        <c:lblOffset val="100"/>
        <c:noMultiLvlLbl val="0"/>
      </c:catAx>
      <c:valAx>
        <c:axId val="181445376"/>
        <c:scaling>
          <c:orientation val="minMax"/>
        </c:scaling>
        <c:delete val="0"/>
        <c:axPos val="l"/>
        <c:numFmt formatCode="_(* #,##0_);_(* \(#,##0\);_(* &quot;-&quot;??_);_(@_)" sourceLinked="1"/>
        <c:majorTickMark val="out"/>
        <c:minorTickMark val="none"/>
        <c:tickLblPos val="nextTo"/>
        <c:crossAx val="181443584"/>
        <c:crosses val="autoZero"/>
        <c:crossBetween val="between"/>
      </c:valAx>
    </c:plotArea>
    <c:legend>
      <c:legendPos val="t"/>
      <c:layout>
        <c:manualLayout>
          <c:xMode val="edge"/>
          <c:yMode val="edge"/>
          <c:x val="0.10260783439805873"/>
          <c:y val="3.3241483888529294E-2"/>
          <c:w val="0.80116360454943136"/>
          <c:h val="0.11564665354330708"/>
        </c:manualLayout>
      </c:layout>
      <c:overlay val="0"/>
    </c:legend>
    <c:plotVisOnly val="1"/>
    <c:dispBlanksAs val="gap"/>
    <c:showDLblsOverMax val="0"/>
  </c:chart>
  <c:spPr>
    <a:noFill/>
    <a:ln w="12700" cmpd="sng">
      <a:solidFill>
        <a:sysClr val="windowText" lastClr="000000"/>
      </a:solidFill>
    </a:ln>
  </c:spPr>
  <c:txPr>
    <a:bodyPr/>
    <a:lstStyle/>
    <a:p>
      <a:pPr>
        <a:defRPr sz="1800"/>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409218584519034E-2"/>
          <c:y val="0.23759241959161884"/>
          <c:w val="0.90450891007045175"/>
          <c:h val="0.6468661862182481"/>
        </c:manualLayout>
      </c:layout>
      <c:lineChart>
        <c:grouping val="standard"/>
        <c:varyColors val="0"/>
        <c:ser>
          <c:idx val="3"/>
          <c:order val="0"/>
          <c:tx>
            <c:strRef>
              <c:f>'RW Graphs'!$A$58</c:f>
              <c:strCache>
                <c:ptCount val="1"/>
                <c:pt idx="0">
                  <c:v>2009-2012 Plan Actual</c:v>
                </c:pt>
              </c:strCache>
            </c:strRef>
          </c:tx>
          <c:spPr>
            <a:ln w="38100" cap="flat" cmpd="sng" algn="ctr">
              <a:solidFill>
                <a:srgbClr val="C32D2E">
                  <a:lumMod val="75000"/>
                </a:srgbClr>
              </a:solidFill>
              <a:prstDash val="solid"/>
            </a:ln>
            <a:effectLst/>
          </c:spPr>
          <c:marker>
            <c:symbol val="square"/>
            <c:size val="9"/>
            <c:spPr>
              <a:solidFill>
                <a:srgbClr val="C32D2E"/>
              </a:solidFill>
              <a:ln w="38100" cap="flat" cmpd="sng" algn="ctr">
                <a:solidFill>
                  <a:srgbClr val="C32D2E">
                    <a:lumMod val="75000"/>
                  </a:srgbClr>
                </a:solidFill>
                <a:prstDash val="solid"/>
              </a:ln>
              <a:effectLst/>
            </c:spPr>
          </c:marker>
          <c:dPt>
            <c:idx val="0"/>
            <c:marker>
              <c:symbol val="circle"/>
              <c:size val="9"/>
              <c:spPr>
                <a:solidFill>
                  <a:sysClr val="window" lastClr="FFFFFF"/>
                </a:solidFill>
                <a:ln w="38100" cap="flat" cmpd="sng" algn="ctr">
                  <a:solidFill>
                    <a:srgbClr val="C32D2E">
                      <a:lumMod val="75000"/>
                    </a:srgbClr>
                  </a:solidFill>
                  <a:prstDash val="solid"/>
                </a:ln>
                <a:effectLst/>
              </c:spPr>
            </c:marker>
            <c:bubble3D val="0"/>
          </c:dPt>
          <c:dPt>
            <c:idx val="3"/>
            <c:marker>
              <c:symbol val="none"/>
            </c:marker>
            <c:bubble3D val="0"/>
            <c:spPr>
              <a:ln w="38100" cap="flat" cmpd="sng" algn="ctr">
                <a:solidFill>
                  <a:srgbClr val="FF6600"/>
                </a:solidFill>
                <a:prstDash val="dash"/>
              </a:ln>
              <a:effectLst/>
            </c:spPr>
          </c:dPt>
          <c:dPt>
            <c:idx val="4"/>
            <c:marker>
              <c:symbol val="none"/>
            </c:marker>
            <c:bubble3D val="0"/>
          </c:dPt>
          <c:dPt>
            <c:idx val="5"/>
            <c:marker>
              <c:symbol val="none"/>
            </c:marker>
            <c:bubble3D val="0"/>
          </c:dPt>
          <c:dPt>
            <c:idx val="6"/>
            <c:bubble3D val="0"/>
          </c:dPt>
          <c:dLbls>
            <c:dLbl>
              <c:idx val="3"/>
              <c:delete val="1"/>
            </c:dLbl>
            <c:dLbl>
              <c:idx val="4"/>
              <c:delete val="1"/>
            </c:dLbl>
            <c:dLbl>
              <c:idx val="5"/>
              <c:delete val="1"/>
            </c:dLbl>
            <c:dLbl>
              <c:idx val="6"/>
              <c:tx>
                <c:rich>
                  <a:bodyPr/>
                  <a:lstStyle/>
                  <a:p>
                    <a:r>
                      <a:rPr lang="en-US"/>
                      <a:t>20% or lower</a:t>
                    </a:r>
                  </a:p>
                </c:rich>
              </c:tx>
              <c:dLblPos val="t"/>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'RW Graphs'!$B$57:$E$57</c:f>
              <c:numCache>
                <c:formatCode>General</c:formatCode>
                <c:ptCount val="4"/>
                <c:pt idx="0">
                  <c:v>2008</c:v>
                </c:pt>
                <c:pt idx="1">
                  <c:v>2009</c:v>
                </c:pt>
                <c:pt idx="2">
                  <c:v>2010</c:v>
                </c:pt>
                <c:pt idx="3">
                  <c:v>2011</c:v>
                </c:pt>
              </c:numCache>
            </c:numRef>
          </c:cat>
          <c:val>
            <c:numRef>
              <c:f>'RW Graphs'!$B$58:$E$58</c:f>
              <c:numCache>
                <c:formatCode>0%</c:formatCode>
                <c:ptCount val="4"/>
                <c:pt idx="0">
                  <c:v>0.22969999999999999</c:v>
                </c:pt>
                <c:pt idx="1">
                  <c:v>0.31</c:v>
                </c:pt>
                <c:pt idx="2">
                  <c:v>0.27750000000000002</c:v>
                </c:pt>
                <c:pt idx="3">
                  <c:v>0.20213599999999998</c:v>
                </c:pt>
              </c:numCache>
            </c:numRef>
          </c:val>
          <c:smooth val="0"/>
        </c:ser>
        <c:ser>
          <c:idx val="0"/>
          <c:order val="1"/>
          <c:tx>
            <c:strRef>
              <c:f>'RW Graphs'!$A$59</c:f>
              <c:strCache>
                <c:ptCount val="1"/>
                <c:pt idx="0">
                  <c:v>2009-2012 Plan Projection</c:v>
                </c:pt>
              </c:strCache>
            </c:strRef>
          </c:tx>
          <c:spPr>
            <a:ln w="38100" cmpd="sng">
              <a:solidFill>
                <a:srgbClr val="FF6600"/>
              </a:solidFill>
              <a:prstDash val="dash"/>
            </a:ln>
          </c:spPr>
          <c:marker>
            <c:symbol val="diamond"/>
            <c:size val="10"/>
            <c:spPr>
              <a:solidFill>
                <a:srgbClr val="FF6600"/>
              </a:solidFill>
              <a:ln w="38100">
                <a:solidFill>
                  <a:srgbClr val="FF6600"/>
                </a:solidFill>
              </a:ln>
            </c:spPr>
          </c:marker>
          <c:dLbls>
            <c:txPr>
              <a:bodyPr/>
              <a:lstStyle/>
              <a:p>
                <a:pPr>
                  <a:defRPr i="1"/>
                </a:pPr>
                <a:endParaRPr lang="en-US"/>
              </a:p>
            </c:txPr>
            <c:dLblPos val="t"/>
            <c:showLegendKey val="0"/>
            <c:showVal val="1"/>
            <c:showCatName val="0"/>
            <c:showSerName val="0"/>
            <c:showPercent val="0"/>
            <c:showBubbleSize val="0"/>
            <c:showLeaderLines val="0"/>
          </c:dLbls>
          <c:cat>
            <c:numRef>
              <c:f>'RW Graphs'!$B$57:$E$57</c:f>
              <c:numCache>
                <c:formatCode>General</c:formatCode>
                <c:ptCount val="4"/>
                <c:pt idx="0">
                  <c:v>2008</c:v>
                </c:pt>
                <c:pt idx="1">
                  <c:v>2009</c:v>
                </c:pt>
                <c:pt idx="2">
                  <c:v>2010</c:v>
                </c:pt>
                <c:pt idx="3">
                  <c:v>2011</c:v>
                </c:pt>
              </c:numCache>
            </c:numRef>
          </c:cat>
          <c:val>
            <c:numRef>
              <c:f>'RW Graphs'!$B$59:$E$59</c:f>
              <c:numCache>
                <c:formatCode>General</c:formatCode>
                <c:ptCount val="4"/>
                <c:pt idx="3" formatCode="0%">
                  <c:v>0.20213599999999998</c:v>
                </c:pt>
              </c:numCache>
            </c:numRef>
          </c:val>
          <c:smooth val="0"/>
        </c:ser>
        <c:dLbls>
          <c:dLblPos val="t"/>
          <c:showLegendKey val="0"/>
          <c:showVal val="1"/>
          <c:showCatName val="0"/>
          <c:showSerName val="0"/>
          <c:showPercent val="0"/>
          <c:showBubbleSize val="0"/>
        </c:dLbls>
        <c:marker val="1"/>
        <c:smooth val="0"/>
        <c:axId val="181852800"/>
        <c:axId val="181932416"/>
      </c:lineChart>
      <c:catAx>
        <c:axId val="181852800"/>
        <c:scaling>
          <c:orientation val="minMax"/>
        </c:scaling>
        <c:delete val="0"/>
        <c:axPos val="b"/>
        <c:numFmt formatCode="General" sourceLinked="1"/>
        <c:majorTickMark val="none"/>
        <c:minorTickMark val="none"/>
        <c:tickLblPos val="nextTo"/>
        <c:crossAx val="181932416"/>
        <c:crosses val="autoZero"/>
        <c:auto val="1"/>
        <c:lblAlgn val="ctr"/>
        <c:lblOffset val="100"/>
        <c:noMultiLvlLbl val="0"/>
      </c:catAx>
      <c:valAx>
        <c:axId val="181932416"/>
        <c:scaling>
          <c:orientation val="minMax"/>
          <c:max val="1"/>
          <c:min val="0"/>
        </c:scaling>
        <c:delete val="0"/>
        <c:axPos val="l"/>
        <c:numFmt formatCode="0%" sourceLinked="1"/>
        <c:majorTickMark val="out"/>
        <c:minorTickMark val="none"/>
        <c:tickLblPos val="nextTo"/>
        <c:crossAx val="181852800"/>
        <c:crosses val="autoZero"/>
        <c:crossBetween val="between"/>
      </c:valAx>
    </c:plotArea>
    <c:legend>
      <c:legendPos val="t"/>
      <c:layout>
        <c:manualLayout>
          <c:xMode val="edge"/>
          <c:yMode val="edge"/>
          <c:x val="0.14879177114033931"/>
          <c:y val="5.4017060367454066E-2"/>
          <c:w val="0.78326050724106411"/>
          <c:h val="0.11564665354330708"/>
        </c:manualLayout>
      </c:layout>
      <c:overlay val="0"/>
    </c:legend>
    <c:plotVisOnly val="1"/>
    <c:dispBlanksAs val="gap"/>
    <c:showDLblsOverMax val="0"/>
  </c:chart>
  <c:spPr>
    <a:noFill/>
    <a:ln w="12700" cmpd="sng">
      <a:solidFill>
        <a:sysClr val="windowText" lastClr="000000"/>
      </a:solidFill>
    </a:ln>
  </c:spPr>
  <c:txPr>
    <a:bodyPr/>
    <a:lstStyle/>
    <a:p>
      <a:pPr>
        <a:defRPr sz="1800"/>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417346914204529E-2"/>
          <c:y val="0.32480953394339224"/>
          <c:w val="0.89076308122035208"/>
          <c:h val="0.49545328793360288"/>
        </c:manualLayout>
      </c:layout>
      <c:lineChart>
        <c:grouping val="standard"/>
        <c:varyColors val="0"/>
        <c:ser>
          <c:idx val="0"/>
          <c:order val="0"/>
          <c:tx>
            <c:strRef>
              <c:f>'EMA Graphs'!$A$58</c:f>
              <c:strCache>
                <c:ptCount val="1"/>
                <c:pt idx="0">
                  <c:v>2009-2012 Plan Actual</c:v>
                </c:pt>
              </c:strCache>
            </c:strRef>
          </c:tx>
          <c:spPr>
            <a:ln w="38100">
              <a:solidFill>
                <a:srgbClr val="C32D2E">
                  <a:lumMod val="75000"/>
                </a:srgbClr>
              </a:solidFill>
              <a:prstDash val="solid"/>
            </a:ln>
          </c:spPr>
          <c:marker>
            <c:symbol val="square"/>
            <c:size val="9"/>
            <c:spPr>
              <a:solidFill>
                <a:srgbClr val="C32D2E"/>
              </a:solidFill>
              <a:ln w="38100">
                <a:solidFill>
                  <a:srgbClr val="C32D2E">
                    <a:lumMod val="75000"/>
                  </a:srgbClr>
                </a:solidFill>
              </a:ln>
            </c:spPr>
          </c:marker>
          <c:dPt>
            <c:idx val="0"/>
            <c:marker>
              <c:symbol val="circle"/>
              <c:size val="9"/>
              <c:spPr>
                <a:solidFill>
                  <a:sysClr val="window" lastClr="FFFFFF"/>
                </a:solidFill>
                <a:ln w="38100">
                  <a:solidFill>
                    <a:srgbClr val="C32D2E">
                      <a:lumMod val="75000"/>
                    </a:srgbClr>
                  </a:solidFill>
                </a:ln>
              </c:spPr>
            </c:marker>
            <c:bubble3D val="0"/>
          </c:dPt>
          <c:dPt>
            <c:idx val="3"/>
            <c:marker>
              <c:symbol val="diamond"/>
              <c:size val="9"/>
              <c:spPr>
                <a:solidFill>
                  <a:srgbClr val="FF6600"/>
                </a:solidFill>
                <a:ln w="38100">
                  <a:solidFill>
                    <a:srgbClr val="FF6600"/>
                  </a:solidFill>
                </a:ln>
              </c:spPr>
            </c:marker>
            <c:bubble3D val="0"/>
            <c:spPr>
              <a:ln w="38100">
                <a:solidFill>
                  <a:srgbClr val="FF6600"/>
                </a:solidFill>
                <a:prstDash val="dash"/>
              </a:ln>
            </c:spPr>
          </c:dPt>
          <c:dLbls>
            <c:dLbl>
              <c:idx val="3"/>
              <c:spPr/>
              <c:txPr>
                <a:bodyPr/>
                <a:lstStyle/>
                <a:p>
                  <a:pPr>
                    <a:defRPr i="1"/>
                  </a:pPr>
                  <a:endParaRPr lang="en-US"/>
                </a:p>
              </c:txPr>
              <c:dLblPos val="t"/>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'EMA Graphs'!$B$57:$E$57</c:f>
              <c:numCache>
                <c:formatCode>General</c:formatCode>
                <c:ptCount val="4"/>
                <c:pt idx="0">
                  <c:v>2008</c:v>
                </c:pt>
                <c:pt idx="1">
                  <c:v>2009</c:v>
                </c:pt>
                <c:pt idx="2">
                  <c:v>2010</c:v>
                </c:pt>
                <c:pt idx="3">
                  <c:v>2011</c:v>
                </c:pt>
              </c:numCache>
            </c:numRef>
          </c:cat>
          <c:val>
            <c:numRef>
              <c:f>'EMA Graphs'!$B$58:$E$58</c:f>
              <c:numCache>
                <c:formatCode>0%</c:formatCode>
                <c:ptCount val="4"/>
                <c:pt idx="0">
                  <c:v>0.23</c:v>
                </c:pt>
                <c:pt idx="1">
                  <c:v>0.23</c:v>
                </c:pt>
                <c:pt idx="2">
                  <c:v>0.218</c:v>
                </c:pt>
                <c:pt idx="3">
                  <c:v>0.20240000000000002</c:v>
                </c:pt>
              </c:numCache>
            </c:numRef>
          </c:val>
          <c:smooth val="0"/>
        </c:ser>
        <c:ser>
          <c:idx val="1"/>
          <c:order val="1"/>
          <c:tx>
            <c:strRef>
              <c:f>'EMA Graphs'!$A$59</c:f>
              <c:strCache>
                <c:ptCount val="1"/>
                <c:pt idx="0">
                  <c:v>2009-2012 Plan Projection</c:v>
                </c:pt>
              </c:strCache>
            </c:strRef>
          </c:tx>
          <c:spPr>
            <a:ln w="38100">
              <a:solidFill>
                <a:srgbClr val="FF6600"/>
              </a:solidFill>
              <a:prstDash val="dash"/>
            </a:ln>
          </c:spPr>
          <c:marker>
            <c:symbol val="diamond"/>
            <c:size val="10"/>
            <c:spPr>
              <a:solidFill>
                <a:srgbClr val="FF6600"/>
              </a:solidFill>
              <a:ln w="38100">
                <a:solidFill>
                  <a:srgbClr val="FF6600"/>
                </a:solidFill>
              </a:ln>
            </c:spPr>
          </c:marker>
          <c:dLbls>
            <c:dLbl>
              <c:idx val="3"/>
              <c:delete val="1"/>
            </c:dLbl>
            <c:txPr>
              <a:bodyPr/>
              <a:lstStyle/>
              <a:p>
                <a:pPr>
                  <a:defRPr b="0"/>
                </a:pPr>
                <a:endParaRPr lang="en-US"/>
              </a:p>
            </c:txPr>
            <c:dLblPos val="t"/>
            <c:showLegendKey val="0"/>
            <c:showVal val="1"/>
            <c:showCatName val="0"/>
            <c:showSerName val="0"/>
            <c:showPercent val="0"/>
            <c:showBubbleSize val="0"/>
            <c:showLeaderLines val="0"/>
          </c:dLbls>
          <c:cat>
            <c:numRef>
              <c:f>'EMA Graphs'!$B$57:$E$57</c:f>
              <c:numCache>
                <c:formatCode>General</c:formatCode>
                <c:ptCount val="4"/>
                <c:pt idx="0">
                  <c:v>2008</c:v>
                </c:pt>
                <c:pt idx="1">
                  <c:v>2009</c:v>
                </c:pt>
                <c:pt idx="2">
                  <c:v>2010</c:v>
                </c:pt>
                <c:pt idx="3">
                  <c:v>2011</c:v>
                </c:pt>
              </c:numCache>
            </c:numRef>
          </c:cat>
          <c:val>
            <c:numRef>
              <c:f>'EMA Graphs'!$B$59:$E$59</c:f>
              <c:numCache>
                <c:formatCode>General</c:formatCode>
                <c:ptCount val="4"/>
                <c:pt idx="3" formatCode="0%">
                  <c:v>0.20240000000000002</c:v>
                </c:pt>
              </c:numCache>
            </c:numRef>
          </c:val>
          <c:smooth val="0"/>
        </c:ser>
        <c:dLbls>
          <c:dLblPos val="t"/>
          <c:showLegendKey val="0"/>
          <c:showVal val="1"/>
          <c:showCatName val="0"/>
          <c:showSerName val="0"/>
          <c:showPercent val="0"/>
          <c:showBubbleSize val="0"/>
        </c:dLbls>
        <c:marker val="1"/>
        <c:smooth val="0"/>
        <c:axId val="182150272"/>
        <c:axId val="182151808"/>
      </c:lineChart>
      <c:catAx>
        <c:axId val="182150272"/>
        <c:scaling>
          <c:orientation val="minMax"/>
        </c:scaling>
        <c:delete val="0"/>
        <c:axPos val="b"/>
        <c:numFmt formatCode="General" sourceLinked="1"/>
        <c:majorTickMark val="none"/>
        <c:minorTickMark val="none"/>
        <c:tickLblPos val="nextTo"/>
        <c:crossAx val="182151808"/>
        <c:crosses val="autoZero"/>
        <c:auto val="1"/>
        <c:lblAlgn val="ctr"/>
        <c:lblOffset val="100"/>
        <c:noMultiLvlLbl val="0"/>
      </c:catAx>
      <c:valAx>
        <c:axId val="182151808"/>
        <c:scaling>
          <c:orientation val="minMax"/>
          <c:max val="1"/>
          <c:min val="0"/>
        </c:scaling>
        <c:delete val="0"/>
        <c:axPos val="l"/>
        <c:numFmt formatCode="0%" sourceLinked="0"/>
        <c:majorTickMark val="out"/>
        <c:minorTickMark val="none"/>
        <c:tickLblPos val="nextTo"/>
        <c:crossAx val="182150272"/>
        <c:crosses val="autoZero"/>
        <c:crossBetween val="between"/>
      </c:valAx>
    </c:plotArea>
    <c:legend>
      <c:legendPos val="t"/>
      <c:layout>
        <c:manualLayout>
          <c:xMode val="edge"/>
          <c:yMode val="edge"/>
          <c:x val="0.11460973587494055"/>
          <c:y val="0.12444093659563273"/>
          <c:w val="0.77176310529991088"/>
          <c:h val="0.12502340923600766"/>
        </c:manualLayout>
      </c:layout>
      <c:overlay val="0"/>
    </c:legend>
    <c:plotVisOnly val="1"/>
    <c:dispBlanksAs val="gap"/>
    <c:showDLblsOverMax val="0"/>
  </c:chart>
  <c:spPr>
    <a:noFill/>
    <a:ln w="12700" cmpd="sng">
      <a:solidFill>
        <a:sysClr val="windowText" lastClr="000000"/>
      </a:solidFill>
    </a:ln>
  </c:spPr>
  <c:txPr>
    <a:bodyPr/>
    <a:lstStyle/>
    <a:p>
      <a:pPr>
        <a:defRPr sz="1800"/>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200"/>
            </a:pPr>
            <a:r>
              <a:rPr lang="en-US" sz="1200"/>
              <a:t>Objective 4a: Ryan White - Concurrent  Diagnosis</a:t>
            </a:r>
          </a:p>
        </c:rich>
      </c:tx>
      <c:layout>
        <c:manualLayout>
          <c:xMode val="edge"/>
          <c:yMode val="edge"/>
          <c:x val="0.30625100184155302"/>
          <c:y val="0"/>
        </c:manualLayout>
      </c:layout>
      <c:overlay val="0"/>
    </c:title>
    <c:autoTitleDeleted val="0"/>
    <c:plotArea>
      <c:layout>
        <c:manualLayout>
          <c:layoutTarget val="inner"/>
          <c:xMode val="edge"/>
          <c:yMode val="edge"/>
          <c:x val="4.6703068036157216E-2"/>
          <c:y val="0.1935972792133378"/>
          <c:w val="0.94288747524489003"/>
          <c:h val="0.62516653728143134"/>
        </c:manualLayout>
      </c:layout>
      <c:barChart>
        <c:barDir val="col"/>
        <c:grouping val="clustered"/>
        <c:varyColors val="0"/>
        <c:ser>
          <c:idx val="3"/>
          <c:order val="0"/>
          <c:tx>
            <c:strRef>
              <c:f>'Ryan White Demogs'!$C$1</c:f>
              <c:strCache>
                <c:ptCount val="1"/>
                <c:pt idx="0">
                  <c:v>2008</c:v>
                </c:pt>
              </c:strCache>
            </c:strRef>
          </c:tx>
          <c:spPr>
            <a:solidFill>
              <a:schemeClr val="accent3"/>
            </a:solidFill>
            <a:ln>
              <a:solidFill>
                <a:schemeClr val="accent3">
                  <a:lumMod val="75000"/>
                </a:schemeClr>
              </a:solidFill>
            </a:ln>
          </c:spPr>
          <c:invertIfNegative val="0"/>
          <c:dPt>
            <c:idx val="10"/>
            <c:invertIfNegative val="0"/>
            <c:bubble3D val="0"/>
          </c:dPt>
          <c:dLbls>
            <c:dLbl>
              <c:idx val="0"/>
              <c:layout>
                <c:manualLayout>
                  <c:x val="0"/>
                  <c:y val="1.7094017094017096E-2"/>
                </c:manualLayout>
              </c:layout>
              <c:dLblPos val="outEnd"/>
              <c:showLegendKey val="0"/>
              <c:showVal val="1"/>
              <c:showCatName val="0"/>
              <c:showSerName val="0"/>
              <c:showPercent val="0"/>
              <c:showBubbleSize val="0"/>
            </c:dLbl>
            <c:txPr>
              <a:bodyPr/>
              <a:lstStyle/>
              <a:p>
                <a:pPr>
                  <a:defRPr sz="800"/>
                </a:pPr>
                <a:endParaRPr lang="en-US"/>
              </a:p>
            </c:txPr>
            <c:dLblPos val="outEnd"/>
            <c:showLegendKey val="0"/>
            <c:showVal val="1"/>
            <c:showCatName val="0"/>
            <c:showSerName val="0"/>
            <c:showPercent val="0"/>
            <c:showBubbleSize val="0"/>
            <c:showLeaderLines val="0"/>
          </c:dLbls>
          <c:cat>
            <c:multiLvlStrRef>
              <c:f>'Ryan White Demogs'!$A$2:$B$13</c:f>
              <c:multiLvlStrCache>
                <c:ptCount val="12"/>
                <c:lvl>
                  <c:pt idx="0">
                    <c:v>Female</c:v>
                  </c:pt>
                  <c:pt idx="1">
                    <c:v>Male</c:v>
                  </c:pt>
                  <c:pt idx="2">
                    <c:v>&lt;30</c:v>
                  </c:pt>
                  <c:pt idx="3">
                    <c:v>30-49</c:v>
                  </c:pt>
                  <c:pt idx="4">
                    <c:v>50+</c:v>
                  </c:pt>
                  <c:pt idx="5">
                    <c:v>Black</c:v>
                  </c:pt>
                  <c:pt idx="6">
                    <c:v>Hispanic</c:v>
                  </c:pt>
                  <c:pt idx="7">
                    <c:v>White</c:v>
                  </c:pt>
                  <c:pt idx="8">
                    <c:v>Other</c:v>
                  </c:pt>
                  <c:pt idx="9">
                    <c:v>DPHO</c:v>
                  </c:pt>
                  <c:pt idx="10">
                    <c:v>Non-DPHO</c:v>
                  </c:pt>
                  <c:pt idx="11">
                    <c:v>Missing*</c:v>
                  </c:pt>
                </c:lvl>
                <c:lvl>
                  <c:pt idx="0">
                    <c:v>GENDER</c:v>
                  </c:pt>
                  <c:pt idx="2">
                    <c:v>AGE GROUP</c:v>
                  </c:pt>
                  <c:pt idx="5">
                    <c:v>RACE/ETHNICITY</c:v>
                  </c:pt>
                  <c:pt idx="9">
                    <c:v>LOCATION</c:v>
                  </c:pt>
                </c:lvl>
              </c:multiLvlStrCache>
            </c:multiLvlStrRef>
          </c:cat>
          <c:val>
            <c:numRef>
              <c:f>'Ryan White Demogs'!$C$2:$C$13</c:f>
              <c:numCache>
                <c:formatCode>0%</c:formatCode>
                <c:ptCount val="12"/>
                <c:pt idx="0">
                  <c:v>0.19570000000000001</c:v>
                </c:pt>
                <c:pt idx="1">
                  <c:v>0.24510000000000001</c:v>
                </c:pt>
                <c:pt idx="2">
                  <c:v>0.21279999999999999</c:v>
                </c:pt>
                <c:pt idx="3">
                  <c:v>0.24679999999999999</c:v>
                </c:pt>
                <c:pt idx="4">
                  <c:v>0.20830000000000001</c:v>
                </c:pt>
                <c:pt idx="5">
                  <c:v>0.17330000000000001</c:v>
                </c:pt>
                <c:pt idx="6">
                  <c:v>0.2414</c:v>
                </c:pt>
                <c:pt idx="7">
                  <c:v>0.55559999999999998</c:v>
                </c:pt>
                <c:pt idx="8">
                  <c:v>0.33</c:v>
                </c:pt>
                <c:pt idx="9">
                  <c:v>0.19670000000000001</c:v>
                </c:pt>
                <c:pt idx="10">
                  <c:v>0.24</c:v>
                </c:pt>
                <c:pt idx="11">
                  <c:v>0.38</c:v>
                </c:pt>
              </c:numCache>
            </c:numRef>
          </c:val>
        </c:ser>
        <c:ser>
          <c:idx val="0"/>
          <c:order val="1"/>
          <c:tx>
            <c:strRef>
              <c:f>'Ryan White Demogs'!$D$1</c:f>
              <c:strCache>
                <c:ptCount val="1"/>
                <c:pt idx="0">
                  <c:v>2009</c:v>
                </c:pt>
              </c:strCache>
            </c:strRef>
          </c:tx>
          <c:spPr>
            <a:solidFill>
              <a:schemeClr val="accent4"/>
            </a:solidFill>
            <a:ln>
              <a:solidFill>
                <a:schemeClr val="accent4">
                  <a:lumMod val="75000"/>
                </a:schemeClr>
              </a:solidFill>
            </a:ln>
          </c:spPr>
          <c:invertIfNegative val="0"/>
          <c:dPt>
            <c:idx val="9"/>
            <c:invertIfNegative val="0"/>
            <c:bubble3D val="0"/>
          </c:dPt>
          <c:dPt>
            <c:idx val="10"/>
            <c:invertIfNegative val="0"/>
            <c:bubble3D val="0"/>
          </c:dPt>
          <c:dLbls>
            <c:txPr>
              <a:bodyPr/>
              <a:lstStyle/>
              <a:p>
                <a:pPr>
                  <a:defRPr sz="800"/>
                </a:pPr>
                <a:endParaRPr lang="en-US"/>
              </a:p>
            </c:txPr>
            <c:dLblPos val="outEnd"/>
            <c:showLegendKey val="0"/>
            <c:showVal val="1"/>
            <c:showCatName val="0"/>
            <c:showSerName val="0"/>
            <c:showPercent val="0"/>
            <c:showBubbleSize val="0"/>
            <c:showLeaderLines val="0"/>
          </c:dLbls>
          <c:cat>
            <c:multiLvlStrRef>
              <c:f>'Ryan White Demogs'!$A$2:$B$13</c:f>
              <c:multiLvlStrCache>
                <c:ptCount val="12"/>
                <c:lvl>
                  <c:pt idx="0">
                    <c:v>Female</c:v>
                  </c:pt>
                  <c:pt idx="1">
                    <c:v>Male</c:v>
                  </c:pt>
                  <c:pt idx="2">
                    <c:v>&lt;30</c:v>
                  </c:pt>
                  <c:pt idx="3">
                    <c:v>30-49</c:v>
                  </c:pt>
                  <c:pt idx="4">
                    <c:v>50+</c:v>
                  </c:pt>
                  <c:pt idx="5">
                    <c:v>Black</c:v>
                  </c:pt>
                  <c:pt idx="6">
                    <c:v>Hispanic</c:v>
                  </c:pt>
                  <c:pt idx="7">
                    <c:v>White</c:v>
                  </c:pt>
                  <c:pt idx="8">
                    <c:v>Other</c:v>
                  </c:pt>
                  <c:pt idx="9">
                    <c:v>DPHO</c:v>
                  </c:pt>
                  <c:pt idx="10">
                    <c:v>Non-DPHO</c:v>
                  </c:pt>
                  <c:pt idx="11">
                    <c:v>Missing*</c:v>
                  </c:pt>
                </c:lvl>
                <c:lvl>
                  <c:pt idx="0">
                    <c:v>GENDER</c:v>
                  </c:pt>
                  <c:pt idx="2">
                    <c:v>AGE GROUP</c:v>
                  </c:pt>
                  <c:pt idx="5">
                    <c:v>RACE/ETHNICITY</c:v>
                  </c:pt>
                  <c:pt idx="9">
                    <c:v>LOCATION</c:v>
                  </c:pt>
                </c:lvl>
              </c:multiLvlStrCache>
            </c:multiLvlStrRef>
          </c:cat>
          <c:val>
            <c:numRef>
              <c:f>'Ryan White Demogs'!$D$2:$D$13</c:f>
              <c:numCache>
                <c:formatCode>0%</c:formatCode>
                <c:ptCount val="12"/>
                <c:pt idx="0">
                  <c:v>0.28570000000000001</c:v>
                </c:pt>
                <c:pt idx="1">
                  <c:v>0.32179999999999997</c:v>
                </c:pt>
                <c:pt idx="2">
                  <c:v>0.1429</c:v>
                </c:pt>
                <c:pt idx="3">
                  <c:v>0.371</c:v>
                </c:pt>
                <c:pt idx="4">
                  <c:v>0.375</c:v>
                </c:pt>
                <c:pt idx="5">
                  <c:v>0.33800000000000002</c:v>
                </c:pt>
                <c:pt idx="6">
                  <c:v>0.23910000000000001</c:v>
                </c:pt>
                <c:pt idx="7">
                  <c:v>0.375</c:v>
                </c:pt>
                <c:pt idx="8">
                  <c:v>0.5</c:v>
                </c:pt>
                <c:pt idx="9">
                  <c:v>0.33329999999999999</c:v>
                </c:pt>
                <c:pt idx="10">
                  <c:v>0.27539999999999998</c:v>
                </c:pt>
                <c:pt idx="11">
                  <c:v>0.66669999999999996</c:v>
                </c:pt>
              </c:numCache>
            </c:numRef>
          </c:val>
        </c:ser>
        <c:ser>
          <c:idx val="1"/>
          <c:order val="2"/>
          <c:tx>
            <c:strRef>
              <c:f>'Ryan White Demogs'!$E$1</c:f>
              <c:strCache>
                <c:ptCount val="1"/>
                <c:pt idx="0">
                  <c:v>2010</c:v>
                </c:pt>
              </c:strCache>
            </c:strRef>
          </c:tx>
          <c:invertIfNegative val="0"/>
          <c:dLbls>
            <c:txPr>
              <a:bodyPr/>
              <a:lstStyle/>
              <a:p>
                <a:pPr>
                  <a:defRPr sz="800"/>
                </a:pPr>
                <a:endParaRPr lang="en-US"/>
              </a:p>
            </c:txPr>
            <c:dLblPos val="outEnd"/>
            <c:showLegendKey val="0"/>
            <c:showVal val="1"/>
            <c:showCatName val="0"/>
            <c:showSerName val="0"/>
            <c:showPercent val="0"/>
            <c:showBubbleSize val="0"/>
            <c:showLeaderLines val="0"/>
          </c:dLbls>
          <c:cat>
            <c:multiLvlStrRef>
              <c:f>'Ryan White Demogs'!$A$2:$B$13</c:f>
              <c:multiLvlStrCache>
                <c:ptCount val="12"/>
                <c:lvl>
                  <c:pt idx="0">
                    <c:v>Female</c:v>
                  </c:pt>
                  <c:pt idx="1">
                    <c:v>Male</c:v>
                  </c:pt>
                  <c:pt idx="2">
                    <c:v>&lt;30</c:v>
                  </c:pt>
                  <c:pt idx="3">
                    <c:v>30-49</c:v>
                  </c:pt>
                  <c:pt idx="4">
                    <c:v>50+</c:v>
                  </c:pt>
                  <c:pt idx="5">
                    <c:v>Black</c:v>
                  </c:pt>
                  <c:pt idx="6">
                    <c:v>Hispanic</c:v>
                  </c:pt>
                  <c:pt idx="7">
                    <c:v>White</c:v>
                  </c:pt>
                  <c:pt idx="8">
                    <c:v>Other</c:v>
                  </c:pt>
                  <c:pt idx="9">
                    <c:v>DPHO</c:v>
                  </c:pt>
                  <c:pt idx="10">
                    <c:v>Non-DPHO</c:v>
                  </c:pt>
                  <c:pt idx="11">
                    <c:v>Missing*</c:v>
                  </c:pt>
                </c:lvl>
                <c:lvl>
                  <c:pt idx="0">
                    <c:v>GENDER</c:v>
                  </c:pt>
                  <c:pt idx="2">
                    <c:v>AGE GROUP</c:v>
                  </c:pt>
                  <c:pt idx="5">
                    <c:v>RACE/ETHNICITY</c:v>
                  </c:pt>
                  <c:pt idx="9">
                    <c:v>LOCATION</c:v>
                  </c:pt>
                </c:lvl>
              </c:multiLvlStrCache>
            </c:multiLvlStrRef>
          </c:cat>
          <c:val>
            <c:numRef>
              <c:f>'Ryan White Demogs'!$E$2:$E$13</c:f>
              <c:numCache>
                <c:formatCode>0%</c:formatCode>
                <c:ptCount val="12"/>
                <c:pt idx="0">
                  <c:v>0.25</c:v>
                </c:pt>
                <c:pt idx="1">
                  <c:v>0.28870000000000001</c:v>
                </c:pt>
                <c:pt idx="2">
                  <c:v>0.21920000000000001</c:v>
                </c:pt>
                <c:pt idx="3">
                  <c:v>0.24440000000000001</c:v>
                </c:pt>
                <c:pt idx="4">
                  <c:v>0.43480000000000002</c:v>
                </c:pt>
                <c:pt idx="5">
                  <c:v>0.3962</c:v>
                </c:pt>
                <c:pt idx="6">
                  <c:v>0.1605</c:v>
                </c:pt>
                <c:pt idx="7">
                  <c:v>7.6899999999999996E-2</c:v>
                </c:pt>
                <c:pt idx="8">
                  <c:v>0.22</c:v>
                </c:pt>
                <c:pt idx="9">
                  <c:v>0.32969999999999999</c:v>
                </c:pt>
                <c:pt idx="10">
                  <c:v>0.25230000000000002</c:v>
                </c:pt>
                <c:pt idx="11">
                  <c:v>0</c:v>
                </c:pt>
              </c:numCache>
            </c:numRef>
          </c:val>
        </c:ser>
        <c:dLbls>
          <c:dLblPos val="outEnd"/>
          <c:showLegendKey val="0"/>
          <c:showVal val="1"/>
          <c:showCatName val="0"/>
          <c:showSerName val="0"/>
          <c:showPercent val="0"/>
          <c:showBubbleSize val="0"/>
        </c:dLbls>
        <c:gapWidth val="150"/>
        <c:overlap val="-25"/>
        <c:axId val="167011840"/>
        <c:axId val="174793856"/>
      </c:barChart>
      <c:catAx>
        <c:axId val="167011840"/>
        <c:scaling>
          <c:orientation val="minMax"/>
        </c:scaling>
        <c:delete val="0"/>
        <c:axPos val="b"/>
        <c:majorGridlines/>
        <c:numFmt formatCode="General" sourceLinked="1"/>
        <c:majorTickMark val="none"/>
        <c:minorTickMark val="none"/>
        <c:tickLblPos val="nextTo"/>
        <c:txPr>
          <a:bodyPr rot="0" vert="horz"/>
          <a:lstStyle/>
          <a:p>
            <a:pPr>
              <a:defRPr sz="900"/>
            </a:pPr>
            <a:endParaRPr lang="en-US"/>
          </a:p>
        </c:txPr>
        <c:crossAx val="174793856"/>
        <c:crosses val="autoZero"/>
        <c:auto val="1"/>
        <c:lblAlgn val="ctr"/>
        <c:lblOffset val="100"/>
        <c:noMultiLvlLbl val="0"/>
      </c:catAx>
      <c:valAx>
        <c:axId val="174793856"/>
        <c:scaling>
          <c:orientation val="minMax"/>
          <c:max val="1"/>
        </c:scaling>
        <c:delete val="0"/>
        <c:axPos val="l"/>
        <c:numFmt formatCode="0%" sourceLinked="1"/>
        <c:majorTickMark val="out"/>
        <c:minorTickMark val="none"/>
        <c:tickLblPos val="nextTo"/>
        <c:crossAx val="167011840"/>
        <c:crosses val="autoZero"/>
        <c:crossBetween val="midCat"/>
      </c:valAx>
    </c:plotArea>
    <c:legend>
      <c:legendPos val="t"/>
      <c:layout>
        <c:manualLayout>
          <c:xMode val="edge"/>
          <c:yMode val="edge"/>
          <c:x val="0.24750007647645442"/>
          <c:y val="0.10341748518548584"/>
          <c:w val="0.19030036678818954"/>
          <c:h val="9.6260766699937148E-2"/>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200"/>
            </a:pPr>
            <a:r>
              <a:rPr lang="en-US" sz="1200"/>
              <a:t>Objective 4a: EMA</a:t>
            </a:r>
            <a:r>
              <a:rPr lang="en-US" sz="1200" baseline="0"/>
              <a:t> -</a:t>
            </a:r>
            <a:r>
              <a:rPr lang="en-US" sz="1200"/>
              <a:t>Concurrent  Diagnosis</a:t>
            </a:r>
          </a:p>
        </c:rich>
      </c:tx>
      <c:layout/>
      <c:overlay val="0"/>
    </c:title>
    <c:autoTitleDeleted val="0"/>
    <c:plotArea>
      <c:layout>
        <c:manualLayout>
          <c:layoutTarget val="inner"/>
          <c:xMode val="edge"/>
          <c:yMode val="edge"/>
          <c:x val="4.8706919034697829E-2"/>
          <c:y val="0.25046475654421524"/>
          <c:w val="0.94544511217281768"/>
          <c:h val="0.54492101034899154"/>
        </c:manualLayout>
      </c:layout>
      <c:barChart>
        <c:barDir val="col"/>
        <c:grouping val="clustered"/>
        <c:varyColors val="0"/>
        <c:ser>
          <c:idx val="1"/>
          <c:order val="0"/>
          <c:tx>
            <c:strRef>
              <c:f>'EMA Demogs'!$C$1</c:f>
              <c:strCache>
                <c:ptCount val="1"/>
                <c:pt idx="0">
                  <c:v>2008</c:v>
                </c:pt>
              </c:strCache>
            </c:strRef>
          </c:tx>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Lbls>
            <c:txPr>
              <a:bodyPr/>
              <a:lstStyle/>
              <a:p>
                <a:pPr>
                  <a:defRPr sz="800"/>
                </a:pPr>
                <a:endParaRPr lang="en-US"/>
              </a:p>
            </c:txPr>
            <c:dLblPos val="outEnd"/>
            <c:showLegendKey val="0"/>
            <c:showVal val="1"/>
            <c:showCatName val="0"/>
            <c:showSerName val="0"/>
            <c:showPercent val="0"/>
            <c:showBubbleSize val="0"/>
            <c:showLeaderLines val="0"/>
          </c:dLbls>
          <c:cat>
            <c:multiLvlStrRef>
              <c:f>'EMA Demogs'!$A$2:$B$12</c:f>
              <c:multiLvlStrCache>
                <c:ptCount val="11"/>
                <c:lvl>
                  <c:pt idx="0">
                    <c:v>Female</c:v>
                  </c:pt>
                  <c:pt idx="1">
                    <c:v>Male</c:v>
                  </c:pt>
                  <c:pt idx="2">
                    <c:v>&lt;30</c:v>
                  </c:pt>
                  <c:pt idx="3">
                    <c:v>30-49</c:v>
                  </c:pt>
                  <c:pt idx="4">
                    <c:v>50+</c:v>
                  </c:pt>
                  <c:pt idx="5">
                    <c:v>Black</c:v>
                  </c:pt>
                  <c:pt idx="6">
                    <c:v>Hispanic</c:v>
                  </c:pt>
                  <c:pt idx="7">
                    <c:v>White</c:v>
                  </c:pt>
                  <c:pt idx="8">
                    <c:v>Other</c:v>
                  </c:pt>
                  <c:pt idx="9">
                    <c:v>DPHO</c:v>
                  </c:pt>
                  <c:pt idx="10">
                    <c:v>Non-DPHO</c:v>
                  </c:pt>
                </c:lvl>
                <c:lvl>
                  <c:pt idx="0">
                    <c:v>GENDER</c:v>
                  </c:pt>
                  <c:pt idx="2">
                    <c:v>AGE GROUP</c:v>
                  </c:pt>
                  <c:pt idx="5">
                    <c:v>RACE/ETHNICITY</c:v>
                  </c:pt>
                  <c:pt idx="9">
                    <c:v>LOCATION</c:v>
                  </c:pt>
                </c:lvl>
              </c:multiLvlStrCache>
            </c:multiLvlStrRef>
          </c:cat>
          <c:val>
            <c:numRef>
              <c:f>'EMA Demogs'!$C$2:$C$12</c:f>
              <c:numCache>
                <c:formatCode>0%</c:formatCode>
                <c:ptCount val="11"/>
                <c:pt idx="0">
                  <c:v>0.25</c:v>
                </c:pt>
                <c:pt idx="1">
                  <c:v>0.25</c:v>
                </c:pt>
                <c:pt idx="2">
                  <c:v>0.14000000000000001</c:v>
                </c:pt>
                <c:pt idx="3">
                  <c:v>0.27</c:v>
                </c:pt>
                <c:pt idx="4">
                  <c:v>0.37</c:v>
                </c:pt>
                <c:pt idx="5">
                  <c:v>0.25</c:v>
                </c:pt>
                <c:pt idx="6">
                  <c:v>0.26</c:v>
                </c:pt>
                <c:pt idx="7">
                  <c:v>0.18</c:v>
                </c:pt>
                <c:pt idx="8">
                  <c:v>0.26</c:v>
                </c:pt>
                <c:pt idx="9">
                  <c:v>0.25</c:v>
                </c:pt>
                <c:pt idx="10">
                  <c:v>0.26</c:v>
                </c:pt>
              </c:numCache>
            </c:numRef>
          </c:val>
        </c:ser>
        <c:ser>
          <c:idx val="2"/>
          <c:order val="1"/>
          <c:tx>
            <c:strRef>
              <c:f>'EMA Demogs'!$D$1</c:f>
              <c:strCache>
                <c:ptCount val="1"/>
                <c:pt idx="0">
                  <c:v>2009</c:v>
                </c:pt>
              </c:strCache>
            </c:strRef>
          </c:tx>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Lbls>
            <c:txPr>
              <a:bodyPr/>
              <a:lstStyle/>
              <a:p>
                <a:pPr>
                  <a:defRPr sz="800"/>
                </a:pPr>
                <a:endParaRPr lang="en-US"/>
              </a:p>
            </c:txPr>
            <c:dLblPos val="outEnd"/>
            <c:showLegendKey val="0"/>
            <c:showVal val="1"/>
            <c:showCatName val="0"/>
            <c:showSerName val="0"/>
            <c:showPercent val="0"/>
            <c:showBubbleSize val="0"/>
            <c:showLeaderLines val="0"/>
          </c:dLbls>
          <c:cat>
            <c:multiLvlStrRef>
              <c:f>'EMA Demogs'!$A$2:$B$12</c:f>
              <c:multiLvlStrCache>
                <c:ptCount val="11"/>
                <c:lvl>
                  <c:pt idx="0">
                    <c:v>Female</c:v>
                  </c:pt>
                  <c:pt idx="1">
                    <c:v>Male</c:v>
                  </c:pt>
                  <c:pt idx="2">
                    <c:v>&lt;30</c:v>
                  </c:pt>
                  <c:pt idx="3">
                    <c:v>30-49</c:v>
                  </c:pt>
                  <c:pt idx="4">
                    <c:v>50+</c:v>
                  </c:pt>
                  <c:pt idx="5">
                    <c:v>Black</c:v>
                  </c:pt>
                  <c:pt idx="6">
                    <c:v>Hispanic</c:v>
                  </c:pt>
                  <c:pt idx="7">
                    <c:v>White</c:v>
                  </c:pt>
                  <c:pt idx="8">
                    <c:v>Other</c:v>
                  </c:pt>
                  <c:pt idx="9">
                    <c:v>DPHO</c:v>
                  </c:pt>
                  <c:pt idx="10">
                    <c:v>Non-DPHO</c:v>
                  </c:pt>
                </c:lvl>
                <c:lvl>
                  <c:pt idx="0">
                    <c:v>GENDER</c:v>
                  </c:pt>
                  <c:pt idx="2">
                    <c:v>AGE GROUP</c:v>
                  </c:pt>
                  <c:pt idx="5">
                    <c:v>RACE/ETHNICITY</c:v>
                  </c:pt>
                  <c:pt idx="9">
                    <c:v>LOCATION</c:v>
                  </c:pt>
                </c:lvl>
              </c:multiLvlStrCache>
            </c:multiLvlStrRef>
          </c:cat>
          <c:val>
            <c:numRef>
              <c:f>'EMA Demogs'!$D$2:$D$12</c:f>
              <c:numCache>
                <c:formatCode>0%</c:formatCode>
                <c:ptCount val="11"/>
                <c:pt idx="0">
                  <c:v>0.23</c:v>
                </c:pt>
                <c:pt idx="1">
                  <c:v>0.24</c:v>
                </c:pt>
                <c:pt idx="2">
                  <c:v>0.12</c:v>
                </c:pt>
                <c:pt idx="3">
                  <c:v>0.26</c:v>
                </c:pt>
                <c:pt idx="4">
                  <c:v>0.39</c:v>
                </c:pt>
                <c:pt idx="5">
                  <c:v>0.25</c:v>
                </c:pt>
                <c:pt idx="6">
                  <c:v>0.24</c:v>
                </c:pt>
                <c:pt idx="7">
                  <c:v>0.18</c:v>
                </c:pt>
                <c:pt idx="8">
                  <c:v>0.26</c:v>
                </c:pt>
                <c:pt idx="9">
                  <c:v>0.24</c:v>
                </c:pt>
                <c:pt idx="10">
                  <c:v>0.23</c:v>
                </c:pt>
              </c:numCache>
            </c:numRef>
          </c:val>
        </c:ser>
        <c:ser>
          <c:idx val="3"/>
          <c:order val="2"/>
          <c:tx>
            <c:strRef>
              <c:f>'EMA Demogs'!$E$1</c:f>
              <c:strCache>
                <c:ptCount val="1"/>
                <c:pt idx="0">
                  <c:v>2010</c:v>
                </c:pt>
              </c:strCache>
            </c:strRef>
          </c:tx>
          <c:invertIfNegative val="0"/>
          <c:dLbls>
            <c:txPr>
              <a:bodyPr/>
              <a:lstStyle/>
              <a:p>
                <a:pPr>
                  <a:defRPr sz="800"/>
                </a:pPr>
                <a:endParaRPr lang="en-US"/>
              </a:p>
            </c:txPr>
            <c:dLblPos val="outEnd"/>
            <c:showLegendKey val="0"/>
            <c:showVal val="1"/>
            <c:showCatName val="0"/>
            <c:showSerName val="0"/>
            <c:showPercent val="0"/>
            <c:showBubbleSize val="0"/>
            <c:showLeaderLines val="0"/>
          </c:dLbls>
          <c:cat>
            <c:multiLvlStrRef>
              <c:f>'EMA Demogs'!$A$2:$B$12</c:f>
              <c:multiLvlStrCache>
                <c:ptCount val="11"/>
                <c:lvl>
                  <c:pt idx="0">
                    <c:v>Female</c:v>
                  </c:pt>
                  <c:pt idx="1">
                    <c:v>Male</c:v>
                  </c:pt>
                  <c:pt idx="2">
                    <c:v>&lt;30</c:v>
                  </c:pt>
                  <c:pt idx="3">
                    <c:v>30-49</c:v>
                  </c:pt>
                  <c:pt idx="4">
                    <c:v>50+</c:v>
                  </c:pt>
                  <c:pt idx="5">
                    <c:v>Black</c:v>
                  </c:pt>
                  <c:pt idx="6">
                    <c:v>Hispanic</c:v>
                  </c:pt>
                  <c:pt idx="7">
                    <c:v>White</c:v>
                  </c:pt>
                  <c:pt idx="8">
                    <c:v>Other</c:v>
                  </c:pt>
                  <c:pt idx="9">
                    <c:v>DPHO</c:v>
                  </c:pt>
                  <c:pt idx="10">
                    <c:v>Non-DPHO</c:v>
                  </c:pt>
                </c:lvl>
                <c:lvl>
                  <c:pt idx="0">
                    <c:v>GENDER</c:v>
                  </c:pt>
                  <c:pt idx="2">
                    <c:v>AGE GROUP</c:v>
                  </c:pt>
                  <c:pt idx="5">
                    <c:v>RACE/ETHNICITY</c:v>
                  </c:pt>
                  <c:pt idx="9">
                    <c:v>LOCATION</c:v>
                  </c:pt>
                </c:lvl>
              </c:multiLvlStrCache>
            </c:multiLvlStrRef>
          </c:cat>
          <c:val>
            <c:numRef>
              <c:f>'EMA Demogs'!$E$2:$E$12</c:f>
              <c:numCache>
                <c:formatCode>0%</c:formatCode>
                <c:ptCount val="11"/>
                <c:pt idx="0">
                  <c:v>0.23</c:v>
                </c:pt>
                <c:pt idx="1">
                  <c:v>0.21</c:v>
                </c:pt>
                <c:pt idx="2">
                  <c:v>0.12</c:v>
                </c:pt>
                <c:pt idx="3">
                  <c:v>0.23</c:v>
                </c:pt>
                <c:pt idx="4">
                  <c:v>0.37</c:v>
                </c:pt>
                <c:pt idx="5">
                  <c:v>0.23</c:v>
                </c:pt>
                <c:pt idx="6">
                  <c:v>0.21</c:v>
                </c:pt>
                <c:pt idx="7">
                  <c:v>0.19</c:v>
                </c:pt>
                <c:pt idx="8">
                  <c:v>0.23</c:v>
                </c:pt>
                <c:pt idx="9">
                  <c:v>0.22</c:v>
                </c:pt>
                <c:pt idx="10">
                  <c:v>0.22</c:v>
                </c:pt>
              </c:numCache>
            </c:numRef>
          </c:val>
        </c:ser>
        <c:dLbls>
          <c:dLblPos val="outEnd"/>
          <c:showLegendKey val="0"/>
          <c:showVal val="1"/>
          <c:showCatName val="0"/>
          <c:showSerName val="0"/>
          <c:showPercent val="0"/>
          <c:showBubbleSize val="0"/>
        </c:dLbls>
        <c:gapWidth val="150"/>
        <c:overlap val="-25"/>
        <c:axId val="202311552"/>
        <c:axId val="203046912"/>
      </c:barChart>
      <c:catAx>
        <c:axId val="202311552"/>
        <c:scaling>
          <c:orientation val="minMax"/>
        </c:scaling>
        <c:delete val="0"/>
        <c:axPos val="b"/>
        <c:majorGridlines/>
        <c:numFmt formatCode="General" sourceLinked="1"/>
        <c:majorTickMark val="none"/>
        <c:minorTickMark val="none"/>
        <c:tickLblPos val="nextTo"/>
        <c:crossAx val="203046912"/>
        <c:crosses val="autoZero"/>
        <c:auto val="1"/>
        <c:lblAlgn val="ctr"/>
        <c:lblOffset val="100"/>
        <c:noMultiLvlLbl val="0"/>
      </c:catAx>
      <c:valAx>
        <c:axId val="203046912"/>
        <c:scaling>
          <c:orientation val="minMax"/>
          <c:max val="1"/>
        </c:scaling>
        <c:delete val="0"/>
        <c:axPos val="l"/>
        <c:numFmt formatCode="0%" sourceLinked="1"/>
        <c:majorTickMark val="out"/>
        <c:minorTickMark val="none"/>
        <c:tickLblPos val="nextTo"/>
        <c:crossAx val="202311552"/>
        <c:crosses val="autoZero"/>
        <c:crossBetween val="midCat"/>
      </c:valAx>
    </c:plotArea>
    <c:legend>
      <c:legendPos val="t"/>
      <c:layout>
        <c:manualLayout>
          <c:xMode val="edge"/>
          <c:yMode val="edge"/>
          <c:x val="0.25871030391814132"/>
          <c:y val="0.1312317474400207"/>
          <c:w val="0.18963848335025776"/>
          <c:h val="7.8146464086355408E-2"/>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0"/>
          <c:tx>
            <c:strRef>
              <c:f>'RW Graphs'!$A$29</c:f>
              <c:strCache>
                <c:ptCount val="1"/>
                <c:pt idx="0">
                  <c:v>2009-2012 Plan Actual</c:v>
                </c:pt>
              </c:strCache>
            </c:strRef>
          </c:tx>
          <c:spPr>
            <a:ln w="38100" cap="flat" cmpd="sng" algn="ctr">
              <a:solidFill>
                <a:srgbClr val="C32D2E">
                  <a:lumMod val="75000"/>
                </a:srgbClr>
              </a:solidFill>
              <a:prstDash val="solid"/>
            </a:ln>
            <a:effectLst/>
          </c:spPr>
          <c:marker>
            <c:symbol val="square"/>
            <c:size val="9"/>
            <c:spPr>
              <a:solidFill>
                <a:srgbClr val="C32D2E"/>
              </a:solidFill>
              <a:ln w="38100" cap="flat" cmpd="sng" algn="ctr">
                <a:solidFill>
                  <a:srgbClr val="C32D2E">
                    <a:lumMod val="75000"/>
                  </a:srgbClr>
                </a:solidFill>
                <a:prstDash val="solid"/>
              </a:ln>
              <a:effectLst/>
            </c:spPr>
          </c:marker>
          <c:dPt>
            <c:idx val="0"/>
            <c:marker>
              <c:symbol val="circle"/>
              <c:size val="9"/>
              <c:spPr>
                <a:solidFill>
                  <a:sysClr val="window" lastClr="FFFFFF"/>
                </a:solidFill>
                <a:ln w="38100" cap="flat" cmpd="sng" algn="ctr">
                  <a:solidFill>
                    <a:srgbClr val="C32D2E">
                      <a:lumMod val="75000"/>
                    </a:srgbClr>
                  </a:solidFill>
                  <a:prstDash val="solid"/>
                </a:ln>
                <a:effectLst/>
              </c:spPr>
            </c:marker>
            <c:bubble3D val="0"/>
          </c:dPt>
          <c:dPt>
            <c:idx val="3"/>
            <c:marker>
              <c:symbol val="diamond"/>
              <c:size val="10"/>
              <c:spPr>
                <a:solidFill>
                  <a:srgbClr val="FF6600"/>
                </a:solidFill>
                <a:ln w="38100" cap="flat" cmpd="sng" algn="ctr">
                  <a:solidFill>
                    <a:srgbClr val="FF6600"/>
                  </a:solidFill>
                  <a:prstDash val="solid"/>
                </a:ln>
                <a:effectLst/>
              </c:spPr>
            </c:marker>
            <c:bubble3D val="0"/>
            <c:spPr>
              <a:ln w="38100" cap="flat" cmpd="sng" algn="ctr">
                <a:solidFill>
                  <a:srgbClr val="FF6600"/>
                </a:solidFill>
                <a:prstDash val="dash"/>
              </a:ln>
              <a:effectLst/>
            </c:spPr>
          </c:dPt>
          <c:dPt>
            <c:idx val="4"/>
            <c:marker>
              <c:symbol val="none"/>
            </c:marker>
            <c:bubble3D val="0"/>
          </c:dPt>
          <c:dPt>
            <c:idx val="6"/>
            <c:marker>
              <c:symbol val="circle"/>
              <c:size val="9"/>
            </c:marker>
            <c:bubble3D val="0"/>
          </c:dPt>
          <c:dLbls>
            <c:dLbl>
              <c:idx val="3"/>
              <c:delete val="1"/>
            </c:dLbl>
            <c:dLbl>
              <c:idx val="4"/>
              <c:delete val="1"/>
            </c:dLbl>
            <c:dLbl>
              <c:idx val="5"/>
              <c:layout>
                <c:manualLayout>
                  <c:x val="-3.6851764342128016E-2"/>
                  <c:y val="-5.3148237885107953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'RW Graphs'!$B$28:$E$28</c:f>
              <c:numCache>
                <c:formatCode>General</c:formatCode>
                <c:ptCount val="4"/>
                <c:pt idx="0">
                  <c:v>2008</c:v>
                </c:pt>
                <c:pt idx="1">
                  <c:v>2009</c:v>
                </c:pt>
                <c:pt idx="2">
                  <c:v>2010</c:v>
                </c:pt>
                <c:pt idx="3">
                  <c:v>2011</c:v>
                </c:pt>
              </c:numCache>
            </c:numRef>
          </c:cat>
          <c:val>
            <c:numRef>
              <c:f>'RW Graphs'!$B$29:$E$29</c:f>
              <c:numCache>
                <c:formatCode>0%</c:formatCode>
                <c:ptCount val="4"/>
                <c:pt idx="0">
                  <c:v>0.71050000000000002</c:v>
                </c:pt>
                <c:pt idx="1">
                  <c:v>0.68540000000000001</c:v>
                </c:pt>
                <c:pt idx="2">
                  <c:v>0.78149999999999997</c:v>
                </c:pt>
                <c:pt idx="3">
                  <c:v>0.76734000000000002</c:v>
                </c:pt>
              </c:numCache>
            </c:numRef>
          </c:val>
          <c:smooth val="0"/>
        </c:ser>
        <c:ser>
          <c:idx val="0"/>
          <c:order val="1"/>
          <c:tx>
            <c:strRef>
              <c:f>'RW Graphs'!$A$30</c:f>
              <c:strCache>
                <c:ptCount val="1"/>
                <c:pt idx="0">
                  <c:v>2009-2012 Plan Target</c:v>
                </c:pt>
              </c:strCache>
            </c:strRef>
          </c:tx>
          <c:spPr>
            <a:ln w="38100">
              <a:solidFill>
                <a:srgbClr val="FF6600"/>
              </a:solidFill>
              <a:prstDash val="dash"/>
            </a:ln>
          </c:spPr>
          <c:marker>
            <c:symbol val="diamond"/>
            <c:size val="10"/>
            <c:spPr>
              <a:solidFill>
                <a:srgbClr val="FF6600"/>
              </a:solidFill>
              <a:ln w="38100">
                <a:solidFill>
                  <a:srgbClr val="FF6600"/>
                </a:solidFill>
                <a:prstDash val="solid"/>
              </a:ln>
            </c:spPr>
          </c:marker>
          <c:cat>
            <c:numRef>
              <c:f>'RW Graphs'!$B$28:$E$28</c:f>
              <c:numCache>
                <c:formatCode>General</c:formatCode>
                <c:ptCount val="4"/>
                <c:pt idx="0">
                  <c:v>2008</c:v>
                </c:pt>
                <c:pt idx="1">
                  <c:v>2009</c:v>
                </c:pt>
                <c:pt idx="2">
                  <c:v>2010</c:v>
                </c:pt>
                <c:pt idx="3">
                  <c:v>2011</c:v>
                </c:pt>
              </c:numCache>
            </c:numRef>
          </c:cat>
          <c:val>
            <c:numRef>
              <c:f>'RW Graphs'!$B$30:$E$30</c:f>
              <c:numCache>
                <c:formatCode>General</c:formatCode>
                <c:ptCount val="4"/>
                <c:pt idx="3" formatCode="0%">
                  <c:v>0.76734000000000002</c:v>
                </c:pt>
              </c:numCache>
            </c:numRef>
          </c:val>
          <c:smooth val="0"/>
        </c:ser>
        <c:dLbls>
          <c:dLblPos val="t"/>
          <c:showLegendKey val="0"/>
          <c:showVal val="1"/>
          <c:showCatName val="0"/>
          <c:showSerName val="0"/>
          <c:showPercent val="0"/>
          <c:showBubbleSize val="0"/>
        </c:dLbls>
        <c:marker val="1"/>
        <c:smooth val="0"/>
        <c:axId val="182816128"/>
        <c:axId val="182822016"/>
      </c:lineChart>
      <c:catAx>
        <c:axId val="182816128"/>
        <c:scaling>
          <c:orientation val="minMax"/>
        </c:scaling>
        <c:delete val="0"/>
        <c:axPos val="b"/>
        <c:numFmt formatCode="General" sourceLinked="1"/>
        <c:majorTickMark val="none"/>
        <c:minorTickMark val="none"/>
        <c:tickLblPos val="nextTo"/>
        <c:crossAx val="182822016"/>
        <c:crosses val="autoZero"/>
        <c:auto val="1"/>
        <c:lblAlgn val="ctr"/>
        <c:lblOffset val="100"/>
        <c:noMultiLvlLbl val="0"/>
      </c:catAx>
      <c:valAx>
        <c:axId val="182822016"/>
        <c:scaling>
          <c:orientation val="minMax"/>
          <c:max val="1"/>
        </c:scaling>
        <c:delete val="0"/>
        <c:axPos val="l"/>
        <c:numFmt formatCode="0%" sourceLinked="1"/>
        <c:majorTickMark val="out"/>
        <c:minorTickMark val="none"/>
        <c:tickLblPos val="nextTo"/>
        <c:crossAx val="182816128"/>
        <c:crosses val="autoZero"/>
        <c:crossBetween val="between"/>
      </c:valAx>
    </c:plotArea>
    <c:legend>
      <c:legendPos val="t"/>
      <c:layout>
        <c:manualLayout>
          <c:xMode val="edge"/>
          <c:yMode val="edge"/>
          <c:x val="0.11557255011265183"/>
          <c:y val="6.5849398135577886E-2"/>
          <c:w val="0.69503693122430488"/>
          <c:h val="0.12173331951927062"/>
        </c:manualLayout>
      </c:layout>
      <c:overlay val="0"/>
    </c:legend>
    <c:plotVisOnly val="1"/>
    <c:dispBlanksAs val="gap"/>
    <c:showDLblsOverMax val="0"/>
  </c:chart>
  <c:spPr>
    <a:ln w="12700">
      <a:solidFill>
        <a:sysClr val="windowText" lastClr="000000"/>
      </a:solidFill>
    </a:ln>
  </c:spPr>
  <c:txPr>
    <a:bodyPr/>
    <a:lstStyle/>
    <a:p>
      <a:pPr>
        <a:defRPr sz="1800"/>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56186080188246E-2"/>
          <c:y val="0.23205134514435696"/>
          <c:w val="0.9061553081726853"/>
          <c:h val="0.67445476541994753"/>
        </c:manualLayout>
      </c:layout>
      <c:lineChart>
        <c:grouping val="standard"/>
        <c:varyColors val="0"/>
        <c:ser>
          <c:idx val="3"/>
          <c:order val="0"/>
          <c:tx>
            <c:strRef>
              <c:f>'EMA Graphs'!$A$29</c:f>
              <c:strCache>
                <c:ptCount val="1"/>
                <c:pt idx="0">
                  <c:v>2009-2012 Plan Actual</c:v>
                </c:pt>
              </c:strCache>
            </c:strRef>
          </c:tx>
          <c:spPr>
            <a:ln w="38100" cap="flat" cmpd="sng" algn="ctr">
              <a:solidFill>
                <a:srgbClr val="C32D2E">
                  <a:lumMod val="75000"/>
                </a:srgbClr>
              </a:solidFill>
              <a:prstDash val="solid"/>
            </a:ln>
            <a:effectLst/>
          </c:spPr>
          <c:marker>
            <c:symbol val="square"/>
            <c:size val="9"/>
            <c:spPr>
              <a:solidFill>
                <a:srgbClr val="C32D2E"/>
              </a:solidFill>
              <a:ln w="38100" cap="flat" cmpd="sng" algn="ctr">
                <a:solidFill>
                  <a:srgbClr val="C32D2E">
                    <a:lumMod val="75000"/>
                  </a:srgbClr>
                </a:solidFill>
                <a:prstDash val="solid"/>
              </a:ln>
              <a:effectLst/>
            </c:spPr>
          </c:marker>
          <c:dPt>
            <c:idx val="0"/>
            <c:marker>
              <c:symbol val="circle"/>
              <c:size val="9"/>
              <c:spPr>
                <a:solidFill>
                  <a:sysClr val="window" lastClr="FFFFFF"/>
                </a:solidFill>
                <a:ln w="38100" cap="flat" cmpd="sng" algn="ctr">
                  <a:solidFill>
                    <a:srgbClr val="C32D2E">
                      <a:lumMod val="75000"/>
                    </a:srgbClr>
                  </a:solidFill>
                  <a:prstDash val="solid"/>
                </a:ln>
                <a:effectLst/>
              </c:spPr>
            </c:marker>
            <c:bubble3D val="0"/>
          </c:dPt>
          <c:dPt>
            <c:idx val="3"/>
            <c:marker>
              <c:symbol val="none"/>
            </c:marker>
            <c:bubble3D val="0"/>
            <c:spPr>
              <a:ln w="38100" cap="flat" cmpd="sng" algn="ctr">
                <a:solidFill>
                  <a:srgbClr val="FF6600"/>
                </a:solidFill>
                <a:prstDash val="dash"/>
              </a:ln>
              <a:effectLst/>
            </c:spPr>
          </c:dPt>
          <c:dPt>
            <c:idx val="4"/>
            <c:marker>
              <c:symbol val="none"/>
            </c:marker>
            <c:bubble3D val="0"/>
          </c:dPt>
          <c:dPt>
            <c:idx val="6"/>
            <c:marker>
              <c:symbol val="circle"/>
              <c:size val="9"/>
            </c:marker>
            <c:bubble3D val="0"/>
          </c:dPt>
          <c:dLbls>
            <c:dLbl>
              <c:idx val="3"/>
              <c:delete val="1"/>
            </c:dLbl>
            <c:dLbl>
              <c:idx val="4"/>
              <c:delete val="1"/>
            </c:dLbl>
            <c:dLbl>
              <c:idx val="5"/>
              <c:layout>
                <c:manualLayout>
                  <c:x val="-3.8875828471081404E-2"/>
                  <c:y val="-8.9096735836197274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'EMA Graphs'!$B$28:$E$28</c:f>
              <c:numCache>
                <c:formatCode>General</c:formatCode>
                <c:ptCount val="4"/>
                <c:pt idx="0">
                  <c:v>2008</c:v>
                </c:pt>
                <c:pt idx="1">
                  <c:v>2009</c:v>
                </c:pt>
                <c:pt idx="2">
                  <c:v>2010</c:v>
                </c:pt>
                <c:pt idx="3">
                  <c:v>2011</c:v>
                </c:pt>
              </c:numCache>
            </c:numRef>
          </c:cat>
          <c:val>
            <c:numRef>
              <c:f>'EMA Graphs'!$B$29:$E$29</c:f>
              <c:numCache>
                <c:formatCode>0%</c:formatCode>
                <c:ptCount val="4"/>
                <c:pt idx="0">
                  <c:v>0.7</c:v>
                </c:pt>
                <c:pt idx="1">
                  <c:v>0.71</c:v>
                </c:pt>
                <c:pt idx="2">
                  <c:v>0.71399999999999997</c:v>
                </c:pt>
                <c:pt idx="3">
                  <c:v>0.73499999999999999</c:v>
                </c:pt>
              </c:numCache>
            </c:numRef>
          </c:val>
          <c:smooth val="0"/>
        </c:ser>
        <c:ser>
          <c:idx val="0"/>
          <c:order val="1"/>
          <c:tx>
            <c:strRef>
              <c:f>'EMA Graphs'!$A$30</c:f>
              <c:strCache>
                <c:ptCount val="1"/>
                <c:pt idx="0">
                  <c:v>2009-2012 Plan Target</c:v>
                </c:pt>
              </c:strCache>
            </c:strRef>
          </c:tx>
          <c:spPr>
            <a:ln w="38100">
              <a:solidFill>
                <a:srgbClr val="FF6600"/>
              </a:solidFill>
              <a:prstDash val="dash"/>
            </a:ln>
          </c:spPr>
          <c:marker>
            <c:symbol val="diamond"/>
            <c:size val="10"/>
            <c:spPr>
              <a:solidFill>
                <a:srgbClr val="FF6600"/>
              </a:solidFill>
              <a:ln w="38100">
                <a:solidFill>
                  <a:srgbClr val="FF6600"/>
                </a:solidFill>
              </a:ln>
            </c:spPr>
          </c:marker>
          <c:cat>
            <c:numRef>
              <c:f>'EMA Graphs'!$B$28:$E$28</c:f>
              <c:numCache>
                <c:formatCode>General</c:formatCode>
                <c:ptCount val="4"/>
                <c:pt idx="0">
                  <c:v>2008</c:v>
                </c:pt>
                <c:pt idx="1">
                  <c:v>2009</c:v>
                </c:pt>
                <c:pt idx="2">
                  <c:v>2010</c:v>
                </c:pt>
                <c:pt idx="3">
                  <c:v>2011</c:v>
                </c:pt>
              </c:numCache>
            </c:numRef>
          </c:cat>
          <c:val>
            <c:numRef>
              <c:f>'EMA Graphs'!$B$30:$E$30</c:f>
              <c:numCache>
                <c:formatCode>General</c:formatCode>
                <c:ptCount val="4"/>
                <c:pt idx="3" formatCode="0%">
                  <c:v>0.73499999999999999</c:v>
                </c:pt>
              </c:numCache>
            </c:numRef>
          </c:val>
          <c:smooth val="0"/>
        </c:ser>
        <c:dLbls>
          <c:dLblPos val="t"/>
          <c:showLegendKey val="0"/>
          <c:showVal val="1"/>
          <c:showCatName val="0"/>
          <c:showSerName val="0"/>
          <c:showPercent val="0"/>
          <c:showBubbleSize val="0"/>
        </c:dLbls>
        <c:marker val="1"/>
        <c:smooth val="0"/>
        <c:axId val="186636544"/>
        <c:axId val="186638336"/>
      </c:lineChart>
      <c:catAx>
        <c:axId val="186636544"/>
        <c:scaling>
          <c:orientation val="minMax"/>
        </c:scaling>
        <c:delete val="0"/>
        <c:axPos val="b"/>
        <c:numFmt formatCode="General" sourceLinked="1"/>
        <c:majorTickMark val="none"/>
        <c:minorTickMark val="none"/>
        <c:tickLblPos val="nextTo"/>
        <c:crossAx val="186638336"/>
        <c:crosses val="autoZero"/>
        <c:auto val="1"/>
        <c:lblAlgn val="ctr"/>
        <c:lblOffset val="100"/>
        <c:noMultiLvlLbl val="0"/>
      </c:catAx>
      <c:valAx>
        <c:axId val="186638336"/>
        <c:scaling>
          <c:orientation val="minMax"/>
          <c:max val="1"/>
        </c:scaling>
        <c:delete val="0"/>
        <c:axPos val="l"/>
        <c:numFmt formatCode="0%" sourceLinked="1"/>
        <c:majorTickMark val="out"/>
        <c:minorTickMark val="none"/>
        <c:tickLblPos val="nextTo"/>
        <c:crossAx val="186636544"/>
        <c:crosses val="autoZero"/>
        <c:crossBetween val="between"/>
      </c:valAx>
    </c:plotArea>
    <c:legend>
      <c:legendPos val="t"/>
      <c:layout>
        <c:manualLayout>
          <c:xMode val="edge"/>
          <c:yMode val="edge"/>
          <c:x val="0.11467418277260796"/>
          <c:y val="3.2583251312335949E-2"/>
          <c:w val="0.71399248389405867"/>
          <c:h val="0.11282600345688497"/>
        </c:manualLayout>
      </c:layout>
      <c:overlay val="0"/>
    </c:legend>
    <c:plotVisOnly val="1"/>
    <c:dispBlanksAs val="gap"/>
    <c:showDLblsOverMax val="0"/>
  </c:chart>
  <c:spPr>
    <a:ln w="12700">
      <a:solidFill>
        <a:sysClr val="windowText" lastClr="000000"/>
      </a:solidFill>
    </a:ln>
  </c:spPr>
  <c:txPr>
    <a:bodyPr/>
    <a:lstStyle/>
    <a:p>
      <a:pPr>
        <a:defRPr sz="1800"/>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200"/>
            </a:pPr>
            <a:r>
              <a:rPr lang="en-US" sz="1200"/>
              <a:t>Objective 4B: Ryan</a:t>
            </a:r>
            <a:r>
              <a:rPr lang="en-US" sz="1200" baseline="0"/>
              <a:t> White -</a:t>
            </a:r>
            <a:r>
              <a:rPr lang="en-US" sz="1200"/>
              <a:t> Linkage to Care</a:t>
            </a:r>
          </a:p>
        </c:rich>
      </c:tx>
      <c:layout/>
      <c:overlay val="0"/>
    </c:title>
    <c:autoTitleDeleted val="0"/>
    <c:plotArea>
      <c:layout>
        <c:manualLayout>
          <c:layoutTarget val="inner"/>
          <c:xMode val="edge"/>
          <c:yMode val="edge"/>
          <c:x val="4.6118060920881755E-2"/>
          <c:y val="0.20717586957781697"/>
          <c:w val="0.94554129063720893"/>
          <c:h val="0.60942431092012539"/>
        </c:manualLayout>
      </c:layout>
      <c:barChart>
        <c:barDir val="col"/>
        <c:grouping val="clustered"/>
        <c:varyColors val="0"/>
        <c:ser>
          <c:idx val="0"/>
          <c:order val="0"/>
          <c:tx>
            <c:strRef>
              <c:f>'Ryan White Demogs'!$C$15</c:f>
              <c:strCache>
                <c:ptCount val="1"/>
                <c:pt idx="0">
                  <c:v>2008</c:v>
                </c:pt>
              </c:strCache>
            </c:strRef>
          </c:tx>
          <c:spPr>
            <a:solidFill>
              <a:schemeClr val="accent2"/>
            </a:solidFill>
            <a:ln>
              <a:solidFill>
                <a:schemeClr val="accent2">
                  <a:lumMod val="75000"/>
                </a:schemeClr>
              </a:solidFill>
            </a:ln>
          </c:spPr>
          <c:invertIfNegative val="0"/>
          <c:dLbls>
            <c:numFmt formatCode="0%" sourceLinked="0"/>
            <c:txPr>
              <a:bodyPr/>
              <a:lstStyle/>
              <a:p>
                <a:pPr>
                  <a:defRPr sz="900"/>
                </a:pPr>
                <a:endParaRPr lang="en-US"/>
              </a:p>
            </c:txPr>
            <c:dLblPos val="ctr"/>
            <c:showLegendKey val="0"/>
            <c:showVal val="1"/>
            <c:showCatName val="0"/>
            <c:showSerName val="0"/>
            <c:showPercent val="0"/>
            <c:showBubbleSize val="0"/>
            <c:showLeaderLines val="0"/>
          </c:dLbls>
          <c:cat>
            <c:multiLvlStrRef>
              <c:f>'Ryan White Demogs'!$A$16:$B$27</c:f>
              <c:multiLvlStrCache>
                <c:ptCount val="12"/>
                <c:lvl>
                  <c:pt idx="0">
                    <c:v>Female</c:v>
                  </c:pt>
                  <c:pt idx="1">
                    <c:v>Male</c:v>
                  </c:pt>
                  <c:pt idx="2">
                    <c:v>&lt;30</c:v>
                  </c:pt>
                  <c:pt idx="3">
                    <c:v>30-49</c:v>
                  </c:pt>
                  <c:pt idx="4">
                    <c:v>50+</c:v>
                  </c:pt>
                  <c:pt idx="5">
                    <c:v>Black</c:v>
                  </c:pt>
                  <c:pt idx="6">
                    <c:v>Hispanic</c:v>
                  </c:pt>
                  <c:pt idx="7">
                    <c:v>White</c:v>
                  </c:pt>
                  <c:pt idx="8">
                    <c:v>Other</c:v>
                  </c:pt>
                  <c:pt idx="9">
                    <c:v>DPHO</c:v>
                  </c:pt>
                  <c:pt idx="10">
                    <c:v>Non-DPHO</c:v>
                  </c:pt>
                  <c:pt idx="11">
                    <c:v>Missing*</c:v>
                  </c:pt>
                </c:lvl>
                <c:lvl>
                  <c:pt idx="0">
                    <c:v>GENDER</c:v>
                  </c:pt>
                  <c:pt idx="2">
                    <c:v>AGE GROUP</c:v>
                  </c:pt>
                  <c:pt idx="5">
                    <c:v>RACE/ETHNICITY</c:v>
                  </c:pt>
                  <c:pt idx="9">
                    <c:v>LOCATION</c:v>
                  </c:pt>
                </c:lvl>
              </c:multiLvlStrCache>
            </c:multiLvlStrRef>
          </c:cat>
          <c:val>
            <c:numRef>
              <c:f>'Ryan White Demogs'!$C$16:$C$27</c:f>
              <c:numCache>
                <c:formatCode>0%</c:formatCode>
                <c:ptCount val="12"/>
                <c:pt idx="0">
                  <c:v>0.72970000000000002</c:v>
                </c:pt>
                <c:pt idx="1">
                  <c:v>0.70130000000000003</c:v>
                </c:pt>
                <c:pt idx="2">
                  <c:v>0.78380000000000005</c:v>
                </c:pt>
                <c:pt idx="3">
                  <c:v>0.6552</c:v>
                </c:pt>
                <c:pt idx="4">
                  <c:v>0.73680000000000001</c:v>
                </c:pt>
                <c:pt idx="5">
                  <c:v>0.6452</c:v>
                </c:pt>
                <c:pt idx="6">
                  <c:v>0.79549999999999998</c:v>
                </c:pt>
                <c:pt idx="7">
                  <c:v>0.75</c:v>
                </c:pt>
                <c:pt idx="8">
                  <c:v>0.75</c:v>
                </c:pt>
                <c:pt idx="9">
                  <c:v>0.71430000000000005</c:v>
                </c:pt>
                <c:pt idx="10">
                  <c:v>0.7</c:v>
                </c:pt>
                <c:pt idx="11">
                  <c:v>0.8</c:v>
                </c:pt>
              </c:numCache>
            </c:numRef>
          </c:val>
        </c:ser>
        <c:ser>
          <c:idx val="1"/>
          <c:order val="1"/>
          <c:tx>
            <c:strRef>
              <c:f>'Ryan White Demogs'!$D$15</c:f>
              <c:strCache>
                <c:ptCount val="1"/>
                <c:pt idx="0">
                  <c:v>2009</c:v>
                </c:pt>
              </c:strCache>
            </c:strRef>
          </c:tx>
          <c:spPr>
            <a:solidFill>
              <a:schemeClr val="accent3"/>
            </a:solidFill>
            <a:ln>
              <a:solidFill>
                <a:schemeClr val="accent3">
                  <a:lumMod val="75000"/>
                </a:schemeClr>
              </a:solidFill>
            </a:ln>
          </c:spPr>
          <c:invertIfNegative val="0"/>
          <c:dLbls>
            <c:txPr>
              <a:bodyPr/>
              <a:lstStyle/>
              <a:p>
                <a:pPr>
                  <a:defRPr sz="900"/>
                </a:pPr>
                <a:endParaRPr lang="en-US"/>
              </a:p>
            </c:txPr>
            <c:dLblPos val="ctr"/>
            <c:showLegendKey val="0"/>
            <c:showVal val="1"/>
            <c:showCatName val="0"/>
            <c:showSerName val="0"/>
            <c:showPercent val="0"/>
            <c:showBubbleSize val="0"/>
            <c:showLeaderLines val="0"/>
          </c:dLbls>
          <c:cat>
            <c:multiLvlStrRef>
              <c:f>'Ryan White Demogs'!$A$16:$B$27</c:f>
              <c:multiLvlStrCache>
                <c:ptCount val="12"/>
                <c:lvl>
                  <c:pt idx="0">
                    <c:v>Female</c:v>
                  </c:pt>
                  <c:pt idx="1">
                    <c:v>Male</c:v>
                  </c:pt>
                  <c:pt idx="2">
                    <c:v>&lt;30</c:v>
                  </c:pt>
                  <c:pt idx="3">
                    <c:v>30-49</c:v>
                  </c:pt>
                  <c:pt idx="4">
                    <c:v>50+</c:v>
                  </c:pt>
                  <c:pt idx="5">
                    <c:v>Black</c:v>
                  </c:pt>
                  <c:pt idx="6">
                    <c:v>Hispanic</c:v>
                  </c:pt>
                  <c:pt idx="7">
                    <c:v>White</c:v>
                  </c:pt>
                  <c:pt idx="8">
                    <c:v>Other</c:v>
                  </c:pt>
                  <c:pt idx="9">
                    <c:v>DPHO</c:v>
                  </c:pt>
                  <c:pt idx="10">
                    <c:v>Non-DPHO</c:v>
                  </c:pt>
                  <c:pt idx="11">
                    <c:v>Missing*</c:v>
                  </c:pt>
                </c:lvl>
                <c:lvl>
                  <c:pt idx="0">
                    <c:v>GENDER</c:v>
                  </c:pt>
                  <c:pt idx="2">
                    <c:v>AGE GROUP</c:v>
                  </c:pt>
                  <c:pt idx="5">
                    <c:v>RACE/ETHNICITY</c:v>
                  </c:pt>
                  <c:pt idx="9">
                    <c:v>LOCATION</c:v>
                  </c:pt>
                </c:lvl>
              </c:multiLvlStrCache>
            </c:multiLvlStrRef>
          </c:cat>
          <c:val>
            <c:numRef>
              <c:f>'Ryan White Demogs'!$D$16:$D$27</c:f>
              <c:numCache>
                <c:formatCode>0%</c:formatCode>
                <c:ptCount val="12"/>
                <c:pt idx="0">
                  <c:v>0.73329999999999995</c:v>
                </c:pt>
                <c:pt idx="1">
                  <c:v>0.66100000000000003</c:v>
                </c:pt>
                <c:pt idx="2">
                  <c:v>0.63329999999999997</c:v>
                </c:pt>
                <c:pt idx="3">
                  <c:v>0.66669999999999996</c:v>
                </c:pt>
                <c:pt idx="4">
                  <c:v>0.8</c:v>
                </c:pt>
                <c:pt idx="5">
                  <c:v>0.65959999999999996</c:v>
                </c:pt>
                <c:pt idx="6">
                  <c:v>0.68569999999999998</c:v>
                </c:pt>
                <c:pt idx="7">
                  <c:v>0.8</c:v>
                </c:pt>
                <c:pt idx="8">
                  <c:v>1</c:v>
                </c:pt>
                <c:pt idx="9">
                  <c:v>0.68420000000000003</c:v>
                </c:pt>
                <c:pt idx="10">
                  <c:v>0.7</c:v>
                </c:pt>
                <c:pt idx="11">
                  <c:v>0</c:v>
                </c:pt>
              </c:numCache>
            </c:numRef>
          </c:val>
        </c:ser>
        <c:ser>
          <c:idx val="2"/>
          <c:order val="2"/>
          <c:tx>
            <c:strRef>
              <c:f>'Ryan White Demogs'!$E$15</c:f>
              <c:strCache>
                <c:ptCount val="1"/>
                <c:pt idx="0">
                  <c:v>2010</c:v>
                </c:pt>
              </c:strCache>
            </c:strRef>
          </c:tx>
          <c:spPr>
            <a:solidFill>
              <a:schemeClr val="accent4"/>
            </a:solidFill>
            <a:ln>
              <a:solidFill>
                <a:schemeClr val="accent4">
                  <a:lumMod val="75000"/>
                </a:schemeClr>
              </a:solidFill>
            </a:ln>
          </c:spPr>
          <c:invertIfNegative val="0"/>
          <c:dLbls>
            <c:txPr>
              <a:bodyPr/>
              <a:lstStyle/>
              <a:p>
                <a:pPr>
                  <a:defRPr sz="900"/>
                </a:pPr>
                <a:endParaRPr lang="en-US"/>
              </a:p>
            </c:txPr>
            <c:dLblPos val="ctr"/>
            <c:showLegendKey val="0"/>
            <c:showVal val="1"/>
            <c:showCatName val="0"/>
            <c:showSerName val="0"/>
            <c:showPercent val="0"/>
            <c:showBubbleSize val="0"/>
            <c:showLeaderLines val="0"/>
          </c:dLbls>
          <c:cat>
            <c:multiLvlStrRef>
              <c:f>'Ryan White Demogs'!$A$16:$B$27</c:f>
              <c:multiLvlStrCache>
                <c:ptCount val="12"/>
                <c:lvl>
                  <c:pt idx="0">
                    <c:v>Female</c:v>
                  </c:pt>
                  <c:pt idx="1">
                    <c:v>Male</c:v>
                  </c:pt>
                  <c:pt idx="2">
                    <c:v>&lt;30</c:v>
                  </c:pt>
                  <c:pt idx="3">
                    <c:v>30-49</c:v>
                  </c:pt>
                  <c:pt idx="4">
                    <c:v>50+</c:v>
                  </c:pt>
                  <c:pt idx="5">
                    <c:v>Black</c:v>
                  </c:pt>
                  <c:pt idx="6">
                    <c:v>Hispanic</c:v>
                  </c:pt>
                  <c:pt idx="7">
                    <c:v>White</c:v>
                  </c:pt>
                  <c:pt idx="8">
                    <c:v>Other</c:v>
                  </c:pt>
                  <c:pt idx="9">
                    <c:v>DPHO</c:v>
                  </c:pt>
                  <c:pt idx="10">
                    <c:v>Non-DPHO</c:v>
                  </c:pt>
                  <c:pt idx="11">
                    <c:v>Missing*</c:v>
                  </c:pt>
                </c:lvl>
                <c:lvl>
                  <c:pt idx="0">
                    <c:v>GENDER</c:v>
                  </c:pt>
                  <c:pt idx="2">
                    <c:v>AGE GROUP</c:v>
                  </c:pt>
                  <c:pt idx="5">
                    <c:v>RACE/ETHNICITY</c:v>
                  </c:pt>
                  <c:pt idx="9">
                    <c:v>LOCATION</c:v>
                  </c:pt>
                </c:lvl>
              </c:multiLvlStrCache>
            </c:multiLvlStrRef>
          </c:cat>
          <c:val>
            <c:numRef>
              <c:f>'Ryan White Demogs'!$E$16:$E$27</c:f>
              <c:numCache>
                <c:formatCode>0%</c:formatCode>
                <c:ptCount val="12"/>
                <c:pt idx="0">
                  <c:v>0.85699999999999998</c:v>
                </c:pt>
                <c:pt idx="1">
                  <c:v>0.75249999999999995</c:v>
                </c:pt>
                <c:pt idx="2">
                  <c:v>0.78949999999999998</c:v>
                </c:pt>
                <c:pt idx="3">
                  <c:v>0.77939999999999998</c:v>
                </c:pt>
                <c:pt idx="4">
                  <c:v>0.76919999999999999</c:v>
                </c:pt>
                <c:pt idx="5">
                  <c:v>0.79690000000000005</c:v>
                </c:pt>
                <c:pt idx="6">
                  <c:v>0.77939999999999998</c:v>
                </c:pt>
                <c:pt idx="7">
                  <c:v>0.66669999999999996</c:v>
                </c:pt>
                <c:pt idx="8">
                  <c:v>0.86</c:v>
                </c:pt>
                <c:pt idx="9">
                  <c:v>0.78690000000000004</c:v>
                </c:pt>
                <c:pt idx="10">
                  <c:v>0.78310000000000002</c:v>
                </c:pt>
                <c:pt idx="11">
                  <c:v>0.71430000000000005</c:v>
                </c:pt>
              </c:numCache>
            </c:numRef>
          </c:val>
        </c:ser>
        <c:dLbls>
          <c:dLblPos val="ctr"/>
          <c:showLegendKey val="0"/>
          <c:showVal val="1"/>
          <c:showCatName val="0"/>
          <c:showSerName val="0"/>
          <c:showPercent val="0"/>
          <c:showBubbleSize val="0"/>
        </c:dLbls>
        <c:gapWidth val="150"/>
        <c:overlap val="-25"/>
        <c:axId val="217234432"/>
        <c:axId val="217387776"/>
      </c:barChart>
      <c:catAx>
        <c:axId val="217234432"/>
        <c:scaling>
          <c:orientation val="minMax"/>
        </c:scaling>
        <c:delete val="0"/>
        <c:axPos val="b"/>
        <c:majorGridlines/>
        <c:numFmt formatCode="General" sourceLinked="1"/>
        <c:majorTickMark val="none"/>
        <c:minorTickMark val="none"/>
        <c:tickLblPos val="nextTo"/>
        <c:txPr>
          <a:bodyPr rot="0" vert="horz"/>
          <a:lstStyle/>
          <a:p>
            <a:pPr>
              <a:defRPr/>
            </a:pPr>
            <a:endParaRPr lang="en-US"/>
          </a:p>
        </c:txPr>
        <c:crossAx val="217387776"/>
        <c:crosses val="autoZero"/>
        <c:auto val="1"/>
        <c:lblAlgn val="ctr"/>
        <c:lblOffset val="100"/>
        <c:noMultiLvlLbl val="0"/>
      </c:catAx>
      <c:valAx>
        <c:axId val="217387776"/>
        <c:scaling>
          <c:orientation val="minMax"/>
          <c:max val="1"/>
        </c:scaling>
        <c:delete val="0"/>
        <c:axPos val="l"/>
        <c:numFmt formatCode="0%" sourceLinked="1"/>
        <c:majorTickMark val="out"/>
        <c:minorTickMark val="none"/>
        <c:tickLblPos val="nextTo"/>
        <c:crossAx val="217234432"/>
        <c:crosses val="autoZero"/>
        <c:crossBetween val="midCat"/>
      </c:valAx>
    </c:plotArea>
    <c:legend>
      <c:legendPos val="t"/>
      <c:layout>
        <c:manualLayout>
          <c:xMode val="edge"/>
          <c:yMode val="edge"/>
          <c:x val="0.24632920884889389"/>
          <c:y val="0.10564526182026908"/>
          <c:w val="0.18791664611860887"/>
          <c:h val="9.6260766699937148E-2"/>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100"/>
            </a:pPr>
            <a:r>
              <a:rPr lang="en-US" sz="1100"/>
              <a:t>Obective 4B: EMA</a:t>
            </a:r>
            <a:r>
              <a:rPr lang="en-US" sz="1100" baseline="0"/>
              <a:t> -</a:t>
            </a:r>
            <a:r>
              <a:rPr lang="en-US" sz="1100"/>
              <a:t>Linkage to Care</a:t>
            </a:r>
          </a:p>
        </c:rich>
      </c:tx>
      <c:layout/>
      <c:overlay val="0"/>
    </c:title>
    <c:autoTitleDeleted val="0"/>
    <c:plotArea>
      <c:layout>
        <c:manualLayout>
          <c:layoutTarget val="inner"/>
          <c:xMode val="edge"/>
          <c:yMode val="edge"/>
          <c:x val="5.4616293264093868E-2"/>
          <c:y val="0.21035536676336511"/>
          <c:w val="0.92963003684689793"/>
          <c:h val="0.60840585716259155"/>
        </c:manualLayout>
      </c:layout>
      <c:barChart>
        <c:barDir val="col"/>
        <c:grouping val="clustered"/>
        <c:varyColors val="0"/>
        <c:ser>
          <c:idx val="2"/>
          <c:order val="0"/>
          <c:tx>
            <c:strRef>
              <c:f>'EMA Demogs'!$C$14</c:f>
              <c:strCache>
                <c:ptCount val="1"/>
                <c:pt idx="0">
                  <c:v>2008</c:v>
                </c:pt>
              </c:strCache>
            </c:strRef>
          </c:tx>
          <c:spPr>
            <a:solidFill>
              <a:schemeClr val="accent2"/>
            </a:solidFill>
            <a:ln>
              <a:solidFill>
                <a:schemeClr val="accent2">
                  <a:lumMod val="75000"/>
                </a:schemeClr>
              </a:solidFill>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Lbls>
            <c:txPr>
              <a:bodyPr/>
              <a:lstStyle/>
              <a:p>
                <a:pPr>
                  <a:defRPr sz="900"/>
                </a:pPr>
                <a:endParaRPr lang="en-US"/>
              </a:p>
            </c:txPr>
            <c:dLblPos val="ctr"/>
            <c:showLegendKey val="0"/>
            <c:showVal val="1"/>
            <c:showCatName val="0"/>
            <c:showSerName val="0"/>
            <c:showPercent val="0"/>
            <c:showBubbleSize val="0"/>
            <c:showLeaderLines val="0"/>
          </c:dLbls>
          <c:cat>
            <c:multiLvlStrRef>
              <c:f>'EMA Demogs'!$A$15:$B$25</c:f>
              <c:multiLvlStrCache>
                <c:ptCount val="11"/>
                <c:lvl>
                  <c:pt idx="0">
                    <c:v>Female</c:v>
                  </c:pt>
                  <c:pt idx="1">
                    <c:v>Male</c:v>
                  </c:pt>
                  <c:pt idx="2">
                    <c:v>&lt;30</c:v>
                  </c:pt>
                  <c:pt idx="3">
                    <c:v>30-49</c:v>
                  </c:pt>
                  <c:pt idx="4">
                    <c:v>50+</c:v>
                  </c:pt>
                  <c:pt idx="5">
                    <c:v>Black</c:v>
                  </c:pt>
                  <c:pt idx="6">
                    <c:v>Hispanic</c:v>
                  </c:pt>
                  <c:pt idx="7">
                    <c:v>White</c:v>
                  </c:pt>
                  <c:pt idx="8">
                    <c:v>Other</c:v>
                  </c:pt>
                  <c:pt idx="9">
                    <c:v>DPHO</c:v>
                  </c:pt>
                  <c:pt idx="10">
                    <c:v>Non-DPHO</c:v>
                  </c:pt>
                </c:lvl>
                <c:lvl>
                  <c:pt idx="0">
                    <c:v>GENDER</c:v>
                  </c:pt>
                  <c:pt idx="2">
                    <c:v>AGE GROUP</c:v>
                  </c:pt>
                  <c:pt idx="5">
                    <c:v>RACE/ETHNICITY</c:v>
                  </c:pt>
                  <c:pt idx="9">
                    <c:v>LOCATION</c:v>
                  </c:pt>
                </c:lvl>
              </c:multiLvlStrCache>
            </c:multiLvlStrRef>
          </c:cat>
          <c:val>
            <c:numRef>
              <c:f>'EMA Demogs'!$C$15:$C$25</c:f>
              <c:numCache>
                <c:formatCode>0%</c:formatCode>
                <c:ptCount val="11"/>
                <c:pt idx="0">
                  <c:v>0.73</c:v>
                </c:pt>
                <c:pt idx="1">
                  <c:v>0.69</c:v>
                </c:pt>
                <c:pt idx="2">
                  <c:v>0.72</c:v>
                </c:pt>
                <c:pt idx="3">
                  <c:v>0.69</c:v>
                </c:pt>
                <c:pt idx="4">
                  <c:v>0.69</c:v>
                </c:pt>
                <c:pt idx="5">
                  <c:v>0.67</c:v>
                </c:pt>
                <c:pt idx="6">
                  <c:v>0.71</c:v>
                </c:pt>
                <c:pt idx="7">
                  <c:v>0.78</c:v>
                </c:pt>
                <c:pt idx="8">
                  <c:v>0.72</c:v>
                </c:pt>
                <c:pt idx="9">
                  <c:v>0.7</c:v>
                </c:pt>
                <c:pt idx="10">
                  <c:v>0.71</c:v>
                </c:pt>
              </c:numCache>
            </c:numRef>
          </c:val>
        </c:ser>
        <c:ser>
          <c:idx val="3"/>
          <c:order val="1"/>
          <c:tx>
            <c:strRef>
              <c:f>'EMA Demogs'!$D$14</c:f>
              <c:strCache>
                <c:ptCount val="1"/>
                <c:pt idx="0">
                  <c:v>2009</c:v>
                </c:pt>
              </c:strCache>
            </c:strRef>
          </c:tx>
          <c:spPr>
            <a:solidFill>
              <a:schemeClr val="accent3"/>
            </a:solidFill>
            <a:ln>
              <a:solidFill>
                <a:schemeClr val="accent3">
                  <a:lumMod val="75000"/>
                </a:schemeClr>
              </a:solidFill>
            </a:ln>
          </c:spPr>
          <c:invertIfNegative val="0"/>
          <c:dLbls>
            <c:txPr>
              <a:bodyPr/>
              <a:lstStyle/>
              <a:p>
                <a:pPr>
                  <a:defRPr sz="900"/>
                </a:pPr>
                <a:endParaRPr lang="en-US"/>
              </a:p>
            </c:txPr>
            <c:dLblPos val="ctr"/>
            <c:showLegendKey val="0"/>
            <c:showVal val="1"/>
            <c:showCatName val="0"/>
            <c:showSerName val="0"/>
            <c:showPercent val="0"/>
            <c:showBubbleSize val="0"/>
            <c:showLeaderLines val="0"/>
          </c:dLbls>
          <c:cat>
            <c:multiLvlStrRef>
              <c:f>'EMA Demogs'!$A$15:$B$25</c:f>
              <c:multiLvlStrCache>
                <c:ptCount val="11"/>
                <c:lvl>
                  <c:pt idx="0">
                    <c:v>Female</c:v>
                  </c:pt>
                  <c:pt idx="1">
                    <c:v>Male</c:v>
                  </c:pt>
                  <c:pt idx="2">
                    <c:v>&lt;30</c:v>
                  </c:pt>
                  <c:pt idx="3">
                    <c:v>30-49</c:v>
                  </c:pt>
                  <c:pt idx="4">
                    <c:v>50+</c:v>
                  </c:pt>
                  <c:pt idx="5">
                    <c:v>Black</c:v>
                  </c:pt>
                  <c:pt idx="6">
                    <c:v>Hispanic</c:v>
                  </c:pt>
                  <c:pt idx="7">
                    <c:v>White</c:v>
                  </c:pt>
                  <c:pt idx="8">
                    <c:v>Other</c:v>
                  </c:pt>
                  <c:pt idx="9">
                    <c:v>DPHO</c:v>
                  </c:pt>
                  <c:pt idx="10">
                    <c:v>Non-DPHO</c:v>
                  </c:pt>
                </c:lvl>
                <c:lvl>
                  <c:pt idx="0">
                    <c:v>GENDER</c:v>
                  </c:pt>
                  <c:pt idx="2">
                    <c:v>AGE GROUP</c:v>
                  </c:pt>
                  <c:pt idx="5">
                    <c:v>RACE/ETHNICITY</c:v>
                  </c:pt>
                  <c:pt idx="9">
                    <c:v>LOCATION</c:v>
                  </c:pt>
                </c:lvl>
              </c:multiLvlStrCache>
            </c:multiLvlStrRef>
          </c:cat>
          <c:val>
            <c:numRef>
              <c:f>'EMA Demogs'!$D$15:$D$25</c:f>
              <c:numCache>
                <c:formatCode>0%</c:formatCode>
                <c:ptCount val="11"/>
                <c:pt idx="0">
                  <c:v>0.75</c:v>
                </c:pt>
                <c:pt idx="1">
                  <c:v>0.7</c:v>
                </c:pt>
                <c:pt idx="2">
                  <c:v>0.7</c:v>
                </c:pt>
                <c:pt idx="3">
                  <c:v>0.74</c:v>
                </c:pt>
                <c:pt idx="4">
                  <c:v>0.68</c:v>
                </c:pt>
                <c:pt idx="5">
                  <c:v>0.67</c:v>
                </c:pt>
                <c:pt idx="6">
                  <c:v>0.73</c:v>
                </c:pt>
                <c:pt idx="7">
                  <c:v>0.8</c:v>
                </c:pt>
                <c:pt idx="8">
                  <c:v>0.75</c:v>
                </c:pt>
                <c:pt idx="9">
                  <c:v>0.71</c:v>
                </c:pt>
                <c:pt idx="10">
                  <c:v>0.71</c:v>
                </c:pt>
              </c:numCache>
            </c:numRef>
          </c:val>
        </c:ser>
        <c:ser>
          <c:idx val="0"/>
          <c:order val="2"/>
          <c:tx>
            <c:strRef>
              <c:f>'EMA Demogs'!$E$14</c:f>
              <c:strCache>
                <c:ptCount val="1"/>
                <c:pt idx="0">
                  <c:v>2010</c:v>
                </c:pt>
              </c:strCache>
            </c:strRef>
          </c:tx>
          <c:spPr>
            <a:solidFill>
              <a:schemeClr val="accent4"/>
            </a:solidFill>
            <a:ln>
              <a:solidFill>
                <a:schemeClr val="accent4">
                  <a:lumMod val="75000"/>
                </a:schemeClr>
              </a:solidFill>
            </a:ln>
          </c:spPr>
          <c:invertIfNegative val="0"/>
          <c:dLbls>
            <c:txPr>
              <a:bodyPr/>
              <a:lstStyle/>
              <a:p>
                <a:pPr>
                  <a:defRPr sz="900"/>
                </a:pPr>
                <a:endParaRPr lang="en-US"/>
              </a:p>
            </c:txPr>
            <c:dLblPos val="ctr"/>
            <c:showLegendKey val="0"/>
            <c:showVal val="1"/>
            <c:showCatName val="0"/>
            <c:showSerName val="0"/>
            <c:showPercent val="0"/>
            <c:showBubbleSize val="0"/>
            <c:showLeaderLines val="0"/>
          </c:dLbls>
          <c:cat>
            <c:multiLvlStrRef>
              <c:f>'EMA Demogs'!$A$15:$B$25</c:f>
              <c:multiLvlStrCache>
                <c:ptCount val="11"/>
                <c:lvl>
                  <c:pt idx="0">
                    <c:v>Female</c:v>
                  </c:pt>
                  <c:pt idx="1">
                    <c:v>Male</c:v>
                  </c:pt>
                  <c:pt idx="2">
                    <c:v>&lt;30</c:v>
                  </c:pt>
                  <c:pt idx="3">
                    <c:v>30-49</c:v>
                  </c:pt>
                  <c:pt idx="4">
                    <c:v>50+</c:v>
                  </c:pt>
                  <c:pt idx="5">
                    <c:v>Black</c:v>
                  </c:pt>
                  <c:pt idx="6">
                    <c:v>Hispanic</c:v>
                  </c:pt>
                  <c:pt idx="7">
                    <c:v>White</c:v>
                  </c:pt>
                  <c:pt idx="8">
                    <c:v>Other</c:v>
                  </c:pt>
                  <c:pt idx="9">
                    <c:v>DPHO</c:v>
                  </c:pt>
                  <c:pt idx="10">
                    <c:v>Non-DPHO</c:v>
                  </c:pt>
                </c:lvl>
                <c:lvl>
                  <c:pt idx="0">
                    <c:v>GENDER</c:v>
                  </c:pt>
                  <c:pt idx="2">
                    <c:v>AGE GROUP</c:v>
                  </c:pt>
                  <c:pt idx="5">
                    <c:v>RACE/ETHNICITY</c:v>
                  </c:pt>
                  <c:pt idx="9">
                    <c:v>LOCATION</c:v>
                  </c:pt>
                </c:lvl>
              </c:multiLvlStrCache>
            </c:multiLvlStrRef>
          </c:cat>
          <c:val>
            <c:numRef>
              <c:f>'EMA Demogs'!$E$15:$E$25</c:f>
              <c:numCache>
                <c:formatCode>0%</c:formatCode>
                <c:ptCount val="11"/>
                <c:pt idx="0">
                  <c:v>0.746</c:v>
                </c:pt>
                <c:pt idx="1">
                  <c:v>0.70399999999999996</c:v>
                </c:pt>
                <c:pt idx="2">
                  <c:v>0.7</c:v>
                </c:pt>
                <c:pt idx="3">
                  <c:v>0.72</c:v>
                </c:pt>
                <c:pt idx="4">
                  <c:v>0.74</c:v>
                </c:pt>
                <c:pt idx="5">
                  <c:v>0.68</c:v>
                </c:pt>
                <c:pt idx="6">
                  <c:v>0.73</c:v>
                </c:pt>
                <c:pt idx="7">
                  <c:v>0.76</c:v>
                </c:pt>
                <c:pt idx="8">
                  <c:v>0.85</c:v>
                </c:pt>
                <c:pt idx="9">
                  <c:v>0.72</c:v>
                </c:pt>
                <c:pt idx="10">
                  <c:v>0.71</c:v>
                </c:pt>
              </c:numCache>
            </c:numRef>
          </c:val>
        </c:ser>
        <c:dLbls>
          <c:dLblPos val="ctr"/>
          <c:showLegendKey val="0"/>
          <c:showVal val="1"/>
          <c:showCatName val="0"/>
          <c:showSerName val="0"/>
          <c:showPercent val="0"/>
          <c:showBubbleSize val="0"/>
        </c:dLbls>
        <c:gapWidth val="150"/>
        <c:overlap val="-25"/>
        <c:axId val="229822848"/>
        <c:axId val="229825536"/>
      </c:barChart>
      <c:catAx>
        <c:axId val="229822848"/>
        <c:scaling>
          <c:orientation val="minMax"/>
        </c:scaling>
        <c:delete val="0"/>
        <c:axPos val="b"/>
        <c:majorGridlines/>
        <c:numFmt formatCode="General" sourceLinked="1"/>
        <c:majorTickMark val="none"/>
        <c:minorTickMark val="none"/>
        <c:tickLblPos val="nextTo"/>
        <c:crossAx val="229825536"/>
        <c:crosses val="autoZero"/>
        <c:auto val="1"/>
        <c:lblAlgn val="ctr"/>
        <c:lblOffset val="100"/>
        <c:noMultiLvlLbl val="0"/>
      </c:catAx>
      <c:valAx>
        <c:axId val="229825536"/>
        <c:scaling>
          <c:orientation val="minMax"/>
          <c:max val="1"/>
        </c:scaling>
        <c:delete val="0"/>
        <c:axPos val="l"/>
        <c:numFmt formatCode="0%" sourceLinked="1"/>
        <c:majorTickMark val="out"/>
        <c:minorTickMark val="none"/>
        <c:tickLblPos val="nextTo"/>
        <c:crossAx val="229822848"/>
        <c:crosses val="autoZero"/>
        <c:crossBetween val="midCat"/>
      </c:valAx>
    </c:plotArea>
    <c:legend>
      <c:legendPos val="t"/>
      <c:layout>
        <c:manualLayout>
          <c:xMode val="edge"/>
          <c:yMode val="edge"/>
          <c:x val="0.25938619982146904"/>
          <c:y val="0.1010057752635449"/>
          <c:w val="0.19658698866436669"/>
          <c:h val="6.867110647228912E-2"/>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t>EMA-wide</a:t>
            </a:r>
            <a:endParaRPr lang="en-US" sz="1800" dirty="0"/>
          </a:p>
        </c:rich>
      </c:tx>
      <c:layout/>
      <c:overlay val="0"/>
    </c:title>
    <c:autoTitleDeleted val="0"/>
    <c:plotArea>
      <c:layout/>
      <c:lineChart>
        <c:grouping val="standard"/>
        <c:varyColors val="0"/>
        <c:ser>
          <c:idx val="3"/>
          <c:order val="0"/>
          <c:tx>
            <c:strRef>
              <c:f>'EMA Graphs'!$A$86</c:f>
              <c:strCache>
                <c:ptCount val="1"/>
                <c:pt idx="0">
                  <c:v>2009-2012 Plan Actual</c:v>
                </c:pt>
              </c:strCache>
            </c:strRef>
          </c:tx>
          <c:spPr>
            <a:ln w="38100" cap="flat" cmpd="sng" algn="ctr">
              <a:solidFill>
                <a:srgbClr val="C32D2E">
                  <a:lumMod val="75000"/>
                </a:srgbClr>
              </a:solidFill>
              <a:prstDash val="solid"/>
            </a:ln>
            <a:effectLst/>
          </c:spPr>
          <c:marker>
            <c:symbol val="square"/>
            <c:size val="9"/>
            <c:spPr>
              <a:solidFill>
                <a:srgbClr val="C32D2E"/>
              </a:solidFill>
              <a:ln w="38100" cap="flat" cmpd="sng" algn="ctr">
                <a:solidFill>
                  <a:srgbClr val="C32D2E">
                    <a:lumMod val="75000"/>
                  </a:srgbClr>
                </a:solidFill>
                <a:prstDash val="solid"/>
              </a:ln>
              <a:effectLst/>
            </c:spPr>
          </c:marker>
          <c:dPt>
            <c:idx val="0"/>
            <c:marker>
              <c:symbol val="circle"/>
              <c:size val="9"/>
              <c:spPr>
                <a:solidFill>
                  <a:sysClr val="window" lastClr="FFFFFF"/>
                </a:solidFill>
                <a:ln w="38100" cap="flat" cmpd="sng" algn="ctr">
                  <a:solidFill>
                    <a:srgbClr val="C32D2E">
                      <a:lumMod val="75000"/>
                    </a:srgbClr>
                  </a:solidFill>
                  <a:prstDash val="solid"/>
                </a:ln>
                <a:effectLst/>
              </c:spPr>
            </c:marker>
            <c:bubble3D val="0"/>
          </c:dPt>
          <c:dPt>
            <c:idx val="3"/>
            <c:marker>
              <c:symbol val="none"/>
            </c:marker>
            <c:bubble3D val="0"/>
            <c:spPr>
              <a:ln w="38100" cap="flat" cmpd="sng" algn="ctr">
                <a:solidFill>
                  <a:srgbClr val="FF6600"/>
                </a:solidFill>
                <a:prstDash val="dash"/>
              </a:ln>
              <a:effectLst/>
            </c:spPr>
          </c:dPt>
          <c:dPt>
            <c:idx val="4"/>
            <c:marker>
              <c:symbol val="none"/>
            </c:marker>
            <c:bubble3D val="0"/>
          </c:dPt>
          <c:dPt>
            <c:idx val="6"/>
            <c:marker>
              <c:symbol val="circle"/>
              <c:size val="9"/>
            </c:marker>
            <c:bubble3D val="0"/>
          </c:dPt>
          <c:dLbls>
            <c:dLbl>
              <c:idx val="3"/>
              <c:delete val="1"/>
            </c:dLbl>
            <c:dLbl>
              <c:idx val="4"/>
              <c:delete val="1"/>
            </c:dLbl>
            <c:dLbl>
              <c:idx val="5"/>
              <c:layout>
                <c:manualLayout>
                  <c:x val="-3.6002221844571587E-2"/>
                  <c:y val="-6.6017438427931313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'EMA Graphs'!$B$85:$E$85</c:f>
              <c:numCache>
                <c:formatCode>General</c:formatCode>
                <c:ptCount val="4"/>
                <c:pt idx="0">
                  <c:v>2008</c:v>
                </c:pt>
                <c:pt idx="1">
                  <c:v>2009</c:v>
                </c:pt>
                <c:pt idx="2">
                  <c:v>2010</c:v>
                </c:pt>
                <c:pt idx="3">
                  <c:v>2011</c:v>
                </c:pt>
              </c:numCache>
            </c:numRef>
          </c:cat>
          <c:val>
            <c:numRef>
              <c:f>'EMA Graphs'!$B$86:$E$86</c:f>
              <c:numCache>
                <c:formatCode>0%</c:formatCode>
                <c:ptCount val="4"/>
                <c:pt idx="0">
                  <c:v>0.74</c:v>
                </c:pt>
                <c:pt idx="1">
                  <c:v>0.76</c:v>
                </c:pt>
                <c:pt idx="2">
                  <c:v>0.75700000000000001</c:v>
                </c:pt>
                <c:pt idx="3">
                  <c:v>0.78</c:v>
                </c:pt>
              </c:numCache>
            </c:numRef>
          </c:val>
          <c:smooth val="0"/>
        </c:ser>
        <c:ser>
          <c:idx val="0"/>
          <c:order val="1"/>
          <c:tx>
            <c:strRef>
              <c:f>'EMA Graphs'!$A$87</c:f>
              <c:strCache>
                <c:ptCount val="1"/>
                <c:pt idx="0">
                  <c:v>2009-2012 Plan Target</c:v>
                </c:pt>
              </c:strCache>
            </c:strRef>
          </c:tx>
          <c:spPr>
            <a:ln>
              <a:solidFill>
                <a:srgbClr val="FF6600"/>
              </a:solidFill>
            </a:ln>
          </c:spPr>
          <c:marker>
            <c:symbol val="diamond"/>
            <c:size val="9"/>
            <c:spPr>
              <a:solidFill>
                <a:srgbClr val="FF6600"/>
              </a:solidFill>
              <a:ln>
                <a:solidFill>
                  <a:srgbClr val="FF6600"/>
                </a:solidFill>
              </a:ln>
            </c:spPr>
          </c:marker>
          <c:dPt>
            <c:idx val="3"/>
            <c:marker>
              <c:spPr>
                <a:solidFill>
                  <a:srgbClr val="FF6600"/>
                </a:solidFill>
                <a:ln w="38100">
                  <a:solidFill>
                    <a:srgbClr val="FF6600"/>
                  </a:solidFill>
                </a:ln>
              </c:spPr>
            </c:marker>
            <c:bubble3D val="0"/>
            <c:spPr>
              <a:ln>
                <a:solidFill>
                  <a:srgbClr val="FF6600"/>
                </a:solidFill>
                <a:prstDash val="dash"/>
              </a:ln>
            </c:spPr>
          </c:dPt>
          <c:cat>
            <c:numRef>
              <c:f>'EMA Graphs'!$B$85:$E$85</c:f>
              <c:numCache>
                <c:formatCode>General</c:formatCode>
                <c:ptCount val="4"/>
                <c:pt idx="0">
                  <c:v>2008</c:v>
                </c:pt>
                <c:pt idx="1">
                  <c:v>2009</c:v>
                </c:pt>
                <c:pt idx="2">
                  <c:v>2010</c:v>
                </c:pt>
                <c:pt idx="3">
                  <c:v>2011</c:v>
                </c:pt>
              </c:numCache>
            </c:numRef>
          </c:cat>
          <c:val>
            <c:numRef>
              <c:f>'EMA Graphs'!$B$87:$E$87</c:f>
              <c:numCache>
                <c:formatCode>General</c:formatCode>
                <c:ptCount val="4"/>
                <c:pt idx="3" formatCode="0%">
                  <c:v>0.78</c:v>
                </c:pt>
              </c:numCache>
            </c:numRef>
          </c:val>
          <c:smooth val="0"/>
        </c:ser>
        <c:dLbls>
          <c:dLblPos val="t"/>
          <c:showLegendKey val="0"/>
          <c:showVal val="1"/>
          <c:showCatName val="0"/>
          <c:showSerName val="0"/>
          <c:showPercent val="0"/>
          <c:showBubbleSize val="0"/>
        </c:dLbls>
        <c:marker val="1"/>
        <c:smooth val="0"/>
        <c:axId val="188463744"/>
        <c:axId val="188469632"/>
      </c:lineChart>
      <c:catAx>
        <c:axId val="188463744"/>
        <c:scaling>
          <c:orientation val="minMax"/>
        </c:scaling>
        <c:delete val="0"/>
        <c:axPos val="b"/>
        <c:numFmt formatCode="General" sourceLinked="1"/>
        <c:majorTickMark val="none"/>
        <c:minorTickMark val="none"/>
        <c:tickLblPos val="nextTo"/>
        <c:crossAx val="188469632"/>
        <c:crosses val="autoZero"/>
        <c:auto val="1"/>
        <c:lblAlgn val="ctr"/>
        <c:lblOffset val="100"/>
        <c:noMultiLvlLbl val="0"/>
      </c:catAx>
      <c:valAx>
        <c:axId val="188469632"/>
        <c:scaling>
          <c:orientation val="minMax"/>
          <c:max val="1"/>
          <c:min val="0"/>
        </c:scaling>
        <c:delete val="0"/>
        <c:axPos val="l"/>
        <c:numFmt formatCode="0%" sourceLinked="1"/>
        <c:majorTickMark val="out"/>
        <c:minorTickMark val="none"/>
        <c:tickLblPos val="nextTo"/>
        <c:crossAx val="188463744"/>
        <c:crosses val="autoZero"/>
        <c:crossBetween val="between"/>
      </c:valAx>
    </c:plotArea>
    <c:legend>
      <c:legendPos val="t"/>
      <c:layout>
        <c:manualLayout>
          <c:xMode val="edge"/>
          <c:yMode val="edge"/>
          <c:x val="3.1404983846710359E-2"/>
          <c:y val="0.12468187888625154"/>
          <c:w val="0.75815120072607745"/>
          <c:h val="0.10757828236586706"/>
        </c:manualLayout>
      </c:layout>
      <c:overlay val="0"/>
    </c:legend>
    <c:plotVisOnly val="1"/>
    <c:dispBlanksAs val="gap"/>
    <c:showDLblsOverMax val="0"/>
  </c:chart>
  <c:spPr>
    <a:ln>
      <a:solidFill>
        <a:sysClr val="windowText" lastClr="000000"/>
      </a:solidFill>
    </a:ln>
  </c:spPr>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1"/>
          <c:order val="0"/>
          <c:tx>
            <c:strRef>
              <c:f>[1]Sheet1!$C$1</c:f>
              <c:strCache>
                <c:ptCount val="1"/>
                <c:pt idx="0">
                  <c:v>EMA</c:v>
                </c:pt>
              </c:strCache>
            </c:strRef>
          </c:tx>
          <c:dLbls>
            <c:showLegendKey val="0"/>
            <c:showVal val="0"/>
            <c:showCatName val="0"/>
            <c:showSerName val="0"/>
            <c:showPercent val="1"/>
            <c:showBubbleSize val="0"/>
            <c:showLeaderLines val="1"/>
          </c:dLbls>
          <c:cat>
            <c:strRef>
              <c:f>[1]Sheet1!$A$2:$A$3</c:f>
              <c:strCache>
                <c:ptCount val="2"/>
                <c:pt idx="0">
                  <c:v>Male</c:v>
                </c:pt>
                <c:pt idx="1">
                  <c:v>Female</c:v>
                </c:pt>
              </c:strCache>
            </c:strRef>
          </c:cat>
          <c:val>
            <c:numRef>
              <c:f>[1]Sheet1!$C$2:$C$3</c:f>
              <c:numCache>
                <c:formatCode>0%</c:formatCode>
                <c:ptCount val="2"/>
                <c:pt idx="0">
                  <c:v>0.71</c:v>
                </c:pt>
                <c:pt idx="1">
                  <c:v>0.28999999999999998</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spPr>
    <a:ln w="25400">
      <a:solidFill>
        <a:schemeClr val="tx1"/>
      </a:solidFill>
    </a:ln>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t>Ryan White</a:t>
            </a:r>
            <a:endParaRPr lang="en-US" sz="1800" dirty="0"/>
          </a:p>
        </c:rich>
      </c:tx>
      <c:layout>
        <c:manualLayout>
          <c:xMode val="edge"/>
          <c:yMode val="edge"/>
          <c:x val="0.43133553618297715"/>
          <c:y val="3.1894615502457389E-2"/>
        </c:manualLayout>
      </c:layout>
      <c:overlay val="0"/>
    </c:title>
    <c:autoTitleDeleted val="0"/>
    <c:plotArea>
      <c:layout>
        <c:manualLayout>
          <c:layoutTarget val="inner"/>
          <c:xMode val="edge"/>
          <c:yMode val="edge"/>
          <c:x val="0.11922652846804944"/>
          <c:y val="0.33457212876014808"/>
          <c:w val="0.85826960478861003"/>
          <c:h val="0.49616804193011815"/>
        </c:manualLayout>
      </c:layout>
      <c:lineChart>
        <c:grouping val="standard"/>
        <c:varyColors val="0"/>
        <c:ser>
          <c:idx val="0"/>
          <c:order val="0"/>
          <c:tx>
            <c:strRef>
              <c:f>'RW Graphs'!$A$86</c:f>
              <c:strCache>
                <c:ptCount val="1"/>
                <c:pt idx="0">
                  <c:v>2009-2012 Plan Actual</c:v>
                </c:pt>
              </c:strCache>
            </c:strRef>
          </c:tx>
          <c:spPr>
            <a:ln w="38100">
              <a:solidFill>
                <a:srgbClr val="C32D2E">
                  <a:lumMod val="75000"/>
                </a:srgbClr>
              </a:solidFill>
              <a:prstDash val="solid"/>
            </a:ln>
          </c:spPr>
          <c:marker>
            <c:symbol val="square"/>
            <c:size val="9"/>
            <c:spPr>
              <a:solidFill>
                <a:srgbClr val="C32D2E"/>
              </a:solidFill>
              <a:ln w="38100">
                <a:solidFill>
                  <a:srgbClr val="C32D2E">
                    <a:lumMod val="75000"/>
                  </a:srgbClr>
                </a:solidFill>
              </a:ln>
            </c:spPr>
          </c:marker>
          <c:dPt>
            <c:idx val="0"/>
            <c:marker>
              <c:symbol val="circle"/>
              <c:size val="9"/>
              <c:spPr>
                <a:solidFill>
                  <a:sysClr val="window" lastClr="FFFFFF"/>
                </a:solidFill>
                <a:ln w="38100">
                  <a:solidFill>
                    <a:srgbClr val="C32D2E">
                      <a:lumMod val="75000"/>
                    </a:srgbClr>
                  </a:solidFill>
                </a:ln>
              </c:spPr>
            </c:marker>
            <c:bubble3D val="0"/>
          </c:dPt>
          <c:dPt>
            <c:idx val="3"/>
            <c:marker>
              <c:symbol val="none"/>
            </c:marker>
            <c:bubble3D val="0"/>
            <c:spPr>
              <a:ln w="38100">
                <a:solidFill>
                  <a:srgbClr val="FF6600"/>
                </a:solidFill>
                <a:prstDash val="dash"/>
              </a:ln>
            </c:spPr>
          </c:dPt>
          <c:dPt>
            <c:idx val="4"/>
            <c:marker>
              <c:symbol val="none"/>
            </c:marker>
            <c:bubble3D val="0"/>
          </c:dPt>
          <c:dPt>
            <c:idx val="5"/>
            <c:marker>
              <c:symbol val="none"/>
            </c:marker>
            <c:bubble3D val="0"/>
          </c:dPt>
          <c:dLbls>
            <c:dLbl>
              <c:idx val="0"/>
              <c:layout/>
              <c:dLblPos val="t"/>
              <c:showLegendKey val="0"/>
              <c:showVal val="1"/>
              <c:showCatName val="0"/>
              <c:showSerName val="0"/>
              <c:showPercent val="0"/>
              <c:showBubbleSize val="0"/>
            </c:dLbl>
            <c:dLbl>
              <c:idx val="1"/>
              <c:layout/>
              <c:dLblPos val="t"/>
              <c:showLegendKey val="0"/>
              <c:showVal val="1"/>
              <c:showCatName val="0"/>
              <c:showSerName val="0"/>
              <c:showPercent val="0"/>
              <c:showBubbleSize val="0"/>
            </c:dLbl>
            <c:dLbl>
              <c:idx val="2"/>
              <c:layout/>
              <c:dLblPos val="t"/>
              <c:showLegendKey val="0"/>
              <c:showVal val="1"/>
              <c:showCatName val="0"/>
              <c:showSerName val="0"/>
              <c:showPercent val="0"/>
              <c:showBubbleSize val="0"/>
            </c:dLbl>
            <c:dLbl>
              <c:idx val="6"/>
              <c:dLblPos val="t"/>
              <c:showLegendKey val="0"/>
              <c:showVal val="1"/>
              <c:showCatName val="0"/>
              <c:showSerName val="0"/>
              <c:showPercent val="0"/>
              <c:showBubbleSize val="0"/>
            </c:dLbl>
            <c:dLblPos val="t"/>
            <c:showLegendKey val="0"/>
            <c:showVal val="0"/>
            <c:showCatName val="0"/>
            <c:showSerName val="0"/>
            <c:showPercent val="0"/>
            <c:showBubbleSize val="0"/>
          </c:dLbls>
          <c:cat>
            <c:numRef>
              <c:f>'RW Graphs'!$B$85:$E$85</c:f>
              <c:numCache>
                <c:formatCode>General</c:formatCode>
                <c:ptCount val="4"/>
                <c:pt idx="0">
                  <c:v>2008</c:v>
                </c:pt>
                <c:pt idx="1">
                  <c:v>2009</c:v>
                </c:pt>
                <c:pt idx="2">
                  <c:v>2010</c:v>
                </c:pt>
                <c:pt idx="3">
                  <c:v>2011</c:v>
                </c:pt>
              </c:numCache>
            </c:numRef>
          </c:cat>
          <c:val>
            <c:numRef>
              <c:f>'RW Graphs'!$B$86:$E$86</c:f>
              <c:numCache>
                <c:formatCode>0%</c:formatCode>
                <c:ptCount val="4"/>
                <c:pt idx="0">
                  <c:v>0.56999999999999995</c:v>
                </c:pt>
                <c:pt idx="1">
                  <c:v>0.67</c:v>
                </c:pt>
                <c:pt idx="2">
                  <c:v>0.624</c:v>
                </c:pt>
                <c:pt idx="3">
                  <c:v>0.69539999999999991</c:v>
                </c:pt>
              </c:numCache>
            </c:numRef>
          </c:val>
          <c:smooth val="0"/>
        </c:ser>
        <c:ser>
          <c:idx val="1"/>
          <c:order val="1"/>
          <c:tx>
            <c:strRef>
              <c:f>'RW Graphs'!$A$87</c:f>
              <c:strCache>
                <c:ptCount val="1"/>
                <c:pt idx="0">
                  <c:v>2009-2012 Plan Target</c:v>
                </c:pt>
              </c:strCache>
            </c:strRef>
          </c:tx>
          <c:marker>
            <c:symbol val="diamond"/>
            <c:size val="10"/>
            <c:spPr>
              <a:solidFill>
                <a:srgbClr val="FF6600"/>
              </a:solidFill>
            </c:spPr>
          </c:marker>
          <c:dPt>
            <c:idx val="3"/>
            <c:marker>
              <c:spPr>
                <a:solidFill>
                  <a:srgbClr val="FF6600"/>
                </a:solidFill>
                <a:ln>
                  <a:solidFill>
                    <a:srgbClr val="FF6600"/>
                  </a:solidFill>
                </a:ln>
              </c:spPr>
            </c:marker>
            <c:bubble3D val="0"/>
            <c:spPr>
              <a:ln w="38100">
                <a:solidFill>
                  <a:srgbClr val="FF6600"/>
                </a:solidFill>
                <a:prstDash val="dash"/>
              </a:ln>
            </c:spPr>
          </c:dPt>
          <c:cat>
            <c:numRef>
              <c:f>'RW Graphs'!$B$85:$E$85</c:f>
              <c:numCache>
                <c:formatCode>General</c:formatCode>
                <c:ptCount val="4"/>
                <c:pt idx="0">
                  <c:v>2008</c:v>
                </c:pt>
                <c:pt idx="1">
                  <c:v>2009</c:v>
                </c:pt>
                <c:pt idx="2">
                  <c:v>2010</c:v>
                </c:pt>
                <c:pt idx="3">
                  <c:v>2011</c:v>
                </c:pt>
              </c:numCache>
            </c:numRef>
          </c:cat>
          <c:val>
            <c:numRef>
              <c:f>'RW Graphs'!$B$87:$E$87</c:f>
              <c:numCache>
                <c:formatCode>General</c:formatCode>
                <c:ptCount val="4"/>
                <c:pt idx="3" formatCode="0%">
                  <c:v>0.69539999999999991</c:v>
                </c:pt>
              </c:numCache>
            </c:numRef>
          </c:val>
          <c:smooth val="0"/>
        </c:ser>
        <c:dLbls>
          <c:dLblPos val="t"/>
          <c:showLegendKey val="0"/>
          <c:showVal val="1"/>
          <c:showCatName val="0"/>
          <c:showSerName val="0"/>
          <c:showPercent val="0"/>
          <c:showBubbleSize val="0"/>
        </c:dLbls>
        <c:marker val="1"/>
        <c:smooth val="0"/>
        <c:axId val="195989504"/>
        <c:axId val="195991040"/>
      </c:lineChart>
      <c:catAx>
        <c:axId val="195989504"/>
        <c:scaling>
          <c:orientation val="minMax"/>
        </c:scaling>
        <c:delete val="0"/>
        <c:axPos val="b"/>
        <c:numFmt formatCode="General" sourceLinked="1"/>
        <c:majorTickMark val="none"/>
        <c:minorTickMark val="none"/>
        <c:tickLblPos val="nextTo"/>
        <c:crossAx val="195991040"/>
        <c:crosses val="autoZero"/>
        <c:auto val="1"/>
        <c:lblAlgn val="ctr"/>
        <c:lblOffset val="100"/>
        <c:noMultiLvlLbl val="0"/>
      </c:catAx>
      <c:valAx>
        <c:axId val="195991040"/>
        <c:scaling>
          <c:orientation val="minMax"/>
          <c:max val="1"/>
        </c:scaling>
        <c:delete val="0"/>
        <c:axPos val="l"/>
        <c:numFmt formatCode="0%" sourceLinked="0"/>
        <c:majorTickMark val="out"/>
        <c:minorTickMark val="none"/>
        <c:tickLblPos val="nextTo"/>
        <c:crossAx val="195989504"/>
        <c:crosses val="autoZero"/>
        <c:crossBetween val="between"/>
        <c:majorUnit val="0.2"/>
      </c:valAx>
    </c:plotArea>
    <c:legend>
      <c:legendPos val="t"/>
      <c:layout>
        <c:manualLayout>
          <c:xMode val="edge"/>
          <c:yMode val="edge"/>
          <c:x val="0.11958886698383092"/>
          <c:y val="0.11977999073645205"/>
          <c:w val="0.72430516497937758"/>
          <c:h val="0.13216760404949382"/>
        </c:manualLayout>
      </c:layout>
      <c:overlay val="0"/>
    </c:legend>
    <c:plotVisOnly val="1"/>
    <c:dispBlanksAs val="gap"/>
    <c:showDLblsOverMax val="0"/>
  </c:chart>
  <c:spPr>
    <a:ln>
      <a:solidFill>
        <a:sysClr val="windowText" lastClr="000000"/>
      </a:solidFill>
    </a:ln>
  </c:spPr>
  <c:txPr>
    <a:bodyPr/>
    <a:lstStyle/>
    <a:p>
      <a:pPr>
        <a:defRPr sz="1800"/>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100"/>
            </a:pPr>
            <a:r>
              <a:rPr lang="en-US" sz="1100"/>
              <a:t>Objective 4C: Ryan</a:t>
            </a:r>
            <a:r>
              <a:rPr lang="en-US" sz="1100" baseline="0"/>
              <a:t> White - Retention in </a:t>
            </a:r>
            <a:r>
              <a:rPr lang="en-US" sz="1100"/>
              <a:t>Care</a:t>
            </a:r>
          </a:p>
        </c:rich>
      </c:tx>
      <c:layout>
        <c:manualLayout>
          <c:xMode val="edge"/>
          <c:yMode val="edge"/>
          <c:x val="0.35196617336152219"/>
          <c:y val="0"/>
        </c:manualLayout>
      </c:layout>
      <c:overlay val="0"/>
    </c:title>
    <c:autoTitleDeleted val="0"/>
    <c:plotArea>
      <c:layout>
        <c:manualLayout>
          <c:layoutTarget val="inner"/>
          <c:xMode val="edge"/>
          <c:yMode val="edge"/>
          <c:x val="4.6069971180609723E-2"/>
          <c:y val="0.2066361953465343"/>
          <c:w val="0.95393002881939026"/>
          <c:h val="0.58332039480980369"/>
        </c:manualLayout>
      </c:layout>
      <c:barChart>
        <c:barDir val="col"/>
        <c:grouping val="clustered"/>
        <c:varyColors val="0"/>
        <c:ser>
          <c:idx val="2"/>
          <c:order val="0"/>
          <c:tx>
            <c:strRef>
              <c:f>'Ryan White Demogs'!$C$29</c:f>
              <c:strCache>
                <c:ptCount val="1"/>
                <c:pt idx="0">
                  <c:v>2008</c:v>
                </c:pt>
              </c:strCache>
            </c:strRef>
          </c:tx>
          <c:spPr>
            <a:solidFill>
              <a:schemeClr val="accent2"/>
            </a:solidFill>
            <a:ln>
              <a:solidFill>
                <a:schemeClr val="accent2">
                  <a:lumMod val="75000"/>
                </a:schemeClr>
              </a:solidFill>
            </a:ln>
          </c:spPr>
          <c:invertIfNegative val="0"/>
          <c:dLbls>
            <c:txPr>
              <a:bodyPr/>
              <a:lstStyle/>
              <a:p>
                <a:pPr>
                  <a:defRPr sz="900"/>
                </a:pPr>
                <a:endParaRPr lang="en-US"/>
              </a:p>
            </c:txPr>
            <c:dLblPos val="ctr"/>
            <c:showLegendKey val="0"/>
            <c:showVal val="1"/>
            <c:showCatName val="0"/>
            <c:showSerName val="0"/>
            <c:showPercent val="0"/>
            <c:showBubbleSize val="0"/>
            <c:showLeaderLines val="0"/>
          </c:dLbls>
          <c:cat>
            <c:multiLvlStrRef>
              <c:f>'Ryan White Demogs'!$A$30:$B$42</c:f>
              <c:multiLvlStrCache>
                <c:ptCount val="13"/>
                <c:lvl>
                  <c:pt idx="0">
                    <c:v>Female</c:v>
                  </c:pt>
                  <c:pt idx="1">
                    <c:v>Male</c:v>
                  </c:pt>
                  <c:pt idx="2">
                    <c:v>Transgender</c:v>
                  </c:pt>
                  <c:pt idx="3">
                    <c:v>&lt;30</c:v>
                  </c:pt>
                  <c:pt idx="4">
                    <c:v>30-49</c:v>
                  </c:pt>
                  <c:pt idx="5">
                    <c:v>50+</c:v>
                  </c:pt>
                  <c:pt idx="6">
                    <c:v>Black</c:v>
                  </c:pt>
                  <c:pt idx="7">
                    <c:v>Hispanic</c:v>
                  </c:pt>
                  <c:pt idx="8">
                    <c:v>White</c:v>
                  </c:pt>
                  <c:pt idx="9">
                    <c:v>Other</c:v>
                  </c:pt>
                  <c:pt idx="10">
                    <c:v>DPHO</c:v>
                  </c:pt>
                  <c:pt idx="11">
                    <c:v>Non-DPHO</c:v>
                  </c:pt>
                  <c:pt idx="12">
                    <c:v>Missing*</c:v>
                  </c:pt>
                </c:lvl>
                <c:lvl>
                  <c:pt idx="0">
                    <c:v>GENDER</c:v>
                  </c:pt>
                  <c:pt idx="3">
                    <c:v>AGE GROUP</c:v>
                  </c:pt>
                  <c:pt idx="6">
                    <c:v>RACE/ETHNICITY</c:v>
                  </c:pt>
                  <c:pt idx="10">
                    <c:v>LOCATION</c:v>
                  </c:pt>
                </c:lvl>
              </c:multiLvlStrCache>
            </c:multiLvlStrRef>
          </c:cat>
          <c:val>
            <c:numRef>
              <c:f>'Ryan White Demogs'!$C$30:$C$42</c:f>
              <c:numCache>
                <c:formatCode>0%</c:formatCode>
                <c:ptCount val="13"/>
                <c:pt idx="0">
                  <c:v>0.54800000000000004</c:v>
                </c:pt>
                <c:pt idx="1">
                  <c:v>0.56699999999999995</c:v>
                </c:pt>
                <c:pt idx="2">
                  <c:v>0.48</c:v>
                </c:pt>
                <c:pt idx="3">
                  <c:v>0.51100000000000001</c:v>
                </c:pt>
                <c:pt idx="4">
                  <c:v>0.56399999999999995</c:v>
                </c:pt>
                <c:pt idx="5">
                  <c:v>0.56200000000000006</c:v>
                </c:pt>
                <c:pt idx="6">
                  <c:v>0.55200000000000005</c:v>
                </c:pt>
                <c:pt idx="7">
                  <c:v>0.59199999999999997</c:v>
                </c:pt>
                <c:pt idx="8">
                  <c:v>0.59499999999999997</c:v>
                </c:pt>
                <c:pt idx="9">
                  <c:v>0.46</c:v>
                </c:pt>
                <c:pt idx="10">
                  <c:v>0.55800000000000005</c:v>
                </c:pt>
                <c:pt idx="11">
                  <c:v>0.55900000000000005</c:v>
                </c:pt>
                <c:pt idx="12">
                  <c:v>0.57999999999999996</c:v>
                </c:pt>
              </c:numCache>
            </c:numRef>
          </c:val>
        </c:ser>
        <c:ser>
          <c:idx val="3"/>
          <c:order val="1"/>
          <c:tx>
            <c:strRef>
              <c:f>'Ryan White Demogs'!$D$29</c:f>
              <c:strCache>
                <c:ptCount val="1"/>
                <c:pt idx="0">
                  <c:v>2009</c:v>
                </c:pt>
              </c:strCache>
            </c:strRef>
          </c:tx>
          <c:spPr>
            <a:solidFill>
              <a:schemeClr val="accent3"/>
            </a:solidFill>
            <a:ln>
              <a:solidFill>
                <a:schemeClr val="accent3">
                  <a:lumMod val="75000"/>
                </a:schemeClr>
              </a:solidFill>
            </a:ln>
          </c:spPr>
          <c:invertIfNegative val="0"/>
          <c:cat>
            <c:multiLvlStrRef>
              <c:f>'Ryan White Demogs'!$A$30:$B$42</c:f>
              <c:multiLvlStrCache>
                <c:ptCount val="13"/>
                <c:lvl>
                  <c:pt idx="0">
                    <c:v>Female</c:v>
                  </c:pt>
                  <c:pt idx="1">
                    <c:v>Male</c:v>
                  </c:pt>
                  <c:pt idx="2">
                    <c:v>Transgender</c:v>
                  </c:pt>
                  <c:pt idx="3">
                    <c:v>&lt;30</c:v>
                  </c:pt>
                  <c:pt idx="4">
                    <c:v>30-49</c:v>
                  </c:pt>
                  <c:pt idx="5">
                    <c:v>50+</c:v>
                  </c:pt>
                  <c:pt idx="6">
                    <c:v>Black</c:v>
                  </c:pt>
                  <c:pt idx="7">
                    <c:v>Hispanic</c:v>
                  </c:pt>
                  <c:pt idx="8">
                    <c:v>White</c:v>
                  </c:pt>
                  <c:pt idx="9">
                    <c:v>Other</c:v>
                  </c:pt>
                  <c:pt idx="10">
                    <c:v>DPHO</c:v>
                  </c:pt>
                  <c:pt idx="11">
                    <c:v>Non-DPHO</c:v>
                  </c:pt>
                  <c:pt idx="12">
                    <c:v>Missing*</c:v>
                  </c:pt>
                </c:lvl>
                <c:lvl>
                  <c:pt idx="0">
                    <c:v>GENDER</c:v>
                  </c:pt>
                  <c:pt idx="3">
                    <c:v>AGE GROUP</c:v>
                  </c:pt>
                  <c:pt idx="6">
                    <c:v>RACE/ETHNICITY</c:v>
                  </c:pt>
                  <c:pt idx="10">
                    <c:v>LOCATION</c:v>
                  </c:pt>
                </c:lvl>
              </c:multiLvlStrCache>
            </c:multiLvlStrRef>
          </c:cat>
          <c:val>
            <c:numRef>
              <c:f>'Ryan White Demogs'!$D$30:$D$42</c:f>
              <c:numCache>
                <c:formatCode>0%</c:formatCode>
                <c:ptCount val="13"/>
                <c:pt idx="0">
                  <c:v>0.67100000000000004</c:v>
                </c:pt>
                <c:pt idx="1">
                  <c:v>0.67200000000000004</c:v>
                </c:pt>
                <c:pt idx="2">
                  <c:v>0.52</c:v>
                </c:pt>
                <c:pt idx="3">
                  <c:v>0.72799999999999998</c:v>
                </c:pt>
                <c:pt idx="4">
                  <c:v>0.64600000000000002</c:v>
                </c:pt>
                <c:pt idx="5">
                  <c:v>0.68100000000000005</c:v>
                </c:pt>
                <c:pt idx="6">
                  <c:v>0.67100000000000004</c:v>
                </c:pt>
                <c:pt idx="7">
                  <c:v>0.66400000000000003</c:v>
                </c:pt>
                <c:pt idx="8">
                  <c:v>0.624</c:v>
                </c:pt>
                <c:pt idx="9">
                  <c:v>0.69</c:v>
                </c:pt>
                <c:pt idx="10">
                  <c:v>0.67</c:v>
                </c:pt>
                <c:pt idx="11">
                  <c:v>0.66900000000000004</c:v>
                </c:pt>
                <c:pt idx="12">
                  <c:v>0.67</c:v>
                </c:pt>
              </c:numCache>
            </c:numRef>
          </c:val>
        </c:ser>
        <c:ser>
          <c:idx val="0"/>
          <c:order val="2"/>
          <c:tx>
            <c:strRef>
              <c:f>'Ryan White Demogs'!$E$29</c:f>
              <c:strCache>
                <c:ptCount val="1"/>
                <c:pt idx="0">
                  <c:v>2010</c:v>
                </c:pt>
              </c:strCache>
            </c:strRef>
          </c:tx>
          <c:spPr>
            <a:solidFill>
              <a:schemeClr val="accent4"/>
            </a:solidFill>
            <a:ln>
              <a:solidFill>
                <a:schemeClr val="accent4">
                  <a:lumMod val="75000"/>
                </a:schemeClr>
              </a:solidFill>
            </a:ln>
          </c:spPr>
          <c:invertIfNegative val="0"/>
          <c:cat>
            <c:multiLvlStrRef>
              <c:f>'Ryan White Demogs'!$A$30:$B$42</c:f>
              <c:multiLvlStrCache>
                <c:ptCount val="13"/>
                <c:lvl>
                  <c:pt idx="0">
                    <c:v>Female</c:v>
                  </c:pt>
                  <c:pt idx="1">
                    <c:v>Male</c:v>
                  </c:pt>
                  <c:pt idx="2">
                    <c:v>Transgender</c:v>
                  </c:pt>
                  <c:pt idx="3">
                    <c:v>&lt;30</c:v>
                  </c:pt>
                  <c:pt idx="4">
                    <c:v>30-49</c:v>
                  </c:pt>
                  <c:pt idx="5">
                    <c:v>50+</c:v>
                  </c:pt>
                  <c:pt idx="6">
                    <c:v>Black</c:v>
                  </c:pt>
                  <c:pt idx="7">
                    <c:v>Hispanic</c:v>
                  </c:pt>
                  <c:pt idx="8">
                    <c:v>White</c:v>
                  </c:pt>
                  <c:pt idx="9">
                    <c:v>Other</c:v>
                  </c:pt>
                  <c:pt idx="10">
                    <c:v>DPHO</c:v>
                  </c:pt>
                  <c:pt idx="11">
                    <c:v>Non-DPHO</c:v>
                  </c:pt>
                  <c:pt idx="12">
                    <c:v>Missing*</c:v>
                  </c:pt>
                </c:lvl>
                <c:lvl>
                  <c:pt idx="0">
                    <c:v>GENDER</c:v>
                  </c:pt>
                  <c:pt idx="3">
                    <c:v>AGE GROUP</c:v>
                  </c:pt>
                  <c:pt idx="6">
                    <c:v>RACE/ETHNICITY</c:v>
                  </c:pt>
                  <c:pt idx="10">
                    <c:v>LOCATION</c:v>
                  </c:pt>
                </c:lvl>
              </c:multiLvlStrCache>
            </c:multiLvlStrRef>
          </c:cat>
          <c:val>
            <c:numRef>
              <c:f>'Ryan White Demogs'!$E$30:$E$42</c:f>
              <c:numCache>
                <c:formatCode>0%</c:formatCode>
                <c:ptCount val="13"/>
                <c:pt idx="0">
                  <c:v>0.66</c:v>
                </c:pt>
                <c:pt idx="1">
                  <c:v>0.6</c:v>
                </c:pt>
                <c:pt idx="2">
                  <c:v>0.46</c:v>
                </c:pt>
                <c:pt idx="3">
                  <c:v>0.755</c:v>
                </c:pt>
                <c:pt idx="4">
                  <c:v>0.62</c:v>
                </c:pt>
                <c:pt idx="5">
                  <c:v>0.58799999999999997</c:v>
                </c:pt>
                <c:pt idx="6">
                  <c:v>0.67</c:v>
                </c:pt>
                <c:pt idx="7">
                  <c:v>0.61299999999999999</c:v>
                </c:pt>
                <c:pt idx="8">
                  <c:v>0.56799999999999995</c:v>
                </c:pt>
                <c:pt idx="9">
                  <c:v>0.47</c:v>
                </c:pt>
                <c:pt idx="10">
                  <c:v>0.68</c:v>
                </c:pt>
                <c:pt idx="11">
                  <c:v>0.57799999999999996</c:v>
                </c:pt>
                <c:pt idx="12">
                  <c:v>0.35</c:v>
                </c:pt>
              </c:numCache>
            </c:numRef>
          </c:val>
        </c:ser>
        <c:dLbls>
          <c:dLblPos val="ctr"/>
          <c:showLegendKey val="0"/>
          <c:showVal val="1"/>
          <c:showCatName val="0"/>
          <c:showSerName val="0"/>
          <c:showPercent val="0"/>
          <c:showBubbleSize val="0"/>
        </c:dLbls>
        <c:gapWidth val="150"/>
        <c:overlap val="-25"/>
        <c:axId val="247659520"/>
        <c:axId val="247698176"/>
      </c:barChart>
      <c:catAx>
        <c:axId val="247659520"/>
        <c:scaling>
          <c:orientation val="minMax"/>
        </c:scaling>
        <c:delete val="0"/>
        <c:axPos val="b"/>
        <c:majorGridlines/>
        <c:numFmt formatCode="General" sourceLinked="1"/>
        <c:majorTickMark val="none"/>
        <c:minorTickMark val="none"/>
        <c:tickLblPos val="nextTo"/>
        <c:txPr>
          <a:bodyPr rot="0" vert="horz" anchor="ctr" anchorCtr="0"/>
          <a:lstStyle/>
          <a:p>
            <a:pPr>
              <a:defRPr sz="900"/>
            </a:pPr>
            <a:endParaRPr lang="en-US"/>
          </a:p>
        </c:txPr>
        <c:crossAx val="247698176"/>
        <c:crosses val="autoZero"/>
        <c:auto val="1"/>
        <c:lblAlgn val="ctr"/>
        <c:lblOffset val="100"/>
        <c:noMultiLvlLbl val="0"/>
      </c:catAx>
      <c:valAx>
        <c:axId val="247698176"/>
        <c:scaling>
          <c:orientation val="minMax"/>
          <c:max val="1"/>
        </c:scaling>
        <c:delete val="0"/>
        <c:axPos val="l"/>
        <c:numFmt formatCode="0%" sourceLinked="1"/>
        <c:majorTickMark val="out"/>
        <c:minorTickMark val="none"/>
        <c:tickLblPos val="nextTo"/>
        <c:crossAx val="247659520"/>
        <c:crosses val="autoZero"/>
        <c:crossBetween val="midCat"/>
      </c:valAx>
    </c:plotArea>
    <c:legend>
      <c:legendPos val="t"/>
      <c:layout>
        <c:manualLayout>
          <c:xMode val="edge"/>
          <c:yMode val="edge"/>
          <c:x val="0.25811256679595812"/>
          <c:y val="0.10121786747562232"/>
          <c:w val="0.18772069549700449"/>
          <c:h val="9.6260766699937148E-2"/>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100"/>
            </a:pPr>
            <a:r>
              <a:rPr lang="en-US" sz="1100"/>
              <a:t>Objective 4C: EMA</a:t>
            </a:r>
            <a:r>
              <a:rPr lang="en-US" sz="1100" baseline="0"/>
              <a:t> -</a:t>
            </a:r>
            <a:r>
              <a:rPr lang="en-US" sz="1100"/>
              <a:t>Retention</a:t>
            </a:r>
            <a:r>
              <a:rPr lang="en-US" sz="1100" baseline="0"/>
              <a:t> in </a:t>
            </a:r>
            <a:r>
              <a:rPr lang="en-US" sz="1100"/>
              <a:t>Care</a:t>
            </a:r>
          </a:p>
        </c:rich>
      </c:tx>
      <c:layout>
        <c:manualLayout>
          <c:xMode val="edge"/>
          <c:yMode val="edge"/>
          <c:x val="0.37587067162289994"/>
          <c:y val="0"/>
        </c:manualLayout>
      </c:layout>
      <c:overlay val="0"/>
    </c:title>
    <c:autoTitleDeleted val="0"/>
    <c:plotArea>
      <c:layout>
        <c:manualLayout>
          <c:layoutTarget val="inner"/>
          <c:xMode val="edge"/>
          <c:yMode val="edge"/>
          <c:x val="5.3773021392630488E-2"/>
          <c:y val="0.20663635355439725"/>
          <c:w val="0.93071654431520934"/>
          <c:h val="0.58847312082235614"/>
        </c:manualLayout>
      </c:layout>
      <c:barChart>
        <c:barDir val="col"/>
        <c:grouping val="clustered"/>
        <c:varyColors val="0"/>
        <c:ser>
          <c:idx val="3"/>
          <c:order val="0"/>
          <c:tx>
            <c:strRef>
              <c:f>'EMA Demogs'!$C$27</c:f>
              <c:strCache>
                <c:ptCount val="1"/>
                <c:pt idx="0">
                  <c:v>2008</c:v>
                </c:pt>
              </c:strCache>
            </c:strRef>
          </c:tx>
          <c:spPr>
            <a:solidFill>
              <a:schemeClr val="accent2"/>
            </a:solidFill>
            <a:ln>
              <a:solidFill>
                <a:schemeClr val="accent2">
                  <a:lumMod val="75000"/>
                </a:schemeClr>
              </a:solidFill>
            </a:ln>
          </c:spPr>
          <c:invertIfNegative val="0"/>
          <c:dLbls>
            <c:txPr>
              <a:bodyPr/>
              <a:lstStyle/>
              <a:p>
                <a:pPr>
                  <a:defRPr sz="900"/>
                </a:pPr>
                <a:endParaRPr lang="en-US"/>
              </a:p>
            </c:txPr>
            <c:dLblPos val="ctr"/>
            <c:showLegendKey val="0"/>
            <c:showVal val="1"/>
            <c:showCatName val="0"/>
            <c:showSerName val="0"/>
            <c:showPercent val="0"/>
            <c:showBubbleSize val="0"/>
            <c:showLeaderLines val="0"/>
          </c:dLbls>
          <c:cat>
            <c:multiLvlStrRef>
              <c:f>'EMA Demogs'!$A$28:$B$38</c:f>
              <c:multiLvlStrCache>
                <c:ptCount val="11"/>
                <c:lvl>
                  <c:pt idx="0">
                    <c:v>Female</c:v>
                  </c:pt>
                  <c:pt idx="1">
                    <c:v>Male</c:v>
                  </c:pt>
                  <c:pt idx="2">
                    <c:v>&lt;30</c:v>
                  </c:pt>
                  <c:pt idx="3">
                    <c:v>30-49</c:v>
                  </c:pt>
                  <c:pt idx="4">
                    <c:v>50+</c:v>
                  </c:pt>
                  <c:pt idx="5">
                    <c:v>Black</c:v>
                  </c:pt>
                  <c:pt idx="6">
                    <c:v>Hispanic</c:v>
                  </c:pt>
                  <c:pt idx="7">
                    <c:v>White</c:v>
                  </c:pt>
                  <c:pt idx="8">
                    <c:v>Other</c:v>
                  </c:pt>
                  <c:pt idx="9">
                    <c:v>DPHO</c:v>
                  </c:pt>
                  <c:pt idx="10">
                    <c:v>Non-DPHO</c:v>
                  </c:pt>
                </c:lvl>
                <c:lvl>
                  <c:pt idx="0">
                    <c:v>GENDER</c:v>
                  </c:pt>
                  <c:pt idx="2">
                    <c:v>AGE GROUP</c:v>
                  </c:pt>
                  <c:pt idx="5">
                    <c:v>RACE/ETHNICITY</c:v>
                  </c:pt>
                  <c:pt idx="9">
                    <c:v>LOCATION</c:v>
                  </c:pt>
                </c:lvl>
              </c:multiLvlStrCache>
            </c:multiLvlStrRef>
          </c:cat>
          <c:val>
            <c:numRef>
              <c:f>'EMA Demogs'!$C$28:$C$38</c:f>
              <c:numCache>
                <c:formatCode>0%</c:formatCode>
                <c:ptCount val="11"/>
                <c:pt idx="0">
                  <c:v>0.75</c:v>
                </c:pt>
                <c:pt idx="1">
                  <c:v>0.74</c:v>
                </c:pt>
                <c:pt idx="2">
                  <c:v>0.67</c:v>
                </c:pt>
                <c:pt idx="3">
                  <c:v>0.73</c:v>
                </c:pt>
                <c:pt idx="4">
                  <c:v>0.78</c:v>
                </c:pt>
                <c:pt idx="5">
                  <c:v>0.73</c:v>
                </c:pt>
                <c:pt idx="6">
                  <c:v>0.78</c:v>
                </c:pt>
                <c:pt idx="7">
                  <c:v>0.72</c:v>
                </c:pt>
                <c:pt idx="8">
                  <c:v>0.76</c:v>
                </c:pt>
                <c:pt idx="9">
                  <c:v>0.76</c:v>
                </c:pt>
                <c:pt idx="10">
                  <c:v>0.73</c:v>
                </c:pt>
              </c:numCache>
            </c:numRef>
          </c:val>
        </c:ser>
        <c:ser>
          <c:idx val="0"/>
          <c:order val="1"/>
          <c:tx>
            <c:strRef>
              <c:f>'EMA Demogs'!$D$27</c:f>
              <c:strCache>
                <c:ptCount val="1"/>
                <c:pt idx="0">
                  <c:v>2009</c:v>
                </c:pt>
              </c:strCache>
            </c:strRef>
          </c:tx>
          <c:spPr>
            <a:solidFill>
              <a:schemeClr val="accent3"/>
            </a:solidFill>
            <a:ln>
              <a:solidFill>
                <a:schemeClr val="accent3">
                  <a:lumMod val="75000"/>
                </a:schemeClr>
              </a:solidFill>
            </a:ln>
          </c:spPr>
          <c:invertIfNegative val="0"/>
          <c:dLbls>
            <c:txPr>
              <a:bodyPr/>
              <a:lstStyle/>
              <a:p>
                <a:pPr>
                  <a:defRPr sz="900"/>
                </a:pPr>
                <a:endParaRPr lang="en-US"/>
              </a:p>
            </c:txPr>
            <c:dLblPos val="ctr"/>
            <c:showLegendKey val="0"/>
            <c:showVal val="1"/>
            <c:showCatName val="0"/>
            <c:showSerName val="0"/>
            <c:showPercent val="0"/>
            <c:showBubbleSize val="0"/>
            <c:showLeaderLines val="0"/>
          </c:dLbls>
          <c:cat>
            <c:multiLvlStrRef>
              <c:f>'EMA Demogs'!$A$28:$B$38</c:f>
              <c:multiLvlStrCache>
                <c:ptCount val="11"/>
                <c:lvl>
                  <c:pt idx="0">
                    <c:v>Female</c:v>
                  </c:pt>
                  <c:pt idx="1">
                    <c:v>Male</c:v>
                  </c:pt>
                  <c:pt idx="2">
                    <c:v>&lt;30</c:v>
                  </c:pt>
                  <c:pt idx="3">
                    <c:v>30-49</c:v>
                  </c:pt>
                  <c:pt idx="4">
                    <c:v>50+</c:v>
                  </c:pt>
                  <c:pt idx="5">
                    <c:v>Black</c:v>
                  </c:pt>
                  <c:pt idx="6">
                    <c:v>Hispanic</c:v>
                  </c:pt>
                  <c:pt idx="7">
                    <c:v>White</c:v>
                  </c:pt>
                  <c:pt idx="8">
                    <c:v>Other</c:v>
                  </c:pt>
                  <c:pt idx="9">
                    <c:v>DPHO</c:v>
                  </c:pt>
                  <c:pt idx="10">
                    <c:v>Non-DPHO</c:v>
                  </c:pt>
                </c:lvl>
                <c:lvl>
                  <c:pt idx="0">
                    <c:v>GENDER</c:v>
                  </c:pt>
                  <c:pt idx="2">
                    <c:v>AGE GROUP</c:v>
                  </c:pt>
                  <c:pt idx="5">
                    <c:v>RACE/ETHNICITY</c:v>
                  </c:pt>
                  <c:pt idx="9">
                    <c:v>LOCATION</c:v>
                  </c:pt>
                </c:lvl>
              </c:multiLvlStrCache>
            </c:multiLvlStrRef>
          </c:cat>
          <c:val>
            <c:numRef>
              <c:f>'EMA Demogs'!$D$28:$D$38</c:f>
              <c:numCache>
                <c:formatCode>0%</c:formatCode>
                <c:ptCount val="11"/>
                <c:pt idx="0">
                  <c:v>0.78</c:v>
                </c:pt>
                <c:pt idx="1">
                  <c:v>0.75</c:v>
                </c:pt>
                <c:pt idx="2">
                  <c:v>0.72</c:v>
                </c:pt>
                <c:pt idx="3">
                  <c:v>0.74</c:v>
                </c:pt>
                <c:pt idx="4">
                  <c:v>0.8</c:v>
                </c:pt>
                <c:pt idx="5">
                  <c:v>0.75</c:v>
                </c:pt>
                <c:pt idx="6">
                  <c:v>0.8</c:v>
                </c:pt>
                <c:pt idx="7">
                  <c:v>0.72</c:v>
                </c:pt>
                <c:pt idx="8">
                  <c:v>0.77</c:v>
                </c:pt>
                <c:pt idx="9">
                  <c:v>0.78</c:v>
                </c:pt>
                <c:pt idx="10">
                  <c:v>0.75</c:v>
                </c:pt>
              </c:numCache>
            </c:numRef>
          </c:val>
        </c:ser>
        <c:ser>
          <c:idx val="1"/>
          <c:order val="2"/>
          <c:tx>
            <c:strRef>
              <c:f>'EMA Demogs'!$E$27</c:f>
              <c:strCache>
                <c:ptCount val="1"/>
                <c:pt idx="0">
                  <c:v>2010</c:v>
                </c:pt>
              </c:strCache>
            </c:strRef>
          </c:tx>
          <c:spPr>
            <a:solidFill>
              <a:schemeClr val="accent4"/>
            </a:solidFill>
            <a:ln>
              <a:solidFill>
                <a:schemeClr val="accent4">
                  <a:lumMod val="75000"/>
                </a:schemeClr>
              </a:solidFill>
            </a:ln>
          </c:spPr>
          <c:invertIfNegative val="0"/>
          <c:dLbls>
            <c:txPr>
              <a:bodyPr/>
              <a:lstStyle/>
              <a:p>
                <a:pPr>
                  <a:defRPr sz="900"/>
                </a:pPr>
                <a:endParaRPr lang="en-US"/>
              </a:p>
            </c:txPr>
            <c:dLblPos val="ctr"/>
            <c:showLegendKey val="0"/>
            <c:showVal val="1"/>
            <c:showCatName val="0"/>
            <c:showSerName val="0"/>
            <c:showPercent val="0"/>
            <c:showBubbleSize val="0"/>
            <c:showLeaderLines val="0"/>
          </c:dLbls>
          <c:cat>
            <c:multiLvlStrRef>
              <c:f>'EMA Demogs'!$A$28:$B$38</c:f>
              <c:multiLvlStrCache>
                <c:ptCount val="11"/>
                <c:lvl>
                  <c:pt idx="0">
                    <c:v>Female</c:v>
                  </c:pt>
                  <c:pt idx="1">
                    <c:v>Male</c:v>
                  </c:pt>
                  <c:pt idx="2">
                    <c:v>&lt;30</c:v>
                  </c:pt>
                  <c:pt idx="3">
                    <c:v>30-49</c:v>
                  </c:pt>
                  <c:pt idx="4">
                    <c:v>50+</c:v>
                  </c:pt>
                  <c:pt idx="5">
                    <c:v>Black</c:v>
                  </c:pt>
                  <c:pt idx="6">
                    <c:v>Hispanic</c:v>
                  </c:pt>
                  <c:pt idx="7">
                    <c:v>White</c:v>
                  </c:pt>
                  <c:pt idx="8">
                    <c:v>Other</c:v>
                  </c:pt>
                  <c:pt idx="9">
                    <c:v>DPHO</c:v>
                  </c:pt>
                  <c:pt idx="10">
                    <c:v>Non-DPHO</c:v>
                  </c:pt>
                </c:lvl>
                <c:lvl>
                  <c:pt idx="0">
                    <c:v>GENDER</c:v>
                  </c:pt>
                  <c:pt idx="2">
                    <c:v>AGE GROUP</c:v>
                  </c:pt>
                  <c:pt idx="5">
                    <c:v>RACE/ETHNICITY</c:v>
                  </c:pt>
                  <c:pt idx="9">
                    <c:v>LOCATION</c:v>
                  </c:pt>
                </c:lvl>
              </c:multiLvlStrCache>
            </c:multiLvlStrRef>
          </c:cat>
          <c:val>
            <c:numRef>
              <c:f>'EMA Demogs'!$E$28:$E$38</c:f>
              <c:numCache>
                <c:formatCode>0%</c:formatCode>
                <c:ptCount val="11"/>
                <c:pt idx="0">
                  <c:v>0.77</c:v>
                </c:pt>
                <c:pt idx="1">
                  <c:v>0.75</c:v>
                </c:pt>
                <c:pt idx="2">
                  <c:v>0.7</c:v>
                </c:pt>
                <c:pt idx="3">
                  <c:v>0.74</c:v>
                </c:pt>
                <c:pt idx="4">
                  <c:v>0.8</c:v>
                </c:pt>
                <c:pt idx="5">
                  <c:v>0.75</c:v>
                </c:pt>
                <c:pt idx="6">
                  <c:v>0.79</c:v>
                </c:pt>
                <c:pt idx="7">
                  <c:v>0.72</c:v>
                </c:pt>
                <c:pt idx="8">
                  <c:v>0.75</c:v>
                </c:pt>
                <c:pt idx="9">
                  <c:v>0.77600000000000002</c:v>
                </c:pt>
                <c:pt idx="10">
                  <c:v>0.747</c:v>
                </c:pt>
              </c:numCache>
            </c:numRef>
          </c:val>
        </c:ser>
        <c:dLbls>
          <c:dLblPos val="ctr"/>
          <c:showLegendKey val="0"/>
          <c:showVal val="1"/>
          <c:showCatName val="0"/>
          <c:showSerName val="0"/>
          <c:showPercent val="0"/>
          <c:showBubbleSize val="0"/>
        </c:dLbls>
        <c:gapWidth val="150"/>
        <c:overlap val="-25"/>
        <c:axId val="358224640"/>
        <c:axId val="358226944"/>
      </c:barChart>
      <c:catAx>
        <c:axId val="358224640"/>
        <c:scaling>
          <c:orientation val="minMax"/>
        </c:scaling>
        <c:delete val="0"/>
        <c:axPos val="b"/>
        <c:majorGridlines/>
        <c:numFmt formatCode="General" sourceLinked="1"/>
        <c:majorTickMark val="none"/>
        <c:minorTickMark val="none"/>
        <c:tickLblPos val="nextTo"/>
        <c:crossAx val="358226944"/>
        <c:crosses val="autoZero"/>
        <c:auto val="1"/>
        <c:lblAlgn val="ctr"/>
        <c:lblOffset val="100"/>
        <c:noMultiLvlLbl val="0"/>
      </c:catAx>
      <c:valAx>
        <c:axId val="358226944"/>
        <c:scaling>
          <c:orientation val="minMax"/>
          <c:max val="1"/>
        </c:scaling>
        <c:delete val="0"/>
        <c:axPos val="l"/>
        <c:numFmt formatCode="0%" sourceLinked="1"/>
        <c:majorTickMark val="out"/>
        <c:minorTickMark val="none"/>
        <c:tickLblPos val="nextTo"/>
        <c:crossAx val="358224640"/>
        <c:crosses val="autoZero"/>
        <c:crossBetween val="midCat"/>
      </c:valAx>
    </c:plotArea>
    <c:legend>
      <c:legendPos val="t"/>
      <c:layout>
        <c:manualLayout>
          <c:xMode val="edge"/>
          <c:yMode val="edge"/>
          <c:x val="0.25917080796372532"/>
          <c:y val="9.0280708107169386E-2"/>
          <c:w val="0.19658698866436669"/>
          <c:h val="6.9293973799459299E-2"/>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231620183791121E-2"/>
          <c:y val="0.30901819497219968"/>
          <c:w val="0.89531815279846771"/>
          <c:h val="0.54716166831116353"/>
        </c:manualLayout>
      </c:layout>
      <c:lineChart>
        <c:grouping val="standard"/>
        <c:varyColors val="0"/>
        <c:ser>
          <c:idx val="2"/>
          <c:order val="0"/>
          <c:tx>
            <c:strRef>
              <c:f>Sheet2!$A$134</c:f>
              <c:strCache>
                <c:ptCount val="1"/>
                <c:pt idx="0">
                  <c:v>2009-2012 Plan CHAIN Actual</c:v>
                </c:pt>
              </c:strCache>
            </c:strRef>
          </c:tx>
          <c:spPr>
            <a:ln w="25400" cap="flat" cmpd="sng" algn="ctr">
              <a:solidFill>
                <a:srgbClr val="9F2936"/>
              </a:solidFill>
              <a:prstDash val="solid"/>
            </a:ln>
            <a:effectLst/>
          </c:spPr>
          <c:marker>
            <c:symbol val="square"/>
            <c:size val="9"/>
            <c:spPr>
              <a:solidFill>
                <a:srgbClr val="9F2936">
                  <a:lumMod val="60000"/>
                  <a:lumOff val="40000"/>
                </a:srgbClr>
              </a:solidFill>
              <a:ln w="31750" cap="flat" cmpd="sng" algn="ctr">
                <a:solidFill>
                  <a:srgbClr val="9F2936"/>
                </a:solidFill>
                <a:prstDash val="solid"/>
              </a:ln>
              <a:effectLst/>
            </c:spPr>
          </c:marker>
          <c:dPt>
            <c:idx val="0"/>
            <c:marker>
              <c:symbol val="circle"/>
              <c:size val="9"/>
              <c:spPr>
                <a:solidFill>
                  <a:sysClr val="window" lastClr="FFFFFF"/>
                </a:solidFill>
                <a:ln w="31750" cap="flat" cmpd="sng" algn="ctr">
                  <a:solidFill>
                    <a:srgbClr val="9F2936"/>
                  </a:solidFill>
                  <a:prstDash val="solid"/>
                </a:ln>
                <a:effectLst/>
              </c:spPr>
            </c:marker>
            <c:bubble3D val="0"/>
            <c:spPr>
              <a:ln w="38100" cap="flat" cmpd="sng" algn="ctr">
                <a:solidFill>
                  <a:srgbClr val="9F2936"/>
                </a:solidFill>
                <a:prstDash val="solid"/>
              </a:ln>
              <a:effectLst/>
            </c:spPr>
          </c:dPt>
          <c:dPt>
            <c:idx val="1"/>
            <c:marker>
              <c:spPr>
                <a:solidFill>
                  <a:srgbClr val="C0504D"/>
                </a:solidFill>
                <a:ln w="31750" cap="flat" cmpd="sng" algn="ctr">
                  <a:solidFill>
                    <a:srgbClr val="9F2936"/>
                  </a:solidFill>
                  <a:prstDash val="solid"/>
                </a:ln>
                <a:effectLst/>
              </c:spPr>
            </c:marker>
            <c:bubble3D val="0"/>
            <c:spPr>
              <a:ln w="38100" cap="flat" cmpd="sng" algn="ctr">
                <a:solidFill>
                  <a:srgbClr val="9F2936"/>
                </a:solidFill>
                <a:prstDash val="solid"/>
              </a:ln>
              <a:effectLst/>
            </c:spPr>
          </c:dPt>
          <c:dPt>
            <c:idx val="2"/>
            <c:marker>
              <c:symbol val="none"/>
            </c:marker>
            <c:bubble3D val="0"/>
            <c:spPr>
              <a:ln w="38100" cap="flat" cmpd="sng" algn="ctr">
                <a:solidFill>
                  <a:srgbClr val="F79646">
                    <a:lumMod val="75000"/>
                  </a:srgbClr>
                </a:solidFill>
                <a:prstDash val="dash"/>
              </a:ln>
              <a:effectLst/>
            </c:spPr>
          </c:dPt>
          <c:dPt>
            <c:idx val="3"/>
            <c:marker>
              <c:symbol val="diamond"/>
              <c:size val="9"/>
              <c:spPr>
                <a:solidFill>
                  <a:srgbClr val="FF6600"/>
                </a:solidFill>
                <a:ln w="31750" cap="flat" cmpd="sng" algn="ctr">
                  <a:solidFill>
                    <a:sysClr val="windowText" lastClr="000000"/>
                  </a:solidFill>
                  <a:prstDash val="solid"/>
                </a:ln>
                <a:effectLst/>
              </c:spPr>
            </c:marker>
            <c:bubble3D val="0"/>
            <c:spPr>
              <a:ln w="38100" cap="flat" cmpd="sng" algn="ctr">
                <a:solidFill>
                  <a:srgbClr val="F79646">
                    <a:lumMod val="75000"/>
                  </a:srgbClr>
                </a:solidFill>
                <a:prstDash val="dash"/>
              </a:ln>
              <a:effectLst/>
            </c:spPr>
          </c:dPt>
          <c:dPt>
            <c:idx val="4"/>
            <c:marker>
              <c:symbol val="none"/>
            </c:marker>
            <c:bubble3D val="0"/>
            <c:spPr>
              <a:ln w="25400" cap="flat" cmpd="sng" algn="ctr">
                <a:solidFill>
                  <a:srgbClr val="F79646">
                    <a:lumMod val="75000"/>
                  </a:srgbClr>
                </a:solidFill>
                <a:prstDash val="dash"/>
              </a:ln>
              <a:effectLst/>
            </c:spPr>
          </c:dPt>
          <c:dLbls>
            <c:dLbl>
              <c:idx val="2"/>
              <c:delete val="1"/>
            </c:dLbl>
            <c:dLbl>
              <c:idx val="3"/>
              <c:delete val="1"/>
            </c:dLbl>
            <c:dLbl>
              <c:idx val="4"/>
              <c:delete val="1"/>
            </c:dLbl>
            <c:dLblPos val="t"/>
            <c:showLegendKey val="0"/>
            <c:showVal val="1"/>
            <c:showCatName val="0"/>
            <c:showSerName val="0"/>
            <c:showPercent val="0"/>
            <c:showBubbleSize val="0"/>
            <c:showLeaderLines val="0"/>
          </c:dLbls>
          <c:cat>
            <c:strRef>
              <c:f>Sheet2!$B$133:$E$133</c:f>
              <c:strCache>
                <c:ptCount val="4"/>
                <c:pt idx="0">
                  <c:v>2008</c:v>
                </c:pt>
                <c:pt idx="1">
                  <c:v>2009</c:v>
                </c:pt>
                <c:pt idx="2">
                  <c:v>2010</c:v>
                </c:pt>
                <c:pt idx="3">
                  <c:v>2011</c:v>
                </c:pt>
              </c:strCache>
            </c:strRef>
          </c:cat>
          <c:val>
            <c:numRef>
              <c:f>Sheet2!$B$134:$E$134</c:f>
              <c:numCache>
                <c:formatCode>0%</c:formatCode>
                <c:ptCount val="4"/>
                <c:pt idx="0">
                  <c:v>0.75</c:v>
                </c:pt>
                <c:pt idx="1">
                  <c:v>0.83</c:v>
                </c:pt>
                <c:pt idx="2">
                  <c:v>0.81</c:v>
                </c:pt>
                <c:pt idx="3">
                  <c:v>0.66</c:v>
                </c:pt>
              </c:numCache>
            </c:numRef>
          </c:val>
          <c:smooth val="0"/>
        </c:ser>
        <c:ser>
          <c:idx val="0"/>
          <c:order val="1"/>
          <c:tx>
            <c:strRef>
              <c:f>Sheet2!$A$135</c:f>
              <c:strCache>
                <c:ptCount val="1"/>
                <c:pt idx="0">
                  <c:v>2009-2012 Plan Target</c:v>
                </c:pt>
              </c:strCache>
            </c:strRef>
          </c:tx>
          <c:spPr>
            <a:ln w="25400" cap="flat" cmpd="sng" algn="ctr">
              <a:solidFill>
                <a:srgbClr val="F79646">
                  <a:lumMod val="75000"/>
                </a:srgbClr>
              </a:solidFill>
              <a:prstDash val="dash"/>
            </a:ln>
            <a:effectLst/>
          </c:spPr>
          <c:marker>
            <c:symbol val="square"/>
            <c:size val="7"/>
            <c:spPr>
              <a:solidFill>
                <a:srgbClr val="F79646">
                  <a:lumMod val="75000"/>
                </a:srgbClr>
              </a:solidFill>
              <a:ln w="25400" cap="flat" cmpd="sng" algn="ctr">
                <a:noFill/>
                <a:prstDash val="solid"/>
              </a:ln>
              <a:effectLst/>
            </c:spPr>
          </c:marker>
          <c:dPt>
            <c:idx val="3"/>
            <c:marker>
              <c:symbol val="none"/>
            </c:marker>
            <c:bubble3D val="0"/>
          </c:dPt>
          <c:dPt>
            <c:idx val="4"/>
            <c:marker>
              <c:symbol val="none"/>
            </c:marker>
            <c:bubble3D val="0"/>
          </c:dPt>
          <c:dPt>
            <c:idx val="5"/>
            <c:bubble3D val="0"/>
          </c:dPt>
          <c:dLbls>
            <c:delete val="1"/>
          </c:dLbls>
          <c:cat>
            <c:strRef>
              <c:f>Sheet2!$B$133:$E$133</c:f>
              <c:strCache>
                <c:ptCount val="4"/>
                <c:pt idx="0">
                  <c:v>2008</c:v>
                </c:pt>
                <c:pt idx="1">
                  <c:v>2009</c:v>
                </c:pt>
                <c:pt idx="2">
                  <c:v>2010</c:v>
                </c:pt>
                <c:pt idx="3">
                  <c:v>2011</c:v>
                </c:pt>
              </c:strCache>
            </c:strRef>
          </c:cat>
          <c:val>
            <c:numRef>
              <c:f>Sheet2!$B$135:$E$135</c:f>
              <c:numCache>
                <c:formatCode>General</c:formatCode>
                <c:ptCount val="4"/>
              </c:numCache>
            </c:numRef>
          </c:val>
          <c:smooth val="0"/>
        </c:ser>
        <c:ser>
          <c:idx val="1"/>
          <c:order val="2"/>
          <c:tx>
            <c:strRef>
              <c:f>Sheet2!$A$136</c:f>
              <c:strCache>
                <c:ptCount val="1"/>
                <c:pt idx="0">
                  <c:v>2009-2012 Plan AIRS/eSHARE Actual</c:v>
                </c:pt>
              </c:strCache>
            </c:strRef>
          </c:tx>
          <c:spPr>
            <a:ln w="38100">
              <a:solidFill>
                <a:srgbClr val="FF0000"/>
              </a:solidFill>
            </a:ln>
          </c:spPr>
          <c:marker>
            <c:symbol val="square"/>
            <c:size val="8"/>
            <c:spPr>
              <a:solidFill>
                <a:srgbClr val="FF0000"/>
              </a:solidFill>
              <a:ln w="38100">
                <a:solidFill>
                  <a:srgbClr val="FF0000"/>
                </a:solidFill>
              </a:ln>
            </c:spPr>
          </c:marker>
          <c:dPt>
            <c:idx val="0"/>
            <c:marker>
              <c:symbol val="circle"/>
              <c:size val="8"/>
              <c:spPr>
                <a:solidFill>
                  <a:sysClr val="window" lastClr="FFFFFF"/>
                </a:solidFill>
                <a:ln w="38100">
                  <a:solidFill>
                    <a:srgbClr val="FF0000"/>
                  </a:solidFill>
                </a:ln>
              </c:spPr>
            </c:marker>
            <c:bubble3D val="0"/>
          </c:dPt>
          <c:dPt>
            <c:idx val="3"/>
            <c:marker>
              <c:symbol val="diamond"/>
              <c:size val="9"/>
              <c:spPr>
                <a:solidFill>
                  <a:srgbClr val="FF6600"/>
                </a:solidFill>
                <a:ln w="38100">
                  <a:solidFill>
                    <a:srgbClr val="FF6600"/>
                  </a:solidFill>
                </a:ln>
              </c:spPr>
            </c:marker>
            <c:bubble3D val="0"/>
            <c:spPr>
              <a:ln w="38100">
                <a:solidFill>
                  <a:srgbClr val="FF6600"/>
                </a:solidFill>
                <a:prstDash val="dash"/>
              </a:ln>
            </c:spPr>
          </c:dPt>
          <c:dLbls>
            <c:dLbl>
              <c:idx val="0"/>
              <c:layout>
                <c:manualLayout>
                  <c:x val="-4.6023153355830522E-2"/>
                  <c:y val="7.7788545662561409E-2"/>
                </c:manualLayout>
              </c:layout>
              <c:dLblPos val="r"/>
              <c:showLegendKey val="0"/>
              <c:showVal val="1"/>
              <c:showCatName val="0"/>
              <c:showSerName val="0"/>
              <c:showPercent val="0"/>
              <c:showBubbleSize val="0"/>
            </c:dLbl>
            <c:dLbl>
              <c:idx val="1"/>
              <c:layout>
                <c:manualLayout>
                  <c:x val="-4.4535058117735338E-2"/>
                  <c:y val="9.9156067030082784E-2"/>
                </c:manualLayout>
              </c:layout>
              <c:dLblPos val="r"/>
              <c:showLegendKey val="0"/>
              <c:showVal val="1"/>
              <c:showCatName val="0"/>
              <c:showSerName val="0"/>
              <c:showPercent val="0"/>
              <c:showBubbleSize val="0"/>
            </c:dLbl>
            <c:dLbl>
              <c:idx val="2"/>
              <c:layout>
                <c:manualLayout>
                  <c:x val="-3.709458192725909E-2"/>
                  <c:y val="0.12052358839760414"/>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Sheet2!$B$133:$E$133</c:f>
              <c:strCache>
                <c:ptCount val="4"/>
                <c:pt idx="0">
                  <c:v>2008</c:v>
                </c:pt>
                <c:pt idx="1">
                  <c:v>2009</c:v>
                </c:pt>
                <c:pt idx="2">
                  <c:v>2010</c:v>
                </c:pt>
                <c:pt idx="3">
                  <c:v>2011</c:v>
                </c:pt>
              </c:strCache>
            </c:strRef>
          </c:cat>
          <c:val>
            <c:numRef>
              <c:f>Sheet2!$B$136:$E$136</c:f>
              <c:numCache>
                <c:formatCode>0%</c:formatCode>
                <c:ptCount val="4"/>
                <c:pt idx="0">
                  <c:v>0.66520000000000001</c:v>
                </c:pt>
                <c:pt idx="1">
                  <c:v>0.60470000000000002</c:v>
                </c:pt>
                <c:pt idx="2">
                  <c:v>0.75</c:v>
                </c:pt>
                <c:pt idx="3">
                  <c:v>0.66</c:v>
                </c:pt>
              </c:numCache>
            </c:numRef>
          </c:val>
          <c:smooth val="0"/>
        </c:ser>
        <c:dLbls>
          <c:dLblPos val="t"/>
          <c:showLegendKey val="0"/>
          <c:showVal val="1"/>
          <c:showCatName val="0"/>
          <c:showSerName val="0"/>
          <c:showPercent val="0"/>
          <c:showBubbleSize val="0"/>
        </c:dLbls>
        <c:marker val="1"/>
        <c:smooth val="0"/>
        <c:axId val="414160000"/>
        <c:axId val="414161536"/>
      </c:lineChart>
      <c:catAx>
        <c:axId val="414160000"/>
        <c:scaling>
          <c:orientation val="minMax"/>
        </c:scaling>
        <c:delete val="0"/>
        <c:axPos val="b"/>
        <c:numFmt formatCode="General" sourceLinked="1"/>
        <c:majorTickMark val="none"/>
        <c:minorTickMark val="none"/>
        <c:tickLblPos val="nextTo"/>
        <c:txPr>
          <a:bodyPr/>
          <a:lstStyle/>
          <a:p>
            <a:pPr>
              <a:defRPr sz="1600"/>
            </a:pPr>
            <a:endParaRPr lang="en-US"/>
          </a:p>
        </c:txPr>
        <c:crossAx val="414161536"/>
        <c:crosses val="autoZero"/>
        <c:auto val="1"/>
        <c:lblAlgn val="ctr"/>
        <c:lblOffset val="100"/>
        <c:noMultiLvlLbl val="0"/>
      </c:catAx>
      <c:valAx>
        <c:axId val="414161536"/>
        <c:scaling>
          <c:orientation val="minMax"/>
          <c:max val="1"/>
        </c:scaling>
        <c:delete val="0"/>
        <c:axPos val="l"/>
        <c:numFmt formatCode="0%" sourceLinked="1"/>
        <c:majorTickMark val="out"/>
        <c:minorTickMark val="none"/>
        <c:tickLblPos val="nextTo"/>
        <c:crossAx val="414160000"/>
        <c:crosses val="autoZero"/>
        <c:crossBetween val="between"/>
        <c:majorUnit val="0.2"/>
      </c:valAx>
    </c:plotArea>
    <c:legend>
      <c:legendPos val="t"/>
      <c:layout>
        <c:manualLayout>
          <c:xMode val="edge"/>
          <c:yMode val="edge"/>
          <c:x val="3.4288572150078245E-2"/>
          <c:y val="3.7736478413027262E-2"/>
          <c:w val="0.92900770849589742"/>
          <c:h val="0.20867627834165478"/>
        </c:manualLayout>
      </c:layout>
      <c:overlay val="0"/>
      <c:txPr>
        <a:bodyPr/>
        <a:lstStyle/>
        <a:p>
          <a:pPr>
            <a:defRPr sz="1600"/>
          </a:pPr>
          <a:endParaRPr lang="en-US"/>
        </a:p>
      </c:txPr>
    </c:legend>
    <c:plotVisOnly val="1"/>
    <c:dispBlanksAs val="gap"/>
    <c:showDLblsOverMax val="0"/>
  </c:chart>
  <c:spPr>
    <a:ln>
      <a:solidFill>
        <a:sysClr val="windowText" lastClr="000000"/>
      </a:solidFill>
    </a:ln>
  </c:spPr>
  <c:txPr>
    <a:bodyPr/>
    <a:lstStyle/>
    <a:p>
      <a:pPr>
        <a:defRPr sz="1800"/>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611320324089935E-2"/>
          <c:y val="0.34234936962833906"/>
          <c:w val="0.88475258253268796"/>
          <c:h val="0.5026064503130433"/>
        </c:manualLayout>
      </c:layout>
      <c:lineChart>
        <c:grouping val="standard"/>
        <c:varyColors val="0"/>
        <c:ser>
          <c:idx val="0"/>
          <c:order val="0"/>
          <c:tx>
            <c:strRef>
              <c:f>'EMA Graphs'!$A$120</c:f>
              <c:strCache>
                <c:ptCount val="1"/>
                <c:pt idx="0">
                  <c:v>2009-2012 Plan CHAIN Actual</c:v>
                </c:pt>
              </c:strCache>
            </c:strRef>
          </c:tx>
          <c:spPr>
            <a:ln w="38100" cap="flat" cmpd="sng" algn="ctr">
              <a:solidFill>
                <a:srgbClr val="C32D2E">
                  <a:lumMod val="75000"/>
                </a:srgbClr>
              </a:solidFill>
              <a:prstDash val="solid"/>
            </a:ln>
            <a:effectLst/>
          </c:spPr>
          <c:marker>
            <c:symbol val="square"/>
            <c:size val="9"/>
            <c:spPr>
              <a:solidFill>
                <a:srgbClr val="C32D2E"/>
              </a:solidFill>
              <a:ln w="38100" cap="flat" cmpd="sng" algn="ctr">
                <a:solidFill>
                  <a:srgbClr val="C32D2E">
                    <a:lumMod val="75000"/>
                  </a:srgbClr>
                </a:solidFill>
                <a:prstDash val="solid"/>
              </a:ln>
              <a:effectLst/>
            </c:spPr>
          </c:marker>
          <c:dPt>
            <c:idx val="0"/>
            <c:marker>
              <c:symbol val="circle"/>
              <c:size val="9"/>
              <c:spPr>
                <a:solidFill>
                  <a:sysClr val="window" lastClr="FFFFFF"/>
                </a:solidFill>
                <a:ln w="38100" cap="flat" cmpd="sng" algn="ctr">
                  <a:solidFill>
                    <a:srgbClr val="C32D2E">
                      <a:lumMod val="75000"/>
                    </a:srgbClr>
                  </a:solidFill>
                  <a:prstDash val="solid"/>
                </a:ln>
                <a:effectLst/>
              </c:spPr>
            </c:marker>
            <c:bubble3D val="0"/>
          </c:dPt>
          <c:dPt>
            <c:idx val="3"/>
            <c:marker>
              <c:symbol val="diamond"/>
              <c:size val="10"/>
              <c:spPr>
                <a:solidFill>
                  <a:srgbClr val="FF6600"/>
                </a:solidFill>
                <a:ln w="38100" cap="flat" cmpd="sng" algn="ctr">
                  <a:solidFill>
                    <a:srgbClr val="FF6600"/>
                  </a:solidFill>
                  <a:prstDash val="solid"/>
                </a:ln>
                <a:effectLst/>
              </c:spPr>
            </c:marker>
            <c:bubble3D val="0"/>
            <c:spPr>
              <a:ln w="38100" cap="flat" cmpd="sng" algn="ctr">
                <a:solidFill>
                  <a:srgbClr val="FF6600"/>
                </a:solidFill>
                <a:prstDash val="dash"/>
              </a:ln>
              <a:effectLst/>
            </c:spPr>
          </c:dPt>
          <c:dPt>
            <c:idx val="4"/>
            <c:marker>
              <c:symbol val="none"/>
            </c:marker>
            <c:bubble3D val="0"/>
          </c:dPt>
          <c:dPt>
            <c:idx val="5"/>
            <c:bubble3D val="0"/>
          </c:dPt>
          <c:dLbls>
            <c:dLbl>
              <c:idx val="3"/>
              <c:delete val="1"/>
            </c:dLbl>
            <c:dLbl>
              <c:idx val="4"/>
              <c:delete val="1"/>
            </c:dLbl>
            <c:dLblPos val="t"/>
            <c:showLegendKey val="0"/>
            <c:showVal val="1"/>
            <c:showCatName val="0"/>
            <c:showSerName val="0"/>
            <c:showPercent val="0"/>
            <c:showBubbleSize val="0"/>
            <c:showLeaderLines val="0"/>
          </c:dLbls>
          <c:cat>
            <c:numRef>
              <c:f>'EMA Graphs'!$B$119:$E$119</c:f>
              <c:numCache>
                <c:formatCode>General</c:formatCode>
                <c:ptCount val="4"/>
                <c:pt idx="0">
                  <c:v>2008</c:v>
                </c:pt>
                <c:pt idx="1">
                  <c:v>2009</c:v>
                </c:pt>
                <c:pt idx="2">
                  <c:v>2010</c:v>
                </c:pt>
                <c:pt idx="3">
                  <c:v>2011</c:v>
                </c:pt>
              </c:numCache>
            </c:numRef>
          </c:cat>
          <c:val>
            <c:numRef>
              <c:f>'EMA Graphs'!$B$120:$E$120</c:f>
              <c:numCache>
                <c:formatCode>0%</c:formatCode>
                <c:ptCount val="4"/>
                <c:pt idx="0">
                  <c:v>0.77</c:v>
                </c:pt>
                <c:pt idx="1">
                  <c:v>0.86219999999999997</c:v>
                </c:pt>
                <c:pt idx="2">
                  <c:v>0.85</c:v>
                </c:pt>
                <c:pt idx="3">
                  <c:v>0.5</c:v>
                </c:pt>
              </c:numCache>
            </c:numRef>
          </c:val>
          <c:smooth val="0"/>
        </c:ser>
        <c:ser>
          <c:idx val="4"/>
          <c:order val="1"/>
          <c:tx>
            <c:strRef>
              <c:f>'EMA Graphs'!$A$121</c:f>
              <c:strCache>
                <c:ptCount val="1"/>
                <c:pt idx="0">
                  <c:v>2009-2012 Plan Target</c:v>
                </c:pt>
              </c:strCache>
            </c:strRef>
          </c:tx>
          <c:spPr>
            <a:ln w="38100">
              <a:solidFill>
                <a:srgbClr val="FF6600"/>
              </a:solidFill>
              <a:prstDash val="dash"/>
            </a:ln>
          </c:spPr>
          <c:marker>
            <c:symbol val="diamond"/>
            <c:size val="10"/>
            <c:spPr>
              <a:solidFill>
                <a:srgbClr val="FF6600"/>
              </a:solidFill>
              <a:ln>
                <a:solidFill>
                  <a:srgbClr val="FF6600"/>
                </a:solidFill>
              </a:ln>
            </c:spPr>
          </c:marker>
          <c:dPt>
            <c:idx val="3"/>
            <c:bubble3D val="0"/>
          </c:dPt>
          <c:dPt>
            <c:idx val="4"/>
            <c:bubble3D val="0"/>
          </c:dPt>
          <c:dPt>
            <c:idx val="5"/>
            <c:bubble3D val="0"/>
          </c:dPt>
          <c:dLbls>
            <c:dLbl>
              <c:idx val="0"/>
              <c:layout>
                <c:manualLayout>
                  <c:x val="-3.7764578340750886E-2"/>
                  <c:y val="6.186161205655745E-2"/>
                </c:manualLayout>
              </c:layout>
              <c:dLblPos val="r"/>
              <c:showLegendKey val="0"/>
              <c:showVal val="1"/>
              <c:showCatName val="0"/>
              <c:showSerName val="0"/>
              <c:showPercent val="0"/>
              <c:showBubbleSize val="0"/>
            </c:dLbl>
            <c:dLbl>
              <c:idx val="1"/>
              <c:layout>
                <c:manualLayout>
                  <c:x val="-3.4866027616113203E-2"/>
                  <c:y val="7.2614300228600451E-2"/>
                </c:manualLayout>
              </c:layout>
              <c:dLblPos val="r"/>
              <c:showLegendKey val="0"/>
              <c:showVal val="1"/>
              <c:showCatName val="0"/>
              <c:showSerName val="0"/>
              <c:showPercent val="0"/>
              <c:showBubbleSize val="0"/>
            </c:dLbl>
            <c:dLbl>
              <c:idx val="2"/>
              <c:layout>
                <c:manualLayout>
                  <c:x val="-3.1383830590316353E-2"/>
                  <c:y val="6.1288541492993384E-2"/>
                </c:manualLayout>
              </c:layout>
              <c:dLblPos val="r"/>
              <c:showLegendKey val="0"/>
              <c:showVal val="1"/>
              <c:showCatName val="0"/>
              <c:showSerName val="0"/>
              <c:showPercent val="0"/>
              <c:showBubbleSize val="0"/>
            </c:dLbl>
            <c:dLbl>
              <c:idx val="3"/>
              <c:delete val="1"/>
            </c:dLbl>
            <c:dLbl>
              <c:idx val="4"/>
              <c:delete val="1"/>
            </c:dLbl>
            <c:dLbl>
              <c:idx val="5"/>
              <c:delete val="1"/>
            </c:dLbl>
            <c:dLblPos val="t"/>
            <c:showLegendKey val="0"/>
            <c:showVal val="1"/>
            <c:showCatName val="0"/>
            <c:showSerName val="0"/>
            <c:showPercent val="0"/>
            <c:showBubbleSize val="0"/>
            <c:showLeaderLines val="0"/>
          </c:dLbls>
          <c:cat>
            <c:numRef>
              <c:f>'EMA Graphs'!$B$119:$E$119</c:f>
              <c:numCache>
                <c:formatCode>General</c:formatCode>
                <c:ptCount val="4"/>
                <c:pt idx="0">
                  <c:v>2008</c:v>
                </c:pt>
                <c:pt idx="1">
                  <c:v>2009</c:v>
                </c:pt>
                <c:pt idx="2">
                  <c:v>2010</c:v>
                </c:pt>
                <c:pt idx="3">
                  <c:v>2011</c:v>
                </c:pt>
              </c:numCache>
            </c:numRef>
          </c:cat>
          <c:val>
            <c:numRef>
              <c:f>'EMA Graphs'!$B$121:$E$121</c:f>
              <c:numCache>
                <c:formatCode>General</c:formatCode>
                <c:ptCount val="4"/>
                <c:pt idx="3" formatCode="0%">
                  <c:v>0.5</c:v>
                </c:pt>
              </c:numCache>
            </c:numRef>
          </c:val>
          <c:smooth val="0"/>
        </c:ser>
        <c:ser>
          <c:idx val="1"/>
          <c:order val="2"/>
          <c:tx>
            <c:strRef>
              <c:f>'EMA Graphs'!$A$122</c:f>
              <c:strCache>
                <c:ptCount val="1"/>
                <c:pt idx="0">
                  <c:v>2009-2012 Plan MMP Actual</c:v>
                </c:pt>
              </c:strCache>
            </c:strRef>
          </c:tx>
          <c:spPr>
            <a:ln w="38100">
              <a:solidFill>
                <a:srgbClr val="FF0000"/>
              </a:solidFill>
            </a:ln>
          </c:spPr>
          <c:marker>
            <c:symbol val="square"/>
            <c:size val="9"/>
            <c:spPr>
              <a:solidFill>
                <a:srgbClr val="FF0000"/>
              </a:solidFill>
              <a:ln>
                <a:solidFill>
                  <a:srgbClr val="FF0000"/>
                </a:solidFill>
              </a:ln>
            </c:spPr>
          </c:marker>
          <c:dPt>
            <c:idx val="0"/>
            <c:marker>
              <c:symbol val="circle"/>
              <c:size val="9"/>
              <c:spPr>
                <a:solidFill>
                  <a:sysClr val="window" lastClr="FFFFFF"/>
                </a:solidFill>
                <a:ln w="38100">
                  <a:solidFill>
                    <a:srgbClr val="FF0000"/>
                  </a:solidFill>
                </a:ln>
              </c:spPr>
            </c:marker>
            <c:bubble3D val="0"/>
          </c:dPt>
          <c:dPt>
            <c:idx val="3"/>
            <c:marker>
              <c:symbol val="diamond"/>
              <c:size val="10"/>
              <c:spPr>
                <a:solidFill>
                  <a:srgbClr val="FF6600"/>
                </a:solidFill>
                <a:ln>
                  <a:solidFill>
                    <a:srgbClr val="FF6600"/>
                  </a:solidFill>
                </a:ln>
              </c:spPr>
            </c:marker>
            <c:bubble3D val="0"/>
            <c:spPr>
              <a:ln w="38100">
                <a:solidFill>
                  <a:srgbClr val="FF6600"/>
                </a:solidFill>
                <a:prstDash val="dash"/>
              </a:ln>
            </c:spPr>
          </c:dPt>
          <c:dLbls>
            <c:dLblPos val="b"/>
            <c:showLegendKey val="0"/>
            <c:showVal val="1"/>
            <c:showCatName val="0"/>
            <c:showSerName val="0"/>
            <c:showPercent val="0"/>
            <c:showBubbleSize val="0"/>
            <c:showLeaderLines val="0"/>
          </c:dLbls>
          <c:cat>
            <c:numRef>
              <c:f>'EMA Graphs'!$B$119:$E$119</c:f>
              <c:numCache>
                <c:formatCode>General</c:formatCode>
                <c:ptCount val="4"/>
                <c:pt idx="0">
                  <c:v>2008</c:v>
                </c:pt>
                <c:pt idx="1">
                  <c:v>2009</c:v>
                </c:pt>
                <c:pt idx="2">
                  <c:v>2010</c:v>
                </c:pt>
                <c:pt idx="3">
                  <c:v>2011</c:v>
                </c:pt>
              </c:numCache>
            </c:numRef>
          </c:cat>
          <c:val>
            <c:numRef>
              <c:f>'EMA Graphs'!$B$122:$E$122</c:f>
              <c:numCache>
                <c:formatCode>0%</c:formatCode>
                <c:ptCount val="4"/>
                <c:pt idx="0">
                  <c:v>0.68</c:v>
                </c:pt>
                <c:pt idx="1">
                  <c:v>0.56999999999999995</c:v>
                </c:pt>
                <c:pt idx="2">
                  <c:v>0.64</c:v>
                </c:pt>
                <c:pt idx="3">
                  <c:v>0.5</c:v>
                </c:pt>
              </c:numCache>
            </c:numRef>
          </c:val>
          <c:smooth val="0"/>
        </c:ser>
        <c:dLbls>
          <c:dLblPos val="t"/>
          <c:showLegendKey val="0"/>
          <c:showVal val="1"/>
          <c:showCatName val="0"/>
          <c:showSerName val="0"/>
          <c:showPercent val="0"/>
          <c:showBubbleSize val="0"/>
        </c:dLbls>
        <c:marker val="1"/>
        <c:smooth val="0"/>
        <c:axId val="426027264"/>
        <c:axId val="426094592"/>
      </c:lineChart>
      <c:catAx>
        <c:axId val="426027264"/>
        <c:scaling>
          <c:orientation val="minMax"/>
        </c:scaling>
        <c:delete val="0"/>
        <c:axPos val="b"/>
        <c:numFmt formatCode="General" sourceLinked="1"/>
        <c:majorTickMark val="none"/>
        <c:minorTickMark val="none"/>
        <c:tickLblPos val="nextTo"/>
        <c:crossAx val="426094592"/>
        <c:crosses val="autoZero"/>
        <c:auto val="1"/>
        <c:lblAlgn val="ctr"/>
        <c:lblOffset val="100"/>
        <c:noMultiLvlLbl val="0"/>
      </c:catAx>
      <c:valAx>
        <c:axId val="426094592"/>
        <c:scaling>
          <c:orientation val="minMax"/>
        </c:scaling>
        <c:delete val="0"/>
        <c:axPos val="l"/>
        <c:numFmt formatCode="0%" sourceLinked="1"/>
        <c:majorTickMark val="out"/>
        <c:minorTickMark val="none"/>
        <c:tickLblPos val="nextTo"/>
        <c:crossAx val="426027264"/>
        <c:crosses val="autoZero"/>
        <c:crossBetween val="between"/>
        <c:majorUnit val="0.2"/>
      </c:valAx>
    </c:plotArea>
    <c:legend>
      <c:legendPos val="t"/>
      <c:layout>
        <c:manualLayout>
          <c:xMode val="edge"/>
          <c:yMode val="edge"/>
          <c:x val="8.1026631992101902E-2"/>
          <c:y val="6.1010498687664033E-2"/>
          <c:w val="0.84730443785616605"/>
          <c:h val="0.17633540125666111"/>
        </c:manualLayout>
      </c:layout>
      <c:overlay val="0"/>
      <c:txPr>
        <a:bodyPr/>
        <a:lstStyle/>
        <a:p>
          <a:pPr>
            <a:defRPr sz="1600"/>
          </a:pPr>
          <a:endParaRPr lang="en-US"/>
        </a:p>
      </c:txPr>
    </c:legend>
    <c:plotVisOnly val="1"/>
    <c:dispBlanksAs val="gap"/>
    <c:showDLblsOverMax val="0"/>
  </c:chart>
  <c:spPr>
    <a:ln>
      <a:solidFill>
        <a:sysClr val="windowText" lastClr="000000"/>
      </a:solidFill>
    </a:ln>
  </c:spPr>
  <c:txPr>
    <a:bodyPr/>
    <a:lstStyle/>
    <a:p>
      <a:pPr>
        <a:defRPr sz="1800"/>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6943991756321E-2"/>
          <c:y val="0.28347769028871389"/>
          <c:w val="0.90113549025412398"/>
          <c:h val="0.53088676415448066"/>
        </c:manualLayout>
      </c:layout>
      <c:lineChart>
        <c:grouping val="standard"/>
        <c:varyColors val="0"/>
        <c:ser>
          <c:idx val="0"/>
          <c:order val="0"/>
          <c:tx>
            <c:strRef>
              <c:f>'RW Graphs'!$A$150</c:f>
              <c:strCache>
                <c:ptCount val="1"/>
                <c:pt idx="0">
                  <c:v>2009-2012 Plan Actual-MCM Programs Only </c:v>
                </c:pt>
              </c:strCache>
            </c:strRef>
          </c:tx>
          <c:spPr>
            <a:ln w="38100">
              <a:solidFill>
                <a:srgbClr val="C32D2E">
                  <a:lumMod val="75000"/>
                </a:srgbClr>
              </a:solidFill>
              <a:prstDash val="solid"/>
            </a:ln>
          </c:spPr>
          <c:marker>
            <c:symbol val="square"/>
            <c:size val="9"/>
            <c:spPr>
              <a:solidFill>
                <a:srgbClr val="C32D2E"/>
              </a:solidFill>
              <a:ln w="38100">
                <a:solidFill>
                  <a:srgbClr val="C32D2E">
                    <a:lumMod val="75000"/>
                  </a:srgbClr>
                </a:solidFill>
              </a:ln>
            </c:spPr>
          </c:marker>
          <c:dPt>
            <c:idx val="0"/>
            <c:marker>
              <c:symbol val="circle"/>
              <c:size val="9"/>
              <c:spPr>
                <a:solidFill>
                  <a:sysClr val="window" lastClr="FFFFFF"/>
                </a:solidFill>
                <a:ln w="38100">
                  <a:solidFill>
                    <a:srgbClr val="C32D2E">
                      <a:lumMod val="75000"/>
                    </a:srgbClr>
                  </a:solidFill>
                </a:ln>
              </c:spPr>
            </c:marker>
            <c:bubble3D val="0"/>
          </c:dPt>
          <c:dPt>
            <c:idx val="3"/>
            <c:marker>
              <c:symbol val="diamond"/>
              <c:size val="10"/>
              <c:spPr>
                <a:solidFill>
                  <a:srgbClr val="FF6600"/>
                </a:solidFill>
                <a:ln w="38100">
                  <a:solidFill>
                    <a:srgbClr val="C32D2E">
                      <a:lumMod val="75000"/>
                    </a:srgbClr>
                  </a:solidFill>
                </a:ln>
              </c:spPr>
            </c:marker>
            <c:bubble3D val="0"/>
            <c:spPr>
              <a:ln w="38100">
                <a:solidFill>
                  <a:srgbClr val="FF6600"/>
                </a:solidFill>
                <a:prstDash val="dash"/>
              </a:ln>
            </c:spPr>
          </c:dPt>
          <c:dPt>
            <c:idx val="4"/>
            <c:marker>
              <c:symbol val="none"/>
            </c:marker>
            <c:bubble3D val="0"/>
          </c:dPt>
          <c:dPt>
            <c:idx val="5"/>
            <c:marker>
              <c:symbol val="none"/>
            </c:marker>
            <c:bubble3D val="0"/>
          </c:dPt>
          <c:dLbls>
            <c:dLblPos val="b"/>
            <c:showLegendKey val="0"/>
            <c:showVal val="1"/>
            <c:showCatName val="0"/>
            <c:showSerName val="0"/>
            <c:showPercent val="0"/>
            <c:showBubbleSize val="0"/>
            <c:showLeaderLines val="0"/>
          </c:dLbls>
          <c:cat>
            <c:numRef>
              <c:f>'RW Graphs'!$B$149:$E$149</c:f>
              <c:numCache>
                <c:formatCode>General</c:formatCode>
                <c:ptCount val="4"/>
                <c:pt idx="0">
                  <c:v>2008</c:v>
                </c:pt>
                <c:pt idx="1">
                  <c:v>2009</c:v>
                </c:pt>
                <c:pt idx="2">
                  <c:v>2010</c:v>
                </c:pt>
                <c:pt idx="3">
                  <c:v>2011</c:v>
                </c:pt>
              </c:numCache>
            </c:numRef>
          </c:cat>
          <c:val>
            <c:numRef>
              <c:f>'RW Graphs'!$B$150:$E$150</c:f>
              <c:numCache>
                <c:formatCode>0%</c:formatCode>
                <c:ptCount val="4"/>
                <c:pt idx="0">
                  <c:v>0.69240000000000002</c:v>
                </c:pt>
                <c:pt idx="1">
                  <c:v>0.70609999999999995</c:v>
                </c:pt>
                <c:pt idx="2">
                  <c:v>0.55230000000000001</c:v>
                </c:pt>
                <c:pt idx="3">
                  <c:v>0.83088000000000006</c:v>
                </c:pt>
              </c:numCache>
            </c:numRef>
          </c:val>
          <c:smooth val="0"/>
        </c:ser>
        <c:ser>
          <c:idx val="2"/>
          <c:order val="1"/>
          <c:tx>
            <c:strRef>
              <c:f>'RW Graphs'!$A$151</c:f>
              <c:strCache>
                <c:ptCount val="1"/>
                <c:pt idx="0">
                  <c:v>2009-2012 Plan Target</c:v>
                </c:pt>
              </c:strCache>
            </c:strRef>
          </c:tx>
          <c:spPr>
            <a:ln>
              <a:solidFill>
                <a:srgbClr val="FF6600"/>
              </a:solidFill>
            </a:ln>
          </c:spPr>
          <c:marker>
            <c:symbol val="diamond"/>
            <c:size val="7"/>
            <c:spPr>
              <a:solidFill>
                <a:srgbClr val="FF6600"/>
              </a:solidFill>
              <a:ln w="38100">
                <a:solidFill>
                  <a:srgbClr val="FF6600"/>
                </a:solidFill>
              </a:ln>
            </c:spPr>
          </c:marker>
          <c:dPt>
            <c:idx val="0"/>
            <c:bubble3D val="0"/>
            <c:spPr>
              <a:ln w="25400">
                <a:solidFill>
                  <a:srgbClr val="FF6600"/>
                </a:solidFill>
                <a:prstDash val="dash"/>
              </a:ln>
            </c:spPr>
          </c:dPt>
          <c:dPt>
            <c:idx val="3"/>
            <c:bubble3D val="0"/>
            <c:spPr>
              <a:ln w="25400">
                <a:solidFill>
                  <a:srgbClr val="FF6600"/>
                </a:solidFill>
                <a:prstDash val="dash"/>
              </a:ln>
            </c:spPr>
          </c:dPt>
          <c:dPt>
            <c:idx val="4"/>
            <c:bubble3D val="0"/>
            <c:spPr>
              <a:ln w="25400">
                <a:solidFill>
                  <a:srgbClr val="FF6600"/>
                </a:solidFill>
                <a:prstDash val="dash"/>
              </a:ln>
            </c:spPr>
          </c:dPt>
          <c:dPt>
            <c:idx val="5"/>
            <c:bubble3D val="0"/>
            <c:spPr>
              <a:ln w="25400">
                <a:solidFill>
                  <a:srgbClr val="FF6600"/>
                </a:solidFill>
                <a:prstDash val="dash"/>
              </a:ln>
            </c:spPr>
          </c:dPt>
          <c:dPt>
            <c:idx val="6"/>
            <c:bubble3D val="0"/>
            <c:spPr>
              <a:ln w="25400">
                <a:solidFill>
                  <a:srgbClr val="FF6600"/>
                </a:solidFill>
                <a:prstDash val="dash"/>
              </a:ln>
            </c:spPr>
          </c:dPt>
          <c:dLbls>
            <c:dLbl>
              <c:idx val="3"/>
              <c:delete val="1"/>
            </c:dLbl>
            <c:dLbl>
              <c:idx val="4"/>
              <c:delete val="1"/>
            </c:dLbl>
            <c:dLbl>
              <c:idx val="5"/>
              <c:delete val="1"/>
            </c:dLbl>
            <c:dLblPos val="t"/>
            <c:showLegendKey val="0"/>
            <c:showVal val="1"/>
            <c:showCatName val="0"/>
            <c:showSerName val="0"/>
            <c:showPercent val="0"/>
            <c:showBubbleSize val="0"/>
            <c:showLeaderLines val="0"/>
          </c:dLbls>
          <c:cat>
            <c:numRef>
              <c:f>'RW Graphs'!$B$149:$E$149</c:f>
              <c:numCache>
                <c:formatCode>General</c:formatCode>
                <c:ptCount val="4"/>
                <c:pt idx="0">
                  <c:v>2008</c:v>
                </c:pt>
                <c:pt idx="1">
                  <c:v>2009</c:v>
                </c:pt>
                <c:pt idx="2">
                  <c:v>2010</c:v>
                </c:pt>
                <c:pt idx="3">
                  <c:v>2011</c:v>
                </c:pt>
              </c:numCache>
            </c:numRef>
          </c:cat>
          <c:val>
            <c:numRef>
              <c:f>'RW Graphs'!$B$151:$E$151</c:f>
              <c:numCache>
                <c:formatCode>General</c:formatCode>
                <c:ptCount val="4"/>
                <c:pt idx="3" formatCode="0%">
                  <c:v>0.83088000000000006</c:v>
                </c:pt>
              </c:numCache>
            </c:numRef>
          </c:val>
          <c:smooth val="0"/>
        </c:ser>
        <c:ser>
          <c:idx val="1"/>
          <c:order val="2"/>
          <c:tx>
            <c:strRef>
              <c:f>'RW Graphs'!$A$152</c:f>
              <c:strCache>
                <c:ptCount val="1"/>
                <c:pt idx="0">
                  <c:v>2010 Actual- All Ryan White Programs</c:v>
                </c:pt>
              </c:strCache>
            </c:strRef>
          </c:tx>
          <c:spPr>
            <a:ln>
              <a:solidFill>
                <a:srgbClr val="84AA33"/>
              </a:solidFill>
            </a:ln>
          </c:spPr>
          <c:marker>
            <c:symbol val="triangle"/>
            <c:size val="9"/>
            <c:spPr>
              <a:solidFill>
                <a:srgbClr val="84AA33"/>
              </a:solidFill>
              <a:ln>
                <a:solidFill>
                  <a:srgbClr val="84AA33"/>
                </a:solidFill>
              </a:ln>
            </c:spPr>
          </c:marker>
          <c:dPt>
            <c:idx val="3"/>
            <c:marker>
              <c:symbol val="diamond"/>
              <c:size val="10"/>
              <c:spPr>
                <a:solidFill>
                  <a:srgbClr val="FF6600"/>
                </a:solidFill>
                <a:ln w="38100">
                  <a:solidFill>
                    <a:srgbClr val="FF6600"/>
                  </a:solidFill>
                </a:ln>
              </c:spPr>
            </c:marker>
            <c:bubble3D val="0"/>
            <c:spPr>
              <a:ln w="38100">
                <a:solidFill>
                  <a:srgbClr val="FF6600"/>
                </a:solidFill>
                <a:prstDash val="dash"/>
              </a:ln>
            </c:spPr>
          </c:dPt>
          <c:dLbls>
            <c:dLbl>
              <c:idx val="3"/>
              <c:delete val="1"/>
            </c:dLbl>
            <c:txPr>
              <a:bodyPr/>
              <a:lstStyle/>
              <a:p>
                <a:pPr>
                  <a:defRPr i="1"/>
                </a:pPr>
                <a:endParaRPr lang="en-US"/>
              </a:p>
            </c:txPr>
            <c:dLblPos val="t"/>
            <c:showLegendKey val="0"/>
            <c:showVal val="1"/>
            <c:showCatName val="0"/>
            <c:showSerName val="0"/>
            <c:showPercent val="0"/>
            <c:showBubbleSize val="0"/>
            <c:showLeaderLines val="0"/>
          </c:dLbls>
          <c:cat>
            <c:numRef>
              <c:f>'RW Graphs'!$B$149:$E$149</c:f>
              <c:numCache>
                <c:formatCode>General</c:formatCode>
                <c:ptCount val="4"/>
                <c:pt idx="0">
                  <c:v>2008</c:v>
                </c:pt>
                <c:pt idx="1">
                  <c:v>2009</c:v>
                </c:pt>
                <c:pt idx="2">
                  <c:v>2010</c:v>
                </c:pt>
                <c:pt idx="3">
                  <c:v>2011</c:v>
                </c:pt>
              </c:numCache>
            </c:numRef>
          </c:cat>
          <c:val>
            <c:numRef>
              <c:f>'RW Graphs'!$B$152:$E$152</c:f>
              <c:numCache>
                <c:formatCode>0%</c:formatCode>
                <c:ptCount val="4"/>
                <c:pt idx="0">
                  <c:v>0.7</c:v>
                </c:pt>
                <c:pt idx="1">
                  <c:v>0.7</c:v>
                </c:pt>
                <c:pt idx="2">
                  <c:v>0.65300000000000002</c:v>
                </c:pt>
                <c:pt idx="3">
                  <c:v>0.83088000000000006</c:v>
                </c:pt>
              </c:numCache>
            </c:numRef>
          </c:val>
          <c:smooth val="0"/>
        </c:ser>
        <c:dLbls>
          <c:dLblPos val="t"/>
          <c:showLegendKey val="0"/>
          <c:showVal val="1"/>
          <c:showCatName val="0"/>
          <c:showSerName val="0"/>
          <c:showPercent val="0"/>
          <c:showBubbleSize val="0"/>
        </c:dLbls>
        <c:marker val="1"/>
        <c:smooth val="0"/>
        <c:axId val="201157632"/>
        <c:axId val="201159424"/>
      </c:lineChart>
      <c:catAx>
        <c:axId val="201157632"/>
        <c:scaling>
          <c:orientation val="minMax"/>
        </c:scaling>
        <c:delete val="0"/>
        <c:axPos val="b"/>
        <c:numFmt formatCode="General" sourceLinked="1"/>
        <c:majorTickMark val="none"/>
        <c:minorTickMark val="none"/>
        <c:tickLblPos val="nextTo"/>
        <c:crossAx val="201159424"/>
        <c:crosses val="autoZero"/>
        <c:auto val="1"/>
        <c:lblAlgn val="ctr"/>
        <c:lblOffset val="100"/>
        <c:noMultiLvlLbl val="0"/>
      </c:catAx>
      <c:valAx>
        <c:axId val="201159424"/>
        <c:scaling>
          <c:orientation val="minMax"/>
          <c:max val="1"/>
          <c:min val="0"/>
        </c:scaling>
        <c:delete val="0"/>
        <c:axPos val="l"/>
        <c:numFmt formatCode="0%" sourceLinked="1"/>
        <c:majorTickMark val="out"/>
        <c:minorTickMark val="none"/>
        <c:tickLblPos val="nextTo"/>
        <c:crossAx val="201157632"/>
        <c:crosses val="autoZero"/>
        <c:crossBetween val="between"/>
      </c:valAx>
    </c:plotArea>
    <c:legend>
      <c:legendPos val="t"/>
      <c:layout>
        <c:manualLayout>
          <c:xMode val="edge"/>
          <c:yMode val="edge"/>
          <c:x val="6.1937195473821219E-2"/>
          <c:y val="4.208802024746907E-2"/>
          <c:w val="0.93162334796645985"/>
          <c:h val="0.20802647830785859"/>
        </c:manualLayout>
      </c:layout>
      <c:overlay val="0"/>
    </c:legend>
    <c:plotVisOnly val="1"/>
    <c:dispBlanksAs val="gap"/>
    <c:showDLblsOverMax val="0"/>
  </c:chart>
  <c:spPr>
    <a:ln>
      <a:solidFill>
        <a:sysClr val="windowText" lastClr="000000"/>
      </a:solidFill>
    </a:ln>
  </c:spPr>
  <c:txPr>
    <a:bodyPr/>
    <a:lstStyle/>
    <a:p>
      <a:pPr>
        <a:defRPr sz="1600"/>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12319553805773E-2"/>
          <c:y val="0.25954465919032849"/>
          <c:w val="0.88929872047244085"/>
          <c:h val="0.57774397518492004"/>
        </c:manualLayout>
      </c:layout>
      <c:lineChart>
        <c:grouping val="standard"/>
        <c:varyColors val="0"/>
        <c:ser>
          <c:idx val="3"/>
          <c:order val="0"/>
          <c:tx>
            <c:strRef>
              <c:f>'EMA Graphs'!$A$150</c:f>
              <c:strCache>
                <c:ptCount val="1"/>
                <c:pt idx="0">
                  <c:v>2009-2012 Plan Actual</c:v>
                </c:pt>
              </c:strCache>
            </c:strRef>
          </c:tx>
          <c:spPr>
            <a:ln w="38100" cap="flat" cmpd="sng" algn="ctr">
              <a:solidFill>
                <a:srgbClr val="C32D2E">
                  <a:lumMod val="75000"/>
                </a:srgbClr>
              </a:solidFill>
              <a:prstDash val="solid"/>
            </a:ln>
            <a:effectLst/>
          </c:spPr>
          <c:marker>
            <c:symbol val="square"/>
            <c:size val="9"/>
            <c:spPr>
              <a:solidFill>
                <a:srgbClr val="C32D2E"/>
              </a:solidFill>
              <a:ln w="38100" cap="flat" cmpd="sng" algn="ctr">
                <a:solidFill>
                  <a:srgbClr val="C32D2E">
                    <a:lumMod val="75000"/>
                  </a:srgbClr>
                </a:solidFill>
                <a:prstDash val="solid"/>
              </a:ln>
              <a:effectLst/>
            </c:spPr>
          </c:marker>
          <c:dPt>
            <c:idx val="0"/>
            <c:marker>
              <c:symbol val="circle"/>
              <c:size val="9"/>
              <c:spPr>
                <a:solidFill>
                  <a:sysClr val="window" lastClr="FFFFFF"/>
                </a:solidFill>
                <a:ln w="38100" cap="flat" cmpd="sng" algn="ctr">
                  <a:solidFill>
                    <a:srgbClr val="C32D2E">
                      <a:lumMod val="75000"/>
                    </a:srgbClr>
                  </a:solidFill>
                  <a:prstDash val="solid"/>
                </a:ln>
                <a:effectLst/>
              </c:spPr>
            </c:marker>
            <c:bubble3D val="0"/>
          </c:dPt>
          <c:dPt>
            <c:idx val="3"/>
            <c:marker>
              <c:symbol val="none"/>
            </c:marker>
            <c:bubble3D val="0"/>
            <c:spPr>
              <a:ln w="38100" cap="flat" cmpd="sng" algn="ctr">
                <a:solidFill>
                  <a:srgbClr val="FF6600"/>
                </a:solidFill>
                <a:prstDash val="dash"/>
              </a:ln>
              <a:effectLst/>
            </c:spPr>
          </c:dPt>
          <c:dPt>
            <c:idx val="4"/>
            <c:marker>
              <c:symbol val="none"/>
            </c:marker>
            <c:bubble3D val="0"/>
          </c:dPt>
          <c:dPt>
            <c:idx val="5"/>
            <c:marker>
              <c:symbol val="none"/>
            </c:marker>
            <c:bubble3D val="0"/>
          </c:dPt>
          <c:dPt>
            <c:idx val="6"/>
            <c:bubble3D val="0"/>
          </c:dPt>
          <c:dLbls>
            <c:dLbl>
              <c:idx val="3"/>
              <c:delete val="1"/>
            </c:dLbl>
            <c:dLbl>
              <c:idx val="4"/>
              <c:delete val="1"/>
            </c:dLbl>
            <c:dLbl>
              <c:idx val="5"/>
              <c:delete val="1"/>
            </c:dLbl>
            <c:dLbl>
              <c:idx val="6"/>
              <c:layout>
                <c:manualLayout>
                  <c:x val="-3.9754793791768495E-2"/>
                  <c:y val="-7.7217754465340016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cat>
            <c:numRef>
              <c:f>'EMA Graphs'!$B$149:$E$149</c:f>
              <c:numCache>
                <c:formatCode>General</c:formatCode>
                <c:ptCount val="4"/>
                <c:pt idx="0">
                  <c:v>2008</c:v>
                </c:pt>
                <c:pt idx="1">
                  <c:v>2009</c:v>
                </c:pt>
                <c:pt idx="2">
                  <c:v>2010</c:v>
                </c:pt>
                <c:pt idx="3">
                  <c:v>2011</c:v>
                </c:pt>
              </c:numCache>
            </c:numRef>
          </c:cat>
          <c:val>
            <c:numRef>
              <c:f>'EMA Graphs'!$B$150:$E$150</c:f>
              <c:numCache>
                <c:formatCode>0%</c:formatCode>
                <c:ptCount val="4"/>
                <c:pt idx="0">
                  <c:v>0.62</c:v>
                </c:pt>
                <c:pt idx="1">
                  <c:v>0.66</c:v>
                </c:pt>
                <c:pt idx="2">
                  <c:v>0.70299999999999996</c:v>
                </c:pt>
                <c:pt idx="3">
                  <c:v>0.71299999999999997</c:v>
                </c:pt>
              </c:numCache>
            </c:numRef>
          </c:val>
          <c:smooth val="0"/>
        </c:ser>
        <c:ser>
          <c:idx val="0"/>
          <c:order val="1"/>
          <c:tx>
            <c:strRef>
              <c:f>'EMA Graphs'!$A$151</c:f>
              <c:strCache>
                <c:ptCount val="1"/>
                <c:pt idx="0">
                  <c:v>2009-2012 Plan Target</c:v>
                </c:pt>
              </c:strCache>
            </c:strRef>
          </c:tx>
          <c:spPr>
            <a:ln w="38100">
              <a:solidFill>
                <a:srgbClr val="FF6600"/>
              </a:solidFill>
              <a:prstDash val="dash"/>
            </a:ln>
          </c:spPr>
          <c:marker>
            <c:symbol val="diamond"/>
            <c:size val="10"/>
            <c:spPr>
              <a:solidFill>
                <a:srgbClr val="FF6600"/>
              </a:solidFill>
              <a:ln>
                <a:solidFill>
                  <a:srgbClr val="FF6600"/>
                </a:solidFill>
              </a:ln>
            </c:spPr>
          </c:marker>
          <c:dPt>
            <c:idx val="3"/>
            <c:marker>
              <c:spPr>
                <a:solidFill>
                  <a:srgbClr val="FF6600"/>
                </a:solidFill>
                <a:ln w="38100">
                  <a:solidFill>
                    <a:srgbClr val="FF6600"/>
                  </a:solidFill>
                </a:ln>
              </c:spPr>
            </c:marker>
            <c:bubble3D val="0"/>
          </c:dPt>
          <c:cat>
            <c:numRef>
              <c:f>'EMA Graphs'!$B$149:$E$149</c:f>
              <c:numCache>
                <c:formatCode>General</c:formatCode>
                <c:ptCount val="4"/>
                <c:pt idx="0">
                  <c:v>2008</c:v>
                </c:pt>
                <c:pt idx="1">
                  <c:v>2009</c:v>
                </c:pt>
                <c:pt idx="2">
                  <c:v>2010</c:v>
                </c:pt>
                <c:pt idx="3">
                  <c:v>2011</c:v>
                </c:pt>
              </c:numCache>
            </c:numRef>
          </c:cat>
          <c:val>
            <c:numRef>
              <c:f>'EMA Graphs'!$B$151:$E$151</c:f>
              <c:numCache>
                <c:formatCode>General</c:formatCode>
                <c:ptCount val="4"/>
                <c:pt idx="3" formatCode="0%">
                  <c:v>0.71299999999999997</c:v>
                </c:pt>
              </c:numCache>
            </c:numRef>
          </c:val>
          <c:smooth val="0"/>
        </c:ser>
        <c:dLbls>
          <c:dLblPos val="t"/>
          <c:showLegendKey val="0"/>
          <c:showVal val="1"/>
          <c:showCatName val="0"/>
          <c:showSerName val="0"/>
          <c:showPercent val="0"/>
          <c:showBubbleSize val="0"/>
        </c:dLbls>
        <c:marker val="1"/>
        <c:smooth val="0"/>
        <c:axId val="201671424"/>
        <c:axId val="201672960"/>
      </c:lineChart>
      <c:catAx>
        <c:axId val="201671424"/>
        <c:scaling>
          <c:orientation val="minMax"/>
        </c:scaling>
        <c:delete val="0"/>
        <c:axPos val="b"/>
        <c:numFmt formatCode="General" sourceLinked="1"/>
        <c:majorTickMark val="none"/>
        <c:minorTickMark val="none"/>
        <c:tickLblPos val="nextTo"/>
        <c:crossAx val="201672960"/>
        <c:crosses val="autoZero"/>
        <c:auto val="1"/>
        <c:lblAlgn val="ctr"/>
        <c:lblOffset val="100"/>
        <c:noMultiLvlLbl val="0"/>
      </c:catAx>
      <c:valAx>
        <c:axId val="201672960"/>
        <c:scaling>
          <c:orientation val="minMax"/>
          <c:max val="1"/>
        </c:scaling>
        <c:delete val="0"/>
        <c:axPos val="l"/>
        <c:numFmt formatCode="0%" sourceLinked="1"/>
        <c:majorTickMark val="out"/>
        <c:minorTickMark val="none"/>
        <c:tickLblPos val="nextTo"/>
        <c:crossAx val="201671424"/>
        <c:crosses val="autoZero"/>
        <c:crossBetween val="between"/>
        <c:majorUnit val="0.5"/>
      </c:valAx>
    </c:plotArea>
    <c:legend>
      <c:legendPos val="t"/>
      <c:layout>
        <c:manualLayout>
          <c:xMode val="edge"/>
          <c:yMode val="edge"/>
          <c:x val="0.14789059262329052"/>
          <c:y val="7.1460466452457003E-2"/>
          <c:w val="0.70124261811023625"/>
          <c:h val="0.14017776187067527"/>
        </c:manualLayout>
      </c:layout>
      <c:overlay val="0"/>
    </c:legend>
    <c:plotVisOnly val="1"/>
    <c:dispBlanksAs val="gap"/>
    <c:showDLblsOverMax val="0"/>
  </c:chart>
  <c:spPr>
    <a:ln>
      <a:solidFill>
        <a:sysClr val="windowText" lastClr="000000"/>
      </a:solidFill>
    </a:ln>
  </c:spPr>
  <c:txPr>
    <a:bodyPr/>
    <a:lstStyle/>
    <a:p>
      <a:pPr>
        <a:defRPr sz="1600"/>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100"/>
            </a:pPr>
            <a:r>
              <a:rPr lang="en-US" sz="1100"/>
              <a:t>Objective 4D: Ryan</a:t>
            </a:r>
            <a:r>
              <a:rPr lang="en-US" sz="1100" baseline="0"/>
              <a:t> White - Viral Load Suppression</a:t>
            </a:r>
            <a:endParaRPr lang="en-US" sz="1100"/>
          </a:p>
        </c:rich>
      </c:tx>
      <c:layout>
        <c:manualLayout>
          <c:xMode val="edge"/>
          <c:yMode val="edge"/>
          <c:x val="0.35196617336152219"/>
          <c:y val="0"/>
        </c:manualLayout>
      </c:layout>
      <c:overlay val="0"/>
    </c:title>
    <c:autoTitleDeleted val="0"/>
    <c:plotArea>
      <c:layout>
        <c:manualLayout>
          <c:layoutTarget val="inner"/>
          <c:xMode val="edge"/>
          <c:yMode val="edge"/>
          <c:x val="4.6069971180609723E-2"/>
          <c:y val="0.2066361953465343"/>
          <c:w val="0.95393002881939026"/>
          <c:h val="0.58332039480980369"/>
        </c:manualLayout>
      </c:layout>
      <c:barChart>
        <c:barDir val="col"/>
        <c:grouping val="clustered"/>
        <c:varyColors val="0"/>
        <c:ser>
          <c:idx val="3"/>
          <c:order val="0"/>
          <c:tx>
            <c:strRef>
              <c:f>'Ryan White Demogs'!$C$44</c:f>
              <c:strCache>
                <c:ptCount val="1"/>
                <c:pt idx="0">
                  <c:v>2008</c:v>
                </c:pt>
              </c:strCache>
            </c:strRef>
          </c:tx>
          <c:spPr>
            <a:solidFill>
              <a:schemeClr val="accent2"/>
            </a:solidFill>
            <a:ln>
              <a:solidFill>
                <a:schemeClr val="accent2">
                  <a:lumMod val="75000"/>
                </a:schemeClr>
              </a:solidFill>
            </a:ln>
          </c:spPr>
          <c:invertIfNegative val="0"/>
          <c:cat>
            <c:multiLvlStrRef>
              <c:f>'Ryan White Demogs'!$A$45:$B$57</c:f>
              <c:multiLvlStrCache>
                <c:ptCount val="13"/>
                <c:lvl>
                  <c:pt idx="0">
                    <c:v>Female</c:v>
                  </c:pt>
                  <c:pt idx="1">
                    <c:v>Male</c:v>
                  </c:pt>
                  <c:pt idx="2">
                    <c:v>Transgender</c:v>
                  </c:pt>
                  <c:pt idx="3">
                    <c:v>&lt;30</c:v>
                  </c:pt>
                  <c:pt idx="4">
                    <c:v>30-49</c:v>
                  </c:pt>
                  <c:pt idx="5">
                    <c:v>50+</c:v>
                  </c:pt>
                  <c:pt idx="6">
                    <c:v>Black</c:v>
                  </c:pt>
                  <c:pt idx="7">
                    <c:v>Hispanic</c:v>
                  </c:pt>
                  <c:pt idx="8">
                    <c:v>White</c:v>
                  </c:pt>
                  <c:pt idx="9">
                    <c:v>Other</c:v>
                  </c:pt>
                  <c:pt idx="10">
                    <c:v>DPHO</c:v>
                  </c:pt>
                  <c:pt idx="11">
                    <c:v>Non-DPHO</c:v>
                  </c:pt>
                  <c:pt idx="12">
                    <c:v>Missing*</c:v>
                  </c:pt>
                </c:lvl>
                <c:lvl>
                  <c:pt idx="0">
                    <c:v>GENDER</c:v>
                  </c:pt>
                  <c:pt idx="3">
                    <c:v>AGE GROUP</c:v>
                  </c:pt>
                  <c:pt idx="6">
                    <c:v>RACE/ETHNICITY</c:v>
                  </c:pt>
                  <c:pt idx="10">
                    <c:v>LOCATION</c:v>
                  </c:pt>
                </c:lvl>
              </c:multiLvlStrCache>
            </c:multiLvlStrRef>
          </c:cat>
          <c:val>
            <c:numRef>
              <c:f>'Ryan White Demogs'!$C$45:$C$57</c:f>
              <c:numCache>
                <c:formatCode>0%</c:formatCode>
                <c:ptCount val="13"/>
                <c:pt idx="0">
                  <c:v>0.72099999999999997</c:v>
                </c:pt>
                <c:pt idx="1">
                  <c:v>0.67900000000000005</c:v>
                </c:pt>
                <c:pt idx="2">
                  <c:v>0.68</c:v>
                </c:pt>
                <c:pt idx="3">
                  <c:v>0.64600000000000002</c:v>
                </c:pt>
                <c:pt idx="4">
                  <c:v>0.65400000000000003</c:v>
                </c:pt>
                <c:pt idx="5">
                  <c:v>0.753</c:v>
                </c:pt>
                <c:pt idx="6">
                  <c:v>0.68700000000000006</c:v>
                </c:pt>
                <c:pt idx="7">
                  <c:v>0.71199999999999997</c:v>
                </c:pt>
                <c:pt idx="8">
                  <c:v>0.64300000000000002</c:v>
                </c:pt>
                <c:pt idx="9">
                  <c:v>0.69</c:v>
                </c:pt>
                <c:pt idx="10">
                  <c:v>0.68899999999999995</c:v>
                </c:pt>
                <c:pt idx="11">
                  <c:v>0.70199999999999996</c:v>
                </c:pt>
                <c:pt idx="12">
                  <c:v>0.65</c:v>
                </c:pt>
              </c:numCache>
            </c:numRef>
          </c:val>
        </c:ser>
        <c:ser>
          <c:idx val="0"/>
          <c:order val="1"/>
          <c:tx>
            <c:strRef>
              <c:f>'Ryan White Demogs'!$D$44</c:f>
              <c:strCache>
                <c:ptCount val="1"/>
                <c:pt idx="0">
                  <c:v>2009</c:v>
                </c:pt>
              </c:strCache>
            </c:strRef>
          </c:tx>
          <c:spPr>
            <a:solidFill>
              <a:schemeClr val="accent3"/>
            </a:solidFill>
            <a:ln>
              <a:solidFill>
                <a:schemeClr val="accent3">
                  <a:lumMod val="75000"/>
                </a:schemeClr>
              </a:solidFill>
            </a:ln>
          </c:spPr>
          <c:invertIfNegative val="0"/>
          <c:cat>
            <c:multiLvlStrRef>
              <c:f>'Ryan White Demogs'!$A$45:$B$57</c:f>
              <c:multiLvlStrCache>
                <c:ptCount val="13"/>
                <c:lvl>
                  <c:pt idx="0">
                    <c:v>Female</c:v>
                  </c:pt>
                  <c:pt idx="1">
                    <c:v>Male</c:v>
                  </c:pt>
                  <c:pt idx="2">
                    <c:v>Transgender</c:v>
                  </c:pt>
                  <c:pt idx="3">
                    <c:v>&lt;30</c:v>
                  </c:pt>
                  <c:pt idx="4">
                    <c:v>30-49</c:v>
                  </c:pt>
                  <c:pt idx="5">
                    <c:v>50+</c:v>
                  </c:pt>
                  <c:pt idx="6">
                    <c:v>Black</c:v>
                  </c:pt>
                  <c:pt idx="7">
                    <c:v>Hispanic</c:v>
                  </c:pt>
                  <c:pt idx="8">
                    <c:v>White</c:v>
                  </c:pt>
                  <c:pt idx="9">
                    <c:v>Other</c:v>
                  </c:pt>
                  <c:pt idx="10">
                    <c:v>DPHO</c:v>
                  </c:pt>
                  <c:pt idx="11">
                    <c:v>Non-DPHO</c:v>
                  </c:pt>
                  <c:pt idx="12">
                    <c:v>Missing*</c:v>
                  </c:pt>
                </c:lvl>
                <c:lvl>
                  <c:pt idx="0">
                    <c:v>GENDER</c:v>
                  </c:pt>
                  <c:pt idx="3">
                    <c:v>AGE GROUP</c:v>
                  </c:pt>
                  <c:pt idx="6">
                    <c:v>RACE/ETHNICITY</c:v>
                  </c:pt>
                  <c:pt idx="10">
                    <c:v>LOCATION</c:v>
                  </c:pt>
                </c:lvl>
              </c:multiLvlStrCache>
            </c:multiLvlStrRef>
          </c:cat>
          <c:val>
            <c:numRef>
              <c:f>'Ryan White Demogs'!$D$45:$D$57</c:f>
              <c:numCache>
                <c:formatCode>0%</c:formatCode>
                <c:ptCount val="13"/>
                <c:pt idx="0">
                  <c:v>0.70599999999999996</c:v>
                </c:pt>
                <c:pt idx="1">
                  <c:v>0.69099999999999995</c:v>
                </c:pt>
                <c:pt idx="2">
                  <c:v>0.65</c:v>
                </c:pt>
                <c:pt idx="3">
                  <c:v>0.58399999999999996</c:v>
                </c:pt>
                <c:pt idx="4">
                  <c:v>0.66400000000000003</c:v>
                </c:pt>
                <c:pt idx="5">
                  <c:v>0.76700000000000002</c:v>
                </c:pt>
                <c:pt idx="6">
                  <c:v>0.67200000000000004</c:v>
                </c:pt>
                <c:pt idx="7">
                  <c:v>0.72299999999999998</c:v>
                </c:pt>
                <c:pt idx="8">
                  <c:v>0.72499999999999998</c:v>
                </c:pt>
                <c:pt idx="9">
                  <c:v>0.68</c:v>
                </c:pt>
                <c:pt idx="10">
                  <c:v>0.67300000000000004</c:v>
                </c:pt>
                <c:pt idx="11">
                  <c:v>0.71299999999999997</c:v>
                </c:pt>
                <c:pt idx="12">
                  <c:v>0.74</c:v>
                </c:pt>
              </c:numCache>
            </c:numRef>
          </c:val>
        </c:ser>
        <c:ser>
          <c:idx val="1"/>
          <c:order val="2"/>
          <c:tx>
            <c:strRef>
              <c:f>'Ryan White Demogs'!$E$44</c:f>
              <c:strCache>
                <c:ptCount val="1"/>
                <c:pt idx="0">
                  <c:v>2010</c:v>
                </c:pt>
              </c:strCache>
            </c:strRef>
          </c:tx>
          <c:spPr>
            <a:solidFill>
              <a:schemeClr val="accent4"/>
            </a:solidFill>
            <a:ln>
              <a:solidFill>
                <a:schemeClr val="accent4">
                  <a:lumMod val="75000"/>
                </a:schemeClr>
              </a:solidFill>
            </a:ln>
          </c:spPr>
          <c:invertIfNegative val="0"/>
          <c:cat>
            <c:multiLvlStrRef>
              <c:f>'Ryan White Demogs'!$A$45:$B$57</c:f>
              <c:multiLvlStrCache>
                <c:ptCount val="13"/>
                <c:lvl>
                  <c:pt idx="0">
                    <c:v>Female</c:v>
                  </c:pt>
                  <c:pt idx="1">
                    <c:v>Male</c:v>
                  </c:pt>
                  <c:pt idx="2">
                    <c:v>Transgender</c:v>
                  </c:pt>
                  <c:pt idx="3">
                    <c:v>&lt;30</c:v>
                  </c:pt>
                  <c:pt idx="4">
                    <c:v>30-49</c:v>
                  </c:pt>
                  <c:pt idx="5">
                    <c:v>50+</c:v>
                  </c:pt>
                  <c:pt idx="6">
                    <c:v>Black</c:v>
                  </c:pt>
                  <c:pt idx="7">
                    <c:v>Hispanic</c:v>
                  </c:pt>
                  <c:pt idx="8">
                    <c:v>White</c:v>
                  </c:pt>
                  <c:pt idx="9">
                    <c:v>Other</c:v>
                  </c:pt>
                  <c:pt idx="10">
                    <c:v>DPHO</c:v>
                  </c:pt>
                  <c:pt idx="11">
                    <c:v>Non-DPHO</c:v>
                  </c:pt>
                  <c:pt idx="12">
                    <c:v>Missing*</c:v>
                  </c:pt>
                </c:lvl>
                <c:lvl>
                  <c:pt idx="0">
                    <c:v>GENDER</c:v>
                  </c:pt>
                  <c:pt idx="3">
                    <c:v>AGE GROUP</c:v>
                  </c:pt>
                  <c:pt idx="6">
                    <c:v>RACE/ETHNICITY</c:v>
                  </c:pt>
                  <c:pt idx="10">
                    <c:v>LOCATION</c:v>
                  </c:pt>
                </c:lvl>
              </c:multiLvlStrCache>
            </c:multiLvlStrRef>
          </c:cat>
          <c:val>
            <c:numRef>
              <c:f>'Ryan White Demogs'!$E$45:$E$57</c:f>
              <c:numCache>
                <c:formatCode>0%</c:formatCode>
                <c:ptCount val="13"/>
                <c:pt idx="0">
                  <c:v>0.68600000000000005</c:v>
                </c:pt>
                <c:pt idx="1">
                  <c:v>0.63300000000000001</c:v>
                </c:pt>
                <c:pt idx="2">
                  <c:v>0.51</c:v>
                </c:pt>
                <c:pt idx="3">
                  <c:v>0.55900000000000005</c:v>
                </c:pt>
                <c:pt idx="4">
                  <c:v>0.63300000000000001</c:v>
                </c:pt>
                <c:pt idx="5">
                  <c:v>0.71599999999999997</c:v>
                </c:pt>
                <c:pt idx="6">
                  <c:v>0.64200000000000002</c:v>
                </c:pt>
                <c:pt idx="7">
                  <c:v>0.65600000000000003</c:v>
                </c:pt>
                <c:pt idx="8">
                  <c:v>0.71799999999999997</c:v>
                </c:pt>
                <c:pt idx="9">
                  <c:v>0.67</c:v>
                </c:pt>
                <c:pt idx="10">
                  <c:v>0.623</c:v>
                </c:pt>
                <c:pt idx="11">
                  <c:v>0.68100000000000005</c:v>
                </c:pt>
                <c:pt idx="12">
                  <c:v>0.67</c:v>
                </c:pt>
              </c:numCache>
            </c:numRef>
          </c:val>
        </c:ser>
        <c:dLbls>
          <c:dLblPos val="ctr"/>
          <c:showLegendKey val="0"/>
          <c:showVal val="1"/>
          <c:showCatName val="0"/>
          <c:showSerName val="0"/>
          <c:showPercent val="0"/>
          <c:showBubbleSize val="0"/>
        </c:dLbls>
        <c:gapWidth val="150"/>
        <c:overlap val="-25"/>
        <c:axId val="437566464"/>
        <c:axId val="100221696"/>
      </c:barChart>
      <c:catAx>
        <c:axId val="437566464"/>
        <c:scaling>
          <c:orientation val="minMax"/>
        </c:scaling>
        <c:delete val="0"/>
        <c:axPos val="b"/>
        <c:majorGridlines/>
        <c:numFmt formatCode="General" sourceLinked="1"/>
        <c:majorTickMark val="none"/>
        <c:minorTickMark val="none"/>
        <c:tickLblPos val="nextTo"/>
        <c:txPr>
          <a:bodyPr rot="0" vert="horz" anchor="ctr" anchorCtr="0"/>
          <a:lstStyle/>
          <a:p>
            <a:pPr>
              <a:defRPr sz="900"/>
            </a:pPr>
            <a:endParaRPr lang="en-US"/>
          </a:p>
        </c:txPr>
        <c:crossAx val="100221696"/>
        <c:crosses val="autoZero"/>
        <c:auto val="1"/>
        <c:lblAlgn val="ctr"/>
        <c:lblOffset val="100"/>
        <c:noMultiLvlLbl val="0"/>
      </c:catAx>
      <c:valAx>
        <c:axId val="100221696"/>
        <c:scaling>
          <c:orientation val="minMax"/>
          <c:max val="1"/>
        </c:scaling>
        <c:delete val="0"/>
        <c:axPos val="l"/>
        <c:numFmt formatCode="0%" sourceLinked="1"/>
        <c:majorTickMark val="out"/>
        <c:minorTickMark val="none"/>
        <c:tickLblPos val="nextTo"/>
        <c:crossAx val="437566464"/>
        <c:crosses val="autoZero"/>
        <c:crossBetween val="midCat"/>
      </c:valAx>
    </c:plotArea>
    <c:legend>
      <c:legendPos val="t"/>
      <c:layout>
        <c:manualLayout>
          <c:xMode val="edge"/>
          <c:yMode val="edge"/>
          <c:x val="0.25811256679595812"/>
          <c:y val="0.10121786747562232"/>
          <c:w val="0.18772069549700449"/>
          <c:h val="9.6260766699937148E-2"/>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100"/>
            </a:pPr>
            <a:r>
              <a:rPr lang="en-US" sz="1100"/>
              <a:t>Objective 4D: EMA</a:t>
            </a:r>
            <a:r>
              <a:rPr lang="en-US" sz="1100" baseline="0"/>
              <a:t>  - Viral Load Suppression</a:t>
            </a:r>
            <a:endParaRPr lang="en-US" sz="1100"/>
          </a:p>
        </c:rich>
      </c:tx>
      <c:layout>
        <c:manualLayout>
          <c:xMode val="edge"/>
          <c:yMode val="edge"/>
          <c:x val="0.37587067162289994"/>
          <c:y val="0"/>
        </c:manualLayout>
      </c:layout>
      <c:overlay val="0"/>
    </c:title>
    <c:autoTitleDeleted val="0"/>
    <c:plotArea>
      <c:layout>
        <c:manualLayout>
          <c:layoutTarget val="inner"/>
          <c:xMode val="edge"/>
          <c:yMode val="edge"/>
          <c:x val="5.3773021392630488E-2"/>
          <c:y val="0.20663635355439725"/>
          <c:w val="0.93071654431520934"/>
          <c:h val="0.58847312082235614"/>
        </c:manualLayout>
      </c:layout>
      <c:barChart>
        <c:barDir val="col"/>
        <c:grouping val="clustered"/>
        <c:varyColors val="0"/>
        <c:ser>
          <c:idx val="0"/>
          <c:order val="0"/>
          <c:tx>
            <c:strRef>
              <c:f>'EMA Demogs'!$C$40</c:f>
              <c:strCache>
                <c:ptCount val="1"/>
                <c:pt idx="0">
                  <c:v>2008</c:v>
                </c:pt>
              </c:strCache>
            </c:strRef>
          </c:tx>
          <c:spPr>
            <a:solidFill>
              <a:schemeClr val="accent2"/>
            </a:solidFill>
            <a:ln>
              <a:solidFill>
                <a:schemeClr val="accent2">
                  <a:lumMod val="75000"/>
                </a:schemeClr>
              </a:solidFill>
            </a:ln>
          </c:spPr>
          <c:invertIfNegative val="0"/>
          <c:dLbls>
            <c:txPr>
              <a:bodyPr/>
              <a:lstStyle/>
              <a:p>
                <a:pPr>
                  <a:defRPr sz="900"/>
                </a:pPr>
                <a:endParaRPr lang="en-US"/>
              </a:p>
            </c:txPr>
            <c:dLblPos val="ctr"/>
            <c:showLegendKey val="0"/>
            <c:showVal val="1"/>
            <c:showCatName val="0"/>
            <c:showSerName val="0"/>
            <c:showPercent val="0"/>
            <c:showBubbleSize val="0"/>
            <c:showLeaderLines val="0"/>
          </c:dLbls>
          <c:cat>
            <c:multiLvlStrRef>
              <c:f>'EMA Demogs'!$A$41:$B$51</c:f>
              <c:multiLvlStrCache>
                <c:ptCount val="11"/>
                <c:lvl>
                  <c:pt idx="0">
                    <c:v>Female</c:v>
                  </c:pt>
                  <c:pt idx="1">
                    <c:v>Male</c:v>
                  </c:pt>
                  <c:pt idx="2">
                    <c:v>&lt;30</c:v>
                  </c:pt>
                  <c:pt idx="3">
                    <c:v>30-49</c:v>
                  </c:pt>
                  <c:pt idx="4">
                    <c:v>50+</c:v>
                  </c:pt>
                  <c:pt idx="5">
                    <c:v>Black</c:v>
                  </c:pt>
                  <c:pt idx="6">
                    <c:v>Hispanic</c:v>
                  </c:pt>
                  <c:pt idx="7">
                    <c:v>White</c:v>
                  </c:pt>
                  <c:pt idx="8">
                    <c:v>Other</c:v>
                  </c:pt>
                  <c:pt idx="9">
                    <c:v>DPHO</c:v>
                  </c:pt>
                  <c:pt idx="10">
                    <c:v>Non-DPHO</c:v>
                  </c:pt>
                </c:lvl>
                <c:lvl>
                  <c:pt idx="0">
                    <c:v>GENDER</c:v>
                  </c:pt>
                  <c:pt idx="2">
                    <c:v>AGE GROUP</c:v>
                  </c:pt>
                  <c:pt idx="5">
                    <c:v>RACE/ETHNICITY</c:v>
                  </c:pt>
                  <c:pt idx="9">
                    <c:v>LOCATION</c:v>
                  </c:pt>
                </c:lvl>
              </c:multiLvlStrCache>
            </c:multiLvlStrRef>
          </c:cat>
          <c:val>
            <c:numRef>
              <c:f>'EMA Demogs'!$C$41:$C$51</c:f>
              <c:numCache>
                <c:formatCode>0%</c:formatCode>
                <c:ptCount val="11"/>
                <c:pt idx="0">
                  <c:v>0.59399999999999997</c:v>
                </c:pt>
                <c:pt idx="1">
                  <c:v>0.63600000000000001</c:v>
                </c:pt>
                <c:pt idx="2">
                  <c:v>0.43</c:v>
                </c:pt>
                <c:pt idx="3">
                  <c:v>0.6</c:v>
                </c:pt>
                <c:pt idx="4">
                  <c:v>0.71</c:v>
                </c:pt>
                <c:pt idx="5">
                  <c:v>0.57599999999999996</c:v>
                </c:pt>
                <c:pt idx="6">
                  <c:v>0.622</c:v>
                </c:pt>
                <c:pt idx="7">
                  <c:v>0.72099999999999997</c:v>
                </c:pt>
                <c:pt idx="8">
                  <c:v>0.7</c:v>
                </c:pt>
                <c:pt idx="9">
                  <c:v>0.56999999999999995</c:v>
                </c:pt>
                <c:pt idx="10">
                  <c:v>0.65</c:v>
                </c:pt>
              </c:numCache>
            </c:numRef>
          </c:val>
        </c:ser>
        <c:ser>
          <c:idx val="1"/>
          <c:order val="1"/>
          <c:tx>
            <c:strRef>
              <c:f>'EMA Demogs'!$D$40</c:f>
              <c:strCache>
                <c:ptCount val="1"/>
                <c:pt idx="0">
                  <c:v>2009</c:v>
                </c:pt>
              </c:strCache>
            </c:strRef>
          </c:tx>
          <c:spPr>
            <a:solidFill>
              <a:schemeClr val="accent3"/>
            </a:solidFill>
            <a:ln>
              <a:solidFill>
                <a:schemeClr val="accent3">
                  <a:lumMod val="75000"/>
                </a:schemeClr>
              </a:solidFill>
            </a:ln>
          </c:spPr>
          <c:invertIfNegative val="0"/>
          <c:dLbls>
            <c:txPr>
              <a:bodyPr/>
              <a:lstStyle/>
              <a:p>
                <a:pPr>
                  <a:defRPr sz="900"/>
                </a:pPr>
                <a:endParaRPr lang="en-US"/>
              </a:p>
            </c:txPr>
            <c:dLblPos val="ctr"/>
            <c:showLegendKey val="0"/>
            <c:showVal val="1"/>
            <c:showCatName val="0"/>
            <c:showSerName val="0"/>
            <c:showPercent val="0"/>
            <c:showBubbleSize val="0"/>
            <c:showLeaderLines val="0"/>
          </c:dLbls>
          <c:cat>
            <c:multiLvlStrRef>
              <c:f>'EMA Demogs'!$A$41:$B$51</c:f>
              <c:multiLvlStrCache>
                <c:ptCount val="11"/>
                <c:lvl>
                  <c:pt idx="0">
                    <c:v>Female</c:v>
                  </c:pt>
                  <c:pt idx="1">
                    <c:v>Male</c:v>
                  </c:pt>
                  <c:pt idx="2">
                    <c:v>&lt;30</c:v>
                  </c:pt>
                  <c:pt idx="3">
                    <c:v>30-49</c:v>
                  </c:pt>
                  <c:pt idx="4">
                    <c:v>50+</c:v>
                  </c:pt>
                  <c:pt idx="5">
                    <c:v>Black</c:v>
                  </c:pt>
                  <c:pt idx="6">
                    <c:v>Hispanic</c:v>
                  </c:pt>
                  <c:pt idx="7">
                    <c:v>White</c:v>
                  </c:pt>
                  <c:pt idx="8">
                    <c:v>Other</c:v>
                  </c:pt>
                  <c:pt idx="9">
                    <c:v>DPHO</c:v>
                  </c:pt>
                  <c:pt idx="10">
                    <c:v>Non-DPHO</c:v>
                  </c:pt>
                </c:lvl>
                <c:lvl>
                  <c:pt idx="0">
                    <c:v>GENDER</c:v>
                  </c:pt>
                  <c:pt idx="2">
                    <c:v>AGE GROUP</c:v>
                  </c:pt>
                  <c:pt idx="5">
                    <c:v>RACE/ETHNICITY</c:v>
                  </c:pt>
                  <c:pt idx="9">
                    <c:v>LOCATION</c:v>
                  </c:pt>
                </c:lvl>
              </c:multiLvlStrCache>
            </c:multiLvlStrRef>
          </c:cat>
          <c:val>
            <c:numRef>
              <c:f>'EMA Demogs'!$D$41:$D$51</c:f>
              <c:numCache>
                <c:formatCode>0%</c:formatCode>
                <c:ptCount val="11"/>
                <c:pt idx="0">
                  <c:v>0.63100000000000001</c:v>
                </c:pt>
                <c:pt idx="1">
                  <c:v>0.67</c:v>
                </c:pt>
                <c:pt idx="2">
                  <c:v>0.48</c:v>
                </c:pt>
                <c:pt idx="3">
                  <c:v>0.63</c:v>
                </c:pt>
                <c:pt idx="4">
                  <c:v>0.74</c:v>
                </c:pt>
                <c:pt idx="5">
                  <c:v>0.61199999999999999</c:v>
                </c:pt>
                <c:pt idx="6">
                  <c:v>0.65</c:v>
                </c:pt>
                <c:pt idx="7">
                  <c:v>0.77100000000000002</c:v>
                </c:pt>
                <c:pt idx="8">
                  <c:v>0.76</c:v>
                </c:pt>
                <c:pt idx="9">
                  <c:v>0.6</c:v>
                </c:pt>
                <c:pt idx="10">
                  <c:v>0.69</c:v>
                </c:pt>
              </c:numCache>
            </c:numRef>
          </c:val>
        </c:ser>
        <c:ser>
          <c:idx val="2"/>
          <c:order val="2"/>
          <c:tx>
            <c:strRef>
              <c:f>'EMA Demogs'!$E$40</c:f>
              <c:strCache>
                <c:ptCount val="1"/>
                <c:pt idx="0">
                  <c:v>2010</c:v>
                </c:pt>
              </c:strCache>
            </c:strRef>
          </c:tx>
          <c:spPr>
            <a:solidFill>
              <a:schemeClr val="accent4"/>
            </a:solidFill>
            <a:ln>
              <a:solidFill>
                <a:schemeClr val="accent4">
                  <a:lumMod val="75000"/>
                </a:schemeClr>
              </a:solidFill>
            </a:ln>
          </c:spPr>
          <c:invertIfNegative val="0"/>
          <c:cat>
            <c:multiLvlStrRef>
              <c:f>'EMA Demogs'!$A$41:$B$51</c:f>
              <c:multiLvlStrCache>
                <c:ptCount val="11"/>
                <c:lvl>
                  <c:pt idx="0">
                    <c:v>Female</c:v>
                  </c:pt>
                  <c:pt idx="1">
                    <c:v>Male</c:v>
                  </c:pt>
                  <c:pt idx="2">
                    <c:v>&lt;30</c:v>
                  </c:pt>
                  <c:pt idx="3">
                    <c:v>30-49</c:v>
                  </c:pt>
                  <c:pt idx="4">
                    <c:v>50+</c:v>
                  </c:pt>
                  <c:pt idx="5">
                    <c:v>Black</c:v>
                  </c:pt>
                  <c:pt idx="6">
                    <c:v>Hispanic</c:v>
                  </c:pt>
                  <c:pt idx="7">
                    <c:v>White</c:v>
                  </c:pt>
                  <c:pt idx="8">
                    <c:v>Other</c:v>
                  </c:pt>
                  <c:pt idx="9">
                    <c:v>DPHO</c:v>
                  </c:pt>
                  <c:pt idx="10">
                    <c:v>Non-DPHO</c:v>
                  </c:pt>
                </c:lvl>
                <c:lvl>
                  <c:pt idx="0">
                    <c:v>GENDER</c:v>
                  </c:pt>
                  <c:pt idx="2">
                    <c:v>AGE GROUP</c:v>
                  </c:pt>
                  <c:pt idx="5">
                    <c:v>RACE/ETHNICITY</c:v>
                  </c:pt>
                  <c:pt idx="9">
                    <c:v>LOCATION</c:v>
                  </c:pt>
                </c:lvl>
              </c:multiLvlStrCache>
            </c:multiLvlStrRef>
          </c:cat>
          <c:val>
            <c:numRef>
              <c:f>'EMA Demogs'!$E$41:$E$51</c:f>
              <c:numCache>
                <c:formatCode>0%</c:formatCode>
                <c:ptCount val="11"/>
                <c:pt idx="0">
                  <c:v>0.67300000000000004</c:v>
                </c:pt>
                <c:pt idx="1">
                  <c:v>0.71699999999999997</c:v>
                </c:pt>
                <c:pt idx="2">
                  <c:v>0.52</c:v>
                </c:pt>
                <c:pt idx="3">
                  <c:v>0.68</c:v>
                </c:pt>
                <c:pt idx="4">
                  <c:v>0.78</c:v>
                </c:pt>
                <c:pt idx="5">
                  <c:v>0.65800000000000003</c:v>
                </c:pt>
                <c:pt idx="6">
                  <c:v>0.69599999999999995</c:v>
                </c:pt>
                <c:pt idx="7">
                  <c:v>0.81499999999999995</c:v>
                </c:pt>
                <c:pt idx="8">
                  <c:v>0.79</c:v>
                </c:pt>
                <c:pt idx="9">
                  <c:v>0.64</c:v>
                </c:pt>
                <c:pt idx="10">
                  <c:v>0.73</c:v>
                </c:pt>
              </c:numCache>
            </c:numRef>
          </c:val>
        </c:ser>
        <c:dLbls>
          <c:dLblPos val="ctr"/>
          <c:showLegendKey val="0"/>
          <c:showVal val="1"/>
          <c:showCatName val="0"/>
          <c:showSerName val="0"/>
          <c:showPercent val="0"/>
          <c:showBubbleSize val="0"/>
        </c:dLbls>
        <c:gapWidth val="150"/>
        <c:overlap val="-25"/>
        <c:axId val="100251520"/>
        <c:axId val="100253056"/>
      </c:barChart>
      <c:catAx>
        <c:axId val="100251520"/>
        <c:scaling>
          <c:orientation val="minMax"/>
        </c:scaling>
        <c:delete val="0"/>
        <c:axPos val="b"/>
        <c:majorGridlines/>
        <c:numFmt formatCode="General" sourceLinked="1"/>
        <c:majorTickMark val="none"/>
        <c:minorTickMark val="none"/>
        <c:tickLblPos val="nextTo"/>
        <c:crossAx val="100253056"/>
        <c:crosses val="autoZero"/>
        <c:auto val="1"/>
        <c:lblAlgn val="ctr"/>
        <c:lblOffset val="100"/>
        <c:noMultiLvlLbl val="0"/>
      </c:catAx>
      <c:valAx>
        <c:axId val="100253056"/>
        <c:scaling>
          <c:orientation val="minMax"/>
          <c:max val="1"/>
        </c:scaling>
        <c:delete val="0"/>
        <c:axPos val="l"/>
        <c:numFmt formatCode="0%" sourceLinked="1"/>
        <c:majorTickMark val="out"/>
        <c:minorTickMark val="none"/>
        <c:tickLblPos val="nextTo"/>
        <c:crossAx val="100251520"/>
        <c:crosses val="autoZero"/>
        <c:crossBetween val="midCat"/>
      </c:valAx>
    </c:plotArea>
    <c:legend>
      <c:legendPos val="t"/>
      <c:layout>
        <c:manualLayout>
          <c:xMode val="edge"/>
          <c:yMode val="edge"/>
          <c:x val="0.25917080796372532"/>
          <c:y val="9.0280708107169386E-2"/>
          <c:w val="0.19030036678818954"/>
          <c:h val="0.10355324902568996"/>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32755423920632"/>
          <c:y val="0.25003971543030806"/>
          <c:w val="0.86341541398234312"/>
          <c:h val="0.54515883790388275"/>
        </c:manualLayout>
      </c:layout>
      <c:lineChart>
        <c:grouping val="standard"/>
        <c:varyColors val="0"/>
        <c:ser>
          <c:idx val="3"/>
          <c:order val="0"/>
          <c:tx>
            <c:strRef>
              <c:f>'RW Graphs'!$A$178</c:f>
              <c:strCache>
                <c:ptCount val="1"/>
                <c:pt idx="0">
                  <c:v>2009-2012 Plan Actual</c:v>
                </c:pt>
              </c:strCache>
            </c:strRef>
          </c:tx>
          <c:spPr>
            <a:ln w="38100" cap="flat" cmpd="sng" algn="ctr">
              <a:solidFill>
                <a:srgbClr val="C32D2E">
                  <a:lumMod val="75000"/>
                </a:srgbClr>
              </a:solidFill>
              <a:prstDash val="solid"/>
            </a:ln>
            <a:effectLst/>
          </c:spPr>
          <c:marker>
            <c:symbol val="square"/>
            <c:size val="9"/>
            <c:spPr>
              <a:solidFill>
                <a:srgbClr val="C32D2E"/>
              </a:solidFill>
              <a:ln w="38100" cap="flat" cmpd="sng" algn="ctr">
                <a:solidFill>
                  <a:srgbClr val="C32D2E">
                    <a:lumMod val="75000"/>
                  </a:srgbClr>
                </a:solidFill>
                <a:prstDash val="solid"/>
              </a:ln>
              <a:effectLst/>
            </c:spPr>
          </c:marker>
          <c:dPt>
            <c:idx val="0"/>
            <c:marker>
              <c:symbol val="circle"/>
              <c:size val="9"/>
              <c:spPr>
                <a:solidFill>
                  <a:sysClr val="window" lastClr="FFFFFF"/>
                </a:solidFill>
                <a:ln w="38100" cap="flat" cmpd="sng" algn="ctr">
                  <a:solidFill>
                    <a:srgbClr val="C32D2E">
                      <a:lumMod val="75000"/>
                    </a:srgbClr>
                  </a:solidFill>
                  <a:prstDash val="solid"/>
                </a:ln>
                <a:effectLst/>
              </c:spPr>
            </c:marker>
            <c:bubble3D val="0"/>
          </c:dPt>
          <c:dPt>
            <c:idx val="3"/>
            <c:marker>
              <c:symbol val="diamond"/>
              <c:size val="10"/>
              <c:spPr>
                <a:solidFill>
                  <a:srgbClr val="FF6600"/>
                </a:solidFill>
                <a:ln w="38100" cap="flat" cmpd="sng" algn="ctr">
                  <a:solidFill>
                    <a:srgbClr val="C32D2E">
                      <a:lumMod val="75000"/>
                    </a:srgbClr>
                  </a:solidFill>
                  <a:prstDash val="solid"/>
                </a:ln>
                <a:effectLst/>
              </c:spPr>
            </c:marker>
            <c:bubble3D val="0"/>
            <c:spPr>
              <a:ln w="38100" cap="flat" cmpd="sng" algn="ctr">
                <a:solidFill>
                  <a:srgbClr val="FF6600"/>
                </a:solidFill>
                <a:prstDash val="dash"/>
              </a:ln>
              <a:effectLst/>
            </c:spPr>
          </c:dPt>
          <c:dPt>
            <c:idx val="4"/>
            <c:marker>
              <c:symbol val="none"/>
            </c:marker>
            <c:bubble3D val="0"/>
          </c:dPt>
          <c:dPt>
            <c:idx val="5"/>
            <c:marker>
              <c:symbol val="none"/>
            </c:marker>
            <c:bubble3D val="0"/>
          </c:dPt>
          <c:dPt>
            <c:idx val="6"/>
            <c:bubble3D val="0"/>
          </c:dPt>
          <c:dLbls>
            <c:dLbl>
              <c:idx val="3"/>
              <c:delete val="1"/>
            </c:dLbl>
            <c:dLbl>
              <c:idx val="4"/>
              <c:delete val="1"/>
            </c:dLbl>
            <c:dLbl>
              <c:idx val="5"/>
              <c:delete val="1"/>
            </c:dLbl>
            <c:dLbl>
              <c:idx val="6"/>
              <c:layout>
                <c:manualLayout>
                  <c:x val="-4.02018542646198E-2"/>
                  <c:y val="-9.8263407681774634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cat>
            <c:numRef>
              <c:f>'RW Graphs'!$B$177:$E$177</c:f>
              <c:numCache>
                <c:formatCode>General</c:formatCode>
                <c:ptCount val="4"/>
                <c:pt idx="0">
                  <c:v>2008</c:v>
                </c:pt>
                <c:pt idx="1">
                  <c:v>2009</c:v>
                </c:pt>
                <c:pt idx="2">
                  <c:v>2010</c:v>
                </c:pt>
                <c:pt idx="3">
                  <c:v>2011</c:v>
                </c:pt>
              </c:numCache>
            </c:numRef>
          </c:cat>
          <c:val>
            <c:numRef>
              <c:f>'RW Graphs'!$B$178:$E$178</c:f>
              <c:numCache>
                <c:formatCode>0%</c:formatCode>
                <c:ptCount val="4"/>
                <c:pt idx="0">
                  <c:v>0.8226</c:v>
                </c:pt>
                <c:pt idx="1">
                  <c:v>0.84209999999999996</c:v>
                </c:pt>
                <c:pt idx="2">
                  <c:v>0.71240000000000003</c:v>
                </c:pt>
                <c:pt idx="3">
                  <c:v>0.98712</c:v>
                </c:pt>
              </c:numCache>
            </c:numRef>
          </c:val>
          <c:smooth val="0"/>
        </c:ser>
        <c:ser>
          <c:idx val="0"/>
          <c:order val="1"/>
          <c:tx>
            <c:strRef>
              <c:f>'RW Graphs'!$A$179</c:f>
              <c:strCache>
                <c:ptCount val="1"/>
                <c:pt idx="0">
                  <c:v>2009-2012 Plan Projection</c:v>
                </c:pt>
              </c:strCache>
            </c:strRef>
          </c:tx>
          <c:spPr>
            <a:ln w="38100">
              <a:solidFill>
                <a:srgbClr val="FF6600"/>
              </a:solidFill>
              <a:prstDash val="dash"/>
            </a:ln>
          </c:spPr>
          <c:marker>
            <c:symbol val="diamond"/>
            <c:size val="10"/>
            <c:spPr>
              <a:solidFill>
                <a:srgbClr val="FF6600"/>
              </a:solidFill>
              <a:ln w="38100">
                <a:solidFill>
                  <a:srgbClr val="FF6600"/>
                </a:solidFill>
              </a:ln>
            </c:spPr>
          </c:marker>
          <c:cat>
            <c:numRef>
              <c:f>'RW Graphs'!$B$177:$E$177</c:f>
              <c:numCache>
                <c:formatCode>General</c:formatCode>
                <c:ptCount val="4"/>
                <c:pt idx="0">
                  <c:v>2008</c:v>
                </c:pt>
                <c:pt idx="1">
                  <c:v>2009</c:v>
                </c:pt>
                <c:pt idx="2">
                  <c:v>2010</c:v>
                </c:pt>
                <c:pt idx="3">
                  <c:v>2011</c:v>
                </c:pt>
              </c:numCache>
            </c:numRef>
          </c:cat>
          <c:val>
            <c:numRef>
              <c:f>'RW Graphs'!$B$179:$E$179</c:f>
              <c:numCache>
                <c:formatCode>General</c:formatCode>
                <c:ptCount val="4"/>
                <c:pt idx="3" formatCode="0%">
                  <c:v>0.98712</c:v>
                </c:pt>
              </c:numCache>
            </c:numRef>
          </c:val>
          <c:smooth val="0"/>
        </c:ser>
        <c:dLbls>
          <c:dLblPos val="t"/>
          <c:showLegendKey val="0"/>
          <c:showVal val="1"/>
          <c:showCatName val="0"/>
          <c:showSerName val="0"/>
          <c:showPercent val="0"/>
          <c:showBubbleSize val="0"/>
        </c:dLbls>
        <c:marker val="1"/>
        <c:smooth val="0"/>
        <c:axId val="202787840"/>
        <c:axId val="203031296"/>
      </c:lineChart>
      <c:catAx>
        <c:axId val="202787840"/>
        <c:scaling>
          <c:orientation val="minMax"/>
        </c:scaling>
        <c:delete val="0"/>
        <c:axPos val="b"/>
        <c:numFmt formatCode="General" sourceLinked="1"/>
        <c:majorTickMark val="none"/>
        <c:minorTickMark val="none"/>
        <c:tickLblPos val="nextTo"/>
        <c:crossAx val="203031296"/>
        <c:crosses val="autoZero"/>
        <c:auto val="1"/>
        <c:lblAlgn val="ctr"/>
        <c:lblOffset val="100"/>
        <c:noMultiLvlLbl val="0"/>
      </c:catAx>
      <c:valAx>
        <c:axId val="203031296"/>
        <c:scaling>
          <c:orientation val="minMax"/>
          <c:max val="1.1000000000000001"/>
          <c:min val="0"/>
        </c:scaling>
        <c:delete val="0"/>
        <c:axPos val="l"/>
        <c:numFmt formatCode="0%" sourceLinked="1"/>
        <c:majorTickMark val="out"/>
        <c:minorTickMark val="none"/>
        <c:tickLblPos val="nextTo"/>
        <c:crossAx val="202787840"/>
        <c:crosses val="autoZero"/>
        <c:crossBetween val="between"/>
        <c:majorUnit val="0.2"/>
      </c:valAx>
    </c:plotArea>
    <c:legend>
      <c:legendPos val="t"/>
      <c:layout>
        <c:manualLayout>
          <c:xMode val="edge"/>
          <c:yMode val="edge"/>
          <c:x val="0.10803006442376521"/>
          <c:y val="7.412355491363079E-2"/>
          <c:w val="0.69884514435695533"/>
          <c:h val="0.11111686697057604"/>
        </c:manualLayout>
      </c:layout>
      <c:overlay val="0"/>
      <c:txPr>
        <a:bodyPr/>
        <a:lstStyle/>
        <a:p>
          <a:pPr>
            <a:defRPr sz="1600"/>
          </a:pPr>
          <a:endParaRPr lang="en-US"/>
        </a:p>
      </c:txPr>
    </c:legend>
    <c:plotVisOnly val="1"/>
    <c:dispBlanksAs val="gap"/>
    <c:showDLblsOverMax val="0"/>
  </c:chart>
  <c:spPr>
    <a:ln>
      <a:solidFill>
        <a:sysClr val="windowText" lastClr="000000"/>
      </a:solidFill>
    </a:ln>
  </c:spPr>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0"/>
          <c:order val="0"/>
          <c:tx>
            <c:strRef>
              <c:f>Sheet1!$B$1</c:f>
              <c:strCache>
                <c:ptCount val="1"/>
                <c:pt idx="0">
                  <c:v>Ryan White</c:v>
                </c:pt>
              </c:strCache>
            </c:strRef>
          </c:tx>
          <c:dLbls>
            <c:showLegendKey val="0"/>
            <c:showVal val="0"/>
            <c:showCatName val="0"/>
            <c:showSerName val="0"/>
            <c:showPercent val="1"/>
            <c:showBubbleSize val="0"/>
            <c:showLeaderLines val="1"/>
          </c:dLbls>
          <c:cat>
            <c:strRef>
              <c:f>Sheet1!$A$2:$A$6</c:f>
              <c:strCache>
                <c:ptCount val="5"/>
                <c:pt idx="0">
                  <c:v>Black</c:v>
                </c:pt>
                <c:pt idx="1">
                  <c:v>Hispanic</c:v>
                </c:pt>
                <c:pt idx="2">
                  <c:v>White</c:v>
                </c:pt>
                <c:pt idx="3">
                  <c:v>Asian</c:v>
                </c:pt>
                <c:pt idx="4">
                  <c:v>Other</c:v>
                </c:pt>
              </c:strCache>
            </c:strRef>
          </c:cat>
          <c:val>
            <c:numRef>
              <c:f>Sheet1!$B$2:$B$6</c:f>
              <c:numCache>
                <c:formatCode>0%</c:formatCode>
                <c:ptCount val="5"/>
                <c:pt idx="0">
                  <c:v>0.51300000000000001</c:v>
                </c:pt>
                <c:pt idx="1">
                  <c:v>0.35299999999999998</c:v>
                </c:pt>
                <c:pt idx="2">
                  <c:v>8.7999999999999995E-2</c:v>
                </c:pt>
                <c:pt idx="3">
                  <c:v>8.9999999999999993E-3</c:v>
                </c:pt>
                <c:pt idx="4">
                  <c:v>3.7999999999999999E-2</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
          <c:y val="0.14958333333333335"/>
          <c:w val="0.95009653454335152"/>
          <c:h val="0.19280959198282033"/>
        </c:manualLayout>
      </c:layout>
      <c:overlay val="0"/>
    </c:legend>
    <c:plotVisOnly val="1"/>
    <c:dispBlanksAs val="gap"/>
    <c:showDLblsOverMax val="0"/>
  </c:chart>
  <c:spPr>
    <a:ln w="25400" cmpd="thickThin">
      <a:noFill/>
    </a:ln>
  </c:spPr>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9961749857854"/>
          <c:y val="0.25878087354465307"/>
          <c:w val="0.87869320629232073"/>
          <c:h val="0.55658663293047295"/>
        </c:manualLayout>
      </c:layout>
      <c:lineChart>
        <c:grouping val="standard"/>
        <c:varyColors val="0"/>
        <c:ser>
          <c:idx val="3"/>
          <c:order val="0"/>
          <c:tx>
            <c:strRef>
              <c:f>'EMA Graphs'!$A$178</c:f>
              <c:strCache>
                <c:ptCount val="1"/>
                <c:pt idx="0">
                  <c:v>2009-2012 Plan Actual</c:v>
                </c:pt>
              </c:strCache>
            </c:strRef>
          </c:tx>
          <c:spPr>
            <a:ln w="38100" cap="flat" cmpd="sng" algn="ctr">
              <a:solidFill>
                <a:srgbClr val="C32D2E">
                  <a:lumMod val="75000"/>
                </a:srgbClr>
              </a:solidFill>
              <a:prstDash val="solid"/>
            </a:ln>
            <a:effectLst/>
          </c:spPr>
          <c:marker>
            <c:symbol val="square"/>
            <c:size val="9"/>
            <c:spPr>
              <a:solidFill>
                <a:srgbClr val="C32D2E"/>
              </a:solidFill>
              <a:ln w="38100" cap="flat" cmpd="sng" algn="ctr">
                <a:solidFill>
                  <a:srgbClr val="C32D2E">
                    <a:lumMod val="75000"/>
                  </a:srgbClr>
                </a:solidFill>
                <a:prstDash val="solid"/>
              </a:ln>
              <a:effectLst/>
            </c:spPr>
          </c:marker>
          <c:dPt>
            <c:idx val="0"/>
            <c:marker>
              <c:symbol val="circle"/>
              <c:size val="9"/>
              <c:spPr>
                <a:solidFill>
                  <a:sysClr val="window" lastClr="FFFFFF"/>
                </a:solidFill>
                <a:ln w="38100" cap="flat" cmpd="sng" algn="ctr">
                  <a:solidFill>
                    <a:srgbClr val="C32D2E">
                      <a:lumMod val="75000"/>
                    </a:srgbClr>
                  </a:solidFill>
                  <a:prstDash val="solid"/>
                </a:ln>
                <a:effectLst/>
              </c:spPr>
            </c:marker>
            <c:bubble3D val="0"/>
          </c:dPt>
          <c:dPt>
            <c:idx val="3"/>
            <c:marker>
              <c:symbol val="diamond"/>
              <c:size val="10"/>
              <c:spPr>
                <a:solidFill>
                  <a:srgbClr val="FF6600"/>
                </a:solidFill>
                <a:ln w="38100" cap="flat" cmpd="sng" algn="ctr">
                  <a:solidFill>
                    <a:srgbClr val="FF6600"/>
                  </a:solidFill>
                  <a:prstDash val="solid"/>
                </a:ln>
                <a:effectLst/>
              </c:spPr>
            </c:marker>
            <c:bubble3D val="0"/>
            <c:spPr>
              <a:ln w="38100" cap="flat" cmpd="sng" algn="ctr">
                <a:solidFill>
                  <a:srgbClr val="FF6600"/>
                </a:solidFill>
                <a:prstDash val="dash"/>
              </a:ln>
              <a:effectLst/>
            </c:spPr>
          </c:dPt>
          <c:dPt>
            <c:idx val="4"/>
            <c:marker>
              <c:symbol val="none"/>
            </c:marker>
            <c:bubble3D val="0"/>
          </c:dPt>
          <c:dPt>
            <c:idx val="5"/>
            <c:marker>
              <c:symbol val="none"/>
            </c:marker>
            <c:bubble3D val="0"/>
          </c:dPt>
          <c:dPt>
            <c:idx val="6"/>
            <c:bubble3D val="0"/>
          </c:dPt>
          <c:dLbls>
            <c:dLbl>
              <c:idx val="3"/>
              <c:delete val="1"/>
            </c:dLbl>
            <c:dLbl>
              <c:idx val="4"/>
              <c:delete val="1"/>
            </c:dLbl>
            <c:dLbl>
              <c:idx val="5"/>
              <c:delete val="1"/>
            </c:dLbl>
            <c:dLbl>
              <c:idx val="6"/>
              <c:layout>
                <c:manualLayout>
                  <c:x val="-3.8394419447569057E-2"/>
                  <c:y val="-9.8531071965184888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cat>
            <c:numRef>
              <c:f>'EMA Graphs'!$B$177:$E$177</c:f>
              <c:numCache>
                <c:formatCode>General</c:formatCode>
                <c:ptCount val="4"/>
                <c:pt idx="0">
                  <c:v>2008</c:v>
                </c:pt>
                <c:pt idx="1">
                  <c:v>2009</c:v>
                </c:pt>
                <c:pt idx="2">
                  <c:v>2010</c:v>
                </c:pt>
                <c:pt idx="3">
                  <c:v>2011</c:v>
                </c:pt>
              </c:numCache>
            </c:numRef>
          </c:cat>
          <c:val>
            <c:numRef>
              <c:f>'EMA Graphs'!$B$178:$E$178</c:f>
              <c:numCache>
                <c:formatCode>0%</c:formatCode>
                <c:ptCount val="4"/>
                <c:pt idx="0">
                  <c:v>0.79</c:v>
                </c:pt>
                <c:pt idx="1">
                  <c:v>0.82</c:v>
                </c:pt>
                <c:pt idx="2">
                  <c:v>0.83599999999999997</c:v>
                </c:pt>
                <c:pt idx="3" formatCode="0.0000%">
                  <c:v>0.90850000000000009</c:v>
                </c:pt>
              </c:numCache>
            </c:numRef>
          </c:val>
          <c:smooth val="0"/>
        </c:ser>
        <c:ser>
          <c:idx val="0"/>
          <c:order val="1"/>
          <c:tx>
            <c:strRef>
              <c:f>'EMA Graphs'!$A$179</c:f>
              <c:strCache>
                <c:ptCount val="1"/>
                <c:pt idx="0">
                  <c:v>2009-2012 Plan Projection</c:v>
                </c:pt>
              </c:strCache>
            </c:strRef>
          </c:tx>
          <c:spPr>
            <a:ln w="38100">
              <a:solidFill>
                <a:srgbClr val="FF6600"/>
              </a:solidFill>
              <a:prstDash val="dash"/>
            </a:ln>
          </c:spPr>
          <c:marker>
            <c:symbol val="diamond"/>
            <c:size val="10"/>
            <c:spPr>
              <a:solidFill>
                <a:srgbClr val="FF6600"/>
              </a:solidFill>
              <a:ln w="38100">
                <a:solidFill>
                  <a:srgbClr val="FF6600"/>
                </a:solidFill>
              </a:ln>
            </c:spPr>
          </c:marker>
          <c:cat>
            <c:numRef>
              <c:f>'EMA Graphs'!$B$177:$E$177</c:f>
              <c:numCache>
                <c:formatCode>General</c:formatCode>
                <c:ptCount val="4"/>
                <c:pt idx="0">
                  <c:v>2008</c:v>
                </c:pt>
                <c:pt idx="1">
                  <c:v>2009</c:v>
                </c:pt>
                <c:pt idx="2">
                  <c:v>2010</c:v>
                </c:pt>
                <c:pt idx="3">
                  <c:v>2011</c:v>
                </c:pt>
              </c:numCache>
            </c:numRef>
          </c:cat>
          <c:val>
            <c:numRef>
              <c:f>'EMA Graphs'!$B$179:$E$179</c:f>
              <c:numCache>
                <c:formatCode>General</c:formatCode>
                <c:ptCount val="4"/>
                <c:pt idx="3" formatCode="0%">
                  <c:v>0.90850000000000009</c:v>
                </c:pt>
              </c:numCache>
            </c:numRef>
          </c:val>
          <c:smooth val="0"/>
        </c:ser>
        <c:dLbls>
          <c:dLblPos val="t"/>
          <c:showLegendKey val="0"/>
          <c:showVal val="1"/>
          <c:showCatName val="0"/>
          <c:showSerName val="0"/>
          <c:showPercent val="0"/>
          <c:showBubbleSize val="0"/>
        </c:dLbls>
        <c:marker val="1"/>
        <c:smooth val="0"/>
        <c:axId val="214857216"/>
        <c:axId val="214858752"/>
      </c:lineChart>
      <c:catAx>
        <c:axId val="214857216"/>
        <c:scaling>
          <c:orientation val="minMax"/>
        </c:scaling>
        <c:delete val="0"/>
        <c:axPos val="b"/>
        <c:numFmt formatCode="General" sourceLinked="1"/>
        <c:majorTickMark val="none"/>
        <c:minorTickMark val="none"/>
        <c:tickLblPos val="nextTo"/>
        <c:crossAx val="214858752"/>
        <c:crosses val="autoZero"/>
        <c:auto val="1"/>
        <c:lblAlgn val="ctr"/>
        <c:lblOffset val="100"/>
        <c:noMultiLvlLbl val="0"/>
      </c:catAx>
      <c:valAx>
        <c:axId val="214858752"/>
        <c:scaling>
          <c:orientation val="minMax"/>
          <c:max val="1"/>
          <c:min val="0"/>
        </c:scaling>
        <c:delete val="0"/>
        <c:axPos val="l"/>
        <c:numFmt formatCode="0%" sourceLinked="1"/>
        <c:majorTickMark val="out"/>
        <c:minorTickMark val="none"/>
        <c:tickLblPos val="nextTo"/>
        <c:crossAx val="214857216"/>
        <c:crosses val="autoZero"/>
        <c:crossBetween val="between"/>
      </c:valAx>
    </c:plotArea>
    <c:legend>
      <c:legendPos val="t"/>
      <c:layout>
        <c:manualLayout>
          <c:xMode val="edge"/>
          <c:yMode val="edge"/>
          <c:x val="6.2801162705129143E-2"/>
          <c:y val="0.11033942807901288"/>
          <c:w val="0.80116360454943136"/>
          <c:h val="0.11564665354330708"/>
        </c:manualLayout>
      </c:layout>
      <c:overlay val="0"/>
    </c:legend>
    <c:plotVisOnly val="1"/>
    <c:dispBlanksAs val="gap"/>
    <c:showDLblsOverMax val="0"/>
  </c:chart>
  <c:spPr>
    <a:ln>
      <a:solidFill>
        <a:sysClr val="windowText" lastClr="000000"/>
      </a:solidFill>
    </a:ln>
  </c:spPr>
  <c:txPr>
    <a:bodyPr/>
    <a:lstStyle/>
    <a:p>
      <a:pPr>
        <a:defRPr sz="1800"/>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Objective </a:t>
            </a:r>
            <a:r>
              <a:rPr lang="en-US" dirty="0" smtClean="0"/>
              <a:t>3D: </a:t>
            </a:r>
            <a:r>
              <a:rPr lang="en-US" dirty="0"/>
              <a:t>Ryan White Hospitalizations &gt;1</a:t>
            </a:r>
          </a:p>
        </c:rich>
      </c:tx>
      <c:layout>
        <c:manualLayout>
          <c:xMode val="edge"/>
          <c:yMode val="edge"/>
          <c:x val="0.22254860503548168"/>
          <c:y val="5.5150918635170614E-4"/>
        </c:manualLayout>
      </c:layout>
      <c:overlay val="0"/>
    </c:title>
    <c:autoTitleDeleted val="0"/>
    <c:plotArea>
      <c:layout>
        <c:manualLayout>
          <c:layoutTarget val="inner"/>
          <c:xMode val="edge"/>
          <c:yMode val="edge"/>
          <c:x val="0.11953113815318542"/>
          <c:y val="0.32590649606299216"/>
          <c:w val="0.83923641489258283"/>
          <c:h val="0.52411679790026244"/>
        </c:manualLayout>
      </c:layout>
      <c:lineChart>
        <c:grouping val="standard"/>
        <c:varyColors val="0"/>
        <c:ser>
          <c:idx val="2"/>
          <c:order val="0"/>
          <c:tx>
            <c:strRef>
              <c:f>Sheet2!$A$102</c:f>
              <c:strCache>
                <c:ptCount val="1"/>
                <c:pt idx="0">
                  <c:v>2009-2012 Plan CHAIN Actual</c:v>
                </c:pt>
              </c:strCache>
            </c:strRef>
          </c:tx>
          <c:spPr>
            <a:ln w="38100" cap="flat" cmpd="sng" algn="ctr">
              <a:solidFill>
                <a:srgbClr val="9F2936"/>
              </a:solidFill>
              <a:prstDash val="solid"/>
            </a:ln>
            <a:effectLst/>
          </c:spPr>
          <c:marker>
            <c:symbol val="circle"/>
            <c:size val="7"/>
            <c:spPr>
              <a:solidFill>
                <a:srgbClr val="C0504D"/>
              </a:solidFill>
              <a:ln w="38100" cap="flat" cmpd="sng" algn="ctr">
                <a:solidFill>
                  <a:srgbClr val="9F2936"/>
                </a:solidFill>
                <a:prstDash val="solid"/>
              </a:ln>
              <a:effectLst/>
            </c:spPr>
          </c:marker>
          <c:dPt>
            <c:idx val="0"/>
            <c:marker>
              <c:spPr>
                <a:solidFill>
                  <a:sysClr val="window" lastClr="FFFFFF"/>
                </a:solidFill>
                <a:ln w="38100" cap="flat" cmpd="sng" algn="ctr">
                  <a:solidFill>
                    <a:srgbClr val="9F2936"/>
                  </a:solidFill>
                  <a:prstDash val="solid"/>
                </a:ln>
                <a:effectLst/>
              </c:spPr>
            </c:marker>
            <c:bubble3D val="0"/>
          </c:dPt>
          <c:dPt>
            <c:idx val="2"/>
            <c:marker>
              <c:symbol val="circle"/>
              <c:size val="5"/>
            </c:marker>
            <c:bubble3D val="0"/>
            <c:spPr>
              <a:ln w="38100" cap="flat" cmpd="sng" algn="ctr">
                <a:solidFill>
                  <a:srgbClr val="FF0000"/>
                </a:solidFill>
                <a:prstDash val="solid"/>
              </a:ln>
              <a:effectLst/>
            </c:spPr>
          </c:dPt>
          <c:dPt>
            <c:idx val="3"/>
            <c:marker>
              <c:symbol val="circle"/>
              <c:size val="5"/>
            </c:marker>
            <c:bubble3D val="0"/>
            <c:spPr>
              <a:ln w="38100" cap="flat" cmpd="sng" algn="ctr">
                <a:solidFill>
                  <a:srgbClr val="F79646">
                    <a:lumMod val="75000"/>
                  </a:srgbClr>
                </a:solidFill>
                <a:prstDash val="dash"/>
              </a:ln>
              <a:effectLst/>
            </c:spPr>
          </c:dPt>
          <c:dLbls>
            <c:dLbl>
              <c:idx val="2"/>
              <c:layout>
                <c:manualLayout>
                  <c:x val="-3.1984007996001998E-2"/>
                  <c:y val="-7.9051383399209488E-2"/>
                </c:manualLayout>
              </c:layout>
              <c:showLegendKey val="0"/>
              <c:showVal val="1"/>
              <c:showCatName val="0"/>
              <c:showSerName val="0"/>
              <c:showPercent val="0"/>
              <c:showBubbleSize val="0"/>
            </c:dLbl>
            <c:dLbl>
              <c:idx val="3"/>
              <c:delete val="1"/>
            </c:dLbl>
            <c:dLblPos val="t"/>
            <c:showLegendKey val="0"/>
            <c:showVal val="1"/>
            <c:showCatName val="0"/>
            <c:showSerName val="0"/>
            <c:showPercent val="0"/>
            <c:showBubbleSize val="0"/>
            <c:showLeaderLines val="0"/>
          </c:dLbls>
          <c:cat>
            <c:strRef>
              <c:f>Sheet2!$B$101:$E$101</c:f>
              <c:strCache>
                <c:ptCount val="4"/>
                <c:pt idx="0">
                  <c:v>2008</c:v>
                </c:pt>
                <c:pt idx="1">
                  <c:v>2009</c:v>
                </c:pt>
                <c:pt idx="2">
                  <c:v>2010</c:v>
                </c:pt>
                <c:pt idx="3">
                  <c:v>2011</c:v>
                </c:pt>
              </c:strCache>
            </c:strRef>
          </c:cat>
          <c:val>
            <c:numRef>
              <c:f>Sheet2!$B$102:$E$102</c:f>
              <c:numCache>
                <c:formatCode>0%</c:formatCode>
                <c:ptCount val="4"/>
                <c:pt idx="0">
                  <c:v>4.1000000000000002E-2</c:v>
                </c:pt>
                <c:pt idx="1">
                  <c:v>0.05</c:v>
                </c:pt>
                <c:pt idx="2">
                  <c:v>5.0099999999999999E-2</c:v>
                </c:pt>
                <c:pt idx="3">
                  <c:v>3.075E-2</c:v>
                </c:pt>
              </c:numCache>
            </c:numRef>
          </c:val>
          <c:smooth val="0"/>
        </c:ser>
        <c:ser>
          <c:idx val="0"/>
          <c:order val="1"/>
          <c:tx>
            <c:strRef>
              <c:f>Sheet2!$A$103</c:f>
              <c:strCache>
                <c:ptCount val="1"/>
                <c:pt idx="0">
                  <c:v>2009-2012 Plan Target</c:v>
                </c:pt>
              </c:strCache>
            </c:strRef>
          </c:tx>
          <c:spPr>
            <a:ln w="25400">
              <a:solidFill>
                <a:srgbClr val="F79646">
                  <a:lumMod val="75000"/>
                </a:srgbClr>
              </a:solidFill>
              <a:prstDash val="dash"/>
            </a:ln>
          </c:spPr>
          <c:marker>
            <c:symbol val="diamond"/>
            <c:size val="10"/>
            <c:spPr>
              <a:solidFill>
                <a:srgbClr val="FF6600"/>
              </a:solidFill>
              <a:ln>
                <a:solidFill>
                  <a:srgbClr val="FF6600"/>
                </a:solidFill>
                <a:prstDash val="solid"/>
              </a:ln>
            </c:spPr>
          </c:marker>
          <c:dPt>
            <c:idx val="0"/>
            <c:bubble3D val="0"/>
          </c:dPt>
          <c:dPt>
            <c:idx val="3"/>
            <c:marker>
              <c:spPr>
                <a:solidFill>
                  <a:srgbClr val="FF6600"/>
                </a:solidFill>
                <a:ln w="38100" cmpd="sng">
                  <a:solidFill>
                    <a:srgbClr val="FF6600"/>
                  </a:solidFill>
                  <a:prstDash val="solid"/>
                </a:ln>
              </c:spPr>
            </c:marker>
            <c:bubble3D val="0"/>
            <c:spPr>
              <a:ln w="25400">
                <a:solidFill>
                  <a:sysClr val="windowText" lastClr="000000"/>
                </a:solidFill>
                <a:prstDash val="dash"/>
              </a:ln>
            </c:spPr>
          </c:dPt>
          <c:dPt>
            <c:idx val="4"/>
            <c:bubble3D val="0"/>
          </c:dPt>
          <c:dPt>
            <c:idx val="5"/>
            <c:bubble3D val="0"/>
          </c:dPt>
          <c:dPt>
            <c:idx val="6"/>
            <c:bubble3D val="0"/>
          </c:dPt>
          <c:dLbls>
            <c:dLbl>
              <c:idx val="3"/>
              <c:layout>
                <c:manualLayout>
                  <c:x val="-3.3942961990862254E-2"/>
                  <c:y val="-7.9166666666666663E-2"/>
                </c:manualLayout>
              </c:layout>
              <c:dLblPos val="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Sheet2!$B$101:$E$101</c:f>
              <c:strCache>
                <c:ptCount val="4"/>
                <c:pt idx="0">
                  <c:v>2008</c:v>
                </c:pt>
                <c:pt idx="1">
                  <c:v>2009</c:v>
                </c:pt>
                <c:pt idx="2">
                  <c:v>2010</c:v>
                </c:pt>
                <c:pt idx="3">
                  <c:v>2011</c:v>
                </c:pt>
              </c:strCache>
            </c:strRef>
          </c:cat>
          <c:val>
            <c:numRef>
              <c:f>Sheet2!$B$103:$E$103</c:f>
              <c:numCache>
                <c:formatCode>General</c:formatCode>
                <c:ptCount val="4"/>
                <c:pt idx="3" formatCode="0%">
                  <c:v>3.075E-2</c:v>
                </c:pt>
              </c:numCache>
            </c:numRef>
          </c:val>
          <c:smooth val="0"/>
        </c:ser>
        <c:ser>
          <c:idx val="1"/>
          <c:order val="2"/>
          <c:tx>
            <c:strRef>
              <c:f>Sheet2!$A$104</c:f>
              <c:strCache>
                <c:ptCount val="1"/>
                <c:pt idx="0">
                  <c:v>2009-2012 Plan AIRS/eSHARE Actual</c:v>
                </c:pt>
              </c:strCache>
            </c:strRef>
          </c:tx>
          <c:spPr>
            <a:ln w="25400">
              <a:solidFill>
                <a:srgbClr val="FF0000"/>
              </a:solidFill>
              <a:prstDash val="solid"/>
            </a:ln>
          </c:spPr>
          <c:marker>
            <c:symbol val="square"/>
            <c:size val="7"/>
            <c:spPr>
              <a:solidFill>
                <a:srgbClr val="FF0000"/>
              </a:solidFill>
            </c:spPr>
          </c:marker>
          <c:dPt>
            <c:idx val="2"/>
            <c:marker>
              <c:spPr>
                <a:solidFill>
                  <a:srgbClr val="FF0000"/>
                </a:solidFill>
                <a:ln>
                  <a:solidFill>
                    <a:srgbClr val="FF0000"/>
                  </a:solidFill>
                </a:ln>
              </c:spPr>
            </c:marker>
            <c:bubble3D val="0"/>
          </c:dPt>
          <c:dLbls>
            <c:dLbl>
              <c:idx val="2"/>
              <c:delete val="1"/>
            </c:dLbl>
            <c:dLblPos val="ctr"/>
            <c:showLegendKey val="0"/>
            <c:showVal val="1"/>
            <c:showCatName val="0"/>
            <c:showSerName val="0"/>
            <c:showPercent val="0"/>
            <c:showBubbleSize val="0"/>
            <c:showLeaderLines val="0"/>
          </c:dLbls>
          <c:cat>
            <c:strRef>
              <c:f>Sheet2!$B$101:$E$101</c:f>
              <c:strCache>
                <c:ptCount val="4"/>
                <c:pt idx="0">
                  <c:v>2008</c:v>
                </c:pt>
                <c:pt idx="1">
                  <c:v>2009</c:v>
                </c:pt>
                <c:pt idx="2">
                  <c:v>2010</c:v>
                </c:pt>
                <c:pt idx="3">
                  <c:v>2011</c:v>
                </c:pt>
              </c:strCache>
            </c:strRef>
          </c:cat>
          <c:val>
            <c:numRef>
              <c:f>Sheet2!$B$104:$E$104</c:f>
              <c:numCache>
                <c:formatCode>General</c:formatCode>
                <c:ptCount val="4"/>
                <c:pt idx="2" formatCode="0%">
                  <c:v>0.05</c:v>
                </c:pt>
              </c:numCache>
            </c:numRef>
          </c:val>
          <c:smooth val="0"/>
        </c:ser>
        <c:dLbls>
          <c:dLblPos val="ctr"/>
          <c:showLegendKey val="0"/>
          <c:showVal val="1"/>
          <c:showCatName val="0"/>
          <c:showSerName val="0"/>
          <c:showPercent val="0"/>
          <c:showBubbleSize val="0"/>
        </c:dLbls>
        <c:marker val="1"/>
        <c:smooth val="0"/>
        <c:axId val="100681216"/>
        <c:axId val="100682752"/>
      </c:lineChart>
      <c:catAx>
        <c:axId val="100681216"/>
        <c:scaling>
          <c:orientation val="minMax"/>
        </c:scaling>
        <c:delete val="0"/>
        <c:axPos val="b"/>
        <c:numFmt formatCode="General" sourceLinked="1"/>
        <c:majorTickMark val="none"/>
        <c:minorTickMark val="none"/>
        <c:tickLblPos val="nextTo"/>
        <c:crossAx val="100682752"/>
        <c:crosses val="autoZero"/>
        <c:auto val="1"/>
        <c:lblAlgn val="ctr"/>
        <c:lblOffset val="100"/>
        <c:noMultiLvlLbl val="0"/>
      </c:catAx>
      <c:valAx>
        <c:axId val="100682752"/>
        <c:scaling>
          <c:orientation val="minMax"/>
          <c:max val="1"/>
          <c:min val="0"/>
        </c:scaling>
        <c:delete val="0"/>
        <c:axPos val="l"/>
        <c:numFmt formatCode="0%" sourceLinked="1"/>
        <c:majorTickMark val="out"/>
        <c:minorTickMark val="none"/>
        <c:tickLblPos val="nextTo"/>
        <c:crossAx val="100681216"/>
        <c:crosses val="autoZero"/>
        <c:crossBetween val="between"/>
      </c:valAx>
    </c:plotArea>
    <c:legend>
      <c:legendPos val="t"/>
      <c:layout>
        <c:manualLayout>
          <c:xMode val="edge"/>
          <c:yMode val="edge"/>
          <c:x val="6.5378876251579662E-2"/>
          <c:y val="0.1236991469816273"/>
          <c:w val="0.93462112374842043"/>
          <c:h val="0.16208398950131234"/>
        </c:manualLayout>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Objective </a:t>
            </a:r>
            <a:r>
              <a:rPr lang="en-US" dirty="0" smtClean="0"/>
              <a:t>3D: </a:t>
            </a:r>
            <a:r>
              <a:rPr lang="en-US" dirty="0"/>
              <a:t>Ryan White Hospitalizations - Average</a:t>
            </a:r>
          </a:p>
        </c:rich>
      </c:tx>
      <c:layout/>
      <c:overlay val="0"/>
    </c:title>
    <c:autoTitleDeleted val="0"/>
    <c:plotArea>
      <c:layout/>
      <c:lineChart>
        <c:grouping val="standard"/>
        <c:varyColors val="0"/>
        <c:ser>
          <c:idx val="2"/>
          <c:order val="0"/>
          <c:tx>
            <c:strRef>
              <c:f>Sheet2!$A$70</c:f>
              <c:strCache>
                <c:ptCount val="1"/>
                <c:pt idx="0">
                  <c:v>2009-2012 Plan CHAIN Actual</c:v>
                </c:pt>
              </c:strCache>
            </c:strRef>
          </c:tx>
          <c:spPr>
            <a:ln w="38100" cap="flat" cmpd="sng" algn="ctr">
              <a:solidFill>
                <a:srgbClr val="9F2936"/>
              </a:solidFill>
              <a:prstDash val="solid"/>
            </a:ln>
            <a:effectLst/>
          </c:spPr>
          <c:marker>
            <c:symbol val="square"/>
            <c:size val="7"/>
            <c:spPr>
              <a:solidFill>
                <a:srgbClr val="C0504D"/>
              </a:solidFill>
              <a:ln w="38100" cap="flat" cmpd="sng" algn="ctr">
                <a:solidFill>
                  <a:srgbClr val="9F2936"/>
                </a:solidFill>
                <a:prstDash val="solid"/>
              </a:ln>
              <a:effectLst/>
            </c:spPr>
          </c:marker>
          <c:dPt>
            <c:idx val="0"/>
            <c:marker>
              <c:symbol val="circle"/>
              <c:size val="7"/>
              <c:spPr>
                <a:solidFill>
                  <a:sysClr val="window" lastClr="FFFFFF"/>
                </a:solidFill>
                <a:ln w="38100" cap="flat" cmpd="sng" algn="ctr">
                  <a:solidFill>
                    <a:srgbClr val="9F2936"/>
                  </a:solidFill>
                  <a:prstDash val="solid"/>
                </a:ln>
                <a:effectLst/>
              </c:spPr>
            </c:marker>
            <c:bubble3D val="0"/>
          </c:dPt>
          <c:dPt>
            <c:idx val="2"/>
            <c:marker>
              <c:symbol val="none"/>
            </c:marker>
            <c:bubble3D val="0"/>
            <c:spPr>
              <a:ln w="38100" cap="flat" cmpd="sng" algn="ctr">
                <a:solidFill>
                  <a:srgbClr val="FF0000"/>
                </a:solidFill>
                <a:prstDash val="solid"/>
              </a:ln>
              <a:effectLst/>
            </c:spPr>
          </c:dPt>
          <c:dPt>
            <c:idx val="3"/>
            <c:marker>
              <c:symbol val="none"/>
            </c:marker>
            <c:bubble3D val="0"/>
            <c:spPr>
              <a:ln w="38100" cap="flat" cmpd="sng" algn="ctr">
                <a:noFill/>
                <a:prstDash val="dash"/>
              </a:ln>
              <a:effectLst/>
            </c:spPr>
          </c:dPt>
          <c:dLbls>
            <c:dLblPos val="t"/>
            <c:showLegendKey val="0"/>
            <c:showVal val="1"/>
            <c:showCatName val="0"/>
            <c:showSerName val="0"/>
            <c:showPercent val="0"/>
            <c:showBubbleSize val="0"/>
            <c:showLeaderLines val="0"/>
          </c:dLbls>
          <c:cat>
            <c:strRef>
              <c:f>Sheet2!$B$69:$E$69</c:f>
              <c:strCache>
                <c:ptCount val="4"/>
                <c:pt idx="0">
                  <c:v>2008</c:v>
                </c:pt>
                <c:pt idx="1">
                  <c:v>2009</c:v>
                </c:pt>
                <c:pt idx="2">
                  <c:v>2010</c:v>
                </c:pt>
                <c:pt idx="3">
                  <c:v>2011</c:v>
                </c:pt>
              </c:strCache>
            </c:strRef>
          </c:cat>
          <c:val>
            <c:numRef>
              <c:f>Sheet2!$B$70:$E$70</c:f>
              <c:numCache>
                <c:formatCode>0.00</c:formatCode>
                <c:ptCount val="4"/>
                <c:pt idx="0">
                  <c:v>0.218</c:v>
                </c:pt>
                <c:pt idx="1">
                  <c:v>0.28000000000000003</c:v>
                </c:pt>
                <c:pt idx="2">
                  <c:v>0.32</c:v>
                </c:pt>
                <c:pt idx="3">
                  <c:v>0.16350000000000001</c:v>
                </c:pt>
              </c:numCache>
            </c:numRef>
          </c:val>
          <c:smooth val="0"/>
        </c:ser>
        <c:ser>
          <c:idx val="0"/>
          <c:order val="1"/>
          <c:tx>
            <c:strRef>
              <c:f>Sheet2!$A$71</c:f>
              <c:strCache>
                <c:ptCount val="1"/>
                <c:pt idx="0">
                  <c:v>2009-2012 Plan Target</c:v>
                </c:pt>
              </c:strCache>
            </c:strRef>
          </c:tx>
          <c:spPr>
            <a:ln w="25400">
              <a:solidFill>
                <a:srgbClr val="F07F09"/>
              </a:solidFill>
              <a:prstDash val="dash"/>
            </a:ln>
          </c:spPr>
          <c:marker>
            <c:symbol val="diamond"/>
            <c:size val="9"/>
            <c:spPr>
              <a:solidFill>
                <a:srgbClr val="F79646">
                  <a:lumMod val="75000"/>
                </a:srgbClr>
              </a:solidFill>
              <a:ln>
                <a:solidFill>
                  <a:srgbClr val="F07F09"/>
                </a:solidFill>
              </a:ln>
            </c:spPr>
          </c:marker>
          <c:dPt>
            <c:idx val="3"/>
            <c:bubble3D val="0"/>
            <c:spPr>
              <a:ln w="25400">
                <a:solidFill>
                  <a:srgbClr val="C0504D"/>
                </a:solidFill>
                <a:prstDash val="dash"/>
              </a:ln>
            </c:spPr>
          </c:dPt>
          <c:dPt>
            <c:idx val="4"/>
            <c:bubble3D val="0"/>
          </c:dPt>
          <c:dPt>
            <c:idx val="5"/>
            <c:bubble3D val="0"/>
          </c:dPt>
          <c:dPt>
            <c:idx val="6"/>
            <c:bubble3D val="0"/>
          </c:dPt>
          <c:dLbls>
            <c:dLbl>
              <c:idx val="3"/>
              <c:delete val="1"/>
            </c:dLbl>
            <c:showLegendKey val="0"/>
            <c:showVal val="1"/>
            <c:showCatName val="0"/>
            <c:showSerName val="0"/>
            <c:showPercent val="0"/>
            <c:showBubbleSize val="0"/>
            <c:showLeaderLines val="0"/>
          </c:dLbls>
          <c:cat>
            <c:strRef>
              <c:f>Sheet2!$B$69:$E$69</c:f>
              <c:strCache>
                <c:ptCount val="4"/>
                <c:pt idx="0">
                  <c:v>2008</c:v>
                </c:pt>
                <c:pt idx="1">
                  <c:v>2009</c:v>
                </c:pt>
                <c:pt idx="2">
                  <c:v>2010</c:v>
                </c:pt>
                <c:pt idx="3">
                  <c:v>2011</c:v>
                </c:pt>
              </c:strCache>
            </c:strRef>
          </c:cat>
          <c:val>
            <c:numRef>
              <c:f>Sheet2!$B$71:$E$71</c:f>
              <c:numCache>
                <c:formatCode>General</c:formatCode>
                <c:ptCount val="4"/>
                <c:pt idx="3" formatCode="0.00">
                  <c:v>0.16350000000000001</c:v>
                </c:pt>
              </c:numCache>
            </c:numRef>
          </c:val>
          <c:smooth val="0"/>
        </c:ser>
        <c:ser>
          <c:idx val="1"/>
          <c:order val="2"/>
          <c:tx>
            <c:strRef>
              <c:f>Sheet2!$A$72</c:f>
              <c:strCache>
                <c:ptCount val="1"/>
                <c:pt idx="0">
                  <c:v>2009-2012 Plan AIRS/eSHARE Actual</c:v>
                </c:pt>
              </c:strCache>
            </c:strRef>
          </c:tx>
          <c:spPr>
            <a:ln>
              <a:solidFill>
                <a:srgbClr val="FF0000"/>
              </a:solidFill>
            </a:ln>
          </c:spPr>
          <c:marker>
            <c:symbol val="diamond"/>
            <c:size val="10"/>
            <c:spPr>
              <a:solidFill>
                <a:srgbClr val="FF0000"/>
              </a:solidFill>
              <a:ln>
                <a:solidFill>
                  <a:srgbClr val="FF0000"/>
                </a:solidFill>
              </a:ln>
            </c:spPr>
          </c:marker>
          <c:dPt>
            <c:idx val="2"/>
            <c:marker>
              <c:symbol val="square"/>
              <c:size val="9"/>
            </c:marker>
            <c:bubble3D val="0"/>
            <c:spPr>
              <a:ln w="25400">
                <a:solidFill>
                  <a:srgbClr val="FF0000"/>
                </a:solidFill>
              </a:ln>
            </c:spPr>
          </c:dPt>
          <c:dPt>
            <c:idx val="3"/>
            <c:marker>
              <c:spPr>
                <a:solidFill>
                  <a:srgbClr val="FF6600"/>
                </a:solidFill>
                <a:ln w="38100">
                  <a:solidFill>
                    <a:srgbClr val="FF6600"/>
                  </a:solidFill>
                </a:ln>
              </c:spPr>
            </c:marker>
            <c:bubble3D val="0"/>
            <c:spPr>
              <a:ln w="38100">
                <a:solidFill>
                  <a:srgbClr val="F79646">
                    <a:lumMod val="75000"/>
                  </a:srgbClr>
                </a:solidFill>
                <a:prstDash val="dash"/>
              </a:ln>
            </c:spPr>
          </c:dPt>
          <c:dLbls>
            <c:delete val="1"/>
          </c:dLbls>
          <c:cat>
            <c:strRef>
              <c:f>Sheet2!$B$69:$E$69</c:f>
              <c:strCache>
                <c:ptCount val="4"/>
                <c:pt idx="0">
                  <c:v>2008</c:v>
                </c:pt>
                <c:pt idx="1">
                  <c:v>2009</c:v>
                </c:pt>
                <c:pt idx="2">
                  <c:v>2010</c:v>
                </c:pt>
                <c:pt idx="3">
                  <c:v>2011</c:v>
                </c:pt>
              </c:strCache>
            </c:strRef>
          </c:cat>
          <c:val>
            <c:numRef>
              <c:f>Sheet2!$B$72:$E$72</c:f>
              <c:numCache>
                <c:formatCode>General</c:formatCode>
                <c:ptCount val="4"/>
                <c:pt idx="2" formatCode="0.00">
                  <c:v>0.32</c:v>
                </c:pt>
                <c:pt idx="3" formatCode="0.00">
                  <c:v>0.16350000000000001</c:v>
                </c:pt>
              </c:numCache>
            </c:numRef>
          </c:val>
          <c:smooth val="0"/>
        </c:ser>
        <c:dLbls>
          <c:showLegendKey val="0"/>
          <c:showVal val="1"/>
          <c:showCatName val="0"/>
          <c:showSerName val="0"/>
          <c:showPercent val="0"/>
          <c:showBubbleSize val="0"/>
        </c:dLbls>
        <c:marker val="1"/>
        <c:smooth val="0"/>
        <c:axId val="140200960"/>
        <c:axId val="140202752"/>
      </c:lineChart>
      <c:catAx>
        <c:axId val="140200960"/>
        <c:scaling>
          <c:orientation val="minMax"/>
        </c:scaling>
        <c:delete val="0"/>
        <c:axPos val="b"/>
        <c:numFmt formatCode="General" sourceLinked="1"/>
        <c:majorTickMark val="none"/>
        <c:minorTickMark val="none"/>
        <c:tickLblPos val="nextTo"/>
        <c:crossAx val="140202752"/>
        <c:crosses val="autoZero"/>
        <c:auto val="1"/>
        <c:lblAlgn val="ctr"/>
        <c:lblOffset val="100"/>
        <c:noMultiLvlLbl val="0"/>
      </c:catAx>
      <c:valAx>
        <c:axId val="140202752"/>
        <c:scaling>
          <c:orientation val="minMax"/>
          <c:max val="1"/>
          <c:min val="0"/>
        </c:scaling>
        <c:delete val="0"/>
        <c:axPos val="l"/>
        <c:numFmt formatCode="0.00" sourceLinked="1"/>
        <c:majorTickMark val="out"/>
        <c:minorTickMark val="none"/>
        <c:tickLblPos val="nextTo"/>
        <c:crossAx val="140200960"/>
        <c:crosses val="autoZero"/>
        <c:crossBetween val="between"/>
      </c:valAx>
    </c:plotArea>
    <c:legend>
      <c:legendPos val="t"/>
      <c:layout>
        <c:manualLayout>
          <c:xMode val="edge"/>
          <c:yMode val="edge"/>
          <c:x val="4.4119385777712364E-2"/>
          <c:y val="0.20432532471902551"/>
          <c:w val="0.95381730321093039"/>
          <c:h val="0.17021106736657921"/>
        </c:manualLayout>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Objective </a:t>
            </a:r>
            <a:r>
              <a:rPr lang="en-US" dirty="0" smtClean="0"/>
              <a:t>3D: </a:t>
            </a:r>
            <a:r>
              <a:rPr lang="en-US" dirty="0"/>
              <a:t>EMA Hospitalizations &gt;1</a:t>
            </a:r>
          </a:p>
        </c:rich>
      </c:tx>
      <c:layout>
        <c:manualLayout>
          <c:xMode val="edge"/>
          <c:yMode val="edge"/>
          <c:x val="0.24619883040935672"/>
          <c:y val="0"/>
        </c:manualLayout>
      </c:layout>
      <c:overlay val="0"/>
    </c:title>
    <c:autoTitleDeleted val="0"/>
    <c:plotArea>
      <c:layout>
        <c:manualLayout>
          <c:layoutTarget val="inner"/>
          <c:xMode val="edge"/>
          <c:yMode val="edge"/>
          <c:x val="0.10627668222888066"/>
          <c:y val="0.29836515748031495"/>
          <c:w val="0.89372331777111935"/>
          <c:h val="0.49042167426440114"/>
        </c:manualLayout>
      </c:layout>
      <c:lineChart>
        <c:grouping val="standard"/>
        <c:varyColors val="0"/>
        <c:ser>
          <c:idx val="0"/>
          <c:order val="0"/>
          <c:tx>
            <c:strRef>
              <c:f>'EMA Graphs'!$A$207</c:f>
              <c:strCache>
                <c:ptCount val="1"/>
                <c:pt idx="0">
                  <c:v>2009-2012 Plan CHAIN Actual</c:v>
                </c:pt>
              </c:strCache>
            </c:strRef>
          </c:tx>
          <c:spPr>
            <a:ln w="38100">
              <a:solidFill>
                <a:srgbClr val="C32D2E">
                  <a:lumMod val="75000"/>
                </a:srgbClr>
              </a:solidFill>
              <a:prstDash val="solid"/>
            </a:ln>
          </c:spPr>
          <c:marker>
            <c:symbol val="square"/>
            <c:size val="9"/>
            <c:spPr>
              <a:solidFill>
                <a:srgbClr val="C32D2E"/>
              </a:solidFill>
              <a:ln w="38100">
                <a:solidFill>
                  <a:srgbClr val="C32D2E">
                    <a:lumMod val="75000"/>
                  </a:srgbClr>
                </a:solidFill>
              </a:ln>
            </c:spPr>
          </c:marker>
          <c:dPt>
            <c:idx val="0"/>
            <c:marker>
              <c:symbol val="none"/>
            </c:marker>
            <c:bubble3D val="0"/>
          </c:dPt>
          <c:dPt>
            <c:idx val="3"/>
            <c:marker>
              <c:symbol val="diamond"/>
              <c:size val="10"/>
              <c:spPr>
                <a:solidFill>
                  <a:srgbClr val="FF6600"/>
                </a:solidFill>
                <a:ln w="38100">
                  <a:solidFill>
                    <a:srgbClr val="C32D2E">
                      <a:lumMod val="75000"/>
                    </a:srgbClr>
                  </a:solidFill>
                </a:ln>
              </c:spPr>
            </c:marker>
            <c:bubble3D val="0"/>
            <c:spPr>
              <a:ln w="38100">
                <a:solidFill>
                  <a:srgbClr val="FF6600"/>
                </a:solidFill>
                <a:prstDash val="dash"/>
              </a:ln>
            </c:spPr>
          </c:dPt>
          <c:dPt>
            <c:idx val="4"/>
            <c:marker>
              <c:symbol val="none"/>
            </c:marker>
            <c:bubble3D val="0"/>
          </c:dPt>
          <c:dPt>
            <c:idx val="5"/>
            <c:marker>
              <c:symbol val="none"/>
            </c:marker>
            <c:bubble3D val="0"/>
          </c:dPt>
          <c:dPt>
            <c:idx val="6"/>
            <c:bubble3D val="0"/>
          </c:dPt>
          <c:dLbls>
            <c:dLbl>
              <c:idx val="3"/>
              <c:delete val="1"/>
            </c:dLbl>
            <c:dLbl>
              <c:idx val="4"/>
              <c:delete val="1"/>
            </c:dLbl>
            <c:dLbl>
              <c:idx val="5"/>
              <c:delete val="1"/>
            </c:dLbl>
            <c:dLbl>
              <c:idx val="6"/>
              <c:tx>
                <c:rich>
                  <a:bodyPr/>
                  <a:lstStyle/>
                  <a:p>
                    <a:r>
                      <a:rPr lang="en-US"/>
                      <a:t>3% or lower</a:t>
                    </a:r>
                  </a:p>
                </c:rich>
              </c:tx>
              <c:dLblPos val="t"/>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'EMA Graphs'!$B$206:$E$206</c:f>
              <c:numCache>
                <c:formatCode>General</c:formatCode>
                <c:ptCount val="4"/>
                <c:pt idx="0">
                  <c:v>2008</c:v>
                </c:pt>
                <c:pt idx="1">
                  <c:v>2009</c:v>
                </c:pt>
                <c:pt idx="2">
                  <c:v>2010</c:v>
                </c:pt>
                <c:pt idx="3">
                  <c:v>2011</c:v>
                </c:pt>
              </c:numCache>
            </c:numRef>
          </c:cat>
          <c:val>
            <c:numRef>
              <c:f>'EMA Graphs'!$B$207:$E$207</c:f>
              <c:numCache>
                <c:formatCode>0%</c:formatCode>
                <c:ptCount val="4"/>
                <c:pt idx="0">
                  <c:v>0.05</c:v>
                </c:pt>
                <c:pt idx="1">
                  <c:v>4.7E-2</c:v>
                </c:pt>
                <c:pt idx="2">
                  <c:v>0.05</c:v>
                </c:pt>
                <c:pt idx="3">
                  <c:v>4.2500000000000003E-2</c:v>
                </c:pt>
              </c:numCache>
            </c:numRef>
          </c:val>
          <c:smooth val="0"/>
        </c:ser>
        <c:ser>
          <c:idx val="4"/>
          <c:order val="1"/>
          <c:tx>
            <c:strRef>
              <c:f>'EMA Graphs'!$A$208</c:f>
              <c:strCache>
                <c:ptCount val="1"/>
                <c:pt idx="0">
                  <c:v>2009-2012 Target</c:v>
                </c:pt>
              </c:strCache>
            </c:strRef>
          </c:tx>
          <c:spPr>
            <a:ln w="38100">
              <a:solidFill>
                <a:srgbClr val="FF6600"/>
              </a:solidFill>
              <a:prstDash val="dash"/>
            </a:ln>
          </c:spPr>
          <c:marker>
            <c:symbol val="diamond"/>
            <c:size val="10"/>
            <c:spPr>
              <a:solidFill>
                <a:srgbClr val="FF6600"/>
              </a:solidFill>
              <a:ln>
                <a:solidFill>
                  <a:srgbClr val="FF6600"/>
                </a:solidFill>
              </a:ln>
            </c:spPr>
          </c:marker>
          <c:dPt>
            <c:idx val="0"/>
            <c:bubble3D val="0"/>
          </c:dPt>
          <c:dPt>
            <c:idx val="3"/>
            <c:bubble3D val="0"/>
          </c:dPt>
          <c:dPt>
            <c:idx val="4"/>
            <c:bubble3D val="0"/>
          </c:dPt>
          <c:dPt>
            <c:idx val="5"/>
            <c:bubble3D val="0"/>
          </c:dPt>
          <c:dPt>
            <c:idx val="6"/>
            <c:bubble3D val="0"/>
          </c:dPt>
          <c:dLbls>
            <c:dLbl>
              <c:idx val="1"/>
              <c:dLblPos val="r"/>
              <c:showLegendKey val="0"/>
              <c:showVal val="1"/>
              <c:showCatName val="0"/>
              <c:showSerName val="0"/>
              <c:showPercent val="0"/>
              <c:showBubbleSize val="0"/>
            </c:dLbl>
            <c:dLbl>
              <c:idx val="2"/>
              <c:layout>
                <c:manualLayout>
                  <c:x val="-5.2777777777777779E-3"/>
                  <c:y val="7.9365079365079361E-3"/>
                </c:manualLayout>
              </c:layout>
              <c:dLblPos val="r"/>
              <c:showLegendKey val="0"/>
              <c:showVal val="1"/>
              <c:showCatName val="0"/>
              <c:showSerName val="0"/>
              <c:showPercent val="0"/>
              <c:showBubbleSize val="0"/>
            </c:dLbl>
            <c:dLbl>
              <c:idx val="3"/>
              <c:delete val="1"/>
            </c:dLbl>
            <c:dLbl>
              <c:idx val="4"/>
              <c:delete val="1"/>
            </c:dLbl>
            <c:dLbl>
              <c:idx val="5"/>
              <c:delete val="1"/>
            </c:dLbl>
            <c:dLbl>
              <c:idx val="6"/>
              <c:delete val="1"/>
            </c:dLbl>
            <c:dLblPos val="l"/>
            <c:showLegendKey val="0"/>
            <c:showVal val="1"/>
            <c:showCatName val="0"/>
            <c:showSerName val="0"/>
            <c:showPercent val="0"/>
            <c:showBubbleSize val="0"/>
            <c:showLeaderLines val="0"/>
          </c:dLbls>
          <c:cat>
            <c:numRef>
              <c:f>'EMA Graphs'!$B$206:$E$206</c:f>
              <c:numCache>
                <c:formatCode>General</c:formatCode>
                <c:ptCount val="4"/>
                <c:pt idx="0">
                  <c:v>2008</c:v>
                </c:pt>
                <c:pt idx="1">
                  <c:v>2009</c:v>
                </c:pt>
                <c:pt idx="2">
                  <c:v>2010</c:v>
                </c:pt>
                <c:pt idx="3">
                  <c:v>2011</c:v>
                </c:pt>
              </c:numCache>
            </c:numRef>
          </c:cat>
          <c:val>
            <c:numRef>
              <c:f>'EMA Graphs'!$B$208:$E$208</c:f>
              <c:numCache>
                <c:formatCode>General</c:formatCode>
                <c:ptCount val="4"/>
                <c:pt idx="3" formatCode="0%">
                  <c:v>4.2500000000000003E-2</c:v>
                </c:pt>
              </c:numCache>
            </c:numRef>
          </c:val>
          <c:smooth val="0"/>
        </c:ser>
        <c:ser>
          <c:idx val="1"/>
          <c:order val="2"/>
          <c:tx>
            <c:strRef>
              <c:f>'EMA Graphs'!$A$209</c:f>
              <c:strCache>
                <c:ptCount val="1"/>
                <c:pt idx="0">
                  <c:v>2009-2012 Plan MMP Actual</c:v>
                </c:pt>
              </c:strCache>
            </c:strRef>
          </c:tx>
          <c:spPr>
            <a:ln w="38100">
              <a:solidFill>
                <a:srgbClr val="FF0000"/>
              </a:solidFill>
            </a:ln>
          </c:spPr>
          <c:marker>
            <c:symbol val="square"/>
            <c:size val="9"/>
            <c:spPr>
              <a:solidFill>
                <a:srgbClr val="FF0000"/>
              </a:solidFill>
              <a:ln w="38100">
                <a:solidFill>
                  <a:srgbClr val="FF0000"/>
                </a:solidFill>
              </a:ln>
            </c:spPr>
          </c:marker>
          <c:dPt>
            <c:idx val="0"/>
            <c:marker>
              <c:symbol val="circle"/>
              <c:size val="9"/>
              <c:spPr>
                <a:solidFill>
                  <a:sysClr val="window" lastClr="FFFFFF"/>
                </a:solidFill>
                <a:ln w="38100">
                  <a:solidFill>
                    <a:srgbClr val="FF0000"/>
                  </a:solidFill>
                </a:ln>
              </c:spPr>
            </c:marker>
            <c:bubble3D val="0"/>
          </c:dPt>
          <c:dPt>
            <c:idx val="3"/>
            <c:marker>
              <c:symbol val="diamond"/>
              <c:size val="10"/>
              <c:spPr>
                <a:solidFill>
                  <a:srgbClr val="FF6600"/>
                </a:solidFill>
                <a:ln w="38100">
                  <a:solidFill>
                    <a:srgbClr val="FF6600"/>
                  </a:solidFill>
                </a:ln>
              </c:spPr>
            </c:marker>
            <c:bubble3D val="0"/>
            <c:spPr>
              <a:ln w="38100">
                <a:solidFill>
                  <a:srgbClr val="FF6600"/>
                </a:solidFill>
                <a:prstDash val="dash"/>
              </a:ln>
            </c:spPr>
          </c:dPt>
          <c:dLbls>
            <c:dLblPos val="r"/>
            <c:showLegendKey val="0"/>
            <c:showVal val="1"/>
            <c:showCatName val="0"/>
            <c:showSerName val="0"/>
            <c:showPercent val="0"/>
            <c:showBubbleSize val="0"/>
            <c:showLeaderLines val="0"/>
          </c:dLbls>
          <c:cat>
            <c:numRef>
              <c:f>'EMA Graphs'!$B$206:$E$206</c:f>
              <c:numCache>
                <c:formatCode>General</c:formatCode>
                <c:ptCount val="4"/>
                <c:pt idx="0">
                  <c:v>2008</c:v>
                </c:pt>
                <c:pt idx="1">
                  <c:v>2009</c:v>
                </c:pt>
                <c:pt idx="2">
                  <c:v>2010</c:v>
                </c:pt>
                <c:pt idx="3">
                  <c:v>2011</c:v>
                </c:pt>
              </c:numCache>
            </c:numRef>
          </c:cat>
          <c:val>
            <c:numRef>
              <c:f>'EMA Graphs'!$B$209:$E$209</c:f>
              <c:numCache>
                <c:formatCode>0%</c:formatCode>
                <c:ptCount val="4"/>
                <c:pt idx="0">
                  <c:v>0.04</c:v>
                </c:pt>
                <c:pt idx="1">
                  <c:v>0.03</c:v>
                </c:pt>
                <c:pt idx="2">
                  <c:v>1.7500000000000002E-2</c:v>
                </c:pt>
                <c:pt idx="3">
                  <c:v>4.2500000000000003E-2</c:v>
                </c:pt>
              </c:numCache>
            </c:numRef>
          </c:val>
          <c:smooth val="0"/>
        </c:ser>
        <c:dLbls>
          <c:dLblPos val="ctr"/>
          <c:showLegendKey val="0"/>
          <c:showVal val="1"/>
          <c:showCatName val="0"/>
          <c:showSerName val="0"/>
          <c:showPercent val="0"/>
          <c:showBubbleSize val="0"/>
        </c:dLbls>
        <c:marker val="1"/>
        <c:smooth val="0"/>
        <c:axId val="141518720"/>
        <c:axId val="141520256"/>
      </c:lineChart>
      <c:catAx>
        <c:axId val="141518720"/>
        <c:scaling>
          <c:orientation val="minMax"/>
        </c:scaling>
        <c:delete val="0"/>
        <c:axPos val="b"/>
        <c:numFmt formatCode="General" sourceLinked="1"/>
        <c:majorTickMark val="none"/>
        <c:minorTickMark val="none"/>
        <c:tickLblPos val="nextTo"/>
        <c:crossAx val="141520256"/>
        <c:crosses val="autoZero"/>
        <c:auto val="1"/>
        <c:lblAlgn val="ctr"/>
        <c:lblOffset val="100"/>
        <c:noMultiLvlLbl val="0"/>
      </c:catAx>
      <c:valAx>
        <c:axId val="141520256"/>
        <c:scaling>
          <c:orientation val="minMax"/>
          <c:max val="1"/>
          <c:min val="0"/>
        </c:scaling>
        <c:delete val="0"/>
        <c:axPos val="l"/>
        <c:numFmt formatCode="0%" sourceLinked="1"/>
        <c:majorTickMark val="out"/>
        <c:minorTickMark val="none"/>
        <c:tickLblPos val="nextTo"/>
        <c:crossAx val="141518720"/>
        <c:crosses val="autoZero"/>
        <c:crossBetween val="between"/>
      </c:valAx>
    </c:plotArea>
    <c:legend>
      <c:legendPos val="t"/>
      <c:layout>
        <c:manualLayout>
          <c:xMode val="edge"/>
          <c:yMode val="edge"/>
          <c:x val="0.13834714739604917"/>
          <c:y val="0.12652099737532807"/>
          <c:w val="0.76424137772252154"/>
          <c:h val="0.17920997375328085"/>
        </c:manualLayout>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Objective </a:t>
            </a:r>
            <a:r>
              <a:rPr lang="en-US" dirty="0" smtClean="0"/>
              <a:t>3D: </a:t>
            </a:r>
            <a:r>
              <a:rPr lang="en-US" dirty="0"/>
              <a:t>EMA Hospitalizations- Average</a:t>
            </a:r>
          </a:p>
        </c:rich>
      </c:tx>
      <c:layout/>
      <c:overlay val="0"/>
    </c:title>
    <c:autoTitleDeleted val="0"/>
    <c:plotArea>
      <c:layout>
        <c:manualLayout>
          <c:layoutTarget val="inner"/>
          <c:xMode val="edge"/>
          <c:yMode val="edge"/>
          <c:x val="0.11328555969977437"/>
          <c:y val="0.34292337670727624"/>
          <c:w val="0.85693339319427175"/>
          <c:h val="0.46792807166991934"/>
        </c:manualLayout>
      </c:layout>
      <c:lineChart>
        <c:grouping val="standard"/>
        <c:varyColors val="0"/>
        <c:ser>
          <c:idx val="2"/>
          <c:order val="0"/>
          <c:tx>
            <c:strRef>
              <c:f>Sheet1!$A$71</c:f>
              <c:strCache>
                <c:ptCount val="1"/>
                <c:pt idx="0">
                  <c:v>2009-2012 Plan CHAIN Actual</c:v>
                </c:pt>
              </c:strCache>
            </c:strRef>
          </c:tx>
          <c:spPr>
            <a:ln w="38100" cap="flat" cmpd="sng" algn="ctr">
              <a:solidFill>
                <a:srgbClr val="9F2936"/>
              </a:solidFill>
              <a:prstDash val="solid"/>
            </a:ln>
            <a:effectLst/>
          </c:spPr>
          <c:marker>
            <c:symbol val="square"/>
            <c:size val="9"/>
            <c:spPr>
              <a:solidFill>
                <a:srgbClr val="C0504D"/>
              </a:solidFill>
              <a:ln w="38100" cap="flat" cmpd="sng" algn="ctr">
                <a:solidFill>
                  <a:srgbClr val="9F2936"/>
                </a:solidFill>
                <a:prstDash val="solid"/>
              </a:ln>
              <a:effectLst/>
            </c:spPr>
          </c:marker>
          <c:dPt>
            <c:idx val="0"/>
            <c:marker>
              <c:symbol val="circle"/>
              <c:size val="9"/>
              <c:spPr>
                <a:solidFill>
                  <a:sysClr val="window" lastClr="FFFFFF"/>
                </a:solidFill>
                <a:ln w="38100" cap="flat" cmpd="sng" algn="ctr">
                  <a:solidFill>
                    <a:srgbClr val="9F2936"/>
                  </a:solidFill>
                  <a:prstDash val="solid"/>
                </a:ln>
                <a:effectLst/>
              </c:spPr>
            </c:marker>
            <c:bubble3D val="0"/>
          </c:dPt>
          <c:dPt>
            <c:idx val="3"/>
            <c:marker>
              <c:symbol val="none"/>
            </c:marker>
            <c:bubble3D val="0"/>
            <c:spPr>
              <a:ln w="38100" cap="flat" cmpd="sng" algn="ctr">
                <a:solidFill>
                  <a:srgbClr val="F79646">
                    <a:lumMod val="75000"/>
                  </a:srgbClr>
                </a:solidFill>
                <a:prstDash val="dash"/>
              </a:ln>
              <a:effectLst/>
            </c:spPr>
          </c:dPt>
          <c:dLbls>
            <c:dLbl>
              <c:idx val="0"/>
              <c:layout>
                <c:manualLayout>
                  <c:x val="-3.428283627434902E-2"/>
                  <c:y val="-7.7217722472448638E-2"/>
                </c:manualLayout>
              </c:layout>
              <c:dLblPos val="r"/>
              <c:showLegendKey val="0"/>
              <c:showVal val="1"/>
              <c:showCatName val="0"/>
              <c:showSerName val="0"/>
              <c:showPercent val="0"/>
              <c:showBubbleSize val="0"/>
            </c:dLbl>
            <c:dLbl>
              <c:idx val="1"/>
              <c:layout>
                <c:manualLayout>
                  <c:x val="-2.701792808882687E-4"/>
                  <c:y val="-4.0384638490945646E-2"/>
                </c:manualLayout>
              </c:layout>
              <c:dLblPos val="r"/>
              <c:showLegendKey val="0"/>
              <c:showVal val="1"/>
              <c:showCatName val="0"/>
              <c:showSerName val="0"/>
              <c:showPercent val="0"/>
              <c:showBubbleSize val="0"/>
            </c:dLbl>
            <c:dLbl>
              <c:idx val="2"/>
              <c:layout>
                <c:manualLayout>
                  <c:x val="-3.6283580803376125E-2"/>
                  <c:y val="-8.247959161266355E-2"/>
                </c:manualLayout>
              </c:layout>
              <c:dLblPos val="r"/>
              <c:showLegendKey val="0"/>
              <c:showVal val="1"/>
              <c:showCatName val="0"/>
              <c:showSerName val="0"/>
              <c:showPercent val="0"/>
              <c:showBubbleSize val="0"/>
            </c:dLbl>
            <c:dLbl>
              <c:idx val="3"/>
              <c:delete val="1"/>
            </c:dLbl>
            <c:dLblPos val="b"/>
            <c:showLegendKey val="0"/>
            <c:showVal val="1"/>
            <c:showCatName val="0"/>
            <c:showSerName val="0"/>
            <c:showPercent val="0"/>
            <c:showBubbleSize val="0"/>
            <c:showLeaderLines val="0"/>
          </c:dLbls>
          <c:cat>
            <c:strRef>
              <c:f>Sheet1!$B$70:$E$70</c:f>
              <c:strCache>
                <c:ptCount val="4"/>
                <c:pt idx="0">
                  <c:v>2008</c:v>
                </c:pt>
                <c:pt idx="1">
                  <c:v>2009</c:v>
                </c:pt>
                <c:pt idx="2">
                  <c:v>2010</c:v>
                </c:pt>
                <c:pt idx="3">
                  <c:v>2011</c:v>
                </c:pt>
              </c:strCache>
            </c:strRef>
          </c:cat>
          <c:val>
            <c:numRef>
              <c:f>Sheet1!$B$71:$E$71</c:f>
              <c:numCache>
                <c:formatCode>0.00</c:formatCode>
                <c:ptCount val="4"/>
                <c:pt idx="0">
                  <c:v>0.26</c:v>
                </c:pt>
                <c:pt idx="1">
                  <c:v>0.25673000000000001</c:v>
                </c:pt>
                <c:pt idx="2">
                  <c:v>0.22259999999999999</c:v>
                </c:pt>
                <c:pt idx="3">
                  <c:v>0.221</c:v>
                </c:pt>
              </c:numCache>
            </c:numRef>
          </c:val>
          <c:smooth val="0"/>
        </c:ser>
        <c:ser>
          <c:idx val="0"/>
          <c:order val="1"/>
          <c:tx>
            <c:strRef>
              <c:f>Sheet1!$A$72</c:f>
              <c:strCache>
                <c:ptCount val="1"/>
                <c:pt idx="0">
                  <c:v>2009-2012 Target</c:v>
                </c:pt>
              </c:strCache>
            </c:strRef>
          </c:tx>
          <c:spPr>
            <a:ln w="25400">
              <a:solidFill>
                <a:srgbClr val="F07F09"/>
              </a:solidFill>
              <a:prstDash val="dash"/>
            </a:ln>
          </c:spPr>
          <c:marker>
            <c:symbol val="diamond"/>
            <c:size val="10"/>
            <c:spPr>
              <a:solidFill>
                <a:srgbClr val="F07F09"/>
              </a:solidFill>
              <a:ln>
                <a:solidFill>
                  <a:srgbClr val="F07F09"/>
                </a:solidFill>
              </a:ln>
            </c:spPr>
          </c:marker>
          <c:dPt>
            <c:idx val="0"/>
            <c:bubble3D val="0"/>
          </c:dPt>
          <c:dPt>
            <c:idx val="3"/>
            <c:bubble3D val="0"/>
            <c:spPr>
              <a:ln w="25400">
                <a:solidFill>
                  <a:srgbClr val="C0504D"/>
                </a:solidFill>
                <a:prstDash val="dash"/>
              </a:ln>
            </c:spPr>
          </c:dPt>
          <c:dPt>
            <c:idx val="4"/>
            <c:bubble3D val="0"/>
          </c:dPt>
          <c:dPt>
            <c:idx val="5"/>
            <c:bubble3D val="0"/>
          </c:dPt>
          <c:dPt>
            <c:idx val="6"/>
            <c:bubble3D val="0"/>
          </c:dPt>
          <c:dLbls>
            <c:delete val="1"/>
          </c:dLbls>
          <c:cat>
            <c:strRef>
              <c:f>Sheet1!$B$70:$E$70</c:f>
              <c:strCache>
                <c:ptCount val="4"/>
                <c:pt idx="0">
                  <c:v>2008</c:v>
                </c:pt>
                <c:pt idx="1">
                  <c:v>2009</c:v>
                </c:pt>
                <c:pt idx="2">
                  <c:v>2010</c:v>
                </c:pt>
                <c:pt idx="3">
                  <c:v>2011</c:v>
                </c:pt>
              </c:strCache>
            </c:strRef>
          </c:cat>
          <c:val>
            <c:numRef>
              <c:f>Sheet1!$B$72:$E$72</c:f>
              <c:numCache>
                <c:formatCode>General</c:formatCode>
                <c:ptCount val="4"/>
                <c:pt idx="3" formatCode="0.00">
                  <c:v>0.221</c:v>
                </c:pt>
              </c:numCache>
            </c:numRef>
          </c:val>
          <c:smooth val="0"/>
        </c:ser>
        <c:ser>
          <c:idx val="1"/>
          <c:order val="2"/>
          <c:tx>
            <c:strRef>
              <c:f>Sheet1!$A$73</c:f>
              <c:strCache>
                <c:ptCount val="1"/>
                <c:pt idx="0">
                  <c:v>2009-2012 Plan MMP Actual</c:v>
                </c:pt>
              </c:strCache>
            </c:strRef>
          </c:tx>
          <c:spPr>
            <a:ln w="38100">
              <a:solidFill>
                <a:srgbClr val="FF0000"/>
              </a:solidFill>
            </a:ln>
          </c:spPr>
          <c:marker>
            <c:symbol val="square"/>
            <c:size val="9"/>
            <c:spPr>
              <a:solidFill>
                <a:srgbClr val="FF0000"/>
              </a:solidFill>
              <a:ln>
                <a:solidFill>
                  <a:srgbClr val="FF0000"/>
                </a:solidFill>
              </a:ln>
            </c:spPr>
          </c:marker>
          <c:dPt>
            <c:idx val="0"/>
            <c:bubble3D val="0"/>
            <c:spPr>
              <a:ln w="38100">
                <a:solidFill>
                  <a:srgbClr val="F79646">
                    <a:lumMod val="75000"/>
                  </a:srgbClr>
                </a:solidFill>
                <a:prstDash val="dash"/>
              </a:ln>
            </c:spPr>
          </c:dPt>
          <c:dPt>
            <c:idx val="3"/>
            <c:marker>
              <c:symbol val="diamond"/>
              <c:size val="10"/>
              <c:spPr>
                <a:solidFill>
                  <a:srgbClr val="FF6600"/>
                </a:solidFill>
                <a:ln w="38100">
                  <a:solidFill>
                    <a:srgbClr val="FF6600"/>
                  </a:solidFill>
                </a:ln>
              </c:spPr>
            </c:marker>
            <c:bubble3D val="0"/>
            <c:spPr>
              <a:ln w="38100">
                <a:solidFill>
                  <a:srgbClr val="F79646">
                    <a:lumMod val="75000"/>
                  </a:srgbClr>
                </a:solidFill>
                <a:prstDash val="dash"/>
              </a:ln>
            </c:spPr>
          </c:dPt>
          <c:dPt>
            <c:idx val="4"/>
            <c:bubble3D val="0"/>
            <c:spPr>
              <a:ln w="38100">
                <a:solidFill>
                  <a:srgbClr val="F79646">
                    <a:lumMod val="75000"/>
                  </a:srgbClr>
                </a:solidFill>
                <a:prstDash val="dash"/>
              </a:ln>
            </c:spPr>
          </c:dPt>
          <c:dPt>
            <c:idx val="5"/>
            <c:bubble3D val="0"/>
            <c:spPr>
              <a:ln w="38100">
                <a:solidFill>
                  <a:srgbClr val="F79646">
                    <a:lumMod val="75000"/>
                  </a:srgbClr>
                </a:solidFill>
                <a:prstDash val="dash"/>
              </a:ln>
            </c:spPr>
          </c:dPt>
          <c:dPt>
            <c:idx val="6"/>
            <c:bubble3D val="0"/>
            <c:spPr>
              <a:ln w="38100">
                <a:solidFill>
                  <a:srgbClr val="F79646">
                    <a:lumMod val="75000"/>
                  </a:srgbClr>
                </a:solidFill>
                <a:prstDash val="dash"/>
              </a:ln>
            </c:spPr>
          </c:dPt>
          <c:dLbls>
            <c:dLbl>
              <c:idx val="1"/>
              <c:layout>
                <c:manualLayout>
                  <c:x val="-5.2289680895151264E-2"/>
                  <c:y val="6.3663392963114865E-2"/>
                </c:manualLayout>
              </c:layout>
              <c:dLblPos val="r"/>
              <c:showLegendKey val="0"/>
              <c:showVal val="1"/>
              <c:showCatName val="0"/>
              <c:showSerName val="0"/>
              <c:showPercent val="0"/>
              <c:showBubbleSize val="0"/>
            </c:dLbl>
            <c:dLbl>
              <c:idx val="2"/>
              <c:layout>
                <c:manualLayout>
                  <c:x val="-3.205184878206014E-2"/>
                  <c:y val="4.4465277558679524E-2"/>
                </c:manualLayout>
              </c:layout>
              <c:dLblPos val="r"/>
              <c:showLegendKey val="0"/>
              <c:showVal val="1"/>
              <c:showCatName val="0"/>
              <c:showSerName val="0"/>
              <c:showPercent val="0"/>
              <c:showBubbleSize val="0"/>
            </c:dLbl>
            <c:dLbl>
              <c:idx val="3"/>
              <c:layout/>
              <c:dLblPos val="t"/>
              <c:showLegendKey val="0"/>
              <c:showVal val="1"/>
              <c:showCatName val="0"/>
              <c:showSerName val="0"/>
              <c:showPercent val="0"/>
              <c:showBubbleSize val="0"/>
            </c:dLbl>
            <c:dLbl>
              <c:idx val="4"/>
              <c:delete val="1"/>
            </c:dLbl>
            <c:dLbl>
              <c:idx val="5"/>
              <c:delete val="1"/>
            </c:dLbl>
            <c:dLbl>
              <c:idx val="6"/>
              <c:delete val="1"/>
            </c:dLbl>
            <c:dLblPos val="ctr"/>
            <c:showLegendKey val="0"/>
            <c:showVal val="1"/>
            <c:showCatName val="0"/>
            <c:showSerName val="0"/>
            <c:showPercent val="0"/>
            <c:showBubbleSize val="0"/>
            <c:showLeaderLines val="0"/>
          </c:dLbls>
          <c:cat>
            <c:strRef>
              <c:f>Sheet1!$B$70:$E$70</c:f>
              <c:strCache>
                <c:ptCount val="4"/>
                <c:pt idx="0">
                  <c:v>2008</c:v>
                </c:pt>
                <c:pt idx="1">
                  <c:v>2009</c:v>
                </c:pt>
                <c:pt idx="2">
                  <c:v>2010</c:v>
                </c:pt>
                <c:pt idx="3">
                  <c:v>2011</c:v>
                </c:pt>
              </c:strCache>
            </c:strRef>
          </c:cat>
          <c:val>
            <c:numRef>
              <c:f>Sheet1!$B$73:$E$73</c:f>
              <c:numCache>
                <c:formatCode>0.00</c:formatCode>
                <c:ptCount val="4"/>
                <c:pt idx="1">
                  <c:v>0.19939999999999999</c:v>
                </c:pt>
                <c:pt idx="2">
                  <c:v>0.14749999999999999</c:v>
                </c:pt>
                <c:pt idx="3">
                  <c:v>0.221</c:v>
                </c:pt>
              </c:numCache>
            </c:numRef>
          </c:val>
          <c:smooth val="0"/>
        </c:ser>
        <c:dLbls>
          <c:dLblPos val="ctr"/>
          <c:showLegendKey val="0"/>
          <c:showVal val="1"/>
          <c:showCatName val="0"/>
          <c:showSerName val="0"/>
          <c:showPercent val="0"/>
          <c:showBubbleSize val="0"/>
        </c:dLbls>
        <c:marker val="1"/>
        <c:smooth val="0"/>
        <c:axId val="144433536"/>
        <c:axId val="144435072"/>
      </c:lineChart>
      <c:catAx>
        <c:axId val="144433536"/>
        <c:scaling>
          <c:orientation val="minMax"/>
        </c:scaling>
        <c:delete val="0"/>
        <c:axPos val="b"/>
        <c:numFmt formatCode="General" sourceLinked="1"/>
        <c:majorTickMark val="none"/>
        <c:minorTickMark val="none"/>
        <c:tickLblPos val="nextTo"/>
        <c:crossAx val="144435072"/>
        <c:crosses val="autoZero"/>
        <c:auto val="1"/>
        <c:lblAlgn val="ctr"/>
        <c:lblOffset val="100"/>
        <c:noMultiLvlLbl val="0"/>
      </c:catAx>
      <c:valAx>
        <c:axId val="144435072"/>
        <c:scaling>
          <c:orientation val="minMax"/>
          <c:max val="1"/>
          <c:min val="0"/>
        </c:scaling>
        <c:delete val="0"/>
        <c:axPos val="l"/>
        <c:numFmt formatCode="0.00" sourceLinked="1"/>
        <c:majorTickMark val="out"/>
        <c:minorTickMark val="none"/>
        <c:tickLblPos val="nextTo"/>
        <c:crossAx val="144433536"/>
        <c:crosses val="autoZero"/>
        <c:crossBetween val="between"/>
        <c:majorUnit val="0.5"/>
        <c:minorUnit val="2.0000000000000004E-2"/>
      </c:valAx>
    </c:plotArea>
    <c:legend>
      <c:legendPos val="t"/>
      <c:layout>
        <c:manualLayout>
          <c:xMode val="edge"/>
          <c:yMode val="edge"/>
          <c:x val="0"/>
          <c:y val="0.11857628474305139"/>
          <c:w val="1"/>
          <c:h val="0.1554620068599038"/>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Objective </a:t>
            </a:r>
            <a:r>
              <a:rPr lang="en-US" sz="1800" dirty="0" smtClean="0"/>
              <a:t>2C: </a:t>
            </a:r>
            <a:r>
              <a:rPr lang="en-US" sz="1800" dirty="0"/>
              <a:t>Ryan White Emergency Department Visits &gt;1</a:t>
            </a:r>
          </a:p>
        </c:rich>
      </c:tx>
      <c:layout>
        <c:manualLayout>
          <c:xMode val="edge"/>
          <c:yMode val="edge"/>
          <c:x val="0.17242042471963731"/>
          <c:y val="0"/>
        </c:manualLayout>
      </c:layout>
      <c:overlay val="0"/>
    </c:title>
    <c:autoTitleDeleted val="0"/>
    <c:plotArea>
      <c:layout>
        <c:manualLayout>
          <c:layoutTarget val="inner"/>
          <c:xMode val="edge"/>
          <c:yMode val="edge"/>
          <c:x val="9.0752169492326978E-2"/>
          <c:y val="0.29994783464566932"/>
          <c:w val="0.88777115698375531"/>
          <c:h val="0.55204461942257221"/>
        </c:manualLayout>
      </c:layout>
      <c:lineChart>
        <c:grouping val="standard"/>
        <c:varyColors val="0"/>
        <c:ser>
          <c:idx val="2"/>
          <c:order val="0"/>
          <c:tx>
            <c:strRef>
              <c:f>Sheet2!$A$2</c:f>
              <c:strCache>
                <c:ptCount val="1"/>
                <c:pt idx="0">
                  <c:v>2009-2012 Plan CHAIN Actual</c:v>
                </c:pt>
              </c:strCache>
            </c:strRef>
          </c:tx>
          <c:spPr>
            <a:ln w="25400" cap="flat" cmpd="sng" algn="ctr">
              <a:solidFill>
                <a:srgbClr val="9F2936"/>
              </a:solidFill>
              <a:prstDash val="solid"/>
            </a:ln>
            <a:effectLst/>
          </c:spPr>
          <c:marker>
            <c:symbol val="square"/>
            <c:size val="9"/>
            <c:spPr>
              <a:solidFill>
                <a:srgbClr val="C0504D"/>
              </a:solidFill>
              <a:ln w="25400" cap="flat" cmpd="sng" algn="ctr">
                <a:solidFill>
                  <a:srgbClr val="9F2936"/>
                </a:solidFill>
                <a:prstDash val="solid"/>
              </a:ln>
              <a:effectLst/>
            </c:spPr>
          </c:marker>
          <c:dPt>
            <c:idx val="0"/>
            <c:marker>
              <c:symbol val="circle"/>
              <c:size val="9"/>
              <c:spPr>
                <a:solidFill>
                  <a:sysClr val="window" lastClr="FFFFFF"/>
                </a:solidFill>
                <a:ln w="25400" cap="flat" cmpd="sng" algn="ctr">
                  <a:solidFill>
                    <a:srgbClr val="9F2936"/>
                  </a:solidFill>
                  <a:prstDash val="solid"/>
                </a:ln>
                <a:effectLst/>
              </c:spPr>
            </c:marker>
            <c:bubble3D val="0"/>
          </c:dPt>
          <c:dPt>
            <c:idx val="2"/>
            <c:marker>
              <c:symbol val="none"/>
            </c:marker>
            <c:bubble3D val="0"/>
            <c:spPr>
              <a:ln w="25400" cap="flat" cmpd="sng" algn="ctr">
                <a:solidFill>
                  <a:srgbClr val="FF0000"/>
                </a:solidFill>
                <a:prstDash val="solid"/>
              </a:ln>
              <a:effectLst/>
            </c:spPr>
          </c:dPt>
          <c:dPt>
            <c:idx val="3"/>
            <c:marker>
              <c:symbol val="none"/>
            </c:marker>
            <c:bubble3D val="0"/>
            <c:spPr>
              <a:ln w="25400" cap="flat" cmpd="sng" algn="ctr">
                <a:solidFill>
                  <a:srgbClr val="F79646">
                    <a:lumMod val="75000"/>
                  </a:srgbClr>
                </a:solidFill>
                <a:prstDash val="dash"/>
              </a:ln>
              <a:effectLst/>
            </c:spPr>
          </c:dPt>
          <c:dLbls>
            <c:dLbl>
              <c:idx val="0"/>
              <c:layout>
                <c:manualLayout>
                  <c:x val="-3.9720139930034967E-2"/>
                  <c:y val="-7.6134685498943075E-2"/>
                </c:manualLayout>
              </c:layout>
              <c:dLblPos val="r"/>
              <c:showLegendKey val="0"/>
              <c:showVal val="1"/>
              <c:showCatName val="0"/>
              <c:showSerName val="0"/>
              <c:showPercent val="0"/>
              <c:showBubbleSize val="0"/>
            </c:dLbl>
            <c:dLbl>
              <c:idx val="1"/>
              <c:layout>
                <c:manualLayout>
                  <c:x val="-2.7646176911544227E-2"/>
                  <c:y val="-9.6886955278450121E-2"/>
                </c:manualLayout>
              </c:layout>
              <c:dLblPos val="r"/>
              <c:showLegendKey val="0"/>
              <c:showVal val="1"/>
              <c:showCatName val="0"/>
              <c:showSerName val="0"/>
              <c:showPercent val="0"/>
              <c:showBubbleSize val="0"/>
            </c:dLbl>
            <c:dLbl>
              <c:idx val="2"/>
              <c:delete val="1"/>
            </c:dLbl>
            <c:dLbl>
              <c:idx val="3"/>
              <c:delete val="1"/>
            </c:dLbl>
            <c:dLblPos val="b"/>
            <c:showLegendKey val="0"/>
            <c:showVal val="1"/>
            <c:showCatName val="0"/>
            <c:showSerName val="0"/>
            <c:showPercent val="0"/>
            <c:showBubbleSize val="0"/>
            <c:showLeaderLines val="0"/>
          </c:dLbls>
          <c:cat>
            <c:strRef>
              <c:f>Sheet2!$B$1:$E$1</c:f>
              <c:strCache>
                <c:ptCount val="4"/>
                <c:pt idx="0">
                  <c:v>2008</c:v>
                </c:pt>
                <c:pt idx="1">
                  <c:v>2009</c:v>
                </c:pt>
                <c:pt idx="2">
                  <c:v>2010</c:v>
                </c:pt>
                <c:pt idx="3">
                  <c:v>2011</c:v>
                </c:pt>
              </c:strCache>
            </c:strRef>
          </c:cat>
          <c:val>
            <c:numRef>
              <c:f>Sheet2!$B$2:$E$2</c:f>
              <c:numCache>
                <c:formatCode>0%</c:formatCode>
                <c:ptCount val="4"/>
                <c:pt idx="0">
                  <c:v>0.1</c:v>
                </c:pt>
                <c:pt idx="1">
                  <c:v>0.08</c:v>
                </c:pt>
                <c:pt idx="2">
                  <c:v>0.06</c:v>
                </c:pt>
              </c:numCache>
            </c:numRef>
          </c:val>
          <c:smooth val="0"/>
        </c:ser>
        <c:ser>
          <c:idx val="0"/>
          <c:order val="1"/>
          <c:tx>
            <c:strRef>
              <c:f>Sheet2!$A$3</c:f>
              <c:strCache>
                <c:ptCount val="1"/>
                <c:pt idx="0">
                  <c:v>2009-2012 Plan Target</c:v>
                </c:pt>
              </c:strCache>
            </c:strRef>
          </c:tx>
          <c:spPr>
            <a:ln w="25400">
              <a:solidFill>
                <a:srgbClr val="F79646">
                  <a:lumMod val="75000"/>
                </a:srgbClr>
              </a:solidFill>
              <a:prstDash val="dash"/>
            </a:ln>
          </c:spPr>
          <c:marker>
            <c:symbol val="diamond"/>
            <c:size val="10"/>
            <c:spPr>
              <a:solidFill>
                <a:srgbClr val="F07F09"/>
              </a:solidFill>
              <a:ln>
                <a:solidFill>
                  <a:srgbClr val="F07F09"/>
                </a:solidFill>
              </a:ln>
            </c:spPr>
          </c:marker>
          <c:dPt>
            <c:idx val="0"/>
            <c:bubble3D val="0"/>
          </c:dPt>
          <c:dPt>
            <c:idx val="3"/>
            <c:bubble3D val="0"/>
          </c:dPt>
          <c:dPt>
            <c:idx val="4"/>
            <c:bubble3D val="0"/>
          </c:dPt>
          <c:dPt>
            <c:idx val="5"/>
            <c:bubble3D val="0"/>
          </c:dPt>
          <c:dPt>
            <c:idx val="6"/>
            <c:marker>
              <c:spPr>
                <a:solidFill>
                  <a:srgbClr val="F79646">
                    <a:lumMod val="75000"/>
                  </a:srgbClr>
                </a:solidFill>
                <a:ln>
                  <a:solidFill>
                    <a:srgbClr val="F07F09"/>
                  </a:solidFill>
                </a:ln>
              </c:spPr>
            </c:marker>
            <c:bubble3D val="0"/>
          </c:dPt>
          <c:dLbls>
            <c:dLbl>
              <c:idx val="3"/>
              <c:delete val="1"/>
            </c:dLbl>
            <c:dLbl>
              <c:idx val="4"/>
              <c:delete val="1"/>
            </c:dLbl>
            <c:dLbl>
              <c:idx val="5"/>
              <c:delete val="1"/>
            </c:dLbl>
            <c:dLbl>
              <c:idx val="6"/>
              <c:layout>
                <c:manualLayout>
                  <c:x val="-2.2653566330524472E-2"/>
                  <c:y val="-7.0512820512820512E-2"/>
                </c:manualLayout>
              </c:layout>
              <c:dLblPos val="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Sheet2!$B$1:$E$1</c:f>
              <c:strCache>
                <c:ptCount val="4"/>
                <c:pt idx="0">
                  <c:v>2008</c:v>
                </c:pt>
                <c:pt idx="1">
                  <c:v>2009</c:v>
                </c:pt>
                <c:pt idx="2">
                  <c:v>2010</c:v>
                </c:pt>
                <c:pt idx="3">
                  <c:v>2011</c:v>
                </c:pt>
              </c:strCache>
            </c:strRef>
          </c:cat>
          <c:val>
            <c:numRef>
              <c:f>Sheet2!$B$3:$E$3</c:f>
              <c:numCache>
                <c:formatCode>General</c:formatCode>
                <c:ptCount val="4"/>
              </c:numCache>
            </c:numRef>
          </c:val>
          <c:smooth val="0"/>
        </c:ser>
        <c:ser>
          <c:idx val="1"/>
          <c:order val="2"/>
          <c:tx>
            <c:strRef>
              <c:f>Sheet2!$A$4</c:f>
              <c:strCache>
                <c:ptCount val="1"/>
                <c:pt idx="0">
                  <c:v>2009-2012 Plan AIRS/eSHARE Actual</c:v>
                </c:pt>
              </c:strCache>
            </c:strRef>
          </c:tx>
          <c:spPr>
            <a:ln w="38100">
              <a:solidFill>
                <a:srgbClr val="FF0000"/>
              </a:solidFill>
            </a:ln>
          </c:spPr>
          <c:marker>
            <c:symbol val="square"/>
            <c:size val="10"/>
            <c:spPr>
              <a:solidFill>
                <a:srgbClr val="FF0000"/>
              </a:solidFill>
            </c:spPr>
          </c:marker>
          <c:dPt>
            <c:idx val="0"/>
            <c:bubble3D val="0"/>
            <c:spPr>
              <a:ln w="38100">
                <a:solidFill>
                  <a:srgbClr val="FF0000"/>
                </a:solidFill>
                <a:prstDash val="dash"/>
              </a:ln>
            </c:spPr>
          </c:dPt>
          <c:dPt>
            <c:idx val="2"/>
            <c:marker>
              <c:symbol val="square"/>
              <c:size val="9"/>
              <c:spPr>
                <a:solidFill>
                  <a:srgbClr val="FF0000"/>
                </a:solidFill>
                <a:ln>
                  <a:solidFill>
                    <a:srgbClr val="FF0000"/>
                  </a:solidFill>
                </a:ln>
              </c:spPr>
            </c:marker>
            <c:bubble3D val="0"/>
          </c:dPt>
          <c:dPt>
            <c:idx val="3"/>
            <c:marker>
              <c:symbol val="diamond"/>
              <c:size val="10"/>
              <c:spPr>
                <a:solidFill>
                  <a:srgbClr val="FF6600"/>
                </a:solidFill>
                <a:ln>
                  <a:solidFill>
                    <a:srgbClr val="FF6600"/>
                  </a:solidFill>
                </a:ln>
              </c:spPr>
            </c:marker>
            <c:bubble3D val="0"/>
            <c:spPr>
              <a:ln w="38100">
                <a:solidFill>
                  <a:srgbClr val="FF6600"/>
                </a:solidFill>
                <a:prstDash val="dash"/>
              </a:ln>
            </c:spPr>
          </c:dPt>
          <c:dPt>
            <c:idx val="4"/>
            <c:bubble3D val="0"/>
            <c:spPr>
              <a:ln w="38100">
                <a:solidFill>
                  <a:srgbClr val="FF0000"/>
                </a:solidFill>
                <a:prstDash val="dash"/>
              </a:ln>
            </c:spPr>
          </c:dPt>
          <c:dPt>
            <c:idx val="5"/>
            <c:bubble3D val="0"/>
            <c:spPr>
              <a:ln w="38100">
                <a:solidFill>
                  <a:srgbClr val="FF0000"/>
                </a:solidFill>
                <a:prstDash val="dash"/>
              </a:ln>
            </c:spPr>
          </c:dPt>
          <c:dPt>
            <c:idx val="6"/>
            <c:bubble3D val="0"/>
            <c:spPr>
              <a:ln w="38100">
                <a:solidFill>
                  <a:srgbClr val="FF0000"/>
                </a:solidFill>
                <a:prstDash val="dash"/>
              </a:ln>
            </c:spPr>
          </c:dPt>
          <c:dLbls>
            <c:dLbl>
              <c:idx val="2"/>
              <c:layout>
                <c:manualLayout>
                  <c:x val="-3.283366190920288E-2"/>
                  <c:y val="-0.10894941634241245"/>
                </c:manualLayout>
              </c:layout>
              <c:dLblPos val="r"/>
              <c:showLegendKey val="0"/>
              <c:showVal val="1"/>
              <c:showCatName val="0"/>
              <c:showSerName val="0"/>
              <c:showPercent val="0"/>
              <c:showBubbleSize val="0"/>
            </c:dLbl>
            <c:dLbl>
              <c:idx val="3"/>
              <c:layout>
                <c:manualLayout>
                  <c:x val="-2.2522522522522632E-2"/>
                  <c:y val="-7.4999999999999997E-2"/>
                </c:manualLayout>
              </c:layout>
              <c:showLegendKey val="0"/>
              <c:showVal val="1"/>
              <c:showCatName val="0"/>
              <c:showSerName val="0"/>
              <c:showPercent val="0"/>
              <c:showBubbleSize val="0"/>
            </c:dLbl>
            <c:dLbl>
              <c:idx val="4"/>
              <c:delete val="1"/>
            </c:dLbl>
            <c:dLbl>
              <c:idx val="5"/>
              <c:delete val="1"/>
            </c:dLbl>
            <c:dLbl>
              <c:idx val="6"/>
              <c:layout>
                <c:manualLayout>
                  <c:x val="-3.5982008995502246E-2"/>
                  <c:y val="-7.7821011673151752E-2"/>
                </c:manualLayout>
              </c:layout>
              <c:tx>
                <c:rich>
                  <a:bodyPr/>
                  <a:lstStyle/>
                  <a:p>
                    <a:r>
                      <a:rPr lang="en-US"/>
                      <a:t>5% or lower</a:t>
                    </a:r>
                  </a:p>
                </c:rich>
              </c:tx>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Sheet2!$B$1:$E$1</c:f>
              <c:strCache>
                <c:ptCount val="4"/>
                <c:pt idx="0">
                  <c:v>2008</c:v>
                </c:pt>
                <c:pt idx="1">
                  <c:v>2009</c:v>
                </c:pt>
                <c:pt idx="2">
                  <c:v>2010</c:v>
                </c:pt>
                <c:pt idx="3">
                  <c:v>2011</c:v>
                </c:pt>
              </c:strCache>
            </c:strRef>
          </c:cat>
          <c:val>
            <c:numRef>
              <c:f>Sheet2!$B$4:$E$4</c:f>
              <c:numCache>
                <c:formatCode>General</c:formatCode>
                <c:ptCount val="4"/>
                <c:pt idx="2" formatCode="0%">
                  <c:v>5.5599999999999997E-2</c:v>
                </c:pt>
                <c:pt idx="3" formatCode="0%">
                  <c:v>0.09</c:v>
                </c:pt>
              </c:numCache>
            </c:numRef>
          </c:val>
          <c:smooth val="0"/>
        </c:ser>
        <c:dLbls>
          <c:dLblPos val="ctr"/>
          <c:showLegendKey val="0"/>
          <c:showVal val="1"/>
          <c:showCatName val="0"/>
          <c:showSerName val="0"/>
          <c:showPercent val="0"/>
          <c:showBubbleSize val="0"/>
        </c:dLbls>
        <c:marker val="1"/>
        <c:smooth val="0"/>
        <c:axId val="148764160"/>
        <c:axId val="148765696"/>
      </c:lineChart>
      <c:catAx>
        <c:axId val="148764160"/>
        <c:scaling>
          <c:orientation val="minMax"/>
        </c:scaling>
        <c:delete val="0"/>
        <c:axPos val="b"/>
        <c:numFmt formatCode="General" sourceLinked="1"/>
        <c:majorTickMark val="none"/>
        <c:minorTickMark val="none"/>
        <c:tickLblPos val="nextTo"/>
        <c:crossAx val="148765696"/>
        <c:crosses val="autoZero"/>
        <c:auto val="1"/>
        <c:lblAlgn val="ctr"/>
        <c:lblOffset val="100"/>
        <c:noMultiLvlLbl val="0"/>
      </c:catAx>
      <c:valAx>
        <c:axId val="148765696"/>
        <c:scaling>
          <c:orientation val="minMax"/>
          <c:max val="1"/>
          <c:min val="0"/>
        </c:scaling>
        <c:delete val="0"/>
        <c:axPos val="l"/>
        <c:numFmt formatCode="0%" sourceLinked="1"/>
        <c:majorTickMark val="out"/>
        <c:minorTickMark val="none"/>
        <c:tickLblPos val="nextTo"/>
        <c:crossAx val="148764160"/>
        <c:crosses val="autoZero"/>
        <c:crossBetween val="between"/>
      </c:valAx>
    </c:plotArea>
    <c:legend>
      <c:legendPos val="t"/>
      <c:layout>
        <c:manualLayout>
          <c:xMode val="edge"/>
          <c:yMode val="edge"/>
          <c:x val="8.2737056668516135E-2"/>
          <c:y val="0.10558053598563336"/>
          <c:w val="0.89742388451443567"/>
          <c:h val="0.19095420638209698"/>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Objective </a:t>
            </a:r>
            <a:r>
              <a:rPr lang="en-US" sz="1800" dirty="0" smtClean="0"/>
              <a:t>2C: </a:t>
            </a:r>
            <a:r>
              <a:rPr lang="en-US" sz="1800" dirty="0"/>
              <a:t>Ryan White Emergency Department Visits - Average</a:t>
            </a:r>
          </a:p>
        </c:rich>
      </c:tx>
      <c:layout>
        <c:manualLayout>
          <c:xMode val="edge"/>
          <c:yMode val="edge"/>
          <c:x val="0.17499897993536809"/>
          <c:y val="0"/>
        </c:manualLayout>
      </c:layout>
      <c:overlay val="0"/>
    </c:title>
    <c:autoTitleDeleted val="0"/>
    <c:plotArea>
      <c:layout>
        <c:manualLayout>
          <c:layoutTarget val="inner"/>
          <c:xMode val="edge"/>
          <c:yMode val="edge"/>
          <c:x val="9.1046136434780517E-2"/>
          <c:y val="0.24262795275590551"/>
          <c:w val="0.89233078090009399"/>
          <c:h val="0.62516881412550707"/>
        </c:manualLayout>
      </c:layout>
      <c:lineChart>
        <c:grouping val="standard"/>
        <c:varyColors val="0"/>
        <c:ser>
          <c:idx val="2"/>
          <c:order val="0"/>
          <c:tx>
            <c:strRef>
              <c:f>Sheet2!$A$35</c:f>
              <c:strCache>
                <c:ptCount val="1"/>
                <c:pt idx="0">
                  <c:v>2009-2012 Plan CHAIN Actual</c:v>
                </c:pt>
              </c:strCache>
            </c:strRef>
          </c:tx>
          <c:spPr>
            <a:ln w="25400" cap="flat" cmpd="sng" algn="ctr">
              <a:solidFill>
                <a:srgbClr val="9F2936"/>
              </a:solidFill>
              <a:prstDash val="solid"/>
            </a:ln>
            <a:effectLst/>
          </c:spPr>
          <c:marker>
            <c:symbol val="square"/>
            <c:size val="9"/>
            <c:spPr>
              <a:solidFill>
                <a:srgbClr val="C0504D"/>
              </a:solidFill>
              <a:ln w="25400" cap="flat" cmpd="sng" algn="ctr">
                <a:solidFill>
                  <a:srgbClr val="9F2936"/>
                </a:solidFill>
                <a:prstDash val="solid"/>
              </a:ln>
              <a:effectLst/>
            </c:spPr>
          </c:marker>
          <c:dPt>
            <c:idx val="0"/>
            <c:marker>
              <c:symbol val="circle"/>
              <c:size val="9"/>
              <c:spPr>
                <a:solidFill>
                  <a:sysClr val="window" lastClr="FFFFFF"/>
                </a:solidFill>
                <a:ln w="25400" cap="flat" cmpd="sng" algn="ctr">
                  <a:solidFill>
                    <a:srgbClr val="9F2936"/>
                  </a:solidFill>
                  <a:prstDash val="solid"/>
                </a:ln>
                <a:effectLst/>
              </c:spPr>
            </c:marker>
            <c:bubble3D val="0"/>
          </c:dPt>
          <c:dPt>
            <c:idx val="2"/>
            <c:marker>
              <c:symbol val="none"/>
            </c:marker>
            <c:bubble3D val="0"/>
            <c:spPr>
              <a:ln w="25400" cap="flat" cmpd="sng" algn="ctr">
                <a:solidFill>
                  <a:srgbClr val="FF0000"/>
                </a:solidFill>
                <a:prstDash val="solid"/>
              </a:ln>
              <a:effectLst/>
            </c:spPr>
          </c:dPt>
          <c:dPt>
            <c:idx val="3"/>
            <c:marker>
              <c:symbol val="none"/>
            </c:marker>
            <c:bubble3D val="0"/>
            <c:spPr>
              <a:ln w="25400" cap="flat" cmpd="sng" algn="ctr">
                <a:solidFill>
                  <a:srgbClr val="F79646">
                    <a:lumMod val="75000"/>
                  </a:srgbClr>
                </a:solidFill>
                <a:prstDash val="dash"/>
              </a:ln>
              <a:effectLst/>
            </c:spPr>
          </c:dPt>
          <c:dLbls>
            <c:dLbl>
              <c:idx val="0"/>
              <c:layout/>
              <c:dLblPos val="b"/>
              <c:showLegendKey val="0"/>
              <c:showVal val="1"/>
              <c:showCatName val="0"/>
              <c:showSerName val="0"/>
              <c:showPercent val="0"/>
              <c:showBubbleSize val="0"/>
            </c:dLbl>
            <c:dLbl>
              <c:idx val="1"/>
              <c:layout/>
              <c:dLblPos val="b"/>
              <c:showLegendKey val="0"/>
              <c:showVal val="1"/>
              <c:showCatName val="0"/>
              <c:showSerName val="0"/>
              <c:showPercent val="0"/>
              <c:showBubbleSize val="0"/>
            </c:dLbl>
            <c:dLbl>
              <c:idx val="2"/>
              <c:delete val="1"/>
            </c:dLbl>
            <c:dLbl>
              <c:idx val="3"/>
              <c:delete val="1"/>
            </c:dLbl>
            <c:dLblPos val="t"/>
            <c:showLegendKey val="0"/>
            <c:showVal val="1"/>
            <c:showCatName val="0"/>
            <c:showSerName val="0"/>
            <c:showPercent val="0"/>
            <c:showBubbleSize val="0"/>
            <c:showLeaderLines val="0"/>
          </c:dLbls>
          <c:cat>
            <c:strRef>
              <c:f>Sheet2!$B$34:$E$34</c:f>
              <c:strCache>
                <c:ptCount val="4"/>
                <c:pt idx="0">
                  <c:v>2008</c:v>
                </c:pt>
                <c:pt idx="1">
                  <c:v>2009</c:v>
                </c:pt>
                <c:pt idx="2">
                  <c:v>2010</c:v>
                </c:pt>
                <c:pt idx="3">
                  <c:v>2011</c:v>
                </c:pt>
              </c:strCache>
            </c:strRef>
          </c:cat>
          <c:val>
            <c:numRef>
              <c:f>Sheet2!$B$35:$E$35</c:f>
              <c:numCache>
                <c:formatCode>0.00</c:formatCode>
                <c:ptCount val="4"/>
                <c:pt idx="0">
                  <c:v>0.53600000000000003</c:v>
                </c:pt>
                <c:pt idx="1">
                  <c:v>0.47367999999999999</c:v>
                </c:pt>
                <c:pt idx="2">
                  <c:v>0.28999999999999998</c:v>
                </c:pt>
                <c:pt idx="3">
                  <c:v>0.48240000000000005</c:v>
                </c:pt>
              </c:numCache>
            </c:numRef>
          </c:val>
          <c:smooth val="0"/>
        </c:ser>
        <c:ser>
          <c:idx val="0"/>
          <c:order val="1"/>
          <c:tx>
            <c:strRef>
              <c:f>Sheet2!$A$36</c:f>
              <c:strCache>
                <c:ptCount val="1"/>
                <c:pt idx="0">
                  <c:v>2009-2012 Plan Target</c:v>
                </c:pt>
              </c:strCache>
            </c:strRef>
          </c:tx>
          <c:spPr>
            <a:ln w="25400">
              <a:solidFill>
                <a:srgbClr val="F07F09"/>
              </a:solidFill>
              <a:prstDash val="dash"/>
            </a:ln>
          </c:spPr>
          <c:marker>
            <c:symbol val="square"/>
            <c:size val="7"/>
            <c:spPr>
              <a:solidFill>
                <a:srgbClr val="F07F09"/>
              </a:solidFill>
              <a:ln>
                <a:solidFill>
                  <a:srgbClr val="F07F09"/>
                </a:solidFill>
              </a:ln>
            </c:spPr>
          </c:marker>
          <c:dPt>
            <c:idx val="0"/>
            <c:marker>
              <c:symbol val="none"/>
            </c:marker>
            <c:bubble3D val="0"/>
          </c:dPt>
          <c:dPt>
            <c:idx val="3"/>
            <c:marker>
              <c:symbol val="none"/>
            </c:marker>
            <c:bubble3D val="0"/>
            <c:spPr>
              <a:ln w="25400">
                <a:solidFill>
                  <a:srgbClr val="C0504D"/>
                </a:solidFill>
                <a:prstDash val="dash"/>
              </a:ln>
            </c:spPr>
          </c:dPt>
          <c:dPt>
            <c:idx val="4"/>
            <c:marker>
              <c:symbol val="none"/>
            </c:marker>
            <c:bubble3D val="0"/>
          </c:dPt>
          <c:dPt>
            <c:idx val="5"/>
            <c:marker>
              <c:symbol val="none"/>
            </c:marker>
            <c:bubble3D val="0"/>
          </c:dPt>
          <c:dPt>
            <c:idx val="6"/>
            <c:marker>
              <c:symbol val="picture"/>
              <c:spPr>
                <a:blipFill>
                  <a:blip xmlns:r="http://schemas.openxmlformats.org/officeDocument/2006/relationships" r:embed="rId2"/>
                  <a:stretch>
                    <a:fillRect/>
                  </a:stretch>
                </a:blipFill>
                <a:ln w="9525">
                  <a:noFill/>
                </a:ln>
              </c:spPr>
            </c:marker>
            <c:bubble3D val="0"/>
          </c:dPt>
          <c:dLbls>
            <c:delete val="1"/>
          </c:dLbls>
          <c:cat>
            <c:strRef>
              <c:f>Sheet2!$B$34:$E$34</c:f>
              <c:strCache>
                <c:ptCount val="4"/>
                <c:pt idx="0">
                  <c:v>2008</c:v>
                </c:pt>
                <c:pt idx="1">
                  <c:v>2009</c:v>
                </c:pt>
                <c:pt idx="2">
                  <c:v>2010</c:v>
                </c:pt>
                <c:pt idx="3">
                  <c:v>2011</c:v>
                </c:pt>
              </c:strCache>
            </c:strRef>
          </c:cat>
          <c:val>
            <c:numRef>
              <c:f>Sheet2!$B$36:$E$36</c:f>
              <c:numCache>
                <c:formatCode>General</c:formatCode>
                <c:ptCount val="4"/>
                <c:pt idx="3" formatCode="0.00">
                  <c:v>0.48240000000000005</c:v>
                </c:pt>
              </c:numCache>
            </c:numRef>
          </c:val>
          <c:smooth val="0"/>
        </c:ser>
        <c:ser>
          <c:idx val="1"/>
          <c:order val="2"/>
          <c:tx>
            <c:strRef>
              <c:f>Sheet2!$A$37</c:f>
              <c:strCache>
                <c:ptCount val="1"/>
                <c:pt idx="0">
                  <c:v>2009-2012 Plan AIRS/eSHARE Actual</c:v>
                </c:pt>
              </c:strCache>
            </c:strRef>
          </c:tx>
          <c:spPr>
            <a:ln w="25400">
              <a:solidFill>
                <a:srgbClr val="FF0000"/>
              </a:solidFill>
              <a:prstDash val="dash"/>
            </a:ln>
          </c:spPr>
          <c:marker>
            <c:symbol val="square"/>
            <c:size val="7"/>
            <c:spPr>
              <a:solidFill>
                <a:srgbClr val="FF0000"/>
              </a:solidFill>
            </c:spPr>
          </c:marker>
          <c:dPt>
            <c:idx val="0"/>
            <c:marker>
              <c:symbol val="none"/>
            </c:marker>
            <c:bubble3D val="0"/>
            <c:spPr>
              <a:ln w="25400">
                <a:solidFill>
                  <a:srgbClr val="F79646">
                    <a:lumMod val="75000"/>
                  </a:srgbClr>
                </a:solidFill>
                <a:prstDash val="dash"/>
              </a:ln>
            </c:spPr>
          </c:dPt>
          <c:dPt>
            <c:idx val="2"/>
            <c:marker>
              <c:spPr>
                <a:solidFill>
                  <a:srgbClr val="FF0000"/>
                </a:solidFill>
                <a:ln>
                  <a:solidFill>
                    <a:srgbClr val="FF0000"/>
                  </a:solidFill>
                </a:ln>
              </c:spPr>
            </c:marker>
            <c:bubble3D val="0"/>
            <c:spPr>
              <a:ln w="25400">
                <a:solidFill>
                  <a:srgbClr val="FF0000"/>
                </a:solidFill>
                <a:prstDash val="solid"/>
              </a:ln>
            </c:spPr>
          </c:dPt>
          <c:dPt>
            <c:idx val="3"/>
            <c:marker>
              <c:symbol val="diamond"/>
              <c:size val="9"/>
              <c:spPr>
                <a:solidFill>
                  <a:srgbClr val="FF6600"/>
                </a:solidFill>
                <a:ln w="38100">
                  <a:solidFill>
                    <a:srgbClr val="FF6600"/>
                  </a:solidFill>
                </a:ln>
              </c:spPr>
            </c:marker>
            <c:bubble3D val="0"/>
            <c:spPr>
              <a:ln w="25400">
                <a:solidFill>
                  <a:srgbClr val="F79646">
                    <a:lumMod val="75000"/>
                  </a:srgbClr>
                </a:solidFill>
                <a:prstDash val="dash"/>
              </a:ln>
            </c:spPr>
          </c:dPt>
          <c:dPt>
            <c:idx val="4"/>
            <c:marker>
              <c:symbol val="none"/>
            </c:marker>
            <c:bubble3D val="0"/>
            <c:spPr>
              <a:ln w="25400">
                <a:solidFill>
                  <a:srgbClr val="F79646">
                    <a:lumMod val="75000"/>
                  </a:srgbClr>
                </a:solidFill>
                <a:prstDash val="dash"/>
              </a:ln>
            </c:spPr>
          </c:dPt>
          <c:dPt>
            <c:idx val="5"/>
            <c:marker>
              <c:symbol val="none"/>
            </c:marker>
            <c:bubble3D val="0"/>
            <c:spPr>
              <a:ln w="25400">
                <a:solidFill>
                  <a:srgbClr val="F79646">
                    <a:lumMod val="75000"/>
                  </a:srgbClr>
                </a:solidFill>
                <a:prstDash val="dash"/>
              </a:ln>
            </c:spPr>
          </c:dPt>
          <c:dPt>
            <c:idx val="6"/>
            <c:marker>
              <c:symbol val="none"/>
            </c:marker>
            <c:bubble3D val="0"/>
            <c:spPr>
              <a:ln w="25400">
                <a:solidFill>
                  <a:srgbClr val="F79646">
                    <a:lumMod val="75000"/>
                  </a:srgbClr>
                </a:solidFill>
                <a:prstDash val="dash"/>
              </a:ln>
            </c:spPr>
          </c:dPt>
          <c:dLbls>
            <c:dLbl>
              <c:idx val="2"/>
              <c:layout>
                <c:manualLayout>
                  <c:x val="-4.0250004720632941E-2"/>
                  <c:y val="7.3075257857961123E-2"/>
                </c:manualLayout>
              </c:layout>
              <c:dLblPos val="r"/>
              <c:showLegendKey val="0"/>
              <c:showVal val="1"/>
              <c:showCatName val="0"/>
              <c:showSerName val="0"/>
              <c:showPercent val="0"/>
              <c:showBubbleSize val="0"/>
            </c:dLbl>
            <c:dLbl>
              <c:idx val="3"/>
              <c:layout/>
              <c:dLblPos val="t"/>
              <c:showLegendKey val="0"/>
              <c:showVal val="1"/>
              <c:showCatName val="0"/>
              <c:showSerName val="0"/>
              <c:showPercent val="0"/>
              <c:showBubbleSize val="0"/>
            </c:dLbl>
            <c:dLbl>
              <c:idx val="4"/>
              <c:delete val="1"/>
            </c:dLbl>
            <c:dLbl>
              <c:idx val="5"/>
              <c:delete val="1"/>
            </c:dLbl>
            <c:dLbl>
              <c:idx val="6"/>
              <c:delete val="1"/>
            </c:dLbl>
            <c:dLblPos val="ctr"/>
            <c:showLegendKey val="0"/>
            <c:showVal val="1"/>
            <c:showCatName val="0"/>
            <c:showSerName val="0"/>
            <c:showPercent val="0"/>
            <c:showBubbleSize val="0"/>
            <c:showLeaderLines val="0"/>
          </c:dLbls>
          <c:cat>
            <c:strRef>
              <c:f>Sheet2!$B$34:$E$34</c:f>
              <c:strCache>
                <c:ptCount val="4"/>
                <c:pt idx="0">
                  <c:v>2008</c:v>
                </c:pt>
                <c:pt idx="1">
                  <c:v>2009</c:v>
                </c:pt>
                <c:pt idx="2">
                  <c:v>2010</c:v>
                </c:pt>
                <c:pt idx="3">
                  <c:v>2011</c:v>
                </c:pt>
              </c:strCache>
            </c:strRef>
          </c:cat>
          <c:val>
            <c:numRef>
              <c:f>Sheet2!$B$37:$E$37</c:f>
              <c:numCache>
                <c:formatCode>General</c:formatCode>
                <c:ptCount val="4"/>
                <c:pt idx="2" formatCode="0.00">
                  <c:v>0.28999999999999998</c:v>
                </c:pt>
                <c:pt idx="3" formatCode="0.00">
                  <c:v>0.48240000000000005</c:v>
                </c:pt>
              </c:numCache>
            </c:numRef>
          </c:val>
          <c:smooth val="0"/>
        </c:ser>
        <c:dLbls>
          <c:dLblPos val="ctr"/>
          <c:showLegendKey val="0"/>
          <c:showVal val="1"/>
          <c:showCatName val="0"/>
          <c:showSerName val="0"/>
          <c:showPercent val="0"/>
          <c:showBubbleSize val="0"/>
        </c:dLbls>
        <c:marker val="1"/>
        <c:smooth val="0"/>
        <c:axId val="160908416"/>
        <c:axId val="160909952"/>
      </c:lineChart>
      <c:catAx>
        <c:axId val="160908416"/>
        <c:scaling>
          <c:orientation val="minMax"/>
        </c:scaling>
        <c:delete val="0"/>
        <c:axPos val="b"/>
        <c:numFmt formatCode="General" sourceLinked="1"/>
        <c:majorTickMark val="none"/>
        <c:minorTickMark val="none"/>
        <c:tickLblPos val="nextTo"/>
        <c:crossAx val="160909952"/>
        <c:crosses val="autoZero"/>
        <c:auto val="1"/>
        <c:lblAlgn val="ctr"/>
        <c:lblOffset val="100"/>
        <c:noMultiLvlLbl val="0"/>
      </c:catAx>
      <c:valAx>
        <c:axId val="160909952"/>
        <c:scaling>
          <c:orientation val="minMax"/>
          <c:max val="1"/>
          <c:min val="0"/>
        </c:scaling>
        <c:delete val="0"/>
        <c:axPos val="l"/>
        <c:numFmt formatCode="0.00" sourceLinked="1"/>
        <c:majorTickMark val="out"/>
        <c:minorTickMark val="none"/>
        <c:tickLblPos val="nextTo"/>
        <c:crossAx val="160908416"/>
        <c:crosses val="autoZero"/>
        <c:crossBetween val="between"/>
      </c:valAx>
    </c:plotArea>
    <c:legend>
      <c:legendPos val="t"/>
      <c:layout>
        <c:manualLayout>
          <c:xMode val="edge"/>
          <c:yMode val="edge"/>
          <c:x val="6.4982094919590824E-2"/>
          <c:y val="7.9681771296097714E-2"/>
          <c:w val="0.88427887611170908"/>
          <c:h val="0.14999782485752816"/>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Objective </a:t>
            </a:r>
            <a:r>
              <a:rPr lang="en-US" sz="1800" dirty="0" smtClean="0"/>
              <a:t>2C: </a:t>
            </a:r>
            <a:r>
              <a:rPr lang="en-US" sz="1800" dirty="0"/>
              <a:t>EMA Emergency Department Visits &gt;1</a:t>
            </a:r>
          </a:p>
        </c:rich>
      </c:tx>
      <c:layout>
        <c:manualLayout>
          <c:xMode val="edge"/>
          <c:yMode val="edge"/>
          <c:x val="0.20625738188976378"/>
          <c:y val="0"/>
        </c:manualLayout>
      </c:layout>
      <c:overlay val="0"/>
    </c:title>
    <c:autoTitleDeleted val="0"/>
    <c:plotArea>
      <c:layout>
        <c:manualLayout>
          <c:layoutTarget val="inner"/>
          <c:xMode val="edge"/>
          <c:yMode val="edge"/>
          <c:x val="9.8568499250093727E-2"/>
          <c:y val="0.30823507638468267"/>
          <c:w val="0.88629651762279715"/>
          <c:h val="0.5110189110976513"/>
        </c:manualLayout>
      </c:layout>
      <c:lineChart>
        <c:grouping val="standard"/>
        <c:varyColors val="0"/>
        <c:ser>
          <c:idx val="2"/>
          <c:order val="0"/>
          <c:tx>
            <c:strRef>
              <c:f>Sheet1!$A$2</c:f>
              <c:strCache>
                <c:ptCount val="1"/>
                <c:pt idx="0">
                  <c:v>2009-2012 Plan CHAIN Actual</c:v>
                </c:pt>
              </c:strCache>
            </c:strRef>
          </c:tx>
          <c:spPr>
            <a:ln w="38100" cap="flat" cmpd="sng" algn="ctr">
              <a:solidFill>
                <a:srgbClr val="9F2936"/>
              </a:solidFill>
              <a:prstDash val="solid"/>
            </a:ln>
            <a:effectLst/>
          </c:spPr>
          <c:marker>
            <c:symbol val="square"/>
            <c:size val="7"/>
            <c:spPr>
              <a:solidFill>
                <a:srgbClr val="C0504D"/>
              </a:solidFill>
              <a:ln w="25400" cap="flat" cmpd="sng" algn="ctr">
                <a:solidFill>
                  <a:srgbClr val="9F2936"/>
                </a:solidFill>
                <a:prstDash val="solid"/>
              </a:ln>
              <a:effectLst/>
            </c:spPr>
          </c:marker>
          <c:dPt>
            <c:idx val="0"/>
            <c:bubble3D val="0"/>
          </c:dPt>
          <c:dPt>
            <c:idx val="3"/>
            <c:marker>
              <c:symbol val="none"/>
            </c:marker>
            <c:bubble3D val="0"/>
            <c:spPr>
              <a:ln w="38100" cap="flat" cmpd="sng" algn="ctr">
                <a:solidFill>
                  <a:srgbClr val="F79646">
                    <a:lumMod val="75000"/>
                  </a:srgbClr>
                </a:solidFill>
                <a:prstDash val="dash"/>
              </a:ln>
              <a:effectLst/>
            </c:spPr>
          </c:dPt>
          <c:dLbls>
            <c:dLbl>
              <c:idx val="0"/>
              <c:delete val="1"/>
            </c:dLbl>
            <c:dLbl>
              <c:idx val="3"/>
              <c:delete val="1"/>
            </c:dLbl>
            <c:dLblPos val="t"/>
            <c:showLegendKey val="0"/>
            <c:showVal val="1"/>
            <c:showCatName val="0"/>
            <c:showSerName val="0"/>
            <c:showPercent val="0"/>
            <c:showBubbleSize val="0"/>
            <c:showLeaderLines val="0"/>
          </c:dLbls>
          <c:cat>
            <c:strRef>
              <c:f>Sheet1!$B$1:$E$1</c:f>
              <c:strCache>
                <c:ptCount val="4"/>
                <c:pt idx="0">
                  <c:v>2008</c:v>
                </c:pt>
                <c:pt idx="1">
                  <c:v>2009</c:v>
                </c:pt>
                <c:pt idx="2">
                  <c:v>2010</c:v>
                </c:pt>
                <c:pt idx="3">
                  <c:v>2011</c:v>
                </c:pt>
              </c:strCache>
            </c:strRef>
          </c:cat>
          <c:val>
            <c:numRef>
              <c:f>Sheet1!$B$2:$E$2</c:f>
              <c:numCache>
                <c:formatCode>0%</c:formatCode>
                <c:ptCount val="4"/>
                <c:pt idx="0">
                  <c:v>7.9799999999999996E-2</c:v>
                </c:pt>
                <c:pt idx="1">
                  <c:v>7.0000000000000007E-2</c:v>
                </c:pt>
                <c:pt idx="2">
                  <c:v>0.08</c:v>
                </c:pt>
                <c:pt idx="3">
                  <c:v>8.3789999999999989E-2</c:v>
                </c:pt>
              </c:numCache>
            </c:numRef>
          </c:val>
          <c:smooth val="0"/>
        </c:ser>
        <c:ser>
          <c:idx val="0"/>
          <c:order val="1"/>
          <c:tx>
            <c:strRef>
              <c:f>Sheet1!$A$3</c:f>
              <c:strCache>
                <c:ptCount val="1"/>
                <c:pt idx="0">
                  <c:v>2009-2012 Plan Target</c:v>
                </c:pt>
              </c:strCache>
            </c:strRef>
          </c:tx>
          <c:spPr>
            <a:ln w="25400">
              <a:solidFill>
                <a:srgbClr val="F07F09"/>
              </a:solidFill>
              <a:prstDash val="dash"/>
            </a:ln>
          </c:spPr>
          <c:marker>
            <c:symbol val="diamond"/>
            <c:size val="9"/>
            <c:spPr>
              <a:solidFill>
                <a:srgbClr val="F07F09"/>
              </a:solidFill>
              <a:ln>
                <a:solidFill>
                  <a:srgbClr val="F07F09"/>
                </a:solidFill>
              </a:ln>
            </c:spPr>
          </c:marker>
          <c:dPt>
            <c:idx val="3"/>
            <c:bubble3D val="0"/>
            <c:spPr>
              <a:ln w="25400">
                <a:solidFill>
                  <a:srgbClr val="C0504D"/>
                </a:solidFill>
                <a:prstDash val="dash"/>
              </a:ln>
            </c:spPr>
          </c:dPt>
          <c:dPt>
            <c:idx val="4"/>
            <c:bubble3D val="0"/>
          </c:dPt>
          <c:dPt>
            <c:idx val="5"/>
            <c:bubble3D val="0"/>
          </c:dPt>
          <c:dPt>
            <c:idx val="6"/>
            <c:marker>
              <c:spPr>
                <a:solidFill>
                  <a:srgbClr val="F79646">
                    <a:lumMod val="75000"/>
                  </a:srgbClr>
                </a:solidFill>
                <a:ln>
                  <a:solidFill>
                    <a:srgbClr val="F07F09"/>
                  </a:solidFill>
                </a:ln>
              </c:spPr>
            </c:marker>
            <c:bubble3D val="0"/>
          </c:dPt>
          <c:dLbls>
            <c:dLbl>
              <c:idx val="3"/>
              <c:delete val="1"/>
            </c:dLbl>
            <c:dLbl>
              <c:idx val="4"/>
              <c:delete val="1"/>
            </c:dLbl>
            <c:dLbl>
              <c:idx val="5"/>
              <c:delete val="1"/>
            </c:dLbl>
            <c:dLbl>
              <c:idx val="6"/>
              <c:tx>
                <c:rich>
                  <a:bodyPr/>
                  <a:lstStyle/>
                  <a:p>
                    <a:r>
                      <a:rPr lang="en-US"/>
                      <a:t>5% or less</a:t>
                    </a:r>
                  </a:p>
                </c:rich>
              </c:tx>
              <c:dLblPos val="t"/>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Sheet1!$B$1:$E$1</c:f>
              <c:strCache>
                <c:ptCount val="4"/>
                <c:pt idx="0">
                  <c:v>2008</c:v>
                </c:pt>
                <c:pt idx="1">
                  <c:v>2009</c:v>
                </c:pt>
                <c:pt idx="2">
                  <c:v>2010</c:v>
                </c:pt>
                <c:pt idx="3">
                  <c:v>2011</c:v>
                </c:pt>
              </c:strCache>
            </c:strRef>
          </c:cat>
          <c:val>
            <c:numRef>
              <c:f>Sheet1!$B$3:$E$3</c:f>
              <c:numCache>
                <c:formatCode>General</c:formatCode>
                <c:ptCount val="4"/>
                <c:pt idx="3" formatCode="0%">
                  <c:v>8.3789999999999989E-2</c:v>
                </c:pt>
              </c:numCache>
            </c:numRef>
          </c:val>
          <c:smooth val="0"/>
        </c:ser>
        <c:ser>
          <c:idx val="4"/>
          <c:order val="2"/>
          <c:tx>
            <c:strRef>
              <c:f>Sheet1!$A$4</c:f>
              <c:strCache>
                <c:ptCount val="1"/>
                <c:pt idx="0">
                  <c:v>2009-2012 Plan MMP Actual</c:v>
                </c:pt>
              </c:strCache>
            </c:strRef>
          </c:tx>
          <c:spPr>
            <a:ln w="38100">
              <a:solidFill>
                <a:srgbClr val="FF0000"/>
              </a:solidFill>
            </a:ln>
          </c:spPr>
          <c:marker>
            <c:spPr>
              <a:solidFill>
                <a:srgbClr val="FF0000"/>
              </a:solidFill>
              <a:ln>
                <a:solidFill>
                  <a:srgbClr val="FF0000"/>
                </a:solidFill>
              </a:ln>
            </c:spPr>
          </c:marker>
          <c:dPt>
            <c:idx val="0"/>
            <c:marker>
              <c:symbol val="circle"/>
              <c:size val="9"/>
              <c:spPr>
                <a:solidFill>
                  <a:sysClr val="window" lastClr="FFFFFF"/>
                </a:solidFill>
                <a:ln>
                  <a:solidFill>
                    <a:srgbClr val="FF0000"/>
                  </a:solidFill>
                </a:ln>
              </c:spPr>
            </c:marker>
            <c:bubble3D val="0"/>
            <c:spPr>
              <a:ln w="38100">
                <a:solidFill>
                  <a:srgbClr val="F79646">
                    <a:lumMod val="75000"/>
                  </a:srgbClr>
                </a:solidFill>
                <a:prstDash val="dash"/>
              </a:ln>
            </c:spPr>
          </c:dPt>
          <c:dPt>
            <c:idx val="3"/>
            <c:marker>
              <c:symbol val="none"/>
            </c:marker>
            <c:bubble3D val="0"/>
            <c:spPr>
              <a:ln w="38100">
                <a:solidFill>
                  <a:srgbClr val="F79646">
                    <a:lumMod val="75000"/>
                  </a:srgbClr>
                </a:solidFill>
                <a:prstDash val="dash"/>
              </a:ln>
            </c:spPr>
          </c:dPt>
          <c:dPt>
            <c:idx val="4"/>
            <c:marker>
              <c:symbol val="none"/>
            </c:marker>
            <c:bubble3D val="0"/>
            <c:spPr>
              <a:ln w="38100">
                <a:solidFill>
                  <a:srgbClr val="F79646">
                    <a:lumMod val="75000"/>
                  </a:srgbClr>
                </a:solidFill>
                <a:prstDash val="dash"/>
              </a:ln>
            </c:spPr>
          </c:dPt>
          <c:dPt>
            <c:idx val="5"/>
            <c:marker>
              <c:symbol val="none"/>
            </c:marker>
            <c:bubble3D val="0"/>
            <c:spPr>
              <a:ln w="38100">
                <a:solidFill>
                  <a:srgbClr val="F79646">
                    <a:lumMod val="75000"/>
                  </a:srgbClr>
                </a:solidFill>
                <a:prstDash val="dash"/>
              </a:ln>
            </c:spPr>
          </c:dPt>
          <c:dPt>
            <c:idx val="6"/>
            <c:marker>
              <c:symbol val="none"/>
            </c:marker>
            <c:bubble3D val="0"/>
            <c:spPr>
              <a:ln w="38100">
                <a:solidFill>
                  <a:srgbClr val="F79646">
                    <a:lumMod val="75000"/>
                  </a:srgbClr>
                </a:solidFill>
                <a:prstDash val="dash"/>
              </a:ln>
            </c:spPr>
          </c:dPt>
          <c:dLbls>
            <c:dLbl>
              <c:idx val="1"/>
              <c:layout>
                <c:manualLayout>
                  <c:x val="-2.564102564102564E-2"/>
                  <c:y val="3.8888888888888994E-2"/>
                </c:manualLayout>
              </c:layout>
              <c:dLblPos val="r"/>
              <c:showLegendKey val="0"/>
              <c:showVal val="1"/>
              <c:showCatName val="0"/>
              <c:showSerName val="0"/>
              <c:showPercent val="0"/>
              <c:showBubbleSize val="0"/>
            </c:dLbl>
            <c:dLbl>
              <c:idx val="2"/>
              <c:layout>
                <c:manualLayout>
                  <c:x val="1.6025641025582265E-5"/>
                  <c:y val="2.7777777777777779E-3"/>
                </c:manualLayout>
              </c:layout>
              <c:dLblPos val="r"/>
              <c:showLegendKey val="0"/>
              <c:showVal val="1"/>
              <c:showCatName val="0"/>
              <c:showSerName val="0"/>
              <c:showPercent val="0"/>
              <c:showBubbleSize val="0"/>
            </c:dLbl>
            <c:dLbl>
              <c:idx val="3"/>
              <c:layout/>
              <c:dLblPos val="t"/>
              <c:showLegendKey val="0"/>
              <c:showVal val="1"/>
              <c:showCatName val="0"/>
              <c:showSerName val="0"/>
              <c:showPercent val="0"/>
              <c:showBubbleSize val="0"/>
            </c:dLbl>
            <c:dLbl>
              <c:idx val="4"/>
              <c:delete val="1"/>
            </c:dLbl>
            <c:dLbl>
              <c:idx val="5"/>
              <c:delete val="1"/>
            </c:dLbl>
            <c:dLbl>
              <c:idx val="6"/>
              <c:delete val="1"/>
            </c:dLbl>
            <c:dLblPos val="l"/>
            <c:showLegendKey val="0"/>
            <c:showVal val="1"/>
            <c:showCatName val="0"/>
            <c:showSerName val="0"/>
            <c:showPercent val="0"/>
            <c:showBubbleSize val="0"/>
            <c:showLeaderLines val="0"/>
          </c:dLbls>
          <c:cat>
            <c:strRef>
              <c:f>Sheet1!$B$1:$E$1</c:f>
              <c:strCache>
                <c:ptCount val="4"/>
                <c:pt idx="0">
                  <c:v>2008</c:v>
                </c:pt>
                <c:pt idx="1">
                  <c:v>2009</c:v>
                </c:pt>
                <c:pt idx="2">
                  <c:v>2010</c:v>
                </c:pt>
                <c:pt idx="3">
                  <c:v>2011</c:v>
                </c:pt>
              </c:strCache>
            </c:strRef>
          </c:cat>
          <c:val>
            <c:numRef>
              <c:f>Sheet1!$B$4:$E$4</c:f>
              <c:numCache>
                <c:formatCode>0%</c:formatCode>
                <c:ptCount val="4"/>
                <c:pt idx="0">
                  <c:v>0.08</c:v>
                </c:pt>
                <c:pt idx="1">
                  <c:v>0.06</c:v>
                </c:pt>
                <c:pt idx="2">
                  <c:v>3.2000000000000001E-2</c:v>
                </c:pt>
                <c:pt idx="3">
                  <c:v>8.3789999999999989E-2</c:v>
                </c:pt>
              </c:numCache>
            </c:numRef>
          </c:val>
          <c:smooth val="0"/>
        </c:ser>
        <c:dLbls>
          <c:dLblPos val="ctr"/>
          <c:showLegendKey val="0"/>
          <c:showVal val="1"/>
          <c:showCatName val="0"/>
          <c:showSerName val="0"/>
          <c:showPercent val="0"/>
          <c:showBubbleSize val="0"/>
        </c:dLbls>
        <c:marker val="1"/>
        <c:smooth val="0"/>
        <c:axId val="166004608"/>
        <c:axId val="166006144"/>
      </c:lineChart>
      <c:catAx>
        <c:axId val="166004608"/>
        <c:scaling>
          <c:orientation val="minMax"/>
        </c:scaling>
        <c:delete val="0"/>
        <c:axPos val="b"/>
        <c:numFmt formatCode="General" sourceLinked="1"/>
        <c:majorTickMark val="none"/>
        <c:minorTickMark val="none"/>
        <c:tickLblPos val="nextTo"/>
        <c:crossAx val="166006144"/>
        <c:crosses val="autoZero"/>
        <c:auto val="1"/>
        <c:lblAlgn val="ctr"/>
        <c:lblOffset val="100"/>
        <c:noMultiLvlLbl val="0"/>
      </c:catAx>
      <c:valAx>
        <c:axId val="166006144"/>
        <c:scaling>
          <c:orientation val="minMax"/>
          <c:max val="1"/>
          <c:min val="0"/>
        </c:scaling>
        <c:delete val="0"/>
        <c:axPos val="l"/>
        <c:numFmt formatCode="0%" sourceLinked="1"/>
        <c:majorTickMark val="out"/>
        <c:minorTickMark val="none"/>
        <c:tickLblPos val="nextTo"/>
        <c:crossAx val="166004608"/>
        <c:crosses val="autoZero"/>
        <c:crossBetween val="between"/>
        <c:majorUnit val="0.2"/>
      </c:valAx>
    </c:plotArea>
    <c:legend>
      <c:legendPos val="t"/>
      <c:layout>
        <c:manualLayout>
          <c:xMode val="edge"/>
          <c:yMode val="edge"/>
          <c:x val="0.10538432695913011"/>
          <c:y val="0.12555925701594992"/>
          <c:w val="0.88883733283339583"/>
          <c:h val="0.1542581494719303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Objective </a:t>
            </a:r>
            <a:r>
              <a:rPr lang="en-US" sz="1800" dirty="0" smtClean="0"/>
              <a:t>2C: </a:t>
            </a:r>
            <a:r>
              <a:rPr lang="en-US" sz="1800" dirty="0"/>
              <a:t>EMA Emergency Department Visits - Average</a:t>
            </a:r>
          </a:p>
        </c:rich>
      </c:tx>
      <c:layout>
        <c:manualLayout>
          <c:xMode val="edge"/>
          <c:yMode val="edge"/>
          <c:x val="0.1798347952159205"/>
          <c:y val="8.8124343573075441E-4"/>
        </c:manualLayout>
      </c:layout>
      <c:overlay val="0"/>
    </c:title>
    <c:autoTitleDeleted val="0"/>
    <c:plotArea>
      <c:layout>
        <c:manualLayout>
          <c:layoutTarget val="inner"/>
          <c:xMode val="edge"/>
          <c:yMode val="edge"/>
          <c:x val="7.9327224583652711E-2"/>
          <c:y val="0.23131208358570562"/>
          <c:w val="0.90404977585766366"/>
          <c:h val="0.65204472037149197"/>
        </c:manualLayout>
      </c:layout>
      <c:lineChart>
        <c:grouping val="standard"/>
        <c:varyColors val="0"/>
        <c:ser>
          <c:idx val="2"/>
          <c:order val="0"/>
          <c:tx>
            <c:strRef>
              <c:f>Sheet1!$A$36</c:f>
              <c:strCache>
                <c:ptCount val="1"/>
                <c:pt idx="0">
                  <c:v>2009-2012 Plan CHAIN Actual</c:v>
                </c:pt>
              </c:strCache>
            </c:strRef>
          </c:tx>
          <c:spPr>
            <a:ln w="25400" cap="flat" cmpd="sng" algn="ctr">
              <a:solidFill>
                <a:srgbClr val="9F2936"/>
              </a:solidFill>
              <a:prstDash val="solid"/>
            </a:ln>
            <a:effectLst/>
          </c:spPr>
          <c:marker>
            <c:symbol val="square"/>
            <c:size val="9"/>
            <c:spPr>
              <a:solidFill>
                <a:srgbClr val="C0504D"/>
              </a:solidFill>
              <a:ln w="25400" cap="flat" cmpd="sng" algn="ctr">
                <a:solidFill>
                  <a:srgbClr val="9F2936"/>
                </a:solidFill>
                <a:prstDash val="solid"/>
              </a:ln>
              <a:effectLst/>
            </c:spPr>
          </c:marker>
          <c:dPt>
            <c:idx val="0"/>
            <c:marker>
              <c:symbol val="circle"/>
              <c:size val="9"/>
              <c:spPr>
                <a:solidFill>
                  <a:sysClr val="window" lastClr="FFFFFF">
                    <a:lumMod val="95000"/>
                  </a:sysClr>
                </a:solidFill>
                <a:ln w="25400" cap="flat" cmpd="sng" algn="ctr">
                  <a:solidFill>
                    <a:srgbClr val="9F2936"/>
                  </a:solidFill>
                  <a:prstDash val="solid"/>
                </a:ln>
                <a:effectLst/>
              </c:spPr>
            </c:marker>
            <c:bubble3D val="0"/>
          </c:dPt>
          <c:dPt>
            <c:idx val="3"/>
            <c:marker>
              <c:symbol val="none"/>
            </c:marker>
            <c:bubble3D val="0"/>
            <c:spPr>
              <a:ln w="25400" cap="flat" cmpd="sng" algn="ctr">
                <a:solidFill>
                  <a:srgbClr val="F79646">
                    <a:lumMod val="75000"/>
                  </a:srgbClr>
                </a:solidFill>
                <a:prstDash val="dash"/>
              </a:ln>
              <a:effectLst/>
            </c:spPr>
          </c:dPt>
          <c:dLbls>
            <c:dLbl>
              <c:idx val="3"/>
              <c:delete val="1"/>
            </c:dLbl>
            <c:dLblPos val="t"/>
            <c:showLegendKey val="0"/>
            <c:showVal val="1"/>
            <c:showCatName val="0"/>
            <c:showSerName val="0"/>
            <c:showPercent val="0"/>
            <c:showBubbleSize val="0"/>
            <c:showLeaderLines val="0"/>
          </c:dLbls>
          <c:cat>
            <c:strRef>
              <c:f>Sheet1!$B$35:$E$35</c:f>
              <c:strCache>
                <c:ptCount val="4"/>
                <c:pt idx="0">
                  <c:v>2008</c:v>
                </c:pt>
                <c:pt idx="1">
                  <c:v>2009</c:v>
                </c:pt>
                <c:pt idx="2">
                  <c:v>2010</c:v>
                </c:pt>
                <c:pt idx="3">
                  <c:v>2011</c:v>
                </c:pt>
              </c:strCache>
            </c:strRef>
          </c:cat>
          <c:val>
            <c:numRef>
              <c:f>Sheet1!$B$36:$E$36</c:f>
              <c:numCache>
                <c:formatCode>0.00</c:formatCode>
                <c:ptCount val="4"/>
                <c:pt idx="0">
                  <c:v>0.47499999999999998</c:v>
                </c:pt>
                <c:pt idx="1">
                  <c:v>0.41889999999999999</c:v>
                </c:pt>
                <c:pt idx="2">
                  <c:v>0.36919999999999997</c:v>
                </c:pt>
                <c:pt idx="3">
                  <c:v>0.45124999999999998</c:v>
                </c:pt>
              </c:numCache>
            </c:numRef>
          </c:val>
          <c:smooth val="0"/>
        </c:ser>
        <c:ser>
          <c:idx val="0"/>
          <c:order val="1"/>
          <c:tx>
            <c:strRef>
              <c:f>Sheet1!$A$37</c:f>
              <c:strCache>
                <c:ptCount val="1"/>
                <c:pt idx="0">
                  <c:v>2009-2012 Plan Target</c:v>
                </c:pt>
              </c:strCache>
            </c:strRef>
          </c:tx>
          <c:spPr>
            <a:ln w="25400">
              <a:solidFill>
                <a:srgbClr val="F07F09"/>
              </a:solidFill>
              <a:prstDash val="dash"/>
            </a:ln>
          </c:spPr>
          <c:marker>
            <c:symbol val="diamond"/>
            <c:size val="9"/>
            <c:spPr>
              <a:solidFill>
                <a:srgbClr val="F07F09"/>
              </a:solidFill>
              <a:ln>
                <a:solidFill>
                  <a:srgbClr val="F07F09"/>
                </a:solidFill>
              </a:ln>
            </c:spPr>
          </c:marker>
          <c:dPt>
            <c:idx val="0"/>
            <c:bubble3D val="0"/>
          </c:dPt>
          <c:dPt>
            <c:idx val="3"/>
            <c:bubble3D val="0"/>
            <c:spPr>
              <a:ln w="25400">
                <a:solidFill>
                  <a:srgbClr val="C0504D"/>
                </a:solidFill>
                <a:prstDash val="dash"/>
              </a:ln>
            </c:spPr>
          </c:dPt>
          <c:dPt>
            <c:idx val="4"/>
            <c:bubble3D val="0"/>
          </c:dPt>
          <c:dPt>
            <c:idx val="5"/>
            <c:bubble3D val="0"/>
          </c:dPt>
          <c:dPt>
            <c:idx val="6"/>
            <c:bubble3D val="0"/>
          </c:dPt>
          <c:dLbls>
            <c:delete val="1"/>
          </c:dLbls>
          <c:cat>
            <c:strRef>
              <c:f>Sheet1!$B$35:$E$35</c:f>
              <c:strCache>
                <c:ptCount val="4"/>
                <c:pt idx="0">
                  <c:v>2008</c:v>
                </c:pt>
                <c:pt idx="1">
                  <c:v>2009</c:v>
                </c:pt>
                <c:pt idx="2">
                  <c:v>2010</c:v>
                </c:pt>
                <c:pt idx="3">
                  <c:v>2011</c:v>
                </c:pt>
              </c:strCache>
            </c:strRef>
          </c:cat>
          <c:val>
            <c:numRef>
              <c:f>Sheet1!$B$37:$E$37</c:f>
              <c:numCache>
                <c:formatCode>General</c:formatCode>
                <c:ptCount val="4"/>
                <c:pt idx="3" formatCode="0.00">
                  <c:v>0.45124999999999998</c:v>
                </c:pt>
              </c:numCache>
            </c:numRef>
          </c:val>
          <c:smooth val="0"/>
        </c:ser>
        <c:ser>
          <c:idx val="1"/>
          <c:order val="2"/>
          <c:tx>
            <c:strRef>
              <c:f>Sheet1!$A$38</c:f>
              <c:strCache>
                <c:ptCount val="1"/>
                <c:pt idx="0">
                  <c:v>2009-2012 Plan MMP Actual</c:v>
                </c:pt>
              </c:strCache>
            </c:strRef>
          </c:tx>
          <c:spPr>
            <a:ln>
              <a:solidFill>
                <a:srgbClr val="FF0000"/>
              </a:solidFill>
            </a:ln>
          </c:spPr>
          <c:marker>
            <c:symbol val="square"/>
            <c:size val="9"/>
            <c:spPr>
              <a:solidFill>
                <a:srgbClr val="FF0000"/>
              </a:solidFill>
              <a:ln>
                <a:solidFill>
                  <a:srgbClr val="FF0000"/>
                </a:solidFill>
              </a:ln>
            </c:spPr>
          </c:marker>
          <c:dPt>
            <c:idx val="0"/>
            <c:bubble3D val="0"/>
            <c:spPr>
              <a:ln w="25400">
                <a:solidFill>
                  <a:srgbClr val="F79646">
                    <a:lumMod val="75000"/>
                  </a:srgbClr>
                </a:solidFill>
                <a:prstDash val="dash"/>
              </a:ln>
            </c:spPr>
          </c:dPt>
          <c:dPt>
            <c:idx val="3"/>
            <c:marker>
              <c:spPr>
                <a:solidFill>
                  <a:srgbClr val="FF6600"/>
                </a:solidFill>
                <a:ln w="38100">
                  <a:solidFill>
                    <a:srgbClr val="FF6600"/>
                  </a:solidFill>
                </a:ln>
              </c:spPr>
            </c:marker>
            <c:bubble3D val="0"/>
            <c:spPr>
              <a:ln w="25400">
                <a:solidFill>
                  <a:srgbClr val="F79646">
                    <a:lumMod val="75000"/>
                  </a:srgbClr>
                </a:solidFill>
                <a:prstDash val="dash"/>
              </a:ln>
            </c:spPr>
          </c:dPt>
          <c:dPt>
            <c:idx val="4"/>
            <c:bubble3D val="0"/>
            <c:spPr>
              <a:ln w="25400">
                <a:solidFill>
                  <a:srgbClr val="F79646">
                    <a:lumMod val="75000"/>
                  </a:srgbClr>
                </a:solidFill>
                <a:prstDash val="dash"/>
              </a:ln>
            </c:spPr>
          </c:dPt>
          <c:dPt>
            <c:idx val="5"/>
            <c:bubble3D val="0"/>
            <c:spPr>
              <a:ln w="25400">
                <a:solidFill>
                  <a:srgbClr val="F79646">
                    <a:lumMod val="75000"/>
                  </a:srgbClr>
                </a:solidFill>
                <a:prstDash val="dash"/>
              </a:ln>
            </c:spPr>
          </c:dPt>
          <c:dPt>
            <c:idx val="6"/>
            <c:bubble3D val="0"/>
            <c:spPr>
              <a:ln w="25400">
                <a:solidFill>
                  <a:srgbClr val="F79646">
                    <a:lumMod val="75000"/>
                  </a:srgbClr>
                </a:solidFill>
                <a:prstDash val="dash"/>
              </a:ln>
            </c:spPr>
          </c:dPt>
          <c:dLbls>
            <c:dLbl>
              <c:idx val="3"/>
              <c:layout>
                <c:manualLayout>
                  <c:x val="-3.0973451327433628E-2"/>
                  <c:y val="-0.1016260162601626"/>
                </c:manualLayout>
              </c:layout>
              <c:showLegendKey val="0"/>
              <c:showVal val="1"/>
              <c:showCatName val="0"/>
              <c:showSerName val="0"/>
              <c:showPercent val="0"/>
              <c:showBubbleSize val="0"/>
            </c:dLbl>
            <c:dLbl>
              <c:idx val="4"/>
              <c:delete val="1"/>
            </c:dLbl>
            <c:dLbl>
              <c:idx val="5"/>
              <c:delete val="1"/>
            </c:dLbl>
            <c:dLbl>
              <c:idx val="6"/>
              <c:delete val="1"/>
            </c:dLbl>
            <c:dLblPos val="b"/>
            <c:showLegendKey val="0"/>
            <c:showVal val="1"/>
            <c:showCatName val="0"/>
            <c:showSerName val="0"/>
            <c:showPercent val="0"/>
            <c:showBubbleSize val="0"/>
            <c:showLeaderLines val="0"/>
          </c:dLbls>
          <c:cat>
            <c:strRef>
              <c:f>Sheet1!$B$35:$E$35</c:f>
              <c:strCache>
                <c:ptCount val="4"/>
                <c:pt idx="0">
                  <c:v>2008</c:v>
                </c:pt>
                <c:pt idx="1">
                  <c:v>2009</c:v>
                </c:pt>
                <c:pt idx="2">
                  <c:v>2010</c:v>
                </c:pt>
                <c:pt idx="3">
                  <c:v>2011</c:v>
                </c:pt>
              </c:strCache>
            </c:strRef>
          </c:cat>
          <c:val>
            <c:numRef>
              <c:f>Sheet1!$B$38:$E$38</c:f>
              <c:numCache>
                <c:formatCode>0.00</c:formatCode>
                <c:ptCount val="4"/>
                <c:pt idx="1">
                  <c:v>0.25569999999999998</c:v>
                </c:pt>
                <c:pt idx="2">
                  <c:v>0.16209999999999999</c:v>
                </c:pt>
                <c:pt idx="3">
                  <c:v>0.45124999999999998</c:v>
                </c:pt>
              </c:numCache>
            </c:numRef>
          </c:val>
          <c:smooth val="0"/>
        </c:ser>
        <c:dLbls>
          <c:dLblPos val="ctr"/>
          <c:showLegendKey val="0"/>
          <c:showVal val="1"/>
          <c:showCatName val="0"/>
          <c:showSerName val="0"/>
          <c:showPercent val="0"/>
          <c:showBubbleSize val="0"/>
        </c:dLbls>
        <c:marker val="1"/>
        <c:smooth val="0"/>
        <c:axId val="173670400"/>
        <c:axId val="173671936"/>
      </c:lineChart>
      <c:catAx>
        <c:axId val="173670400"/>
        <c:scaling>
          <c:orientation val="minMax"/>
        </c:scaling>
        <c:delete val="0"/>
        <c:axPos val="b"/>
        <c:numFmt formatCode="General" sourceLinked="1"/>
        <c:majorTickMark val="none"/>
        <c:minorTickMark val="none"/>
        <c:tickLblPos val="nextTo"/>
        <c:crossAx val="173671936"/>
        <c:crosses val="autoZero"/>
        <c:auto val="1"/>
        <c:lblAlgn val="ctr"/>
        <c:lblOffset val="100"/>
        <c:noMultiLvlLbl val="0"/>
      </c:catAx>
      <c:valAx>
        <c:axId val="173671936"/>
        <c:scaling>
          <c:orientation val="minMax"/>
          <c:max val="1"/>
          <c:min val="0"/>
        </c:scaling>
        <c:delete val="0"/>
        <c:axPos val="l"/>
        <c:numFmt formatCode="0.00" sourceLinked="1"/>
        <c:majorTickMark val="out"/>
        <c:minorTickMark val="none"/>
        <c:tickLblPos val="nextTo"/>
        <c:crossAx val="173670400"/>
        <c:crosses val="autoZero"/>
        <c:crossBetween val="between"/>
      </c:valAx>
    </c:plotArea>
    <c:legend>
      <c:legendPos val="t"/>
      <c:layout>
        <c:manualLayout>
          <c:xMode val="edge"/>
          <c:yMode val="edge"/>
          <c:x val="0.11326771653543306"/>
          <c:y val="9.2865739848817241E-2"/>
          <c:w val="0.77659524307249206"/>
          <c:h val="0.1507093015812047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1"/>
          <c:order val="0"/>
          <c:tx>
            <c:strRef>
              <c:f>Sheet1!$C$1</c:f>
              <c:strCache>
                <c:ptCount val="1"/>
                <c:pt idx="0">
                  <c:v>EMA</c:v>
                </c:pt>
              </c:strCache>
            </c:strRef>
          </c:tx>
          <c:dLbls>
            <c:showLegendKey val="0"/>
            <c:showVal val="0"/>
            <c:showCatName val="0"/>
            <c:showSerName val="0"/>
            <c:showPercent val="1"/>
            <c:showBubbleSize val="0"/>
            <c:showLeaderLines val="1"/>
          </c:dLbls>
          <c:cat>
            <c:strRef>
              <c:f>Sheet1!$A$2:$A$6</c:f>
              <c:strCache>
                <c:ptCount val="5"/>
                <c:pt idx="0">
                  <c:v>Black</c:v>
                </c:pt>
                <c:pt idx="1">
                  <c:v>Hispanic</c:v>
                </c:pt>
                <c:pt idx="2">
                  <c:v>White</c:v>
                </c:pt>
                <c:pt idx="3">
                  <c:v>Asian</c:v>
                </c:pt>
                <c:pt idx="4">
                  <c:v>Other</c:v>
                </c:pt>
              </c:strCache>
            </c:strRef>
          </c:cat>
          <c:val>
            <c:numRef>
              <c:f>Sheet1!$C$2:$C$6</c:f>
              <c:numCache>
                <c:formatCode>0%</c:formatCode>
                <c:ptCount val="5"/>
                <c:pt idx="0">
                  <c:v>0.44700000000000001</c:v>
                </c:pt>
                <c:pt idx="1">
                  <c:v>0.32500000000000001</c:v>
                </c:pt>
                <c:pt idx="2">
                  <c:v>0.20499999999999999</c:v>
                </c:pt>
                <c:pt idx="3">
                  <c:v>1.6E-2</c:v>
                </c:pt>
                <c:pt idx="4">
                  <c:v>6.0000000000000001E-3</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spPr>
    <a:ln w="25400" cmpd="thickThin">
      <a:solidFill>
        <a:schemeClr val="tx1"/>
      </a:solid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1"/>
          <c:order val="0"/>
          <c:tx>
            <c:strRef>
              <c:f>Sheet1!$C$1</c:f>
              <c:strCache>
                <c:ptCount val="1"/>
                <c:pt idx="0">
                  <c:v>EMA</c:v>
                </c:pt>
              </c:strCache>
            </c:strRef>
          </c:tx>
          <c:dLbls>
            <c:showLegendKey val="0"/>
            <c:showVal val="0"/>
            <c:showCatName val="0"/>
            <c:showSerName val="0"/>
            <c:showPercent val="1"/>
            <c:showBubbleSize val="0"/>
            <c:showLeaderLines val="1"/>
          </c:dLbls>
          <c:cat>
            <c:strRef>
              <c:f>Sheet1!$A$2:$A$4</c:f>
              <c:strCache>
                <c:ptCount val="3"/>
                <c:pt idx="0">
                  <c:v>&lt; 30 Years</c:v>
                </c:pt>
                <c:pt idx="1">
                  <c:v>30-49 Years</c:v>
                </c:pt>
                <c:pt idx="2">
                  <c:v>50+ Years</c:v>
                </c:pt>
              </c:strCache>
            </c:strRef>
          </c:cat>
          <c:val>
            <c:numRef>
              <c:f>Sheet1!$C$2:$C$4</c:f>
              <c:numCache>
                <c:formatCode>0%</c:formatCode>
                <c:ptCount val="3"/>
                <c:pt idx="0">
                  <c:v>8.7999999999999995E-2</c:v>
                </c:pt>
                <c:pt idx="1">
                  <c:v>0.495</c:v>
                </c:pt>
                <c:pt idx="2">
                  <c:v>0.41699999999999998</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spPr>
    <a:ln w="25400">
      <a:solidFill>
        <a:schemeClr val="tx1"/>
      </a:solid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0"/>
          <c:order val="0"/>
          <c:tx>
            <c:strRef>
              <c:f>Sheet1!$B$1</c:f>
              <c:strCache>
                <c:ptCount val="1"/>
                <c:pt idx="0">
                  <c:v>Ryan White</c:v>
                </c:pt>
              </c:strCache>
            </c:strRef>
          </c:tx>
          <c:dLbls>
            <c:showLegendKey val="0"/>
            <c:showVal val="0"/>
            <c:showCatName val="0"/>
            <c:showSerName val="0"/>
            <c:showPercent val="1"/>
            <c:showBubbleSize val="0"/>
            <c:showLeaderLines val="1"/>
          </c:dLbls>
          <c:cat>
            <c:strRef>
              <c:f>Sheet1!$A$2:$A$4</c:f>
              <c:strCache>
                <c:ptCount val="3"/>
                <c:pt idx="0">
                  <c:v>&lt; 30 Years</c:v>
                </c:pt>
                <c:pt idx="1">
                  <c:v>30-49 Years</c:v>
                </c:pt>
                <c:pt idx="2">
                  <c:v>50+ Years</c:v>
                </c:pt>
              </c:strCache>
            </c:strRef>
          </c:cat>
          <c:val>
            <c:numRef>
              <c:f>Sheet1!$B$2:$B$4</c:f>
              <c:numCache>
                <c:formatCode>0%</c:formatCode>
                <c:ptCount val="3"/>
                <c:pt idx="0">
                  <c:v>0.10299999999999999</c:v>
                </c:pt>
                <c:pt idx="1">
                  <c:v>0.51700000000000002</c:v>
                </c:pt>
                <c:pt idx="2">
                  <c:v>0.38</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spPr>
    <a:ln w="25400">
      <a:no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0"/>
          <c:order val="0"/>
          <c:tx>
            <c:strRef>
              <c:f>Sheet1!$B$1</c:f>
              <c:strCache>
                <c:ptCount val="1"/>
                <c:pt idx="0">
                  <c:v>Ryan White</c:v>
                </c:pt>
              </c:strCache>
            </c:strRef>
          </c:tx>
          <c:dLbls>
            <c:showLegendKey val="0"/>
            <c:showVal val="0"/>
            <c:showCatName val="0"/>
            <c:showSerName val="0"/>
            <c:showPercent val="1"/>
            <c:showBubbleSize val="0"/>
            <c:showLeaderLines val="1"/>
          </c:dLbls>
          <c:cat>
            <c:strRef>
              <c:f>Sheet1!$A$2:$A$7</c:f>
              <c:strCache>
                <c:ptCount val="6"/>
                <c:pt idx="0">
                  <c:v>Bronx</c:v>
                </c:pt>
                <c:pt idx="1">
                  <c:v>Brooklyn</c:v>
                </c:pt>
                <c:pt idx="2">
                  <c:v>Manhattan</c:v>
                </c:pt>
                <c:pt idx="3">
                  <c:v>Other</c:v>
                </c:pt>
                <c:pt idx="4">
                  <c:v>Queens</c:v>
                </c:pt>
                <c:pt idx="5">
                  <c:v>Staten Island</c:v>
                </c:pt>
              </c:strCache>
            </c:strRef>
          </c:cat>
          <c:val>
            <c:numRef>
              <c:f>Sheet1!$B$2:$B$7</c:f>
              <c:numCache>
                <c:formatCode>0%</c:formatCode>
                <c:ptCount val="6"/>
                <c:pt idx="0">
                  <c:v>0.29199999999999998</c:v>
                </c:pt>
                <c:pt idx="1">
                  <c:v>0.26400000000000001</c:v>
                </c:pt>
                <c:pt idx="2">
                  <c:v>0.252</c:v>
                </c:pt>
                <c:pt idx="3">
                  <c:v>0.06</c:v>
                </c:pt>
                <c:pt idx="4">
                  <c:v>9.1999999999999998E-2</c:v>
                </c:pt>
                <c:pt idx="5">
                  <c:v>3.5999999999999997E-2</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9.5240992603197322E-2"/>
          <c:y val="0.15670634920634921"/>
          <c:w val="0.87264932792491845"/>
          <c:h val="0.15244969378827644"/>
        </c:manualLayout>
      </c:layout>
      <c:overlay val="0"/>
      <c:txPr>
        <a:bodyPr/>
        <a:lstStyle/>
        <a:p>
          <a:pPr>
            <a:defRPr sz="1600"/>
          </a:pPr>
          <a:endParaRPr lang="en-US"/>
        </a:p>
      </c:txPr>
    </c:legend>
    <c:plotVisOnly val="1"/>
    <c:dispBlanksAs val="gap"/>
    <c:showDLblsOverMax val="0"/>
  </c:chart>
  <c:spPr>
    <a:ln w="25400">
      <a:no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1"/>
          <c:order val="0"/>
          <c:tx>
            <c:strRef>
              <c:f>Sheet1!$C$1</c:f>
              <c:strCache>
                <c:ptCount val="1"/>
                <c:pt idx="0">
                  <c:v>EMA</c:v>
                </c:pt>
              </c:strCache>
            </c:strRef>
          </c:tx>
          <c:dLbls>
            <c:showLegendKey val="0"/>
            <c:showVal val="0"/>
            <c:showCatName val="0"/>
            <c:showSerName val="0"/>
            <c:showPercent val="1"/>
            <c:showBubbleSize val="0"/>
            <c:showLeaderLines val="1"/>
          </c:dLbls>
          <c:cat>
            <c:strRef>
              <c:f>Sheet1!$A$2:$A$7</c:f>
              <c:strCache>
                <c:ptCount val="6"/>
                <c:pt idx="0">
                  <c:v>Bronx</c:v>
                </c:pt>
                <c:pt idx="1">
                  <c:v>Brooklyn</c:v>
                </c:pt>
                <c:pt idx="2">
                  <c:v>Manhattan</c:v>
                </c:pt>
                <c:pt idx="3">
                  <c:v>Other</c:v>
                </c:pt>
                <c:pt idx="4">
                  <c:v>Queens</c:v>
                </c:pt>
                <c:pt idx="5">
                  <c:v>Staten Island</c:v>
                </c:pt>
              </c:strCache>
            </c:strRef>
          </c:cat>
          <c:val>
            <c:numRef>
              <c:f>Sheet1!$C$2:$C$7</c:f>
              <c:numCache>
                <c:formatCode>0%</c:formatCode>
                <c:ptCount val="6"/>
                <c:pt idx="0">
                  <c:v>0.21099999999999999</c:v>
                </c:pt>
                <c:pt idx="1">
                  <c:v>0.245</c:v>
                </c:pt>
                <c:pt idx="2">
                  <c:v>0.29899999999999999</c:v>
                </c:pt>
                <c:pt idx="3">
                  <c:v>8.5000000000000006E-2</c:v>
                </c:pt>
                <c:pt idx="4">
                  <c:v>0.14299999999999999</c:v>
                </c:pt>
                <c:pt idx="5">
                  <c:v>1.7000000000000001E-2</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5.9887457249661977E-2"/>
          <c:y val="0.1209920634920635"/>
          <c:w val="0.87769983297542353"/>
          <c:h val="0.15641794775653045"/>
        </c:manualLayout>
      </c:layout>
      <c:overlay val="0"/>
      <c:txPr>
        <a:bodyPr/>
        <a:lstStyle/>
        <a:p>
          <a:pPr>
            <a:defRPr sz="1600"/>
          </a:pPr>
          <a:endParaRPr lang="en-US"/>
        </a:p>
      </c:txPr>
    </c:legend>
    <c:plotVisOnly val="1"/>
    <c:dispBlanksAs val="gap"/>
    <c:showDLblsOverMax val="0"/>
  </c:chart>
  <c:spPr>
    <a:ln w="25400">
      <a:solidFill>
        <a:schemeClr val="tx1"/>
      </a:solid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9052355297693"/>
          <c:y val="0.37327945848874156"/>
          <c:w val="0.77288423815444118"/>
          <c:h val="0.45171328912833264"/>
        </c:manualLayout>
      </c:layout>
      <c:lineChart>
        <c:grouping val="standard"/>
        <c:varyColors val="0"/>
        <c:ser>
          <c:idx val="3"/>
          <c:order val="0"/>
          <c:tx>
            <c:strRef>
              <c:f>'RW Graphs'!$A$2</c:f>
              <c:strCache>
                <c:ptCount val="1"/>
                <c:pt idx="0">
                  <c:v>2009-2012 Plan Actual</c:v>
                </c:pt>
              </c:strCache>
            </c:strRef>
          </c:tx>
          <c:spPr>
            <a:ln w="31750" cap="flat" cmpd="sng" algn="ctr">
              <a:solidFill>
                <a:srgbClr val="C0504D">
                  <a:lumMod val="75000"/>
                </a:srgbClr>
              </a:solidFill>
              <a:prstDash val="solid"/>
            </a:ln>
            <a:effectLst/>
          </c:spPr>
          <c:marker>
            <c:symbol val="square"/>
            <c:size val="9"/>
            <c:spPr>
              <a:solidFill>
                <a:srgbClr val="C0504D"/>
              </a:solidFill>
              <a:ln w="25400">
                <a:solidFill>
                  <a:srgbClr val="C0504D">
                    <a:lumMod val="75000"/>
                  </a:srgbClr>
                </a:solidFill>
              </a:ln>
            </c:spPr>
          </c:marker>
          <c:dPt>
            <c:idx val="0"/>
            <c:marker>
              <c:symbol val="circle"/>
              <c:size val="9"/>
              <c:spPr>
                <a:pattFill prst="pct5">
                  <a:fgClr>
                    <a:srgbClr val="C0504D"/>
                  </a:fgClr>
                  <a:bgClr>
                    <a:sysClr val="window" lastClr="FFFFFF"/>
                  </a:bgClr>
                </a:pattFill>
                <a:ln w="25400">
                  <a:solidFill>
                    <a:srgbClr val="C0504D">
                      <a:lumMod val="75000"/>
                    </a:srgbClr>
                  </a:solidFill>
                </a:ln>
              </c:spPr>
            </c:marker>
            <c:bubble3D val="0"/>
          </c:dPt>
          <c:dPt>
            <c:idx val="3"/>
            <c:marker>
              <c:symbol val="diamond"/>
              <c:size val="9"/>
              <c:spPr>
                <a:solidFill>
                  <a:srgbClr val="F79646">
                    <a:lumMod val="75000"/>
                  </a:srgbClr>
                </a:solidFill>
                <a:ln w="25400">
                  <a:solidFill>
                    <a:srgbClr val="F79646">
                      <a:lumMod val="75000"/>
                    </a:srgbClr>
                  </a:solidFill>
                </a:ln>
              </c:spPr>
            </c:marker>
            <c:bubble3D val="0"/>
            <c:spPr>
              <a:ln w="31750" cap="flat" cmpd="sng" algn="ctr">
                <a:solidFill>
                  <a:srgbClr val="F79646">
                    <a:lumMod val="75000"/>
                  </a:srgbClr>
                </a:solidFill>
                <a:prstDash val="dash"/>
              </a:ln>
              <a:effectLst/>
            </c:spPr>
          </c:dPt>
          <c:dPt>
            <c:idx val="4"/>
            <c:marker>
              <c:symbol val="none"/>
            </c:marker>
            <c:bubble3D val="0"/>
          </c:dPt>
          <c:dPt>
            <c:idx val="5"/>
            <c:bubble3D val="0"/>
          </c:dPt>
          <c:dPt>
            <c:idx val="6"/>
            <c:bubble3D val="0"/>
          </c:dPt>
          <c:dLbls>
            <c:dLbl>
              <c:idx val="3"/>
              <c:delete val="1"/>
            </c:dLbl>
            <c:dLbl>
              <c:idx val="4"/>
              <c:delete val="1"/>
            </c:dLbl>
            <c:dLbl>
              <c:idx val="5"/>
              <c:spPr>
                <a:ln>
                  <a:solidFill>
                    <a:sysClr val="window" lastClr="FFFFFF"/>
                  </a:solidFill>
                </a:ln>
              </c:spPr>
              <c:txPr>
                <a:bodyPr/>
                <a:lstStyle/>
                <a:p>
                  <a:pPr>
                    <a:defRPr/>
                  </a:pPr>
                  <a:endParaRPr lang="en-US"/>
                </a:p>
              </c:txPr>
              <c:dLblPos val="t"/>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'RW Graphs'!$B$1:$E$1</c:f>
              <c:numCache>
                <c:formatCode>General</c:formatCode>
                <c:ptCount val="4"/>
                <c:pt idx="0">
                  <c:v>2008</c:v>
                </c:pt>
                <c:pt idx="1">
                  <c:v>2009</c:v>
                </c:pt>
                <c:pt idx="2">
                  <c:v>2010</c:v>
                </c:pt>
                <c:pt idx="3">
                  <c:v>2011</c:v>
                </c:pt>
              </c:numCache>
            </c:numRef>
          </c:cat>
          <c:val>
            <c:numRef>
              <c:f>'RW Graphs'!$B$2:$E$2</c:f>
              <c:numCache>
                <c:formatCode>_(* #,##0_);_(* \(#,##0\);_(* "-"??_);_(@_)</c:formatCode>
                <c:ptCount val="4"/>
                <c:pt idx="0">
                  <c:v>36000</c:v>
                </c:pt>
                <c:pt idx="1">
                  <c:v>58554</c:v>
                </c:pt>
                <c:pt idx="2">
                  <c:v>59845</c:v>
                </c:pt>
              </c:numCache>
            </c:numRef>
          </c:val>
          <c:smooth val="0"/>
        </c:ser>
        <c:ser>
          <c:idx val="0"/>
          <c:order val="1"/>
          <c:tx>
            <c:strRef>
              <c:f>'RW Graphs'!$A$3</c:f>
              <c:strCache>
                <c:ptCount val="1"/>
                <c:pt idx="0">
                  <c:v>2009-2012 Plan Target</c:v>
                </c:pt>
              </c:strCache>
            </c:strRef>
          </c:tx>
          <c:spPr>
            <a:ln w="38100">
              <a:solidFill>
                <a:srgbClr val="F79646">
                  <a:lumMod val="75000"/>
                </a:srgbClr>
              </a:solidFill>
              <a:prstDash val="dash"/>
            </a:ln>
          </c:spPr>
          <c:marker>
            <c:symbol val="diamond"/>
            <c:size val="10"/>
            <c:spPr>
              <a:solidFill>
                <a:srgbClr val="F79646">
                  <a:lumMod val="75000"/>
                </a:srgbClr>
              </a:solidFill>
              <a:ln>
                <a:solidFill>
                  <a:srgbClr val="F79646">
                    <a:lumMod val="75000"/>
                  </a:srgbClr>
                </a:solidFill>
              </a:ln>
            </c:spPr>
          </c:marker>
          <c:dPt>
            <c:idx val="0"/>
            <c:marker>
              <c:symbol val="none"/>
            </c:marker>
            <c:bubble3D val="0"/>
          </c:dPt>
          <c:dPt>
            <c:idx val="1"/>
            <c:marker>
              <c:symbol val="none"/>
            </c:marker>
            <c:bubble3D val="0"/>
          </c:dPt>
          <c:dPt>
            <c:idx val="2"/>
            <c:bubble3D val="0"/>
          </c:dPt>
          <c:dLbls>
            <c:dLbl>
              <c:idx val="0"/>
              <c:delete val="1"/>
            </c:dLbl>
            <c:dLbl>
              <c:idx val="1"/>
              <c:delete val="1"/>
            </c:dLbl>
            <c:dLbl>
              <c:idx val="2"/>
              <c:layout>
                <c:manualLayout>
                  <c:x val="-6.4432570928633914E-2"/>
                  <c:y val="0.10261760549162131"/>
                </c:manualLayout>
              </c:layout>
              <c:dLblPos val="r"/>
              <c:showLegendKey val="0"/>
              <c:showVal val="1"/>
              <c:showCatName val="0"/>
              <c:showSerName val="0"/>
              <c:showPercent val="0"/>
              <c:showBubbleSize val="0"/>
            </c:dLbl>
            <c:txPr>
              <a:bodyPr/>
              <a:lstStyle/>
              <a:p>
                <a:pPr>
                  <a:defRPr i="1"/>
                </a:pPr>
                <a:endParaRPr lang="en-US"/>
              </a:p>
            </c:txPr>
            <c:dLblPos val="t"/>
            <c:showLegendKey val="0"/>
            <c:showVal val="1"/>
            <c:showCatName val="0"/>
            <c:showSerName val="0"/>
            <c:showPercent val="0"/>
            <c:showBubbleSize val="0"/>
            <c:showLeaderLines val="0"/>
          </c:dLbls>
          <c:cat>
            <c:numRef>
              <c:f>'RW Graphs'!$B$1:$E$1</c:f>
              <c:numCache>
                <c:formatCode>General</c:formatCode>
                <c:ptCount val="4"/>
                <c:pt idx="0">
                  <c:v>2008</c:v>
                </c:pt>
                <c:pt idx="1">
                  <c:v>2009</c:v>
                </c:pt>
                <c:pt idx="2">
                  <c:v>2010</c:v>
                </c:pt>
                <c:pt idx="3">
                  <c:v>2011</c:v>
                </c:pt>
              </c:numCache>
            </c:numRef>
          </c:cat>
          <c:val>
            <c:numRef>
              <c:f>'RW Graphs'!$B$3:$D$3</c:f>
              <c:numCache>
                <c:formatCode>_(* #,##0_);_(* \(#,##0\);_(* "-"??_);_(@_)</c:formatCode>
                <c:ptCount val="3"/>
                <c:pt idx="0">
                  <c:v>36000</c:v>
                </c:pt>
                <c:pt idx="1">
                  <c:v>39000</c:v>
                </c:pt>
                <c:pt idx="2">
                  <c:v>41400</c:v>
                </c:pt>
              </c:numCache>
            </c:numRef>
          </c:val>
          <c:smooth val="0"/>
        </c:ser>
        <c:dLbls>
          <c:dLblPos val="t"/>
          <c:showLegendKey val="0"/>
          <c:showVal val="1"/>
          <c:showCatName val="0"/>
          <c:showSerName val="0"/>
          <c:showPercent val="0"/>
          <c:showBubbleSize val="0"/>
        </c:dLbls>
        <c:marker val="1"/>
        <c:smooth val="0"/>
        <c:axId val="181220480"/>
        <c:axId val="181222016"/>
      </c:lineChart>
      <c:catAx>
        <c:axId val="181220480"/>
        <c:scaling>
          <c:orientation val="minMax"/>
        </c:scaling>
        <c:delete val="0"/>
        <c:axPos val="b"/>
        <c:numFmt formatCode="General" sourceLinked="1"/>
        <c:majorTickMark val="none"/>
        <c:minorTickMark val="none"/>
        <c:tickLblPos val="nextTo"/>
        <c:txPr>
          <a:bodyPr/>
          <a:lstStyle/>
          <a:p>
            <a:pPr>
              <a:defRPr b="0"/>
            </a:pPr>
            <a:endParaRPr lang="en-US"/>
          </a:p>
        </c:txPr>
        <c:crossAx val="181222016"/>
        <c:crosses val="autoZero"/>
        <c:auto val="1"/>
        <c:lblAlgn val="ctr"/>
        <c:lblOffset val="100"/>
        <c:noMultiLvlLbl val="0"/>
      </c:catAx>
      <c:valAx>
        <c:axId val="181222016"/>
        <c:scaling>
          <c:orientation val="minMax"/>
        </c:scaling>
        <c:delete val="0"/>
        <c:axPos val="l"/>
        <c:numFmt formatCode="_(* #,##0_);_(* \(#,##0\);_(* &quot;-&quot;??_);_(@_)" sourceLinked="1"/>
        <c:majorTickMark val="out"/>
        <c:minorTickMark val="none"/>
        <c:tickLblPos val="nextTo"/>
        <c:crossAx val="181220480"/>
        <c:crosses val="autoZero"/>
        <c:crossBetween val="between"/>
      </c:valAx>
    </c:plotArea>
    <c:legend>
      <c:legendPos val="t"/>
      <c:layout/>
      <c:overlay val="0"/>
      <c:spPr>
        <a:ln>
          <a:noFill/>
        </a:ln>
      </c:spPr>
    </c:legend>
    <c:plotVisOnly val="1"/>
    <c:dispBlanksAs val="gap"/>
    <c:showDLblsOverMax val="0"/>
  </c:chart>
  <c:spPr>
    <a:noFill/>
    <a:ln w="12700" cmpd="sng">
      <a:solidFill>
        <a:sysClr val="windowText" lastClr="000000"/>
      </a:solidFill>
    </a:ln>
  </c:spPr>
  <c:txPr>
    <a:bodyPr/>
    <a:lstStyle/>
    <a:p>
      <a:pPr>
        <a:defRPr sz="1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0.5283</cdr:x>
      <cdr:y>0.58121</cdr:y>
    </cdr:from>
    <cdr:to>
      <cdr:x>0.57988</cdr:x>
      <cdr:y>0.85557</cdr:y>
    </cdr:to>
    <cdr:sp macro="" textlink="">
      <cdr:nvSpPr>
        <cdr:cNvPr id="8" name="Up Arrow 7"/>
        <cdr:cNvSpPr/>
      </cdr:nvSpPr>
      <cdr:spPr>
        <a:xfrm xmlns:a="http://schemas.openxmlformats.org/drawingml/2006/main">
          <a:off x="4267200" y="1291402"/>
          <a:ext cx="416622" cy="609608"/>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27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400" dirty="0" smtClean="0"/>
            <a:t>15% </a:t>
          </a:r>
          <a:endParaRPr lang="en-US" sz="1400" dirty="0"/>
        </a:p>
      </cdr:txBody>
    </cdr:sp>
  </cdr:relSizeAnchor>
</c:userShapes>
</file>

<file path=ppt/drawings/drawing10.xml><?xml version="1.0" encoding="utf-8"?>
<c:userShapes xmlns:c="http://schemas.openxmlformats.org/drawingml/2006/chart">
  <cdr:relSizeAnchor xmlns:cdr="http://schemas.openxmlformats.org/drawingml/2006/chartDrawing">
    <cdr:from>
      <cdr:x>0.05365</cdr:x>
      <cdr:y>0.35897</cdr:y>
    </cdr:from>
    <cdr:to>
      <cdr:x>0.98388</cdr:x>
      <cdr:y>0.36953</cdr:y>
    </cdr:to>
    <cdr:cxnSp macro="">
      <cdr:nvCxnSpPr>
        <cdr:cNvPr id="14" name="Straight Connector 13"/>
        <cdr:cNvCxnSpPr/>
      </cdr:nvCxnSpPr>
      <cdr:spPr>
        <a:xfrm xmlns:a="http://schemas.openxmlformats.org/drawingml/2006/main" flipV="1">
          <a:off x="483422" y="1066800"/>
          <a:ext cx="8382000" cy="31382"/>
        </a:xfrm>
        <a:prstGeom xmlns:a="http://schemas.openxmlformats.org/drawingml/2006/main" prst="line">
          <a:avLst/>
        </a:prstGeom>
        <a:ln xmlns:a="http://schemas.openxmlformats.org/drawingml/2006/main" w="28575">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0.22457</cdr:x>
      <cdr:y>0.21469</cdr:y>
    </cdr:from>
    <cdr:to>
      <cdr:x>0.22631</cdr:x>
      <cdr:y>0.99953</cdr:y>
    </cdr:to>
    <cdr:cxnSp macro="">
      <cdr:nvCxnSpPr>
        <cdr:cNvPr id="5" name="Straight Connector 4"/>
        <cdr:cNvCxnSpPr/>
      </cdr:nvCxnSpPr>
      <cdr:spPr>
        <a:xfrm xmlns:a="http://schemas.openxmlformats.org/drawingml/2006/main" flipH="1">
          <a:off x="2022628" y="581025"/>
          <a:ext cx="15722" cy="2124075"/>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0.47476</cdr:x>
      <cdr:y>0.21294</cdr:y>
    </cdr:from>
    <cdr:to>
      <cdr:x>0.47483</cdr:x>
      <cdr:y>0.99953</cdr:y>
    </cdr:to>
    <cdr:cxnSp macro="">
      <cdr:nvCxnSpPr>
        <cdr:cNvPr id="7" name="Straight Connector 6"/>
        <cdr:cNvCxnSpPr/>
      </cdr:nvCxnSpPr>
      <cdr:spPr>
        <a:xfrm xmlns:a="http://schemas.openxmlformats.org/drawingml/2006/main" flipH="1">
          <a:off x="4276072" y="576285"/>
          <a:ext cx="653" cy="2128815"/>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0.81536</cdr:x>
      <cdr:y>0.21294</cdr:y>
    </cdr:from>
    <cdr:to>
      <cdr:x>0.81737</cdr:x>
      <cdr:y>0.99953</cdr:y>
    </cdr:to>
    <cdr:cxnSp macro="">
      <cdr:nvCxnSpPr>
        <cdr:cNvPr id="8" name="Straight Connector 7"/>
        <cdr:cNvCxnSpPr/>
      </cdr:nvCxnSpPr>
      <cdr:spPr>
        <a:xfrm xmlns:a="http://schemas.openxmlformats.org/drawingml/2006/main">
          <a:off x="7343775" y="576285"/>
          <a:ext cx="18123" cy="2128815"/>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0.54035</cdr:x>
      <cdr:y>0.13221</cdr:y>
    </cdr:from>
    <cdr:to>
      <cdr:x>0.5713</cdr:x>
      <cdr:y>0.13221</cdr:y>
    </cdr:to>
    <cdr:cxnSp macro="">
      <cdr:nvCxnSpPr>
        <cdr:cNvPr id="3" name="Straight Connector 2"/>
        <cdr:cNvCxnSpPr/>
      </cdr:nvCxnSpPr>
      <cdr:spPr>
        <a:xfrm xmlns:a="http://schemas.openxmlformats.org/drawingml/2006/main">
          <a:off x="4868938" y="342527"/>
          <a:ext cx="278880" cy="0"/>
        </a:xfrm>
        <a:prstGeom xmlns:a="http://schemas.openxmlformats.org/drawingml/2006/main" prst="line">
          <a:avLst/>
        </a:prstGeom>
        <a:ln xmlns:a="http://schemas.openxmlformats.org/drawingml/2006/main" w="28575">
          <a:solidFill>
            <a:schemeClr val="bg1">
              <a:lumMod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0.63572</cdr:x>
      <cdr:y>0.14949</cdr:y>
    </cdr:from>
    <cdr:to>
      <cdr:x>0.72574</cdr:x>
      <cdr:y>0.36693</cdr:y>
    </cdr:to>
    <cdr:sp macro="" textlink="">
      <cdr:nvSpPr>
        <cdr:cNvPr id="6" name="TextBox 5"/>
        <cdr:cNvSpPr txBox="1"/>
      </cdr:nvSpPr>
      <cdr:spPr>
        <a:xfrm xmlns:a="http://schemas.openxmlformats.org/drawingml/2006/main">
          <a:off x="6457950" y="6286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0.5644</cdr:x>
      <cdr:y>0.07771</cdr:y>
    </cdr:from>
    <cdr:to>
      <cdr:x>0.7597</cdr:x>
      <cdr:y>0.15134</cdr:y>
    </cdr:to>
    <cdr:sp macro="" textlink="">
      <cdr:nvSpPr>
        <cdr:cNvPr id="9" name="TextBox 8"/>
        <cdr:cNvSpPr txBox="1"/>
      </cdr:nvSpPr>
      <cdr:spPr>
        <a:xfrm xmlns:a="http://schemas.openxmlformats.org/drawingml/2006/main">
          <a:off x="5083461" y="210319"/>
          <a:ext cx="1759036" cy="1992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2010 Actual for EMA</a:t>
          </a:r>
        </a:p>
      </cdr:txBody>
    </cdr:sp>
  </cdr:relSizeAnchor>
  <cdr:relSizeAnchor xmlns:cdr="http://schemas.openxmlformats.org/drawingml/2006/chartDrawing">
    <cdr:from>
      <cdr:x>0.20804</cdr:x>
      <cdr:y>0.07713</cdr:y>
    </cdr:from>
    <cdr:to>
      <cdr:x>0.27424</cdr:x>
      <cdr:y>0.15759</cdr:y>
    </cdr:to>
    <cdr:sp macro="" textlink="">
      <cdr:nvSpPr>
        <cdr:cNvPr id="2" name="TextBox 1"/>
        <cdr:cNvSpPr txBox="1"/>
      </cdr:nvSpPr>
      <cdr:spPr>
        <a:xfrm xmlns:a="http://schemas.openxmlformats.org/drawingml/2006/main">
          <a:off x="1873761" y="208746"/>
          <a:ext cx="596253" cy="2177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a:t>Year:</a:t>
          </a:r>
        </a:p>
      </cdr:txBody>
    </cdr:sp>
  </cdr:relSizeAnchor>
</c:userShapes>
</file>

<file path=ppt/drawings/drawing11.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0.75389</cdr:x>
      <cdr:y>0.28947</cdr:y>
    </cdr:from>
    <cdr:to>
      <cdr:x>0.80062</cdr:x>
      <cdr:y>0.52713</cdr:y>
    </cdr:to>
    <cdr:sp macro="" textlink="">
      <cdr:nvSpPr>
        <cdr:cNvPr id="12" name="Up Arrow 11"/>
        <cdr:cNvSpPr/>
      </cdr:nvSpPr>
      <cdr:spPr>
        <a:xfrm xmlns:a="http://schemas.openxmlformats.org/drawingml/2006/main" rot="10800000">
          <a:off x="6146767" y="838200"/>
          <a:ext cx="381008" cy="688158"/>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dirty="0"/>
            <a:t>2</a:t>
          </a:r>
          <a:r>
            <a:rPr lang="en-US" sz="1600" b="0" dirty="0" smtClean="0"/>
            <a:t>0%</a:t>
          </a:r>
          <a:endParaRPr lang="en-US" sz="1600" b="0" dirty="0"/>
        </a:p>
      </cdr:txBody>
    </cdr:sp>
  </cdr:relSizeAnchor>
  <cdr:relSizeAnchor xmlns:cdr="http://schemas.openxmlformats.org/drawingml/2006/chartDrawing">
    <cdr:from>
      <cdr:x>0.79128</cdr:x>
      <cdr:y>0.36434</cdr:y>
    </cdr:from>
    <cdr:to>
      <cdr:x>0.83801</cdr:x>
      <cdr:y>0.55039</cdr:y>
    </cdr:to>
    <cdr:sp macro="" textlink="">
      <cdr:nvSpPr>
        <cdr:cNvPr id="15" name="Up Arrow 14"/>
        <cdr:cNvSpPr/>
      </cdr:nvSpPr>
      <cdr:spPr>
        <a:xfrm xmlns:a="http://schemas.openxmlformats.org/drawingml/2006/main">
          <a:off x="6451600" y="1193801"/>
          <a:ext cx="381000" cy="609600"/>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27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dirty="0" smtClean="0"/>
            <a:t>7%</a:t>
          </a:r>
          <a:endParaRPr lang="en-US" sz="1600" dirty="0"/>
        </a:p>
      </cdr:txBody>
    </cdr:sp>
  </cdr:relSizeAnchor>
</c:userShapes>
</file>

<file path=ppt/drawings/drawing12.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0.71429</cdr:x>
      <cdr:y>0.4</cdr:y>
    </cdr:from>
    <cdr:to>
      <cdr:x>0.75893</cdr:x>
      <cdr:y>0.62857</cdr:y>
    </cdr:to>
    <cdr:sp macro="" textlink="">
      <cdr:nvSpPr>
        <cdr:cNvPr id="12" name="Up Arrow 11"/>
        <cdr:cNvSpPr/>
      </cdr:nvSpPr>
      <cdr:spPr>
        <a:xfrm xmlns:a="http://schemas.openxmlformats.org/drawingml/2006/main" rot="10800000">
          <a:off x="6096000" y="1066800"/>
          <a:ext cx="381000" cy="609600"/>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0" dirty="0" smtClean="0"/>
            <a:t>30%</a:t>
          </a:r>
          <a:endParaRPr lang="en-US" sz="1600" b="0" dirty="0"/>
        </a:p>
      </cdr:txBody>
    </cdr:sp>
  </cdr:relSizeAnchor>
  <cdr:relSizeAnchor xmlns:cdr="http://schemas.openxmlformats.org/drawingml/2006/chartDrawing">
    <cdr:from>
      <cdr:x>0.75</cdr:x>
      <cdr:y>0.42857</cdr:y>
    </cdr:from>
    <cdr:to>
      <cdr:x>0.79464</cdr:x>
      <cdr:y>0.65714</cdr:y>
    </cdr:to>
    <cdr:sp macro="" textlink="">
      <cdr:nvSpPr>
        <cdr:cNvPr id="15" name="Up Arrow 14"/>
        <cdr:cNvSpPr/>
      </cdr:nvSpPr>
      <cdr:spPr>
        <a:xfrm xmlns:a="http://schemas.openxmlformats.org/drawingml/2006/main">
          <a:off x="6400800" y="1143001"/>
          <a:ext cx="381000" cy="609600"/>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27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dirty="0" smtClean="0"/>
            <a:t>22% </a:t>
          </a:r>
          <a:endParaRPr lang="en-US" sz="1600" dirty="0"/>
        </a:p>
      </cdr:txBody>
    </cdr:sp>
  </cdr:relSizeAnchor>
</c:userShapes>
</file>

<file path=ppt/drawings/drawing13.xml><?xml version="1.0" encoding="utf-8"?>
<c:userShapes xmlns:c="http://schemas.openxmlformats.org/drawingml/2006/chart">
  <cdr:relSizeAnchor xmlns:cdr="http://schemas.openxmlformats.org/drawingml/2006/chartDrawing">
    <cdr:from>
      <cdr:x>0.04692</cdr:x>
      <cdr:y>0.42254</cdr:y>
    </cdr:from>
    <cdr:to>
      <cdr:x>1</cdr:x>
      <cdr:y>0.42607</cdr:y>
    </cdr:to>
    <cdr:cxnSp macro="">
      <cdr:nvCxnSpPr>
        <cdr:cNvPr id="14" name="Straight Connector 13"/>
        <cdr:cNvCxnSpPr/>
      </cdr:nvCxnSpPr>
      <cdr:spPr>
        <a:xfrm xmlns:a="http://schemas.openxmlformats.org/drawingml/2006/main" flipV="1">
          <a:off x="422780" y="1143000"/>
          <a:ext cx="8587870" cy="9549"/>
        </a:xfrm>
        <a:prstGeom xmlns:a="http://schemas.openxmlformats.org/drawingml/2006/main" prst="line">
          <a:avLst/>
        </a:prstGeom>
        <a:ln xmlns:a="http://schemas.openxmlformats.org/drawingml/2006/main" w="28575">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0.26799</cdr:x>
      <cdr:y>0.19403</cdr:y>
    </cdr:from>
    <cdr:to>
      <cdr:x>0.269</cdr:x>
      <cdr:y>1</cdr:y>
    </cdr:to>
    <cdr:cxnSp macro="">
      <cdr:nvCxnSpPr>
        <cdr:cNvPr id="5" name="Straight Connector 4"/>
        <cdr:cNvCxnSpPr/>
      </cdr:nvCxnSpPr>
      <cdr:spPr>
        <a:xfrm xmlns:a="http://schemas.openxmlformats.org/drawingml/2006/main" flipH="1">
          <a:off x="2447952" y="524871"/>
          <a:ext cx="9226" cy="2180229"/>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0.48423</cdr:x>
      <cdr:y>0.19709</cdr:y>
    </cdr:from>
    <cdr:to>
      <cdr:x>0.48488</cdr:x>
      <cdr:y>1</cdr:y>
    </cdr:to>
    <cdr:cxnSp macro="">
      <cdr:nvCxnSpPr>
        <cdr:cNvPr id="7" name="Straight Connector 6"/>
        <cdr:cNvCxnSpPr/>
      </cdr:nvCxnSpPr>
      <cdr:spPr>
        <a:xfrm xmlns:a="http://schemas.openxmlformats.org/drawingml/2006/main">
          <a:off x="4423179" y="533148"/>
          <a:ext cx="5938" cy="2171952"/>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0.77893</cdr:x>
      <cdr:y>0.20413</cdr:y>
    </cdr:from>
    <cdr:to>
      <cdr:x>0.77989</cdr:x>
      <cdr:y>1</cdr:y>
    </cdr:to>
    <cdr:cxnSp macro="">
      <cdr:nvCxnSpPr>
        <cdr:cNvPr id="8" name="Straight Connector 7"/>
        <cdr:cNvCxnSpPr/>
      </cdr:nvCxnSpPr>
      <cdr:spPr>
        <a:xfrm xmlns:a="http://schemas.openxmlformats.org/drawingml/2006/main" flipH="1">
          <a:off x="7115138" y="552192"/>
          <a:ext cx="8769" cy="2152908"/>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0.63572</cdr:x>
      <cdr:y>0.14949</cdr:y>
    </cdr:from>
    <cdr:to>
      <cdr:x>0.72574</cdr:x>
      <cdr:y>0.36693</cdr:y>
    </cdr:to>
    <cdr:sp macro="" textlink="">
      <cdr:nvSpPr>
        <cdr:cNvPr id="6" name="TextBox 5"/>
        <cdr:cNvSpPr txBox="1"/>
      </cdr:nvSpPr>
      <cdr:spPr>
        <a:xfrm xmlns:a="http://schemas.openxmlformats.org/drawingml/2006/main">
          <a:off x="6457950" y="6286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0.66412</cdr:x>
      <cdr:y>0.11268</cdr:y>
    </cdr:from>
    <cdr:to>
      <cdr:x>0.69495</cdr:x>
      <cdr:y>0.11268</cdr:y>
    </cdr:to>
    <cdr:cxnSp macro="">
      <cdr:nvCxnSpPr>
        <cdr:cNvPr id="13" name="Straight Connector 12"/>
        <cdr:cNvCxnSpPr/>
      </cdr:nvCxnSpPr>
      <cdr:spPr>
        <a:xfrm xmlns:a="http://schemas.openxmlformats.org/drawingml/2006/main">
          <a:off x="5984165" y="304800"/>
          <a:ext cx="277799" cy="0"/>
        </a:xfrm>
        <a:prstGeom xmlns:a="http://schemas.openxmlformats.org/drawingml/2006/main" prst="line">
          <a:avLst/>
        </a:prstGeom>
        <a:ln xmlns:a="http://schemas.openxmlformats.org/drawingml/2006/main" w="28575">
          <a:solidFill>
            <a:schemeClr val="bg1">
              <a:lumMod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0.7064</cdr:x>
      <cdr:y>0.05634</cdr:y>
    </cdr:from>
    <cdr:to>
      <cdr:x>0.87532</cdr:x>
      <cdr:y>0.1346</cdr:y>
    </cdr:to>
    <cdr:sp macro="" textlink="">
      <cdr:nvSpPr>
        <cdr:cNvPr id="17" name="TextBox 1"/>
        <cdr:cNvSpPr txBox="1"/>
      </cdr:nvSpPr>
      <cdr:spPr>
        <a:xfrm xmlns:a="http://schemas.openxmlformats.org/drawingml/2006/main">
          <a:off x="6365165" y="152400"/>
          <a:ext cx="1522079" cy="2117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2010 Actual for Ryan</a:t>
          </a:r>
          <a:r>
            <a:rPr lang="en-US" sz="1200" baseline="0" dirty="0"/>
            <a:t> White</a:t>
          </a:r>
          <a:endParaRPr lang="en-US" sz="1200" dirty="0"/>
        </a:p>
      </cdr:txBody>
    </cdr:sp>
  </cdr:relSizeAnchor>
  <cdr:relSizeAnchor xmlns:cdr="http://schemas.openxmlformats.org/drawingml/2006/chartDrawing">
    <cdr:from>
      <cdr:x>0.21562</cdr:x>
      <cdr:y>0.08742</cdr:y>
    </cdr:from>
    <cdr:to>
      <cdr:x>0.28433</cdr:x>
      <cdr:y>0.14507</cdr:y>
    </cdr:to>
    <cdr:sp macro="" textlink="">
      <cdr:nvSpPr>
        <cdr:cNvPr id="15" name="TextBox 1"/>
        <cdr:cNvSpPr txBox="1"/>
      </cdr:nvSpPr>
      <cdr:spPr>
        <a:xfrm xmlns:a="http://schemas.openxmlformats.org/drawingml/2006/main">
          <a:off x="1842270" y="441321"/>
          <a:ext cx="587047" cy="291045"/>
        </a:xfrm>
        <a:prstGeom xmlns:a="http://schemas.openxmlformats.org/drawingml/2006/main" prst="rect">
          <a:avLst/>
        </a:prstGeom>
      </cdr:spPr>
    </cdr:sp>
  </cdr:relSizeAnchor>
  <cdr:relSizeAnchor xmlns:cdr="http://schemas.openxmlformats.org/drawingml/2006/chartDrawing">
    <cdr:from>
      <cdr:x>0.19662</cdr:x>
      <cdr:y>0.08451</cdr:y>
    </cdr:from>
    <cdr:to>
      <cdr:x>0.25905</cdr:x>
      <cdr:y>0.16992</cdr:y>
    </cdr:to>
    <cdr:sp macro="" textlink="">
      <cdr:nvSpPr>
        <cdr:cNvPr id="4" name="Text Box 3"/>
        <cdr:cNvSpPr txBox="1"/>
      </cdr:nvSpPr>
      <cdr:spPr>
        <a:xfrm xmlns:a="http://schemas.openxmlformats.org/drawingml/2006/main">
          <a:off x="1771650" y="228600"/>
          <a:ext cx="562535" cy="2310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a:t>Year:</a:t>
          </a:r>
        </a:p>
      </cdr:txBody>
    </cdr:sp>
  </cdr:relSizeAnchor>
</c:userShapes>
</file>

<file path=ppt/drawings/drawing14.xml><?xml version="1.0" encoding="utf-8"?>
<c:userShapes xmlns:c="http://schemas.openxmlformats.org/drawingml/2006/chart">
  <cdr:relSizeAnchor xmlns:cdr="http://schemas.openxmlformats.org/drawingml/2006/chartDrawing">
    <cdr:from>
      <cdr:x>0.05288</cdr:x>
      <cdr:y>0.34491</cdr:y>
    </cdr:from>
    <cdr:to>
      <cdr:x>0.98562</cdr:x>
      <cdr:y>0.34843</cdr:y>
    </cdr:to>
    <cdr:cxnSp macro="">
      <cdr:nvCxnSpPr>
        <cdr:cNvPr id="14" name="Straight Connector 13"/>
        <cdr:cNvCxnSpPr/>
      </cdr:nvCxnSpPr>
      <cdr:spPr>
        <a:xfrm xmlns:a="http://schemas.openxmlformats.org/drawingml/2006/main" flipV="1">
          <a:off x="476250" y="933450"/>
          <a:ext cx="8401050" cy="9525"/>
        </a:xfrm>
        <a:prstGeom xmlns:a="http://schemas.openxmlformats.org/drawingml/2006/main" prst="line">
          <a:avLst/>
        </a:prstGeom>
        <a:ln xmlns:a="http://schemas.openxmlformats.org/drawingml/2006/main" w="28575">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0.22102</cdr:x>
      <cdr:y>0.21117</cdr:y>
    </cdr:from>
    <cdr:to>
      <cdr:x>0.22314</cdr:x>
      <cdr:y>0.99953</cdr:y>
    </cdr:to>
    <cdr:cxnSp macro="">
      <cdr:nvCxnSpPr>
        <cdr:cNvPr id="5" name="Straight Connector 4"/>
        <cdr:cNvCxnSpPr/>
      </cdr:nvCxnSpPr>
      <cdr:spPr>
        <a:xfrm xmlns:a="http://schemas.openxmlformats.org/drawingml/2006/main" flipH="1">
          <a:off x="1990725" y="571504"/>
          <a:ext cx="19061" cy="2133596"/>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0.47483</cdr:x>
      <cdr:y>0.20765</cdr:y>
    </cdr:from>
    <cdr:to>
      <cdr:x>0.47483</cdr:x>
      <cdr:y>0.99953</cdr:y>
    </cdr:to>
    <cdr:cxnSp macro="">
      <cdr:nvCxnSpPr>
        <cdr:cNvPr id="7" name="Straight Connector 6"/>
        <cdr:cNvCxnSpPr/>
      </cdr:nvCxnSpPr>
      <cdr:spPr>
        <a:xfrm xmlns:a="http://schemas.openxmlformats.org/drawingml/2006/main">
          <a:off x="4276725" y="561975"/>
          <a:ext cx="0" cy="2143125"/>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0.81536</cdr:x>
      <cdr:y>0.21469</cdr:y>
    </cdr:from>
    <cdr:to>
      <cdr:x>0.81641</cdr:x>
      <cdr:y>0.99953</cdr:y>
    </cdr:to>
    <cdr:cxnSp macro="">
      <cdr:nvCxnSpPr>
        <cdr:cNvPr id="8" name="Straight Connector 7"/>
        <cdr:cNvCxnSpPr/>
      </cdr:nvCxnSpPr>
      <cdr:spPr>
        <a:xfrm xmlns:a="http://schemas.openxmlformats.org/drawingml/2006/main">
          <a:off x="7343775" y="581025"/>
          <a:ext cx="9525" cy="2124075"/>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0.51187</cdr:x>
      <cdr:y>0.11457</cdr:y>
    </cdr:from>
    <cdr:to>
      <cdr:x>0.54282</cdr:x>
      <cdr:y>0.11457</cdr:y>
    </cdr:to>
    <cdr:cxnSp macro="">
      <cdr:nvCxnSpPr>
        <cdr:cNvPr id="3" name="Straight Connector 2"/>
        <cdr:cNvCxnSpPr/>
      </cdr:nvCxnSpPr>
      <cdr:spPr>
        <a:xfrm xmlns:a="http://schemas.openxmlformats.org/drawingml/2006/main">
          <a:off x="4610366" y="310068"/>
          <a:ext cx="278762" cy="0"/>
        </a:xfrm>
        <a:prstGeom xmlns:a="http://schemas.openxmlformats.org/drawingml/2006/main" prst="line">
          <a:avLst/>
        </a:prstGeom>
        <a:ln xmlns:a="http://schemas.openxmlformats.org/drawingml/2006/main" w="28575">
          <a:solidFill>
            <a:schemeClr val="bg1">
              <a:lumMod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0.63572</cdr:x>
      <cdr:y>0.14949</cdr:y>
    </cdr:from>
    <cdr:to>
      <cdr:x>0.72574</cdr:x>
      <cdr:y>0.36693</cdr:y>
    </cdr:to>
    <cdr:sp macro="" textlink="">
      <cdr:nvSpPr>
        <cdr:cNvPr id="6" name="TextBox 5"/>
        <cdr:cNvSpPr txBox="1"/>
      </cdr:nvSpPr>
      <cdr:spPr>
        <a:xfrm xmlns:a="http://schemas.openxmlformats.org/drawingml/2006/main">
          <a:off x="6457950" y="6286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0.20278</cdr:x>
      <cdr:y>0.05983</cdr:y>
    </cdr:from>
    <cdr:to>
      <cdr:x>0.26898</cdr:x>
      <cdr:y>0.14367</cdr:y>
    </cdr:to>
    <cdr:sp macro="" textlink="">
      <cdr:nvSpPr>
        <cdr:cNvPr id="2" name="TextBox 1"/>
        <cdr:cNvSpPr txBox="1"/>
      </cdr:nvSpPr>
      <cdr:spPr>
        <a:xfrm xmlns:a="http://schemas.openxmlformats.org/drawingml/2006/main">
          <a:off x="1826400" y="161925"/>
          <a:ext cx="596252" cy="2269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a:t>Year:</a:t>
          </a:r>
        </a:p>
      </cdr:txBody>
    </cdr:sp>
  </cdr:relSizeAnchor>
  <cdr:relSizeAnchor xmlns:cdr="http://schemas.openxmlformats.org/drawingml/2006/chartDrawing">
    <cdr:from>
      <cdr:x>0.53745</cdr:x>
      <cdr:y>0.08054</cdr:y>
    </cdr:from>
    <cdr:to>
      <cdr:x>0.73275</cdr:x>
      <cdr:y>0.19253</cdr:y>
    </cdr:to>
    <cdr:sp macro="" textlink="">
      <cdr:nvSpPr>
        <cdr:cNvPr id="16" name="TextBox 1"/>
        <cdr:cNvSpPr txBox="1"/>
      </cdr:nvSpPr>
      <cdr:spPr>
        <a:xfrm xmlns:a="http://schemas.openxmlformats.org/drawingml/2006/main">
          <a:off x="4840728" y="217965"/>
          <a:ext cx="1759035" cy="3030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t>2010 Actual for EMA</a:t>
          </a:r>
        </a:p>
      </cdr:txBody>
    </cdr:sp>
  </cdr:relSizeAnchor>
</c:userShapes>
</file>

<file path=ppt/drawings/drawing15.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16.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17.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0.74926</cdr:x>
      <cdr:y>0.40171</cdr:y>
    </cdr:from>
    <cdr:to>
      <cdr:x>0.79351</cdr:x>
      <cdr:y>0.64706</cdr:y>
    </cdr:to>
    <cdr:sp macro="" textlink="">
      <cdr:nvSpPr>
        <cdr:cNvPr id="42" name="Up Arrow 41"/>
        <cdr:cNvSpPr/>
      </cdr:nvSpPr>
      <cdr:spPr>
        <a:xfrm xmlns:a="http://schemas.openxmlformats.org/drawingml/2006/main">
          <a:off x="6394485" y="1040750"/>
          <a:ext cx="377647" cy="635650"/>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27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dirty="0" smtClean="0"/>
            <a:t>20% </a:t>
          </a:r>
          <a:endParaRPr lang="en-US" sz="1600" dirty="0"/>
        </a:p>
      </cdr:txBody>
    </cdr:sp>
  </cdr:relSizeAnchor>
</c:userShapes>
</file>

<file path=ppt/drawings/drawing18.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0.7619</cdr:x>
      <cdr:y>0.37391</cdr:y>
    </cdr:from>
    <cdr:to>
      <cdr:x>0.80918</cdr:x>
      <cdr:y>0.62857</cdr:y>
    </cdr:to>
    <cdr:sp macro="" textlink="">
      <cdr:nvSpPr>
        <cdr:cNvPr id="42" name="Up Arrow 41"/>
        <cdr:cNvSpPr/>
      </cdr:nvSpPr>
      <cdr:spPr>
        <a:xfrm xmlns:a="http://schemas.openxmlformats.org/drawingml/2006/main">
          <a:off x="6618473" y="838201"/>
          <a:ext cx="410753" cy="570883"/>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27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dirty="0" smtClean="0"/>
            <a:t>15% </a:t>
          </a:r>
          <a:endParaRPr lang="en-US" sz="1600" dirty="0"/>
        </a:p>
      </cdr:txBody>
    </cdr:sp>
  </cdr:relSizeAnchor>
</c:userShapes>
</file>

<file path=ppt/drawings/drawing19.xml><?xml version="1.0" encoding="utf-8"?>
<c:userShapes xmlns:c="http://schemas.openxmlformats.org/drawingml/2006/chart">
  <cdr:relSizeAnchor xmlns:cdr="http://schemas.openxmlformats.org/drawingml/2006/chartDrawing">
    <cdr:from>
      <cdr:x>0.04692</cdr:x>
      <cdr:y>0.40493</cdr:y>
    </cdr:from>
    <cdr:to>
      <cdr:x>1</cdr:x>
      <cdr:y>0.40846</cdr:y>
    </cdr:to>
    <cdr:cxnSp macro="">
      <cdr:nvCxnSpPr>
        <cdr:cNvPr id="14" name="Straight Connector 13"/>
        <cdr:cNvCxnSpPr/>
      </cdr:nvCxnSpPr>
      <cdr:spPr>
        <a:xfrm xmlns:a="http://schemas.openxmlformats.org/drawingml/2006/main" flipV="1">
          <a:off x="428590" y="1095364"/>
          <a:ext cx="8705885" cy="9549"/>
        </a:xfrm>
        <a:prstGeom xmlns:a="http://schemas.openxmlformats.org/drawingml/2006/main" prst="line">
          <a:avLst/>
        </a:prstGeom>
        <a:ln xmlns:a="http://schemas.openxmlformats.org/drawingml/2006/main" w="28575">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0.26799</cdr:x>
      <cdr:y>0.19403</cdr:y>
    </cdr:from>
    <cdr:to>
      <cdr:x>0.269</cdr:x>
      <cdr:y>1</cdr:y>
    </cdr:to>
    <cdr:cxnSp macro="">
      <cdr:nvCxnSpPr>
        <cdr:cNvPr id="5" name="Straight Connector 4"/>
        <cdr:cNvCxnSpPr/>
      </cdr:nvCxnSpPr>
      <cdr:spPr>
        <a:xfrm xmlns:a="http://schemas.openxmlformats.org/drawingml/2006/main" flipH="1">
          <a:off x="2447952" y="524871"/>
          <a:ext cx="9226" cy="2180229"/>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0.48423</cdr:x>
      <cdr:y>0.19709</cdr:y>
    </cdr:from>
    <cdr:to>
      <cdr:x>0.48488</cdr:x>
      <cdr:y>1</cdr:y>
    </cdr:to>
    <cdr:cxnSp macro="">
      <cdr:nvCxnSpPr>
        <cdr:cNvPr id="7" name="Straight Connector 6"/>
        <cdr:cNvCxnSpPr/>
      </cdr:nvCxnSpPr>
      <cdr:spPr>
        <a:xfrm xmlns:a="http://schemas.openxmlformats.org/drawingml/2006/main">
          <a:off x="4423179" y="533148"/>
          <a:ext cx="5938" cy="2171952"/>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0.77893</cdr:x>
      <cdr:y>0.20413</cdr:y>
    </cdr:from>
    <cdr:to>
      <cdr:x>0.77989</cdr:x>
      <cdr:y>1</cdr:y>
    </cdr:to>
    <cdr:cxnSp macro="">
      <cdr:nvCxnSpPr>
        <cdr:cNvPr id="8" name="Straight Connector 7"/>
        <cdr:cNvCxnSpPr/>
      </cdr:nvCxnSpPr>
      <cdr:spPr>
        <a:xfrm xmlns:a="http://schemas.openxmlformats.org/drawingml/2006/main" flipH="1">
          <a:off x="7115138" y="552192"/>
          <a:ext cx="8769" cy="2152908"/>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0.63572</cdr:x>
      <cdr:y>0.14949</cdr:y>
    </cdr:from>
    <cdr:to>
      <cdr:x>0.72574</cdr:x>
      <cdr:y>0.36693</cdr:y>
    </cdr:to>
    <cdr:sp macro="" textlink="">
      <cdr:nvSpPr>
        <cdr:cNvPr id="6" name="TextBox 5"/>
        <cdr:cNvSpPr txBox="1"/>
      </cdr:nvSpPr>
      <cdr:spPr>
        <a:xfrm xmlns:a="http://schemas.openxmlformats.org/drawingml/2006/main">
          <a:off x="6457950" y="6286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0.51965</cdr:x>
      <cdr:y>0.14085</cdr:y>
    </cdr:from>
    <cdr:to>
      <cdr:x>0.55048</cdr:x>
      <cdr:y>0.14085</cdr:y>
    </cdr:to>
    <cdr:cxnSp macro="">
      <cdr:nvCxnSpPr>
        <cdr:cNvPr id="13" name="Straight Connector 12"/>
        <cdr:cNvCxnSpPr/>
      </cdr:nvCxnSpPr>
      <cdr:spPr>
        <a:xfrm xmlns:a="http://schemas.openxmlformats.org/drawingml/2006/main">
          <a:off x="4698739" y="381000"/>
          <a:ext cx="278770" cy="0"/>
        </a:xfrm>
        <a:prstGeom xmlns:a="http://schemas.openxmlformats.org/drawingml/2006/main" prst="line">
          <a:avLst/>
        </a:prstGeom>
        <a:ln xmlns:a="http://schemas.openxmlformats.org/drawingml/2006/main" w="28575">
          <a:solidFill>
            <a:schemeClr val="bg1">
              <a:lumMod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0.54493</cdr:x>
      <cdr:y>0.08451</cdr:y>
    </cdr:from>
    <cdr:to>
      <cdr:x>0.71385</cdr:x>
      <cdr:y>0.16277</cdr:y>
    </cdr:to>
    <cdr:sp macro="" textlink="">
      <cdr:nvSpPr>
        <cdr:cNvPr id="17" name="TextBox 1"/>
        <cdr:cNvSpPr txBox="1"/>
      </cdr:nvSpPr>
      <cdr:spPr>
        <a:xfrm xmlns:a="http://schemas.openxmlformats.org/drawingml/2006/main">
          <a:off x="4927339" y="228600"/>
          <a:ext cx="1527398" cy="2117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2010 Actual for Ryan</a:t>
          </a:r>
          <a:r>
            <a:rPr lang="en-US" sz="1200" baseline="0" dirty="0"/>
            <a:t> White</a:t>
          </a:r>
          <a:endParaRPr lang="en-US" sz="1200" dirty="0"/>
        </a:p>
      </cdr:txBody>
    </cdr:sp>
  </cdr:relSizeAnchor>
  <cdr:relSizeAnchor xmlns:cdr="http://schemas.openxmlformats.org/drawingml/2006/chartDrawing">
    <cdr:from>
      <cdr:x>0.21562</cdr:x>
      <cdr:y>0.08742</cdr:y>
    </cdr:from>
    <cdr:to>
      <cdr:x>0.28433</cdr:x>
      <cdr:y>0.14507</cdr:y>
    </cdr:to>
    <cdr:sp macro="" textlink="">
      <cdr:nvSpPr>
        <cdr:cNvPr id="15" name="TextBox 1"/>
        <cdr:cNvSpPr txBox="1"/>
      </cdr:nvSpPr>
      <cdr:spPr>
        <a:xfrm xmlns:a="http://schemas.openxmlformats.org/drawingml/2006/main">
          <a:off x="1842270" y="441321"/>
          <a:ext cx="587047" cy="291045"/>
        </a:xfrm>
        <a:prstGeom xmlns:a="http://schemas.openxmlformats.org/drawingml/2006/main" prst="rect">
          <a:avLst/>
        </a:prstGeom>
      </cdr:spPr>
    </cdr:sp>
  </cdr:relSizeAnchor>
  <cdr:relSizeAnchor xmlns:cdr="http://schemas.openxmlformats.org/drawingml/2006/chartDrawing">
    <cdr:from>
      <cdr:x>0.19967</cdr:x>
      <cdr:y>0.07649</cdr:y>
    </cdr:from>
    <cdr:to>
      <cdr:x>0.2621</cdr:x>
      <cdr:y>0.1619</cdr:y>
    </cdr:to>
    <cdr:sp macro="" textlink="">
      <cdr:nvSpPr>
        <cdr:cNvPr id="4" name="Text Box 3"/>
        <cdr:cNvSpPr txBox="1"/>
      </cdr:nvSpPr>
      <cdr:spPr>
        <a:xfrm xmlns:a="http://schemas.openxmlformats.org/drawingml/2006/main">
          <a:off x="1798428" y="207005"/>
          <a:ext cx="562300" cy="2311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a:t>Year:</a:t>
          </a:r>
        </a:p>
      </cdr:txBody>
    </cdr:sp>
  </cdr:relSizeAnchor>
</c:userShapes>
</file>

<file path=ppt/drawings/drawing2.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0.56604</cdr:x>
      <cdr:y>0.16969</cdr:y>
    </cdr:from>
    <cdr:to>
      <cdr:x>0.61321</cdr:x>
      <cdr:y>0.40567</cdr:y>
    </cdr:to>
    <cdr:sp macro="" textlink="">
      <cdr:nvSpPr>
        <cdr:cNvPr id="8" name="Up Arrow 7"/>
        <cdr:cNvSpPr/>
      </cdr:nvSpPr>
      <cdr:spPr>
        <a:xfrm xmlns:a="http://schemas.openxmlformats.org/drawingml/2006/main">
          <a:off x="4572000" y="420468"/>
          <a:ext cx="381001" cy="584727"/>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27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smtClean="0"/>
            <a:t>40% </a:t>
          </a:r>
          <a:endParaRPr lang="en-US" sz="1400" dirty="0"/>
        </a:p>
      </cdr:txBody>
    </cdr:sp>
  </cdr:relSizeAnchor>
</c:userShapes>
</file>

<file path=ppt/drawings/drawing20.xml><?xml version="1.0" encoding="utf-8"?>
<c:userShapes xmlns:c="http://schemas.openxmlformats.org/drawingml/2006/chart">
  <cdr:relSizeAnchor xmlns:cdr="http://schemas.openxmlformats.org/drawingml/2006/chartDrawing">
    <cdr:from>
      <cdr:x>0.05394</cdr:x>
      <cdr:y>0.38658</cdr:y>
    </cdr:from>
    <cdr:to>
      <cdr:x>0.98668</cdr:x>
      <cdr:y>0.3901</cdr:y>
    </cdr:to>
    <cdr:cxnSp macro="">
      <cdr:nvCxnSpPr>
        <cdr:cNvPr id="14" name="Straight Connector 13"/>
        <cdr:cNvCxnSpPr/>
      </cdr:nvCxnSpPr>
      <cdr:spPr>
        <a:xfrm xmlns:a="http://schemas.openxmlformats.org/drawingml/2006/main" flipV="1">
          <a:off x="486008" y="972086"/>
          <a:ext cx="8404594" cy="8851"/>
        </a:xfrm>
        <a:prstGeom xmlns:a="http://schemas.openxmlformats.org/drawingml/2006/main" prst="line">
          <a:avLst/>
        </a:prstGeom>
        <a:ln xmlns:a="http://schemas.openxmlformats.org/drawingml/2006/main" w="28575">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0.22102</cdr:x>
      <cdr:y>0.21117</cdr:y>
    </cdr:from>
    <cdr:to>
      <cdr:x>0.22314</cdr:x>
      <cdr:y>0.99953</cdr:y>
    </cdr:to>
    <cdr:cxnSp macro="">
      <cdr:nvCxnSpPr>
        <cdr:cNvPr id="5" name="Straight Connector 4"/>
        <cdr:cNvCxnSpPr/>
      </cdr:nvCxnSpPr>
      <cdr:spPr>
        <a:xfrm xmlns:a="http://schemas.openxmlformats.org/drawingml/2006/main" flipH="1">
          <a:off x="1990725" y="571504"/>
          <a:ext cx="19061" cy="2133596"/>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0.47483</cdr:x>
      <cdr:y>0.20765</cdr:y>
    </cdr:from>
    <cdr:to>
      <cdr:x>0.47483</cdr:x>
      <cdr:y>0.99953</cdr:y>
    </cdr:to>
    <cdr:cxnSp macro="">
      <cdr:nvCxnSpPr>
        <cdr:cNvPr id="7" name="Straight Connector 6"/>
        <cdr:cNvCxnSpPr/>
      </cdr:nvCxnSpPr>
      <cdr:spPr>
        <a:xfrm xmlns:a="http://schemas.openxmlformats.org/drawingml/2006/main">
          <a:off x="4276725" y="561975"/>
          <a:ext cx="0" cy="2143125"/>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0.81536</cdr:x>
      <cdr:y>0.21469</cdr:y>
    </cdr:from>
    <cdr:to>
      <cdr:x>0.81641</cdr:x>
      <cdr:y>0.99953</cdr:y>
    </cdr:to>
    <cdr:cxnSp macro="">
      <cdr:nvCxnSpPr>
        <cdr:cNvPr id="8" name="Straight Connector 7"/>
        <cdr:cNvCxnSpPr/>
      </cdr:nvCxnSpPr>
      <cdr:spPr>
        <a:xfrm xmlns:a="http://schemas.openxmlformats.org/drawingml/2006/main">
          <a:off x="7343775" y="581025"/>
          <a:ext cx="9525" cy="2124075"/>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0.51187</cdr:x>
      <cdr:y>0.11457</cdr:y>
    </cdr:from>
    <cdr:to>
      <cdr:x>0.54282</cdr:x>
      <cdr:y>0.11457</cdr:y>
    </cdr:to>
    <cdr:cxnSp macro="">
      <cdr:nvCxnSpPr>
        <cdr:cNvPr id="3" name="Straight Connector 2"/>
        <cdr:cNvCxnSpPr/>
      </cdr:nvCxnSpPr>
      <cdr:spPr>
        <a:xfrm xmlns:a="http://schemas.openxmlformats.org/drawingml/2006/main">
          <a:off x="4610366" y="310068"/>
          <a:ext cx="278762" cy="0"/>
        </a:xfrm>
        <a:prstGeom xmlns:a="http://schemas.openxmlformats.org/drawingml/2006/main" prst="line">
          <a:avLst/>
        </a:prstGeom>
        <a:ln xmlns:a="http://schemas.openxmlformats.org/drawingml/2006/main" w="28575">
          <a:solidFill>
            <a:schemeClr val="bg1">
              <a:lumMod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0.63572</cdr:x>
      <cdr:y>0.14949</cdr:y>
    </cdr:from>
    <cdr:to>
      <cdr:x>0.72574</cdr:x>
      <cdr:y>0.36693</cdr:y>
    </cdr:to>
    <cdr:sp macro="" textlink="">
      <cdr:nvSpPr>
        <cdr:cNvPr id="6" name="TextBox 5"/>
        <cdr:cNvSpPr txBox="1"/>
      </cdr:nvSpPr>
      <cdr:spPr>
        <a:xfrm xmlns:a="http://schemas.openxmlformats.org/drawingml/2006/main">
          <a:off x="6457950" y="6286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0.20278</cdr:x>
      <cdr:y>0.05983</cdr:y>
    </cdr:from>
    <cdr:to>
      <cdr:x>0.26898</cdr:x>
      <cdr:y>0.14367</cdr:y>
    </cdr:to>
    <cdr:sp macro="" textlink="">
      <cdr:nvSpPr>
        <cdr:cNvPr id="2" name="TextBox 1"/>
        <cdr:cNvSpPr txBox="1"/>
      </cdr:nvSpPr>
      <cdr:spPr>
        <a:xfrm xmlns:a="http://schemas.openxmlformats.org/drawingml/2006/main">
          <a:off x="1826400" y="161925"/>
          <a:ext cx="596252" cy="2269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a:t>Year:</a:t>
          </a:r>
        </a:p>
      </cdr:txBody>
    </cdr:sp>
  </cdr:relSizeAnchor>
  <cdr:relSizeAnchor xmlns:cdr="http://schemas.openxmlformats.org/drawingml/2006/chartDrawing">
    <cdr:from>
      <cdr:x>0.53745</cdr:x>
      <cdr:y>0.08054</cdr:y>
    </cdr:from>
    <cdr:to>
      <cdr:x>0.73275</cdr:x>
      <cdr:y>0.19253</cdr:y>
    </cdr:to>
    <cdr:sp macro="" textlink="">
      <cdr:nvSpPr>
        <cdr:cNvPr id="16" name="TextBox 1"/>
        <cdr:cNvSpPr txBox="1"/>
      </cdr:nvSpPr>
      <cdr:spPr>
        <a:xfrm xmlns:a="http://schemas.openxmlformats.org/drawingml/2006/main">
          <a:off x="4840728" y="217965"/>
          <a:ext cx="1759035" cy="3030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t>2010 Actual for EMA</a:t>
          </a:r>
        </a:p>
      </cdr:txBody>
    </cdr:sp>
  </cdr:relSizeAnchor>
</c:userShapes>
</file>

<file path=ppt/drawings/drawing21.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0.77064</cdr:x>
      <cdr:y>0.31579</cdr:y>
    </cdr:from>
    <cdr:to>
      <cdr:x>0.81651</cdr:x>
      <cdr:y>0.56694</cdr:y>
    </cdr:to>
    <cdr:sp macro="" textlink="">
      <cdr:nvSpPr>
        <cdr:cNvPr id="68" name="Up Arrow 67"/>
        <cdr:cNvSpPr/>
      </cdr:nvSpPr>
      <cdr:spPr>
        <a:xfrm xmlns:a="http://schemas.openxmlformats.org/drawingml/2006/main">
          <a:off x="6459504" y="679099"/>
          <a:ext cx="384483" cy="540102"/>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27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dirty="0" smtClean="0"/>
            <a:t>20% </a:t>
          </a:r>
          <a:endParaRPr lang="en-US" sz="1600" dirty="0"/>
        </a:p>
      </cdr:txBody>
    </cdr:sp>
  </cdr:relSizeAnchor>
</c:userShapes>
</file>

<file path=ppt/drawings/drawing22.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0.79412</cdr:x>
      <cdr:y>0.275</cdr:y>
    </cdr:from>
    <cdr:to>
      <cdr:x>0.84545</cdr:x>
      <cdr:y>0.51515</cdr:y>
    </cdr:to>
    <cdr:sp macro="" textlink="">
      <cdr:nvSpPr>
        <cdr:cNvPr id="68" name="Up Arrow 67"/>
        <cdr:cNvSpPr/>
      </cdr:nvSpPr>
      <cdr:spPr>
        <a:xfrm xmlns:a="http://schemas.openxmlformats.org/drawingml/2006/main">
          <a:off x="6656314" y="691514"/>
          <a:ext cx="430286" cy="603886"/>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27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dirty="0" smtClean="0"/>
            <a:t>15% </a:t>
          </a:r>
          <a:endParaRPr lang="en-US" sz="1600" dirty="0"/>
        </a:p>
      </cdr:txBody>
    </cdr:sp>
  </cdr:relSizeAnchor>
</c:userShapes>
</file>

<file path=ppt/drawings/drawing23.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0.76852</cdr:x>
      <cdr:y>0.65</cdr:y>
    </cdr:from>
    <cdr:to>
      <cdr:x>0.80909</cdr:x>
      <cdr:y>0.85</cdr:y>
    </cdr:to>
    <cdr:sp macro="" textlink="">
      <cdr:nvSpPr>
        <cdr:cNvPr id="273" name="Up Arrow 272"/>
        <cdr:cNvSpPr/>
      </cdr:nvSpPr>
      <cdr:spPr>
        <a:xfrm xmlns:a="http://schemas.openxmlformats.org/drawingml/2006/main" rot="10800000">
          <a:off x="6441722" y="1981200"/>
          <a:ext cx="340078" cy="609600"/>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smtClean="0"/>
            <a:t>25% </a:t>
          </a:r>
          <a:endParaRPr lang="en-US" sz="1600" b="1" dirty="0"/>
        </a:p>
      </cdr:txBody>
    </cdr:sp>
  </cdr:relSizeAnchor>
</c:userShapes>
</file>

<file path=ppt/drawings/drawing24.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0.76636</cdr:x>
      <cdr:y>0.61538</cdr:y>
    </cdr:from>
    <cdr:to>
      <cdr:x>0.81308</cdr:x>
      <cdr:y>0.81197</cdr:y>
    </cdr:to>
    <cdr:sp macro="" textlink="">
      <cdr:nvSpPr>
        <cdr:cNvPr id="273" name="Up Arrow 272"/>
        <cdr:cNvSpPr/>
      </cdr:nvSpPr>
      <cdr:spPr>
        <a:xfrm xmlns:a="http://schemas.openxmlformats.org/drawingml/2006/main" rot="10800000">
          <a:off x="6248400" y="1828800"/>
          <a:ext cx="381000" cy="584200"/>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smtClean="0"/>
            <a:t>25% </a:t>
          </a:r>
          <a:endParaRPr lang="en-US" sz="1600" b="1" dirty="0"/>
        </a:p>
      </cdr:txBody>
    </cdr:sp>
  </cdr:relSizeAnchor>
</c:userShapes>
</file>

<file path=ppt/drawings/drawing25.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0.80531</cdr:x>
      <cdr:y>0.57895</cdr:y>
    </cdr:from>
    <cdr:to>
      <cdr:x>0.84481</cdr:x>
      <cdr:y>0.78947</cdr:y>
    </cdr:to>
    <cdr:sp macro="" textlink="">
      <cdr:nvSpPr>
        <cdr:cNvPr id="273" name="Up Arrow 272"/>
        <cdr:cNvSpPr/>
      </cdr:nvSpPr>
      <cdr:spPr>
        <a:xfrm xmlns:a="http://schemas.openxmlformats.org/drawingml/2006/main" rot="10800000">
          <a:off x="6934200" y="1676400"/>
          <a:ext cx="340078" cy="609600"/>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a:t>1</a:t>
          </a:r>
          <a:r>
            <a:rPr lang="en-US" sz="1600" b="1" dirty="0" smtClean="0"/>
            <a:t>5% </a:t>
          </a:r>
          <a:endParaRPr lang="en-US" sz="1600" b="1" dirty="0"/>
        </a:p>
      </cdr:txBody>
    </cdr:sp>
  </cdr:relSizeAnchor>
</c:userShapes>
</file>

<file path=ppt/drawings/drawing26.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0.76991</cdr:x>
      <cdr:y>0.55189</cdr:y>
    </cdr:from>
    <cdr:to>
      <cdr:x>0.80941</cdr:x>
      <cdr:y>0.74385</cdr:y>
    </cdr:to>
    <cdr:sp macro="" textlink="">
      <cdr:nvSpPr>
        <cdr:cNvPr id="274" name="Up Arrow 273"/>
        <cdr:cNvSpPr/>
      </cdr:nvSpPr>
      <cdr:spPr>
        <a:xfrm xmlns:a="http://schemas.openxmlformats.org/drawingml/2006/main" rot="10800000">
          <a:off x="6629400" y="1752600"/>
          <a:ext cx="340078" cy="609600"/>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a:t>1</a:t>
          </a:r>
          <a:r>
            <a:rPr lang="en-US" sz="1600" b="1" dirty="0" smtClean="0"/>
            <a:t>5% </a:t>
          </a:r>
          <a:endParaRPr lang="en-US" sz="1600" b="1" dirty="0"/>
        </a:p>
      </cdr:txBody>
    </cdr:sp>
  </cdr:relSizeAnchor>
</c:userShapes>
</file>

<file path=ppt/drawings/drawing27.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8.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0.79065</cdr:x>
      <cdr:y>0.47727</cdr:y>
    </cdr:from>
    <cdr:to>
      <cdr:x>0.8316</cdr:x>
      <cdr:y>0.66774</cdr:y>
    </cdr:to>
    <cdr:sp macro="" textlink="">
      <cdr:nvSpPr>
        <cdr:cNvPr id="274" name="Up Arrow 273"/>
        <cdr:cNvSpPr/>
      </cdr:nvSpPr>
      <cdr:spPr>
        <a:xfrm xmlns:a="http://schemas.openxmlformats.org/drawingml/2006/main" rot="10800000">
          <a:off x="6567001" y="1600200"/>
          <a:ext cx="340123" cy="638608"/>
        </a:xfrm>
        <a:prstGeom xmlns:a="http://schemas.openxmlformats.org/drawingml/2006/main" prst="upArrow">
          <a:avLst/>
        </a:prstGeom>
        <a:ln xmlns:a="http://schemas.openxmlformats.org/drawingml/2006/main">
          <a:solidFill>
            <a:srgbClr val="FF9B57"/>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vert"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600" dirty="0" smtClean="0"/>
            <a:t>10% </a:t>
          </a:r>
          <a:endParaRPr lang="en-US" sz="1600" dirty="0"/>
        </a:p>
      </cdr:txBody>
    </cdr:sp>
  </cdr:relSizeAnchor>
</c:userShapes>
</file>

<file path=ppt/drawings/drawing29.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0.75419</cdr:x>
      <cdr:y>0.5</cdr:y>
    </cdr:from>
    <cdr:to>
      <cdr:x>0.81006</cdr:x>
      <cdr:y>0.775</cdr:y>
    </cdr:to>
    <cdr:sp macro="" textlink="">
      <cdr:nvSpPr>
        <cdr:cNvPr id="10" name="Up Arrow 9"/>
        <cdr:cNvSpPr/>
      </cdr:nvSpPr>
      <cdr:spPr>
        <a:xfrm xmlns:a="http://schemas.openxmlformats.org/drawingml/2006/main" rot="10800000">
          <a:off x="6149213" y="1066800"/>
          <a:ext cx="455530" cy="586740"/>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smtClean="0"/>
            <a:t>12% </a:t>
          </a:r>
          <a:endParaRPr lang="en-US" sz="1600" b="1" dirty="0"/>
        </a:p>
      </cdr:txBody>
    </cdr:sp>
  </cdr:relSizeAnchor>
</c:userShapes>
</file>

<file path=ppt/drawings/drawing30.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7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8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9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0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1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2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3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4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5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4"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7"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8"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6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1"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27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0.76147</cdr:x>
      <cdr:y>0.59459</cdr:y>
    </cdr:from>
    <cdr:to>
      <cdr:x>0.81651</cdr:x>
      <cdr:y>0.81081</cdr:y>
    </cdr:to>
    <cdr:sp macro="" textlink="">
      <cdr:nvSpPr>
        <cdr:cNvPr id="7" name="Up Arrow 6"/>
        <cdr:cNvSpPr/>
      </cdr:nvSpPr>
      <cdr:spPr>
        <a:xfrm xmlns:a="http://schemas.openxmlformats.org/drawingml/2006/main" rot="10800000">
          <a:off x="6324600" y="1676400"/>
          <a:ext cx="457200" cy="609600"/>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smtClean="0"/>
            <a:t>12% </a:t>
          </a:r>
          <a:endParaRPr lang="en-US" sz="16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0.05212</cdr:x>
      <cdr:y>0.64469</cdr:y>
    </cdr:from>
    <cdr:to>
      <cdr:x>0.9982</cdr:x>
      <cdr:y>0.64469</cdr:y>
    </cdr:to>
    <cdr:cxnSp macro="">
      <cdr:nvCxnSpPr>
        <cdr:cNvPr id="14" name="Straight Connector 13"/>
        <cdr:cNvCxnSpPr/>
      </cdr:nvCxnSpPr>
      <cdr:spPr>
        <a:xfrm xmlns:a="http://schemas.openxmlformats.org/drawingml/2006/main">
          <a:off x="457200" y="1676400"/>
          <a:ext cx="8299510" cy="0"/>
        </a:xfrm>
        <a:prstGeom xmlns:a="http://schemas.openxmlformats.org/drawingml/2006/main" prst="line">
          <a:avLst/>
        </a:prstGeom>
        <a:ln xmlns:a="http://schemas.openxmlformats.org/drawingml/2006/main" w="28575">
          <a:solidFill>
            <a:schemeClr val="bg1">
              <a:lumMod val="50000"/>
              <a:alpha val="47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0.20755</cdr:x>
      <cdr:y>0.19767</cdr:y>
    </cdr:from>
    <cdr:to>
      <cdr:x>0.20776</cdr:x>
      <cdr:y>1</cdr:y>
    </cdr:to>
    <cdr:cxnSp macro="">
      <cdr:nvCxnSpPr>
        <cdr:cNvPr id="5" name="Straight Connector 4"/>
        <cdr:cNvCxnSpPr/>
      </cdr:nvCxnSpPr>
      <cdr:spPr>
        <a:xfrm xmlns:a="http://schemas.openxmlformats.org/drawingml/2006/main">
          <a:off x="1869412" y="534717"/>
          <a:ext cx="1891" cy="2170383"/>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0.44297</cdr:x>
      <cdr:y>0.19555</cdr:y>
    </cdr:from>
    <cdr:to>
      <cdr:x>0.44328</cdr:x>
      <cdr:y>1</cdr:y>
    </cdr:to>
    <cdr:cxnSp macro="">
      <cdr:nvCxnSpPr>
        <cdr:cNvPr id="7" name="Straight Connector 6"/>
        <cdr:cNvCxnSpPr/>
      </cdr:nvCxnSpPr>
      <cdr:spPr>
        <a:xfrm xmlns:a="http://schemas.openxmlformats.org/drawingml/2006/main" flipH="1">
          <a:off x="3989752" y="528983"/>
          <a:ext cx="2793" cy="2176117"/>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0.75513</cdr:x>
      <cdr:y>0.19366</cdr:y>
    </cdr:from>
    <cdr:to>
      <cdr:x>0.75544</cdr:x>
      <cdr:y>1</cdr:y>
    </cdr:to>
    <cdr:cxnSp macro="">
      <cdr:nvCxnSpPr>
        <cdr:cNvPr id="8" name="Straight Connector 7"/>
        <cdr:cNvCxnSpPr/>
      </cdr:nvCxnSpPr>
      <cdr:spPr>
        <a:xfrm xmlns:a="http://schemas.openxmlformats.org/drawingml/2006/main">
          <a:off x="6739463" y="503579"/>
          <a:ext cx="2767" cy="2096746"/>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0.63572</cdr:x>
      <cdr:y>0.14949</cdr:y>
    </cdr:from>
    <cdr:to>
      <cdr:x>0.72574</cdr:x>
      <cdr:y>0.36693</cdr:y>
    </cdr:to>
    <cdr:sp macro="" textlink="">
      <cdr:nvSpPr>
        <cdr:cNvPr id="6" name="TextBox 5"/>
        <cdr:cNvSpPr txBox="1"/>
      </cdr:nvSpPr>
      <cdr:spPr>
        <a:xfrm xmlns:a="http://schemas.openxmlformats.org/drawingml/2006/main">
          <a:off x="6457950" y="6286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0.49543</cdr:x>
      <cdr:y>0.1316</cdr:y>
    </cdr:from>
    <cdr:to>
      <cdr:x>0.52626</cdr:x>
      <cdr:y>0.1316</cdr:y>
    </cdr:to>
    <cdr:cxnSp macro="">
      <cdr:nvCxnSpPr>
        <cdr:cNvPr id="13" name="Straight Connector 12"/>
        <cdr:cNvCxnSpPr/>
      </cdr:nvCxnSpPr>
      <cdr:spPr>
        <a:xfrm xmlns:a="http://schemas.openxmlformats.org/drawingml/2006/main">
          <a:off x="4462216" y="355991"/>
          <a:ext cx="277681" cy="0"/>
        </a:xfrm>
        <a:prstGeom xmlns:a="http://schemas.openxmlformats.org/drawingml/2006/main" prst="line">
          <a:avLst/>
        </a:prstGeom>
        <a:ln xmlns:a="http://schemas.openxmlformats.org/drawingml/2006/main" w="28575">
          <a:solidFill>
            <a:schemeClr val="bg1">
              <a:lumMod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0.52115</cdr:x>
      <cdr:y>0.09281</cdr:y>
    </cdr:from>
    <cdr:to>
      <cdr:x>0.71572</cdr:x>
      <cdr:y>0.17089</cdr:y>
    </cdr:to>
    <cdr:sp macro="" textlink="">
      <cdr:nvSpPr>
        <cdr:cNvPr id="17" name="TextBox 1"/>
        <cdr:cNvSpPr txBox="1"/>
      </cdr:nvSpPr>
      <cdr:spPr>
        <a:xfrm xmlns:a="http://schemas.openxmlformats.org/drawingml/2006/main">
          <a:off x="4693891" y="251054"/>
          <a:ext cx="1752461" cy="2112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t>2010 Actual for Ryan</a:t>
          </a:r>
          <a:r>
            <a:rPr lang="en-US" sz="1200" baseline="0"/>
            <a:t> White</a:t>
          </a:r>
          <a:endParaRPr lang="en-US" sz="1200"/>
        </a:p>
      </cdr:txBody>
    </cdr:sp>
  </cdr:relSizeAnchor>
  <cdr:relSizeAnchor xmlns:cdr="http://schemas.openxmlformats.org/drawingml/2006/chartDrawing">
    <cdr:from>
      <cdr:x>0.19231</cdr:x>
      <cdr:y>0.08258</cdr:y>
    </cdr:from>
    <cdr:to>
      <cdr:x>0.26807</cdr:x>
      <cdr:y>0.15486</cdr:y>
    </cdr:to>
    <cdr:sp macro="" textlink="">
      <cdr:nvSpPr>
        <cdr:cNvPr id="2" name="Text Box 1"/>
        <cdr:cNvSpPr txBox="1"/>
      </cdr:nvSpPr>
      <cdr:spPr>
        <a:xfrm xmlns:a="http://schemas.openxmlformats.org/drawingml/2006/main">
          <a:off x="1571625" y="223493"/>
          <a:ext cx="619125" cy="1956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a:t>Year:</a:t>
          </a:r>
        </a:p>
      </cdr:txBody>
    </cdr:sp>
  </cdr:relSizeAnchor>
</c:userShapes>
</file>

<file path=ppt/drawings/drawing6.xml><?xml version="1.0" encoding="utf-8"?>
<c:userShapes xmlns:c="http://schemas.openxmlformats.org/drawingml/2006/chart">
  <cdr:relSizeAnchor xmlns:cdr="http://schemas.openxmlformats.org/drawingml/2006/chartDrawing">
    <cdr:from>
      <cdr:x>0.63572</cdr:x>
      <cdr:y>0.14949</cdr:y>
    </cdr:from>
    <cdr:to>
      <cdr:x>0.72574</cdr:x>
      <cdr:y>0.36693</cdr:y>
    </cdr:to>
    <cdr:sp macro="" textlink="">
      <cdr:nvSpPr>
        <cdr:cNvPr id="6" name="TextBox 5"/>
        <cdr:cNvSpPr txBox="1"/>
      </cdr:nvSpPr>
      <cdr:spPr>
        <a:xfrm xmlns:a="http://schemas.openxmlformats.org/drawingml/2006/main">
          <a:off x="6457950" y="6286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0.20229</cdr:x>
      <cdr:y>0.12161</cdr:y>
    </cdr:from>
    <cdr:to>
      <cdr:x>0.26849</cdr:x>
      <cdr:y>0.19359</cdr:y>
    </cdr:to>
    <cdr:sp macro="" textlink="">
      <cdr:nvSpPr>
        <cdr:cNvPr id="2" name="TextBox 1"/>
        <cdr:cNvSpPr txBox="1"/>
      </cdr:nvSpPr>
      <cdr:spPr>
        <a:xfrm xmlns:a="http://schemas.openxmlformats.org/drawingml/2006/main">
          <a:off x="1822721" y="328976"/>
          <a:ext cx="596505" cy="1947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Year:</a:t>
          </a:r>
        </a:p>
      </cdr:txBody>
    </cdr:sp>
  </cdr:relSizeAnchor>
  <cdr:relSizeAnchor xmlns:cdr="http://schemas.openxmlformats.org/drawingml/2006/chartDrawing">
    <cdr:from>
      <cdr:x>0.04555</cdr:x>
      <cdr:y>0.675</cdr:y>
    </cdr:from>
    <cdr:to>
      <cdr:x>0.9927</cdr:x>
      <cdr:y>0.675</cdr:y>
    </cdr:to>
    <cdr:cxnSp macro="">
      <cdr:nvCxnSpPr>
        <cdr:cNvPr id="14" name="Straight Connector 13"/>
        <cdr:cNvCxnSpPr/>
      </cdr:nvCxnSpPr>
      <cdr:spPr>
        <a:xfrm xmlns:a="http://schemas.openxmlformats.org/drawingml/2006/main">
          <a:off x="400050" y="2057400"/>
          <a:ext cx="8317919" cy="0"/>
        </a:xfrm>
        <a:prstGeom xmlns:a="http://schemas.openxmlformats.org/drawingml/2006/main" prst="line">
          <a:avLst/>
        </a:prstGeom>
        <a:ln xmlns:a="http://schemas.openxmlformats.org/drawingml/2006/main" w="28575">
          <a:solidFill>
            <a:schemeClr val="bg1">
              <a:lumMod val="50000"/>
              <a:alpha val="54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0.22199</cdr:x>
      <cdr:y>0.25475</cdr:y>
    </cdr:from>
    <cdr:to>
      <cdr:x>0.22304</cdr:x>
      <cdr:y>0.98099</cdr:y>
    </cdr:to>
    <cdr:cxnSp macro="">
      <cdr:nvCxnSpPr>
        <cdr:cNvPr id="5" name="Straight Connector 4"/>
        <cdr:cNvCxnSpPr/>
      </cdr:nvCxnSpPr>
      <cdr:spPr>
        <a:xfrm xmlns:a="http://schemas.openxmlformats.org/drawingml/2006/main">
          <a:off x="2000250" y="638175"/>
          <a:ext cx="9486" cy="1819275"/>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0.48097</cdr:x>
      <cdr:y>0.25095</cdr:y>
    </cdr:from>
    <cdr:to>
      <cdr:x>0.48152</cdr:x>
      <cdr:y>1</cdr:y>
    </cdr:to>
    <cdr:cxnSp macro="">
      <cdr:nvCxnSpPr>
        <cdr:cNvPr id="7" name="Straight Connector 6"/>
        <cdr:cNvCxnSpPr/>
      </cdr:nvCxnSpPr>
      <cdr:spPr>
        <a:xfrm xmlns:a="http://schemas.openxmlformats.org/drawingml/2006/main">
          <a:off x="4333875" y="628650"/>
          <a:ext cx="4933" cy="1876425"/>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0.82315</cdr:x>
      <cdr:y>0.25856</cdr:y>
    </cdr:from>
    <cdr:to>
      <cdr:x>0.82347</cdr:x>
      <cdr:y>1</cdr:y>
    </cdr:to>
    <cdr:cxnSp macro="">
      <cdr:nvCxnSpPr>
        <cdr:cNvPr id="8" name="Straight Connector 7"/>
        <cdr:cNvCxnSpPr/>
      </cdr:nvCxnSpPr>
      <cdr:spPr>
        <a:xfrm xmlns:a="http://schemas.openxmlformats.org/drawingml/2006/main" flipH="1">
          <a:off x="7417118" y="647700"/>
          <a:ext cx="2857" cy="1857375"/>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0.5104</cdr:x>
      <cdr:y>0.16528</cdr:y>
    </cdr:from>
    <cdr:to>
      <cdr:x>0.54135</cdr:x>
      <cdr:y>0.16528</cdr:y>
    </cdr:to>
    <cdr:cxnSp macro="">
      <cdr:nvCxnSpPr>
        <cdr:cNvPr id="3" name="Straight Connector 2"/>
        <cdr:cNvCxnSpPr/>
      </cdr:nvCxnSpPr>
      <cdr:spPr>
        <a:xfrm xmlns:a="http://schemas.openxmlformats.org/drawingml/2006/main">
          <a:off x="4598996" y="447104"/>
          <a:ext cx="278881" cy="0"/>
        </a:xfrm>
        <a:prstGeom xmlns:a="http://schemas.openxmlformats.org/drawingml/2006/main" prst="line">
          <a:avLst/>
        </a:prstGeom>
        <a:ln xmlns:a="http://schemas.openxmlformats.org/drawingml/2006/main" w="28575">
          <a:solidFill>
            <a:schemeClr val="bg1">
              <a:lumMod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0.53494</cdr:x>
      <cdr:y>0.12437</cdr:y>
    </cdr:from>
    <cdr:to>
      <cdr:x>0.73029</cdr:x>
      <cdr:y>0.19943</cdr:y>
    </cdr:to>
    <cdr:sp macro="" textlink="">
      <cdr:nvSpPr>
        <cdr:cNvPr id="13" name="TextBox 1"/>
        <cdr:cNvSpPr txBox="1"/>
      </cdr:nvSpPr>
      <cdr:spPr>
        <a:xfrm xmlns:a="http://schemas.openxmlformats.org/drawingml/2006/main">
          <a:off x="4820131" y="336441"/>
          <a:ext cx="1760231" cy="2030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t>2010 Actual for EMA</a:t>
          </a:r>
        </a:p>
      </cdr:txBody>
    </cdr:sp>
  </cdr:relSizeAnchor>
</c:userShapes>
</file>

<file path=ppt/drawings/drawing7.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0.7633</cdr:x>
      <cdr:y>0.34648</cdr:y>
    </cdr:from>
    <cdr:to>
      <cdr:x>0.8164</cdr:x>
      <cdr:y>0.5921</cdr:y>
    </cdr:to>
    <cdr:sp macro="" textlink="">
      <cdr:nvSpPr>
        <cdr:cNvPr id="11" name="Up Arrow 10"/>
        <cdr:cNvSpPr/>
      </cdr:nvSpPr>
      <cdr:spPr>
        <a:xfrm xmlns:a="http://schemas.openxmlformats.org/drawingml/2006/main">
          <a:off x="6572474" y="765659"/>
          <a:ext cx="457223" cy="542771"/>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27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dirty="0"/>
            <a:t>8</a:t>
          </a:r>
          <a:r>
            <a:rPr lang="en-US" sz="1600" dirty="0" smtClean="0"/>
            <a:t>% </a:t>
          </a:r>
          <a:endParaRPr lang="en-US" sz="1600" dirty="0"/>
        </a:p>
      </cdr:txBody>
    </cdr:sp>
  </cdr:relSizeAnchor>
</c:userShapes>
</file>

<file path=ppt/drawings/drawing8.xml><?xml version="1.0" encoding="utf-8"?>
<c:userShapes xmlns:c="http://schemas.openxmlformats.org/drawingml/2006/chart">
  <cdr:relSizeAnchor xmlns:cdr="http://schemas.openxmlformats.org/drawingml/2006/chartDrawing">
    <cdr:from>
      <cdr:x>0.48748</cdr:x>
      <cdr:y>0.77207</cdr:y>
    </cdr:from>
    <cdr:to>
      <cdr:x>0.60766</cdr:x>
      <cdr:y>1</cdr:y>
    </cdr:to>
    <cdr:sp macro="" textlink="">
      <cdr:nvSpPr>
        <cdr:cNvPr id="2"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5"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6"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9"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0"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0.48748</cdr:x>
      <cdr:y>0.77207</cdr:y>
    </cdr:from>
    <cdr:to>
      <cdr:x>0.60766</cdr:x>
      <cdr:y>1</cdr:y>
    </cdr:to>
    <cdr:sp macro="" textlink="">
      <cdr:nvSpPr>
        <cdr:cNvPr id="13" name="TextBox 1"/>
        <cdr:cNvSpPr txBox="1"/>
      </cdr:nvSpPr>
      <cdr:spPr>
        <a:xfrm xmlns:a="http://schemas.openxmlformats.org/drawingml/2006/main">
          <a:off x="3709148" y="3350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0.78704</cdr:x>
      <cdr:y>0.28947</cdr:y>
    </cdr:from>
    <cdr:to>
      <cdr:x>0.8426</cdr:x>
      <cdr:y>0.52632</cdr:y>
    </cdr:to>
    <cdr:sp macro="" textlink="">
      <cdr:nvSpPr>
        <cdr:cNvPr id="11" name="Up Arrow 10"/>
        <cdr:cNvSpPr/>
      </cdr:nvSpPr>
      <cdr:spPr>
        <a:xfrm xmlns:a="http://schemas.openxmlformats.org/drawingml/2006/main">
          <a:off x="6477000" y="838200"/>
          <a:ext cx="457257" cy="685803"/>
        </a:xfrm>
        <a:prstGeom xmlns:a="http://schemas.openxmlformats.org/drawingml/2006/main" prst="upArrow">
          <a:avLst/>
        </a:prstGeom>
        <a:ln xmlns:a="http://schemas.openxmlformats.org/drawingml/2006/main">
          <a:solidFill>
            <a:schemeClr val="accent6">
              <a:lumMod val="60000"/>
              <a:lumOff val="40000"/>
            </a:scheme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vert27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dirty="0"/>
            <a:t>5</a:t>
          </a:r>
          <a:r>
            <a:rPr lang="en-US" sz="1600" dirty="0" smtClean="0"/>
            <a:t>% </a:t>
          </a:r>
          <a:endParaRPr lang="en-US" sz="1600" dirty="0"/>
        </a:p>
      </cdr:txBody>
    </cdr:sp>
  </cdr:relSizeAnchor>
</c:userShapes>
</file>

<file path=ppt/drawings/drawing9.xml><?xml version="1.0" encoding="utf-8"?>
<c:userShapes xmlns:c="http://schemas.openxmlformats.org/drawingml/2006/chart">
  <cdr:relSizeAnchor xmlns:cdr="http://schemas.openxmlformats.org/drawingml/2006/chartDrawing">
    <cdr:from>
      <cdr:x>0.05219</cdr:x>
      <cdr:y>0.33333</cdr:y>
    </cdr:from>
    <cdr:to>
      <cdr:x>1</cdr:x>
      <cdr:y>0.33685</cdr:y>
    </cdr:to>
    <cdr:cxnSp macro="">
      <cdr:nvCxnSpPr>
        <cdr:cNvPr id="14" name="Straight Connector 13"/>
        <cdr:cNvCxnSpPr/>
      </cdr:nvCxnSpPr>
      <cdr:spPr>
        <a:xfrm xmlns:a="http://schemas.openxmlformats.org/drawingml/2006/main" flipV="1">
          <a:off x="461640" y="990600"/>
          <a:ext cx="8383745" cy="10460"/>
        </a:xfrm>
        <a:prstGeom xmlns:a="http://schemas.openxmlformats.org/drawingml/2006/main" prst="line">
          <a:avLst/>
        </a:prstGeom>
        <a:ln xmlns:a="http://schemas.openxmlformats.org/drawingml/2006/main" w="28575">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0.20925</cdr:x>
      <cdr:y>0.20513</cdr:y>
    </cdr:from>
    <cdr:to>
      <cdr:x>0.20925</cdr:x>
      <cdr:y>0.97436</cdr:y>
    </cdr:to>
    <cdr:cxnSp macro="">
      <cdr:nvCxnSpPr>
        <cdr:cNvPr id="5" name="Straight Connector 4"/>
        <cdr:cNvCxnSpPr/>
      </cdr:nvCxnSpPr>
      <cdr:spPr>
        <a:xfrm xmlns:a="http://schemas.openxmlformats.org/drawingml/2006/main" flipH="1">
          <a:off x="1834985" y="609600"/>
          <a:ext cx="1" cy="2286000"/>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0.44387</cdr:x>
      <cdr:y>0.17949</cdr:y>
    </cdr:from>
    <cdr:to>
      <cdr:x>0.44387</cdr:x>
      <cdr:y>0.97852</cdr:y>
    </cdr:to>
    <cdr:cxnSp macro="">
      <cdr:nvCxnSpPr>
        <cdr:cNvPr id="7" name="Straight Connector 6"/>
        <cdr:cNvCxnSpPr/>
      </cdr:nvCxnSpPr>
      <cdr:spPr>
        <a:xfrm xmlns:a="http://schemas.openxmlformats.org/drawingml/2006/main">
          <a:off x="3892385" y="533400"/>
          <a:ext cx="0" cy="2374557"/>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0.75879</cdr:x>
      <cdr:y>0.20071</cdr:y>
    </cdr:from>
    <cdr:to>
      <cdr:x>0.75879</cdr:x>
      <cdr:y>1</cdr:y>
    </cdr:to>
    <cdr:cxnSp macro="">
      <cdr:nvCxnSpPr>
        <cdr:cNvPr id="8" name="Straight Connector 7"/>
        <cdr:cNvCxnSpPr/>
      </cdr:nvCxnSpPr>
      <cdr:spPr>
        <a:xfrm xmlns:a="http://schemas.openxmlformats.org/drawingml/2006/main">
          <a:off x="6711785" y="596470"/>
          <a:ext cx="0" cy="2375330"/>
        </a:xfrm>
        <a:prstGeom xmlns:a="http://schemas.openxmlformats.org/drawingml/2006/main" prst="line">
          <a:avLst/>
        </a:prstGeom>
        <a:ln xmlns:a="http://schemas.openxmlformats.org/drawingml/2006/main" w="5715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0.63572</cdr:x>
      <cdr:y>0.14949</cdr:y>
    </cdr:from>
    <cdr:to>
      <cdr:x>0.72574</cdr:x>
      <cdr:y>0.36693</cdr:y>
    </cdr:to>
    <cdr:sp macro="" textlink="">
      <cdr:nvSpPr>
        <cdr:cNvPr id="6" name="TextBox 5"/>
        <cdr:cNvSpPr txBox="1"/>
      </cdr:nvSpPr>
      <cdr:spPr>
        <a:xfrm xmlns:a="http://schemas.openxmlformats.org/drawingml/2006/main">
          <a:off x="6457950" y="6286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0.50662</cdr:x>
      <cdr:y>0.13144</cdr:y>
    </cdr:from>
    <cdr:to>
      <cdr:x>0.53745</cdr:x>
      <cdr:y>0.13144</cdr:y>
    </cdr:to>
    <cdr:cxnSp macro="">
      <cdr:nvCxnSpPr>
        <cdr:cNvPr id="13" name="Straight Connector 12"/>
        <cdr:cNvCxnSpPr/>
      </cdr:nvCxnSpPr>
      <cdr:spPr>
        <a:xfrm xmlns:a="http://schemas.openxmlformats.org/drawingml/2006/main">
          <a:off x="4563058" y="355569"/>
          <a:ext cx="277682" cy="0"/>
        </a:xfrm>
        <a:prstGeom xmlns:a="http://schemas.openxmlformats.org/drawingml/2006/main" prst="line">
          <a:avLst/>
        </a:prstGeom>
        <a:ln xmlns:a="http://schemas.openxmlformats.org/drawingml/2006/main" w="28575">
          <a:solidFill>
            <a:schemeClr val="bg1">
              <a:lumMod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0.53863</cdr:x>
      <cdr:y>0.09033</cdr:y>
    </cdr:from>
    <cdr:to>
      <cdr:x>0.73321</cdr:x>
      <cdr:y>0.16181</cdr:y>
    </cdr:to>
    <cdr:sp macro="" textlink="">
      <cdr:nvSpPr>
        <cdr:cNvPr id="17" name="TextBox 1"/>
        <cdr:cNvSpPr txBox="1"/>
      </cdr:nvSpPr>
      <cdr:spPr>
        <a:xfrm xmlns:a="http://schemas.openxmlformats.org/drawingml/2006/main">
          <a:off x="4851395" y="244358"/>
          <a:ext cx="1752550" cy="1933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t>2010 Actual for</a:t>
          </a:r>
          <a:r>
            <a:rPr lang="en-US" sz="1200" baseline="0"/>
            <a:t> Ryan White</a:t>
          </a:r>
          <a:endParaRPr lang="en-US" sz="1200"/>
        </a:p>
      </cdr:txBody>
    </cdr:sp>
  </cdr:relSizeAnchor>
  <cdr:relSizeAnchor xmlns:cdr="http://schemas.openxmlformats.org/drawingml/2006/chartDrawing">
    <cdr:from>
      <cdr:x>0.18121</cdr:x>
      <cdr:y>0.09102</cdr:y>
    </cdr:from>
    <cdr:to>
      <cdr:x>0.24807</cdr:x>
      <cdr:y>0.14583</cdr:y>
    </cdr:to>
    <cdr:sp macro="" textlink="">
      <cdr:nvSpPr>
        <cdr:cNvPr id="15" name="TextBox 1"/>
        <cdr:cNvSpPr txBox="1"/>
      </cdr:nvSpPr>
      <cdr:spPr>
        <a:xfrm xmlns:a="http://schemas.openxmlformats.org/drawingml/2006/main">
          <a:off x="1558589" y="417023"/>
          <a:ext cx="575066" cy="251087"/>
        </a:xfrm>
        <a:prstGeom xmlns:a="http://schemas.openxmlformats.org/drawingml/2006/main" prst="rect">
          <a:avLst/>
        </a:prstGeom>
      </cdr:spPr>
    </cdr:sp>
  </cdr:relSizeAnchor>
  <cdr:relSizeAnchor xmlns:cdr="http://schemas.openxmlformats.org/drawingml/2006/chartDrawing">
    <cdr:from>
      <cdr:x>0.1945</cdr:x>
      <cdr:y>0.09934</cdr:y>
    </cdr:from>
    <cdr:to>
      <cdr:x>0.26136</cdr:x>
      <cdr:y>0.15414</cdr:y>
    </cdr:to>
    <cdr:sp macro="" textlink="">
      <cdr:nvSpPr>
        <cdr:cNvPr id="18" name="TextBox 1"/>
        <cdr:cNvSpPr txBox="1"/>
      </cdr:nvSpPr>
      <cdr:spPr>
        <a:xfrm xmlns:a="http://schemas.openxmlformats.org/drawingml/2006/main">
          <a:off x="1672889" y="455123"/>
          <a:ext cx="575066" cy="251087"/>
        </a:xfrm>
        <a:prstGeom xmlns:a="http://schemas.openxmlformats.org/drawingml/2006/main" prst="rect">
          <a:avLst/>
        </a:prstGeom>
      </cdr:spPr>
    </cdr:sp>
  </cdr:relSizeAnchor>
  <cdr:relSizeAnchor xmlns:cdr="http://schemas.openxmlformats.org/drawingml/2006/chartDrawing">
    <cdr:from>
      <cdr:x>0.19884</cdr:x>
      <cdr:y>0.10256</cdr:y>
    </cdr:from>
    <cdr:to>
      <cdr:x>0.25642</cdr:x>
      <cdr:y>0.18276</cdr:y>
    </cdr:to>
    <cdr:sp macro="" textlink="">
      <cdr:nvSpPr>
        <cdr:cNvPr id="3" name="Text Box 2"/>
        <cdr:cNvSpPr txBox="1"/>
      </cdr:nvSpPr>
      <cdr:spPr>
        <a:xfrm xmlns:a="http://schemas.openxmlformats.org/drawingml/2006/main">
          <a:off x="1758785" y="304800"/>
          <a:ext cx="509317" cy="2383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Year: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939A193-880F-47FA-BF8C-5E9775A4CB06}" type="datetimeFigureOut">
              <a:rPr lang="en-US" smtClean="0"/>
              <a:t>10/16/2012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AF3D395-F5FF-4819-A5B4-E1A9C073B804}" type="slidenum">
              <a:rPr lang="en-US" smtClean="0"/>
              <a:t>‹#›</a:t>
            </a:fld>
            <a:endParaRPr lang="en-US"/>
          </a:p>
        </p:txBody>
      </p:sp>
    </p:spTree>
    <p:extLst>
      <p:ext uri="{BB962C8B-B14F-4D97-AF65-F5344CB8AC3E}">
        <p14:creationId xmlns:p14="http://schemas.microsoft.com/office/powerpoint/2010/main" val="1535212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EA2283DF-6165-4158-A9FA-DCB5E16E6524}" type="datetimeFigureOut">
              <a:rPr lang="en-US" smtClean="0"/>
              <a:t>10/16/2012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C8C2D031-5858-4F80-AEC2-35DBB51ACD6E}" type="slidenum">
              <a:rPr lang="en-US" smtClean="0"/>
              <a:t>‹#›</a:t>
            </a:fld>
            <a:endParaRPr lang="en-US"/>
          </a:p>
        </p:txBody>
      </p:sp>
    </p:spTree>
    <p:extLst>
      <p:ext uri="{BB962C8B-B14F-4D97-AF65-F5344CB8AC3E}">
        <p14:creationId xmlns:p14="http://schemas.microsoft.com/office/powerpoint/2010/main" val="256621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1</a:t>
            </a:fld>
            <a:endParaRPr lang="en-US"/>
          </a:p>
        </p:txBody>
      </p:sp>
    </p:spTree>
    <p:extLst>
      <p:ext uri="{BB962C8B-B14F-4D97-AF65-F5344CB8AC3E}">
        <p14:creationId xmlns:p14="http://schemas.microsoft.com/office/powerpoint/2010/main" val="1905426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12</a:t>
            </a:fld>
            <a:endParaRPr lang="en-US"/>
          </a:p>
        </p:txBody>
      </p:sp>
    </p:spTree>
    <p:extLst>
      <p:ext uri="{BB962C8B-B14F-4D97-AF65-F5344CB8AC3E}">
        <p14:creationId xmlns:p14="http://schemas.microsoft.com/office/powerpoint/2010/main" val="3212943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13</a:t>
            </a:fld>
            <a:endParaRPr lang="en-US"/>
          </a:p>
        </p:txBody>
      </p:sp>
    </p:spTree>
    <p:extLst>
      <p:ext uri="{BB962C8B-B14F-4D97-AF65-F5344CB8AC3E}">
        <p14:creationId xmlns:p14="http://schemas.microsoft.com/office/powerpoint/2010/main" val="1519784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dirty="0"/>
          </a:p>
        </p:txBody>
      </p:sp>
      <p:sp>
        <p:nvSpPr>
          <p:cNvPr id="4" name="Slide Number Placeholder 3"/>
          <p:cNvSpPr>
            <a:spLocks noGrp="1"/>
          </p:cNvSpPr>
          <p:nvPr>
            <p:ph type="sldNum" sz="quarter" idx="10"/>
          </p:nvPr>
        </p:nvSpPr>
        <p:spPr/>
        <p:txBody>
          <a:bodyPr/>
          <a:lstStyle/>
          <a:p>
            <a:fld id="{C8C2D031-5858-4F80-AEC2-35DBB51ACD6E}" type="slidenum">
              <a:rPr lang="en-US" smtClean="0"/>
              <a:t>14</a:t>
            </a:fld>
            <a:endParaRPr lang="en-US"/>
          </a:p>
        </p:txBody>
      </p:sp>
    </p:spTree>
    <p:extLst>
      <p:ext uri="{BB962C8B-B14F-4D97-AF65-F5344CB8AC3E}">
        <p14:creationId xmlns:p14="http://schemas.microsoft.com/office/powerpoint/2010/main" val="2339206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15</a:t>
            </a:fld>
            <a:endParaRPr lang="en-US"/>
          </a:p>
        </p:txBody>
      </p:sp>
    </p:spTree>
    <p:extLst>
      <p:ext uri="{BB962C8B-B14F-4D97-AF65-F5344CB8AC3E}">
        <p14:creationId xmlns:p14="http://schemas.microsoft.com/office/powerpoint/2010/main" val="64980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16</a:t>
            </a:fld>
            <a:endParaRPr lang="en-US"/>
          </a:p>
        </p:txBody>
      </p:sp>
    </p:spTree>
    <p:extLst>
      <p:ext uri="{BB962C8B-B14F-4D97-AF65-F5344CB8AC3E}">
        <p14:creationId xmlns:p14="http://schemas.microsoft.com/office/powerpoint/2010/main" val="3094339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17</a:t>
            </a:fld>
            <a:endParaRPr lang="en-US"/>
          </a:p>
        </p:txBody>
      </p:sp>
    </p:spTree>
    <p:extLst>
      <p:ext uri="{BB962C8B-B14F-4D97-AF65-F5344CB8AC3E}">
        <p14:creationId xmlns:p14="http://schemas.microsoft.com/office/powerpoint/2010/main" val="3287490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18</a:t>
            </a:fld>
            <a:endParaRPr lang="en-US"/>
          </a:p>
        </p:txBody>
      </p:sp>
    </p:spTree>
    <p:extLst>
      <p:ext uri="{BB962C8B-B14F-4D97-AF65-F5344CB8AC3E}">
        <p14:creationId xmlns:p14="http://schemas.microsoft.com/office/powerpoint/2010/main" val="336305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19</a:t>
            </a:fld>
            <a:endParaRPr lang="en-US"/>
          </a:p>
        </p:txBody>
      </p:sp>
    </p:spTree>
    <p:extLst>
      <p:ext uri="{BB962C8B-B14F-4D97-AF65-F5344CB8AC3E}">
        <p14:creationId xmlns:p14="http://schemas.microsoft.com/office/powerpoint/2010/main" val="3548203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20</a:t>
            </a:fld>
            <a:endParaRPr lang="en-US"/>
          </a:p>
        </p:txBody>
      </p:sp>
    </p:spTree>
    <p:extLst>
      <p:ext uri="{BB962C8B-B14F-4D97-AF65-F5344CB8AC3E}">
        <p14:creationId xmlns:p14="http://schemas.microsoft.com/office/powerpoint/2010/main" val="168363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21</a:t>
            </a:fld>
            <a:endParaRPr lang="en-US"/>
          </a:p>
        </p:txBody>
      </p:sp>
    </p:spTree>
    <p:extLst>
      <p:ext uri="{BB962C8B-B14F-4D97-AF65-F5344CB8AC3E}">
        <p14:creationId xmlns:p14="http://schemas.microsoft.com/office/powerpoint/2010/main" val="209444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2</a:t>
            </a:fld>
            <a:endParaRPr lang="en-US"/>
          </a:p>
        </p:txBody>
      </p:sp>
    </p:spTree>
    <p:extLst>
      <p:ext uri="{BB962C8B-B14F-4D97-AF65-F5344CB8AC3E}">
        <p14:creationId xmlns:p14="http://schemas.microsoft.com/office/powerpoint/2010/main" val="2687089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22</a:t>
            </a:fld>
            <a:endParaRPr lang="en-US"/>
          </a:p>
        </p:txBody>
      </p:sp>
    </p:spTree>
    <p:extLst>
      <p:ext uri="{BB962C8B-B14F-4D97-AF65-F5344CB8AC3E}">
        <p14:creationId xmlns:p14="http://schemas.microsoft.com/office/powerpoint/2010/main" val="4185124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23</a:t>
            </a:fld>
            <a:endParaRPr lang="en-US"/>
          </a:p>
        </p:txBody>
      </p:sp>
    </p:spTree>
    <p:extLst>
      <p:ext uri="{BB962C8B-B14F-4D97-AF65-F5344CB8AC3E}">
        <p14:creationId xmlns:p14="http://schemas.microsoft.com/office/powerpoint/2010/main" val="168522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24</a:t>
            </a:fld>
            <a:endParaRPr lang="en-US"/>
          </a:p>
        </p:txBody>
      </p:sp>
    </p:spTree>
    <p:extLst>
      <p:ext uri="{BB962C8B-B14F-4D97-AF65-F5344CB8AC3E}">
        <p14:creationId xmlns:p14="http://schemas.microsoft.com/office/powerpoint/2010/main" val="3536689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25</a:t>
            </a:fld>
            <a:endParaRPr lang="en-US"/>
          </a:p>
        </p:txBody>
      </p:sp>
    </p:spTree>
    <p:extLst>
      <p:ext uri="{BB962C8B-B14F-4D97-AF65-F5344CB8AC3E}">
        <p14:creationId xmlns:p14="http://schemas.microsoft.com/office/powerpoint/2010/main" val="1578580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26</a:t>
            </a:fld>
            <a:endParaRPr lang="en-US"/>
          </a:p>
        </p:txBody>
      </p:sp>
    </p:spTree>
    <p:extLst>
      <p:ext uri="{BB962C8B-B14F-4D97-AF65-F5344CB8AC3E}">
        <p14:creationId xmlns:p14="http://schemas.microsoft.com/office/powerpoint/2010/main" val="2275438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27</a:t>
            </a:fld>
            <a:endParaRPr lang="en-US"/>
          </a:p>
        </p:txBody>
      </p:sp>
    </p:spTree>
    <p:extLst>
      <p:ext uri="{BB962C8B-B14F-4D97-AF65-F5344CB8AC3E}">
        <p14:creationId xmlns:p14="http://schemas.microsoft.com/office/powerpoint/2010/main" val="1411870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28</a:t>
            </a:fld>
            <a:endParaRPr lang="en-US"/>
          </a:p>
        </p:txBody>
      </p:sp>
    </p:spTree>
    <p:extLst>
      <p:ext uri="{BB962C8B-B14F-4D97-AF65-F5344CB8AC3E}">
        <p14:creationId xmlns:p14="http://schemas.microsoft.com/office/powerpoint/2010/main" val="3987503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29</a:t>
            </a:fld>
            <a:endParaRPr lang="en-US"/>
          </a:p>
        </p:txBody>
      </p:sp>
    </p:spTree>
    <p:extLst>
      <p:ext uri="{BB962C8B-B14F-4D97-AF65-F5344CB8AC3E}">
        <p14:creationId xmlns:p14="http://schemas.microsoft.com/office/powerpoint/2010/main" val="3530878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i="0" dirty="0"/>
          </a:p>
        </p:txBody>
      </p:sp>
      <p:sp>
        <p:nvSpPr>
          <p:cNvPr id="4" name="Slide Number Placeholder 3"/>
          <p:cNvSpPr>
            <a:spLocks noGrp="1"/>
          </p:cNvSpPr>
          <p:nvPr>
            <p:ph type="sldNum" sz="quarter" idx="10"/>
          </p:nvPr>
        </p:nvSpPr>
        <p:spPr/>
        <p:txBody>
          <a:bodyPr/>
          <a:lstStyle/>
          <a:p>
            <a:fld id="{C8C2D031-5858-4F80-AEC2-35DBB51ACD6E}" type="slidenum">
              <a:rPr lang="en-US" smtClean="0"/>
              <a:t>30</a:t>
            </a:fld>
            <a:endParaRPr lang="en-US"/>
          </a:p>
        </p:txBody>
      </p:sp>
    </p:spTree>
    <p:extLst>
      <p:ext uri="{BB962C8B-B14F-4D97-AF65-F5344CB8AC3E}">
        <p14:creationId xmlns:p14="http://schemas.microsoft.com/office/powerpoint/2010/main" val="4218440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31</a:t>
            </a:fld>
            <a:endParaRPr lang="en-US"/>
          </a:p>
        </p:txBody>
      </p:sp>
    </p:spTree>
    <p:extLst>
      <p:ext uri="{BB962C8B-B14F-4D97-AF65-F5344CB8AC3E}">
        <p14:creationId xmlns:p14="http://schemas.microsoft.com/office/powerpoint/2010/main" val="31085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3</a:t>
            </a:fld>
            <a:endParaRPr lang="en-US"/>
          </a:p>
        </p:txBody>
      </p:sp>
    </p:spTree>
    <p:extLst>
      <p:ext uri="{BB962C8B-B14F-4D97-AF65-F5344CB8AC3E}">
        <p14:creationId xmlns:p14="http://schemas.microsoft.com/office/powerpoint/2010/main" val="1992191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C2D031-5858-4F80-AEC2-35DBB51ACD6E}" type="slidenum">
              <a:rPr lang="en-US" smtClean="0"/>
              <a:t>32</a:t>
            </a:fld>
            <a:endParaRPr lang="en-US"/>
          </a:p>
        </p:txBody>
      </p:sp>
    </p:spTree>
    <p:extLst>
      <p:ext uri="{BB962C8B-B14F-4D97-AF65-F5344CB8AC3E}">
        <p14:creationId xmlns:p14="http://schemas.microsoft.com/office/powerpoint/2010/main" val="1458448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33</a:t>
            </a:fld>
            <a:endParaRPr lang="en-US"/>
          </a:p>
        </p:txBody>
      </p:sp>
    </p:spTree>
    <p:extLst>
      <p:ext uri="{BB962C8B-B14F-4D97-AF65-F5344CB8AC3E}">
        <p14:creationId xmlns:p14="http://schemas.microsoft.com/office/powerpoint/2010/main" val="2280184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34</a:t>
            </a:fld>
            <a:endParaRPr lang="en-US"/>
          </a:p>
        </p:txBody>
      </p:sp>
    </p:spTree>
    <p:extLst>
      <p:ext uri="{BB962C8B-B14F-4D97-AF65-F5344CB8AC3E}">
        <p14:creationId xmlns:p14="http://schemas.microsoft.com/office/powerpoint/2010/main" val="3210498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35</a:t>
            </a:fld>
            <a:endParaRPr lang="en-US"/>
          </a:p>
        </p:txBody>
      </p:sp>
    </p:spTree>
    <p:extLst>
      <p:ext uri="{BB962C8B-B14F-4D97-AF65-F5344CB8AC3E}">
        <p14:creationId xmlns:p14="http://schemas.microsoft.com/office/powerpoint/2010/main" val="442989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36</a:t>
            </a:fld>
            <a:endParaRPr lang="en-US"/>
          </a:p>
        </p:txBody>
      </p:sp>
    </p:spTree>
    <p:extLst>
      <p:ext uri="{BB962C8B-B14F-4D97-AF65-F5344CB8AC3E}">
        <p14:creationId xmlns:p14="http://schemas.microsoft.com/office/powerpoint/2010/main" val="29281058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37</a:t>
            </a:fld>
            <a:endParaRPr lang="en-US"/>
          </a:p>
        </p:txBody>
      </p:sp>
    </p:spTree>
    <p:extLst>
      <p:ext uri="{BB962C8B-B14F-4D97-AF65-F5344CB8AC3E}">
        <p14:creationId xmlns:p14="http://schemas.microsoft.com/office/powerpoint/2010/main" val="3551100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38</a:t>
            </a:fld>
            <a:endParaRPr lang="en-US"/>
          </a:p>
        </p:txBody>
      </p:sp>
    </p:spTree>
    <p:extLst>
      <p:ext uri="{BB962C8B-B14F-4D97-AF65-F5344CB8AC3E}">
        <p14:creationId xmlns:p14="http://schemas.microsoft.com/office/powerpoint/2010/main" val="2702303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1" dirty="0"/>
          </a:p>
        </p:txBody>
      </p:sp>
      <p:sp>
        <p:nvSpPr>
          <p:cNvPr id="4" name="Slide Number Placeholder 3"/>
          <p:cNvSpPr>
            <a:spLocks noGrp="1"/>
          </p:cNvSpPr>
          <p:nvPr>
            <p:ph type="sldNum" sz="quarter" idx="10"/>
          </p:nvPr>
        </p:nvSpPr>
        <p:spPr/>
        <p:txBody>
          <a:bodyPr/>
          <a:lstStyle/>
          <a:p>
            <a:fld id="{C8C2D031-5858-4F80-AEC2-35DBB51ACD6E}" type="slidenum">
              <a:rPr lang="en-US" smtClean="0"/>
              <a:t>39</a:t>
            </a:fld>
            <a:endParaRPr lang="en-US"/>
          </a:p>
        </p:txBody>
      </p:sp>
    </p:spTree>
    <p:extLst>
      <p:ext uri="{BB962C8B-B14F-4D97-AF65-F5344CB8AC3E}">
        <p14:creationId xmlns:p14="http://schemas.microsoft.com/office/powerpoint/2010/main" val="3519566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40</a:t>
            </a:fld>
            <a:endParaRPr lang="en-US"/>
          </a:p>
        </p:txBody>
      </p:sp>
    </p:spTree>
    <p:extLst>
      <p:ext uri="{BB962C8B-B14F-4D97-AF65-F5344CB8AC3E}">
        <p14:creationId xmlns:p14="http://schemas.microsoft.com/office/powerpoint/2010/main" val="2325674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41</a:t>
            </a:fld>
            <a:endParaRPr lang="en-US"/>
          </a:p>
        </p:txBody>
      </p:sp>
    </p:spTree>
    <p:extLst>
      <p:ext uri="{BB962C8B-B14F-4D97-AF65-F5344CB8AC3E}">
        <p14:creationId xmlns:p14="http://schemas.microsoft.com/office/powerpoint/2010/main" val="174225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6</a:t>
            </a:fld>
            <a:endParaRPr lang="en-US"/>
          </a:p>
        </p:txBody>
      </p:sp>
    </p:spTree>
    <p:extLst>
      <p:ext uri="{BB962C8B-B14F-4D97-AF65-F5344CB8AC3E}">
        <p14:creationId xmlns:p14="http://schemas.microsoft.com/office/powerpoint/2010/main" val="3584173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42</a:t>
            </a:fld>
            <a:endParaRPr lang="en-US"/>
          </a:p>
        </p:txBody>
      </p:sp>
    </p:spTree>
    <p:extLst>
      <p:ext uri="{BB962C8B-B14F-4D97-AF65-F5344CB8AC3E}">
        <p14:creationId xmlns:p14="http://schemas.microsoft.com/office/powerpoint/2010/main" val="605948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43</a:t>
            </a:fld>
            <a:endParaRPr lang="en-US"/>
          </a:p>
        </p:txBody>
      </p:sp>
    </p:spTree>
    <p:extLst>
      <p:ext uri="{BB962C8B-B14F-4D97-AF65-F5344CB8AC3E}">
        <p14:creationId xmlns:p14="http://schemas.microsoft.com/office/powerpoint/2010/main" val="25447389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44</a:t>
            </a:fld>
            <a:endParaRPr lang="en-US"/>
          </a:p>
        </p:txBody>
      </p:sp>
    </p:spTree>
    <p:extLst>
      <p:ext uri="{BB962C8B-B14F-4D97-AF65-F5344CB8AC3E}">
        <p14:creationId xmlns:p14="http://schemas.microsoft.com/office/powerpoint/2010/main" val="2943291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45</a:t>
            </a:fld>
            <a:endParaRPr lang="en-US"/>
          </a:p>
        </p:txBody>
      </p:sp>
    </p:spTree>
    <p:extLst>
      <p:ext uri="{BB962C8B-B14F-4D97-AF65-F5344CB8AC3E}">
        <p14:creationId xmlns:p14="http://schemas.microsoft.com/office/powerpoint/2010/main" val="1159542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46</a:t>
            </a:fld>
            <a:endParaRPr lang="en-US"/>
          </a:p>
        </p:txBody>
      </p:sp>
    </p:spTree>
    <p:extLst>
      <p:ext uri="{BB962C8B-B14F-4D97-AF65-F5344CB8AC3E}">
        <p14:creationId xmlns:p14="http://schemas.microsoft.com/office/powerpoint/2010/main" val="4052430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47</a:t>
            </a:fld>
            <a:endParaRPr lang="en-US"/>
          </a:p>
        </p:txBody>
      </p:sp>
    </p:spTree>
    <p:extLst>
      <p:ext uri="{BB962C8B-B14F-4D97-AF65-F5344CB8AC3E}">
        <p14:creationId xmlns:p14="http://schemas.microsoft.com/office/powerpoint/2010/main" val="409937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7</a:t>
            </a:fld>
            <a:endParaRPr lang="en-US"/>
          </a:p>
        </p:txBody>
      </p:sp>
    </p:spTree>
    <p:extLst>
      <p:ext uri="{BB962C8B-B14F-4D97-AF65-F5344CB8AC3E}">
        <p14:creationId xmlns:p14="http://schemas.microsoft.com/office/powerpoint/2010/main" val="184049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8</a:t>
            </a:fld>
            <a:endParaRPr lang="en-US"/>
          </a:p>
        </p:txBody>
      </p:sp>
    </p:spTree>
    <p:extLst>
      <p:ext uri="{BB962C8B-B14F-4D97-AF65-F5344CB8AC3E}">
        <p14:creationId xmlns:p14="http://schemas.microsoft.com/office/powerpoint/2010/main" val="335914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9</a:t>
            </a:fld>
            <a:endParaRPr lang="en-US"/>
          </a:p>
        </p:txBody>
      </p:sp>
    </p:spTree>
    <p:extLst>
      <p:ext uri="{BB962C8B-B14F-4D97-AF65-F5344CB8AC3E}">
        <p14:creationId xmlns:p14="http://schemas.microsoft.com/office/powerpoint/2010/main" val="9895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2D031-5858-4F80-AEC2-35DBB51ACD6E}" type="slidenum">
              <a:rPr lang="en-US" smtClean="0"/>
              <a:t>10</a:t>
            </a:fld>
            <a:endParaRPr lang="en-US"/>
          </a:p>
        </p:txBody>
      </p:sp>
    </p:spTree>
    <p:extLst>
      <p:ext uri="{BB962C8B-B14F-4D97-AF65-F5344CB8AC3E}">
        <p14:creationId xmlns:p14="http://schemas.microsoft.com/office/powerpoint/2010/main" val="1315436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D031-5858-4F80-AEC2-35DBB51ACD6E}" type="slidenum">
              <a:rPr lang="en-US" smtClean="0"/>
              <a:t>11</a:t>
            </a:fld>
            <a:endParaRPr lang="en-US"/>
          </a:p>
        </p:txBody>
      </p:sp>
    </p:spTree>
    <p:extLst>
      <p:ext uri="{BB962C8B-B14F-4D97-AF65-F5344CB8AC3E}">
        <p14:creationId xmlns:p14="http://schemas.microsoft.com/office/powerpoint/2010/main" val="2592013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646EE5D-9657-4C37-A318-6E19C87210B4}" type="datetimeFigureOut">
              <a:rPr lang="en-US" smtClean="0"/>
              <a:t>10/16/2012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D6924FD-49EE-4FEA-8FB4-DD99A5CE125B}"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6EE5D-9657-4C37-A318-6E19C87210B4}" type="datetimeFigureOut">
              <a:rPr lang="en-US" smtClean="0"/>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924FD-49EE-4FEA-8FB4-DD99A5CE12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9"/>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6EE5D-9657-4C37-A318-6E19C87210B4}" type="datetimeFigureOut">
              <a:rPr lang="en-US" smtClean="0"/>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6924FD-49EE-4FEA-8FB4-DD99A5CE12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6EE5D-9657-4C37-A318-6E19C87210B4}" type="datetimeFigureOut">
              <a:rPr lang="en-US" smtClean="0"/>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924FD-49EE-4FEA-8FB4-DD99A5CE125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01"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646EE5D-9657-4C37-A318-6E19C87210B4}" type="datetimeFigureOut">
              <a:rPr lang="en-US" smtClean="0"/>
              <a:t>10/16/2012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D6924FD-49EE-4FEA-8FB4-DD99A5CE125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46EE5D-9657-4C37-A318-6E19C87210B4}" type="datetimeFigureOut">
              <a:rPr lang="en-US" smtClean="0"/>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924FD-49EE-4FEA-8FB4-DD99A5CE125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7"/>
            <a:ext cx="4040188" cy="639763"/>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722437"/>
            <a:ext cx="4041775" cy="639763"/>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438400"/>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46EE5D-9657-4C37-A318-6E19C87210B4}" type="datetimeFigureOut">
              <a:rPr lang="en-US" smtClean="0"/>
              <a:t>10/16/2012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924FD-49EE-4FEA-8FB4-DD99A5CE125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46EE5D-9657-4C37-A318-6E19C87210B4}" type="datetimeFigureOut">
              <a:rPr lang="en-US" smtClean="0"/>
              <a:t>10/16/2012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924FD-49EE-4FEA-8FB4-DD99A5CE125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646EE5D-9657-4C37-A318-6E19C87210B4}" type="datetimeFigureOut">
              <a:rPr lang="en-US" smtClean="0"/>
              <a:t>10/16/2012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924FD-49EE-4FEA-8FB4-DD99A5CE12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1"/>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6EE5D-9657-4C37-A318-6E19C87210B4}" type="datetimeFigureOut">
              <a:rPr lang="en-US" smtClean="0"/>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D6924FD-49EE-4FEA-8FB4-DD99A5CE125B}"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6EE5D-9657-4C37-A318-6E19C87210B4}" type="datetimeFigureOut">
              <a:rPr lang="en-US" smtClean="0"/>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924FD-49EE-4FEA-8FB4-DD99A5CE125B}"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1"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1"/>
            <a:ext cx="2133600" cy="274320"/>
          </a:xfrm>
          <a:prstGeom prst="rect">
            <a:avLst/>
          </a:prstGeom>
        </p:spPr>
        <p:txBody>
          <a:bodyPr vert="horz" lIns="91440" tIns="45720" rIns="91440" bIns="45720" rtlCol="0" anchor="ctr"/>
          <a:lstStyle>
            <a:lvl1pPr algn="l">
              <a:defRPr sz="1100">
                <a:solidFill>
                  <a:schemeClr val="tx2"/>
                </a:solidFill>
              </a:defRPr>
            </a:lvl1pPr>
          </a:lstStyle>
          <a:p>
            <a:fld id="{2646EE5D-9657-4C37-A318-6E19C87210B4}" type="datetimeFigureOut">
              <a:rPr lang="en-US" smtClean="0"/>
              <a:t>10/16/2012</a:t>
            </a:fld>
            <a:endParaRPr lang="en-US"/>
          </a:p>
        </p:txBody>
      </p:sp>
      <p:sp>
        <p:nvSpPr>
          <p:cNvPr id="5" name="Footer Placeholder 4"/>
          <p:cNvSpPr>
            <a:spLocks noGrp="1"/>
          </p:cNvSpPr>
          <p:nvPr>
            <p:ph type="ftr" sz="quarter" idx="3"/>
          </p:nvPr>
        </p:nvSpPr>
        <p:spPr>
          <a:xfrm>
            <a:off x="3048000" y="6356351"/>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D6924FD-49EE-4FEA-8FB4-DD99A5CE12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chart" Target="../charts/chart36.xml"/></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r>
              <a:rPr lang="en-US" sz="2200" dirty="0" smtClean="0"/>
              <a:t>Tracking EMA Progress Against 2009-2012 Comp. Plan Indicators, with Data from 2008-2010</a:t>
            </a:r>
            <a:endParaRPr lang="en-US" sz="2200" dirty="0"/>
          </a:p>
        </p:txBody>
      </p:sp>
      <p:sp>
        <p:nvSpPr>
          <p:cNvPr id="2" name="Title 1"/>
          <p:cNvSpPr>
            <a:spLocks noGrp="1"/>
          </p:cNvSpPr>
          <p:nvPr>
            <p:ph type="title"/>
          </p:nvPr>
        </p:nvSpPr>
        <p:spPr>
          <a:xfrm>
            <a:off x="457200" y="685800"/>
            <a:ext cx="6324600" cy="3200400"/>
          </a:xfrm>
        </p:spPr>
        <p:txBody>
          <a:bodyPr>
            <a:normAutofit fontScale="90000"/>
          </a:bodyPr>
          <a:lstStyle/>
          <a:p>
            <a:pPr algn="ctr"/>
            <a:r>
              <a:rPr lang="en-US" dirty="0"/>
              <a:t>Focusing Ryan White services through annual evaluation of the Comprehensive Strategic Plan</a:t>
            </a:r>
            <a:r>
              <a:rPr lang="en-US" dirty="0" smtClean="0"/>
              <a:t> </a:t>
            </a:r>
            <a:endParaRPr lang="en-US" dirty="0"/>
          </a:p>
        </p:txBody>
      </p:sp>
      <p:cxnSp>
        <p:nvCxnSpPr>
          <p:cNvPr id="5" name="Straight Connector 4"/>
          <p:cNvCxnSpPr/>
          <p:nvPr/>
        </p:nvCxnSpPr>
        <p:spPr>
          <a:xfrm>
            <a:off x="533400" y="4038600"/>
            <a:ext cx="59436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3400" y="4191000"/>
            <a:ext cx="6096000" cy="2585323"/>
          </a:xfrm>
          <a:prstGeom prst="rect">
            <a:avLst/>
          </a:prstGeom>
          <a:noFill/>
        </p:spPr>
        <p:txBody>
          <a:bodyPr wrap="square" rtlCol="0">
            <a:spAutoFit/>
          </a:bodyPr>
          <a:lstStyle/>
          <a:p>
            <a:r>
              <a:rPr lang="en-US" dirty="0" smtClean="0">
                <a:solidFill>
                  <a:schemeClr val="bg1"/>
                </a:solidFill>
              </a:rPr>
              <a:t>Mary Irvine, DrPH, MPH – Director, Research &amp; Evaluation </a:t>
            </a:r>
          </a:p>
          <a:p>
            <a:r>
              <a:rPr lang="en-US" dirty="0" smtClean="0">
                <a:solidFill>
                  <a:schemeClr val="bg1"/>
                </a:solidFill>
              </a:rPr>
              <a:t>Graham Harriman, MA, LPC – Director, Care &amp; Treatment</a:t>
            </a:r>
          </a:p>
          <a:p>
            <a:r>
              <a:rPr lang="en-US" dirty="0">
                <a:solidFill>
                  <a:schemeClr val="bg1"/>
                </a:solidFill>
              </a:rPr>
              <a:t>Stephanie Chamberlin, MIA, MPH – Evaluation Specialist, Research &amp; Evaluation</a:t>
            </a:r>
          </a:p>
          <a:p>
            <a:endParaRPr lang="en-US" dirty="0">
              <a:solidFill>
                <a:schemeClr val="bg1"/>
              </a:solidFill>
            </a:endParaRPr>
          </a:p>
          <a:p>
            <a:r>
              <a:rPr lang="en-US" dirty="0" smtClean="0">
                <a:solidFill>
                  <a:schemeClr val="bg1"/>
                </a:solidFill>
              </a:rPr>
              <a:t>HIV Care, Treatment and Housing Program</a:t>
            </a:r>
          </a:p>
          <a:p>
            <a:r>
              <a:rPr lang="en-US" dirty="0" smtClean="0">
                <a:solidFill>
                  <a:schemeClr val="bg1"/>
                </a:solidFill>
              </a:rPr>
              <a:t>Bureau of HIV/AIDS Prevention and Control</a:t>
            </a:r>
          </a:p>
          <a:p>
            <a:r>
              <a:rPr lang="en-US" dirty="0" smtClean="0">
                <a:solidFill>
                  <a:schemeClr val="bg1"/>
                </a:solidFill>
              </a:rPr>
              <a:t>New York City Department of Health and Mental Hygiene</a:t>
            </a:r>
          </a:p>
          <a:p>
            <a:r>
              <a:rPr lang="en-US" dirty="0" smtClean="0">
                <a:solidFill>
                  <a:schemeClr val="bg1"/>
                </a:solidFill>
              </a:rPr>
              <a:t>(NYC DOHMH)</a:t>
            </a:r>
            <a:endParaRPr lang="en-US" dirty="0">
              <a:solidFill>
                <a:schemeClr val="bg1"/>
              </a:solidFill>
            </a:endParaRPr>
          </a:p>
        </p:txBody>
      </p:sp>
    </p:spTree>
    <p:extLst>
      <p:ext uri="{BB962C8B-B14F-4D97-AF65-F5344CB8AC3E}">
        <p14:creationId xmlns:p14="http://schemas.microsoft.com/office/powerpoint/2010/main" val="3625787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33400" indent="-533400">
              <a:lnSpc>
                <a:spcPct val="80000"/>
              </a:lnSpc>
              <a:buFont typeface="+mj-lt"/>
              <a:buAutoNum type="arabicPeriod" startAt="5"/>
            </a:pPr>
            <a:r>
              <a:rPr lang="en-US" sz="2200" b="1" dirty="0"/>
              <a:t>The Medical Monitoring Project (MMP)</a:t>
            </a:r>
          </a:p>
          <a:p>
            <a:pPr marL="1295400" lvl="2" indent="-381000">
              <a:lnSpc>
                <a:spcPct val="80000"/>
              </a:lnSpc>
              <a:buClr>
                <a:schemeClr val="accent1"/>
              </a:buClr>
              <a:buFont typeface="+mj-lt"/>
              <a:buAutoNum type="alphaLcPeriod"/>
            </a:pPr>
            <a:r>
              <a:rPr lang="en-US" sz="2000" dirty="0"/>
              <a:t>Is a serial cross-sectional study (conducted by NYC DOHMH HEFSP and CDC) of PLWHA in New York City</a:t>
            </a:r>
          </a:p>
          <a:p>
            <a:pPr marL="1295400" lvl="2" indent="-381000">
              <a:lnSpc>
                <a:spcPct val="80000"/>
              </a:lnSpc>
              <a:buClr>
                <a:schemeClr val="accent1"/>
              </a:buClr>
              <a:buFont typeface="+mj-lt"/>
              <a:buAutoNum type="alphaLcPeriod"/>
            </a:pPr>
            <a:r>
              <a:rPr lang="en-US" sz="2000" dirty="0" smtClean="0"/>
              <a:t>Draws on interviews </a:t>
            </a:r>
            <a:r>
              <a:rPr lang="en-US" sz="2000" dirty="0"/>
              <a:t>with persons recruited from HIV medical </a:t>
            </a:r>
            <a:r>
              <a:rPr lang="en-US" sz="2000" dirty="0" smtClean="0"/>
              <a:t>facilities </a:t>
            </a:r>
            <a:r>
              <a:rPr lang="en-US" sz="2000" dirty="0"/>
              <a:t>(including private physicians’ offices)</a:t>
            </a:r>
          </a:p>
          <a:p>
            <a:pPr marL="1295400" lvl="2" indent="-381000">
              <a:lnSpc>
                <a:spcPct val="80000"/>
              </a:lnSpc>
              <a:buClr>
                <a:schemeClr val="accent1"/>
              </a:buClr>
              <a:buFont typeface="+mj-lt"/>
              <a:buAutoNum type="alphaLcPeriod"/>
            </a:pPr>
            <a:r>
              <a:rPr lang="en-US" sz="2000" dirty="0"/>
              <a:t>Offers the strengths of comprehensiveness (in topics) and the probability sampling method for representativeness of PLWHA engaged in medical care</a:t>
            </a:r>
          </a:p>
          <a:p>
            <a:pPr marL="1295400" lvl="2" indent="-381000">
              <a:lnSpc>
                <a:spcPct val="80000"/>
              </a:lnSpc>
              <a:buClr>
                <a:schemeClr val="accent1"/>
              </a:buClr>
              <a:buFont typeface="+mj-lt"/>
              <a:buAutoNum type="alphaLcPeriod"/>
            </a:pPr>
            <a:r>
              <a:rPr lang="en-US" sz="2000" dirty="0"/>
              <a:t>L</a:t>
            </a:r>
            <a:r>
              <a:rPr lang="en-US" sz="2000" dirty="0" smtClean="0"/>
              <a:t>imited </a:t>
            </a:r>
            <a:r>
              <a:rPr lang="en-US" sz="2000" dirty="0"/>
              <a:t>to NYC </a:t>
            </a:r>
            <a:r>
              <a:rPr lang="en-US" sz="2000" dirty="0" smtClean="0"/>
              <a:t>participants (for the datasets available to NYC DOHMH)</a:t>
            </a:r>
            <a:endParaRPr lang="en-US" sz="2000" dirty="0"/>
          </a:p>
        </p:txBody>
      </p:sp>
      <p:sp>
        <p:nvSpPr>
          <p:cNvPr id="3" name="Title 2"/>
          <p:cNvSpPr>
            <a:spLocks noGrp="1"/>
          </p:cNvSpPr>
          <p:nvPr>
            <p:ph type="title"/>
          </p:nvPr>
        </p:nvSpPr>
        <p:spPr/>
        <p:txBody>
          <a:bodyPr/>
          <a:lstStyle/>
          <a:p>
            <a:r>
              <a:rPr lang="en-US" dirty="0"/>
              <a:t>Data Sources for Indicators (</a:t>
            </a:r>
            <a:r>
              <a:rPr lang="en-US" dirty="0" err="1"/>
              <a:t>ctd</a:t>
            </a:r>
            <a:r>
              <a:rPr lang="en-US" dirty="0"/>
              <a:t>.)</a:t>
            </a:r>
          </a:p>
        </p:txBody>
      </p:sp>
    </p:spTree>
    <p:extLst>
      <p:ext uri="{BB962C8B-B14F-4D97-AF65-F5344CB8AC3E}">
        <p14:creationId xmlns:p14="http://schemas.microsoft.com/office/powerpoint/2010/main" val="2906028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2175874"/>
              </p:ext>
            </p:extLst>
          </p:nvPr>
        </p:nvGraphicFramePr>
        <p:xfrm>
          <a:off x="304800" y="1752600"/>
          <a:ext cx="48006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81000" y="355849"/>
            <a:ext cx="8381260" cy="863353"/>
          </a:xfrm>
        </p:spPr>
        <p:txBody>
          <a:bodyPr/>
          <a:lstStyle/>
          <a:p>
            <a:r>
              <a:rPr lang="en-US" dirty="0" smtClean="0"/>
              <a:t>Demographics – PLWHA 2010</a:t>
            </a:r>
            <a:endParaRPr lang="en-US" dirty="0"/>
          </a:p>
        </p:txBody>
      </p:sp>
      <p:graphicFrame>
        <p:nvGraphicFramePr>
          <p:cNvPr id="2" name="Chart 1"/>
          <p:cNvGraphicFramePr/>
          <p:nvPr>
            <p:extLst>
              <p:ext uri="{D42A27DB-BD31-4B8C-83A1-F6EECF244321}">
                <p14:modId xmlns:p14="http://schemas.microsoft.com/office/powerpoint/2010/main" val="3380556927"/>
              </p:ext>
            </p:extLst>
          </p:nvPr>
        </p:nvGraphicFramePr>
        <p:xfrm>
          <a:off x="3962400" y="3657600"/>
          <a:ext cx="4953000" cy="3022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7108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268793305"/>
              </p:ext>
            </p:extLst>
          </p:nvPr>
        </p:nvGraphicFramePr>
        <p:xfrm>
          <a:off x="152400" y="1600200"/>
          <a:ext cx="4495800" cy="335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059641065"/>
              </p:ext>
            </p:extLst>
          </p:nvPr>
        </p:nvGraphicFramePr>
        <p:xfrm>
          <a:off x="4038600" y="3505200"/>
          <a:ext cx="4876800" cy="3124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2"/>
          <p:cNvSpPr>
            <a:spLocks noGrp="1"/>
          </p:cNvSpPr>
          <p:nvPr>
            <p:ph type="title"/>
          </p:nvPr>
        </p:nvSpPr>
        <p:spPr/>
        <p:txBody>
          <a:bodyPr/>
          <a:lstStyle/>
          <a:p>
            <a:r>
              <a:rPr lang="en-US" dirty="0" smtClean="0"/>
              <a:t>Demographics – PLWHA 2010</a:t>
            </a:r>
            <a:endParaRPr lang="en-US" dirty="0"/>
          </a:p>
        </p:txBody>
      </p:sp>
    </p:spTree>
    <p:extLst>
      <p:ext uri="{BB962C8B-B14F-4D97-AF65-F5344CB8AC3E}">
        <p14:creationId xmlns:p14="http://schemas.microsoft.com/office/powerpoint/2010/main" val="3355075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86790277"/>
              </p:ext>
            </p:extLst>
          </p:nvPr>
        </p:nvGraphicFramePr>
        <p:xfrm>
          <a:off x="3657600" y="3657600"/>
          <a:ext cx="52578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noGrp="1"/>
          </p:cNvGraphicFramePr>
          <p:nvPr>
            <p:ph idx="1"/>
            <p:extLst>
              <p:ext uri="{D42A27DB-BD31-4B8C-83A1-F6EECF244321}">
                <p14:modId xmlns:p14="http://schemas.microsoft.com/office/powerpoint/2010/main" val="2845043234"/>
              </p:ext>
            </p:extLst>
          </p:nvPr>
        </p:nvGraphicFramePr>
        <p:xfrm>
          <a:off x="0" y="1600200"/>
          <a:ext cx="4953000"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2"/>
          <p:cNvSpPr>
            <a:spLocks noGrp="1"/>
          </p:cNvSpPr>
          <p:nvPr>
            <p:ph type="title"/>
          </p:nvPr>
        </p:nvSpPr>
        <p:spPr/>
        <p:txBody>
          <a:bodyPr/>
          <a:lstStyle/>
          <a:p>
            <a:r>
              <a:rPr lang="en-US" dirty="0" smtClean="0"/>
              <a:t>Demographics – PLWHA 2010</a:t>
            </a:r>
            <a:endParaRPr lang="en-US" dirty="0"/>
          </a:p>
        </p:txBody>
      </p:sp>
    </p:spTree>
    <p:extLst>
      <p:ext uri="{BB962C8B-B14F-4D97-AF65-F5344CB8AC3E}">
        <p14:creationId xmlns:p14="http://schemas.microsoft.com/office/powerpoint/2010/main" val="779128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942589072"/>
              </p:ext>
            </p:extLst>
          </p:nvPr>
        </p:nvGraphicFramePr>
        <p:xfrm>
          <a:off x="152400" y="1676400"/>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611741361"/>
              </p:ext>
            </p:extLst>
          </p:nvPr>
        </p:nvGraphicFramePr>
        <p:xfrm>
          <a:off x="3886200" y="3505200"/>
          <a:ext cx="50292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2"/>
          <p:cNvSpPr>
            <a:spLocks noGrp="1"/>
          </p:cNvSpPr>
          <p:nvPr>
            <p:ph type="title"/>
          </p:nvPr>
        </p:nvSpPr>
        <p:spPr/>
        <p:txBody>
          <a:bodyPr/>
          <a:lstStyle/>
          <a:p>
            <a:r>
              <a:rPr lang="en-US" dirty="0" smtClean="0"/>
              <a:t>Demographics – PLWHA 2010</a:t>
            </a:r>
            <a:endParaRPr lang="en-US" dirty="0"/>
          </a:p>
        </p:txBody>
      </p:sp>
    </p:spTree>
    <p:extLst>
      <p:ext uri="{BB962C8B-B14F-4D97-AF65-F5344CB8AC3E}">
        <p14:creationId xmlns:p14="http://schemas.microsoft.com/office/powerpoint/2010/main" val="4226290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19073"/>
            <a:ext cx="8407893" cy="1481329"/>
          </a:xfrm>
        </p:spPr>
        <p:txBody>
          <a:bodyPr>
            <a:normAutofit/>
          </a:bodyPr>
          <a:lstStyle/>
          <a:p>
            <a:r>
              <a:rPr lang="en-US" b="1" dirty="0" smtClean="0"/>
              <a:t>Objective 1A: </a:t>
            </a:r>
            <a:r>
              <a:rPr lang="en-US" dirty="0" smtClean="0"/>
              <a:t>To </a:t>
            </a:r>
            <a:r>
              <a:rPr lang="en-US" dirty="0"/>
              <a:t>increase the number of individuals receiving voluntary HIV rapid testing across health care and social support service provider settings, by 2010</a:t>
            </a:r>
            <a:r>
              <a:rPr lang="en-US" dirty="0" smtClean="0"/>
              <a:t>.</a:t>
            </a:r>
          </a:p>
          <a:p>
            <a:endParaRPr lang="en-US" dirty="0"/>
          </a:p>
        </p:txBody>
      </p:sp>
      <p:sp>
        <p:nvSpPr>
          <p:cNvPr id="2" name="Title 1"/>
          <p:cNvSpPr>
            <a:spLocks noGrp="1"/>
          </p:cNvSpPr>
          <p:nvPr>
            <p:ph type="title"/>
          </p:nvPr>
        </p:nvSpPr>
        <p:spPr>
          <a:xfrm>
            <a:off x="152400" y="355847"/>
            <a:ext cx="8763000" cy="1054395"/>
          </a:xfrm>
        </p:spPr>
        <p:txBody>
          <a:bodyPr/>
          <a:lstStyle/>
          <a:p>
            <a:r>
              <a:rPr lang="en-US" sz="2800" dirty="0" smtClean="0"/>
              <a:t>Goal 1: Increase the number of individuals who are aware of their </a:t>
            </a:r>
            <a:r>
              <a:rPr lang="en-US" sz="2800" dirty="0" err="1" smtClean="0"/>
              <a:t>hiv</a:t>
            </a:r>
            <a:r>
              <a:rPr lang="en-US" sz="2800" dirty="0" smtClean="0"/>
              <a:t> status</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4244613096"/>
              </p:ext>
            </p:extLst>
          </p:nvPr>
        </p:nvGraphicFramePr>
        <p:xfrm>
          <a:off x="685800" y="3200400"/>
          <a:ext cx="7848600" cy="2161275"/>
        </p:xfrm>
        <a:graphic>
          <a:graphicData uri="http://schemas.openxmlformats.org/drawingml/2006/table">
            <a:tbl>
              <a:tblPr firstRow="1" bandRow="1">
                <a:tableStyleId>{7DF18680-E054-41AD-8BC1-D1AEF772440D}</a:tableStyleId>
              </a:tblPr>
              <a:tblGrid>
                <a:gridCol w="3924300"/>
                <a:gridCol w="3924300"/>
              </a:tblGrid>
              <a:tr h="622035">
                <a:tc>
                  <a:txBody>
                    <a:bodyPr/>
                    <a:lstStyle/>
                    <a:p>
                      <a:pPr marL="0" marR="0" algn="l">
                        <a:spcBef>
                          <a:spcPts val="0"/>
                        </a:spcBef>
                        <a:spcAft>
                          <a:spcPts val="0"/>
                        </a:spcAft>
                      </a:pPr>
                      <a:r>
                        <a:rPr lang="en-US" sz="2000" kern="1200" dirty="0" smtClean="0">
                          <a:effectLst/>
                        </a:rPr>
                        <a:t>Ryan White Indicator</a:t>
                      </a:r>
                      <a:endParaRPr lang="en-US" sz="2000" dirty="0">
                        <a:effectLst/>
                        <a:latin typeface="Times New Roman"/>
                        <a:ea typeface="Times New Roman"/>
                      </a:endParaRPr>
                    </a:p>
                  </a:txBody>
                  <a:tcPr marL="68580" marR="68580" marT="60960" marB="60960">
                    <a:solidFill>
                      <a:schemeClr val="accent1">
                        <a:lumMod val="75000"/>
                      </a:schemeClr>
                    </a:solidFill>
                  </a:tcPr>
                </a:tc>
                <a:tc>
                  <a:txBody>
                    <a:bodyPr/>
                    <a:lstStyle/>
                    <a:p>
                      <a:pPr marL="0" marR="0" algn="l">
                        <a:spcBef>
                          <a:spcPts val="0"/>
                        </a:spcBef>
                        <a:spcAft>
                          <a:spcPts val="0"/>
                        </a:spcAft>
                      </a:pPr>
                      <a:r>
                        <a:rPr lang="en-US" sz="2000" kern="1200" dirty="0" smtClean="0">
                          <a:effectLst/>
                        </a:rPr>
                        <a:t>EMA Indicator</a:t>
                      </a:r>
                      <a:endParaRPr lang="en-US" sz="2000" dirty="0">
                        <a:effectLst/>
                        <a:latin typeface="Times New Roman"/>
                        <a:ea typeface="Times New Roman"/>
                      </a:endParaRPr>
                    </a:p>
                  </a:txBody>
                  <a:tcPr marL="68580" marR="68580" marT="60960" marB="60960">
                    <a:solidFill>
                      <a:schemeClr val="accent3"/>
                    </a:solidFill>
                  </a:tcPr>
                </a:tc>
              </a:tr>
              <a:tr h="151156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900" dirty="0" smtClean="0"/>
                        <a:t>A 15% increase from baseline in the annual total number of unique individuals receiving an HIV rapid test through a Ryan White-funded program.</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900" dirty="0" smtClean="0"/>
                        <a:t>A 40% increase from baseline in the total number of HIV rapid tests conducted annually.</a:t>
                      </a:r>
                      <a:endParaRPr lang="en-US" sz="1900" dirty="0" smtClean="0">
                        <a:solidFill>
                          <a:schemeClr val="tx1"/>
                        </a:solidFill>
                      </a:endParaRPr>
                    </a:p>
                  </a:txBody>
                  <a:tcPr/>
                </a:tc>
              </a:tr>
            </a:tbl>
          </a:graphicData>
        </a:graphic>
      </p:graphicFrame>
    </p:spTree>
    <p:extLst>
      <p:ext uri="{BB962C8B-B14F-4D97-AF65-F5344CB8AC3E}">
        <p14:creationId xmlns:p14="http://schemas.microsoft.com/office/powerpoint/2010/main" val="823077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18902807"/>
              </p:ext>
            </p:extLst>
          </p:nvPr>
        </p:nvGraphicFramePr>
        <p:xfrm>
          <a:off x="533400" y="1146998"/>
          <a:ext cx="8077200" cy="2221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2709669105"/>
              </p:ext>
            </p:extLst>
          </p:nvPr>
        </p:nvGraphicFramePr>
        <p:xfrm>
          <a:off x="457200" y="4227732"/>
          <a:ext cx="8077200" cy="2477867"/>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685800" y="3581402"/>
            <a:ext cx="7239000" cy="646331"/>
          </a:xfrm>
          <a:prstGeom prst="rect">
            <a:avLst/>
          </a:prstGeom>
        </p:spPr>
        <p:txBody>
          <a:bodyPr wrap="square">
            <a:spAutoFit/>
          </a:bodyPr>
          <a:lstStyle/>
          <a:p>
            <a:pPr marL="285750" indent="-285750">
              <a:buClr>
                <a:schemeClr val="tx2"/>
              </a:buClr>
              <a:buFont typeface="Wingdings" pitchFamily="2" charset="2"/>
              <a:buChar char="q"/>
            </a:pPr>
            <a:r>
              <a:rPr lang="en-US" b="1" dirty="0" smtClean="0">
                <a:solidFill>
                  <a:schemeClr val="accent1"/>
                </a:solidFill>
              </a:rPr>
              <a:t>EMA-wide:</a:t>
            </a:r>
            <a:r>
              <a:rPr lang="en-US" dirty="0" smtClean="0">
                <a:solidFill>
                  <a:schemeClr val="accent1"/>
                </a:solidFill>
              </a:rPr>
              <a:t> Analyses </a:t>
            </a:r>
            <a:r>
              <a:rPr lang="en-US" dirty="0">
                <a:solidFill>
                  <a:schemeClr val="accent1"/>
                </a:solidFill>
              </a:rPr>
              <a:t>indicate a slight reduction in HIV testing </a:t>
            </a:r>
            <a:r>
              <a:rPr lang="en-US" dirty="0" smtClean="0">
                <a:solidFill>
                  <a:schemeClr val="accent1"/>
                </a:solidFill>
              </a:rPr>
              <a:t>EMA-wide from 2009 to 2010, but still an overall increase since 2008.</a:t>
            </a:r>
            <a:endParaRPr lang="en-US" dirty="0">
              <a:solidFill>
                <a:schemeClr val="accent1"/>
              </a:solidFill>
            </a:endParaRPr>
          </a:p>
        </p:txBody>
      </p:sp>
      <p:sp>
        <p:nvSpPr>
          <p:cNvPr id="5" name="Rectangle 4"/>
          <p:cNvSpPr/>
          <p:nvPr/>
        </p:nvSpPr>
        <p:spPr>
          <a:xfrm>
            <a:off x="685800" y="500667"/>
            <a:ext cx="8229600" cy="646331"/>
          </a:xfrm>
          <a:prstGeom prst="rect">
            <a:avLst/>
          </a:prstGeom>
        </p:spPr>
        <p:txBody>
          <a:bodyPr wrap="square">
            <a:spAutoFit/>
          </a:bodyPr>
          <a:lstStyle/>
          <a:p>
            <a:pPr marL="285750" indent="-285750">
              <a:buClr>
                <a:schemeClr val="tx2"/>
              </a:buClr>
              <a:buFont typeface="Wingdings" pitchFamily="2" charset="2"/>
              <a:buChar char="q"/>
            </a:pPr>
            <a:r>
              <a:rPr lang="en-US" b="1" dirty="0" smtClean="0">
                <a:solidFill>
                  <a:schemeClr val="accent1"/>
                </a:solidFill>
              </a:rPr>
              <a:t>Ryan </a:t>
            </a:r>
            <a:r>
              <a:rPr lang="en-US" b="1" dirty="0">
                <a:solidFill>
                  <a:schemeClr val="accent1"/>
                </a:solidFill>
              </a:rPr>
              <a:t>White Part </a:t>
            </a:r>
            <a:r>
              <a:rPr lang="en-US" b="1" dirty="0" smtClean="0">
                <a:solidFill>
                  <a:schemeClr val="accent1"/>
                </a:solidFill>
              </a:rPr>
              <a:t>A</a:t>
            </a:r>
            <a:r>
              <a:rPr lang="en-US" dirty="0" smtClean="0">
                <a:solidFill>
                  <a:schemeClr val="accent1"/>
                </a:solidFill>
              </a:rPr>
              <a:t>: The </a:t>
            </a:r>
            <a:r>
              <a:rPr lang="en-US" dirty="0">
                <a:solidFill>
                  <a:schemeClr val="accent1"/>
                </a:solidFill>
              </a:rPr>
              <a:t>number of clients receiving rapid tests climbed from 2008 to 2010 (mostly from 2008 to 2009, with new programs).</a:t>
            </a:r>
          </a:p>
        </p:txBody>
      </p:sp>
      <p:sp>
        <p:nvSpPr>
          <p:cNvPr id="6" name="TextBox 5"/>
          <p:cNvSpPr txBox="1"/>
          <p:nvPr/>
        </p:nvSpPr>
        <p:spPr>
          <a:xfrm>
            <a:off x="2743200" y="196333"/>
            <a:ext cx="3124200" cy="369332"/>
          </a:xfrm>
          <a:prstGeom prst="rect">
            <a:avLst/>
          </a:prstGeom>
          <a:noFill/>
        </p:spPr>
        <p:txBody>
          <a:bodyPr wrap="square" rtlCol="0">
            <a:spAutoFit/>
          </a:bodyPr>
          <a:lstStyle/>
          <a:p>
            <a:pPr algn="ctr"/>
            <a:r>
              <a:rPr lang="en-US" b="1" dirty="0" smtClean="0"/>
              <a:t>Objective 1A: HIV Status</a:t>
            </a:r>
            <a:endParaRPr lang="en-US" b="1" dirty="0"/>
          </a:p>
        </p:txBody>
      </p:sp>
    </p:spTree>
    <p:extLst>
      <p:ext uri="{BB962C8B-B14F-4D97-AF65-F5344CB8AC3E}">
        <p14:creationId xmlns:p14="http://schemas.microsoft.com/office/powerpoint/2010/main" val="210235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19073"/>
            <a:ext cx="8407893" cy="1481329"/>
          </a:xfrm>
        </p:spPr>
        <p:txBody>
          <a:bodyPr>
            <a:normAutofit/>
          </a:bodyPr>
          <a:lstStyle/>
          <a:p>
            <a:r>
              <a:rPr lang="en-US" sz="2600" b="1" dirty="0" smtClean="0"/>
              <a:t>Objective 1B: </a:t>
            </a:r>
            <a:r>
              <a:rPr lang="en-US" sz="2600" dirty="0"/>
              <a:t>To decrease delayed diagnosis of HIV,  by the end of </a:t>
            </a:r>
            <a:r>
              <a:rPr lang="en-US" sz="2600" dirty="0" smtClean="0"/>
              <a:t>2012.</a:t>
            </a:r>
            <a:endParaRPr lang="en-US" sz="2600" dirty="0"/>
          </a:p>
          <a:p>
            <a:pPr marL="45720" indent="0">
              <a:buNone/>
            </a:pPr>
            <a:endParaRPr lang="en-US" sz="2600" dirty="0"/>
          </a:p>
        </p:txBody>
      </p:sp>
      <p:sp>
        <p:nvSpPr>
          <p:cNvPr id="2" name="Title 1"/>
          <p:cNvSpPr>
            <a:spLocks noGrp="1"/>
          </p:cNvSpPr>
          <p:nvPr>
            <p:ph type="title"/>
          </p:nvPr>
        </p:nvSpPr>
        <p:spPr>
          <a:xfrm>
            <a:off x="152400" y="355847"/>
            <a:ext cx="8763000" cy="1054395"/>
          </a:xfrm>
        </p:spPr>
        <p:txBody>
          <a:bodyPr/>
          <a:lstStyle/>
          <a:p>
            <a:r>
              <a:rPr lang="en-US" sz="2800" dirty="0" smtClean="0"/>
              <a:t>Goal 1: Increase the number of individuals who are aware of their </a:t>
            </a:r>
            <a:r>
              <a:rPr lang="en-US" sz="2800" dirty="0" err="1" smtClean="0"/>
              <a:t>hiv</a:t>
            </a:r>
            <a:r>
              <a:rPr lang="en-US" sz="2800" dirty="0" smtClean="0"/>
              <a:t> status</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845312809"/>
              </p:ext>
            </p:extLst>
          </p:nvPr>
        </p:nvGraphicFramePr>
        <p:xfrm>
          <a:off x="685800" y="3200400"/>
          <a:ext cx="7848600" cy="2133600"/>
        </p:xfrm>
        <a:graphic>
          <a:graphicData uri="http://schemas.openxmlformats.org/drawingml/2006/table">
            <a:tbl>
              <a:tblPr firstRow="1" bandRow="1">
                <a:tableStyleId>{5C22544A-7EE6-4342-B048-85BDC9FD1C3A}</a:tableStyleId>
              </a:tblPr>
              <a:tblGrid>
                <a:gridCol w="3924300"/>
                <a:gridCol w="3924300"/>
              </a:tblGrid>
              <a:tr h="622035">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Ryan White Indicator</a:t>
                      </a:r>
                      <a:endParaRPr lang="en-US" sz="2000" dirty="0">
                        <a:effectLst/>
                        <a:latin typeface="Times New Roman"/>
                        <a:ea typeface="Times New Roman"/>
                      </a:endParaRPr>
                    </a:p>
                  </a:txBody>
                  <a:tcPr marL="68580" marR="68580" marT="60960" marB="60960"/>
                </a:tc>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EMA Indicator</a:t>
                      </a:r>
                      <a:endParaRPr lang="en-US" sz="2000" dirty="0">
                        <a:effectLst/>
                        <a:latin typeface="Times New Roman"/>
                        <a:ea typeface="Times New Roman"/>
                      </a:endParaRPr>
                    </a:p>
                  </a:txBody>
                  <a:tcPr marL="68580" marR="68580" marT="60960" marB="60960">
                    <a:solidFill>
                      <a:schemeClr val="accent3"/>
                    </a:solidFill>
                  </a:tcPr>
                </a:tc>
              </a:tr>
              <a:tr h="151156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900" dirty="0" smtClean="0"/>
                        <a:t>A 12% reduction in the proportion of newly diagnosed Ryan White clients who have a</a:t>
                      </a:r>
                      <a:r>
                        <a:rPr lang="en-US" sz="1900" baseline="0" dirty="0" smtClean="0"/>
                        <a:t> concurrent</a:t>
                      </a:r>
                      <a:r>
                        <a:rPr lang="en-US" sz="1900" dirty="0" smtClean="0"/>
                        <a:t> AIDS diagnosis.</a:t>
                      </a:r>
                    </a:p>
                  </a:txBody>
                  <a:tcPr>
                    <a:solidFill>
                      <a:schemeClr val="accent1">
                        <a:lumMod val="40000"/>
                        <a:lumOff val="60000"/>
                        <a:alpha val="55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900" dirty="0" smtClean="0"/>
                        <a:t>A 12% reduction in the proportion of new/incident HIV diagnoses that are concurrent with AIDS diagnoses. </a:t>
                      </a:r>
                    </a:p>
                  </a:txBody>
                  <a:tcPr>
                    <a:solidFill>
                      <a:schemeClr val="accent4">
                        <a:lumMod val="20000"/>
                        <a:lumOff val="80000"/>
                        <a:alpha val="55000"/>
                      </a:schemeClr>
                    </a:solidFill>
                  </a:tcPr>
                </a:tc>
              </a:tr>
            </a:tbl>
          </a:graphicData>
        </a:graphic>
      </p:graphicFrame>
    </p:spTree>
    <p:extLst>
      <p:ext uri="{BB962C8B-B14F-4D97-AF65-F5344CB8AC3E}">
        <p14:creationId xmlns:p14="http://schemas.microsoft.com/office/powerpoint/2010/main" val="871685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014725150"/>
              </p:ext>
            </p:extLst>
          </p:nvPr>
        </p:nvGraphicFramePr>
        <p:xfrm>
          <a:off x="381000" y="1295400"/>
          <a:ext cx="81534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123985669"/>
              </p:ext>
            </p:extLst>
          </p:nvPr>
        </p:nvGraphicFramePr>
        <p:xfrm>
          <a:off x="358140" y="3999135"/>
          <a:ext cx="8305800"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52400" y="578205"/>
            <a:ext cx="8763000" cy="646331"/>
          </a:xfrm>
          <a:prstGeom prst="rect">
            <a:avLst/>
          </a:prstGeom>
        </p:spPr>
        <p:txBody>
          <a:bodyPr wrap="square">
            <a:spAutoFit/>
          </a:bodyPr>
          <a:lstStyle/>
          <a:p>
            <a:pPr marL="285750" indent="-285750">
              <a:buClr>
                <a:schemeClr val="tx2"/>
              </a:buClr>
              <a:buFont typeface="Wingdings" pitchFamily="2" charset="2"/>
              <a:buChar char="q"/>
            </a:pPr>
            <a:r>
              <a:rPr lang="en-US" b="1" dirty="0">
                <a:solidFill>
                  <a:schemeClr val="accent1"/>
                </a:solidFill>
              </a:rPr>
              <a:t>Ryan </a:t>
            </a:r>
            <a:r>
              <a:rPr lang="en-US" b="1" dirty="0" smtClean="0">
                <a:solidFill>
                  <a:schemeClr val="accent1"/>
                </a:solidFill>
              </a:rPr>
              <a:t>White Part A: </a:t>
            </a:r>
            <a:r>
              <a:rPr lang="en-US" dirty="0">
                <a:solidFill>
                  <a:schemeClr val="accent1"/>
                </a:solidFill>
              </a:rPr>
              <a:t>E</a:t>
            </a:r>
            <a:r>
              <a:rPr lang="en-US" dirty="0" smtClean="0">
                <a:solidFill>
                  <a:schemeClr val="accent1"/>
                </a:solidFill>
              </a:rPr>
              <a:t>stimates </a:t>
            </a:r>
            <a:r>
              <a:rPr lang="en-US" dirty="0">
                <a:solidFill>
                  <a:schemeClr val="accent1"/>
                </a:solidFill>
              </a:rPr>
              <a:t>show reduced concurrency </a:t>
            </a:r>
            <a:r>
              <a:rPr lang="en-US" dirty="0" smtClean="0">
                <a:solidFill>
                  <a:schemeClr val="accent1"/>
                </a:solidFill>
              </a:rPr>
              <a:t>for </a:t>
            </a:r>
            <a:r>
              <a:rPr lang="en-US" dirty="0">
                <a:solidFill>
                  <a:schemeClr val="accent1"/>
                </a:solidFill>
              </a:rPr>
              <a:t>2009-10, but 2010 concurrency remained higher than in 2008. </a:t>
            </a:r>
          </a:p>
        </p:txBody>
      </p:sp>
      <p:sp>
        <p:nvSpPr>
          <p:cNvPr id="5" name="Rectangle 4"/>
          <p:cNvSpPr/>
          <p:nvPr/>
        </p:nvSpPr>
        <p:spPr>
          <a:xfrm>
            <a:off x="152400" y="3613667"/>
            <a:ext cx="8763000" cy="369332"/>
          </a:xfrm>
          <a:prstGeom prst="rect">
            <a:avLst/>
          </a:prstGeom>
        </p:spPr>
        <p:txBody>
          <a:bodyPr wrap="square">
            <a:spAutoFit/>
          </a:bodyPr>
          <a:lstStyle/>
          <a:p>
            <a:pPr marL="285750" indent="-285750">
              <a:buClr>
                <a:schemeClr val="tx2"/>
              </a:buClr>
              <a:buFont typeface="Wingdings" pitchFamily="2" charset="2"/>
              <a:buChar char="q"/>
            </a:pPr>
            <a:r>
              <a:rPr lang="en-US" b="1" dirty="0" smtClean="0">
                <a:solidFill>
                  <a:schemeClr val="accent1"/>
                </a:solidFill>
              </a:rPr>
              <a:t>EMA-wide</a:t>
            </a:r>
            <a:r>
              <a:rPr lang="en-US" dirty="0" smtClean="0">
                <a:solidFill>
                  <a:schemeClr val="accent1"/>
                </a:solidFill>
              </a:rPr>
              <a:t>: NYC estimates for concurrency are </a:t>
            </a:r>
            <a:r>
              <a:rPr lang="en-US" i="1" dirty="0" smtClean="0">
                <a:solidFill>
                  <a:schemeClr val="accent1"/>
                </a:solidFill>
              </a:rPr>
              <a:t>gradually</a:t>
            </a:r>
            <a:r>
              <a:rPr lang="en-US" dirty="0" smtClean="0">
                <a:solidFill>
                  <a:schemeClr val="accent1"/>
                </a:solidFill>
              </a:rPr>
              <a:t> moving in the right direction.</a:t>
            </a:r>
            <a:endParaRPr lang="en-US" dirty="0">
              <a:solidFill>
                <a:schemeClr val="accent1"/>
              </a:solidFill>
            </a:endParaRPr>
          </a:p>
        </p:txBody>
      </p:sp>
      <p:sp>
        <p:nvSpPr>
          <p:cNvPr id="6" name="TextBox 5"/>
          <p:cNvSpPr txBox="1"/>
          <p:nvPr/>
        </p:nvSpPr>
        <p:spPr>
          <a:xfrm>
            <a:off x="2436799" y="208871"/>
            <a:ext cx="3653116" cy="369332"/>
          </a:xfrm>
          <a:prstGeom prst="rect">
            <a:avLst/>
          </a:prstGeom>
          <a:noFill/>
        </p:spPr>
        <p:txBody>
          <a:bodyPr wrap="none" rtlCol="0">
            <a:spAutoFit/>
          </a:bodyPr>
          <a:lstStyle/>
          <a:p>
            <a:pPr algn="ctr"/>
            <a:r>
              <a:rPr lang="en-US" b="1" dirty="0"/>
              <a:t>Objective 1B: </a:t>
            </a:r>
            <a:r>
              <a:rPr lang="en-US" b="1" dirty="0" smtClean="0"/>
              <a:t>Concurrent Diagnosis</a:t>
            </a:r>
            <a:endParaRPr lang="en-US" b="1" dirty="0"/>
          </a:p>
        </p:txBody>
      </p:sp>
    </p:spTree>
    <p:extLst>
      <p:ext uri="{BB962C8B-B14F-4D97-AF65-F5344CB8AC3E}">
        <p14:creationId xmlns:p14="http://schemas.microsoft.com/office/powerpoint/2010/main" val="3858163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624768122"/>
              </p:ext>
            </p:extLst>
          </p:nvPr>
        </p:nvGraphicFramePr>
        <p:xfrm>
          <a:off x="152402" y="304800"/>
          <a:ext cx="8772525"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126473133"/>
              </p:ext>
            </p:extLst>
          </p:nvPr>
        </p:nvGraphicFramePr>
        <p:xfrm>
          <a:off x="133350" y="3505200"/>
          <a:ext cx="8782050"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0226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200" dirty="0" smtClean="0"/>
              <a:t>Background and inputs to the Comprehensive Plan</a:t>
            </a:r>
          </a:p>
          <a:p>
            <a:r>
              <a:rPr lang="en-US" sz="2200" dirty="0" smtClean="0"/>
              <a:t>Overview of </a:t>
            </a:r>
            <a:r>
              <a:rPr lang="en-US" sz="2200" dirty="0"/>
              <a:t>d</a:t>
            </a:r>
            <a:r>
              <a:rPr lang="en-US" sz="2200" dirty="0" smtClean="0"/>
              <a:t>ata sources used to measure progress against targets</a:t>
            </a:r>
          </a:p>
          <a:p>
            <a:r>
              <a:rPr lang="en-US" sz="2200" dirty="0" smtClean="0"/>
              <a:t>Summary of demographics</a:t>
            </a:r>
          </a:p>
          <a:p>
            <a:r>
              <a:rPr lang="en-US" sz="2200" dirty="0" smtClean="0"/>
              <a:t>Goals 1-4</a:t>
            </a:r>
          </a:p>
          <a:p>
            <a:pPr marL="466725" indent="-68263">
              <a:buFont typeface="Wingdings" pitchFamily="2" charset="2"/>
              <a:buChar char="Ø"/>
            </a:pPr>
            <a:r>
              <a:rPr lang="en-US" sz="2200" dirty="0"/>
              <a:t>	</a:t>
            </a:r>
            <a:r>
              <a:rPr lang="en-US" dirty="0" smtClean="0"/>
              <a:t>Objectives and Indicators for Ryan White and the EMA</a:t>
            </a:r>
          </a:p>
          <a:p>
            <a:pPr marL="466725" indent="-68263">
              <a:buFont typeface="Wingdings" pitchFamily="2" charset="2"/>
              <a:buChar char="Ø"/>
            </a:pPr>
            <a:r>
              <a:rPr lang="en-US" dirty="0" smtClean="0"/>
              <a:t>    Progress towards targets: 2008-2010</a:t>
            </a:r>
          </a:p>
          <a:p>
            <a:r>
              <a:rPr lang="en-US" sz="2200" dirty="0" smtClean="0"/>
              <a:t>Goal 5 –update on process</a:t>
            </a:r>
          </a:p>
          <a:p>
            <a:r>
              <a:rPr lang="en-US" sz="2200" dirty="0" smtClean="0"/>
              <a:t>Highlights of findings</a:t>
            </a:r>
          </a:p>
          <a:p>
            <a:r>
              <a:rPr lang="en-US" sz="2200" dirty="0" smtClean="0"/>
              <a:t>Discussion</a:t>
            </a:r>
          </a:p>
          <a:p>
            <a:r>
              <a:rPr lang="en-US" sz="2200" dirty="0" smtClean="0"/>
              <a:t>Exercises/applications to other EMAs (off PowerPoint)</a:t>
            </a:r>
          </a:p>
          <a:p>
            <a:endParaRPr lang="en-US" sz="2200" dirty="0" smtClean="0"/>
          </a:p>
          <a:p>
            <a:endParaRPr lang="en-US" sz="2200" dirty="0" smtClean="0"/>
          </a:p>
          <a:p>
            <a:endParaRPr lang="en-US" sz="2200" dirty="0"/>
          </a:p>
        </p:txBody>
      </p:sp>
      <p:sp>
        <p:nvSpPr>
          <p:cNvPr id="2" name="Title 1"/>
          <p:cNvSpPr>
            <a:spLocks noGrp="1"/>
          </p:cNvSpPr>
          <p:nvPr>
            <p:ph type="title"/>
          </p:nvPr>
        </p:nvSpPr>
        <p:spPr/>
        <p:txBody>
          <a:bodyPr/>
          <a:lstStyle/>
          <a:p>
            <a:r>
              <a:rPr lang="en-US" dirty="0" smtClean="0"/>
              <a:t>Presentation Overview</a:t>
            </a:r>
            <a:endParaRPr lang="en-US" dirty="0"/>
          </a:p>
        </p:txBody>
      </p:sp>
    </p:spTree>
    <p:extLst>
      <p:ext uri="{BB962C8B-B14F-4D97-AF65-F5344CB8AC3E}">
        <p14:creationId xmlns:p14="http://schemas.microsoft.com/office/powerpoint/2010/main" val="387452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4906963"/>
          </a:xfrm>
        </p:spPr>
        <p:txBody>
          <a:bodyPr>
            <a:normAutofit/>
          </a:bodyPr>
          <a:lstStyle/>
          <a:p>
            <a:r>
              <a:rPr lang="en-US" dirty="0"/>
              <a:t>Female Part A clients appeared to have lower concurrency, but no gender disparity appeared for NYC overall.</a:t>
            </a:r>
          </a:p>
          <a:p>
            <a:r>
              <a:rPr lang="en-US" dirty="0"/>
              <a:t>In Part A and NYC overall, older age groups experienced higher (worse) levels of concurrency.  </a:t>
            </a:r>
          </a:p>
          <a:p>
            <a:r>
              <a:rPr lang="en-US" dirty="0"/>
              <a:t>In NYC, newly diagnosed whites had lower (better) levels of concurrency than newly diagnosed individuals in other racial/ethnic </a:t>
            </a:r>
            <a:r>
              <a:rPr lang="en-US" dirty="0" smtClean="0"/>
              <a:t>groups.</a:t>
            </a:r>
          </a:p>
          <a:p>
            <a:pPr lvl="1">
              <a:buClr>
                <a:schemeClr val="accent1"/>
              </a:buClr>
              <a:buFont typeface="Wingdings" pitchFamily="2" charset="2"/>
              <a:buChar char="Ø"/>
            </a:pPr>
            <a:r>
              <a:rPr lang="en-US" sz="2000" dirty="0" smtClean="0"/>
              <a:t> For </a:t>
            </a:r>
            <a:r>
              <a:rPr lang="en-US" sz="2000" dirty="0"/>
              <a:t>Part A, this difference only </a:t>
            </a:r>
            <a:r>
              <a:rPr lang="en-US" sz="2000" dirty="0" smtClean="0"/>
              <a:t>appeared </a:t>
            </a:r>
            <a:r>
              <a:rPr lang="en-US" sz="2000" dirty="0"/>
              <a:t>for 2010.</a:t>
            </a:r>
          </a:p>
          <a:p>
            <a:r>
              <a:rPr lang="en-US" dirty="0"/>
              <a:t>There were no consistent DPHO vs. non-DPHO area of residence differences for NYC </a:t>
            </a:r>
            <a:r>
              <a:rPr lang="en-US" dirty="0" smtClean="0"/>
              <a:t>overall or Ryan White.</a:t>
            </a:r>
          </a:p>
          <a:p>
            <a:pPr marL="273050" indent="0">
              <a:buNone/>
            </a:pPr>
            <a:endParaRPr lang="en-US" dirty="0"/>
          </a:p>
        </p:txBody>
      </p:sp>
      <p:sp>
        <p:nvSpPr>
          <p:cNvPr id="2" name="Title 1"/>
          <p:cNvSpPr>
            <a:spLocks noGrp="1"/>
          </p:cNvSpPr>
          <p:nvPr>
            <p:ph type="title"/>
          </p:nvPr>
        </p:nvSpPr>
        <p:spPr/>
        <p:txBody>
          <a:bodyPr>
            <a:normAutofit/>
          </a:bodyPr>
          <a:lstStyle/>
          <a:p>
            <a:r>
              <a:rPr lang="en-US" dirty="0" smtClean="0"/>
              <a:t>Summary – Concurrency Disparities</a:t>
            </a:r>
            <a:endParaRPr lang="en-US" dirty="0"/>
          </a:p>
        </p:txBody>
      </p:sp>
    </p:spTree>
    <p:extLst>
      <p:ext uri="{BB962C8B-B14F-4D97-AF65-F5344CB8AC3E}">
        <p14:creationId xmlns:p14="http://schemas.microsoft.com/office/powerpoint/2010/main" val="1585552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19073"/>
            <a:ext cx="8407893" cy="1481329"/>
          </a:xfrm>
        </p:spPr>
        <p:txBody>
          <a:bodyPr>
            <a:normAutofit fontScale="92500" lnSpcReduction="20000"/>
          </a:bodyPr>
          <a:lstStyle/>
          <a:p>
            <a:r>
              <a:rPr lang="en-US" sz="2600" b="1" dirty="0" smtClean="0"/>
              <a:t>Objective 2A: </a:t>
            </a:r>
            <a:r>
              <a:rPr lang="en-US" sz="2800" dirty="0"/>
              <a:t>To increase the number of newly diagnosed individuals who enter into primary care within three months of HIV diagnosis, by 2011</a:t>
            </a:r>
            <a:r>
              <a:rPr lang="en-US" sz="2800" dirty="0" smtClean="0"/>
              <a:t>.</a:t>
            </a:r>
            <a:endParaRPr lang="en-US" sz="2600" dirty="0"/>
          </a:p>
          <a:p>
            <a:pPr marL="45720" indent="0">
              <a:buNone/>
            </a:pPr>
            <a:endParaRPr lang="en-US" sz="2600" dirty="0"/>
          </a:p>
        </p:txBody>
      </p:sp>
      <p:sp>
        <p:nvSpPr>
          <p:cNvPr id="2" name="Title 1"/>
          <p:cNvSpPr>
            <a:spLocks noGrp="1"/>
          </p:cNvSpPr>
          <p:nvPr>
            <p:ph type="title"/>
          </p:nvPr>
        </p:nvSpPr>
        <p:spPr>
          <a:xfrm>
            <a:off x="152400" y="355847"/>
            <a:ext cx="8763000" cy="1054395"/>
          </a:xfrm>
        </p:spPr>
        <p:txBody>
          <a:bodyPr/>
          <a:lstStyle/>
          <a:p>
            <a:r>
              <a:rPr lang="en-US" sz="2800" dirty="0" smtClean="0"/>
              <a:t>Goal 2: </a:t>
            </a:r>
            <a:r>
              <a:rPr lang="en-US" sz="2800" dirty="0"/>
              <a:t>Promote early entry into and continuity of HIV </a:t>
            </a:r>
            <a:r>
              <a:rPr lang="en-US" sz="2800" dirty="0" smtClean="0"/>
              <a:t>care</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2404215308"/>
              </p:ext>
            </p:extLst>
          </p:nvPr>
        </p:nvGraphicFramePr>
        <p:xfrm>
          <a:off x="685800" y="3200400"/>
          <a:ext cx="7848600" cy="2161275"/>
        </p:xfrm>
        <a:graphic>
          <a:graphicData uri="http://schemas.openxmlformats.org/drawingml/2006/table">
            <a:tbl>
              <a:tblPr firstRow="1" bandRow="1">
                <a:tableStyleId>{5C22544A-7EE6-4342-B048-85BDC9FD1C3A}</a:tableStyleId>
              </a:tblPr>
              <a:tblGrid>
                <a:gridCol w="3924300"/>
                <a:gridCol w="3924300"/>
              </a:tblGrid>
              <a:tr h="622035">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Ryan White Indicator</a:t>
                      </a:r>
                      <a:endParaRPr lang="en-US" sz="2000" dirty="0">
                        <a:effectLst/>
                        <a:latin typeface="Times New Roman"/>
                        <a:ea typeface="Times New Roman"/>
                      </a:endParaRPr>
                    </a:p>
                  </a:txBody>
                  <a:tcPr marL="68580" marR="68580" marT="60960" marB="60960"/>
                </a:tc>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EMA Indicator</a:t>
                      </a:r>
                      <a:endParaRPr lang="en-US" sz="2000" dirty="0">
                        <a:effectLst/>
                        <a:latin typeface="Times New Roman"/>
                        <a:ea typeface="Times New Roman"/>
                      </a:endParaRPr>
                    </a:p>
                  </a:txBody>
                  <a:tcPr marL="68580" marR="68580" marT="60960" marB="60960">
                    <a:solidFill>
                      <a:schemeClr val="accent3"/>
                    </a:solidFill>
                  </a:tcPr>
                </a:tc>
              </a:tr>
              <a:tr h="151156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900" dirty="0" smtClean="0"/>
                        <a:t>An 8% increase in the proportion of newly diagnosed clients who show evidence of accessing primary care within three months of HIV diagnosis.</a:t>
                      </a:r>
                    </a:p>
                  </a:txBody>
                  <a:tcPr>
                    <a:solidFill>
                      <a:schemeClr val="accent1">
                        <a:lumMod val="40000"/>
                        <a:lumOff val="60000"/>
                        <a:alpha val="55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900" dirty="0" smtClean="0"/>
                        <a:t>A 5% increase in the proportion of newly diagnosed individuals who show evidence of accessing primary care within three months of HIV diagnosis. </a:t>
                      </a:r>
                    </a:p>
                  </a:txBody>
                  <a:tcPr>
                    <a:solidFill>
                      <a:schemeClr val="accent4">
                        <a:lumMod val="20000"/>
                        <a:lumOff val="80000"/>
                        <a:alpha val="55000"/>
                      </a:schemeClr>
                    </a:solidFill>
                  </a:tcPr>
                </a:tc>
              </a:tr>
            </a:tbl>
          </a:graphicData>
        </a:graphic>
      </p:graphicFrame>
    </p:spTree>
    <p:extLst>
      <p:ext uri="{BB962C8B-B14F-4D97-AF65-F5344CB8AC3E}">
        <p14:creationId xmlns:p14="http://schemas.microsoft.com/office/powerpoint/2010/main" val="4151784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59383943"/>
              </p:ext>
            </p:extLst>
          </p:nvPr>
        </p:nvGraphicFramePr>
        <p:xfrm>
          <a:off x="285526" y="1139341"/>
          <a:ext cx="86106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3877147580"/>
              </p:ext>
            </p:extLst>
          </p:nvPr>
        </p:nvGraphicFramePr>
        <p:xfrm>
          <a:off x="328108" y="4191000"/>
          <a:ext cx="8587292"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171226" y="3666557"/>
            <a:ext cx="8839200" cy="369332"/>
          </a:xfrm>
          <a:prstGeom prst="rect">
            <a:avLst/>
          </a:prstGeom>
        </p:spPr>
        <p:txBody>
          <a:bodyPr wrap="square">
            <a:spAutoFit/>
          </a:bodyPr>
          <a:lstStyle/>
          <a:p>
            <a:pPr marL="285750" indent="-285750">
              <a:buClr>
                <a:schemeClr val="tx2"/>
              </a:buClr>
              <a:buFont typeface="Wingdings" pitchFamily="2" charset="2"/>
              <a:buChar char="q"/>
            </a:pPr>
            <a:r>
              <a:rPr lang="en-US" b="1" dirty="0" smtClean="0">
                <a:solidFill>
                  <a:schemeClr val="accent1"/>
                </a:solidFill>
              </a:rPr>
              <a:t>EMA-wide:</a:t>
            </a:r>
            <a:r>
              <a:rPr lang="en-US" dirty="0" smtClean="0">
                <a:solidFill>
                  <a:schemeClr val="accent1"/>
                </a:solidFill>
              </a:rPr>
              <a:t> NYC estimates for linkage are </a:t>
            </a:r>
            <a:r>
              <a:rPr lang="en-US" i="1" dirty="0" smtClean="0">
                <a:solidFill>
                  <a:schemeClr val="accent1"/>
                </a:solidFill>
              </a:rPr>
              <a:t>gradually</a:t>
            </a:r>
            <a:r>
              <a:rPr lang="en-US" dirty="0" smtClean="0">
                <a:solidFill>
                  <a:schemeClr val="accent1"/>
                </a:solidFill>
              </a:rPr>
              <a:t> moving in the right direction.</a:t>
            </a:r>
            <a:endParaRPr lang="en-US" dirty="0">
              <a:solidFill>
                <a:schemeClr val="accent1"/>
              </a:solidFill>
            </a:endParaRPr>
          </a:p>
        </p:txBody>
      </p:sp>
      <p:sp>
        <p:nvSpPr>
          <p:cNvPr id="5" name="Rectangle 4"/>
          <p:cNvSpPr/>
          <p:nvPr/>
        </p:nvSpPr>
        <p:spPr>
          <a:xfrm>
            <a:off x="171226" y="488117"/>
            <a:ext cx="8286974" cy="369332"/>
          </a:xfrm>
          <a:prstGeom prst="rect">
            <a:avLst/>
          </a:prstGeom>
        </p:spPr>
        <p:txBody>
          <a:bodyPr wrap="square">
            <a:spAutoFit/>
          </a:bodyPr>
          <a:lstStyle/>
          <a:p>
            <a:pPr marL="285750" indent="-285750">
              <a:buClr>
                <a:schemeClr val="tx2"/>
              </a:buClr>
              <a:buFont typeface="Wingdings" pitchFamily="2" charset="2"/>
              <a:buChar char="q"/>
            </a:pPr>
            <a:r>
              <a:rPr lang="en-US" b="1" dirty="0">
                <a:solidFill>
                  <a:schemeClr val="accent1"/>
                </a:solidFill>
              </a:rPr>
              <a:t>Ryan </a:t>
            </a:r>
            <a:r>
              <a:rPr lang="en-US" b="1" dirty="0" smtClean="0">
                <a:solidFill>
                  <a:schemeClr val="accent1"/>
                </a:solidFill>
              </a:rPr>
              <a:t>White Part A: </a:t>
            </a:r>
            <a:r>
              <a:rPr lang="en-US" dirty="0">
                <a:solidFill>
                  <a:schemeClr val="accent1"/>
                </a:solidFill>
              </a:rPr>
              <a:t>E</a:t>
            </a:r>
            <a:r>
              <a:rPr lang="en-US" dirty="0" smtClean="0">
                <a:solidFill>
                  <a:schemeClr val="accent1"/>
                </a:solidFill>
              </a:rPr>
              <a:t>stimates </a:t>
            </a:r>
            <a:r>
              <a:rPr lang="en-US" dirty="0">
                <a:solidFill>
                  <a:schemeClr val="accent1"/>
                </a:solidFill>
              </a:rPr>
              <a:t>show </a:t>
            </a:r>
            <a:r>
              <a:rPr lang="en-US" dirty="0" smtClean="0">
                <a:solidFill>
                  <a:schemeClr val="accent1"/>
                </a:solidFill>
              </a:rPr>
              <a:t>increased </a:t>
            </a:r>
            <a:r>
              <a:rPr lang="en-US" dirty="0">
                <a:solidFill>
                  <a:schemeClr val="accent1"/>
                </a:solidFill>
              </a:rPr>
              <a:t>prompt linkage </a:t>
            </a:r>
            <a:r>
              <a:rPr lang="en-US" dirty="0" smtClean="0">
                <a:solidFill>
                  <a:schemeClr val="accent1"/>
                </a:solidFill>
              </a:rPr>
              <a:t>from 2009-2010</a:t>
            </a:r>
            <a:r>
              <a:rPr lang="en-US" dirty="0">
                <a:solidFill>
                  <a:schemeClr val="accent1"/>
                </a:solidFill>
              </a:rPr>
              <a:t>.</a:t>
            </a:r>
          </a:p>
        </p:txBody>
      </p:sp>
      <p:sp>
        <p:nvSpPr>
          <p:cNvPr id="6" name="TextBox 5"/>
          <p:cNvSpPr txBox="1"/>
          <p:nvPr/>
        </p:nvSpPr>
        <p:spPr>
          <a:xfrm>
            <a:off x="2653751" y="164951"/>
            <a:ext cx="3092705" cy="646331"/>
          </a:xfrm>
          <a:prstGeom prst="rect">
            <a:avLst/>
          </a:prstGeom>
          <a:noFill/>
        </p:spPr>
        <p:txBody>
          <a:bodyPr wrap="none" rtlCol="0">
            <a:spAutoFit/>
          </a:bodyPr>
          <a:lstStyle/>
          <a:p>
            <a:pPr algn="ctr"/>
            <a:r>
              <a:rPr lang="en-US" b="1" dirty="0"/>
              <a:t>Objective 2A: </a:t>
            </a:r>
            <a:r>
              <a:rPr lang="en-US" b="1" dirty="0" smtClean="0"/>
              <a:t>Linkage </a:t>
            </a:r>
            <a:r>
              <a:rPr lang="en-US" b="1" dirty="0"/>
              <a:t>to Care</a:t>
            </a:r>
          </a:p>
          <a:p>
            <a:pPr algn="ctr"/>
            <a:endParaRPr lang="en-US" b="1" dirty="0"/>
          </a:p>
        </p:txBody>
      </p:sp>
    </p:spTree>
    <p:extLst>
      <p:ext uri="{BB962C8B-B14F-4D97-AF65-F5344CB8AC3E}">
        <p14:creationId xmlns:p14="http://schemas.microsoft.com/office/powerpoint/2010/main" val="1414020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04612843"/>
              </p:ext>
            </p:extLst>
          </p:nvPr>
        </p:nvGraphicFramePr>
        <p:xfrm>
          <a:off x="146217" y="228600"/>
          <a:ext cx="8845385"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3721761285"/>
              </p:ext>
            </p:extLst>
          </p:nvPr>
        </p:nvGraphicFramePr>
        <p:xfrm>
          <a:off x="126178" y="3429000"/>
          <a:ext cx="9010650" cy="2971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9958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1"/>
            <a:ext cx="8229600" cy="4678363"/>
          </a:xfrm>
        </p:spPr>
        <p:txBody>
          <a:bodyPr>
            <a:normAutofit lnSpcReduction="10000"/>
          </a:bodyPr>
          <a:lstStyle/>
          <a:p>
            <a:r>
              <a:rPr lang="en-US" sz="1800" dirty="0" smtClean="0"/>
              <a:t>Female Part A clients and females in NYC overall appeared to do better on linkage.</a:t>
            </a:r>
          </a:p>
          <a:p>
            <a:pPr marL="515938" indent="-225425">
              <a:buFont typeface="Wingdings" pitchFamily="2" charset="2"/>
              <a:buChar char="Ø"/>
            </a:pPr>
            <a:r>
              <a:rPr lang="en-US" sz="1800" dirty="0" smtClean="0"/>
              <a:t>Results for NYC males increased slightly from 2008-2009 and held steady from 2009-2010.</a:t>
            </a:r>
          </a:p>
          <a:p>
            <a:r>
              <a:rPr lang="en-US" sz="1800" dirty="0" smtClean="0"/>
              <a:t>No </a:t>
            </a:r>
            <a:r>
              <a:rPr lang="en-US" sz="1800" dirty="0"/>
              <a:t>clear age pattern emerged; in NYC overall, a higher percentage of diagnoses among the 50+ led to prompt linkage in 2010, but those 30-49 fared best in 2009, and those &lt;30 in 2008.</a:t>
            </a:r>
          </a:p>
          <a:p>
            <a:r>
              <a:rPr lang="en-US" sz="1800" dirty="0"/>
              <a:t>NYC data overall showed prompt linkage most often among white and “other” racial/ethnic groups, followed by Hispanic and then black newly diagnosed individuals.  </a:t>
            </a:r>
            <a:endParaRPr lang="en-US" sz="1800" dirty="0" smtClean="0"/>
          </a:p>
          <a:p>
            <a:pPr marL="515938" indent="-225425">
              <a:buFont typeface="Wingdings" pitchFamily="2" charset="2"/>
              <a:buChar char="Ø"/>
            </a:pPr>
            <a:r>
              <a:rPr lang="en-US" sz="1800" dirty="0" smtClean="0"/>
              <a:t>This </a:t>
            </a:r>
            <a:r>
              <a:rPr lang="en-US" sz="1800" dirty="0"/>
              <a:t>pattern loosely fit 2009 Part A, but did not apply to 2008  </a:t>
            </a:r>
            <a:r>
              <a:rPr lang="en-US" sz="1800" dirty="0" smtClean="0"/>
              <a:t>and </a:t>
            </a:r>
            <a:r>
              <a:rPr lang="en-US" sz="1800" dirty="0"/>
              <a:t>2010.  </a:t>
            </a:r>
            <a:r>
              <a:rPr lang="en-US" sz="1800" i="1" dirty="0"/>
              <a:t>(Caution: small N!)</a:t>
            </a:r>
          </a:p>
          <a:p>
            <a:r>
              <a:rPr lang="en-US" sz="1800" dirty="0"/>
              <a:t>There were no consistent DPHO vs. non-DPHO differences for NYC overall, except that non-DPHO-area residents stayed at 71% linkage all three years, while DPHO-area residents climbed from 70-72%.  </a:t>
            </a:r>
            <a:endParaRPr lang="en-US" sz="1800" dirty="0" smtClean="0"/>
          </a:p>
          <a:p>
            <a:pPr marL="290513" indent="0">
              <a:buNone/>
            </a:pPr>
            <a:endParaRPr lang="en-US" dirty="0" smtClean="0"/>
          </a:p>
        </p:txBody>
      </p:sp>
      <p:sp>
        <p:nvSpPr>
          <p:cNvPr id="2" name="Title 1"/>
          <p:cNvSpPr>
            <a:spLocks noGrp="1"/>
          </p:cNvSpPr>
          <p:nvPr>
            <p:ph type="title"/>
          </p:nvPr>
        </p:nvSpPr>
        <p:spPr/>
        <p:txBody>
          <a:bodyPr/>
          <a:lstStyle/>
          <a:p>
            <a:r>
              <a:rPr lang="en-US" dirty="0" smtClean="0"/>
              <a:t>Summary – Linkage Disparities</a:t>
            </a:r>
            <a:endParaRPr lang="en-US" dirty="0"/>
          </a:p>
        </p:txBody>
      </p:sp>
    </p:spTree>
    <p:extLst>
      <p:ext uri="{BB962C8B-B14F-4D97-AF65-F5344CB8AC3E}">
        <p14:creationId xmlns:p14="http://schemas.microsoft.com/office/powerpoint/2010/main" val="965892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19073"/>
            <a:ext cx="8407893" cy="1481329"/>
          </a:xfrm>
        </p:spPr>
        <p:txBody>
          <a:bodyPr>
            <a:normAutofit/>
          </a:bodyPr>
          <a:lstStyle/>
          <a:p>
            <a:r>
              <a:rPr lang="en-US" sz="2600" b="1" dirty="0" smtClean="0"/>
              <a:t>Objective 2B: </a:t>
            </a:r>
            <a:r>
              <a:rPr lang="en-US" sz="2800" dirty="0"/>
              <a:t>To increase retention  in HIV care and treatment, by 2011.</a:t>
            </a:r>
            <a:endParaRPr lang="en-US" sz="2600" dirty="0"/>
          </a:p>
        </p:txBody>
      </p:sp>
      <p:sp>
        <p:nvSpPr>
          <p:cNvPr id="2" name="Title 1"/>
          <p:cNvSpPr>
            <a:spLocks noGrp="1"/>
          </p:cNvSpPr>
          <p:nvPr>
            <p:ph type="title"/>
          </p:nvPr>
        </p:nvSpPr>
        <p:spPr>
          <a:xfrm>
            <a:off x="152400" y="355847"/>
            <a:ext cx="8763000" cy="1054395"/>
          </a:xfrm>
        </p:spPr>
        <p:txBody>
          <a:bodyPr/>
          <a:lstStyle/>
          <a:p>
            <a:r>
              <a:rPr lang="en-US" sz="2800" dirty="0" smtClean="0"/>
              <a:t>Goal 2: </a:t>
            </a:r>
            <a:r>
              <a:rPr lang="en-US" sz="2800" dirty="0"/>
              <a:t>Promote early entry into and continuity of HIV </a:t>
            </a:r>
            <a:r>
              <a:rPr lang="en-US" sz="2800" dirty="0" smtClean="0"/>
              <a:t>care</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3138642891"/>
              </p:ext>
            </p:extLst>
          </p:nvPr>
        </p:nvGraphicFramePr>
        <p:xfrm>
          <a:off x="685800" y="3200400"/>
          <a:ext cx="7848600" cy="2161275"/>
        </p:xfrm>
        <a:graphic>
          <a:graphicData uri="http://schemas.openxmlformats.org/drawingml/2006/table">
            <a:tbl>
              <a:tblPr firstRow="1" bandRow="1">
                <a:tableStyleId>{5C22544A-7EE6-4342-B048-85BDC9FD1C3A}</a:tableStyleId>
              </a:tblPr>
              <a:tblGrid>
                <a:gridCol w="3924300"/>
                <a:gridCol w="3924300"/>
              </a:tblGrid>
              <a:tr h="622035">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Ryan White Indicator</a:t>
                      </a:r>
                      <a:endParaRPr lang="en-US" sz="2000" dirty="0">
                        <a:effectLst/>
                        <a:latin typeface="Times New Roman"/>
                        <a:ea typeface="Times New Roman"/>
                      </a:endParaRPr>
                    </a:p>
                  </a:txBody>
                  <a:tcPr marL="68580" marR="68580" marT="60960" marB="60960"/>
                </a:tc>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EMA Indicator</a:t>
                      </a:r>
                      <a:endParaRPr lang="en-US" sz="2000" dirty="0">
                        <a:effectLst/>
                        <a:latin typeface="Times New Roman"/>
                        <a:ea typeface="Times New Roman"/>
                      </a:endParaRPr>
                    </a:p>
                  </a:txBody>
                  <a:tcPr marL="68580" marR="68580" marT="60960" marB="60960">
                    <a:solidFill>
                      <a:schemeClr val="accent3"/>
                    </a:solidFill>
                  </a:tcPr>
                </a:tc>
              </a:tr>
              <a:tr h="151156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900" dirty="0" smtClean="0"/>
                        <a:t>A 30% decrease in the proportion of clients who show a gap in primary care of 4 months or longer, at any time in the 12-month period – </a:t>
                      </a:r>
                    </a:p>
                  </a:txBody>
                  <a:tcPr>
                    <a:solidFill>
                      <a:schemeClr val="accent1">
                        <a:lumMod val="40000"/>
                        <a:lumOff val="60000"/>
                        <a:alpha val="55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900" dirty="0" smtClean="0"/>
                        <a:t>A 20% decrease in the proportion of PLWHA in the EMA who show a gap in primary care of 4 months or longer, at any time in the most recent 12-month period – </a:t>
                      </a:r>
                    </a:p>
                  </a:txBody>
                  <a:tcPr>
                    <a:solidFill>
                      <a:schemeClr val="accent4">
                        <a:lumMod val="20000"/>
                        <a:lumOff val="80000"/>
                        <a:alpha val="55000"/>
                      </a:schemeClr>
                    </a:solidFill>
                  </a:tcPr>
                </a:tc>
              </a:tr>
            </a:tbl>
          </a:graphicData>
        </a:graphic>
      </p:graphicFrame>
    </p:spTree>
    <p:extLst>
      <p:ext uri="{BB962C8B-B14F-4D97-AF65-F5344CB8AC3E}">
        <p14:creationId xmlns:p14="http://schemas.microsoft.com/office/powerpoint/2010/main" val="4019554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35381721"/>
              </p:ext>
            </p:extLst>
          </p:nvPr>
        </p:nvGraphicFramePr>
        <p:xfrm>
          <a:off x="304800" y="3962402"/>
          <a:ext cx="8534400" cy="26610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474195916"/>
              </p:ext>
            </p:extLst>
          </p:nvPr>
        </p:nvGraphicFramePr>
        <p:xfrm>
          <a:off x="309280" y="1295401"/>
          <a:ext cx="8534400" cy="238911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946803" y="152400"/>
            <a:ext cx="3259354" cy="369332"/>
          </a:xfrm>
          <a:prstGeom prst="rect">
            <a:avLst/>
          </a:prstGeom>
          <a:noFill/>
        </p:spPr>
        <p:txBody>
          <a:bodyPr wrap="none" rtlCol="0">
            <a:spAutoFit/>
          </a:bodyPr>
          <a:lstStyle/>
          <a:p>
            <a:pPr algn="ctr"/>
            <a:r>
              <a:rPr lang="en-US" b="1" dirty="0"/>
              <a:t>Objective 2B: </a:t>
            </a:r>
            <a:r>
              <a:rPr lang="en-US" b="1" dirty="0" smtClean="0"/>
              <a:t>Retention </a:t>
            </a:r>
            <a:r>
              <a:rPr lang="en-US" b="1" dirty="0"/>
              <a:t>in </a:t>
            </a:r>
            <a:r>
              <a:rPr lang="en-US" b="1" dirty="0" smtClean="0"/>
              <a:t>Care</a:t>
            </a:r>
            <a:endParaRPr lang="en-US" b="1" dirty="0"/>
          </a:p>
        </p:txBody>
      </p:sp>
      <p:sp>
        <p:nvSpPr>
          <p:cNvPr id="7" name="Rectangle 6"/>
          <p:cNvSpPr/>
          <p:nvPr/>
        </p:nvSpPr>
        <p:spPr>
          <a:xfrm>
            <a:off x="609600" y="457202"/>
            <a:ext cx="7933765" cy="646331"/>
          </a:xfrm>
          <a:prstGeom prst="rect">
            <a:avLst/>
          </a:prstGeom>
        </p:spPr>
        <p:txBody>
          <a:bodyPr wrap="square">
            <a:spAutoFit/>
          </a:bodyPr>
          <a:lstStyle/>
          <a:p>
            <a:pPr marL="285750" indent="-285750">
              <a:buClr>
                <a:schemeClr val="tx2"/>
              </a:buClr>
              <a:buFont typeface="Wingdings" pitchFamily="2" charset="2"/>
              <a:buChar char="q"/>
            </a:pPr>
            <a:r>
              <a:rPr lang="en-US" dirty="0">
                <a:solidFill>
                  <a:schemeClr val="accent1"/>
                </a:solidFill>
              </a:rPr>
              <a:t>Primary care retention increased from 2008-09 (EMA-wide and Part A*), but then leveled EMA-wide and decreased slightly in Part A.</a:t>
            </a:r>
          </a:p>
        </p:txBody>
      </p:sp>
      <p:sp>
        <p:nvSpPr>
          <p:cNvPr id="8" name="Rectangle 7"/>
          <p:cNvSpPr/>
          <p:nvPr/>
        </p:nvSpPr>
        <p:spPr>
          <a:xfrm>
            <a:off x="1010325" y="990600"/>
            <a:ext cx="7543800" cy="400110"/>
          </a:xfrm>
          <a:prstGeom prst="rect">
            <a:avLst/>
          </a:prstGeom>
        </p:spPr>
        <p:txBody>
          <a:bodyPr wrap="square">
            <a:spAutoFit/>
          </a:bodyPr>
          <a:lstStyle/>
          <a:p>
            <a:r>
              <a:rPr lang="en-US" sz="1000" i="1" dirty="0" smtClean="0">
                <a:solidFill>
                  <a:schemeClr val="accent1"/>
                </a:solidFill>
              </a:rPr>
              <a:t>*Part </a:t>
            </a:r>
            <a:r>
              <a:rPr lang="en-US" sz="1000" i="1" dirty="0">
                <a:solidFill>
                  <a:schemeClr val="accent1"/>
                </a:solidFill>
              </a:rPr>
              <a:t>A provider reporting underestimates primary care visits </a:t>
            </a:r>
            <a:r>
              <a:rPr lang="en-US" sz="1000" i="1" dirty="0" smtClean="0">
                <a:solidFill>
                  <a:schemeClr val="accent1"/>
                </a:solidFill>
              </a:rPr>
              <a:t>experienced.</a:t>
            </a:r>
          </a:p>
          <a:p>
            <a:endParaRPr lang="en-US" sz="1000" dirty="0">
              <a:solidFill>
                <a:schemeClr val="accent1"/>
              </a:solidFill>
            </a:endParaRPr>
          </a:p>
        </p:txBody>
      </p:sp>
    </p:spTree>
    <p:extLst>
      <p:ext uri="{BB962C8B-B14F-4D97-AF65-F5344CB8AC3E}">
        <p14:creationId xmlns:p14="http://schemas.microsoft.com/office/powerpoint/2010/main" val="3196059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28220854"/>
              </p:ext>
            </p:extLst>
          </p:nvPr>
        </p:nvGraphicFramePr>
        <p:xfrm>
          <a:off x="111835" y="228601"/>
          <a:ext cx="9010650" cy="2705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22775514"/>
              </p:ext>
            </p:extLst>
          </p:nvPr>
        </p:nvGraphicFramePr>
        <p:xfrm>
          <a:off x="22412" y="3657600"/>
          <a:ext cx="901065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7259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4830763"/>
          </a:xfrm>
        </p:spPr>
        <p:txBody>
          <a:bodyPr>
            <a:normAutofit fontScale="85000" lnSpcReduction="20000"/>
          </a:bodyPr>
          <a:lstStyle/>
          <a:p>
            <a:r>
              <a:rPr lang="en-US" dirty="0"/>
              <a:t>In NYC overall, female PLWHA had slightly higher retention in care in </a:t>
            </a:r>
            <a:r>
              <a:rPr lang="en-US" dirty="0" smtClean="0"/>
              <a:t>2008-10.</a:t>
            </a:r>
          </a:p>
          <a:p>
            <a:pPr marL="461963" indent="-171450">
              <a:buFont typeface="Wingdings" pitchFamily="2" charset="2"/>
              <a:buChar char="Ø"/>
            </a:pPr>
            <a:r>
              <a:rPr lang="en-US" dirty="0" smtClean="0"/>
              <a:t>Part </a:t>
            </a:r>
            <a:r>
              <a:rPr lang="en-US" dirty="0"/>
              <a:t>A data suggest, if anything, better retention among females in 2010 (and lowest among transgender clients, but the number of transgender-identified clients is quite small).</a:t>
            </a:r>
          </a:p>
          <a:p>
            <a:r>
              <a:rPr lang="en-US" dirty="0"/>
              <a:t>Retention in care increased with age among PLWHA in </a:t>
            </a:r>
            <a:r>
              <a:rPr lang="en-US" dirty="0" smtClean="0"/>
              <a:t>NYC.</a:t>
            </a:r>
          </a:p>
          <a:p>
            <a:pPr marL="461963" indent="-171450">
              <a:buFont typeface="Wingdings" pitchFamily="2" charset="2"/>
              <a:buChar char="Ø"/>
            </a:pPr>
            <a:r>
              <a:rPr lang="en-US" dirty="0" smtClean="0"/>
              <a:t>For Part </a:t>
            </a:r>
            <a:r>
              <a:rPr lang="en-US" dirty="0"/>
              <a:t>A, though, 2009 and 2010 seemed to show a marked increase from 2008 in retention among clients &lt;30, and younger age groups appeared to have higher retention in 2010 (the reverse of the NYC result).</a:t>
            </a:r>
          </a:p>
          <a:p>
            <a:r>
              <a:rPr lang="en-US" dirty="0"/>
              <a:t>Hispanic PLWHA in NYC had the highest retention in care, followed by “other,” black, and finally white PLWHA.  </a:t>
            </a:r>
            <a:endParaRPr lang="en-US" dirty="0" smtClean="0"/>
          </a:p>
          <a:p>
            <a:pPr marL="461963" indent="-171450">
              <a:buFont typeface="Wingdings" pitchFamily="2" charset="2"/>
              <a:buChar char="Ø"/>
            </a:pPr>
            <a:r>
              <a:rPr lang="en-US" dirty="0" smtClean="0"/>
              <a:t>Racial/ethnic </a:t>
            </a:r>
            <a:r>
              <a:rPr lang="en-US" dirty="0"/>
              <a:t>patterns were less clear for Part A clients, but black and Hispanic clients appeared to have higher retention than white clients in 2009-2010.</a:t>
            </a:r>
          </a:p>
          <a:p>
            <a:r>
              <a:rPr lang="en-US" dirty="0"/>
              <a:t>DPHO-area PLWHA showed greater retention in care each year than non-DPHO-area PLWHA in NYC, though both groups experienced increased retention from 2008-2009 (and then leveled off).  </a:t>
            </a:r>
            <a:endParaRPr lang="en-US" dirty="0" smtClean="0"/>
          </a:p>
          <a:p>
            <a:pPr marL="461963" indent="-171450">
              <a:buFont typeface="Wingdings" pitchFamily="2" charset="2"/>
              <a:buChar char="Ø"/>
            </a:pPr>
            <a:r>
              <a:rPr lang="en-US" dirty="0" smtClean="0"/>
              <a:t>No </a:t>
            </a:r>
            <a:r>
              <a:rPr lang="en-US" dirty="0"/>
              <a:t>clear DPHO/non-DPHO pattern applied to Part </a:t>
            </a:r>
            <a:r>
              <a:rPr lang="en-US" dirty="0" smtClean="0"/>
              <a:t>A, </a:t>
            </a:r>
            <a:r>
              <a:rPr lang="en-US" dirty="0"/>
              <a:t>but DPHO-area </a:t>
            </a:r>
            <a:r>
              <a:rPr lang="en-US" dirty="0" smtClean="0"/>
              <a:t>clients </a:t>
            </a:r>
            <a:r>
              <a:rPr lang="en-US" dirty="0"/>
              <a:t>appeared to have better retention in 2010.</a:t>
            </a:r>
          </a:p>
          <a:p>
            <a:endParaRPr lang="en-US" dirty="0"/>
          </a:p>
        </p:txBody>
      </p:sp>
      <p:sp>
        <p:nvSpPr>
          <p:cNvPr id="2" name="Title 1"/>
          <p:cNvSpPr>
            <a:spLocks noGrp="1"/>
          </p:cNvSpPr>
          <p:nvPr>
            <p:ph type="title"/>
          </p:nvPr>
        </p:nvSpPr>
        <p:spPr/>
        <p:txBody>
          <a:bodyPr/>
          <a:lstStyle/>
          <a:p>
            <a:r>
              <a:rPr lang="en-US" dirty="0" smtClean="0"/>
              <a:t>Summary – Retention Disparities</a:t>
            </a:r>
            <a:endParaRPr lang="en-US" dirty="0"/>
          </a:p>
        </p:txBody>
      </p:sp>
    </p:spTree>
    <p:extLst>
      <p:ext uri="{BB962C8B-B14F-4D97-AF65-F5344CB8AC3E}">
        <p14:creationId xmlns:p14="http://schemas.microsoft.com/office/powerpoint/2010/main" val="539166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19073"/>
            <a:ext cx="8407893" cy="1481329"/>
          </a:xfrm>
        </p:spPr>
        <p:txBody>
          <a:bodyPr>
            <a:normAutofit/>
          </a:bodyPr>
          <a:lstStyle/>
          <a:p>
            <a:r>
              <a:rPr lang="en-US" sz="2600" b="1" dirty="0" smtClean="0"/>
              <a:t>Objective 3A: </a:t>
            </a:r>
            <a:r>
              <a:rPr lang="en-US" sz="2800" dirty="0"/>
              <a:t>To improve medication adherence to a rate of 95%, by 2011.</a:t>
            </a:r>
            <a:endParaRPr lang="en-US" sz="2600" dirty="0"/>
          </a:p>
        </p:txBody>
      </p:sp>
      <p:sp>
        <p:nvSpPr>
          <p:cNvPr id="2" name="Title 1"/>
          <p:cNvSpPr>
            <a:spLocks noGrp="1"/>
          </p:cNvSpPr>
          <p:nvPr>
            <p:ph type="title"/>
          </p:nvPr>
        </p:nvSpPr>
        <p:spPr>
          <a:xfrm>
            <a:off x="152400" y="355847"/>
            <a:ext cx="8763000" cy="1054395"/>
          </a:xfrm>
        </p:spPr>
        <p:txBody>
          <a:bodyPr/>
          <a:lstStyle/>
          <a:p>
            <a:r>
              <a:rPr lang="en-US" sz="2800" dirty="0" smtClean="0"/>
              <a:t>Goal 3: </a:t>
            </a:r>
            <a:r>
              <a:rPr lang="en-US" sz="2800" dirty="0"/>
              <a:t>Promote optimal management of HIV infection.</a:t>
            </a:r>
          </a:p>
        </p:txBody>
      </p:sp>
      <p:graphicFrame>
        <p:nvGraphicFramePr>
          <p:cNvPr id="5" name="Table 4"/>
          <p:cNvGraphicFramePr>
            <a:graphicFrameLocks noGrp="1"/>
          </p:cNvGraphicFramePr>
          <p:nvPr>
            <p:extLst>
              <p:ext uri="{D42A27DB-BD31-4B8C-83A1-F6EECF244321}">
                <p14:modId xmlns:p14="http://schemas.microsoft.com/office/powerpoint/2010/main" val="2618992556"/>
              </p:ext>
            </p:extLst>
          </p:nvPr>
        </p:nvGraphicFramePr>
        <p:xfrm>
          <a:off x="685800" y="2895601"/>
          <a:ext cx="7848600" cy="2438400"/>
        </p:xfrm>
        <a:graphic>
          <a:graphicData uri="http://schemas.openxmlformats.org/drawingml/2006/table">
            <a:tbl>
              <a:tblPr firstRow="1" bandRow="1">
                <a:tableStyleId>{5C22544A-7EE6-4342-B048-85BDC9FD1C3A}</a:tableStyleId>
              </a:tblPr>
              <a:tblGrid>
                <a:gridCol w="3924300"/>
                <a:gridCol w="3924300"/>
              </a:tblGrid>
              <a:tr h="926835">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Ryan White Indicator</a:t>
                      </a:r>
                      <a:endParaRPr lang="en-US" sz="2000" dirty="0">
                        <a:effectLst/>
                        <a:latin typeface="Times New Roman"/>
                        <a:ea typeface="Times New Roman"/>
                      </a:endParaRPr>
                    </a:p>
                  </a:txBody>
                  <a:tcPr marL="68580" marR="68580" marT="60960" marB="60960"/>
                </a:tc>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EMA Indicator</a:t>
                      </a:r>
                      <a:endParaRPr lang="en-US" sz="2000" dirty="0">
                        <a:effectLst/>
                        <a:latin typeface="Times New Roman"/>
                        <a:ea typeface="Times New Roman"/>
                      </a:endParaRPr>
                    </a:p>
                  </a:txBody>
                  <a:tcPr marL="68580" marR="68580" marT="60960" marB="60960">
                    <a:solidFill>
                      <a:schemeClr val="accent3"/>
                    </a:solidFill>
                  </a:tcPr>
                </a:tc>
              </a:tr>
              <a:tr h="151156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900" kern="1200" dirty="0" smtClean="0">
                          <a:solidFill>
                            <a:schemeClr val="dk1"/>
                          </a:solidFill>
                          <a:effectLst/>
                          <a:latin typeface="+mn-lt"/>
                          <a:ea typeface="+mn-ea"/>
                          <a:cs typeface="+mn-cs"/>
                        </a:rPr>
                        <a:t>Achievement of 95% or greater medication adherence among </a:t>
                      </a:r>
                      <a:r>
                        <a:rPr kumimoji="0" lang="en-US" sz="1900" b="1" kern="1200" dirty="0" smtClean="0">
                          <a:solidFill>
                            <a:schemeClr val="tx1"/>
                          </a:solidFill>
                          <a:effectLst/>
                          <a:latin typeface="+mn-lt"/>
                          <a:ea typeface="+mn-ea"/>
                          <a:cs typeface="+mn-cs"/>
                        </a:rPr>
                        <a:t>66%</a:t>
                      </a:r>
                      <a:r>
                        <a:rPr kumimoji="0" lang="en-US" sz="1900" kern="1200" dirty="0" smtClean="0">
                          <a:solidFill>
                            <a:schemeClr val="dk1"/>
                          </a:solidFill>
                          <a:effectLst/>
                          <a:latin typeface="+mn-lt"/>
                          <a:ea typeface="+mn-ea"/>
                          <a:cs typeface="+mn-cs"/>
                        </a:rPr>
                        <a:t> of MCM clients, meeting minimum program and </a:t>
                      </a:r>
                      <a:r>
                        <a:rPr kumimoji="0" lang="en-US" sz="1900" kern="1200" smtClean="0">
                          <a:solidFill>
                            <a:schemeClr val="dk1"/>
                          </a:solidFill>
                          <a:effectLst/>
                          <a:latin typeface="+mn-lt"/>
                          <a:ea typeface="+mn-ea"/>
                          <a:cs typeface="+mn-cs"/>
                        </a:rPr>
                        <a:t>treatment</a:t>
                      </a:r>
                      <a:r>
                        <a:rPr kumimoji="0" lang="en-US" sz="1900" kern="1200" baseline="0" smtClean="0">
                          <a:solidFill>
                            <a:schemeClr val="dk1"/>
                          </a:solidFill>
                          <a:effectLst/>
                          <a:latin typeface="+mn-lt"/>
                          <a:ea typeface="+mn-ea"/>
                          <a:cs typeface="+mn-cs"/>
                        </a:rPr>
                        <a:t> criteria.</a:t>
                      </a:r>
                      <a:endParaRPr kumimoji="0" lang="en-US" sz="1900" kern="1200" dirty="0" smtClean="0">
                        <a:solidFill>
                          <a:schemeClr val="dk1"/>
                        </a:solidFill>
                        <a:effectLst/>
                        <a:latin typeface="+mn-lt"/>
                        <a:ea typeface="+mn-ea"/>
                        <a:cs typeface="+mn-cs"/>
                      </a:endParaRPr>
                    </a:p>
                  </a:txBody>
                  <a:tcPr>
                    <a:solidFill>
                      <a:schemeClr val="accent1">
                        <a:lumMod val="40000"/>
                        <a:lumOff val="60000"/>
                        <a:alpha val="55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900" kern="1200" dirty="0" smtClean="0">
                          <a:solidFill>
                            <a:schemeClr val="dk1"/>
                          </a:solidFill>
                          <a:effectLst/>
                          <a:latin typeface="+mn-lt"/>
                          <a:ea typeface="+mn-ea"/>
                          <a:cs typeface="+mn-cs"/>
                        </a:rPr>
                        <a:t>Achievement of 95% or greater medication adherence among </a:t>
                      </a:r>
                      <a:r>
                        <a:rPr kumimoji="0" lang="en-US" sz="1900" b="1" kern="1200" dirty="0" smtClean="0">
                          <a:solidFill>
                            <a:schemeClr val="dk1"/>
                          </a:solidFill>
                          <a:effectLst/>
                          <a:latin typeface="+mn-lt"/>
                          <a:ea typeface="+mn-ea"/>
                          <a:cs typeface="+mn-cs"/>
                        </a:rPr>
                        <a:t>50% </a:t>
                      </a:r>
                      <a:r>
                        <a:rPr kumimoji="0" lang="en-US" sz="1900" kern="1200" dirty="0" smtClean="0">
                          <a:solidFill>
                            <a:schemeClr val="dk1"/>
                          </a:solidFill>
                          <a:effectLst/>
                          <a:latin typeface="+mn-lt"/>
                          <a:ea typeface="+mn-ea"/>
                          <a:cs typeface="+mn-cs"/>
                        </a:rPr>
                        <a:t>of PLWHA on ARVs at last update.  </a:t>
                      </a:r>
                    </a:p>
                  </a:txBody>
                  <a:tcPr>
                    <a:solidFill>
                      <a:schemeClr val="accent4">
                        <a:lumMod val="20000"/>
                        <a:lumOff val="80000"/>
                        <a:alpha val="55000"/>
                      </a:schemeClr>
                    </a:solidFill>
                  </a:tcPr>
                </a:tc>
              </a:tr>
            </a:tbl>
          </a:graphicData>
        </a:graphic>
      </p:graphicFrame>
    </p:spTree>
    <p:extLst>
      <p:ext uri="{BB962C8B-B14F-4D97-AF65-F5344CB8AC3E}">
        <p14:creationId xmlns:p14="http://schemas.microsoft.com/office/powerpoint/2010/main" val="396758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nSpc>
                <a:spcPct val="90000"/>
              </a:lnSpc>
            </a:pPr>
            <a:r>
              <a:rPr lang="en-US" dirty="0" smtClean="0"/>
              <a:t>Ryan White legislation mandates that planning councils develop a comprehensive plan for the delivery of HIV-related services.</a:t>
            </a:r>
          </a:p>
          <a:p>
            <a:pPr>
              <a:lnSpc>
                <a:spcPct val="90000"/>
              </a:lnSpc>
            </a:pPr>
            <a:r>
              <a:rPr lang="en-US" dirty="0" smtClean="0"/>
              <a:t>The New York, NY EMA Part A grant covers:</a:t>
            </a:r>
          </a:p>
          <a:p>
            <a:pPr lvl="2">
              <a:lnSpc>
                <a:spcPct val="80000"/>
              </a:lnSpc>
              <a:buClr>
                <a:srgbClr val="996666"/>
              </a:buClr>
            </a:pPr>
            <a:r>
              <a:rPr lang="en-US" sz="1700" dirty="0" smtClean="0">
                <a:ea typeface="ＭＳ Ｐゴシック" pitchFamily="34" charset="-128"/>
              </a:rPr>
              <a:t>Five </a:t>
            </a:r>
            <a:r>
              <a:rPr lang="en-US" sz="1700" dirty="0">
                <a:ea typeface="ＭＳ Ｐゴシック" pitchFamily="34" charset="-128"/>
              </a:rPr>
              <a:t>Boroughs of </a:t>
            </a:r>
            <a:r>
              <a:rPr lang="en-US" sz="1700" dirty="0" smtClean="0">
                <a:ea typeface="ＭＳ Ｐゴシック" pitchFamily="34" charset="-128"/>
              </a:rPr>
              <a:t>NYC (programs administered by the NYC DOHMH), </a:t>
            </a:r>
            <a:r>
              <a:rPr lang="en-US" sz="1700" dirty="0">
                <a:ea typeface="ＭＳ Ｐゴシック" pitchFamily="34" charset="-128"/>
              </a:rPr>
              <a:t>and</a:t>
            </a:r>
          </a:p>
          <a:p>
            <a:pPr lvl="2">
              <a:lnSpc>
                <a:spcPct val="80000"/>
              </a:lnSpc>
              <a:buClr>
                <a:srgbClr val="996666"/>
              </a:buClr>
            </a:pPr>
            <a:r>
              <a:rPr lang="en-US" sz="1700" dirty="0">
                <a:ea typeface="ＭＳ Ｐゴシック" pitchFamily="34" charset="-128"/>
              </a:rPr>
              <a:t>Three Counties North and East of NYC (</a:t>
            </a:r>
            <a:r>
              <a:rPr lang="en-US" sz="1700" dirty="0" smtClean="0">
                <a:ea typeface="ＭＳ Ｐゴシック" pitchFamily="34" charset="-128"/>
              </a:rPr>
              <a:t>Tri-County)</a:t>
            </a:r>
            <a:endParaRPr lang="en-US" sz="1700" dirty="0">
              <a:ea typeface="ＭＳ Ｐゴシック" pitchFamily="34" charset="-128"/>
            </a:endParaRPr>
          </a:p>
          <a:p>
            <a:pPr lvl="3">
              <a:lnSpc>
                <a:spcPct val="80000"/>
              </a:lnSpc>
              <a:buClr>
                <a:srgbClr val="92D050"/>
              </a:buClr>
            </a:pPr>
            <a:r>
              <a:rPr lang="en-US" sz="1500" dirty="0">
                <a:ea typeface="ＭＳ Ｐゴシック" pitchFamily="34" charset="-128"/>
              </a:rPr>
              <a:t>Westchester, Rockland, and Putnam </a:t>
            </a:r>
            <a:r>
              <a:rPr lang="en-US" sz="1500" dirty="0" smtClean="0">
                <a:ea typeface="ＭＳ Ｐゴシック" pitchFamily="34" charset="-128"/>
              </a:rPr>
              <a:t>Counties </a:t>
            </a:r>
          </a:p>
          <a:p>
            <a:pPr lvl="3">
              <a:lnSpc>
                <a:spcPct val="80000"/>
              </a:lnSpc>
              <a:buClr>
                <a:srgbClr val="92D050"/>
              </a:buClr>
            </a:pPr>
            <a:r>
              <a:rPr lang="en-US" sz="1500" dirty="0" smtClean="0">
                <a:ea typeface="ＭＳ Ｐゴシック" pitchFamily="34" charset="-128"/>
              </a:rPr>
              <a:t>Programs administered by the Westchester Department of Health (WCDH)</a:t>
            </a:r>
            <a:endParaRPr lang="en-US" sz="1500" dirty="0"/>
          </a:p>
          <a:p>
            <a:pPr>
              <a:lnSpc>
                <a:spcPct val="90000"/>
              </a:lnSpc>
            </a:pPr>
            <a:r>
              <a:rPr lang="en-US" dirty="0" smtClean="0"/>
              <a:t>For 2009-2012, the New York EMA used HRSA guidance, as well as the 2005-2008 Plan and available indicator data, to develop a plan that would comply with legislation and meet local needs.</a:t>
            </a:r>
          </a:p>
          <a:p>
            <a:pPr>
              <a:lnSpc>
                <a:spcPct val="90000"/>
              </a:lnSpc>
            </a:pPr>
            <a:r>
              <a:rPr lang="en-US" dirty="0" smtClean="0"/>
              <a:t>This presentation focuses on data for 2008-2010 (calendar years or grant years, depending on the specific data source used).</a:t>
            </a:r>
          </a:p>
          <a:p>
            <a:pPr>
              <a:lnSpc>
                <a:spcPct val="90000"/>
              </a:lnSpc>
            </a:pPr>
            <a:r>
              <a:rPr lang="en-US" dirty="0" smtClean="0"/>
              <a:t>2008-2010 local data were used throughout the process of developing the 2012-2015 Comprehensive Strategic Plan</a:t>
            </a:r>
          </a:p>
          <a:p>
            <a:pPr>
              <a:lnSpc>
                <a:spcPct val="90000"/>
              </a:lnSpc>
            </a:pPr>
            <a:r>
              <a:rPr lang="en-US" dirty="0" smtClean="0"/>
              <a:t>Baseline data (2008) and Year 1 data (2009) were updated for all data sources to reflect refined methodology in measuring the indicators, and to ensure comparability between all three years.</a:t>
            </a:r>
            <a:endParaRPr lang="en-US" dirty="0"/>
          </a:p>
        </p:txBody>
      </p:sp>
      <p:sp>
        <p:nvSpPr>
          <p:cNvPr id="2" name="Title 1"/>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491690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071478233"/>
              </p:ext>
            </p:extLst>
          </p:nvPr>
        </p:nvGraphicFramePr>
        <p:xfrm>
          <a:off x="280595" y="1295402"/>
          <a:ext cx="8521848" cy="21885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2002103293"/>
              </p:ext>
            </p:extLst>
          </p:nvPr>
        </p:nvGraphicFramePr>
        <p:xfrm>
          <a:off x="330348" y="4191000"/>
          <a:ext cx="8508852"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89155" y="3581402"/>
            <a:ext cx="8547845" cy="584775"/>
          </a:xfrm>
          <a:prstGeom prst="rect">
            <a:avLst/>
          </a:prstGeom>
        </p:spPr>
        <p:txBody>
          <a:bodyPr wrap="square">
            <a:spAutoFit/>
          </a:bodyPr>
          <a:lstStyle/>
          <a:p>
            <a:pPr marL="285750" indent="-285750">
              <a:buClr>
                <a:schemeClr val="tx2"/>
              </a:buClr>
              <a:buFont typeface="Wingdings" pitchFamily="2" charset="2"/>
              <a:buChar char="q"/>
            </a:pPr>
            <a:r>
              <a:rPr lang="en-US" sz="1600" b="1" dirty="0" smtClean="0">
                <a:solidFill>
                  <a:schemeClr val="accent1"/>
                </a:solidFill>
              </a:rPr>
              <a:t>EMA-wide: </a:t>
            </a:r>
            <a:r>
              <a:rPr lang="en-US" sz="1600" dirty="0" smtClean="0">
                <a:solidFill>
                  <a:schemeClr val="accent1"/>
                </a:solidFill>
              </a:rPr>
              <a:t>Adherence </a:t>
            </a:r>
            <a:r>
              <a:rPr lang="en-US" sz="1600" dirty="0">
                <a:solidFill>
                  <a:schemeClr val="accent1"/>
                </a:solidFill>
              </a:rPr>
              <a:t>varied by source, with CHAIN and MMP showing different EMA trends, and CHAIN finding higher percentages </a:t>
            </a:r>
            <a:r>
              <a:rPr lang="en-US" sz="1600" dirty="0" smtClean="0">
                <a:solidFill>
                  <a:schemeClr val="accent1"/>
                </a:solidFill>
              </a:rPr>
              <a:t> achieving optimal levels (≥</a:t>
            </a:r>
            <a:r>
              <a:rPr lang="en-US" sz="1600" dirty="0">
                <a:solidFill>
                  <a:schemeClr val="accent1"/>
                </a:solidFill>
              </a:rPr>
              <a:t>95</a:t>
            </a:r>
            <a:r>
              <a:rPr lang="en-US" sz="1600" dirty="0" smtClean="0">
                <a:solidFill>
                  <a:schemeClr val="accent1"/>
                </a:solidFill>
              </a:rPr>
              <a:t>%).</a:t>
            </a:r>
            <a:endParaRPr lang="en-US" sz="1600" dirty="0">
              <a:solidFill>
                <a:schemeClr val="accent1"/>
              </a:solidFill>
            </a:endParaRPr>
          </a:p>
        </p:txBody>
      </p:sp>
      <p:sp>
        <p:nvSpPr>
          <p:cNvPr id="5" name="Rectangle 4"/>
          <p:cNvSpPr/>
          <p:nvPr/>
        </p:nvSpPr>
        <p:spPr>
          <a:xfrm>
            <a:off x="189155" y="445533"/>
            <a:ext cx="8851751" cy="830997"/>
          </a:xfrm>
          <a:prstGeom prst="rect">
            <a:avLst/>
          </a:prstGeom>
        </p:spPr>
        <p:txBody>
          <a:bodyPr wrap="square">
            <a:spAutoFit/>
          </a:bodyPr>
          <a:lstStyle/>
          <a:p>
            <a:pPr marL="285750" indent="-285750">
              <a:buClr>
                <a:schemeClr val="tx2"/>
              </a:buClr>
              <a:buFont typeface="Wingdings" pitchFamily="2" charset="2"/>
              <a:buChar char="q"/>
            </a:pPr>
            <a:r>
              <a:rPr lang="en-US" sz="1600" b="1" dirty="0" smtClean="0">
                <a:solidFill>
                  <a:schemeClr val="accent1"/>
                </a:solidFill>
              </a:rPr>
              <a:t>Ryan White Part A: </a:t>
            </a:r>
            <a:r>
              <a:rPr lang="en-US" sz="1600" dirty="0" smtClean="0">
                <a:solidFill>
                  <a:schemeClr val="accent1"/>
                </a:solidFill>
              </a:rPr>
              <a:t>Adherence </a:t>
            </a:r>
            <a:r>
              <a:rPr lang="en-US" sz="1600" dirty="0">
                <a:solidFill>
                  <a:schemeClr val="accent1"/>
                </a:solidFill>
              </a:rPr>
              <a:t>remained relatively high in </a:t>
            </a:r>
            <a:r>
              <a:rPr lang="en-US" sz="1600" dirty="0" smtClean="0">
                <a:solidFill>
                  <a:schemeClr val="accent1"/>
                </a:solidFill>
              </a:rPr>
              <a:t>CHAIN* (</a:t>
            </a:r>
            <a:r>
              <a:rPr lang="en-US" sz="1600" dirty="0">
                <a:solidFill>
                  <a:schemeClr val="accent1"/>
                </a:solidFill>
              </a:rPr>
              <a:t>75-83</a:t>
            </a:r>
            <a:r>
              <a:rPr lang="en-US" sz="1600" dirty="0" smtClean="0">
                <a:solidFill>
                  <a:schemeClr val="accent1"/>
                </a:solidFill>
              </a:rPr>
              <a:t>%), </a:t>
            </a:r>
            <a:r>
              <a:rPr lang="en-US" sz="1600" dirty="0">
                <a:solidFill>
                  <a:schemeClr val="accent1"/>
                </a:solidFill>
              </a:rPr>
              <a:t>but Part A providers reported under </a:t>
            </a:r>
            <a:r>
              <a:rPr lang="en-US" sz="1600" dirty="0" smtClean="0">
                <a:solidFill>
                  <a:schemeClr val="accent1"/>
                </a:solidFill>
              </a:rPr>
              <a:t>70% achieving </a:t>
            </a:r>
            <a:r>
              <a:rPr lang="en-US" sz="1600" dirty="0">
                <a:solidFill>
                  <a:schemeClr val="accent1"/>
                </a:solidFill>
              </a:rPr>
              <a:t>optimal </a:t>
            </a:r>
            <a:r>
              <a:rPr lang="en-US" sz="1600" dirty="0" smtClean="0">
                <a:solidFill>
                  <a:schemeClr val="accent1"/>
                </a:solidFill>
              </a:rPr>
              <a:t>levels </a:t>
            </a:r>
            <a:r>
              <a:rPr lang="en-US" sz="1600" dirty="0">
                <a:solidFill>
                  <a:schemeClr val="accent1"/>
                </a:solidFill>
              </a:rPr>
              <a:t>(≥95</a:t>
            </a:r>
            <a:r>
              <a:rPr lang="en-US" sz="1600" dirty="0" smtClean="0">
                <a:solidFill>
                  <a:schemeClr val="accent1"/>
                </a:solidFill>
              </a:rPr>
              <a:t>%) in </a:t>
            </a:r>
            <a:r>
              <a:rPr lang="en-US" sz="1600" dirty="0">
                <a:solidFill>
                  <a:schemeClr val="accent1"/>
                </a:solidFill>
              </a:rPr>
              <a:t>2008-09, followed by 75% in 2010</a:t>
            </a:r>
            <a:r>
              <a:rPr lang="en-US" sz="1600" dirty="0" smtClean="0">
                <a:solidFill>
                  <a:schemeClr val="accent1"/>
                </a:solidFill>
              </a:rPr>
              <a:t>.</a:t>
            </a:r>
          </a:p>
          <a:p>
            <a:pPr>
              <a:buClr>
                <a:schemeClr val="tx2"/>
              </a:buClr>
            </a:pPr>
            <a:r>
              <a:rPr lang="en-US" sz="1600" dirty="0" smtClean="0">
                <a:solidFill>
                  <a:schemeClr val="accent1"/>
                </a:solidFill>
              </a:rPr>
              <a:t>* </a:t>
            </a:r>
            <a:r>
              <a:rPr lang="en-US" sz="1000" dirty="0" smtClean="0">
                <a:solidFill>
                  <a:schemeClr val="accent1"/>
                </a:solidFill>
              </a:rPr>
              <a:t>Filtered </a:t>
            </a:r>
            <a:r>
              <a:rPr lang="en-US" sz="1000" dirty="0">
                <a:solidFill>
                  <a:schemeClr val="accent1"/>
                </a:solidFill>
              </a:rPr>
              <a:t>to MCM clients at Part A agencies </a:t>
            </a:r>
          </a:p>
        </p:txBody>
      </p:sp>
      <p:sp>
        <p:nvSpPr>
          <p:cNvPr id="6" name="Rectangle 5"/>
          <p:cNvSpPr/>
          <p:nvPr/>
        </p:nvSpPr>
        <p:spPr>
          <a:xfrm>
            <a:off x="3035449" y="143428"/>
            <a:ext cx="3065262"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dirty="0"/>
              <a:t>Objective 3A: </a:t>
            </a:r>
            <a:r>
              <a:rPr lang="en-US" dirty="0" smtClean="0"/>
              <a:t>ART </a:t>
            </a:r>
            <a:r>
              <a:rPr lang="en-US" dirty="0"/>
              <a:t>Adherence</a:t>
            </a:r>
          </a:p>
        </p:txBody>
      </p:sp>
    </p:spTree>
    <p:extLst>
      <p:ext uri="{BB962C8B-B14F-4D97-AF65-F5344CB8AC3E}">
        <p14:creationId xmlns:p14="http://schemas.microsoft.com/office/powerpoint/2010/main" val="1790557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1"/>
            <a:ext cx="8407893" cy="1024129"/>
          </a:xfrm>
        </p:spPr>
        <p:txBody>
          <a:bodyPr>
            <a:normAutofit/>
          </a:bodyPr>
          <a:lstStyle/>
          <a:p>
            <a:r>
              <a:rPr lang="en-US" sz="2600" b="1" dirty="0" smtClean="0"/>
              <a:t>Objective 3B: </a:t>
            </a:r>
            <a:r>
              <a:rPr lang="en-US" sz="2800" dirty="0"/>
              <a:t>To increase viral suppression, by 2011.</a:t>
            </a:r>
            <a:endParaRPr lang="en-US" sz="2600" dirty="0"/>
          </a:p>
        </p:txBody>
      </p:sp>
      <p:sp>
        <p:nvSpPr>
          <p:cNvPr id="2" name="Title 1"/>
          <p:cNvSpPr>
            <a:spLocks noGrp="1"/>
          </p:cNvSpPr>
          <p:nvPr>
            <p:ph type="title"/>
          </p:nvPr>
        </p:nvSpPr>
        <p:spPr>
          <a:xfrm>
            <a:off x="152400" y="355847"/>
            <a:ext cx="8763000" cy="1054395"/>
          </a:xfrm>
        </p:spPr>
        <p:txBody>
          <a:bodyPr/>
          <a:lstStyle/>
          <a:p>
            <a:r>
              <a:rPr lang="en-US" sz="2800" dirty="0" smtClean="0"/>
              <a:t>Goal 3: </a:t>
            </a:r>
            <a:r>
              <a:rPr lang="en-US" sz="2800" dirty="0"/>
              <a:t>Promote optimal management of HIV infection.</a:t>
            </a:r>
          </a:p>
        </p:txBody>
      </p:sp>
      <p:graphicFrame>
        <p:nvGraphicFramePr>
          <p:cNvPr id="5" name="Table 4"/>
          <p:cNvGraphicFramePr>
            <a:graphicFrameLocks noGrp="1"/>
          </p:cNvGraphicFramePr>
          <p:nvPr>
            <p:extLst>
              <p:ext uri="{D42A27DB-BD31-4B8C-83A1-F6EECF244321}">
                <p14:modId xmlns:p14="http://schemas.microsoft.com/office/powerpoint/2010/main" val="1821613387"/>
              </p:ext>
            </p:extLst>
          </p:nvPr>
        </p:nvGraphicFramePr>
        <p:xfrm>
          <a:off x="685800" y="2569658"/>
          <a:ext cx="7848600" cy="4059743"/>
        </p:xfrm>
        <a:graphic>
          <a:graphicData uri="http://schemas.openxmlformats.org/drawingml/2006/table">
            <a:tbl>
              <a:tblPr firstRow="1" bandRow="1">
                <a:tableStyleId>{5C22544A-7EE6-4342-B048-85BDC9FD1C3A}</a:tableStyleId>
              </a:tblPr>
              <a:tblGrid>
                <a:gridCol w="3924300"/>
                <a:gridCol w="3924300"/>
              </a:tblGrid>
              <a:tr h="799135">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Ryan White Indicator</a:t>
                      </a:r>
                      <a:endParaRPr lang="en-US" sz="2000" dirty="0">
                        <a:effectLst/>
                        <a:latin typeface="Times New Roman"/>
                        <a:ea typeface="Times New Roman"/>
                      </a:endParaRPr>
                    </a:p>
                  </a:txBody>
                  <a:tcPr marL="68580" marR="68580" marT="60960" marB="60960"/>
                </a:tc>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EMA Indicator</a:t>
                      </a:r>
                      <a:endParaRPr lang="en-US" sz="2000" dirty="0">
                        <a:effectLst/>
                        <a:latin typeface="Times New Roman"/>
                        <a:ea typeface="Times New Roman"/>
                      </a:endParaRPr>
                    </a:p>
                  </a:txBody>
                  <a:tcPr marL="68580" marR="68580" marT="60960" marB="60960">
                    <a:solidFill>
                      <a:schemeClr val="accent3"/>
                    </a:solidFill>
                  </a:tcPr>
                </a:tc>
              </a:tr>
              <a:tr h="326060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 20% increase in the proportion of MCM clients who have viral loads documented as counts below 400 or as “undetectable” viral load (no count), among those with documented viral loads in the period, and meeting minimum expectations for program</a:t>
                      </a:r>
                      <a:r>
                        <a:rPr lang="en-US" sz="1800" kern="1200" baseline="0" dirty="0" smtClean="0">
                          <a:solidFill>
                            <a:schemeClr val="dk1"/>
                          </a:solidFill>
                          <a:effectLst/>
                          <a:latin typeface="+mn-lt"/>
                          <a:ea typeface="+mn-ea"/>
                          <a:cs typeface="+mn-cs"/>
                        </a:rPr>
                        <a:t> engagement</a:t>
                      </a:r>
                      <a:r>
                        <a:rPr lang="en-US" sz="1800" i="1" kern="1200" dirty="0" smtClean="0">
                          <a:solidFill>
                            <a:schemeClr val="dk1"/>
                          </a:solidFill>
                          <a:effectLst/>
                          <a:latin typeface="+mn-lt"/>
                          <a:ea typeface="+mn-ea"/>
                          <a:cs typeface="+mn-cs"/>
                        </a:rPr>
                        <a:t>.</a:t>
                      </a:r>
                      <a:endParaRPr kumimoji="0" lang="en-US" sz="1900" kern="1200" dirty="0" smtClean="0">
                        <a:solidFill>
                          <a:schemeClr val="dk1"/>
                        </a:solidFill>
                        <a:effectLst/>
                        <a:latin typeface="+mn-lt"/>
                        <a:ea typeface="+mn-ea"/>
                        <a:cs typeface="+mn-cs"/>
                      </a:endParaRPr>
                    </a:p>
                  </a:txBody>
                  <a:tcPr>
                    <a:solidFill>
                      <a:schemeClr val="accent1">
                        <a:lumMod val="40000"/>
                        <a:lumOff val="60000"/>
                        <a:alpha val="55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900" dirty="0" smtClean="0"/>
                        <a:t>A 15% increase in the proportion of PLWHA in the EMA who have viral loads documented as counts below 400 or as “undetectable” viral load (no count), among all those with documented viral loads in the period. </a:t>
                      </a:r>
                    </a:p>
                  </a:txBody>
                  <a:tcPr>
                    <a:solidFill>
                      <a:schemeClr val="accent4">
                        <a:lumMod val="20000"/>
                        <a:lumOff val="80000"/>
                        <a:alpha val="55000"/>
                      </a:schemeClr>
                    </a:solidFill>
                  </a:tcPr>
                </a:tc>
              </a:tr>
            </a:tbl>
          </a:graphicData>
        </a:graphic>
      </p:graphicFrame>
    </p:spTree>
    <p:extLst>
      <p:ext uri="{BB962C8B-B14F-4D97-AF65-F5344CB8AC3E}">
        <p14:creationId xmlns:p14="http://schemas.microsoft.com/office/powerpoint/2010/main" val="1108739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530571361"/>
              </p:ext>
            </p:extLst>
          </p:nvPr>
        </p:nvGraphicFramePr>
        <p:xfrm>
          <a:off x="209774" y="1041975"/>
          <a:ext cx="8667974"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3140018420"/>
              </p:ext>
            </p:extLst>
          </p:nvPr>
        </p:nvGraphicFramePr>
        <p:xfrm>
          <a:off x="207981" y="4343400"/>
          <a:ext cx="8686800" cy="224172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209774" y="3596505"/>
            <a:ext cx="8686800" cy="584775"/>
          </a:xfrm>
          <a:prstGeom prst="rect">
            <a:avLst/>
          </a:prstGeom>
        </p:spPr>
        <p:txBody>
          <a:bodyPr wrap="square">
            <a:spAutoFit/>
          </a:bodyPr>
          <a:lstStyle/>
          <a:p>
            <a:pPr marL="285750" indent="-285750">
              <a:buClr>
                <a:schemeClr val="tx2"/>
              </a:buClr>
              <a:buFont typeface="Wingdings" pitchFamily="2" charset="2"/>
              <a:buChar char="q"/>
            </a:pPr>
            <a:r>
              <a:rPr lang="en-US" sz="1600" b="1" dirty="0" smtClean="0">
                <a:solidFill>
                  <a:schemeClr val="accent1"/>
                </a:solidFill>
              </a:rPr>
              <a:t>EMA-wide:</a:t>
            </a:r>
            <a:r>
              <a:rPr lang="en-US" sz="1600" dirty="0" smtClean="0">
                <a:solidFill>
                  <a:schemeClr val="accent1"/>
                </a:solidFill>
              </a:rPr>
              <a:t> Sustained </a:t>
            </a:r>
            <a:r>
              <a:rPr lang="en-US" sz="1600" dirty="0">
                <a:solidFill>
                  <a:schemeClr val="accent1"/>
                </a:solidFill>
              </a:rPr>
              <a:t>viral suppression has been achieved by a higher percentage of PLWHA in the EMA each year since 2008 (62%), and reached 70% in 2010.</a:t>
            </a:r>
          </a:p>
        </p:txBody>
      </p:sp>
      <p:sp>
        <p:nvSpPr>
          <p:cNvPr id="5" name="Rectangle 4"/>
          <p:cNvSpPr/>
          <p:nvPr/>
        </p:nvSpPr>
        <p:spPr>
          <a:xfrm>
            <a:off x="209774" y="457200"/>
            <a:ext cx="8686800" cy="584775"/>
          </a:xfrm>
          <a:prstGeom prst="rect">
            <a:avLst/>
          </a:prstGeom>
        </p:spPr>
        <p:txBody>
          <a:bodyPr wrap="square">
            <a:spAutoFit/>
          </a:bodyPr>
          <a:lstStyle/>
          <a:p>
            <a:pPr marL="285750" indent="-285750">
              <a:buClr>
                <a:schemeClr val="tx2"/>
              </a:buClr>
              <a:buFont typeface="Wingdings" pitchFamily="2" charset="2"/>
              <a:buChar char="q"/>
            </a:pPr>
            <a:r>
              <a:rPr lang="en-US" sz="1600" b="1" dirty="0" smtClean="0">
                <a:solidFill>
                  <a:schemeClr val="accent1"/>
                </a:solidFill>
              </a:rPr>
              <a:t>Ryan White Part A: </a:t>
            </a:r>
            <a:r>
              <a:rPr lang="en-US" sz="1600" dirty="0">
                <a:solidFill>
                  <a:schemeClr val="accent1"/>
                </a:solidFill>
              </a:rPr>
              <a:t>D</a:t>
            </a:r>
            <a:r>
              <a:rPr lang="en-US" sz="1600" dirty="0" smtClean="0">
                <a:solidFill>
                  <a:schemeClr val="accent1"/>
                </a:solidFill>
              </a:rPr>
              <a:t>ata showed a slight </a:t>
            </a:r>
            <a:r>
              <a:rPr lang="en-US" sz="1600" dirty="0">
                <a:solidFill>
                  <a:schemeClr val="accent1"/>
                </a:solidFill>
              </a:rPr>
              <a:t>increase in sustained viral suppression 2008-2009, but a decrease in 2010.  Part A overall results (65%) exceeded Part A MCM (55%) for 2010</a:t>
            </a:r>
            <a:r>
              <a:rPr lang="en-US" sz="1600" dirty="0" smtClean="0">
                <a:solidFill>
                  <a:schemeClr val="accent1"/>
                </a:solidFill>
              </a:rPr>
              <a:t>. </a:t>
            </a:r>
          </a:p>
        </p:txBody>
      </p:sp>
      <p:sp>
        <p:nvSpPr>
          <p:cNvPr id="6" name="TextBox 5"/>
          <p:cNvSpPr txBox="1"/>
          <p:nvPr/>
        </p:nvSpPr>
        <p:spPr>
          <a:xfrm>
            <a:off x="1905000" y="87868"/>
            <a:ext cx="4996496" cy="369332"/>
          </a:xfrm>
          <a:prstGeom prst="rect">
            <a:avLst/>
          </a:prstGeom>
          <a:noFill/>
        </p:spPr>
        <p:txBody>
          <a:bodyPr wrap="none" rtlCol="0">
            <a:spAutoFit/>
          </a:bodyPr>
          <a:lstStyle/>
          <a:p>
            <a:r>
              <a:rPr lang="en-US" b="1" dirty="0"/>
              <a:t>Objective 3B: Ryan White Viral Load </a:t>
            </a:r>
            <a:r>
              <a:rPr lang="en-US" b="1" dirty="0" smtClean="0"/>
              <a:t>Suppression</a:t>
            </a:r>
            <a:endParaRPr lang="en-US" b="1" dirty="0"/>
          </a:p>
        </p:txBody>
      </p:sp>
    </p:spTree>
    <p:extLst>
      <p:ext uri="{BB962C8B-B14F-4D97-AF65-F5344CB8AC3E}">
        <p14:creationId xmlns:p14="http://schemas.microsoft.com/office/powerpoint/2010/main" val="1687833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24380039"/>
              </p:ext>
            </p:extLst>
          </p:nvPr>
        </p:nvGraphicFramePr>
        <p:xfrm>
          <a:off x="25663" y="457201"/>
          <a:ext cx="9042139" cy="2705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2028949128"/>
              </p:ext>
            </p:extLst>
          </p:nvPr>
        </p:nvGraphicFramePr>
        <p:xfrm>
          <a:off x="0" y="3886200"/>
          <a:ext cx="9010650" cy="2514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156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4830763"/>
          </a:xfrm>
        </p:spPr>
        <p:txBody>
          <a:bodyPr>
            <a:normAutofit/>
          </a:bodyPr>
          <a:lstStyle/>
          <a:p>
            <a:r>
              <a:rPr lang="en-US" dirty="0"/>
              <a:t>In NYC, male PLWHA more often had viral </a:t>
            </a:r>
            <a:r>
              <a:rPr lang="en-US" dirty="0" smtClean="0"/>
              <a:t>suppression.</a:t>
            </a:r>
          </a:p>
          <a:p>
            <a:pPr marL="461963" indent="-171450">
              <a:buFont typeface="Wingdings" pitchFamily="2" charset="2"/>
              <a:buChar char="Ø"/>
            </a:pPr>
            <a:r>
              <a:rPr lang="en-US" dirty="0"/>
              <a:t>I</a:t>
            </a:r>
            <a:r>
              <a:rPr lang="en-US" dirty="0" smtClean="0"/>
              <a:t>n </a:t>
            </a:r>
            <a:r>
              <a:rPr lang="en-US" dirty="0"/>
              <a:t>Part A, </a:t>
            </a:r>
            <a:r>
              <a:rPr lang="en-US" dirty="0" smtClean="0"/>
              <a:t>females </a:t>
            </a:r>
            <a:r>
              <a:rPr lang="en-US" dirty="0"/>
              <a:t>more often showed viral suppression than male or transgender clients. </a:t>
            </a:r>
            <a:r>
              <a:rPr lang="en-US" i="1" dirty="0"/>
              <a:t>(Caution: </a:t>
            </a:r>
            <a:r>
              <a:rPr lang="en-US" i="1" dirty="0" smtClean="0"/>
              <a:t>small </a:t>
            </a:r>
            <a:r>
              <a:rPr lang="en-US" i="1" dirty="0"/>
              <a:t>transgender N!)</a:t>
            </a:r>
            <a:r>
              <a:rPr lang="en-US" dirty="0"/>
              <a:t> </a:t>
            </a:r>
          </a:p>
          <a:p>
            <a:r>
              <a:rPr lang="en-US" dirty="0"/>
              <a:t>Viral suppression increased with age among PLWHA in NYC </a:t>
            </a:r>
            <a:r>
              <a:rPr lang="en-US" i="1" dirty="0"/>
              <a:t>and</a:t>
            </a:r>
            <a:r>
              <a:rPr lang="en-US" dirty="0"/>
              <a:t> Part A clients (except for apparently equal proportions in clients &lt;30 and those 30-49 in 2008). </a:t>
            </a:r>
            <a:endParaRPr lang="en-US" dirty="0" smtClean="0"/>
          </a:p>
          <a:p>
            <a:r>
              <a:rPr lang="en-US" dirty="0" smtClean="0"/>
              <a:t>White </a:t>
            </a:r>
            <a:r>
              <a:rPr lang="en-US" dirty="0"/>
              <a:t>PLWHA in NYC were most often virally suppressed, followed by “other,” Hispanic, and finally black PLWHA. </a:t>
            </a:r>
            <a:endParaRPr lang="en-US" dirty="0" smtClean="0"/>
          </a:p>
          <a:p>
            <a:pPr marL="461963" indent="-171450">
              <a:buFont typeface="Wingdings" pitchFamily="2" charset="2"/>
              <a:buChar char="Ø"/>
            </a:pPr>
            <a:r>
              <a:rPr lang="en-US" dirty="0" smtClean="0"/>
              <a:t>There </a:t>
            </a:r>
            <a:r>
              <a:rPr lang="en-US" dirty="0"/>
              <a:t>was no clear pattern for Part A clients, though the same order (between white, Hispanic and black individuals) seemed to apply for 2009-2010 only. </a:t>
            </a:r>
          </a:p>
          <a:p>
            <a:r>
              <a:rPr lang="en-US" dirty="0" smtClean="0"/>
              <a:t>Each year, non-DPHO-area </a:t>
            </a:r>
            <a:r>
              <a:rPr lang="en-US" dirty="0"/>
              <a:t>PLWHA more often had sustained suppression </a:t>
            </a:r>
            <a:r>
              <a:rPr lang="en-US" dirty="0" smtClean="0"/>
              <a:t>than </a:t>
            </a:r>
            <a:r>
              <a:rPr lang="en-US" dirty="0"/>
              <a:t>DPHO-area </a:t>
            </a:r>
            <a:r>
              <a:rPr lang="en-US" dirty="0" smtClean="0"/>
              <a:t>PLWHA (in NYC and Part A). </a:t>
            </a:r>
          </a:p>
          <a:p>
            <a:pPr marL="45720" indent="0">
              <a:buNone/>
            </a:pPr>
            <a:endParaRPr lang="en-US" dirty="0"/>
          </a:p>
        </p:txBody>
      </p:sp>
      <p:sp>
        <p:nvSpPr>
          <p:cNvPr id="2" name="Title 1"/>
          <p:cNvSpPr>
            <a:spLocks noGrp="1"/>
          </p:cNvSpPr>
          <p:nvPr>
            <p:ph type="title"/>
          </p:nvPr>
        </p:nvSpPr>
        <p:spPr/>
        <p:txBody>
          <a:bodyPr/>
          <a:lstStyle/>
          <a:p>
            <a:r>
              <a:rPr lang="en-US" dirty="0" smtClean="0"/>
              <a:t>Summary – viral load suppression Disparities</a:t>
            </a:r>
            <a:endParaRPr lang="en-US" dirty="0"/>
          </a:p>
        </p:txBody>
      </p:sp>
    </p:spTree>
    <p:extLst>
      <p:ext uri="{BB962C8B-B14F-4D97-AF65-F5344CB8AC3E}">
        <p14:creationId xmlns:p14="http://schemas.microsoft.com/office/powerpoint/2010/main" val="650104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1"/>
            <a:ext cx="8407893" cy="914400"/>
          </a:xfrm>
        </p:spPr>
        <p:txBody>
          <a:bodyPr>
            <a:normAutofit lnSpcReduction="10000"/>
          </a:bodyPr>
          <a:lstStyle/>
          <a:p>
            <a:r>
              <a:rPr lang="en-US" sz="2600" b="1" dirty="0" smtClean="0"/>
              <a:t>Objective 3C: </a:t>
            </a:r>
            <a:r>
              <a:rPr lang="en-US" sz="2800" dirty="0"/>
              <a:t>To improve immunological health (e.g., CD4 count), by 2011.</a:t>
            </a:r>
            <a:endParaRPr lang="en-US" sz="2600" dirty="0"/>
          </a:p>
        </p:txBody>
      </p:sp>
      <p:sp>
        <p:nvSpPr>
          <p:cNvPr id="2" name="Title 1"/>
          <p:cNvSpPr>
            <a:spLocks noGrp="1"/>
          </p:cNvSpPr>
          <p:nvPr>
            <p:ph type="title"/>
          </p:nvPr>
        </p:nvSpPr>
        <p:spPr>
          <a:xfrm>
            <a:off x="152400" y="355847"/>
            <a:ext cx="8763000" cy="1054395"/>
          </a:xfrm>
        </p:spPr>
        <p:txBody>
          <a:bodyPr/>
          <a:lstStyle/>
          <a:p>
            <a:r>
              <a:rPr lang="en-US" sz="2800" dirty="0" smtClean="0"/>
              <a:t>Goal 3: </a:t>
            </a:r>
            <a:r>
              <a:rPr lang="en-US" sz="2800" dirty="0"/>
              <a:t>Promote optimal management of HIV infection.</a:t>
            </a:r>
          </a:p>
        </p:txBody>
      </p:sp>
      <p:graphicFrame>
        <p:nvGraphicFramePr>
          <p:cNvPr id="5" name="Table 4"/>
          <p:cNvGraphicFramePr>
            <a:graphicFrameLocks noGrp="1"/>
          </p:cNvGraphicFramePr>
          <p:nvPr>
            <p:extLst>
              <p:ext uri="{D42A27DB-BD31-4B8C-83A1-F6EECF244321}">
                <p14:modId xmlns:p14="http://schemas.microsoft.com/office/powerpoint/2010/main" val="2140650226"/>
              </p:ext>
            </p:extLst>
          </p:nvPr>
        </p:nvGraphicFramePr>
        <p:xfrm>
          <a:off x="685800" y="2569658"/>
          <a:ext cx="7848600" cy="4059743"/>
        </p:xfrm>
        <a:graphic>
          <a:graphicData uri="http://schemas.openxmlformats.org/drawingml/2006/table">
            <a:tbl>
              <a:tblPr firstRow="1" bandRow="1">
                <a:tableStyleId>{5C22544A-7EE6-4342-B048-85BDC9FD1C3A}</a:tableStyleId>
              </a:tblPr>
              <a:tblGrid>
                <a:gridCol w="3924300"/>
                <a:gridCol w="3924300"/>
              </a:tblGrid>
              <a:tr h="799135">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Ryan White Indicator</a:t>
                      </a:r>
                      <a:endParaRPr lang="en-US" sz="2000" dirty="0">
                        <a:effectLst/>
                        <a:latin typeface="Times New Roman"/>
                        <a:ea typeface="Times New Roman"/>
                      </a:endParaRPr>
                    </a:p>
                  </a:txBody>
                  <a:tcPr marL="68580" marR="68580" marT="60960" marB="60960"/>
                </a:tc>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EMA Indicator</a:t>
                      </a:r>
                      <a:endParaRPr lang="en-US" sz="2000" dirty="0">
                        <a:effectLst/>
                        <a:latin typeface="Times New Roman"/>
                        <a:ea typeface="Times New Roman"/>
                      </a:endParaRPr>
                    </a:p>
                  </a:txBody>
                  <a:tcPr marL="68580" marR="68580" marT="60960" marB="60960">
                    <a:solidFill>
                      <a:schemeClr val="accent3"/>
                    </a:solidFill>
                  </a:tcPr>
                </a:tc>
              </a:tr>
              <a:tr h="326060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 20% increase in the proportion of MCM clients whose CD4 counts either remain stable or improve during the period, and meeting minimum expectations for program engagement</a:t>
                      </a:r>
                      <a:r>
                        <a:rPr lang="en-US" sz="1800" i="1" kern="1200" dirty="0" smtClean="0">
                          <a:solidFill>
                            <a:schemeClr val="dk1"/>
                          </a:solidFill>
                          <a:effectLst/>
                          <a:latin typeface="+mn-lt"/>
                          <a:ea typeface="+mn-ea"/>
                          <a:cs typeface="+mn-cs"/>
                        </a:rPr>
                        <a:t>.</a:t>
                      </a:r>
                      <a:endParaRPr kumimoji="0" lang="en-US" sz="1900" kern="1200" dirty="0" smtClean="0">
                        <a:solidFill>
                          <a:schemeClr val="dk1"/>
                        </a:solidFill>
                        <a:effectLst/>
                        <a:latin typeface="+mn-lt"/>
                        <a:ea typeface="+mn-ea"/>
                        <a:cs typeface="+mn-cs"/>
                      </a:endParaRPr>
                    </a:p>
                  </a:txBody>
                  <a:tcPr>
                    <a:solidFill>
                      <a:schemeClr val="accent1">
                        <a:lumMod val="40000"/>
                        <a:lumOff val="60000"/>
                        <a:alpha val="55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900" dirty="0" smtClean="0"/>
                        <a:t>A 15% increase in the proportion of PLWHA in the EMA whose CD4 counts either remain stable or improve during the period.</a:t>
                      </a:r>
                    </a:p>
                  </a:txBody>
                  <a:tcPr>
                    <a:solidFill>
                      <a:schemeClr val="accent4">
                        <a:lumMod val="20000"/>
                        <a:lumOff val="80000"/>
                        <a:alpha val="55000"/>
                      </a:schemeClr>
                    </a:solidFill>
                  </a:tcPr>
                </a:tc>
              </a:tr>
            </a:tbl>
          </a:graphicData>
        </a:graphic>
      </p:graphicFrame>
    </p:spTree>
    <p:extLst>
      <p:ext uri="{BB962C8B-B14F-4D97-AF65-F5344CB8AC3E}">
        <p14:creationId xmlns:p14="http://schemas.microsoft.com/office/powerpoint/2010/main" val="2592926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4291050983"/>
              </p:ext>
            </p:extLst>
          </p:nvPr>
        </p:nvGraphicFramePr>
        <p:xfrm>
          <a:off x="412422" y="1041976"/>
          <a:ext cx="8382000" cy="2463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3089950989"/>
              </p:ext>
            </p:extLst>
          </p:nvPr>
        </p:nvGraphicFramePr>
        <p:xfrm>
          <a:off x="381000" y="4038600"/>
          <a:ext cx="8382000" cy="26670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345589" y="3566901"/>
            <a:ext cx="8534400" cy="338554"/>
          </a:xfrm>
          <a:prstGeom prst="rect">
            <a:avLst/>
          </a:prstGeom>
        </p:spPr>
        <p:txBody>
          <a:bodyPr wrap="square">
            <a:spAutoFit/>
          </a:bodyPr>
          <a:lstStyle/>
          <a:p>
            <a:pPr marL="285750" indent="-285750">
              <a:buClr>
                <a:schemeClr val="tx2"/>
              </a:buClr>
              <a:buFont typeface="Wingdings" pitchFamily="2" charset="2"/>
              <a:buChar char="q"/>
            </a:pPr>
            <a:r>
              <a:rPr lang="en-US" sz="1600" b="1">
                <a:solidFill>
                  <a:schemeClr val="accent1"/>
                </a:solidFill>
              </a:rPr>
              <a:t>EMA-wide:</a:t>
            </a:r>
            <a:r>
              <a:rPr lang="en-US" sz="1600">
                <a:solidFill>
                  <a:schemeClr val="accent1"/>
                </a:solidFill>
              </a:rPr>
              <a:t> PLWHA </a:t>
            </a:r>
            <a:r>
              <a:rPr lang="en-US" sz="1600" dirty="0">
                <a:solidFill>
                  <a:schemeClr val="accent1"/>
                </a:solidFill>
              </a:rPr>
              <a:t>in the EMA with stable/improving CD4 steadily increased each </a:t>
            </a:r>
            <a:r>
              <a:rPr lang="en-US" sz="1600" dirty="0" smtClean="0">
                <a:solidFill>
                  <a:schemeClr val="accent1"/>
                </a:solidFill>
              </a:rPr>
              <a:t>year.  </a:t>
            </a:r>
            <a:endParaRPr lang="en-US" sz="1600" dirty="0">
              <a:solidFill>
                <a:schemeClr val="accent1"/>
              </a:solidFill>
            </a:endParaRPr>
          </a:p>
        </p:txBody>
      </p:sp>
      <p:sp>
        <p:nvSpPr>
          <p:cNvPr id="5" name="Rectangle 4"/>
          <p:cNvSpPr/>
          <p:nvPr/>
        </p:nvSpPr>
        <p:spPr>
          <a:xfrm>
            <a:off x="381000" y="457200"/>
            <a:ext cx="8458200" cy="584775"/>
          </a:xfrm>
          <a:prstGeom prst="rect">
            <a:avLst/>
          </a:prstGeom>
        </p:spPr>
        <p:txBody>
          <a:bodyPr wrap="square">
            <a:spAutoFit/>
          </a:bodyPr>
          <a:lstStyle/>
          <a:p>
            <a:pPr marL="285750" indent="-285750">
              <a:buClr>
                <a:schemeClr val="tx2"/>
              </a:buClr>
              <a:buFont typeface="Wingdings" pitchFamily="2" charset="2"/>
              <a:buChar char="q"/>
            </a:pPr>
            <a:r>
              <a:rPr lang="en-US" sz="1600" b="1" dirty="0" smtClean="0">
                <a:solidFill>
                  <a:schemeClr val="accent1"/>
                </a:solidFill>
              </a:rPr>
              <a:t>Ryan White Part A: </a:t>
            </a:r>
            <a:r>
              <a:rPr lang="en-US" sz="1600" dirty="0" smtClean="0">
                <a:solidFill>
                  <a:schemeClr val="accent1"/>
                </a:solidFill>
              </a:rPr>
              <a:t>As </a:t>
            </a:r>
            <a:r>
              <a:rPr lang="en-US" sz="1600" dirty="0">
                <a:solidFill>
                  <a:schemeClr val="accent1"/>
                </a:solidFill>
              </a:rPr>
              <a:t>with viral suppression, this clinical indicator showed an increase from 2008-09 and a drop in </a:t>
            </a:r>
            <a:r>
              <a:rPr lang="en-US" sz="1600" dirty="0" smtClean="0">
                <a:solidFill>
                  <a:schemeClr val="accent1"/>
                </a:solidFill>
              </a:rPr>
              <a:t>2010.</a:t>
            </a:r>
          </a:p>
        </p:txBody>
      </p:sp>
      <p:sp>
        <p:nvSpPr>
          <p:cNvPr id="6" name="Rectangle 5"/>
          <p:cNvSpPr/>
          <p:nvPr/>
        </p:nvSpPr>
        <p:spPr>
          <a:xfrm>
            <a:off x="2743201" y="104908"/>
            <a:ext cx="3720442" cy="369332"/>
          </a:xfrm>
          <a:prstGeom prst="rect">
            <a:avLst/>
          </a:prstGeom>
        </p:spPr>
        <p:txBody>
          <a:bodyPr wrap="none">
            <a:spAutoFit/>
          </a:bodyPr>
          <a:lstStyle/>
          <a:p>
            <a:pPr>
              <a:buClr>
                <a:schemeClr val="tx2"/>
              </a:buClr>
            </a:pPr>
            <a:r>
              <a:rPr lang="en-US" b="1" dirty="0"/>
              <a:t>Objective 3C: </a:t>
            </a:r>
            <a:r>
              <a:rPr lang="en-US" b="1" dirty="0" smtClean="0"/>
              <a:t>Immunological Health</a:t>
            </a:r>
            <a:endParaRPr lang="en-US" b="1" dirty="0"/>
          </a:p>
        </p:txBody>
      </p:sp>
    </p:spTree>
    <p:extLst>
      <p:ext uri="{BB962C8B-B14F-4D97-AF65-F5344CB8AC3E}">
        <p14:creationId xmlns:p14="http://schemas.microsoft.com/office/powerpoint/2010/main" val="3600577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1"/>
            <a:ext cx="8407893" cy="914400"/>
          </a:xfrm>
        </p:spPr>
        <p:txBody>
          <a:bodyPr>
            <a:normAutofit lnSpcReduction="10000"/>
          </a:bodyPr>
          <a:lstStyle/>
          <a:p>
            <a:r>
              <a:rPr lang="en-US" sz="2600" b="1" dirty="0" smtClean="0"/>
              <a:t>Objective 3D: </a:t>
            </a:r>
            <a:r>
              <a:rPr lang="en-US" sz="2800" dirty="0"/>
              <a:t>To decrease HIV-related hospitalizations of PLWHA by 2011.</a:t>
            </a:r>
            <a:endParaRPr lang="en-US" sz="2600" dirty="0"/>
          </a:p>
        </p:txBody>
      </p:sp>
      <p:sp>
        <p:nvSpPr>
          <p:cNvPr id="2" name="Title 1"/>
          <p:cNvSpPr>
            <a:spLocks noGrp="1"/>
          </p:cNvSpPr>
          <p:nvPr>
            <p:ph type="title"/>
          </p:nvPr>
        </p:nvSpPr>
        <p:spPr>
          <a:xfrm>
            <a:off x="152400" y="355847"/>
            <a:ext cx="8763000" cy="1054395"/>
          </a:xfrm>
        </p:spPr>
        <p:txBody>
          <a:bodyPr/>
          <a:lstStyle/>
          <a:p>
            <a:r>
              <a:rPr lang="en-US" sz="2800" dirty="0" smtClean="0"/>
              <a:t>Goal 3: </a:t>
            </a:r>
            <a:r>
              <a:rPr lang="en-US" sz="2800" dirty="0"/>
              <a:t>Promote optimal management of HIV infection.</a:t>
            </a:r>
          </a:p>
        </p:txBody>
      </p:sp>
      <p:graphicFrame>
        <p:nvGraphicFramePr>
          <p:cNvPr id="5" name="Table 4"/>
          <p:cNvGraphicFramePr>
            <a:graphicFrameLocks noGrp="1"/>
          </p:cNvGraphicFramePr>
          <p:nvPr>
            <p:extLst>
              <p:ext uri="{D42A27DB-BD31-4B8C-83A1-F6EECF244321}">
                <p14:modId xmlns:p14="http://schemas.microsoft.com/office/powerpoint/2010/main" val="1720182606"/>
              </p:ext>
            </p:extLst>
          </p:nvPr>
        </p:nvGraphicFramePr>
        <p:xfrm>
          <a:off x="685800" y="2569658"/>
          <a:ext cx="7848600" cy="4059743"/>
        </p:xfrm>
        <a:graphic>
          <a:graphicData uri="http://schemas.openxmlformats.org/drawingml/2006/table">
            <a:tbl>
              <a:tblPr firstRow="1" bandRow="1">
                <a:tableStyleId>{5C22544A-7EE6-4342-B048-85BDC9FD1C3A}</a:tableStyleId>
              </a:tblPr>
              <a:tblGrid>
                <a:gridCol w="3924300"/>
                <a:gridCol w="3924300"/>
              </a:tblGrid>
              <a:tr h="799135">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Ryan White Indicator</a:t>
                      </a:r>
                      <a:endParaRPr lang="en-US" sz="2000" dirty="0">
                        <a:effectLst/>
                        <a:latin typeface="Times New Roman"/>
                        <a:ea typeface="Times New Roman"/>
                      </a:endParaRPr>
                    </a:p>
                  </a:txBody>
                  <a:tcPr marL="68580" marR="68580" marT="60960" marB="60960"/>
                </a:tc>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EMA Indicator</a:t>
                      </a:r>
                      <a:endParaRPr lang="en-US" sz="2000" dirty="0">
                        <a:effectLst/>
                        <a:latin typeface="Times New Roman"/>
                        <a:ea typeface="Times New Roman"/>
                      </a:endParaRPr>
                    </a:p>
                  </a:txBody>
                  <a:tcPr marL="68580" marR="68580" marT="60960" marB="60960">
                    <a:solidFill>
                      <a:schemeClr val="accent3"/>
                    </a:solidFill>
                  </a:tcPr>
                </a:tc>
              </a:tr>
              <a:tr h="3260608">
                <a:tc>
                  <a:txBody>
                    <a:bodyPr/>
                    <a:lstStyle/>
                    <a:p>
                      <a:pPr marL="285750" marR="0" lvl="2" indent="-285750" algn="l" defTabSz="914400" rtl="0" eaLnBrk="1" fontAlgn="auto" latinLnBrk="0" hangingPunct="1">
                        <a:lnSpc>
                          <a:spcPct val="100000"/>
                        </a:lnSpc>
                        <a:spcBef>
                          <a:spcPts val="0"/>
                        </a:spcBef>
                        <a:spcAft>
                          <a:spcPts val="0"/>
                        </a:spcAft>
                        <a:buClrTx/>
                        <a:buSzTx/>
                        <a:buFontTx/>
                        <a:buChar char="-"/>
                        <a:tabLst/>
                        <a:defRPr/>
                      </a:pPr>
                      <a:r>
                        <a:rPr kumimoji="0" lang="en-US" sz="1900" kern="1200" dirty="0" smtClean="0">
                          <a:solidFill>
                            <a:schemeClr val="dk1"/>
                          </a:solidFill>
                          <a:effectLst/>
                          <a:latin typeface="+mn-lt"/>
                          <a:ea typeface="+mn-ea"/>
                          <a:cs typeface="+mn-cs"/>
                        </a:rPr>
                        <a:t>A 25% decrease in the mean number of hospitalizations experienced annually per MCM client, </a:t>
                      </a:r>
                      <a:r>
                        <a:rPr kumimoji="0" lang="en-US" sz="1900" b="1" kern="1200" dirty="0" smtClean="0">
                          <a:solidFill>
                            <a:schemeClr val="dk1"/>
                          </a:solidFill>
                          <a:effectLst/>
                          <a:latin typeface="+mn-lt"/>
                          <a:ea typeface="+mn-ea"/>
                          <a:cs typeface="+mn-cs"/>
                        </a:rPr>
                        <a:t>AND/OR</a:t>
                      </a:r>
                      <a:endParaRPr kumimoji="0" lang="en-US" sz="1900" kern="1200" dirty="0" smtClean="0">
                        <a:solidFill>
                          <a:schemeClr val="dk1"/>
                        </a:solidFill>
                        <a:effectLst/>
                        <a:latin typeface="+mn-lt"/>
                        <a:ea typeface="+mn-ea"/>
                        <a:cs typeface="+mn-cs"/>
                      </a:endParaRPr>
                    </a:p>
                    <a:p>
                      <a:pPr marL="285750" marR="0" lvl="2" indent="-285750" algn="l" defTabSz="914400" rtl="0" eaLnBrk="1" fontAlgn="auto" latinLnBrk="0" hangingPunct="1">
                        <a:lnSpc>
                          <a:spcPct val="100000"/>
                        </a:lnSpc>
                        <a:spcBef>
                          <a:spcPts val="0"/>
                        </a:spcBef>
                        <a:spcAft>
                          <a:spcPts val="0"/>
                        </a:spcAft>
                        <a:buClrTx/>
                        <a:buSzTx/>
                        <a:buFontTx/>
                        <a:buChar char="-"/>
                        <a:tabLst/>
                        <a:defRPr/>
                      </a:pPr>
                      <a:r>
                        <a:rPr kumimoji="0" lang="en-US" sz="1900" kern="1200" dirty="0" smtClean="0">
                          <a:solidFill>
                            <a:schemeClr val="dk1"/>
                          </a:solidFill>
                          <a:effectLst/>
                          <a:latin typeface="+mn-lt"/>
                          <a:ea typeface="+mn-ea"/>
                          <a:cs typeface="+mn-cs"/>
                        </a:rPr>
                        <a:t>A 25% decrease in the proportion of MCM clients who have more than one hospitalization within a 12-month period.</a:t>
                      </a:r>
                    </a:p>
                  </a:txBody>
                  <a:tcPr>
                    <a:solidFill>
                      <a:schemeClr val="accent1">
                        <a:lumMod val="40000"/>
                        <a:lumOff val="60000"/>
                        <a:alpha val="55000"/>
                      </a:schemeClr>
                    </a:solidFill>
                  </a:tcPr>
                </a:tc>
                <a:tc>
                  <a:txBody>
                    <a:bodyPr/>
                    <a:lstStyle/>
                    <a:p>
                      <a:pPr marL="285750" marR="0" lvl="2" indent="-285750" algn="l" defTabSz="914400" rtl="0" eaLnBrk="1" fontAlgn="auto" latinLnBrk="0" hangingPunct="1">
                        <a:lnSpc>
                          <a:spcPct val="100000"/>
                        </a:lnSpc>
                        <a:spcBef>
                          <a:spcPts val="0"/>
                        </a:spcBef>
                        <a:spcAft>
                          <a:spcPts val="0"/>
                        </a:spcAft>
                        <a:buClrTx/>
                        <a:buSzTx/>
                        <a:buFontTx/>
                        <a:buChar char="-"/>
                        <a:tabLst/>
                        <a:defRPr/>
                      </a:pPr>
                      <a:r>
                        <a:rPr kumimoji="0" lang="en-US" sz="1900" kern="1200" dirty="0" smtClean="0">
                          <a:solidFill>
                            <a:schemeClr val="dk1"/>
                          </a:solidFill>
                          <a:effectLst/>
                          <a:latin typeface="+mn-lt"/>
                          <a:ea typeface="+mn-ea"/>
                          <a:cs typeface="+mn-cs"/>
                        </a:rPr>
                        <a:t>A 15% decrease in the mean number of hospitalizations experienced annually per PLWHA, </a:t>
                      </a:r>
                      <a:r>
                        <a:rPr kumimoji="0" lang="en-US" sz="1900" b="1" kern="1200" dirty="0" smtClean="0">
                          <a:solidFill>
                            <a:schemeClr val="dk1"/>
                          </a:solidFill>
                          <a:effectLst/>
                          <a:latin typeface="+mn-lt"/>
                          <a:ea typeface="+mn-ea"/>
                          <a:cs typeface="+mn-cs"/>
                        </a:rPr>
                        <a:t>AND/OR</a:t>
                      </a:r>
                      <a:endParaRPr kumimoji="0" lang="en-US" sz="1900" b="0" kern="1200" dirty="0" smtClean="0">
                        <a:solidFill>
                          <a:schemeClr val="dk1"/>
                        </a:solidFill>
                        <a:effectLst/>
                        <a:latin typeface="+mn-lt"/>
                        <a:ea typeface="+mn-ea"/>
                        <a:cs typeface="+mn-cs"/>
                      </a:endParaRPr>
                    </a:p>
                    <a:p>
                      <a:pPr marL="285750" marR="0" lvl="2" indent="-285750" algn="l" defTabSz="914400" rtl="0" eaLnBrk="1" fontAlgn="auto" latinLnBrk="0" hangingPunct="1">
                        <a:lnSpc>
                          <a:spcPct val="100000"/>
                        </a:lnSpc>
                        <a:spcBef>
                          <a:spcPts val="0"/>
                        </a:spcBef>
                        <a:spcAft>
                          <a:spcPts val="0"/>
                        </a:spcAft>
                        <a:buClrTx/>
                        <a:buSzTx/>
                        <a:buFontTx/>
                        <a:buChar char="-"/>
                        <a:tabLst/>
                        <a:defRPr/>
                      </a:pPr>
                      <a:r>
                        <a:rPr kumimoji="0" lang="en-US" sz="1900" kern="1200" dirty="0" smtClean="0">
                          <a:solidFill>
                            <a:schemeClr val="dk1"/>
                          </a:solidFill>
                          <a:effectLst/>
                          <a:latin typeface="+mn-lt"/>
                          <a:ea typeface="+mn-ea"/>
                          <a:cs typeface="+mn-cs"/>
                        </a:rPr>
                        <a:t>A 15% decrease in the proportion of PLWHA who have more than one hospitalization within a 12-month period.</a:t>
                      </a:r>
                      <a:endParaRPr kumimoji="0" lang="en-US" sz="1600" kern="1200" dirty="0" smtClean="0">
                        <a:solidFill>
                          <a:schemeClr val="dk1"/>
                        </a:solidFill>
                        <a:effectLst/>
                        <a:latin typeface="+mn-lt"/>
                        <a:ea typeface="+mn-ea"/>
                        <a:cs typeface="+mn-cs"/>
                      </a:endParaRPr>
                    </a:p>
                  </a:txBody>
                  <a:tcPr>
                    <a:solidFill>
                      <a:schemeClr val="accent4">
                        <a:lumMod val="20000"/>
                        <a:lumOff val="80000"/>
                        <a:alpha val="55000"/>
                      </a:schemeClr>
                    </a:solidFill>
                  </a:tcPr>
                </a:tc>
              </a:tr>
            </a:tbl>
          </a:graphicData>
        </a:graphic>
      </p:graphicFrame>
    </p:spTree>
    <p:extLst>
      <p:ext uri="{BB962C8B-B14F-4D97-AF65-F5344CB8AC3E}">
        <p14:creationId xmlns:p14="http://schemas.microsoft.com/office/powerpoint/2010/main" val="2674676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3984743764"/>
              </p:ext>
            </p:extLst>
          </p:nvPr>
        </p:nvGraphicFramePr>
        <p:xfrm>
          <a:off x="457200" y="304800"/>
          <a:ext cx="83820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788365083"/>
              </p:ext>
            </p:extLst>
          </p:nvPr>
        </p:nvGraphicFramePr>
        <p:xfrm>
          <a:off x="685800" y="3505200"/>
          <a:ext cx="8153400" cy="2971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1582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54996465"/>
              </p:ext>
            </p:extLst>
          </p:nvPr>
        </p:nvGraphicFramePr>
        <p:xfrm>
          <a:off x="228600" y="304800"/>
          <a:ext cx="861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3860925939"/>
              </p:ext>
            </p:extLst>
          </p:nvPr>
        </p:nvGraphicFramePr>
        <p:xfrm>
          <a:off x="304800" y="3429001"/>
          <a:ext cx="8610600" cy="31756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044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HRSA guidance</a:t>
            </a:r>
          </a:p>
          <a:p>
            <a:r>
              <a:rPr lang="en-US" dirty="0" smtClean="0"/>
              <a:t>National </a:t>
            </a:r>
            <a:r>
              <a:rPr lang="en-US" dirty="0"/>
              <a:t>HIV/AIDS Strategy (applied </a:t>
            </a:r>
            <a:r>
              <a:rPr lang="en-US" dirty="0" smtClean="0"/>
              <a:t>for </a:t>
            </a:r>
            <a:r>
              <a:rPr lang="en-US" dirty="0"/>
              <a:t>2012-2015 Plan), as well as other current legislative and programmatic </a:t>
            </a:r>
            <a:r>
              <a:rPr lang="en-US" dirty="0" smtClean="0"/>
              <a:t>initiatives</a:t>
            </a:r>
          </a:p>
          <a:p>
            <a:r>
              <a:rPr lang="en-US" dirty="0" smtClean="0"/>
              <a:t>Current </a:t>
            </a:r>
            <a:r>
              <a:rPr lang="en-US" dirty="0"/>
              <a:t>NY EMA Comprehensive Strategic Plan </a:t>
            </a:r>
            <a:r>
              <a:rPr lang="en-US" dirty="0" smtClean="0"/>
              <a:t>documents</a:t>
            </a:r>
          </a:p>
          <a:p>
            <a:r>
              <a:rPr lang="en-US" dirty="0" smtClean="0"/>
              <a:t>Ongoing </a:t>
            </a:r>
            <a:r>
              <a:rPr lang="en-US" dirty="0"/>
              <a:t>EMA planning process (Grantee with Planning </a:t>
            </a:r>
            <a:r>
              <a:rPr lang="en-US" dirty="0" smtClean="0"/>
              <a:t>Council)</a:t>
            </a:r>
          </a:p>
          <a:p>
            <a:r>
              <a:rPr lang="en-US" dirty="0" smtClean="0"/>
              <a:t>Data review </a:t>
            </a:r>
            <a:r>
              <a:rPr lang="en-US" dirty="0"/>
              <a:t>on current </a:t>
            </a:r>
            <a:r>
              <a:rPr lang="en-US" dirty="0" smtClean="0"/>
              <a:t>Comprehensive </a:t>
            </a:r>
            <a:r>
              <a:rPr lang="en-US" dirty="0"/>
              <a:t>Strategic Plan indicators  </a:t>
            </a:r>
            <a:endParaRPr lang="en-US" dirty="0" smtClean="0"/>
          </a:p>
          <a:p>
            <a:r>
              <a:rPr lang="en-US" dirty="0" smtClean="0"/>
              <a:t>Feedback and draft contributions (September-May) from:</a:t>
            </a:r>
          </a:p>
          <a:p>
            <a:pPr lvl="1"/>
            <a:r>
              <a:rPr lang="en-US" dirty="0" smtClean="0"/>
              <a:t>Planning Council’s Needs </a:t>
            </a:r>
            <a:r>
              <a:rPr lang="en-US" dirty="0"/>
              <a:t>Assessment </a:t>
            </a:r>
            <a:r>
              <a:rPr lang="en-US" dirty="0" smtClean="0"/>
              <a:t>Committee, Integration </a:t>
            </a:r>
            <a:r>
              <a:rPr lang="en-US" dirty="0"/>
              <a:t>of Care </a:t>
            </a:r>
            <a:r>
              <a:rPr lang="en-US" dirty="0" smtClean="0"/>
              <a:t>Committee and Executive Committee</a:t>
            </a:r>
          </a:p>
          <a:p>
            <a:pPr lvl="1"/>
            <a:r>
              <a:rPr lang="en-US" dirty="0" smtClean="0"/>
              <a:t>Other Planning </a:t>
            </a:r>
            <a:r>
              <a:rPr lang="en-US" dirty="0"/>
              <a:t>Council </a:t>
            </a:r>
            <a:r>
              <a:rPr lang="en-US" dirty="0" smtClean="0"/>
              <a:t>members (in full Council)</a:t>
            </a:r>
          </a:p>
          <a:p>
            <a:pPr lvl="1"/>
            <a:r>
              <a:rPr lang="en-US" dirty="0" smtClean="0"/>
              <a:t>NYC </a:t>
            </a:r>
            <a:r>
              <a:rPr lang="en-US" dirty="0"/>
              <a:t>DOHMH and </a:t>
            </a:r>
            <a:r>
              <a:rPr lang="en-US" dirty="0" smtClean="0"/>
              <a:t>WCDH </a:t>
            </a:r>
            <a:r>
              <a:rPr lang="en-US" dirty="0"/>
              <a:t>Staff </a:t>
            </a:r>
          </a:p>
          <a:p>
            <a:pPr lvl="1"/>
            <a:r>
              <a:rPr lang="en-US" dirty="0" smtClean="0"/>
              <a:t>Other NYC </a:t>
            </a:r>
            <a:r>
              <a:rPr lang="en-US" dirty="0"/>
              <a:t>DOHMH </a:t>
            </a:r>
            <a:r>
              <a:rPr lang="en-US" dirty="0" smtClean="0"/>
              <a:t>Reviewers </a:t>
            </a:r>
            <a:r>
              <a:rPr lang="en-US" dirty="0"/>
              <a:t>(not directly involved in </a:t>
            </a:r>
            <a:r>
              <a:rPr lang="en-US" dirty="0" smtClean="0"/>
              <a:t>planning </a:t>
            </a:r>
            <a:r>
              <a:rPr lang="en-US" dirty="0"/>
              <a:t>of Ryan White </a:t>
            </a:r>
            <a:r>
              <a:rPr lang="en-US" dirty="0" smtClean="0"/>
              <a:t>services), e.g., from the HIV Bureau’s Prevention Program</a:t>
            </a: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Inputs for NY EMA Comp Plan</a:t>
            </a:r>
            <a:endParaRPr lang="en-US" dirty="0"/>
          </a:p>
        </p:txBody>
      </p:sp>
    </p:spTree>
    <p:extLst>
      <p:ext uri="{BB962C8B-B14F-4D97-AF65-F5344CB8AC3E}">
        <p14:creationId xmlns:p14="http://schemas.microsoft.com/office/powerpoint/2010/main" val="1102886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19073"/>
            <a:ext cx="8407893" cy="1481329"/>
          </a:xfrm>
        </p:spPr>
        <p:txBody>
          <a:bodyPr>
            <a:normAutofit/>
          </a:bodyPr>
          <a:lstStyle/>
          <a:p>
            <a:r>
              <a:rPr lang="en-US" sz="2600" b="1" dirty="0" smtClean="0"/>
              <a:t>Objective 2C: </a:t>
            </a:r>
            <a:r>
              <a:rPr lang="en-US" sz="2800" dirty="0"/>
              <a:t>To decrease visits to emergency departments (ED), by 2011.</a:t>
            </a:r>
            <a:endParaRPr lang="en-US" sz="2600" dirty="0"/>
          </a:p>
        </p:txBody>
      </p:sp>
      <p:sp>
        <p:nvSpPr>
          <p:cNvPr id="2" name="Title 1"/>
          <p:cNvSpPr>
            <a:spLocks noGrp="1"/>
          </p:cNvSpPr>
          <p:nvPr>
            <p:ph type="title"/>
          </p:nvPr>
        </p:nvSpPr>
        <p:spPr>
          <a:xfrm>
            <a:off x="152400" y="355847"/>
            <a:ext cx="8763000" cy="1054395"/>
          </a:xfrm>
        </p:spPr>
        <p:txBody>
          <a:bodyPr/>
          <a:lstStyle/>
          <a:p>
            <a:r>
              <a:rPr lang="en-US" sz="2800" dirty="0" smtClean="0"/>
              <a:t>Goal 2: </a:t>
            </a:r>
            <a:r>
              <a:rPr lang="en-US" sz="2800" dirty="0"/>
              <a:t>Promote early entry into and continuity of HIV </a:t>
            </a:r>
            <a:r>
              <a:rPr lang="en-US" sz="2800" dirty="0" smtClean="0"/>
              <a:t>care</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605991665"/>
              </p:ext>
            </p:extLst>
          </p:nvPr>
        </p:nvGraphicFramePr>
        <p:xfrm>
          <a:off x="685800" y="3200401"/>
          <a:ext cx="7848600" cy="3029955"/>
        </p:xfrm>
        <a:graphic>
          <a:graphicData uri="http://schemas.openxmlformats.org/drawingml/2006/table">
            <a:tbl>
              <a:tblPr firstRow="1" bandRow="1">
                <a:tableStyleId>{5C22544A-7EE6-4342-B048-85BDC9FD1C3A}</a:tableStyleId>
              </a:tblPr>
              <a:tblGrid>
                <a:gridCol w="3924300"/>
                <a:gridCol w="3924300"/>
              </a:tblGrid>
              <a:tr h="622035">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Ryan White Indicator</a:t>
                      </a:r>
                      <a:endParaRPr lang="en-US" sz="2000" dirty="0">
                        <a:effectLst/>
                        <a:latin typeface="Times New Roman"/>
                        <a:ea typeface="Times New Roman"/>
                      </a:endParaRPr>
                    </a:p>
                  </a:txBody>
                  <a:tcPr marL="68580" marR="68580" marT="60960" marB="60960"/>
                </a:tc>
                <a:tc>
                  <a:txBody>
                    <a:bodyPr/>
                    <a:lstStyle/>
                    <a:p>
                      <a:pPr marL="0" marR="0" algn="l">
                        <a:spcBef>
                          <a:spcPts val="0"/>
                        </a:spcBef>
                        <a:spcAft>
                          <a:spcPts val="0"/>
                        </a:spcAft>
                      </a:pPr>
                      <a:r>
                        <a:rPr lang="en-US" sz="2000" b="1" kern="1200" dirty="0" smtClean="0">
                          <a:solidFill>
                            <a:srgbClr val="FFFFFF"/>
                          </a:solidFill>
                          <a:effectLst/>
                          <a:latin typeface="Tw Cen MT"/>
                          <a:ea typeface="Times New Roman"/>
                          <a:cs typeface="Arial"/>
                        </a:rPr>
                        <a:t>EMA Indicator</a:t>
                      </a:r>
                      <a:endParaRPr lang="en-US" sz="2000" dirty="0">
                        <a:effectLst/>
                        <a:latin typeface="Times New Roman"/>
                        <a:ea typeface="Times New Roman"/>
                      </a:endParaRPr>
                    </a:p>
                  </a:txBody>
                  <a:tcPr marL="68580" marR="68580" marT="60960" marB="60960">
                    <a:solidFill>
                      <a:schemeClr val="accent3"/>
                    </a:solidFill>
                  </a:tcPr>
                </a:tc>
              </a:tr>
              <a:tr h="2011680">
                <a:tc>
                  <a:txBody>
                    <a:bodyPr/>
                    <a:lstStyle/>
                    <a:p>
                      <a:pPr marL="285750" marR="0" lvl="2" indent="-285750" algn="l" defTabSz="914400" rtl="0" eaLnBrk="1" fontAlgn="auto" latinLnBrk="0" hangingPunct="1">
                        <a:lnSpc>
                          <a:spcPct val="100000"/>
                        </a:lnSpc>
                        <a:spcBef>
                          <a:spcPts val="0"/>
                        </a:spcBef>
                        <a:spcAft>
                          <a:spcPts val="0"/>
                        </a:spcAft>
                        <a:buClrTx/>
                        <a:buSzTx/>
                        <a:buFontTx/>
                        <a:buChar char="-"/>
                        <a:tabLst/>
                        <a:defRPr/>
                      </a:pPr>
                      <a:r>
                        <a:rPr kumimoji="0" lang="en-US" sz="1900" kern="1200" dirty="0" smtClean="0">
                          <a:solidFill>
                            <a:schemeClr val="dk1"/>
                          </a:solidFill>
                          <a:effectLst/>
                          <a:latin typeface="+mn-lt"/>
                          <a:ea typeface="+mn-ea"/>
                          <a:cs typeface="+mn-cs"/>
                        </a:rPr>
                        <a:t>A 10% decrease in the mean number</a:t>
                      </a:r>
                      <a:r>
                        <a:rPr kumimoji="0" lang="en-US" sz="1900" kern="1200" baseline="0" dirty="0" smtClean="0">
                          <a:solidFill>
                            <a:schemeClr val="dk1"/>
                          </a:solidFill>
                          <a:effectLst/>
                          <a:latin typeface="+mn-lt"/>
                          <a:ea typeface="+mn-ea"/>
                          <a:cs typeface="+mn-cs"/>
                        </a:rPr>
                        <a:t> of ED visits experienced annually per MCM client, </a:t>
                      </a:r>
                      <a:r>
                        <a:rPr kumimoji="0" lang="en-US" sz="1900" b="1" kern="1200" baseline="0" dirty="0" smtClean="0">
                          <a:solidFill>
                            <a:schemeClr val="dk1"/>
                          </a:solidFill>
                          <a:effectLst/>
                          <a:latin typeface="+mn-lt"/>
                          <a:ea typeface="+mn-ea"/>
                          <a:cs typeface="+mn-cs"/>
                        </a:rPr>
                        <a:t> AND/OR</a:t>
                      </a:r>
                    </a:p>
                    <a:p>
                      <a:pPr marL="285750" marR="0" lvl="2" indent="-285750" algn="l" defTabSz="914400" rtl="0" eaLnBrk="1" fontAlgn="auto" latinLnBrk="0" hangingPunct="1">
                        <a:lnSpc>
                          <a:spcPct val="100000"/>
                        </a:lnSpc>
                        <a:spcBef>
                          <a:spcPts val="0"/>
                        </a:spcBef>
                        <a:spcAft>
                          <a:spcPts val="0"/>
                        </a:spcAft>
                        <a:buClrTx/>
                        <a:buSzTx/>
                        <a:buFontTx/>
                        <a:buChar char="-"/>
                        <a:tabLst/>
                        <a:defRPr/>
                      </a:pPr>
                      <a:r>
                        <a:rPr kumimoji="0" lang="en-US" sz="1900" kern="1200" dirty="0" smtClean="0">
                          <a:solidFill>
                            <a:schemeClr val="dk1"/>
                          </a:solidFill>
                          <a:effectLst/>
                          <a:latin typeface="+mn-lt"/>
                          <a:ea typeface="+mn-ea"/>
                          <a:cs typeface="+mn-cs"/>
                        </a:rPr>
                        <a:t>A 10% decrease in the proportion of MCM clients who have more than one ED</a:t>
                      </a:r>
                      <a:r>
                        <a:rPr kumimoji="0" lang="en-US" sz="1900" kern="1200" baseline="0" dirty="0" smtClean="0">
                          <a:solidFill>
                            <a:schemeClr val="dk1"/>
                          </a:solidFill>
                          <a:effectLst/>
                          <a:latin typeface="+mn-lt"/>
                          <a:ea typeface="+mn-ea"/>
                          <a:cs typeface="+mn-cs"/>
                        </a:rPr>
                        <a:t> visit</a:t>
                      </a:r>
                      <a:r>
                        <a:rPr kumimoji="0" lang="en-US" sz="1900" kern="1200" dirty="0" smtClean="0">
                          <a:solidFill>
                            <a:schemeClr val="dk1"/>
                          </a:solidFill>
                          <a:effectLst/>
                          <a:latin typeface="+mn-lt"/>
                          <a:ea typeface="+mn-ea"/>
                          <a:cs typeface="+mn-cs"/>
                        </a:rPr>
                        <a:t> within a 12-month period.</a:t>
                      </a:r>
                    </a:p>
                  </a:txBody>
                  <a:tcPr>
                    <a:solidFill>
                      <a:schemeClr val="accent1">
                        <a:lumMod val="40000"/>
                        <a:lumOff val="60000"/>
                        <a:alpha val="55000"/>
                      </a:schemeClr>
                    </a:solidFill>
                  </a:tcPr>
                </a:tc>
                <a:tc>
                  <a:txBody>
                    <a:bodyPr/>
                    <a:lstStyle/>
                    <a:p>
                      <a:pPr marL="285750" marR="0" lvl="2" indent="-285750" algn="l" defTabSz="914400" rtl="0" eaLnBrk="1" fontAlgn="auto" latinLnBrk="0" hangingPunct="1">
                        <a:lnSpc>
                          <a:spcPct val="100000"/>
                        </a:lnSpc>
                        <a:spcBef>
                          <a:spcPts val="0"/>
                        </a:spcBef>
                        <a:spcAft>
                          <a:spcPts val="0"/>
                        </a:spcAft>
                        <a:buClrTx/>
                        <a:buSzTx/>
                        <a:buFontTx/>
                        <a:buChar char="-"/>
                        <a:tabLst/>
                        <a:defRPr/>
                      </a:pPr>
                      <a:r>
                        <a:rPr kumimoji="0" lang="en-US" sz="1900" kern="1200" dirty="0" smtClean="0">
                          <a:solidFill>
                            <a:schemeClr val="dk1"/>
                          </a:solidFill>
                          <a:effectLst/>
                          <a:latin typeface="+mn-lt"/>
                          <a:ea typeface="+mn-ea"/>
                          <a:cs typeface="+mn-cs"/>
                        </a:rPr>
                        <a:t>A 5% decrease in the mean number of ED</a:t>
                      </a:r>
                      <a:r>
                        <a:rPr kumimoji="0" lang="en-US" sz="1900" kern="1200" baseline="0" dirty="0" smtClean="0">
                          <a:solidFill>
                            <a:schemeClr val="dk1"/>
                          </a:solidFill>
                          <a:effectLst/>
                          <a:latin typeface="+mn-lt"/>
                          <a:ea typeface="+mn-ea"/>
                          <a:cs typeface="+mn-cs"/>
                        </a:rPr>
                        <a:t> visits </a:t>
                      </a:r>
                      <a:r>
                        <a:rPr kumimoji="0" lang="en-US" sz="1900" kern="1200" dirty="0" smtClean="0">
                          <a:solidFill>
                            <a:schemeClr val="dk1"/>
                          </a:solidFill>
                          <a:effectLst/>
                          <a:latin typeface="+mn-lt"/>
                          <a:ea typeface="+mn-ea"/>
                          <a:cs typeface="+mn-cs"/>
                        </a:rPr>
                        <a:t>experienced annually per PLWHA, </a:t>
                      </a:r>
                      <a:r>
                        <a:rPr kumimoji="0" lang="en-US" sz="1900" b="1" kern="1200" dirty="0" smtClean="0">
                          <a:solidFill>
                            <a:schemeClr val="dk1"/>
                          </a:solidFill>
                          <a:effectLst/>
                          <a:latin typeface="+mn-lt"/>
                          <a:ea typeface="+mn-ea"/>
                          <a:cs typeface="+mn-cs"/>
                        </a:rPr>
                        <a:t>AND/OR</a:t>
                      </a:r>
                      <a:endParaRPr kumimoji="0" lang="en-US" sz="1900" b="0" kern="1200" dirty="0" smtClean="0">
                        <a:solidFill>
                          <a:schemeClr val="dk1"/>
                        </a:solidFill>
                        <a:effectLst/>
                        <a:latin typeface="+mn-lt"/>
                        <a:ea typeface="+mn-ea"/>
                        <a:cs typeface="+mn-cs"/>
                      </a:endParaRPr>
                    </a:p>
                    <a:p>
                      <a:pPr marL="285750" marR="0" lvl="2" indent="-285750" algn="l" defTabSz="914400" rtl="0" eaLnBrk="1" fontAlgn="auto" latinLnBrk="0" hangingPunct="1">
                        <a:lnSpc>
                          <a:spcPct val="100000"/>
                        </a:lnSpc>
                        <a:spcBef>
                          <a:spcPts val="0"/>
                        </a:spcBef>
                        <a:spcAft>
                          <a:spcPts val="0"/>
                        </a:spcAft>
                        <a:buClrTx/>
                        <a:buSzTx/>
                        <a:buFontTx/>
                        <a:buChar char="-"/>
                        <a:tabLst/>
                        <a:defRPr/>
                      </a:pPr>
                      <a:r>
                        <a:rPr kumimoji="0" lang="en-US" sz="1900" kern="1200" dirty="0" smtClean="0">
                          <a:solidFill>
                            <a:schemeClr val="dk1"/>
                          </a:solidFill>
                          <a:effectLst/>
                          <a:latin typeface="+mn-lt"/>
                          <a:ea typeface="+mn-ea"/>
                          <a:cs typeface="+mn-cs"/>
                        </a:rPr>
                        <a:t>A 5% decrease in the proportion of PLWHA who have more than one ED</a:t>
                      </a:r>
                      <a:r>
                        <a:rPr kumimoji="0" lang="en-US" sz="1900" kern="1200" baseline="0" dirty="0" smtClean="0">
                          <a:solidFill>
                            <a:schemeClr val="dk1"/>
                          </a:solidFill>
                          <a:effectLst/>
                          <a:latin typeface="+mn-lt"/>
                          <a:ea typeface="+mn-ea"/>
                          <a:cs typeface="+mn-cs"/>
                        </a:rPr>
                        <a:t> visit</a:t>
                      </a:r>
                      <a:r>
                        <a:rPr kumimoji="0" lang="en-US" sz="1900" kern="1200" dirty="0" smtClean="0">
                          <a:solidFill>
                            <a:schemeClr val="dk1"/>
                          </a:solidFill>
                          <a:effectLst/>
                          <a:latin typeface="+mn-lt"/>
                          <a:ea typeface="+mn-ea"/>
                          <a:cs typeface="+mn-cs"/>
                        </a:rPr>
                        <a:t> within a 12-month period.</a:t>
                      </a:r>
                      <a:endParaRPr kumimoji="0" lang="en-US" sz="1600" kern="1200" dirty="0" smtClean="0">
                        <a:solidFill>
                          <a:schemeClr val="dk1"/>
                        </a:solidFill>
                        <a:effectLst/>
                        <a:latin typeface="+mn-lt"/>
                        <a:ea typeface="+mn-ea"/>
                        <a:cs typeface="+mn-cs"/>
                      </a:endParaRPr>
                    </a:p>
                  </a:txBody>
                  <a:tcPr>
                    <a:solidFill>
                      <a:schemeClr val="accent4">
                        <a:lumMod val="20000"/>
                        <a:lumOff val="80000"/>
                        <a:alpha val="55000"/>
                      </a:schemeClr>
                    </a:solidFill>
                  </a:tcPr>
                </a:tc>
              </a:tr>
            </a:tbl>
          </a:graphicData>
        </a:graphic>
      </p:graphicFrame>
    </p:spTree>
    <p:extLst>
      <p:ext uri="{BB962C8B-B14F-4D97-AF65-F5344CB8AC3E}">
        <p14:creationId xmlns:p14="http://schemas.microsoft.com/office/powerpoint/2010/main" val="2783016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882618130"/>
              </p:ext>
            </p:extLst>
          </p:nvPr>
        </p:nvGraphicFramePr>
        <p:xfrm>
          <a:off x="304800" y="304800"/>
          <a:ext cx="83820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164396941"/>
              </p:ext>
            </p:extLst>
          </p:nvPr>
        </p:nvGraphicFramePr>
        <p:xfrm>
          <a:off x="457200" y="3200400"/>
          <a:ext cx="8305800" cy="3352800"/>
        </p:xfrm>
        <a:graphic>
          <a:graphicData uri="http://schemas.openxmlformats.org/drawingml/2006/chart">
            <c:chart xmlns:c="http://schemas.openxmlformats.org/drawingml/2006/chart" xmlns:r="http://schemas.openxmlformats.org/officeDocument/2006/relationships" r:id="rId4"/>
          </a:graphicData>
        </a:graphic>
      </p:graphicFrame>
      <p:sp>
        <p:nvSpPr>
          <p:cNvPr id="7" name="Up Arrow 6"/>
          <p:cNvSpPr/>
          <p:nvPr/>
        </p:nvSpPr>
        <p:spPr>
          <a:xfrm rot="10800000">
            <a:off x="6854144" y="2286000"/>
            <a:ext cx="340119" cy="609581"/>
          </a:xfrm>
          <a:prstGeom prst="upArrow">
            <a:avLst/>
          </a:prstGeom>
          <a:ln>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vert="vert"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dirty="0" smtClean="0"/>
              <a:t>10% </a:t>
            </a:r>
            <a:endParaRPr lang="en-US" sz="1600" dirty="0"/>
          </a:p>
        </p:txBody>
      </p:sp>
    </p:spTree>
    <p:extLst>
      <p:ext uri="{BB962C8B-B14F-4D97-AF65-F5344CB8AC3E}">
        <p14:creationId xmlns:p14="http://schemas.microsoft.com/office/powerpoint/2010/main" val="1104103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126053495"/>
              </p:ext>
            </p:extLst>
          </p:nvPr>
        </p:nvGraphicFramePr>
        <p:xfrm>
          <a:off x="228600" y="228600"/>
          <a:ext cx="85344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916730390"/>
              </p:ext>
            </p:extLst>
          </p:nvPr>
        </p:nvGraphicFramePr>
        <p:xfrm>
          <a:off x="228600" y="3429000"/>
          <a:ext cx="8610600" cy="3124200"/>
        </p:xfrm>
        <a:graphic>
          <a:graphicData uri="http://schemas.openxmlformats.org/drawingml/2006/chart">
            <c:chart xmlns:c="http://schemas.openxmlformats.org/drawingml/2006/chart" xmlns:r="http://schemas.openxmlformats.org/officeDocument/2006/relationships" r:id="rId4"/>
          </a:graphicData>
        </a:graphic>
      </p:graphicFrame>
      <p:sp>
        <p:nvSpPr>
          <p:cNvPr id="7" name="Up Arrow 6"/>
          <p:cNvSpPr/>
          <p:nvPr/>
        </p:nvSpPr>
        <p:spPr>
          <a:xfrm rot="10800000">
            <a:off x="6854144" y="2133600"/>
            <a:ext cx="340119" cy="609581"/>
          </a:xfrm>
          <a:prstGeom prst="upArrow">
            <a:avLst/>
          </a:prstGeom>
          <a:ln>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vert="vert"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dirty="0"/>
              <a:t>5</a:t>
            </a:r>
            <a:r>
              <a:rPr lang="en-US" sz="1600" dirty="0" smtClean="0"/>
              <a:t>% </a:t>
            </a:r>
            <a:endParaRPr lang="en-US" sz="1600" dirty="0"/>
          </a:p>
        </p:txBody>
      </p:sp>
      <p:sp>
        <p:nvSpPr>
          <p:cNvPr id="8" name="Up Arrow 7"/>
          <p:cNvSpPr/>
          <p:nvPr/>
        </p:nvSpPr>
        <p:spPr>
          <a:xfrm rot="10800000">
            <a:off x="6994974" y="5029200"/>
            <a:ext cx="340119" cy="609581"/>
          </a:xfrm>
          <a:prstGeom prst="upArrow">
            <a:avLst/>
          </a:prstGeom>
          <a:ln>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vert="vert"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dirty="0"/>
              <a:t>5</a:t>
            </a:r>
            <a:r>
              <a:rPr lang="en-US" sz="1600" dirty="0" smtClean="0"/>
              <a:t>% </a:t>
            </a:r>
            <a:endParaRPr lang="en-US" sz="1600" dirty="0"/>
          </a:p>
        </p:txBody>
      </p:sp>
    </p:spTree>
    <p:extLst>
      <p:ext uri="{BB962C8B-B14F-4D97-AF65-F5344CB8AC3E}">
        <p14:creationId xmlns:p14="http://schemas.microsoft.com/office/powerpoint/2010/main" val="3965846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382000" cy="3962400"/>
          </a:xfrm>
        </p:spPr>
        <p:txBody>
          <a:bodyPr>
            <a:noAutofit/>
          </a:bodyPr>
          <a:lstStyle/>
          <a:p>
            <a:r>
              <a:rPr lang="en-US" sz="2400" dirty="0"/>
              <a:t>Part A acute care utilization did not show a clear trend (if anything, a slight increase in hospitalizations but decrease in ED visits), but the source changed in 2010 (from filtered CHAIN interviews </a:t>
            </a:r>
            <a:r>
              <a:rPr lang="en-US" sz="2400" dirty="0">
                <a:sym typeface="Symbol"/>
              </a:rPr>
              <a:t></a:t>
            </a:r>
            <a:r>
              <a:rPr lang="en-US" sz="2400" dirty="0"/>
              <a:t> </a:t>
            </a:r>
            <a:r>
              <a:rPr lang="en-US" sz="2400" dirty="0" err="1"/>
              <a:t>eSHARE</a:t>
            </a:r>
            <a:r>
              <a:rPr lang="en-US" sz="2400" dirty="0"/>
              <a:t> reporting).</a:t>
            </a:r>
          </a:p>
          <a:p>
            <a:r>
              <a:rPr lang="en-US" sz="2400" dirty="0"/>
              <a:t>For the EMA, a slight downward trend in acute care utilization appears for MMP, alongside a stable or slight downward trend for CHAIN, depending on the measure (% with &gt;1 event vs. mean #).</a:t>
            </a:r>
          </a:p>
        </p:txBody>
      </p:sp>
      <p:sp>
        <p:nvSpPr>
          <p:cNvPr id="2" name="Title 1"/>
          <p:cNvSpPr>
            <a:spLocks noGrp="1"/>
          </p:cNvSpPr>
          <p:nvPr>
            <p:ph type="title"/>
          </p:nvPr>
        </p:nvSpPr>
        <p:spPr/>
        <p:txBody>
          <a:bodyPr>
            <a:normAutofit/>
          </a:bodyPr>
          <a:lstStyle/>
          <a:p>
            <a:r>
              <a:rPr lang="en-US" dirty="0" smtClean="0"/>
              <a:t>Summary – Acute Care Utilization </a:t>
            </a:r>
            <a:endParaRPr lang="en-US" dirty="0"/>
          </a:p>
        </p:txBody>
      </p:sp>
    </p:spTree>
    <p:extLst>
      <p:ext uri="{BB962C8B-B14F-4D97-AF65-F5344CB8AC3E}">
        <p14:creationId xmlns:p14="http://schemas.microsoft.com/office/powerpoint/2010/main" val="502093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Building on a prior consultant’s report with recommendations and the Planning Council feedback from mid</a:t>
            </a:r>
            <a:r>
              <a:rPr lang="en-US" dirty="0"/>
              <a:t>-</a:t>
            </a:r>
            <a:r>
              <a:rPr lang="en-US" dirty="0" smtClean="0"/>
              <a:t>2011, we have:</a:t>
            </a:r>
          </a:p>
          <a:p>
            <a:pPr marL="273050" indent="242888" defTabSz="569913">
              <a:buFont typeface="Wingdings" pitchFamily="2" charset="2"/>
              <a:buChar char="Ø"/>
              <a:tabLst>
                <a:tab pos="290513" algn="l"/>
              </a:tabLst>
            </a:pPr>
            <a:r>
              <a:rPr lang="en-US" dirty="0"/>
              <a:t>	</a:t>
            </a:r>
            <a:r>
              <a:rPr lang="en-US" dirty="0" smtClean="0"/>
              <a:t>Contracted with a consultant from the New York University Medical Center to conduct preliminary modeling of the local Ryan White Part A portfolio</a:t>
            </a:r>
          </a:p>
          <a:p>
            <a:pPr marL="273050" indent="242888" defTabSz="569913">
              <a:buFont typeface="Wingdings" pitchFamily="2" charset="2"/>
              <a:buChar char="Ø"/>
              <a:tabLst>
                <a:tab pos="290513" algn="l"/>
              </a:tabLst>
            </a:pPr>
            <a:r>
              <a:rPr lang="en-US" dirty="0" smtClean="0"/>
              <a:t> Developed a plan for feasible and progressive cost and outcome analyses for the next 3 years that will inform planning discussions</a:t>
            </a:r>
          </a:p>
          <a:p>
            <a:pPr marL="273050" indent="242888" defTabSz="569913">
              <a:buFont typeface="Wingdings" pitchFamily="2" charset="2"/>
              <a:buChar char="Ø"/>
              <a:tabLst>
                <a:tab pos="290513" algn="l"/>
              </a:tabLst>
            </a:pPr>
            <a:r>
              <a:rPr lang="en-US" dirty="0" smtClean="0"/>
              <a:t> Identified next steps for more program-specific modeling efforts once additional data are available via eSHARE</a:t>
            </a:r>
          </a:p>
          <a:p>
            <a:pPr marL="273050" indent="242888" defTabSz="569913">
              <a:buFont typeface="Wingdings" pitchFamily="2" charset="2"/>
              <a:buChar char="Ø"/>
              <a:tabLst>
                <a:tab pos="290513" algn="l"/>
              </a:tabLst>
            </a:pPr>
            <a:r>
              <a:rPr lang="en-US" dirty="0" smtClean="0"/>
              <a:t> Begun drafting a fuller presentation on these efforts, to be shared with specific Planning Council committees soon</a:t>
            </a:r>
            <a:endParaRPr lang="en-US" dirty="0"/>
          </a:p>
        </p:txBody>
      </p:sp>
      <p:sp>
        <p:nvSpPr>
          <p:cNvPr id="3" name="Title 2"/>
          <p:cNvSpPr>
            <a:spLocks noGrp="1"/>
          </p:cNvSpPr>
          <p:nvPr>
            <p:ph type="title"/>
          </p:nvPr>
        </p:nvSpPr>
        <p:spPr/>
        <p:txBody>
          <a:bodyPr/>
          <a:lstStyle/>
          <a:p>
            <a:r>
              <a:rPr lang="en-US" dirty="0" smtClean="0"/>
              <a:t>Goal 5: Economic Evaluation of Ryan White Part A Services</a:t>
            </a:r>
            <a:endParaRPr lang="en-US" dirty="0"/>
          </a:p>
        </p:txBody>
      </p:sp>
    </p:spTree>
    <p:extLst>
      <p:ext uri="{BB962C8B-B14F-4D97-AF65-F5344CB8AC3E}">
        <p14:creationId xmlns:p14="http://schemas.microsoft.com/office/powerpoint/2010/main" val="3407096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from 2008-2010 results</a:t>
            </a:r>
            <a:endParaRPr lang="en-US" dirty="0"/>
          </a:p>
        </p:txBody>
      </p:sp>
      <p:sp>
        <p:nvSpPr>
          <p:cNvPr id="3" name="Content Placeholder 2"/>
          <p:cNvSpPr>
            <a:spLocks noGrp="1"/>
          </p:cNvSpPr>
          <p:nvPr>
            <p:ph idx="1"/>
          </p:nvPr>
        </p:nvSpPr>
        <p:spPr/>
        <p:txBody>
          <a:bodyPr>
            <a:normAutofit/>
          </a:bodyPr>
          <a:lstStyle/>
          <a:p>
            <a:r>
              <a:rPr lang="en-US" dirty="0" smtClean="0"/>
              <a:t>Ryan White testing programs substantially exceeded targets by 2009, and approximately 60,000 individuals were rapid-tested in 2010.  Citywide testing remained below targets.</a:t>
            </a:r>
          </a:p>
          <a:p>
            <a:r>
              <a:rPr lang="en-US" dirty="0"/>
              <a:t>C</a:t>
            </a:r>
            <a:r>
              <a:rPr lang="en-US" dirty="0" smtClean="0"/>
              <a:t>oncurrency was slightly reduced Citywide (to 22%); subgroup analyses suggest delayed diagnosis among older New Yorkers.</a:t>
            </a:r>
          </a:p>
          <a:p>
            <a:r>
              <a:rPr lang="en-US" dirty="0" smtClean="0"/>
              <a:t>Linkage was slightly improved Citywide (to 71%); subgroup analyses showed traditional racial/ethnic disparities in NYC.</a:t>
            </a:r>
          </a:p>
          <a:p>
            <a:r>
              <a:rPr lang="en-US" dirty="0" smtClean="0"/>
              <a:t>Citywide retention in care moved upward and then leveled at 76%, not yet at the 78% target; subgroup analyses suggest non-traditional disparities, with better retention among female, DPHO-residing, older and nonwhite PLWHA. </a:t>
            </a:r>
          </a:p>
          <a:p>
            <a:endParaRPr lang="en-US" dirty="0" smtClean="0"/>
          </a:p>
          <a:p>
            <a:endParaRPr lang="en-US" dirty="0"/>
          </a:p>
        </p:txBody>
      </p:sp>
    </p:spTree>
    <p:extLst>
      <p:ext uri="{BB962C8B-B14F-4D97-AF65-F5344CB8AC3E}">
        <p14:creationId xmlns:p14="http://schemas.microsoft.com/office/powerpoint/2010/main" val="2498034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Citywide </a:t>
            </a:r>
            <a:r>
              <a:rPr lang="en-US" dirty="0"/>
              <a:t>and in Ryan White MCM, percentages with optimal adherence exceeded the targets. (Note: low targets @ 50-66</a:t>
            </a:r>
            <a:r>
              <a:rPr lang="en-US" dirty="0" smtClean="0"/>
              <a:t>%)</a:t>
            </a:r>
            <a:endParaRPr lang="en-US" dirty="0"/>
          </a:p>
          <a:p>
            <a:r>
              <a:rPr lang="en-US" dirty="0"/>
              <a:t>Viral suppression nearly reached the 71% target Citywide; subgroup results reflect traditional health disparities, except that suppression (like retention in care) did increase with age</a:t>
            </a:r>
            <a:r>
              <a:rPr lang="en-US" dirty="0" smtClean="0"/>
              <a:t>.</a:t>
            </a:r>
            <a:endParaRPr lang="en-US" dirty="0"/>
          </a:p>
          <a:p>
            <a:r>
              <a:rPr lang="en-US" dirty="0"/>
              <a:t>PLWHA with CD4 stability/improvement increased each year </a:t>
            </a:r>
            <a:r>
              <a:rPr lang="en-US" dirty="0" smtClean="0"/>
              <a:t>Citywide, reaching 84% in 2010.  Targets </a:t>
            </a:r>
            <a:r>
              <a:rPr lang="en-US" dirty="0"/>
              <a:t>for this were </a:t>
            </a:r>
            <a:r>
              <a:rPr lang="en-US" dirty="0" smtClean="0"/>
              <a:t>set high, at 91% for the EMA and 99% for Ryan White.  </a:t>
            </a:r>
            <a:r>
              <a:rPr lang="en-US" dirty="0"/>
              <a:t>(Note: baselines were unknown when the 2009-12 Plan was </a:t>
            </a:r>
            <a:r>
              <a:rPr lang="en-US" dirty="0" smtClean="0"/>
              <a:t>drafted</a:t>
            </a:r>
            <a:r>
              <a:rPr lang="en-US" dirty="0"/>
              <a:t>)</a:t>
            </a:r>
          </a:p>
          <a:p>
            <a:r>
              <a:rPr lang="en-US" dirty="0"/>
              <a:t>Citywide and Part A results (from different data sources) have generally met or improved upon targets for reducing acute care reliance, with the exception of Ryan White hospitalizations (still appearing a bit above targeted levels</a:t>
            </a:r>
            <a:r>
              <a:rPr lang="en-US" dirty="0" smtClean="0"/>
              <a:t>)</a:t>
            </a:r>
            <a:r>
              <a:rPr lang="en-US" dirty="0"/>
              <a:t>.</a:t>
            </a:r>
          </a:p>
        </p:txBody>
      </p:sp>
      <p:sp>
        <p:nvSpPr>
          <p:cNvPr id="3" name="Title 2"/>
          <p:cNvSpPr>
            <a:spLocks noGrp="1"/>
          </p:cNvSpPr>
          <p:nvPr>
            <p:ph type="title"/>
          </p:nvPr>
        </p:nvSpPr>
        <p:spPr/>
        <p:txBody>
          <a:bodyPr/>
          <a:lstStyle/>
          <a:p>
            <a:r>
              <a:rPr lang="en-US" dirty="0"/>
              <a:t>Highlights from 2008-2010 </a:t>
            </a:r>
            <a:r>
              <a:rPr lang="en-US" dirty="0" smtClean="0"/>
              <a:t>results (CTD.)</a:t>
            </a:r>
            <a:endParaRPr lang="en-US" dirty="0"/>
          </a:p>
        </p:txBody>
      </p:sp>
    </p:spTree>
    <p:extLst>
      <p:ext uri="{BB962C8B-B14F-4D97-AF65-F5344CB8AC3E}">
        <p14:creationId xmlns:p14="http://schemas.microsoft.com/office/powerpoint/2010/main" val="3416179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sz="3600" dirty="0" smtClean="0"/>
          </a:p>
          <a:p>
            <a:pPr marL="45720" indent="0" algn="ctr">
              <a:buNone/>
            </a:pPr>
            <a:endParaRPr lang="en-US" sz="3600" dirty="0" smtClean="0"/>
          </a:p>
          <a:p>
            <a:pPr algn="ctr"/>
            <a:r>
              <a:rPr lang="en-US" sz="3600" dirty="0" smtClean="0"/>
              <a:t>Questions?</a:t>
            </a:r>
            <a:endParaRPr lang="en-US" sz="3600" dirty="0"/>
          </a:p>
        </p:txBody>
      </p:sp>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567114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Local data </a:t>
            </a:r>
            <a:r>
              <a:rPr lang="en-US" dirty="0"/>
              <a:t>s</a:t>
            </a:r>
            <a:r>
              <a:rPr lang="en-US" dirty="0" smtClean="0"/>
              <a:t>ources listing and comparison of strengths</a:t>
            </a:r>
          </a:p>
          <a:p>
            <a:pPr marL="45720" indent="0">
              <a:buNone/>
            </a:pPr>
            <a:endParaRPr lang="en-US" dirty="0" smtClean="0"/>
          </a:p>
          <a:p>
            <a:r>
              <a:rPr lang="en-US" dirty="0" smtClean="0"/>
              <a:t>Approaches to measurement of disparities and their reduction</a:t>
            </a:r>
          </a:p>
          <a:p>
            <a:pPr marL="45720" indent="0">
              <a:buNone/>
            </a:pPr>
            <a:endParaRPr lang="en-US" dirty="0" smtClean="0"/>
          </a:p>
          <a:p>
            <a:r>
              <a:rPr lang="en-US" dirty="0" smtClean="0"/>
              <a:t>Ways of honoring the Comprehensive Strategic Plan as a “living document” – how to integrate changes in the policy and practice landscape, and changes in the data we receive</a:t>
            </a:r>
          </a:p>
          <a:p>
            <a:pPr marL="45720" indent="0">
              <a:buNone/>
            </a:pPr>
            <a:endParaRPr lang="en-US" dirty="0" smtClean="0"/>
          </a:p>
          <a:p>
            <a:r>
              <a:rPr lang="en-US" dirty="0" smtClean="0"/>
              <a:t>When to ‘drop’ an indicator (or do you just keep adding?)</a:t>
            </a:r>
          </a:p>
          <a:p>
            <a:pPr marL="45720" indent="0">
              <a:buNone/>
            </a:pPr>
            <a:endParaRPr lang="en-US" dirty="0" smtClean="0"/>
          </a:p>
          <a:p>
            <a:r>
              <a:rPr lang="en-US" dirty="0" smtClean="0"/>
              <a:t>Uses of Comprehensive Strategic Plan throughout the year</a:t>
            </a:r>
          </a:p>
          <a:p>
            <a:pPr marL="4572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Workshop Exercises</a:t>
            </a:r>
            <a:endParaRPr lang="en-US" dirty="0"/>
          </a:p>
        </p:txBody>
      </p:sp>
    </p:spTree>
    <p:extLst>
      <p:ext uri="{BB962C8B-B14F-4D97-AF65-F5344CB8AC3E}">
        <p14:creationId xmlns:p14="http://schemas.microsoft.com/office/powerpoint/2010/main" val="180094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11739045"/>
              </p:ext>
            </p:extLst>
          </p:nvPr>
        </p:nvGraphicFramePr>
        <p:xfrm>
          <a:off x="381000" y="1719263"/>
          <a:ext cx="8407400" cy="2687320"/>
        </p:xfrm>
        <a:graphic>
          <a:graphicData uri="http://schemas.openxmlformats.org/drawingml/2006/table">
            <a:tbl>
              <a:tblPr firstRow="1" bandRow="1">
                <a:tableStyleId>{5C22544A-7EE6-4342-B048-85BDC9FD1C3A}</a:tableStyleId>
              </a:tblPr>
              <a:tblGrid>
                <a:gridCol w="4203700"/>
                <a:gridCol w="4203700"/>
              </a:tblGrid>
              <a:tr h="370840">
                <a:tc>
                  <a:txBody>
                    <a:bodyPr/>
                    <a:lstStyle/>
                    <a:p>
                      <a:r>
                        <a:rPr lang="en-US" dirty="0" smtClean="0"/>
                        <a:t>National HIV/AIDS</a:t>
                      </a:r>
                      <a:r>
                        <a:rPr lang="en-US" baseline="0" dirty="0" smtClean="0"/>
                        <a:t> Strategy (NHAS)</a:t>
                      </a:r>
                      <a:endParaRPr lang="en-US" dirty="0"/>
                    </a:p>
                  </a:txBody>
                  <a:tcPr/>
                </a:tc>
                <a:tc>
                  <a:txBody>
                    <a:bodyPr/>
                    <a:lstStyle/>
                    <a:p>
                      <a:r>
                        <a:rPr lang="en-US" dirty="0" smtClean="0"/>
                        <a:t>NY EMA Comprehensive</a:t>
                      </a:r>
                      <a:r>
                        <a:rPr lang="en-US" baseline="0" dirty="0" smtClean="0"/>
                        <a:t> Strategic Plan</a:t>
                      </a:r>
                      <a:endParaRPr lang="en-US" dirty="0"/>
                    </a:p>
                  </a:txBody>
                  <a:tcPr/>
                </a:tc>
              </a:tr>
              <a:tr h="370840">
                <a:tc>
                  <a:txBody>
                    <a:bodyPr/>
                    <a:lstStyle/>
                    <a:p>
                      <a:pPr lvl="1"/>
                      <a:r>
                        <a:rPr lang="en-US" sz="2000" dirty="0" smtClean="0"/>
                        <a:t>Decrease the number of new infections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Increase the number of individuals who are aware of their HIV status</a:t>
                      </a:r>
                    </a:p>
                  </a:txBody>
                  <a:tcPr/>
                </a:tc>
              </a:tr>
              <a:tr h="370840">
                <a:tc>
                  <a:txBody>
                    <a:bodyPr/>
                    <a:lstStyle/>
                    <a:p>
                      <a:pPr lvl="1"/>
                      <a:r>
                        <a:rPr lang="en-US" sz="2000" dirty="0" smtClean="0"/>
                        <a:t>Facilitate</a:t>
                      </a:r>
                      <a:r>
                        <a:rPr lang="en-US" sz="2000" baseline="0" dirty="0" smtClean="0"/>
                        <a:t> </a:t>
                      </a:r>
                      <a:r>
                        <a:rPr lang="en-US" sz="2000" dirty="0" smtClean="0"/>
                        <a:t>entry into care and enhance health outcomes </a:t>
                      </a:r>
                    </a:p>
                  </a:txBody>
                  <a:tcPr/>
                </a:tc>
                <a:tc>
                  <a:txBody>
                    <a:bodyPr/>
                    <a:lstStyle/>
                    <a:p>
                      <a:r>
                        <a:rPr lang="en-US" dirty="0" smtClean="0"/>
                        <a:t>Promote early entry into HIV care &amp;</a:t>
                      </a:r>
                    </a:p>
                    <a:p>
                      <a:r>
                        <a:rPr lang="en-US" dirty="0" smtClean="0"/>
                        <a:t>Promote optimal management of HIV infection</a:t>
                      </a:r>
                    </a:p>
                  </a:txBody>
                  <a:tcPr/>
                </a:tc>
              </a:tr>
              <a:tr h="370840">
                <a:tc>
                  <a:txBody>
                    <a:bodyPr/>
                    <a:lstStyle/>
                    <a:p>
                      <a:pPr lvl="1"/>
                      <a:r>
                        <a:rPr lang="en-US" sz="2000" dirty="0" smtClean="0"/>
                        <a:t>Diminish HIV-related disparities and health inequities</a:t>
                      </a:r>
                      <a:endParaRPr lang="en-US" sz="2000" strike="sngStrike" dirty="0" smtClean="0">
                        <a:solidFill>
                          <a:srgbClr val="92D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Reduce HIV/AIDS health disparities</a:t>
                      </a:r>
                    </a:p>
                    <a:p>
                      <a:endParaRPr lang="en-US" dirty="0"/>
                    </a:p>
                  </a:txBody>
                  <a:tcPr/>
                </a:tc>
              </a:tr>
            </a:tbl>
          </a:graphicData>
        </a:graphic>
      </p:graphicFrame>
      <p:sp>
        <p:nvSpPr>
          <p:cNvPr id="3" name="Title 2"/>
          <p:cNvSpPr>
            <a:spLocks noGrp="1"/>
          </p:cNvSpPr>
          <p:nvPr>
            <p:ph type="title"/>
          </p:nvPr>
        </p:nvSpPr>
        <p:spPr/>
        <p:txBody>
          <a:bodyPr/>
          <a:lstStyle/>
          <a:p>
            <a:r>
              <a:rPr lang="en-US" dirty="0" err="1" smtClean="0"/>
              <a:t>InPUTS</a:t>
            </a:r>
            <a:r>
              <a:rPr lang="en-US" dirty="0" smtClean="0"/>
              <a:t> – National </a:t>
            </a:r>
            <a:r>
              <a:rPr lang="en-US" dirty="0" err="1" smtClean="0"/>
              <a:t>Hiv</a:t>
            </a:r>
            <a:r>
              <a:rPr lang="en-US" dirty="0" smtClean="0"/>
              <a:t>/Aids Strategy</a:t>
            </a:r>
            <a:endParaRPr lang="en-US" dirty="0"/>
          </a:p>
        </p:txBody>
      </p:sp>
    </p:spTree>
    <p:extLst>
      <p:ext uri="{BB962C8B-B14F-4D97-AF65-F5344CB8AC3E}">
        <p14:creationId xmlns:p14="http://schemas.microsoft.com/office/powerpoint/2010/main" val="368484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305800" cy="4800600"/>
          </a:xfrm>
        </p:spPr>
        <p:txBody>
          <a:bodyPr>
            <a:normAutofit/>
          </a:bodyPr>
          <a:lstStyle/>
          <a:p>
            <a:pPr marL="533400" indent="-533400">
              <a:lnSpc>
                <a:spcPct val="90000"/>
              </a:lnSpc>
              <a:spcBef>
                <a:spcPct val="0"/>
              </a:spcBef>
              <a:buFont typeface="+mj-lt"/>
              <a:buAutoNum type="arabicPeriod"/>
            </a:pPr>
            <a:r>
              <a:rPr lang="en-US" sz="2200" b="1" dirty="0" smtClean="0">
                <a:latin typeface="+mj-lt"/>
              </a:rPr>
              <a:t>Required client-level Ryan White data reported by contractors</a:t>
            </a:r>
          </a:p>
          <a:p>
            <a:pPr marL="1295400" lvl="2" indent="-381000">
              <a:lnSpc>
                <a:spcPct val="90000"/>
              </a:lnSpc>
              <a:spcBef>
                <a:spcPct val="0"/>
              </a:spcBef>
              <a:buClr>
                <a:schemeClr val="accent1"/>
              </a:buClr>
              <a:buFont typeface="+mj-lt"/>
              <a:buAutoNum type="alphaLcPeriod"/>
            </a:pPr>
            <a:r>
              <a:rPr lang="en-US" sz="2000" dirty="0" smtClean="0">
                <a:latin typeface="+mj-lt"/>
              </a:rPr>
              <a:t>AIDS Institute Reporting System (AIRS) data for 2008-2010, supplemented by EMR extracts for two agencies</a:t>
            </a:r>
          </a:p>
          <a:p>
            <a:pPr marL="1295400" lvl="2" indent="-381000">
              <a:lnSpc>
                <a:spcPct val="90000"/>
              </a:lnSpc>
              <a:spcBef>
                <a:spcPct val="0"/>
              </a:spcBef>
              <a:buClr>
                <a:schemeClr val="accent1"/>
              </a:buClr>
              <a:buFont typeface="+mj-lt"/>
              <a:buAutoNum type="alphaLcPeriod"/>
            </a:pPr>
            <a:r>
              <a:rPr lang="en-US" sz="2000" dirty="0" smtClean="0">
                <a:latin typeface="+mj-lt"/>
              </a:rPr>
              <a:t>eSHARE (new) data combined with AIRS for 2010</a:t>
            </a:r>
          </a:p>
          <a:p>
            <a:pPr marL="1295400" lvl="2" indent="-381000">
              <a:lnSpc>
                <a:spcPct val="90000"/>
              </a:lnSpc>
              <a:spcBef>
                <a:spcPct val="0"/>
              </a:spcBef>
              <a:buClr>
                <a:schemeClr val="accent1"/>
              </a:buClr>
              <a:buFont typeface="+mj-lt"/>
              <a:buAutoNum type="alphaLcPeriod"/>
            </a:pPr>
            <a:r>
              <a:rPr lang="en-US" sz="2000" dirty="0" smtClean="0">
                <a:latin typeface="+mj-lt"/>
              </a:rPr>
              <a:t>Allows analysis by Ryan White service category or combination</a:t>
            </a:r>
          </a:p>
          <a:p>
            <a:pPr marL="1295400" lvl="2" indent="-381000">
              <a:lnSpc>
                <a:spcPct val="90000"/>
              </a:lnSpc>
              <a:spcBef>
                <a:spcPct val="0"/>
              </a:spcBef>
              <a:buClr>
                <a:schemeClr val="accent1"/>
              </a:buClr>
              <a:buFont typeface="+mj-lt"/>
              <a:buAutoNum type="alphaLcPeriod"/>
            </a:pPr>
            <a:r>
              <a:rPr lang="en-US" sz="2000" dirty="0" smtClean="0">
                <a:latin typeface="+mj-lt"/>
              </a:rPr>
              <a:t>Limited by providers’ completeness of reporting </a:t>
            </a:r>
          </a:p>
          <a:p>
            <a:pPr marL="1295400" lvl="2" indent="-381000">
              <a:lnSpc>
                <a:spcPct val="90000"/>
              </a:lnSpc>
              <a:spcBef>
                <a:spcPct val="0"/>
              </a:spcBef>
              <a:buClr>
                <a:schemeClr val="accent1"/>
              </a:buClr>
              <a:buFont typeface="+mj-lt"/>
              <a:buAutoNum type="alphaLcPeriod"/>
            </a:pPr>
            <a:r>
              <a:rPr lang="en-US" sz="2000" dirty="0" smtClean="0">
                <a:latin typeface="+mj-lt"/>
              </a:rPr>
              <a:t>Limited to NYC programs (no Tri-County data) for these analyses</a:t>
            </a:r>
          </a:p>
          <a:p>
            <a:pPr marL="914400" lvl="2" indent="0">
              <a:lnSpc>
                <a:spcPct val="90000"/>
              </a:lnSpc>
              <a:spcBef>
                <a:spcPct val="0"/>
              </a:spcBef>
              <a:buNone/>
            </a:pPr>
            <a:endParaRPr lang="en-US" sz="1800" dirty="0" smtClean="0">
              <a:latin typeface="+mj-lt"/>
            </a:endParaRPr>
          </a:p>
          <a:p>
            <a:pPr marL="914400" lvl="2" indent="0">
              <a:lnSpc>
                <a:spcPct val="90000"/>
              </a:lnSpc>
              <a:spcBef>
                <a:spcPct val="0"/>
              </a:spcBef>
              <a:buNone/>
            </a:pPr>
            <a:endParaRPr lang="en-US" sz="1800" dirty="0" smtClean="0">
              <a:latin typeface="+mj-lt"/>
            </a:endParaRPr>
          </a:p>
        </p:txBody>
      </p:sp>
      <p:sp>
        <p:nvSpPr>
          <p:cNvPr id="2" name="Title 1"/>
          <p:cNvSpPr>
            <a:spLocks noGrp="1"/>
          </p:cNvSpPr>
          <p:nvPr>
            <p:ph type="title"/>
          </p:nvPr>
        </p:nvSpPr>
        <p:spPr/>
        <p:txBody>
          <a:bodyPr>
            <a:normAutofit/>
          </a:bodyPr>
          <a:lstStyle/>
          <a:p>
            <a:r>
              <a:rPr lang="en-US" dirty="0" smtClean="0"/>
              <a:t>Data Sources for Indicators</a:t>
            </a:r>
            <a:endParaRPr lang="en-US" dirty="0"/>
          </a:p>
        </p:txBody>
      </p:sp>
    </p:spTree>
    <p:extLst>
      <p:ext uri="{BB962C8B-B14F-4D97-AF65-F5344CB8AC3E}">
        <p14:creationId xmlns:p14="http://schemas.microsoft.com/office/powerpoint/2010/main" val="240873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534401" cy="4757929"/>
          </a:xfrm>
        </p:spPr>
        <p:txBody>
          <a:bodyPr/>
          <a:lstStyle/>
          <a:p>
            <a:pPr marL="533400" indent="-533400">
              <a:lnSpc>
                <a:spcPct val="90000"/>
              </a:lnSpc>
              <a:spcBef>
                <a:spcPct val="0"/>
              </a:spcBef>
              <a:buFont typeface="+mj-lt"/>
              <a:buAutoNum type="arabicPeriod" startAt="2"/>
            </a:pPr>
            <a:r>
              <a:rPr lang="en-US" sz="2200" b="1" dirty="0"/>
              <a:t>HIV/AIDS Surveillance Registry (HSR) data from DOHMH HEFSP* </a:t>
            </a:r>
          </a:p>
          <a:p>
            <a:pPr marL="1295400" lvl="2" indent="-381000">
              <a:lnSpc>
                <a:spcPct val="90000"/>
              </a:lnSpc>
              <a:spcBef>
                <a:spcPct val="0"/>
              </a:spcBef>
              <a:buClr>
                <a:schemeClr val="accent1"/>
              </a:buClr>
              <a:buFont typeface="+mj-lt"/>
              <a:buAutoNum type="alphaLcPeriod"/>
            </a:pPr>
            <a:r>
              <a:rPr lang="en-US" sz="2000" dirty="0" smtClean="0"/>
              <a:t>Includes data from provider </a:t>
            </a:r>
            <a:r>
              <a:rPr lang="en-US" sz="2000" dirty="0"/>
              <a:t>reporting forms (PRF) and electronic </a:t>
            </a:r>
            <a:r>
              <a:rPr lang="en-US" sz="2000" dirty="0" smtClean="0"/>
              <a:t>laboratory reporting</a:t>
            </a:r>
            <a:endParaRPr lang="en-US" sz="2000" dirty="0"/>
          </a:p>
          <a:p>
            <a:pPr marL="1295400" lvl="2" indent="-381000">
              <a:lnSpc>
                <a:spcPct val="90000"/>
              </a:lnSpc>
              <a:spcBef>
                <a:spcPct val="0"/>
              </a:spcBef>
              <a:buClr>
                <a:schemeClr val="accent1"/>
              </a:buClr>
              <a:buFont typeface="+mj-lt"/>
              <a:buAutoNum type="alphaLcPeriod"/>
            </a:pPr>
            <a:r>
              <a:rPr lang="en-US" sz="2000" dirty="0" smtClean="0"/>
              <a:t>Offers more complete laboratory </a:t>
            </a:r>
            <a:r>
              <a:rPr lang="en-US" sz="2000" dirty="0"/>
              <a:t>test data (CD4 counts and viral loads, also used as proxies for care) </a:t>
            </a:r>
            <a:r>
              <a:rPr lang="en-US" sz="2000" dirty="0" smtClean="0"/>
              <a:t>than other available sources</a:t>
            </a:r>
            <a:endParaRPr lang="en-US" sz="2000" dirty="0"/>
          </a:p>
          <a:p>
            <a:pPr marL="1295400" lvl="2" indent="-381000">
              <a:lnSpc>
                <a:spcPct val="90000"/>
              </a:lnSpc>
              <a:spcBef>
                <a:spcPct val="0"/>
              </a:spcBef>
              <a:buClr>
                <a:schemeClr val="accent1"/>
              </a:buClr>
              <a:buFont typeface="+mj-lt"/>
              <a:buAutoNum type="alphaLcPeriod"/>
            </a:pPr>
            <a:r>
              <a:rPr lang="en-US" sz="2000" dirty="0" smtClean="0"/>
              <a:t>Cannot </a:t>
            </a:r>
            <a:r>
              <a:rPr lang="en-US" sz="2000" dirty="0"/>
              <a:t>address actual services or treatment received</a:t>
            </a:r>
          </a:p>
          <a:p>
            <a:pPr marL="1295400" lvl="2" indent="-381000">
              <a:lnSpc>
                <a:spcPct val="90000"/>
              </a:lnSpc>
              <a:spcBef>
                <a:spcPct val="0"/>
              </a:spcBef>
              <a:buClr>
                <a:schemeClr val="accent1"/>
              </a:buClr>
              <a:buFont typeface="+mj-lt"/>
              <a:buAutoNum type="alphaLcPeriod"/>
            </a:pPr>
            <a:r>
              <a:rPr lang="en-US" sz="2000" dirty="0" smtClean="0"/>
              <a:t>Entails greater </a:t>
            </a:r>
            <a:r>
              <a:rPr lang="en-US" sz="2000" dirty="0"/>
              <a:t>reporting lag than other data sources used</a:t>
            </a:r>
          </a:p>
          <a:p>
            <a:pPr marL="1295400" lvl="2" indent="-381000">
              <a:lnSpc>
                <a:spcPct val="90000"/>
              </a:lnSpc>
              <a:spcBef>
                <a:spcPct val="0"/>
              </a:spcBef>
              <a:buClr>
                <a:schemeClr val="accent1"/>
              </a:buClr>
              <a:buFont typeface="+mj-lt"/>
              <a:buAutoNum type="alphaLcPeriod"/>
            </a:pPr>
            <a:r>
              <a:rPr lang="en-US" sz="2000" dirty="0" smtClean="0"/>
              <a:t>Represents </a:t>
            </a:r>
            <a:r>
              <a:rPr lang="en-US" sz="2000" dirty="0"/>
              <a:t>NYC </a:t>
            </a:r>
            <a:r>
              <a:rPr lang="en-US" sz="2000" dirty="0" smtClean="0"/>
              <a:t>PLWHA only</a:t>
            </a:r>
            <a:endParaRPr lang="en-US" sz="2000" dirty="0"/>
          </a:p>
          <a:p>
            <a:pPr marL="45720" lvl="2" indent="0" algn="ctr">
              <a:buClr>
                <a:schemeClr val="accent1"/>
              </a:buClr>
              <a:buNone/>
            </a:pPr>
            <a:r>
              <a:rPr lang="en-US" sz="2000" b="1" dirty="0"/>
              <a:t>*</a:t>
            </a:r>
            <a:r>
              <a:rPr lang="en-US" sz="1800" i="1" dirty="0">
                <a:cs typeface="Arial" charset="0"/>
              </a:rPr>
              <a:t> </a:t>
            </a:r>
            <a:r>
              <a:rPr lang="en-US" sz="1800" i="1" dirty="0">
                <a:cs typeface="Arial" pitchFamily="34" charset="0"/>
              </a:rPr>
              <a:t>HIV Epidemiology and Field Services Program, Surveillance Unit</a:t>
            </a:r>
            <a:endParaRPr lang="en-US" sz="1800" dirty="0">
              <a:cs typeface="Arial" pitchFamily="34" charset="0"/>
            </a:endParaRPr>
          </a:p>
          <a:p>
            <a:pPr marL="45720" indent="0">
              <a:buNone/>
            </a:pPr>
            <a:endParaRPr lang="en-US" dirty="0"/>
          </a:p>
        </p:txBody>
      </p:sp>
      <p:sp>
        <p:nvSpPr>
          <p:cNvPr id="4" name="Title 1"/>
          <p:cNvSpPr>
            <a:spLocks noGrp="1"/>
          </p:cNvSpPr>
          <p:nvPr>
            <p:ph type="title"/>
          </p:nvPr>
        </p:nvSpPr>
        <p:spPr/>
        <p:txBody>
          <a:bodyPr>
            <a:normAutofit/>
          </a:bodyPr>
          <a:lstStyle/>
          <a:p>
            <a:r>
              <a:rPr lang="en-US" dirty="0" smtClean="0"/>
              <a:t>Data Sources for Indicators (CTD.)</a:t>
            </a:r>
            <a:endParaRPr lang="en-US" dirty="0"/>
          </a:p>
        </p:txBody>
      </p:sp>
    </p:spTree>
    <p:extLst>
      <p:ext uri="{BB962C8B-B14F-4D97-AF65-F5344CB8AC3E}">
        <p14:creationId xmlns:p14="http://schemas.microsoft.com/office/powerpoint/2010/main" val="356418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257300" lvl="2" indent="-342900">
              <a:lnSpc>
                <a:spcPct val="90000"/>
              </a:lnSpc>
              <a:spcBef>
                <a:spcPct val="0"/>
              </a:spcBef>
              <a:buFont typeface="+mj-lt"/>
              <a:buAutoNum type="arabicPeriod" startAt="3"/>
            </a:pPr>
            <a:endParaRPr lang="en-US" sz="1800" dirty="0"/>
          </a:p>
          <a:p>
            <a:pPr marL="533400" indent="-533400">
              <a:lnSpc>
                <a:spcPct val="90000"/>
              </a:lnSpc>
              <a:spcBef>
                <a:spcPct val="0"/>
              </a:spcBef>
              <a:buFont typeface="+mj-lt"/>
              <a:buAutoNum type="arabicPeriod" startAt="3"/>
            </a:pPr>
            <a:r>
              <a:rPr lang="en-US" sz="2400" b="1" dirty="0"/>
              <a:t>Rapid testing data from DOHMH HIV Prevention Program</a:t>
            </a:r>
          </a:p>
          <a:p>
            <a:pPr marL="1295400" lvl="2" indent="-381000">
              <a:lnSpc>
                <a:spcPct val="90000"/>
              </a:lnSpc>
              <a:spcBef>
                <a:spcPct val="0"/>
              </a:spcBef>
              <a:buClr>
                <a:schemeClr val="accent1"/>
              </a:buClr>
              <a:buFont typeface="+mj-lt"/>
              <a:buAutoNum type="alphaLcPeriod"/>
            </a:pPr>
            <a:r>
              <a:rPr lang="en-US" sz="2200" dirty="0" smtClean="0"/>
              <a:t>Submitted by </a:t>
            </a:r>
            <a:r>
              <a:rPr lang="en-US" sz="2200" dirty="0"/>
              <a:t>all agencies with NYC DOHMH funding for testing </a:t>
            </a:r>
          </a:p>
          <a:p>
            <a:pPr marL="1295400" lvl="2" indent="-381000">
              <a:lnSpc>
                <a:spcPct val="90000"/>
              </a:lnSpc>
              <a:spcBef>
                <a:spcPct val="0"/>
              </a:spcBef>
              <a:buClr>
                <a:schemeClr val="accent1"/>
              </a:buClr>
              <a:buFont typeface="+mj-lt"/>
              <a:buAutoNum type="alphaLcPeriod"/>
            </a:pPr>
            <a:r>
              <a:rPr lang="en-US" sz="2200" dirty="0" smtClean="0"/>
              <a:t>Generally represents tests </a:t>
            </a:r>
            <a:r>
              <a:rPr lang="en-US" sz="2200" dirty="0"/>
              <a:t>conducted (test-level vs. </a:t>
            </a:r>
            <a:r>
              <a:rPr lang="en-US" sz="2200" dirty="0" smtClean="0"/>
              <a:t>client-level), although Ryan White Part A providers report client-level data</a:t>
            </a:r>
            <a:endParaRPr lang="en-US" sz="2200" dirty="0"/>
          </a:p>
          <a:p>
            <a:pPr marL="1295400" lvl="2" indent="-381000">
              <a:lnSpc>
                <a:spcPct val="90000"/>
              </a:lnSpc>
              <a:spcBef>
                <a:spcPct val="0"/>
              </a:spcBef>
              <a:buClr>
                <a:schemeClr val="accent1"/>
              </a:buClr>
              <a:buFont typeface="+mj-lt"/>
              <a:buAutoNum type="alphaLcPeriod"/>
            </a:pPr>
            <a:r>
              <a:rPr lang="en-US" sz="2200" dirty="0"/>
              <a:t>Limited to </a:t>
            </a:r>
            <a:r>
              <a:rPr lang="en-US" sz="2200" dirty="0" smtClean="0"/>
              <a:t>NYC</a:t>
            </a:r>
          </a:p>
          <a:p>
            <a:pPr marL="1530350" lvl="3" indent="-222250">
              <a:lnSpc>
                <a:spcPct val="90000"/>
              </a:lnSpc>
              <a:spcBef>
                <a:spcPct val="0"/>
              </a:spcBef>
              <a:buClr>
                <a:schemeClr val="accent1"/>
              </a:buClr>
            </a:pPr>
            <a:r>
              <a:rPr lang="en-US" sz="2000" dirty="0" smtClean="0"/>
              <a:t>Tri-County data are available from Ryan White programs only, and are not included in results utilizing the match with the NYC HIV surveillance registry (HSR) </a:t>
            </a:r>
          </a:p>
          <a:p>
            <a:pPr marL="1569720" lvl="3" indent="-381000">
              <a:lnSpc>
                <a:spcPct val="90000"/>
              </a:lnSpc>
              <a:spcBef>
                <a:spcPct val="0"/>
              </a:spcBef>
              <a:buClr>
                <a:schemeClr val="accent1"/>
              </a:buClr>
              <a:buFont typeface="+mj-lt"/>
              <a:buAutoNum type="romanLcPeriod"/>
            </a:pPr>
            <a:endParaRPr lang="en-US" sz="1800" dirty="0"/>
          </a:p>
          <a:p>
            <a:pPr marL="914400" lvl="2" indent="0">
              <a:lnSpc>
                <a:spcPct val="90000"/>
              </a:lnSpc>
              <a:spcBef>
                <a:spcPct val="0"/>
              </a:spcBef>
              <a:buNone/>
            </a:pPr>
            <a:endParaRPr lang="en-US" sz="1800" dirty="0"/>
          </a:p>
          <a:p>
            <a:pPr marL="45720" indent="0">
              <a:buNone/>
            </a:pPr>
            <a:endParaRPr lang="en-US" dirty="0"/>
          </a:p>
        </p:txBody>
      </p:sp>
      <p:sp>
        <p:nvSpPr>
          <p:cNvPr id="4" name="Title 1"/>
          <p:cNvSpPr>
            <a:spLocks noGrp="1"/>
          </p:cNvSpPr>
          <p:nvPr>
            <p:ph type="title"/>
          </p:nvPr>
        </p:nvSpPr>
        <p:spPr/>
        <p:txBody>
          <a:bodyPr>
            <a:normAutofit/>
          </a:bodyPr>
          <a:lstStyle/>
          <a:p>
            <a:r>
              <a:rPr lang="en-US" dirty="0" smtClean="0"/>
              <a:t>Data Sources for Indicators (CTD.)</a:t>
            </a:r>
            <a:endParaRPr lang="en-US" dirty="0"/>
          </a:p>
        </p:txBody>
      </p:sp>
    </p:spTree>
    <p:extLst>
      <p:ext uri="{BB962C8B-B14F-4D97-AF65-F5344CB8AC3E}">
        <p14:creationId xmlns:p14="http://schemas.microsoft.com/office/powerpoint/2010/main" val="4052742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373563"/>
          </a:xfrm>
        </p:spPr>
        <p:txBody>
          <a:bodyPr>
            <a:normAutofit/>
          </a:bodyPr>
          <a:lstStyle/>
          <a:p>
            <a:pPr marL="533400" indent="-533400">
              <a:lnSpc>
                <a:spcPct val="80000"/>
              </a:lnSpc>
              <a:buClr>
                <a:schemeClr val="bg2"/>
              </a:buClr>
              <a:buSzPct val="75000"/>
              <a:buFont typeface="+mj-lt"/>
              <a:buAutoNum type="arabicPeriod" startAt="4"/>
            </a:pPr>
            <a:endParaRPr lang="en-US" sz="2000" b="1" dirty="0" smtClean="0">
              <a:latin typeface="+mj-lt"/>
            </a:endParaRPr>
          </a:p>
          <a:p>
            <a:pPr marL="533400" indent="-533400">
              <a:lnSpc>
                <a:spcPct val="80000"/>
              </a:lnSpc>
              <a:buFont typeface="+mj-lt"/>
              <a:buAutoNum type="arabicPeriod" startAt="4"/>
            </a:pPr>
            <a:r>
              <a:rPr lang="en-US" sz="2200" b="1" dirty="0" smtClean="0">
                <a:latin typeface="+mj-lt"/>
              </a:rPr>
              <a:t>The Community Health Advisory and Information Network (CHAIN) Study</a:t>
            </a:r>
          </a:p>
          <a:p>
            <a:pPr marL="1295400" lvl="2" indent="-381000">
              <a:lnSpc>
                <a:spcPct val="80000"/>
              </a:lnSpc>
              <a:buClr>
                <a:schemeClr val="accent1"/>
              </a:buClr>
              <a:buFont typeface="+mj-lt"/>
              <a:buAutoNum type="alphaLcPeriod"/>
            </a:pPr>
            <a:r>
              <a:rPr lang="en-US" sz="2000" dirty="0"/>
              <a:t>Is a longitudinal study (conducted by Columbia University with DOHMH and WCDOH) of PLWHA in NYC and Tri-County</a:t>
            </a:r>
          </a:p>
          <a:p>
            <a:pPr marL="1295400" lvl="2" indent="-381000">
              <a:lnSpc>
                <a:spcPct val="80000"/>
              </a:lnSpc>
              <a:buClr>
                <a:schemeClr val="accent1"/>
              </a:buClr>
              <a:buFont typeface="+mj-lt"/>
              <a:buAutoNum type="alphaLcPeriod"/>
            </a:pPr>
            <a:r>
              <a:rPr lang="en-US" sz="2000" dirty="0" smtClean="0"/>
              <a:t>Draws on </a:t>
            </a:r>
            <a:r>
              <a:rPr lang="en-US" sz="2000" dirty="0"/>
              <a:t>interviews with persons recruited from agencies providing social services and/or medical care (excluding private physicians’ offices)</a:t>
            </a:r>
          </a:p>
          <a:p>
            <a:pPr marL="1295400" lvl="2" indent="-381000">
              <a:lnSpc>
                <a:spcPct val="80000"/>
              </a:lnSpc>
              <a:buClr>
                <a:schemeClr val="accent1"/>
              </a:buClr>
              <a:buFont typeface="+mj-lt"/>
              <a:buAutoNum type="alphaLcPeriod"/>
            </a:pPr>
            <a:r>
              <a:rPr lang="en-US" sz="2000" dirty="0"/>
              <a:t>Offers the strengths of comprehensiveness (in topics) and representativeness of the Part A client population, as well as the ability to look at planning-relevant questions over time</a:t>
            </a:r>
          </a:p>
          <a:p>
            <a:pPr marL="1295400" lvl="2" indent="-381000">
              <a:lnSpc>
                <a:spcPct val="80000"/>
              </a:lnSpc>
              <a:buClr>
                <a:schemeClr val="accent1"/>
              </a:buClr>
              <a:buFont typeface="+mj-lt"/>
              <a:buAutoNum type="alphaLcPeriod"/>
            </a:pPr>
            <a:r>
              <a:rPr lang="en-US" sz="2000" dirty="0"/>
              <a:t>Covers NYC and Tri-County PLWHA accessing </a:t>
            </a:r>
            <a:r>
              <a:rPr lang="en-US" sz="2000" dirty="0" smtClean="0"/>
              <a:t>services</a:t>
            </a:r>
            <a:endParaRPr lang="en-US" sz="1800" dirty="0"/>
          </a:p>
        </p:txBody>
      </p:sp>
      <p:sp>
        <p:nvSpPr>
          <p:cNvPr id="2" name="Title 1"/>
          <p:cNvSpPr>
            <a:spLocks noGrp="1"/>
          </p:cNvSpPr>
          <p:nvPr>
            <p:ph type="title"/>
          </p:nvPr>
        </p:nvSpPr>
        <p:spPr/>
        <p:txBody>
          <a:bodyPr>
            <a:noAutofit/>
          </a:bodyPr>
          <a:lstStyle/>
          <a:p>
            <a:r>
              <a:rPr lang="en-US" dirty="0" smtClean="0"/>
              <a:t>Data Sources for Indicators (</a:t>
            </a:r>
            <a:r>
              <a:rPr lang="en-US" dirty="0" err="1" smtClean="0"/>
              <a:t>ctd</a:t>
            </a:r>
            <a:r>
              <a:rPr lang="en-US" dirty="0" smtClean="0"/>
              <a:t>.)</a:t>
            </a:r>
            <a:endParaRPr lang="en-US" dirty="0"/>
          </a:p>
        </p:txBody>
      </p:sp>
    </p:spTree>
    <p:extLst>
      <p:ext uri="{BB962C8B-B14F-4D97-AF65-F5344CB8AC3E}">
        <p14:creationId xmlns:p14="http://schemas.microsoft.com/office/powerpoint/2010/main" val="22654171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Grid">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9508</TotalTime>
  <Words>3501</Words>
  <Application>Microsoft Office PowerPoint</Application>
  <PresentationFormat>On-screen Show (4:3)</PresentationFormat>
  <Paragraphs>379</Paragraphs>
  <Slides>48</Slides>
  <Notes>45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Grid</vt:lpstr>
      <vt:lpstr>Focusing Ryan White services through annual evaluation of the Comprehensive Strategic Plan </vt:lpstr>
      <vt:lpstr>Presentation Overview</vt:lpstr>
      <vt:lpstr>Background</vt:lpstr>
      <vt:lpstr>Inputs for NY EMA Comp Plan</vt:lpstr>
      <vt:lpstr>InPUTS – National Hiv/Aids Strategy</vt:lpstr>
      <vt:lpstr>Data Sources for Indicators</vt:lpstr>
      <vt:lpstr>Data Sources for Indicators (CTD.)</vt:lpstr>
      <vt:lpstr>Data Sources for Indicators (CTD.)</vt:lpstr>
      <vt:lpstr>Data Sources for Indicators (ctd.)</vt:lpstr>
      <vt:lpstr>Data Sources for Indicators (ctd.)</vt:lpstr>
      <vt:lpstr>Demographics – PLWHA 2010</vt:lpstr>
      <vt:lpstr>Demographics – PLWHA 2010</vt:lpstr>
      <vt:lpstr>Demographics – PLWHA 2010</vt:lpstr>
      <vt:lpstr>Demographics – PLWHA 2010</vt:lpstr>
      <vt:lpstr>Goal 1: Increase the number of individuals who are aware of their hiv status</vt:lpstr>
      <vt:lpstr>PowerPoint Presentation</vt:lpstr>
      <vt:lpstr>Goal 1: Increase the number of individuals who are aware of their hiv status</vt:lpstr>
      <vt:lpstr>PowerPoint Presentation</vt:lpstr>
      <vt:lpstr>PowerPoint Presentation</vt:lpstr>
      <vt:lpstr>Summary – Concurrency Disparities</vt:lpstr>
      <vt:lpstr>Goal 2: Promote early entry into and continuity of HIV care</vt:lpstr>
      <vt:lpstr>PowerPoint Presentation</vt:lpstr>
      <vt:lpstr>PowerPoint Presentation</vt:lpstr>
      <vt:lpstr>Summary – Linkage Disparities</vt:lpstr>
      <vt:lpstr>Goal 2: Promote early entry into and continuity of HIV care</vt:lpstr>
      <vt:lpstr>PowerPoint Presentation</vt:lpstr>
      <vt:lpstr>PowerPoint Presentation</vt:lpstr>
      <vt:lpstr>Summary – Retention Disparities</vt:lpstr>
      <vt:lpstr>Goal 3: Promote optimal management of HIV infection.</vt:lpstr>
      <vt:lpstr>PowerPoint Presentation</vt:lpstr>
      <vt:lpstr>Goal 3: Promote optimal management of HIV infection.</vt:lpstr>
      <vt:lpstr>PowerPoint Presentation</vt:lpstr>
      <vt:lpstr>PowerPoint Presentation</vt:lpstr>
      <vt:lpstr>Summary – viral load suppression Disparities</vt:lpstr>
      <vt:lpstr>Goal 3: Promote optimal management of HIV infection.</vt:lpstr>
      <vt:lpstr>PowerPoint Presentation</vt:lpstr>
      <vt:lpstr>Goal 3: Promote optimal management of HIV infection.</vt:lpstr>
      <vt:lpstr>PowerPoint Presentation</vt:lpstr>
      <vt:lpstr>PowerPoint Presentation</vt:lpstr>
      <vt:lpstr>Goal 2: Promote early entry into and continuity of HIV care</vt:lpstr>
      <vt:lpstr>PowerPoint Presentation</vt:lpstr>
      <vt:lpstr>PowerPoint Presentation</vt:lpstr>
      <vt:lpstr>Summary – Acute Care Utilization </vt:lpstr>
      <vt:lpstr>Goal 5: Economic Evaluation of Ryan White Part A Services</vt:lpstr>
      <vt:lpstr>Highlights from 2008-2010 results</vt:lpstr>
      <vt:lpstr>Highlights from 2008-2010 results (CTD.)</vt:lpstr>
      <vt:lpstr>Thank You!</vt:lpstr>
      <vt:lpstr>Workshop Exercises</vt:lpstr>
    </vt:vector>
  </TitlesOfParts>
  <Company>NYC Department of Health and Mental Hygiene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Chamberlin</dc:creator>
  <cp:lastModifiedBy>Mary Irvine</cp:lastModifiedBy>
  <cp:revision>254</cp:revision>
  <cp:lastPrinted>2012-10-16T15:27:26Z</cp:lastPrinted>
  <dcterms:created xsi:type="dcterms:W3CDTF">2012-04-23T22:46:37Z</dcterms:created>
  <dcterms:modified xsi:type="dcterms:W3CDTF">2012-10-16T16:15:57Z</dcterms:modified>
</cp:coreProperties>
</file>