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67" r:id="rId5"/>
    <p:sldId id="334" r:id="rId6"/>
    <p:sldId id="337" r:id="rId7"/>
    <p:sldId id="335" r:id="rId8"/>
    <p:sldId id="269" r:id="rId9"/>
    <p:sldId id="326" r:id="rId10"/>
    <p:sldId id="329" r:id="rId11"/>
    <p:sldId id="328" r:id="rId12"/>
    <p:sldId id="308" r:id="rId13"/>
    <p:sldId id="373" r:id="rId14"/>
    <p:sldId id="344" r:id="rId15"/>
    <p:sldId id="340" r:id="rId16"/>
    <p:sldId id="345" r:id="rId17"/>
    <p:sldId id="350" r:id="rId18"/>
    <p:sldId id="378" r:id="rId19"/>
    <p:sldId id="362" r:id="rId20"/>
    <p:sldId id="376" r:id="rId21"/>
    <p:sldId id="347" r:id="rId22"/>
    <p:sldId id="360" r:id="rId23"/>
    <p:sldId id="361" r:id="rId24"/>
    <p:sldId id="377" r:id="rId25"/>
    <p:sldId id="348" r:id="rId26"/>
    <p:sldId id="389" r:id="rId27"/>
    <p:sldId id="390" r:id="rId28"/>
    <p:sldId id="346" r:id="rId29"/>
    <p:sldId id="353" r:id="rId30"/>
    <p:sldId id="355" r:id="rId31"/>
    <p:sldId id="365" r:id="rId32"/>
    <p:sldId id="364" r:id="rId33"/>
    <p:sldId id="359" r:id="rId34"/>
    <p:sldId id="367" r:id="rId35"/>
    <p:sldId id="368" r:id="rId36"/>
    <p:sldId id="374" r:id="rId37"/>
    <p:sldId id="379" r:id="rId38"/>
    <p:sldId id="380" r:id="rId39"/>
    <p:sldId id="381" r:id="rId40"/>
    <p:sldId id="369" r:id="rId41"/>
    <p:sldId id="385" r:id="rId42"/>
    <p:sldId id="293" r:id="rId43"/>
    <p:sldId id="386" r:id="rId44"/>
    <p:sldId id="387" r:id="rId45"/>
    <p:sldId id="388" r:id="rId46"/>
    <p:sldId id="375" r:id="rId47"/>
    <p:sldId id="383" r:id="rId48"/>
    <p:sldId id="384" r:id="rId49"/>
    <p:sldId id="289" r:id="rId50"/>
    <p:sldId id="382" r:id="rId51"/>
    <p:sldId id="324" r:id="rId52"/>
    <p:sldId id="332" r:id="rId53"/>
    <p:sldId id="323" r:id="rId54"/>
    <p:sldId id="338"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6600"/>
    <a:srgbClr val="505150"/>
    <a:srgbClr val="F90786"/>
    <a:srgbClr val="474746"/>
    <a:srgbClr val="A39B8C"/>
    <a:srgbClr val="313231"/>
    <a:srgbClr val="FFFF8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74778" autoAdjust="0"/>
  </p:normalViewPr>
  <p:slideViewPr>
    <p:cSldViewPr snapToGrid="0" snapToObjects="1">
      <p:cViewPr>
        <p:scale>
          <a:sx n="59" d="100"/>
          <a:sy n="59" d="100"/>
        </p:scale>
        <p:origin x="-1200" y="-558"/>
      </p:cViewPr>
      <p:guideLst>
        <p:guide orient="horz" pos="1518"/>
        <p:guide orient="horz" pos="1120"/>
        <p:guide orient="horz" pos="4095"/>
        <p:guide orient="horz" pos="122"/>
        <p:guide pos="5471"/>
        <p:guide pos="285"/>
        <p:guide pos="35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1DB34-6F36-4F6A-A9E5-EE5AB936094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8CF83A18-2E9A-4501-9793-E6D487B64248}">
      <dgm:prSet phldrT="[Text]"/>
      <dgm:spPr/>
      <dgm:t>
        <a:bodyPr/>
        <a:lstStyle/>
        <a:p>
          <a:r>
            <a:rPr lang="en-US" dirty="0" smtClean="0">
              <a:solidFill>
                <a:srgbClr val="0070C0"/>
              </a:solidFill>
            </a:rPr>
            <a:t>E-Literacy Vision</a:t>
          </a:r>
          <a:endParaRPr lang="en-US" dirty="0">
            <a:solidFill>
              <a:srgbClr val="0070C0"/>
            </a:solidFill>
          </a:endParaRPr>
        </a:p>
      </dgm:t>
    </dgm:pt>
    <dgm:pt modelId="{A0D9BD2D-E39E-4D16-9E00-CE8299716260}" type="parTrans" cxnId="{3B088FE4-DD34-44DB-9B2B-2E4A5E7719AB}">
      <dgm:prSet/>
      <dgm:spPr/>
      <dgm:t>
        <a:bodyPr/>
        <a:lstStyle/>
        <a:p>
          <a:endParaRPr lang="en-US"/>
        </a:p>
      </dgm:t>
    </dgm:pt>
    <dgm:pt modelId="{87863B66-7616-45DE-A5ED-0A6EA02413C2}" type="sibTrans" cxnId="{3B088FE4-DD34-44DB-9B2B-2E4A5E7719AB}">
      <dgm:prSet/>
      <dgm:spPr/>
      <dgm:t>
        <a:bodyPr/>
        <a:lstStyle/>
        <a:p>
          <a:endParaRPr lang="en-US"/>
        </a:p>
      </dgm:t>
    </dgm:pt>
    <dgm:pt modelId="{6D3AE880-58D4-487A-98C9-5B921D5B3D7C}">
      <dgm:prSet phldrT="[Text]"/>
      <dgm:spPr/>
      <dgm:t>
        <a:bodyPr/>
        <a:lstStyle/>
        <a:p>
          <a:r>
            <a:rPr lang="en-US" dirty="0" smtClean="0">
              <a:solidFill>
                <a:srgbClr val="0070C0"/>
              </a:solidFill>
            </a:rPr>
            <a:t>Experience Level/ Technical Skills/ Bilingual</a:t>
          </a:r>
          <a:endParaRPr lang="en-US" dirty="0">
            <a:solidFill>
              <a:srgbClr val="0070C0"/>
            </a:solidFill>
          </a:endParaRPr>
        </a:p>
      </dgm:t>
    </dgm:pt>
    <dgm:pt modelId="{29DF1446-E95B-4984-9861-8321B1CDF2A1}" type="parTrans" cxnId="{85B1E4D4-1D19-47EE-8205-CDF8B21E08B0}">
      <dgm:prSet/>
      <dgm:spPr/>
      <dgm:t>
        <a:bodyPr/>
        <a:lstStyle/>
        <a:p>
          <a:endParaRPr lang="en-US"/>
        </a:p>
      </dgm:t>
    </dgm:pt>
    <dgm:pt modelId="{3EAA7659-CA8B-4316-A4A9-F5B5498193B7}" type="sibTrans" cxnId="{85B1E4D4-1D19-47EE-8205-CDF8B21E08B0}">
      <dgm:prSet/>
      <dgm:spPr/>
      <dgm:t>
        <a:bodyPr/>
        <a:lstStyle/>
        <a:p>
          <a:endParaRPr lang="en-US"/>
        </a:p>
      </dgm:t>
    </dgm:pt>
    <dgm:pt modelId="{CD2270B1-3BB0-4A92-853A-7BFE5EDF1344}">
      <dgm:prSet phldrT="[Text]"/>
      <dgm:spPr/>
      <dgm:t>
        <a:bodyPr/>
        <a:lstStyle/>
        <a:p>
          <a:r>
            <a:rPr lang="en-US" dirty="0" smtClean="0">
              <a:solidFill>
                <a:srgbClr val="0070C0"/>
              </a:solidFill>
            </a:rPr>
            <a:t>Content Structure/ Institutional Branding</a:t>
          </a:r>
          <a:endParaRPr lang="en-US" dirty="0">
            <a:solidFill>
              <a:srgbClr val="0070C0"/>
            </a:solidFill>
          </a:endParaRPr>
        </a:p>
      </dgm:t>
    </dgm:pt>
    <dgm:pt modelId="{0E3948DE-0D49-42AF-A753-81B1D6F96AE9}" type="parTrans" cxnId="{0F019435-49AB-4C93-BB24-46776E735432}">
      <dgm:prSet/>
      <dgm:spPr/>
      <dgm:t>
        <a:bodyPr/>
        <a:lstStyle/>
        <a:p>
          <a:endParaRPr lang="en-US"/>
        </a:p>
      </dgm:t>
    </dgm:pt>
    <dgm:pt modelId="{07A92356-FDD2-4AE3-AE41-FB07A0A82033}" type="sibTrans" cxnId="{0F019435-49AB-4C93-BB24-46776E735432}">
      <dgm:prSet/>
      <dgm:spPr/>
      <dgm:t>
        <a:bodyPr/>
        <a:lstStyle/>
        <a:p>
          <a:endParaRPr lang="en-US"/>
        </a:p>
      </dgm:t>
    </dgm:pt>
    <dgm:pt modelId="{DCB4A93D-D2AF-43F1-ABE8-4DFE75CC354A}" type="pres">
      <dgm:prSet presAssocID="{F521DB34-6F36-4F6A-A9E5-EE5AB9360940}" presName="cycle" presStyleCnt="0">
        <dgm:presLayoutVars>
          <dgm:dir/>
          <dgm:resizeHandles val="exact"/>
        </dgm:presLayoutVars>
      </dgm:prSet>
      <dgm:spPr/>
      <dgm:t>
        <a:bodyPr/>
        <a:lstStyle/>
        <a:p>
          <a:endParaRPr lang="en-US"/>
        </a:p>
      </dgm:t>
    </dgm:pt>
    <dgm:pt modelId="{CB37E558-4487-4BC1-9F01-4FEAC443E867}" type="pres">
      <dgm:prSet presAssocID="{8CF83A18-2E9A-4501-9793-E6D487B64248}" presName="dummy" presStyleCnt="0"/>
      <dgm:spPr/>
    </dgm:pt>
    <dgm:pt modelId="{4B039E5D-151B-4383-9CEB-667DAF2077FD}" type="pres">
      <dgm:prSet presAssocID="{8CF83A18-2E9A-4501-9793-E6D487B64248}" presName="node" presStyleLbl="revTx" presStyleIdx="0" presStyleCnt="3">
        <dgm:presLayoutVars>
          <dgm:bulletEnabled val="1"/>
        </dgm:presLayoutVars>
      </dgm:prSet>
      <dgm:spPr/>
      <dgm:t>
        <a:bodyPr/>
        <a:lstStyle/>
        <a:p>
          <a:endParaRPr lang="en-US"/>
        </a:p>
      </dgm:t>
    </dgm:pt>
    <dgm:pt modelId="{3E163F97-421E-42F3-AEE4-44478FFB5101}" type="pres">
      <dgm:prSet presAssocID="{87863B66-7616-45DE-A5ED-0A6EA02413C2}" presName="sibTrans" presStyleLbl="node1" presStyleIdx="0" presStyleCnt="3"/>
      <dgm:spPr/>
      <dgm:t>
        <a:bodyPr/>
        <a:lstStyle/>
        <a:p>
          <a:endParaRPr lang="en-US"/>
        </a:p>
      </dgm:t>
    </dgm:pt>
    <dgm:pt modelId="{88F89870-082F-4E7A-8367-1EF7B137D9F3}" type="pres">
      <dgm:prSet presAssocID="{CD2270B1-3BB0-4A92-853A-7BFE5EDF1344}" presName="dummy" presStyleCnt="0"/>
      <dgm:spPr/>
    </dgm:pt>
    <dgm:pt modelId="{42C80DB0-2304-447F-934A-B64E00258A95}" type="pres">
      <dgm:prSet presAssocID="{CD2270B1-3BB0-4A92-853A-7BFE5EDF1344}" presName="node" presStyleLbl="revTx" presStyleIdx="1" presStyleCnt="3">
        <dgm:presLayoutVars>
          <dgm:bulletEnabled val="1"/>
        </dgm:presLayoutVars>
      </dgm:prSet>
      <dgm:spPr/>
      <dgm:t>
        <a:bodyPr/>
        <a:lstStyle/>
        <a:p>
          <a:endParaRPr lang="en-US"/>
        </a:p>
      </dgm:t>
    </dgm:pt>
    <dgm:pt modelId="{5D8ED07D-EA5C-4D7C-B790-40ACD6B3928F}" type="pres">
      <dgm:prSet presAssocID="{07A92356-FDD2-4AE3-AE41-FB07A0A82033}" presName="sibTrans" presStyleLbl="node1" presStyleIdx="1" presStyleCnt="3"/>
      <dgm:spPr/>
    </dgm:pt>
    <dgm:pt modelId="{BDB95951-F9F3-4455-9D79-ED07C1CE9901}" type="pres">
      <dgm:prSet presAssocID="{6D3AE880-58D4-487A-98C9-5B921D5B3D7C}" presName="dummy" presStyleCnt="0"/>
      <dgm:spPr/>
    </dgm:pt>
    <dgm:pt modelId="{0162C0D4-F4F6-4B18-B1E8-9D57E3F616F6}" type="pres">
      <dgm:prSet presAssocID="{6D3AE880-58D4-487A-98C9-5B921D5B3D7C}" presName="node" presStyleLbl="revTx" presStyleIdx="2" presStyleCnt="3">
        <dgm:presLayoutVars>
          <dgm:bulletEnabled val="1"/>
        </dgm:presLayoutVars>
      </dgm:prSet>
      <dgm:spPr/>
      <dgm:t>
        <a:bodyPr/>
        <a:lstStyle/>
        <a:p>
          <a:endParaRPr lang="en-US"/>
        </a:p>
      </dgm:t>
    </dgm:pt>
    <dgm:pt modelId="{809C96A0-9201-48D7-A742-E0BB2687AC38}" type="pres">
      <dgm:prSet presAssocID="{3EAA7659-CA8B-4316-A4A9-F5B5498193B7}" presName="sibTrans" presStyleLbl="node1" presStyleIdx="2" presStyleCnt="3" custScaleX="118835" custScaleY="99884"/>
      <dgm:spPr/>
      <dgm:t>
        <a:bodyPr/>
        <a:lstStyle/>
        <a:p>
          <a:endParaRPr lang="en-US"/>
        </a:p>
      </dgm:t>
    </dgm:pt>
  </dgm:ptLst>
  <dgm:cxnLst>
    <dgm:cxn modelId="{31BE483F-0F46-46AB-ABC9-4E03C7EC2E05}" type="presOf" srcId="{6D3AE880-58D4-487A-98C9-5B921D5B3D7C}" destId="{0162C0D4-F4F6-4B18-B1E8-9D57E3F616F6}" srcOrd="0" destOrd="0" presId="urn:microsoft.com/office/officeart/2005/8/layout/cycle1"/>
    <dgm:cxn modelId="{87C751EE-11F5-4A6E-A06C-9EC514A2266D}" type="presOf" srcId="{8CF83A18-2E9A-4501-9793-E6D487B64248}" destId="{4B039E5D-151B-4383-9CEB-667DAF2077FD}" srcOrd="0" destOrd="0" presId="urn:microsoft.com/office/officeart/2005/8/layout/cycle1"/>
    <dgm:cxn modelId="{9930E6CD-6FAA-4455-BBFB-BF0768901AA5}" type="presOf" srcId="{CD2270B1-3BB0-4A92-853A-7BFE5EDF1344}" destId="{42C80DB0-2304-447F-934A-B64E00258A95}" srcOrd="0" destOrd="0" presId="urn:microsoft.com/office/officeart/2005/8/layout/cycle1"/>
    <dgm:cxn modelId="{85B1E4D4-1D19-47EE-8205-CDF8B21E08B0}" srcId="{F521DB34-6F36-4F6A-A9E5-EE5AB9360940}" destId="{6D3AE880-58D4-487A-98C9-5B921D5B3D7C}" srcOrd="2" destOrd="0" parTransId="{29DF1446-E95B-4984-9861-8321B1CDF2A1}" sibTransId="{3EAA7659-CA8B-4316-A4A9-F5B5498193B7}"/>
    <dgm:cxn modelId="{9D6EB22A-6874-4DF4-90FF-74A9182AE89E}" type="presOf" srcId="{3EAA7659-CA8B-4316-A4A9-F5B5498193B7}" destId="{809C96A0-9201-48D7-A742-E0BB2687AC38}" srcOrd="0" destOrd="0" presId="urn:microsoft.com/office/officeart/2005/8/layout/cycle1"/>
    <dgm:cxn modelId="{0F019435-49AB-4C93-BB24-46776E735432}" srcId="{F521DB34-6F36-4F6A-A9E5-EE5AB9360940}" destId="{CD2270B1-3BB0-4A92-853A-7BFE5EDF1344}" srcOrd="1" destOrd="0" parTransId="{0E3948DE-0D49-42AF-A753-81B1D6F96AE9}" sibTransId="{07A92356-FDD2-4AE3-AE41-FB07A0A82033}"/>
    <dgm:cxn modelId="{9CCD149E-5BE9-4B30-83E0-0B3EB3EAE4F7}" type="presOf" srcId="{87863B66-7616-45DE-A5ED-0A6EA02413C2}" destId="{3E163F97-421E-42F3-AEE4-44478FFB5101}" srcOrd="0" destOrd="0" presId="urn:microsoft.com/office/officeart/2005/8/layout/cycle1"/>
    <dgm:cxn modelId="{EF79C4F0-37DB-438A-B849-0E62209256A2}" type="presOf" srcId="{07A92356-FDD2-4AE3-AE41-FB07A0A82033}" destId="{5D8ED07D-EA5C-4D7C-B790-40ACD6B3928F}" srcOrd="0" destOrd="0" presId="urn:microsoft.com/office/officeart/2005/8/layout/cycle1"/>
    <dgm:cxn modelId="{3B088FE4-DD34-44DB-9B2B-2E4A5E7719AB}" srcId="{F521DB34-6F36-4F6A-A9E5-EE5AB9360940}" destId="{8CF83A18-2E9A-4501-9793-E6D487B64248}" srcOrd="0" destOrd="0" parTransId="{A0D9BD2D-E39E-4D16-9E00-CE8299716260}" sibTransId="{87863B66-7616-45DE-A5ED-0A6EA02413C2}"/>
    <dgm:cxn modelId="{97AA1E06-8745-4141-B44A-8BE650F7711A}" type="presOf" srcId="{F521DB34-6F36-4F6A-A9E5-EE5AB9360940}" destId="{DCB4A93D-D2AF-43F1-ABE8-4DFE75CC354A}" srcOrd="0" destOrd="0" presId="urn:microsoft.com/office/officeart/2005/8/layout/cycle1"/>
    <dgm:cxn modelId="{5472D12F-0ABC-4D60-B32A-929363046626}" type="presParOf" srcId="{DCB4A93D-D2AF-43F1-ABE8-4DFE75CC354A}" destId="{CB37E558-4487-4BC1-9F01-4FEAC443E867}" srcOrd="0" destOrd="0" presId="urn:microsoft.com/office/officeart/2005/8/layout/cycle1"/>
    <dgm:cxn modelId="{3E20E974-FE65-4479-9508-3CCDFBD8CC56}" type="presParOf" srcId="{DCB4A93D-D2AF-43F1-ABE8-4DFE75CC354A}" destId="{4B039E5D-151B-4383-9CEB-667DAF2077FD}" srcOrd="1" destOrd="0" presId="urn:microsoft.com/office/officeart/2005/8/layout/cycle1"/>
    <dgm:cxn modelId="{806D80FE-B04F-4F40-916F-808D3548689B}" type="presParOf" srcId="{DCB4A93D-D2AF-43F1-ABE8-4DFE75CC354A}" destId="{3E163F97-421E-42F3-AEE4-44478FFB5101}" srcOrd="2" destOrd="0" presId="urn:microsoft.com/office/officeart/2005/8/layout/cycle1"/>
    <dgm:cxn modelId="{32FF46F9-596B-4CAC-AE2F-BF3ECA17BBA4}" type="presParOf" srcId="{DCB4A93D-D2AF-43F1-ABE8-4DFE75CC354A}" destId="{88F89870-082F-4E7A-8367-1EF7B137D9F3}" srcOrd="3" destOrd="0" presId="urn:microsoft.com/office/officeart/2005/8/layout/cycle1"/>
    <dgm:cxn modelId="{F718F495-D720-4050-AEEE-BCCE68298518}" type="presParOf" srcId="{DCB4A93D-D2AF-43F1-ABE8-4DFE75CC354A}" destId="{42C80DB0-2304-447F-934A-B64E00258A95}" srcOrd="4" destOrd="0" presId="urn:microsoft.com/office/officeart/2005/8/layout/cycle1"/>
    <dgm:cxn modelId="{103A45A9-5D55-4F7C-B055-946388DB39CE}" type="presParOf" srcId="{DCB4A93D-D2AF-43F1-ABE8-4DFE75CC354A}" destId="{5D8ED07D-EA5C-4D7C-B790-40ACD6B3928F}" srcOrd="5" destOrd="0" presId="urn:microsoft.com/office/officeart/2005/8/layout/cycle1"/>
    <dgm:cxn modelId="{4876866B-C863-4DB0-8F7F-60C164BD383E}" type="presParOf" srcId="{DCB4A93D-D2AF-43F1-ABE8-4DFE75CC354A}" destId="{BDB95951-F9F3-4455-9D79-ED07C1CE9901}" srcOrd="6" destOrd="0" presId="urn:microsoft.com/office/officeart/2005/8/layout/cycle1"/>
    <dgm:cxn modelId="{EEAFBA9B-8220-449A-9B50-63010731D49F}" type="presParOf" srcId="{DCB4A93D-D2AF-43F1-ABE8-4DFE75CC354A}" destId="{0162C0D4-F4F6-4B18-B1E8-9D57E3F616F6}" srcOrd="7" destOrd="0" presId="urn:microsoft.com/office/officeart/2005/8/layout/cycle1"/>
    <dgm:cxn modelId="{8C3EC2FA-6E74-4445-8B3E-94DBDFB52066}" type="presParOf" srcId="{DCB4A93D-D2AF-43F1-ABE8-4DFE75CC354A}" destId="{809C96A0-9201-48D7-A742-E0BB2687AC38}"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39E5D-151B-4383-9CEB-667DAF2077FD}">
      <dsp:nvSpPr>
        <dsp:cNvPr id="0" name=""/>
        <dsp:cNvSpPr/>
      </dsp:nvSpPr>
      <dsp:spPr>
        <a:xfrm>
          <a:off x="4064017" y="319067"/>
          <a:ext cx="1631351" cy="163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solidFill>
                <a:srgbClr val="0070C0"/>
              </a:solidFill>
            </a:rPr>
            <a:t>E-Literacy Vision</a:t>
          </a:r>
          <a:endParaRPr lang="en-US" sz="2300" kern="1200" dirty="0">
            <a:solidFill>
              <a:srgbClr val="0070C0"/>
            </a:solidFill>
          </a:endParaRPr>
        </a:p>
      </dsp:txBody>
      <dsp:txXfrm>
        <a:off x="4064017" y="319067"/>
        <a:ext cx="1631351" cy="1631351"/>
      </dsp:txXfrm>
    </dsp:sp>
    <dsp:sp modelId="{3E163F97-421E-42F3-AEE4-44478FFB5101}">
      <dsp:nvSpPr>
        <dsp:cNvPr id="0" name=""/>
        <dsp:cNvSpPr/>
      </dsp:nvSpPr>
      <dsp:spPr>
        <a:xfrm>
          <a:off x="1582630" y="-984"/>
          <a:ext cx="3853661" cy="3853661"/>
        </a:xfrm>
        <a:prstGeom prst="circularArrow">
          <a:avLst>
            <a:gd name="adj1" fmla="val 8255"/>
            <a:gd name="adj2" fmla="val 576661"/>
            <a:gd name="adj3" fmla="val 2961366"/>
            <a:gd name="adj4" fmla="val 53391"/>
            <a:gd name="adj5" fmla="val 963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C80DB0-2304-447F-934A-B64E00258A95}">
      <dsp:nvSpPr>
        <dsp:cNvPr id="0" name=""/>
        <dsp:cNvSpPr/>
      </dsp:nvSpPr>
      <dsp:spPr>
        <a:xfrm>
          <a:off x="2693785" y="2692378"/>
          <a:ext cx="1631351" cy="163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solidFill>
                <a:srgbClr val="0070C0"/>
              </a:solidFill>
            </a:rPr>
            <a:t>Content Structure/ Institutional Branding</a:t>
          </a:r>
          <a:endParaRPr lang="en-US" sz="2300" kern="1200" dirty="0">
            <a:solidFill>
              <a:srgbClr val="0070C0"/>
            </a:solidFill>
          </a:endParaRPr>
        </a:p>
      </dsp:txBody>
      <dsp:txXfrm>
        <a:off x="2693785" y="2692378"/>
        <a:ext cx="1631351" cy="1631351"/>
      </dsp:txXfrm>
    </dsp:sp>
    <dsp:sp modelId="{5D8ED07D-EA5C-4D7C-B790-40ACD6B3928F}">
      <dsp:nvSpPr>
        <dsp:cNvPr id="0" name=""/>
        <dsp:cNvSpPr/>
      </dsp:nvSpPr>
      <dsp:spPr>
        <a:xfrm>
          <a:off x="1582630" y="-984"/>
          <a:ext cx="3853661" cy="3853661"/>
        </a:xfrm>
        <a:prstGeom prst="circularArrow">
          <a:avLst>
            <a:gd name="adj1" fmla="val 8255"/>
            <a:gd name="adj2" fmla="val 576661"/>
            <a:gd name="adj3" fmla="val 10169949"/>
            <a:gd name="adj4" fmla="val 7261973"/>
            <a:gd name="adj5" fmla="val 963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62C0D4-F4F6-4B18-B1E8-9D57E3F616F6}">
      <dsp:nvSpPr>
        <dsp:cNvPr id="0" name=""/>
        <dsp:cNvSpPr/>
      </dsp:nvSpPr>
      <dsp:spPr>
        <a:xfrm>
          <a:off x="1323553" y="319067"/>
          <a:ext cx="1631351" cy="163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solidFill>
                <a:srgbClr val="0070C0"/>
              </a:solidFill>
            </a:rPr>
            <a:t>Experience Level/ Technical Skills/ Bilingual</a:t>
          </a:r>
          <a:endParaRPr lang="en-US" sz="2300" kern="1200" dirty="0">
            <a:solidFill>
              <a:srgbClr val="0070C0"/>
            </a:solidFill>
          </a:endParaRPr>
        </a:p>
      </dsp:txBody>
      <dsp:txXfrm>
        <a:off x="1323553" y="319067"/>
        <a:ext cx="1631351" cy="1631351"/>
      </dsp:txXfrm>
    </dsp:sp>
    <dsp:sp modelId="{809C96A0-9201-48D7-A742-E0BB2687AC38}">
      <dsp:nvSpPr>
        <dsp:cNvPr id="0" name=""/>
        <dsp:cNvSpPr/>
      </dsp:nvSpPr>
      <dsp:spPr>
        <a:xfrm>
          <a:off x="1219712" y="1251"/>
          <a:ext cx="4579498" cy="3849191"/>
        </a:xfrm>
        <a:prstGeom prst="circularArrow">
          <a:avLst>
            <a:gd name="adj1" fmla="val 8255"/>
            <a:gd name="adj2" fmla="val 576661"/>
            <a:gd name="adj3" fmla="val 16854396"/>
            <a:gd name="adj4" fmla="val 14968943"/>
            <a:gd name="adj5" fmla="val 963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67A4F1-3CFD-A942-BFAC-51A9EF976D44}" type="datetimeFigureOut">
              <a:rPr lang="en-US" smtClean="0"/>
              <a:pPr/>
              <a:t>10/15/2012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4CE979-9F6B-CD4E-9E39-B5207F7D7A06}" type="slidenum">
              <a:rPr lang="en-US" smtClean="0"/>
              <a:pPr/>
              <a:t>‹#›</a:t>
            </a:fld>
            <a:endParaRPr lang="en-US" dirty="0"/>
          </a:p>
        </p:txBody>
      </p:sp>
    </p:spTree>
    <p:extLst>
      <p:ext uri="{BB962C8B-B14F-4D97-AF65-F5344CB8AC3E}">
        <p14:creationId xmlns:p14="http://schemas.microsoft.com/office/powerpoint/2010/main" val="987750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E9438B-B1C6-8B4B-9BED-10A3CE67B9E3}" type="datetimeFigureOut">
              <a:rPr lang="en-US" smtClean="0"/>
              <a:pPr/>
              <a:t>10/15/2012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E3ED14-1C06-B149-8A7D-CC5362078B58}" type="slidenum">
              <a:rPr lang="en-US" smtClean="0"/>
              <a:pPr/>
              <a:t>‹#›</a:t>
            </a:fld>
            <a:endParaRPr lang="en-US" dirty="0"/>
          </a:p>
        </p:txBody>
      </p:sp>
    </p:spTree>
    <p:extLst>
      <p:ext uri="{BB962C8B-B14F-4D97-AF65-F5344CB8AC3E}">
        <p14:creationId xmlns:p14="http://schemas.microsoft.com/office/powerpoint/2010/main" val="4422252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Still has some work to do with busy workflow slides and ending Nat’l stats</a:t>
            </a:r>
          </a:p>
        </p:txBody>
      </p:sp>
      <p:sp>
        <p:nvSpPr>
          <p:cNvPr id="4" name="Slide Number Placeholder 3"/>
          <p:cNvSpPr>
            <a:spLocks noGrp="1"/>
          </p:cNvSpPr>
          <p:nvPr>
            <p:ph type="sldNum" sz="quarter" idx="10"/>
          </p:nvPr>
        </p:nvSpPr>
        <p:spPr/>
        <p:txBody>
          <a:bodyPr/>
          <a:lstStyle/>
          <a:p>
            <a:fld id="{C700808D-05F5-48CB-8628-B26CEC7428B0}" type="slidenum">
              <a:rPr lang="en-US" smtClean="0"/>
              <a:pPr/>
              <a:t>1</a:t>
            </a:fld>
            <a:endParaRPr lang="en-US"/>
          </a:p>
        </p:txBody>
      </p:sp>
    </p:spTree>
    <p:extLst>
      <p:ext uri="{BB962C8B-B14F-4D97-AF65-F5344CB8AC3E}">
        <p14:creationId xmlns:p14="http://schemas.microsoft.com/office/powerpoint/2010/main" val="279146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RW part C we agreed</a:t>
            </a:r>
            <a:r>
              <a:rPr lang="en-US" baseline="0" dirty="0" smtClean="0"/>
              <a:t> to have 4 CAB  during the fiscal year  </a:t>
            </a:r>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22</a:t>
            </a:fld>
            <a:endParaRPr lang="en-US" dirty="0"/>
          </a:p>
        </p:txBody>
      </p:sp>
    </p:spTree>
    <p:extLst>
      <p:ext uri="{BB962C8B-B14F-4D97-AF65-F5344CB8AC3E}">
        <p14:creationId xmlns:p14="http://schemas.microsoft.com/office/powerpoint/2010/main" val="36951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RW part C we agreed</a:t>
            </a:r>
            <a:r>
              <a:rPr lang="en-US" baseline="0" dirty="0" smtClean="0"/>
              <a:t> to have 4 CAB  during the fiscal year  </a:t>
            </a:r>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23</a:t>
            </a:fld>
            <a:endParaRPr lang="en-US" dirty="0"/>
          </a:p>
        </p:txBody>
      </p:sp>
    </p:spTree>
    <p:extLst>
      <p:ext uri="{BB962C8B-B14F-4D97-AF65-F5344CB8AC3E}">
        <p14:creationId xmlns:p14="http://schemas.microsoft.com/office/powerpoint/2010/main" val="36951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RW part C we agreed</a:t>
            </a:r>
            <a:r>
              <a:rPr lang="en-US" baseline="0" dirty="0" smtClean="0"/>
              <a:t> to have 4 CAB  during the fiscal year  </a:t>
            </a:r>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24</a:t>
            </a:fld>
            <a:endParaRPr lang="en-US" dirty="0"/>
          </a:p>
        </p:txBody>
      </p:sp>
    </p:spTree>
    <p:extLst>
      <p:ext uri="{BB962C8B-B14F-4D97-AF65-F5344CB8AC3E}">
        <p14:creationId xmlns:p14="http://schemas.microsoft.com/office/powerpoint/2010/main" val="369517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 diagram????</a:t>
            </a:r>
          </a:p>
          <a:p>
            <a:endParaRPr lang="en-US" dirty="0" smtClean="0"/>
          </a:p>
          <a:p>
            <a:r>
              <a:rPr lang="en-US" dirty="0" smtClean="0"/>
              <a:t>Stake holders:</a:t>
            </a:r>
            <a:r>
              <a:rPr lang="en-US" baseline="0" dirty="0" smtClean="0"/>
              <a:t> </a:t>
            </a:r>
            <a:r>
              <a:rPr lang="en-US" dirty="0" smtClean="0"/>
              <a:t>Executives,</a:t>
            </a:r>
            <a:r>
              <a:rPr lang="en-US" baseline="0" dirty="0" smtClean="0"/>
              <a:t> </a:t>
            </a:r>
            <a:r>
              <a:rPr lang="en-US" dirty="0" smtClean="0"/>
              <a:t>Compliance ,</a:t>
            </a:r>
            <a:r>
              <a:rPr lang="en-US" baseline="0" dirty="0" smtClean="0"/>
              <a:t> </a:t>
            </a:r>
            <a:r>
              <a:rPr lang="en-US" dirty="0" smtClean="0"/>
              <a:t>Risk Management,</a:t>
            </a:r>
            <a:r>
              <a:rPr lang="en-US" baseline="0" dirty="0" smtClean="0"/>
              <a:t> </a:t>
            </a:r>
            <a:r>
              <a:rPr lang="en-US" dirty="0" smtClean="0"/>
              <a:t>Regulatory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an effort to gather patient satisfaction and technology use and access data we conducted a patient survey.  Between 4/1/2010 and 4/16/2010, the Patient Satisfaction Survey for HIV Ambulatory Care, New York State Department of Health AIDS Institute, was administered to 112 Owen Clinic patients, with 75 patients able to complete the entire survey.  Results identified access to technology as significant barriers in our current service delivery 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l"/>
            <a:r>
              <a:rPr lang="en-US" dirty="0" smtClean="0"/>
              <a:t>72% access to internet at home </a:t>
            </a:r>
          </a:p>
          <a:p>
            <a:pPr algn="l"/>
            <a:r>
              <a:rPr lang="en-US" dirty="0" smtClean="0"/>
              <a:t>64% internet access from public locations</a:t>
            </a:r>
          </a:p>
          <a:p>
            <a:pPr algn="l"/>
            <a:r>
              <a:rPr lang="en-US" sz="3900" b="1" dirty="0" smtClean="0">
                <a:solidFill>
                  <a:srgbClr val="FF0000"/>
                </a:solidFill>
              </a:rPr>
              <a:t>39 % cost limit internet access</a:t>
            </a:r>
          </a:p>
          <a:p>
            <a:pPr algn="l"/>
            <a:r>
              <a:rPr lang="en-US" sz="3900" b="1" dirty="0" smtClean="0">
                <a:solidFill>
                  <a:srgbClr val="FF0000"/>
                </a:solidFill>
              </a:rPr>
              <a:t>33% need more computer training for basic 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l"/>
            <a:endParaRPr lang="en-US" dirty="0" smtClean="0"/>
          </a:p>
        </p:txBody>
      </p:sp>
      <p:sp>
        <p:nvSpPr>
          <p:cNvPr id="4" name="Slide Number Placeholder 3"/>
          <p:cNvSpPr>
            <a:spLocks noGrp="1"/>
          </p:cNvSpPr>
          <p:nvPr>
            <p:ph type="sldNum" sz="quarter" idx="10"/>
          </p:nvPr>
        </p:nvSpPr>
        <p:spPr/>
        <p:txBody>
          <a:bodyPr/>
          <a:lstStyle/>
          <a:p>
            <a:fld id="{A8E3ED14-1C06-B149-8A7D-CC5362078B58}" type="slidenum">
              <a:rPr lang="en-US" smtClean="0"/>
              <a:pPr/>
              <a:t>25</a:t>
            </a:fld>
            <a:endParaRPr lang="en-US" dirty="0"/>
          </a:p>
        </p:txBody>
      </p:sp>
    </p:spTree>
    <p:extLst>
      <p:ext uri="{BB962C8B-B14F-4D97-AF65-F5344CB8AC3E}">
        <p14:creationId xmlns:p14="http://schemas.microsoft.com/office/powerpoint/2010/main" val="876290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26</a:t>
            </a:fld>
            <a:endParaRPr lang="en-US" dirty="0"/>
          </a:p>
        </p:txBody>
      </p:sp>
    </p:spTree>
    <p:extLst>
      <p:ext uri="{BB962C8B-B14F-4D97-AF65-F5344CB8AC3E}">
        <p14:creationId xmlns:p14="http://schemas.microsoft.com/office/powerpoint/2010/main" val="757155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35</a:t>
            </a:fld>
            <a:endParaRPr lang="en-US" dirty="0"/>
          </a:p>
        </p:txBody>
      </p:sp>
    </p:spTree>
    <p:extLst>
      <p:ext uri="{BB962C8B-B14F-4D97-AF65-F5344CB8AC3E}">
        <p14:creationId xmlns:p14="http://schemas.microsoft.com/office/powerpoint/2010/main" val="221184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36</a:t>
            </a:fld>
            <a:endParaRPr lang="en-US" dirty="0"/>
          </a:p>
        </p:txBody>
      </p:sp>
    </p:spTree>
    <p:extLst>
      <p:ext uri="{BB962C8B-B14F-4D97-AF65-F5344CB8AC3E}">
        <p14:creationId xmlns:p14="http://schemas.microsoft.com/office/powerpoint/2010/main" val="221184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pPr/>
              <a:t>39</a:t>
            </a:fld>
            <a:endParaRPr lang="en-US" dirty="0"/>
          </a:p>
        </p:txBody>
      </p:sp>
    </p:spTree>
    <p:extLst>
      <p:ext uri="{BB962C8B-B14F-4D97-AF65-F5344CB8AC3E}">
        <p14:creationId xmlns:p14="http://schemas.microsoft.com/office/powerpoint/2010/main" val="1633603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pPr/>
              <a:t>40</a:t>
            </a:fld>
            <a:endParaRPr lang="en-US" dirty="0"/>
          </a:p>
        </p:txBody>
      </p:sp>
    </p:spTree>
    <p:extLst>
      <p:ext uri="{BB962C8B-B14F-4D97-AF65-F5344CB8AC3E}">
        <p14:creationId xmlns:p14="http://schemas.microsoft.com/office/powerpoint/2010/main" val="163360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pPr/>
              <a:t>41</a:t>
            </a:fld>
            <a:endParaRPr lang="en-US" dirty="0"/>
          </a:p>
        </p:txBody>
      </p:sp>
    </p:spTree>
    <p:extLst>
      <p:ext uri="{BB962C8B-B14F-4D97-AF65-F5344CB8AC3E}">
        <p14:creationId xmlns:p14="http://schemas.microsoft.com/office/powerpoint/2010/main" val="163360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8</a:t>
            </a:fld>
            <a:endParaRPr lang="en-US" dirty="0"/>
          </a:p>
        </p:txBody>
      </p:sp>
    </p:spTree>
    <p:extLst>
      <p:ext uri="{BB962C8B-B14F-4D97-AF65-F5344CB8AC3E}">
        <p14:creationId xmlns:p14="http://schemas.microsoft.com/office/powerpoint/2010/main" val="392451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pPr/>
              <a:t>42</a:t>
            </a:fld>
            <a:endParaRPr lang="en-US" dirty="0"/>
          </a:p>
        </p:txBody>
      </p:sp>
    </p:spTree>
    <p:extLst>
      <p:ext uri="{BB962C8B-B14F-4D97-AF65-F5344CB8AC3E}">
        <p14:creationId xmlns:p14="http://schemas.microsoft.com/office/powerpoint/2010/main" val="163360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audience how would they do it</a:t>
            </a:r>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44</a:t>
            </a:fld>
            <a:endParaRPr lang="en-US" dirty="0"/>
          </a:p>
        </p:txBody>
      </p:sp>
    </p:spTree>
    <p:extLst>
      <p:ext uri="{BB962C8B-B14F-4D97-AF65-F5344CB8AC3E}">
        <p14:creationId xmlns:p14="http://schemas.microsoft.com/office/powerpoint/2010/main" val="412715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pPr/>
              <a:t>46</a:t>
            </a:fld>
            <a:endParaRPr lang="en-US" dirty="0"/>
          </a:p>
        </p:txBody>
      </p:sp>
    </p:spTree>
    <p:extLst>
      <p:ext uri="{BB962C8B-B14F-4D97-AF65-F5344CB8AC3E}">
        <p14:creationId xmlns:p14="http://schemas.microsoft.com/office/powerpoint/2010/main" val="2983231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t>49</a:t>
            </a:fld>
            <a:endParaRPr lang="en-US" dirty="0"/>
          </a:p>
        </p:txBody>
      </p:sp>
    </p:spTree>
    <p:extLst>
      <p:ext uri="{BB962C8B-B14F-4D97-AF65-F5344CB8AC3E}">
        <p14:creationId xmlns:p14="http://schemas.microsoft.com/office/powerpoint/2010/main" val="2515186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50</a:t>
            </a:fld>
            <a:endParaRPr lang="en-US" dirty="0"/>
          </a:p>
        </p:txBody>
      </p:sp>
    </p:spTree>
    <p:extLst>
      <p:ext uri="{BB962C8B-B14F-4D97-AF65-F5344CB8AC3E}">
        <p14:creationId xmlns:p14="http://schemas.microsoft.com/office/powerpoint/2010/main" val="1297692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11</a:t>
            </a:fld>
            <a:endParaRPr lang="en-US" dirty="0"/>
          </a:p>
        </p:txBody>
      </p:sp>
    </p:spTree>
    <p:extLst>
      <p:ext uri="{BB962C8B-B14F-4D97-AF65-F5344CB8AC3E}">
        <p14:creationId xmlns:p14="http://schemas.microsoft.com/office/powerpoint/2010/main" val="3898749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12</a:t>
            </a:fld>
            <a:endParaRPr lang="en-US" dirty="0"/>
          </a:p>
        </p:txBody>
      </p:sp>
    </p:spTree>
    <p:extLst>
      <p:ext uri="{BB962C8B-B14F-4D97-AF65-F5344CB8AC3E}">
        <p14:creationId xmlns:p14="http://schemas.microsoft.com/office/powerpoint/2010/main" val="359511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would you prepare patients to drive their health</a:t>
            </a:r>
            <a:r>
              <a:rPr lang="en-US" baseline="0" dirty="0" smtClean="0"/>
              <a:t> through literacy????</a:t>
            </a:r>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13</a:t>
            </a:fld>
            <a:endParaRPr lang="en-US" dirty="0"/>
          </a:p>
        </p:txBody>
      </p:sp>
    </p:spTree>
    <p:extLst>
      <p:ext uri="{BB962C8B-B14F-4D97-AF65-F5344CB8AC3E}">
        <p14:creationId xmlns:p14="http://schemas.microsoft.com/office/powerpoint/2010/main" val="273150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14</a:t>
            </a:fld>
            <a:endParaRPr lang="en-US" dirty="0"/>
          </a:p>
        </p:txBody>
      </p:sp>
    </p:spTree>
    <p:extLst>
      <p:ext uri="{BB962C8B-B14F-4D97-AF65-F5344CB8AC3E}">
        <p14:creationId xmlns:p14="http://schemas.microsoft.com/office/powerpoint/2010/main" val="1403417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t>
            </a:r>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16</a:t>
            </a:fld>
            <a:endParaRPr lang="en-US" dirty="0"/>
          </a:p>
        </p:txBody>
      </p:sp>
    </p:spTree>
    <p:extLst>
      <p:ext uri="{BB962C8B-B14F-4D97-AF65-F5344CB8AC3E}">
        <p14:creationId xmlns:p14="http://schemas.microsoft.com/office/powerpoint/2010/main" val="31562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17</a:t>
            </a:fld>
            <a:endParaRPr lang="en-US" dirty="0"/>
          </a:p>
        </p:txBody>
      </p:sp>
    </p:spTree>
    <p:extLst>
      <p:ext uri="{BB962C8B-B14F-4D97-AF65-F5344CB8AC3E}">
        <p14:creationId xmlns:p14="http://schemas.microsoft.com/office/powerpoint/2010/main" val="23198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algn="l"/>
            <a:endParaRPr lang="en-US" dirty="0" smtClean="0"/>
          </a:p>
        </p:txBody>
      </p:sp>
      <p:sp>
        <p:nvSpPr>
          <p:cNvPr id="4" name="Slide Number Placeholder 3"/>
          <p:cNvSpPr>
            <a:spLocks noGrp="1"/>
          </p:cNvSpPr>
          <p:nvPr>
            <p:ph type="sldNum" sz="quarter" idx="10"/>
          </p:nvPr>
        </p:nvSpPr>
        <p:spPr/>
        <p:txBody>
          <a:bodyPr/>
          <a:lstStyle/>
          <a:p>
            <a:fld id="{A8E3ED14-1C06-B149-8A7D-CC5362078B58}" type="slidenum">
              <a:rPr lang="en-US" smtClean="0"/>
              <a:pPr/>
              <a:t>21</a:t>
            </a:fld>
            <a:endParaRPr lang="en-US" dirty="0"/>
          </a:p>
        </p:txBody>
      </p:sp>
    </p:spTree>
    <p:extLst>
      <p:ext uri="{BB962C8B-B14F-4D97-AF65-F5344CB8AC3E}">
        <p14:creationId xmlns:p14="http://schemas.microsoft.com/office/powerpoint/2010/main" val="876290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57200" y="3341325"/>
            <a:ext cx="8229600" cy="914579"/>
          </a:xfrm>
          <a:prstGeom prst="rect">
            <a:avLst/>
          </a:prstGeom>
        </p:spPr>
        <p:txBody>
          <a:bodyPr/>
          <a:lstStyle>
            <a:lvl1pPr>
              <a:lnSpc>
                <a:spcPct val="100000"/>
              </a:lnSpc>
              <a:defRPr/>
            </a:lvl1pPr>
          </a:lstStyle>
          <a:p>
            <a:r>
              <a:rPr lang="en-US" dirty="0" smtClean="0"/>
              <a:t>Click to Edit the Master Title Style</a:t>
            </a:r>
            <a:endParaRPr lang="en-US" dirty="0"/>
          </a:p>
        </p:txBody>
      </p:sp>
      <p:sp>
        <p:nvSpPr>
          <p:cNvPr id="12" name="Subtitle 2"/>
          <p:cNvSpPr>
            <a:spLocks noGrp="1"/>
          </p:cNvSpPr>
          <p:nvPr>
            <p:ph type="subTitle" idx="1" hasCustomPrompt="1"/>
          </p:nvPr>
        </p:nvSpPr>
        <p:spPr>
          <a:xfrm>
            <a:off x="457200" y="4472510"/>
            <a:ext cx="82296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Line 19"/>
          <p:cNvSpPr>
            <a:spLocks noChangeShapeType="1"/>
          </p:cNvSpPr>
          <p:nvPr userDrawn="1"/>
        </p:nvSpPr>
        <p:spPr bwMode="auto">
          <a:xfrm>
            <a:off x="457200" y="433677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pic>
        <p:nvPicPr>
          <p:cNvPr id="10" name="Picture 9"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614" y="450850"/>
            <a:ext cx="8229600" cy="2752344"/>
          </a:xfrm>
          <a:prstGeom prst="rect">
            <a:avLst/>
          </a:prstGeom>
        </p:spPr>
      </p:pic>
    </p:spTree>
    <p:extLst>
      <p:ext uri="{BB962C8B-B14F-4D97-AF65-F5344CB8AC3E}">
        <p14:creationId xmlns:p14="http://schemas.microsoft.com/office/powerpoint/2010/main" val="393312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1E7BA56-6705-40E5-B9B6-A35218AE2814}" type="datetimeFigureOut">
              <a:rPr lang="en-US" smtClean="0"/>
              <a:pPr/>
              <a:t>10/15/2012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8916829-160F-46C0-88F7-D4FFEBE126FF}" type="slidenum">
              <a:rPr lang="en-US" smtClean="0"/>
              <a:pPr/>
              <a:t>‹#›</a:t>
            </a:fld>
            <a:endParaRPr lang="en-US" dirty="0"/>
          </a:p>
        </p:txBody>
      </p:sp>
    </p:spTree>
    <p:extLst>
      <p:ext uri="{BB962C8B-B14F-4D97-AF65-F5344CB8AC3E}">
        <p14:creationId xmlns:p14="http://schemas.microsoft.com/office/powerpoint/2010/main" val="120418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1E7BA56-6705-40E5-B9B6-A35218AE2814}" type="datetimeFigureOut">
              <a:rPr lang="en-US" smtClean="0"/>
              <a:pPr/>
              <a:t>10/15/2012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8916829-160F-46C0-88F7-D4FFEBE126FF}" type="slidenum">
              <a:rPr lang="en-US" smtClean="0"/>
              <a:pPr/>
              <a:t>‹#›</a:t>
            </a:fld>
            <a:endParaRPr lang="en-US" dirty="0"/>
          </a:p>
        </p:txBody>
      </p:sp>
    </p:spTree>
    <p:extLst>
      <p:ext uri="{BB962C8B-B14F-4D97-AF65-F5344CB8AC3E}">
        <p14:creationId xmlns:p14="http://schemas.microsoft.com/office/powerpoint/2010/main" val="122483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12" name="Line 19"/>
          <p:cNvSpPr>
            <a:spLocks noChangeShapeType="1"/>
          </p:cNvSpPr>
          <p:nvPr userDrawn="1"/>
        </p:nvSpPr>
        <p:spPr bwMode="auto">
          <a:xfrm>
            <a:off x="457200" y="433677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
        <p:nvSpPr>
          <p:cNvPr id="7" name="Title 1"/>
          <p:cNvSpPr>
            <a:spLocks noGrp="1"/>
          </p:cNvSpPr>
          <p:nvPr>
            <p:ph type="ctrTitle" hasCustomPrompt="1"/>
          </p:nvPr>
        </p:nvSpPr>
        <p:spPr>
          <a:xfrm>
            <a:off x="457200" y="3341325"/>
            <a:ext cx="8229600" cy="914579"/>
          </a:xfrm>
          <a:prstGeom prst="rect">
            <a:avLst/>
          </a:prstGeom>
        </p:spPr>
        <p:txBody>
          <a:bodyPr/>
          <a:lstStyle>
            <a:lvl1pPr>
              <a:lnSpc>
                <a:spcPct val="100000"/>
              </a:lnSpc>
              <a:defRPr/>
            </a:lvl1pPr>
          </a:lstStyle>
          <a:p>
            <a:r>
              <a:rPr lang="en-US" dirty="0" smtClean="0"/>
              <a:t>Click to Edit the Master Title Style</a:t>
            </a:r>
            <a:endParaRPr lang="en-US" dirty="0"/>
          </a:p>
        </p:txBody>
      </p:sp>
      <p:sp>
        <p:nvSpPr>
          <p:cNvPr id="8" name="Subtitle 2"/>
          <p:cNvSpPr>
            <a:spLocks noGrp="1"/>
          </p:cNvSpPr>
          <p:nvPr>
            <p:ph type="subTitle" idx="1" hasCustomPrompt="1"/>
          </p:nvPr>
        </p:nvSpPr>
        <p:spPr>
          <a:xfrm>
            <a:off x="457200" y="4472510"/>
            <a:ext cx="82296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613" y="450850"/>
            <a:ext cx="8192639" cy="2739982"/>
          </a:xfrm>
          <a:prstGeom prst="rect">
            <a:avLst/>
          </a:prstGeom>
        </p:spPr>
      </p:pic>
    </p:spTree>
    <p:extLst>
      <p:ext uri="{BB962C8B-B14F-4D97-AF65-F5344CB8AC3E}">
        <p14:creationId xmlns:p14="http://schemas.microsoft.com/office/powerpoint/2010/main" val="249443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341325"/>
            <a:ext cx="8229600" cy="914579"/>
          </a:xfrm>
          <a:prstGeom prst="rect">
            <a:avLst/>
          </a:prstGeom>
        </p:spPr>
        <p:txBody>
          <a:bodyPr/>
          <a:lstStyle>
            <a:lvl1pPr>
              <a:lnSpc>
                <a:spcPct val="100000"/>
              </a:lnSpc>
              <a:defRPr/>
            </a:lvl1pPr>
          </a:lstStyle>
          <a:p>
            <a:r>
              <a:rPr lang="en-US" dirty="0" smtClean="0"/>
              <a:t>Click to Edit the Master Title Style</a:t>
            </a:r>
            <a:endParaRPr lang="en-US" dirty="0"/>
          </a:p>
        </p:txBody>
      </p:sp>
      <p:sp>
        <p:nvSpPr>
          <p:cNvPr id="12" name="Line 19"/>
          <p:cNvSpPr>
            <a:spLocks noChangeShapeType="1"/>
          </p:cNvSpPr>
          <p:nvPr userDrawn="1"/>
        </p:nvSpPr>
        <p:spPr bwMode="auto">
          <a:xfrm>
            <a:off x="457200" y="433677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
        <p:nvSpPr>
          <p:cNvPr id="7" name="Subtitle 2"/>
          <p:cNvSpPr>
            <a:spLocks noGrp="1"/>
          </p:cNvSpPr>
          <p:nvPr>
            <p:ph type="subTitle" idx="1" hasCustomPrompt="1"/>
          </p:nvPr>
        </p:nvSpPr>
        <p:spPr>
          <a:xfrm>
            <a:off x="457200" y="4472510"/>
            <a:ext cx="82296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613" y="450850"/>
            <a:ext cx="8229600" cy="2752343"/>
          </a:xfrm>
          <a:prstGeom prst="rect">
            <a:avLst/>
          </a:prstGeom>
        </p:spPr>
      </p:pic>
    </p:spTree>
    <p:extLst>
      <p:ext uri="{BB962C8B-B14F-4D97-AF65-F5344CB8AC3E}">
        <p14:creationId xmlns:p14="http://schemas.microsoft.com/office/powerpoint/2010/main" val="330998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383384"/>
            <a:ext cx="8229600" cy="1362075"/>
          </a:xfrm>
          <a:prstGeom prst="rect">
            <a:avLst/>
          </a:prstGeom>
        </p:spPr>
        <p:txBody>
          <a:bodyPr anchor="t">
            <a:normAutofit/>
          </a:bodyPr>
          <a:lstStyle>
            <a:lvl1pPr algn="l">
              <a:defRPr sz="3600" b="1" cap="none"/>
            </a:lvl1pPr>
          </a:lstStyle>
          <a:p>
            <a:r>
              <a:rPr lang="en-US" dirty="0" smtClean="0"/>
              <a:t>Click to Edit the Master Title Style</a:t>
            </a:r>
            <a:endParaRPr lang="en-US" dirty="0"/>
          </a:p>
        </p:txBody>
      </p:sp>
      <p:sp>
        <p:nvSpPr>
          <p:cNvPr id="3" name="Text Placeholder 2"/>
          <p:cNvSpPr>
            <a:spLocks noGrp="1"/>
          </p:cNvSpPr>
          <p:nvPr>
            <p:ph type="body" idx="1" hasCustomPrompt="1"/>
          </p:nvPr>
        </p:nvSpPr>
        <p:spPr>
          <a:xfrm>
            <a:off x="457200" y="2614613"/>
            <a:ext cx="8229600" cy="1500187"/>
          </a:xfrm>
          <a:prstGeom prst="rect">
            <a:avLst/>
          </a:prstGeo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Line 19"/>
          <p:cNvSpPr>
            <a:spLocks noChangeShapeType="1"/>
          </p:cNvSpPr>
          <p:nvPr userDrawn="1"/>
        </p:nvSpPr>
        <p:spPr bwMode="auto">
          <a:xfrm>
            <a:off x="457200" y="4194853"/>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pic>
        <p:nvPicPr>
          <p:cNvPr id="8" name="Picture 7"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spTree>
    <p:extLst>
      <p:ext uri="{BB962C8B-B14F-4D97-AF65-F5344CB8AC3E}">
        <p14:creationId xmlns:p14="http://schemas.microsoft.com/office/powerpoint/2010/main" val="184483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
        <p:nvSpPr>
          <p:cNvPr id="10" name="Title 1"/>
          <p:cNvSpPr>
            <a:spLocks noGrp="1"/>
          </p:cNvSpPr>
          <p:nvPr>
            <p:ph type="title" hasCustomPrompt="1"/>
          </p:nvPr>
        </p:nvSpPr>
        <p:spPr>
          <a:xfrm>
            <a:off x="457200" y="296354"/>
            <a:ext cx="8229600" cy="958432"/>
          </a:xfrm>
        </p:spPr>
        <p:txBody>
          <a:bodyPr/>
          <a:lstStyle>
            <a:lvl1pPr>
              <a:defRPr>
                <a:solidFill>
                  <a:srgbClr val="569BBE"/>
                </a:solidFill>
              </a:defRPr>
            </a:lvl1pPr>
          </a:lstStyle>
          <a:p>
            <a:r>
              <a:rPr lang="en-US" dirty="0" smtClean="0"/>
              <a:t>Click to Edit the Master Title Style</a:t>
            </a:r>
            <a:endParaRPr lang="en-US" dirty="0"/>
          </a:p>
        </p:txBody>
      </p:sp>
      <p:sp>
        <p:nvSpPr>
          <p:cNvPr id="11" name="Text Placeholder 2"/>
          <p:cNvSpPr>
            <a:spLocks noGrp="1"/>
          </p:cNvSpPr>
          <p:nvPr>
            <p:ph idx="1" hasCustomPrompt="1"/>
          </p:nvPr>
        </p:nvSpPr>
        <p:spPr>
          <a:xfrm>
            <a:off x="457200" y="1437693"/>
            <a:ext cx="8229599" cy="4151577"/>
          </a:xfrm>
          <a:prstGeom prst="rect">
            <a:avLst/>
          </a:prstGeom>
          <a:ln>
            <a:noFill/>
          </a:ln>
        </p:spPr>
        <p:txBody>
          <a:bodyPr vert="horz" lIns="0" tIns="0" rIns="0" bIns="0" rtlCol="0">
            <a:normAutofit/>
          </a:bodyPr>
          <a:lstStyle>
            <a:lvl1pPr>
              <a:defRPr>
                <a:solidFill>
                  <a:schemeClr val="tx1">
                    <a:lumMod val="75000"/>
                    <a:lumOff val="25000"/>
                  </a:schemeClr>
                </a:solidFill>
              </a:defRPr>
            </a:lvl1pPr>
            <a:lvl2pPr marL="742950" indent="-228600">
              <a:buFont typeface="Arial"/>
              <a:buChar char="•"/>
              <a:defRPr sz="2000"/>
            </a:lvl2pPr>
            <a:lvl3pPr indent="-201168">
              <a:defRPr sz="1800">
                <a:solidFill>
                  <a:schemeClr val="accent2"/>
                </a:solidFill>
              </a:defRPr>
            </a:lvl3pPr>
            <a:lvl4pPr marL="1600200" indent="-182880">
              <a:buFont typeface="Arial"/>
              <a:buChar char="•"/>
              <a:defRPr sz="1600">
                <a:solidFill>
                  <a:schemeClr val="tx1">
                    <a:lumMod val="75000"/>
                    <a:lumOff val="25000"/>
                  </a:schemeClr>
                </a:solidFill>
              </a:defRPr>
            </a:lvl4pPr>
            <a:lvl5pPr marL="2057400" indent="-182880">
              <a:buClrTx/>
              <a:buFont typeface="Arial"/>
              <a:buChar char="•"/>
              <a:defRPr sz="14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Line 19"/>
          <p:cNvSpPr>
            <a:spLocks noChangeShapeType="1"/>
          </p:cNvSpPr>
          <p:nvPr userDrawn="1"/>
        </p:nvSpPr>
        <p:spPr bwMode="auto">
          <a:xfrm>
            <a:off x="457201" y="132873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71703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US" dirty="0"/>
          </a:p>
        </p:txBody>
      </p:sp>
      <p:sp>
        <p:nvSpPr>
          <p:cNvPr id="18" name="Title 1"/>
          <p:cNvSpPr>
            <a:spLocks noGrp="1"/>
          </p:cNvSpPr>
          <p:nvPr>
            <p:ph type="title" hasCustomPrompt="1"/>
          </p:nvPr>
        </p:nvSpPr>
        <p:spPr>
          <a:xfrm>
            <a:off x="457200" y="296354"/>
            <a:ext cx="8229600" cy="958432"/>
          </a:xfrm>
        </p:spPr>
        <p:txBody>
          <a:bodyPr/>
          <a:lstStyle>
            <a:lvl1pPr>
              <a:defRPr>
                <a:solidFill>
                  <a:schemeClr val="tx2"/>
                </a:solidFill>
              </a:defRPr>
            </a:lvl1pPr>
          </a:lstStyle>
          <a:p>
            <a:r>
              <a:rPr lang="en-US" dirty="0" smtClean="0"/>
              <a:t>Click to Edit the Master Title Style</a:t>
            </a:r>
            <a:endParaRPr lang="en-US" dirty="0"/>
          </a:p>
        </p:txBody>
      </p:sp>
      <p:sp>
        <p:nvSpPr>
          <p:cNvPr id="19" name="Text Placeholder 2"/>
          <p:cNvSpPr>
            <a:spLocks noGrp="1"/>
          </p:cNvSpPr>
          <p:nvPr>
            <p:ph type="body" idx="1" hasCustomPrompt="1"/>
          </p:nvPr>
        </p:nvSpPr>
        <p:spPr>
          <a:xfrm>
            <a:off x="457200" y="1505634"/>
            <a:ext cx="4040188"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 </a:t>
            </a:r>
          </a:p>
        </p:txBody>
      </p:sp>
      <p:sp>
        <p:nvSpPr>
          <p:cNvPr id="20" name="Content Placeholder 3"/>
          <p:cNvSpPr>
            <a:spLocks noGrp="1"/>
          </p:cNvSpPr>
          <p:nvPr>
            <p:ph sz="half" idx="2" hasCustomPrompt="1"/>
          </p:nvPr>
        </p:nvSpPr>
        <p:spPr>
          <a:xfrm>
            <a:off x="457200" y="2128488"/>
            <a:ext cx="4040188" cy="3549681"/>
          </a:xfrm>
        </p:spPr>
        <p:txBody>
          <a:bodyPr/>
          <a:lstStyle>
            <a:lvl1pPr marL="198438" indent="-274320">
              <a:buClrTx/>
              <a:defRPr sz="2000">
                <a:solidFill>
                  <a:schemeClr val="tx1">
                    <a:lumMod val="75000"/>
                    <a:lumOff val="25000"/>
                  </a:schemeClr>
                </a:solidFill>
              </a:defRPr>
            </a:lvl1pPr>
            <a:lvl2pPr marL="742950" indent="-228600">
              <a:buClrTx/>
              <a:buFont typeface="Arial"/>
              <a:buChar char="•"/>
              <a:defRPr sz="1800">
                <a:solidFill>
                  <a:schemeClr val="bg2">
                    <a:lumMod val="50000"/>
                  </a:schemeClr>
                </a:solidFill>
              </a:defRPr>
            </a:lvl2pPr>
            <a:lvl3pPr marL="1143000" indent="-182880">
              <a:buClrTx/>
              <a:defRPr sz="1600">
                <a:solidFill>
                  <a:schemeClr val="accent2"/>
                </a:solidFill>
              </a:defRPr>
            </a:lvl3pPr>
            <a:lvl4pPr marL="1600200" indent="-182880">
              <a:buFont typeface="Arial"/>
              <a:buChar char="•"/>
              <a:defRPr sz="1400">
                <a:solidFill>
                  <a:schemeClr val="tx1">
                    <a:lumMod val="75000"/>
                    <a:lumOff val="25000"/>
                  </a:schemeClr>
                </a:solidFill>
              </a:defRPr>
            </a:lvl4pPr>
            <a:lvl5pPr marL="2057400" indent="-18288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4"/>
          <p:cNvSpPr>
            <a:spLocks noGrp="1"/>
          </p:cNvSpPr>
          <p:nvPr>
            <p:ph type="body" sz="quarter" idx="3" hasCustomPrompt="1"/>
          </p:nvPr>
        </p:nvSpPr>
        <p:spPr>
          <a:xfrm>
            <a:off x="4645025" y="1505634"/>
            <a:ext cx="4041775"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 </a:t>
            </a:r>
          </a:p>
        </p:txBody>
      </p:sp>
      <p:sp>
        <p:nvSpPr>
          <p:cNvPr id="22" name="Content Placeholder 5"/>
          <p:cNvSpPr>
            <a:spLocks noGrp="1"/>
          </p:cNvSpPr>
          <p:nvPr>
            <p:ph sz="quarter" idx="4" hasCustomPrompt="1"/>
          </p:nvPr>
        </p:nvSpPr>
        <p:spPr>
          <a:xfrm>
            <a:off x="4645025" y="2128489"/>
            <a:ext cx="4041775" cy="3549680"/>
          </a:xfrm>
        </p:spPr>
        <p:txBody>
          <a:bodyPr/>
          <a:lstStyle>
            <a:lvl1pPr indent="-274320">
              <a:buClrTx/>
              <a:defRPr sz="2000">
                <a:solidFill>
                  <a:schemeClr val="tx1">
                    <a:lumMod val="75000"/>
                    <a:lumOff val="25000"/>
                  </a:schemeClr>
                </a:solidFill>
              </a:defRPr>
            </a:lvl1pPr>
            <a:lvl2pPr marL="742950" indent="-228600">
              <a:buClrTx/>
              <a:buFont typeface="Arial"/>
              <a:buChar char="•"/>
              <a:defRPr sz="1800">
                <a:solidFill>
                  <a:schemeClr val="bg2">
                    <a:lumMod val="50000"/>
                  </a:schemeClr>
                </a:solidFill>
              </a:defRPr>
            </a:lvl2pPr>
            <a:lvl3pPr indent="-182880">
              <a:buClrTx/>
              <a:defRPr sz="1600">
                <a:solidFill>
                  <a:schemeClr val="accent2"/>
                </a:solidFill>
              </a:defRPr>
            </a:lvl3pPr>
            <a:lvl4pPr marL="1600200" indent="-182880">
              <a:buFont typeface="Arial"/>
              <a:buChar char="•"/>
              <a:defRPr sz="1400">
                <a:solidFill>
                  <a:schemeClr val="tx1">
                    <a:lumMod val="75000"/>
                    <a:lumOff val="25000"/>
                  </a:schemeClr>
                </a:solidFill>
              </a:defRPr>
            </a:lvl4pPr>
            <a:lvl5pPr marL="2057400" indent="-18288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Line 19"/>
          <p:cNvSpPr>
            <a:spLocks noChangeShapeType="1"/>
          </p:cNvSpPr>
          <p:nvPr userDrawn="1"/>
        </p:nvSpPr>
        <p:spPr bwMode="auto">
          <a:xfrm>
            <a:off x="457201" y="132873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26693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Title 1"/>
          <p:cNvSpPr>
            <a:spLocks noGrp="1"/>
          </p:cNvSpPr>
          <p:nvPr>
            <p:ph type="title" hasCustomPrompt="1"/>
          </p:nvPr>
        </p:nvSpPr>
        <p:spPr>
          <a:xfrm>
            <a:off x="457200" y="296354"/>
            <a:ext cx="8229600" cy="958432"/>
          </a:xfrm>
        </p:spPr>
        <p:txBody>
          <a:bodyPr/>
          <a:lstStyle>
            <a:lvl1pPr>
              <a:defRPr>
                <a:solidFill>
                  <a:srgbClr val="569BBE"/>
                </a:solidFill>
              </a:defRPr>
            </a:lvl1pPr>
          </a:lstStyle>
          <a:p>
            <a:r>
              <a:rPr lang="en-US" dirty="0" smtClean="0"/>
              <a:t>Click to Edit the Master Title Style</a:t>
            </a:r>
            <a:endParaRPr lang="en-US" dirty="0"/>
          </a:p>
        </p:txBody>
      </p:sp>
      <p:sp>
        <p:nvSpPr>
          <p:cNvPr id="5" name="Line 19"/>
          <p:cNvSpPr>
            <a:spLocks noChangeShapeType="1"/>
          </p:cNvSpPr>
          <p:nvPr userDrawn="1"/>
        </p:nvSpPr>
        <p:spPr bwMode="auto">
          <a:xfrm>
            <a:off x="457201" y="132873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60582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584432"/>
            <a:ext cx="5486400" cy="438376"/>
          </a:xfrm>
          <a:prstGeom prst="rect">
            <a:avLst/>
          </a:prstGeom>
        </p:spPr>
        <p:txBody>
          <a:bodyPr anchor="b"/>
          <a:lstStyle>
            <a:lvl1pPr algn="l">
              <a:defRPr sz="2000" b="0" i="0"/>
            </a:lvl1pPr>
          </a:lstStyle>
          <a:p>
            <a:r>
              <a:rPr lang="en-US" dirty="0" smtClean="0"/>
              <a:t>Click to Edit the Master Title Style</a:t>
            </a:r>
            <a:endParaRPr lang="en-US" dirty="0"/>
          </a:p>
        </p:txBody>
      </p:sp>
      <p:sp>
        <p:nvSpPr>
          <p:cNvPr id="3" name="Picture Placeholder 2"/>
          <p:cNvSpPr>
            <a:spLocks noGrp="1"/>
          </p:cNvSpPr>
          <p:nvPr>
            <p:ph type="pic" idx="1"/>
          </p:nvPr>
        </p:nvSpPr>
        <p:spPr>
          <a:xfrm>
            <a:off x="1792288" y="457200"/>
            <a:ext cx="5486400" cy="4114800"/>
          </a:xfrm>
          <a:prstGeom prst="rect">
            <a:avLst/>
          </a:prstGeom>
          <a:solidFill>
            <a:schemeClr val="tx1">
              <a:lumMod val="10000"/>
              <a:lumOff val="9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151170"/>
            <a:ext cx="5486400" cy="622566"/>
          </a:xfrm>
          <a:prstGeom prst="rect">
            <a:avLst/>
          </a:prstGeom>
        </p:spPr>
        <p:txBody>
          <a:bodyPr>
            <a:normAutofit/>
          </a:bodyPr>
          <a:lstStyle>
            <a:lvl1pPr marL="0" indent="0">
              <a:buNone/>
              <a:defRPr sz="16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0067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9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57199" y="5986008"/>
            <a:ext cx="5213351" cy="548486"/>
          </a:xfrm>
          <a:prstGeom prst="rect">
            <a:avLst/>
          </a:prstGeom>
        </p:spPr>
        <p:txBody>
          <a:bodyPr vert="horz" lIns="0" tIns="0" rIns="0" bIns="0" rtlCol="0" anchor="b"/>
          <a:lstStyle>
            <a:lvl1pPr algn="l">
              <a:lnSpc>
                <a:spcPct val="50000"/>
              </a:lnSpc>
              <a:defRPr sz="1200">
                <a:solidFill>
                  <a:schemeClr val="tx1">
                    <a:tint val="75000"/>
                  </a:schemeClr>
                </a:solidFill>
              </a:defRPr>
            </a:lvl1pPr>
          </a:lstStyle>
          <a:p>
            <a:endParaRPr lang="en-US" dirty="0"/>
          </a:p>
        </p:txBody>
      </p:sp>
      <p:sp>
        <p:nvSpPr>
          <p:cNvPr id="11" name="Title Placeholder 1"/>
          <p:cNvSpPr>
            <a:spLocks noGrp="1"/>
          </p:cNvSpPr>
          <p:nvPr>
            <p:ph type="title"/>
          </p:nvPr>
        </p:nvSpPr>
        <p:spPr>
          <a:xfrm>
            <a:off x="457200" y="296895"/>
            <a:ext cx="8229600" cy="958432"/>
          </a:xfrm>
          <a:prstGeom prst="rect">
            <a:avLst/>
          </a:prstGeom>
          <a:ln w="3175" cmpd="sng">
            <a:noFill/>
          </a:ln>
        </p:spPr>
        <p:txBody>
          <a:bodyPr vert="horz" lIns="0" tIns="0" rIns="0" bIns="0" rtlCol="0" anchor="b">
            <a:normAutofit/>
          </a:bodyPr>
          <a:lstStyle/>
          <a:p>
            <a:r>
              <a:rPr lang="en-US" dirty="0" smtClean="0"/>
              <a:t>Click to Edit the Master Title Style</a:t>
            </a:r>
            <a:endParaRPr lang="en-US" dirty="0"/>
          </a:p>
        </p:txBody>
      </p:sp>
      <p:sp>
        <p:nvSpPr>
          <p:cNvPr id="12" name="Text Placeholder 2"/>
          <p:cNvSpPr>
            <a:spLocks noGrp="1"/>
          </p:cNvSpPr>
          <p:nvPr>
            <p:ph type="body" idx="1"/>
          </p:nvPr>
        </p:nvSpPr>
        <p:spPr>
          <a:xfrm>
            <a:off x="457200" y="1433779"/>
            <a:ext cx="8229599" cy="409027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logo-hsy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34860" y="6048375"/>
            <a:ext cx="1551939" cy="457200"/>
          </a:xfrm>
          <a:prstGeom prst="rect">
            <a:avLst/>
          </a:prstGeom>
        </p:spPr>
      </p:pic>
    </p:spTree>
    <p:extLst>
      <p:ext uri="{BB962C8B-B14F-4D97-AF65-F5344CB8AC3E}">
        <p14:creationId xmlns:p14="http://schemas.microsoft.com/office/powerpoint/2010/main" val="1601846191"/>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71" r:id="rId3"/>
    <p:sldLayoutId id="2147483651" r:id="rId4"/>
    <p:sldLayoutId id="2147483650" r:id="rId5"/>
    <p:sldLayoutId id="2147483653" r:id="rId6"/>
    <p:sldLayoutId id="2147483795" r:id="rId7"/>
    <p:sldLayoutId id="2147483657" r:id="rId8"/>
    <p:sldLayoutId id="2147483793" r:id="rId9"/>
    <p:sldLayoutId id="2147483796" r:id="rId10"/>
    <p:sldLayoutId id="2147483797" r:id="rId11"/>
  </p:sldLayoutIdLst>
  <p:timing>
    <p:tnLst>
      <p:par>
        <p:cTn id="1" dur="indefinite" restart="never" nodeType="tmRoot"/>
      </p:par>
    </p:tnLst>
  </p:timing>
  <p:txStyles>
    <p:titleStyle>
      <a:lvl1pPr algn="l" defTabSz="457200" rtl="0" eaLnBrk="1" latinLnBrk="0" hangingPunct="1">
        <a:lnSpc>
          <a:spcPts val="2800"/>
        </a:lnSpc>
        <a:spcBef>
          <a:spcPct val="0"/>
        </a:spcBef>
        <a:buNone/>
        <a:defRPr sz="2800" kern="1200">
          <a:solidFill>
            <a:schemeClr val="tx2"/>
          </a:solidFill>
          <a:latin typeface="+mj-lt"/>
          <a:ea typeface="+mj-ea"/>
          <a:cs typeface="+mj-cs"/>
        </a:defRPr>
      </a:lvl1pPr>
    </p:titleStyle>
    <p:bodyStyle>
      <a:lvl1pPr marL="256032" indent="-274320" algn="l" defTabSz="457200" rtl="0" eaLnBrk="1" latinLnBrk="0" hangingPunct="1">
        <a:spcBef>
          <a:spcPts val="0"/>
        </a:spcBef>
        <a:spcAft>
          <a:spcPts val="400"/>
        </a:spcAft>
        <a:buClrTx/>
        <a:buFont typeface="Arial"/>
        <a:buChar char="•"/>
        <a:defRPr sz="2400" kern="1200">
          <a:solidFill>
            <a:schemeClr val="tx1">
              <a:lumMod val="75000"/>
              <a:lumOff val="25000"/>
            </a:schemeClr>
          </a:solidFill>
          <a:latin typeface="+mn-lt"/>
          <a:ea typeface="+mn-ea"/>
          <a:cs typeface="+mn-cs"/>
        </a:defRPr>
      </a:lvl1pPr>
      <a:lvl2pPr marL="742950" indent="-256032" algn="l" defTabSz="457200" rtl="0" eaLnBrk="1" latinLnBrk="0" hangingPunct="1">
        <a:spcBef>
          <a:spcPts val="0"/>
        </a:spcBef>
        <a:spcAft>
          <a:spcPts val="400"/>
        </a:spcAft>
        <a:buClrTx/>
        <a:buFont typeface="Arial"/>
        <a:buChar char="•"/>
        <a:defRPr sz="2200" kern="1200">
          <a:solidFill>
            <a:schemeClr val="bg2">
              <a:lumMod val="50000"/>
            </a:schemeClr>
          </a:solidFill>
          <a:latin typeface="+mn-lt"/>
          <a:ea typeface="+mn-ea"/>
          <a:cs typeface="+mn-cs"/>
        </a:defRPr>
      </a:lvl2pPr>
      <a:lvl3pPr marL="1143000" indent="-228600" algn="l" defTabSz="457200" rtl="0" eaLnBrk="1" latinLnBrk="0" hangingPunct="1">
        <a:spcBef>
          <a:spcPts val="0"/>
        </a:spcBef>
        <a:spcAft>
          <a:spcPts val="300"/>
        </a:spcAft>
        <a:buClrTx/>
        <a:buFont typeface="Arial"/>
        <a:buChar char="•"/>
        <a:defRPr sz="2000" kern="1200">
          <a:solidFill>
            <a:schemeClr val="accent2"/>
          </a:solidFill>
          <a:latin typeface="+mn-lt"/>
          <a:ea typeface="+mn-ea"/>
          <a:cs typeface="+mn-cs"/>
        </a:defRPr>
      </a:lvl3pPr>
      <a:lvl4pPr marL="1600200" indent="-210312" algn="l" defTabSz="457200" rtl="0" eaLnBrk="1" latinLnBrk="0" hangingPunct="1">
        <a:spcBef>
          <a:spcPts val="0"/>
        </a:spcBef>
        <a:spcAft>
          <a:spcPts val="250"/>
        </a:spcAft>
        <a:buClrTx/>
        <a:buFont typeface="Arial"/>
        <a:buChar char="•"/>
        <a:defRPr sz="1800" kern="1200">
          <a:solidFill>
            <a:schemeClr val="tx1">
              <a:lumMod val="75000"/>
              <a:lumOff val="25000"/>
            </a:schemeClr>
          </a:solidFill>
          <a:latin typeface="+mn-lt"/>
          <a:ea typeface="+mn-ea"/>
          <a:cs typeface="+mn-cs"/>
        </a:defRPr>
      </a:lvl4pPr>
      <a:lvl5pPr marL="2057400" indent="-201168" algn="l" defTabSz="457200" rtl="0" eaLnBrk="1" latinLnBrk="0" hangingPunct="1">
        <a:spcBef>
          <a:spcPts val="0"/>
        </a:spcBef>
        <a:spcAft>
          <a:spcPts val="250"/>
        </a:spcAft>
        <a:buClrTx/>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www.ncqa.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pcmh.ahrq.gov/portal/server.pt/community/pcmh__home/1483/PCMH_Defining%20the%20PCMH_v2"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2.png"/><Relationship Id="rId7" Type="http://schemas.openxmlformats.org/officeDocument/2006/relationships/diagramQuickStyle" Target="../diagrams/quickStyle1.xml"/><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3.png"/><Relationship Id="rId9" Type="http://schemas.microsoft.com/office/2007/relationships/diagramDrawing" Target="../diagrams/drawing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wmf"/></Relationships>
</file>

<file path=ppt/slides/_rels/slide45.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www.flickr.com/photos/sids1/5338140209/sizes/l/" TargetMode="External"/><Relationship Id="rId7" Type="http://schemas.openxmlformats.org/officeDocument/2006/relationships/hyperlink" Target="http://office.microsoft.com/en-us/images/results.aspx?qu=doctor&amp;ex=2"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creativecommons.org/licenses/by/2.0/deed.en" TargetMode="External"/><Relationship Id="rId5" Type="http://schemas.openxmlformats.org/officeDocument/2006/relationships/hyperlink" Target="http://www.flickr.com/photos/usaghumphreys/7174846990/sizes/m/in/photostream/" TargetMode="External"/><Relationship Id="rId4" Type="http://schemas.openxmlformats.org/officeDocument/2006/relationships/hyperlink" Target="http://creativecommons.org/licenses/by/2.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www.pesgce.com/RyanWhite2012"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457200" y="3341326"/>
            <a:ext cx="8229600" cy="733370"/>
          </a:xfrm>
        </p:spPr>
        <p:txBody>
          <a:bodyPr>
            <a:normAutofit fontScale="90000"/>
          </a:bodyPr>
          <a:lstStyle/>
          <a:p>
            <a:r>
              <a:rPr lang="en-US" sz="2700" b="1" dirty="0" smtClean="0">
                <a:solidFill>
                  <a:schemeClr val="accent1"/>
                </a:solidFill>
                <a:latin typeface="+mn-lt"/>
                <a:ea typeface="+mn-ea"/>
                <a:cs typeface="+mn-cs"/>
              </a:rPr>
              <a:t>RWA 0132 Creating a Patient Centered Web-page with Health Literacy and Navigation </a:t>
            </a:r>
            <a:endParaRPr lang="en-US" sz="2700" b="1" dirty="0">
              <a:solidFill>
                <a:schemeClr val="accent1"/>
              </a:solidFill>
              <a:latin typeface="+mn-lt"/>
              <a:ea typeface="+mn-ea"/>
              <a:cs typeface="+mn-cs"/>
            </a:endParaRPr>
          </a:p>
        </p:txBody>
      </p:sp>
      <p:sp>
        <p:nvSpPr>
          <p:cNvPr id="3" name="Content Placeholder 2"/>
          <p:cNvSpPr>
            <a:spLocks noGrp="1"/>
          </p:cNvSpPr>
          <p:nvPr>
            <p:ph type="subTitle" idx="1"/>
          </p:nvPr>
        </p:nvSpPr>
        <p:spPr>
          <a:xfrm>
            <a:off x="280737" y="4363453"/>
            <a:ext cx="8229600" cy="1556084"/>
          </a:xfrm>
        </p:spPr>
        <p:txBody>
          <a:bodyPr>
            <a:noAutofit/>
          </a:bodyPr>
          <a:lstStyle/>
          <a:p>
            <a:r>
              <a:rPr lang="en-US" sz="2000" b="1" dirty="0" smtClean="0">
                <a:solidFill>
                  <a:schemeClr val="accent1"/>
                </a:solidFill>
              </a:rPr>
              <a:t>Amy Sitapati, M.D. </a:t>
            </a:r>
          </a:p>
          <a:p>
            <a:r>
              <a:rPr lang="en-US" sz="2000" dirty="0" smtClean="0">
                <a:solidFill>
                  <a:schemeClr val="accent1"/>
                </a:solidFill>
              </a:rPr>
              <a:t>Interim Director, Owen Clinic</a:t>
            </a:r>
          </a:p>
          <a:p>
            <a:r>
              <a:rPr lang="en-US" sz="2000" b="1" dirty="0" smtClean="0">
                <a:solidFill>
                  <a:schemeClr val="accent1"/>
                </a:solidFill>
              </a:rPr>
              <a:t>Militza Bonet-</a:t>
            </a:r>
            <a:r>
              <a:rPr lang="en-US" sz="2000" b="1" dirty="0" err="1" smtClean="0">
                <a:solidFill>
                  <a:schemeClr val="accent1"/>
                </a:solidFill>
              </a:rPr>
              <a:t>Vázquez</a:t>
            </a:r>
            <a:r>
              <a:rPr lang="en-US" sz="2000" b="1" dirty="0" smtClean="0">
                <a:solidFill>
                  <a:schemeClr val="accent1"/>
                </a:solidFill>
              </a:rPr>
              <a:t>, MPH</a:t>
            </a:r>
          </a:p>
          <a:p>
            <a:r>
              <a:rPr lang="en-US" sz="2000" dirty="0" smtClean="0">
                <a:solidFill>
                  <a:schemeClr val="accent1"/>
                </a:solidFill>
              </a:rPr>
              <a:t>Health </a:t>
            </a:r>
            <a:r>
              <a:rPr lang="en-US" sz="2000" dirty="0">
                <a:solidFill>
                  <a:schemeClr val="accent1"/>
                </a:solidFill>
              </a:rPr>
              <a:t>Marketing/Communications </a:t>
            </a:r>
            <a:r>
              <a:rPr lang="en-US" sz="2000" dirty="0" smtClean="0">
                <a:solidFill>
                  <a:schemeClr val="accent1"/>
                </a:solidFill>
              </a:rPr>
              <a:t>Manager</a:t>
            </a:r>
          </a:p>
          <a:p>
            <a:r>
              <a:rPr lang="en-US" sz="2000" b="1" dirty="0" smtClean="0">
                <a:solidFill>
                  <a:schemeClr val="accent1"/>
                </a:solidFill>
              </a:rPr>
              <a:t>Barbara Berkovich, MA </a:t>
            </a:r>
          </a:p>
          <a:p>
            <a:r>
              <a:rPr lang="en-US" sz="2000" dirty="0" smtClean="0">
                <a:solidFill>
                  <a:schemeClr val="accent1"/>
                </a:solidFill>
              </a:rPr>
              <a:t>Ambulatory Systems Analyst</a:t>
            </a:r>
            <a:endParaRPr lang="en-US" sz="2000" dirty="0"/>
          </a:p>
        </p:txBody>
      </p:sp>
    </p:spTree>
    <p:extLst>
      <p:ext uri="{BB962C8B-B14F-4D97-AF65-F5344CB8AC3E}">
        <p14:creationId xmlns:p14="http://schemas.microsoft.com/office/powerpoint/2010/main" val="2877552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0"/>
            <a:ext cx="11346510" cy="1134138"/>
          </a:xfrm>
        </p:spPr>
        <p:txBody>
          <a:bodyPr>
            <a:normAutofit/>
          </a:bodyPr>
          <a:lstStyle/>
          <a:p>
            <a:r>
              <a:rPr lang="en-US" b="1" dirty="0">
                <a:solidFill>
                  <a:schemeClr val="tx1">
                    <a:lumMod val="75000"/>
                    <a:lumOff val="25000"/>
                  </a:schemeClr>
                </a:solidFill>
                <a:latin typeface="Arial" pitchFamily="34" charset="0"/>
                <a:cs typeface="Arial" pitchFamily="34" charset="0"/>
              </a:rPr>
              <a:t>Learning </a:t>
            </a:r>
            <a:r>
              <a:rPr lang="en-US" b="1" dirty="0" smtClean="0">
                <a:solidFill>
                  <a:schemeClr val="tx1">
                    <a:lumMod val="75000"/>
                    <a:lumOff val="25000"/>
                  </a:schemeClr>
                </a:solidFill>
                <a:latin typeface="Arial" pitchFamily="34" charset="0"/>
                <a:cs typeface="Arial" pitchFamily="34" charset="0"/>
              </a:rPr>
              <a:t>Objective 1</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0" indent="0" algn="ctr">
              <a:buNone/>
            </a:pPr>
            <a:r>
              <a:rPr lang="en-US" dirty="0" smtClean="0"/>
              <a:t>Describe </a:t>
            </a:r>
            <a:r>
              <a:rPr lang="en-US" dirty="0"/>
              <a:t>unique framing required for </a:t>
            </a:r>
            <a:endParaRPr lang="en-US" dirty="0" smtClean="0"/>
          </a:p>
          <a:p>
            <a:pPr marL="0" indent="0" algn="ctr">
              <a:buNone/>
            </a:pPr>
            <a:r>
              <a:rPr lang="en-US" b="1" dirty="0" smtClean="0"/>
              <a:t>Patient Centered Medical Home </a:t>
            </a:r>
          </a:p>
          <a:p>
            <a:pPr marL="0" indent="0" algn="ctr">
              <a:buNone/>
            </a:pPr>
            <a:r>
              <a:rPr lang="en-US" dirty="0" smtClean="0"/>
              <a:t>web </a:t>
            </a:r>
            <a:r>
              <a:rPr lang="en-US" dirty="0"/>
              <a:t>page </a:t>
            </a:r>
            <a:r>
              <a:rPr lang="en-US" dirty="0" smtClean="0"/>
              <a:t>development</a:t>
            </a:r>
            <a:endParaRPr lang="en-US" dirty="0"/>
          </a:p>
          <a:p>
            <a:pPr marL="0" indent="0">
              <a:buNone/>
            </a:pPr>
            <a:endParaRPr lang="en-US" dirty="0"/>
          </a:p>
        </p:txBody>
      </p:sp>
      <p:sp>
        <p:nvSpPr>
          <p:cNvPr id="4" name="Rectangle 3"/>
          <p:cNvSpPr/>
          <p:nvPr/>
        </p:nvSpPr>
        <p:spPr>
          <a:xfrm>
            <a:off x="3174618" y="2646947"/>
            <a:ext cx="2825130"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PCMH</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C:\Users\Acer\AppData\Local\Microsoft\Windows\Temporary Internet Files\Content.IE5\PITXPVEV\MC90043490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198" y="2984356"/>
            <a:ext cx="3433010" cy="343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53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582"/>
            <a:ext cx="8686800" cy="958432"/>
          </a:xfrm>
        </p:spPr>
        <p:txBody>
          <a:bodyPr/>
          <a:lstStyle/>
          <a:p>
            <a:r>
              <a:rPr lang="en-US" b="1" dirty="0" smtClean="0">
                <a:solidFill>
                  <a:schemeClr val="tx1">
                    <a:lumMod val="75000"/>
                    <a:lumOff val="25000"/>
                  </a:schemeClr>
                </a:solidFill>
                <a:latin typeface="+mn-lt"/>
              </a:rPr>
              <a:t>Why a web site?</a:t>
            </a:r>
            <a:endParaRPr lang="en-US" dirty="0">
              <a:solidFill>
                <a:schemeClr val="tx1">
                  <a:lumMod val="75000"/>
                  <a:lumOff val="25000"/>
                </a:schemeClr>
              </a:solidFill>
              <a:latin typeface="+mn-lt"/>
            </a:endParaRP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55" y="1427747"/>
            <a:ext cx="7773090" cy="4607625"/>
          </a:xfrm>
          <a:prstGeom prst="rect">
            <a:avLst/>
          </a:prstGeom>
          <a:solidFill>
            <a:srgbClr val="92D050"/>
          </a:solidFill>
          <a:ln>
            <a:noFill/>
          </a:ln>
          <a:effectLst/>
          <a:extLst/>
        </p:spPr>
      </p:pic>
      <p:sp>
        <p:nvSpPr>
          <p:cNvPr id="6" name="TextBox 5"/>
          <p:cNvSpPr txBox="1"/>
          <p:nvPr/>
        </p:nvSpPr>
        <p:spPr>
          <a:xfrm>
            <a:off x="155167" y="6217375"/>
            <a:ext cx="4999189" cy="553998"/>
          </a:xfrm>
          <a:prstGeom prst="rect">
            <a:avLst/>
          </a:prstGeom>
          <a:noFill/>
        </p:spPr>
        <p:txBody>
          <a:bodyPr wrap="none" rtlCol="0">
            <a:spAutoFit/>
          </a:bodyPr>
          <a:lstStyle/>
          <a:p>
            <a:pPr defTabSz="457200"/>
            <a:r>
              <a:rPr lang="en-US" sz="1200" dirty="0" smtClean="0">
                <a:solidFill>
                  <a:srgbClr val="262626"/>
                </a:solidFill>
              </a:rPr>
              <a:t>Source:  National Committee for Quality Assurance </a:t>
            </a:r>
            <a:r>
              <a:rPr lang="en-US" sz="1200" dirty="0" smtClean="0">
                <a:solidFill>
                  <a:srgbClr val="262626"/>
                </a:solidFill>
                <a:hlinkClick r:id="rId4"/>
              </a:rPr>
              <a:t>http</a:t>
            </a:r>
            <a:r>
              <a:rPr lang="en-US" sz="1200" dirty="0">
                <a:solidFill>
                  <a:srgbClr val="262626"/>
                </a:solidFill>
                <a:hlinkClick r:id="rId4"/>
              </a:rPr>
              <a:t>://www.ncqa.org</a:t>
            </a:r>
            <a:endParaRPr lang="en-US" sz="1200" dirty="0">
              <a:solidFill>
                <a:srgbClr val="262626"/>
              </a:solidFill>
            </a:endParaRPr>
          </a:p>
          <a:p>
            <a:pPr defTabSz="457200"/>
            <a:endParaRPr lang="en-US" dirty="0">
              <a:solidFill>
                <a:srgbClr val="262626"/>
              </a:solidFill>
            </a:endParaRPr>
          </a:p>
        </p:txBody>
      </p:sp>
      <p:sp>
        <p:nvSpPr>
          <p:cNvPr id="7" name="Right Arrow 6"/>
          <p:cNvSpPr/>
          <p:nvPr/>
        </p:nvSpPr>
        <p:spPr>
          <a:xfrm rot="10800000">
            <a:off x="7611982" y="2372629"/>
            <a:ext cx="1299409" cy="44917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567680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extLst>
              <a:ext uri="{28A0092B-C50C-407E-A947-70E740481C1C}">
                <a14:useLocalDpi xmlns:a14="http://schemas.microsoft.com/office/drawing/2010/main" val="0"/>
              </a:ext>
            </a:extLst>
          </a:blip>
          <a:srcRect l="16012" t="87784" r="17070"/>
          <a:stretch/>
        </p:blipFill>
        <p:spPr bwMode="auto">
          <a:xfrm>
            <a:off x="457197" y="5133473"/>
            <a:ext cx="7932824" cy="81600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16012" t="9339" r="17070" b="24489"/>
          <a:stretch/>
        </p:blipFill>
        <p:spPr bwMode="auto">
          <a:xfrm>
            <a:off x="457200" y="1572125"/>
            <a:ext cx="7932821" cy="3689685"/>
          </a:xfrm>
          <a:prstGeom prst="rect">
            <a:avLst/>
          </a:prstGeom>
          <a:ln>
            <a:solidFill>
              <a:schemeClr val="tx1"/>
            </a:solidFill>
          </a:ln>
          <a:extLst>
            <a:ext uri="{53640926-AAD7-44D8-BBD7-CCE9431645EC}">
              <a14:shadowObscured xmlns:a14="http://schemas.microsoft.com/office/drawing/2010/main"/>
            </a:ext>
          </a:extLst>
        </p:spPr>
      </p:pic>
      <p:sp>
        <p:nvSpPr>
          <p:cNvPr id="3" name="Title 2"/>
          <p:cNvSpPr>
            <a:spLocks noGrp="1"/>
          </p:cNvSpPr>
          <p:nvPr>
            <p:ph type="title"/>
          </p:nvPr>
        </p:nvSpPr>
        <p:spPr/>
        <p:txBody>
          <a:bodyPr/>
          <a:lstStyle/>
          <a:p>
            <a:endParaRPr lang="en-US" dirty="0"/>
          </a:p>
        </p:txBody>
      </p:sp>
      <p:sp>
        <p:nvSpPr>
          <p:cNvPr id="4" name="Rectangle 3"/>
          <p:cNvSpPr/>
          <p:nvPr/>
        </p:nvSpPr>
        <p:spPr>
          <a:xfrm>
            <a:off x="705853" y="2775284"/>
            <a:ext cx="3717756" cy="2085474"/>
          </a:xfrm>
          <a:prstGeom prst="rect">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5947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535" y="734898"/>
            <a:ext cx="8229600" cy="1382660"/>
          </a:xfrm>
        </p:spPr>
        <p:txBody>
          <a:bodyPr>
            <a:normAutofit fontScale="90000"/>
          </a:bodyPr>
          <a:lstStyle/>
          <a:p>
            <a:r>
              <a:rPr lang="en-US" b="1" dirty="0" smtClean="0">
                <a:solidFill>
                  <a:schemeClr val="tx1">
                    <a:lumMod val="75000"/>
                    <a:lumOff val="25000"/>
                  </a:schemeClr>
                </a:solidFill>
                <a:latin typeface="+mn-lt"/>
              </a:rPr>
              <a:t>UCSD Owen Clinic ANCHOR Project</a:t>
            </a:r>
            <a:r>
              <a:rPr lang="en-US" b="1" dirty="0" smtClean="0">
                <a:solidFill>
                  <a:srgbClr val="505150"/>
                </a:solidFill>
                <a:latin typeface="+mn-lt"/>
              </a:rPr>
              <a:t/>
            </a:r>
            <a:br>
              <a:rPr lang="en-US" b="1" dirty="0" smtClean="0">
                <a:solidFill>
                  <a:srgbClr val="505150"/>
                </a:solidFill>
                <a:latin typeface="+mn-lt"/>
              </a:rPr>
            </a:br>
            <a:r>
              <a:rPr lang="en-US" sz="2200" b="1" dirty="0">
                <a:solidFill>
                  <a:schemeClr val="tx2">
                    <a:lumMod val="75000"/>
                  </a:schemeClr>
                </a:solidFill>
              </a:rPr>
              <a:t>A Novel Care Home Optimizing Retention</a:t>
            </a:r>
            <a:r>
              <a:rPr lang="en-US" b="1" i="1" dirty="0">
                <a:solidFill>
                  <a:schemeClr val="tx2">
                    <a:lumMod val="75000"/>
                  </a:schemeClr>
                </a:solidFill>
              </a:rPr>
              <a:t/>
            </a:r>
            <a:br>
              <a:rPr lang="en-US" b="1" i="1" dirty="0">
                <a:solidFill>
                  <a:schemeClr val="tx2">
                    <a:lumMod val="75000"/>
                  </a:schemeClr>
                </a:solidFill>
              </a:rPr>
            </a:br>
            <a:r>
              <a:rPr lang="en-US" b="1" dirty="0" smtClean="0">
                <a:solidFill>
                  <a:srgbClr val="505150"/>
                </a:solidFill>
                <a:latin typeface="+mn-lt"/>
              </a:rPr>
              <a:t/>
            </a:r>
            <a:br>
              <a:rPr lang="en-US" b="1" dirty="0" smtClean="0">
                <a:solidFill>
                  <a:srgbClr val="505150"/>
                </a:solidFill>
                <a:latin typeface="+mn-lt"/>
              </a:rPr>
            </a:br>
            <a:endParaRPr lang="en-US" b="1" dirty="0">
              <a:solidFill>
                <a:srgbClr val="505150"/>
              </a:solidFill>
              <a:latin typeface="+mn-lt"/>
            </a:endParaRPr>
          </a:p>
        </p:txBody>
      </p:sp>
      <p:sp>
        <p:nvSpPr>
          <p:cNvPr id="3" name="Content Placeholder 2"/>
          <p:cNvSpPr>
            <a:spLocks noGrp="1"/>
          </p:cNvSpPr>
          <p:nvPr>
            <p:ph idx="1"/>
          </p:nvPr>
        </p:nvSpPr>
        <p:spPr>
          <a:xfrm>
            <a:off x="585536" y="1445356"/>
            <a:ext cx="8229599" cy="4706433"/>
          </a:xfrm>
          <a:solidFill>
            <a:schemeClr val="bg1"/>
          </a:solidFill>
        </p:spPr>
        <p:txBody>
          <a:bodyPr>
            <a:normAutofit lnSpcReduction="10000"/>
          </a:bodyPr>
          <a:lstStyle/>
          <a:p>
            <a:pPr>
              <a:buFont typeface="Wingdings" pitchFamily="2" charset="2"/>
              <a:buChar char="v"/>
            </a:pPr>
            <a:endParaRPr lang="en-US" dirty="0">
              <a:solidFill>
                <a:srgbClr val="FF0000"/>
              </a:solidFill>
            </a:endParaRPr>
          </a:p>
          <a:p>
            <a:pPr>
              <a:buFont typeface="Wingdings" pitchFamily="2" charset="2"/>
              <a:buChar char="v"/>
            </a:pPr>
            <a:r>
              <a:rPr lang="en-US" dirty="0" smtClean="0">
                <a:solidFill>
                  <a:schemeClr val="accent1">
                    <a:lumMod val="50000"/>
                    <a:lumOff val="50000"/>
                  </a:schemeClr>
                </a:solidFill>
              </a:rPr>
              <a:t>  </a:t>
            </a:r>
            <a:r>
              <a:rPr lang="en-US" b="1" dirty="0" smtClean="0">
                <a:solidFill>
                  <a:srgbClr val="C00000"/>
                </a:solidFill>
              </a:rPr>
              <a:t>Demonstrate</a:t>
            </a:r>
            <a:r>
              <a:rPr lang="en-US" dirty="0" smtClean="0">
                <a:solidFill>
                  <a:srgbClr val="C00000"/>
                </a:solidFill>
              </a:rPr>
              <a:t> </a:t>
            </a:r>
            <a:r>
              <a:rPr lang="en-US" dirty="0" smtClean="0">
                <a:solidFill>
                  <a:schemeClr val="tx1"/>
                </a:solidFill>
              </a:rPr>
              <a:t>how to </a:t>
            </a:r>
            <a:r>
              <a:rPr lang="en-US" dirty="0">
                <a:solidFill>
                  <a:schemeClr val="tx1"/>
                </a:solidFill>
              </a:rPr>
              <a:t>improve the quality of care </a:t>
            </a:r>
            <a:r>
              <a:rPr lang="en-US" dirty="0" smtClean="0">
                <a:solidFill>
                  <a:schemeClr val="tx1"/>
                </a:solidFill>
              </a:rPr>
              <a:t>	delivered by constructing a PCMH</a:t>
            </a:r>
          </a:p>
          <a:p>
            <a:pPr marL="0" indent="0">
              <a:buNone/>
            </a:pPr>
            <a:endParaRPr lang="en-US" dirty="0">
              <a:solidFill>
                <a:schemeClr val="tx1"/>
              </a:solidFill>
            </a:endParaRPr>
          </a:p>
          <a:p>
            <a:pPr>
              <a:buFont typeface="Wingdings" pitchFamily="2" charset="2"/>
              <a:buChar char="v"/>
            </a:pPr>
            <a:r>
              <a:rPr lang="en-US" dirty="0" smtClean="0">
                <a:solidFill>
                  <a:schemeClr val="accent1">
                    <a:lumMod val="50000"/>
                    <a:lumOff val="50000"/>
                  </a:schemeClr>
                </a:solidFill>
              </a:rPr>
              <a:t>  </a:t>
            </a:r>
            <a:r>
              <a:rPr lang="en-US" b="1" dirty="0" smtClean="0">
                <a:solidFill>
                  <a:srgbClr val="C00000"/>
                </a:solidFill>
              </a:rPr>
              <a:t>Design tools  </a:t>
            </a:r>
            <a:r>
              <a:rPr lang="en-US" dirty="0" smtClean="0">
                <a:solidFill>
                  <a:schemeClr val="tx1"/>
                </a:solidFill>
              </a:rPr>
              <a:t>and pilot applications in complicated 	systems for healthcare delivery using both accepted and 	novel concepts</a:t>
            </a:r>
            <a:r>
              <a:rPr lang="en-US" dirty="0" smtClean="0">
                <a:solidFill>
                  <a:schemeClr val="accent1">
                    <a:lumMod val="50000"/>
                    <a:lumOff val="50000"/>
                  </a:schemeClr>
                </a:solidFill>
              </a:rPr>
              <a:t> </a:t>
            </a:r>
          </a:p>
          <a:p>
            <a:pPr marL="0" indent="0">
              <a:buNone/>
            </a:pPr>
            <a:endParaRPr lang="en-US" dirty="0" smtClean="0">
              <a:solidFill>
                <a:schemeClr val="accent1">
                  <a:lumMod val="50000"/>
                  <a:lumOff val="50000"/>
                </a:schemeClr>
              </a:solidFill>
            </a:endParaRPr>
          </a:p>
          <a:p>
            <a:pPr>
              <a:buFont typeface="Wingdings" pitchFamily="2" charset="2"/>
              <a:buChar char="v"/>
            </a:pPr>
            <a:r>
              <a:rPr lang="en-US" b="1" dirty="0">
                <a:solidFill>
                  <a:schemeClr val="accent1">
                    <a:lumMod val="50000"/>
                    <a:lumOff val="50000"/>
                  </a:schemeClr>
                </a:solidFill>
              </a:rPr>
              <a:t> </a:t>
            </a:r>
            <a:r>
              <a:rPr lang="en-US" b="1" dirty="0" smtClean="0">
                <a:solidFill>
                  <a:schemeClr val="accent1">
                    <a:lumMod val="50000"/>
                    <a:lumOff val="50000"/>
                  </a:schemeClr>
                </a:solidFill>
              </a:rPr>
              <a:t> </a:t>
            </a:r>
            <a:r>
              <a:rPr lang="en-US" b="1" dirty="0" smtClean="0">
                <a:solidFill>
                  <a:srgbClr val="C00000"/>
                </a:solidFill>
              </a:rPr>
              <a:t>Equip patients to drive their healthcare through        	HEALTH LITERACY strengthening</a:t>
            </a:r>
          </a:p>
          <a:p>
            <a:pPr>
              <a:buFont typeface="Wingdings" pitchFamily="2" charset="2"/>
              <a:buChar char="v"/>
            </a:pPr>
            <a:endParaRPr lang="en-US" b="1" dirty="0">
              <a:solidFill>
                <a:schemeClr val="tx1"/>
              </a:solidFill>
            </a:endParaRPr>
          </a:p>
          <a:p>
            <a:pPr>
              <a:buFont typeface="Wingdings" pitchFamily="2" charset="2"/>
              <a:buChar char="v"/>
            </a:pPr>
            <a:r>
              <a:rPr lang="en-US" b="1" dirty="0" smtClean="0">
                <a:solidFill>
                  <a:schemeClr val="accent1">
                    <a:lumMod val="50000"/>
                    <a:lumOff val="50000"/>
                  </a:schemeClr>
                </a:solidFill>
              </a:rPr>
              <a:t>  </a:t>
            </a:r>
            <a:r>
              <a:rPr lang="en-US" b="1" dirty="0" smtClean="0">
                <a:solidFill>
                  <a:srgbClr val="C00000"/>
                </a:solidFill>
              </a:rPr>
              <a:t>Measure</a:t>
            </a:r>
            <a:r>
              <a:rPr lang="en-US" b="1" dirty="0" smtClean="0">
                <a:solidFill>
                  <a:srgbClr val="FF0000"/>
                </a:solidFill>
              </a:rPr>
              <a:t> </a:t>
            </a:r>
            <a:r>
              <a:rPr lang="en-US" dirty="0" smtClean="0">
                <a:solidFill>
                  <a:schemeClr val="tx1"/>
                </a:solidFill>
              </a:rPr>
              <a:t>improved retention and engagement in care</a:t>
            </a:r>
          </a:p>
          <a:p>
            <a:pPr>
              <a:buFont typeface="Wingdings" pitchFamily="2" charset="2"/>
              <a:buChar char="v"/>
            </a:pPr>
            <a:endParaRPr lang="en-US" dirty="0">
              <a:solidFill>
                <a:schemeClr val="tx1"/>
              </a:solidFill>
            </a:endParaRPr>
          </a:p>
        </p:txBody>
      </p:sp>
      <p:pic>
        <p:nvPicPr>
          <p:cNvPr id="4" name="Picture 3" descr="C:\Users\mbonetvazquez\AppData\Local\Microsoft\Windows\Temporary Internet Files\Content.IE5\FP4OVUMV\MC900351303[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777">
            <a:off x="7441689" y="337188"/>
            <a:ext cx="1453657" cy="175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20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How do you prepare patients to </a:t>
            </a:r>
            <a:r>
              <a:rPr lang="en-US" dirty="0" smtClean="0">
                <a:solidFill>
                  <a:schemeClr val="tx1"/>
                </a:solidFill>
              </a:rPr>
              <a:t/>
            </a:r>
            <a:br>
              <a:rPr lang="en-US" dirty="0" smtClean="0">
                <a:solidFill>
                  <a:schemeClr val="tx1"/>
                </a:solidFill>
              </a:rPr>
            </a:br>
            <a:r>
              <a:rPr lang="en-US" dirty="0" smtClean="0">
                <a:solidFill>
                  <a:schemeClr val="tx1"/>
                </a:solidFill>
              </a:rPr>
              <a:t>drive their healthcare</a:t>
            </a:r>
            <a:r>
              <a:rPr lang="en-US" dirty="0">
                <a:solidFill>
                  <a:schemeClr val="tx1"/>
                </a:solidFill>
              </a:rPr>
              <a:t>?</a:t>
            </a:r>
            <a:endParaRPr lang="en-US" dirty="0"/>
          </a:p>
        </p:txBody>
      </p:sp>
      <p:sp>
        <p:nvSpPr>
          <p:cNvPr id="3" name="Content Placeholder 2"/>
          <p:cNvSpPr>
            <a:spLocks noGrp="1"/>
          </p:cNvSpPr>
          <p:nvPr>
            <p:ph idx="1"/>
          </p:nvPr>
        </p:nvSpPr>
        <p:spPr>
          <a:xfrm>
            <a:off x="280737" y="1517903"/>
            <a:ext cx="8229599" cy="4417675"/>
          </a:xfrm>
        </p:spPr>
        <p:txBody>
          <a:bodyPr/>
          <a:lstStyle/>
          <a:p>
            <a:r>
              <a:rPr lang="en-US" dirty="0" smtClean="0"/>
              <a:t>Provide enhanced computer access and training, and an HIV specific online resource within the clinic</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158" y="2525896"/>
            <a:ext cx="6481011" cy="390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586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150"/>
                </a:solidFill>
              </a:rPr>
              <a:t>With the goal of ….</a:t>
            </a:r>
            <a:br>
              <a:rPr lang="en-US" dirty="0">
                <a:solidFill>
                  <a:srgbClr val="505150"/>
                </a:solidFill>
              </a:rPr>
            </a:br>
            <a:endParaRPr lang="en-US" dirty="0">
              <a:solidFill>
                <a:srgbClr val="505150"/>
              </a:solidFill>
            </a:endParaRPr>
          </a:p>
        </p:txBody>
      </p:sp>
      <p:pic>
        <p:nvPicPr>
          <p:cNvPr id="3076" name="Picture 4" descr="C:\Users\mbonetvazquez\AppData\Local\Microsoft\Windows\Temporary Internet Files\Content.IE5\VXWQRGUK\MC90019933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616" y="626891"/>
            <a:ext cx="4548318" cy="428199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a:bodyPr>
          <a:lstStyle/>
          <a:p>
            <a:r>
              <a:rPr lang="en-US" dirty="0" smtClean="0"/>
              <a:t>Increased knowledge about </a:t>
            </a:r>
          </a:p>
          <a:p>
            <a:pPr marL="0" indent="0">
              <a:buNone/>
            </a:pPr>
            <a:r>
              <a:rPr lang="en-US" dirty="0" smtClean="0"/>
              <a:t>   health conditions</a:t>
            </a:r>
          </a:p>
          <a:p>
            <a:endParaRPr lang="en-US" dirty="0"/>
          </a:p>
          <a:p>
            <a:r>
              <a:rPr lang="en-US" dirty="0" smtClean="0"/>
              <a:t>Improved health literacy </a:t>
            </a:r>
          </a:p>
          <a:p>
            <a:pPr marL="0" indent="0">
              <a:buNone/>
            </a:pPr>
            <a:r>
              <a:rPr lang="en-US" dirty="0" smtClean="0"/>
              <a:t>   and self-efficacy</a:t>
            </a:r>
          </a:p>
          <a:p>
            <a:endParaRPr lang="en-US" dirty="0"/>
          </a:p>
          <a:p>
            <a:r>
              <a:rPr lang="en-US" dirty="0" smtClean="0"/>
              <a:t>Improved timeliness</a:t>
            </a:r>
          </a:p>
          <a:p>
            <a:endParaRPr lang="en-US" dirty="0"/>
          </a:p>
          <a:p>
            <a:endParaRPr lang="en-US" dirty="0" smtClean="0"/>
          </a:p>
          <a:p>
            <a:pPr marL="0" indent="0">
              <a:buNone/>
            </a:pPr>
            <a:r>
              <a:rPr lang="en-US" dirty="0">
                <a:solidFill>
                  <a:srgbClr val="505150"/>
                </a:solidFill>
              </a:rPr>
              <a:t>… Through an optimized communication flow	</a:t>
            </a:r>
            <a:endParaRPr lang="en-US" dirty="0"/>
          </a:p>
        </p:txBody>
      </p:sp>
    </p:spTree>
    <p:extLst>
      <p:ext uri="{BB962C8B-B14F-4D97-AF65-F5344CB8AC3E}">
        <p14:creationId xmlns:p14="http://schemas.microsoft.com/office/powerpoint/2010/main" val="2304163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2" y="160421"/>
            <a:ext cx="8534400" cy="962526"/>
          </a:xfrm>
        </p:spPr>
        <p:txBody>
          <a:bodyPr>
            <a:normAutofit/>
          </a:bodyPr>
          <a:lstStyle/>
          <a:p>
            <a:pPr algn="ctr"/>
            <a:r>
              <a:rPr lang="en-US" b="1" dirty="0" smtClean="0">
                <a:solidFill>
                  <a:schemeClr val="tx1">
                    <a:lumMod val="75000"/>
                    <a:lumOff val="25000"/>
                  </a:schemeClr>
                </a:solidFill>
              </a:rPr>
              <a:t>Is the Owen Clinic Web page Patient Centered?</a:t>
            </a: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en-US" sz="9600" dirty="0" smtClean="0">
                <a:solidFill>
                  <a:srgbClr val="FFC000"/>
                </a:solidFill>
              </a:rPr>
              <a:t>              </a:t>
            </a:r>
          </a:p>
          <a:p>
            <a:pPr marL="0" indent="0">
              <a:buNone/>
            </a:pPr>
            <a:r>
              <a:rPr lang="en-US" sz="9600" dirty="0">
                <a:solidFill>
                  <a:srgbClr val="FFC000"/>
                </a:solidFill>
              </a:rPr>
              <a:t> </a:t>
            </a:r>
            <a:r>
              <a:rPr lang="en-US" sz="9600" dirty="0" smtClean="0">
                <a:solidFill>
                  <a:srgbClr val="FFC000"/>
                </a:solidFill>
              </a:rPr>
              <a:t>        </a:t>
            </a:r>
            <a:endParaRPr lang="en-US" sz="9600" dirty="0">
              <a:solidFill>
                <a:srgbClr val="FFC000"/>
              </a:solidFill>
            </a:endParaRPr>
          </a:p>
        </p:txBody>
      </p:sp>
      <p:pic>
        <p:nvPicPr>
          <p:cNvPr id="6147" name="Picture 3" descr="C:\Users\mbonetvazquez\AppData\Local\Microsoft\Windows\Temporary Internet Files\Content.IE5\FP4OVUMV\MC90044190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148" y="1402952"/>
            <a:ext cx="4588041" cy="523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46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505150"/>
              </a:solidFill>
            </a:endParaRPr>
          </a:p>
        </p:txBody>
      </p:sp>
      <p:sp>
        <p:nvSpPr>
          <p:cNvPr id="3" name="Content Placeholder 2"/>
          <p:cNvSpPr>
            <a:spLocks noGrp="1"/>
          </p:cNvSpPr>
          <p:nvPr>
            <p:ph idx="1"/>
          </p:nvPr>
        </p:nvSpPr>
        <p:spPr>
          <a:xfrm>
            <a:off x="425117" y="1254786"/>
            <a:ext cx="8229599" cy="4481844"/>
          </a:xfrm>
        </p:spPr>
        <p:txBody>
          <a:bodyPr>
            <a:normAutofit/>
          </a:bodyPr>
          <a:lstStyle/>
          <a:p>
            <a:endParaRPr lang="en-US" dirty="0" smtClean="0"/>
          </a:p>
          <a:p>
            <a:pPr marL="336550" indent="-336550">
              <a:buNone/>
            </a:pPr>
            <a:r>
              <a:rPr lang="en-US" dirty="0" smtClean="0"/>
              <a:t>                             </a:t>
            </a:r>
            <a:r>
              <a:rPr lang="en-US" b="1" dirty="0" smtClean="0">
                <a:solidFill>
                  <a:schemeClr val="tx1">
                    <a:lumMod val="90000"/>
                    <a:lumOff val="10000"/>
                  </a:schemeClr>
                </a:solidFill>
              </a:rPr>
              <a:t>Patient Centered</a:t>
            </a:r>
          </a:p>
          <a:p>
            <a:pPr marL="336550" indent="-336550">
              <a:buNone/>
            </a:pPr>
            <a:r>
              <a:rPr lang="en-US" dirty="0" smtClean="0">
                <a:solidFill>
                  <a:srgbClr val="505150"/>
                </a:solidFill>
              </a:rPr>
              <a:t>…relationship-based with an orientation toward the whole person. </a:t>
            </a:r>
          </a:p>
          <a:p>
            <a:pPr marL="336550" indent="-336550">
              <a:buNone/>
            </a:pPr>
            <a:r>
              <a:rPr lang="en-US" dirty="0" smtClean="0">
                <a:solidFill>
                  <a:srgbClr val="505150"/>
                </a:solidFill>
              </a:rPr>
              <a:t>…understanding and respecting each patient’s </a:t>
            </a:r>
            <a:r>
              <a:rPr lang="en-US" dirty="0">
                <a:solidFill>
                  <a:srgbClr val="505150"/>
                </a:solidFill>
              </a:rPr>
              <a:t>unique </a:t>
            </a:r>
            <a:r>
              <a:rPr lang="en-US" dirty="0" smtClean="0">
                <a:solidFill>
                  <a:srgbClr val="505150"/>
                </a:solidFill>
              </a:rPr>
              <a:t>needs, culture, values, and preferences. </a:t>
            </a:r>
          </a:p>
          <a:p>
            <a:pPr marL="336550" indent="-336550">
              <a:buNone/>
            </a:pPr>
            <a:r>
              <a:rPr lang="en-US" dirty="0" smtClean="0">
                <a:solidFill>
                  <a:srgbClr val="505150"/>
                </a:solidFill>
              </a:rPr>
              <a:t>….supports patients in learning to manage and organize their own care at the levels patient chooses. </a:t>
            </a:r>
          </a:p>
          <a:p>
            <a:pPr marL="336550" indent="-336550">
              <a:buNone/>
            </a:pPr>
            <a:r>
              <a:rPr lang="en-US" dirty="0" smtClean="0">
                <a:solidFill>
                  <a:srgbClr val="505150"/>
                </a:solidFill>
              </a:rPr>
              <a:t>…ensure that they [patients and families] are fully informed partners in establishing care plans.  </a:t>
            </a:r>
            <a:endParaRPr lang="en-US" dirty="0">
              <a:solidFill>
                <a:srgbClr val="505150"/>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6" y="-327117"/>
            <a:ext cx="16215111" cy="194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5596371"/>
            <a:ext cx="8229599" cy="646331"/>
          </a:xfrm>
          <a:prstGeom prst="rect">
            <a:avLst/>
          </a:prstGeom>
        </p:spPr>
        <p:txBody>
          <a:bodyPr wrap="square">
            <a:spAutoFit/>
          </a:bodyPr>
          <a:lstStyle/>
          <a:p>
            <a:r>
              <a:rPr lang="en-US" dirty="0">
                <a:hlinkClick r:id="rId4"/>
              </a:rPr>
              <a:t>http</a:t>
            </a:r>
            <a:r>
              <a:rPr lang="en-US" dirty="0" smtClean="0">
                <a:hlinkClick r:id="rId4"/>
              </a:rPr>
              <a:t>://he%20PCMH_v2pcmh.ahrq.gov/portal/server.pt/community/pcmh</a:t>
            </a:r>
            <a:r>
              <a:rPr lang="en-US" dirty="0">
                <a:hlinkClick r:id="rId4"/>
              </a:rPr>
              <a:t>__home/1483/PCMH_Defining%20t</a:t>
            </a:r>
            <a:endParaRPr lang="en-US" dirty="0"/>
          </a:p>
        </p:txBody>
      </p:sp>
    </p:spTree>
    <p:extLst>
      <p:ext uri="{BB962C8B-B14F-4D97-AF65-F5344CB8AC3E}">
        <p14:creationId xmlns:p14="http://schemas.microsoft.com/office/powerpoint/2010/main" val="4079762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82862"/>
            <a:ext cx="8229600" cy="958432"/>
          </a:xfrm>
        </p:spPr>
        <p:txBody>
          <a:bodyPr/>
          <a:lstStyle/>
          <a:p>
            <a:r>
              <a:rPr lang="en-US" b="1" dirty="0" smtClean="0">
                <a:solidFill>
                  <a:schemeClr val="tx1">
                    <a:lumMod val="75000"/>
                    <a:lumOff val="25000"/>
                  </a:schemeClr>
                </a:solidFill>
              </a:rPr>
              <a:t>Owen’s Original Web page</a:t>
            </a: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lstStyle/>
          <a:p>
            <a:endParaRPr lang="en-US"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596"/>
            <a:ext cx="9144000" cy="583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36884" y="775570"/>
            <a:ext cx="8470232"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1736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009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537" y="737936"/>
            <a:ext cx="5815263" cy="516849"/>
          </a:xfrm>
        </p:spPr>
        <p:txBody>
          <a:bodyPr>
            <a:normAutofit/>
          </a:bodyPr>
          <a:lstStyle/>
          <a:p>
            <a:r>
              <a:rPr lang="en-US" b="1" dirty="0">
                <a:solidFill>
                  <a:schemeClr val="tx1">
                    <a:lumMod val="75000"/>
                    <a:lumOff val="25000"/>
                  </a:schemeClr>
                </a:solidFill>
                <a:latin typeface="+mn-lt"/>
                <a:cs typeface="Arial" pitchFamily="34" charset="0"/>
              </a:rPr>
              <a:t>Disclosures</a:t>
            </a:r>
          </a:p>
        </p:txBody>
      </p:sp>
      <p:sp>
        <p:nvSpPr>
          <p:cNvPr id="3" name="Content Placeholder 2"/>
          <p:cNvSpPr>
            <a:spLocks noGrp="1"/>
          </p:cNvSpPr>
          <p:nvPr>
            <p:ph idx="1"/>
          </p:nvPr>
        </p:nvSpPr>
        <p:spPr>
          <a:xfrm>
            <a:off x="457200" y="2598821"/>
            <a:ext cx="8229599" cy="2990449"/>
          </a:xfrm>
        </p:spPr>
        <p:txBody>
          <a:bodyPr>
            <a:normAutofit lnSpcReduction="10000"/>
          </a:bodyPr>
          <a:lstStyle/>
          <a:p>
            <a:pPr marL="0" indent="0">
              <a:buNone/>
            </a:pPr>
            <a:r>
              <a:rPr lang="en-US" dirty="0" smtClean="0"/>
              <a:t>This continuing education activity is managed and accredited by Professional Education Service Group.  The information presented in this activity represents the opinion of the author(s) or faculty.  Neither </a:t>
            </a:r>
            <a:r>
              <a:rPr lang="en-US" dirty="0" err="1" smtClean="0"/>
              <a:t>PESG</a:t>
            </a:r>
            <a:r>
              <a:rPr lang="en-US" dirty="0" smtClean="0"/>
              <a:t>, nor any accrediting organization endorses any commercial products displayed or mentioned in conjunction with this activity.</a:t>
            </a:r>
          </a:p>
          <a:p>
            <a:pPr marL="0" indent="0">
              <a:buNone/>
            </a:pPr>
            <a:endParaRPr lang="en-US" dirty="0"/>
          </a:p>
          <a:p>
            <a:pPr marL="0" indent="0">
              <a:buNone/>
            </a:pPr>
            <a:r>
              <a:rPr lang="en-US" dirty="0" smtClean="0"/>
              <a:t>Commercial Support was not received for this activity.</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4" y="0"/>
            <a:ext cx="24288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441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447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937" y="489400"/>
            <a:ext cx="8229600" cy="958432"/>
          </a:xfrm>
        </p:spPr>
        <p:txBody>
          <a:bodyPr>
            <a:normAutofit/>
          </a:bodyPr>
          <a:lstStyle/>
          <a:p>
            <a:r>
              <a:rPr lang="en-US" b="1" dirty="0" smtClean="0">
                <a:solidFill>
                  <a:schemeClr val="tx1">
                    <a:lumMod val="75000"/>
                    <a:lumOff val="25000"/>
                  </a:schemeClr>
                </a:solidFill>
              </a:rPr>
              <a:t>What is a Patient Centered Web-page    </a:t>
            </a:r>
            <a:r>
              <a:rPr lang="en-US" dirty="0" smtClean="0">
                <a:solidFill>
                  <a:srgbClr val="505150"/>
                </a:solidFill>
              </a:rPr>
              <a:t>						</a:t>
            </a:r>
            <a:endParaRPr lang="en-US" dirty="0">
              <a:solidFill>
                <a:srgbClr val="505150"/>
              </a:solidFill>
            </a:endParaRPr>
          </a:p>
        </p:txBody>
      </p:sp>
      <p:sp>
        <p:nvSpPr>
          <p:cNvPr id="3" name="Content Placeholder 2"/>
          <p:cNvSpPr>
            <a:spLocks noGrp="1"/>
          </p:cNvSpPr>
          <p:nvPr>
            <p:ph sz="half" idx="1"/>
          </p:nvPr>
        </p:nvSpPr>
        <p:spPr>
          <a:xfrm>
            <a:off x="433137" y="1588170"/>
            <a:ext cx="3657600" cy="4898772"/>
          </a:xfrm>
        </p:spPr>
        <p:txBody>
          <a:bodyPr>
            <a:normAutofit fontScale="25000" lnSpcReduction="20000"/>
          </a:bodyPr>
          <a:lstStyle/>
          <a:p>
            <a:pPr marL="0" indent="0" algn="ctr">
              <a:buNone/>
            </a:pPr>
            <a:r>
              <a:rPr lang="en-US" sz="9600" dirty="0" smtClean="0"/>
              <a:t>CREATE A PATIENT CENTERED WEB-PAGE</a:t>
            </a:r>
          </a:p>
          <a:p>
            <a:pPr marL="0" indent="0" algn="ctr">
              <a:buNone/>
            </a:pPr>
            <a:endParaRPr lang="en-US" sz="9600" dirty="0"/>
          </a:p>
          <a:p>
            <a:pPr marL="0" indent="0" algn="ctr">
              <a:buNone/>
            </a:pPr>
            <a:endParaRPr lang="en-US" sz="9600" dirty="0" smtClean="0"/>
          </a:p>
          <a:p>
            <a:pPr marL="944118" lvl="1" indent="-457200">
              <a:buFont typeface="Wingdings" pitchFamily="2" charset="2"/>
              <a:buChar char="Ø"/>
            </a:pPr>
            <a:r>
              <a:rPr lang="en-US" sz="9600" dirty="0" smtClean="0">
                <a:solidFill>
                  <a:schemeClr val="tx1">
                    <a:lumMod val="75000"/>
                    <a:lumOff val="25000"/>
                  </a:schemeClr>
                </a:solidFill>
              </a:rPr>
              <a:t>Content development</a:t>
            </a:r>
          </a:p>
          <a:p>
            <a:pPr marL="0" indent="0">
              <a:buNone/>
            </a:pPr>
            <a:endParaRPr lang="en-US" sz="9600" dirty="0" smtClean="0"/>
          </a:p>
          <a:p>
            <a:pPr marL="0" indent="0">
              <a:buNone/>
            </a:pPr>
            <a:endParaRPr lang="en-US" sz="9600" dirty="0" smtClean="0"/>
          </a:p>
          <a:p>
            <a:pPr marL="944118" lvl="1" indent="-457200">
              <a:buFont typeface="Wingdings" pitchFamily="2" charset="2"/>
              <a:buChar char="Ø"/>
            </a:pPr>
            <a:r>
              <a:rPr lang="en-US" sz="9600" dirty="0" smtClean="0">
                <a:solidFill>
                  <a:schemeClr val="tx1">
                    <a:lumMod val="75000"/>
                    <a:lumOff val="25000"/>
                  </a:schemeClr>
                </a:solidFill>
              </a:rPr>
              <a:t>Web page design </a:t>
            </a:r>
          </a:p>
          <a:p>
            <a:pPr marL="457200" indent="-457200">
              <a:buFont typeface="Wingdings" pitchFamily="2" charset="2"/>
              <a:buChar char="Ø"/>
            </a:pPr>
            <a:endParaRPr lang="en-US" sz="9600" dirty="0" smtClean="0"/>
          </a:p>
          <a:p>
            <a:pPr marL="457200" indent="-457200">
              <a:buFont typeface="Wingdings" pitchFamily="2" charset="2"/>
              <a:buChar char="Ø"/>
            </a:pPr>
            <a:endParaRPr lang="en-US" sz="9600" dirty="0"/>
          </a:p>
          <a:p>
            <a:pPr marL="944118" lvl="1" indent="-457200">
              <a:buFont typeface="Wingdings" pitchFamily="2" charset="2"/>
              <a:buChar char="Ø"/>
            </a:pPr>
            <a:r>
              <a:rPr lang="en-US" sz="9600" dirty="0" smtClean="0">
                <a:solidFill>
                  <a:schemeClr val="tx1">
                    <a:lumMod val="75000"/>
                    <a:lumOff val="25000"/>
                  </a:schemeClr>
                </a:solidFill>
              </a:rPr>
              <a:t>Introduction to patients  </a:t>
            </a:r>
          </a:p>
          <a:p>
            <a:pPr marL="457200" indent="-457200" algn="ctr">
              <a:buFont typeface="Wingdings" pitchFamily="2" charset="2"/>
              <a:buChar char="Ø"/>
            </a:pPr>
            <a:endParaRPr lang="en-US" dirty="0" smtClean="0">
              <a:solidFill>
                <a:srgbClr val="FF0000"/>
              </a:solidFill>
            </a:endParaRPr>
          </a:p>
          <a:p>
            <a:pPr marL="457200" indent="-457200" algn="ctr">
              <a:buFont typeface="Wingdings" pitchFamily="2" charset="2"/>
              <a:buChar char="Ø"/>
            </a:pPr>
            <a:endParaRPr lang="en-US" dirty="0" smtClean="0">
              <a:solidFill>
                <a:srgbClr val="FF0000"/>
              </a:solidFill>
            </a:endParaRPr>
          </a:p>
          <a:p>
            <a:pPr marL="457200" indent="-457200" algn="ctr">
              <a:buFont typeface="Wingdings" pitchFamily="2" charset="2"/>
              <a:buChar char="Ø"/>
            </a:pPr>
            <a:endParaRPr lang="en-US" dirty="0" smtClean="0">
              <a:solidFill>
                <a:srgbClr val="FF0000"/>
              </a:solidFill>
            </a:endParaRPr>
          </a:p>
          <a:p>
            <a:pPr marL="457200" indent="-457200" algn="ctr">
              <a:buFont typeface="Wingdings" pitchFamily="2" charset="2"/>
              <a:buChar char="Ø"/>
            </a:pPr>
            <a:endParaRPr lang="en-US" dirty="0">
              <a:solidFill>
                <a:srgbClr val="FF0000"/>
              </a:solidFill>
            </a:endParaRPr>
          </a:p>
          <a:p>
            <a:pPr marL="0" indent="0" algn="ctr">
              <a:buNone/>
            </a:pPr>
            <a:r>
              <a:rPr lang="en-US" dirty="0" smtClean="0">
                <a:solidFill>
                  <a:srgbClr val="FF0000"/>
                </a:solidFill>
              </a:rPr>
              <a:t>  </a:t>
            </a:r>
            <a:endParaRPr lang="en-US" dirty="0">
              <a:solidFill>
                <a:srgbClr val="FF0000"/>
              </a:solidFill>
            </a:endParaRPr>
          </a:p>
        </p:txBody>
      </p:sp>
      <p:sp>
        <p:nvSpPr>
          <p:cNvPr id="4" name="Content Placeholder 3"/>
          <p:cNvSpPr>
            <a:spLocks noGrp="1"/>
          </p:cNvSpPr>
          <p:nvPr>
            <p:ph sz="half" idx="2"/>
          </p:nvPr>
        </p:nvSpPr>
        <p:spPr>
          <a:xfrm>
            <a:off x="4624137" y="1588169"/>
            <a:ext cx="4038600" cy="4848726"/>
          </a:xfrm>
        </p:spPr>
        <p:txBody>
          <a:bodyPr>
            <a:noAutofit/>
          </a:bodyPr>
          <a:lstStyle/>
          <a:p>
            <a:pPr marL="0" indent="0" algn="ctr">
              <a:buNone/>
            </a:pPr>
            <a:r>
              <a:rPr lang="en-US" sz="2400" dirty="0" smtClean="0"/>
              <a:t>TOOLS</a:t>
            </a:r>
          </a:p>
          <a:p>
            <a:pPr marL="486918" lvl="1" indent="0">
              <a:buNone/>
            </a:pPr>
            <a:endParaRPr lang="en-US" dirty="0" smtClean="0">
              <a:solidFill>
                <a:schemeClr val="tx1">
                  <a:lumMod val="75000"/>
                  <a:lumOff val="25000"/>
                </a:schemeClr>
              </a:solidFill>
            </a:endParaRPr>
          </a:p>
          <a:p>
            <a:pPr marL="944118" lvl="1" indent="-457200">
              <a:buFont typeface="Wingdings" pitchFamily="2" charset="2"/>
              <a:buChar char="Ø"/>
            </a:pPr>
            <a:r>
              <a:rPr lang="en-US" dirty="0" smtClean="0">
                <a:solidFill>
                  <a:schemeClr val="tx1">
                    <a:lumMod val="75000"/>
                    <a:lumOff val="25000"/>
                  </a:schemeClr>
                </a:solidFill>
              </a:rPr>
              <a:t>Committee Advisory Board/CQI/other stake holders</a:t>
            </a:r>
          </a:p>
          <a:p>
            <a:pPr marL="0" indent="0" algn="ctr">
              <a:buNone/>
            </a:pPr>
            <a:endParaRPr lang="en-US" sz="2400" dirty="0" smtClean="0"/>
          </a:p>
          <a:p>
            <a:pPr marL="944118" lvl="1" indent="-457200">
              <a:buFont typeface="Wingdings" pitchFamily="2" charset="2"/>
              <a:buChar char="Ø"/>
            </a:pPr>
            <a:r>
              <a:rPr lang="en-US" dirty="0" smtClean="0">
                <a:solidFill>
                  <a:schemeClr val="tx1">
                    <a:lumMod val="75000"/>
                    <a:lumOff val="25000"/>
                  </a:schemeClr>
                </a:solidFill>
              </a:rPr>
              <a:t> Information Technology Team</a:t>
            </a:r>
            <a:endParaRPr lang="en-US" sz="2400" dirty="0" smtClean="0"/>
          </a:p>
          <a:p>
            <a:pPr marL="457200" indent="-457200">
              <a:buFont typeface="Wingdings" pitchFamily="2" charset="2"/>
              <a:buChar char="Ø"/>
            </a:pPr>
            <a:endParaRPr lang="en-US" sz="2400" dirty="0" smtClean="0"/>
          </a:p>
          <a:p>
            <a:pPr marL="944118" lvl="1" indent="-457200">
              <a:buFont typeface="Wingdings" pitchFamily="2" charset="2"/>
              <a:buChar char="Ø"/>
            </a:pPr>
            <a:r>
              <a:rPr lang="en-US" dirty="0" smtClean="0">
                <a:solidFill>
                  <a:schemeClr val="tx1">
                    <a:lumMod val="75000"/>
                    <a:lumOff val="25000"/>
                  </a:schemeClr>
                </a:solidFill>
              </a:rPr>
              <a:t>3,000 Patients in the Owen clinic</a:t>
            </a:r>
            <a:endParaRPr lang="en-US" dirty="0">
              <a:solidFill>
                <a:schemeClr val="tx1">
                  <a:lumMod val="75000"/>
                  <a:lumOff val="25000"/>
                </a:schemeClr>
              </a:solidFill>
            </a:endParaRPr>
          </a:p>
        </p:txBody>
      </p:sp>
      <p:cxnSp>
        <p:nvCxnSpPr>
          <p:cNvPr id="6" name="Straight Connector 5"/>
          <p:cNvCxnSpPr/>
          <p:nvPr/>
        </p:nvCxnSpPr>
        <p:spPr>
          <a:xfrm>
            <a:off x="457200" y="1255327"/>
            <a:ext cx="82296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6578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96"/>
            <a:ext cx="8229600" cy="958432"/>
          </a:xfrm>
        </p:spPr>
        <p:txBody>
          <a:bodyPr/>
          <a:lstStyle/>
          <a:p>
            <a:r>
              <a:rPr lang="en-US" b="1" dirty="0" smtClean="0">
                <a:solidFill>
                  <a:schemeClr val="tx1">
                    <a:lumMod val="75000"/>
                    <a:lumOff val="25000"/>
                  </a:schemeClr>
                </a:solidFill>
              </a:rPr>
              <a:t>Content Development</a:t>
            </a: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normAutofit lnSpcReduction="10000"/>
          </a:bodyPr>
          <a:lstStyle/>
          <a:p>
            <a:pPr lvl="0"/>
            <a:r>
              <a:rPr lang="en-US" dirty="0"/>
              <a:t>T</a:t>
            </a:r>
            <a:r>
              <a:rPr lang="en-US" dirty="0" smtClean="0"/>
              <a:t>o </a:t>
            </a:r>
            <a:r>
              <a:rPr lang="en-US" dirty="0"/>
              <a:t>cover </a:t>
            </a:r>
            <a:r>
              <a:rPr lang="en-US" dirty="0" smtClean="0"/>
              <a:t>patients’ </a:t>
            </a:r>
            <a:r>
              <a:rPr lang="en-US" dirty="0"/>
              <a:t>unique </a:t>
            </a:r>
            <a:r>
              <a:rPr lang="en-US" dirty="0" smtClean="0"/>
              <a:t>needs, </a:t>
            </a:r>
            <a:r>
              <a:rPr lang="en-US" dirty="0"/>
              <a:t>we </a:t>
            </a:r>
            <a:r>
              <a:rPr lang="en-US" dirty="0" smtClean="0"/>
              <a:t>wrote &gt;100 pages </a:t>
            </a:r>
            <a:r>
              <a:rPr lang="en-US" dirty="0"/>
              <a:t> </a:t>
            </a:r>
            <a:endParaRPr lang="en-US" dirty="0" smtClean="0"/>
          </a:p>
          <a:p>
            <a:pPr marL="0" lvl="0" indent="0">
              <a:buNone/>
            </a:pPr>
            <a:endParaRPr lang="en-US" dirty="0" smtClean="0"/>
          </a:p>
          <a:p>
            <a:pPr lvl="0"/>
            <a:r>
              <a:rPr lang="en-US" dirty="0"/>
              <a:t>C</a:t>
            </a:r>
            <a:r>
              <a:rPr lang="en-US" dirty="0" smtClean="0"/>
              <a:t>ontent </a:t>
            </a:r>
            <a:r>
              <a:rPr lang="en-US" dirty="0"/>
              <a:t>was </a:t>
            </a:r>
            <a:r>
              <a:rPr lang="en-US" dirty="0" smtClean="0"/>
              <a:t>written </a:t>
            </a:r>
            <a:r>
              <a:rPr lang="en-US" dirty="0"/>
              <a:t>in a patient centered </a:t>
            </a:r>
            <a:r>
              <a:rPr lang="en-US" dirty="0" smtClean="0"/>
              <a:t>style </a:t>
            </a:r>
          </a:p>
          <a:p>
            <a:pPr marL="0" lvl="0" indent="0">
              <a:buNone/>
            </a:pPr>
            <a:r>
              <a:rPr lang="en-US" dirty="0"/>
              <a:t> </a:t>
            </a:r>
            <a:r>
              <a:rPr lang="en-US" dirty="0" smtClean="0"/>
              <a:t>  (I am, I have)</a:t>
            </a:r>
            <a:endParaRPr lang="en-US" sz="3600" dirty="0"/>
          </a:p>
          <a:p>
            <a:pPr marL="0" indent="0">
              <a:buNone/>
            </a:pPr>
            <a:endParaRPr lang="en-US" sz="3600" dirty="0"/>
          </a:p>
          <a:p>
            <a:pPr lvl="0"/>
            <a:r>
              <a:rPr lang="en-US" dirty="0" smtClean="0"/>
              <a:t>Content </a:t>
            </a:r>
            <a:r>
              <a:rPr lang="en-US" dirty="0"/>
              <a:t>wording was </a:t>
            </a:r>
            <a:r>
              <a:rPr lang="en-US" dirty="0" smtClean="0"/>
              <a:t>chosen using </a:t>
            </a:r>
            <a:r>
              <a:rPr lang="en-US" dirty="0"/>
              <a:t>CAB </a:t>
            </a:r>
            <a:r>
              <a:rPr lang="en-US" dirty="0" smtClean="0"/>
              <a:t>advice re:</a:t>
            </a:r>
            <a:endParaRPr lang="en-US" sz="3600" dirty="0"/>
          </a:p>
          <a:p>
            <a:pPr lvl="1"/>
            <a:r>
              <a:rPr lang="en-US" sz="2400" dirty="0"/>
              <a:t>unique needs, culture, values and </a:t>
            </a:r>
            <a:r>
              <a:rPr lang="en-US" sz="2400" dirty="0" smtClean="0"/>
              <a:t>preferences</a:t>
            </a:r>
          </a:p>
          <a:p>
            <a:pPr lvl="1"/>
            <a:r>
              <a:rPr lang="en-US" sz="2400" dirty="0" smtClean="0"/>
              <a:t>translated </a:t>
            </a:r>
            <a:r>
              <a:rPr lang="en-US" sz="2400" dirty="0"/>
              <a:t>into Spanish</a:t>
            </a:r>
            <a:endParaRPr lang="en-US" sz="2400" dirty="0"/>
          </a:p>
          <a:p>
            <a:pPr marL="0" lvl="0" indent="0">
              <a:buNone/>
            </a:pPr>
            <a:endParaRPr lang="en-US" sz="3600" dirty="0"/>
          </a:p>
          <a:p>
            <a:pPr lvl="0"/>
            <a:r>
              <a:rPr lang="en-US" dirty="0" smtClean="0"/>
              <a:t>Handed </a:t>
            </a:r>
            <a:r>
              <a:rPr lang="en-US" dirty="0"/>
              <a:t>content to </a:t>
            </a:r>
            <a:r>
              <a:rPr lang="en-US" dirty="0" smtClean="0"/>
              <a:t>IT to add </a:t>
            </a:r>
            <a:r>
              <a:rPr lang="en-US" dirty="0"/>
              <a:t>to our web page</a:t>
            </a:r>
            <a:endParaRPr lang="en-US" sz="3600" dirty="0"/>
          </a:p>
          <a:p>
            <a:pPr lvl="2"/>
            <a:endParaRPr lang="en-US" dirty="0"/>
          </a:p>
        </p:txBody>
      </p:sp>
    </p:spTree>
    <p:extLst>
      <p:ext uri="{BB962C8B-B14F-4D97-AF65-F5344CB8AC3E}">
        <p14:creationId xmlns:p14="http://schemas.microsoft.com/office/powerpoint/2010/main" val="693036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96"/>
            <a:ext cx="8229600" cy="958432"/>
          </a:xfrm>
        </p:spPr>
        <p:txBody>
          <a:bodyPr/>
          <a:lstStyle/>
          <a:p>
            <a:r>
              <a:rPr lang="en-US" b="1" dirty="0" smtClean="0">
                <a:solidFill>
                  <a:schemeClr val="tx1">
                    <a:lumMod val="75000"/>
                    <a:lumOff val="25000"/>
                  </a:schemeClr>
                </a:solidFill>
              </a:rPr>
              <a:t>How do we tailor it to out patients needs??? </a:t>
            </a: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normAutofit lnSpcReduction="10000"/>
          </a:bodyPr>
          <a:lstStyle/>
          <a:p>
            <a:r>
              <a:rPr lang="en-US" dirty="0" smtClean="0"/>
              <a:t>Committee Advisory Board</a:t>
            </a:r>
          </a:p>
          <a:p>
            <a:pPr marL="941832" lvl="2" indent="0">
              <a:buNone/>
            </a:pPr>
            <a:endParaRPr lang="en-US" sz="2400" dirty="0">
              <a:solidFill>
                <a:srgbClr val="505150"/>
              </a:solidFill>
            </a:endParaRPr>
          </a:p>
          <a:p>
            <a:pPr lvl="2"/>
            <a:r>
              <a:rPr lang="en-US" sz="2400" dirty="0">
                <a:solidFill>
                  <a:srgbClr val="505150"/>
                </a:solidFill>
              </a:rPr>
              <a:t>Clean home page</a:t>
            </a:r>
          </a:p>
          <a:p>
            <a:pPr marL="941832" lvl="2" indent="0">
              <a:buNone/>
            </a:pPr>
            <a:endParaRPr lang="en-US" sz="2400" dirty="0">
              <a:solidFill>
                <a:srgbClr val="505150"/>
              </a:solidFill>
            </a:endParaRPr>
          </a:p>
          <a:p>
            <a:pPr lvl="2"/>
            <a:r>
              <a:rPr lang="en-US" sz="2400" dirty="0">
                <a:solidFill>
                  <a:srgbClr val="505150"/>
                </a:solidFill>
              </a:rPr>
              <a:t>Less words </a:t>
            </a:r>
          </a:p>
          <a:p>
            <a:pPr marL="941832" lvl="2" indent="0">
              <a:buNone/>
            </a:pPr>
            <a:endParaRPr lang="en-US" sz="2400" dirty="0">
              <a:solidFill>
                <a:srgbClr val="505150"/>
              </a:solidFill>
            </a:endParaRPr>
          </a:p>
          <a:p>
            <a:pPr lvl="2"/>
            <a:r>
              <a:rPr lang="en-US" sz="2400" dirty="0">
                <a:solidFill>
                  <a:srgbClr val="505150"/>
                </a:solidFill>
              </a:rPr>
              <a:t>Add visuals </a:t>
            </a:r>
          </a:p>
          <a:p>
            <a:pPr marL="941832" lvl="2" indent="0">
              <a:buNone/>
            </a:pPr>
            <a:endParaRPr lang="en-US" sz="2400" dirty="0">
              <a:solidFill>
                <a:srgbClr val="505150"/>
              </a:solidFill>
            </a:endParaRPr>
          </a:p>
          <a:p>
            <a:pPr lvl="2"/>
            <a:r>
              <a:rPr lang="en-US" sz="2400" dirty="0">
                <a:solidFill>
                  <a:srgbClr val="505150"/>
                </a:solidFill>
              </a:rPr>
              <a:t>Be consistent</a:t>
            </a:r>
          </a:p>
          <a:p>
            <a:pPr lvl="2"/>
            <a:endParaRPr lang="en-US" dirty="0" smtClean="0"/>
          </a:p>
          <a:p>
            <a:pPr lvl="2"/>
            <a:r>
              <a:rPr lang="en-US" sz="2400" dirty="0">
                <a:solidFill>
                  <a:srgbClr val="505150"/>
                </a:solidFill>
              </a:rPr>
              <a:t>Education on related health issues</a:t>
            </a:r>
          </a:p>
          <a:p>
            <a:pPr lvl="2"/>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518" y="1437693"/>
            <a:ext cx="4119661" cy="2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61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96"/>
            <a:ext cx="8229600" cy="958432"/>
          </a:xfrm>
        </p:spPr>
        <p:txBody>
          <a:bodyPr/>
          <a:lstStyle/>
          <a:p>
            <a:r>
              <a:rPr lang="en-US" b="1" dirty="0" smtClean="0">
                <a:solidFill>
                  <a:schemeClr val="tx1">
                    <a:lumMod val="75000"/>
                    <a:lumOff val="25000"/>
                  </a:schemeClr>
                </a:solidFill>
              </a:rPr>
              <a:t>Layout Development</a:t>
            </a: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lvl="0"/>
            <a:r>
              <a:rPr lang="en-US" dirty="0" smtClean="0"/>
              <a:t>Per CAB, patients needed </a:t>
            </a:r>
            <a:r>
              <a:rPr lang="en-US" dirty="0"/>
              <a:t>unique layout</a:t>
            </a:r>
          </a:p>
          <a:p>
            <a:pPr lvl="0"/>
            <a:r>
              <a:rPr lang="en-US" dirty="0" smtClean="0"/>
              <a:t>The box like navigation structure was not supported </a:t>
            </a:r>
          </a:p>
          <a:p>
            <a:pPr marL="0" lvl="0" indent="0">
              <a:buNone/>
            </a:pPr>
            <a:r>
              <a:rPr lang="en-US" dirty="0"/>
              <a:t> </a:t>
            </a:r>
            <a:r>
              <a:rPr lang="en-US" dirty="0" smtClean="0"/>
              <a:t>   by existing institutional templates</a:t>
            </a:r>
          </a:p>
          <a:p>
            <a:pPr marL="342900" indent="-342900"/>
            <a:r>
              <a:rPr lang="en-US" dirty="0" smtClean="0"/>
              <a:t>In-house IT recommended contracting out the template build</a:t>
            </a:r>
            <a:endParaRPr lang="en-US" dirty="0"/>
          </a:p>
          <a:p>
            <a:pPr lvl="0"/>
            <a:r>
              <a:rPr lang="en-US" dirty="0"/>
              <a:t>N</a:t>
            </a:r>
            <a:r>
              <a:rPr lang="en-US" dirty="0" smtClean="0"/>
              <a:t>egotiation re: CAB design requests</a:t>
            </a:r>
          </a:p>
          <a:p>
            <a:pPr lvl="0"/>
            <a:r>
              <a:rPr lang="en-US" dirty="0" smtClean="0"/>
              <a:t>Negotiation re: Contractor price/schedule/design</a:t>
            </a:r>
          </a:p>
          <a:p>
            <a:pPr lvl="0"/>
            <a:r>
              <a:rPr lang="en-US" dirty="0" smtClean="0"/>
              <a:t>Negotiation re: IT build within institutional guidelines</a:t>
            </a:r>
            <a:endParaRPr lang="en-US" dirty="0"/>
          </a:p>
          <a:p>
            <a:pPr lvl="2"/>
            <a:endParaRPr lang="en-US" dirty="0"/>
          </a:p>
        </p:txBody>
      </p:sp>
    </p:spTree>
    <p:extLst>
      <p:ext uri="{BB962C8B-B14F-4D97-AF65-F5344CB8AC3E}">
        <p14:creationId xmlns:p14="http://schemas.microsoft.com/office/powerpoint/2010/main" val="617933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36" y="601493"/>
            <a:ext cx="8229600" cy="958432"/>
          </a:xfrm>
        </p:spPr>
        <p:txBody>
          <a:bodyPr>
            <a:normAutofit/>
          </a:bodyPr>
          <a:lstStyle/>
          <a:p>
            <a:r>
              <a:rPr lang="en-US" b="1" dirty="0" smtClean="0">
                <a:solidFill>
                  <a:schemeClr val="tx1">
                    <a:lumMod val="75000"/>
                    <a:lumOff val="25000"/>
                  </a:schemeClr>
                </a:solidFill>
              </a:rPr>
              <a:t>How do you find out what patients want? need?</a:t>
            </a:r>
            <a:r>
              <a:rPr lang="en-US" dirty="0" smtClean="0">
                <a:solidFill>
                  <a:srgbClr val="505150"/>
                </a:solidFill>
              </a:rPr>
              <a:t>					</a:t>
            </a:r>
            <a:endParaRPr lang="en-US" dirty="0">
              <a:solidFill>
                <a:srgbClr val="505150"/>
              </a:solidFill>
            </a:endParaRPr>
          </a:p>
        </p:txBody>
      </p:sp>
      <p:sp>
        <p:nvSpPr>
          <p:cNvPr id="3" name="Content Placeholder 2"/>
          <p:cNvSpPr>
            <a:spLocks noGrp="1"/>
          </p:cNvSpPr>
          <p:nvPr>
            <p:ph sz="half" idx="1"/>
          </p:nvPr>
        </p:nvSpPr>
        <p:spPr>
          <a:xfrm>
            <a:off x="433136" y="1559925"/>
            <a:ext cx="8053138" cy="4525963"/>
          </a:xfrm>
        </p:spPr>
        <p:txBody>
          <a:bodyPr>
            <a:normAutofit fontScale="85000" lnSpcReduction="20000"/>
          </a:bodyPr>
          <a:lstStyle/>
          <a:p>
            <a:pPr marL="0" indent="0">
              <a:spcAft>
                <a:spcPts val="0"/>
              </a:spcAft>
              <a:buNone/>
              <a:defRPr/>
            </a:pPr>
            <a:r>
              <a:rPr lang="en-US" dirty="0" smtClean="0">
                <a:solidFill>
                  <a:schemeClr val="tx1"/>
                </a:solidFill>
              </a:rPr>
              <a:t>Ask them! </a:t>
            </a:r>
          </a:p>
          <a:p>
            <a:pPr marL="0" indent="0">
              <a:spcAft>
                <a:spcPts val="0"/>
              </a:spcAft>
              <a:buNone/>
              <a:defRPr/>
            </a:pPr>
            <a:endParaRPr lang="en-US" dirty="0" smtClean="0">
              <a:solidFill>
                <a:schemeClr val="tx1"/>
              </a:solidFill>
            </a:endParaRPr>
          </a:p>
          <a:p>
            <a:pPr marL="457200" indent="-457200">
              <a:spcAft>
                <a:spcPts val="0"/>
              </a:spcAft>
              <a:defRPr/>
            </a:pPr>
            <a:r>
              <a:rPr lang="en-US" dirty="0" smtClean="0">
                <a:solidFill>
                  <a:schemeClr val="tx1"/>
                </a:solidFill>
              </a:rPr>
              <a:t>The </a:t>
            </a:r>
            <a:r>
              <a:rPr lang="en-US" dirty="0">
                <a:solidFill>
                  <a:schemeClr val="tx1"/>
                </a:solidFill>
              </a:rPr>
              <a:t>Patient Satisfaction Survey for HIV Ambulatory Care, New York State Department of Health AIDS </a:t>
            </a:r>
            <a:r>
              <a:rPr lang="en-US" dirty="0" smtClean="0">
                <a:solidFill>
                  <a:schemeClr val="tx1"/>
                </a:solidFill>
              </a:rPr>
              <a:t>Institute</a:t>
            </a:r>
          </a:p>
          <a:p>
            <a:pPr marL="457200" indent="-457200">
              <a:spcAft>
                <a:spcPts val="0"/>
              </a:spcAft>
              <a:defRPr/>
            </a:pPr>
            <a:r>
              <a:rPr lang="en-US" dirty="0" smtClean="0">
                <a:solidFill>
                  <a:schemeClr val="tx1"/>
                </a:solidFill>
              </a:rPr>
              <a:t>Administered </a:t>
            </a:r>
            <a:r>
              <a:rPr lang="en-US" dirty="0">
                <a:solidFill>
                  <a:schemeClr val="tx1"/>
                </a:solidFill>
              </a:rPr>
              <a:t>to </a:t>
            </a:r>
            <a:r>
              <a:rPr lang="en-US" dirty="0" smtClean="0">
                <a:solidFill>
                  <a:schemeClr val="tx1"/>
                </a:solidFill>
              </a:rPr>
              <a:t>112 patients</a:t>
            </a:r>
            <a:r>
              <a:rPr lang="en-US" dirty="0">
                <a:solidFill>
                  <a:schemeClr val="tx1"/>
                </a:solidFill>
              </a:rPr>
              <a:t>, with 75 </a:t>
            </a:r>
            <a:r>
              <a:rPr lang="en-US" dirty="0" smtClean="0">
                <a:solidFill>
                  <a:schemeClr val="tx1"/>
                </a:solidFill>
              </a:rPr>
              <a:t>patient responses </a:t>
            </a:r>
          </a:p>
          <a:p>
            <a:pPr marL="457200" indent="-457200">
              <a:spcAft>
                <a:spcPts val="0"/>
              </a:spcAft>
              <a:defRPr/>
            </a:pPr>
            <a:r>
              <a:rPr lang="en-US" dirty="0" smtClean="0">
                <a:solidFill>
                  <a:schemeClr val="tx1"/>
                </a:solidFill>
              </a:rPr>
              <a:t>Identified access </a:t>
            </a:r>
            <a:r>
              <a:rPr lang="en-US" dirty="0">
                <a:solidFill>
                  <a:schemeClr val="tx1"/>
                </a:solidFill>
              </a:rPr>
              <a:t>to technology as significant </a:t>
            </a:r>
            <a:r>
              <a:rPr lang="en-US" dirty="0" smtClean="0">
                <a:solidFill>
                  <a:schemeClr val="tx1"/>
                </a:solidFill>
              </a:rPr>
              <a:t>barrier</a:t>
            </a:r>
            <a:endParaRPr lang="en-US" dirty="0">
              <a:solidFill>
                <a:schemeClr val="tx1"/>
              </a:solidFill>
            </a:endParaRPr>
          </a:p>
          <a:p>
            <a:pPr lvl="1">
              <a:spcAft>
                <a:spcPts val="0"/>
              </a:spcAft>
              <a:buFont typeface="Arial" pitchFamily="34" charset="0"/>
              <a:buChar char="•"/>
              <a:defRPr/>
            </a:pPr>
            <a:endParaRPr lang="en-US" dirty="0">
              <a:solidFill>
                <a:schemeClr val="tx1"/>
              </a:solidFill>
            </a:endParaRPr>
          </a:p>
          <a:p>
            <a:pPr lvl="1">
              <a:buFont typeface="Arial" pitchFamily="34" charset="0"/>
              <a:buChar char="•"/>
            </a:pPr>
            <a:r>
              <a:rPr lang="en-US" sz="2700" dirty="0"/>
              <a:t>72% access to internet at home </a:t>
            </a:r>
          </a:p>
          <a:p>
            <a:pPr lvl="1">
              <a:buFont typeface="Arial" pitchFamily="34" charset="0"/>
              <a:buChar char="•"/>
            </a:pPr>
            <a:r>
              <a:rPr lang="en-US" sz="2700" dirty="0"/>
              <a:t>64% internet access from public locations</a:t>
            </a:r>
          </a:p>
          <a:p>
            <a:pPr lvl="1">
              <a:buFont typeface="Arial" pitchFamily="34" charset="0"/>
              <a:buChar char="•"/>
            </a:pPr>
            <a:r>
              <a:rPr lang="en-US" sz="2700" dirty="0"/>
              <a:t>39 % cost limit internet access</a:t>
            </a:r>
          </a:p>
          <a:p>
            <a:pPr lvl="1">
              <a:buFont typeface="Arial" pitchFamily="34" charset="0"/>
              <a:buChar char="•"/>
            </a:pPr>
            <a:r>
              <a:rPr lang="en-US" sz="2700" dirty="0"/>
              <a:t>33% need more computer training for basic use</a:t>
            </a:r>
          </a:p>
          <a:p>
            <a:pPr marL="0" indent="0">
              <a:spcAft>
                <a:spcPts val="0"/>
              </a:spcAft>
              <a:buNone/>
              <a:defRPr/>
            </a:pPr>
            <a:endParaRPr lang="en-US" dirty="0">
              <a:solidFill>
                <a:schemeClr val="tx1"/>
              </a:solidFill>
            </a:endParaRPr>
          </a:p>
          <a:p>
            <a:pPr marL="0" indent="0">
              <a:buNone/>
            </a:pPr>
            <a:r>
              <a:rPr lang="en-US" dirty="0" smtClean="0">
                <a:solidFill>
                  <a:srgbClr val="FF0000"/>
                </a:solidFill>
              </a:rPr>
              <a:t>  </a:t>
            </a:r>
            <a:endParaRPr lang="en-US" dirty="0">
              <a:solidFill>
                <a:srgbClr val="FF0000"/>
              </a:solidFill>
            </a:endParaRPr>
          </a:p>
        </p:txBody>
      </p:sp>
      <p:cxnSp>
        <p:nvCxnSpPr>
          <p:cNvPr id="6" name="Straight Connector 5"/>
          <p:cNvCxnSpPr/>
          <p:nvPr/>
        </p:nvCxnSpPr>
        <p:spPr>
          <a:xfrm>
            <a:off x="457200" y="1255327"/>
            <a:ext cx="82296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3693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extLst>
              <p:ext uri="{D42A27DB-BD31-4B8C-83A1-F6EECF244321}">
                <p14:modId xmlns:p14="http://schemas.microsoft.com/office/powerpoint/2010/main" val="1866669508"/>
              </p:ext>
            </p:extLst>
          </p:nvPr>
        </p:nvGraphicFramePr>
        <p:xfrm>
          <a:off x="348916" y="0"/>
          <a:ext cx="6629400" cy="6720417"/>
        </p:xfrm>
        <a:graphic>
          <a:graphicData uri="http://schemas.openxmlformats.org/presentationml/2006/ole">
            <mc:AlternateContent xmlns:mc="http://schemas.openxmlformats.org/markup-compatibility/2006">
              <mc:Choice xmlns:v="urn:schemas-microsoft-com:vml" Requires="v">
                <p:oleObj spid="_x0000_s2124" name="SmartDraw" r:id="rId4" imgW="9291828" imgH="7065264" progId="SmartDraw.2">
                  <p:embed/>
                </p:oleObj>
              </mc:Choice>
              <mc:Fallback>
                <p:oleObj name="SmartDraw" r:id="rId4" imgW="9291828" imgH="7065264"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16" y="0"/>
                        <a:ext cx="6629400" cy="672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18047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dirty="0" smtClean="0">
                <a:solidFill>
                  <a:srgbClr val="505150"/>
                </a:solidFill>
              </a:rPr>
              <a:t/>
            </a:r>
            <a:br>
              <a:rPr lang="en-US" dirty="0" smtClean="0">
                <a:solidFill>
                  <a:srgbClr val="505150"/>
                </a:solidFill>
              </a:rPr>
            </a:br>
            <a:r>
              <a:rPr lang="en-US" b="1" dirty="0" smtClean="0">
                <a:solidFill>
                  <a:schemeClr val="tx1">
                    <a:lumMod val="75000"/>
                    <a:lumOff val="25000"/>
                  </a:schemeClr>
                </a:solidFill>
              </a:rPr>
              <a:t>HOW DO YOU BUILD PATIENT LITERACY</a:t>
            </a:r>
          </a:p>
        </p:txBody>
      </p:sp>
      <p:sp>
        <p:nvSpPr>
          <p:cNvPr id="22531" name="Content Placeholder 2"/>
          <p:cNvSpPr>
            <a:spLocks noGrp="1"/>
          </p:cNvSpPr>
          <p:nvPr>
            <p:ph idx="1"/>
          </p:nvPr>
        </p:nvSpPr>
        <p:spPr/>
        <p:txBody>
          <a:bodyPr/>
          <a:lstStyle/>
          <a:p>
            <a:pPr eaLnBrk="1" hangingPunct="1"/>
            <a:r>
              <a:rPr lang="en-US" dirty="0" smtClean="0"/>
              <a:t>With access and health information</a:t>
            </a:r>
          </a:p>
          <a:p>
            <a:pPr eaLnBrk="1" hangingPunct="1"/>
            <a:endParaRPr lang="en-US" dirty="0" smtClean="0"/>
          </a:p>
          <a:p>
            <a:pPr eaLnBrk="1" hangingPunct="1"/>
            <a:r>
              <a:rPr lang="en-US" dirty="0" smtClean="0"/>
              <a:t>UCSD Medical Center in Hillcrest, small 750 sq. ft. training computer lab. </a:t>
            </a:r>
          </a:p>
          <a:p>
            <a:pPr marL="0" indent="0" eaLnBrk="1" hangingPunct="1">
              <a:buNone/>
            </a:pPr>
            <a:r>
              <a:rPr lang="en-US" dirty="0" smtClean="0"/>
              <a:t> </a:t>
            </a:r>
          </a:p>
          <a:p>
            <a:pPr eaLnBrk="1" hangingPunct="1"/>
            <a:r>
              <a:rPr lang="en-US" dirty="0" smtClean="0"/>
              <a:t>Community access terminals</a:t>
            </a:r>
          </a:p>
          <a:p>
            <a:pPr marL="0" indent="0" eaLnBrk="1" hangingPunct="1">
              <a:buNone/>
            </a:pPr>
            <a:endParaRPr lang="en-US" dirty="0" smtClean="0"/>
          </a:p>
          <a:p>
            <a:pPr eaLnBrk="1" hangingPunct="1"/>
            <a:r>
              <a:rPr lang="en-US" dirty="0" smtClean="0"/>
              <a:t>ANCHOR web page</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4055662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rPr>
              <a:t>Knowing what our patients need…</a:t>
            </a:r>
            <a:endParaRPr lang="en-US" b="1" dirty="0">
              <a:solidFill>
                <a:schemeClr val="tx1">
                  <a:lumMod val="75000"/>
                  <a:lumOff val="25000"/>
                </a:schemeClr>
              </a:solidFill>
            </a:endParaRPr>
          </a:p>
        </p:txBody>
      </p:sp>
      <p:pic>
        <p:nvPicPr>
          <p:cNvPr id="4" name="Content Placeholder 3" descr="C:\Users\mbonetvazquez\AppData\Local\Microsoft\Windows\Temporary Internet Files\Content.IE5\VXWQRGUK\MC900441515[1].wm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7578" y="2067795"/>
            <a:ext cx="3636963" cy="327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382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257524"/>
            <a:ext cx="8229600" cy="958432"/>
          </a:xfrm>
        </p:spPr>
        <p:txBody>
          <a:bodyPr/>
          <a:lstStyle/>
          <a:p>
            <a:r>
              <a:rPr lang="en-US" b="1" dirty="0" smtClean="0">
                <a:solidFill>
                  <a:schemeClr val="tx1">
                    <a:lumMod val="75000"/>
                    <a:lumOff val="25000"/>
                  </a:schemeClr>
                </a:solidFill>
              </a:rPr>
              <a:t>We replaced the original Owen Website </a:t>
            </a: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lstStyle/>
          <a:p>
            <a:endParaRPr lang="en-US"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596"/>
            <a:ext cx="9144000" cy="583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36884" y="700908"/>
            <a:ext cx="8470232"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806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537" y="737936"/>
            <a:ext cx="5815263" cy="516849"/>
          </a:xfrm>
        </p:spPr>
        <p:txBody>
          <a:bodyPr>
            <a:normAutofit/>
          </a:bodyPr>
          <a:lstStyle/>
          <a:p>
            <a:r>
              <a:rPr lang="en-US" b="1" dirty="0">
                <a:solidFill>
                  <a:schemeClr val="tx1">
                    <a:lumMod val="75000"/>
                    <a:lumOff val="25000"/>
                  </a:schemeClr>
                </a:solidFill>
                <a:latin typeface="+mn-lt"/>
                <a:cs typeface="Arial" pitchFamily="34" charset="0"/>
              </a:rPr>
              <a:t>Disclosures</a:t>
            </a:r>
          </a:p>
        </p:txBody>
      </p:sp>
      <p:sp>
        <p:nvSpPr>
          <p:cNvPr id="3" name="Content Placeholder 2"/>
          <p:cNvSpPr>
            <a:spLocks noGrp="1"/>
          </p:cNvSpPr>
          <p:nvPr>
            <p:ph idx="1"/>
          </p:nvPr>
        </p:nvSpPr>
        <p:spPr>
          <a:xfrm>
            <a:off x="457200" y="2598821"/>
            <a:ext cx="8229599" cy="2990449"/>
          </a:xfrm>
        </p:spPr>
        <p:txBody>
          <a:bodyPr>
            <a:normAutofit fontScale="92500" lnSpcReduction="10000"/>
          </a:bodyPr>
          <a:lstStyle/>
          <a:p>
            <a:pPr marL="342900" indent="-342900"/>
            <a:r>
              <a:rPr lang="en-US" b="1" dirty="0" smtClean="0"/>
              <a:t>Amy Sitapati, MD</a:t>
            </a:r>
          </a:p>
          <a:p>
            <a:pPr marL="0" indent="0">
              <a:buNone/>
            </a:pPr>
            <a:r>
              <a:rPr lang="en-US" b="1" dirty="0" smtClean="0"/>
              <a:t>    </a:t>
            </a:r>
            <a:r>
              <a:rPr lang="en-US" dirty="0" smtClean="0"/>
              <a:t>Has no financial interest or relationships to disclose</a:t>
            </a:r>
          </a:p>
          <a:p>
            <a:pPr marL="0" indent="0">
              <a:buNone/>
            </a:pPr>
            <a:endParaRPr lang="en-US" b="1" dirty="0" smtClean="0"/>
          </a:p>
          <a:p>
            <a:pPr marL="342900" indent="-342900"/>
            <a:r>
              <a:rPr lang="en-US" b="1" dirty="0" smtClean="0"/>
              <a:t>Militza Bonet-Vazquez, MPH</a:t>
            </a:r>
          </a:p>
          <a:p>
            <a:pPr marL="0" indent="0">
              <a:buNone/>
            </a:pPr>
            <a:r>
              <a:rPr lang="en-US" dirty="0" smtClean="0"/>
              <a:t>    Has no financial interest or relationships to disclose</a:t>
            </a:r>
          </a:p>
          <a:p>
            <a:pPr marL="0" indent="0">
              <a:buNone/>
            </a:pPr>
            <a:endParaRPr lang="en-US" b="1" dirty="0"/>
          </a:p>
          <a:p>
            <a:pPr marL="342900" indent="-342900"/>
            <a:r>
              <a:rPr lang="en-US" b="1" dirty="0" smtClean="0"/>
              <a:t>Barbara Berkovich, MA</a:t>
            </a:r>
            <a:endParaRPr lang="en-US" b="1" dirty="0"/>
          </a:p>
          <a:p>
            <a:pPr marL="0" indent="0">
              <a:buNone/>
            </a:pPr>
            <a:r>
              <a:rPr lang="en-US" dirty="0"/>
              <a:t>    Has no financial interest or relationships to disclose</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4" y="0"/>
            <a:ext cx="24288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281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1705" cy="678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70520" y="353870"/>
            <a:ext cx="2683170" cy="769441"/>
          </a:xfrm>
          <a:prstGeom prst="rect">
            <a:avLst/>
          </a:prstGeom>
          <a:noFill/>
        </p:spPr>
        <p:txBody>
          <a:bodyPr wrap="none" rtlCol="0">
            <a:spAutoFit/>
          </a:bodyPr>
          <a:lstStyle/>
          <a:p>
            <a:r>
              <a:rPr lang="en-US" sz="4400" dirty="0" smtClean="0">
                <a:solidFill>
                  <a:schemeClr val="bg1"/>
                </a:solidFill>
              </a:rPr>
              <a:t>With This!</a:t>
            </a:r>
            <a:endParaRPr lang="en-US" dirty="0"/>
          </a:p>
        </p:txBody>
      </p:sp>
    </p:spTree>
    <p:extLst>
      <p:ext uri="{BB962C8B-B14F-4D97-AF65-F5344CB8AC3E}">
        <p14:creationId xmlns:p14="http://schemas.microsoft.com/office/powerpoint/2010/main" val="3844556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
            <a:ext cx="897731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830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89"/>
            <a:ext cx="9144000" cy="473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03207"/>
            <a:ext cx="8839200" cy="195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069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Learning </a:t>
            </a:r>
            <a:r>
              <a:rPr lang="en-US" b="1" dirty="0" smtClean="0">
                <a:solidFill>
                  <a:schemeClr val="tx1">
                    <a:lumMod val="75000"/>
                    <a:lumOff val="25000"/>
                  </a:schemeClr>
                </a:solidFill>
                <a:latin typeface="Arial" pitchFamily="34" charset="0"/>
                <a:cs typeface="Arial" pitchFamily="34" charset="0"/>
              </a:rPr>
              <a:t>Objective 2</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Explain </a:t>
            </a:r>
            <a:r>
              <a:rPr lang="en-US" dirty="0"/>
              <a:t>the challenges of PCHM web page </a:t>
            </a:r>
            <a:r>
              <a:rPr lang="en-US" dirty="0" smtClean="0"/>
              <a:t>implementation</a:t>
            </a:r>
            <a:endParaRPr lang="en-US" dirty="0"/>
          </a:p>
          <a:p>
            <a:pPr marL="0" indent="0">
              <a:buNone/>
            </a:pPr>
            <a:endParaRPr lang="en-US" dirty="0"/>
          </a:p>
        </p:txBody>
      </p:sp>
    </p:spTree>
    <p:extLst>
      <p:ext uri="{BB962C8B-B14F-4D97-AF65-F5344CB8AC3E}">
        <p14:creationId xmlns:p14="http://schemas.microsoft.com/office/powerpoint/2010/main" val="779583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rPr>
              <a:t>Challenges Part 1</a:t>
            </a: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lstStyle/>
          <a:p>
            <a:pPr marL="0" indent="0">
              <a:buNone/>
            </a:pPr>
            <a:endParaRPr lang="en-US"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91502"/>
            <a:ext cx="1950868" cy="206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016" y="1574280"/>
            <a:ext cx="2014037" cy="131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208" y="2894214"/>
            <a:ext cx="2261652" cy="132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7435" y="1888762"/>
            <a:ext cx="2004819" cy="247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3" name="Straight Arrow Connector 42"/>
          <p:cNvCxnSpPr/>
          <p:nvPr/>
        </p:nvCxnSpPr>
        <p:spPr>
          <a:xfrm flipV="1">
            <a:off x="1780674" y="2256113"/>
            <a:ext cx="969795" cy="552449"/>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24488" y="2234247"/>
            <a:ext cx="988094" cy="406876"/>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1601705" y="3381211"/>
            <a:ext cx="1148764" cy="0"/>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5242511" y="3381211"/>
            <a:ext cx="1148764" cy="0"/>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5208" y="4217067"/>
            <a:ext cx="2346391" cy="137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descr="C:\Users\mbonetvazquez\AppData\Local\Microsoft\Windows\Temporary Internet Files\Content.IE5\W776ULCM\MC900434859[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0938" y="4412153"/>
            <a:ext cx="930191" cy="93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92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7"/>
                                        </p:tgtEl>
                                        <p:attrNameLst>
                                          <p:attrName>style.visibility</p:attrName>
                                        </p:attrNameLst>
                                      </p:cBhvr>
                                      <p:to>
                                        <p:strVal val="visible"/>
                                      </p:to>
                                    </p:set>
                                    <p:anim calcmode="lin" valueType="num">
                                      <p:cBhvr additive="base">
                                        <p:cTn id="13" dur="500" fill="hold"/>
                                        <p:tgtEl>
                                          <p:spTgt spid="5127"/>
                                        </p:tgtEl>
                                        <p:attrNameLst>
                                          <p:attrName>ppt_x</p:attrName>
                                        </p:attrNameLst>
                                      </p:cBhvr>
                                      <p:tavLst>
                                        <p:tav tm="0">
                                          <p:val>
                                            <p:strVal val="#ppt_x"/>
                                          </p:val>
                                        </p:tav>
                                        <p:tav tm="100000">
                                          <p:val>
                                            <p:strVal val="#ppt_x"/>
                                          </p:val>
                                        </p:tav>
                                      </p:tavLst>
                                    </p:anim>
                                    <p:anim calcmode="lin" valueType="num">
                                      <p:cBhvr additive="base">
                                        <p:cTn id="1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8"/>
                                        </p:tgtEl>
                                        <p:attrNameLst>
                                          <p:attrName>style.visibility</p:attrName>
                                        </p:attrNameLst>
                                      </p:cBhvr>
                                      <p:to>
                                        <p:strVal val="visible"/>
                                      </p:to>
                                    </p:set>
                                    <p:anim calcmode="lin" valueType="num">
                                      <p:cBhvr additive="base">
                                        <p:cTn id="31" dur="500" fill="hold"/>
                                        <p:tgtEl>
                                          <p:spTgt spid="5128"/>
                                        </p:tgtEl>
                                        <p:attrNameLst>
                                          <p:attrName>ppt_x</p:attrName>
                                        </p:attrNameLst>
                                      </p:cBhvr>
                                      <p:tavLst>
                                        <p:tav tm="0">
                                          <p:val>
                                            <p:strVal val="#ppt_x"/>
                                          </p:val>
                                        </p:tav>
                                        <p:tav tm="100000">
                                          <p:val>
                                            <p:strVal val="#ppt_x"/>
                                          </p:val>
                                        </p:tav>
                                      </p:tavLst>
                                    </p:anim>
                                    <p:anim calcmode="lin" valueType="num">
                                      <p:cBhvr additive="base">
                                        <p:cTn id="32"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132"/>
                                        </p:tgtEl>
                                        <p:attrNameLst>
                                          <p:attrName>style.visibility</p:attrName>
                                        </p:attrNameLst>
                                      </p:cBhvr>
                                      <p:to>
                                        <p:strVal val="visible"/>
                                      </p:to>
                                    </p:set>
                                    <p:anim calcmode="lin" valueType="num">
                                      <p:cBhvr additive="base">
                                        <p:cTn id="49" dur="500" fill="hold"/>
                                        <p:tgtEl>
                                          <p:spTgt spid="5132"/>
                                        </p:tgtEl>
                                        <p:attrNameLst>
                                          <p:attrName>ppt_x</p:attrName>
                                        </p:attrNameLst>
                                      </p:cBhvr>
                                      <p:tavLst>
                                        <p:tav tm="0">
                                          <p:val>
                                            <p:strVal val="#ppt_x"/>
                                          </p:val>
                                        </p:tav>
                                        <p:tav tm="100000">
                                          <p:val>
                                            <p:strVal val="#ppt_x"/>
                                          </p:val>
                                        </p:tav>
                                      </p:tavLst>
                                    </p:anim>
                                    <p:anim calcmode="lin" valueType="num">
                                      <p:cBhvr additive="base">
                                        <p:cTn id="50"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33"/>
                                        </p:tgtEl>
                                        <p:attrNameLst>
                                          <p:attrName>style.visibility</p:attrName>
                                        </p:attrNameLst>
                                      </p:cBhvr>
                                      <p:to>
                                        <p:strVal val="visible"/>
                                      </p:to>
                                    </p:set>
                                    <p:anim calcmode="lin" valueType="num">
                                      <p:cBhvr additive="base">
                                        <p:cTn id="55" dur="500" fill="hold"/>
                                        <p:tgtEl>
                                          <p:spTgt spid="5133"/>
                                        </p:tgtEl>
                                        <p:attrNameLst>
                                          <p:attrName>ppt_x</p:attrName>
                                        </p:attrNameLst>
                                      </p:cBhvr>
                                      <p:tavLst>
                                        <p:tav tm="0">
                                          <p:val>
                                            <p:strVal val="#ppt_x"/>
                                          </p:val>
                                        </p:tav>
                                        <p:tav tm="100000">
                                          <p:val>
                                            <p:strVal val="#ppt_x"/>
                                          </p:val>
                                        </p:tav>
                                      </p:tavLst>
                                    </p:anim>
                                    <p:anim calcmode="lin" valueType="num">
                                      <p:cBhvr additive="base">
                                        <p:cTn id="56" dur="500" fill="hold"/>
                                        <p:tgtEl>
                                          <p:spTgt spid="5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75000"/>
                    <a:lumOff val="25000"/>
                  </a:schemeClr>
                </a:solidFill>
              </a:rPr>
              <a:t>Challenges Part </a:t>
            </a:r>
            <a:r>
              <a:rPr lang="en-US" b="1" dirty="0" smtClean="0">
                <a:solidFill>
                  <a:schemeClr val="tx1">
                    <a:lumMod val="75000"/>
                    <a:lumOff val="25000"/>
                  </a:schemeClr>
                </a:solidFill>
              </a:rPr>
              <a:t>2</a:t>
            </a:r>
            <a:endParaRPr lang="en-US" b="1" dirty="0">
              <a:solidFill>
                <a:schemeClr val="tx1">
                  <a:lumMod val="75000"/>
                  <a:lumOff val="25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538" y="1536702"/>
            <a:ext cx="2133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263" y="2660188"/>
            <a:ext cx="12001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550" y="3401428"/>
            <a:ext cx="11715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3280" y="4068178"/>
            <a:ext cx="2231858" cy="123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00526" y="1904418"/>
            <a:ext cx="1992730" cy="210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3747" y="1635801"/>
            <a:ext cx="3144253" cy="360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V="1">
            <a:off x="1792204" y="2003428"/>
            <a:ext cx="1030204" cy="656760"/>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005138" y="2003427"/>
            <a:ext cx="962776" cy="466725"/>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792204" y="3070521"/>
            <a:ext cx="1546059" cy="0"/>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4570496" y="3718761"/>
            <a:ext cx="1397418" cy="0"/>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1792204" y="3437771"/>
            <a:ext cx="1566111" cy="269962"/>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4882690" y="4684875"/>
            <a:ext cx="1021057" cy="0"/>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91" name="Straight Arrow Connector 7190"/>
          <p:cNvCxnSpPr/>
          <p:nvPr/>
        </p:nvCxnSpPr>
        <p:spPr>
          <a:xfrm flipH="1">
            <a:off x="4538414" y="3014072"/>
            <a:ext cx="1365333" cy="0"/>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02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additive="base">
                                        <p:cTn id="19" dur="500" fill="hold"/>
                                        <p:tgtEl>
                                          <p:spTgt spid="7170"/>
                                        </p:tgtEl>
                                        <p:attrNameLst>
                                          <p:attrName>ppt_x</p:attrName>
                                        </p:attrNameLst>
                                      </p:cBhvr>
                                      <p:tavLst>
                                        <p:tav tm="0">
                                          <p:val>
                                            <p:strVal val="#ppt_x"/>
                                          </p:val>
                                        </p:tav>
                                        <p:tav tm="100000">
                                          <p:val>
                                            <p:strVal val="#ppt_x"/>
                                          </p:val>
                                        </p:tav>
                                      </p:tavLst>
                                    </p:anim>
                                    <p:anim calcmode="lin" valueType="num">
                                      <p:cBhvr additive="base">
                                        <p:cTn id="2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1"/>
                                        </p:tgtEl>
                                        <p:attrNameLst>
                                          <p:attrName>style.visibility</p:attrName>
                                        </p:attrNameLst>
                                      </p:cBhvr>
                                      <p:to>
                                        <p:strVal val="visible"/>
                                      </p:to>
                                    </p:set>
                                    <p:anim calcmode="lin" valueType="num">
                                      <p:cBhvr additive="base">
                                        <p:cTn id="31" dur="500" fill="hold"/>
                                        <p:tgtEl>
                                          <p:spTgt spid="7171"/>
                                        </p:tgtEl>
                                        <p:attrNameLst>
                                          <p:attrName>ppt_x</p:attrName>
                                        </p:attrNameLst>
                                      </p:cBhvr>
                                      <p:tavLst>
                                        <p:tav tm="0">
                                          <p:val>
                                            <p:strVal val="#ppt_x"/>
                                          </p:val>
                                        </p:tav>
                                        <p:tav tm="100000">
                                          <p:val>
                                            <p:strVal val="#ppt_x"/>
                                          </p:val>
                                        </p:tav>
                                      </p:tavLst>
                                    </p:anim>
                                    <p:anim calcmode="lin" valueType="num">
                                      <p:cBhvr additive="base">
                                        <p:cTn id="3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91"/>
                                        </p:tgtEl>
                                        <p:attrNameLst>
                                          <p:attrName>style.visibility</p:attrName>
                                        </p:attrNameLst>
                                      </p:cBhvr>
                                      <p:to>
                                        <p:strVal val="visible"/>
                                      </p:to>
                                    </p:set>
                                    <p:anim calcmode="lin" valueType="num">
                                      <p:cBhvr additive="base">
                                        <p:cTn id="37" dur="500" fill="hold"/>
                                        <p:tgtEl>
                                          <p:spTgt spid="7191"/>
                                        </p:tgtEl>
                                        <p:attrNameLst>
                                          <p:attrName>ppt_x</p:attrName>
                                        </p:attrNameLst>
                                      </p:cBhvr>
                                      <p:tavLst>
                                        <p:tav tm="0">
                                          <p:val>
                                            <p:strVal val="#ppt_x"/>
                                          </p:val>
                                        </p:tav>
                                        <p:tav tm="100000">
                                          <p:val>
                                            <p:strVal val="#ppt_x"/>
                                          </p:val>
                                        </p:tav>
                                      </p:tavLst>
                                    </p:anim>
                                    <p:anim calcmode="lin" valueType="num">
                                      <p:cBhvr additive="base">
                                        <p:cTn id="38" dur="500" fill="hold"/>
                                        <p:tgtEl>
                                          <p:spTgt spid="719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172"/>
                                        </p:tgtEl>
                                        <p:attrNameLst>
                                          <p:attrName>style.visibility</p:attrName>
                                        </p:attrNameLst>
                                      </p:cBhvr>
                                      <p:to>
                                        <p:strVal val="visible"/>
                                      </p:to>
                                    </p:set>
                                    <p:anim calcmode="lin" valueType="num">
                                      <p:cBhvr additive="base">
                                        <p:cTn id="49" dur="500" fill="hold"/>
                                        <p:tgtEl>
                                          <p:spTgt spid="7172"/>
                                        </p:tgtEl>
                                        <p:attrNameLst>
                                          <p:attrName>ppt_x</p:attrName>
                                        </p:attrNameLst>
                                      </p:cBhvr>
                                      <p:tavLst>
                                        <p:tav tm="0">
                                          <p:val>
                                            <p:strVal val="#ppt_x"/>
                                          </p:val>
                                        </p:tav>
                                        <p:tav tm="100000">
                                          <p:val>
                                            <p:strVal val="#ppt_x"/>
                                          </p:val>
                                        </p:tav>
                                      </p:tavLst>
                                    </p:anim>
                                    <p:anim calcmode="lin" valueType="num">
                                      <p:cBhvr additive="base">
                                        <p:cTn id="5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74"/>
                                        </p:tgtEl>
                                        <p:attrNameLst>
                                          <p:attrName>style.visibility</p:attrName>
                                        </p:attrNameLst>
                                      </p:cBhvr>
                                      <p:to>
                                        <p:strVal val="visible"/>
                                      </p:to>
                                    </p:set>
                                    <p:anim calcmode="lin" valueType="num">
                                      <p:cBhvr additive="base">
                                        <p:cTn id="67" dur="500" fill="hold"/>
                                        <p:tgtEl>
                                          <p:spTgt spid="7174"/>
                                        </p:tgtEl>
                                        <p:attrNameLst>
                                          <p:attrName>ppt_x</p:attrName>
                                        </p:attrNameLst>
                                      </p:cBhvr>
                                      <p:tavLst>
                                        <p:tav tm="0">
                                          <p:val>
                                            <p:strVal val="#ppt_x"/>
                                          </p:val>
                                        </p:tav>
                                        <p:tav tm="100000">
                                          <p:val>
                                            <p:strVal val="#ppt_x"/>
                                          </p:val>
                                        </p:tav>
                                      </p:tavLst>
                                    </p:anim>
                                    <p:anim calcmode="lin" valueType="num">
                                      <p:cBhvr additive="base">
                                        <p:cTn id="6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75000"/>
                    <a:lumOff val="25000"/>
                  </a:schemeClr>
                </a:solidFill>
              </a:rPr>
              <a:t>Challenges Part </a:t>
            </a:r>
            <a:r>
              <a:rPr lang="en-US" b="1" dirty="0" smtClean="0">
                <a:solidFill>
                  <a:schemeClr val="tx1">
                    <a:lumMod val="75000"/>
                    <a:lumOff val="25000"/>
                  </a:schemeClr>
                </a:solidFill>
              </a:rPr>
              <a:t>3, 4, 5, etc.</a:t>
            </a:r>
            <a:endParaRPr lang="en-US" b="1" dirty="0">
              <a:solidFill>
                <a:schemeClr val="tx1">
                  <a:lumMod val="75000"/>
                  <a:lumOff val="25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538" y="1536702"/>
            <a:ext cx="2133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263" y="2660188"/>
            <a:ext cx="12001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550" y="3401428"/>
            <a:ext cx="11715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3280" y="4068178"/>
            <a:ext cx="2231858" cy="123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00526" y="1904418"/>
            <a:ext cx="1992730" cy="210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3747" y="1635801"/>
            <a:ext cx="3144253" cy="360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V="1">
            <a:off x="1792204" y="2003428"/>
            <a:ext cx="1030204" cy="656760"/>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005138" y="2003427"/>
            <a:ext cx="962776" cy="466725"/>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792204" y="3070521"/>
            <a:ext cx="1546059" cy="0"/>
          </a:xfrm>
          <a:prstGeom prst="straightConnector1">
            <a:avLst/>
          </a:prstGeom>
          <a:ln w="9525">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4570496" y="3718761"/>
            <a:ext cx="1397418" cy="0"/>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1792204" y="3437771"/>
            <a:ext cx="1566111" cy="269962"/>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4882690" y="4684875"/>
            <a:ext cx="1021057" cy="0"/>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91" name="Straight Arrow Connector 7190"/>
          <p:cNvCxnSpPr/>
          <p:nvPr/>
        </p:nvCxnSpPr>
        <p:spPr>
          <a:xfrm flipH="1">
            <a:off x="4538414" y="3014072"/>
            <a:ext cx="1365333" cy="0"/>
          </a:xfrm>
          <a:prstGeom prst="straightConnector1">
            <a:avLst/>
          </a:prstGeom>
          <a:ln w="9525">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26" y="2056818"/>
            <a:ext cx="1992730" cy="210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992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anim calcmode="lin" valueType="num">
                                      <p:cBhvr>
                                        <p:cTn id="8" dur="2000" fill="hold"/>
                                        <p:tgtEl>
                                          <p:spTgt spid="7170"/>
                                        </p:tgtEl>
                                        <p:attrNameLst>
                                          <p:attrName>ppt_w</p:attrName>
                                        </p:attrNameLst>
                                      </p:cBhvr>
                                      <p:tavLst>
                                        <p:tav tm="0" fmla="#ppt_w*sin(2.5*pi*$)">
                                          <p:val>
                                            <p:fltVal val="0"/>
                                          </p:val>
                                        </p:tav>
                                        <p:tav tm="100000">
                                          <p:val>
                                            <p:fltVal val="1"/>
                                          </p:val>
                                        </p:tav>
                                      </p:tavLst>
                                    </p:anim>
                                    <p:anim calcmode="lin" valueType="num">
                                      <p:cBhvr>
                                        <p:cTn id="9" dur="2000" fill="hold"/>
                                        <p:tgtEl>
                                          <p:spTgt spid="717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anim calcmode="lin" valueType="num">
                                      <p:cBhvr>
                                        <p:cTn id="13" dur="2000" fill="hold"/>
                                        <p:tgtEl>
                                          <p:spTgt spid="7171"/>
                                        </p:tgtEl>
                                        <p:attrNameLst>
                                          <p:attrName>ppt_w</p:attrName>
                                        </p:attrNameLst>
                                      </p:cBhvr>
                                      <p:tavLst>
                                        <p:tav tm="0" fmla="#ppt_w*sin(2.5*pi*$)">
                                          <p:val>
                                            <p:fltVal val="0"/>
                                          </p:val>
                                        </p:tav>
                                        <p:tav tm="100000">
                                          <p:val>
                                            <p:fltVal val="1"/>
                                          </p:val>
                                        </p:tav>
                                      </p:tavLst>
                                    </p:anim>
                                    <p:anim calcmode="lin" valueType="num">
                                      <p:cBhvr>
                                        <p:cTn id="14" dur="2000" fill="hold"/>
                                        <p:tgtEl>
                                          <p:spTgt spid="717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2000"/>
                                        <p:tgtEl>
                                          <p:spTgt spid="7172"/>
                                        </p:tgtEl>
                                      </p:cBhvr>
                                    </p:animEffect>
                                    <p:anim calcmode="lin" valueType="num">
                                      <p:cBhvr>
                                        <p:cTn id="18" dur="2000" fill="hold"/>
                                        <p:tgtEl>
                                          <p:spTgt spid="7172"/>
                                        </p:tgtEl>
                                        <p:attrNameLst>
                                          <p:attrName>ppt_w</p:attrName>
                                        </p:attrNameLst>
                                      </p:cBhvr>
                                      <p:tavLst>
                                        <p:tav tm="0" fmla="#ppt_w*sin(2.5*pi*$)">
                                          <p:val>
                                            <p:fltVal val="0"/>
                                          </p:val>
                                        </p:tav>
                                        <p:tav tm="100000">
                                          <p:val>
                                            <p:fltVal val="1"/>
                                          </p:val>
                                        </p:tav>
                                      </p:tavLst>
                                    </p:anim>
                                    <p:anim calcmode="lin" valueType="num">
                                      <p:cBhvr>
                                        <p:cTn id="19" dur="2000" fill="hold"/>
                                        <p:tgtEl>
                                          <p:spTgt spid="717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fade">
                                      <p:cBhvr>
                                        <p:cTn id="22" dur="2000"/>
                                        <p:tgtEl>
                                          <p:spTgt spid="7174"/>
                                        </p:tgtEl>
                                      </p:cBhvr>
                                    </p:animEffect>
                                    <p:anim calcmode="lin" valueType="num">
                                      <p:cBhvr>
                                        <p:cTn id="23" dur="2000" fill="hold"/>
                                        <p:tgtEl>
                                          <p:spTgt spid="7174"/>
                                        </p:tgtEl>
                                        <p:attrNameLst>
                                          <p:attrName>ppt_w</p:attrName>
                                        </p:attrNameLst>
                                      </p:cBhvr>
                                      <p:tavLst>
                                        <p:tav tm="0" fmla="#ppt_w*sin(2.5*pi*$)">
                                          <p:val>
                                            <p:fltVal val="0"/>
                                          </p:val>
                                        </p:tav>
                                        <p:tav tm="100000">
                                          <p:val>
                                            <p:fltVal val="1"/>
                                          </p:val>
                                        </p:tav>
                                      </p:tavLst>
                                    </p:anim>
                                    <p:anim calcmode="lin" valueType="num">
                                      <p:cBhvr>
                                        <p:cTn id="24" dur="2000" fill="hold"/>
                                        <p:tgtEl>
                                          <p:spTgt spid="7174"/>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anim calcmode="lin" valueType="num">
                                      <p:cBhvr>
                                        <p:cTn id="28" dur="2000" fill="hold"/>
                                        <p:tgtEl>
                                          <p:spTgt spid="18"/>
                                        </p:tgtEl>
                                        <p:attrNameLst>
                                          <p:attrName>ppt_w</p:attrName>
                                        </p:attrNameLst>
                                      </p:cBhvr>
                                      <p:tavLst>
                                        <p:tav tm="0" fmla="#ppt_w*sin(2.5*pi*$)">
                                          <p:val>
                                            <p:fltVal val="0"/>
                                          </p:val>
                                        </p:tav>
                                        <p:tav tm="100000">
                                          <p:val>
                                            <p:fltVal val="1"/>
                                          </p:val>
                                        </p:tav>
                                      </p:tavLst>
                                    </p:anim>
                                    <p:anim calcmode="lin" valueType="num">
                                      <p:cBhvr>
                                        <p:cTn id="29" dur="2000" fill="hold"/>
                                        <p:tgtEl>
                                          <p:spTgt spid="18"/>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anim calcmode="lin" valueType="num">
                                      <p:cBhvr>
                                        <p:cTn id="33" dur="2000" fill="hold"/>
                                        <p:tgtEl>
                                          <p:spTgt spid="19"/>
                                        </p:tgtEl>
                                        <p:attrNameLst>
                                          <p:attrName>ppt_w</p:attrName>
                                        </p:attrNameLst>
                                      </p:cBhvr>
                                      <p:tavLst>
                                        <p:tav tm="0" fmla="#ppt_w*sin(2.5*pi*$)">
                                          <p:val>
                                            <p:fltVal val="0"/>
                                          </p:val>
                                        </p:tav>
                                        <p:tav tm="100000">
                                          <p:val>
                                            <p:fltVal val="1"/>
                                          </p:val>
                                        </p:tav>
                                      </p:tavLst>
                                    </p:anim>
                                    <p:anim calcmode="lin" valueType="num">
                                      <p:cBhvr>
                                        <p:cTn id="34" dur="2000" fill="hold"/>
                                        <p:tgtEl>
                                          <p:spTgt spid="19"/>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ppt_w</p:attrName>
                                        </p:attrNameLst>
                                      </p:cBhvr>
                                      <p:tavLst>
                                        <p:tav tm="0" fmla="#ppt_w*sin(2.5*pi*$)">
                                          <p:val>
                                            <p:fltVal val="0"/>
                                          </p:val>
                                        </p:tav>
                                        <p:tav tm="100000">
                                          <p:val>
                                            <p:fltVal val="1"/>
                                          </p:val>
                                        </p:tav>
                                      </p:tavLst>
                                    </p:anim>
                                    <p:anim calcmode="lin" valueType="num">
                                      <p:cBhvr>
                                        <p:cTn id="39" dur="2000" fill="hold"/>
                                        <p:tgtEl>
                                          <p:spTgt spid="30"/>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000"/>
                                        <p:tgtEl>
                                          <p:spTgt spid="27"/>
                                        </p:tgtEl>
                                      </p:cBhvr>
                                    </p:animEffect>
                                    <p:anim calcmode="lin" valueType="num">
                                      <p:cBhvr>
                                        <p:cTn id="43" dur="2000" fill="hold"/>
                                        <p:tgtEl>
                                          <p:spTgt spid="27"/>
                                        </p:tgtEl>
                                        <p:attrNameLst>
                                          <p:attrName>ppt_w</p:attrName>
                                        </p:attrNameLst>
                                      </p:cBhvr>
                                      <p:tavLst>
                                        <p:tav tm="0" fmla="#ppt_w*sin(2.5*pi*$)">
                                          <p:val>
                                            <p:fltVal val="0"/>
                                          </p:val>
                                        </p:tav>
                                        <p:tav tm="100000">
                                          <p:val>
                                            <p:fltVal val="1"/>
                                          </p:val>
                                        </p:tav>
                                      </p:tavLst>
                                    </p:anim>
                                    <p:anim calcmode="lin" valueType="num">
                                      <p:cBhvr>
                                        <p:cTn id="44" dur="2000" fill="hold"/>
                                        <p:tgtEl>
                                          <p:spTgt spid="27"/>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ppt_w</p:attrName>
                                        </p:attrNameLst>
                                      </p:cBhvr>
                                      <p:tavLst>
                                        <p:tav tm="0" fmla="#ppt_w*sin(2.5*pi*$)">
                                          <p:val>
                                            <p:fltVal val="0"/>
                                          </p:val>
                                        </p:tav>
                                        <p:tav tm="100000">
                                          <p:val>
                                            <p:fltVal val="1"/>
                                          </p:val>
                                        </p:tav>
                                      </p:tavLst>
                                    </p:anim>
                                    <p:anim calcmode="lin" valueType="num">
                                      <p:cBhvr>
                                        <p:cTn id="49" dur="2000" fill="hold"/>
                                        <p:tgtEl>
                                          <p:spTgt spid="40"/>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2000"/>
                                        <p:tgtEl>
                                          <p:spTgt spid="51"/>
                                        </p:tgtEl>
                                      </p:cBhvr>
                                    </p:animEffect>
                                    <p:anim calcmode="lin" valueType="num">
                                      <p:cBhvr>
                                        <p:cTn id="53" dur="2000" fill="hold"/>
                                        <p:tgtEl>
                                          <p:spTgt spid="51"/>
                                        </p:tgtEl>
                                        <p:attrNameLst>
                                          <p:attrName>ppt_w</p:attrName>
                                        </p:attrNameLst>
                                      </p:cBhvr>
                                      <p:tavLst>
                                        <p:tav tm="0" fmla="#ppt_w*sin(2.5*pi*$)">
                                          <p:val>
                                            <p:fltVal val="0"/>
                                          </p:val>
                                        </p:tav>
                                        <p:tav tm="100000">
                                          <p:val>
                                            <p:fltVal val="1"/>
                                          </p:val>
                                        </p:tav>
                                      </p:tavLst>
                                    </p:anim>
                                    <p:anim calcmode="lin" valueType="num">
                                      <p:cBhvr>
                                        <p:cTn id="54" dur="2000" fill="hold"/>
                                        <p:tgtEl>
                                          <p:spTgt spid="51"/>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7191"/>
                                        </p:tgtEl>
                                        <p:attrNameLst>
                                          <p:attrName>style.visibility</p:attrName>
                                        </p:attrNameLst>
                                      </p:cBhvr>
                                      <p:to>
                                        <p:strVal val="visible"/>
                                      </p:to>
                                    </p:set>
                                    <p:animEffect transition="in" filter="fade">
                                      <p:cBhvr>
                                        <p:cTn id="57" dur="2000"/>
                                        <p:tgtEl>
                                          <p:spTgt spid="7191"/>
                                        </p:tgtEl>
                                      </p:cBhvr>
                                    </p:animEffect>
                                    <p:anim calcmode="lin" valueType="num">
                                      <p:cBhvr>
                                        <p:cTn id="58" dur="2000" fill="hold"/>
                                        <p:tgtEl>
                                          <p:spTgt spid="7191"/>
                                        </p:tgtEl>
                                        <p:attrNameLst>
                                          <p:attrName>ppt_w</p:attrName>
                                        </p:attrNameLst>
                                      </p:cBhvr>
                                      <p:tavLst>
                                        <p:tav tm="0" fmla="#ppt_w*sin(2.5*pi*$)">
                                          <p:val>
                                            <p:fltVal val="0"/>
                                          </p:val>
                                        </p:tav>
                                        <p:tav tm="100000">
                                          <p:val>
                                            <p:fltVal val="1"/>
                                          </p:val>
                                        </p:tav>
                                      </p:tavLst>
                                    </p:anim>
                                    <p:anim calcmode="lin" valueType="num">
                                      <p:cBhvr>
                                        <p:cTn id="59" dur="2000" fill="hold"/>
                                        <p:tgtEl>
                                          <p:spTgt spid="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5932"/>
            <a:ext cx="8229600" cy="958432"/>
          </a:xfrm>
        </p:spPr>
        <p:txBody>
          <a:bodyPr/>
          <a:lstStyle/>
          <a:p>
            <a:r>
              <a:rPr lang="en-US" b="1" dirty="0" smtClean="0">
                <a:solidFill>
                  <a:schemeClr val="tx1">
                    <a:lumMod val="75000"/>
                    <a:lumOff val="25000"/>
                  </a:schemeClr>
                </a:solidFill>
              </a:rPr>
              <a:t>Challenges of PCMH web page implementation</a:t>
            </a:r>
            <a:endParaRPr lang="en-US" sz="2000" b="1" dirty="0">
              <a:solidFill>
                <a:schemeClr val="tx1">
                  <a:lumMod val="75000"/>
                  <a:lumOff val="25000"/>
                </a:schemeClr>
              </a:solidFill>
            </a:endParaRP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608" y="1437693"/>
            <a:ext cx="4481062" cy="489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152133"/>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75000"/>
                    <a:lumOff val="25000"/>
                  </a:schemeClr>
                </a:solidFill>
              </a:rPr>
              <a:t>Challenges of PCMH web page implementation</a:t>
            </a:r>
            <a:endParaRPr lang="en-US" dirty="0"/>
          </a:p>
        </p:txBody>
      </p:sp>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9208" y="3237684"/>
            <a:ext cx="1376711" cy="145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027" y="2244855"/>
            <a:ext cx="869784" cy="114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811" y="3237684"/>
            <a:ext cx="1007502" cy="149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Diagram 18"/>
          <p:cNvGraphicFramePr/>
          <p:nvPr>
            <p:extLst>
              <p:ext uri="{D42A27DB-BD31-4B8C-83A1-F6EECF244321}">
                <p14:modId xmlns:p14="http://schemas.microsoft.com/office/powerpoint/2010/main" val="4239756655"/>
              </p:ext>
            </p:extLst>
          </p:nvPr>
        </p:nvGraphicFramePr>
        <p:xfrm>
          <a:off x="1126457" y="1609788"/>
          <a:ext cx="7018923" cy="4324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68557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rPr>
              <a:t>Technical Considerations</a:t>
            </a:r>
            <a:endParaRPr lang="en-US" b="1" dirty="0">
              <a:solidFill>
                <a:schemeClr val="tx1">
                  <a:lumMod val="75000"/>
                  <a:lumOff val="25000"/>
                </a:schemeClr>
              </a:solidFill>
            </a:endParaRPr>
          </a:p>
        </p:txBody>
      </p:sp>
      <p:sp>
        <p:nvSpPr>
          <p:cNvPr id="3" name="Content Placeholder 2"/>
          <p:cNvSpPr>
            <a:spLocks noGrp="1"/>
          </p:cNvSpPr>
          <p:nvPr>
            <p:ph idx="1"/>
          </p:nvPr>
        </p:nvSpPr>
        <p:spPr>
          <a:xfrm>
            <a:off x="303885" y="1600200"/>
            <a:ext cx="8726482" cy="4876800"/>
          </a:xfrm>
        </p:spPr>
        <p:txBody>
          <a:bodyPr>
            <a:normAutofit/>
          </a:bodyPr>
          <a:lstStyle/>
          <a:p>
            <a:pPr marL="0" indent="0">
              <a:buNone/>
            </a:pPr>
            <a:endParaRPr lang="en-US" sz="2800" dirty="0" smtClean="0"/>
          </a:p>
          <a:p>
            <a:pPr marL="0" indent="0">
              <a:buNone/>
            </a:pPr>
            <a:r>
              <a:rPr lang="en-US" sz="2800" dirty="0" smtClean="0"/>
              <a:t>Customization               </a:t>
            </a:r>
            <a:r>
              <a:rPr lang="en-US" sz="2800" b="1" dirty="0" smtClean="0"/>
              <a:t>VS   </a:t>
            </a:r>
            <a:r>
              <a:rPr lang="en-US" sz="2800" dirty="0" smtClean="0"/>
              <a:t>        Ease of Maintenance</a:t>
            </a:r>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endParaRPr lang="en-US" sz="2800" b="1" i="1" dirty="0" smtClean="0"/>
          </a:p>
          <a:p>
            <a:pPr marL="0" indent="0">
              <a:buNone/>
            </a:pPr>
            <a:endParaRPr lang="en-US" sz="2800" b="1" i="1" dirty="0" smtClean="0"/>
          </a:p>
          <a:p>
            <a:pPr marL="0" indent="0">
              <a:buNone/>
            </a:pPr>
            <a:endParaRPr lang="en-US" b="1" i="1" dirty="0" smtClean="0"/>
          </a:p>
          <a:p>
            <a:endParaRPr lang="en-US" b="1" dirty="0" smtClean="0"/>
          </a:p>
          <a:p>
            <a:endParaRPr lang="en-US" b="1" dirty="0" smtClean="0"/>
          </a:p>
          <a:p>
            <a:pPr marL="0" indent="0">
              <a:buNone/>
            </a:pPr>
            <a:endParaRPr lang="en-US" dirty="0"/>
          </a:p>
        </p:txBody>
      </p:sp>
      <p:pic>
        <p:nvPicPr>
          <p:cNvPr id="3074" name="Picture 2" descr="C:\Users\Acer\Downloads\5338140209_7178ebbe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85" y="2839453"/>
            <a:ext cx="3899146" cy="29945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cer\Downloads\7174846990_97655e749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704" y="2799077"/>
            <a:ext cx="4570663" cy="303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645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Learning Objectives</a:t>
            </a:r>
          </a:p>
        </p:txBody>
      </p:sp>
      <p:sp>
        <p:nvSpPr>
          <p:cNvPr id="3" name="Content Placeholder 2"/>
          <p:cNvSpPr>
            <a:spLocks noGrp="1"/>
          </p:cNvSpPr>
          <p:nvPr>
            <p:ph idx="1"/>
          </p:nvPr>
        </p:nvSpPr>
        <p:spPr/>
        <p:txBody>
          <a:bodyPr/>
          <a:lstStyle/>
          <a:p>
            <a:pPr marL="0" indent="0">
              <a:buNone/>
            </a:pPr>
            <a:r>
              <a:rPr lang="en-US" dirty="0" smtClean="0"/>
              <a:t>At the conclusion of this activity, the participant will be able to:</a:t>
            </a:r>
          </a:p>
          <a:p>
            <a:pPr marL="0" indent="0">
              <a:buNone/>
            </a:pPr>
            <a:endParaRPr lang="en-US" dirty="0"/>
          </a:p>
          <a:p>
            <a:pPr marL="438912" indent="-457200">
              <a:buFont typeface="+mj-lt"/>
              <a:buAutoNum type="arabicPeriod"/>
            </a:pPr>
            <a:r>
              <a:rPr lang="en-US" dirty="0"/>
              <a:t>Describe unique framing required for PCMH web page </a:t>
            </a:r>
            <a:r>
              <a:rPr lang="en-US" dirty="0" smtClean="0"/>
              <a:t>development</a:t>
            </a:r>
            <a:endParaRPr lang="en-US" dirty="0"/>
          </a:p>
          <a:p>
            <a:pPr marL="438912" indent="-457200">
              <a:buFont typeface="+mj-lt"/>
              <a:buAutoNum type="arabicPeriod"/>
            </a:pPr>
            <a:r>
              <a:rPr lang="en-US" dirty="0"/>
              <a:t>Explain the challenges of PCHM web page </a:t>
            </a:r>
            <a:r>
              <a:rPr lang="en-US" dirty="0" smtClean="0"/>
              <a:t>implementation</a:t>
            </a:r>
            <a:endParaRPr lang="en-US" dirty="0"/>
          </a:p>
          <a:p>
            <a:pPr marL="438912" indent="-457200">
              <a:buFont typeface="+mj-lt"/>
              <a:buAutoNum type="arabicPeriod"/>
            </a:pPr>
            <a:r>
              <a:rPr lang="en-US" dirty="0"/>
              <a:t>Describe the different experiences by patients learning to use the </a:t>
            </a:r>
            <a:r>
              <a:rPr lang="en-US" dirty="0" smtClean="0"/>
              <a:t>site</a:t>
            </a:r>
            <a:endParaRPr lang="en-US" dirty="0"/>
          </a:p>
          <a:p>
            <a:pPr marL="457200" indent="-457200">
              <a:buFont typeface="+mj-lt"/>
              <a:buAutoNum type="arabicPeriod"/>
            </a:pPr>
            <a:endParaRPr lang="en-US" dirty="0"/>
          </a:p>
        </p:txBody>
      </p:sp>
    </p:spTree>
    <p:extLst>
      <p:ext uri="{BB962C8B-B14F-4D97-AF65-F5344CB8AC3E}">
        <p14:creationId xmlns:p14="http://schemas.microsoft.com/office/powerpoint/2010/main" val="18440369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rPr>
              <a:t>Visuals… make or break your site</a:t>
            </a:r>
            <a:endParaRPr lang="en-US" b="1" dirty="0">
              <a:solidFill>
                <a:schemeClr val="tx1">
                  <a:lumMod val="75000"/>
                  <a:lumOff val="25000"/>
                </a:schemeClr>
              </a:solidFill>
            </a:endParaRPr>
          </a:p>
        </p:txBody>
      </p:sp>
      <p:sp>
        <p:nvSpPr>
          <p:cNvPr id="3" name="Content Placeholder 2"/>
          <p:cNvSpPr>
            <a:spLocks noGrp="1"/>
          </p:cNvSpPr>
          <p:nvPr>
            <p:ph idx="1"/>
          </p:nvPr>
        </p:nvSpPr>
        <p:spPr>
          <a:xfrm>
            <a:off x="303885" y="1419728"/>
            <a:ext cx="8726482" cy="5438272"/>
          </a:xfrm>
        </p:spPr>
        <p:txBody>
          <a:bodyPr>
            <a:normAutofit/>
          </a:bodyPr>
          <a:lstStyle/>
          <a:p>
            <a:pPr marL="0" indent="0">
              <a:buNone/>
            </a:pPr>
            <a:r>
              <a:rPr lang="en-US" sz="2800" dirty="0" smtClean="0"/>
              <a:t>        Custom                  </a:t>
            </a:r>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800" dirty="0" smtClean="0"/>
          </a:p>
          <a:p>
            <a:pPr marL="342900" indent="-342900"/>
            <a:endParaRPr lang="en-US" dirty="0" smtClean="0"/>
          </a:p>
          <a:p>
            <a:pPr marL="342900" indent="-342900"/>
            <a:r>
              <a:rPr lang="en-US" dirty="0" smtClean="0"/>
              <a:t>You’ll need a lot more than you think. Best to have a mix.</a:t>
            </a:r>
          </a:p>
          <a:p>
            <a:pPr marL="342900" indent="-342900"/>
            <a:r>
              <a:rPr lang="en-US" dirty="0"/>
              <a:t>If </a:t>
            </a:r>
            <a:r>
              <a:rPr lang="en-US" dirty="0" smtClean="0"/>
              <a:t>using </a:t>
            </a:r>
            <a:r>
              <a:rPr lang="en-US" dirty="0"/>
              <a:t>custom photography, get </a:t>
            </a:r>
            <a:r>
              <a:rPr lang="en-US" dirty="0" smtClean="0"/>
              <a:t>consents (specify use)</a:t>
            </a:r>
            <a:endParaRPr lang="en-US" dirty="0"/>
          </a:p>
          <a:p>
            <a:pPr marL="342900" indent="-342900"/>
            <a:r>
              <a:rPr lang="en-US" dirty="0" smtClean="0"/>
              <a:t>Many stock photo sites have restrictions on use that would imply model has HIV/AIDS.</a:t>
            </a:r>
          </a:p>
          <a:p>
            <a:pPr marL="342900" indent="-342900"/>
            <a:r>
              <a:rPr lang="en-US" dirty="0" smtClean="0"/>
              <a:t>Budget and give credit where credit is due</a:t>
            </a:r>
          </a:p>
          <a:p>
            <a:pPr marL="0" indent="0">
              <a:buNone/>
            </a:pPr>
            <a:endParaRPr lang="en-US" b="1" i="1" dirty="0" smtClean="0"/>
          </a:p>
          <a:p>
            <a:endParaRPr lang="en-US" b="1" dirty="0" smtClean="0"/>
          </a:p>
          <a:p>
            <a:endParaRPr lang="en-US" b="1"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85" y="1407696"/>
            <a:ext cx="4132195" cy="2953032"/>
          </a:xfrm>
          <a:prstGeom prst="rect">
            <a:avLst/>
          </a:prstGeom>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211" y="1387645"/>
            <a:ext cx="4461368" cy="297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15915" y="1407696"/>
            <a:ext cx="2598821" cy="461665"/>
          </a:xfrm>
          <a:prstGeom prst="rect">
            <a:avLst/>
          </a:prstGeom>
          <a:noFill/>
        </p:spPr>
        <p:txBody>
          <a:bodyPr wrap="square" rtlCol="0">
            <a:spAutoFit/>
          </a:bodyPr>
          <a:lstStyle/>
          <a:p>
            <a:r>
              <a:rPr lang="en-US" sz="2400" b="1" dirty="0" smtClean="0">
                <a:solidFill>
                  <a:srgbClr val="FFFF00"/>
                </a:solidFill>
              </a:rPr>
              <a:t>Custom</a:t>
            </a:r>
            <a:endParaRPr lang="en-US" sz="2400" b="1" dirty="0">
              <a:solidFill>
                <a:srgbClr val="FFFF00"/>
              </a:solidFill>
            </a:endParaRPr>
          </a:p>
        </p:txBody>
      </p:sp>
      <p:sp>
        <p:nvSpPr>
          <p:cNvPr id="11" name="TextBox 10"/>
          <p:cNvSpPr txBox="1"/>
          <p:nvPr/>
        </p:nvSpPr>
        <p:spPr>
          <a:xfrm>
            <a:off x="7730956" y="1407695"/>
            <a:ext cx="2598821" cy="461665"/>
          </a:xfrm>
          <a:prstGeom prst="rect">
            <a:avLst/>
          </a:prstGeom>
          <a:noFill/>
        </p:spPr>
        <p:txBody>
          <a:bodyPr wrap="square" rtlCol="0">
            <a:spAutoFit/>
          </a:bodyPr>
          <a:lstStyle/>
          <a:p>
            <a:r>
              <a:rPr lang="en-US" sz="2400" b="1" dirty="0" smtClean="0">
                <a:solidFill>
                  <a:srgbClr val="FFFF00"/>
                </a:solidFill>
              </a:rPr>
              <a:t>Stock</a:t>
            </a:r>
            <a:endParaRPr lang="en-US" sz="2400" b="1" dirty="0">
              <a:solidFill>
                <a:srgbClr val="FFFF00"/>
              </a:solidFill>
            </a:endParaRPr>
          </a:p>
        </p:txBody>
      </p:sp>
    </p:spTree>
    <p:extLst>
      <p:ext uri="{BB962C8B-B14F-4D97-AF65-F5344CB8AC3E}">
        <p14:creationId xmlns:p14="http://schemas.microsoft.com/office/powerpoint/2010/main" val="1600169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4440" y="2767261"/>
            <a:ext cx="2342147" cy="417095"/>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85347" y="2775280"/>
            <a:ext cx="2513108" cy="41709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7518" y="1519988"/>
            <a:ext cx="8726482" cy="4876800"/>
          </a:xfrm>
        </p:spPr>
        <p:txBody>
          <a:bodyPr>
            <a:normAutofit lnSpcReduction="10000"/>
          </a:bodyPr>
          <a:lstStyle/>
          <a:p>
            <a:pPr marL="0" indent="0">
              <a:buNone/>
            </a:pPr>
            <a:endParaRPr lang="en-US" sz="2800" dirty="0" smtClean="0"/>
          </a:p>
          <a:p>
            <a:pPr marL="0" indent="0">
              <a:buNone/>
            </a:pPr>
            <a:r>
              <a:rPr lang="en-US" sz="2800" dirty="0" smtClean="0"/>
              <a:t>     Simple is always better</a:t>
            </a:r>
          </a:p>
          <a:p>
            <a:pPr marL="0" indent="0">
              <a:buNone/>
            </a:pPr>
            <a:r>
              <a:rPr lang="en-US" sz="2800" dirty="0"/>
              <a:t> </a:t>
            </a:r>
            <a:r>
              <a:rPr lang="en-US" sz="2800" dirty="0" smtClean="0"/>
              <a:t>    Use institution style guide (if available)</a:t>
            </a:r>
          </a:p>
          <a:p>
            <a:pPr marL="0" indent="0">
              <a:buNone/>
            </a:pPr>
            <a:r>
              <a:rPr lang="en-US" sz="2800" dirty="0"/>
              <a:t>	</a:t>
            </a:r>
            <a:r>
              <a:rPr lang="en-US" sz="2800" dirty="0" smtClean="0"/>
              <a:t>Start with </a:t>
            </a:r>
            <a:r>
              <a:rPr lang="en-US" sz="2800" dirty="0" smtClean="0">
                <a:solidFill>
                  <a:schemeClr val="bg1"/>
                </a:solidFill>
              </a:rPr>
              <a:t>1primary color</a:t>
            </a:r>
            <a:r>
              <a:rPr lang="en-US" sz="2800" dirty="0" smtClean="0"/>
              <a:t> + </a:t>
            </a:r>
            <a:r>
              <a:rPr lang="en-US" sz="2800" dirty="0" smtClean="0">
                <a:solidFill>
                  <a:schemeClr val="bg1"/>
                </a:solidFill>
              </a:rPr>
              <a:t>1 accent color</a:t>
            </a:r>
          </a:p>
          <a:p>
            <a:pPr marL="0" indent="0">
              <a:buNone/>
            </a:pPr>
            <a:r>
              <a:rPr lang="en-US" sz="2800" dirty="0"/>
              <a:t>	</a:t>
            </a:r>
            <a:r>
              <a:rPr lang="en-US" sz="2800" dirty="0" smtClean="0"/>
              <a:t>Maybe a touch of spice</a:t>
            </a:r>
          </a:p>
          <a:p>
            <a:pPr marL="0" indent="0">
              <a:buNone/>
            </a:pPr>
            <a:r>
              <a:rPr lang="en-US" sz="2800" dirty="0"/>
              <a:t> </a:t>
            </a:r>
            <a:endParaRPr lang="en-US" sz="2800" dirty="0" smtClean="0"/>
          </a:p>
          <a:p>
            <a:pPr marL="0" indent="0">
              <a:buNone/>
            </a:pPr>
            <a:r>
              <a:rPr lang="en-US" sz="2800" dirty="0"/>
              <a:t>	</a:t>
            </a:r>
            <a:r>
              <a:rPr lang="en-US" sz="2800" dirty="0" smtClean="0"/>
              <a:t>Clean fonts (sans serif like this Arial)</a:t>
            </a:r>
          </a:p>
          <a:p>
            <a:pPr marL="0" indent="0">
              <a:buNone/>
              <a:tabLst>
                <a:tab pos="7251700" algn="l"/>
              </a:tabLst>
            </a:pPr>
            <a:r>
              <a:rPr lang="en-US" sz="2800" dirty="0"/>
              <a:t> </a:t>
            </a:r>
            <a:r>
              <a:rPr lang="en-US" sz="2800" dirty="0" smtClean="0"/>
              <a:t>    </a:t>
            </a:r>
            <a:r>
              <a:rPr lang="en-US" sz="2800" b="1" dirty="0" smtClean="0">
                <a:latin typeface="Times New Roman" pitchFamily="18" charset="0"/>
                <a:cs typeface="Times New Roman" pitchFamily="18" charset="0"/>
              </a:rPr>
              <a:t>Not like this Times New Roman</a:t>
            </a:r>
          </a:p>
          <a:p>
            <a:pPr marL="0" indent="0">
              <a:buNone/>
            </a:pP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p>
          <a:p>
            <a:pPr marL="0" indent="0">
              <a:buNone/>
            </a:pPr>
            <a:r>
              <a:rPr lang="en-US" sz="2800" b="1" dirty="0" smtClean="0">
                <a:latin typeface="Times New Roman" pitchFamily="18" charset="0"/>
                <a:cs typeface="Times New Roman" pitchFamily="18" charset="0"/>
              </a:rPr>
              <a:t>      </a:t>
            </a:r>
            <a:r>
              <a:rPr lang="en-US" sz="2800" dirty="0"/>
              <a:t>Primary text should be 10-12 pitch     </a:t>
            </a:r>
          </a:p>
          <a:p>
            <a:pPr marL="0" indent="0">
              <a:buNone/>
            </a:pPr>
            <a:r>
              <a:rPr lang="en-US" sz="2800" dirty="0"/>
              <a:t>	</a:t>
            </a:r>
            <a:r>
              <a:rPr lang="en-US" sz="2800" dirty="0" smtClean="0"/>
              <a:t>	</a:t>
            </a:r>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endParaRPr lang="en-US" sz="2800" b="1" i="1" dirty="0" smtClean="0"/>
          </a:p>
          <a:p>
            <a:pPr marL="0" indent="0">
              <a:buNone/>
            </a:pPr>
            <a:endParaRPr lang="en-US" sz="2800" b="1" i="1" dirty="0" smtClean="0"/>
          </a:p>
          <a:p>
            <a:pPr marL="0" indent="0">
              <a:buNone/>
            </a:pPr>
            <a:endParaRPr lang="en-US" b="1" i="1" dirty="0" smtClean="0"/>
          </a:p>
          <a:p>
            <a:endParaRPr lang="en-US" b="1" dirty="0" smtClean="0"/>
          </a:p>
          <a:p>
            <a:endParaRPr lang="en-US" b="1" dirty="0" smtClean="0"/>
          </a:p>
          <a:p>
            <a:pPr marL="0" indent="0">
              <a:buNone/>
            </a:pPr>
            <a:endParaRPr lang="en-US" dirty="0"/>
          </a:p>
        </p:txBody>
      </p:sp>
      <p:sp>
        <p:nvSpPr>
          <p:cNvPr id="2" name="Title 1"/>
          <p:cNvSpPr>
            <a:spLocks noGrp="1"/>
          </p:cNvSpPr>
          <p:nvPr>
            <p:ph type="title"/>
          </p:nvPr>
        </p:nvSpPr>
        <p:spPr/>
        <p:txBody>
          <a:bodyPr>
            <a:normAutofit/>
          </a:bodyPr>
          <a:lstStyle/>
          <a:p>
            <a:r>
              <a:rPr lang="en-US" b="1" dirty="0" smtClean="0">
                <a:solidFill>
                  <a:srgbClr val="FF0000"/>
                </a:solidFill>
              </a:rPr>
              <a:t>Colors</a:t>
            </a:r>
            <a:r>
              <a:rPr lang="en-US" b="1" dirty="0" smtClean="0">
                <a:solidFill>
                  <a:schemeClr val="tx1">
                    <a:lumMod val="75000"/>
                    <a:lumOff val="25000"/>
                  </a:schemeClr>
                </a:solidFill>
              </a:rPr>
              <a:t> </a:t>
            </a:r>
            <a:r>
              <a:rPr lang="en-US" b="1" dirty="0" smtClean="0">
                <a:solidFill>
                  <a:srgbClr val="00B050"/>
                </a:solidFill>
              </a:rPr>
              <a:t>&amp;</a:t>
            </a:r>
            <a:r>
              <a:rPr lang="en-US" b="1" dirty="0" smtClean="0">
                <a:solidFill>
                  <a:schemeClr val="tx1">
                    <a:lumMod val="75000"/>
                    <a:lumOff val="25000"/>
                  </a:schemeClr>
                </a:solidFill>
              </a:rPr>
              <a:t> </a:t>
            </a:r>
            <a:r>
              <a:rPr lang="en-US" b="1" dirty="0" smtClean="0">
                <a:solidFill>
                  <a:schemeClr val="accent1">
                    <a:lumMod val="75000"/>
                    <a:lumOff val="25000"/>
                  </a:schemeClr>
                </a:solidFill>
                <a:latin typeface="Ravie" pitchFamily="82" charset="0"/>
                <a:ea typeface="Gungsuh" pitchFamily="18" charset="-127"/>
              </a:rPr>
              <a:t>Fonts</a:t>
            </a:r>
            <a:endParaRPr lang="en-US" b="1" dirty="0">
              <a:solidFill>
                <a:schemeClr val="accent1">
                  <a:lumMod val="75000"/>
                  <a:lumOff val="25000"/>
                </a:schemeClr>
              </a:solidFill>
              <a:latin typeface="Ravie" pitchFamily="82" charset="0"/>
              <a:ea typeface="Gungsuh" pitchFamily="18" charset="-127"/>
            </a:endParaRPr>
          </a:p>
        </p:txBody>
      </p:sp>
      <p:sp>
        <p:nvSpPr>
          <p:cNvPr id="6" name="Rectangle 5"/>
          <p:cNvSpPr/>
          <p:nvPr/>
        </p:nvSpPr>
        <p:spPr>
          <a:xfrm>
            <a:off x="882315" y="3633537"/>
            <a:ext cx="3785937" cy="5614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6907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rPr>
              <a:t>Communicating with Techies</a:t>
            </a:r>
            <a:endParaRPr lang="en-US" b="1" dirty="0">
              <a:solidFill>
                <a:schemeClr val="tx1">
                  <a:lumMod val="75000"/>
                  <a:lumOff val="25000"/>
                </a:schemeClr>
              </a:solidFill>
            </a:endParaRPr>
          </a:p>
        </p:txBody>
      </p:sp>
      <p:sp>
        <p:nvSpPr>
          <p:cNvPr id="3" name="Content Placeholder 2"/>
          <p:cNvSpPr>
            <a:spLocks noGrp="1"/>
          </p:cNvSpPr>
          <p:nvPr>
            <p:ph idx="1"/>
          </p:nvPr>
        </p:nvSpPr>
        <p:spPr>
          <a:xfrm>
            <a:off x="303885" y="1600200"/>
            <a:ext cx="8726482" cy="4876800"/>
          </a:xfrm>
        </p:spPr>
        <p:txBody>
          <a:bodyPr>
            <a:normAutofit/>
          </a:bodyPr>
          <a:lstStyle/>
          <a:p>
            <a:pPr marL="0" indent="0">
              <a:buNone/>
            </a:pPr>
            <a:endParaRPr lang="en-US" sz="2800" dirty="0" smtClean="0"/>
          </a:p>
          <a:p>
            <a:endParaRPr lang="en-US" b="1" dirty="0" smtClean="0"/>
          </a:p>
          <a:p>
            <a:endParaRPr lang="en-US" b="1" dirty="0" smtClean="0"/>
          </a:p>
          <a:p>
            <a:pPr marL="0" indent="0">
              <a:buNone/>
            </a:pPr>
            <a:endParaRPr lang="en-US" dirty="0" smtClean="0"/>
          </a:p>
          <a:p>
            <a:pPr marL="0" indent="0">
              <a:buNone/>
            </a:pPr>
            <a:endParaRPr lang="en-US" dirty="0"/>
          </a:p>
        </p:txBody>
      </p:sp>
      <p:sp>
        <p:nvSpPr>
          <p:cNvPr id="6" name="Content Placeholder 2"/>
          <p:cNvSpPr txBox="1">
            <a:spLocks/>
          </p:cNvSpPr>
          <p:nvPr/>
        </p:nvSpPr>
        <p:spPr>
          <a:xfrm>
            <a:off x="457200" y="1690811"/>
            <a:ext cx="8229599" cy="4151577"/>
          </a:xfrm>
          <a:prstGeom prst="rect">
            <a:avLst/>
          </a:prstGeom>
          <a:ln>
            <a:noFill/>
          </a:ln>
        </p:spPr>
        <p:txBody>
          <a:bodyPr vert="horz" lIns="0" tIns="0" rIns="0" bIns="0" rtlCol="0">
            <a:normAutofit/>
          </a:bodyPr>
          <a:lstStyle>
            <a:lvl1pPr marL="256032" indent="-274320" algn="l" defTabSz="457200" rtl="0" eaLnBrk="1" latinLnBrk="0" hangingPunct="1">
              <a:spcBef>
                <a:spcPts val="0"/>
              </a:spcBef>
              <a:spcAft>
                <a:spcPts val="400"/>
              </a:spcAft>
              <a:buClrTx/>
              <a:buFont typeface="Arial"/>
              <a:buChar char="•"/>
              <a:defRPr sz="2400" kern="1200">
                <a:solidFill>
                  <a:schemeClr val="tx1">
                    <a:lumMod val="75000"/>
                    <a:lumOff val="25000"/>
                  </a:schemeClr>
                </a:solidFill>
                <a:latin typeface="+mn-lt"/>
                <a:ea typeface="+mn-ea"/>
                <a:cs typeface="+mn-cs"/>
              </a:defRPr>
            </a:lvl1pPr>
            <a:lvl2pPr marL="742950" indent="-228600" algn="l" defTabSz="457200" rtl="0" eaLnBrk="1" latinLnBrk="0" hangingPunct="1">
              <a:spcBef>
                <a:spcPts val="0"/>
              </a:spcBef>
              <a:spcAft>
                <a:spcPts val="400"/>
              </a:spcAft>
              <a:buClrTx/>
              <a:buFont typeface="Arial"/>
              <a:buChar char="•"/>
              <a:defRPr sz="2000" kern="1200">
                <a:solidFill>
                  <a:schemeClr val="bg2">
                    <a:lumMod val="50000"/>
                  </a:schemeClr>
                </a:solidFill>
                <a:latin typeface="+mn-lt"/>
                <a:ea typeface="+mn-ea"/>
                <a:cs typeface="+mn-cs"/>
              </a:defRPr>
            </a:lvl2pPr>
            <a:lvl3pPr marL="1143000" indent="-201168" algn="l" defTabSz="457200" rtl="0" eaLnBrk="1" latinLnBrk="0" hangingPunct="1">
              <a:spcBef>
                <a:spcPts val="0"/>
              </a:spcBef>
              <a:spcAft>
                <a:spcPts val="300"/>
              </a:spcAft>
              <a:buClrTx/>
              <a:buFont typeface="Arial"/>
              <a:buChar char="•"/>
              <a:defRPr sz="1800" kern="1200">
                <a:solidFill>
                  <a:schemeClr val="accent2"/>
                </a:solidFill>
                <a:latin typeface="+mn-lt"/>
                <a:ea typeface="+mn-ea"/>
                <a:cs typeface="+mn-cs"/>
              </a:defRPr>
            </a:lvl3pPr>
            <a:lvl4pPr marL="1600200" indent="-182880" algn="l" defTabSz="457200" rtl="0" eaLnBrk="1" latinLnBrk="0" hangingPunct="1">
              <a:spcBef>
                <a:spcPts val="0"/>
              </a:spcBef>
              <a:spcAft>
                <a:spcPts val="250"/>
              </a:spcAft>
              <a:buClrTx/>
              <a:buFont typeface="Arial"/>
              <a:buChar char="•"/>
              <a:defRPr sz="1600" kern="1200">
                <a:solidFill>
                  <a:schemeClr val="tx1">
                    <a:lumMod val="75000"/>
                    <a:lumOff val="25000"/>
                  </a:schemeClr>
                </a:solidFill>
                <a:latin typeface="+mn-lt"/>
                <a:ea typeface="+mn-ea"/>
                <a:cs typeface="+mn-cs"/>
              </a:defRPr>
            </a:lvl4pPr>
            <a:lvl5pPr marL="2057400" indent="-182880" algn="l" defTabSz="457200" rtl="0" eaLnBrk="1" latinLnBrk="0" hangingPunct="1">
              <a:spcBef>
                <a:spcPts val="0"/>
              </a:spcBef>
              <a:spcAft>
                <a:spcPts val="250"/>
              </a:spcAft>
              <a:buClrTx/>
              <a:buFont typeface="Arial"/>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r>
              <a:rPr lang="en-US" dirty="0" smtClean="0"/>
              <a:t>Share samples of websites you like</a:t>
            </a:r>
          </a:p>
          <a:p>
            <a:r>
              <a:rPr lang="en-US" dirty="0" smtClean="0"/>
              <a:t>Create Mock-ups (in Word, PPT, any tool you have)</a:t>
            </a:r>
          </a:p>
          <a:p>
            <a:r>
              <a:rPr lang="en-US" dirty="0" smtClean="0"/>
              <a:t>Phrases we used…..</a:t>
            </a:r>
            <a:endParaRPr lang="en-US" dirty="0"/>
          </a:p>
          <a:p>
            <a:pPr lvl="1"/>
            <a:r>
              <a:rPr lang="en-US" sz="2400" dirty="0" smtClean="0"/>
              <a:t>Design it like it’s a touch screen interface</a:t>
            </a:r>
          </a:p>
          <a:p>
            <a:pPr lvl="1"/>
            <a:r>
              <a:rPr lang="en-US" sz="2400" dirty="0" smtClean="0"/>
              <a:t>Use color and style to move past the</a:t>
            </a:r>
          </a:p>
          <a:p>
            <a:pPr marL="514350" lvl="1" indent="0">
              <a:buNone/>
            </a:pPr>
            <a:r>
              <a:rPr lang="en-US" sz="2400" dirty="0" smtClean="0"/>
              <a:t>   “institutional” feeling</a:t>
            </a:r>
          </a:p>
          <a:p>
            <a:pPr marL="484632" indent="-457200"/>
            <a:r>
              <a:rPr lang="en-US" dirty="0"/>
              <a:t>During review cycles, use screen capture and PDF markup to communication changes</a:t>
            </a:r>
          </a:p>
          <a:p>
            <a:endParaRPr lang="en-US" dirty="0" smtClean="0"/>
          </a:p>
          <a:p>
            <a:endParaRPr lang="en-US" dirty="0" smtClean="0"/>
          </a:p>
        </p:txBody>
      </p:sp>
    </p:spTree>
    <p:extLst>
      <p:ext uri="{BB962C8B-B14F-4D97-AF65-F5344CB8AC3E}">
        <p14:creationId xmlns:p14="http://schemas.microsoft.com/office/powerpoint/2010/main" val="4230812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Learning </a:t>
            </a:r>
            <a:r>
              <a:rPr lang="en-US" b="1" dirty="0" smtClean="0">
                <a:solidFill>
                  <a:schemeClr val="tx1">
                    <a:lumMod val="75000"/>
                    <a:lumOff val="25000"/>
                  </a:schemeClr>
                </a:solidFill>
                <a:latin typeface="Arial" pitchFamily="34" charset="0"/>
                <a:cs typeface="Arial" pitchFamily="34" charset="0"/>
              </a:rPr>
              <a:t>Objective 3</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0" indent="0">
              <a:buNone/>
            </a:pPr>
            <a:r>
              <a:rPr lang="en-US" dirty="0" smtClean="0"/>
              <a:t>Describe </a:t>
            </a:r>
            <a:r>
              <a:rPr lang="en-US" dirty="0"/>
              <a:t>the </a:t>
            </a:r>
            <a:r>
              <a:rPr lang="en-US" dirty="0" smtClean="0"/>
              <a:t>process of Patient-Centered Web-page delivery</a:t>
            </a:r>
            <a:endParaRPr lang="en-US" dirty="0"/>
          </a:p>
          <a:p>
            <a:pPr marL="0" indent="0">
              <a:buNone/>
            </a:pPr>
            <a:endParaRPr lang="en-US" dirty="0" smtClean="0">
              <a:solidFill>
                <a:srgbClr val="FF0000"/>
              </a:solidFill>
            </a:endParaRPr>
          </a:p>
          <a:p>
            <a:pPr marL="457200" indent="-457200">
              <a:buFont typeface="+mj-lt"/>
              <a:buAutoNum type="arabicPeriod"/>
            </a:pPr>
            <a:endParaRPr lang="en-US" dirty="0"/>
          </a:p>
        </p:txBody>
      </p:sp>
    </p:spTree>
    <p:extLst>
      <p:ext uri="{BB962C8B-B14F-4D97-AF65-F5344CB8AC3E}">
        <p14:creationId xmlns:p14="http://schemas.microsoft.com/office/powerpoint/2010/main" val="29460676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1277" name="Picture 13" descr="C:\Users\mbonetvazquez\AppData\Local\Microsoft\Windows\Temporary Internet Files\Content.IE5\W776ULCM\MC90036384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43" y="1663646"/>
            <a:ext cx="4022660" cy="259709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C:\Users\mbonetvazquez\AppData\Local\Microsoft\Windows\Temporary Internet Files\Content.IE5\W776ULCM\MC900078762[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712" y="1811515"/>
            <a:ext cx="2121066" cy="244923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C:\Users\mbonetvazquez\AppData\Local\Microsoft\Windows\Temporary Internet Files\Content.IE5\W776ULCM\MC900432537[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314" y="749606"/>
            <a:ext cx="4425178" cy="442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5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78"/>
                                        </p:tgtEl>
                                        <p:attrNameLst>
                                          <p:attrName>style.visibility</p:attrName>
                                        </p:attrNameLst>
                                      </p:cBhvr>
                                      <p:to>
                                        <p:strVal val="visible"/>
                                      </p:to>
                                    </p:set>
                                    <p:anim calcmode="lin" valueType="num">
                                      <p:cBhvr additive="base">
                                        <p:cTn id="7" dur="500" fill="hold"/>
                                        <p:tgtEl>
                                          <p:spTgt spid="11278"/>
                                        </p:tgtEl>
                                        <p:attrNameLst>
                                          <p:attrName>ppt_x</p:attrName>
                                        </p:attrNameLst>
                                      </p:cBhvr>
                                      <p:tavLst>
                                        <p:tav tm="0">
                                          <p:val>
                                            <p:strVal val="#ppt_x"/>
                                          </p:val>
                                        </p:tav>
                                        <p:tav tm="100000">
                                          <p:val>
                                            <p:strVal val="#ppt_x"/>
                                          </p:val>
                                        </p:tav>
                                      </p:tavLst>
                                    </p:anim>
                                    <p:anim calcmode="lin" valueType="num">
                                      <p:cBhvr additive="base">
                                        <p:cTn id="8"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80"/>
                                        </p:tgtEl>
                                        <p:attrNameLst>
                                          <p:attrName>style.visibility</p:attrName>
                                        </p:attrNameLst>
                                      </p:cBhvr>
                                      <p:to>
                                        <p:strVal val="visible"/>
                                      </p:to>
                                    </p:set>
                                    <p:anim calcmode="lin" valueType="num">
                                      <p:cBhvr additive="base">
                                        <p:cTn id="13" dur="500" fill="hold"/>
                                        <p:tgtEl>
                                          <p:spTgt spid="11280"/>
                                        </p:tgtEl>
                                        <p:attrNameLst>
                                          <p:attrName>ppt_x</p:attrName>
                                        </p:attrNameLst>
                                      </p:cBhvr>
                                      <p:tavLst>
                                        <p:tav tm="0">
                                          <p:val>
                                            <p:strVal val="#ppt_x"/>
                                          </p:val>
                                        </p:tav>
                                        <p:tav tm="100000">
                                          <p:val>
                                            <p:strVal val="#ppt_x"/>
                                          </p:val>
                                        </p:tav>
                                      </p:tavLst>
                                    </p:anim>
                                    <p:anim calcmode="lin" valueType="num">
                                      <p:cBhvr additive="base">
                                        <p:cTn id="14"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rPr>
              <a:t>Promotion </a:t>
            </a:r>
            <a:endParaRPr lang="en-US" b="1" dirty="0">
              <a:solidFill>
                <a:schemeClr val="tx1">
                  <a:lumMod val="75000"/>
                  <a:lumOff val="25000"/>
                </a:schemeClr>
              </a:solidFill>
            </a:endParaRPr>
          </a:p>
        </p:txBody>
      </p:sp>
      <p:sp>
        <p:nvSpPr>
          <p:cNvPr id="3" name="Content Placeholder 2"/>
          <p:cNvSpPr>
            <a:spLocks noGrp="1"/>
          </p:cNvSpPr>
          <p:nvPr>
            <p:ph idx="1"/>
          </p:nvPr>
        </p:nvSpPr>
        <p:spPr>
          <a:xfrm>
            <a:off x="457200" y="1501862"/>
            <a:ext cx="8229599" cy="4151577"/>
          </a:xfrm>
        </p:spPr>
        <p:txBody>
          <a:bodyPr>
            <a:normAutofit fontScale="92500" lnSpcReduction="20000"/>
          </a:bodyPr>
          <a:lstStyle/>
          <a:p>
            <a:pPr marL="0" indent="0">
              <a:buNone/>
            </a:pPr>
            <a:endParaRPr lang="en-US" dirty="0" smtClean="0"/>
          </a:p>
          <a:p>
            <a:pPr marL="457200" indent="-457200">
              <a:buFont typeface="+mj-lt"/>
              <a:buAutoNum type="arabicPeriod"/>
            </a:pPr>
            <a:r>
              <a:rPr lang="en-US" dirty="0" smtClean="0"/>
              <a:t>Create basic, and intermediate computer lessons </a:t>
            </a:r>
          </a:p>
          <a:p>
            <a:pPr marL="457200" indent="-457200">
              <a:buFont typeface="+mj-lt"/>
              <a:buAutoNum type="arabicPeriod"/>
            </a:pPr>
            <a:endParaRPr lang="en-US" dirty="0"/>
          </a:p>
          <a:p>
            <a:pPr marL="457200" indent="-457200">
              <a:buFont typeface="+mj-lt"/>
              <a:buAutoNum type="arabicPeriod"/>
            </a:pPr>
            <a:r>
              <a:rPr lang="en-US" dirty="0" smtClean="0"/>
              <a:t>Find the right person to conduct the trainings</a:t>
            </a:r>
          </a:p>
          <a:p>
            <a:pPr marL="457200" indent="-457200">
              <a:buFont typeface="+mj-lt"/>
              <a:buAutoNum type="arabicPeriod"/>
            </a:pPr>
            <a:endParaRPr lang="en-US" dirty="0"/>
          </a:p>
          <a:p>
            <a:pPr marL="457200" indent="-457200">
              <a:buFont typeface="+mj-lt"/>
              <a:buAutoNum type="arabicPeriod"/>
            </a:pPr>
            <a:r>
              <a:rPr lang="en-US" dirty="0"/>
              <a:t>Provide safe and secure computer access within your facility</a:t>
            </a:r>
          </a:p>
          <a:p>
            <a:pPr marL="457200" indent="-457200">
              <a:buFont typeface="+mj-lt"/>
              <a:buAutoNum type="arabicPeriod"/>
            </a:pPr>
            <a:endParaRPr lang="en-US" dirty="0" smtClean="0"/>
          </a:p>
          <a:p>
            <a:pPr marL="457200" indent="-457200">
              <a:buFont typeface="+mj-lt"/>
              <a:buAutoNum type="arabicPeriod"/>
            </a:pPr>
            <a:r>
              <a:rPr lang="en-US" dirty="0" smtClean="0"/>
              <a:t>Recruit patients and promote computer use</a:t>
            </a:r>
          </a:p>
          <a:p>
            <a:pPr marL="457200" indent="-457200">
              <a:buFont typeface="+mj-lt"/>
              <a:buAutoNum type="arabicPeriod"/>
            </a:pPr>
            <a:endParaRPr lang="en-US" dirty="0"/>
          </a:p>
          <a:p>
            <a:pPr marL="457200" indent="-457200">
              <a:buFont typeface="+mj-lt"/>
              <a:buAutoNum type="arabicPeriod"/>
            </a:pPr>
            <a:r>
              <a:rPr lang="en-US" dirty="0" smtClean="0"/>
              <a:t>Engage your staff </a:t>
            </a:r>
          </a:p>
          <a:p>
            <a:pPr marL="457200" indent="-457200">
              <a:buFont typeface="+mj-lt"/>
              <a:buAutoNum type="arabicPeriod"/>
            </a:pPr>
            <a:endParaRPr lang="en-US" dirty="0" smtClean="0"/>
          </a:p>
          <a:p>
            <a:pPr marL="457200" indent="-457200">
              <a:buFont typeface="+mj-lt"/>
              <a:buAutoNum type="arabicPeriod"/>
            </a:pPr>
            <a:r>
              <a:rPr lang="en-US" dirty="0" smtClean="0"/>
              <a:t>Spread the word in the community (other clinics)</a:t>
            </a:r>
          </a:p>
          <a:p>
            <a:pPr marL="457200" indent="-457200">
              <a:buFont typeface="+mj-lt"/>
              <a:buAutoNum type="arabicPeriod"/>
            </a:pPr>
            <a:endParaRPr lang="en-US" dirty="0"/>
          </a:p>
          <a:p>
            <a:pPr marL="457200" indent="-457200">
              <a:buFont typeface="+mj-lt"/>
              <a:buAutoNum type="arabicPeriod"/>
            </a:pPr>
            <a:endParaRPr lang="en-US" dirty="0" smtClean="0"/>
          </a:p>
          <a:p>
            <a:pPr marL="0" indent="0">
              <a:buNone/>
            </a:pPr>
            <a:endParaRPr lang="en-US" dirty="0"/>
          </a:p>
        </p:txBody>
      </p:sp>
      <p:pic>
        <p:nvPicPr>
          <p:cNvPr id="12293" name="Picture 5" descr="C:\Users\mbonetvazquez\AppData\Local\Microsoft\Windows\Temporary Internet Files\Content.IE5\S86L3B9P\MM900283962[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2631" y="0"/>
            <a:ext cx="2194360" cy="200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587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74746"/>
                </a:solidFill>
              </a:rPr>
              <a:t>Lessons learned 1</a:t>
            </a:r>
            <a:endParaRPr lang="en-US" b="1" dirty="0">
              <a:solidFill>
                <a:srgbClr val="474746"/>
              </a:solidFill>
            </a:endParaRPr>
          </a:p>
        </p:txBody>
      </p:sp>
      <p:sp>
        <p:nvSpPr>
          <p:cNvPr id="3" name="Content Placeholder 2"/>
          <p:cNvSpPr>
            <a:spLocks noGrp="1"/>
          </p:cNvSpPr>
          <p:nvPr>
            <p:ph idx="1"/>
          </p:nvPr>
        </p:nvSpPr>
        <p:spPr/>
        <p:txBody>
          <a:bodyPr>
            <a:noAutofit/>
          </a:bodyPr>
          <a:lstStyle/>
          <a:p>
            <a:r>
              <a:rPr lang="en-US" dirty="0"/>
              <a:t>Listen to your targeted population</a:t>
            </a:r>
          </a:p>
          <a:p>
            <a:r>
              <a:rPr lang="en-US" dirty="0"/>
              <a:t>Plan at least 6 </a:t>
            </a:r>
            <a:r>
              <a:rPr lang="en-US" dirty="0" smtClean="0"/>
              <a:t>months </a:t>
            </a:r>
            <a:r>
              <a:rPr lang="en-US" dirty="0"/>
              <a:t>to </a:t>
            </a:r>
            <a:r>
              <a:rPr lang="en-US" dirty="0" smtClean="0"/>
              <a:t>develop the design content </a:t>
            </a:r>
            <a:endParaRPr lang="en-US" dirty="0"/>
          </a:p>
          <a:p>
            <a:r>
              <a:rPr lang="en-US" dirty="0" smtClean="0"/>
              <a:t>Allow at least </a:t>
            </a:r>
            <a:r>
              <a:rPr lang="en-US" dirty="0"/>
              <a:t>2 months to </a:t>
            </a:r>
            <a:r>
              <a:rPr lang="en-US" dirty="0" smtClean="0"/>
              <a:t>translate </a:t>
            </a:r>
            <a:r>
              <a:rPr lang="en-US" dirty="0"/>
              <a:t>content from </a:t>
            </a:r>
            <a:r>
              <a:rPr lang="en-US" dirty="0" smtClean="0"/>
              <a:t>one </a:t>
            </a:r>
            <a:r>
              <a:rPr lang="en-US" dirty="0"/>
              <a:t>language to </a:t>
            </a:r>
            <a:r>
              <a:rPr lang="en-US" dirty="0" smtClean="0"/>
              <a:t>another </a:t>
            </a:r>
            <a:endParaRPr lang="en-US" dirty="0" smtClean="0"/>
          </a:p>
          <a:p>
            <a:r>
              <a:rPr lang="en-US" dirty="0" smtClean="0"/>
              <a:t>Plan </a:t>
            </a:r>
            <a:r>
              <a:rPr lang="en-US" dirty="0" smtClean="0"/>
              <a:t>for future English </a:t>
            </a:r>
            <a:r>
              <a:rPr lang="en-US" dirty="0"/>
              <a:t>updates to </a:t>
            </a:r>
            <a:r>
              <a:rPr lang="en-US" dirty="0" smtClean="0"/>
              <a:t>be translated to Spanish</a:t>
            </a:r>
            <a:endParaRPr lang="en-US" dirty="0"/>
          </a:p>
          <a:p>
            <a:r>
              <a:rPr lang="en-US" dirty="0"/>
              <a:t>Make sure your web developer understands your ideas and the target population</a:t>
            </a:r>
          </a:p>
          <a:p>
            <a:r>
              <a:rPr lang="en-US" dirty="0" smtClean="0"/>
              <a:t>Participate in, and closely monitor IT web development</a:t>
            </a:r>
          </a:p>
          <a:p>
            <a:r>
              <a:rPr lang="en-US" dirty="0" smtClean="0"/>
              <a:t>Be </a:t>
            </a:r>
            <a:r>
              <a:rPr lang="en-US" dirty="0"/>
              <a:t>ready for </a:t>
            </a:r>
            <a:r>
              <a:rPr lang="en-US" dirty="0" smtClean="0"/>
              <a:t>negotiation</a:t>
            </a:r>
            <a:endParaRPr lang="en-US" dirty="0"/>
          </a:p>
        </p:txBody>
      </p:sp>
      <p:pic>
        <p:nvPicPr>
          <p:cNvPr id="9219" name="Picture 3" descr="C:\Users\mbonetvazquez\AppData\Local\Microsoft\Windows\Temporary Internet Files\Content.IE5\VXWQRGUK\MC90043386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428" y="-12833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770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74746"/>
                </a:solidFill>
              </a:rPr>
              <a:t>Lessons </a:t>
            </a:r>
            <a:r>
              <a:rPr lang="en-US" b="1" dirty="0" smtClean="0">
                <a:solidFill>
                  <a:srgbClr val="474746"/>
                </a:solidFill>
              </a:rPr>
              <a:t>learned 2</a:t>
            </a:r>
            <a:endParaRPr lang="en-US" dirty="0"/>
          </a:p>
        </p:txBody>
      </p:sp>
      <p:sp>
        <p:nvSpPr>
          <p:cNvPr id="3" name="Content Placeholder 2"/>
          <p:cNvSpPr>
            <a:spLocks noGrp="1"/>
          </p:cNvSpPr>
          <p:nvPr>
            <p:ph idx="1"/>
          </p:nvPr>
        </p:nvSpPr>
        <p:spPr>
          <a:xfrm>
            <a:off x="457200" y="1690811"/>
            <a:ext cx="8229599" cy="4151577"/>
          </a:xfrm>
        </p:spPr>
        <p:txBody>
          <a:bodyPr/>
          <a:lstStyle/>
          <a:p>
            <a:r>
              <a:rPr lang="en-US" dirty="0" smtClean="0"/>
              <a:t>It is a team effort, and it’s hard make change in the system </a:t>
            </a:r>
          </a:p>
          <a:p>
            <a:r>
              <a:rPr lang="en-US" dirty="0" smtClean="0"/>
              <a:t>It’s also hard change </a:t>
            </a:r>
            <a:r>
              <a:rPr lang="en-US" dirty="0" smtClean="0"/>
              <a:t>people’s </a:t>
            </a:r>
            <a:r>
              <a:rPr lang="en-US" dirty="0" smtClean="0"/>
              <a:t>behaviors and </a:t>
            </a:r>
            <a:r>
              <a:rPr lang="en-US" dirty="0" smtClean="0"/>
              <a:t>beliefs</a:t>
            </a:r>
            <a:endParaRPr lang="en-US" dirty="0" smtClean="0"/>
          </a:p>
          <a:p>
            <a:endParaRPr lang="en-US" dirty="0"/>
          </a:p>
          <a:p>
            <a:pPr marL="0" indent="0">
              <a:buNone/>
            </a:pPr>
            <a:r>
              <a:rPr lang="en-US" sz="3600" b="1" dirty="0" smtClean="0"/>
              <a:t>             But… IT IS POSSIBLE </a:t>
            </a:r>
          </a:p>
        </p:txBody>
      </p:sp>
      <p:pic>
        <p:nvPicPr>
          <p:cNvPr id="4" name="Picture 3" descr="C:\Users\mbonetvazquez\AppData\Local\Microsoft\Windows\Temporary Internet Files\Content.IE5\VXWQRGUK\MC90043386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428" y="-12833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0765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505150"/>
                </a:solidFill>
              </a:rPr>
              <a:t>Thanks to the OWEN ANCHOR TEAM:</a:t>
            </a:r>
          </a:p>
        </p:txBody>
      </p:sp>
      <p:sp>
        <p:nvSpPr>
          <p:cNvPr id="3" name="Content Placeholder 2"/>
          <p:cNvSpPr>
            <a:spLocks noGrp="1"/>
          </p:cNvSpPr>
          <p:nvPr>
            <p:ph idx="1"/>
          </p:nvPr>
        </p:nvSpPr>
        <p:spPr>
          <a:xfrm>
            <a:off x="457213" y="1600201"/>
            <a:ext cx="8229599" cy="4286249"/>
          </a:xfrm>
        </p:spPr>
        <p:txBody>
          <a:bodyPr>
            <a:normAutofit/>
          </a:bodyPr>
          <a:lstStyle/>
          <a:p>
            <a:r>
              <a:rPr lang="en-US" sz="2000" dirty="0" smtClean="0"/>
              <a:t>Moira Mar-Tang</a:t>
            </a:r>
            <a:endParaRPr lang="en-US" sz="2000" dirty="0"/>
          </a:p>
          <a:p>
            <a:r>
              <a:rPr lang="en-US" sz="2000" dirty="0" smtClean="0"/>
              <a:t>Pavel Tseytlovskiy</a:t>
            </a:r>
          </a:p>
          <a:p>
            <a:r>
              <a:rPr lang="en-US" sz="2000" dirty="0" smtClean="0"/>
              <a:t>Susan </a:t>
            </a:r>
            <a:r>
              <a:rPr lang="en-US" sz="2000" dirty="0"/>
              <a:t>Benson</a:t>
            </a:r>
          </a:p>
          <a:p>
            <a:r>
              <a:rPr lang="en-US" sz="2000" dirty="0"/>
              <a:t>Dorothea </a:t>
            </a:r>
            <a:r>
              <a:rPr lang="en-US" sz="2000" dirty="0" smtClean="0"/>
              <a:t>Northcutt</a:t>
            </a:r>
            <a:endParaRPr lang="en-US" sz="2000" dirty="0"/>
          </a:p>
          <a:p>
            <a:r>
              <a:rPr lang="en-US" sz="2000" dirty="0"/>
              <a:t>Jan Limneos</a:t>
            </a:r>
          </a:p>
          <a:p>
            <a:r>
              <a:rPr lang="en-US" sz="2000" dirty="0"/>
              <a:t>Dr. Chris </a:t>
            </a:r>
            <a:r>
              <a:rPr lang="en-US" sz="2000" dirty="0" smtClean="0"/>
              <a:t>Mathews</a:t>
            </a:r>
          </a:p>
          <a:p>
            <a:r>
              <a:rPr lang="en-US" sz="2000" dirty="0" smtClean="0"/>
              <a:t>CQI committee</a:t>
            </a:r>
            <a:endParaRPr lang="en-US" sz="2000" dirty="0"/>
          </a:p>
          <a:p>
            <a:endParaRPr lang="en-US" dirty="0"/>
          </a:p>
          <a:p>
            <a:pPr marL="0" indent="0">
              <a:buNone/>
            </a:pPr>
            <a:endParaRPr lang="en-US" b="1" dirty="0" smtClean="0">
              <a:solidFill>
                <a:schemeClr val="tx2">
                  <a:lumMod val="75000"/>
                </a:schemeClr>
              </a:solidFill>
            </a:endParaRPr>
          </a:p>
          <a:p>
            <a:pPr marL="0" indent="0">
              <a:buNone/>
            </a:pPr>
            <a:r>
              <a:rPr lang="en-US" b="1" dirty="0" smtClean="0">
                <a:solidFill>
                  <a:schemeClr val="tx2">
                    <a:lumMod val="75000"/>
                  </a:schemeClr>
                </a:solidFill>
              </a:rPr>
              <a:t>The California HIV/AIDS Research Program; Award number: MH10-SD-640</a:t>
            </a:r>
            <a:endParaRPr lang="en-US" b="1" dirty="0">
              <a:solidFill>
                <a:schemeClr val="tx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760" y="1600201"/>
            <a:ext cx="2183892" cy="3268376"/>
          </a:xfrm>
          <a:prstGeom prst="rect">
            <a:avLst/>
          </a:prstGeom>
        </p:spPr>
      </p:pic>
    </p:spTree>
    <p:extLst>
      <p:ext uri="{BB962C8B-B14F-4D97-AF65-F5344CB8AC3E}">
        <p14:creationId xmlns:p14="http://schemas.microsoft.com/office/powerpoint/2010/main" val="549239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rPr>
              <a:t>Photo credits</a:t>
            </a:r>
            <a:r>
              <a:rPr lang="en-US" dirty="0" smtClean="0">
                <a:solidFill>
                  <a:schemeClr val="tx1">
                    <a:lumMod val="75000"/>
                    <a:lumOff val="25000"/>
                  </a:schemeClr>
                </a:solidFill>
              </a:rPr>
              <a:t>	</a:t>
            </a:r>
            <a:endParaRPr lang="en-US"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buNone/>
            </a:pPr>
            <a:r>
              <a:rPr lang="en-US" sz="1200" dirty="0" smtClean="0"/>
              <a:t>The Owen Clinic </a:t>
            </a:r>
            <a:r>
              <a:rPr lang="en-US" sz="1200" dirty="0" smtClean="0"/>
              <a:t>©</a:t>
            </a:r>
            <a:r>
              <a:rPr lang="en-US" sz="1200" dirty="0" smtClean="0"/>
              <a:t>2012 by Moira Mar Tang </a:t>
            </a:r>
            <a:r>
              <a:rPr lang="en-US" sz="1200" dirty="0" smtClean="0"/>
              <a:t>with Permission</a:t>
            </a:r>
          </a:p>
          <a:p>
            <a:pPr marL="0" indent="0">
              <a:buNone/>
            </a:pPr>
            <a:endParaRPr lang="en-US" sz="1200" dirty="0" smtClean="0"/>
          </a:p>
          <a:p>
            <a:pPr marL="0" indent="0">
              <a:buNone/>
            </a:pPr>
            <a:r>
              <a:rPr lang="en-US" sz="1200" b="1" dirty="0" smtClean="0"/>
              <a:t>Technical Considerations Slide</a:t>
            </a:r>
            <a:endParaRPr lang="en-US" sz="1200" b="1" dirty="0" smtClean="0"/>
          </a:p>
          <a:p>
            <a:pPr marL="465138" indent="0">
              <a:buNone/>
            </a:pPr>
            <a:r>
              <a:rPr lang="en-US" sz="1200" dirty="0" smtClean="0"/>
              <a:t>Hot Rod by Sids1</a:t>
            </a:r>
          </a:p>
          <a:p>
            <a:pPr marL="465138" indent="0">
              <a:buNone/>
            </a:pPr>
            <a:r>
              <a:rPr lang="en-US" sz="1200" dirty="0">
                <a:hlinkClick r:id="rId3"/>
              </a:rPr>
              <a:t>http://www.flickr.com/photos/sids1/5338140209/sizes/l</a:t>
            </a:r>
            <a:r>
              <a:rPr lang="en-US" sz="1200" dirty="0" smtClean="0">
                <a:hlinkClick r:id="rId3"/>
              </a:rPr>
              <a:t>/</a:t>
            </a:r>
            <a:endParaRPr lang="en-US" sz="1200" dirty="0" smtClean="0"/>
          </a:p>
          <a:p>
            <a:pPr marL="465138" indent="0">
              <a:buNone/>
            </a:pPr>
            <a:r>
              <a:rPr lang="en-US" sz="1200" dirty="0"/>
              <a:t>Reproduced under Creative Commons License</a:t>
            </a:r>
          </a:p>
          <a:p>
            <a:pPr marL="465138" indent="0">
              <a:buNone/>
            </a:pPr>
            <a:r>
              <a:rPr lang="en-US" sz="1200" dirty="0">
                <a:hlinkClick r:id="rId4"/>
              </a:rPr>
              <a:t>http://creativecommons.org/licenses/by/2.0</a:t>
            </a:r>
            <a:r>
              <a:rPr lang="en-US" sz="1200" dirty="0" smtClean="0">
                <a:hlinkClick r:id="rId4"/>
              </a:rPr>
              <a:t>/</a:t>
            </a:r>
            <a:endParaRPr lang="en-US" sz="1200" dirty="0" smtClean="0"/>
          </a:p>
          <a:p>
            <a:pPr marL="465138" indent="0">
              <a:buNone/>
            </a:pPr>
            <a:endParaRPr lang="en-US" sz="1200" dirty="0"/>
          </a:p>
          <a:p>
            <a:pPr marL="465138" indent="0">
              <a:buNone/>
            </a:pPr>
            <a:r>
              <a:rPr lang="en-US" sz="1200" dirty="0"/>
              <a:t>BOSS military spouse’s appreciation day by USAG-Humphreys' </a:t>
            </a:r>
          </a:p>
          <a:p>
            <a:pPr marL="465138" indent="0">
              <a:buNone/>
            </a:pPr>
            <a:r>
              <a:rPr lang="en-US" sz="1200" dirty="0">
                <a:hlinkClick r:id="rId5"/>
              </a:rPr>
              <a:t>http://www.flickr.com/photos/usaghumphreys/7174846990/sizes/m/in/photostream/</a:t>
            </a:r>
            <a:endParaRPr lang="en-US" sz="1200" dirty="0"/>
          </a:p>
          <a:p>
            <a:pPr marL="465138" indent="0">
              <a:buNone/>
            </a:pPr>
            <a:r>
              <a:rPr lang="en-US" sz="1200" dirty="0"/>
              <a:t>Reproduced under Creative Commons License</a:t>
            </a:r>
          </a:p>
          <a:p>
            <a:pPr marL="465138" indent="0">
              <a:buNone/>
            </a:pPr>
            <a:r>
              <a:rPr lang="en-US" sz="1200" dirty="0">
                <a:hlinkClick r:id="rId6"/>
              </a:rPr>
              <a:t>http://</a:t>
            </a:r>
            <a:r>
              <a:rPr lang="en-US" sz="1200" dirty="0" smtClean="0">
                <a:hlinkClick r:id="rId6"/>
              </a:rPr>
              <a:t>creativecommons.org/licenses/by/2.0/deed.en</a:t>
            </a:r>
            <a:endParaRPr lang="en-US" sz="1200" dirty="0" smtClean="0"/>
          </a:p>
          <a:p>
            <a:pPr marL="0" indent="0">
              <a:buNone/>
            </a:pPr>
            <a:endParaRPr lang="en-US" sz="1200" dirty="0" smtClean="0"/>
          </a:p>
          <a:p>
            <a:pPr marL="0" indent="0">
              <a:buNone/>
            </a:pPr>
            <a:r>
              <a:rPr lang="en-US" sz="1200" b="1" dirty="0"/>
              <a:t>Visuals</a:t>
            </a:r>
            <a:r>
              <a:rPr lang="en-US" sz="1200" b="1" dirty="0"/>
              <a:t>… make or break your </a:t>
            </a:r>
            <a:r>
              <a:rPr lang="en-US" sz="1200" b="1" dirty="0"/>
              <a:t>site Slide</a:t>
            </a:r>
            <a:endParaRPr lang="en-US" sz="1200" b="1" dirty="0"/>
          </a:p>
          <a:p>
            <a:pPr marL="0" indent="465138">
              <a:buNone/>
            </a:pPr>
            <a:r>
              <a:rPr lang="en-US" sz="1200" dirty="0" smtClean="0"/>
              <a:t>NP </a:t>
            </a:r>
            <a:r>
              <a:rPr lang="en-US" sz="1200" dirty="0"/>
              <a:t>Giving Shot ©2012 by Moira Mar Tang </a:t>
            </a:r>
            <a:r>
              <a:rPr lang="en-US" sz="1200" dirty="0" smtClean="0"/>
              <a:t>with </a:t>
            </a:r>
            <a:r>
              <a:rPr lang="en-US" sz="1200" dirty="0"/>
              <a:t>Permission</a:t>
            </a:r>
          </a:p>
          <a:p>
            <a:pPr marL="0" indent="465138">
              <a:buNone/>
            </a:pPr>
            <a:r>
              <a:rPr lang="en-US" sz="1200" dirty="0" smtClean="0"/>
              <a:t>Stock photo :</a:t>
            </a:r>
            <a:r>
              <a:rPr lang="en-US" sz="1200" dirty="0" smtClean="0">
                <a:hlinkClick r:id="rId7"/>
              </a:rPr>
              <a:t>http</a:t>
            </a:r>
            <a:r>
              <a:rPr lang="en-US" sz="1200" dirty="0">
                <a:hlinkClick r:id="rId7"/>
              </a:rPr>
              <a:t>://office.microsoft.com/en-us/images/results.aspx?qu=doctor&amp;ex=2#ai:MP900422130|</a:t>
            </a:r>
            <a:endParaRPr lang="en-US" sz="1200" dirty="0"/>
          </a:p>
          <a:p>
            <a:pPr marL="0" indent="0">
              <a:buNone/>
            </a:pPr>
            <a:endParaRPr lang="en-US" sz="1800" dirty="0" smtClean="0"/>
          </a:p>
          <a:p>
            <a:pPr marL="0" indent="0">
              <a:buNone/>
            </a:pPr>
            <a:endParaRPr lang="en-US" sz="1800" dirty="0" smtClean="0"/>
          </a:p>
          <a:p>
            <a:pPr marL="0" indent="0">
              <a:buNone/>
            </a:pPr>
            <a:endParaRPr lang="en-US" dirty="0"/>
          </a:p>
        </p:txBody>
      </p:sp>
    </p:spTree>
    <p:extLst>
      <p:ext uri="{BB962C8B-B14F-4D97-AF65-F5344CB8AC3E}">
        <p14:creationId xmlns:p14="http://schemas.microsoft.com/office/powerpoint/2010/main" val="4254734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28" y="274638"/>
            <a:ext cx="7191872" cy="1143000"/>
          </a:xfrm>
        </p:spPr>
        <p:txBody>
          <a:bodyPr>
            <a:normAutofit/>
          </a:bodyPr>
          <a:lstStyle/>
          <a:p>
            <a:r>
              <a:rPr lang="en-US" b="1" dirty="0" smtClean="0">
                <a:solidFill>
                  <a:schemeClr val="tx1">
                    <a:lumMod val="75000"/>
                    <a:lumOff val="25000"/>
                  </a:schemeClr>
                </a:solidFill>
                <a:latin typeface="+mn-lt"/>
                <a:cs typeface="Arial" pitchFamily="34" charset="0"/>
              </a:rPr>
              <a:t>Who are we</a:t>
            </a:r>
            <a:r>
              <a:rPr lang="en-US" b="1" dirty="0">
                <a:solidFill>
                  <a:schemeClr val="tx1">
                    <a:lumMod val="75000"/>
                    <a:lumOff val="25000"/>
                  </a:schemeClr>
                </a:solidFill>
                <a:latin typeface="+mn-lt"/>
                <a:cs typeface="Arial" pitchFamily="34" charset="0"/>
              </a:rPr>
              <a:t>?</a:t>
            </a:r>
            <a:r>
              <a:rPr lang="en-US" b="1" dirty="0" smtClean="0">
                <a:solidFill>
                  <a:schemeClr val="tx1">
                    <a:lumMod val="75000"/>
                    <a:lumOff val="25000"/>
                  </a:schemeClr>
                </a:solidFill>
                <a:latin typeface="+mn-lt"/>
                <a:cs typeface="Arial" pitchFamily="34" charset="0"/>
              </a:rPr>
              <a:t> </a:t>
            </a:r>
            <a:endParaRPr lang="en-US" b="1" dirty="0">
              <a:solidFill>
                <a:schemeClr val="tx1">
                  <a:lumMod val="75000"/>
                  <a:lumOff val="25000"/>
                </a:schemeClr>
              </a:solidFill>
              <a:latin typeface="+mn-lt"/>
            </a:endParaRPr>
          </a:p>
        </p:txBody>
      </p:sp>
      <p:pic>
        <p:nvPicPr>
          <p:cNvPr id="4" name="Picture 8" descr="UCSD Se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06" y="381000"/>
            <a:ext cx="94956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a:xfrm>
            <a:off x="1494928" y="3228942"/>
            <a:ext cx="7162800" cy="4267200"/>
          </a:xfrm>
          <a:prstGeom prst="rect">
            <a:avLst/>
          </a:prstGeom>
        </p:spPr>
        <p:txBody>
          <a:bodyPr/>
          <a:lstStyle/>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lang="en-US" sz="2400" dirty="0" smtClean="0">
                <a:latin typeface="Arial" pitchFamily="34" charset="0"/>
                <a:cs typeface="Arial" pitchFamily="34" charset="0"/>
              </a:rPr>
              <a:t>Funded by California HIV/AIDS Research Program (CHRP) to serve as a pilot center for application of </a:t>
            </a:r>
            <a:r>
              <a:rPr lang="en-US" sz="2400" b="1" dirty="0" smtClean="0">
                <a:solidFill>
                  <a:srgbClr val="C00000"/>
                </a:solidFill>
                <a:latin typeface="Arial" pitchFamily="34" charset="0"/>
                <a:cs typeface="Arial" pitchFamily="34" charset="0"/>
              </a:rPr>
              <a:t>Patient Centered Medical Home in HIV </a:t>
            </a: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Site based focus to improve </a:t>
            </a:r>
            <a:r>
              <a:rPr kumimoji="0" lang="en-US" sz="2400" b="1" i="0" u="none" strike="noStrike" kern="1200" cap="none" spc="0" normalizeH="0" baseline="0" noProof="0" dirty="0" smtClean="0">
                <a:ln>
                  <a:noFill/>
                </a:ln>
                <a:solidFill>
                  <a:schemeClr val="accent3">
                    <a:lumMod val="50000"/>
                  </a:schemeClr>
                </a:solidFill>
                <a:effectLst/>
                <a:uLnTx/>
                <a:uFillTx/>
                <a:latin typeface="Arial" pitchFamily="34" charset="0"/>
                <a:ea typeface="+mn-ea"/>
                <a:cs typeface="Arial" pitchFamily="34" charset="0"/>
              </a:rPr>
              <a:t>Retention</a:t>
            </a:r>
          </a:p>
          <a:p>
            <a:pPr marL="342900" marR="0" lvl="0" indent="-342900" algn="l" defTabSz="457200" rtl="0" eaLnBrk="1" fontAlgn="auto" latinLnBrk="0" hangingPunct="1">
              <a:lnSpc>
                <a:spcPct val="100000"/>
              </a:lnSpc>
              <a:spcBef>
                <a:spcPct val="20000"/>
              </a:spcBef>
              <a:spcAft>
                <a:spcPts val="0"/>
              </a:spcAft>
              <a:buClr>
                <a:schemeClr val="tx2"/>
              </a:buClr>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CNICS phot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3248" y="5864481"/>
            <a:ext cx="4248443" cy="65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ETC phot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13" y="5024966"/>
            <a:ext cx="7762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13" y="1664413"/>
            <a:ext cx="6717095" cy="1938992"/>
          </a:xfrm>
          <a:prstGeom prst="rect">
            <a:avLst/>
          </a:prstGeom>
          <a:noFill/>
        </p:spPr>
        <p:txBody>
          <a:bodyPr wrap="none" rtlCol="0">
            <a:spAutoFit/>
          </a:bodyPr>
          <a:lstStyle/>
          <a:p>
            <a:r>
              <a:rPr lang="en-US" sz="2400" b="1" dirty="0">
                <a:solidFill>
                  <a:schemeClr val="accent1"/>
                </a:solidFill>
                <a:latin typeface="Arial" pitchFamily="34" charset="0"/>
                <a:cs typeface="Arial" pitchFamily="34" charset="0"/>
              </a:rPr>
              <a:t>The OWEN </a:t>
            </a:r>
            <a:r>
              <a:rPr lang="en-US" sz="2400" b="1" dirty="0" smtClean="0">
                <a:solidFill>
                  <a:schemeClr val="accent1"/>
                </a:solidFill>
                <a:latin typeface="Arial" pitchFamily="34" charset="0"/>
                <a:cs typeface="Arial" pitchFamily="34" charset="0"/>
              </a:rPr>
              <a:t>CLINIC</a:t>
            </a:r>
          </a:p>
          <a:p>
            <a:r>
              <a:rPr lang="en-US" sz="2400" dirty="0" smtClean="0"/>
              <a:t>University of California, San Diego</a:t>
            </a:r>
          </a:p>
          <a:p>
            <a:r>
              <a:rPr lang="en-US" sz="2400" dirty="0" smtClean="0"/>
              <a:t>20 years of experience </a:t>
            </a:r>
          </a:p>
          <a:p>
            <a:r>
              <a:rPr lang="en-US" sz="2400" dirty="0"/>
              <a:t>3,000 HIV/AIDS </a:t>
            </a:r>
            <a:r>
              <a:rPr lang="en-US" sz="2400" dirty="0" smtClean="0"/>
              <a:t>patients</a:t>
            </a:r>
            <a:endParaRPr lang="en-US" sz="2400" dirty="0"/>
          </a:p>
          <a:p>
            <a:r>
              <a:rPr lang="en-US" sz="2400" dirty="0" smtClean="0"/>
              <a:t>High proportion of </a:t>
            </a:r>
            <a:r>
              <a:rPr lang="en-US" sz="2400" dirty="0" err="1" smtClean="0"/>
              <a:t>Medi</a:t>
            </a:r>
            <a:r>
              <a:rPr lang="en-US" sz="2400" dirty="0" smtClean="0"/>
              <a:t>-Cal/ Medicare/ RW funding</a:t>
            </a:r>
          </a:p>
        </p:txBody>
      </p:sp>
      <p:pic>
        <p:nvPicPr>
          <p:cNvPr id="10" name="Picture 2"/>
          <p:cNvPicPr>
            <a:picLocks noChangeAspect="1" noChangeArrowheads="1"/>
          </p:cNvPicPr>
          <p:nvPr/>
        </p:nvPicPr>
        <p:blipFill>
          <a:blip r:embed="rId5"/>
          <a:srcRect/>
          <a:stretch>
            <a:fillRect/>
          </a:stretch>
        </p:blipFill>
        <p:spPr bwMode="auto">
          <a:xfrm>
            <a:off x="457200" y="2161900"/>
            <a:ext cx="8229600" cy="4361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79370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rgbClr val="505150"/>
                </a:solidFill>
              </a:rPr>
              <a:t>THE END</a:t>
            </a:r>
            <a:endParaRPr lang="en-US" b="1" dirty="0">
              <a:solidFill>
                <a:srgbClr val="505150"/>
              </a:solidFill>
            </a:endParaRPr>
          </a:p>
        </p:txBody>
      </p:sp>
      <p:sp>
        <p:nvSpPr>
          <p:cNvPr id="5" name="Subtitle 4"/>
          <p:cNvSpPr>
            <a:spLocks noGrp="1"/>
          </p:cNvSpPr>
          <p:nvPr>
            <p:ph type="subTitle" idx="1"/>
          </p:nvPr>
        </p:nvSpPr>
        <p:spPr/>
        <p:txBody>
          <a:bodyPr/>
          <a:lstStyle/>
          <a:p>
            <a:r>
              <a:rPr lang="en-US" dirty="0" smtClean="0"/>
              <a:t>Thank you</a:t>
            </a:r>
            <a:endParaRPr lang="en-US" dirty="0"/>
          </a:p>
        </p:txBody>
      </p:sp>
    </p:spTree>
    <p:extLst>
      <p:ext uri="{BB962C8B-B14F-4D97-AF65-F5344CB8AC3E}">
        <p14:creationId xmlns:p14="http://schemas.microsoft.com/office/powerpoint/2010/main" val="12940629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75000"/>
                    <a:lumOff val="25000"/>
                  </a:schemeClr>
                </a:solidFill>
                <a:latin typeface="+mn-lt"/>
                <a:cs typeface="Arial" pitchFamily="34" charset="0"/>
              </a:rPr>
              <a:t>Obtaining CME/CE Credit</a:t>
            </a:r>
            <a:r>
              <a:rPr lang="en-US" dirty="0" smtClean="0">
                <a:solidFill>
                  <a:schemeClr val="tx1">
                    <a:lumMod val="75000"/>
                    <a:lumOff val="25000"/>
                  </a:schemeClr>
                </a:solidFill>
                <a:latin typeface="+mn-lt"/>
              </a:rPr>
              <a:t>	</a:t>
            </a:r>
            <a:endParaRPr lang="en-US" dirty="0">
              <a:solidFill>
                <a:schemeClr val="tx1">
                  <a:lumMod val="75000"/>
                  <a:lumOff val="25000"/>
                </a:schemeClr>
              </a:solidFill>
              <a:latin typeface="+mn-lt"/>
            </a:endParaRPr>
          </a:p>
        </p:txBody>
      </p:sp>
      <p:sp>
        <p:nvSpPr>
          <p:cNvPr id="3" name="Content Placeholder 2"/>
          <p:cNvSpPr>
            <a:spLocks noGrp="1"/>
          </p:cNvSpPr>
          <p:nvPr>
            <p:ph idx="1"/>
          </p:nvPr>
        </p:nvSpPr>
        <p:spPr/>
        <p:txBody>
          <a:bodyPr/>
          <a:lstStyle/>
          <a:p>
            <a:pPr marL="0" indent="0">
              <a:buNone/>
            </a:pPr>
            <a:r>
              <a:rPr lang="en-US" dirty="0" smtClean="0"/>
              <a:t>If you would like to receive continuing education credit for this activity, please visit:</a:t>
            </a:r>
          </a:p>
          <a:p>
            <a:pPr marL="0" indent="0">
              <a:buNone/>
            </a:pPr>
            <a:endParaRPr lang="en-US" dirty="0"/>
          </a:p>
          <a:p>
            <a:pPr marL="0" indent="0">
              <a:buNone/>
            </a:pPr>
            <a:r>
              <a:rPr lang="en-US" dirty="0" smtClean="0"/>
              <a:t>			</a:t>
            </a:r>
            <a:r>
              <a:rPr lang="en-US" dirty="0" smtClean="0">
                <a:hlinkClick r:id="rId2"/>
              </a:rPr>
              <a:t>http://www.pesgce.com/RyanWhite2012</a:t>
            </a:r>
            <a:endParaRPr lang="en-US" dirty="0" smtClean="0"/>
          </a:p>
          <a:p>
            <a:pPr marL="0" indent="0">
              <a:buNone/>
            </a:pPr>
            <a:endParaRPr lang="en-US" dirty="0"/>
          </a:p>
        </p:txBody>
      </p:sp>
    </p:spTree>
    <p:extLst>
      <p:ext uri="{BB962C8B-B14F-4D97-AF65-F5344CB8AC3E}">
        <p14:creationId xmlns:p14="http://schemas.microsoft.com/office/powerpoint/2010/main" val="2283766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856" y="82133"/>
            <a:ext cx="7191872" cy="1143000"/>
          </a:xfrm>
        </p:spPr>
        <p:txBody>
          <a:bodyPr>
            <a:normAutofit/>
          </a:bodyPr>
          <a:lstStyle/>
          <a:p>
            <a:r>
              <a:rPr lang="en-US" b="1" dirty="0" smtClean="0">
                <a:solidFill>
                  <a:schemeClr val="tx1">
                    <a:lumMod val="75000"/>
                    <a:lumOff val="25000"/>
                  </a:schemeClr>
                </a:solidFill>
                <a:latin typeface="Arial" pitchFamily="34" charset="0"/>
                <a:cs typeface="Arial" pitchFamily="34" charset="0"/>
              </a:rPr>
              <a:t>Who are we</a:t>
            </a:r>
            <a:r>
              <a:rPr lang="en-US" b="1" dirty="0">
                <a:solidFill>
                  <a:schemeClr val="tx1">
                    <a:lumMod val="75000"/>
                    <a:lumOff val="25000"/>
                  </a:schemeClr>
                </a:solidFill>
                <a:latin typeface="Arial" pitchFamily="34" charset="0"/>
                <a:cs typeface="Arial" pitchFamily="34" charset="0"/>
              </a:rPr>
              <a:t>?</a:t>
            </a:r>
            <a:r>
              <a:rPr lang="en-US" b="1" dirty="0" smtClean="0">
                <a:solidFill>
                  <a:schemeClr val="tx1">
                    <a:lumMod val="75000"/>
                    <a:lumOff val="25000"/>
                  </a:schemeClr>
                </a:solidFill>
                <a:latin typeface="Arial" pitchFamily="34" charset="0"/>
                <a:cs typeface="Arial" pitchFamily="34" charset="0"/>
              </a:rPr>
              <a:t> </a:t>
            </a:r>
            <a:endParaRPr lang="en-US" b="1" dirty="0">
              <a:solidFill>
                <a:schemeClr val="tx1">
                  <a:lumMod val="75000"/>
                  <a:lumOff val="25000"/>
                </a:schemeClr>
              </a:solidFill>
            </a:endParaRPr>
          </a:p>
        </p:txBody>
      </p:sp>
      <p:pic>
        <p:nvPicPr>
          <p:cNvPr id="4" name="Picture 8" descr="UCSD Se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06" y="381000"/>
            <a:ext cx="94956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a:xfrm>
            <a:off x="1494928" y="3228942"/>
            <a:ext cx="7162800" cy="4267200"/>
          </a:xfrm>
          <a:prstGeom prst="rect">
            <a:avLst/>
          </a:prstGeom>
        </p:spPr>
        <p:txBody>
          <a:bodyPr/>
          <a:lstStyle/>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lang="en-US" sz="2400" dirty="0" smtClean="0">
                <a:latin typeface="Arial" pitchFamily="34" charset="0"/>
                <a:cs typeface="Arial" pitchFamily="34" charset="0"/>
              </a:rPr>
              <a:t>Funded by California HIV/AIDS Research Program (CHRP) to serve as a pilot center for application of </a:t>
            </a:r>
            <a:r>
              <a:rPr lang="en-US" sz="2400" b="1" dirty="0" smtClean="0">
                <a:solidFill>
                  <a:srgbClr val="C00000"/>
                </a:solidFill>
                <a:latin typeface="Arial" pitchFamily="34" charset="0"/>
                <a:cs typeface="Arial" pitchFamily="34" charset="0"/>
              </a:rPr>
              <a:t>Patient Centered Medical Home in HIV </a:t>
            </a: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Site based focus to improve </a:t>
            </a:r>
            <a:r>
              <a:rPr kumimoji="0" lang="en-US" sz="2400" b="1" i="0" u="none" strike="noStrike" kern="1200" cap="none" spc="0" normalizeH="0" baseline="0" noProof="0" dirty="0" smtClean="0">
                <a:ln>
                  <a:noFill/>
                </a:ln>
                <a:solidFill>
                  <a:schemeClr val="accent3">
                    <a:lumMod val="50000"/>
                  </a:schemeClr>
                </a:solidFill>
                <a:effectLst/>
                <a:uLnTx/>
                <a:uFillTx/>
                <a:latin typeface="Arial" pitchFamily="34" charset="0"/>
                <a:ea typeface="+mn-ea"/>
                <a:cs typeface="Arial" pitchFamily="34" charset="0"/>
              </a:rPr>
              <a:t>Retention</a:t>
            </a:r>
          </a:p>
          <a:p>
            <a:pPr marL="342900" marR="0" lvl="0" indent="-342900" algn="l" defTabSz="457200" rtl="0" eaLnBrk="1" fontAlgn="auto" latinLnBrk="0" hangingPunct="1">
              <a:lnSpc>
                <a:spcPct val="100000"/>
              </a:lnSpc>
              <a:spcBef>
                <a:spcPct val="20000"/>
              </a:spcBef>
              <a:spcAft>
                <a:spcPts val="0"/>
              </a:spcAft>
              <a:buClr>
                <a:schemeClr val="tx2"/>
              </a:buClr>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CNICS phot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3248" y="5864481"/>
            <a:ext cx="4248443" cy="65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ETC phot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13" y="5024966"/>
            <a:ext cx="7762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13" y="1664413"/>
            <a:ext cx="7164975" cy="1938992"/>
          </a:xfrm>
          <a:prstGeom prst="rect">
            <a:avLst/>
          </a:prstGeom>
          <a:noFill/>
        </p:spPr>
        <p:txBody>
          <a:bodyPr wrap="none" rtlCol="0">
            <a:spAutoFit/>
          </a:bodyPr>
          <a:lstStyle/>
          <a:p>
            <a:r>
              <a:rPr lang="en-US" sz="2400" b="1" dirty="0">
                <a:solidFill>
                  <a:schemeClr val="accent1"/>
                </a:solidFill>
                <a:latin typeface="Arial" pitchFamily="34" charset="0"/>
                <a:cs typeface="Arial" pitchFamily="34" charset="0"/>
              </a:rPr>
              <a:t>The OWEN </a:t>
            </a:r>
            <a:r>
              <a:rPr lang="en-US" sz="2400" b="1" dirty="0" smtClean="0">
                <a:solidFill>
                  <a:schemeClr val="accent1"/>
                </a:solidFill>
                <a:latin typeface="Arial" pitchFamily="34" charset="0"/>
                <a:cs typeface="Arial" pitchFamily="34" charset="0"/>
              </a:rPr>
              <a:t>CLINIC</a:t>
            </a:r>
          </a:p>
          <a:p>
            <a:r>
              <a:rPr lang="en-US" sz="2400" dirty="0" smtClean="0"/>
              <a:t>University of California, San Diego</a:t>
            </a:r>
          </a:p>
          <a:p>
            <a:r>
              <a:rPr lang="en-US" sz="2400" dirty="0" smtClean="0"/>
              <a:t>20 years of experience </a:t>
            </a:r>
          </a:p>
          <a:p>
            <a:r>
              <a:rPr lang="en-US" sz="2400" dirty="0"/>
              <a:t>3,000 HIV/AIDS </a:t>
            </a:r>
            <a:r>
              <a:rPr lang="en-US" sz="2400" dirty="0" smtClean="0"/>
              <a:t>patients</a:t>
            </a:r>
            <a:endParaRPr lang="en-US" sz="2400" dirty="0"/>
          </a:p>
          <a:p>
            <a:r>
              <a:rPr lang="en-US" sz="2400" dirty="0" smtClean="0"/>
              <a:t>High proportion of Medi-Cal/ Medicare/ RW funding</a:t>
            </a:r>
          </a:p>
        </p:txBody>
      </p:sp>
    </p:spTree>
    <p:extLst>
      <p:ext uri="{BB962C8B-B14F-4D97-AF65-F5344CB8AC3E}">
        <p14:creationId xmlns:p14="http://schemas.microsoft.com/office/powerpoint/2010/main" val="3229218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DXTMPPPT01.emf"/>
          <p:cNvPicPr>
            <a:picLocks/>
          </p:cNvPicPr>
          <p:nvPr/>
        </p:nvPicPr>
        <p:blipFill>
          <a:blip r:embed="rId2"/>
          <a:stretch>
            <a:fillRect/>
          </a:stretch>
        </p:blipFill>
        <p:spPr>
          <a:xfrm>
            <a:off x="472613" y="523982"/>
            <a:ext cx="7119990" cy="5989833"/>
          </a:xfrm>
          <a:prstGeom prst="rect">
            <a:avLst/>
          </a:prstGeom>
        </p:spPr>
      </p:pic>
      <p:sp>
        <p:nvSpPr>
          <p:cNvPr id="3" name="TextBox 2"/>
          <p:cNvSpPr txBox="1"/>
          <p:nvPr/>
        </p:nvSpPr>
        <p:spPr>
          <a:xfrm>
            <a:off x="6378499" y="6524359"/>
            <a:ext cx="2765501" cy="261610"/>
          </a:xfrm>
          <a:prstGeom prst="rect">
            <a:avLst/>
          </a:prstGeom>
          <a:noFill/>
        </p:spPr>
        <p:txBody>
          <a:bodyPr wrap="none" rtlCol="0">
            <a:spAutoFit/>
          </a:bodyPr>
          <a:lstStyle/>
          <a:p>
            <a:r>
              <a:rPr lang="en-US" sz="1100" dirty="0" smtClean="0"/>
              <a:t>CY 2011 OSHPD Patient Discharge Data</a:t>
            </a:r>
            <a:endParaRPr lang="en-US" sz="11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cs typeface="Times New Roman" pitchFamily="18" charset="0"/>
              </a:rPr>
              <a:t>San Diego County HIV/AIDS Prevalence</a:t>
            </a:r>
            <a:br>
              <a:rPr lang="en-US" b="1" dirty="0" smtClean="0">
                <a:solidFill>
                  <a:schemeClr val="tx1">
                    <a:lumMod val="75000"/>
                    <a:lumOff val="25000"/>
                  </a:schemeClr>
                </a:solidFill>
                <a:cs typeface="Times New Roman" pitchFamily="18" charset="0"/>
              </a:rPr>
            </a:br>
            <a:r>
              <a:rPr lang="en-US" b="1" dirty="0" smtClean="0">
                <a:solidFill>
                  <a:schemeClr val="tx1">
                    <a:lumMod val="75000"/>
                    <a:lumOff val="25000"/>
                  </a:schemeClr>
                </a:solidFill>
                <a:cs typeface="Times New Roman" pitchFamily="18" charset="0"/>
              </a:rPr>
              <a:t>					(Living: 12/31/11)</a:t>
            </a:r>
            <a:endParaRPr lang="en-US" b="1" dirty="0">
              <a:solidFill>
                <a:schemeClr val="tx1">
                  <a:lumMod val="75000"/>
                  <a:lumOff val="25000"/>
                </a:schemeClr>
              </a:solidFill>
              <a:cs typeface="Times New Roman" pitchFamily="18"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837760117"/>
              </p:ext>
            </p:extLst>
          </p:nvPr>
        </p:nvGraphicFramePr>
        <p:xfrm>
          <a:off x="304800" y="1447801"/>
          <a:ext cx="4186989" cy="4191001"/>
        </p:xfrm>
        <a:graphic>
          <a:graphicData uri="http://schemas.openxmlformats.org/drawingml/2006/table">
            <a:tbl>
              <a:tblPr firstRow="1" bandRow="1">
                <a:tableStyleId>{5C22544A-7EE6-4342-B048-85BDC9FD1C3A}</a:tableStyleId>
              </a:tblPr>
              <a:tblGrid>
                <a:gridCol w="1397000"/>
                <a:gridCol w="1397000"/>
                <a:gridCol w="1392989"/>
              </a:tblGrid>
              <a:tr h="675619">
                <a:tc gridSpan="3">
                  <a:txBody>
                    <a:bodyPr/>
                    <a:lstStyle/>
                    <a:p>
                      <a:pPr algn="ctr"/>
                      <a:r>
                        <a:rPr lang="en-US" sz="1800" dirty="0" smtClean="0">
                          <a:latin typeface="Times New Roman" pitchFamily="18" charset="0"/>
                          <a:cs typeface="Times New Roman" pitchFamily="18" charset="0"/>
                        </a:rPr>
                        <a:t>Prevalent* AIDS Cases, 2011</a:t>
                      </a:r>
                    </a:p>
                    <a:p>
                      <a:pPr algn="ctr"/>
                      <a:r>
                        <a:rPr lang="en-US" sz="1800" dirty="0" smtClean="0">
                          <a:latin typeface="Times New Roman" pitchFamily="18" charset="0"/>
                          <a:cs typeface="Times New Roman" pitchFamily="18" charset="0"/>
                        </a:rPr>
                        <a:t>Rates per 100,000</a:t>
                      </a:r>
                      <a:endParaRPr lang="en-US" sz="1800" dirty="0">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dirty="0"/>
                    </a:p>
                  </a:txBody>
                  <a:tcPr/>
                </a:tc>
              </a:tr>
              <a:tr h="520027">
                <a:tc>
                  <a:txBody>
                    <a:bodyPr/>
                    <a:lstStyle/>
                    <a:p>
                      <a:endParaRPr lang="en-US" sz="1800" b="1"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Male</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Female</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latin typeface="Times New Roman" pitchFamily="18" charset="0"/>
                          <a:cs typeface="Times New Roman" pitchFamily="18" charset="0"/>
                        </a:rPr>
                        <a:t>White</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435.5</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27.4</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latin typeface="Times New Roman" pitchFamily="18" charset="0"/>
                          <a:cs typeface="Times New Roman" pitchFamily="18" charset="0"/>
                        </a:rPr>
                        <a:t>Black</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892.2</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207.1</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solidFill>
                            <a:schemeClr val="tx1"/>
                          </a:solidFill>
                          <a:latin typeface="Times New Roman" pitchFamily="18" charset="0"/>
                          <a:cs typeface="Times New Roman" pitchFamily="18" charset="0"/>
                        </a:rPr>
                        <a:t>Hispanic</a:t>
                      </a:r>
                      <a:endParaRPr lang="en-US" sz="1800" b="0" dirty="0">
                        <a:solidFill>
                          <a:schemeClr val="tx1"/>
                        </a:solidFill>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sz="1800" dirty="0" smtClean="0">
                          <a:solidFill>
                            <a:schemeClr val="tx1"/>
                          </a:solidFill>
                          <a:latin typeface="Times New Roman" pitchFamily="18" charset="0"/>
                          <a:cs typeface="Times New Roman" pitchFamily="18" charset="0"/>
                        </a:rPr>
                        <a:t>421.9</a:t>
                      </a:r>
                      <a:endParaRPr lang="en-US" sz="1800" dirty="0">
                        <a:solidFill>
                          <a:schemeClr val="tx1"/>
                        </a:solidFill>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sz="1800" dirty="0" smtClean="0">
                          <a:solidFill>
                            <a:schemeClr val="tx1"/>
                          </a:solidFill>
                          <a:latin typeface="Times New Roman" pitchFamily="18" charset="0"/>
                          <a:cs typeface="Times New Roman" pitchFamily="18" charset="0"/>
                        </a:rPr>
                        <a:t>53.9</a:t>
                      </a:r>
                      <a:endParaRPr lang="en-US" sz="1800" dirty="0">
                        <a:solidFill>
                          <a:schemeClr val="tx1"/>
                        </a:solidFill>
                        <a:latin typeface="Times New Roman" pitchFamily="18" charset="0"/>
                        <a:cs typeface="Times New Roman" pitchFamily="18" charset="0"/>
                      </a:endParaRPr>
                    </a:p>
                  </a:txBody>
                  <a:tcPr anchor="ctr">
                    <a:solidFill>
                      <a:schemeClr val="tx1">
                        <a:lumMod val="10000"/>
                        <a:lumOff val="90000"/>
                      </a:schemeClr>
                    </a:solidFill>
                  </a:tcPr>
                </a:tc>
              </a:tr>
              <a:tr h="915247">
                <a:tc>
                  <a:txBody>
                    <a:bodyPr/>
                    <a:lstStyle/>
                    <a:p>
                      <a:r>
                        <a:rPr lang="en-US" sz="1800" b="0" dirty="0" smtClean="0">
                          <a:latin typeface="Times New Roman" pitchFamily="18" charset="0"/>
                          <a:cs typeface="Times New Roman" pitchFamily="18" charset="0"/>
                        </a:rPr>
                        <a:t>Asian/Other</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97.2</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17.1</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latin typeface="Times New Roman" pitchFamily="18" charset="0"/>
                          <a:cs typeface="Times New Roman" pitchFamily="18" charset="0"/>
                        </a:rPr>
                        <a:t>TOTAL</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407.3</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42.8</a:t>
                      </a:r>
                      <a:endParaRPr lang="en-US" sz="1800" dirty="0">
                        <a:latin typeface="Times New Roman" pitchFamily="18" charset="0"/>
                        <a:cs typeface="Times New Roman" pitchFamily="18" charset="0"/>
                      </a:endParaRPr>
                    </a:p>
                  </a:txBody>
                  <a:tcPr anchor="ctr"/>
                </a:tc>
              </a:tr>
            </a:tbl>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871613290"/>
              </p:ext>
            </p:extLst>
          </p:nvPr>
        </p:nvGraphicFramePr>
        <p:xfrm>
          <a:off x="4648200" y="1447802"/>
          <a:ext cx="4191000" cy="4198983"/>
        </p:xfrm>
        <a:graphic>
          <a:graphicData uri="http://schemas.openxmlformats.org/drawingml/2006/table">
            <a:tbl>
              <a:tblPr firstRow="1" bandRow="1">
                <a:tableStyleId>{5C22544A-7EE6-4342-B048-85BDC9FD1C3A}</a:tableStyleId>
              </a:tblPr>
              <a:tblGrid>
                <a:gridCol w="1397000"/>
                <a:gridCol w="1397000"/>
                <a:gridCol w="1397000"/>
              </a:tblGrid>
              <a:tr h="664186">
                <a:tc gridSpan="3">
                  <a:txBody>
                    <a:bodyPr/>
                    <a:lstStyle/>
                    <a:p>
                      <a:pPr algn="ctr"/>
                      <a:r>
                        <a:rPr lang="en-US" dirty="0" smtClean="0">
                          <a:latin typeface="Times New Roman" pitchFamily="18" charset="0"/>
                          <a:cs typeface="Times New Roman" pitchFamily="18" charset="0"/>
                        </a:rPr>
                        <a:t>Prevalent* HIV (not</a:t>
                      </a:r>
                      <a:r>
                        <a:rPr lang="en-US" baseline="0" dirty="0" smtClean="0">
                          <a:latin typeface="Times New Roman" pitchFamily="18" charset="0"/>
                          <a:cs typeface="Times New Roman" pitchFamily="18" charset="0"/>
                        </a:rPr>
                        <a:t> AIDS) Cases, 2011</a:t>
                      </a:r>
                    </a:p>
                    <a:p>
                      <a:pPr algn="ctr"/>
                      <a:r>
                        <a:rPr lang="en-US" baseline="0" dirty="0" smtClean="0">
                          <a:latin typeface="Times New Roman" pitchFamily="18" charset="0"/>
                          <a:cs typeface="Times New Roman" pitchFamily="18" charset="0"/>
                        </a:rPr>
                        <a:t>Rates per 100,000</a:t>
                      </a:r>
                      <a:endParaRPr lang="en-US"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r>
              <a:tr h="525540">
                <a:tc>
                  <a:txBody>
                    <a:bodyPr/>
                    <a:lstStyle/>
                    <a:p>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Male</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Female</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White</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305.4</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19.8</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Black</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562.5</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145.6</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Hispanic</a:t>
                      </a:r>
                      <a:endParaRPr lang="en-US" b="0" dirty="0">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dirty="0" smtClean="0">
                          <a:latin typeface="Times New Roman" pitchFamily="18" charset="0"/>
                          <a:cs typeface="Times New Roman" pitchFamily="18" charset="0"/>
                        </a:rPr>
                        <a:t>245.2</a:t>
                      </a:r>
                      <a:endParaRPr lang="en-US" dirty="0">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dirty="0" smtClean="0">
                          <a:latin typeface="Times New Roman" pitchFamily="18" charset="0"/>
                          <a:cs typeface="Times New Roman" pitchFamily="18" charset="0"/>
                        </a:rPr>
                        <a:t>32.5</a:t>
                      </a:r>
                      <a:endParaRPr lang="en-US" dirty="0">
                        <a:latin typeface="Times New Roman" pitchFamily="18" charset="0"/>
                        <a:cs typeface="Times New Roman" pitchFamily="18" charset="0"/>
                      </a:endParaRPr>
                    </a:p>
                  </a:txBody>
                  <a:tcPr anchor="ctr">
                    <a:solidFill>
                      <a:schemeClr val="tx1">
                        <a:lumMod val="10000"/>
                        <a:lumOff val="90000"/>
                      </a:schemeClr>
                    </a:solidFill>
                  </a:tcPr>
                </a:tc>
              </a:tr>
              <a:tr h="907097">
                <a:tc>
                  <a:txBody>
                    <a:bodyPr/>
                    <a:lstStyle/>
                    <a:p>
                      <a:r>
                        <a:rPr lang="en-US" b="0" dirty="0" smtClean="0">
                          <a:latin typeface="Times New Roman" pitchFamily="18" charset="0"/>
                          <a:cs typeface="Times New Roman" pitchFamily="18" charset="0"/>
                        </a:rPr>
                        <a:t>Asian/Other</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76.1</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8.0</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TOTAL</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267.8</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28.1</a:t>
                      </a:r>
                      <a:endParaRPr lang="en-US" dirty="0">
                        <a:latin typeface="Times New Roman" pitchFamily="18" charset="0"/>
                        <a:cs typeface="Times New Roman" pitchFamily="18" charset="0"/>
                      </a:endParaRPr>
                    </a:p>
                  </a:txBody>
                  <a:tcPr anchor="ctr"/>
                </a:tc>
              </a:tr>
            </a:tbl>
          </a:graphicData>
        </a:graphic>
      </p:graphicFrame>
      <p:sp>
        <p:nvSpPr>
          <p:cNvPr id="7" name="Rectangle 6"/>
          <p:cNvSpPr/>
          <p:nvPr/>
        </p:nvSpPr>
        <p:spPr>
          <a:xfrm>
            <a:off x="228600" y="5867400"/>
            <a:ext cx="7239000" cy="338554"/>
          </a:xfrm>
          <a:prstGeom prst="rect">
            <a:avLst/>
          </a:prstGeom>
        </p:spPr>
        <p:txBody>
          <a:bodyPr wrap="square">
            <a:spAutoFit/>
          </a:bodyPr>
          <a:lstStyle/>
          <a:p>
            <a:r>
              <a:rPr lang="en-US" sz="1600" dirty="0" smtClean="0">
                <a:latin typeface="Times New Roman" pitchFamily="18" charset="0"/>
                <a:cs typeface="Times New Roman" pitchFamily="18" charset="0"/>
              </a:rPr>
              <a:t>*Prevalent Cases:  Living at December, 31 2011</a:t>
            </a:r>
          </a:p>
        </p:txBody>
      </p:sp>
      <p:sp>
        <p:nvSpPr>
          <p:cNvPr id="8" name="TextBox 7"/>
          <p:cNvSpPr txBox="1"/>
          <p:nvPr/>
        </p:nvSpPr>
        <p:spPr>
          <a:xfrm>
            <a:off x="228600" y="6257231"/>
            <a:ext cx="6197600" cy="461665"/>
          </a:xfrm>
          <a:prstGeom prst="rect">
            <a:avLst/>
          </a:prstGeom>
          <a:noFill/>
        </p:spPr>
        <p:txBody>
          <a:bodyPr wrap="square" rtlCol="0">
            <a:spAutoFit/>
          </a:bodyPr>
          <a:lstStyle/>
          <a:p>
            <a:r>
              <a:rPr lang="en-US" sz="1200" dirty="0" smtClean="0"/>
              <a:t>Data Source: SD HHSA HIV/AIDS Epidemiology Unit</a:t>
            </a:r>
          </a:p>
          <a:p>
            <a:r>
              <a:rPr lang="en-US" sz="1200" dirty="0" smtClean="0"/>
              <a:t>Epidemiology and Immunization Services Branch </a:t>
            </a:r>
            <a:endParaRPr lang="en-US" sz="1200" dirty="0"/>
          </a:p>
        </p:txBody>
      </p:sp>
      <p:sp>
        <p:nvSpPr>
          <p:cNvPr id="9" name="TextBox 8"/>
          <p:cNvSpPr txBox="1"/>
          <p:nvPr/>
        </p:nvSpPr>
        <p:spPr>
          <a:xfrm>
            <a:off x="7983939" y="163773"/>
            <a:ext cx="805219" cy="286603"/>
          </a:xfrm>
          <a:prstGeom prst="rect">
            <a:avLst/>
          </a:prstGeom>
          <a:noFill/>
        </p:spPr>
        <p:txBody>
          <a:bodyPr wrap="square" rtlCol="0">
            <a:spAutoFit/>
          </a:bodyPr>
          <a:lstStyle/>
          <a:p>
            <a:pPr algn="ctr"/>
            <a:r>
              <a:rPr lang="en-US" sz="1200" dirty="0" smtClean="0">
                <a:solidFill>
                  <a:schemeClr val="accent1">
                    <a:lumMod val="90000"/>
                    <a:lumOff val="10000"/>
                  </a:schemeClr>
                </a:solidFill>
              </a:rPr>
              <a:t>6</a:t>
            </a:r>
            <a:endParaRPr lang="en-US" sz="1200" dirty="0">
              <a:solidFill>
                <a:schemeClr val="accent1">
                  <a:lumMod val="90000"/>
                  <a:lumOff val="1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423512"/>
            <a:ext cx="8065720" cy="948087"/>
          </a:xfrm>
          <a:prstGeom prst="rect">
            <a:avLst/>
          </a:prstGeom>
        </p:spPr>
        <p:txBody>
          <a:bodyPr/>
          <a:lstStyle>
            <a:lvl1pPr algn="l" defTabSz="457200" rtl="0" eaLnBrk="1" latinLnBrk="0" hangingPunct="1">
              <a:lnSpc>
                <a:spcPts val="2800"/>
              </a:lnSpc>
              <a:spcBef>
                <a:spcPct val="0"/>
              </a:spcBef>
              <a:buNone/>
              <a:defRPr sz="2800" kern="1200">
                <a:solidFill>
                  <a:schemeClr val="tx2"/>
                </a:solidFill>
                <a:latin typeface="+mj-lt"/>
                <a:ea typeface="+mj-ea"/>
                <a:cs typeface="+mj-cs"/>
              </a:defRPr>
            </a:lvl1pPr>
          </a:lstStyle>
          <a:p>
            <a:pPr algn="ctr"/>
            <a:r>
              <a:rPr lang="en-US" b="1" dirty="0">
                <a:solidFill>
                  <a:schemeClr val="tx1">
                    <a:lumMod val="75000"/>
                    <a:lumOff val="25000"/>
                  </a:schemeClr>
                </a:solidFill>
                <a:latin typeface="+mn-lt"/>
              </a:rPr>
              <a:t>Owen Clinic Patient Demographics</a:t>
            </a:r>
            <a:br>
              <a:rPr lang="en-US" b="1" dirty="0">
                <a:solidFill>
                  <a:schemeClr val="tx1">
                    <a:lumMod val="75000"/>
                    <a:lumOff val="25000"/>
                  </a:schemeClr>
                </a:solidFill>
                <a:latin typeface="+mn-lt"/>
              </a:rPr>
            </a:br>
            <a:r>
              <a:rPr lang="en-US" b="1" dirty="0">
                <a:solidFill>
                  <a:schemeClr val="tx1">
                    <a:lumMod val="75000"/>
                    <a:lumOff val="25000"/>
                  </a:schemeClr>
                </a:solidFill>
                <a:latin typeface="+mn-lt"/>
              </a:rPr>
              <a:t>Distribution of Patients by Race/Ethnicity</a:t>
            </a:r>
          </a:p>
        </p:txBody>
      </p:sp>
      <p:graphicFrame>
        <p:nvGraphicFramePr>
          <p:cNvPr id="3" name="Table 2"/>
          <p:cNvGraphicFramePr>
            <a:graphicFrameLocks noGrp="1"/>
          </p:cNvGraphicFramePr>
          <p:nvPr>
            <p:extLst>
              <p:ext uri="{D42A27DB-BD31-4B8C-83A1-F6EECF244321}">
                <p14:modId xmlns:p14="http://schemas.microsoft.com/office/powerpoint/2010/main" val="3054051440"/>
              </p:ext>
            </p:extLst>
          </p:nvPr>
        </p:nvGraphicFramePr>
        <p:xfrm>
          <a:off x="301362" y="2550695"/>
          <a:ext cx="4023819" cy="3975806"/>
        </p:xfrm>
        <a:graphic>
          <a:graphicData uri="http://schemas.openxmlformats.org/drawingml/2006/table">
            <a:tbl>
              <a:tblPr>
                <a:tableStyleId>{35758FB7-9AC5-4552-8A53-C91805E547FA}</a:tableStyleId>
              </a:tblPr>
              <a:tblGrid>
                <a:gridCol w="2006764"/>
                <a:gridCol w="967362"/>
                <a:gridCol w="1049693"/>
              </a:tblGrid>
              <a:tr h="264144">
                <a:tc>
                  <a:txBody>
                    <a:bodyPr/>
                    <a:lstStyle/>
                    <a:p>
                      <a:pPr algn="ctr" fontAlgn="b"/>
                      <a:r>
                        <a:rPr lang="en-US" sz="1800" u="none" strike="noStrike" dirty="0"/>
                        <a:t> </a:t>
                      </a:r>
                      <a:endParaRPr lang="en-US" sz="1800" b="0" i="0" u="none" strike="noStrike" dirty="0">
                        <a:solidFill>
                          <a:srgbClr val="FFFFFF"/>
                        </a:solidFill>
                        <a:latin typeface="Times New Roman"/>
                      </a:endParaRPr>
                    </a:p>
                  </a:txBody>
                  <a:tcPr marL="124847" marR="6936" marT="6936" marB="0" anchor="b"/>
                </a:tc>
                <a:tc gridSpan="2">
                  <a:txBody>
                    <a:bodyPr/>
                    <a:lstStyle/>
                    <a:p>
                      <a:pPr algn="ctr" fontAlgn="b"/>
                      <a:r>
                        <a:rPr lang="en-US" sz="1800" u="none" strike="noStrike" dirty="0" smtClean="0"/>
                        <a:t>    2011</a:t>
                      </a:r>
                      <a:endParaRPr lang="en-US" sz="1800" b="0" i="0" u="none" strike="noStrike" dirty="0">
                        <a:solidFill>
                          <a:srgbClr val="FFFFFF"/>
                        </a:solidFill>
                        <a:latin typeface="Times New Roman"/>
                      </a:endParaRPr>
                    </a:p>
                  </a:txBody>
                  <a:tcPr marL="6936" marR="6936" marT="6936" marB="0" anchor="b"/>
                </a:tc>
                <a:tc hMerge="1">
                  <a:txBody>
                    <a:bodyPr/>
                    <a:lstStyle/>
                    <a:p>
                      <a:endParaRPr lang="en-US"/>
                    </a:p>
                  </a:txBody>
                  <a:tcPr/>
                </a:tc>
              </a:tr>
              <a:tr h="369455">
                <a:tc>
                  <a:txBody>
                    <a:bodyPr/>
                    <a:lstStyle/>
                    <a:p>
                      <a:pPr algn="l" fontAlgn="ctr"/>
                      <a:r>
                        <a:rPr lang="en-US" sz="1800" u="none" strike="noStrike" dirty="0"/>
                        <a:t>Race/Ethnicity</a:t>
                      </a:r>
                      <a:endParaRPr lang="en-US" sz="1800" b="0" i="0" u="none" strike="noStrike" dirty="0">
                        <a:solidFill>
                          <a:srgbClr val="FFFFFF"/>
                        </a:solidFill>
                        <a:latin typeface="Times New Roman"/>
                      </a:endParaRPr>
                    </a:p>
                  </a:txBody>
                  <a:tcPr marL="124847" marR="6936" marT="6936" marB="0" anchor="ctr"/>
                </a:tc>
                <a:tc>
                  <a:txBody>
                    <a:bodyPr/>
                    <a:lstStyle/>
                    <a:p>
                      <a:pPr algn="r" fontAlgn="ctr"/>
                      <a:r>
                        <a:rPr lang="en-US" sz="1800" u="none" strike="noStrike" dirty="0"/>
                        <a:t>#</a:t>
                      </a:r>
                      <a:endParaRPr lang="en-US" sz="1800" b="0" i="0" u="none" strike="noStrike" dirty="0">
                        <a:solidFill>
                          <a:srgbClr val="FFFFFF"/>
                        </a:solidFill>
                        <a:latin typeface="Times New Roman"/>
                      </a:endParaRPr>
                    </a:p>
                  </a:txBody>
                  <a:tcPr marL="6936" marR="124847" marT="6936" marB="0" anchor="ctr"/>
                </a:tc>
                <a:tc>
                  <a:txBody>
                    <a:bodyPr/>
                    <a:lstStyle/>
                    <a:p>
                      <a:pPr algn="r" fontAlgn="ctr"/>
                      <a:r>
                        <a:rPr lang="en-US" sz="1800" u="none" strike="noStrike" dirty="0"/>
                        <a:t>%</a:t>
                      </a:r>
                      <a:endParaRPr lang="en-US" sz="1800" b="0" i="0" u="none" strike="noStrike" dirty="0">
                        <a:solidFill>
                          <a:srgbClr val="FFFFFF"/>
                        </a:solidFill>
                        <a:latin typeface="Times New Roman"/>
                      </a:endParaRPr>
                    </a:p>
                  </a:txBody>
                  <a:tcPr marL="6936" marR="124847" marT="6936" marB="0" anchor="ctr"/>
                </a:tc>
              </a:tr>
              <a:tr h="369455">
                <a:tc>
                  <a:txBody>
                    <a:bodyPr/>
                    <a:lstStyle/>
                    <a:p>
                      <a:pPr algn="l" fontAlgn="ctr"/>
                      <a:r>
                        <a:rPr lang="en-US" sz="1800" u="none" strike="noStrike" dirty="0"/>
                        <a:t>Asian</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69</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2.2%</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Black</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449</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14.6%</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smtClean="0"/>
                        <a:t>Hispanic</a:t>
                      </a:r>
                      <a:endParaRPr lang="en-US" sz="1800" b="0" i="0" u="none" strike="noStrike" dirty="0">
                        <a:solidFill>
                          <a:srgbClr val="000000"/>
                        </a:solidFill>
                        <a:latin typeface="Times New Roman"/>
                      </a:endParaRPr>
                    </a:p>
                  </a:txBody>
                  <a:tcPr marL="124847" marR="6936" marT="6936" marB="0" anchor="ctr">
                    <a:solidFill>
                      <a:schemeClr val="accent5">
                        <a:lumMod val="60000"/>
                        <a:lumOff val="40000"/>
                      </a:schemeClr>
                    </a:solidFill>
                  </a:tcPr>
                </a:tc>
                <a:tc>
                  <a:txBody>
                    <a:bodyPr/>
                    <a:lstStyle/>
                    <a:p>
                      <a:pPr algn="r" fontAlgn="ctr"/>
                      <a:r>
                        <a:rPr lang="en-US" sz="1800" u="none" strike="noStrike" dirty="0"/>
                        <a:t>788</a:t>
                      </a:r>
                      <a:endParaRPr lang="en-US" sz="1800" b="0" i="0" u="none" strike="noStrike" dirty="0">
                        <a:solidFill>
                          <a:srgbClr val="000000"/>
                        </a:solidFill>
                        <a:latin typeface="Times New Roman"/>
                      </a:endParaRPr>
                    </a:p>
                  </a:txBody>
                  <a:tcPr marL="6936" marR="124847" marT="6936" marB="0" anchor="ctr">
                    <a:solidFill>
                      <a:schemeClr val="accent5">
                        <a:lumMod val="60000"/>
                        <a:lumOff val="40000"/>
                      </a:schemeClr>
                    </a:solidFill>
                  </a:tcPr>
                </a:tc>
                <a:tc>
                  <a:txBody>
                    <a:bodyPr/>
                    <a:lstStyle/>
                    <a:p>
                      <a:pPr algn="r" fontAlgn="ctr"/>
                      <a:r>
                        <a:rPr lang="en-US" sz="1800" u="none" strike="noStrike" dirty="0" smtClean="0"/>
                        <a:t>25.6%</a:t>
                      </a:r>
                      <a:endParaRPr lang="en-US" sz="1800" b="0" i="0" u="none" strike="noStrike" dirty="0">
                        <a:solidFill>
                          <a:srgbClr val="000000"/>
                        </a:solidFill>
                        <a:latin typeface="Times New Roman"/>
                      </a:endParaRPr>
                    </a:p>
                  </a:txBody>
                  <a:tcPr marL="6936" marR="124847" marT="6936" marB="0" anchor="ctr">
                    <a:solidFill>
                      <a:schemeClr val="accent5">
                        <a:lumMod val="60000"/>
                        <a:lumOff val="40000"/>
                      </a:schemeClr>
                    </a:solidFill>
                  </a:tcPr>
                </a:tc>
              </a:tr>
              <a:tr h="369455">
                <a:tc>
                  <a:txBody>
                    <a:bodyPr/>
                    <a:lstStyle/>
                    <a:p>
                      <a:pPr algn="l" fontAlgn="ctr"/>
                      <a:r>
                        <a:rPr lang="en-US" sz="1800" u="none" strike="noStrike" dirty="0"/>
                        <a:t>Native American</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11</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0.4%</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Pacific Islander</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4</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0.1%</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White</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1,572</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51.2%</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Other</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155</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5.0%</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Not Reported</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25</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0.8%</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Total</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3,073</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100.0%</a:t>
                      </a:r>
                      <a:endParaRPr lang="en-US" sz="1800" b="0" i="0" u="none" strike="noStrike" dirty="0">
                        <a:solidFill>
                          <a:srgbClr val="000000"/>
                        </a:solidFill>
                        <a:latin typeface="Times New Roman"/>
                      </a:endParaRPr>
                    </a:p>
                  </a:txBody>
                  <a:tcPr marL="6936" marR="124847" marT="6936" marB="0" anchor="ctr"/>
                </a:tc>
              </a:tr>
            </a:tbl>
          </a:graphicData>
        </a:graphic>
      </p:graphicFrame>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181" y="2550695"/>
            <a:ext cx="4752975" cy="2781300"/>
          </a:xfrm>
          <a:prstGeom prst="rect">
            <a:avLst/>
          </a:prstGeom>
          <a:noFill/>
          <a:ln>
            <a:noFill/>
          </a:ln>
        </p:spPr>
      </p:pic>
    </p:spTree>
    <p:extLst>
      <p:ext uri="{BB962C8B-B14F-4D97-AF65-F5344CB8AC3E}">
        <p14:creationId xmlns:p14="http://schemas.microsoft.com/office/powerpoint/2010/main" val="4029788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hsy-scenery">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7F23520614C4448AB108F2D6A45B8B" ma:contentTypeVersion="1" ma:contentTypeDescription="Create a new document." ma:contentTypeScope="" ma:versionID="9650ba5f11c7b85ea59a781796335e27">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6BD2F9F-EA99-4A43-9F94-69E6462CB3E8}">
  <ds:schemaRefs>
    <ds:schemaRef ds:uri="http://schemas.microsoft.com/sharepoint/v3/contenttype/forms"/>
  </ds:schemaRefs>
</ds:datastoreItem>
</file>

<file path=customXml/itemProps2.xml><?xml version="1.0" encoding="utf-8"?>
<ds:datastoreItem xmlns:ds="http://schemas.openxmlformats.org/officeDocument/2006/customXml" ds:itemID="{9AD4C4F1-6364-48AA-9277-6AEE05BB26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4B58F1A2-FE65-4854-96BF-D6CC4FF5E214}">
  <ds:schemaRefs>
    <ds:schemaRef ds:uri="http://schemas.microsoft.com/office/2006/documentManagement/types"/>
    <ds:schemaRef ds:uri="http://www.w3.org/XML/1998/namespace"/>
    <ds:schemaRef ds:uri="http://purl.org/dc/elements/1.1/"/>
    <ds:schemaRef ds:uri="http://purl.org/dc/terms/"/>
    <ds:schemaRef ds:uri="http://purl.org/dc/dcmitype/"/>
    <ds:schemaRef ds:uri="http://schemas.openxmlformats.org/package/2006/metadata/core-properties"/>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2673</TotalTime>
  <Words>1477</Words>
  <Application>Microsoft Office PowerPoint</Application>
  <PresentationFormat>On-screen Show (4:3)</PresentationFormat>
  <Paragraphs>416</Paragraphs>
  <Slides>51</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hsy-scenery</vt:lpstr>
      <vt:lpstr>SmartDraw</vt:lpstr>
      <vt:lpstr>RWA 0132 Creating a Patient Centered Web-page with Health Literacy and Navigation </vt:lpstr>
      <vt:lpstr>Disclosures</vt:lpstr>
      <vt:lpstr>Disclosures</vt:lpstr>
      <vt:lpstr>Learning Objectives</vt:lpstr>
      <vt:lpstr>Who are we? </vt:lpstr>
      <vt:lpstr>Who are we? </vt:lpstr>
      <vt:lpstr>PowerPoint Presentation</vt:lpstr>
      <vt:lpstr>San Diego County HIV/AIDS Prevalence      (Living: 12/31/11)</vt:lpstr>
      <vt:lpstr>PowerPoint Presentation</vt:lpstr>
      <vt:lpstr>Learning Objective 1</vt:lpstr>
      <vt:lpstr>Why a web site?</vt:lpstr>
      <vt:lpstr>PowerPoint Presentation</vt:lpstr>
      <vt:lpstr>UCSD Owen Clinic ANCHOR Project A Novel Care Home Optimizing Retention  </vt:lpstr>
      <vt:lpstr>How do you prepare patients to  drive their healthcare?</vt:lpstr>
      <vt:lpstr>With the goal of …. </vt:lpstr>
      <vt:lpstr>Is the Owen Clinic Web page Patient Centered?</vt:lpstr>
      <vt:lpstr>PowerPoint Presentation</vt:lpstr>
      <vt:lpstr>Owen’s Original Web page</vt:lpstr>
      <vt:lpstr>PowerPoint Presentation</vt:lpstr>
      <vt:lpstr>PowerPoint Presentation</vt:lpstr>
      <vt:lpstr>What is a Patient Centered Web-page          </vt:lpstr>
      <vt:lpstr>Content Development</vt:lpstr>
      <vt:lpstr>How do we tailor it to out patients needs??? </vt:lpstr>
      <vt:lpstr>Layout Development</vt:lpstr>
      <vt:lpstr>How do you find out what patients want? need?     </vt:lpstr>
      <vt:lpstr>PowerPoint Presentation</vt:lpstr>
      <vt:lpstr> HOW DO YOU BUILD PATIENT LITERACY</vt:lpstr>
      <vt:lpstr>Knowing what our patients need…</vt:lpstr>
      <vt:lpstr>We replaced the original Owen Website </vt:lpstr>
      <vt:lpstr>PowerPoint Presentation</vt:lpstr>
      <vt:lpstr>PowerPoint Presentation</vt:lpstr>
      <vt:lpstr>PowerPoint Presentation</vt:lpstr>
      <vt:lpstr>Learning Objective 2</vt:lpstr>
      <vt:lpstr>Challenges Part 1</vt:lpstr>
      <vt:lpstr>Challenges Part 2</vt:lpstr>
      <vt:lpstr>Challenges Part 3, 4, 5, etc.</vt:lpstr>
      <vt:lpstr>Challenges of PCMH web page implementation</vt:lpstr>
      <vt:lpstr>Challenges of PCMH web page implementation</vt:lpstr>
      <vt:lpstr>Technical Considerations</vt:lpstr>
      <vt:lpstr>Visuals… make or break your site</vt:lpstr>
      <vt:lpstr>Colors &amp; Fonts</vt:lpstr>
      <vt:lpstr>Communicating with Techies</vt:lpstr>
      <vt:lpstr>Learning Objective 3</vt:lpstr>
      <vt:lpstr>PowerPoint Presentation</vt:lpstr>
      <vt:lpstr>Promotion </vt:lpstr>
      <vt:lpstr>Lessons learned 1</vt:lpstr>
      <vt:lpstr>Lessons learned 2</vt:lpstr>
      <vt:lpstr>Thanks to the OWEN ANCHOR TEAM:</vt:lpstr>
      <vt:lpstr>Photo credits </vt:lpstr>
      <vt:lpstr>THE END</vt:lpstr>
      <vt:lpstr>Obtaining CME/CE Credit </vt:lpstr>
    </vt:vector>
  </TitlesOfParts>
  <Company>UCSD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28 Point Color Text 2</dc:title>
  <dc:creator>UCSD Medical Center</dc:creator>
  <cp:lastModifiedBy>UCSD Medical Center</cp:lastModifiedBy>
  <cp:revision>210</cp:revision>
  <cp:lastPrinted>2012-02-15T19:47:19Z</cp:lastPrinted>
  <dcterms:created xsi:type="dcterms:W3CDTF">2012-08-23T16:47:38Z</dcterms:created>
  <dcterms:modified xsi:type="dcterms:W3CDTF">2012-10-15T19:11:23Z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0x010100BF7F23520614C4448AB108F2D6A45B8B</vt:lpwstr>
  </property>
</Properties>
</file>