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21.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diagrams/layout4.xml" ContentType="application/vnd.openxmlformats-officedocument.drawingml.diagramLayout+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tags/tag2.xml" ContentType="application/vnd.openxmlformats-officedocument.presentationml.tags+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7"/>
  </p:notesMasterIdLst>
  <p:handoutMasterIdLst>
    <p:handoutMasterId r:id="rId38"/>
  </p:handoutMasterIdLst>
  <p:sldIdLst>
    <p:sldId id="257" r:id="rId2"/>
    <p:sldId id="293" r:id="rId3"/>
    <p:sldId id="294" r:id="rId4"/>
    <p:sldId id="260" r:id="rId5"/>
    <p:sldId id="258" r:id="rId6"/>
    <p:sldId id="304" r:id="rId7"/>
    <p:sldId id="268" r:id="rId8"/>
    <p:sldId id="267" r:id="rId9"/>
    <p:sldId id="269" r:id="rId10"/>
    <p:sldId id="263" r:id="rId11"/>
    <p:sldId id="264" r:id="rId12"/>
    <p:sldId id="265" r:id="rId13"/>
    <p:sldId id="266" r:id="rId14"/>
    <p:sldId id="270" r:id="rId15"/>
    <p:sldId id="271" r:id="rId16"/>
    <p:sldId id="305" r:id="rId17"/>
    <p:sldId id="301" r:id="rId18"/>
    <p:sldId id="272" r:id="rId19"/>
    <p:sldId id="297" r:id="rId20"/>
    <p:sldId id="273" r:id="rId21"/>
    <p:sldId id="274" r:id="rId22"/>
    <p:sldId id="275" r:id="rId23"/>
    <p:sldId id="276" r:id="rId24"/>
    <p:sldId id="277" r:id="rId25"/>
    <p:sldId id="278" r:id="rId26"/>
    <p:sldId id="279" r:id="rId27"/>
    <p:sldId id="280" r:id="rId28"/>
    <p:sldId id="281" r:id="rId29"/>
    <p:sldId id="306" r:id="rId30"/>
    <p:sldId id="282" r:id="rId31"/>
    <p:sldId id="292" r:id="rId32"/>
    <p:sldId id="296" r:id="rId33"/>
    <p:sldId id="286" r:id="rId34"/>
    <p:sldId id="303" r:id="rId35"/>
    <p:sldId id="291" r:id="rId36"/>
  </p:sldIdLst>
  <p:sldSz cx="9144000" cy="6858000" type="screen4x3"/>
  <p:notesSz cx="7053263" cy="93567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EFE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0" autoAdjust="0"/>
    <p:restoredTop sz="89517" autoAdjust="0"/>
  </p:normalViewPr>
  <p:slideViewPr>
    <p:cSldViewPr>
      <p:cViewPr varScale="1">
        <p:scale>
          <a:sx n="98" d="100"/>
          <a:sy n="98" d="100"/>
        </p:scale>
        <p:origin x="-34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163F6E-987A-4C50-852E-359D68788F62}"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C05A4B8C-1D5D-433A-9987-1A9E26EDC552}">
      <dgm:prSet phldrT="[Text]"/>
      <dgm:spPr>
        <a:solidFill>
          <a:schemeClr val="accent1">
            <a:lumMod val="75000"/>
          </a:schemeClr>
        </a:solidFill>
      </dgm:spPr>
      <dgm:t>
        <a:bodyPr/>
        <a:lstStyle/>
        <a:p>
          <a:r>
            <a:rPr lang="en-US" dirty="0" smtClean="0"/>
            <a:t>Past</a:t>
          </a:r>
          <a:endParaRPr lang="en-US" dirty="0"/>
        </a:p>
      </dgm:t>
    </dgm:pt>
    <dgm:pt modelId="{2735E979-C315-42F9-8B1F-04FD47DFE7E0}" type="parTrans" cxnId="{72F6D6BC-FAC7-4CE2-A125-FA37C7FD3FBD}">
      <dgm:prSet/>
      <dgm:spPr/>
      <dgm:t>
        <a:bodyPr/>
        <a:lstStyle/>
        <a:p>
          <a:endParaRPr lang="en-US"/>
        </a:p>
      </dgm:t>
    </dgm:pt>
    <dgm:pt modelId="{41F5078A-E59F-4D3E-BFCB-A62F21EC84B3}" type="sibTrans" cxnId="{72F6D6BC-FAC7-4CE2-A125-FA37C7FD3FBD}">
      <dgm:prSet/>
      <dgm:spPr/>
      <dgm:t>
        <a:bodyPr/>
        <a:lstStyle/>
        <a:p>
          <a:endParaRPr lang="en-US"/>
        </a:p>
      </dgm:t>
    </dgm:pt>
    <dgm:pt modelId="{3B0BA8A6-E417-4BC9-8620-86E797EE2C4A}">
      <dgm:prSet phldrT="[Text]" custT="1"/>
      <dgm:spPr/>
      <dgm:t>
        <a:bodyPr/>
        <a:lstStyle/>
        <a:p>
          <a:r>
            <a:rPr lang="en-US" sz="1600" dirty="0" smtClean="0"/>
            <a:t>Founded at height of first phase of AIDS epidemic: 1988</a:t>
          </a:r>
          <a:endParaRPr lang="en-US" sz="1600" dirty="0"/>
        </a:p>
      </dgm:t>
    </dgm:pt>
    <dgm:pt modelId="{0D22BCFD-8AB6-4155-A8C2-79772AD3AD9B}" type="parTrans" cxnId="{E760F3BD-138D-443B-971B-ECAACF60A41E}">
      <dgm:prSet/>
      <dgm:spPr/>
      <dgm:t>
        <a:bodyPr/>
        <a:lstStyle/>
        <a:p>
          <a:endParaRPr lang="en-US"/>
        </a:p>
      </dgm:t>
    </dgm:pt>
    <dgm:pt modelId="{4422262A-AF64-45FF-9A27-0A78CDACAE89}" type="sibTrans" cxnId="{E760F3BD-138D-443B-971B-ECAACF60A41E}">
      <dgm:prSet/>
      <dgm:spPr/>
      <dgm:t>
        <a:bodyPr/>
        <a:lstStyle/>
        <a:p>
          <a:endParaRPr lang="en-US"/>
        </a:p>
      </dgm:t>
    </dgm:pt>
    <dgm:pt modelId="{291ECC0A-4DD8-44ED-9F70-DA0A75463EFD}">
      <dgm:prSet phldrT="[Text]" custT="1"/>
      <dgm:spPr/>
      <dgm:t>
        <a:bodyPr/>
        <a:lstStyle/>
        <a:p>
          <a:r>
            <a:rPr lang="en-US" sz="1600" dirty="0" smtClean="0"/>
            <a:t>Specifically to serve people living with HIV/AIDS (PLWH/As) who were homeless and/or suffering from mental illness and/or substance use.</a:t>
          </a:r>
          <a:endParaRPr lang="en-US" sz="1600" dirty="0"/>
        </a:p>
      </dgm:t>
    </dgm:pt>
    <dgm:pt modelId="{3AE00E4A-FA50-4129-A5A8-303D6BAEFF60}" type="parTrans" cxnId="{83FDF219-4483-423C-975B-02D9472554D8}">
      <dgm:prSet/>
      <dgm:spPr/>
      <dgm:t>
        <a:bodyPr/>
        <a:lstStyle/>
        <a:p>
          <a:endParaRPr lang="en-US"/>
        </a:p>
      </dgm:t>
    </dgm:pt>
    <dgm:pt modelId="{5548902C-D08B-44EE-A321-5D738A104CC7}" type="sibTrans" cxnId="{83FDF219-4483-423C-975B-02D9472554D8}">
      <dgm:prSet/>
      <dgm:spPr/>
      <dgm:t>
        <a:bodyPr/>
        <a:lstStyle/>
        <a:p>
          <a:endParaRPr lang="en-US"/>
        </a:p>
      </dgm:t>
    </dgm:pt>
    <dgm:pt modelId="{6FA470B9-A6F1-4DF4-BA4C-8EA26B371B60}">
      <dgm:prSet phldrT="[Text]"/>
      <dgm:spPr>
        <a:solidFill>
          <a:schemeClr val="accent1">
            <a:lumMod val="75000"/>
          </a:schemeClr>
        </a:solidFill>
      </dgm:spPr>
      <dgm:t>
        <a:bodyPr/>
        <a:lstStyle/>
        <a:p>
          <a:r>
            <a:rPr lang="en-US" dirty="0" smtClean="0"/>
            <a:t>Present</a:t>
          </a:r>
          <a:endParaRPr lang="en-US" dirty="0"/>
        </a:p>
      </dgm:t>
    </dgm:pt>
    <dgm:pt modelId="{35039155-C82A-4AFB-91A6-7CFDC506295D}" type="parTrans" cxnId="{AAC1224C-44DD-4C5D-98E4-E93529E35C5C}">
      <dgm:prSet/>
      <dgm:spPr/>
      <dgm:t>
        <a:bodyPr/>
        <a:lstStyle/>
        <a:p>
          <a:endParaRPr lang="en-US"/>
        </a:p>
      </dgm:t>
    </dgm:pt>
    <dgm:pt modelId="{5A2474C5-3A67-4CA1-BEB1-B9C3DBAB7E30}" type="sibTrans" cxnId="{AAC1224C-44DD-4C5D-98E4-E93529E35C5C}">
      <dgm:prSet/>
      <dgm:spPr/>
      <dgm:t>
        <a:bodyPr/>
        <a:lstStyle/>
        <a:p>
          <a:endParaRPr lang="en-US"/>
        </a:p>
      </dgm:t>
    </dgm:pt>
    <dgm:pt modelId="{9A19B5E5-422F-4B42-B79D-C056BE95E160}">
      <dgm:prSet phldrT="[Text]" custT="1"/>
      <dgm:spPr/>
      <dgm:t>
        <a:bodyPr/>
        <a:lstStyle/>
        <a:p>
          <a:r>
            <a:rPr lang="en-US" sz="1600" dirty="0" smtClean="0"/>
            <a:t>In July 2007, Harlem United received a federally-qualified health center for the homeless (FQHC-H) designation from the Health Resources Services Administration (HRSA)</a:t>
          </a:r>
          <a:endParaRPr lang="en-US" sz="1600" dirty="0"/>
        </a:p>
      </dgm:t>
    </dgm:pt>
    <dgm:pt modelId="{D5239A30-2F19-4F80-8185-CFA9B9B919F9}" type="parTrans" cxnId="{1F430337-3451-4BD6-BA29-7D274598FEC5}">
      <dgm:prSet/>
      <dgm:spPr/>
      <dgm:t>
        <a:bodyPr/>
        <a:lstStyle/>
        <a:p>
          <a:endParaRPr lang="en-US"/>
        </a:p>
      </dgm:t>
    </dgm:pt>
    <dgm:pt modelId="{52309760-5F4B-4FFB-98B9-278B5B819346}" type="sibTrans" cxnId="{1F430337-3451-4BD6-BA29-7D274598FEC5}">
      <dgm:prSet/>
      <dgm:spPr/>
      <dgm:t>
        <a:bodyPr/>
        <a:lstStyle/>
        <a:p>
          <a:endParaRPr lang="en-US"/>
        </a:p>
      </dgm:t>
    </dgm:pt>
    <dgm:pt modelId="{D79E1D11-BD26-4EC1-99CD-BF3244150CEC}">
      <dgm:prSet phldrT="[Text]" custT="1"/>
      <dgm:spPr/>
      <dgm:t>
        <a:bodyPr/>
        <a:lstStyle/>
        <a:p>
          <a:r>
            <a:rPr lang="en-US" sz="1600" dirty="0" smtClean="0"/>
            <a:t>Agency of last resort for medically-underserved communities of color in Harlem.</a:t>
          </a:r>
          <a:endParaRPr lang="en-US" sz="1600" dirty="0"/>
        </a:p>
      </dgm:t>
    </dgm:pt>
    <dgm:pt modelId="{6646835D-71B5-479F-B355-37FC59C5F585}" type="parTrans" cxnId="{D0766C48-B604-44B0-AD18-47E74D0C60E7}">
      <dgm:prSet/>
      <dgm:spPr/>
      <dgm:t>
        <a:bodyPr/>
        <a:lstStyle/>
        <a:p>
          <a:endParaRPr lang="en-US"/>
        </a:p>
      </dgm:t>
    </dgm:pt>
    <dgm:pt modelId="{A5BCBA7F-B0B7-4C17-900F-D2CD1FBD839D}" type="sibTrans" cxnId="{D0766C48-B604-44B0-AD18-47E74D0C60E7}">
      <dgm:prSet/>
      <dgm:spPr/>
      <dgm:t>
        <a:bodyPr/>
        <a:lstStyle/>
        <a:p>
          <a:endParaRPr lang="en-US"/>
        </a:p>
      </dgm:t>
    </dgm:pt>
    <dgm:pt modelId="{D84D735C-5EE2-434D-A71F-EEFD47C14B02}">
      <dgm:prSet custT="1"/>
      <dgm:spPr/>
      <dgm:t>
        <a:bodyPr/>
        <a:lstStyle/>
        <a:p>
          <a:r>
            <a:rPr lang="en-US" sz="1600" dirty="0" smtClean="0"/>
            <a:t>Part of community-based movement to care for PLWH/As:</a:t>
          </a:r>
          <a:endParaRPr lang="en-US" sz="1600" dirty="0"/>
        </a:p>
      </dgm:t>
    </dgm:pt>
    <dgm:pt modelId="{347C1C39-C3AD-4F7A-B066-31CF7275DF74}" type="parTrans" cxnId="{E81C3649-2FF9-4404-950C-5E4309F94999}">
      <dgm:prSet/>
      <dgm:spPr/>
      <dgm:t>
        <a:bodyPr/>
        <a:lstStyle/>
        <a:p>
          <a:endParaRPr lang="en-US"/>
        </a:p>
      </dgm:t>
    </dgm:pt>
    <dgm:pt modelId="{26CB6121-A4AA-450B-9B54-FE9147306BAE}" type="sibTrans" cxnId="{E81C3649-2FF9-4404-950C-5E4309F94999}">
      <dgm:prSet/>
      <dgm:spPr/>
      <dgm:t>
        <a:bodyPr/>
        <a:lstStyle/>
        <a:p>
          <a:endParaRPr lang="en-US"/>
        </a:p>
      </dgm:t>
    </dgm:pt>
    <dgm:pt modelId="{8354898C-8350-457E-9376-514EAF992061}">
      <dgm:prSet custT="1"/>
      <dgm:spPr/>
      <dgm:t>
        <a:bodyPr/>
        <a:lstStyle/>
        <a:p>
          <a:r>
            <a:rPr lang="en-US" sz="1400" dirty="0" smtClean="0"/>
            <a:t>Founded to address lack of response from established providers; </a:t>
          </a:r>
        </a:p>
      </dgm:t>
    </dgm:pt>
    <dgm:pt modelId="{23B6A8D5-C8BA-48FA-AFC5-44CB0812491B}" type="parTrans" cxnId="{DDC4F74D-9869-4C1D-8864-8144D04D2B4C}">
      <dgm:prSet/>
      <dgm:spPr/>
      <dgm:t>
        <a:bodyPr/>
        <a:lstStyle/>
        <a:p>
          <a:endParaRPr lang="en-US"/>
        </a:p>
      </dgm:t>
    </dgm:pt>
    <dgm:pt modelId="{B0116D6D-149E-400E-99D0-2391BB91F0C2}" type="sibTrans" cxnId="{DDC4F74D-9869-4C1D-8864-8144D04D2B4C}">
      <dgm:prSet/>
      <dgm:spPr/>
      <dgm:t>
        <a:bodyPr/>
        <a:lstStyle/>
        <a:p>
          <a:endParaRPr lang="en-US"/>
        </a:p>
      </dgm:t>
    </dgm:pt>
    <dgm:pt modelId="{240AB327-4A7D-4053-83D3-8A93C3CB18E4}">
      <dgm:prSet custT="1"/>
      <dgm:spPr/>
      <dgm:t>
        <a:bodyPr/>
        <a:lstStyle/>
        <a:p>
          <a:r>
            <a:rPr lang="en-US" sz="1400" dirty="0" smtClean="0"/>
            <a:t>Responding to the unique personal, social, and institutional barriers to care in Harlem</a:t>
          </a:r>
        </a:p>
      </dgm:t>
    </dgm:pt>
    <dgm:pt modelId="{82824648-F7CE-4BF2-B59B-57445F989217}" type="parTrans" cxnId="{D5F515A6-FFB0-468F-A60A-A65CD3D77E45}">
      <dgm:prSet/>
      <dgm:spPr/>
      <dgm:t>
        <a:bodyPr/>
        <a:lstStyle/>
        <a:p>
          <a:endParaRPr lang="en-US"/>
        </a:p>
      </dgm:t>
    </dgm:pt>
    <dgm:pt modelId="{3522510A-9024-4879-A5F6-C11AB4299A06}" type="sibTrans" cxnId="{D5F515A6-FFB0-468F-A60A-A65CD3D77E45}">
      <dgm:prSet/>
      <dgm:spPr/>
      <dgm:t>
        <a:bodyPr/>
        <a:lstStyle/>
        <a:p>
          <a:endParaRPr lang="en-US"/>
        </a:p>
      </dgm:t>
    </dgm:pt>
    <dgm:pt modelId="{F0302403-F17E-49AD-ABE9-0F74F09B26EA}">
      <dgm:prSet custT="1"/>
      <dgm:spPr/>
      <dgm:t>
        <a:bodyPr/>
        <a:lstStyle/>
        <a:p>
          <a:r>
            <a:rPr lang="en-US" sz="1400" dirty="0" smtClean="0"/>
            <a:t>The FQHC-H designation allows HU to expand services to homeless people in Central and East Harlem communities who are predominantly African American and Latino(a) adults, and have histories of substance use and/or mental illness. </a:t>
          </a:r>
        </a:p>
      </dgm:t>
    </dgm:pt>
    <dgm:pt modelId="{196E2756-8350-4FDE-890E-3F473458DCA0}" type="parTrans" cxnId="{6098BC7B-B470-4517-A760-4AE160AF7719}">
      <dgm:prSet/>
      <dgm:spPr/>
      <dgm:t>
        <a:bodyPr/>
        <a:lstStyle/>
        <a:p>
          <a:endParaRPr lang="en-US"/>
        </a:p>
      </dgm:t>
    </dgm:pt>
    <dgm:pt modelId="{7B5476A8-A2CE-4890-9607-DE428E83E206}" type="sibTrans" cxnId="{6098BC7B-B470-4517-A760-4AE160AF7719}">
      <dgm:prSet/>
      <dgm:spPr/>
      <dgm:t>
        <a:bodyPr/>
        <a:lstStyle/>
        <a:p>
          <a:endParaRPr lang="en-US"/>
        </a:p>
      </dgm:t>
    </dgm:pt>
    <dgm:pt modelId="{AB51BCA1-0EF8-4725-80EE-59D46C7B0783}">
      <dgm:prSet custT="1"/>
      <dgm:spPr/>
      <dgm:t>
        <a:bodyPr/>
        <a:lstStyle/>
        <a:p>
          <a:r>
            <a:rPr lang="en-US" sz="1600" dirty="0" smtClean="0"/>
            <a:t>In 2012, Harlem United received Patient-Centered Medical Home (PCMH) level 3 accreditation</a:t>
          </a:r>
          <a:endParaRPr lang="en-US" sz="1400" dirty="0" smtClean="0"/>
        </a:p>
      </dgm:t>
    </dgm:pt>
    <dgm:pt modelId="{406CC881-9565-4826-BCA8-A8300D89438B}" type="parTrans" cxnId="{10FF9AB6-50CD-4569-A395-AC40DC821408}">
      <dgm:prSet/>
      <dgm:spPr/>
      <dgm:t>
        <a:bodyPr/>
        <a:lstStyle/>
        <a:p>
          <a:endParaRPr lang="en-US"/>
        </a:p>
      </dgm:t>
    </dgm:pt>
    <dgm:pt modelId="{017AE92B-C9E7-4EA6-9820-AD2D0E7A56C2}" type="sibTrans" cxnId="{10FF9AB6-50CD-4569-A395-AC40DC821408}">
      <dgm:prSet/>
      <dgm:spPr/>
      <dgm:t>
        <a:bodyPr/>
        <a:lstStyle/>
        <a:p>
          <a:endParaRPr lang="en-US"/>
        </a:p>
      </dgm:t>
    </dgm:pt>
    <dgm:pt modelId="{4A143527-89B0-434C-BF2E-4513121EEFF0}">
      <dgm:prSet custT="1"/>
      <dgm:spPr/>
      <dgm:t>
        <a:bodyPr/>
        <a:lstStyle/>
        <a:p>
          <a:endParaRPr lang="en-US" sz="1400" dirty="0" smtClean="0"/>
        </a:p>
      </dgm:t>
    </dgm:pt>
    <dgm:pt modelId="{A1809E97-45F3-4E65-82B9-DBE78B62D757}" type="parTrans" cxnId="{3D2E3ACE-BD77-48F5-9FB5-BCBFFB384FE8}">
      <dgm:prSet/>
      <dgm:spPr/>
      <dgm:t>
        <a:bodyPr/>
        <a:lstStyle/>
        <a:p>
          <a:endParaRPr lang="en-US"/>
        </a:p>
      </dgm:t>
    </dgm:pt>
    <dgm:pt modelId="{33FF1F23-729C-453D-B375-A58167A89008}" type="sibTrans" cxnId="{3D2E3ACE-BD77-48F5-9FB5-BCBFFB384FE8}">
      <dgm:prSet/>
      <dgm:spPr/>
      <dgm:t>
        <a:bodyPr/>
        <a:lstStyle/>
        <a:p>
          <a:endParaRPr lang="en-US"/>
        </a:p>
      </dgm:t>
    </dgm:pt>
    <dgm:pt modelId="{16AB4D9E-408C-457F-BCD3-BAF322FBA94F}" type="pres">
      <dgm:prSet presAssocID="{4F163F6E-987A-4C50-852E-359D68788F62}" presName="linearFlow" presStyleCnt="0">
        <dgm:presLayoutVars>
          <dgm:dir/>
          <dgm:animLvl val="lvl"/>
          <dgm:resizeHandles val="exact"/>
        </dgm:presLayoutVars>
      </dgm:prSet>
      <dgm:spPr/>
      <dgm:t>
        <a:bodyPr/>
        <a:lstStyle/>
        <a:p>
          <a:endParaRPr lang="en-US"/>
        </a:p>
      </dgm:t>
    </dgm:pt>
    <dgm:pt modelId="{520FC81E-92C2-41B5-9590-58065A5BB1BD}" type="pres">
      <dgm:prSet presAssocID="{C05A4B8C-1D5D-433A-9987-1A9E26EDC552}" presName="composite" presStyleCnt="0"/>
      <dgm:spPr/>
    </dgm:pt>
    <dgm:pt modelId="{19864A5E-6373-4AF3-BE5C-DF262A46459E}" type="pres">
      <dgm:prSet presAssocID="{C05A4B8C-1D5D-433A-9987-1A9E26EDC552}" presName="parentText" presStyleLbl="alignNode1" presStyleIdx="0" presStyleCnt="2">
        <dgm:presLayoutVars>
          <dgm:chMax val="1"/>
          <dgm:bulletEnabled val="1"/>
        </dgm:presLayoutVars>
      </dgm:prSet>
      <dgm:spPr/>
      <dgm:t>
        <a:bodyPr/>
        <a:lstStyle/>
        <a:p>
          <a:endParaRPr lang="en-US"/>
        </a:p>
      </dgm:t>
    </dgm:pt>
    <dgm:pt modelId="{1144D940-89D4-42CA-914D-CD7E0ECA811A}" type="pres">
      <dgm:prSet presAssocID="{C05A4B8C-1D5D-433A-9987-1A9E26EDC552}" presName="descendantText" presStyleLbl="alignAcc1" presStyleIdx="0" presStyleCnt="2" custScaleY="153478" custLinFactNeighborX="-177" custLinFactNeighborY="5301">
        <dgm:presLayoutVars>
          <dgm:bulletEnabled val="1"/>
        </dgm:presLayoutVars>
      </dgm:prSet>
      <dgm:spPr/>
      <dgm:t>
        <a:bodyPr/>
        <a:lstStyle/>
        <a:p>
          <a:endParaRPr lang="en-US"/>
        </a:p>
      </dgm:t>
    </dgm:pt>
    <dgm:pt modelId="{AB972372-79FF-4DA3-8D92-9C788425D790}" type="pres">
      <dgm:prSet presAssocID="{41F5078A-E59F-4D3E-BFCB-A62F21EC84B3}" presName="sp" presStyleCnt="0"/>
      <dgm:spPr/>
    </dgm:pt>
    <dgm:pt modelId="{4247CB82-8D16-4ABB-B363-2E9B590D10CF}" type="pres">
      <dgm:prSet presAssocID="{6FA470B9-A6F1-4DF4-BA4C-8EA26B371B60}" presName="composite" presStyleCnt="0"/>
      <dgm:spPr/>
    </dgm:pt>
    <dgm:pt modelId="{1AF099DC-460B-4516-9D89-023534D1AA87}" type="pres">
      <dgm:prSet presAssocID="{6FA470B9-A6F1-4DF4-BA4C-8EA26B371B60}" presName="parentText" presStyleLbl="alignNode1" presStyleIdx="1" presStyleCnt="2">
        <dgm:presLayoutVars>
          <dgm:chMax val="1"/>
          <dgm:bulletEnabled val="1"/>
        </dgm:presLayoutVars>
      </dgm:prSet>
      <dgm:spPr/>
      <dgm:t>
        <a:bodyPr/>
        <a:lstStyle/>
        <a:p>
          <a:endParaRPr lang="en-US"/>
        </a:p>
      </dgm:t>
    </dgm:pt>
    <dgm:pt modelId="{1D0E6BF5-CD0B-4297-8F9D-CFF419AD8A96}" type="pres">
      <dgm:prSet presAssocID="{6FA470B9-A6F1-4DF4-BA4C-8EA26B371B60}" presName="descendantText" presStyleLbl="alignAcc1" presStyleIdx="1" presStyleCnt="2" custScaleY="181442" custLinFactNeighborX="596" custLinFactNeighborY="21930">
        <dgm:presLayoutVars>
          <dgm:bulletEnabled val="1"/>
        </dgm:presLayoutVars>
      </dgm:prSet>
      <dgm:spPr/>
      <dgm:t>
        <a:bodyPr/>
        <a:lstStyle/>
        <a:p>
          <a:endParaRPr lang="en-US"/>
        </a:p>
      </dgm:t>
    </dgm:pt>
  </dgm:ptLst>
  <dgm:cxnLst>
    <dgm:cxn modelId="{6098BC7B-B470-4517-A760-4AE160AF7719}" srcId="{9A19B5E5-422F-4B42-B79D-C056BE95E160}" destId="{F0302403-F17E-49AD-ABE9-0F74F09B26EA}" srcOrd="0" destOrd="0" parTransId="{196E2756-8350-4FDE-890E-3F473458DCA0}" sibTransId="{7B5476A8-A2CE-4890-9607-DE428E83E206}"/>
    <dgm:cxn modelId="{61740718-B6D0-4147-ADB0-9224B5D918B2}" type="presOf" srcId="{D84D735C-5EE2-434D-A71F-EEFD47C14B02}" destId="{1144D940-89D4-42CA-914D-CD7E0ECA811A}" srcOrd="0" destOrd="3" presId="urn:microsoft.com/office/officeart/2005/8/layout/chevron2"/>
    <dgm:cxn modelId="{BA8B766E-857E-4564-A32A-AA59C58F3F11}" type="presOf" srcId="{C05A4B8C-1D5D-433A-9987-1A9E26EDC552}" destId="{19864A5E-6373-4AF3-BE5C-DF262A46459E}" srcOrd="0" destOrd="0" presId="urn:microsoft.com/office/officeart/2005/8/layout/chevron2"/>
    <dgm:cxn modelId="{D0766C48-B604-44B0-AD18-47E74D0C60E7}" srcId="{C05A4B8C-1D5D-433A-9987-1A9E26EDC552}" destId="{D79E1D11-BD26-4EC1-99CD-BF3244150CEC}" srcOrd="2" destOrd="0" parTransId="{6646835D-71B5-479F-B355-37FC59C5F585}" sibTransId="{A5BCBA7F-B0B7-4C17-900F-D2CD1FBD839D}"/>
    <dgm:cxn modelId="{3ED51E03-0BF5-4BCA-AA58-D7C969D4264B}" type="presOf" srcId="{8354898C-8350-457E-9376-514EAF992061}" destId="{1144D940-89D4-42CA-914D-CD7E0ECA811A}" srcOrd="0" destOrd="4" presId="urn:microsoft.com/office/officeart/2005/8/layout/chevron2"/>
    <dgm:cxn modelId="{BB884EDE-DDF7-4C43-B4B9-46AF4105B40B}" type="presOf" srcId="{4A143527-89B0-434C-BF2E-4513121EEFF0}" destId="{1D0E6BF5-CD0B-4297-8F9D-CFF419AD8A96}" srcOrd="0" destOrd="2" presId="urn:microsoft.com/office/officeart/2005/8/layout/chevron2"/>
    <dgm:cxn modelId="{3D2E3ACE-BD77-48F5-9FB5-BCBFFB384FE8}" srcId="{6FA470B9-A6F1-4DF4-BA4C-8EA26B371B60}" destId="{4A143527-89B0-434C-BF2E-4513121EEFF0}" srcOrd="1" destOrd="0" parTransId="{A1809E97-45F3-4E65-82B9-DBE78B62D757}" sibTransId="{33FF1F23-729C-453D-B375-A58167A89008}"/>
    <dgm:cxn modelId="{E760F3BD-138D-443B-971B-ECAACF60A41E}" srcId="{C05A4B8C-1D5D-433A-9987-1A9E26EDC552}" destId="{3B0BA8A6-E417-4BC9-8620-86E797EE2C4A}" srcOrd="0" destOrd="0" parTransId="{0D22BCFD-8AB6-4155-A8C2-79772AD3AD9B}" sibTransId="{4422262A-AF64-45FF-9A27-0A78CDACAE89}"/>
    <dgm:cxn modelId="{10FF9AB6-50CD-4569-A395-AC40DC821408}" srcId="{6FA470B9-A6F1-4DF4-BA4C-8EA26B371B60}" destId="{AB51BCA1-0EF8-4725-80EE-59D46C7B0783}" srcOrd="2" destOrd="0" parTransId="{406CC881-9565-4826-BCA8-A8300D89438B}" sibTransId="{017AE92B-C9E7-4EA6-9820-AD2D0E7A56C2}"/>
    <dgm:cxn modelId="{AAC1224C-44DD-4C5D-98E4-E93529E35C5C}" srcId="{4F163F6E-987A-4C50-852E-359D68788F62}" destId="{6FA470B9-A6F1-4DF4-BA4C-8EA26B371B60}" srcOrd="1" destOrd="0" parTransId="{35039155-C82A-4AFB-91A6-7CFDC506295D}" sibTransId="{5A2474C5-3A67-4CA1-BEB1-B9C3DBAB7E30}"/>
    <dgm:cxn modelId="{72F6D6BC-FAC7-4CE2-A125-FA37C7FD3FBD}" srcId="{4F163F6E-987A-4C50-852E-359D68788F62}" destId="{C05A4B8C-1D5D-433A-9987-1A9E26EDC552}" srcOrd="0" destOrd="0" parTransId="{2735E979-C315-42F9-8B1F-04FD47DFE7E0}" sibTransId="{41F5078A-E59F-4D3E-BFCB-A62F21EC84B3}"/>
    <dgm:cxn modelId="{3C890D69-8CD6-4CC8-8B83-68535875F689}" type="presOf" srcId="{4F163F6E-987A-4C50-852E-359D68788F62}" destId="{16AB4D9E-408C-457F-BCD3-BAF322FBA94F}" srcOrd="0" destOrd="0" presId="urn:microsoft.com/office/officeart/2005/8/layout/chevron2"/>
    <dgm:cxn modelId="{62D0FBE4-C0A2-4D98-B41E-7E4F2174A2E3}" type="presOf" srcId="{6FA470B9-A6F1-4DF4-BA4C-8EA26B371B60}" destId="{1AF099DC-460B-4516-9D89-023534D1AA87}" srcOrd="0" destOrd="0" presId="urn:microsoft.com/office/officeart/2005/8/layout/chevron2"/>
    <dgm:cxn modelId="{DDC4F74D-9869-4C1D-8864-8144D04D2B4C}" srcId="{D84D735C-5EE2-434D-A71F-EEFD47C14B02}" destId="{8354898C-8350-457E-9376-514EAF992061}" srcOrd="0" destOrd="0" parTransId="{23B6A8D5-C8BA-48FA-AFC5-44CB0812491B}" sibTransId="{B0116D6D-149E-400E-99D0-2391BB91F0C2}"/>
    <dgm:cxn modelId="{03425D93-FFE2-4DEC-A75E-9DB175BE0E0B}" type="presOf" srcId="{AB51BCA1-0EF8-4725-80EE-59D46C7B0783}" destId="{1D0E6BF5-CD0B-4297-8F9D-CFF419AD8A96}" srcOrd="0" destOrd="3" presId="urn:microsoft.com/office/officeart/2005/8/layout/chevron2"/>
    <dgm:cxn modelId="{89242B9C-A4A7-4B8A-87B3-A84DCC839702}" type="presOf" srcId="{240AB327-4A7D-4053-83D3-8A93C3CB18E4}" destId="{1144D940-89D4-42CA-914D-CD7E0ECA811A}" srcOrd="0" destOrd="5" presId="urn:microsoft.com/office/officeart/2005/8/layout/chevron2"/>
    <dgm:cxn modelId="{1F430337-3451-4BD6-BA29-7D274598FEC5}" srcId="{6FA470B9-A6F1-4DF4-BA4C-8EA26B371B60}" destId="{9A19B5E5-422F-4B42-B79D-C056BE95E160}" srcOrd="0" destOrd="0" parTransId="{D5239A30-2F19-4F80-8185-CFA9B9B919F9}" sibTransId="{52309760-5F4B-4FFB-98B9-278B5B819346}"/>
    <dgm:cxn modelId="{23B9C5C0-3B1A-4CA1-BEA5-74E4EF3CB8D3}" type="presOf" srcId="{3B0BA8A6-E417-4BC9-8620-86E797EE2C4A}" destId="{1144D940-89D4-42CA-914D-CD7E0ECA811A}" srcOrd="0" destOrd="0" presId="urn:microsoft.com/office/officeart/2005/8/layout/chevron2"/>
    <dgm:cxn modelId="{683443F0-4302-4802-B6F2-733B49B22F07}" type="presOf" srcId="{F0302403-F17E-49AD-ABE9-0F74F09B26EA}" destId="{1D0E6BF5-CD0B-4297-8F9D-CFF419AD8A96}" srcOrd="0" destOrd="1" presId="urn:microsoft.com/office/officeart/2005/8/layout/chevron2"/>
    <dgm:cxn modelId="{71C0A17E-D6A7-4940-83C3-B1DD717C5232}" type="presOf" srcId="{291ECC0A-4DD8-44ED-9F70-DA0A75463EFD}" destId="{1144D940-89D4-42CA-914D-CD7E0ECA811A}" srcOrd="0" destOrd="1" presId="urn:microsoft.com/office/officeart/2005/8/layout/chevron2"/>
    <dgm:cxn modelId="{E81C3649-2FF9-4404-950C-5E4309F94999}" srcId="{C05A4B8C-1D5D-433A-9987-1A9E26EDC552}" destId="{D84D735C-5EE2-434D-A71F-EEFD47C14B02}" srcOrd="3" destOrd="0" parTransId="{347C1C39-C3AD-4F7A-B066-31CF7275DF74}" sibTransId="{26CB6121-A4AA-450B-9B54-FE9147306BAE}"/>
    <dgm:cxn modelId="{83FDF219-4483-423C-975B-02D9472554D8}" srcId="{C05A4B8C-1D5D-433A-9987-1A9E26EDC552}" destId="{291ECC0A-4DD8-44ED-9F70-DA0A75463EFD}" srcOrd="1" destOrd="0" parTransId="{3AE00E4A-FA50-4129-A5A8-303D6BAEFF60}" sibTransId="{5548902C-D08B-44EE-A321-5D738A104CC7}"/>
    <dgm:cxn modelId="{D5F515A6-FFB0-468F-A60A-A65CD3D77E45}" srcId="{D84D735C-5EE2-434D-A71F-EEFD47C14B02}" destId="{240AB327-4A7D-4053-83D3-8A93C3CB18E4}" srcOrd="1" destOrd="0" parTransId="{82824648-F7CE-4BF2-B59B-57445F989217}" sibTransId="{3522510A-9024-4879-A5F6-C11AB4299A06}"/>
    <dgm:cxn modelId="{E8063D76-0CD7-4D11-9DBA-CE7BAD4BB227}" type="presOf" srcId="{D79E1D11-BD26-4EC1-99CD-BF3244150CEC}" destId="{1144D940-89D4-42CA-914D-CD7E0ECA811A}" srcOrd="0" destOrd="2" presId="urn:microsoft.com/office/officeart/2005/8/layout/chevron2"/>
    <dgm:cxn modelId="{068EFBA6-997E-4323-9879-7F5858989906}" type="presOf" srcId="{9A19B5E5-422F-4B42-B79D-C056BE95E160}" destId="{1D0E6BF5-CD0B-4297-8F9D-CFF419AD8A96}" srcOrd="0" destOrd="0" presId="urn:microsoft.com/office/officeart/2005/8/layout/chevron2"/>
    <dgm:cxn modelId="{500224BF-4F10-4CC8-8117-40199C11F1C7}" type="presParOf" srcId="{16AB4D9E-408C-457F-BCD3-BAF322FBA94F}" destId="{520FC81E-92C2-41B5-9590-58065A5BB1BD}" srcOrd="0" destOrd="0" presId="urn:microsoft.com/office/officeart/2005/8/layout/chevron2"/>
    <dgm:cxn modelId="{380B2E54-53AA-42E9-BA95-C6BEC77213F8}" type="presParOf" srcId="{520FC81E-92C2-41B5-9590-58065A5BB1BD}" destId="{19864A5E-6373-4AF3-BE5C-DF262A46459E}" srcOrd="0" destOrd="0" presId="urn:microsoft.com/office/officeart/2005/8/layout/chevron2"/>
    <dgm:cxn modelId="{2F92B7CB-67A6-4269-83C3-52045FD9C7C7}" type="presParOf" srcId="{520FC81E-92C2-41B5-9590-58065A5BB1BD}" destId="{1144D940-89D4-42CA-914D-CD7E0ECA811A}" srcOrd="1" destOrd="0" presId="urn:microsoft.com/office/officeart/2005/8/layout/chevron2"/>
    <dgm:cxn modelId="{0ACF41DB-EC91-4ABD-9EA6-A5431E4C2239}" type="presParOf" srcId="{16AB4D9E-408C-457F-BCD3-BAF322FBA94F}" destId="{AB972372-79FF-4DA3-8D92-9C788425D790}" srcOrd="1" destOrd="0" presId="urn:microsoft.com/office/officeart/2005/8/layout/chevron2"/>
    <dgm:cxn modelId="{4EF0F596-1F9F-41F3-81BA-4F8762E5D5EF}" type="presParOf" srcId="{16AB4D9E-408C-457F-BCD3-BAF322FBA94F}" destId="{4247CB82-8D16-4ABB-B363-2E9B590D10CF}" srcOrd="2" destOrd="0" presId="urn:microsoft.com/office/officeart/2005/8/layout/chevron2"/>
    <dgm:cxn modelId="{E5618011-3E92-44DE-954D-7CA3958FA0BC}" type="presParOf" srcId="{4247CB82-8D16-4ABB-B363-2E9B590D10CF}" destId="{1AF099DC-460B-4516-9D89-023534D1AA87}" srcOrd="0" destOrd="0" presId="urn:microsoft.com/office/officeart/2005/8/layout/chevron2"/>
    <dgm:cxn modelId="{6D4D41DF-A443-402B-AE46-13381D073C21}" type="presParOf" srcId="{4247CB82-8D16-4ABB-B363-2E9B590D10CF}" destId="{1D0E6BF5-CD0B-4297-8F9D-CFF419AD8A96}"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B25C84-9CD3-4E29-B3E5-0AA9F66A447C}" type="doc">
      <dgm:prSet loTypeId="urn:microsoft.com/office/officeart/2005/8/layout/vProcess5" loCatId="process" qsTypeId="urn:microsoft.com/office/officeart/2005/8/quickstyle/simple1" qsCatId="simple" csTypeId="urn:microsoft.com/office/officeart/2005/8/colors/accent5_4" csCatId="accent5" phldr="1"/>
      <dgm:spPr/>
      <dgm:t>
        <a:bodyPr/>
        <a:lstStyle/>
        <a:p>
          <a:endParaRPr lang="en-US"/>
        </a:p>
      </dgm:t>
    </dgm:pt>
    <dgm:pt modelId="{A371F398-5125-4A10-8B91-7CAABDC4C16E}">
      <dgm:prSet phldrT="[Text]" custT="1"/>
      <dgm:spPr>
        <a:solidFill>
          <a:schemeClr val="bg2"/>
        </a:solidFill>
      </dgm:spPr>
      <dgm:t>
        <a:bodyPr/>
        <a:lstStyle/>
        <a:p>
          <a:r>
            <a:rPr lang="en-US" sz="1800" dirty="0" smtClean="0">
              <a:solidFill>
                <a:schemeClr val="accent3">
                  <a:lumMod val="75000"/>
                </a:schemeClr>
              </a:solidFill>
            </a:rPr>
            <a:t>Generating a list of indicators to monitor (29 initial indicators):</a:t>
          </a:r>
          <a:endParaRPr lang="en-US" sz="1800" dirty="0">
            <a:solidFill>
              <a:schemeClr val="accent3">
                <a:lumMod val="75000"/>
              </a:schemeClr>
            </a:solidFill>
          </a:endParaRPr>
        </a:p>
      </dgm:t>
    </dgm:pt>
    <dgm:pt modelId="{8A7039E8-E6FC-4EB3-9882-40D0DFB55B53}" type="parTrans" cxnId="{4B435C79-8B7F-48FE-8A1D-F279806C147F}">
      <dgm:prSet/>
      <dgm:spPr/>
      <dgm:t>
        <a:bodyPr/>
        <a:lstStyle/>
        <a:p>
          <a:endParaRPr lang="en-US"/>
        </a:p>
      </dgm:t>
    </dgm:pt>
    <dgm:pt modelId="{B9880E5D-EBF3-4B5C-B5B1-CECB95DF33C9}" type="sibTrans" cxnId="{4B435C79-8B7F-48FE-8A1D-F279806C147F}">
      <dgm:prSet/>
      <dgm:spPr>
        <a:solidFill>
          <a:schemeClr val="bg2">
            <a:lumMod val="60000"/>
            <a:lumOff val="40000"/>
            <a:alpha val="90000"/>
          </a:schemeClr>
        </a:solidFill>
      </dgm:spPr>
      <dgm:t>
        <a:bodyPr/>
        <a:lstStyle/>
        <a:p>
          <a:endParaRPr lang="en-US" dirty="0"/>
        </a:p>
      </dgm:t>
    </dgm:pt>
    <dgm:pt modelId="{B101361C-6059-4E14-8E37-E1AD4FBBC65C}">
      <dgm:prSet phldrT="[Text]"/>
      <dgm:spPr>
        <a:solidFill>
          <a:schemeClr val="accent5">
            <a:lumMod val="75000"/>
          </a:schemeClr>
        </a:solidFill>
      </dgm:spPr>
      <dgm:t>
        <a:bodyPr/>
        <a:lstStyle/>
        <a:p>
          <a:r>
            <a:rPr lang="en-US" dirty="0" smtClean="0">
              <a:solidFill>
                <a:schemeClr val="accent6">
                  <a:lumMod val="20000"/>
                  <a:lumOff val="80000"/>
                </a:schemeClr>
              </a:solidFill>
            </a:rPr>
            <a:t>Selecting indicators to be monitored monthly:</a:t>
          </a:r>
          <a:endParaRPr lang="en-US" dirty="0">
            <a:solidFill>
              <a:schemeClr val="accent6">
                <a:lumMod val="20000"/>
                <a:lumOff val="80000"/>
              </a:schemeClr>
            </a:solidFill>
          </a:endParaRPr>
        </a:p>
      </dgm:t>
    </dgm:pt>
    <dgm:pt modelId="{06DDB320-6207-4042-B2C3-BB6E02744812}" type="parTrans" cxnId="{750196D7-83DC-41E0-A5DF-CE2A8AB7003F}">
      <dgm:prSet/>
      <dgm:spPr/>
      <dgm:t>
        <a:bodyPr/>
        <a:lstStyle/>
        <a:p>
          <a:endParaRPr lang="en-US"/>
        </a:p>
      </dgm:t>
    </dgm:pt>
    <dgm:pt modelId="{F1F94123-62F3-4B18-A0CD-A602F9977C6C}" type="sibTrans" cxnId="{750196D7-83DC-41E0-A5DF-CE2A8AB7003F}">
      <dgm:prSet/>
      <dgm:spPr>
        <a:solidFill>
          <a:schemeClr val="accent3">
            <a:lumMod val="65000"/>
            <a:alpha val="90000"/>
          </a:schemeClr>
        </a:solidFill>
      </dgm:spPr>
      <dgm:t>
        <a:bodyPr/>
        <a:lstStyle/>
        <a:p>
          <a:endParaRPr lang="en-US" dirty="0"/>
        </a:p>
      </dgm:t>
    </dgm:pt>
    <dgm:pt modelId="{838D71BD-934D-415A-9DD1-0A7ACB963E29}">
      <dgm:prSet phldrT="[Text]"/>
      <dgm:spPr>
        <a:solidFill>
          <a:schemeClr val="accent1">
            <a:lumMod val="90000"/>
            <a:alpha val="80000"/>
          </a:schemeClr>
        </a:solidFill>
      </dgm:spPr>
      <dgm:t>
        <a:bodyPr/>
        <a:lstStyle/>
        <a:p>
          <a:r>
            <a:rPr lang="en-US" dirty="0" smtClean="0">
              <a:solidFill>
                <a:schemeClr val="tx1">
                  <a:lumMod val="85000"/>
                  <a:lumOff val="15000"/>
                </a:schemeClr>
              </a:solidFill>
            </a:rPr>
            <a:t>Finalizing indicators to measure performance of Dental clinic:</a:t>
          </a:r>
          <a:endParaRPr lang="en-US" dirty="0">
            <a:solidFill>
              <a:schemeClr val="tx1">
                <a:lumMod val="85000"/>
                <a:lumOff val="15000"/>
              </a:schemeClr>
            </a:solidFill>
          </a:endParaRPr>
        </a:p>
      </dgm:t>
    </dgm:pt>
    <dgm:pt modelId="{F48CE827-A1A5-4385-B71B-FA0E312FE59C}" type="parTrans" cxnId="{61C63670-FCB7-4D06-B72C-48A80F2A92FC}">
      <dgm:prSet/>
      <dgm:spPr/>
      <dgm:t>
        <a:bodyPr/>
        <a:lstStyle/>
        <a:p>
          <a:endParaRPr lang="en-US"/>
        </a:p>
      </dgm:t>
    </dgm:pt>
    <dgm:pt modelId="{5223D503-5F93-43C7-A002-99B2712E41A3}" type="sibTrans" cxnId="{61C63670-FCB7-4D06-B72C-48A80F2A92FC}">
      <dgm:prSet/>
      <dgm:spPr/>
      <dgm:t>
        <a:bodyPr/>
        <a:lstStyle/>
        <a:p>
          <a:endParaRPr lang="en-US"/>
        </a:p>
      </dgm:t>
    </dgm:pt>
    <dgm:pt modelId="{7DE8710D-917A-45DD-8B3E-D09309648912}">
      <dgm:prSet custT="1"/>
      <dgm:spPr>
        <a:solidFill>
          <a:schemeClr val="bg2"/>
        </a:solidFill>
      </dgm:spPr>
      <dgm:t>
        <a:bodyPr/>
        <a:lstStyle/>
        <a:p>
          <a:r>
            <a:rPr lang="en-US" sz="1400" dirty="0" smtClean="0">
              <a:solidFill>
                <a:schemeClr val="accent3">
                  <a:lumMod val="75000"/>
                </a:schemeClr>
              </a:solidFill>
            </a:rPr>
            <a:t>General indicators (i.e. admin, general health)</a:t>
          </a:r>
          <a:endParaRPr lang="en-US" sz="1400" dirty="0">
            <a:solidFill>
              <a:schemeClr val="accent3">
                <a:lumMod val="75000"/>
              </a:schemeClr>
            </a:solidFill>
          </a:endParaRPr>
        </a:p>
      </dgm:t>
    </dgm:pt>
    <dgm:pt modelId="{29C3E3A4-22D6-4999-9511-32147DE82585}" type="parTrans" cxnId="{4C509370-1432-4E03-83D1-5A3CDB7AC800}">
      <dgm:prSet/>
      <dgm:spPr/>
      <dgm:t>
        <a:bodyPr/>
        <a:lstStyle/>
        <a:p>
          <a:endParaRPr lang="en-US"/>
        </a:p>
      </dgm:t>
    </dgm:pt>
    <dgm:pt modelId="{3806AC8B-84BB-4438-AE22-335F2F7A39D6}" type="sibTrans" cxnId="{4C509370-1432-4E03-83D1-5A3CDB7AC800}">
      <dgm:prSet/>
      <dgm:spPr/>
      <dgm:t>
        <a:bodyPr/>
        <a:lstStyle/>
        <a:p>
          <a:endParaRPr lang="en-US"/>
        </a:p>
      </dgm:t>
    </dgm:pt>
    <dgm:pt modelId="{B56D11A1-4E49-44E4-8E2B-806F0962BF0F}">
      <dgm:prSet custT="1"/>
      <dgm:spPr>
        <a:solidFill>
          <a:schemeClr val="bg2"/>
        </a:solidFill>
      </dgm:spPr>
      <dgm:t>
        <a:bodyPr/>
        <a:lstStyle/>
        <a:p>
          <a:r>
            <a:rPr lang="en-US" sz="1400" dirty="0" smtClean="0">
              <a:solidFill>
                <a:schemeClr val="accent3">
                  <a:lumMod val="75000"/>
                </a:schemeClr>
              </a:solidFill>
            </a:rPr>
            <a:t>Oral Health Quality Indicators recommended by NQC Guideline-based Quality Indicators for HIV Care (</a:t>
          </a:r>
          <a:r>
            <a:rPr lang="en-US" sz="1400" dirty="0" smtClean="0">
              <a:solidFill>
                <a:schemeClr val="tx1"/>
              </a:solidFill>
            </a:rPr>
            <a:t>http://www.nationalqualitycenter.org/index.cfm/6115/19392</a:t>
          </a:r>
          <a:r>
            <a:rPr lang="en-US" sz="1400" dirty="0" smtClean="0">
              <a:solidFill>
                <a:schemeClr val="accent3">
                  <a:lumMod val="75000"/>
                </a:schemeClr>
              </a:solidFill>
            </a:rPr>
            <a:t>)</a:t>
          </a:r>
          <a:endParaRPr lang="en-US" sz="1400" dirty="0">
            <a:solidFill>
              <a:schemeClr val="accent3">
                <a:lumMod val="75000"/>
              </a:schemeClr>
            </a:solidFill>
          </a:endParaRPr>
        </a:p>
      </dgm:t>
    </dgm:pt>
    <dgm:pt modelId="{40EBEC50-A7C4-43FD-B70D-16BEE38670B9}" type="parTrans" cxnId="{DFE406A3-30A2-4A30-805D-FBDBAB64E5CD}">
      <dgm:prSet/>
      <dgm:spPr/>
      <dgm:t>
        <a:bodyPr/>
        <a:lstStyle/>
        <a:p>
          <a:endParaRPr lang="en-US"/>
        </a:p>
      </dgm:t>
    </dgm:pt>
    <dgm:pt modelId="{BD9D9118-D4BC-4E92-B1B1-0607D095A258}" type="sibTrans" cxnId="{DFE406A3-30A2-4A30-805D-FBDBAB64E5CD}">
      <dgm:prSet/>
      <dgm:spPr/>
      <dgm:t>
        <a:bodyPr/>
        <a:lstStyle/>
        <a:p>
          <a:endParaRPr lang="en-US"/>
        </a:p>
      </dgm:t>
    </dgm:pt>
    <dgm:pt modelId="{EBF466B3-CB5F-42CE-BC64-A507B234280E}">
      <dgm:prSet/>
      <dgm:spPr>
        <a:solidFill>
          <a:schemeClr val="accent1">
            <a:lumMod val="90000"/>
            <a:alpha val="80000"/>
          </a:schemeClr>
        </a:solidFill>
      </dgm:spPr>
      <dgm:t>
        <a:bodyPr/>
        <a:lstStyle/>
        <a:p>
          <a:r>
            <a:rPr lang="en-US" dirty="0" smtClean="0">
              <a:solidFill>
                <a:schemeClr val="tx1">
                  <a:lumMod val="85000"/>
                  <a:lumOff val="15000"/>
                </a:schemeClr>
              </a:solidFill>
            </a:rPr>
            <a:t>Defining appropriate denominators for each indicator</a:t>
          </a:r>
          <a:endParaRPr lang="en-US" dirty="0">
            <a:solidFill>
              <a:schemeClr val="tx1">
                <a:lumMod val="85000"/>
                <a:lumOff val="15000"/>
              </a:schemeClr>
            </a:solidFill>
          </a:endParaRPr>
        </a:p>
      </dgm:t>
    </dgm:pt>
    <dgm:pt modelId="{BA381133-DEBF-450F-8593-6D617B96E675}" type="parTrans" cxnId="{B7FBCAC5-78A2-464E-AB80-656BFB80BB05}">
      <dgm:prSet/>
      <dgm:spPr/>
      <dgm:t>
        <a:bodyPr/>
        <a:lstStyle/>
        <a:p>
          <a:endParaRPr lang="en-US"/>
        </a:p>
      </dgm:t>
    </dgm:pt>
    <dgm:pt modelId="{A28249A3-91D6-4F9E-8521-D303CEE71937}" type="sibTrans" cxnId="{B7FBCAC5-78A2-464E-AB80-656BFB80BB05}">
      <dgm:prSet/>
      <dgm:spPr/>
      <dgm:t>
        <a:bodyPr/>
        <a:lstStyle/>
        <a:p>
          <a:endParaRPr lang="en-US"/>
        </a:p>
      </dgm:t>
    </dgm:pt>
    <dgm:pt modelId="{5341EE3D-5187-4B85-8A74-63E460EB361C}">
      <dgm:prSet/>
      <dgm:spPr>
        <a:solidFill>
          <a:schemeClr val="accent1">
            <a:lumMod val="90000"/>
            <a:alpha val="80000"/>
          </a:schemeClr>
        </a:solidFill>
      </dgm:spPr>
      <dgm:t>
        <a:bodyPr/>
        <a:lstStyle/>
        <a:p>
          <a:r>
            <a:rPr lang="en-US" dirty="0" smtClean="0">
              <a:solidFill>
                <a:schemeClr val="tx1">
                  <a:lumMod val="85000"/>
                  <a:lumOff val="15000"/>
                </a:schemeClr>
              </a:solidFill>
            </a:rPr>
            <a:t>16 Oral Health indicators</a:t>
          </a:r>
          <a:endParaRPr lang="en-US" dirty="0">
            <a:solidFill>
              <a:schemeClr val="tx1">
                <a:lumMod val="85000"/>
                <a:lumOff val="15000"/>
              </a:schemeClr>
            </a:solidFill>
          </a:endParaRPr>
        </a:p>
      </dgm:t>
    </dgm:pt>
    <dgm:pt modelId="{700D6814-B7AB-4C6A-B298-F7B91F0ACDF1}" type="parTrans" cxnId="{A47024E9-BD20-47E9-8E60-722CE7D78B21}">
      <dgm:prSet/>
      <dgm:spPr/>
      <dgm:t>
        <a:bodyPr/>
        <a:lstStyle/>
        <a:p>
          <a:endParaRPr lang="en-US"/>
        </a:p>
      </dgm:t>
    </dgm:pt>
    <dgm:pt modelId="{A9C0B5A2-0327-4539-BDEA-46D9A71792DE}" type="sibTrans" cxnId="{A47024E9-BD20-47E9-8E60-722CE7D78B21}">
      <dgm:prSet/>
      <dgm:spPr/>
      <dgm:t>
        <a:bodyPr/>
        <a:lstStyle/>
        <a:p>
          <a:endParaRPr lang="en-US"/>
        </a:p>
      </dgm:t>
    </dgm:pt>
    <dgm:pt modelId="{A82DDB1D-9132-4EC2-ABEE-ACE58D95C2FF}">
      <dgm:prSet/>
      <dgm:spPr>
        <a:solidFill>
          <a:schemeClr val="accent5">
            <a:lumMod val="75000"/>
          </a:schemeClr>
        </a:solidFill>
      </dgm:spPr>
      <dgm:t>
        <a:bodyPr/>
        <a:lstStyle/>
        <a:p>
          <a:r>
            <a:rPr lang="en-US" dirty="0" smtClean="0">
              <a:solidFill>
                <a:schemeClr val="accent6">
                  <a:lumMod val="20000"/>
                  <a:lumOff val="80000"/>
                </a:schemeClr>
              </a:solidFill>
            </a:rPr>
            <a:t>List of indicators is selected based on a number of factors, e.g. relevance to HU dental population, reporting requirements, internal/external standards, clinic/staff capacity</a:t>
          </a:r>
          <a:endParaRPr lang="en-US" dirty="0">
            <a:solidFill>
              <a:schemeClr val="accent6">
                <a:lumMod val="20000"/>
                <a:lumOff val="80000"/>
              </a:schemeClr>
            </a:solidFill>
          </a:endParaRPr>
        </a:p>
      </dgm:t>
    </dgm:pt>
    <dgm:pt modelId="{6B364B0E-F4EA-483D-927B-D27AF42A5AC5}" type="sibTrans" cxnId="{2470C043-0063-40D8-8858-3EFE8E18F72E}">
      <dgm:prSet/>
      <dgm:spPr/>
      <dgm:t>
        <a:bodyPr/>
        <a:lstStyle/>
        <a:p>
          <a:endParaRPr lang="en-US"/>
        </a:p>
      </dgm:t>
    </dgm:pt>
    <dgm:pt modelId="{E2931416-41AB-43A2-8FBA-5DC782697161}" type="parTrans" cxnId="{2470C043-0063-40D8-8858-3EFE8E18F72E}">
      <dgm:prSet/>
      <dgm:spPr/>
      <dgm:t>
        <a:bodyPr/>
        <a:lstStyle/>
        <a:p>
          <a:endParaRPr lang="en-US"/>
        </a:p>
      </dgm:t>
    </dgm:pt>
    <dgm:pt modelId="{C5743DEE-16B9-40A5-B6AF-D0D7365ABB61}" type="pres">
      <dgm:prSet presAssocID="{3AB25C84-9CD3-4E29-B3E5-0AA9F66A447C}" presName="outerComposite" presStyleCnt="0">
        <dgm:presLayoutVars>
          <dgm:chMax val="5"/>
          <dgm:dir/>
          <dgm:resizeHandles val="exact"/>
        </dgm:presLayoutVars>
      </dgm:prSet>
      <dgm:spPr/>
      <dgm:t>
        <a:bodyPr/>
        <a:lstStyle/>
        <a:p>
          <a:endParaRPr lang="en-US"/>
        </a:p>
      </dgm:t>
    </dgm:pt>
    <dgm:pt modelId="{F550C033-493E-495E-B61A-B47FE980CE1D}" type="pres">
      <dgm:prSet presAssocID="{3AB25C84-9CD3-4E29-B3E5-0AA9F66A447C}" presName="dummyMaxCanvas" presStyleCnt="0">
        <dgm:presLayoutVars/>
      </dgm:prSet>
      <dgm:spPr/>
    </dgm:pt>
    <dgm:pt modelId="{5A79795A-4AD4-4CC2-B021-3BADC724E590}" type="pres">
      <dgm:prSet presAssocID="{3AB25C84-9CD3-4E29-B3E5-0AA9F66A447C}" presName="ThreeNodes_1" presStyleLbl="node1" presStyleIdx="0" presStyleCnt="3" custScaleX="102309">
        <dgm:presLayoutVars>
          <dgm:bulletEnabled val="1"/>
        </dgm:presLayoutVars>
      </dgm:prSet>
      <dgm:spPr/>
      <dgm:t>
        <a:bodyPr/>
        <a:lstStyle/>
        <a:p>
          <a:endParaRPr lang="en-US"/>
        </a:p>
      </dgm:t>
    </dgm:pt>
    <dgm:pt modelId="{3A6209A7-0693-475B-81E1-135C020DE2BD}" type="pres">
      <dgm:prSet presAssocID="{3AB25C84-9CD3-4E29-B3E5-0AA9F66A447C}" presName="ThreeNodes_2" presStyleLbl="node1" presStyleIdx="1" presStyleCnt="3">
        <dgm:presLayoutVars>
          <dgm:bulletEnabled val="1"/>
        </dgm:presLayoutVars>
      </dgm:prSet>
      <dgm:spPr/>
      <dgm:t>
        <a:bodyPr/>
        <a:lstStyle/>
        <a:p>
          <a:endParaRPr lang="en-US"/>
        </a:p>
      </dgm:t>
    </dgm:pt>
    <dgm:pt modelId="{72580AA5-6DB5-43D6-A46A-30936A28E631}" type="pres">
      <dgm:prSet presAssocID="{3AB25C84-9CD3-4E29-B3E5-0AA9F66A447C}" presName="ThreeNodes_3" presStyleLbl="node1" presStyleIdx="2" presStyleCnt="3">
        <dgm:presLayoutVars>
          <dgm:bulletEnabled val="1"/>
        </dgm:presLayoutVars>
      </dgm:prSet>
      <dgm:spPr/>
      <dgm:t>
        <a:bodyPr/>
        <a:lstStyle/>
        <a:p>
          <a:endParaRPr lang="en-US"/>
        </a:p>
      </dgm:t>
    </dgm:pt>
    <dgm:pt modelId="{4E8DB4A2-3258-4F91-8172-EEEDDFF3E87D}" type="pres">
      <dgm:prSet presAssocID="{3AB25C84-9CD3-4E29-B3E5-0AA9F66A447C}" presName="ThreeConn_1-2" presStyleLbl="fgAccFollowNode1" presStyleIdx="0" presStyleCnt="2">
        <dgm:presLayoutVars>
          <dgm:bulletEnabled val="1"/>
        </dgm:presLayoutVars>
      </dgm:prSet>
      <dgm:spPr/>
      <dgm:t>
        <a:bodyPr/>
        <a:lstStyle/>
        <a:p>
          <a:endParaRPr lang="en-US"/>
        </a:p>
      </dgm:t>
    </dgm:pt>
    <dgm:pt modelId="{9D38E127-2B76-4F6C-A7FB-00284D3B3FDD}" type="pres">
      <dgm:prSet presAssocID="{3AB25C84-9CD3-4E29-B3E5-0AA9F66A447C}" presName="ThreeConn_2-3" presStyleLbl="fgAccFollowNode1" presStyleIdx="1" presStyleCnt="2">
        <dgm:presLayoutVars>
          <dgm:bulletEnabled val="1"/>
        </dgm:presLayoutVars>
      </dgm:prSet>
      <dgm:spPr/>
      <dgm:t>
        <a:bodyPr/>
        <a:lstStyle/>
        <a:p>
          <a:endParaRPr lang="en-US"/>
        </a:p>
      </dgm:t>
    </dgm:pt>
    <dgm:pt modelId="{43BFBEBB-9152-42A9-B26A-7F525C58BA4F}" type="pres">
      <dgm:prSet presAssocID="{3AB25C84-9CD3-4E29-B3E5-0AA9F66A447C}" presName="ThreeNodes_1_text" presStyleLbl="node1" presStyleIdx="2" presStyleCnt="3">
        <dgm:presLayoutVars>
          <dgm:bulletEnabled val="1"/>
        </dgm:presLayoutVars>
      </dgm:prSet>
      <dgm:spPr/>
      <dgm:t>
        <a:bodyPr/>
        <a:lstStyle/>
        <a:p>
          <a:endParaRPr lang="en-US"/>
        </a:p>
      </dgm:t>
    </dgm:pt>
    <dgm:pt modelId="{C5684DB3-75C0-4709-8AF7-48F1388C088D}" type="pres">
      <dgm:prSet presAssocID="{3AB25C84-9CD3-4E29-B3E5-0AA9F66A447C}" presName="ThreeNodes_2_text" presStyleLbl="node1" presStyleIdx="2" presStyleCnt="3">
        <dgm:presLayoutVars>
          <dgm:bulletEnabled val="1"/>
        </dgm:presLayoutVars>
      </dgm:prSet>
      <dgm:spPr/>
      <dgm:t>
        <a:bodyPr/>
        <a:lstStyle/>
        <a:p>
          <a:endParaRPr lang="en-US"/>
        </a:p>
      </dgm:t>
    </dgm:pt>
    <dgm:pt modelId="{AF27D68E-3F38-43C5-89D9-C5AC33698FB1}" type="pres">
      <dgm:prSet presAssocID="{3AB25C84-9CD3-4E29-B3E5-0AA9F66A447C}" presName="ThreeNodes_3_text" presStyleLbl="node1" presStyleIdx="2" presStyleCnt="3">
        <dgm:presLayoutVars>
          <dgm:bulletEnabled val="1"/>
        </dgm:presLayoutVars>
      </dgm:prSet>
      <dgm:spPr/>
      <dgm:t>
        <a:bodyPr/>
        <a:lstStyle/>
        <a:p>
          <a:endParaRPr lang="en-US"/>
        </a:p>
      </dgm:t>
    </dgm:pt>
  </dgm:ptLst>
  <dgm:cxnLst>
    <dgm:cxn modelId="{30499C5A-C32E-4416-A321-2A1C0AB447A2}" type="presOf" srcId="{A82DDB1D-9132-4EC2-ABEE-ACE58D95C2FF}" destId="{3A6209A7-0693-475B-81E1-135C020DE2BD}" srcOrd="0" destOrd="1" presId="urn:microsoft.com/office/officeart/2005/8/layout/vProcess5"/>
    <dgm:cxn modelId="{F24E4AB1-EC98-4AAC-8E94-650F75803024}" type="presOf" srcId="{EBF466B3-CB5F-42CE-BC64-A507B234280E}" destId="{72580AA5-6DB5-43D6-A46A-30936A28E631}" srcOrd="0" destOrd="2" presId="urn:microsoft.com/office/officeart/2005/8/layout/vProcess5"/>
    <dgm:cxn modelId="{4B435C79-8B7F-48FE-8A1D-F279806C147F}" srcId="{3AB25C84-9CD3-4E29-B3E5-0AA9F66A447C}" destId="{A371F398-5125-4A10-8B91-7CAABDC4C16E}" srcOrd="0" destOrd="0" parTransId="{8A7039E8-E6FC-4EB3-9882-40D0DFB55B53}" sibTransId="{B9880E5D-EBF3-4B5C-B5B1-CECB95DF33C9}"/>
    <dgm:cxn modelId="{177890DC-D4D7-4091-BDEC-B6DDCE78064B}" type="presOf" srcId="{3AB25C84-9CD3-4E29-B3E5-0AA9F66A447C}" destId="{C5743DEE-16B9-40A5-B6AF-D0D7365ABB61}" srcOrd="0" destOrd="0" presId="urn:microsoft.com/office/officeart/2005/8/layout/vProcess5"/>
    <dgm:cxn modelId="{B3016E02-CAD2-46EF-B9FD-8015957AA111}" type="presOf" srcId="{5341EE3D-5187-4B85-8A74-63E460EB361C}" destId="{72580AA5-6DB5-43D6-A46A-30936A28E631}" srcOrd="0" destOrd="1" presId="urn:microsoft.com/office/officeart/2005/8/layout/vProcess5"/>
    <dgm:cxn modelId="{E88956BA-01AC-42F3-BC88-8B1733CAE16A}" type="presOf" srcId="{B56D11A1-4E49-44E4-8E2B-806F0962BF0F}" destId="{5A79795A-4AD4-4CC2-B021-3BADC724E590}" srcOrd="0" destOrd="1" presId="urn:microsoft.com/office/officeart/2005/8/layout/vProcess5"/>
    <dgm:cxn modelId="{74EED752-98DB-42C5-814C-A3D64353562F}" type="presOf" srcId="{B56D11A1-4E49-44E4-8E2B-806F0962BF0F}" destId="{43BFBEBB-9152-42A9-B26A-7F525C58BA4F}" srcOrd="1" destOrd="1" presId="urn:microsoft.com/office/officeart/2005/8/layout/vProcess5"/>
    <dgm:cxn modelId="{4C509370-1432-4E03-83D1-5A3CDB7AC800}" srcId="{A371F398-5125-4A10-8B91-7CAABDC4C16E}" destId="{7DE8710D-917A-45DD-8B3E-D09309648912}" srcOrd="1" destOrd="0" parTransId="{29C3E3A4-22D6-4999-9511-32147DE82585}" sibTransId="{3806AC8B-84BB-4438-AE22-335F2F7A39D6}"/>
    <dgm:cxn modelId="{CC544C0F-0D14-4204-A2E0-8B592903394E}" type="presOf" srcId="{EBF466B3-CB5F-42CE-BC64-A507B234280E}" destId="{AF27D68E-3F38-43C5-89D9-C5AC33698FB1}" srcOrd="1" destOrd="2" presId="urn:microsoft.com/office/officeart/2005/8/layout/vProcess5"/>
    <dgm:cxn modelId="{04327E30-CC27-436B-BD13-8DB5C8647F35}" type="presOf" srcId="{B9880E5D-EBF3-4B5C-B5B1-CECB95DF33C9}" destId="{4E8DB4A2-3258-4F91-8172-EEEDDFF3E87D}" srcOrd="0" destOrd="0" presId="urn:microsoft.com/office/officeart/2005/8/layout/vProcess5"/>
    <dgm:cxn modelId="{DFE406A3-30A2-4A30-805D-FBDBAB64E5CD}" srcId="{A371F398-5125-4A10-8B91-7CAABDC4C16E}" destId="{B56D11A1-4E49-44E4-8E2B-806F0962BF0F}" srcOrd="0" destOrd="0" parTransId="{40EBEC50-A7C4-43FD-B70D-16BEE38670B9}" sibTransId="{BD9D9118-D4BC-4E92-B1B1-0607D095A258}"/>
    <dgm:cxn modelId="{3D0C9D32-FB86-4635-81D6-4500FFC87842}" type="presOf" srcId="{A82DDB1D-9132-4EC2-ABEE-ACE58D95C2FF}" destId="{C5684DB3-75C0-4709-8AF7-48F1388C088D}" srcOrd="1" destOrd="1" presId="urn:microsoft.com/office/officeart/2005/8/layout/vProcess5"/>
    <dgm:cxn modelId="{A47024E9-BD20-47E9-8E60-722CE7D78B21}" srcId="{838D71BD-934D-415A-9DD1-0A7ACB963E29}" destId="{5341EE3D-5187-4B85-8A74-63E460EB361C}" srcOrd="0" destOrd="0" parTransId="{700D6814-B7AB-4C6A-B298-F7B91F0ACDF1}" sibTransId="{A9C0B5A2-0327-4539-BDEA-46D9A71792DE}"/>
    <dgm:cxn modelId="{F7E4F6AB-EE9C-4026-8416-A8748B08A30B}" type="presOf" srcId="{B101361C-6059-4E14-8E37-E1AD4FBBC65C}" destId="{3A6209A7-0693-475B-81E1-135C020DE2BD}" srcOrd="0" destOrd="0" presId="urn:microsoft.com/office/officeart/2005/8/layout/vProcess5"/>
    <dgm:cxn modelId="{2470C043-0063-40D8-8858-3EFE8E18F72E}" srcId="{B101361C-6059-4E14-8E37-E1AD4FBBC65C}" destId="{A82DDB1D-9132-4EC2-ABEE-ACE58D95C2FF}" srcOrd="0" destOrd="0" parTransId="{E2931416-41AB-43A2-8FBA-5DC782697161}" sibTransId="{6B364B0E-F4EA-483D-927B-D27AF42A5AC5}"/>
    <dgm:cxn modelId="{B7FBCAC5-78A2-464E-AB80-656BFB80BB05}" srcId="{838D71BD-934D-415A-9DD1-0A7ACB963E29}" destId="{EBF466B3-CB5F-42CE-BC64-A507B234280E}" srcOrd="1" destOrd="0" parTransId="{BA381133-DEBF-450F-8593-6D617B96E675}" sibTransId="{A28249A3-91D6-4F9E-8521-D303CEE71937}"/>
    <dgm:cxn modelId="{FEFECB3F-DCF5-4C04-8A4B-88FE91F1643B}" type="presOf" srcId="{F1F94123-62F3-4B18-A0CD-A602F9977C6C}" destId="{9D38E127-2B76-4F6C-A7FB-00284D3B3FDD}" srcOrd="0" destOrd="0" presId="urn:microsoft.com/office/officeart/2005/8/layout/vProcess5"/>
    <dgm:cxn modelId="{61C63670-FCB7-4D06-B72C-48A80F2A92FC}" srcId="{3AB25C84-9CD3-4E29-B3E5-0AA9F66A447C}" destId="{838D71BD-934D-415A-9DD1-0A7ACB963E29}" srcOrd="2" destOrd="0" parTransId="{F48CE827-A1A5-4385-B71B-FA0E312FE59C}" sibTransId="{5223D503-5F93-43C7-A002-99B2712E41A3}"/>
    <dgm:cxn modelId="{676C3F1E-B7B9-4BC7-99FD-DDCD27249AC3}" type="presOf" srcId="{A371F398-5125-4A10-8B91-7CAABDC4C16E}" destId="{43BFBEBB-9152-42A9-B26A-7F525C58BA4F}" srcOrd="1" destOrd="0" presId="urn:microsoft.com/office/officeart/2005/8/layout/vProcess5"/>
    <dgm:cxn modelId="{2CE3F8B5-3F40-4407-8F0D-896BF5F15CF2}" type="presOf" srcId="{838D71BD-934D-415A-9DD1-0A7ACB963E29}" destId="{72580AA5-6DB5-43D6-A46A-30936A28E631}" srcOrd="0" destOrd="0" presId="urn:microsoft.com/office/officeart/2005/8/layout/vProcess5"/>
    <dgm:cxn modelId="{AAAC5A51-DF5A-492B-9669-77DC00D7A7A0}" type="presOf" srcId="{838D71BD-934D-415A-9DD1-0A7ACB963E29}" destId="{AF27D68E-3F38-43C5-89D9-C5AC33698FB1}" srcOrd="1" destOrd="0" presId="urn:microsoft.com/office/officeart/2005/8/layout/vProcess5"/>
    <dgm:cxn modelId="{9F1852AE-913D-411A-942A-09461F271E54}" type="presOf" srcId="{7DE8710D-917A-45DD-8B3E-D09309648912}" destId="{5A79795A-4AD4-4CC2-B021-3BADC724E590}" srcOrd="0" destOrd="2" presId="urn:microsoft.com/office/officeart/2005/8/layout/vProcess5"/>
    <dgm:cxn modelId="{9D9D6648-FC04-4295-81AB-0C842790A4B1}" type="presOf" srcId="{5341EE3D-5187-4B85-8A74-63E460EB361C}" destId="{AF27D68E-3F38-43C5-89D9-C5AC33698FB1}" srcOrd="1" destOrd="1" presId="urn:microsoft.com/office/officeart/2005/8/layout/vProcess5"/>
    <dgm:cxn modelId="{F02D9F1C-A12C-431E-9475-84591260FEB6}" type="presOf" srcId="{B101361C-6059-4E14-8E37-E1AD4FBBC65C}" destId="{C5684DB3-75C0-4709-8AF7-48F1388C088D}" srcOrd="1" destOrd="0" presId="urn:microsoft.com/office/officeart/2005/8/layout/vProcess5"/>
    <dgm:cxn modelId="{522634BA-CE5C-47A7-BA57-4EFE30FCFFC2}" type="presOf" srcId="{7DE8710D-917A-45DD-8B3E-D09309648912}" destId="{43BFBEBB-9152-42A9-B26A-7F525C58BA4F}" srcOrd="1" destOrd="2" presId="urn:microsoft.com/office/officeart/2005/8/layout/vProcess5"/>
    <dgm:cxn modelId="{750196D7-83DC-41E0-A5DF-CE2A8AB7003F}" srcId="{3AB25C84-9CD3-4E29-B3E5-0AA9F66A447C}" destId="{B101361C-6059-4E14-8E37-E1AD4FBBC65C}" srcOrd="1" destOrd="0" parTransId="{06DDB320-6207-4042-B2C3-BB6E02744812}" sibTransId="{F1F94123-62F3-4B18-A0CD-A602F9977C6C}"/>
    <dgm:cxn modelId="{3D0EB82F-4A25-4BB4-BBFF-D37306387DB3}" type="presOf" srcId="{A371F398-5125-4A10-8B91-7CAABDC4C16E}" destId="{5A79795A-4AD4-4CC2-B021-3BADC724E590}" srcOrd="0" destOrd="0" presId="urn:microsoft.com/office/officeart/2005/8/layout/vProcess5"/>
    <dgm:cxn modelId="{91E339E5-7B25-464B-8BD3-88B4DB14AB51}" type="presParOf" srcId="{C5743DEE-16B9-40A5-B6AF-D0D7365ABB61}" destId="{F550C033-493E-495E-B61A-B47FE980CE1D}" srcOrd="0" destOrd="0" presId="urn:microsoft.com/office/officeart/2005/8/layout/vProcess5"/>
    <dgm:cxn modelId="{4C971407-AE07-4CEE-B63D-27607C4CCDF2}" type="presParOf" srcId="{C5743DEE-16B9-40A5-B6AF-D0D7365ABB61}" destId="{5A79795A-4AD4-4CC2-B021-3BADC724E590}" srcOrd="1" destOrd="0" presId="urn:microsoft.com/office/officeart/2005/8/layout/vProcess5"/>
    <dgm:cxn modelId="{F8B1008A-456F-47F9-9910-6AE762D81266}" type="presParOf" srcId="{C5743DEE-16B9-40A5-B6AF-D0D7365ABB61}" destId="{3A6209A7-0693-475B-81E1-135C020DE2BD}" srcOrd="2" destOrd="0" presId="urn:microsoft.com/office/officeart/2005/8/layout/vProcess5"/>
    <dgm:cxn modelId="{72B50AE8-E9DA-449C-A0F0-4A18D6E1C514}" type="presParOf" srcId="{C5743DEE-16B9-40A5-B6AF-D0D7365ABB61}" destId="{72580AA5-6DB5-43D6-A46A-30936A28E631}" srcOrd="3" destOrd="0" presId="urn:microsoft.com/office/officeart/2005/8/layout/vProcess5"/>
    <dgm:cxn modelId="{20814692-4C78-43DF-8DA2-4E1C1FA3BCD1}" type="presParOf" srcId="{C5743DEE-16B9-40A5-B6AF-D0D7365ABB61}" destId="{4E8DB4A2-3258-4F91-8172-EEEDDFF3E87D}" srcOrd="4" destOrd="0" presId="urn:microsoft.com/office/officeart/2005/8/layout/vProcess5"/>
    <dgm:cxn modelId="{EEC541AE-471A-4181-B81E-AD913CF88DFA}" type="presParOf" srcId="{C5743DEE-16B9-40A5-B6AF-D0D7365ABB61}" destId="{9D38E127-2B76-4F6C-A7FB-00284D3B3FDD}" srcOrd="5" destOrd="0" presId="urn:microsoft.com/office/officeart/2005/8/layout/vProcess5"/>
    <dgm:cxn modelId="{62D8247B-79E5-43AC-BBD9-8542E4BAC49E}" type="presParOf" srcId="{C5743DEE-16B9-40A5-B6AF-D0D7365ABB61}" destId="{43BFBEBB-9152-42A9-B26A-7F525C58BA4F}" srcOrd="6" destOrd="0" presId="urn:microsoft.com/office/officeart/2005/8/layout/vProcess5"/>
    <dgm:cxn modelId="{62CBF113-4466-437F-A2BE-C80BBDFC55ED}" type="presParOf" srcId="{C5743DEE-16B9-40A5-B6AF-D0D7365ABB61}" destId="{C5684DB3-75C0-4709-8AF7-48F1388C088D}" srcOrd="7" destOrd="0" presId="urn:microsoft.com/office/officeart/2005/8/layout/vProcess5"/>
    <dgm:cxn modelId="{44BDEDFF-55FC-439A-A753-ABE1286D236B}" type="presParOf" srcId="{C5743DEE-16B9-40A5-B6AF-D0D7365ABB61}" destId="{AF27D68E-3F38-43C5-89D9-C5AC33698FB1}" srcOrd="8" destOrd="0" presId="urn:microsoft.com/office/officeart/2005/8/layout/v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3F2FBE-3AD6-47EE-AB0D-9F1BFB81861A}" type="doc">
      <dgm:prSet loTypeId="urn:microsoft.com/office/officeart/2005/8/layout/hList6" loCatId="list" qsTypeId="urn:microsoft.com/office/officeart/2005/8/quickstyle/simple1" qsCatId="simple" csTypeId="urn:microsoft.com/office/officeart/2005/8/colors/colorful5" csCatId="colorful" phldr="1"/>
      <dgm:spPr/>
      <dgm:t>
        <a:bodyPr/>
        <a:lstStyle/>
        <a:p>
          <a:endParaRPr lang="en-US"/>
        </a:p>
      </dgm:t>
    </dgm:pt>
    <dgm:pt modelId="{E74DE341-6134-4E82-BAF2-EF279EB7221D}">
      <dgm:prSet phldrT="[Text]" custT="1"/>
      <dgm:spPr>
        <a:solidFill>
          <a:schemeClr val="accent1"/>
        </a:solidFill>
      </dgm:spPr>
      <dgm:t>
        <a:bodyPr/>
        <a:lstStyle/>
        <a:p>
          <a:r>
            <a:rPr lang="en-US" sz="2200" dirty="0" smtClean="0">
              <a:solidFill>
                <a:schemeClr val="tx1">
                  <a:lumMod val="85000"/>
                  <a:lumOff val="15000"/>
                </a:schemeClr>
              </a:solidFill>
            </a:rPr>
            <a:t>Data collection tool</a:t>
          </a:r>
          <a:endParaRPr lang="en-US" sz="2200" dirty="0">
            <a:solidFill>
              <a:schemeClr val="tx1">
                <a:lumMod val="85000"/>
                <a:lumOff val="15000"/>
              </a:schemeClr>
            </a:solidFill>
          </a:endParaRPr>
        </a:p>
      </dgm:t>
    </dgm:pt>
    <dgm:pt modelId="{8F579474-8451-4638-8428-357318BC3719}" type="parTrans" cxnId="{61A529F4-AAB4-420F-8BD3-1D468649CD16}">
      <dgm:prSet/>
      <dgm:spPr/>
      <dgm:t>
        <a:bodyPr/>
        <a:lstStyle/>
        <a:p>
          <a:endParaRPr lang="en-US"/>
        </a:p>
      </dgm:t>
    </dgm:pt>
    <dgm:pt modelId="{D2EB9DA3-45EA-4FCA-B1A3-F01E5C634576}" type="sibTrans" cxnId="{61A529F4-AAB4-420F-8BD3-1D468649CD16}">
      <dgm:prSet/>
      <dgm:spPr/>
      <dgm:t>
        <a:bodyPr/>
        <a:lstStyle/>
        <a:p>
          <a:endParaRPr lang="en-US"/>
        </a:p>
      </dgm:t>
    </dgm:pt>
    <dgm:pt modelId="{BE12834D-5DBD-45B2-ACE4-2337B5EAF6B9}">
      <dgm:prSet phldrT="[Text]" custT="1"/>
      <dgm:spPr>
        <a:solidFill>
          <a:schemeClr val="accent1"/>
        </a:solidFill>
      </dgm:spPr>
      <dgm:t>
        <a:bodyPr/>
        <a:lstStyle/>
        <a:p>
          <a:r>
            <a:rPr lang="en-US" sz="1700" dirty="0" smtClean="0">
              <a:solidFill>
                <a:schemeClr val="tx1">
                  <a:lumMod val="85000"/>
                  <a:lumOff val="15000"/>
                </a:schemeClr>
              </a:solidFill>
            </a:rPr>
            <a:t>Hard copy</a:t>
          </a:r>
          <a:endParaRPr lang="en-US" sz="1700" dirty="0">
            <a:solidFill>
              <a:schemeClr val="tx1">
                <a:lumMod val="85000"/>
                <a:lumOff val="15000"/>
              </a:schemeClr>
            </a:solidFill>
          </a:endParaRPr>
        </a:p>
      </dgm:t>
    </dgm:pt>
    <dgm:pt modelId="{C68F1C98-5373-47D0-A138-07CBF0EF2995}" type="parTrans" cxnId="{3B46901F-2251-48B7-8DB7-888C868CEF60}">
      <dgm:prSet/>
      <dgm:spPr/>
      <dgm:t>
        <a:bodyPr/>
        <a:lstStyle/>
        <a:p>
          <a:endParaRPr lang="en-US"/>
        </a:p>
      </dgm:t>
    </dgm:pt>
    <dgm:pt modelId="{EE7D151D-6008-47ED-A0F2-584FBBA4A689}" type="sibTrans" cxnId="{3B46901F-2251-48B7-8DB7-888C868CEF60}">
      <dgm:prSet/>
      <dgm:spPr/>
      <dgm:t>
        <a:bodyPr/>
        <a:lstStyle/>
        <a:p>
          <a:endParaRPr lang="en-US"/>
        </a:p>
      </dgm:t>
    </dgm:pt>
    <dgm:pt modelId="{E714B3C7-C750-4D60-9F49-9A5F260AD344}">
      <dgm:prSet phldrT="[Text]"/>
      <dgm:spPr/>
      <dgm:t>
        <a:bodyPr/>
        <a:lstStyle/>
        <a:p>
          <a:r>
            <a:rPr lang="en-US" dirty="0" smtClean="0">
              <a:solidFill>
                <a:schemeClr val="tx1">
                  <a:lumMod val="85000"/>
                  <a:lumOff val="15000"/>
                </a:schemeClr>
              </a:solidFill>
            </a:rPr>
            <a:t>Sampling method</a:t>
          </a:r>
          <a:endParaRPr lang="en-US" dirty="0">
            <a:solidFill>
              <a:schemeClr val="tx1">
                <a:lumMod val="85000"/>
                <a:lumOff val="15000"/>
              </a:schemeClr>
            </a:solidFill>
          </a:endParaRPr>
        </a:p>
      </dgm:t>
    </dgm:pt>
    <dgm:pt modelId="{1138C85C-D90E-4941-9ED6-3B285E4A9CDB}" type="parTrans" cxnId="{00AA52CB-1869-4366-AF7B-4DC3DDDA6073}">
      <dgm:prSet/>
      <dgm:spPr/>
      <dgm:t>
        <a:bodyPr/>
        <a:lstStyle/>
        <a:p>
          <a:endParaRPr lang="en-US"/>
        </a:p>
      </dgm:t>
    </dgm:pt>
    <dgm:pt modelId="{A7D1F23B-B3E0-4C15-BBA0-8A68ADE30373}" type="sibTrans" cxnId="{00AA52CB-1869-4366-AF7B-4DC3DDDA6073}">
      <dgm:prSet/>
      <dgm:spPr/>
      <dgm:t>
        <a:bodyPr/>
        <a:lstStyle/>
        <a:p>
          <a:endParaRPr lang="en-US"/>
        </a:p>
      </dgm:t>
    </dgm:pt>
    <dgm:pt modelId="{E08FA9F4-2E10-4991-8884-0260B8329A63}">
      <dgm:prSet phldrT="[Text]"/>
      <dgm:spPr/>
      <dgm:t>
        <a:bodyPr/>
        <a:lstStyle/>
        <a:p>
          <a:r>
            <a:rPr lang="en-US" dirty="0" smtClean="0">
              <a:solidFill>
                <a:schemeClr val="tx1">
                  <a:lumMod val="85000"/>
                  <a:lumOff val="15000"/>
                </a:schemeClr>
              </a:solidFill>
            </a:rPr>
            <a:t>Random sampling of clients who have dental visit in month of review</a:t>
          </a:r>
          <a:endParaRPr lang="en-US" dirty="0">
            <a:solidFill>
              <a:schemeClr val="tx1">
                <a:lumMod val="85000"/>
                <a:lumOff val="15000"/>
              </a:schemeClr>
            </a:solidFill>
          </a:endParaRPr>
        </a:p>
      </dgm:t>
    </dgm:pt>
    <dgm:pt modelId="{07DC21EF-2EBD-438E-8DBD-5086F2CB6BDC}" type="parTrans" cxnId="{B867A4CE-9EF4-4B36-A5A7-46E583D6A72D}">
      <dgm:prSet/>
      <dgm:spPr/>
      <dgm:t>
        <a:bodyPr/>
        <a:lstStyle/>
        <a:p>
          <a:endParaRPr lang="en-US"/>
        </a:p>
      </dgm:t>
    </dgm:pt>
    <dgm:pt modelId="{4E907CDC-CB6A-45F5-8523-5BA9E7229A30}" type="sibTrans" cxnId="{B867A4CE-9EF4-4B36-A5A7-46E583D6A72D}">
      <dgm:prSet/>
      <dgm:spPr/>
      <dgm:t>
        <a:bodyPr/>
        <a:lstStyle/>
        <a:p>
          <a:endParaRPr lang="en-US"/>
        </a:p>
      </dgm:t>
    </dgm:pt>
    <dgm:pt modelId="{4D40C2FF-C859-41AB-BD9F-AAA9D354853B}">
      <dgm:prSet phldrT="[Text]"/>
      <dgm:spPr/>
      <dgm:t>
        <a:bodyPr/>
        <a:lstStyle/>
        <a:p>
          <a:r>
            <a:rPr lang="en-US" dirty="0" smtClean="0"/>
            <a:t>Procedure</a:t>
          </a:r>
          <a:endParaRPr lang="en-US" dirty="0"/>
        </a:p>
      </dgm:t>
    </dgm:pt>
    <dgm:pt modelId="{F266DD96-BA50-41BF-905E-8F695723E1FE}" type="parTrans" cxnId="{23E52276-AF06-453C-B964-5779AFC88503}">
      <dgm:prSet/>
      <dgm:spPr/>
      <dgm:t>
        <a:bodyPr/>
        <a:lstStyle/>
        <a:p>
          <a:endParaRPr lang="en-US"/>
        </a:p>
      </dgm:t>
    </dgm:pt>
    <dgm:pt modelId="{81C0A2CA-8238-4E43-ABC3-84AA3CBECD1B}" type="sibTrans" cxnId="{23E52276-AF06-453C-B964-5779AFC88503}">
      <dgm:prSet/>
      <dgm:spPr/>
      <dgm:t>
        <a:bodyPr/>
        <a:lstStyle/>
        <a:p>
          <a:endParaRPr lang="en-US"/>
        </a:p>
      </dgm:t>
    </dgm:pt>
    <dgm:pt modelId="{BB472EAD-BF99-4506-91D3-E160D8B6224D}">
      <dgm:prSet phldrT="[Text]"/>
      <dgm:spPr/>
      <dgm:t>
        <a:bodyPr/>
        <a:lstStyle/>
        <a:p>
          <a:r>
            <a:rPr lang="en-US" dirty="0" smtClean="0"/>
            <a:t>Data summary</a:t>
          </a:r>
          <a:endParaRPr lang="en-US" dirty="0"/>
        </a:p>
      </dgm:t>
    </dgm:pt>
    <dgm:pt modelId="{1B7F0BDA-288C-4991-BA21-0296A51412AF}" type="parTrans" cxnId="{821A4932-3298-4EE2-8730-0E56D1A41114}">
      <dgm:prSet/>
      <dgm:spPr/>
      <dgm:t>
        <a:bodyPr/>
        <a:lstStyle/>
        <a:p>
          <a:endParaRPr lang="en-US"/>
        </a:p>
      </dgm:t>
    </dgm:pt>
    <dgm:pt modelId="{E392F849-2CA0-4DAE-876D-9FAAC028C89A}" type="sibTrans" cxnId="{821A4932-3298-4EE2-8730-0E56D1A41114}">
      <dgm:prSet/>
      <dgm:spPr/>
      <dgm:t>
        <a:bodyPr/>
        <a:lstStyle/>
        <a:p>
          <a:endParaRPr lang="en-US"/>
        </a:p>
      </dgm:t>
    </dgm:pt>
    <dgm:pt modelId="{1901E7D3-8551-4FCF-A39A-95DF713CF97F}">
      <dgm:prSet phldrT="[Text]"/>
      <dgm:spPr/>
      <dgm:t>
        <a:bodyPr/>
        <a:lstStyle/>
        <a:p>
          <a:r>
            <a:rPr lang="en-US" dirty="0" smtClean="0"/>
            <a:t>Evaluator  provides data summary</a:t>
          </a:r>
          <a:endParaRPr lang="en-US" dirty="0"/>
        </a:p>
      </dgm:t>
    </dgm:pt>
    <dgm:pt modelId="{E5A81F8E-BB06-49AB-811C-03B179F561C7}" type="parTrans" cxnId="{AF0A6266-011A-435E-A8A9-FBA525B1E7BD}">
      <dgm:prSet/>
      <dgm:spPr/>
      <dgm:t>
        <a:bodyPr/>
        <a:lstStyle/>
        <a:p>
          <a:endParaRPr lang="en-US"/>
        </a:p>
      </dgm:t>
    </dgm:pt>
    <dgm:pt modelId="{5263CCC2-2841-440F-9D5A-81CB4F45204D}" type="sibTrans" cxnId="{AF0A6266-011A-435E-A8A9-FBA525B1E7BD}">
      <dgm:prSet/>
      <dgm:spPr/>
      <dgm:t>
        <a:bodyPr/>
        <a:lstStyle/>
        <a:p>
          <a:endParaRPr lang="en-US"/>
        </a:p>
      </dgm:t>
    </dgm:pt>
    <dgm:pt modelId="{0E19464B-A235-405F-A87C-19176D1BF144}">
      <dgm:prSet phldrT="[Text]"/>
      <dgm:spPr/>
      <dgm:t>
        <a:bodyPr/>
        <a:lstStyle/>
        <a:p>
          <a:r>
            <a:rPr lang="en-US" dirty="0" smtClean="0">
              <a:solidFill>
                <a:schemeClr val="tx1">
                  <a:lumMod val="85000"/>
                  <a:lumOff val="15000"/>
                </a:schemeClr>
              </a:solidFill>
            </a:rPr>
            <a:t>50 randomly sampled charts monthly (using randomizer.org)</a:t>
          </a:r>
          <a:endParaRPr lang="en-US" dirty="0">
            <a:solidFill>
              <a:schemeClr val="tx1">
                <a:lumMod val="85000"/>
                <a:lumOff val="15000"/>
              </a:schemeClr>
            </a:solidFill>
          </a:endParaRPr>
        </a:p>
      </dgm:t>
    </dgm:pt>
    <dgm:pt modelId="{8DAAE3CB-69E2-40FF-9390-BC989F5AABBA}" type="sibTrans" cxnId="{E5A47D96-9918-44FC-9BB4-D35A763A2868}">
      <dgm:prSet/>
      <dgm:spPr/>
      <dgm:t>
        <a:bodyPr/>
        <a:lstStyle/>
        <a:p>
          <a:endParaRPr lang="en-US"/>
        </a:p>
      </dgm:t>
    </dgm:pt>
    <dgm:pt modelId="{FCBA6874-6BFF-4DE5-93ED-073BE82A9ACC}" type="parTrans" cxnId="{E5A47D96-9918-44FC-9BB4-D35A763A2868}">
      <dgm:prSet/>
      <dgm:spPr/>
      <dgm:t>
        <a:bodyPr/>
        <a:lstStyle/>
        <a:p>
          <a:endParaRPr lang="en-US"/>
        </a:p>
      </dgm:t>
    </dgm:pt>
    <dgm:pt modelId="{705A1724-E0B4-45C5-8450-0BA07DB3A8CB}">
      <dgm:prSet phldrT="[Text]"/>
      <dgm:spPr/>
      <dgm:t>
        <a:bodyPr/>
        <a:lstStyle/>
        <a:p>
          <a:r>
            <a:rPr lang="en-US" dirty="0" smtClean="0"/>
            <a:t>Distribute list of clients evenly among staff</a:t>
          </a:r>
          <a:endParaRPr lang="en-US" dirty="0"/>
        </a:p>
      </dgm:t>
    </dgm:pt>
    <dgm:pt modelId="{D3B79EF7-0AB4-4715-87F8-A26A6DAA1715}" type="parTrans" cxnId="{CA38781E-9D25-41C3-96F9-CCECDADDFBCE}">
      <dgm:prSet/>
      <dgm:spPr/>
      <dgm:t>
        <a:bodyPr/>
        <a:lstStyle/>
        <a:p>
          <a:endParaRPr lang="en-US"/>
        </a:p>
      </dgm:t>
    </dgm:pt>
    <dgm:pt modelId="{87D74E66-5024-46CF-8C5F-9F60C04A1980}" type="sibTrans" cxnId="{CA38781E-9D25-41C3-96F9-CCECDADDFBCE}">
      <dgm:prSet/>
      <dgm:spPr/>
      <dgm:t>
        <a:bodyPr/>
        <a:lstStyle/>
        <a:p>
          <a:endParaRPr lang="en-US"/>
        </a:p>
      </dgm:t>
    </dgm:pt>
    <dgm:pt modelId="{009CF0BF-8E25-4019-B681-08B6D55979F6}">
      <dgm:prSet phldrT="[Text]"/>
      <dgm:spPr/>
      <dgm:t>
        <a:bodyPr/>
        <a:lstStyle/>
        <a:p>
          <a:r>
            <a:rPr lang="en-US" dirty="0" smtClean="0"/>
            <a:t>Staff conducts Dentrix chart review</a:t>
          </a:r>
          <a:endParaRPr lang="en-US" dirty="0"/>
        </a:p>
      </dgm:t>
    </dgm:pt>
    <dgm:pt modelId="{FF9EC1CA-DCC5-4A82-879A-BFF52C24DD53}" type="parTrans" cxnId="{99718F98-C5A3-47B0-AA84-A4908D3A6919}">
      <dgm:prSet/>
      <dgm:spPr/>
      <dgm:t>
        <a:bodyPr/>
        <a:lstStyle/>
        <a:p>
          <a:endParaRPr lang="en-US"/>
        </a:p>
      </dgm:t>
    </dgm:pt>
    <dgm:pt modelId="{F8CBB9EB-8FFA-41E0-822E-3446682E0A92}" type="sibTrans" cxnId="{99718F98-C5A3-47B0-AA84-A4908D3A6919}">
      <dgm:prSet/>
      <dgm:spPr/>
      <dgm:t>
        <a:bodyPr/>
        <a:lstStyle/>
        <a:p>
          <a:endParaRPr lang="en-US"/>
        </a:p>
      </dgm:t>
    </dgm:pt>
    <dgm:pt modelId="{A727AD13-E58D-4BCA-BB76-3AFDA3FC6DC6}">
      <dgm:prSet phldrT="[Text]"/>
      <dgm:spPr/>
      <dgm:t>
        <a:bodyPr/>
        <a:lstStyle/>
        <a:p>
          <a:r>
            <a:rPr lang="en-US" dirty="0" smtClean="0"/>
            <a:t>Data entry specialist enters data into Survey Monkey</a:t>
          </a:r>
          <a:endParaRPr lang="en-US" dirty="0"/>
        </a:p>
      </dgm:t>
    </dgm:pt>
    <dgm:pt modelId="{83F96273-5C73-45FA-9456-18D11D76C182}" type="parTrans" cxnId="{2E746089-E657-4DC8-8B71-3016FA5EB44F}">
      <dgm:prSet/>
      <dgm:spPr/>
      <dgm:t>
        <a:bodyPr/>
        <a:lstStyle/>
        <a:p>
          <a:endParaRPr lang="en-US"/>
        </a:p>
      </dgm:t>
    </dgm:pt>
    <dgm:pt modelId="{6B42809C-DDD3-4207-9CB4-4E8E17492FA4}" type="sibTrans" cxnId="{2E746089-E657-4DC8-8B71-3016FA5EB44F}">
      <dgm:prSet/>
      <dgm:spPr/>
      <dgm:t>
        <a:bodyPr/>
        <a:lstStyle/>
        <a:p>
          <a:endParaRPr lang="en-US"/>
        </a:p>
      </dgm:t>
    </dgm:pt>
    <dgm:pt modelId="{6B4C7192-9815-450F-90C5-4DEE1860EE3B}">
      <dgm:prSet phldrT="[Text]" custT="1"/>
      <dgm:spPr>
        <a:solidFill>
          <a:schemeClr val="accent1"/>
        </a:solidFill>
      </dgm:spPr>
      <dgm:t>
        <a:bodyPr/>
        <a:lstStyle/>
        <a:p>
          <a:r>
            <a:rPr lang="en-US" sz="1700" dirty="0" smtClean="0">
              <a:solidFill>
                <a:schemeClr val="tx1">
                  <a:lumMod val="85000"/>
                  <a:lumOff val="15000"/>
                </a:schemeClr>
              </a:solidFill>
            </a:rPr>
            <a:t>Electronic copy (Survey Monkey) for data entry</a:t>
          </a:r>
          <a:endParaRPr lang="en-US" sz="1700" dirty="0">
            <a:solidFill>
              <a:schemeClr val="tx1">
                <a:lumMod val="85000"/>
                <a:lumOff val="15000"/>
              </a:schemeClr>
            </a:solidFill>
          </a:endParaRPr>
        </a:p>
      </dgm:t>
    </dgm:pt>
    <dgm:pt modelId="{2F2D7075-9AD0-4520-AACE-D7AA98693228}" type="parTrans" cxnId="{871B17F9-CEFF-479B-931E-6597C0DBFB7C}">
      <dgm:prSet/>
      <dgm:spPr/>
      <dgm:t>
        <a:bodyPr/>
        <a:lstStyle/>
        <a:p>
          <a:endParaRPr lang="en-US"/>
        </a:p>
      </dgm:t>
    </dgm:pt>
    <dgm:pt modelId="{34ECF6CF-2340-4334-8F69-2A538411ABE7}" type="sibTrans" cxnId="{871B17F9-CEFF-479B-931E-6597C0DBFB7C}">
      <dgm:prSet/>
      <dgm:spPr/>
      <dgm:t>
        <a:bodyPr/>
        <a:lstStyle/>
        <a:p>
          <a:endParaRPr lang="en-US"/>
        </a:p>
      </dgm:t>
    </dgm:pt>
    <dgm:pt modelId="{7F264B81-6AED-4F89-92D4-BA6760E64731}">
      <dgm:prSet custT="1"/>
      <dgm:spPr>
        <a:solidFill>
          <a:schemeClr val="accent1"/>
        </a:solidFill>
      </dgm:spPr>
      <dgm:t>
        <a:bodyPr/>
        <a:lstStyle/>
        <a:p>
          <a:r>
            <a:rPr lang="en-US" sz="1700" dirty="0" smtClean="0">
              <a:solidFill>
                <a:schemeClr val="tx1">
                  <a:lumMod val="85000"/>
                  <a:lumOff val="15000"/>
                </a:schemeClr>
              </a:solidFill>
            </a:rPr>
            <a:t>Developing chart review tool</a:t>
          </a:r>
          <a:endParaRPr lang="en-US" sz="1700" dirty="0">
            <a:solidFill>
              <a:schemeClr val="tx1">
                <a:lumMod val="85000"/>
                <a:lumOff val="15000"/>
              </a:schemeClr>
            </a:solidFill>
          </a:endParaRPr>
        </a:p>
      </dgm:t>
    </dgm:pt>
    <dgm:pt modelId="{BFDF29DD-B9EE-4C63-9E42-8810D18C0A70}" type="parTrans" cxnId="{A424066B-75EC-4F52-8711-AAB0BE985F26}">
      <dgm:prSet/>
      <dgm:spPr/>
      <dgm:t>
        <a:bodyPr/>
        <a:lstStyle/>
        <a:p>
          <a:endParaRPr lang="en-US"/>
        </a:p>
      </dgm:t>
    </dgm:pt>
    <dgm:pt modelId="{C2285B51-F07F-4730-B12F-4E51CB71800E}" type="sibTrans" cxnId="{A424066B-75EC-4F52-8711-AAB0BE985F26}">
      <dgm:prSet/>
      <dgm:spPr/>
      <dgm:t>
        <a:bodyPr/>
        <a:lstStyle/>
        <a:p>
          <a:endParaRPr lang="en-US"/>
        </a:p>
      </dgm:t>
    </dgm:pt>
    <dgm:pt modelId="{D3B9E345-D264-4954-B6FF-8B98D2EA0033}">
      <dgm:prSet phldrT="[Text]" custT="1"/>
      <dgm:spPr>
        <a:solidFill>
          <a:schemeClr val="accent1"/>
        </a:solidFill>
      </dgm:spPr>
      <dgm:t>
        <a:bodyPr/>
        <a:lstStyle/>
        <a:p>
          <a:r>
            <a:rPr lang="en-US" sz="1700" dirty="0" smtClean="0">
              <a:solidFill>
                <a:schemeClr val="tx1">
                  <a:lumMod val="85000"/>
                  <a:lumOff val="15000"/>
                </a:schemeClr>
              </a:solidFill>
            </a:rPr>
            <a:t>Staff training on collecting data using chart review tool</a:t>
          </a:r>
          <a:endParaRPr lang="en-US" sz="1700" dirty="0">
            <a:solidFill>
              <a:schemeClr val="tx1">
                <a:lumMod val="85000"/>
                <a:lumOff val="15000"/>
              </a:schemeClr>
            </a:solidFill>
          </a:endParaRPr>
        </a:p>
      </dgm:t>
    </dgm:pt>
    <dgm:pt modelId="{37C29CA2-9FC8-4AD8-8660-66861D42A99B}" type="parTrans" cxnId="{9769BA13-918C-497A-B4A7-D2DDD6B37F4C}">
      <dgm:prSet/>
      <dgm:spPr/>
      <dgm:t>
        <a:bodyPr/>
        <a:lstStyle/>
        <a:p>
          <a:endParaRPr lang="en-US"/>
        </a:p>
      </dgm:t>
    </dgm:pt>
    <dgm:pt modelId="{5D2315BB-392E-471D-A1D6-ABB840352E57}" type="sibTrans" cxnId="{9769BA13-918C-497A-B4A7-D2DDD6B37F4C}">
      <dgm:prSet/>
      <dgm:spPr/>
      <dgm:t>
        <a:bodyPr/>
        <a:lstStyle/>
        <a:p>
          <a:endParaRPr lang="en-US"/>
        </a:p>
      </dgm:t>
    </dgm:pt>
    <dgm:pt modelId="{F08CEA20-1BE2-42CB-9D06-5D628E6B9D71}">
      <dgm:prSet phldrT="[Text]"/>
      <dgm:spPr/>
      <dgm:t>
        <a:bodyPr/>
        <a:lstStyle/>
        <a:p>
          <a:r>
            <a:rPr lang="en-US" dirty="0" smtClean="0"/>
            <a:t>Downloads data from Survey Monkey</a:t>
          </a:r>
          <a:endParaRPr lang="en-US" dirty="0"/>
        </a:p>
      </dgm:t>
    </dgm:pt>
    <dgm:pt modelId="{F5C7D651-AF61-492E-9D6D-3D03A938054E}" type="parTrans" cxnId="{77981937-DCA6-4426-B0FA-BE08DD25E45A}">
      <dgm:prSet/>
      <dgm:spPr/>
      <dgm:t>
        <a:bodyPr/>
        <a:lstStyle/>
        <a:p>
          <a:endParaRPr lang="en-US"/>
        </a:p>
      </dgm:t>
    </dgm:pt>
    <dgm:pt modelId="{9378D159-8DE1-4D99-94EB-12A734B3F7BD}" type="sibTrans" cxnId="{77981937-DCA6-4426-B0FA-BE08DD25E45A}">
      <dgm:prSet/>
      <dgm:spPr/>
      <dgm:t>
        <a:bodyPr/>
        <a:lstStyle/>
        <a:p>
          <a:endParaRPr lang="en-US"/>
        </a:p>
      </dgm:t>
    </dgm:pt>
    <dgm:pt modelId="{8D457CD8-635C-42B3-B25A-8C156C9F18F8}">
      <dgm:prSet phldrT="[Text]"/>
      <dgm:spPr/>
      <dgm:t>
        <a:bodyPr/>
        <a:lstStyle/>
        <a:p>
          <a:r>
            <a:rPr lang="en-US" dirty="0" smtClean="0"/>
            <a:t>Summarizes data in CQI table</a:t>
          </a:r>
          <a:endParaRPr lang="en-US" dirty="0"/>
        </a:p>
      </dgm:t>
    </dgm:pt>
    <dgm:pt modelId="{01C8BE08-BAF5-4128-9D0B-1E3AD69F6780}" type="parTrans" cxnId="{DFBCEB76-FEAD-4244-B741-8343F85E4BE1}">
      <dgm:prSet/>
      <dgm:spPr/>
      <dgm:t>
        <a:bodyPr/>
        <a:lstStyle/>
        <a:p>
          <a:endParaRPr lang="en-US"/>
        </a:p>
      </dgm:t>
    </dgm:pt>
    <dgm:pt modelId="{6CE87A78-7693-46EF-B493-BC032C78707F}" type="sibTrans" cxnId="{DFBCEB76-FEAD-4244-B741-8343F85E4BE1}">
      <dgm:prSet/>
      <dgm:spPr/>
      <dgm:t>
        <a:bodyPr/>
        <a:lstStyle/>
        <a:p>
          <a:endParaRPr lang="en-US"/>
        </a:p>
      </dgm:t>
    </dgm:pt>
    <dgm:pt modelId="{E9F56942-FCD6-467F-9E6B-ACF5FBFE0889}" type="pres">
      <dgm:prSet presAssocID="{543F2FBE-3AD6-47EE-AB0D-9F1BFB81861A}" presName="Name0" presStyleCnt="0">
        <dgm:presLayoutVars>
          <dgm:dir/>
          <dgm:resizeHandles val="exact"/>
        </dgm:presLayoutVars>
      </dgm:prSet>
      <dgm:spPr/>
      <dgm:t>
        <a:bodyPr/>
        <a:lstStyle/>
        <a:p>
          <a:endParaRPr lang="en-US"/>
        </a:p>
      </dgm:t>
    </dgm:pt>
    <dgm:pt modelId="{F2EF2DA7-4E63-4839-8F76-C5983407468E}" type="pres">
      <dgm:prSet presAssocID="{E74DE341-6134-4E82-BAF2-EF279EB7221D}" presName="node" presStyleLbl="node1" presStyleIdx="0" presStyleCnt="4">
        <dgm:presLayoutVars>
          <dgm:bulletEnabled val="1"/>
        </dgm:presLayoutVars>
      </dgm:prSet>
      <dgm:spPr/>
      <dgm:t>
        <a:bodyPr/>
        <a:lstStyle/>
        <a:p>
          <a:endParaRPr lang="en-US"/>
        </a:p>
      </dgm:t>
    </dgm:pt>
    <dgm:pt modelId="{0BB4C68C-F4AB-4BC5-89DD-DBA97BE79936}" type="pres">
      <dgm:prSet presAssocID="{D2EB9DA3-45EA-4FCA-B1A3-F01E5C634576}" presName="sibTrans" presStyleCnt="0"/>
      <dgm:spPr/>
    </dgm:pt>
    <dgm:pt modelId="{1D79D29A-5455-4D9F-BCFA-C0A6C7B935FF}" type="pres">
      <dgm:prSet presAssocID="{E714B3C7-C750-4D60-9F49-9A5F260AD344}" presName="node" presStyleLbl="node1" presStyleIdx="1" presStyleCnt="4">
        <dgm:presLayoutVars>
          <dgm:bulletEnabled val="1"/>
        </dgm:presLayoutVars>
      </dgm:prSet>
      <dgm:spPr/>
      <dgm:t>
        <a:bodyPr/>
        <a:lstStyle/>
        <a:p>
          <a:endParaRPr lang="en-US"/>
        </a:p>
      </dgm:t>
    </dgm:pt>
    <dgm:pt modelId="{CE48AF0E-F9BE-4985-A2CD-9CDB0B565D79}" type="pres">
      <dgm:prSet presAssocID="{A7D1F23B-B3E0-4C15-BBA0-8A68ADE30373}" presName="sibTrans" presStyleCnt="0"/>
      <dgm:spPr/>
    </dgm:pt>
    <dgm:pt modelId="{050F66E3-4841-471A-B1F1-71659A77259A}" type="pres">
      <dgm:prSet presAssocID="{4D40C2FF-C859-41AB-BD9F-AAA9D354853B}" presName="node" presStyleLbl="node1" presStyleIdx="2" presStyleCnt="4">
        <dgm:presLayoutVars>
          <dgm:bulletEnabled val="1"/>
        </dgm:presLayoutVars>
      </dgm:prSet>
      <dgm:spPr/>
      <dgm:t>
        <a:bodyPr/>
        <a:lstStyle/>
        <a:p>
          <a:endParaRPr lang="en-US"/>
        </a:p>
      </dgm:t>
    </dgm:pt>
    <dgm:pt modelId="{6C1C68DB-EB3C-43D8-B335-4A9EADB9E73C}" type="pres">
      <dgm:prSet presAssocID="{81C0A2CA-8238-4E43-ABC3-84AA3CBECD1B}" presName="sibTrans" presStyleCnt="0"/>
      <dgm:spPr/>
    </dgm:pt>
    <dgm:pt modelId="{11C8098D-BBDE-42C7-9903-9D6BB0EEC1D1}" type="pres">
      <dgm:prSet presAssocID="{BB472EAD-BF99-4506-91D3-E160D8B6224D}" presName="node" presStyleLbl="node1" presStyleIdx="3" presStyleCnt="4">
        <dgm:presLayoutVars>
          <dgm:bulletEnabled val="1"/>
        </dgm:presLayoutVars>
      </dgm:prSet>
      <dgm:spPr/>
      <dgm:t>
        <a:bodyPr/>
        <a:lstStyle/>
        <a:p>
          <a:endParaRPr lang="en-US"/>
        </a:p>
      </dgm:t>
    </dgm:pt>
  </dgm:ptLst>
  <dgm:cxnLst>
    <dgm:cxn modelId="{9C37B336-AF94-490B-B650-CF8AA90E6882}" type="presOf" srcId="{BB472EAD-BF99-4506-91D3-E160D8B6224D}" destId="{11C8098D-BBDE-42C7-9903-9D6BB0EEC1D1}" srcOrd="0" destOrd="0" presId="urn:microsoft.com/office/officeart/2005/8/layout/hList6"/>
    <dgm:cxn modelId="{B34F4CA1-8CEB-4A25-B670-C56FABE541A3}" type="presOf" srcId="{F08CEA20-1BE2-42CB-9D06-5D628E6B9D71}" destId="{11C8098D-BBDE-42C7-9903-9D6BB0EEC1D1}" srcOrd="0" destOrd="2" presId="urn:microsoft.com/office/officeart/2005/8/layout/hList6"/>
    <dgm:cxn modelId="{FD1AA730-1849-4B7A-97D6-A385D4531D65}" type="presOf" srcId="{E08FA9F4-2E10-4991-8884-0260B8329A63}" destId="{1D79D29A-5455-4D9F-BCFA-C0A6C7B935FF}" srcOrd="0" destOrd="1" presId="urn:microsoft.com/office/officeart/2005/8/layout/hList6"/>
    <dgm:cxn modelId="{B867A4CE-9EF4-4B36-A5A7-46E583D6A72D}" srcId="{E714B3C7-C750-4D60-9F49-9A5F260AD344}" destId="{E08FA9F4-2E10-4991-8884-0260B8329A63}" srcOrd="0" destOrd="0" parTransId="{07DC21EF-2EBD-438E-8DBD-5086F2CB6BDC}" sibTransId="{4E907CDC-CB6A-45F5-8523-5BA9E7229A30}"/>
    <dgm:cxn modelId="{142312B8-5C20-49FE-9A94-9A23F131289F}" type="presOf" srcId="{009CF0BF-8E25-4019-B681-08B6D55979F6}" destId="{050F66E3-4841-471A-B1F1-71659A77259A}" srcOrd="0" destOrd="2" presId="urn:microsoft.com/office/officeart/2005/8/layout/hList6"/>
    <dgm:cxn modelId="{AF0A6266-011A-435E-A8A9-FBA525B1E7BD}" srcId="{BB472EAD-BF99-4506-91D3-E160D8B6224D}" destId="{1901E7D3-8551-4FCF-A39A-95DF713CF97F}" srcOrd="0" destOrd="0" parTransId="{E5A81F8E-BB06-49AB-811C-03B179F561C7}" sibTransId="{5263CCC2-2841-440F-9D5A-81CB4F45204D}"/>
    <dgm:cxn modelId="{821A4932-3298-4EE2-8730-0E56D1A41114}" srcId="{543F2FBE-3AD6-47EE-AB0D-9F1BFB81861A}" destId="{BB472EAD-BF99-4506-91D3-E160D8B6224D}" srcOrd="3" destOrd="0" parTransId="{1B7F0BDA-288C-4991-BA21-0296A51412AF}" sibTransId="{E392F849-2CA0-4DAE-876D-9FAAC028C89A}"/>
    <dgm:cxn modelId="{871B17F9-CEFF-479B-931E-6597C0DBFB7C}" srcId="{7F264B81-6AED-4F89-92D4-BA6760E64731}" destId="{6B4C7192-9815-450F-90C5-4DEE1860EE3B}" srcOrd="1" destOrd="0" parTransId="{2F2D7075-9AD0-4520-AACE-D7AA98693228}" sibTransId="{34ECF6CF-2340-4334-8F69-2A538411ABE7}"/>
    <dgm:cxn modelId="{61A529F4-AAB4-420F-8BD3-1D468649CD16}" srcId="{543F2FBE-3AD6-47EE-AB0D-9F1BFB81861A}" destId="{E74DE341-6134-4E82-BAF2-EF279EB7221D}" srcOrd="0" destOrd="0" parTransId="{8F579474-8451-4638-8428-357318BC3719}" sibTransId="{D2EB9DA3-45EA-4FCA-B1A3-F01E5C634576}"/>
    <dgm:cxn modelId="{F66CD5C9-C169-4B9B-AEF7-4B7893DA6674}" type="presOf" srcId="{543F2FBE-3AD6-47EE-AB0D-9F1BFB81861A}" destId="{E9F56942-FCD6-467F-9E6B-ACF5FBFE0889}" srcOrd="0" destOrd="0" presId="urn:microsoft.com/office/officeart/2005/8/layout/hList6"/>
    <dgm:cxn modelId="{30EA3AE9-DE30-4D74-80DB-ECD42215133D}" type="presOf" srcId="{E714B3C7-C750-4D60-9F49-9A5F260AD344}" destId="{1D79D29A-5455-4D9F-BCFA-C0A6C7B935FF}" srcOrd="0" destOrd="0" presId="urn:microsoft.com/office/officeart/2005/8/layout/hList6"/>
    <dgm:cxn modelId="{00D1FAE5-0A7E-47AF-BE72-79AD60606D65}" type="presOf" srcId="{4D40C2FF-C859-41AB-BD9F-AAA9D354853B}" destId="{050F66E3-4841-471A-B1F1-71659A77259A}" srcOrd="0" destOrd="0" presId="urn:microsoft.com/office/officeart/2005/8/layout/hList6"/>
    <dgm:cxn modelId="{23E52276-AF06-453C-B964-5779AFC88503}" srcId="{543F2FBE-3AD6-47EE-AB0D-9F1BFB81861A}" destId="{4D40C2FF-C859-41AB-BD9F-AAA9D354853B}" srcOrd="2" destOrd="0" parTransId="{F266DD96-BA50-41BF-905E-8F695723E1FE}" sibTransId="{81C0A2CA-8238-4E43-ABC3-84AA3CBECD1B}"/>
    <dgm:cxn modelId="{794F06A4-ABB4-4E36-A0F4-82705AD7E6F9}" type="presOf" srcId="{A727AD13-E58D-4BCA-BB76-3AFDA3FC6DC6}" destId="{050F66E3-4841-471A-B1F1-71659A77259A}" srcOrd="0" destOrd="3" presId="urn:microsoft.com/office/officeart/2005/8/layout/hList6"/>
    <dgm:cxn modelId="{CA38781E-9D25-41C3-96F9-CCECDADDFBCE}" srcId="{4D40C2FF-C859-41AB-BD9F-AAA9D354853B}" destId="{705A1724-E0B4-45C5-8450-0BA07DB3A8CB}" srcOrd="0" destOrd="0" parTransId="{D3B79EF7-0AB4-4715-87F8-A26A6DAA1715}" sibTransId="{87D74E66-5024-46CF-8C5F-9F60C04A1980}"/>
    <dgm:cxn modelId="{6AC7578E-49EB-4A7D-9A35-C0D7B2CDA256}" type="presOf" srcId="{E74DE341-6134-4E82-BAF2-EF279EB7221D}" destId="{F2EF2DA7-4E63-4839-8F76-C5983407468E}" srcOrd="0" destOrd="0" presId="urn:microsoft.com/office/officeart/2005/8/layout/hList6"/>
    <dgm:cxn modelId="{27B85CCC-CE12-48B0-B465-127972705C69}" type="presOf" srcId="{0E19464B-A235-405F-A87C-19176D1BF144}" destId="{1D79D29A-5455-4D9F-BCFA-C0A6C7B935FF}" srcOrd="0" destOrd="2" presId="urn:microsoft.com/office/officeart/2005/8/layout/hList6"/>
    <dgm:cxn modelId="{CA1641A7-D35B-478F-AE71-22069D3A2CC2}" type="presOf" srcId="{D3B9E345-D264-4954-B6FF-8B98D2EA0033}" destId="{F2EF2DA7-4E63-4839-8F76-C5983407468E}" srcOrd="0" destOrd="4" presId="urn:microsoft.com/office/officeart/2005/8/layout/hList6"/>
    <dgm:cxn modelId="{4E97E61B-A260-4E54-96A4-8D2D88CB0305}" type="presOf" srcId="{1901E7D3-8551-4FCF-A39A-95DF713CF97F}" destId="{11C8098D-BBDE-42C7-9903-9D6BB0EEC1D1}" srcOrd="0" destOrd="1" presId="urn:microsoft.com/office/officeart/2005/8/layout/hList6"/>
    <dgm:cxn modelId="{E5A47D96-9918-44FC-9BB4-D35A763A2868}" srcId="{E714B3C7-C750-4D60-9F49-9A5F260AD344}" destId="{0E19464B-A235-405F-A87C-19176D1BF144}" srcOrd="1" destOrd="0" parTransId="{FCBA6874-6BFF-4DE5-93ED-073BE82A9ACC}" sibTransId="{8DAAE3CB-69E2-40FF-9390-BC989F5AABBA}"/>
    <dgm:cxn modelId="{00AA52CB-1869-4366-AF7B-4DC3DDDA6073}" srcId="{543F2FBE-3AD6-47EE-AB0D-9F1BFB81861A}" destId="{E714B3C7-C750-4D60-9F49-9A5F260AD344}" srcOrd="1" destOrd="0" parTransId="{1138C85C-D90E-4941-9ED6-3B285E4A9CDB}" sibTransId="{A7D1F23B-B3E0-4C15-BBA0-8A68ADE30373}"/>
    <dgm:cxn modelId="{77981937-DCA6-4426-B0FA-BE08DD25E45A}" srcId="{1901E7D3-8551-4FCF-A39A-95DF713CF97F}" destId="{F08CEA20-1BE2-42CB-9D06-5D628E6B9D71}" srcOrd="0" destOrd="0" parTransId="{F5C7D651-AF61-492E-9D6D-3D03A938054E}" sibTransId="{9378D159-8DE1-4D99-94EB-12A734B3F7BD}"/>
    <dgm:cxn modelId="{1AF58F02-246A-4B39-A561-6E211BAE011A}" type="presOf" srcId="{8D457CD8-635C-42B3-B25A-8C156C9F18F8}" destId="{11C8098D-BBDE-42C7-9903-9D6BB0EEC1D1}" srcOrd="0" destOrd="3" presId="urn:microsoft.com/office/officeart/2005/8/layout/hList6"/>
    <dgm:cxn modelId="{3B46901F-2251-48B7-8DB7-888C868CEF60}" srcId="{7F264B81-6AED-4F89-92D4-BA6760E64731}" destId="{BE12834D-5DBD-45B2-ACE4-2337B5EAF6B9}" srcOrd="0" destOrd="0" parTransId="{C68F1C98-5373-47D0-A138-07CBF0EF2995}" sibTransId="{EE7D151D-6008-47ED-A0F2-584FBBA4A689}"/>
    <dgm:cxn modelId="{2E746089-E657-4DC8-8B71-3016FA5EB44F}" srcId="{4D40C2FF-C859-41AB-BD9F-AAA9D354853B}" destId="{A727AD13-E58D-4BCA-BB76-3AFDA3FC6DC6}" srcOrd="2" destOrd="0" parTransId="{83F96273-5C73-45FA-9456-18D11D76C182}" sibTransId="{6B42809C-DDD3-4207-9CB4-4E8E17492FA4}"/>
    <dgm:cxn modelId="{366BE854-9F8A-4F4F-988F-B4FCEBBDF22A}" type="presOf" srcId="{6B4C7192-9815-450F-90C5-4DEE1860EE3B}" destId="{F2EF2DA7-4E63-4839-8F76-C5983407468E}" srcOrd="0" destOrd="3" presId="urn:microsoft.com/office/officeart/2005/8/layout/hList6"/>
    <dgm:cxn modelId="{52DB69F3-BD2C-456E-B9FC-94CF8A3577D7}" type="presOf" srcId="{BE12834D-5DBD-45B2-ACE4-2337B5EAF6B9}" destId="{F2EF2DA7-4E63-4839-8F76-C5983407468E}" srcOrd="0" destOrd="2" presId="urn:microsoft.com/office/officeart/2005/8/layout/hList6"/>
    <dgm:cxn modelId="{DFBCEB76-FEAD-4244-B741-8343F85E4BE1}" srcId="{1901E7D3-8551-4FCF-A39A-95DF713CF97F}" destId="{8D457CD8-635C-42B3-B25A-8C156C9F18F8}" srcOrd="1" destOrd="0" parTransId="{01C8BE08-BAF5-4128-9D0B-1E3AD69F6780}" sibTransId="{6CE87A78-7693-46EF-B493-BC032C78707F}"/>
    <dgm:cxn modelId="{62AE8734-DD7B-4481-B1E6-78DEFAD37976}" type="presOf" srcId="{705A1724-E0B4-45C5-8450-0BA07DB3A8CB}" destId="{050F66E3-4841-471A-B1F1-71659A77259A}" srcOrd="0" destOrd="1" presId="urn:microsoft.com/office/officeart/2005/8/layout/hList6"/>
    <dgm:cxn modelId="{9769BA13-918C-497A-B4A7-D2DDD6B37F4C}" srcId="{E74DE341-6134-4E82-BAF2-EF279EB7221D}" destId="{D3B9E345-D264-4954-B6FF-8B98D2EA0033}" srcOrd="1" destOrd="0" parTransId="{37C29CA2-9FC8-4AD8-8660-66861D42A99B}" sibTransId="{5D2315BB-392E-471D-A1D6-ABB840352E57}"/>
    <dgm:cxn modelId="{A424066B-75EC-4F52-8711-AAB0BE985F26}" srcId="{E74DE341-6134-4E82-BAF2-EF279EB7221D}" destId="{7F264B81-6AED-4F89-92D4-BA6760E64731}" srcOrd="0" destOrd="0" parTransId="{BFDF29DD-B9EE-4C63-9E42-8810D18C0A70}" sibTransId="{C2285B51-F07F-4730-B12F-4E51CB71800E}"/>
    <dgm:cxn modelId="{77447D7F-9172-453F-9D16-BEDE20BA5E5C}" type="presOf" srcId="{7F264B81-6AED-4F89-92D4-BA6760E64731}" destId="{F2EF2DA7-4E63-4839-8F76-C5983407468E}" srcOrd="0" destOrd="1" presId="urn:microsoft.com/office/officeart/2005/8/layout/hList6"/>
    <dgm:cxn modelId="{99718F98-C5A3-47B0-AA84-A4908D3A6919}" srcId="{4D40C2FF-C859-41AB-BD9F-AAA9D354853B}" destId="{009CF0BF-8E25-4019-B681-08B6D55979F6}" srcOrd="1" destOrd="0" parTransId="{FF9EC1CA-DCC5-4A82-879A-BFF52C24DD53}" sibTransId="{F8CBB9EB-8FFA-41E0-822E-3446682E0A92}"/>
    <dgm:cxn modelId="{0D39973A-CC9E-4776-9BA1-82359C71F7B5}" type="presParOf" srcId="{E9F56942-FCD6-467F-9E6B-ACF5FBFE0889}" destId="{F2EF2DA7-4E63-4839-8F76-C5983407468E}" srcOrd="0" destOrd="0" presId="urn:microsoft.com/office/officeart/2005/8/layout/hList6"/>
    <dgm:cxn modelId="{77EB9BC7-849A-4821-AC18-B56812EE6153}" type="presParOf" srcId="{E9F56942-FCD6-467F-9E6B-ACF5FBFE0889}" destId="{0BB4C68C-F4AB-4BC5-89DD-DBA97BE79936}" srcOrd="1" destOrd="0" presId="urn:microsoft.com/office/officeart/2005/8/layout/hList6"/>
    <dgm:cxn modelId="{6C76F614-B772-490E-B97C-88F3A58BD8CC}" type="presParOf" srcId="{E9F56942-FCD6-467F-9E6B-ACF5FBFE0889}" destId="{1D79D29A-5455-4D9F-BCFA-C0A6C7B935FF}" srcOrd="2" destOrd="0" presId="urn:microsoft.com/office/officeart/2005/8/layout/hList6"/>
    <dgm:cxn modelId="{89E5E53B-65EE-4D2A-A4FB-B15F34FD28A5}" type="presParOf" srcId="{E9F56942-FCD6-467F-9E6B-ACF5FBFE0889}" destId="{CE48AF0E-F9BE-4985-A2CD-9CDB0B565D79}" srcOrd="3" destOrd="0" presId="urn:microsoft.com/office/officeart/2005/8/layout/hList6"/>
    <dgm:cxn modelId="{7C693E18-6D40-4F9B-9FB3-24044F702B37}" type="presParOf" srcId="{E9F56942-FCD6-467F-9E6B-ACF5FBFE0889}" destId="{050F66E3-4841-471A-B1F1-71659A77259A}" srcOrd="4" destOrd="0" presId="urn:microsoft.com/office/officeart/2005/8/layout/hList6"/>
    <dgm:cxn modelId="{AD337B9C-DFED-4CCD-9F66-3E59FE8094DD}" type="presParOf" srcId="{E9F56942-FCD6-467F-9E6B-ACF5FBFE0889}" destId="{6C1C68DB-EB3C-43D8-B335-4A9EADB9E73C}" srcOrd="5" destOrd="0" presId="urn:microsoft.com/office/officeart/2005/8/layout/hList6"/>
    <dgm:cxn modelId="{CC3D4BB4-DFFC-412B-BEB5-7A33434DD7EC}" type="presParOf" srcId="{E9F56942-FCD6-467F-9E6B-ACF5FBFE0889}" destId="{11C8098D-BBDE-42C7-9903-9D6BB0EEC1D1}" srcOrd="6" destOrd="0" presId="urn:microsoft.com/office/officeart/2005/8/layout/h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620C5B0-91C2-4EA4-8349-7421FDCF54C5}" type="doc">
      <dgm:prSet loTypeId="urn:microsoft.com/office/officeart/2005/8/layout/cycle3" loCatId="cycle" qsTypeId="urn:microsoft.com/office/officeart/2005/8/quickstyle/simple2" qsCatId="simple" csTypeId="urn:microsoft.com/office/officeart/2005/8/colors/accent4_5" csCatId="accent4" phldr="1"/>
      <dgm:spPr/>
      <dgm:t>
        <a:bodyPr/>
        <a:lstStyle/>
        <a:p>
          <a:endParaRPr lang="en-US"/>
        </a:p>
      </dgm:t>
    </dgm:pt>
    <dgm:pt modelId="{89D0E4CA-E8D6-4448-A4A3-708F1A9B5391}">
      <dgm:prSet phldrT="[Text]" custT="1"/>
      <dgm:spPr/>
      <dgm:t>
        <a:bodyPr/>
        <a:lstStyle/>
        <a:p>
          <a:pPr algn="ctr"/>
          <a:r>
            <a:rPr lang="en-US" sz="1600" dirty="0" smtClean="0"/>
            <a:t>- Develop problem statement</a:t>
          </a:r>
        </a:p>
        <a:p>
          <a:pPr algn="ctr"/>
          <a:r>
            <a:rPr lang="en-US" sz="1600" dirty="0" smtClean="0"/>
            <a:t>- Set improvement goal</a:t>
          </a:r>
        </a:p>
        <a:p>
          <a:pPr algn="ctr"/>
          <a:r>
            <a:rPr lang="en-US" sz="1600" dirty="0" smtClean="0"/>
            <a:t>- Investigate existing process: brainstorm barriers, analyze root cause, identify possible solutions, develop action steps</a:t>
          </a:r>
          <a:endParaRPr lang="en-US" sz="1600" dirty="0"/>
        </a:p>
      </dgm:t>
    </dgm:pt>
    <dgm:pt modelId="{4A35791F-C5AE-4E74-9032-B10FF0DCBFE4}" type="parTrans" cxnId="{3834BA4B-0C12-4EAA-AF14-32891DC8CF13}">
      <dgm:prSet/>
      <dgm:spPr/>
      <dgm:t>
        <a:bodyPr/>
        <a:lstStyle/>
        <a:p>
          <a:endParaRPr lang="en-US"/>
        </a:p>
      </dgm:t>
    </dgm:pt>
    <dgm:pt modelId="{65B91DD7-A00B-4581-9DB4-B58BDAA5DB4E}" type="sibTrans" cxnId="{3834BA4B-0C12-4EAA-AF14-32891DC8CF13}">
      <dgm:prSet/>
      <dgm:spPr>
        <a:solidFill>
          <a:schemeClr val="bg2">
            <a:lumMod val="75000"/>
            <a:alpha val="91000"/>
          </a:schemeClr>
        </a:solidFill>
      </dgm:spPr>
      <dgm:t>
        <a:bodyPr/>
        <a:lstStyle/>
        <a:p>
          <a:endParaRPr lang="en-US" dirty="0"/>
        </a:p>
      </dgm:t>
    </dgm:pt>
    <dgm:pt modelId="{CDA504C7-CAEC-4B25-B490-672E10006780}">
      <dgm:prSet phldrT="[Text]" custT="1"/>
      <dgm:spPr/>
      <dgm:t>
        <a:bodyPr/>
        <a:lstStyle/>
        <a:p>
          <a:r>
            <a:rPr lang="en-US" sz="2100" dirty="0" smtClean="0"/>
            <a:t>Evaluate results</a:t>
          </a:r>
          <a:endParaRPr lang="en-US" sz="2100" dirty="0"/>
        </a:p>
      </dgm:t>
    </dgm:pt>
    <dgm:pt modelId="{FC1E8025-589E-41AF-B5AD-9DFE2E25B1B8}" type="parTrans" cxnId="{4B4CE0F8-31C1-46A5-A68A-F9BBAB2C6489}">
      <dgm:prSet/>
      <dgm:spPr/>
      <dgm:t>
        <a:bodyPr/>
        <a:lstStyle/>
        <a:p>
          <a:endParaRPr lang="en-US"/>
        </a:p>
      </dgm:t>
    </dgm:pt>
    <dgm:pt modelId="{DDF23BE8-027E-4E1C-876D-748A497D0AC2}" type="sibTrans" cxnId="{4B4CE0F8-31C1-46A5-A68A-F9BBAB2C6489}">
      <dgm:prSet/>
      <dgm:spPr/>
      <dgm:t>
        <a:bodyPr/>
        <a:lstStyle/>
        <a:p>
          <a:endParaRPr lang="en-US"/>
        </a:p>
      </dgm:t>
    </dgm:pt>
    <dgm:pt modelId="{169877FF-571B-4B45-B15C-5D0D171AFD86}">
      <dgm:prSet phldrT="[Text]" custT="1"/>
      <dgm:spPr/>
      <dgm:t>
        <a:bodyPr/>
        <a:lstStyle/>
        <a:p>
          <a:r>
            <a:rPr lang="en-US" sz="2000" dirty="0" smtClean="0"/>
            <a:t>Test/Implement</a:t>
          </a:r>
          <a:r>
            <a:rPr lang="en-US" sz="1700" dirty="0" smtClean="0"/>
            <a:t> Action Steps</a:t>
          </a:r>
          <a:endParaRPr lang="en-US" sz="1700" dirty="0"/>
        </a:p>
      </dgm:t>
    </dgm:pt>
    <dgm:pt modelId="{67E98318-D907-43CD-A57D-555FFEFC3920}" type="parTrans" cxnId="{7069551A-94D1-4186-BA73-A968115855C2}">
      <dgm:prSet/>
      <dgm:spPr/>
      <dgm:t>
        <a:bodyPr/>
        <a:lstStyle/>
        <a:p>
          <a:endParaRPr lang="en-US"/>
        </a:p>
      </dgm:t>
    </dgm:pt>
    <dgm:pt modelId="{2794A6C7-2BA5-4452-B209-F455039389FB}" type="sibTrans" cxnId="{7069551A-94D1-4186-BA73-A968115855C2}">
      <dgm:prSet/>
      <dgm:spPr/>
      <dgm:t>
        <a:bodyPr/>
        <a:lstStyle/>
        <a:p>
          <a:endParaRPr lang="en-US"/>
        </a:p>
      </dgm:t>
    </dgm:pt>
    <dgm:pt modelId="{0BD9B165-3D23-4582-9013-D22CEF650B1C}">
      <dgm:prSet phldrT="[Text]"/>
      <dgm:spPr/>
      <dgm:t>
        <a:bodyPr/>
        <a:lstStyle/>
        <a:p>
          <a:r>
            <a:rPr lang="en-US" dirty="0" smtClean="0"/>
            <a:t>Data collection</a:t>
          </a:r>
          <a:endParaRPr lang="en-US" dirty="0"/>
        </a:p>
      </dgm:t>
    </dgm:pt>
    <dgm:pt modelId="{BCA4F55A-6598-486A-8CB2-8AA80E72DD48}" type="parTrans" cxnId="{E8815BCD-3F4E-4D32-91AC-8FA5F861623B}">
      <dgm:prSet/>
      <dgm:spPr/>
      <dgm:t>
        <a:bodyPr/>
        <a:lstStyle/>
        <a:p>
          <a:endParaRPr lang="en-US"/>
        </a:p>
      </dgm:t>
    </dgm:pt>
    <dgm:pt modelId="{37CEC0F2-11FF-4CD8-92C6-B8174DBD5B85}" type="sibTrans" cxnId="{E8815BCD-3F4E-4D32-91AC-8FA5F861623B}">
      <dgm:prSet/>
      <dgm:spPr/>
      <dgm:t>
        <a:bodyPr/>
        <a:lstStyle/>
        <a:p>
          <a:endParaRPr lang="en-US"/>
        </a:p>
      </dgm:t>
    </dgm:pt>
    <dgm:pt modelId="{9979E688-54F3-40FE-ACAD-2977E6CD571A}">
      <dgm:prSet/>
      <dgm:spPr/>
      <dgm:t>
        <a:bodyPr/>
        <a:lstStyle/>
        <a:p>
          <a:r>
            <a:rPr lang="en-US" dirty="0" smtClean="0"/>
            <a:t>Random sampling</a:t>
          </a:r>
          <a:endParaRPr lang="en-US" dirty="0"/>
        </a:p>
      </dgm:t>
    </dgm:pt>
    <dgm:pt modelId="{B80DB916-9D84-4582-8EB4-74AE19106EC5}" type="parTrans" cxnId="{187DD71B-60C2-47CF-9E23-1B47D3FE3235}">
      <dgm:prSet/>
      <dgm:spPr/>
      <dgm:t>
        <a:bodyPr/>
        <a:lstStyle/>
        <a:p>
          <a:endParaRPr lang="en-US"/>
        </a:p>
      </dgm:t>
    </dgm:pt>
    <dgm:pt modelId="{4193AE64-FA7A-4FE2-A28C-04A82BEABA97}" type="sibTrans" cxnId="{187DD71B-60C2-47CF-9E23-1B47D3FE3235}">
      <dgm:prSet/>
      <dgm:spPr/>
      <dgm:t>
        <a:bodyPr/>
        <a:lstStyle/>
        <a:p>
          <a:endParaRPr lang="en-US"/>
        </a:p>
      </dgm:t>
    </dgm:pt>
    <dgm:pt modelId="{FEE50EE6-7628-45F2-AF50-AC245E133BEA}">
      <dgm:prSet/>
      <dgm:spPr/>
      <dgm:t>
        <a:bodyPr/>
        <a:lstStyle/>
        <a:p>
          <a:r>
            <a:rPr lang="en-US" dirty="0" smtClean="0"/>
            <a:t>Chart review</a:t>
          </a:r>
          <a:endParaRPr lang="en-US" dirty="0"/>
        </a:p>
      </dgm:t>
    </dgm:pt>
    <dgm:pt modelId="{B361111B-480F-4AFD-9E82-79808CD312E3}" type="parTrans" cxnId="{EBE9B6BC-8BE9-4F16-8B38-2C6D88026C42}">
      <dgm:prSet/>
      <dgm:spPr/>
      <dgm:t>
        <a:bodyPr/>
        <a:lstStyle/>
        <a:p>
          <a:endParaRPr lang="en-US"/>
        </a:p>
      </dgm:t>
    </dgm:pt>
    <dgm:pt modelId="{AC7DEDC7-85AB-42D7-A4DF-F10B02389F69}" type="sibTrans" cxnId="{EBE9B6BC-8BE9-4F16-8B38-2C6D88026C42}">
      <dgm:prSet/>
      <dgm:spPr/>
      <dgm:t>
        <a:bodyPr/>
        <a:lstStyle/>
        <a:p>
          <a:endParaRPr lang="en-US"/>
        </a:p>
      </dgm:t>
    </dgm:pt>
    <dgm:pt modelId="{537E105E-CADA-4698-9683-B929DA89062F}">
      <dgm:prSet/>
      <dgm:spPr/>
      <dgm:t>
        <a:bodyPr/>
        <a:lstStyle/>
        <a:p>
          <a:r>
            <a:rPr lang="en-US" dirty="0" smtClean="0"/>
            <a:t>Data entry</a:t>
          </a:r>
          <a:endParaRPr lang="en-US" dirty="0"/>
        </a:p>
      </dgm:t>
    </dgm:pt>
    <dgm:pt modelId="{124A767D-C403-4E4A-B84F-1245203E7BB9}" type="parTrans" cxnId="{7A0AEA60-C3C9-4C41-AF92-76738BCDC0C1}">
      <dgm:prSet/>
      <dgm:spPr/>
      <dgm:t>
        <a:bodyPr/>
        <a:lstStyle/>
        <a:p>
          <a:endParaRPr lang="en-US"/>
        </a:p>
      </dgm:t>
    </dgm:pt>
    <dgm:pt modelId="{3DF56A38-F945-46ED-BF92-87051E378BA6}" type="sibTrans" cxnId="{7A0AEA60-C3C9-4C41-AF92-76738BCDC0C1}">
      <dgm:prSet/>
      <dgm:spPr/>
      <dgm:t>
        <a:bodyPr/>
        <a:lstStyle/>
        <a:p>
          <a:endParaRPr lang="en-US"/>
        </a:p>
      </dgm:t>
    </dgm:pt>
    <dgm:pt modelId="{164A24C7-0DA1-4E12-85B3-83E1B84B9C68}">
      <dgm:prSet phldrT="[Text]" custT="1"/>
      <dgm:spPr/>
      <dgm:t>
        <a:bodyPr/>
        <a:lstStyle/>
        <a:p>
          <a:r>
            <a:rPr lang="en-US" sz="1700" dirty="0" smtClean="0"/>
            <a:t>- Refine changes as necessary</a:t>
          </a:r>
        </a:p>
        <a:p>
          <a:r>
            <a:rPr lang="en-US" sz="1700" dirty="0" smtClean="0"/>
            <a:t>- Systematize changes</a:t>
          </a:r>
          <a:endParaRPr lang="en-US" sz="1700" dirty="0"/>
        </a:p>
      </dgm:t>
    </dgm:pt>
    <dgm:pt modelId="{A26A0966-B53A-4B55-ACC7-EBCF33657C99}" type="parTrans" cxnId="{CDE50856-908F-4C9A-BBF5-B1610ABEC713}">
      <dgm:prSet/>
      <dgm:spPr/>
      <dgm:t>
        <a:bodyPr/>
        <a:lstStyle/>
        <a:p>
          <a:endParaRPr lang="en-US"/>
        </a:p>
      </dgm:t>
    </dgm:pt>
    <dgm:pt modelId="{BA1AD921-6B6C-4E83-A373-1819C2E81094}" type="sibTrans" cxnId="{CDE50856-908F-4C9A-BBF5-B1610ABEC713}">
      <dgm:prSet/>
      <dgm:spPr/>
      <dgm:t>
        <a:bodyPr/>
        <a:lstStyle/>
        <a:p>
          <a:endParaRPr lang="en-US"/>
        </a:p>
      </dgm:t>
    </dgm:pt>
    <dgm:pt modelId="{B8B53B27-FF0D-4F1F-8F1B-AADFE6526520}" type="pres">
      <dgm:prSet presAssocID="{4620C5B0-91C2-4EA4-8349-7421FDCF54C5}" presName="Name0" presStyleCnt="0">
        <dgm:presLayoutVars>
          <dgm:dir/>
          <dgm:resizeHandles val="exact"/>
        </dgm:presLayoutVars>
      </dgm:prSet>
      <dgm:spPr/>
      <dgm:t>
        <a:bodyPr/>
        <a:lstStyle/>
        <a:p>
          <a:endParaRPr lang="en-US"/>
        </a:p>
      </dgm:t>
    </dgm:pt>
    <dgm:pt modelId="{1A205C07-B289-4F5F-8447-999659AA04E0}" type="pres">
      <dgm:prSet presAssocID="{4620C5B0-91C2-4EA4-8349-7421FDCF54C5}" presName="cycle" presStyleCnt="0"/>
      <dgm:spPr/>
    </dgm:pt>
    <dgm:pt modelId="{6FCB3801-C489-41CD-AAC6-28B77AABCFF6}" type="pres">
      <dgm:prSet presAssocID="{89D0E4CA-E8D6-4448-A4A3-708F1A9B5391}" presName="nodeFirstNode" presStyleLbl="node1" presStyleIdx="0" presStyleCnt="5" custScaleX="139971" custScaleY="166839" custRadScaleRad="114731" custRadScaleInc="126366">
        <dgm:presLayoutVars>
          <dgm:bulletEnabled val="1"/>
        </dgm:presLayoutVars>
      </dgm:prSet>
      <dgm:spPr/>
      <dgm:t>
        <a:bodyPr/>
        <a:lstStyle/>
        <a:p>
          <a:endParaRPr lang="en-US"/>
        </a:p>
      </dgm:t>
    </dgm:pt>
    <dgm:pt modelId="{DDD984D6-2552-4003-ADEE-4A52446EC773}" type="pres">
      <dgm:prSet presAssocID="{65B91DD7-A00B-4581-9DB4-B58BDAA5DB4E}" presName="sibTransFirstNode" presStyleLbl="bgShp" presStyleIdx="0" presStyleCnt="1" custLinFactNeighborX="-52463" custLinFactNeighborY="-26371"/>
      <dgm:spPr/>
      <dgm:t>
        <a:bodyPr/>
        <a:lstStyle/>
        <a:p>
          <a:endParaRPr lang="en-US"/>
        </a:p>
      </dgm:t>
    </dgm:pt>
    <dgm:pt modelId="{43EEEBB1-8F1B-4C56-B933-EDFE5B6AB6A0}" type="pres">
      <dgm:prSet presAssocID="{CDA504C7-CAEC-4B25-B490-672E10006780}" presName="nodeFollowingNodes" presStyleLbl="node1" presStyleIdx="1" presStyleCnt="5" custScaleX="96980" custScaleY="86949" custRadScaleRad="113737" custRadScaleInc="269747">
        <dgm:presLayoutVars>
          <dgm:bulletEnabled val="1"/>
        </dgm:presLayoutVars>
      </dgm:prSet>
      <dgm:spPr/>
      <dgm:t>
        <a:bodyPr/>
        <a:lstStyle/>
        <a:p>
          <a:endParaRPr lang="en-US"/>
        </a:p>
      </dgm:t>
    </dgm:pt>
    <dgm:pt modelId="{82A3C8C6-3813-425F-B439-8AE356AB98FF}" type="pres">
      <dgm:prSet presAssocID="{169877FF-571B-4B45-B15C-5D0D171AFD86}" presName="nodeFollowingNodes" presStyleLbl="node1" presStyleIdx="2" presStyleCnt="5" custScaleY="85238" custRadScaleRad="100777" custRadScaleInc="-16856">
        <dgm:presLayoutVars>
          <dgm:bulletEnabled val="1"/>
        </dgm:presLayoutVars>
      </dgm:prSet>
      <dgm:spPr/>
      <dgm:t>
        <a:bodyPr/>
        <a:lstStyle/>
        <a:p>
          <a:endParaRPr lang="en-US"/>
        </a:p>
      </dgm:t>
    </dgm:pt>
    <dgm:pt modelId="{3660FED9-D2E2-468A-8549-9F8A0FD43B33}" type="pres">
      <dgm:prSet presAssocID="{0BD9B165-3D23-4582-9013-D22CEF650B1C}" presName="nodeFollowingNodes" presStyleLbl="node1" presStyleIdx="3" presStyleCnt="5" custRadScaleRad="107285" custRadScaleInc="217495">
        <dgm:presLayoutVars>
          <dgm:bulletEnabled val="1"/>
        </dgm:presLayoutVars>
      </dgm:prSet>
      <dgm:spPr/>
      <dgm:t>
        <a:bodyPr/>
        <a:lstStyle/>
        <a:p>
          <a:endParaRPr lang="en-US"/>
        </a:p>
      </dgm:t>
    </dgm:pt>
    <dgm:pt modelId="{B5C28740-8233-4427-B857-6AA6D13B3760}" type="pres">
      <dgm:prSet presAssocID="{164A24C7-0DA1-4E12-85B3-83E1B84B9C68}" presName="nodeFollowingNodes" presStyleLbl="node1" presStyleIdx="4" presStyleCnt="5" custScaleX="114760" custScaleY="85238" custRadScaleRad="115884" custRadScaleInc="-15736">
        <dgm:presLayoutVars>
          <dgm:bulletEnabled val="1"/>
        </dgm:presLayoutVars>
      </dgm:prSet>
      <dgm:spPr/>
      <dgm:t>
        <a:bodyPr/>
        <a:lstStyle/>
        <a:p>
          <a:endParaRPr lang="en-US"/>
        </a:p>
      </dgm:t>
    </dgm:pt>
  </dgm:ptLst>
  <dgm:cxnLst>
    <dgm:cxn modelId="{6EC54E93-D27E-49CF-857C-7EE5B6EACADF}" type="presOf" srcId="{164A24C7-0DA1-4E12-85B3-83E1B84B9C68}" destId="{B5C28740-8233-4427-B857-6AA6D13B3760}" srcOrd="0" destOrd="0" presId="urn:microsoft.com/office/officeart/2005/8/layout/cycle3"/>
    <dgm:cxn modelId="{13BC6446-D513-4A2F-B1CF-F4E714F2DA4F}" type="presOf" srcId="{169877FF-571B-4B45-B15C-5D0D171AFD86}" destId="{82A3C8C6-3813-425F-B439-8AE356AB98FF}" srcOrd="0" destOrd="0" presId="urn:microsoft.com/office/officeart/2005/8/layout/cycle3"/>
    <dgm:cxn modelId="{DA2D3B4F-859A-4FBD-BA03-94BD65D0D277}" type="presOf" srcId="{FEE50EE6-7628-45F2-AF50-AC245E133BEA}" destId="{3660FED9-D2E2-468A-8549-9F8A0FD43B33}" srcOrd="0" destOrd="2" presId="urn:microsoft.com/office/officeart/2005/8/layout/cycle3"/>
    <dgm:cxn modelId="{7069551A-94D1-4186-BA73-A968115855C2}" srcId="{4620C5B0-91C2-4EA4-8349-7421FDCF54C5}" destId="{169877FF-571B-4B45-B15C-5D0D171AFD86}" srcOrd="2" destOrd="0" parTransId="{67E98318-D907-43CD-A57D-555FFEFC3920}" sibTransId="{2794A6C7-2BA5-4452-B209-F455039389FB}"/>
    <dgm:cxn modelId="{EBB97383-5CB1-4F54-A28E-54C1144F80F4}" type="presOf" srcId="{537E105E-CADA-4698-9683-B929DA89062F}" destId="{3660FED9-D2E2-468A-8549-9F8A0FD43B33}" srcOrd="0" destOrd="3" presId="urn:microsoft.com/office/officeart/2005/8/layout/cycle3"/>
    <dgm:cxn modelId="{4B4CE0F8-31C1-46A5-A68A-F9BBAB2C6489}" srcId="{4620C5B0-91C2-4EA4-8349-7421FDCF54C5}" destId="{CDA504C7-CAEC-4B25-B490-672E10006780}" srcOrd="1" destOrd="0" parTransId="{FC1E8025-589E-41AF-B5AD-9DFE2E25B1B8}" sibTransId="{DDF23BE8-027E-4E1C-876D-748A497D0AC2}"/>
    <dgm:cxn modelId="{187DD71B-60C2-47CF-9E23-1B47D3FE3235}" srcId="{0BD9B165-3D23-4582-9013-D22CEF650B1C}" destId="{9979E688-54F3-40FE-ACAD-2977E6CD571A}" srcOrd="0" destOrd="0" parTransId="{B80DB916-9D84-4582-8EB4-74AE19106EC5}" sibTransId="{4193AE64-FA7A-4FE2-A28C-04A82BEABA97}"/>
    <dgm:cxn modelId="{E8815BCD-3F4E-4D32-91AC-8FA5F861623B}" srcId="{4620C5B0-91C2-4EA4-8349-7421FDCF54C5}" destId="{0BD9B165-3D23-4582-9013-D22CEF650B1C}" srcOrd="3" destOrd="0" parTransId="{BCA4F55A-6598-486A-8CB2-8AA80E72DD48}" sibTransId="{37CEC0F2-11FF-4CD8-92C6-B8174DBD5B85}"/>
    <dgm:cxn modelId="{7A0AEA60-C3C9-4C41-AF92-76738BCDC0C1}" srcId="{0BD9B165-3D23-4582-9013-D22CEF650B1C}" destId="{537E105E-CADA-4698-9683-B929DA89062F}" srcOrd="2" destOrd="0" parTransId="{124A767D-C403-4E4A-B84F-1245203E7BB9}" sibTransId="{3DF56A38-F945-46ED-BF92-87051E378BA6}"/>
    <dgm:cxn modelId="{8BFCBB00-017B-4920-AAA7-5562B65AF33B}" type="presOf" srcId="{65B91DD7-A00B-4581-9DB4-B58BDAA5DB4E}" destId="{DDD984D6-2552-4003-ADEE-4A52446EC773}" srcOrd="0" destOrd="0" presId="urn:microsoft.com/office/officeart/2005/8/layout/cycle3"/>
    <dgm:cxn modelId="{9164D504-4D8B-43DE-8707-3A28DDCB8390}" type="presOf" srcId="{CDA504C7-CAEC-4B25-B490-672E10006780}" destId="{43EEEBB1-8F1B-4C56-B933-EDFE5B6AB6A0}" srcOrd="0" destOrd="0" presId="urn:microsoft.com/office/officeart/2005/8/layout/cycle3"/>
    <dgm:cxn modelId="{32789C87-9FF0-44D0-90F5-5D5B7B91387F}" type="presOf" srcId="{9979E688-54F3-40FE-ACAD-2977E6CD571A}" destId="{3660FED9-D2E2-468A-8549-9F8A0FD43B33}" srcOrd="0" destOrd="1" presId="urn:microsoft.com/office/officeart/2005/8/layout/cycle3"/>
    <dgm:cxn modelId="{CDE50856-908F-4C9A-BBF5-B1610ABEC713}" srcId="{4620C5B0-91C2-4EA4-8349-7421FDCF54C5}" destId="{164A24C7-0DA1-4E12-85B3-83E1B84B9C68}" srcOrd="4" destOrd="0" parTransId="{A26A0966-B53A-4B55-ACC7-EBCF33657C99}" sibTransId="{BA1AD921-6B6C-4E83-A373-1819C2E81094}"/>
    <dgm:cxn modelId="{F66FEFC1-2DBD-4B50-B754-B2EB94A1D496}" type="presOf" srcId="{4620C5B0-91C2-4EA4-8349-7421FDCF54C5}" destId="{B8B53B27-FF0D-4F1F-8F1B-AADFE6526520}" srcOrd="0" destOrd="0" presId="urn:microsoft.com/office/officeart/2005/8/layout/cycle3"/>
    <dgm:cxn modelId="{4899EC78-4BB3-4308-8B0E-279CB5D2BA6B}" type="presOf" srcId="{0BD9B165-3D23-4582-9013-D22CEF650B1C}" destId="{3660FED9-D2E2-468A-8549-9F8A0FD43B33}" srcOrd="0" destOrd="0" presId="urn:microsoft.com/office/officeart/2005/8/layout/cycle3"/>
    <dgm:cxn modelId="{AF405920-BD87-4A95-A640-2D853A26ED66}" type="presOf" srcId="{89D0E4CA-E8D6-4448-A4A3-708F1A9B5391}" destId="{6FCB3801-C489-41CD-AAC6-28B77AABCFF6}" srcOrd="0" destOrd="0" presId="urn:microsoft.com/office/officeart/2005/8/layout/cycle3"/>
    <dgm:cxn modelId="{3834BA4B-0C12-4EAA-AF14-32891DC8CF13}" srcId="{4620C5B0-91C2-4EA4-8349-7421FDCF54C5}" destId="{89D0E4CA-E8D6-4448-A4A3-708F1A9B5391}" srcOrd="0" destOrd="0" parTransId="{4A35791F-C5AE-4E74-9032-B10FF0DCBFE4}" sibTransId="{65B91DD7-A00B-4581-9DB4-B58BDAA5DB4E}"/>
    <dgm:cxn modelId="{EBE9B6BC-8BE9-4F16-8B38-2C6D88026C42}" srcId="{0BD9B165-3D23-4582-9013-D22CEF650B1C}" destId="{FEE50EE6-7628-45F2-AF50-AC245E133BEA}" srcOrd="1" destOrd="0" parTransId="{B361111B-480F-4AFD-9E82-79808CD312E3}" sibTransId="{AC7DEDC7-85AB-42D7-A4DF-F10B02389F69}"/>
    <dgm:cxn modelId="{928B96BE-553E-4128-8D4F-CD31365B1982}" type="presParOf" srcId="{B8B53B27-FF0D-4F1F-8F1B-AADFE6526520}" destId="{1A205C07-B289-4F5F-8447-999659AA04E0}" srcOrd="0" destOrd="0" presId="urn:microsoft.com/office/officeart/2005/8/layout/cycle3"/>
    <dgm:cxn modelId="{0E832892-5675-4B49-991E-156DF6AEB7D4}" type="presParOf" srcId="{1A205C07-B289-4F5F-8447-999659AA04E0}" destId="{6FCB3801-C489-41CD-AAC6-28B77AABCFF6}" srcOrd="0" destOrd="0" presId="urn:microsoft.com/office/officeart/2005/8/layout/cycle3"/>
    <dgm:cxn modelId="{DCFEB382-2631-464A-8836-035803244FE5}" type="presParOf" srcId="{1A205C07-B289-4F5F-8447-999659AA04E0}" destId="{DDD984D6-2552-4003-ADEE-4A52446EC773}" srcOrd="1" destOrd="0" presId="urn:microsoft.com/office/officeart/2005/8/layout/cycle3"/>
    <dgm:cxn modelId="{75797CAB-F529-46D4-8343-76094A80EF63}" type="presParOf" srcId="{1A205C07-B289-4F5F-8447-999659AA04E0}" destId="{43EEEBB1-8F1B-4C56-B933-EDFE5B6AB6A0}" srcOrd="2" destOrd="0" presId="urn:microsoft.com/office/officeart/2005/8/layout/cycle3"/>
    <dgm:cxn modelId="{C64B1800-6A4B-432A-B513-3382B8F22495}" type="presParOf" srcId="{1A205C07-B289-4F5F-8447-999659AA04E0}" destId="{82A3C8C6-3813-425F-B439-8AE356AB98FF}" srcOrd="3" destOrd="0" presId="urn:microsoft.com/office/officeart/2005/8/layout/cycle3"/>
    <dgm:cxn modelId="{8F89DA4C-B569-4F79-9D61-55CF023E59F6}" type="presParOf" srcId="{1A205C07-B289-4F5F-8447-999659AA04E0}" destId="{3660FED9-D2E2-468A-8549-9F8A0FD43B33}" srcOrd="4" destOrd="0" presId="urn:microsoft.com/office/officeart/2005/8/layout/cycle3"/>
    <dgm:cxn modelId="{0F8B32A9-E023-46CC-BB64-D862D048E14D}" type="presParOf" srcId="{1A205C07-B289-4F5F-8447-999659AA04E0}" destId="{B5C28740-8233-4427-B857-6AA6D13B3760}" srcOrd="5" destOrd="0" presId="urn:microsoft.com/office/officeart/2005/8/layout/cycle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9864A5E-6373-4AF3-BE5C-DF262A46459E}">
      <dsp:nvSpPr>
        <dsp:cNvPr id="0" name=""/>
        <dsp:cNvSpPr/>
      </dsp:nvSpPr>
      <dsp:spPr>
        <a:xfrm rot="5400000">
          <a:off x="-299638" y="650480"/>
          <a:ext cx="1997590" cy="1398313"/>
        </a:xfrm>
        <a:prstGeom prst="chevron">
          <a:avLst/>
        </a:prstGeom>
        <a:solidFill>
          <a:schemeClr val="accent1">
            <a:lumMod val="7500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en-US" sz="3700" kern="1200" dirty="0" smtClean="0"/>
            <a:t>Past</a:t>
          </a:r>
          <a:endParaRPr lang="en-US" sz="3700" kern="1200" dirty="0"/>
        </a:p>
      </dsp:txBody>
      <dsp:txXfrm rot="5400000">
        <a:off x="-299638" y="650480"/>
        <a:ext cx="1997590" cy="1398313"/>
      </dsp:txXfrm>
    </dsp:sp>
    <dsp:sp modelId="{1144D940-89D4-42CA-914D-CD7E0ECA811A}">
      <dsp:nvSpPr>
        <dsp:cNvPr id="0" name=""/>
        <dsp:cNvSpPr/>
      </dsp:nvSpPr>
      <dsp:spPr>
        <a:xfrm rot="5400000">
          <a:off x="3919355" y="-2461054"/>
          <a:ext cx="1992810" cy="7059886"/>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Founded at height of first phase of AIDS epidemic: 1988</a:t>
          </a:r>
          <a:endParaRPr lang="en-US" sz="1600" kern="1200" dirty="0"/>
        </a:p>
        <a:p>
          <a:pPr marL="171450" lvl="1" indent="-171450" algn="l" defTabSz="711200">
            <a:lnSpc>
              <a:spcPct val="90000"/>
            </a:lnSpc>
            <a:spcBef>
              <a:spcPct val="0"/>
            </a:spcBef>
            <a:spcAft>
              <a:spcPct val="15000"/>
            </a:spcAft>
            <a:buChar char="••"/>
          </a:pPr>
          <a:r>
            <a:rPr lang="en-US" sz="1600" kern="1200" dirty="0" smtClean="0"/>
            <a:t>Specifically to serve people living with HIV/AIDS (PLWH/As) who were homeless and/or suffering from mental illness and/or substance use.</a:t>
          </a:r>
          <a:endParaRPr lang="en-US" sz="1600" kern="1200" dirty="0"/>
        </a:p>
        <a:p>
          <a:pPr marL="171450" lvl="1" indent="-171450" algn="l" defTabSz="711200">
            <a:lnSpc>
              <a:spcPct val="90000"/>
            </a:lnSpc>
            <a:spcBef>
              <a:spcPct val="0"/>
            </a:spcBef>
            <a:spcAft>
              <a:spcPct val="15000"/>
            </a:spcAft>
            <a:buChar char="••"/>
          </a:pPr>
          <a:r>
            <a:rPr lang="en-US" sz="1600" kern="1200" dirty="0" smtClean="0"/>
            <a:t>Agency of last resort for medically-underserved communities of color in Harlem.</a:t>
          </a:r>
          <a:endParaRPr lang="en-US" sz="1600" kern="1200" dirty="0"/>
        </a:p>
        <a:p>
          <a:pPr marL="171450" lvl="1" indent="-171450" algn="l" defTabSz="711200">
            <a:lnSpc>
              <a:spcPct val="90000"/>
            </a:lnSpc>
            <a:spcBef>
              <a:spcPct val="0"/>
            </a:spcBef>
            <a:spcAft>
              <a:spcPct val="15000"/>
            </a:spcAft>
            <a:buChar char="••"/>
          </a:pPr>
          <a:r>
            <a:rPr lang="en-US" sz="1600" kern="1200" dirty="0" smtClean="0"/>
            <a:t>Part of community-based movement to care for PLWH/As:</a:t>
          </a:r>
          <a:endParaRPr lang="en-US" sz="1600" kern="1200" dirty="0"/>
        </a:p>
        <a:p>
          <a:pPr marL="228600" lvl="2" indent="-114300" algn="l" defTabSz="622300">
            <a:lnSpc>
              <a:spcPct val="90000"/>
            </a:lnSpc>
            <a:spcBef>
              <a:spcPct val="0"/>
            </a:spcBef>
            <a:spcAft>
              <a:spcPct val="15000"/>
            </a:spcAft>
            <a:buChar char="••"/>
          </a:pPr>
          <a:r>
            <a:rPr lang="en-US" sz="1400" kern="1200" dirty="0" smtClean="0"/>
            <a:t>Founded to address lack of response from established providers; </a:t>
          </a:r>
        </a:p>
        <a:p>
          <a:pPr marL="228600" lvl="2" indent="-114300" algn="l" defTabSz="622300">
            <a:lnSpc>
              <a:spcPct val="90000"/>
            </a:lnSpc>
            <a:spcBef>
              <a:spcPct val="0"/>
            </a:spcBef>
            <a:spcAft>
              <a:spcPct val="15000"/>
            </a:spcAft>
            <a:buChar char="••"/>
          </a:pPr>
          <a:r>
            <a:rPr lang="en-US" sz="1400" kern="1200" dirty="0" smtClean="0"/>
            <a:t>Responding to the unique personal, social, and institutional barriers to care in Harlem</a:t>
          </a:r>
        </a:p>
      </dsp:txBody>
      <dsp:txXfrm rot="5400000">
        <a:off x="3919355" y="-2461054"/>
        <a:ext cx="1992810" cy="7059886"/>
      </dsp:txXfrm>
    </dsp:sp>
    <dsp:sp modelId="{1AF099DC-460B-4516-9D89-023534D1AA87}">
      <dsp:nvSpPr>
        <dsp:cNvPr id="0" name=""/>
        <dsp:cNvSpPr/>
      </dsp:nvSpPr>
      <dsp:spPr>
        <a:xfrm rot="5400000">
          <a:off x="-299638" y="2946594"/>
          <a:ext cx="1997590" cy="1398313"/>
        </a:xfrm>
        <a:prstGeom prst="chevron">
          <a:avLst/>
        </a:prstGeom>
        <a:solidFill>
          <a:schemeClr val="accent1">
            <a:lumMod val="7500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en-US" sz="3700" kern="1200" dirty="0" smtClean="0"/>
            <a:t>Present</a:t>
          </a:r>
          <a:endParaRPr lang="en-US" sz="3700" kern="1200" dirty="0"/>
        </a:p>
      </dsp:txBody>
      <dsp:txXfrm rot="5400000">
        <a:off x="-299638" y="2946594"/>
        <a:ext cx="1997590" cy="1398313"/>
      </dsp:txXfrm>
    </dsp:sp>
    <dsp:sp modelId="{1D0E6BF5-CD0B-4297-8F9D-CFF419AD8A96}">
      <dsp:nvSpPr>
        <dsp:cNvPr id="0" name=""/>
        <dsp:cNvSpPr/>
      </dsp:nvSpPr>
      <dsp:spPr>
        <a:xfrm rot="5400000">
          <a:off x="3750304" y="-59695"/>
          <a:ext cx="2355904" cy="7059886"/>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In July 2007, Harlem United received a federally-qualified health center for the homeless (FQHC-H) designation from the Health Resources Services Administration (HRSA)</a:t>
          </a:r>
          <a:endParaRPr lang="en-US" sz="1600" kern="1200" dirty="0"/>
        </a:p>
        <a:p>
          <a:pPr marL="228600" lvl="2" indent="-114300" algn="l" defTabSz="622300">
            <a:lnSpc>
              <a:spcPct val="90000"/>
            </a:lnSpc>
            <a:spcBef>
              <a:spcPct val="0"/>
            </a:spcBef>
            <a:spcAft>
              <a:spcPct val="15000"/>
            </a:spcAft>
            <a:buChar char="••"/>
          </a:pPr>
          <a:r>
            <a:rPr lang="en-US" sz="1400" kern="1200" dirty="0" smtClean="0"/>
            <a:t>The FQHC-H designation allows HU to expand services to homeless people in Central and East Harlem communities who are predominantly African American and Latino(a) adults, and have histories of substance use and/or mental illness. </a:t>
          </a:r>
        </a:p>
        <a:p>
          <a:pPr marL="114300" lvl="1" indent="-114300" algn="l" defTabSz="622300">
            <a:lnSpc>
              <a:spcPct val="90000"/>
            </a:lnSpc>
            <a:spcBef>
              <a:spcPct val="0"/>
            </a:spcBef>
            <a:spcAft>
              <a:spcPct val="15000"/>
            </a:spcAft>
            <a:buChar char="••"/>
          </a:pPr>
          <a:endParaRPr lang="en-US" sz="1400" kern="1200" dirty="0" smtClean="0"/>
        </a:p>
        <a:p>
          <a:pPr marL="171450" lvl="1" indent="-171450" algn="l" defTabSz="711200">
            <a:lnSpc>
              <a:spcPct val="90000"/>
            </a:lnSpc>
            <a:spcBef>
              <a:spcPct val="0"/>
            </a:spcBef>
            <a:spcAft>
              <a:spcPct val="15000"/>
            </a:spcAft>
            <a:buChar char="••"/>
          </a:pPr>
          <a:r>
            <a:rPr lang="en-US" sz="1600" kern="1200" dirty="0" smtClean="0"/>
            <a:t>In 2012, Harlem United received Patient-Centered Medical Home (PCMH) level 3 accreditation</a:t>
          </a:r>
          <a:endParaRPr lang="en-US" sz="1400" kern="1200" dirty="0" smtClean="0"/>
        </a:p>
      </dsp:txBody>
      <dsp:txXfrm rot="5400000">
        <a:off x="3750304" y="-59695"/>
        <a:ext cx="2355904" cy="705988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A79795A-4AD4-4CC2-B021-3BADC724E590}">
      <dsp:nvSpPr>
        <dsp:cNvPr id="0" name=""/>
        <dsp:cNvSpPr/>
      </dsp:nvSpPr>
      <dsp:spPr>
        <a:xfrm>
          <a:off x="-40005" y="0"/>
          <a:ext cx="7090412" cy="1348740"/>
        </a:xfrm>
        <a:prstGeom prst="roundRect">
          <a:avLst>
            <a:gd name="adj" fmla="val 10000"/>
          </a:avLst>
        </a:prstGeom>
        <a:solidFill>
          <a:schemeClr val="bg2"/>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solidFill>
                <a:schemeClr val="accent3">
                  <a:lumMod val="75000"/>
                </a:schemeClr>
              </a:solidFill>
            </a:rPr>
            <a:t>Generating a list of indicators to monitor (29 initial indicators):</a:t>
          </a:r>
          <a:endParaRPr lang="en-US" sz="1800" kern="1200" dirty="0">
            <a:solidFill>
              <a:schemeClr val="accent3">
                <a:lumMod val="75000"/>
              </a:schemeClr>
            </a:solidFill>
          </a:endParaRPr>
        </a:p>
        <a:p>
          <a:pPr marL="114300" lvl="1" indent="-114300" algn="l" defTabSz="622300">
            <a:lnSpc>
              <a:spcPct val="90000"/>
            </a:lnSpc>
            <a:spcBef>
              <a:spcPct val="0"/>
            </a:spcBef>
            <a:spcAft>
              <a:spcPct val="15000"/>
            </a:spcAft>
            <a:buChar char="••"/>
          </a:pPr>
          <a:r>
            <a:rPr lang="en-US" sz="1400" kern="1200" dirty="0" smtClean="0">
              <a:solidFill>
                <a:schemeClr val="accent3">
                  <a:lumMod val="75000"/>
                </a:schemeClr>
              </a:solidFill>
            </a:rPr>
            <a:t>Oral Health Quality Indicators recommended by NQC Guideline-based Quality Indicators for HIV Care (</a:t>
          </a:r>
          <a:r>
            <a:rPr lang="en-US" sz="1400" kern="1200" dirty="0" smtClean="0">
              <a:solidFill>
                <a:schemeClr val="tx1"/>
              </a:solidFill>
            </a:rPr>
            <a:t>http://www.nationalqualitycenter.org/index.cfm/6115/19392</a:t>
          </a:r>
          <a:r>
            <a:rPr lang="en-US" sz="1400" kern="1200" dirty="0" smtClean="0">
              <a:solidFill>
                <a:schemeClr val="accent3">
                  <a:lumMod val="75000"/>
                </a:schemeClr>
              </a:solidFill>
            </a:rPr>
            <a:t>)</a:t>
          </a:r>
          <a:endParaRPr lang="en-US" sz="1400" kern="1200" dirty="0">
            <a:solidFill>
              <a:schemeClr val="accent3">
                <a:lumMod val="75000"/>
              </a:schemeClr>
            </a:solidFill>
          </a:endParaRPr>
        </a:p>
        <a:p>
          <a:pPr marL="114300" lvl="1" indent="-114300" algn="l" defTabSz="622300">
            <a:lnSpc>
              <a:spcPct val="90000"/>
            </a:lnSpc>
            <a:spcBef>
              <a:spcPct val="0"/>
            </a:spcBef>
            <a:spcAft>
              <a:spcPct val="15000"/>
            </a:spcAft>
            <a:buChar char="••"/>
          </a:pPr>
          <a:r>
            <a:rPr lang="en-US" sz="1400" kern="1200" dirty="0" smtClean="0">
              <a:solidFill>
                <a:schemeClr val="accent3">
                  <a:lumMod val="75000"/>
                </a:schemeClr>
              </a:solidFill>
            </a:rPr>
            <a:t>General indicators (i.e. admin, general health)</a:t>
          </a:r>
          <a:endParaRPr lang="en-US" sz="1400" kern="1200" dirty="0">
            <a:solidFill>
              <a:schemeClr val="accent3">
                <a:lumMod val="75000"/>
              </a:schemeClr>
            </a:solidFill>
          </a:endParaRPr>
        </a:p>
      </dsp:txBody>
      <dsp:txXfrm>
        <a:off x="-40005" y="0"/>
        <a:ext cx="5682242" cy="1348740"/>
      </dsp:txXfrm>
    </dsp:sp>
    <dsp:sp modelId="{3A6209A7-0693-475B-81E1-135C020DE2BD}">
      <dsp:nvSpPr>
        <dsp:cNvPr id="0" name=""/>
        <dsp:cNvSpPr/>
      </dsp:nvSpPr>
      <dsp:spPr>
        <a:xfrm>
          <a:off x="651510" y="1573529"/>
          <a:ext cx="6930390" cy="1348740"/>
        </a:xfrm>
        <a:prstGeom prst="roundRect">
          <a:avLst>
            <a:gd name="adj" fmla="val 10000"/>
          </a:avLst>
        </a:prstGeom>
        <a:solidFill>
          <a:schemeClr val="accent5">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solidFill>
                <a:schemeClr val="accent6">
                  <a:lumMod val="20000"/>
                  <a:lumOff val="80000"/>
                </a:schemeClr>
              </a:solidFill>
            </a:rPr>
            <a:t>Selecting indicators to be monitored monthly:</a:t>
          </a:r>
          <a:endParaRPr lang="en-US" sz="1900" kern="1200" dirty="0">
            <a:solidFill>
              <a:schemeClr val="accent6">
                <a:lumMod val="20000"/>
                <a:lumOff val="80000"/>
              </a:schemeClr>
            </a:solidFill>
          </a:endParaRPr>
        </a:p>
        <a:p>
          <a:pPr marL="114300" lvl="1" indent="-114300" algn="l" defTabSz="666750">
            <a:lnSpc>
              <a:spcPct val="90000"/>
            </a:lnSpc>
            <a:spcBef>
              <a:spcPct val="0"/>
            </a:spcBef>
            <a:spcAft>
              <a:spcPct val="15000"/>
            </a:spcAft>
            <a:buChar char="••"/>
          </a:pPr>
          <a:r>
            <a:rPr lang="en-US" sz="1500" kern="1200" dirty="0" smtClean="0">
              <a:solidFill>
                <a:schemeClr val="accent6">
                  <a:lumMod val="20000"/>
                  <a:lumOff val="80000"/>
                </a:schemeClr>
              </a:solidFill>
            </a:rPr>
            <a:t>List of indicators is selected based on a number of factors, e.g. relevance to HU dental population, reporting requirements, internal/external standards, clinic/staff capacity</a:t>
          </a:r>
          <a:endParaRPr lang="en-US" sz="1500" kern="1200" dirty="0">
            <a:solidFill>
              <a:schemeClr val="accent6">
                <a:lumMod val="20000"/>
                <a:lumOff val="80000"/>
              </a:schemeClr>
            </a:solidFill>
          </a:endParaRPr>
        </a:p>
      </dsp:txBody>
      <dsp:txXfrm>
        <a:off x="651510" y="1573529"/>
        <a:ext cx="5442204" cy="1348740"/>
      </dsp:txXfrm>
    </dsp:sp>
    <dsp:sp modelId="{72580AA5-6DB5-43D6-A46A-30936A28E631}">
      <dsp:nvSpPr>
        <dsp:cNvPr id="0" name=""/>
        <dsp:cNvSpPr/>
      </dsp:nvSpPr>
      <dsp:spPr>
        <a:xfrm>
          <a:off x="1263015" y="3147059"/>
          <a:ext cx="6930390" cy="1348740"/>
        </a:xfrm>
        <a:prstGeom prst="roundRect">
          <a:avLst>
            <a:gd name="adj" fmla="val 10000"/>
          </a:avLst>
        </a:prstGeom>
        <a:solidFill>
          <a:schemeClr val="accent1">
            <a:lumMod val="90000"/>
            <a:alpha val="8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solidFill>
                <a:schemeClr val="tx1">
                  <a:lumMod val="85000"/>
                  <a:lumOff val="15000"/>
                </a:schemeClr>
              </a:solidFill>
            </a:rPr>
            <a:t>Finalizing indicators to measure performance of Dental clinic:</a:t>
          </a:r>
          <a:endParaRPr lang="en-US" sz="1900" kern="1200" dirty="0">
            <a:solidFill>
              <a:schemeClr val="tx1">
                <a:lumMod val="85000"/>
                <a:lumOff val="15000"/>
              </a:schemeClr>
            </a:solidFill>
          </a:endParaRPr>
        </a:p>
        <a:p>
          <a:pPr marL="114300" lvl="1" indent="-114300" algn="l" defTabSz="666750">
            <a:lnSpc>
              <a:spcPct val="90000"/>
            </a:lnSpc>
            <a:spcBef>
              <a:spcPct val="0"/>
            </a:spcBef>
            <a:spcAft>
              <a:spcPct val="15000"/>
            </a:spcAft>
            <a:buChar char="••"/>
          </a:pPr>
          <a:r>
            <a:rPr lang="en-US" sz="1500" kern="1200" dirty="0" smtClean="0">
              <a:solidFill>
                <a:schemeClr val="tx1">
                  <a:lumMod val="85000"/>
                  <a:lumOff val="15000"/>
                </a:schemeClr>
              </a:solidFill>
            </a:rPr>
            <a:t>16 Oral Health indicators</a:t>
          </a:r>
          <a:endParaRPr lang="en-US" sz="1500" kern="1200" dirty="0">
            <a:solidFill>
              <a:schemeClr val="tx1">
                <a:lumMod val="85000"/>
                <a:lumOff val="15000"/>
              </a:schemeClr>
            </a:solidFill>
          </a:endParaRPr>
        </a:p>
        <a:p>
          <a:pPr marL="114300" lvl="1" indent="-114300" algn="l" defTabSz="666750">
            <a:lnSpc>
              <a:spcPct val="90000"/>
            </a:lnSpc>
            <a:spcBef>
              <a:spcPct val="0"/>
            </a:spcBef>
            <a:spcAft>
              <a:spcPct val="15000"/>
            </a:spcAft>
            <a:buChar char="••"/>
          </a:pPr>
          <a:r>
            <a:rPr lang="en-US" sz="1500" kern="1200" dirty="0" smtClean="0">
              <a:solidFill>
                <a:schemeClr val="tx1">
                  <a:lumMod val="85000"/>
                  <a:lumOff val="15000"/>
                </a:schemeClr>
              </a:solidFill>
            </a:rPr>
            <a:t>Defining appropriate denominators for each indicator</a:t>
          </a:r>
          <a:endParaRPr lang="en-US" sz="1500" kern="1200" dirty="0">
            <a:solidFill>
              <a:schemeClr val="tx1">
                <a:lumMod val="85000"/>
                <a:lumOff val="15000"/>
              </a:schemeClr>
            </a:solidFill>
          </a:endParaRPr>
        </a:p>
      </dsp:txBody>
      <dsp:txXfrm>
        <a:off x="1263015" y="3147059"/>
        <a:ext cx="5442204" cy="1348740"/>
      </dsp:txXfrm>
    </dsp:sp>
    <dsp:sp modelId="{4E8DB4A2-3258-4F91-8172-EEEDDFF3E87D}">
      <dsp:nvSpPr>
        <dsp:cNvPr id="0" name=""/>
        <dsp:cNvSpPr/>
      </dsp:nvSpPr>
      <dsp:spPr>
        <a:xfrm>
          <a:off x="6093714" y="1022794"/>
          <a:ext cx="876681" cy="876681"/>
        </a:xfrm>
        <a:prstGeom prst="downArrow">
          <a:avLst>
            <a:gd name="adj1" fmla="val 55000"/>
            <a:gd name="adj2" fmla="val 45000"/>
          </a:avLst>
        </a:prstGeom>
        <a:solidFill>
          <a:schemeClr val="bg2">
            <a:lumMod val="60000"/>
            <a:lumOff val="40000"/>
            <a:alpha val="90000"/>
          </a:schemeClr>
        </a:solidFill>
        <a:ln w="19050" cap="flat" cmpd="sng" algn="ctr">
          <a:solidFill>
            <a:schemeClr val="accent5">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dirty="0"/>
        </a:p>
      </dsp:txBody>
      <dsp:txXfrm>
        <a:off x="6093714" y="1022794"/>
        <a:ext cx="876681" cy="876681"/>
      </dsp:txXfrm>
    </dsp:sp>
    <dsp:sp modelId="{9D38E127-2B76-4F6C-A7FB-00284D3B3FDD}">
      <dsp:nvSpPr>
        <dsp:cNvPr id="0" name=""/>
        <dsp:cNvSpPr/>
      </dsp:nvSpPr>
      <dsp:spPr>
        <a:xfrm>
          <a:off x="6705219" y="2587332"/>
          <a:ext cx="876681" cy="876681"/>
        </a:xfrm>
        <a:prstGeom prst="downArrow">
          <a:avLst>
            <a:gd name="adj1" fmla="val 55000"/>
            <a:gd name="adj2" fmla="val 45000"/>
          </a:avLst>
        </a:prstGeom>
        <a:solidFill>
          <a:schemeClr val="accent3">
            <a:lumMod val="65000"/>
            <a:alpha val="90000"/>
          </a:schemeClr>
        </a:solidFill>
        <a:ln w="19050" cap="flat" cmpd="sng" algn="ctr">
          <a:solidFill>
            <a:schemeClr val="accent5">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dirty="0"/>
        </a:p>
      </dsp:txBody>
      <dsp:txXfrm>
        <a:off x="6705219" y="2587332"/>
        <a:ext cx="876681" cy="87668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2EF2DA7-4E63-4839-8F76-C5983407468E}">
      <dsp:nvSpPr>
        <dsp:cNvPr id="0" name=""/>
        <dsp:cNvSpPr/>
      </dsp:nvSpPr>
      <dsp:spPr>
        <a:xfrm rot="16200000">
          <a:off x="-1453936" y="1455939"/>
          <a:ext cx="4876800" cy="1964921"/>
        </a:xfrm>
        <a:prstGeom prst="flowChartManualOperation">
          <a:avLst/>
        </a:prstGeom>
        <a:solidFill>
          <a:schemeClr val="accent1"/>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39700" bIns="0" numCol="1" spcCol="1270" anchor="t" anchorCtr="0">
          <a:noAutofit/>
        </a:bodyPr>
        <a:lstStyle/>
        <a:p>
          <a:pPr lvl="0" algn="l" defTabSz="977900">
            <a:lnSpc>
              <a:spcPct val="90000"/>
            </a:lnSpc>
            <a:spcBef>
              <a:spcPct val="0"/>
            </a:spcBef>
            <a:spcAft>
              <a:spcPct val="35000"/>
            </a:spcAft>
          </a:pPr>
          <a:r>
            <a:rPr lang="en-US" sz="2200" kern="1200" dirty="0" smtClean="0">
              <a:solidFill>
                <a:schemeClr val="tx1">
                  <a:lumMod val="85000"/>
                  <a:lumOff val="15000"/>
                </a:schemeClr>
              </a:solidFill>
            </a:rPr>
            <a:t>Data collection tool</a:t>
          </a:r>
          <a:endParaRPr lang="en-US" sz="2200" kern="1200" dirty="0">
            <a:solidFill>
              <a:schemeClr val="tx1">
                <a:lumMod val="85000"/>
                <a:lumOff val="15000"/>
              </a:schemeClr>
            </a:solidFill>
          </a:endParaRPr>
        </a:p>
        <a:p>
          <a:pPr marL="171450" lvl="1" indent="-171450" algn="l" defTabSz="755650">
            <a:lnSpc>
              <a:spcPct val="90000"/>
            </a:lnSpc>
            <a:spcBef>
              <a:spcPct val="0"/>
            </a:spcBef>
            <a:spcAft>
              <a:spcPct val="15000"/>
            </a:spcAft>
            <a:buChar char="••"/>
          </a:pPr>
          <a:r>
            <a:rPr lang="en-US" sz="1700" kern="1200" dirty="0" smtClean="0">
              <a:solidFill>
                <a:schemeClr val="tx1">
                  <a:lumMod val="85000"/>
                  <a:lumOff val="15000"/>
                </a:schemeClr>
              </a:solidFill>
            </a:rPr>
            <a:t>Developing chart review tool</a:t>
          </a:r>
          <a:endParaRPr lang="en-US" sz="1700" kern="1200" dirty="0">
            <a:solidFill>
              <a:schemeClr val="tx1">
                <a:lumMod val="85000"/>
                <a:lumOff val="15000"/>
              </a:schemeClr>
            </a:solidFill>
          </a:endParaRPr>
        </a:p>
        <a:p>
          <a:pPr marL="342900" lvl="2" indent="-171450" algn="l" defTabSz="755650">
            <a:lnSpc>
              <a:spcPct val="90000"/>
            </a:lnSpc>
            <a:spcBef>
              <a:spcPct val="0"/>
            </a:spcBef>
            <a:spcAft>
              <a:spcPct val="15000"/>
            </a:spcAft>
            <a:buChar char="••"/>
          </a:pPr>
          <a:r>
            <a:rPr lang="en-US" sz="1700" kern="1200" dirty="0" smtClean="0">
              <a:solidFill>
                <a:schemeClr val="tx1">
                  <a:lumMod val="85000"/>
                  <a:lumOff val="15000"/>
                </a:schemeClr>
              </a:solidFill>
            </a:rPr>
            <a:t>Hard copy</a:t>
          </a:r>
          <a:endParaRPr lang="en-US" sz="1700" kern="1200" dirty="0">
            <a:solidFill>
              <a:schemeClr val="tx1">
                <a:lumMod val="85000"/>
                <a:lumOff val="15000"/>
              </a:schemeClr>
            </a:solidFill>
          </a:endParaRPr>
        </a:p>
        <a:p>
          <a:pPr marL="342900" lvl="2" indent="-171450" algn="l" defTabSz="755650">
            <a:lnSpc>
              <a:spcPct val="90000"/>
            </a:lnSpc>
            <a:spcBef>
              <a:spcPct val="0"/>
            </a:spcBef>
            <a:spcAft>
              <a:spcPct val="15000"/>
            </a:spcAft>
            <a:buChar char="••"/>
          </a:pPr>
          <a:r>
            <a:rPr lang="en-US" sz="1700" kern="1200" dirty="0" smtClean="0">
              <a:solidFill>
                <a:schemeClr val="tx1">
                  <a:lumMod val="85000"/>
                  <a:lumOff val="15000"/>
                </a:schemeClr>
              </a:solidFill>
            </a:rPr>
            <a:t>Electronic copy (Survey Monkey) for data entry</a:t>
          </a:r>
          <a:endParaRPr lang="en-US" sz="1700" kern="1200" dirty="0">
            <a:solidFill>
              <a:schemeClr val="tx1">
                <a:lumMod val="85000"/>
                <a:lumOff val="15000"/>
              </a:schemeClr>
            </a:solidFill>
          </a:endParaRPr>
        </a:p>
        <a:p>
          <a:pPr marL="171450" lvl="1" indent="-171450" algn="l" defTabSz="755650">
            <a:lnSpc>
              <a:spcPct val="90000"/>
            </a:lnSpc>
            <a:spcBef>
              <a:spcPct val="0"/>
            </a:spcBef>
            <a:spcAft>
              <a:spcPct val="15000"/>
            </a:spcAft>
            <a:buChar char="••"/>
          </a:pPr>
          <a:r>
            <a:rPr lang="en-US" sz="1700" kern="1200" dirty="0" smtClean="0">
              <a:solidFill>
                <a:schemeClr val="tx1">
                  <a:lumMod val="85000"/>
                  <a:lumOff val="15000"/>
                </a:schemeClr>
              </a:solidFill>
            </a:rPr>
            <a:t>Staff training on collecting data using chart review tool</a:t>
          </a:r>
          <a:endParaRPr lang="en-US" sz="1700" kern="1200" dirty="0">
            <a:solidFill>
              <a:schemeClr val="tx1">
                <a:lumMod val="85000"/>
                <a:lumOff val="15000"/>
              </a:schemeClr>
            </a:solidFill>
          </a:endParaRPr>
        </a:p>
      </dsp:txBody>
      <dsp:txXfrm rot="16200000">
        <a:off x="-1453936" y="1455939"/>
        <a:ext cx="4876800" cy="1964921"/>
      </dsp:txXfrm>
    </dsp:sp>
    <dsp:sp modelId="{1D79D29A-5455-4D9F-BCFA-C0A6C7B935FF}">
      <dsp:nvSpPr>
        <dsp:cNvPr id="0" name=""/>
        <dsp:cNvSpPr/>
      </dsp:nvSpPr>
      <dsp:spPr>
        <a:xfrm rot="16200000">
          <a:off x="658354" y="1455939"/>
          <a:ext cx="4876800" cy="1964921"/>
        </a:xfrm>
        <a:prstGeom prst="flowChartManualOperation">
          <a:avLst/>
        </a:prstGeom>
        <a:solidFill>
          <a:schemeClr val="accent5">
            <a:hueOff val="3454945"/>
            <a:satOff val="-3990"/>
            <a:lumOff val="-39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41627" bIns="0" numCol="1" spcCol="1270" anchor="t" anchorCtr="0">
          <a:noAutofit/>
        </a:bodyPr>
        <a:lstStyle/>
        <a:p>
          <a:pPr lvl="0" algn="l" defTabSz="977900">
            <a:lnSpc>
              <a:spcPct val="90000"/>
            </a:lnSpc>
            <a:spcBef>
              <a:spcPct val="0"/>
            </a:spcBef>
            <a:spcAft>
              <a:spcPct val="35000"/>
            </a:spcAft>
          </a:pPr>
          <a:r>
            <a:rPr lang="en-US" sz="2200" kern="1200" dirty="0" smtClean="0">
              <a:solidFill>
                <a:schemeClr val="tx1">
                  <a:lumMod val="85000"/>
                  <a:lumOff val="15000"/>
                </a:schemeClr>
              </a:solidFill>
            </a:rPr>
            <a:t>Sampling method</a:t>
          </a:r>
          <a:endParaRPr lang="en-US" sz="2200" kern="1200" dirty="0">
            <a:solidFill>
              <a:schemeClr val="tx1">
                <a:lumMod val="85000"/>
                <a:lumOff val="15000"/>
              </a:schemeClr>
            </a:solidFill>
          </a:endParaRPr>
        </a:p>
        <a:p>
          <a:pPr marL="171450" lvl="1" indent="-171450" algn="l" defTabSz="755650">
            <a:lnSpc>
              <a:spcPct val="90000"/>
            </a:lnSpc>
            <a:spcBef>
              <a:spcPct val="0"/>
            </a:spcBef>
            <a:spcAft>
              <a:spcPct val="15000"/>
            </a:spcAft>
            <a:buChar char="••"/>
          </a:pPr>
          <a:r>
            <a:rPr lang="en-US" sz="1700" kern="1200" dirty="0" smtClean="0">
              <a:solidFill>
                <a:schemeClr val="tx1">
                  <a:lumMod val="85000"/>
                  <a:lumOff val="15000"/>
                </a:schemeClr>
              </a:solidFill>
            </a:rPr>
            <a:t>Random sampling of clients who have dental visit in month of review</a:t>
          </a:r>
          <a:endParaRPr lang="en-US" sz="1700" kern="1200" dirty="0">
            <a:solidFill>
              <a:schemeClr val="tx1">
                <a:lumMod val="85000"/>
                <a:lumOff val="15000"/>
              </a:schemeClr>
            </a:solidFill>
          </a:endParaRPr>
        </a:p>
        <a:p>
          <a:pPr marL="171450" lvl="1" indent="-171450" algn="l" defTabSz="755650">
            <a:lnSpc>
              <a:spcPct val="90000"/>
            </a:lnSpc>
            <a:spcBef>
              <a:spcPct val="0"/>
            </a:spcBef>
            <a:spcAft>
              <a:spcPct val="15000"/>
            </a:spcAft>
            <a:buChar char="••"/>
          </a:pPr>
          <a:r>
            <a:rPr lang="en-US" sz="1700" kern="1200" dirty="0" smtClean="0">
              <a:solidFill>
                <a:schemeClr val="tx1">
                  <a:lumMod val="85000"/>
                  <a:lumOff val="15000"/>
                </a:schemeClr>
              </a:solidFill>
            </a:rPr>
            <a:t>50 randomly sampled charts monthly (using randomizer.org)</a:t>
          </a:r>
          <a:endParaRPr lang="en-US" sz="1700" kern="1200" dirty="0">
            <a:solidFill>
              <a:schemeClr val="tx1">
                <a:lumMod val="85000"/>
                <a:lumOff val="15000"/>
              </a:schemeClr>
            </a:solidFill>
          </a:endParaRPr>
        </a:p>
      </dsp:txBody>
      <dsp:txXfrm rot="16200000">
        <a:off x="658354" y="1455939"/>
        <a:ext cx="4876800" cy="1964921"/>
      </dsp:txXfrm>
    </dsp:sp>
    <dsp:sp modelId="{050F66E3-4841-471A-B1F1-71659A77259A}">
      <dsp:nvSpPr>
        <dsp:cNvPr id="0" name=""/>
        <dsp:cNvSpPr/>
      </dsp:nvSpPr>
      <dsp:spPr>
        <a:xfrm rot="16200000">
          <a:off x="2770645" y="1455939"/>
          <a:ext cx="4876800" cy="1964921"/>
        </a:xfrm>
        <a:prstGeom prst="flowChartManualOperation">
          <a:avLst/>
        </a:prstGeom>
        <a:solidFill>
          <a:schemeClr val="accent5">
            <a:hueOff val="6909890"/>
            <a:satOff val="-7980"/>
            <a:lumOff val="-78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41627" bIns="0" numCol="1" spcCol="1270" anchor="t" anchorCtr="0">
          <a:noAutofit/>
        </a:bodyPr>
        <a:lstStyle/>
        <a:p>
          <a:pPr lvl="0" algn="l" defTabSz="977900">
            <a:lnSpc>
              <a:spcPct val="90000"/>
            </a:lnSpc>
            <a:spcBef>
              <a:spcPct val="0"/>
            </a:spcBef>
            <a:spcAft>
              <a:spcPct val="35000"/>
            </a:spcAft>
          </a:pPr>
          <a:r>
            <a:rPr lang="en-US" sz="2200" kern="1200" dirty="0" smtClean="0"/>
            <a:t>Procedure</a:t>
          </a:r>
          <a:endParaRPr lang="en-US" sz="2200" kern="1200" dirty="0"/>
        </a:p>
        <a:p>
          <a:pPr marL="171450" lvl="1" indent="-171450" algn="l" defTabSz="755650">
            <a:lnSpc>
              <a:spcPct val="90000"/>
            </a:lnSpc>
            <a:spcBef>
              <a:spcPct val="0"/>
            </a:spcBef>
            <a:spcAft>
              <a:spcPct val="15000"/>
            </a:spcAft>
            <a:buChar char="••"/>
          </a:pPr>
          <a:r>
            <a:rPr lang="en-US" sz="1700" kern="1200" dirty="0" smtClean="0"/>
            <a:t>Distribute list of clients evenly among staff</a:t>
          </a:r>
          <a:endParaRPr lang="en-US" sz="1700" kern="1200" dirty="0"/>
        </a:p>
        <a:p>
          <a:pPr marL="171450" lvl="1" indent="-171450" algn="l" defTabSz="755650">
            <a:lnSpc>
              <a:spcPct val="90000"/>
            </a:lnSpc>
            <a:spcBef>
              <a:spcPct val="0"/>
            </a:spcBef>
            <a:spcAft>
              <a:spcPct val="15000"/>
            </a:spcAft>
            <a:buChar char="••"/>
          </a:pPr>
          <a:r>
            <a:rPr lang="en-US" sz="1700" kern="1200" dirty="0" smtClean="0"/>
            <a:t>Staff conducts Dentrix chart review</a:t>
          </a:r>
          <a:endParaRPr lang="en-US" sz="1700" kern="1200" dirty="0"/>
        </a:p>
        <a:p>
          <a:pPr marL="171450" lvl="1" indent="-171450" algn="l" defTabSz="755650">
            <a:lnSpc>
              <a:spcPct val="90000"/>
            </a:lnSpc>
            <a:spcBef>
              <a:spcPct val="0"/>
            </a:spcBef>
            <a:spcAft>
              <a:spcPct val="15000"/>
            </a:spcAft>
            <a:buChar char="••"/>
          </a:pPr>
          <a:r>
            <a:rPr lang="en-US" sz="1700" kern="1200" dirty="0" smtClean="0"/>
            <a:t>Data entry specialist enters data into Survey Monkey</a:t>
          </a:r>
          <a:endParaRPr lang="en-US" sz="1700" kern="1200" dirty="0"/>
        </a:p>
      </dsp:txBody>
      <dsp:txXfrm rot="16200000">
        <a:off x="2770645" y="1455939"/>
        <a:ext cx="4876800" cy="1964921"/>
      </dsp:txXfrm>
    </dsp:sp>
    <dsp:sp modelId="{11C8098D-BBDE-42C7-9903-9D6BB0EEC1D1}">
      <dsp:nvSpPr>
        <dsp:cNvPr id="0" name=""/>
        <dsp:cNvSpPr/>
      </dsp:nvSpPr>
      <dsp:spPr>
        <a:xfrm rot="16200000">
          <a:off x="4882936" y="1455939"/>
          <a:ext cx="4876800" cy="1964921"/>
        </a:xfrm>
        <a:prstGeom prst="flowChartManualOperation">
          <a:avLst/>
        </a:prstGeom>
        <a:solidFill>
          <a:schemeClr val="accent5">
            <a:hueOff val="10364835"/>
            <a:satOff val="-11970"/>
            <a:lumOff val="-117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41627" bIns="0" numCol="1" spcCol="1270" anchor="t" anchorCtr="0">
          <a:noAutofit/>
        </a:bodyPr>
        <a:lstStyle/>
        <a:p>
          <a:pPr lvl="0" algn="l" defTabSz="977900">
            <a:lnSpc>
              <a:spcPct val="90000"/>
            </a:lnSpc>
            <a:spcBef>
              <a:spcPct val="0"/>
            </a:spcBef>
            <a:spcAft>
              <a:spcPct val="35000"/>
            </a:spcAft>
          </a:pPr>
          <a:r>
            <a:rPr lang="en-US" sz="2200" kern="1200" dirty="0" smtClean="0"/>
            <a:t>Data summary</a:t>
          </a:r>
          <a:endParaRPr lang="en-US" sz="2200" kern="1200" dirty="0"/>
        </a:p>
        <a:p>
          <a:pPr marL="171450" lvl="1" indent="-171450" algn="l" defTabSz="755650">
            <a:lnSpc>
              <a:spcPct val="90000"/>
            </a:lnSpc>
            <a:spcBef>
              <a:spcPct val="0"/>
            </a:spcBef>
            <a:spcAft>
              <a:spcPct val="15000"/>
            </a:spcAft>
            <a:buChar char="••"/>
          </a:pPr>
          <a:r>
            <a:rPr lang="en-US" sz="1700" kern="1200" dirty="0" smtClean="0"/>
            <a:t>Evaluator  provides data summary</a:t>
          </a:r>
          <a:endParaRPr lang="en-US" sz="1700" kern="1200" dirty="0"/>
        </a:p>
        <a:p>
          <a:pPr marL="342900" lvl="2" indent="-171450" algn="l" defTabSz="755650">
            <a:lnSpc>
              <a:spcPct val="90000"/>
            </a:lnSpc>
            <a:spcBef>
              <a:spcPct val="0"/>
            </a:spcBef>
            <a:spcAft>
              <a:spcPct val="15000"/>
            </a:spcAft>
            <a:buChar char="••"/>
          </a:pPr>
          <a:r>
            <a:rPr lang="en-US" sz="1700" kern="1200" dirty="0" smtClean="0"/>
            <a:t>Downloads data from Survey Monkey</a:t>
          </a:r>
          <a:endParaRPr lang="en-US" sz="1700" kern="1200" dirty="0"/>
        </a:p>
        <a:p>
          <a:pPr marL="342900" lvl="2" indent="-171450" algn="l" defTabSz="755650">
            <a:lnSpc>
              <a:spcPct val="90000"/>
            </a:lnSpc>
            <a:spcBef>
              <a:spcPct val="0"/>
            </a:spcBef>
            <a:spcAft>
              <a:spcPct val="15000"/>
            </a:spcAft>
            <a:buChar char="••"/>
          </a:pPr>
          <a:r>
            <a:rPr lang="en-US" sz="1700" kern="1200" dirty="0" smtClean="0"/>
            <a:t>Summarizes data in CQI table</a:t>
          </a:r>
          <a:endParaRPr lang="en-US" sz="1700" kern="1200" dirty="0"/>
        </a:p>
      </dsp:txBody>
      <dsp:txXfrm rot="16200000">
        <a:off x="4882936" y="1455939"/>
        <a:ext cx="4876800" cy="196492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DD984D6-2552-4003-ADEE-4A52446EC773}">
      <dsp:nvSpPr>
        <dsp:cNvPr id="0" name=""/>
        <dsp:cNvSpPr/>
      </dsp:nvSpPr>
      <dsp:spPr>
        <a:xfrm>
          <a:off x="1905014" y="-13190"/>
          <a:ext cx="4390263" cy="4390263"/>
        </a:xfrm>
        <a:prstGeom prst="circularArrow">
          <a:avLst>
            <a:gd name="adj1" fmla="val 5544"/>
            <a:gd name="adj2" fmla="val 330680"/>
            <a:gd name="adj3" fmla="val 12738796"/>
            <a:gd name="adj4" fmla="val 18054705"/>
            <a:gd name="adj5" fmla="val 5757"/>
          </a:avLst>
        </a:prstGeom>
        <a:solidFill>
          <a:schemeClr val="bg2">
            <a:lumMod val="75000"/>
            <a:alpha val="91000"/>
          </a:schemeClr>
        </a:solidFill>
        <a:ln>
          <a:noFill/>
        </a:ln>
        <a:effectLst/>
      </dsp:spPr>
      <dsp:style>
        <a:lnRef idx="0">
          <a:scrgbClr r="0" g="0" b="0"/>
        </a:lnRef>
        <a:fillRef idx="1">
          <a:scrgbClr r="0" g="0" b="0"/>
        </a:fillRef>
        <a:effectRef idx="0">
          <a:scrgbClr r="0" g="0" b="0"/>
        </a:effectRef>
        <a:fontRef idx="minor"/>
      </dsp:style>
    </dsp:sp>
    <dsp:sp modelId="{6FCB3801-C489-41CD-AAC6-28B77AABCFF6}">
      <dsp:nvSpPr>
        <dsp:cNvPr id="0" name=""/>
        <dsp:cNvSpPr/>
      </dsp:nvSpPr>
      <dsp:spPr>
        <a:xfrm>
          <a:off x="4958216" y="1173601"/>
          <a:ext cx="2890387" cy="1722604"/>
        </a:xfrm>
        <a:prstGeom prst="roundRect">
          <a:avLst/>
        </a:prstGeom>
        <a:solidFill>
          <a:schemeClr val="accent4">
            <a:alpha val="90000"/>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 Develop problem statement</a:t>
          </a:r>
        </a:p>
        <a:p>
          <a:pPr lvl="0" algn="ctr" defTabSz="711200">
            <a:lnSpc>
              <a:spcPct val="90000"/>
            </a:lnSpc>
            <a:spcBef>
              <a:spcPct val="0"/>
            </a:spcBef>
            <a:spcAft>
              <a:spcPct val="35000"/>
            </a:spcAft>
          </a:pPr>
          <a:r>
            <a:rPr lang="en-US" sz="1600" kern="1200" dirty="0" smtClean="0"/>
            <a:t>- Set improvement goal</a:t>
          </a:r>
        </a:p>
        <a:p>
          <a:pPr lvl="0" algn="ctr" defTabSz="711200">
            <a:lnSpc>
              <a:spcPct val="90000"/>
            </a:lnSpc>
            <a:spcBef>
              <a:spcPct val="0"/>
            </a:spcBef>
            <a:spcAft>
              <a:spcPct val="35000"/>
            </a:spcAft>
          </a:pPr>
          <a:r>
            <a:rPr lang="en-US" sz="1600" kern="1200" dirty="0" smtClean="0"/>
            <a:t>- Investigate existing process: brainstorm barriers, analyze root cause, identify possible solutions, develop action steps</a:t>
          </a:r>
          <a:endParaRPr lang="en-US" sz="1600" kern="1200" dirty="0"/>
        </a:p>
      </dsp:txBody>
      <dsp:txXfrm>
        <a:off x="4958216" y="1173601"/>
        <a:ext cx="2890387" cy="1722604"/>
      </dsp:txXfrm>
    </dsp:sp>
    <dsp:sp modelId="{43EEEBB1-8F1B-4C56-B933-EDFE5B6AB6A0}">
      <dsp:nvSpPr>
        <dsp:cNvPr id="0" name=""/>
        <dsp:cNvSpPr/>
      </dsp:nvSpPr>
      <dsp:spPr>
        <a:xfrm>
          <a:off x="1600206" y="3368400"/>
          <a:ext cx="2002627" cy="897744"/>
        </a:xfrm>
        <a:prstGeom prst="roundRect">
          <a:avLst/>
        </a:prstGeom>
        <a:solidFill>
          <a:schemeClr val="accent4">
            <a:alpha val="90000"/>
            <a:hueOff val="0"/>
            <a:satOff val="0"/>
            <a:lumOff val="0"/>
            <a:alphaOff val="-1000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Evaluate results</a:t>
          </a:r>
          <a:endParaRPr lang="en-US" sz="2100" kern="1200" dirty="0"/>
        </a:p>
      </dsp:txBody>
      <dsp:txXfrm>
        <a:off x="1600206" y="3368400"/>
        <a:ext cx="2002627" cy="897744"/>
      </dsp:txXfrm>
    </dsp:sp>
    <dsp:sp modelId="{82A3C8C6-3813-425F-B439-8AE356AB98FF}">
      <dsp:nvSpPr>
        <dsp:cNvPr id="0" name=""/>
        <dsp:cNvSpPr/>
      </dsp:nvSpPr>
      <dsp:spPr>
        <a:xfrm>
          <a:off x="4648187" y="3429003"/>
          <a:ext cx="2064990" cy="880078"/>
        </a:xfrm>
        <a:prstGeom prst="roundRect">
          <a:avLst/>
        </a:prstGeom>
        <a:solidFill>
          <a:schemeClr val="accent4">
            <a:alpha val="90000"/>
            <a:hueOff val="0"/>
            <a:satOff val="0"/>
            <a:lumOff val="0"/>
            <a:alphaOff val="-2000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Test/Implement</a:t>
          </a:r>
          <a:r>
            <a:rPr lang="en-US" sz="1700" kern="1200" dirty="0" smtClean="0"/>
            <a:t> Action Steps</a:t>
          </a:r>
          <a:endParaRPr lang="en-US" sz="1700" kern="1200" dirty="0"/>
        </a:p>
      </dsp:txBody>
      <dsp:txXfrm>
        <a:off x="4648187" y="3429003"/>
        <a:ext cx="2064990" cy="880078"/>
      </dsp:txXfrm>
    </dsp:sp>
    <dsp:sp modelId="{3660FED9-D2E2-468A-8549-9F8A0FD43B33}">
      <dsp:nvSpPr>
        <dsp:cNvPr id="0" name=""/>
        <dsp:cNvSpPr/>
      </dsp:nvSpPr>
      <dsp:spPr>
        <a:xfrm>
          <a:off x="2819400" y="91809"/>
          <a:ext cx="2064990" cy="1032495"/>
        </a:xfrm>
        <a:prstGeom prst="roundRect">
          <a:avLst/>
        </a:prstGeom>
        <a:solidFill>
          <a:schemeClr val="accent4">
            <a:alpha val="90000"/>
            <a:hueOff val="0"/>
            <a:satOff val="0"/>
            <a:lumOff val="0"/>
            <a:alphaOff val="-3000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t>Data collection</a:t>
          </a:r>
          <a:endParaRPr lang="en-US" sz="1600" kern="1200" dirty="0"/>
        </a:p>
        <a:p>
          <a:pPr marL="114300" lvl="1" indent="-114300" algn="l" defTabSz="533400">
            <a:lnSpc>
              <a:spcPct val="90000"/>
            </a:lnSpc>
            <a:spcBef>
              <a:spcPct val="0"/>
            </a:spcBef>
            <a:spcAft>
              <a:spcPct val="15000"/>
            </a:spcAft>
            <a:buChar char="••"/>
          </a:pPr>
          <a:r>
            <a:rPr lang="en-US" sz="1200" kern="1200" dirty="0" smtClean="0"/>
            <a:t>Random sampling</a:t>
          </a:r>
          <a:endParaRPr lang="en-US" sz="1200" kern="1200" dirty="0"/>
        </a:p>
        <a:p>
          <a:pPr marL="114300" lvl="1" indent="-114300" algn="l" defTabSz="533400">
            <a:lnSpc>
              <a:spcPct val="90000"/>
            </a:lnSpc>
            <a:spcBef>
              <a:spcPct val="0"/>
            </a:spcBef>
            <a:spcAft>
              <a:spcPct val="15000"/>
            </a:spcAft>
            <a:buChar char="••"/>
          </a:pPr>
          <a:r>
            <a:rPr lang="en-US" sz="1200" kern="1200" dirty="0" smtClean="0"/>
            <a:t>Chart review</a:t>
          </a:r>
          <a:endParaRPr lang="en-US" sz="1200" kern="1200" dirty="0"/>
        </a:p>
        <a:p>
          <a:pPr marL="114300" lvl="1" indent="-114300" algn="l" defTabSz="533400">
            <a:lnSpc>
              <a:spcPct val="90000"/>
            </a:lnSpc>
            <a:spcBef>
              <a:spcPct val="0"/>
            </a:spcBef>
            <a:spcAft>
              <a:spcPct val="15000"/>
            </a:spcAft>
            <a:buChar char="••"/>
          </a:pPr>
          <a:r>
            <a:rPr lang="en-US" sz="1200" kern="1200" dirty="0" smtClean="0"/>
            <a:t>Data entry</a:t>
          </a:r>
          <a:endParaRPr lang="en-US" sz="1200" kern="1200" dirty="0"/>
        </a:p>
      </dsp:txBody>
      <dsp:txXfrm>
        <a:off x="2819400" y="91809"/>
        <a:ext cx="2064990" cy="1032495"/>
      </dsp:txXfrm>
    </dsp:sp>
    <dsp:sp modelId="{B5C28740-8233-4427-B857-6AA6D13B3760}">
      <dsp:nvSpPr>
        <dsp:cNvPr id="0" name=""/>
        <dsp:cNvSpPr/>
      </dsp:nvSpPr>
      <dsp:spPr>
        <a:xfrm>
          <a:off x="990598" y="1798197"/>
          <a:ext cx="2369782" cy="880078"/>
        </a:xfrm>
        <a:prstGeom prst="roundRect">
          <a:avLst/>
        </a:prstGeom>
        <a:solidFill>
          <a:schemeClr val="accent4">
            <a:alpha val="90000"/>
            <a:hueOff val="0"/>
            <a:satOff val="0"/>
            <a:lumOff val="0"/>
            <a:alphaOff val="-4000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 Refine changes as necessary</a:t>
          </a:r>
        </a:p>
        <a:p>
          <a:pPr lvl="0" algn="ctr" defTabSz="755650">
            <a:lnSpc>
              <a:spcPct val="90000"/>
            </a:lnSpc>
            <a:spcBef>
              <a:spcPct val="0"/>
            </a:spcBef>
            <a:spcAft>
              <a:spcPct val="35000"/>
            </a:spcAft>
          </a:pPr>
          <a:r>
            <a:rPr lang="en-US" sz="1700" kern="1200" dirty="0" smtClean="0"/>
            <a:t>- Systematize changes</a:t>
          </a:r>
          <a:endParaRPr lang="en-US" sz="1700" kern="1200" dirty="0"/>
        </a:p>
      </dsp:txBody>
      <dsp:txXfrm>
        <a:off x="990598" y="1798197"/>
        <a:ext cx="2369782" cy="88007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836"/>
          </a:xfrm>
          <a:prstGeom prst="rect">
            <a:avLst/>
          </a:prstGeom>
        </p:spPr>
        <p:txBody>
          <a:bodyPr vert="horz" lIns="93763" tIns="46881" rIns="93763" bIns="46881" rtlCol="0"/>
          <a:lstStyle>
            <a:lvl1pPr algn="l">
              <a:defRPr sz="1200"/>
            </a:lvl1pPr>
          </a:lstStyle>
          <a:p>
            <a:endParaRPr lang="en-US" dirty="0"/>
          </a:p>
        </p:txBody>
      </p:sp>
      <p:sp>
        <p:nvSpPr>
          <p:cNvPr id="3" name="Date Placeholder 2"/>
          <p:cNvSpPr>
            <a:spLocks noGrp="1"/>
          </p:cNvSpPr>
          <p:nvPr>
            <p:ph type="dt" sz="quarter" idx="1"/>
          </p:nvPr>
        </p:nvSpPr>
        <p:spPr>
          <a:xfrm>
            <a:off x="3995217" y="0"/>
            <a:ext cx="3056414" cy="467836"/>
          </a:xfrm>
          <a:prstGeom prst="rect">
            <a:avLst/>
          </a:prstGeom>
        </p:spPr>
        <p:txBody>
          <a:bodyPr vert="horz" lIns="93763" tIns="46881" rIns="93763" bIns="46881" rtlCol="0"/>
          <a:lstStyle>
            <a:lvl1pPr algn="r">
              <a:defRPr sz="1200"/>
            </a:lvl1pPr>
          </a:lstStyle>
          <a:p>
            <a:fld id="{4FACA5A5-6E3F-45AB-824B-0FBC7B82301A}" type="datetimeFigureOut">
              <a:rPr lang="en-US" smtClean="0"/>
              <a:pPr/>
              <a:t>10/16/2012</a:t>
            </a:fld>
            <a:endParaRPr lang="en-US" dirty="0"/>
          </a:p>
        </p:txBody>
      </p:sp>
      <p:sp>
        <p:nvSpPr>
          <p:cNvPr id="4" name="Footer Placeholder 3"/>
          <p:cNvSpPr>
            <a:spLocks noGrp="1"/>
          </p:cNvSpPr>
          <p:nvPr>
            <p:ph type="ftr" sz="quarter" idx="2"/>
          </p:nvPr>
        </p:nvSpPr>
        <p:spPr>
          <a:xfrm>
            <a:off x="0" y="8887265"/>
            <a:ext cx="3056414" cy="467836"/>
          </a:xfrm>
          <a:prstGeom prst="rect">
            <a:avLst/>
          </a:prstGeom>
        </p:spPr>
        <p:txBody>
          <a:bodyPr vert="horz" lIns="93763" tIns="46881" rIns="93763" bIns="4688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95217" y="8887265"/>
            <a:ext cx="3056414" cy="467836"/>
          </a:xfrm>
          <a:prstGeom prst="rect">
            <a:avLst/>
          </a:prstGeom>
        </p:spPr>
        <p:txBody>
          <a:bodyPr vert="horz" lIns="93763" tIns="46881" rIns="93763" bIns="46881" rtlCol="0" anchor="b"/>
          <a:lstStyle>
            <a:lvl1pPr algn="r">
              <a:defRPr sz="1200"/>
            </a:lvl1pPr>
          </a:lstStyle>
          <a:p>
            <a:fld id="{AA1307B6-B25B-4FAE-B1CE-7BAAB646D62A}"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836"/>
          </a:xfrm>
          <a:prstGeom prst="rect">
            <a:avLst/>
          </a:prstGeom>
        </p:spPr>
        <p:txBody>
          <a:bodyPr vert="horz" lIns="93763" tIns="46881" rIns="93763" bIns="46881" rtlCol="0"/>
          <a:lstStyle>
            <a:lvl1pPr algn="l">
              <a:defRPr sz="1200"/>
            </a:lvl1pPr>
          </a:lstStyle>
          <a:p>
            <a:endParaRPr lang="en-US" dirty="0"/>
          </a:p>
        </p:txBody>
      </p:sp>
      <p:sp>
        <p:nvSpPr>
          <p:cNvPr id="3" name="Date Placeholder 2"/>
          <p:cNvSpPr>
            <a:spLocks noGrp="1"/>
          </p:cNvSpPr>
          <p:nvPr>
            <p:ph type="dt" idx="1"/>
          </p:nvPr>
        </p:nvSpPr>
        <p:spPr>
          <a:xfrm>
            <a:off x="3995217" y="0"/>
            <a:ext cx="3056414" cy="467836"/>
          </a:xfrm>
          <a:prstGeom prst="rect">
            <a:avLst/>
          </a:prstGeom>
        </p:spPr>
        <p:txBody>
          <a:bodyPr vert="horz" lIns="93763" tIns="46881" rIns="93763" bIns="46881" rtlCol="0"/>
          <a:lstStyle>
            <a:lvl1pPr algn="r">
              <a:defRPr sz="1200"/>
            </a:lvl1pPr>
          </a:lstStyle>
          <a:p>
            <a:fld id="{02E9A83B-7499-49B0-97FF-C4DF69CCEFFE}" type="datetimeFigureOut">
              <a:rPr lang="en-US" smtClean="0"/>
              <a:pPr/>
              <a:t>10/16/2012</a:t>
            </a:fld>
            <a:endParaRPr lang="en-US" dirty="0"/>
          </a:p>
        </p:txBody>
      </p:sp>
      <p:sp>
        <p:nvSpPr>
          <p:cNvPr id="4" name="Slide Image Placeholder 3"/>
          <p:cNvSpPr>
            <a:spLocks noGrp="1" noRot="1" noChangeAspect="1"/>
          </p:cNvSpPr>
          <p:nvPr>
            <p:ph type="sldImg" idx="2"/>
          </p:nvPr>
        </p:nvSpPr>
        <p:spPr>
          <a:xfrm>
            <a:off x="1189038" y="701675"/>
            <a:ext cx="4676775" cy="3508375"/>
          </a:xfrm>
          <a:prstGeom prst="rect">
            <a:avLst/>
          </a:prstGeom>
          <a:noFill/>
          <a:ln w="12700">
            <a:solidFill>
              <a:prstClr val="black"/>
            </a:solidFill>
          </a:ln>
        </p:spPr>
        <p:txBody>
          <a:bodyPr vert="horz" lIns="93763" tIns="46881" rIns="93763" bIns="46881" rtlCol="0" anchor="ctr"/>
          <a:lstStyle/>
          <a:p>
            <a:endParaRPr lang="en-US" dirty="0"/>
          </a:p>
        </p:txBody>
      </p:sp>
      <p:sp>
        <p:nvSpPr>
          <p:cNvPr id="5" name="Notes Placeholder 4"/>
          <p:cNvSpPr>
            <a:spLocks noGrp="1"/>
          </p:cNvSpPr>
          <p:nvPr>
            <p:ph type="body" sz="quarter" idx="3"/>
          </p:nvPr>
        </p:nvSpPr>
        <p:spPr>
          <a:xfrm>
            <a:off x="705327" y="4444445"/>
            <a:ext cx="5642610" cy="4210526"/>
          </a:xfrm>
          <a:prstGeom prst="rect">
            <a:avLst/>
          </a:prstGeom>
        </p:spPr>
        <p:txBody>
          <a:bodyPr vert="horz" lIns="93763" tIns="46881" rIns="93763" bIns="4688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87265"/>
            <a:ext cx="3056414" cy="467836"/>
          </a:xfrm>
          <a:prstGeom prst="rect">
            <a:avLst/>
          </a:prstGeom>
        </p:spPr>
        <p:txBody>
          <a:bodyPr vert="horz" lIns="93763" tIns="46881" rIns="93763" bIns="4688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217" y="8887265"/>
            <a:ext cx="3056414" cy="467836"/>
          </a:xfrm>
          <a:prstGeom prst="rect">
            <a:avLst/>
          </a:prstGeom>
        </p:spPr>
        <p:txBody>
          <a:bodyPr vert="horz" lIns="93763" tIns="46881" rIns="93763" bIns="46881" rtlCol="0" anchor="b"/>
          <a:lstStyle>
            <a:lvl1pPr algn="r">
              <a:defRPr sz="1200"/>
            </a:lvl1pPr>
          </a:lstStyle>
          <a:p>
            <a:fld id="{97FFDE2A-D3D8-4C1E-92CC-E61DBDA0071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4A896B1-7068-45A8-859A-BCD00B8D7EA9}"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1372" eaLnBrk="0" fontAlgn="base" hangingPunct="0">
              <a:spcBef>
                <a:spcPct val="30000"/>
              </a:spcBef>
              <a:spcAft>
                <a:spcPct val="0"/>
              </a:spcAft>
              <a:defRPr/>
            </a:pPr>
            <a:r>
              <a:rPr lang="en-US" dirty="0"/>
              <a:t>The dental clinic is staffed with the following:    1) Dental Director who oversees the clinic/treats patients a minimum of two full days per week;  2) Part-time dentist who oversees the dental clinic/treats patients  a minimum of 3 full days per week; 3) Dental Hygienist  who treats patients 3 days;  4) 4 Columbia AEGD Dental Residents who are each in the clinic 2 days each per week;  4) 3 Dental/MPH Columbia Students who are in the </a:t>
            </a:r>
            <a:r>
              <a:rPr lang="en-US" dirty="0" smtClean="0"/>
              <a:t>Clinic a full day every other week; 5) Full time Dental Clinical Coordinator; 6)  Full-time Dental Receptionist; 7) Two full-time Dental Assistants and one part –time Dental Assistant;</a:t>
            </a:r>
          </a:p>
          <a:p>
            <a:endParaRPr lang="en-US" dirty="0"/>
          </a:p>
        </p:txBody>
      </p:sp>
      <p:sp>
        <p:nvSpPr>
          <p:cNvPr id="4" name="Slide Number Placeholder 3"/>
          <p:cNvSpPr>
            <a:spLocks noGrp="1"/>
          </p:cNvSpPr>
          <p:nvPr>
            <p:ph type="sldNum" sz="quarter" idx="10"/>
          </p:nvPr>
        </p:nvSpPr>
        <p:spPr/>
        <p:txBody>
          <a:bodyPr/>
          <a:lstStyle/>
          <a:p>
            <a:pPr>
              <a:defRPr/>
            </a:pPr>
            <a:fld id="{34A896B1-7068-45A8-859A-BCD00B8D7EA9}" type="slidenum">
              <a:rPr lang="en-US" smtClean="0"/>
              <a:pPr>
                <a:defRPr/>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Harlem United Dental Clinic houses 3 dental operatories with an x-ray head in each room.  In addition, the clinic has a panorex machine.  Each operatory is equipped with modern dental equipment which is well-maintained.  </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34A896B1-7068-45A8-859A-BCD00B8D7EA9}" type="slidenum">
              <a:rPr lang="en-US" smtClean="0"/>
              <a:pPr>
                <a:defRPr/>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76775" cy="3508375"/>
          </a:xfrm>
        </p:spPr>
      </p:sp>
      <p:sp>
        <p:nvSpPr>
          <p:cNvPr id="3" name="Notes Placeholder 2"/>
          <p:cNvSpPr>
            <a:spLocks noGrp="1"/>
          </p:cNvSpPr>
          <p:nvPr>
            <p:ph type="body" idx="1"/>
          </p:nvPr>
        </p:nvSpPr>
        <p:spPr/>
        <p:txBody>
          <a:bodyPr>
            <a:normAutofit lnSpcReduction="10000"/>
          </a:bodyPr>
          <a:lstStyle/>
          <a:p>
            <a:pPr defTabSz="911372" eaLnBrk="0" fontAlgn="base" hangingPunct="0">
              <a:spcBef>
                <a:spcPct val="30000"/>
              </a:spcBef>
              <a:spcAft>
                <a:spcPct val="0"/>
              </a:spcAft>
              <a:defRPr/>
            </a:pPr>
            <a:r>
              <a:rPr lang="en-US" dirty="0" smtClean="0"/>
              <a:t>LK</a:t>
            </a:r>
          </a:p>
          <a:p>
            <a:pPr defTabSz="911372" eaLnBrk="0" fontAlgn="base" hangingPunct="0">
              <a:spcBef>
                <a:spcPct val="30000"/>
              </a:spcBef>
              <a:spcAft>
                <a:spcPct val="0"/>
              </a:spcAft>
              <a:defRPr/>
            </a:pPr>
            <a:endParaRPr lang="en-US" baseline="0" dirty="0" smtClean="0"/>
          </a:p>
          <a:p>
            <a:pPr defTabSz="911372" eaLnBrk="0" fontAlgn="base" hangingPunct="0">
              <a:spcBef>
                <a:spcPct val="30000"/>
              </a:spcBef>
              <a:spcAft>
                <a:spcPct val="0"/>
              </a:spcAft>
              <a:defRPr/>
            </a:pPr>
            <a:r>
              <a:rPr lang="en-US" baseline="0" dirty="0" smtClean="0"/>
              <a:t>PC/Dental QM structure:</a:t>
            </a:r>
          </a:p>
          <a:p>
            <a:pPr defTabSz="911372" eaLnBrk="0" fontAlgn="base" hangingPunct="0">
              <a:spcBef>
                <a:spcPct val="30000"/>
              </a:spcBef>
              <a:spcAft>
                <a:spcPct val="0"/>
              </a:spcAft>
              <a:buFontTx/>
              <a:buChar char="-"/>
              <a:defRPr/>
            </a:pPr>
            <a:r>
              <a:rPr lang="en-US" baseline="0" dirty="0" smtClean="0"/>
              <a:t>Board of Directors</a:t>
            </a:r>
          </a:p>
          <a:p>
            <a:pPr defTabSz="911372" eaLnBrk="0" fontAlgn="base" hangingPunct="0">
              <a:spcBef>
                <a:spcPct val="30000"/>
              </a:spcBef>
              <a:spcAft>
                <a:spcPct val="0"/>
              </a:spcAft>
              <a:buFontTx/>
              <a:buChar char="-"/>
              <a:defRPr/>
            </a:pPr>
            <a:r>
              <a:rPr lang="en-US" baseline="0" dirty="0" smtClean="0"/>
              <a:t>BQMC – meets quarterly, </a:t>
            </a:r>
            <a:r>
              <a:rPr lang="en-US" dirty="0">
                <a:latin typeface="Arial" charset="0"/>
              </a:rPr>
              <a:t>review specific QM issues, evaluate effectiveness of QM efforts</a:t>
            </a:r>
            <a:endParaRPr lang="en-US" baseline="0" dirty="0" smtClean="0"/>
          </a:p>
          <a:p>
            <a:pPr defTabSz="911372" eaLnBrk="0" fontAlgn="base" hangingPunct="0">
              <a:spcBef>
                <a:spcPct val="30000"/>
              </a:spcBef>
              <a:spcAft>
                <a:spcPct val="0"/>
              </a:spcAft>
              <a:buFontTx/>
              <a:buChar char="-"/>
              <a:defRPr/>
            </a:pPr>
            <a:r>
              <a:rPr lang="en-US" baseline="0" dirty="0" smtClean="0"/>
              <a:t>QM Committee – </a:t>
            </a:r>
          </a:p>
          <a:p>
            <a:pPr marL="455686" lvl="1" defTabSz="911372" eaLnBrk="0" fontAlgn="base" hangingPunct="0">
              <a:spcBef>
                <a:spcPct val="30000"/>
              </a:spcBef>
              <a:spcAft>
                <a:spcPct val="0"/>
              </a:spcAft>
              <a:buFontTx/>
              <a:buChar char="-"/>
              <a:defRPr/>
            </a:pPr>
            <a:r>
              <a:rPr lang="en-US" baseline="0" dirty="0" smtClean="0"/>
              <a:t>meets quarterly, </a:t>
            </a:r>
            <a:r>
              <a:rPr lang="en-US" dirty="0">
                <a:latin typeface="Arial" charset="0"/>
              </a:rPr>
              <a:t>responsible for review, administration, implementation and ongoing development of QM plan</a:t>
            </a:r>
          </a:p>
          <a:p>
            <a:pPr marL="455686" lvl="1" defTabSz="911372" eaLnBrk="0" fontAlgn="base" hangingPunct="0">
              <a:spcBef>
                <a:spcPct val="30000"/>
              </a:spcBef>
              <a:spcAft>
                <a:spcPct val="0"/>
              </a:spcAft>
              <a:buFontTx/>
              <a:buChar char="-"/>
              <a:defRPr/>
            </a:pPr>
            <a:r>
              <a:rPr lang="en-US" dirty="0">
                <a:latin typeface="Arial" charset="0"/>
              </a:rPr>
              <a:t>annually review the QM plan, the performance measures and outcomes.  This document is presented to the BQMC for review and approval. </a:t>
            </a:r>
          </a:p>
          <a:p>
            <a:pPr marL="455686" lvl="1" defTabSz="911372" eaLnBrk="0" fontAlgn="base" hangingPunct="0">
              <a:spcBef>
                <a:spcPct val="30000"/>
              </a:spcBef>
              <a:spcAft>
                <a:spcPct val="0"/>
              </a:spcAft>
              <a:buFontTx/>
              <a:buChar char="-"/>
              <a:defRPr/>
            </a:pPr>
            <a:r>
              <a:rPr lang="en-US" dirty="0">
                <a:latin typeface="Arial" charset="0"/>
              </a:rPr>
              <a:t>QMC selects CQI Project Team leaders and members.</a:t>
            </a:r>
            <a:endParaRPr lang="en-US" baseline="0" dirty="0" smtClean="0"/>
          </a:p>
          <a:p>
            <a:pPr defTabSz="911372" eaLnBrk="0" fontAlgn="base" hangingPunct="0">
              <a:spcBef>
                <a:spcPct val="30000"/>
              </a:spcBef>
              <a:spcAft>
                <a:spcPct val="0"/>
              </a:spcAft>
              <a:buFontTx/>
              <a:buChar char="-"/>
              <a:defRPr/>
            </a:pPr>
            <a:r>
              <a:rPr lang="en-US" baseline="0" dirty="0" smtClean="0"/>
              <a:t>CQI project team - </a:t>
            </a:r>
            <a:r>
              <a:rPr lang="en-US" dirty="0">
                <a:latin typeface="Arial" charset="0"/>
              </a:rPr>
              <a:t>meets monthly, responsible for developing a </a:t>
            </a:r>
            <a:r>
              <a:rPr lang="en-US" dirty="0" smtClean="0">
                <a:latin typeface="Arial" charset="0"/>
              </a:rPr>
              <a:t>work plan </a:t>
            </a:r>
            <a:r>
              <a:rPr lang="en-US" dirty="0">
                <a:latin typeface="Arial" charset="0"/>
              </a:rPr>
              <a:t>specific to their project. </a:t>
            </a:r>
            <a:endParaRPr lang="en-US" baseline="0" dirty="0" smtClean="0"/>
          </a:p>
          <a:p>
            <a:pPr marL="531634" indent="-531634">
              <a:lnSpc>
                <a:spcPct val="90000"/>
              </a:lnSpc>
            </a:pPr>
            <a:endParaRPr lang="en-US" sz="1100" dirty="0"/>
          </a:p>
          <a:p>
            <a:pPr marL="531634" indent="-531634">
              <a:lnSpc>
                <a:spcPct val="90000"/>
              </a:lnSpc>
            </a:pPr>
            <a:r>
              <a:rPr lang="en-US" dirty="0" smtClean="0"/>
              <a:t>Assessing resources within Dental clinic</a:t>
            </a:r>
          </a:p>
          <a:p>
            <a:pPr marL="930359" lvl="1" indent="-531634">
              <a:lnSpc>
                <a:spcPct val="90000"/>
              </a:lnSpc>
            </a:pPr>
            <a:r>
              <a:rPr lang="en-US" dirty="0" smtClean="0"/>
              <a:t>Staff</a:t>
            </a:r>
          </a:p>
          <a:p>
            <a:pPr marL="930359" lvl="1" indent="-531634">
              <a:lnSpc>
                <a:spcPct val="90000"/>
              </a:lnSpc>
            </a:pPr>
            <a:r>
              <a:rPr lang="en-US" dirty="0" smtClean="0"/>
              <a:t>Data needs</a:t>
            </a:r>
          </a:p>
          <a:p>
            <a:pPr marL="930359" lvl="1" indent="-531634">
              <a:lnSpc>
                <a:spcPct val="90000"/>
              </a:lnSpc>
            </a:pPr>
            <a:r>
              <a:rPr lang="en-US" dirty="0" smtClean="0"/>
              <a:t>Equipment (computer)</a:t>
            </a:r>
          </a:p>
          <a:p>
            <a:pPr marL="930359" lvl="1" indent="-531634">
              <a:lnSpc>
                <a:spcPct val="90000"/>
              </a:lnSpc>
            </a:pPr>
            <a:r>
              <a:rPr lang="en-US" dirty="0" smtClean="0"/>
              <a:t>Technology (software, online tool)</a:t>
            </a:r>
          </a:p>
          <a:p>
            <a:pPr marL="930359" lvl="1" indent="-531634">
              <a:lnSpc>
                <a:spcPct val="90000"/>
              </a:lnSpc>
            </a:pPr>
            <a:r>
              <a:rPr lang="en-US" dirty="0" smtClean="0"/>
              <a:t>Time</a:t>
            </a:r>
          </a:p>
          <a:p>
            <a:pPr marL="930359" lvl="1" indent="-531634">
              <a:lnSpc>
                <a:spcPct val="90000"/>
              </a:lnSpc>
            </a:pPr>
            <a:r>
              <a:rPr lang="en-US" dirty="0" smtClean="0"/>
              <a:t>Money</a:t>
            </a:r>
          </a:p>
          <a:p>
            <a:pPr marL="930359" lvl="1" indent="-531634">
              <a:lnSpc>
                <a:spcPct val="90000"/>
              </a:lnSpc>
            </a:pPr>
            <a:endParaRPr lang="en-US" sz="1900" dirty="0"/>
          </a:p>
        </p:txBody>
      </p:sp>
      <p:sp>
        <p:nvSpPr>
          <p:cNvPr id="4" name="Slide Number Placeholder 3"/>
          <p:cNvSpPr>
            <a:spLocks noGrp="1"/>
          </p:cNvSpPr>
          <p:nvPr>
            <p:ph type="sldNum" sz="quarter" idx="10"/>
          </p:nvPr>
        </p:nvSpPr>
        <p:spPr/>
        <p:txBody>
          <a:bodyPr/>
          <a:lstStyle/>
          <a:p>
            <a:pPr>
              <a:defRPr/>
            </a:pPr>
            <a:fld id="{34A896B1-7068-45A8-859A-BCD00B8D7EA9}" type="slidenum">
              <a:rPr lang="en-US" smtClean="0"/>
              <a:pPr>
                <a:defRPr/>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76775" cy="3508375"/>
          </a:xfrm>
        </p:spPr>
      </p:sp>
      <p:sp>
        <p:nvSpPr>
          <p:cNvPr id="3" name="Notes Placeholder 2"/>
          <p:cNvSpPr>
            <a:spLocks noGrp="1"/>
          </p:cNvSpPr>
          <p:nvPr>
            <p:ph type="body" idx="1"/>
          </p:nvPr>
        </p:nvSpPr>
        <p:spPr/>
        <p:txBody>
          <a:bodyPr>
            <a:normAutofit/>
          </a:bodyPr>
          <a:lstStyle/>
          <a:p>
            <a:r>
              <a:rPr lang="en-US" dirty="0" smtClean="0"/>
              <a:t>Liza</a:t>
            </a:r>
          </a:p>
          <a:p>
            <a:r>
              <a:rPr lang="en-US" dirty="0" smtClean="0"/>
              <a:t>Explain CQI procedure in HU: </a:t>
            </a:r>
          </a:p>
          <a:p>
            <a:r>
              <a:rPr lang="en-US" dirty="0" smtClean="0"/>
              <a:t>-Each</a:t>
            </a:r>
            <a:r>
              <a:rPr lang="en-US" baseline="0" dirty="0" smtClean="0"/>
              <a:t> program has a list of performance indicators, some funder-driven, some based on best practices/external standard. Agency’s benchmark is 80%</a:t>
            </a:r>
            <a:endParaRPr lang="en-US" dirty="0" smtClean="0"/>
          </a:p>
          <a:p>
            <a:pPr>
              <a:buFontTx/>
              <a:buChar char="-"/>
            </a:pPr>
            <a:r>
              <a:rPr lang="en-US" dirty="0" smtClean="0"/>
              <a:t>Monthly CQI meetings</a:t>
            </a:r>
          </a:p>
          <a:p>
            <a:pPr lvl="1">
              <a:buFontTx/>
              <a:buChar char="-"/>
            </a:pPr>
            <a:r>
              <a:rPr lang="en-US" dirty="0" smtClean="0"/>
              <a:t>Review</a:t>
            </a:r>
            <a:r>
              <a:rPr lang="en-US" baseline="0" dirty="0" smtClean="0"/>
              <a:t> data</a:t>
            </a:r>
          </a:p>
          <a:p>
            <a:pPr lvl="1">
              <a:buFontTx/>
              <a:buChar char="-"/>
            </a:pPr>
            <a:r>
              <a:rPr lang="en-US" baseline="0" dirty="0" smtClean="0"/>
              <a:t>Identify which indicator(s) are bellow benchmark</a:t>
            </a:r>
          </a:p>
          <a:p>
            <a:pPr lvl="1">
              <a:buFontTx/>
              <a:buChar char="-"/>
            </a:pPr>
            <a:r>
              <a:rPr lang="en-US" baseline="0" dirty="0" smtClean="0"/>
              <a:t>Select area of focus for CQI – other indicators will be monitored monthly for QA but we won’t develop action plans around it</a:t>
            </a:r>
            <a:endParaRPr lang="en-US" dirty="0" smtClean="0"/>
          </a:p>
          <a:p>
            <a:pPr lvl="1"/>
            <a:r>
              <a:rPr lang="en-US" dirty="0" smtClean="0"/>
              <a:t>Brainstorm barriers </a:t>
            </a:r>
          </a:p>
          <a:p>
            <a:pPr lvl="1"/>
            <a:r>
              <a:rPr lang="en-US" dirty="0" smtClean="0"/>
              <a:t>Identify possible solutions</a:t>
            </a:r>
          </a:p>
          <a:p>
            <a:pPr lvl="1"/>
            <a:r>
              <a:rPr lang="en-US" dirty="0" smtClean="0"/>
              <a:t>Develop action steps – document in CAP</a:t>
            </a:r>
          </a:p>
          <a:p>
            <a:pPr lvl="1"/>
            <a:r>
              <a:rPr lang="en-US" dirty="0" smtClean="0"/>
              <a:t>CAP is open</a:t>
            </a:r>
            <a:r>
              <a:rPr lang="en-US" baseline="0" dirty="0" smtClean="0"/>
              <a:t> for 1 quarter, but if improvement not observed, leave open &amp; monitor &amp; open another CAP</a:t>
            </a:r>
            <a:endParaRPr lang="en-US" dirty="0" smtClean="0"/>
          </a:p>
          <a:p>
            <a:r>
              <a:rPr lang="en-US" dirty="0" smtClean="0"/>
              <a:t>- Pre-CQI (Program Director &amp; Evaluator)</a:t>
            </a:r>
          </a:p>
          <a:p>
            <a:endParaRPr lang="en-US" dirty="0"/>
          </a:p>
        </p:txBody>
      </p:sp>
      <p:sp>
        <p:nvSpPr>
          <p:cNvPr id="4" name="Slide Number Placeholder 3"/>
          <p:cNvSpPr>
            <a:spLocks noGrp="1"/>
          </p:cNvSpPr>
          <p:nvPr>
            <p:ph type="sldNum" sz="quarter" idx="10"/>
          </p:nvPr>
        </p:nvSpPr>
        <p:spPr/>
        <p:txBody>
          <a:bodyPr/>
          <a:lstStyle/>
          <a:p>
            <a:pPr>
              <a:defRPr/>
            </a:pPr>
            <a:fld id="{34A896B1-7068-45A8-859A-BCD00B8D7EA9}" type="slidenum">
              <a:rPr lang="en-US" smtClean="0"/>
              <a:pPr>
                <a:defRPr/>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4A896B1-7068-45A8-859A-BCD00B8D7EA9}" type="slidenum">
              <a:rPr lang="en-US" smtClean="0"/>
              <a:pPr>
                <a:defRPr/>
              </a:pPr>
              <a:t>17</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76775" cy="3508375"/>
          </a:xfrm>
        </p:spPr>
      </p:sp>
      <p:sp>
        <p:nvSpPr>
          <p:cNvPr id="3" name="Notes Placeholder 2"/>
          <p:cNvSpPr>
            <a:spLocks noGrp="1"/>
          </p:cNvSpPr>
          <p:nvPr>
            <p:ph type="body" idx="1"/>
          </p:nvPr>
        </p:nvSpPr>
        <p:spPr/>
        <p:txBody>
          <a:bodyPr>
            <a:normAutofit/>
          </a:bodyPr>
          <a:lstStyle/>
          <a:p>
            <a:pPr defTabSz="911372" eaLnBrk="0" fontAlgn="base" hangingPunct="0">
              <a:spcBef>
                <a:spcPct val="30000"/>
              </a:spcBef>
              <a:spcAft>
                <a:spcPct val="0"/>
              </a:spcAft>
              <a:defRPr/>
            </a:pPr>
            <a:r>
              <a:rPr lang="en-US" dirty="0" smtClean="0"/>
              <a:t>LK, Dr. M</a:t>
            </a:r>
          </a:p>
          <a:p>
            <a:pPr defTabSz="911372" eaLnBrk="0" fontAlgn="base" hangingPunct="0">
              <a:spcBef>
                <a:spcPct val="30000"/>
              </a:spcBef>
              <a:spcAft>
                <a:spcPct val="0"/>
              </a:spcAft>
              <a:defRPr/>
            </a:pPr>
            <a:r>
              <a:rPr lang="en-US" dirty="0" smtClean="0"/>
              <a:t>Explain the</a:t>
            </a:r>
            <a:r>
              <a:rPr lang="en-US" baseline="0" dirty="0" smtClean="0"/>
              <a:t> benefit of having quality culture in getting CQI project started:</a:t>
            </a:r>
          </a:p>
          <a:p>
            <a:pPr defTabSz="911372" eaLnBrk="0" fontAlgn="base" hangingPunct="0">
              <a:spcBef>
                <a:spcPct val="30000"/>
              </a:spcBef>
              <a:spcAft>
                <a:spcPct val="0"/>
              </a:spcAft>
              <a:buFontTx/>
              <a:buChar char="-"/>
              <a:defRPr/>
            </a:pPr>
            <a:r>
              <a:rPr lang="en-US" baseline="0" dirty="0" smtClean="0"/>
              <a:t>We already have the blueprint – easier in implementing QI project since we only need to follow procedures laid out on blueprint</a:t>
            </a:r>
          </a:p>
          <a:p>
            <a:pPr defTabSz="911372" eaLnBrk="0" fontAlgn="base" hangingPunct="0">
              <a:spcBef>
                <a:spcPct val="30000"/>
              </a:spcBef>
              <a:spcAft>
                <a:spcPct val="0"/>
              </a:spcAft>
              <a:buFontTx/>
              <a:buChar char="-"/>
              <a:defRPr/>
            </a:pPr>
            <a:r>
              <a:rPr lang="en-US" baseline="0" dirty="0" smtClean="0"/>
              <a:t>Expertise in house – each program is assigned an evaluator who provides technical assistance (planning/coordinating, consultation on methods/data, assistance with work plans, measuring success, keep meetings on track (give examples in CQI meetings), data analysis)</a:t>
            </a:r>
          </a:p>
          <a:p>
            <a:pPr defTabSz="911372" eaLnBrk="0" fontAlgn="base" hangingPunct="0">
              <a:spcBef>
                <a:spcPct val="30000"/>
              </a:spcBef>
              <a:spcAft>
                <a:spcPct val="0"/>
              </a:spcAft>
              <a:buFontTx/>
              <a:buChar char="-"/>
              <a:defRPr/>
            </a:pPr>
            <a:r>
              <a:rPr lang="en-US" baseline="0" dirty="0" smtClean="0"/>
              <a:t>Leadership is invested in the process</a:t>
            </a:r>
          </a:p>
          <a:p>
            <a:pPr marL="455686" lvl="1" defTabSz="911372" eaLnBrk="0" fontAlgn="base" hangingPunct="0">
              <a:spcBef>
                <a:spcPct val="30000"/>
              </a:spcBef>
              <a:spcAft>
                <a:spcPct val="0"/>
              </a:spcAft>
              <a:buFontTx/>
              <a:buChar char="-"/>
              <a:defRPr/>
            </a:pPr>
            <a:r>
              <a:rPr lang="en-US" baseline="0" dirty="0" smtClean="0"/>
              <a:t>CQI is mandated for all programs at HU</a:t>
            </a:r>
          </a:p>
          <a:p>
            <a:pPr marL="455686" lvl="1" defTabSz="911372" eaLnBrk="0" fontAlgn="base" hangingPunct="0">
              <a:spcBef>
                <a:spcPct val="30000"/>
              </a:spcBef>
              <a:spcAft>
                <a:spcPct val="0"/>
              </a:spcAft>
              <a:buFontTx/>
              <a:buChar char="-"/>
              <a:defRPr/>
            </a:pPr>
            <a:r>
              <a:rPr lang="en-US" baseline="0" dirty="0" smtClean="0"/>
              <a:t>Budget for QI activities</a:t>
            </a:r>
          </a:p>
          <a:p>
            <a:pPr defTabSz="911372" eaLnBrk="0" fontAlgn="base" hangingPunct="0">
              <a:spcBef>
                <a:spcPct val="30000"/>
              </a:spcBef>
              <a:spcAft>
                <a:spcPct val="0"/>
              </a:spcAft>
              <a:buFontTx/>
              <a:buChar char="-"/>
              <a:defRPr/>
            </a:pPr>
            <a:r>
              <a:rPr lang="en-US" baseline="0" dirty="0" smtClean="0"/>
              <a:t>We have technology/software to support QI projects, e.g. SPSS, smart draw, Microsoft office, survey monkey</a:t>
            </a:r>
          </a:p>
          <a:p>
            <a:pPr defTabSz="911372" eaLnBrk="0" fontAlgn="base" hangingPunct="0">
              <a:spcBef>
                <a:spcPct val="30000"/>
              </a:spcBef>
              <a:spcAft>
                <a:spcPct val="0"/>
              </a:spcAft>
              <a:defRPr/>
            </a:pPr>
            <a:endParaRPr lang="en-US" baseline="0" dirty="0" smtClean="0"/>
          </a:p>
          <a:p>
            <a:pPr defTabSz="911372" eaLnBrk="0" fontAlgn="base" hangingPunct="0">
              <a:spcBef>
                <a:spcPct val="30000"/>
              </a:spcBef>
              <a:spcAft>
                <a:spcPct val="0"/>
              </a:spcAft>
              <a:defRPr/>
            </a:pPr>
            <a:r>
              <a:rPr lang="en-US" baseline="0" dirty="0" smtClean="0"/>
              <a:t>So, what’s left is planning the details (go back to QI structure, i.e. QMC responsibilities, how CQI project teams are selected)</a:t>
            </a:r>
          </a:p>
        </p:txBody>
      </p:sp>
      <p:sp>
        <p:nvSpPr>
          <p:cNvPr id="4" name="Slide Number Placeholder 3"/>
          <p:cNvSpPr>
            <a:spLocks noGrp="1"/>
          </p:cNvSpPr>
          <p:nvPr>
            <p:ph type="sldNum" sz="quarter" idx="10"/>
          </p:nvPr>
        </p:nvSpPr>
        <p:spPr/>
        <p:txBody>
          <a:bodyPr/>
          <a:lstStyle/>
          <a:p>
            <a:pPr>
              <a:defRPr/>
            </a:pPr>
            <a:fld id="{34A896B1-7068-45A8-859A-BCD00B8D7EA9}" type="slidenum">
              <a:rPr lang="en-US" smtClean="0"/>
              <a:pPr>
                <a:defRPr/>
              </a:pPr>
              <a:t>18</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76775" cy="3508375"/>
          </a:xfrm>
        </p:spPr>
      </p:sp>
      <p:sp>
        <p:nvSpPr>
          <p:cNvPr id="3" name="Notes Placeholder 2"/>
          <p:cNvSpPr>
            <a:spLocks noGrp="1"/>
          </p:cNvSpPr>
          <p:nvPr>
            <p:ph type="body" idx="1"/>
          </p:nvPr>
        </p:nvSpPr>
        <p:spPr/>
        <p:txBody>
          <a:bodyPr>
            <a:normAutofit/>
          </a:bodyPr>
          <a:lstStyle/>
          <a:p>
            <a:pPr defTabSz="911372" eaLnBrk="0" fontAlgn="base" hangingPunct="0">
              <a:spcBef>
                <a:spcPct val="30000"/>
              </a:spcBef>
              <a:spcAft>
                <a:spcPct val="0"/>
              </a:spcAft>
              <a:defRPr/>
            </a:pPr>
            <a:r>
              <a:rPr lang="en-US" baseline="0" dirty="0" smtClean="0"/>
              <a:t>Insert group activity: brainstorm barriers to CQI implementations.</a:t>
            </a:r>
          </a:p>
        </p:txBody>
      </p:sp>
      <p:sp>
        <p:nvSpPr>
          <p:cNvPr id="4" name="Slide Number Placeholder 3"/>
          <p:cNvSpPr>
            <a:spLocks noGrp="1"/>
          </p:cNvSpPr>
          <p:nvPr>
            <p:ph type="sldNum" sz="quarter" idx="10"/>
          </p:nvPr>
        </p:nvSpPr>
        <p:spPr/>
        <p:txBody>
          <a:bodyPr/>
          <a:lstStyle/>
          <a:p>
            <a:pPr>
              <a:defRPr/>
            </a:pPr>
            <a:fld id="{34A896B1-7068-45A8-859A-BCD00B8D7EA9}" type="slidenum">
              <a:rPr lang="en-US" smtClean="0"/>
              <a:pPr>
                <a:defRPr/>
              </a:pPr>
              <a:t>19</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Generating list: </a:t>
            </a:r>
          </a:p>
          <a:p>
            <a:pPr>
              <a:buFontTx/>
              <a:buChar char="-"/>
            </a:pPr>
            <a:r>
              <a:rPr lang="en-US" baseline="0" dirty="0" smtClean="0"/>
              <a:t> from NQC guidelines</a:t>
            </a:r>
          </a:p>
          <a:p>
            <a:pPr>
              <a:buFontTx/>
              <a:buChar char="-"/>
            </a:pPr>
            <a:r>
              <a:rPr lang="en-US" baseline="0" dirty="0" smtClean="0"/>
              <a:t> indicators used in the past at HU</a:t>
            </a:r>
          </a:p>
          <a:p>
            <a:pPr>
              <a:buFontTx/>
              <a:buChar char="-"/>
            </a:pPr>
            <a:endParaRPr lang="en-US" baseline="0" dirty="0" smtClean="0"/>
          </a:p>
          <a:p>
            <a:pPr>
              <a:buFontTx/>
              <a:buNone/>
            </a:pPr>
            <a:r>
              <a:rPr lang="en-US" baseline="0" dirty="0" smtClean="0"/>
              <a:t>Selecting indicators:</a:t>
            </a:r>
          </a:p>
          <a:p>
            <a:pPr defTabSz="911372" eaLnBrk="0" fontAlgn="base" hangingPunct="0">
              <a:spcBef>
                <a:spcPct val="30000"/>
              </a:spcBef>
              <a:spcAft>
                <a:spcPct val="0"/>
              </a:spcAft>
              <a:buFontTx/>
              <a:buChar char="-"/>
              <a:defRPr/>
            </a:pPr>
            <a:r>
              <a:rPr lang="en-US" baseline="0" dirty="0" smtClean="0"/>
              <a:t>Consider: staff capacity/time, relevance to HU dental population</a:t>
            </a:r>
          </a:p>
          <a:p>
            <a:pPr defTabSz="911372" eaLnBrk="0" fontAlgn="base" hangingPunct="0">
              <a:spcBef>
                <a:spcPct val="30000"/>
              </a:spcBef>
              <a:spcAft>
                <a:spcPct val="0"/>
              </a:spcAft>
              <a:buFontTx/>
              <a:buChar char="-"/>
              <a:defRPr/>
            </a:pPr>
            <a:r>
              <a:rPr lang="en-US" dirty="0" smtClean="0">
                <a:solidFill>
                  <a:schemeClr val="tx1"/>
                </a:solidFill>
              </a:rPr>
              <a:t>Are</a:t>
            </a:r>
            <a:r>
              <a:rPr lang="en-US" baseline="0" dirty="0" smtClean="0">
                <a:solidFill>
                  <a:schemeClr val="tx1"/>
                </a:solidFill>
              </a:rPr>
              <a:t> old indicators still relevant? Some are not, maybe because: already addressed in other project, too general, not programmatic (in which case, it should be addressed in DDS)</a:t>
            </a:r>
          </a:p>
          <a:p>
            <a:pPr defTabSz="911372" eaLnBrk="0" fontAlgn="base" hangingPunct="0">
              <a:spcBef>
                <a:spcPct val="30000"/>
              </a:spcBef>
              <a:spcAft>
                <a:spcPct val="0"/>
              </a:spcAft>
              <a:buFontTx/>
              <a:buChar char="-"/>
              <a:defRPr/>
            </a:pPr>
            <a:endParaRPr lang="en-US" baseline="0" dirty="0" smtClean="0">
              <a:solidFill>
                <a:schemeClr val="tx1"/>
              </a:solidFill>
            </a:endParaRPr>
          </a:p>
          <a:p>
            <a:pPr defTabSz="911372" eaLnBrk="0" fontAlgn="base" hangingPunct="0">
              <a:spcBef>
                <a:spcPct val="30000"/>
              </a:spcBef>
              <a:spcAft>
                <a:spcPct val="0"/>
              </a:spcAft>
              <a:defRPr/>
            </a:pPr>
            <a:r>
              <a:rPr lang="en-US" baseline="0" dirty="0" smtClean="0">
                <a:solidFill>
                  <a:schemeClr val="tx1"/>
                </a:solidFill>
              </a:rPr>
              <a:t>Finalizing indicators: </a:t>
            </a:r>
          </a:p>
          <a:p>
            <a:pPr defTabSz="911372" eaLnBrk="0" fontAlgn="base" hangingPunct="0">
              <a:spcBef>
                <a:spcPct val="30000"/>
              </a:spcBef>
              <a:spcAft>
                <a:spcPct val="0"/>
              </a:spcAft>
              <a:defRPr/>
            </a:pPr>
            <a:r>
              <a:rPr lang="en-US" baseline="0" dirty="0" smtClean="0">
                <a:solidFill>
                  <a:schemeClr val="tx1"/>
                </a:solidFill>
              </a:rPr>
              <a:t>-Are all indicators relevant for all dental population? </a:t>
            </a:r>
            <a:endParaRPr lang="en-US" dirty="0" smtClean="0">
              <a:solidFill>
                <a:schemeClr val="tx1"/>
              </a:solidFill>
            </a:endParaRPr>
          </a:p>
        </p:txBody>
      </p:sp>
      <p:sp>
        <p:nvSpPr>
          <p:cNvPr id="4" name="Slide Number Placeholder 3"/>
          <p:cNvSpPr>
            <a:spLocks noGrp="1"/>
          </p:cNvSpPr>
          <p:nvPr>
            <p:ph type="sldNum" sz="quarter" idx="10"/>
          </p:nvPr>
        </p:nvSpPr>
        <p:spPr/>
        <p:txBody>
          <a:bodyPr/>
          <a:lstStyle/>
          <a:p>
            <a:pPr>
              <a:defRPr/>
            </a:pPr>
            <a:fld id="{34A896B1-7068-45A8-859A-BCD00B8D7EA9}" type="slidenum">
              <a:rPr lang="en-US" smtClean="0"/>
              <a:pPr>
                <a:defRPr/>
              </a:pPr>
              <a:t>20</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LK – </a:t>
            </a:r>
            <a:r>
              <a:rPr lang="en-US" b="1" dirty="0" smtClean="0">
                <a:solidFill>
                  <a:srgbClr val="FF0000"/>
                </a:solidFill>
              </a:rPr>
              <a:t>need to update this table</a:t>
            </a:r>
          </a:p>
          <a:p>
            <a:pPr>
              <a:buFontTx/>
              <a:buChar char="-"/>
            </a:pPr>
            <a:r>
              <a:rPr lang="en-US" dirty="0" smtClean="0"/>
              <a:t>Denominators for each indicator is specified</a:t>
            </a:r>
          </a:p>
          <a:p>
            <a:pPr>
              <a:buFontTx/>
              <a:buChar char="-"/>
            </a:pPr>
            <a:r>
              <a:rPr lang="en-US" dirty="0" smtClean="0"/>
              <a:t>The</a:t>
            </a:r>
            <a:r>
              <a:rPr lang="en-US" baseline="0" dirty="0" smtClean="0"/>
              <a:t> most common place to extract data is noted to make data collection easier</a:t>
            </a:r>
            <a:endParaRPr lang="en-US" dirty="0"/>
          </a:p>
        </p:txBody>
      </p:sp>
      <p:sp>
        <p:nvSpPr>
          <p:cNvPr id="4" name="Slide Number Placeholder 3"/>
          <p:cNvSpPr>
            <a:spLocks noGrp="1"/>
          </p:cNvSpPr>
          <p:nvPr>
            <p:ph type="sldNum" sz="quarter" idx="10"/>
          </p:nvPr>
        </p:nvSpPr>
        <p:spPr/>
        <p:txBody>
          <a:bodyPr/>
          <a:lstStyle/>
          <a:p>
            <a:pPr>
              <a:defRPr/>
            </a:pPr>
            <a:fld id="{34A896B1-7068-45A8-859A-BCD00B8D7EA9}" type="slidenum">
              <a:rPr lang="en-US" smtClean="0"/>
              <a:pPr>
                <a:defRPr/>
              </a:pPr>
              <a:t>21</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Dr.</a:t>
            </a:r>
            <a:r>
              <a:rPr lang="en-US" baseline="0" dirty="0" smtClean="0"/>
              <a:t> M will present procedure</a:t>
            </a:r>
          </a:p>
          <a:p>
            <a:endParaRPr lang="en-US" baseline="0" dirty="0" smtClean="0"/>
          </a:p>
          <a:p>
            <a:r>
              <a:rPr lang="en-US" sz="1000" dirty="0"/>
              <a:t>Given our resources, how should data collection look like? This is what drives data collection planning</a:t>
            </a:r>
          </a:p>
          <a:p>
            <a:pPr>
              <a:buFontTx/>
              <a:buChar char="-"/>
            </a:pPr>
            <a:r>
              <a:rPr lang="en-US" sz="1000" dirty="0"/>
              <a:t>Have to do chart review as data collection method</a:t>
            </a:r>
          </a:p>
          <a:p>
            <a:pPr>
              <a:buFontTx/>
              <a:buChar char="-"/>
            </a:pPr>
            <a:r>
              <a:rPr lang="en-US" sz="1000" dirty="0"/>
              <a:t>Staff are all busy on the clinic</a:t>
            </a:r>
          </a:p>
          <a:p>
            <a:pPr>
              <a:buFontTx/>
              <a:buNone/>
            </a:pPr>
            <a:endParaRPr lang="en-US" sz="1000" dirty="0"/>
          </a:p>
          <a:p>
            <a:r>
              <a:rPr lang="en-US" sz="1000" dirty="0"/>
              <a:t>Data collection tool: </a:t>
            </a:r>
          </a:p>
          <a:p>
            <a:pPr>
              <a:buFontTx/>
              <a:buChar char="-"/>
            </a:pPr>
            <a:r>
              <a:rPr lang="en-US" sz="1000" dirty="0"/>
              <a:t>Based on the fact that we have to do chart review, how should tool look like?</a:t>
            </a:r>
          </a:p>
          <a:p>
            <a:pPr>
              <a:buFontTx/>
              <a:buChar char="-"/>
            </a:pPr>
            <a:r>
              <a:rPr lang="en-US" sz="1000" dirty="0"/>
              <a:t>We decided 1 page paper tool since it would be easier for staff to collect data on paper tool</a:t>
            </a:r>
          </a:p>
          <a:p>
            <a:pPr>
              <a:buFontTx/>
              <a:buChar char="-"/>
            </a:pPr>
            <a:r>
              <a:rPr lang="en-US" sz="1000" dirty="0"/>
              <a:t>Electronic version was also developed to enter data</a:t>
            </a:r>
          </a:p>
          <a:p>
            <a:pPr>
              <a:buFontTx/>
              <a:buChar char="-"/>
            </a:pPr>
            <a:r>
              <a:rPr lang="en-US" sz="1000" dirty="0"/>
              <a:t>Staff was trained on data collection (LK &amp; Sabrina work closely to train staff)</a:t>
            </a:r>
          </a:p>
          <a:p>
            <a:pPr>
              <a:buFontTx/>
              <a:buChar char="-"/>
            </a:pPr>
            <a:r>
              <a:rPr lang="en-US" sz="1000" dirty="0"/>
              <a:t>Paper tool was piloted and went through a couple of iterations before finalized (orders was changed around, wordings were adjusted)</a:t>
            </a:r>
          </a:p>
          <a:p>
            <a:pPr>
              <a:buFontTx/>
              <a:buChar char="-"/>
            </a:pPr>
            <a:endParaRPr lang="en-US" sz="1000" dirty="0"/>
          </a:p>
          <a:p>
            <a:pPr>
              <a:buFontTx/>
              <a:buNone/>
            </a:pPr>
            <a:r>
              <a:rPr lang="en-US" sz="1000" dirty="0"/>
              <a:t>Sampling method:</a:t>
            </a:r>
          </a:p>
          <a:p>
            <a:pPr>
              <a:buFontTx/>
              <a:buChar char="-"/>
            </a:pPr>
            <a:r>
              <a:rPr lang="en-US" sz="1000" dirty="0"/>
              <a:t>Every month, dental coordinator emails evaluator a list of clients seen in dental clinic within the month of review</a:t>
            </a:r>
          </a:p>
          <a:p>
            <a:pPr>
              <a:buFontTx/>
              <a:buChar char="-"/>
            </a:pPr>
            <a:r>
              <a:rPr lang="en-US" sz="1000" dirty="0"/>
              <a:t>Evaluator randomizes the list using randomizer.org</a:t>
            </a:r>
          </a:p>
          <a:p>
            <a:pPr>
              <a:buFontTx/>
              <a:buChar char="-"/>
            </a:pPr>
            <a:r>
              <a:rPr lang="en-US" sz="1000" dirty="0"/>
              <a:t>Randomized list is saved in shared drive – evaluator informs coordinator that randomized list is ready</a:t>
            </a:r>
          </a:p>
          <a:p>
            <a:pPr>
              <a:buFontTx/>
              <a:buChar char="-"/>
            </a:pPr>
            <a:r>
              <a:rPr lang="en-US" sz="1000" dirty="0"/>
              <a:t>Coordinator work with staff in assigning charts to review</a:t>
            </a:r>
          </a:p>
          <a:p>
            <a:pPr>
              <a:buFontTx/>
              <a:buChar char="-"/>
            </a:pPr>
            <a:endParaRPr lang="en-US" sz="1000" dirty="0"/>
          </a:p>
          <a:p>
            <a:pPr>
              <a:buFontTx/>
              <a:buNone/>
            </a:pPr>
            <a:r>
              <a:rPr lang="en-US" sz="1000" dirty="0"/>
              <a:t>Procedure: </a:t>
            </a:r>
          </a:p>
          <a:p>
            <a:pPr>
              <a:buFontTx/>
              <a:buChar char="-"/>
            </a:pPr>
            <a:r>
              <a:rPr lang="en-US" sz="1000" dirty="0"/>
              <a:t>Data entry specialist is not from dental</a:t>
            </a:r>
          </a:p>
          <a:p>
            <a:pPr>
              <a:buFontTx/>
              <a:buChar char="-"/>
            </a:pPr>
            <a:endParaRPr lang="en-US" sz="1000" dirty="0"/>
          </a:p>
          <a:p>
            <a:pPr>
              <a:buFontTx/>
              <a:buNone/>
            </a:pPr>
            <a:r>
              <a:rPr lang="en-US" sz="1000" dirty="0"/>
              <a:t>Data summary:</a:t>
            </a:r>
          </a:p>
          <a:p>
            <a:pPr>
              <a:buFontTx/>
              <a:buChar char="-"/>
            </a:pPr>
            <a:r>
              <a:rPr lang="en-US" sz="1000" dirty="0"/>
              <a:t>When data entry done, evaluator downloads data from survey monkey</a:t>
            </a:r>
          </a:p>
          <a:p>
            <a:pPr>
              <a:buFontTx/>
              <a:buChar char="-"/>
            </a:pPr>
            <a:r>
              <a:rPr lang="en-US" sz="1000" dirty="0"/>
              <a:t>Check for accuracy &amp; completeness</a:t>
            </a:r>
          </a:p>
          <a:p>
            <a:pPr>
              <a:buFontTx/>
              <a:buChar char="-"/>
            </a:pPr>
            <a:r>
              <a:rPr lang="en-US" sz="1000" dirty="0"/>
              <a:t>If not accurate/complete, data collection forms are sent back to staff to fix</a:t>
            </a:r>
          </a:p>
          <a:p>
            <a:pPr>
              <a:buFontTx/>
              <a:buChar char="-"/>
            </a:pPr>
            <a:endParaRPr lang="en-US" sz="1000" dirty="0"/>
          </a:p>
        </p:txBody>
      </p:sp>
      <p:sp>
        <p:nvSpPr>
          <p:cNvPr id="4" name="Slide Number Placeholder 3"/>
          <p:cNvSpPr>
            <a:spLocks noGrp="1"/>
          </p:cNvSpPr>
          <p:nvPr>
            <p:ph type="sldNum" sz="quarter" idx="10"/>
          </p:nvPr>
        </p:nvSpPr>
        <p:spPr/>
        <p:txBody>
          <a:bodyPr/>
          <a:lstStyle/>
          <a:p>
            <a:pPr>
              <a:defRPr/>
            </a:pPr>
            <a:fld id="{34A896B1-7068-45A8-859A-BCD00B8D7EA9}" type="slidenum">
              <a:rPr lang="en-US" smtClean="0"/>
              <a:pPr>
                <a:defRPr/>
              </a:pPr>
              <a:t>22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4A896B1-7068-45A8-859A-BCD00B8D7EA9}" type="slidenum">
              <a:rPr lang="en-US" smtClean="0"/>
              <a:pPr>
                <a:defRPr/>
              </a:pPr>
              <a:t>4</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LK</a:t>
            </a:r>
          </a:p>
          <a:p>
            <a:pPr>
              <a:buFontTx/>
              <a:buChar char="-"/>
            </a:pPr>
            <a:r>
              <a:rPr lang="en-US" dirty="0" smtClean="0"/>
              <a:t>Similar</a:t>
            </a:r>
            <a:r>
              <a:rPr lang="en-US" baseline="0" dirty="0" smtClean="0"/>
              <a:t> as CQI procedure – goes in a cycle, that’s why it’s called Continuous Quality Improvement</a:t>
            </a:r>
          </a:p>
          <a:p>
            <a:pPr>
              <a:buFontTx/>
              <a:buNone/>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34A896B1-7068-45A8-859A-BCD00B8D7EA9}" type="slidenum">
              <a:rPr lang="en-US" smtClean="0"/>
              <a:pPr>
                <a:defRPr/>
              </a:pPr>
              <a:t>23</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Liza:</a:t>
            </a:r>
          </a:p>
          <a:p>
            <a:endParaRPr lang="en-US" dirty="0" smtClean="0"/>
          </a:p>
          <a:p>
            <a:r>
              <a:rPr lang="en-US" dirty="0" smtClean="0"/>
              <a:t>Dr. M: baseline %</a:t>
            </a:r>
            <a:r>
              <a:rPr lang="en-US" baseline="0" dirty="0" smtClean="0"/>
              <a:t> is self report.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34A896B1-7068-45A8-859A-BCD00B8D7EA9}" type="slidenum">
              <a:rPr lang="en-US" smtClean="0"/>
              <a:pPr>
                <a:defRPr/>
              </a:pPr>
              <a:t>24</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4A896B1-7068-45A8-859A-BCD00B8D7EA9}" type="slidenum">
              <a:rPr lang="en-US" smtClean="0"/>
              <a:pPr>
                <a:defRPr/>
              </a:pPr>
              <a:t>25</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LK</a:t>
            </a:r>
            <a:r>
              <a:rPr lang="en-US" baseline="0" dirty="0" smtClean="0"/>
              <a:t> &amp; Dr. M</a:t>
            </a:r>
          </a:p>
          <a:p>
            <a:r>
              <a:rPr lang="en-US" baseline="0" dirty="0" smtClean="0"/>
              <a:t>Dr. M to talk about challenges of having external PCP fax clients’ documents. </a:t>
            </a:r>
            <a:endParaRPr lang="en-US" dirty="0"/>
          </a:p>
        </p:txBody>
      </p:sp>
      <p:sp>
        <p:nvSpPr>
          <p:cNvPr id="4" name="Slide Number Placeholder 3"/>
          <p:cNvSpPr>
            <a:spLocks noGrp="1"/>
          </p:cNvSpPr>
          <p:nvPr>
            <p:ph type="sldNum" sz="quarter" idx="10"/>
          </p:nvPr>
        </p:nvSpPr>
        <p:spPr/>
        <p:txBody>
          <a:bodyPr/>
          <a:lstStyle/>
          <a:p>
            <a:pPr>
              <a:defRPr/>
            </a:pPr>
            <a:fld id="{34A896B1-7068-45A8-859A-BCD00B8D7EA9}" type="slidenum">
              <a:rPr lang="en-US" smtClean="0"/>
              <a:pPr>
                <a:defRPr/>
              </a:pPr>
              <a:t>26</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err="1"/>
              <a:t>Lk</a:t>
            </a:r>
            <a:endParaRPr lang="en-US" dirty="0"/>
          </a:p>
          <a:p>
            <a:pPr lvl="1"/>
            <a:r>
              <a:rPr lang="en-US" dirty="0"/>
              <a:t>Action plans should not sit on someone’s desk</a:t>
            </a:r>
          </a:p>
          <a:p>
            <a:pPr lvl="1"/>
            <a:r>
              <a:rPr lang="en-US" dirty="0"/>
              <a:t>Action plans should be distributed to the whole team including to team members who are not directly responsible to execute the action steps</a:t>
            </a:r>
          </a:p>
          <a:p>
            <a:pPr lvl="1"/>
            <a:r>
              <a:rPr lang="en-US" dirty="0"/>
              <a:t>Everyone should be aware of what’s going on</a:t>
            </a:r>
          </a:p>
          <a:p>
            <a:pPr lvl="1"/>
            <a:r>
              <a:rPr lang="en-US" dirty="0"/>
              <a:t>Identify champion to make sure that action steps are executed</a:t>
            </a:r>
          </a:p>
          <a:p>
            <a:endParaRPr lang="en-US" dirty="0"/>
          </a:p>
        </p:txBody>
      </p:sp>
      <p:sp>
        <p:nvSpPr>
          <p:cNvPr id="4" name="Slide Number Placeholder 3"/>
          <p:cNvSpPr>
            <a:spLocks noGrp="1"/>
          </p:cNvSpPr>
          <p:nvPr>
            <p:ph type="sldNum" sz="quarter" idx="10"/>
          </p:nvPr>
        </p:nvSpPr>
        <p:spPr/>
        <p:txBody>
          <a:bodyPr/>
          <a:lstStyle/>
          <a:p>
            <a:pPr>
              <a:defRPr/>
            </a:pPr>
            <a:fld id="{34A896B1-7068-45A8-859A-BCD00B8D7EA9}" type="slidenum">
              <a:rPr lang="en-US" smtClean="0"/>
              <a:pPr>
                <a:defRPr/>
              </a:pPr>
              <a:t>27</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Update table</a:t>
            </a:r>
          </a:p>
          <a:p>
            <a:r>
              <a:rPr lang="en-US" dirty="0" smtClean="0"/>
              <a:t>- About 60%</a:t>
            </a:r>
            <a:r>
              <a:rPr lang="en-US" baseline="0" dirty="0" smtClean="0"/>
              <a:t> is external, 40% internal clients</a:t>
            </a:r>
            <a:endParaRPr lang="en-US" dirty="0"/>
          </a:p>
        </p:txBody>
      </p:sp>
      <p:sp>
        <p:nvSpPr>
          <p:cNvPr id="4" name="Slide Number Placeholder 3"/>
          <p:cNvSpPr>
            <a:spLocks noGrp="1"/>
          </p:cNvSpPr>
          <p:nvPr>
            <p:ph type="sldNum" sz="quarter" idx="10"/>
          </p:nvPr>
        </p:nvSpPr>
        <p:spPr/>
        <p:txBody>
          <a:bodyPr/>
          <a:lstStyle/>
          <a:p>
            <a:pPr>
              <a:defRPr/>
            </a:pPr>
            <a:fld id="{34A896B1-7068-45A8-859A-BCD00B8D7EA9}" type="slidenum">
              <a:rPr lang="en-US" smtClean="0"/>
              <a:pPr>
                <a:defRPr/>
              </a:pPr>
              <a:t>28</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4A896B1-7068-45A8-859A-BCD00B8D7EA9}" type="slidenum">
              <a:rPr lang="en-US" smtClean="0"/>
              <a:pPr>
                <a:defRPr/>
              </a:pPr>
              <a:t>29</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biggest challenge in data collection is Dentrix</a:t>
            </a:r>
          </a:p>
          <a:p>
            <a:endParaRPr lang="en-US" dirty="0" smtClean="0"/>
          </a:p>
          <a:p>
            <a:r>
              <a:rPr lang="en-US" dirty="0" smtClean="0"/>
              <a:t>It takes a while for QI to reflect on data</a:t>
            </a:r>
          </a:p>
          <a:p>
            <a:pPr lvl="1"/>
            <a:r>
              <a:rPr lang="en-US" dirty="0" smtClean="0"/>
              <a:t>need a lot of digging in to get accurate %</a:t>
            </a:r>
          </a:p>
          <a:p>
            <a:pPr lvl="1"/>
            <a:r>
              <a:rPr lang="en-US" dirty="0" smtClean="0"/>
              <a:t>May need</a:t>
            </a:r>
            <a:r>
              <a:rPr lang="en-US" baseline="0" dirty="0" smtClean="0"/>
              <a:t> to measure shorter term successes</a:t>
            </a:r>
            <a:endParaRPr lang="en-US" dirty="0" smtClean="0"/>
          </a:p>
          <a:p>
            <a:endParaRPr lang="en-US" dirty="0" smtClean="0"/>
          </a:p>
          <a:p>
            <a:r>
              <a:rPr lang="en-US" dirty="0" smtClean="0"/>
              <a:t>Staff issues</a:t>
            </a:r>
          </a:p>
          <a:p>
            <a:pPr lvl="1"/>
            <a:r>
              <a:rPr lang="en-US" dirty="0" smtClean="0"/>
              <a:t>different intellectual level (they don’t look for data at every possible place)</a:t>
            </a:r>
          </a:p>
          <a:p>
            <a:pPr lvl="1"/>
            <a:r>
              <a:rPr lang="en-US" dirty="0" smtClean="0"/>
              <a:t>Capacity – staff has to be in the clinic with patients, but have to find time to do chart review</a:t>
            </a:r>
          </a:p>
          <a:p>
            <a:pPr lvl="1"/>
            <a:r>
              <a:rPr lang="en-US" dirty="0" smtClean="0"/>
              <a:t>On days with full staff, dental director have some staff rotate out of clinic &amp; do chart review in office</a:t>
            </a:r>
          </a:p>
          <a:p>
            <a:pPr lvl="1"/>
            <a:r>
              <a:rPr lang="en-US" dirty="0" smtClean="0"/>
              <a:t>Dental director will probably pull some staff out of chart review</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34A896B1-7068-45A8-859A-BCD00B8D7EA9}" type="slidenum">
              <a:rPr lang="en-US" smtClean="0"/>
              <a:pPr>
                <a:defRPr/>
              </a:pPr>
              <a:t>30</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do you get to your data?</a:t>
            </a:r>
          </a:p>
          <a:p>
            <a:r>
              <a:rPr lang="en-US" dirty="0" smtClean="0"/>
              <a:t>What data collection methods/systems work best for data collection and/or client record system?</a:t>
            </a:r>
          </a:p>
          <a:p>
            <a:r>
              <a:rPr lang="en-US" dirty="0" smtClean="0"/>
              <a:t>How helpful was this presentation? </a:t>
            </a:r>
          </a:p>
          <a:p>
            <a:endParaRPr lang="en-US" dirty="0"/>
          </a:p>
        </p:txBody>
      </p:sp>
      <p:sp>
        <p:nvSpPr>
          <p:cNvPr id="4" name="Slide Number Placeholder 3"/>
          <p:cNvSpPr>
            <a:spLocks noGrp="1"/>
          </p:cNvSpPr>
          <p:nvPr>
            <p:ph type="sldNum" sz="quarter" idx="10"/>
          </p:nvPr>
        </p:nvSpPr>
        <p:spPr/>
        <p:txBody>
          <a:bodyPr/>
          <a:lstStyle/>
          <a:p>
            <a:pPr>
              <a:defRPr/>
            </a:pPr>
            <a:fld id="{34A896B1-7068-45A8-859A-BCD00B8D7EA9}" type="slidenum">
              <a:rPr lang="en-US" smtClean="0"/>
              <a:pPr>
                <a:defRPr/>
              </a:pPr>
              <a:t>33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Opening Remarks by HAB (5min)</a:t>
            </a:r>
            <a:br>
              <a:rPr lang="en-US" dirty="0" smtClean="0"/>
            </a:br>
            <a:r>
              <a:rPr lang="en-US" dirty="0" smtClean="0"/>
              <a:t>- Welcome and Introduction (10min)</a:t>
            </a:r>
            <a:br>
              <a:rPr lang="en-US" dirty="0" smtClean="0"/>
            </a:br>
            <a:r>
              <a:rPr lang="en-US" dirty="0" smtClean="0"/>
              <a:t>	- Introduction of Speakers</a:t>
            </a:r>
            <a:br>
              <a:rPr lang="en-US" dirty="0" smtClean="0"/>
            </a:br>
            <a:r>
              <a:rPr lang="en-US" dirty="0" smtClean="0"/>
              <a:t>	- Workshop Expectations/Disclaimers</a:t>
            </a:r>
            <a:br>
              <a:rPr lang="en-US" dirty="0" smtClean="0"/>
            </a:br>
            <a:r>
              <a:rPr lang="en-US" dirty="0" smtClean="0"/>
              <a:t>	- Ask audience to introduce themselves</a:t>
            </a:r>
            <a:br>
              <a:rPr lang="en-US" dirty="0" smtClean="0"/>
            </a:br>
            <a:r>
              <a:rPr lang="en-US" dirty="0" smtClean="0"/>
              <a:t>- Brainstorming Exercise (5min) - what is the most critical barrier to implement effective quality improvement activities in dental programs?</a:t>
            </a:r>
            <a:br>
              <a:rPr lang="en-US" dirty="0" smtClean="0"/>
            </a:br>
            <a:r>
              <a:rPr lang="en-US" dirty="0" smtClean="0"/>
              <a:t>- Slide Presentation (30min)</a:t>
            </a:r>
            <a:br>
              <a:rPr lang="en-US" dirty="0" smtClean="0"/>
            </a:br>
            <a:r>
              <a:rPr lang="en-US" dirty="0" smtClean="0"/>
              <a:t>- Facilitated Panel Discussion (30min)</a:t>
            </a:r>
            <a:br>
              <a:rPr lang="en-US" dirty="0" smtClean="0"/>
            </a:br>
            <a:r>
              <a:rPr lang="en-US" dirty="0" smtClean="0"/>
              <a:t>- Wrap up, Aha Moments and Evaluations (10min </a:t>
            </a:r>
            <a:endParaRPr lang="en-US" dirty="0"/>
          </a:p>
        </p:txBody>
      </p:sp>
      <p:sp>
        <p:nvSpPr>
          <p:cNvPr id="4" name="Slide Number Placeholder 3"/>
          <p:cNvSpPr>
            <a:spLocks noGrp="1"/>
          </p:cNvSpPr>
          <p:nvPr>
            <p:ph type="sldNum" sz="quarter" idx="10"/>
          </p:nvPr>
        </p:nvSpPr>
        <p:spPr/>
        <p:txBody>
          <a:bodyPr/>
          <a:lstStyle/>
          <a:p>
            <a:pPr>
              <a:defRPr/>
            </a:pPr>
            <a:fld id="{34A896B1-7068-45A8-859A-BCD00B8D7EA9}" type="slidenum">
              <a:rPr lang="en-US" smtClean="0"/>
              <a:pPr>
                <a:defRPr/>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4A896B1-7068-45A8-859A-BCD00B8D7EA9}" type="slidenum">
              <a:rPr lang="en-US" smtClean="0"/>
              <a:pPr>
                <a:defRPr/>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Burton</a:t>
            </a:r>
            <a:endParaRPr lang="en-US" dirty="0"/>
          </a:p>
        </p:txBody>
      </p:sp>
      <p:sp>
        <p:nvSpPr>
          <p:cNvPr id="4" name="Slide Number Placeholder 3"/>
          <p:cNvSpPr>
            <a:spLocks noGrp="1"/>
          </p:cNvSpPr>
          <p:nvPr>
            <p:ph type="sldNum" sz="quarter" idx="10"/>
          </p:nvPr>
        </p:nvSpPr>
        <p:spPr/>
        <p:txBody>
          <a:bodyPr/>
          <a:lstStyle/>
          <a:p>
            <a:pPr>
              <a:defRPr/>
            </a:pPr>
            <a:fld id="{34A896B1-7068-45A8-859A-BCD00B8D7EA9}" type="slidenum">
              <a:rPr lang="en-US" smtClean="0"/>
              <a:pPr>
                <a:defRPr/>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b="1" dirty="0" smtClean="0">
                <a:solidFill>
                  <a:srgbClr val="FF0000"/>
                </a:solidFill>
              </a:rPr>
              <a:t>LK’s suggestion: when we present about trainees (3</a:t>
            </a:r>
            <a:r>
              <a:rPr lang="en-US" b="1" baseline="30000" dirty="0" smtClean="0">
                <a:solidFill>
                  <a:srgbClr val="FF0000"/>
                </a:solidFill>
              </a:rPr>
              <a:t>rd</a:t>
            </a:r>
            <a:r>
              <a:rPr lang="en-US" b="1" dirty="0" smtClean="0">
                <a:solidFill>
                  <a:srgbClr val="FF0000"/>
                </a:solidFill>
              </a:rPr>
              <a:t> bullet on this slide), we can also talk about involvement of trainees in HU’s CQI program to increase their awareness and capacity in CQI processes;</a:t>
            </a:r>
            <a:endParaRPr lang="en-US" b="1" dirty="0">
              <a:solidFill>
                <a:srgbClr val="FF0000"/>
              </a:solidFill>
            </a:endParaRPr>
          </a:p>
        </p:txBody>
      </p:sp>
      <p:sp>
        <p:nvSpPr>
          <p:cNvPr id="4" name="Slide Number Placeholder 3"/>
          <p:cNvSpPr>
            <a:spLocks noGrp="1"/>
          </p:cNvSpPr>
          <p:nvPr>
            <p:ph type="sldNum" sz="quarter" idx="10"/>
          </p:nvPr>
        </p:nvSpPr>
        <p:spPr/>
        <p:txBody>
          <a:bodyPr/>
          <a:lstStyle/>
          <a:p>
            <a:pPr>
              <a:defRPr/>
            </a:pPr>
            <a:fld id="{34A896B1-7068-45A8-859A-BCD00B8D7EA9}" type="slidenum">
              <a:rPr lang="en-US" smtClean="0"/>
              <a:pPr>
                <a:defRPr/>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4A896B1-7068-45A8-859A-BCD00B8D7EA9}" type="slidenum">
              <a:rPr lang="en-US" smtClean="0"/>
              <a:pPr>
                <a:defRPr/>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LK</a:t>
            </a:r>
          </a:p>
          <a:p>
            <a:r>
              <a:rPr lang="en-US" dirty="0" smtClean="0"/>
              <a:t>Past: </a:t>
            </a:r>
          </a:p>
          <a:p>
            <a:pPr>
              <a:buFontTx/>
              <a:buChar char="-"/>
            </a:pPr>
            <a:r>
              <a:rPr lang="en-US" dirty="0" smtClean="0"/>
              <a:t>HU was founded</a:t>
            </a:r>
            <a:r>
              <a:rPr lang="en-US" baseline="0" dirty="0" smtClean="0"/>
              <a:t> to respond to the AIDS epidemic in the 1980s. Started in the church basement</a:t>
            </a:r>
          </a:p>
          <a:p>
            <a:pPr>
              <a:buFontTx/>
              <a:buNone/>
            </a:pPr>
            <a:r>
              <a:rPr lang="en-US" baseline="0" dirty="0" smtClean="0"/>
              <a:t>-Specifically to serve HIV+ because at the time, that was the greatest need for Harlem/Bronx community</a:t>
            </a:r>
            <a:endParaRPr lang="en-US" dirty="0" smtClean="0"/>
          </a:p>
          <a:p>
            <a:endParaRPr lang="en-US" dirty="0" smtClean="0"/>
          </a:p>
          <a:p>
            <a:r>
              <a:rPr lang="en-US" dirty="0" smtClean="0"/>
              <a:t>Present: </a:t>
            </a:r>
          </a:p>
          <a:p>
            <a:r>
              <a:rPr lang="en-US" dirty="0" smtClean="0"/>
              <a:t>-to</a:t>
            </a:r>
            <a:r>
              <a:rPr lang="en-US" baseline="0" dirty="0" smtClean="0"/>
              <a:t> respond to the expanding needs in the community &amp; to the healthcare reform, HU expanded services to homeless regardless of HIV status</a:t>
            </a:r>
            <a:r>
              <a:rPr lang="en-US" dirty="0" smtClean="0"/>
              <a:t> </a:t>
            </a:r>
          </a:p>
          <a:p>
            <a:r>
              <a:rPr lang="en-US" dirty="0" smtClean="0"/>
              <a:t>- PCMH</a:t>
            </a:r>
            <a:r>
              <a:rPr lang="en-US" baseline="0" dirty="0" smtClean="0"/>
              <a:t> allows HU to provide integrated care, better care coordination for our population with chronic illnesses</a:t>
            </a:r>
            <a:endParaRPr lang="en-US" dirty="0"/>
          </a:p>
        </p:txBody>
      </p:sp>
      <p:sp>
        <p:nvSpPr>
          <p:cNvPr id="4" name="Slide Number Placeholder 3"/>
          <p:cNvSpPr>
            <a:spLocks noGrp="1"/>
          </p:cNvSpPr>
          <p:nvPr>
            <p:ph type="sldNum" sz="quarter" idx="10"/>
          </p:nvPr>
        </p:nvSpPr>
        <p:spPr/>
        <p:txBody>
          <a:bodyPr/>
          <a:lstStyle/>
          <a:p>
            <a:pPr>
              <a:defRPr/>
            </a:pPr>
            <a:fld id="{34A896B1-7068-45A8-859A-BCD00B8D7EA9}" type="slidenum">
              <a:rPr lang="en-US" smtClean="0"/>
              <a:pPr>
                <a:defRPr/>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76775" cy="3508375"/>
          </a:xfrm>
        </p:spPr>
      </p:sp>
      <p:sp>
        <p:nvSpPr>
          <p:cNvPr id="3" name="Notes Placeholder 2"/>
          <p:cNvSpPr>
            <a:spLocks noGrp="1"/>
          </p:cNvSpPr>
          <p:nvPr>
            <p:ph type="body" idx="1"/>
          </p:nvPr>
        </p:nvSpPr>
        <p:spPr/>
        <p:txBody>
          <a:bodyPr>
            <a:normAutofit/>
          </a:bodyPr>
          <a:lstStyle/>
          <a:p>
            <a:r>
              <a:rPr lang="en-US" dirty="0" smtClean="0"/>
              <a:t>HU’s model of care – Liza</a:t>
            </a:r>
          </a:p>
          <a:p>
            <a:endParaRPr lang="en-US" dirty="0" smtClean="0"/>
          </a:p>
          <a:p>
            <a:r>
              <a:rPr lang="en-US" dirty="0">
                <a:latin typeface="Arial" charset="0"/>
              </a:rPr>
              <a:t>- Harlem United moved from being a three division organization to a two division organization with Primary Care Services and Mental Health Services overlapping both divisions.  </a:t>
            </a:r>
          </a:p>
          <a:p>
            <a:pPr>
              <a:buFontTx/>
              <a:buChar char="-"/>
            </a:pPr>
            <a:r>
              <a:rPr lang="en-US" dirty="0">
                <a:latin typeface="Arial" charset="0"/>
              </a:rPr>
              <a:t>The two division model facilitates greater communication and collaboration among programs and individual staff</a:t>
            </a:r>
          </a:p>
          <a:p>
            <a:pPr>
              <a:buFontTx/>
              <a:buChar char="-"/>
            </a:pPr>
            <a:r>
              <a:rPr lang="en-US" dirty="0">
                <a:latin typeface="Arial" charset="0"/>
              </a:rPr>
              <a:t> the model expanded the existing coordination of services, including outreach activities for HIV infected individuals and the homeless.</a:t>
            </a:r>
          </a:p>
        </p:txBody>
      </p:sp>
      <p:sp>
        <p:nvSpPr>
          <p:cNvPr id="4" name="Slide Number Placeholder 3"/>
          <p:cNvSpPr>
            <a:spLocks noGrp="1"/>
          </p:cNvSpPr>
          <p:nvPr>
            <p:ph type="sldNum" sz="quarter" idx="10"/>
          </p:nvPr>
        </p:nvSpPr>
        <p:spPr/>
        <p:txBody>
          <a:bodyPr/>
          <a:lstStyle/>
          <a:p>
            <a:pPr>
              <a:defRPr/>
            </a:pPr>
            <a:fld id="{34A896B1-7068-45A8-859A-BCD00B8D7EA9}" type="slidenum">
              <a:rPr lang="en-US" smtClean="0"/>
              <a:pPr>
                <a:defRPr/>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017D197-4D0B-486A-91F4-94E01B3EA867}" type="datetimeFigureOut">
              <a:rPr lang="en-US" smtClean="0"/>
              <a:pPr/>
              <a:t>10/16/2012</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7330898-1B25-4AC4-8E05-27EF54ECB40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17D197-4D0B-486A-91F4-94E01B3EA867}" type="datetimeFigureOut">
              <a:rPr lang="en-US" smtClean="0"/>
              <a:pPr/>
              <a:t>10/16/2012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330898-1B25-4AC4-8E05-27EF54ECB40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3017D197-4D0B-486A-91F4-94E01B3EA867}" type="datetimeFigureOut">
              <a:rPr lang="en-US" smtClean="0"/>
              <a:pPr/>
              <a:t>10/16/2012</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57330898-1B25-4AC4-8E05-27EF54ECB40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017D197-4D0B-486A-91F4-94E01B3EA867}" type="datetimeFigureOut">
              <a:rPr lang="en-US" smtClean="0"/>
              <a:pPr/>
              <a:t>10/16/2012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7330898-1B25-4AC4-8E05-27EF54ECB40D}"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017D197-4D0B-486A-91F4-94E01B3EA867}" type="datetimeFigureOut">
              <a:rPr lang="en-US" smtClean="0"/>
              <a:pPr/>
              <a:t>10/16/2012</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7330898-1B25-4AC4-8E05-27EF54ECB40D}"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3017D197-4D0B-486A-91F4-94E01B3EA867}" type="datetimeFigureOut">
              <a:rPr lang="en-US" smtClean="0"/>
              <a:pPr/>
              <a:t>10/16/2012</a:t>
            </a:fld>
            <a:endParaRPr lang="en-US" dirty="0"/>
          </a:p>
        </p:txBody>
      </p:sp>
      <p:sp>
        <p:nvSpPr>
          <p:cNvPr id="10" name="Slide Number Placeholder 9"/>
          <p:cNvSpPr>
            <a:spLocks noGrp="1"/>
          </p:cNvSpPr>
          <p:nvPr>
            <p:ph type="sldNum" sz="quarter" idx="16"/>
          </p:nvPr>
        </p:nvSpPr>
        <p:spPr/>
        <p:txBody>
          <a:bodyPr rtlCol="0"/>
          <a:lstStyle/>
          <a:p>
            <a:fld id="{57330898-1B25-4AC4-8E05-27EF54ECB40D}"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3017D197-4D0B-486A-91F4-94E01B3EA867}" type="datetimeFigureOut">
              <a:rPr lang="en-US" smtClean="0"/>
              <a:pPr/>
              <a:t>10/16/2012</a:t>
            </a:fld>
            <a:endParaRPr lang="en-US" dirty="0"/>
          </a:p>
        </p:txBody>
      </p:sp>
      <p:sp>
        <p:nvSpPr>
          <p:cNvPr id="12" name="Slide Number Placeholder 11"/>
          <p:cNvSpPr>
            <a:spLocks noGrp="1"/>
          </p:cNvSpPr>
          <p:nvPr>
            <p:ph type="sldNum" sz="quarter" idx="16"/>
          </p:nvPr>
        </p:nvSpPr>
        <p:spPr/>
        <p:txBody>
          <a:bodyPr rtlCol="0"/>
          <a:lstStyle/>
          <a:p>
            <a:fld id="{57330898-1B25-4AC4-8E05-27EF54ECB40D}"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017D197-4D0B-486A-91F4-94E01B3EA867}" type="datetimeFigureOut">
              <a:rPr lang="en-US" smtClean="0"/>
              <a:pPr/>
              <a:t>10/16/2012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7330898-1B25-4AC4-8E05-27EF54ECB40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17D197-4D0B-486A-91F4-94E01B3EA867}" type="datetimeFigureOut">
              <a:rPr lang="en-US" smtClean="0"/>
              <a:pPr/>
              <a:t>10/16/2012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7330898-1B25-4AC4-8E05-27EF54ECB40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017D197-4D0B-486A-91F4-94E01B3EA867}" type="datetimeFigureOut">
              <a:rPr lang="en-US" smtClean="0"/>
              <a:pPr/>
              <a:t>10/16/2012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7330898-1B25-4AC4-8E05-27EF54ECB40D}"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3017D197-4D0B-486A-91F4-94E01B3EA867}" type="datetimeFigureOut">
              <a:rPr lang="en-US" smtClean="0"/>
              <a:pPr/>
              <a:t>10/16/2012</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7330898-1B25-4AC4-8E05-27EF54ECB40D}"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017D197-4D0B-486A-91F4-94E01B3EA867}" type="datetimeFigureOut">
              <a:rPr lang="en-US" smtClean="0"/>
              <a:pPr/>
              <a:t>10/16/2012</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7330898-1B25-4AC4-8E05-27EF54ECB40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1.xml"/><Relationship Id="rId7" Type="http://schemas.openxmlformats.org/officeDocument/2006/relationships/hyperlink" Target="http://www.nationalqualitycenter.org/index.cfm" TargetMode="External"/><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34.xml.rels><?xml version="1.0" encoding="UTF-8" standalone="yes"?>
<Relationships xmlns="http://schemas.openxmlformats.org/package/2006/relationships"><Relationship Id="rId2" Type="http://schemas.openxmlformats.org/officeDocument/2006/relationships/hyperlink" Target="http://www.nationalqualitycenter.org/index.cf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pesgce.com/RyanWhite201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28600" y="1752600"/>
            <a:ext cx="8686800" cy="3352800"/>
          </a:xfrm>
        </p:spPr>
        <p:txBody>
          <a:bodyPr>
            <a:normAutofit fontScale="90000"/>
          </a:bodyPr>
          <a:lstStyle/>
          <a:p>
            <a:pPr algn="ctr"/>
            <a:r>
              <a:rPr lang="en-US" sz="3600" b="1" dirty="0" smtClean="0"/>
              <a:t>Planning and Managing a Dental Continuous quality Improvement project</a:t>
            </a:r>
            <a:br>
              <a:rPr lang="en-US" sz="3600" b="1" dirty="0" smtClean="0"/>
            </a:br>
            <a:r>
              <a:rPr lang="en-US" sz="2000" b="1" dirty="0" smtClean="0"/>
              <a:t/>
            </a:r>
            <a:br>
              <a:rPr lang="en-US" sz="2000" b="1" dirty="0" smtClean="0"/>
            </a:br>
            <a:r>
              <a:rPr lang="en-US" sz="2000" dirty="0" smtClean="0"/>
              <a:t>Liza Kasmara, Ed.M. </a:t>
            </a:r>
            <a:br>
              <a:rPr lang="en-US" sz="2000" dirty="0" smtClean="0"/>
            </a:br>
            <a:r>
              <a:rPr lang="en-US" sz="2000" dirty="0" smtClean="0"/>
              <a:t>Kareem Merrick, DDS </a:t>
            </a:r>
            <a:br>
              <a:rPr lang="en-US" sz="2000" dirty="0" smtClean="0"/>
            </a:br>
            <a:r>
              <a:rPr lang="en-US" sz="2000" dirty="0" smtClean="0"/>
              <a:t>Moussa Sanogo, MD, MS, MPH</a:t>
            </a:r>
            <a:br>
              <a:rPr lang="en-US" sz="2000" dirty="0" smtClean="0"/>
            </a:br>
            <a:r>
              <a:rPr lang="en-US" sz="2000" dirty="0" smtClean="0"/>
              <a:t/>
            </a:r>
            <a:br>
              <a:rPr lang="en-US" sz="2000" dirty="0" smtClean="0"/>
            </a:br>
            <a:r>
              <a:rPr lang="en-US" sz="2000" dirty="0" smtClean="0"/>
              <a:t>Moderator: Clemens M. Steinböck, MBA </a:t>
            </a:r>
            <a:r>
              <a:rPr lang="en-US" sz="1800" dirty="0" smtClean="0"/>
              <a:t/>
            </a:r>
            <a:br>
              <a:rPr lang="en-US" sz="1800" dirty="0" smtClean="0"/>
            </a:br>
            <a:endParaRPr lang="en-US" sz="1800" b="1" dirty="0" smtClean="0"/>
          </a:p>
        </p:txBody>
      </p:sp>
      <p:sp>
        <p:nvSpPr>
          <p:cNvPr id="4099" name="Rectangle 4"/>
          <p:cNvSpPr>
            <a:spLocks noChangeArrowheads="1"/>
          </p:cNvSpPr>
          <p:nvPr/>
        </p:nvSpPr>
        <p:spPr bwMode="auto">
          <a:xfrm>
            <a:off x="1" y="-200055"/>
            <a:ext cx="184731" cy="400110"/>
          </a:xfrm>
          <a:prstGeom prst="rect">
            <a:avLst/>
          </a:prstGeom>
          <a:noFill/>
          <a:ln w="9525">
            <a:noFill/>
            <a:miter lim="800000"/>
            <a:headEnd/>
            <a:tailEnd/>
          </a:ln>
        </p:spPr>
        <p:txBody>
          <a:bodyPr wrap="none" anchor="ctr">
            <a:spAutoFit/>
          </a:bodyPr>
          <a:lstStyle/>
          <a:p>
            <a:endParaRPr lang="en-US" dirty="0"/>
          </a:p>
        </p:txBody>
      </p:sp>
      <p:sp>
        <p:nvSpPr>
          <p:cNvPr id="4100" name="Rectangle 5"/>
          <p:cNvSpPr>
            <a:spLocks noChangeArrowheads="1"/>
          </p:cNvSpPr>
          <p:nvPr/>
        </p:nvSpPr>
        <p:spPr bwMode="auto">
          <a:xfrm>
            <a:off x="1" y="-200055"/>
            <a:ext cx="184731" cy="400110"/>
          </a:xfrm>
          <a:prstGeom prst="rect">
            <a:avLst/>
          </a:prstGeom>
          <a:noFill/>
          <a:ln w="9525">
            <a:noFill/>
            <a:miter lim="800000"/>
            <a:headEnd/>
            <a:tailEnd/>
          </a:ln>
        </p:spPr>
        <p:txBody>
          <a:bodyPr wrap="none" anchor="ctr">
            <a:spAutoFit/>
          </a:bodyPr>
          <a:lstStyle/>
          <a:p>
            <a:endParaRPr lang="en-US" dirty="0"/>
          </a:p>
        </p:txBody>
      </p:sp>
      <p:sp>
        <p:nvSpPr>
          <p:cNvPr id="4101" name="Rectangle 6"/>
          <p:cNvSpPr>
            <a:spLocks noChangeArrowheads="1"/>
          </p:cNvSpPr>
          <p:nvPr/>
        </p:nvSpPr>
        <p:spPr bwMode="auto">
          <a:xfrm>
            <a:off x="1" y="-200055"/>
            <a:ext cx="184731" cy="400110"/>
          </a:xfrm>
          <a:prstGeom prst="rect">
            <a:avLst/>
          </a:prstGeom>
          <a:noFill/>
          <a:ln w="9525">
            <a:noFill/>
            <a:miter lim="800000"/>
            <a:headEnd/>
            <a:tailEnd/>
          </a:ln>
        </p:spPr>
        <p:txBody>
          <a:bodyPr wrap="none" anchor="ctr">
            <a:spAutoFit/>
          </a:bodyPr>
          <a:lstStyle/>
          <a:p>
            <a:endParaRPr lang="en-US" dirty="0"/>
          </a:p>
        </p:txBody>
      </p:sp>
      <p:pic>
        <p:nvPicPr>
          <p:cNvPr id="6" name="Content Placeholder 3" descr="harlem united logo.jpeg"/>
          <p:cNvPicPr>
            <a:picLocks noChangeAspect="1"/>
          </p:cNvPicPr>
          <p:nvPr/>
        </p:nvPicPr>
        <p:blipFill>
          <a:blip r:embed="rId4" cstate="print"/>
          <a:srcRect l="-11517" r="-11517"/>
          <a:stretch>
            <a:fillRect/>
          </a:stretch>
        </p:blipFill>
        <p:spPr bwMode="auto">
          <a:xfrm>
            <a:off x="-228601" y="1"/>
            <a:ext cx="2667001" cy="1479567"/>
          </a:xfrm>
          <a:prstGeom prst="rect">
            <a:avLst/>
          </a:prstGeom>
          <a:noFill/>
          <a:ln w="9525">
            <a:noFill/>
            <a:miter lim="800000"/>
            <a:headEnd/>
            <a:tailEnd/>
          </a:ln>
        </p:spPr>
      </p:pic>
      <p:pic>
        <p:nvPicPr>
          <p:cNvPr id="7" name="Picture 2" descr="PhysRecog_PCMH2011_rgb.jpg"/>
          <p:cNvPicPr>
            <a:picLocks noChangeAspect="1" noChangeArrowheads="1"/>
          </p:cNvPicPr>
          <p:nvPr/>
        </p:nvPicPr>
        <p:blipFill>
          <a:blip r:embed="rId5" cstate="print"/>
          <a:srcRect b="10156"/>
          <a:stretch>
            <a:fillRect/>
          </a:stretch>
        </p:blipFill>
        <p:spPr bwMode="auto">
          <a:xfrm>
            <a:off x="0" y="5334000"/>
            <a:ext cx="1571625" cy="1392237"/>
          </a:xfrm>
          <a:prstGeom prst="rect">
            <a:avLst/>
          </a:prstGeom>
          <a:noFill/>
          <a:ln w="9525">
            <a:noFill/>
            <a:miter lim="800000"/>
            <a:headEnd/>
            <a:tailEnd/>
          </a:ln>
        </p:spPr>
      </p:pic>
      <p:pic>
        <p:nvPicPr>
          <p:cNvPr id="9" name="Picture 8" descr="CDM_acornscolor3.png"/>
          <p:cNvPicPr/>
          <p:nvPr/>
        </p:nvPicPr>
        <p:blipFill>
          <a:blip r:embed="rId6" cstate="print"/>
          <a:srcRect/>
          <a:stretch>
            <a:fillRect/>
          </a:stretch>
        </p:blipFill>
        <p:spPr bwMode="auto">
          <a:xfrm>
            <a:off x="7391400" y="0"/>
            <a:ext cx="1752600" cy="1600200"/>
          </a:xfrm>
          <a:prstGeom prst="rect">
            <a:avLst/>
          </a:prstGeom>
          <a:solidFill>
            <a:schemeClr val="tx1"/>
          </a:solidFill>
          <a:ln w="9525">
            <a:noFill/>
            <a:miter lim="800000"/>
            <a:headEnd/>
            <a:tailEnd/>
          </a:ln>
        </p:spPr>
      </p:pic>
      <p:pic>
        <p:nvPicPr>
          <p:cNvPr id="10" name="Picture 9" descr="NQC Home">
            <a:hlinkClick r:id="rId7"/>
          </p:cNvPr>
          <p:cNvPicPr/>
          <p:nvPr/>
        </p:nvPicPr>
        <p:blipFill>
          <a:blip r:embed="rId8" cstate="print"/>
          <a:srcRect/>
          <a:stretch>
            <a:fillRect/>
          </a:stretch>
        </p:blipFill>
        <p:spPr bwMode="auto">
          <a:xfrm>
            <a:off x="5257800" y="6096000"/>
            <a:ext cx="3886200" cy="6096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1000"/>
          </a:schemeClr>
        </a:solidFill>
        <a:effectLst/>
      </p:bgPr>
    </p:bg>
    <p:spTree>
      <p:nvGrpSpPr>
        <p:cNvPr id="1" name=""/>
        <p:cNvGrpSpPr/>
        <p:nvPr/>
      </p:nvGrpSpPr>
      <p:grpSpPr>
        <a:xfrm>
          <a:off x="0" y="0"/>
          <a:ext cx="0" cy="0"/>
          <a:chOff x="0" y="0"/>
          <a:chExt cx="0" cy="0"/>
        </a:xfrm>
      </p:grpSpPr>
      <p:sp>
        <p:nvSpPr>
          <p:cNvPr id="9218" name="Title 3"/>
          <p:cNvSpPr>
            <a:spLocks noGrp="1"/>
          </p:cNvSpPr>
          <p:nvPr>
            <p:ph type="title"/>
          </p:nvPr>
        </p:nvSpPr>
        <p:spPr>
          <a:xfrm>
            <a:off x="609600" y="457200"/>
            <a:ext cx="7772400" cy="685800"/>
          </a:xfrm>
        </p:spPr>
        <p:txBody>
          <a:bodyPr>
            <a:normAutofit fontScale="90000"/>
          </a:bodyPr>
          <a:lstStyle/>
          <a:p>
            <a:r>
              <a:rPr lang="en-US" b="1" dirty="0" smtClean="0"/>
              <a:t>Harlem United - Overview</a:t>
            </a:r>
          </a:p>
        </p:txBody>
      </p:sp>
      <p:graphicFrame>
        <p:nvGraphicFramePr>
          <p:cNvPr id="7" name="Content Placeholder 6"/>
          <p:cNvGraphicFramePr>
            <a:graphicFrameLocks noGrp="1"/>
          </p:cNvGraphicFramePr>
          <p:nvPr>
            <p:ph sz="quarter" idx="1"/>
          </p:nvPr>
        </p:nvGraphicFramePr>
        <p:xfrm>
          <a:off x="304800" y="1600200"/>
          <a:ext cx="84582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1000"/>
          </a:schemeClr>
        </a:solidFill>
        <a:effectLst/>
      </p:bgPr>
    </p:bg>
    <p:spTree>
      <p:nvGrpSpPr>
        <p:cNvPr id="1" name=""/>
        <p:cNvGrpSpPr/>
        <p:nvPr/>
      </p:nvGrpSpPr>
      <p:grpSpPr>
        <a:xfrm>
          <a:off x="0" y="0"/>
          <a:ext cx="0" cy="0"/>
          <a:chOff x="0" y="0"/>
          <a:chExt cx="0" cy="0"/>
        </a:xfrm>
      </p:grpSpPr>
      <p:sp>
        <p:nvSpPr>
          <p:cNvPr id="9218" name="Title 3"/>
          <p:cNvSpPr>
            <a:spLocks noGrp="1"/>
          </p:cNvSpPr>
          <p:nvPr>
            <p:ph type="title"/>
          </p:nvPr>
        </p:nvSpPr>
        <p:spPr>
          <a:xfrm>
            <a:off x="381000" y="457200"/>
            <a:ext cx="8458200" cy="457200"/>
          </a:xfrm>
        </p:spPr>
        <p:txBody>
          <a:bodyPr>
            <a:noAutofit/>
          </a:bodyPr>
          <a:lstStyle/>
          <a:p>
            <a:r>
              <a:rPr lang="en-US" sz="3600" b="1" dirty="0" smtClean="0"/>
              <a:t>Harlem United – Organizational Structure</a:t>
            </a:r>
          </a:p>
        </p:txBody>
      </p:sp>
      <p:sp>
        <p:nvSpPr>
          <p:cNvPr id="12" name="Text Box 6"/>
          <p:cNvSpPr txBox="1">
            <a:spLocks noChangeArrowheads="1"/>
          </p:cNvSpPr>
          <p:nvPr/>
        </p:nvSpPr>
        <p:spPr bwMode="auto">
          <a:xfrm>
            <a:off x="4572000" y="1600200"/>
            <a:ext cx="4114800" cy="369332"/>
          </a:xfrm>
          <a:prstGeom prst="rect">
            <a:avLst/>
          </a:prstGeom>
          <a:solidFill>
            <a:srgbClr val="99CCFF"/>
          </a:solidFill>
          <a:ln w="9525">
            <a:noFill/>
            <a:miter lim="800000"/>
            <a:headEnd/>
            <a:tailEnd/>
          </a:ln>
          <a:effectLst>
            <a:prstShdw prst="shdw17" dist="17961" dir="2700000">
              <a:srgbClr val="5C7A99"/>
            </a:prstShdw>
          </a:effectLst>
        </p:spPr>
        <p:txBody>
          <a:bodyPr>
            <a:spAutoFit/>
          </a:bodyPr>
          <a:lstStyle/>
          <a:p>
            <a:pPr algn="ctr">
              <a:spcBef>
                <a:spcPct val="50000"/>
              </a:spcBef>
            </a:pPr>
            <a:r>
              <a:rPr lang="en-US" sz="1800" dirty="0"/>
              <a:t>Integrated HIV Services</a:t>
            </a:r>
          </a:p>
        </p:txBody>
      </p:sp>
      <p:sp>
        <p:nvSpPr>
          <p:cNvPr id="13" name="Text Box 8"/>
          <p:cNvSpPr txBox="1">
            <a:spLocks noChangeArrowheads="1"/>
          </p:cNvSpPr>
          <p:nvPr/>
        </p:nvSpPr>
        <p:spPr bwMode="auto">
          <a:xfrm>
            <a:off x="457200" y="1600200"/>
            <a:ext cx="3886200" cy="369332"/>
          </a:xfrm>
          <a:prstGeom prst="rect">
            <a:avLst/>
          </a:prstGeom>
          <a:solidFill>
            <a:srgbClr val="33CCCC"/>
          </a:solidFill>
          <a:ln w="9525">
            <a:noFill/>
            <a:miter lim="800000"/>
            <a:headEnd/>
            <a:tailEnd/>
          </a:ln>
          <a:effectLst>
            <a:prstShdw prst="shdw17" dist="17961" dir="2700000">
              <a:srgbClr val="1F7A7A"/>
            </a:prstShdw>
          </a:effectLst>
        </p:spPr>
        <p:txBody>
          <a:bodyPr>
            <a:spAutoFit/>
          </a:bodyPr>
          <a:lstStyle/>
          <a:p>
            <a:pPr algn="ctr">
              <a:spcBef>
                <a:spcPct val="50000"/>
              </a:spcBef>
            </a:pPr>
            <a:r>
              <a:rPr lang="en-US" sz="1800" dirty="0"/>
              <a:t>Community Health Services</a:t>
            </a:r>
          </a:p>
        </p:txBody>
      </p:sp>
      <p:sp>
        <p:nvSpPr>
          <p:cNvPr id="16" name="Oval 5"/>
          <p:cNvSpPr>
            <a:spLocks noChangeArrowheads="1"/>
          </p:cNvSpPr>
          <p:nvPr/>
        </p:nvSpPr>
        <p:spPr bwMode="auto">
          <a:xfrm>
            <a:off x="457200" y="2057400"/>
            <a:ext cx="4343400" cy="4267200"/>
          </a:xfrm>
          <a:prstGeom prst="ellipse">
            <a:avLst/>
          </a:prstGeom>
          <a:solidFill>
            <a:srgbClr val="33CCCC"/>
          </a:solidFill>
          <a:ln w="9525">
            <a:noFill/>
            <a:round/>
            <a:headEnd/>
            <a:tailEnd/>
          </a:ln>
          <a:effectLst>
            <a:prstShdw prst="shdw17" dist="17961" dir="2700000">
              <a:srgbClr val="1F7A7A"/>
            </a:prstShdw>
          </a:effectLst>
        </p:spPr>
        <p:txBody>
          <a:bodyPr wrap="none" anchor="ctr"/>
          <a:lstStyle/>
          <a:p>
            <a:pPr algn="ctr"/>
            <a:endParaRPr lang="en-US" sz="1800" b="0" dirty="0"/>
          </a:p>
        </p:txBody>
      </p:sp>
      <p:sp>
        <p:nvSpPr>
          <p:cNvPr id="17" name="Text Box 9"/>
          <p:cNvSpPr txBox="1">
            <a:spLocks noChangeArrowheads="1"/>
          </p:cNvSpPr>
          <p:nvPr/>
        </p:nvSpPr>
        <p:spPr bwMode="auto">
          <a:xfrm>
            <a:off x="914400" y="2514601"/>
            <a:ext cx="2590800" cy="3277820"/>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a:spcBef>
                <a:spcPct val="50000"/>
              </a:spcBef>
              <a:defRPr/>
            </a:pPr>
            <a:r>
              <a:rPr lang="en-US" sz="1800" b="0" dirty="0">
                <a:latin typeface="Calibri" pitchFamily="34" charset="0"/>
              </a:rPr>
              <a:t>Community Based HIV/STI/HCV Screening</a:t>
            </a:r>
          </a:p>
          <a:p>
            <a:pPr algn="ctr">
              <a:spcBef>
                <a:spcPct val="50000"/>
              </a:spcBef>
              <a:defRPr/>
            </a:pPr>
            <a:r>
              <a:rPr lang="en-US" sz="1800" b="0" dirty="0">
                <a:latin typeface="Calibri" pitchFamily="34" charset="0"/>
              </a:rPr>
              <a:t>Access to </a:t>
            </a:r>
            <a:r>
              <a:rPr lang="en-US" sz="1800" b="0" dirty="0" smtClean="0">
                <a:latin typeface="Calibri" pitchFamily="34" charset="0"/>
              </a:rPr>
              <a:t>Care</a:t>
            </a:r>
          </a:p>
          <a:p>
            <a:pPr algn="ctr">
              <a:spcBef>
                <a:spcPct val="50000"/>
              </a:spcBef>
              <a:defRPr/>
            </a:pPr>
            <a:r>
              <a:rPr lang="en-US" sz="1800" b="0" dirty="0" smtClean="0">
                <a:latin typeface="Calibri" pitchFamily="34" charset="0"/>
              </a:rPr>
              <a:t>Drug </a:t>
            </a:r>
            <a:r>
              <a:rPr lang="en-US" sz="1800" b="0" dirty="0">
                <a:latin typeface="Calibri" pitchFamily="34" charset="0"/>
              </a:rPr>
              <a:t>User Health Services (Syringe Access, Harm Reduction, Recovery Readiness)</a:t>
            </a:r>
          </a:p>
          <a:p>
            <a:pPr algn="ctr">
              <a:spcBef>
                <a:spcPct val="50000"/>
              </a:spcBef>
              <a:defRPr/>
            </a:pPr>
            <a:r>
              <a:rPr lang="en-US" sz="1800" b="0" dirty="0">
                <a:latin typeface="Calibri" pitchFamily="34" charset="0"/>
              </a:rPr>
              <a:t>Black Men’s Initiative – integrated interventions for MSM of color</a:t>
            </a:r>
          </a:p>
        </p:txBody>
      </p:sp>
      <p:sp>
        <p:nvSpPr>
          <p:cNvPr id="18" name="Oval 4"/>
          <p:cNvSpPr>
            <a:spLocks noChangeArrowheads="1"/>
          </p:cNvSpPr>
          <p:nvPr/>
        </p:nvSpPr>
        <p:spPr bwMode="auto">
          <a:xfrm>
            <a:off x="4267200" y="2057400"/>
            <a:ext cx="4343400" cy="4191000"/>
          </a:xfrm>
          <a:prstGeom prst="ellipse">
            <a:avLst/>
          </a:prstGeom>
          <a:solidFill>
            <a:srgbClr val="99CCFF"/>
          </a:solidFill>
          <a:ln w="9525">
            <a:noFill/>
            <a:round/>
            <a:headEnd/>
            <a:tailEnd/>
          </a:ln>
          <a:effectLst>
            <a:prstShdw prst="shdw17" dist="17961" dir="2700000">
              <a:srgbClr val="5C7A99"/>
            </a:prstShdw>
          </a:effectLst>
        </p:spPr>
        <p:txBody>
          <a:bodyPr wrap="none" anchor="ctr"/>
          <a:lstStyle/>
          <a:p>
            <a:pPr algn="ctr"/>
            <a:endParaRPr lang="en-US" sz="1800" b="0" dirty="0"/>
          </a:p>
        </p:txBody>
      </p:sp>
      <p:sp>
        <p:nvSpPr>
          <p:cNvPr id="19" name="Text Box 10"/>
          <p:cNvSpPr txBox="1">
            <a:spLocks noChangeArrowheads="1"/>
          </p:cNvSpPr>
          <p:nvPr/>
        </p:nvSpPr>
        <p:spPr bwMode="auto">
          <a:xfrm>
            <a:off x="5791200" y="2438401"/>
            <a:ext cx="2514600" cy="3416320"/>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a:spcBef>
                <a:spcPct val="50000"/>
              </a:spcBef>
              <a:defRPr/>
            </a:pPr>
            <a:r>
              <a:rPr lang="en-US" sz="1800" b="0" dirty="0">
                <a:latin typeface="Calibri" pitchFamily="34" charset="0"/>
              </a:rPr>
              <a:t>Adult Day Health Centers</a:t>
            </a:r>
          </a:p>
          <a:p>
            <a:pPr algn="ctr">
              <a:spcBef>
                <a:spcPct val="50000"/>
              </a:spcBef>
              <a:defRPr/>
            </a:pPr>
            <a:r>
              <a:rPr lang="en-US" sz="1800" b="0" dirty="0">
                <a:latin typeface="Calibri" pitchFamily="34" charset="0"/>
              </a:rPr>
              <a:t>Food &amp; Nutrition</a:t>
            </a:r>
          </a:p>
          <a:p>
            <a:pPr algn="ctr">
              <a:spcBef>
                <a:spcPct val="50000"/>
              </a:spcBef>
              <a:defRPr/>
            </a:pPr>
            <a:r>
              <a:rPr lang="en-US" sz="1800" b="0" dirty="0">
                <a:latin typeface="Calibri" pitchFamily="34" charset="0"/>
              </a:rPr>
              <a:t>Supportive Housing (Women’s Housing, Transitional Housing, Congregate, etc. )</a:t>
            </a:r>
          </a:p>
          <a:p>
            <a:pPr algn="ctr">
              <a:spcBef>
                <a:spcPct val="50000"/>
              </a:spcBef>
              <a:defRPr/>
            </a:pPr>
            <a:r>
              <a:rPr lang="en-US" sz="1800" b="0" dirty="0">
                <a:latin typeface="Calibri" pitchFamily="34" charset="0"/>
              </a:rPr>
              <a:t>COBRA Case Management</a:t>
            </a:r>
          </a:p>
          <a:p>
            <a:pPr algn="ctr">
              <a:spcBef>
                <a:spcPct val="50000"/>
              </a:spcBef>
              <a:defRPr/>
            </a:pPr>
            <a:r>
              <a:rPr lang="en-US" sz="1800" b="0" dirty="0">
                <a:latin typeface="Calibri" pitchFamily="34" charset="0"/>
              </a:rPr>
              <a:t>Family </a:t>
            </a:r>
            <a:r>
              <a:rPr lang="en-US" sz="1800" b="0" dirty="0" smtClean="0">
                <a:latin typeface="Calibri" pitchFamily="34" charset="0"/>
              </a:rPr>
              <a:t>Support</a:t>
            </a:r>
            <a:endParaRPr lang="en-US" sz="1800" b="0" dirty="0">
              <a:latin typeface="Calibri" pitchFamily="34" charset="0"/>
            </a:endParaRPr>
          </a:p>
        </p:txBody>
      </p:sp>
      <p:sp>
        <p:nvSpPr>
          <p:cNvPr id="20" name="Text Box 7"/>
          <p:cNvSpPr txBox="1">
            <a:spLocks noChangeArrowheads="1"/>
          </p:cNvSpPr>
          <p:nvPr/>
        </p:nvSpPr>
        <p:spPr bwMode="auto">
          <a:xfrm>
            <a:off x="3352800" y="3200400"/>
            <a:ext cx="2667000" cy="1923604"/>
          </a:xfrm>
          <a:prstGeom prst="rect">
            <a:avLst/>
          </a:prstGeom>
          <a:solidFill>
            <a:schemeClr val="hlink"/>
          </a:solidFill>
          <a:ln w="9525">
            <a:noFill/>
            <a:miter lim="800000"/>
            <a:headEnd/>
            <a:tailEnd/>
          </a:ln>
          <a:effectLst>
            <a:prstShdw prst="shdw17" dist="17961" dir="2700000">
              <a:schemeClr val="hlink">
                <a:gamma/>
                <a:shade val="60000"/>
                <a:invGamma/>
              </a:schemeClr>
            </a:prstShdw>
          </a:effectLst>
        </p:spPr>
        <p:txBody>
          <a:bodyPr wrap="square">
            <a:spAutoFit/>
          </a:bodyPr>
          <a:lstStyle/>
          <a:p>
            <a:pPr algn="ctr">
              <a:spcBef>
                <a:spcPct val="50000"/>
              </a:spcBef>
              <a:defRPr/>
            </a:pPr>
            <a:r>
              <a:rPr lang="en-US" sz="1700" b="0" dirty="0">
                <a:solidFill>
                  <a:schemeClr val="bg1"/>
                </a:solidFill>
                <a:latin typeface="Arial Narrow" pitchFamily="34" charset="0"/>
              </a:rPr>
              <a:t>Holistic Provider-Led, Patient-Centered Primary Care and Dental Services</a:t>
            </a:r>
          </a:p>
          <a:p>
            <a:pPr algn="ctr">
              <a:spcBef>
                <a:spcPct val="50000"/>
              </a:spcBef>
              <a:defRPr/>
            </a:pPr>
            <a:r>
              <a:rPr lang="en-US" sz="1700" b="0" dirty="0">
                <a:solidFill>
                  <a:schemeClr val="bg1"/>
                </a:solidFill>
                <a:latin typeface="Arial Narrow" pitchFamily="34" charset="0"/>
              </a:rPr>
              <a:t>Behavioral Health Services</a:t>
            </a:r>
          </a:p>
          <a:p>
            <a:pPr algn="ctr">
              <a:spcBef>
                <a:spcPct val="50000"/>
              </a:spcBef>
              <a:defRPr/>
            </a:pPr>
            <a:r>
              <a:rPr lang="en-US" sz="1700" b="0" dirty="0">
                <a:solidFill>
                  <a:schemeClr val="bg1"/>
                </a:solidFill>
                <a:latin typeface="Arial Narrow" pitchFamily="34" charset="0"/>
              </a:rPr>
              <a:t>Patient Navigation/Case Management Support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1000"/>
          </a:schemeClr>
        </a:solidFill>
        <a:effectLst/>
      </p:bgPr>
    </p:bg>
    <p:spTree>
      <p:nvGrpSpPr>
        <p:cNvPr id="1" name=""/>
        <p:cNvGrpSpPr/>
        <p:nvPr/>
      </p:nvGrpSpPr>
      <p:grpSpPr>
        <a:xfrm>
          <a:off x="0" y="0"/>
          <a:ext cx="0" cy="0"/>
          <a:chOff x="0" y="0"/>
          <a:chExt cx="0" cy="0"/>
        </a:xfrm>
      </p:grpSpPr>
      <p:sp>
        <p:nvSpPr>
          <p:cNvPr id="9218" name="Title 3"/>
          <p:cNvSpPr>
            <a:spLocks noGrp="1"/>
          </p:cNvSpPr>
          <p:nvPr>
            <p:ph type="title"/>
          </p:nvPr>
        </p:nvSpPr>
        <p:spPr>
          <a:xfrm>
            <a:off x="762000" y="457200"/>
            <a:ext cx="7772400" cy="609600"/>
          </a:xfrm>
        </p:spPr>
        <p:txBody>
          <a:bodyPr>
            <a:normAutofit fontScale="90000"/>
          </a:bodyPr>
          <a:lstStyle/>
          <a:p>
            <a:r>
              <a:rPr lang="en-US" b="1" dirty="0" smtClean="0"/>
              <a:t>Harlem United – Dental Clinic</a:t>
            </a:r>
          </a:p>
        </p:txBody>
      </p:sp>
      <p:sp>
        <p:nvSpPr>
          <p:cNvPr id="9219" name="Content Placeholder 4"/>
          <p:cNvSpPr>
            <a:spLocks noGrp="1"/>
          </p:cNvSpPr>
          <p:nvPr>
            <p:ph sz="quarter" idx="1"/>
          </p:nvPr>
        </p:nvSpPr>
        <p:spPr>
          <a:xfrm>
            <a:off x="381000" y="1524000"/>
            <a:ext cx="8458200" cy="4800600"/>
          </a:xfrm>
        </p:spPr>
        <p:txBody>
          <a:bodyPr/>
          <a:lstStyle/>
          <a:p>
            <a:r>
              <a:rPr lang="en-US" sz="2200" dirty="0" smtClean="0"/>
              <a:t>Characteristics of clients served</a:t>
            </a:r>
          </a:p>
          <a:p>
            <a:pPr lvl="1">
              <a:spcBef>
                <a:spcPts val="0"/>
              </a:spcBef>
            </a:pPr>
            <a:r>
              <a:rPr lang="en-US" sz="1800" dirty="0" smtClean="0"/>
              <a:t>About 70% are HIV positive</a:t>
            </a:r>
          </a:p>
          <a:p>
            <a:pPr lvl="1">
              <a:spcBef>
                <a:spcPts val="0"/>
              </a:spcBef>
            </a:pPr>
            <a:r>
              <a:rPr lang="en-US" sz="1800" dirty="0" smtClean="0"/>
              <a:t>Multiple co-morbidities: asthma, hypertension, diabetes, viral hepatitis, mental illness conditions including depression</a:t>
            </a:r>
          </a:p>
          <a:p>
            <a:pPr lvl="1">
              <a:spcBef>
                <a:spcPts val="0"/>
              </a:spcBef>
            </a:pPr>
            <a:r>
              <a:rPr lang="en-US" sz="1800" dirty="0" smtClean="0"/>
              <a:t>About 50% are homeless</a:t>
            </a:r>
          </a:p>
          <a:p>
            <a:pPr lvl="1">
              <a:spcBef>
                <a:spcPts val="0"/>
              </a:spcBef>
            </a:pPr>
            <a:r>
              <a:rPr lang="en-US" sz="1800" dirty="0" smtClean="0"/>
              <a:t>Histories of substance abuse &amp; incarceration</a:t>
            </a:r>
          </a:p>
          <a:p>
            <a:pPr lvl="1">
              <a:spcBef>
                <a:spcPts val="0"/>
              </a:spcBef>
              <a:spcAft>
                <a:spcPts val="600"/>
              </a:spcAft>
            </a:pPr>
            <a:r>
              <a:rPr lang="en-US" sz="1800" dirty="0" smtClean="0"/>
              <a:t>Primary dental concerns regarding pain and appearance</a:t>
            </a:r>
          </a:p>
          <a:p>
            <a:r>
              <a:rPr lang="en-US" sz="2200" dirty="0" smtClean="0"/>
              <a:t>Staffing</a:t>
            </a:r>
          </a:p>
          <a:p>
            <a:pPr lvl="1">
              <a:spcBef>
                <a:spcPts val="0"/>
              </a:spcBef>
            </a:pPr>
            <a:r>
              <a:rPr lang="en-US" sz="1800" dirty="0" smtClean="0"/>
              <a:t>1 Dental director</a:t>
            </a:r>
          </a:p>
          <a:p>
            <a:pPr lvl="1">
              <a:spcBef>
                <a:spcPts val="0"/>
              </a:spcBef>
            </a:pPr>
            <a:r>
              <a:rPr lang="en-US" sz="1800" dirty="0" smtClean="0"/>
              <a:t>1 Part-time dentist</a:t>
            </a:r>
          </a:p>
          <a:p>
            <a:pPr lvl="1">
              <a:spcBef>
                <a:spcPts val="0"/>
              </a:spcBef>
            </a:pPr>
            <a:r>
              <a:rPr lang="en-US" sz="1800" dirty="0" smtClean="0"/>
              <a:t>1 Dental Hygienist</a:t>
            </a:r>
          </a:p>
          <a:p>
            <a:pPr lvl="1">
              <a:spcBef>
                <a:spcPts val="0"/>
              </a:spcBef>
            </a:pPr>
            <a:r>
              <a:rPr lang="en-US" sz="1800" dirty="0" smtClean="0"/>
              <a:t>4 CDM AEGD Fellows </a:t>
            </a:r>
          </a:p>
          <a:p>
            <a:pPr lvl="1">
              <a:spcBef>
                <a:spcPts val="0"/>
              </a:spcBef>
            </a:pPr>
            <a:r>
              <a:rPr lang="en-US" sz="1800" dirty="0" smtClean="0"/>
              <a:t>3 CDM DDS-MPH Scholars</a:t>
            </a:r>
          </a:p>
          <a:p>
            <a:pPr lvl="1">
              <a:spcBef>
                <a:spcPts val="0"/>
              </a:spcBef>
            </a:pPr>
            <a:r>
              <a:rPr lang="en-US" sz="1800" dirty="0" smtClean="0"/>
              <a:t>1 Full-time Dental Clinical Coordinator</a:t>
            </a:r>
          </a:p>
          <a:p>
            <a:pPr lvl="1">
              <a:spcBef>
                <a:spcPts val="0"/>
              </a:spcBef>
            </a:pPr>
            <a:r>
              <a:rPr lang="en-US" sz="1800" dirty="0" smtClean="0"/>
              <a:t>1 Full-time Dental Receptionist</a:t>
            </a:r>
          </a:p>
          <a:p>
            <a:pPr lvl="1">
              <a:spcBef>
                <a:spcPts val="0"/>
              </a:spcBef>
            </a:pPr>
            <a:r>
              <a:rPr lang="en-US" sz="1800" dirty="0" smtClean="0"/>
              <a:t>3 Dental Assistants (2 full-time &amp; 1 part-time)</a:t>
            </a:r>
          </a:p>
          <a:p>
            <a:pPr lvl="1">
              <a:spcBef>
                <a:spcPts val="0"/>
              </a:spcBef>
            </a:pPr>
            <a:endParaRPr lang="en-US" sz="2400" dirty="0" smtClean="0"/>
          </a:p>
          <a:p>
            <a:pPr lvl="1"/>
            <a:endParaRPr lang="en-US" sz="2000" dirty="0" smtClean="0"/>
          </a:p>
          <a:p>
            <a:pPr lvl="1"/>
            <a:endParaRPr lang="en-US" sz="2000"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1000"/>
          </a:schemeClr>
        </a:solidFill>
        <a:effectLst/>
      </p:bgPr>
    </p:bg>
    <p:spTree>
      <p:nvGrpSpPr>
        <p:cNvPr id="1" name=""/>
        <p:cNvGrpSpPr/>
        <p:nvPr/>
      </p:nvGrpSpPr>
      <p:grpSpPr>
        <a:xfrm>
          <a:off x="0" y="0"/>
          <a:ext cx="0" cy="0"/>
          <a:chOff x="0" y="0"/>
          <a:chExt cx="0" cy="0"/>
        </a:xfrm>
      </p:grpSpPr>
      <p:sp>
        <p:nvSpPr>
          <p:cNvPr id="9218" name="Title 3"/>
          <p:cNvSpPr>
            <a:spLocks noGrp="1"/>
          </p:cNvSpPr>
          <p:nvPr>
            <p:ph type="title"/>
          </p:nvPr>
        </p:nvSpPr>
        <p:spPr>
          <a:xfrm>
            <a:off x="762000" y="457200"/>
            <a:ext cx="7772400" cy="609600"/>
          </a:xfrm>
        </p:spPr>
        <p:txBody>
          <a:bodyPr>
            <a:normAutofit fontScale="90000"/>
          </a:bodyPr>
          <a:lstStyle/>
          <a:p>
            <a:r>
              <a:rPr lang="en-US" b="1" dirty="0" smtClean="0"/>
              <a:t>Harlem United – Dental Clinic</a:t>
            </a:r>
          </a:p>
        </p:txBody>
      </p:sp>
      <p:sp>
        <p:nvSpPr>
          <p:cNvPr id="9219" name="Content Placeholder 4"/>
          <p:cNvSpPr>
            <a:spLocks noGrp="1"/>
          </p:cNvSpPr>
          <p:nvPr>
            <p:ph sz="quarter" idx="1"/>
          </p:nvPr>
        </p:nvSpPr>
        <p:spPr>
          <a:xfrm>
            <a:off x="4572000" y="1524000"/>
            <a:ext cx="4191000" cy="4876800"/>
          </a:xfrm>
        </p:spPr>
        <p:txBody>
          <a:bodyPr>
            <a:normAutofit/>
          </a:bodyPr>
          <a:lstStyle/>
          <a:p>
            <a:r>
              <a:rPr lang="en-US" sz="2200" dirty="0" smtClean="0"/>
              <a:t>Facilities</a:t>
            </a:r>
          </a:p>
          <a:p>
            <a:pPr lvl="1">
              <a:spcBef>
                <a:spcPts val="0"/>
              </a:spcBef>
            </a:pPr>
            <a:r>
              <a:rPr lang="en-US" sz="1800" dirty="0" smtClean="0"/>
              <a:t>3 dental operatories</a:t>
            </a:r>
          </a:p>
          <a:p>
            <a:pPr lvl="1">
              <a:spcBef>
                <a:spcPts val="0"/>
              </a:spcBef>
            </a:pPr>
            <a:r>
              <a:rPr lang="en-US" sz="1800" dirty="0" smtClean="0"/>
              <a:t>X-ray head in each room</a:t>
            </a:r>
          </a:p>
          <a:p>
            <a:pPr lvl="1">
              <a:spcBef>
                <a:spcPts val="0"/>
              </a:spcBef>
            </a:pPr>
            <a:r>
              <a:rPr lang="en-US" sz="1800" dirty="0" smtClean="0"/>
              <a:t>Panorex machine</a:t>
            </a:r>
          </a:p>
          <a:p>
            <a:pPr lvl="1">
              <a:spcBef>
                <a:spcPts val="0"/>
              </a:spcBef>
              <a:spcAft>
                <a:spcPts val="600"/>
              </a:spcAft>
            </a:pPr>
            <a:r>
              <a:rPr lang="en-US" sz="1800" dirty="0" smtClean="0"/>
              <a:t>Modern dental equipment</a:t>
            </a:r>
          </a:p>
          <a:p>
            <a:r>
              <a:rPr lang="en-US" sz="2200" dirty="0" smtClean="0"/>
              <a:t>Services offered</a:t>
            </a:r>
          </a:p>
          <a:p>
            <a:pPr lvl="1">
              <a:spcBef>
                <a:spcPts val="0"/>
              </a:spcBef>
            </a:pPr>
            <a:r>
              <a:rPr lang="en-US" sz="1800" dirty="0" smtClean="0"/>
              <a:t>Diagnostic X-rays and Exams </a:t>
            </a:r>
          </a:p>
          <a:p>
            <a:pPr lvl="1">
              <a:spcBef>
                <a:spcPts val="0"/>
              </a:spcBef>
            </a:pPr>
            <a:r>
              <a:rPr lang="en-US" sz="1800" dirty="0" smtClean="0"/>
              <a:t>Preventive Care</a:t>
            </a:r>
          </a:p>
          <a:p>
            <a:pPr lvl="1">
              <a:spcBef>
                <a:spcPts val="0"/>
              </a:spcBef>
            </a:pPr>
            <a:r>
              <a:rPr lang="en-US" sz="1800" dirty="0" smtClean="0"/>
              <a:t>Emergency Care </a:t>
            </a:r>
          </a:p>
          <a:p>
            <a:pPr lvl="1">
              <a:spcBef>
                <a:spcPts val="0"/>
              </a:spcBef>
            </a:pPr>
            <a:r>
              <a:rPr lang="en-US" sz="1800" dirty="0" smtClean="0"/>
              <a:t>Restorations</a:t>
            </a:r>
          </a:p>
          <a:p>
            <a:pPr lvl="1">
              <a:spcBef>
                <a:spcPts val="0"/>
              </a:spcBef>
            </a:pPr>
            <a:r>
              <a:rPr lang="en-US" sz="1800" dirty="0" smtClean="0"/>
              <a:t>Endodontics</a:t>
            </a:r>
            <a:r>
              <a:rPr lang="en-US" sz="1800" dirty="0" smtClean="0"/>
              <a:t> </a:t>
            </a:r>
          </a:p>
          <a:p>
            <a:pPr lvl="1">
              <a:spcBef>
                <a:spcPts val="0"/>
              </a:spcBef>
            </a:pPr>
            <a:r>
              <a:rPr lang="en-US" sz="1800" dirty="0" smtClean="0"/>
              <a:t>Prosthodontics</a:t>
            </a:r>
          </a:p>
          <a:p>
            <a:pPr lvl="1">
              <a:spcBef>
                <a:spcPts val="0"/>
              </a:spcBef>
            </a:pPr>
            <a:r>
              <a:rPr lang="en-US" sz="1800" dirty="0" smtClean="0"/>
              <a:t>Periodontics </a:t>
            </a:r>
          </a:p>
          <a:p>
            <a:pPr lvl="1">
              <a:spcBef>
                <a:spcPts val="0"/>
              </a:spcBef>
            </a:pPr>
            <a:r>
              <a:rPr lang="en-US" sz="1800" dirty="0" smtClean="0"/>
              <a:t>Oral Surgery</a:t>
            </a:r>
          </a:p>
          <a:p>
            <a:pPr lvl="1">
              <a:spcBef>
                <a:spcPts val="0"/>
              </a:spcBef>
            </a:pPr>
            <a:r>
              <a:rPr lang="en-US" sz="1800" dirty="0" smtClean="0"/>
              <a:t>Referral to outside specialists for complex Surgical Procedures </a:t>
            </a:r>
          </a:p>
          <a:p>
            <a:pPr lvl="1"/>
            <a:endParaRPr lang="en-US" sz="2000" dirty="0" smtClean="0"/>
          </a:p>
          <a:p>
            <a:pPr lvl="1"/>
            <a:endParaRPr lang="en-US" sz="2000" dirty="0" smtClean="0"/>
          </a:p>
        </p:txBody>
      </p:sp>
      <p:pic>
        <p:nvPicPr>
          <p:cNvPr id="4" name="Picture 3" descr="Dental chair.jpg"/>
          <p:cNvPicPr>
            <a:picLocks noChangeAspect="1"/>
          </p:cNvPicPr>
          <p:nvPr/>
        </p:nvPicPr>
        <p:blipFill>
          <a:blip r:embed="rId3" cstate="print"/>
          <a:stretch>
            <a:fillRect/>
          </a:stretch>
        </p:blipFill>
        <p:spPr>
          <a:xfrm rot="5400000">
            <a:off x="-114300" y="2095500"/>
            <a:ext cx="4800600" cy="3810000"/>
          </a:xfrm>
          <a:prstGeom prst="rect">
            <a:avLst/>
          </a:prstGeom>
          <a:ln>
            <a:solidFill>
              <a:schemeClr val="tx1">
                <a:lumMod val="50000"/>
                <a:lumOff val="50000"/>
              </a:schemeClr>
            </a:solidFill>
          </a:ln>
          <a:effectLst>
            <a:outerShdw blurRad="190500" dist="38100" dir="18900000" algn="bl" rotWithShape="0">
              <a:prstClr val="black">
                <a:alpha val="40000"/>
              </a:prstClr>
            </a:outerShdw>
          </a:effec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1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534400" cy="762000"/>
          </a:xfrm>
        </p:spPr>
        <p:txBody>
          <a:bodyPr>
            <a:noAutofit/>
          </a:bodyPr>
          <a:lstStyle/>
          <a:p>
            <a:r>
              <a:rPr lang="en-US" sz="3600" b="1" dirty="0" smtClean="0"/>
              <a:t>Harlem United -</a:t>
            </a:r>
            <a:br>
              <a:rPr lang="en-US" sz="3600" b="1" dirty="0" smtClean="0"/>
            </a:br>
            <a:r>
              <a:rPr lang="en-US" sz="3600" b="1" dirty="0" smtClean="0"/>
              <a:t>Quality Management (QM) Infrastructure</a:t>
            </a:r>
            <a:endParaRPr lang="en-US" sz="3600" b="1" dirty="0"/>
          </a:p>
        </p:txBody>
      </p:sp>
      <p:sp>
        <p:nvSpPr>
          <p:cNvPr id="3" name="Content Placeholder 2"/>
          <p:cNvSpPr>
            <a:spLocks noGrp="1"/>
          </p:cNvSpPr>
          <p:nvPr>
            <p:ph sz="quarter" idx="1"/>
          </p:nvPr>
        </p:nvSpPr>
        <p:spPr>
          <a:xfrm>
            <a:off x="457200" y="1676400"/>
            <a:ext cx="8077200" cy="4648200"/>
          </a:xfrm>
        </p:spPr>
        <p:txBody>
          <a:bodyPr>
            <a:normAutofit/>
          </a:bodyPr>
          <a:lstStyle/>
          <a:p>
            <a:pPr eaLnBrk="1" hangingPunct="1"/>
            <a:r>
              <a:rPr lang="en-US" dirty="0" smtClean="0"/>
              <a:t>Quality culture</a:t>
            </a:r>
          </a:p>
          <a:p>
            <a:pPr lvl="1" eaLnBrk="1" hangingPunct="1"/>
            <a:r>
              <a:rPr lang="en-US" sz="2200" dirty="0" smtClean="0"/>
              <a:t>Management Triad</a:t>
            </a:r>
          </a:p>
          <a:p>
            <a:pPr lvl="1" eaLnBrk="1" hangingPunct="1"/>
            <a:r>
              <a:rPr lang="en-US" sz="2200" dirty="0" smtClean="0"/>
              <a:t>Monthly monitoring of Continuous Quality Improvement (CQI) indicators</a:t>
            </a:r>
          </a:p>
          <a:p>
            <a:pPr eaLnBrk="1" hangingPunct="1"/>
            <a:r>
              <a:rPr lang="en-US" dirty="0" smtClean="0"/>
              <a:t>Primary Care &amp; Dental QM reporting structure/ leadership</a:t>
            </a:r>
          </a:p>
          <a:p>
            <a:pPr eaLnBrk="1" hangingPunct="1"/>
            <a:r>
              <a:rPr lang="en-US" dirty="0" smtClean="0"/>
              <a:t>Staff</a:t>
            </a:r>
          </a:p>
          <a:p>
            <a:pPr lvl="1" eaLnBrk="1" hangingPunct="1"/>
            <a:r>
              <a:rPr lang="en-US" sz="2200" dirty="0" smtClean="0"/>
              <a:t>Data &amp; Evaluation team</a:t>
            </a:r>
          </a:p>
          <a:p>
            <a:pPr eaLnBrk="1" hangingPunct="1"/>
            <a:r>
              <a:rPr lang="en-US" dirty="0" smtClean="0"/>
              <a:t>Equipment &amp; Technology</a:t>
            </a:r>
          </a:p>
          <a:p>
            <a:pPr lvl="1" eaLnBrk="1" hangingPunct="1"/>
            <a:r>
              <a:rPr lang="en-US" sz="2200" dirty="0" smtClean="0"/>
              <a:t>Electronic health records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1000"/>
          </a:schemeClr>
        </a:solidFill>
        <a:effectLst/>
      </p:bgPr>
    </p:bg>
    <p:spTree>
      <p:nvGrpSpPr>
        <p:cNvPr id="1" name=""/>
        <p:cNvGrpSpPr/>
        <p:nvPr/>
      </p:nvGrpSpPr>
      <p:grpSpPr>
        <a:xfrm>
          <a:off x="0" y="0"/>
          <a:ext cx="0" cy="0"/>
          <a:chOff x="0" y="0"/>
          <a:chExt cx="0" cy="0"/>
        </a:xfrm>
      </p:grpSpPr>
      <p:sp>
        <p:nvSpPr>
          <p:cNvPr id="9218" name="Title 3"/>
          <p:cNvSpPr>
            <a:spLocks noGrp="1"/>
          </p:cNvSpPr>
          <p:nvPr>
            <p:ph type="title"/>
          </p:nvPr>
        </p:nvSpPr>
        <p:spPr>
          <a:xfrm>
            <a:off x="762000" y="457200"/>
            <a:ext cx="7772400" cy="609600"/>
          </a:xfrm>
        </p:spPr>
        <p:txBody>
          <a:bodyPr>
            <a:normAutofit fontScale="90000"/>
          </a:bodyPr>
          <a:lstStyle/>
          <a:p>
            <a:r>
              <a:rPr lang="en-US" b="1" dirty="0" smtClean="0"/>
              <a:t>Harlem United – Management Triad</a:t>
            </a:r>
          </a:p>
        </p:txBody>
      </p:sp>
      <p:sp>
        <p:nvSpPr>
          <p:cNvPr id="4" name="Text Box 4"/>
          <p:cNvSpPr txBox="1">
            <a:spLocks noChangeArrowheads="1"/>
          </p:cNvSpPr>
          <p:nvPr/>
        </p:nvSpPr>
        <p:spPr bwMode="auto">
          <a:xfrm>
            <a:off x="2209800" y="1524000"/>
            <a:ext cx="4800600" cy="707886"/>
          </a:xfrm>
          <a:prstGeom prst="rect">
            <a:avLst/>
          </a:prstGeom>
          <a:noFill/>
          <a:ln w="9525">
            <a:noFill/>
            <a:miter lim="800000"/>
            <a:headEnd/>
            <a:tailEnd/>
          </a:ln>
        </p:spPr>
        <p:txBody>
          <a:bodyPr>
            <a:spAutoFit/>
          </a:bodyPr>
          <a:lstStyle/>
          <a:p>
            <a:pPr algn="ctr">
              <a:spcBef>
                <a:spcPct val="50000"/>
              </a:spcBef>
            </a:pPr>
            <a:r>
              <a:rPr lang="en-US" sz="2000" dirty="0">
                <a:latin typeface="+mn-lt"/>
              </a:rPr>
              <a:t>Continuous Quality Improvement (CQI):</a:t>
            </a:r>
            <a:r>
              <a:rPr lang="en-US" sz="2000" b="0" dirty="0">
                <a:latin typeface="+mn-lt"/>
              </a:rPr>
              <a:t> Program-level assessment of service </a:t>
            </a:r>
            <a:r>
              <a:rPr lang="en-US" sz="2000" b="0" dirty="0" smtClean="0">
                <a:latin typeface="+mn-lt"/>
              </a:rPr>
              <a:t>delivery</a:t>
            </a:r>
            <a:endParaRPr lang="en-US" sz="2000" b="0" dirty="0">
              <a:latin typeface="+mn-lt"/>
            </a:endParaRPr>
          </a:p>
        </p:txBody>
      </p:sp>
      <p:sp>
        <p:nvSpPr>
          <p:cNvPr id="5" name="Text Box 5"/>
          <p:cNvSpPr txBox="1">
            <a:spLocks noChangeArrowheads="1"/>
          </p:cNvSpPr>
          <p:nvPr/>
        </p:nvSpPr>
        <p:spPr bwMode="auto">
          <a:xfrm>
            <a:off x="6629400" y="4419600"/>
            <a:ext cx="2514600" cy="1477328"/>
          </a:xfrm>
          <a:prstGeom prst="rect">
            <a:avLst/>
          </a:prstGeom>
          <a:noFill/>
          <a:ln w="9525">
            <a:noFill/>
            <a:miter lim="800000"/>
            <a:headEnd/>
            <a:tailEnd/>
          </a:ln>
        </p:spPr>
        <p:txBody>
          <a:bodyPr wrap="square">
            <a:spAutoFit/>
          </a:bodyPr>
          <a:lstStyle/>
          <a:p>
            <a:pPr algn="ctr">
              <a:spcBef>
                <a:spcPct val="50000"/>
              </a:spcBef>
            </a:pPr>
            <a:r>
              <a:rPr lang="en-US" dirty="0">
                <a:latin typeface="+mn-lt"/>
              </a:rPr>
              <a:t>Clinical Supervision</a:t>
            </a:r>
            <a:r>
              <a:rPr lang="en-US" b="0" dirty="0">
                <a:latin typeface="+mn-lt"/>
              </a:rPr>
              <a:t>:</a:t>
            </a:r>
          </a:p>
          <a:p>
            <a:pPr algn="ctr">
              <a:spcBef>
                <a:spcPct val="50000"/>
              </a:spcBef>
            </a:pPr>
            <a:r>
              <a:rPr lang="en-US" b="0" dirty="0">
                <a:latin typeface="+mn-lt"/>
              </a:rPr>
              <a:t>  Staff-level  assessment (focused), clinical skills building and trainings</a:t>
            </a:r>
          </a:p>
        </p:txBody>
      </p:sp>
      <p:sp>
        <p:nvSpPr>
          <p:cNvPr id="6" name="Text Box 6"/>
          <p:cNvSpPr txBox="1">
            <a:spLocks noChangeArrowheads="1"/>
          </p:cNvSpPr>
          <p:nvPr/>
        </p:nvSpPr>
        <p:spPr bwMode="auto">
          <a:xfrm>
            <a:off x="0" y="4343401"/>
            <a:ext cx="2438400" cy="1785104"/>
          </a:xfrm>
          <a:prstGeom prst="rect">
            <a:avLst/>
          </a:prstGeom>
          <a:noFill/>
          <a:ln w="9525" algn="ctr">
            <a:noFill/>
            <a:miter lim="800000"/>
            <a:headEnd/>
            <a:tailEnd/>
          </a:ln>
        </p:spPr>
        <p:txBody>
          <a:bodyPr wrap="square">
            <a:spAutoFit/>
          </a:bodyPr>
          <a:lstStyle/>
          <a:p>
            <a:pPr algn="ctr">
              <a:spcBef>
                <a:spcPct val="50000"/>
              </a:spcBef>
            </a:pPr>
            <a:r>
              <a:rPr lang="en-US" sz="2000" dirty="0">
                <a:latin typeface="+mn-lt"/>
              </a:rPr>
              <a:t>Administrative Data-driven supervision</a:t>
            </a:r>
            <a:r>
              <a:rPr lang="en-US" sz="2000" b="0" dirty="0">
                <a:latin typeface="+mn-lt"/>
              </a:rPr>
              <a:t>:</a:t>
            </a:r>
          </a:p>
          <a:p>
            <a:pPr algn="ctr">
              <a:spcBef>
                <a:spcPct val="50000"/>
              </a:spcBef>
            </a:pPr>
            <a:r>
              <a:rPr lang="en-US" sz="2000" b="0" dirty="0">
                <a:latin typeface="+mn-lt"/>
              </a:rPr>
              <a:t>Staff-level assessment (broad) of service delivery </a:t>
            </a:r>
          </a:p>
        </p:txBody>
      </p:sp>
      <p:sp>
        <p:nvSpPr>
          <p:cNvPr id="7" name="AutoShape 7"/>
          <p:cNvSpPr>
            <a:spLocks noChangeArrowheads="1"/>
          </p:cNvSpPr>
          <p:nvPr/>
        </p:nvSpPr>
        <p:spPr bwMode="auto">
          <a:xfrm>
            <a:off x="2438400" y="2438400"/>
            <a:ext cx="4114800" cy="2819400"/>
          </a:xfrm>
          <a:prstGeom prst="triangle">
            <a:avLst>
              <a:gd name="adj" fmla="val 49680"/>
            </a:avLst>
          </a:prstGeom>
          <a:gradFill flip="none" rotWithShape="1">
            <a:gsLst>
              <a:gs pos="1000">
                <a:srgbClr val="C00000"/>
              </a:gs>
              <a:gs pos="100000">
                <a:srgbClr val="990000"/>
              </a:gs>
            </a:gsLst>
            <a:path path="shape">
              <a:fillToRect l="50000" t="50000" r="50000" b="50000"/>
            </a:path>
            <a:tileRect/>
          </a:gradFill>
          <a:ln w="9525">
            <a:solidFill>
              <a:schemeClr val="tx1"/>
            </a:solidFill>
            <a:miter lim="800000"/>
            <a:headEnd/>
            <a:tailEnd/>
          </a:ln>
        </p:spPr>
        <p:txBody>
          <a:bodyPr wrap="none" anchor="ctr"/>
          <a:lstStyle/>
          <a:p>
            <a:endParaRPr lang="en-US" sz="1800" b="0" dirty="0">
              <a:latin typeface="Times New Roman" pitchFamily="18"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Brainstorming Exercise</a:t>
            </a:r>
            <a:endParaRPr lang="en-US" sz="4000" b="1" dirty="0"/>
          </a:p>
        </p:txBody>
      </p:sp>
      <p:sp>
        <p:nvSpPr>
          <p:cNvPr id="3" name="Content Placeholder 2"/>
          <p:cNvSpPr>
            <a:spLocks noGrp="1"/>
          </p:cNvSpPr>
          <p:nvPr>
            <p:ph sz="quarter" idx="1"/>
          </p:nvPr>
        </p:nvSpPr>
        <p:spPr/>
        <p:txBody>
          <a:bodyPr/>
          <a:lstStyle/>
          <a:p>
            <a:endParaRPr lang="en-US" dirty="0" smtClean="0"/>
          </a:p>
          <a:p>
            <a:r>
              <a:rPr lang="en-US" sz="3200" dirty="0" smtClean="0"/>
              <a:t>What is the most critical barrier to implement effective quality improvement activities in dental programs?</a:t>
            </a:r>
            <a:br>
              <a:rPr lang="en-US" sz="3200" dirty="0" smtClean="0"/>
            </a:b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Placeholder 4"/>
          <p:cNvSpPr>
            <a:spLocks noGrp="1"/>
          </p:cNvSpPr>
          <p:nvPr>
            <p:ph type="body" idx="1"/>
          </p:nvPr>
        </p:nvSpPr>
        <p:spPr>
          <a:xfrm>
            <a:off x="609601" y="2906714"/>
            <a:ext cx="7772400" cy="1500187"/>
          </a:xfrm>
        </p:spPr>
        <p:txBody>
          <a:bodyPr/>
          <a:lstStyle/>
          <a:p>
            <a:endParaRPr lang="en-US" sz="1800" dirty="0" smtClean="0"/>
          </a:p>
        </p:txBody>
      </p:sp>
      <p:sp>
        <p:nvSpPr>
          <p:cNvPr id="4" name="Title 3"/>
          <p:cNvSpPr>
            <a:spLocks noGrp="1"/>
          </p:cNvSpPr>
          <p:nvPr>
            <p:ph type="title"/>
          </p:nvPr>
        </p:nvSpPr>
        <p:spPr>
          <a:xfrm>
            <a:off x="1371600" y="1600200"/>
            <a:ext cx="7772400" cy="990600"/>
          </a:xfrm>
        </p:spPr>
        <p:txBody>
          <a:bodyPr>
            <a:noAutofit/>
          </a:bodyPr>
          <a:lstStyle/>
          <a:p>
            <a:pPr marL="0" marR="0">
              <a:spcBef>
                <a:spcPts val="0"/>
              </a:spcBef>
              <a:spcAft>
                <a:spcPts val="0"/>
              </a:spcAft>
            </a:pPr>
            <a:r>
              <a:rPr lang="en-US" sz="3600" b="1" dirty="0" smtClean="0">
                <a:latin typeface="Calibri"/>
                <a:ea typeface="Calibri"/>
                <a:cs typeface="Times New Roman"/>
              </a:rPr>
              <a:t>Planning and Implementing CQI project in a Dental Clinic</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1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fontScale="90000"/>
          </a:bodyPr>
          <a:lstStyle/>
          <a:p>
            <a:r>
              <a:rPr lang="en-US" b="1" dirty="0" smtClean="0"/>
              <a:t>Getting the project underway</a:t>
            </a:r>
            <a:endParaRPr lang="en-US" b="1" dirty="0"/>
          </a:p>
        </p:txBody>
      </p:sp>
      <p:sp>
        <p:nvSpPr>
          <p:cNvPr id="3" name="Content Placeholder 2"/>
          <p:cNvSpPr>
            <a:spLocks noGrp="1"/>
          </p:cNvSpPr>
          <p:nvPr>
            <p:ph sz="quarter" idx="1"/>
          </p:nvPr>
        </p:nvSpPr>
        <p:spPr>
          <a:xfrm>
            <a:off x="381000" y="1600200"/>
            <a:ext cx="8534400" cy="4800600"/>
          </a:xfrm>
        </p:spPr>
        <p:txBody>
          <a:bodyPr>
            <a:normAutofit fontScale="92500" lnSpcReduction="10000"/>
          </a:bodyPr>
          <a:lstStyle/>
          <a:p>
            <a:pPr marL="533400" indent="-533400" eaLnBrk="1" hangingPunct="1">
              <a:lnSpc>
                <a:spcPct val="90000"/>
              </a:lnSpc>
            </a:pPr>
            <a:r>
              <a:rPr lang="en-US" sz="2400" dirty="0" smtClean="0"/>
              <a:t>Benefits of having QM infrastructure in place in getting CQI project started </a:t>
            </a:r>
          </a:p>
          <a:p>
            <a:pPr marL="533400" indent="-533400" eaLnBrk="1" hangingPunct="1">
              <a:lnSpc>
                <a:spcPct val="90000"/>
              </a:lnSpc>
            </a:pPr>
            <a:r>
              <a:rPr lang="en-US" sz="2400" dirty="0" smtClean="0"/>
              <a:t>Identifying what need to be done to roll out the project</a:t>
            </a:r>
          </a:p>
          <a:p>
            <a:pPr marL="933450" lvl="1" indent="-533400" eaLnBrk="1" hangingPunct="1">
              <a:lnSpc>
                <a:spcPct val="90000"/>
              </a:lnSpc>
            </a:pPr>
            <a:r>
              <a:rPr lang="en-US" dirty="0" smtClean="0"/>
              <a:t>Data</a:t>
            </a:r>
          </a:p>
          <a:p>
            <a:pPr marL="1333500" lvl="2" indent="-533400" eaLnBrk="1" hangingPunct="1">
              <a:lnSpc>
                <a:spcPct val="90000"/>
              </a:lnSpc>
            </a:pPr>
            <a:r>
              <a:rPr lang="en-US" dirty="0" smtClean="0"/>
              <a:t>Defining performance indicators</a:t>
            </a:r>
          </a:p>
          <a:p>
            <a:pPr marL="1333500" lvl="2" indent="-533400" eaLnBrk="1" hangingPunct="1">
              <a:lnSpc>
                <a:spcPct val="90000"/>
              </a:lnSpc>
            </a:pPr>
            <a:r>
              <a:rPr lang="en-US" dirty="0" smtClean="0"/>
              <a:t>Determine data collection method/procedure</a:t>
            </a:r>
            <a:endParaRPr lang="en-US" sz="2400" dirty="0" smtClean="0"/>
          </a:p>
          <a:p>
            <a:pPr marL="933450" lvl="1" indent="-533400" eaLnBrk="1" hangingPunct="1">
              <a:lnSpc>
                <a:spcPct val="90000"/>
              </a:lnSpc>
            </a:pPr>
            <a:r>
              <a:rPr lang="en-US" dirty="0" smtClean="0"/>
              <a:t>Staff</a:t>
            </a:r>
          </a:p>
          <a:p>
            <a:pPr marL="1333500" lvl="2" indent="-533400" eaLnBrk="1" hangingPunct="1">
              <a:lnSpc>
                <a:spcPct val="90000"/>
              </a:lnSpc>
            </a:pPr>
            <a:r>
              <a:rPr lang="en-US" dirty="0" smtClean="0"/>
              <a:t>Who should be involved</a:t>
            </a:r>
          </a:p>
          <a:p>
            <a:pPr marL="1333500" lvl="2" indent="-533400" eaLnBrk="1" hangingPunct="1">
              <a:lnSpc>
                <a:spcPct val="90000"/>
              </a:lnSpc>
            </a:pPr>
            <a:r>
              <a:rPr lang="en-US" dirty="0" smtClean="0"/>
              <a:t>Staff training</a:t>
            </a:r>
          </a:p>
          <a:p>
            <a:pPr marL="933450" lvl="1" indent="-533400" eaLnBrk="1" hangingPunct="1">
              <a:lnSpc>
                <a:spcPct val="90000"/>
              </a:lnSpc>
            </a:pPr>
            <a:r>
              <a:rPr lang="en-US" dirty="0" smtClean="0"/>
              <a:t>Time management</a:t>
            </a:r>
          </a:p>
          <a:p>
            <a:pPr marL="1376363" lvl="2" indent="-579438"/>
            <a:r>
              <a:rPr lang="en-US" dirty="0" smtClean="0"/>
              <a:t>Block staff time for monthly CQI meetings</a:t>
            </a:r>
          </a:p>
          <a:p>
            <a:pPr marL="1376363" lvl="2" indent="-579438"/>
            <a:r>
              <a:rPr lang="en-US" dirty="0" smtClean="0"/>
              <a:t>Block clinic schedule</a:t>
            </a:r>
          </a:p>
          <a:p>
            <a:pPr marL="1376363" lvl="2" indent="-579438"/>
            <a:r>
              <a:rPr lang="en-US" dirty="0" smtClean="0"/>
              <a:t>Allocate staff time for data collection</a:t>
            </a:r>
          </a:p>
          <a:p>
            <a:pPr marL="933450" lvl="1" indent="-533400" eaLnBrk="1" hangingPunct="1">
              <a:lnSpc>
                <a:spcPct val="90000"/>
              </a:lnSpc>
            </a:pPr>
            <a:endParaRPr lang="en-US" dirty="0" smtClean="0"/>
          </a:p>
          <a:p>
            <a:pPr eaLnBrk="1" hangingPunct="1"/>
            <a:endParaRPr lang="en-US" sz="2200"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85800"/>
          </a:xfrm>
        </p:spPr>
        <p:txBody>
          <a:bodyPr>
            <a:noAutofit/>
          </a:bodyPr>
          <a:lstStyle/>
          <a:p>
            <a:r>
              <a:rPr lang="en-US" sz="3300" b="1" dirty="0" smtClean="0"/>
              <a:t>Challenges in implementing CQI in Dental clinic</a:t>
            </a:r>
            <a:endParaRPr lang="en-US" sz="3300" b="1" dirty="0"/>
          </a:p>
        </p:txBody>
      </p:sp>
      <p:sp>
        <p:nvSpPr>
          <p:cNvPr id="3" name="Content Placeholder 2"/>
          <p:cNvSpPr>
            <a:spLocks noGrp="1"/>
          </p:cNvSpPr>
          <p:nvPr>
            <p:ph sz="quarter" idx="1"/>
          </p:nvPr>
        </p:nvSpPr>
        <p:spPr>
          <a:xfrm>
            <a:off x="381000" y="1600200"/>
            <a:ext cx="8534400" cy="4876800"/>
          </a:xfrm>
        </p:spPr>
        <p:txBody>
          <a:bodyPr>
            <a:normAutofit/>
          </a:bodyPr>
          <a:lstStyle/>
          <a:p>
            <a:pPr marL="533400" indent="-533400" eaLnBrk="1" hangingPunct="1">
              <a:lnSpc>
                <a:spcPct val="90000"/>
              </a:lnSpc>
            </a:pPr>
            <a:r>
              <a:rPr lang="en-US" sz="3200" dirty="0" smtClean="0"/>
              <a:t>Managing staff capacity</a:t>
            </a:r>
          </a:p>
          <a:p>
            <a:pPr marL="533400" indent="-533400" eaLnBrk="1" hangingPunct="1">
              <a:lnSpc>
                <a:spcPct val="90000"/>
              </a:lnSpc>
              <a:buNone/>
            </a:pPr>
            <a:endParaRPr lang="en-US" sz="3200" dirty="0" smtClean="0"/>
          </a:p>
          <a:p>
            <a:pPr marL="533400" indent="-533400" eaLnBrk="1" hangingPunct="1">
              <a:lnSpc>
                <a:spcPct val="90000"/>
              </a:lnSpc>
            </a:pPr>
            <a:r>
              <a:rPr lang="en-US" sz="3200" dirty="0" smtClean="0"/>
              <a:t>Selecting performance indicators that are relevant and meaningful</a:t>
            </a:r>
          </a:p>
          <a:p>
            <a:pPr marL="533400" indent="-533400" eaLnBrk="1" hangingPunct="1">
              <a:lnSpc>
                <a:spcPct val="90000"/>
              </a:lnSpc>
            </a:pPr>
            <a:endParaRPr lang="en-US" sz="3200" dirty="0" smtClean="0"/>
          </a:p>
          <a:p>
            <a:pPr marL="533400" indent="-533400">
              <a:lnSpc>
                <a:spcPct val="90000"/>
              </a:lnSpc>
            </a:pPr>
            <a:r>
              <a:rPr lang="en-US" sz="3200" dirty="0" smtClean="0"/>
              <a:t>Database and data reporting limitations</a:t>
            </a:r>
          </a:p>
          <a:p>
            <a:pPr marL="533400" indent="-533400" eaLnBrk="1" hangingPunct="1">
              <a:lnSpc>
                <a:spcPct val="90000"/>
              </a:lnSpc>
              <a:buNone/>
            </a:pPr>
            <a:endParaRPr lang="en-US" sz="3200" dirty="0" smtClean="0"/>
          </a:p>
          <a:p>
            <a:pPr marL="533400" indent="-533400" eaLnBrk="1" hangingPunct="1">
              <a:lnSpc>
                <a:spcPct val="90000"/>
              </a:lnSpc>
            </a:pPr>
            <a:r>
              <a:rPr lang="en-US" sz="3200" dirty="0" smtClean="0"/>
              <a:t>Developing efficient and reliable data collection method/procedure</a:t>
            </a:r>
          </a:p>
          <a:p>
            <a:pPr marL="933450" lvl="1" indent="-533400" eaLnBrk="1" hangingPunct="1">
              <a:lnSpc>
                <a:spcPct val="90000"/>
              </a:lnSpc>
            </a:pPr>
            <a:endParaRPr lang="en-US" dirty="0" smtClean="0"/>
          </a:p>
          <a:p>
            <a:pPr eaLnBrk="1" hangingPunct="1"/>
            <a:endParaRPr lang="en-US" sz="2200"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Disclosures</a:t>
            </a:r>
            <a:endParaRPr lang="en-US" b="1" dirty="0"/>
          </a:p>
        </p:txBody>
      </p:sp>
      <p:sp>
        <p:nvSpPr>
          <p:cNvPr id="3" name="Content Placeholder 2"/>
          <p:cNvSpPr>
            <a:spLocks noGrp="1"/>
          </p:cNvSpPr>
          <p:nvPr>
            <p:ph sz="quarter" idx="1"/>
          </p:nvPr>
        </p:nvSpPr>
        <p:spPr/>
        <p:txBody>
          <a:bodyPr/>
          <a:lstStyle/>
          <a:p>
            <a:pPr>
              <a:buNone/>
            </a:pPr>
            <a:r>
              <a:rPr lang="en-US" dirty="0" smtClean="0"/>
              <a:t>This continuing education activity is managed and accredited by Professional Education Service Group (PESG). The information presented in this activity represents the opinions of the author(s) or faculty. Neither PESG, nor any accrediting organization endorses any commercial products displayed or mentioned in conjunction with this activity </a:t>
            </a:r>
          </a:p>
          <a:p>
            <a:pPr>
              <a:buNone/>
            </a:pPr>
            <a:endParaRPr lang="en-US" dirty="0" smtClean="0"/>
          </a:p>
          <a:p>
            <a:pPr>
              <a:buNone/>
            </a:pPr>
            <a:r>
              <a:rPr lang="en-US" dirty="0" smtClean="0"/>
              <a:t>Commercial support was not received for this activity</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1000"/>
          </a:schemeClr>
        </a:solidFill>
        <a:effectLst/>
      </p:bgPr>
    </p:bg>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457200"/>
            <a:ext cx="8305800" cy="609600"/>
          </a:xfrm>
        </p:spPr>
        <p:txBody>
          <a:bodyPr>
            <a:noAutofit/>
          </a:bodyPr>
          <a:lstStyle/>
          <a:p>
            <a:r>
              <a:rPr lang="en-US" sz="3600" b="1" dirty="0" smtClean="0">
                <a:solidFill>
                  <a:schemeClr val="tx1"/>
                </a:solidFill>
              </a:rPr>
              <a:t>Defining Dental Performance Indicators</a:t>
            </a:r>
          </a:p>
        </p:txBody>
      </p:sp>
      <p:graphicFrame>
        <p:nvGraphicFramePr>
          <p:cNvPr id="6" name="Content Placeholder 5"/>
          <p:cNvGraphicFramePr>
            <a:graphicFrameLocks noGrp="1"/>
          </p:cNvGraphicFramePr>
          <p:nvPr>
            <p:ph sz="quarter" idx="1"/>
          </p:nvPr>
        </p:nvGraphicFramePr>
        <p:xfrm>
          <a:off x="533400" y="16764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1000"/>
          </a:schemeClr>
        </a:solidFill>
        <a:effectLst/>
      </p:bgPr>
    </p:bg>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457200"/>
            <a:ext cx="8382000" cy="457200"/>
          </a:xfrm>
        </p:spPr>
        <p:txBody>
          <a:bodyPr>
            <a:noAutofit/>
          </a:bodyPr>
          <a:lstStyle/>
          <a:p>
            <a:r>
              <a:rPr lang="en-US" sz="3600" b="1" dirty="0" smtClean="0"/>
              <a:t>Defining Dental Performance Indicators</a:t>
            </a:r>
          </a:p>
        </p:txBody>
      </p:sp>
      <p:graphicFrame>
        <p:nvGraphicFramePr>
          <p:cNvPr id="6" name="Table 5"/>
          <p:cNvGraphicFramePr>
            <a:graphicFrameLocks noGrp="1"/>
          </p:cNvGraphicFramePr>
          <p:nvPr/>
        </p:nvGraphicFramePr>
        <p:xfrm>
          <a:off x="228600" y="1524001"/>
          <a:ext cx="8686799" cy="5257799"/>
        </p:xfrm>
        <a:graphic>
          <a:graphicData uri="http://schemas.openxmlformats.org/drawingml/2006/table">
            <a:tbl>
              <a:tblPr/>
              <a:tblGrid>
                <a:gridCol w="552796"/>
                <a:gridCol w="437804"/>
                <a:gridCol w="3200400"/>
                <a:gridCol w="1066800"/>
                <a:gridCol w="3428999"/>
              </a:tblGrid>
              <a:tr h="209906">
                <a:tc>
                  <a:txBody>
                    <a:bodyPr/>
                    <a:lstStyle/>
                    <a:p>
                      <a:pPr algn="ctr" fontAlgn="ctr"/>
                      <a:r>
                        <a:rPr lang="en-US" sz="1200" b="0" i="0" u="none" strike="noStrike" dirty="0">
                          <a:latin typeface="+mn-lt"/>
                        </a:rPr>
                        <a:t> </a:t>
                      </a:r>
                    </a:p>
                  </a:txBody>
                  <a:tcPr marL="5264" marR="5264" marT="526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200" b="0" i="0" u="none" strike="noStrike" dirty="0">
                          <a:latin typeface="+mn-lt"/>
                        </a:rPr>
                        <a:t> </a:t>
                      </a:r>
                    </a:p>
                  </a:txBody>
                  <a:tcPr marL="5264" marR="5264" marT="526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200" b="1" i="0" u="none" strike="noStrike" dirty="0">
                          <a:solidFill>
                            <a:schemeClr val="bg1"/>
                          </a:solidFill>
                          <a:latin typeface="+mn-lt"/>
                        </a:rPr>
                        <a:t>Indicator</a:t>
                      </a:r>
                    </a:p>
                  </a:txBody>
                  <a:tcPr marL="5264" marR="5264" marT="52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200" b="1" i="0" u="none" strike="noStrike" dirty="0">
                          <a:solidFill>
                            <a:schemeClr val="bg1"/>
                          </a:solidFill>
                          <a:latin typeface="+mn-lt"/>
                        </a:rPr>
                        <a:t>Denominator</a:t>
                      </a:r>
                    </a:p>
                  </a:txBody>
                  <a:tcPr marL="5264" marR="5264" marT="52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200" b="1" i="0" u="none" strike="noStrike" dirty="0">
                          <a:solidFill>
                            <a:schemeClr val="bg1"/>
                          </a:solidFill>
                          <a:latin typeface="+mn-lt"/>
                        </a:rPr>
                        <a:t>Data source (Dentrix)</a:t>
                      </a:r>
                    </a:p>
                  </a:txBody>
                  <a:tcPr marL="5264" marR="5264" marT="52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r>
              <a:tr h="182803">
                <a:tc rowSpan="8">
                  <a:txBody>
                    <a:bodyPr/>
                    <a:lstStyle/>
                    <a:p>
                      <a:pPr algn="ctr" fontAlgn="ctr"/>
                      <a:r>
                        <a:rPr lang="en-US" sz="1200" b="1" i="0" u="none" strike="noStrike" dirty="0">
                          <a:latin typeface="+mn-lt"/>
                        </a:rPr>
                        <a:t>Health history</a:t>
                      </a:r>
                    </a:p>
                  </a:txBody>
                  <a:tcPr marL="5264" marR="5264" marT="526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latin typeface="+mn-lt"/>
                        </a:rPr>
                        <a:t>nqc1a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Is </a:t>
                      </a:r>
                      <a:r>
                        <a:rPr lang="en-US" sz="1200" b="0" i="0" u="none" strike="noStrike" dirty="0">
                          <a:latin typeface="+mn-lt"/>
                        </a:rPr>
                        <a:t>there PCP contact information?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All </a:t>
                      </a:r>
                      <a:r>
                        <a:rPr lang="en-US" sz="1200" b="0" i="0" u="none" strike="noStrike" dirty="0">
                          <a:latin typeface="+mn-lt"/>
                        </a:rPr>
                        <a:t>clients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Document </a:t>
                      </a:r>
                      <a:r>
                        <a:rPr lang="en-US" sz="1200" b="0" i="0" u="none" strike="noStrike" dirty="0">
                          <a:latin typeface="+mn-lt"/>
                        </a:rPr>
                        <a:t>center (Medical hx form) OR Clinical notes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557">
                <a:tc vMerge="1">
                  <a:txBody>
                    <a:bodyPr/>
                    <a:lstStyle/>
                    <a:p>
                      <a:endParaRPr lang="en-US"/>
                    </a:p>
                  </a:txBody>
                  <a:tcPr/>
                </a:tc>
                <a:tc>
                  <a:txBody>
                    <a:bodyPr/>
                    <a:lstStyle/>
                    <a:p>
                      <a:pPr algn="ctr" fontAlgn="ctr"/>
                      <a:r>
                        <a:rPr lang="en-US" sz="1200" b="0" i="0" u="none" strike="noStrike" dirty="0">
                          <a:latin typeface="+mn-lt"/>
                        </a:rPr>
                        <a:t>nqc1b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Has </a:t>
                      </a:r>
                      <a:r>
                        <a:rPr lang="en-US" sz="1200" b="0" i="0" u="none" strike="noStrike" dirty="0">
                          <a:latin typeface="+mn-lt"/>
                        </a:rPr>
                        <a:t>patient been receiving medical/primary care in the past 6 months?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All </a:t>
                      </a:r>
                      <a:r>
                        <a:rPr lang="en-US" sz="1200" b="0" i="0" u="none" strike="noStrike" dirty="0">
                          <a:latin typeface="+mn-lt"/>
                        </a:rPr>
                        <a:t>clients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Document </a:t>
                      </a:r>
                      <a:r>
                        <a:rPr lang="en-US" sz="1200" b="0" i="0" u="none" strike="noStrike" dirty="0">
                          <a:latin typeface="+mn-lt"/>
                        </a:rPr>
                        <a:t>center (Medical hx form) OR Clinical notes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3003">
                <a:tc vMerge="1">
                  <a:txBody>
                    <a:bodyPr/>
                    <a:lstStyle/>
                    <a:p>
                      <a:endParaRPr lang="en-US"/>
                    </a:p>
                  </a:txBody>
                  <a:tcPr/>
                </a:tc>
                <a:tc>
                  <a:txBody>
                    <a:bodyPr/>
                    <a:lstStyle/>
                    <a:p>
                      <a:pPr algn="ctr" fontAlgn="ctr"/>
                      <a:r>
                        <a:rPr lang="en-US" sz="1200" b="0" i="0" u="none" strike="noStrike" dirty="0">
                          <a:latin typeface="+mn-lt"/>
                        </a:rPr>
                        <a:t>nqc1c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Hep </a:t>
                      </a:r>
                      <a:r>
                        <a:rPr lang="en-US" sz="1200" b="0" i="0" u="none" strike="noStrike" dirty="0">
                          <a:latin typeface="+mn-lt"/>
                        </a:rPr>
                        <a:t>B status documented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All </a:t>
                      </a:r>
                      <a:r>
                        <a:rPr lang="en-US" sz="1200" b="0" i="0" u="none" strike="noStrike" dirty="0">
                          <a:latin typeface="+mn-lt"/>
                        </a:rPr>
                        <a:t>clients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Document </a:t>
                      </a:r>
                      <a:r>
                        <a:rPr lang="en-US" sz="1200" b="0" i="0" u="none" strike="noStrike" dirty="0">
                          <a:latin typeface="+mn-lt"/>
                        </a:rPr>
                        <a:t>center (Medical hx form) OR Clinical notes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vMerge="1">
                  <a:txBody>
                    <a:bodyPr/>
                    <a:lstStyle/>
                    <a:p>
                      <a:endParaRPr lang="en-US"/>
                    </a:p>
                  </a:txBody>
                  <a:tcPr/>
                </a:tc>
                <a:tc>
                  <a:txBody>
                    <a:bodyPr/>
                    <a:lstStyle/>
                    <a:p>
                      <a:pPr algn="ctr" fontAlgn="ctr"/>
                      <a:r>
                        <a:rPr lang="en-US" sz="1200" b="0" i="0" u="none" strike="noStrike" dirty="0">
                          <a:latin typeface="+mn-lt"/>
                        </a:rPr>
                        <a:t>nqc1d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Hep </a:t>
                      </a:r>
                      <a:r>
                        <a:rPr lang="en-US" sz="1200" b="0" i="0" u="none" strike="noStrike" dirty="0">
                          <a:latin typeface="+mn-lt"/>
                        </a:rPr>
                        <a:t>C status documented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All </a:t>
                      </a:r>
                      <a:r>
                        <a:rPr lang="en-US" sz="1200" b="0" i="0" u="none" strike="noStrike" dirty="0">
                          <a:latin typeface="+mn-lt"/>
                        </a:rPr>
                        <a:t>clients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Document </a:t>
                      </a:r>
                      <a:r>
                        <a:rPr lang="en-US" sz="1200" b="0" i="0" u="none" strike="noStrike" dirty="0">
                          <a:latin typeface="+mn-lt"/>
                        </a:rPr>
                        <a:t>center (Medical hx form) OR Clinical notes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vMerge="1">
                  <a:txBody>
                    <a:bodyPr/>
                    <a:lstStyle/>
                    <a:p>
                      <a:endParaRPr lang="en-US"/>
                    </a:p>
                  </a:txBody>
                  <a:tcPr/>
                </a:tc>
                <a:tc>
                  <a:txBody>
                    <a:bodyPr/>
                    <a:lstStyle/>
                    <a:p>
                      <a:pPr algn="ctr" fontAlgn="ctr"/>
                      <a:r>
                        <a:rPr lang="en-US" sz="1200" b="0" i="0" u="none" strike="noStrike" dirty="0">
                          <a:latin typeface="+mn-lt"/>
                        </a:rPr>
                        <a:t>nqc1e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If </a:t>
                      </a:r>
                      <a:r>
                        <a:rPr lang="en-US" sz="1200" b="0" i="0" u="none" strike="noStrike" dirty="0">
                          <a:latin typeface="+mn-lt"/>
                        </a:rPr>
                        <a:t>HIV, current HIV medications?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HIV</a:t>
                      </a:r>
                      <a:endParaRPr lang="en-US" sz="1200" b="0" i="0" u="none" strike="noStrike" dirty="0">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Clinical </a:t>
                      </a:r>
                      <a:r>
                        <a:rPr lang="en-US" sz="1200" b="0" i="0" u="none" strike="noStrike" dirty="0">
                          <a:latin typeface="+mn-lt"/>
                        </a:rPr>
                        <a:t>notes / Document center (Medical hx form) / Medications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8566">
                <a:tc vMerge="1">
                  <a:txBody>
                    <a:bodyPr/>
                    <a:lstStyle/>
                    <a:p>
                      <a:endParaRPr lang="en-US"/>
                    </a:p>
                  </a:txBody>
                  <a:tcPr/>
                </a:tc>
                <a:tc>
                  <a:txBody>
                    <a:bodyPr/>
                    <a:lstStyle/>
                    <a:p>
                      <a:pPr algn="ctr" fontAlgn="ctr"/>
                      <a:r>
                        <a:rPr lang="en-US" sz="1200" b="0" i="0" u="none" strike="noStrike" dirty="0">
                          <a:latin typeface="+mn-lt"/>
                        </a:rPr>
                        <a:t>nqc1f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If </a:t>
                      </a:r>
                      <a:r>
                        <a:rPr lang="en-US" sz="1200" b="0" i="0" u="none" strike="noStrike" dirty="0">
                          <a:latin typeface="+mn-lt"/>
                        </a:rPr>
                        <a:t>HIV, is there lab data/printout in chart?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HIV</a:t>
                      </a:r>
                      <a:endParaRPr lang="en-US" sz="1200" b="0" i="0" u="none" strike="noStrike" dirty="0">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Document </a:t>
                      </a:r>
                      <a:r>
                        <a:rPr lang="en-US" sz="1200" b="0" i="0" u="none" strike="noStrike" dirty="0">
                          <a:latin typeface="+mn-lt"/>
                        </a:rPr>
                        <a:t>Center (scanned labs)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8566">
                <a:tc vMerge="1">
                  <a:txBody>
                    <a:bodyPr/>
                    <a:lstStyle/>
                    <a:p>
                      <a:endParaRPr lang="en-US"/>
                    </a:p>
                  </a:txBody>
                  <a:tcPr/>
                </a:tc>
                <a:tc>
                  <a:txBody>
                    <a:bodyPr/>
                    <a:lstStyle/>
                    <a:p>
                      <a:pPr algn="ctr" fontAlgn="ctr"/>
                      <a:r>
                        <a:rPr lang="en-US" sz="1200" b="0" i="0" u="none" strike="noStrike" dirty="0">
                          <a:latin typeface="+mn-lt"/>
                        </a:rPr>
                        <a:t>nqc1g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CD4 </a:t>
                      </a:r>
                      <a:r>
                        <a:rPr lang="en-US" sz="1200" b="0" i="0" u="none" strike="noStrike" dirty="0">
                          <a:latin typeface="+mn-lt"/>
                        </a:rPr>
                        <a:t>results in the last 6 months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HIV</a:t>
                      </a:r>
                      <a:endParaRPr lang="en-US" sz="1200" b="0" i="0" u="none" strike="noStrike" dirty="0">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Document </a:t>
                      </a:r>
                      <a:r>
                        <a:rPr lang="en-US" sz="1200" b="0" i="0" u="none" strike="noStrike" dirty="0">
                          <a:latin typeface="+mn-lt"/>
                        </a:rPr>
                        <a:t>Center (scanned labs)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8566">
                <a:tc vMerge="1">
                  <a:txBody>
                    <a:bodyPr/>
                    <a:lstStyle/>
                    <a:p>
                      <a:endParaRPr lang="en-US"/>
                    </a:p>
                  </a:txBody>
                  <a:tcPr/>
                </a:tc>
                <a:tc>
                  <a:txBody>
                    <a:bodyPr/>
                    <a:lstStyle/>
                    <a:p>
                      <a:pPr algn="ctr" fontAlgn="ctr"/>
                      <a:r>
                        <a:rPr lang="en-US" sz="1200" b="0" i="0" u="none" strike="noStrike" dirty="0">
                          <a:latin typeface="+mn-lt"/>
                        </a:rPr>
                        <a:t>nqc1h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Viral </a:t>
                      </a:r>
                      <a:r>
                        <a:rPr lang="en-US" sz="1200" b="0" i="0" u="none" strike="noStrike" dirty="0">
                          <a:latin typeface="+mn-lt"/>
                        </a:rPr>
                        <a:t>Load results in the last 6 months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HIV</a:t>
                      </a:r>
                      <a:endParaRPr lang="en-US" sz="1200" b="0" i="0" u="none" strike="noStrike" dirty="0">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Document </a:t>
                      </a:r>
                      <a:r>
                        <a:rPr lang="en-US" sz="1200" b="0" i="0" u="none" strike="noStrike" dirty="0">
                          <a:latin typeface="+mn-lt"/>
                        </a:rPr>
                        <a:t>Center (scanned labs)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557">
                <a:tc rowSpan="3">
                  <a:txBody>
                    <a:bodyPr/>
                    <a:lstStyle/>
                    <a:p>
                      <a:pPr algn="ctr" fontAlgn="ctr"/>
                      <a:r>
                        <a:rPr lang="en-US" sz="1200" b="1" i="0" u="none" strike="noStrike" dirty="0">
                          <a:latin typeface="+mn-lt"/>
                        </a:rPr>
                        <a:t>Annual Exam</a:t>
                      </a:r>
                    </a:p>
                  </a:txBody>
                  <a:tcPr marL="5264" marR="5264" marT="526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latin typeface="+mn-lt"/>
                        </a:rPr>
                        <a:t>nqc2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Documentation </a:t>
                      </a:r>
                      <a:r>
                        <a:rPr lang="en-US" sz="1200" b="0" i="0" u="none" strike="noStrike" dirty="0">
                          <a:latin typeface="+mn-lt"/>
                        </a:rPr>
                        <a:t>of annual intra-oral exam with a dental caries and soft tissue exam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All </a:t>
                      </a:r>
                      <a:r>
                        <a:rPr lang="en-US" sz="1200" b="0" i="0" u="none" strike="noStrike" dirty="0">
                          <a:latin typeface="+mn-lt"/>
                        </a:rPr>
                        <a:t>clients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a:t>
                      </a:r>
                      <a:r>
                        <a:rPr lang="en-US" sz="1200" b="0" i="0" u="none" strike="noStrike" dirty="0">
                          <a:latin typeface="+mn-lt"/>
                        </a:rPr>
                        <a:t>1) Go to Progress Note - look at description (periodic oral - 0120, </a:t>
                      </a:r>
                      <a:r>
                        <a:rPr lang="en-US" sz="1200" b="0" i="0" u="none" strike="noStrike" dirty="0" smtClean="0">
                          <a:latin typeface="+mn-lt"/>
                        </a:rPr>
                        <a:t>0160);</a:t>
                      </a:r>
                      <a:r>
                        <a:rPr lang="en-US" sz="1200" b="0" i="0" u="none" strike="noStrike" baseline="0" dirty="0" smtClean="0">
                          <a:latin typeface="+mn-lt"/>
                        </a:rPr>
                        <a:t> (</a:t>
                      </a:r>
                      <a:r>
                        <a:rPr lang="en-US" sz="1200" b="0" i="0" u="none" strike="noStrike" dirty="0" smtClean="0">
                          <a:latin typeface="+mn-lt"/>
                        </a:rPr>
                        <a:t>2</a:t>
                      </a:r>
                      <a:r>
                        <a:rPr lang="en-US" sz="1200" b="0" i="0" u="none" strike="noStrike" dirty="0">
                          <a:latin typeface="+mn-lt"/>
                        </a:rPr>
                        <a:t>) Go to Clinical Notes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557">
                <a:tc vMerge="1">
                  <a:txBody>
                    <a:bodyPr/>
                    <a:lstStyle/>
                    <a:p>
                      <a:endParaRPr lang="en-US"/>
                    </a:p>
                  </a:txBody>
                  <a:tcPr/>
                </a:tc>
                <a:tc>
                  <a:txBody>
                    <a:bodyPr/>
                    <a:lstStyle/>
                    <a:p>
                      <a:pPr algn="ctr" fontAlgn="ctr"/>
                      <a:r>
                        <a:rPr lang="en-US" sz="1200" b="0" i="0" u="none" strike="noStrike" dirty="0">
                          <a:latin typeface="+mn-lt"/>
                        </a:rPr>
                        <a:t>nqc3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Documentation </a:t>
                      </a:r>
                      <a:r>
                        <a:rPr lang="en-US" sz="1200" b="0" i="0" u="none" strike="noStrike" dirty="0">
                          <a:latin typeface="+mn-lt"/>
                        </a:rPr>
                        <a:t>of annual periodontal exam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All </a:t>
                      </a:r>
                      <a:r>
                        <a:rPr lang="en-US" sz="1200" b="0" i="0" u="none" strike="noStrike" dirty="0">
                          <a:latin typeface="+mn-lt"/>
                        </a:rPr>
                        <a:t>clients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a:t>
                      </a:r>
                      <a:r>
                        <a:rPr lang="en-US" sz="1200" b="0" i="0" u="none" strike="noStrike" dirty="0">
                          <a:latin typeface="+mn-lt"/>
                        </a:rPr>
                        <a:t>1) Go to Progress Note - look at description (periodic oral - 0120, 0160</a:t>
                      </a:r>
                      <a:r>
                        <a:rPr lang="en-US" sz="1200" b="0" i="0" u="none" strike="noStrike" dirty="0" smtClean="0">
                          <a:latin typeface="+mn-lt"/>
                        </a:rPr>
                        <a:t>);(</a:t>
                      </a:r>
                      <a:r>
                        <a:rPr lang="en-US" sz="1200" b="0" i="0" u="none" strike="noStrike" dirty="0">
                          <a:latin typeface="+mn-lt"/>
                        </a:rPr>
                        <a:t>2) Go to Clinical Notes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557">
                <a:tc vMerge="1">
                  <a:txBody>
                    <a:bodyPr/>
                    <a:lstStyle/>
                    <a:p>
                      <a:endParaRPr lang="en-US"/>
                    </a:p>
                  </a:txBody>
                  <a:tcPr/>
                </a:tc>
                <a:tc>
                  <a:txBody>
                    <a:bodyPr/>
                    <a:lstStyle/>
                    <a:p>
                      <a:pPr algn="ctr" fontAlgn="ctr"/>
                      <a:r>
                        <a:rPr lang="en-US" sz="1200" b="0" i="0" u="none" strike="noStrike" dirty="0">
                          <a:latin typeface="+mn-lt"/>
                        </a:rPr>
                        <a:t>nqc4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Documentation </a:t>
                      </a:r>
                      <a:r>
                        <a:rPr lang="en-US" sz="1200" b="0" i="0" u="none" strike="noStrike" dirty="0">
                          <a:latin typeface="+mn-lt"/>
                        </a:rPr>
                        <a:t>of annual extra-oral (head and neck) exam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All </a:t>
                      </a:r>
                      <a:r>
                        <a:rPr lang="en-US" sz="1200" b="0" i="0" u="none" strike="noStrike" dirty="0">
                          <a:latin typeface="+mn-lt"/>
                        </a:rPr>
                        <a:t>clients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a:t>
                      </a:r>
                      <a:r>
                        <a:rPr lang="en-US" sz="1200" b="0" i="0" u="none" strike="noStrike" dirty="0">
                          <a:latin typeface="+mn-lt"/>
                        </a:rPr>
                        <a:t>1) Go to Progress Note - look at description (periodic oral - 0120, 0160</a:t>
                      </a:r>
                      <a:r>
                        <a:rPr lang="en-US" sz="1200" b="0" i="0" u="none" strike="noStrike" dirty="0" smtClean="0">
                          <a:latin typeface="+mn-lt"/>
                        </a:rPr>
                        <a:t>);(</a:t>
                      </a:r>
                      <a:r>
                        <a:rPr lang="en-US" sz="1200" b="0" i="0" u="none" strike="noStrike" dirty="0">
                          <a:latin typeface="+mn-lt"/>
                        </a:rPr>
                        <a:t>2) Go to Clinical Notes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557">
                <a:tc>
                  <a:txBody>
                    <a:bodyPr/>
                    <a:lstStyle/>
                    <a:p>
                      <a:pPr algn="ctr" fontAlgn="ctr"/>
                      <a:r>
                        <a:rPr lang="en-US" sz="1200" b="1" i="0" u="none" strike="noStrike" dirty="0">
                          <a:latin typeface="+mn-lt"/>
                        </a:rPr>
                        <a:t>Tx Plan</a:t>
                      </a:r>
                    </a:p>
                  </a:txBody>
                  <a:tcPr marL="5264" marR="5264" marT="526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latin typeface="+mn-lt"/>
                        </a:rPr>
                        <a:t>nqc5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Written </a:t>
                      </a:r>
                      <a:r>
                        <a:rPr lang="en-US" sz="1200" b="0" i="0" u="none" strike="noStrike" dirty="0">
                          <a:latin typeface="+mn-lt"/>
                        </a:rPr>
                        <a:t>treatment plan that was updated within the past 1 year?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All </a:t>
                      </a:r>
                      <a:r>
                        <a:rPr lang="en-US" sz="1200" b="0" i="0" u="none" strike="noStrike" dirty="0">
                          <a:latin typeface="+mn-lt"/>
                        </a:rPr>
                        <a:t>clients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Progress </a:t>
                      </a:r>
                      <a:r>
                        <a:rPr lang="en-US" sz="1200" b="0" i="0" u="none" strike="noStrike" dirty="0">
                          <a:latin typeface="+mn-lt"/>
                        </a:rPr>
                        <a:t>Notes (status TP) OR Clinical </a:t>
                      </a:r>
                      <a:r>
                        <a:rPr lang="en-US" sz="1200" b="0" i="0" u="none" strike="noStrike" dirty="0" smtClean="0">
                          <a:latin typeface="+mn-lt"/>
                        </a:rPr>
                        <a:t>Notes</a:t>
                      </a:r>
                      <a:endParaRPr lang="en-US" sz="1200" b="0" i="0" u="none" strike="noStrike" dirty="0">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557">
                <a:tc rowSpan="2">
                  <a:txBody>
                    <a:bodyPr/>
                    <a:lstStyle/>
                    <a:p>
                      <a:pPr algn="ctr" fontAlgn="ctr"/>
                      <a:r>
                        <a:rPr lang="en-US" sz="1200" b="1" i="0" u="none" strike="noStrike" dirty="0">
                          <a:latin typeface="+mn-lt"/>
                        </a:rPr>
                        <a:t>Oral Health Education</a:t>
                      </a:r>
                    </a:p>
                  </a:txBody>
                  <a:tcPr marL="5264" marR="5264" marT="526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latin typeface="+mn-lt"/>
                        </a:rPr>
                        <a:t>nqc6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Documentation </a:t>
                      </a:r>
                      <a:r>
                        <a:rPr lang="en-US" sz="1200" b="0" i="0" u="none" strike="noStrike" dirty="0">
                          <a:latin typeface="+mn-lt"/>
                        </a:rPr>
                        <a:t>that client has received education about caries prevention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Clients </a:t>
                      </a:r>
                      <a:r>
                        <a:rPr lang="en-US" sz="1200" b="0" i="0" u="none" strike="noStrike" dirty="0">
                          <a:latin typeface="+mn-lt"/>
                        </a:rPr>
                        <a:t>with teeth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Clinical </a:t>
                      </a:r>
                      <a:r>
                        <a:rPr lang="en-US" sz="1200" b="0" i="0" u="none" strike="noStrike" dirty="0">
                          <a:latin typeface="+mn-lt"/>
                        </a:rPr>
                        <a:t>Notes (initial/hygiene/recall visit, i.e. 0120/0160/1110</a:t>
                      </a:r>
                      <a:r>
                        <a:rPr lang="en-US" sz="1200" b="0" i="0" u="none" strike="noStrike" dirty="0" smtClean="0">
                          <a:latin typeface="+mn-lt"/>
                        </a:rPr>
                        <a:t>)</a:t>
                      </a:r>
                      <a:endParaRPr lang="en-US" sz="1200" b="0" i="0" u="none" strike="noStrike" dirty="0">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557">
                <a:tc vMerge="1">
                  <a:txBody>
                    <a:bodyPr/>
                    <a:lstStyle/>
                    <a:p>
                      <a:endParaRPr lang="en-US"/>
                    </a:p>
                  </a:txBody>
                  <a:tcPr/>
                </a:tc>
                <a:tc>
                  <a:txBody>
                    <a:bodyPr/>
                    <a:lstStyle/>
                    <a:p>
                      <a:pPr algn="ctr" fontAlgn="ctr"/>
                      <a:r>
                        <a:rPr lang="en-US" sz="1200" b="0" i="0" u="none" strike="noStrike" dirty="0">
                          <a:latin typeface="+mn-lt"/>
                        </a:rPr>
                        <a:t>nqc7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Documentation </a:t>
                      </a:r>
                      <a:r>
                        <a:rPr lang="en-US" sz="1200" b="0" i="0" u="none" strike="noStrike" dirty="0">
                          <a:latin typeface="+mn-lt"/>
                        </a:rPr>
                        <a:t>that client has received education about tobacco cessation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Smokers</a:t>
                      </a:r>
                      <a:endParaRPr lang="en-US" sz="1200" b="0" i="0" u="none" strike="noStrike" dirty="0">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Clinical </a:t>
                      </a:r>
                      <a:r>
                        <a:rPr lang="en-US" sz="1200" b="0" i="0" u="none" strike="noStrike" dirty="0">
                          <a:latin typeface="+mn-lt"/>
                        </a:rPr>
                        <a:t>Notes (initial/hygiene/recall visit) OR Document center (Medical hx form)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557">
                <a:tc rowSpan="2">
                  <a:txBody>
                    <a:bodyPr/>
                    <a:lstStyle/>
                    <a:p>
                      <a:pPr algn="ctr" fontAlgn="ctr"/>
                      <a:r>
                        <a:rPr lang="en-US" sz="1200" b="1" i="0" u="none" strike="noStrike" dirty="0">
                          <a:latin typeface="+mn-lt"/>
                        </a:rPr>
                        <a:t>Oral health dx</a:t>
                      </a:r>
                    </a:p>
                  </a:txBody>
                  <a:tcPr marL="5264" marR="5264" marT="526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latin typeface="+mn-lt"/>
                        </a:rPr>
                        <a:t>ai1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Number </a:t>
                      </a:r>
                      <a:r>
                        <a:rPr lang="en-US" sz="1200" b="0" i="0" u="none" strike="noStrike" dirty="0">
                          <a:latin typeface="+mn-lt"/>
                        </a:rPr>
                        <a:t>of clients who have periodontitis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All </a:t>
                      </a:r>
                      <a:r>
                        <a:rPr lang="en-US" sz="1200" b="0" i="0" u="none" strike="noStrike" dirty="0">
                          <a:latin typeface="+mn-lt"/>
                        </a:rPr>
                        <a:t>clients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Clinical </a:t>
                      </a:r>
                      <a:r>
                        <a:rPr lang="en-US" sz="1200" b="0" i="0" u="none" strike="noStrike" dirty="0">
                          <a:latin typeface="+mn-lt"/>
                        </a:rPr>
                        <a:t>Notes (initial/hygiene/recall visit, i.e. 0120, 0160, 1110)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622">
                <a:tc vMerge="1">
                  <a:txBody>
                    <a:bodyPr/>
                    <a:lstStyle/>
                    <a:p>
                      <a:endParaRPr lang="en-US"/>
                    </a:p>
                  </a:txBody>
                  <a:tcPr/>
                </a:tc>
                <a:tc>
                  <a:txBody>
                    <a:bodyPr/>
                    <a:lstStyle/>
                    <a:p>
                      <a:pPr algn="ctr" fontAlgn="ctr"/>
                      <a:r>
                        <a:rPr lang="en-US" sz="1200" b="0" i="0" u="none" strike="noStrike" dirty="0">
                          <a:latin typeface="+mn-lt"/>
                        </a:rPr>
                        <a:t>ai2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Number </a:t>
                      </a:r>
                      <a:r>
                        <a:rPr lang="en-US" sz="1200" b="0" i="0" u="none" strike="noStrike" dirty="0">
                          <a:latin typeface="+mn-lt"/>
                        </a:rPr>
                        <a:t>of clients who wear removable prosthesis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All </a:t>
                      </a:r>
                      <a:r>
                        <a:rPr lang="en-US" sz="1200" b="0" i="0" u="none" strike="noStrike" dirty="0">
                          <a:latin typeface="+mn-lt"/>
                        </a:rPr>
                        <a:t>clients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latin typeface="+mn-lt"/>
                        </a:rPr>
                        <a:t>Teeth </a:t>
                      </a:r>
                      <a:r>
                        <a:rPr lang="en-US" sz="1200" b="0" i="0" u="none" strike="noStrike" dirty="0">
                          <a:latin typeface="+mn-lt"/>
                        </a:rPr>
                        <a:t>chart (blue/green/red color)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1000"/>
          </a:schemeClr>
        </a:solidFill>
        <a:effectLst/>
      </p:bgPr>
    </p:bg>
    <p:spTree>
      <p:nvGrpSpPr>
        <p:cNvPr id="1" name=""/>
        <p:cNvGrpSpPr/>
        <p:nvPr/>
      </p:nvGrpSpPr>
      <p:grpSpPr>
        <a:xfrm>
          <a:off x="0" y="0"/>
          <a:ext cx="0" cy="0"/>
          <a:chOff x="0" y="0"/>
          <a:chExt cx="0" cy="0"/>
        </a:xfrm>
      </p:grpSpPr>
      <p:sp>
        <p:nvSpPr>
          <p:cNvPr id="12290" name="Title 1"/>
          <p:cNvSpPr>
            <a:spLocks noGrp="1"/>
          </p:cNvSpPr>
          <p:nvPr>
            <p:ph type="title"/>
          </p:nvPr>
        </p:nvSpPr>
        <p:spPr>
          <a:xfrm>
            <a:off x="762000" y="457200"/>
            <a:ext cx="7772400" cy="457200"/>
          </a:xfrm>
        </p:spPr>
        <p:txBody>
          <a:bodyPr>
            <a:normAutofit fontScale="90000"/>
          </a:bodyPr>
          <a:lstStyle/>
          <a:p>
            <a:r>
              <a:rPr lang="en-US" b="1" dirty="0" smtClean="0"/>
              <a:t>Data Collection Planning</a:t>
            </a:r>
          </a:p>
        </p:txBody>
      </p:sp>
      <p:graphicFrame>
        <p:nvGraphicFramePr>
          <p:cNvPr id="9" name="Content Placeholder 8"/>
          <p:cNvGraphicFramePr>
            <a:graphicFrameLocks noGrp="1"/>
          </p:cNvGraphicFramePr>
          <p:nvPr>
            <p:ph sz="quarter" idx="1"/>
          </p:nvPr>
        </p:nvGraphicFramePr>
        <p:xfrm>
          <a:off x="381000" y="1600200"/>
          <a:ext cx="83058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1000"/>
          </a:schemeClr>
        </a:solidFill>
        <a:effectLst/>
      </p:bgPr>
    </p:bg>
    <p:spTree>
      <p:nvGrpSpPr>
        <p:cNvPr id="1" name=""/>
        <p:cNvGrpSpPr/>
        <p:nvPr/>
      </p:nvGrpSpPr>
      <p:grpSpPr>
        <a:xfrm>
          <a:off x="0" y="0"/>
          <a:ext cx="0" cy="0"/>
          <a:chOff x="0" y="0"/>
          <a:chExt cx="0" cy="0"/>
        </a:xfrm>
      </p:grpSpPr>
      <p:sp>
        <p:nvSpPr>
          <p:cNvPr id="13314" name="Title 1"/>
          <p:cNvSpPr>
            <a:spLocks noGrp="1"/>
          </p:cNvSpPr>
          <p:nvPr>
            <p:ph type="title"/>
          </p:nvPr>
        </p:nvSpPr>
        <p:spPr>
          <a:xfrm>
            <a:off x="533400" y="381000"/>
            <a:ext cx="7924800" cy="762000"/>
          </a:xfrm>
        </p:spPr>
        <p:txBody>
          <a:bodyPr>
            <a:noAutofit/>
          </a:bodyPr>
          <a:lstStyle/>
          <a:p>
            <a:r>
              <a:rPr lang="en-US" sz="3600" b="1" dirty="0" smtClean="0"/>
              <a:t>Quality Improvement Activities</a:t>
            </a:r>
            <a:endParaRPr lang="en-US" sz="3600" dirty="0" smtClean="0"/>
          </a:p>
        </p:txBody>
      </p:sp>
      <p:graphicFrame>
        <p:nvGraphicFramePr>
          <p:cNvPr id="4" name="Content Placeholder 3"/>
          <p:cNvGraphicFramePr>
            <a:graphicFrameLocks noGrp="1"/>
          </p:cNvGraphicFramePr>
          <p:nvPr>
            <p:ph sz="quarter" idx="1"/>
          </p:nvPr>
        </p:nvGraphicFramePr>
        <p:xfrm>
          <a:off x="381000" y="1676400"/>
          <a:ext cx="84582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1000"/>
          </a:schemeClr>
        </a:solidFill>
        <a:effectLst/>
      </p:bgPr>
    </p:bg>
    <p:spTree>
      <p:nvGrpSpPr>
        <p:cNvPr id="1" name=""/>
        <p:cNvGrpSpPr/>
        <p:nvPr/>
      </p:nvGrpSpPr>
      <p:grpSpPr>
        <a:xfrm>
          <a:off x="0" y="0"/>
          <a:ext cx="0" cy="0"/>
          <a:chOff x="0" y="0"/>
          <a:chExt cx="0" cy="0"/>
        </a:xfrm>
      </p:grpSpPr>
      <p:sp>
        <p:nvSpPr>
          <p:cNvPr id="13314" name="Title 1"/>
          <p:cNvSpPr>
            <a:spLocks noGrp="1"/>
          </p:cNvSpPr>
          <p:nvPr>
            <p:ph type="title"/>
          </p:nvPr>
        </p:nvSpPr>
        <p:spPr>
          <a:xfrm>
            <a:off x="533400" y="304800"/>
            <a:ext cx="8153400" cy="990600"/>
          </a:xfrm>
        </p:spPr>
        <p:txBody>
          <a:bodyPr>
            <a:normAutofit/>
          </a:bodyPr>
          <a:lstStyle/>
          <a:p>
            <a:r>
              <a:rPr lang="en-US" sz="3600" b="1" dirty="0" smtClean="0"/>
              <a:t>Quality Improvement Activities - Example</a:t>
            </a:r>
            <a:endParaRPr lang="en-US" sz="3600" dirty="0" smtClean="0"/>
          </a:p>
        </p:txBody>
      </p:sp>
      <p:sp>
        <p:nvSpPr>
          <p:cNvPr id="13315" name="Content Placeholder 2"/>
          <p:cNvSpPr>
            <a:spLocks noGrp="1"/>
          </p:cNvSpPr>
          <p:nvPr>
            <p:ph sz="quarter" idx="1"/>
          </p:nvPr>
        </p:nvSpPr>
        <p:spPr>
          <a:xfrm>
            <a:off x="381000" y="1600200"/>
            <a:ext cx="8458200" cy="4495800"/>
          </a:xfrm>
        </p:spPr>
        <p:txBody>
          <a:bodyPr/>
          <a:lstStyle/>
          <a:p>
            <a:r>
              <a:rPr lang="en-US" sz="2700" u="sng" dirty="0" smtClean="0"/>
              <a:t>Collect &amp; review baseline data:</a:t>
            </a:r>
          </a:p>
          <a:p>
            <a:endParaRPr lang="en-US" sz="2700" u="sng" dirty="0" smtClean="0"/>
          </a:p>
          <a:p>
            <a:endParaRPr lang="en-US" sz="2700" u="sng" dirty="0" smtClean="0"/>
          </a:p>
          <a:p>
            <a:endParaRPr lang="en-US" sz="2700" u="sng" dirty="0" smtClean="0"/>
          </a:p>
          <a:p>
            <a:r>
              <a:rPr lang="en-US" sz="2700" u="sng" dirty="0" smtClean="0"/>
              <a:t>Develop a problem statement:</a:t>
            </a:r>
          </a:p>
          <a:p>
            <a:pPr>
              <a:buNone/>
            </a:pPr>
            <a:r>
              <a:rPr lang="en-US" sz="2700" dirty="0" smtClean="0"/>
              <a:t>	</a:t>
            </a:r>
            <a:r>
              <a:rPr lang="en-US" sz="2200" dirty="0" smtClean="0"/>
              <a:t>A large percentage of clients do not have lab documents in their charts, which should be obtained as part of health history assessment. Clients who are medically fragile need to get tests/labs done every 6 months, therefore lab reports in clients’ chart should be updated every 6 months. </a:t>
            </a:r>
          </a:p>
          <a:p>
            <a:endParaRPr lang="en-US" sz="2700" u="sng" dirty="0" smtClean="0"/>
          </a:p>
          <a:p>
            <a:endParaRPr lang="en-US" sz="2700" u="sng" dirty="0" smtClean="0"/>
          </a:p>
          <a:p>
            <a:endParaRPr lang="en-US" sz="2700" u="sng" dirty="0" smtClean="0"/>
          </a:p>
        </p:txBody>
      </p:sp>
      <p:graphicFrame>
        <p:nvGraphicFramePr>
          <p:cNvPr id="4" name="Table 3"/>
          <p:cNvGraphicFramePr>
            <a:graphicFrameLocks noGrp="1"/>
          </p:cNvGraphicFramePr>
          <p:nvPr/>
        </p:nvGraphicFramePr>
        <p:xfrm>
          <a:off x="762000" y="2209800"/>
          <a:ext cx="7467599" cy="1013006"/>
        </p:xfrm>
        <a:graphic>
          <a:graphicData uri="http://schemas.openxmlformats.org/drawingml/2006/table">
            <a:tbl>
              <a:tblPr/>
              <a:tblGrid>
                <a:gridCol w="4752109"/>
                <a:gridCol w="1039091"/>
                <a:gridCol w="861752"/>
                <a:gridCol w="814647"/>
              </a:tblGrid>
              <a:tr h="457200">
                <a:tc>
                  <a:txBody>
                    <a:bodyPr/>
                    <a:lstStyle/>
                    <a:p>
                      <a:pPr algn="ctr" fontAlgn="ctr"/>
                      <a:r>
                        <a:rPr lang="en-US" sz="1600" b="1" i="0" u="none" strike="noStrike" dirty="0">
                          <a:solidFill>
                            <a:schemeClr val="accent6">
                              <a:lumMod val="20000"/>
                              <a:lumOff val="80000"/>
                            </a:schemeClr>
                          </a:solidFill>
                          <a:latin typeface="+mn-lt"/>
                        </a:rPr>
                        <a:t>Indicator</a:t>
                      </a:r>
                    </a:p>
                  </a:txBody>
                  <a:tcPr marL="7166" marR="7166" marT="7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75000"/>
                      </a:schemeClr>
                    </a:solidFill>
                  </a:tcPr>
                </a:tc>
                <a:tc>
                  <a:txBody>
                    <a:bodyPr/>
                    <a:lstStyle/>
                    <a:p>
                      <a:pPr algn="ctr" fontAlgn="ctr"/>
                      <a:r>
                        <a:rPr lang="en-US" sz="1600" b="1" i="0" u="none" strike="noStrike" dirty="0">
                          <a:latin typeface="+mn-lt"/>
                        </a:rPr>
                        <a:t>Oct-11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75000"/>
                      </a:schemeClr>
                    </a:solidFill>
                  </a:tcPr>
                </a:tc>
                <a:tc>
                  <a:txBody>
                    <a:bodyPr/>
                    <a:lstStyle/>
                    <a:p>
                      <a:pPr algn="ctr" fontAlgn="ctr"/>
                      <a:r>
                        <a:rPr lang="en-US" sz="1600" b="1" i="0" u="none" strike="noStrike" dirty="0">
                          <a:latin typeface="+mn-lt"/>
                        </a:rPr>
                        <a:t>Nov-11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75000"/>
                      </a:schemeClr>
                    </a:solidFill>
                  </a:tcPr>
                </a:tc>
                <a:tc>
                  <a:txBody>
                    <a:bodyPr/>
                    <a:lstStyle/>
                    <a:p>
                      <a:pPr algn="ctr" fontAlgn="ctr"/>
                      <a:r>
                        <a:rPr lang="en-US" sz="1600" b="1" i="0" u="none" strike="noStrike" dirty="0">
                          <a:latin typeface="+mn-lt"/>
                        </a:rPr>
                        <a:t>Dec-11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75000"/>
                      </a:schemeClr>
                    </a:solidFill>
                  </a:tcPr>
                </a:tc>
              </a:tr>
              <a:tr h="473933">
                <a:tc>
                  <a:txBody>
                    <a:bodyPr/>
                    <a:lstStyle/>
                    <a:p>
                      <a:pPr algn="l" fontAlgn="ctr"/>
                      <a:r>
                        <a:rPr lang="en-US" sz="1800" kern="1200" dirty="0" smtClean="0">
                          <a:solidFill>
                            <a:schemeClr val="tx1"/>
                          </a:solidFill>
                          <a:latin typeface="+mn-lt"/>
                          <a:ea typeface="+mn-ea"/>
                          <a:cs typeface="+mn-cs"/>
                        </a:rPr>
                        <a:t>If HIV positive, are there lab reports that are updated within the past 6 months in patient’s chart? </a:t>
                      </a:r>
                      <a:endParaRPr lang="en-US" sz="1600" b="0" i="0" u="none" strike="noStrike" dirty="0">
                        <a:latin typeface="+mn-lt"/>
                      </a:endParaRPr>
                    </a:p>
                  </a:txBody>
                  <a:tcPr marL="7166" marR="7166" marT="7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FF0000"/>
                          </a:solidFill>
                          <a:latin typeface="+mn-lt"/>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FF0000"/>
                          </a:solidFill>
                          <a:latin typeface="+mn-lt"/>
                        </a:rPr>
                        <a:t>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FF0000"/>
                          </a:solidFill>
                          <a:latin typeface="+mn-lt"/>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1000"/>
          </a:schemeClr>
        </a:solidFill>
        <a:effectLst/>
      </p:bgPr>
    </p:bg>
    <p:spTree>
      <p:nvGrpSpPr>
        <p:cNvPr id="1" name=""/>
        <p:cNvGrpSpPr/>
        <p:nvPr/>
      </p:nvGrpSpPr>
      <p:grpSpPr>
        <a:xfrm>
          <a:off x="0" y="0"/>
          <a:ext cx="0" cy="0"/>
          <a:chOff x="0" y="0"/>
          <a:chExt cx="0" cy="0"/>
        </a:xfrm>
      </p:grpSpPr>
      <p:sp>
        <p:nvSpPr>
          <p:cNvPr id="13314" name="Title 1"/>
          <p:cNvSpPr>
            <a:spLocks noGrp="1"/>
          </p:cNvSpPr>
          <p:nvPr>
            <p:ph type="title"/>
          </p:nvPr>
        </p:nvSpPr>
        <p:spPr>
          <a:xfrm>
            <a:off x="609600" y="228600"/>
            <a:ext cx="8156448" cy="990600"/>
          </a:xfrm>
        </p:spPr>
        <p:txBody>
          <a:bodyPr>
            <a:normAutofit/>
          </a:bodyPr>
          <a:lstStyle/>
          <a:p>
            <a:r>
              <a:rPr lang="en-US" sz="3600" b="1" dirty="0" smtClean="0"/>
              <a:t>Quality Improvement Activities - Example</a:t>
            </a:r>
            <a:endParaRPr lang="en-US" sz="3600" dirty="0" smtClean="0"/>
          </a:p>
        </p:txBody>
      </p:sp>
      <p:sp>
        <p:nvSpPr>
          <p:cNvPr id="13315" name="Content Placeholder 2"/>
          <p:cNvSpPr>
            <a:spLocks noGrp="1"/>
          </p:cNvSpPr>
          <p:nvPr>
            <p:ph sz="quarter" idx="1"/>
          </p:nvPr>
        </p:nvSpPr>
        <p:spPr>
          <a:xfrm>
            <a:off x="381000" y="1371600"/>
            <a:ext cx="8458200" cy="4419600"/>
          </a:xfrm>
        </p:spPr>
        <p:txBody>
          <a:bodyPr/>
          <a:lstStyle/>
          <a:p>
            <a:endParaRPr lang="en-US" sz="2700" u="sng" dirty="0" smtClean="0"/>
          </a:p>
          <a:p>
            <a:r>
              <a:rPr lang="en-US" sz="2700" u="sng" dirty="0" smtClean="0"/>
              <a:t>Set a goal for improvement:</a:t>
            </a:r>
            <a:endParaRPr lang="en-US" sz="2700" dirty="0" smtClean="0"/>
          </a:p>
          <a:p>
            <a:pPr>
              <a:buNone/>
            </a:pPr>
            <a:r>
              <a:rPr lang="en-US" sz="2700" dirty="0" smtClean="0"/>
              <a:t>	The dental clinic will improve care of HIV/AIDS clients by enhancing lab documentation in clients’ charts. In 6 months, 80% of HIV positive clients will have updated lab reports documentation in their charts</a:t>
            </a:r>
          </a:p>
          <a:p>
            <a:pPr>
              <a:buFontTx/>
              <a:buNone/>
            </a:pPr>
            <a:endParaRPr lang="en-US" sz="2700" dirty="0" smtClean="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1000"/>
          </a:schemeClr>
        </a:solidFill>
        <a:effectLst/>
      </p:bgPr>
    </p:bg>
    <p:spTree>
      <p:nvGrpSpPr>
        <p:cNvPr id="1" name=""/>
        <p:cNvGrpSpPr/>
        <p:nvPr/>
      </p:nvGrpSpPr>
      <p:grpSpPr>
        <a:xfrm>
          <a:off x="0" y="0"/>
          <a:ext cx="0" cy="0"/>
          <a:chOff x="0" y="0"/>
          <a:chExt cx="0" cy="0"/>
        </a:xfrm>
      </p:grpSpPr>
      <p:sp>
        <p:nvSpPr>
          <p:cNvPr id="13314" name="Title 1"/>
          <p:cNvSpPr>
            <a:spLocks noGrp="1"/>
          </p:cNvSpPr>
          <p:nvPr>
            <p:ph type="title"/>
          </p:nvPr>
        </p:nvSpPr>
        <p:spPr>
          <a:xfrm>
            <a:off x="609600" y="457200"/>
            <a:ext cx="8229600" cy="685800"/>
          </a:xfrm>
        </p:spPr>
        <p:txBody>
          <a:bodyPr>
            <a:noAutofit/>
          </a:bodyPr>
          <a:lstStyle/>
          <a:p>
            <a:r>
              <a:rPr lang="en-US" sz="3600" b="1" dirty="0" smtClean="0"/>
              <a:t>Quality Improvement Activities - Example</a:t>
            </a:r>
            <a:endParaRPr lang="en-US" sz="3600" dirty="0" smtClean="0"/>
          </a:p>
        </p:txBody>
      </p:sp>
      <p:sp>
        <p:nvSpPr>
          <p:cNvPr id="13315" name="Content Placeholder 2"/>
          <p:cNvSpPr>
            <a:spLocks noGrp="1"/>
          </p:cNvSpPr>
          <p:nvPr>
            <p:ph sz="quarter" idx="1"/>
          </p:nvPr>
        </p:nvSpPr>
        <p:spPr>
          <a:xfrm>
            <a:off x="381000" y="1600200"/>
            <a:ext cx="8458200" cy="4724400"/>
          </a:xfrm>
        </p:spPr>
        <p:txBody>
          <a:bodyPr>
            <a:normAutofit lnSpcReduction="10000"/>
          </a:bodyPr>
          <a:lstStyle/>
          <a:p>
            <a:r>
              <a:rPr lang="en-US" sz="2200" b="1" u="sng" dirty="0" smtClean="0"/>
              <a:t>Investigate the existing process:</a:t>
            </a:r>
          </a:p>
          <a:p>
            <a:pPr>
              <a:buNone/>
            </a:pPr>
            <a:r>
              <a:rPr lang="en-US" sz="1800" b="1" u="sng" dirty="0" smtClean="0"/>
              <a:t>Brainstorm barriers</a:t>
            </a:r>
            <a:r>
              <a:rPr lang="en-US" sz="1800" b="1" dirty="0" smtClean="0"/>
              <a:t>:</a:t>
            </a:r>
            <a:endParaRPr lang="en-US" sz="1800" dirty="0" smtClean="0"/>
          </a:p>
          <a:p>
            <a:pPr lvl="0">
              <a:buFont typeface="+mj-lt"/>
              <a:buAutoNum type="arabicPeriod"/>
            </a:pPr>
            <a:r>
              <a:rPr lang="en-US" sz="1800" dirty="0" smtClean="0"/>
              <a:t>Clients were not told to bring in their labs</a:t>
            </a:r>
          </a:p>
          <a:p>
            <a:pPr lvl="0">
              <a:buFont typeface="+mj-lt"/>
              <a:buAutoNum type="arabicPeriod"/>
            </a:pPr>
            <a:r>
              <a:rPr lang="en-US" sz="1800" dirty="0" smtClean="0"/>
              <a:t>Clients forget to bring their labs</a:t>
            </a:r>
          </a:p>
          <a:p>
            <a:pPr lvl="0">
              <a:buFont typeface="+mj-lt"/>
              <a:buAutoNum type="arabicPeriod"/>
            </a:pPr>
            <a:r>
              <a:rPr lang="en-US" sz="1800" dirty="0" smtClean="0"/>
              <a:t>It is challenging to get clients who have outside PCP to bring in their documents</a:t>
            </a:r>
          </a:p>
          <a:p>
            <a:pPr>
              <a:buNone/>
            </a:pPr>
            <a:r>
              <a:rPr lang="en-US" sz="1800" dirty="0" smtClean="0"/>
              <a:t> </a:t>
            </a:r>
            <a:endParaRPr lang="en-US" sz="1200" dirty="0" smtClean="0"/>
          </a:p>
          <a:p>
            <a:pPr>
              <a:spcBef>
                <a:spcPts val="0"/>
              </a:spcBef>
              <a:buNone/>
            </a:pPr>
            <a:r>
              <a:rPr lang="en-US" sz="1800" b="1" u="sng" dirty="0" smtClean="0"/>
              <a:t>List plans/possible solutions</a:t>
            </a:r>
            <a:r>
              <a:rPr lang="en-US" sz="1800" b="1" dirty="0" smtClean="0"/>
              <a:t>:</a:t>
            </a:r>
            <a:endParaRPr lang="en-US" sz="1800" dirty="0" smtClean="0"/>
          </a:p>
          <a:p>
            <a:pPr lvl="0">
              <a:buFont typeface="+mj-lt"/>
              <a:buAutoNum type="arabicPeriod"/>
            </a:pPr>
            <a:r>
              <a:rPr lang="en-US" sz="1800" dirty="0" smtClean="0"/>
              <a:t>Ensure medical clearance forms are completed and scanned into Dentrix</a:t>
            </a:r>
          </a:p>
          <a:p>
            <a:pPr>
              <a:buFont typeface="+mj-lt"/>
              <a:buAutoNum type="arabicPeriod"/>
            </a:pPr>
            <a:r>
              <a:rPr lang="en-US" sz="1800" dirty="0" smtClean="0"/>
              <a:t>Create an abbreviated form containing list of documents to bring</a:t>
            </a:r>
          </a:p>
          <a:p>
            <a:pPr lvl="0">
              <a:buFont typeface="+mj-lt"/>
              <a:buAutoNum type="arabicPeriod"/>
            </a:pPr>
            <a:r>
              <a:rPr lang="en-US" sz="1800" dirty="0" smtClean="0"/>
              <a:t>Conduct reminder call &amp; encourage clients to bring in their labs during the call</a:t>
            </a:r>
          </a:p>
          <a:p>
            <a:pPr>
              <a:buFont typeface="+mj-lt"/>
              <a:buAutoNum type="arabicPeriod"/>
            </a:pPr>
            <a:r>
              <a:rPr lang="en-US" sz="1800" dirty="0" smtClean="0"/>
              <a:t>Write on clients’ appointment card to bring in their labs</a:t>
            </a:r>
          </a:p>
          <a:p>
            <a:pPr>
              <a:buFont typeface="+mj-lt"/>
              <a:buAutoNum type="arabicPeriod"/>
            </a:pPr>
            <a:r>
              <a:rPr lang="en-US" sz="1800" dirty="0" smtClean="0"/>
              <a:t>If they are PC clients, front desk staff will print their labs from ECW and scan in Dentrix</a:t>
            </a:r>
          </a:p>
          <a:p>
            <a:pPr>
              <a:buFont typeface="+mj-lt"/>
              <a:buAutoNum type="arabicPeriod"/>
            </a:pPr>
            <a:r>
              <a:rPr lang="en-US" sz="1800" dirty="0" smtClean="0"/>
              <a:t>Create P&amp;P that clients with no labs can only get certain procedures &amp; mention this P&amp;P to clients during reminder call</a:t>
            </a:r>
          </a:p>
          <a:p>
            <a:pPr>
              <a:buFontTx/>
              <a:buNone/>
            </a:pPr>
            <a:endParaRPr lang="en-US" sz="1500" dirty="0" smtClean="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1000"/>
          </a:schemeClr>
        </a:solidFill>
        <a:effectLst/>
      </p:bgPr>
    </p:bg>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US" sz="3600" b="1" dirty="0" smtClean="0"/>
              <a:t>Quality Improvement Activities - Example</a:t>
            </a:r>
            <a:endParaRPr lang="en-US" sz="3600" dirty="0" smtClean="0"/>
          </a:p>
        </p:txBody>
      </p:sp>
      <p:graphicFrame>
        <p:nvGraphicFramePr>
          <p:cNvPr id="5" name="Group 54"/>
          <p:cNvGraphicFramePr>
            <a:graphicFrameLocks noGrp="1"/>
          </p:cNvGraphicFramePr>
          <p:nvPr>
            <p:ph sz="quarter" idx="1"/>
          </p:nvPr>
        </p:nvGraphicFramePr>
        <p:xfrm>
          <a:off x="533400" y="3048000"/>
          <a:ext cx="8077200" cy="1676400"/>
        </p:xfrm>
        <a:graphic>
          <a:graphicData uri="http://schemas.openxmlformats.org/drawingml/2006/table">
            <a:tbl>
              <a:tblPr/>
              <a:tblGrid>
                <a:gridCol w="1076960"/>
                <a:gridCol w="1132840"/>
                <a:gridCol w="1828800"/>
                <a:gridCol w="1576977"/>
                <a:gridCol w="1153886"/>
                <a:gridCol w="1307737"/>
              </a:tblGrid>
              <a:tr h="63627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tx1"/>
                          </a:solidFill>
                          <a:effectLst/>
                          <a:latin typeface="+mn-lt"/>
                          <a:cs typeface="Arial" charset="0"/>
                        </a:rPr>
                        <a:t>Issues</a:t>
                      </a:r>
                      <a:r>
                        <a:rPr kumimoji="0" lang="en-US" sz="1800" b="0" i="0" u="none" strike="noStrike" cap="none" normalizeH="0" baseline="0" dirty="0" smtClean="0">
                          <a:ln>
                            <a:noFill/>
                          </a:ln>
                          <a:solidFill>
                            <a:schemeClr val="tx1"/>
                          </a:solidFill>
                          <a:effectLst/>
                          <a:latin typeface="+mn-lt"/>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tx1"/>
                          </a:solidFill>
                          <a:effectLst/>
                          <a:latin typeface="+mn-lt"/>
                          <a:cs typeface="Arial" charset="0"/>
                        </a:rPr>
                        <a:t>Plans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tx1"/>
                          </a:solidFill>
                          <a:effectLst/>
                          <a:latin typeface="+mn-lt"/>
                          <a:cs typeface="Arial" charset="0"/>
                        </a:rPr>
                        <a:t>Action Steps</a:t>
                      </a:r>
                      <a:r>
                        <a:rPr kumimoji="0" lang="en-US" sz="1800" b="0" i="0" u="none" strike="noStrike" cap="none" normalizeH="0" baseline="0" dirty="0" smtClean="0">
                          <a:ln>
                            <a:noFill/>
                          </a:ln>
                          <a:solidFill>
                            <a:schemeClr val="tx1"/>
                          </a:solidFill>
                          <a:effectLst/>
                          <a:latin typeface="+mn-lt"/>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tx1"/>
                          </a:solidFill>
                          <a:effectLst/>
                          <a:latin typeface="+mn-lt"/>
                          <a:cs typeface="Arial" charset="0"/>
                        </a:rPr>
                        <a:t>Responsible Persons</a:t>
                      </a:r>
                      <a:r>
                        <a:rPr kumimoji="0" lang="en-US" sz="1800" b="0" i="0" u="none" strike="noStrike" cap="none" normalizeH="0" baseline="0" dirty="0" smtClean="0">
                          <a:ln>
                            <a:noFill/>
                          </a:ln>
                          <a:solidFill>
                            <a:schemeClr val="tx1"/>
                          </a:solidFill>
                          <a:effectLst/>
                          <a:latin typeface="+mn-lt"/>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tx1"/>
                          </a:solidFill>
                          <a:effectLst/>
                          <a:latin typeface="+mn-lt"/>
                          <a:cs typeface="Arial" charset="0"/>
                        </a:rPr>
                        <a:t>Target Date</a:t>
                      </a:r>
                      <a:r>
                        <a:rPr kumimoji="0" lang="en-US" sz="1800" b="0" i="0" u="none" strike="noStrike" cap="none" normalizeH="0" baseline="0" dirty="0" smtClean="0">
                          <a:ln>
                            <a:noFill/>
                          </a:ln>
                          <a:solidFill>
                            <a:schemeClr val="tx1"/>
                          </a:solidFill>
                          <a:effectLst/>
                          <a:latin typeface="+mn-lt"/>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tx1"/>
                          </a:solidFill>
                          <a:effectLst/>
                          <a:latin typeface="+mn-lt"/>
                          <a:cs typeface="Arial" charset="0"/>
                        </a:rPr>
                        <a:t>Status Update</a:t>
                      </a:r>
                      <a:r>
                        <a:rPr kumimoji="0" lang="en-US" sz="1800" b="0" i="0" u="none" strike="noStrike" cap="none" normalizeH="0" baseline="0" dirty="0" smtClean="0">
                          <a:ln>
                            <a:noFill/>
                          </a:ln>
                          <a:solidFill>
                            <a:schemeClr val="tx1"/>
                          </a:solidFill>
                          <a:effectLst/>
                          <a:latin typeface="+mn-lt"/>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r>
              <a:tr h="47625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800" b="0" i="0" u="none" strike="noStrike" cap="none" normalizeH="0" baseline="0" dirty="0" smtClean="0">
                        <a:ln>
                          <a:noFill/>
                        </a:ln>
                        <a:solidFill>
                          <a:schemeClr val="tx1"/>
                        </a:solidFill>
                        <a:effectLst/>
                        <a:latin typeface="Calibri"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800" b="0" i="0" u="none" strike="noStrike" cap="none" normalizeH="0" baseline="0" dirty="0" smtClean="0">
                        <a:ln>
                          <a:noFill/>
                        </a:ln>
                        <a:solidFill>
                          <a:schemeClr val="tx1"/>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800" b="0" i="0" u="none" strike="noStrike" cap="none" normalizeH="0" baseline="0" dirty="0" smtClean="0">
                        <a:ln>
                          <a:noFill/>
                        </a:ln>
                        <a:solidFill>
                          <a:schemeClr val="tx1"/>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800" b="0" i="0" u="none" strike="noStrike" cap="none" normalizeH="0" baseline="0" dirty="0" smtClean="0">
                        <a:ln>
                          <a:noFill/>
                        </a:ln>
                        <a:solidFill>
                          <a:schemeClr val="tx1"/>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800" b="0" i="0" u="none" strike="noStrike" cap="none" normalizeH="0" baseline="0" dirty="0" smtClean="0">
                        <a:ln>
                          <a:noFill/>
                        </a:ln>
                        <a:solidFill>
                          <a:schemeClr val="tx1"/>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800" b="0" i="0" u="none" strike="noStrike" cap="none" normalizeH="0" baseline="0" dirty="0" smtClean="0">
                        <a:ln>
                          <a:noFill/>
                        </a:ln>
                        <a:solidFill>
                          <a:schemeClr val="tx1"/>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529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800" b="0" i="0" u="none" strike="noStrike" cap="none" normalizeH="0" baseline="0" dirty="0" smtClean="0">
                        <a:ln>
                          <a:noFill/>
                        </a:ln>
                        <a:solidFill>
                          <a:schemeClr val="tx1"/>
                        </a:solidFill>
                        <a:effectLst/>
                        <a:latin typeface="Calibri"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800" b="0" i="0" u="none" strike="noStrike" cap="none" normalizeH="0" baseline="0" dirty="0" smtClean="0">
                        <a:ln>
                          <a:noFill/>
                        </a:ln>
                        <a:solidFill>
                          <a:schemeClr val="tx1"/>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800" b="0" i="0" u="none" strike="noStrike" cap="none" normalizeH="0" baseline="0" dirty="0" smtClean="0">
                        <a:ln>
                          <a:noFill/>
                        </a:ln>
                        <a:solidFill>
                          <a:schemeClr val="tx1"/>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800" b="0" i="0" u="none" strike="noStrike" cap="none" normalizeH="0" baseline="0" dirty="0" smtClean="0">
                        <a:ln>
                          <a:noFill/>
                        </a:ln>
                        <a:solidFill>
                          <a:schemeClr val="tx1"/>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800" b="0" i="0" u="none" strike="noStrike" cap="none" normalizeH="0" baseline="0" dirty="0" smtClean="0">
                        <a:ln>
                          <a:noFill/>
                        </a:ln>
                        <a:solidFill>
                          <a:schemeClr val="tx1"/>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800" b="0" i="0" u="none" strike="noStrike" cap="none" normalizeH="0" baseline="0" dirty="0" smtClean="0">
                        <a:ln>
                          <a:noFill/>
                        </a:ln>
                        <a:solidFill>
                          <a:schemeClr val="tx1"/>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Rectangle 2"/>
          <p:cNvSpPr txBox="1">
            <a:spLocks/>
          </p:cNvSpPr>
          <p:nvPr/>
        </p:nvSpPr>
        <p:spPr bwMode="auto">
          <a:xfrm>
            <a:off x="533400" y="1600200"/>
            <a:ext cx="8229600" cy="152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0"/>
              </a:spcAft>
              <a:buClr>
                <a:srgbClr val="FF0000"/>
              </a:buClr>
              <a:buSzTx/>
              <a:buFont typeface="Arial" pitchFamily="34" charset="0"/>
              <a:buChar char="•"/>
              <a:tabLst/>
              <a:defRPr/>
            </a:pPr>
            <a:r>
              <a:rPr lang="en-US" sz="2400" b="1" u="sng" kern="0" dirty="0" smtClean="0">
                <a:latin typeface="+mn-lt"/>
              </a:rPr>
              <a:t>Develop action plans:</a:t>
            </a:r>
          </a:p>
          <a:p>
            <a:pPr marL="342900" indent="-342900" eaLnBrk="0" hangingPunct="0">
              <a:lnSpc>
                <a:spcPct val="80000"/>
              </a:lnSpc>
              <a:spcBef>
                <a:spcPct val="20000"/>
              </a:spcBef>
              <a:buClr>
                <a:srgbClr val="FF0000"/>
              </a:buClr>
              <a:defRPr/>
            </a:pPr>
            <a:r>
              <a:rPr lang="en-US" kern="0" dirty="0" smtClean="0">
                <a:latin typeface="+mn-lt"/>
              </a:rPr>
              <a:t>Description of activities to be performed to test solutions, responsible parties, timeframes, and expected results.</a:t>
            </a:r>
          </a:p>
          <a:p>
            <a:pPr marL="342900" marR="0" lvl="0" indent="-342900" algn="l" defTabSz="914400" rtl="0" eaLnBrk="0" fontAlgn="base" latinLnBrk="0" hangingPunct="0">
              <a:lnSpc>
                <a:spcPct val="80000"/>
              </a:lnSpc>
              <a:spcBef>
                <a:spcPct val="20000"/>
              </a:spcBef>
              <a:spcAft>
                <a:spcPct val="0"/>
              </a:spcAft>
              <a:buClr>
                <a:srgbClr val="FF0000"/>
              </a:buClr>
              <a:buSzTx/>
              <a:buFont typeface="Arial" charset="0"/>
              <a:buNone/>
              <a:tabLst/>
              <a:defRPr/>
            </a:pPr>
            <a:endParaRPr lang="en-US" sz="1600" b="1" u="sng" kern="0" dirty="0" smtClean="0">
              <a:latin typeface="+mn-lt"/>
            </a:endParaRPr>
          </a:p>
          <a:p>
            <a:pPr marL="342900" marR="0" lvl="0" indent="-342900" algn="l" defTabSz="914400" rtl="0" eaLnBrk="0" fontAlgn="base" latinLnBrk="0" hangingPunct="0">
              <a:lnSpc>
                <a:spcPct val="80000"/>
              </a:lnSpc>
              <a:spcBef>
                <a:spcPct val="20000"/>
              </a:spcBef>
              <a:spcAft>
                <a:spcPct val="0"/>
              </a:spcAft>
              <a:buClr>
                <a:srgbClr val="FF0000"/>
              </a:buClr>
              <a:buSzTx/>
              <a:buFont typeface="Arial" charset="0"/>
              <a:buNone/>
              <a:tabLst/>
              <a:defRPr/>
            </a:pPr>
            <a:r>
              <a:rPr lang="en-US" b="1" kern="0" dirty="0" smtClean="0">
                <a:latin typeface="+mn-lt"/>
              </a:rPr>
              <a:t>Corrective Action Plan (CAP) template</a:t>
            </a:r>
            <a:endParaRPr kumimoji="0" lang="en-US" b="1" i="0"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80000"/>
              </a:lnSpc>
              <a:spcBef>
                <a:spcPct val="20000"/>
              </a:spcBef>
              <a:spcAft>
                <a:spcPct val="0"/>
              </a:spcAft>
              <a:buClr>
                <a:srgbClr val="FF0000"/>
              </a:buClr>
              <a:buSzTx/>
              <a:buFont typeface="Arial" charset="0"/>
              <a:buNone/>
              <a:tabLst/>
              <a:defRPr/>
            </a:pPr>
            <a:endParaRPr kumimoji="0" lang="en-US" sz="1000" b="1" i="0" u="sng"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80000"/>
              </a:lnSpc>
              <a:spcBef>
                <a:spcPct val="20000"/>
              </a:spcBef>
              <a:spcAft>
                <a:spcPct val="0"/>
              </a:spcAft>
              <a:buClr>
                <a:srgbClr val="FF0000"/>
              </a:buClr>
              <a:buSzTx/>
              <a:buFont typeface="Arial" charset="0"/>
              <a:buNone/>
              <a:tabLst/>
              <a:defRPr/>
            </a:pPr>
            <a:r>
              <a:rPr kumimoji="0" lang="en-US" sz="800" b="0" i="0" u="none" strike="noStrike" kern="0" cap="none" spc="0" normalizeH="0" baseline="0" noProof="0" dirty="0" smtClean="0">
                <a:ln>
                  <a:noFill/>
                </a:ln>
                <a:solidFill>
                  <a:schemeClr val="tx1"/>
                </a:solidFill>
                <a:effectLst/>
                <a:uLnTx/>
                <a:uFillTx/>
                <a:latin typeface="+mn-lt"/>
                <a:ea typeface="+mn-ea"/>
                <a:cs typeface="+mn-cs"/>
              </a:rPr>
              <a:t/>
            </a:r>
            <a:br>
              <a:rPr kumimoji="0" lang="en-US" sz="800" b="0" i="0" u="none" strike="noStrike" kern="0" cap="none" spc="0" normalizeH="0" baseline="0" noProof="0" dirty="0" smtClean="0">
                <a:ln>
                  <a:noFill/>
                </a:ln>
                <a:solidFill>
                  <a:schemeClr val="tx1"/>
                </a:solidFill>
                <a:effectLst/>
                <a:uLnTx/>
                <a:uFillTx/>
                <a:latin typeface="+mn-lt"/>
                <a:ea typeface="+mn-ea"/>
                <a:cs typeface="+mn-cs"/>
              </a:rPr>
            </a:br>
            <a:endParaRPr kumimoji="0" lang="en-US" sz="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Rectangle 2"/>
          <p:cNvSpPr txBox="1">
            <a:spLocks/>
          </p:cNvSpPr>
          <p:nvPr/>
        </p:nvSpPr>
        <p:spPr bwMode="auto">
          <a:xfrm>
            <a:off x="457200" y="5257800"/>
            <a:ext cx="8229600" cy="121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0"/>
              </a:spcAft>
              <a:buClr>
                <a:srgbClr val="FF0000"/>
              </a:buClr>
              <a:buSzTx/>
              <a:buFont typeface="Arial" pitchFamily="34" charset="0"/>
              <a:buChar char="•"/>
              <a:tabLst/>
              <a:defRPr/>
            </a:pPr>
            <a:r>
              <a:rPr lang="en-US" sz="2400" b="1" u="sng" kern="0" dirty="0" smtClean="0">
                <a:latin typeface="+mn-lt"/>
              </a:rPr>
              <a:t>Implement action steps outlined in CAP document:</a:t>
            </a:r>
          </a:p>
          <a:p>
            <a:pPr marL="800100" lvl="1" indent="-342900" eaLnBrk="0" hangingPunct="0">
              <a:lnSpc>
                <a:spcPct val="80000"/>
              </a:lnSpc>
              <a:spcBef>
                <a:spcPct val="20000"/>
              </a:spcBef>
              <a:buClr>
                <a:srgbClr val="FF0000"/>
              </a:buClr>
              <a:buFont typeface="Arial" pitchFamily="34" charset="0"/>
              <a:buChar char="•"/>
              <a:defRPr/>
            </a:pPr>
            <a:r>
              <a:rPr lang="en-US" kern="0" dirty="0" smtClean="0">
                <a:latin typeface="+mn-lt"/>
              </a:rPr>
              <a:t>Make sure everyone is aware of which action steps are assigned to them</a:t>
            </a:r>
          </a:p>
          <a:p>
            <a:pPr marL="800100" lvl="1" indent="-342900" eaLnBrk="0" hangingPunct="0">
              <a:lnSpc>
                <a:spcPct val="80000"/>
              </a:lnSpc>
              <a:spcBef>
                <a:spcPct val="20000"/>
              </a:spcBef>
              <a:buClr>
                <a:srgbClr val="FF0000"/>
              </a:buClr>
              <a:buFont typeface="Arial" pitchFamily="34" charset="0"/>
              <a:buChar char="•"/>
              <a:defRPr/>
            </a:pPr>
            <a:r>
              <a:rPr lang="en-US" kern="0" dirty="0" smtClean="0">
                <a:latin typeface="+mn-lt"/>
              </a:rPr>
              <a:t>Identify a champion to make sure that action steps are executed</a:t>
            </a:r>
          </a:p>
          <a:p>
            <a:pPr marL="342900" marR="0" lvl="0" indent="-342900" algn="l" defTabSz="914400" rtl="0" eaLnBrk="0" fontAlgn="base" latinLnBrk="0" hangingPunct="0">
              <a:lnSpc>
                <a:spcPct val="80000"/>
              </a:lnSpc>
              <a:spcBef>
                <a:spcPct val="20000"/>
              </a:spcBef>
              <a:spcAft>
                <a:spcPct val="0"/>
              </a:spcAft>
              <a:buClr>
                <a:srgbClr val="FF0000"/>
              </a:buClr>
              <a:buSzTx/>
              <a:buFont typeface="Arial" charset="0"/>
              <a:buNone/>
              <a:tabLst/>
              <a:defRPr/>
            </a:pPr>
            <a:endParaRPr lang="en-US" sz="2400" b="1" u="sng" kern="0" dirty="0" smtClean="0">
              <a:latin typeface="+mn-lt"/>
            </a:endParaRPr>
          </a:p>
          <a:p>
            <a:pPr marL="342900" marR="0" lvl="0" indent="-342900" algn="l" defTabSz="914400" rtl="0" eaLnBrk="0" fontAlgn="base" latinLnBrk="0" hangingPunct="0">
              <a:lnSpc>
                <a:spcPct val="80000"/>
              </a:lnSpc>
              <a:spcBef>
                <a:spcPct val="20000"/>
              </a:spcBef>
              <a:spcAft>
                <a:spcPct val="0"/>
              </a:spcAft>
              <a:buClr>
                <a:srgbClr val="FF0000"/>
              </a:buClr>
              <a:buSzTx/>
              <a:buFont typeface="Arial" charset="0"/>
              <a:buNone/>
              <a:tabLst/>
              <a:defRPr/>
            </a:pPr>
            <a:r>
              <a:rPr kumimoji="0" lang="en-US" sz="800" b="0" i="0" u="none" strike="noStrike" kern="0" cap="none" spc="0" normalizeH="0" baseline="0" noProof="0" dirty="0" smtClean="0">
                <a:ln>
                  <a:noFill/>
                </a:ln>
                <a:solidFill>
                  <a:schemeClr val="tx1"/>
                </a:solidFill>
                <a:effectLst/>
                <a:uLnTx/>
                <a:uFillTx/>
                <a:latin typeface="+mn-lt"/>
                <a:ea typeface="+mn-ea"/>
                <a:cs typeface="+mn-cs"/>
              </a:rPr>
              <a:t/>
            </a:r>
            <a:br>
              <a:rPr kumimoji="0" lang="en-US" sz="800" b="0" i="0" u="none" strike="noStrike" kern="0" cap="none" spc="0" normalizeH="0" baseline="0" noProof="0" dirty="0" smtClean="0">
                <a:ln>
                  <a:noFill/>
                </a:ln>
                <a:solidFill>
                  <a:schemeClr val="tx1"/>
                </a:solidFill>
                <a:effectLst/>
                <a:uLnTx/>
                <a:uFillTx/>
                <a:latin typeface="+mn-lt"/>
                <a:ea typeface="+mn-ea"/>
                <a:cs typeface="+mn-cs"/>
              </a:rPr>
            </a:br>
            <a:endParaRPr kumimoji="0" lang="en-US" sz="8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1000"/>
          </a:schemeClr>
        </a:solidFill>
        <a:effectLst/>
      </p:bgPr>
    </p:bg>
    <p:spTree>
      <p:nvGrpSpPr>
        <p:cNvPr id="1" name=""/>
        <p:cNvGrpSpPr/>
        <p:nvPr/>
      </p:nvGrpSpPr>
      <p:grpSpPr>
        <a:xfrm>
          <a:off x="0" y="0"/>
          <a:ext cx="0" cy="0"/>
          <a:chOff x="0" y="0"/>
          <a:chExt cx="0" cy="0"/>
        </a:xfrm>
      </p:grpSpPr>
      <p:sp>
        <p:nvSpPr>
          <p:cNvPr id="13314" name="Title 1"/>
          <p:cNvSpPr>
            <a:spLocks noGrp="1"/>
          </p:cNvSpPr>
          <p:nvPr>
            <p:ph type="title"/>
          </p:nvPr>
        </p:nvSpPr>
        <p:spPr>
          <a:xfrm>
            <a:off x="533400" y="228600"/>
            <a:ext cx="8232648" cy="990600"/>
          </a:xfrm>
        </p:spPr>
        <p:txBody>
          <a:bodyPr>
            <a:normAutofit/>
          </a:bodyPr>
          <a:lstStyle/>
          <a:p>
            <a:r>
              <a:rPr lang="en-US" sz="3600" b="1" dirty="0" smtClean="0"/>
              <a:t>Quality Improvement Activities - Example</a:t>
            </a:r>
            <a:endParaRPr lang="en-US" sz="3600" dirty="0" smtClean="0"/>
          </a:p>
        </p:txBody>
      </p:sp>
      <p:sp>
        <p:nvSpPr>
          <p:cNvPr id="13315" name="Content Placeholder 2"/>
          <p:cNvSpPr>
            <a:spLocks noGrp="1"/>
          </p:cNvSpPr>
          <p:nvPr>
            <p:ph sz="quarter" idx="1"/>
          </p:nvPr>
        </p:nvSpPr>
        <p:spPr>
          <a:xfrm>
            <a:off x="381000" y="1676400"/>
            <a:ext cx="8458200" cy="1447800"/>
          </a:xfrm>
        </p:spPr>
        <p:txBody>
          <a:bodyPr>
            <a:normAutofit fontScale="92500" lnSpcReduction="20000"/>
          </a:bodyPr>
          <a:lstStyle/>
          <a:p>
            <a:pPr>
              <a:lnSpc>
                <a:spcPct val="80000"/>
              </a:lnSpc>
            </a:pPr>
            <a:r>
              <a:rPr lang="en-US" sz="2400" b="1" u="sng" dirty="0" smtClean="0"/>
              <a:t>Evaluate results</a:t>
            </a:r>
            <a:r>
              <a:rPr lang="en-US" sz="2400" u="sng" dirty="0" smtClean="0"/>
              <a:t>:</a:t>
            </a:r>
            <a:endParaRPr lang="en-US" sz="2400" dirty="0" smtClean="0"/>
          </a:p>
          <a:p>
            <a:pPr lvl="1">
              <a:lnSpc>
                <a:spcPct val="80000"/>
              </a:lnSpc>
            </a:pPr>
            <a:r>
              <a:rPr lang="en-US" sz="2000" dirty="0" smtClean="0"/>
              <a:t>Observe if performance has improved &amp; identify if the target has been met</a:t>
            </a:r>
          </a:p>
          <a:p>
            <a:pPr lvl="1">
              <a:lnSpc>
                <a:spcPct val="120000"/>
              </a:lnSpc>
              <a:spcBef>
                <a:spcPts val="0"/>
              </a:spcBef>
            </a:pPr>
            <a:r>
              <a:rPr lang="en-US" sz="2000" dirty="0" smtClean="0"/>
              <a:t>If necessary, need to slice data to get a more accurate picture of performance and which population to focus on</a:t>
            </a:r>
          </a:p>
          <a:p>
            <a:pPr lvl="1">
              <a:lnSpc>
                <a:spcPct val="80000"/>
              </a:lnSpc>
            </a:pPr>
            <a:r>
              <a:rPr lang="en-US" sz="2000" dirty="0" smtClean="0"/>
              <a:t>It might take a while for improvement to be reflected on data</a:t>
            </a:r>
            <a:endParaRPr lang="en-US" sz="2700" dirty="0" smtClean="0"/>
          </a:p>
        </p:txBody>
      </p:sp>
      <p:graphicFrame>
        <p:nvGraphicFramePr>
          <p:cNvPr id="4" name="Table 3"/>
          <p:cNvGraphicFramePr>
            <a:graphicFrameLocks noGrp="1"/>
          </p:cNvGraphicFramePr>
          <p:nvPr/>
        </p:nvGraphicFramePr>
        <p:xfrm>
          <a:off x="533400" y="3505200"/>
          <a:ext cx="8077200" cy="1876013"/>
        </p:xfrm>
        <a:graphic>
          <a:graphicData uri="http://schemas.openxmlformats.org/drawingml/2006/table">
            <a:tbl>
              <a:tblPr/>
              <a:tblGrid>
                <a:gridCol w="4724400"/>
                <a:gridCol w="609600"/>
                <a:gridCol w="685800"/>
                <a:gridCol w="685800"/>
                <a:gridCol w="685800"/>
                <a:gridCol w="685800"/>
              </a:tblGrid>
              <a:tr h="457200">
                <a:tc>
                  <a:txBody>
                    <a:bodyPr/>
                    <a:lstStyle/>
                    <a:p>
                      <a:pPr algn="ctr" fontAlgn="ctr"/>
                      <a:r>
                        <a:rPr lang="en-US" sz="1600" b="1" i="0" u="none" strike="noStrike" dirty="0">
                          <a:latin typeface="+mn-lt"/>
                        </a:rPr>
                        <a:t>Indicator</a:t>
                      </a:r>
                    </a:p>
                  </a:txBody>
                  <a:tcPr marL="7166" marR="7166" marT="7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75000"/>
                      </a:schemeClr>
                    </a:solidFill>
                  </a:tcPr>
                </a:tc>
                <a:tc>
                  <a:txBody>
                    <a:bodyPr/>
                    <a:lstStyle/>
                    <a:p>
                      <a:pPr algn="ctr" fontAlgn="ctr"/>
                      <a:r>
                        <a:rPr lang="en-US" sz="1600" b="1" i="0" u="none" strike="noStrike" dirty="0" smtClean="0">
                          <a:latin typeface="+mn-lt"/>
                        </a:rPr>
                        <a:t>Feb-12</a:t>
                      </a:r>
                      <a:endParaRPr lang="en-US" sz="1600" b="1" i="0" u="none" strike="noStrike" dirty="0">
                        <a:latin typeface="+mn-lt"/>
                      </a:endParaRPr>
                    </a:p>
                  </a:txBody>
                  <a:tcPr marL="7166" marR="7166" marT="7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75000"/>
                      </a:schemeClr>
                    </a:solidFill>
                  </a:tcPr>
                </a:tc>
                <a:tc>
                  <a:txBody>
                    <a:bodyPr/>
                    <a:lstStyle/>
                    <a:p>
                      <a:pPr algn="ctr" fontAlgn="ctr"/>
                      <a:r>
                        <a:rPr lang="en-US" sz="1600" b="1" i="0" u="none" strike="noStrike" dirty="0" smtClean="0">
                          <a:latin typeface="+mn-lt"/>
                        </a:rPr>
                        <a:t>Mar-12</a:t>
                      </a:r>
                      <a:endParaRPr lang="en-US" sz="1600" b="1" i="0" u="none" strike="noStrike" dirty="0">
                        <a:latin typeface="+mn-lt"/>
                      </a:endParaRPr>
                    </a:p>
                  </a:txBody>
                  <a:tcPr marL="7166" marR="7166" marT="7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75000"/>
                      </a:schemeClr>
                    </a:solidFill>
                  </a:tcPr>
                </a:tc>
                <a:tc>
                  <a:txBody>
                    <a:bodyPr/>
                    <a:lstStyle/>
                    <a:p>
                      <a:pPr algn="ctr" fontAlgn="ctr"/>
                      <a:r>
                        <a:rPr lang="en-US" sz="1600" b="1" i="0" u="none" strike="noStrike" dirty="0" smtClean="0">
                          <a:latin typeface="+mn-lt"/>
                        </a:rPr>
                        <a:t>Apr-12</a:t>
                      </a:r>
                      <a:endParaRPr lang="en-US" sz="1600" b="1" i="0" u="none" strike="noStrike" dirty="0">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75000"/>
                      </a:schemeClr>
                    </a:solidFill>
                  </a:tcPr>
                </a:tc>
                <a:tc>
                  <a:txBody>
                    <a:bodyPr/>
                    <a:lstStyle/>
                    <a:p>
                      <a:pPr algn="ctr" fontAlgn="ctr"/>
                      <a:r>
                        <a:rPr lang="en-US" sz="1600" b="1" i="0" u="none" strike="noStrike" dirty="0" smtClean="0">
                          <a:latin typeface="+mn-lt"/>
                        </a:rPr>
                        <a:t>May-12</a:t>
                      </a:r>
                      <a:endParaRPr lang="en-US" sz="1600" b="1" i="0" u="none" strike="noStrike" dirty="0">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75000"/>
                      </a:schemeClr>
                    </a:solidFill>
                  </a:tcPr>
                </a:tc>
                <a:tc>
                  <a:txBody>
                    <a:bodyPr/>
                    <a:lstStyle/>
                    <a:p>
                      <a:pPr algn="ctr" fontAlgn="ctr"/>
                      <a:r>
                        <a:rPr lang="en-US" sz="1600" b="1" i="0" u="none" strike="noStrike" dirty="0" smtClean="0">
                          <a:latin typeface="+mn-lt"/>
                        </a:rPr>
                        <a:t>Jun-12</a:t>
                      </a:r>
                      <a:endParaRPr lang="en-US" sz="1600" b="1" i="0" u="none" strike="noStrike" dirty="0">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75000"/>
                      </a:schemeClr>
                    </a:solidFill>
                  </a:tcPr>
                </a:tc>
              </a:tr>
              <a:tr h="473933">
                <a:tc>
                  <a:txBody>
                    <a:bodyPr/>
                    <a:lstStyle/>
                    <a:p>
                      <a:pPr algn="l" fontAlgn="ctr"/>
                      <a:r>
                        <a:rPr lang="en-US" sz="1800" kern="1200" dirty="0" smtClean="0">
                          <a:solidFill>
                            <a:schemeClr val="tx1"/>
                          </a:solidFill>
                          <a:latin typeface="+mn-lt"/>
                          <a:ea typeface="+mn-ea"/>
                          <a:cs typeface="+mn-cs"/>
                        </a:rPr>
                        <a:t>If HIV positive, are there lab reports that are updated within the past 6 months in patient’s chart? </a:t>
                      </a:r>
                      <a:endParaRPr lang="en-US" sz="1600" b="0" i="0" u="none" strike="noStrike" dirty="0">
                        <a:latin typeface="+mn-lt"/>
                      </a:endParaRPr>
                    </a:p>
                  </a:txBody>
                  <a:tcPr marL="7166" marR="7166" marT="7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FF0000"/>
                          </a:solidFill>
                          <a:latin typeface="+mn-lt"/>
                        </a:rPr>
                        <a:t>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FF0000"/>
                          </a:solidFill>
                          <a:latin typeface="+mn-lt"/>
                        </a:rPr>
                        <a:t>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FF0000"/>
                          </a:solidFill>
                          <a:latin typeface="+mn-lt"/>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FF0000"/>
                          </a:solidFill>
                          <a:latin typeface="+mn-lt"/>
                        </a:rPr>
                        <a:t>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FF0000"/>
                          </a:solidFill>
                          <a:latin typeface="+mn-lt"/>
                        </a:rPr>
                        <a:t>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9074">
                <a:tc>
                  <a:txBody>
                    <a:bodyPr/>
                    <a:lstStyle/>
                    <a:p>
                      <a:pPr algn="r" fontAlgn="ctr"/>
                      <a:r>
                        <a:rPr lang="en-US" sz="1600" b="0" i="0" u="none" strike="noStrike" dirty="0" smtClean="0">
                          <a:latin typeface="+mn-lt"/>
                        </a:rPr>
                        <a:t>Internal clients</a:t>
                      </a:r>
                      <a:endParaRPr lang="en-US" sz="1600" b="0" i="0" u="none" strike="noStrike" dirty="0">
                        <a:latin typeface="+mn-lt"/>
                      </a:endParaRPr>
                    </a:p>
                  </a:txBody>
                  <a:tcPr marL="7166" marR="7166" marT="7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FF0000"/>
                          </a:solidFill>
                          <a:latin typeface="+mn-lt"/>
                        </a:rPr>
                        <a:t>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FF0000"/>
                          </a:solidFill>
                          <a:latin typeface="+mn-lt"/>
                        </a:rPr>
                        <a:t>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FF0000"/>
                          </a:solidFill>
                          <a:latin typeface="+mn-lt"/>
                        </a:rPr>
                        <a:t>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latin typeface="+mn-lt"/>
                        </a:rPr>
                        <a:t>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FF0000"/>
                          </a:solidFill>
                          <a:latin typeface="+mn-lt"/>
                        </a:rPr>
                        <a:t>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3933">
                <a:tc>
                  <a:txBody>
                    <a:bodyPr/>
                    <a:lstStyle/>
                    <a:p>
                      <a:pPr algn="r" fontAlgn="ctr"/>
                      <a:r>
                        <a:rPr lang="en-US" sz="1600" b="0" i="0" u="none" strike="noStrike" dirty="0" smtClean="0">
                          <a:latin typeface="+mn-lt"/>
                        </a:rPr>
                        <a:t>External clients</a:t>
                      </a:r>
                      <a:endParaRPr lang="en-US" sz="1600" b="0" i="0" u="none" strike="noStrike" dirty="0">
                        <a:latin typeface="+mn-lt"/>
                      </a:endParaRPr>
                    </a:p>
                  </a:txBody>
                  <a:tcPr marL="7166" marR="7166" marT="7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FF0000"/>
                          </a:solidFill>
                          <a:latin typeface="+mn-lt"/>
                        </a:rPr>
                        <a:t>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FF0000"/>
                          </a:solidFill>
                          <a:latin typeface="+mn-lt"/>
                        </a:rPr>
                        <a:t>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FF0000"/>
                          </a:solidFill>
                          <a:latin typeface="+mn-lt"/>
                        </a:rPr>
                        <a:t>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FF0000"/>
                          </a:solidFill>
                          <a:latin typeface="+mn-lt"/>
                        </a:rPr>
                        <a:t>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FF0000"/>
                          </a:solidFill>
                          <a:latin typeface="+mn-lt"/>
                        </a:rPr>
                        <a:t>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Content Placeholder 2"/>
          <p:cNvSpPr txBox="1">
            <a:spLocks/>
          </p:cNvSpPr>
          <p:nvPr/>
        </p:nvSpPr>
        <p:spPr bwMode="auto">
          <a:xfrm>
            <a:off x="381000" y="5257800"/>
            <a:ext cx="84582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00100" lvl="1" indent="-342900" eaLnBrk="0" hangingPunct="0">
              <a:lnSpc>
                <a:spcPct val="80000"/>
              </a:lnSpc>
              <a:spcBef>
                <a:spcPct val="20000"/>
              </a:spcBef>
              <a:buClr>
                <a:srgbClr val="FF0000"/>
              </a:buClr>
              <a:buFont typeface="Arial" pitchFamily="34" charset="0"/>
              <a:buChar char="•"/>
            </a:pPr>
            <a:endParaRPr kumimoji="0" lang="en-US" b="0" i="0" u="none" strike="noStrike" kern="0" cap="none" spc="0" normalizeH="0" noProof="0" dirty="0" smtClean="0">
              <a:ln>
                <a:noFill/>
              </a:ln>
              <a:solidFill>
                <a:schemeClr val="tx1"/>
              </a:solidFill>
              <a:effectLst/>
              <a:uLnTx/>
              <a:uFillTx/>
              <a:latin typeface="+mn-lt"/>
              <a:ea typeface="+mn-ea"/>
              <a:cs typeface="+mn-cs"/>
            </a:endParaRPr>
          </a:p>
          <a:p>
            <a:pPr marL="800100" lvl="1" indent="-342900" eaLnBrk="0" hangingPunct="0">
              <a:lnSpc>
                <a:spcPct val="80000"/>
              </a:lnSpc>
              <a:spcBef>
                <a:spcPct val="20000"/>
              </a:spcBef>
              <a:buClr>
                <a:srgbClr val="FF0000"/>
              </a:buClr>
              <a:buFont typeface="Arial" pitchFamily="34" charset="0"/>
              <a:buChar char="•"/>
            </a:pPr>
            <a:endParaRPr kumimoji="0" lang="en-US"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FF0000"/>
              </a:buClr>
              <a:buSzTx/>
              <a:buFontTx/>
              <a:buNone/>
              <a:tabLst/>
              <a:defRPr/>
            </a:pPr>
            <a:r>
              <a:rPr kumimoji="0" lang="en-US" sz="2700" b="0" i="0" u="none" strike="noStrike" kern="0" cap="none" spc="0" normalizeH="0" baseline="0" noProof="0" dirty="0" smtClean="0">
                <a:ln>
                  <a:noFill/>
                </a:ln>
                <a:solidFill>
                  <a:schemeClr val="tx1"/>
                </a:solidFill>
                <a:effectLst/>
                <a:uLnTx/>
                <a:uFillTx/>
                <a:latin typeface="+mn-lt"/>
                <a:ea typeface="+mn-ea"/>
                <a:cs typeface="+mn-cs"/>
              </a:rPr>
              <a:t>	</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Placeholder 4"/>
          <p:cNvSpPr>
            <a:spLocks noGrp="1"/>
          </p:cNvSpPr>
          <p:nvPr>
            <p:ph type="body" idx="1"/>
          </p:nvPr>
        </p:nvSpPr>
        <p:spPr>
          <a:xfrm>
            <a:off x="1447799" y="2906714"/>
            <a:ext cx="7543801" cy="1500187"/>
          </a:xfrm>
        </p:spPr>
        <p:txBody>
          <a:bodyPr>
            <a:normAutofit/>
          </a:bodyPr>
          <a:lstStyle/>
          <a:p>
            <a:endParaRPr lang="en-US" sz="2000" dirty="0" smtClean="0"/>
          </a:p>
        </p:txBody>
      </p:sp>
      <p:sp>
        <p:nvSpPr>
          <p:cNvPr id="4" name="Title 3"/>
          <p:cNvSpPr>
            <a:spLocks noGrp="1"/>
          </p:cNvSpPr>
          <p:nvPr>
            <p:ph type="title"/>
          </p:nvPr>
        </p:nvSpPr>
        <p:spPr>
          <a:xfrm>
            <a:off x="1371600" y="1600200"/>
            <a:ext cx="7772400" cy="990600"/>
          </a:xfrm>
        </p:spPr>
        <p:txBody>
          <a:bodyPr>
            <a:noAutofit/>
          </a:bodyPr>
          <a:lstStyle/>
          <a:p>
            <a:pPr>
              <a:defRPr/>
            </a:pPr>
            <a:r>
              <a:rPr lang="en-US" sz="4000" b="1" dirty="0" smtClean="0"/>
              <a:t>Wrap-up &amp; Evaluation</a:t>
            </a:r>
            <a:endParaRPr lang="en-US" sz="4000" b="1"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Disclosures</a:t>
            </a:r>
            <a:endParaRPr lang="en-US" b="1" dirty="0"/>
          </a:p>
        </p:txBody>
      </p:sp>
      <p:sp>
        <p:nvSpPr>
          <p:cNvPr id="3" name="Content Placeholder 2"/>
          <p:cNvSpPr>
            <a:spLocks noGrp="1"/>
          </p:cNvSpPr>
          <p:nvPr>
            <p:ph sz="quarter" idx="1"/>
          </p:nvPr>
        </p:nvSpPr>
        <p:spPr>
          <a:xfrm>
            <a:off x="609600" y="1905000"/>
            <a:ext cx="8153400" cy="4267200"/>
          </a:xfrm>
        </p:spPr>
        <p:txBody>
          <a:bodyPr>
            <a:normAutofit fontScale="92500" lnSpcReduction="10000"/>
          </a:bodyPr>
          <a:lstStyle/>
          <a:p>
            <a:r>
              <a:rPr lang="en-US" dirty="0" smtClean="0"/>
              <a:t>Liza Kasmara, Ed.M. </a:t>
            </a:r>
          </a:p>
          <a:p>
            <a:pPr lvl="1">
              <a:buNone/>
            </a:pPr>
            <a:r>
              <a:rPr lang="en-US" dirty="0" smtClean="0"/>
              <a:t>Has no financial interest or relationships to disclose</a:t>
            </a:r>
          </a:p>
          <a:p>
            <a:pPr>
              <a:buNone/>
            </a:pPr>
            <a:endParaRPr lang="en-US" sz="1000" dirty="0" smtClean="0"/>
          </a:p>
          <a:p>
            <a:r>
              <a:rPr lang="en-US" dirty="0" smtClean="0"/>
              <a:t>Kareem Merrick, DDS</a:t>
            </a:r>
          </a:p>
          <a:p>
            <a:pPr marL="320040" lvl="1" indent="-320040">
              <a:spcBef>
                <a:spcPts val="700"/>
              </a:spcBef>
              <a:buClr>
                <a:schemeClr val="accent2"/>
              </a:buClr>
              <a:buSzPct val="60000"/>
              <a:buNone/>
            </a:pPr>
            <a:r>
              <a:rPr lang="en-US" dirty="0" smtClean="0"/>
              <a:t>	Has no financial interest or relationships to disclose</a:t>
            </a:r>
          </a:p>
          <a:p>
            <a:pPr>
              <a:buNone/>
            </a:pPr>
            <a:endParaRPr lang="en-US" sz="1000" dirty="0" smtClean="0"/>
          </a:p>
          <a:p>
            <a:r>
              <a:rPr lang="en-US" dirty="0" smtClean="0"/>
              <a:t>Moussa Sanogo, MD, MS, MPH </a:t>
            </a:r>
          </a:p>
          <a:p>
            <a:pPr>
              <a:buNone/>
            </a:pPr>
            <a:r>
              <a:rPr lang="en-US" dirty="0" smtClean="0"/>
              <a:t>	</a:t>
            </a:r>
            <a:r>
              <a:rPr lang="en-US" sz="2600" dirty="0" smtClean="0"/>
              <a:t>Has no financial interest or relationships to disclose</a:t>
            </a:r>
            <a:endParaRPr lang="en-US" dirty="0" smtClean="0"/>
          </a:p>
          <a:p>
            <a:pPr>
              <a:buNone/>
            </a:pPr>
            <a:endParaRPr lang="en-US" sz="1000" dirty="0" smtClean="0"/>
          </a:p>
          <a:p>
            <a:pPr marL="320040" lvl="1" indent="-320040">
              <a:spcBef>
                <a:spcPts val="700"/>
              </a:spcBef>
              <a:buClr>
                <a:schemeClr val="accent2"/>
              </a:buClr>
              <a:buSzPct val="60000"/>
              <a:buFont typeface="Wingdings"/>
              <a:buChar char=""/>
            </a:pPr>
            <a:r>
              <a:rPr lang="en-US" sz="2900" dirty="0" smtClean="0"/>
              <a:t>Clemens M. Steinböck, MBA</a:t>
            </a:r>
          </a:p>
          <a:p>
            <a:pPr marL="320040" lvl="1" indent="-320040">
              <a:spcBef>
                <a:spcPts val="700"/>
              </a:spcBef>
              <a:buClr>
                <a:schemeClr val="accent2"/>
              </a:buClr>
              <a:buSzPct val="60000"/>
              <a:buNone/>
            </a:pPr>
            <a:r>
              <a:rPr lang="en-US" dirty="0" smtClean="0"/>
              <a:t>	Has no financial interest or relationships to disclose</a:t>
            </a:r>
          </a:p>
          <a:p>
            <a:pPr>
              <a:buNone/>
            </a:pP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1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458200" cy="609600"/>
          </a:xfrm>
        </p:spPr>
        <p:txBody>
          <a:bodyPr>
            <a:normAutofit fontScale="90000"/>
          </a:bodyPr>
          <a:lstStyle/>
          <a:p>
            <a:r>
              <a:rPr lang="en-US" b="1" dirty="0" smtClean="0"/>
              <a:t>Data Collection Systems &amp; Challenges</a:t>
            </a:r>
            <a:endParaRPr lang="en-US" b="1" dirty="0"/>
          </a:p>
        </p:txBody>
      </p:sp>
      <p:sp>
        <p:nvSpPr>
          <p:cNvPr id="3" name="Content Placeholder 2"/>
          <p:cNvSpPr>
            <a:spLocks noGrp="1"/>
          </p:cNvSpPr>
          <p:nvPr>
            <p:ph sz="quarter" idx="1"/>
          </p:nvPr>
        </p:nvSpPr>
        <p:spPr>
          <a:xfrm>
            <a:off x="228600" y="1600200"/>
            <a:ext cx="8534400" cy="5105400"/>
          </a:xfrm>
        </p:spPr>
        <p:txBody>
          <a:bodyPr>
            <a:noAutofit/>
          </a:bodyPr>
          <a:lstStyle/>
          <a:p>
            <a:pPr>
              <a:spcBef>
                <a:spcPts val="0"/>
              </a:spcBef>
            </a:pPr>
            <a:r>
              <a:rPr lang="en-US" sz="2000" dirty="0" smtClean="0"/>
              <a:t>Data collection/chart review</a:t>
            </a:r>
          </a:p>
          <a:p>
            <a:pPr lvl="1">
              <a:spcBef>
                <a:spcPts val="0"/>
              </a:spcBef>
            </a:pPr>
            <a:r>
              <a:rPr lang="en-US" sz="2000" dirty="0" smtClean="0"/>
              <a:t>Dentrix issues</a:t>
            </a:r>
          </a:p>
          <a:p>
            <a:pPr lvl="2">
              <a:spcBef>
                <a:spcPts val="0"/>
              </a:spcBef>
            </a:pPr>
            <a:r>
              <a:rPr lang="en-US" sz="2000" dirty="0" smtClean="0"/>
              <a:t>Information can be stored in various places making chart review challenging</a:t>
            </a:r>
          </a:p>
          <a:p>
            <a:pPr lvl="2">
              <a:spcBef>
                <a:spcPts val="0"/>
              </a:spcBef>
            </a:pPr>
            <a:r>
              <a:rPr lang="en-US" sz="2000" dirty="0" smtClean="0"/>
              <a:t>Dentrix is not report friendly</a:t>
            </a:r>
          </a:p>
          <a:p>
            <a:pPr lvl="2">
              <a:spcBef>
                <a:spcPts val="0"/>
              </a:spcBef>
            </a:pPr>
            <a:r>
              <a:rPr lang="en-US" sz="2000" dirty="0" smtClean="0"/>
              <a:t>The version we have is not the most updated version</a:t>
            </a:r>
          </a:p>
          <a:p>
            <a:pPr lvl="1">
              <a:spcBef>
                <a:spcPts val="0"/>
              </a:spcBef>
            </a:pPr>
            <a:r>
              <a:rPr lang="en-US" sz="2000" dirty="0" smtClean="0"/>
              <a:t>Data accuracy</a:t>
            </a:r>
          </a:p>
          <a:p>
            <a:pPr lvl="2">
              <a:spcBef>
                <a:spcPts val="0"/>
              </a:spcBef>
            </a:pPr>
            <a:r>
              <a:rPr lang="en-US" sz="2000" dirty="0" smtClean="0"/>
              <a:t>Data collection/entry error</a:t>
            </a:r>
          </a:p>
          <a:p>
            <a:pPr lvl="2">
              <a:spcBef>
                <a:spcPts val="0"/>
              </a:spcBef>
            </a:pPr>
            <a:r>
              <a:rPr lang="en-US" sz="2000" dirty="0" smtClean="0"/>
              <a:t>Aggregate data may not be accurate – need to slice data to get more accurate performance</a:t>
            </a:r>
          </a:p>
          <a:p>
            <a:pPr lvl="2">
              <a:spcBef>
                <a:spcPts val="0"/>
              </a:spcBef>
            </a:pPr>
            <a:r>
              <a:rPr lang="en-US" sz="2000" dirty="0" smtClean="0"/>
              <a:t>It takes time for improvement to be reflected on CQI data</a:t>
            </a:r>
          </a:p>
          <a:p>
            <a:pPr>
              <a:spcBef>
                <a:spcPts val="0"/>
              </a:spcBef>
              <a:buNone/>
            </a:pPr>
            <a:endParaRPr lang="en-US" sz="1000" dirty="0" smtClean="0"/>
          </a:p>
          <a:p>
            <a:pPr>
              <a:spcBef>
                <a:spcPts val="0"/>
              </a:spcBef>
            </a:pPr>
            <a:r>
              <a:rPr lang="en-US" sz="2000" dirty="0" smtClean="0"/>
              <a:t>Staff issues</a:t>
            </a:r>
          </a:p>
          <a:p>
            <a:pPr lvl="1">
              <a:spcBef>
                <a:spcPts val="0"/>
              </a:spcBef>
            </a:pPr>
            <a:r>
              <a:rPr lang="en-US" sz="2000" dirty="0" smtClean="0"/>
              <a:t>Allocating time for data collection</a:t>
            </a:r>
          </a:p>
          <a:p>
            <a:pPr lvl="1">
              <a:spcBef>
                <a:spcPts val="0"/>
              </a:spcBef>
            </a:pPr>
            <a:r>
              <a:rPr lang="en-US" sz="2000" dirty="0" smtClean="0"/>
              <a:t>Limited knowledge</a:t>
            </a:r>
          </a:p>
          <a:p>
            <a:pPr lvl="1">
              <a:spcBef>
                <a:spcPts val="0"/>
              </a:spcBef>
            </a:pPr>
            <a:r>
              <a:rPr lang="en-US" sz="2000" dirty="0" smtClean="0"/>
              <a:t>Staff buy-in</a:t>
            </a:r>
          </a:p>
          <a:p>
            <a:pPr lvl="1">
              <a:spcBef>
                <a:spcPts val="0"/>
              </a:spcBef>
            </a:pPr>
            <a:r>
              <a:rPr lang="en-US" sz="2000" dirty="0" smtClean="0"/>
              <a:t>Accountability</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Lessons Learned</a:t>
            </a:r>
            <a:endParaRPr lang="en-US" b="1" dirty="0"/>
          </a:p>
        </p:txBody>
      </p:sp>
      <p:sp>
        <p:nvSpPr>
          <p:cNvPr id="3" name="Content Placeholder 2"/>
          <p:cNvSpPr>
            <a:spLocks noGrp="1"/>
          </p:cNvSpPr>
          <p:nvPr>
            <p:ph sz="quarter" idx="1"/>
          </p:nvPr>
        </p:nvSpPr>
        <p:spPr/>
        <p:txBody>
          <a:bodyPr/>
          <a:lstStyle/>
          <a:p>
            <a:pPr lvl="0"/>
            <a:r>
              <a:rPr lang="en-US" dirty="0" smtClean="0"/>
              <a:t>Selecting meaningful indicators (NQC, external standards of care, internal needs)</a:t>
            </a:r>
          </a:p>
          <a:p>
            <a:pPr lvl="0"/>
            <a:r>
              <a:rPr lang="en-US" dirty="0" smtClean="0"/>
              <a:t>Standardizing documentation</a:t>
            </a:r>
          </a:p>
          <a:p>
            <a:pPr lvl="0"/>
            <a:r>
              <a:rPr lang="en-US" dirty="0" smtClean="0"/>
              <a:t>Staff training</a:t>
            </a:r>
          </a:p>
          <a:p>
            <a:pPr lvl="0"/>
            <a:r>
              <a:rPr lang="en-US" dirty="0" smtClean="0"/>
              <a:t>Error-proofing data collection process</a:t>
            </a:r>
          </a:p>
          <a:p>
            <a:pPr lvl="0"/>
            <a:r>
              <a:rPr lang="en-US" dirty="0" smtClean="0"/>
              <a:t>Consulting with program staff on data interpretation</a:t>
            </a:r>
          </a:p>
          <a:p>
            <a:pPr lvl="0"/>
            <a:endParaRPr lang="en-US" dirty="0" smtClean="0"/>
          </a:p>
          <a:p>
            <a:pPr lvl="0"/>
            <a:endParaRPr lang="en-US" dirty="0" smtClean="0"/>
          </a:p>
          <a:p>
            <a:pPr lvl="0"/>
            <a:endParaRPr lang="en-US" dirty="0" smtClean="0"/>
          </a:p>
          <a:p>
            <a:pPr lvl="0"/>
            <a:endParaRPr lang="en-US" dirty="0" smtClean="0"/>
          </a:p>
          <a:p>
            <a:pPr lvl="0"/>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a:t>
            </a:r>
            <a:endParaRPr lang="en-US" b="1" dirty="0"/>
          </a:p>
        </p:txBody>
      </p:sp>
      <p:sp>
        <p:nvSpPr>
          <p:cNvPr id="3" name="Content Placeholder 2"/>
          <p:cNvSpPr>
            <a:spLocks noGrp="1"/>
          </p:cNvSpPr>
          <p:nvPr>
            <p:ph sz="quarter" idx="1"/>
          </p:nvPr>
        </p:nvSpPr>
        <p:spPr/>
        <p:txBody>
          <a:bodyPr/>
          <a:lstStyle/>
          <a:p>
            <a:pPr lvl="0"/>
            <a:r>
              <a:rPr lang="en-US" dirty="0" smtClean="0"/>
              <a:t>Importance of implementing CQI in a Dental Program:</a:t>
            </a:r>
          </a:p>
          <a:p>
            <a:pPr lvl="1"/>
            <a:r>
              <a:rPr lang="en-US" dirty="0" smtClean="0"/>
              <a:t>For clients</a:t>
            </a:r>
          </a:p>
          <a:p>
            <a:pPr lvl="1"/>
            <a:r>
              <a:rPr lang="en-US" dirty="0" smtClean="0"/>
              <a:t>For providers</a:t>
            </a:r>
          </a:p>
          <a:p>
            <a:pPr lvl="1"/>
            <a:r>
              <a:rPr lang="en-US" dirty="0" smtClean="0"/>
              <a:t>For program (ensuring quality of program services)</a:t>
            </a:r>
          </a:p>
          <a:p>
            <a:r>
              <a:rPr lang="en-US" dirty="0" smtClean="0"/>
              <a:t>Significance of community-based partnership</a:t>
            </a:r>
          </a:p>
          <a:p>
            <a:r>
              <a:rPr lang="en-US" dirty="0" smtClean="0"/>
              <a:t>NQC’s role and technical assistance in implementing CQI project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838200" y="2971800"/>
            <a:ext cx="7696200" cy="914400"/>
          </a:xfrm>
        </p:spPr>
        <p:txBody>
          <a:bodyPr/>
          <a:lstStyle/>
          <a:p>
            <a:pPr eaLnBrk="1" hangingPunct="1"/>
            <a:r>
              <a:rPr lang="en-US" b="1" dirty="0" smtClean="0"/>
              <a:t>Questions</a:t>
            </a:r>
          </a:p>
        </p:txBody>
      </p:sp>
      <p:sp>
        <p:nvSpPr>
          <p:cNvPr id="4" name="Subtitle 3"/>
          <p:cNvSpPr>
            <a:spLocks noGrp="1"/>
          </p:cNvSpPr>
          <p:nvPr>
            <p:ph type="subTitle" idx="1"/>
          </p:nvPr>
        </p:nvSpPr>
        <p:spPr/>
        <p:txBody>
          <a:bodyPr/>
          <a:lstStyle/>
          <a:p>
            <a:endParaRPr lang="en-US" dirty="0"/>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a:t>
            </a:r>
            <a:endParaRPr lang="en-US" b="1" dirty="0"/>
          </a:p>
        </p:txBody>
      </p:sp>
      <p:sp>
        <p:nvSpPr>
          <p:cNvPr id="3" name="Content Placeholder 2"/>
          <p:cNvSpPr>
            <a:spLocks noGrp="1"/>
          </p:cNvSpPr>
          <p:nvPr>
            <p:ph sz="quarter" idx="1"/>
          </p:nvPr>
        </p:nvSpPr>
        <p:spPr/>
        <p:txBody>
          <a:bodyPr/>
          <a:lstStyle/>
          <a:p>
            <a:pPr lvl="0">
              <a:buNone/>
            </a:pPr>
            <a:endParaRPr lang="en-US" dirty="0" smtClean="0"/>
          </a:p>
          <a:p>
            <a:pPr lvl="0">
              <a:buNone/>
            </a:pPr>
            <a:r>
              <a:rPr lang="en-US" dirty="0" smtClean="0"/>
              <a:t>National Quality Center website: </a:t>
            </a:r>
          </a:p>
          <a:p>
            <a:pPr lvl="0">
              <a:buNone/>
            </a:pPr>
            <a:r>
              <a:rPr lang="en-US" dirty="0" smtClean="0">
                <a:hlinkClick r:id="rId2"/>
              </a:rPr>
              <a:t>http://www.nationalqualitycenter.org/index.cfm</a:t>
            </a:r>
            <a:endParaRPr lang="en-US" dirty="0" smtClean="0"/>
          </a:p>
          <a:p>
            <a:pPr lvl="0">
              <a:buNone/>
            </a:pPr>
            <a:endParaRPr lang="en-US"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Obtaining CME/CE credits</a:t>
            </a:r>
            <a:endParaRPr lang="en-US" sz="4000" b="1" dirty="0"/>
          </a:p>
        </p:txBody>
      </p:sp>
      <p:sp>
        <p:nvSpPr>
          <p:cNvPr id="3" name="Content Placeholder 2"/>
          <p:cNvSpPr>
            <a:spLocks noGrp="1"/>
          </p:cNvSpPr>
          <p:nvPr>
            <p:ph sz="quarter" idx="1"/>
          </p:nvPr>
        </p:nvSpPr>
        <p:spPr/>
        <p:txBody>
          <a:bodyPr/>
          <a:lstStyle/>
          <a:p>
            <a:pPr algn="ctr">
              <a:buNone/>
            </a:pPr>
            <a:endParaRPr lang="en-US" sz="3200" dirty="0" smtClean="0"/>
          </a:p>
          <a:p>
            <a:pPr algn="ctr">
              <a:buNone/>
            </a:pPr>
            <a:r>
              <a:rPr lang="en-US" sz="3200" dirty="0" smtClean="0"/>
              <a:t>If you would like to obtain continuing education credits for this activity, please visit:</a:t>
            </a:r>
            <a:endParaRPr lang="en-US" dirty="0" smtClean="0"/>
          </a:p>
          <a:p>
            <a:pPr>
              <a:buNone/>
            </a:pPr>
            <a:endParaRPr lang="en-US" dirty="0" smtClean="0"/>
          </a:p>
          <a:p>
            <a:pPr>
              <a:buNone/>
            </a:pPr>
            <a:r>
              <a:rPr lang="en-US" sz="3600" dirty="0" smtClean="0">
                <a:hlinkClick r:id="rId2"/>
              </a:rPr>
              <a:t>http://www.pesgce.com/RyanWhite2012</a:t>
            </a:r>
            <a:endParaRPr lang="en-US" sz="3600" dirty="0" smtClean="0"/>
          </a:p>
          <a:p>
            <a:pPr>
              <a:buNone/>
            </a:pPr>
            <a:endParaRPr lang="en-US" dirty="0" smtClean="0"/>
          </a:p>
          <a:p>
            <a:pPr>
              <a:buNone/>
            </a:pPr>
            <a:endParaRPr lang="en-US"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1000"/>
          </a:schemeClr>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b="1" dirty="0" smtClean="0"/>
              <a:t>Learning Objectives</a:t>
            </a:r>
          </a:p>
        </p:txBody>
      </p:sp>
      <p:sp>
        <p:nvSpPr>
          <p:cNvPr id="7171" name="Rectangle 3"/>
          <p:cNvSpPr>
            <a:spLocks noGrp="1" noChangeArrowheads="1"/>
          </p:cNvSpPr>
          <p:nvPr>
            <p:ph sz="quarter" idx="1"/>
          </p:nvPr>
        </p:nvSpPr>
        <p:spPr>
          <a:xfrm>
            <a:off x="533400" y="1600200"/>
            <a:ext cx="8229600" cy="4419600"/>
          </a:xfrm>
        </p:spPr>
        <p:txBody>
          <a:bodyPr/>
          <a:lstStyle/>
          <a:p>
            <a:pPr>
              <a:buNone/>
            </a:pPr>
            <a:r>
              <a:rPr lang="en-US" sz="2800" dirty="0" smtClean="0"/>
              <a:t>By the end of the workshop, participants will be able to:</a:t>
            </a:r>
          </a:p>
          <a:p>
            <a:pPr lvl="0">
              <a:buNone/>
            </a:pPr>
            <a:endParaRPr lang="en-US" sz="2000" dirty="0" smtClean="0"/>
          </a:p>
          <a:p>
            <a:pPr lvl="0"/>
            <a:r>
              <a:rPr lang="en-US" sz="2400" dirty="0" smtClean="0"/>
              <a:t>Plan and implement a CQI project in their dental clinic</a:t>
            </a:r>
          </a:p>
          <a:p>
            <a:pPr lvl="0"/>
            <a:r>
              <a:rPr lang="en-US" sz="2400" dirty="0" smtClean="0"/>
              <a:t>Select and identify performance measures/CQI indicators appropriate for their own dental programs</a:t>
            </a:r>
          </a:p>
          <a:p>
            <a:pPr lvl="0"/>
            <a:r>
              <a:rPr lang="en-US" sz="2400" dirty="0" smtClean="0"/>
              <a:t>Identify data collection method and set up data collection procedure</a:t>
            </a:r>
          </a:p>
          <a:p>
            <a:pPr lvl="0"/>
            <a:r>
              <a:rPr lang="en-US" sz="2400" dirty="0" smtClean="0"/>
              <a:t>Use performance data to develop and implement CQI activities</a:t>
            </a:r>
          </a:p>
          <a:p>
            <a:pPr marL="533400" indent="-533400" eaLnBrk="1" hangingPunct="1">
              <a:lnSpc>
                <a:spcPct val="90000"/>
              </a:lnSpc>
            </a:pPr>
            <a:endParaRPr lang="en-US" sz="2400" dirty="0" smtClean="0"/>
          </a:p>
          <a:p>
            <a:pPr marL="533400" indent="-533400" eaLnBrk="1" hangingPunct="1">
              <a:lnSpc>
                <a:spcPct val="90000"/>
              </a:lnSpc>
            </a:pPr>
            <a:endParaRPr lang="en-US" sz="4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1000"/>
          </a:schemeClr>
        </a:solid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609600" y="457200"/>
            <a:ext cx="7772400" cy="457200"/>
          </a:xfrm>
        </p:spPr>
        <p:txBody>
          <a:bodyPr>
            <a:noAutofit/>
          </a:bodyPr>
          <a:lstStyle/>
          <a:p>
            <a:r>
              <a:rPr lang="en-US" b="1" dirty="0" smtClean="0"/>
              <a:t>Agenda</a:t>
            </a:r>
          </a:p>
        </p:txBody>
      </p:sp>
      <p:graphicFrame>
        <p:nvGraphicFramePr>
          <p:cNvPr id="4" name="Content Placeholder 3"/>
          <p:cNvGraphicFramePr>
            <a:graphicFrameLocks noGrp="1"/>
          </p:cNvGraphicFramePr>
          <p:nvPr>
            <p:ph sz="quarter" idx="1"/>
          </p:nvPr>
        </p:nvGraphicFramePr>
        <p:xfrm>
          <a:off x="381000" y="1600200"/>
          <a:ext cx="8458200" cy="4724399"/>
        </p:xfrm>
        <a:graphic>
          <a:graphicData uri="http://schemas.openxmlformats.org/drawingml/2006/table">
            <a:tbl>
              <a:tblPr firstRow="1" bandRow="1">
                <a:tableStyleId>{5C22544A-7EE6-4342-B048-85BDC9FD1C3A}</a:tableStyleId>
              </a:tblPr>
              <a:tblGrid>
                <a:gridCol w="8458200"/>
              </a:tblGrid>
              <a:tr h="573658">
                <a:tc>
                  <a:txBody>
                    <a:bodyPr/>
                    <a:lstStyle/>
                    <a:p>
                      <a:pPr marL="0" marR="0" algn="l">
                        <a:lnSpc>
                          <a:spcPct val="115000"/>
                        </a:lnSpc>
                        <a:spcBef>
                          <a:spcPts val="0"/>
                        </a:spcBef>
                        <a:spcAft>
                          <a:spcPts val="0"/>
                        </a:spcAft>
                      </a:pPr>
                      <a:r>
                        <a:rPr lang="en-US" sz="2000" b="1" dirty="0">
                          <a:effectLst/>
                          <a:latin typeface="Calibri"/>
                          <a:ea typeface="Calibri"/>
                          <a:cs typeface="Times New Roman"/>
                        </a:rPr>
                        <a:t>Agenda </a:t>
                      </a:r>
                      <a:r>
                        <a:rPr lang="en-US" sz="2000" b="1" dirty="0" smtClean="0">
                          <a:effectLst/>
                          <a:latin typeface="Calibri"/>
                          <a:ea typeface="Calibri"/>
                          <a:cs typeface="Times New Roman"/>
                        </a:rPr>
                        <a:t>Items</a:t>
                      </a:r>
                      <a:endParaRPr lang="en-US" sz="2000" dirty="0">
                        <a:effectLst/>
                        <a:latin typeface="Calibri"/>
                        <a:ea typeface="Calibri"/>
                        <a:cs typeface="Times New Roman"/>
                      </a:endParaRPr>
                    </a:p>
                  </a:txBody>
                  <a:tcPr marL="68580" marR="68580" marT="0" marB="0"/>
                </a:tc>
              </a:tr>
              <a:tr h="573658">
                <a:tc>
                  <a:txBody>
                    <a:bodyPr/>
                    <a:lstStyle/>
                    <a:p>
                      <a:pPr marL="0" marR="0" algn="l">
                        <a:lnSpc>
                          <a:spcPct val="115000"/>
                        </a:lnSpc>
                        <a:spcBef>
                          <a:spcPts val="0"/>
                        </a:spcBef>
                        <a:spcAft>
                          <a:spcPts val="0"/>
                        </a:spcAft>
                      </a:pPr>
                      <a:r>
                        <a:rPr lang="en-US" sz="2000" b="1" dirty="0" smtClean="0">
                          <a:effectLst/>
                          <a:latin typeface="Calibri"/>
                          <a:ea typeface="Calibri"/>
                          <a:cs typeface="Times New Roman"/>
                        </a:rPr>
                        <a:t>Opening Remarks</a:t>
                      </a:r>
                      <a:r>
                        <a:rPr lang="en-US" sz="2000" b="1" baseline="0" dirty="0" smtClean="0">
                          <a:effectLst/>
                          <a:latin typeface="Calibri"/>
                          <a:ea typeface="Calibri"/>
                          <a:cs typeface="Times New Roman"/>
                        </a:rPr>
                        <a:t> by HAB</a:t>
                      </a:r>
                      <a:endParaRPr lang="en-US" sz="2000" b="1" dirty="0">
                        <a:effectLst/>
                        <a:latin typeface="Calibri"/>
                        <a:ea typeface="Calibri"/>
                        <a:cs typeface="Times New Roman"/>
                      </a:endParaRPr>
                    </a:p>
                  </a:txBody>
                  <a:tcPr marL="68580" marR="68580" marT="0" marB="0"/>
                </a:tc>
              </a:tr>
              <a:tr h="574983">
                <a:tc>
                  <a:txBody>
                    <a:bodyPr/>
                    <a:lstStyle/>
                    <a:p>
                      <a:pPr marL="0" marR="0" algn="l">
                        <a:lnSpc>
                          <a:spcPct val="115000"/>
                        </a:lnSpc>
                        <a:spcBef>
                          <a:spcPts val="0"/>
                        </a:spcBef>
                        <a:spcAft>
                          <a:spcPts val="0"/>
                        </a:spcAft>
                      </a:pPr>
                      <a:r>
                        <a:rPr lang="en-US" sz="2000" b="1" dirty="0" smtClean="0">
                          <a:effectLst/>
                          <a:latin typeface="Calibri"/>
                          <a:ea typeface="Calibri"/>
                          <a:cs typeface="Times New Roman"/>
                        </a:rPr>
                        <a:t>Welcome &amp; Introduction</a:t>
                      </a:r>
                    </a:p>
                  </a:txBody>
                  <a:tcPr marL="68580" marR="68580" marT="0" marB="0"/>
                </a:tc>
              </a:tr>
              <a:tr h="573658">
                <a:tc>
                  <a:txBody>
                    <a:bodyPr/>
                    <a:lstStyle/>
                    <a:p>
                      <a:pPr marL="457200" marR="0" lvl="1" indent="-457200" algn="l" defTabSz="914400" rtl="0" eaLnBrk="1" fontAlgn="auto" latinLnBrk="0" hangingPunct="1">
                        <a:lnSpc>
                          <a:spcPct val="115000"/>
                        </a:lnSpc>
                        <a:spcBef>
                          <a:spcPts val="0"/>
                        </a:spcBef>
                        <a:spcAft>
                          <a:spcPts val="0"/>
                        </a:spcAft>
                        <a:buClrTx/>
                        <a:buSzTx/>
                        <a:buFont typeface="Arial" pitchFamily="34" charset="0"/>
                        <a:buNone/>
                        <a:tabLst/>
                        <a:defRPr/>
                      </a:pPr>
                      <a:r>
                        <a:rPr lang="en-US" sz="2000" b="1" baseline="0" dirty="0" smtClean="0">
                          <a:effectLst/>
                          <a:latin typeface="Calibri"/>
                          <a:ea typeface="Calibri"/>
                          <a:cs typeface="Times New Roman"/>
                        </a:rPr>
                        <a:t>Community-based Partnership Overview</a:t>
                      </a:r>
                      <a:endParaRPr lang="en-US" sz="2000" b="1" dirty="0" smtClean="0">
                        <a:effectLst/>
                        <a:latin typeface="Calibri"/>
                        <a:ea typeface="Calibri"/>
                        <a:cs typeface="Times New Roman"/>
                      </a:endParaRPr>
                    </a:p>
                  </a:txBody>
                  <a:tcPr marL="68580" marR="68580" marT="0" marB="0"/>
                </a:tc>
              </a:tr>
              <a:tr h="580900">
                <a:tc>
                  <a:txBody>
                    <a:bodyPr/>
                    <a:lstStyle/>
                    <a:p>
                      <a:pPr marL="0" marR="0" algn="l">
                        <a:lnSpc>
                          <a:spcPct val="115000"/>
                        </a:lnSpc>
                        <a:spcBef>
                          <a:spcPts val="0"/>
                        </a:spcBef>
                        <a:spcAft>
                          <a:spcPts val="0"/>
                        </a:spcAft>
                      </a:pPr>
                      <a:r>
                        <a:rPr lang="en-US" sz="2000" b="1" dirty="0" smtClean="0">
                          <a:effectLst/>
                          <a:latin typeface="Calibri"/>
                          <a:ea typeface="Calibri"/>
                          <a:cs typeface="Times New Roman"/>
                        </a:rPr>
                        <a:t>Brainstorming</a:t>
                      </a:r>
                      <a:r>
                        <a:rPr lang="en-US" sz="2000" b="1" baseline="0" dirty="0" smtClean="0">
                          <a:effectLst/>
                          <a:latin typeface="Calibri"/>
                          <a:ea typeface="Calibri"/>
                          <a:cs typeface="Times New Roman"/>
                        </a:rPr>
                        <a:t> Exercise</a:t>
                      </a:r>
                      <a:endParaRPr lang="en-US" sz="2000" b="1" dirty="0" smtClean="0">
                        <a:effectLst/>
                        <a:latin typeface="Calibri"/>
                        <a:ea typeface="Calibri"/>
                        <a:cs typeface="Times New Roman"/>
                      </a:endParaRPr>
                    </a:p>
                  </a:txBody>
                  <a:tcPr marL="68580" marR="68580" marT="0" marB="0"/>
                </a:tc>
              </a:tr>
              <a:tr h="700226">
                <a:tc>
                  <a:txBody>
                    <a:bodyPr/>
                    <a:lstStyle/>
                    <a:p>
                      <a:pPr marL="0" marR="0" algn="l">
                        <a:lnSpc>
                          <a:spcPct val="115000"/>
                        </a:lnSpc>
                        <a:spcBef>
                          <a:spcPts val="0"/>
                        </a:spcBef>
                        <a:spcAft>
                          <a:spcPts val="0"/>
                        </a:spcAft>
                      </a:pPr>
                      <a:r>
                        <a:rPr lang="en-US" sz="2000" b="1" dirty="0" smtClean="0">
                          <a:effectLst/>
                          <a:latin typeface="Calibri"/>
                          <a:ea typeface="Calibri"/>
                          <a:cs typeface="Times New Roman"/>
                        </a:rPr>
                        <a:t>Planning and</a:t>
                      </a:r>
                      <a:r>
                        <a:rPr lang="en-US" sz="2000" b="1" baseline="0" dirty="0" smtClean="0">
                          <a:effectLst/>
                          <a:latin typeface="Calibri"/>
                          <a:ea typeface="Calibri"/>
                          <a:cs typeface="Times New Roman"/>
                        </a:rPr>
                        <a:t> Implementing CQI Project in a Dental Clinic</a:t>
                      </a:r>
                      <a:endParaRPr lang="en-US" sz="2000" b="1" dirty="0" smtClean="0">
                        <a:effectLst/>
                        <a:latin typeface="Calibri"/>
                        <a:ea typeface="Calibri"/>
                        <a:cs typeface="Times New Roman"/>
                      </a:endParaRPr>
                    </a:p>
                  </a:txBody>
                  <a:tcPr marL="68580" marR="68580" marT="0" marB="0"/>
                </a:tc>
              </a:tr>
              <a:tr h="573658">
                <a:tc>
                  <a:txBody>
                    <a:bodyPr/>
                    <a:lstStyle/>
                    <a:p>
                      <a:pPr marL="0" marR="0" algn="l">
                        <a:lnSpc>
                          <a:spcPct val="115000"/>
                        </a:lnSpc>
                        <a:spcBef>
                          <a:spcPts val="0"/>
                        </a:spcBef>
                        <a:spcAft>
                          <a:spcPts val="0"/>
                        </a:spcAft>
                      </a:pPr>
                      <a:r>
                        <a:rPr lang="en-US" sz="2000" b="1" dirty="0" smtClean="0">
                          <a:effectLst/>
                          <a:latin typeface="Calibri"/>
                          <a:ea typeface="Calibri"/>
                          <a:cs typeface="Times New Roman"/>
                        </a:rPr>
                        <a:t>Facilitated Panel Discussion</a:t>
                      </a:r>
                      <a:endParaRPr lang="en-US" sz="2000" dirty="0">
                        <a:effectLst/>
                        <a:latin typeface="Calibri"/>
                        <a:ea typeface="Calibri"/>
                        <a:cs typeface="Times New Roman"/>
                      </a:endParaRPr>
                    </a:p>
                  </a:txBody>
                  <a:tcPr marL="68580" marR="68580" marT="0" marB="0"/>
                </a:tc>
              </a:tr>
              <a:tr h="573658">
                <a:tc>
                  <a:txBody>
                    <a:bodyPr/>
                    <a:lstStyle/>
                    <a:p>
                      <a:pPr marL="0" marR="0" algn="l">
                        <a:lnSpc>
                          <a:spcPct val="115000"/>
                        </a:lnSpc>
                        <a:spcBef>
                          <a:spcPts val="0"/>
                        </a:spcBef>
                        <a:spcAft>
                          <a:spcPts val="0"/>
                        </a:spcAft>
                      </a:pPr>
                      <a:r>
                        <a:rPr lang="en-US" sz="2000" b="1" dirty="0" smtClean="0">
                          <a:effectLst/>
                          <a:latin typeface="Calibri"/>
                          <a:ea typeface="Calibri"/>
                          <a:cs typeface="Times New Roman"/>
                        </a:rPr>
                        <a:t>Wrap-</a:t>
                      </a:r>
                      <a:r>
                        <a:rPr lang="en-US" sz="2000" b="1" baseline="0" dirty="0" smtClean="0">
                          <a:effectLst/>
                          <a:latin typeface="Calibri"/>
                          <a:ea typeface="Calibri"/>
                          <a:cs typeface="Times New Roman"/>
                        </a:rPr>
                        <a:t>up and Evaluation</a:t>
                      </a:r>
                      <a:endParaRPr lang="en-US" sz="2000" b="1" dirty="0">
                        <a:effectLst/>
                        <a:latin typeface="Calibri"/>
                        <a:ea typeface="Calibri"/>
                        <a:cs typeface="Times New Roman"/>
                      </a:endParaRPr>
                    </a:p>
                  </a:txBody>
                  <a:tcPr marL="68580" marR="68580" marT="0" marB="0"/>
                </a:tc>
              </a:tr>
            </a:tbl>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Placeholder 4"/>
          <p:cNvSpPr>
            <a:spLocks noGrp="1"/>
          </p:cNvSpPr>
          <p:nvPr>
            <p:ph type="body" idx="1"/>
          </p:nvPr>
        </p:nvSpPr>
        <p:spPr>
          <a:xfrm>
            <a:off x="1371600" y="2906714"/>
            <a:ext cx="7620001" cy="1500187"/>
          </a:xfrm>
        </p:spPr>
        <p:txBody>
          <a:bodyPr>
            <a:normAutofit/>
          </a:bodyPr>
          <a:lstStyle/>
          <a:p>
            <a:r>
              <a:rPr lang="en-US" sz="2000" dirty="0" smtClean="0"/>
              <a:t>At Columbia University College of Dental Medicine (CDM) and Harlem United (HU)</a:t>
            </a:r>
          </a:p>
        </p:txBody>
      </p:sp>
      <p:sp>
        <p:nvSpPr>
          <p:cNvPr id="4" name="Title 3"/>
          <p:cNvSpPr>
            <a:spLocks noGrp="1"/>
          </p:cNvSpPr>
          <p:nvPr>
            <p:ph type="title"/>
          </p:nvPr>
        </p:nvSpPr>
        <p:spPr>
          <a:xfrm>
            <a:off x="1371600" y="1600200"/>
            <a:ext cx="7772400" cy="990600"/>
          </a:xfrm>
        </p:spPr>
        <p:txBody>
          <a:bodyPr>
            <a:noAutofit/>
          </a:bodyPr>
          <a:lstStyle/>
          <a:p>
            <a:pPr>
              <a:defRPr/>
            </a:pPr>
            <a:r>
              <a:rPr lang="en-US" sz="3100" dirty="0" smtClean="0"/>
              <a:t>Community-Based Dental Partnership Program (CBDPP)</a:t>
            </a:r>
            <a:endParaRPr lang="en-US" sz="31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1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CBDPP at CDM &amp; HU</a:t>
            </a:r>
            <a:endParaRPr lang="en-US" b="1" dirty="0"/>
          </a:p>
        </p:txBody>
      </p:sp>
      <p:sp>
        <p:nvSpPr>
          <p:cNvPr id="3" name="Content Placeholder 2"/>
          <p:cNvSpPr>
            <a:spLocks noGrp="1"/>
          </p:cNvSpPr>
          <p:nvPr>
            <p:ph sz="quarter" idx="1"/>
          </p:nvPr>
        </p:nvSpPr>
        <p:spPr/>
        <p:txBody>
          <a:bodyPr/>
          <a:lstStyle/>
          <a:p>
            <a:pPr algn="ctr">
              <a:buFont typeface="Wingdings" pitchFamily="2" charset="2"/>
              <a:buNone/>
            </a:pPr>
            <a:r>
              <a:rPr lang="en-US" sz="2000" b="1" i="1" dirty="0" smtClean="0"/>
              <a:t>“Dental Care for Hard-to-Reach HIV Populations in New York City”</a:t>
            </a:r>
            <a:endParaRPr lang="en-US" sz="2000" b="1" i="1" dirty="0" smtClean="0">
              <a:solidFill>
                <a:schemeClr val="tx2"/>
              </a:solidFill>
              <a:latin typeface="Arial" charset="0"/>
            </a:endParaRPr>
          </a:p>
          <a:p>
            <a:pPr>
              <a:buFont typeface="Wingdings" pitchFamily="2" charset="2"/>
              <a:buNone/>
            </a:pPr>
            <a:endParaRPr lang="en-US" sz="2000" b="1" dirty="0" smtClean="0">
              <a:solidFill>
                <a:schemeClr val="tx2"/>
              </a:solidFill>
              <a:latin typeface="Arial" charset="0"/>
            </a:endParaRPr>
          </a:p>
          <a:p>
            <a:pPr>
              <a:buFont typeface="Wingdings" pitchFamily="2" charset="2"/>
              <a:buNone/>
            </a:pPr>
            <a:r>
              <a:rPr lang="en-US" sz="2000" b="1" dirty="0" smtClean="0">
                <a:solidFill>
                  <a:schemeClr val="tx2"/>
                </a:solidFill>
              </a:rPr>
              <a:t>CBDPP Objectives –</a:t>
            </a:r>
          </a:p>
          <a:p>
            <a:pPr>
              <a:buFont typeface="Wingdings" pitchFamily="2" charset="2"/>
              <a:buNone/>
            </a:pPr>
            <a:endParaRPr lang="en-US" sz="2000" b="1" dirty="0" smtClean="0">
              <a:solidFill>
                <a:schemeClr val="tx2"/>
              </a:solidFill>
            </a:endParaRPr>
          </a:p>
          <a:p>
            <a:pPr marL="457200" indent="-457200">
              <a:buClr>
                <a:schemeClr val="tx1"/>
              </a:buClr>
              <a:buSzPct val="100000"/>
              <a:buAutoNum type="arabicParenBoth"/>
            </a:pPr>
            <a:r>
              <a:rPr lang="en-US" sz="2000" dirty="0" smtClean="0"/>
              <a:t>to </a:t>
            </a:r>
            <a:r>
              <a:rPr lang="en-US" sz="2000" dirty="0" smtClean="0">
                <a:solidFill>
                  <a:srgbClr val="0070C0"/>
                </a:solidFill>
              </a:rPr>
              <a:t>provide comprehensive dental services </a:t>
            </a:r>
            <a:r>
              <a:rPr lang="en-US" sz="2000" dirty="0" smtClean="0"/>
              <a:t>for people living with HIV/AIDS (PLWHA) in </a:t>
            </a:r>
            <a:r>
              <a:rPr lang="en-US" sz="2000" dirty="0" smtClean="0">
                <a:solidFill>
                  <a:srgbClr val="0070C0"/>
                </a:solidFill>
              </a:rPr>
              <a:t>Harlem and the South Bronx </a:t>
            </a:r>
            <a:r>
              <a:rPr lang="en-US" sz="2000" dirty="0" smtClean="0"/>
              <a:t>through an </a:t>
            </a:r>
            <a:r>
              <a:rPr lang="en-US" sz="2000" dirty="0" smtClean="0">
                <a:solidFill>
                  <a:srgbClr val="0070C0"/>
                </a:solidFill>
              </a:rPr>
              <a:t>integrated and holistic care delivery </a:t>
            </a:r>
            <a:r>
              <a:rPr lang="en-US" sz="2000" dirty="0" smtClean="0"/>
              <a:t>system</a:t>
            </a:r>
          </a:p>
          <a:p>
            <a:pPr marL="457200" indent="-457200">
              <a:buClr>
                <a:schemeClr val="tx1"/>
              </a:buClr>
              <a:buNone/>
            </a:pPr>
            <a:r>
              <a:rPr lang="en-US" sz="2000" dirty="0" smtClean="0"/>
              <a:t> </a:t>
            </a:r>
          </a:p>
          <a:p>
            <a:pPr>
              <a:buClr>
                <a:schemeClr val="tx1"/>
              </a:buClr>
              <a:buNone/>
            </a:pPr>
            <a:r>
              <a:rPr lang="en-US" sz="2000" dirty="0" smtClean="0"/>
              <a:t>(2)   to </a:t>
            </a:r>
            <a:r>
              <a:rPr lang="en-US" sz="2000" dirty="0" smtClean="0">
                <a:solidFill>
                  <a:srgbClr val="0070C0"/>
                </a:solidFill>
              </a:rPr>
              <a:t>train community-oriented future dentists </a:t>
            </a:r>
            <a:r>
              <a:rPr lang="en-US" sz="2000" dirty="0" smtClean="0"/>
              <a:t>in the care of PLWHA </a:t>
            </a:r>
          </a:p>
          <a:p>
            <a:pPr>
              <a:buNone/>
            </a:pP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1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610600" cy="990600"/>
          </a:xfrm>
        </p:spPr>
        <p:txBody>
          <a:bodyPr>
            <a:normAutofit fontScale="90000"/>
          </a:bodyPr>
          <a:lstStyle/>
          <a:p>
            <a:r>
              <a:rPr lang="en-US" sz="3600" b="1" dirty="0" smtClean="0"/>
              <a:t>Columbia University </a:t>
            </a:r>
            <a:r>
              <a:rPr lang="en-US" sz="3600" b="1" dirty="0" smtClean="0"/>
              <a:t>College of Dental </a:t>
            </a:r>
            <a:r>
              <a:rPr lang="en-US" sz="3600" b="1" dirty="0" smtClean="0"/>
              <a:t>Medicine (CDM)</a:t>
            </a:r>
            <a:endParaRPr lang="en-US" sz="3600" b="1" dirty="0"/>
          </a:p>
        </p:txBody>
      </p:sp>
      <p:sp>
        <p:nvSpPr>
          <p:cNvPr id="3" name="Content Placeholder 2"/>
          <p:cNvSpPr>
            <a:spLocks noGrp="1"/>
          </p:cNvSpPr>
          <p:nvPr>
            <p:ph sz="quarter" idx="1"/>
          </p:nvPr>
        </p:nvSpPr>
        <p:spPr/>
        <p:txBody>
          <a:bodyPr>
            <a:normAutofit fontScale="92500" lnSpcReduction="20000"/>
          </a:bodyPr>
          <a:lstStyle/>
          <a:p>
            <a:r>
              <a:rPr lang="en-US" dirty="0" smtClean="0"/>
              <a:t>Columbia University </a:t>
            </a:r>
            <a:r>
              <a:rPr lang="en-US" dirty="0" smtClean="0"/>
              <a:t>CBDPP Partner</a:t>
            </a:r>
            <a:endParaRPr lang="en-US" dirty="0" smtClean="0"/>
          </a:p>
          <a:p>
            <a:pPr lvl="1"/>
            <a:r>
              <a:rPr lang="en-US" dirty="0" smtClean="0"/>
              <a:t>CDM Section </a:t>
            </a:r>
            <a:r>
              <a:rPr lang="en-US" dirty="0" smtClean="0"/>
              <a:t>of Social &amp;Behavioral Sciences</a:t>
            </a:r>
          </a:p>
          <a:p>
            <a:pPr lvl="2"/>
            <a:r>
              <a:rPr lang="en-US" dirty="0" smtClean="0"/>
              <a:t>Program, research, and teaching intensive interdisciplinary group of 13 non-clinical faculty &amp; staff</a:t>
            </a:r>
          </a:p>
          <a:p>
            <a:pPr lvl="1"/>
            <a:r>
              <a:rPr lang="en-US" dirty="0" smtClean="0"/>
              <a:t>CBDPP Team – CDM Members</a:t>
            </a:r>
          </a:p>
          <a:p>
            <a:pPr lvl="2"/>
            <a:r>
              <a:rPr lang="en-US" dirty="0" smtClean="0"/>
              <a:t>Public health dentists; Physician/epidemiologist; Dental hygienist/health educator; Dental sociologist</a:t>
            </a:r>
          </a:p>
          <a:p>
            <a:pPr lvl="1"/>
            <a:r>
              <a:rPr lang="en-US" dirty="0" smtClean="0"/>
              <a:t>Trainees</a:t>
            </a:r>
          </a:p>
          <a:p>
            <a:pPr lvl="2"/>
            <a:r>
              <a:rPr lang="en-US" dirty="0" smtClean="0"/>
              <a:t>AEGD Fellows, DDS-MPH scholars; Dental students</a:t>
            </a:r>
          </a:p>
          <a:p>
            <a:pPr lvl="1"/>
            <a:r>
              <a:rPr lang="en-US" dirty="0" smtClean="0"/>
              <a:t>Contributions</a:t>
            </a:r>
          </a:p>
          <a:p>
            <a:pPr lvl="2"/>
            <a:r>
              <a:rPr lang="en-US" dirty="0" smtClean="0"/>
              <a:t>CBDPP </a:t>
            </a:r>
            <a:r>
              <a:rPr lang="en-US" dirty="0" smtClean="0"/>
              <a:t>Program Management</a:t>
            </a:r>
            <a:r>
              <a:rPr lang="en-US" dirty="0" smtClean="0"/>
              <a:t>; Training, Evaluations/research; </a:t>
            </a:r>
            <a:endParaRPr lang="en-US" dirty="0" smtClean="0"/>
          </a:p>
          <a:p>
            <a:pPr lvl="2"/>
            <a:r>
              <a:rPr lang="en-US" dirty="0" smtClean="0"/>
              <a:t>specialty oral health care </a:t>
            </a:r>
            <a:r>
              <a:rPr lang="en-US" dirty="0" smtClean="0"/>
              <a:t>to HU </a:t>
            </a:r>
            <a:r>
              <a:rPr lang="en-US" dirty="0" smtClean="0"/>
              <a:t>clients; and </a:t>
            </a:r>
          </a:p>
          <a:p>
            <a:pPr lvl="2"/>
            <a:r>
              <a:rPr lang="en-US" dirty="0" smtClean="0"/>
              <a:t>comprehensive oral health care to adolescent patients</a:t>
            </a:r>
            <a:endParaRPr lang="en-US" dirty="0" smtClean="0"/>
          </a:p>
          <a:p>
            <a:pPr lvl="1"/>
            <a:endParaRPr lang="en-US" dirty="0" smtClean="0"/>
          </a:p>
          <a:p>
            <a:pPr lvl="1"/>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1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686800" cy="838200"/>
          </a:xfrm>
        </p:spPr>
        <p:txBody>
          <a:bodyPr>
            <a:noAutofit/>
          </a:bodyPr>
          <a:lstStyle/>
          <a:p>
            <a:r>
              <a:rPr lang="en-US" sz="3600" b="1" dirty="0" smtClean="0"/>
              <a:t>Columbia University Dental Medicine (CDM)</a:t>
            </a:r>
            <a:endParaRPr lang="en-US" sz="3600" dirty="0"/>
          </a:p>
        </p:txBody>
      </p:sp>
      <p:sp>
        <p:nvSpPr>
          <p:cNvPr id="3" name="Content Placeholder 2"/>
          <p:cNvSpPr>
            <a:spLocks noGrp="1"/>
          </p:cNvSpPr>
          <p:nvPr>
            <p:ph sz="quarter" idx="1"/>
          </p:nvPr>
        </p:nvSpPr>
        <p:spPr>
          <a:xfrm>
            <a:off x="457200" y="1600200"/>
            <a:ext cx="8305800" cy="4876800"/>
          </a:xfrm>
        </p:spPr>
        <p:txBody>
          <a:bodyPr>
            <a:normAutofit fontScale="85000" lnSpcReduction="10000"/>
          </a:bodyPr>
          <a:lstStyle/>
          <a:p>
            <a:pPr>
              <a:lnSpc>
                <a:spcPct val="110000"/>
              </a:lnSpc>
            </a:pPr>
            <a:r>
              <a:rPr lang="en-US" sz="2000" b="1" dirty="0" smtClean="0">
                <a:solidFill>
                  <a:schemeClr val="tx2"/>
                </a:solidFill>
              </a:rPr>
              <a:t>Clients served</a:t>
            </a:r>
            <a:r>
              <a:rPr lang="en-US" sz="2000" dirty="0" smtClean="0">
                <a:solidFill>
                  <a:schemeClr val="tx2"/>
                </a:solidFill>
              </a:rPr>
              <a:t> –</a:t>
            </a:r>
          </a:p>
          <a:p>
            <a:pPr lvl="1">
              <a:lnSpc>
                <a:spcPct val="110000"/>
              </a:lnSpc>
            </a:pPr>
            <a:r>
              <a:rPr lang="en-US" sz="2000" dirty="0" smtClean="0">
                <a:solidFill>
                  <a:srgbClr val="0070C0"/>
                </a:solidFill>
              </a:rPr>
              <a:t>3500+ PLWHA </a:t>
            </a:r>
            <a:r>
              <a:rPr lang="en-US" sz="2000" dirty="0" smtClean="0"/>
              <a:t>with multiple complex co-morbidities and high rates of smoking </a:t>
            </a:r>
          </a:p>
          <a:p>
            <a:pPr lvl="1">
              <a:lnSpc>
                <a:spcPct val="110000"/>
              </a:lnSpc>
            </a:pPr>
            <a:r>
              <a:rPr lang="en-US" sz="2000" dirty="0" smtClean="0">
                <a:solidFill>
                  <a:srgbClr val="0070C0"/>
                </a:solidFill>
              </a:rPr>
              <a:t>13 – 24 years olds HIV+ and at-risk youth </a:t>
            </a:r>
            <a:r>
              <a:rPr lang="en-US" sz="2000" dirty="0" smtClean="0"/>
              <a:t>in </a:t>
            </a:r>
            <a:r>
              <a:rPr lang="en-US" sz="2000" dirty="0" smtClean="0"/>
              <a:t>“Project STAY </a:t>
            </a:r>
            <a:r>
              <a:rPr lang="en-US" sz="2000" dirty="0" smtClean="0"/>
              <a:t>(Service To Assist </a:t>
            </a:r>
            <a:r>
              <a:rPr lang="en-US" sz="2000" dirty="0" smtClean="0"/>
              <a:t>Youth)”</a:t>
            </a:r>
            <a:endParaRPr lang="en-US" sz="2000" dirty="0" smtClean="0"/>
          </a:p>
          <a:p>
            <a:pPr>
              <a:lnSpc>
                <a:spcPct val="110000"/>
              </a:lnSpc>
            </a:pPr>
            <a:r>
              <a:rPr lang="en-US" sz="2000" b="1" dirty="0" smtClean="0">
                <a:solidFill>
                  <a:schemeClr val="tx2"/>
                </a:solidFill>
              </a:rPr>
              <a:t>Dental network</a:t>
            </a:r>
            <a:r>
              <a:rPr lang="en-US" sz="2000" dirty="0" smtClean="0">
                <a:solidFill>
                  <a:schemeClr val="tx2"/>
                </a:solidFill>
              </a:rPr>
              <a:t> –</a:t>
            </a:r>
            <a:r>
              <a:rPr lang="en-US" sz="2000" dirty="0" smtClean="0"/>
              <a:t> </a:t>
            </a:r>
          </a:p>
          <a:p>
            <a:pPr lvl="1">
              <a:lnSpc>
                <a:spcPct val="110000"/>
              </a:lnSpc>
            </a:pPr>
            <a:r>
              <a:rPr lang="en-US" sz="2000" dirty="0" smtClean="0"/>
              <a:t>HU offers </a:t>
            </a:r>
            <a:r>
              <a:rPr lang="en-US" sz="2000" dirty="0" smtClean="0">
                <a:solidFill>
                  <a:srgbClr val="0070C0"/>
                </a:solidFill>
              </a:rPr>
              <a:t>primary dental treatment for adult clients </a:t>
            </a:r>
          </a:p>
          <a:p>
            <a:pPr lvl="1">
              <a:lnSpc>
                <a:spcPct val="110000"/>
              </a:lnSpc>
            </a:pPr>
            <a:r>
              <a:rPr lang="en-US" sz="2000" dirty="0" smtClean="0"/>
              <a:t>CDM offers</a:t>
            </a:r>
            <a:r>
              <a:rPr lang="en-US" sz="2000" dirty="0" smtClean="0">
                <a:solidFill>
                  <a:srgbClr val="0070C0"/>
                </a:solidFill>
              </a:rPr>
              <a:t> comprehensive dental treatment for adolescents and dental specialty care on referral from HU</a:t>
            </a:r>
            <a:endParaRPr lang="en-US" sz="2000" dirty="0" smtClean="0"/>
          </a:p>
          <a:p>
            <a:pPr>
              <a:lnSpc>
                <a:spcPct val="110000"/>
              </a:lnSpc>
            </a:pPr>
            <a:r>
              <a:rPr lang="en-US" sz="2000" b="1" dirty="0" smtClean="0">
                <a:solidFill>
                  <a:schemeClr val="tx2"/>
                </a:solidFill>
              </a:rPr>
              <a:t>Training program</a:t>
            </a:r>
            <a:r>
              <a:rPr lang="en-US" sz="2000" dirty="0" smtClean="0">
                <a:solidFill>
                  <a:schemeClr val="tx2"/>
                </a:solidFill>
              </a:rPr>
              <a:t> –</a:t>
            </a:r>
            <a:r>
              <a:rPr lang="en-US" sz="2000" dirty="0" smtClean="0"/>
              <a:t> </a:t>
            </a:r>
          </a:p>
          <a:p>
            <a:pPr lvl="1">
              <a:lnSpc>
                <a:spcPct val="110000"/>
              </a:lnSpc>
            </a:pPr>
            <a:r>
              <a:rPr lang="en-US" sz="2000" dirty="0" smtClean="0">
                <a:solidFill>
                  <a:srgbClr val="0070C0"/>
                </a:solidFill>
              </a:rPr>
              <a:t>Four AEGD Fellows rotate at HU Dental Clinic for 6 months. </a:t>
            </a:r>
          </a:p>
          <a:p>
            <a:pPr lvl="1">
              <a:lnSpc>
                <a:spcPct val="110000"/>
              </a:lnSpc>
            </a:pPr>
            <a:r>
              <a:rPr lang="en-US" sz="2000" dirty="0" smtClean="0">
                <a:solidFill>
                  <a:srgbClr val="0070C0"/>
                </a:solidFill>
              </a:rPr>
              <a:t>DDS-MPH Scholars rotate each semester.   </a:t>
            </a:r>
          </a:p>
          <a:p>
            <a:pPr lvl="1">
              <a:lnSpc>
                <a:spcPct val="110000"/>
              </a:lnSpc>
            </a:pPr>
            <a:r>
              <a:rPr lang="en-US" sz="2000" dirty="0" smtClean="0"/>
              <a:t> Provider continuity to patients </a:t>
            </a:r>
          </a:p>
          <a:p>
            <a:pPr lvl="1">
              <a:lnSpc>
                <a:spcPct val="110000"/>
              </a:lnSpc>
            </a:pPr>
            <a:r>
              <a:rPr lang="en-US" sz="2000" dirty="0" smtClean="0"/>
              <a:t>Train </a:t>
            </a:r>
            <a:r>
              <a:rPr lang="en-US" sz="2000" dirty="0" smtClean="0">
                <a:solidFill>
                  <a:srgbClr val="0070C0"/>
                </a:solidFill>
              </a:rPr>
              <a:t>pre-doctoral dental students in basic research methodology and statistical analysis – Involvement in health services evaluations/research activities</a:t>
            </a:r>
          </a:p>
          <a:p>
            <a:pPr lvl="1">
              <a:lnSpc>
                <a:spcPct val="110000"/>
              </a:lnSpc>
            </a:pPr>
            <a:r>
              <a:rPr lang="en-US" sz="2000" dirty="0" smtClean="0">
                <a:solidFill>
                  <a:srgbClr val="0070C0"/>
                </a:solidFill>
              </a:rPr>
              <a:t>Improve trainees’ competency</a:t>
            </a:r>
          </a:p>
          <a:p>
            <a:endParaRPr lang="en-US" dirty="0"/>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909</TotalTime>
  <Words>3480</Words>
  <Application>Microsoft Office PowerPoint</Application>
  <PresentationFormat>On-screen Show (4:3)</PresentationFormat>
  <Paragraphs>565</Paragraphs>
  <Slides>35</Slides>
  <Notes>28</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Median</vt:lpstr>
      <vt:lpstr>Planning and Managing a Dental Continuous quality Improvement project  Liza Kasmara, Ed.M.  Kareem Merrick, DDS  Moussa Sanogo, MD, MS, MPH  Moderator: Clemens M. Steinböck, MBA  </vt:lpstr>
      <vt:lpstr>Disclosures</vt:lpstr>
      <vt:lpstr>Disclosures</vt:lpstr>
      <vt:lpstr>Learning Objectives</vt:lpstr>
      <vt:lpstr>Agenda</vt:lpstr>
      <vt:lpstr>Community-Based Dental Partnership Program (CBDPP)</vt:lpstr>
      <vt:lpstr>CBDPP at CDM &amp; HU</vt:lpstr>
      <vt:lpstr>Columbia University College of Dental Medicine (CDM)</vt:lpstr>
      <vt:lpstr>Columbia University Dental Medicine (CDM)</vt:lpstr>
      <vt:lpstr>Harlem United - Overview</vt:lpstr>
      <vt:lpstr>Harlem United – Organizational Structure</vt:lpstr>
      <vt:lpstr>Harlem United – Dental Clinic</vt:lpstr>
      <vt:lpstr>Harlem United – Dental Clinic</vt:lpstr>
      <vt:lpstr>Harlem United - Quality Management (QM) Infrastructure</vt:lpstr>
      <vt:lpstr>Harlem United – Management Triad</vt:lpstr>
      <vt:lpstr>Brainstorming Exercise</vt:lpstr>
      <vt:lpstr>Planning and Implementing CQI project in a Dental Clinic</vt:lpstr>
      <vt:lpstr>Getting the project underway</vt:lpstr>
      <vt:lpstr>Challenges in implementing CQI in Dental clinic</vt:lpstr>
      <vt:lpstr>Defining Dental Performance Indicators</vt:lpstr>
      <vt:lpstr>Defining Dental Performance Indicators</vt:lpstr>
      <vt:lpstr>Data Collection Planning</vt:lpstr>
      <vt:lpstr>Quality Improvement Activities</vt:lpstr>
      <vt:lpstr>Quality Improvement Activities - Example</vt:lpstr>
      <vt:lpstr>Quality Improvement Activities - Example</vt:lpstr>
      <vt:lpstr>Quality Improvement Activities - Example</vt:lpstr>
      <vt:lpstr>Quality Improvement Activities - Example</vt:lpstr>
      <vt:lpstr>Quality Improvement Activities - Example</vt:lpstr>
      <vt:lpstr>Wrap-up &amp; Evaluation</vt:lpstr>
      <vt:lpstr>Data Collection Systems &amp; Challenges</vt:lpstr>
      <vt:lpstr>Lessons Learned</vt:lpstr>
      <vt:lpstr>Summary</vt:lpstr>
      <vt:lpstr>Questions</vt:lpstr>
      <vt:lpstr>References</vt:lpstr>
      <vt:lpstr>Obtaining CME/CE credits</vt:lpstr>
    </vt:vector>
  </TitlesOfParts>
  <Company>HU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and Managing a Dental Continuous Quality Improvement project     </dc:title>
  <dc:creator>lkasmara</dc:creator>
  <cp:lastModifiedBy>Lenovo User</cp:lastModifiedBy>
  <cp:revision>128</cp:revision>
  <dcterms:created xsi:type="dcterms:W3CDTF">2012-10-11T18:29:47Z</dcterms:created>
  <dcterms:modified xsi:type="dcterms:W3CDTF">2012-10-16T20:18:49Z</dcterms:modified>
</cp:coreProperties>
</file>