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6" r:id="rId2"/>
    <p:sldId id="284" r:id="rId3"/>
    <p:sldId id="258" r:id="rId4"/>
    <p:sldId id="257" r:id="rId5"/>
    <p:sldId id="259" r:id="rId6"/>
    <p:sldId id="260" r:id="rId7"/>
    <p:sldId id="261" r:id="rId8"/>
    <p:sldId id="262" r:id="rId9"/>
    <p:sldId id="263" r:id="rId10"/>
    <p:sldId id="287" r:id="rId11"/>
    <p:sldId id="286" r:id="rId12"/>
    <p:sldId id="285" r:id="rId13"/>
    <p:sldId id="268" r:id="rId14"/>
    <p:sldId id="273" r:id="rId15"/>
    <p:sldId id="274" r:id="rId16"/>
    <p:sldId id="275" r:id="rId17"/>
    <p:sldId id="276" r:id="rId18"/>
    <p:sldId id="277" r:id="rId19"/>
    <p:sldId id="288" r:id="rId20"/>
    <p:sldId id="289" r:id="rId21"/>
    <p:sldId id="296" r:id="rId22"/>
    <p:sldId id="295" r:id="rId23"/>
    <p:sldId id="294" r:id="rId24"/>
    <p:sldId id="298" r:id="rId25"/>
    <p:sldId id="290" r:id="rId26"/>
    <p:sldId id="291" r:id="rId27"/>
    <p:sldId id="292" r:id="rId28"/>
    <p:sldId id="293" r:id="rId29"/>
    <p:sldId id="299" r:id="rId30"/>
    <p:sldId id="301" r:id="rId31"/>
    <p:sldId id="282" r:id="rId32"/>
    <p:sldId id="283" r:id="rId33"/>
    <p:sldId id="302" r:id="rId34"/>
    <p:sldId id="303" r:id="rId35"/>
    <p:sldId id="278" r:id="rId36"/>
    <p:sldId id="279" r:id="rId37"/>
    <p:sldId id="280" r:id="rId38"/>
    <p:sldId id="281" r:id="rId39"/>
    <p:sldId id="300" r:id="rId40"/>
    <p:sldId id="30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2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autoTitleDeleted val="1"/>
    <c:view3D>
      <c:rAngAx val="1"/>
    </c:view3D>
    <c:plotArea>
      <c:layout/>
      <c:bar3DChart>
        <c:barDir val="col"/>
        <c:grouping val="clustered"/>
        <c:ser>
          <c:idx val="0"/>
          <c:order val="0"/>
          <c:tx>
            <c:strRef>
              <c:f>Sheet1!$B$1</c:f>
              <c:strCache>
                <c:ptCount val="1"/>
                <c:pt idx="0">
                  <c:v>Percentage</c:v>
                </c:pt>
              </c:strCache>
            </c:strRef>
          </c:tx>
          <c:cat>
            <c:strRef>
              <c:f>Sheet1!$A$2:$A$5</c:f>
              <c:strCache>
                <c:ptCount val="4"/>
                <c:pt idx="0">
                  <c:v>IVDA</c:v>
                </c:pt>
                <c:pt idx="1">
                  <c:v>Heterosexual Contact</c:v>
                </c:pt>
                <c:pt idx="2">
                  <c:v>MSM</c:v>
                </c:pt>
                <c:pt idx="3">
                  <c:v>Entire Cohort</c:v>
                </c:pt>
              </c:strCache>
            </c:strRef>
          </c:cat>
          <c:val>
            <c:numRef>
              <c:f>Sheet1!$B$2:$B$5</c:f>
              <c:numCache>
                <c:formatCode>General</c:formatCode>
                <c:ptCount val="4"/>
                <c:pt idx="0">
                  <c:v>85.1</c:v>
                </c:pt>
                <c:pt idx="1">
                  <c:v>14.3</c:v>
                </c:pt>
                <c:pt idx="2">
                  <c:v>9.8000000000000007</c:v>
                </c:pt>
                <c:pt idx="3">
                  <c:v>45.1</c:v>
                </c:pt>
              </c:numCache>
            </c:numRef>
          </c:val>
        </c:ser>
        <c:ser>
          <c:idx val="1"/>
          <c:order val="1"/>
          <c:tx>
            <c:strRef>
              <c:f>Sheet1!$C$1</c:f>
              <c:strCache>
                <c:ptCount val="1"/>
                <c:pt idx="0">
                  <c:v>Column1</c:v>
                </c:pt>
              </c:strCache>
            </c:strRef>
          </c:tx>
          <c:cat>
            <c:strRef>
              <c:f>Sheet1!$A$2:$A$5</c:f>
              <c:strCache>
                <c:ptCount val="4"/>
                <c:pt idx="0">
                  <c:v>IVDA</c:v>
                </c:pt>
                <c:pt idx="1">
                  <c:v>Heterosexual Contact</c:v>
                </c:pt>
                <c:pt idx="2">
                  <c:v>MSM</c:v>
                </c:pt>
                <c:pt idx="3">
                  <c:v>Entire Cohort</c:v>
                </c:pt>
              </c:strCache>
            </c:strRef>
          </c:cat>
          <c:val>
            <c:numRef>
              <c:f>Sheet1!$C$2:$C$5</c:f>
              <c:numCache>
                <c:formatCode>General</c:formatCode>
                <c:ptCount val="4"/>
              </c:numCache>
            </c:numRef>
          </c:val>
        </c:ser>
        <c:ser>
          <c:idx val="2"/>
          <c:order val="2"/>
          <c:tx>
            <c:strRef>
              <c:f>Sheet1!$D$1</c:f>
              <c:strCache>
                <c:ptCount val="1"/>
                <c:pt idx="0">
                  <c:v>Column2</c:v>
                </c:pt>
              </c:strCache>
            </c:strRef>
          </c:tx>
          <c:cat>
            <c:strRef>
              <c:f>Sheet1!$A$2:$A$5</c:f>
              <c:strCache>
                <c:ptCount val="4"/>
                <c:pt idx="0">
                  <c:v>IVDA</c:v>
                </c:pt>
                <c:pt idx="1">
                  <c:v>Heterosexual Contact</c:v>
                </c:pt>
                <c:pt idx="2">
                  <c:v>MSM</c:v>
                </c:pt>
                <c:pt idx="3">
                  <c:v>Entire Cohort</c:v>
                </c:pt>
              </c:strCache>
            </c:strRef>
          </c:cat>
          <c:val>
            <c:numRef>
              <c:f>Sheet1!$D$2:$D$5</c:f>
              <c:numCache>
                <c:formatCode>General</c:formatCode>
                <c:ptCount val="4"/>
              </c:numCache>
            </c:numRef>
          </c:val>
        </c:ser>
        <c:dLbls>
          <c:showVal val="1"/>
        </c:dLbls>
        <c:shape val="box"/>
        <c:axId val="79705600"/>
        <c:axId val="79707136"/>
        <c:axId val="0"/>
      </c:bar3DChart>
      <c:catAx>
        <c:axId val="79705600"/>
        <c:scaling>
          <c:orientation val="minMax"/>
        </c:scaling>
        <c:axPos val="b"/>
        <c:majorTickMark val="none"/>
        <c:tickLblPos val="nextTo"/>
        <c:crossAx val="79707136"/>
        <c:crosses val="autoZero"/>
        <c:auto val="1"/>
        <c:lblAlgn val="ctr"/>
        <c:lblOffset val="100"/>
      </c:catAx>
      <c:valAx>
        <c:axId val="79707136"/>
        <c:scaling>
          <c:orientation val="minMax"/>
        </c:scaling>
        <c:delete val="1"/>
        <c:axPos val="l"/>
        <c:numFmt formatCode="General" sourceLinked="1"/>
        <c:majorTickMark val="none"/>
        <c:tickLblPos val="none"/>
        <c:crossAx val="79705600"/>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6CCBF2-0F35-2E46-9BF6-5D02F7A5D09D}" type="datetimeFigureOut">
              <a:rPr lang="en-US" smtClean="0"/>
              <a:pPr/>
              <a:t>11/19/2012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432461-8A5D-5C46-8BBA-2CE74317B0FD}" type="slidenum">
              <a:rPr lang="en-US" smtClean="0"/>
              <a:pPr/>
              <a:t>‹#›</a:t>
            </a:fld>
            <a:endParaRPr lang="en-US" dirty="0"/>
          </a:p>
        </p:txBody>
      </p:sp>
    </p:spTree>
    <p:extLst>
      <p:ext uri="{BB962C8B-B14F-4D97-AF65-F5344CB8AC3E}">
        <p14:creationId xmlns="" xmlns:p14="http://schemas.microsoft.com/office/powerpoint/2010/main" val="470090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2738B-5017-7243-9F6E-71BD05A1FDFB}" type="datetimeFigureOut">
              <a:rPr lang="en-US" smtClean="0"/>
              <a:pPr/>
              <a:t>11/19/2012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F88F5-B4D7-FC41-9523-0C2F6376A317}" type="slidenum">
              <a:rPr lang="en-US" smtClean="0"/>
              <a:pPr/>
              <a:t>‹#›</a:t>
            </a:fld>
            <a:endParaRPr lang="en-US" dirty="0"/>
          </a:p>
        </p:txBody>
      </p:sp>
    </p:spTree>
    <p:extLst>
      <p:ext uri="{BB962C8B-B14F-4D97-AF65-F5344CB8AC3E}">
        <p14:creationId xmlns="" xmlns:p14="http://schemas.microsoft.com/office/powerpoint/2010/main" val="29117881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journals.uchicago.edu/doi/full/10.1086/31850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40B1196B-7424-5143-AD52-CFA74618D67B}" type="slidenum">
              <a:rPr lang="en-US" sz="1200"/>
              <a:pPr eaLnBrk="1" hangingPunct="1"/>
              <a:t>3</a:t>
            </a:fld>
            <a:endParaRPr lang="en-US" sz="1200" dirty="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charset="0"/>
              </a:rPr>
              <a:t>Also increased risk of liver ds. At older age when infected, male sex, and CD4 &lt; 200.</a:t>
            </a:r>
          </a:p>
          <a:p>
            <a:pPr eaLnBrk="1" hangingPunct="1"/>
            <a:endParaRPr lang="en-US" dirty="0">
              <a:latin typeface="Times New Roman" charset="0"/>
            </a:endParaRPr>
          </a:p>
          <a:p>
            <a:pPr eaLnBrk="1" hangingPunct="1"/>
            <a:r>
              <a:rPr lang="en-US" dirty="0">
                <a:latin typeface="Times New Roman" charset="0"/>
              </a:rPr>
              <a:t>Less than 20% of patients have symptoms which Acute Hep C infection.  </a:t>
            </a:r>
          </a:p>
          <a:p>
            <a:pPr eaLnBrk="1" hangingPunct="1"/>
            <a:endParaRPr lang="en-US" dirty="0">
              <a:latin typeface="Times New Roman" charset="0"/>
            </a:endParaRPr>
          </a:p>
          <a:p>
            <a:pPr eaLnBrk="1" hangingPunct="1"/>
            <a:r>
              <a:rPr lang="en-US" dirty="0">
                <a:latin typeface="Times New Roman" charset="0"/>
              </a:rPr>
              <a:t>The current recommendations for moderate alcohol intake are 1 drink per day for women and 2 drinks per day for men. One drink is described as 12 ounces of beer, 5 ounces of wine or 1 1/2 ounces of distilled liquor.</a:t>
            </a:r>
          </a:p>
          <a:p>
            <a:pPr eaLnBrk="1" hangingPunct="1"/>
            <a:endParaRPr lang="en-US" dirty="0">
              <a:latin typeface="Times New Roman" charset="0"/>
            </a:endParaRPr>
          </a:p>
          <a:p>
            <a:pPr eaLnBrk="1" hangingPunct="1"/>
            <a:endParaRPr lang="en-US" dirty="0">
              <a:latin typeface="Times New Roman" charset="0"/>
            </a:endParaRPr>
          </a:p>
          <a:p>
            <a:r>
              <a:rPr lang="en-US" dirty="0">
                <a:latin typeface="Times New Roman" charset="0"/>
              </a:rPr>
              <a:t>12 ounces beer = 153 calories and 13.9 grams alcohol </a:t>
            </a:r>
          </a:p>
          <a:p>
            <a:r>
              <a:rPr lang="en-US" dirty="0">
                <a:latin typeface="Times New Roman" charset="0"/>
              </a:rPr>
              <a:t>12 ounces lite beer = 103 calories and 11 grams alcohol </a:t>
            </a:r>
          </a:p>
          <a:p>
            <a:r>
              <a:rPr lang="en-US" dirty="0">
                <a:latin typeface="Times New Roman" charset="0"/>
              </a:rPr>
              <a:t>5 ounces wine (red) = 125 calories and 15.6 grams alcohol </a:t>
            </a:r>
          </a:p>
          <a:p>
            <a:r>
              <a:rPr lang="en-US" dirty="0">
                <a:latin typeface="Times New Roman" charset="0"/>
              </a:rPr>
              <a:t>5 ounces wine (white) = 121 calories and 15.1 grams alcohol </a:t>
            </a:r>
          </a:p>
          <a:p>
            <a:r>
              <a:rPr lang="en-US" dirty="0">
                <a:latin typeface="Times New Roman" charset="0"/>
              </a:rPr>
              <a:t>3 ounces sake = 117 calories and 14.1 grams alcohol </a:t>
            </a:r>
          </a:p>
          <a:p>
            <a:r>
              <a:rPr lang="en-US" dirty="0">
                <a:latin typeface="Times New Roman" charset="0"/>
              </a:rPr>
              <a:t>1 1/2 ounces liquor (80 proof or 40% alcohol) = 97 calories and 14 grams alcohol </a:t>
            </a:r>
          </a:p>
          <a:p>
            <a:pPr eaLnBrk="1" hangingPunct="1"/>
            <a:endParaRPr lang="en-US" dirty="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Tx has bad reputation for side effects and failure.  Hard to predict</a:t>
            </a:r>
            <a:r>
              <a:rPr lang="en-US" baseline="0" dirty="0" smtClean="0"/>
              <a:t> 48 weeks in advance if needed life structure will be there.  More clinic visits and labs required than for just HIV.  In many parts of the count  ypatients are far from clinic and specialists are far apart</a:t>
            </a:r>
            <a:endParaRPr lang="en-US" dirty="0"/>
          </a:p>
        </p:txBody>
      </p:sp>
      <p:sp>
        <p:nvSpPr>
          <p:cNvPr id="4" name="Slide Number Placeholder 3"/>
          <p:cNvSpPr>
            <a:spLocks noGrp="1"/>
          </p:cNvSpPr>
          <p:nvPr>
            <p:ph type="sldNum" sz="quarter" idx="10"/>
          </p:nvPr>
        </p:nvSpPr>
        <p:spPr/>
        <p:txBody>
          <a:bodyPr/>
          <a:lstStyle/>
          <a:p>
            <a:fld id="{57CF88F5-B4D7-FC41-9523-0C2F6376A317}" type="slidenum">
              <a:rPr lang="en-US" smtClean="0"/>
              <a:pPr/>
              <a:t>30</a:t>
            </a:fld>
            <a:endParaRPr lang="en-US" dirty="0"/>
          </a:p>
        </p:txBody>
      </p:sp>
    </p:spTree>
    <p:extLst>
      <p:ext uri="{BB962C8B-B14F-4D97-AF65-F5344CB8AC3E}">
        <p14:creationId xmlns="" xmlns:p14="http://schemas.microsoft.com/office/powerpoint/2010/main" val="2907675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p:spPr>
        <p:txBody>
          <a:bodyPr wrap="none" lIns="82058" tIns="41029" rIns="82058" bIns="41029" anchor="ctr"/>
          <a:lstStyle/>
          <a:p>
            <a:endParaRPr lang="en-US" dirty="0"/>
          </a:p>
        </p:txBody>
      </p:sp>
      <p:sp>
        <p:nvSpPr>
          <p:cNvPr id="4098" name="Text Box 2"/>
          <p:cNvSpPr txBox="1">
            <a:spLocks noGrp="1" noChangeArrowheads="1"/>
          </p:cNvSpPr>
          <p:nvPr>
            <p:ph type="body"/>
          </p:nvPr>
        </p:nvSpPr>
        <p:spPr bwMode="auto">
          <a:xfrm>
            <a:off x="1046350" y="4352637"/>
            <a:ext cx="4770904" cy="3478068"/>
          </a:xfrm>
          <a:prstGeom prst="rect">
            <a:avLst/>
          </a:prstGeom>
          <a:noFill/>
          <a:ln>
            <a:round/>
            <a:headEnd/>
            <a:tailEnd/>
          </a:ln>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dirty="0">
                <a:latin typeface="Arial" charset="0"/>
                <a:ea typeface="msgothic" charset="0"/>
                <a:cs typeface="msgothic" charset="0"/>
              </a:rPr>
              <a:t>Principles for managing health-care relationships with substance-using patients.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latin typeface="Times New Roman" charset="0"/>
              </a:rPr>
              <a:t>Blood exposure – IDU and shared paraphernalia such as straws</a:t>
            </a:r>
          </a:p>
          <a:p>
            <a:endParaRPr lang="en-US" dirty="0">
              <a:latin typeface="Times New Roman" charset="0"/>
            </a:endParaRPr>
          </a:p>
          <a:p>
            <a:r>
              <a:rPr lang="en-US" dirty="0">
                <a:latin typeface="Times New Roman" charset="0"/>
              </a:rPr>
              <a:t>More sexual transmission heterosexual and MSM if HIV </a:t>
            </a:r>
            <a:r>
              <a:rPr lang="en-US" dirty="0" smtClean="0">
                <a:latin typeface="Times New Roman" charset="0"/>
              </a:rPr>
              <a:t>positive/ </a:t>
            </a:r>
            <a:r>
              <a:rPr lang="en-US" dirty="0">
                <a:latin typeface="Times New Roman" charset="0"/>
              </a:rPr>
              <a:t>traumatic sex</a:t>
            </a:r>
          </a:p>
          <a:p>
            <a:endParaRPr lang="en-US" dirty="0">
              <a:latin typeface="Times New Roman" charset="0"/>
            </a:endParaRPr>
          </a:p>
          <a:p>
            <a:endParaRPr lang="en-US" dirty="0">
              <a:latin typeface="Times New Roman" charset="0"/>
            </a:endParaRPr>
          </a:p>
          <a:p>
            <a:endParaRPr lang="en-US" dirty="0">
              <a:latin typeface="Times New Roman" charset="0"/>
            </a:endParaRPr>
          </a:p>
          <a:p>
            <a:endParaRPr lang="en-US" dirty="0">
              <a:latin typeface="Times New Roman" charset="0"/>
            </a:endParaRPr>
          </a:p>
        </p:txBody>
      </p:sp>
      <p:sp>
        <p:nvSpPr>
          <p:cNvPr id="778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B4DD653A-9050-CF40-AFD6-5CF2579A21CB}" type="slidenum">
              <a:rPr lang="en-US" sz="1200"/>
              <a:pPr eaLnBrk="1" hangingPunct="1"/>
              <a:t>4</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33D40F34-4C74-8546-8A71-75BCFEE98293}" type="slidenum">
              <a:rPr lang="en-US" sz="1200"/>
              <a:pPr eaLnBrk="1" hangingPunct="1"/>
              <a:t>6</a:t>
            </a:fld>
            <a:endParaRPr lang="en-US" sz="1200"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90354730-9B26-4343-A0E6-B9EA59A95756}" type="slidenum">
              <a:rPr lang="en-US" sz="1200"/>
              <a:pPr eaLnBrk="1" hangingPunct="1"/>
              <a:t>7</a:t>
            </a:fld>
            <a:endParaRPr lang="en-US" sz="1200" dirty="0"/>
          </a:p>
        </p:txBody>
      </p:sp>
      <p:sp>
        <p:nvSpPr>
          <p:cNvPr id="81923" name="Rectangle 7"/>
          <p:cNvSpPr txBox="1">
            <a:spLocks noGrp="1" noChangeArrowheads="1"/>
          </p:cNvSpPr>
          <p:nvPr/>
        </p:nvSpPr>
        <p:spPr bwMode="auto">
          <a:xfrm>
            <a:off x="3886815" y="8687110"/>
            <a:ext cx="2971185" cy="4568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fld id="{045F6436-151F-754E-839A-1C3B221755DD}" type="slidenum">
              <a:rPr lang="en-US" sz="1200"/>
              <a:pPr algn="r" eaLnBrk="1" hangingPunct="1"/>
              <a:t>7</a:t>
            </a:fld>
            <a:endParaRPr lang="en-US" sz="1200" dirty="0"/>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xfrm>
            <a:off x="1143000" y="4342781"/>
            <a:ext cx="4800908" cy="411511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charset="0"/>
              </a:rPr>
              <a:t>ART has slowed the progression of HIV disease and decreased the rate of HIV-associated mortality. With increased longevity, other comorbidities, such as chronic liver disease, have assumed greater importance.</a:t>
            </a:r>
          </a:p>
          <a:p>
            <a:pPr eaLnBrk="1" hangingPunct="1"/>
            <a:r>
              <a:rPr lang="en-US" dirty="0">
                <a:latin typeface="Times New Roman" charset="0"/>
              </a:rPr>
              <a:t>HCV and HIV share routes of transmission, so coinfection with is common, especially in injection drug users and hemophiliacs [</a:t>
            </a:r>
            <a:r>
              <a:rPr lang="en-US" dirty="0">
                <a:latin typeface="Times New Roman" charset="0"/>
                <a:hlinkClick r:id="rId3"/>
              </a:rPr>
              <a:t>2</a:t>
            </a:r>
            <a:r>
              <a:rPr lang="en-US" dirty="0">
                <a:latin typeface="Times New Roman" charset="0"/>
              </a:rPr>
              <a:t>–</a:t>
            </a:r>
            <a:r>
              <a:rPr lang="en-US" dirty="0">
                <a:latin typeface="Times New Roman" charset="0"/>
                <a:hlinkClick r:id="rId3"/>
              </a:rPr>
              <a:t>6</a:t>
            </a:r>
            <a:r>
              <a:rPr lang="en-US" dirty="0">
                <a:latin typeface="Times New Roman" charset="0"/>
              </a:rPr>
              <a:t>]. </a:t>
            </a:r>
          </a:p>
          <a:p>
            <a:pPr eaLnBrk="1" hangingPunct="1"/>
            <a:r>
              <a:rPr lang="en-US" dirty="0">
                <a:latin typeface="Times New Roman" charset="0"/>
              </a:rPr>
              <a:t>HCV-infected patients have a 20% risk of developing cirrhosis within 20 years; it leads to chronic hepatitis in 85% of patient]. </a:t>
            </a:r>
          </a:p>
          <a:p>
            <a:pPr eaLnBrk="1" hangingPunct="1"/>
            <a:r>
              <a:rPr lang="en-US" dirty="0">
                <a:latin typeface="Times New Roman" charset="0"/>
              </a:rPr>
              <a:t>HIV disease may modify chronic HCV infection</a:t>
            </a:r>
            <a:r>
              <a:rPr lang="ja-JP" altLang="en-US" dirty="0">
                <a:latin typeface="Times New Roman" charset="0"/>
              </a:rPr>
              <a:t>’</a:t>
            </a:r>
            <a:r>
              <a:rPr lang="en-US" dirty="0">
                <a:latin typeface="Times New Roman" charset="0"/>
              </a:rPr>
              <a:t>s natural history, accelerating progression from chronic active hepatitis to cirrhosis, end-stage liver disease, and death.</a:t>
            </a:r>
          </a:p>
          <a:p>
            <a:pPr eaLnBrk="1" hangingPunct="1"/>
            <a:r>
              <a:rPr lang="en-US" dirty="0">
                <a:latin typeface="Times New Roman" charset="0"/>
              </a:rPr>
              <a:t>Enhanced risk of liver toxicity using antiretroviral agents in the presence of underlying chronic hepatitis C is a serious consideration. </a:t>
            </a:r>
          </a:p>
          <a:p>
            <a:pPr eaLnBrk="1" hangingPunct="1"/>
            <a:r>
              <a:rPr lang="en-US" dirty="0">
                <a:latin typeface="Times New Roman" charset="0"/>
              </a:rPr>
              <a:t>In injection drug users, rates of coinfection with HIV and HCV range from 52% to 93%.</a:t>
            </a:r>
          </a:p>
          <a:p>
            <a:pPr eaLnBrk="1" hangingPunct="1"/>
            <a:r>
              <a:rPr lang="en-US" dirty="0">
                <a:latin typeface="Times New Roman" charset="0"/>
              </a:rPr>
              <a:t>Strategies to prevent infection by hepatitis viruses (hepatitis B vaccine) and specific treatment (interferon plus ribavirin for hepatitis C virus) should be encouraged among HIV-infected persons. </a:t>
            </a:r>
          </a:p>
          <a:p>
            <a:pPr eaLnBrk="1" hangingPunct="1"/>
            <a:endParaRPr lang="en-US" dirty="0">
              <a:latin typeface="Times New Roman" charset="0"/>
            </a:endParaRPr>
          </a:p>
          <a:p>
            <a:pPr eaLnBrk="1" hangingPunct="1"/>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2B1D561E-C17F-6341-85DC-86A631E483C4}" type="slidenum">
              <a:rPr lang="en-US" sz="1200"/>
              <a:pPr eaLnBrk="1" hangingPunct="1"/>
              <a:t>8</a:t>
            </a:fld>
            <a:endParaRPr lang="en-US" sz="1200" dirty="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22296" indent="-277806" eaLnBrk="0" hangingPunct="0">
              <a:defRPr sz="2300">
                <a:solidFill>
                  <a:schemeClr val="tx1"/>
                </a:solidFill>
                <a:latin typeface="Times New Roman" charset="0"/>
                <a:ea typeface="ＭＳ Ｐゴシック" charset="0"/>
              </a:defRPr>
            </a:lvl2pPr>
            <a:lvl3pPr marL="1111225" indent="-222245" eaLnBrk="0" hangingPunct="0">
              <a:defRPr sz="2300">
                <a:solidFill>
                  <a:schemeClr val="tx1"/>
                </a:solidFill>
                <a:latin typeface="Times New Roman" charset="0"/>
                <a:ea typeface="ＭＳ Ｐゴシック" charset="0"/>
              </a:defRPr>
            </a:lvl3pPr>
            <a:lvl4pPr marL="1555714" indent="-222245" eaLnBrk="0" hangingPunct="0">
              <a:defRPr sz="2300">
                <a:solidFill>
                  <a:schemeClr val="tx1"/>
                </a:solidFill>
                <a:latin typeface="Times New Roman" charset="0"/>
                <a:ea typeface="ＭＳ Ｐゴシック" charset="0"/>
              </a:defRPr>
            </a:lvl4pPr>
            <a:lvl5pPr marL="2000204" indent="-222245" eaLnBrk="0" hangingPunct="0">
              <a:defRPr sz="2300">
                <a:solidFill>
                  <a:schemeClr val="tx1"/>
                </a:solidFill>
                <a:latin typeface="Times New Roman" charset="0"/>
                <a:ea typeface="ＭＳ Ｐゴシック" charset="0"/>
              </a:defRPr>
            </a:lvl5pPr>
            <a:lvl6pPr marL="2444694" indent="-222245" eaLnBrk="0" fontAlgn="base" hangingPunct="0">
              <a:spcBef>
                <a:spcPct val="0"/>
              </a:spcBef>
              <a:spcAft>
                <a:spcPct val="0"/>
              </a:spcAft>
              <a:defRPr sz="2300">
                <a:solidFill>
                  <a:schemeClr val="tx1"/>
                </a:solidFill>
                <a:latin typeface="Times New Roman" charset="0"/>
                <a:ea typeface="ＭＳ Ｐゴシック" charset="0"/>
              </a:defRPr>
            </a:lvl6pPr>
            <a:lvl7pPr marL="2889184" indent="-222245" eaLnBrk="0" fontAlgn="base" hangingPunct="0">
              <a:spcBef>
                <a:spcPct val="0"/>
              </a:spcBef>
              <a:spcAft>
                <a:spcPct val="0"/>
              </a:spcAft>
              <a:defRPr sz="2300">
                <a:solidFill>
                  <a:schemeClr val="tx1"/>
                </a:solidFill>
                <a:latin typeface="Times New Roman" charset="0"/>
                <a:ea typeface="ＭＳ Ｐゴシック" charset="0"/>
              </a:defRPr>
            </a:lvl7pPr>
            <a:lvl8pPr marL="3333674" indent="-222245" eaLnBrk="0" fontAlgn="base" hangingPunct="0">
              <a:spcBef>
                <a:spcPct val="0"/>
              </a:spcBef>
              <a:spcAft>
                <a:spcPct val="0"/>
              </a:spcAft>
              <a:defRPr sz="2300">
                <a:solidFill>
                  <a:schemeClr val="tx1"/>
                </a:solidFill>
                <a:latin typeface="Times New Roman" charset="0"/>
                <a:ea typeface="ＭＳ Ｐゴシック" charset="0"/>
              </a:defRPr>
            </a:lvl8pPr>
            <a:lvl9pPr marL="3778164" indent="-222245"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2D703B6C-66CE-F642-91E5-2BB33BFB0134}" type="slidenum">
              <a:rPr lang="en-US" sz="1200"/>
              <a:pPr eaLnBrk="1" hangingPunct="1"/>
              <a:t>9</a:t>
            </a:fld>
            <a:endParaRPr lang="en-US" sz="1200"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charset="0"/>
              </a:rPr>
              <a:t>Vaccinate if immune to A or B.  Best response when CD4&gt;200.  For the Hep C infected patient vaccinate regardless of CD4 and if immune reconstitution occurs with CD4 rise to above 250, consider revaccination.</a:t>
            </a:r>
          </a:p>
          <a:p>
            <a:pPr eaLnBrk="1" hangingPunct="1"/>
            <a:endParaRPr lang="en-US" dirty="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A3A6728D-71D8-4A44-94FA-AAACDB59E718}" type="slidenum">
              <a:rPr lang="en-US">
                <a:latin typeface="Times New Roman" charset="0"/>
              </a:rPr>
              <a:pPr/>
              <a:t>13</a:t>
            </a:fld>
            <a:endParaRPr lang="en-US" dirty="0">
              <a:latin typeface="Times New Roman"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charset="0"/>
              </a:rPr>
              <a:t>1998-2003: 845 HIV/HCV pts eligible for care, but only 29 receive HCV TX and 6 achieve SVR</a:t>
            </a:r>
          </a:p>
          <a:p>
            <a:pPr eaLnBrk="1" hangingPunct="1"/>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CD53093B-BA35-CC4A-8967-942486CA08A4}" type="slidenum">
              <a:rPr lang="en-US">
                <a:latin typeface="Times New Roman" charset="0"/>
              </a:rPr>
              <a:pPr/>
              <a:t>14</a:t>
            </a:fld>
            <a:endParaRPr lang="en-US" dirty="0">
              <a:latin typeface="Times New Roman" charset="0"/>
            </a:endParaRPr>
          </a:p>
        </p:txBody>
      </p:sp>
      <p:sp>
        <p:nvSpPr>
          <p:cNvPr id="131075" name="Rectangle 2"/>
          <p:cNvSpPr>
            <a:spLocks noGrp="1" noRot="1" noChangeAspect="1" noChangeArrowheads="1" noTextEdit="1"/>
          </p:cNvSpPr>
          <p:nvPr>
            <p:ph type="sldImg"/>
          </p:nvPr>
        </p:nvSpPr>
        <p:spPr>
          <a:xfrm>
            <a:off x="1146175" y="450850"/>
            <a:ext cx="4568825" cy="3427413"/>
          </a:xfrm>
          <a:ln/>
        </p:spPr>
      </p:sp>
      <p:sp>
        <p:nvSpPr>
          <p:cNvPr id="131076" name="Rectangle 3"/>
          <p:cNvSpPr>
            <a:spLocks noChangeArrowheads="1"/>
          </p:cNvSpPr>
          <p:nvPr/>
        </p:nvSpPr>
        <p:spPr bwMode="auto">
          <a:xfrm>
            <a:off x="534988" y="4570413"/>
            <a:ext cx="5942012" cy="38989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90085" tIns="45043" rIns="90085" bIns="45043"/>
          <a:lstStyle/>
          <a:p>
            <a:pPr defTabSz="900113" eaLnBrk="1" hangingPunct="1">
              <a:spcBef>
                <a:spcPct val="30000"/>
              </a:spcBef>
            </a:pPr>
            <a:endParaRPr lang="en-US" sz="1000" dirty="0">
              <a:latin typeface="Arial" charset="0"/>
            </a:endParaRPr>
          </a:p>
        </p:txBody>
      </p:sp>
      <p:sp>
        <p:nvSpPr>
          <p:cNvPr id="131077" name="Rectangle 4"/>
          <p:cNvSpPr>
            <a:spLocks noGrp="1" noChangeArrowheads="1"/>
          </p:cNvSpPr>
          <p:nvPr>
            <p:ph type="body" idx="1"/>
          </p:nvPr>
        </p:nvSpPr>
        <p:spPr>
          <a:xfrm>
            <a:off x="534988" y="4570413"/>
            <a:ext cx="5942012" cy="3898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85" tIns="45043" rIns="90085" bIns="45043"/>
          <a:lstStyle/>
          <a:p>
            <a:pPr defTabSz="892175" eaLnBrk="1" hangingPunct="1"/>
            <a:r>
              <a:rPr lang="en-US" dirty="0">
                <a:latin typeface="Times New Roman" charset="0"/>
              </a:rPr>
              <a:t>Listed above are the primary side effects of IFN therapy, as identified and confirmed in numerous clinical studies.</a:t>
            </a:r>
          </a:p>
          <a:p>
            <a:pPr defTabSz="892175" eaLnBrk="1" hangingPunct="1"/>
            <a:endParaRPr lang="en-US" dirty="0">
              <a:latin typeface="Times New Roman" charset="0"/>
            </a:endParaRPr>
          </a:p>
          <a:p>
            <a:pPr defTabSz="892175" eaLnBrk="1" hangingPunct="1"/>
            <a:r>
              <a:rPr lang="en-US" b="1" dirty="0">
                <a:latin typeface="Times New Roman" charset="0"/>
              </a:rPr>
              <a:t>References</a:t>
            </a:r>
          </a:p>
          <a:p>
            <a:pPr defTabSz="892175" eaLnBrk="1" hangingPunct="1">
              <a:buFontTx/>
              <a:buAutoNum type="arabicPeriod"/>
            </a:pPr>
            <a:r>
              <a:rPr lang="en-US" dirty="0">
                <a:latin typeface="Times New Roman" charset="0"/>
              </a:rPr>
              <a:t>PEGASYS</a:t>
            </a:r>
            <a:r>
              <a:rPr lang="en-US" baseline="30000" dirty="0">
                <a:latin typeface="Times New Roman" charset="0"/>
                <a:cs typeface="Arial" charset="0"/>
              </a:rPr>
              <a:t>® </a:t>
            </a:r>
            <a:r>
              <a:rPr lang="en-US" dirty="0">
                <a:latin typeface="Times New Roman" charset="0"/>
                <a:cs typeface="Arial" charset="0"/>
              </a:rPr>
              <a:t>(peginterferon alfa-2a) [package insert]. Nutley, NJ: Hoffmann-La Roche; 2002.</a:t>
            </a:r>
          </a:p>
          <a:p>
            <a:pPr defTabSz="892175" eaLnBrk="1" hangingPunct="1">
              <a:buFontTx/>
              <a:buAutoNum type="arabicPeriod"/>
            </a:pPr>
            <a:r>
              <a:rPr lang="en-US" dirty="0">
                <a:latin typeface="Times New Roman" charset="0"/>
                <a:cs typeface="Arial" charset="0"/>
              </a:rPr>
              <a:t>PEG-Intron</a:t>
            </a:r>
            <a:r>
              <a:rPr lang="en-US" sz="900" baseline="30000" dirty="0">
                <a:latin typeface="Times New Roman" charset="0"/>
                <a:cs typeface="Arial" charset="0"/>
              </a:rPr>
              <a:t>TM</a:t>
            </a:r>
            <a:r>
              <a:rPr lang="en-US" dirty="0">
                <a:latin typeface="Times New Roman" charset="0"/>
                <a:cs typeface="Arial" charset="0"/>
              </a:rPr>
              <a:t> (peginterferon alfa-2b) [package insert]. Kenilworth, NJ: Schering Corporation; 2001.</a:t>
            </a:r>
          </a:p>
          <a:p>
            <a:pPr defTabSz="892175" eaLnBrk="1" hangingPunct="1"/>
            <a:endParaRPr lang="en-US" dirty="0">
              <a:latin typeface="Times New Roman" charset="0"/>
              <a:cs typeface="Arial" charset="0"/>
            </a:endParaRPr>
          </a:p>
          <a:p>
            <a:pPr defTabSz="892175" eaLnBrk="1" hangingPunct="1">
              <a:buFontTx/>
              <a:buAutoNum type="arabicPeriod"/>
            </a:pPr>
            <a:endParaRPr lang="en-US" dirty="0">
              <a:latin typeface="Times New Roman"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11CDEC81-9C21-5448-9E5B-CA7D0857B13E}" type="slidenum">
              <a:rPr lang="en-US">
                <a:latin typeface="Times New Roman" charset="0"/>
              </a:rPr>
              <a:pPr/>
              <a:t>15</a:t>
            </a:fld>
            <a:endParaRPr lang="en-US" dirty="0">
              <a:latin typeface="Times New Roman" charset="0"/>
            </a:endParaRPr>
          </a:p>
        </p:txBody>
      </p:sp>
      <p:sp>
        <p:nvSpPr>
          <p:cNvPr id="132099" name="Rectangle 2"/>
          <p:cNvSpPr>
            <a:spLocks noGrp="1" noRot="1" noChangeAspect="1" noChangeArrowheads="1" noTextEdit="1"/>
          </p:cNvSpPr>
          <p:nvPr>
            <p:ph type="sldImg"/>
          </p:nvPr>
        </p:nvSpPr>
        <p:spPr>
          <a:xfrm>
            <a:off x="1149350" y="450850"/>
            <a:ext cx="4570413" cy="3429000"/>
          </a:xfrm>
          <a:ln/>
        </p:spPr>
      </p:sp>
      <p:sp>
        <p:nvSpPr>
          <p:cNvPr id="132100" name="Rectangle 3"/>
          <p:cNvSpPr>
            <a:spLocks noGrp="1" noChangeArrowheads="1"/>
          </p:cNvSpPr>
          <p:nvPr>
            <p:ph type="body" idx="1"/>
          </p:nvPr>
        </p:nvSpPr>
        <p:spPr>
          <a:xfrm>
            <a:off x="914400" y="4308475"/>
            <a:ext cx="5029200" cy="44180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892175" eaLnBrk="1" hangingPunct="1"/>
            <a:r>
              <a:rPr lang="en-US" dirty="0">
                <a:latin typeface="Times New Roman" charset="0"/>
              </a:rPr>
              <a:t>Side effects of ribavirin include hemolytic anemia, teratogenicity, cough, dyspnea, rash, pruritus, insomnia, and anorexia.</a:t>
            </a:r>
          </a:p>
          <a:p>
            <a:pPr defTabSz="892175" eaLnBrk="1" hangingPunct="1"/>
            <a:endParaRPr lang="en-US" dirty="0">
              <a:latin typeface="Times New Roman" charset="0"/>
            </a:endParaRPr>
          </a:p>
          <a:p>
            <a:pPr defTabSz="892175" eaLnBrk="1" hangingPunct="1"/>
            <a:r>
              <a:rPr lang="en-US" b="1" dirty="0">
                <a:latin typeface="Times New Roman" charset="0"/>
              </a:rPr>
              <a:t>Reference</a:t>
            </a:r>
          </a:p>
          <a:p>
            <a:pPr defTabSz="892175" eaLnBrk="1" hangingPunct="1">
              <a:buFontTx/>
              <a:buAutoNum type="arabicPeriod"/>
            </a:pPr>
            <a:r>
              <a:rPr lang="en-US" dirty="0">
                <a:latin typeface="Times New Roman" charset="0"/>
              </a:rPr>
              <a:t>COPEGUS™ (ribavirin, USP) </a:t>
            </a:r>
            <a:r>
              <a:rPr lang="en-US" dirty="0">
                <a:latin typeface="Times New Roman" charset="0"/>
                <a:cs typeface="Arial" charset="0"/>
              </a:rPr>
              <a:t>[package insert]. Nutley, NJ: Hoffmann-La Roche; 2002.</a:t>
            </a:r>
            <a:endParaRPr lang="en-US" baseline="30000" dirty="0">
              <a:latin typeface="Times New Roman" charset="0"/>
            </a:endParaRPr>
          </a:p>
          <a:p>
            <a:pPr defTabSz="892175" eaLnBrk="1" hangingPunct="1"/>
            <a:endParaRPr lang="en-US" dirty="0">
              <a:latin typeface="Times New Roman" charset="0"/>
            </a:endParaRPr>
          </a:p>
          <a:p>
            <a:pPr defTabSz="892175" eaLnBrk="1" hangingPunct="1"/>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p:nvCxnSpPr>
        <p:spPr>
          <a:xfrm>
            <a:off x="0" y="58674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88720" y="5943600"/>
            <a:ext cx="6255080" cy="1107996"/>
          </a:xfrm>
          <a:prstGeom prst="rect">
            <a:avLst/>
          </a:prstGeom>
          <a:noFill/>
        </p:spPr>
        <p:txBody>
          <a:bodyPr wrap="square" rtlCol="0">
            <a:spAutoFit/>
          </a:bodyPr>
          <a:lstStyle/>
          <a:p>
            <a:pPr algn="ctr"/>
            <a:r>
              <a:rPr lang="en-US" b="1" spc="300" dirty="0" smtClean="0">
                <a:latin typeface="Calibri" pitchFamily="34" charset="0"/>
                <a:cs typeface="Calibri" pitchFamily="34" charset="0"/>
              </a:rPr>
              <a:t> RYAN</a:t>
            </a:r>
            <a:r>
              <a:rPr lang="en-US" b="1" spc="300" baseline="0" dirty="0" smtClean="0">
                <a:latin typeface="Calibri" pitchFamily="34" charset="0"/>
                <a:cs typeface="Calibri" pitchFamily="34" charset="0"/>
              </a:rPr>
              <a:t> WHITE 2012 GRANTEE MEETING</a:t>
            </a:r>
          </a:p>
          <a:p>
            <a:pPr algn="ctr"/>
            <a:r>
              <a:rPr lang="en-US" sz="1600" b="1" strike="noStrike" spc="300" dirty="0" smtClean="0">
                <a:latin typeface="+mn-lt"/>
                <a:cs typeface="Calibri" pitchFamily="34" charset="0"/>
              </a:rPr>
              <a:t>HEPATITIS C TREATMENT EXPANSION INITIATIVE</a:t>
            </a:r>
          </a:p>
          <a:p>
            <a:pPr algn="ctr"/>
            <a:r>
              <a:rPr lang="en-US" sz="1600" b="1" strike="noStrike" spc="300" dirty="0" smtClean="0">
                <a:latin typeface="+mn-lt"/>
                <a:cs typeface="Calibri" pitchFamily="34" charset="0"/>
              </a:rPr>
              <a:t>WASHINGTON, DC</a:t>
            </a:r>
            <a:r>
              <a:rPr lang="en-US" sz="1600" b="1" strike="noStrike" spc="300" baseline="0" dirty="0" smtClean="0">
                <a:latin typeface="+mn-lt"/>
                <a:cs typeface="Calibri" pitchFamily="34" charset="0"/>
              </a:rPr>
              <a:t> -</a:t>
            </a:r>
            <a:r>
              <a:rPr lang="en-US" sz="1600" b="1" strike="noStrike" spc="300" dirty="0" smtClean="0">
                <a:latin typeface="+mn-lt"/>
                <a:cs typeface="Calibri" pitchFamily="34" charset="0"/>
              </a:rPr>
              <a:t> NOVEMBER 29</a:t>
            </a:r>
            <a:r>
              <a:rPr lang="en-US" sz="1600" b="1" strike="noStrike" spc="300" baseline="30000" dirty="0" smtClean="0">
                <a:latin typeface="+mn-lt"/>
                <a:cs typeface="Calibri" pitchFamily="34" charset="0"/>
              </a:rPr>
              <a:t>th</a:t>
            </a:r>
            <a:r>
              <a:rPr lang="en-US" sz="1600" b="1" strike="noStrike" spc="300" dirty="0" smtClean="0">
                <a:latin typeface="+mn-lt"/>
                <a:cs typeface="Calibri" pitchFamily="34" charset="0"/>
              </a:rPr>
              <a:t> 2012</a:t>
            </a:r>
          </a:p>
          <a:p>
            <a:pPr algn="ctr"/>
            <a:endParaRPr lang="en-US" sz="1600" b="1" spc="300" dirty="0">
              <a:latin typeface="French Script MT" pitchFamily="66" charset="0"/>
            </a:endParaRPr>
          </a:p>
        </p:txBody>
      </p:sp>
      <p:cxnSp>
        <p:nvCxnSpPr>
          <p:cNvPr id="10" name="Straight Connector 9"/>
          <p:cNvCxnSpPr/>
          <p:nvPr/>
        </p:nvCxnSpPr>
        <p:spPr>
          <a:xfrm>
            <a:off x="0" y="5715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13" name="Picture 12" descr="usf_logo_r.gif"/>
          <p:cNvPicPr>
            <a:picLocks noChangeAspect="1"/>
          </p:cNvPicPr>
          <p:nvPr userDrawn="1"/>
        </p:nvPicPr>
        <p:blipFill>
          <a:blip r:embed="rId2"/>
          <a:stretch>
            <a:fillRect/>
          </a:stretch>
        </p:blipFill>
        <p:spPr>
          <a:xfrm>
            <a:off x="8077200" y="6019800"/>
            <a:ext cx="762000" cy="762000"/>
          </a:xfrm>
          <a:prstGeom prst="rect">
            <a:avLst/>
          </a:prstGeom>
        </p:spPr>
      </p:pic>
      <p:pic>
        <p:nvPicPr>
          <p:cNvPr id="18" name="Picture 17" descr="hrsa_Logo.jpg"/>
          <p:cNvPicPr>
            <a:picLocks noChangeAspect="1"/>
          </p:cNvPicPr>
          <p:nvPr userDrawn="1"/>
        </p:nvPicPr>
        <p:blipFill>
          <a:blip r:embed="rId3"/>
          <a:stretch>
            <a:fillRect/>
          </a:stretch>
        </p:blipFill>
        <p:spPr>
          <a:xfrm>
            <a:off x="152400" y="6172200"/>
            <a:ext cx="1371600" cy="381000"/>
          </a:xfrm>
          <a:prstGeom prst="rect">
            <a:avLst/>
          </a:prstGeom>
        </p:spPr>
      </p:pic>
    </p:spTree>
    <p:extLst>
      <p:ext uri="{BB962C8B-B14F-4D97-AF65-F5344CB8AC3E}">
        <p14:creationId xmlns="" xmlns:p14="http://schemas.microsoft.com/office/powerpoint/2010/main" val="223510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FCCBE0-D60D-AB4C-A164-AF38D8BE4C39}" type="datetimeFigureOut">
              <a:rPr lang="en-US" smtClean="0"/>
              <a:pPr/>
              <a:t>11/19/2012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ADC603-B299-FF40-8563-CA591AEB0D58}" type="slidenum">
              <a:rPr lang="en-US" smtClean="0"/>
              <a:pPr/>
              <a:t>‹#›</a:t>
            </a:fld>
            <a:endParaRPr lang="en-US" dirty="0"/>
          </a:p>
        </p:txBody>
      </p:sp>
    </p:spTree>
    <p:extLst>
      <p:ext uri="{BB962C8B-B14F-4D97-AF65-F5344CB8AC3E}">
        <p14:creationId xmlns="" xmlns:p14="http://schemas.microsoft.com/office/powerpoint/2010/main" val="203221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FCCBE0-D60D-AB4C-A164-AF38D8BE4C39}" type="datetimeFigureOut">
              <a:rPr lang="en-US" smtClean="0"/>
              <a:pPr/>
              <a:t>11/19/2012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ADC603-B299-FF40-8563-CA591AEB0D58}" type="slidenum">
              <a:rPr lang="en-US" smtClean="0"/>
              <a:pPr/>
              <a:t>‹#›</a:t>
            </a:fld>
            <a:endParaRPr lang="en-US" dirty="0"/>
          </a:p>
        </p:txBody>
      </p:sp>
    </p:spTree>
    <p:extLst>
      <p:ext uri="{BB962C8B-B14F-4D97-AF65-F5344CB8AC3E}">
        <p14:creationId xmlns="" xmlns:p14="http://schemas.microsoft.com/office/powerpoint/2010/main" val="48768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FCCBE0-D60D-AB4C-A164-AF38D8BE4C39}" type="datetimeFigureOut">
              <a:rPr lang="en-US" smtClean="0"/>
              <a:pPr/>
              <a:t>11/19/2012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ADC603-B299-FF40-8563-CA591AEB0D58}" type="slidenum">
              <a:rPr lang="en-US" smtClean="0"/>
              <a:pPr/>
              <a:t>‹#›</a:t>
            </a:fld>
            <a:endParaRPr lang="en-US" dirty="0"/>
          </a:p>
        </p:txBody>
      </p:sp>
    </p:spTree>
    <p:extLst>
      <p:ext uri="{BB962C8B-B14F-4D97-AF65-F5344CB8AC3E}">
        <p14:creationId xmlns="" xmlns:p14="http://schemas.microsoft.com/office/powerpoint/2010/main" val="427950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0" y="58674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288720" y="5943600"/>
            <a:ext cx="6255080" cy="1107996"/>
          </a:xfrm>
          <a:prstGeom prst="rect">
            <a:avLst/>
          </a:prstGeom>
          <a:noFill/>
        </p:spPr>
        <p:txBody>
          <a:bodyPr wrap="square" rtlCol="0">
            <a:spAutoFit/>
          </a:bodyPr>
          <a:lstStyle/>
          <a:p>
            <a:pPr algn="ctr"/>
            <a:r>
              <a:rPr lang="en-US" b="1" spc="300" dirty="0" smtClean="0">
                <a:latin typeface="Calibri" pitchFamily="34" charset="0"/>
                <a:cs typeface="Calibri" pitchFamily="34" charset="0"/>
              </a:rPr>
              <a:t> RYAN</a:t>
            </a:r>
            <a:r>
              <a:rPr lang="en-US" b="1" spc="300" baseline="0" dirty="0" smtClean="0">
                <a:latin typeface="Calibri" pitchFamily="34" charset="0"/>
                <a:cs typeface="Calibri" pitchFamily="34" charset="0"/>
              </a:rPr>
              <a:t> WHITE 2012 GRANTEE MEETING</a:t>
            </a:r>
          </a:p>
          <a:p>
            <a:pPr algn="ctr"/>
            <a:r>
              <a:rPr lang="en-US" sz="1600" b="1" strike="noStrike" spc="300" dirty="0" smtClean="0">
                <a:latin typeface="+mn-lt"/>
                <a:cs typeface="Calibri" pitchFamily="34" charset="0"/>
              </a:rPr>
              <a:t>HEPATITIS C TREATMENT EXPANSION INITIATIVE</a:t>
            </a:r>
          </a:p>
          <a:p>
            <a:pPr algn="ctr"/>
            <a:r>
              <a:rPr lang="en-US" sz="1600" b="1" strike="noStrike" spc="300" dirty="0" smtClean="0">
                <a:latin typeface="+mn-lt"/>
                <a:cs typeface="Calibri" pitchFamily="34" charset="0"/>
              </a:rPr>
              <a:t>WASHINGTON, DC</a:t>
            </a:r>
            <a:r>
              <a:rPr lang="en-US" sz="1600" b="1" strike="noStrike" spc="300" baseline="0" dirty="0" smtClean="0">
                <a:latin typeface="+mn-lt"/>
                <a:cs typeface="Calibri" pitchFamily="34" charset="0"/>
              </a:rPr>
              <a:t> -</a:t>
            </a:r>
            <a:r>
              <a:rPr lang="en-US" sz="1600" b="1" strike="noStrike" spc="300" dirty="0" smtClean="0">
                <a:latin typeface="+mn-lt"/>
                <a:cs typeface="Calibri" pitchFamily="34" charset="0"/>
              </a:rPr>
              <a:t> NOVEMBER 29</a:t>
            </a:r>
            <a:r>
              <a:rPr lang="en-US" sz="1600" b="1" strike="noStrike" spc="300" baseline="30000" dirty="0" smtClean="0">
                <a:latin typeface="+mn-lt"/>
                <a:cs typeface="Calibri" pitchFamily="34" charset="0"/>
              </a:rPr>
              <a:t>th</a:t>
            </a:r>
            <a:r>
              <a:rPr lang="en-US" sz="1600" b="1" strike="noStrike" spc="300" dirty="0" smtClean="0">
                <a:latin typeface="+mn-lt"/>
                <a:cs typeface="Calibri" pitchFamily="34" charset="0"/>
              </a:rPr>
              <a:t> 2012</a:t>
            </a:r>
          </a:p>
          <a:p>
            <a:pPr algn="ctr"/>
            <a:endParaRPr lang="en-US" sz="1600" b="1" spc="300" dirty="0">
              <a:latin typeface="French Script MT" pitchFamily="66" charset="0"/>
            </a:endParaRPr>
          </a:p>
        </p:txBody>
      </p:sp>
      <p:cxnSp>
        <p:nvCxnSpPr>
          <p:cNvPr id="9" name="Straight Connector 8"/>
          <p:cNvCxnSpPr/>
          <p:nvPr userDrawn="1"/>
        </p:nvCxnSpPr>
        <p:spPr>
          <a:xfrm>
            <a:off x="0" y="5715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usf_logo_r.gif"/>
          <p:cNvPicPr>
            <a:picLocks noChangeAspect="1"/>
          </p:cNvPicPr>
          <p:nvPr userDrawn="1"/>
        </p:nvPicPr>
        <p:blipFill>
          <a:blip r:embed="rId2"/>
          <a:stretch>
            <a:fillRect/>
          </a:stretch>
        </p:blipFill>
        <p:spPr>
          <a:xfrm>
            <a:off x="8077200" y="6019800"/>
            <a:ext cx="762000" cy="762000"/>
          </a:xfrm>
          <a:prstGeom prst="rect">
            <a:avLst/>
          </a:prstGeom>
        </p:spPr>
      </p:pic>
      <p:pic>
        <p:nvPicPr>
          <p:cNvPr id="11" name="Picture 10" descr="hrsa_Logo.jpg"/>
          <p:cNvPicPr>
            <a:picLocks noChangeAspect="1"/>
          </p:cNvPicPr>
          <p:nvPr userDrawn="1"/>
        </p:nvPicPr>
        <p:blipFill>
          <a:blip r:embed="rId3"/>
          <a:stretch>
            <a:fillRect/>
          </a:stretch>
        </p:blipFill>
        <p:spPr>
          <a:xfrm>
            <a:off x="152400" y="6172200"/>
            <a:ext cx="1371600" cy="381000"/>
          </a:xfrm>
          <a:prstGeom prst="rect">
            <a:avLst/>
          </a:prstGeom>
        </p:spPr>
      </p:pic>
    </p:spTree>
    <p:extLst>
      <p:ext uri="{BB962C8B-B14F-4D97-AF65-F5344CB8AC3E}">
        <p14:creationId xmlns="" xmlns:p14="http://schemas.microsoft.com/office/powerpoint/2010/main" val="180757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8" name="Straight Connector 7"/>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11" name="Picture 10"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276607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Box 6"/>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8" name="Straight Connector 7"/>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11" name="Picture 10"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21105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Box 7"/>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9" name="Straight Connector 8"/>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11" name="Picture 10"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12" name="Picture 11"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157029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11" name="Straight Connector 10"/>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13" name="Picture 12"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14" name="Picture 13"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174690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Box 5"/>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7" name="Straight Connector 6"/>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9" name="Picture 8"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10" name="Picture 9"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77354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168094" y="6173788"/>
            <a:ext cx="9480188" cy="738664"/>
          </a:xfrm>
          <a:prstGeom prst="rect">
            <a:avLst/>
          </a:prstGeom>
          <a:noFill/>
        </p:spPr>
        <p:txBody>
          <a:bodyPr wrap="square" rtlCol="0">
            <a:spAutoFit/>
          </a:bodyPr>
          <a:lstStyle/>
          <a:p>
            <a:pPr algn="ctr"/>
            <a:r>
              <a:rPr lang="en-US" sz="1400" b="1" spc="0" baseline="0" dirty="0" smtClean="0"/>
              <a:t>RYAN WHITE 2012 GRANTEE MEETING</a:t>
            </a:r>
          </a:p>
          <a:p>
            <a:pPr algn="ctr"/>
            <a:r>
              <a:rPr lang="en-US" sz="1400" b="1" spc="0" baseline="0" dirty="0" smtClean="0"/>
              <a:t>HEPATITIS C TREATMENT EXPANSION INITIATIVE</a:t>
            </a:r>
          </a:p>
          <a:p>
            <a:pPr algn="ctr"/>
            <a:r>
              <a:rPr lang="en-US" sz="1400" b="1" spc="0" baseline="0" dirty="0" smtClean="0"/>
              <a:t>WASHINGTON, DC – NOVEMBER 29, 2012</a:t>
            </a:r>
            <a:endParaRPr lang="en-US" sz="1400" spc="-150" dirty="0"/>
          </a:p>
        </p:txBody>
      </p:sp>
      <p:cxnSp>
        <p:nvCxnSpPr>
          <p:cNvPr id="6" name="Straight Connector 5"/>
          <p:cNvCxnSpPr/>
          <p:nvPr userDrawn="1"/>
        </p:nvCxnSpPr>
        <p:spPr>
          <a:xfrm>
            <a:off x="0" y="60960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6172200"/>
            <a:ext cx="9144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7" descr="untitled.jpg"/>
          <p:cNvPicPr>
            <a:picLocks noChangeAspect="1"/>
          </p:cNvPicPr>
          <p:nvPr userDrawn="1"/>
        </p:nvPicPr>
        <p:blipFill>
          <a:blip r:embed="rId2" cstate="print"/>
          <a:srcRect l="18362" r="12561"/>
          <a:stretch>
            <a:fillRect/>
          </a:stretch>
        </p:blipFill>
        <p:spPr>
          <a:xfrm>
            <a:off x="8153400" y="6248400"/>
            <a:ext cx="838200" cy="609600"/>
          </a:xfrm>
          <a:prstGeom prst="rect">
            <a:avLst/>
          </a:prstGeom>
        </p:spPr>
      </p:pic>
      <p:pic>
        <p:nvPicPr>
          <p:cNvPr id="9" name="Picture 8" descr="images.jpg"/>
          <p:cNvPicPr>
            <a:picLocks noChangeAspect="1"/>
          </p:cNvPicPr>
          <p:nvPr userDrawn="1"/>
        </p:nvPicPr>
        <p:blipFill>
          <a:blip r:embed="rId3"/>
          <a:stretch>
            <a:fillRect/>
          </a:stretch>
        </p:blipFill>
        <p:spPr>
          <a:xfrm>
            <a:off x="0" y="6400800"/>
            <a:ext cx="997527" cy="228600"/>
          </a:xfrm>
          <a:prstGeom prst="rect">
            <a:avLst/>
          </a:prstGeom>
        </p:spPr>
      </p:pic>
    </p:spTree>
    <p:extLst>
      <p:ext uri="{BB962C8B-B14F-4D97-AF65-F5344CB8AC3E}">
        <p14:creationId xmlns="" xmlns:p14="http://schemas.microsoft.com/office/powerpoint/2010/main" val="233193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FCCBE0-D60D-AB4C-A164-AF38D8BE4C39}" type="datetimeFigureOut">
              <a:rPr lang="en-US" smtClean="0"/>
              <a:pPr/>
              <a:t>11/19/2012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ADC603-B299-FF40-8563-CA591AEB0D58}" type="slidenum">
              <a:rPr lang="en-US" smtClean="0"/>
              <a:pPr/>
              <a:t>‹#›</a:t>
            </a:fld>
            <a:endParaRPr lang="en-US" dirty="0"/>
          </a:p>
        </p:txBody>
      </p:sp>
    </p:spTree>
    <p:extLst>
      <p:ext uri="{BB962C8B-B14F-4D97-AF65-F5344CB8AC3E}">
        <p14:creationId xmlns="" xmlns:p14="http://schemas.microsoft.com/office/powerpoint/2010/main" val="277113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338423167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apha.org/ppp/hiv/Best_Practices_new.pdf"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buprenorphine.samhsa.gov/training.html" TargetMode="External"/><Relationship Id="rId2" Type="http://schemas.openxmlformats.org/officeDocument/2006/relationships/hyperlink" Target="http://odp.od.nih.gov/consensus/cons/108/108_intro.htm"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Implementing HCV Treatment Programs in Comprehensive HIV Clinics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Todd S. Wills, MD</a:t>
            </a:r>
          </a:p>
          <a:p>
            <a:r>
              <a:rPr lang="en-US" dirty="0" smtClean="0"/>
              <a:t>Martha Friedrich, PhD</a:t>
            </a:r>
          </a:p>
          <a:p>
            <a:r>
              <a:rPr lang="en-US" dirty="0" smtClean="0"/>
              <a:t>SPNS Hepatitis C Treatment Expansion Initiative</a:t>
            </a:r>
          </a:p>
          <a:p>
            <a:r>
              <a:rPr lang="en-US" dirty="0" smtClean="0"/>
              <a:t>University of South Florida</a:t>
            </a:r>
            <a:endParaRPr lang="en-US" dirty="0"/>
          </a:p>
        </p:txBody>
      </p:sp>
    </p:spTree>
    <p:extLst>
      <p:ext uri="{BB962C8B-B14F-4D97-AF65-F5344CB8AC3E}">
        <p14:creationId xmlns="" xmlns:p14="http://schemas.microsoft.com/office/powerpoint/2010/main" val="1715361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819400"/>
            <a:ext cx="7772400" cy="1362075"/>
          </a:xfrm>
        </p:spPr>
        <p:txBody>
          <a:bodyPr/>
          <a:lstStyle/>
          <a:p>
            <a:r>
              <a:rPr lang="en-US" dirty="0" smtClean="0"/>
              <a:t>Patient Related Challenges</a:t>
            </a:r>
            <a:endParaRPr lang="en-US" dirty="0"/>
          </a:p>
        </p:txBody>
      </p:sp>
      <p:sp>
        <p:nvSpPr>
          <p:cNvPr id="5" name="Text Placeholder 4"/>
          <p:cNvSpPr>
            <a:spLocks noGrp="1"/>
          </p:cNvSpPr>
          <p:nvPr>
            <p:ph type="body" idx="1"/>
          </p:nvPr>
        </p:nvSpPr>
        <p:spPr>
          <a:xfrm>
            <a:off x="0" y="2906713"/>
            <a:ext cx="9144000" cy="1500187"/>
          </a:xfrm>
        </p:spPr>
        <p:txBody>
          <a:bodyPr/>
          <a:lstStyle/>
          <a:p>
            <a:endParaRPr lang="en-US" dirty="0"/>
          </a:p>
        </p:txBody>
      </p:sp>
    </p:spTree>
    <p:extLst>
      <p:ext uri="{BB962C8B-B14F-4D97-AF65-F5344CB8AC3E}">
        <p14:creationId xmlns="" xmlns:p14="http://schemas.microsoft.com/office/powerpoint/2010/main" val="380160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2303841309"/>
              </p:ext>
            </p:extLst>
          </p:nvPr>
        </p:nvGraphicFramePr>
        <p:xfrm>
          <a:off x="918791" y="1286363"/>
          <a:ext cx="6458562" cy="45218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62920" y="5710496"/>
            <a:ext cx="5755957" cy="369332"/>
          </a:xfrm>
          <a:prstGeom prst="rect">
            <a:avLst/>
          </a:prstGeom>
          <a:noFill/>
        </p:spPr>
        <p:txBody>
          <a:bodyPr wrap="square" rtlCol="0">
            <a:spAutoFit/>
          </a:bodyPr>
          <a:lstStyle/>
          <a:p>
            <a:r>
              <a:rPr lang="en-US" dirty="0" smtClean="0"/>
              <a:t>Sulkowski M, et al. Ann Internal Med 2003; 138 197-207</a:t>
            </a:r>
            <a:endParaRPr lang="en-US" dirty="0"/>
          </a:p>
        </p:txBody>
      </p:sp>
      <p:sp>
        <p:nvSpPr>
          <p:cNvPr id="4" name="Title 3"/>
          <p:cNvSpPr>
            <a:spLocks noGrp="1"/>
          </p:cNvSpPr>
          <p:nvPr>
            <p:ph type="title"/>
          </p:nvPr>
        </p:nvSpPr>
        <p:spPr/>
        <p:txBody>
          <a:bodyPr>
            <a:normAutofit fontScale="90000"/>
          </a:bodyPr>
          <a:lstStyle/>
          <a:p>
            <a:r>
              <a:rPr lang="en-US" dirty="0" smtClean="0"/>
              <a:t>Prevalence of HCV in HIV Infected Persons by Risk Factor</a:t>
            </a:r>
            <a:endParaRPr lang="en-US" dirty="0"/>
          </a:p>
        </p:txBody>
      </p:sp>
    </p:spTree>
    <p:extLst>
      <p:ext uri="{BB962C8B-B14F-4D97-AF65-F5344CB8AC3E}">
        <p14:creationId xmlns="" xmlns:p14="http://schemas.microsoft.com/office/powerpoint/2010/main" val="691744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to Treatment of Coinfected Individuals</a:t>
            </a:r>
            <a:endParaRPr lang="en-US" dirty="0"/>
          </a:p>
        </p:txBody>
      </p:sp>
      <p:sp>
        <p:nvSpPr>
          <p:cNvPr id="3" name="Content Placeholder 2"/>
          <p:cNvSpPr>
            <a:spLocks noGrp="1"/>
          </p:cNvSpPr>
          <p:nvPr>
            <p:ph idx="1"/>
          </p:nvPr>
        </p:nvSpPr>
        <p:spPr>
          <a:xfrm>
            <a:off x="457200" y="1461274"/>
            <a:ext cx="8229600" cy="4525963"/>
          </a:xfrm>
        </p:spPr>
        <p:txBody>
          <a:bodyPr>
            <a:normAutofit fontScale="92500" lnSpcReduction="20000"/>
          </a:bodyPr>
          <a:lstStyle/>
          <a:p>
            <a:r>
              <a:rPr lang="en-US" dirty="0" smtClean="0"/>
              <a:t>HIV/HCV Coinfected patients are less likely to be treated than those with HCV monoinfection</a:t>
            </a:r>
          </a:p>
          <a:p>
            <a:r>
              <a:rPr lang="en-US" dirty="0" smtClean="0"/>
              <a:t>Primary Barriers</a:t>
            </a:r>
          </a:p>
          <a:p>
            <a:pPr lvl="1"/>
            <a:r>
              <a:rPr lang="en-US" dirty="0" smtClean="0"/>
              <a:t>Low Physician Referral Rates</a:t>
            </a:r>
          </a:p>
          <a:p>
            <a:pPr lvl="1"/>
            <a:r>
              <a:rPr lang="en-US" dirty="0" smtClean="0"/>
              <a:t>High No-Show Rates</a:t>
            </a:r>
          </a:p>
          <a:p>
            <a:r>
              <a:rPr lang="en-US" dirty="0" smtClean="0"/>
              <a:t>Additional Reasons for Treatment Ineligibility</a:t>
            </a:r>
          </a:p>
          <a:p>
            <a:pPr lvl="1"/>
            <a:r>
              <a:rPr lang="en-US" dirty="0" smtClean="0"/>
              <a:t>Non-Adherence</a:t>
            </a:r>
          </a:p>
          <a:p>
            <a:pPr lvl="1"/>
            <a:r>
              <a:rPr lang="en-US" dirty="0" smtClean="0"/>
              <a:t>Psychiatric Illness</a:t>
            </a:r>
          </a:p>
          <a:p>
            <a:pPr lvl="1"/>
            <a:r>
              <a:rPr lang="en-US" dirty="0" smtClean="0"/>
              <a:t>Relapsed alcohol or substance use</a:t>
            </a:r>
          </a:p>
          <a:p>
            <a:r>
              <a:rPr lang="en-US" dirty="0" smtClean="0"/>
              <a:t>Strategies to Overcome these barriers are needed</a:t>
            </a:r>
          </a:p>
          <a:p>
            <a:endParaRPr lang="en-US" dirty="0"/>
          </a:p>
        </p:txBody>
      </p:sp>
      <p:sp>
        <p:nvSpPr>
          <p:cNvPr id="5" name="TextBox 4"/>
          <p:cNvSpPr txBox="1"/>
          <p:nvPr/>
        </p:nvSpPr>
        <p:spPr>
          <a:xfrm>
            <a:off x="411610" y="5691702"/>
            <a:ext cx="8686800" cy="369332"/>
          </a:xfrm>
          <a:prstGeom prst="rect">
            <a:avLst/>
          </a:prstGeom>
          <a:noFill/>
        </p:spPr>
        <p:txBody>
          <a:bodyPr wrap="square" rtlCol="0">
            <a:spAutoFit/>
          </a:bodyPr>
          <a:lstStyle/>
          <a:p>
            <a:r>
              <a:rPr lang="en-US" dirty="0" smtClean="0"/>
              <a:t>Shim et al. AASLD 2004. Abstract 386 // Fleming et al. Clin Inf Dis 2003. (36) 97-100.</a:t>
            </a:r>
            <a:endParaRPr lang="en-US" dirty="0"/>
          </a:p>
        </p:txBody>
      </p:sp>
    </p:spTree>
    <p:extLst>
      <p:ext uri="{BB962C8B-B14F-4D97-AF65-F5344CB8AC3E}">
        <p14:creationId xmlns="" xmlns:p14="http://schemas.microsoft.com/office/powerpoint/2010/main" val="3067141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358776" y="-174746"/>
            <a:ext cx="8229600" cy="1143000"/>
          </a:xfrm>
        </p:spPr>
        <p:txBody>
          <a:bodyPr>
            <a:normAutofit/>
          </a:bodyPr>
          <a:lstStyle/>
          <a:p>
            <a:pPr algn="ctr" eaLnBrk="1" hangingPunct="1"/>
            <a:r>
              <a:rPr lang="en-US" sz="3200" dirty="0">
                <a:effectLst>
                  <a:outerShdw blurRad="38100" dist="38100" dir="2700000" algn="tl">
                    <a:srgbClr val="FFFFFF"/>
                  </a:outerShdw>
                </a:effectLst>
                <a:latin typeface="Tahoma" charset="0"/>
              </a:rPr>
              <a:t>Barriers to HCV Treatment</a:t>
            </a:r>
          </a:p>
        </p:txBody>
      </p:sp>
      <p:sp>
        <p:nvSpPr>
          <p:cNvPr id="606211" name="Rectangle 3"/>
          <p:cNvSpPr>
            <a:spLocks noGrp="1" noChangeArrowheads="1"/>
          </p:cNvSpPr>
          <p:nvPr>
            <p:ph type="body" idx="1"/>
          </p:nvPr>
        </p:nvSpPr>
        <p:spPr>
          <a:xfrm>
            <a:off x="243681" y="899664"/>
            <a:ext cx="8656638" cy="4968875"/>
          </a:xfrm>
        </p:spPr>
        <p:txBody>
          <a:bodyPr/>
          <a:lstStyle/>
          <a:p>
            <a:pPr eaLnBrk="1" hangingPunct="1">
              <a:lnSpc>
                <a:spcPct val="80000"/>
              </a:lnSpc>
              <a:buFont typeface="Wingdings" pitchFamily="2" charset="2"/>
              <a:buChar char="n"/>
              <a:defRPr/>
            </a:pPr>
            <a:r>
              <a:rPr lang="en-US" sz="2000" dirty="0" smtClean="0">
                <a:ea typeface="+mn-ea"/>
              </a:rPr>
              <a:t>Johns Hopkins HIV clinic provides care for &gt;3000 pts, ~1/2 are HCV+</a:t>
            </a:r>
          </a:p>
          <a:p>
            <a:pPr eaLnBrk="1" hangingPunct="1">
              <a:lnSpc>
                <a:spcPct val="80000"/>
              </a:lnSpc>
              <a:buFont typeface="Wingdings" pitchFamily="2" charset="2"/>
              <a:buChar char="n"/>
              <a:defRPr/>
            </a:pPr>
            <a:r>
              <a:rPr lang="en-US" sz="2000" dirty="0" smtClean="0">
                <a:ea typeface="+mn-ea"/>
              </a:rPr>
              <a:t>Hepatitis specialty clinic opened in 1998 but to 2003 referral rates poor</a:t>
            </a: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endParaRPr lang="en-US" sz="2000" dirty="0" smtClean="0">
              <a:ea typeface="+mn-ea"/>
            </a:endParaRPr>
          </a:p>
          <a:p>
            <a:pPr eaLnBrk="1" hangingPunct="1">
              <a:lnSpc>
                <a:spcPct val="80000"/>
              </a:lnSpc>
              <a:buFont typeface="Wingdings" pitchFamily="2" charset="2"/>
              <a:buChar char="n"/>
              <a:defRPr/>
            </a:pPr>
            <a:r>
              <a:rPr lang="en-US" sz="2000" dirty="0" smtClean="0">
                <a:ea typeface="+mn-ea"/>
              </a:rPr>
              <a:t>Poor referral rates have improved (&lt;1% 1998, 31% 2003) but poor referral rates (68% w/ CD4 &gt;350 not referred) and active drug use remain obstacles to HCV care</a:t>
            </a:r>
          </a:p>
          <a:p>
            <a:pPr eaLnBrk="1" hangingPunct="1">
              <a:lnSpc>
                <a:spcPct val="80000"/>
              </a:lnSpc>
              <a:buFont typeface="Wingdings" pitchFamily="2" charset="2"/>
              <a:buChar char="n"/>
              <a:defRPr/>
            </a:pPr>
            <a:r>
              <a:rPr lang="en-US" sz="2000" dirty="0" smtClean="0">
                <a:ea typeface="+mn-ea"/>
              </a:rPr>
              <a:t>Case management approach may be more effective model</a:t>
            </a:r>
          </a:p>
          <a:p>
            <a:pPr eaLnBrk="1" hangingPunct="1">
              <a:lnSpc>
                <a:spcPct val="80000"/>
              </a:lnSpc>
              <a:buFont typeface="Wingdings" pitchFamily="2" charset="2"/>
              <a:buChar char="n"/>
              <a:defRPr/>
            </a:pPr>
            <a:endParaRPr lang="en-US" sz="2000" dirty="0" smtClean="0">
              <a:ea typeface="+mn-ea"/>
            </a:endParaRPr>
          </a:p>
        </p:txBody>
      </p:sp>
      <p:sp>
        <p:nvSpPr>
          <p:cNvPr id="62468" name="Rectangle 4"/>
          <p:cNvSpPr>
            <a:spLocks noChangeArrowheads="1"/>
          </p:cNvSpPr>
          <p:nvPr/>
        </p:nvSpPr>
        <p:spPr bwMode="auto">
          <a:xfrm>
            <a:off x="115094" y="3231701"/>
            <a:ext cx="1060450"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62469" name="Text Box 5"/>
          <p:cNvSpPr txBox="1">
            <a:spLocks noChangeArrowheads="1"/>
          </p:cNvSpPr>
          <p:nvPr/>
        </p:nvSpPr>
        <p:spPr bwMode="auto">
          <a:xfrm>
            <a:off x="51594" y="2826889"/>
            <a:ext cx="911225" cy="517525"/>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845</a:t>
            </a:r>
          </a:p>
          <a:p>
            <a:r>
              <a:rPr lang="en-US" sz="1400" b="1" dirty="0">
                <a:solidFill>
                  <a:srgbClr val="111111"/>
                </a:solidFill>
              </a:rPr>
              <a:t>Eligible</a:t>
            </a:r>
          </a:p>
        </p:txBody>
      </p:sp>
      <p:sp>
        <p:nvSpPr>
          <p:cNvPr id="62470" name="Text Box 6"/>
          <p:cNvSpPr txBox="1">
            <a:spLocks noChangeArrowheads="1"/>
          </p:cNvSpPr>
          <p:nvPr/>
        </p:nvSpPr>
        <p:spPr bwMode="auto">
          <a:xfrm>
            <a:off x="1202531" y="2834826"/>
            <a:ext cx="1042988" cy="517525"/>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277</a:t>
            </a:r>
          </a:p>
          <a:p>
            <a:r>
              <a:rPr lang="en-US" sz="1400" b="1" dirty="0">
                <a:solidFill>
                  <a:srgbClr val="111111"/>
                </a:solidFill>
              </a:rPr>
              <a:t>Referred</a:t>
            </a:r>
          </a:p>
        </p:txBody>
      </p:sp>
      <p:sp>
        <p:nvSpPr>
          <p:cNvPr id="62471" name="Text Box 7"/>
          <p:cNvSpPr txBox="1">
            <a:spLocks noChangeArrowheads="1"/>
          </p:cNvSpPr>
          <p:nvPr/>
        </p:nvSpPr>
        <p:spPr bwMode="auto">
          <a:xfrm>
            <a:off x="2516981" y="2834826"/>
            <a:ext cx="1203325" cy="523220"/>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185</a:t>
            </a:r>
          </a:p>
          <a:p>
            <a:r>
              <a:rPr lang="en-US" sz="1400" b="1" dirty="0">
                <a:solidFill>
                  <a:srgbClr val="111111"/>
                </a:solidFill>
              </a:rPr>
              <a:t>Kept Appt</a:t>
            </a:r>
          </a:p>
        </p:txBody>
      </p:sp>
      <p:sp>
        <p:nvSpPr>
          <p:cNvPr id="62472" name="Text Box 8"/>
          <p:cNvSpPr txBox="1">
            <a:spLocks noChangeArrowheads="1"/>
          </p:cNvSpPr>
          <p:nvPr/>
        </p:nvSpPr>
        <p:spPr bwMode="auto">
          <a:xfrm>
            <a:off x="3936206" y="2698301"/>
            <a:ext cx="1843088" cy="738664"/>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125</a:t>
            </a:r>
          </a:p>
          <a:p>
            <a:r>
              <a:rPr lang="en-US" sz="1400" b="1" dirty="0">
                <a:solidFill>
                  <a:srgbClr val="111111"/>
                </a:solidFill>
              </a:rPr>
              <a:t>Completed</a:t>
            </a:r>
          </a:p>
          <a:p>
            <a:r>
              <a:rPr lang="en-US" sz="1400" b="1" dirty="0">
                <a:solidFill>
                  <a:srgbClr val="111111"/>
                </a:solidFill>
              </a:rPr>
              <a:t>PreTx evaluation</a:t>
            </a:r>
          </a:p>
        </p:txBody>
      </p:sp>
      <p:sp>
        <p:nvSpPr>
          <p:cNvPr id="62473" name="Text Box 9"/>
          <p:cNvSpPr txBox="1">
            <a:spLocks noChangeArrowheads="1"/>
          </p:cNvSpPr>
          <p:nvPr/>
        </p:nvSpPr>
        <p:spPr bwMode="auto">
          <a:xfrm>
            <a:off x="6017419" y="2834826"/>
            <a:ext cx="1233487" cy="523220"/>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81</a:t>
            </a:r>
          </a:p>
          <a:p>
            <a:r>
              <a:rPr lang="en-US" sz="1400" b="1" dirty="0">
                <a:solidFill>
                  <a:srgbClr val="111111"/>
                </a:solidFill>
              </a:rPr>
              <a:t>Tx Eligible</a:t>
            </a:r>
          </a:p>
        </p:txBody>
      </p:sp>
      <p:sp>
        <p:nvSpPr>
          <p:cNvPr id="62474" name="Text Box 10"/>
          <p:cNvSpPr txBox="1">
            <a:spLocks noChangeArrowheads="1"/>
          </p:cNvSpPr>
          <p:nvPr/>
        </p:nvSpPr>
        <p:spPr bwMode="auto">
          <a:xfrm>
            <a:off x="7416006" y="2957064"/>
            <a:ext cx="1597025" cy="304800"/>
          </a:xfrm>
          <a:prstGeom prst="rect">
            <a:avLst/>
          </a:prstGeom>
          <a:solidFill>
            <a:srgbClr val="FFFF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400" b="1" dirty="0">
                <a:solidFill>
                  <a:srgbClr val="111111"/>
                </a:solidFill>
              </a:rPr>
              <a:t>29 Tx</a:t>
            </a:r>
            <a:r>
              <a:rPr lang="ja-JP" altLang="en-US" sz="1400" b="1" dirty="0">
                <a:solidFill>
                  <a:srgbClr val="111111"/>
                </a:solidFill>
              </a:rPr>
              <a:t>’</a:t>
            </a:r>
            <a:r>
              <a:rPr lang="en-US" sz="1400" b="1" dirty="0">
                <a:solidFill>
                  <a:srgbClr val="111111"/>
                </a:solidFill>
              </a:rPr>
              <a:t>d/6 SVR</a:t>
            </a:r>
          </a:p>
        </p:txBody>
      </p:sp>
      <p:sp>
        <p:nvSpPr>
          <p:cNvPr id="62475" name="Text Box 11"/>
          <p:cNvSpPr txBox="1">
            <a:spLocks noChangeArrowheads="1"/>
          </p:cNvSpPr>
          <p:nvPr/>
        </p:nvSpPr>
        <p:spPr bwMode="auto">
          <a:xfrm>
            <a:off x="1540669" y="1548951"/>
            <a:ext cx="3140075" cy="784830"/>
          </a:xfrm>
          <a:prstGeom prst="rect">
            <a:avLst/>
          </a:prstGeom>
          <a:solidFill>
            <a:srgbClr val="CCF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900" b="1" dirty="0">
                <a:solidFill>
                  <a:srgbClr val="111111"/>
                </a:solidFill>
                <a:cs typeface="Arial" charset="0"/>
              </a:rPr>
              <a:t>Predictors of Referral/Kept Appt (AOR)</a:t>
            </a:r>
          </a:p>
          <a:p>
            <a:pPr>
              <a:buClr>
                <a:schemeClr val="bg1"/>
              </a:buClr>
              <a:buFontTx/>
              <a:buChar char="•"/>
            </a:pPr>
            <a:r>
              <a:rPr lang="en-US" sz="900" b="1" dirty="0">
                <a:solidFill>
                  <a:srgbClr val="111111"/>
                </a:solidFill>
                <a:cs typeface="Arial" charset="0"/>
              </a:rPr>
              <a:t>↑</a:t>
            </a:r>
            <a:r>
              <a:rPr lang="en-US" sz="900" b="1" dirty="0">
                <a:solidFill>
                  <a:srgbClr val="111111"/>
                </a:solidFill>
              </a:rPr>
              <a:t>ALT/bilirubin (1.2-2.1)</a:t>
            </a:r>
          </a:p>
          <a:p>
            <a:pPr>
              <a:buClr>
                <a:schemeClr val="bg1"/>
              </a:buClr>
              <a:buFontTx/>
              <a:buChar char="•"/>
            </a:pPr>
            <a:r>
              <a:rPr lang="en-US" sz="900" b="1" dirty="0">
                <a:solidFill>
                  <a:srgbClr val="111111"/>
                </a:solidFill>
              </a:rPr>
              <a:t>HIV RNA-/CD4 &gt;350/HAART Use (1.8-2.5)</a:t>
            </a:r>
          </a:p>
          <a:p>
            <a:pPr>
              <a:buClr>
                <a:schemeClr val="bg1"/>
              </a:buClr>
              <a:buFontTx/>
              <a:buChar char="•"/>
            </a:pPr>
            <a:r>
              <a:rPr lang="en-US" sz="900" b="1" dirty="0">
                <a:solidFill>
                  <a:srgbClr val="111111"/>
                </a:solidFill>
              </a:rPr>
              <a:t>In Psych care (1.4)</a:t>
            </a:r>
          </a:p>
          <a:p>
            <a:pPr>
              <a:buClr>
                <a:schemeClr val="bg1"/>
              </a:buClr>
              <a:buFontTx/>
              <a:buChar char="•"/>
            </a:pPr>
            <a:r>
              <a:rPr lang="en-US" sz="900" b="1" dirty="0">
                <a:solidFill>
                  <a:srgbClr val="111111"/>
                </a:solidFill>
              </a:rPr>
              <a:t>Drug Use (0.3) </a:t>
            </a:r>
          </a:p>
        </p:txBody>
      </p:sp>
      <p:sp>
        <p:nvSpPr>
          <p:cNvPr id="62476" name="Text Box 12"/>
          <p:cNvSpPr txBox="1">
            <a:spLocks noChangeArrowheads="1"/>
          </p:cNvSpPr>
          <p:nvPr/>
        </p:nvSpPr>
        <p:spPr bwMode="auto">
          <a:xfrm>
            <a:off x="4664869" y="3703189"/>
            <a:ext cx="2276475" cy="884237"/>
          </a:xfrm>
          <a:prstGeom prst="rect">
            <a:avLst/>
          </a:prstGeom>
          <a:solidFill>
            <a:srgbClr val="CCF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200" b="1" dirty="0">
                <a:solidFill>
                  <a:srgbClr val="111111"/>
                </a:solidFill>
                <a:cs typeface="Arial" charset="0"/>
              </a:rPr>
              <a:t>Tx Ineligible (Pt #)</a:t>
            </a:r>
          </a:p>
          <a:p>
            <a:pPr>
              <a:buClr>
                <a:schemeClr val="bg1"/>
              </a:buClr>
              <a:buFontTx/>
              <a:buChar char="•"/>
            </a:pPr>
            <a:r>
              <a:rPr lang="en-US" sz="1000" b="1" dirty="0">
                <a:solidFill>
                  <a:srgbClr val="111111"/>
                </a:solidFill>
                <a:cs typeface="Arial" charset="0"/>
              </a:rPr>
              <a:t>ESLD</a:t>
            </a:r>
            <a:r>
              <a:rPr lang="en-US" sz="1000" b="1" dirty="0">
                <a:solidFill>
                  <a:srgbClr val="111111"/>
                </a:solidFill>
              </a:rPr>
              <a:t> (19)</a:t>
            </a:r>
          </a:p>
          <a:p>
            <a:pPr>
              <a:buClr>
                <a:schemeClr val="bg1"/>
              </a:buClr>
              <a:buFontTx/>
              <a:buChar char="•"/>
            </a:pPr>
            <a:r>
              <a:rPr lang="en-US" sz="1000" b="1" dirty="0">
                <a:solidFill>
                  <a:srgbClr val="111111"/>
                </a:solidFill>
              </a:rPr>
              <a:t>HCV RNA- (9)</a:t>
            </a:r>
          </a:p>
          <a:p>
            <a:pPr>
              <a:buClr>
                <a:schemeClr val="bg1"/>
              </a:buClr>
              <a:buFontTx/>
              <a:buChar char="•"/>
            </a:pPr>
            <a:r>
              <a:rPr lang="en-US" sz="1000" b="1" dirty="0">
                <a:solidFill>
                  <a:srgbClr val="111111"/>
                </a:solidFill>
              </a:rPr>
              <a:t>AIDS/&lt;2 year life expectancy (16)</a:t>
            </a:r>
          </a:p>
        </p:txBody>
      </p:sp>
      <p:sp>
        <p:nvSpPr>
          <p:cNvPr id="62477" name="Text Box 13"/>
          <p:cNvSpPr txBox="1">
            <a:spLocks noChangeArrowheads="1"/>
          </p:cNvSpPr>
          <p:nvPr/>
        </p:nvSpPr>
        <p:spPr bwMode="auto">
          <a:xfrm>
            <a:off x="5788819" y="1995039"/>
            <a:ext cx="1695450" cy="501650"/>
          </a:xfrm>
          <a:prstGeom prst="rect">
            <a:avLst/>
          </a:prstGeom>
          <a:solidFill>
            <a:srgbClr val="CCF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900" b="1" dirty="0">
                <a:solidFill>
                  <a:srgbClr val="111111"/>
                </a:solidFill>
                <a:cs typeface="Arial" charset="0"/>
              </a:rPr>
              <a:t>Eligible Patients (%)</a:t>
            </a:r>
          </a:p>
          <a:p>
            <a:pPr>
              <a:buClr>
                <a:schemeClr val="bg1"/>
              </a:buClr>
              <a:buFontTx/>
              <a:buChar char="•"/>
            </a:pPr>
            <a:r>
              <a:rPr lang="en-US" sz="900" b="1" dirty="0">
                <a:solidFill>
                  <a:srgbClr val="111111"/>
                </a:solidFill>
                <a:cs typeface="Arial" charset="0"/>
              </a:rPr>
              <a:t>Mild Fibrosis </a:t>
            </a:r>
            <a:r>
              <a:rPr lang="en-US" sz="900" b="1" dirty="0">
                <a:solidFill>
                  <a:srgbClr val="111111"/>
                </a:solidFill>
              </a:rPr>
              <a:t>(47)</a:t>
            </a:r>
          </a:p>
          <a:p>
            <a:pPr>
              <a:buClr>
                <a:schemeClr val="bg1"/>
              </a:buClr>
              <a:buFontTx/>
              <a:buChar char="•"/>
            </a:pPr>
            <a:r>
              <a:rPr lang="en-US" sz="900" b="1" dirty="0">
                <a:solidFill>
                  <a:srgbClr val="111111"/>
                </a:solidFill>
              </a:rPr>
              <a:t>Cirrhosis (23)</a:t>
            </a:r>
          </a:p>
        </p:txBody>
      </p:sp>
      <p:sp>
        <p:nvSpPr>
          <p:cNvPr id="62478" name="Text Box 14"/>
          <p:cNvSpPr txBox="1">
            <a:spLocks noChangeArrowheads="1"/>
          </p:cNvSpPr>
          <p:nvPr/>
        </p:nvSpPr>
        <p:spPr bwMode="auto">
          <a:xfrm>
            <a:off x="7312819" y="3628576"/>
            <a:ext cx="1811337" cy="1077218"/>
          </a:xfrm>
          <a:prstGeom prst="rect">
            <a:avLst/>
          </a:prstGeom>
          <a:solidFill>
            <a:srgbClr val="CCF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1200" b="1" dirty="0">
                <a:solidFill>
                  <a:srgbClr val="111111"/>
                </a:solidFill>
                <a:cs typeface="Arial" charset="0"/>
              </a:rPr>
              <a:t>Reasons for No Tx (%)</a:t>
            </a:r>
          </a:p>
          <a:p>
            <a:pPr>
              <a:buClr>
                <a:schemeClr val="bg1"/>
              </a:buClr>
              <a:buFontTx/>
              <a:buChar char="•"/>
            </a:pPr>
            <a:r>
              <a:rPr lang="en-US" sz="1000" b="1" dirty="0">
                <a:solidFill>
                  <a:srgbClr val="111111"/>
                </a:solidFill>
                <a:cs typeface="Arial" charset="0"/>
              </a:rPr>
              <a:t>Mild Liver Dz </a:t>
            </a:r>
            <a:r>
              <a:rPr lang="en-US" sz="1000" b="1" dirty="0">
                <a:solidFill>
                  <a:srgbClr val="111111"/>
                </a:solidFill>
              </a:rPr>
              <a:t>(58)</a:t>
            </a:r>
          </a:p>
          <a:p>
            <a:pPr>
              <a:buClr>
                <a:schemeClr val="bg1"/>
              </a:buClr>
              <a:buFontTx/>
              <a:buChar char="•"/>
            </a:pPr>
            <a:r>
              <a:rPr lang="en-US" sz="1000" b="1" dirty="0">
                <a:solidFill>
                  <a:srgbClr val="111111"/>
                </a:solidFill>
              </a:rPr>
              <a:t>Psych Illness (12)</a:t>
            </a:r>
          </a:p>
          <a:p>
            <a:pPr>
              <a:buClr>
                <a:schemeClr val="bg1"/>
              </a:buClr>
              <a:buFontTx/>
              <a:buChar char="•"/>
            </a:pPr>
            <a:r>
              <a:rPr lang="en-US" sz="1000" b="1" dirty="0">
                <a:solidFill>
                  <a:srgbClr val="111111"/>
                </a:solidFill>
              </a:rPr>
              <a:t>Etoh/Drug use (12)</a:t>
            </a:r>
          </a:p>
          <a:p>
            <a:pPr>
              <a:buClr>
                <a:schemeClr val="bg1"/>
              </a:buClr>
              <a:buFontTx/>
              <a:buChar char="•"/>
            </a:pPr>
            <a:r>
              <a:rPr lang="en-US" sz="1000" b="1" dirty="0">
                <a:solidFill>
                  <a:srgbClr val="111111"/>
                </a:solidFill>
              </a:rPr>
              <a:t>Pt Refused ((15)</a:t>
            </a:r>
          </a:p>
        </p:txBody>
      </p:sp>
      <p:cxnSp>
        <p:nvCxnSpPr>
          <p:cNvPr id="62479" name="AutoShape 15"/>
          <p:cNvCxnSpPr>
            <a:cxnSpLocks noChangeShapeType="1"/>
            <a:stCxn id="62469" idx="3"/>
            <a:endCxn id="62470" idx="1"/>
          </p:cNvCxnSpPr>
          <p:nvPr/>
        </p:nvCxnSpPr>
        <p:spPr bwMode="auto">
          <a:xfrm>
            <a:off x="962819" y="3085651"/>
            <a:ext cx="239712" cy="7938"/>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0" name="AutoShape 16"/>
          <p:cNvCxnSpPr>
            <a:cxnSpLocks noChangeShapeType="1"/>
          </p:cNvCxnSpPr>
          <p:nvPr/>
        </p:nvCxnSpPr>
        <p:spPr bwMode="auto">
          <a:xfrm>
            <a:off x="2272506" y="3112639"/>
            <a:ext cx="239713" cy="7937"/>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1" name="AutoShape 17"/>
          <p:cNvCxnSpPr>
            <a:cxnSpLocks noChangeShapeType="1"/>
          </p:cNvCxnSpPr>
          <p:nvPr/>
        </p:nvCxnSpPr>
        <p:spPr bwMode="auto">
          <a:xfrm>
            <a:off x="3713956" y="3117401"/>
            <a:ext cx="239713" cy="7938"/>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2" name="AutoShape 18"/>
          <p:cNvCxnSpPr>
            <a:cxnSpLocks noChangeShapeType="1"/>
          </p:cNvCxnSpPr>
          <p:nvPr/>
        </p:nvCxnSpPr>
        <p:spPr bwMode="auto">
          <a:xfrm>
            <a:off x="5803106" y="3125339"/>
            <a:ext cx="239713" cy="7937"/>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3" name="AutoShape 19"/>
          <p:cNvCxnSpPr>
            <a:cxnSpLocks noChangeShapeType="1"/>
            <a:endCxn id="62474" idx="1"/>
          </p:cNvCxnSpPr>
          <p:nvPr/>
        </p:nvCxnSpPr>
        <p:spPr bwMode="auto">
          <a:xfrm>
            <a:off x="7236619" y="3109464"/>
            <a:ext cx="179387" cy="0"/>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4" name="AutoShape 20"/>
          <p:cNvCxnSpPr>
            <a:cxnSpLocks noChangeShapeType="1"/>
            <a:stCxn id="62473" idx="0"/>
            <a:endCxn id="62477" idx="2"/>
          </p:cNvCxnSpPr>
          <p:nvPr/>
        </p:nvCxnSpPr>
        <p:spPr bwMode="auto">
          <a:xfrm flipV="1">
            <a:off x="6634163" y="2496689"/>
            <a:ext cx="2381" cy="338137"/>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5" name="AutoShape 21"/>
          <p:cNvCxnSpPr>
            <a:cxnSpLocks noChangeShapeType="1"/>
            <a:stCxn id="62474" idx="2"/>
            <a:endCxn id="62478" idx="0"/>
          </p:cNvCxnSpPr>
          <p:nvPr/>
        </p:nvCxnSpPr>
        <p:spPr bwMode="auto">
          <a:xfrm>
            <a:off x="8214519" y="3261864"/>
            <a:ext cx="3969" cy="366712"/>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62486" name="AutoShape 22"/>
          <p:cNvCxnSpPr>
            <a:cxnSpLocks noChangeShapeType="1"/>
            <a:stCxn id="62471" idx="0"/>
            <a:endCxn id="62475" idx="2"/>
          </p:cNvCxnSpPr>
          <p:nvPr/>
        </p:nvCxnSpPr>
        <p:spPr bwMode="auto">
          <a:xfrm flipH="1" flipV="1">
            <a:off x="3110707" y="2333781"/>
            <a:ext cx="7937" cy="501045"/>
          </a:xfrm>
          <a:prstGeom prst="straightConnector1">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62487" name="Line 23"/>
          <p:cNvSpPr>
            <a:spLocks noChangeShapeType="1"/>
          </p:cNvSpPr>
          <p:nvPr/>
        </p:nvSpPr>
        <p:spPr bwMode="auto">
          <a:xfrm flipH="1">
            <a:off x="5877719" y="3144389"/>
            <a:ext cx="14287" cy="509587"/>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anchor="ctr"/>
          <a:lstStyle/>
          <a:p>
            <a:endParaRPr lang="en-US" dirty="0"/>
          </a:p>
        </p:txBody>
      </p:sp>
      <p:sp>
        <p:nvSpPr>
          <p:cNvPr id="606232" name="Text Box 24"/>
          <p:cNvSpPr txBox="1">
            <a:spLocks noChangeArrowheads="1"/>
          </p:cNvSpPr>
          <p:nvPr/>
        </p:nvSpPr>
        <p:spPr bwMode="auto">
          <a:xfrm>
            <a:off x="1118394" y="5801864"/>
            <a:ext cx="5891212" cy="274637"/>
          </a:xfrm>
          <a:prstGeom prst="rect">
            <a:avLst/>
          </a:prstGeom>
          <a:noFill/>
          <a:ln w="9525" algn="ctr">
            <a:noFill/>
            <a:miter lim="800000"/>
            <a:headEnd/>
            <a:tailEnd/>
          </a:ln>
          <a:effec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200" dirty="0">
                <a:effectLst>
                  <a:outerShdw blurRad="38100" dist="38100" dir="2700000" algn="tl">
                    <a:srgbClr val="000099"/>
                  </a:outerShdw>
                </a:effectLst>
              </a:rPr>
              <a:t>Mehta S, 13th CROI, Denver, CO, February 5-8, 2006. Abst. 884</a:t>
            </a:r>
          </a:p>
        </p:txBody>
      </p:sp>
    </p:spTree>
    <p:extLst>
      <p:ext uri="{BB962C8B-B14F-4D97-AF65-F5344CB8AC3E}">
        <p14:creationId xmlns="" xmlns:p14="http://schemas.microsoft.com/office/powerpoint/2010/main" val="19726062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42" name="Rectangle 2"/>
          <p:cNvSpPr>
            <a:spLocks noGrp="1" noChangeArrowheads="1"/>
          </p:cNvSpPr>
          <p:nvPr>
            <p:ph type="title"/>
          </p:nvPr>
        </p:nvSpPr>
        <p:spPr>
          <a:xfrm>
            <a:off x="1331913" y="623888"/>
            <a:ext cx="7048500" cy="687387"/>
          </a:xfrm>
        </p:spPr>
        <p:txBody>
          <a:bodyPr>
            <a:normAutofit fontScale="90000"/>
          </a:bodyPr>
          <a:lstStyle/>
          <a:p>
            <a:pPr eaLnBrk="1" hangingPunct="1"/>
            <a:r>
              <a:rPr lang="en-US" dirty="0">
                <a:effectLst>
                  <a:outerShdw blurRad="38100" dist="38100" dir="2700000" algn="tl">
                    <a:srgbClr val="FFFFFF"/>
                  </a:outerShdw>
                </a:effectLst>
                <a:latin typeface="Tahoma" charset="0"/>
              </a:rPr>
              <a:t>Side Effects of Interferon</a:t>
            </a:r>
          </a:p>
        </p:txBody>
      </p:sp>
      <p:sp>
        <p:nvSpPr>
          <p:cNvPr id="3952643" name="Rectangle 3"/>
          <p:cNvSpPr>
            <a:spLocks noGrp="1" noChangeArrowheads="1"/>
          </p:cNvSpPr>
          <p:nvPr>
            <p:ph type="body" sz="half" idx="1"/>
          </p:nvPr>
        </p:nvSpPr>
        <p:spPr>
          <a:xfrm>
            <a:off x="219075" y="1444625"/>
            <a:ext cx="4603750" cy="3962400"/>
          </a:xfrm>
        </p:spPr>
        <p:txBody>
          <a:bodyPr/>
          <a:lstStyle/>
          <a:p>
            <a:pPr marL="346075" indent="-346075" eaLnBrk="1" hangingPunct="1">
              <a:lnSpc>
                <a:spcPct val="85000"/>
              </a:lnSpc>
              <a:spcBef>
                <a:spcPct val="25000"/>
              </a:spcBef>
            </a:pPr>
            <a:endParaRPr lang="en-US" sz="1300" dirty="0">
              <a:effectLst>
                <a:outerShdw blurRad="38100" dist="38100" dir="2700000" algn="tl">
                  <a:srgbClr val="000099"/>
                </a:outerShdw>
              </a:effectLst>
              <a:latin typeface="Tahoma" charset="0"/>
            </a:endParaRPr>
          </a:p>
          <a:p>
            <a:pPr marL="346075" indent="-346075" eaLnBrk="1" hangingPunct="1">
              <a:lnSpc>
                <a:spcPct val="85000"/>
              </a:lnSpc>
              <a:spcBef>
                <a:spcPct val="25000"/>
              </a:spcBef>
            </a:pPr>
            <a:r>
              <a:rPr lang="en-US" sz="2600" dirty="0">
                <a:latin typeface="Tahoma" charset="0"/>
              </a:rPr>
              <a:t>Flu-like symptoms</a:t>
            </a:r>
          </a:p>
          <a:p>
            <a:pPr marL="969963" lvl="1" indent="-512763" eaLnBrk="1" hangingPunct="1">
              <a:lnSpc>
                <a:spcPct val="85000"/>
              </a:lnSpc>
              <a:spcBef>
                <a:spcPct val="25000"/>
              </a:spcBef>
              <a:buSzPct val="90000"/>
            </a:pPr>
            <a:r>
              <a:rPr lang="en-US" dirty="0">
                <a:latin typeface="Tahoma" charset="0"/>
              </a:rPr>
              <a:t>Headache</a:t>
            </a:r>
          </a:p>
          <a:p>
            <a:pPr marL="969963" lvl="1" indent="-512763" eaLnBrk="1" hangingPunct="1">
              <a:lnSpc>
                <a:spcPct val="85000"/>
              </a:lnSpc>
              <a:spcBef>
                <a:spcPct val="25000"/>
              </a:spcBef>
              <a:buSzPct val="90000"/>
            </a:pPr>
            <a:r>
              <a:rPr lang="en-US" dirty="0">
                <a:latin typeface="Tahoma" charset="0"/>
              </a:rPr>
              <a:t>Fatigue or asthenia</a:t>
            </a:r>
          </a:p>
          <a:p>
            <a:pPr marL="969963" lvl="1" indent="-512763" eaLnBrk="1" hangingPunct="1">
              <a:lnSpc>
                <a:spcPct val="85000"/>
              </a:lnSpc>
              <a:spcBef>
                <a:spcPct val="25000"/>
              </a:spcBef>
              <a:buSzPct val="90000"/>
            </a:pPr>
            <a:r>
              <a:rPr lang="en-US" dirty="0">
                <a:latin typeface="Tahoma" charset="0"/>
              </a:rPr>
              <a:t>Myalgia, arthralgia</a:t>
            </a:r>
          </a:p>
          <a:p>
            <a:pPr marL="969963" lvl="1" indent="-512763" eaLnBrk="1" hangingPunct="1">
              <a:lnSpc>
                <a:spcPct val="85000"/>
              </a:lnSpc>
              <a:spcBef>
                <a:spcPct val="25000"/>
              </a:spcBef>
              <a:buSzPct val="90000"/>
            </a:pPr>
            <a:r>
              <a:rPr lang="en-US" dirty="0">
                <a:latin typeface="Tahoma" charset="0"/>
              </a:rPr>
              <a:t>Fever, chills</a:t>
            </a:r>
          </a:p>
          <a:p>
            <a:pPr marL="346075" indent="-346075" eaLnBrk="1" hangingPunct="1">
              <a:lnSpc>
                <a:spcPct val="85000"/>
              </a:lnSpc>
              <a:spcBef>
                <a:spcPct val="25000"/>
              </a:spcBef>
            </a:pPr>
            <a:r>
              <a:rPr lang="en-US" sz="2600" dirty="0">
                <a:latin typeface="Tahoma" charset="0"/>
              </a:rPr>
              <a:t>Neuropsychiatric disorders</a:t>
            </a:r>
          </a:p>
          <a:p>
            <a:pPr marL="969963" lvl="1" indent="-512763" eaLnBrk="1" hangingPunct="1">
              <a:lnSpc>
                <a:spcPct val="85000"/>
              </a:lnSpc>
              <a:spcBef>
                <a:spcPct val="25000"/>
              </a:spcBef>
              <a:buSzPct val="90000"/>
            </a:pPr>
            <a:r>
              <a:rPr lang="en-US" dirty="0">
                <a:latin typeface="Tahoma" charset="0"/>
              </a:rPr>
              <a:t>Depression</a:t>
            </a:r>
          </a:p>
          <a:p>
            <a:pPr marL="969963" lvl="1" indent="-512763" eaLnBrk="1" hangingPunct="1">
              <a:lnSpc>
                <a:spcPct val="85000"/>
              </a:lnSpc>
              <a:spcBef>
                <a:spcPct val="25000"/>
              </a:spcBef>
              <a:buSzPct val="90000"/>
            </a:pPr>
            <a:r>
              <a:rPr lang="en-US" dirty="0">
                <a:latin typeface="Tahoma" charset="0"/>
              </a:rPr>
              <a:t>Mood lability</a:t>
            </a:r>
          </a:p>
        </p:txBody>
      </p:sp>
      <p:sp>
        <p:nvSpPr>
          <p:cNvPr id="3952644" name="Rectangle 4"/>
          <p:cNvSpPr>
            <a:spLocks noGrp="1" noChangeArrowheads="1"/>
          </p:cNvSpPr>
          <p:nvPr>
            <p:ph type="body" sz="half" idx="2"/>
          </p:nvPr>
        </p:nvSpPr>
        <p:spPr>
          <a:xfrm>
            <a:off x="4741863" y="1436688"/>
            <a:ext cx="4533900" cy="4381500"/>
          </a:xfrm>
        </p:spPr>
        <p:txBody>
          <a:bodyPr/>
          <a:lstStyle/>
          <a:p>
            <a:pPr marL="346075" indent="-346075" eaLnBrk="1" hangingPunct="1">
              <a:lnSpc>
                <a:spcPct val="85000"/>
              </a:lnSpc>
              <a:spcBef>
                <a:spcPct val="25000"/>
              </a:spcBef>
            </a:pPr>
            <a:endParaRPr lang="en-US" sz="1200" dirty="0">
              <a:effectLst>
                <a:outerShdw blurRad="38100" dist="38100" dir="2700000" algn="tl">
                  <a:srgbClr val="000099"/>
                </a:outerShdw>
              </a:effectLst>
              <a:latin typeface="Tahoma" charset="0"/>
            </a:endParaRPr>
          </a:p>
          <a:p>
            <a:pPr marL="346075" indent="-346075" eaLnBrk="1" hangingPunct="1">
              <a:lnSpc>
                <a:spcPct val="85000"/>
              </a:lnSpc>
              <a:spcBef>
                <a:spcPct val="25000"/>
              </a:spcBef>
            </a:pPr>
            <a:r>
              <a:rPr lang="en-US" sz="2600" dirty="0">
                <a:latin typeface="Tahoma" charset="0"/>
              </a:rPr>
              <a:t>Alopecia</a:t>
            </a:r>
          </a:p>
          <a:p>
            <a:pPr marL="346075" indent="-346075" eaLnBrk="1" hangingPunct="1">
              <a:lnSpc>
                <a:spcPct val="85000"/>
              </a:lnSpc>
              <a:spcBef>
                <a:spcPct val="25000"/>
              </a:spcBef>
            </a:pPr>
            <a:r>
              <a:rPr lang="en-US" sz="2600" dirty="0">
                <a:latin typeface="Tahoma" charset="0"/>
              </a:rPr>
              <a:t>Thyroiditis</a:t>
            </a:r>
          </a:p>
          <a:p>
            <a:pPr marL="346075" indent="-346075" eaLnBrk="1" hangingPunct="1">
              <a:lnSpc>
                <a:spcPct val="85000"/>
              </a:lnSpc>
              <a:spcBef>
                <a:spcPct val="25000"/>
              </a:spcBef>
            </a:pPr>
            <a:r>
              <a:rPr lang="en-US" sz="2600" dirty="0">
                <a:latin typeface="Tahoma" charset="0"/>
              </a:rPr>
              <a:t>Nausea</a:t>
            </a:r>
          </a:p>
          <a:p>
            <a:pPr marL="346075" indent="-346075" eaLnBrk="1" hangingPunct="1">
              <a:lnSpc>
                <a:spcPct val="85000"/>
              </a:lnSpc>
              <a:spcBef>
                <a:spcPct val="25000"/>
              </a:spcBef>
            </a:pPr>
            <a:r>
              <a:rPr lang="en-US" sz="2600" dirty="0">
                <a:latin typeface="Tahoma" charset="0"/>
              </a:rPr>
              <a:t>Diarrhea</a:t>
            </a:r>
          </a:p>
          <a:p>
            <a:pPr marL="346075" indent="-346075" eaLnBrk="1" hangingPunct="1">
              <a:lnSpc>
                <a:spcPct val="85000"/>
              </a:lnSpc>
              <a:spcBef>
                <a:spcPct val="25000"/>
              </a:spcBef>
            </a:pPr>
            <a:r>
              <a:rPr lang="en-US" sz="2600" dirty="0">
                <a:latin typeface="Tahoma" charset="0"/>
              </a:rPr>
              <a:t>Injection-site reaction</a:t>
            </a:r>
          </a:p>
          <a:p>
            <a:pPr marL="346075" indent="-346075" eaLnBrk="1" hangingPunct="1">
              <a:lnSpc>
                <a:spcPct val="85000"/>
              </a:lnSpc>
              <a:spcBef>
                <a:spcPct val="25000"/>
              </a:spcBef>
            </a:pPr>
            <a:r>
              <a:rPr lang="en-US" sz="2600" dirty="0">
                <a:latin typeface="Tahoma" charset="0"/>
              </a:rPr>
              <a:t>Lab alterations</a:t>
            </a:r>
          </a:p>
          <a:p>
            <a:pPr marL="969963" lvl="1" indent="-512763" eaLnBrk="1" hangingPunct="1">
              <a:lnSpc>
                <a:spcPct val="85000"/>
              </a:lnSpc>
              <a:spcBef>
                <a:spcPct val="25000"/>
              </a:spcBef>
              <a:buSzPct val="90000"/>
            </a:pPr>
            <a:r>
              <a:rPr lang="en-US" sz="2800" dirty="0">
                <a:latin typeface="Tahoma" charset="0"/>
              </a:rPr>
              <a:t>Neutropenia</a:t>
            </a:r>
          </a:p>
          <a:p>
            <a:pPr marL="969963" lvl="1" indent="-512763" eaLnBrk="1" hangingPunct="1">
              <a:lnSpc>
                <a:spcPct val="85000"/>
              </a:lnSpc>
              <a:spcBef>
                <a:spcPct val="25000"/>
              </a:spcBef>
              <a:buSzPct val="90000"/>
            </a:pPr>
            <a:r>
              <a:rPr lang="en-US" sz="2800" dirty="0">
                <a:latin typeface="Tahoma" charset="0"/>
              </a:rPr>
              <a:t>Anemia</a:t>
            </a:r>
          </a:p>
          <a:p>
            <a:pPr marL="969963" lvl="1" indent="-512763" eaLnBrk="1" hangingPunct="1">
              <a:lnSpc>
                <a:spcPct val="85000"/>
              </a:lnSpc>
              <a:spcBef>
                <a:spcPct val="25000"/>
              </a:spcBef>
              <a:buSzPct val="90000"/>
            </a:pPr>
            <a:r>
              <a:rPr lang="en-US" sz="2800" dirty="0">
                <a:latin typeface="Tahoma" charset="0"/>
              </a:rPr>
              <a:t>Thrombocytopenia</a:t>
            </a:r>
          </a:p>
        </p:txBody>
      </p:sp>
      <p:sp>
        <p:nvSpPr>
          <p:cNvPr id="60421" name="Text Box 5"/>
          <p:cNvSpPr txBox="1">
            <a:spLocks noChangeArrowheads="1"/>
          </p:cNvSpPr>
          <p:nvPr/>
        </p:nvSpPr>
        <p:spPr bwMode="auto">
          <a:xfrm>
            <a:off x="384298" y="5767958"/>
            <a:ext cx="633095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eaLnBrk="1" hangingPunct="1"/>
            <a:r>
              <a:rPr lang="en-US" sz="1200" dirty="0">
                <a:latin typeface="Arial" charset="0"/>
              </a:rPr>
              <a:t>PEGASYS</a:t>
            </a:r>
            <a:r>
              <a:rPr lang="en-US" sz="1200" baseline="30000" dirty="0">
                <a:latin typeface="Arial" charset="0"/>
                <a:cs typeface="Arial" charset="0"/>
              </a:rPr>
              <a:t>® </a:t>
            </a:r>
            <a:r>
              <a:rPr lang="en-US" sz="1200" dirty="0">
                <a:latin typeface="Arial" charset="0"/>
                <a:cs typeface="Arial" charset="0"/>
              </a:rPr>
              <a:t>(peginterferon alfa-2a) [package insert]. Nutley, NJ: Hoffmann-La Roche; 2002.</a:t>
            </a:r>
            <a:endParaRPr lang="en-US" sz="1200" baseline="30000" dirty="0">
              <a:latin typeface="Arial" charset="0"/>
            </a:endParaRPr>
          </a:p>
        </p:txBody>
      </p:sp>
    </p:spTree>
    <p:extLst>
      <p:ext uri="{BB962C8B-B14F-4D97-AF65-F5344CB8AC3E}">
        <p14:creationId xmlns="" xmlns:p14="http://schemas.microsoft.com/office/powerpoint/2010/main" val="152906001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4690" name="Rectangle 2"/>
          <p:cNvSpPr>
            <a:spLocks noGrp="1" noChangeArrowheads="1"/>
          </p:cNvSpPr>
          <p:nvPr>
            <p:ph type="title"/>
          </p:nvPr>
        </p:nvSpPr>
        <p:spPr>
          <a:xfrm>
            <a:off x="976313" y="608013"/>
            <a:ext cx="7404100" cy="641350"/>
          </a:xfrm>
        </p:spPr>
        <p:txBody>
          <a:bodyPr>
            <a:normAutofit fontScale="90000"/>
          </a:bodyPr>
          <a:lstStyle/>
          <a:p>
            <a:pPr eaLnBrk="1" hangingPunct="1"/>
            <a:r>
              <a:rPr lang="en-US" dirty="0">
                <a:effectLst>
                  <a:outerShdw blurRad="38100" dist="38100" dir="2700000" algn="tl">
                    <a:srgbClr val="FFFFFF"/>
                  </a:outerShdw>
                </a:effectLst>
                <a:latin typeface="Tahoma" charset="0"/>
              </a:rPr>
              <a:t>Side Effects of Ribavirin</a:t>
            </a:r>
          </a:p>
        </p:txBody>
      </p:sp>
      <p:sp>
        <p:nvSpPr>
          <p:cNvPr id="3954691" name="Rectangle 3"/>
          <p:cNvSpPr>
            <a:spLocks noGrp="1" noChangeArrowheads="1"/>
          </p:cNvSpPr>
          <p:nvPr>
            <p:ph type="body" idx="1"/>
          </p:nvPr>
        </p:nvSpPr>
        <p:spPr>
          <a:xfrm>
            <a:off x="1154113" y="1976438"/>
            <a:ext cx="4943475" cy="3074987"/>
          </a:xfrm>
        </p:spPr>
        <p:txBody>
          <a:bodyPr>
            <a:normAutofit fontScale="85000" lnSpcReduction="20000"/>
          </a:bodyPr>
          <a:lstStyle/>
          <a:p>
            <a:pPr eaLnBrk="1" hangingPunct="1">
              <a:spcBef>
                <a:spcPct val="40000"/>
              </a:spcBef>
              <a:buSzPct val="95000"/>
            </a:pPr>
            <a:r>
              <a:rPr lang="en-US" dirty="0">
                <a:latin typeface="Tahoma" charset="0"/>
              </a:rPr>
              <a:t>Hemolytic anemia</a:t>
            </a:r>
          </a:p>
          <a:p>
            <a:pPr eaLnBrk="1" hangingPunct="1">
              <a:spcBef>
                <a:spcPct val="40000"/>
              </a:spcBef>
              <a:buSzPct val="95000"/>
            </a:pPr>
            <a:r>
              <a:rPr lang="en-US" dirty="0">
                <a:latin typeface="Tahoma" charset="0"/>
              </a:rPr>
              <a:t>Teratogenicity</a:t>
            </a:r>
          </a:p>
          <a:p>
            <a:pPr eaLnBrk="1" hangingPunct="1">
              <a:spcBef>
                <a:spcPct val="40000"/>
              </a:spcBef>
              <a:buSzPct val="95000"/>
            </a:pPr>
            <a:r>
              <a:rPr lang="en-US" dirty="0">
                <a:latin typeface="Tahoma" charset="0"/>
              </a:rPr>
              <a:t>Cough and dyspnea</a:t>
            </a:r>
          </a:p>
          <a:p>
            <a:pPr eaLnBrk="1" hangingPunct="1">
              <a:spcBef>
                <a:spcPct val="40000"/>
              </a:spcBef>
              <a:buSzPct val="95000"/>
            </a:pPr>
            <a:r>
              <a:rPr lang="en-US" dirty="0">
                <a:latin typeface="Tahoma" charset="0"/>
              </a:rPr>
              <a:t>Rash and pruritus</a:t>
            </a:r>
          </a:p>
          <a:p>
            <a:pPr eaLnBrk="1" hangingPunct="1">
              <a:spcBef>
                <a:spcPct val="40000"/>
              </a:spcBef>
              <a:buSzPct val="95000"/>
            </a:pPr>
            <a:r>
              <a:rPr lang="en-US" dirty="0">
                <a:latin typeface="Tahoma" charset="0"/>
              </a:rPr>
              <a:t>Insomnia</a:t>
            </a:r>
          </a:p>
          <a:p>
            <a:pPr eaLnBrk="1" hangingPunct="1">
              <a:spcBef>
                <a:spcPct val="40000"/>
              </a:spcBef>
              <a:buSzPct val="95000"/>
            </a:pPr>
            <a:r>
              <a:rPr lang="en-US" dirty="0">
                <a:latin typeface="Tahoma" charset="0"/>
              </a:rPr>
              <a:t>Anorexia</a:t>
            </a:r>
          </a:p>
        </p:txBody>
      </p:sp>
      <p:sp>
        <p:nvSpPr>
          <p:cNvPr id="61444" name="Text Box 4"/>
          <p:cNvSpPr txBox="1">
            <a:spLocks noChangeArrowheads="1"/>
          </p:cNvSpPr>
          <p:nvPr/>
        </p:nvSpPr>
        <p:spPr bwMode="auto">
          <a:xfrm>
            <a:off x="413483" y="5556942"/>
            <a:ext cx="59848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eaLnBrk="1" hangingPunct="1"/>
            <a:r>
              <a:rPr lang="en-US" sz="1200" dirty="0">
                <a:latin typeface="Arial" charset="0"/>
              </a:rPr>
              <a:t>COPEGUS™ (ribavirin, USP) </a:t>
            </a:r>
            <a:r>
              <a:rPr lang="en-US" sz="1200" dirty="0">
                <a:latin typeface="Arial" charset="0"/>
                <a:cs typeface="Arial" charset="0"/>
              </a:rPr>
              <a:t>[package insert]. Nutley, NJ: Hoffmann-La Roche; 2002.</a:t>
            </a:r>
            <a:endParaRPr lang="en-US" sz="1200" baseline="30000" dirty="0">
              <a:latin typeface="Arial" charset="0"/>
            </a:endParaRPr>
          </a:p>
          <a:p>
            <a:pPr eaLnBrk="1" hangingPunct="1"/>
            <a:endParaRPr lang="en-US" sz="1200" baseline="30000" dirty="0">
              <a:latin typeface="Arial" charset="0"/>
            </a:endParaRPr>
          </a:p>
        </p:txBody>
      </p:sp>
    </p:spTree>
    <p:extLst>
      <p:ext uri="{BB962C8B-B14F-4D97-AF65-F5344CB8AC3E}">
        <p14:creationId xmlns="" xmlns:p14="http://schemas.microsoft.com/office/powerpoint/2010/main" val="152676988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0" y="12700"/>
            <a:ext cx="9144000" cy="825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Increased rates transmission</a:t>
            </a:r>
          </a:p>
        </p:txBody>
      </p:sp>
      <p:sp>
        <p:nvSpPr>
          <p:cNvPr id="3" name="Rectangle 3"/>
          <p:cNvSpPr txBox="1">
            <a:spLocks/>
          </p:cNvSpPr>
          <p:nvPr/>
        </p:nvSpPr>
        <p:spPr bwMode="auto">
          <a:xfrm>
            <a:off x="609600" y="990600"/>
            <a:ext cx="7924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Unprotected sex</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chemeClr val="tx1"/>
                </a:solidFill>
                <a:effectLst/>
                <a:uLnTx/>
                <a:uFillTx/>
                <a:latin typeface="Arial" charset="0"/>
                <a:ea typeface="ＭＳ Ｐゴシック" pitchFamily="-1" charset="-128"/>
                <a:cs typeface="+mn-cs"/>
              </a:rPr>
              <a:t>Anal intercourse</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Group sex or multiple partners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Internet partners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Injection drug users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High or intoxicated during sex</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Sex work</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Sex with serodiscordant partner</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endParaRPr>
          </a:p>
        </p:txBody>
      </p:sp>
    </p:spTree>
    <p:extLst>
      <p:ext uri="{BB962C8B-B14F-4D97-AF65-F5344CB8AC3E}">
        <p14:creationId xmlns="" xmlns:p14="http://schemas.microsoft.com/office/powerpoint/2010/main" val="3067256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12700"/>
            <a:ext cx="9144000" cy="825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Substance Treatment in the USA</a:t>
            </a:r>
          </a:p>
        </p:txBody>
      </p:sp>
      <p:sp>
        <p:nvSpPr>
          <p:cNvPr id="3" name="Content Placeholder 2"/>
          <p:cNvSpPr txBox="1">
            <a:spLocks/>
          </p:cNvSpPr>
          <p:nvPr/>
        </p:nvSpPr>
        <p:spPr bwMode="auto">
          <a:xfrm>
            <a:off x="609600" y="1447800"/>
            <a:ext cx="7924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Forty million Americans ages 12 and older (16 percent)</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only about 1 in 10 people receive treatment</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Addiction treatment programs are not adequately regulated</a:t>
            </a:r>
          </a:p>
        </p:txBody>
      </p:sp>
    </p:spTree>
    <p:extLst>
      <p:ext uri="{BB962C8B-B14F-4D97-AF65-F5344CB8AC3E}">
        <p14:creationId xmlns="" xmlns:p14="http://schemas.microsoft.com/office/powerpoint/2010/main" val="45810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12700"/>
            <a:ext cx="9144000" cy="825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Substance abuse treatments</a:t>
            </a:r>
          </a:p>
        </p:txBody>
      </p:sp>
      <p:sp>
        <p:nvSpPr>
          <p:cNvPr id="3" name="Content Placeholder 2"/>
          <p:cNvSpPr txBox="1">
            <a:spLocks/>
          </p:cNvSpPr>
          <p:nvPr/>
        </p:nvSpPr>
        <p:spPr bwMode="auto">
          <a:xfrm>
            <a:off x="1752600" y="1752600"/>
            <a:ext cx="6781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Psychological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Pharmacological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Combination</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dirty="0" smtClean="0">
                <a:ln>
                  <a:noFill/>
                </a:ln>
                <a:solidFill>
                  <a:schemeClr val="tx1"/>
                </a:solidFill>
                <a:effectLst/>
                <a:uLnTx/>
                <a:uFillTx/>
                <a:latin typeface="Arial" charset="0"/>
                <a:ea typeface="ＭＳ Ｐゴシック" charset="-128"/>
                <a:cs typeface="ＭＳ Ｐゴシック" charset="-128"/>
              </a:rPr>
              <a:t>Public Health</a:t>
            </a:r>
          </a:p>
        </p:txBody>
      </p:sp>
    </p:spTree>
    <p:extLst>
      <p:ext uri="{BB962C8B-B14F-4D97-AF65-F5344CB8AC3E}">
        <p14:creationId xmlns="" xmlns:p14="http://schemas.microsoft.com/office/powerpoint/2010/main" val="2739121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225675"/>
            <a:ext cx="7772400" cy="1362075"/>
          </a:xfrm>
        </p:spPr>
        <p:txBody>
          <a:bodyPr/>
          <a:lstStyle/>
          <a:p>
            <a:pPr algn="ctr"/>
            <a:r>
              <a:rPr lang="en-US" dirty="0" smtClean="0"/>
              <a:t>THE SPNS Hepatitis C Treatment expansion initiative</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442274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06650"/>
            <a:ext cx="9144000" cy="1362075"/>
          </a:xfrm>
        </p:spPr>
        <p:txBody>
          <a:bodyPr/>
          <a:lstStyle/>
          <a:p>
            <a:pPr algn="ctr"/>
            <a:r>
              <a:rPr lang="en-US" dirty="0" smtClean="0"/>
              <a:t>The HIV/HCV Disease Burden</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133897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Initiative?</a:t>
            </a:r>
            <a:endParaRPr lang="en-US" dirty="0"/>
          </a:p>
        </p:txBody>
      </p:sp>
      <p:sp>
        <p:nvSpPr>
          <p:cNvPr id="5" name="Content Placeholder 4"/>
          <p:cNvSpPr>
            <a:spLocks noGrp="1"/>
          </p:cNvSpPr>
          <p:nvPr>
            <p:ph idx="1"/>
          </p:nvPr>
        </p:nvSpPr>
        <p:spPr/>
        <p:txBody>
          <a:bodyPr>
            <a:normAutofit fontScale="92500"/>
          </a:bodyPr>
          <a:lstStyle/>
          <a:p>
            <a:r>
              <a:rPr lang="en-US" dirty="0" smtClean="0"/>
              <a:t>HRSA SPNS branch has funded a program to expand HCV treatment within Ryan White funded HIV clinics 2010-2014</a:t>
            </a:r>
          </a:p>
          <a:p>
            <a:r>
              <a:rPr lang="en-US" dirty="0" smtClean="0"/>
              <a:t>29 demonstration site clinics in two cohorts selected to implement a HCV treatment program with annual funding of $80,000 for two years.</a:t>
            </a:r>
          </a:p>
          <a:p>
            <a:pPr lvl="1"/>
            <a:r>
              <a:rPr lang="en-US" dirty="0" smtClean="0"/>
              <a:t>Initial Cohort - Sept 2010-August 2012</a:t>
            </a:r>
          </a:p>
          <a:p>
            <a:pPr lvl="1"/>
            <a:r>
              <a:rPr lang="en-US" dirty="0" smtClean="0"/>
              <a:t>Second Cohort – September 2011 – August 2013</a:t>
            </a:r>
          </a:p>
          <a:p>
            <a:pPr lvl="1"/>
            <a:r>
              <a:rPr lang="en-US" dirty="0" smtClean="0"/>
              <a:t>Analysis and Data Dissemination 2014</a:t>
            </a:r>
            <a:endParaRPr lang="en-US" dirty="0"/>
          </a:p>
        </p:txBody>
      </p:sp>
    </p:spTree>
    <p:extLst>
      <p:ext uri="{BB962C8B-B14F-4D97-AF65-F5344CB8AC3E}">
        <p14:creationId xmlns="" xmlns:p14="http://schemas.microsoft.com/office/powerpoint/2010/main" val="3187192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52400" y="4724400"/>
            <a:ext cx="8763000" cy="1981200"/>
          </a:xfrm>
          <a:ln>
            <a:miter lim="800000"/>
            <a:headEnd/>
            <a:tailEnd/>
          </a:ln>
          <a:extLst/>
        </p:spPr>
        <p:txBody>
          <a:bodyPr numCol="3">
            <a:noAutofit/>
          </a:bodyPr>
          <a:lstStyle/>
          <a:p>
            <a:pPr marL="228600" indent="-228600" algn="l" eaLnBrk="1" fontAlgn="auto" hangingPunct="1">
              <a:spcAft>
                <a:spcPts val="0"/>
              </a:spcAft>
              <a:buFont typeface="+mj-lt"/>
              <a:buAutoNum type="arabicPeriod"/>
              <a:defRPr/>
            </a:pPr>
            <a:r>
              <a:rPr lang="en-US" sz="900" dirty="0" smtClean="0">
                <a:ea typeface="+mn-ea"/>
                <a:cs typeface="Arial" pitchFamily="34" charset="0"/>
              </a:rPr>
              <a:t>UCSF Positive Health Program at San Francisco General Hospital </a:t>
            </a:r>
          </a:p>
          <a:p>
            <a:pPr marL="228600" indent="-228600" algn="l" eaLnBrk="1" fontAlgn="auto" hangingPunct="1">
              <a:spcAft>
                <a:spcPts val="0"/>
              </a:spcAft>
              <a:buFont typeface="+mj-lt"/>
              <a:buAutoNum type="arabicPeriod"/>
              <a:defRPr/>
            </a:pPr>
            <a:r>
              <a:rPr lang="en-US" sz="900" dirty="0" smtClean="0">
                <a:ea typeface="+mn-ea"/>
                <a:cs typeface="Arial" pitchFamily="34" charset="0"/>
              </a:rPr>
              <a:t>East Bay AIDS Center (EBAC) at Alta Bates Summit Medical Center</a:t>
            </a:r>
          </a:p>
          <a:p>
            <a:pPr marL="228600" indent="-228600" algn="l" eaLnBrk="1" fontAlgn="auto" hangingPunct="1">
              <a:spcAft>
                <a:spcPts val="0"/>
              </a:spcAft>
              <a:buFont typeface="+mj-lt"/>
              <a:buAutoNum type="arabicPeriod"/>
              <a:defRPr/>
            </a:pPr>
            <a:r>
              <a:rPr lang="en-US" sz="900" dirty="0" smtClean="0">
                <a:ea typeface="+mn-ea"/>
                <a:cs typeface="Arial" pitchFamily="34" charset="0"/>
              </a:rPr>
              <a:t>CARE Program at St. Mary Medical Center / St. Mary Medical Center Foundation</a:t>
            </a:r>
          </a:p>
          <a:p>
            <a:pPr marL="228600" indent="-228600" algn="l" eaLnBrk="1" fontAlgn="auto" hangingPunct="1">
              <a:spcAft>
                <a:spcPts val="0"/>
              </a:spcAft>
              <a:buFont typeface="+mj-lt"/>
              <a:buAutoNum type="arabicPeriod"/>
              <a:defRPr/>
            </a:pPr>
            <a:r>
              <a:rPr lang="en-US" sz="900" dirty="0" smtClean="0">
                <a:ea typeface="+mn-ea"/>
                <a:cs typeface="Arial" pitchFamily="34" charset="0"/>
              </a:rPr>
              <a:t> Kansas City Free Health Clinic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Washington University in St. Louis</a:t>
            </a:r>
          </a:p>
          <a:p>
            <a:pPr marL="228600" indent="-228600" algn="l" eaLnBrk="1" fontAlgn="auto" hangingPunct="1">
              <a:spcAft>
                <a:spcPts val="0"/>
              </a:spcAft>
              <a:buFont typeface="+mj-lt"/>
              <a:buAutoNum type="arabicPeriod"/>
              <a:defRPr/>
            </a:pPr>
            <a:r>
              <a:rPr lang="en-US" sz="900" dirty="0" smtClean="0">
                <a:ea typeface="+mn-ea"/>
                <a:cs typeface="Arial" pitchFamily="34" charset="0"/>
              </a:rPr>
              <a:t>AIDS Resource Center of Wisconsin</a:t>
            </a:r>
          </a:p>
          <a:p>
            <a:pPr marL="228600" indent="-228600" algn="l" eaLnBrk="1" fontAlgn="auto" hangingPunct="1">
              <a:spcAft>
                <a:spcPts val="0"/>
              </a:spcAft>
              <a:buFont typeface="+mj-lt"/>
              <a:buAutoNum type="arabicPeriod"/>
              <a:defRPr/>
            </a:pPr>
            <a:r>
              <a:rPr lang="en-US" sz="900" dirty="0" smtClean="0">
                <a:ea typeface="+mn-ea"/>
                <a:cs typeface="Arial" pitchFamily="34" charset="0"/>
              </a:rPr>
              <a:t>Northwest Pennsylvania Rural AIDS Alliance / Clarion University of Pennsylvania</a:t>
            </a:r>
          </a:p>
          <a:p>
            <a:pPr marL="228600" indent="-228600" algn="l" eaLnBrk="1" fontAlgn="auto" hangingPunct="1">
              <a:spcAft>
                <a:spcPts val="0"/>
              </a:spcAft>
              <a:buFont typeface="+mj-lt"/>
              <a:buAutoNum type="arabicPeriod"/>
              <a:defRPr/>
            </a:pPr>
            <a:r>
              <a:rPr lang="en-US" sz="900" dirty="0" smtClean="0">
                <a:ea typeface="+mn-ea"/>
                <a:cs typeface="Arial" pitchFamily="34" charset="0"/>
              </a:rPr>
              <a:t>Carilion Clinic Infectious Disease Clinic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Inova Health Care Services, Inova Juniper Program</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Harlem United Community AIDS Center </a:t>
            </a:r>
          </a:p>
          <a:p>
            <a:pPr marL="228600" indent="-228600" algn="l" eaLnBrk="1" fontAlgn="auto" hangingPunct="1">
              <a:spcAft>
                <a:spcPts val="0"/>
              </a:spcAft>
              <a:buFont typeface="+mj-lt"/>
              <a:buAutoNum type="arabicPeriod"/>
              <a:defRPr/>
            </a:pPr>
            <a:r>
              <a:rPr lang="en-US" sz="900" dirty="0" smtClean="0">
                <a:ea typeface="+mn-ea"/>
                <a:cs typeface="Arial" pitchFamily="34" charset="0"/>
              </a:rPr>
              <a:t>Bronx-Lebanon Hospital Center</a:t>
            </a:r>
          </a:p>
          <a:p>
            <a:pPr marL="228600" indent="-228600" algn="l" eaLnBrk="1" fontAlgn="auto" hangingPunct="1">
              <a:spcAft>
                <a:spcPts val="0"/>
              </a:spcAft>
              <a:buFont typeface="+mj-lt"/>
              <a:buAutoNum type="arabicPeriod"/>
              <a:defRPr/>
            </a:pPr>
            <a:r>
              <a:rPr lang="en-US" sz="900" dirty="0" smtClean="0">
                <a:ea typeface="+mn-ea"/>
                <a:cs typeface="Arial" pitchFamily="34" charset="0"/>
              </a:rPr>
              <a:t>William F. Ryan Community Health Center, Inc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Research Foundation of the State University of New York (SUNY)</a:t>
            </a:r>
          </a:p>
          <a:p>
            <a:pPr marL="228600" indent="-228600" algn="l" eaLnBrk="1" fontAlgn="auto" hangingPunct="1">
              <a:spcAft>
                <a:spcPts val="0"/>
              </a:spcAft>
              <a:buFont typeface="+mj-lt"/>
              <a:buAutoNum type="arabicPeriod"/>
              <a:defRPr/>
            </a:pPr>
            <a:r>
              <a:rPr lang="en-US" sz="900" dirty="0" smtClean="0">
                <a:ea typeface="+mn-ea"/>
                <a:cs typeface="Arial" pitchFamily="34" charset="0"/>
              </a:rPr>
              <a:t>Cambridge Health Alliance</a:t>
            </a:r>
          </a:p>
          <a:p>
            <a:pPr marL="228600" indent="-228600" algn="l" eaLnBrk="1" fontAlgn="auto" hangingPunct="1">
              <a:spcAft>
                <a:spcPts val="0"/>
              </a:spcAft>
              <a:buFont typeface="+mj-lt"/>
              <a:buAutoNum type="arabicPeriod"/>
              <a:defRPr/>
            </a:pPr>
            <a:r>
              <a:rPr lang="en-US" sz="900" dirty="0" smtClean="0">
                <a:ea typeface="+mn-ea"/>
                <a:cs typeface="Arial" pitchFamily="34" charset="0"/>
              </a:rPr>
              <a:t>AIDS Care Group </a:t>
            </a:r>
          </a:p>
          <a:p>
            <a:pPr marL="228600" indent="-228600" algn="l" eaLnBrk="1" fontAlgn="auto" hangingPunct="1">
              <a:spcAft>
                <a:spcPts val="0"/>
              </a:spcAft>
              <a:buFont typeface="+mj-lt"/>
              <a:buAutoNum type="arabicPeriod"/>
              <a:defRPr/>
            </a:pPr>
            <a:r>
              <a:rPr lang="en-US" sz="900" dirty="0" smtClean="0">
                <a:ea typeface="+mn-ea"/>
                <a:cs typeface="Arial" pitchFamily="34" charset="0"/>
              </a:rPr>
              <a:t>Alta Med Health Services </a:t>
            </a:r>
          </a:p>
          <a:p>
            <a:pPr marL="228600" indent="-228600" algn="l" eaLnBrk="1" fontAlgn="auto" hangingPunct="1">
              <a:spcAft>
                <a:spcPts val="0"/>
              </a:spcAft>
              <a:buFont typeface="+mj-lt"/>
              <a:buAutoNum type="arabicPeriod"/>
              <a:defRPr/>
            </a:pPr>
            <a:r>
              <a:rPr lang="en-US" sz="900" dirty="0" smtClean="0">
                <a:ea typeface="+mn-ea"/>
                <a:cs typeface="Arial" pitchFamily="34" charset="0"/>
              </a:rPr>
              <a:t>Boston Health Care for the Homeless</a:t>
            </a:r>
          </a:p>
          <a:p>
            <a:pPr marL="228600" indent="-228600" algn="l" eaLnBrk="1" fontAlgn="auto" hangingPunct="1">
              <a:spcAft>
                <a:spcPts val="0"/>
              </a:spcAft>
              <a:buFont typeface="+mj-lt"/>
              <a:buAutoNum type="arabicPeriod"/>
              <a:defRPr/>
            </a:pPr>
            <a:r>
              <a:rPr lang="en-US" sz="900" dirty="0" smtClean="0">
                <a:ea typeface="+mn-ea"/>
                <a:cs typeface="Arial" pitchFamily="34" charset="0"/>
              </a:rPr>
              <a:t>Chase Brexton Health Services, Inc.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City of Portland Maine</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Harlem Hospital Center</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Health Delivery, Inc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Health Services Center, Inc..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Housing Works, Inc.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Howard Brown Health Center</a:t>
            </a:r>
          </a:p>
          <a:p>
            <a:pPr marL="228600" indent="-228600" algn="l" eaLnBrk="1" fontAlgn="auto" hangingPunct="1">
              <a:spcAft>
                <a:spcPts val="0"/>
              </a:spcAft>
              <a:buFont typeface="+mj-lt"/>
              <a:buAutoNum type="arabicPeriod"/>
              <a:defRPr/>
            </a:pPr>
            <a:r>
              <a:rPr lang="en-US" sz="900" dirty="0" smtClean="0">
                <a:ea typeface="+mn-ea"/>
                <a:cs typeface="Arial" pitchFamily="34" charset="0"/>
              </a:rPr>
              <a:t>Idaho State University</a:t>
            </a:r>
          </a:p>
          <a:p>
            <a:pPr marL="228600" indent="-228600" algn="l" eaLnBrk="1" fontAlgn="auto" hangingPunct="1">
              <a:spcAft>
                <a:spcPts val="0"/>
              </a:spcAft>
              <a:buFont typeface="+mj-lt"/>
              <a:buAutoNum type="arabicPeriod"/>
              <a:defRPr/>
            </a:pPr>
            <a:r>
              <a:rPr lang="en-US" sz="900" dirty="0" smtClean="0">
                <a:ea typeface="+mn-ea"/>
                <a:cs typeface="Arial" pitchFamily="34" charset="0"/>
              </a:rPr>
              <a:t>Siouxland CHC</a:t>
            </a:r>
          </a:p>
          <a:p>
            <a:pPr marL="228600" indent="-228600" algn="l" eaLnBrk="1" fontAlgn="auto" hangingPunct="1">
              <a:spcAft>
                <a:spcPts val="0"/>
              </a:spcAft>
              <a:buFont typeface="+mj-lt"/>
              <a:buAutoNum type="arabicPeriod"/>
              <a:defRPr/>
            </a:pPr>
            <a:r>
              <a:rPr lang="en-US" sz="900" dirty="0" smtClean="0">
                <a:ea typeface="+mn-ea"/>
                <a:cs typeface="Arial" pitchFamily="34" charset="0"/>
              </a:rPr>
              <a:t>St. Hope Foundation</a:t>
            </a:r>
          </a:p>
          <a:p>
            <a:pPr marL="228600" indent="-228600" algn="l" eaLnBrk="1" fontAlgn="auto" hangingPunct="1">
              <a:spcAft>
                <a:spcPts val="0"/>
              </a:spcAft>
              <a:buFont typeface="+mj-lt"/>
              <a:buAutoNum type="arabicPeriod"/>
              <a:defRPr/>
            </a:pPr>
            <a:r>
              <a:rPr lang="en-US" sz="900" dirty="0" smtClean="0">
                <a:ea typeface="+mn-ea"/>
                <a:cs typeface="Arial" pitchFamily="34" charset="0"/>
              </a:rPr>
              <a:t>St. Luke's Roosevelt Institute for Health Sciences </a:t>
            </a:r>
          </a:p>
          <a:p>
            <a:pPr marL="228600" indent="-228600" algn="l" eaLnBrk="1" fontAlgn="auto" hangingPunct="1">
              <a:spcAft>
                <a:spcPts val="0"/>
              </a:spcAft>
              <a:buFont typeface="+mj-lt"/>
              <a:buAutoNum type="arabicPeriod"/>
              <a:defRPr/>
            </a:pPr>
            <a:r>
              <a:rPr lang="en-US" sz="900" dirty="0" smtClean="0">
                <a:ea typeface="+mn-ea"/>
                <a:cs typeface="Arial" pitchFamily="34" charset="0"/>
              </a:rPr>
              <a:t>The Cooper Health System</a:t>
            </a:r>
          </a:p>
          <a:p>
            <a:pPr marL="228600" indent="-228600" algn="l" eaLnBrk="1" fontAlgn="auto" hangingPunct="1">
              <a:spcAft>
                <a:spcPts val="0"/>
              </a:spcAft>
              <a:buFont typeface="Wingdings 2"/>
              <a:buNone/>
              <a:defRPr/>
            </a:pPr>
            <a:endParaRPr lang="en-US" sz="900" dirty="0" smtClean="0">
              <a:ea typeface="+mn-ea"/>
              <a:cs typeface="Arial" pitchFamily="34" charset="0"/>
            </a:endParaRPr>
          </a:p>
          <a:p>
            <a:pPr marL="228600" indent="-228600" algn="l" eaLnBrk="1" fontAlgn="auto" hangingPunct="1">
              <a:spcAft>
                <a:spcPts val="0"/>
              </a:spcAft>
              <a:buFont typeface="+mj-lt"/>
              <a:buAutoNum type="arabicPeriod"/>
              <a:defRPr/>
            </a:pPr>
            <a:endParaRPr lang="en-US" sz="900" dirty="0" smtClean="0">
              <a:ea typeface="+mn-ea"/>
              <a:cs typeface="Arial" pitchFamily="34" charset="0"/>
            </a:endParaRPr>
          </a:p>
        </p:txBody>
      </p:sp>
      <p:pic>
        <p:nvPicPr>
          <p:cNvPr id="1331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38200" y="304800"/>
            <a:ext cx="7396163" cy="433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ular Callout 7"/>
          <p:cNvSpPr/>
          <p:nvPr/>
        </p:nvSpPr>
        <p:spPr>
          <a:xfrm>
            <a:off x="2362200" y="1676400"/>
            <a:ext cx="381000" cy="3048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1,2</a:t>
            </a:r>
          </a:p>
        </p:txBody>
      </p:sp>
      <p:sp>
        <p:nvSpPr>
          <p:cNvPr id="9" name="Rectangular Callout 8"/>
          <p:cNvSpPr/>
          <p:nvPr/>
        </p:nvSpPr>
        <p:spPr>
          <a:xfrm>
            <a:off x="2667000" y="2133600"/>
            <a:ext cx="4572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3,16</a:t>
            </a:r>
          </a:p>
        </p:txBody>
      </p:sp>
      <p:sp>
        <p:nvSpPr>
          <p:cNvPr id="13" name="Rectangular Callout 12"/>
          <p:cNvSpPr/>
          <p:nvPr/>
        </p:nvSpPr>
        <p:spPr>
          <a:xfrm>
            <a:off x="4419600" y="1828800"/>
            <a:ext cx="304800" cy="1524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4</a:t>
            </a:r>
          </a:p>
        </p:txBody>
      </p:sp>
      <p:sp>
        <p:nvSpPr>
          <p:cNvPr id="14" name="Rectangular Callout 13"/>
          <p:cNvSpPr/>
          <p:nvPr/>
        </p:nvSpPr>
        <p:spPr>
          <a:xfrm>
            <a:off x="4953000" y="1676400"/>
            <a:ext cx="2286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5</a:t>
            </a:r>
          </a:p>
        </p:txBody>
      </p:sp>
      <p:sp>
        <p:nvSpPr>
          <p:cNvPr id="15" name="Rectangular Callout 14"/>
          <p:cNvSpPr/>
          <p:nvPr/>
        </p:nvSpPr>
        <p:spPr>
          <a:xfrm>
            <a:off x="4953000" y="1143000"/>
            <a:ext cx="2286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6</a:t>
            </a:r>
          </a:p>
        </p:txBody>
      </p:sp>
      <p:sp>
        <p:nvSpPr>
          <p:cNvPr id="16" name="Rectangular Callout 15"/>
          <p:cNvSpPr/>
          <p:nvPr/>
        </p:nvSpPr>
        <p:spPr>
          <a:xfrm>
            <a:off x="5943600" y="1524000"/>
            <a:ext cx="2286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7</a:t>
            </a:r>
          </a:p>
        </p:txBody>
      </p:sp>
      <p:sp>
        <p:nvSpPr>
          <p:cNvPr id="17" name="Rectangular Callout 16"/>
          <p:cNvSpPr/>
          <p:nvPr/>
        </p:nvSpPr>
        <p:spPr>
          <a:xfrm>
            <a:off x="5715000" y="1905000"/>
            <a:ext cx="2286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8</a:t>
            </a:r>
          </a:p>
        </p:txBody>
      </p:sp>
      <p:sp>
        <p:nvSpPr>
          <p:cNvPr id="18" name="Rectangular Callout 17"/>
          <p:cNvSpPr/>
          <p:nvPr/>
        </p:nvSpPr>
        <p:spPr>
          <a:xfrm>
            <a:off x="5943600" y="1752600"/>
            <a:ext cx="304800" cy="3048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9</a:t>
            </a:r>
          </a:p>
        </p:txBody>
      </p:sp>
      <p:sp>
        <p:nvSpPr>
          <p:cNvPr id="19" name="Rectangular Callout 18"/>
          <p:cNvSpPr/>
          <p:nvPr/>
        </p:nvSpPr>
        <p:spPr>
          <a:xfrm>
            <a:off x="6172200" y="1447800"/>
            <a:ext cx="7620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10,11,12,13,20,23,29</a:t>
            </a:r>
          </a:p>
        </p:txBody>
      </p:sp>
      <p:sp>
        <p:nvSpPr>
          <p:cNvPr id="20" name="Rectangular Callout 19"/>
          <p:cNvSpPr/>
          <p:nvPr/>
        </p:nvSpPr>
        <p:spPr>
          <a:xfrm>
            <a:off x="6400800" y="1143000"/>
            <a:ext cx="4572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14,17,19</a:t>
            </a:r>
          </a:p>
        </p:txBody>
      </p:sp>
      <p:sp>
        <p:nvSpPr>
          <p:cNvPr id="21" name="Rectangular Callout 20"/>
          <p:cNvSpPr/>
          <p:nvPr/>
        </p:nvSpPr>
        <p:spPr>
          <a:xfrm>
            <a:off x="5867400" y="1295400"/>
            <a:ext cx="3048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15</a:t>
            </a:r>
          </a:p>
        </p:txBody>
      </p:sp>
      <p:sp>
        <p:nvSpPr>
          <p:cNvPr id="22" name="Rectangular Callout 21"/>
          <p:cNvSpPr/>
          <p:nvPr/>
        </p:nvSpPr>
        <p:spPr>
          <a:xfrm>
            <a:off x="6172200" y="1676400"/>
            <a:ext cx="457200" cy="1524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dirty="0"/>
              <a:t>18</a:t>
            </a:r>
          </a:p>
        </p:txBody>
      </p:sp>
      <p:sp>
        <p:nvSpPr>
          <p:cNvPr id="23" name="Rectangular Callout 22"/>
          <p:cNvSpPr/>
          <p:nvPr/>
        </p:nvSpPr>
        <p:spPr>
          <a:xfrm>
            <a:off x="5334000" y="1219200"/>
            <a:ext cx="381000" cy="1524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21</a:t>
            </a:r>
          </a:p>
        </p:txBody>
      </p:sp>
      <p:sp>
        <p:nvSpPr>
          <p:cNvPr id="24" name="Rectangular Callout 23"/>
          <p:cNvSpPr/>
          <p:nvPr/>
        </p:nvSpPr>
        <p:spPr>
          <a:xfrm>
            <a:off x="5105400" y="1371600"/>
            <a:ext cx="3048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24</a:t>
            </a:r>
          </a:p>
        </p:txBody>
      </p:sp>
      <p:sp>
        <p:nvSpPr>
          <p:cNvPr id="25" name="Rectangular Callout 24"/>
          <p:cNvSpPr/>
          <p:nvPr/>
        </p:nvSpPr>
        <p:spPr>
          <a:xfrm>
            <a:off x="3048000" y="1143000"/>
            <a:ext cx="3810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25</a:t>
            </a:r>
          </a:p>
        </p:txBody>
      </p:sp>
      <p:sp>
        <p:nvSpPr>
          <p:cNvPr id="26" name="Rectangular Callout 25"/>
          <p:cNvSpPr/>
          <p:nvPr/>
        </p:nvSpPr>
        <p:spPr>
          <a:xfrm>
            <a:off x="4114800" y="2438400"/>
            <a:ext cx="4572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27,28</a:t>
            </a:r>
          </a:p>
        </p:txBody>
      </p:sp>
      <p:sp>
        <p:nvSpPr>
          <p:cNvPr id="27" name="Rectangular Callout 26"/>
          <p:cNvSpPr/>
          <p:nvPr/>
        </p:nvSpPr>
        <p:spPr>
          <a:xfrm>
            <a:off x="4648200" y="1371600"/>
            <a:ext cx="304800" cy="228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26</a:t>
            </a:r>
          </a:p>
        </p:txBody>
      </p:sp>
      <p:sp>
        <p:nvSpPr>
          <p:cNvPr id="28" name="Rectangular Callout 27"/>
          <p:cNvSpPr/>
          <p:nvPr/>
        </p:nvSpPr>
        <p:spPr>
          <a:xfrm>
            <a:off x="5181600" y="2362200"/>
            <a:ext cx="304800" cy="1524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 dirty="0"/>
              <a:t>22</a:t>
            </a:r>
          </a:p>
        </p:txBody>
      </p:sp>
    </p:spTree>
    <p:extLst>
      <p:ext uri="{BB962C8B-B14F-4D97-AF65-F5344CB8AC3E}">
        <p14:creationId xmlns="" xmlns:p14="http://schemas.microsoft.com/office/powerpoint/2010/main" val="4128198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Rationale</a:t>
            </a:r>
            <a:endParaRPr lang="en-US" dirty="0"/>
          </a:p>
        </p:txBody>
      </p:sp>
      <p:sp>
        <p:nvSpPr>
          <p:cNvPr id="3" name="Content Placeholder 2"/>
          <p:cNvSpPr>
            <a:spLocks noGrp="1"/>
          </p:cNvSpPr>
          <p:nvPr>
            <p:ph idx="1"/>
          </p:nvPr>
        </p:nvSpPr>
        <p:spPr/>
        <p:txBody>
          <a:bodyPr>
            <a:normAutofit fontScale="85000" lnSpcReduction="10000"/>
          </a:bodyPr>
          <a:lstStyle/>
          <a:p>
            <a:r>
              <a:rPr lang="en-US" dirty="0"/>
              <a:t>Most Ryan White clinics have extensive experience with an array of complex social and medical issues that are common to both HIV and HCV. </a:t>
            </a:r>
            <a:endParaRPr lang="en-US" dirty="0" smtClean="0"/>
          </a:p>
          <a:p>
            <a:r>
              <a:rPr lang="en-US" dirty="0" smtClean="0"/>
              <a:t> </a:t>
            </a:r>
            <a:r>
              <a:rPr lang="en-US" dirty="0"/>
              <a:t>Most Ryan White clinics also have programs or access to programs for substance abuse counseling and treatment, and addressing substance abuse plays a critical role in establishing a model care system for managing HCV in co-infected </a:t>
            </a:r>
            <a:r>
              <a:rPr lang="en-US" dirty="0" smtClean="0"/>
              <a:t>persons</a:t>
            </a:r>
          </a:p>
          <a:p>
            <a:r>
              <a:rPr lang="en-US" dirty="0" smtClean="0"/>
              <a:t>The </a:t>
            </a:r>
            <a:r>
              <a:rPr lang="en-US" dirty="0"/>
              <a:t>primary care relationships and services provided in the Ryan White-funded clinics provide an optimal environment in which to integrate HCV management. </a:t>
            </a:r>
          </a:p>
        </p:txBody>
      </p:sp>
    </p:spTree>
    <p:extLst>
      <p:ext uri="{BB962C8B-B14F-4D97-AF65-F5344CB8AC3E}">
        <p14:creationId xmlns="" xmlns:p14="http://schemas.microsoft.com/office/powerpoint/2010/main" val="4166325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894"/>
            <a:ext cx="8229600" cy="1143000"/>
          </a:xfrm>
        </p:spPr>
        <p:txBody>
          <a:bodyPr>
            <a:normAutofit fontScale="90000"/>
          </a:bodyPr>
          <a:lstStyle/>
          <a:p>
            <a:r>
              <a:rPr lang="en-US" dirty="0" smtClean="0"/>
              <a:t>Predicted Elements of a Successful HIV/HCV Program (1)</a:t>
            </a:r>
            <a:endParaRPr lang="en-US" dirty="0"/>
          </a:p>
        </p:txBody>
      </p:sp>
      <p:sp>
        <p:nvSpPr>
          <p:cNvPr id="3" name="Content Placeholder 2"/>
          <p:cNvSpPr>
            <a:spLocks noGrp="1"/>
          </p:cNvSpPr>
          <p:nvPr>
            <p:ph idx="1"/>
          </p:nvPr>
        </p:nvSpPr>
        <p:spPr>
          <a:xfrm>
            <a:off x="379046" y="1417638"/>
            <a:ext cx="8229600" cy="4525963"/>
          </a:xfrm>
        </p:spPr>
        <p:txBody>
          <a:bodyPr>
            <a:normAutofit fontScale="92500" lnSpcReduction="20000"/>
          </a:bodyPr>
          <a:lstStyle/>
          <a:p>
            <a:r>
              <a:rPr lang="en-US" dirty="0" smtClean="0"/>
              <a:t>Medical Director Dedicated to treating HCV</a:t>
            </a:r>
          </a:p>
          <a:p>
            <a:r>
              <a:rPr lang="en-US" dirty="0" smtClean="0"/>
              <a:t>HCV Program started to address unmet patient treatment need</a:t>
            </a:r>
          </a:p>
          <a:p>
            <a:r>
              <a:rPr lang="en-US" dirty="0" smtClean="0"/>
              <a:t>Key medical provider for treatment and monitoring</a:t>
            </a:r>
          </a:p>
          <a:p>
            <a:r>
              <a:rPr lang="en-US" dirty="0" smtClean="0"/>
              <a:t>Ongoing evaluation of candidates for HCV treatment</a:t>
            </a:r>
          </a:p>
          <a:p>
            <a:r>
              <a:rPr lang="en-US" dirty="0" smtClean="0"/>
              <a:t>A system </a:t>
            </a:r>
            <a:r>
              <a:rPr lang="en-US" dirty="0"/>
              <a:t>that identifies all persons co-infected with </a:t>
            </a:r>
            <a:r>
              <a:rPr lang="en-US" dirty="0" smtClean="0"/>
              <a:t>HCV</a:t>
            </a:r>
          </a:p>
          <a:p>
            <a:r>
              <a:rPr lang="en-US" dirty="0" smtClean="0"/>
              <a:t>Treatment Protocols</a:t>
            </a:r>
          </a:p>
          <a:p>
            <a:endParaRPr lang="en-US" dirty="0" smtClean="0"/>
          </a:p>
          <a:p>
            <a:endParaRPr lang="en-US" dirty="0"/>
          </a:p>
        </p:txBody>
      </p:sp>
      <p:sp>
        <p:nvSpPr>
          <p:cNvPr id="4" name="TextBox 3"/>
          <p:cNvSpPr txBox="1"/>
          <p:nvPr/>
        </p:nvSpPr>
        <p:spPr>
          <a:xfrm>
            <a:off x="-27679" y="5479831"/>
            <a:ext cx="9199358" cy="646331"/>
          </a:xfrm>
          <a:prstGeom prst="rect">
            <a:avLst/>
          </a:prstGeom>
          <a:noFill/>
        </p:spPr>
        <p:txBody>
          <a:bodyPr wrap="square" rtlCol="0">
            <a:spAutoFit/>
          </a:bodyPr>
          <a:lstStyle/>
          <a:p>
            <a:r>
              <a:rPr lang="en-US" dirty="0"/>
              <a:t>HRSA (2009). HIV and Hepatitis C Coinfection: Integrating HCV Treatment into Ryan White Funded Clinics (draft document). </a:t>
            </a:r>
          </a:p>
        </p:txBody>
      </p:sp>
    </p:spTree>
    <p:extLst>
      <p:ext uri="{BB962C8B-B14F-4D97-AF65-F5344CB8AC3E}">
        <p14:creationId xmlns="" xmlns:p14="http://schemas.microsoft.com/office/powerpoint/2010/main" val="3092249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330"/>
            <a:ext cx="8229600" cy="1143000"/>
          </a:xfrm>
        </p:spPr>
        <p:txBody>
          <a:bodyPr>
            <a:normAutofit fontScale="90000"/>
          </a:bodyPr>
          <a:lstStyle/>
          <a:p>
            <a:r>
              <a:rPr lang="en-US" dirty="0" smtClean="0"/>
              <a:t>Predicted Elements of a Successful HIV/HCV Program (2)</a:t>
            </a:r>
            <a:endParaRPr lang="en-US" dirty="0"/>
          </a:p>
        </p:txBody>
      </p:sp>
      <p:sp>
        <p:nvSpPr>
          <p:cNvPr id="3" name="Content Placeholder 2"/>
          <p:cNvSpPr>
            <a:spLocks noGrp="1"/>
          </p:cNvSpPr>
          <p:nvPr>
            <p:ph idx="1"/>
          </p:nvPr>
        </p:nvSpPr>
        <p:spPr>
          <a:xfrm>
            <a:off x="457200" y="1359226"/>
            <a:ext cx="8229600" cy="4525963"/>
          </a:xfrm>
        </p:spPr>
        <p:txBody>
          <a:bodyPr>
            <a:normAutofit lnSpcReduction="10000"/>
          </a:bodyPr>
          <a:lstStyle/>
          <a:p>
            <a:r>
              <a:rPr lang="en-US" dirty="0" smtClean="0"/>
              <a:t>Client Support Groups</a:t>
            </a:r>
          </a:p>
          <a:p>
            <a:r>
              <a:rPr lang="en-US" dirty="0" smtClean="0"/>
              <a:t>Patient Education</a:t>
            </a:r>
          </a:p>
          <a:p>
            <a:r>
              <a:rPr lang="en-US" dirty="0" smtClean="0"/>
              <a:t>Access to Psychiatry/Mental Health Services</a:t>
            </a:r>
          </a:p>
          <a:p>
            <a:r>
              <a:rPr lang="en-US" dirty="0" smtClean="0"/>
              <a:t>Access to Chemical Drug Dependency Counseling and Treatment</a:t>
            </a:r>
          </a:p>
          <a:p>
            <a:r>
              <a:rPr lang="en-US" dirty="0" smtClean="0"/>
              <a:t>Medication Access/ Payment Coverage</a:t>
            </a:r>
          </a:p>
          <a:p>
            <a:r>
              <a:rPr lang="en-US" dirty="0" smtClean="0"/>
              <a:t>Availability of In-Clinic Interferon Injections</a:t>
            </a:r>
          </a:p>
          <a:p>
            <a:r>
              <a:rPr lang="en-US" dirty="0" smtClean="0"/>
              <a:t>Access to Liver Biopsy</a:t>
            </a:r>
          </a:p>
          <a:p>
            <a:endParaRPr lang="en-US" dirty="0" smtClean="0"/>
          </a:p>
          <a:p>
            <a:endParaRPr lang="en-US" dirty="0"/>
          </a:p>
        </p:txBody>
      </p:sp>
      <p:sp>
        <p:nvSpPr>
          <p:cNvPr id="4" name="TextBox 3"/>
          <p:cNvSpPr txBox="1"/>
          <p:nvPr/>
        </p:nvSpPr>
        <p:spPr>
          <a:xfrm>
            <a:off x="0" y="5469988"/>
            <a:ext cx="9196103" cy="646331"/>
          </a:xfrm>
          <a:prstGeom prst="rect">
            <a:avLst/>
          </a:prstGeom>
          <a:noFill/>
        </p:spPr>
        <p:txBody>
          <a:bodyPr wrap="square" rtlCol="0">
            <a:spAutoFit/>
          </a:bodyPr>
          <a:lstStyle/>
          <a:p>
            <a:r>
              <a:rPr lang="en-US" dirty="0"/>
              <a:t>HRSA (2009). HIV and Hepatitis C Coinfection: Integrating HCV Treatment into Ryan White Funded Clinics (draft document). </a:t>
            </a:r>
          </a:p>
        </p:txBody>
      </p:sp>
    </p:spTree>
    <p:extLst>
      <p:ext uri="{BB962C8B-B14F-4D97-AF65-F5344CB8AC3E}">
        <p14:creationId xmlns="" xmlns:p14="http://schemas.microsoft.com/office/powerpoint/2010/main" val="3922090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Care Delivery Models</a:t>
            </a:r>
            <a:endParaRPr lang="en-US" dirty="0"/>
          </a:p>
        </p:txBody>
      </p:sp>
      <p:sp>
        <p:nvSpPr>
          <p:cNvPr id="3" name="Content Placeholder 2"/>
          <p:cNvSpPr>
            <a:spLocks noGrp="1"/>
          </p:cNvSpPr>
          <p:nvPr>
            <p:ph idx="1"/>
          </p:nvPr>
        </p:nvSpPr>
        <p:spPr/>
        <p:txBody>
          <a:bodyPr/>
          <a:lstStyle/>
          <a:p>
            <a:r>
              <a:rPr lang="en-US" dirty="0" smtClean="0"/>
              <a:t>3 models of care delivery examined</a:t>
            </a:r>
          </a:p>
          <a:p>
            <a:pPr lvl="1"/>
            <a:r>
              <a:rPr lang="en-US" dirty="0" smtClean="0"/>
              <a:t>Primary care delivery with Expert Back-Up</a:t>
            </a:r>
          </a:p>
          <a:p>
            <a:pPr lvl="1"/>
            <a:r>
              <a:rPr lang="en-US" dirty="0" smtClean="0"/>
              <a:t>Integrated care without a designated HCV clinic</a:t>
            </a:r>
          </a:p>
          <a:p>
            <a:pPr lvl="1"/>
            <a:r>
              <a:rPr lang="en-US" dirty="0" smtClean="0"/>
              <a:t> Integrated care with a designated HCV clinic</a:t>
            </a:r>
          </a:p>
          <a:p>
            <a:endParaRPr lang="en-US" dirty="0"/>
          </a:p>
        </p:txBody>
      </p:sp>
    </p:spTree>
    <p:extLst>
      <p:ext uri="{BB962C8B-B14F-4D97-AF65-F5344CB8AC3E}">
        <p14:creationId xmlns="" xmlns:p14="http://schemas.microsoft.com/office/powerpoint/2010/main" val="3631791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Model 1 </a:t>
            </a:r>
            <a:br>
              <a:rPr lang="en-US" dirty="0" smtClean="0"/>
            </a:br>
            <a:r>
              <a:rPr lang="en-US" dirty="0" smtClean="0"/>
              <a:t>Primary Care Delivery with Expert Back-Up</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This collaborative management </a:t>
            </a:r>
            <a:r>
              <a:rPr lang="en-US" dirty="0" smtClean="0"/>
              <a:t>model</a:t>
            </a:r>
          </a:p>
          <a:p>
            <a:r>
              <a:rPr lang="en-US" dirty="0" smtClean="0"/>
              <a:t> </a:t>
            </a:r>
            <a:r>
              <a:rPr lang="en-US" dirty="0"/>
              <a:t>involves a primary care </a:t>
            </a:r>
            <a:r>
              <a:rPr lang="en-US" dirty="0" smtClean="0"/>
              <a:t>non-HCV expert HIV </a:t>
            </a:r>
            <a:r>
              <a:rPr lang="en-US" dirty="0"/>
              <a:t>provider </a:t>
            </a:r>
            <a:endParaRPr lang="en-US" dirty="0" smtClean="0"/>
          </a:p>
          <a:p>
            <a:r>
              <a:rPr lang="en-US" dirty="0" smtClean="0"/>
              <a:t>A specialist who </a:t>
            </a:r>
            <a:r>
              <a:rPr lang="en-US" dirty="0"/>
              <a:t>is expert in HCV management. </a:t>
            </a:r>
            <a:endParaRPr lang="en-US" dirty="0" smtClean="0"/>
          </a:p>
          <a:p>
            <a:r>
              <a:rPr lang="en-US" dirty="0" smtClean="0"/>
              <a:t>initial </a:t>
            </a:r>
            <a:r>
              <a:rPr lang="en-US" dirty="0"/>
              <a:t>patient evaluation by the specialist, with the approval for treatment initiation and a specific regimen decided by the specialist.  </a:t>
            </a:r>
            <a:endParaRPr lang="en-US" dirty="0" smtClean="0"/>
          </a:p>
          <a:p>
            <a:r>
              <a:rPr lang="en-US" dirty="0" smtClean="0"/>
              <a:t>Primary care </a:t>
            </a:r>
            <a:r>
              <a:rPr lang="en-US" dirty="0"/>
              <a:t>provider monitors the patient for response and adverse </a:t>
            </a:r>
            <a:r>
              <a:rPr lang="en-US" dirty="0" smtClean="0"/>
              <a:t>effects</a:t>
            </a:r>
          </a:p>
          <a:p>
            <a:r>
              <a:rPr lang="en-US" dirty="0" smtClean="0"/>
              <a:t>Typically involves </a:t>
            </a:r>
            <a:r>
              <a:rPr lang="en-US" dirty="0"/>
              <a:t>clinics with a relatively low volume of patients receiving therapy for HCV and that lack a formal HCV treatment program.  </a:t>
            </a:r>
          </a:p>
        </p:txBody>
      </p:sp>
    </p:spTree>
    <p:extLst>
      <p:ext uri="{BB962C8B-B14F-4D97-AF65-F5344CB8AC3E}">
        <p14:creationId xmlns="" xmlns:p14="http://schemas.microsoft.com/office/powerpoint/2010/main" val="1820217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Model 2</a:t>
            </a:r>
            <a:br>
              <a:rPr lang="en-US" dirty="0" smtClean="0"/>
            </a:br>
            <a:r>
              <a:rPr lang="en-US" sz="4000" dirty="0" smtClean="0"/>
              <a:t>Integrated Care without a designated HCV Clinic</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Chas </a:t>
            </a:r>
            <a:r>
              <a:rPr lang="en-US" dirty="0"/>
              <a:t>an established HCV treatment program.  </a:t>
            </a:r>
            <a:endParaRPr lang="en-US" dirty="0" smtClean="0"/>
          </a:p>
          <a:p>
            <a:r>
              <a:rPr lang="en-US" dirty="0" smtClean="0"/>
              <a:t>The </a:t>
            </a:r>
            <a:r>
              <a:rPr lang="en-US" dirty="0"/>
              <a:t>medical provider and team at the HIV clinic are responsible for the initial evaluation, initiating treatment if indicated, evaluating response to therapy, and monitoring for adverse </a:t>
            </a:r>
            <a:r>
              <a:rPr lang="en-US" dirty="0" smtClean="0"/>
              <a:t>reactions</a:t>
            </a:r>
          </a:p>
          <a:p>
            <a:r>
              <a:rPr lang="en-US" dirty="0" smtClean="0"/>
              <a:t>This </a:t>
            </a:r>
            <a:r>
              <a:rPr lang="en-US" dirty="0"/>
              <a:t>clinic model typically involves a formal HCV co-infection treatment program and typically involves a team approach</a:t>
            </a:r>
            <a:r>
              <a:rPr lang="en-US" dirty="0" smtClean="0"/>
              <a:t>.</a:t>
            </a:r>
          </a:p>
          <a:p>
            <a:r>
              <a:rPr lang="en-US" dirty="0" smtClean="0"/>
              <a:t>  </a:t>
            </a:r>
            <a:r>
              <a:rPr lang="en-US" dirty="0"/>
              <a:t>Expert consultation is used only when a patient has major complications related to their underlying liver disease.</a:t>
            </a:r>
          </a:p>
          <a:p>
            <a:endParaRPr lang="en-US" dirty="0"/>
          </a:p>
        </p:txBody>
      </p:sp>
    </p:spTree>
    <p:extLst>
      <p:ext uri="{BB962C8B-B14F-4D97-AF65-F5344CB8AC3E}">
        <p14:creationId xmlns="" xmlns:p14="http://schemas.microsoft.com/office/powerpoint/2010/main" val="1851023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Model 3</a:t>
            </a:r>
            <a:br>
              <a:rPr lang="en-US" dirty="0" smtClean="0"/>
            </a:br>
            <a:r>
              <a:rPr lang="en-US" sz="4000" dirty="0" smtClean="0"/>
              <a:t>Integrated Care with a Designated HCV Clinic</a:t>
            </a:r>
            <a:endParaRPr lang="en-US" sz="4000" dirty="0"/>
          </a:p>
        </p:txBody>
      </p:sp>
      <p:sp>
        <p:nvSpPr>
          <p:cNvPr id="3" name="Content Placeholder 2"/>
          <p:cNvSpPr>
            <a:spLocks noGrp="1"/>
          </p:cNvSpPr>
          <p:nvPr>
            <p:ph idx="1"/>
          </p:nvPr>
        </p:nvSpPr>
        <p:spPr/>
        <p:txBody>
          <a:bodyPr>
            <a:normAutofit lnSpcReduction="10000"/>
          </a:bodyPr>
          <a:lstStyle/>
          <a:p>
            <a:r>
              <a:rPr lang="en-US" dirty="0"/>
              <a:t>C</a:t>
            </a:r>
            <a:r>
              <a:rPr lang="en-US" dirty="0" smtClean="0"/>
              <a:t>o</a:t>
            </a:r>
            <a:r>
              <a:rPr lang="en-US" dirty="0"/>
              <a:t>-infection clinic is held at a designated time, with a team of providers who have experience, interest, and training in the management of hepatitis C in co-infected persons. </a:t>
            </a:r>
            <a:endParaRPr lang="en-US" dirty="0" smtClean="0"/>
          </a:p>
          <a:p>
            <a:r>
              <a:rPr lang="en-US" dirty="0" smtClean="0"/>
              <a:t>Patient </a:t>
            </a:r>
            <a:r>
              <a:rPr lang="en-US" dirty="0"/>
              <a:t>treatment monitoring generally occurs by a team member (often a nurse, nurse practitioner, or a pharmacist) who has frequent interaction with a physician provider.</a:t>
            </a:r>
          </a:p>
          <a:p>
            <a:endParaRPr lang="en-US" dirty="0"/>
          </a:p>
        </p:txBody>
      </p:sp>
    </p:spTree>
    <p:extLst>
      <p:ext uri="{BB962C8B-B14F-4D97-AF65-F5344CB8AC3E}">
        <p14:creationId xmlns="" xmlns:p14="http://schemas.microsoft.com/office/powerpoint/2010/main" val="247702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Implementation Barriers</a:t>
            </a:r>
            <a:endParaRPr lang="en-US" dirty="0"/>
          </a:p>
        </p:txBody>
      </p:sp>
      <p:sp>
        <p:nvSpPr>
          <p:cNvPr id="3" name="Content Placeholder 2"/>
          <p:cNvSpPr>
            <a:spLocks noGrp="1"/>
          </p:cNvSpPr>
          <p:nvPr>
            <p:ph idx="1"/>
          </p:nvPr>
        </p:nvSpPr>
        <p:spPr/>
        <p:txBody>
          <a:bodyPr/>
          <a:lstStyle/>
          <a:p>
            <a:r>
              <a:rPr lang="en-US" dirty="0" smtClean="0"/>
              <a:t>Patient </a:t>
            </a:r>
            <a:r>
              <a:rPr lang="en-US" dirty="0"/>
              <a:t>r</a:t>
            </a:r>
            <a:r>
              <a:rPr lang="en-US" dirty="0" smtClean="0"/>
              <a:t>eluctance</a:t>
            </a:r>
          </a:p>
          <a:p>
            <a:r>
              <a:rPr lang="en-US" dirty="0" smtClean="0"/>
              <a:t>Provider reluctance</a:t>
            </a:r>
          </a:p>
          <a:p>
            <a:r>
              <a:rPr lang="en-US" dirty="0" smtClean="0"/>
              <a:t>System issues</a:t>
            </a:r>
          </a:p>
          <a:p>
            <a:pPr marL="0" indent="0">
              <a:buNone/>
            </a:pPr>
            <a:endParaRPr lang="en-US" dirty="0" smtClean="0"/>
          </a:p>
          <a:p>
            <a:endParaRPr lang="en-US" dirty="0"/>
          </a:p>
        </p:txBody>
      </p:sp>
    </p:spTree>
    <p:extLst>
      <p:ext uri="{BB962C8B-B14F-4D97-AF65-F5344CB8AC3E}">
        <p14:creationId xmlns="" xmlns:p14="http://schemas.microsoft.com/office/powerpoint/2010/main" val="757259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143000"/>
          </a:xfrm>
        </p:spPr>
        <p:txBody>
          <a:bodyPr/>
          <a:lstStyle/>
          <a:p>
            <a:pPr eaLnBrk="1" hangingPunct="1"/>
            <a:r>
              <a:rPr lang="en-US" dirty="0">
                <a:latin typeface="Arial" charset="0"/>
              </a:rPr>
              <a:t>Hepatitis C</a:t>
            </a:r>
          </a:p>
        </p:txBody>
      </p:sp>
      <p:sp>
        <p:nvSpPr>
          <p:cNvPr id="12291" name="Rectangle 3"/>
          <p:cNvSpPr>
            <a:spLocks noGrp="1" noChangeArrowheads="1"/>
          </p:cNvSpPr>
          <p:nvPr>
            <p:ph idx="1"/>
          </p:nvPr>
        </p:nvSpPr>
        <p:spPr>
          <a:xfrm>
            <a:off x="990600" y="1295400"/>
            <a:ext cx="7315200" cy="4724400"/>
          </a:xfrm>
        </p:spPr>
        <p:txBody>
          <a:bodyPr/>
          <a:lstStyle/>
          <a:p>
            <a:pPr lvl="1" eaLnBrk="1" hangingPunct="1"/>
            <a:r>
              <a:rPr lang="en-US" sz="2400" dirty="0">
                <a:latin typeface="Arial" charset="0"/>
              </a:rPr>
              <a:t>In U.S., 4 million HCV+ </a:t>
            </a:r>
            <a:r>
              <a:rPr lang="en-US" sz="2400" dirty="0">
                <a:latin typeface="Arial" charset="0"/>
                <a:cs typeface="Arial" charset="0"/>
              </a:rPr>
              <a:t>→</a:t>
            </a:r>
            <a:r>
              <a:rPr lang="en-US" sz="2400" dirty="0">
                <a:latin typeface="Arial" charset="0"/>
              </a:rPr>
              <a:t> 85% chronic </a:t>
            </a:r>
          </a:p>
          <a:p>
            <a:pPr lvl="1" eaLnBrk="1" hangingPunct="1"/>
            <a:r>
              <a:rPr lang="en-US" sz="2400" dirty="0">
                <a:latin typeface="Arial" charset="0"/>
              </a:rPr>
              <a:t>If chronic </a:t>
            </a:r>
            <a:r>
              <a:rPr lang="en-US" sz="2400" dirty="0">
                <a:latin typeface="Arial" charset="0"/>
                <a:cs typeface="Arial" charset="0"/>
              </a:rPr>
              <a:t>→</a:t>
            </a:r>
            <a:r>
              <a:rPr lang="en-US" sz="2400" dirty="0">
                <a:latin typeface="Arial" charset="0"/>
              </a:rPr>
              <a:t> 20% cirrhotic @ 20 years</a:t>
            </a:r>
          </a:p>
          <a:p>
            <a:pPr lvl="3" eaLnBrk="1" hangingPunct="1"/>
            <a:r>
              <a:rPr lang="en-US" sz="2400" dirty="0">
                <a:latin typeface="Arial" charset="0"/>
              </a:rPr>
              <a:t>Once cirrhotic </a:t>
            </a:r>
            <a:r>
              <a:rPr lang="en-US" sz="2400" dirty="0">
                <a:latin typeface="Arial" charset="0"/>
                <a:cs typeface="Arial" charset="0"/>
              </a:rPr>
              <a:t>→ 25%</a:t>
            </a:r>
            <a:r>
              <a:rPr lang="en-US" sz="2400" dirty="0">
                <a:latin typeface="Arial" charset="0"/>
              </a:rPr>
              <a:t> hepatocellular carcinoma (HCC) </a:t>
            </a:r>
          </a:p>
          <a:p>
            <a:pPr lvl="3" eaLnBrk="1" hangingPunct="1">
              <a:buFontTx/>
              <a:buNone/>
            </a:pPr>
            <a:r>
              <a:rPr lang="en-US" sz="2400" dirty="0">
                <a:latin typeface="Arial" charset="0"/>
              </a:rPr>
              <a:t>	(0.5% of total HCV+) </a:t>
            </a:r>
          </a:p>
          <a:p>
            <a:pPr lvl="1" eaLnBrk="1" hangingPunct="1"/>
            <a:r>
              <a:rPr lang="en-US" sz="2400" dirty="0">
                <a:latin typeface="Arial" charset="0"/>
              </a:rPr>
              <a:t>Alcohol (&gt;20-50 g/d) &amp; HIV worsen prognosis</a:t>
            </a:r>
          </a:p>
          <a:p>
            <a:pPr lvl="1" eaLnBrk="1" hangingPunct="1"/>
            <a:r>
              <a:rPr lang="en-US" sz="2400" dirty="0">
                <a:latin typeface="Arial" charset="0"/>
              </a:rPr>
              <a:t>Usually no symptoms</a:t>
            </a:r>
          </a:p>
          <a:p>
            <a:pPr lvl="2" eaLnBrk="1" hangingPunct="1"/>
            <a:r>
              <a:rPr lang="en-US" dirty="0">
                <a:latin typeface="Arial" charset="0"/>
              </a:rPr>
              <a:t>sometimes fatigue, RUQ ache, difficulty concentrating or isolated </a:t>
            </a:r>
            <a:r>
              <a:rPr lang="en-US" dirty="0">
                <a:latin typeface="Arial" charset="0"/>
                <a:sym typeface="Symbol" charset="0"/>
              </a:rPr>
              <a:t> ALT/AST</a:t>
            </a:r>
          </a:p>
          <a:p>
            <a:pPr eaLnBrk="1" hangingPunct="1">
              <a:buFontTx/>
              <a:buNone/>
            </a:pPr>
            <a:endParaRPr lang="en-US" sz="1200" b="0" i="1" dirty="0">
              <a:solidFill>
                <a:srgbClr val="CC0000"/>
              </a:solidFill>
              <a:latin typeface="Arial" charset="0"/>
            </a:endParaRPr>
          </a:p>
          <a:p>
            <a:pPr eaLnBrk="1" hangingPunct="1">
              <a:buFontTx/>
              <a:buNone/>
            </a:pPr>
            <a:r>
              <a:rPr lang="en-US" sz="1200" b="0" dirty="0">
                <a:solidFill>
                  <a:srgbClr val="CC0000"/>
                </a:solidFill>
                <a:latin typeface="Arial" charset="0"/>
              </a:rPr>
              <a:t>       Guidelines for Prevention and Treatment  of Opportunistic Infections in HIV-Infected Adults and Adolescents.  MMWR; April 10, 2009, Vol. 58, No. RR-4</a:t>
            </a:r>
          </a:p>
        </p:txBody>
      </p:sp>
    </p:spTree>
    <p:custDataLst>
      <p:tags r:id="rId1"/>
    </p:custDataLst>
    <p:extLst>
      <p:ext uri="{BB962C8B-B14F-4D97-AF65-F5344CB8AC3E}">
        <p14:creationId xmlns="" xmlns:p14="http://schemas.microsoft.com/office/powerpoint/2010/main" val="389889402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Barriers</a:t>
            </a:r>
            <a:endParaRPr lang="en-US" dirty="0"/>
          </a:p>
        </p:txBody>
      </p:sp>
      <p:sp>
        <p:nvSpPr>
          <p:cNvPr id="3" name="Content Placeholder 2"/>
          <p:cNvSpPr>
            <a:spLocks noGrp="1"/>
          </p:cNvSpPr>
          <p:nvPr>
            <p:ph idx="1"/>
          </p:nvPr>
        </p:nvSpPr>
        <p:spPr/>
        <p:txBody>
          <a:bodyPr/>
          <a:lstStyle/>
          <a:p>
            <a:r>
              <a:rPr lang="en-US" dirty="0" smtClean="0"/>
              <a:t>Personal experience</a:t>
            </a:r>
          </a:p>
          <a:p>
            <a:r>
              <a:rPr lang="en-US" dirty="0" smtClean="0"/>
              <a:t>Stories of others’ experiences</a:t>
            </a:r>
          </a:p>
          <a:p>
            <a:r>
              <a:rPr lang="en-US" dirty="0" smtClean="0"/>
              <a:t>Unstable housing, employment, social lives</a:t>
            </a:r>
          </a:p>
          <a:p>
            <a:r>
              <a:rPr lang="en-US" dirty="0" smtClean="0"/>
              <a:t>Adherence requirements</a:t>
            </a:r>
          </a:p>
          <a:p>
            <a:r>
              <a:rPr lang="en-US" dirty="0" smtClean="0"/>
              <a:t>Distance/transportation</a:t>
            </a:r>
          </a:p>
        </p:txBody>
      </p:sp>
    </p:spTree>
    <p:extLst>
      <p:ext uri="{BB962C8B-B14F-4D97-AF65-F5344CB8AC3E}">
        <p14:creationId xmlns="" xmlns:p14="http://schemas.microsoft.com/office/powerpoint/2010/main" val="298710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cs typeface="Calibri" pitchFamily="34" charset="0"/>
              </a:rPr>
              <a:t>Patient Support Services</a:t>
            </a:r>
            <a:endParaRPr lang="en-US"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US" dirty="0" smtClean="0"/>
              <a:t> </a:t>
            </a:r>
            <a:r>
              <a:rPr lang="en-US" dirty="0" smtClean="0">
                <a:latin typeface="Calibri" pitchFamily="34" charset="0"/>
                <a:cs typeface="Calibri" pitchFamily="34" charset="0"/>
              </a:rPr>
              <a:t>Providing essential support services helps improve patient retention:</a:t>
            </a:r>
          </a:p>
          <a:p>
            <a:r>
              <a:rPr lang="en-US" dirty="0" smtClean="0">
                <a:latin typeface="Calibri" pitchFamily="34" charset="0"/>
                <a:cs typeface="Calibri" pitchFamily="34" charset="0"/>
              </a:rPr>
              <a:t>case management</a:t>
            </a:r>
          </a:p>
          <a:p>
            <a:r>
              <a:rPr lang="en-US" dirty="0" smtClean="0">
                <a:latin typeface="Calibri" pitchFamily="34" charset="0"/>
                <a:cs typeface="Calibri" pitchFamily="34" charset="0"/>
              </a:rPr>
              <a:t>transportation</a:t>
            </a:r>
          </a:p>
          <a:p>
            <a:r>
              <a:rPr lang="en-US" dirty="0" smtClean="0">
                <a:latin typeface="Calibri" pitchFamily="34" charset="0"/>
                <a:cs typeface="Calibri" pitchFamily="34" charset="0"/>
              </a:rPr>
              <a:t>housing for the homeless</a:t>
            </a:r>
            <a:endParaRPr lang="en-US" dirty="0">
              <a:latin typeface="Calibri" pitchFamily="34" charset="0"/>
              <a:cs typeface="Calibri" pitchFamily="34" charset="0"/>
            </a:endParaRPr>
          </a:p>
        </p:txBody>
      </p:sp>
      <p:sp>
        <p:nvSpPr>
          <p:cNvPr id="4" name="TextBox 3"/>
          <p:cNvSpPr txBox="1"/>
          <p:nvPr/>
        </p:nvSpPr>
        <p:spPr>
          <a:xfrm>
            <a:off x="457200" y="5223356"/>
            <a:ext cx="4787660" cy="646331"/>
          </a:xfrm>
          <a:prstGeom prst="rect">
            <a:avLst/>
          </a:prstGeom>
          <a:noFill/>
        </p:spPr>
        <p:txBody>
          <a:bodyPr wrap="square" rtlCol="0">
            <a:spAutoFit/>
          </a:bodyPr>
          <a:lstStyle/>
          <a:p>
            <a:r>
              <a:rPr lang="en-US" sz="1200" dirty="0" smtClean="0"/>
              <a:t>Sherer R, Stieglitz K, Narra J, et al. HIV multidisciplinary teams work: support services improve access to and retention in HIV primary care. AIDS Care2002;14(Suppl 1):31-44.</a:t>
            </a:r>
            <a:endParaRPr lang="en-US" sz="1200" dirty="0"/>
          </a:p>
        </p:txBody>
      </p:sp>
    </p:spTree>
    <p:extLst>
      <p:ext uri="{BB962C8B-B14F-4D97-AF65-F5344CB8AC3E}">
        <p14:creationId xmlns="" xmlns:p14="http://schemas.microsoft.com/office/powerpoint/2010/main" val="143126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cs typeface="Calibri" pitchFamily="34" charset="0"/>
              </a:rPr>
              <a:t>Patient Support Services</a:t>
            </a:r>
            <a:endParaRPr lang="en-US"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US" dirty="0" smtClean="0"/>
              <a:t> </a:t>
            </a:r>
            <a:r>
              <a:rPr lang="en-US" dirty="0" smtClean="0">
                <a:latin typeface="Calibri" pitchFamily="34" charset="0"/>
                <a:cs typeface="Calibri" pitchFamily="34" charset="0"/>
              </a:rPr>
              <a:t>Specialized tools to improve adherence:</a:t>
            </a:r>
          </a:p>
          <a:p>
            <a:pPr lvl="1"/>
            <a:r>
              <a:rPr lang="en-US" sz="3200" dirty="0" smtClean="0">
                <a:latin typeface="Calibri" pitchFamily="34" charset="0"/>
                <a:cs typeface="Calibri" pitchFamily="34" charset="0"/>
              </a:rPr>
              <a:t>electronic reminder system</a:t>
            </a:r>
          </a:p>
          <a:p>
            <a:pPr lvl="1"/>
            <a:r>
              <a:rPr lang="en-US" sz="3200" dirty="0" smtClean="0">
                <a:latin typeface="Calibri" pitchFamily="34" charset="0"/>
                <a:cs typeface="Calibri" pitchFamily="34" charset="0"/>
              </a:rPr>
              <a:t>directly observed therapy</a:t>
            </a:r>
          </a:p>
          <a:p>
            <a:pPr lvl="1"/>
            <a:r>
              <a:rPr lang="en-US" sz="3200" dirty="0" smtClean="0">
                <a:latin typeface="Calibri" pitchFamily="34" charset="0"/>
                <a:cs typeface="Calibri" pitchFamily="34" charset="0"/>
              </a:rPr>
              <a:t>cash incentives for attending scheduled medical appointments</a:t>
            </a:r>
            <a:endParaRPr lang="en-US" sz="3200" dirty="0">
              <a:latin typeface="Calibri" pitchFamily="34" charset="0"/>
              <a:cs typeface="Calibri" pitchFamily="34" charset="0"/>
            </a:endParaRPr>
          </a:p>
        </p:txBody>
      </p:sp>
      <p:sp>
        <p:nvSpPr>
          <p:cNvPr id="4" name="TextBox 3"/>
          <p:cNvSpPr txBox="1"/>
          <p:nvPr/>
        </p:nvSpPr>
        <p:spPr>
          <a:xfrm>
            <a:off x="533803" y="4595740"/>
            <a:ext cx="7695960" cy="1661993"/>
          </a:xfrm>
          <a:prstGeom prst="rect">
            <a:avLst/>
          </a:prstGeom>
          <a:noFill/>
        </p:spPr>
        <p:txBody>
          <a:bodyPr wrap="square" rtlCol="0">
            <a:spAutoFit/>
          </a:bodyPr>
          <a:lstStyle/>
          <a:p>
            <a:r>
              <a:rPr lang="en-US" sz="1200" dirty="0" smtClean="0"/>
              <a:t>Lorvick J, Edlin BR Program and abstracts of the 128th annual meeting of the American Public Health Association (Boston). Washington, DC: American Public Health Association; 2000. Effectiveness of incentives in health interventions: what do we know from the literature?</a:t>
            </a:r>
          </a:p>
          <a:p>
            <a:endParaRPr lang="en-US" sz="1200" dirty="0" smtClean="0"/>
          </a:p>
          <a:p>
            <a:r>
              <a:rPr lang="en-US" sz="1200" dirty="0" smtClean="0"/>
              <a:t>Jani AA, Bishai WR, Cohn SE, et al American Public Health Association and Health Resources and Services Administration. 2004. Adherence to HIV treatment regimens: recommendations for best practices. Available at:</a:t>
            </a:r>
            <a:r>
              <a:rPr lang="en-US" sz="1200" u="sng" dirty="0" smtClean="0">
                <a:hlinkClick r:id="rId2"/>
              </a:rPr>
              <a:t>http://www.apha.org/ppp/hiv/Best_Practices_new.pdf</a:t>
            </a:r>
            <a:endParaRPr lang="en-US" sz="1200" dirty="0" smtClean="0"/>
          </a:p>
          <a:p>
            <a:endParaRPr lang="en-US" dirty="0"/>
          </a:p>
        </p:txBody>
      </p:sp>
    </p:spTree>
    <p:extLst>
      <p:ext uri="{BB962C8B-B14F-4D97-AF65-F5344CB8AC3E}">
        <p14:creationId xmlns="" xmlns:p14="http://schemas.microsoft.com/office/powerpoint/2010/main" val="302449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Barriers</a:t>
            </a:r>
            <a:endParaRPr lang="en-US" dirty="0"/>
          </a:p>
        </p:txBody>
      </p:sp>
      <p:sp>
        <p:nvSpPr>
          <p:cNvPr id="3" name="Content Placeholder 2"/>
          <p:cNvSpPr>
            <a:spLocks noGrp="1"/>
          </p:cNvSpPr>
          <p:nvPr>
            <p:ph idx="1"/>
          </p:nvPr>
        </p:nvSpPr>
        <p:spPr/>
        <p:txBody>
          <a:bodyPr/>
          <a:lstStyle/>
          <a:p>
            <a:r>
              <a:rPr lang="en-US" dirty="0" smtClean="0"/>
              <a:t>Lack of training</a:t>
            </a:r>
          </a:p>
          <a:p>
            <a:r>
              <a:rPr lang="en-US" dirty="0" smtClean="0"/>
              <a:t>Lack of experience</a:t>
            </a:r>
          </a:p>
          <a:p>
            <a:r>
              <a:rPr lang="en-US" dirty="0" smtClean="0"/>
              <a:t>Expectations of adverse effects</a:t>
            </a:r>
          </a:p>
          <a:p>
            <a:r>
              <a:rPr lang="en-US" dirty="0" smtClean="0"/>
              <a:t>Expectations of time/resource demands</a:t>
            </a:r>
          </a:p>
          <a:p>
            <a:r>
              <a:rPr lang="en-US" dirty="0" smtClean="0"/>
              <a:t>Expectations of better treatment options in future</a:t>
            </a:r>
          </a:p>
          <a:p>
            <a:r>
              <a:rPr lang="en-US" dirty="0" smtClean="0"/>
              <a:t>Staff turnover</a:t>
            </a:r>
            <a:endParaRPr lang="en-US" dirty="0"/>
          </a:p>
        </p:txBody>
      </p:sp>
    </p:spTree>
    <p:extLst>
      <p:ext uri="{BB962C8B-B14F-4D97-AF65-F5344CB8AC3E}">
        <p14:creationId xmlns="" xmlns:p14="http://schemas.microsoft.com/office/powerpoint/2010/main" val="1500553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Barriers</a:t>
            </a:r>
            <a:endParaRPr lang="en-US" dirty="0"/>
          </a:p>
        </p:txBody>
      </p:sp>
      <p:sp>
        <p:nvSpPr>
          <p:cNvPr id="3" name="Content Placeholder 2"/>
          <p:cNvSpPr>
            <a:spLocks noGrp="1"/>
          </p:cNvSpPr>
          <p:nvPr>
            <p:ph idx="1"/>
          </p:nvPr>
        </p:nvSpPr>
        <p:spPr/>
        <p:txBody>
          <a:bodyPr/>
          <a:lstStyle/>
          <a:p>
            <a:r>
              <a:rPr lang="en-US" dirty="0" smtClean="0"/>
              <a:t>Inconsistent benefits: ADAP, Medicaid, insurance</a:t>
            </a:r>
          </a:p>
          <a:p>
            <a:r>
              <a:rPr lang="en-US" dirty="0" smtClean="0"/>
              <a:t>Insufficient specialty support: GI, MH, SA</a:t>
            </a:r>
          </a:p>
          <a:p>
            <a:r>
              <a:rPr lang="en-US" dirty="0" smtClean="0"/>
              <a:t>Difficulty coordinating across multiple agencies</a:t>
            </a:r>
            <a:endParaRPr lang="en-US" dirty="0"/>
          </a:p>
        </p:txBody>
      </p:sp>
    </p:spTree>
    <p:extLst>
      <p:ext uri="{BB962C8B-B14F-4D97-AF65-F5344CB8AC3E}">
        <p14:creationId xmlns="" xmlns:p14="http://schemas.microsoft.com/office/powerpoint/2010/main" val="995966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smtClean="0">
                <a:latin typeface="Calibri" pitchFamily="34" charset="0"/>
                <a:cs typeface="Calibri" pitchFamily="34" charset="0"/>
              </a:rPr>
              <a:t>Overcoming Barriers to Treatment Initiation</a:t>
            </a:r>
          </a:p>
        </p:txBody>
      </p:sp>
      <p:sp>
        <p:nvSpPr>
          <p:cNvPr id="23555" name="Content Placeholder 2"/>
          <p:cNvSpPr>
            <a:spLocks noGrp="1"/>
          </p:cNvSpPr>
          <p:nvPr>
            <p:ph idx="1"/>
          </p:nvPr>
        </p:nvSpPr>
        <p:spPr/>
        <p:txBody>
          <a:bodyPr/>
          <a:lstStyle/>
          <a:p>
            <a:r>
              <a:rPr lang="en-US" dirty="0" smtClean="0">
                <a:latin typeface="Calibri" pitchFamily="34" charset="0"/>
                <a:cs typeface="Calibri" pitchFamily="34" charset="0"/>
              </a:rPr>
              <a:t>Substance Abuse Counselors</a:t>
            </a:r>
          </a:p>
          <a:p>
            <a:r>
              <a:rPr lang="en-US" dirty="0" smtClean="0">
                <a:latin typeface="Calibri" pitchFamily="34" charset="0"/>
                <a:cs typeface="Calibri" pitchFamily="34" charset="0"/>
              </a:rPr>
              <a:t>Opioid Dependence Treatment</a:t>
            </a:r>
          </a:p>
          <a:p>
            <a:r>
              <a:rPr lang="en-US" dirty="0" smtClean="0">
                <a:latin typeface="Calibri" pitchFamily="34" charset="0"/>
                <a:cs typeface="Calibri" pitchFamily="34" charset="0"/>
              </a:rPr>
              <a:t>Patient Education</a:t>
            </a:r>
          </a:p>
          <a:p>
            <a:r>
              <a:rPr lang="en-US" dirty="0" smtClean="0">
                <a:latin typeface="Calibri" pitchFamily="34" charset="0"/>
                <a:cs typeface="Calibri" pitchFamily="34" charset="0"/>
              </a:rPr>
              <a:t>Peer-Based Counseling</a:t>
            </a:r>
          </a:p>
          <a:p>
            <a:r>
              <a:rPr lang="en-US" dirty="0" smtClean="0">
                <a:latin typeface="Calibri" pitchFamily="34" charset="0"/>
                <a:cs typeface="Calibri" pitchFamily="34" charset="0"/>
              </a:rPr>
              <a:t>Group Counseling</a:t>
            </a:r>
          </a:p>
          <a:p>
            <a:r>
              <a:rPr lang="en-US" dirty="0" smtClean="0">
                <a:latin typeface="Calibri" pitchFamily="34" charset="0"/>
                <a:cs typeface="Calibri" pitchFamily="34" charset="0"/>
              </a:rPr>
              <a:t>Clinic Based Injections</a:t>
            </a:r>
          </a:p>
          <a:p>
            <a:pPr>
              <a:buFont typeface="Wingdings" pitchFamily="2" charset="2"/>
              <a:buNone/>
            </a:pPr>
            <a:endParaRPr lang="en-US" dirty="0" smtClean="0"/>
          </a:p>
        </p:txBody>
      </p:sp>
    </p:spTree>
    <p:extLst>
      <p:ext uri="{BB962C8B-B14F-4D97-AF65-F5344CB8AC3E}">
        <p14:creationId xmlns="" xmlns:p14="http://schemas.microsoft.com/office/powerpoint/2010/main" val="993726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174258"/>
            <a:ext cx="8493120" cy="414764"/>
          </a:xfrm>
          <a:prstGeom prst="rect">
            <a:avLst/>
          </a:prstGeom>
          <a:noFill/>
          <a:ln w="9525">
            <a:noFill/>
            <a:round/>
            <a:headEnd/>
            <a:tailEnd/>
          </a:ln>
          <a:effectLst/>
        </p:spPr>
        <p:txBody>
          <a:bodyPr lIns="0" tIns="0" rIns="0" bIns="0"/>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3200" dirty="0">
                <a:solidFill>
                  <a:srgbClr val="000000"/>
                </a:solidFill>
                <a:latin typeface="Calibri" pitchFamily="34" charset="0"/>
                <a:ea typeface="msgothic" charset="0"/>
                <a:cs typeface="Calibri" pitchFamily="34" charset="0"/>
              </a:rPr>
              <a:t>Principles for managing health-care relationships with substance-using patients.</a:t>
            </a:r>
          </a:p>
        </p:txBody>
      </p:sp>
      <p:pic>
        <p:nvPicPr>
          <p:cNvPr id="3075" name="Picture 3"/>
          <p:cNvPicPr>
            <a:picLocks noChangeAspect="1" noChangeArrowheads="1"/>
          </p:cNvPicPr>
          <p:nvPr/>
        </p:nvPicPr>
        <p:blipFill>
          <a:blip r:embed="rId3"/>
          <a:srcRect b="48616"/>
          <a:stretch>
            <a:fillRect/>
          </a:stretch>
        </p:blipFill>
        <p:spPr bwMode="auto">
          <a:xfrm>
            <a:off x="1" y="1286055"/>
            <a:ext cx="4486442" cy="4009381"/>
          </a:xfrm>
          <a:prstGeom prst="rect">
            <a:avLst/>
          </a:prstGeom>
          <a:noFill/>
          <a:ln w="9525">
            <a:noFill/>
            <a:round/>
            <a:headEnd/>
            <a:tailEnd/>
          </a:ln>
          <a:effectLst/>
        </p:spPr>
      </p:pic>
      <p:sp>
        <p:nvSpPr>
          <p:cNvPr id="3076" name="Text Box 4"/>
          <p:cNvSpPr txBox="1">
            <a:spLocks noChangeArrowheads="1"/>
          </p:cNvSpPr>
          <p:nvPr/>
        </p:nvSpPr>
        <p:spPr bwMode="auto">
          <a:xfrm>
            <a:off x="56090" y="5705628"/>
            <a:ext cx="3918240" cy="231864"/>
          </a:xfrm>
          <a:prstGeom prst="rect">
            <a:avLst/>
          </a:prstGeom>
          <a:noFill/>
          <a:ln w="9525">
            <a:noFill/>
            <a:round/>
            <a:headEnd/>
            <a:tailEnd/>
          </a:ln>
          <a:effectLst/>
        </p:spPr>
        <p:txBody>
          <a:bodyPr lIns="0" tIns="0" rIns="0" bIns="0"/>
          <a:lstStyle/>
          <a:p>
            <a:pPr>
              <a:tabLst>
                <a:tab pos="656650" algn="l"/>
                <a:tab pos="1313299" algn="l"/>
                <a:tab pos="1969949" algn="l"/>
                <a:tab pos="2626599" algn="l"/>
                <a:tab pos="3283248" algn="l"/>
              </a:tabLst>
            </a:pPr>
            <a:r>
              <a:rPr lang="en-GB" sz="1500" dirty="0">
                <a:solidFill>
                  <a:srgbClr val="000000"/>
                </a:solidFill>
                <a:latin typeface="Calibri" pitchFamily="34" charset="0"/>
                <a:ea typeface="msgothic" charset="0"/>
                <a:cs typeface="Calibri" pitchFamily="34" charset="0"/>
              </a:rPr>
              <a:t>Edlin B R et al. Clin Infect Dis. 2005;40:S276-S285</a:t>
            </a:r>
          </a:p>
        </p:txBody>
      </p:sp>
      <p:pic>
        <p:nvPicPr>
          <p:cNvPr id="7" name="Picture 3"/>
          <p:cNvPicPr>
            <a:picLocks noChangeAspect="1" noChangeArrowheads="1"/>
          </p:cNvPicPr>
          <p:nvPr/>
        </p:nvPicPr>
        <p:blipFill>
          <a:blip r:embed="rId3"/>
          <a:srcRect t="50415" b="-1798"/>
          <a:stretch>
            <a:fillRect/>
          </a:stretch>
        </p:blipFill>
        <p:spPr bwMode="auto">
          <a:xfrm>
            <a:off x="4580206" y="1286055"/>
            <a:ext cx="4331737" cy="3871126"/>
          </a:xfrm>
          <a:prstGeom prst="rect">
            <a:avLst/>
          </a:prstGeom>
          <a:noFill/>
          <a:ln w="9525">
            <a:noFill/>
            <a:round/>
            <a:headEnd/>
            <a:tailEnd/>
          </a:ln>
          <a:effectLst/>
        </p:spPr>
      </p:pic>
    </p:spTree>
    <p:extLst>
      <p:ext uri="{BB962C8B-B14F-4D97-AF65-F5344CB8AC3E}">
        <p14:creationId xmlns="" xmlns:p14="http://schemas.microsoft.com/office/powerpoint/2010/main" val="2694729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921"/>
            <a:ext cx="8229600" cy="1143000"/>
          </a:xfrm>
        </p:spPr>
        <p:txBody>
          <a:bodyPr/>
          <a:lstStyle/>
          <a:p>
            <a:r>
              <a:rPr lang="en-US" dirty="0" smtClean="0">
                <a:latin typeface="Calibri" pitchFamily="34" charset="0"/>
                <a:cs typeface="Calibri" pitchFamily="34" charset="0"/>
              </a:rPr>
              <a:t>Opioid Dependence Treatment</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05097" y="1041419"/>
            <a:ext cx="8229600" cy="4525963"/>
          </a:xfrm>
        </p:spPr>
        <p:txBody>
          <a:bodyPr/>
          <a:lstStyle/>
          <a:p>
            <a:r>
              <a:rPr lang="en-US" sz="2800" dirty="0" smtClean="0">
                <a:latin typeface="Calibri" pitchFamily="34" charset="0"/>
                <a:cs typeface="Calibri" pitchFamily="34" charset="0"/>
              </a:rPr>
              <a:t>methadone maintenance treatment</a:t>
            </a:r>
          </a:p>
          <a:p>
            <a:pPr lvl="1"/>
            <a:r>
              <a:rPr lang="en-US" dirty="0" smtClean="0">
                <a:latin typeface="Calibri" pitchFamily="34" charset="0"/>
                <a:cs typeface="Calibri" pitchFamily="34" charset="0"/>
              </a:rPr>
              <a:t>diminishes and often eliminate opioid use</a:t>
            </a:r>
          </a:p>
          <a:p>
            <a:r>
              <a:rPr lang="en-US" sz="2800" dirty="0" smtClean="0">
                <a:latin typeface="Calibri" pitchFamily="34" charset="0"/>
                <a:cs typeface="Calibri" pitchFamily="34" charset="0"/>
              </a:rPr>
              <a:t> buprenorphine</a:t>
            </a:r>
          </a:p>
          <a:p>
            <a:pPr lvl="1"/>
            <a:r>
              <a:rPr lang="en-US" dirty="0" smtClean="0">
                <a:latin typeface="Calibri" pitchFamily="34" charset="0"/>
                <a:cs typeface="Calibri" pitchFamily="34" charset="0"/>
              </a:rPr>
              <a:t>office-based pharmacotherapy for opioid addiction</a:t>
            </a:r>
          </a:p>
          <a:p>
            <a:pPr lvl="1"/>
            <a:r>
              <a:rPr lang="en-US" dirty="0" smtClean="0">
                <a:latin typeface="Calibri" pitchFamily="34" charset="0"/>
                <a:cs typeface="Calibri" pitchFamily="34" charset="0"/>
              </a:rPr>
              <a:t>Physicians who complete a defined training can apply for a waiver to the Drug Addiction Treatment Act of 2000</a:t>
            </a:r>
            <a:endParaRPr lang="en-US" dirty="0">
              <a:latin typeface="Calibri" pitchFamily="34" charset="0"/>
              <a:cs typeface="Calibri" pitchFamily="34" charset="0"/>
            </a:endParaRPr>
          </a:p>
        </p:txBody>
      </p:sp>
      <p:sp>
        <p:nvSpPr>
          <p:cNvPr id="4097" name="Rectangle 1"/>
          <p:cNvSpPr>
            <a:spLocks noChangeArrowheads="1"/>
          </p:cNvSpPr>
          <p:nvPr/>
        </p:nvSpPr>
        <p:spPr bwMode="auto">
          <a:xfrm>
            <a:off x="251394" y="5020680"/>
            <a:ext cx="8550031" cy="92333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200" b="0" i="0" u="none" strike="noStrike" cap="none" normalizeH="0" baseline="0" dirty="0" smtClean="0">
                <a:ln>
                  <a:noFill/>
                </a:ln>
                <a:solidFill>
                  <a:srgbClr val="222222"/>
                </a:solidFill>
                <a:effectLst/>
                <a:latin typeface="inherit"/>
                <a:cs typeface="Arial" pitchFamily="34" charset="0"/>
              </a:rPr>
              <a:t>National Institutes of Health</a:t>
            </a:r>
            <a:r>
              <a:rPr kumimoji="0" lang="en-US" sz="1200" b="0" i="0" u="none" strike="noStrike" cap="none" normalizeH="0" baseline="0" dirty="0" smtClean="0">
                <a:ln>
                  <a:noFill/>
                </a:ln>
                <a:solidFill>
                  <a:srgbClr val="000000"/>
                </a:solidFill>
                <a:effectLst/>
                <a:latin typeface="inherit"/>
                <a:cs typeface="Arial" pitchFamily="34" charset="0"/>
              </a:rPr>
              <a:t> Effective medical treatment of opiate addiction. NIH Consensus Statement 1997;15(6):1-38. Available at:</a:t>
            </a:r>
            <a:r>
              <a:rPr kumimoji="0" lang="en-US" sz="1200" b="0" i="0" u="none" strike="noStrike" cap="none" normalizeH="0" baseline="0" dirty="0" smtClean="0">
                <a:ln>
                  <a:noFill/>
                </a:ln>
                <a:solidFill>
                  <a:srgbClr val="0000CC"/>
                </a:solidFill>
                <a:effectLst/>
                <a:latin typeface="inherit"/>
                <a:cs typeface="Arial" pitchFamily="34" charset="0"/>
                <a:hlinkClick r:id="rId2"/>
              </a:rPr>
              <a:t>http://odp.od.nih.gov/consensus/cons/108/108_intro.htm</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AutoNum type="arabicPeriod"/>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r>
              <a:rPr lang="en-US" sz="1200" dirty="0" smtClean="0"/>
              <a:t>Center for Substance Abuse Treatment Buprenorphine physician training events. Rockville, MD: Substance Abuse and Mental Health Services Administration, US Department of Health and Human Services; Available at:</a:t>
            </a:r>
            <a:r>
              <a:rPr lang="en-US" sz="1200" u="sng" dirty="0" smtClean="0">
                <a:hlinkClick r:id="rId3"/>
              </a:rPr>
              <a:t>http://buprenorphine.samhsa.gov/training.html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801030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cs typeface="Calibri" pitchFamily="34" charset="0"/>
              </a:rPr>
              <a:t>Alcohol Use Intervention</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57200" y="1417638"/>
            <a:ext cx="8229600" cy="4525963"/>
          </a:xfrm>
        </p:spPr>
        <p:txBody>
          <a:bodyPr>
            <a:normAutofit lnSpcReduction="10000"/>
          </a:bodyPr>
          <a:lstStyle/>
          <a:p>
            <a:r>
              <a:rPr lang="en-US" dirty="0" smtClean="0">
                <a:latin typeface="Calibri" pitchFamily="34" charset="0"/>
                <a:cs typeface="Calibri" pitchFamily="34" charset="0"/>
              </a:rPr>
              <a:t>Brief interventions by medical providers focused on problem use of alcohol</a:t>
            </a:r>
          </a:p>
          <a:p>
            <a:pPr lvl="1"/>
            <a:r>
              <a:rPr lang="en-US" dirty="0" smtClean="0">
                <a:latin typeface="Calibri" pitchFamily="34" charset="0"/>
                <a:cs typeface="Calibri" pitchFamily="34" charset="0"/>
              </a:rPr>
              <a:t>client-centered counseling</a:t>
            </a:r>
          </a:p>
          <a:p>
            <a:pPr lvl="1"/>
            <a:r>
              <a:rPr lang="en-US" dirty="0" smtClean="0">
                <a:latin typeface="Calibri" pitchFamily="34" charset="0"/>
                <a:cs typeface="Calibri" pitchFamily="34" charset="0"/>
              </a:rPr>
              <a:t>reflective listening </a:t>
            </a:r>
          </a:p>
          <a:p>
            <a:pPr lvl="1"/>
            <a:r>
              <a:rPr lang="en-US" dirty="0" smtClean="0">
                <a:latin typeface="Calibri" pitchFamily="34" charset="0"/>
                <a:cs typeface="Calibri" pitchFamily="34" charset="0"/>
              </a:rPr>
              <a:t>nonjudgmental demeanor</a:t>
            </a:r>
          </a:p>
          <a:p>
            <a:pPr lvl="1"/>
            <a:r>
              <a:rPr lang="en-US" dirty="0" smtClean="0">
                <a:latin typeface="Calibri" pitchFamily="34" charset="0"/>
                <a:cs typeface="Calibri" pitchFamily="34" charset="0"/>
              </a:rPr>
              <a:t>Core elements include:</a:t>
            </a:r>
          </a:p>
          <a:p>
            <a:pPr lvl="2"/>
            <a:r>
              <a:rPr lang="en-US" dirty="0" smtClean="0">
                <a:latin typeface="Calibri" pitchFamily="34" charset="0"/>
                <a:cs typeface="Calibri" pitchFamily="34" charset="0"/>
              </a:rPr>
              <a:t> assessing current levels of consumption</a:t>
            </a:r>
          </a:p>
          <a:p>
            <a:pPr lvl="2"/>
            <a:r>
              <a:rPr lang="en-US" dirty="0" smtClean="0">
                <a:latin typeface="Calibri" pitchFamily="34" charset="0"/>
                <a:cs typeface="Calibri" pitchFamily="34" charset="0"/>
              </a:rPr>
              <a:t>providing education regarding risks </a:t>
            </a:r>
          </a:p>
          <a:p>
            <a:pPr lvl="2"/>
            <a:r>
              <a:rPr lang="en-US" dirty="0" smtClean="0">
                <a:latin typeface="Calibri" pitchFamily="34" charset="0"/>
                <a:cs typeface="Calibri" pitchFamily="34" charset="0"/>
              </a:rPr>
              <a:t>assessing and facilitating motivation to alter alcohol consumption</a:t>
            </a:r>
            <a:endParaRPr lang="en-US" dirty="0">
              <a:latin typeface="Calibri" pitchFamily="34" charset="0"/>
              <a:cs typeface="Calibri" pitchFamily="34" charset="0"/>
            </a:endParaRPr>
          </a:p>
        </p:txBody>
      </p:sp>
      <p:sp>
        <p:nvSpPr>
          <p:cNvPr id="4" name="TextBox 3"/>
          <p:cNvSpPr txBox="1"/>
          <p:nvPr/>
        </p:nvSpPr>
        <p:spPr>
          <a:xfrm>
            <a:off x="281352" y="5712768"/>
            <a:ext cx="8621673" cy="276999"/>
          </a:xfrm>
          <a:prstGeom prst="rect">
            <a:avLst/>
          </a:prstGeom>
          <a:noFill/>
        </p:spPr>
        <p:txBody>
          <a:bodyPr wrap="square" rtlCol="0">
            <a:spAutoFit/>
          </a:bodyPr>
          <a:lstStyle/>
          <a:p>
            <a:r>
              <a:rPr lang="en-US" sz="1200" dirty="0" smtClean="0"/>
              <a:t>Bhattacharya R, Shuhart MC Hepatitis C and alcohol: interactions, outcomes and implications. J Clin Gastroenterol 2003;36:242-52</a:t>
            </a:r>
            <a:endParaRPr lang="en-US" sz="1200" dirty="0"/>
          </a:p>
        </p:txBody>
      </p:sp>
    </p:spTree>
    <p:extLst>
      <p:ext uri="{BB962C8B-B14F-4D97-AF65-F5344CB8AC3E}">
        <p14:creationId xmlns="" xmlns:p14="http://schemas.microsoft.com/office/powerpoint/2010/main" val="3750454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Successes</a:t>
            </a:r>
            <a:endParaRPr lang="en-US" dirty="0"/>
          </a:p>
        </p:txBody>
      </p:sp>
      <p:sp>
        <p:nvSpPr>
          <p:cNvPr id="3" name="Content Placeholder 2"/>
          <p:cNvSpPr>
            <a:spLocks noGrp="1"/>
          </p:cNvSpPr>
          <p:nvPr>
            <p:ph idx="1"/>
          </p:nvPr>
        </p:nvSpPr>
        <p:spPr/>
        <p:txBody>
          <a:bodyPr/>
          <a:lstStyle/>
          <a:p>
            <a:r>
              <a:rPr lang="en-US" dirty="0" smtClean="0"/>
              <a:t>Implementation within a medical home</a:t>
            </a:r>
          </a:p>
          <a:p>
            <a:r>
              <a:rPr lang="en-US" dirty="0" smtClean="0"/>
              <a:t>Peer-Counselors</a:t>
            </a:r>
          </a:p>
          <a:p>
            <a:r>
              <a:rPr lang="en-US" dirty="0" smtClean="0"/>
              <a:t>Identification of a dedicated “Patient tracker”</a:t>
            </a:r>
          </a:p>
          <a:p>
            <a:r>
              <a:rPr lang="en-US" dirty="0" smtClean="0"/>
              <a:t>Clinic based injections</a:t>
            </a:r>
          </a:p>
          <a:p>
            <a:r>
              <a:rPr lang="en-US" dirty="0" smtClean="0"/>
              <a:t>Role of a tele-medicine learner/treater community</a:t>
            </a:r>
            <a:endParaRPr lang="en-US" dirty="0"/>
          </a:p>
        </p:txBody>
      </p:sp>
    </p:spTree>
    <p:extLst>
      <p:ext uri="{BB962C8B-B14F-4D97-AF65-F5344CB8AC3E}">
        <p14:creationId xmlns="" xmlns:p14="http://schemas.microsoft.com/office/powerpoint/2010/main" val="3550038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pPr eaLnBrk="1" hangingPunct="1"/>
            <a:r>
              <a:rPr lang="en-US" dirty="0">
                <a:latin typeface="Arial" charset="0"/>
              </a:rPr>
              <a:t>HCV Sources of Infection</a:t>
            </a:r>
          </a:p>
        </p:txBody>
      </p:sp>
      <p:sp>
        <p:nvSpPr>
          <p:cNvPr id="11267" name="Content Placeholder 6"/>
          <p:cNvSpPr>
            <a:spLocks noGrp="1"/>
          </p:cNvSpPr>
          <p:nvPr>
            <p:ph idx="1"/>
          </p:nvPr>
        </p:nvSpPr>
        <p:spPr>
          <a:xfrm>
            <a:off x="533400" y="1600200"/>
            <a:ext cx="7772400" cy="3810000"/>
          </a:xfrm>
        </p:spPr>
        <p:txBody>
          <a:bodyPr>
            <a:normAutofit lnSpcReduction="10000"/>
          </a:bodyPr>
          <a:lstStyle/>
          <a:p>
            <a:pPr eaLnBrk="1" hangingPunct="1"/>
            <a:r>
              <a:rPr lang="en-US" dirty="0">
                <a:latin typeface="Arial" charset="0"/>
              </a:rPr>
              <a:t>Blood exposure/perinatal/sexual</a:t>
            </a:r>
          </a:p>
          <a:p>
            <a:pPr eaLnBrk="1" hangingPunct="1"/>
            <a:endParaRPr lang="en-US" sz="1400" dirty="0">
              <a:latin typeface="Arial" charset="0"/>
            </a:endParaRPr>
          </a:p>
          <a:p>
            <a:pPr lvl="1" eaLnBrk="1" hangingPunct="1"/>
            <a:r>
              <a:rPr lang="en-US" dirty="0">
                <a:latin typeface="Arial" charset="0"/>
              </a:rPr>
              <a:t>HCV 10 X more infectious than HIV 2</a:t>
            </a:r>
            <a:r>
              <a:rPr lang="en-US" dirty="0">
                <a:latin typeface="Arial" charset="0"/>
                <a:sym typeface="Symbol" charset="0"/>
              </a:rPr>
              <a:t></a:t>
            </a:r>
            <a:r>
              <a:rPr lang="en-US" dirty="0">
                <a:latin typeface="Arial" charset="0"/>
              </a:rPr>
              <a:t> blood</a:t>
            </a:r>
          </a:p>
          <a:p>
            <a:pPr lvl="1" eaLnBrk="1" hangingPunct="1">
              <a:buFontTx/>
              <a:buNone/>
            </a:pPr>
            <a:r>
              <a:rPr lang="en-US" sz="1400" dirty="0">
                <a:latin typeface="Arial" charset="0"/>
              </a:rPr>
              <a:t> </a:t>
            </a:r>
          </a:p>
          <a:p>
            <a:pPr lvl="1" eaLnBrk="1" hangingPunct="1"/>
            <a:r>
              <a:rPr lang="en-US" dirty="0">
                <a:latin typeface="Arial" charset="0"/>
              </a:rPr>
              <a:t>HCV sexual transmission inefficient</a:t>
            </a:r>
          </a:p>
          <a:p>
            <a:pPr lvl="1" eaLnBrk="1" hangingPunct="1"/>
            <a:endParaRPr lang="en-US" sz="1400" dirty="0">
              <a:latin typeface="Arial" charset="0"/>
            </a:endParaRPr>
          </a:p>
          <a:p>
            <a:pPr lvl="1" eaLnBrk="1" hangingPunct="1"/>
            <a:r>
              <a:rPr lang="en-US" dirty="0">
                <a:latin typeface="Arial" charset="0"/>
              </a:rPr>
              <a:t>Mother to infant in 2-5% of deliveries</a:t>
            </a:r>
          </a:p>
          <a:p>
            <a:pPr lvl="1" eaLnBrk="1" hangingPunct="1">
              <a:buFontTx/>
              <a:buNone/>
            </a:pPr>
            <a:endParaRPr lang="en-US" sz="1600" dirty="0">
              <a:solidFill>
                <a:srgbClr val="CC0000"/>
              </a:solidFill>
              <a:latin typeface="Arial" charset="0"/>
            </a:endParaRPr>
          </a:p>
          <a:p>
            <a:pPr lvl="1" eaLnBrk="1" hangingPunct="1">
              <a:buFontTx/>
              <a:buNone/>
            </a:pPr>
            <a:r>
              <a:rPr lang="en-US" sz="1200" dirty="0">
                <a:solidFill>
                  <a:srgbClr val="CC0000"/>
                </a:solidFill>
                <a:latin typeface="Arial" charset="0"/>
              </a:rPr>
              <a:t>MMWR, Vol 58 (early release) March 24, 2009</a:t>
            </a:r>
          </a:p>
          <a:p>
            <a:pPr lvl="1" eaLnBrk="1" hangingPunct="1"/>
            <a:endParaRPr lang="en-US" sz="1200" dirty="0">
              <a:latin typeface="Arial" charset="0"/>
            </a:endParaRPr>
          </a:p>
          <a:p>
            <a:pPr eaLnBrk="1" hangingPunct="1">
              <a:buFontTx/>
              <a:buNone/>
            </a:pPr>
            <a:endParaRPr lang="en-US" dirty="0">
              <a:latin typeface="Arial" charset="0"/>
            </a:endParaRPr>
          </a:p>
        </p:txBody>
      </p:sp>
    </p:spTree>
    <p:custDataLst>
      <p:tags r:id="rId1"/>
    </p:custDataLst>
    <p:extLst>
      <p:ext uri="{BB962C8B-B14F-4D97-AF65-F5344CB8AC3E}">
        <p14:creationId xmlns="" xmlns:p14="http://schemas.microsoft.com/office/powerpoint/2010/main" val="9034089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Site Experiences</a:t>
            </a:r>
            <a:endParaRPr lang="en-US" dirty="0"/>
          </a:p>
        </p:txBody>
      </p:sp>
      <p:sp>
        <p:nvSpPr>
          <p:cNvPr id="3" name="Content Placeholder 2"/>
          <p:cNvSpPr>
            <a:spLocks noGrp="1"/>
          </p:cNvSpPr>
          <p:nvPr>
            <p:ph idx="1"/>
          </p:nvPr>
        </p:nvSpPr>
        <p:spPr/>
        <p:txBody>
          <a:bodyPr/>
          <a:lstStyle/>
          <a:p>
            <a:r>
              <a:rPr lang="en-US" dirty="0"/>
              <a:t>SUNY Downstate, cohort </a:t>
            </a:r>
            <a:r>
              <a:rPr lang="en-US" dirty="0" smtClean="0"/>
              <a:t>1</a:t>
            </a:r>
            <a:r>
              <a:rPr lang="en-US" dirty="0" smtClean="0"/>
              <a:t> </a:t>
            </a:r>
            <a:endParaRPr lang="en-US" dirty="0"/>
          </a:p>
          <a:p>
            <a:r>
              <a:rPr lang="en-US" dirty="0" smtClean="0"/>
              <a:t>Siouxland Community Health Center, </a:t>
            </a:r>
            <a:r>
              <a:rPr lang="en-US" dirty="0"/>
              <a:t>cohort 2</a:t>
            </a:r>
          </a:p>
          <a:p>
            <a:r>
              <a:rPr lang="en-US" dirty="0"/>
              <a:t>Idaho State University, cohort 2 </a:t>
            </a:r>
          </a:p>
          <a:p>
            <a:endParaRPr lang="en-US" dirty="0"/>
          </a:p>
        </p:txBody>
      </p:sp>
    </p:spTree>
    <p:extLst>
      <p:ext uri="{BB962C8B-B14F-4D97-AF65-F5344CB8AC3E}">
        <p14:creationId xmlns="" xmlns:p14="http://schemas.microsoft.com/office/powerpoint/2010/main" val="216078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latin typeface="Arial" charset="0"/>
              </a:rPr>
              <a:t>HIV and HCV</a:t>
            </a:r>
          </a:p>
        </p:txBody>
      </p:sp>
      <p:sp>
        <p:nvSpPr>
          <p:cNvPr id="14339" name="Content Placeholder 2"/>
          <p:cNvSpPr>
            <a:spLocks noGrp="1"/>
          </p:cNvSpPr>
          <p:nvPr>
            <p:ph idx="1"/>
          </p:nvPr>
        </p:nvSpPr>
        <p:spPr/>
        <p:txBody>
          <a:bodyPr/>
          <a:lstStyle/>
          <a:p>
            <a:pPr>
              <a:defRPr/>
            </a:pPr>
            <a:r>
              <a:rPr lang="en-US" dirty="0" smtClean="0">
                <a:ea typeface="+mn-ea"/>
              </a:rPr>
              <a:t>Meta analysis 37 studies showed prior to HAART, HCV liver disease did not significantly increase mortality.</a:t>
            </a:r>
          </a:p>
          <a:p>
            <a:pPr>
              <a:defRPr/>
            </a:pPr>
            <a:r>
              <a:rPr lang="en-US" dirty="0" smtClean="0">
                <a:ea typeface="+mn-ea"/>
              </a:rPr>
              <a:t>Post HAART, HCV liver disease increases mortality and has become the most common cause of non-AIDS related death among HIV patients</a:t>
            </a:r>
          </a:p>
          <a:p>
            <a:pPr>
              <a:defRPr/>
            </a:pPr>
            <a:endParaRPr lang="en-US" dirty="0" smtClean="0">
              <a:ea typeface="+mn-ea"/>
            </a:endParaRPr>
          </a:p>
          <a:p>
            <a:pPr indent="0">
              <a:buFontTx/>
              <a:buNone/>
              <a:defRPr/>
            </a:pPr>
            <a:r>
              <a:rPr lang="en-US" sz="1200" b="0" dirty="0" smtClean="0">
                <a:solidFill>
                  <a:srgbClr val="C00000"/>
                </a:solidFill>
                <a:ea typeface="+mn-ea"/>
              </a:rPr>
              <a:t>Liver related deaths in persons infected with HIV: the D:A:D study.  Archives of Internal Medicine 166 (15): 1632-1641</a:t>
            </a:r>
          </a:p>
        </p:txBody>
      </p:sp>
    </p:spTree>
    <p:custDataLst>
      <p:tags r:id="rId1"/>
    </p:custDataLst>
    <p:extLst>
      <p:ext uri="{BB962C8B-B14F-4D97-AF65-F5344CB8AC3E}">
        <p14:creationId xmlns="" xmlns:p14="http://schemas.microsoft.com/office/powerpoint/2010/main" val="73375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1828800"/>
          </a:xfrm>
        </p:spPr>
        <p:txBody>
          <a:bodyPr>
            <a:normAutofit fontScale="90000"/>
          </a:bodyPr>
          <a:lstStyle/>
          <a:p>
            <a:pPr eaLnBrk="1" hangingPunct="1"/>
            <a:r>
              <a:rPr lang="en-US" dirty="0">
                <a:latin typeface="Arial" charset="0"/>
              </a:rPr>
              <a:t>HIV/HCV Co-Infection is Clearly Associated with More Rapid Progression to Cirrhosis</a:t>
            </a:r>
          </a:p>
        </p:txBody>
      </p:sp>
      <p:sp>
        <p:nvSpPr>
          <p:cNvPr id="15363" name="Rectangle 3"/>
          <p:cNvSpPr>
            <a:spLocks noGrp="1" noChangeArrowheads="1"/>
          </p:cNvSpPr>
          <p:nvPr>
            <p:ph idx="1"/>
          </p:nvPr>
        </p:nvSpPr>
        <p:spPr>
          <a:xfrm>
            <a:off x="609600" y="2133600"/>
            <a:ext cx="7772400" cy="3505200"/>
          </a:xfrm>
        </p:spPr>
        <p:txBody>
          <a:bodyPr>
            <a:normAutofit lnSpcReduction="10000"/>
          </a:bodyPr>
          <a:lstStyle/>
          <a:p>
            <a:pPr eaLnBrk="1" hangingPunct="1"/>
            <a:r>
              <a:rPr lang="en-US" sz="2400" b="0" dirty="0">
                <a:latin typeface="Arial" charset="0"/>
                <a:cs typeface="Arial" charset="0"/>
              </a:rPr>
              <a:t>Soto, et al. J Hepat 1997</a:t>
            </a:r>
          </a:p>
          <a:p>
            <a:pPr lvl="1" eaLnBrk="1" hangingPunct="1"/>
            <a:r>
              <a:rPr lang="en-US" sz="2400" dirty="0">
                <a:latin typeface="Arial" charset="0"/>
                <a:cs typeface="Arial" charset="0"/>
              </a:rPr>
              <a:t>Compared 547 HIV- with 116 HIV+</a:t>
            </a:r>
          </a:p>
          <a:p>
            <a:pPr lvl="1" eaLnBrk="1" hangingPunct="1"/>
            <a:r>
              <a:rPr lang="en-US" sz="2400" dirty="0">
                <a:latin typeface="Arial" charset="0"/>
                <a:cs typeface="Arial" charset="0"/>
              </a:rPr>
              <a:t>All with chronic hepatitis C</a:t>
            </a:r>
          </a:p>
          <a:p>
            <a:pPr lvl="1" eaLnBrk="1" hangingPunct="1"/>
            <a:endParaRPr lang="en-US" sz="1400" dirty="0">
              <a:latin typeface="Arial" charset="0"/>
              <a:cs typeface="Arial" charset="0"/>
            </a:endParaRPr>
          </a:p>
          <a:p>
            <a:pPr eaLnBrk="1" hangingPunct="1"/>
            <a:r>
              <a:rPr lang="en-US" sz="2400" b="0" dirty="0">
                <a:latin typeface="Arial" charset="0"/>
                <a:cs typeface="Arial" charset="0"/>
              </a:rPr>
              <a:t>Incidence of cirrhosis</a:t>
            </a:r>
          </a:p>
          <a:p>
            <a:pPr lvl="1" eaLnBrk="1" hangingPunct="1"/>
            <a:r>
              <a:rPr lang="en-US" sz="2400" dirty="0">
                <a:latin typeface="Arial" charset="0"/>
                <a:cs typeface="Arial" charset="0"/>
              </a:rPr>
              <a:t>HIV-  </a:t>
            </a:r>
          </a:p>
          <a:p>
            <a:pPr lvl="2" eaLnBrk="1" hangingPunct="1"/>
            <a:r>
              <a:rPr lang="en-US" dirty="0">
                <a:latin typeface="Arial" charset="0"/>
                <a:cs typeface="Arial" charset="0"/>
              </a:rPr>
              <a:t>2.6% (mean HCV duration 23.2 years)</a:t>
            </a:r>
          </a:p>
          <a:p>
            <a:pPr lvl="1" eaLnBrk="1" hangingPunct="1"/>
            <a:r>
              <a:rPr lang="en-US" sz="2400" dirty="0">
                <a:latin typeface="Arial" charset="0"/>
                <a:cs typeface="Arial" charset="0"/>
              </a:rPr>
              <a:t>HIV+  </a:t>
            </a:r>
          </a:p>
          <a:p>
            <a:pPr lvl="2" eaLnBrk="1" hangingPunct="1"/>
            <a:r>
              <a:rPr lang="en-US" dirty="0">
                <a:latin typeface="Arial" charset="0"/>
                <a:cs typeface="Arial" charset="0"/>
              </a:rPr>
              <a:t>14.9% (mean HCV duration 6.9 years)</a:t>
            </a:r>
          </a:p>
        </p:txBody>
      </p:sp>
    </p:spTree>
    <p:custDataLst>
      <p:tags r:id="rId1"/>
    </p:custDataLst>
    <p:extLst>
      <p:ext uri="{BB962C8B-B14F-4D97-AF65-F5344CB8AC3E}">
        <p14:creationId xmlns="" xmlns:p14="http://schemas.microsoft.com/office/powerpoint/2010/main" val="181273331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0"/>
            <a:ext cx="9144000" cy="901700"/>
          </a:xfrm>
        </p:spPr>
        <p:txBody>
          <a:bodyPr/>
          <a:lstStyle/>
          <a:p>
            <a:pPr eaLnBrk="1" hangingPunct="1"/>
            <a:r>
              <a:rPr lang="en-GB" sz="3600" dirty="0">
                <a:solidFill>
                  <a:schemeClr val="tx1"/>
                </a:solidFill>
                <a:latin typeface="Arial" charset="0"/>
              </a:rPr>
              <a:t>Liver Disease: A Major Cause of Death</a:t>
            </a:r>
            <a:endParaRPr lang="en-US" sz="3600" dirty="0">
              <a:solidFill>
                <a:schemeClr val="tx1"/>
              </a:solidFill>
              <a:latin typeface="Arial" charset="0"/>
            </a:endParaRPr>
          </a:p>
        </p:txBody>
      </p:sp>
      <p:sp>
        <p:nvSpPr>
          <p:cNvPr id="16387" name="Text Box 3"/>
          <p:cNvSpPr txBox="1">
            <a:spLocks noChangeArrowheads="1"/>
          </p:cNvSpPr>
          <p:nvPr/>
        </p:nvSpPr>
        <p:spPr bwMode="auto">
          <a:xfrm>
            <a:off x="0" y="5189538"/>
            <a:ext cx="91440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1200" dirty="0">
                <a:solidFill>
                  <a:srgbClr val="C00000"/>
                </a:solidFill>
                <a:latin typeface="Arial" charset="0"/>
                <a:cs typeface="Arial" charset="0"/>
              </a:rPr>
              <a:t>Bica I et al. </a:t>
            </a:r>
            <a:r>
              <a:rPr lang="en-GB" sz="1200" i="1" dirty="0">
                <a:solidFill>
                  <a:srgbClr val="C00000"/>
                </a:solidFill>
                <a:latin typeface="Arial" charset="0"/>
                <a:cs typeface="Arial" charset="0"/>
              </a:rPr>
              <a:t>Clin Infect Dis</a:t>
            </a:r>
            <a:r>
              <a:rPr lang="en-GB" sz="1200" dirty="0">
                <a:solidFill>
                  <a:srgbClr val="C00000"/>
                </a:solidFill>
                <a:latin typeface="Arial" charset="0"/>
                <a:cs typeface="Arial" charset="0"/>
              </a:rPr>
              <a:t>. 2001;32:492-497. </a:t>
            </a:r>
          </a:p>
          <a:p>
            <a:pPr eaLnBrk="1" hangingPunct="1"/>
            <a:r>
              <a:rPr lang="en-GB" sz="1200" dirty="0">
                <a:solidFill>
                  <a:srgbClr val="C00000"/>
                </a:solidFill>
                <a:latin typeface="Arial" charset="0"/>
                <a:cs typeface="Arial" charset="0"/>
              </a:rPr>
              <a:t>Puoti M et al. </a:t>
            </a:r>
            <a:r>
              <a:rPr lang="en-GB" sz="1200" i="1" dirty="0">
                <a:solidFill>
                  <a:srgbClr val="C00000"/>
                </a:solidFill>
                <a:latin typeface="Arial" charset="0"/>
                <a:cs typeface="Arial" charset="0"/>
              </a:rPr>
              <a:t>J Acquir Immune Defic Syndr</a:t>
            </a:r>
            <a:r>
              <a:rPr lang="en-GB" sz="1200" dirty="0">
                <a:solidFill>
                  <a:srgbClr val="C00000"/>
                </a:solidFill>
                <a:latin typeface="Arial" charset="0"/>
                <a:cs typeface="Arial" charset="0"/>
              </a:rPr>
              <a:t>. 2000;24:211-217.</a:t>
            </a:r>
            <a:br>
              <a:rPr lang="en-GB" sz="1200" dirty="0">
                <a:solidFill>
                  <a:srgbClr val="C00000"/>
                </a:solidFill>
                <a:latin typeface="Arial" charset="0"/>
                <a:cs typeface="Arial" charset="0"/>
              </a:rPr>
            </a:br>
            <a:r>
              <a:rPr lang="en-GB" sz="1200" dirty="0">
                <a:solidFill>
                  <a:srgbClr val="C00000"/>
                </a:solidFill>
                <a:latin typeface="Arial" charset="0"/>
                <a:cs typeface="Arial" charset="0"/>
              </a:rPr>
              <a:t>Soriano V et al. </a:t>
            </a:r>
            <a:r>
              <a:rPr lang="en-GB" sz="1200" i="1" dirty="0">
                <a:solidFill>
                  <a:srgbClr val="C00000"/>
                </a:solidFill>
                <a:latin typeface="Arial" charset="0"/>
                <a:cs typeface="Arial" charset="0"/>
              </a:rPr>
              <a:t>Eur J Epidemiol.</a:t>
            </a:r>
            <a:r>
              <a:rPr lang="en-GB" sz="1200" dirty="0">
                <a:solidFill>
                  <a:srgbClr val="C00000"/>
                </a:solidFill>
                <a:latin typeface="Arial" charset="0"/>
                <a:cs typeface="Arial" charset="0"/>
              </a:rPr>
              <a:t> 1999;15:1-4. Soriano V et al. Curr Opin Infect Dis. 2005 :18:550-60.</a:t>
            </a:r>
          </a:p>
          <a:p>
            <a:pPr eaLnBrk="1" hangingPunct="1"/>
            <a:r>
              <a:rPr lang="en-GB" sz="1200" dirty="0">
                <a:solidFill>
                  <a:srgbClr val="C00000"/>
                </a:solidFill>
                <a:latin typeface="Arial" charset="0"/>
                <a:cs typeface="Arial" charset="0"/>
              </a:rPr>
              <a:t>Martin-Carbonero L et al. </a:t>
            </a:r>
            <a:r>
              <a:rPr lang="en-GB" sz="1200" i="1" dirty="0">
                <a:solidFill>
                  <a:srgbClr val="C00000"/>
                </a:solidFill>
                <a:latin typeface="Arial" charset="0"/>
                <a:cs typeface="Arial" charset="0"/>
              </a:rPr>
              <a:t>AIDS Res Human Retrovirus</a:t>
            </a:r>
            <a:r>
              <a:rPr lang="en-GB" sz="1200" dirty="0">
                <a:solidFill>
                  <a:srgbClr val="C00000"/>
                </a:solidFill>
                <a:latin typeface="Arial" charset="0"/>
                <a:cs typeface="Arial" charset="0"/>
              </a:rPr>
              <a:t>. 2001;17:1467-1471.ca</a:t>
            </a:r>
          </a:p>
        </p:txBody>
      </p:sp>
      <p:sp>
        <p:nvSpPr>
          <p:cNvPr id="16388" name="Text Box 4"/>
          <p:cNvSpPr txBox="1">
            <a:spLocks noChangeArrowheads="1"/>
          </p:cNvSpPr>
          <p:nvPr/>
        </p:nvSpPr>
        <p:spPr bwMode="auto">
          <a:xfrm>
            <a:off x="0" y="762000"/>
            <a:ext cx="9144000" cy="877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lnSpc>
                <a:spcPct val="85000"/>
              </a:lnSpc>
            </a:pPr>
            <a:r>
              <a:rPr lang="en-GB" sz="2000" b="1" dirty="0">
                <a:latin typeface="Arial Narrow" charset="0"/>
                <a:cs typeface="Arial" charset="0"/>
              </a:rPr>
              <a:t>Death from end-stage liver disease (ESLD) as a percentage of all </a:t>
            </a:r>
          </a:p>
          <a:p>
            <a:pPr algn="ctr" eaLnBrk="1" hangingPunct="1">
              <a:lnSpc>
                <a:spcPct val="85000"/>
              </a:lnSpc>
            </a:pPr>
            <a:r>
              <a:rPr lang="en-GB" sz="2000" b="1" dirty="0">
                <a:latin typeface="Arial Narrow" charset="0"/>
                <a:cs typeface="Arial" charset="0"/>
              </a:rPr>
              <a:t>deaths among HIV patients</a:t>
            </a:r>
            <a:r>
              <a:rPr lang="en-GB" sz="2000" dirty="0">
                <a:cs typeface="Arial" charset="0"/>
              </a:rPr>
              <a:t> </a:t>
            </a:r>
          </a:p>
          <a:p>
            <a:pPr algn="ctr" eaLnBrk="1" hangingPunct="1">
              <a:lnSpc>
                <a:spcPct val="85000"/>
              </a:lnSpc>
            </a:pPr>
            <a:endParaRPr lang="en-GB" sz="2000" dirty="0">
              <a:cs typeface="Arial" charset="0"/>
            </a:endParaRPr>
          </a:p>
        </p:txBody>
      </p:sp>
      <p:sp>
        <p:nvSpPr>
          <p:cNvPr id="16389" name="Text Box 31"/>
          <p:cNvSpPr txBox="1">
            <a:spLocks noChangeArrowheads="1"/>
          </p:cNvSpPr>
          <p:nvPr/>
        </p:nvSpPr>
        <p:spPr bwMode="auto">
          <a:xfrm>
            <a:off x="1600200" y="4629150"/>
            <a:ext cx="1981200" cy="400050"/>
          </a:xfrm>
          <a:prstGeom prst="rect">
            <a:avLst/>
          </a:prstGeom>
          <a:noFill/>
          <a:ln w="9525">
            <a:noFill/>
            <a:miter lim="800000"/>
            <a:headEnd/>
            <a:tailEnd/>
          </a:ln>
        </p:spPr>
        <p:txBody>
          <a:bodyPr>
            <a:spAutoFit/>
          </a:bodyPr>
          <a:lstStyle/>
          <a:p>
            <a:pPr algn="ctr">
              <a:spcBef>
                <a:spcPct val="50000"/>
              </a:spcBef>
              <a:defRPr/>
            </a:pPr>
            <a:r>
              <a:rPr lang="en-GB" sz="2000" dirty="0">
                <a:latin typeface="+mj-lt"/>
                <a:ea typeface="+mn-ea"/>
                <a:cs typeface="Arial" pitchFamily="34" charset="0"/>
              </a:rPr>
              <a:t>Italy (Brescia)</a:t>
            </a:r>
          </a:p>
        </p:txBody>
      </p:sp>
      <p:sp>
        <p:nvSpPr>
          <p:cNvPr id="16390" name="Text Box 32"/>
          <p:cNvSpPr txBox="1">
            <a:spLocks noChangeArrowheads="1"/>
          </p:cNvSpPr>
          <p:nvPr/>
        </p:nvSpPr>
        <p:spPr bwMode="auto">
          <a:xfrm>
            <a:off x="3962400" y="4629150"/>
            <a:ext cx="2057400" cy="400050"/>
          </a:xfrm>
          <a:prstGeom prst="rect">
            <a:avLst/>
          </a:prstGeom>
          <a:noFill/>
          <a:ln w="9525">
            <a:noFill/>
            <a:miter lim="800000"/>
            <a:headEnd/>
            <a:tailEnd/>
          </a:ln>
        </p:spPr>
        <p:txBody>
          <a:bodyPr>
            <a:spAutoFit/>
          </a:bodyPr>
          <a:lstStyle/>
          <a:p>
            <a:pPr algn="ctr">
              <a:spcBef>
                <a:spcPct val="50000"/>
              </a:spcBef>
              <a:defRPr/>
            </a:pPr>
            <a:r>
              <a:rPr lang="en-GB" sz="2000" dirty="0">
                <a:latin typeface="+mj-lt"/>
                <a:ea typeface="+mn-ea"/>
                <a:cs typeface="Arial" pitchFamily="34" charset="0"/>
              </a:rPr>
              <a:t>Spain (Madrid)</a:t>
            </a:r>
          </a:p>
        </p:txBody>
      </p:sp>
      <p:sp>
        <p:nvSpPr>
          <p:cNvPr id="16391" name="Text Box 33"/>
          <p:cNvSpPr txBox="1">
            <a:spLocks noChangeArrowheads="1"/>
          </p:cNvSpPr>
          <p:nvPr/>
        </p:nvSpPr>
        <p:spPr bwMode="auto">
          <a:xfrm>
            <a:off x="6172200" y="4629150"/>
            <a:ext cx="2057400" cy="400050"/>
          </a:xfrm>
          <a:prstGeom prst="rect">
            <a:avLst/>
          </a:prstGeom>
          <a:noFill/>
          <a:ln w="9525">
            <a:noFill/>
            <a:miter lim="800000"/>
            <a:headEnd/>
            <a:tailEnd/>
          </a:ln>
        </p:spPr>
        <p:txBody>
          <a:bodyPr>
            <a:spAutoFit/>
          </a:bodyPr>
          <a:lstStyle/>
          <a:p>
            <a:pPr algn="ctr">
              <a:spcBef>
                <a:spcPct val="50000"/>
              </a:spcBef>
              <a:defRPr/>
            </a:pPr>
            <a:r>
              <a:rPr lang="en-GB" sz="2000" dirty="0">
                <a:latin typeface="+mj-lt"/>
                <a:ea typeface="+mn-ea"/>
                <a:cs typeface="Arial" pitchFamily="34" charset="0"/>
              </a:rPr>
              <a:t>USA (Boston)</a:t>
            </a:r>
          </a:p>
        </p:txBody>
      </p:sp>
      <p:grpSp>
        <p:nvGrpSpPr>
          <p:cNvPr id="16392" name="Group 46"/>
          <p:cNvGrpSpPr>
            <a:grpSpLocks/>
          </p:cNvGrpSpPr>
          <p:nvPr/>
        </p:nvGrpSpPr>
        <p:grpSpPr bwMode="auto">
          <a:xfrm>
            <a:off x="533400" y="1431925"/>
            <a:ext cx="7620000" cy="3425825"/>
            <a:chOff x="576" y="1536"/>
            <a:chExt cx="4800" cy="2158"/>
          </a:xfrm>
        </p:grpSpPr>
        <p:sp>
          <p:nvSpPr>
            <p:cNvPr id="16393" name="Rectangle 5"/>
            <p:cNvSpPr>
              <a:spLocks noChangeArrowheads="1"/>
            </p:cNvSpPr>
            <p:nvPr/>
          </p:nvSpPr>
          <p:spPr bwMode="invGray">
            <a:xfrm>
              <a:off x="1392" y="3160"/>
              <a:ext cx="416" cy="423"/>
            </a:xfrm>
            <a:prstGeom prst="rect">
              <a:avLst/>
            </a:prstGeom>
            <a:solidFill>
              <a:srgbClr val="FF0000"/>
            </a:solidFill>
            <a:ln w="9525">
              <a:solidFill>
                <a:schemeClr val="bg1"/>
              </a:solidFill>
              <a:miter lim="800000"/>
              <a:headEnd/>
              <a:tailEnd/>
            </a:ln>
          </p:spPr>
          <p:txBody>
            <a:bodyPr/>
            <a:lstStyle/>
            <a:p>
              <a:pPr eaLnBrk="0" hangingPunct="0">
                <a:defRPr/>
              </a:pPr>
              <a:endParaRPr lang="en-US" dirty="0">
                <a:latin typeface="+mj-lt"/>
                <a:ea typeface="+mn-ea"/>
              </a:endParaRPr>
            </a:p>
          </p:txBody>
        </p:sp>
        <p:sp>
          <p:nvSpPr>
            <p:cNvPr id="16394" name="Rectangle 6"/>
            <p:cNvSpPr>
              <a:spLocks noChangeArrowheads="1"/>
            </p:cNvSpPr>
            <p:nvPr/>
          </p:nvSpPr>
          <p:spPr bwMode="invGray">
            <a:xfrm>
              <a:off x="2807" y="3421"/>
              <a:ext cx="415" cy="162"/>
            </a:xfrm>
            <a:prstGeom prst="rect">
              <a:avLst/>
            </a:prstGeom>
            <a:solidFill>
              <a:srgbClr val="FF0000"/>
            </a:solidFill>
            <a:ln w="9525">
              <a:solidFill>
                <a:schemeClr val="bg1"/>
              </a:solidFill>
              <a:miter lim="800000"/>
              <a:headEnd/>
              <a:tailEnd/>
            </a:ln>
          </p:spPr>
          <p:txBody>
            <a:bodyPr/>
            <a:lstStyle/>
            <a:p>
              <a:pPr eaLnBrk="0" hangingPunct="0">
                <a:defRPr/>
              </a:pPr>
              <a:endParaRPr lang="en-US" dirty="0">
                <a:latin typeface="+mj-lt"/>
                <a:ea typeface="+mn-ea"/>
              </a:endParaRPr>
            </a:p>
          </p:txBody>
        </p:sp>
        <p:sp>
          <p:nvSpPr>
            <p:cNvPr id="16395" name="Rectangle 7"/>
            <p:cNvSpPr>
              <a:spLocks noChangeArrowheads="1"/>
            </p:cNvSpPr>
            <p:nvPr/>
          </p:nvSpPr>
          <p:spPr bwMode="invGray">
            <a:xfrm>
              <a:off x="4216" y="3188"/>
              <a:ext cx="416" cy="395"/>
            </a:xfrm>
            <a:prstGeom prst="rect">
              <a:avLst/>
            </a:prstGeom>
            <a:solidFill>
              <a:srgbClr val="FF0000"/>
            </a:solidFill>
            <a:ln w="9525">
              <a:solidFill>
                <a:schemeClr val="bg1"/>
              </a:solidFill>
              <a:miter lim="800000"/>
              <a:headEnd/>
              <a:tailEnd/>
            </a:ln>
          </p:spPr>
          <p:txBody>
            <a:bodyPr/>
            <a:lstStyle/>
            <a:p>
              <a:pPr eaLnBrk="0" hangingPunct="0">
                <a:defRPr/>
              </a:pPr>
              <a:endParaRPr lang="en-US" dirty="0">
                <a:latin typeface="+mj-lt"/>
                <a:ea typeface="+mn-ea"/>
              </a:endParaRPr>
            </a:p>
          </p:txBody>
        </p:sp>
        <p:sp>
          <p:nvSpPr>
            <p:cNvPr id="16396" name="Rectangle 8"/>
            <p:cNvSpPr>
              <a:spLocks noChangeArrowheads="1"/>
            </p:cNvSpPr>
            <p:nvPr/>
          </p:nvSpPr>
          <p:spPr bwMode="invGray">
            <a:xfrm>
              <a:off x="1802" y="2436"/>
              <a:ext cx="417" cy="1147"/>
            </a:xfrm>
            <a:prstGeom prst="rect">
              <a:avLst/>
            </a:prstGeom>
            <a:solidFill>
              <a:schemeClr val="accent2"/>
            </a:solidFill>
            <a:ln w="9525">
              <a:noFill/>
              <a:miter lim="800000"/>
              <a:headEnd/>
              <a:tailEnd/>
            </a:ln>
          </p:spPr>
          <p:txBody>
            <a:bodyPr/>
            <a:lstStyle/>
            <a:p>
              <a:pPr eaLnBrk="0" hangingPunct="0">
                <a:defRPr/>
              </a:pPr>
              <a:endParaRPr lang="en-US" dirty="0">
                <a:latin typeface="+mj-lt"/>
                <a:ea typeface="+mn-ea"/>
              </a:endParaRPr>
            </a:p>
          </p:txBody>
        </p:sp>
        <p:sp>
          <p:nvSpPr>
            <p:cNvPr id="16397" name="Rectangle 9"/>
            <p:cNvSpPr>
              <a:spLocks noChangeArrowheads="1"/>
            </p:cNvSpPr>
            <p:nvPr/>
          </p:nvSpPr>
          <p:spPr bwMode="invGray">
            <a:xfrm>
              <a:off x="3216" y="2112"/>
              <a:ext cx="416" cy="1474"/>
            </a:xfrm>
            <a:prstGeom prst="rect">
              <a:avLst/>
            </a:prstGeom>
            <a:solidFill>
              <a:schemeClr val="accent2"/>
            </a:solidFill>
            <a:ln w="9525">
              <a:noFill/>
              <a:miter lim="800000"/>
              <a:headEnd/>
              <a:tailEnd/>
            </a:ln>
          </p:spPr>
          <p:txBody>
            <a:bodyPr/>
            <a:lstStyle/>
            <a:p>
              <a:pPr eaLnBrk="0" hangingPunct="0">
                <a:defRPr/>
              </a:pPr>
              <a:endParaRPr lang="en-US" dirty="0">
                <a:latin typeface="+mj-lt"/>
                <a:ea typeface="+mn-ea"/>
              </a:endParaRPr>
            </a:p>
          </p:txBody>
        </p:sp>
        <p:sp>
          <p:nvSpPr>
            <p:cNvPr id="16398" name="Rectangle 10"/>
            <p:cNvSpPr>
              <a:spLocks noChangeArrowheads="1"/>
            </p:cNvSpPr>
            <p:nvPr/>
          </p:nvSpPr>
          <p:spPr bwMode="invGray">
            <a:xfrm>
              <a:off x="4623" y="1947"/>
              <a:ext cx="416" cy="1636"/>
            </a:xfrm>
            <a:prstGeom prst="rect">
              <a:avLst/>
            </a:prstGeom>
            <a:solidFill>
              <a:schemeClr val="accent2"/>
            </a:solidFill>
            <a:ln w="9525">
              <a:noFill/>
              <a:miter lim="800000"/>
              <a:headEnd/>
              <a:tailEnd/>
            </a:ln>
          </p:spPr>
          <p:txBody>
            <a:bodyPr/>
            <a:lstStyle/>
            <a:p>
              <a:pPr eaLnBrk="0" hangingPunct="0">
                <a:defRPr/>
              </a:pPr>
              <a:endParaRPr lang="en-US" dirty="0">
                <a:latin typeface="+mj-lt"/>
                <a:ea typeface="+mn-ea"/>
              </a:endParaRPr>
            </a:p>
          </p:txBody>
        </p:sp>
        <p:sp>
          <p:nvSpPr>
            <p:cNvPr id="16399" name="Line 11"/>
            <p:cNvSpPr>
              <a:spLocks noChangeShapeType="1"/>
            </p:cNvSpPr>
            <p:nvPr/>
          </p:nvSpPr>
          <p:spPr bwMode="auto">
            <a:xfrm>
              <a:off x="1136" y="1614"/>
              <a:ext cx="1" cy="1963"/>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0" name="Line 12"/>
            <p:cNvSpPr>
              <a:spLocks noChangeShapeType="1"/>
            </p:cNvSpPr>
            <p:nvPr/>
          </p:nvSpPr>
          <p:spPr bwMode="auto">
            <a:xfrm>
              <a:off x="1092" y="3577"/>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1" name="Line 13"/>
            <p:cNvSpPr>
              <a:spLocks noChangeShapeType="1"/>
            </p:cNvSpPr>
            <p:nvPr/>
          </p:nvSpPr>
          <p:spPr bwMode="auto">
            <a:xfrm>
              <a:off x="1092" y="3249"/>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2" name="Line 14"/>
            <p:cNvSpPr>
              <a:spLocks noChangeShapeType="1"/>
            </p:cNvSpPr>
            <p:nvPr/>
          </p:nvSpPr>
          <p:spPr bwMode="auto">
            <a:xfrm>
              <a:off x="1092" y="2920"/>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3" name="Line 15"/>
            <p:cNvSpPr>
              <a:spLocks noChangeShapeType="1"/>
            </p:cNvSpPr>
            <p:nvPr/>
          </p:nvSpPr>
          <p:spPr bwMode="auto">
            <a:xfrm>
              <a:off x="1092" y="2598"/>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4" name="Line 16"/>
            <p:cNvSpPr>
              <a:spLocks noChangeShapeType="1"/>
            </p:cNvSpPr>
            <p:nvPr/>
          </p:nvSpPr>
          <p:spPr bwMode="auto">
            <a:xfrm>
              <a:off x="1092" y="2270"/>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5" name="Line 17"/>
            <p:cNvSpPr>
              <a:spLocks noChangeShapeType="1"/>
            </p:cNvSpPr>
            <p:nvPr/>
          </p:nvSpPr>
          <p:spPr bwMode="auto">
            <a:xfrm>
              <a:off x="1092" y="1941"/>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6" name="Line 18"/>
            <p:cNvSpPr>
              <a:spLocks noChangeShapeType="1"/>
            </p:cNvSpPr>
            <p:nvPr/>
          </p:nvSpPr>
          <p:spPr bwMode="auto">
            <a:xfrm>
              <a:off x="1092" y="1614"/>
              <a:ext cx="44"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sp>
          <p:nvSpPr>
            <p:cNvPr id="16407" name="Line 19"/>
            <p:cNvSpPr>
              <a:spLocks noChangeShapeType="1"/>
            </p:cNvSpPr>
            <p:nvPr/>
          </p:nvSpPr>
          <p:spPr bwMode="auto">
            <a:xfrm flipV="1">
              <a:off x="1136" y="3589"/>
              <a:ext cx="1" cy="44"/>
            </a:xfrm>
            <a:prstGeom prst="line">
              <a:avLst/>
            </a:prstGeom>
            <a:noFill/>
            <a:ln w="12700">
              <a:solidFill>
                <a:srgbClr val="FFFFFF"/>
              </a:solidFill>
              <a:round/>
              <a:headEnd/>
              <a:tailEnd/>
            </a:ln>
          </p:spPr>
          <p:txBody>
            <a:bodyPr/>
            <a:lstStyle/>
            <a:p>
              <a:pPr>
                <a:defRPr/>
              </a:pPr>
              <a:endParaRPr lang="en-US" dirty="0">
                <a:latin typeface="+mj-lt"/>
                <a:ea typeface="+mn-ea"/>
              </a:endParaRPr>
            </a:p>
          </p:txBody>
        </p:sp>
        <p:sp>
          <p:nvSpPr>
            <p:cNvPr id="16408" name="Line 20"/>
            <p:cNvSpPr>
              <a:spLocks noChangeShapeType="1"/>
            </p:cNvSpPr>
            <p:nvPr/>
          </p:nvSpPr>
          <p:spPr bwMode="auto">
            <a:xfrm flipV="1">
              <a:off x="2551" y="3589"/>
              <a:ext cx="1" cy="44"/>
            </a:xfrm>
            <a:prstGeom prst="line">
              <a:avLst/>
            </a:prstGeom>
            <a:noFill/>
            <a:ln w="12700">
              <a:solidFill>
                <a:srgbClr val="FFFFFF"/>
              </a:solidFill>
              <a:round/>
              <a:headEnd/>
              <a:tailEnd/>
            </a:ln>
          </p:spPr>
          <p:txBody>
            <a:bodyPr/>
            <a:lstStyle/>
            <a:p>
              <a:pPr>
                <a:defRPr/>
              </a:pPr>
              <a:endParaRPr lang="en-US" dirty="0">
                <a:latin typeface="+mj-lt"/>
                <a:ea typeface="+mn-ea"/>
              </a:endParaRPr>
            </a:p>
          </p:txBody>
        </p:sp>
        <p:sp>
          <p:nvSpPr>
            <p:cNvPr id="16409" name="Line 21"/>
            <p:cNvSpPr>
              <a:spLocks noChangeShapeType="1"/>
            </p:cNvSpPr>
            <p:nvPr/>
          </p:nvSpPr>
          <p:spPr bwMode="auto">
            <a:xfrm flipV="1">
              <a:off x="3960" y="3589"/>
              <a:ext cx="1" cy="44"/>
            </a:xfrm>
            <a:prstGeom prst="line">
              <a:avLst/>
            </a:prstGeom>
            <a:noFill/>
            <a:ln w="12700">
              <a:solidFill>
                <a:srgbClr val="FFFFFF"/>
              </a:solidFill>
              <a:round/>
              <a:headEnd/>
              <a:tailEnd/>
            </a:ln>
          </p:spPr>
          <p:txBody>
            <a:bodyPr/>
            <a:lstStyle/>
            <a:p>
              <a:pPr>
                <a:defRPr/>
              </a:pPr>
              <a:endParaRPr lang="en-US" dirty="0">
                <a:latin typeface="+mj-lt"/>
                <a:ea typeface="+mn-ea"/>
              </a:endParaRPr>
            </a:p>
          </p:txBody>
        </p:sp>
        <p:sp>
          <p:nvSpPr>
            <p:cNvPr id="16410" name="Line 22"/>
            <p:cNvSpPr>
              <a:spLocks noChangeShapeType="1"/>
            </p:cNvSpPr>
            <p:nvPr/>
          </p:nvSpPr>
          <p:spPr bwMode="auto">
            <a:xfrm flipV="1">
              <a:off x="5375" y="3589"/>
              <a:ext cx="1" cy="44"/>
            </a:xfrm>
            <a:prstGeom prst="line">
              <a:avLst/>
            </a:prstGeom>
            <a:noFill/>
            <a:ln w="12700">
              <a:solidFill>
                <a:srgbClr val="FFFFFF"/>
              </a:solidFill>
              <a:round/>
              <a:headEnd/>
              <a:tailEnd/>
            </a:ln>
          </p:spPr>
          <p:txBody>
            <a:bodyPr/>
            <a:lstStyle/>
            <a:p>
              <a:pPr>
                <a:defRPr/>
              </a:pPr>
              <a:endParaRPr lang="en-US" dirty="0">
                <a:latin typeface="+mj-lt"/>
                <a:ea typeface="+mn-ea"/>
              </a:endParaRPr>
            </a:p>
          </p:txBody>
        </p:sp>
        <p:sp>
          <p:nvSpPr>
            <p:cNvPr id="16411" name="Rectangle 23"/>
            <p:cNvSpPr>
              <a:spLocks noChangeArrowheads="1"/>
            </p:cNvSpPr>
            <p:nvPr/>
          </p:nvSpPr>
          <p:spPr bwMode="auto">
            <a:xfrm>
              <a:off x="955" y="3500"/>
              <a:ext cx="9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0</a:t>
              </a:r>
            </a:p>
          </p:txBody>
        </p:sp>
        <p:sp>
          <p:nvSpPr>
            <p:cNvPr id="16412" name="Rectangle 24"/>
            <p:cNvSpPr>
              <a:spLocks noChangeArrowheads="1"/>
            </p:cNvSpPr>
            <p:nvPr/>
          </p:nvSpPr>
          <p:spPr bwMode="auto">
            <a:xfrm>
              <a:off x="881" y="3171"/>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10</a:t>
              </a:r>
            </a:p>
          </p:txBody>
        </p:sp>
        <p:sp>
          <p:nvSpPr>
            <p:cNvPr id="16413" name="Rectangle 25"/>
            <p:cNvSpPr>
              <a:spLocks noChangeArrowheads="1"/>
            </p:cNvSpPr>
            <p:nvPr/>
          </p:nvSpPr>
          <p:spPr bwMode="auto">
            <a:xfrm>
              <a:off x="881" y="2843"/>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20</a:t>
              </a:r>
            </a:p>
          </p:txBody>
        </p:sp>
        <p:sp>
          <p:nvSpPr>
            <p:cNvPr id="16414" name="Rectangle 26"/>
            <p:cNvSpPr>
              <a:spLocks noChangeArrowheads="1"/>
            </p:cNvSpPr>
            <p:nvPr/>
          </p:nvSpPr>
          <p:spPr bwMode="auto">
            <a:xfrm>
              <a:off x="881" y="2520"/>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30</a:t>
              </a:r>
            </a:p>
          </p:txBody>
        </p:sp>
        <p:sp>
          <p:nvSpPr>
            <p:cNvPr id="16415" name="Rectangle 27"/>
            <p:cNvSpPr>
              <a:spLocks noChangeArrowheads="1"/>
            </p:cNvSpPr>
            <p:nvPr/>
          </p:nvSpPr>
          <p:spPr bwMode="auto">
            <a:xfrm>
              <a:off x="881" y="2192"/>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40</a:t>
              </a:r>
            </a:p>
          </p:txBody>
        </p:sp>
        <p:sp>
          <p:nvSpPr>
            <p:cNvPr id="16416" name="Rectangle 28"/>
            <p:cNvSpPr>
              <a:spLocks noChangeArrowheads="1"/>
            </p:cNvSpPr>
            <p:nvPr/>
          </p:nvSpPr>
          <p:spPr bwMode="auto">
            <a:xfrm>
              <a:off x="881" y="1864"/>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50</a:t>
              </a:r>
            </a:p>
          </p:txBody>
        </p:sp>
        <p:sp>
          <p:nvSpPr>
            <p:cNvPr id="16417" name="Rectangle 29"/>
            <p:cNvSpPr>
              <a:spLocks noChangeArrowheads="1"/>
            </p:cNvSpPr>
            <p:nvPr/>
          </p:nvSpPr>
          <p:spPr bwMode="auto">
            <a:xfrm>
              <a:off x="881" y="1536"/>
              <a:ext cx="180"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60</a:t>
              </a:r>
            </a:p>
          </p:txBody>
        </p:sp>
        <p:sp>
          <p:nvSpPr>
            <p:cNvPr id="16418" name="Rectangle 30"/>
            <p:cNvSpPr>
              <a:spLocks noChangeArrowheads="1"/>
            </p:cNvSpPr>
            <p:nvPr/>
          </p:nvSpPr>
          <p:spPr bwMode="auto">
            <a:xfrm rot="16200000">
              <a:off x="237" y="2593"/>
              <a:ext cx="905" cy="194"/>
            </a:xfrm>
            <a:prstGeom prst="rect">
              <a:avLst/>
            </a:prstGeom>
            <a:noFill/>
            <a:ln w="9525">
              <a:noFill/>
              <a:miter lim="800000"/>
              <a:headEnd/>
              <a:tailEnd/>
            </a:ln>
          </p:spPr>
          <p:txBody>
            <a:bodyPr wrap="none" lIns="0" tIns="0" rIns="0" bIns="0">
              <a:spAutoFit/>
            </a:bodyPr>
            <a:lstStyle/>
            <a:p>
              <a:pPr>
                <a:defRPr/>
              </a:pPr>
              <a:r>
                <a:rPr lang="en-GB" sz="2000" dirty="0">
                  <a:latin typeface="+mj-lt"/>
                  <a:ea typeface="+mn-ea"/>
                  <a:cs typeface="Arial" pitchFamily="34" charset="0"/>
                </a:rPr>
                <a:t>Mortality (%)</a:t>
              </a:r>
            </a:p>
          </p:txBody>
        </p:sp>
        <p:sp>
          <p:nvSpPr>
            <p:cNvPr id="16419" name="Text Box 34"/>
            <p:cNvSpPr txBox="1">
              <a:spLocks noChangeArrowheads="1"/>
            </p:cNvSpPr>
            <p:nvPr/>
          </p:nvSpPr>
          <p:spPr bwMode="auto">
            <a:xfrm>
              <a:off x="1353" y="2880"/>
              <a:ext cx="466"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13%</a:t>
              </a:r>
            </a:p>
          </p:txBody>
        </p:sp>
        <p:sp>
          <p:nvSpPr>
            <p:cNvPr id="16420" name="Text Box 35"/>
            <p:cNvSpPr txBox="1">
              <a:spLocks noChangeArrowheads="1"/>
            </p:cNvSpPr>
            <p:nvPr/>
          </p:nvSpPr>
          <p:spPr bwMode="auto">
            <a:xfrm>
              <a:off x="1777" y="2160"/>
              <a:ext cx="467"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35%</a:t>
              </a:r>
            </a:p>
          </p:txBody>
        </p:sp>
        <p:sp>
          <p:nvSpPr>
            <p:cNvPr id="16421" name="Text Box 36"/>
            <p:cNvSpPr txBox="1">
              <a:spLocks noChangeArrowheads="1"/>
            </p:cNvSpPr>
            <p:nvPr/>
          </p:nvSpPr>
          <p:spPr bwMode="auto">
            <a:xfrm>
              <a:off x="2773" y="3168"/>
              <a:ext cx="467"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5%</a:t>
              </a:r>
            </a:p>
          </p:txBody>
        </p:sp>
        <p:sp>
          <p:nvSpPr>
            <p:cNvPr id="16422" name="Text Box 37"/>
            <p:cNvSpPr txBox="1">
              <a:spLocks noChangeArrowheads="1"/>
            </p:cNvSpPr>
            <p:nvPr/>
          </p:nvSpPr>
          <p:spPr bwMode="auto">
            <a:xfrm>
              <a:off x="4161" y="2928"/>
              <a:ext cx="466"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12%</a:t>
              </a:r>
            </a:p>
          </p:txBody>
        </p:sp>
        <p:sp>
          <p:nvSpPr>
            <p:cNvPr id="16423" name="Text Box 38"/>
            <p:cNvSpPr txBox="1">
              <a:spLocks noChangeArrowheads="1"/>
            </p:cNvSpPr>
            <p:nvPr/>
          </p:nvSpPr>
          <p:spPr bwMode="auto">
            <a:xfrm>
              <a:off x="3187" y="1824"/>
              <a:ext cx="466"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45%</a:t>
              </a:r>
            </a:p>
          </p:txBody>
        </p:sp>
        <p:sp>
          <p:nvSpPr>
            <p:cNvPr id="16424" name="Text Box 39"/>
            <p:cNvSpPr txBox="1">
              <a:spLocks noChangeArrowheads="1"/>
            </p:cNvSpPr>
            <p:nvPr/>
          </p:nvSpPr>
          <p:spPr bwMode="auto">
            <a:xfrm>
              <a:off x="4599" y="1680"/>
              <a:ext cx="466" cy="252"/>
            </a:xfrm>
            <a:prstGeom prst="rect">
              <a:avLst/>
            </a:prstGeom>
            <a:noFill/>
            <a:ln w="9525">
              <a:noFill/>
              <a:miter lim="800000"/>
              <a:headEnd/>
              <a:tailEnd/>
            </a:ln>
          </p:spPr>
          <p:txBody>
            <a:bodyPr>
              <a:spAutoFit/>
            </a:bodyPr>
            <a:lstStyle/>
            <a:p>
              <a:pPr algn="ctr">
                <a:spcBef>
                  <a:spcPct val="50000"/>
                </a:spcBef>
                <a:defRPr/>
              </a:pPr>
              <a:r>
                <a:rPr lang="en-GB" sz="2000" b="1" dirty="0">
                  <a:latin typeface="+mj-lt"/>
                  <a:ea typeface="+mn-ea"/>
                  <a:cs typeface="Arial" pitchFamily="34" charset="0"/>
                </a:rPr>
                <a:t>50%</a:t>
              </a:r>
            </a:p>
          </p:txBody>
        </p:sp>
        <p:sp>
          <p:nvSpPr>
            <p:cNvPr id="16425" name="Rectangle 40"/>
            <p:cNvSpPr>
              <a:spLocks noChangeArrowheads="1"/>
            </p:cNvSpPr>
            <p:nvPr/>
          </p:nvSpPr>
          <p:spPr bwMode="invGray">
            <a:xfrm>
              <a:off x="1348" y="1686"/>
              <a:ext cx="89" cy="89"/>
            </a:xfrm>
            <a:prstGeom prst="rect">
              <a:avLst/>
            </a:prstGeom>
            <a:solidFill>
              <a:srgbClr val="FF0000"/>
            </a:solidFill>
            <a:ln w="9525" algn="ctr">
              <a:solidFill>
                <a:schemeClr val="bg1"/>
              </a:solidFill>
              <a:miter lim="800000"/>
              <a:headEnd/>
              <a:tailEnd/>
            </a:ln>
          </p:spPr>
          <p:txBody>
            <a:bodyPr/>
            <a:lstStyle/>
            <a:p>
              <a:pPr eaLnBrk="0" hangingPunct="0">
                <a:defRPr/>
              </a:pPr>
              <a:endParaRPr lang="en-US" dirty="0">
                <a:latin typeface="+mj-lt"/>
                <a:ea typeface="+mn-ea"/>
              </a:endParaRPr>
            </a:p>
          </p:txBody>
        </p:sp>
        <p:sp>
          <p:nvSpPr>
            <p:cNvPr id="16426" name="Rectangle 41"/>
            <p:cNvSpPr>
              <a:spLocks noChangeArrowheads="1"/>
            </p:cNvSpPr>
            <p:nvPr/>
          </p:nvSpPr>
          <p:spPr bwMode="auto">
            <a:xfrm>
              <a:off x="1486" y="1651"/>
              <a:ext cx="934" cy="194"/>
            </a:xfrm>
            <a:prstGeom prst="rect">
              <a:avLst/>
            </a:prstGeom>
            <a:noFill/>
            <a:ln w="9525">
              <a:noFill/>
              <a:miter lim="800000"/>
              <a:headEnd/>
              <a:tailEnd/>
            </a:ln>
          </p:spPr>
          <p:txBody>
            <a:bodyPr wrap="none" lIns="0" tIns="0" rIns="0" bIns="0">
              <a:spAutoFit/>
            </a:bodyPr>
            <a:lstStyle/>
            <a:p>
              <a:pPr>
                <a:defRPr/>
              </a:pPr>
              <a:r>
                <a:rPr lang="en-GB" sz="2000" b="1" dirty="0">
                  <a:solidFill>
                    <a:srgbClr val="FF0000"/>
                  </a:solidFill>
                  <a:latin typeface="+mj-lt"/>
                  <a:ea typeface="+mn-ea"/>
                  <a:cs typeface="Arial" pitchFamily="34" charset="0"/>
                </a:rPr>
                <a:t>Pre-ART era</a:t>
              </a:r>
            </a:p>
          </p:txBody>
        </p:sp>
        <p:sp>
          <p:nvSpPr>
            <p:cNvPr id="16427" name="Rectangle 42"/>
            <p:cNvSpPr>
              <a:spLocks noChangeArrowheads="1"/>
            </p:cNvSpPr>
            <p:nvPr/>
          </p:nvSpPr>
          <p:spPr bwMode="invGray">
            <a:xfrm>
              <a:off x="1342" y="1920"/>
              <a:ext cx="89" cy="88"/>
            </a:xfrm>
            <a:prstGeom prst="rect">
              <a:avLst/>
            </a:prstGeom>
            <a:solidFill>
              <a:schemeClr val="accent2"/>
            </a:solidFill>
            <a:ln w="9525" algn="ctr">
              <a:noFill/>
              <a:miter lim="800000"/>
              <a:headEnd/>
              <a:tailEnd/>
            </a:ln>
          </p:spPr>
          <p:txBody>
            <a:bodyPr/>
            <a:lstStyle/>
            <a:p>
              <a:pPr eaLnBrk="0" hangingPunct="0">
                <a:defRPr/>
              </a:pPr>
              <a:endParaRPr lang="en-US" dirty="0">
                <a:latin typeface="+mj-lt"/>
                <a:ea typeface="+mn-ea"/>
              </a:endParaRPr>
            </a:p>
          </p:txBody>
        </p:sp>
        <p:sp>
          <p:nvSpPr>
            <p:cNvPr id="16428" name="Rectangle 43"/>
            <p:cNvSpPr>
              <a:spLocks noChangeArrowheads="1"/>
            </p:cNvSpPr>
            <p:nvPr/>
          </p:nvSpPr>
          <p:spPr bwMode="auto">
            <a:xfrm>
              <a:off x="1486" y="1886"/>
              <a:ext cx="620" cy="194"/>
            </a:xfrm>
            <a:prstGeom prst="rect">
              <a:avLst/>
            </a:prstGeom>
            <a:noFill/>
            <a:ln w="9525">
              <a:noFill/>
              <a:miter lim="800000"/>
              <a:headEnd/>
              <a:tailEnd/>
            </a:ln>
          </p:spPr>
          <p:txBody>
            <a:bodyPr wrap="none" lIns="0" tIns="0" rIns="0" bIns="0">
              <a:spAutoFit/>
            </a:bodyPr>
            <a:lstStyle/>
            <a:p>
              <a:pPr>
                <a:defRPr/>
              </a:pPr>
              <a:r>
                <a:rPr lang="en-GB" sz="2000" b="1" dirty="0">
                  <a:solidFill>
                    <a:schemeClr val="accent2"/>
                  </a:solidFill>
                  <a:latin typeface="+mj-lt"/>
                  <a:ea typeface="+mn-ea"/>
                  <a:cs typeface="Arial" pitchFamily="34" charset="0"/>
                </a:rPr>
                <a:t>ART era</a:t>
              </a:r>
            </a:p>
          </p:txBody>
        </p:sp>
        <p:sp>
          <p:nvSpPr>
            <p:cNvPr id="16429" name="Line 44"/>
            <p:cNvSpPr>
              <a:spLocks noChangeShapeType="1"/>
            </p:cNvSpPr>
            <p:nvPr/>
          </p:nvSpPr>
          <p:spPr bwMode="auto">
            <a:xfrm>
              <a:off x="1136" y="3582"/>
              <a:ext cx="4239" cy="1"/>
            </a:xfrm>
            <a:prstGeom prst="line">
              <a:avLst/>
            </a:prstGeom>
            <a:noFill/>
            <a:ln w="12700">
              <a:solidFill>
                <a:schemeClr val="tx1"/>
              </a:solidFill>
              <a:round/>
              <a:headEnd/>
              <a:tailEnd/>
            </a:ln>
          </p:spPr>
          <p:txBody>
            <a:bodyPr/>
            <a:lstStyle/>
            <a:p>
              <a:pPr>
                <a:defRPr/>
              </a:pPr>
              <a:endParaRPr lang="en-US" dirty="0">
                <a:latin typeface="+mj-lt"/>
                <a:ea typeface="+mn-ea"/>
              </a:endParaRPr>
            </a:p>
          </p:txBody>
        </p:sp>
      </p:grpSp>
    </p:spTree>
    <p:custDataLst>
      <p:tags r:id="rId1"/>
    </p:custDataLst>
    <p:extLst>
      <p:ext uri="{BB962C8B-B14F-4D97-AF65-F5344CB8AC3E}">
        <p14:creationId xmlns="" xmlns:p14="http://schemas.microsoft.com/office/powerpoint/2010/main" val="14504989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52400"/>
            <a:ext cx="9144000" cy="1143000"/>
          </a:xfrm>
        </p:spPr>
        <p:txBody>
          <a:bodyPr>
            <a:normAutofit fontScale="90000"/>
          </a:bodyPr>
          <a:lstStyle/>
          <a:p>
            <a:pPr eaLnBrk="1" hangingPunct="1"/>
            <a:r>
              <a:rPr lang="en-US" sz="3600" dirty="0">
                <a:latin typeface="Arial" charset="0"/>
              </a:rPr>
              <a:t>Other Possible Interactions</a:t>
            </a:r>
            <a:br>
              <a:rPr lang="en-US" sz="3600" dirty="0">
                <a:latin typeface="Arial" charset="0"/>
              </a:rPr>
            </a:br>
            <a:r>
              <a:rPr lang="en-US" sz="3600" dirty="0">
                <a:latin typeface="Arial" charset="0"/>
              </a:rPr>
              <a:t>Between Hepatitis C &amp; HIV</a:t>
            </a:r>
          </a:p>
        </p:txBody>
      </p:sp>
      <p:sp>
        <p:nvSpPr>
          <p:cNvPr id="17411" name="Rectangle 3"/>
          <p:cNvSpPr>
            <a:spLocks noGrp="1" noChangeArrowheads="1"/>
          </p:cNvSpPr>
          <p:nvPr>
            <p:ph idx="1"/>
          </p:nvPr>
        </p:nvSpPr>
        <p:spPr>
          <a:xfrm>
            <a:off x="228600" y="1295400"/>
            <a:ext cx="8763000" cy="4191000"/>
          </a:xfrm>
        </p:spPr>
        <p:txBody>
          <a:bodyPr/>
          <a:lstStyle/>
          <a:p>
            <a:pPr lvl="1" eaLnBrk="1" hangingPunct="1"/>
            <a:r>
              <a:rPr lang="en-US" sz="2400" dirty="0">
                <a:latin typeface="Arial" charset="0"/>
              </a:rPr>
              <a:t>HCV does not appear to </a:t>
            </a:r>
            <a:r>
              <a:rPr lang="en-US" sz="2400" i="1" dirty="0">
                <a:latin typeface="Arial" charset="0"/>
              </a:rPr>
              <a:t>consistently</a:t>
            </a:r>
            <a:r>
              <a:rPr lang="en-US" sz="2400" dirty="0">
                <a:latin typeface="Arial" charset="0"/>
              </a:rPr>
              <a:t> affect progression  of HIV disease</a:t>
            </a:r>
          </a:p>
          <a:p>
            <a:pPr lvl="1" eaLnBrk="1" hangingPunct="1"/>
            <a:endParaRPr lang="en-US" sz="1000" dirty="0">
              <a:latin typeface="Arial" charset="0"/>
            </a:endParaRPr>
          </a:p>
          <a:p>
            <a:pPr lvl="1" eaLnBrk="1" hangingPunct="1"/>
            <a:r>
              <a:rPr lang="en-US" sz="2400" dirty="0">
                <a:latin typeface="Arial" charset="0"/>
              </a:rPr>
              <a:t>Chronic HCV does not appear to </a:t>
            </a:r>
            <a:r>
              <a:rPr lang="en-US" sz="2400" i="1" dirty="0">
                <a:latin typeface="Arial" charset="0"/>
              </a:rPr>
              <a:t>consistently</a:t>
            </a:r>
            <a:r>
              <a:rPr lang="en-US" sz="2400" dirty="0">
                <a:latin typeface="Arial" charset="0"/>
              </a:rPr>
              <a:t> affect     CD4 response to combination ART (cART)</a:t>
            </a:r>
          </a:p>
          <a:p>
            <a:pPr lvl="1" eaLnBrk="1" hangingPunct="1">
              <a:buFontTx/>
              <a:buNone/>
            </a:pPr>
            <a:r>
              <a:rPr lang="en-US" sz="1000" dirty="0">
                <a:latin typeface="Arial" charset="0"/>
              </a:rPr>
              <a:t> </a:t>
            </a:r>
          </a:p>
          <a:p>
            <a:pPr lvl="1" eaLnBrk="1" hangingPunct="1"/>
            <a:r>
              <a:rPr lang="en-US" sz="2400" dirty="0">
                <a:latin typeface="Arial" charset="0"/>
              </a:rPr>
              <a:t>Cirrhosis suppresses immunity—may affect CD4</a:t>
            </a:r>
          </a:p>
          <a:p>
            <a:pPr lvl="1" eaLnBrk="1" hangingPunct="1"/>
            <a:endParaRPr lang="en-US" sz="1000" dirty="0">
              <a:latin typeface="Arial" charset="0"/>
            </a:endParaRPr>
          </a:p>
          <a:p>
            <a:pPr lvl="1" eaLnBrk="1" hangingPunct="1"/>
            <a:r>
              <a:rPr lang="en-US" sz="2400" dirty="0">
                <a:latin typeface="Arial" charset="0"/>
              </a:rPr>
              <a:t>May be associated with changes in psychiatric fxn.,         </a:t>
            </a:r>
            <a:r>
              <a:rPr lang="en-US" sz="2400" dirty="0">
                <a:latin typeface="Arial" charset="0"/>
                <a:sym typeface="Symbol" charset="0"/>
              </a:rPr>
              <a:t> QOL,  prevalence DM</a:t>
            </a:r>
            <a:endParaRPr lang="en-US" sz="2400" dirty="0">
              <a:latin typeface="Arial" charset="0"/>
            </a:endParaRPr>
          </a:p>
          <a:p>
            <a:pPr lvl="1" eaLnBrk="1" hangingPunct="1"/>
            <a:endParaRPr lang="en-US" sz="1400" dirty="0">
              <a:latin typeface="Arial" charset="0"/>
            </a:endParaRPr>
          </a:p>
        </p:txBody>
      </p:sp>
      <p:sp>
        <p:nvSpPr>
          <p:cNvPr id="17412" name="Text Box 5"/>
          <p:cNvSpPr txBox="1">
            <a:spLocks noChangeArrowheads="1"/>
          </p:cNvSpPr>
          <p:nvPr/>
        </p:nvSpPr>
        <p:spPr bwMode="auto">
          <a:xfrm>
            <a:off x="0" y="4775200"/>
            <a:ext cx="9144000" cy="1016000"/>
          </a:xfrm>
          <a:prstGeom prst="rect">
            <a:avLst/>
          </a:prstGeom>
          <a:noFill/>
          <a:ln w="9525">
            <a:noFill/>
            <a:miter lim="800000"/>
            <a:headEnd/>
            <a:tailEnd/>
          </a:ln>
        </p:spPr>
        <p:txBody>
          <a:bodyPr>
            <a:spAutoFit/>
          </a:bodyPr>
          <a:lstStyle/>
          <a:p>
            <a:pPr lvl="1">
              <a:defRPr/>
            </a:pPr>
            <a:r>
              <a:rPr lang="en-US" sz="1200" dirty="0">
                <a:solidFill>
                  <a:srgbClr val="C00000"/>
                </a:solidFill>
                <a:latin typeface="+mj-lt"/>
                <a:ea typeface="+mn-ea"/>
              </a:rPr>
              <a:t>N Soriano-Sarabia, A Vallejo, S Molina-Pinelo. AIDS 21(2): 253-255. January 11, 2007. </a:t>
            </a:r>
          </a:p>
          <a:p>
            <a:pPr lvl="1">
              <a:defRPr/>
            </a:pPr>
            <a:r>
              <a:rPr lang="en-US" sz="1200" dirty="0">
                <a:solidFill>
                  <a:srgbClr val="C00000"/>
                </a:solidFill>
                <a:latin typeface="+mj-lt"/>
                <a:ea typeface="+mn-ea"/>
              </a:rPr>
              <a:t>B H McGovern, Y Golan, M Lopez, et al. Clinical Infectious Diseases 44(3): 431-437. February 1, 2007. </a:t>
            </a:r>
          </a:p>
          <a:p>
            <a:pPr lvl="1">
              <a:defRPr/>
            </a:pPr>
            <a:r>
              <a:rPr lang="en-US" sz="1200" dirty="0">
                <a:solidFill>
                  <a:srgbClr val="C00000"/>
                </a:solidFill>
                <a:latin typeface="+mj-lt"/>
                <a:ea typeface="+mn-ea"/>
              </a:rPr>
              <a:t>Daar ES, et al. 7th Conference on Retroviruses and Opportunistic Infections, 1/30-2/2/00, San Francisco, CA. Abstract 280.</a:t>
            </a:r>
          </a:p>
          <a:p>
            <a:pPr lvl="1">
              <a:defRPr/>
            </a:pPr>
            <a:r>
              <a:rPr lang="en-US" sz="1200" dirty="0">
                <a:solidFill>
                  <a:srgbClr val="CC0000"/>
                </a:solidFill>
                <a:latin typeface="+mj-lt"/>
                <a:ea typeface="+mn-ea"/>
              </a:rPr>
              <a:t> Guidelines for Prevention and Treatment  of Opportunistic Infections in HIV-Infected Adults and Adolescents.  MMWR; April 10, 2009, Vol. 58, No. RR-4</a:t>
            </a:r>
            <a:endParaRPr lang="en-US" sz="1200" dirty="0">
              <a:solidFill>
                <a:srgbClr val="C00000"/>
              </a:solidFill>
              <a:latin typeface="+mj-lt"/>
              <a:ea typeface="+mn-ea"/>
            </a:endParaRPr>
          </a:p>
        </p:txBody>
      </p:sp>
    </p:spTree>
    <p:custDataLst>
      <p:tags r:id="rId1"/>
    </p:custDataLst>
    <p:extLst>
      <p:ext uri="{BB962C8B-B14F-4D97-AF65-F5344CB8AC3E}">
        <p14:creationId xmlns="" xmlns:p14="http://schemas.microsoft.com/office/powerpoint/2010/main" val="24583583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76200"/>
            <a:ext cx="9144000" cy="1143000"/>
          </a:xfrm>
        </p:spPr>
        <p:txBody>
          <a:bodyPr/>
          <a:lstStyle/>
          <a:p>
            <a:pPr eaLnBrk="1" hangingPunct="1"/>
            <a:r>
              <a:rPr lang="en-US" dirty="0">
                <a:latin typeface="Arial" charset="0"/>
              </a:rPr>
              <a:t>Viral Hepatitis in HIV+ Patients</a:t>
            </a:r>
          </a:p>
        </p:txBody>
      </p:sp>
      <p:sp>
        <p:nvSpPr>
          <p:cNvPr id="18435" name="Rectangle 3"/>
          <p:cNvSpPr>
            <a:spLocks noGrp="1" noChangeArrowheads="1"/>
          </p:cNvSpPr>
          <p:nvPr>
            <p:ph idx="1"/>
          </p:nvPr>
        </p:nvSpPr>
        <p:spPr>
          <a:xfrm>
            <a:off x="685800" y="1346851"/>
            <a:ext cx="7772400" cy="4419600"/>
          </a:xfrm>
        </p:spPr>
        <p:txBody>
          <a:bodyPr>
            <a:normAutofit fontScale="85000" lnSpcReduction="20000"/>
          </a:bodyPr>
          <a:lstStyle/>
          <a:p>
            <a:pPr eaLnBrk="1" hangingPunct="1"/>
            <a:r>
              <a:rPr lang="en-US" b="0" dirty="0">
                <a:latin typeface="Arial" charset="0"/>
              </a:rPr>
              <a:t>Acute viral hepatitis may be severe or fatal</a:t>
            </a:r>
            <a:endParaRPr lang="en-US" sz="1400" b="0" dirty="0">
              <a:latin typeface="Arial" charset="0"/>
            </a:endParaRPr>
          </a:p>
          <a:p>
            <a:pPr eaLnBrk="1" hangingPunct="1"/>
            <a:r>
              <a:rPr lang="en-US" b="0" dirty="0">
                <a:latin typeface="Arial" charset="0"/>
              </a:rPr>
              <a:t>Acute viral hepatitis may add to liver damage already present from other causes</a:t>
            </a:r>
          </a:p>
          <a:p>
            <a:pPr lvl="1" eaLnBrk="1" hangingPunct="1">
              <a:buFontTx/>
              <a:buNone/>
            </a:pPr>
            <a:r>
              <a:rPr lang="en-US" dirty="0">
                <a:latin typeface="Arial" charset="0"/>
              </a:rPr>
              <a:t>e.g. -  Acute hepatitis A on chronic </a:t>
            </a:r>
          </a:p>
          <a:p>
            <a:pPr lvl="1" eaLnBrk="1" hangingPunct="1">
              <a:buFontTx/>
              <a:buNone/>
            </a:pPr>
            <a:r>
              <a:rPr lang="en-US" dirty="0">
                <a:latin typeface="Arial" charset="0"/>
              </a:rPr>
              <a:t>          hepatitis C may be deadly</a:t>
            </a:r>
          </a:p>
          <a:p>
            <a:pPr eaLnBrk="1" hangingPunct="1"/>
            <a:r>
              <a:rPr lang="en-US" dirty="0">
                <a:latin typeface="Arial" charset="0"/>
              </a:rPr>
              <a:t>Vaccinate if not Immune </a:t>
            </a:r>
          </a:p>
          <a:p>
            <a:pPr lvl="1" eaLnBrk="1" hangingPunct="1"/>
            <a:r>
              <a:rPr lang="en-US" dirty="0">
                <a:latin typeface="Arial" charset="0"/>
              </a:rPr>
              <a:t>Assess response to vaccination</a:t>
            </a:r>
          </a:p>
          <a:p>
            <a:pPr lvl="1" eaLnBrk="1" hangingPunct="1"/>
            <a:r>
              <a:rPr lang="en-US" dirty="0">
                <a:latin typeface="Arial" charset="0"/>
              </a:rPr>
              <a:t>Best response when CD4 &gt;350</a:t>
            </a:r>
          </a:p>
          <a:p>
            <a:pPr lvl="1" eaLnBrk="1" hangingPunct="1"/>
            <a:r>
              <a:rPr lang="en-US" dirty="0">
                <a:latin typeface="Arial" charset="0"/>
              </a:rPr>
              <a:t>Consider double dose Hep B </a:t>
            </a:r>
            <a:r>
              <a:rPr lang="en-US" dirty="0" smtClean="0">
                <a:latin typeface="Arial" charset="0"/>
              </a:rPr>
              <a:t>vaccine</a:t>
            </a:r>
          </a:p>
          <a:p>
            <a:pPr marL="457200" lvl="1" indent="0" eaLnBrk="1" hangingPunct="1">
              <a:buNone/>
            </a:pPr>
            <a:r>
              <a:rPr lang="en-US" dirty="0" smtClean="0">
                <a:solidFill>
                  <a:srgbClr val="CC0000"/>
                </a:solidFill>
                <a:latin typeface="Arial" charset="0"/>
              </a:rPr>
              <a:t> </a:t>
            </a:r>
            <a:endParaRPr lang="en-US" dirty="0">
              <a:solidFill>
                <a:srgbClr val="CC0000"/>
              </a:solidFill>
              <a:latin typeface="Arial" charset="0"/>
            </a:endParaRPr>
          </a:p>
          <a:p>
            <a:pPr lvl="1" eaLnBrk="1" hangingPunct="1">
              <a:spcBef>
                <a:spcPct val="0"/>
              </a:spcBef>
              <a:buFontTx/>
              <a:buNone/>
            </a:pPr>
            <a:r>
              <a:rPr lang="en-US" sz="1200" dirty="0">
                <a:solidFill>
                  <a:srgbClr val="CC0000"/>
                </a:solidFill>
                <a:latin typeface="Arial" charset="0"/>
              </a:rPr>
              <a:t>Guidelines for Prevention and Treatment  of Opportunistic Infections in HIV-Infected Adults and</a:t>
            </a:r>
          </a:p>
          <a:p>
            <a:pPr lvl="1" eaLnBrk="1" hangingPunct="1">
              <a:spcBef>
                <a:spcPct val="0"/>
              </a:spcBef>
              <a:buFontTx/>
              <a:buNone/>
            </a:pPr>
            <a:r>
              <a:rPr lang="en-US" sz="1200" dirty="0">
                <a:solidFill>
                  <a:srgbClr val="CC0000"/>
                </a:solidFill>
                <a:latin typeface="Arial" charset="0"/>
              </a:rPr>
              <a:t>Adolescents.  MMWR; April 10, 2009, Vol. 58, No. RR-4</a:t>
            </a:r>
            <a:endParaRPr lang="en-US" sz="1200" dirty="0">
              <a:latin typeface="Arial" charset="0"/>
            </a:endParaRPr>
          </a:p>
        </p:txBody>
      </p:sp>
    </p:spTree>
    <p:custDataLst>
      <p:tags r:id="rId1"/>
    </p:custDataLst>
    <p:extLst>
      <p:ext uri="{BB962C8B-B14F-4D97-AF65-F5344CB8AC3E}">
        <p14:creationId xmlns="" xmlns:p14="http://schemas.microsoft.com/office/powerpoint/2010/main" val="146613594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 name="COUNTDOWNSOUND" val="(Non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5452</TotalTime>
  <Words>2574</Words>
  <Application>Microsoft Office PowerPoint</Application>
  <PresentationFormat>On-screen Show (4:3)</PresentationFormat>
  <Paragraphs>413</Paragraphs>
  <Slides>40</Slides>
  <Notes>11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Implementing HCV Treatment Programs in Comprehensive HIV Clinics</vt:lpstr>
      <vt:lpstr>The HIV/HCV Disease Burden</vt:lpstr>
      <vt:lpstr>Hepatitis C</vt:lpstr>
      <vt:lpstr>HCV Sources of Infection</vt:lpstr>
      <vt:lpstr>HIV and HCV</vt:lpstr>
      <vt:lpstr>HIV/HCV Co-Infection is Clearly Associated with More Rapid Progression to Cirrhosis</vt:lpstr>
      <vt:lpstr>Liver Disease: A Major Cause of Death</vt:lpstr>
      <vt:lpstr>Other Possible Interactions Between Hepatitis C &amp; HIV</vt:lpstr>
      <vt:lpstr>Viral Hepatitis in HIV+ Patients</vt:lpstr>
      <vt:lpstr>Patient Related Challenges</vt:lpstr>
      <vt:lpstr>Prevalence of HCV in HIV Infected Persons by Risk Factor</vt:lpstr>
      <vt:lpstr>Barriers to Treatment of Coinfected Individuals</vt:lpstr>
      <vt:lpstr>Barriers to HCV Treatment</vt:lpstr>
      <vt:lpstr>Side Effects of Interferon</vt:lpstr>
      <vt:lpstr>Side Effects of Ribavirin</vt:lpstr>
      <vt:lpstr>Slide 16</vt:lpstr>
      <vt:lpstr>Slide 17</vt:lpstr>
      <vt:lpstr>Slide 18</vt:lpstr>
      <vt:lpstr>THE SPNS Hepatitis C Treatment expansion initiative</vt:lpstr>
      <vt:lpstr>What is the Initiative?</vt:lpstr>
      <vt:lpstr>Slide 21</vt:lpstr>
      <vt:lpstr>The Rationale</vt:lpstr>
      <vt:lpstr>Predicted Elements of a Successful HIV/HCV Program (1)</vt:lpstr>
      <vt:lpstr>Predicted Elements of a Successful HIV/HCV Program (2)</vt:lpstr>
      <vt:lpstr>The Care Delivery Models</vt:lpstr>
      <vt:lpstr>Model 1  Primary Care Delivery with Expert Back-Up</vt:lpstr>
      <vt:lpstr>Model 2 Integrated Care without a designated HCV Clinic</vt:lpstr>
      <vt:lpstr>Model 3 Integrated Care with a Designated HCV Clinic</vt:lpstr>
      <vt:lpstr>Potential Implementation Barriers</vt:lpstr>
      <vt:lpstr>Patient Barriers</vt:lpstr>
      <vt:lpstr>Patient Support Services</vt:lpstr>
      <vt:lpstr>Patient Support Services</vt:lpstr>
      <vt:lpstr>Provider Barriers</vt:lpstr>
      <vt:lpstr>System Barriers</vt:lpstr>
      <vt:lpstr>Overcoming Barriers to Treatment Initiation</vt:lpstr>
      <vt:lpstr>Slide 36</vt:lpstr>
      <vt:lpstr>Opioid Dependence Treatment</vt:lpstr>
      <vt:lpstr>Alcohol Use Intervention</vt:lpstr>
      <vt:lpstr>Early Successes</vt:lpstr>
      <vt:lpstr>Demonstration Site Experiences</vt:lpstr>
    </vt:vector>
  </TitlesOfParts>
  <Company>University of South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Wills</dc:creator>
  <cp:lastModifiedBy>aphelps</cp:lastModifiedBy>
  <cp:revision>21</cp:revision>
  <cp:lastPrinted>2012-11-05T18:18:35Z</cp:lastPrinted>
  <dcterms:created xsi:type="dcterms:W3CDTF">2012-10-19T16:47:42Z</dcterms:created>
  <dcterms:modified xsi:type="dcterms:W3CDTF">2012-11-19T15:00:20Z</dcterms:modified>
</cp:coreProperties>
</file>