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44"/>
  </p:notesMasterIdLst>
  <p:handoutMasterIdLst>
    <p:handoutMasterId r:id="rId45"/>
  </p:handoutMasterIdLst>
  <p:sldIdLst>
    <p:sldId id="657" r:id="rId2"/>
    <p:sldId id="659" r:id="rId3"/>
    <p:sldId id="660" r:id="rId4"/>
    <p:sldId id="661" r:id="rId5"/>
    <p:sldId id="620" r:id="rId6"/>
    <p:sldId id="621" r:id="rId7"/>
    <p:sldId id="622" r:id="rId8"/>
    <p:sldId id="623" r:id="rId9"/>
    <p:sldId id="624" r:id="rId10"/>
    <p:sldId id="625" r:id="rId11"/>
    <p:sldId id="658" r:id="rId12"/>
    <p:sldId id="627" r:id="rId13"/>
    <p:sldId id="628" r:id="rId14"/>
    <p:sldId id="629" r:id="rId15"/>
    <p:sldId id="630" r:id="rId16"/>
    <p:sldId id="631" r:id="rId17"/>
    <p:sldId id="632" r:id="rId18"/>
    <p:sldId id="633" r:id="rId19"/>
    <p:sldId id="634" r:id="rId20"/>
    <p:sldId id="635" r:id="rId21"/>
    <p:sldId id="636" r:id="rId22"/>
    <p:sldId id="637" r:id="rId23"/>
    <p:sldId id="638" r:id="rId24"/>
    <p:sldId id="639" r:id="rId25"/>
    <p:sldId id="640" r:id="rId26"/>
    <p:sldId id="641" r:id="rId27"/>
    <p:sldId id="642" r:id="rId28"/>
    <p:sldId id="643" r:id="rId29"/>
    <p:sldId id="644" r:id="rId30"/>
    <p:sldId id="645" r:id="rId31"/>
    <p:sldId id="646" r:id="rId32"/>
    <p:sldId id="647" r:id="rId33"/>
    <p:sldId id="648" r:id="rId34"/>
    <p:sldId id="649" r:id="rId35"/>
    <p:sldId id="650" r:id="rId36"/>
    <p:sldId id="651" r:id="rId37"/>
    <p:sldId id="652" r:id="rId38"/>
    <p:sldId id="653" r:id="rId39"/>
    <p:sldId id="654" r:id="rId40"/>
    <p:sldId id="655" r:id="rId41"/>
    <p:sldId id="662" r:id="rId42"/>
    <p:sldId id="656" r:id="rId43"/>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000066"/>
    <a:srgbClr val="333399"/>
    <a:srgbClr val="003366"/>
    <a:srgbClr val="003399"/>
    <a:srgbClr val="66FFFF"/>
    <a:srgbClr val="FFFFCC"/>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39" autoAdjust="0"/>
    <p:restoredTop sz="84053" autoAdjust="0"/>
  </p:normalViewPr>
  <p:slideViewPr>
    <p:cSldViewPr>
      <p:cViewPr>
        <p:scale>
          <a:sx n="70" d="100"/>
          <a:sy n="70" d="100"/>
        </p:scale>
        <p:origin x="-900" y="-78"/>
      </p:cViewPr>
      <p:guideLst>
        <p:guide orient="horz" pos="2160"/>
        <p:guide orient="horz" pos="432"/>
        <p:guide orient="horz" pos="3888"/>
        <p:guide pos="2880"/>
        <p:guide pos="5328"/>
        <p:guide pos="432"/>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08" y="2340"/>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t" anchorCtr="0" compatLnSpc="1">
            <a:prstTxWarp prst="textNoShape">
              <a:avLst/>
            </a:prstTxWarp>
          </a:bodyPr>
          <a:lstStyle>
            <a:lvl1pPr defTabSz="912813" eaLnBrk="1" hangingPunct="1">
              <a:defRPr sz="1200" smtClean="0"/>
            </a:lvl1pPr>
          </a:lstStyle>
          <a:p>
            <a:pPr>
              <a:defRPr/>
            </a:pPr>
            <a:endParaRPr lang="en-US"/>
          </a:p>
        </p:txBody>
      </p:sp>
      <p:sp>
        <p:nvSpPr>
          <p:cNvPr id="187395" name="Rectangle 3"/>
          <p:cNvSpPr>
            <a:spLocks noGrp="1" noChangeArrowheads="1"/>
          </p:cNvSpPr>
          <p:nvPr>
            <p:ph type="dt" sz="quarter" idx="1"/>
          </p:nvPr>
        </p:nvSpPr>
        <p:spPr bwMode="auto">
          <a:xfrm>
            <a:off x="3962400" y="0"/>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t" anchorCtr="0" compatLnSpc="1">
            <a:prstTxWarp prst="textNoShape">
              <a:avLst/>
            </a:prstTxWarp>
          </a:bodyPr>
          <a:lstStyle>
            <a:lvl1pPr algn="r" defTabSz="912813" eaLnBrk="1" hangingPunct="1">
              <a:defRPr sz="1200" smtClean="0"/>
            </a:lvl1pPr>
          </a:lstStyle>
          <a:p>
            <a:pPr>
              <a:defRPr/>
            </a:pPr>
            <a:endParaRPr lang="en-US"/>
          </a:p>
        </p:txBody>
      </p:sp>
      <p:sp>
        <p:nvSpPr>
          <p:cNvPr id="187396" name="Rectangle 4"/>
          <p:cNvSpPr>
            <a:spLocks noGrp="1" noChangeArrowheads="1"/>
          </p:cNvSpPr>
          <p:nvPr>
            <p:ph type="ftr" sz="quarter" idx="2"/>
          </p:nvPr>
        </p:nvSpPr>
        <p:spPr bwMode="auto">
          <a:xfrm>
            <a:off x="0" y="8816975"/>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b" anchorCtr="0" compatLnSpc="1">
            <a:prstTxWarp prst="textNoShape">
              <a:avLst/>
            </a:prstTxWarp>
          </a:bodyPr>
          <a:lstStyle>
            <a:lvl1pPr defTabSz="912813" eaLnBrk="1" hangingPunct="1">
              <a:defRPr sz="1200" smtClean="0"/>
            </a:lvl1pPr>
          </a:lstStyle>
          <a:p>
            <a:pPr>
              <a:defRPr/>
            </a:pPr>
            <a:endParaRPr lang="en-US"/>
          </a:p>
        </p:txBody>
      </p:sp>
      <p:sp>
        <p:nvSpPr>
          <p:cNvPr id="187397" name="Rectangle 5"/>
          <p:cNvSpPr>
            <a:spLocks noGrp="1" noChangeArrowheads="1"/>
          </p:cNvSpPr>
          <p:nvPr>
            <p:ph type="sldNum" sz="quarter" idx="3"/>
          </p:nvPr>
        </p:nvSpPr>
        <p:spPr bwMode="auto">
          <a:xfrm>
            <a:off x="3962400" y="8816975"/>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b" anchorCtr="0" compatLnSpc="1">
            <a:prstTxWarp prst="textNoShape">
              <a:avLst/>
            </a:prstTxWarp>
          </a:bodyPr>
          <a:lstStyle>
            <a:lvl1pPr algn="r" defTabSz="912813" eaLnBrk="1" hangingPunct="1">
              <a:defRPr sz="1200" smtClean="0"/>
            </a:lvl1pPr>
          </a:lstStyle>
          <a:p>
            <a:pPr>
              <a:defRPr/>
            </a:pPr>
            <a:fld id="{61417E5A-0C3A-40D1-A806-87CE00641DDF}" type="slidenum">
              <a:rPr lang="en-US"/>
              <a:pPr>
                <a:defRPr/>
              </a:pPr>
              <a:t>‹#›</a:t>
            </a:fld>
            <a:endParaRPr lang="en-US"/>
          </a:p>
        </p:txBody>
      </p:sp>
    </p:spTree>
    <p:extLst>
      <p:ext uri="{BB962C8B-B14F-4D97-AF65-F5344CB8AC3E}">
        <p14:creationId xmlns:p14="http://schemas.microsoft.com/office/powerpoint/2010/main" xmlns="" val="921818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t" anchorCtr="0" compatLnSpc="1">
            <a:prstTxWarp prst="textNoShape">
              <a:avLst/>
            </a:prstTxWarp>
          </a:bodyPr>
          <a:lstStyle>
            <a:lvl1pPr defTabSz="912813" eaLnBrk="1" hangingPunct="1">
              <a:defRPr sz="1200" smtClean="0"/>
            </a:lvl1pPr>
          </a:lstStyle>
          <a:p>
            <a:pPr>
              <a:defRPr/>
            </a:pPr>
            <a:endParaRPr lang="en-US"/>
          </a:p>
        </p:txBody>
      </p:sp>
      <p:sp>
        <p:nvSpPr>
          <p:cNvPr id="4099" name="Rectangle 3"/>
          <p:cNvSpPr>
            <a:spLocks noGrp="1" noChangeArrowheads="1"/>
          </p:cNvSpPr>
          <p:nvPr>
            <p:ph type="dt" idx="1"/>
          </p:nvPr>
        </p:nvSpPr>
        <p:spPr bwMode="auto">
          <a:xfrm>
            <a:off x="3962400" y="0"/>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t" anchorCtr="0" compatLnSpc="1">
            <a:prstTxWarp prst="textNoShape">
              <a:avLst/>
            </a:prstTxWarp>
          </a:bodyPr>
          <a:lstStyle>
            <a:lvl1pPr algn="r" defTabSz="912813" eaLnBrk="1" hangingPunct="1">
              <a:defRPr sz="1200" smtClean="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0088" y="4410075"/>
            <a:ext cx="5597525" cy="4178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16975"/>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b" anchorCtr="0" compatLnSpc="1">
            <a:prstTxWarp prst="textNoShape">
              <a:avLst/>
            </a:prstTxWarp>
          </a:bodyPr>
          <a:lstStyle>
            <a:lvl1pPr defTabSz="912813" eaLnBrk="1" hangingPunct="1">
              <a:defRPr sz="1200" smtClean="0"/>
            </a:lvl1pPr>
          </a:lstStyle>
          <a:p>
            <a:pPr>
              <a:defRPr/>
            </a:pPr>
            <a:endParaRPr lang="en-US"/>
          </a:p>
        </p:txBody>
      </p:sp>
      <p:sp>
        <p:nvSpPr>
          <p:cNvPr id="4103" name="Rectangle 7"/>
          <p:cNvSpPr>
            <a:spLocks noGrp="1" noChangeArrowheads="1"/>
          </p:cNvSpPr>
          <p:nvPr>
            <p:ph type="sldNum" sz="quarter" idx="5"/>
          </p:nvPr>
        </p:nvSpPr>
        <p:spPr bwMode="auto">
          <a:xfrm>
            <a:off x="3962400" y="8816975"/>
            <a:ext cx="30337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294" tIns="45647" rIns="91294" bIns="45647" numCol="1" anchor="b" anchorCtr="0" compatLnSpc="1">
            <a:prstTxWarp prst="textNoShape">
              <a:avLst/>
            </a:prstTxWarp>
          </a:bodyPr>
          <a:lstStyle>
            <a:lvl1pPr algn="r" defTabSz="912813" eaLnBrk="1" hangingPunct="1">
              <a:defRPr sz="1200" smtClean="0"/>
            </a:lvl1pPr>
          </a:lstStyle>
          <a:p>
            <a:pPr>
              <a:defRPr/>
            </a:pPr>
            <a:fld id="{AAE8976A-18E6-4AC4-801D-8AD941E73EEE}" type="slidenum">
              <a:rPr lang="en-US"/>
              <a:pPr>
                <a:defRPr/>
              </a:pPr>
              <a:t>‹#›</a:t>
            </a:fld>
            <a:endParaRPr lang="en-US"/>
          </a:p>
        </p:txBody>
      </p:sp>
    </p:spTree>
    <p:extLst>
      <p:ext uri="{BB962C8B-B14F-4D97-AF65-F5344CB8AC3E}">
        <p14:creationId xmlns:p14="http://schemas.microsoft.com/office/powerpoint/2010/main" xmlns="" val="2241908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1</a:t>
            </a:fld>
            <a:endParaRPr lang="en-US"/>
          </a:p>
        </p:txBody>
      </p:sp>
    </p:spTree>
    <p:extLst>
      <p:ext uri="{BB962C8B-B14F-4D97-AF65-F5344CB8AC3E}">
        <p14:creationId xmlns:p14="http://schemas.microsoft.com/office/powerpoint/2010/main" xmlns="" val="3267113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way to describe the problem solving module:</a:t>
            </a:r>
          </a:p>
          <a:p>
            <a:r>
              <a:rPr lang="en-US" dirty="0"/>
              <a:t> </a:t>
            </a:r>
          </a:p>
          <a:p>
            <a:r>
              <a:rPr lang="en-US" dirty="0"/>
              <a:t>Problem solving strategy to overcome problems/barriers</a:t>
            </a:r>
          </a:p>
          <a:p>
            <a:r>
              <a:rPr lang="en-US" dirty="0"/>
              <a:t>First Identify the problem</a:t>
            </a:r>
          </a:p>
          <a:p>
            <a:r>
              <a:rPr lang="en-US" dirty="0"/>
              <a:t>Then apply the 3 </a:t>
            </a:r>
            <a:r>
              <a:rPr lang="en-US" dirty="0" err="1"/>
              <a:t>Os</a:t>
            </a:r>
            <a:r>
              <a:rPr lang="en-US" dirty="0"/>
              <a:t>:  identify options for dealing with problem/barrier, consider the anticipated outcomes of those options, then rank order the options for dealing the problem/barrier.</a:t>
            </a:r>
          </a:p>
          <a:p>
            <a:r>
              <a:rPr lang="en-US" dirty="0"/>
              <a:t>As part of the module, patients practiced using this strategy with a couple of the problems/barriers identified on the retention risk screener</a:t>
            </a:r>
          </a:p>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14</a:t>
            </a:fld>
            <a:endParaRPr lang="en-US"/>
          </a:p>
        </p:txBody>
      </p:sp>
    </p:spTree>
    <p:extLst>
      <p:ext uri="{BB962C8B-B14F-4D97-AF65-F5344CB8AC3E}">
        <p14:creationId xmlns:p14="http://schemas.microsoft.com/office/powerpoint/2010/main" xmlns="" val="1336562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428" indent="-174428">
              <a:buFontTx/>
              <a:buChar char="-"/>
            </a:pPr>
            <a:r>
              <a:rPr lang="en-US" b="1" dirty="0" smtClean="0"/>
              <a:t>Retention Risk Screener</a:t>
            </a:r>
            <a:r>
              <a:rPr lang="en-US" dirty="0" smtClean="0"/>
              <a:t>:  though a standardized checklist, the interventionists were trained how to transform it into a guided conversation around reasons/barriers that cause </a:t>
            </a:r>
            <a:r>
              <a:rPr lang="en-US" dirty="0" err="1" smtClean="0"/>
              <a:t>Pts</a:t>
            </a:r>
            <a:r>
              <a:rPr lang="en-US" dirty="0" smtClean="0"/>
              <a:t> to miss appts.</a:t>
            </a:r>
          </a:p>
          <a:p>
            <a:pPr marL="174428" indent="-174428">
              <a:buFontTx/>
              <a:buChar char="-"/>
            </a:pPr>
            <a:r>
              <a:rPr lang="en-US" b="1" dirty="0" smtClean="0"/>
              <a:t>Skill modules</a:t>
            </a:r>
            <a:r>
              <a:rPr lang="en-US" dirty="0" smtClean="0"/>
              <a:t>:  usually enough time to deliver one or two Skill modules.</a:t>
            </a:r>
          </a:p>
          <a:p>
            <a:pPr marL="174428" indent="-174428">
              <a:buFontTx/>
              <a:buChar char="-"/>
            </a:pPr>
            <a:r>
              <a:rPr lang="en-US" b="1" dirty="0" smtClean="0"/>
              <a:t>Attend</a:t>
            </a:r>
            <a:r>
              <a:rPr lang="en-US" b="1" baseline="0" dirty="0" smtClean="0"/>
              <a:t> Primary care Visit:  </a:t>
            </a:r>
            <a:r>
              <a:rPr lang="en-US" baseline="0" dirty="0" smtClean="0"/>
              <a:t>shorter contact with EC arm;  longer time with EC+ arm, review progress could deliver 3</a:t>
            </a:r>
            <a:r>
              <a:rPr lang="en-US" baseline="30000" dirty="0" smtClean="0"/>
              <a:t>rd</a:t>
            </a:r>
            <a:r>
              <a:rPr lang="en-US" baseline="0" dirty="0" smtClean="0"/>
              <a:t> Skills Module.</a:t>
            </a:r>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15</a:t>
            </a:fld>
            <a:endParaRPr lang="en-US"/>
          </a:p>
        </p:txBody>
      </p:sp>
    </p:spTree>
    <p:extLst>
      <p:ext uri="{BB962C8B-B14F-4D97-AF65-F5344CB8AC3E}">
        <p14:creationId xmlns:p14="http://schemas.microsoft.com/office/powerpoint/2010/main" xmlns="" val="3459351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16</a:t>
            </a:fld>
            <a:endParaRPr lang="en-US"/>
          </a:p>
        </p:txBody>
      </p:sp>
    </p:spTree>
    <p:extLst>
      <p:ext uri="{BB962C8B-B14F-4D97-AF65-F5344CB8AC3E}">
        <p14:creationId xmlns:p14="http://schemas.microsoft.com/office/powerpoint/2010/main" xmlns="" val="310301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did we use one </a:t>
            </a:r>
            <a:r>
              <a:rPr lang="en-US" smtClean="0"/>
              <a:t>and not more </a:t>
            </a:r>
            <a:r>
              <a:rPr lang="en-US" dirty="0" smtClean="0"/>
              <a:t>than one no-show??  Having two as the mandatory criterion will make it too difficult to enroll participants in six months.</a:t>
            </a:r>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xmlns="" val="1736568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18</a:t>
            </a:fld>
            <a:endParaRPr lang="en-US"/>
          </a:p>
        </p:txBody>
      </p:sp>
    </p:spTree>
    <p:extLst>
      <p:ext uri="{BB962C8B-B14F-4D97-AF65-F5344CB8AC3E}">
        <p14:creationId xmlns:p14="http://schemas.microsoft.com/office/powerpoint/2010/main" xmlns="" val="1203154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AD1FBD-0C15-4713-80DC-F137317E666E}" type="slidenum">
              <a:rPr lang="en-US">
                <a:solidFill>
                  <a:prstClr val="black"/>
                </a:solidFill>
              </a:rPr>
              <a:pPr/>
              <a:t>19</a:t>
            </a:fld>
            <a:endParaRPr lang="en-US">
              <a:solidFill>
                <a:prstClr val="black"/>
              </a:solidFill>
            </a:endParaRPr>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20</a:t>
            </a:fld>
            <a:endParaRPr lang="en-US"/>
          </a:p>
        </p:txBody>
      </p:sp>
    </p:spTree>
    <p:extLst>
      <p:ext uri="{BB962C8B-B14F-4D97-AF65-F5344CB8AC3E}">
        <p14:creationId xmlns:p14="http://schemas.microsoft.com/office/powerpoint/2010/main" xmlns="" val="3608301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xmlns="" val="1989699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xmlns="" val="3739485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xmlns="" val="3261046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5</a:t>
            </a:fld>
            <a:endParaRPr lang="en-US"/>
          </a:p>
        </p:txBody>
      </p:sp>
    </p:spTree>
    <p:extLst>
      <p:ext uri="{BB962C8B-B14F-4D97-AF65-F5344CB8AC3E}">
        <p14:creationId xmlns:p14="http://schemas.microsoft.com/office/powerpoint/2010/main" xmlns="" val="29103861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xmlns="" val="3465854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D00DF4-FAD0-4F90-A170-6F609AD632C2}"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xmlns="" val="2215132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26</a:t>
            </a:fld>
            <a:endParaRPr lang="en-US"/>
          </a:p>
        </p:txBody>
      </p:sp>
    </p:spTree>
    <p:extLst>
      <p:ext uri="{BB962C8B-B14F-4D97-AF65-F5344CB8AC3E}">
        <p14:creationId xmlns:p14="http://schemas.microsoft.com/office/powerpoint/2010/main" xmlns="" val="2198421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incarcerated, alcohol, drug use.</a:t>
            </a:r>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27</a:t>
            </a:fld>
            <a:endParaRPr lang="en-US"/>
          </a:p>
        </p:txBody>
      </p:sp>
    </p:spTree>
    <p:extLst>
      <p:ext uri="{BB962C8B-B14F-4D97-AF65-F5344CB8AC3E}">
        <p14:creationId xmlns:p14="http://schemas.microsoft.com/office/powerpoint/2010/main" xmlns="" val="669989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28</a:t>
            </a:fld>
            <a:endParaRPr lang="en-US"/>
          </a:p>
        </p:txBody>
      </p:sp>
    </p:spTree>
    <p:extLst>
      <p:ext uri="{BB962C8B-B14F-4D97-AF65-F5344CB8AC3E}">
        <p14:creationId xmlns:p14="http://schemas.microsoft.com/office/powerpoint/2010/main" xmlns="" val="25411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a:t>4-month constancy, and Attended All are analyzed as traditional zero-one binary data where each </a:t>
            </a:r>
            <a:r>
              <a:rPr lang="en-US" dirty="0" err="1"/>
              <a:t>pt</a:t>
            </a:r>
            <a:r>
              <a:rPr lang="en-US" dirty="0"/>
              <a:t> contributes either a zero or a one.  The </a:t>
            </a:r>
            <a:r>
              <a:rPr lang="en-US" dirty="0" err="1"/>
              <a:t>Appt</a:t>
            </a:r>
            <a:r>
              <a:rPr lang="en-US" dirty="0"/>
              <a:t> Adherence data is analyzed as an individual’s proportion from zero to one and shown in results as the means of those proportions.</a:t>
            </a:r>
          </a:p>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xmlns="" val="2924520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4-month constancy that was 22% above the standard of care arm.  So the effect sizes are 22%  and 21%.</a:t>
            </a:r>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xmlns="" val="3267194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Shows:</a:t>
            </a:r>
          </a:p>
          <a:p>
            <a:r>
              <a:rPr lang="en-US" dirty="0" smtClean="0"/>
              <a:t>	- much smaller ES of 8% and 6% on the </a:t>
            </a:r>
            <a:r>
              <a:rPr lang="en-US" dirty="0" err="1" smtClean="0"/>
              <a:t>Appt</a:t>
            </a:r>
            <a:r>
              <a:rPr lang="en-US" dirty="0" smtClean="0"/>
              <a:t> Adherence proportion.  Some of the smaller size is due to the SOC group being high—proportion of kept appts was 66% in</a:t>
            </a:r>
            <a:r>
              <a:rPr lang="en-US" baseline="0" dirty="0" smtClean="0"/>
              <a:t> SOC group</a:t>
            </a:r>
            <a:r>
              <a:rPr lang="en-US" dirty="0" smtClean="0"/>
              <a:t>.</a:t>
            </a:r>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xmlns="" val="4110149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32</a:t>
            </a:fld>
            <a:endParaRPr lang="en-US"/>
          </a:p>
        </p:txBody>
      </p:sp>
    </p:spTree>
    <p:extLst>
      <p:ext uri="{BB962C8B-B14F-4D97-AF65-F5344CB8AC3E}">
        <p14:creationId xmlns:p14="http://schemas.microsoft.com/office/powerpoint/2010/main" xmlns="" val="31668683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t>
            </a:r>
            <a:r>
              <a:rPr lang="en-US" dirty="0" err="1" smtClean="0"/>
              <a:t>isn</a:t>
            </a:r>
            <a:r>
              <a:rPr lang="en-US" dirty="0" smtClean="0"/>
              <a:t> where we get to looking more closely at effects of Intervention activities.</a:t>
            </a:r>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33</a:t>
            </a:fld>
            <a:endParaRPr lang="en-US"/>
          </a:p>
        </p:txBody>
      </p:sp>
    </p:spTree>
    <p:extLst>
      <p:ext uri="{BB962C8B-B14F-4D97-AF65-F5344CB8AC3E}">
        <p14:creationId xmlns:p14="http://schemas.microsoft.com/office/powerpoint/2010/main" xmlns="" val="310386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chemeClr val="bg1"/>
                </a:solidFill>
                <a:latin typeface="Arial" pitchFamily="34" charset="0"/>
                <a:cs typeface="Arial" pitchFamily="34" charset="0"/>
              </a:rPr>
              <a:t>The talk today will concern Year 1 of the Phase 2 trial</a:t>
            </a:r>
            <a:r>
              <a:rPr lang="en-US" sz="1200" dirty="0" smtClean="0">
                <a:latin typeface="Arial" pitchFamily="34" charset="0"/>
                <a:cs typeface="Arial" pitchFamily="34" charset="0"/>
              </a:rPr>
              <a:t>.</a:t>
            </a:r>
          </a:p>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6</a:t>
            </a:fld>
            <a:endParaRPr lang="en-US"/>
          </a:p>
        </p:txBody>
      </p:sp>
    </p:spTree>
    <p:extLst>
      <p:ext uri="{BB962C8B-B14F-4D97-AF65-F5344CB8AC3E}">
        <p14:creationId xmlns:p14="http://schemas.microsoft.com/office/powerpoint/2010/main" xmlns="" val="27648983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 on Reminder</a:t>
            </a:r>
            <a:r>
              <a:rPr lang="en-US" baseline="0" dirty="0" smtClean="0"/>
              <a:t> calls and Interim calls because they precede a visit so have a clearer causality (in other words they were not caused by the fact of a patient having either an arrived or missed visit).</a:t>
            </a:r>
            <a:endParaRPr lang="en-US" dirty="0"/>
          </a:p>
        </p:txBody>
      </p:sp>
      <p:sp>
        <p:nvSpPr>
          <p:cNvPr id="4" name="Slide Number Placeholder 3"/>
          <p:cNvSpPr>
            <a:spLocks noGrp="1"/>
          </p:cNvSpPr>
          <p:nvPr>
            <p:ph type="sldNum" sz="quarter" idx="10"/>
          </p:nvPr>
        </p:nvSpPr>
        <p:spPr/>
        <p:txBody>
          <a:bodyPr/>
          <a:lstStyle/>
          <a:p>
            <a:pPr>
              <a:defRPr/>
            </a:pPr>
            <a:fld id="{AAE8976A-18E6-4AC4-801D-8AD941E73EEE}" type="slidenum">
              <a:rPr lang="en-US" smtClean="0"/>
              <a:pPr>
                <a:defRPr/>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35</a:t>
            </a:fld>
            <a:endParaRPr lang="en-US"/>
          </a:p>
        </p:txBody>
      </p:sp>
    </p:spTree>
    <p:extLst>
      <p:ext uri="{BB962C8B-B14F-4D97-AF65-F5344CB8AC3E}">
        <p14:creationId xmlns:p14="http://schemas.microsoft.com/office/powerpoint/2010/main" xmlns="" val="3013515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a:t>
            </a:r>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36</a:t>
            </a:fld>
            <a:endParaRPr lang="en-US"/>
          </a:p>
        </p:txBody>
      </p:sp>
    </p:spTree>
    <p:extLst>
      <p:ext uri="{BB962C8B-B14F-4D97-AF65-F5344CB8AC3E}">
        <p14:creationId xmlns:p14="http://schemas.microsoft.com/office/powerpoint/2010/main" xmlns="" val="1485817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37</a:t>
            </a:fld>
            <a:endParaRPr lang="en-US"/>
          </a:p>
        </p:txBody>
      </p:sp>
    </p:spTree>
    <p:extLst>
      <p:ext uri="{BB962C8B-B14F-4D97-AF65-F5344CB8AC3E}">
        <p14:creationId xmlns:p14="http://schemas.microsoft.com/office/powerpoint/2010/main" xmlns="" val="13779593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reasons the analysis of # of modules is more complicated is that patients who received 3 modules had more disordered</a:t>
            </a:r>
            <a:r>
              <a:rPr lang="en-US" baseline="0" dirty="0" smtClean="0"/>
              <a:t> lives than patients who received 1 or 2 modules.  In a separate analysis we found that the Life Chaos scale was significantly positively associated with # of modules received (the more modules, the more likely to score higher on the life chaos scale).  And the Life Chaos scale was independently associated with lower rates of retention in care.</a:t>
            </a:r>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xmlns="" val="3561047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 statement is true, when analyze arms.  But there may be groups within the skills arm that benefitted from the skills modules.</a:t>
            </a:r>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39</a:t>
            </a:fld>
            <a:endParaRPr lang="en-US"/>
          </a:p>
        </p:txBody>
      </p:sp>
    </p:spTree>
    <p:extLst>
      <p:ext uri="{BB962C8B-B14F-4D97-AF65-F5344CB8AC3E}">
        <p14:creationId xmlns:p14="http://schemas.microsoft.com/office/powerpoint/2010/main" xmlns="" val="15673592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EB67F-F545-48C1-9F68-9490A4CE69BD}" type="slidenum">
              <a:rPr lang="en-US" smtClean="0"/>
              <a:pPr/>
              <a:t>40</a:t>
            </a:fld>
            <a:endParaRPr lang="en-US"/>
          </a:p>
        </p:txBody>
      </p:sp>
    </p:spTree>
    <p:extLst>
      <p:ext uri="{BB962C8B-B14F-4D97-AF65-F5344CB8AC3E}">
        <p14:creationId xmlns:p14="http://schemas.microsoft.com/office/powerpoint/2010/main" xmlns="" val="4459286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9B7475-2275-4A62-BB5C-423E9B39930E}"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xmlns="" val="285787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7</a:t>
            </a:fld>
            <a:endParaRPr lang="en-US"/>
          </a:p>
        </p:txBody>
      </p:sp>
    </p:spTree>
    <p:extLst>
      <p:ext uri="{BB962C8B-B14F-4D97-AF65-F5344CB8AC3E}">
        <p14:creationId xmlns:p14="http://schemas.microsoft.com/office/powerpoint/2010/main" xmlns="" val="76126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8</a:t>
            </a:fld>
            <a:endParaRPr lang="en-US"/>
          </a:p>
        </p:txBody>
      </p:sp>
    </p:spTree>
    <p:extLst>
      <p:ext uri="{BB962C8B-B14F-4D97-AF65-F5344CB8AC3E}">
        <p14:creationId xmlns:p14="http://schemas.microsoft.com/office/powerpoint/2010/main" xmlns="" val="52019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9</a:t>
            </a:fld>
            <a:endParaRPr lang="en-US"/>
          </a:p>
        </p:txBody>
      </p:sp>
    </p:spTree>
    <p:extLst>
      <p:ext uri="{BB962C8B-B14F-4D97-AF65-F5344CB8AC3E}">
        <p14:creationId xmlns:p14="http://schemas.microsoft.com/office/powerpoint/2010/main" xmlns="" val="346061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10</a:t>
            </a:fld>
            <a:endParaRPr lang="en-US"/>
          </a:p>
        </p:txBody>
      </p:sp>
    </p:spTree>
    <p:extLst>
      <p:ext uri="{BB962C8B-B14F-4D97-AF65-F5344CB8AC3E}">
        <p14:creationId xmlns:p14="http://schemas.microsoft.com/office/powerpoint/2010/main" xmlns="" val="124151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12</a:t>
            </a:fld>
            <a:endParaRPr lang="en-US"/>
          </a:p>
        </p:txBody>
      </p:sp>
    </p:spTree>
    <p:extLst>
      <p:ext uri="{BB962C8B-B14F-4D97-AF65-F5344CB8AC3E}">
        <p14:creationId xmlns:p14="http://schemas.microsoft.com/office/powerpoint/2010/main" xmlns="" val="1617328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EB67F-F545-48C1-9F68-9490A4CE69BD}" type="slidenum">
              <a:rPr lang="en-US" smtClean="0"/>
              <a:pPr/>
              <a:t>13</a:t>
            </a:fld>
            <a:endParaRPr lang="en-US"/>
          </a:p>
        </p:txBody>
      </p:sp>
    </p:spTree>
    <p:extLst>
      <p:ext uri="{BB962C8B-B14F-4D97-AF65-F5344CB8AC3E}">
        <p14:creationId xmlns:p14="http://schemas.microsoft.com/office/powerpoint/2010/main" xmlns="" val="3365051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03063CFA-6B52-45F6-B5FD-3C06EF73898D}"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pic>
        <p:nvPicPr>
          <p:cNvPr id="10" name="Picture 48" descr="cdcbluogo"/>
          <p:cNvPicPr>
            <a:picLocks noChangeAspect="1" noChangeArrowheads="1"/>
          </p:cNvPicPr>
          <p:nvPr userDrawn="1"/>
        </p:nvPicPr>
        <p:blipFill>
          <a:blip r:embed="rId2" cstate="print"/>
          <a:srcRect/>
          <a:stretch>
            <a:fillRect/>
          </a:stretch>
        </p:blipFill>
        <p:spPr bwMode="auto">
          <a:xfrm>
            <a:off x="7734300" y="5945188"/>
            <a:ext cx="914400" cy="550862"/>
          </a:xfrm>
          <a:prstGeom prst="rect">
            <a:avLst/>
          </a:prstGeom>
          <a:noFill/>
          <a:ln w="9525">
            <a:noFill/>
            <a:miter lim="800000"/>
            <a:headEnd/>
            <a:tailEnd/>
          </a:ln>
        </p:spPr>
      </p:pic>
      <p:pic>
        <p:nvPicPr>
          <p:cNvPr id="19458" name="Object 47"/>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419100" y="5838825"/>
            <a:ext cx="714375" cy="762000"/>
          </a:xfrm>
          <a:prstGeom prst="rect">
            <a:avLst/>
          </a:prstGeom>
          <a:noFill/>
          <a:ln>
            <a:noFill/>
          </a:ln>
          <a:effectLst/>
          <a:extLst>
            <a:ext uri="{909E8E84-426E-40DD-AFC4-6F175D3DCCD1}">
              <a14:hiddenFill xmlns:a14="http://schemas.microsoft.com/office/drawing/2010/main" xmlns="">
                <a:solidFill>
                  <a:schemeClr val="hlink"/>
                </a:solidFill>
              </a14:hiddenFill>
            </a:ext>
            <a:ext uri="{91240B29-F687-4F45-9708-019B960494DF}">
              <a14:hiddenLine xmlns:a14="http://schemas.microsoft.com/office/drawing/2010/main" xmlns="" w="9525">
                <a:solidFill>
                  <a:srgbClr val="FFFF66"/>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4198FE6-B60C-41C5-93E8-CF15A782711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E9E3F7-5D10-4870-985E-8064FBFEC7AF}"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2B60216-CEFD-4800-9FB1-B67FF38269F2}" type="slidenum">
              <a:rPr lang="en-US"/>
              <a:pPr/>
              <a:t>‹#›</a:t>
            </a:fld>
            <a:endParaRPr lang="en-US"/>
          </a:p>
        </p:txBody>
      </p:sp>
    </p:spTree>
    <p:extLst>
      <p:ext uri="{BB962C8B-B14F-4D97-AF65-F5344CB8AC3E}">
        <p14:creationId xmlns:p14="http://schemas.microsoft.com/office/powerpoint/2010/main" xmlns="" val="45673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FEC17F3B-C061-4B6C-BDF9-D4B4A8F2166F}" type="slidenum">
              <a:rPr lang="en-US" smtClean="0"/>
              <a:pPr>
                <a:defRPr/>
              </a:pPr>
              <a:t>‹#›</a:t>
            </a:fld>
            <a:endParaRPr lang="en-US"/>
          </a:p>
        </p:txBody>
      </p:sp>
      <p:sp>
        <p:nvSpPr>
          <p:cNvPr id="16" name="Footer Placeholder 15"/>
          <p:cNvSpPr>
            <a:spLocks noGrp="1"/>
          </p:cNvSpPr>
          <p:nvPr>
            <p:ph type="ftr" sz="quarter" idx="16"/>
          </p:nvPr>
        </p:nvSpPr>
        <p:spPr>
          <a:xfrm>
            <a:off x="2286000" y="6466578"/>
            <a:ext cx="3581400" cy="384048"/>
          </a:xfrm>
        </p:spPr>
        <p:txBody>
          <a:bodyPr/>
          <a:lstStyle/>
          <a:p>
            <a:pPr>
              <a:defRPr/>
            </a:pPr>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EBEAB6-B5C1-41E6-A4B8-D36AF56D8F29}"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DEBC65-07DA-403A-8E89-4FCD3EFC4F56}"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21FF214C-6AF1-4C6D-8718-EBA3850550FF}"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9D076F-4823-433B-B365-8A95CE83F08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D7E7173-E27D-4D7B-8A1D-20B499C9E38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D10953F9-F1AE-48B5-AC4A-30042F2C744F}"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B8B846D7-78CE-48B1-B51E-0AA4BD36A4EE}"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5.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4.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E9D2E24E-6A27-4872-B53A-EC7BF5F4D68E}"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pic>
        <p:nvPicPr>
          <p:cNvPr id="7" name="Picture 48" descr="cdcbluogo"/>
          <p:cNvPicPr>
            <a:picLocks noChangeAspect="1" noChangeArrowheads="1"/>
          </p:cNvPicPr>
          <p:nvPr userDrawn="1"/>
        </p:nvPicPr>
        <p:blipFill>
          <a:blip r:embed="rId14" cstate="print"/>
          <a:srcRect/>
          <a:stretch>
            <a:fillRect/>
          </a:stretch>
        </p:blipFill>
        <p:spPr bwMode="auto">
          <a:xfrm>
            <a:off x="7734300" y="6003925"/>
            <a:ext cx="914400" cy="550862"/>
          </a:xfrm>
          <a:prstGeom prst="rect">
            <a:avLst/>
          </a:prstGeom>
          <a:noFill/>
          <a:ln w="9525">
            <a:noFill/>
            <a:miter lim="800000"/>
            <a:headEnd/>
            <a:tailEnd/>
          </a:ln>
        </p:spPr>
      </p:pic>
      <p:pic>
        <p:nvPicPr>
          <p:cNvPr id="20482" name="Object 47"/>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419100" y="5838825"/>
            <a:ext cx="714375" cy="762000"/>
          </a:xfrm>
          <a:prstGeom prst="rect">
            <a:avLst/>
          </a:prstGeom>
          <a:noFill/>
          <a:ln>
            <a:noFill/>
          </a:ln>
          <a:effectLst/>
          <a:extLst>
            <a:ext uri="{909E8E84-426E-40DD-AFC4-6F175D3DCCD1}">
              <a14:hiddenFill xmlns:a14="http://schemas.microsoft.com/office/drawing/2010/main" xmlns="">
                <a:solidFill>
                  <a:srgbClr val="8E58B6"/>
                </a:solidFill>
              </a14:hiddenFill>
            </a:ext>
            <a:ext uri="{91240B29-F687-4F45-9708-019B960494DF}">
              <a14:hiddenLine xmlns:a14="http://schemas.microsoft.com/office/drawing/2010/main" xmlns="" w="9525">
                <a:solidFill>
                  <a:srgbClr val="FFFF66"/>
                </a:solidFill>
                <a:miter lim="800000"/>
                <a:headEnd/>
                <a:tailEnd/>
              </a14:hiddenLine>
            </a:ext>
            <a:ext uri="{AF507438-7753-43E0-B8FC-AC1667EBCBE1}">
              <a14:hiddenEffects xmlns:a14="http://schemas.microsoft.com/office/drawing/2010/main" xmlns="">
                <a:effectLst>
                  <a:outerShdw dist="35921" dir="2700000" algn="ctr" rotWithShape="0">
                    <a:srgbClr val="444D26"/>
                  </a:outerShdw>
                </a:effectLst>
              </a14:hiddenEffects>
            </a:ext>
          </a:extLst>
        </p:spPr>
      </p:pic>
      <p:pic>
        <p:nvPicPr>
          <p:cNvPr id="11" name="Picture 2" descr="\\cdc.gov\private\M105\lig0\hrsa_Logo_only.gif"/>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3733800" y="6068034"/>
            <a:ext cx="1600200" cy="486753"/>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5668963"/>
          </a:xfrm>
        </p:spPr>
        <p:txBody>
          <a:bodyPr>
            <a:normAutofit/>
          </a:bodyPr>
          <a:lstStyle/>
          <a:p>
            <a:pPr marL="0" indent="0" algn="ctr">
              <a:buNone/>
            </a:pPr>
            <a:r>
              <a:rPr lang="en-US" sz="3200" b="1" dirty="0" smtClean="0">
                <a:solidFill>
                  <a:srgbClr val="FFFF00"/>
                </a:solidFill>
                <a:latin typeface="Arial" pitchFamily="34" charset="0"/>
                <a:cs typeface="Arial" pitchFamily="34" charset="0"/>
              </a:rPr>
              <a:t>Preliminary Findings From the CDC/HRSA</a:t>
            </a:r>
          </a:p>
          <a:p>
            <a:pPr marL="0" indent="0" algn="ctr">
              <a:buNone/>
            </a:pPr>
            <a:r>
              <a:rPr lang="en-US" sz="3200" b="1" dirty="0" smtClean="0">
                <a:solidFill>
                  <a:srgbClr val="FFFF00"/>
                </a:solidFill>
                <a:latin typeface="Arial" pitchFamily="34" charset="0"/>
                <a:cs typeface="Arial" pitchFamily="34" charset="0"/>
              </a:rPr>
              <a:t>Retention in Care Project</a:t>
            </a:r>
          </a:p>
          <a:p>
            <a:pPr marL="0" indent="0" algn="ctr">
              <a:buNone/>
            </a:pPr>
            <a:endParaRPr lang="en-US" sz="2000" dirty="0" smtClean="0">
              <a:latin typeface="Arial" pitchFamily="34" charset="0"/>
              <a:cs typeface="Arial" pitchFamily="34" charset="0"/>
            </a:endParaRPr>
          </a:p>
          <a:p>
            <a:pPr marL="0" indent="0" algn="ctr">
              <a:buNone/>
            </a:pPr>
            <a:r>
              <a:rPr lang="en-US" sz="2000" b="1" dirty="0" smtClean="0">
                <a:solidFill>
                  <a:schemeClr val="bg1"/>
                </a:solidFill>
                <a:latin typeface="Arial" pitchFamily="34" charset="0"/>
                <a:cs typeface="Arial" pitchFamily="34" charset="0"/>
              </a:rPr>
              <a:t>Faye Malitz</a:t>
            </a:r>
          </a:p>
          <a:p>
            <a:pPr marL="0" indent="0" algn="ctr">
              <a:buNone/>
            </a:pPr>
            <a:r>
              <a:rPr lang="en-US" sz="2000" b="1" dirty="0" smtClean="0">
                <a:solidFill>
                  <a:schemeClr val="bg1"/>
                </a:solidFill>
                <a:latin typeface="Arial" pitchFamily="34" charset="0"/>
                <a:cs typeface="Arial" pitchFamily="34" charset="0"/>
              </a:rPr>
              <a:t>Health Services and Resources Administration</a:t>
            </a:r>
          </a:p>
          <a:p>
            <a:pPr marL="0" indent="0" algn="ctr">
              <a:buNone/>
            </a:pPr>
            <a:r>
              <a:rPr lang="en-US" sz="2000" b="1" dirty="0" smtClean="0">
                <a:solidFill>
                  <a:schemeClr val="bg1"/>
                </a:solidFill>
                <a:latin typeface="Arial" pitchFamily="34" charset="0"/>
                <a:cs typeface="Arial" pitchFamily="34" charset="0"/>
              </a:rPr>
              <a:t>HIV/AIDS Bureau</a:t>
            </a:r>
          </a:p>
          <a:p>
            <a:pPr marL="0" indent="0" algn="ctr">
              <a:buNone/>
            </a:pPr>
            <a:r>
              <a:rPr lang="en-US" sz="2000" b="1" dirty="0" smtClean="0">
                <a:solidFill>
                  <a:schemeClr val="bg1"/>
                </a:solidFill>
                <a:latin typeface="Arial" pitchFamily="34" charset="0"/>
                <a:cs typeface="Arial" pitchFamily="34" charset="0"/>
              </a:rPr>
              <a:t>Lytt Gardner</a:t>
            </a:r>
          </a:p>
          <a:p>
            <a:pPr marL="0" indent="0" algn="ctr">
              <a:buNone/>
            </a:pPr>
            <a:r>
              <a:rPr lang="en-US" sz="2000" b="1" dirty="0" smtClean="0">
                <a:solidFill>
                  <a:schemeClr val="bg1"/>
                </a:solidFill>
                <a:latin typeface="Arial" pitchFamily="34" charset="0"/>
                <a:cs typeface="Arial" pitchFamily="34" charset="0"/>
              </a:rPr>
              <a:t>Centers for Disease Control and Prevention</a:t>
            </a:r>
          </a:p>
          <a:p>
            <a:pPr marL="0" indent="0" algn="ctr">
              <a:buNone/>
            </a:pPr>
            <a:r>
              <a:rPr lang="en-US" sz="2000" b="1" dirty="0" smtClean="0">
                <a:solidFill>
                  <a:schemeClr val="bg1"/>
                </a:solidFill>
                <a:latin typeface="Arial" pitchFamily="34" charset="0"/>
                <a:cs typeface="Arial" pitchFamily="34" charset="0"/>
              </a:rPr>
              <a:t>Division of HIV/AIDS Prevention</a:t>
            </a:r>
          </a:p>
          <a:p>
            <a:pPr algn="ctr">
              <a:buNone/>
            </a:pPr>
            <a:r>
              <a:rPr lang="en-US" sz="2000" b="1" dirty="0" smtClean="0">
                <a:solidFill>
                  <a:schemeClr val="bg1"/>
                </a:solidFill>
                <a:latin typeface="Arial" pitchFamily="34" charset="0"/>
                <a:cs typeface="Arial" pitchFamily="34" charset="0"/>
              </a:rPr>
              <a:t>Mollie Jenckes, Antoinette McCray, &amp; Melissa Otterbein</a:t>
            </a:r>
          </a:p>
          <a:p>
            <a:pPr algn="ctr">
              <a:buNone/>
            </a:pPr>
            <a:r>
              <a:rPr lang="en-US" sz="2000" b="1" dirty="0" smtClean="0">
                <a:solidFill>
                  <a:schemeClr val="bg1"/>
                </a:solidFill>
                <a:latin typeface="Arial" pitchFamily="34" charset="0"/>
                <a:cs typeface="Arial" pitchFamily="34" charset="0"/>
              </a:rPr>
              <a:t>Johns Hopkins School of Medicine</a:t>
            </a:r>
          </a:p>
          <a:p>
            <a:pPr algn="ctr">
              <a:buNone/>
            </a:pPr>
            <a:r>
              <a:rPr lang="en-US" sz="2000" b="1" dirty="0" smtClean="0">
                <a:solidFill>
                  <a:schemeClr val="bg1"/>
                </a:solidFill>
                <a:latin typeface="Arial" pitchFamily="34" charset="0"/>
                <a:cs typeface="Arial" pitchFamily="34" charset="0"/>
              </a:rPr>
              <a:t>Elana Desrivieres</a:t>
            </a:r>
          </a:p>
          <a:p>
            <a:pPr algn="ctr">
              <a:buNone/>
            </a:pPr>
            <a:r>
              <a:rPr lang="en-US" sz="2000" b="1" dirty="0" smtClean="0">
                <a:solidFill>
                  <a:schemeClr val="bg1"/>
                </a:solidFill>
                <a:latin typeface="Arial" pitchFamily="34" charset="0"/>
                <a:cs typeface="Arial" pitchFamily="34" charset="0"/>
              </a:rPr>
              <a:t>SUNY Downstate Medical Center</a:t>
            </a:r>
          </a:p>
        </p:txBody>
      </p:sp>
    </p:spTree>
    <p:extLst>
      <p:ext uri="{BB962C8B-B14F-4D97-AF65-F5344CB8AC3E}">
        <p14:creationId xmlns:p14="http://schemas.microsoft.com/office/powerpoint/2010/main" xmlns="" val="1732064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2400" dirty="0">
              <a:solidFill>
                <a:schemeClr val="bg1"/>
              </a:solidFill>
              <a:cs typeface="Arial" pitchFamily="34" charset="0"/>
            </a:endParaRPr>
          </a:p>
          <a:p>
            <a:pPr marL="457200" indent="-457200">
              <a:buFont typeface="+mj-lt"/>
              <a:buAutoNum type="arabicPeriod"/>
            </a:pPr>
            <a:r>
              <a:rPr lang="en-US" sz="2800" dirty="0" smtClean="0">
                <a:solidFill>
                  <a:schemeClr val="bg1"/>
                </a:solidFill>
                <a:cs typeface="Arial" pitchFamily="34" charset="0"/>
              </a:rPr>
              <a:t>Does </a:t>
            </a:r>
            <a:r>
              <a:rPr lang="en-US" sz="2800" dirty="0">
                <a:solidFill>
                  <a:schemeClr val="bg1"/>
                </a:solidFill>
                <a:cs typeface="Arial" pitchFamily="34" charset="0"/>
              </a:rPr>
              <a:t>attendance for primary care improve through </a:t>
            </a:r>
            <a:r>
              <a:rPr lang="en-US" sz="2800" dirty="0" smtClean="0">
                <a:solidFill>
                  <a:schemeClr val="bg1"/>
                </a:solidFill>
                <a:cs typeface="Arial" pitchFamily="34" charset="0"/>
              </a:rPr>
              <a:t>enhanced </a:t>
            </a:r>
            <a:r>
              <a:rPr lang="en-US" sz="2800" dirty="0">
                <a:solidFill>
                  <a:schemeClr val="bg1"/>
                </a:solidFill>
                <a:cs typeface="Arial" pitchFamily="34" charset="0"/>
              </a:rPr>
              <a:t>contact with patients across time</a:t>
            </a:r>
            <a:r>
              <a:rPr lang="en-US" sz="2800" dirty="0" smtClean="0">
                <a:solidFill>
                  <a:schemeClr val="bg1"/>
                </a:solidFill>
                <a:cs typeface="Arial" pitchFamily="34" charset="0"/>
              </a:rPr>
              <a:t>?</a:t>
            </a:r>
          </a:p>
          <a:p>
            <a:pPr marL="457200" indent="-457200">
              <a:buFont typeface="+mj-lt"/>
              <a:buAutoNum type="arabicPeriod"/>
            </a:pPr>
            <a:endParaRPr lang="en-US" sz="2400" dirty="0">
              <a:solidFill>
                <a:schemeClr val="bg1"/>
              </a:solidFill>
              <a:cs typeface="Arial" pitchFamily="34" charset="0"/>
            </a:endParaRPr>
          </a:p>
          <a:p>
            <a:pPr marL="457200" indent="-457200">
              <a:buFont typeface="+mj-lt"/>
              <a:buAutoNum type="arabicPeriod"/>
            </a:pPr>
            <a:r>
              <a:rPr lang="en-US" sz="2800" dirty="0" smtClean="0">
                <a:solidFill>
                  <a:schemeClr val="bg1"/>
                </a:solidFill>
                <a:cs typeface="Arial" pitchFamily="34" charset="0"/>
              </a:rPr>
              <a:t>Does </a:t>
            </a:r>
            <a:r>
              <a:rPr lang="en-US" sz="2800" dirty="0">
                <a:solidFill>
                  <a:schemeClr val="bg1"/>
                </a:solidFill>
                <a:cs typeface="Arial" pitchFamily="34" charset="0"/>
              </a:rPr>
              <a:t>attendance improve even more </a:t>
            </a:r>
            <a:r>
              <a:rPr lang="en-US" sz="2800" dirty="0" smtClean="0">
                <a:solidFill>
                  <a:schemeClr val="bg1"/>
                </a:solidFill>
                <a:cs typeface="Arial" pitchFamily="34" charset="0"/>
              </a:rPr>
              <a:t>when </a:t>
            </a:r>
            <a:r>
              <a:rPr lang="en-US" sz="2800" dirty="0">
                <a:solidFill>
                  <a:schemeClr val="bg1"/>
                </a:solidFill>
                <a:cs typeface="Arial" pitchFamily="34" charset="0"/>
              </a:rPr>
              <a:t>we add </a:t>
            </a:r>
            <a:r>
              <a:rPr lang="en-US" sz="2800" dirty="0" smtClean="0">
                <a:solidFill>
                  <a:schemeClr val="bg1"/>
                </a:solidFill>
                <a:cs typeface="Arial" pitchFamily="34" charset="0"/>
              </a:rPr>
              <a:t>a behavioral skills component relevant </a:t>
            </a:r>
            <a:r>
              <a:rPr lang="en-US" sz="2800" dirty="0">
                <a:solidFill>
                  <a:schemeClr val="bg1"/>
                </a:solidFill>
                <a:cs typeface="Arial" pitchFamily="34" charset="0"/>
              </a:rPr>
              <a:t>to </a:t>
            </a:r>
            <a:r>
              <a:rPr lang="en-US" sz="2800" dirty="0" smtClean="0">
                <a:solidFill>
                  <a:schemeClr val="bg1"/>
                </a:solidFill>
                <a:cs typeface="Arial" pitchFamily="34" charset="0"/>
              </a:rPr>
              <a:t>attending clinic?</a:t>
            </a:r>
            <a:endParaRPr lang="en-US" sz="2800" dirty="0">
              <a:solidFill>
                <a:schemeClr val="bg1"/>
              </a:solidFill>
              <a:cs typeface="Arial" pitchFamily="34" charset="0"/>
            </a:endParaRPr>
          </a:p>
          <a:p>
            <a:endParaRPr lang="en-US" dirty="0">
              <a:solidFill>
                <a:schemeClr val="bg1"/>
              </a:solidFill>
            </a:endParaRPr>
          </a:p>
        </p:txBody>
      </p:sp>
      <p:sp>
        <p:nvSpPr>
          <p:cNvPr id="2" name="Title 1"/>
          <p:cNvSpPr>
            <a:spLocks noGrp="1"/>
          </p:cNvSpPr>
          <p:nvPr>
            <p:ph type="title"/>
          </p:nvPr>
        </p:nvSpPr>
        <p:spPr/>
        <p:txBody>
          <a:bodyPr>
            <a:normAutofit/>
          </a:bodyPr>
          <a:lstStyle/>
          <a:p>
            <a:r>
              <a:rPr lang="en-US" sz="4000" b="1" dirty="0" smtClean="0">
                <a:solidFill>
                  <a:srgbClr val="FFFF00"/>
                </a:solidFill>
                <a:latin typeface="+mn-lt"/>
                <a:cs typeface="Arial" pitchFamily="34" charset="0"/>
              </a:rPr>
              <a:t>Research Questions</a:t>
            </a:r>
            <a:endParaRPr lang="en-US" sz="4000" b="1" dirty="0">
              <a:solidFill>
                <a:srgbClr val="FFFF00"/>
              </a:solidFill>
              <a:latin typeface="+mn-lt"/>
              <a:cs typeface="Arial" pitchFamily="34" charset="0"/>
            </a:endParaRPr>
          </a:p>
        </p:txBody>
      </p:sp>
    </p:spTree>
    <p:extLst>
      <p:ext uri="{BB962C8B-B14F-4D97-AF65-F5344CB8AC3E}">
        <p14:creationId xmlns:p14="http://schemas.microsoft.com/office/powerpoint/2010/main" xmlns="" val="40424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DD7E7173-E27D-4D7B-8A1D-20B499C9E388}" type="slidenum">
              <a:rPr lang="en-US" smtClean="0"/>
              <a:pPr>
                <a:defRPr/>
              </a:pPr>
              <a:t>11</a:t>
            </a:fld>
            <a:endParaRPr lang="en-US"/>
          </a:p>
        </p:txBody>
      </p:sp>
      <p:graphicFrame>
        <p:nvGraphicFramePr>
          <p:cNvPr id="3" name="Group 76"/>
          <p:cNvGraphicFramePr>
            <a:graphicFrameLocks/>
          </p:cNvGraphicFramePr>
          <p:nvPr>
            <p:extLst>
              <p:ext uri="{D42A27DB-BD31-4B8C-83A1-F6EECF244321}">
                <p14:modId xmlns:p14="http://schemas.microsoft.com/office/powerpoint/2010/main" xmlns="" val="683296444"/>
              </p:ext>
            </p:extLst>
          </p:nvPr>
        </p:nvGraphicFramePr>
        <p:xfrm>
          <a:off x="533400" y="381000"/>
          <a:ext cx="8305799" cy="5315388"/>
        </p:xfrm>
        <a:graphic>
          <a:graphicData uri="http://schemas.openxmlformats.org/drawingml/2006/table">
            <a:tbl>
              <a:tblPr/>
              <a:tblGrid>
                <a:gridCol w="2340725"/>
                <a:gridCol w="2793769"/>
                <a:gridCol w="3171305"/>
              </a:tblGrid>
              <a:tr h="853116">
                <a:tc>
                  <a:txBody>
                    <a:bodyPr/>
                    <a:lstStyle/>
                    <a:p>
                      <a:pPr marL="0" marR="0" lvl="0" indent="0" algn="l" defTabSz="914400" rtl="0" eaLnBrk="1" fontAlgn="base" latinLnBrk="0" hangingPunct="1">
                        <a:lnSpc>
                          <a:spcPct val="100000"/>
                        </a:lnSpc>
                        <a:spcBef>
                          <a:spcPts val="0"/>
                        </a:spcBef>
                        <a:spcAft>
                          <a:spcPct val="0"/>
                        </a:spcAft>
                        <a:buClrTx/>
                        <a:buSzTx/>
                        <a:buFontTx/>
                        <a:buNone/>
                        <a:tabLst>
                          <a:tab pos="1031875" algn="l"/>
                        </a:tabLst>
                      </a:pPr>
                      <a:r>
                        <a:rPr kumimoji="0" lang="en-US" sz="2000" b="0" i="0" u="none" strike="noStrike" cap="none" normalizeH="0" baseline="0" dirty="0" smtClean="0">
                          <a:ln>
                            <a:noFill/>
                          </a:ln>
                          <a:solidFill>
                            <a:srgbClr val="FFFF00"/>
                          </a:solidFill>
                          <a:effectLst/>
                          <a:latin typeface="Arial" charset="0"/>
                        </a:rPr>
                        <a:t>Standard of Care </a:t>
                      </a:r>
                    </a:p>
                    <a:p>
                      <a:pPr marL="0" marR="0" lvl="0" indent="0" algn="l" defTabSz="914400" rtl="0" eaLnBrk="1" fontAlgn="base" latinLnBrk="0" hangingPunct="1">
                        <a:lnSpc>
                          <a:spcPct val="100000"/>
                        </a:lnSpc>
                        <a:spcBef>
                          <a:spcPts val="0"/>
                        </a:spcBef>
                        <a:spcAft>
                          <a:spcPct val="0"/>
                        </a:spcAft>
                        <a:buClrTx/>
                        <a:buSzTx/>
                        <a:buFontTx/>
                        <a:buNone/>
                        <a:tabLst>
                          <a:tab pos="1031875" algn="l"/>
                        </a:tabLst>
                      </a:pPr>
                      <a:r>
                        <a:rPr kumimoji="0" lang="en-US" sz="2000" b="0" i="0" u="none" strike="noStrike" cap="none" normalizeH="0" baseline="0" dirty="0" smtClean="0">
                          <a:ln>
                            <a:noFill/>
                          </a:ln>
                          <a:solidFill>
                            <a:srgbClr val="FFFF00"/>
                          </a:solidFill>
                          <a:effectLst/>
                          <a:latin typeface="Arial" charset="0"/>
                        </a:rPr>
                        <a:t>(n ~ 100 per 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smtClean="0">
                          <a:ln>
                            <a:noFill/>
                          </a:ln>
                          <a:solidFill>
                            <a:srgbClr val="FFFF00"/>
                          </a:solidFill>
                          <a:effectLst/>
                          <a:latin typeface="Arial" charset="0"/>
                        </a:rPr>
                        <a:t>  </a:t>
                      </a:r>
                      <a:r>
                        <a:rPr kumimoji="0" lang="en-US" sz="2000" b="0" i="0" u="none" strike="noStrike" cap="none" normalizeH="0" baseline="0" dirty="0" smtClean="0">
                          <a:ln>
                            <a:noFill/>
                          </a:ln>
                          <a:solidFill>
                            <a:srgbClr val="FFFF00"/>
                          </a:solidFill>
                          <a:effectLst/>
                          <a:latin typeface="Arial" charset="0"/>
                        </a:rPr>
                        <a:t>Enhanced Contact </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rgbClr val="FFFF00"/>
                          </a:solidFill>
                          <a:effectLst/>
                          <a:latin typeface="Arial" charset="0"/>
                        </a:rPr>
                        <a:t>(n ~ 100 per clinic)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rgbClr val="FFFF00"/>
                          </a:solidFill>
                          <a:effectLst/>
                          <a:latin typeface="Arial" charset="0"/>
                        </a:rPr>
                        <a:t>Enhanced Contact + Skills</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rgbClr val="FFFF00"/>
                          </a:solidFill>
                          <a:effectLst/>
                          <a:latin typeface="Arial" charset="0"/>
                        </a:rPr>
                        <a:t>(n ~ 100 per 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4687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Patients continue to receive  standard services offered to all patients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Standard services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a:t>
                      </a:r>
                      <a:r>
                        <a:rPr kumimoji="0" lang="en-US" sz="1800" b="1" i="0" u="none" strike="noStrike" cap="none" normalizeH="0" baseline="0" dirty="0" smtClean="0">
                          <a:ln>
                            <a:noFill/>
                          </a:ln>
                          <a:solidFill>
                            <a:schemeClr val="bg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Enhanced contact with patients across time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Standard services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a:t>
                      </a:r>
                      <a:r>
                        <a:rPr kumimoji="0" lang="en-US" sz="1800" b="1" i="0" u="none" strike="noStrike" cap="none" normalizeH="0" baseline="0" dirty="0" smtClean="0">
                          <a:ln>
                            <a:noFill/>
                          </a:ln>
                          <a:solidFill>
                            <a:schemeClr val="bg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Enhanced contact with patients across time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a:t>
                      </a:r>
                      <a:r>
                        <a:rPr kumimoji="0" lang="en-US" sz="1800" b="1" i="0" u="none" strike="noStrike" cap="none" normalizeH="0" baseline="0" dirty="0" smtClean="0">
                          <a:ln>
                            <a:noFill/>
                          </a:ln>
                          <a:solidFill>
                            <a:schemeClr val="bg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Modules to improve skills relevant to clinic attendance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Problem solving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Communication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       Organization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597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bg1"/>
                          </a:solidFill>
                          <a:effectLst/>
                          <a:latin typeface="Arial" charset="0"/>
                        </a:rPr>
                        <a:t>Note: patients in these two arms also received HIV education from interventionist on importance of regular care and association with CD4/VL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229600" cy="4038600"/>
          </a:xfrm>
        </p:spPr>
        <p:txBody>
          <a:bodyPr>
            <a:normAutofit/>
          </a:bodyPr>
          <a:lstStyle/>
          <a:p>
            <a:pPr marL="0" indent="0">
              <a:buNone/>
            </a:pPr>
            <a:r>
              <a:rPr lang="en-US" sz="2400" u="sng" dirty="0" smtClean="0">
                <a:solidFill>
                  <a:schemeClr val="bg1"/>
                </a:solidFill>
              </a:rPr>
              <a:t>Conducted by Interventionist</a:t>
            </a:r>
          </a:p>
          <a:p>
            <a:pPr marL="0" indent="0">
              <a:buNone/>
            </a:pPr>
            <a:endParaRPr lang="en-US" sz="800" u="sng" dirty="0" smtClean="0">
              <a:solidFill>
                <a:schemeClr val="bg1"/>
              </a:solidFill>
            </a:endParaRPr>
          </a:p>
          <a:p>
            <a:r>
              <a:rPr lang="en-US" sz="2400" dirty="0" smtClean="0">
                <a:solidFill>
                  <a:schemeClr val="bg1"/>
                </a:solidFill>
              </a:rPr>
              <a:t>Reminder calls 7 and 2 days before appointments</a:t>
            </a:r>
          </a:p>
          <a:p>
            <a:endParaRPr lang="en-US" sz="800" dirty="0" smtClean="0">
              <a:solidFill>
                <a:schemeClr val="bg1"/>
              </a:solidFill>
            </a:endParaRPr>
          </a:p>
          <a:p>
            <a:r>
              <a:rPr lang="en-US" sz="2400" dirty="0" smtClean="0">
                <a:solidFill>
                  <a:schemeClr val="bg1"/>
                </a:solidFill>
              </a:rPr>
              <a:t>Interim visit call  (~half way between appointments)</a:t>
            </a:r>
          </a:p>
          <a:p>
            <a:endParaRPr lang="en-US" sz="800" dirty="0" smtClean="0">
              <a:solidFill>
                <a:schemeClr val="bg1"/>
              </a:solidFill>
            </a:endParaRPr>
          </a:p>
          <a:p>
            <a:r>
              <a:rPr lang="en-US" sz="2400" dirty="0" smtClean="0">
                <a:solidFill>
                  <a:schemeClr val="bg1"/>
                </a:solidFill>
              </a:rPr>
              <a:t>Missed visit call</a:t>
            </a:r>
          </a:p>
          <a:p>
            <a:endParaRPr lang="en-US" sz="800" dirty="0" smtClean="0">
              <a:solidFill>
                <a:schemeClr val="bg1"/>
              </a:solidFill>
            </a:endParaRPr>
          </a:p>
          <a:p>
            <a:r>
              <a:rPr lang="en-US" sz="2400" dirty="0">
                <a:solidFill>
                  <a:schemeClr val="bg1"/>
                </a:solidFill>
              </a:rPr>
              <a:t>Brief face-to-face when patient returned to clinic for primary care </a:t>
            </a:r>
            <a:r>
              <a:rPr lang="en-US" sz="2400" dirty="0" smtClean="0">
                <a:solidFill>
                  <a:schemeClr val="bg1"/>
                </a:solidFill>
              </a:rPr>
              <a:t>visit</a:t>
            </a:r>
          </a:p>
          <a:p>
            <a:pPr>
              <a:buFont typeface="Wingdings" pitchFamily="2" charset="2"/>
              <a:buChar char="v"/>
            </a:pPr>
            <a:endParaRPr lang="en-US" sz="2400" dirty="0">
              <a:solidFill>
                <a:schemeClr val="bg1"/>
              </a:solidFill>
            </a:endParaRPr>
          </a:p>
        </p:txBody>
      </p:sp>
      <p:sp>
        <p:nvSpPr>
          <p:cNvPr id="2" name="Title 1"/>
          <p:cNvSpPr>
            <a:spLocks noGrp="1"/>
          </p:cNvSpPr>
          <p:nvPr>
            <p:ph type="title"/>
          </p:nvPr>
        </p:nvSpPr>
        <p:spPr/>
        <p:txBody>
          <a:bodyPr>
            <a:normAutofit/>
          </a:bodyPr>
          <a:lstStyle/>
          <a:p>
            <a:r>
              <a:rPr lang="en-US" sz="4000" b="1" dirty="0" smtClean="0">
                <a:solidFill>
                  <a:srgbClr val="FFFF00"/>
                </a:solidFill>
              </a:rPr>
              <a:t>Enhanced</a:t>
            </a:r>
            <a:r>
              <a:rPr lang="en-US" sz="3600" b="1" dirty="0" smtClean="0">
                <a:solidFill>
                  <a:srgbClr val="FFFF00"/>
                </a:solidFill>
              </a:rPr>
              <a:t> Contact </a:t>
            </a:r>
            <a:endParaRPr lang="en-US" sz="3600" b="1" dirty="0">
              <a:solidFill>
                <a:srgbClr val="FFFF00"/>
              </a:solidFill>
            </a:endParaRPr>
          </a:p>
        </p:txBody>
      </p:sp>
    </p:spTree>
    <p:extLst>
      <p:ext uri="{BB962C8B-B14F-4D97-AF65-F5344CB8AC3E}">
        <p14:creationId xmlns:p14="http://schemas.microsoft.com/office/powerpoint/2010/main" xmlns="" val="2116623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114800"/>
          </a:xfrm>
        </p:spPr>
        <p:txBody>
          <a:bodyPr>
            <a:normAutofit/>
          </a:bodyPr>
          <a:lstStyle/>
          <a:p>
            <a:pPr marL="0" indent="0">
              <a:buNone/>
            </a:pPr>
            <a:r>
              <a:rPr lang="en-US" sz="2800" u="sng" dirty="0" smtClean="0">
                <a:solidFill>
                  <a:schemeClr val="bg1"/>
                </a:solidFill>
              </a:rPr>
              <a:t>Retention Risk Screener</a:t>
            </a:r>
          </a:p>
          <a:p>
            <a:endParaRPr lang="en-US" sz="800" dirty="0" smtClean="0">
              <a:solidFill>
                <a:schemeClr val="bg1"/>
              </a:solidFill>
            </a:endParaRPr>
          </a:p>
          <a:p>
            <a:r>
              <a:rPr lang="en-US" sz="2400" dirty="0">
                <a:solidFill>
                  <a:schemeClr val="bg1"/>
                </a:solidFill>
              </a:rPr>
              <a:t>Administered </a:t>
            </a:r>
            <a:r>
              <a:rPr lang="en-US" sz="2400" dirty="0" smtClean="0">
                <a:solidFill>
                  <a:schemeClr val="bg1"/>
                </a:solidFill>
              </a:rPr>
              <a:t>by interventionist in </a:t>
            </a:r>
            <a:r>
              <a:rPr lang="en-US" sz="2400" dirty="0">
                <a:solidFill>
                  <a:schemeClr val="bg1"/>
                </a:solidFill>
              </a:rPr>
              <a:t>semi-structured, conversational </a:t>
            </a:r>
            <a:r>
              <a:rPr lang="en-US" sz="2400" dirty="0" smtClean="0">
                <a:solidFill>
                  <a:schemeClr val="bg1"/>
                </a:solidFill>
              </a:rPr>
              <a:t>manner (probes</a:t>
            </a:r>
            <a:r>
              <a:rPr lang="en-US" sz="2400" dirty="0">
                <a:solidFill>
                  <a:schemeClr val="bg1"/>
                </a:solidFill>
              </a:rPr>
              <a:t>, specific questions, checkboxes</a:t>
            </a:r>
            <a:r>
              <a:rPr lang="en-US" sz="2400" dirty="0" smtClean="0">
                <a:solidFill>
                  <a:schemeClr val="bg1"/>
                </a:solidFill>
              </a:rPr>
              <a:t>)</a:t>
            </a:r>
            <a:endParaRPr lang="en-US" sz="2400" dirty="0">
              <a:solidFill>
                <a:schemeClr val="bg1"/>
              </a:solidFill>
            </a:endParaRPr>
          </a:p>
          <a:p>
            <a:r>
              <a:rPr lang="en-US" sz="2400" dirty="0" smtClean="0">
                <a:solidFill>
                  <a:schemeClr val="bg1"/>
                </a:solidFill>
              </a:rPr>
              <a:t>Identify </a:t>
            </a:r>
            <a:r>
              <a:rPr lang="en-US" sz="2400" dirty="0">
                <a:solidFill>
                  <a:schemeClr val="bg1"/>
                </a:solidFill>
              </a:rPr>
              <a:t>barriers to clinic attendance </a:t>
            </a:r>
          </a:p>
          <a:p>
            <a:r>
              <a:rPr lang="en-US" sz="2400" dirty="0">
                <a:solidFill>
                  <a:schemeClr val="bg1"/>
                </a:solidFill>
              </a:rPr>
              <a:t>Identify skill areas that need attention</a:t>
            </a:r>
          </a:p>
          <a:p>
            <a:r>
              <a:rPr lang="en-US" sz="2400" dirty="0" smtClean="0">
                <a:solidFill>
                  <a:schemeClr val="bg1"/>
                </a:solidFill>
              </a:rPr>
              <a:t>Prioritize </a:t>
            </a:r>
            <a:r>
              <a:rPr lang="en-US" sz="2400" dirty="0">
                <a:solidFill>
                  <a:schemeClr val="bg1"/>
                </a:solidFill>
              </a:rPr>
              <a:t>skill </a:t>
            </a:r>
            <a:r>
              <a:rPr lang="en-US" sz="2400" dirty="0" smtClean="0">
                <a:solidFill>
                  <a:schemeClr val="bg1"/>
                </a:solidFill>
              </a:rPr>
              <a:t>modules</a:t>
            </a:r>
          </a:p>
          <a:p>
            <a:r>
              <a:rPr lang="en-US" sz="2400" dirty="0" smtClean="0">
                <a:solidFill>
                  <a:schemeClr val="bg1"/>
                </a:solidFill>
              </a:rPr>
              <a:t>Unmet/continuing needs, referral to case manager</a:t>
            </a:r>
          </a:p>
          <a:p>
            <a:pPr marL="0" indent="0">
              <a:buNone/>
            </a:pPr>
            <a:endParaRPr lang="en-US" sz="2400" dirty="0">
              <a:solidFill>
                <a:schemeClr val="bg1"/>
              </a:solidFill>
            </a:endParaRPr>
          </a:p>
          <a:p>
            <a:pPr marL="0" indent="0">
              <a:buNone/>
            </a:pPr>
            <a:endParaRPr lang="en-US" sz="2400" dirty="0">
              <a:solidFill>
                <a:schemeClr val="bg1"/>
              </a:solidFill>
            </a:endParaRPr>
          </a:p>
        </p:txBody>
      </p:sp>
      <p:sp>
        <p:nvSpPr>
          <p:cNvPr id="2" name="Title 1"/>
          <p:cNvSpPr>
            <a:spLocks noGrp="1"/>
          </p:cNvSpPr>
          <p:nvPr>
            <p:ph type="title"/>
          </p:nvPr>
        </p:nvSpPr>
        <p:spPr/>
        <p:txBody>
          <a:bodyPr>
            <a:normAutofit/>
          </a:bodyPr>
          <a:lstStyle/>
          <a:p>
            <a:r>
              <a:rPr lang="en-US" sz="3600" b="1" dirty="0" smtClean="0">
                <a:solidFill>
                  <a:srgbClr val="FFFF00"/>
                </a:solidFill>
              </a:rPr>
              <a:t>Skills Component</a:t>
            </a:r>
            <a:endParaRPr lang="en-US" sz="3600" b="1" dirty="0">
              <a:solidFill>
                <a:srgbClr val="FFFF00"/>
              </a:solidFill>
            </a:endParaRPr>
          </a:p>
        </p:txBody>
      </p:sp>
    </p:spTree>
    <p:extLst>
      <p:ext uri="{BB962C8B-B14F-4D97-AF65-F5344CB8AC3E}">
        <p14:creationId xmlns:p14="http://schemas.microsoft.com/office/powerpoint/2010/main" xmlns="" val="371967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72000"/>
          </a:xfrm>
        </p:spPr>
        <p:txBody>
          <a:bodyPr>
            <a:normAutofit/>
          </a:bodyPr>
          <a:lstStyle/>
          <a:p>
            <a:r>
              <a:rPr lang="en-US" sz="2400" dirty="0" smtClean="0">
                <a:solidFill>
                  <a:schemeClr val="bg1"/>
                </a:solidFill>
              </a:rPr>
              <a:t>Three ~ 20 minute modules</a:t>
            </a:r>
          </a:p>
          <a:p>
            <a:pPr marL="917575">
              <a:buFont typeface="Wingdings" pitchFamily="2" charset="2"/>
              <a:buChar char="Ø"/>
            </a:pPr>
            <a:r>
              <a:rPr lang="en-US" sz="2400" dirty="0" smtClean="0">
                <a:solidFill>
                  <a:schemeClr val="bg1"/>
                </a:solidFill>
              </a:rPr>
              <a:t>Problem solving skills for overcoming barriers to clinic attendance</a:t>
            </a:r>
          </a:p>
          <a:p>
            <a:pPr marL="917575">
              <a:buFont typeface="Wingdings" pitchFamily="2" charset="2"/>
              <a:buChar char="Ø"/>
            </a:pPr>
            <a:r>
              <a:rPr lang="en-US" sz="2400" dirty="0" smtClean="0">
                <a:solidFill>
                  <a:schemeClr val="bg1"/>
                </a:solidFill>
              </a:rPr>
              <a:t>Communication skills with providers</a:t>
            </a:r>
          </a:p>
          <a:p>
            <a:pPr marL="917575">
              <a:buFont typeface="Wingdings" pitchFamily="2" charset="2"/>
              <a:buChar char="Ø"/>
            </a:pPr>
            <a:r>
              <a:rPr lang="en-US" sz="2400" dirty="0" smtClean="0">
                <a:solidFill>
                  <a:schemeClr val="bg1"/>
                </a:solidFill>
              </a:rPr>
              <a:t>Organizational skills</a:t>
            </a:r>
          </a:p>
          <a:p>
            <a:pPr marL="574675" indent="0">
              <a:buNone/>
            </a:pPr>
            <a:endParaRPr lang="en-US" sz="800" dirty="0" smtClean="0">
              <a:solidFill>
                <a:schemeClr val="bg1"/>
              </a:solidFill>
            </a:endParaRPr>
          </a:p>
          <a:p>
            <a:r>
              <a:rPr lang="en-US" sz="2400" dirty="0">
                <a:solidFill>
                  <a:schemeClr val="bg1"/>
                </a:solidFill>
              </a:rPr>
              <a:t>Patients worked interactively with interventionist</a:t>
            </a:r>
          </a:p>
          <a:p>
            <a:pPr marL="917575">
              <a:buFont typeface="Wingdings" pitchFamily="2" charset="2"/>
              <a:buChar char="Ø"/>
            </a:pPr>
            <a:endParaRPr lang="en-US" sz="800" dirty="0" smtClean="0">
              <a:solidFill>
                <a:schemeClr val="bg1"/>
              </a:solidFill>
            </a:endParaRPr>
          </a:p>
          <a:p>
            <a:r>
              <a:rPr lang="en-US" sz="2400" dirty="0">
                <a:solidFill>
                  <a:schemeClr val="bg1"/>
                </a:solidFill>
              </a:rPr>
              <a:t>Not all patients needed all three </a:t>
            </a:r>
            <a:r>
              <a:rPr lang="en-US" sz="2400" dirty="0" smtClean="0">
                <a:solidFill>
                  <a:schemeClr val="bg1"/>
                </a:solidFill>
              </a:rPr>
              <a:t>modules</a:t>
            </a:r>
          </a:p>
          <a:p>
            <a:endParaRPr lang="en-US" sz="800" dirty="0">
              <a:solidFill>
                <a:schemeClr val="bg1"/>
              </a:solidFill>
            </a:endParaRPr>
          </a:p>
          <a:p>
            <a:r>
              <a:rPr lang="en-US" sz="2400" dirty="0" smtClean="0">
                <a:solidFill>
                  <a:schemeClr val="bg1"/>
                </a:solidFill>
              </a:rPr>
              <a:t>Received a pocket guide summarizing essentials of all three skill areas</a:t>
            </a:r>
          </a:p>
        </p:txBody>
      </p:sp>
      <p:sp>
        <p:nvSpPr>
          <p:cNvPr id="2" name="Title 1"/>
          <p:cNvSpPr>
            <a:spLocks noGrp="1"/>
          </p:cNvSpPr>
          <p:nvPr>
            <p:ph type="title"/>
          </p:nvPr>
        </p:nvSpPr>
        <p:spPr>
          <a:xfrm>
            <a:off x="457200" y="152400"/>
            <a:ext cx="8229600" cy="990600"/>
          </a:xfrm>
        </p:spPr>
        <p:txBody>
          <a:bodyPr>
            <a:normAutofit/>
          </a:bodyPr>
          <a:lstStyle/>
          <a:p>
            <a:r>
              <a:rPr lang="en-US" sz="3200" b="1" dirty="0" smtClean="0">
                <a:solidFill>
                  <a:srgbClr val="FFFF00"/>
                </a:solidFill>
              </a:rPr>
              <a:t>Skill Modules</a:t>
            </a:r>
            <a:endParaRPr lang="en-US" sz="3200" b="1" dirty="0">
              <a:solidFill>
                <a:srgbClr val="FFFF00"/>
              </a:solidFill>
            </a:endParaRPr>
          </a:p>
        </p:txBody>
      </p:sp>
    </p:spTree>
    <p:extLst>
      <p:ext uri="{BB962C8B-B14F-4D97-AF65-F5344CB8AC3E}">
        <p14:creationId xmlns:p14="http://schemas.microsoft.com/office/powerpoint/2010/main" xmlns="" val="2973818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522803160"/>
              </p:ext>
            </p:extLst>
          </p:nvPr>
        </p:nvGraphicFramePr>
        <p:xfrm>
          <a:off x="457200" y="304801"/>
          <a:ext cx="8342313" cy="5486399"/>
        </p:xfrm>
        <a:graphic>
          <a:graphicData uri="http://schemas.openxmlformats.org/presentationml/2006/ole">
            <p:oleObj spid="_x0000_s8201" name="Document" r:id="rId4" imgW="8757725" imgH="6239955" progId="Word.Document.8">
              <p:embed/>
            </p:oleObj>
          </a:graphicData>
        </a:graphic>
      </p:graphicFrame>
    </p:spTree>
    <p:extLst>
      <p:ext uri="{BB962C8B-B14F-4D97-AF65-F5344CB8AC3E}">
        <p14:creationId xmlns:p14="http://schemas.microsoft.com/office/powerpoint/2010/main" xmlns="" val="8763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813500"/>
            <a:ext cx="8077200" cy="1569660"/>
          </a:xfrm>
          <a:prstGeom prst="rect">
            <a:avLst/>
          </a:prstGeom>
          <a:noFill/>
        </p:spPr>
        <p:txBody>
          <a:bodyPr wrap="square" rtlCol="0">
            <a:spAutoFit/>
          </a:bodyPr>
          <a:lstStyle/>
          <a:p>
            <a:pPr algn="ctr"/>
            <a:r>
              <a:rPr lang="en-US" sz="4800" dirty="0" smtClean="0">
                <a:solidFill>
                  <a:prstClr val="white"/>
                </a:solidFill>
              </a:rPr>
              <a:t>Phase 2 Trial</a:t>
            </a:r>
          </a:p>
          <a:p>
            <a:pPr algn="ctr"/>
            <a:r>
              <a:rPr lang="en-US" sz="4800" dirty="0" smtClean="0">
                <a:solidFill>
                  <a:prstClr val="white"/>
                </a:solidFill>
              </a:rPr>
              <a:t>Eligibility Criteria</a:t>
            </a:r>
            <a:endParaRPr lang="en-US" sz="4800" dirty="0">
              <a:solidFill>
                <a:prstClr val="white"/>
              </a:solidFill>
            </a:endParaRPr>
          </a:p>
        </p:txBody>
      </p:sp>
    </p:spTree>
    <p:extLst>
      <p:ext uri="{BB962C8B-B14F-4D97-AF65-F5344CB8AC3E}">
        <p14:creationId xmlns:p14="http://schemas.microsoft.com/office/powerpoint/2010/main" xmlns="" val="1082991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81000"/>
            <a:ext cx="8229600" cy="762000"/>
          </a:xfrm>
        </p:spPr>
        <p:txBody>
          <a:bodyPr>
            <a:normAutofit/>
          </a:bodyPr>
          <a:lstStyle/>
          <a:p>
            <a:r>
              <a:rPr lang="en-US" sz="4000" dirty="0" smtClean="0">
                <a:solidFill>
                  <a:srgbClr val="FFFF00"/>
                </a:solidFill>
              </a:rPr>
              <a:t>Attendance Criteria</a:t>
            </a:r>
            <a:endParaRPr lang="en-US" sz="4000" dirty="0">
              <a:solidFill>
                <a:srgbClr val="FFFF00"/>
              </a:solidFill>
            </a:endParaRPr>
          </a:p>
        </p:txBody>
      </p:sp>
      <p:sp>
        <p:nvSpPr>
          <p:cNvPr id="4" name="Rectangle 3"/>
          <p:cNvSpPr/>
          <p:nvPr/>
        </p:nvSpPr>
        <p:spPr>
          <a:xfrm>
            <a:off x="228601" y="1295400"/>
            <a:ext cx="8610600" cy="4031873"/>
          </a:xfrm>
          <a:prstGeom prst="rect">
            <a:avLst/>
          </a:prstGeom>
        </p:spPr>
        <p:txBody>
          <a:bodyPr wrap="square">
            <a:spAutoFit/>
          </a:bodyPr>
          <a:lstStyle/>
          <a:p>
            <a:pPr eaLnBrk="0" fontAlgn="base" hangingPunct="0">
              <a:spcBef>
                <a:spcPct val="0"/>
              </a:spcBef>
              <a:spcAft>
                <a:spcPct val="0"/>
              </a:spcAft>
            </a:pPr>
            <a:r>
              <a:rPr lang="en-US" sz="2800" dirty="0" smtClean="0">
                <a:solidFill>
                  <a:srgbClr val="FFFF00"/>
                </a:solidFill>
                <a:ea typeface="Times New Roman" pitchFamily="18" charset="0"/>
                <a:cs typeface="Times New Roman" pitchFamily="18" charset="0"/>
              </a:rPr>
              <a:t>I.  Established </a:t>
            </a:r>
            <a:r>
              <a:rPr lang="en-US" sz="2800" dirty="0">
                <a:solidFill>
                  <a:srgbClr val="FFFF00"/>
                </a:solidFill>
                <a:ea typeface="Times New Roman" pitchFamily="18" charset="0"/>
                <a:cs typeface="Times New Roman" pitchFamily="18" charset="0"/>
              </a:rPr>
              <a:t>patients met </a:t>
            </a:r>
            <a:r>
              <a:rPr lang="en-US" sz="2800" u="sng" dirty="0">
                <a:solidFill>
                  <a:srgbClr val="FFFF00"/>
                </a:solidFill>
                <a:ea typeface="Times New Roman" pitchFamily="18" charset="0"/>
                <a:cs typeface="Times New Roman" pitchFamily="18" charset="0"/>
              </a:rPr>
              <a:t>ONE</a:t>
            </a:r>
            <a:r>
              <a:rPr lang="en-US" sz="2800" dirty="0">
                <a:solidFill>
                  <a:srgbClr val="FFFF00"/>
                </a:solidFill>
                <a:ea typeface="Times New Roman" pitchFamily="18" charset="0"/>
                <a:cs typeface="Times New Roman" pitchFamily="18" charset="0"/>
              </a:rPr>
              <a:t> of the following two </a:t>
            </a:r>
            <a:endParaRPr lang="en-US" sz="2800" dirty="0" smtClean="0">
              <a:solidFill>
                <a:srgbClr val="FFFF00"/>
              </a:solidFill>
              <a:ea typeface="Times New Roman" pitchFamily="18" charset="0"/>
              <a:cs typeface="Times New Roman" pitchFamily="18" charset="0"/>
            </a:endParaRPr>
          </a:p>
          <a:p>
            <a:pPr eaLnBrk="0" fontAlgn="base" hangingPunct="0">
              <a:spcBef>
                <a:spcPct val="0"/>
              </a:spcBef>
              <a:spcAft>
                <a:spcPct val="0"/>
              </a:spcAft>
            </a:pPr>
            <a:r>
              <a:rPr lang="en-US" sz="2800" dirty="0">
                <a:solidFill>
                  <a:srgbClr val="FFFF00"/>
                </a:solidFill>
                <a:ea typeface="Times New Roman" pitchFamily="18" charset="0"/>
                <a:cs typeface="Times New Roman" pitchFamily="18" charset="0"/>
              </a:rPr>
              <a:t> </a:t>
            </a:r>
            <a:r>
              <a:rPr lang="en-US" sz="2800" dirty="0" smtClean="0">
                <a:solidFill>
                  <a:srgbClr val="FFFF00"/>
                </a:solidFill>
                <a:ea typeface="Times New Roman" pitchFamily="18" charset="0"/>
                <a:cs typeface="Times New Roman" pitchFamily="18" charset="0"/>
              </a:rPr>
              <a:t>   clinic </a:t>
            </a:r>
            <a:r>
              <a:rPr lang="en-US" sz="2800" dirty="0">
                <a:solidFill>
                  <a:srgbClr val="FFFF00"/>
                </a:solidFill>
                <a:ea typeface="Times New Roman" pitchFamily="18" charset="0"/>
                <a:cs typeface="Times New Roman" pitchFamily="18" charset="0"/>
              </a:rPr>
              <a:t>attendance criteria:</a:t>
            </a:r>
            <a:endParaRPr lang="en-US" sz="2400" dirty="0">
              <a:solidFill>
                <a:srgbClr val="FFFF00"/>
              </a:solidFill>
              <a:latin typeface="Arial" pitchFamily="34" charset="0"/>
            </a:endParaRPr>
          </a:p>
          <a:p>
            <a:pPr lvl="1" eaLnBrk="0" fontAlgn="base" hangingPunct="0">
              <a:spcBef>
                <a:spcPct val="0"/>
              </a:spcBef>
              <a:spcAft>
                <a:spcPct val="0"/>
              </a:spcAft>
              <a:buFont typeface="Symbol" pitchFamily="18" charset="2"/>
              <a:buChar char=""/>
            </a:pPr>
            <a:r>
              <a:rPr lang="en-US" sz="2400" dirty="0" smtClean="0">
                <a:solidFill>
                  <a:prstClr val="white"/>
                </a:solidFill>
                <a:ea typeface="Times New Roman" pitchFamily="18" charset="0"/>
                <a:cs typeface="Times New Roman" pitchFamily="18" charset="0"/>
              </a:rPr>
              <a:t> At </a:t>
            </a:r>
            <a:r>
              <a:rPr lang="en-US" sz="2400" dirty="0">
                <a:solidFill>
                  <a:prstClr val="white"/>
                </a:solidFill>
                <a:ea typeface="Times New Roman" pitchFamily="18" charset="0"/>
                <a:cs typeface="Times New Roman" pitchFamily="18" charset="0"/>
              </a:rPr>
              <a:t>least one no-show for an HIV primary care appointment in the prior 12 months </a:t>
            </a:r>
            <a:endParaRPr lang="en-US" sz="2400" dirty="0" smtClean="0">
              <a:solidFill>
                <a:prstClr val="white"/>
              </a:solidFill>
              <a:ea typeface="Times New Roman" pitchFamily="18" charset="0"/>
              <a:cs typeface="Times New Roman" pitchFamily="18" charset="0"/>
            </a:endParaRPr>
          </a:p>
          <a:p>
            <a:pPr lvl="1" eaLnBrk="0" fontAlgn="base" hangingPunct="0">
              <a:spcBef>
                <a:spcPct val="0"/>
              </a:spcBef>
              <a:spcAft>
                <a:spcPct val="0"/>
              </a:spcAft>
            </a:pPr>
            <a:endParaRPr lang="en-US" sz="2400" dirty="0" smtClean="0">
              <a:solidFill>
                <a:prstClr val="white"/>
              </a:solidFill>
              <a:ea typeface="Times New Roman" pitchFamily="18" charset="0"/>
              <a:cs typeface="Times New Roman" pitchFamily="18" charset="0"/>
            </a:endParaRPr>
          </a:p>
          <a:p>
            <a:pPr lvl="1" eaLnBrk="0" fontAlgn="base" hangingPunct="0">
              <a:spcBef>
                <a:spcPct val="0"/>
              </a:spcBef>
              <a:spcAft>
                <a:spcPct val="0"/>
              </a:spcAft>
              <a:buFont typeface="Symbol" pitchFamily="18" charset="2"/>
              <a:buChar char=""/>
            </a:pPr>
            <a:r>
              <a:rPr lang="en-US" sz="2400" dirty="0" smtClean="0">
                <a:solidFill>
                  <a:prstClr val="white"/>
                </a:solidFill>
                <a:ea typeface="Times New Roman" pitchFamily="18" charset="0"/>
                <a:cs typeface="Times New Roman" pitchFamily="18" charset="0"/>
              </a:rPr>
              <a:t> Not </a:t>
            </a:r>
            <a:r>
              <a:rPr lang="en-US" sz="2400" dirty="0">
                <a:solidFill>
                  <a:prstClr val="white"/>
                </a:solidFill>
                <a:ea typeface="Times New Roman" pitchFamily="18" charset="0"/>
                <a:cs typeface="Times New Roman" pitchFamily="18" charset="0"/>
              </a:rPr>
              <a:t>seen for HIV primary care at least once in each of two consecutive 6-month </a:t>
            </a:r>
            <a:r>
              <a:rPr lang="en-US" sz="2400" dirty="0" smtClean="0">
                <a:solidFill>
                  <a:prstClr val="white"/>
                </a:solidFill>
                <a:ea typeface="Times New Roman" pitchFamily="18" charset="0"/>
                <a:cs typeface="Times New Roman" pitchFamily="18" charset="0"/>
              </a:rPr>
              <a:t>periods</a:t>
            </a:r>
          </a:p>
          <a:p>
            <a:pPr lvl="1" eaLnBrk="0" fontAlgn="base" hangingPunct="0">
              <a:spcBef>
                <a:spcPct val="0"/>
              </a:spcBef>
              <a:spcAft>
                <a:spcPct val="0"/>
              </a:spcAft>
            </a:pPr>
            <a:r>
              <a:rPr lang="en-US" sz="2400" dirty="0" smtClean="0">
                <a:solidFill>
                  <a:srgbClr val="FFFF00"/>
                </a:solidFill>
                <a:ea typeface="Times New Roman" pitchFamily="18" charset="0"/>
                <a:cs typeface="Times New Roman" pitchFamily="18" charset="0"/>
              </a:rPr>
              <a:t>  (Based on electronic attendance data already in hand)</a:t>
            </a:r>
          </a:p>
          <a:p>
            <a:pPr lvl="1" eaLnBrk="0" fontAlgn="base" hangingPunct="0">
              <a:spcBef>
                <a:spcPct val="0"/>
              </a:spcBef>
              <a:spcAft>
                <a:spcPct val="0"/>
              </a:spcAft>
            </a:pPr>
            <a:r>
              <a:rPr lang="en-US" sz="2800" dirty="0" smtClean="0">
                <a:solidFill>
                  <a:prstClr val="white"/>
                </a:solidFill>
                <a:latin typeface="Arial" pitchFamily="34" charset="0"/>
              </a:rPr>
              <a:t>   </a:t>
            </a:r>
            <a:endParaRPr lang="en-US" sz="2800" dirty="0">
              <a:solidFill>
                <a:prstClr val="white"/>
              </a:solidFill>
              <a:latin typeface="Arial" pitchFamily="34" charset="0"/>
            </a:endParaRPr>
          </a:p>
          <a:p>
            <a:pPr eaLnBrk="0" fontAlgn="base" hangingPunct="0">
              <a:spcBef>
                <a:spcPct val="0"/>
              </a:spcBef>
              <a:spcAft>
                <a:spcPct val="0"/>
              </a:spcAft>
            </a:pPr>
            <a:r>
              <a:rPr lang="en-US" sz="2800" dirty="0" smtClean="0">
                <a:solidFill>
                  <a:srgbClr val="FFFF00"/>
                </a:solidFill>
                <a:ea typeface="Times New Roman" pitchFamily="18" charset="0"/>
                <a:cs typeface="Times New Roman" pitchFamily="18" charset="0"/>
              </a:rPr>
              <a:t>II.  All </a:t>
            </a:r>
            <a:r>
              <a:rPr lang="en-US" sz="2800" dirty="0">
                <a:solidFill>
                  <a:srgbClr val="FFFF00"/>
                </a:solidFill>
                <a:ea typeface="Times New Roman" pitchFamily="18" charset="0"/>
                <a:cs typeface="Times New Roman" pitchFamily="18" charset="0"/>
              </a:rPr>
              <a:t>New patients were eligible.</a:t>
            </a:r>
            <a:endParaRPr lang="en-US" sz="2800" dirty="0">
              <a:solidFill>
                <a:srgbClr val="FFFF00"/>
              </a:solidFill>
              <a:latin typeface="Arial" pitchFamily="34" charset="0"/>
            </a:endParaRPr>
          </a:p>
        </p:txBody>
      </p:sp>
    </p:spTree>
    <p:extLst>
      <p:ext uri="{BB962C8B-B14F-4D97-AF65-F5344CB8AC3E}">
        <p14:creationId xmlns:p14="http://schemas.microsoft.com/office/powerpoint/2010/main" xmlns="" val="2598956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25360" y="1685956"/>
            <a:ext cx="8413839" cy="3539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eaLnBrk="0" fontAlgn="base" hangingPunct="0">
              <a:spcBef>
                <a:spcPct val="0"/>
              </a:spcBef>
              <a:spcAft>
                <a:spcPct val="0"/>
              </a:spcAft>
              <a:buFont typeface="Arial" pitchFamily="34" charset="0"/>
              <a:buChar char="•"/>
            </a:pPr>
            <a:r>
              <a:rPr lang="en-US" sz="2800" dirty="0">
                <a:solidFill>
                  <a:srgbClr val="FFFF00"/>
                </a:solidFill>
                <a:ea typeface="Times New Roman" pitchFamily="18" charset="0"/>
                <a:cs typeface="Times New Roman" pitchFamily="18" charset="0"/>
              </a:rPr>
              <a:t> </a:t>
            </a:r>
            <a:r>
              <a:rPr lang="en-US" sz="2800" dirty="0" smtClean="0">
                <a:solidFill>
                  <a:srgbClr val="FFFF00"/>
                </a:solidFill>
                <a:ea typeface="Times New Roman" pitchFamily="18" charset="0"/>
                <a:cs typeface="Times New Roman" pitchFamily="18" charset="0"/>
              </a:rPr>
              <a:t>In addition, eligibility required meeting </a:t>
            </a:r>
            <a:r>
              <a:rPr lang="en-US" sz="2800" u="sng" dirty="0" smtClean="0">
                <a:solidFill>
                  <a:srgbClr val="FFFF00"/>
                </a:solidFill>
                <a:ea typeface="Times New Roman" pitchFamily="18" charset="0"/>
                <a:cs typeface="Times New Roman" pitchFamily="18" charset="0"/>
              </a:rPr>
              <a:t>ALL</a:t>
            </a:r>
            <a:r>
              <a:rPr lang="en-US" sz="2800" dirty="0" smtClean="0">
                <a:solidFill>
                  <a:srgbClr val="FFFF00"/>
                </a:solidFill>
                <a:ea typeface="Times New Roman" pitchFamily="18" charset="0"/>
                <a:cs typeface="Times New Roman" pitchFamily="18" charset="0"/>
              </a:rPr>
              <a:t> of the               following criteria:</a:t>
            </a:r>
            <a:endParaRPr lang="en-US" sz="1400" dirty="0" smtClean="0">
              <a:solidFill>
                <a:srgbClr val="FFFF00"/>
              </a:solidFill>
              <a:latin typeface="Arial" pitchFamily="34" charset="0"/>
            </a:endParaRPr>
          </a:p>
          <a:p>
            <a:pPr lvl="1" eaLnBrk="0" fontAlgn="base" hangingPunct="0">
              <a:spcBef>
                <a:spcPct val="0"/>
              </a:spcBef>
              <a:spcAft>
                <a:spcPct val="0"/>
              </a:spcAft>
              <a:buFont typeface="Symbol" pitchFamily="18" charset="2"/>
              <a:buChar char=""/>
            </a:pPr>
            <a:r>
              <a:rPr lang="en-US" sz="2600" dirty="0" smtClean="0">
                <a:solidFill>
                  <a:prstClr val="white"/>
                </a:solidFill>
                <a:ea typeface="Times New Roman" pitchFamily="18" charset="0"/>
                <a:cs typeface="Times New Roman" pitchFamily="18" charset="0"/>
              </a:rPr>
              <a:t> 18 years of age or older (at least 19 years of age in Alabama)</a:t>
            </a:r>
          </a:p>
          <a:p>
            <a:pPr lvl="1" eaLnBrk="0" fontAlgn="base" hangingPunct="0">
              <a:spcBef>
                <a:spcPct val="0"/>
              </a:spcBef>
              <a:spcAft>
                <a:spcPct val="0"/>
              </a:spcAft>
              <a:buFont typeface="Symbol" pitchFamily="18" charset="2"/>
              <a:buChar char=""/>
            </a:pPr>
            <a:r>
              <a:rPr lang="en-US" sz="2600" dirty="0" smtClean="0">
                <a:solidFill>
                  <a:prstClr val="white"/>
                </a:solidFill>
                <a:ea typeface="Times New Roman" pitchFamily="18" charset="0"/>
                <a:cs typeface="Times New Roman" pitchFamily="18" charset="0"/>
              </a:rPr>
              <a:t> Currently receiving care at the clinic</a:t>
            </a:r>
          </a:p>
          <a:p>
            <a:pPr lvl="1" eaLnBrk="0" fontAlgn="base" hangingPunct="0">
              <a:spcBef>
                <a:spcPct val="0"/>
              </a:spcBef>
              <a:spcAft>
                <a:spcPct val="0"/>
              </a:spcAft>
              <a:buFont typeface="Symbol" pitchFamily="18" charset="2"/>
              <a:buChar char=""/>
            </a:pPr>
            <a:r>
              <a:rPr lang="en-US" sz="2600" dirty="0" smtClean="0">
                <a:solidFill>
                  <a:prstClr val="white"/>
                </a:solidFill>
                <a:ea typeface="Times New Roman" pitchFamily="18" charset="0"/>
                <a:cs typeface="Times New Roman" pitchFamily="18" charset="0"/>
              </a:rPr>
              <a:t> Ability to speak English or Spanish</a:t>
            </a:r>
          </a:p>
          <a:p>
            <a:pPr lvl="1" eaLnBrk="0" fontAlgn="base" hangingPunct="0">
              <a:spcBef>
                <a:spcPct val="0"/>
              </a:spcBef>
              <a:spcAft>
                <a:spcPct val="0"/>
              </a:spcAft>
              <a:buFont typeface="Symbol" pitchFamily="18" charset="2"/>
              <a:buChar char=""/>
            </a:pPr>
            <a:r>
              <a:rPr lang="en-US" sz="2600" dirty="0" smtClean="0">
                <a:solidFill>
                  <a:prstClr val="white"/>
                </a:solidFill>
                <a:ea typeface="Times New Roman" pitchFamily="18" charset="0"/>
                <a:cs typeface="Times New Roman" pitchFamily="18" charset="0"/>
              </a:rPr>
              <a:t> No plans to move out of area in next 12 months</a:t>
            </a:r>
          </a:p>
          <a:p>
            <a:pPr lvl="1" eaLnBrk="0" fontAlgn="base" hangingPunct="0">
              <a:spcBef>
                <a:spcPct val="0"/>
              </a:spcBef>
              <a:spcAft>
                <a:spcPct val="0"/>
              </a:spcAft>
              <a:buFont typeface="Symbol" pitchFamily="18" charset="2"/>
              <a:buChar char=""/>
            </a:pPr>
            <a:r>
              <a:rPr lang="en-US" sz="2600" dirty="0" smtClean="0">
                <a:solidFill>
                  <a:prstClr val="white"/>
                </a:solidFill>
                <a:ea typeface="Times New Roman" pitchFamily="18" charset="0"/>
                <a:cs typeface="Times New Roman" pitchFamily="18" charset="0"/>
              </a:rPr>
              <a:t> Ability to provide informed consent</a:t>
            </a:r>
            <a:endParaRPr lang="en-US" sz="2600" dirty="0" smtClean="0">
              <a:solidFill>
                <a:prstClr val="white"/>
              </a:solidFill>
              <a:latin typeface="Arial" pitchFamily="34" charset="0"/>
            </a:endParaRPr>
          </a:p>
          <a:p>
            <a:pPr eaLnBrk="0" fontAlgn="base" hangingPunct="0">
              <a:spcBef>
                <a:spcPct val="0"/>
              </a:spcBef>
              <a:spcAft>
                <a:spcPct val="0"/>
              </a:spcAft>
            </a:pPr>
            <a:endParaRPr lang="en-US" dirty="0" smtClean="0">
              <a:solidFill>
                <a:prstClr val="white"/>
              </a:solidFill>
              <a:latin typeface="Arial" pitchFamily="34" charset="0"/>
            </a:endParaRPr>
          </a:p>
        </p:txBody>
      </p:sp>
      <p:sp>
        <p:nvSpPr>
          <p:cNvPr id="5" name="Title 1"/>
          <p:cNvSpPr>
            <a:spLocks noGrp="1"/>
          </p:cNvSpPr>
          <p:nvPr>
            <p:ph type="title"/>
          </p:nvPr>
        </p:nvSpPr>
        <p:spPr>
          <a:xfrm>
            <a:off x="349135" y="381000"/>
            <a:ext cx="8229600" cy="762000"/>
          </a:xfrm>
        </p:spPr>
        <p:txBody>
          <a:bodyPr>
            <a:normAutofit/>
          </a:bodyPr>
          <a:lstStyle/>
          <a:p>
            <a:r>
              <a:rPr lang="en-US" sz="4000" b="1" dirty="0" smtClean="0">
                <a:solidFill>
                  <a:srgbClr val="FFFF00"/>
                </a:solidFill>
              </a:rPr>
              <a:t>Additional Criteria</a:t>
            </a:r>
            <a:endParaRPr lang="en-US" sz="4000" b="1" dirty="0">
              <a:solidFill>
                <a:srgbClr val="FFFF00"/>
              </a:solidFill>
            </a:endParaRPr>
          </a:p>
        </p:txBody>
      </p:sp>
    </p:spTree>
    <p:extLst>
      <p:ext uri="{BB962C8B-B14F-4D97-AF65-F5344CB8AC3E}">
        <p14:creationId xmlns:p14="http://schemas.microsoft.com/office/powerpoint/2010/main" xmlns="" val="2417534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3667" name="Group 3"/>
          <p:cNvGraphicFramePr>
            <a:graphicFrameLocks noGrp="1"/>
          </p:cNvGraphicFramePr>
          <p:nvPr>
            <p:ph type="tbl" idx="1"/>
            <p:extLst>
              <p:ext uri="{D42A27DB-BD31-4B8C-83A1-F6EECF244321}">
                <p14:modId xmlns:p14="http://schemas.microsoft.com/office/powerpoint/2010/main" xmlns="" val="830369577"/>
              </p:ext>
            </p:extLst>
          </p:nvPr>
        </p:nvGraphicFramePr>
        <p:xfrm>
          <a:off x="457200" y="1219200"/>
          <a:ext cx="8229600" cy="4114800"/>
        </p:xfrm>
        <a:graphic>
          <a:graphicData uri="http://schemas.openxmlformats.org/drawingml/2006/table">
            <a:tbl>
              <a:tblPr/>
              <a:tblGrid>
                <a:gridCol w="3657600"/>
                <a:gridCol w="1828800"/>
                <a:gridCol w="2743200"/>
              </a:tblGrid>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rPr>
                        <a:t>Percent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Number approached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2671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Number screened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2090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78.2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rPr>
                        <a:t>Number eligible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2015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 96.4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rPr>
                        <a:t>Number enrolled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1838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rPr>
                        <a:t>91.2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3715" name="Line 51"/>
          <p:cNvSpPr>
            <a:spLocks noChangeShapeType="1"/>
          </p:cNvSpPr>
          <p:nvPr/>
        </p:nvSpPr>
        <p:spPr bwMode="auto">
          <a:xfrm>
            <a:off x="0" y="990600"/>
            <a:ext cx="9144000" cy="0"/>
          </a:xfrm>
          <a:prstGeom prst="line">
            <a:avLst/>
          </a:prstGeom>
          <a:noFill/>
          <a:ln w="9525">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solidFill>
                <a:prstClr val="white"/>
              </a:solidFill>
            </a:endParaRPr>
          </a:p>
        </p:txBody>
      </p:sp>
      <p:sp>
        <p:nvSpPr>
          <p:cNvPr id="5" name="Rectangle 2"/>
          <p:cNvSpPr txBox="1">
            <a:spLocks noChangeArrowheads="1"/>
          </p:cNvSpPr>
          <p:nvPr/>
        </p:nvSpPr>
        <p:spPr>
          <a:xfrm>
            <a:off x="457200" y="228600"/>
            <a:ext cx="8991600" cy="533400"/>
          </a:xfrm>
          <a:prstGeom prst="rect">
            <a:avLst/>
          </a:prstGeom>
          <a:no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FFFF66"/>
                </a:solidFill>
              </a:rPr>
              <a:t>			Enrollment Data </a:t>
            </a:r>
            <a:r>
              <a:rPr lang="en-US" sz="3600" dirty="0" smtClean="0">
                <a:solidFill>
                  <a:prstClr val="white"/>
                </a:solidFill>
              </a:rPr>
              <a:t>  </a:t>
            </a:r>
            <a:endParaRPr lang="en-US" sz="3600" dirty="0">
              <a:solidFill>
                <a:prstClr val="white"/>
              </a:solidFill>
            </a:endParaRPr>
          </a:p>
        </p:txBody>
      </p:sp>
    </p:spTree>
    <p:extLst>
      <p:ext uri="{BB962C8B-B14F-4D97-AF65-F5344CB8AC3E}">
        <p14:creationId xmlns:p14="http://schemas.microsoft.com/office/powerpoint/2010/main" xmlns="" val="210386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9D076F-4823-433B-B365-8A95CE83F083}" type="slidenum">
              <a:rPr lang="en-US" smtClean="0"/>
              <a:pPr>
                <a:defRPr/>
              </a:pPr>
              <a:t>2</a:t>
            </a:fld>
            <a:endParaRPr lang="en-US"/>
          </a:p>
        </p:txBody>
      </p:sp>
      <p:sp>
        <p:nvSpPr>
          <p:cNvPr id="3" name="Title 2"/>
          <p:cNvSpPr>
            <a:spLocks noGrp="1"/>
          </p:cNvSpPr>
          <p:nvPr>
            <p:ph type="title"/>
          </p:nvPr>
        </p:nvSpPr>
        <p:spPr/>
        <p:txBody>
          <a:bodyPr/>
          <a:lstStyle/>
          <a:p>
            <a:pPr algn="ctr"/>
            <a:r>
              <a:rPr lang="en-US" dirty="0" smtClean="0"/>
              <a:t>Disclosures</a:t>
            </a:r>
            <a:endParaRPr lang="en-US" dirty="0"/>
          </a:p>
        </p:txBody>
      </p:sp>
      <p:sp>
        <p:nvSpPr>
          <p:cNvPr id="4" name="TextBox 3"/>
          <p:cNvSpPr txBox="1"/>
          <p:nvPr/>
        </p:nvSpPr>
        <p:spPr>
          <a:xfrm>
            <a:off x="304800" y="1676400"/>
            <a:ext cx="8686800" cy="2831544"/>
          </a:xfrm>
          <a:prstGeom prst="rect">
            <a:avLst/>
          </a:prstGeom>
          <a:noFill/>
        </p:spPr>
        <p:txBody>
          <a:bodyPr wrap="square" rtlCol="0">
            <a:spAutoFit/>
          </a:bodyPr>
          <a:lstStyle/>
          <a:p>
            <a:r>
              <a:rPr lang="en-US" sz="2200" dirty="0" smtClean="0">
                <a:solidFill>
                  <a:schemeClr val="bg1"/>
                </a:solidFill>
              </a:rPr>
              <a:t>This continuing education activity is managed and  accredited</a:t>
            </a:r>
          </a:p>
          <a:p>
            <a:r>
              <a:rPr lang="en-US" sz="2200" dirty="0" smtClean="0">
                <a:solidFill>
                  <a:schemeClr val="bg1"/>
                </a:solidFill>
              </a:rPr>
              <a:t>accredited by Professional Education Service Group.  The  information presented in this activity represents  the opinion of the author(s) or faculty.  Neither PESG, nor any accrediting organization endorses any  commercial products displayed or mentioned in </a:t>
            </a:r>
          </a:p>
          <a:p>
            <a:r>
              <a:rPr lang="en-US" sz="2200" dirty="0" smtClean="0">
                <a:solidFill>
                  <a:schemeClr val="bg1"/>
                </a:solidFill>
              </a:rPr>
              <a:t>conjunction with this activity.</a:t>
            </a:r>
          </a:p>
          <a:p>
            <a:endParaRPr lang="en-US" sz="2200" dirty="0" smtClean="0">
              <a:solidFill>
                <a:schemeClr val="bg1"/>
              </a:solidFill>
            </a:endParaRPr>
          </a:p>
          <a:p>
            <a:r>
              <a:rPr lang="en-US" sz="2200" dirty="0" smtClean="0">
                <a:solidFill>
                  <a:schemeClr val="bg1"/>
                </a:solidFill>
              </a:rPr>
              <a:t>Commercial Support was not received for this activit</a:t>
            </a:r>
            <a:r>
              <a:rPr lang="en-US" sz="2400" dirty="0" smtClean="0">
                <a:solidFill>
                  <a:schemeClr val="bg1"/>
                </a:solidFill>
              </a:rPr>
              <a:t>y.</a:t>
            </a:r>
            <a:endParaRPr lang="en-US" sz="24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2193378"/>
            <a:ext cx="4419600" cy="830997"/>
          </a:xfrm>
          <a:prstGeom prst="rect">
            <a:avLst/>
          </a:prstGeom>
          <a:noFill/>
        </p:spPr>
        <p:txBody>
          <a:bodyPr wrap="square" rtlCol="0">
            <a:spAutoFit/>
          </a:bodyPr>
          <a:lstStyle/>
          <a:p>
            <a:r>
              <a:rPr lang="en-US" sz="4800" dirty="0" smtClean="0">
                <a:solidFill>
                  <a:prstClr val="white"/>
                </a:solidFill>
              </a:rPr>
              <a:t>Data Sources</a:t>
            </a:r>
            <a:endParaRPr lang="en-US" sz="4800" dirty="0">
              <a:solidFill>
                <a:prstClr val="white"/>
              </a:solidFill>
            </a:endParaRPr>
          </a:p>
        </p:txBody>
      </p:sp>
    </p:spTree>
    <p:extLst>
      <p:ext uri="{BB962C8B-B14F-4D97-AF65-F5344CB8AC3E}">
        <p14:creationId xmlns:p14="http://schemas.microsoft.com/office/powerpoint/2010/main" xmlns="" val="1925650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p:nvPr/>
        </p:nvGrpSpPr>
        <p:grpSpPr>
          <a:xfrm>
            <a:off x="914400" y="1371600"/>
            <a:ext cx="7010400" cy="4363609"/>
            <a:chOff x="914400" y="1371600"/>
            <a:chExt cx="7010400" cy="4363609"/>
          </a:xfrm>
        </p:grpSpPr>
        <p:sp>
          <p:nvSpPr>
            <p:cNvPr id="19" name="Rectangle 18"/>
            <p:cNvSpPr/>
            <p:nvPr/>
          </p:nvSpPr>
          <p:spPr>
            <a:xfrm>
              <a:off x="3470894" y="1371600"/>
              <a:ext cx="1839974" cy="1196376"/>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solidFill>
                    <a:prstClr val="black"/>
                  </a:solidFill>
                  <a:ea typeface="Times New Roman"/>
                  <a:cs typeface="Times New Roman"/>
                </a:rPr>
                <a:t>Visit + </a:t>
              </a:r>
              <a:r>
                <a:rPr lang="en-US" sz="2400" dirty="0" smtClean="0">
                  <a:solidFill>
                    <a:prstClr val="black"/>
                  </a:solidFill>
                  <a:ea typeface="Times New Roman"/>
                  <a:cs typeface="Times New Roman"/>
                </a:rPr>
                <a:t>Lab</a:t>
              </a:r>
            </a:p>
            <a:p>
              <a:pPr algn="ctr"/>
              <a:r>
                <a:rPr lang="en-US" sz="2400" dirty="0" smtClean="0">
                  <a:solidFill>
                    <a:prstClr val="black"/>
                  </a:solidFill>
                  <a:ea typeface="Times New Roman"/>
                  <a:cs typeface="Times New Roman"/>
                </a:rPr>
                <a:t>(EMR)</a:t>
              </a:r>
              <a:endParaRPr lang="en-US" sz="2400" dirty="0">
                <a:solidFill>
                  <a:prstClr val="black"/>
                </a:solidFill>
                <a:ea typeface="Times New Roman"/>
                <a:cs typeface="Times New Roman"/>
              </a:endParaRPr>
            </a:p>
          </p:txBody>
        </p:sp>
        <p:sp>
          <p:nvSpPr>
            <p:cNvPr id="20" name="Rectangle 19"/>
            <p:cNvSpPr/>
            <p:nvPr/>
          </p:nvSpPr>
          <p:spPr>
            <a:xfrm>
              <a:off x="5968002" y="1371600"/>
              <a:ext cx="1956798" cy="1196376"/>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smtClean="0">
                  <a:solidFill>
                    <a:prstClr val="black"/>
                  </a:solidFill>
                </a:rPr>
                <a:t>Intervention delivery data</a:t>
              </a:r>
              <a:endParaRPr lang="en-US" sz="2400" dirty="0">
                <a:solidFill>
                  <a:prstClr val="black"/>
                </a:solidFill>
              </a:endParaRPr>
            </a:p>
          </p:txBody>
        </p:sp>
        <p:sp>
          <p:nvSpPr>
            <p:cNvPr id="21" name="Rectangle 20"/>
            <p:cNvSpPr/>
            <p:nvPr/>
          </p:nvSpPr>
          <p:spPr>
            <a:xfrm>
              <a:off x="914400" y="1371600"/>
              <a:ext cx="2029813" cy="1196376"/>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2400" dirty="0">
                  <a:solidFill>
                    <a:prstClr val="black"/>
                  </a:solidFill>
                  <a:ea typeface="Times New Roman"/>
                  <a:cs typeface="Times New Roman"/>
                </a:rPr>
                <a:t>ACASI </a:t>
              </a:r>
            </a:p>
          </p:txBody>
        </p:sp>
        <p:cxnSp>
          <p:nvCxnSpPr>
            <p:cNvPr id="22" name="Straight Arrow Connector 21"/>
            <p:cNvCxnSpPr/>
            <p:nvPr/>
          </p:nvCxnSpPr>
          <p:spPr>
            <a:xfrm>
              <a:off x="2133600" y="2514600"/>
              <a:ext cx="1869180" cy="18324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43400" y="2438400"/>
              <a:ext cx="0" cy="18324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4770558" y="2567976"/>
              <a:ext cx="2011242" cy="18324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819400" y="4419600"/>
              <a:ext cx="3212654" cy="1315609"/>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800" dirty="0">
                  <a:solidFill>
                    <a:srgbClr val="1F497D"/>
                  </a:solidFill>
                </a:rPr>
                <a:t>Analysis Database</a:t>
              </a:r>
            </a:p>
          </p:txBody>
        </p:sp>
      </p:grpSp>
      <p:sp>
        <p:nvSpPr>
          <p:cNvPr id="26" name="Rectangle 2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smtClean="0">
              <a:solidFill>
                <a:prstClr val="white"/>
              </a:solidFill>
              <a:latin typeface="Arial" pitchFamily="34" charset="0"/>
            </a:endParaRPr>
          </a:p>
        </p:txBody>
      </p:sp>
      <p:sp>
        <p:nvSpPr>
          <p:cNvPr id="27" name="Rectangle 3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smtClean="0">
              <a:solidFill>
                <a:prstClr val="white"/>
              </a:solidFill>
              <a:latin typeface="Arial" pitchFamily="34" charset="0"/>
            </a:endParaRPr>
          </a:p>
        </p:txBody>
      </p:sp>
    </p:spTree>
    <p:extLst>
      <p:ext uri="{BB962C8B-B14F-4D97-AF65-F5344CB8AC3E}">
        <p14:creationId xmlns:p14="http://schemas.microsoft.com/office/powerpoint/2010/main" xmlns="" val="1419126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19643889"/>
              </p:ext>
            </p:extLst>
          </p:nvPr>
        </p:nvGraphicFramePr>
        <p:xfrm>
          <a:off x="914400" y="838200"/>
          <a:ext cx="7086600" cy="5047488"/>
        </p:xfrm>
        <a:graphic>
          <a:graphicData uri="http://schemas.openxmlformats.org/drawingml/2006/table">
            <a:tbl>
              <a:tblPr firstRow="1" firstCol="1" bandRow="1">
                <a:tableStyleId>{5C22544A-7EE6-4342-B048-85BDC9FD1C3A}</a:tableStyleId>
              </a:tblPr>
              <a:tblGrid>
                <a:gridCol w="3441228"/>
                <a:gridCol w="1458149"/>
                <a:gridCol w="2187223"/>
              </a:tblGrid>
              <a:tr h="300038">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Demographics</a:t>
                      </a:r>
                      <a:endParaRPr lang="en-US" sz="18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N</a:t>
                      </a:r>
                      <a:endParaRPr lang="en-US" sz="18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Percent</a:t>
                      </a:r>
                      <a:endParaRPr lang="en-US" sz="1800" dirty="0">
                        <a:effectLst/>
                        <a:latin typeface="Arial" pitchFamily="34" charset="0"/>
                        <a:ea typeface="Calibri"/>
                        <a:cs typeface="Arial" pitchFamily="34" charset="0"/>
                      </a:endParaRPr>
                    </a:p>
                  </a:txBody>
                  <a:tcPr marL="67084" marR="67084" marT="0" marB="0"/>
                </a:tc>
              </a:tr>
              <a:tr h="2199132">
                <a:tc>
                  <a:txBody>
                    <a:bodyPr/>
                    <a:lstStyle/>
                    <a:p>
                      <a:pPr marL="0" marR="0">
                        <a:lnSpc>
                          <a:spcPct val="115000"/>
                        </a:lnSpc>
                        <a:spcBef>
                          <a:spcPts val="0"/>
                        </a:spcBef>
                        <a:spcAft>
                          <a:spcPts val="0"/>
                        </a:spcAft>
                      </a:pPr>
                      <a:r>
                        <a:rPr lang="en-US" sz="1800" dirty="0" smtClean="0">
                          <a:effectLst/>
                          <a:latin typeface="Arial" pitchFamily="34" charset="0"/>
                          <a:ea typeface="Calibri"/>
                          <a:cs typeface="Arial" pitchFamily="34" charset="0"/>
                        </a:rPr>
                        <a:t>Study Site</a:t>
                      </a:r>
                    </a:p>
                    <a:p>
                      <a:pPr marL="0" marR="0" indent="0" algn="l" defTabSz="914400" rtl="0" eaLnBrk="1" fontAlgn="auto" latinLnBrk="0" hangingPunct="1">
                        <a:lnSpc>
                          <a:spcPct val="115000"/>
                        </a:lnSpc>
                        <a:spcBef>
                          <a:spcPts val="0"/>
                        </a:spcBef>
                        <a:spcAft>
                          <a:spcPts val="0"/>
                        </a:spcAft>
                        <a:buClrTx/>
                        <a:buSzTx/>
                        <a:buFontTx/>
                        <a:buNone/>
                        <a:tabLst/>
                        <a:defRPr/>
                      </a:pPr>
                      <a:r>
                        <a:rPr lang="en-US" sz="1800" b="0" dirty="0" smtClean="0">
                          <a:effectLst/>
                          <a:latin typeface="Arial" pitchFamily="34" charset="0"/>
                          <a:ea typeface="Calibri"/>
                          <a:cs typeface="Arial" pitchFamily="34" charset="0"/>
                        </a:rPr>
                        <a:t>  </a:t>
                      </a:r>
                      <a:r>
                        <a:rPr lang="en-US" sz="1800" b="1" dirty="0" smtClean="0">
                          <a:effectLst/>
                          <a:latin typeface="Arial" pitchFamily="34" charset="0"/>
                          <a:ea typeface="Calibri"/>
                          <a:cs typeface="Arial" pitchFamily="34" charset="0"/>
                        </a:rPr>
                        <a:t>Houston</a:t>
                      </a:r>
                    </a:p>
                    <a:p>
                      <a:pPr marL="0" marR="0">
                        <a:lnSpc>
                          <a:spcPct val="115000"/>
                        </a:lnSpc>
                        <a:spcBef>
                          <a:spcPts val="0"/>
                        </a:spcBef>
                        <a:spcAft>
                          <a:spcPts val="0"/>
                        </a:spcAft>
                      </a:pPr>
                      <a:r>
                        <a:rPr lang="en-US" sz="1800" b="1" dirty="0" smtClean="0">
                          <a:effectLst/>
                          <a:latin typeface="Arial" pitchFamily="34" charset="0"/>
                          <a:ea typeface="Calibri"/>
                          <a:cs typeface="Arial" pitchFamily="34" charset="0"/>
                        </a:rPr>
                        <a:t>  Baltimore</a:t>
                      </a:r>
                    </a:p>
                    <a:p>
                      <a:pPr marL="0" marR="0">
                        <a:lnSpc>
                          <a:spcPct val="115000"/>
                        </a:lnSpc>
                        <a:spcBef>
                          <a:spcPts val="0"/>
                        </a:spcBef>
                        <a:spcAft>
                          <a:spcPts val="0"/>
                        </a:spcAft>
                      </a:pPr>
                      <a:r>
                        <a:rPr lang="en-US" sz="1800" b="1" dirty="0" smtClean="0">
                          <a:effectLst/>
                          <a:latin typeface="Arial" pitchFamily="34" charset="0"/>
                          <a:ea typeface="Calibri"/>
                          <a:cs typeface="Arial" pitchFamily="34" charset="0"/>
                        </a:rPr>
                        <a:t>  Boston</a:t>
                      </a:r>
                    </a:p>
                    <a:p>
                      <a:pPr marL="0" marR="0">
                        <a:lnSpc>
                          <a:spcPct val="115000"/>
                        </a:lnSpc>
                        <a:spcBef>
                          <a:spcPts val="0"/>
                        </a:spcBef>
                        <a:spcAft>
                          <a:spcPts val="0"/>
                        </a:spcAft>
                      </a:pPr>
                      <a:r>
                        <a:rPr lang="en-US" sz="1800" b="1" dirty="0" smtClean="0">
                          <a:effectLst/>
                          <a:latin typeface="Arial" pitchFamily="34" charset="0"/>
                          <a:ea typeface="Calibri"/>
                          <a:cs typeface="Arial" pitchFamily="34" charset="0"/>
                        </a:rPr>
                        <a:t>  Brooklyn</a:t>
                      </a:r>
                    </a:p>
                    <a:p>
                      <a:pPr marL="0" marR="0">
                        <a:lnSpc>
                          <a:spcPct val="115000"/>
                        </a:lnSpc>
                        <a:spcBef>
                          <a:spcPts val="0"/>
                        </a:spcBef>
                        <a:spcAft>
                          <a:spcPts val="0"/>
                        </a:spcAft>
                      </a:pPr>
                      <a:r>
                        <a:rPr lang="en-US" sz="1800" b="1" dirty="0" smtClean="0">
                          <a:effectLst/>
                          <a:latin typeface="Arial" pitchFamily="34" charset="0"/>
                          <a:ea typeface="Calibri"/>
                          <a:cs typeface="Arial" pitchFamily="34" charset="0"/>
                        </a:rPr>
                        <a:t>  Miami</a:t>
                      </a:r>
                    </a:p>
                    <a:p>
                      <a:pPr marL="0" marR="0">
                        <a:lnSpc>
                          <a:spcPct val="115000"/>
                        </a:lnSpc>
                        <a:spcBef>
                          <a:spcPts val="0"/>
                        </a:spcBef>
                        <a:spcAft>
                          <a:spcPts val="0"/>
                        </a:spcAft>
                      </a:pPr>
                      <a:r>
                        <a:rPr lang="en-US" sz="1800" b="1" dirty="0" smtClean="0">
                          <a:effectLst/>
                          <a:latin typeface="Arial" pitchFamily="34" charset="0"/>
                          <a:ea typeface="Calibri"/>
                          <a:cs typeface="Arial" pitchFamily="34" charset="0"/>
                        </a:rPr>
                        <a:t>  Birmingham</a:t>
                      </a:r>
                      <a:endParaRPr lang="en-US" sz="18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endParaRPr lang="en-US" sz="1800" b="1" dirty="0" smtClean="0">
                        <a:effectLst/>
                        <a:latin typeface="Arial" pitchFamily="34" charset="0"/>
                        <a:ea typeface="Calibri"/>
                        <a:cs typeface="Arial"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800" b="1" dirty="0" smtClean="0">
                          <a:effectLst/>
                          <a:latin typeface="Arial" pitchFamily="34" charset="0"/>
                          <a:ea typeface="Calibri"/>
                          <a:cs typeface="Arial" pitchFamily="34" charset="0"/>
                        </a:rPr>
                        <a:t>330</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308</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299</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302</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299</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300</a:t>
                      </a:r>
                    </a:p>
                  </a:txBody>
                  <a:tcPr marL="67084" marR="67084" marT="0" marB="0"/>
                </a:tc>
                <a:tc>
                  <a:txBody>
                    <a:bodyPr/>
                    <a:lstStyle/>
                    <a:p>
                      <a:pPr marL="0" marR="0" algn="ctr">
                        <a:lnSpc>
                          <a:spcPct val="115000"/>
                        </a:lnSpc>
                        <a:spcBef>
                          <a:spcPts val="0"/>
                        </a:spcBef>
                        <a:spcAft>
                          <a:spcPts val="0"/>
                        </a:spcAft>
                      </a:pPr>
                      <a:endParaRPr lang="en-US" sz="1800" b="1" dirty="0" smtClean="0">
                        <a:effectLst/>
                        <a:latin typeface="Arial" pitchFamily="34" charset="0"/>
                        <a:ea typeface="Calibri"/>
                        <a:cs typeface="Arial" pitchFamily="34" charset="0"/>
                      </a:endParaRP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17.9</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16.8</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16.3</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16.4</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16.3</a:t>
                      </a:r>
                    </a:p>
                    <a:p>
                      <a:pPr marL="0" marR="0" algn="ctr">
                        <a:lnSpc>
                          <a:spcPct val="115000"/>
                        </a:lnSpc>
                        <a:spcBef>
                          <a:spcPts val="0"/>
                        </a:spcBef>
                        <a:spcAft>
                          <a:spcPts val="0"/>
                        </a:spcAft>
                      </a:pPr>
                      <a:r>
                        <a:rPr lang="en-US" sz="1800" b="1" dirty="0" smtClean="0">
                          <a:effectLst/>
                          <a:latin typeface="Arial" pitchFamily="34" charset="0"/>
                          <a:ea typeface="Calibri"/>
                          <a:cs typeface="Arial" pitchFamily="34" charset="0"/>
                        </a:rPr>
                        <a:t>16.3</a:t>
                      </a:r>
                    </a:p>
                    <a:p>
                      <a:pPr marL="0" marR="0" algn="ctr">
                        <a:lnSpc>
                          <a:spcPct val="115000"/>
                        </a:lnSpc>
                        <a:spcBef>
                          <a:spcPts val="0"/>
                        </a:spcBef>
                        <a:spcAft>
                          <a:spcPts val="0"/>
                        </a:spcAft>
                      </a:pPr>
                      <a:endParaRPr lang="en-US" sz="1800" b="1" dirty="0">
                        <a:effectLst/>
                        <a:latin typeface="Arial" pitchFamily="34" charset="0"/>
                        <a:ea typeface="Calibri"/>
                        <a:cs typeface="Arial" pitchFamily="34" charset="0"/>
                      </a:endParaRPr>
                    </a:p>
                  </a:txBody>
                  <a:tcPr marL="67084" marR="67084" marT="0" marB="0"/>
                </a:tc>
              </a:tr>
              <a:tr h="1226185">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Study Arm</a:t>
                      </a:r>
                    </a:p>
                    <a:p>
                      <a:pPr marL="0" marR="0">
                        <a:lnSpc>
                          <a:spcPct val="115000"/>
                        </a:lnSpc>
                        <a:spcBef>
                          <a:spcPts val="0"/>
                        </a:spcBef>
                        <a:spcAft>
                          <a:spcPts val="0"/>
                        </a:spcAft>
                      </a:pPr>
                      <a:r>
                        <a:rPr lang="en-US" sz="1800" dirty="0">
                          <a:effectLst/>
                          <a:latin typeface="Arial" pitchFamily="34" charset="0"/>
                          <a:cs typeface="Arial" pitchFamily="34" charset="0"/>
                        </a:rPr>
                        <a:t>  </a:t>
                      </a:r>
                      <a:r>
                        <a:rPr lang="en-US" sz="1800" dirty="0" smtClean="0">
                          <a:effectLst/>
                          <a:latin typeface="Arial" pitchFamily="34" charset="0"/>
                          <a:cs typeface="Arial" pitchFamily="34" charset="0"/>
                        </a:rPr>
                        <a:t>Enhanced contact + Skills </a:t>
                      </a:r>
                      <a:endParaRPr lang="en-US" sz="1800" dirty="0">
                        <a:effectLst/>
                        <a:latin typeface="Arial" pitchFamily="34" charset="0"/>
                        <a:cs typeface="Arial" pitchFamily="34" charset="0"/>
                      </a:endParaRPr>
                    </a:p>
                    <a:p>
                      <a:pPr marL="0" marR="0">
                        <a:lnSpc>
                          <a:spcPct val="115000"/>
                        </a:lnSpc>
                        <a:spcBef>
                          <a:spcPts val="0"/>
                        </a:spcBef>
                        <a:spcAft>
                          <a:spcPts val="0"/>
                        </a:spcAft>
                      </a:pPr>
                      <a:r>
                        <a:rPr lang="en-US" sz="1800" dirty="0">
                          <a:effectLst/>
                          <a:latin typeface="Arial" pitchFamily="34" charset="0"/>
                          <a:cs typeface="Arial" pitchFamily="34" charset="0"/>
                        </a:rPr>
                        <a:t>  </a:t>
                      </a:r>
                      <a:r>
                        <a:rPr lang="en-US" sz="1800" dirty="0" smtClean="0">
                          <a:effectLst/>
                          <a:latin typeface="Arial" pitchFamily="34" charset="0"/>
                          <a:cs typeface="Arial" pitchFamily="34" charset="0"/>
                        </a:rPr>
                        <a:t>Enhanced</a:t>
                      </a:r>
                      <a:r>
                        <a:rPr lang="en-US" sz="1800" baseline="0" dirty="0" smtClean="0">
                          <a:effectLst/>
                          <a:latin typeface="Arial" pitchFamily="34" charset="0"/>
                          <a:cs typeface="Arial" pitchFamily="34" charset="0"/>
                        </a:rPr>
                        <a:t> contact</a:t>
                      </a:r>
                      <a:endParaRPr lang="en-US" sz="1800" dirty="0">
                        <a:effectLst/>
                        <a:latin typeface="Arial" pitchFamily="34" charset="0"/>
                        <a:cs typeface="Arial" pitchFamily="34" charset="0"/>
                      </a:endParaRPr>
                    </a:p>
                    <a:p>
                      <a:pPr marL="0" marR="0">
                        <a:lnSpc>
                          <a:spcPct val="115000"/>
                        </a:lnSpc>
                        <a:spcBef>
                          <a:spcPts val="0"/>
                        </a:spcBef>
                        <a:spcAft>
                          <a:spcPts val="0"/>
                        </a:spcAft>
                      </a:pPr>
                      <a:r>
                        <a:rPr lang="en-US" sz="1800" dirty="0">
                          <a:effectLst/>
                          <a:latin typeface="Arial" pitchFamily="34" charset="0"/>
                          <a:cs typeface="Arial" pitchFamily="34" charset="0"/>
                        </a:rPr>
                        <a:t>  </a:t>
                      </a:r>
                      <a:r>
                        <a:rPr lang="en-US" sz="1800" dirty="0" smtClean="0">
                          <a:effectLst/>
                          <a:latin typeface="Arial" pitchFamily="34" charset="0"/>
                          <a:cs typeface="Arial" pitchFamily="34" charset="0"/>
                        </a:rPr>
                        <a:t>Standard</a:t>
                      </a:r>
                      <a:r>
                        <a:rPr lang="en-US" sz="1800" baseline="0" dirty="0" smtClean="0">
                          <a:effectLst/>
                          <a:latin typeface="Arial" pitchFamily="34" charset="0"/>
                          <a:cs typeface="Arial" pitchFamily="34" charset="0"/>
                        </a:rPr>
                        <a:t> of care</a:t>
                      </a:r>
                      <a:endParaRPr lang="en-US" sz="18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 </a:t>
                      </a:r>
                    </a:p>
                    <a:p>
                      <a:pPr marL="0" marR="0" algn="ctr">
                        <a:lnSpc>
                          <a:spcPct val="115000"/>
                        </a:lnSpc>
                        <a:spcBef>
                          <a:spcPts val="0"/>
                        </a:spcBef>
                        <a:spcAft>
                          <a:spcPts val="0"/>
                        </a:spcAft>
                      </a:pPr>
                      <a:r>
                        <a:rPr lang="en-US" sz="1800" b="1" dirty="0">
                          <a:effectLst/>
                          <a:latin typeface="Arial" pitchFamily="34" charset="0"/>
                          <a:cs typeface="Arial" pitchFamily="34" charset="0"/>
                        </a:rPr>
                        <a:t>610</a:t>
                      </a:r>
                    </a:p>
                    <a:p>
                      <a:pPr marL="0" marR="0" algn="ctr">
                        <a:lnSpc>
                          <a:spcPct val="115000"/>
                        </a:lnSpc>
                        <a:spcBef>
                          <a:spcPts val="0"/>
                        </a:spcBef>
                        <a:spcAft>
                          <a:spcPts val="0"/>
                        </a:spcAft>
                      </a:pPr>
                      <a:r>
                        <a:rPr lang="en-US" sz="1800" b="1" dirty="0">
                          <a:effectLst/>
                          <a:latin typeface="Arial" pitchFamily="34" charset="0"/>
                          <a:cs typeface="Arial" pitchFamily="34" charset="0"/>
                        </a:rPr>
                        <a:t>615</a:t>
                      </a:r>
                    </a:p>
                    <a:p>
                      <a:pPr marL="0" marR="0" algn="ctr">
                        <a:lnSpc>
                          <a:spcPct val="115000"/>
                        </a:lnSpc>
                        <a:spcBef>
                          <a:spcPts val="0"/>
                        </a:spcBef>
                        <a:spcAft>
                          <a:spcPts val="0"/>
                        </a:spcAft>
                      </a:pPr>
                      <a:r>
                        <a:rPr lang="en-US" sz="1800" b="1" dirty="0">
                          <a:effectLst/>
                          <a:latin typeface="Arial" pitchFamily="34" charset="0"/>
                          <a:cs typeface="Arial" pitchFamily="34" charset="0"/>
                        </a:rPr>
                        <a:t>613</a:t>
                      </a:r>
                      <a:endParaRPr lang="en-US" sz="18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 </a:t>
                      </a:r>
                    </a:p>
                    <a:p>
                      <a:pPr marL="0" marR="0" algn="ctr">
                        <a:lnSpc>
                          <a:spcPct val="115000"/>
                        </a:lnSpc>
                        <a:spcBef>
                          <a:spcPts val="0"/>
                        </a:spcBef>
                        <a:spcAft>
                          <a:spcPts val="0"/>
                        </a:spcAft>
                      </a:pPr>
                      <a:r>
                        <a:rPr lang="en-US" sz="1800" b="1" dirty="0">
                          <a:effectLst/>
                          <a:latin typeface="Arial" pitchFamily="34" charset="0"/>
                          <a:cs typeface="Arial" pitchFamily="34" charset="0"/>
                        </a:rPr>
                        <a:t>33.2</a:t>
                      </a:r>
                    </a:p>
                    <a:p>
                      <a:pPr marL="0" marR="0" algn="ctr">
                        <a:lnSpc>
                          <a:spcPct val="115000"/>
                        </a:lnSpc>
                        <a:spcBef>
                          <a:spcPts val="0"/>
                        </a:spcBef>
                        <a:spcAft>
                          <a:spcPts val="0"/>
                        </a:spcAft>
                      </a:pPr>
                      <a:r>
                        <a:rPr lang="en-US" sz="1800" b="1" dirty="0">
                          <a:effectLst/>
                          <a:latin typeface="Arial" pitchFamily="34" charset="0"/>
                          <a:cs typeface="Arial" pitchFamily="34" charset="0"/>
                        </a:rPr>
                        <a:t>33.5</a:t>
                      </a:r>
                    </a:p>
                    <a:p>
                      <a:pPr marL="0" marR="0" algn="ctr">
                        <a:lnSpc>
                          <a:spcPct val="115000"/>
                        </a:lnSpc>
                        <a:spcBef>
                          <a:spcPts val="0"/>
                        </a:spcBef>
                        <a:spcAft>
                          <a:spcPts val="0"/>
                        </a:spcAft>
                      </a:pPr>
                      <a:r>
                        <a:rPr lang="en-US" sz="1800" b="1" dirty="0">
                          <a:effectLst/>
                          <a:latin typeface="Arial" pitchFamily="34" charset="0"/>
                          <a:cs typeface="Arial" pitchFamily="34" charset="0"/>
                        </a:rPr>
                        <a:t>33.3</a:t>
                      </a:r>
                      <a:endParaRPr lang="en-US" sz="1800" b="1" dirty="0">
                        <a:effectLst/>
                        <a:latin typeface="Arial" pitchFamily="34" charset="0"/>
                        <a:ea typeface="Calibri"/>
                        <a:cs typeface="Arial" pitchFamily="34" charset="0"/>
                      </a:endParaRPr>
                    </a:p>
                  </a:txBody>
                  <a:tcPr marL="67084" marR="67084" marT="0" marB="0"/>
                </a:tc>
              </a:tr>
              <a:tr h="900113">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Patient Type</a:t>
                      </a:r>
                    </a:p>
                    <a:p>
                      <a:pPr marL="0" marR="0">
                        <a:lnSpc>
                          <a:spcPct val="115000"/>
                        </a:lnSpc>
                        <a:spcBef>
                          <a:spcPts val="0"/>
                        </a:spcBef>
                        <a:spcAft>
                          <a:spcPts val="0"/>
                        </a:spcAft>
                      </a:pPr>
                      <a:r>
                        <a:rPr lang="en-US" sz="1800" dirty="0">
                          <a:effectLst/>
                          <a:latin typeface="Arial" pitchFamily="34" charset="0"/>
                          <a:cs typeface="Arial" pitchFamily="34" charset="0"/>
                        </a:rPr>
                        <a:t>  New Patients</a:t>
                      </a:r>
                    </a:p>
                    <a:p>
                      <a:pPr marL="0" marR="0">
                        <a:lnSpc>
                          <a:spcPct val="115000"/>
                        </a:lnSpc>
                        <a:spcBef>
                          <a:spcPts val="0"/>
                        </a:spcBef>
                        <a:spcAft>
                          <a:spcPts val="0"/>
                        </a:spcAft>
                      </a:pPr>
                      <a:r>
                        <a:rPr lang="en-US" sz="1800" dirty="0">
                          <a:effectLst/>
                          <a:latin typeface="Arial" pitchFamily="34" charset="0"/>
                          <a:cs typeface="Arial" pitchFamily="34" charset="0"/>
                        </a:rPr>
                        <a:t>  Established Patients</a:t>
                      </a:r>
                      <a:endParaRPr lang="en-US" sz="18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 </a:t>
                      </a:r>
                    </a:p>
                    <a:p>
                      <a:pPr marL="0" marR="0" algn="ctr">
                        <a:lnSpc>
                          <a:spcPct val="115000"/>
                        </a:lnSpc>
                        <a:spcBef>
                          <a:spcPts val="0"/>
                        </a:spcBef>
                        <a:spcAft>
                          <a:spcPts val="0"/>
                        </a:spcAft>
                      </a:pPr>
                      <a:r>
                        <a:rPr lang="en-US" sz="1800" b="1" dirty="0">
                          <a:effectLst/>
                          <a:latin typeface="Arial" pitchFamily="34" charset="0"/>
                          <a:cs typeface="Arial" pitchFamily="34" charset="0"/>
                        </a:rPr>
                        <a:t>526</a:t>
                      </a:r>
                    </a:p>
                    <a:p>
                      <a:pPr marL="0" marR="0" algn="ctr">
                        <a:lnSpc>
                          <a:spcPct val="115000"/>
                        </a:lnSpc>
                        <a:spcBef>
                          <a:spcPts val="0"/>
                        </a:spcBef>
                        <a:spcAft>
                          <a:spcPts val="0"/>
                        </a:spcAft>
                      </a:pPr>
                      <a:r>
                        <a:rPr lang="en-US" sz="1800" b="1" dirty="0">
                          <a:effectLst/>
                          <a:latin typeface="Arial" pitchFamily="34" charset="0"/>
                          <a:cs typeface="Arial" pitchFamily="34" charset="0"/>
                        </a:rPr>
                        <a:t>1312</a:t>
                      </a:r>
                      <a:endParaRPr lang="en-US" sz="18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 </a:t>
                      </a:r>
                    </a:p>
                    <a:p>
                      <a:pPr marL="0" marR="0" algn="ctr">
                        <a:lnSpc>
                          <a:spcPct val="115000"/>
                        </a:lnSpc>
                        <a:spcBef>
                          <a:spcPts val="0"/>
                        </a:spcBef>
                        <a:spcAft>
                          <a:spcPts val="0"/>
                        </a:spcAft>
                      </a:pPr>
                      <a:r>
                        <a:rPr lang="en-US" sz="1800" b="1" dirty="0">
                          <a:effectLst/>
                          <a:latin typeface="Arial" pitchFamily="34" charset="0"/>
                          <a:cs typeface="Arial" pitchFamily="34" charset="0"/>
                        </a:rPr>
                        <a:t>28.6</a:t>
                      </a:r>
                    </a:p>
                    <a:p>
                      <a:pPr marL="0" marR="0" algn="ctr">
                        <a:lnSpc>
                          <a:spcPct val="115000"/>
                        </a:lnSpc>
                        <a:spcBef>
                          <a:spcPts val="0"/>
                        </a:spcBef>
                        <a:spcAft>
                          <a:spcPts val="0"/>
                        </a:spcAft>
                      </a:pPr>
                      <a:r>
                        <a:rPr lang="en-US" sz="1800" b="1" dirty="0">
                          <a:effectLst/>
                          <a:latin typeface="Arial" pitchFamily="34" charset="0"/>
                          <a:cs typeface="Arial" pitchFamily="34" charset="0"/>
                        </a:rPr>
                        <a:t>71.4</a:t>
                      </a:r>
                      <a:endParaRPr lang="en-US" sz="1800" b="1" dirty="0">
                        <a:effectLst/>
                        <a:latin typeface="Arial" pitchFamily="34" charset="0"/>
                        <a:ea typeface="Calibri"/>
                        <a:cs typeface="Arial" pitchFamily="34" charset="0"/>
                      </a:endParaRPr>
                    </a:p>
                  </a:txBody>
                  <a:tcPr marL="67084" marR="67084" marT="0" marB="0"/>
                </a:tc>
              </a:tr>
            </a:tbl>
          </a:graphicData>
        </a:graphic>
      </p:graphicFrame>
      <p:sp>
        <p:nvSpPr>
          <p:cNvPr id="2" name="Title 1"/>
          <p:cNvSpPr>
            <a:spLocks noGrp="1"/>
          </p:cNvSpPr>
          <p:nvPr>
            <p:ph type="title"/>
          </p:nvPr>
        </p:nvSpPr>
        <p:spPr>
          <a:xfrm>
            <a:off x="533400" y="228600"/>
            <a:ext cx="8229600" cy="533400"/>
          </a:xfrm>
        </p:spPr>
        <p:txBody>
          <a:bodyPr>
            <a:normAutofit fontScale="90000"/>
          </a:bodyPr>
          <a:lstStyle/>
          <a:p>
            <a:r>
              <a:rPr lang="en-US" sz="3200" b="1" dirty="0" smtClean="0">
                <a:solidFill>
                  <a:srgbClr val="FFFF00"/>
                </a:solidFill>
                <a:latin typeface="Arial" pitchFamily="34" charset="0"/>
                <a:cs typeface="Arial" pitchFamily="34" charset="0"/>
              </a:rPr>
              <a:t>Baseline Demographics (N=1,838)</a:t>
            </a:r>
            <a:endParaRPr lang="en-U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24158548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766121577"/>
              </p:ext>
            </p:extLst>
          </p:nvPr>
        </p:nvGraphicFramePr>
        <p:xfrm>
          <a:off x="533400" y="685801"/>
          <a:ext cx="7772400" cy="5278375"/>
        </p:xfrm>
        <a:graphic>
          <a:graphicData uri="http://schemas.openxmlformats.org/drawingml/2006/table">
            <a:tbl>
              <a:tblPr firstRow="1" firstCol="1" bandRow="1">
                <a:tableStyleId>{5C22544A-7EE6-4342-B048-85BDC9FD1C3A}</a:tableStyleId>
              </a:tblPr>
              <a:tblGrid>
                <a:gridCol w="3774251"/>
                <a:gridCol w="1599260"/>
                <a:gridCol w="2398889"/>
              </a:tblGrid>
              <a:tr h="329943">
                <a:tc>
                  <a:txBody>
                    <a:bodyPr/>
                    <a:lstStyle/>
                    <a:p>
                      <a:pPr marL="0" marR="0" algn="ctr">
                        <a:lnSpc>
                          <a:spcPct val="115000"/>
                        </a:lnSpc>
                        <a:spcBef>
                          <a:spcPts val="0"/>
                        </a:spcBef>
                        <a:spcAft>
                          <a:spcPts val="0"/>
                        </a:spcAft>
                      </a:pPr>
                      <a:r>
                        <a:rPr lang="en-US" sz="2000" dirty="0">
                          <a:effectLst/>
                          <a:latin typeface="Arial" pitchFamily="34" charset="0"/>
                          <a:cs typeface="Arial" pitchFamily="34" charset="0"/>
                        </a:rPr>
                        <a:t>Demographics</a:t>
                      </a:r>
                      <a:endParaRPr lang="en-US" sz="20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2000" dirty="0">
                          <a:effectLst/>
                          <a:latin typeface="Arial" pitchFamily="34" charset="0"/>
                          <a:cs typeface="Arial" pitchFamily="34" charset="0"/>
                        </a:rPr>
                        <a:t>N</a:t>
                      </a:r>
                      <a:endParaRPr lang="en-US" sz="20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2000" dirty="0">
                          <a:effectLst/>
                          <a:latin typeface="Arial" pitchFamily="34" charset="0"/>
                          <a:cs typeface="Arial" pitchFamily="34" charset="0"/>
                        </a:rPr>
                        <a:t>Percent</a:t>
                      </a:r>
                      <a:endParaRPr lang="en-US" sz="2000" dirty="0">
                        <a:effectLst/>
                        <a:latin typeface="Arial" pitchFamily="34" charset="0"/>
                        <a:ea typeface="Calibri"/>
                        <a:cs typeface="Arial" pitchFamily="34" charset="0"/>
                      </a:endParaRPr>
                    </a:p>
                  </a:txBody>
                  <a:tcPr marL="67084" marR="67084" marT="0" marB="0"/>
                </a:tc>
              </a:tr>
              <a:tr h="1218450">
                <a:tc>
                  <a:txBody>
                    <a:bodyPr/>
                    <a:lstStyle/>
                    <a:p>
                      <a:pPr marL="0" marR="0">
                        <a:lnSpc>
                          <a:spcPct val="115000"/>
                        </a:lnSpc>
                        <a:spcBef>
                          <a:spcPts val="0"/>
                        </a:spcBef>
                        <a:spcAft>
                          <a:spcPts val="0"/>
                        </a:spcAft>
                      </a:pPr>
                      <a:r>
                        <a:rPr lang="en-US" sz="1600" dirty="0">
                          <a:effectLst/>
                          <a:latin typeface="Arial" pitchFamily="34" charset="0"/>
                          <a:cs typeface="Arial" pitchFamily="34" charset="0"/>
                        </a:rPr>
                        <a:t>Sex</a:t>
                      </a:r>
                    </a:p>
                    <a:p>
                      <a:pPr marL="0" marR="0">
                        <a:lnSpc>
                          <a:spcPct val="115000"/>
                        </a:lnSpc>
                        <a:spcBef>
                          <a:spcPts val="0"/>
                        </a:spcBef>
                        <a:spcAft>
                          <a:spcPts val="0"/>
                        </a:spcAft>
                      </a:pPr>
                      <a:r>
                        <a:rPr lang="en-US" sz="1600" dirty="0">
                          <a:effectLst/>
                          <a:latin typeface="Arial" pitchFamily="34" charset="0"/>
                          <a:cs typeface="Arial" pitchFamily="34" charset="0"/>
                        </a:rPr>
                        <a:t>  Males</a:t>
                      </a:r>
                    </a:p>
                    <a:p>
                      <a:pPr marL="0" marR="0">
                        <a:lnSpc>
                          <a:spcPct val="115000"/>
                        </a:lnSpc>
                        <a:spcBef>
                          <a:spcPts val="0"/>
                        </a:spcBef>
                        <a:spcAft>
                          <a:spcPts val="0"/>
                        </a:spcAft>
                      </a:pPr>
                      <a:r>
                        <a:rPr lang="en-US" sz="1600" dirty="0">
                          <a:effectLst/>
                          <a:latin typeface="Arial" pitchFamily="34" charset="0"/>
                          <a:cs typeface="Arial" pitchFamily="34" charset="0"/>
                        </a:rPr>
                        <a:t>  Females</a:t>
                      </a:r>
                    </a:p>
                    <a:p>
                      <a:pPr marL="0" marR="0">
                        <a:lnSpc>
                          <a:spcPct val="115000"/>
                        </a:lnSpc>
                        <a:spcBef>
                          <a:spcPts val="0"/>
                        </a:spcBef>
                        <a:spcAft>
                          <a:spcPts val="0"/>
                        </a:spcAft>
                      </a:pPr>
                      <a:r>
                        <a:rPr lang="en-US" sz="1600" dirty="0">
                          <a:effectLst/>
                          <a:latin typeface="Arial" pitchFamily="34" charset="0"/>
                          <a:cs typeface="Arial" pitchFamily="34" charset="0"/>
                        </a:rPr>
                        <a:t>  Transgender</a:t>
                      </a:r>
                      <a:endParaRPr lang="en-US" sz="16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1158</a:t>
                      </a:r>
                    </a:p>
                    <a:p>
                      <a:pPr marL="0" marR="0" algn="ctr">
                        <a:lnSpc>
                          <a:spcPct val="115000"/>
                        </a:lnSpc>
                        <a:spcBef>
                          <a:spcPts val="0"/>
                        </a:spcBef>
                        <a:spcAft>
                          <a:spcPts val="0"/>
                        </a:spcAft>
                      </a:pPr>
                      <a:r>
                        <a:rPr lang="en-US" sz="1600" b="1" dirty="0">
                          <a:effectLst/>
                          <a:latin typeface="Arial" pitchFamily="34" charset="0"/>
                          <a:cs typeface="Arial" pitchFamily="34" charset="0"/>
                        </a:rPr>
                        <a:t>665</a:t>
                      </a:r>
                    </a:p>
                    <a:p>
                      <a:pPr marL="0" marR="0" algn="ctr">
                        <a:lnSpc>
                          <a:spcPct val="115000"/>
                        </a:lnSpc>
                        <a:spcBef>
                          <a:spcPts val="0"/>
                        </a:spcBef>
                        <a:spcAft>
                          <a:spcPts val="0"/>
                        </a:spcAft>
                      </a:pPr>
                      <a:r>
                        <a:rPr lang="en-US" sz="1600" b="1" dirty="0">
                          <a:effectLst/>
                          <a:latin typeface="Arial" pitchFamily="34" charset="0"/>
                          <a:cs typeface="Arial" pitchFamily="34" charset="0"/>
                        </a:rPr>
                        <a:t>15</a:t>
                      </a:r>
                      <a:endParaRPr lang="en-US" sz="16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63.0</a:t>
                      </a:r>
                    </a:p>
                    <a:p>
                      <a:pPr marL="0" marR="0" algn="ctr">
                        <a:lnSpc>
                          <a:spcPct val="115000"/>
                        </a:lnSpc>
                        <a:spcBef>
                          <a:spcPts val="0"/>
                        </a:spcBef>
                        <a:spcAft>
                          <a:spcPts val="0"/>
                        </a:spcAft>
                      </a:pPr>
                      <a:r>
                        <a:rPr lang="en-US" sz="1600" b="1" dirty="0">
                          <a:effectLst/>
                          <a:latin typeface="Arial" pitchFamily="34" charset="0"/>
                          <a:cs typeface="Arial" pitchFamily="34" charset="0"/>
                        </a:rPr>
                        <a:t>36.2</a:t>
                      </a:r>
                    </a:p>
                    <a:p>
                      <a:pPr marL="0" marR="0" algn="ctr">
                        <a:lnSpc>
                          <a:spcPct val="115000"/>
                        </a:lnSpc>
                        <a:spcBef>
                          <a:spcPts val="0"/>
                        </a:spcBef>
                        <a:spcAft>
                          <a:spcPts val="0"/>
                        </a:spcAft>
                      </a:pPr>
                      <a:r>
                        <a:rPr lang="en-US" sz="1600" b="1" dirty="0">
                          <a:effectLst/>
                          <a:latin typeface="Arial" pitchFamily="34" charset="0"/>
                          <a:cs typeface="Arial" pitchFamily="34" charset="0"/>
                        </a:rPr>
                        <a:t>0.8</a:t>
                      </a:r>
                      <a:endParaRPr lang="en-US" sz="1600" b="1" dirty="0">
                        <a:effectLst/>
                        <a:latin typeface="Arial" pitchFamily="34" charset="0"/>
                        <a:ea typeface="Calibri"/>
                        <a:cs typeface="Arial" pitchFamily="34" charset="0"/>
                      </a:endParaRPr>
                    </a:p>
                  </a:txBody>
                  <a:tcPr marL="67084" marR="67084" marT="0" marB="0"/>
                </a:tc>
              </a:tr>
              <a:tr h="1583728">
                <a:tc>
                  <a:txBody>
                    <a:bodyPr/>
                    <a:lstStyle/>
                    <a:p>
                      <a:pPr marL="0" marR="0">
                        <a:lnSpc>
                          <a:spcPct val="115000"/>
                        </a:lnSpc>
                        <a:spcBef>
                          <a:spcPts val="0"/>
                        </a:spcBef>
                        <a:spcAft>
                          <a:spcPts val="0"/>
                        </a:spcAft>
                      </a:pPr>
                      <a:r>
                        <a:rPr lang="en-US" sz="1600" dirty="0">
                          <a:effectLst/>
                          <a:latin typeface="Arial" pitchFamily="34" charset="0"/>
                          <a:cs typeface="Arial" pitchFamily="34" charset="0"/>
                        </a:rPr>
                        <a:t>Race/ethnicity</a:t>
                      </a:r>
                    </a:p>
                    <a:p>
                      <a:pPr marL="0" marR="0">
                        <a:lnSpc>
                          <a:spcPct val="115000"/>
                        </a:lnSpc>
                        <a:spcBef>
                          <a:spcPts val="0"/>
                        </a:spcBef>
                        <a:spcAft>
                          <a:spcPts val="0"/>
                        </a:spcAft>
                      </a:pPr>
                      <a:r>
                        <a:rPr lang="en-US" sz="1600" dirty="0">
                          <a:effectLst/>
                          <a:latin typeface="Arial" pitchFamily="34" charset="0"/>
                          <a:cs typeface="Arial" pitchFamily="34" charset="0"/>
                        </a:rPr>
                        <a:t>  Black/African American</a:t>
                      </a:r>
                    </a:p>
                    <a:p>
                      <a:pPr marL="0" marR="0">
                        <a:lnSpc>
                          <a:spcPct val="115000"/>
                        </a:lnSpc>
                        <a:spcBef>
                          <a:spcPts val="0"/>
                        </a:spcBef>
                        <a:spcAft>
                          <a:spcPts val="0"/>
                        </a:spcAft>
                      </a:pPr>
                      <a:r>
                        <a:rPr lang="en-US" sz="1600" dirty="0">
                          <a:effectLst/>
                          <a:latin typeface="Arial" pitchFamily="34" charset="0"/>
                          <a:cs typeface="Arial" pitchFamily="34" charset="0"/>
                        </a:rPr>
                        <a:t>  Hispanic/Latino</a:t>
                      </a:r>
                    </a:p>
                    <a:p>
                      <a:pPr marL="0" marR="0">
                        <a:lnSpc>
                          <a:spcPct val="115000"/>
                        </a:lnSpc>
                        <a:spcBef>
                          <a:spcPts val="0"/>
                        </a:spcBef>
                        <a:spcAft>
                          <a:spcPts val="0"/>
                        </a:spcAft>
                      </a:pPr>
                      <a:r>
                        <a:rPr lang="en-US" sz="1600" dirty="0">
                          <a:effectLst/>
                          <a:latin typeface="Arial" pitchFamily="34" charset="0"/>
                          <a:cs typeface="Arial" pitchFamily="34" charset="0"/>
                        </a:rPr>
                        <a:t>  White</a:t>
                      </a:r>
                    </a:p>
                    <a:p>
                      <a:pPr marL="0" marR="0">
                        <a:lnSpc>
                          <a:spcPct val="115000"/>
                        </a:lnSpc>
                        <a:spcBef>
                          <a:spcPts val="0"/>
                        </a:spcBef>
                        <a:spcAft>
                          <a:spcPts val="0"/>
                        </a:spcAft>
                      </a:pPr>
                      <a:r>
                        <a:rPr lang="en-US" sz="1600" dirty="0">
                          <a:effectLst/>
                          <a:latin typeface="Arial" pitchFamily="34" charset="0"/>
                          <a:cs typeface="Arial" pitchFamily="34" charset="0"/>
                        </a:rPr>
                        <a:t>  Other </a:t>
                      </a:r>
                      <a:r>
                        <a:rPr lang="en-US" sz="1400" dirty="0">
                          <a:effectLst/>
                          <a:latin typeface="Arial" pitchFamily="34" charset="0"/>
                          <a:cs typeface="Arial" pitchFamily="34" charset="0"/>
                        </a:rPr>
                        <a:t>(Asian, NH/PI, AI/AN, multi-race)</a:t>
                      </a:r>
                      <a:endParaRPr lang="en-US" sz="14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1262</a:t>
                      </a:r>
                    </a:p>
                    <a:p>
                      <a:pPr marL="0" marR="0" algn="ctr">
                        <a:lnSpc>
                          <a:spcPct val="115000"/>
                        </a:lnSpc>
                        <a:spcBef>
                          <a:spcPts val="0"/>
                        </a:spcBef>
                        <a:spcAft>
                          <a:spcPts val="0"/>
                        </a:spcAft>
                      </a:pPr>
                      <a:r>
                        <a:rPr lang="en-US" sz="1600" b="1" dirty="0">
                          <a:effectLst/>
                          <a:latin typeface="Arial" pitchFamily="34" charset="0"/>
                          <a:cs typeface="Arial" pitchFamily="34" charset="0"/>
                        </a:rPr>
                        <a:t>288</a:t>
                      </a:r>
                    </a:p>
                    <a:p>
                      <a:pPr marL="0" marR="0" algn="ctr">
                        <a:lnSpc>
                          <a:spcPct val="115000"/>
                        </a:lnSpc>
                        <a:spcBef>
                          <a:spcPts val="0"/>
                        </a:spcBef>
                        <a:spcAft>
                          <a:spcPts val="0"/>
                        </a:spcAft>
                      </a:pPr>
                      <a:r>
                        <a:rPr lang="en-US" sz="1600" b="1" dirty="0">
                          <a:effectLst/>
                          <a:latin typeface="Arial" pitchFamily="34" charset="0"/>
                          <a:cs typeface="Arial" pitchFamily="34" charset="0"/>
                        </a:rPr>
                        <a:t>235</a:t>
                      </a:r>
                    </a:p>
                    <a:p>
                      <a:pPr marL="0" marR="0" algn="ctr">
                        <a:lnSpc>
                          <a:spcPct val="115000"/>
                        </a:lnSpc>
                        <a:spcBef>
                          <a:spcPts val="0"/>
                        </a:spcBef>
                        <a:spcAft>
                          <a:spcPts val="0"/>
                        </a:spcAft>
                      </a:pPr>
                      <a:r>
                        <a:rPr lang="en-US" sz="1600" b="1" dirty="0">
                          <a:effectLst/>
                          <a:latin typeface="Arial" pitchFamily="34" charset="0"/>
                          <a:cs typeface="Arial" pitchFamily="34" charset="0"/>
                        </a:rPr>
                        <a:t>53</a:t>
                      </a:r>
                      <a:endParaRPr lang="en-US" sz="16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68.7</a:t>
                      </a:r>
                    </a:p>
                    <a:p>
                      <a:pPr marL="0" marR="0" algn="ctr">
                        <a:lnSpc>
                          <a:spcPct val="115000"/>
                        </a:lnSpc>
                        <a:spcBef>
                          <a:spcPts val="0"/>
                        </a:spcBef>
                        <a:spcAft>
                          <a:spcPts val="0"/>
                        </a:spcAft>
                      </a:pPr>
                      <a:r>
                        <a:rPr lang="en-US" sz="1600" b="1" dirty="0">
                          <a:effectLst/>
                          <a:latin typeface="Arial" pitchFamily="34" charset="0"/>
                          <a:cs typeface="Arial" pitchFamily="34" charset="0"/>
                        </a:rPr>
                        <a:t>15.7</a:t>
                      </a:r>
                    </a:p>
                    <a:p>
                      <a:pPr marL="0" marR="0" algn="ctr">
                        <a:lnSpc>
                          <a:spcPct val="115000"/>
                        </a:lnSpc>
                        <a:spcBef>
                          <a:spcPts val="0"/>
                        </a:spcBef>
                        <a:spcAft>
                          <a:spcPts val="0"/>
                        </a:spcAft>
                      </a:pPr>
                      <a:r>
                        <a:rPr lang="en-US" sz="1600" b="1" dirty="0">
                          <a:effectLst/>
                          <a:latin typeface="Arial" pitchFamily="34" charset="0"/>
                          <a:cs typeface="Arial" pitchFamily="34" charset="0"/>
                        </a:rPr>
                        <a:t>12.8</a:t>
                      </a:r>
                    </a:p>
                    <a:p>
                      <a:pPr marL="0" marR="0" algn="ctr">
                        <a:lnSpc>
                          <a:spcPct val="115000"/>
                        </a:lnSpc>
                        <a:spcBef>
                          <a:spcPts val="0"/>
                        </a:spcBef>
                        <a:spcAft>
                          <a:spcPts val="0"/>
                        </a:spcAft>
                      </a:pPr>
                      <a:r>
                        <a:rPr lang="en-US" sz="1600" b="1" dirty="0">
                          <a:effectLst/>
                          <a:latin typeface="Arial" pitchFamily="34" charset="0"/>
                          <a:cs typeface="Arial" pitchFamily="34" charset="0"/>
                        </a:rPr>
                        <a:t>2.9</a:t>
                      </a:r>
                      <a:endParaRPr lang="en-US" sz="1600" b="1" dirty="0">
                        <a:effectLst/>
                        <a:latin typeface="Arial" pitchFamily="34" charset="0"/>
                        <a:ea typeface="Calibri"/>
                        <a:cs typeface="Arial" pitchFamily="34" charset="0"/>
                      </a:endParaRPr>
                    </a:p>
                  </a:txBody>
                  <a:tcPr marL="67084" marR="67084" marT="0" marB="0"/>
                </a:tc>
              </a:tr>
              <a:tr h="596004">
                <a:tc>
                  <a:txBody>
                    <a:bodyPr/>
                    <a:lstStyle/>
                    <a:p>
                      <a:pPr marL="0" marR="0">
                        <a:lnSpc>
                          <a:spcPct val="115000"/>
                        </a:lnSpc>
                        <a:spcBef>
                          <a:spcPts val="0"/>
                        </a:spcBef>
                        <a:spcAft>
                          <a:spcPts val="0"/>
                        </a:spcAft>
                      </a:pPr>
                      <a:r>
                        <a:rPr lang="en-US" sz="1600" dirty="0">
                          <a:effectLst/>
                          <a:latin typeface="Arial" pitchFamily="34" charset="0"/>
                          <a:cs typeface="Arial" pitchFamily="34" charset="0"/>
                        </a:rPr>
                        <a:t>Age at time of enrollment</a:t>
                      </a:r>
                    </a:p>
                    <a:p>
                      <a:pPr marL="0" marR="0">
                        <a:lnSpc>
                          <a:spcPct val="115000"/>
                        </a:lnSpc>
                        <a:spcBef>
                          <a:spcPts val="0"/>
                        </a:spcBef>
                        <a:spcAft>
                          <a:spcPts val="0"/>
                        </a:spcAft>
                      </a:pPr>
                      <a:r>
                        <a:rPr lang="en-US" sz="1600" dirty="0">
                          <a:effectLst/>
                          <a:latin typeface="Arial" pitchFamily="34" charset="0"/>
                          <a:cs typeface="Arial" pitchFamily="34" charset="0"/>
                        </a:rPr>
                        <a:t> </a:t>
                      </a:r>
                      <a:endParaRPr lang="en-US" sz="16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1,835</a:t>
                      </a:r>
                      <a:endParaRPr lang="en-US" sz="16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u="sng" dirty="0">
                          <a:effectLst/>
                          <a:latin typeface="Arial" pitchFamily="34" charset="0"/>
                          <a:cs typeface="Arial" pitchFamily="34" charset="0"/>
                        </a:rPr>
                        <a:t>Mean (median</a:t>
                      </a:r>
                      <a:r>
                        <a:rPr lang="en-US" sz="1600" b="1" u="sng" dirty="0" smtClean="0">
                          <a:effectLst/>
                          <a:latin typeface="Arial" pitchFamily="34" charset="0"/>
                          <a:cs typeface="Arial" pitchFamily="34" charset="0"/>
                        </a:rPr>
                        <a:t>)</a:t>
                      </a:r>
                      <a:endParaRPr lang="en-US" sz="1600" b="1" u="sng" dirty="0">
                        <a:effectLst/>
                        <a:latin typeface="Arial" pitchFamily="34" charset="0"/>
                        <a:cs typeface="Arial" pitchFamily="34" charset="0"/>
                      </a:endParaRPr>
                    </a:p>
                    <a:p>
                      <a:pPr marL="0" marR="0" algn="ctr">
                        <a:lnSpc>
                          <a:spcPct val="115000"/>
                        </a:lnSpc>
                        <a:spcBef>
                          <a:spcPts val="0"/>
                        </a:spcBef>
                        <a:spcAft>
                          <a:spcPts val="0"/>
                        </a:spcAft>
                      </a:pPr>
                      <a:r>
                        <a:rPr lang="en-US" sz="1600" b="1" dirty="0">
                          <a:effectLst/>
                          <a:latin typeface="Arial" pitchFamily="34" charset="0"/>
                          <a:cs typeface="Arial" pitchFamily="34" charset="0"/>
                        </a:rPr>
                        <a:t>44.6 (45</a:t>
                      </a:r>
                      <a:r>
                        <a:rPr lang="en-US" sz="1600" b="1" dirty="0" smtClean="0">
                          <a:effectLst/>
                          <a:latin typeface="Arial" pitchFamily="34" charset="0"/>
                          <a:cs typeface="Arial" pitchFamily="34" charset="0"/>
                        </a:rPr>
                        <a:t>)</a:t>
                      </a:r>
                      <a:endParaRPr lang="en-US" sz="1600" b="1" dirty="0">
                        <a:effectLst/>
                        <a:latin typeface="Arial" pitchFamily="34" charset="0"/>
                        <a:ea typeface="Calibri"/>
                        <a:cs typeface="Arial" pitchFamily="34" charset="0"/>
                      </a:endParaRPr>
                    </a:p>
                  </a:txBody>
                  <a:tcPr marL="67084" marR="67084" marT="0" marB="0"/>
                </a:tc>
              </a:tr>
              <a:tr h="1529673">
                <a:tc>
                  <a:txBody>
                    <a:bodyPr/>
                    <a:lstStyle/>
                    <a:p>
                      <a:pPr marL="0" marR="0">
                        <a:lnSpc>
                          <a:spcPct val="115000"/>
                        </a:lnSpc>
                        <a:spcBef>
                          <a:spcPts val="0"/>
                        </a:spcBef>
                        <a:spcAft>
                          <a:spcPts val="0"/>
                        </a:spcAft>
                      </a:pPr>
                      <a:r>
                        <a:rPr lang="en-US" sz="1600" dirty="0">
                          <a:effectLst/>
                          <a:latin typeface="Arial" pitchFamily="34" charset="0"/>
                          <a:cs typeface="Arial" pitchFamily="34" charset="0"/>
                        </a:rPr>
                        <a:t>Age, categorical</a:t>
                      </a:r>
                    </a:p>
                    <a:p>
                      <a:pPr marL="0" marR="0">
                        <a:lnSpc>
                          <a:spcPct val="115000"/>
                        </a:lnSpc>
                        <a:spcBef>
                          <a:spcPts val="0"/>
                        </a:spcBef>
                        <a:spcAft>
                          <a:spcPts val="0"/>
                        </a:spcAft>
                      </a:pPr>
                      <a:r>
                        <a:rPr lang="en-US" sz="1600" dirty="0">
                          <a:effectLst/>
                          <a:latin typeface="Arial" pitchFamily="34" charset="0"/>
                          <a:cs typeface="Arial" pitchFamily="34" charset="0"/>
                        </a:rPr>
                        <a:t>  18-29</a:t>
                      </a:r>
                    </a:p>
                    <a:p>
                      <a:pPr marL="0" marR="0">
                        <a:lnSpc>
                          <a:spcPct val="115000"/>
                        </a:lnSpc>
                        <a:spcBef>
                          <a:spcPts val="0"/>
                        </a:spcBef>
                        <a:spcAft>
                          <a:spcPts val="0"/>
                        </a:spcAft>
                      </a:pPr>
                      <a:r>
                        <a:rPr lang="en-US" sz="1600" dirty="0">
                          <a:effectLst/>
                          <a:latin typeface="Arial" pitchFamily="34" charset="0"/>
                          <a:cs typeface="Arial" pitchFamily="34" charset="0"/>
                        </a:rPr>
                        <a:t>  30-39</a:t>
                      </a:r>
                    </a:p>
                    <a:p>
                      <a:pPr marL="0" marR="0">
                        <a:lnSpc>
                          <a:spcPct val="115000"/>
                        </a:lnSpc>
                        <a:spcBef>
                          <a:spcPts val="0"/>
                        </a:spcBef>
                        <a:spcAft>
                          <a:spcPts val="0"/>
                        </a:spcAft>
                      </a:pPr>
                      <a:r>
                        <a:rPr lang="en-US" sz="1600" dirty="0">
                          <a:effectLst/>
                          <a:latin typeface="Arial" pitchFamily="34" charset="0"/>
                          <a:cs typeface="Arial" pitchFamily="34" charset="0"/>
                        </a:rPr>
                        <a:t>  40-49</a:t>
                      </a:r>
                    </a:p>
                    <a:p>
                      <a:pPr marL="0" marR="0">
                        <a:lnSpc>
                          <a:spcPct val="115000"/>
                        </a:lnSpc>
                        <a:spcBef>
                          <a:spcPts val="0"/>
                        </a:spcBef>
                        <a:spcAft>
                          <a:spcPts val="0"/>
                        </a:spcAft>
                      </a:pPr>
                      <a:r>
                        <a:rPr lang="en-US" sz="1600" dirty="0">
                          <a:effectLst/>
                          <a:latin typeface="Arial" pitchFamily="34" charset="0"/>
                          <a:cs typeface="Arial" pitchFamily="34" charset="0"/>
                        </a:rPr>
                        <a:t>  50+</a:t>
                      </a:r>
                      <a:endParaRPr lang="en-US" sz="1600"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199</a:t>
                      </a:r>
                    </a:p>
                    <a:p>
                      <a:pPr marL="0" marR="0" algn="ctr">
                        <a:lnSpc>
                          <a:spcPct val="115000"/>
                        </a:lnSpc>
                        <a:spcBef>
                          <a:spcPts val="0"/>
                        </a:spcBef>
                        <a:spcAft>
                          <a:spcPts val="0"/>
                        </a:spcAft>
                      </a:pPr>
                      <a:r>
                        <a:rPr lang="en-US" sz="1600" b="1" dirty="0">
                          <a:effectLst/>
                          <a:latin typeface="Arial" pitchFamily="34" charset="0"/>
                          <a:cs typeface="Arial" pitchFamily="34" charset="0"/>
                        </a:rPr>
                        <a:t>361</a:t>
                      </a:r>
                    </a:p>
                    <a:p>
                      <a:pPr marL="0" marR="0" algn="ctr">
                        <a:lnSpc>
                          <a:spcPct val="115000"/>
                        </a:lnSpc>
                        <a:spcBef>
                          <a:spcPts val="0"/>
                        </a:spcBef>
                        <a:spcAft>
                          <a:spcPts val="0"/>
                        </a:spcAft>
                      </a:pPr>
                      <a:r>
                        <a:rPr lang="en-US" sz="1600" b="1" dirty="0">
                          <a:effectLst/>
                          <a:latin typeface="Arial" pitchFamily="34" charset="0"/>
                          <a:cs typeface="Arial" pitchFamily="34" charset="0"/>
                        </a:rPr>
                        <a:t>624</a:t>
                      </a:r>
                    </a:p>
                    <a:p>
                      <a:pPr marL="0" marR="0" algn="ctr">
                        <a:lnSpc>
                          <a:spcPct val="115000"/>
                        </a:lnSpc>
                        <a:spcBef>
                          <a:spcPts val="0"/>
                        </a:spcBef>
                        <a:spcAft>
                          <a:spcPts val="0"/>
                        </a:spcAft>
                      </a:pPr>
                      <a:r>
                        <a:rPr lang="en-US" sz="1600" b="1" dirty="0">
                          <a:effectLst/>
                          <a:latin typeface="Arial" pitchFamily="34" charset="0"/>
                          <a:cs typeface="Arial" pitchFamily="34" charset="0"/>
                        </a:rPr>
                        <a:t>651</a:t>
                      </a:r>
                      <a:endParaRPr lang="en-US" sz="1600" b="1" dirty="0">
                        <a:effectLst/>
                        <a:latin typeface="Arial" pitchFamily="34" charset="0"/>
                        <a:ea typeface="Calibri"/>
                        <a:cs typeface="Arial" pitchFamily="34" charset="0"/>
                      </a:endParaRPr>
                    </a:p>
                  </a:txBody>
                  <a:tcPr marL="67084" marR="67084" marT="0" marB="0"/>
                </a:tc>
                <a:tc>
                  <a:txBody>
                    <a:bodyPr/>
                    <a:lstStyle/>
                    <a:p>
                      <a:pPr marL="0" marR="0" algn="ctr">
                        <a:lnSpc>
                          <a:spcPct val="115000"/>
                        </a:lnSpc>
                        <a:spcBef>
                          <a:spcPts val="0"/>
                        </a:spcBef>
                        <a:spcAft>
                          <a:spcPts val="0"/>
                        </a:spcAft>
                      </a:pPr>
                      <a:r>
                        <a:rPr lang="en-US" sz="1600" b="1" dirty="0">
                          <a:effectLst/>
                          <a:latin typeface="Arial" pitchFamily="34" charset="0"/>
                          <a:cs typeface="Arial" pitchFamily="34" charset="0"/>
                        </a:rPr>
                        <a:t> </a:t>
                      </a:r>
                    </a:p>
                    <a:p>
                      <a:pPr marL="0" marR="0" algn="ctr">
                        <a:lnSpc>
                          <a:spcPct val="115000"/>
                        </a:lnSpc>
                        <a:spcBef>
                          <a:spcPts val="0"/>
                        </a:spcBef>
                        <a:spcAft>
                          <a:spcPts val="0"/>
                        </a:spcAft>
                      </a:pPr>
                      <a:r>
                        <a:rPr lang="en-US" sz="1600" b="1" dirty="0">
                          <a:effectLst/>
                          <a:latin typeface="Arial" pitchFamily="34" charset="0"/>
                          <a:cs typeface="Arial" pitchFamily="34" charset="0"/>
                        </a:rPr>
                        <a:t>10.8</a:t>
                      </a:r>
                    </a:p>
                    <a:p>
                      <a:pPr marL="0" marR="0" algn="ctr">
                        <a:lnSpc>
                          <a:spcPct val="115000"/>
                        </a:lnSpc>
                        <a:spcBef>
                          <a:spcPts val="0"/>
                        </a:spcBef>
                        <a:spcAft>
                          <a:spcPts val="0"/>
                        </a:spcAft>
                      </a:pPr>
                      <a:r>
                        <a:rPr lang="en-US" sz="1600" b="1" dirty="0">
                          <a:effectLst/>
                          <a:latin typeface="Arial" pitchFamily="34" charset="0"/>
                          <a:cs typeface="Arial" pitchFamily="34" charset="0"/>
                        </a:rPr>
                        <a:t>19.7</a:t>
                      </a:r>
                    </a:p>
                    <a:p>
                      <a:pPr marL="0" marR="0" algn="ctr">
                        <a:lnSpc>
                          <a:spcPct val="115000"/>
                        </a:lnSpc>
                        <a:spcBef>
                          <a:spcPts val="0"/>
                        </a:spcBef>
                        <a:spcAft>
                          <a:spcPts val="0"/>
                        </a:spcAft>
                      </a:pPr>
                      <a:r>
                        <a:rPr lang="en-US" sz="1600" b="1" dirty="0">
                          <a:effectLst/>
                          <a:latin typeface="Arial" pitchFamily="34" charset="0"/>
                          <a:cs typeface="Arial" pitchFamily="34" charset="0"/>
                        </a:rPr>
                        <a:t>34.0</a:t>
                      </a:r>
                    </a:p>
                    <a:p>
                      <a:pPr marL="0" marR="0" algn="ctr">
                        <a:lnSpc>
                          <a:spcPct val="115000"/>
                        </a:lnSpc>
                        <a:spcBef>
                          <a:spcPts val="0"/>
                        </a:spcBef>
                        <a:spcAft>
                          <a:spcPts val="0"/>
                        </a:spcAft>
                      </a:pPr>
                      <a:r>
                        <a:rPr lang="en-US" sz="1600" b="1" dirty="0">
                          <a:effectLst/>
                          <a:latin typeface="Arial" pitchFamily="34" charset="0"/>
                          <a:cs typeface="Arial" pitchFamily="34" charset="0"/>
                        </a:rPr>
                        <a:t>35.5</a:t>
                      </a:r>
                      <a:endParaRPr lang="en-US" sz="1600" b="1" dirty="0">
                        <a:effectLst/>
                        <a:latin typeface="Arial" pitchFamily="34" charset="0"/>
                        <a:ea typeface="Calibri"/>
                        <a:cs typeface="Arial" pitchFamily="34" charset="0"/>
                      </a:endParaRPr>
                    </a:p>
                  </a:txBody>
                  <a:tcPr marL="67084" marR="67084" marT="0" marB="0"/>
                </a:tc>
              </a:tr>
            </a:tbl>
          </a:graphicData>
        </a:graphic>
      </p:graphicFrame>
      <p:sp>
        <p:nvSpPr>
          <p:cNvPr id="2" name="Title 1"/>
          <p:cNvSpPr>
            <a:spLocks noGrp="1"/>
          </p:cNvSpPr>
          <p:nvPr>
            <p:ph type="title"/>
          </p:nvPr>
        </p:nvSpPr>
        <p:spPr>
          <a:xfrm>
            <a:off x="381000" y="15240"/>
            <a:ext cx="8229600" cy="639762"/>
          </a:xfrm>
        </p:spPr>
        <p:txBody>
          <a:bodyPr>
            <a:normAutofit/>
          </a:bodyPr>
          <a:lstStyle/>
          <a:p>
            <a:r>
              <a:rPr lang="en-US" sz="3200" b="1" dirty="0" smtClean="0">
                <a:solidFill>
                  <a:srgbClr val="FFFF00"/>
                </a:solidFill>
                <a:latin typeface="Arial" pitchFamily="34" charset="0"/>
                <a:cs typeface="Arial" pitchFamily="34" charset="0"/>
              </a:rPr>
              <a:t>Baseline Demographics (2)</a:t>
            </a:r>
            <a:endParaRPr lang="en-US" sz="32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3935724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435277875"/>
              </p:ext>
            </p:extLst>
          </p:nvPr>
        </p:nvGraphicFramePr>
        <p:xfrm>
          <a:off x="381000" y="1219200"/>
          <a:ext cx="8229598" cy="2653839"/>
        </p:xfrm>
        <a:graphic>
          <a:graphicData uri="http://schemas.openxmlformats.org/drawingml/2006/table">
            <a:tbl>
              <a:tblPr firstRow="1" firstCol="1" bandRow="1">
                <a:tableStyleId>{5C22544A-7EE6-4342-B048-85BDC9FD1C3A}</a:tableStyleId>
              </a:tblPr>
              <a:tblGrid>
                <a:gridCol w="5320144"/>
                <a:gridCol w="1246909"/>
                <a:gridCol w="1662545"/>
              </a:tblGrid>
              <a:tr h="427689">
                <a:tc>
                  <a:txBody>
                    <a:bodyPr/>
                    <a:lstStyle/>
                    <a:p>
                      <a:pPr marL="0" marR="0" algn="ctr">
                        <a:lnSpc>
                          <a:spcPct val="115000"/>
                        </a:lnSpc>
                        <a:spcBef>
                          <a:spcPts val="0"/>
                        </a:spcBef>
                        <a:spcAft>
                          <a:spcPts val="0"/>
                        </a:spcAft>
                      </a:pPr>
                      <a:r>
                        <a:rPr lang="en-US" sz="2800" dirty="0">
                          <a:effectLst/>
                          <a:latin typeface="Arial" pitchFamily="34" charset="0"/>
                          <a:cs typeface="Arial" pitchFamily="34" charset="0"/>
                        </a:rPr>
                        <a:t>Demographics</a:t>
                      </a:r>
                      <a:endParaRPr lang="en-US" sz="2800" dirty="0">
                        <a:effectLst/>
                        <a:latin typeface="Arial" pitchFamily="34" charset="0"/>
                        <a:ea typeface="Calibri"/>
                        <a:cs typeface="Arial" pitchFamily="34" charset="0"/>
                      </a:endParaRPr>
                    </a:p>
                  </a:txBody>
                  <a:tcPr marL="61924" marR="61924" marT="0" marB="0"/>
                </a:tc>
                <a:tc>
                  <a:txBody>
                    <a:bodyPr/>
                    <a:lstStyle/>
                    <a:p>
                      <a:pPr marL="0" marR="0" algn="ctr">
                        <a:lnSpc>
                          <a:spcPct val="115000"/>
                        </a:lnSpc>
                        <a:spcBef>
                          <a:spcPts val="0"/>
                        </a:spcBef>
                        <a:spcAft>
                          <a:spcPts val="0"/>
                        </a:spcAft>
                      </a:pPr>
                      <a:r>
                        <a:rPr lang="en-US" sz="2800" dirty="0">
                          <a:effectLst/>
                          <a:latin typeface="Arial" pitchFamily="34" charset="0"/>
                          <a:cs typeface="Arial" pitchFamily="34" charset="0"/>
                        </a:rPr>
                        <a:t>N</a:t>
                      </a:r>
                      <a:endParaRPr lang="en-US" sz="2800" dirty="0">
                        <a:effectLst/>
                        <a:latin typeface="Arial" pitchFamily="34" charset="0"/>
                        <a:ea typeface="Calibri"/>
                        <a:cs typeface="Arial" pitchFamily="34" charset="0"/>
                      </a:endParaRPr>
                    </a:p>
                  </a:txBody>
                  <a:tcPr marL="61924" marR="61924" marT="0" marB="0"/>
                </a:tc>
                <a:tc>
                  <a:txBody>
                    <a:bodyPr/>
                    <a:lstStyle/>
                    <a:p>
                      <a:pPr marL="0" marR="0" algn="ctr">
                        <a:lnSpc>
                          <a:spcPct val="115000"/>
                        </a:lnSpc>
                        <a:spcBef>
                          <a:spcPts val="0"/>
                        </a:spcBef>
                        <a:spcAft>
                          <a:spcPts val="0"/>
                        </a:spcAft>
                      </a:pPr>
                      <a:r>
                        <a:rPr lang="en-US" sz="2800" dirty="0">
                          <a:effectLst/>
                          <a:latin typeface="Arial" pitchFamily="34" charset="0"/>
                          <a:cs typeface="Arial" pitchFamily="34" charset="0"/>
                        </a:rPr>
                        <a:t>Percent</a:t>
                      </a:r>
                      <a:endParaRPr lang="en-US" sz="2800" dirty="0">
                        <a:effectLst/>
                        <a:latin typeface="Arial" pitchFamily="34" charset="0"/>
                        <a:ea typeface="Calibri"/>
                        <a:cs typeface="Arial" pitchFamily="34" charset="0"/>
                      </a:endParaRPr>
                    </a:p>
                  </a:txBody>
                  <a:tcPr marL="61924" marR="61924" marT="0" marB="0"/>
                </a:tc>
              </a:tr>
              <a:tr h="2163111">
                <a:tc>
                  <a:txBody>
                    <a:bodyPr/>
                    <a:lstStyle/>
                    <a:p>
                      <a:pPr marL="0" marR="0">
                        <a:lnSpc>
                          <a:spcPct val="115000"/>
                        </a:lnSpc>
                        <a:spcBef>
                          <a:spcPts val="0"/>
                        </a:spcBef>
                        <a:spcAft>
                          <a:spcPts val="0"/>
                        </a:spcAft>
                      </a:pPr>
                      <a:r>
                        <a:rPr lang="en-US" sz="2000" dirty="0">
                          <a:effectLst/>
                          <a:latin typeface="Arial" pitchFamily="34" charset="0"/>
                          <a:cs typeface="Arial" pitchFamily="34" charset="0"/>
                        </a:rPr>
                        <a:t>HIV Risk Factor</a:t>
                      </a:r>
                    </a:p>
                    <a:p>
                      <a:pPr marL="0" marR="0">
                        <a:lnSpc>
                          <a:spcPct val="115000"/>
                        </a:lnSpc>
                        <a:spcBef>
                          <a:spcPts val="0"/>
                        </a:spcBef>
                        <a:spcAft>
                          <a:spcPts val="0"/>
                        </a:spcAft>
                      </a:pPr>
                      <a:r>
                        <a:rPr lang="en-US" sz="2000" dirty="0">
                          <a:effectLst/>
                          <a:latin typeface="Arial" pitchFamily="34" charset="0"/>
                          <a:cs typeface="Arial" pitchFamily="34" charset="0"/>
                        </a:rPr>
                        <a:t>  </a:t>
                      </a:r>
                      <a:r>
                        <a:rPr lang="en-US" sz="2000" dirty="0" smtClean="0">
                          <a:effectLst/>
                          <a:latin typeface="Arial" pitchFamily="34" charset="0"/>
                          <a:cs typeface="Arial" pitchFamily="34" charset="0"/>
                        </a:rPr>
                        <a:t>MSM+ MSM/IDU</a:t>
                      </a:r>
                      <a:endParaRPr lang="en-US" sz="2000" dirty="0">
                        <a:effectLst/>
                        <a:latin typeface="Arial" pitchFamily="34" charset="0"/>
                        <a:cs typeface="Arial" pitchFamily="34" charset="0"/>
                      </a:endParaRPr>
                    </a:p>
                    <a:p>
                      <a:pPr marL="0" marR="0">
                        <a:lnSpc>
                          <a:spcPct val="115000"/>
                        </a:lnSpc>
                        <a:spcBef>
                          <a:spcPts val="0"/>
                        </a:spcBef>
                        <a:spcAft>
                          <a:spcPts val="0"/>
                        </a:spcAft>
                      </a:pPr>
                      <a:r>
                        <a:rPr lang="en-US" sz="2000" baseline="0" dirty="0" smtClean="0">
                          <a:effectLst/>
                          <a:latin typeface="Arial" pitchFamily="34" charset="0"/>
                          <a:cs typeface="Arial" pitchFamily="34" charset="0"/>
                        </a:rPr>
                        <a:t>  </a:t>
                      </a:r>
                      <a:r>
                        <a:rPr lang="en-US" sz="2000" dirty="0" smtClean="0">
                          <a:effectLst/>
                          <a:latin typeface="Arial" pitchFamily="34" charset="0"/>
                          <a:cs typeface="Arial" pitchFamily="34" charset="0"/>
                        </a:rPr>
                        <a:t>IDU</a:t>
                      </a:r>
                      <a:endParaRPr lang="en-US" sz="2000" dirty="0">
                        <a:effectLst/>
                        <a:latin typeface="Arial" pitchFamily="34" charset="0"/>
                        <a:cs typeface="Arial" pitchFamily="34" charset="0"/>
                      </a:endParaRPr>
                    </a:p>
                    <a:p>
                      <a:pPr marL="0" marR="0">
                        <a:lnSpc>
                          <a:spcPct val="115000"/>
                        </a:lnSpc>
                        <a:spcBef>
                          <a:spcPts val="0"/>
                        </a:spcBef>
                        <a:spcAft>
                          <a:spcPts val="0"/>
                        </a:spcAft>
                      </a:pPr>
                      <a:r>
                        <a:rPr lang="en-US" sz="2000" dirty="0">
                          <a:effectLst/>
                          <a:latin typeface="Arial" pitchFamily="34" charset="0"/>
                          <a:cs typeface="Arial" pitchFamily="34" charset="0"/>
                        </a:rPr>
                        <a:t>  Heterosexual</a:t>
                      </a:r>
                    </a:p>
                    <a:p>
                      <a:pPr marL="0" marR="0">
                        <a:lnSpc>
                          <a:spcPct val="115000"/>
                        </a:lnSpc>
                        <a:spcBef>
                          <a:spcPts val="0"/>
                        </a:spcBef>
                        <a:spcAft>
                          <a:spcPts val="0"/>
                        </a:spcAft>
                      </a:pPr>
                      <a:r>
                        <a:rPr lang="en-US" sz="2000" dirty="0">
                          <a:effectLst/>
                          <a:latin typeface="Arial" pitchFamily="34" charset="0"/>
                          <a:cs typeface="Arial" pitchFamily="34" charset="0"/>
                        </a:rPr>
                        <a:t>  </a:t>
                      </a:r>
                      <a:r>
                        <a:rPr lang="en-US" sz="2000" dirty="0" smtClean="0">
                          <a:effectLst/>
                          <a:latin typeface="Arial" pitchFamily="34" charset="0"/>
                          <a:cs typeface="Arial" pitchFamily="34" charset="0"/>
                        </a:rPr>
                        <a:t>Other </a:t>
                      </a:r>
                      <a:r>
                        <a:rPr lang="en-US" sz="2000" dirty="0">
                          <a:effectLst/>
                          <a:latin typeface="Arial" pitchFamily="34" charset="0"/>
                          <a:cs typeface="Arial" pitchFamily="34" charset="0"/>
                        </a:rPr>
                        <a:t>(e.g., perinatal, </a:t>
                      </a:r>
                      <a:r>
                        <a:rPr lang="en-US" sz="2000" dirty="0" smtClean="0">
                          <a:effectLst/>
                          <a:latin typeface="Arial" pitchFamily="34" charset="0"/>
                          <a:cs typeface="Arial" pitchFamily="34" charset="0"/>
                        </a:rPr>
                        <a:t>blood</a:t>
                      </a:r>
                      <a:r>
                        <a:rPr lang="en-US" sz="2000" baseline="0" dirty="0" smtClean="0">
                          <a:effectLst/>
                          <a:latin typeface="Arial" pitchFamily="34" charset="0"/>
                          <a:cs typeface="Arial" pitchFamily="34" charset="0"/>
                        </a:rPr>
                        <a:t> t</a:t>
                      </a:r>
                      <a:r>
                        <a:rPr lang="en-US" sz="2000" dirty="0" smtClean="0">
                          <a:effectLst/>
                          <a:latin typeface="Arial" pitchFamily="34" charset="0"/>
                          <a:cs typeface="Arial" pitchFamily="34" charset="0"/>
                        </a:rPr>
                        <a:t>ransfusion</a:t>
                      </a:r>
                      <a:r>
                        <a:rPr lang="en-US" sz="2000" dirty="0">
                          <a:effectLst/>
                          <a:latin typeface="Arial" pitchFamily="34" charset="0"/>
                          <a:cs typeface="Arial" pitchFamily="34" charset="0"/>
                        </a:rPr>
                        <a:t>)</a:t>
                      </a:r>
                    </a:p>
                    <a:p>
                      <a:pPr marL="0" marR="0">
                        <a:lnSpc>
                          <a:spcPct val="115000"/>
                        </a:lnSpc>
                        <a:spcBef>
                          <a:spcPts val="0"/>
                        </a:spcBef>
                        <a:spcAft>
                          <a:spcPts val="0"/>
                        </a:spcAft>
                      </a:pPr>
                      <a:r>
                        <a:rPr lang="en-US" sz="2000" dirty="0">
                          <a:effectLst/>
                          <a:latin typeface="Arial" pitchFamily="34" charset="0"/>
                          <a:cs typeface="Arial" pitchFamily="34" charset="0"/>
                        </a:rPr>
                        <a:t>  Unknown/Undetermined</a:t>
                      </a:r>
                      <a:endParaRPr lang="en-US" sz="2000" dirty="0">
                        <a:effectLst/>
                        <a:latin typeface="Arial" pitchFamily="34" charset="0"/>
                        <a:ea typeface="Calibri"/>
                        <a:cs typeface="Arial" pitchFamily="34" charset="0"/>
                      </a:endParaRPr>
                    </a:p>
                  </a:txBody>
                  <a:tcPr marL="61924" marR="61924" marT="0" marB="0"/>
                </a:tc>
                <a:tc>
                  <a:txBody>
                    <a:bodyPr/>
                    <a:lstStyle/>
                    <a:p>
                      <a:pPr marL="0" marR="0" algn="ctr">
                        <a:lnSpc>
                          <a:spcPct val="115000"/>
                        </a:lnSpc>
                        <a:spcBef>
                          <a:spcPts val="0"/>
                        </a:spcBef>
                        <a:spcAft>
                          <a:spcPts val="0"/>
                        </a:spcAft>
                      </a:pPr>
                      <a:r>
                        <a:rPr lang="en-US" sz="2000" b="1" dirty="0">
                          <a:effectLst/>
                          <a:latin typeface="Arial" pitchFamily="34" charset="0"/>
                          <a:cs typeface="Arial" pitchFamily="34" charset="0"/>
                        </a:rPr>
                        <a:t> </a:t>
                      </a:r>
                    </a:p>
                    <a:p>
                      <a:pPr marL="0" marR="0" algn="ctr">
                        <a:lnSpc>
                          <a:spcPct val="115000"/>
                        </a:lnSpc>
                        <a:spcBef>
                          <a:spcPts val="0"/>
                        </a:spcBef>
                        <a:spcAft>
                          <a:spcPts val="0"/>
                        </a:spcAft>
                      </a:pPr>
                      <a:r>
                        <a:rPr lang="en-US" sz="2000" b="1" dirty="0" smtClean="0">
                          <a:effectLst/>
                          <a:latin typeface="Arial" pitchFamily="34" charset="0"/>
                          <a:cs typeface="Arial" pitchFamily="34" charset="0"/>
                        </a:rPr>
                        <a:t>526</a:t>
                      </a:r>
                      <a:endParaRPr lang="en-US" sz="2000" b="1" dirty="0">
                        <a:effectLst/>
                        <a:latin typeface="Arial" pitchFamily="34" charset="0"/>
                        <a:cs typeface="Arial" pitchFamily="34" charset="0"/>
                      </a:endParaRPr>
                    </a:p>
                    <a:p>
                      <a:pPr marL="0" marR="0" algn="ctr">
                        <a:lnSpc>
                          <a:spcPct val="115000"/>
                        </a:lnSpc>
                        <a:spcBef>
                          <a:spcPts val="0"/>
                        </a:spcBef>
                        <a:spcAft>
                          <a:spcPts val="0"/>
                        </a:spcAft>
                      </a:pPr>
                      <a:r>
                        <a:rPr lang="en-US" sz="2000" b="1" dirty="0">
                          <a:effectLst/>
                          <a:latin typeface="Arial" pitchFamily="34" charset="0"/>
                          <a:cs typeface="Arial" pitchFamily="34" charset="0"/>
                        </a:rPr>
                        <a:t>309</a:t>
                      </a:r>
                    </a:p>
                    <a:p>
                      <a:pPr marL="0" marR="0" algn="ctr">
                        <a:lnSpc>
                          <a:spcPct val="115000"/>
                        </a:lnSpc>
                        <a:spcBef>
                          <a:spcPts val="0"/>
                        </a:spcBef>
                        <a:spcAft>
                          <a:spcPts val="0"/>
                        </a:spcAft>
                      </a:pPr>
                      <a:r>
                        <a:rPr lang="en-US" sz="2000" b="1" dirty="0">
                          <a:effectLst/>
                          <a:latin typeface="Arial" pitchFamily="34" charset="0"/>
                          <a:cs typeface="Arial" pitchFamily="34" charset="0"/>
                        </a:rPr>
                        <a:t>854</a:t>
                      </a:r>
                    </a:p>
                    <a:p>
                      <a:pPr marL="0" marR="0" algn="ctr">
                        <a:lnSpc>
                          <a:spcPct val="115000"/>
                        </a:lnSpc>
                        <a:spcBef>
                          <a:spcPts val="0"/>
                        </a:spcBef>
                        <a:spcAft>
                          <a:spcPts val="0"/>
                        </a:spcAft>
                      </a:pPr>
                      <a:r>
                        <a:rPr lang="en-US" sz="2000" b="1" dirty="0" smtClean="0">
                          <a:effectLst/>
                          <a:latin typeface="Arial" pitchFamily="34" charset="0"/>
                          <a:cs typeface="Arial" pitchFamily="34" charset="0"/>
                        </a:rPr>
                        <a:t>35</a:t>
                      </a:r>
                      <a:endParaRPr lang="en-US" sz="2000" b="1" dirty="0">
                        <a:effectLst/>
                        <a:latin typeface="Arial" pitchFamily="34" charset="0"/>
                        <a:cs typeface="Arial" pitchFamily="34" charset="0"/>
                      </a:endParaRPr>
                    </a:p>
                    <a:p>
                      <a:pPr marL="0" marR="0" algn="ctr">
                        <a:lnSpc>
                          <a:spcPct val="115000"/>
                        </a:lnSpc>
                        <a:spcBef>
                          <a:spcPts val="0"/>
                        </a:spcBef>
                        <a:spcAft>
                          <a:spcPts val="0"/>
                        </a:spcAft>
                      </a:pPr>
                      <a:r>
                        <a:rPr lang="en-US" sz="2000" b="1" dirty="0">
                          <a:effectLst/>
                          <a:latin typeface="Arial" pitchFamily="34" charset="0"/>
                          <a:cs typeface="Arial" pitchFamily="34" charset="0"/>
                        </a:rPr>
                        <a:t>114</a:t>
                      </a:r>
                      <a:endParaRPr lang="en-US" sz="2000" b="1" dirty="0">
                        <a:effectLst/>
                        <a:latin typeface="Arial" pitchFamily="34" charset="0"/>
                        <a:ea typeface="Calibri"/>
                        <a:cs typeface="Arial" pitchFamily="34" charset="0"/>
                      </a:endParaRPr>
                    </a:p>
                  </a:txBody>
                  <a:tcPr marL="61924" marR="61924" marT="0" marB="0"/>
                </a:tc>
                <a:tc>
                  <a:txBody>
                    <a:bodyPr/>
                    <a:lstStyle/>
                    <a:p>
                      <a:pPr marL="0" marR="0" algn="ctr">
                        <a:lnSpc>
                          <a:spcPct val="115000"/>
                        </a:lnSpc>
                        <a:spcBef>
                          <a:spcPts val="0"/>
                        </a:spcBef>
                        <a:spcAft>
                          <a:spcPts val="0"/>
                        </a:spcAft>
                      </a:pPr>
                      <a:r>
                        <a:rPr lang="en-US" sz="2000" b="1" dirty="0">
                          <a:effectLst/>
                          <a:latin typeface="Arial" pitchFamily="34" charset="0"/>
                          <a:cs typeface="Arial" pitchFamily="34" charset="0"/>
                        </a:rPr>
                        <a:t> </a:t>
                      </a:r>
                    </a:p>
                    <a:p>
                      <a:pPr marL="0" marR="0" algn="ctr">
                        <a:lnSpc>
                          <a:spcPct val="115000"/>
                        </a:lnSpc>
                        <a:spcBef>
                          <a:spcPts val="0"/>
                        </a:spcBef>
                        <a:spcAft>
                          <a:spcPts val="0"/>
                        </a:spcAft>
                      </a:pPr>
                      <a:r>
                        <a:rPr lang="en-US" sz="2000" b="1" dirty="0" smtClean="0">
                          <a:effectLst/>
                          <a:latin typeface="Arial" pitchFamily="34" charset="0"/>
                          <a:cs typeface="Arial" pitchFamily="34" charset="0"/>
                        </a:rPr>
                        <a:t>28.6</a:t>
                      </a:r>
                      <a:endParaRPr lang="en-US" sz="2000" b="1" dirty="0">
                        <a:effectLst/>
                        <a:latin typeface="Arial" pitchFamily="34" charset="0"/>
                        <a:cs typeface="Arial" pitchFamily="34" charset="0"/>
                      </a:endParaRPr>
                    </a:p>
                    <a:p>
                      <a:pPr marL="0" marR="0" algn="ctr">
                        <a:lnSpc>
                          <a:spcPct val="115000"/>
                        </a:lnSpc>
                        <a:spcBef>
                          <a:spcPts val="0"/>
                        </a:spcBef>
                        <a:spcAft>
                          <a:spcPts val="0"/>
                        </a:spcAft>
                      </a:pPr>
                      <a:r>
                        <a:rPr lang="en-US" sz="2000" b="1" dirty="0">
                          <a:effectLst/>
                          <a:latin typeface="Arial" pitchFamily="34" charset="0"/>
                          <a:cs typeface="Arial" pitchFamily="34" charset="0"/>
                        </a:rPr>
                        <a:t>16.8</a:t>
                      </a:r>
                    </a:p>
                    <a:p>
                      <a:pPr marL="0" marR="0" algn="ctr">
                        <a:lnSpc>
                          <a:spcPct val="115000"/>
                        </a:lnSpc>
                        <a:spcBef>
                          <a:spcPts val="0"/>
                        </a:spcBef>
                        <a:spcAft>
                          <a:spcPts val="0"/>
                        </a:spcAft>
                      </a:pPr>
                      <a:r>
                        <a:rPr lang="en-US" sz="2000" b="1" dirty="0">
                          <a:effectLst/>
                          <a:latin typeface="Arial" pitchFamily="34" charset="0"/>
                          <a:cs typeface="Arial" pitchFamily="34" charset="0"/>
                        </a:rPr>
                        <a:t>46.5</a:t>
                      </a:r>
                    </a:p>
                    <a:p>
                      <a:pPr marL="0" marR="0" algn="ctr">
                        <a:lnSpc>
                          <a:spcPct val="115000"/>
                        </a:lnSpc>
                        <a:spcBef>
                          <a:spcPts val="0"/>
                        </a:spcBef>
                        <a:spcAft>
                          <a:spcPts val="0"/>
                        </a:spcAft>
                      </a:pPr>
                      <a:r>
                        <a:rPr lang="en-US" sz="2000" b="1" dirty="0" smtClean="0">
                          <a:effectLst/>
                          <a:latin typeface="Arial" pitchFamily="34" charset="0"/>
                          <a:cs typeface="Arial" pitchFamily="34" charset="0"/>
                        </a:rPr>
                        <a:t>1.9</a:t>
                      </a:r>
                      <a:r>
                        <a:rPr lang="en-US" sz="2000" b="1" dirty="0">
                          <a:effectLst/>
                          <a:latin typeface="Arial" pitchFamily="34" charset="0"/>
                          <a:cs typeface="Arial" pitchFamily="34" charset="0"/>
                        </a:rPr>
                        <a:t> </a:t>
                      </a:r>
                    </a:p>
                    <a:p>
                      <a:pPr marL="0" marR="0" algn="ctr">
                        <a:lnSpc>
                          <a:spcPct val="115000"/>
                        </a:lnSpc>
                        <a:spcBef>
                          <a:spcPts val="0"/>
                        </a:spcBef>
                        <a:spcAft>
                          <a:spcPts val="0"/>
                        </a:spcAft>
                      </a:pPr>
                      <a:r>
                        <a:rPr lang="en-US" sz="2000" b="1" dirty="0">
                          <a:effectLst/>
                          <a:latin typeface="Arial" pitchFamily="34" charset="0"/>
                          <a:cs typeface="Arial" pitchFamily="34" charset="0"/>
                        </a:rPr>
                        <a:t>6.2</a:t>
                      </a:r>
                      <a:endParaRPr lang="en-US" sz="2000" b="1" dirty="0">
                        <a:effectLst/>
                        <a:latin typeface="Arial" pitchFamily="34" charset="0"/>
                        <a:ea typeface="Calibri"/>
                        <a:cs typeface="Arial" pitchFamily="34" charset="0"/>
                      </a:endParaRPr>
                    </a:p>
                  </a:txBody>
                  <a:tcPr marL="61924" marR="61924" marT="0" marB="0"/>
                </a:tc>
              </a:tr>
            </a:tbl>
          </a:graphicData>
        </a:graphic>
      </p:graphicFrame>
      <p:sp>
        <p:nvSpPr>
          <p:cNvPr id="2" name="Title 1"/>
          <p:cNvSpPr>
            <a:spLocks noGrp="1"/>
          </p:cNvSpPr>
          <p:nvPr>
            <p:ph type="title"/>
          </p:nvPr>
        </p:nvSpPr>
        <p:spPr>
          <a:xfrm>
            <a:off x="457200" y="152400"/>
            <a:ext cx="8229600" cy="533400"/>
          </a:xfrm>
        </p:spPr>
        <p:txBody>
          <a:bodyPr>
            <a:normAutofit/>
          </a:bodyPr>
          <a:lstStyle/>
          <a:p>
            <a:r>
              <a:rPr lang="en-US" sz="2800" dirty="0" smtClean="0">
                <a:solidFill>
                  <a:srgbClr val="FFFF00"/>
                </a:solidFill>
                <a:latin typeface="Arial" pitchFamily="34" charset="0"/>
                <a:cs typeface="Arial" pitchFamily="34" charset="0"/>
              </a:rPr>
              <a:t>Baseline Demographics (3)</a:t>
            </a:r>
            <a:endParaRPr lang="en-U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767870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091146499"/>
              </p:ext>
            </p:extLst>
          </p:nvPr>
        </p:nvGraphicFramePr>
        <p:xfrm>
          <a:off x="533401" y="1524000"/>
          <a:ext cx="8077199" cy="3429000"/>
        </p:xfrm>
        <a:graphic>
          <a:graphicData uri="http://schemas.openxmlformats.org/drawingml/2006/table">
            <a:tbl>
              <a:tblPr firstRow="1" firstCol="1" bandRow="1">
                <a:tableStyleId>{5C22544A-7EE6-4342-B048-85BDC9FD1C3A}</a:tableStyleId>
              </a:tblPr>
              <a:tblGrid>
                <a:gridCol w="4443402"/>
                <a:gridCol w="1223817"/>
                <a:gridCol w="2409980"/>
              </a:tblGrid>
              <a:tr h="544879">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Clinical</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N</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Percent</a:t>
                      </a:r>
                      <a:endParaRPr lang="en-US" sz="1800" dirty="0">
                        <a:effectLst/>
                        <a:latin typeface="Arial" pitchFamily="34" charset="0"/>
                        <a:ea typeface="Calibri"/>
                        <a:cs typeface="Arial" pitchFamily="34" charset="0"/>
                      </a:endParaRPr>
                    </a:p>
                  </a:txBody>
                  <a:tcPr marL="68580" marR="68580" marT="0" marB="0"/>
                </a:tc>
              </a:tr>
              <a:tr h="1730472">
                <a:tc>
                  <a:txBody>
                    <a:bodyPr/>
                    <a:lstStyle/>
                    <a:p>
                      <a:pPr marL="0" marR="0">
                        <a:lnSpc>
                          <a:spcPct val="115000"/>
                        </a:lnSpc>
                        <a:spcBef>
                          <a:spcPts val="0"/>
                        </a:spcBef>
                        <a:spcAft>
                          <a:spcPts val="0"/>
                        </a:spcAft>
                      </a:pPr>
                      <a:r>
                        <a:rPr lang="en-US" sz="2400" dirty="0">
                          <a:effectLst/>
                          <a:latin typeface="Arial" pitchFamily="34" charset="0"/>
                          <a:cs typeface="Arial" pitchFamily="34" charset="0"/>
                        </a:rPr>
                        <a:t>Taking ART </a:t>
                      </a:r>
                      <a:r>
                        <a:rPr lang="en-US" sz="2400" dirty="0" smtClean="0">
                          <a:effectLst/>
                          <a:latin typeface="Arial" pitchFamily="34" charset="0"/>
                          <a:cs typeface="Arial" pitchFamily="34" charset="0"/>
                        </a:rPr>
                        <a:t>medication</a:t>
                      </a:r>
                      <a:endParaRPr lang="en-US" sz="2400" dirty="0">
                        <a:effectLst/>
                        <a:latin typeface="Arial" pitchFamily="34" charset="0"/>
                        <a:cs typeface="Arial" pitchFamily="34" charset="0"/>
                      </a:endParaRPr>
                    </a:p>
                    <a:p>
                      <a:pPr marL="0" marR="0">
                        <a:lnSpc>
                          <a:spcPct val="115000"/>
                        </a:lnSpc>
                        <a:spcBef>
                          <a:spcPts val="0"/>
                        </a:spcBef>
                        <a:spcAft>
                          <a:spcPts val="0"/>
                        </a:spcAft>
                      </a:pPr>
                      <a:r>
                        <a:rPr lang="en-US" sz="2400" dirty="0">
                          <a:effectLst/>
                          <a:latin typeface="Arial" pitchFamily="34" charset="0"/>
                          <a:cs typeface="Arial" pitchFamily="34" charset="0"/>
                        </a:rPr>
                        <a:t>  Self-report (ACASI)</a:t>
                      </a:r>
                    </a:p>
                    <a:p>
                      <a:pPr marL="0" marR="0">
                        <a:lnSpc>
                          <a:spcPct val="115000"/>
                        </a:lnSpc>
                        <a:spcBef>
                          <a:spcPts val="0"/>
                        </a:spcBef>
                        <a:spcAft>
                          <a:spcPts val="0"/>
                        </a:spcAft>
                      </a:pPr>
                      <a:r>
                        <a:rPr lang="en-US" sz="2400" dirty="0">
                          <a:effectLst/>
                          <a:latin typeface="Arial" pitchFamily="34" charset="0"/>
                          <a:cs typeface="Arial" pitchFamily="34" charset="0"/>
                        </a:rPr>
                        <a:t>  Medical </a:t>
                      </a:r>
                      <a:r>
                        <a:rPr lang="en-US" sz="2400" dirty="0" smtClean="0">
                          <a:effectLst/>
                          <a:latin typeface="Arial" pitchFamily="34" charset="0"/>
                          <a:cs typeface="Arial" pitchFamily="34" charset="0"/>
                        </a:rPr>
                        <a:t>records</a:t>
                      </a:r>
                      <a:endParaRPr lang="en-US" sz="24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2400" b="1" dirty="0">
                          <a:effectLst/>
                          <a:latin typeface="Arial" pitchFamily="34" charset="0"/>
                          <a:cs typeface="Arial" pitchFamily="34" charset="0"/>
                        </a:rPr>
                        <a:t> </a:t>
                      </a:r>
                    </a:p>
                    <a:p>
                      <a:pPr marL="0" marR="0" algn="ctr">
                        <a:lnSpc>
                          <a:spcPct val="115000"/>
                        </a:lnSpc>
                        <a:spcBef>
                          <a:spcPts val="0"/>
                        </a:spcBef>
                        <a:spcAft>
                          <a:spcPts val="0"/>
                        </a:spcAft>
                      </a:pPr>
                      <a:r>
                        <a:rPr lang="en-US" sz="2400" b="1" dirty="0">
                          <a:effectLst/>
                          <a:latin typeface="Arial" pitchFamily="34" charset="0"/>
                          <a:cs typeface="Arial" pitchFamily="34" charset="0"/>
                        </a:rPr>
                        <a:t>1393</a:t>
                      </a:r>
                    </a:p>
                    <a:p>
                      <a:pPr marL="0" marR="0" algn="ctr">
                        <a:lnSpc>
                          <a:spcPct val="115000"/>
                        </a:lnSpc>
                        <a:spcBef>
                          <a:spcPts val="0"/>
                        </a:spcBef>
                        <a:spcAft>
                          <a:spcPts val="0"/>
                        </a:spcAft>
                      </a:pPr>
                      <a:r>
                        <a:rPr lang="en-US" sz="2400" b="1" dirty="0">
                          <a:effectLst/>
                          <a:latin typeface="Arial" pitchFamily="34" charset="0"/>
                          <a:cs typeface="Arial" pitchFamily="34" charset="0"/>
                        </a:rPr>
                        <a:t>1437</a:t>
                      </a:r>
                      <a:endParaRPr lang="en-US" sz="24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2400" b="1" dirty="0">
                          <a:effectLst/>
                          <a:latin typeface="Arial" pitchFamily="34" charset="0"/>
                          <a:cs typeface="Arial" pitchFamily="34" charset="0"/>
                        </a:rPr>
                        <a:t> </a:t>
                      </a:r>
                    </a:p>
                    <a:p>
                      <a:pPr marL="0" marR="0" algn="ctr">
                        <a:lnSpc>
                          <a:spcPct val="115000"/>
                        </a:lnSpc>
                        <a:spcBef>
                          <a:spcPts val="0"/>
                        </a:spcBef>
                        <a:spcAft>
                          <a:spcPts val="0"/>
                        </a:spcAft>
                      </a:pPr>
                      <a:r>
                        <a:rPr lang="en-US" sz="2400" b="1" dirty="0">
                          <a:effectLst/>
                          <a:latin typeface="Arial" pitchFamily="34" charset="0"/>
                          <a:cs typeface="Arial" pitchFamily="34" charset="0"/>
                        </a:rPr>
                        <a:t>76.0</a:t>
                      </a:r>
                    </a:p>
                    <a:p>
                      <a:pPr marL="0" marR="0" algn="ctr">
                        <a:lnSpc>
                          <a:spcPct val="115000"/>
                        </a:lnSpc>
                        <a:spcBef>
                          <a:spcPts val="0"/>
                        </a:spcBef>
                        <a:spcAft>
                          <a:spcPts val="0"/>
                        </a:spcAft>
                      </a:pPr>
                      <a:r>
                        <a:rPr lang="en-US" sz="2400" b="1" dirty="0">
                          <a:effectLst/>
                          <a:latin typeface="Arial" pitchFamily="34" charset="0"/>
                          <a:cs typeface="Arial" pitchFamily="34" charset="0"/>
                        </a:rPr>
                        <a:t>78.2</a:t>
                      </a:r>
                      <a:endParaRPr lang="en-US" sz="2400" b="1" dirty="0">
                        <a:effectLst/>
                        <a:latin typeface="Arial" pitchFamily="34" charset="0"/>
                        <a:ea typeface="Calibri"/>
                        <a:cs typeface="Arial" pitchFamily="34" charset="0"/>
                      </a:endParaRPr>
                    </a:p>
                  </a:txBody>
                  <a:tcPr marL="68580" marR="68580" marT="0" marB="0"/>
                </a:tc>
              </a:tr>
              <a:tr h="1153649">
                <a:tc>
                  <a:txBody>
                    <a:bodyPr/>
                    <a:lstStyle/>
                    <a:p>
                      <a:pPr marL="0" marR="0">
                        <a:lnSpc>
                          <a:spcPct val="115000"/>
                        </a:lnSpc>
                        <a:spcBef>
                          <a:spcPts val="0"/>
                        </a:spcBef>
                        <a:spcAft>
                          <a:spcPts val="0"/>
                        </a:spcAft>
                      </a:pPr>
                      <a:r>
                        <a:rPr lang="en-US" sz="2400" dirty="0">
                          <a:effectLst/>
                          <a:latin typeface="Arial" pitchFamily="34" charset="0"/>
                          <a:cs typeface="Arial" pitchFamily="34" charset="0"/>
                        </a:rPr>
                        <a:t>Undetectable viral load </a:t>
                      </a:r>
                    </a:p>
                    <a:p>
                      <a:pPr marL="0" marR="0">
                        <a:lnSpc>
                          <a:spcPct val="115000"/>
                        </a:lnSpc>
                        <a:spcBef>
                          <a:spcPts val="0"/>
                        </a:spcBef>
                        <a:spcAft>
                          <a:spcPts val="0"/>
                        </a:spcAft>
                      </a:pPr>
                      <a:r>
                        <a:rPr lang="en-US" sz="2400" dirty="0" smtClean="0">
                          <a:effectLst/>
                          <a:latin typeface="Arial" pitchFamily="34" charset="0"/>
                          <a:cs typeface="Arial" pitchFamily="34" charset="0"/>
                        </a:rPr>
                        <a:t>   ≤</a:t>
                      </a:r>
                      <a:r>
                        <a:rPr lang="en-US" sz="2400" dirty="0">
                          <a:effectLst/>
                          <a:latin typeface="Arial" pitchFamily="34" charset="0"/>
                          <a:cs typeface="Arial" pitchFamily="34" charset="0"/>
                        </a:rPr>
                        <a:t>200 </a:t>
                      </a:r>
                      <a:r>
                        <a:rPr lang="en-US" sz="2400" dirty="0" smtClean="0">
                          <a:effectLst/>
                          <a:latin typeface="Arial" pitchFamily="34" charset="0"/>
                          <a:cs typeface="Arial" pitchFamily="34" charset="0"/>
                        </a:rPr>
                        <a:t>copies/mL</a:t>
                      </a:r>
                      <a:endParaRPr lang="en-US" sz="24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endParaRPr lang="en-US" sz="2400" b="1" dirty="0" smtClean="0">
                        <a:effectLst/>
                        <a:latin typeface="Arial" pitchFamily="34" charset="0"/>
                        <a:cs typeface="Arial" pitchFamily="34" charset="0"/>
                      </a:endParaRPr>
                    </a:p>
                    <a:p>
                      <a:pPr marL="0" marR="0" algn="ctr">
                        <a:lnSpc>
                          <a:spcPct val="115000"/>
                        </a:lnSpc>
                        <a:spcBef>
                          <a:spcPts val="0"/>
                        </a:spcBef>
                        <a:spcAft>
                          <a:spcPts val="0"/>
                        </a:spcAft>
                      </a:pPr>
                      <a:r>
                        <a:rPr lang="en-US" sz="2400" b="1" dirty="0" smtClean="0">
                          <a:effectLst/>
                          <a:latin typeface="Arial" pitchFamily="34" charset="0"/>
                          <a:cs typeface="Arial" pitchFamily="34" charset="0"/>
                        </a:rPr>
                        <a:t>980</a:t>
                      </a:r>
                      <a:endParaRPr lang="en-US" sz="24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endParaRPr lang="en-US" sz="2400" b="1" dirty="0" smtClean="0">
                        <a:effectLst/>
                        <a:latin typeface="Arial" pitchFamily="34" charset="0"/>
                        <a:cs typeface="Arial" pitchFamily="34" charset="0"/>
                      </a:endParaRPr>
                    </a:p>
                    <a:p>
                      <a:pPr marL="0" marR="0" algn="ctr">
                        <a:lnSpc>
                          <a:spcPct val="115000"/>
                        </a:lnSpc>
                        <a:spcBef>
                          <a:spcPts val="0"/>
                        </a:spcBef>
                        <a:spcAft>
                          <a:spcPts val="0"/>
                        </a:spcAft>
                      </a:pPr>
                      <a:r>
                        <a:rPr lang="en-US" sz="2400" b="1" dirty="0" smtClean="0">
                          <a:effectLst/>
                          <a:latin typeface="Arial" pitchFamily="34" charset="0"/>
                          <a:cs typeface="Arial" pitchFamily="34" charset="0"/>
                        </a:rPr>
                        <a:t>56.5</a:t>
                      </a:r>
                      <a:endParaRPr lang="en-US" sz="2400" b="1" dirty="0">
                        <a:effectLst/>
                        <a:latin typeface="Arial" pitchFamily="34" charset="0"/>
                        <a:ea typeface="Calibri"/>
                        <a:cs typeface="Arial" pitchFamily="34" charset="0"/>
                      </a:endParaRPr>
                    </a:p>
                  </a:txBody>
                  <a:tcPr marL="68580" marR="68580" marT="0" marB="0"/>
                </a:tc>
              </a:tr>
            </a:tbl>
          </a:graphicData>
        </a:graphic>
      </p:graphicFrame>
      <p:sp>
        <p:nvSpPr>
          <p:cNvPr id="2" name="Title 1"/>
          <p:cNvSpPr>
            <a:spLocks noGrp="1"/>
          </p:cNvSpPr>
          <p:nvPr>
            <p:ph type="title"/>
          </p:nvPr>
        </p:nvSpPr>
        <p:spPr>
          <a:xfrm>
            <a:off x="457200" y="152400"/>
            <a:ext cx="8229600" cy="792162"/>
          </a:xfrm>
        </p:spPr>
        <p:txBody>
          <a:bodyPr/>
          <a:lstStyle/>
          <a:p>
            <a:r>
              <a:rPr lang="en-US" sz="3200" dirty="0">
                <a:solidFill>
                  <a:srgbClr val="FFFF00"/>
                </a:solidFill>
                <a:latin typeface="Arial" pitchFamily="34" charset="0"/>
                <a:cs typeface="Arial" pitchFamily="34" charset="0"/>
              </a:rPr>
              <a:t>Baseline </a:t>
            </a:r>
            <a:r>
              <a:rPr lang="en-US" sz="3200" dirty="0" smtClean="0">
                <a:solidFill>
                  <a:srgbClr val="FFFF00"/>
                </a:solidFill>
                <a:latin typeface="Arial" pitchFamily="34" charset="0"/>
                <a:cs typeface="Arial" pitchFamily="34" charset="0"/>
              </a:rPr>
              <a:t>Clinical Variables</a:t>
            </a:r>
            <a:endParaRPr lang="en-US" dirty="0">
              <a:solidFill>
                <a:srgbClr val="FFFF00"/>
              </a:solidFill>
            </a:endParaRPr>
          </a:p>
        </p:txBody>
      </p:sp>
    </p:spTree>
    <p:extLst>
      <p:ext uri="{BB962C8B-B14F-4D97-AF65-F5344CB8AC3E}">
        <p14:creationId xmlns:p14="http://schemas.microsoft.com/office/powerpoint/2010/main" xmlns="" val="1849832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676400"/>
            <a:ext cx="8458200" cy="1362075"/>
          </a:xfrm>
        </p:spPr>
        <p:txBody>
          <a:bodyPr>
            <a:normAutofit/>
          </a:bodyPr>
          <a:lstStyle/>
          <a:p>
            <a:pPr algn="ctr"/>
            <a:r>
              <a:rPr lang="en-US" sz="4000" b="1" dirty="0" smtClean="0"/>
              <a:t>Comparability AMONG study arms</a:t>
            </a:r>
            <a:r>
              <a:rPr lang="en-US" sz="4000" b="0" dirty="0" smtClean="0"/>
              <a:t> </a:t>
            </a:r>
            <a:endParaRPr lang="en-US" sz="4000" b="0" dirty="0"/>
          </a:p>
        </p:txBody>
      </p:sp>
    </p:spTree>
    <p:extLst>
      <p:ext uri="{BB962C8B-B14F-4D97-AF65-F5344CB8AC3E}">
        <p14:creationId xmlns:p14="http://schemas.microsoft.com/office/powerpoint/2010/main" xmlns="" val="30949237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347035595"/>
              </p:ext>
            </p:extLst>
          </p:nvPr>
        </p:nvGraphicFramePr>
        <p:xfrm>
          <a:off x="457201" y="914400"/>
          <a:ext cx="8153400" cy="5002160"/>
        </p:xfrm>
        <a:graphic>
          <a:graphicData uri="http://schemas.openxmlformats.org/drawingml/2006/table">
            <a:tbl>
              <a:tblPr firstRow="1" firstCol="1" bandRow="1">
                <a:tableStyleId>{5C22544A-7EE6-4342-B048-85BDC9FD1C3A}</a:tableStyleId>
              </a:tblPr>
              <a:tblGrid>
                <a:gridCol w="4038599"/>
                <a:gridCol w="2743200"/>
                <a:gridCol w="1371601"/>
              </a:tblGrid>
              <a:tr h="3810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i="0" dirty="0" smtClean="0">
                          <a:solidFill>
                            <a:schemeClr val="tx2"/>
                          </a:solidFill>
                          <a:effectLst/>
                          <a:latin typeface="Calibri"/>
                          <a:ea typeface="Calibri"/>
                          <a:cs typeface="Times New Roman"/>
                        </a:rPr>
                        <a:t>Demographic &amp; Behavioral </a:t>
                      </a:r>
                      <a:r>
                        <a:rPr lang="en-US" sz="1800" i="0" dirty="0" smtClean="0">
                          <a:solidFill>
                            <a:schemeClr val="tx2"/>
                          </a:solidFill>
                          <a:effectLst/>
                        </a:rPr>
                        <a:t>Variables</a:t>
                      </a:r>
                      <a:endParaRPr lang="en-US" sz="1800" i="0" dirty="0">
                        <a:solidFill>
                          <a:schemeClr val="tx2"/>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0" dirty="0">
                          <a:effectLst/>
                        </a:rPr>
                        <a:t>Chi Square Result (</a:t>
                      </a:r>
                      <a:r>
                        <a:rPr lang="en-US" sz="1800" b="0" dirty="0" err="1">
                          <a:effectLst/>
                        </a:rPr>
                        <a:t>df</a:t>
                      </a:r>
                      <a:r>
                        <a:rPr lang="en-US" sz="1800" b="0" dirty="0">
                          <a:effectLst/>
                        </a:rPr>
                        <a:t>)</a:t>
                      </a:r>
                      <a:endParaRPr lang="en-US" sz="18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0" dirty="0">
                          <a:effectLst/>
                        </a:rPr>
                        <a:t>p-value</a:t>
                      </a:r>
                      <a:endParaRPr lang="en-US" sz="1800" b="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smtClean="0">
                          <a:effectLst/>
                          <a:latin typeface="Calibri"/>
                          <a:ea typeface="Calibri"/>
                          <a:cs typeface="Times New Roman"/>
                        </a:rPr>
                        <a:t>Site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0.50 (10)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0.99</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smtClean="0">
                          <a:effectLst/>
                        </a:rPr>
                        <a:t>Sex</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4.57 (2)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0.10</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Race/Ethnicity</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7.58 (6)</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0.27</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HIV Risk Factor</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4.00 (6)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0.68</a:t>
                      </a:r>
                      <a:endParaRPr lang="en-US" sz="1600" dirty="0">
                        <a:effectLst/>
                        <a:latin typeface="Calibri"/>
                        <a:ea typeface="Calibri"/>
                        <a:cs typeface="Times New Roman"/>
                      </a:endParaRPr>
                    </a:p>
                  </a:txBody>
                  <a:tcPr marL="68580" marR="68580" marT="0" marB="0"/>
                </a:tc>
              </a:tr>
              <a:tr h="409760">
                <a:tc>
                  <a:txBody>
                    <a:bodyPr/>
                    <a:lstStyle/>
                    <a:p>
                      <a:pPr marL="0" marR="0">
                        <a:lnSpc>
                          <a:spcPct val="115000"/>
                        </a:lnSpc>
                        <a:spcBef>
                          <a:spcPts val="0"/>
                        </a:spcBef>
                        <a:spcAft>
                          <a:spcPts val="0"/>
                        </a:spcAft>
                      </a:pPr>
                      <a:r>
                        <a:rPr lang="en-US" sz="1600" dirty="0">
                          <a:effectLst/>
                        </a:rPr>
                        <a:t>Insurance Type (n=1780)</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5.43 (6)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0.49</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Age Category</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3.09 (6)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0.80</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Education level</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2.71 (10)</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0.99</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Housing type</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7.19 (8)</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0.52</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Employment status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2.79 (6)</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0.84</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Quality of health, self-report</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6.58 (8)</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0.58</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Incarcerated in past 6 months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0.16 (2)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0.92</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Alcohol binge drinking</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0.55 (2)</a:t>
                      </a:r>
                      <a:endParaRPr lang="en-US" sz="16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0.76</a:t>
                      </a:r>
                      <a:endParaRPr lang="en-US" sz="1600" dirty="0">
                        <a:effectLst/>
                        <a:latin typeface="Calibri"/>
                        <a:ea typeface="Calibri"/>
                        <a:cs typeface="Times New Roman"/>
                      </a:endParaRPr>
                    </a:p>
                  </a:txBody>
                  <a:tcPr marL="68580" marR="68580" marT="0" marB="0"/>
                </a:tc>
              </a:tr>
              <a:tr h="350950">
                <a:tc>
                  <a:txBody>
                    <a:bodyPr/>
                    <a:lstStyle/>
                    <a:p>
                      <a:pPr marL="0" marR="0">
                        <a:lnSpc>
                          <a:spcPct val="115000"/>
                        </a:lnSpc>
                        <a:spcBef>
                          <a:spcPts val="0"/>
                        </a:spcBef>
                        <a:spcAft>
                          <a:spcPts val="0"/>
                        </a:spcAft>
                      </a:pPr>
                      <a:r>
                        <a:rPr lang="en-US" sz="1600" dirty="0">
                          <a:effectLst/>
                        </a:rPr>
                        <a:t>Any drug use in past 3 months</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1.74 (2)</a:t>
                      </a:r>
                      <a:endParaRPr lang="en-US" sz="16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0.42</a:t>
                      </a:r>
                      <a:endParaRPr lang="en-US" sz="16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066800" y="228600"/>
            <a:ext cx="6507487"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800" b="1" dirty="0" smtClean="0">
                <a:solidFill>
                  <a:srgbClr val="FFFF00"/>
                </a:solidFill>
                <a:latin typeface="Arial" pitchFamily="34" charset="0"/>
                <a:ea typeface="Calibri" pitchFamily="34" charset="0"/>
                <a:cs typeface="Arial" pitchFamily="34" charset="0"/>
              </a:rPr>
              <a:t>Comparability Among 3 Study Arms</a:t>
            </a:r>
            <a:endParaRPr lang="en-US" sz="2800" dirty="0" smtClean="0">
              <a:solidFill>
                <a:srgbClr val="FFFF00"/>
              </a:solidFill>
              <a:latin typeface="Arial" pitchFamily="34" charset="0"/>
            </a:endParaRPr>
          </a:p>
          <a:p>
            <a:pPr eaLnBrk="0" fontAlgn="base" hangingPunct="0">
              <a:spcBef>
                <a:spcPct val="0"/>
              </a:spcBef>
              <a:spcAft>
                <a:spcPct val="0"/>
              </a:spcAft>
            </a:pPr>
            <a:endParaRPr lang="en-US" sz="2800" dirty="0" smtClean="0">
              <a:solidFill>
                <a:prstClr val="white"/>
              </a:solidFill>
              <a:latin typeface="Arial" pitchFamily="34" charset="0"/>
            </a:endParaRPr>
          </a:p>
        </p:txBody>
      </p:sp>
    </p:spTree>
    <p:extLst>
      <p:ext uri="{BB962C8B-B14F-4D97-AF65-F5344CB8AC3E}">
        <p14:creationId xmlns:p14="http://schemas.microsoft.com/office/powerpoint/2010/main" xmlns="" val="854285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011220127"/>
              </p:ext>
            </p:extLst>
          </p:nvPr>
        </p:nvGraphicFramePr>
        <p:xfrm>
          <a:off x="457201" y="838201"/>
          <a:ext cx="8382000" cy="4860350"/>
        </p:xfrm>
        <a:graphic>
          <a:graphicData uri="http://schemas.openxmlformats.org/drawingml/2006/table">
            <a:tbl>
              <a:tblPr firstRow="1" firstCol="1" bandRow="1">
                <a:tableStyleId>{5C22544A-7EE6-4342-B048-85BDC9FD1C3A}</a:tableStyleId>
              </a:tblPr>
              <a:tblGrid>
                <a:gridCol w="5029200"/>
                <a:gridCol w="2057400"/>
                <a:gridCol w="1295400"/>
              </a:tblGrid>
              <a:tr h="321161">
                <a:tc>
                  <a:txBody>
                    <a:bodyPr/>
                    <a:lstStyle/>
                    <a:p>
                      <a:pPr marL="0" marR="0">
                        <a:lnSpc>
                          <a:spcPct val="115000"/>
                        </a:lnSpc>
                        <a:spcBef>
                          <a:spcPts val="0"/>
                        </a:spcBef>
                        <a:spcAft>
                          <a:spcPts val="0"/>
                        </a:spcAft>
                      </a:pPr>
                      <a:r>
                        <a:rPr lang="en-US" sz="1800" i="1" dirty="0">
                          <a:solidFill>
                            <a:srgbClr val="FFFF00"/>
                          </a:solidFill>
                          <a:effectLst/>
                        </a:rPr>
                        <a:t>Unmet needs/barriers</a:t>
                      </a:r>
                      <a:endParaRPr lang="en-US" sz="1800" i="1" dirty="0">
                        <a:solidFill>
                          <a:srgbClr val="FFFF00"/>
                        </a:solidFill>
                        <a:effectLst/>
                        <a:latin typeface="Calibri"/>
                        <a:ea typeface="Calibri"/>
                        <a:cs typeface="Times New Roman"/>
                      </a:endParaRPr>
                    </a:p>
                  </a:txBody>
                  <a:tcPr marL="68580" marR="68580" marT="0" marB="0"/>
                </a:tc>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effectLst/>
                        </a:rPr>
                        <a:t>Chi Square (</a:t>
                      </a:r>
                      <a:r>
                        <a:rPr lang="en-US" sz="1800" dirty="0" err="1" smtClean="0">
                          <a:effectLst/>
                        </a:rPr>
                        <a:t>df</a:t>
                      </a:r>
                      <a:r>
                        <a:rPr lang="en-US" sz="1800" dirty="0" smtClean="0">
                          <a:effectLst/>
                        </a:rPr>
                        <a:t>)       p-value</a:t>
                      </a:r>
                      <a:endParaRPr lang="en-US" sz="1800" dirty="0" smtClean="0">
                        <a:effectLst/>
                        <a:latin typeface="+mn-lt"/>
                        <a:ea typeface="Calibri"/>
                        <a:cs typeface="Times New Roman"/>
                      </a:endParaRPr>
                    </a:p>
                  </a:txBody>
                  <a:tcPr marL="68580" marR="68580" marT="0" marB="0"/>
                </a:tc>
                <a:tc hMerge="1">
                  <a:txBody>
                    <a:bodyPr/>
                    <a:lstStyle/>
                    <a:p>
                      <a:endParaRPr lang="en-US"/>
                    </a:p>
                  </a:txBody>
                  <a:tcPr/>
                </a:tc>
              </a:tr>
              <a:tr h="321161">
                <a:tc>
                  <a:txBody>
                    <a:bodyPr/>
                    <a:lstStyle/>
                    <a:p>
                      <a:pPr marL="0" marR="0">
                        <a:lnSpc>
                          <a:spcPct val="115000"/>
                        </a:lnSpc>
                        <a:spcBef>
                          <a:spcPts val="0"/>
                        </a:spcBef>
                        <a:spcAft>
                          <a:spcPts val="0"/>
                        </a:spcAft>
                      </a:pPr>
                      <a:r>
                        <a:rPr lang="en-US" sz="1800" dirty="0" smtClean="0">
                          <a:effectLst/>
                        </a:rPr>
                        <a:t>   Any </a:t>
                      </a:r>
                      <a:r>
                        <a:rPr lang="en-US" sz="1800" dirty="0">
                          <a:effectLst/>
                        </a:rPr>
                        <a:t>unmet needs (1+ vs. 0), past 6 months</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2.68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0.26</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Unmet </a:t>
                      </a:r>
                      <a:r>
                        <a:rPr lang="en-US" sz="1800" dirty="0">
                          <a:effectLst/>
                        </a:rPr>
                        <a:t>needs (categorical): 0, 1,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3.69 (4)</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0.45</a:t>
                      </a:r>
                      <a:endParaRPr lang="en-US" sz="180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i="1" dirty="0" smtClean="0">
                          <a:solidFill>
                            <a:srgbClr val="FFFF00"/>
                          </a:solidFill>
                          <a:effectLst/>
                          <a:latin typeface="Calibri"/>
                          <a:ea typeface="Calibri"/>
                          <a:cs typeface="Times New Roman"/>
                        </a:rPr>
                        <a:t>Structural and Financial</a:t>
                      </a:r>
                      <a:endParaRPr lang="en-US" sz="1800" i="1" dirty="0">
                        <a:solidFill>
                          <a:srgbClr val="FFFF00"/>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barriers</a:t>
                      </a:r>
                      <a:r>
                        <a:rPr lang="en-US" sz="1800" dirty="0">
                          <a:effectLst/>
                        </a:rPr>
                        <a:t>: payment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0.90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0.64</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barriers</a:t>
                      </a:r>
                      <a:r>
                        <a:rPr lang="en-US" sz="1800" dirty="0">
                          <a:effectLst/>
                        </a:rPr>
                        <a:t>: transportation</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1.40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0.50</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i="1" dirty="0" smtClean="0">
                          <a:solidFill>
                            <a:srgbClr val="FFFF00"/>
                          </a:solidFill>
                          <a:effectLst/>
                          <a:latin typeface="Calibri"/>
                          <a:ea typeface="Calibri"/>
                          <a:cs typeface="Times New Roman"/>
                        </a:rPr>
                        <a:t>Clinical Data</a:t>
                      </a:r>
                      <a:endParaRPr lang="en-US" sz="1800" i="1" dirty="0">
                        <a:solidFill>
                          <a:srgbClr val="FFFF00"/>
                        </a:solidFill>
                        <a:effectLst/>
                        <a:latin typeface="Calibri"/>
                        <a:ea typeface="Calibri"/>
                        <a:cs typeface="Times New Roman"/>
                      </a:endParaRPr>
                    </a:p>
                  </a:txBody>
                  <a:tcPr marL="68580" marR="68580" marT="0" marB="0"/>
                </a:tc>
                <a:tc gridSpan="2">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c hMerge="1">
                  <a:txBody>
                    <a:bodyPr/>
                    <a:lstStyle/>
                    <a:p>
                      <a:endParaRPr lang="en-US"/>
                    </a:p>
                  </a:txBody>
                  <a:tcPr/>
                </a:tc>
              </a:tr>
              <a:tr h="321161">
                <a:tc>
                  <a:txBody>
                    <a:bodyPr/>
                    <a:lstStyle/>
                    <a:p>
                      <a:pPr marL="0" marR="0">
                        <a:lnSpc>
                          <a:spcPct val="115000"/>
                        </a:lnSpc>
                        <a:spcBef>
                          <a:spcPts val="0"/>
                        </a:spcBef>
                        <a:spcAft>
                          <a:spcPts val="0"/>
                        </a:spcAft>
                      </a:pPr>
                      <a:r>
                        <a:rPr lang="en-US" sz="1800" dirty="0" smtClean="0">
                          <a:effectLst/>
                        </a:rPr>
                        <a:t>     Baseline </a:t>
                      </a:r>
                      <a:r>
                        <a:rPr lang="en-US" sz="1800" dirty="0">
                          <a:effectLst/>
                        </a:rPr>
                        <a:t>CD4 (&lt;350 vs. ≥ 350 cells/mL)</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2.06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0.36</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Baseline </a:t>
                      </a:r>
                      <a:r>
                        <a:rPr lang="en-US" sz="1800" dirty="0">
                          <a:effectLst/>
                        </a:rPr>
                        <a:t>VL (≤200 vs. &gt;200 copies/mL)</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3.81 (2)</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0.15</a:t>
                      </a:r>
                      <a:endParaRPr lang="en-US" sz="1800" dirty="0">
                        <a:effectLst/>
                        <a:latin typeface="Calibri"/>
                        <a:ea typeface="Calibri"/>
                        <a:cs typeface="Times New Roman"/>
                      </a:endParaRPr>
                    </a:p>
                  </a:txBody>
                  <a:tcPr marL="68580" marR="68580" marT="0" marB="0"/>
                </a:tc>
              </a:tr>
              <a:tr h="302311">
                <a:tc>
                  <a:txBody>
                    <a:bodyPr/>
                    <a:lstStyle/>
                    <a:p>
                      <a:pPr marL="0" marR="0">
                        <a:lnSpc>
                          <a:spcPct val="115000"/>
                        </a:lnSpc>
                        <a:spcBef>
                          <a:spcPts val="0"/>
                        </a:spcBef>
                        <a:spcAft>
                          <a:spcPts val="0"/>
                        </a:spcAft>
                      </a:pPr>
                      <a:r>
                        <a:rPr lang="en-US" sz="1800" dirty="0" smtClean="0">
                          <a:effectLst/>
                          <a:latin typeface="+mn-lt"/>
                          <a:ea typeface="Calibri"/>
                          <a:cs typeface="Times New Roman"/>
                        </a:rPr>
                        <a:t>     Taking </a:t>
                      </a:r>
                      <a:r>
                        <a:rPr lang="en-US" sz="1800" dirty="0">
                          <a:effectLst/>
                          <a:latin typeface="+mn-lt"/>
                          <a:ea typeface="Calibri"/>
                          <a:cs typeface="Times New Roman"/>
                        </a:rPr>
                        <a:t>ART at baseline</a:t>
                      </a:r>
                    </a:p>
                  </a:txBody>
                  <a:tcPr marL="68580" marR="68580" marT="0" marB="0"/>
                </a:tc>
                <a:tc>
                  <a:txBody>
                    <a:bodyPr/>
                    <a:lstStyle/>
                    <a:p>
                      <a:pPr marL="0" marR="0" algn="ctr">
                        <a:lnSpc>
                          <a:spcPct val="115000"/>
                        </a:lnSpc>
                        <a:spcBef>
                          <a:spcPts val="0"/>
                        </a:spcBef>
                        <a:spcAft>
                          <a:spcPts val="0"/>
                        </a:spcAft>
                      </a:pPr>
                      <a:r>
                        <a:rPr lang="en-US" sz="1800" dirty="0">
                          <a:effectLst/>
                          <a:latin typeface="+mn-lt"/>
                          <a:ea typeface="Calibri"/>
                          <a:cs typeface="Times New Roman"/>
                        </a:rPr>
                        <a:t>2.05 (2)</a:t>
                      </a:r>
                    </a:p>
                  </a:txBody>
                  <a:tcPr marL="68580" marR="68580" marT="0" marB="0"/>
                </a:tc>
                <a:tc>
                  <a:txBody>
                    <a:bodyPr/>
                    <a:lstStyle/>
                    <a:p>
                      <a:pPr marL="0" marR="0" algn="ctr">
                        <a:lnSpc>
                          <a:spcPct val="115000"/>
                        </a:lnSpc>
                        <a:spcBef>
                          <a:spcPts val="0"/>
                        </a:spcBef>
                        <a:spcAft>
                          <a:spcPts val="0"/>
                        </a:spcAft>
                      </a:pPr>
                      <a:r>
                        <a:rPr lang="en-US" sz="1800" dirty="0">
                          <a:effectLst/>
                          <a:latin typeface="+mn-lt"/>
                          <a:ea typeface="Calibri"/>
                          <a:cs typeface="Times New Roman"/>
                        </a:rPr>
                        <a:t>0.36</a:t>
                      </a:r>
                    </a:p>
                  </a:txBody>
                  <a:tcPr marL="68580" marR="68580" marT="0" marB="0"/>
                </a:tc>
              </a:tr>
              <a:tr h="375482">
                <a:tc gridSpan="3">
                  <a:txBody>
                    <a:bodyPr/>
                    <a:lstStyle/>
                    <a:p>
                      <a:pPr marL="0" marR="0">
                        <a:lnSpc>
                          <a:spcPct val="115000"/>
                        </a:lnSpc>
                        <a:spcBef>
                          <a:spcPts val="0"/>
                        </a:spcBef>
                        <a:spcAft>
                          <a:spcPts val="0"/>
                        </a:spcAft>
                      </a:pPr>
                      <a:r>
                        <a:rPr lang="en-US" sz="1800" i="1" dirty="0">
                          <a:solidFill>
                            <a:srgbClr val="FFFF00"/>
                          </a:solidFill>
                          <a:effectLst/>
                        </a:rPr>
                        <a:t>Attendance in </a:t>
                      </a:r>
                      <a:r>
                        <a:rPr lang="en-US" sz="1800" i="1" dirty="0" smtClean="0">
                          <a:solidFill>
                            <a:srgbClr val="FFFF00"/>
                          </a:solidFill>
                          <a:effectLst/>
                        </a:rPr>
                        <a:t>prior year (**established </a:t>
                      </a:r>
                      <a:r>
                        <a:rPr lang="en-US" sz="1800" i="1" dirty="0">
                          <a:solidFill>
                            <a:srgbClr val="FFFF00"/>
                          </a:solidFill>
                          <a:effectLst/>
                        </a:rPr>
                        <a:t>patients only</a:t>
                      </a:r>
                      <a:r>
                        <a:rPr lang="en-US" sz="1800" i="1" dirty="0" smtClean="0">
                          <a:solidFill>
                            <a:srgbClr val="FFFF00"/>
                          </a:solidFill>
                          <a:effectLst/>
                        </a:rPr>
                        <a:t>**)</a:t>
                      </a:r>
                      <a:r>
                        <a:rPr lang="en-US" sz="1800" dirty="0">
                          <a:effectLst/>
                        </a:rPr>
                        <a:t> </a:t>
                      </a:r>
                      <a:endParaRPr lang="en-US" sz="1800" dirty="0">
                        <a:effectLst/>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800" dirty="0">
                        <a:effectLst/>
                        <a:latin typeface="Calibri"/>
                        <a:ea typeface="Calibri"/>
                        <a:cs typeface="Times New Roman"/>
                      </a:endParaRPr>
                    </a:p>
                  </a:txBody>
                  <a:tcPr marL="68580" marR="68580" marT="0" marB="0"/>
                </a:tc>
                <a:tc hMerge="1">
                  <a:txBody>
                    <a:bodyPr/>
                    <a:lstStyle/>
                    <a:p>
                      <a:endParaRPr lang="en-US"/>
                    </a:p>
                  </a:txBody>
                  <a:tcPr/>
                </a:tc>
              </a:tr>
              <a:tr h="321161">
                <a:tc>
                  <a:txBody>
                    <a:bodyPr/>
                    <a:lstStyle/>
                    <a:p>
                      <a:pPr marL="0" marR="0">
                        <a:lnSpc>
                          <a:spcPct val="115000"/>
                        </a:lnSpc>
                        <a:spcBef>
                          <a:spcPts val="0"/>
                        </a:spcBef>
                        <a:spcAft>
                          <a:spcPts val="0"/>
                        </a:spcAft>
                      </a:pPr>
                      <a:r>
                        <a:rPr lang="en-US" sz="1800" dirty="0" smtClean="0">
                          <a:effectLst/>
                        </a:rPr>
                        <a:t>     4-month </a:t>
                      </a:r>
                      <a:r>
                        <a:rPr lang="en-US" sz="1800" dirty="0">
                          <a:effectLst/>
                        </a:rPr>
                        <a:t>visit constancy</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1.48 (2)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0.48</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No </a:t>
                      </a:r>
                      <a:r>
                        <a:rPr lang="en-US" sz="1800" dirty="0">
                          <a:effectLst/>
                        </a:rPr>
                        <a:t>missed visits</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0.66 (2)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0.72</a:t>
                      </a:r>
                      <a:endParaRPr lang="en-US" sz="1800" dirty="0">
                        <a:effectLst/>
                        <a:latin typeface="Calibri"/>
                        <a:ea typeface="Calibri"/>
                        <a:cs typeface="Times New Roman"/>
                      </a:endParaRPr>
                    </a:p>
                  </a:txBody>
                  <a:tcPr marL="68580" marR="68580" marT="0" marB="0"/>
                </a:tc>
              </a:tr>
              <a:tr h="321161">
                <a:tc>
                  <a:txBody>
                    <a:bodyPr/>
                    <a:lstStyle/>
                    <a:p>
                      <a:pPr marL="0" marR="0">
                        <a:lnSpc>
                          <a:spcPct val="115000"/>
                        </a:lnSpc>
                        <a:spcBef>
                          <a:spcPts val="0"/>
                        </a:spcBef>
                        <a:spcAft>
                          <a:spcPts val="0"/>
                        </a:spcAft>
                      </a:pPr>
                      <a:r>
                        <a:rPr lang="en-US" sz="1800" dirty="0" smtClean="0">
                          <a:effectLst/>
                        </a:rPr>
                        <a:t>     &gt;</a:t>
                      </a:r>
                      <a:r>
                        <a:rPr lang="en-US" sz="1800" dirty="0">
                          <a:effectLst/>
                        </a:rPr>
                        <a:t>6 month gap in care</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effectLst/>
                        </a:rPr>
                        <a:t>0.07 (2)</a:t>
                      </a:r>
                      <a:endParaRPr lang="en-US" sz="18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0.97</a:t>
                      </a:r>
                      <a:endParaRPr lang="en-US" sz="1800" dirty="0">
                        <a:effectLst/>
                        <a:latin typeface="Calibri"/>
                        <a:ea typeface="Calibri"/>
                        <a:cs typeface="Times New Roman"/>
                      </a:endParaRPr>
                    </a:p>
                  </a:txBody>
                  <a:tcPr marL="68580" marR="68580" marT="0" marB="0"/>
                </a:tc>
              </a:tr>
              <a:tr h="306835">
                <a:tc>
                  <a:txBody>
                    <a:bodyPr/>
                    <a:lstStyle/>
                    <a:p>
                      <a:pPr marL="0" marR="0">
                        <a:lnSpc>
                          <a:spcPct val="115000"/>
                        </a:lnSpc>
                        <a:spcBef>
                          <a:spcPts val="0"/>
                        </a:spcBef>
                        <a:spcAft>
                          <a:spcPts val="0"/>
                        </a:spcAft>
                      </a:pPr>
                      <a:r>
                        <a:rPr lang="en-US" sz="1800" dirty="0" smtClean="0">
                          <a:effectLst/>
                        </a:rPr>
                        <a:t>    Appointment </a:t>
                      </a:r>
                      <a:r>
                        <a:rPr lang="en-US" sz="1800" dirty="0">
                          <a:effectLst/>
                        </a:rPr>
                        <a:t>adherence (≥0.75  vs. &lt;0.75)</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effectLst/>
                        </a:rPr>
                        <a:t>0.18 (2</a:t>
                      </a:r>
                      <a:r>
                        <a:rPr lang="en-US" sz="1800" dirty="0" smtClean="0">
                          <a:effectLst/>
                        </a:rPr>
                        <a:t>)</a:t>
                      </a:r>
                      <a:endParaRPr lang="en-US" sz="1800" dirty="0">
                        <a:effectLst/>
                      </a:endParaRPr>
                    </a:p>
                  </a:txBody>
                  <a:tcPr marL="68580" marR="68580" marT="0" marB="0"/>
                </a:tc>
                <a:tc>
                  <a:txBody>
                    <a:bodyPr/>
                    <a:lstStyle/>
                    <a:p>
                      <a:pPr marL="0" marR="0" algn="ctr">
                        <a:lnSpc>
                          <a:spcPct val="115000"/>
                        </a:lnSpc>
                        <a:spcBef>
                          <a:spcPts val="0"/>
                        </a:spcBef>
                        <a:spcAft>
                          <a:spcPts val="0"/>
                        </a:spcAft>
                      </a:pPr>
                      <a:r>
                        <a:rPr lang="en-US" sz="1800" dirty="0">
                          <a:effectLst/>
                        </a:rPr>
                        <a:t>0.92</a:t>
                      </a:r>
                      <a:endParaRPr lang="en-US" sz="18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372985" y="152400"/>
            <a:ext cx="596137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800" b="1" dirty="0" smtClean="0">
                <a:solidFill>
                  <a:srgbClr val="FFFF00"/>
                </a:solidFill>
                <a:latin typeface="Arial" pitchFamily="34" charset="0"/>
                <a:ea typeface="Calibri" pitchFamily="34" charset="0"/>
                <a:cs typeface="Arial" pitchFamily="34" charset="0"/>
              </a:rPr>
              <a:t>Comparability among Study Arms</a:t>
            </a:r>
            <a:endParaRPr lang="en-US" sz="2800" dirty="0" smtClean="0">
              <a:solidFill>
                <a:srgbClr val="FFFF00"/>
              </a:solidFill>
              <a:latin typeface="Arial" pitchFamily="34" charset="0"/>
            </a:endParaRPr>
          </a:p>
          <a:p>
            <a:pPr eaLnBrk="0" fontAlgn="base" hangingPunct="0">
              <a:spcBef>
                <a:spcPct val="0"/>
              </a:spcBef>
              <a:spcAft>
                <a:spcPct val="0"/>
              </a:spcAft>
            </a:pPr>
            <a:endParaRPr lang="en-US" dirty="0" smtClean="0">
              <a:solidFill>
                <a:prstClr val="white"/>
              </a:solidFill>
              <a:latin typeface="Arial" pitchFamily="34" charset="0"/>
            </a:endParaRPr>
          </a:p>
        </p:txBody>
      </p:sp>
    </p:spTree>
    <p:extLst>
      <p:ext uri="{BB962C8B-B14F-4D97-AF65-F5344CB8AC3E}">
        <p14:creationId xmlns:p14="http://schemas.microsoft.com/office/powerpoint/2010/main" xmlns="" val="1691730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71999"/>
          </a:xfrm>
        </p:spPr>
        <p:txBody>
          <a:bodyPr>
            <a:normAutofit/>
          </a:bodyPr>
          <a:lstStyle/>
          <a:p>
            <a:pPr marL="0" indent="0">
              <a:buNone/>
            </a:pPr>
            <a:r>
              <a:rPr lang="en-US" dirty="0" smtClean="0">
                <a:solidFill>
                  <a:schemeClr val="bg1"/>
                </a:solidFill>
              </a:rPr>
              <a:t>Three PC outcomes assessed over the 12-month intervention period:</a:t>
            </a:r>
          </a:p>
          <a:p>
            <a:pPr marL="0" indent="0">
              <a:buNone/>
            </a:pPr>
            <a:endParaRPr lang="en-US" dirty="0" smtClean="0">
              <a:solidFill>
                <a:schemeClr val="bg1"/>
              </a:solidFill>
            </a:endParaRPr>
          </a:p>
          <a:p>
            <a:r>
              <a:rPr lang="en-US" dirty="0" smtClean="0">
                <a:solidFill>
                  <a:schemeClr val="bg1"/>
                </a:solidFill>
              </a:rPr>
              <a:t>4-Month constancy : at least one visit in each of three 4-month periods (yes/no)</a:t>
            </a:r>
          </a:p>
          <a:p>
            <a:pPr marL="0" indent="0">
              <a:buNone/>
            </a:pPr>
            <a:endParaRPr lang="en-US" sz="1400" dirty="0" smtClean="0">
              <a:solidFill>
                <a:schemeClr val="bg1"/>
              </a:solidFill>
            </a:endParaRPr>
          </a:p>
          <a:p>
            <a:r>
              <a:rPr lang="en-US" dirty="0" smtClean="0">
                <a:solidFill>
                  <a:schemeClr val="bg1"/>
                </a:solidFill>
              </a:rPr>
              <a:t>Appointment Adherence:  each participant’s proportion of kept appointments divided by scheduled appointments   (mean of the proportions)</a:t>
            </a:r>
          </a:p>
          <a:p>
            <a:endParaRPr lang="en-US" dirty="0"/>
          </a:p>
        </p:txBody>
      </p:sp>
      <p:sp>
        <p:nvSpPr>
          <p:cNvPr id="2" name="Title 1"/>
          <p:cNvSpPr>
            <a:spLocks noGrp="1"/>
          </p:cNvSpPr>
          <p:nvPr>
            <p:ph type="title"/>
          </p:nvPr>
        </p:nvSpPr>
        <p:spPr>
          <a:xfrm>
            <a:off x="457200" y="0"/>
            <a:ext cx="8229600" cy="1066800"/>
          </a:xfrm>
        </p:spPr>
        <p:txBody>
          <a:bodyPr>
            <a:normAutofit/>
          </a:bodyPr>
          <a:lstStyle/>
          <a:p>
            <a:r>
              <a:rPr lang="en-US" b="1" dirty="0" smtClean="0">
                <a:solidFill>
                  <a:srgbClr val="FFFF00"/>
                </a:solidFill>
              </a:rPr>
              <a:t>Outcomes</a:t>
            </a:r>
            <a:endParaRPr lang="en-US" b="1" dirty="0">
              <a:solidFill>
                <a:srgbClr val="FFFF00"/>
              </a:solidFill>
            </a:endParaRPr>
          </a:p>
        </p:txBody>
      </p:sp>
    </p:spTree>
    <p:extLst>
      <p:ext uri="{BB962C8B-B14F-4D97-AF65-F5344CB8AC3E}">
        <p14:creationId xmlns:p14="http://schemas.microsoft.com/office/powerpoint/2010/main" xmlns="" val="288337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143000"/>
            <a:ext cx="7315200" cy="4572000"/>
          </a:xfrm>
        </p:spPr>
        <p:txBody>
          <a:bodyPr>
            <a:normAutofit lnSpcReduction="10000"/>
          </a:bodyPr>
          <a:lstStyle/>
          <a:p>
            <a:r>
              <a:rPr lang="en-US" sz="2000" dirty="0" smtClean="0">
                <a:solidFill>
                  <a:schemeClr val="bg1"/>
                </a:solidFill>
              </a:rPr>
              <a:t>Faye Malitz</a:t>
            </a:r>
          </a:p>
          <a:p>
            <a:pPr>
              <a:buNone/>
            </a:pPr>
            <a:r>
              <a:rPr lang="en-US" sz="2000" dirty="0" smtClean="0">
                <a:solidFill>
                  <a:schemeClr val="bg1"/>
                </a:solidFill>
              </a:rPr>
              <a:t>     Has no financial interest or relationships to disclose</a:t>
            </a:r>
          </a:p>
          <a:p>
            <a:r>
              <a:rPr lang="en-US" sz="2000" dirty="0" smtClean="0">
                <a:solidFill>
                  <a:schemeClr val="bg1"/>
                </a:solidFill>
              </a:rPr>
              <a:t>Lytt Gardner</a:t>
            </a:r>
          </a:p>
          <a:p>
            <a:pPr>
              <a:buNone/>
            </a:pPr>
            <a:r>
              <a:rPr lang="en-US" sz="2000" dirty="0" smtClean="0">
                <a:solidFill>
                  <a:schemeClr val="bg1"/>
                </a:solidFill>
              </a:rPr>
              <a:t>     Has no financial interest or relationships to disclose</a:t>
            </a:r>
          </a:p>
          <a:p>
            <a:r>
              <a:rPr lang="en-US" sz="2000" dirty="0" smtClean="0">
                <a:solidFill>
                  <a:schemeClr val="bg1"/>
                </a:solidFill>
              </a:rPr>
              <a:t>Mollie Jenckes</a:t>
            </a:r>
          </a:p>
          <a:p>
            <a:pPr>
              <a:buNone/>
            </a:pPr>
            <a:r>
              <a:rPr lang="en-US" sz="2000" dirty="0" smtClean="0">
                <a:solidFill>
                  <a:schemeClr val="bg1"/>
                </a:solidFill>
              </a:rPr>
              <a:t>     Has no financial interest or relationships to disclose</a:t>
            </a:r>
          </a:p>
          <a:p>
            <a:r>
              <a:rPr lang="en-US" sz="2000" dirty="0" smtClean="0">
                <a:solidFill>
                  <a:schemeClr val="bg1"/>
                </a:solidFill>
              </a:rPr>
              <a:t>Antoinette McCray</a:t>
            </a:r>
          </a:p>
          <a:p>
            <a:pPr>
              <a:buNone/>
            </a:pPr>
            <a:r>
              <a:rPr lang="en-US" sz="2000" dirty="0" smtClean="0">
                <a:solidFill>
                  <a:schemeClr val="bg1"/>
                </a:solidFill>
              </a:rPr>
              <a:t>     Has no financial interest or relationships to disclose</a:t>
            </a:r>
          </a:p>
          <a:p>
            <a:r>
              <a:rPr lang="en-US" sz="2000" dirty="0" smtClean="0">
                <a:solidFill>
                  <a:schemeClr val="bg1"/>
                </a:solidFill>
              </a:rPr>
              <a:t>Melissa Otterbein</a:t>
            </a:r>
          </a:p>
          <a:p>
            <a:pPr>
              <a:buNone/>
            </a:pPr>
            <a:r>
              <a:rPr lang="en-US" sz="2000" dirty="0" smtClean="0">
                <a:solidFill>
                  <a:schemeClr val="bg1"/>
                </a:solidFill>
              </a:rPr>
              <a:t>     Has no financial interest or relationships to disclose</a:t>
            </a:r>
          </a:p>
          <a:p>
            <a:r>
              <a:rPr lang="en-US" sz="2000" dirty="0" smtClean="0">
                <a:solidFill>
                  <a:schemeClr val="bg1"/>
                </a:solidFill>
              </a:rPr>
              <a:t>Elana Desrivieres</a:t>
            </a:r>
          </a:p>
          <a:p>
            <a:pPr>
              <a:buNone/>
            </a:pPr>
            <a:r>
              <a:rPr lang="en-US" sz="2000" dirty="0" smtClean="0">
                <a:solidFill>
                  <a:schemeClr val="bg1"/>
                </a:solidFill>
              </a:rPr>
              <a:t>     Has no financial interest or relationships to disclose</a:t>
            </a:r>
          </a:p>
          <a:p>
            <a:endParaRPr lang="en-US" sz="1800" dirty="0">
              <a:solidFill>
                <a:schemeClr val="bg1"/>
              </a:solidFill>
            </a:endParaRPr>
          </a:p>
        </p:txBody>
      </p:sp>
      <p:sp>
        <p:nvSpPr>
          <p:cNvPr id="3" name="Slide Number Placeholder 2"/>
          <p:cNvSpPr>
            <a:spLocks noGrp="1"/>
          </p:cNvSpPr>
          <p:nvPr>
            <p:ph type="sldNum" sz="quarter" idx="15"/>
          </p:nvPr>
        </p:nvSpPr>
        <p:spPr/>
        <p:txBody>
          <a:bodyPr/>
          <a:lstStyle/>
          <a:p>
            <a:pPr>
              <a:defRPr/>
            </a:pPr>
            <a:fld id="{FEC17F3B-C061-4B6C-BDF9-D4B4A8F2166F}" type="slidenum">
              <a:rPr lang="en-US" smtClean="0"/>
              <a:pPr>
                <a:defRPr/>
              </a:pPr>
              <a:t>3</a:t>
            </a:fld>
            <a:endParaRPr lang="en-US"/>
          </a:p>
        </p:txBody>
      </p:sp>
      <p:sp>
        <p:nvSpPr>
          <p:cNvPr id="4" name="Title 3"/>
          <p:cNvSpPr>
            <a:spLocks noGrp="1"/>
          </p:cNvSpPr>
          <p:nvPr>
            <p:ph type="title"/>
          </p:nvPr>
        </p:nvSpPr>
        <p:spPr>
          <a:xfrm>
            <a:off x="457200" y="152400"/>
            <a:ext cx="8229600" cy="838200"/>
          </a:xfrm>
        </p:spPr>
        <p:txBody>
          <a:bodyPr/>
          <a:lstStyle/>
          <a:p>
            <a:pPr algn="ctr"/>
            <a:r>
              <a:rPr lang="en-US" dirty="0" smtClean="0">
                <a:solidFill>
                  <a:schemeClr val="bg1"/>
                </a:solidFill>
              </a:rPr>
              <a:t>Disclosures</a:t>
            </a:r>
            <a:endParaRPr 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170264443"/>
              </p:ext>
            </p:extLst>
          </p:nvPr>
        </p:nvGraphicFramePr>
        <p:xfrm>
          <a:off x="609600" y="1330403"/>
          <a:ext cx="8153399" cy="4141520"/>
        </p:xfrm>
        <a:graphic>
          <a:graphicData uri="http://schemas.openxmlformats.org/drawingml/2006/table">
            <a:tbl>
              <a:tblPr firstRow="1" firstCol="1" bandRow="1">
                <a:tableStyleId>{5C22544A-7EE6-4342-B048-85BDC9FD1C3A}</a:tableStyleId>
              </a:tblPr>
              <a:tblGrid>
                <a:gridCol w="1447800"/>
                <a:gridCol w="2286000"/>
                <a:gridCol w="1447800"/>
                <a:gridCol w="1752600"/>
                <a:gridCol w="1219199"/>
              </a:tblGrid>
              <a:tr h="628225">
                <a:tc>
                  <a:txBody>
                    <a:bodyPr/>
                    <a:lstStyle/>
                    <a:p>
                      <a:pPr marL="0" marR="0">
                        <a:lnSpc>
                          <a:spcPct val="115000"/>
                        </a:lnSpc>
                        <a:spcBef>
                          <a:spcPts val="0"/>
                        </a:spcBef>
                        <a:spcAft>
                          <a:spcPts val="0"/>
                        </a:spcAft>
                      </a:pPr>
                      <a:r>
                        <a:rPr lang="en-US" sz="2000" dirty="0">
                          <a:effectLst/>
                        </a:rPr>
                        <a:t>Outcome</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Arm</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effectLst/>
                        </a:rPr>
                        <a:t>Percent Success  </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Prevalence </a:t>
                      </a:r>
                      <a:r>
                        <a:rPr lang="en-US" sz="2000" dirty="0" smtClean="0">
                          <a:effectLst/>
                        </a:rPr>
                        <a:t>Ratio</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effectLst/>
                        </a:rPr>
                        <a:t>P-value</a:t>
                      </a:r>
                      <a:r>
                        <a:rPr lang="en-US" sz="2000" dirty="0">
                          <a:effectLst/>
                        </a:rPr>
                        <a:t>*</a:t>
                      </a:r>
                      <a:endParaRPr lang="en-US" sz="2000" dirty="0">
                        <a:effectLst/>
                        <a:latin typeface="Calibri"/>
                        <a:ea typeface="Times New Roman"/>
                        <a:cs typeface="Times New Roman"/>
                      </a:endParaRPr>
                    </a:p>
                  </a:txBody>
                  <a:tcPr marL="68580" marR="68580" marT="0" marB="0"/>
                </a:tc>
              </a:tr>
              <a:tr h="893126">
                <a:tc rowSpan="4">
                  <a:txBody>
                    <a:bodyPr/>
                    <a:lstStyle/>
                    <a:p>
                      <a:pPr marL="0" marR="0">
                        <a:lnSpc>
                          <a:spcPct val="115000"/>
                        </a:lnSpc>
                        <a:spcBef>
                          <a:spcPts val="0"/>
                        </a:spcBef>
                        <a:spcAft>
                          <a:spcPts val="0"/>
                        </a:spcAft>
                      </a:pPr>
                      <a:r>
                        <a:rPr lang="en-US" sz="2000" dirty="0">
                          <a:effectLst/>
                        </a:rPr>
                        <a:t> </a:t>
                      </a:r>
                      <a:endParaRPr lang="en-US" sz="2000" dirty="0" smtClean="0">
                        <a:effectLst/>
                      </a:endParaRPr>
                    </a:p>
                    <a:p>
                      <a:pPr marL="0" marR="0">
                        <a:lnSpc>
                          <a:spcPct val="115000"/>
                        </a:lnSpc>
                        <a:spcBef>
                          <a:spcPts val="0"/>
                        </a:spcBef>
                        <a:spcAft>
                          <a:spcPts val="0"/>
                        </a:spcAft>
                      </a:pPr>
                      <a:endParaRPr lang="en-US" sz="2000" dirty="0">
                        <a:effectLst/>
                      </a:endParaRPr>
                    </a:p>
                    <a:p>
                      <a:pPr marL="0" marR="0">
                        <a:lnSpc>
                          <a:spcPct val="115000"/>
                        </a:lnSpc>
                        <a:spcBef>
                          <a:spcPts val="0"/>
                        </a:spcBef>
                        <a:spcAft>
                          <a:spcPts val="0"/>
                        </a:spcAft>
                      </a:pPr>
                      <a:r>
                        <a:rPr lang="en-US" sz="2000" dirty="0">
                          <a:effectLst/>
                        </a:rPr>
                        <a:t>4-Month Constancy</a:t>
                      </a:r>
                      <a:endParaRPr lang="en-US" sz="2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dirty="0" smtClean="0">
                          <a:effectLst/>
                          <a:latin typeface="+mn-lt"/>
                          <a:ea typeface="+mn-ea"/>
                          <a:cs typeface="+mn-cs"/>
                        </a:rPr>
                        <a:t>Enhanced</a:t>
                      </a:r>
                      <a:r>
                        <a:rPr lang="en-US" sz="2000" baseline="0" dirty="0" smtClean="0">
                          <a:effectLst/>
                          <a:latin typeface="+mn-lt"/>
                          <a:ea typeface="+mn-ea"/>
                          <a:cs typeface="+mn-cs"/>
                        </a:rPr>
                        <a:t> Contact</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smtClean="0">
                          <a:effectLst/>
                        </a:rPr>
                        <a:t>55.7  </a:t>
                      </a:r>
                      <a:endParaRPr lang="en-US" sz="2000" b="1" dirty="0">
                        <a:effectLst/>
                        <a:latin typeface="Calibri"/>
                        <a:ea typeface="Times New Roman"/>
                        <a:cs typeface="Times New Roman"/>
                      </a:endParaRPr>
                    </a:p>
                  </a:txBody>
                  <a:tcPr marL="68580" marR="68580" marT="0" marB="0"/>
                </a:tc>
                <a:tc rowSpan="2">
                  <a:txBody>
                    <a:bodyPr/>
                    <a:lstStyle/>
                    <a:p>
                      <a:pPr marL="0" marR="0" algn="ctr">
                        <a:lnSpc>
                          <a:spcPct val="115000"/>
                        </a:lnSpc>
                        <a:spcBef>
                          <a:spcPts val="0"/>
                        </a:spcBef>
                        <a:spcAft>
                          <a:spcPts val="0"/>
                        </a:spcAft>
                      </a:pPr>
                      <a:r>
                        <a:rPr lang="en-US" sz="2000" dirty="0">
                          <a:effectLst/>
                        </a:rPr>
                        <a:t>1.22</a:t>
                      </a:r>
                      <a:endParaRPr lang="en-US" sz="2000" dirty="0">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2000" dirty="0">
                          <a:effectLst/>
                        </a:rPr>
                        <a:t>0.0006</a:t>
                      </a:r>
                      <a:endParaRPr lang="en-US" sz="2000" dirty="0">
                        <a:effectLst/>
                        <a:latin typeface="Calibri"/>
                        <a:ea typeface="Times New Roman"/>
                        <a:cs typeface="Times New Roman"/>
                      </a:endParaRPr>
                    </a:p>
                  </a:txBody>
                  <a:tcPr marL="68580" marR="68580" marT="0" marB="0" anchor="ctr"/>
                </a:tc>
              </a:tr>
              <a:tr h="609788">
                <a:tc vMerge="1">
                  <a:txBody>
                    <a:bodyPr/>
                    <a:lstStyle/>
                    <a:p>
                      <a:endParaRPr lang="en-US"/>
                    </a:p>
                  </a:txBody>
                  <a:tcPr/>
                </a:tc>
                <a:tc>
                  <a:txBody>
                    <a:bodyPr/>
                    <a:lstStyle/>
                    <a:p>
                      <a:pPr marL="0" marR="0">
                        <a:lnSpc>
                          <a:spcPct val="115000"/>
                        </a:lnSpc>
                        <a:spcBef>
                          <a:spcPts val="0"/>
                        </a:spcBef>
                        <a:spcAft>
                          <a:spcPts val="0"/>
                        </a:spcAft>
                      </a:pPr>
                      <a:r>
                        <a:rPr lang="en-US" sz="2000" dirty="0" smtClean="0">
                          <a:effectLst/>
                        </a:rPr>
                        <a:t>Standard </a:t>
                      </a:r>
                      <a:r>
                        <a:rPr lang="en-US" sz="2000" dirty="0">
                          <a:effectLst/>
                        </a:rPr>
                        <a:t>of </a:t>
                      </a:r>
                      <a:r>
                        <a:rPr lang="en-US" sz="2000" dirty="0" smtClean="0">
                          <a:effectLst/>
                        </a:rPr>
                        <a:t>Care</a:t>
                      </a: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smtClean="0">
                          <a:effectLst/>
                        </a:rPr>
                        <a:t>45.8</a:t>
                      </a:r>
                      <a:r>
                        <a:rPr lang="en-US" sz="2000" b="1" baseline="0" dirty="0" smtClean="0">
                          <a:effectLst/>
                        </a:rPr>
                        <a:t>  </a:t>
                      </a:r>
                      <a:endParaRPr lang="en-US" sz="2000" b="1" dirty="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145274">
                <a:tc vMerge="1">
                  <a:txBody>
                    <a:bodyPr/>
                    <a:lstStyle/>
                    <a:p>
                      <a:endParaRPr lang="en-US"/>
                    </a:p>
                  </a:txBody>
                  <a:tcPr/>
                </a:tc>
                <a:tc>
                  <a:txBody>
                    <a:bodyPr/>
                    <a:lstStyle/>
                    <a:p>
                      <a:pPr marL="0" marR="0">
                        <a:lnSpc>
                          <a:spcPct val="115000"/>
                        </a:lnSpc>
                        <a:spcBef>
                          <a:spcPts val="0"/>
                        </a:spcBef>
                        <a:spcAft>
                          <a:spcPts val="0"/>
                        </a:spcAft>
                      </a:pPr>
                      <a:r>
                        <a:rPr lang="en-US" sz="2000" dirty="0" smtClean="0">
                          <a:effectLst/>
                        </a:rPr>
                        <a:t>Enhanced Contact</a:t>
                      </a:r>
                    </a:p>
                    <a:p>
                      <a:pPr marL="0" marR="0">
                        <a:lnSpc>
                          <a:spcPct val="115000"/>
                        </a:lnSpc>
                        <a:spcBef>
                          <a:spcPts val="0"/>
                        </a:spcBef>
                        <a:spcAft>
                          <a:spcPts val="0"/>
                        </a:spcAft>
                      </a:pPr>
                      <a:r>
                        <a:rPr lang="en-US" sz="2000" dirty="0" smtClean="0">
                          <a:effectLst/>
                          <a:latin typeface="Calibri"/>
                          <a:ea typeface="Times New Roman"/>
                          <a:cs typeface="Times New Roman"/>
                        </a:rPr>
                        <a:t>+ Skills</a:t>
                      </a: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smtClean="0">
                          <a:effectLst/>
                        </a:rPr>
                        <a:t>55.5    </a:t>
                      </a:r>
                      <a:endParaRPr lang="en-US" sz="2000" b="1" dirty="0">
                        <a:effectLst/>
                        <a:latin typeface="Calibri"/>
                        <a:ea typeface="Times New Roman"/>
                        <a:cs typeface="Times New Roman"/>
                      </a:endParaRPr>
                    </a:p>
                  </a:txBody>
                  <a:tcPr marL="68580" marR="68580" marT="0" marB="0"/>
                </a:tc>
                <a:tc rowSpan="2">
                  <a:txBody>
                    <a:bodyPr/>
                    <a:lstStyle/>
                    <a:p>
                      <a:pPr marL="0" marR="0" algn="ctr">
                        <a:lnSpc>
                          <a:spcPct val="115000"/>
                        </a:lnSpc>
                        <a:spcBef>
                          <a:spcPts val="0"/>
                        </a:spcBef>
                        <a:spcAft>
                          <a:spcPts val="0"/>
                        </a:spcAft>
                      </a:pPr>
                      <a:r>
                        <a:rPr lang="en-US" sz="2000" dirty="0">
                          <a:effectLst/>
                        </a:rPr>
                        <a:t>1.21</a:t>
                      </a:r>
                      <a:endParaRPr lang="en-US" sz="2000" dirty="0">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2000" dirty="0">
                          <a:effectLst/>
                        </a:rPr>
                        <a:t>0.0008</a:t>
                      </a:r>
                      <a:endParaRPr lang="en-US" sz="2000" dirty="0">
                        <a:effectLst/>
                        <a:latin typeface="Calibri"/>
                        <a:ea typeface="Times New Roman"/>
                        <a:cs typeface="Times New Roman"/>
                      </a:endParaRPr>
                    </a:p>
                  </a:txBody>
                  <a:tcPr marL="68580" marR="68580" marT="0" marB="0" anchor="ctr"/>
                </a:tc>
              </a:tr>
              <a:tr h="609788">
                <a:tc vMerge="1">
                  <a:txBody>
                    <a:bodyPr/>
                    <a:lstStyle/>
                    <a:p>
                      <a:endParaRPr lang="en-US"/>
                    </a:p>
                  </a:txBody>
                  <a:tcPr/>
                </a:tc>
                <a:tc>
                  <a:txBody>
                    <a:bodyPr/>
                    <a:lstStyle/>
                    <a:p>
                      <a:pPr marL="0" marR="0">
                        <a:lnSpc>
                          <a:spcPct val="115000"/>
                        </a:lnSpc>
                        <a:spcBef>
                          <a:spcPts val="0"/>
                        </a:spcBef>
                        <a:spcAft>
                          <a:spcPts val="0"/>
                        </a:spcAft>
                      </a:pPr>
                      <a:r>
                        <a:rPr lang="en-US" sz="2000" dirty="0" smtClean="0">
                          <a:effectLst/>
                        </a:rPr>
                        <a:t>Standard</a:t>
                      </a:r>
                      <a:r>
                        <a:rPr lang="en-US" sz="2000" baseline="0" dirty="0" smtClean="0">
                          <a:effectLst/>
                        </a:rPr>
                        <a:t> </a:t>
                      </a:r>
                      <a:r>
                        <a:rPr lang="en-US" sz="2000" dirty="0" smtClean="0">
                          <a:effectLst/>
                        </a:rPr>
                        <a:t>of Care</a:t>
                      </a: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smtClean="0">
                          <a:effectLst/>
                        </a:rPr>
                        <a:t>45.8  </a:t>
                      </a:r>
                      <a:endParaRPr lang="en-US" sz="2000" b="1" dirty="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bl>
          </a:graphicData>
        </a:graphic>
      </p:graphicFrame>
      <p:sp>
        <p:nvSpPr>
          <p:cNvPr id="2" name="Title 1"/>
          <p:cNvSpPr>
            <a:spLocks noGrp="1"/>
          </p:cNvSpPr>
          <p:nvPr>
            <p:ph type="title"/>
          </p:nvPr>
        </p:nvSpPr>
        <p:spPr>
          <a:xfrm>
            <a:off x="457200" y="274638"/>
            <a:ext cx="8229600" cy="868362"/>
          </a:xfrm>
        </p:spPr>
        <p:txBody>
          <a:bodyPr>
            <a:normAutofit/>
          </a:bodyPr>
          <a:lstStyle/>
          <a:p>
            <a:r>
              <a:rPr lang="en-US" sz="3600" b="1" dirty="0" smtClean="0">
                <a:solidFill>
                  <a:srgbClr val="FFFF00"/>
                </a:solidFill>
              </a:rPr>
              <a:t>4-Month Constancy Results </a:t>
            </a:r>
            <a:endParaRPr lang="en-US" sz="3600" b="1" dirty="0">
              <a:solidFill>
                <a:srgbClr val="FFFF00"/>
              </a:solidFill>
            </a:endParaRPr>
          </a:p>
        </p:txBody>
      </p:sp>
      <p:sp>
        <p:nvSpPr>
          <p:cNvPr id="6" name="TextBox 5"/>
          <p:cNvSpPr txBox="1"/>
          <p:nvPr/>
        </p:nvSpPr>
        <p:spPr>
          <a:xfrm>
            <a:off x="228600" y="5486400"/>
            <a:ext cx="2362200" cy="400110"/>
          </a:xfrm>
          <a:prstGeom prst="rect">
            <a:avLst/>
          </a:prstGeom>
          <a:noFill/>
        </p:spPr>
        <p:txBody>
          <a:bodyPr wrap="square" rtlCol="0">
            <a:spAutoFit/>
          </a:bodyPr>
          <a:lstStyle/>
          <a:p>
            <a:r>
              <a:rPr lang="en-US" sz="2000" dirty="0" smtClean="0">
                <a:solidFill>
                  <a:prstClr val="white"/>
                </a:solidFill>
              </a:rPr>
              <a:t>* Log binomial</a:t>
            </a:r>
            <a:endParaRPr lang="en-US" sz="2000" dirty="0">
              <a:solidFill>
                <a:prstClr val="white"/>
              </a:solidFill>
            </a:endParaRPr>
          </a:p>
        </p:txBody>
      </p:sp>
    </p:spTree>
    <p:extLst>
      <p:ext uri="{BB962C8B-B14F-4D97-AF65-F5344CB8AC3E}">
        <p14:creationId xmlns:p14="http://schemas.microsoft.com/office/powerpoint/2010/main" xmlns="" val="1433951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512535442"/>
              </p:ext>
            </p:extLst>
          </p:nvPr>
        </p:nvGraphicFramePr>
        <p:xfrm>
          <a:off x="380999" y="1182934"/>
          <a:ext cx="8458201" cy="4589198"/>
        </p:xfrm>
        <a:graphic>
          <a:graphicData uri="http://schemas.openxmlformats.org/drawingml/2006/table">
            <a:tbl>
              <a:tblPr firstRow="1" firstCol="1" bandRow="1">
                <a:tableStyleId>{5C22544A-7EE6-4342-B048-85BDC9FD1C3A}</a:tableStyleId>
              </a:tblPr>
              <a:tblGrid>
                <a:gridCol w="1632285"/>
                <a:gridCol w="2225842"/>
                <a:gridCol w="1854869"/>
                <a:gridCol w="1483895"/>
                <a:gridCol w="1261310"/>
              </a:tblGrid>
              <a:tr h="1109316">
                <a:tc>
                  <a:txBody>
                    <a:bodyPr/>
                    <a:lstStyle/>
                    <a:p>
                      <a:pPr marL="0" marR="0">
                        <a:lnSpc>
                          <a:spcPct val="115000"/>
                        </a:lnSpc>
                        <a:spcBef>
                          <a:spcPts val="0"/>
                        </a:spcBef>
                        <a:spcAft>
                          <a:spcPts val="0"/>
                        </a:spcAft>
                      </a:pPr>
                      <a:r>
                        <a:rPr lang="en-US" sz="2000" dirty="0">
                          <a:effectLst/>
                        </a:rPr>
                        <a:t>Outcome</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Arm</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effectLst/>
                        </a:rPr>
                        <a:t>Mean Proportion of Kept </a:t>
                      </a:r>
                      <a:r>
                        <a:rPr lang="en-US" sz="2000" dirty="0" err="1" smtClean="0">
                          <a:effectLst/>
                        </a:rPr>
                        <a:t>Appts</a:t>
                      </a:r>
                      <a:r>
                        <a:rPr lang="en-US" sz="2000" dirty="0" smtClean="0">
                          <a:effectLst/>
                        </a:rPr>
                        <a:t>  </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Prevalence </a:t>
                      </a:r>
                      <a:r>
                        <a:rPr lang="en-US" sz="2000" dirty="0" smtClean="0">
                          <a:effectLst/>
                        </a:rPr>
                        <a:t>Ratio</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effectLst/>
                        </a:rPr>
                        <a:t>p-value</a:t>
                      </a:r>
                      <a:endParaRPr lang="en-US" sz="2000" dirty="0">
                        <a:effectLst/>
                        <a:latin typeface="Calibri"/>
                        <a:ea typeface="Times New Roman"/>
                        <a:cs typeface="Times New Roman"/>
                      </a:endParaRPr>
                    </a:p>
                  </a:txBody>
                  <a:tcPr marL="68580" marR="68580" marT="0" marB="0"/>
                </a:tc>
              </a:tr>
              <a:tr h="830991">
                <a:tc rowSpan="4">
                  <a:txBody>
                    <a:bodyPr/>
                    <a:lstStyle/>
                    <a:p>
                      <a:pPr marL="0" marR="0">
                        <a:lnSpc>
                          <a:spcPct val="115000"/>
                        </a:lnSpc>
                        <a:spcBef>
                          <a:spcPts val="0"/>
                        </a:spcBef>
                        <a:spcAft>
                          <a:spcPts val="0"/>
                        </a:spcAft>
                      </a:pPr>
                      <a:r>
                        <a:rPr lang="en-US" sz="2000" dirty="0">
                          <a:effectLst/>
                        </a:rPr>
                        <a:t> </a:t>
                      </a:r>
                      <a:endParaRPr lang="en-US" sz="2000" dirty="0" smtClean="0">
                        <a:effectLst/>
                      </a:endParaRPr>
                    </a:p>
                    <a:p>
                      <a:pPr marL="0" marR="0">
                        <a:lnSpc>
                          <a:spcPct val="115000"/>
                        </a:lnSpc>
                        <a:spcBef>
                          <a:spcPts val="0"/>
                        </a:spcBef>
                        <a:spcAft>
                          <a:spcPts val="0"/>
                        </a:spcAft>
                      </a:pPr>
                      <a:endParaRPr lang="en-US" sz="2000" dirty="0" smtClean="0">
                        <a:effectLst/>
                      </a:endParaRPr>
                    </a:p>
                    <a:p>
                      <a:pPr marL="0" marR="0">
                        <a:lnSpc>
                          <a:spcPct val="115000"/>
                        </a:lnSpc>
                        <a:spcBef>
                          <a:spcPts val="0"/>
                        </a:spcBef>
                        <a:spcAft>
                          <a:spcPts val="0"/>
                        </a:spcAft>
                      </a:pPr>
                      <a:endParaRPr lang="en-US" sz="2000" dirty="0">
                        <a:effectLst/>
                      </a:endParaRPr>
                    </a:p>
                    <a:p>
                      <a:pPr marL="0" marR="0">
                        <a:lnSpc>
                          <a:spcPct val="115000"/>
                        </a:lnSpc>
                        <a:spcBef>
                          <a:spcPts val="0"/>
                        </a:spcBef>
                        <a:spcAft>
                          <a:spcPts val="0"/>
                        </a:spcAft>
                      </a:pPr>
                      <a:r>
                        <a:rPr lang="en-US" sz="2000" dirty="0">
                          <a:effectLst/>
                        </a:rPr>
                        <a:t>Appt Adherence</a:t>
                      </a:r>
                      <a:endParaRPr lang="en-US" sz="20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000" dirty="0" smtClean="0">
                          <a:effectLst/>
                        </a:rPr>
                        <a:t>Enhanced</a:t>
                      </a:r>
                      <a:r>
                        <a:rPr lang="en-US" sz="2000" baseline="0" dirty="0" smtClean="0">
                          <a:effectLst/>
                        </a:rPr>
                        <a:t> Contact</a:t>
                      </a:r>
                      <a:endParaRPr lang="en-US" sz="2000" dirty="0" smtClean="0">
                        <a:effectLst/>
                      </a:endParaRP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 </a:t>
                      </a:r>
                      <a:r>
                        <a:rPr lang="en-US" sz="2000" b="1" dirty="0">
                          <a:effectLst/>
                        </a:rPr>
                        <a:t>.</a:t>
                      </a:r>
                      <a:r>
                        <a:rPr lang="en-US" sz="2000" b="1" dirty="0" smtClean="0">
                          <a:effectLst/>
                        </a:rPr>
                        <a:t>718</a:t>
                      </a:r>
                      <a:endParaRPr lang="en-US" sz="2000" b="1" dirty="0">
                        <a:effectLst/>
                        <a:latin typeface="Calibri"/>
                        <a:ea typeface="Times New Roman"/>
                        <a:cs typeface="Times New Roman"/>
                      </a:endParaRPr>
                    </a:p>
                  </a:txBody>
                  <a:tcPr marL="68580" marR="68580" marT="0" marB="0"/>
                </a:tc>
                <a:tc rowSpan="2">
                  <a:txBody>
                    <a:bodyPr/>
                    <a:lstStyle/>
                    <a:p>
                      <a:pPr marL="0" marR="0" algn="ctr">
                        <a:lnSpc>
                          <a:spcPct val="115000"/>
                        </a:lnSpc>
                        <a:spcBef>
                          <a:spcPts val="0"/>
                        </a:spcBef>
                        <a:spcAft>
                          <a:spcPts val="0"/>
                        </a:spcAft>
                      </a:pPr>
                      <a:r>
                        <a:rPr lang="en-US" sz="2000" dirty="0">
                          <a:effectLst/>
                        </a:rPr>
                        <a:t>1.08</a:t>
                      </a:r>
                      <a:endParaRPr lang="en-US" sz="2000" dirty="0">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2000" dirty="0">
                          <a:effectLst/>
                        </a:rPr>
                        <a:t>0.0002</a:t>
                      </a:r>
                      <a:endParaRPr lang="en-US" sz="2000" dirty="0">
                        <a:effectLst/>
                        <a:latin typeface="Calibri"/>
                        <a:ea typeface="Times New Roman"/>
                        <a:cs typeface="Times New Roman"/>
                      </a:endParaRPr>
                    </a:p>
                  </a:txBody>
                  <a:tcPr marL="68580" marR="68580" marT="0" marB="0" anchor="ctr"/>
                </a:tc>
              </a:tr>
              <a:tr h="682908">
                <a:tc vMerge="1">
                  <a:txBody>
                    <a:bodyPr/>
                    <a:lstStyle/>
                    <a:p>
                      <a:endParaRPr lang="en-US"/>
                    </a:p>
                  </a:txBody>
                  <a:tcPr/>
                </a:tc>
                <a:tc>
                  <a:txBody>
                    <a:bodyPr/>
                    <a:lstStyle/>
                    <a:p>
                      <a:pPr marL="0" marR="0">
                        <a:lnSpc>
                          <a:spcPct val="115000"/>
                        </a:lnSpc>
                        <a:spcBef>
                          <a:spcPts val="0"/>
                        </a:spcBef>
                        <a:spcAft>
                          <a:spcPts val="0"/>
                        </a:spcAft>
                      </a:pPr>
                      <a:r>
                        <a:rPr lang="en-US" sz="2000" dirty="0">
                          <a:effectLst/>
                        </a:rPr>
                        <a:t>Standard of </a:t>
                      </a:r>
                      <a:r>
                        <a:rPr lang="en-US" sz="2000" dirty="0" smtClean="0">
                          <a:effectLst/>
                        </a:rPr>
                        <a:t>Care</a:t>
                      </a: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rPr>
                        <a:t> .662</a:t>
                      </a:r>
                      <a:endParaRPr lang="en-US" sz="2000" b="1" dirty="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1246811">
                <a:tc vMerge="1">
                  <a:txBody>
                    <a:bodyPr/>
                    <a:lstStyle/>
                    <a:p>
                      <a:endParaRPr lang="en-US"/>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000" dirty="0" smtClean="0">
                          <a:effectLst/>
                        </a:rPr>
                        <a:t>Enhanced Contact + Skills</a:t>
                      </a: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rPr>
                        <a:t> .702</a:t>
                      </a:r>
                      <a:endParaRPr lang="en-US" sz="2000" b="1" dirty="0">
                        <a:effectLst/>
                        <a:latin typeface="Calibri"/>
                        <a:ea typeface="Times New Roman"/>
                        <a:cs typeface="Times New Roman"/>
                      </a:endParaRPr>
                    </a:p>
                  </a:txBody>
                  <a:tcPr marL="68580" marR="68580" marT="0" marB="0"/>
                </a:tc>
                <a:tc rowSpan="2">
                  <a:txBody>
                    <a:bodyPr/>
                    <a:lstStyle/>
                    <a:p>
                      <a:pPr marL="0" marR="0" algn="ctr">
                        <a:lnSpc>
                          <a:spcPct val="115000"/>
                        </a:lnSpc>
                        <a:spcBef>
                          <a:spcPts val="0"/>
                        </a:spcBef>
                        <a:spcAft>
                          <a:spcPts val="0"/>
                        </a:spcAft>
                      </a:pPr>
                      <a:r>
                        <a:rPr lang="en-US" sz="2000" dirty="0">
                          <a:effectLst/>
                        </a:rPr>
                        <a:t>1.06</a:t>
                      </a:r>
                      <a:endParaRPr lang="en-US" sz="2000" dirty="0">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2000" dirty="0">
                          <a:effectLst/>
                        </a:rPr>
                        <a:t>0.008</a:t>
                      </a:r>
                      <a:endParaRPr lang="en-US" sz="2000" dirty="0">
                        <a:effectLst/>
                        <a:latin typeface="Calibri"/>
                        <a:ea typeface="Times New Roman"/>
                        <a:cs typeface="Times New Roman"/>
                      </a:endParaRPr>
                    </a:p>
                  </a:txBody>
                  <a:tcPr marL="68580" marR="68580" marT="0" marB="0" anchor="ctr"/>
                </a:tc>
              </a:tr>
              <a:tr h="682908">
                <a:tc vMerge="1">
                  <a:txBody>
                    <a:bodyPr/>
                    <a:lstStyle/>
                    <a:p>
                      <a:endParaRPr lang="en-US"/>
                    </a:p>
                  </a:txBody>
                  <a:tcPr/>
                </a:tc>
                <a:tc>
                  <a:txBody>
                    <a:bodyPr/>
                    <a:lstStyle/>
                    <a:p>
                      <a:pPr marL="0" marR="0">
                        <a:lnSpc>
                          <a:spcPct val="115000"/>
                        </a:lnSpc>
                        <a:spcBef>
                          <a:spcPts val="0"/>
                        </a:spcBef>
                        <a:spcAft>
                          <a:spcPts val="0"/>
                        </a:spcAft>
                      </a:pPr>
                      <a:r>
                        <a:rPr lang="en-US" sz="2000" dirty="0">
                          <a:effectLst/>
                        </a:rPr>
                        <a:t>Standard of </a:t>
                      </a:r>
                      <a:r>
                        <a:rPr lang="en-US" sz="2000" dirty="0" smtClean="0">
                          <a:effectLst/>
                        </a:rPr>
                        <a:t>Care</a:t>
                      </a:r>
                    </a:p>
                    <a:p>
                      <a:pPr marL="0" marR="0">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000" b="1" dirty="0">
                          <a:effectLst/>
                        </a:rPr>
                        <a:t> .662</a:t>
                      </a:r>
                      <a:endParaRPr lang="en-US" sz="2000" b="1" dirty="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bl>
          </a:graphicData>
        </a:graphic>
      </p:graphicFrame>
      <p:sp>
        <p:nvSpPr>
          <p:cNvPr id="2" name="Title 1"/>
          <p:cNvSpPr>
            <a:spLocks noGrp="1"/>
          </p:cNvSpPr>
          <p:nvPr>
            <p:ph type="title"/>
          </p:nvPr>
        </p:nvSpPr>
        <p:spPr>
          <a:xfrm>
            <a:off x="457200" y="0"/>
            <a:ext cx="8229600" cy="914400"/>
          </a:xfrm>
        </p:spPr>
        <p:txBody>
          <a:bodyPr>
            <a:normAutofit/>
          </a:bodyPr>
          <a:lstStyle/>
          <a:p>
            <a:r>
              <a:rPr lang="en-US" sz="3600" b="1" dirty="0" smtClean="0">
                <a:solidFill>
                  <a:srgbClr val="FFFF00"/>
                </a:solidFill>
              </a:rPr>
              <a:t>Appointment Adherence</a:t>
            </a:r>
            <a:endParaRPr lang="en-US" sz="3600" b="1" dirty="0">
              <a:solidFill>
                <a:srgbClr val="FFFF00"/>
              </a:solidFill>
            </a:endParaRPr>
          </a:p>
        </p:txBody>
      </p:sp>
    </p:spTree>
    <p:extLst>
      <p:ext uri="{BB962C8B-B14F-4D97-AF65-F5344CB8AC3E}">
        <p14:creationId xmlns:p14="http://schemas.microsoft.com/office/powerpoint/2010/main" xmlns="" val="3222093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497136670"/>
              </p:ext>
            </p:extLst>
          </p:nvPr>
        </p:nvGraphicFramePr>
        <p:xfrm>
          <a:off x="304800" y="1295400"/>
          <a:ext cx="8534399" cy="3717951"/>
        </p:xfrm>
        <a:graphic>
          <a:graphicData uri="http://schemas.openxmlformats.org/drawingml/2006/table">
            <a:tbl>
              <a:tblPr firstRow="1" firstCol="1" bandRow="1">
                <a:tableStyleId>{5C22544A-7EE6-4342-B048-85BDC9FD1C3A}</a:tableStyleId>
              </a:tblPr>
              <a:tblGrid>
                <a:gridCol w="1706714"/>
                <a:gridCol w="1706714"/>
                <a:gridCol w="1706714"/>
                <a:gridCol w="1814058"/>
                <a:gridCol w="1600199"/>
              </a:tblGrid>
              <a:tr h="1705047">
                <a:tc>
                  <a:txBody>
                    <a:bodyPr/>
                    <a:lstStyle/>
                    <a:p>
                      <a:pPr>
                        <a:spcAft>
                          <a:spcPts val="0"/>
                        </a:spcAft>
                      </a:pPr>
                      <a:r>
                        <a:rPr lang="en-US" sz="2400" dirty="0">
                          <a:effectLst/>
                        </a:rPr>
                        <a:t>Outcome</a:t>
                      </a:r>
                      <a:endParaRPr lang="en-US" sz="2400" dirty="0">
                        <a:effectLst/>
                        <a:latin typeface="Calibri"/>
                        <a:ea typeface="Times New Roman"/>
                        <a:cs typeface="Times New Roman"/>
                      </a:endParaRPr>
                    </a:p>
                  </a:txBody>
                  <a:tcPr marL="68580" marR="68580" marT="0" marB="0"/>
                </a:tc>
                <a:tc>
                  <a:txBody>
                    <a:bodyPr/>
                    <a:lstStyle/>
                    <a:p>
                      <a:pPr algn="ctr">
                        <a:spcAft>
                          <a:spcPts val="0"/>
                        </a:spcAft>
                      </a:pPr>
                      <a:r>
                        <a:rPr lang="en-US" sz="2400" dirty="0">
                          <a:effectLst/>
                        </a:rPr>
                        <a:t>Arms</a:t>
                      </a:r>
                      <a:endParaRPr lang="en-US" sz="2400" dirty="0">
                        <a:effectLst/>
                        <a:latin typeface="Calibri"/>
                        <a:ea typeface="Times New Roman"/>
                        <a:cs typeface="Times New Roman"/>
                      </a:endParaRPr>
                    </a:p>
                  </a:txBody>
                  <a:tcPr marL="68580" marR="68580" marT="0" marB="0"/>
                </a:tc>
                <a:tc>
                  <a:txBody>
                    <a:bodyPr/>
                    <a:lstStyle/>
                    <a:p>
                      <a:pPr algn="ctr">
                        <a:spcAft>
                          <a:spcPts val="0"/>
                        </a:spcAft>
                      </a:pPr>
                      <a:r>
                        <a:rPr lang="en-US" sz="2400" dirty="0" smtClean="0">
                          <a:effectLst/>
                        </a:rPr>
                        <a:t>Percent </a:t>
                      </a:r>
                      <a:r>
                        <a:rPr lang="en-US" sz="2400" dirty="0" smtClean="0">
                          <a:effectLst/>
                        </a:rPr>
                        <a:t>success</a:t>
                      </a:r>
                      <a:endParaRPr lang="en-US" sz="2400" dirty="0">
                        <a:effectLst/>
                      </a:endParaRPr>
                    </a:p>
                    <a:p>
                      <a:pPr algn="ctr">
                        <a:spcAft>
                          <a:spcPts val="0"/>
                        </a:spcAft>
                      </a:pPr>
                      <a:r>
                        <a:rPr lang="en-US" sz="2400" dirty="0" smtClean="0">
                          <a:effectLst/>
                        </a:rPr>
                        <a:t>EC vs.</a:t>
                      </a:r>
                    </a:p>
                    <a:p>
                      <a:pPr algn="ctr">
                        <a:spcAft>
                          <a:spcPts val="0"/>
                        </a:spcAft>
                      </a:pPr>
                      <a:r>
                        <a:rPr lang="en-US" sz="2400" dirty="0" smtClean="0">
                          <a:effectLst/>
                        </a:rPr>
                        <a:t>EC + Skills</a:t>
                      </a:r>
                      <a:endParaRPr lang="en-US" sz="2400" dirty="0">
                        <a:effectLst/>
                        <a:latin typeface="Calibri"/>
                        <a:ea typeface="Times New Roman"/>
                        <a:cs typeface="Times New Roman"/>
                      </a:endParaRPr>
                    </a:p>
                  </a:txBody>
                  <a:tcPr marL="68580" marR="68580" marT="0" marB="0"/>
                </a:tc>
                <a:tc>
                  <a:txBody>
                    <a:bodyPr/>
                    <a:lstStyle/>
                    <a:p>
                      <a:pPr algn="ctr">
                        <a:spcAft>
                          <a:spcPts val="0"/>
                        </a:spcAft>
                      </a:pPr>
                      <a:r>
                        <a:rPr lang="en-US" sz="2400" dirty="0">
                          <a:effectLst/>
                        </a:rPr>
                        <a:t>Prevalence Ratio</a:t>
                      </a:r>
                    </a:p>
                    <a:p>
                      <a:pPr algn="ctr">
                        <a:spcAft>
                          <a:spcPts val="0"/>
                        </a:spcAft>
                      </a:pPr>
                      <a:endParaRPr lang="en-US" sz="2400" dirty="0">
                        <a:effectLst/>
                        <a:latin typeface="Calibri"/>
                        <a:ea typeface="Times New Roman"/>
                        <a:cs typeface="Times New Roman"/>
                      </a:endParaRPr>
                    </a:p>
                  </a:txBody>
                  <a:tcPr marL="68580" marR="68580" marT="0" marB="0"/>
                </a:tc>
                <a:tc>
                  <a:txBody>
                    <a:bodyPr/>
                    <a:lstStyle/>
                    <a:p>
                      <a:pPr algn="ctr">
                        <a:spcAft>
                          <a:spcPts val="0"/>
                        </a:spcAft>
                      </a:pPr>
                      <a:r>
                        <a:rPr lang="en-US" sz="2400" dirty="0">
                          <a:effectLst/>
                        </a:rPr>
                        <a:t>p-value</a:t>
                      </a:r>
                      <a:endParaRPr lang="en-US" sz="2400" dirty="0">
                        <a:effectLst/>
                        <a:latin typeface="Calibri"/>
                        <a:ea typeface="Times New Roman"/>
                        <a:cs typeface="Times New Roman"/>
                      </a:endParaRPr>
                    </a:p>
                  </a:txBody>
                  <a:tcPr marL="68580" marR="68580" marT="0" marB="0"/>
                </a:tc>
              </a:tr>
              <a:tr h="503226">
                <a:tc rowSpan="2">
                  <a:txBody>
                    <a:bodyPr/>
                    <a:lstStyle/>
                    <a:p>
                      <a:pPr>
                        <a:spcAft>
                          <a:spcPts val="0"/>
                        </a:spcAft>
                      </a:pPr>
                      <a:r>
                        <a:rPr lang="en-US" sz="2400" dirty="0">
                          <a:effectLst/>
                        </a:rPr>
                        <a:t>4-Month Constancy</a:t>
                      </a:r>
                      <a:endParaRPr lang="en-US" sz="24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EC</a:t>
                      </a:r>
                    </a:p>
                  </a:txBody>
                  <a:tcPr marL="68580" marR="68580" marT="0" marB="0"/>
                </a:tc>
                <a:tc>
                  <a:txBody>
                    <a:bodyPr/>
                    <a:lstStyle/>
                    <a:p>
                      <a:pPr>
                        <a:spcAft>
                          <a:spcPts val="0"/>
                        </a:spcAft>
                      </a:pPr>
                      <a:r>
                        <a:rPr lang="en-US" sz="2400" b="1" dirty="0" smtClean="0">
                          <a:effectLst/>
                          <a:latin typeface="+mn-lt"/>
                          <a:ea typeface="+mn-ea"/>
                          <a:cs typeface="+mn-cs"/>
                        </a:rPr>
                        <a:t>    55.7</a:t>
                      </a:r>
                      <a:endParaRPr lang="en-US" sz="2400" b="1" dirty="0">
                        <a:effectLst/>
                        <a:latin typeface="Calibri"/>
                        <a:ea typeface="Times New Roman"/>
                        <a:cs typeface="Times New Roman"/>
                      </a:endParaRPr>
                    </a:p>
                  </a:txBody>
                  <a:tcPr marL="68580" marR="68580" marT="0" marB="0"/>
                </a:tc>
                <a:tc rowSpan="2">
                  <a:txBody>
                    <a:bodyPr/>
                    <a:lstStyle/>
                    <a:p>
                      <a:pPr algn="ctr">
                        <a:spcAft>
                          <a:spcPts val="0"/>
                        </a:spcAft>
                      </a:pPr>
                      <a:r>
                        <a:rPr lang="en-US" sz="2400" dirty="0">
                          <a:effectLst/>
                        </a:rPr>
                        <a:t>1.00</a:t>
                      </a:r>
                      <a:endParaRPr lang="en-US" sz="2400" dirty="0">
                        <a:effectLst/>
                        <a:latin typeface="Calibri"/>
                        <a:ea typeface="Times New Roman"/>
                        <a:cs typeface="Times New Roman"/>
                      </a:endParaRPr>
                    </a:p>
                  </a:txBody>
                  <a:tcPr marL="68580" marR="68580" marT="0" marB="0" anchor="ctr"/>
                </a:tc>
                <a:tc rowSpan="2">
                  <a:txBody>
                    <a:bodyPr/>
                    <a:lstStyle/>
                    <a:p>
                      <a:pPr algn="ctr">
                        <a:spcAft>
                          <a:spcPts val="0"/>
                        </a:spcAft>
                      </a:pPr>
                      <a:r>
                        <a:rPr lang="en-US" sz="2400" dirty="0">
                          <a:effectLst/>
                        </a:rPr>
                        <a:t>0.94</a:t>
                      </a:r>
                      <a:endParaRPr lang="en-US" sz="2400" dirty="0">
                        <a:effectLst/>
                        <a:latin typeface="Calibri"/>
                        <a:ea typeface="Times New Roman"/>
                        <a:cs typeface="Times New Roman"/>
                      </a:endParaRPr>
                    </a:p>
                  </a:txBody>
                  <a:tcPr marL="68580" marR="68580" marT="0" marB="0" anchor="ctr"/>
                </a:tc>
              </a:tr>
              <a:tr h="503226">
                <a:tc vMerge="1">
                  <a:txBody>
                    <a:bodyPr/>
                    <a:lstStyle/>
                    <a:p>
                      <a:endParaRPr lang="en-US"/>
                    </a:p>
                  </a:txBody>
                  <a:tcPr/>
                </a:tc>
                <a:tc>
                  <a:txBody>
                    <a:bodyPr/>
                    <a:lstStyle/>
                    <a:p>
                      <a:pPr>
                        <a:spcAft>
                          <a:spcPts val="0"/>
                        </a:spcAft>
                      </a:pPr>
                      <a:r>
                        <a:rPr lang="en-US" sz="2400" dirty="0" smtClean="0">
                          <a:effectLst/>
                          <a:latin typeface="Calibri"/>
                          <a:ea typeface="Times New Roman"/>
                          <a:cs typeface="Times New Roman"/>
                        </a:rPr>
                        <a:t>EC +</a:t>
                      </a:r>
                      <a:r>
                        <a:rPr lang="en-US" sz="2400" baseline="0" dirty="0" smtClean="0">
                          <a:effectLst/>
                          <a:latin typeface="Calibri"/>
                          <a:ea typeface="Times New Roman"/>
                          <a:cs typeface="Times New Roman"/>
                        </a:rPr>
                        <a:t> Skills</a:t>
                      </a:r>
                      <a:endParaRPr lang="en-US" sz="2400" dirty="0">
                        <a:effectLst/>
                        <a:latin typeface="Calibri"/>
                        <a:ea typeface="Times New Roman"/>
                        <a:cs typeface="Times New Roman"/>
                      </a:endParaRPr>
                    </a:p>
                  </a:txBody>
                  <a:tcPr marL="68580" marR="68580" marT="0" marB="0"/>
                </a:tc>
                <a:tc>
                  <a:txBody>
                    <a:bodyPr/>
                    <a:lstStyle/>
                    <a:p>
                      <a:pPr>
                        <a:spcAft>
                          <a:spcPts val="0"/>
                        </a:spcAft>
                      </a:pPr>
                      <a:r>
                        <a:rPr lang="en-US" sz="2400" b="1" dirty="0" smtClean="0">
                          <a:effectLst/>
                          <a:latin typeface="+mn-lt"/>
                          <a:ea typeface="+mn-ea"/>
                          <a:cs typeface="+mn-cs"/>
                        </a:rPr>
                        <a:t>    55.5</a:t>
                      </a:r>
                      <a:endParaRPr lang="en-US" sz="2400" b="1" dirty="0">
                        <a:effectLst/>
                        <a:latin typeface="Calibri"/>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r h="503226">
                <a:tc rowSpan="2">
                  <a:txBody>
                    <a:bodyPr/>
                    <a:lstStyle/>
                    <a:p>
                      <a:pPr>
                        <a:spcAft>
                          <a:spcPts val="0"/>
                        </a:spcAft>
                      </a:pPr>
                      <a:r>
                        <a:rPr lang="en-US" sz="2400" dirty="0">
                          <a:effectLst/>
                        </a:rPr>
                        <a:t>Appt Adherence</a:t>
                      </a:r>
                      <a:endParaRPr lang="en-US" sz="2400" dirty="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dirty="0" smtClean="0">
                          <a:effectLst/>
                        </a:rPr>
                        <a:t>EC</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rPr>
                        <a:t>    </a:t>
                      </a:r>
                      <a:r>
                        <a:rPr lang="en-US" sz="2400" b="1" dirty="0" smtClean="0">
                          <a:effectLst/>
                        </a:rPr>
                        <a:t>.718</a:t>
                      </a:r>
                      <a:endParaRPr lang="en-US" sz="2400" b="1" dirty="0" smtClean="0">
                        <a:effectLst/>
                        <a:latin typeface="+mn-lt"/>
                        <a:ea typeface="Times New Roman"/>
                        <a:cs typeface="Times New Roman"/>
                      </a:endParaRPr>
                    </a:p>
                  </a:txBody>
                  <a:tcPr marL="68580" marR="68580" marT="0" marB="0"/>
                </a:tc>
                <a:tc rowSpan="2">
                  <a:txBody>
                    <a:bodyPr/>
                    <a:lstStyle/>
                    <a:p>
                      <a:pPr algn="ctr">
                        <a:spcAft>
                          <a:spcPts val="0"/>
                        </a:spcAft>
                      </a:pPr>
                      <a:r>
                        <a:rPr lang="en-US" sz="2400" dirty="0">
                          <a:effectLst/>
                        </a:rPr>
                        <a:t>1.02</a:t>
                      </a:r>
                      <a:endParaRPr lang="en-US" sz="2400" dirty="0">
                        <a:effectLst/>
                        <a:latin typeface="Calibri"/>
                        <a:ea typeface="Times New Roman"/>
                        <a:cs typeface="Times New Roman"/>
                      </a:endParaRPr>
                    </a:p>
                  </a:txBody>
                  <a:tcPr marL="68580" marR="68580" marT="0" marB="0" anchor="ctr"/>
                </a:tc>
                <a:tc rowSpan="2">
                  <a:txBody>
                    <a:bodyPr/>
                    <a:lstStyle/>
                    <a:p>
                      <a:pPr algn="ctr">
                        <a:spcAft>
                          <a:spcPts val="0"/>
                        </a:spcAft>
                      </a:pPr>
                      <a:r>
                        <a:rPr lang="en-US" sz="2400" dirty="0">
                          <a:effectLst/>
                        </a:rPr>
                        <a:t>0.29</a:t>
                      </a:r>
                      <a:endParaRPr lang="en-US" sz="2400" dirty="0">
                        <a:effectLst/>
                        <a:latin typeface="Calibri"/>
                        <a:ea typeface="Times New Roman"/>
                        <a:cs typeface="Times New Roman"/>
                      </a:endParaRPr>
                    </a:p>
                  </a:txBody>
                  <a:tcPr marL="68580" marR="68580" marT="0" marB="0" anchor="ctr"/>
                </a:tc>
              </a:tr>
              <a:tr h="503226">
                <a:tc vMerge="1">
                  <a:txBody>
                    <a:bodyPr/>
                    <a:lstStyle/>
                    <a:p>
                      <a:endParaRPr lang="en-US"/>
                    </a:p>
                  </a:txBody>
                  <a:tcPr/>
                </a:tc>
                <a:tc>
                  <a:txBody>
                    <a:bodyPr/>
                    <a:lstStyle/>
                    <a:p>
                      <a:pPr>
                        <a:spcAft>
                          <a:spcPts val="0"/>
                        </a:spcAft>
                      </a:pPr>
                      <a:r>
                        <a:rPr lang="en-US" sz="2400" dirty="0" smtClean="0">
                          <a:effectLst/>
                          <a:latin typeface="+mn-lt"/>
                          <a:ea typeface="Times New Roman"/>
                          <a:cs typeface="Times New Roman"/>
                        </a:rPr>
                        <a:t>EC +</a:t>
                      </a:r>
                      <a:r>
                        <a:rPr lang="en-US" sz="2400" baseline="0" dirty="0" smtClean="0">
                          <a:effectLst/>
                          <a:latin typeface="+mn-lt"/>
                          <a:ea typeface="Times New Roman"/>
                          <a:cs typeface="Times New Roman"/>
                        </a:rPr>
                        <a:t> Skills</a:t>
                      </a:r>
                      <a:endParaRPr lang="en-US" sz="2400" dirty="0">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effectLst/>
                        </a:rPr>
                        <a:t>    .702</a:t>
                      </a:r>
                      <a:endParaRPr lang="en-US" sz="2400" b="1" dirty="0" smtClean="0">
                        <a:effectLst/>
                        <a:latin typeface="+mn-lt"/>
                        <a:ea typeface="Times New Roman"/>
                        <a:cs typeface="Times New Roman"/>
                      </a:endParaRPr>
                    </a:p>
                  </a:txBody>
                  <a:tcPr marL="68580" marR="68580" marT="0" marB="0"/>
                </a:tc>
                <a:tc vMerge="1">
                  <a:txBody>
                    <a:bodyPr/>
                    <a:lstStyle/>
                    <a:p>
                      <a:endParaRPr lang="en-US"/>
                    </a:p>
                  </a:txBody>
                  <a:tcPr/>
                </a:tc>
                <a:tc vMerge="1">
                  <a:txBody>
                    <a:bodyPr/>
                    <a:lstStyle/>
                    <a:p>
                      <a:endParaRPr lang="en-US"/>
                    </a:p>
                  </a:txBody>
                  <a:tcPr/>
                </a:tc>
              </a:tr>
            </a:tbl>
          </a:graphicData>
        </a:graphic>
      </p:graphicFrame>
      <p:sp>
        <p:nvSpPr>
          <p:cNvPr id="2" name="Title 1"/>
          <p:cNvSpPr>
            <a:spLocks noGrp="1"/>
          </p:cNvSpPr>
          <p:nvPr>
            <p:ph type="title"/>
          </p:nvPr>
        </p:nvSpPr>
        <p:spPr>
          <a:xfrm>
            <a:off x="457200" y="304800"/>
            <a:ext cx="8229600" cy="667871"/>
          </a:xfrm>
        </p:spPr>
        <p:txBody>
          <a:bodyPr>
            <a:noAutofit/>
          </a:bodyPr>
          <a:lstStyle/>
          <a:p>
            <a:r>
              <a:rPr lang="en-US" sz="4000" b="1" dirty="0" smtClean="0">
                <a:solidFill>
                  <a:srgbClr val="FFFF00"/>
                </a:solidFill>
              </a:rPr>
              <a:t>EC vs. EC + Skills Comparisons</a:t>
            </a:r>
            <a:endParaRPr lang="en-US" sz="4000" b="1" dirty="0">
              <a:solidFill>
                <a:srgbClr val="FFFF00"/>
              </a:solidFill>
            </a:endParaRPr>
          </a:p>
        </p:txBody>
      </p:sp>
    </p:spTree>
    <p:extLst>
      <p:ext uri="{BB962C8B-B14F-4D97-AF65-F5344CB8AC3E}">
        <p14:creationId xmlns:p14="http://schemas.microsoft.com/office/powerpoint/2010/main" xmlns="" val="5245352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Autofit/>
          </a:bodyPr>
          <a:lstStyle/>
          <a:p>
            <a:r>
              <a:rPr lang="en-US" b="1" dirty="0" smtClean="0"/>
              <a:t>Dose of Intervention Contacts</a:t>
            </a:r>
            <a:endParaRPr lang="en-US" b="1" dirty="0"/>
          </a:p>
        </p:txBody>
      </p:sp>
    </p:spTree>
    <p:extLst>
      <p:ext uri="{BB962C8B-B14F-4D97-AF65-F5344CB8AC3E}">
        <p14:creationId xmlns:p14="http://schemas.microsoft.com/office/powerpoint/2010/main" xmlns="" val="956284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00600"/>
          </a:xfrm>
        </p:spPr>
        <p:txBody>
          <a:bodyPr>
            <a:normAutofit lnSpcReduction="10000"/>
          </a:bodyPr>
          <a:lstStyle/>
          <a:p>
            <a:pPr marL="0" indent="0">
              <a:buNone/>
            </a:pPr>
            <a:r>
              <a:rPr lang="en-US" sz="2800" b="1" u="sng" dirty="0" smtClean="0">
                <a:solidFill>
                  <a:schemeClr val="bg1"/>
                </a:solidFill>
                <a:latin typeface="Arial" pitchFamily="34" charset="0"/>
                <a:cs typeface="Arial" pitchFamily="34" charset="0"/>
              </a:rPr>
              <a:t>Direct contacts with patient</a:t>
            </a:r>
          </a:p>
          <a:p>
            <a:r>
              <a:rPr lang="en-US" sz="2800" dirty="0" smtClean="0">
                <a:solidFill>
                  <a:schemeClr val="bg1"/>
                </a:solidFill>
                <a:latin typeface="Arial" pitchFamily="34" charset="0"/>
                <a:cs typeface="Arial" pitchFamily="34" charset="0"/>
              </a:rPr>
              <a:t>Face-to-face contacts (Session 1, Session 2, return visits to clinic)</a:t>
            </a:r>
          </a:p>
          <a:p>
            <a:r>
              <a:rPr lang="en-US" sz="2800" dirty="0" smtClean="0">
                <a:solidFill>
                  <a:schemeClr val="bg1"/>
                </a:solidFill>
                <a:latin typeface="Arial" pitchFamily="34" charset="0"/>
                <a:cs typeface="Arial" pitchFamily="34" charset="0"/>
              </a:rPr>
              <a:t>Telephone contacts</a:t>
            </a:r>
          </a:p>
          <a:p>
            <a:pPr lvl="1"/>
            <a:r>
              <a:rPr lang="en-US" sz="2400" dirty="0" smtClean="0">
                <a:solidFill>
                  <a:schemeClr val="bg1"/>
                </a:solidFill>
                <a:latin typeface="Arial" pitchFamily="34" charset="0"/>
                <a:cs typeface="Arial" pitchFamily="34" charset="0"/>
              </a:rPr>
              <a:t>Appointment </a:t>
            </a:r>
            <a:r>
              <a:rPr lang="en-US" sz="2400" dirty="0">
                <a:solidFill>
                  <a:schemeClr val="bg1"/>
                </a:solidFill>
                <a:latin typeface="Arial" pitchFamily="34" charset="0"/>
                <a:cs typeface="Arial" pitchFamily="34" charset="0"/>
              </a:rPr>
              <a:t>reminder contacts</a:t>
            </a:r>
          </a:p>
          <a:p>
            <a:pPr lvl="1"/>
            <a:r>
              <a:rPr lang="en-US" sz="2400" dirty="0" smtClean="0">
                <a:solidFill>
                  <a:schemeClr val="bg1"/>
                </a:solidFill>
                <a:latin typeface="Arial" pitchFamily="34" charset="0"/>
                <a:cs typeface="Arial" pitchFamily="34" charset="0"/>
              </a:rPr>
              <a:t>Missed visit contacts</a:t>
            </a:r>
          </a:p>
          <a:p>
            <a:pPr lvl="1"/>
            <a:r>
              <a:rPr lang="en-US" sz="2400" dirty="0" smtClean="0">
                <a:solidFill>
                  <a:schemeClr val="bg1"/>
                </a:solidFill>
                <a:latin typeface="Arial" pitchFamily="34" charset="0"/>
                <a:cs typeface="Arial" pitchFamily="34" charset="0"/>
              </a:rPr>
              <a:t>Interim contacts between PC visits</a:t>
            </a:r>
          </a:p>
          <a:p>
            <a:pPr marL="0" indent="0">
              <a:spcBef>
                <a:spcPts val="2400"/>
              </a:spcBef>
              <a:buNone/>
            </a:pPr>
            <a:r>
              <a:rPr lang="en-US" sz="2800" b="1" u="sng" dirty="0" smtClean="0">
                <a:solidFill>
                  <a:schemeClr val="bg1"/>
                </a:solidFill>
                <a:latin typeface="Arial" pitchFamily="34" charset="0"/>
                <a:cs typeface="Arial" pitchFamily="34" charset="0"/>
              </a:rPr>
              <a:t>Contacts on behalf of patient</a:t>
            </a:r>
          </a:p>
          <a:p>
            <a:r>
              <a:rPr lang="en-US" sz="2800" dirty="0" smtClean="0">
                <a:solidFill>
                  <a:schemeClr val="bg1"/>
                </a:solidFill>
                <a:latin typeface="Arial" pitchFamily="34" charset="0"/>
                <a:cs typeface="Arial" pitchFamily="34" charset="0"/>
              </a:rPr>
              <a:t>Support service contacts (e.g., CM/SW)</a:t>
            </a:r>
          </a:p>
          <a:p>
            <a:r>
              <a:rPr lang="en-US" sz="2800" dirty="0" smtClean="0">
                <a:solidFill>
                  <a:schemeClr val="bg1"/>
                </a:solidFill>
                <a:latin typeface="Arial" pitchFamily="34" charset="0"/>
                <a:cs typeface="Arial" pitchFamily="34" charset="0"/>
              </a:rPr>
              <a:t>Medical team contacts</a:t>
            </a:r>
          </a:p>
          <a:p>
            <a:endParaRPr lang="en-US" dirty="0" smtClean="0"/>
          </a:p>
          <a:p>
            <a:endParaRPr lang="en-US" dirty="0"/>
          </a:p>
        </p:txBody>
      </p:sp>
      <p:sp>
        <p:nvSpPr>
          <p:cNvPr id="2" name="Title 1"/>
          <p:cNvSpPr>
            <a:spLocks noGrp="1"/>
          </p:cNvSpPr>
          <p:nvPr>
            <p:ph type="title"/>
          </p:nvPr>
        </p:nvSpPr>
        <p:spPr>
          <a:xfrm>
            <a:off x="457200" y="274638"/>
            <a:ext cx="8229600" cy="715962"/>
          </a:xfrm>
        </p:spPr>
        <p:txBody>
          <a:bodyPr/>
          <a:lstStyle/>
          <a:p>
            <a:r>
              <a:rPr lang="en-US" sz="3600" b="1" dirty="0" smtClean="0">
                <a:solidFill>
                  <a:srgbClr val="FFFF00"/>
                </a:solidFill>
                <a:latin typeface="Arial" pitchFamily="34" charset="0"/>
                <a:cs typeface="Arial" pitchFamily="34" charset="0"/>
              </a:rPr>
              <a:t>Types of Intervention Contacts</a:t>
            </a:r>
            <a:endParaRPr lang="en-US" sz="36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3906613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828801"/>
            <a:ext cx="8382000" cy="3810000"/>
          </a:xfrm>
        </p:spPr>
        <p:txBody>
          <a:bodyPr/>
          <a:lstStyle/>
          <a:p>
            <a:endParaRPr lang="en-US" sz="2800" dirty="0" smtClean="0">
              <a:latin typeface="Arial" pitchFamily="34" charset="0"/>
              <a:cs typeface="Arial" pitchFamily="34" charset="0"/>
            </a:endParaRPr>
          </a:p>
          <a:p>
            <a:r>
              <a:rPr lang="en-US" sz="2800" dirty="0" smtClean="0">
                <a:solidFill>
                  <a:schemeClr val="bg1"/>
                </a:solidFill>
                <a:latin typeface="Arial" pitchFamily="34" charset="0"/>
                <a:cs typeface="Arial" pitchFamily="34" charset="0"/>
              </a:rPr>
              <a:t>Telephone </a:t>
            </a:r>
            <a:r>
              <a:rPr lang="en-US" sz="2800" dirty="0">
                <a:solidFill>
                  <a:schemeClr val="bg1"/>
                </a:solidFill>
                <a:latin typeface="Arial" pitchFamily="34" charset="0"/>
                <a:cs typeface="Arial" pitchFamily="34" charset="0"/>
              </a:rPr>
              <a:t>Calls </a:t>
            </a:r>
            <a:r>
              <a:rPr lang="en-US" sz="2800" dirty="0" smtClean="0">
                <a:solidFill>
                  <a:srgbClr val="FFFF00"/>
                </a:solidFill>
                <a:latin typeface="Arial" pitchFamily="34" charset="0"/>
                <a:cs typeface="Arial" pitchFamily="34" charset="0"/>
              </a:rPr>
              <a:t>(EC and EC + skills arms pooled)</a:t>
            </a:r>
          </a:p>
          <a:p>
            <a:endParaRPr lang="en-US" sz="2400" dirty="0">
              <a:solidFill>
                <a:srgbClr val="FFFF00"/>
              </a:solidFill>
              <a:latin typeface="Arial" pitchFamily="34" charset="0"/>
              <a:cs typeface="Arial" pitchFamily="34" charset="0"/>
            </a:endParaRPr>
          </a:p>
          <a:p>
            <a:pPr lvl="1"/>
            <a:r>
              <a:rPr lang="en-US" sz="2400" dirty="0" smtClean="0">
                <a:solidFill>
                  <a:schemeClr val="bg1"/>
                </a:solidFill>
                <a:latin typeface="Arial" pitchFamily="34" charset="0"/>
                <a:cs typeface="Arial" pitchFamily="34" charset="0"/>
              </a:rPr>
              <a:t>Number of appointment </a:t>
            </a:r>
            <a:r>
              <a:rPr lang="en-US" sz="2400" dirty="0">
                <a:solidFill>
                  <a:schemeClr val="bg1"/>
                </a:solidFill>
                <a:latin typeface="Arial" pitchFamily="34" charset="0"/>
                <a:cs typeface="Arial" pitchFamily="34" charset="0"/>
              </a:rPr>
              <a:t>reminders</a:t>
            </a:r>
          </a:p>
          <a:p>
            <a:pPr lvl="1"/>
            <a:r>
              <a:rPr lang="en-US" sz="2400" dirty="0" smtClean="0">
                <a:solidFill>
                  <a:schemeClr val="bg1"/>
                </a:solidFill>
                <a:latin typeface="Arial" pitchFamily="34" charset="0"/>
                <a:cs typeface="Arial" pitchFamily="34" charset="0"/>
              </a:rPr>
              <a:t>Number of Interim calls (half-way between PC visits)</a:t>
            </a:r>
            <a:endParaRPr lang="en-US" sz="2400" dirty="0">
              <a:solidFill>
                <a:schemeClr val="bg1"/>
              </a:solidFill>
              <a:latin typeface="Arial" pitchFamily="34" charset="0"/>
              <a:cs typeface="Arial" pitchFamily="34" charset="0"/>
            </a:endParaRPr>
          </a:p>
          <a:p>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pPr marL="0" indent="0">
              <a:buNone/>
            </a:pPr>
            <a:endParaRPr lang="en-US" sz="2800" dirty="0" smtClean="0">
              <a:latin typeface="Arial" pitchFamily="34" charset="0"/>
              <a:cs typeface="Arial" pitchFamily="34" charset="0"/>
            </a:endParaRPr>
          </a:p>
          <a:p>
            <a:pPr lvl="1"/>
            <a:endParaRPr lang="en-US" sz="2400" dirty="0">
              <a:latin typeface="Arial" pitchFamily="34" charset="0"/>
              <a:cs typeface="Arial" pitchFamily="34" charset="0"/>
            </a:endParaRPr>
          </a:p>
          <a:p>
            <a:pPr marL="400050" lvl="1" indent="0">
              <a:buNone/>
            </a:pPr>
            <a:endParaRPr lang="en-US" b="1" dirty="0">
              <a:latin typeface="Arial" pitchFamily="34" charset="0"/>
              <a:cs typeface="Arial" pitchFamily="34" charset="0"/>
            </a:endParaRPr>
          </a:p>
        </p:txBody>
      </p:sp>
      <p:sp>
        <p:nvSpPr>
          <p:cNvPr id="2" name="Title 1"/>
          <p:cNvSpPr>
            <a:spLocks noGrp="1"/>
          </p:cNvSpPr>
          <p:nvPr>
            <p:ph type="title"/>
          </p:nvPr>
        </p:nvSpPr>
        <p:spPr>
          <a:xfrm>
            <a:off x="457200" y="762000"/>
            <a:ext cx="8229600" cy="1066800"/>
          </a:xfrm>
        </p:spPr>
        <p:txBody>
          <a:bodyPr>
            <a:normAutofit fontScale="90000"/>
          </a:bodyPr>
          <a:lstStyle/>
          <a:p>
            <a:r>
              <a:rPr lang="en-US" sz="4000" b="1" dirty="0" smtClean="0">
                <a:solidFill>
                  <a:srgbClr val="FFFF00"/>
                </a:solidFill>
                <a:latin typeface="Arial" pitchFamily="34" charset="0"/>
                <a:cs typeface="Arial" pitchFamily="34" charset="0"/>
              </a:rPr>
              <a:t/>
            </a:r>
            <a:br>
              <a:rPr lang="en-US" sz="4000" b="1" dirty="0" smtClean="0">
                <a:solidFill>
                  <a:srgbClr val="FFFF00"/>
                </a:solidFill>
                <a:latin typeface="Arial" pitchFamily="34" charset="0"/>
                <a:cs typeface="Arial" pitchFamily="34" charset="0"/>
              </a:rPr>
            </a:br>
            <a:r>
              <a:rPr lang="en-US" sz="4000" b="1" dirty="0" smtClean="0">
                <a:solidFill>
                  <a:srgbClr val="FFFF00"/>
                </a:solidFill>
                <a:latin typeface="Arial" pitchFamily="34" charset="0"/>
                <a:cs typeface="Arial" pitchFamily="34" charset="0"/>
              </a:rPr>
              <a:t/>
            </a:r>
            <a:br>
              <a:rPr lang="en-US" sz="4000" b="1" dirty="0" smtClean="0">
                <a:solidFill>
                  <a:srgbClr val="FFFF00"/>
                </a:solidFill>
                <a:latin typeface="Arial" pitchFamily="34" charset="0"/>
                <a:cs typeface="Arial" pitchFamily="34" charset="0"/>
              </a:rPr>
            </a:br>
            <a:r>
              <a:rPr lang="en-US" sz="4000" b="1" dirty="0" smtClean="0">
                <a:solidFill>
                  <a:srgbClr val="FFFF00"/>
                </a:solidFill>
                <a:latin typeface="Arial" pitchFamily="34" charset="0"/>
                <a:cs typeface="Arial" pitchFamily="34" charset="0"/>
              </a:rPr>
              <a:t/>
            </a:r>
            <a:br>
              <a:rPr lang="en-US" sz="4000" b="1" dirty="0" smtClean="0">
                <a:solidFill>
                  <a:srgbClr val="FFFF00"/>
                </a:solidFill>
                <a:latin typeface="Arial" pitchFamily="34" charset="0"/>
                <a:cs typeface="Arial" pitchFamily="34" charset="0"/>
              </a:rPr>
            </a:br>
            <a:r>
              <a:rPr lang="en-US" sz="4000" b="1" dirty="0" smtClean="0">
                <a:solidFill>
                  <a:srgbClr val="FFFF00"/>
                </a:solidFill>
                <a:latin typeface="Arial" pitchFamily="34" charset="0"/>
                <a:cs typeface="Arial" pitchFamily="34" charset="0"/>
              </a:rPr>
              <a:t/>
            </a:r>
            <a:br>
              <a:rPr lang="en-US" sz="4000" b="1" dirty="0" smtClean="0">
                <a:solidFill>
                  <a:srgbClr val="FFFF00"/>
                </a:solidFill>
                <a:latin typeface="Arial" pitchFamily="34" charset="0"/>
                <a:cs typeface="Arial" pitchFamily="34" charset="0"/>
              </a:rPr>
            </a:br>
            <a:r>
              <a:rPr lang="en-US" b="1" dirty="0" smtClean="0">
                <a:solidFill>
                  <a:srgbClr val="FFFF00"/>
                </a:solidFill>
                <a:latin typeface="Arial" pitchFamily="34" charset="0"/>
                <a:cs typeface="Arial" pitchFamily="34" charset="0"/>
              </a:rPr>
              <a:t/>
            </a:r>
            <a:br>
              <a:rPr lang="en-US" b="1" dirty="0" smtClean="0">
                <a:solidFill>
                  <a:srgbClr val="FFFF00"/>
                </a:solidFill>
                <a:latin typeface="Arial" pitchFamily="34" charset="0"/>
                <a:cs typeface="Arial" pitchFamily="34" charset="0"/>
              </a:rPr>
            </a:br>
            <a:r>
              <a:rPr lang="en-US" b="1" dirty="0" smtClean="0">
                <a:solidFill>
                  <a:srgbClr val="FFFF00"/>
                </a:solidFill>
                <a:latin typeface="Arial" pitchFamily="34" charset="0"/>
                <a:cs typeface="Arial" pitchFamily="34" charset="0"/>
              </a:rPr>
              <a:t>Telephone Contacts Prior to </a:t>
            </a:r>
            <a:br>
              <a:rPr lang="en-US" b="1" dirty="0" smtClean="0">
                <a:solidFill>
                  <a:srgbClr val="FFFF00"/>
                </a:solidFill>
                <a:latin typeface="Arial" pitchFamily="34" charset="0"/>
                <a:cs typeface="Arial" pitchFamily="34" charset="0"/>
              </a:rPr>
            </a:br>
            <a:r>
              <a:rPr lang="en-US" b="1" dirty="0" smtClean="0">
                <a:solidFill>
                  <a:srgbClr val="FFFF00"/>
                </a:solidFill>
                <a:latin typeface="Arial" pitchFamily="34" charset="0"/>
                <a:cs typeface="Arial" pitchFamily="34" charset="0"/>
              </a:rPr>
              <a:t>Primary Care Visits</a:t>
            </a:r>
            <a:endParaRPr lang="en-US" dirty="0">
              <a:solidFill>
                <a:srgbClr val="FFFF00"/>
              </a:solidFill>
            </a:endParaRPr>
          </a:p>
        </p:txBody>
      </p:sp>
    </p:spTree>
    <p:extLst>
      <p:ext uri="{BB962C8B-B14F-4D97-AF65-F5344CB8AC3E}">
        <p14:creationId xmlns:p14="http://schemas.microsoft.com/office/powerpoint/2010/main" xmlns="" val="18263133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1911860599"/>
              </p:ext>
            </p:extLst>
          </p:nvPr>
        </p:nvGraphicFramePr>
        <p:xfrm>
          <a:off x="457200" y="1143000"/>
          <a:ext cx="8222106" cy="4113479"/>
        </p:xfrm>
        <a:graphic>
          <a:graphicData uri="http://schemas.openxmlformats.org/drawingml/2006/table">
            <a:tbl>
              <a:tblPr firstRow="1" firstCol="1" bandRow="1">
                <a:tableStyleId>{5C22544A-7EE6-4342-B048-85BDC9FD1C3A}</a:tableStyleId>
              </a:tblPr>
              <a:tblGrid>
                <a:gridCol w="2996842"/>
                <a:gridCol w="2643544"/>
                <a:gridCol w="2581720"/>
              </a:tblGrid>
              <a:tr h="914400">
                <a:tc>
                  <a:txBody>
                    <a:bodyPr/>
                    <a:lstStyle/>
                    <a:p>
                      <a:pPr>
                        <a:lnSpc>
                          <a:spcPct val="100000"/>
                        </a:lnSpc>
                      </a:pPr>
                      <a:endParaRPr lang="en-US" sz="1800" dirty="0">
                        <a:effectLst/>
                        <a:latin typeface="Calibri"/>
                        <a:cs typeface="Times New Roman"/>
                      </a:endParaRPr>
                    </a:p>
                  </a:txBody>
                  <a:tcPr marL="68580" marR="68580" marT="9525" marB="0"/>
                </a:tc>
                <a:tc>
                  <a:txBody>
                    <a:bodyPr/>
                    <a:lstStyle/>
                    <a:p>
                      <a:pPr marL="0" marR="0" algn="ctr">
                        <a:lnSpc>
                          <a:spcPct val="100000"/>
                        </a:lnSpc>
                        <a:spcBef>
                          <a:spcPts val="0"/>
                        </a:spcBef>
                        <a:spcAft>
                          <a:spcPts val="1000"/>
                        </a:spcAft>
                      </a:pPr>
                      <a:r>
                        <a:rPr lang="en-US" sz="1800" dirty="0">
                          <a:effectLst/>
                        </a:rPr>
                        <a:t>Mean </a:t>
                      </a:r>
                      <a:r>
                        <a:rPr lang="en-US" sz="1800" dirty="0" err="1" smtClean="0">
                          <a:effectLst/>
                        </a:rPr>
                        <a:t>Appt</a:t>
                      </a:r>
                      <a:r>
                        <a:rPr lang="en-US" sz="1800" dirty="0" smtClean="0">
                          <a:effectLst/>
                        </a:rPr>
                        <a:t> Adherence</a:t>
                      </a:r>
                    </a:p>
                    <a:p>
                      <a:pPr marL="0" marR="0" algn="ctr">
                        <a:lnSpc>
                          <a:spcPct val="100000"/>
                        </a:lnSpc>
                        <a:spcBef>
                          <a:spcPts val="0"/>
                        </a:spcBef>
                        <a:spcAft>
                          <a:spcPts val="1000"/>
                        </a:spcAft>
                      </a:pPr>
                      <a:r>
                        <a:rPr lang="en-US" sz="1800" dirty="0" smtClean="0">
                          <a:effectLst/>
                        </a:rPr>
                        <a:t> (p-value*)</a:t>
                      </a:r>
                    </a:p>
                  </a:txBody>
                  <a:tcPr marL="68580" marR="68580" marT="9525" marB="0"/>
                </a:tc>
                <a:tc>
                  <a:txBody>
                    <a:bodyPr/>
                    <a:lstStyle/>
                    <a:p>
                      <a:pPr marL="0" marR="0" algn="ctr">
                        <a:lnSpc>
                          <a:spcPct val="100000"/>
                        </a:lnSpc>
                        <a:spcBef>
                          <a:spcPts val="0"/>
                        </a:spcBef>
                        <a:spcAft>
                          <a:spcPts val="1000"/>
                        </a:spcAft>
                      </a:pPr>
                      <a:r>
                        <a:rPr lang="en-US" sz="1800" dirty="0" smtClean="0">
                          <a:effectLst/>
                        </a:rPr>
                        <a:t>4-Month Visit</a:t>
                      </a:r>
                      <a:r>
                        <a:rPr lang="en-US" sz="1800" baseline="0" dirty="0" smtClean="0">
                          <a:effectLst/>
                        </a:rPr>
                        <a:t> </a:t>
                      </a:r>
                      <a:r>
                        <a:rPr lang="en-US" sz="1800" dirty="0" smtClean="0">
                          <a:effectLst/>
                        </a:rPr>
                        <a:t>Constancy</a:t>
                      </a:r>
                    </a:p>
                    <a:p>
                      <a:pPr marL="0" marR="0" algn="ctr">
                        <a:lnSpc>
                          <a:spcPct val="100000"/>
                        </a:lnSpc>
                        <a:spcBef>
                          <a:spcPts val="0"/>
                        </a:spcBef>
                        <a:spcAft>
                          <a:spcPts val="1000"/>
                        </a:spcAft>
                      </a:pPr>
                      <a:r>
                        <a:rPr lang="en-US" sz="1800" dirty="0" smtClean="0">
                          <a:effectLst/>
                        </a:rPr>
                        <a:t> (p-value*)</a:t>
                      </a:r>
                      <a:endParaRPr lang="en-US" sz="1800" dirty="0">
                        <a:effectLst/>
                        <a:latin typeface="Calibri"/>
                        <a:ea typeface="Times New Roman"/>
                        <a:cs typeface="Times New Roman"/>
                      </a:endParaRPr>
                    </a:p>
                  </a:txBody>
                  <a:tcPr marL="68580" marR="68580" marT="9525" marB="0"/>
                </a:tc>
              </a:tr>
              <a:tr h="412115">
                <a:tc gridSpan="3">
                  <a:txBody>
                    <a:bodyPr/>
                    <a:lstStyle/>
                    <a:p>
                      <a:pPr marL="0" marR="0">
                        <a:lnSpc>
                          <a:spcPct val="115000"/>
                        </a:lnSpc>
                        <a:spcBef>
                          <a:spcPts val="0"/>
                        </a:spcBef>
                        <a:spcAft>
                          <a:spcPts val="1000"/>
                        </a:spcAft>
                      </a:pPr>
                      <a:r>
                        <a:rPr lang="en-US" sz="2000" dirty="0" smtClean="0">
                          <a:effectLst/>
                        </a:rPr>
                        <a:t># of Successful </a:t>
                      </a:r>
                      <a:r>
                        <a:rPr lang="en-US" sz="2000" dirty="0">
                          <a:effectLst/>
                        </a:rPr>
                        <a:t>Interim Phone </a:t>
                      </a:r>
                      <a:r>
                        <a:rPr lang="en-US" sz="2000" dirty="0" smtClean="0">
                          <a:effectLst/>
                        </a:rPr>
                        <a:t>Contacts</a:t>
                      </a:r>
                      <a:endParaRPr lang="en-US" sz="1800" dirty="0">
                        <a:effectLst/>
                        <a:latin typeface="Calibri"/>
                        <a:ea typeface="Times New Roman"/>
                        <a:cs typeface="Times New Roman"/>
                      </a:endParaRPr>
                    </a:p>
                  </a:txBody>
                  <a:tcPr marL="68580" marR="68580" marT="9525" marB="0"/>
                </a:tc>
                <a:tc hMerge="1">
                  <a:txBody>
                    <a:bodyPr/>
                    <a:lstStyle/>
                    <a:p>
                      <a:pPr marL="0" marR="0">
                        <a:lnSpc>
                          <a:spcPct val="115000"/>
                        </a:lnSpc>
                        <a:spcBef>
                          <a:spcPts val="0"/>
                        </a:spcBef>
                        <a:spcAft>
                          <a:spcPts val="1000"/>
                        </a:spcAft>
                      </a:pPr>
                      <a:endParaRPr lang="en-US" sz="1800" dirty="0">
                        <a:effectLst/>
                        <a:latin typeface="Calibri"/>
                        <a:ea typeface="Times New Roman"/>
                        <a:cs typeface="Times New Roman"/>
                      </a:endParaRPr>
                    </a:p>
                  </a:txBody>
                  <a:tcPr marL="68580" marR="68580" marT="9525" marB="0"/>
                </a:tc>
                <a:tc hMerge="1">
                  <a:txBody>
                    <a:bodyPr/>
                    <a:lstStyle/>
                    <a:p>
                      <a:pPr marL="0" marR="0">
                        <a:lnSpc>
                          <a:spcPct val="115000"/>
                        </a:lnSpc>
                        <a:spcBef>
                          <a:spcPts val="0"/>
                        </a:spcBef>
                        <a:spcAft>
                          <a:spcPts val="1000"/>
                        </a:spcAft>
                      </a:pP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0                             </a:t>
                      </a:r>
                      <a:r>
                        <a:rPr lang="en-US" sz="1800" dirty="0" smtClean="0">
                          <a:effectLst/>
                        </a:rPr>
                        <a:t>(</a:t>
                      </a:r>
                      <a:r>
                        <a:rPr lang="en-US" sz="1800" dirty="0">
                          <a:effectLst/>
                        </a:rPr>
                        <a:t>n=234)</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0.614 </a:t>
                      </a:r>
                      <a:r>
                        <a:rPr lang="en-US" sz="1800" dirty="0" smtClean="0">
                          <a:effectLst/>
                        </a:rPr>
                        <a:t>            (&lt;0.0001)</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42.7</a:t>
                      </a:r>
                      <a:r>
                        <a:rPr lang="en-US" sz="1800" dirty="0" smtClean="0">
                          <a:effectLst/>
                        </a:rPr>
                        <a:t>%              (&lt;0.0001)</a:t>
                      </a: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1 – 2                     </a:t>
                      </a:r>
                      <a:r>
                        <a:rPr lang="en-US" sz="1800" baseline="0" dirty="0" smtClean="0">
                          <a:effectLst/>
                        </a:rPr>
                        <a:t>  </a:t>
                      </a:r>
                      <a:r>
                        <a:rPr lang="en-US" sz="1800" dirty="0" smtClean="0">
                          <a:effectLst/>
                        </a:rPr>
                        <a:t>(</a:t>
                      </a:r>
                      <a:r>
                        <a:rPr lang="en-US" sz="1800" dirty="0">
                          <a:effectLst/>
                        </a:rPr>
                        <a:t>n=547)</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0.733</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57.2%</a:t>
                      </a: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3 or more             </a:t>
                      </a:r>
                      <a:r>
                        <a:rPr lang="en-US" sz="1800" dirty="0" smtClean="0">
                          <a:effectLst/>
                        </a:rPr>
                        <a:t>(</a:t>
                      </a:r>
                      <a:r>
                        <a:rPr lang="en-US" sz="1800" dirty="0">
                          <a:effectLst/>
                        </a:rPr>
                        <a:t>n=439)</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0.753</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a:effectLst/>
                        </a:rPr>
                        <a:t>60.4%</a:t>
                      </a:r>
                      <a:endParaRPr lang="en-US" sz="1800">
                        <a:effectLst/>
                        <a:latin typeface="Calibri"/>
                        <a:ea typeface="Times New Roman"/>
                        <a:cs typeface="Times New Roman"/>
                      </a:endParaRPr>
                    </a:p>
                  </a:txBody>
                  <a:tcPr marL="68580" marR="68580" marT="9525" marB="0"/>
                </a:tc>
              </a:tr>
              <a:tr h="350814">
                <a:tc gridSpan="3">
                  <a:txBody>
                    <a:bodyPr/>
                    <a:lstStyle/>
                    <a:p>
                      <a:pPr marL="0" marR="0">
                        <a:lnSpc>
                          <a:spcPct val="115000"/>
                        </a:lnSpc>
                        <a:spcBef>
                          <a:spcPts val="0"/>
                        </a:spcBef>
                        <a:spcAft>
                          <a:spcPts val="1000"/>
                        </a:spcAft>
                      </a:pPr>
                      <a:r>
                        <a:rPr lang="en-US" sz="2000" dirty="0" smtClean="0">
                          <a:effectLst/>
                        </a:rPr>
                        <a:t># of Successful Appointment Reminder Contacts</a:t>
                      </a:r>
                      <a:endParaRPr lang="en-US" sz="1800" dirty="0">
                        <a:effectLst/>
                        <a:latin typeface="Calibri"/>
                        <a:ea typeface="Times New Roman"/>
                        <a:cs typeface="Times New Roman"/>
                      </a:endParaRPr>
                    </a:p>
                  </a:txBody>
                  <a:tcPr marL="68580" marR="68580" marT="9525" marB="0"/>
                </a:tc>
                <a:tc hMerge="1">
                  <a:txBody>
                    <a:bodyPr/>
                    <a:lstStyle/>
                    <a:p>
                      <a:pPr marL="0" marR="0">
                        <a:lnSpc>
                          <a:spcPct val="115000"/>
                        </a:lnSpc>
                        <a:spcBef>
                          <a:spcPts val="0"/>
                        </a:spcBef>
                        <a:spcAft>
                          <a:spcPts val="1000"/>
                        </a:spcAft>
                      </a:pPr>
                      <a:endParaRPr lang="en-US" sz="1800" dirty="0">
                        <a:effectLst/>
                        <a:latin typeface="Calibri"/>
                        <a:ea typeface="Times New Roman"/>
                        <a:cs typeface="Times New Roman"/>
                      </a:endParaRPr>
                    </a:p>
                  </a:txBody>
                  <a:tcPr marL="68580" marR="68580" marT="9525" marB="0"/>
                </a:tc>
                <a:tc hMerge="1">
                  <a:txBody>
                    <a:bodyPr/>
                    <a:lstStyle/>
                    <a:p>
                      <a:pPr marL="0" marR="0">
                        <a:lnSpc>
                          <a:spcPct val="115000"/>
                        </a:lnSpc>
                        <a:spcBef>
                          <a:spcPts val="0"/>
                        </a:spcBef>
                        <a:spcAft>
                          <a:spcPts val="1000"/>
                        </a:spcAft>
                      </a:pP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0                             </a:t>
                      </a:r>
                      <a:r>
                        <a:rPr lang="en-US" sz="1800" dirty="0" smtClean="0">
                          <a:effectLst/>
                        </a:rPr>
                        <a:t>(</a:t>
                      </a:r>
                      <a:r>
                        <a:rPr lang="en-US" sz="1800" dirty="0">
                          <a:effectLst/>
                        </a:rPr>
                        <a:t>n=181)</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0.545             (&lt;0.0001)</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30.3</a:t>
                      </a:r>
                      <a:r>
                        <a:rPr lang="en-US" sz="1800" dirty="0" smtClean="0">
                          <a:effectLst/>
                        </a:rPr>
                        <a:t>%              (&lt;0.0001)</a:t>
                      </a: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1 – 2                       </a:t>
                      </a:r>
                      <a:r>
                        <a:rPr lang="en-US" sz="1800" dirty="0" smtClean="0">
                          <a:effectLst/>
                        </a:rPr>
                        <a:t>(</a:t>
                      </a:r>
                      <a:r>
                        <a:rPr lang="en-US" sz="1800" dirty="0">
                          <a:effectLst/>
                        </a:rPr>
                        <a:t>n=320)</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0.702</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42.2%</a:t>
                      </a: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3 – 6                       </a:t>
                      </a:r>
                      <a:r>
                        <a:rPr lang="en-US" sz="1800" dirty="0" smtClean="0">
                          <a:effectLst/>
                        </a:rPr>
                        <a:t>(</a:t>
                      </a:r>
                      <a:r>
                        <a:rPr lang="en-US" sz="1800" dirty="0">
                          <a:effectLst/>
                        </a:rPr>
                        <a:t>n=423)</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0.764</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62.1%</a:t>
                      </a:r>
                      <a:endParaRPr lang="en-US" sz="1800" dirty="0">
                        <a:effectLst/>
                        <a:latin typeface="Calibri"/>
                        <a:ea typeface="Times New Roman"/>
                        <a:cs typeface="Times New Roman"/>
                      </a:endParaRPr>
                    </a:p>
                  </a:txBody>
                  <a:tcPr marL="68580" marR="68580" marT="9525" marB="0"/>
                </a:tc>
              </a:tr>
              <a:tr h="340262">
                <a:tc>
                  <a:txBody>
                    <a:bodyPr/>
                    <a:lstStyle/>
                    <a:p>
                      <a:pPr marL="0" marR="0">
                        <a:lnSpc>
                          <a:spcPct val="115000"/>
                        </a:lnSpc>
                        <a:spcBef>
                          <a:spcPts val="0"/>
                        </a:spcBef>
                        <a:spcAft>
                          <a:spcPts val="1000"/>
                        </a:spcAft>
                      </a:pPr>
                      <a:r>
                        <a:rPr lang="en-US" sz="1800" dirty="0">
                          <a:effectLst/>
                        </a:rPr>
                        <a:t>7 or more              </a:t>
                      </a:r>
                      <a:r>
                        <a:rPr lang="en-US" sz="1800" dirty="0" smtClean="0">
                          <a:effectLst/>
                        </a:rPr>
                        <a:t>(</a:t>
                      </a:r>
                      <a:r>
                        <a:rPr lang="en-US" sz="1800" dirty="0">
                          <a:effectLst/>
                        </a:rPr>
                        <a:t>n=300)</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smtClean="0">
                          <a:effectLst/>
                        </a:rPr>
                        <a:t>0.770</a:t>
                      </a:r>
                      <a:endParaRPr lang="en-US" sz="1800" dirty="0">
                        <a:effectLst/>
                        <a:latin typeface="Calibri"/>
                        <a:ea typeface="Times New Roman"/>
                        <a:cs typeface="Times New Roman"/>
                      </a:endParaRPr>
                    </a:p>
                  </a:txBody>
                  <a:tcPr marL="68580" marR="68580" marT="9525" marB="0"/>
                </a:tc>
                <a:tc>
                  <a:txBody>
                    <a:bodyPr/>
                    <a:lstStyle/>
                    <a:p>
                      <a:pPr marL="0" marR="0">
                        <a:lnSpc>
                          <a:spcPct val="115000"/>
                        </a:lnSpc>
                        <a:spcBef>
                          <a:spcPts val="0"/>
                        </a:spcBef>
                        <a:spcAft>
                          <a:spcPts val="1000"/>
                        </a:spcAft>
                      </a:pPr>
                      <a:r>
                        <a:rPr lang="en-US" sz="1800" dirty="0">
                          <a:effectLst/>
                        </a:rPr>
                        <a:t>77.0%</a:t>
                      </a:r>
                      <a:endParaRPr lang="en-US" sz="1800" dirty="0">
                        <a:effectLst/>
                        <a:latin typeface="Calibri"/>
                        <a:ea typeface="Times New Roman"/>
                        <a:cs typeface="Times New Roman"/>
                      </a:endParaRPr>
                    </a:p>
                  </a:txBody>
                  <a:tcPr marL="68580" marR="68580" marT="9525" marB="0"/>
                </a:tc>
              </a:tr>
            </a:tbl>
          </a:graphicData>
        </a:graphic>
      </p:graphicFrame>
      <p:sp>
        <p:nvSpPr>
          <p:cNvPr id="3" name="Title 1"/>
          <p:cNvSpPr>
            <a:spLocks noGrp="1"/>
          </p:cNvSpPr>
          <p:nvPr>
            <p:ph type="title"/>
          </p:nvPr>
        </p:nvSpPr>
        <p:spPr>
          <a:xfrm>
            <a:off x="457200" y="274638"/>
            <a:ext cx="8229600" cy="792162"/>
          </a:xfrm>
        </p:spPr>
        <p:txBody>
          <a:bodyPr>
            <a:normAutofit/>
          </a:bodyPr>
          <a:lstStyle/>
          <a:p>
            <a:pPr>
              <a:tabLst>
                <a:tab pos="1263650" algn="l"/>
              </a:tabLst>
            </a:pPr>
            <a:r>
              <a:rPr lang="en-US" sz="3600" b="1" dirty="0" smtClean="0">
                <a:solidFill>
                  <a:srgbClr val="FFFF00"/>
                </a:solidFill>
                <a:latin typeface="Arial" pitchFamily="34" charset="0"/>
                <a:cs typeface="Arial" pitchFamily="34" charset="0"/>
              </a:rPr>
              <a:t>Telephone </a:t>
            </a:r>
            <a:r>
              <a:rPr lang="en-US" sz="3600" b="1" dirty="0" smtClean="0">
                <a:solidFill>
                  <a:srgbClr val="FFFF00"/>
                </a:solidFill>
                <a:latin typeface="Arial" pitchFamily="34" charset="0"/>
                <a:cs typeface="Arial" pitchFamily="34" charset="0"/>
              </a:rPr>
              <a:t>Contacts (EC and EC-Plus) </a:t>
            </a:r>
            <a:endParaRPr lang="en-US" b="1" dirty="0">
              <a:solidFill>
                <a:srgbClr val="FFFF00"/>
              </a:solidFill>
            </a:endParaRPr>
          </a:p>
        </p:txBody>
      </p:sp>
      <p:sp>
        <p:nvSpPr>
          <p:cNvPr id="2" name="TextBox 1"/>
          <p:cNvSpPr txBox="1"/>
          <p:nvPr/>
        </p:nvSpPr>
        <p:spPr>
          <a:xfrm>
            <a:off x="533400" y="5257800"/>
            <a:ext cx="4952999" cy="400110"/>
          </a:xfrm>
          <a:prstGeom prst="rect">
            <a:avLst/>
          </a:prstGeom>
          <a:noFill/>
        </p:spPr>
        <p:txBody>
          <a:bodyPr wrap="square" rtlCol="0">
            <a:spAutoFit/>
          </a:bodyPr>
          <a:lstStyle/>
          <a:p>
            <a:r>
              <a:rPr lang="en-US" sz="2000" dirty="0" smtClean="0">
                <a:solidFill>
                  <a:prstClr val="white"/>
                </a:solidFill>
              </a:rPr>
              <a:t>* Linear trend </a:t>
            </a:r>
            <a:r>
              <a:rPr lang="en-US" sz="2000" dirty="0" smtClean="0">
                <a:solidFill>
                  <a:prstClr val="white"/>
                </a:solidFill>
              </a:rPr>
              <a:t>from chi-square for trend</a:t>
            </a:r>
            <a:endParaRPr lang="en-US" sz="2000" dirty="0">
              <a:solidFill>
                <a:prstClr val="white"/>
              </a:solidFill>
            </a:endParaRPr>
          </a:p>
        </p:txBody>
      </p:sp>
    </p:spTree>
    <p:extLst>
      <p:ext uri="{BB962C8B-B14F-4D97-AF65-F5344CB8AC3E}">
        <p14:creationId xmlns:p14="http://schemas.microsoft.com/office/powerpoint/2010/main" xmlns="" val="1498099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19600"/>
          </a:xfrm>
        </p:spPr>
        <p:txBody>
          <a:bodyPr>
            <a:normAutofit/>
          </a:bodyPr>
          <a:lstStyle/>
          <a:p>
            <a:endParaRPr lang="en-US" dirty="0" smtClean="0">
              <a:latin typeface="Arial" pitchFamily="34" charset="0"/>
              <a:cs typeface="Arial" pitchFamily="34" charset="0"/>
            </a:endParaRPr>
          </a:p>
          <a:p>
            <a:endParaRPr lang="en-US"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Differences in retention by type of module and number of modules received?</a:t>
            </a:r>
            <a:endParaRPr lang="en-US" sz="3600" dirty="0">
              <a:solidFill>
                <a:schemeClr val="bg1"/>
              </a:solidFill>
              <a:latin typeface="Arial" pitchFamily="34" charset="0"/>
              <a:cs typeface="Arial" pitchFamily="34" charset="0"/>
            </a:endParaRPr>
          </a:p>
          <a:p>
            <a:endParaRPr lang="en-US" dirty="0" smtClean="0">
              <a:solidFill>
                <a:schemeClr val="bg1"/>
              </a:solidFill>
              <a:latin typeface="Arial" pitchFamily="34" charset="0"/>
              <a:cs typeface="Arial" pitchFamily="34" charset="0"/>
            </a:endParaRPr>
          </a:p>
          <a:p>
            <a:endParaRPr lang="en-US" dirty="0">
              <a:solidFill>
                <a:schemeClr val="bg1"/>
              </a:solidFill>
            </a:endParaRPr>
          </a:p>
        </p:txBody>
      </p:sp>
      <p:sp>
        <p:nvSpPr>
          <p:cNvPr id="2" name="Title 1"/>
          <p:cNvSpPr>
            <a:spLocks noGrp="1"/>
          </p:cNvSpPr>
          <p:nvPr>
            <p:ph type="title"/>
          </p:nvPr>
        </p:nvSpPr>
        <p:spPr>
          <a:xfrm>
            <a:off x="228600" y="685800"/>
            <a:ext cx="8686800" cy="990600"/>
          </a:xfrm>
        </p:spPr>
        <p:txBody>
          <a:bodyPr>
            <a:noAutofit/>
          </a:bodyPr>
          <a:lstStyle/>
          <a:p>
            <a:pPr marL="0" indent="0"/>
            <a:r>
              <a:rPr lang="en-US" sz="3400" dirty="0">
                <a:solidFill>
                  <a:srgbClr val="FFFF00"/>
                </a:solidFill>
                <a:latin typeface="Arial" pitchFamily="34" charset="0"/>
                <a:cs typeface="Arial" pitchFamily="34" charset="0"/>
              </a:rPr>
              <a:t/>
            </a:r>
            <a:br>
              <a:rPr lang="en-US" sz="3400" dirty="0">
                <a:solidFill>
                  <a:srgbClr val="FFFF00"/>
                </a:solidFill>
                <a:latin typeface="Arial" pitchFamily="34" charset="0"/>
                <a:cs typeface="Arial" pitchFamily="34" charset="0"/>
              </a:rPr>
            </a:br>
            <a:r>
              <a:rPr lang="en-US" sz="3300" b="1" dirty="0" smtClean="0">
                <a:solidFill>
                  <a:srgbClr val="FFFF00"/>
                </a:solidFill>
                <a:latin typeface="Arial" pitchFamily="34" charset="0"/>
                <a:cs typeface="Arial" pitchFamily="34" charset="0"/>
              </a:rPr>
              <a:t>Skill Modules Delivered: EC + Skills Arm Only</a:t>
            </a:r>
            <a:endParaRPr lang="en-US" sz="3300" b="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xmlns="" val="2627531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954767859"/>
              </p:ext>
            </p:extLst>
          </p:nvPr>
        </p:nvGraphicFramePr>
        <p:xfrm>
          <a:off x="457200" y="1143000"/>
          <a:ext cx="8077200" cy="4267200"/>
        </p:xfrm>
        <a:graphic>
          <a:graphicData uri="http://schemas.openxmlformats.org/drawingml/2006/table">
            <a:tbl>
              <a:tblPr firstRow="1" firstCol="1" bandRow="1">
                <a:tableStyleId>{5C22544A-7EE6-4342-B048-85BDC9FD1C3A}</a:tableStyleId>
              </a:tblPr>
              <a:tblGrid>
                <a:gridCol w="3657600"/>
                <a:gridCol w="2000837"/>
                <a:gridCol w="2418763"/>
              </a:tblGrid>
              <a:tr h="1012649">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 </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dirty="0">
                          <a:effectLst/>
                          <a:latin typeface="Arial" pitchFamily="34" charset="0"/>
                          <a:cs typeface="Arial" pitchFamily="34" charset="0"/>
                        </a:rPr>
                        <a:t>Mean </a:t>
                      </a:r>
                      <a:r>
                        <a:rPr lang="en-US" sz="1800" dirty="0" smtClean="0">
                          <a:effectLst/>
                          <a:latin typeface="Arial" pitchFamily="34" charset="0"/>
                          <a:cs typeface="Arial" pitchFamily="34" charset="0"/>
                        </a:rPr>
                        <a:t> </a:t>
                      </a:r>
                      <a:r>
                        <a:rPr lang="en-US" sz="1800" dirty="0" err="1" smtClean="0">
                          <a:effectLst/>
                          <a:latin typeface="Arial" pitchFamily="34" charset="0"/>
                          <a:cs typeface="Arial" pitchFamily="34" charset="0"/>
                        </a:rPr>
                        <a:t>Appt</a:t>
                      </a:r>
                      <a:r>
                        <a:rPr lang="en-US" sz="1800" dirty="0" smtClean="0">
                          <a:effectLst/>
                          <a:latin typeface="Arial" pitchFamily="34" charset="0"/>
                          <a:cs typeface="Arial" pitchFamily="34" charset="0"/>
                        </a:rPr>
                        <a:t> </a:t>
                      </a:r>
                      <a:r>
                        <a:rPr lang="en-US" sz="1800" dirty="0">
                          <a:effectLst/>
                          <a:latin typeface="Arial" pitchFamily="34" charset="0"/>
                          <a:cs typeface="Arial" pitchFamily="34" charset="0"/>
                        </a:rPr>
                        <a:t>Adherence </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dirty="0" smtClean="0">
                          <a:effectLst/>
                          <a:latin typeface="Arial" pitchFamily="34" charset="0"/>
                          <a:cs typeface="Arial" pitchFamily="34" charset="0"/>
                        </a:rPr>
                        <a:t>4-Month Visit  </a:t>
                      </a:r>
                      <a:r>
                        <a:rPr lang="en-US" sz="1800" dirty="0">
                          <a:effectLst/>
                          <a:latin typeface="Arial" pitchFamily="34" charset="0"/>
                          <a:cs typeface="Arial" pitchFamily="34" charset="0"/>
                        </a:rPr>
                        <a:t>Constancy </a:t>
                      </a:r>
                    </a:p>
                    <a:p>
                      <a:pPr marL="0" marR="0">
                        <a:lnSpc>
                          <a:spcPct val="115000"/>
                        </a:lnSpc>
                        <a:spcBef>
                          <a:spcPts val="0"/>
                        </a:spcBef>
                        <a:spcAft>
                          <a:spcPts val="0"/>
                        </a:spcAft>
                      </a:pPr>
                      <a:endParaRPr lang="en-US" sz="1800" dirty="0">
                        <a:effectLst/>
                        <a:latin typeface="Arial" pitchFamily="34" charset="0"/>
                        <a:ea typeface="Calibri"/>
                        <a:cs typeface="Arial" pitchFamily="34" charset="0"/>
                      </a:endParaRPr>
                    </a:p>
                  </a:txBody>
                  <a:tcPr marL="68580" marR="68580" marT="0" marB="0"/>
                </a:tc>
              </a:tr>
              <a:tr h="406819">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Organization Module </a:t>
                      </a:r>
                      <a:r>
                        <a:rPr lang="en-US" sz="1800" dirty="0" smtClean="0">
                          <a:effectLst/>
                          <a:latin typeface="Arial" pitchFamily="34" charset="0"/>
                          <a:cs typeface="Arial" pitchFamily="34" charset="0"/>
                        </a:rPr>
                        <a:t> (</a:t>
                      </a:r>
                      <a:r>
                        <a:rPr lang="en-US" sz="1800" dirty="0">
                          <a:effectLst/>
                          <a:latin typeface="Arial" pitchFamily="34" charset="0"/>
                          <a:cs typeface="Arial" pitchFamily="34" charset="0"/>
                        </a:rPr>
                        <a:t>n=550)</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0.724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57.3%</a:t>
                      </a:r>
                      <a:endParaRPr lang="en-US" sz="1800" b="1" dirty="0">
                        <a:effectLst/>
                        <a:latin typeface="Arial" pitchFamily="34" charset="0"/>
                        <a:ea typeface="Calibri"/>
                        <a:cs typeface="Arial" pitchFamily="34" charset="0"/>
                      </a:endParaRPr>
                    </a:p>
                  </a:txBody>
                  <a:tcPr marL="68580" marR="68580" marT="0" marB="0"/>
                </a:tc>
              </a:tr>
              <a:tr h="485532">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Problem-solving </a:t>
                      </a:r>
                      <a:r>
                        <a:rPr lang="en-US" sz="1800" dirty="0" smtClean="0">
                          <a:effectLst/>
                          <a:latin typeface="Arial" pitchFamily="34" charset="0"/>
                          <a:cs typeface="Arial" pitchFamily="34" charset="0"/>
                        </a:rPr>
                        <a:t>Module(n=232</a:t>
                      </a:r>
                      <a:r>
                        <a:rPr lang="en-US" sz="1800" dirty="0">
                          <a:effectLst/>
                          <a:latin typeface="Arial" pitchFamily="34" charset="0"/>
                          <a:cs typeface="Arial" pitchFamily="34" charset="0"/>
                        </a:rPr>
                        <a:t>)</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0.706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60.3%</a:t>
                      </a:r>
                      <a:endParaRPr lang="en-US" sz="1800" b="1" dirty="0">
                        <a:effectLst/>
                        <a:latin typeface="Arial" pitchFamily="34" charset="0"/>
                        <a:ea typeface="Calibri"/>
                        <a:cs typeface="Arial" pitchFamily="34" charset="0"/>
                      </a:endParaRPr>
                    </a:p>
                  </a:txBody>
                  <a:tcPr marL="68580" marR="68580" marT="0" marB="0"/>
                </a:tc>
              </a:tr>
              <a:tr h="406819">
                <a:tc>
                  <a:txBody>
                    <a:bodyPr/>
                    <a:lstStyle/>
                    <a:p>
                      <a:pPr marL="0" marR="0">
                        <a:lnSpc>
                          <a:spcPct val="115000"/>
                        </a:lnSpc>
                        <a:spcBef>
                          <a:spcPts val="0"/>
                        </a:spcBef>
                        <a:spcAft>
                          <a:spcPts val="0"/>
                        </a:spcAft>
                      </a:pPr>
                      <a:r>
                        <a:rPr lang="en-US" sz="1800" dirty="0" smtClean="0">
                          <a:effectLst/>
                          <a:latin typeface="Arial" pitchFamily="34" charset="0"/>
                          <a:cs typeface="Arial" pitchFamily="34" charset="0"/>
                        </a:rPr>
                        <a:t>Communication </a:t>
                      </a:r>
                      <a:r>
                        <a:rPr lang="en-US" sz="1800" dirty="0">
                          <a:effectLst/>
                          <a:latin typeface="Arial" pitchFamily="34" charset="0"/>
                          <a:cs typeface="Arial" pitchFamily="34" charset="0"/>
                        </a:rPr>
                        <a:t>Module </a:t>
                      </a:r>
                      <a:r>
                        <a:rPr lang="en-US" sz="1800" dirty="0" smtClean="0">
                          <a:effectLst/>
                          <a:latin typeface="Arial" pitchFamily="34" charset="0"/>
                          <a:cs typeface="Arial" pitchFamily="34" charset="0"/>
                        </a:rPr>
                        <a:t> </a:t>
                      </a:r>
                      <a:r>
                        <a:rPr lang="en-US" sz="1800" dirty="0">
                          <a:effectLst/>
                          <a:latin typeface="Arial" pitchFamily="34" charset="0"/>
                          <a:cs typeface="Arial" pitchFamily="34" charset="0"/>
                        </a:rPr>
                        <a:t>(n=199)</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0.684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54.8%</a:t>
                      </a:r>
                      <a:endParaRPr lang="en-US" sz="1800" b="1" dirty="0">
                        <a:effectLst/>
                        <a:latin typeface="Arial" pitchFamily="34" charset="0"/>
                        <a:ea typeface="Calibri"/>
                        <a:cs typeface="Arial" pitchFamily="34" charset="0"/>
                      </a:endParaRPr>
                    </a:p>
                  </a:txBody>
                  <a:tcPr marL="68580" marR="68580" marT="0" marB="0"/>
                </a:tc>
              </a:tr>
              <a:tr h="234061">
                <a:tc>
                  <a:txBody>
                    <a:bodyPr/>
                    <a:lstStyle/>
                    <a:p>
                      <a:pPr marL="0" marR="0">
                        <a:lnSpc>
                          <a:spcPct val="115000"/>
                        </a:lnSpc>
                        <a:spcBef>
                          <a:spcPts val="0"/>
                        </a:spcBef>
                        <a:spcAft>
                          <a:spcPts val="0"/>
                        </a:spcAft>
                      </a:pP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endParaRPr lang="en-US" sz="1800" b="1" dirty="0">
                        <a:effectLst/>
                        <a:latin typeface="Arial" pitchFamily="34" charset="0"/>
                        <a:ea typeface="Calibri"/>
                        <a:cs typeface="Arial" pitchFamily="34" charset="0"/>
                      </a:endParaRPr>
                    </a:p>
                  </a:txBody>
                  <a:tcPr marL="68580" marR="68580" marT="0" marB="0"/>
                </a:tc>
              </a:tr>
              <a:tr h="406819">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1 module (n=300)</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0.750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54.7%</a:t>
                      </a:r>
                      <a:endParaRPr lang="en-US" sz="1800" b="1" dirty="0">
                        <a:effectLst/>
                        <a:latin typeface="Arial" pitchFamily="34" charset="0"/>
                        <a:ea typeface="Calibri"/>
                        <a:cs typeface="Arial" pitchFamily="34" charset="0"/>
                      </a:endParaRPr>
                    </a:p>
                  </a:txBody>
                  <a:tcPr marL="68580" marR="68580" marT="0" marB="0"/>
                </a:tc>
              </a:tr>
              <a:tr h="406819">
                <a:tc>
                  <a:txBody>
                    <a:bodyPr/>
                    <a:lstStyle/>
                    <a:p>
                      <a:pPr marL="0" marR="0">
                        <a:lnSpc>
                          <a:spcPct val="115000"/>
                        </a:lnSpc>
                        <a:spcBef>
                          <a:spcPts val="0"/>
                        </a:spcBef>
                        <a:spcAft>
                          <a:spcPts val="0"/>
                        </a:spcAft>
                      </a:pPr>
                      <a:r>
                        <a:rPr lang="en-US" sz="1800">
                          <a:effectLst/>
                          <a:latin typeface="Arial" pitchFamily="34" charset="0"/>
                          <a:cs typeface="Arial" pitchFamily="34" charset="0"/>
                        </a:rPr>
                        <a:t>2 modules (n=189)</a:t>
                      </a:r>
                      <a:endParaRPr lang="en-US" sz="180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0.713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56.6%</a:t>
                      </a:r>
                      <a:endParaRPr lang="en-US" sz="1800" b="1" dirty="0">
                        <a:effectLst/>
                        <a:latin typeface="Arial" pitchFamily="34" charset="0"/>
                        <a:ea typeface="Calibri"/>
                        <a:cs typeface="Arial" pitchFamily="34" charset="0"/>
                      </a:endParaRPr>
                    </a:p>
                  </a:txBody>
                  <a:tcPr marL="68580" marR="68580" marT="0" marB="0"/>
                </a:tc>
              </a:tr>
              <a:tr h="602158">
                <a:tc>
                  <a:txBody>
                    <a:bodyPr/>
                    <a:lstStyle/>
                    <a:p>
                      <a:pPr marL="0" marR="0">
                        <a:lnSpc>
                          <a:spcPct val="115000"/>
                        </a:lnSpc>
                        <a:spcBef>
                          <a:spcPts val="0"/>
                        </a:spcBef>
                        <a:spcAft>
                          <a:spcPts val="0"/>
                        </a:spcAft>
                      </a:pPr>
                      <a:r>
                        <a:rPr lang="en-US" sz="1800" dirty="0">
                          <a:effectLst/>
                          <a:latin typeface="Arial" pitchFamily="34" charset="0"/>
                          <a:cs typeface="Arial" pitchFamily="34" charset="0"/>
                        </a:rPr>
                        <a:t>All 3 modules (n=101)</a:t>
                      </a:r>
                      <a:endParaRPr lang="en-US" sz="1800"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0.672 </a:t>
                      </a:r>
                      <a:endParaRPr lang="en-US" sz="1800" b="1" dirty="0">
                        <a:effectLst/>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800" b="1" dirty="0">
                          <a:effectLst/>
                          <a:latin typeface="Arial" pitchFamily="34" charset="0"/>
                          <a:cs typeface="Arial" pitchFamily="34" charset="0"/>
                        </a:rPr>
                        <a:t>61.4%</a:t>
                      </a:r>
                      <a:endParaRPr lang="en-US" sz="1800" b="1" dirty="0">
                        <a:effectLst/>
                        <a:latin typeface="Arial" pitchFamily="34" charset="0"/>
                        <a:ea typeface="Calibri"/>
                        <a:cs typeface="Arial" pitchFamily="34" charset="0"/>
                      </a:endParaRPr>
                    </a:p>
                  </a:txBody>
                  <a:tcPr marL="68580" marR="68580" marT="0" marB="0"/>
                </a:tc>
              </a:tr>
            </a:tbl>
          </a:graphicData>
        </a:graphic>
      </p:graphicFrame>
      <p:sp>
        <p:nvSpPr>
          <p:cNvPr id="2" name="Title 1"/>
          <p:cNvSpPr>
            <a:spLocks noGrp="1"/>
          </p:cNvSpPr>
          <p:nvPr>
            <p:ph type="title"/>
          </p:nvPr>
        </p:nvSpPr>
        <p:spPr>
          <a:xfrm>
            <a:off x="228600" y="304800"/>
            <a:ext cx="8610600" cy="838200"/>
          </a:xfrm>
        </p:spPr>
        <p:txBody>
          <a:bodyPr>
            <a:noAutofit/>
          </a:bodyPr>
          <a:lstStyle/>
          <a:p>
            <a:r>
              <a:rPr lang="en-US" sz="3000" b="1" dirty="0" smtClean="0">
                <a:solidFill>
                  <a:srgbClr val="FFFF00"/>
                </a:solidFill>
                <a:latin typeface="Arial" pitchFamily="34" charset="0"/>
                <a:cs typeface="Arial" pitchFamily="34" charset="0"/>
              </a:rPr>
              <a:t>Type and Number of Skills Modules Received </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16407660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10000"/>
          </a:xfrm>
        </p:spPr>
        <p:txBody>
          <a:bodyPr>
            <a:normAutofit/>
          </a:bodyPr>
          <a:lstStyle/>
          <a:p>
            <a:r>
              <a:rPr lang="en-US" sz="2800" dirty="0" smtClean="0">
                <a:solidFill>
                  <a:schemeClr val="bg1"/>
                </a:solidFill>
              </a:rPr>
              <a:t>Enhanced contact improved clinic attendance for PC when compared to SOC practices at clinics</a:t>
            </a:r>
          </a:p>
          <a:p>
            <a:endParaRPr lang="en-US" sz="1200" dirty="0" smtClean="0">
              <a:solidFill>
                <a:schemeClr val="bg1"/>
              </a:solidFill>
            </a:endParaRPr>
          </a:p>
          <a:p>
            <a:r>
              <a:rPr lang="en-US" sz="2800" dirty="0" smtClean="0">
                <a:solidFill>
                  <a:schemeClr val="bg1"/>
                </a:solidFill>
              </a:rPr>
              <a:t>As number of successful telephone reminders and interim calls increased, attendance increased</a:t>
            </a:r>
          </a:p>
          <a:p>
            <a:endParaRPr lang="en-US" sz="1200" dirty="0" smtClean="0">
              <a:solidFill>
                <a:schemeClr val="bg1"/>
              </a:solidFill>
            </a:endParaRPr>
          </a:p>
          <a:p>
            <a:r>
              <a:rPr lang="en-US" sz="2800" dirty="0" smtClean="0">
                <a:solidFill>
                  <a:schemeClr val="bg1"/>
                </a:solidFill>
              </a:rPr>
              <a:t>Skills modules delivered in the context of enhanced contact activities did not further improve </a:t>
            </a:r>
            <a:r>
              <a:rPr lang="en-US" sz="2800" dirty="0" smtClean="0">
                <a:solidFill>
                  <a:schemeClr val="bg1"/>
                </a:solidFill>
              </a:rPr>
              <a:t>attendance (but more analysis coming)</a:t>
            </a:r>
            <a:endParaRPr lang="en-US" sz="2800" dirty="0" smtClean="0">
              <a:solidFill>
                <a:schemeClr val="bg1"/>
              </a:solidFill>
            </a:endParaRPr>
          </a:p>
        </p:txBody>
      </p:sp>
      <p:sp>
        <p:nvSpPr>
          <p:cNvPr id="2" name="Title 1"/>
          <p:cNvSpPr>
            <a:spLocks noGrp="1"/>
          </p:cNvSpPr>
          <p:nvPr>
            <p:ph type="title"/>
          </p:nvPr>
        </p:nvSpPr>
        <p:spPr>
          <a:xfrm>
            <a:off x="457200" y="152400"/>
            <a:ext cx="8229600" cy="990600"/>
          </a:xfrm>
        </p:spPr>
        <p:txBody>
          <a:bodyPr/>
          <a:lstStyle/>
          <a:p>
            <a:r>
              <a:rPr lang="en-US" b="1" dirty="0" smtClean="0">
                <a:solidFill>
                  <a:srgbClr val="FFFF00"/>
                </a:solidFill>
              </a:rPr>
              <a:t>Preliminary Conclusions</a:t>
            </a:r>
            <a:r>
              <a:rPr lang="en-US" dirty="0" smtClean="0">
                <a:solidFill>
                  <a:srgbClr val="FFFF00"/>
                </a:solidFill>
              </a:rPr>
              <a:t> </a:t>
            </a:r>
            <a:endParaRPr lang="en-US" dirty="0">
              <a:solidFill>
                <a:srgbClr val="FFFF00"/>
              </a:solidFill>
            </a:endParaRPr>
          </a:p>
        </p:txBody>
      </p:sp>
    </p:spTree>
    <p:extLst>
      <p:ext uri="{BB962C8B-B14F-4D97-AF65-F5344CB8AC3E}">
        <p14:creationId xmlns:p14="http://schemas.microsoft.com/office/powerpoint/2010/main" xmlns="" val="3001949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solidFill>
                  <a:schemeClr val="bg1"/>
                </a:solidFill>
              </a:rPr>
              <a:t>At the conclusion of this activity, the participant will be</a:t>
            </a:r>
          </a:p>
          <a:p>
            <a:pPr>
              <a:buNone/>
            </a:pPr>
            <a:r>
              <a:rPr lang="en-US" dirty="0" smtClean="0">
                <a:solidFill>
                  <a:schemeClr val="bg1"/>
                </a:solidFill>
              </a:rPr>
              <a:t>able to:</a:t>
            </a:r>
          </a:p>
          <a:p>
            <a:r>
              <a:rPr lang="en-US" sz="2400" dirty="0" smtClean="0">
                <a:solidFill>
                  <a:schemeClr val="bg1"/>
                </a:solidFill>
              </a:rPr>
              <a:t>Describe and discuss the results of the intervention trial based on the first year of the intervention;</a:t>
            </a:r>
          </a:p>
          <a:p>
            <a:r>
              <a:rPr lang="en-US" sz="2400" dirty="0" smtClean="0">
                <a:solidFill>
                  <a:schemeClr val="bg1"/>
                </a:solidFill>
              </a:rPr>
              <a:t>Describe the types of activities performed by the retention interventionists to </a:t>
            </a:r>
            <a:r>
              <a:rPr lang="en-US" sz="2400" dirty="0" smtClean="0">
                <a:solidFill>
                  <a:schemeClr val="bg1"/>
                </a:solidFill>
              </a:rPr>
              <a:t>promote </a:t>
            </a:r>
            <a:r>
              <a:rPr lang="en-US" sz="2400" dirty="0" smtClean="0">
                <a:solidFill>
                  <a:schemeClr val="bg1"/>
                </a:solidFill>
              </a:rPr>
              <a:t>retention in HIV primary care, and activities that promote continuity of clinic services; and </a:t>
            </a:r>
          </a:p>
          <a:p>
            <a:r>
              <a:rPr lang="en-US" sz="2400" dirty="0" smtClean="0">
                <a:solidFill>
                  <a:schemeClr val="bg1"/>
                </a:solidFill>
              </a:rPr>
              <a:t>Identify three commonly reported barriers to care or unmet needs that were self-reported by study participants.</a:t>
            </a:r>
            <a:endParaRPr lang="en-US" sz="2400" dirty="0">
              <a:solidFill>
                <a:schemeClr val="bg1"/>
              </a:solidFill>
            </a:endParaRPr>
          </a:p>
        </p:txBody>
      </p:sp>
      <p:sp>
        <p:nvSpPr>
          <p:cNvPr id="3" name="Slide Number Placeholder 2"/>
          <p:cNvSpPr>
            <a:spLocks noGrp="1"/>
          </p:cNvSpPr>
          <p:nvPr>
            <p:ph type="sldNum" sz="quarter" idx="15"/>
          </p:nvPr>
        </p:nvSpPr>
        <p:spPr/>
        <p:txBody>
          <a:bodyPr/>
          <a:lstStyle/>
          <a:p>
            <a:pPr>
              <a:defRPr/>
            </a:pPr>
            <a:fld id="{FEC17F3B-C061-4B6C-BDF9-D4B4A8F2166F}" type="slidenum">
              <a:rPr lang="en-US" smtClean="0"/>
              <a:pPr>
                <a:defRPr/>
              </a:pPr>
              <a:t>4</a:t>
            </a:fld>
            <a:endParaRPr lang="en-US"/>
          </a:p>
        </p:txBody>
      </p:sp>
      <p:sp>
        <p:nvSpPr>
          <p:cNvPr id="4" name="Title 3"/>
          <p:cNvSpPr>
            <a:spLocks noGrp="1"/>
          </p:cNvSpPr>
          <p:nvPr>
            <p:ph type="title"/>
          </p:nvPr>
        </p:nvSpPr>
        <p:spPr/>
        <p:txBody>
          <a:bodyPr/>
          <a:lstStyle/>
          <a:p>
            <a:r>
              <a:rPr lang="en-US" dirty="0" smtClean="0"/>
              <a:t>Learning Objectives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72000"/>
          </a:xfrm>
        </p:spPr>
        <p:txBody>
          <a:bodyPr>
            <a:normAutofit lnSpcReduction="10000"/>
          </a:bodyPr>
          <a:lstStyle/>
          <a:p>
            <a:r>
              <a:rPr lang="en-US" sz="2800" dirty="0" smtClean="0">
                <a:solidFill>
                  <a:schemeClr val="bg1"/>
                </a:solidFill>
              </a:rPr>
              <a:t>Examining skills modules effects in more detail</a:t>
            </a:r>
            <a:endParaRPr lang="en-US" sz="2800" dirty="0" smtClean="0">
              <a:solidFill>
                <a:schemeClr val="bg1"/>
              </a:solidFill>
            </a:endParaRPr>
          </a:p>
          <a:p>
            <a:endParaRPr lang="en-US" sz="1400" dirty="0" smtClean="0">
              <a:solidFill>
                <a:schemeClr val="bg1"/>
              </a:solidFill>
            </a:endParaRPr>
          </a:p>
          <a:p>
            <a:r>
              <a:rPr lang="en-US" sz="2800" dirty="0" smtClean="0">
                <a:solidFill>
                  <a:schemeClr val="bg1"/>
                </a:solidFill>
              </a:rPr>
              <a:t>Examining whether other variables modified the EC intervention </a:t>
            </a:r>
            <a:r>
              <a:rPr lang="en-US" sz="2800" dirty="0" smtClean="0">
                <a:solidFill>
                  <a:schemeClr val="bg1"/>
                </a:solidFill>
              </a:rPr>
              <a:t>effect (subgroups that did/did not benefit)</a:t>
            </a:r>
            <a:endParaRPr lang="en-US" sz="2800" dirty="0" smtClean="0">
              <a:solidFill>
                <a:schemeClr val="bg1"/>
              </a:solidFill>
            </a:endParaRPr>
          </a:p>
          <a:p>
            <a:endParaRPr lang="en-US" sz="1400" dirty="0" smtClean="0">
              <a:solidFill>
                <a:schemeClr val="bg1"/>
              </a:solidFill>
            </a:endParaRPr>
          </a:p>
          <a:p>
            <a:r>
              <a:rPr lang="en-US" sz="2800" dirty="0" smtClean="0">
                <a:solidFill>
                  <a:schemeClr val="bg1"/>
                </a:solidFill>
              </a:rPr>
              <a:t>Examining whether we had an effect on viral load of patients</a:t>
            </a:r>
          </a:p>
          <a:p>
            <a:endParaRPr lang="en-US" sz="1400" dirty="0" smtClean="0">
              <a:solidFill>
                <a:schemeClr val="bg1"/>
              </a:solidFill>
            </a:endParaRPr>
          </a:p>
          <a:p>
            <a:r>
              <a:rPr lang="en-US" sz="2800" dirty="0" smtClean="0">
                <a:solidFill>
                  <a:schemeClr val="bg1"/>
                </a:solidFill>
              </a:rPr>
              <a:t>Analysis of longer-term effects in the 12-month period after the intervention ended</a:t>
            </a:r>
            <a:endParaRPr lang="en-US" sz="2800" dirty="0">
              <a:solidFill>
                <a:schemeClr val="bg1"/>
              </a:solidFill>
            </a:endParaRPr>
          </a:p>
        </p:txBody>
      </p:sp>
      <p:sp>
        <p:nvSpPr>
          <p:cNvPr id="2" name="Title 1"/>
          <p:cNvSpPr>
            <a:spLocks noGrp="1"/>
          </p:cNvSpPr>
          <p:nvPr>
            <p:ph type="title"/>
          </p:nvPr>
        </p:nvSpPr>
        <p:spPr>
          <a:xfrm>
            <a:off x="457199" y="228600"/>
            <a:ext cx="8229600" cy="838200"/>
          </a:xfrm>
        </p:spPr>
        <p:txBody>
          <a:bodyPr>
            <a:normAutofit/>
          </a:bodyPr>
          <a:lstStyle/>
          <a:p>
            <a:r>
              <a:rPr lang="en-US" sz="4000" b="1" dirty="0" smtClean="0">
                <a:solidFill>
                  <a:srgbClr val="FFFF00"/>
                </a:solidFill>
              </a:rPr>
              <a:t>Future Analyses</a:t>
            </a:r>
            <a:endParaRPr lang="en-US" sz="4000" b="1" dirty="0">
              <a:solidFill>
                <a:srgbClr val="FFFF00"/>
              </a:solidFill>
            </a:endParaRPr>
          </a:p>
        </p:txBody>
      </p:sp>
    </p:spTree>
    <p:extLst>
      <p:ext uri="{BB962C8B-B14F-4D97-AF65-F5344CB8AC3E}">
        <p14:creationId xmlns:p14="http://schemas.microsoft.com/office/powerpoint/2010/main" xmlns="" val="8910877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59D076F-4823-433B-B365-8A95CE83F083}" type="slidenum">
              <a:rPr lang="en-US" smtClean="0"/>
              <a:pPr>
                <a:defRPr/>
              </a:pPr>
              <a:t>41</a:t>
            </a:fld>
            <a:endParaRPr lang="en-US"/>
          </a:p>
        </p:txBody>
      </p:sp>
      <p:sp>
        <p:nvSpPr>
          <p:cNvPr id="3" name="Title 2"/>
          <p:cNvSpPr>
            <a:spLocks noGrp="1"/>
          </p:cNvSpPr>
          <p:nvPr>
            <p:ph type="title"/>
          </p:nvPr>
        </p:nvSpPr>
        <p:spPr/>
        <p:txBody>
          <a:bodyPr/>
          <a:lstStyle/>
          <a:p>
            <a:pPr algn="ctr"/>
            <a:r>
              <a:rPr lang="en-US" dirty="0" smtClean="0"/>
              <a:t>Obtaining CME/CE Credit</a:t>
            </a:r>
            <a:endParaRPr lang="en-US" dirty="0"/>
          </a:p>
        </p:txBody>
      </p:sp>
      <p:sp>
        <p:nvSpPr>
          <p:cNvPr id="4" name="TextBox 3"/>
          <p:cNvSpPr txBox="1"/>
          <p:nvPr/>
        </p:nvSpPr>
        <p:spPr>
          <a:xfrm>
            <a:off x="533400" y="2133600"/>
            <a:ext cx="8076250" cy="2492990"/>
          </a:xfrm>
          <a:prstGeom prst="rect">
            <a:avLst/>
          </a:prstGeom>
          <a:noFill/>
        </p:spPr>
        <p:txBody>
          <a:bodyPr wrap="none" rtlCol="0">
            <a:spAutoFit/>
          </a:bodyPr>
          <a:lstStyle/>
          <a:p>
            <a:r>
              <a:rPr lang="en-US" sz="2400" dirty="0" smtClean="0">
                <a:solidFill>
                  <a:schemeClr val="bg1"/>
                </a:solidFill>
              </a:rPr>
              <a:t>If you would like to receive continuing education credit for </a:t>
            </a:r>
          </a:p>
          <a:p>
            <a:r>
              <a:rPr lang="en-US" sz="2400" dirty="0" smtClean="0">
                <a:solidFill>
                  <a:schemeClr val="bg1"/>
                </a:solidFill>
              </a:rPr>
              <a:t>this activity,  please  visit:</a:t>
            </a:r>
          </a:p>
          <a:p>
            <a:endParaRPr lang="en-US" sz="2400" dirty="0" smtClean="0">
              <a:solidFill>
                <a:schemeClr val="bg1"/>
              </a:solidFill>
            </a:endParaRPr>
          </a:p>
          <a:p>
            <a:pPr algn="ctr"/>
            <a:r>
              <a:rPr lang="en-US" sz="2400" dirty="0" smtClean="0">
                <a:solidFill>
                  <a:srgbClr val="FFFF00"/>
                </a:solidFill>
                <a:hlinkClick r:id="rId2"/>
              </a:rPr>
              <a:t>http://www.pesgce.com/RyanWhite2012</a:t>
            </a:r>
            <a:r>
              <a:rPr lang="en-US" sz="2400" dirty="0" smtClean="0">
                <a:solidFill>
                  <a:srgbClr val="FFFF00"/>
                </a:solidFill>
              </a:rPr>
              <a:t> </a:t>
            </a:r>
          </a:p>
          <a:p>
            <a:endParaRPr lang="en-US" sz="2000" dirty="0" smtClean="0">
              <a:solidFill>
                <a:schemeClr val="bg1"/>
              </a:solidFill>
            </a:endParaRPr>
          </a:p>
          <a:p>
            <a:endParaRPr lang="en-US" sz="2000" dirty="0" smtClean="0">
              <a:solidFill>
                <a:schemeClr val="bg1"/>
              </a:solidFill>
            </a:endParaRPr>
          </a:p>
          <a:p>
            <a:endParaRPr lang="en-US" sz="2000" dirty="0">
              <a:solidFill>
                <a:schemeClr val="bg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914400"/>
            <a:ext cx="8229600" cy="838200"/>
          </a:xfrm>
        </p:spPr>
        <p:txBody>
          <a:bodyPr>
            <a:normAutofit fontScale="90000"/>
          </a:bodyPr>
          <a:lstStyle/>
          <a:p>
            <a:pPr algn="ctr"/>
            <a:r>
              <a:rPr lang="en-US" sz="6000" b="1" dirty="0" smtClean="0">
                <a:solidFill>
                  <a:srgbClr val="FFFF00"/>
                </a:solidFill>
              </a:rPr>
              <a:t>Contact Information </a:t>
            </a:r>
            <a:endParaRPr lang="en-US" sz="6000" b="1" dirty="0">
              <a:solidFill>
                <a:srgbClr val="FFFF00"/>
              </a:solidFill>
            </a:endParaRPr>
          </a:p>
        </p:txBody>
      </p:sp>
      <p:sp>
        <p:nvSpPr>
          <p:cNvPr id="3" name="Rectangle 2"/>
          <p:cNvSpPr/>
          <p:nvPr/>
        </p:nvSpPr>
        <p:spPr>
          <a:xfrm>
            <a:off x="609600" y="2438400"/>
            <a:ext cx="8229600" cy="3416320"/>
          </a:xfrm>
          <a:prstGeom prst="rect">
            <a:avLst/>
          </a:prstGeom>
        </p:spPr>
        <p:txBody>
          <a:bodyPr wrap="square">
            <a:spAutoFit/>
          </a:bodyPr>
          <a:lstStyle/>
          <a:p>
            <a:pPr marL="0" indent="0" algn="ctr">
              <a:buNone/>
            </a:pPr>
            <a:r>
              <a:rPr lang="en-US" sz="2800" dirty="0" smtClean="0">
                <a:solidFill>
                  <a:schemeClr val="bg1"/>
                </a:solidFill>
                <a:latin typeface="Arial" pitchFamily="34" charset="0"/>
                <a:cs typeface="Arial" pitchFamily="34" charset="0"/>
              </a:rPr>
              <a:t>Faye E. Malitz</a:t>
            </a:r>
          </a:p>
          <a:p>
            <a:pPr marL="0" indent="0" algn="ctr">
              <a:buNone/>
            </a:pPr>
            <a:r>
              <a:rPr lang="en-US" sz="2800" dirty="0" smtClean="0">
                <a:solidFill>
                  <a:srgbClr val="FFFF00"/>
                </a:solidFill>
                <a:latin typeface="Arial" pitchFamily="34" charset="0"/>
                <a:cs typeface="Arial" pitchFamily="34" charset="0"/>
              </a:rPr>
              <a:t>fmalitz@hrsa.gov</a:t>
            </a:r>
          </a:p>
          <a:p>
            <a:pPr marL="0" indent="0" algn="ctr">
              <a:buNone/>
            </a:pPr>
            <a:r>
              <a:rPr lang="en-US" sz="2800" dirty="0" smtClean="0">
                <a:latin typeface="Arial" pitchFamily="34" charset="0"/>
                <a:cs typeface="Arial" pitchFamily="34" charset="0"/>
              </a:rPr>
              <a:t>(</a:t>
            </a:r>
            <a:r>
              <a:rPr lang="en-US" sz="2800" dirty="0" smtClean="0">
                <a:solidFill>
                  <a:schemeClr val="bg1"/>
                </a:solidFill>
                <a:latin typeface="Arial" pitchFamily="34" charset="0"/>
                <a:cs typeface="Arial" pitchFamily="34" charset="0"/>
              </a:rPr>
              <a:t>301) 443-3259</a:t>
            </a:r>
          </a:p>
          <a:p>
            <a:pPr marL="0" indent="0" algn="ctr">
              <a:buNone/>
            </a:pPr>
            <a:endParaRPr lang="en-US" sz="2000" dirty="0" smtClean="0">
              <a:latin typeface="Arial" pitchFamily="34" charset="0"/>
              <a:cs typeface="Arial" pitchFamily="34" charset="0"/>
            </a:endParaRPr>
          </a:p>
          <a:p>
            <a:pPr marL="0" indent="0" algn="ctr">
              <a:buNone/>
            </a:pPr>
            <a:r>
              <a:rPr lang="en-US" sz="2800" dirty="0" smtClean="0">
                <a:solidFill>
                  <a:schemeClr val="bg1"/>
                </a:solidFill>
                <a:latin typeface="Arial" pitchFamily="34" charset="0"/>
                <a:cs typeface="Arial" pitchFamily="34" charset="0"/>
              </a:rPr>
              <a:t>Lytt Gardner</a:t>
            </a:r>
          </a:p>
          <a:p>
            <a:pPr marL="0" indent="0" algn="ctr">
              <a:buNone/>
            </a:pPr>
            <a:r>
              <a:rPr lang="en-US" sz="2800" dirty="0" smtClean="0">
                <a:solidFill>
                  <a:srgbClr val="FFFF00"/>
                </a:solidFill>
                <a:latin typeface="Arial" pitchFamily="34" charset="0"/>
                <a:cs typeface="Arial" pitchFamily="34" charset="0"/>
              </a:rPr>
              <a:t>lig0@cdc.gov</a:t>
            </a:r>
            <a:endParaRPr lang="en-US" sz="2800" dirty="0" smtClean="0">
              <a:solidFill>
                <a:srgbClr val="FFFF00"/>
              </a:solidFill>
            </a:endParaRPr>
          </a:p>
          <a:p>
            <a:pPr marL="0" indent="0" algn="ctr">
              <a:buNone/>
            </a:pPr>
            <a:r>
              <a:rPr lang="en-US" sz="2800" dirty="0" smtClean="0"/>
              <a:t>(</a:t>
            </a:r>
            <a:r>
              <a:rPr lang="en-US" sz="2800" dirty="0" smtClean="0">
                <a:solidFill>
                  <a:schemeClr val="bg1"/>
                </a:solidFill>
              </a:rPr>
              <a:t>404) 639-6163</a:t>
            </a:r>
            <a:r>
              <a:rPr lang="en-US" sz="2800" dirty="0"/>
              <a:t/>
            </a:r>
            <a:br>
              <a:rPr lang="en-US" sz="2800" dirty="0"/>
            </a:b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xmlns="" val="4138414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262391656"/>
              </p:ext>
            </p:extLst>
          </p:nvPr>
        </p:nvGraphicFramePr>
        <p:xfrm>
          <a:off x="457200" y="1295400"/>
          <a:ext cx="8382000" cy="4510995"/>
        </p:xfrm>
        <a:graphic>
          <a:graphicData uri="http://schemas.openxmlformats.org/drawingml/2006/table">
            <a:tbl>
              <a:tblPr firstRow="1" bandRow="1">
                <a:tableStyleId>{5C22544A-7EE6-4342-B048-85BDC9FD1C3A}</a:tableStyleId>
              </a:tblPr>
              <a:tblGrid>
                <a:gridCol w="5867400"/>
                <a:gridCol w="2514600"/>
              </a:tblGrid>
              <a:tr h="442511">
                <a:tc>
                  <a:txBody>
                    <a:bodyPr/>
                    <a:lstStyle/>
                    <a:p>
                      <a:r>
                        <a:rPr lang="en-US" sz="2400" dirty="0" smtClean="0"/>
                        <a:t>6 HIV Clinics</a:t>
                      </a:r>
                      <a:endParaRPr lang="en-US" sz="2400" dirty="0"/>
                    </a:p>
                  </a:txBody>
                  <a:tcPr/>
                </a:tc>
                <a:tc>
                  <a:txBody>
                    <a:bodyPr/>
                    <a:lstStyle/>
                    <a:p>
                      <a:r>
                        <a:rPr lang="en-US" sz="2400" dirty="0" smtClean="0"/>
                        <a:t>Investigators</a:t>
                      </a:r>
                      <a:endParaRPr lang="en-US" sz="2400" dirty="0"/>
                    </a:p>
                  </a:txBody>
                  <a:tcPr/>
                </a:tc>
              </a:tr>
              <a:tr h="649016">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effectLst/>
                          <a:latin typeface="Arial" pitchFamily="34" charset="0"/>
                          <a:ea typeface="+mn-ea"/>
                          <a:cs typeface="Arial" pitchFamily="34" charset="0"/>
                        </a:rPr>
                        <a:t>Boston</a:t>
                      </a:r>
                      <a:r>
                        <a:rPr lang="en-US" sz="1800" kern="1200" dirty="0" smtClean="0">
                          <a:solidFill>
                            <a:schemeClr val="dk1"/>
                          </a:solidFill>
                          <a:effectLst/>
                          <a:latin typeface="Arial" pitchFamily="34" charset="0"/>
                          <a:ea typeface="+mn-ea"/>
                          <a:cs typeface="Arial" pitchFamily="34" charset="0"/>
                        </a:rPr>
                        <a:t> University Medical Center, Center for Infectious Diseases</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Meg Sullivan</a:t>
                      </a:r>
                    </a:p>
                    <a:p>
                      <a:r>
                        <a:rPr lang="en-US" sz="1800" dirty="0" smtClean="0">
                          <a:latin typeface="Arial" pitchFamily="34" charset="0"/>
                          <a:cs typeface="Arial" pitchFamily="34" charset="0"/>
                        </a:rPr>
                        <a:t>Mari-Lynn</a:t>
                      </a:r>
                      <a:r>
                        <a:rPr lang="en-US" sz="1800" baseline="0" dirty="0" smtClean="0">
                          <a:latin typeface="Arial" pitchFamily="34" charset="0"/>
                          <a:cs typeface="Arial" pitchFamily="34" charset="0"/>
                        </a:rPr>
                        <a:t> Drainon</a:t>
                      </a:r>
                      <a:r>
                        <a:rPr lang="en-US" sz="2000" baseline="0" dirty="0" smtClean="0">
                          <a:latin typeface="Arial" pitchFamily="34" charset="0"/>
                          <a:cs typeface="Arial" pitchFamily="34" charset="0"/>
                        </a:rPr>
                        <a:t>i</a:t>
                      </a:r>
                      <a:endParaRPr lang="en-US" sz="2000" dirty="0">
                        <a:latin typeface="Arial" pitchFamily="34" charset="0"/>
                        <a:cs typeface="Arial" pitchFamily="34" charset="0"/>
                      </a:endParaRPr>
                    </a:p>
                  </a:txBody>
                  <a:tcPr/>
                </a:tc>
              </a:tr>
              <a:tr h="62604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Arial" pitchFamily="34" charset="0"/>
                          <a:ea typeface="+mn-ea"/>
                          <a:cs typeface="Arial" pitchFamily="34" charset="0"/>
                        </a:rPr>
                        <a:t>STAR Health Center, SUNY Downstate Medical Center, </a:t>
                      </a:r>
                      <a:r>
                        <a:rPr lang="en-US" sz="1800" u="sng" kern="1200" dirty="0" smtClean="0">
                          <a:solidFill>
                            <a:schemeClr val="dk1"/>
                          </a:solidFill>
                          <a:effectLst/>
                          <a:latin typeface="Arial" pitchFamily="34" charset="0"/>
                          <a:ea typeface="+mn-ea"/>
                          <a:cs typeface="Arial" pitchFamily="34" charset="0"/>
                        </a:rPr>
                        <a:t>Brooklyn,</a:t>
                      </a:r>
                      <a:r>
                        <a:rPr lang="en-US" sz="1800" kern="1200" dirty="0" smtClean="0">
                          <a:solidFill>
                            <a:schemeClr val="dk1"/>
                          </a:solidFill>
                          <a:effectLst/>
                          <a:latin typeface="Arial" pitchFamily="34" charset="0"/>
                          <a:ea typeface="+mn-ea"/>
                          <a:cs typeface="Arial" pitchFamily="34" charset="0"/>
                        </a:rPr>
                        <a:t> NY </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Tracey</a:t>
                      </a:r>
                      <a:r>
                        <a:rPr lang="en-US" sz="1800" baseline="0" dirty="0" smtClean="0">
                          <a:latin typeface="Arial" pitchFamily="34" charset="0"/>
                          <a:cs typeface="Arial" pitchFamily="34" charset="0"/>
                        </a:rPr>
                        <a:t> Wilson</a:t>
                      </a:r>
                    </a:p>
                  </a:txBody>
                  <a:tcPr/>
                </a:tc>
              </a:tr>
              <a:tr h="64027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Arial" pitchFamily="34" charset="0"/>
                          <a:ea typeface="+mn-ea"/>
                          <a:cs typeface="Arial" pitchFamily="34" charset="0"/>
                        </a:rPr>
                        <a:t>Moore HIV Clinic, Johns Hopkins University, </a:t>
                      </a:r>
                      <a:r>
                        <a:rPr lang="en-US" sz="1800" u="sng" kern="1200" dirty="0" smtClean="0">
                          <a:solidFill>
                            <a:schemeClr val="dk1"/>
                          </a:solidFill>
                          <a:effectLst/>
                          <a:latin typeface="Arial" pitchFamily="34" charset="0"/>
                          <a:ea typeface="+mn-ea"/>
                          <a:cs typeface="Arial" pitchFamily="34" charset="0"/>
                        </a:rPr>
                        <a:t>Baltimore</a:t>
                      </a:r>
                      <a:r>
                        <a:rPr lang="en-US" sz="1800" kern="1200" dirty="0" smtClean="0">
                          <a:solidFill>
                            <a:schemeClr val="dk1"/>
                          </a:solidFill>
                          <a:effectLst/>
                          <a:latin typeface="Arial" pitchFamily="34" charset="0"/>
                          <a:ea typeface="+mn-ea"/>
                          <a:cs typeface="Arial" pitchFamily="34" charset="0"/>
                        </a:rPr>
                        <a:t>, MD</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Richard Moore</a:t>
                      </a:r>
                    </a:p>
                    <a:p>
                      <a:r>
                        <a:rPr lang="en-US" sz="1800" dirty="0" smtClean="0">
                          <a:latin typeface="Arial" pitchFamily="34" charset="0"/>
                          <a:cs typeface="Arial" pitchFamily="34" charset="0"/>
                        </a:rPr>
                        <a:t>Jeanne</a:t>
                      </a:r>
                      <a:r>
                        <a:rPr lang="en-US" sz="1800" baseline="0" dirty="0" smtClean="0">
                          <a:latin typeface="Arial" pitchFamily="34" charset="0"/>
                          <a:cs typeface="Arial" pitchFamily="34" charset="0"/>
                        </a:rPr>
                        <a:t> Keruly</a:t>
                      </a:r>
                      <a:endParaRPr lang="en-US" sz="1800" dirty="0">
                        <a:latin typeface="Arial" pitchFamily="34" charset="0"/>
                        <a:cs typeface="Arial" pitchFamily="34" charset="0"/>
                      </a:endParaRPr>
                    </a:p>
                  </a:txBody>
                  <a:tcPr/>
                </a:tc>
              </a:tr>
              <a:tr h="61951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Arial" pitchFamily="34" charset="0"/>
                          <a:ea typeface="+mn-ea"/>
                          <a:cs typeface="Arial" pitchFamily="34" charset="0"/>
                        </a:rPr>
                        <a:t>Jackson Memorial Hospital Adult HIV Clinic, </a:t>
                      </a:r>
                      <a:r>
                        <a:rPr lang="en-US" sz="1800" u="sng" kern="1200" dirty="0" smtClean="0">
                          <a:solidFill>
                            <a:schemeClr val="dk1"/>
                          </a:solidFill>
                          <a:effectLst/>
                          <a:latin typeface="Arial" pitchFamily="34" charset="0"/>
                          <a:ea typeface="+mn-ea"/>
                          <a:cs typeface="Arial" pitchFamily="34" charset="0"/>
                        </a:rPr>
                        <a:t>Miami, FL</a:t>
                      </a:r>
                      <a:endParaRPr lang="en-US" sz="1800" u="sng"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Allan</a:t>
                      </a:r>
                      <a:r>
                        <a:rPr lang="en-US" sz="1800" baseline="0" dirty="0" smtClean="0">
                          <a:latin typeface="Arial" pitchFamily="34" charset="0"/>
                          <a:cs typeface="Arial" pitchFamily="34" charset="0"/>
                        </a:rPr>
                        <a:t> Rodriguez</a:t>
                      </a:r>
                    </a:p>
                    <a:p>
                      <a:r>
                        <a:rPr lang="en-US" sz="1800" baseline="0" dirty="0" smtClean="0">
                          <a:latin typeface="Arial" pitchFamily="34" charset="0"/>
                          <a:cs typeface="Arial" pitchFamily="34" charset="0"/>
                        </a:rPr>
                        <a:t>Lisa Metsch</a:t>
                      </a:r>
                      <a:endParaRPr lang="en-US" sz="1800" dirty="0">
                        <a:latin typeface="Arial" pitchFamily="34" charset="0"/>
                        <a:cs typeface="Arial" pitchFamily="34" charset="0"/>
                      </a:endParaRPr>
                    </a:p>
                  </a:txBody>
                  <a:tcPr/>
                </a:tc>
              </a:tr>
              <a:tr h="61951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Arial" pitchFamily="34" charset="0"/>
                          <a:ea typeface="+mn-ea"/>
                          <a:cs typeface="Arial" pitchFamily="34" charset="0"/>
                        </a:rPr>
                        <a:t>1917 HIV Clinic, University of Alabama, </a:t>
                      </a:r>
                      <a:r>
                        <a:rPr lang="en-US" sz="1800" u="sng" kern="1200" dirty="0" smtClean="0">
                          <a:solidFill>
                            <a:schemeClr val="dk1"/>
                          </a:solidFill>
                          <a:effectLst/>
                          <a:latin typeface="Arial" pitchFamily="34" charset="0"/>
                          <a:ea typeface="+mn-ea"/>
                          <a:cs typeface="Arial" pitchFamily="34" charset="0"/>
                        </a:rPr>
                        <a:t>Birmingham, AL</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Michael Mugavero</a:t>
                      </a:r>
                    </a:p>
                    <a:p>
                      <a:r>
                        <a:rPr lang="en-US" sz="1800" dirty="0" smtClean="0">
                          <a:latin typeface="Arial" pitchFamily="34" charset="0"/>
                          <a:cs typeface="Arial" pitchFamily="34" charset="0"/>
                        </a:rPr>
                        <a:t>Michael </a:t>
                      </a:r>
                      <a:r>
                        <a:rPr lang="en-US" sz="1800" dirty="0" err="1" smtClean="0">
                          <a:latin typeface="Arial" pitchFamily="34" charset="0"/>
                          <a:cs typeface="Arial" pitchFamily="34" charset="0"/>
                        </a:rPr>
                        <a:t>Saag</a:t>
                      </a:r>
                      <a:endParaRPr lang="en-US" sz="1800" dirty="0">
                        <a:latin typeface="Arial" pitchFamily="34" charset="0"/>
                        <a:cs typeface="Arial" pitchFamily="34" charset="0"/>
                      </a:endParaRPr>
                    </a:p>
                  </a:txBody>
                  <a:tcPr/>
                </a:tc>
              </a:tr>
              <a:tr h="82271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Arial" pitchFamily="34" charset="0"/>
                          <a:ea typeface="+mn-ea"/>
                          <a:cs typeface="Arial" pitchFamily="34" charset="0"/>
                        </a:rPr>
                        <a:t>Thomas Street Health Center, Baylor College of Medicine, </a:t>
                      </a:r>
                      <a:r>
                        <a:rPr lang="en-US" sz="1800" u="sng" kern="1200" dirty="0" smtClean="0">
                          <a:solidFill>
                            <a:schemeClr val="dk1"/>
                          </a:solidFill>
                          <a:effectLst/>
                          <a:latin typeface="Arial" pitchFamily="34" charset="0"/>
                          <a:ea typeface="+mn-ea"/>
                          <a:cs typeface="Arial" pitchFamily="34" charset="0"/>
                        </a:rPr>
                        <a:t>Houston, TX</a:t>
                      </a:r>
                      <a:endParaRPr lang="en-US" sz="1800" u="sng"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Tom Giordano</a:t>
                      </a:r>
                    </a:p>
                    <a:p>
                      <a:r>
                        <a:rPr lang="en-US" sz="1800" dirty="0" smtClean="0">
                          <a:latin typeface="Arial" pitchFamily="34" charset="0"/>
                          <a:cs typeface="Arial" pitchFamily="34" charset="0"/>
                        </a:rPr>
                        <a:t>Jessica Davila</a:t>
                      </a:r>
                      <a:endParaRPr lang="en-US" sz="1800" dirty="0">
                        <a:latin typeface="Arial" pitchFamily="34" charset="0"/>
                        <a:cs typeface="Arial" pitchFamily="34" charset="0"/>
                      </a:endParaRPr>
                    </a:p>
                  </a:txBody>
                  <a:tcPr/>
                </a:tc>
              </a:tr>
            </a:tbl>
          </a:graphicData>
        </a:graphic>
      </p:graphicFrame>
      <p:sp>
        <p:nvSpPr>
          <p:cNvPr id="2" name="Title 1"/>
          <p:cNvSpPr>
            <a:spLocks noGrp="1"/>
          </p:cNvSpPr>
          <p:nvPr>
            <p:ph type="title"/>
          </p:nvPr>
        </p:nvSpPr>
        <p:spPr>
          <a:xfrm>
            <a:off x="457200" y="152400"/>
            <a:ext cx="8229600" cy="762000"/>
          </a:xfrm>
        </p:spPr>
        <p:txBody>
          <a:bodyPr/>
          <a:lstStyle/>
          <a:p>
            <a:pPr algn="ctr">
              <a:tabLst>
                <a:tab pos="4395788" algn="l"/>
              </a:tabLst>
            </a:pPr>
            <a:r>
              <a:rPr lang="en-US" dirty="0" smtClean="0">
                <a:solidFill>
                  <a:srgbClr val="FFFF00"/>
                </a:solidFill>
              </a:rPr>
              <a:t>Study Sites</a:t>
            </a:r>
            <a:endParaRPr lang="en-US" dirty="0">
              <a:solidFill>
                <a:srgbClr val="FFFF00"/>
              </a:solidFill>
            </a:endParaRPr>
          </a:p>
        </p:txBody>
      </p:sp>
    </p:spTree>
    <p:extLst>
      <p:ext uri="{BB962C8B-B14F-4D97-AF65-F5344CB8AC3E}">
        <p14:creationId xmlns:p14="http://schemas.microsoft.com/office/powerpoint/2010/main" xmlns="" val="264804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30763"/>
          </a:xfrm>
        </p:spPr>
        <p:txBody>
          <a:bodyPr>
            <a:noAutofit/>
          </a:bodyPr>
          <a:lstStyle/>
          <a:p>
            <a:r>
              <a:rPr lang="en-US" sz="2400" dirty="0" smtClean="0">
                <a:solidFill>
                  <a:schemeClr val="bg1"/>
                </a:solidFill>
                <a:latin typeface="Arial" pitchFamily="34" charset="0"/>
                <a:cs typeface="Arial" pitchFamily="34" charset="0"/>
              </a:rPr>
              <a:t>To identify clinic-based interventions to </a:t>
            </a:r>
            <a:r>
              <a:rPr lang="en-US" sz="2400" u="sng" dirty="0" smtClean="0">
                <a:solidFill>
                  <a:schemeClr val="bg1"/>
                </a:solidFill>
                <a:latin typeface="Arial" pitchFamily="34" charset="0"/>
                <a:cs typeface="Arial" pitchFamily="34" charset="0"/>
              </a:rPr>
              <a:t>promote</a:t>
            </a:r>
            <a:r>
              <a:rPr lang="en-US" sz="2400" dirty="0" smtClean="0">
                <a:solidFill>
                  <a:schemeClr val="bg1"/>
                </a:solidFill>
                <a:latin typeface="Arial" pitchFamily="34" charset="0"/>
                <a:cs typeface="Arial" pitchFamily="34" charset="0"/>
              </a:rPr>
              <a:t> regular attendance for primary care and </a:t>
            </a:r>
            <a:r>
              <a:rPr lang="en-US" sz="2400" u="sng" dirty="0" smtClean="0">
                <a:solidFill>
                  <a:schemeClr val="bg1"/>
                </a:solidFill>
                <a:latin typeface="Arial" pitchFamily="34" charset="0"/>
                <a:cs typeface="Arial" pitchFamily="34" charset="0"/>
              </a:rPr>
              <a:t>prevent </a:t>
            </a:r>
            <a:r>
              <a:rPr lang="en-US" sz="2400" dirty="0" smtClean="0">
                <a:solidFill>
                  <a:schemeClr val="bg1"/>
                </a:solidFill>
                <a:latin typeface="Arial" pitchFamily="34" charset="0"/>
                <a:cs typeface="Arial" pitchFamily="34" charset="0"/>
              </a:rPr>
              <a:t>loss to care</a:t>
            </a:r>
          </a:p>
          <a:p>
            <a:pPr marL="0" indent="0">
              <a:buNone/>
            </a:pPr>
            <a:endParaRPr lang="en-US" sz="2400" dirty="0">
              <a:latin typeface="Arial" pitchFamily="34" charset="0"/>
              <a:cs typeface="Arial" pitchFamily="34" charset="0"/>
            </a:endParaRPr>
          </a:p>
          <a:p>
            <a:endParaRPr lang="en-US" sz="2400" dirty="0" smtClean="0"/>
          </a:p>
        </p:txBody>
      </p:sp>
      <p:sp>
        <p:nvSpPr>
          <p:cNvPr id="2" name="Title 1"/>
          <p:cNvSpPr>
            <a:spLocks noGrp="1"/>
          </p:cNvSpPr>
          <p:nvPr>
            <p:ph type="title"/>
          </p:nvPr>
        </p:nvSpPr>
        <p:spPr>
          <a:xfrm>
            <a:off x="457200" y="228600"/>
            <a:ext cx="8229600" cy="868362"/>
          </a:xfrm>
        </p:spPr>
        <p:txBody>
          <a:bodyPr>
            <a:normAutofit/>
          </a:bodyPr>
          <a:lstStyle/>
          <a:p>
            <a:r>
              <a:rPr lang="en-US" sz="3600" dirty="0" smtClean="0">
                <a:solidFill>
                  <a:srgbClr val="FFFF00"/>
                </a:solidFill>
                <a:latin typeface="Arial" pitchFamily="34" charset="0"/>
                <a:cs typeface="Arial" pitchFamily="34" charset="0"/>
              </a:rPr>
              <a:t>Objective</a:t>
            </a:r>
            <a:endParaRPr lang="en-US" sz="3600" dirty="0">
              <a:solidFill>
                <a:srgbClr val="FFFF00"/>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023166766"/>
              </p:ext>
            </p:extLst>
          </p:nvPr>
        </p:nvGraphicFramePr>
        <p:xfrm>
          <a:off x="533400" y="2133600"/>
          <a:ext cx="8001000" cy="3344301"/>
        </p:xfrm>
        <a:graphic>
          <a:graphicData uri="http://schemas.openxmlformats.org/drawingml/2006/table">
            <a:tbl>
              <a:tblPr firstRow="1" bandRow="1">
                <a:tableStyleId>{5C22544A-7EE6-4342-B048-85BDC9FD1C3A}</a:tableStyleId>
              </a:tblPr>
              <a:tblGrid>
                <a:gridCol w="3564802"/>
                <a:gridCol w="4436198"/>
              </a:tblGrid>
              <a:tr h="1066800">
                <a:tc>
                  <a: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Two Studies</a:t>
                      </a:r>
                      <a:r>
                        <a:rPr lang="en-US" baseline="0" dirty="0" smtClean="0">
                          <a:latin typeface="Arial" pitchFamily="34" charset="0"/>
                          <a:cs typeface="Arial" pitchFamily="34" charset="0"/>
                        </a:rPr>
                        <a:t> </a:t>
                      </a:r>
                    </a:p>
                    <a:p>
                      <a:r>
                        <a:rPr lang="en-US" baseline="0" dirty="0" smtClean="0">
                          <a:latin typeface="Arial" pitchFamily="34" charset="0"/>
                          <a:cs typeface="Arial" pitchFamily="34" charset="0"/>
                        </a:rPr>
                        <a:t>Conducted in Two Phases</a:t>
                      </a:r>
                      <a:endParaRPr lang="en-US" dirty="0">
                        <a:latin typeface="Arial" pitchFamily="34" charset="0"/>
                        <a:cs typeface="Arial" pitchFamily="34" charset="0"/>
                      </a:endParaRPr>
                    </a:p>
                  </a:txBody>
                  <a:tcPr/>
                </a:tc>
                <a:tc>
                  <a: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Characteristics  of Intervention</a:t>
                      </a:r>
                      <a:endParaRPr lang="en-US" dirty="0">
                        <a:latin typeface="Arial" pitchFamily="34" charset="0"/>
                        <a:cs typeface="Arial" pitchFamily="34" charset="0"/>
                      </a:endParaRPr>
                    </a:p>
                  </a:txBody>
                  <a:tcPr/>
                </a:tc>
              </a:tr>
              <a:tr h="974481">
                <a:tc>
                  <a:txBody>
                    <a:bodyPr/>
                    <a:lstStyle/>
                    <a:p>
                      <a:r>
                        <a:rPr lang="en-US" dirty="0" smtClean="0">
                          <a:latin typeface="Arial" pitchFamily="34" charset="0"/>
                          <a:cs typeface="Arial" pitchFamily="34" charset="0"/>
                        </a:rPr>
                        <a:t>Study</a:t>
                      </a:r>
                      <a:r>
                        <a:rPr lang="en-US" baseline="0" dirty="0" smtClean="0">
                          <a:latin typeface="Arial" pitchFamily="34" charset="0"/>
                          <a:cs typeface="Arial" pitchFamily="34" charset="0"/>
                        </a:rPr>
                        <a:t> 1 / Phase 1:   low-dose, low effort, clinic-wide intervention</a:t>
                      </a:r>
                      <a:endParaRPr lang="en-US" dirty="0" smtClean="0">
                        <a:latin typeface="Arial" pitchFamily="34" charset="0"/>
                        <a:cs typeface="Arial" pitchFamily="34" charset="0"/>
                      </a:endParaRPr>
                    </a:p>
                  </a:txBody>
                  <a:tcPr/>
                </a:tc>
                <a:tc>
                  <a:txBody>
                    <a:bodyPr/>
                    <a:lstStyle/>
                    <a:p>
                      <a:pPr marL="285750" indent="-285750">
                        <a:buFont typeface="Arial" pitchFamily="34" charset="0"/>
                        <a:buChar char="•"/>
                      </a:pPr>
                      <a:r>
                        <a:rPr lang="en-US" dirty="0" smtClean="0">
                          <a:latin typeface="Arial" pitchFamily="34" charset="0"/>
                          <a:cs typeface="Arial" pitchFamily="34" charset="0"/>
                        </a:rPr>
                        <a:t>Provider messages, brochures, visual cues</a:t>
                      </a:r>
                      <a:r>
                        <a:rPr lang="en-US" baseline="0" dirty="0" smtClean="0">
                          <a:latin typeface="Arial" pitchFamily="34" charset="0"/>
                          <a:cs typeface="Arial" pitchFamily="34" charset="0"/>
                        </a:rPr>
                        <a:t> (posters)</a:t>
                      </a:r>
                      <a:endParaRPr lang="en-US" dirty="0">
                        <a:latin typeface="Arial" pitchFamily="34" charset="0"/>
                        <a:cs typeface="Arial" pitchFamily="34" charset="0"/>
                      </a:endParaRPr>
                    </a:p>
                  </a:txBody>
                  <a:tcPr/>
                </a:tc>
              </a:tr>
              <a:tr h="1303020">
                <a:tc>
                  <a:txBody>
                    <a:bodyPr/>
                    <a:lstStyle/>
                    <a:p>
                      <a:r>
                        <a:rPr lang="en-US" dirty="0" smtClean="0">
                          <a:latin typeface="Arial" pitchFamily="34" charset="0"/>
                          <a:cs typeface="Arial" pitchFamily="34" charset="0"/>
                        </a:rPr>
                        <a:t>Study 2 / Phase 2:</a:t>
                      </a:r>
                    </a:p>
                    <a:p>
                      <a:r>
                        <a:rPr lang="en-US" dirty="0" smtClean="0">
                          <a:latin typeface="Arial" pitchFamily="34" charset="0"/>
                          <a:cs typeface="Arial" pitchFamily="34" charset="0"/>
                        </a:rPr>
                        <a:t> 3-arm</a:t>
                      </a:r>
                      <a:r>
                        <a:rPr lang="en-US" baseline="0" dirty="0" smtClean="0">
                          <a:latin typeface="Arial" pitchFamily="34" charset="0"/>
                          <a:cs typeface="Arial" pitchFamily="34" charset="0"/>
                        </a:rPr>
                        <a:t> randomized controlled trial (~300 patients per clinic)</a:t>
                      </a:r>
                      <a:endParaRPr lang="en-US" dirty="0">
                        <a:latin typeface="Arial" pitchFamily="34" charset="0"/>
                        <a:cs typeface="Arial" pitchFamily="34" charset="0"/>
                      </a:endParaRPr>
                    </a:p>
                  </a:txBody>
                  <a:tcPr/>
                </a:tc>
                <a:tc>
                  <a:txBody>
                    <a:bodyPr/>
                    <a:lstStyle/>
                    <a:p>
                      <a:pPr marL="285750" indent="-285750">
                        <a:buFont typeface="Arial" pitchFamily="34" charset="0"/>
                        <a:buChar char="•"/>
                      </a:pPr>
                      <a:r>
                        <a:rPr lang="en-US" dirty="0" smtClean="0">
                          <a:latin typeface="Arial" pitchFamily="34" charset="0"/>
                          <a:cs typeface="Arial" pitchFamily="34" charset="0"/>
                        </a:rPr>
                        <a:t>Enhanced</a:t>
                      </a:r>
                      <a:r>
                        <a:rPr lang="en-US" baseline="0" dirty="0" smtClean="0">
                          <a:latin typeface="Arial" pitchFamily="34" charset="0"/>
                          <a:cs typeface="Arial" pitchFamily="34" charset="0"/>
                        </a:rPr>
                        <a:t> contact with patients across time</a:t>
                      </a:r>
                    </a:p>
                    <a:p>
                      <a:pPr marL="285750" indent="-285750">
                        <a:buFont typeface="Arial" pitchFamily="34" charset="0"/>
                        <a:buChar char="•"/>
                      </a:pPr>
                      <a:r>
                        <a:rPr lang="en-US" baseline="0" dirty="0" smtClean="0">
                          <a:latin typeface="Arial" pitchFamily="34" charset="0"/>
                          <a:cs typeface="Arial" pitchFamily="34" charset="0"/>
                        </a:rPr>
                        <a:t>Improvement/reinforcement of patient skills relevant for clinic attendance</a:t>
                      </a:r>
                      <a:endParaRPr lang="en-US"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96551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a:lnSpc>
                <a:spcPct val="80000"/>
              </a:lnSpc>
              <a:buFont typeface="Wingdings" pitchFamily="2" charset="2"/>
              <a:buNone/>
            </a:pPr>
            <a:r>
              <a:rPr lang="en-US" sz="2000" dirty="0" smtClean="0">
                <a:solidFill>
                  <a:schemeClr val="bg1"/>
                </a:solidFill>
              </a:rPr>
              <a:t> 6/09	               6/10	                   6/11		              6/12   	</a:t>
            </a:r>
          </a:p>
          <a:p>
            <a:pPr>
              <a:lnSpc>
                <a:spcPct val="80000"/>
              </a:lnSpc>
              <a:buFont typeface="Wingdings" pitchFamily="2" charset="2"/>
              <a:buNone/>
            </a:pPr>
            <a:r>
              <a:rPr lang="en-US" sz="2000" dirty="0" smtClean="0">
                <a:solidFill>
                  <a:schemeClr val="bg1"/>
                </a:solidFill>
              </a:rPr>
              <a:t> |----------|----------|----------|-----------|-------------|------------|------------|</a:t>
            </a:r>
          </a:p>
          <a:p>
            <a:pPr>
              <a:lnSpc>
                <a:spcPct val="80000"/>
              </a:lnSpc>
              <a:spcBef>
                <a:spcPts val="600"/>
              </a:spcBef>
              <a:buFont typeface="Wingdings" pitchFamily="2" charset="2"/>
              <a:buNone/>
            </a:pPr>
            <a:r>
              <a:rPr lang="en-US" sz="2000" dirty="0" smtClean="0">
                <a:solidFill>
                  <a:schemeClr val="bg1"/>
                </a:solidFill>
              </a:rPr>
              <a:t> </a:t>
            </a:r>
            <a:r>
              <a:rPr lang="en-US" sz="2000" dirty="0" smtClean="0">
                <a:solidFill>
                  <a:schemeClr val="bg1"/>
                </a:solidFill>
                <a:latin typeface="Times New Roman"/>
                <a:cs typeface="Times New Roman"/>
              </a:rPr>
              <a:t>▼</a:t>
            </a:r>
            <a:endParaRPr lang="en-US" sz="2000" dirty="0" smtClean="0">
              <a:solidFill>
                <a:schemeClr val="bg1"/>
              </a:solidFill>
            </a:endParaRPr>
          </a:p>
          <a:p>
            <a:pPr>
              <a:lnSpc>
                <a:spcPct val="80000"/>
              </a:lnSpc>
              <a:spcBef>
                <a:spcPts val="600"/>
              </a:spcBef>
              <a:buNone/>
            </a:pPr>
            <a:r>
              <a:rPr lang="en-US" sz="2000" dirty="0" smtClean="0">
                <a:solidFill>
                  <a:schemeClr val="bg1"/>
                </a:solidFill>
              </a:rPr>
              <a:t>  PHASE 1 clinic-wide intervention  </a:t>
            </a:r>
          </a:p>
          <a:p>
            <a:pPr>
              <a:lnSpc>
                <a:spcPct val="80000"/>
              </a:lnSpc>
              <a:spcBef>
                <a:spcPts val="600"/>
              </a:spcBef>
              <a:buNone/>
            </a:pPr>
            <a:r>
              <a:rPr lang="en-US" sz="2000" dirty="0" smtClean="0">
                <a:solidFill>
                  <a:schemeClr val="bg1"/>
                </a:solidFill>
              </a:rPr>
              <a:t>			      </a:t>
            </a:r>
            <a:r>
              <a:rPr lang="en-US" sz="2000" dirty="0" smtClean="0">
                <a:solidFill>
                  <a:schemeClr val="bg1"/>
                </a:solidFill>
                <a:latin typeface="Times New Roman"/>
                <a:cs typeface="Times New Roman"/>
              </a:rPr>
              <a:t>▼</a:t>
            </a:r>
            <a:endParaRPr lang="en-US" sz="2000" dirty="0" smtClean="0">
              <a:solidFill>
                <a:schemeClr val="bg1"/>
              </a:solidFill>
            </a:endParaRPr>
          </a:p>
          <a:p>
            <a:pPr>
              <a:lnSpc>
                <a:spcPct val="80000"/>
              </a:lnSpc>
              <a:spcBef>
                <a:spcPts val="600"/>
              </a:spcBef>
              <a:buNone/>
            </a:pPr>
            <a:r>
              <a:rPr lang="en-US" sz="2000" dirty="0" smtClean="0">
                <a:solidFill>
                  <a:schemeClr val="bg1"/>
                </a:solidFill>
              </a:rPr>
              <a:t>			</a:t>
            </a:r>
            <a:r>
              <a:rPr lang="en-US" sz="2000" dirty="0">
                <a:solidFill>
                  <a:schemeClr val="bg1"/>
                </a:solidFill>
              </a:rPr>
              <a:t> </a:t>
            </a:r>
            <a:r>
              <a:rPr lang="en-US" sz="2000" dirty="0" smtClean="0">
                <a:solidFill>
                  <a:schemeClr val="bg1"/>
                </a:solidFill>
              </a:rPr>
              <a:t>        PHASE 2 RCT enrollment</a:t>
            </a:r>
          </a:p>
          <a:p>
            <a:pPr marL="1828800" lvl="4" indent="0">
              <a:spcBef>
                <a:spcPts val="0"/>
              </a:spcBef>
              <a:buNone/>
            </a:pPr>
            <a:r>
              <a:rPr lang="en-US" dirty="0" smtClean="0">
                <a:solidFill>
                  <a:schemeClr val="bg1"/>
                </a:solidFill>
              </a:rPr>
              <a:t>        </a:t>
            </a:r>
            <a:r>
              <a:rPr lang="en-US" dirty="0" smtClean="0">
                <a:solidFill>
                  <a:schemeClr val="bg1"/>
                </a:solidFill>
                <a:latin typeface="Times New Roman"/>
                <a:cs typeface="Times New Roman"/>
              </a:rPr>
              <a:t>▼</a:t>
            </a:r>
            <a:r>
              <a:rPr lang="en-US" dirty="0" smtClean="0">
                <a:solidFill>
                  <a:schemeClr val="bg1"/>
                </a:solidFill>
              </a:rPr>
              <a:t>        </a:t>
            </a:r>
          </a:p>
          <a:p>
            <a:pPr marL="1828800" lvl="4" indent="0">
              <a:spcBef>
                <a:spcPts val="0"/>
              </a:spcBef>
              <a:buNone/>
            </a:pPr>
            <a:r>
              <a:rPr lang="en-US" dirty="0" smtClean="0">
                <a:solidFill>
                  <a:schemeClr val="bg1"/>
                </a:solidFill>
              </a:rPr>
              <a:t>         12-month intervention period</a:t>
            </a:r>
          </a:p>
          <a:p>
            <a:pPr marL="1828800" lvl="4" indent="0">
              <a:spcBef>
                <a:spcPts val="0"/>
              </a:spcBef>
              <a:buNone/>
            </a:pPr>
            <a:r>
              <a:rPr lang="en-US" dirty="0">
                <a:solidFill>
                  <a:schemeClr val="bg1"/>
                </a:solidFill>
              </a:rPr>
              <a:t> </a:t>
            </a:r>
            <a:r>
              <a:rPr lang="en-US" dirty="0" smtClean="0">
                <a:solidFill>
                  <a:schemeClr val="bg1"/>
                </a:solidFill>
              </a:rPr>
              <a:t>        begins, per enrollee, and</a:t>
            </a:r>
          </a:p>
          <a:p>
            <a:pPr marL="1828800" lvl="4" indent="0">
              <a:spcBef>
                <a:spcPts val="0"/>
              </a:spcBef>
              <a:buNone/>
            </a:pPr>
            <a:r>
              <a:rPr lang="en-US" dirty="0">
                <a:solidFill>
                  <a:schemeClr val="bg1"/>
                </a:solidFill>
              </a:rPr>
              <a:t> </a:t>
            </a:r>
            <a:r>
              <a:rPr lang="en-US" dirty="0" smtClean="0">
                <a:solidFill>
                  <a:schemeClr val="bg1"/>
                </a:solidFill>
              </a:rPr>
              <a:t>        monitoring of attendance</a:t>
            </a:r>
          </a:p>
          <a:p>
            <a:pPr marL="1828800" lvl="4" indent="0">
              <a:buNone/>
            </a:pPr>
            <a:r>
              <a:rPr lang="en-US" dirty="0">
                <a:solidFill>
                  <a:schemeClr val="bg1"/>
                </a:solidFill>
              </a:rPr>
              <a:t>	</a:t>
            </a:r>
            <a:r>
              <a:rPr lang="en-US" dirty="0" smtClean="0">
                <a:solidFill>
                  <a:schemeClr val="bg1"/>
                </a:solidFill>
              </a:rPr>
              <a:t>	</a:t>
            </a:r>
            <a:r>
              <a:rPr lang="en-US" dirty="0">
                <a:solidFill>
                  <a:schemeClr val="bg1"/>
                </a:solidFill>
              </a:rPr>
              <a:t> </a:t>
            </a:r>
            <a:r>
              <a:rPr lang="en-US" dirty="0" smtClean="0">
                <a:solidFill>
                  <a:schemeClr val="bg1"/>
                </a:solidFill>
              </a:rPr>
              <a:t>                </a:t>
            </a:r>
            <a:r>
              <a:rPr lang="en-US" dirty="0" smtClean="0">
                <a:solidFill>
                  <a:schemeClr val="bg1"/>
                </a:solidFill>
                <a:latin typeface="Times New Roman"/>
                <a:cs typeface="Times New Roman"/>
              </a:rPr>
              <a:t>▼</a:t>
            </a:r>
          </a:p>
          <a:p>
            <a:pPr marL="1828800" lvl="4" indent="0">
              <a:spcBef>
                <a:spcPts val="0"/>
              </a:spcBef>
              <a:buNone/>
            </a:pPr>
            <a:r>
              <a:rPr lang="en-US" dirty="0">
                <a:solidFill>
                  <a:schemeClr val="bg1"/>
                </a:solidFill>
                <a:latin typeface="Times New Roman"/>
                <a:cs typeface="Times New Roman"/>
              </a:rPr>
              <a:t>	</a:t>
            </a:r>
            <a:r>
              <a:rPr lang="en-US" dirty="0" smtClean="0">
                <a:solidFill>
                  <a:schemeClr val="bg1"/>
                </a:solidFill>
                <a:latin typeface="Times New Roman"/>
                <a:cs typeface="Times New Roman"/>
              </a:rPr>
              <a:t>		</a:t>
            </a:r>
            <a:r>
              <a:rPr lang="en-US" dirty="0" smtClean="0">
                <a:solidFill>
                  <a:schemeClr val="bg1"/>
                </a:solidFill>
              </a:rPr>
              <a:t>After intervention ends, monitor </a:t>
            </a:r>
          </a:p>
          <a:p>
            <a:pPr marL="1828800" lvl="4" indent="0">
              <a:spcBef>
                <a:spcPts val="0"/>
              </a:spcBef>
              <a:buNone/>
            </a:pPr>
            <a:r>
              <a:rPr lang="en-US" dirty="0" smtClean="0">
                <a:solidFill>
                  <a:schemeClr val="bg1"/>
                </a:solidFill>
              </a:rPr>
              <a:t> 			attendance for 12 months, per enrollee</a:t>
            </a:r>
            <a:endParaRPr lang="en-US" dirty="0">
              <a:solidFill>
                <a:schemeClr val="bg1"/>
              </a:solidFill>
            </a:endParaRPr>
          </a:p>
        </p:txBody>
      </p:sp>
      <p:sp>
        <p:nvSpPr>
          <p:cNvPr id="2" name="Title 1"/>
          <p:cNvSpPr>
            <a:spLocks noGrp="1"/>
          </p:cNvSpPr>
          <p:nvPr>
            <p:ph type="title"/>
          </p:nvPr>
        </p:nvSpPr>
        <p:spPr/>
        <p:txBody>
          <a:bodyPr>
            <a:normAutofit/>
          </a:bodyPr>
          <a:lstStyle/>
          <a:p>
            <a:r>
              <a:rPr lang="en-US" sz="3600" b="1" dirty="0" smtClean="0">
                <a:solidFill>
                  <a:srgbClr val="FFFF00"/>
                </a:solidFill>
              </a:rPr>
              <a:t>Timeline For The Two Phases</a:t>
            </a:r>
            <a:endParaRPr lang="en-US" sz="3600" b="1" dirty="0">
              <a:solidFill>
                <a:srgbClr val="FFFF00"/>
              </a:solidFill>
            </a:endParaRPr>
          </a:p>
        </p:txBody>
      </p:sp>
      <p:cxnSp>
        <p:nvCxnSpPr>
          <p:cNvPr id="14" name="Straight Arrow Connector 13"/>
          <p:cNvCxnSpPr/>
          <p:nvPr/>
        </p:nvCxnSpPr>
        <p:spPr>
          <a:xfrm>
            <a:off x="4114800" y="2667000"/>
            <a:ext cx="396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28008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400" dirty="0" smtClean="0">
              <a:solidFill>
                <a:schemeClr val="bg1"/>
              </a:solidFill>
            </a:endParaRPr>
          </a:p>
          <a:p>
            <a:pPr marL="0" indent="0">
              <a:buNone/>
            </a:pPr>
            <a:r>
              <a:rPr lang="en-US" sz="2800" u="sng" dirty="0" smtClean="0">
                <a:solidFill>
                  <a:schemeClr val="bg1"/>
                </a:solidFill>
              </a:rPr>
              <a:t>Phase 2</a:t>
            </a:r>
          </a:p>
          <a:p>
            <a:r>
              <a:rPr lang="en-US" sz="2800" dirty="0" smtClean="0">
                <a:solidFill>
                  <a:schemeClr val="bg1"/>
                </a:solidFill>
              </a:rPr>
              <a:t>Brief description of RCT design &amp; intervention components</a:t>
            </a:r>
          </a:p>
          <a:p>
            <a:endParaRPr lang="en-US" sz="1200" dirty="0" smtClean="0">
              <a:solidFill>
                <a:schemeClr val="bg1"/>
              </a:solidFill>
            </a:endParaRPr>
          </a:p>
          <a:p>
            <a:r>
              <a:rPr lang="en-US" sz="2800" dirty="0" smtClean="0">
                <a:solidFill>
                  <a:schemeClr val="bg1"/>
                </a:solidFill>
              </a:rPr>
              <a:t>Findings during the 12-month intervention period</a:t>
            </a:r>
          </a:p>
          <a:p>
            <a:endParaRPr lang="en-US" sz="1200" dirty="0" smtClean="0">
              <a:solidFill>
                <a:schemeClr val="bg1"/>
              </a:solidFill>
            </a:endParaRPr>
          </a:p>
          <a:p>
            <a:r>
              <a:rPr lang="en-US" sz="2800" dirty="0" smtClean="0">
                <a:solidFill>
                  <a:schemeClr val="bg1"/>
                </a:solidFill>
              </a:rPr>
              <a:t>Future analyses</a:t>
            </a:r>
            <a:endParaRPr lang="en-US" sz="2800" dirty="0">
              <a:solidFill>
                <a:schemeClr val="bg1"/>
              </a:solidFill>
            </a:endParaRPr>
          </a:p>
        </p:txBody>
      </p:sp>
      <p:sp>
        <p:nvSpPr>
          <p:cNvPr id="2" name="Title 1"/>
          <p:cNvSpPr>
            <a:spLocks noGrp="1"/>
          </p:cNvSpPr>
          <p:nvPr>
            <p:ph type="title"/>
          </p:nvPr>
        </p:nvSpPr>
        <p:spPr/>
        <p:txBody>
          <a:bodyPr>
            <a:normAutofit/>
          </a:bodyPr>
          <a:lstStyle/>
          <a:p>
            <a:r>
              <a:rPr lang="en-US" sz="3200" b="1" dirty="0" smtClean="0">
                <a:solidFill>
                  <a:srgbClr val="FFFF00"/>
                </a:solidFill>
              </a:rPr>
              <a:t>Presentation Focus</a:t>
            </a:r>
            <a:endParaRPr lang="en-US" sz="3200" b="1" dirty="0">
              <a:solidFill>
                <a:srgbClr val="FFFF00"/>
              </a:solidFill>
            </a:endParaRPr>
          </a:p>
        </p:txBody>
      </p:sp>
    </p:spTree>
    <p:extLst>
      <p:ext uri="{BB962C8B-B14F-4D97-AF65-F5344CB8AC3E}">
        <p14:creationId xmlns:p14="http://schemas.microsoft.com/office/powerpoint/2010/main" xmlns="" val="2984616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US" sz="2800" dirty="0" smtClean="0">
                <a:solidFill>
                  <a:schemeClr val="bg1"/>
                </a:solidFill>
                <a:cs typeface="Arial" pitchFamily="34" charset="0"/>
              </a:rPr>
              <a:t>Phase 2 Intervention </a:t>
            </a:r>
            <a:r>
              <a:rPr lang="en-US" sz="2800" dirty="0">
                <a:solidFill>
                  <a:schemeClr val="bg1"/>
                </a:solidFill>
                <a:cs typeface="Arial" pitchFamily="34" charset="0"/>
              </a:rPr>
              <a:t>delivered by trained interventionists hired for the </a:t>
            </a:r>
            <a:r>
              <a:rPr lang="en-US" sz="2800" dirty="0" smtClean="0">
                <a:solidFill>
                  <a:schemeClr val="bg1"/>
                </a:solidFill>
                <a:cs typeface="Arial" pitchFamily="34" charset="0"/>
              </a:rPr>
              <a:t>study </a:t>
            </a:r>
            <a:endParaRPr lang="en-US" sz="2800" dirty="0">
              <a:solidFill>
                <a:schemeClr val="bg1"/>
              </a:solidFill>
              <a:cs typeface="Arial" pitchFamily="34" charset="0"/>
            </a:endParaRPr>
          </a:p>
          <a:p>
            <a:pPr>
              <a:spcAft>
                <a:spcPts val="600"/>
              </a:spcAft>
            </a:pPr>
            <a:r>
              <a:rPr lang="en-US" sz="2800" dirty="0" smtClean="0">
                <a:solidFill>
                  <a:schemeClr val="bg1"/>
                </a:solidFill>
                <a:cs typeface="Arial" pitchFamily="34" charset="0"/>
              </a:rPr>
              <a:t>Involves ~ 300 patients per clinic</a:t>
            </a:r>
          </a:p>
          <a:p>
            <a:pPr>
              <a:spcAft>
                <a:spcPts val="600"/>
              </a:spcAft>
            </a:pPr>
            <a:r>
              <a:rPr lang="en-US" sz="2800" dirty="0" smtClean="0">
                <a:solidFill>
                  <a:schemeClr val="bg1"/>
                </a:solidFill>
                <a:cs typeface="Arial" pitchFamily="34" charset="0"/>
              </a:rPr>
              <a:t>Enrolled at a primary care visit</a:t>
            </a:r>
          </a:p>
          <a:p>
            <a:pPr>
              <a:spcAft>
                <a:spcPts val="600"/>
              </a:spcAft>
            </a:pPr>
            <a:r>
              <a:rPr lang="en-US" sz="2800" dirty="0" smtClean="0">
                <a:solidFill>
                  <a:schemeClr val="bg1"/>
                </a:solidFill>
                <a:cs typeface="Arial" pitchFamily="34" charset="0"/>
              </a:rPr>
              <a:t>Enrollees did not have “perfect” attendance in prior 12 months</a:t>
            </a:r>
          </a:p>
          <a:p>
            <a:pPr>
              <a:spcAft>
                <a:spcPts val="600"/>
              </a:spcAft>
            </a:pPr>
            <a:r>
              <a:rPr lang="en-US" sz="2800" dirty="0" smtClean="0">
                <a:solidFill>
                  <a:schemeClr val="bg1"/>
                </a:solidFill>
                <a:cs typeface="Arial" pitchFamily="34" charset="0"/>
              </a:rPr>
              <a:t>Within each clinic, patients randomized to 3-arm trial</a:t>
            </a:r>
          </a:p>
          <a:p>
            <a:pPr>
              <a:buNone/>
            </a:pPr>
            <a:endParaRPr lang="en-US" sz="2400" dirty="0" smtClean="0">
              <a:solidFill>
                <a:schemeClr val="bg1"/>
              </a:solidFill>
              <a:latin typeface="Arial" pitchFamily="34" charset="0"/>
              <a:cs typeface="Arial" pitchFamily="34" charset="0"/>
            </a:endParaRPr>
          </a:p>
          <a:p>
            <a:pPr>
              <a:buNone/>
            </a:pPr>
            <a:endParaRPr lang="en-US" sz="1800" dirty="0">
              <a:solidFill>
                <a:schemeClr val="bg1"/>
              </a:solidFill>
              <a:latin typeface="Arial" pitchFamily="34" charset="0"/>
              <a:cs typeface="Arial" pitchFamily="34" charset="0"/>
            </a:endParaRPr>
          </a:p>
          <a:p>
            <a:pPr>
              <a:buNone/>
            </a:pPr>
            <a:endParaRPr lang="en-US" dirty="0"/>
          </a:p>
        </p:txBody>
      </p:sp>
      <p:sp>
        <p:nvSpPr>
          <p:cNvPr id="2" name="Title 1"/>
          <p:cNvSpPr>
            <a:spLocks noGrp="1"/>
          </p:cNvSpPr>
          <p:nvPr>
            <p:ph type="title"/>
          </p:nvPr>
        </p:nvSpPr>
        <p:spPr/>
        <p:txBody>
          <a:bodyPr>
            <a:normAutofit/>
          </a:bodyPr>
          <a:lstStyle/>
          <a:p>
            <a:r>
              <a:rPr lang="en-US" sz="3600" b="1" dirty="0" smtClean="0">
                <a:solidFill>
                  <a:srgbClr val="FFFF00"/>
                </a:solidFill>
                <a:latin typeface="+mn-lt"/>
                <a:cs typeface="Arial" pitchFamily="34" charset="0"/>
              </a:rPr>
              <a:t>Overview of Phase 2 Study</a:t>
            </a:r>
            <a:endParaRPr lang="en-US" sz="3600" b="1" dirty="0">
              <a:solidFill>
                <a:srgbClr val="FFFF00"/>
              </a:solidFill>
              <a:latin typeface="+mn-lt"/>
              <a:cs typeface="Arial" pitchFamily="34" charset="0"/>
            </a:endParaRPr>
          </a:p>
        </p:txBody>
      </p:sp>
    </p:spTree>
    <p:extLst>
      <p:ext uri="{BB962C8B-B14F-4D97-AF65-F5344CB8AC3E}">
        <p14:creationId xmlns:p14="http://schemas.microsoft.com/office/powerpoint/2010/main" xmlns="" val="1258727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17042</TotalTime>
  <Words>2386</Words>
  <Application>Microsoft Office PowerPoint</Application>
  <PresentationFormat>On-screen Show (4:3)</PresentationFormat>
  <Paragraphs>656</Paragraphs>
  <Slides>42</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Paper</vt:lpstr>
      <vt:lpstr>Document</vt:lpstr>
      <vt:lpstr>Slide 1</vt:lpstr>
      <vt:lpstr>Disclosures</vt:lpstr>
      <vt:lpstr>Disclosures</vt:lpstr>
      <vt:lpstr>Learning Objectives</vt:lpstr>
      <vt:lpstr>Study Sites</vt:lpstr>
      <vt:lpstr>Objective</vt:lpstr>
      <vt:lpstr>Timeline For The Two Phases</vt:lpstr>
      <vt:lpstr>Presentation Focus</vt:lpstr>
      <vt:lpstr>Overview of Phase 2 Study</vt:lpstr>
      <vt:lpstr>Research Questions</vt:lpstr>
      <vt:lpstr>Slide 11</vt:lpstr>
      <vt:lpstr>Enhanced Contact </vt:lpstr>
      <vt:lpstr>Skills Component</vt:lpstr>
      <vt:lpstr>Skill Modules</vt:lpstr>
      <vt:lpstr>Slide 15</vt:lpstr>
      <vt:lpstr>Slide 16</vt:lpstr>
      <vt:lpstr>Attendance Criteria</vt:lpstr>
      <vt:lpstr>Additional Criteria</vt:lpstr>
      <vt:lpstr>Slide 19</vt:lpstr>
      <vt:lpstr>Slide 20</vt:lpstr>
      <vt:lpstr>Slide 21</vt:lpstr>
      <vt:lpstr>Baseline Demographics (N=1,838)</vt:lpstr>
      <vt:lpstr>Baseline Demographics (2)</vt:lpstr>
      <vt:lpstr>Baseline Demographics (3)</vt:lpstr>
      <vt:lpstr>Baseline Clinical Variables</vt:lpstr>
      <vt:lpstr>Comparability AMONG study arms </vt:lpstr>
      <vt:lpstr>Slide 27</vt:lpstr>
      <vt:lpstr>Slide 28</vt:lpstr>
      <vt:lpstr>Outcomes</vt:lpstr>
      <vt:lpstr>4-Month Constancy Results </vt:lpstr>
      <vt:lpstr>Appointment Adherence</vt:lpstr>
      <vt:lpstr>EC vs. EC + Skills Comparisons</vt:lpstr>
      <vt:lpstr>Dose of Intervention Contacts</vt:lpstr>
      <vt:lpstr>Types of Intervention Contacts</vt:lpstr>
      <vt:lpstr>     Telephone Contacts Prior to  Primary Care Visits</vt:lpstr>
      <vt:lpstr>Telephone Contacts (EC and EC-Plus) </vt:lpstr>
      <vt:lpstr> Skill Modules Delivered: EC + Skills Arm Only</vt:lpstr>
      <vt:lpstr>Type and Number of Skills Modules Received  </vt:lpstr>
      <vt:lpstr>Preliminary Conclusions </vt:lpstr>
      <vt:lpstr>Future Analyses</vt:lpstr>
      <vt:lpstr>Obtaining CME/CE Credit</vt:lpstr>
      <vt:lpstr>Contact Information </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HIV Prevention:  New Strategies for a Changing Epidemic</dc:title>
  <dc:creator>DHAP</dc:creator>
  <cp:lastModifiedBy>Lytt</cp:lastModifiedBy>
  <cp:revision>724</cp:revision>
  <dcterms:created xsi:type="dcterms:W3CDTF">2003-04-14T16:57:42Z</dcterms:created>
  <dcterms:modified xsi:type="dcterms:W3CDTF">2012-11-29T01:53:54Z</dcterms:modified>
</cp:coreProperties>
</file>