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646" r:id="rId2"/>
    <p:sldId id="778" r:id="rId3"/>
    <p:sldId id="779" r:id="rId4"/>
    <p:sldId id="760" r:id="rId5"/>
    <p:sldId id="656" r:id="rId6"/>
    <p:sldId id="659" r:id="rId7"/>
    <p:sldId id="780" r:id="rId8"/>
    <p:sldId id="726" r:id="rId9"/>
    <p:sldId id="665" r:id="rId10"/>
    <p:sldId id="725" r:id="rId11"/>
    <p:sldId id="763" r:id="rId12"/>
    <p:sldId id="766" r:id="rId13"/>
    <p:sldId id="772" r:id="rId14"/>
    <p:sldId id="773" r:id="rId15"/>
    <p:sldId id="774" r:id="rId16"/>
    <p:sldId id="730" r:id="rId17"/>
    <p:sldId id="727" r:id="rId18"/>
    <p:sldId id="728" r:id="rId19"/>
    <p:sldId id="688" r:id="rId20"/>
    <p:sldId id="732" r:id="rId21"/>
    <p:sldId id="733" r:id="rId22"/>
    <p:sldId id="734" r:id="rId23"/>
    <p:sldId id="735" r:id="rId24"/>
    <p:sldId id="736" r:id="rId25"/>
    <p:sldId id="714" r:id="rId26"/>
    <p:sldId id="751" r:id="rId27"/>
    <p:sldId id="752" r:id="rId28"/>
    <p:sldId id="753" r:id="rId29"/>
    <p:sldId id="754" r:id="rId30"/>
    <p:sldId id="755" r:id="rId31"/>
    <p:sldId id="756" r:id="rId32"/>
    <p:sldId id="757" r:id="rId33"/>
    <p:sldId id="758" r:id="rId34"/>
    <p:sldId id="759" r:id="rId35"/>
    <p:sldId id="729" r:id="rId36"/>
    <p:sldId id="740" r:id="rId37"/>
    <p:sldId id="742" r:id="rId38"/>
    <p:sldId id="743" r:id="rId39"/>
    <p:sldId id="744" r:id="rId40"/>
    <p:sldId id="745" r:id="rId41"/>
    <p:sldId id="746" r:id="rId42"/>
    <p:sldId id="731" r:id="rId43"/>
    <p:sldId id="741" r:id="rId44"/>
    <p:sldId id="747" r:id="rId45"/>
    <p:sldId id="748" r:id="rId46"/>
    <p:sldId id="749" r:id="rId47"/>
    <p:sldId id="750" r:id="rId48"/>
    <p:sldId id="631" r:id="rId49"/>
    <p:sldId id="657" r:id="rId50"/>
    <p:sldId id="658" r:id="rId51"/>
    <p:sldId id="738" r:id="rId52"/>
    <p:sldId id="724" r:id="rId53"/>
    <p:sldId id="762" r:id="rId54"/>
    <p:sldId id="761" r:id="rId55"/>
    <p:sldId id="775" r:id="rId56"/>
    <p:sldId id="776" r:id="rId57"/>
    <p:sldId id="777" r:id="rId58"/>
    <p:sldId id="673" r:id="rId59"/>
  </p:sldIdLst>
  <p:sldSz cx="9144000" cy="6858000" type="screen4x3"/>
  <p:notesSz cx="7053263" cy="9309100"/>
  <p:custDataLst>
    <p:tags r:id="rId62"/>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4B4B"/>
    <a:srgbClr val="FF0000"/>
    <a:srgbClr val="B2B2B2"/>
    <a:srgbClr val="0000FF"/>
    <a:srgbClr val="CE80FA"/>
    <a:srgbClr val="8BE3EF"/>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70" autoAdjust="0"/>
    <p:restoredTop sz="89947" autoAdjust="0"/>
  </p:normalViewPr>
  <p:slideViewPr>
    <p:cSldViewPr showGuides="1">
      <p:cViewPr>
        <p:scale>
          <a:sx n="60" d="100"/>
          <a:sy n="60" d="100"/>
        </p:scale>
        <p:origin x="-72" y="-72"/>
      </p:cViewPr>
      <p:guideLst>
        <p:guide orient="horz" pos="2160"/>
        <p:guide pos="2880"/>
      </p:guideLst>
    </p:cSldViewPr>
  </p:slideViewPr>
  <p:outlineViewPr>
    <p:cViewPr>
      <p:scale>
        <a:sx n="100" d="100"/>
        <a:sy n="100" d="100"/>
      </p:scale>
      <p:origin x="144" y="0"/>
    </p:cViewPr>
  </p:outlineViewPr>
  <p:notesTextViewPr>
    <p:cViewPr>
      <p:scale>
        <a:sx n="100" d="100"/>
        <a:sy n="100" d="100"/>
      </p:scale>
      <p:origin x="0" y="0"/>
    </p:cViewPr>
  </p:notesTextViewPr>
  <p:sorterViewPr>
    <p:cViewPr>
      <p:scale>
        <a:sx n="100" d="100"/>
        <a:sy n="100" d="100"/>
      </p:scale>
      <p:origin x="0" y="119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55938" cy="465138"/>
          </a:xfrm>
          <a:prstGeom prst="rect">
            <a:avLst/>
          </a:prstGeom>
          <a:noFill/>
          <a:ln w="9525">
            <a:noFill/>
            <a:miter lim="800000"/>
            <a:headEnd/>
            <a:tailEnd/>
          </a:ln>
        </p:spPr>
        <p:txBody>
          <a:bodyPr vert="horz" wrap="square" lIns="93488" tIns="46744" rIns="93488" bIns="46744" numCol="1" anchor="t" anchorCtr="0" compatLnSpc="1">
            <a:prstTxWarp prst="textNoShape">
              <a:avLst/>
            </a:prstTxWarp>
          </a:bodyPr>
          <a:lstStyle>
            <a:lvl1pPr defTabSz="935038">
              <a:defRPr sz="1200">
                <a:latin typeface="Arial" charset="0"/>
                <a:cs typeface="Arial" charset="0"/>
              </a:defRPr>
            </a:lvl1pPr>
          </a:lstStyle>
          <a:p>
            <a:pPr>
              <a:defRPr/>
            </a:pPr>
            <a:endParaRPr lang="en-US"/>
          </a:p>
        </p:txBody>
      </p:sp>
      <p:sp>
        <p:nvSpPr>
          <p:cNvPr id="77827" name="Rectangle 3"/>
          <p:cNvSpPr>
            <a:spLocks noGrp="1" noChangeArrowheads="1"/>
          </p:cNvSpPr>
          <p:nvPr>
            <p:ph type="dt" sz="quarter" idx="1"/>
          </p:nvPr>
        </p:nvSpPr>
        <p:spPr bwMode="auto">
          <a:xfrm>
            <a:off x="3995738" y="0"/>
            <a:ext cx="3055937" cy="465138"/>
          </a:xfrm>
          <a:prstGeom prst="rect">
            <a:avLst/>
          </a:prstGeom>
          <a:noFill/>
          <a:ln w="9525">
            <a:noFill/>
            <a:miter lim="800000"/>
            <a:headEnd/>
            <a:tailEnd/>
          </a:ln>
        </p:spPr>
        <p:txBody>
          <a:bodyPr vert="horz" wrap="square" lIns="93488" tIns="46744" rIns="93488" bIns="46744" numCol="1" anchor="t" anchorCtr="0" compatLnSpc="1">
            <a:prstTxWarp prst="textNoShape">
              <a:avLst/>
            </a:prstTxWarp>
          </a:bodyPr>
          <a:lstStyle>
            <a:lvl1pPr algn="r" defTabSz="935038">
              <a:defRPr sz="1200">
                <a:latin typeface="Arial" charset="0"/>
                <a:cs typeface="Arial" charset="0"/>
              </a:defRPr>
            </a:lvl1pPr>
          </a:lstStyle>
          <a:p>
            <a:pPr>
              <a:defRPr/>
            </a:pPr>
            <a:endParaRPr lang="en-US"/>
          </a:p>
        </p:txBody>
      </p:sp>
      <p:sp>
        <p:nvSpPr>
          <p:cNvPr id="77828" name="Rectangle 4"/>
          <p:cNvSpPr>
            <a:spLocks noGrp="1" noChangeArrowheads="1"/>
          </p:cNvSpPr>
          <p:nvPr>
            <p:ph type="ftr" sz="quarter" idx="2"/>
          </p:nvPr>
        </p:nvSpPr>
        <p:spPr bwMode="auto">
          <a:xfrm>
            <a:off x="0" y="8842375"/>
            <a:ext cx="3055938" cy="465138"/>
          </a:xfrm>
          <a:prstGeom prst="rect">
            <a:avLst/>
          </a:prstGeom>
          <a:noFill/>
          <a:ln w="9525">
            <a:noFill/>
            <a:miter lim="800000"/>
            <a:headEnd/>
            <a:tailEnd/>
          </a:ln>
        </p:spPr>
        <p:txBody>
          <a:bodyPr vert="horz" wrap="square" lIns="93488" tIns="46744" rIns="93488" bIns="46744" numCol="1" anchor="b" anchorCtr="0" compatLnSpc="1">
            <a:prstTxWarp prst="textNoShape">
              <a:avLst/>
            </a:prstTxWarp>
          </a:bodyPr>
          <a:lstStyle>
            <a:lvl1pPr defTabSz="935038">
              <a:defRPr sz="1200">
                <a:latin typeface="Arial" charset="0"/>
                <a:cs typeface="Arial" charset="0"/>
              </a:defRPr>
            </a:lvl1pPr>
          </a:lstStyle>
          <a:p>
            <a:pPr>
              <a:defRPr/>
            </a:pPr>
            <a:endParaRPr lang="en-US"/>
          </a:p>
        </p:txBody>
      </p:sp>
      <p:sp>
        <p:nvSpPr>
          <p:cNvPr id="77829" name="Rectangle 5"/>
          <p:cNvSpPr>
            <a:spLocks noGrp="1" noChangeArrowheads="1"/>
          </p:cNvSpPr>
          <p:nvPr>
            <p:ph type="sldNum" sz="quarter" idx="3"/>
          </p:nvPr>
        </p:nvSpPr>
        <p:spPr bwMode="auto">
          <a:xfrm>
            <a:off x="3995738" y="8842375"/>
            <a:ext cx="3055937" cy="465138"/>
          </a:xfrm>
          <a:prstGeom prst="rect">
            <a:avLst/>
          </a:prstGeom>
          <a:noFill/>
          <a:ln w="9525">
            <a:noFill/>
            <a:miter lim="800000"/>
            <a:headEnd/>
            <a:tailEnd/>
          </a:ln>
        </p:spPr>
        <p:txBody>
          <a:bodyPr vert="horz" wrap="square" lIns="93488" tIns="46744" rIns="93488" bIns="46744" numCol="1" anchor="b" anchorCtr="0" compatLnSpc="1">
            <a:prstTxWarp prst="textNoShape">
              <a:avLst/>
            </a:prstTxWarp>
          </a:bodyPr>
          <a:lstStyle>
            <a:lvl1pPr algn="r" defTabSz="935038">
              <a:defRPr sz="1200">
                <a:latin typeface="Arial" charset="0"/>
                <a:cs typeface="Arial" charset="0"/>
              </a:defRPr>
            </a:lvl1pPr>
          </a:lstStyle>
          <a:p>
            <a:pPr>
              <a:defRPr/>
            </a:pPr>
            <a:fld id="{301F0438-2312-45CD-9500-787F91B6F2EF}" type="slidenum">
              <a:rPr lang="en-US"/>
              <a:pPr>
                <a:defRPr/>
              </a:pPr>
              <a:t>‹#›</a:t>
            </a:fld>
            <a:endParaRPr lang="en-US"/>
          </a:p>
        </p:txBody>
      </p:sp>
    </p:spTree>
    <p:extLst>
      <p:ext uri="{BB962C8B-B14F-4D97-AF65-F5344CB8AC3E}">
        <p14:creationId xmlns:p14="http://schemas.microsoft.com/office/powerpoint/2010/main" val="291470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55938" cy="465138"/>
          </a:xfrm>
          <a:prstGeom prst="rect">
            <a:avLst/>
          </a:prstGeom>
          <a:noFill/>
          <a:ln w="9525">
            <a:noFill/>
            <a:miter lim="800000"/>
            <a:headEnd/>
            <a:tailEnd/>
          </a:ln>
        </p:spPr>
        <p:txBody>
          <a:bodyPr vert="horz" wrap="square" lIns="93488" tIns="46744" rIns="93488" bIns="46744" numCol="1" anchor="t" anchorCtr="0" compatLnSpc="1">
            <a:prstTxWarp prst="textNoShape">
              <a:avLst/>
            </a:prstTxWarp>
          </a:bodyPr>
          <a:lstStyle>
            <a:lvl1pPr defTabSz="935038">
              <a:defRPr sz="1200">
                <a:latin typeface="Arial" charset="0"/>
                <a:cs typeface="Arial" charset="0"/>
              </a:defRPr>
            </a:lvl1pPr>
          </a:lstStyle>
          <a:p>
            <a:pPr>
              <a:defRPr/>
            </a:pPr>
            <a:endParaRPr lang="en-US"/>
          </a:p>
        </p:txBody>
      </p:sp>
      <p:sp>
        <p:nvSpPr>
          <p:cNvPr id="27651" name="Rectangle 3"/>
          <p:cNvSpPr>
            <a:spLocks noGrp="1" noChangeArrowheads="1"/>
          </p:cNvSpPr>
          <p:nvPr>
            <p:ph type="dt" idx="1"/>
          </p:nvPr>
        </p:nvSpPr>
        <p:spPr bwMode="auto">
          <a:xfrm>
            <a:off x="3995738" y="0"/>
            <a:ext cx="3055937" cy="465138"/>
          </a:xfrm>
          <a:prstGeom prst="rect">
            <a:avLst/>
          </a:prstGeom>
          <a:noFill/>
          <a:ln w="9525">
            <a:noFill/>
            <a:miter lim="800000"/>
            <a:headEnd/>
            <a:tailEnd/>
          </a:ln>
        </p:spPr>
        <p:txBody>
          <a:bodyPr vert="horz" wrap="square" lIns="93488" tIns="46744" rIns="93488" bIns="46744" numCol="1" anchor="t" anchorCtr="0" compatLnSpc="1">
            <a:prstTxWarp prst="textNoShape">
              <a:avLst/>
            </a:prstTxWarp>
          </a:bodyPr>
          <a:lstStyle>
            <a:lvl1pPr algn="r" defTabSz="935038">
              <a:defRPr sz="1200">
                <a:latin typeface="Arial" charset="0"/>
                <a:cs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98563" y="698500"/>
            <a:ext cx="4654550" cy="34909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706438" y="4421188"/>
            <a:ext cx="5640387" cy="4189412"/>
          </a:xfrm>
          <a:prstGeom prst="rect">
            <a:avLst/>
          </a:prstGeom>
          <a:noFill/>
          <a:ln w="9525">
            <a:noFill/>
            <a:miter lim="800000"/>
            <a:headEnd/>
            <a:tailEnd/>
          </a:ln>
        </p:spPr>
        <p:txBody>
          <a:bodyPr vert="horz" wrap="square" lIns="93488" tIns="46744" rIns="93488" bIns="467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7654" name="Rectangle 6"/>
          <p:cNvSpPr>
            <a:spLocks noGrp="1" noChangeArrowheads="1"/>
          </p:cNvSpPr>
          <p:nvPr>
            <p:ph type="ftr" sz="quarter" idx="4"/>
          </p:nvPr>
        </p:nvSpPr>
        <p:spPr bwMode="auto">
          <a:xfrm>
            <a:off x="0" y="8842375"/>
            <a:ext cx="3055938" cy="465138"/>
          </a:xfrm>
          <a:prstGeom prst="rect">
            <a:avLst/>
          </a:prstGeom>
          <a:noFill/>
          <a:ln w="9525">
            <a:noFill/>
            <a:miter lim="800000"/>
            <a:headEnd/>
            <a:tailEnd/>
          </a:ln>
        </p:spPr>
        <p:txBody>
          <a:bodyPr vert="horz" wrap="square" lIns="93488" tIns="46744" rIns="93488" bIns="46744" numCol="1" anchor="b" anchorCtr="0" compatLnSpc="1">
            <a:prstTxWarp prst="textNoShape">
              <a:avLst/>
            </a:prstTxWarp>
          </a:bodyPr>
          <a:lstStyle>
            <a:lvl1pPr defTabSz="935038">
              <a:defRPr sz="1200">
                <a:latin typeface="Arial" charset="0"/>
                <a:cs typeface="Arial" charset="0"/>
              </a:defRPr>
            </a:lvl1pPr>
          </a:lstStyle>
          <a:p>
            <a:pPr>
              <a:defRPr/>
            </a:pPr>
            <a:endParaRPr lang="en-US"/>
          </a:p>
        </p:txBody>
      </p:sp>
      <p:sp>
        <p:nvSpPr>
          <p:cNvPr id="27655" name="Rectangle 7"/>
          <p:cNvSpPr>
            <a:spLocks noGrp="1" noChangeArrowheads="1"/>
          </p:cNvSpPr>
          <p:nvPr>
            <p:ph type="sldNum" sz="quarter" idx="5"/>
          </p:nvPr>
        </p:nvSpPr>
        <p:spPr bwMode="auto">
          <a:xfrm>
            <a:off x="3995738" y="8842375"/>
            <a:ext cx="3055937" cy="465138"/>
          </a:xfrm>
          <a:prstGeom prst="rect">
            <a:avLst/>
          </a:prstGeom>
          <a:noFill/>
          <a:ln w="9525">
            <a:noFill/>
            <a:miter lim="800000"/>
            <a:headEnd/>
            <a:tailEnd/>
          </a:ln>
        </p:spPr>
        <p:txBody>
          <a:bodyPr vert="horz" wrap="square" lIns="93488" tIns="46744" rIns="93488" bIns="46744" numCol="1" anchor="b" anchorCtr="0" compatLnSpc="1">
            <a:prstTxWarp prst="textNoShape">
              <a:avLst/>
            </a:prstTxWarp>
          </a:bodyPr>
          <a:lstStyle>
            <a:lvl1pPr algn="r" defTabSz="935038">
              <a:defRPr sz="1200">
                <a:latin typeface="Arial" charset="0"/>
                <a:cs typeface="Arial" charset="0"/>
              </a:defRPr>
            </a:lvl1pPr>
          </a:lstStyle>
          <a:p>
            <a:pPr>
              <a:defRPr/>
            </a:pPr>
            <a:fld id="{665371BD-6CEF-4E12-962C-ED09B157C160}" type="slidenum">
              <a:rPr lang="en-US"/>
              <a:pPr>
                <a:defRPr/>
              </a:pPr>
              <a:t>‹#›</a:t>
            </a:fld>
            <a:endParaRPr lang="en-US"/>
          </a:p>
        </p:txBody>
      </p:sp>
    </p:spTree>
    <p:extLst>
      <p:ext uri="{BB962C8B-B14F-4D97-AF65-F5344CB8AC3E}">
        <p14:creationId xmlns:p14="http://schemas.microsoft.com/office/powerpoint/2010/main" val="2207180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txBox="1">
            <a:spLocks noGrp="1" noChangeArrowheads="1"/>
          </p:cNvSpPr>
          <p:nvPr/>
        </p:nvSpPr>
        <p:spPr bwMode="auto">
          <a:xfrm>
            <a:off x="3997325" y="8843963"/>
            <a:ext cx="30559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8" tIns="46740" rIns="93478" bIns="46740" anchor="b"/>
          <a:lstStyle>
            <a:lvl1pPr defTabSz="935038" eaLnBrk="0" hangingPunct="0">
              <a:defRPr>
                <a:solidFill>
                  <a:schemeClr val="tx1"/>
                </a:solidFill>
                <a:latin typeface="Arial" pitchFamily="34" charset="0"/>
                <a:cs typeface="Arial" pitchFamily="34" charset="0"/>
              </a:defRPr>
            </a:lvl1pPr>
            <a:lvl2pPr marL="742950" indent="-285750" defTabSz="935038" eaLnBrk="0" hangingPunct="0">
              <a:defRPr>
                <a:solidFill>
                  <a:schemeClr val="tx1"/>
                </a:solidFill>
                <a:latin typeface="Arial" pitchFamily="34" charset="0"/>
                <a:cs typeface="Arial" pitchFamily="34" charset="0"/>
              </a:defRPr>
            </a:lvl2pPr>
            <a:lvl3pPr marL="1143000" indent="-228600" defTabSz="935038" eaLnBrk="0" hangingPunct="0">
              <a:defRPr>
                <a:solidFill>
                  <a:schemeClr val="tx1"/>
                </a:solidFill>
                <a:latin typeface="Arial" pitchFamily="34" charset="0"/>
                <a:cs typeface="Arial" pitchFamily="34" charset="0"/>
              </a:defRPr>
            </a:lvl3pPr>
            <a:lvl4pPr marL="1600200" indent="-228600" defTabSz="935038" eaLnBrk="0" hangingPunct="0">
              <a:defRPr>
                <a:solidFill>
                  <a:schemeClr val="tx1"/>
                </a:solidFill>
                <a:latin typeface="Arial" pitchFamily="34" charset="0"/>
                <a:cs typeface="Arial" pitchFamily="34" charset="0"/>
              </a:defRPr>
            </a:lvl4pPr>
            <a:lvl5pPr marL="2057400" indent="-228600" defTabSz="935038" eaLnBrk="0" hangingPunct="0">
              <a:defRPr>
                <a:solidFill>
                  <a:schemeClr val="tx1"/>
                </a:solidFill>
                <a:latin typeface="Arial" pitchFamily="34" charset="0"/>
                <a:cs typeface="Arial" pitchFamily="34" charset="0"/>
              </a:defRPr>
            </a:lvl5pPr>
            <a:lvl6pPr marL="2514600" indent="-228600" defTabSz="9350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50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50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50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A30E8E7C-4C4A-4EA6-8735-A3FF1B33C110}" type="slidenum">
              <a:rPr lang="en-US" sz="1200"/>
              <a:pPr algn="r" eaLnBrk="1" hangingPunct="1"/>
              <a:t>1</a:t>
            </a:fld>
            <a:endParaRPr 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8" tIns="46740" rIns="93478" bIns="46740"/>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noTextEdit="1"/>
          </p:cNvSpPr>
          <p:nvPr>
            <p:ph type="sldImg"/>
          </p:nvPr>
        </p:nvSpPr>
        <p:spPr>
          <a:solidFill>
            <a:srgbClr val="FFFFFF"/>
          </a:solidFill>
          <a:ln/>
        </p:spPr>
      </p:sp>
      <p:sp>
        <p:nvSpPr>
          <p:cNvPr id="7373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600" smtClean="0">
              <a:latin typeface="Helvetica" pitchFamily="34" charset="0"/>
              <a:cs typeface="Helvetica" pitchFamily="34" charset="0"/>
              <a:sym typeface="Helvetica"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noTextEdit="1"/>
          </p:cNvSpPr>
          <p:nvPr>
            <p:ph type="sldImg"/>
          </p:nvPr>
        </p:nvSpPr>
        <p:spPr>
          <a:solidFill>
            <a:srgbClr val="FFFFFF"/>
          </a:solidFill>
          <a:ln/>
        </p:spPr>
      </p:sp>
      <p:sp>
        <p:nvSpPr>
          <p:cNvPr id="7577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800" smtClean="0">
              <a:latin typeface="Helvetica" pitchFamily="34" charset="0"/>
              <a:ea typeface="ＭＳ Ｐゴシック" pitchFamily="34" charset="-128"/>
              <a:sym typeface="Helvetic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noTextEdit="1"/>
          </p:cNvSpPr>
          <p:nvPr>
            <p:ph type="sldImg"/>
          </p:nvPr>
        </p:nvSpPr>
        <p:spPr>
          <a:solidFill>
            <a:srgbClr val="FFFFFF"/>
          </a:solidFill>
          <a:ln/>
        </p:spPr>
      </p:sp>
      <p:sp>
        <p:nvSpPr>
          <p:cNvPr id="7680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sym typeface="Helvetica"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
          <p:cNvSpPr>
            <a:spLocks noChangeArrowheads="1" noTextEdit="1"/>
          </p:cNvSpPr>
          <p:nvPr>
            <p:ph type="sldImg"/>
          </p:nvPr>
        </p:nvSpPr>
        <p:spPr>
          <a:solidFill>
            <a:srgbClr val="FFFFFF"/>
          </a:solidFill>
          <a:ln/>
        </p:spPr>
      </p:sp>
      <p:sp>
        <p:nvSpPr>
          <p:cNvPr id="7782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100" smtClean="0">
              <a:latin typeface="Helvetica" pitchFamily="34" charset="0"/>
              <a:cs typeface="Helvetica" pitchFamily="34" charset="0"/>
              <a:sym typeface="Helvetica"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TextEdit="1"/>
          </p:cNvSpPr>
          <p:nvPr>
            <p:ph type="sldImg"/>
          </p:nvPr>
        </p:nvSpPr>
        <p:spPr>
          <a:xfrm>
            <a:off x="1200150" y="698500"/>
            <a:ext cx="4654550" cy="3490913"/>
          </a:xfrm>
          <a:ln/>
        </p:spPr>
      </p:sp>
      <p:sp>
        <p:nvSpPr>
          <p:cNvPr id="78851" name="Rectangle 3"/>
          <p:cNvSpPr>
            <a:spLocks noGrp="1"/>
          </p:cNvSpPr>
          <p:nvPr>
            <p:ph type="body" idx="1"/>
          </p:nvPr>
        </p:nvSpPr>
        <p:spPr>
          <a:xfrm>
            <a:off x="704850" y="4422775"/>
            <a:ext cx="5643563"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1" tIns="46736" rIns="93471" bIns="46736"/>
          <a:lstStyle/>
          <a:p>
            <a:pPr defTabSz="457200">
              <a:lnSpc>
                <a:spcPct val="90000"/>
              </a:lnSpc>
            </a:pPr>
            <a:endParaRPr lang="en-US" sz="9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a:ln/>
        </p:spPr>
      </p:sp>
      <p:sp>
        <p:nvSpPr>
          <p:cNvPr id="79875"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a:p>
            <a:pPr defTabSz="457200"/>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937A88E-5932-4C38-80AC-89EC9C0EEF8B}" type="slidenum">
              <a:rPr lang="en-US" smtClean="0"/>
              <a:pPr eaLnBrk="1" hangingPunct="1"/>
              <a:t>18</a:t>
            </a:fld>
            <a:endParaRPr lang="en-US" smtClean="0"/>
          </a:p>
        </p:txBody>
      </p:sp>
      <p:sp>
        <p:nvSpPr>
          <p:cNvPr id="80899" name="Rectangle 2"/>
          <p:cNvSpPr>
            <a:spLocks noGrp="1" noRot="1" noChangeAspect="1" noChangeArrowheads="1" noTextEdit="1"/>
          </p:cNvSpPr>
          <p:nvPr>
            <p:ph type="sldImg"/>
          </p:nvPr>
        </p:nvSpPr>
        <p:spPr>
          <a:xfrm>
            <a:off x="1201738" y="698500"/>
            <a:ext cx="4651375" cy="3489325"/>
          </a:xfrm>
          <a:ln/>
        </p:spPr>
      </p:sp>
      <p:sp>
        <p:nvSpPr>
          <p:cNvPr id="8090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ED375ED-9154-4174-A28C-9CD32E2D3192}" type="slidenum">
              <a:rPr lang="en-US" smtClean="0"/>
              <a:pPr eaLnBrk="1" hangingPunct="1"/>
              <a:t>19</a:t>
            </a:fld>
            <a:endParaRPr lang="en-US" smtClean="0"/>
          </a:p>
        </p:txBody>
      </p:sp>
      <p:sp>
        <p:nvSpPr>
          <p:cNvPr id="81923" name="Rectangle 2"/>
          <p:cNvSpPr>
            <a:spLocks noGrp="1" noRot="1" noChangeAspect="1" noChangeArrowheads="1" noTextEdit="1"/>
          </p:cNvSpPr>
          <p:nvPr>
            <p:ph type="sldImg"/>
          </p:nvPr>
        </p:nvSpPr>
        <p:spPr>
          <a:xfrm>
            <a:off x="1201738" y="698500"/>
            <a:ext cx="4651375" cy="3489325"/>
          </a:xfrm>
          <a:ln/>
        </p:spPr>
      </p:sp>
      <p:sp>
        <p:nvSpPr>
          <p:cNvPr id="81924"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49CDEE-2957-438A-91BA-4A5286CBE971}" type="slidenum">
              <a:rPr lang="en-US" smtClean="0"/>
              <a:pPr eaLnBrk="1" hangingPunct="1"/>
              <a:t>20</a:t>
            </a:fld>
            <a:endParaRPr lang="en-US" smtClean="0"/>
          </a:p>
        </p:txBody>
      </p:sp>
      <p:sp>
        <p:nvSpPr>
          <p:cNvPr id="82947" name="Rectangle 2"/>
          <p:cNvSpPr>
            <a:spLocks noGrp="1" noRot="1" noChangeAspect="1" noChangeArrowheads="1" noTextEdit="1"/>
          </p:cNvSpPr>
          <p:nvPr>
            <p:ph type="sldImg"/>
          </p:nvPr>
        </p:nvSpPr>
        <p:spPr>
          <a:xfrm>
            <a:off x="1201738" y="698500"/>
            <a:ext cx="4651375" cy="3489325"/>
          </a:xfrm>
          <a:ln/>
        </p:spPr>
      </p:sp>
      <p:sp>
        <p:nvSpPr>
          <p:cNvPr id="82948"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a:solidFill>
                  <a:schemeClr val="tx1"/>
                </a:solidFill>
                <a:latin typeface="Arial" pitchFamily="34" charset="0"/>
                <a:cs typeface="Arial" pitchFamily="34" charset="0"/>
              </a:defRPr>
            </a:lvl1pPr>
            <a:lvl2pPr marL="742950" indent="-285750" defTabSz="935038" eaLnBrk="0" hangingPunct="0">
              <a:defRPr>
                <a:solidFill>
                  <a:schemeClr val="tx1"/>
                </a:solidFill>
                <a:latin typeface="Arial" pitchFamily="34" charset="0"/>
                <a:cs typeface="Arial" pitchFamily="34" charset="0"/>
              </a:defRPr>
            </a:lvl2pPr>
            <a:lvl3pPr marL="1143000" indent="-228600" defTabSz="935038" eaLnBrk="0" hangingPunct="0">
              <a:defRPr>
                <a:solidFill>
                  <a:schemeClr val="tx1"/>
                </a:solidFill>
                <a:latin typeface="Arial" pitchFamily="34" charset="0"/>
                <a:cs typeface="Arial" pitchFamily="34" charset="0"/>
              </a:defRPr>
            </a:lvl3pPr>
            <a:lvl4pPr marL="1600200" indent="-228600" defTabSz="935038" eaLnBrk="0" hangingPunct="0">
              <a:defRPr>
                <a:solidFill>
                  <a:schemeClr val="tx1"/>
                </a:solidFill>
                <a:latin typeface="Arial" pitchFamily="34" charset="0"/>
                <a:cs typeface="Arial" pitchFamily="34" charset="0"/>
              </a:defRPr>
            </a:lvl4pPr>
            <a:lvl5pPr marL="2057400" indent="-228600" defTabSz="935038" eaLnBrk="0" hangingPunct="0">
              <a:defRPr>
                <a:solidFill>
                  <a:schemeClr val="tx1"/>
                </a:solidFill>
                <a:latin typeface="Arial" pitchFamily="34" charset="0"/>
                <a:cs typeface="Arial" pitchFamily="34" charset="0"/>
              </a:defRPr>
            </a:lvl5pPr>
            <a:lvl6pPr marL="2514600" indent="-228600" defTabSz="9350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50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50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50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0623BDE-87B8-4F9D-921C-25010AB28ECA}" type="slidenum">
              <a:rPr lang="en-US" smtClean="0"/>
              <a:pPr eaLnBrk="1" hangingPunct="1"/>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B5E4D2E-3CE3-42BE-869C-07FE655BE5D0}" type="slidenum">
              <a:rPr lang="en-US" smtClean="0"/>
              <a:pPr eaLnBrk="1" hangingPunct="1"/>
              <a:t>21</a:t>
            </a:fld>
            <a:endParaRPr lang="en-US" smtClean="0"/>
          </a:p>
        </p:txBody>
      </p:sp>
      <p:sp>
        <p:nvSpPr>
          <p:cNvPr id="83971" name="Rectangle 2"/>
          <p:cNvSpPr>
            <a:spLocks noGrp="1" noRot="1" noChangeAspect="1" noChangeArrowheads="1" noTextEdit="1"/>
          </p:cNvSpPr>
          <p:nvPr>
            <p:ph type="sldImg"/>
          </p:nvPr>
        </p:nvSpPr>
        <p:spPr>
          <a:xfrm>
            <a:off x="1201738" y="698500"/>
            <a:ext cx="4651375" cy="3489325"/>
          </a:xfrm>
          <a:ln/>
        </p:spPr>
      </p:sp>
      <p:sp>
        <p:nvSpPr>
          <p:cNvPr id="83972"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3A5DEA0-6486-4B96-B342-8091173116B1}" type="slidenum">
              <a:rPr lang="en-US" smtClean="0"/>
              <a:pPr eaLnBrk="1" hangingPunct="1"/>
              <a:t>22</a:t>
            </a:fld>
            <a:endParaRPr lang="en-US" smtClean="0"/>
          </a:p>
        </p:txBody>
      </p:sp>
      <p:sp>
        <p:nvSpPr>
          <p:cNvPr id="84995" name="Rectangle 2"/>
          <p:cNvSpPr>
            <a:spLocks noGrp="1" noRot="1" noChangeAspect="1" noChangeArrowheads="1" noTextEdit="1"/>
          </p:cNvSpPr>
          <p:nvPr>
            <p:ph type="sldImg"/>
          </p:nvPr>
        </p:nvSpPr>
        <p:spPr>
          <a:xfrm>
            <a:off x="1201738" y="698500"/>
            <a:ext cx="4651375" cy="3489325"/>
          </a:xfrm>
          <a:ln/>
        </p:spPr>
      </p:sp>
      <p:sp>
        <p:nvSpPr>
          <p:cNvPr id="84996"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F43A2C4-15F0-4B0E-AE04-A6D5431462D5}" type="slidenum">
              <a:rPr lang="en-US" smtClean="0"/>
              <a:pPr eaLnBrk="1" hangingPunct="1"/>
              <a:t>23</a:t>
            </a:fld>
            <a:endParaRPr lang="en-US" smtClean="0"/>
          </a:p>
        </p:txBody>
      </p:sp>
      <p:sp>
        <p:nvSpPr>
          <p:cNvPr id="86019" name="Rectangle 2"/>
          <p:cNvSpPr>
            <a:spLocks noGrp="1" noRot="1" noChangeAspect="1" noChangeArrowheads="1" noTextEdit="1"/>
          </p:cNvSpPr>
          <p:nvPr>
            <p:ph type="sldImg"/>
          </p:nvPr>
        </p:nvSpPr>
        <p:spPr>
          <a:xfrm>
            <a:off x="1201738" y="698500"/>
            <a:ext cx="4651375" cy="3489325"/>
          </a:xfrm>
          <a:ln/>
        </p:spPr>
      </p:sp>
      <p:sp>
        <p:nvSpPr>
          <p:cNvPr id="8602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07A21DE-CDF6-4F31-9302-EAF34E9B4FF5}" type="slidenum">
              <a:rPr lang="en-US" smtClean="0"/>
              <a:pPr eaLnBrk="1" hangingPunct="1"/>
              <a:t>24</a:t>
            </a:fld>
            <a:endParaRPr lang="en-US" smtClean="0"/>
          </a:p>
        </p:txBody>
      </p:sp>
      <p:sp>
        <p:nvSpPr>
          <p:cNvPr id="87043" name="Rectangle 2"/>
          <p:cNvSpPr>
            <a:spLocks noGrp="1" noRot="1" noChangeAspect="1" noChangeArrowheads="1" noTextEdit="1"/>
          </p:cNvSpPr>
          <p:nvPr>
            <p:ph type="sldImg"/>
          </p:nvPr>
        </p:nvSpPr>
        <p:spPr>
          <a:xfrm>
            <a:off x="1201738" y="698500"/>
            <a:ext cx="4651375" cy="3489325"/>
          </a:xfrm>
          <a:ln/>
        </p:spPr>
      </p:sp>
      <p:sp>
        <p:nvSpPr>
          <p:cNvPr id="87044"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TextEdit="1"/>
          </p:cNvSpPr>
          <p:nvPr>
            <p:ph type="sldImg"/>
          </p:nvPr>
        </p:nvSpPr>
        <p:spPr>
          <a:xfrm>
            <a:off x="1200150" y="698500"/>
            <a:ext cx="4654550" cy="3490913"/>
          </a:xfrm>
          <a:ln/>
        </p:spPr>
      </p:sp>
      <p:sp>
        <p:nvSpPr>
          <p:cNvPr id="88067" name="Rectangle 3"/>
          <p:cNvSpPr>
            <a:spLocks noGrp="1"/>
          </p:cNvSpPr>
          <p:nvPr>
            <p:ph type="body" idx="1"/>
          </p:nvPr>
        </p:nvSpPr>
        <p:spPr>
          <a:xfrm>
            <a:off x="704850" y="4422775"/>
            <a:ext cx="5643563"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1" tIns="46736" rIns="93471" bIns="46736"/>
          <a:lstStyle/>
          <a:p>
            <a:pPr defTabSz="457200">
              <a:lnSpc>
                <a:spcPct val="90000"/>
              </a:lnSpc>
            </a:pPr>
            <a:endParaRPr lang="en-US" sz="90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TextEdit="1"/>
          </p:cNvSpPr>
          <p:nvPr>
            <p:ph type="sldImg"/>
          </p:nvPr>
        </p:nvSpPr>
        <p:spPr>
          <a:ln/>
        </p:spPr>
      </p:sp>
      <p:sp>
        <p:nvSpPr>
          <p:cNvPr id="89091"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a:p>
            <a:pPr defTabSz="457200"/>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E993AEE-EDCA-433E-9D07-6E3EF0F4C8E7}" type="slidenum">
              <a:rPr lang="en-US" smtClean="0"/>
              <a:pPr eaLnBrk="1" hangingPunct="1"/>
              <a:t>27</a:t>
            </a:fld>
            <a:endParaRPr lang="en-US" smtClean="0"/>
          </a:p>
        </p:txBody>
      </p:sp>
      <p:sp>
        <p:nvSpPr>
          <p:cNvPr id="90115" name="Rectangle 2"/>
          <p:cNvSpPr>
            <a:spLocks noGrp="1" noRot="1" noChangeAspect="1" noChangeArrowheads="1" noTextEdit="1"/>
          </p:cNvSpPr>
          <p:nvPr>
            <p:ph type="sldImg"/>
          </p:nvPr>
        </p:nvSpPr>
        <p:spPr>
          <a:xfrm>
            <a:off x="1201738" y="698500"/>
            <a:ext cx="4651375" cy="3489325"/>
          </a:xfrm>
          <a:ln/>
        </p:spPr>
      </p:sp>
      <p:sp>
        <p:nvSpPr>
          <p:cNvPr id="90116"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3A95C84-3E77-4D8B-B105-4531DB3E1501}" type="slidenum">
              <a:rPr lang="en-US" smtClean="0"/>
              <a:pPr eaLnBrk="1" hangingPunct="1"/>
              <a:t>28</a:t>
            </a:fld>
            <a:endParaRPr lang="en-US" smtClean="0"/>
          </a:p>
        </p:txBody>
      </p:sp>
      <p:sp>
        <p:nvSpPr>
          <p:cNvPr id="91139" name="Rectangle 2"/>
          <p:cNvSpPr>
            <a:spLocks noGrp="1" noRot="1" noChangeAspect="1" noChangeArrowheads="1" noTextEdit="1"/>
          </p:cNvSpPr>
          <p:nvPr>
            <p:ph type="sldImg"/>
          </p:nvPr>
        </p:nvSpPr>
        <p:spPr>
          <a:xfrm>
            <a:off x="1201738" y="698500"/>
            <a:ext cx="4651375" cy="3489325"/>
          </a:xfrm>
          <a:ln/>
        </p:spPr>
      </p:sp>
      <p:sp>
        <p:nvSpPr>
          <p:cNvPr id="9114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310E7C3-7BCD-45CB-BA4A-817953CF7704}" type="slidenum">
              <a:rPr lang="en-US" smtClean="0"/>
              <a:pPr eaLnBrk="1" hangingPunct="1"/>
              <a:t>29</a:t>
            </a:fld>
            <a:endParaRPr lang="en-US" smtClean="0"/>
          </a:p>
        </p:txBody>
      </p:sp>
      <p:sp>
        <p:nvSpPr>
          <p:cNvPr id="92163" name="Rectangle 2"/>
          <p:cNvSpPr>
            <a:spLocks noGrp="1" noRot="1" noChangeAspect="1" noChangeArrowheads="1" noTextEdit="1"/>
          </p:cNvSpPr>
          <p:nvPr>
            <p:ph type="sldImg"/>
          </p:nvPr>
        </p:nvSpPr>
        <p:spPr>
          <a:xfrm>
            <a:off x="1201738" y="698500"/>
            <a:ext cx="4651375" cy="3489325"/>
          </a:xfrm>
          <a:ln/>
        </p:spPr>
      </p:sp>
      <p:sp>
        <p:nvSpPr>
          <p:cNvPr id="92164"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6F244CF-B124-4A3F-BA63-DD238576245C}" type="slidenum">
              <a:rPr lang="en-US" smtClean="0"/>
              <a:pPr eaLnBrk="1" hangingPunct="1"/>
              <a:t>30</a:t>
            </a:fld>
            <a:endParaRPr lang="en-US" smtClean="0"/>
          </a:p>
        </p:txBody>
      </p:sp>
      <p:sp>
        <p:nvSpPr>
          <p:cNvPr id="93187" name="Rectangle 2"/>
          <p:cNvSpPr>
            <a:spLocks noGrp="1" noRot="1" noChangeAspect="1" noChangeArrowheads="1" noTextEdit="1"/>
          </p:cNvSpPr>
          <p:nvPr>
            <p:ph type="sldImg"/>
          </p:nvPr>
        </p:nvSpPr>
        <p:spPr>
          <a:xfrm>
            <a:off x="1201738" y="698500"/>
            <a:ext cx="4651375" cy="3489325"/>
          </a:xfrm>
          <a:ln/>
        </p:spPr>
      </p:sp>
      <p:sp>
        <p:nvSpPr>
          <p:cNvPr id="93188"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a:p>
            <a:r>
              <a:rPr lang="en-US" smtClean="0"/>
              <a:t>Fill out appropriate information for the presenters. The 3</a:t>
            </a:r>
            <a:r>
              <a:rPr lang="en-US" baseline="30000" smtClean="0"/>
              <a:t>rd</a:t>
            </a:r>
            <a:r>
              <a:rPr lang="en-US" smtClean="0"/>
              <a:t> major bullet must stay.</a:t>
            </a: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a:solidFill>
                  <a:schemeClr val="tx1"/>
                </a:solidFill>
                <a:latin typeface="Arial" pitchFamily="34" charset="0"/>
                <a:cs typeface="Arial" pitchFamily="34" charset="0"/>
              </a:defRPr>
            </a:lvl1pPr>
            <a:lvl2pPr marL="742950" indent="-285750" defTabSz="935038" eaLnBrk="0" hangingPunct="0">
              <a:defRPr>
                <a:solidFill>
                  <a:schemeClr val="tx1"/>
                </a:solidFill>
                <a:latin typeface="Arial" pitchFamily="34" charset="0"/>
                <a:cs typeface="Arial" pitchFamily="34" charset="0"/>
              </a:defRPr>
            </a:lvl2pPr>
            <a:lvl3pPr marL="1143000" indent="-228600" defTabSz="935038" eaLnBrk="0" hangingPunct="0">
              <a:defRPr>
                <a:solidFill>
                  <a:schemeClr val="tx1"/>
                </a:solidFill>
                <a:latin typeface="Arial" pitchFamily="34" charset="0"/>
                <a:cs typeface="Arial" pitchFamily="34" charset="0"/>
              </a:defRPr>
            </a:lvl3pPr>
            <a:lvl4pPr marL="1600200" indent="-228600" defTabSz="935038" eaLnBrk="0" hangingPunct="0">
              <a:defRPr>
                <a:solidFill>
                  <a:schemeClr val="tx1"/>
                </a:solidFill>
                <a:latin typeface="Arial" pitchFamily="34" charset="0"/>
                <a:cs typeface="Arial" pitchFamily="34" charset="0"/>
              </a:defRPr>
            </a:lvl4pPr>
            <a:lvl5pPr marL="2057400" indent="-228600" defTabSz="935038" eaLnBrk="0" hangingPunct="0">
              <a:defRPr>
                <a:solidFill>
                  <a:schemeClr val="tx1"/>
                </a:solidFill>
                <a:latin typeface="Arial" pitchFamily="34" charset="0"/>
                <a:cs typeface="Arial" pitchFamily="34" charset="0"/>
              </a:defRPr>
            </a:lvl5pPr>
            <a:lvl6pPr marL="2514600" indent="-228600" defTabSz="9350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50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50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50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0DBA701-BCFB-4279-9276-3CD8D521F7A5}" type="slidenum">
              <a:rPr lang="en-US" smtClean="0"/>
              <a:pPr eaLnBrk="1" hangingPunct="1"/>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8E77001-614E-40AB-8FF9-388AFD00D145}" type="slidenum">
              <a:rPr lang="en-US" smtClean="0"/>
              <a:pPr eaLnBrk="1" hangingPunct="1"/>
              <a:t>31</a:t>
            </a:fld>
            <a:endParaRPr lang="en-US" smtClean="0"/>
          </a:p>
        </p:txBody>
      </p:sp>
      <p:sp>
        <p:nvSpPr>
          <p:cNvPr id="94211" name="Rectangle 2"/>
          <p:cNvSpPr>
            <a:spLocks noGrp="1" noRot="1" noChangeAspect="1" noChangeArrowheads="1" noTextEdit="1"/>
          </p:cNvSpPr>
          <p:nvPr>
            <p:ph type="sldImg"/>
          </p:nvPr>
        </p:nvSpPr>
        <p:spPr>
          <a:xfrm>
            <a:off x="1201738" y="698500"/>
            <a:ext cx="4651375" cy="3489325"/>
          </a:xfrm>
          <a:ln/>
        </p:spPr>
      </p:sp>
      <p:sp>
        <p:nvSpPr>
          <p:cNvPr id="94212"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6D7C791-1D8C-4108-B677-BDAC84951B34}" type="slidenum">
              <a:rPr lang="en-US" smtClean="0"/>
              <a:pPr eaLnBrk="1" hangingPunct="1"/>
              <a:t>32</a:t>
            </a:fld>
            <a:endParaRPr lang="en-US" smtClean="0"/>
          </a:p>
        </p:txBody>
      </p:sp>
      <p:sp>
        <p:nvSpPr>
          <p:cNvPr id="95235" name="Rectangle 2"/>
          <p:cNvSpPr>
            <a:spLocks noGrp="1" noRot="1" noChangeAspect="1" noChangeArrowheads="1" noTextEdit="1"/>
          </p:cNvSpPr>
          <p:nvPr>
            <p:ph type="sldImg"/>
          </p:nvPr>
        </p:nvSpPr>
        <p:spPr>
          <a:xfrm>
            <a:off x="1201738" y="698500"/>
            <a:ext cx="4651375" cy="3489325"/>
          </a:xfrm>
          <a:ln/>
        </p:spPr>
      </p:sp>
      <p:sp>
        <p:nvSpPr>
          <p:cNvPr id="95236"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4016619-1D07-4505-8DA4-86849F455682}" type="slidenum">
              <a:rPr lang="en-US" smtClean="0"/>
              <a:pPr eaLnBrk="1" hangingPunct="1"/>
              <a:t>33</a:t>
            </a:fld>
            <a:endParaRPr lang="en-US" smtClean="0"/>
          </a:p>
        </p:txBody>
      </p:sp>
      <p:sp>
        <p:nvSpPr>
          <p:cNvPr id="96259" name="Rectangle 2"/>
          <p:cNvSpPr>
            <a:spLocks noGrp="1" noRot="1" noChangeAspect="1" noChangeArrowheads="1" noTextEdit="1"/>
          </p:cNvSpPr>
          <p:nvPr>
            <p:ph type="sldImg"/>
          </p:nvPr>
        </p:nvSpPr>
        <p:spPr>
          <a:xfrm>
            <a:off x="1201738" y="698500"/>
            <a:ext cx="4651375" cy="3489325"/>
          </a:xfrm>
          <a:ln/>
        </p:spPr>
      </p:sp>
      <p:sp>
        <p:nvSpPr>
          <p:cNvPr id="9626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a:xfrm>
            <a:off x="1200150" y="698500"/>
            <a:ext cx="4654550" cy="3490913"/>
          </a:xfrm>
          <a:ln/>
        </p:spPr>
      </p:sp>
      <p:sp>
        <p:nvSpPr>
          <p:cNvPr id="97283" name="Rectangle 3"/>
          <p:cNvSpPr>
            <a:spLocks noGrp="1"/>
          </p:cNvSpPr>
          <p:nvPr>
            <p:ph type="body" idx="1"/>
          </p:nvPr>
        </p:nvSpPr>
        <p:spPr>
          <a:xfrm>
            <a:off x="704850" y="4422775"/>
            <a:ext cx="5643563" cy="418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1" tIns="46736" rIns="93471" bIns="46736"/>
          <a:lstStyle/>
          <a:p>
            <a:pPr defTabSz="457200">
              <a:lnSpc>
                <a:spcPct val="90000"/>
              </a:lnSpc>
            </a:pPr>
            <a:endParaRPr lang="en-US" sz="90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a:ln/>
        </p:spPr>
      </p:sp>
      <p:sp>
        <p:nvSpPr>
          <p:cNvPr id="98307"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DA64FC4-F17B-442B-B8B9-DE04FDDFB61A}" type="slidenum">
              <a:rPr lang="en-US" smtClean="0"/>
              <a:pPr eaLnBrk="1" hangingPunct="1"/>
              <a:t>36</a:t>
            </a:fld>
            <a:endParaRPr lang="en-US" smtClean="0"/>
          </a:p>
        </p:txBody>
      </p:sp>
      <p:sp>
        <p:nvSpPr>
          <p:cNvPr id="99331" name="Rectangle 2"/>
          <p:cNvSpPr>
            <a:spLocks noGrp="1" noRot="1" noChangeAspect="1" noChangeArrowheads="1" noTextEdit="1"/>
          </p:cNvSpPr>
          <p:nvPr>
            <p:ph type="sldImg"/>
          </p:nvPr>
        </p:nvSpPr>
        <p:spPr>
          <a:xfrm>
            <a:off x="1201738" y="698500"/>
            <a:ext cx="4651375" cy="3489325"/>
          </a:xfrm>
          <a:ln/>
        </p:spPr>
      </p:sp>
      <p:sp>
        <p:nvSpPr>
          <p:cNvPr id="99332"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B4574A9-D2FE-46CD-A036-05AA79F7B7E4}" type="slidenum">
              <a:rPr lang="en-US" smtClean="0"/>
              <a:pPr eaLnBrk="1" hangingPunct="1"/>
              <a:t>37</a:t>
            </a:fld>
            <a:endParaRPr lang="en-US" smtClean="0"/>
          </a:p>
        </p:txBody>
      </p:sp>
      <p:sp>
        <p:nvSpPr>
          <p:cNvPr id="100355" name="Rectangle 2"/>
          <p:cNvSpPr>
            <a:spLocks noGrp="1" noRot="1" noChangeAspect="1" noChangeArrowheads="1" noTextEdit="1"/>
          </p:cNvSpPr>
          <p:nvPr>
            <p:ph type="sldImg"/>
          </p:nvPr>
        </p:nvSpPr>
        <p:spPr>
          <a:xfrm>
            <a:off x="1201738" y="698500"/>
            <a:ext cx="4651375" cy="3489325"/>
          </a:xfrm>
          <a:ln/>
        </p:spPr>
      </p:sp>
      <p:sp>
        <p:nvSpPr>
          <p:cNvPr id="100356"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9F593FD-1847-4114-98A3-1541526264F0}" type="slidenum">
              <a:rPr lang="en-US" smtClean="0"/>
              <a:pPr eaLnBrk="1" hangingPunct="1"/>
              <a:t>38</a:t>
            </a:fld>
            <a:endParaRPr lang="en-US" smtClean="0"/>
          </a:p>
        </p:txBody>
      </p:sp>
      <p:sp>
        <p:nvSpPr>
          <p:cNvPr id="101379" name="Rectangle 2"/>
          <p:cNvSpPr>
            <a:spLocks noGrp="1" noRot="1" noChangeAspect="1" noChangeArrowheads="1" noTextEdit="1"/>
          </p:cNvSpPr>
          <p:nvPr>
            <p:ph type="sldImg"/>
          </p:nvPr>
        </p:nvSpPr>
        <p:spPr>
          <a:xfrm>
            <a:off x="1201738" y="698500"/>
            <a:ext cx="4651375" cy="3489325"/>
          </a:xfrm>
          <a:ln/>
        </p:spPr>
      </p:sp>
      <p:sp>
        <p:nvSpPr>
          <p:cNvPr id="10138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FC807A8-8014-4DAB-8549-9F70A9A43610}" type="slidenum">
              <a:rPr lang="en-US" smtClean="0"/>
              <a:pPr eaLnBrk="1" hangingPunct="1"/>
              <a:t>39</a:t>
            </a:fld>
            <a:endParaRPr lang="en-US" smtClean="0"/>
          </a:p>
        </p:txBody>
      </p:sp>
      <p:sp>
        <p:nvSpPr>
          <p:cNvPr id="102403" name="Rectangle 2"/>
          <p:cNvSpPr>
            <a:spLocks noGrp="1" noRot="1" noChangeAspect="1" noChangeArrowheads="1" noTextEdit="1"/>
          </p:cNvSpPr>
          <p:nvPr>
            <p:ph type="sldImg"/>
          </p:nvPr>
        </p:nvSpPr>
        <p:spPr>
          <a:xfrm>
            <a:off x="1201738" y="698500"/>
            <a:ext cx="4651375" cy="3489325"/>
          </a:xfrm>
          <a:ln/>
        </p:spPr>
      </p:sp>
      <p:sp>
        <p:nvSpPr>
          <p:cNvPr id="102404"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83B74C53-3D1F-4711-B4E3-2FA85A767C06}" type="slidenum">
              <a:rPr lang="en-US" smtClean="0"/>
              <a:pPr eaLnBrk="1" hangingPunct="1"/>
              <a:t>40</a:t>
            </a:fld>
            <a:endParaRPr lang="en-US" smtClean="0"/>
          </a:p>
        </p:txBody>
      </p:sp>
      <p:sp>
        <p:nvSpPr>
          <p:cNvPr id="103427" name="Rectangle 2"/>
          <p:cNvSpPr>
            <a:spLocks noGrp="1" noRot="1" noChangeAspect="1" noChangeArrowheads="1" noTextEdit="1"/>
          </p:cNvSpPr>
          <p:nvPr>
            <p:ph type="sldImg"/>
          </p:nvPr>
        </p:nvSpPr>
        <p:spPr>
          <a:xfrm>
            <a:off x="1201738" y="698500"/>
            <a:ext cx="4651375" cy="3489325"/>
          </a:xfrm>
          <a:ln/>
        </p:spPr>
      </p:sp>
      <p:sp>
        <p:nvSpPr>
          <p:cNvPr id="103428"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a:ln/>
        </p:spPr>
      </p:sp>
      <p:sp>
        <p:nvSpPr>
          <p:cNvPr id="67587"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a:p>
            <a:pPr defTabSz="457200"/>
            <a:endParaRPr lang="en-US" smtClean="0"/>
          </a:p>
          <a:p>
            <a:pPr defTabSz="457200">
              <a:buFontTx/>
              <a:buChar char="•"/>
            </a:pPr>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5D23B0-4883-4117-AEFA-A8695FC5679A}" type="slidenum">
              <a:rPr lang="en-US" smtClean="0"/>
              <a:pPr eaLnBrk="1" hangingPunct="1"/>
              <a:t>41</a:t>
            </a:fld>
            <a:endParaRPr lang="en-US" smtClean="0"/>
          </a:p>
        </p:txBody>
      </p:sp>
      <p:sp>
        <p:nvSpPr>
          <p:cNvPr id="104451" name="Rectangle 2"/>
          <p:cNvSpPr>
            <a:spLocks noGrp="1" noRot="1" noChangeAspect="1" noChangeArrowheads="1" noTextEdit="1"/>
          </p:cNvSpPr>
          <p:nvPr>
            <p:ph type="sldImg"/>
          </p:nvPr>
        </p:nvSpPr>
        <p:spPr>
          <a:xfrm>
            <a:off x="1201738" y="698500"/>
            <a:ext cx="4651375" cy="3489325"/>
          </a:xfrm>
          <a:ln/>
        </p:spPr>
      </p:sp>
      <p:sp>
        <p:nvSpPr>
          <p:cNvPr id="104452"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TextEdit="1"/>
          </p:cNvSpPr>
          <p:nvPr>
            <p:ph type="sldImg"/>
          </p:nvPr>
        </p:nvSpPr>
        <p:spPr>
          <a:ln/>
        </p:spPr>
      </p:sp>
      <p:sp>
        <p:nvSpPr>
          <p:cNvPr id="105475"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3DD7CB5-64AE-43EF-98AC-824C3FBAE32D}" type="slidenum">
              <a:rPr lang="en-US" smtClean="0"/>
              <a:pPr eaLnBrk="1" hangingPunct="1"/>
              <a:t>43</a:t>
            </a:fld>
            <a:endParaRPr lang="en-US" smtClean="0"/>
          </a:p>
        </p:txBody>
      </p:sp>
      <p:sp>
        <p:nvSpPr>
          <p:cNvPr id="106499" name="Rectangle 2"/>
          <p:cNvSpPr>
            <a:spLocks noGrp="1" noRot="1" noChangeAspect="1" noChangeArrowheads="1" noTextEdit="1"/>
          </p:cNvSpPr>
          <p:nvPr>
            <p:ph type="sldImg"/>
          </p:nvPr>
        </p:nvSpPr>
        <p:spPr>
          <a:xfrm>
            <a:off x="1201738" y="698500"/>
            <a:ext cx="4651375" cy="3489325"/>
          </a:xfrm>
          <a:ln/>
        </p:spPr>
      </p:sp>
      <p:sp>
        <p:nvSpPr>
          <p:cNvPr id="106500"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6EE6AE3-AFDA-4D64-90A8-BC33721880FA}" type="slidenum">
              <a:rPr lang="en-US" smtClean="0"/>
              <a:pPr eaLnBrk="1" hangingPunct="1"/>
              <a:t>44</a:t>
            </a:fld>
            <a:endParaRPr lang="en-US" smtClean="0"/>
          </a:p>
        </p:txBody>
      </p:sp>
      <p:sp>
        <p:nvSpPr>
          <p:cNvPr id="107523" name="Rectangle 2"/>
          <p:cNvSpPr>
            <a:spLocks noGrp="1" noRot="1" noChangeAspect="1" noChangeArrowheads="1" noTextEdit="1"/>
          </p:cNvSpPr>
          <p:nvPr>
            <p:ph type="sldImg"/>
          </p:nvPr>
        </p:nvSpPr>
        <p:spPr>
          <a:xfrm>
            <a:off x="1201738" y="698500"/>
            <a:ext cx="4651375" cy="3489325"/>
          </a:xfrm>
          <a:ln/>
        </p:spPr>
      </p:sp>
      <p:sp>
        <p:nvSpPr>
          <p:cNvPr id="107524"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0AFA5D6-411E-4546-BC61-A81A658B3E83}" type="slidenum">
              <a:rPr lang="en-US" smtClean="0"/>
              <a:pPr eaLnBrk="1" hangingPunct="1"/>
              <a:t>45</a:t>
            </a:fld>
            <a:endParaRPr lang="en-US" smtClean="0"/>
          </a:p>
        </p:txBody>
      </p:sp>
      <p:sp>
        <p:nvSpPr>
          <p:cNvPr id="108547" name="Rectangle 2"/>
          <p:cNvSpPr>
            <a:spLocks noGrp="1" noRot="1" noChangeAspect="1" noChangeArrowheads="1" noTextEdit="1"/>
          </p:cNvSpPr>
          <p:nvPr>
            <p:ph type="sldImg"/>
          </p:nvPr>
        </p:nvSpPr>
        <p:spPr>
          <a:xfrm>
            <a:off x="1201738" y="698500"/>
            <a:ext cx="4651375" cy="3489325"/>
          </a:xfrm>
          <a:ln/>
        </p:spPr>
      </p:sp>
      <p:sp>
        <p:nvSpPr>
          <p:cNvPr id="108548"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pitchFamily="34" charset="0"/>
                <a:cs typeface="Arial" pitchFamily="34" charset="0"/>
              </a:defRPr>
            </a:lvl1pPr>
            <a:lvl2pPr marL="742950" indent="-285750" defTabSz="933450" eaLnBrk="0" hangingPunct="0">
              <a:defRPr>
                <a:solidFill>
                  <a:schemeClr val="tx1"/>
                </a:solidFill>
                <a:latin typeface="Arial" pitchFamily="34" charset="0"/>
                <a:cs typeface="Arial" pitchFamily="34" charset="0"/>
              </a:defRPr>
            </a:lvl2pPr>
            <a:lvl3pPr marL="1143000" indent="-228600" defTabSz="933450" eaLnBrk="0" hangingPunct="0">
              <a:defRPr>
                <a:solidFill>
                  <a:schemeClr val="tx1"/>
                </a:solidFill>
                <a:latin typeface="Arial" pitchFamily="34" charset="0"/>
                <a:cs typeface="Arial" pitchFamily="34" charset="0"/>
              </a:defRPr>
            </a:lvl3pPr>
            <a:lvl4pPr marL="1600200" indent="-228600" defTabSz="933450" eaLnBrk="0" hangingPunct="0">
              <a:defRPr>
                <a:solidFill>
                  <a:schemeClr val="tx1"/>
                </a:solidFill>
                <a:latin typeface="Arial" pitchFamily="34" charset="0"/>
                <a:cs typeface="Arial" pitchFamily="34" charset="0"/>
              </a:defRPr>
            </a:lvl4pPr>
            <a:lvl5pPr marL="2057400" indent="-228600" defTabSz="933450" eaLnBrk="0" hangingPunct="0">
              <a:defRPr>
                <a:solidFill>
                  <a:schemeClr val="tx1"/>
                </a:solidFill>
                <a:latin typeface="Arial" pitchFamily="34" charset="0"/>
                <a:cs typeface="Arial" pitchFamily="34" charset="0"/>
              </a:defRPr>
            </a:lvl5pPr>
            <a:lvl6pPr marL="2514600" indent="-228600" defTabSz="93345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345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345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345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F4D41B7-AE6F-440D-89B9-88E2D268C0A0}" type="slidenum">
              <a:rPr lang="en-US" smtClean="0"/>
              <a:pPr eaLnBrk="1" hangingPunct="1"/>
              <a:t>46</a:t>
            </a:fld>
            <a:endParaRPr lang="en-US" smtClean="0"/>
          </a:p>
        </p:txBody>
      </p:sp>
      <p:sp>
        <p:nvSpPr>
          <p:cNvPr id="109571" name="Rectangle 2"/>
          <p:cNvSpPr>
            <a:spLocks noGrp="1" noRot="1" noChangeAspect="1" noChangeArrowheads="1" noTextEdit="1"/>
          </p:cNvSpPr>
          <p:nvPr>
            <p:ph type="sldImg"/>
          </p:nvPr>
        </p:nvSpPr>
        <p:spPr>
          <a:xfrm>
            <a:off x="1201738" y="698500"/>
            <a:ext cx="4651375" cy="3489325"/>
          </a:xfrm>
          <a:ln/>
        </p:spPr>
      </p:sp>
      <p:sp>
        <p:nvSpPr>
          <p:cNvPr id="109572" name="Rectangle 3"/>
          <p:cNvSpPr>
            <a:spLocks noGrp="1" noChangeArrowheads="1"/>
          </p:cNvSpPr>
          <p:nvPr>
            <p:ph type="body" idx="1"/>
          </p:nvPr>
        </p:nvSpPr>
        <p:spPr>
          <a:xfrm>
            <a:off x="706438" y="4419600"/>
            <a:ext cx="5640387" cy="4191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4" rIns="93474"/>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a:ln/>
        </p:spPr>
      </p:sp>
      <p:sp>
        <p:nvSpPr>
          <p:cNvPr id="110595"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a:ln/>
        </p:spPr>
      </p:sp>
      <p:sp>
        <p:nvSpPr>
          <p:cNvPr id="111619"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6735" rIns="93470" bIns="46735"/>
          <a:lstStyle/>
          <a:p>
            <a:pPr defTabSz="457200"/>
            <a:endParaRPr lang="en-US" smtClean="0"/>
          </a:p>
          <a:p>
            <a:pPr defTabSz="457200"/>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a:ln/>
        </p:spPr>
      </p:sp>
      <p:sp>
        <p:nvSpPr>
          <p:cNvPr id="112643"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6735" rIns="93470" bIns="46735"/>
          <a:lstStyle/>
          <a:p>
            <a:pPr defTabSz="457200"/>
            <a:endParaRPr lang="en-US" smtClean="0"/>
          </a:p>
          <a:p>
            <a:pPr defTabSz="457200"/>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a:ln/>
        </p:spPr>
      </p:sp>
      <p:sp>
        <p:nvSpPr>
          <p:cNvPr id="113667"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6735" rIns="93470" bIns="46735"/>
          <a:lstStyle/>
          <a:p>
            <a:pPr defTabSz="457200"/>
            <a:endParaRPr lang="en-US" smtClean="0"/>
          </a:p>
          <a:p>
            <a:pPr defTabSz="457200"/>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a:ln/>
        </p:spPr>
      </p:sp>
      <p:sp>
        <p:nvSpPr>
          <p:cNvPr id="68611"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a:ln/>
        </p:spPr>
      </p:sp>
      <p:sp>
        <p:nvSpPr>
          <p:cNvPr id="114691"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0" tIns="46735" rIns="93470" bIns="46735"/>
          <a:lstStyle/>
          <a:p>
            <a:pPr defTabSz="457200"/>
            <a:endParaRPr lang="en-US" smtClean="0"/>
          </a:p>
          <a:p>
            <a:pPr defTabSz="457200"/>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a:ln/>
        </p:spPr>
      </p:sp>
      <p:sp>
        <p:nvSpPr>
          <p:cNvPr id="115715"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a:solidFill>
                  <a:schemeClr val="tx1"/>
                </a:solidFill>
                <a:latin typeface="Arial" pitchFamily="34" charset="0"/>
                <a:cs typeface="Arial" pitchFamily="34" charset="0"/>
              </a:defRPr>
            </a:lvl1pPr>
            <a:lvl2pPr marL="742950" indent="-285750" defTabSz="935038" eaLnBrk="0" hangingPunct="0">
              <a:defRPr>
                <a:solidFill>
                  <a:schemeClr val="tx1"/>
                </a:solidFill>
                <a:latin typeface="Arial" pitchFamily="34" charset="0"/>
                <a:cs typeface="Arial" pitchFamily="34" charset="0"/>
              </a:defRPr>
            </a:lvl2pPr>
            <a:lvl3pPr marL="1143000" indent="-228600" defTabSz="935038" eaLnBrk="0" hangingPunct="0">
              <a:defRPr>
                <a:solidFill>
                  <a:schemeClr val="tx1"/>
                </a:solidFill>
                <a:latin typeface="Arial" pitchFamily="34" charset="0"/>
                <a:cs typeface="Arial" pitchFamily="34" charset="0"/>
              </a:defRPr>
            </a:lvl3pPr>
            <a:lvl4pPr marL="1600200" indent="-228600" defTabSz="935038" eaLnBrk="0" hangingPunct="0">
              <a:defRPr>
                <a:solidFill>
                  <a:schemeClr val="tx1"/>
                </a:solidFill>
                <a:latin typeface="Arial" pitchFamily="34" charset="0"/>
                <a:cs typeface="Arial" pitchFamily="34" charset="0"/>
              </a:defRPr>
            </a:lvl4pPr>
            <a:lvl5pPr marL="2057400" indent="-228600" defTabSz="935038" eaLnBrk="0" hangingPunct="0">
              <a:defRPr>
                <a:solidFill>
                  <a:schemeClr val="tx1"/>
                </a:solidFill>
                <a:latin typeface="Arial" pitchFamily="34" charset="0"/>
                <a:cs typeface="Arial" pitchFamily="34" charset="0"/>
              </a:defRPr>
            </a:lvl5pPr>
            <a:lvl6pPr marL="2514600" indent="-228600" defTabSz="9350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50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50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50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071D23FF-D0FF-4A03-9DA1-1AC9ED096CA6}" type="slidenum">
              <a:rPr lang="en-US" smtClean="0"/>
              <a:pPr eaLnBrk="1" hangingPunct="1"/>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38" eaLnBrk="0" hangingPunct="0">
              <a:defRPr>
                <a:solidFill>
                  <a:schemeClr val="tx1"/>
                </a:solidFill>
                <a:latin typeface="Arial" pitchFamily="34" charset="0"/>
                <a:cs typeface="Arial" pitchFamily="34" charset="0"/>
              </a:defRPr>
            </a:lvl1pPr>
            <a:lvl2pPr marL="742950" indent="-285750" defTabSz="935038" eaLnBrk="0" hangingPunct="0">
              <a:defRPr>
                <a:solidFill>
                  <a:schemeClr val="tx1"/>
                </a:solidFill>
                <a:latin typeface="Arial" pitchFamily="34" charset="0"/>
                <a:cs typeface="Arial" pitchFamily="34" charset="0"/>
              </a:defRPr>
            </a:lvl2pPr>
            <a:lvl3pPr marL="1143000" indent="-228600" defTabSz="935038" eaLnBrk="0" hangingPunct="0">
              <a:defRPr>
                <a:solidFill>
                  <a:schemeClr val="tx1"/>
                </a:solidFill>
                <a:latin typeface="Arial" pitchFamily="34" charset="0"/>
                <a:cs typeface="Arial" pitchFamily="34" charset="0"/>
              </a:defRPr>
            </a:lvl3pPr>
            <a:lvl4pPr marL="1600200" indent="-228600" defTabSz="935038" eaLnBrk="0" hangingPunct="0">
              <a:defRPr>
                <a:solidFill>
                  <a:schemeClr val="tx1"/>
                </a:solidFill>
                <a:latin typeface="Arial" pitchFamily="34" charset="0"/>
                <a:cs typeface="Arial" pitchFamily="34" charset="0"/>
              </a:defRPr>
            </a:lvl4pPr>
            <a:lvl5pPr marL="2057400" indent="-228600" defTabSz="935038" eaLnBrk="0" hangingPunct="0">
              <a:defRPr>
                <a:solidFill>
                  <a:schemeClr val="tx1"/>
                </a:solidFill>
                <a:latin typeface="Arial" pitchFamily="34" charset="0"/>
                <a:cs typeface="Arial" pitchFamily="34" charset="0"/>
              </a:defRPr>
            </a:lvl5pPr>
            <a:lvl6pPr marL="2514600" indent="-228600" defTabSz="9350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350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350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3503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B495492-C014-4B6C-8760-DA45FD2D2FA6}"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a:ln/>
        </p:spPr>
      </p:sp>
      <p:sp>
        <p:nvSpPr>
          <p:cNvPr id="70659" name="Rectangle 3"/>
          <p:cNvSpPr>
            <a:spLocks noGrp="1"/>
          </p:cNvSpPr>
          <p:nvPr>
            <p:ph type="body" idx="1"/>
          </p:nvPr>
        </p:nvSpPr>
        <p:spPr>
          <a:xfrm>
            <a:off x="703263" y="4421188"/>
            <a:ext cx="5646737" cy="41894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79" tIns="46740" rIns="93479" bIns="46740"/>
          <a:lstStyle/>
          <a:p>
            <a:pPr defTabSz="457200"/>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NQC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358140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0" y="6096000"/>
            <a:ext cx="9144000" cy="762000"/>
          </a:xfrm>
          <a:prstGeom prst="rect">
            <a:avLst/>
          </a:prstGeom>
          <a:solidFill>
            <a:srgbClr val="FF0000"/>
          </a:solidFill>
          <a:ln w="9525">
            <a:noFill/>
            <a:miter lim="800000"/>
            <a:headEnd/>
            <a:tailEnd/>
          </a:ln>
        </p:spPr>
        <p:txBody>
          <a:bodyPr wrap="none" anchor="ctr"/>
          <a:lstStyle/>
          <a:p>
            <a:pPr>
              <a:defRPr/>
            </a:pPr>
            <a:endParaRPr lang="en-US"/>
          </a:p>
        </p:txBody>
      </p:sp>
      <p:pic>
        <p:nvPicPr>
          <p:cNvPr id="6"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28600" y="6364288"/>
            <a:ext cx="2362200"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1"/>
          <p:cNvSpPr>
            <a:spLocks noChangeArrowheads="1"/>
          </p:cNvSpPr>
          <p:nvPr userDrawn="1"/>
        </p:nvSpPr>
        <p:spPr bwMode="auto">
          <a:xfrm>
            <a:off x="1058863" y="1057275"/>
            <a:ext cx="184150" cy="579438"/>
          </a:xfrm>
          <a:prstGeom prst="rect">
            <a:avLst/>
          </a:prstGeom>
          <a:noFill/>
          <a:ln>
            <a:noFill/>
          </a:ln>
          <a:effectLst/>
          <a:extLst/>
        </p:spPr>
        <p:txBody>
          <a:bodyPr wrap="none">
            <a:spAutoFit/>
          </a:bodyPr>
          <a:lstStyle/>
          <a:p>
            <a:pPr eaLnBrk="0" hangingPunct="0">
              <a:defRPr/>
            </a:pPr>
            <a:endParaRPr lang="en-US" sz="3200">
              <a:solidFill>
                <a:srgbClr val="FF0000"/>
              </a:solidFill>
              <a:effectLst>
                <a:outerShdw blurRad="38100" dist="38100" dir="2700000" algn="tl">
                  <a:srgbClr val="C0C0C0"/>
                </a:outerShdw>
              </a:effectLst>
              <a:latin typeface="Tahoma" pitchFamily="34" charset="0"/>
              <a:cs typeface="+mn-cs"/>
            </a:endParaRPr>
          </a:p>
        </p:txBody>
      </p:sp>
      <p:sp>
        <p:nvSpPr>
          <p:cNvPr id="8" name="Text Box 12"/>
          <p:cNvSpPr txBox="1">
            <a:spLocks noChangeArrowheads="1"/>
          </p:cNvSpPr>
          <p:nvPr userDrawn="1"/>
        </p:nvSpPr>
        <p:spPr bwMode="auto">
          <a:xfrm>
            <a:off x="7162800" y="6248400"/>
            <a:ext cx="1219200" cy="473075"/>
          </a:xfrm>
          <a:prstGeom prst="rect">
            <a:avLst/>
          </a:prstGeom>
          <a:solidFill>
            <a:srgbClr val="FF0000"/>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000" smtClean="0">
                <a:solidFill>
                  <a:schemeClr val="bg1"/>
                </a:solidFill>
              </a:rPr>
              <a:t>Funded by HRSA</a:t>
            </a:r>
          </a:p>
          <a:p>
            <a:pPr eaLnBrk="1" hangingPunct="1">
              <a:defRPr/>
            </a:pPr>
            <a:r>
              <a:rPr lang="en-US" sz="1000" smtClean="0">
                <a:solidFill>
                  <a:schemeClr val="bg1"/>
                </a:solidFill>
              </a:rPr>
              <a:t>HIV/AIDS Bureau</a:t>
            </a:r>
            <a:endParaRPr lang="en-US" smtClean="0"/>
          </a:p>
        </p:txBody>
      </p:sp>
      <p:sp>
        <p:nvSpPr>
          <p:cNvPr id="10242" name="Rectangle 2"/>
          <p:cNvSpPr>
            <a:spLocks noGrp="1" noChangeArrowheads="1"/>
          </p:cNvSpPr>
          <p:nvPr>
            <p:ph type="ctrTitle"/>
          </p:nvPr>
        </p:nvSpPr>
        <p:spPr>
          <a:xfrm>
            <a:off x="1071563" y="2339975"/>
            <a:ext cx="7315200" cy="1470025"/>
          </a:xfrm>
        </p:spPr>
        <p:txBody>
          <a:bodyPr/>
          <a:lstStyle>
            <a:lvl1pPr>
              <a:defRPr/>
            </a:lvl1pPr>
          </a:lstStyle>
          <a:p>
            <a:pPr lvl="0"/>
            <a:r>
              <a:rPr lang="en-US" noProof="0" smtClean="0"/>
              <a:t>Click to edit Master title style</a:t>
            </a:r>
          </a:p>
        </p:txBody>
      </p:sp>
      <p:sp>
        <p:nvSpPr>
          <p:cNvPr id="10243" name="Rectangle 3"/>
          <p:cNvSpPr>
            <a:spLocks noGrp="1" noChangeArrowheads="1"/>
          </p:cNvSpPr>
          <p:nvPr>
            <p:ph type="subTitle" idx="1"/>
          </p:nvPr>
        </p:nvSpPr>
        <p:spPr>
          <a:xfrm>
            <a:off x="1527175" y="3886200"/>
            <a:ext cx="6400800" cy="1752600"/>
          </a:xfrm>
        </p:spPr>
        <p:txBody>
          <a:bodyPr/>
          <a:lstStyle>
            <a:lvl1pPr marL="0" indent="0" algn="ctr">
              <a:buFontTx/>
              <a:buNone/>
              <a:defRPr/>
            </a:lvl1pPr>
          </a:lstStyle>
          <a:p>
            <a:pPr lvl="0"/>
            <a:r>
              <a:rPr lang="en-US" noProof="0" smtClean="0"/>
              <a:t>Click to edit Master subtitle style</a:t>
            </a:r>
          </a:p>
        </p:txBody>
      </p:sp>
    </p:spTree>
    <p:extLst>
      <p:ext uri="{BB962C8B-B14F-4D97-AF65-F5344CB8AC3E}">
        <p14:creationId xmlns:p14="http://schemas.microsoft.com/office/powerpoint/2010/main" val="10042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7761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286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286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65739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75603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7724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724400" y="14478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7680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1143000"/>
            <a:ext cx="8686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48747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2518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47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4478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3257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344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752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603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77789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397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2286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762000" y="14478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8"/>
          <p:cNvSpPr>
            <a:spLocks noChangeArrowheads="1"/>
          </p:cNvSpPr>
          <p:nvPr/>
        </p:nvSpPr>
        <p:spPr bwMode="auto">
          <a:xfrm>
            <a:off x="0" y="6096000"/>
            <a:ext cx="9144000" cy="762000"/>
          </a:xfrm>
          <a:prstGeom prst="rect">
            <a:avLst/>
          </a:prstGeom>
          <a:solidFill>
            <a:srgbClr val="FF0000"/>
          </a:solidFill>
          <a:ln w="9525">
            <a:noFill/>
            <a:miter lim="800000"/>
            <a:headEnd/>
            <a:tailEnd/>
          </a:ln>
        </p:spPr>
        <p:txBody>
          <a:bodyPr wrap="none" anchor="ctr"/>
          <a:lstStyle/>
          <a:p>
            <a:pPr>
              <a:defRPr/>
            </a:pPr>
            <a:endParaRPr lang="en-US"/>
          </a:p>
        </p:txBody>
      </p:sp>
      <p:sp>
        <p:nvSpPr>
          <p:cNvPr id="1029" name="Rectangle 23"/>
          <p:cNvSpPr>
            <a:spLocks noChangeArrowheads="1"/>
          </p:cNvSpPr>
          <p:nvPr userDrawn="1"/>
        </p:nvSpPr>
        <p:spPr bwMode="auto">
          <a:xfrm>
            <a:off x="6731000" y="6354763"/>
            <a:ext cx="2211388" cy="274637"/>
          </a:xfrm>
          <a:prstGeom prst="rect">
            <a:avLst/>
          </a:prstGeom>
          <a:noFill/>
          <a:ln w="9525">
            <a:noFill/>
            <a:miter lim="800000"/>
            <a:headEnd/>
            <a:tailEnd/>
          </a:ln>
        </p:spPr>
        <p:txBody>
          <a:bodyPr wrap="none">
            <a:spAutoFit/>
          </a:bodyPr>
          <a:lstStyle/>
          <a:p>
            <a:pPr algn="r" eaLnBrk="0" hangingPunct="0">
              <a:defRPr/>
            </a:pPr>
            <a:r>
              <a:rPr lang="en-US" sz="1200">
                <a:solidFill>
                  <a:schemeClr val="bg1"/>
                </a:solidFill>
                <a:latin typeface="Tahoma" pitchFamily="34" charset="0"/>
              </a:rPr>
              <a:t>National Quality Center (NQC)</a:t>
            </a:r>
          </a:p>
        </p:txBody>
      </p:sp>
      <p:sp>
        <p:nvSpPr>
          <p:cNvPr id="1030" name="Line 25"/>
          <p:cNvSpPr>
            <a:spLocks noChangeShapeType="1"/>
          </p:cNvSpPr>
          <p:nvPr userDrawn="1"/>
        </p:nvSpPr>
        <p:spPr bwMode="auto">
          <a:xfrm>
            <a:off x="381000" y="1219200"/>
            <a:ext cx="8515350" cy="0"/>
          </a:xfrm>
          <a:prstGeom prst="line">
            <a:avLst/>
          </a:prstGeom>
          <a:noFill/>
          <a:ln w="25400">
            <a:solidFill>
              <a:srgbClr val="FF0000"/>
            </a:solidFill>
            <a:round/>
            <a:headEnd/>
            <a:tailEnd/>
          </a:ln>
        </p:spPr>
        <p:txBody>
          <a:bodyPr/>
          <a:lstStyle/>
          <a:p>
            <a:pPr>
              <a:defRPr/>
            </a:pPr>
            <a:endParaRPr lang="en-US"/>
          </a:p>
        </p:txBody>
      </p:sp>
      <p:sp>
        <p:nvSpPr>
          <p:cNvPr id="1031" name="Rectangle 27"/>
          <p:cNvSpPr>
            <a:spLocks noChangeArrowheads="1"/>
          </p:cNvSpPr>
          <p:nvPr userDrawn="1"/>
        </p:nvSpPr>
        <p:spPr bwMode="auto">
          <a:xfrm>
            <a:off x="125413" y="6354763"/>
            <a:ext cx="439737" cy="274637"/>
          </a:xfrm>
          <a:prstGeom prst="rect">
            <a:avLst/>
          </a:prstGeom>
          <a:noFill/>
          <a:ln w="9525">
            <a:noFill/>
            <a:miter lim="800000"/>
            <a:headEnd/>
            <a:tailEnd/>
          </a:ln>
        </p:spPr>
        <p:txBody>
          <a:bodyPr wrap="none">
            <a:spAutoFit/>
          </a:bodyPr>
          <a:lstStyle/>
          <a:p>
            <a:pPr algn="r" eaLnBrk="0" hangingPunct="0">
              <a:defRPr/>
            </a:pPr>
            <a:fld id="{1DEB4EEF-D65D-4378-96FB-87644F40C1B9}" type="slidenum">
              <a:rPr lang="en-US" sz="1200" b="1">
                <a:solidFill>
                  <a:schemeClr val="bg1"/>
                </a:solidFill>
                <a:latin typeface="Tahoma" pitchFamily="34" charset="0"/>
              </a:rPr>
              <a:pPr algn="r" eaLnBrk="0" hangingPunct="0">
                <a:defRPr/>
              </a:pPr>
              <a:t>‹#›</a:t>
            </a:fld>
            <a:endParaRPr lang="en-US" sz="1200" b="1">
              <a:solidFill>
                <a:schemeClr val="bg1"/>
              </a:solidFill>
              <a:latin typeface="Tahoma" pitchFamily="34" charset="0"/>
            </a:endParaRPr>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Lst>
  <p:timing>
    <p:tnLst>
      <p:par>
        <p:cTn id="1" dur="indefinite" restart="never" nodeType="tmRoot"/>
      </p:par>
    </p:tnLst>
  </p:timing>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pitchFamily="34" charset="0"/>
        </a:defRPr>
      </a:lvl2pPr>
      <a:lvl3pPr algn="ctr" rtl="0" eaLnBrk="0" fontAlgn="base" hangingPunct="0">
        <a:spcBef>
          <a:spcPct val="0"/>
        </a:spcBef>
        <a:spcAft>
          <a:spcPct val="0"/>
        </a:spcAft>
        <a:defRPr sz="3200">
          <a:solidFill>
            <a:schemeClr val="tx2"/>
          </a:solidFill>
          <a:latin typeface="Arial" pitchFamily="34" charset="0"/>
        </a:defRPr>
      </a:lvl3pPr>
      <a:lvl4pPr algn="ctr" rtl="0" eaLnBrk="0" fontAlgn="base" hangingPunct="0">
        <a:spcBef>
          <a:spcPct val="0"/>
        </a:spcBef>
        <a:spcAft>
          <a:spcPct val="0"/>
        </a:spcAft>
        <a:defRPr sz="3200">
          <a:solidFill>
            <a:schemeClr val="tx2"/>
          </a:solidFill>
          <a:latin typeface="Arial" pitchFamily="34" charset="0"/>
        </a:defRPr>
      </a:lvl4pPr>
      <a:lvl5pPr algn="ctr" rtl="0" eaLnBrk="0" fontAlgn="base" hangingPunct="0">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200">
          <a:solidFill>
            <a:schemeClr val="tx2"/>
          </a:solidFill>
          <a:latin typeface="Arial" pitchFamily="34" charset="0"/>
        </a:defRPr>
      </a:lvl6pPr>
      <a:lvl7pPr marL="914400" algn="ctr" rtl="0" fontAlgn="base">
        <a:spcBef>
          <a:spcPct val="0"/>
        </a:spcBef>
        <a:spcAft>
          <a:spcPct val="0"/>
        </a:spcAft>
        <a:defRPr sz="3200">
          <a:solidFill>
            <a:schemeClr val="tx2"/>
          </a:solidFill>
          <a:latin typeface="Arial" pitchFamily="34" charset="0"/>
        </a:defRPr>
      </a:lvl7pPr>
      <a:lvl8pPr marL="1371600" algn="ctr" rtl="0" fontAlgn="base">
        <a:spcBef>
          <a:spcPct val="0"/>
        </a:spcBef>
        <a:spcAft>
          <a:spcPct val="0"/>
        </a:spcAft>
        <a:defRPr sz="3200">
          <a:solidFill>
            <a:schemeClr val="tx2"/>
          </a:solidFill>
          <a:latin typeface="Arial" pitchFamily="34" charset="0"/>
        </a:defRPr>
      </a:lvl8pPr>
      <a:lvl9pPr marL="1828800" algn="ctr" rtl="0" fontAlgn="base">
        <a:spcBef>
          <a:spcPct val="0"/>
        </a:spcBef>
        <a:spcAft>
          <a:spcPct val="0"/>
        </a:spcAft>
        <a:defRPr sz="3200">
          <a:solidFill>
            <a:schemeClr val="tx2"/>
          </a:solidFill>
          <a:latin typeface="Arial" pitchFamily="34" charset="0"/>
        </a:defRPr>
      </a:lvl9pPr>
    </p:titleStyle>
    <p:bodyStyle>
      <a:lvl1pPr marL="342900" indent="-342900" algn="l" rtl="0" eaLnBrk="0" fontAlgn="base" hangingPunct="0">
        <a:spcBef>
          <a:spcPct val="20000"/>
        </a:spcBef>
        <a:spcAft>
          <a:spcPct val="0"/>
        </a:spcAft>
        <a:buClr>
          <a:srgbClr val="FF0000"/>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SzPct val="85000"/>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sz="2000">
          <a:solidFill>
            <a:schemeClr val="tx1"/>
          </a:solidFill>
          <a:latin typeface="+mn-lt"/>
        </a:defRPr>
      </a:lvl3pPr>
      <a:lvl4pPr marL="1600200" indent="-228600" algn="l" rtl="0" eaLnBrk="0" fontAlgn="base" hangingPunct="0">
        <a:spcBef>
          <a:spcPct val="20000"/>
        </a:spcBef>
        <a:spcAft>
          <a:spcPct val="0"/>
        </a:spcAft>
        <a:buClr>
          <a:srgbClr val="FF0000"/>
        </a:buClr>
        <a:buSzPct val="65000"/>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FF0000"/>
        </a:buClr>
        <a:buSzPct val="50000"/>
        <a:buChar char="•"/>
        <a:defRPr>
          <a:solidFill>
            <a:schemeClr val="tx1"/>
          </a:solidFill>
          <a:latin typeface="+mn-lt"/>
        </a:defRPr>
      </a:lvl5pPr>
      <a:lvl6pPr marL="2514600" indent="-228600" algn="l" rtl="0" fontAlgn="base">
        <a:spcBef>
          <a:spcPct val="20000"/>
        </a:spcBef>
        <a:spcAft>
          <a:spcPct val="0"/>
        </a:spcAft>
        <a:buClr>
          <a:srgbClr val="FF0000"/>
        </a:buClr>
        <a:buSzPct val="50000"/>
        <a:buChar char="•"/>
        <a:defRPr>
          <a:solidFill>
            <a:schemeClr val="tx1"/>
          </a:solidFill>
          <a:latin typeface="+mn-lt"/>
        </a:defRPr>
      </a:lvl6pPr>
      <a:lvl7pPr marL="2971800" indent="-228600" algn="l" rtl="0" fontAlgn="base">
        <a:spcBef>
          <a:spcPct val="20000"/>
        </a:spcBef>
        <a:spcAft>
          <a:spcPct val="0"/>
        </a:spcAft>
        <a:buClr>
          <a:srgbClr val="FF0000"/>
        </a:buClr>
        <a:buSzPct val="50000"/>
        <a:buChar char="•"/>
        <a:defRPr>
          <a:solidFill>
            <a:schemeClr val="tx1"/>
          </a:solidFill>
          <a:latin typeface="+mn-lt"/>
        </a:defRPr>
      </a:lvl7pPr>
      <a:lvl8pPr marL="3429000" indent="-228600" algn="l" rtl="0" fontAlgn="base">
        <a:spcBef>
          <a:spcPct val="20000"/>
        </a:spcBef>
        <a:spcAft>
          <a:spcPct val="0"/>
        </a:spcAft>
        <a:buClr>
          <a:srgbClr val="FF0000"/>
        </a:buClr>
        <a:buSzPct val="50000"/>
        <a:buChar char="•"/>
        <a:defRPr>
          <a:solidFill>
            <a:schemeClr val="tx1"/>
          </a:solidFill>
          <a:latin typeface="+mn-lt"/>
        </a:defRPr>
      </a:lvl8pPr>
      <a:lvl9pPr marL="3886200" indent="-228600" algn="l" rtl="0" fontAlgn="base">
        <a:spcBef>
          <a:spcPct val="20000"/>
        </a:spcBef>
        <a:spcAft>
          <a:spcPct val="0"/>
        </a:spcAft>
        <a:buClr>
          <a:srgbClr val="FF0000"/>
        </a:buClr>
        <a:buSzPct val="5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1.bin"/><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incarecampaign.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www.incarecampaign.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www.incarecampaign.or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www.aidsinfo.nih.gov/ContentFiles/AdultandAdolescentG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esgce.com/RyanWhite2012"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Grp="1" noChangeArrowheads="1"/>
          </p:cNvSpPr>
          <p:nvPr>
            <p:ph type="subTitle" idx="4294967295"/>
          </p:nvPr>
        </p:nvSpPr>
        <p:spPr>
          <a:xfrm>
            <a:off x="1401763" y="990600"/>
            <a:ext cx="6477000" cy="1868488"/>
          </a:xfrm>
        </p:spPr>
        <p:txBody>
          <a:bodyPr/>
          <a:lstStyle/>
          <a:p>
            <a:pPr marL="0" indent="0" algn="ctr" eaLnBrk="1" hangingPunct="1">
              <a:buFontTx/>
              <a:buNone/>
            </a:pPr>
            <a:r>
              <a:rPr lang="en-US" sz="3600" b="1" smtClean="0"/>
              <a:t>Retention in HIV Care</a:t>
            </a:r>
          </a:p>
          <a:p>
            <a:pPr marL="0" indent="0" algn="ctr" eaLnBrk="1" hangingPunct="1">
              <a:buFontTx/>
              <a:buNone/>
            </a:pPr>
            <a:endParaRPr lang="en-US" sz="100" b="1" smtClean="0"/>
          </a:p>
          <a:p>
            <a:pPr marL="0" indent="0" algn="ctr" eaLnBrk="1" hangingPunct="1">
              <a:buFontTx/>
              <a:buNone/>
            </a:pPr>
            <a:endParaRPr lang="en-US" sz="1600" smtClean="0"/>
          </a:p>
          <a:p>
            <a:pPr marL="0" indent="0" algn="ctr" eaLnBrk="1" hangingPunct="1">
              <a:buFontTx/>
              <a:buNone/>
            </a:pPr>
            <a:r>
              <a:rPr lang="en-US" sz="1600" smtClean="0"/>
              <a:t>Michael Hager, Clemens Steinbock, Ed Gardner, Nikki Cockern</a:t>
            </a:r>
          </a:p>
          <a:p>
            <a:pPr marL="0" indent="0" algn="ctr" eaLnBrk="1" hangingPunct="1">
              <a:buFontTx/>
              <a:buNone/>
            </a:pPr>
            <a:r>
              <a:rPr lang="en-US" sz="1600" smtClean="0"/>
              <a:t>November 27, 2012 • 3:30 pm to 5 pm</a:t>
            </a:r>
          </a:p>
          <a:p>
            <a:pPr marL="0" indent="0" algn="ctr" eaLnBrk="1" hangingPunct="1">
              <a:buFontTx/>
              <a:buNone/>
            </a:pPr>
            <a:r>
              <a:rPr lang="en-US" sz="1600" smtClean="0"/>
              <a:t>RWA-0253</a:t>
            </a:r>
          </a:p>
        </p:txBody>
      </p:sp>
      <p:graphicFrame>
        <p:nvGraphicFramePr>
          <p:cNvPr id="1026" name="Object 4"/>
          <p:cNvGraphicFramePr>
            <a:graphicFrameLocks noChangeAspect="1"/>
          </p:cNvGraphicFramePr>
          <p:nvPr/>
        </p:nvGraphicFramePr>
        <p:xfrm>
          <a:off x="1371600" y="3429000"/>
          <a:ext cx="6705600" cy="2178050"/>
        </p:xfrm>
        <a:graphic>
          <a:graphicData uri="http://schemas.openxmlformats.org/presentationml/2006/ole">
            <mc:AlternateContent xmlns:mc="http://schemas.openxmlformats.org/markup-compatibility/2006">
              <mc:Choice xmlns:v="urn:schemas-microsoft-com:vml" Requires="v">
                <p:oleObj spid="_x0000_s1035" name="Slide" r:id="rId4" imgW="4166748" imgH="1374778" progId="PowerPoint.Slide.8">
                  <p:embed/>
                </p:oleObj>
              </mc:Choice>
              <mc:Fallback>
                <p:oleObj name="Slide" r:id="rId4" imgW="4166748" imgH="1374778" progId="PowerPoint.Slide.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3429000"/>
                        <a:ext cx="67056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88163" y="4973638"/>
            <a:ext cx="990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itle 1"/>
          <p:cNvSpPr>
            <a:spLocks/>
          </p:cNvSpPr>
          <p:nvPr/>
        </p:nvSpPr>
        <p:spPr bwMode="auto">
          <a:xfrm>
            <a:off x="1143000" y="3138488"/>
            <a:ext cx="70866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a:latin typeface="Verdana" pitchFamily="34" charset="0"/>
              </a:rPr>
              <a:t>Continuum of Engagement</a:t>
            </a:r>
          </a:p>
        </p:txBody>
      </p:sp>
      <p:pic>
        <p:nvPicPr>
          <p:cNvPr id="103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62400" y="5294313"/>
            <a:ext cx="45720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29188" y="529431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0" y="5257800"/>
            <a:ext cx="4572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257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43200" y="5257800"/>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533400" y="1887538"/>
            <a:ext cx="6088063" cy="3600450"/>
          </a:xfrm>
          <a:prstGeom prst="rect">
            <a:avLst/>
          </a:prstGeom>
          <a:noFill/>
          <a:ln w="9525">
            <a:noFill/>
            <a:miter lim="800000"/>
            <a:headEnd/>
            <a:tailEnd/>
          </a:ln>
        </p:spPr>
        <p:txBody>
          <a:bodyPr>
            <a:spAutoFit/>
          </a:bodyPr>
          <a:lstStyle/>
          <a:p>
            <a:pPr>
              <a:defRPr/>
            </a:pPr>
            <a:r>
              <a:rPr lang="en-US" dirty="0">
                <a:solidFill>
                  <a:schemeClr val="accent6">
                    <a:lumMod val="50000"/>
                  </a:schemeClr>
                </a:solidFill>
                <a:latin typeface="Arial" charset="0"/>
                <a:cs typeface="Arial" charset="0"/>
              </a:rPr>
              <a:t>1.     Reducing the number of people who become infected with HIV,</a:t>
            </a:r>
          </a:p>
          <a:p>
            <a:pPr lvl="1">
              <a:buFont typeface="Wingdings 2" pitchFamily="18" charset="2"/>
              <a:buNone/>
              <a:defRPr/>
            </a:pPr>
            <a:r>
              <a:rPr lang="en-US" sz="2800" dirty="0">
                <a:solidFill>
                  <a:srgbClr val="92D050"/>
                </a:solidFill>
                <a:latin typeface="Arial" charset="0"/>
                <a:cs typeface="Arial" charset="0"/>
                <a:sym typeface="Wingdings"/>
              </a:rPr>
              <a:t></a:t>
            </a:r>
            <a:r>
              <a:rPr lang="en-US" dirty="0">
                <a:solidFill>
                  <a:schemeClr val="accent6">
                    <a:lumMod val="50000"/>
                  </a:schemeClr>
                </a:solidFill>
                <a:latin typeface="Arial" charset="0"/>
                <a:cs typeface="Arial" charset="0"/>
                <a:sym typeface="Wingdings"/>
              </a:rPr>
              <a:t> - indirectly in all three initiatives through secondary/tertiary prevention </a:t>
            </a:r>
            <a:endParaRPr lang="en-US" dirty="0">
              <a:solidFill>
                <a:schemeClr val="accent6">
                  <a:lumMod val="50000"/>
                </a:schemeClr>
              </a:solidFill>
              <a:latin typeface="Arial" charset="0"/>
              <a:cs typeface="Arial" charset="0"/>
            </a:endParaRPr>
          </a:p>
          <a:p>
            <a:pPr>
              <a:buFont typeface="Wingdings 2" pitchFamily="18" charset="2"/>
              <a:buNone/>
              <a:defRPr/>
            </a:pPr>
            <a:endParaRPr lang="en-US" dirty="0">
              <a:solidFill>
                <a:schemeClr val="accent6">
                  <a:lumMod val="50000"/>
                </a:schemeClr>
              </a:solidFill>
              <a:latin typeface="Arial" charset="0"/>
              <a:cs typeface="Arial" charset="0"/>
            </a:endParaRPr>
          </a:p>
          <a:p>
            <a:pPr>
              <a:buFont typeface="Wingdings 2" pitchFamily="18" charset="2"/>
              <a:buNone/>
              <a:defRPr/>
            </a:pPr>
            <a:r>
              <a:rPr lang="en-US" dirty="0">
                <a:solidFill>
                  <a:schemeClr val="accent6">
                    <a:lumMod val="50000"/>
                  </a:schemeClr>
                </a:solidFill>
                <a:latin typeface="Arial" charset="0"/>
                <a:cs typeface="Arial" charset="0"/>
              </a:rPr>
              <a:t>2.     Increasing access to care and optimizing health outcomes for people living with HIV, and</a:t>
            </a:r>
          </a:p>
          <a:p>
            <a:pPr marL="457200" lvl="2">
              <a:defRPr/>
            </a:pPr>
            <a:r>
              <a:rPr lang="en-US" sz="2800" dirty="0">
                <a:solidFill>
                  <a:srgbClr val="92D050"/>
                </a:solidFill>
                <a:latin typeface="Arial" charset="0"/>
                <a:cs typeface="Arial" charset="0"/>
                <a:sym typeface="Wingdings"/>
              </a:rPr>
              <a:t></a:t>
            </a:r>
            <a:r>
              <a:rPr lang="en-US" dirty="0">
                <a:solidFill>
                  <a:schemeClr val="accent6">
                    <a:lumMod val="50000"/>
                  </a:schemeClr>
                </a:solidFill>
                <a:latin typeface="Arial" charset="0"/>
                <a:cs typeface="Arial" charset="0"/>
                <a:sym typeface="Wingdings"/>
              </a:rPr>
              <a:t> - directly through all three initiatives</a:t>
            </a:r>
            <a:endParaRPr lang="en-US" dirty="0">
              <a:solidFill>
                <a:schemeClr val="accent6">
                  <a:lumMod val="50000"/>
                </a:schemeClr>
              </a:solidFill>
              <a:latin typeface="Arial" charset="0"/>
              <a:cs typeface="Arial" charset="0"/>
            </a:endParaRPr>
          </a:p>
          <a:p>
            <a:pPr>
              <a:buFont typeface="Wingdings 2" pitchFamily="18" charset="2"/>
              <a:buNone/>
              <a:defRPr/>
            </a:pPr>
            <a:endParaRPr lang="en-US" dirty="0">
              <a:solidFill>
                <a:schemeClr val="accent6">
                  <a:lumMod val="50000"/>
                </a:schemeClr>
              </a:solidFill>
              <a:latin typeface="Arial" charset="0"/>
              <a:cs typeface="Arial" charset="0"/>
            </a:endParaRPr>
          </a:p>
          <a:p>
            <a:pPr>
              <a:spcBef>
                <a:spcPts val="0"/>
              </a:spcBef>
              <a:buFont typeface="Wingdings 2" pitchFamily="18" charset="2"/>
              <a:buNone/>
              <a:defRPr/>
            </a:pPr>
            <a:r>
              <a:rPr lang="en-US" dirty="0">
                <a:solidFill>
                  <a:schemeClr val="accent6">
                    <a:lumMod val="50000"/>
                  </a:schemeClr>
                </a:solidFill>
                <a:latin typeface="Arial" charset="0"/>
                <a:cs typeface="Arial" charset="0"/>
              </a:rPr>
              <a:t>3.     Reducing HIV-related health disparities.</a:t>
            </a:r>
          </a:p>
          <a:p>
            <a:pPr lvl="1" algn="just">
              <a:spcBef>
                <a:spcPts val="0"/>
              </a:spcBef>
              <a:buClr>
                <a:srgbClr val="FF0000"/>
              </a:buClr>
              <a:defRPr/>
            </a:pPr>
            <a:r>
              <a:rPr lang="en-US" sz="2800" dirty="0">
                <a:solidFill>
                  <a:srgbClr val="92D050"/>
                </a:solidFill>
                <a:latin typeface="Arial" charset="0"/>
                <a:cs typeface="Arial" charset="0"/>
                <a:sym typeface="Wingdings"/>
              </a:rPr>
              <a:t></a:t>
            </a:r>
            <a:r>
              <a:rPr lang="en-US" dirty="0">
                <a:solidFill>
                  <a:schemeClr val="accent6">
                    <a:lumMod val="50000"/>
                  </a:schemeClr>
                </a:solidFill>
                <a:latin typeface="Arial" charset="0"/>
                <a:cs typeface="Arial" charset="0"/>
                <a:sym typeface="Wingdings"/>
              </a:rPr>
              <a:t> - directly through CDC MAI CAPUS</a:t>
            </a:r>
            <a:endParaRPr lang="en-US" dirty="0">
              <a:solidFill>
                <a:schemeClr val="accent6">
                  <a:lumMod val="50000"/>
                </a:schemeClr>
              </a:solidFill>
              <a:latin typeface="Arial" charset="0"/>
              <a:cs typeface="Arial" charset="0"/>
            </a:endParaRPr>
          </a:p>
        </p:txBody>
      </p:sp>
      <p:sp>
        <p:nvSpPr>
          <p:cNvPr id="13315" name="Rectangle 2"/>
          <p:cNvSpPr>
            <a:spLocks noChangeArrowheads="1"/>
          </p:cNvSpPr>
          <p:nvPr/>
        </p:nvSpPr>
        <p:spPr bwMode="auto">
          <a:xfrm>
            <a:off x="609600" y="990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400" b="1"/>
          </a:p>
        </p:txBody>
      </p:sp>
      <p:pic>
        <p:nvPicPr>
          <p:cNvPr id="13316" name="Picture 8" descr="yin_ya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1463" y="2717800"/>
            <a:ext cx="233362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itle 1"/>
          <p:cNvSpPr>
            <a:spLocks noGrp="1"/>
          </p:cNvSpPr>
          <p:nvPr>
            <p:ph type="title"/>
          </p:nvPr>
        </p:nvSpPr>
        <p:spPr>
          <a:xfrm>
            <a:off x="762000" y="609600"/>
            <a:ext cx="7772400" cy="762000"/>
          </a:xfrm>
        </p:spPr>
        <p:txBody>
          <a:bodyPr/>
          <a:lstStyle/>
          <a:p>
            <a:r>
              <a:rPr lang="en-US" b="1" smtClean="0"/>
              <a:t>Retention Initiatives and National HIV/AIDS Strategy</a:t>
            </a:r>
            <a:br>
              <a:rPr lang="en-US" b="1" smtClean="0"/>
            </a:b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ph type="title"/>
          </p:nvPr>
        </p:nvSpPr>
        <p:spPr>
          <a:xfrm>
            <a:off x="4343400" y="1609725"/>
            <a:ext cx="4554538" cy="4114800"/>
          </a:xfrm>
        </p:spPr>
        <p:txBody>
          <a:bodyPr anchor="b"/>
          <a:lstStyle/>
          <a:p>
            <a:pPr algn="l"/>
            <a:r>
              <a:rPr lang="en-US" sz="2800" smtClean="0">
                <a:sym typeface="ChollaSansRegular" pitchFamily="2" charset="0"/>
              </a:rPr>
              <a:t>The </a:t>
            </a:r>
            <a:r>
              <a:rPr lang="en-US" sz="2800" smtClean="0"/>
              <a:t>in</a:t>
            </a:r>
            <a:r>
              <a:rPr lang="en-US" sz="2800" smtClean="0">
                <a:solidFill>
                  <a:srgbClr val="FF0000"/>
                </a:solidFill>
              </a:rPr>
              <a:t>+</a:t>
            </a:r>
            <a:r>
              <a:rPr lang="en-US" sz="2800" smtClean="0"/>
              <a:t>care </a:t>
            </a:r>
            <a:r>
              <a:rPr lang="en-US" sz="2800" smtClean="0">
                <a:sym typeface="ChollaSansRegular" pitchFamily="2" charset="0"/>
              </a:rPr>
              <a:t>Campaign is designed to facilitate local, regional and state-level efforts to retain more HIV patients in care and to prevent HIV patients falling out of care while building and sustaining a community of learners among Ryan White providers.</a:t>
            </a:r>
          </a:p>
        </p:txBody>
      </p:sp>
      <p:grpSp>
        <p:nvGrpSpPr>
          <p:cNvPr id="14339" name="Group 5"/>
          <p:cNvGrpSpPr>
            <a:grpSpLocks/>
          </p:cNvGrpSpPr>
          <p:nvPr/>
        </p:nvGrpSpPr>
        <p:grpSpPr bwMode="auto">
          <a:xfrm>
            <a:off x="238125" y="963613"/>
            <a:ext cx="3722688" cy="4751387"/>
            <a:chOff x="0" y="0"/>
            <a:chExt cx="3336" cy="4256"/>
          </a:xfrm>
        </p:grpSpPr>
        <p:pic>
          <p:nvPicPr>
            <p:cNvPr id="14340" name="Picture 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 y="0"/>
              <a:ext cx="1249" cy="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9" y="683"/>
              <a:ext cx="1246" cy="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89"/>
              <a:ext cx="3336" cy="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4294967295"/>
          </p:nvPr>
        </p:nvSpPr>
        <p:spPr bwMode="auto">
          <a:xfrm>
            <a:off x="174625" y="6248400"/>
            <a:ext cx="312738" cy="368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C6F1596-CBA6-4BFC-817B-A579789DDC20}" type="slidenum">
              <a:rPr lang="en-US" b="1">
                <a:solidFill>
                  <a:srgbClr val="FFFFFF"/>
                </a:solidFill>
                <a:latin typeface="Garamond" pitchFamily="18" charset="0"/>
                <a:ea typeface="ＭＳ Ｐゴシック" pitchFamily="34" charset="-128"/>
                <a:sym typeface="Garamond" pitchFamily="18" charset="0"/>
              </a:rPr>
              <a:pPr eaLnBrk="1" hangingPunct="1"/>
              <a:t>12</a:t>
            </a:fld>
            <a:endParaRPr lang="en-US" b="1">
              <a:solidFill>
                <a:srgbClr val="FFFFFF"/>
              </a:solidFill>
              <a:latin typeface="Garamond" pitchFamily="18" charset="0"/>
              <a:ea typeface="ＭＳ Ｐゴシック" pitchFamily="34" charset="-128"/>
              <a:sym typeface="Garamond" pitchFamily="18" charset="0"/>
            </a:endParaRPr>
          </a:p>
        </p:txBody>
      </p:sp>
      <p:pic>
        <p:nvPicPr>
          <p:cNvPr id="15363"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2"/>
          <p:cNvSpPr>
            <a:spLocks noGrp="1" noChangeArrowheads="1"/>
          </p:cNvSpPr>
          <p:nvPr>
            <p:ph type="title"/>
          </p:nvPr>
        </p:nvSpPr>
        <p:spPr>
          <a:xfrm>
            <a:off x="0" y="0"/>
            <a:ext cx="9144000" cy="1828800"/>
          </a:xfrm>
        </p:spPr>
        <p:txBody>
          <a:bodyPr rIns="132080"/>
          <a:lstStyle/>
          <a:p>
            <a:pPr eaLnBrk="1" hangingPunct="1"/>
            <a:r>
              <a:rPr lang="en-US" smtClean="0">
                <a:sym typeface="Garamond" pitchFamily="18" charset="0"/>
              </a:rPr>
              <a:t>in</a:t>
            </a:r>
            <a:r>
              <a:rPr lang="en-US" smtClean="0">
                <a:solidFill>
                  <a:srgbClr val="FF0000"/>
                </a:solidFill>
                <a:sym typeface="Garamond" pitchFamily="18" charset="0"/>
              </a:rPr>
              <a:t>+</a:t>
            </a:r>
            <a:r>
              <a:rPr lang="en-US" smtClean="0">
                <a:sym typeface="Garamond" pitchFamily="18" charset="0"/>
              </a:rPr>
              <a:t>care Campaign Components</a:t>
            </a:r>
          </a:p>
        </p:txBody>
      </p:sp>
      <p:sp>
        <p:nvSpPr>
          <p:cNvPr id="15365" name="Rectangle 3"/>
          <p:cNvSpPr>
            <a:spLocks noGrp="1" noChangeArrowheads="1"/>
          </p:cNvSpPr>
          <p:nvPr>
            <p:ph type="body" idx="1"/>
          </p:nvPr>
        </p:nvSpPr>
        <p:spPr>
          <a:xfrm>
            <a:off x="762000" y="1676400"/>
            <a:ext cx="7772400" cy="4191000"/>
          </a:xfrm>
        </p:spPr>
        <p:txBody>
          <a:bodyPr rIns="132080"/>
          <a:lstStyle/>
          <a:p>
            <a:pPr eaLnBrk="1" hangingPunct="1">
              <a:buFont typeface="Wingdings" pitchFamily="2" charset="2"/>
              <a:buChar char="Ø"/>
            </a:pPr>
            <a:r>
              <a:rPr lang="en-US" sz="2400" smtClean="0">
                <a:sym typeface="Garamond" pitchFamily="18" charset="0"/>
              </a:rPr>
              <a:t>Webinars curriculum (general, provider, consumer)</a:t>
            </a:r>
          </a:p>
          <a:p>
            <a:pPr eaLnBrk="1" hangingPunct="1">
              <a:buFont typeface="Wingdings" pitchFamily="2" charset="2"/>
              <a:buChar char="Ø"/>
            </a:pPr>
            <a:r>
              <a:rPr lang="en-US" sz="2400" smtClean="0">
                <a:sym typeface="Garamond" pitchFamily="18" charset="0"/>
              </a:rPr>
              <a:t>Performance Measurement</a:t>
            </a:r>
          </a:p>
          <a:p>
            <a:pPr eaLnBrk="1" hangingPunct="1">
              <a:buFont typeface="Wingdings" pitchFamily="2" charset="2"/>
              <a:buChar char="Ø"/>
            </a:pPr>
            <a:r>
              <a:rPr lang="en-US" sz="2400" smtClean="0">
                <a:sym typeface="Garamond" pitchFamily="18" charset="0"/>
              </a:rPr>
              <a:t>Quality Improvement Projects</a:t>
            </a:r>
          </a:p>
          <a:p>
            <a:pPr eaLnBrk="1" hangingPunct="1">
              <a:buFont typeface="Wingdings" pitchFamily="2" charset="2"/>
              <a:buChar char="Ø"/>
            </a:pPr>
            <a:r>
              <a:rPr lang="en-US" sz="2400" smtClean="0">
                <a:sym typeface="Garamond" pitchFamily="18" charset="0"/>
              </a:rPr>
              <a:t>Campaign Quality Coaching</a:t>
            </a:r>
          </a:p>
          <a:p>
            <a:pPr eaLnBrk="1" hangingPunct="1">
              <a:buFont typeface="Wingdings" pitchFamily="2" charset="2"/>
              <a:buChar char="Ø"/>
            </a:pPr>
            <a:r>
              <a:rPr lang="en-US" sz="2400" smtClean="0">
                <a:sym typeface="Garamond" pitchFamily="18" charset="0"/>
              </a:rPr>
              <a:t>Localization of dialogue through Local Quality Champions and their Local Retention Groups</a:t>
            </a:r>
          </a:p>
          <a:p>
            <a:pPr eaLnBrk="1" hangingPunct="1">
              <a:buFont typeface="Wingdings" pitchFamily="2" charset="2"/>
              <a:buChar char="Ø"/>
            </a:pPr>
            <a:r>
              <a:rPr lang="en-US" sz="2400" smtClean="0">
                <a:sym typeface="Garamond" pitchFamily="18" charset="0"/>
              </a:rPr>
              <a:t>Partners in</a:t>
            </a:r>
            <a:r>
              <a:rPr lang="en-US" sz="2400" smtClean="0">
                <a:solidFill>
                  <a:srgbClr val="FF0000"/>
                </a:solidFill>
                <a:sym typeface="Garamond" pitchFamily="18" charset="0"/>
              </a:rPr>
              <a:t>+</a:t>
            </a:r>
            <a:r>
              <a:rPr lang="en-US" sz="2400" smtClean="0">
                <a:sym typeface="Garamond" pitchFamily="18" charset="0"/>
              </a:rPr>
              <a:t>care (for consumers and their allies)</a:t>
            </a:r>
          </a:p>
          <a:p>
            <a:pPr eaLnBrk="1" hangingPunct="1">
              <a:buFont typeface="Wingdings" pitchFamily="2" charset="2"/>
              <a:buChar char="Ø"/>
            </a:pPr>
            <a:r>
              <a:rPr lang="en-US" sz="2400" smtClean="0">
                <a:sym typeface="Garamond" pitchFamily="18" charset="0"/>
              </a:rPr>
              <a:t>Campaign Office Hours</a:t>
            </a:r>
          </a:p>
          <a:p>
            <a:pPr eaLnBrk="1" hangingPunct="1">
              <a:buFont typeface="Wingdings" pitchFamily="2" charset="2"/>
              <a:buChar char="Ø"/>
            </a:pPr>
            <a:r>
              <a:rPr lang="en-US" sz="2400" smtClean="0">
                <a:sym typeface="Garamond" pitchFamily="18" charset="0"/>
              </a:rPr>
              <a:t>Website Resources Library</a:t>
            </a:r>
          </a:p>
        </p:txBody>
      </p:sp>
      <p:sp>
        <p:nvSpPr>
          <p:cNvPr id="15366" name="Text Box 4"/>
          <p:cNvSpPr txBox="1">
            <a:spLocks noChangeArrowheads="1"/>
          </p:cNvSpPr>
          <p:nvPr/>
        </p:nvSpPr>
        <p:spPr bwMode="auto">
          <a:xfrm>
            <a:off x="174625" y="6248400"/>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fld id="{D816F600-86DA-4064-B4EE-24475A0BB238}" type="slidenum">
              <a:rPr lang="en-US" b="1">
                <a:solidFill>
                  <a:srgbClr val="FFFFFF"/>
                </a:solidFill>
                <a:latin typeface="Garamond" pitchFamily="18" charset="0"/>
                <a:ea typeface="ヒラギノ明朝 ProN W3"/>
                <a:cs typeface="ヒラギノ明朝 ProN W3"/>
                <a:sym typeface="Garamond" pitchFamily="18" charset="0"/>
              </a:rPr>
              <a:pPr algn="ctr" eaLnBrk="1" hangingPunct="1"/>
              <a:t>12</a:t>
            </a:fld>
            <a:endParaRPr lang="en-US" b="1">
              <a:solidFill>
                <a:srgbClr val="FFFFFF"/>
              </a:solidFill>
              <a:latin typeface="Garamond" pitchFamily="18" charset="0"/>
              <a:ea typeface="ヒラギノ明朝 ProN W3"/>
              <a:cs typeface="ヒラギノ明朝 ProN W3"/>
              <a:sym typeface="Garamond" pitchFamily="18" charset="0"/>
            </a:endParaRP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1752600" y="73025"/>
            <a:ext cx="70326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r"/>
            <a:r>
              <a:rPr lang="en-US" sz="2000">
                <a:sym typeface="ChollaSansRegular" pitchFamily="2" charset="0"/>
              </a:rPr>
              <a:t>in</a:t>
            </a:r>
            <a:r>
              <a:rPr lang="en-US" sz="2000">
                <a:solidFill>
                  <a:srgbClr val="FF0000"/>
                </a:solidFill>
                <a:sym typeface="ChollaSansRegular" pitchFamily="2" charset="0"/>
              </a:rPr>
              <a:t>+</a:t>
            </a:r>
            <a:r>
              <a:rPr lang="en-US" sz="2000">
                <a:sym typeface="ChollaSansRegular" pitchFamily="2" charset="0"/>
              </a:rPr>
              <a:t>care Participants by Zip Code (as of October 12, 2012)</a:t>
            </a:r>
          </a:p>
        </p:txBody>
      </p:sp>
      <p:pic>
        <p:nvPicPr>
          <p:cNvPr id="1638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474663"/>
            <a:ext cx="8448675" cy="548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572000"/>
            <a:ext cx="2085975"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1400" y="5257800"/>
            <a:ext cx="14922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5321300"/>
            <a:ext cx="149383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ChangeArrowheads="1"/>
          </p:cNvSpPr>
          <p:nvPr/>
        </p:nvSpPr>
        <p:spPr bwMode="auto">
          <a:xfrm>
            <a:off x="-20782" y="457200"/>
            <a:ext cx="9144000" cy="5486400"/>
          </a:xfrm>
          <a:prstGeom prst="rect">
            <a:avLst/>
          </a:prstGeom>
          <a:noFill/>
          <a:ln>
            <a:noFill/>
          </a:ln>
          <a:effectLst/>
          <a:extLst/>
        </p:spPr>
        <p:txBody>
          <a:bodyPr numCol="4"/>
          <a:lstStyle/>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Alaska Native Tribal Health Consortium, Anchorage, AK</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 George's Clinic, Birmingham, AL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UAB Family Clinic, Birmingham, AL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Franklin Primary Health, Inc., Mobile, AL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Montgomery AIDS Outreach, Inc., Montgomery, AL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Whatley Health Services, Inc., Tuscaloosa, AL</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ARcare</a:t>
            </a:r>
            <a:r>
              <a:rPr lang="en-US" sz="500" dirty="0">
                <a:solidFill>
                  <a:schemeClr val="bg1">
                    <a:lumMod val="65000"/>
                  </a:schemeClr>
                </a:solidFill>
                <a:latin typeface="Garamond" charset="0"/>
                <a:ea typeface="ＭＳ Ｐゴシック" charset="0"/>
                <a:cs typeface="ＭＳ Ｐゴシック" charset="0"/>
                <a:sym typeface="ChollaSansRegular" charset="0"/>
              </a:rPr>
              <a:t>, Kensett, AR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Jefferson Comprehensive Care System, Inc., Pine Bluff, AR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Arizona </a:t>
            </a:r>
            <a:r>
              <a:rPr lang="en-US" sz="500" dirty="0" err="1">
                <a:solidFill>
                  <a:schemeClr val="bg1">
                    <a:lumMod val="65000"/>
                  </a:schemeClr>
                </a:solidFill>
                <a:latin typeface="Garamond" charset="0"/>
                <a:ea typeface="ＭＳ Ｐゴシック" charset="0"/>
                <a:cs typeface="ＭＳ Ｐゴシック" charset="0"/>
                <a:sym typeface="ChollaSansRegular" charset="0"/>
              </a:rPr>
              <a:t>Dept</a:t>
            </a:r>
            <a:r>
              <a:rPr lang="en-US" sz="500" dirty="0">
                <a:solidFill>
                  <a:schemeClr val="bg1">
                    <a:lumMod val="65000"/>
                  </a:schemeClr>
                </a:solidFill>
                <a:latin typeface="Garamond" charset="0"/>
                <a:ea typeface="ＭＳ Ｐゴシック" charset="0"/>
                <a:cs typeface="ＭＳ Ｐゴシック" charset="0"/>
                <a:sym typeface="ChollaSansRegular" charset="0"/>
              </a:rPr>
              <a:t> of Health Services, Phoenix, AZ</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Phoenix Children's Hospital, Phoenix, AZ</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El Rio Santa Cruz Neighborhood Health Center, Inc., Tucson, AZ</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Community Regional Medical Center, Fresno,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West County Health Centers, Inc., Guerneville,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Mendocino Community Health Clinic, Inc., Lakeport, CA</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AltaMed</a:t>
            </a:r>
            <a:r>
              <a:rPr lang="en-US" sz="500" dirty="0">
                <a:solidFill>
                  <a:schemeClr val="bg1">
                    <a:lumMod val="65000"/>
                  </a:schemeClr>
                </a:solidFill>
                <a:latin typeface="Garamond" charset="0"/>
                <a:ea typeface="ＭＳ Ｐゴシック" charset="0"/>
                <a:cs typeface="ＭＳ Ｐゴシック" charset="0"/>
                <a:sym typeface="ChollaSansRegular" charset="0"/>
              </a:rPr>
              <a:t> Health Services,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Charles Drew University of Medicine and Science,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Children's Hospital Los Angeles,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Los Angeles Gay &amp; Lesbian Center,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UCLA Pacific AIDS Education and Training Center,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Southern California/Maternal, Child &amp; Adolescent Health Program, Los Angeles,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Alameda County Office of AIDS Administration, Oakland,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Shasta Community Health Center, Redding,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Center for AIDS, Research Education &amp; Services, Sacramento,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County of San Diego HIV, STD and Hepatitis Branch, San Diego,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UCSD Mother-Child Adolescent HIV Program, San Diego,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UCSD Owen Clinic, San Diego,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Mission Neighborhood Health Center, San Francisco,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Opiate Treatment Outpatient Program, DSAAM, San Francisco,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Positive Health Program, San Francisco,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Tom Waddell Health Center, San Francisco,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County of Orange, Health Care Agency, Santa Ana,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Santa Rosa Community Health Centers/ Southwest Health Center, Santa Rosa,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Venice Family Clinic, Venice,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Vista Community Clinic, Vista, CA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Colorado Hospital, Aurora, CO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Boulder Community Hospital, Boulder, CO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Denver Health HIV Primary Care Clinic, Denver, CO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Denver Public Health ID Clinic, Denver, CO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Southwest Community Health Center, Bridgeport,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City of Hartford, Hartford,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Community Health Services, Hartford,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CT Health Center Pediatric Youth and Family HIV Program, Hartford,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Community Health Center, Middletown,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Cornell Scott Hill Health Center, New Haven,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Fair Haven Community Health Center, New Haven,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Yale Child Study Center, New Haven,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Yale University School of Medicine, New Haven,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Waterbury Hospital, Waterbury, CT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Carl Vogel Center, Washington, DC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Howard University Hospital, Washington, DC</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Medstar</a:t>
            </a:r>
            <a:r>
              <a:rPr lang="en-US" sz="500" dirty="0">
                <a:solidFill>
                  <a:schemeClr val="bg1">
                    <a:lumMod val="65000"/>
                  </a:schemeClr>
                </a:solidFill>
                <a:latin typeface="Garamond" charset="0"/>
                <a:ea typeface="ＭＳ Ｐゴシック" charset="0"/>
                <a:cs typeface="ＭＳ Ｐゴシック" charset="0"/>
                <a:sym typeface="ChollaSansRegular" charset="0"/>
              </a:rPr>
              <a:t> Health Research </a:t>
            </a:r>
            <a:r>
              <a:rPr lang="en-US" sz="500" dirty="0" err="1">
                <a:solidFill>
                  <a:schemeClr val="bg1">
                    <a:lumMod val="65000"/>
                  </a:schemeClr>
                </a:solidFill>
                <a:latin typeface="Garamond" charset="0"/>
                <a:ea typeface="ＭＳ Ｐゴシック" charset="0"/>
                <a:cs typeface="ＭＳ Ｐゴシック" charset="0"/>
                <a:sym typeface="ChollaSansRegular" charset="0"/>
              </a:rPr>
              <a:t>Insititute</a:t>
            </a:r>
            <a:r>
              <a:rPr lang="en-US" sz="500" dirty="0">
                <a:solidFill>
                  <a:schemeClr val="bg1">
                    <a:lumMod val="65000"/>
                  </a:schemeClr>
                </a:solidFill>
                <a:latin typeface="Garamond" charset="0"/>
                <a:ea typeface="ＭＳ Ｐゴシック" charset="0"/>
                <a:cs typeface="ＭＳ Ｐゴシック" charset="0"/>
                <a:sym typeface="ChollaSansRegular" charset="0"/>
              </a:rPr>
              <a:t>/Washington Hospital Center, Washington, DC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Unity Health Care, Washington, DC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Whitman-Walker Health, Washington, DC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Broward County Human Services Ryan White Part A Program, Fort Lauderdale,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Children's Diagnostic &amp; Treatment Center, Inc., Fort Lauderdale,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McGregor Clinic, Inc., Fort Myers,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Social Services Navigators, Hollywood,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Collier Health Services </a:t>
            </a:r>
            <a:r>
              <a:rPr lang="en-US" sz="500" dirty="0" err="1">
                <a:solidFill>
                  <a:schemeClr val="bg1">
                    <a:lumMod val="65000"/>
                  </a:schemeClr>
                </a:solidFill>
                <a:latin typeface="Garamond" charset="0"/>
                <a:ea typeface="ＭＳ Ｐゴシック" charset="0"/>
                <a:cs typeface="ＭＳ Ｐゴシック" charset="0"/>
                <a:sym typeface="ChollaSansRegular" charset="0"/>
              </a:rPr>
              <a:t>inc</a:t>
            </a:r>
            <a:r>
              <a:rPr lang="en-US" sz="500" dirty="0">
                <a:solidFill>
                  <a:schemeClr val="bg1">
                    <a:lumMod val="65000"/>
                  </a:schemeClr>
                </a:solidFill>
                <a:latin typeface="Garamond" charset="0"/>
                <a:ea typeface="ＭＳ Ｐゴシック" charset="0"/>
                <a:cs typeface="ＭＳ Ｐゴシック" charset="0"/>
                <a:sym typeface="ChollaSansRegular" charset="0"/>
              </a:rPr>
              <a:t>, Immokalee,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Hendry County Health Department, LaBelle, FL</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Borinquen</a:t>
            </a:r>
            <a:r>
              <a:rPr lang="en-US" sz="500" dirty="0">
                <a:solidFill>
                  <a:schemeClr val="bg1">
                    <a:lumMod val="65000"/>
                  </a:schemeClr>
                </a:solidFill>
                <a:latin typeface="Garamond" charset="0"/>
                <a:ea typeface="ＭＳ Ｐゴシック" charset="0"/>
                <a:cs typeface="ＭＳ Ｐゴシック" charset="0"/>
                <a:sym typeface="ChollaSansRegular" charset="0"/>
              </a:rPr>
              <a:t> Healthcare Center of Miami Dade, Miami,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Center for Positive Connections, Miami,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Ryan White Part A Orlando EMA, Orlando,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Sonja Holbrook, Palm Beach Gardens,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NOFLAC, Pensacola,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Florida Department of Health, Tallahassee,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South Florida, College of Public Health, Tampa, FL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Rural HIV Model Clinic, Albany,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 Atlanta </a:t>
            </a:r>
            <a:r>
              <a:rPr lang="en-US" sz="500" dirty="0" err="1">
                <a:solidFill>
                  <a:schemeClr val="bg1">
                    <a:lumMod val="65000"/>
                  </a:schemeClr>
                </a:solidFill>
                <a:latin typeface="Garamond" charset="0"/>
                <a:ea typeface="ＭＳ Ｐゴシック" charset="0"/>
                <a:cs typeface="ＭＳ Ｐゴシック" charset="0"/>
                <a:sym typeface="ChollaSansRegular" charset="0"/>
              </a:rPr>
              <a:t>Joye</a:t>
            </a:r>
            <a:r>
              <a:rPr lang="en-US" sz="500" dirty="0">
                <a:solidFill>
                  <a:schemeClr val="bg1">
                    <a:lumMod val="65000"/>
                  </a:schemeClr>
                </a:solidFill>
                <a:latin typeface="Garamond" charset="0"/>
                <a:ea typeface="ＭＳ Ｐゴシック" charset="0"/>
                <a:cs typeface="ＭＳ Ｐゴシック" charset="0"/>
                <a:sym typeface="ChollaSansRegular" charset="0"/>
              </a:rPr>
              <a:t> Bradley Health Services Clinic,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Emory University,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Fulton County Government,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Fulton County Ryan White Program,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Georgia Department of Public Health - HIV Unit,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Grady Memorial Hospital Corporation, Atlanta,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Georgia Health Sciences University, Augusta,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DeKalb County Board of Health Ryan White Early Care Clinic, Decatur,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 Gwinnett, Duluth,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Cobb-Douglas Board of Health, Marietta, GA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Waikiki Health Center, Honolulu, HI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Iowa Department of Public Health, Des Moines, IA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Iowa, Iowa City, IA</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Siouxland</a:t>
            </a:r>
            <a:r>
              <a:rPr lang="en-US" sz="500" dirty="0">
                <a:solidFill>
                  <a:schemeClr val="bg1">
                    <a:lumMod val="65000"/>
                  </a:schemeClr>
                </a:solidFill>
                <a:latin typeface="Garamond" charset="0"/>
                <a:ea typeface="ＭＳ Ｐゴシック" charset="0"/>
                <a:cs typeface="ＭＳ Ｐゴシック" charset="0"/>
                <a:sym typeface="ChollaSansRegular" charset="0"/>
              </a:rPr>
              <a:t> Community Health Care, Sioux City, IA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Alliance of Chicago,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Chicago Department of Public Health,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Christian Community Health Center,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Heartland Health Outreach,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Howard Brown Health Center,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Lawndale Christian Health Center, Chicago, IL</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Indiana University Health-</a:t>
            </a:r>
            <a:r>
              <a:rPr lang="en-US" sz="500" dirty="0" err="1">
                <a:solidFill>
                  <a:schemeClr val="bg1">
                    <a:lumMod val="65000"/>
                  </a:schemeClr>
                </a:solidFill>
                <a:latin typeface="Garamond" charset="0"/>
                <a:ea typeface="ＭＳ Ｐゴシック" charset="0"/>
                <a:cs typeface="ＭＳ Ｐゴシック" charset="0"/>
                <a:sym typeface="ChollaSansRegular" charset="0"/>
              </a:rPr>
              <a:t>LifeCare</a:t>
            </a:r>
            <a:r>
              <a:rPr lang="en-US" sz="500" dirty="0">
                <a:solidFill>
                  <a:schemeClr val="bg1">
                    <a:lumMod val="65000"/>
                  </a:schemeClr>
                </a:solidFill>
                <a:latin typeface="Garamond" charset="0"/>
                <a:ea typeface="ＭＳ Ｐゴシック" charset="0"/>
                <a:cs typeface="ＭＳ Ｐゴシック" charset="0"/>
                <a:sym typeface="ChollaSansRegular" charset="0"/>
              </a:rPr>
              <a:t>, Indianapolis, IN</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UKSM-W MPA HIV Program, Wichita, KS</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Matthew 25 AIDS Services, Henderson, KY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Kentucky, Lexington, KY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Louisville Research Foundation/Wings Clinic, Louisville, KY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FACES, Baton Rouge,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Family Service of Greater Baton Rouge, Baton Rouge,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LSU - Earl K Long Medical Center, Baton Rouge,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Volunteers of America Greater Baton Rouge, Baton Rouge,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New Orleans </a:t>
            </a:r>
            <a:r>
              <a:rPr lang="en-US" sz="500" dirty="0" err="1">
                <a:solidFill>
                  <a:schemeClr val="bg1">
                    <a:lumMod val="65000"/>
                  </a:schemeClr>
                </a:solidFill>
                <a:latin typeface="Garamond" charset="0"/>
                <a:ea typeface="ＭＳ Ｐゴシック" charset="0"/>
                <a:cs typeface="ＭＳ Ｐゴシック" charset="0"/>
                <a:sym typeface="ChollaSansRegular" charset="0"/>
              </a:rPr>
              <a:t>Metoropolitian</a:t>
            </a:r>
            <a:r>
              <a:rPr lang="en-US" sz="500" dirty="0">
                <a:solidFill>
                  <a:schemeClr val="bg1">
                    <a:lumMod val="65000"/>
                  </a:schemeClr>
                </a:solidFill>
                <a:latin typeface="Garamond" charset="0"/>
                <a:ea typeface="ＭＳ Ｐゴシック" charset="0"/>
                <a:cs typeface="ＭＳ Ｐゴシック" charset="0"/>
                <a:sym typeface="ChollaSansRegular" charset="0"/>
              </a:rPr>
              <a:t> Area, Harvey,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LSU - Hospitals/University Medical Center, Lafayette,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Southwest Louisiana AIDS Council, Lake Charles,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Primary Health </a:t>
            </a:r>
            <a:r>
              <a:rPr lang="en-US" sz="500" dirty="0" err="1">
                <a:solidFill>
                  <a:schemeClr val="bg1">
                    <a:lumMod val="65000"/>
                  </a:schemeClr>
                </a:solidFill>
                <a:latin typeface="Garamond" charset="0"/>
                <a:ea typeface="ＭＳ Ｐゴシック" charset="0"/>
                <a:cs typeface="ＭＳ Ｐゴシック" charset="0"/>
                <a:sym typeface="ChollaSansRegular" charset="0"/>
              </a:rPr>
              <a:t>CAre</a:t>
            </a:r>
            <a:r>
              <a:rPr lang="en-US" sz="500" dirty="0">
                <a:solidFill>
                  <a:schemeClr val="bg1">
                    <a:lumMod val="65000"/>
                  </a:schemeClr>
                </a:solidFill>
                <a:latin typeface="Garamond" charset="0"/>
                <a:ea typeface="ＭＳ Ｐゴシック" charset="0"/>
                <a:cs typeface="ＭＳ Ｐゴシック" charset="0"/>
                <a:sym typeface="ChollaSansRegular" charset="0"/>
              </a:rPr>
              <a:t>, Marrero,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Children's Hospital New Orleans, New Orleans,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Interim Louisiana State </a:t>
            </a:r>
            <a:r>
              <a:rPr lang="en-US" sz="500" dirty="0" err="1">
                <a:solidFill>
                  <a:schemeClr val="bg1">
                    <a:lumMod val="65000"/>
                  </a:schemeClr>
                </a:solidFill>
                <a:latin typeface="Garamond" charset="0"/>
                <a:ea typeface="ＭＳ Ｐゴシック" charset="0"/>
                <a:cs typeface="ＭＳ Ｐゴシック" charset="0"/>
                <a:sym typeface="ChollaSansRegular" charset="0"/>
              </a:rPr>
              <a:t>Unversity</a:t>
            </a:r>
            <a:r>
              <a:rPr lang="en-US" sz="500" dirty="0">
                <a:solidFill>
                  <a:schemeClr val="bg1">
                    <a:lumMod val="65000"/>
                  </a:schemeClr>
                </a:solidFill>
                <a:latin typeface="Garamond" charset="0"/>
                <a:ea typeface="ＭＳ Ｐゴシック" charset="0"/>
                <a:cs typeface="ＭＳ Ｐゴシック" charset="0"/>
                <a:sym typeface="ChollaSansRegular" charset="0"/>
              </a:rPr>
              <a:t> Public Hospital, New Orleans,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NO/AIDS Task Force, New Orleans,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Office of Health Policy and AIDS Funding, New Orleans,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GOCARE, West Monroe, LA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Harbor Health Services, Inc., Dorchester, MA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Lynn Community Health Center, Lynn, MA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Greater New Bedford Community Health Center, New Bedford, MA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Jordan </a:t>
            </a:r>
            <a:r>
              <a:rPr lang="en-US" sz="500" dirty="0" err="1">
                <a:solidFill>
                  <a:schemeClr val="bg1">
                    <a:lumMod val="65000"/>
                  </a:schemeClr>
                </a:solidFill>
                <a:latin typeface="Garamond" charset="0"/>
                <a:ea typeface="ＭＳ Ｐゴシック" charset="0"/>
                <a:cs typeface="ＭＳ Ｐゴシック" charset="0"/>
                <a:sym typeface="ChollaSansRegular" charset="0"/>
              </a:rPr>
              <a:t>Hosiptal</a:t>
            </a:r>
            <a:r>
              <a:rPr lang="en-US" sz="500" dirty="0">
                <a:solidFill>
                  <a:schemeClr val="bg1">
                    <a:lumMod val="65000"/>
                  </a:schemeClr>
                </a:solidFill>
                <a:latin typeface="Garamond" charset="0"/>
                <a:ea typeface="ＭＳ Ｐゴシック" charset="0"/>
                <a:cs typeface="ＭＳ Ｐゴシック" charset="0"/>
                <a:sym typeface="ChollaSansRegular" charset="0"/>
              </a:rPr>
              <a:t> ACCESS Program, Plymouth, MA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Baltimore/Towson Part A EMA, Baltimore, MD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Chase </a:t>
            </a:r>
            <a:r>
              <a:rPr lang="en-US" sz="500" dirty="0" err="1">
                <a:solidFill>
                  <a:schemeClr val="bg1">
                    <a:lumMod val="65000"/>
                  </a:schemeClr>
                </a:solidFill>
                <a:latin typeface="Garamond" charset="0"/>
                <a:ea typeface="ＭＳ Ｐゴシック" charset="0"/>
                <a:cs typeface="ＭＳ Ｐゴシック" charset="0"/>
                <a:sym typeface="ChollaSansRegular" charset="0"/>
              </a:rPr>
              <a:t>Brexton</a:t>
            </a:r>
            <a:r>
              <a:rPr lang="en-US" sz="500" dirty="0">
                <a:solidFill>
                  <a:schemeClr val="bg1">
                    <a:lumMod val="65000"/>
                  </a:schemeClr>
                </a:solidFill>
                <a:latin typeface="Garamond" charset="0"/>
                <a:ea typeface="ＭＳ Ｐゴシック" charset="0"/>
                <a:cs typeface="ＭＳ Ｐゴシック" charset="0"/>
                <a:sym typeface="ChollaSansRegular" charset="0"/>
              </a:rPr>
              <a:t> Health Services, Baltimore, MD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Prince George's County Health Department HAB Clinic, Cheverly, MD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Prince George's County Health Department, Largo, MD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Charles County Department of Health, White Plains, MD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Michigan Department of Community Health, Detroit, MI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Wayne State University/School of Medicine, Detroit, MI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Ingham County Health Department, Lansing, MI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Michigan Department of Community Health, Lansing, MI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Minnesota Department of Human Services/Part B, St. Paul, MN</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Kansas City Free Health Clinic, Kansas City, MO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Kansas City Free Health Clinic, Kansas City, MO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Truman Medical Center, Kansas City, MO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City of St. Louis Health Department, Saint Louis, MO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Washington University School of Medicine, St. Louis, MO</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Delta Regional Medical Center, Greenville, MS</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Southeast Mississippi Rural Health Initiative, Inc., Hattiesburg, MS</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Central MS Circle of Care Program, Jackson, MS</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Mississippi Medical Center, Jackson, MS</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Partnership Health Center, Missoula, MT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North Carolina, Chapel Hill,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Mecklenburg County Health Department, Charlotte,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Tri-County Community Health Council, Inc., Newton Grove,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NC DHHS,  AIDS Care Unit, Part B grantee, Raleigh,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AIDS Care &amp; Educational Services, Wilmington,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New Hanover Regional Medical Center HIV Care Team, Wilmington,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Carolina Family Health Centers Inc., Wilson,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Wake Forest University Health Sciences, Winston Salem, NC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ND Department of Health, Bismarck, ND</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Dartmouth-Hitchcock HIV Program, Bedford, NH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State of New Hampshire, Division of Public Health Services, Concord, NH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Dartmouth Hitchcock Medical Center, Lebanon, NH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Visiting Nurse Association, Asbury Park,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Cooper University Hospital, Camden,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Jersey City Medical Center, Jersey City,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Jersey Shore University Medical Center, Neptune,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Middlesex County Department of Human Services, New Brunswick,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Robert Wood Johnson Medical School, New Brunswick,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UMDNJ - RWJMS Eric B. Chandler Health Center, New Brunswick,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Newark Beth Israel Medical Center, Newark,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Saint Michael's Medical Center, Peter Ho Memorial Clinic, Newark,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FXB Center, Newark,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UMDNJ Newark - ID Clinic, Newark,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 Joseph's Hospital &amp; Medical Center, Paterson,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Riverview Medical Center, Red Bank,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Hudson County Office on AIDS, Secaucus,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Access One, Inc., Somers Point,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Henry J. Austin Health Center, Trenton,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EIP-Kennedy Health System, Voorhees, NJ</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Health Division - Ryan White Part B, Carson City, NV</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Ryan White Part A Las Vegas TGA, Las Vegas, NV</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Northern Nevada HOPES, Reno, NV</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Whitney M. Young Jr. Health Center, Albany,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Health and Education Alternatives for Teens (HEAT Program),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Kings County Hospital Center,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NYC HHC East New York Diagnostic &amp; Treatment Center,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SUNY Downstate Medical Center/STAR Health Center,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Brooklyn Hospital Center,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WHMC, Brooklyn,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United Way of Long Island, Deer Park,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North Shore University Hospital, Great Neck,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Bellevue Hospital Center, New York, NY</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Boriken</a:t>
            </a:r>
            <a:r>
              <a:rPr lang="en-US" sz="500" dirty="0">
                <a:solidFill>
                  <a:schemeClr val="bg1">
                    <a:lumMod val="65000"/>
                  </a:schemeClr>
                </a:solidFill>
                <a:latin typeface="Garamond" charset="0"/>
                <a:ea typeface="ＭＳ Ｐゴシック" charset="0"/>
                <a:cs typeface="ＭＳ Ｐゴシック" charset="0"/>
                <a:sym typeface="ChollaSansRegular" charset="0"/>
              </a:rPr>
              <a:t> Neighborhood Health Center,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Community Healthcare Network,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Harlem Hospital Center,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Mount Sinai Hospital,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New York Presbyterian Hospital,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NYC Health and Hospitals Corporation,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NYU School of Medicine,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Ryan Chelsea-Clinton CHC,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 Luke's-Roosevelt Hospital Center,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Family Center,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Weill Cornell Medical College, New York,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AIDS Care, Rochester,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Anthony Jordan Health Center, Rochester,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Staten Island University Hospital, Staten Island,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Research Foundation of SUNY Stony Brook, Stony Brook, NY</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 John's Riverside Hospital, Yonkers, NY</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Ursuline</a:t>
            </a:r>
            <a:r>
              <a:rPr lang="en-US" sz="500" dirty="0">
                <a:solidFill>
                  <a:schemeClr val="bg1">
                    <a:lumMod val="65000"/>
                  </a:schemeClr>
                </a:solidFill>
                <a:latin typeface="Garamond" charset="0"/>
                <a:ea typeface="ＭＳ Ｐゴシック" charset="0"/>
                <a:cs typeface="ＭＳ Ｐゴシック" charset="0"/>
                <a:sym typeface="ChollaSansRegular" charset="0"/>
              </a:rPr>
              <a:t> Center, Canfield, OH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Hospitals of Cleveland, Cleveland, OH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Nationwide Children's Hospital FACES Program, Columbus, OH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Ohio Department of Health, Columbus, OH</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HIV Resource Consortium, Tulsa, OK</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Multnomah County Health Department, Portland, OR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Lehigh Valley Hospital AIDS Activities Office, Allentown,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St. Luke's Hospital, Bethlehem,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Keystone Rural Health Center, Chambersburg,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AIDS Care Group, Chester,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Easton Community HIV/AIDS Organization, Easton,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Two Rivers Health &amp; Wellness Foundation, Easton,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Community Health Net, Erie,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Family Health Council of Central PA, Harrisburg,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Hamilton Health Center, Harrisburg,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Lancaster General Health/</a:t>
            </a:r>
            <a:r>
              <a:rPr lang="en-US" sz="500" dirty="0" err="1">
                <a:solidFill>
                  <a:schemeClr val="bg1">
                    <a:lumMod val="65000"/>
                  </a:schemeClr>
                </a:solidFill>
                <a:latin typeface="Garamond" charset="0"/>
                <a:ea typeface="ＭＳ Ｐゴシック" charset="0"/>
                <a:cs typeface="ＭＳ Ｐゴシック" charset="0"/>
                <a:sym typeface="ChollaSansRegular" charset="0"/>
              </a:rPr>
              <a:t>Comprhensive</a:t>
            </a:r>
            <a:r>
              <a:rPr lang="en-US" sz="500" dirty="0">
                <a:solidFill>
                  <a:schemeClr val="bg1">
                    <a:lumMod val="65000"/>
                  </a:schemeClr>
                </a:solidFill>
                <a:latin typeface="Garamond" charset="0"/>
                <a:ea typeface="ＭＳ Ｐゴシック" charset="0"/>
                <a:cs typeface="ＭＳ Ｐゴシック" charset="0"/>
                <a:sym typeface="ChollaSansRegular" charset="0"/>
              </a:rPr>
              <a:t> Care Medicine, Lancaster,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AACO,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Albert Einstein Medical Center, Philadelphia, PA</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Bebashi</a:t>
            </a:r>
            <a:r>
              <a:rPr lang="en-US" sz="500" dirty="0">
                <a:solidFill>
                  <a:schemeClr val="bg1">
                    <a:lumMod val="65000"/>
                  </a:schemeClr>
                </a:solidFill>
                <a:latin typeface="Garamond" charset="0"/>
                <a:ea typeface="ＭＳ Ｐゴシック" charset="0"/>
                <a:cs typeface="ＭＳ Ｐゴシック" charset="0"/>
                <a:sym typeface="ChollaSansRegular" charset="0"/>
              </a:rPr>
              <a:t>-Transition to Hope,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Drexel Partnership Comprehensive Care Program,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Family Planning Council/Circle of Care,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Kensington Hospital, Philadelphia, PA</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Mazzoni</a:t>
            </a:r>
            <a:r>
              <a:rPr lang="en-US" sz="500" dirty="0">
                <a:solidFill>
                  <a:schemeClr val="bg1">
                    <a:lumMod val="65000"/>
                  </a:schemeClr>
                </a:solidFill>
                <a:latin typeface="Garamond" charset="0"/>
                <a:ea typeface="ＭＳ Ｐゴシック" charset="0"/>
                <a:cs typeface="ＭＳ Ｐゴシック" charset="0"/>
                <a:sym typeface="ChollaSansRegular" charset="0"/>
              </a:rPr>
              <a:t> Center,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Philadelphia AIDS Activities Coordinating Office,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Philadelphia FIGHT,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Children's </a:t>
            </a:r>
            <a:r>
              <a:rPr lang="en-US" sz="500" dirty="0" err="1">
                <a:solidFill>
                  <a:schemeClr val="bg1">
                    <a:lumMod val="65000"/>
                  </a:schemeClr>
                </a:solidFill>
                <a:latin typeface="Garamond" charset="0"/>
                <a:ea typeface="ＭＳ Ｐゴシック" charset="0"/>
                <a:cs typeface="ＭＳ Ｐゴシック" charset="0"/>
                <a:sym typeface="ChollaSansRegular" charset="0"/>
              </a:rPr>
              <a:t>Hosptial</a:t>
            </a:r>
            <a:r>
              <a:rPr lang="en-US" sz="500" dirty="0">
                <a:solidFill>
                  <a:schemeClr val="bg1">
                    <a:lumMod val="65000"/>
                  </a:schemeClr>
                </a:solidFill>
                <a:latin typeface="Garamond" charset="0"/>
                <a:ea typeface="ＭＳ Ｐゴシック" charset="0"/>
                <a:cs typeface="ＭＳ Ｐゴシック" charset="0"/>
                <a:sym typeface="ChollaSansRegular" charset="0"/>
              </a:rPr>
              <a:t> of Philadelphia,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Thomas Jefferson University, Philadelphia,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Pennsylvania/</a:t>
            </a:r>
            <a:r>
              <a:rPr lang="en-US" sz="500" dirty="0" err="1">
                <a:solidFill>
                  <a:schemeClr val="bg1">
                    <a:lumMod val="65000"/>
                  </a:schemeClr>
                </a:solidFill>
                <a:latin typeface="Garamond" charset="0"/>
                <a:ea typeface="ＭＳ Ｐゴシック" charset="0"/>
                <a:cs typeface="ＭＳ Ｐゴシック" charset="0"/>
                <a:sym typeface="ChollaSansRegular" charset="0"/>
              </a:rPr>
              <a:t>MidAtlantic</a:t>
            </a:r>
            <a:r>
              <a:rPr lang="en-US" sz="500" dirty="0">
                <a:solidFill>
                  <a:schemeClr val="bg1">
                    <a:lumMod val="65000"/>
                  </a:schemeClr>
                </a:solidFill>
                <a:latin typeface="Garamond" charset="0"/>
                <a:ea typeface="ＭＳ Ｐゴシック" charset="0"/>
                <a:cs typeface="ＭＳ Ｐゴシック" charset="0"/>
                <a:sym typeface="ChollaSansRegular" charset="0"/>
              </a:rPr>
              <a:t> AIDS ETC, Pittsburgh,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Positive Health Clinic, Pittsburgh,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Scranton Temple Residency Program, Scranton,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AIDS Project, State College,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Family First Health, York, PA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Centro de </a:t>
            </a:r>
            <a:r>
              <a:rPr lang="en-US" sz="500" dirty="0" err="1">
                <a:solidFill>
                  <a:schemeClr val="bg1">
                    <a:lumMod val="65000"/>
                  </a:schemeClr>
                </a:solidFill>
                <a:latin typeface="Garamond" charset="0"/>
                <a:ea typeface="ＭＳ Ｐゴシック" charset="0"/>
                <a:cs typeface="ＭＳ Ｐゴシック" charset="0"/>
                <a:sym typeface="ChollaSansRegular" charset="0"/>
              </a:rPr>
              <a:t>Salud</a:t>
            </a:r>
            <a:r>
              <a:rPr lang="en-US" sz="500" dirty="0">
                <a:solidFill>
                  <a:schemeClr val="bg1">
                    <a:lumMod val="65000"/>
                  </a:schemeClr>
                </a:solidFill>
                <a:latin typeface="Garamond" charset="0"/>
                <a:ea typeface="ＭＳ Ｐゴシック" charset="0"/>
                <a:cs typeface="ＭＳ Ｐゴシック" charset="0"/>
                <a:sym typeface="ChollaSansRegular" charset="0"/>
              </a:rPr>
              <a:t> Familiar Dr. Julio </a:t>
            </a:r>
            <a:r>
              <a:rPr lang="en-US" sz="500" dirty="0" err="1">
                <a:solidFill>
                  <a:schemeClr val="bg1">
                    <a:lumMod val="65000"/>
                  </a:schemeClr>
                </a:solidFill>
                <a:latin typeface="Garamond" charset="0"/>
                <a:ea typeface="ＭＳ Ｐゴシック" charset="0"/>
                <a:cs typeface="ＭＳ Ｐゴシック" charset="0"/>
                <a:sym typeface="ChollaSansRegular" charset="0"/>
              </a:rPr>
              <a:t>Palmieri</a:t>
            </a:r>
            <a:r>
              <a:rPr lang="en-US" sz="500" dirty="0">
                <a:solidFill>
                  <a:schemeClr val="bg1">
                    <a:lumMod val="65000"/>
                  </a:schemeClr>
                </a:solidFill>
                <a:latin typeface="Garamond" charset="0"/>
                <a:ea typeface="ＭＳ Ｐゴシック" charset="0"/>
                <a:cs typeface="ＭＳ Ｐゴシック" charset="0"/>
                <a:sym typeface="ChollaSansRegular" charset="0"/>
              </a:rPr>
              <a:t> </a:t>
            </a:r>
            <a:r>
              <a:rPr lang="en-US" sz="500" dirty="0" err="1">
                <a:solidFill>
                  <a:schemeClr val="bg1">
                    <a:lumMod val="65000"/>
                  </a:schemeClr>
                </a:solidFill>
                <a:latin typeface="Garamond" charset="0"/>
                <a:ea typeface="ＭＳ Ｐゴシック" charset="0"/>
                <a:cs typeface="ＭＳ Ｐゴシック" charset="0"/>
                <a:sym typeface="ChollaSansRegular" charset="0"/>
              </a:rPr>
              <a:t>Ferri</a:t>
            </a:r>
            <a:r>
              <a:rPr lang="en-US" sz="500" dirty="0">
                <a:solidFill>
                  <a:schemeClr val="bg1">
                    <a:lumMod val="65000"/>
                  </a:schemeClr>
                </a:solidFill>
                <a:latin typeface="Garamond" charset="0"/>
                <a:ea typeface="ＭＳ Ｐゴシック" charset="0"/>
                <a:cs typeface="ＭＳ Ｐゴシック" charset="0"/>
                <a:sym typeface="ChollaSansRegular" charset="0"/>
              </a:rPr>
              <a:t>, </a:t>
            </a:r>
            <a:r>
              <a:rPr lang="en-US" sz="500" dirty="0" err="1">
                <a:solidFill>
                  <a:schemeClr val="bg1">
                    <a:lumMod val="65000"/>
                  </a:schemeClr>
                </a:solidFill>
                <a:latin typeface="Garamond" charset="0"/>
                <a:ea typeface="ＭＳ Ｐゴシック" charset="0"/>
                <a:cs typeface="ＭＳ Ｐゴシック" charset="0"/>
                <a:sym typeface="ChollaSansRegular" charset="0"/>
              </a:rPr>
              <a:t>Inc</a:t>
            </a:r>
            <a:r>
              <a:rPr lang="en-US" sz="500" dirty="0">
                <a:solidFill>
                  <a:schemeClr val="bg1">
                    <a:lumMod val="65000"/>
                  </a:schemeClr>
                </a:solidFill>
                <a:latin typeface="Garamond" charset="0"/>
                <a:ea typeface="ＭＳ Ｐゴシック" charset="0"/>
                <a:cs typeface="ＭＳ Ｐゴシック" charset="0"/>
                <a:sym typeface="ChollaSansRegular" charset="0"/>
              </a:rPr>
              <a:t>, Arroyo, PR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SIVIF Program, </a:t>
            </a:r>
            <a:r>
              <a:rPr lang="en-US" sz="500" dirty="0" err="1">
                <a:solidFill>
                  <a:schemeClr val="bg1">
                    <a:lumMod val="65000"/>
                  </a:schemeClr>
                </a:solidFill>
                <a:latin typeface="Garamond" charset="0"/>
                <a:ea typeface="ＭＳ Ｐゴシック" charset="0"/>
                <a:cs typeface="ＭＳ Ｐゴシック" charset="0"/>
                <a:sym typeface="ChollaSansRegular" charset="0"/>
              </a:rPr>
              <a:t>Gurabo</a:t>
            </a:r>
            <a:r>
              <a:rPr lang="en-US" sz="500" dirty="0">
                <a:solidFill>
                  <a:schemeClr val="bg1">
                    <a:lumMod val="65000"/>
                  </a:schemeClr>
                </a:solidFill>
                <a:latin typeface="Garamond" charset="0"/>
                <a:ea typeface="ＭＳ Ｐゴシック" charset="0"/>
                <a:cs typeface="ＭＳ Ｐゴシック" charset="0"/>
                <a:sym typeface="ChollaSansRegular" charset="0"/>
              </a:rPr>
              <a:t>, PR</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Concilio</a:t>
            </a:r>
            <a:r>
              <a:rPr lang="en-US" sz="500" dirty="0">
                <a:solidFill>
                  <a:schemeClr val="bg1">
                    <a:lumMod val="65000"/>
                  </a:schemeClr>
                </a:solidFill>
                <a:latin typeface="Garamond" charset="0"/>
                <a:ea typeface="ＭＳ Ｐゴシック" charset="0"/>
                <a:cs typeface="ＭＳ Ｐゴシック" charset="0"/>
                <a:sym typeface="ChollaSansRegular" charset="0"/>
              </a:rPr>
              <a:t> de </a:t>
            </a:r>
            <a:r>
              <a:rPr lang="en-US" sz="500" dirty="0" err="1">
                <a:solidFill>
                  <a:schemeClr val="bg1">
                    <a:lumMod val="65000"/>
                  </a:schemeClr>
                </a:solidFill>
                <a:latin typeface="Garamond" charset="0"/>
                <a:ea typeface="ＭＳ Ｐゴシック" charset="0"/>
                <a:cs typeface="ＭＳ Ｐゴシック" charset="0"/>
                <a:sym typeface="ChollaSansRegular" charset="0"/>
              </a:rPr>
              <a:t>Salud</a:t>
            </a:r>
            <a:r>
              <a:rPr lang="en-US" sz="500" dirty="0">
                <a:solidFill>
                  <a:schemeClr val="bg1">
                    <a:lumMod val="65000"/>
                  </a:schemeClr>
                </a:solidFill>
                <a:latin typeface="Garamond" charset="0"/>
                <a:ea typeface="ＭＳ Ｐゴシック" charset="0"/>
                <a:cs typeface="ＭＳ Ｐゴシック" charset="0"/>
                <a:sym typeface="ChollaSansRegular" charset="0"/>
              </a:rPr>
              <a:t> Integral de </a:t>
            </a:r>
            <a:r>
              <a:rPr lang="en-US" sz="500" dirty="0" err="1">
                <a:solidFill>
                  <a:schemeClr val="bg1">
                    <a:lumMod val="65000"/>
                  </a:schemeClr>
                </a:solidFill>
                <a:latin typeface="Garamond" charset="0"/>
                <a:ea typeface="ＭＳ Ｐゴシック" charset="0"/>
                <a:cs typeface="ＭＳ Ｐゴシック" charset="0"/>
                <a:sym typeface="ChollaSansRegular" charset="0"/>
              </a:rPr>
              <a:t>Loiza</a:t>
            </a:r>
            <a:r>
              <a:rPr lang="en-US" sz="500" dirty="0">
                <a:solidFill>
                  <a:schemeClr val="bg1">
                    <a:lumMod val="65000"/>
                  </a:schemeClr>
                </a:solidFill>
                <a:latin typeface="Garamond" charset="0"/>
                <a:ea typeface="ＭＳ Ｐゴシック" charset="0"/>
                <a:cs typeface="ＭＳ Ｐゴシック" charset="0"/>
                <a:sym typeface="ChollaSansRegular" charset="0"/>
              </a:rPr>
              <a:t>, </a:t>
            </a:r>
            <a:r>
              <a:rPr lang="en-US" sz="500" dirty="0" err="1">
                <a:solidFill>
                  <a:schemeClr val="bg1">
                    <a:lumMod val="65000"/>
                  </a:schemeClr>
                </a:solidFill>
                <a:latin typeface="Garamond" charset="0"/>
                <a:ea typeface="ＭＳ Ｐゴシック" charset="0"/>
                <a:cs typeface="ＭＳ Ｐゴシック" charset="0"/>
                <a:sym typeface="ChollaSansRegular" charset="0"/>
              </a:rPr>
              <a:t>Loiza</a:t>
            </a:r>
            <a:r>
              <a:rPr lang="en-US" sz="500" dirty="0">
                <a:solidFill>
                  <a:schemeClr val="bg1">
                    <a:lumMod val="65000"/>
                  </a:schemeClr>
                </a:solidFill>
                <a:latin typeface="Garamond" charset="0"/>
                <a:ea typeface="ＭＳ Ｐゴシック" charset="0"/>
                <a:cs typeface="ＭＳ Ｐゴシック" charset="0"/>
                <a:sym typeface="ChollaSansRegular" charset="0"/>
              </a:rPr>
              <a:t>, PR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PR </a:t>
            </a:r>
            <a:r>
              <a:rPr lang="en-US" sz="500" dirty="0" err="1">
                <a:solidFill>
                  <a:schemeClr val="bg1">
                    <a:lumMod val="65000"/>
                  </a:schemeClr>
                </a:solidFill>
                <a:latin typeface="Garamond" charset="0"/>
                <a:ea typeface="ＭＳ Ｐゴシック" charset="0"/>
                <a:cs typeface="ＭＳ Ｐゴシック" charset="0"/>
                <a:sym typeface="ChollaSansRegular" charset="0"/>
              </a:rPr>
              <a:t>CoNCRA</a:t>
            </a:r>
            <a:r>
              <a:rPr lang="en-US" sz="500" dirty="0">
                <a:solidFill>
                  <a:schemeClr val="bg1">
                    <a:lumMod val="65000"/>
                  </a:schemeClr>
                </a:solidFill>
                <a:latin typeface="Garamond" charset="0"/>
                <a:ea typeface="ＭＳ Ｐゴシック" charset="0"/>
                <a:cs typeface="ＭＳ Ｐゴシック" charset="0"/>
                <a:sym typeface="ChollaSansRegular" charset="0"/>
              </a:rPr>
              <a:t>, Rio </a:t>
            </a:r>
            <a:r>
              <a:rPr lang="en-US" sz="500" dirty="0" err="1">
                <a:solidFill>
                  <a:schemeClr val="bg1">
                    <a:lumMod val="65000"/>
                  </a:schemeClr>
                </a:solidFill>
                <a:latin typeface="Garamond" charset="0"/>
                <a:ea typeface="ＭＳ Ｐゴシック" charset="0"/>
                <a:cs typeface="ＭＳ Ｐゴシック" charset="0"/>
                <a:sym typeface="ChollaSansRegular" charset="0"/>
              </a:rPr>
              <a:t>Piedras</a:t>
            </a:r>
            <a:r>
              <a:rPr lang="en-US" sz="500" dirty="0">
                <a:solidFill>
                  <a:schemeClr val="bg1">
                    <a:lumMod val="65000"/>
                  </a:schemeClr>
                </a:solidFill>
                <a:latin typeface="Garamond" charset="0"/>
                <a:ea typeface="ＭＳ Ｐゴシック" charset="0"/>
                <a:cs typeface="ＭＳ Ｐゴシック" charset="0"/>
                <a:sym typeface="ChollaSansRegular" charset="0"/>
              </a:rPr>
              <a:t>, PR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PR </a:t>
            </a:r>
            <a:r>
              <a:rPr lang="en-US" sz="500" dirty="0" err="1">
                <a:solidFill>
                  <a:schemeClr val="bg1">
                    <a:lumMod val="65000"/>
                  </a:schemeClr>
                </a:solidFill>
                <a:latin typeface="Garamond" charset="0"/>
                <a:ea typeface="ＭＳ Ｐゴシック" charset="0"/>
                <a:cs typeface="ＭＳ Ｐゴシック" charset="0"/>
                <a:sym typeface="ChollaSansRegular" charset="0"/>
              </a:rPr>
              <a:t>CoNCRA</a:t>
            </a:r>
            <a:r>
              <a:rPr lang="en-US" sz="500" dirty="0">
                <a:solidFill>
                  <a:schemeClr val="bg1">
                    <a:lumMod val="65000"/>
                  </a:schemeClr>
                </a:solidFill>
                <a:latin typeface="Garamond" charset="0"/>
                <a:ea typeface="ＭＳ Ｐゴシック" charset="0"/>
                <a:cs typeface="ＭＳ Ｐゴシック" charset="0"/>
                <a:sym typeface="ChollaSansRegular" charset="0"/>
              </a:rPr>
              <a:t>, San Juan, PR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San Juan EMA, San Juan, PR</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AIDS Care Ocean State, Providence, RI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Miriam Hospital Immunology Center, Providence, RI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Rhode Island Ryan White Part B Program, Providence, RI</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Thundermist</a:t>
            </a:r>
            <a:r>
              <a:rPr lang="en-US" sz="500" dirty="0">
                <a:solidFill>
                  <a:schemeClr val="bg1">
                    <a:lumMod val="65000"/>
                  </a:schemeClr>
                </a:solidFill>
                <a:latin typeface="Garamond" charset="0"/>
                <a:ea typeface="ＭＳ Ｐゴシック" charset="0"/>
                <a:cs typeface="ＭＳ Ｐゴシック" charset="0"/>
                <a:sym typeface="ChollaSansRegular" charset="0"/>
              </a:rPr>
              <a:t> Health Center, Woonsocket, RI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Roper St Francis Healthcare, Charleston,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The Medical University of South Carolina Lead Agency, Charleston,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HIV/AIDS Council, Columbia,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Richland Community Health Care, Columbia,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South Carolina DHEC Ryan White Part B, Columbia,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South Carolina HIV/AIDS Council, Columbia, SC</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HopeHealth</a:t>
            </a:r>
            <a:r>
              <a:rPr lang="en-US" sz="500" dirty="0">
                <a:solidFill>
                  <a:schemeClr val="bg1">
                    <a:lumMod val="65000"/>
                  </a:schemeClr>
                </a:solidFill>
                <a:latin typeface="Garamond" charset="0"/>
                <a:ea typeface="ＭＳ Ｐゴシック" charset="0"/>
                <a:cs typeface="ＭＳ Ｐゴシック" charset="0"/>
                <a:sym typeface="ChollaSansRegular" charset="0"/>
              </a:rPr>
              <a:t>, </a:t>
            </a:r>
            <a:r>
              <a:rPr lang="en-US" sz="500" dirty="0" err="1">
                <a:solidFill>
                  <a:schemeClr val="bg1">
                    <a:lumMod val="65000"/>
                  </a:schemeClr>
                </a:solidFill>
                <a:latin typeface="Garamond" charset="0"/>
                <a:ea typeface="ＭＳ Ｐゴシック" charset="0"/>
                <a:cs typeface="ＭＳ Ｐゴシック" charset="0"/>
                <a:sym typeface="ChollaSansRegular" charset="0"/>
              </a:rPr>
              <a:t>Inc</a:t>
            </a:r>
            <a:r>
              <a:rPr lang="en-US" sz="500" dirty="0">
                <a:solidFill>
                  <a:schemeClr val="bg1">
                    <a:lumMod val="65000"/>
                  </a:schemeClr>
                </a:solidFill>
                <a:latin typeface="Garamond" charset="0"/>
                <a:ea typeface="ＭＳ Ｐゴシック" charset="0"/>
                <a:cs typeface="ＭＳ Ｐゴシック" charset="0"/>
                <a:sym typeface="ChollaSansRegular" charset="0"/>
              </a:rPr>
              <a:t>, Florence,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Beaufort Jasper Hampton Comprehensive Health Services, Port Royal,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Catawba Care, Rock Hill, SC</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Sandhills</a:t>
            </a:r>
            <a:r>
              <a:rPr lang="en-US" sz="500" dirty="0">
                <a:solidFill>
                  <a:schemeClr val="bg1">
                    <a:lumMod val="65000"/>
                  </a:schemeClr>
                </a:solidFill>
                <a:latin typeface="Garamond" charset="0"/>
                <a:ea typeface="ＭＳ Ｐゴシック" charset="0"/>
                <a:cs typeface="ＭＳ Ｐゴシック" charset="0"/>
                <a:sym typeface="ChollaSansRegular" charset="0"/>
              </a:rPr>
              <a:t> Medical Foundation, Sumter, SC</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Memphis TGA Ryan White Part A Program, Memphis, TN</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Shelby County Health Care </a:t>
            </a:r>
            <a:r>
              <a:rPr lang="en-US" sz="500" dirty="0" err="1">
                <a:solidFill>
                  <a:schemeClr val="bg1">
                    <a:lumMod val="65000"/>
                  </a:schemeClr>
                </a:solidFill>
                <a:latin typeface="Garamond" charset="0"/>
                <a:ea typeface="ＭＳ Ｐゴシック" charset="0"/>
                <a:cs typeface="ＭＳ Ｐゴシック" charset="0"/>
                <a:sym typeface="ChollaSansRegular" charset="0"/>
              </a:rPr>
              <a:t>Ctr</a:t>
            </a:r>
            <a:r>
              <a:rPr lang="en-US" sz="500" dirty="0">
                <a:solidFill>
                  <a:schemeClr val="bg1">
                    <a:lumMod val="65000"/>
                  </a:schemeClr>
                </a:solidFill>
                <a:latin typeface="Garamond" charset="0"/>
                <a:ea typeface="ＭＳ Ｐゴシック" charset="0"/>
                <a:cs typeface="ＭＳ Ｐゴシック" charset="0"/>
                <a:sym typeface="ChollaSansRegular" charset="0"/>
              </a:rPr>
              <a:t> d/b/a Regional Medical Center at Memphis, Memphis, TN</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Le Bonheur Health and Well-Being, Memphis,, TN</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City of Austin Health and Human Services HIV Administration, Austin,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Brazos Valley Council of Governments, Bryan,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Coastal Bend AIDS Foundation, Corpus Christi,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Parkland Health &amp; Hospital System, Dallas,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Texas Southwestern, Dallas,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United Medical Centers-RWP, Eagle Pass,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Valley AIDS Council, Harlingen,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City of Laredo Health Department HIV/AIDS Program, Laredo,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Lubbock MHMR, Lubbock,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Alamo Area Resource Center, San Antonio, TX</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CentroMed</a:t>
            </a:r>
            <a:r>
              <a:rPr lang="en-US" sz="500" dirty="0">
                <a:solidFill>
                  <a:schemeClr val="bg1">
                    <a:lumMod val="65000"/>
                  </a:schemeClr>
                </a:solidFill>
                <a:latin typeface="Garamond" charset="0"/>
                <a:ea typeface="ＭＳ Ｐゴシック" charset="0"/>
                <a:cs typeface="ＭＳ Ｐゴシック" charset="0"/>
                <a:sym typeface="ChollaSansRegular" charset="0"/>
              </a:rPr>
              <a:t>, San Antonio,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UHTHSCSA, Department of Pediatrics South Texas Family AIDS Network, San Antonio,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Texas Health Science Center at San Antonio, San Antonio, TX</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Utah School of Medicine Division of Infectious Diseases, Salt Lake City, UT</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Virginia School of Medicine, Charlottesville,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UVA Ryan White Clinic, Charlottesville,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Mary Washington Healthcare, Fredericksburg,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VDH and/or DC Dept. Health, Fredericksburg,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Loudoun County Health Department, Leesburg,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City of Norfolk/Norfolk TGA, Norfolk,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Virginia Commonwealth University, Richmond,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Virginia Department of Health, Richmond,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AIDS Response Effort, Winchester, VA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Pierce County AIDS Foundation, Tacoma, WA</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Yakima Valley Farm Workers Clinic/ New Hope Program, Yakima, WA</a:t>
            </a:r>
          </a:p>
          <a:p>
            <a:pPr>
              <a:defRPr/>
            </a:pPr>
            <a:r>
              <a:rPr lang="en-US" sz="500" dirty="0" err="1">
                <a:solidFill>
                  <a:schemeClr val="bg1">
                    <a:lumMod val="65000"/>
                  </a:schemeClr>
                </a:solidFill>
                <a:latin typeface="Garamond" charset="0"/>
                <a:ea typeface="ＭＳ Ｐゴシック" charset="0"/>
                <a:cs typeface="ＭＳ Ｐゴシック" charset="0"/>
                <a:sym typeface="ChollaSansRegular" charset="0"/>
              </a:rPr>
              <a:t>Univeristy</a:t>
            </a:r>
            <a:r>
              <a:rPr lang="en-US" sz="500" dirty="0">
                <a:solidFill>
                  <a:schemeClr val="bg1">
                    <a:lumMod val="65000"/>
                  </a:schemeClr>
                </a:solidFill>
                <a:latin typeface="Garamond" charset="0"/>
                <a:ea typeface="ＭＳ Ｐゴシック" charset="0"/>
                <a:cs typeface="ＭＳ Ｐゴシック" charset="0"/>
                <a:sym typeface="ChollaSansRegular" charset="0"/>
              </a:rPr>
              <a:t> of Wisconsin Hospital and Clinics HIV Care Program, Madison, WI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University of Wisconsin, Madison, WI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Wisconsin Division of Public Health, AIDS/HIV Program, Madison, WI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Medical College of Wisconsin, Milwaukee, WI</a:t>
            </a:r>
          </a:p>
          <a:p>
            <a:pPr>
              <a:defRPr/>
            </a:pPr>
            <a:r>
              <a:rPr lang="en-US" sz="500" dirty="0">
                <a:solidFill>
                  <a:schemeClr val="bg1">
                    <a:lumMod val="65000"/>
                  </a:schemeClr>
                </a:solidFill>
                <a:latin typeface="Garamond" charset="0"/>
                <a:ea typeface="ＭＳ Ｐゴシック" charset="0"/>
                <a:cs typeface="ＭＳ Ｐゴシック" charset="0"/>
                <a:sym typeface="ChollaSansRegular" charset="0"/>
              </a:rPr>
              <a:t>Shenandoah Valley Medical Systems, Martinsburg, WV</a:t>
            </a:r>
          </a:p>
        </p:txBody>
      </p:sp>
      <p:sp>
        <p:nvSpPr>
          <p:cNvPr id="17411" name="Rectangle 3"/>
          <p:cNvSpPr>
            <a:spLocks noChangeArrowheads="1"/>
          </p:cNvSpPr>
          <p:nvPr/>
        </p:nvSpPr>
        <p:spPr bwMode="auto">
          <a:xfrm>
            <a:off x="939800" y="2057400"/>
            <a:ext cx="7239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a:sym typeface="ChollaSansRegular" pitchFamily="2" charset="0"/>
              </a:rPr>
              <a:t>535 HIV providers representing </a:t>
            </a:r>
          </a:p>
          <a:p>
            <a:pPr algn="ctr"/>
            <a:r>
              <a:rPr lang="en-US" sz="3200">
                <a:sym typeface="ChollaSansRegular" pitchFamily="2" charset="0"/>
              </a:rPr>
              <a:t>461HIV programs in </a:t>
            </a:r>
          </a:p>
          <a:p>
            <a:pPr algn="ctr"/>
            <a:r>
              <a:rPr lang="en-US" sz="3200">
                <a:sym typeface="ChollaSansRegular" pitchFamily="2" charset="0"/>
              </a:rPr>
              <a:t>272 cities and across </a:t>
            </a:r>
          </a:p>
          <a:p>
            <a:pPr algn="ctr"/>
            <a:r>
              <a:rPr lang="en-US" sz="3200">
                <a:sym typeface="ChollaSansRegular" pitchFamily="2" charset="0"/>
              </a:rPr>
              <a:t>42 States, DC and Puerto Rico</a:t>
            </a:r>
          </a:p>
          <a:p>
            <a:pPr algn="ctr"/>
            <a:r>
              <a:rPr lang="en-US" sz="3200">
                <a:sym typeface="ChollaSansRegular" pitchFamily="2" charset="0"/>
              </a:rPr>
              <a:t>have joined the Campaign so far</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dissolve">
                                      <p:cBhvr>
                                        <p:cTn id="7" dur="1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33400" y="2895600"/>
            <a:ext cx="830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i="1">
                <a:sym typeface="ChollaSansRegular" pitchFamily="2" charset="0"/>
              </a:rPr>
              <a:t>caring for 459,783 people living with HIV</a:t>
            </a: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p:cNvSpPr>
          <p:nvPr/>
        </p:nvSpPr>
        <p:spPr bwMode="auto">
          <a:xfrm>
            <a:off x="381000" y="2438400"/>
            <a:ext cx="480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50000"/>
              </a:lnSpc>
            </a:pPr>
            <a:r>
              <a:rPr lang="en-US" sz="2000">
                <a:ea typeface="ＭＳ Ｐゴシック" pitchFamily="34" charset="-128"/>
              </a:rPr>
              <a:t>Which of the following retention initiatives are you involved in? </a:t>
            </a:r>
            <a:r>
              <a:rPr lang="en-US" sz="2000" b="1" i="1">
                <a:latin typeface="Times New Roman" pitchFamily="18" charset="0"/>
                <a:ea typeface="ＭＳ Ｐゴシック" pitchFamily="34" charset="-128"/>
              </a:rPr>
              <a:t> </a:t>
            </a:r>
          </a:p>
        </p:txBody>
      </p:sp>
      <p:sp>
        <p:nvSpPr>
          <p:cNvPr id="19459"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19460" name="Title 1"/>
          <p:cNvSpPr>
            <a:spLocks/>
          </p:cNvSpPr>
          <p:nvPr/>
        </p:nvSpPr>
        <p:spPr bwMode="auto">
          <a:xfrm>
            <a:off x="457200" y="3962400"/>
            <a:ext cx="464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en-US" sz="1600">
                <a:solidFill>
                  <a:srgbClr val="FF0000"/>
                </a:solidFill>
              </a:rPr>
              <a:t>in+care Campaign</a:t>
            </a:r>
          </a:p>
          <a:p>
            <a:pPr algn="ctr">
              <a:lnSpc>
                <a:spcPct val="150000"/>
              </a:lnSpc>
            </a:pPr>
            <a:r>
              <a:rPr lang="en-US" sz="1600">
                <a:solidFill>
                  <a:srgbClr val="FF0000"/>
                </a:solidFill>
              </a:rPr>
              <a:t>HRSA SPNS Linkage to Care</a:t>
            </a:r>
          </a:p>
          <a:p>
            <a:pPr algn="ctr">
              <a:lnSpc>
                <a:spcPct val="150000"/>
              </a:lnSpc>
            </a:pPr>
            <a:r>
              <a:rPr lang="en-US" sz="1600">
                <a:solidFill>
                  <a:srgbClr val="FF0000"/>
                </a:solidFill>
              </a:rPr>
              <a:t>HIVQUAL-US QI Project and/or Regional Group</a:t>
            </a:r>
          </a:p>
          <a:p>
            <a:pPr algn="ctr">
              <a:lnSpc>
                <a:spcPct val="150000"/>
              </a:lnSpc>
            </a:pPr>
            <a:r>
              <a:rPr lang="en-US" sz="1600">
                <a:solidFill>
                  <a:srgbClr val="FF0000"/>
                </a:solidFill>
              </a:rPr>
              <a:t>State or Local Initiative</a:t>
            </a:r>
          </a:p>
          <a:p>
            <a:pPr algn="ctr">
              <a:lnSpc>
                <a:spcPct val="150000"/>
              </a:lnSpc>
            </a:pPr>
            <a:r>
              <a:rPr lang="en-US" sz="1600">
                <a:solidFill>
                  <a:srgbClr val="FF0000"/>
                </a:solidFill>
              </a:rPr>
              <a:t>I don’t think we’re participating in any initiatives</a:t>
            </a:r>
          </a:p>
        </p:txBody>
      </p:sp>
      <p:pic>
        <p:nvPicPr>
          <p:cNvPr id="1946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30400"/>
            <a:ext cx="3835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68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itle 1"/>
          <p:cNvSpPr>
            <a:spLocks noGrp="1"/>
          </p:cNvSpPr>
          <p:nvPr>
            <p:ph type="title"/>
          </p:nvPr>
        </p:nvSpPr>
        <p:spPr/>
        <p:txBody>
          <a:bodyPr/>
          <a:lstStyle/>
          <a:p>
            <a:pPr algn="l"/>
            <a:r>
              <a:rPr lang="en-US" b="1" smtClean="0">
                <a:latin typeface="Times New Roman" pitchFamily="18" charset="0"/>
                <a:ea typeface="ＭＳ Ｐゴシック" pitchFamily="34" charset="-128"/>
              </a:rPr>
              <a:t>Audience Responses</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98500" y="457200"/>
            <a:ext cx="7772400" cy="762000"/>
          </a:xfrm>
        </p:spPr>
        <p:txBody>
          <a:bodyPr/>
          <a:lstStyle/>
          <a:p>
            <a:r>
              <a:rPr lang="en-US" b="1" smtClean="0">
                <a:latin typeface="Verdana" pitchFamily="34" charset="0"/>
              </a:rPr>
              <a:t>Measuring Retention</a:t>
            </a: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057400"/>
            <a:ext cx="4343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600200"/>
            <a:ext cx="8382000" cy="4408488"/>
          </a:xfrm>
          <a:prstGeom prst="rect">
            <a:avLst/>
          </a:prstGeom>
          <a:noFill/>
        </p:spPr>
        <p:txBody>
          <a:bodyPr>
            <a:spAutoFit/>
          </a:bodyPr>
          <a:lstStyle/>
          <a:p>
            <a:pPr>
              <a:lnSpc>
                <a:spcPct val="150000"/>
              </a:lnSpc>
              <a:defRPr/>
            </a:pPr>
            <a:r>
              <a:rPr lang="en-US" b="1" u="sng" dirty="0">
                <a:latin typeface="Arial" charset="0"/>
                <a:cs typeface="Arial" charset="0"/>
              </a:rPr>
              <a:t>Data Quality and Accessibility</a:t>
            </a:r>
          </a:p>
          <a:p>
            <a:pPr marL="342900" indent="-342900">
              <a:lnSpc>
                <a:spcPct val="150000"/>
              </a:lnSpc>
              <a:buFont typeface="+mj-lt"/>
              <a:buAutoNum type="arabicPeriod"/>
              <a:defRPr/>
            </a:pPr>
            <a:r>
              <a:rPr lang="en-US" sz="1600" dirty="0">
                <a:latin typeface="Arial" charset="0"/>
                <a:cs typeface="Arial" charset="0"/>
              </a:rPr>
              <a:t>Is data electronic or paper? </a:t>
            </a:r>
          </a:p>
          <a:p>
            <a:pPr marL="342900" indent="-342900">
              <a:lnSpc>
                <a:spcPct val="150000"/>
              </a:lnSpc>
              <a:buFont typeface="+mj-lt"/>
              <a:buAutoNum type="arabicPeriod"/>
              <a:defRPr/>
            </a:pPr>
            <a:r>
              <a:rPr lang="en-US" sz="1600" dirty="0">
                <a:latin typeface="Arial" charset="0"/>
                <a:cs typeface="Arial" charset="0"/>
              </a:rPr>
              <a:t>Does QM staff have direct access to data?</a:t>
            </a:r>
          </a:p>
          <a:p>
            <a:pPr marL="342900" indent="-342900">
              <a:lnSpc>
                <a:spcPct val="150000"/>
              </a:lnSpc>
              <a:buFont typeface="+mj-lt"/>
              <a:buAutoNum type="arabicPeriod"/>
              <a:defRPr/>
            </a:pPr>
            <a:r>
              <a:rPr lang="en-US" sz="1600" dirty="0">
                <a:latin typeface="Arial" charset="0"/>
                <a:cs typeface="Arial" charset="0"/>
              </a:rPr>
              <a:t>Completeness of demographic data in charts / EMRs</a:t>
            </a:r>
          </a:p>
          <a:p>
            <a:pPr marL="342900" indent="-342900">
              <a:lnSpc>
                <a:spcPct val="150000"/>
              </a:lnSpc>
              <a:buFont typeface="+mj-lt"/>
              <a:buAutoNum type="arabicPeriod"/>
              <a:defRPr/>
            </a:pPr>
            <a:r>
              <a:rPr lang="en-US" sz="1600" dirty="0">
                <a:latin typeface="Arial" charset="0"/>
                <a:cs typeface="Arial" charset="0"/>
              </a:rPr>
              <a:t>Completeness of clinical data in charts / EMRs</a:t>
            </a:r>
          </a:p>
          <a:p>
            <a:pPr marL="342900" indent="-342900">
              <a:lnSpc>
                <a:spcPct val="150000"/>
              </a:lnSpc>
              <a:buFont typeface="+mj-lt"/>
              <a:buAutoNum type="arabicPeriod"/>
              <a:defRPr/>
            </a:pPr>
            <a:r>
              <a:rPr lang="en-US" sz="1600" dirty="0">
                <a:latin typeface="Arial" charset="0"/>
                <a:cs typeface="Arial" charset="0"/>
              </a:rPr>
              <a:t>For regional projects, have patients been de-duplicated</a:t>
            </a:r>
          </a:p>
          <a:p>
            <a:pPr>
              <a:lnSpc>
                <a:spcPct val="150000"/>
              </a:lnSpc>
              <a:defRPr/>
            </a:pPr>
            <a:endParaRPr lang="en-US" sz="700" b="1" u="sng" dirty="0">
              <a:latin typeface="Arial" charset="0"/>
              <a:cs typeface="Arial" charset="0"/>
            </a:endParaRPr>
          </a:p>
          <a:p>
            <a:pPr>
              <a:lnSpc>
                <a:spcPct val="150000"/>
              </a:lnSpc>
              <a:defRPr/>
            </a:pPr>
            <a:r>
              <a:rPr lang="en-US" b="1" u="sng" dirty="0">
                <a:latin typeface="Arial" charset="0"/>
                <a:cs typeface="Arial" charset="0"/>
              </a:rPr>
              <a:t>Stratification for Comparison</a:t>
            </a:r>
          </a:p>
          <a:p>
            <a:pPr marL="342900" indent="-342900">
              <a:lnSpc>
                <a:spcPct val="150000"/>
              </a:lnSpc>
              <a:buFont typeface="+mj-lt"/>
              <a:buAutoNum type="arabicPeriod"/>
              <a:defRPr/>
            </a:pPr>
            <a:r>
              <a:rPr lang="en-US" sz="1600" dirty="0">
                <a:latin typeface="Arial" charset="0"/>
                <a:cs typeface="Arial" charset="0"/>
              </a:rPr>
              <a:t>Race / Ethnicity (goal of NHAS)</a:t>
            </a:r>
          </a:p>
          <a:p>
            <a:pPr marL="342900" indent="-342900">
              <a:lnSpc>
                <a:spcPct val="150000"/>
              </a:lnSpc>
              <a:buFont typeface="+mj-lt"/>
              <a:buAutoNum type="arabicPeriod"/>
              <a:defRPr/>
            </a:pPr>
            <a:r>
              <a:rPr lang="en-US" sz="1600" dirty="0">
                <a:latin typeface="Arial" charset="0"/>
                <a:cs typeface="Arial" charset="0"/>
              </a:rPr>
              <a:t>Gender</a:t>
            </a:r>
          </a:p>
          <a:p>
            <a:pPr marL="342900" indent="-342900">
              <a:lnSpc>
                <a:spcPct val="150000"/>
              </a:lnSpc>
              <a:buFont typeface="+mj-lt"/>
              <a:buAutoNum type="arabicPeriod"/>
              <a:defRPr/>
            </a:pPr>
            <a:r>
              <a:rPr lang="en-US" sz="1600" dirty="0">
                <a:latin typeface="Arial" charset="0"/>
                <a:cs typeface="Arial" charset="0"/>
              </a:rPr>
              <a:t>Payer Source</a:t>
            </a:r>
          </a:p>
          <a:p>
            <a:pPr marL="342900" indent="-342900">
              <a:lnSpc>
                <a:spcPct val="150000"/>
              </a:lnSpc>
              <a:buFont typeface="+mj-lt"/>
              <a:buAutoNum type="arabicPeriod"/>
              <a:defRPr/>
            </a:pPr>
            <a:r>
              <a:rPr lang="en-US" sz="1600" dirty="0">
                <a:latin typeface="Arial" charset="0"/>
                <a:cs typeface="Arial" charset="0"/>
              </a:rPr>
              <a:t>Distance from Clinic</a:t>
            </a:r>
          </a:p>
        </p:txBody>
      </p:sp>
      <p:pic>
        <p:nvPicPr>
          <p:cNvPr id="2150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3733800"/>
            <a:ext cx="2209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itle 2"/>
          <p:cNvSpPr>
            <a:spLocks noGrp="1"/>
          </p:cNvSpPr>
          <p:nvPr>
            <p:ph type="title"/>
          </p:nvPr>
        </p:nvSpPr>
        <p:spPr>
          <a:xfrm>
            <a:off x="762000" y="609600"/>
            <a:ext cx="7772400" cy="990600"/>
          </a:xfrm>
        </p:spPr>
        <p:txBody>
          <a:bodyPr/>
          <a:lstStyle/>
          <a:p>
            <a:r>
              <a:rPr lang="en-US" b="1" smtClean="0"/>
              <a:t>Things to Keep in Mind When Measuring Retention</a:t>
            </a:r>
            <a:br>
              <a:rPr lang="en-US" b="1" smtClean="0"/>
            </a:b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774825"/>
            <a:ext cx="8382000" cy="3243263"/>
          </a:xfrm>
          <a:prstGeom prst="rect">
            <a:avLst/>
          </a:prstGeom>
          <a:noFill/>
        </p:spPr>
        <p:txBody>
          <a:bodyPr>
            <a:spAutoFit/>
          </a:bodyPr>
          <a:lstStyle/>
          <a:p>
            <a:pPr>
              <a:lnSpc>
                <a:spcPct val="150000"/>
              </a:lnSpc>
              <a:defRPr/>
            </a:pPr>
            <a:r>
              <a:rPr lang="en-US" b="1" u="sng" dirty="0">
                <a:latin typeface="Arial" charset="0"/>
                <a:cs typeface="Arial" charset="0"/>
              </a:rPr>
              <a:t>Process Measures</a:t>
            </a:r>
          </a:p>
          <a:p>
            <a:pPr marL="342900" indent="-342900">
              <a:lnSpc>
                <a:spcPct val="150000"/>
              </a:lnSpc>
              <a:buFont typeface="+mj-lt"/>
              <a:buAutoNum type="arabicPeriod"/>
              <a:defRPr/>
            </a:pPr>
            <a:r>
              <a:rPr lang="en-US" dirty="0">
                <a:latin typeface="Arial" charset="0"/>
                <a:cs typeface="Arial" charset="0"/>
              </a:rPr>
              <a:t>Gap in Follow-up Measures (campaign measure)</a:t>
            </a:r>
          </a:p>
          <a:p>
            <a:pPr marL="342900" indent="-342900">
              <a:lnSpc>
                <a:spcPct val="150000"/>
              </a:lnSpc>
              <a:buFont typeface="+mj-lt"/>
              <a:buAutoNum type="arabicPeriod"/>
              <a:defRPr/>
            </a:pPr>
            <a:r>
              <a:rPr lang="en-US" dirty="0">
                <a:latin typeface="Arial" charset="0"/>
                <a:cs typeface="Arial" charset="0"/>
              </a:rPr>
              <a:t>Visit Frequency Measures (campaign measure)</a:t>
            </a:r>
          </a:p>
          <a:p>
            <a:pPr marL="342900" indent="-342900">
              <a:lnSpc>
                <a:spcPct val="150000"/>
              </a:lnSpc>
              <a:buFont typeface="+mj-lt"/>
              <a:buAutoNum type="arabicPeriod"/>
              <a:defRPr/>
            </a:pPr>
            <a:r>
              <a:rPr lang="en-US" dirty="0">
                <a:latin typeface="Arial" charset="0"/>
                <a:cs typeface="Arial" charset="0"/>
              </a:rPr>
              <a:t>Missed Visit Measures</a:t>
            </a:r>
          </a:p>
          <a:p>
            <a:pPr marL="342900" indent="-342900">
              <a:lnSpc>
                <a:spcPct val="150000"/>
              </a:lnSpc>
              <a:buFont typeface="+mj-lt"/>
              <a:buAutoNum type="arabicPeriod"/>
              <a:defRPr/>
            </a:pPr>
            <a:r>
              <a:rPr lang="en-US" dirty="0">
                <a:latin typeface="Arial" charset="0"/>
                <a:cs typeface="Arial" charset="0"/>
              </a:rPr>
              <a:t>New to Clinic Measures (campaign measure)</a:t>
            </a:r>
          </a:p>
          <a:p>
            <a:pPr>
              <a:lnSpc>
                <a:spcPct val="150000"/>
              </a:lnSpc>
              <a:defRPr/>
            </a:pPr>
            <a:endParaRPr lang="en-US" sz="1050" dirty="0">
              <a:latin typeface="Arial" charset="0"/>
              <a:cs typeface="Arial" charset="0"/>
            </a:endParaRPr>
          </a:p>
          <a:p>
            <a:pPr>
              <a:lnSpc>
                <a:spcPct val="150000"/>
              </a:lnSpc>
              <a:defRPr/>
            </a:pPr>
            <a:r>
              <a:rPr lang="en-US" b="1" u="sng" dirty="0">
                <a:latin typeface="Arial" charset="0"/>
                <a:cs typeface="Arial" charset="0"/>
              </a:rPr>
              <a:t>Outcome Measures</a:t>
            </a:r>
          </a:p>
          <a:p>
            <a:pPr marL="342900" indent="-342900">
              <a:lnSpc>
                <a:spcPct val="150000"/>
              </a:lnSpc>
              <a:buFont typeface="+mj-lt"/>
              <a:buAutoNum type="arabicPeriod"/>
              <a:defRPr/>
            </a:pPr>
            <a:r>
              <a:rPr lang="en-US" dirty="0">
                <a:latin typeface="Arial" charset="0"/>
                <a:cs typeface="Arial" charset="0"/>
              </a:rPr>
              <a:t>Viral Load Measures (campaign measure)</a:t>
            </a:r>
          </a:p>
        </p:txBody>
      </p:sp>
      <p:pic>
        <p:nvPicPr>
          <p:cNvPr id="22531"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itle 6"/>
          <p:cNvSpPr>
            <a:spLocks noGrp="1"/>
          </p:cNvSpPr>
          <p:nvPr>
            <p:ph type="title"/>
          </p:nvPr>
        </p:nvSpPr>
        <p:spPr>
          <a:xfrm>
            <a:off x="685800" y="457200"/>
            <a:ext cx="7924800" cy="762000"/>
          </a:xfrm>
        </p:spPr>
        <p:txBody>
          <a:bodyPr/>
          <a:lstStyle/>
          <a:p>
            <a:r>
              <a:rPr lang="en-US" b="1" smtClean="0"/>
              <a:t>Types of Retention Measures</a:t>
            </a: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mtClean="0">
                <a:latin typeface="Verdana" pitchFamily="34" charset="0"/>
                <a:ea typeface="Verdana" pitchFamily="34" charset="0"/>
                <a:cs typeface="Verdana" pitchFamily="34" charset="0"/>
              </a:rPr>
              <a:t>Disclosures</a:t>
            </a:r>
          </a:p>
        </p:txBody>
      </p:sp>
      <p:sp>
        <p:nvSpPr>
          <p:cNvPr id="5123" name="Content Placeholder 2"/>
          <p:cNvSpPr>
            <a:spLocks noGrp="1"/>
          </p:cNvSpPr>
          <p:nvPr>
            <p:ph idx="1"/>
          </p:nvPr>
        </p:nvSpPr>
        <p:spPr/>
        <p:txBody>
          <a:bodyPr/>
          <a:lstStyle/>
          <a:p>
            <a:pPr marL="0" indent="0">
              <a:buFontTx/>
              <a:buNone/>
            </a:pPr>
            <a:r>
              <a:rPr lang="en-US" sz="200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 </a:t>
            </a:r>
          </a:p>
          <a:p>
            <a:pPr marL="0" indent="0">
              <a:buFontTx/>
              <a:buNone/>
            </a:pPr>
            <a:endParaRPr lang="en-US" sz="2000" smtClean="0"/>
          </a:p>
          <a:p>
            <a:pPr marL="0" indent="0">
              <a:buFontTx/>
              <a:buNone/>
            </a:pPr>
            <a:endParaRPr lang="en-US" sz="2000" smtClean="0"/>
          </a:p>
          <a:p>
            <a:pPr marL="0" indent="0">
              <a:buFontTx/>
              <a:buNone/>
            </a:pPr>
            <a:r>
              <a:rPr lang="en-US" sz="2000" smtClean="0"/>
              <a:t>Commercial Support was not received for this activity. </a:t>
            </a:r>
          </a:p>
          <a:p>
            <a:pPr marL="0" indent="0">
              <a:buFontTx/>
              <a:buNone/>
            </a:pPr>
            <a:endParaRPr lang="en-US" smtClean="0"/>
          </a:p>
          <a:p>
            <a:pPr marL="0" indent="0">
              <a:buFontTx/>
              <a:buNone/>
            </a:pPr>
            <a:endParaRPr lang="en-US" smtClean="0"/>
          </a:p>
          <a:p>
            <a:pPr marL="0" indent="0">
              <a:buFontTx/>
              <a:buNone/>
            </a:pP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457200" y="1457325"/>
            <a:ext cx="6172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200150" indent="-28575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Clr>
                <a:srgbClr val="FF0000"/>
              </a:buClr>
              <a:buFont typeface="Wingdings" pitchFamily="2" charset="2"/>
              <a:buChar char="Ø"/>
            </a:pPr>
            <a:r>
              <a:rPr lang="en-US"/>
              <a:t>Low scores are good scores!</a:t>
            </a:r>
          </a:p>
          <a:p>
            <a:pPr eaLnBrk="1" hangingPunct="1">
              <a:lnSpc>
                <a:spcPct val="150000"/>
              </a:lnSpc>
              <a:buClr>
                <a:srgbClr val="FF0000"/>
              </a:buClr>
              <a:buFont typeface="Wingdings" pitchFamily="2" charset="2"/>
              <a:buChar char="Ø"/>
            </a:pPr>
            <a:r>
              <a:rPr lang="en-US"/>
              <a:t>This is similar to the HRSA HAB Measure 1</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Set gap intervals for visits based on your agency policies for counting patients as lost to follow-up and as lost to care – common gap intervals for HIV appointments are (choose one):</a:t>
            </a:r>
          </a:p>
          <a:p>
            <a:pPr lvl="2" eaLnBrk="1" hangingPunct="1">
              <a:lnSpc>
                <a:spcPct val="150000"/>
              </a:lnSpc>
              <a:buClr>
                <a:srgbClr val="FF0000"/>
              </a:buClr>
              <a:buFont typeface="Arial" pitchFamily="34" charset="0"/>
              <a:buChar char="•"/>
            </a:pPr>
            <a:r>
              <a:rPr lang="en-US" sz="1600"/>
              <a:t>6 months</a:t>
            </a:r>
          </a:p>
          <a:p>
            <a:pPr lvl="2" eaLnBrk="1" hangingPunct="1">
              <a:lnSpc>
                <a:spcPct val="150000"/>
              </a:lnSpc>
              <a:buClr>
                <a:srgbClr val="FF0000"/>
              </a:buClr>
              <a:buFont typeface="Arial" pitchFamily="34" charset="0"/>
              <a:buChar char="•"/>
            </a:pPr>
            <a:r>
              <a:rPr lang="en-US" sz="1600"/>
              <a:t>9 months</a:t>
            </a:r>
          </a:p>
          <a:p>
            <a:pPr lvl="2" eaLnBrk="1" hangingPunct="1">
              <a:lnSpc>
                <a:spcPct val="150000"/>
              </a:lnSpc>
              <a:buClr>
                <a:srgbClr val="FF0000"/>
              </a:buClr>
              <a:buFont typeface="Arial" pitchFamily="34" charset="0"/>
              <a:buChar char="•"/>
            </a:pPr>
            <a:r>
              <a:rPr lang="en-US" sz="1600"/>
              <a:t>12 months</a:t>
            </a:r>
          </a:p>
        </p:txBody>
      </p:sp>
      <p:pic>
        <p:nvPicPr>
          <p:cNvPr id="23555"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2"/>
          <p:cNvSpPr txBox="1">
            <a:spLocks noChangeArrowheads="1"/>
          </p:cNvSpPr>
          <p:nvPr/>
        </p:nvSpPr>
        <p:spPr bwMode="auto">
          <a:xfrm>
            <a:off x="685800" y="5211763"/>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2857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buClr>
                <a:srgbClr val="FF0000"/>
              </a:buClr>
              <a:buFont typeface="Webdings" pitchFamily="18" charset="2"/>
              <a:buChar char="-"/>
            </a:pPr>
            <a:r>
              <a:rPr lang="en-US" sz="1600"/>
              <a:t>Denominator – visit in first interval, Numerator – NO visit in some subsequent intervals</a:t>
            </a:r>
          </a:p>
          <a:p>
            <a:pPr lvl="1" eaLnBrk="1" hangingPunct="1">
              <a:buClr>
                <a:srgbClr val="FF0000"/>
              </a:buClr>
              <a:buFont typeface="Webdings" pitchFamily="18" charset="2"/>
              <a:buChar char="-"/>
            </a:pPr>
            <a:r>
              <a:rPr lang="en-US" sz="1600"/>
              <a:t>See in</a:t>
            </a:r>
            <a:r>
              <a:rPr lang="en-US" sz="1600">
                <a:solidFill>
                  <a:srgbClr val="FF0000"/>
                </a:solidFill>
              </a:rPr>
              <a:t>+</a:t>
            </a:r>
            <a:r>
              <a:rPr lang="en-US" sz="1600"/>
              <a:t>care Campaign Measure 1 for a direct example</a:t>
            </a:r>
          </a:p>
        </p:txBody>
      </p:sp>
      <p:sp>
        <p:nvSpPr>
          <p:cNvPr id="23557" name="Title 1"/>
          <p:cNvSpPr>
            <a:spLocks noGrp="1"/>
          </p:cNvSpPr>
          <p:nvPr>
            <p:ph type="title"/>
          </p:nvPr>
        </p:nvSpPr>
        <p:spPr/>
        <p:txBody>
          <a:bodyPr/>
          <a:lstStyle/>
          <a:p>
            <a:r>
              <a:rPr lang="en-US" b="1" smtClean="0"/>
              <a:t>Process Measure – Gap in Follow-up</a:t>
            </a: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24579" name="TextBox 1"/>
          <p:cNvSpPr txBox="1">
            <a:spLocks noChangeArrowheads="1"/>
          </p:cNvSpPr>
          <p:nvPr/>
        </p:nvSpPr>
        <p:spPr bwMode="auto">
          <a:xfrm>
            <a:off x="457200" y="1330325"/>
            <a:ext cx="6172200"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200150" indent="-28575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Clr>
                <a:srgbClr val="FF0000"/>
              </a:buClr>
              <a:buFont typeface="Wingdings" pitchFamily="2" charset="2"/>
              <a:buChar char="Ø"/>
            </a:pPr>
            <a:r>
              <a:rPr lang="en-US"/>
              <a:t>The inverse of Gaps in Care</a:t>
            </a:r>
          </a:p>
          <a:p>
            <a:pPr eaLnBrk="1" hangingPunct="1">
              <a:lnSpc>
                <a:spcPct val="150000"/>
              </a:lnSpc>
              <a:buClr>
                <a:srgbClr val="FF0000"/>
              </a:buClr>
              <a:buFont typeface="Wingdings" pitchFamily="2" charset="2"/>
              <a:buChar char="Ø"/>
            </a:pPr>
            <a:r>
              <a:rPr lang="en-US"/>
              <a:t>Also known as Persistence and Visit Intervals</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Set frequency intervals for visits based on your agency policies for counting patients as lost to follow-up and as lost to care – common frequency intervals for HIV appointments are (choose one):</a:t>
            </a:r>
          </a:p>
          <a:p>
            <a:pPr lvl="2" eaLnBrk="1" hangingPunct="1">
              <a:lnSpc>
                <a:spcPct val="150000"/>
              </a:lnSpc>
              <a:buClr>
                <a:srgbClr val="FF0000"/>
              </a:buClr>
              <a:buFont typeface="Arial" pitchFamily="34" charset="0"/>
              <a:buChar char="•"/>
            </a:pPr>
            <a:r>
              <a:rPr lang="en-US" sz="1600"/>
              <a:t>6 months</a:t>
            </a:r>
          </a:p>
          <a:p>
            <a:pPr lvl="2" eaLnBrk="1" hangingPunct="1">
              <a:lnSpc>
                <a:spcPct val="150000"/>
              </a:lnSpc>
              <a:buClr>
                <a:srgbClr val="FF0000"/>
              </a:buClr>
              <a:buFont typeface="Arial" pitchFamily="34" charset="0"/>
              <a:buChar char="•"/>
            </a:pPr>
            <a:r>
              <a:rPr lang="en-US" sz="1600"/>
              <a:t>9 months</a:t>
            </a:r>
          </a:p>
          <a:p>
            <a:pPr lvl="2" eaLnBrk="1" hangingPunct="1">
              <a:lnSpc>
                <a:spcPct val="150000"/>
              </a:lnSpc>
              <a:buClr>
                <a:srgbClr val="FF0000"/>
              </a:buClr>
              <a:buFont typeface="Arial" pitchFamily="34" charset="0"/>
              <a:buChar char="•"/>
            </a:pPr>
            <a:r>
              <a:rPr lang="en-US" sz="1600"/>
              <a:t>12 months</a:t>
            </a:r>
          </a:p>
        </p:txBody>
      </p:sp>
      <p:pic>
        <p:nvPicPr>
          <p:cNvPr id="24580"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5"/>
          <p:cNvSpPr txBox="1">
            <a:spLocks noChangeArrowheads="1"/>
          </p:cNvSpPr>
          <p:nvPr/>
        </p:nvSpPr>
        <p:spPr bwMode="auto">
          <a:xfrm>
            <a:off x="901700" y="5346700"/>
            <a:ext cx="77851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2857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buClr>
                <a:srgbClr val="FF0000"/>
              </a:buClr>
              <a:buFont typeface="Webdings" pitchFamily="18" charset="2"/>
              <a:buChar char="-"/>
            </a:pPr>
            <a:r>
              <a:rPr lang="en-US" sz="1600"/>
              <a:t>Denominator – visit in first interval, Numerator –visit in each subsequent interval</a:t>
            </a:r>
          </a:p>
          <a:p>
            <a:pPr lvl="1" eaLnBrk="1" hangingPunct="1">
              <a:buClr>
                <a:srgbClr val="FF0000"/>
              </a:buClr>
              <a:buFont typeface="Webdings" pitchFamily="18" charset="2"/>
              <a:buChar char="-"/>
            </a:pPr>
            <a:r>
              <a:rPr lang="en-US" sz="1600"/>
              <a:t>See in</a:t>
            </a:r>
            <a:r>
              <a:rPr lang="en-US" sz="1600">
                <a:solidFill>
                  <a:srgbClr val="FF0000"/>
                </a:solidFill>
              </a:rPr>
              <a:t>+</a:t>
            </a:r>
            <a:r>
              <a:rPr lang="en-US" sz="1600"/>
              <a:t>care Campaign Measure 2 for a direct example</a:t>
            </a:r>
          </a:p>
        </p:txBody>
      </p:sp>
      <p:sp>
        <p:nvSpPr>
          <p:cNvPr id="24582" name="TextBox 6"/>
          <p:cNvSpPr txBox="1">
            <a:spLocks noChangeArrowheads="1"/>
          </p:cNvSpPr>
          <p:nvPr/>
        </p:nvSpPr>
        <p:spPr bwMode="auto">
          <a:xfrm>
            <a:off x="901700" y="5033963"/>
            <a:ext cx="7239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itchFamily="34" charset="0"/>
                <a:cs typeface="Arial" pitchFamily="34" charset="0"/>
              </a:defRPr>
            </a:lvl1pPr>
            <a:lvl2pPr marL="2857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lvl="1" eaLnBrk="1" hangingPunct="1">
              <a:buClr>
                <a:srgbClr val="FF0000"/>
              </a:buClr>
              <a:buFont typeface="Webdings" pitchFamily="18" charset="2"/>
              <a:buChar char="-"/>
            </a:pPr>
            <a:r>
              <a:rPr lang="en-US" sz="1600"/>
              <a:t>Ideally, establish measurement periods greater than 12 months</a:t>
            </a:r>
          </a:p>
        </p:txBody>
      </p:sp>
      <p:sp>
        <p:nvSpPr>
          <p:cNvPr id="24583" name="Title 1"/>
          <p:cNvSpPr>
            <a:spLocks noGrp="1"/>
          </p:cNvSpPr>
          <p:nvPr>
            <p:ph type="title"/>
          </p:nvPr>
        </p:nvSpPr>
        <p:spPr>
          <a:xfrm>
            <a:off x="762000" y="533400"/>
            <a:ext cx="7772400" cy="762000"/>
          </a:xfrm>
        </p:spPr>
        <p:txBody>
          <a:bodyPr/>
          <a:lstStyle/>
          <a:p>
            <a:r>
              <a:rPr lang="en-US" b="1" smtClean="0"/>
              <a:t>Process Measure – Visit Frequency</a:t>
            </a:r>
            <a:br>
              <a:rPr lang="en-US" b="1" smtClean="0"/>
            </a:br>
            <a:endParaRPr 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25603" name="TextBox 1"/>
          <p:cNvSpPr txBox="1">
            <a:spLocks noChangeArrowheads="1"/>
          </p:cNvSpPr>
          <p:nvPr/>
        </p:nvSpPr>
        <p:spPr bwMode="auto">
          <a:xfrm>
            <a:off x="457200" y="1774825"/>
            <a:ext cx="60960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Clr>
                <a:srgbClr val="FF0000"/>
              </a:buClr>
              <a:buFont typeface="Wingdings" pitchFamily="2" charset="2"/>
              <a:buChar char="Ø"/>
            </a:pPr>
            <a:r>
              <a:rPr lang="en-US"/>
              <a:t>Patient-Level Measures</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What percentage of patients have missed more than 3 visits within 1 year</a:t>
            </a:r>
          </a:p>
          <a:p>
            <a:pPr eaLnBrk="1" hangingPunct="1">
              <a:lnSpc>
                <a:spcPct val="150000"/>
              </a:lnSpc>
              <a:buClr>
                <a:srgbClr val="FF0000"/>
              </a:buClr>
              <a:buFont typeface="Wingdings" pitchFamily="2" charset="2"/>
              <a:buChar char="Ø"/>
            </a:pPr>
            <a:r>
              <a:rPr lang="en-US"/>
              <a:t>Clinic-Level Measures</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What percentage of appointments were not kept over the course of 1 year</a:t>
            </a:r>
          </a:p>
        </p:txBody>
      </p:sp>
      <p:pic>
        <p:nvPicPr>
          <p:cNvPr id="25604"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itle 1"/>
          <p:cNvSpPr>
            <a:spLocks noGrp="1"/>
          </p:cNvSpPr>
          <p:nvPr>
            <p:ph type="title"/>
          </p:nvPr>
        </p:nvSpPr>
        <p:spPr/>
        <p:txBody>
          <a:bodyPr/>
          <a:lstStyle/>
          <a:p>
            <a:r>
              <a:rPr lang="en-US" b="1" smtClean="0"/>
              <a:t>Process Measure – Missed Visits</a:t>
            </a:r>
            <a:endParaRPr 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9718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1"/>
          <p:cNvSpPr txBox="1">
            <a:spLocks noChangeArrowheads="1"/>
          </p:cNvSpPr>
          <p:nvPr/>
        </p:nvSpPr>
        <p:spPr bwMode="auto">
          <a:xfrm>
            <a:off x="457200" y="1774825"/>
            <a:ext cx="64770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Clr>
                <a:srgbClr val="FF0000"/>
              </a:buClr>
              <a:buFont typeface="Wingdings" pitchFamily="2" charset="2"/>
              <a:buChar char="Ø"/>
            </a:pPr>
            <a:r>
              <a:rPr lang="en-US"/>
              <a:t>Frequency of patient visits over the first year</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Set 3 or 4 month visit intervals for assessment (base this on your agency practices)</a:t>
            </a:r>
          </a:p>
          <a:p>
            <a:pPr lvl="1" eaLnBrk="1" hangingPunct="1">
              <a:lnSpc>
                <a:spcPct val="150000"/>
              </a:lnSpc>
              <a:buClr>
                <a:srgbClr val="FF0000"/>
              </a:buClr>
              <a:buFont typeface="Webdings" pitchFamily="18" charset="2"/>
              <a:buChar char=""/>
            </a:pPr>
            <a:r>
              <a:rPr lang="en-US" sz="1600"/>
              <a:t>Denominator – visit in first interval, Numerator – visit in subsequent intervals</a:t>
            </a:r>
          </a:p>
          <a:p>
            <a:pPr lvl="1" eaLnBrk="1" hangingPunct="1">
              <a:lnSpc>
                <a:spcPct val="150000"/>
              </a:lnSpc>
              <a:buClr>
                <a:srgbClr val="FF0000"/>
              </a:buClr>
              <a:buFont typeface="Webdings" pitchFamily="18" charset="2"/>
              <a:buChar char=""/>
            </a:pPr>
            <a:r>
              <a:rPr lang="en-US" sz="1600"/>
              <a:t>See in</a:t>
            </a:r>
            <a:r>
              <a:rPr lang="en-US" sz="1600">
                <a:solidFill>
                  <a:srgbClr val="FF0000"/>
                </a:solidFill>
              </a:rPr>
              <a:t>+</a:t>
            </a:r>
            <a:r>
              <a:rPr lang="en-US" sz="1600"/>
              <a:t>care Campaign Measure 3 for a direct example</a:t>
            </a:r>
          </a:p>
          <a:p>
            <a:pPr eaLnBrk="1" hangingPunct="1">
              <a:lnSpc>
                <a:spcPct val="150000"/>
              </a:lnSpc>
              <a:buClr>
                <a:srgbClr val="FF0000"/>
              </a:buClr>
              <a:buFont typeface="Wingdings" pitchFamily="2" charset="2"/>
              <a:buChar char="Ø"/>
            </a:pPr>
            <a:r>
              <a:rPr lang="en-US"/>
              <a:t>Number of patient visits completed</a:t>
            </a:r>
          </a:p>
          <a:p>
            <a:pPr lvl="1" eaLnBrk="1" hangingPunct="1">
              <a:lnSpc>
                <a:spcPct val="150000"/>
              </a:lnSpc>
              <a:buClr>
                <a:srgbClr val="FF0000"/>
              </a:buClr>
              <a:buFont typeface="Webdings" pitchFamily="18" charset="2"/>
              <a:buChar char=""/>
            </a:pPr>
            <a:r>
              <a:rPr lang="en-US" sz="1600"/>
              <a:t>Utilize encounter data from your site</a:t>
            </a:r>
          </a:p>
          <a:p>
            <a:pPr lvl="1" eaLnBrk="1" hangingPunct="1">
              <a:lnSpc>
                <a:spcPct val="150000"/>
              </a:lnSpc>
              <a:buClr>
                <a:srgbClr val="FF0000"/>
              </a:buClr>
              <a:buFont typeface="Webdings" pitchFamily="18" charset="2"/>
              <a:buChar char=""/>
            </a:pPr>
            <a:r>
              <a:rPr lang="en-US" sz="1600"/>
              <a:t>Has the patient completed 4 or 5 visits within 1 year of initiating care (base this on your agency practices)</a:t>
            </a:r>
          </a:p>
        </p:txBody>
      </p:sp>
      <p:sp>
        <p:nvSpPr>
          <p:cNvPr id="26628" name="Title 1"/>
          <p:cNvSpPr>
            <a:spLocks noGrp="1"/>
          </p:cNvSpPr>
          <p:nvPr>
            <p:ph type="title"/>
          </p:nvPr>
        </p:nvSpPr>
        <p:spPr>
          <a:xfrm>
            <a:off x="457200" y="685800"/>
            <a:ext cx="8229600" cy="762000"/>
          </a:xfrm>
        </p:spPr>
        <p:txBody>
          <a:bodyPr/>
          <a:lstStyle/>
          <a:p>
            <a:r>
              <a:rPr lang="en-US" b="1" smtClean="0"/>
              <a:t>Process Measure – New To Clinic</a:t>
            </a:r>
            <a:br>
              <a:rPr lang="en-US" b="1" smtClean="0"/>
            </a:b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1" descr="sharing_the_load_of_the_puzzle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24384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27652" name="TextBox 1"/>
          <p:cNvSpPr txBox="1">
            <a:spLocks noChangeArrowheads="1"/>
          </p:cNvSpPr>
          <p:nvPr/>
        </p:nvSpPr>
        <p:spPr bwMode="auto">
          <a:xfrm>
            <a:off x="457200" y="1600200"/>
            <a:ext cx="5867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50000"/>
              </a:lnSpc>
              <a:buClr>
                <a:srgbClr val="FF0000"/>
              </a:buClr>
              <a:buFont typeface="Wingdings" pitchFamily="2" charset="2"/>
              <a:buChar char="Ø"/>
            </a:pPr>
            <a:r>
              <a:rPr lang="en-US"/>
              <a:t>Viral Suppression Measures (regardless of ART)</a:t>
            </a:r>
          </a:p>
          <a:p>
            <a:pPr lvl="1" eaLnBrk="1" hangingPunct="1">
              <a:lnSpc>
                <a:spcPct val="150000"/>
              </a:lnSpc>
              <a:buClr>
                <a:srgbClr val="FF0000"/>
              </a:buClr>
              <a:buFont typeface="Webdings" pitchFamily="18" charset="2"/>
              <a:buChar char="-"/>
            </a:pPr>
            <a:r>
              <a:rPr lang="en-US" sz="1600"/>
              <a:t>Utilize last known viral load value for active patients at your agency</a:t>
            </a:r>
          </a:p>
          <a:p>
            <a:pPr lvl="1" eaLnBrk="1" hangingPunct="1">
              <a:lnSpc>
                <a:spcPct val="150000"/>
              </a:lnSpc>
              <a:buClr>
                <a:srgbClr val="FF0000"/>
              </a:buClr>
              <a:buFont typeface="Webdings" pitchFamily="18" charset="2"/>
              <a:buChar char="-"/>
            </a:pPr>
            <a:r>
              <a:rPr lang="en-US" sz="1600"/>
              <a:t>Cut-offs for suppressed viral loads are usually 10 times the minimum detectable viral load to allow for viral blips </a:t>
            </a:r>
          </a:p>
          <a:p>
            <a:pPr lvl="1" eaLnBrk="1" hangingPunct="1">
              <a:lnSpc>
                <a:spcPct val="150000"/>
              </a:lnSpc>
              <a:buClr>
                <a:srgbClr val="FF0000"/>
              </a:buClr>
              <a:buFont typeface="Webdings" pitchFamily="18" charset="2"/>
              <a:buChar char="-"/>
            </a:pPr>
            <a:r>
              <a:rPr lang="en-US" sz="1600"/>
              <a:t>See in</a:t>
            </a:r>
            <a:r>
              <a:rPr lang="en-US" sz="1600">
                <a:solidFill>
                  <a:srgbClr val="FF0000"/>
                </a:solidFill>
              </a:rPr>
              <a:t>+</a:t>
            </a:r>
            <a:r>
              <a:rPr lang="en-US" sz="1600"/>
              <a:t>care Campaign Measure 4 as a direct example</a:t>
            </a:r>
          </a:p>
        </p:txBody>
      </p:sp>
      <p:sp>
        <p:nvSpPr>
          <p:cNvPr id="27653" name="Title 1"/>
          <p:cNvSpPr>
            <a:spLocks noGrp="1"/>
          </p:cNvSpPr>
          <p:nvPr>
            <p:ph type="title"/>
          </p:nvPr>
        </p:nvSpPr>
        <p:spPr/>
        <p:txBody>
          <a:bodyPr/>
          <a:lstStyle/>
          <a:p>
            <a:r>
              <a:rPr lang="en-US" b="1" smtClean="0"/>
              <a:t>Outcome Measure – Viral Loads</a:t>
            </a:r>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28675" name="Title 1"/>
          <p:cNvSpPr>
            <a:spLocks/>
          </p:cNvSpPr>
          <p:nvPr/>
        </p:nvSpPr>
        <p:spPr bwMode="auto">
          <a:xfrm>
            <a:off x="457200" y="3733800"/>
            <a:ext cx="464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lnSpc>
                <a:spcPct val="150000"/>
              </a:lnSpc>
            </a:pPr>
            <a:r>
              <a:rPr lang="en-US">
                <a:solidFill>
                  <a:srgbClr val="FF0000"/>
                </a:solidFill>
              </a:rPr>
              <a:t>Gap in Follow-up Measures</a:t>
            </a:r>
          </a:p>
          <a:p>
            <a:pPr algn="ctr">
              <a:lnSpc>
                <a:spcPct val="150000"/>
              </a:lnSpc>
            </a:pPr>
            <a:r>
              <a:rPr lang="en-US">
                <a:solidFill>
                  <a:srgbClr val="FF0000"/>
                </a:solidFill>
              </a:rPr>
              <a:t>Visit Frequency Measures</a:t>
            </a:r>
          </a:p>
          <a:p>
            <a:pPr algn="ctr">
              <a:lnSpc>
                <a:spcPct val="150000"/>
              </a:lnSpc>
            </a:pPr>
            <a:r>
              <a:rPr lang="en-US">
                <a:solidFill>
                  <a:srgbClr val="FF0000"/>
                </a:solidFill>
              </a:rPr>
              <a:t>Missed Visit Measures</a:t>
            </a:r>
          </a:p>
          <a:p>
            <a:pPr algn="ctr">
              <a:lnSpc>
                <a:spcPct val="150000"/>
              </a:lnSpc>
            </a:pPr>
            <a:r>
              <a:rPr lang="en-US">
                <a:solidFill>
                  <a:srgbClr val="FF0000"/>
                </a:solidFill>
              </a:rPr>
              <a:t>New to Clinic Measures</a:t>
            </a:r>
          </a:p>
          <a:p>
            <a:pPr algn="ctr">
              <a:lnSpc>
                <a:spcPct val="150000"/>
              </a:lnSpc>
            </a:pPr>
            <a:r>
              <a:rPr lang="en-US">
                <a:solidFill>
                  <a:srgbClr val="FF0000"/>
                </a:solidFill>
              </a:rPr>
              <a:t>Viral Load Measures</a:t>
            </a:r>
          </a:p>
        </p:txBody>
      </p:sp>
      <p:pic>
        <p:nvPicPr>
          <p:cNvPr id="2867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930400"/>
            <a:ext cx="4064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000" y="685800"/>
            <a:ext cx="2133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itle 1"/>
          <p:cNvSpPr>
            <a:spLocks/>
          </p:cNvSpPr>
          <p:nvPr/>
        </p:nvSpPr>
        <p:spPr bwMode="auto">
          <a:xfrm>
            <a:off x="381000" y="1981200"/>
            <a:ext cx="4800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50000"/>
              </a:lnSpc>
            </a:pPr>
            <a:r>
              <a:rPr lang="en-US" sz="2000">
                <a:ea typeface="ＭＳ Ｐゴシック" pitchFamily="34" charset="-128"/>
              </a:rPr>
              <a:t>Which of the following types of retention measures have you </a:t>
            </a:r>
            <a:r>
              <a:rPr lang="en-US" sz="2000" u="sng">
                <a:solidFill>
                  <a:srgbClr val="FF0000"/>
                </a:solidFill>
                <a:ea typeface="ＭＳ Ｐゴシック" pitchFamily="34" charset="-128"/>
              </a:rPr>
              <a:t>implemented</a:t>
            </a:r>
            <a:r>
              <a:rPr lang="en-US" sz="2000">
                <a:solidFill>
                  <a:srgbClr val="FF0000"/>
                </a:solidFill>
                <a:ea typeface="ＭＳ Ｐゴシック" pitchFamily="34" charset="-128"/>
              </a:rPr>
              <a:t> </a:t>
            </a:r>
            <a:r>
              <a:rPr lang="en-US" sz="2000">
                <a:ea typeface="ＭＳ Ｐゴシック" pitchFamily="34" charset="-128"/>
              </a:rPr>
              <a:t>at your agency? </a:t>
            </a:r>
            <a:r>
              <a:rPr lang="en-US" sz="2000" b="1" i="1">
                <a:latin typeface="Times New Roman" pitchFamily="18" charset="0"/>
                <a:ea typeface="ＭＳ Ｐゴシック" pitchFamily="34" charset="-128"/>
              </a:rPr>
              <a:t> </a:t>
            </a:r>
          </a:p>
        </p:txBody>
      </p:sp>
      <p:sp>
        <p:nvSpPr>
          <p:cNvPr id="28679" name="Title 1"/>
          <p:cNvSpPr>
            <a:spLocks noGrp="1"/>
          </p:cNvSpPr>
          <p:nvPr>
            <p:ph type="title"/>
          </p:nvPr>
        </p:nvSpPr>
        <p:spPr/>
        <p:txBody>
          <a:bodyPr/>
          <a:lstStyle/>
          <a:p>
            <a:pPr algn="l"/>
            <a:r>
              <a:rPr lang="en-US" b="1" smtClean="0">
                <a:latin typeface="Times New Roman" pitchFamily="18" charset="0"/>
                <a:ea typeface="ＭＳ Ｐゴシック" pitchFamily="34" charset="-128"/>
              </a:rPr>
              <a:t>Audience Responses</a:t>
            </a:r>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09600" y="990600"/>
            <a:ext cx="8077200" cy="762000"/>
          </a:xfrm>
        </p:spPr>
        <p:txBody>
          <a:bodyPr/>
          <a:lstStyle/>
          <a:p>
            <a:r>
              <a:rPr lang="en-US" b="1" smtClean="0">
                <a:latin typeface="Verdana" pitchFamily="34" charset="0"/>
              </a:rPr>
              <a:t>in</a:t>
            </a:r>
            <a:r>
              <a:rPr lang="en-US" b="1" smtClean="0">
                <a:solidFill>
                  <a:srgbClr val="FF0000"/>
                </a:solidFill>
                <a:latin typeface="Verdana" pitchFamily="34" charset="0"/>
              </a:rPr>
              <a:t>+</a:t>
            </a:r>
            <a:r>
              <a:rPr lang="en-US" b="1" smtClean="0">
                <a:latin typeface="Verdana" pitchFamily="34" charset="0"/>
              </a:rPr>
              <a:t>care Campaign Benchmark Reports</a:t>
            </a:r>
          </a:p>
        </p:txBody>
      </p:sp>
      <p:pic>
        <p:nvPicPr>
          <p:cNvPr id="296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057400"/>
            <a:ext cx="4343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3" name="Rectangle 2"/>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6" name="Rectangle 5"/>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7" name="Rectangle 6"/>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Disclosures</a:t>
            </a:r>
          </a:p>
        </p:txBody>
      </p:sp>
      <p:sp>
        <p:nvSpPr>
          <p:cNvPr id="3" name="Content Placeholder 2"/>
          <p:cNvSpPr>
            <a:spLocks noGrp="1"/>
          </p:cNvSpPr>
          <p:nvPr>
            <p:ph idx="1"/>
          </p:nvPr>
        </p:nvSpPr>
        <p:spPr/>
        <p:txBody>
          <a:bodyPr/>
          <a:lstStyle/>
          <a:p>
            <a:pPr marL="342900" lvl="1" indent="-342900">
              <a:buSzTx/>
              <a:buFontTx/>
              <a:buChar char="•"/>
              <a:defRPr/>
            </a:pPr>
            <a:r>
              <a:rPr lang="en-US" dirty="0" smtClean="0"/>
              <a:t>Michael </a:t>
            </a:r>
            <a:r>
              <a:rPr lang="en-US" dirty="0"/>
              <a:t>Hager, Clemens Steinbock, Ed Gardner, Nikki </a:t>
            </a:r>
            <a:r>
              <a:rPr lang="en-US" dirty="0" err="1" smtClean="0"/>
              <a:t>Cockern</a:t>
            </a:r>
            <a:endParaRPr lang="en-US" dirty="0" smtClean="0"/>
          </a:p>
          <a:p>
            <a:pPr marL="742950" lvl="2" indent="-342900">
              <a:defRPr/>
            </a:pPr>
            <a:r>
              <a:rPr lang="en-US" dirty="0" smtClean="0"/>
              <a:t>Have no financial interest or relationships to disclose </a:t>
            </a:r>
          </a:p>
          <a:p>
            <a:pPr marL="342900" lvl="1" indent="-342900">
              <a:buSzTx/>
              <a:buFontTx/>
              <a:buChar char="•"/>
              <a:defRPr/>
            </a:pPr>
            <a:endParaRPr lang="en-US" dirty="0" smtClean="0"/>
          </a:p>
          <a:p>
            <a:pPr marL="342900" lvl="1" indent="-342900">
              <a:buSzTx/>
              <a:buFontTx/>
              <a:buChar char="•"/>
              <a:defRPr/>
            </a:pPr>
            <a:endParaRPr lang="en-US" dirty="0" smtClean="0"/>
          </a:p>
          <a:p>
            <a:pPr>
              <a:defRPr/>
            </a:pPr>
            <a:r>
              <a:rPr lang="en-US" sz="2400" dirty="0" smtClean="0"/>
              <a:t>CME Staff Disclosures</a:t>
            </a:r>
          </a:p>
          <a:p>
            <a:pPr lvl="1">
              <a:defRPr/>
            </a:pPr>
            <a:r>
              <a:rPr lang="en-US" sz="2000" dirty="0" smtClean="0"/>
              <a:t>Professional Education Services Group staff have no financial interest or relationships to disclose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8" name="Rectangle 7"/>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6" name="Rectangle 5"/>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6" name="Rectangle 5"/>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6" name="Rectangle 5"/>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pic>
        <p:nvPicPr>
          <p:cNvPr id="9" name="Picture 2"/>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1154113" y="876300"/>
            <a:ext cx="6934200" cy="5000625"/>
          </a:xfrm>
          <a:prstGeom prst="rect">
            <a:avLst/>
          </a:prstGeom>
          <a:noFill/>
          <a:ln w="9525">
            <a:noFill/>
            <a:miter lim="800000"/>
            <a:headEnd/>
            <a:tailEnd/>
          </a:ln>
        </p:spPr>
      </p:pic>
      <p:sp>
        <p:nvSpPr>
          <p:cNvPr id="10" name="Rectangle 9"/>
          <p:cNvSpPr/>
          <p:nvPr/>
        </p:nvSpPr>
        <p:spPr>
          <a:xfrm>
            <a:off x="978710" y="2967335"/>
            <a:ext cx="7186584" cy="923330"/>
          </a:xfrm>
          <a:prstGeom prst="rect">
            <a:avLst/>
          </a:prstGeom>
          <a:noFill/>
        </p:spPr>
        <p:txBody>
          <a:bodyPr wrap="none">
            <a:spAutoFit/>
          </a:bodyPr>
          <a:lstStyle/>
          <a:p>
            <a:pPr algn="ctr">
              <a:defRPr/>
            </a:pP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charset="0"/>
                <a:cs typeface="Arial" charset="0"/>
              </a:rPr>
              <a:t>Place Holder for Data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98500" y="762000"/>
            <a:ext cx="7772400" cy="762000"/>
          </a:xfrm>
        </p:spPr>
        <p:txBody>
          <a:bodyPr/>
          <a:lstStyle/>
          <a:p>
            <a:r>
              <a:rPr lang="en-US" b="1" smtClean="0">
                <a:latin typeface="Verdana" pitchFamily="34" charset="0"/>
              </a:rPr>
              <a:t>Tools to Improve Retention – Provider Level</a:t>
            </a:r>
          </a:p>
        </p:txBody>
      </p:sp>
      <p:pic>
        <p:nvPicPr>
          <p:cNvPr id="3891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057400"/>
            <a:ext cx="4343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6" name="TextBox 5"/>
          <p:cNvSpPr txBox="1"/>
          <p:nvPr/>
        </p:nvSpPr>
        <p:spPr>
          <a:xfrm>
            <a:off x="457200" y="1774825"/>
            <a:ext cx="8382000" cy="3911600"/>
          </a:xfrm>
          <a:prstGeom prst="rect">
            <a:avLst/>
          </a:prstGeom>
          <a:noFill/>
        </p:spPr>
        <p:txBody>
          <a:bodyPr>
            <a:spAutoFit/>
          </a:bodyPr>
          <a:lstStyle/>
          <a:p>
            <a:pPr>
              <a:lnSpc>
                <a:spcPct val="150000"/>
              </a:lnSpc>
              <a:defRPr/>
            </a:pPr>
            <a:r>
              <a:rPr lang="en-US" b="1" u="sng" dirty="0">
                <a:latin typeface="Arial" charset="0"/>
                <a:cs typeface="Arial" charset="0"/>
              </a:rPr>
              <a:t>Communication Strategies</a:t>
            </a:r>
          </a:p>
          <a:p>
            <a:pPr marL="342900" indent="-342900">
              <a:lnSpc>
                <a:spcPct val="150000"/>
              </a:lnSpc>
              <a:buFont typeface="+mj-lt"/>
              <a:buAutoNum type="arabicPeriod"/>
              <a:defRPr/>
            </a:pPr>
            <a:r>
              <a:rPr lang="en-US" dirty="0">
                <a:latin typeface="Arial" charset="0"/>
                <a:cs typeface="Arial" charset="0"/>
              </a:rPr>
              <a:t>Communication with patients</a:t>
            </a:r>
          </a:p>
          <a:p>
            <a:pPr marL="342900" indent="-342900">
              <a:lnSpc>
                <a:spcPct val="150000"/>
              </a:lnSpc>
              <a:buFont typeface="+mj-lt"/>
              <a:buAutoNum type="arabicPeriod"/>
              <a:defRPr/>
            </a:pPr>
            <a:r>
              <a:rPr lang="en-US" dirty="0">
                <a:latin typeface="Arial" charset="0"/>
                <a:cs typeface="Arial" charset="0"/>
              </a:rPr>
              <a:t>Communication with other providers</a:t>
            </a:r>
          </a:p>
          <a:p>
            <a:pPr>
              <a:lnSpc>
                <a:spcPct val="150000"/>
              </a:lnSpc>
              <a:defRPr/>
            </a:pPr>
            <a:endParaRPr lang="en-US" sz="1050" dirty="0">
              <a:latin typeface="Arial" charset="0"/>
              <a:cs typeface="Arial" charset="0"/>
            </a:endParaRPr>
          </a:p>
          <a:p>
            <a:pPr>
              <a:lnSpc>
                <a:spcPct val="150000"/>
              </a:lnSpc>
              <a:defRPr/>
            </a:pPr>
            <a:r>
              <a:rPr lang="en-US" b="1" u="sng" dirty="0">
                <a:latin typeface="Arial" charset="0"/>
                <a:cs typeface="Arial" charset="0"/>
              </a:rPr>
              <a:t>Operational Strategies</a:t>
            </a:r>
          </a:p>
          <a:p>
            <a:pPr marL="342900" indent="-342900">
              <a:lnSpc>
                <a:spcPct val="150000"/>
              </a:lnSpc>
              <a:buFont typeface="+mj-lt"/>
              <a:buAutoNum type="arabicPeriod"/>
              <a:defRPr/>
            </a:pPr>
            <a:r>
              <a:rPr lang="en-US" dirty="0">
                <a:latin typeface="Arial" charset="0"/>
                <a:cs typeface="Arial" charset="0"/>
              </a:rPr>
              <a:t>Process Diagram Initiation / Revision</a:t>
            </a:r>
          </a:p>
          <a:p>
            <a:pPr marL="342900" indent="-342900">
              <a:lnSpc>
                <a:spcPct val="150000"/>
              </a:lnSpc>
              <a:buFont typeface="+mj-lt"/>
              <a:buAutoNum type="arabicPeriod"/>
              <a:defRPr/>
            </a:pPr>
            <a:r>
              <a:rPr lang="en-US" dirty="0">
                <a:latin typeface="Arial" charset="0"/>
                <a:cs typeface="Arial" charset="0"/>
              </a:rPr>
              <a:t>Use retention / adherence / outreach specialists and/or patient navigators</a:t>
            </a:r>
          </a:p>
          <a:p>
            <a:pPr marL="342900" indent="-342900">
              <a:lnSpc>
                <a:spcPct val="150000"/>
              </a:lnSpc>
              <a:buFont typeface="+mj-lt"/>
              <a:buAutoNum type="arabicPeriod"/>
              <a:defRPr/>
            </a:pPr>
            <a:r>
              <a:rPr lang="en-US" dirty="0">
                <a:latin typeface="Arial" charset="0"/>
                <a:cs typeface="Arial" charset="0"/>
              </a:rPr>
              <a:t>Data Quality Improvement / Enhancement</a:t>
            </a:r>
          </a:p>
          <a:p>
            <a:pPr>
              <a:lnSpc>
                <a:spcPct val="150000"/>
              </a:lnSpc>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3"/>
              </a:rPr>
              <a:t>www.incarecampaign.org</a:t>
            </a:r>
            <a:r>
              <a:rPr lang="en-US" i="1" dirty="0">
                <a:latin typeface="Arial" charset="0"/>
                <a:cs typeface="Arial" charset="0"/>
              </a:rPr>
              <a:t> RESOURCES for examples</a:t>
            </a:r>
          </a:p>
        </p:txBody>
      </p:sp>
      <p:pic>
        <p:nvPicPr>
          <p:cNvPr id="3994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itle 1"/>
          <p:cNvSpPr>
            <a:spLocks noGrp="1"/>
          </p:cNvSpPr>
          <p:nvPr>
            <p:ph type="title"/>
          </p:nvPr>
        </p:nvSpPr>
        <p:spPr>
          <a:xfrm>
            <a:off x="762000" y="685800"/>
            <a:ext cx="7772400" cy="762000"/>
          </a:xfrm>
        </p:spPr>
        <p:txBody>
          <a:bodyPr/>
          <a:lstStyle/>
          <a:p>
            <a:r>
              <a:rPr lang="en-US" b="1" smtClean="0"/>
              <a:t>Types of Tools</a:t>
            </a:r>
            <a:br>
              <a:rPr lang="en-US" b="1" smtClean="0"/>
            </a:br>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6" name="TextBox 5"/>
          <p:cNvSpPr txBox="1"/>
          <p:nvPr/>
        </p:nvSpPr>
        <p:spPr>
          <a:xfrm>
            <a:off x="457200" y="1774825"/>
            <a:ext cx="8382000" cy="3657600"/>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Reminder calls for appointments. Follow-up calls for missed appointments</a:t>
            </a:r>
          </a:p>
          <a:p>
            <a:pPr marL="285750" indent="-285750">
              <a:lnSpc>
                <a:spcPct val="150000"/>
              </a:lnSpc>
              <a:buClr>
                <a:srgbClr val="FF0000"/>
              </a:buClr>
              <a:buFont typeface="Wingdings" pitchFamily="2" charset="2"/>
              <a:buChar char="Ø"/>
              <a:defRPr/>
            </a:pPr>
            <a:r>
              <a:rPr lang="en-US" dirty="0">
                <a:latin typeface="Arial" charset="0"/>
                <a:cs typeface="Arial" charset="0"/>
              </a:rPr>
              <a:t>Text messaging reminders</a:t>
            </a:r>
          </a:p>
          <a:p>
            <a:pPr marL="285750" indent="-285750">
              <a:lnSpc>
                <a:spcPct val="150000"/>
              </a:lnSpc>
              <a:buClr>
                <a:srgbClr val="FF0000"/>
              </a:buClr>
              <a:buFont typeface="Wingdings" pitchFamily="2" charset="2"/>
              <a:buChar char="Ø"/>
              <a:defRPr/>
            </a:pPr>
            <a:r>
              <a:rPr lang="en-US" dirty="0">
                <a:latin typeface="Arial" charset="0"/>
                <a:cs typeface="Arial" charset="0"/>
              </a:rPr>
              <a:t>Use of patient portals (PHR) within EMRs</a:t>
            </a:r>
          </a:p>
          <a:p>
            <a:pPr marL="285750" indent="-285750">
              <a:lnSpc>
                <a:spcPct val="150000"/>
              </a:lnSpc>
              <a:buClr>
                <a:srgbClr val="FF0000"/>
              </a:buClr>
              <a:buFont typeface="Wingdings" pitchFamily="2" charset="2"/>
              <a:buChar char="Ø"/>
              <a:defRPr/>
            </a:pPr>
            <a:r>
              <a:rPr lang="en-US" dirty="0">
                <a:latin typeface="Arial" charset="0"/>
                <a:cs typeface="Arial" charset="0"/>
              </a:rPr>
              <a:t>Use of Facebook and other social media</a:t>
            </a:r>
          </a:p>
          <a:p>
            <a:pPr marL="285750" indent="-285750">
              <a:lnSpc>
                <a:spcPct val="150000"/>
              </a:lnSpc>
              <a:buClr>
                <a:srgbClr val="FF0000"/>
              </a:buClr>
              <a:buFont typeface="Wingdings" pitchFamily="2" charset="2"/>
              <a:buChar char="Ø"/>
              <a:defRPr/>
            </a:pPr>
            <a:r>
              <a:rPr lang="en-US" dirty="0">
                <a:latin typeface="Arial" charset="0"/>
                <a:cs typeface="Arial" charset="0"/>
              </a:rPr>
              <a:t>Motivational Interviewing</a:t>
            </a:r>
          </a:p>
          <a:p>
            <a:pPr marL="285750" indent="-285750">
              <a:lnSpc>
                <a:spcPct val="150000"/>
              </a:lnSpc>
              <a:buClr>
                <a:srgbClr val="FF0000"/>
              </a:buClr>
              <a:buFont typeface="Wingdings" pitchFamily="2" charset="2"/>
              <a:buChar char="Ø"/>
              <a:defRPr/>
            </a:pPr>
            <a:r>
              <a:rPr lang="en-US" dirty="0">
                <a:latin typeface="Arial" charset="0"/>
                <a:cs typeface="Arial" charset="0"/>
              </a:rPr>
              <a:t>Health literacy education</a:t>
            </a:r>
          </a:p>
          <a:p>
            <a:pPr marL="285750" indent="-285750">
              <a:lnSpc>
                <a:spcPct val="150000"/>
              </a:lnSpc>
              <a:buClr>
                <a:srgbClr val="FF0000"/>
              </a:buClr>
              <a:buFont typeface="Wingdings" pitchFamily="2" charset="2"/>
              <a:buChar char="Ø"/>
              <a:defRPr/>
            </a:pPr>
            <a:r>
              <a:rPr lang="en-US" dirty="0">
                <a:latin typeface="Arial" charset="0"/>
                <a:cs typeface="Arial" charset="0"/>
              </a:rPr>
              <a:t>CAB workgroup focused on retention</a:t>
            </a:r>
          </a:p>
          <a:p>
            <a:pPr>
              <a:lnSpc>
                <a:spcPct val="150000"/>
              </a:lnSpc>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3"/>
              </a:rPr>
              <a:t>www.incarecampaign.org</a:t>
            </a:r>
            <a:r>
              <a:rPr lang="en-US" i="1" dirty="0">
                <a:latin typeface="Arial" charset="0"/>
                <a:cs typeface="Arial" charset="0"/>
              </a:rPr>
              <a:t> RESOURCES for examples</a:t>
            </a:r>
          </a:p>
        </p:txBody>
      </p:sp>
      <p:pic>
        <p:nvPicPr>
          <p:cNvPr id="4096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itle 1"/>
          <p:cNvSpPr>
            <a:spLocks noGrp="1"/>
          </p:cNvSpPr>
          <p:nvPr>
            <p:ph type="title"/>
          </p:nvPr>
        </p:nvSpPr>
        <p:spPr>
          <a:xfrm>
            <a:off x="762000" y="533400"/>
            <a:ext cx="7772400" cy="1069975"/>
          </a:xfrm>
        </p:spPr>
        <p:txBody>
          <a:bodyPr/>
          <a:lstStyle/>
          <a:p>
            <a:r>
              <a:rPr lang="en-US" b="1" smtClean="0"/>
              <a:t>Communication Strategies – w/Patients</a:t>
            </a:r>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pic>
        <p:nvPicPr>
          <p:cNvPr id="4198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1774825"/>
            <a:ext cx="8382000" cy="4073525"/>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Create opportunities for staff of various agencies/office to interact</a:t>
            </a:r>
          </a:p>
          <a:p>
            <a:pPr marL="285750" indent="-285750">
              <a:lnSpc>
                <a:spcPct val="150000"/>
              </a:lnSpc>
              <a:buClr>
                <a:srgbClr val="FF0000"/>
              </a:buClr>
              <a:buFont typeface="Wingdings" pitchFamily="2" charset="2"/>
              <a:buChar char="Ø"/>
              <a:defRPr/>
            </a:pPr>
            <a:r>
              <a:rPr lang="en-US" dirty="0">
                <a:latin typeface="Arial" charset="0"/>
                <a:cs typeface="Arial" charset="0"/>
              </a:rPr>
              <a:t>Interdisciplinary teams that operate across agencies</a:t>
            </a:r>
          </a:p>
          <a:p>
            <a:pPr marL="285750" indent="-285750">
              <a:lnSpc>
                <a:spcPct val="150000"/>
              </a:lnSpc>
              <a:buClr>
                <a:srgbClr val="FF0000"/>
              </a:buClr>
              <a:buFont typeface="Wingdings" pitchFamily="2" charset="2"/>
              <a:buChar char="Ø"/>
              <a:defRPr/>
            </a:pPr>
            <a:r>
              <a:rPr lang="en-US" dirty="0">
                <a:latin typeface="Arial" charset="0"/>
                <a:cs typeface="Arial" charset="0"/>
              </a:rPr>
              <a:t>Include private practice offices in communications</a:t>
            </a:r>
          </a:p>
          <a:p>
            <a:pPr marL="285750" indent="-285750">
              <a:lnSpc>
                <a:spcPct val="150000"/>
              </a:lnSpc>
              <a:buClr>
                <a:srgbClr val="FF0000"/>
              </a:buClr>
              <a:buFont typeface="Wingdings" pitchFamily="2" charset="2"/>
              <a:buChar char="Ø"/>
              <a:defRPr/>
            </a:pPr>
            <a:r>
              <a:rPr lang="en-US" dirty="0">
                <a:latin typeface="Arial" charset="0"/>
                <a:cs typeface="Arial" charset="0"/>
              </a:rPr>
              <a:t>Actively participate in available communities of learning</a:t>
            </a:r>
          </a:p>
          <a:p>
            <a:pPr marL="285750" indent="-285750">
              <a:lnSpc>
                <a:spcPct val="150000"/>
              </a:lnSpc>
              <a:buClr>
                <a:srgbClr val="FF0000"/>
              </a:buClr>
              <a:buFont typeface="Wingdings" pitchFamily="2" charset="2"/>
              <a:buChar char="Ø"/>
              <a:defRPr/>
            </a:pPr>
            <a:r>
              <a:rPr lang="en-US" dirty="0">
                <a:latin typeface="Arial" charset="0"/>
                <a:cs typeface="Arial" charset="0"/>
              </a:rPr>
              <a:t>Co-locate services from different agencies</a:t>
            </a:r>
          </a:p>
          <a:p>
            <a:pPr marL="285750" indent="-285750">
              <a:lnSpc>
                <a:spcPct val="150000"/>
              </a:lnSpc>
              <a:buClr>
                <a:srgbClr val="FF0000"/>
              </a:buClr>
              <a:buFont typeface="Wingdings" pitchFamily="2" charset="2"/>
              <a:buChar char="Ø"/>
              <a:defRPr/>
            </a:pPr>
            <a:r>
              <a:rPr lang="en-US" dirty="0">
                <a:latin typeface="Arial" charset="0"/>
                <a:cs typeface="Arial" charset="0"/>
              </a:rPr>
              <a:t>Allow for longer transitions (especially pediatric to adult)</a:t>
            </a:r>
          </a:p>
          <a:p>
            <a:pPr marL="285750" indent="-285750">
              <a:lnSpc>
                <a:spcPct val="150000"/>
              </a:lnSpc>
              <a:buClr>
                <a:srgbClr val="FF0000"/>
              </a:buClr>
              <a:buFont typeface="Wingdings" pitchFamily="2" charset="2"/>
              <a:buChar char="Ø"/>
              <a:defRPr/>
            </a:pPr>
            <a:r>
              <a:rPr lang="en-US" dirty="0">
                <a:latin typeface="Arial" charset="0"/>
                <a:cs typeface="Arial" charset="0"/>
              </a:rPr>
              <a:t>Institute joint-CABs and other joint programs</a:t>
            </a:r>
          </a:p>
          <a:p>
            <a:pPr marL="285750" indent="-285750">
              <a:lnSpc>
                <a:spcPct val="150000"/>
              </a:lnSpc>
              <a:buClr>
                <a:srgbClr val="FF0000"/>
              </a:buClr>
              <a:buFont typeface="Wingdings" pitchFamily="2" charset="2"/>
              <a:buChar char="Ø"/>
              <a:defRPr/>
            </a:pPr>
            <a:r>
              <a:rPr lang="en-US" dirty="0">
                <a:latin typeface="Arial" charset="0"/>
                <a:cs typeface="Arial" charset="0"/>
              </a:rPr>
              <a:t>Case Conferencing and Panel Lists</a:t>
            </a:r>
          </a:p>
          <a:p>
            <a:pPr>
              <a:lnSpc>
                <a:spcPct val="150000"/>
              </a:lnSpc>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1989" name="Title 1"/>
          <p:cNvSpPr>
            <a:spLocks noGrp="1"/>
          </p:cNvSpPr>
          <p:nvPr>
            <p:ph type="title"/>
          </p:nvPr>
        </p:nvSpPr>
        <p:spPr>
          <a:xfrm>
            <a:off x="457200" y="838200"/>
            <a:ext cx="8229600" cy="762000"/>
          </a:xfrm>
        </p:spPr>
        <p:txBody>
          <a:bodyPr/>
          <a:lstStyle/>
          <a:p>
            <a:r>
              <a:rPr lang="en-US" b="1" smtClean="0"/>
              <a:t>Communication Strategies – w/Other Providers</a:t>
            </a:r>
            <a:br>
              <a:rPr lang="en-US" b="1" smtClean="0"/>
            </a:br>
            <a:endParaRPr lang="en-US"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pic>
        <p:nvPicPr>
          <p:cNvPr id="430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1774825"/>
            <a:ext cx="8382000" cy="4073525"/>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New patient enrollment and follow-up</a:t>
            </a:r>
          </a:p>
          <a:p>
            <a:pPr marL="285750" indent="-285750">
              <a:lnSpc>
                <a:spcPct val="150000"/>
              </a:lnSpc>
              <a:buClr>
                <a:srgbClr val="FF0000"/>
              </a:buClr>
              <a:buFont typeface="Wingdings" pitchFamily="2" charset="2"/>
              <a:buChar char="Ø"/>
              <a:defRPr/>
            </a:pPr>
            <a:r>
              <a:rPr lang="en-US" dirty="0">
                <a:latin typeface="Arial" charset="0"/>
                <a:cs typeface="Arial" charset="0"/>
              </a:rPr>
              <a:t>Patient appointment reminders and follow-up on missed visits</a:t>
            </a:r>
          </a:p>
          <a:p>
            <a:pPr marL="285750" indent="-285750">
              <a:lnSpc>
                <a:spcPct val="150000"/>
              </a:lnSpc>
              <a:buClr>
                <a:srgbClr val="FF0000"/>
              </a:buClr>
              <a:buFont typeface="Wingdings" pitchFamily="2" charset="2"/>
              <a:buChar char="Ø"/>
              <a:defRPr/>
            </a:pPr>
            <a:r>
              <a:rPr lang="en-US" dirty="0">
                <a:latin typeface="Arial" charset="0"/>
                <a:cs typeface="Arial" charset="0"/>
              </a:rPr>
              <a:t>Patient re-consent and eligibility redetermination</a:t>
            </a:r>
          </a:p>
          <a:p>
            <a:pPr marL="285750" indent="-285750">
              <a:lnSpc>
                <a:spcPct val="150000"/>
              </a:lnSpc>
              <a:buClr>
                <a:srgbClr val="FF0000"/>
              </a:buClr>
              <a:buFont typeface="Wingdings" pitchFamily="2" charset="2"/>
              <a:buChar char="Ø"/>
              <a:defRPr/>
            </a:pPr>
            <a:r>
              <a:rPr lang="en-US" dirty="0">
                <a:latin typeface="Arial" charset="0"/>
                <a:cs typeface="Arial" charset="0"/>
              </a:rPr>
              <a:t>Prioritizing patients for navigation services</a:t>
            </a:r>
          </a:p>
          <a:p>
            <a:pPr marL="285750" indent="-285750">
              <a:lnSpc>
                <a:spcPct val="150000"/>
              </a:lnSpc>
              <a:buClr>
                <a:srgbClr val="FF0000"/>
              </a:buClr>
              <a:buFont typeface="Wingdings" pitchFamily="2" charset="2"/>
              <a:buChar char="Ø"/>
              <a:defRPr/>
            </a:pPr>
            <a:r>
              <a:rPr lang="en-US" dirty="0">
                <a:latin typeface="Arial" charset="0"/>
                <a:cs typeface="Arial" charset="0"/>
              </a:rPr>
              <a:t>Prioritizing patients for home visit services</a:t>
            </a:r>
          </a:p>
          <a:p>
            <a:pPr marL="285750" indent="-285750">
              <a:lnSpc>
                <a:spcPct val="150000"/>
              </a:lnSpc>
              <a:buClr>
                <a:srgbClr val="FF0000"/>
              </a:buClr>
              <a:buFont typeface="Wingdings" pitchFamily="2" charset="2"/>
              <a:buChar char="Ø"/>
              <a:defRPr/>
            </a:pPr>
            <a:r>
              <a:rPr lang="en-US" dirty="0">
                <a:latin typeface="Arial" charset="0"/>
                <a:cs typeface="Arial" charset="0"/>
              </a:rPr>
              <a:t>Patient transition / case closure processes</a:t>
            </a:r>
          </a:p>
          <a:p>
            <a:pPr marL="285750" indent="-285750">
              <a:lnSpc>
                <a:spcPct val="150000"/>
              </a:lnSpc>
              <a:buClr>
                <a:srgbClr val="FF0000"/>
              </a:buClr>
              <a:buFont typeface="Wingdings" pitchFamily="2" charset="2"/>
              <a:buChar char="Ø"/>
              <a:defRPr/>
            </a:pPr>
            <a:r>
              <a:rPr lang="en-US" dirty="0">
                <a:latin typeface="Arial" charset="0"/>
                <a:cs typeface="Arial" charset="0"/>
              </a:rPr>
              <a:t>Communication strategy with lead agencies and other provider agencies</a:t>
            </a:r>
          </a:p>
          <a:p>
            <a:pPr marL="285750" indent="-285750">
              <a:lnSpc>
                <a:spcPct val="150000"/>
              </a:lnSpc>
              <a:buClr>
                <a:srgbClr val="FF0000"/>
              </a:buClr>
              <a:buFont typeface="Wingdings" pitchFamily="2" charset="2"/>
              <a:buChar char="Ø"/>
              <a:defRPr/>
            </a:pPr>
            <a:r>
              <a:rPr lang="en-US" dirty="0">
                <a:latin typeface="Arial" charset="0"/>
                <a:cs typeface="Arial" charset="0"/>
              </a:rPr>
              <a:t>Viral Load Suppression</a:t>
            </a:r>
          </a:p>
          <a:p>
            <a:pPr>
              <a:lnSpc>
                <a:spcPct val="150000"/>
              </a:lnSpc>
              <a:buClr>
                <a:srgbClr val="FF0000"/>
              </a:buClr>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3013" name="Title 1"/>
          <p:cNvSpPr>
            <a:spLocks noGrp="1"/>
          </p:cNvSpPr>
          <p:nvPr>
            <p:ph type="title"/>
          </p:nvPr>
        </p:nvSpPr>
        <p:spPr>
          <a:xfrm>
            <a:off x="447675" y="762000"/>
            <a:ext cx="8239125" cy="1003300"/>
          </a:xfrm>
        </p:spPr>
        <p:txBody>
          <a:bodyPr/>
          <a:lstStyle/>
          <a:p>
            <a:r>
              <a:rPr lang="en-US" b="1" smtClean="0"/>
              <a:t>Operational Strategies – Process Diagrams</a:t>
            </a:r>
            <a:br>
              <a:rPr lang="en-US" b="1" smtClean="0"/>
            </a:br>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latin typeface="Verdana" pitchFamily="34" charset="0"/>
                <a:ea typeface="Verdana" pitchFamily="34" charset="0"/>
                <a:cs typeface="Verdana" pitchFamily="34" charset="0"/>
              </a:rPr>
              <a:t>Disclaimer</a:t>
            </a:r>
          </a:p>
        </p:txBody>
      </p:sp>
      <p:sp>
        <p:nvSpPr>
          <p:cNvPr id="7171" name="Content Placeholder 2"/>
          <p:cNvSpPr>
            <a:spLocks noGrp="1"/>
          </p:cNvSpPr>
          <p:nvPr>
            <p:ph idx="1"/>
          </p:nvPr>
        </p:nvSpPr>
        <p:spPr>
          <a:xfrm>
            <a:off x="762000" y="2133600"/>
            <a:ext cx="7772400" cy="3505200"/>
          </a:xfrm>
        </p:spPr>
        <p:txBody>
          <a:bodyPr/>
          <a:lstStyle/>
          <a:p>
            <a:pPr marL="0" indent="0" algn="ctr">
              <a:buFontTx/>
              <a:buNone/>
            </a:pPr>
            <a:r>
              <a:rPr lang="en-US" i="1" smtClean="0"/>
              <a:t>This presentation is based on a mixture of scientific research (referenced at end of presentation) and non-scientific participant reports collected by the in</a:t>
            </a:r>
            <a:r>
              <a:rPr lang="en-US" i="1" smtClean="0">
                <a:solidFill>
                  <a:srgbClr val="FF0000"/>
                </a:solidFill>
              </a:rPr>
              <a:t>+</a:t>
            </a:r>
            <a:r>
              <a:rPr lang="en-US" i="1" smtClean="0"/>
              <a:t>care Campaign.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pic>
        <p:nvPicPr>
          <p:cNvPr id="4403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1774825"/>
            <a:ext cx="8382000" cy="2827338"/>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Greeters in clinic lobby</a:t>
            </a:r>
          </a:p>
          <a:p>
            <a:pPr marL="285750" indent="-285750">
              <a:lnSpc>
                <a:spcPct val="150000"/>
              </a:lnSpc>
              <a:buClr>
                <a:srgbClr val="FF0000"/>
              </a:buClr>
              <a:buFont typeface="Wingdings" pitchFamily="2" charset="2"/>
              <a:buChar char="Ø"/>
              <a:defRPr/>
            </a:pPr>
            <a:r>
              <a:rPr lang="en-US" dirty="0">
                <a:latin typeface="Arial" charset="0"/>
                <a:cs typeface="Arial" charset="0"/>
              </a:rPr>
              <a:t>Do everything possible to decrease on-hold times for calls</a:t>
            </a:r>
          </a:p>
          <a:p>
            <a:pPr marL="285750" indent="-285750">
              <a:lnSpc>
                <a:spcPct val="150000"/>
              </a:lnSpc>
              <a:buClr>
                <a:srgbClr val="FF0000"/>
              </a:buClr>
              <a:buFont typeface="Wingdings" pitchFamily="2" charset="2"/>
              <a:buChar char="Ø"/>
              <a:defRPr/>
            </a:pPr>
            <a:r>
              <a:rPr lang="en-US" dirty="0">
                <a:latin typeface="Arial" charset="0"/>
                <a:cs typeface="Arial" charset="0"/>
              </a:rPr>
              <a:t>Ensure timely responses to email questions/requests</a:t>
            </a:r>
          </a:p>
          <a:p>
            <a:pPr marL="285750" indent="-285750">
              <a:lnSpc>
                <a:spcPct val="150000"/>
              </a:lnSpc>
              <a:buClr>
                <a:srgbClr val="FF0000"/>
              </a:buClr>
              <a:buFont typeface="Wingdings" pitchFamily="2" charset="2"/>
              <a:buChar char="Ø"/>
              <a:defRPr/>
            </a:pPr>
            <a:r>
              <a:rPr lang="en-US" dirty="0">
                <a:latin typeface="Arial" charset="0"/>
                <a:cs typeface="Arial" charset="0"/>
              </a:rPr>
              <a:t>Patient Navigation / Peer Navigation</a:t>
            </a:r>
          </a:p>
          <a:p>
            <a:pPr marL="285750" indent="-285750">
              <a:lnSpc>
                <a:spcPct val="150000"/>
              </a:lnSpc>
              <a:buClr>
                <a:srgbClr val="FF0000"/>
              </a:buClr>
              <a:buFont typeface="Wingdings" pitchFamily="2" charset="2"/>
              <a:buChar char="Ø"/>
              <a:defRPr/>
            </a:pPr>
            <a:r>
              <a:rPr lang="en-US" dirty="0">
                <a:latin typeface="Arial" charset="0"/>
                <a:cs typeface="Arial" charset="0"/>
              </a:rPr>
              <a:t>Patient Educators / Peer Educators</a:t>
            </a:r>
          </a:p>
          <a:p>
            <a:pPr>
              <a:lnSpc>
                <a:spcPct val="150000"/>
              </a:lnSpc>
              <a:buClr>
                <a:srgbClr val="FF0000"/>
              </a:buClr>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4037" name="Title 1"/>
          <p:cNvSpPr>
            <a:spLocks noGrp="1"/>
          </p:cNvSpPr>
          <p:nvPr>
            <p:ph type="title"/>
          </p:nvPr>
        </p:nvSpPr>
        <p:spPr>
          <a:xfrm>
            <a:off x="457200" y="812800"/>
            <a:ext cx="8229600" cy="762000"/>
          </a:xfrm>
        </p:spPr>
        <p:txBody>
          <a:bodyPr/>
          <a:lstStyle/>
          <a:p>
            <a:r>
              <a:rPr lang="en-US" b="1" smtClean="0"/>
              <a:t>Operational Strategies – Staff/Volunteer/Intern Roles</a:t>
            </a:r>
            <a:br>
              <a:rPr lang="en-US" b="1" smtClean="0"/>
            </a:br>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pic>
        <p:nvPicPr>
          <p:cNvPr id="4505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438400"/>
            <a:ext cx="2133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200" y="1774825"/>
            <a:ext cx="8382000" cy="4073525"/>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Ensure data system has structured ways to capture patient status</a:t>
            </a:r>
          </a:p>
          <a:p>
            <a:pPr marL="285750" indent="-285750">
              <a:lnSpc>
                <a:spcPct val="150000"/>
              </a:lnSpc>
              <a:buClr>
                <a:srgbClr val="FF0000"/>
              </a:buClr>
              <a:buFont typeface="Wingdings" pitchFamily="2" charset="2"/>
              <a:buChar char="Ø"/>
              <a:defRPr/>
            </a:pPr>
            <a:r>
              <a:rPr lang="en-US" dirty="0">
                <a:latin typeface="Arial" charset="0"/>
                <a:cs typeface="Arial" charset="0"/>
              </a:rPr>
              <a:t>Advocate for timely access to your data (large systems)</a:t>
            </a:r>
          </a:p>
          <a:p>
            <a:pPr marL="285750" indent="-285750">
              <a:lnSpc>
                <a:spcPct val="150000"/>
              </a:lnSpc>
              <a:buClr>
                <a:srgbClr val="FF0000"/>
              </a:buClr>
              <a:buFont typeface="Wingdings" pitchFamily="2" charset="2"/>
              <a:buChar char="Ø"/>
              <a:defRPr/>
            </a:pPr>
            <a:r>
              <a:rPr lang="en-US" dirty="0">
                <a:latin typeface="Arial" charset="0"/>
                <a:cs typeface="Arial" charset="0"/>
              </a:rPr>
              <a:t>Review Pharmacy Access data when available</a:t>
            </a:r>
          </a:p>
          <a:p>
            <a:pPr marL="285750" indent="-285750">
              <a:lnSpc>
                <a:spcPct val="150000"/>
              </a:lnSpc>
              <a:buClr>
                <a:srgbClr val="FF0000"/>
              </a:buClr>
              <a:buFont typeface="Wingdings" pitchFamily="2" charset="2"/>
              <a:buChar char="Ø"/>
              <a:defRPr/>
            </a:pPr>
            <a:r>
              <a:rPr lang="en-US" dirty="0">
                <a:latin typeface="Arial" charset="0"/>
                <a:cs typeface="Arial" charset="0"/>
              </a:rPr>
              <a:t>Review Medicaid Access data when available</a:t>
            </a:r>
          </a:p>
          <a:p>
            <a:pPr marL="285750" indent="-285750">
              <a:lnSpc>
                <a:spcPct val="150000"/>
              </a:lnSpc>
              <a:buClr>
                <a:srgbClr val="FF0000"/>
              </a:buClr>
              <a:buFont typeface="Wingdings" pitchFamily="2" charset="2"/>
              <a:buChar char="Ø"/>
              <a:defRPr/>
            </a:pPr>
            <a:r>
              <a:rPr lang="en-US" dirty="0">
                <a:latin typeface="Arial" charset="0"/>
                <a:cs typeface="Arial" charset="0"/>
              </a:rPr>
              <a:t>Review Prison/Incarceration data when available</a:t>
            </a:r>
          </a:p>
          <a:p>
            <a:pPr marL="285750" indent="-285750">
              <a:lnSpc>
                <a:spcPct val="150000"/>
              </a:lnSpc>
              <a:buClr>
                <a:srgbClr val="FF0000"/>
              </a:buClr>
              <a:buFont typeface="Wingdings" pitchFamily="2" charset="2"/>
              <a:buChar char="Ø"/>
              <a:defRPr/>
            </a:pPr>
            <a:r>
              <a:rPr lang="en-US" dirty="0">
                <a:latin typeface="Arial" charset="0"/>
                <a:cs typeface="Arial" charset="0"/>
              </a:rPr>
              <a:t>Review Death, Marriage, Cancer and other registries</a:t>
            </a:r>
          </a:p>
          <a:p>
            <a:pPr marL="285750" indent="-285750">
              <a:lnSpc>
                <a:spcPct val="150000"/>
              </a:lnSpc>
              <a:buClr>
                <a:srgbClr val="FF0000"/>
              </a:buClr>
              <a:buFont typeface="Wingdings" pitchFamily="2" charset="2"/>
              <a:buChar char="Ø"/>
              <a:defRPr/>
            </a:pPr>
            <a:r>
              <a:rPr lang="en-US" dirty="0">
                <a:latin typeface="Arial" charset="0"/>
                <a:cs typeface="Arial" charset="0"/>
              </a:rPr>
              <a:t>Include a data quality component to peer review processes</a:t>
            </a:r>
          </a:p>
          <a:p>
            <a:pPr marL="285750" indent="-285750">
              <a:lnSpc>
                <a:spcPct val="150000"/>
              </a:lnSpc>
              <a:buClr>
                <a:srgbClr val="FF0000"/>
              </a:buClr>
              <a:buFont typeface="Wingdings" pitchFamily="2" charset="2"/>
              <a:buChar char="Ø"/>
              <a:defRPr/>
            </a:pPr>
            <a:r>
              <a:rPr lang="en-US" dirty="0">
                <a:latin typeface="Arial" charset="0"/>
                <a:cs typeface="Arial" charset="0"/>
              </a:rPr>
              <a:t>Administrative supervision includes data quality component</a:t>
            </a:r>
          </a:p>
          <a:p>
            <a:pPr>
              <a:lnSpc>
                <a:spcPct val="150000"/>
              </a:lnSpc>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5061" name="Title 1"/>
          <p:cNvSpPr>
            <a:spLocks noGrp="1"/>
          </p:cNvSpPr>
          <p:nvPr>
            <p:ph type="title"/>
          </p:nvPr>
        </p:nvSpPr>
        <p:spPr>
          <a:xfrm>
            <a:off x="468313" y="992188"/>
            <a:ext cx="8218487" cy="762000"/>
          </a:xfrm>
        </p:spPr>
        <p:txBody>
          <a:bodyPr/>
          <a:lstStyle/>
          <a:p>
            <a:r>
              <a:rPr lang="en-US" b="1" smtClean="0"/>
              <a:t>Operational Strategies – Data Quality Improvement</a:t>
            </a:r>
            <a:br>
              <a:rPr lang="en-US" b="1" smtClean="0"/>
            </a:b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98500" y="533400"/>
            <a:ext cx="7772400" cy="762000"/>
          </a:xfrm>
        </p:spPr>
        <p:txBody>
          <a:bodyPr/>
          <a:lstStyle/>
          <a:p>
            <a:r>
              <a:rPr lang="en-US" b="1" smtClean="0">
                <a:latin typeface="Verdana" pitchFamily="34" charset="0"/>
              </a:rPr>
              <a:t>Tools to Improve Retention – Regional Level</a:t>
            </a:r>
          </a:p>
        </p:txBody>
      </p:sp>
      <p:pic>
        <p:nvPicPr>
          <p:cNvPr id="460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057400"/>
            <a:ext cx="4343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0447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7" name="TextBox 6"/>
          <p:cNvSpPr txBox="1"/>
          <p:nvPr/>
        </p:nvSpPr>
        <p:spPr>
          <a:xfrm>
            <a:off x="457200" y="1774825"/>
            <a:ext cx="8077200" cy="2481263"/>
          </a:xfrm>
          <a:prstGeom prst="rect">
            <a:avLst/>
          </a:prstGeom>
          <a:noFill/>
        </p:spPr>
        <p:txBody>
          <a:bodyPr>
            <a:spAutoFit/>
          </a:bodyPr>
          <a:lstStyle/>
          <a:p>
            <a:pPr>
              <a:lnSpc>
                <a:spcPct val="150000"/>
              </a:lnSpc>
              <a:defRPr/>
            </a:pPr>
            <a:r>
              <a:rPr lang="en-US" b="1" u="sng" dirty="0">
                <a:latin typeface="Arial" charset="0"/>
                <a:cs typeface="Arial" charset="0"/>
              </a:rPr>
              <a:t>Peer Navigation / Care Coordination Strategies</a:t>
            </a:r>
          </a:p>
          <a:p>
            <a:pPr>
              <a:lnSpc>
                <a:spcPct val="150000"/>
              </a:lnSpc>
              <a:defRPr/>
            </a:pPr>
            <a:endParaRPr lang="en-US" sz="1050" dirty="0">
              <a:latin typeface="Arial" charset="0"/>
              <a:cs typeface="Arial" charset="0"/>
            </a:endParaRPr>
          </a:p>
          <a:p>
            <a:pPr>
              <a:lnSpc>
                <a:spcPct val="150000"/>
              </a:lnSpc>
              <a:defRPr/>
            </a:pPr>
            <a:r>
              <a:rPr lang="en-US" b="1" u="sng" dirty="0">
                <a:latin typeface="Arial" charset="0"/>
                <a:cs typeface="Arial" charset="0"/>
              </a:rPr>
              <a:t>Data Management Strategies</a:t>
            </a:r>
          </a:p>
          <a:p>
            <a:pPr>
              <a:lnSpc>
                <a:spcPct val="150000"/>
              </a:lnSpc>
              <a:defRPr/>
            </a:pPr>
            <a:endParaRPr lang="en-US" sz="1050" dirty="0">
              <a:latin typeface="Arial" charset="0"/>
              <a:cs typeface="Arial" charset="0"/>
            </a:endParaRPr>
          </a:p>
          <a:p>
            <a:pPr>
              <a:lnSpc>
                <a:spcPct val="150000"/>
              </a:lnSpc>
              <a:defRPr/>
            </a:pPr>
            <a:r>
              <a:rPr lang="en-US" b="1" u="sng" dirty="0">
                <a:latin typeface="Arial" charset="0"/>
                <a:cs typeface="Arial" charset="0"/>
              </a:rPr>
              <a:t>Community of Learning Strategies</a:t>
            </a:r>
          </a:p>
          <a:p>
            <a:pPr>
              <a:lnSpc>
                <a:spcPct val="150000"/>
              </a:lnSpc>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7109" name="Title 1"/>
          <p:cNvSpPr>
            <a:spLocks noGrp="1"/>
          </p:cNvSpPr>
          <p:nvPr>
            <p:ph type="title"/>
          </p:nvPr>
        </p:nvSpPr>
        <p:spPr>
          <a:xfrm>
            <a:off x="723900" y="533400"/>
            <a:ext cx="7772400" cy="762000"/>
          </a:xfrm>
        </p:spPr>
        <p:txBody>
          <a:bodyPr/>
          <a:lstStyle/>
          <a:p>
            <a:r>
              <a:rPr lang="en-US" b="1" smtClean="0"/>
              <a:t>Types of Tools</a:t>
            </a:r>
            <a:br>
              <a:rPr lang="en-US" b="1" smtClean="0"/>
            </a:br>
            <a:endParaRPr lang="en-US"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0447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5" name="TextBox 4"/>
          <p:cNvSpPr txBox="1"/>
          <p:nvPr/>
        </p:nvSpPr>
        <p:spPr>
          <a:xfrm>
            <a:off x="457200" y="1774825"/>
            <a:ext cx="8382000" cy="3243263"/>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Require interdisciplinary teams contractually</a:t>
            </a:r>
          </a:p>
          <a:p>
            <a:pPr marL="285750" indent="-285750">
              <a:lnSpc>
                <a:spcPct val="150000"/>
              </a:lnSpc>
              <a:buClr>
                <a:srgbClr val="FF0000"/>
              </a:buClr>
              <a:buFont typeface="Wingdings" pitchFamily="2" charset="2"/>
              <a:buChar char="Ø"/>
              <a:defRPr/>
            </a:pPr>
            <a:r>
              <a:rPr lang="en-US" dirty="0">
                <a:latin typeface="Arial" charset="0"/>
                <a:cs typeface="Arial" charset="0"/>
              </a:rPr>
              <a:t>Require interdisciplinary teams through standards of care</a:t>
            </a:r>
          </a:p>
          <a:p>
            <a:pPr marL="285750" indent="-285750">
              <a:lnSpc>
                <a:spcPct val="150000"/>
              </a:lnSpc>
              <a:buClr>
                <a:srgbClr val="FF0000"/>
              </a:buClr>
              <a:buFont typeface="Wingdings" pitchFamily="2" charset="2"/>
              <a:buChar char="Ø"/>
              <a:defRPr/>
            </a:pPr>
            <a:r>
              <a:rPr lang="en-US" dirty="0">
                <a:latin typeface="Arial" charset="0"/>
                <a:cs typeface="Arial" charset="0"/>
              </a:rPr>
              <a:t>Provide funding opportunities for patient navigation and                              care coordination services</a:t>
            </a:r>
          </a:p>
          <a:p>
            <a:pPr marL="285750" indent="-285750">
              <a:lnSpc>
                <a:spcPct val="150000"/>
              </a:lnSpc>
              <a:buClr>
                <a:srgbClr val="FF0000"/>
              </a:buClr>
              <a:buFont typeface="Wingdings" pitchFamily="2" charset="2"/>
              <a:buChar char="Ø"/>
              <a:defRPr/>
            </a:pPr>
            <a:r>
              <a:rPr lang="en-US" dirty="0">
                <a:latin typeface="Arial" charset="0"/>
                <a:cs typeface="Arial" charset="0"/>
              </a:rPr>
              <a:t>Link with community college Community Health Worker                                 training programs</a:t>
            </a:r>
          </a:p>
          <a:p>
            <a:pPr>
              <a:lnSpc>
                <a:spcPct val="150000"/>
              </a:lnSpc>
              <a:buClr>
                <a:srgbClr val="FF0000"/>
              </a:buClr>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8133" name="Title 1"/>
          <p:cNvSpPr>
            <a:spLocks noGrp="1"/>
          </p:cNvSpPr>
          <p:nvPr>
            <p:ph type="title"/>
          </p:nvPr>
        </p:nvSpPr>
        <p:spPr>
          <a:xfrm>
            <a:off x="762000" y="495300"/>
            <a:ext cx="7772400" cy="762000"/>
          </a:xfrm>
        </p:spPr>
        <p:txBody>
          <a:bodyPr/>
          <a:lstStyle/>
          <a:p>
            <a:r>
              <a:rPr lang="en-US" b="1" smtClean="0"/>
              <a:t>Peer Navigation / Care Coordination Strategies</a:t>
            </a:r>
            <a:endParaRPr 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0447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5" name="TextBox 4"/>
          <p:cNvSpPr txBox="1"/>
          <p:nvPr/>
        </p:nvSpPr>
        <p:spPr>
          <a:xfrm>
            <a:off x="457200" y="1774825"/>
            <a:ext cx="8382000" cy="2827338"/>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Recapture Blitz!</a:t>
            </a:r>
          </a:p>
          <a:p>
            <a:pPr marL="285750" indent="-285750">
              <a:lnSpc>
                <a:spcPct val="150000"/>
              </a:lnSpc>
              <a:buClr>
                <a:srgbClr val="FF0000"/>
              </a:buClr>
              <a:buFont typeface="Wingdings" pitchFamily="2" charset="2"/>
              <a:buChar char="Ø"/>
              <a:defRPr/>
            </a:pPr>
            <a:r>
              <a:rPr lang="en-US" dirty="0">
                <a:latin typeface="Arial" charset="0"/>
                <a:cs typeface="Arial" charset="0"/>
              </a:rPr>
              <a:t>Training providers on patient panel list making and managing their patient populations as part of a team of agencies</a:t>
            </a:r>
          </a:p>
          <a:p>
            <a:pPr marL="285750" indent="-285750">
              <a:lnSpc>
                <a:spcPct val="150000"/>
              </a:lnSpc>
              <a:buClr>
                <a:srgbClr val="FF0000"/>
              </a:buClr>
              <a:buFont typeface="Wingdings" pitchFamily="2" charset="2"/>
              <a:buChar char="Ø"/>
              <a:defRPr/>
            </a:pPr>
            <a:r>
              <a:rPr lang="en-US" dirty="0">
                <a:latin typeface="Arial" charset="0"/>
                <a:cs typeface="Arial" charset="0"/>
              </a:rPr>
              <a:t>Unmet need research to find patients who are out of care</a:t>
            </a:r>
          </a:p>
          <a:p>
            <a:pPr marL="285750" indent="-285750">
              <a:lnSpc>
                <a:spcPct val="150000"/>
              </a:lnSpc>
              <a:buClr>
                <a:srgbClr val="FF0000"/>
              </a:buClr>
              <a:buFont typeface="Wingdings" pitchFamily="2" charset="2"/>
              <a:buChar char="Ø"/>
              <a:defRPr/>
            </a:pPr>
            <a:r>
              <a:rPr lang="en-US" dirty="0">
                <a:latin typeface="Arial" charset="0"/>
                <a:cs typeface="Arial" charset="0"/>
              </a:rPr>
              <a:t>Work with lab companies on </a:t>
            </a:r>
            <a:r>
              <a:rPr lang="en-US" dirty="0" err="1">
                <a:latin typeface="Arial" charset="0"/>
                <a:cs typeface="Arial" charset="0"/>
              </a:rPr>
              <a:t>eHARS</a:t>
            </a:r>
            <a:r>
              <a:rPr lang="en-US" dirty="0">
                <a:latin typeface="Arial" charset="0"/>
                <a:cs typeface="Arial" charset="0"/>
              </a:rPr>
              <a:t> data quality</a:t>
            </a:r>
          </a:p>
          <a:p>
            <a:pPr>
              <a:lnSpc>
                <a:spcPct val="150000"/>
              </a:lnSpc>
              <a:buClr>
                <a:srgbClr val="FF0000"/>
              </a:buClr>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49157" name="Title 1"/>
          <p:cNvSpPr>
            <a:spLocks noGrp="1"/>
          </p:cNvSpPr>
          <p:nvPr>
            <p:ph type="title"/>
          </p:nvPr>
        </p:nvSpPr>
        <p:spPr/>
        <p:txBody>
          <a:bodyPr/>
          <a:lstStyle/>
          <a:p>
            <a:r>
              <a:rPr lang="en-US" b="1" smtClean="0"/>
              <a:t>Data Management Systems</a:t>
            </a:r>
            <a:endParaRPr lang="en-US"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044700"/>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2"/>
          <p:cNvSpPr>
            <a:spLocks noChangeArrowheads="1"/>
          </p:cNvSpPr>
          <p:nvPr/>
        </p:nvSpPr>
        <p:spPr bwMode="auto">
          <a:xfrm>
            <a:off x="609600" y="9144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000" b="1"/>
          </a:p>
        </p:txBody>
      </p:sp>
      <p:sp>
        <p:nvSpPr>
          <p:cNvPr id="5" name="TextBox 4"/>
          <p:cNvSpPr txBox="1"/>
          <p:nvPr/>
        </p:nvSpPr>
        <p:spPr>
          <a:xfrm>
            <a:off x="457200" y="1774825"/>
            <a:ext cx="8382000" cy="4073525"/>
          </a:xfrm>
          <a:prstGeom prst="rect">
            <a:avLst/>
          </a:prstGeom>
          <a:noFill/>
        </p:spPr>
        <p:txBody>
          <a:bodyPr>
            <a:spAutoFit/>
          </a:bodyPr>
          <a:lstStyle/>
          <a:p>
            <a:pPr marL="285750" indent="-285750">
              <a:lnSpc>
                <a:spcPct val="150000"/>
              </a:lnSpc>
              <a:buClr>
                <a:srgbClr val="FF0000"/>
              </a:buClr>
              <a:buFont typeface="Wingdings" pitchFamily="2" charset="2"/>
              <a:buChar char="Ø"/>
              <a:defRPr/>
            </a:pPr>
            <a:r>
              <a:rPr lang="en-US" dirty="0">
                <a:latin typeface="Arial" charset="0"/>
                <a:cs typeface="Arial" charset="0"/>
              </a:rPr>
              <a:t>Actively participate in existing community of learning opportunities</a:t>
            </a:r>
          </a:p>
          <a:p>
            <a:pPr marL="285750" indent="-285750">
              <a:lnSpc>
                <a:spcPct val="150000"/>
              </a:lnSpc>
              <a:buClr>
                <a:srgbClr val="FF0000"/>
              </a:buClr>
              <a:buFont typeface="Wingdings" pitchFamily="2" charset="2"/>
              <a:buChar char="Ø"/>
              <a:defRPr/>
            </a:pPr>
            <a:r>
              <a:rPr lang="en-US" dirty="0">
                <a:latin typeface="Arial" charset="0"/>
                <a:cs typeface="Arial" charset="0"/>
              </a:rPr>
              <a:t>Create additional communities of learning where indicated (special focuses on certain providers and sub-populations as needed)</a:t>
            </a:r>
          </a:p>
          <a:p>
            <a:pPr marL="285750" indent="-285750">
              <a:lnSpc>
                <a:spcPct val="150000"/>
              </a:lnSpc>
              <a:buClr>
                <a:srgbClr val="FF0000"/>
              </a:buClr>
              <a:buFont typeface="Wingdings" pitchFamily="2" charset="2"/>
              <a:buChar char="Ø"/>
              <a:defRPr/>
            </a:pPr>
            <a:r>
              <a:rPr lang="en-US" dirty="0">
                <a:latin typeface="Arial" charset="0"/>
                <a:cs typeface="Arial" charset="0"/>
              </a:rPr>
              <a:t>Invite all the stakeholders to communities of learning</a:t>
            </a:r>
          </a:p>
          <a:p>
            <a:pPr marL="285750" indent="-285750">
              <a:lnSpc>
                <a:spcPct val="150000"/>
              </a:lnSpc>
              <a:buClr>
                <a:srgbClr val="FF0000"/>
              </a:buClr>
              <a:buFont typeface="Wingdings" pitchFamily="2" charset="2"/>
              <a:buChar char="Ø"/>
              <a:defRPr/>
            </a:pPr>
            <a:r>
              <a:rPr lang="en-US" dirty="0">
                <a:latin typeface="Arial" charset="0"/>
                <a:cs typeface="Arial" charset="0"/>
              </a:rPr>
              <a:t>Contractually require grantees/sub-grantees to participate                               in communities of learning</a:t>
            </a:r>
          </a:p>
          <a:p>
            <a:pPr marL="285750" indent="-285750">
              <a:lnSpc>
                <a:spcPct val="150000"/>
              </a:lnSpc>
              <a:buClr>
                <a:srgbClr val="FF0000"/>
              </a:buClr>
              <a:buFont typeface="Wingdings" pitchFamily="2" charset="2"/>
              <a:buChar char="Ø"/>
              <a:defRPr/>
            </a:pPr>
            <a:r>
              <a:rPr lang="en-US" dirty="0">
                <a:latin typeface="Arial" charset="0"/>
                <a:cs typeface="Arial" charset="0"/>
              </a:rPr>
              <a:t>Compel grantees/sub-grantees to participate in communities of learning through standards of care</a:t>
            </a:r>
          </a:p>
          <a:p>
            <a:pPr>
              <a:lnSpc>
                <a:spcPct val="150000"/>
              </a:lnSpc>
              <a:buClr>
                <a:srgbClr val="FF0000"/>
              </a:buClr>
              <a:defRPr/>
            </a:pPr>
            <a:endParaRPr lang="en-US" sz="1050" dirty="0">
              <a:latin typeface="Arial" charset="0"/>
              <a:cs typeface="Arial" charset="0"/>
            </a:endParaRPr>
          </a:p>
          <a:p>
            <a:pPr>
              <a:lnSpc>
                <a:spcPct val="150000"/>
              </a:lnSpc>
              <a:defRPr/>
            </a:pPr>
            <a:r>
              <a:rPr lang="en-US" i="1" dirty="0">
                <a:latin typeface="Arial" charset="0"/>
                <a:cs typeface="Arial" charset="0"/>
              </a:rPr>
              <a:t>Visit </a:t>
            </a:r>
            <a:r>
              <a:rPr lang="en-US" i="1" dirty="0">
                <a:latin typeface="Arial" charset="0"/>
                <a:cs typeface="Arial" charset="0"/>
                <a:hlinkClick r:id="rId4"/>
              </a:rPr>
              <a:t>www.incarecampaign.org</a:t>
            </a:r>
            <a:r>
              <a:rPr lang="en-US" i="1" dirty="0">
                <a:latin typeface="Arial" charset="0"/>
                <a:cs typeface="Arial" charset="0"/>
              </a:rPr>
              <a:t> RESOURCES for examples</a:t>
            </a:r>
          </a:p>
        </p:txBody>
      </p:sp>
      <p:sp>
        <p:nvSpPr>
          <p:cNvPr id="50181" name="Title 1"/>
          <p:cNvSpPr>
            <a:spLocks noGrp="1"/>
          </p:cNvSpPr>
          <p:nvPr>
            <p:ph type="title"/>
          </p:nvPr>
        </p:nvSpPr>
        <p:spPr>
          <a:xfrm>
            <a:off x="457200" y="609600"/>
            <a:ext cx="8229600" cy="762000"/>
          </a:xfrm>
        </p:spPr>
        <p:txBody>
          <a:bodyPr/>
          <a:lstStyle/>
          <a:p>
            <a:r>
              <a:rPr lang="en-US" b="1" smtClean="0"/>
              <a:t>Community of Learning Strategies</a:t>
            </a:r>
            <a:endParaRPr lang="en-US"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98500" y="685800"/>
            <a:ext cx="7772400" cy="762000"/>
          </a:xfrm>
        </p:spPr>
        <p:txBody>
          <a:bodyPr/>
          <a:lstStyle/>
          <a:p>
            <a:r>
              <a:rPr lang="en-US" b="1" smtClean="0">
                <a:latin typeface="Verdana" pitchFamily="34" charset="0"/>
              </a:rPr>
              <a:t>Speaking From Experience:</a:t>
            </a:r>
            <a:br>
              <a:rPr lang="en-US" b="1" smtClean="0">
                <a:latin typeface="Verdana" pitchFamily="34" charset="0"/>
              </a:rPr>
            </a:br>
            <a:r>
              <a:rPr lang="en-US" b="1" smtClean="0">
                <a:latin typeface="Verdana" pitchFamily="34" charset="0"/>
              </a:rPr>
              <a:t>a peer learning exercise</a:t>
            </a:r>
          </a:p>
        </p:txBody>
      </p:sp>
      <p:pic>
        <p:nvPicPr>
          <p:cNvPr id="5120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3000" y="2057400"/>
            <a:ext cx="4343400" cy="348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7775" y="2171700"/>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5"/>
          <p:cNvSpPr>
            <a:spLocks noChangeArrowheads="1"/>
          </p:cNvSpPr>
          <p:nvPr/>
        </p:nvSpPr>
        <p:spPr bwMode="auto">
          <a:xfrm>
            <a:off x="533400" y="5105400"/>
            <a:ext cx="8054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buClr>
                <a:schemeClr val="tx1"/>
              </a:buClr>
            </a:pPr>
            <a:r>
              <a:rPr lang="en-US">
                <a:solidFill>
                  <a:srgbClr val="FF0000"/>
                </a:solidFill>
                <a:latin typeface="Verdana" pitchFamily="34" charset="0"/>
                <a:ea typeface="ＭＳ Ｐゴシック" pitchFamily="34" charset="-128"/>
                <a:cs typeface="Arial Unicode MS" pitchFamily="34" charset="-128"/>
              </a:rPr>
              <a:t>Let us know your experiences!</a:t>
            </a:r>
            <a:endParaRPr lang="en-US" sz="1600">
              <a:solidFill>
                <a:schemeClr val="hlink"/>
              </a:solidFill>
              <a:latin typeface="Verdana" pitchFamily="34" charset="0"/>
              <a:ea typeface="ＭＳ Ｐゴシック" pitchFamily="34" charset="-128"/>
              <a:cs typeface="Arial Unicode MS" pitchFamily="34" charset="-128"/>
            </a:endParaRPr>
          </a:p>
        </p:txBody>
      </p:sp>
      <p:sp>
        <p:nvSpPr>
          <p:cNvPr id="52228" name="Title 1"/>
          <p:cNvSpPr>
            <a:spLocks/>
          </p:cNvSpPr>
          <p:nvPr/>
        </p:nvSpPr>
        <p:spPr bwMode="auto">
          <a:xfrm>
            <a:off x="381000" y="2057400"/>
            <a:ext cx="4800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80000"/>
              </a:lnSpc>
            </a:pPr>
            <a:r>
              <a:rPr lang="en-US" sz="2400"/>
              <a:t>What measures do you use to assess retention in HIV care and why? What makes you feel these measures are better than other possible measures?</a:t>
            </a:r>
          </a:p>
        </p:txBody>
      </p:sp>
      <p:sp>
        <p:nvSpPr>
          <p:cNvPr id="52229"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52230" name="Title 1"/>
          <p:cNvSpPr>
            <a:spLocks/>
          </p:cNvSpPr>
          <p:nvPr/>
        </p:nvSpPr>
        <p:spPr bwMode="auto">
          <a:xfrm>
            <a:off x="457200" y="990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2000" b="1">
              <a:solidFill>
                <a:schemeClr val="tx2"/>
              </a:solidFill>
              <a:latin typeface="Verdana" pitchFamily="34" charset="0"/>
              <a:ea typeface="ＭＳ Ｐゴシック" pitchFamily="34" charset="-128"/>
            </a:endParaRPr>
          </a:p>
        </p:txBody>
      </p:sp>
      <p:sp>
        <p:nvSpPr>
          <p:cNvPr id="52231" name="Title 1"/>
          <p:cNvSpPr>
            <a:spLocks noGrp="1"/>
          </p:cNvSpPr>
          <p:nvPr>
            <p:ph type="title"/>
          </p:nvPr>
        </p:nvSpPr>
        <p:spPr>
          <a:xfrm>
            <a:off x="563563" y="762000"/>
            <a:ext cx="8050212" cy="762000"/>
          </a:xfrm>
        </p:spPr>
        <p:txBody>
          <a:bodyPr/>
          <a:lstStyle/>
          <a:p>
            <a:r>
              <a:rPr lang="en-US" b="1" smtClean="0">
                <a:latin typeface="Verdana" pitchFamily="34" charset="0"/>
                <a:ea typeface="ＭＳ Ｐゴシック" pitchFamily="34" charset="-128"/>
              </a:rPr>
              <a:t>Speaking from Experience:</a:t>
            </a:r>
            <a:br>
              <a:rPr lang="en-US" b="1" smtClean="0">
                <a:latin typeface="Verdana" pitchFamily="34" charset="0"/>
                <a:ea typeface="ＭＳ Ｐゴシック" pitchFamily="34" charset="-128"/>
              </a:rPr>
            </a:br>
            <a:r>
              <a:rPr lang="en-US" b="1" smtClean="0">
                <a:latin typeface="Verdana" pitchFamily="34" charset="0"/>
                <a:ea typeface="ＭＳ Ｐゴシック" pitchFamily="34" charset="-128"/>
              </a:rPr>
              <a:t>Peer Learning Exercise</a:t>
            </a:r>
            <a:endParaRPr lang="en-US"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338388"/>
            <a:ext cx="3105150"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itle 1"/>
          <p:cNvSpPr>
            <a:spLocks/>
          </p:cNvSpPr>
          <p:nvPr/>
        </p:nvSpPr>
        <p:spPr bwMode="auto">
          <a:xfrm>
            <a:off x="1143000" y="2057400"/>
            <a:ext cx="3657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80000"/>
              </a:lnSpc>
            </a:pPr>
            <a:r>
              <a:rPr lang="en-US" sz="2400"/>
              <a:t>What improvement strategies have you implemented based on your agency performance on these measures?</a:t>
            </a:r>
            <a:endParaRPr lang="en-US" sz="2000"/>
          </a:p>
        </p:txBody>
      </p:sp>
      <p:sp>
        <p:nvSpPr>
          <p:cNvPr id="53252"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53253" name="Rectangle 5"/>
          <p:cNvSpPr>
            <a:spLocks noChangeArrowheads="1"/>
          </p:cNvSpPr>
          <p:nvPr/>
        </p:nvSpPr>
        <p:spPr bwMode="auto">
          <a:xfrm>
            <a:off x="533400" y="5105400"/>
            <a:ext cx="8054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buClr>
                <a:schemeClr val="tx1"/>
              </a:buClr>
            </a:pPr>
            <a:r>
              <a:rPr lang="en-US">
                <a:solidFill>
                  <a:srgbClr val="FF0000"/>
                </a:solidFill>
                <a:latin typeface="Verdana" pitchFamily="34" charset="0"/>
                <a:ea typeface="ＭＳ Ｐゴシック" pitchFamily="34" charset="-128"/>
                <a:cs typeface="Arial Unicode MS" pitchFamily="34" charset="-128"/>
              </a:rPr>
              <a:t>Let us know your experiences!</a:t>
            </a:r>
            <a:endParaRPr lang="en-US" sz="1600">
              <a:solidFill>
                <a:schemeClr val="hlink"/>
              </a:solidFill>
              <a:latin typeface="Verdana" pitchFamily="34" charset="0"/>
              <a:ea typeface="ＭＳ Ｐゴシック" pitchFamily="34" charset="-128"/>
              <a:cs typeface="Arial Unicode MS" pitchFamily="34" charset="-128"/>
            </a:endParaRPr>
          </a:p>
        </p:txBody>
      </p:sp>
      <p:sp>
        <p:nvSpPr>
          <p:cNvPr id="53254" name="Title 1"/>
          <p:cNvSpPr>
            <a:spLocks/>
          </p:cNvSpPr>
          <p:nvPr/>
        </p:nvSpPr>
        <p:spPr bwMode="auto">
          <a:xfrm>
            <a:off x="457200" y="990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2000" b="1">
              <a:solidFill>
                <a:schemeClr val="tx2"/>
              </a:solidFill>
              <a:latin typeface="Verdana" pitchFamily="34" charset="0"/>
              <a:ea typeface="ＭＳ Ｐゴシック" pitchFamily="34" charset="-128"/>
            </a:endParaRPr>
          </a:p>
        </p:txBody>
      </p:sp>
      <p:sp>
        <p:nvSpPr>
          <p:cNvPr id="53255" name="Title 1"/>
          <p:cNvSpPr>
            <a:spLocks noGrp="1"/>
          </p:cNvSpPr>
          <p:nvPr>
            <p:ph type="title"/>
          </p:nvPr>
        </p:nvSpPr>
        <p:spPr>
          <a:xfrm>
            <a:off x="685800" y="762000"/>
            <a:ext cx="7902575" cy="762000"/>
          </a:xfrm>
        </p:spPr>
        <p:txBody>
          <a:bodyPr/>
          <a:lstStyle/>
          <a:p>
            <a:r>
              <a:rPr lang="en-US" b="1" smtClean="0">
                <a:latin typeface="Verdana" pitchFamily="34" charset="0"/>
                <a:ea typeface="ＭＳ Ｐゴシック" pitchFamily="34" charset="-128"/>
              </a:rPr>
              <a:t>Speaking from Experience:</a:t>
            </a:r>
            <a:br>
              <a:rPr lang="en-US" b="1" smtClean="0">
                <a:latin typeface="Verdana" pitchFamily="34" charset="0"/>
                <a:ea typeface="ＭＳ Ｐゴシック" pitchFamily="34" charset="-128"/>
              </a:rPr>
            </a:br>
            <a:r>
              <a:rPr lang="en-US" b="1" smtClean="0">
                <a:latin typeface="Verdana" pitchFamily="34" charset="0"/>
                <a:ea typeface="ＭＳ Ｐゴシック" pitchFamily="34" charset="-128"/>
              </a:rPr>
              <a:t>Peer Learning Exercise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09600" y="609600"/>
            <a:ext cx="8077200" cy="762000"/>
          </a:xfrm>
        </p:spPr>
        <p:txBody>
          <a:bodyPr/>
          <a:lstStyle/>
          <a:p>
            <a:r>
              <a:rPr lang="en-US" b="1" smtClean="0">
                <a:latin typeface="Verdana" pitchFamily="34" charset="0"/>
              </a:rPr>
              <a:t>Agenda</a:t>
            </a:r>
            <a:endParaRPr lang="en-US" sz="2400" b="1" smtClean="0">
              <a:latin typeface="Verdana" pitchFamily="34" charset="0"/>
            </a:endParaRPr>
          </a:p>
        </p:txBody>
      </p:sp>
      <p:sp>
        <p:nvSpPr>
          <p:cNvPr id="8195" name="Content Placeholder 2"/>
          <p:cNvSpPr>
            <a:spLocks noGrp="1"/>
          </p:cNvSpPr>
          <p:nvPr>
            <p:ph idx="1"/>
          </p:nvPr>
        </p:nvSpPr>
        <p:spPr>
          <a:xfrm>
            <a:off x="762000" y="1828800"/>
            <a:ext cx="7772400" cy="4191000"/>
          </a:xfrm>
        </p:spPr>
        <p:txBody>
          <a:bodyPr/>
          <a:lstStyle/>
          <a:p>
            <a:pPr>
              <a:buFont typeface="Wingdings" pitchFamily="2" charset="2"/>
              <a:buChar char="Ø"/>
            </a:pPr>
            <a:r>
              <a:rPr lang="en-US" sz="2400" smtClean="0"/>
              <a:t>National Retention Initiatives (5 min)</a:t>
            </a:r>
          </a:p>
          <a:p>
            <a:pPr>
              <a:buFont typeface="Wingdings" pitchFamily="2" charset="2"/>
              <a:buChar char="Ø"/>
            </a:pPr>
            <a:r>
              <a:rPr lang="en-US" sz="2400" smtClean="0"/>
              <a:t>Measuring Retention (15 min)</a:t>
            </a:r>
          </a:p>
          <a:p>
            <a:pPr>
              <a:buFont typeface="Wingdings" pitchFamily="2" charset="2"/>
              <a:buChar char="Ø"/>
            </a:pPr>
            <a:r>
              <a:rPr lang="en-US" sz="2400" smtClean="0"/>
              <a:t>in</a:t>
            </a:r>
            <a:r>
              <a:rPr lang="en-US" sz="2400" smtClean="0">
                <a:solidFill>
                  <a:srgbClr val="FF0000"/>
                </a:solidFill>
              </a:rPr>
              <a:t>+</a:t>
            </a:r>
            <a:r>
              <a:rPr lang="en-US" sz="2400" smtClean="0"/>
              <a:t>care Campaign Benchmarking (20 min)</a:t>
            </a:r>
          </a:p>
          <a:p>
            <a:pPr>
              <a:buFont typeface="Wingdings" pitchFamily="2" charset="2"/>
              <a:buChar char="Ø"/>
            </a:pPr>
            <a:r>
              <a:rPr lang="en-US" sz="2400" smtClean="0"/>
              <a:t>Discuss high-impact tools for improving retention in HIV primary care programs (15 min)</a:t>
            </a:r>
          </a:p>
          <a:p>
            <a:pPr>
              <a:buFont typeface="Wingdings" pitchFamily="2" charset="2"/>
              <a:buChar char="Ø"/>
            </a:pPr>
            <a:r>
              <a:rPr lang="en-US" sz="2400" smtClean="0"/>
              <a:t>Learn from successful strategies by fellow HIV providers to improve patient retention in primary care (20 min)</a:t>
            </a:r>
          </a:p>
          <a:p>
            <a:pPr>
              <a:buFont typeface="Wingdings" pitchFamily="2" charset="2"/>
              <a:buChar char="Ø"/>
            </a:pPr>
            <a:r>
              <a:rPr lang="en-US" sz="2400" smtClean="0"/>
              <a:t>Question and Answer Session (15 min)</a:t>
            </a:r>
            <a:r>
              <a:rPr lang="en-US" sz="2400" i="1" smtClean="0">
                <a:latin typeface="Verdana" pitchFamily="34" charset="0"/>
              </a:rPr>
              <a:t>    </a:t>
            </a:r>
            <a:endParaRPr lang="en-US" sz="2400" smtClean="0">
              <a:latin typeface="Verdana"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p:cNvSpPr>
          <p:nvPr/>
        </p:nvSpPr>
        <p:spPr bwMode="auto">
          <a:xfrm>
            <a:off x="762000" y="2209800"/>
            <a:ext cx="4267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80000"/>
              </a:lnSpc>
            </a:pPr>
            <a:r>
              <a:rPr lang="en-US" sz="2400"/>
              <a:t>How do you share performance measuring and improvement strategy implementation results with your programs’ stakeholders?</a:t>
            </a:r>
            <a:r>
              <a:rPr lang="en-US" sz="2000"/>
              <a:t> </a:t>
            </a:r>
          </a:p>
        </p:txBody>
      </p:sp>
      <p:sp>
        <p:nvSpPr>
          <p:cNvPr id="54275"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54276" name="Rectangle 5"/>
          <p:cNvSpPr>
            <a:spLocks noChangeArrowheads="1"/>
          </p:cNvSpPr>
          <p:nvPr/>
        </p:nvSpPr>
        <p:spPr bwMode="auto">
          <a:xfrm>
            <a:off x="533400" y="5105400"/>
            <a:ext cx="8054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buClr>
                <a:schemeClr val="tx1"/>
              </a:buClr>
            </a:pPr>
            <a:r>
              <a:rPr lang="en-US">
                <a:solidFill>
                  <a:srgbClr val="FF0000"/>
                </a:solidFill>
                <a:latin typeface="Verdana" pitchFamily="34" charset="0"/>
                <a:ea typeface="ＭＳ Ｐゴシック" pitchFamily="34" charset="-128"/>
                <a:cs typeface="Arial Unicode MS" pitchFamily="34" charset="-128"/>
              </a:rPr>
              <a:t>Let us know your experiences!</a:t>
            </a:r>
            <a:endParaRPr lang="en-US" sz="1600">
              <a:solidFill>
                <a:schemeClr val="hlink"/>
              </a:solidFill>
              <a:latin typeface="Verdana" pitchFamily="34" charset="0"/>
              <a:ea typeface="ＭＳ Ｐゴシック" pitchFamily="34" charset="-128"/>
              <a:cs typeface="Arial Unicode MS" pitchFamily="34" charset="-128"/>
            </a:endParaRPr>
          </a:p>
        </p:txBody>
      </p:sp>
      <p:pic>
        <p:nvPicPr>
          <p:cNvPr id="54277"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2057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itle 1"/>
          <p:cNvSpPr>
            <a:spLocks/>
          </p:cNvSpPr>
          <p:nvPr/>
        </p:nvSpPr>
        <p:spPr bwMode="auto">
          <a:xfrm>
            <a:off x="457200" y="990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2000" b="1">
              <a:solidFill>
                <a:schemeClr val="tx2"/>
              </a:solidFill>
              <a:latin typeface="Verdana" pitchFamily="34" charset="0"/>
              <a:ea typeface="ＭＳ Ｐゴシック" pitchFamily="34" charset="-128"/>
            </a:endParaRPr>
          </a:p>
        </p:txBody>
      </p:sp>
      <p:sp>
        <p:nvSpPr>
          <p:cNvPr id="54279" name="Title 1"/>
          <p:cNvSpPr>
            <a:spLocks noGrp="1"/>
          </p:cNvSpPr>
          <p:nvPr>
            <p:ph type="title"/>
          </p:nvPr>
        </p:nvSpPr>
        <p:spPr>
          <a:xfrm>
            <a:off x="782638" y="609600"/>
            <a:ext cx="7772400" cy="762000"/>
          </a:xfrm>
        </p:spPr>
        <p:txBody>
          <a:bodyPr/>
          <a:lstStyle/>
          <a:p>
            <a:r>
              <a:rPr lang="en-US" b="1" smtClean="0">
                <a:latin typeface="Verdana" pitchFamily="34" charset="0"/>
                <a:ea typeface="ＭＳ Ｐゴシック" pitchFamily="34" charset="-128"/>
              </a:rPr>
              <a:t>Speaking from Experience:</a:t>
            </a:r>
            <a:br>
              <a:rPr lang="en-US" b="1" smtClean="0">
                <a:latin typeface="Verdana" pitchFamily="34" charset="0"/>
                <a:ea typeface="ＭＳ Ｐゴシック" pitchFamily="34" charset="-128"/>
              </a:rPr>
            </a:br>
            <a:r>
              <a:rPr lang="en-US" b="1" smtClean="0">
                <a:latin typeface="Verdana" pitchFamily="34" charset="0"/>
                <a:ea typeface="ＭＳ Ｐゴシック" pitchFamily="34" charset="-128"/>
              </a:rPr>
              <a:t>Peer Learning Exercise</a:t>
            </a:r>
            <a:endParaRPr lang="en-US"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p:cNvSpPr>
          <p:nvPr/>
        </p:nvSpPr>
        <p:spPr bwMode="auto">
          <a:xfrm>
            <a:off x="609600" y="2057400"/>
            <a:ext cx="4191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80000"/>
              </a:lnSpc>
            </a:pPr>
            <a:r>
              <a:rPr lang="en-US" sz="2400"/>
              <a:t>What is the single most important lesson learned in measuring retention in HIV care and implementing improvement strategies?</a:t>
            </a:r>
            <a:endParaRPr lang="en-US" sz="2000"/>
          </a:p>
        </p:txBody>
      </p:sp>
      <p:sp>
        <p:nvSpPr>
          <p:cNvPr id="55299" name="Title 1"/>
          <p:cNvSpPr>
            <a:spLocks/>
          </p:cNvSpPr>
          <p:nvPr/>
        </p:nvSpPr>
        <p:spPr bwMode="auto">
          <a:xfrm>
            <a:off x="304800" y="3352800"/>
            <a:ext cx="327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sz="2000" b="1" i="1">
                <a:latin typeface="Times New Roman" pitchFamily="18" charset="0"/>
                <a:ea typeface="ＭＳ Ｐゴシック" pitchFamily="34" charset="-128"/>
              </a:rPr>
              <a:t> </a:t>
            </a:r>
          </a:p>
        </p:txBody>
      </p:sp>
      <p:sp>
        <p:nvSpPr>
          <p:cNvPr id="55300" name="Rectangle 5"/>
          <p:cNvSpPr>
            <a:spLocks noChangeArrowheads="1"/>
          </p:cNvSpPr>
          <p:nvPr/>
        </p:nvSpPr>
        <p:spPr bwMode="auto">
          <a:xfrm>
            <a:off x="533400" y="5105400"/>
            <a:ext cx="8054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lnSpc>
                <a:spcPct val="80000"/>
              </a:lnSpc>
              <a:buClr>
                <a:schemeClr val="tx1"/>
              </a:buClr>
            </a:pPr>
            <a:r>
              <a:rPr lang="en-US">
                <a:solidFill>
                  <a:srgbClr val="FF0000"/>
                </a:solidFill>
                <a:latin typeface="Verdana" pitchFamily="34" charset="0"/>
                <a:ea typeface="ＭＳ Ｐゴシック" pitchFamily="34" charset="-128"/>
                <a:cs typeface="Arial Unicode MS" pitchFamily="34" charset="-128"/>
              </a:rPr>
              <a:t>Let us know your experiences!</a:t>
            </a:r>
            <a:endParaRPr lang="en-US" sz="1600">
              <a:solidFill>
                <a:schemeClr val="hlink"/>
              </a:solidFill>
              <a:latin typeface="Verdana" pitchFamily="34" charset="0"/>
              <a:ea typeface="ＭＳ Ｐゴシック" pitchFamily="34" charset="-128"/>
              <a:cs typeface="Arial Unicode MS" pitchFamily="34" charset="-128"/>
            </a:endParaRPr>
          </a:p>
        </p:txBody>
      </p:sp>
      <p:sp>
        <p:nvSpPr>
          <p:cNvPr id="55301" name="Title 1"/>
          <p:cNvSpPr>
            <a:spLocks/>
          </p:cNvSpPr>
          <p:nvPr/>
        </p:nvSpPr>
        <p:spPr bwMode="auto">
          <a:xfrm>
            <a:off x="457200" y="9906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sz="2000" b="1">
              <a:solidFill>
                <a:schemeClr val="tx2"/>
              </a:solidFill>
              <a:latin typeface="Verdana" pitchFamily="34" charset="0"/>
              <a:ea typeface="ＭＳ Ｐゴシック" pitchFamily="34" charset="-128"/>
            </a:endParaRPr>
          </a:p>
        </p:txBody>
      </p:sp>
      <p:pic>
        <p:nvPicPr>
          <p:cNvPr id="55302" name="Picture 7" descr="group_session_md_w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itle 1"/>
          <p:cNvSpPr>
            <a:spLocks noGrp="1"/>
          </p:cNvSpPr>
          <p:nvPr>
            <p:ph type="title"/>
          </p:nvPr>
        </p:nvSpPr>
        <p:spPr>
          <a:xfrm>
            <a:off x="723900" y="457200"/>
            <a:ext cx="7772400" cy="762000"/>
          </a:xfrm>
        </p:spPr>
        <p:txBody>
          <a:bodyPr/>
          <a:lstStyle/>
          <a:p>
            <a:r>
              <a:rPr lang="en-US" b="1" smtClean="0">
                <a:latin typeface="Verdana" pitchFamily="34" charset="0"/>
                <a:ea typeface="ＭＳ Ｐゴシック" pitchFamily="34" charset="-128"/>
              </a:rPr>
              <a:t>Speaking from Experience:</a:t>
            </a:r>
            <a:br>
              <a:rPr lang="en-US" b="1" smtClean="0">
                <a:latin typeface="Verdana" pitchFamily="34" charset="0"/>
                <a:ea typeface="ＭＳ Ｐゴシック" pitchFamily="34" charset="-128"/>
              </a:rPr>
            </a:br>
            <a:r>
              <a:rPr lang="en-US" b="1" smtClean="0">
                <a:latin typeface="Verdana" pitchFamily="34" charset="0"/>
                <a:ea typeface="ＭＳ Ｐゴシック" pitchFamily="34" charset="-128"/>
              </a:rPr>
              <a:t>Peer Learning Exercise</a:t>
            </a:r>
            <a:endParaRPr lang="en-US"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10845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itle 1"/>
          <p:cNvSpPr>
            <a:spLocks noGrp="1"/>
          </p:cNvSpPr>
          <p:nvPr>
            <p:ph type="title"/>
          </p:nvPr>
        </p:nvSpPr>
        <p:spPr>
          <a:xfrm>
            <a:off x="685800" y="533400"/>
            <a:ext cx="7772400" cy="762000"/>
          </a:xfrm>
        </p:spPr>
        <p:txBody>
          <a:bodyPr/>
          <a:lstStyle/>
          <a:p>
            <a:r>
              <a:rPr lang="en-US" b="1" smtClean="0">
                <a:latin typeface="Verdana" pitchFamily="34" charset="0"/>
              </a:rPr>
              <a:t>Conclusion</a:t>
            </a:r>
            <a:r>
              <a:rPr lang="en-US" sz="2400" b="1" smtClean="0">
                <a:latin typeface="Verdana" pitchFamily="34" charset="0"/>
              </a:rPr>
              <a:t/>
            </a:r>
            <a:br>
              <a:rPr lang="en-US" sz="2400" b="1" smtClean="0">
                <a:latin typeface="Verdana" pitchFamily="34" charset="0"/>
              </a:rPr>
            </a:br>
            <a:endParaRPr lang="en-US" sz="2400" b="1" smtClean="0">
              <a:latin typeface="Verdana" pitchFamily="34" charset="0"/>
            </a:endParaRPr>
          </a:p>
        </p:txBody>
      </p:sp>
      <p:sp>
        <p:nvSpPr>
          <p:cNvPr id="56324" name="Content Placeholder 2"/>
          <p:cNvSpPr txBox="1">
            <a:spLocks/>
          </p:cNvSpPr>
          <p:nvPr/>
        </p:nvSpPr>
        <p:spPr bwMode="auto">
          <a:xfrm>
            <a:off x="1295400" y="1219200"/>
            <a:ext cx="6553200"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spcBef>
                <a:spcPct val="20000"/>
              </a:spcBef>
              <a:buClr>
                <a:srgbClr val="FF0000"/>
              </a:buClr>
              <a:buFont typeface="Wingdings" pitchFamily="2" charset="2"/>
              <a:buChar char="Ø"/>
            </a:pPr>
            <a:r>
              <a:rPr lang="en-US" sz="2000"/>
              <a:t>Retention in HIV care is a national priority</a:t>
            </a:r>
          </a:p>
          <a:p>
            <a:pPr>
              <a:spcBef>
                <a:spcPct val="20000"/>
              </a:spcBef>
              <a:buClr>
                <a:srgbClr val="FF0000"/>
              </a:buClr>
              <a:buFont typeface="Wingdings" pitchFamily="2" charset="2"/>
              <a:buChar char="Ø"/>
            </a:pPr>
            <a:r>
              <a:rPr lang="en-US" sz="2000"/>
              <a:t>There are many ways to measure performance for patient retention in HIV care</a:t>
            </a:r>
          </a:p>
          <a:p>
            <a:pPr>
              <a:spcBef>
                <a:spcPct val="20000"/>
              </a:spcBef>
              <a:buClr>
                <a:srgbClr val="FF0000"/>
              </a:buClr>
              <a:buFont typeface="Wingdings" pitchFamily="2" charset="2"/>
              <a:buChar char="Ø"/>
            </a:pPr>
            <a:r>
              <a:rPr lang="en-US" sz="2000"/>
              <a:t>There is a growing library of resources available for provider practices and network lead agencies to utilize in planning short-term retention QI strategies and long-term QI projects </a:t>
            </a:r>
            <a:r>
              <a:rPr lang="en-US" i="1">
                <a:latin typeface="Verdana" pitchFamily="34" charset="0"/>
              </a:rPr>
              <a:t> </a:t>
            </a:r>
            <a:endParaRPr lang="en-US">
              <a:latin typeface="Verdan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smtClean="0">
                <a:latin typeface="Verdana" pitchFamily="34" charset="0"/>
                <a:ea typeface="Verdana" pitchFamily="34" charset="0"/>
                <a:cs typeface="Verdana" pitchFamily="34" charset="0"/>
              </a:rPr>
              <a:t>Calls to Action</a:t>
            </a:r>
          </a:p>
        </p:txBody>
      </p:sp>
      <p:sp>
        <p:nvSpPr>
          <p:cNvPr id="57347" name="Content Placeholder 2"/>
          <p:cNvSpPr>
            <a:spLocks noGrp="1"/>
          </p:cNvSpPr>
          <p:nvPr>
            <p:ph idx="1"/>
          </p:nvPr>
        </p:nvSpPr>
        <p:spPr/>
        <p:txBody>
          <a:bodyPr/>
          <a:lstStyle/>
          <a:p>
            <a:pPr>
              <a:buFont typeface="Wingdings" pitchFamily="2" charset="2"/>
              <a:buChar char="Ø"/>
            </a:pPr>
            <a:r>
              <a:rPr lang="en-US" sz="2000" smtClean="0">
                <a:latin typeface="Verdana" pitchFamily="34" charset="0"/>
                <a:ea typeface="Verdana" pitchFamily="34" charset="0"/>
                <a:cs typeface="Verdana" pitchFamily="34" charset="0"/>
              </a:rPr>
              <a:t>Sign up for the in</a:t>
            </a:r>
            <a:r>
              <a:rPr lang="en-US" sz="2000" smtClean="0">
                <a:solidFill>
                  <a:srgbClr val="FF0000"/>
                </a:solidFill>
                <a:latin typeface="Verdana" pitchFamily="34" charset="0"/>
                <a:ea typeface="Verdana" pitchFamily="34" charset="0"/>
                <a:cs typeface="Verdana" pitchFamily="34" charset="0"/>
              </a:rPr>
              <a:t>+</a:t>
            </a:r>
            <a:r>
              <a:rPr lang="en-US" sz="2000" smtClean="0">
                <a:latin typeface="Verdana" pitchFamily="34" charset="0"/>
                <a:ea typeface="Verdana" pitchFamily="34" charset="0"/>
                <a:cs typeface="Verdana" pitchFamily="34" charset="0"/>
              </a:rPr>
              <a:t>care Campaign to receive our newsletter and updates on our upcoming events!</a:t>
            </a:r>
          </a:p>
          <a:p>
            <a:pPr>
              <a:buFont typeface="Wingdings" pitchFamily="2" charset="2"/>
              <a:buChar char="Ø"/>
            </a:pPr>
            <a:r>
              <a:rPr lang="en-US" sz="2000" smtClean="0">
                <a:latin typeface="Verdana" pitchFamily="34" charset="0"/>
                <a:ea typeface="Verdana" pitchFamily="34" charset="0"/>
                <a:cs typeface="Verdana" pitchFamily="34" charset="0"/>
              </a:rPr>
              <a:t>Talk about the importance of retention with your patients/clients and encourage them to sign up for Partners in</a:t>
            </a:r>
            <a:r>
              <a:rPr lang="en-US" sz="2000" smtClean="0">
                <a:solidFill>
                  <a:srgbClr val="FF0000"/>
                </a:solidFill>
                <a:latin typeface="Verdana" pitchFamily="34" charset="0"/>
                <a:ea typeface="Verdana" pitchFamily="34" charset="0"/>
                <a:cs typeface="Verdana" pitchFamily="34" charset="0"/>
              </a:rPr>
              <a:t>+</a:t>
            </a:r>
            <a:r>
              <a:rPr lang="en-US" sz="2000" smtClean="0">
                <a:latin typeface="Verdana" pitchFamily="34" charset="0"/>
                <a:ea typeface="Verdana" pitchFamily="34" charset="0"/>
                <a:cs typeface="Verdana" pitchFamily="34" charset="0"/>
              </a:rPr>
              <a:t>care!</a:t>
            </a:r>
          </a:p>
          <a:p>
            <a:pPr>
              <a:buFont typeface="Wingdings" pitchFamily="2" charset="2"/>
              <a:buChar char="Ø"/>
            </a:pPr>
            <a:r>
              <a:rPr lang="en-US" sz="2000" smtClean="0">
                <a:latin typeface="Verdana" pitchFamily="34" charset="0"/>
                <a:ea typeface="Verdana" pitchFamily="34" charset="0"/>
                <a:cs typeface="Verdana" pitchFamily="34" charset="0"/>
              </a:rPr>
              <a:t>Start measuring retention at your agency based on our conversation!</a:t>
            </a:r>
          </a:p>
          <a:p>
            <a:pPr>
              <a:buFont typeface="Wingdings" pitchFamily="2" charset="2"/>
              <a:buChar char="Ø"/>
            </a:pPr>
            <a:r>
              <a:rPr lang="en-US" sz="2000" smtClean="0">
                <a:latin typeface="Verdana" pitchFamily="34" charset="0"/>
                <a:ea typeface="Verdana" pitchFamily="34" charset="0"/>
                <a:cs typeface="Verdana" pitchFamily="34" charset="0"/>
              </a:rPr>
              <a:t>Start working to improve your retention rate using the data you collect!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mtClean="0"/>
              <a:t>References</a:t>
            </a:r>
          </a:p>
        </p:txBody>
      </p:sp>
      <p:sp>
        <p:nvSpPr>
          <p:cNvPr id="58371" name="Content Placeholder 2"/>
          <p:cNvSpPr>
            <a:spLocks noGrp="1"/>
          </p:cNvSpPr>
          <p:nvPr>
            <p:ph idx="1"/>
          </p:nvPr>
        </p:nvSpPr>
        <p:spPr>
          <a:xfrm>
            <a:off x="228600" y="914400"/>
            <a:ext cx="8686800" cy="5181600"/>
          </a:xfrm>
        </p:spPr>
        <p:txBody>
          <a:bodyPr/>
          <a:lstStyle/>
          <a:p>
            <a:pPr>
              <a:buFont typeface="Wingdings" pitchFamily="2" charset="2"/>
              <a:buChar char="Ø"/>
            </a:pPr>
            <a:r>
              <a:rPr lang="en-US" sz="1200" smtClean="0"/>
              <a:t>Giordano TP, Gifford AL, White AC Jr., et al. Retention in care: a challenge to survival with HIV infection. </a:t>
            </a:r>
            <a:r>
              <a:rPr lang="en-US" sz="1200" i="1" smtClean="0"/>
              <a:t>Clin Infect Dis </a:t>
            </a:r>
            <a:r>
              <a:rPr lang="en-US" sz="1200" smtClean="0"/>
              <a:t>2007; 44:1493–9.</a:t>
            </a:r>
          </a:p>
          <a:p>
            <a:pPr>
              <a:buFont typeface="Wingdings" pitchFamily="2" charset="2"/>
              <a:buChar char="Ø"/>
            </a:pPr>
            <a:r>
              <a:rPr lang="en-US" sz="1200" smtClean="0"/>
              <a:t>Mugavero MJ, Lin HY, Willig JH, et al. Missed visits and mortality among patients establishing initial outpatient HIV treatment. </a:t>
            </a:r>
            <a:r>
              <a:rPr lang="en-US" sz="1200" i="1" smtClean="0"/>
              <a:t>Clin Infect Dis </a:t>
            </a:r>
            <a:r>
              <a:rPr lang="en-US" sz="1200" smtClean="0"/>
              <a:t>2009; 48:248–56.</a:t>
            </a:r>
          </a:p>
          <a:p>
            <a:pPr>
              <a:buFont typeface="Wingdings" pitchFamily="2" charset="2"/>
              <a:buChar char="Ø"/>
            </a:pPr>
            <a:r>
              <a:rPr lang="en-US" sz="1200" smtClean="0"/>
              <a:t>Perkins D, Meyerson BE, Klinkenberg D, Laffoon BT. Assessing HIV care and unmet need: eight data bases and a bit of perseverance. </a:t>
            </a:r>
            <a:r>
              <a:rPr lang="en-US" sz="1200" i="1" smtClean="0"/>
              <a:t>AIDS Care </a:t>
            </a:r>
            <a:r>
              <a:rPr lang="en-US" sz="1200" smtClean="0"/>
              <a:t>2008; 20:318–26.</a:t>
            </a:r>
          </a:p>
          <a:p>
            <a:pPr>
              <a:buFont typeface="Wingdings" pitchFamily="2" charset="2"/>
              <a:buChar char="Ø"/>
            </a:pPr>
            <a:r>
              <a:rPr lang="en-US" sz="1200" smtClean="0"/>
              <a:t>Ikard K, Janney J, Hsu LC, et al. Estimation of unmet need for HIV primary medical care: a framework and three case studies. </a:t>
            </a:r>
            <a:r>
              <a:rPr lang="en-US" sz="1200" i="1" smtClean="0"/>
              <a:t>AIDS Educ Prev </a:t>
            </a:r>
            <a:r>
              <a:rPr lang="en-US" sz="1200" smtClean="0"/>
              <a:t>2005; 17:26–38.</a:t>
            </a:r>
          </a:p>
          <a:p>
            <a:pPr>
              <a:buFont typeface="Wingdings" pitchFamily="2" charset="2"/>
              <a:buChar char="Ø"/>
            </a:pPr>
            <a:r>
              <a:rPr lang="en-US" sz="1200" smtClean="0"/>
              <a:t>Olatosi BA, Probst JC, Stoskopf CH, Martin AB, Duffus WA. Patterns of engagement in care by HIV-infected adults: South Carolina, 2004–2006. </a:t>
            </a:r>
            <a:r>
              <a:rPr lang="en-US" sz="1200" i="1" smtClean="0"/>
              <a:t>AIDS </a:t>
            </a:r>
            <a:r>
              <a:rPr lang="en-US" sz="1200" smtClean="0"/>
              <a:t>2009; 23:725–30.</a:t>
            </a:r>
          </a:p>
          <a:p>
            <a:pPr>
              <a:buFont typeface="Wingdings" pitchFamily="2" charset="2"/>
              <a:buChar char="Ø"/>
            </a:pPr>
            <a:r>
              <a:rPr lang="en-US" sz="1200" smtClean="0"/>
              <a:t>Horstmann, E., J. Brown, F. Islam, J. Buck, &amp; B. Agins. Retaining HIV-Infected Patients in Care: Where Are We? Where Do We Go from Here? </a:t>
            </a:r>
            <a:r>
              <a:rPr lang="fr-FR" sz="1200" i="1" smtClean="0"/>
              <a:t>Clin Infect Dis</a:t>
            </a:r>
            <a:r>
              <a:rPr lang="fr-FR" sz="1200" smtClean="0"/>
              <a:t>. 2010; 50: 752-761.</a:t>
            </a:r>
          </a:p>
          <a:p>
            <a:pPr>
              <a:buFont typeface="Wingdings" pitchFamily="2" charset="2"/>
              <a:buChar char="Ø"/>
            </a:pPr>
            <a:r>
              <a:rPr lang="en-US" sz="1200" smtClean="0"/>
              <a:t>Gardner L, Marks G, Metsch L. Psychological and Behavioral Correlates of Entering Care for HIV Infection: The Antiretroviral Treatment Access Study (ARTAS) </a:t>
            </a:r>
            <a:r>
              <a:rPr lang="en-US" sz="1200" i="1" smtClean="0"/>
              <a:t>AIDS Patient Care STDs</a:t>
            </a:r>
            <a:r>
              <a:rPr lang="en-US" sz="1200" smtClean="0"/>
              <a:t>. 2007; 21 (6): 418-425.</a:t>
            </a:r>
          </a:p>
          <a:p>
            <a:pPr>
              <a:buFont typeface="Wingdings" pitchFamily="2" charset="2"/>
              <a:buChar char="Ø"/>
            </a:pPr>
            <a:r>
              <a:rPr lang="en-US" sz="1200" smtClean="0"/>
              <a:t>Giordano TP, Gifford AL, White AC Jr., et al. Retention in care: a challenge to survival with HIV infection. </a:t>
            </a:r>
            <a:r>
              <a:rPr lang="en-US" sz="1200" i="1" smtClean="0"/>
              <a:t>Clin Infect Dis. </a:t>
            </a:r>
            <a:r>
              <a:rPr lang="en-US" sz="1200" smtClean="0"/>
              <a:t>2007; 44:1493–9.</a:t>
            </a:r>
          </a:p>
          <a:p>
            <a:pPr>
              <a:buFont typeface="Wingdings" pitchFamily="2" charset="2"/>
              <a:buChar char="Ø"/>
            </a:pPr>
            <a:r>
              <a:rPr lang="en-US" sz="1200" smtClean="0"/>
              <a:t>The White House Office of National AIDS Policy. </a:t>
            </a:r>
            <a:r>
              <a:rPr lang="en-US" sz="1200" i="1" smtClean="0"/>
              <a:t>National HIV/AIDS strategy for the United States</a:t>
            </a:r>
            <a:r>
              <a:rPr lang="en-US" sz="1200" smtClean="0"/>
              <a:t>. July 2010. Available at: www.whitehouse.gov/sites/default/files/uploads/NHAS.pdf. Accessed June 28, 2011.</a:t>
            </a:r>
          </a:p>
          <a:p>
            <a:pPr>
              <a:buFont typeface="Wingdings" pitchFamily="2" charset="2"/>
              <a:buChar char="Ø"/>
            </a:pPr>
            <a:r>
              <a:rPr lang="en-US" sz="1200" smtClean="0"/>
              <a:t>Health Resources and Services Administration, HAB. August 2006. </a:t>
            </a:r>
            <a:r>
              <a:rPr lang="en-US" sz="1200" i="1" smtClean="0"/>
              <a:t>Outreach: Engaging People in HIV Care Summary of a HRSA/HAB 2005 Consultation on Linking PLWH Into Care.</a:t>
            </a:r>
          </a:p>
          <a:p>
            <a:pPr>
              <a:buFont typeface="Wingdings" pitchFamily="2" charset="2"/>
              <a:buChar char="Ø"/>
            </a:pPr>
            <a:r>
              <a:rPr lang="en-US" sz="1200" smtClean="0"/>
              <a:t>Cheever L. Engaging HIV-infected patients in care: their lives depend on it. </a:t>
            </a:r>
            <a:r>
              <a:rPr lang="en-US" sz="1200" i="1" smtClean="0"/>
              <a:t>Clin Infect Dis</a:t>
            </a:r>
            <a:r>
              <a:rPr lang="en-US" sz="1200" smtClean="0"/>
              <a:t>. 2007;44:1500-2.</a:t>
            </a:r>
          </a:p>
          <a:p>
            <a:pPr>
              <a:buFont typeface="Wingdings" pitchFamily="2" charset="2"/>
              <a:buChar char="Ø"/>
            </a:pPr>
            <a:r>
              <a:rPr lang="en-US" sz="1200" smtClean="0"/>
              <a:t>Mugavero MJ, Lin HY, Willig JH, et al. Missed visits and mortality among patients establishing initial outpatient HIV treatment. </a:t>
            </a:r>
            <a:r>
              <a:rPr lang="en-US" sz="1200" i="1" smtClean="0"/>
              <a:t>Clin Infect Dis</a:t>
            </a:r>
            <a:r>
              <a:rPr lang="en-US" sz="1200" smtClean="0"/>
              <a:t>. 2009;48:248-56.</a:t>
            </a:r>
          </a:p>
          <a:p>
            <a:pPr>
              <a:buFont typeface="Wingdings" pitchFamily="2" charset="2"/>
              <a:buChar char="Ø"/>
            </a:pPr>
            <a:r>
              <a:rPr lang="en-US" sz="1200" smtClean="0"/>
              <a:t>Giordano TP, Gifford AL, White AC Jr, et al. Retention in care: a challenge to survival with HIV infection. </a:t>
            </a:r>
            <a:r>
              <a:rPr lang="en-US" sz="1200" i="1" smtClean="0"/>
              <a:t>Clin Infect Dis</a:t>
            </a:r>
            <a:r>
              <a:rPr lang="en-US" sz="1200" smtClean="0"/>
              <a:t>. 2007;44:1493-9.</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smtClean="0"/>
              <a:t>References</a:t>
            </a:r>
          </a:p>
        </p:txBody>
      </p:sp>
      <p:sp>
        <p:nvSpPr>
          <p:cNvPr id="59395" name="Content Placeholder 2"/>
          <p:cNvSpPr>
            <a:spLocks noGrp="1"/>
          </p:cNvSpPr>
          <p:nvPr>
            <p:ph idx="1"/>
          </p:nvPr>
        </p:nvSpPr>
        <p:spPr>
          <a:xfrm>
            <a:off x="228600" y="914400"/>
            <a:ext cx="8686800" cy="5029200"/>
          </a:xfrm>
        </p:spPr>
        <p:txBody>
          <a:bodyPr/>
          <a:lstStyle/>
          <a:p>
            <a:pPr>
              <a:buFont typeface="Wingdings" pitchFamily="2" charset="2"/>
              <a:buChar char="Ø"/>
            </a:pPr>
            <a:r>
              <a:rPr lang="en-US" sz="1200" smtClean="0"/>
              <a:t>Giordano TP, Hartman C, Gifford AL, et al. Predictors of retention in HIV care among a national cohort of US veterans.</a:t>
            </a:r>
            <a:r>
              <a:rPr lang="en-US" sz="1200" i="1" smtClean="0"/>
              <a:t>HIV Clin Trials</a:t>
            </a:r>
            <a:r>
              <a:rPr lang="en-US" sz="1200" smtClean="0"/>
              <a:t>. 2009;10:299-305.</a:t>
            </a:r>
          </a:p>
          <a:p>
            <a:pPr>
              <a:buFont typeface="Wingdings" pitchFamily="2" charset="2"/>
              <a:buChar char="Ø"/>
            </a:pPr>
            <a:r>
              <a:rPr lang="en-US" sz="1200" smtClean="0"/>
              <a:t>Gardner E, McLees M, Steiner J et al. The spectrum of engagement in HIV care and its relevance to Test-and-Treat strategies for prevention of </a:t>
            </a:r>
            <a:r>
              <a:rPr lang="fr-FR" sz="1200" smtClean="0"/>
              <a:t>HIV Infection. </a:t>
            </a:r>
            <a:r>
              <a:rPr lang="fr-FR" sz="1200" i="1" smtClean="0"/>
              <a:t>Clin Infect Dis</a:t>
            </a:r>
            <a:r>
              <a:rPr lang="fr-FR" sz="1200" smtClean="0"/>
              <a:t>. 2011;52:793-800.</a:t>
            </a:r>
          </a:p>
          <a:p>
            <a:pPr>
              <a:buFont typeface="Wingdings" pitchFamily="2" charset="2"/>
              <a:buChar char="Ø"/>
            </a:pPr>
            <a:r>
              <a:rPr lang="en-US" sz="1200" smtClean="0"/>
              <a:t>Hill T, Bansi L, Sabin C, et al. Data linkage reduces loss to follow-up in an observational HIV cohort study. </a:t>
            </a:r>
            <a:r>
              <a:rPr lang="en-US" sz="1200" i="1" smtClean="0"/>
              <a:t>J Clin Epidemiol. </a:t>
            </a:r>
            <a:r>
              <a:rPr lang="en-US" sz="1200" smtClean="0"/>
              <a:t>2010;11:432–8.</a:t>
            </a:r>
          </a:p>
          <a:p>
            <a:pPr>
              <a:buFont typeface="Wingdings" pitchFamily="2" charset="2"/>
              <a:buChar char="Ø"/>
            </a:pPr>
            <a:r>
              <a:rPr lang="en-US" sz="1200" smtClean="0"/>
              <a:t>Arici C, Ripamonti D, Maggiolo F, et al. Factors associated with the failure of HIV-infected persons to return for scheduled medical visits. </a:t>
            </a:r>
            <a:r>
              <a:rPr lang="en-US" sz="1200" i="1" smtClean="0"/>
              <a:t>HIV Clin Trials</a:t>
            </a:r>
            <a:r>
              <a:rPr lang="en-US" sz="1200" smtClean="0"/>
              <a:t>. 2002;3:52-7.</a:t>
            </a:r>
          </a:p>
          <a:p>
            <a:pPr>
              <a:buFont typeface="Wingdings" pitchFamily="2" charset="2"/>
              <a:buChar char="Ø"/>
            </a:pPr>
            <a:r>
              <a:rPr lang="en-US" sz="1200" smtClean="0"/>
              <a:t>Marks G, Gardner LI, Craw J, et al. Entry and retention in medical care among HIV-diagnosed persons: a meta-analysis. </a:t>
            </a:r>
            <a:r>
              <a:rPr lang="en-US" sz="1200" i="1" smtClean="0"/>
              <a:t>AIDS</a:t>
            </a:r>
            <a:r>
              <a:rPr lang="en-US" sz="1200" smtClean="0"/>
              <a:t>. 2010 Nov 13;24:2665-78.</a:t>
            </a:r>
          </a:p>
          <a:p>
            <a:pPr>
              <a:buFont typeface="Wingdings" pitchFamily="2" charset="2"/>
              <a:buChar char="Ø"/>
            </a:pPr>
            <a:r>
              <a:rPr lang="en-US" sz="1200" smtClean="0"/>
              <a:t>Gardner E, McLees M, Steiner J et al. The spectrum of engagement in HIV care and its relevance to Test-and-Treat strategies for prevention of </a:t>
            </a:r>
            <a:r>
              <a:rPr lang="fr-FR" sz="1200" smtClean="0"/>
              <a:t>HIV Infection. </a:t>
            </a:r>
            <a:r>
              <a:rPr lang="fr-FR" sz="1200" i="1" smtClean="0"/>
              <a:t>Clin Infect Dis. </a:t>
            </a:r>
            <a:r>
              <a:rPr lang="fr-FR" sz="1200" smtClean="0"/>
              <a:t>2011;52:793-800.</a:t>
            </a:r>
          </a:p>
          <a:p>
            <a:pPr>
              <a:buFont typeface="Wingdings" pitchFamily="2" charset="2"/>
              <a:buChar char="Ø"/>
            </a:pPr>
            <a:r>
              <a:rPr lang="en-US" sz="1200" smtClean="0"/>
              <a:t>Campsmith ML, Rhodes PH, Hall HI, et al. Undiagnosed HIV prevalence among adults and adolescents in the United States at the end of 2006. </a:t>
            </a:r>
            <a:r>
              <a:rPr lang="fr-FR" sz="1200" i="1" smtClean="0"/>
              <a:t>J Acquir Immune Defic Syndr</a:t>
            </a:r>
            <a:r>
              <a:rPr lang="fr-FR" sz="1200" smtClean="0"/>
              <a:t>. 2010;53:619-24.</a:t>
            </a:r>
          </a:p>
          <a:p>
            <a:pPr>
              <a:buFont typeface="Wingdings" pitchFamily="2" charset="2"/>
              <a:buChar char="Ø"/>
            </a:pPr>
            <a:r>
              <a:rPr lang="en-US" sz="1200" smtClean="0"/>
              <a:t>CDC. HIV/AIDS surveillance—United States, 1981–2008. </a:t>
            </a:r>
            <a:r>
              <a:rPr lang="en-US" sz="1200" i="1" smtClean="0"/>
              <a:t>MMWR</a:t>
            </a:r>
            <a:r>
              <a:rPr lang="en-US" sz="1200" smtClean="0"/>
              <a:t>. 2011;60;689.</a:t>
            </a:r>
          </a:p>
          <a:p>
            <a:pPr>
              <a:buFont typeface="Wingdings" pitchFamily="2" charset="2"/>
              <a:buChar char="Ø"/>
            </a:pPr>
            <a:r>
              <a:rPr lang="da-DK" sz="1200" smtClean="0"/>
              <a:t>Althoff KN, Gange SJ, Klein MB, et al. Late presentation for human </a:t>
            </a:r>
            <a:r>
              <a:rPr lang="en-US" sz="1200" smtClean="0"/>
              <a:t>immunodeficiency virus care in the United States and Canada. </a:t>
            </a:r>
            <a:r>
              <a:rPr lang="en-US" sz="1200" i="1" smtClean="0"/>
              <a:t>Clin Infect Dis. </a:t>
            </a:r>
            <a:r>
              <a:rPr lang="en-US" sz="1200" smtClean="0"/>
              <a:t>2010;50:1512-20.</a:t>
            </a:r>
          </a:p>
          <a:p>
            <a:pPr>
              <a:buFont typeface="Wingdings" pitchFamily="2" charset="2"/>
              <a:buChar char="Ø"/>
            </a:pPr>
            <a:r>
              <a:rPr lang="en-US" sz="1200" smtClean="0"/>
              <a:t>Panel on Antiretroviral Guidelines for Adults and Adolescents. </a:t>
            </a:r>
            <a:r>
              <a:rPr lang="en-US" sz="1200" i="1" smtClean="0"/>
              <a:t>Guidelines for the use of antiretroviral agents in HIV-1-infected adults and adolescents</a:t>
            </a:r>
            <a:r>
              <a:rPr lang="en-US" sz="1200" smtClean="0"/>
              <a:t>. Department of Health and Human Services. January 10, 2011; 1–166. Available at: </a:t>
            </a:r>
            <a:r>
              <a:rPr lang="en-US" sz="1200" smtClean="0">
                <a:hlinkClick r:id="rId2"/>
              </a:rPr>
              <a:t>www.aidsinfo.nih.gov/ContentFiles/AdultandAdolescentGL</a:t>
            </a:r>
            <a:r>
              <a:rPr lang="en-US" sz="1200" smtClean="0"/>
              <a:t>.pdf. Accessed June 26, 2011.</a:t>
            </a:r>
          </a:p>
          <a:p>
            <a:pPr>
              <a:buFont typeface="Wingdings" pitchFamily="2" charset="2"/>
              <a:buChar char="Ø"/>
            </a:pPr>
            <a:r>
              <a:rPr lang="en-US" sz="1200" smtClean="0"/>
              <a:t>Mugavero MJ, Lin HY, Allison JJ, et al. Failure to establish HIV care: characterizing the ‘‘no show’’ phenomenon. </a:t>
            </a:r>
            <a:r>
              <a:rPr lang="en-US" sz="1200" i="1" smtClean="0"/>
              <a:t>Clin Infect Dis. </a:t>
            </a:r>
            <a:r>
              <a:rPr lang="en-US" sz="1200" smtClean="0"/>
              <a:t>2007;45:127–30.</a:t>
            </a:r>
          </a:p>
          <a:p>
            <a:pPr>
              <a:buFont typeface="Wingdings" pitchFamily="2" charset="2"/>
              <a:buChar char="Ø"/>
            </a:pPr>
            <a:r>
              <a:rPr lang="en-US" sz="1200" smtClean="0"/>
              <a:t>Mugavero MJ, Lin HY, Allison JJ, et al. Failure to establish HIV care: characterizing the ‘‘no show’’ phenomenon. </a:t>
            </a:r>
            <a:r>
              <a:rPr lang="en-US" sz="1200" i="1" smtClean="0"/>
              <a:t>Clin Infect Dis. </a:t>
            </a:r>
            <a:r>
              <a:rPr lang="en-US" sz="1200" smtClean="0"/>
              <a:t>2007;45:127–30.</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smtClean="0"/>
              <a:t>References</a:t>
            </a:r>
          </a:p>
        </p:txBody>
      </p:sp>
      <p:sp>
        <p:nvSpPr>
          <p:cNvPr id="60419" name="Content Placeholder 2"/>
          <p:cNvSpPr>
            <a:spLocks noGrp="1"/>
          </p:cNvSpPr>
          <p:nvPr>
            <p:ph idx="1"/>
          </p:nvPr>
        </p:nvSpPr>
        <p:spPr>
          <a:xfrm>
            <a:off x="228600" y="914400"/>
            <a:ext cx="8686800" cy="4724400"/>
          </a:xfrm>
        </p:spPr>
        <p:txBody>
          <a:bodyPr/>
          <a:lstStyle/>
          <a:p>
            <a:pPr>
              <a:buFont typeface="Wingdings" pitchFamily="2" charset="2"/>
              <a:buChar char="Ø"/>
            </a:pPr>
            <a:r>
              <a:rPr lang="en-US" sz="1200" smtClean="0"/>
              <a:t>Attia S, Egger M, Muller M, et al; Sexual transmission of HIV according to viral load and antiretroviral therapy: systemic review and meta-analysis. </a:t>
            </a:r>
            <a:r>
              <a:rPr lang="en-US" sz="1200" i="1" smtClean="0"/>
              <a:t>AIDS</a:t>
            </a:r>
            <a:r>
              <a:rPr lang="en-US" sz="1200" smtClean="0"/>
              <a:t>. 2009;23(11):1397-404.</a:t>
            </a:r>
          </a:p>
          <a:p>
            <a:pPr>
              <a:buFont typeface="Wingdings" pitchFamily="2" charset="2"/>
              <a:buChar char="Ø"/>
            </a:pPr>
            <a:r>
              <a:rPr lang="en-US" sz="1200" smtClean="0"/>
              <a:t>Das-Douglas M, Chu P, Santos, G; et al. Decreases in community viral load are accompanied by reductions in new infections in San Francisco. </a:t>
            </a:r>
            <a:r>
              <a:rPr lang="en-US" sz="1200" i="1" smtClean="0"/>
              <a:t>PLoS One</a:t>
            </a:r>
            <a:r>
              <a:rPr lang="en-US" sz="1200" smtClean="0"/>
              <a:t>. 2010;5(6):e11068. doi:10.1371/journal.pone.0011068.</a:t>
            </a:r>
          </a:p>
          <a:p>
            <a:pPr>
              <a:buFont typeface="Wingdings" pitchFamily="2" charset="2"/>
              <a:buChar char="Ø"/>
            </a:pPr>
            <a:r>
              <a:rPr lang="en-US" sz="1200" smtClean="0"/>
              <a:t>Bradford JB, Coleman S, Cunningham W. HIV system navigation: an emerging model to improve HIV care access. </a:t>
            </a:r>
            <a:r>
              <a:rPr lang="en-US" sz="1200" i="1" smtClean="0"/>
              <a:t>AIDS Patient Care STDS</a:t>
            </a:r>
            <a:r>
              <a:rPr lang="en-US" sz="1200" smtClean="0"/>
              <a:t>. 2007;21(suppl 1):S49-58.</a:t>
            </a:r>
          </a:p>
          <a:p>
            <a:pPr>
              <a:buFont typeface="Wingdings" pitchFamily="2" charset="2"/>
              <a:buChar char="Ø"/>
            </a:pPr>
            <a:r>
              <a:rPr lang="en-US" sz="1200" smtClean="0"/>
              <a:t>Lo W, MacGovern T, Bradford J. Association of ancillary services with primary care utilization and retention for patients with HIV/AIDS. </a:t>
            </a:r>
            <a:r>
              <a:rPr lang="en-US" sz="1200" i="1" smtClean="0"/>
              <a:t>AIDS Care</a:t>
            </a:r>
            <a:r>
              <a:rPr lang="en-US" sz="1200" smtClean="0"/>
              <a:t>. 2002;14(suppl 1):S45-57.</a:t>
            </a:r>
          </a:p>
          <a:p>
            <a:pPr>
              <a:buFont typeface="Wingdings" pitchFamily="2" charset="2"/>
              <a:buChar char="Ø"/>
            </a:pPr>
            <a:r>
              <a:rPr lang="en-US" sz="1200" smtClean="0"/>
              <a:t>Sherer R, Stieglitz K, Narra J, et al. HIV multidisciplinary teams work: support services improve access to and retention in HIV primary care. </a:t>
            </a:r>
            <a:r>
              <a:rPr lang="en-US" sz="1200" i="1" smtClean="0"/>
              <a:t>AIDS Care</a:t>
            </a:r>
            <a:r>
              <a:rPr lang="en-US" sz="1200" smtClean="0"/>
              <a:t>. 2002;14(suppl 1):S31-44.</a:t>
            </a:r>
          </a:p>
          <a:p>
            <a:pPr>
              <a:buFont typeface="Wingdings" pitchFamily="2" charset="2"/>
              <a:buChar char="Ø"/>
            </a:pPr>
            <a:r>
              <a:rPr lang="en-US" sz="1200" smtClean="0"/>
              <a:t>Chen ZW, Fang LZ, Chen LY, et al. Comparison of an SMS text messaging and phone reminder to improve attendance at a health center: a randomized controlled trial. </a:t>
            </a:r>
            <a:r>
              <a:rPr lang="en-US" sz="1200" i="1" smtClean="0"/>
              <a:t>J Zhejiang Univ Sci B</a:t>
            </a:r>
            <a:r>
              <a:rPr lang="en-US" sz="1200" smtClean="0"/>
              <a:t>. 2008;9(1):34-8.</a:t>
            </a:r>
          </a:p>
          <a:p>
            <a:pPr>
              <a:buFont typeface="Wingdings" pitchFamily="2" charset="2"/>
              <a:buChar char="Ø"/>
            </a:pPr>
            <a:r>
              <a:rPr lang="en-US" sz="1200" smtClean="0"/>
              <a:t>Sendzik D. Retaining HIV-infected patients in care. In: </a:t>
            </a:r>
            <a:r>
              <a:rPr lang="en-US" sz="1200" i="1" smtClean="0"/>
              <a:t>Program and abstracts of the XV International AIDS Conference</a:t>
            </a:r>
            <a:r>
              <a:rPr lang="en-US" sz="1200" smtClean="0"/>
              <a:t>, July 2004, Bangkok, Thailand. Abstract WePeE6683.</a:t>
            </a:r>
          </a:p>
          <a:p>
            <a:pPr>
              <a:buFont typeface="Wingdings" pitchFamily="2" charset="2"/>
              <a:buChar char="Ø"/>
            </a:pPr>
            <a:r>
              <a:rPr lang="en-US" sz="1200" smtClean="0"/>
              <a:t>Rumptz MH, Tobias C, Rajabiun S, et al. Factors associated with engaging socially marginalized HIV-infected persons in primary care. </a:t>
            </a:r>
            <a:r>
              <a:rPr lang="en-US" sz="1200" i="1" smtClean="0"/>
              <a:t>AIDS Patient Care STDS</a:t>
            </a:r>
            <a:r>
              <a:rPr lang="en-US" sz="1200" smtClean="0"/>
              <a:t>. 2007;21(suppl 1):S30-9.</a:t>
            </a:r>
          </a:p>
          <a:p>
            <a:pPr>
              <a:buFont typeface="Wingdings" pitchFamily="2" charset="2"/>
              <a:buChar char="Ø"/>
            </a:pPr>
            <a:r>
              <a:rPr lang="en-US" sz="1200" smtClean="0"/>
              <a:t>Tobias CR, Cunningham W, Cabral HD, et al. Living with HIV but without medical care: barriers to engagement. </a:t>
            </a:r>
            <a:r>
              <a:rPr lang="en-US" sz="1200" i="1" smtClean="0"/>
              <a:t>AIDS Patient Care STDS</a:t>
            </a:r>
            <a:r>
              <a:rPr lang="en-US" sz="1200" smtClean="0"/>
              <a:t>. 2007;21:426-34.</a:t>
            </a:r>
          </a:p>
          <a:p>
            <a:pPr>
              <a:buFont typeface="Wingdings" pitchFamily="2" charset="2"/>
              <a:buChar char="Ø"/>
            </a:pPr>
            <a:r>
              <a:rPr lang="en-US" sz="1200" smtClean="0"/>
              <a:t>Aziz M, Smith KY. Challenges and successes in linking HIV-infected women to care in the United States. </a:t>
            </a:r>
            <a:r>
              <a:rPr lang="en-US" sz="1200" i="1" smtClean="0"/>
              <a:t>Clin Infect Dis. </a:t>
            </a:r>
            <a:r>
              <a:rPr lang="en-US" sz="1200" smtClean="0"/>
              <a:t>2011;52(suppl2):S231-7.</a:t>
            </a:r>
          </a:p>
          <a:p>
            <a:pPr>
              <a:buFont typeface="Wingdings" pitchFamily="2" charset="2"/>
              <a:buChar char="Ø"/>
            </a:pPr>
            <a:r>
              <a:rPr lang="en-US" sz="1200" smtClean="0"/>
              <a:t>Andersen M, Hockman E, Smereck G, et al. Retaining women in HIV medical care. </a:t>
            </a:r>
            <a:r>
              <a:rPr lang="en-US" sz="1200" i="1" smtClean="0"/>
              <a:t>JANAC</a:t>
            </a:r>
            <a:r>
              <a:rPr lang="en-US" sz="1200" smtClean="0"/>
              <a:t>. 2007;18(3):33-41.</a:t>
            </a:r>
          </a:p>
          <a:p>
            <a:pPr>
              <a:buFont typeface="Wingdings" pitchFamily="2" charset="2"/>
              <a:buChar char="Ø"/>
            </a:pPr>
            <a:r>
              <a:rPr lang="en-US" sz="1200" smtClean="0"/>
              <a:t>Wohl AR, Garland WH, Wu J, et al. A youth-focused case management intervention to engage and retain young gay men of color in HIV care. </a:t>
            </a:r>
            <a:r>
              <a:rPr lang="en-US" sz="1200" i="1" smtClean="0"/>
              <a:t>AIDS Care</a:t>
            </a:r>
            <a:r>
              <a:rPr lang="en-US" sz="1200" smtClean="0"/>
              <a:t>. 2011 Mar 9:1-10.</a:t>
            </a:r>
          </a:p>
          <a:p>
            <a:pPr>
              <a:buFont typeface="Wingdings" pitchFamily="2" charset="2"/>
              <a:buChar char="Ø"/>
            </a:pPr>
            <a:r>
              <a:rPr lang="en-US" sz="1200" smtClean="0"/>
              <a:t>Bradford JB. The promise of outreach for engaging and retaining out-of-care persons in HIV medical care. </a:t>
            </a:r>
            <a:r>
              <a:rPr lang="en-US" sz="1200" i="1" smtClean="0"/>
              <a:t>AIDS Patient Care STDS</a:t>
            </a:r>
            <a:r>
              <a:rPr lang="en-US" sz="1200" smtClean="0"/>
              <a:t>. 2007;21(suppl 1):S85-91.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smtClean="0"/>
              <a:t>References</a:t>
            </a:r>
          </a:p>
        </p:txBody>
      </p:sp>
      <p:sp>
        <p:nvSpPr>
          <p:cNvPr id="61443" name="Content Placeholder 2"/>
          <p:cNvSpPr>
            <a:spLocks noGrp="1"/>
          </p:cNvSpPr>
          <p:nvPr>
            <p:ph idx="1"/>
          </p:nvPr>
        </p:nvSpPr>
        <p:spPr>
          <a:xfrm>
            <a:off x="228600" y="914400"/>
            <a:ext cx="8686800" cy="4724400"/>
          </a:xfrm>
        </p:spPr>
        <p:txBody>
          <a:bodyPr/>
          <a:lstStyle/>
          <a:p>
            <a:pPr>
              <a:buFont typeface="Wingdings" pitchFamily="2" charset="2"/>
              <a:buChar char="Ø"/>
            </a:pPr>
            <a:r>
              <a:rPr lang="pt-BR" sz="1200" smtClean="0"/>
              <a:t>Cabral HJ, Tobias C, Rajabiun S, et al. Outreach program contacts: do </a:t>
            </a:r>
            <a:r>
              <a:rPr lang="en-US" sz="1200" smtClean="0"/>
              <a:t>they increase the likelihood of engagement and retention in HIV primary care for hard-to-reach patients? </a:t>
            </a:r>
            <a:r>
              <a:rPr lang="en-US" sz="1200" i="1" smtClean="0"/>
              <a:t>AIDS Patient Care STDS</a:t>
            </a:r>
            <a:r>
              <a:rPr lang="en-US" sz="1200" smtClean="0"/>
              <a:t>. 2007;21(suppl 1):S59-67.</a:t>
            </a:r>
          </a:p>
          <a:p>
            <a:pPr>
              <a:buFont typeface="Wingdings" pitchFamily="2" charset="2"/>
              <a:buChar char="Ø"/>
            </a:pPr>
            <a:r>
              <a:rPr lang="en-US" sz="1200" smtClean="0"/>
              <a:t>Rajabiun S, Mallinson RK, McCoy K, et al. “Getting me back on track”: the role of outreach interventions in engaging and retaining people living with HIV/AIDS in medical care. </a:t>
            </a:r>
            <a:r>
              <a:rPr lang="en-US" sz="1200" i="1" smtClean="0"/>
              <a:t>AIDS Patient Care STDS</a:t>
            </a:r>
            <a:r>
              <a:rPr lang="en-US" sz="1200" smtClean="0"/>
              <a:t>. 2007;21(suppl 1):S20-9.</a:t>
            </a:r>
          </a:p>
          <a:p>
            <a:pPr>
              <a:buFont typeface="Wingdings" pitchFamily="2" charset="2"/>
              <a:buChar char="Ø"/>
            </a:pPr>
            <a:r>
              <a:rPr lang="en-US" sz="1200" smtClean="0"/>
              <a:t>Williamson C. Providing care to transgender persons: a clinical approach to primary care, hormones, and HIV management. </a:t>
            </a:r>
            <a:r>
              <a:rPr lang="en-US" sz="1200" i="1" smtClean="0"/>
              <a:t>JANAC</a:t>
            </a:r>
            <a:r>
              <a:rPr lang="en-US" sz="1200" smtClean="0"/>
              <a:t>. 2010;21:221-9.</a:t>
            </a:r>
          </a:p>
          <a:p>
            <a:pPr>
              <a:buFont typeface="Wingdings" pitchFamily="2" charset="2"/>
              <a:buChar char="Ø"/>
            </a:pPr>
            <a:r>
              <a:rPr lang="en-US" sz="1200" smtClean="0"/>
              <a:t>NYC DOHMH Bureau of HIV Prevention and Control. Care coordination fact sheet. September 2009. Available at: http://home.nyc.gov/html/doh/downloads/pdf/ah/ah-care-coordination-fact-sheet.pdf . Accessed June 23, 2011.</a:t>
            </a:r>
          </a:p>
          <a:p>
            <a:pPr>
              <a:buFont typeface="Wingdings" pitchFamily="2" charset="2"/>
              <a:buChar char="Ø"/>
            </a:pPr>
            <a:r>
              <a:rPr lang="en-US" sz="1200" smtClean="0"/>
              <a:t>Horstmann E, Brown J, Islam F, Buck J, Agins BD. Retaining HIV infected patients in care: Where are we? Where do we go from here? </a:t>
            </a:r>
            <a:r>
              <a:rPr lang="en-US" sz="1200" i="1" smtClean="0"/>
              <a:t>Clin Infect Dis. </a:t>
            </a:r>
            <a:r>
              <a:rPr lang="en-US" sz="1200" smtClean="0"/>
              <a:t>2010;50:752-6.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ChangeArrowheads="1"/>
          </p:cNvSpPr>
          <p:nvPr/>
        </p:nvSpPr>
        <p:spPr bwMode="auto">
          <a:xfrm>
            <a:off x="457200" y="106680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FF0000"/>
              </a:solidFill>
            </a:endParaRPr>
          </a:p>
          <a:p>
            <a:pPr algn="ctr"/>
            <a:r>
              <a:rPr lang="en-US" sz="2800" b="1">
                <a:solidFill>
                  <a:srgbClr val="FF0000"/>
                </a:solidFill>
              </a:rPr>
              <a:t>Workshop Evaluation</a:t>
            </a:r>
            <a:endParaRPr lang="en-US" sz="2800">
              <a:solidFill>
                <a:srgbClr val="FF0000"/>
              </a:solidFill>
            </a:endParaRPr>
          </a:p>
          <a:p>
            <a:endParaRPr lang="en-US" sz="2800">
              <a:solidFill>
                <a:srgbClr val="FF0000"/>
              </a:solidFill>
            </a:endParaRPr>
          </a:p>
        </p:txBody>
      </p:sp>
      <p:sp>
        <p:nvSpPr>
          <p:cNvPr id="62467" name="Rectangle 6"/>
          <p:cNvSpPr>
            <a:spLocks noChangeArrowheads="1"/>
          </p:cNvSpPr>
          <p:nvPr/>
        </p:nvSpPr>
        <p:spPr bwMode="auto">
          <a:xfrm>
            <a:off x="447675" y="2974975"/>
            <a:ext cx="81629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b="1">
                <a:solidFill>
                  <a:srgbClr val="FF0000"/>
                </a:solidFill>
              </a:rPr>
              <a:t> </a:t>
            </a:r>
            <a:endParaRPr lang="en-US"/>
          </a:p>
          <a:p>
            <a:pPr algn="ctr" eaLnBrk="0" hangingPunct="0"/>
            <a:r>
              <a:rPr lang="en-US" sz="2400">
                <a:solidFill>
                  <a:schemeClr val="tx2"/>
                </a:solidFill>
              </a:rPr>
              <a:t>National Quality Center (NQC)</a:t>
            </a:r>
            <a:br>
              <a:rPr lang="en-US" sz="2400">
                <a:solidFill>
                  <a:schemeClr val="tx2"/>
                </a:solidFill>
              </a:rPr>
            </a:br>
            <a:r>
              <a:rPr lang="en-US" sz="2400">
                <a:solidFill>
                  <a:schemeClr val="tx2"/>
                </a:solidFill>
              </a:rPr>
              <a:t>NYSDOH AIDS Institute</a:t>
            </a:r>
            <a:br>
              <a:rPr lang="en-US" sz="2400">
                <a:solidFill>
                  <a:schemeClr val="tx2"/>
                </a:solidFill>
              </a:rPr>
            </a:br>
            <a:r>
              <a:rPr lang="en-US" sz="2400">
                <a:solidFill>
                  <a:schemeClr val="tx2"/>
                </a:solidFill>
              </a:rPr>
              <a:t>90 Church Street—13th Floor</a:t>
            </a:r>
            <a:br>
              <a:rPr lang="en-US" sz="2400">
                <a:solidFill>
                  <a:schemeClr val="tx2"/>
                </a:solidFill>
              </a:rPr>
            </a:br>
            <a:r>
              <a:rPr lang="en-US" sz="2400">
                <a:solidFill>
                  <a:schemeClr val="tx2"/>
                </a:solidFill>
              </a:rPr>
              <a:t>New York, NY 10007-2919</a:t>
            </a:r>
            <a:br>
              <a:rPr lang="en-US" sz="2400">
                <a:solidFill>
                  <a:schemeClr val="tx2"/>
                </a:solidFill>
              </a:rPr>
            </a:br>
            <a:r>
              <a:rPr lang="en-US" sz="2400">
                <a:solidFill>
                  <a:schemeClr val="tx2"/>
                </a:solidFill>
              </a:rPr>
              <a:t>Info@NationalQualityCenter.org</a:t>
            </a:r>
            <a:br>
              <a:rPr lang="en-US" sz="2400">
                <a:solidFill>
                  <a:schemeClr val="tx2"/>
                </a:solidFill>
              </a:rPr>
            </a:br>
            <a:r>
              <a:rPr lang="en-US" sz="2400">
                <a:solidFill>
                  <a:schemeClr val="tx2"/>
                </a:solidFill>
              </a:rPr>
              <a:t>NationalQualityCenter.org</a:t>
            </a:r>
          </a:p>
        </p:txBody>
      </p:sp>
      <p:sp>
        <p:nvSpPr>
          <p:cNvPr id="62468" name="Line 7"/>
          <p:cNvSpPr>
            <a:spLocks noChangeShapeType="1"/>
          </p:cNvSpPr>
          <p:nvPr/>
        </p:nvSpPr>
        <p:spPr bwMode="auto">
          <a:xfrm>
            <a:off x="2819400" y="2057400"/>
            <a:ext cx="3657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685800"/>
            <a:ext cx="8229600" cy="762000"/>
          </a:xfrm>
        </p:spPr>
        <p:txBody>
          <a:bodyPr/>
          <a:lstStyle/>
          <a:p>
            <a:r>
              <a:rPr lang="en-US" b="1" smtClean="0">
                <a:latin typeface="Verdana" pitchFamily="34" charset="0"/>
              </a:rPr>
              <a:t>Learning Objectives</a:t>
            </a:r>
            <a:r>
              <a:rPr lang="en-US" sz="2400" b="1" smtClean="0">
                <a:latin typeface="Verdana" pitchFamily="34" charset="0"/>
              </a:rPr>
              <a:t/>
            </a:r>
            <a:br>
              <a:rPr lang="en-US" sz="2400" b="1" smtClean="0">
                <a:latin typeface="Verdana" pitchFamily="34" charset="0"/>
              </a:rPr>
            </a:br>
            <a:endParaRPr lang="en-US" sz="2400" b="1" smtClean="0">
              <a:latin typeface="Verdana" pitchFamily="34" charset="0"/>
            </a:endParaRPr>
          </a:p>
        </p:txBody>
      </p:sp>
      <p:sp>
        <p:nvSpPr>
          <p:cNvPr id="7171" name="Content Placeholder 2"/>
          <p:cNvSpPr>
            <a:spLocks noGrp="1"/>
          </p:cNvSpPr>
          <p:nvPr>
            <p:ph idx="1"/>
          </p:nvPr>
        </p:nvSpPr>
        <p:spPr/>
        <p:txBody>
          <a:bodyPr/>
          <a:lstStyle/>
          <a:p>
            <a:pPr marL="0" indent="0">
              <a:buFontTx/>
              <a:buNone/>
              <a:defRPr/>
            </a:pPr>
            <a:r>
              <a:rPr lang="en-US" sz="2000" dirty="0" smtClean="0"/>
              <a:t>At the conclusion of this activity, the participant will be able to:</a:t>
            </a:r>
          </a:p>
          <a:p>
            <a:pPr marL="0" indent="0">
              <a:buFontTx/>
              <a:buNone/>
              <a:defRPr/>
            </a:pPr>
            <a:endParaRPr lang="en-US" sz="2000" dirty="0" smtClean="0"/>
          </a:p>
          <a:p>
            <a:pPr>
              <a:buFont typeface="Wingdings" pitchFamily="2" charset="2"/>
              <a:buChar char="Ø"/>
              <a:defRPr/>
            </a:pPr>
            <a:r>
              <a:rPr lang="en-US" sz="2000" dirty="0" smtClean="0"/>
              <a:t>Understand range of national retention initiatives</a:t>
            </a:r>
          </a:p>
          <a:p>
            <a:pPr>
              <a:buFont typeface="Wingdings" pitchFamily="2" charset="2"/>
              <a:buChar char="Ø"/>
              <a:defRPr/>
            </a:pPr>
            <a:r>
              <a:rPr lang="en-US" sz="2000" dirty="0" smtClean="0"/>
              <a:t>Understand performance measurement strategies to assess patient retention in HIV care</a:t>
            </a:r>
          </a:p>
          <a:p>
            <a:pPr>
              <a:buFont typeface="Wingdings" pitchFamily="2" charset="2"/>
              <a:buChar char="Ø"/>
              <a:defRPr/>
            </a:pPr>
            <a:r>
              <a:rPr lang="en-US" sz="2000" dirty="0" smtClean="0"/>
              <a:t>Interpretation of </a:t>
            </a:r>
            <a:r>
              <a:rPr lang="en-US" sz="2000" dirty="0" err="1" smtClean="0"/>
              <a:t>in</a:t>
            </a:r>
            <a:r>
              <a:rPr lang="en-US" sz="2000" dirty="0" err="1" smtClean="0">
                <a:solidFill>
                  <a:srgbClr val="FF0000"/>
                </a:solidFill>
              </a:rPr>
              <a:t>+</a:t>
            </a:r>
            <a:r>
              <a:rPr lang="en-US" sz="2000" dirty="0" err="1" smtClean="0"/>
              <a:t>care</a:t>
            </a:r>
            <a:r>
              <a:rPr lang="en-US" sz="2000" dirty="0" smtClean="0"/>
              <a:t> Campaign Benchmark Reports</a:t>
            </a:r>
          </a:p>
          <a:p>
            <a:pPr>
              <a:buFont typeface="Wingdings" pitchFamily="2" charset="2"/>
              <a:buChar char="Ø"/>
              <a:defRPr/>
            </a:pPr>
            <a:r>
              <a:rPr lang="en-US" sz="2000" dirty="0" smtClean="0"/>
              <a:t>Describe high-impact tools for improving retention in HIV care at provider practices</a:t>
            </a:r>
          </a:p>
          <a:p>
            <a:pPr>
              <a:buFont typeface="Wingdings" pitchFamily="2" charset="2"/>
              <a:buChar char="Ø"/>
              <a:defRPr/>
            </a:pPr>
            <a:r>
              <a:rPr lang="en-US" sz="2000" dirty="0" smtClean="0"/>
              <a:t>Name strategies for the effective coordination of retention activities for network lead agencies</a:t>
            </a:r>
            <a:endParaRPr lang="en-US" sz="2000" dirty="0" smtClean="0">
              <a:latin typeface="Verdana" pitchFamily="34" charset="0"/>
            </a:endParaRPr>
          </a:p>
          <a:p>
            <a:pPr>
              <a:buFontTx/>
              <a:buNone/>
              <a:defRPr/>
            </a:pPr>
            <a:r>
              <a:rPr lang="en-US" sz="1800" i="1" dirty="0" smtClean="0">
                <a:latin typeface="Verdana" pitchFamily="34" charset="0"/>
              </a:rPr>
              <a:t>    </a:t>
            </a:r>
            <a:endParaRPr lang="en-US" sz="1800" dirty="0" smtClean="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b="1" smtClean="0"/>
              <a:t>Obtaining CME/CE Credit</a:t>
            </a:r>
          </a:p>
        </p:txBody>
      </p:sp>
      <p:sp>
        <p:nvSpPr>
          <p:cNvPr id="3" name="Content Placeholder 2"/>
          <p:cNvSpPr>
            <a:spLocks noGrp="1"/>
          </p:cNvSpPr>
          <p:nvPr>
            <p:ph idx="1"/>
          </p:nvPr>
        </p:nvSpPr>
        <p:spPr/>
        <p:txBody>
          <a:bodyPr/>
          <a:lstStyle/>
          <a:p>
            <a:pPr>
              <a:defRPr/>
            </a:pPr>
            <a:r>
              <a:rPr lang="en-US" dirty="0" smtClean="0"/>
              <a:t>If you would like to receive continuing education credit for this activity, please visit: </a:t>
            </a:r>
          </a:p>
          <a:p>
            <a:pPr marL="0" indent="0" algn="ctr">
              <a:buFontTx/>
              <a:buNone/>
              <a:defRPr/>
            </a:pPr>
            <a:endParaRPr lang="en-US" dirty="0" smtClean="0">
              <a:hlinkClick r:id="rId3"/>
            </a:endParaRPr>
          </a:p>
          <a:p>
            <a:pPr marL="0" indent="0" algn="ctr">
              <a:buFontTx/>
              <a:buNone/>
              <a:defRPr/>
            </a:pPr>
            <a:r>
              <a:rPr lang="en-US" dirty="0" smtClean="0">
                <a:hlinkClick r:id="rId3"/>
              </a:rPr>
              <a:t>http://www.pesgce.com/RyanWhite2012</a:t>
            </a:r>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smtClean="0">
                <a:latin typeface="Verdana" pitchFamily="34" charset="0"/>
              </a:rPr>
              <a:t>National Retention Initiatives</a:t>
            </a:r>
          </a:p>
        </p:txBody>
      </p:sp>
      <p:pic>
        <p:nvPicPr>
          <p:cNvPr id="112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766888"/>
            <a:ext cx="4749800" cy="380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ChangeArrowheads="1"/>
          </p:cNvSpPr>
          <p:nvPr/>
        </p:nvSpPr>
        <p:spPr bwMode="auto">
          <a:xfrm>
            <a:off x="520700" y="990600"/>
            <a:ext cx="4660900" cy="4530725"/>
          </a:xfrm>
          <a:prstGeom prst="rect">
            <a:avLst/>
          </a:prstGeom>
          <a:noFill/>
          <a:ln w="9525">
            <a:noFill/>
            <a:miter lim="800000"/>
            <a:headEnd/>
            <a:tailEnd/>
          </a:ln>
        </p:spPr>
        <p:txBody>
          <a:bodyPr>
            <a:spAutoFit/>
          </a:bodyPr>
          <a:lstStyle/>
          <a:p>
            <a:pPr algn="just">
              <a:spcBef>
                <a:spcPct val="20000"/>
              </a:spcBef>
              <a:buClr>
                <a:srgbClr val="FF0000"/>
              </a:buClr>
              <a:defRPr/>
            </a:pPr>
            <a:r>
              <a:rPr lang="en-US" sz="2000" b="1" u="sng" dirty="0">
                <a:latin typeface="Arial" charset="0"/>
                <a:cs typeface="Arial" charset="0"/>
              </a:rPr>
              <a:t>in+care Campaign</a:t>
            </a:r>
          </a:p>
          <a:p>
            <a:pPr marL="285750" indent="-285750" algn="just">
              <a:spcBef>
                <a:spcPct val="20000"/>
              </a:spcBef>
              <a:buClr>
                <a:srgbClr val="FF0000"/>
              </a:buClr>
              <a:buFont typeface="Arial" pitchFamily="34" charset="0"/>
              <a:buChar char="•"/>
              <a:defRPr/>
            </a:pPr>
            <a:r>
              <a:rPr lang="en-US" sz="1600" dirty="0">
                <a:latin typeface="Arial" charset="0"/>
                <a:cs typeface="Arial" charset="0"/>
              </a:rPr>
              <a:t>National voluntary initiative to improve retention in HIV care and re-engagement of people with HIV who have fallen out of HIV care</a:t>
            </a:r>
            <a:endParaRPr lang="en-US" dirty="0">
              <a:latin typeface="Arial" charset="0"/>
              <a:cs typeface="Arial" charset="0"/>
            </a:endParaRPr>
          </a:p>
          <a:p>
            <a:pPr algn="just">
              <a:spcBef>
                <a:spcPct val="20000"/>
              </a:spcBef>
              <a:buClr>
                <a:srgbClr val="FF0000"/>
              </a:buClr>
              <a:defRPr/>
            </a:pPr>
            <a:r>
              <a:rPr lang="en-US" sz="2000" b="1" u="sng" dirty="0">
                <a:latin typeface="Arial" charset="0"/>
                <a:cs typeface="Arial" charset="0"/>
              </a:rPr>
              <a:t>SPNS Linkage to Care</a:t>
            </a:r>
          </a:p>
          <a:p>
            <a:pPr marL="285750" indent="-285750">
              <a:buClr>
                <a:srgbClr val="FF0000"/>
              </a:buClr>
              <a:buFont typeface="Arial" pitchFamily="34" charset="0"/>
              <a:buChar char="•"/>
              <a:defRPr/>
            </a:pPr>
            <a:r>
              <a:rPr lang="en-US" sz="1600" dirty="0">
                <a:latin typeface="Arial" charset="0"/>
                <a:cs typeface="Arial" charset="0"/>
              </a:rPr>
              <a:t>7 states funded to explore methods to improve linkage to HIV care for people newly diagnosed with HIV and re-engagement of people with HIV who have fallen out of HIV care</a:t>
            </a:r>
            <a:endParaRPr lang="en-US" dirty="0">
              <a:latin typeface="Arial" charset="0"/>
              <a:cs typeface="Arial" charset="0"/>
            </a:endParaRPr>
          </a:p>
          <a:p>
            <a:pPr>
              <a:spcBef>
                <a:spcPct val="20000"/>
              </a:spcBef>
              <a:buClr>
                <a:srgbClr val="FF0000"/>
              </a:buClr>
              <a:defRPr/>
            </a:pPr>
            <a:r>
              <a:rPr lang="en-US" sz="2000" b="1" u="sng" dirty="0">
                <a:latin typeface="Arial" charset="0"/>
                <a:cs typeface="Arial" charset="0"/>
              </a:rPr>
              <a:t>CDC MAI CAPUS Demonstration Project</a:t>
            </a:r>
          </a:p>
          <a:p>
            <a:pPr marL="285750" indent="-285750" algn="just">
              <a:spcBef>
                <a:spcPct val="20000"/>
              </a:spcBef>
              <a:buClr>
                <a:srgbClr val="FF0000"/>
              </a:buClr>
              <a:buFont typeface="Arial" pitchFamily="34" charset="0"/>
              <a:buChar char="•"/>
              <a:defRPr/>
            </a:pPr>
            <a:r>
              <a:rPr lang="en-US" sz="1600" dirty="0">
                <a:latin typeface="Arial" charset="0"/>
                <a:cs typeface="Arial" charset="0"/>
              </a:rPr>
              <a:t>18 health department grantees increase linkage to care after diagnoses are made</a:t>
            </a:r>
          </a:p>
          <a:p>
            <a:pPr marL="285750" indent="-285750">
              <a:buClr>
                <a:srgbClr val="FF0000"/>
              </a:buClr>
              <a:buFont typeface="Arial" pitchFamily="34" charset="0"/>
              <a:buChar char="•"/>
              <a:defRPr/>
            </a:pPr>
            <a:endParaRPr lang="en-US" dirty="0">
              <a:latin typeface="Arial" charset="0"/>
              <a:cs typeface="Arial" charset="0"/>
            </a:endParaRPr>
          </a:p>
        </p:txBody>
      </p:sp>
      <p:sp>
        <p:nvSpPr>
          <p:cNvPr id="12291" name="Rectangle 2"/>
          <p:cNvSpPr>
            <a:spLocks noChangeArrowheads="1"/>
          </p:cNvSpPr>
          <p:nvPr/>
        </p:nvSpPr>
        <p:spPr bwMode="auto">
          <a:xfrm>
            <a:off x="609600" y="99060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2400" b="1"/>
          </a:p>
        </p:txBody>
      </p:sp>
      <p:pic>
        <p:nvPicPr>
          <p:cNvPr id="12292" name="Picture 12" descr="ANd9GcSs_nFZElMlcYVouaDEs3s7GMVFb3an7WEyxHwGgHk2qwXHZFe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6100" y="4191000"/>
            <a:ext cx="1676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64150" y="1333500"/>
            <a:ext cx="11636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itle 1"/>
          <p:cNvSpPr>
            <a:spLocks noGrp="1"/>
          </p:cNvSpPr>
          <p:nvPr>
            <p:ph type="title"/>
          </p:nvPr>
        </p:nvSpPr>
        <p:spPr/>
        <p:txBody>
          <a:bodyPr/>
          <a:lstStyle/>
          <a:p>
            <a:r>
              <a:rPr lang="en-US" b="1" smtClean="0"/>
              <a:t>National Retention Initiatives</a:t>
            </a:r>
            <a:endParaRPr lang="en-US" smtClean="0"/>
          </a:p>
        </p:txBody>
      </p:sp>
      <p:pic>
        <p:nvPicPr>
          <p:cNvPr id="12295"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333500"/>
            <a:ext cx="1905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31000" y="2851150"/>
            <a:ext cx="1905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646&quot;/&gt;&lt;/object&gt;&lt;object type=&quot;3&quot; unique_id=&quot;10007&quot;&gt;&lt;property id=&quot;20148&quot; value=&quot;5&quot;/&gt;&lt;property id=&quot;20300&quot; value=&quot;Slide 5 - &amp;quot;Agenda&amp;quot;&quot;/&gt;&lt;property id=&quot;20307&quot; value=&quot;656&quot;/&gt;&lt;/object&gt;&lt;object type=&quot;3&quot; unique_id=&quot;10008&quot;&gt;&lt;property id=&quot;20148&quot; value=&quot;5&quot;/&gt;&lt;property id=&quot;20300&quot; value=&quot;Slide 6 - &amp;quot;Learning Objectives&amp;#x0D;&amp;#x0A;&amp;quot;&quot;/&gt;&lt;property id=&quot;20307&quot; value=&quot;659&quot;/&gt;&lt;/object&gt;&lt;object type=&quot;3&quot; unique_id=&quot;10009&quot;&gt;&lt;property id=&quot;20148&quot; value=&quot;5&quot;/&gt;&lt;property id=&quot;20300&quot; value=&quot;Slide 9 - &amp;quot;National Retention Initiatives&amp;quot;&quot;/&gt;&lt;property id=&quot;20307&quot; value=&quot;665&quot;/&gt;&lt;/object&gt;&lt;object type=&quot;3&quot; unique_id=&quot;10010&quot;&gt;&lt;property id=&quot;20148&quot; value=&quot;5&quot;/&gt;&lt;property id=&quot;20300&quot; value=&quot;Slide 19 - &amp;quot;Types of Retention Measures&amp;quot;&quot;/&gt;&lt;property id=&quot;20307&quot; value=&quot;688&quot;/&gt;&lt;/object&gt;&lt;object type=&quot;3&quot; unique_id=&quot;10020&quot;&gt;&lt;property id=&quot;20148&quot; value=&quot;5&quot;/&gt;&lt;property id=&quot;20300&quot; value=&quot;Slide 25 - &amp;quot;Audience Responses&amp;quot;&quot;/&gt;&lt;property id=&quot;20307&quot; value=&quot;714&quot;/&gt;&lt;/object&gt;&lt;object type=&quot;3&quot; unique_id=&quot;10022&quot;&gt;&lt;property id=&quot;20148&quot; value=&quot;5&quot;/&gt;&lt;property id=&quot;20300&quot; value=&quot;Slide 48 - &amp;quot;Speaking from Experience:&amp;#x0D;&amp;#x0A;Peer Learning Exercise&amp;quot;&quot;/&gt;&lt;property id=&quot;20307&quot; value=&quot;631&quot;/&gt;&lt;/object&gt;&lt;object type=&quot;3&quot; unique_id=&quot;10023&quot;&gt;&lt;property id=&quot;20148&quot; value=&quot;5&quot;/&gt;&lt;property id=&quot;20300&quot; value=&quot;Slide 49 - &amp;quot;Speaking from Experience:&amp;#x0D;&amp;#x0A;Peer Learning Exercise&amp;quot;&quot;/&gt;&lt;property id=&quot;20307&quot; value=&quot;657&quot;/&gt;&lt;/object&gt;&lt;object type=&quot;3&quot; unique_id=&quot;10024&quot;&gt;&lt;property id=&quot;20148&quot; value=&quot;5&quot;/&gt;&lt;property id=&quot;20300&quot; value=&quot;Slide 50 - &amp;quot;Speaking from Experience:&amp;#x0D;&amp;#x0A;Peer Learning Exercise&amp;quot;&quot;/&gt;&lt;property id=&quot;20307&quot; value=&quot;658&quot;/&gt;&lt;/object&gt;&lt;object type=&quot;3&quot; unique_id=&quot;10034&quot;&gt;&lt;property id=&quot;20148&quot; value=&quot;5&quot;/&gt;&lt;property id=&quot;20300&quot; value=&quot;Slide 52 - &amp;quot;Conclusion&amp;#x0D;&amp;#x0A;&amp;quot;&quot;/&gt;&lt;property id=&quot;20307&quot; value=&quot;724&quot;/&gt;&lt;/object&gt;&lt;object type=&quot;3&quot; unique_id=&quot;10035&quot;&gt;&lt;property id=&quot;20148&quot; value=&quot;5&quot;/&gt;&lt;property id=&quot;20300&quot; value=&quot;Slide 58&quot;/&gt;&lt;property id=&quot;20307&quot; value=&quot;673&quot;/&gt;&lt;/object&gt;&lt;object type=&quot;3&quot; unique_id=&quot;10512&quot;&gt;&lt;property id=&quot;20148&quot; value=&quot;5&quot;/&gt;&lt;property id=&quot;20300&quot; value=&quot;Slide 8 - &amp;quot;National Retention Initiatives&amp;quot;&quot;/&gt;&lt;property id=&quot;20307&quot; value=&quot;726&quot;/&gt;&lt;/object&gt;&lt;object type=&quot;3&quot; unique_id=&quot;10513&quot;&gt;&lt;property id=&quot;20148&quot; value=&quot;5&quot;/&gt;&lt;property id=&quot;20300&quot; value=&quot;Slide 10 - &amp;quot;Retention Initiatives and National HIV/AIDS Strategy&amp;#x0D;&amp;#x0A;&amp;quot;&quot;/&gt;&lt;property id=&quot;20307&quot; value=&quot;725&quot;/&gt;&lt;/object&gt;&lt;object type=&quot;3&quot; unique_id=&quot;10514&quot;&gt;&lt;property id=&quot;20148&quot; value=&quot;5&quot;/&gt;&lt;property id=&quot;20300&quot; value=&quot;Slide 16 - &amp;quot;Audience Responses&amp;quot;&quot;/&gt;&lt;property id=&quot;20307&quot; value=&quot;730&quot;/&gt;&lt;/object&gt;&lt;object type=&quot;3&quot; unique_id=&quot;10515&quot;&gt;&lt;property id=&quot;20148&quot; value=&quot;5&quot;/&gt;&lt;property id=&quot;20300&quot; value=&quot;Slide 17 - &amp;quot;Measuring Retention&amp;quot;&quot;/&gt;&lt;property id=&quot;20307&quot; value=&quot;727&quot;/&gt;&lt;/object&gt;&lt;object type=&quot;3&quot; unique_id=&quot;10516&quot;&gt;&lt;property id=&quot;20148&quot; value=&quot;5&quot;/&gt;&lt;property id=&quot;20300&quot; value=&quot;Slide 20 - &amp;quot;Process Measure – Gap in Follow-up&amp;quot;&quot;/&gt;&lt;property id=&quot;20307&quot; value=&quot;732&quot;/&gt;&lt;/object&gt;&lt;object type=&quot;3&quot; unique_id=&quot;10517&quot;&gt;&lt;property id=&quot;20148&quot; value=&quot;5&quot;/&gt;&lt;property id=&quot;20300&quot; value=&quot;Slide 21 - &amp;quot;Process Measure – Visit Frequency&amp;#x0D;&amp;#x0A;&amp;quot;&quot;/&gt;&lt;property id=&quot;20307&quot; value=&quot;733&quot;/&gt;&lt;/object&gt;&lt;object type=&quot;3&quot; unique_id=&quot;10518&quot;&gt;&lt;property id=&quot;20148&quot; value=&quot;5&quot;/&gt;&lt;property id=&quot;20300&quot; value=&quot;Slide 22 - &amp;quot;Process Measure – Missed Visits&amp;quot;&quot;/&gt;&lt;property id=&quot;20307&quot; value=&quot;734&quot;/&gt;&lt;/object&gt;&lt;object type=&quot;3&quot; unique_id=&quot;10519&quot;&gt;&lt;property id=&quot;20148&quot; value=&quot;5&quot;/&gt;&lt;property id=&quot;20300&quot; value=&quot;Slide 23 - &amp;quot;Process Measure – New To Clinic&amp;#x0D;&amp;#x0A;&amp;quot;&quot;/&gt;&lt;property id=&quot;20307&quot; value=&quot;735&quot;/&gt;&lt;/object&gt;&lt;object type=&quot;3&quot; unique_id=&quot;10520&quot;&gt;&lt;property id=&quot;20148&quot; value=&quot;5&quot;/&gt;&lt;property id=&quot;20300&quot; value=&quot;Slide 24 - &amp;quot;Outcome Measure – Viral Loads&amp;quot;&quot;/&gt;&lt;property id=&quot;20307&quot; value=&quot;736&quot;/&gt;&lt;/object&gt;&lt;object type=&quot;3&quot; unique_id=&quot;10521&quot;&gt;&lt;property id=&quot;20148&quot; value=&quot;5&quot;/&gt;&lt;property id=&quot;20300&quot; value=&quot;Slide 18 - &amp;quot;Things to Keep in Mind When Measuring Retention&amp;#x0D;&amp;#x0A;&amp;quot;&quot;/&gt;&lt;property id=&quot;20307&quot; value=&quot;728&quot;/&gt;&lt;/object&gt;&lt;object type=&quot;3&quot; unique_id=&quot;10522&quot;&gt;&lt;property id=&quot;20148&quot; value=&quot;5&quot;/&gt;&lt;property id=&quot;20300&quot; value=&quot;Slide 35 - &amp;quot;Tools to Improve Retention – Provider Level&amp;quot;&quot;/&gt;&lt;property id=&quot;20307&quot; value=&quot;729&quot;/&gt;&lt;/object&gt;&lt;object type=&quot;3&quot; unique_id=&quot;10523&quot;&gt;&lt;property id=&quot;20148&quot; value=&quot;5&quot;/&gt;&lt;property id=&quot;20300&quot; value=&quot;Slide 42 - &amp;quot;Tools to Improve Retention – Regional Level&amp;quot;&quot;/&gt;&lt;property id=&quot;20307&quot; value=&quot;731&quot;/&gt;&lt;/object&gt;&lt;object type=&quot;3&quot; unique_id=&quot;10791&quot;&gt;&lt;property id=&quot;20148&quot; value=&quot;5&quot;/&gt;&lt;property id=&quot;20300&quot; value=&quot;Slide 51 - &amp;quot;Speaking from Experience:&amp;#x0D;&amp;#x0A;Peer Learning Exercise&amp;quot;&quot;/&gt;&lt;property id=&quot;20307&quot; value=&quot;738&quot;/&gt;&lt;/object&gt;&lt;object type=&quot;3&quot; unique_id=&quot;10917&quot;&gt;&lt;property id=&quot;20148&quot; value=&quot;5&quot;/&gt;&lt;property id=&quot;20300&quot; value=&quot;Slide 36 - &amp;quot;Types of Tools&amp;#x0D;&amp;#x0A;&amp;quot;&quot;/&gt;&lt;property id=&quot;20307&quot; value=&quot;740&quot;/&gt;&lt;/object&gt;&lt;object type=&quot;3&quot; unique_id=&quot;10918&quot;&gt;&lt;property id=&quot;20148&quot; value=&quot;5&quot;/&gt;&lt;property id=&quot;20300&quot; value=&quot;Slide 43 - &amp;quot;Types of Tools&amp;#x0D;&amp;#x0A;&amp;quot;&quot;/&gt;&lt;property id=&quot;20307&quot; value=&quot;741&quot;/&gt;&lt;/object&gt;&lt;object type=&quot;3&quot; unique_id=&quot;11183&quot;&gt;&lt;property id=&quot;20148&quot; value=&quot;5&quot;/&gt;&lt;property id=&quot;20300&quot; value=&quot;Slide 37 - &amp;quot;Communication Strategies – w/Patients&amp;quot;&quot;/&gt;&lt;property id=&quot;20307&quot; value=&quot;742&quot;/&gt;&lt;/object&gt;&lt;object type=&quot;3&quot; unique_id=&quot;11184&quot;&gt;&lt;property id=&quot;20148&quot; value=&quot;5&quot;/&gt;&lt;property id=&quot;20300&quot; value=&quot;Slide 38 - &amp;quot;Communication Strategies – w/Other Providers&amp;#x0D;&amp;#x0A;&amp;quot;&quot;/&gt;&lt;property id=&quot;20307&quot; value=&quot;743&quot;/&gt;&lt;/object&gt;&lt;object type=&quot;3&quot; unique_id=&quot;11185&quot;&gt;&lt;property id=&quot;20148&quot; value=&quot;5&quot;/&gt;&lt;property id=&quot;20300&quot; value=&quot;Slide 39 - &amp;quot;Operational Strategies – Process Diagrams&amp;#x0D;&amp;#x0A;&amp;quot;&quot;/&gt;&lt;property id=&quot;20307&quot; value=&quot;744&quot;/&gt;&lt;/object&gt;&lt;object type=&quot;3&quot; unique_id=&quot;11186&quot;&gt;&lt;property id=&quot;20148&quot; value=&quot;5&quot;/&gt;&lt;property id=&quot;20300&quot; value=&quot;Slide 40 - &amp;quot;Operational Strategies – Staff/Volunteer/Intern Roles&amp;#x0D;&amp;#x0A;&amp;quot;&quot;/&gt;&lt;property id=&quot;20307&quot; value=&quot;745&quot;/&gt;&lt;/object&gt;&lt;object type=&quot;3&quot; unique_id=&quot;11187&quot;&gt;&lt;property id=&quot;20148&quot; value=&quot;5&quot;/&gt;&lt;property id=&quot;20300&quot; value=&quot;Slide 41 - &amp;quot;Operational Strategies – Data Quality Improvement&amp;#x0D;&amp;#x0A;&amp;quot;&quot;/&gt;&lt;property id=&quot;20307&quot; value=&quot;746&quot;/&gt;&lt;/object&gt;&lt;object type=&quot;3&quot; unique_id=&quot;11492&quot;&gt;&lt;property id=&quot;20148&quot; value=&quot;5&quot;/&gt;&lt;property id=&quot;20300&quot; value=&quot;Slide 44 - &amp;quot;Peer Navigation / Care Coordination Strategies&amp;quot;&quot;/&gt;&lt;property id=&quot;20307&quot; value=&quot;747&quot;/&gt;&lt;/object&gt;&lt;object type=&quot;3&quot; unique_id=&quot;11493&quot;&gt;&lt;property id=&quot;20148&quot; value=&quot;5&quot;/&gt;&lt;property id=&quot;20300&quot; value=&quot;Slide 45 - &amp;quot;Data Management Systems&amp;quot;&quot;/&gt;&lt;property id=&quot;20307&quot; value=&quot;748&quot;/&gt;&lt;/object&gt;&lt;object type=&quot;3&quot; unique_id=&quot;11494&quot;&gt;&lt;property id=&quot;20148&quot; value=&quot;5&quot;/&gt;&lt;property id=&quot;20300&quot; value=&quot;Slide 46 - &amp;quot;Community of Learning Strategies&amp;quot;&quot;/&gt;&lt;property id=&quot;20307&quot; value=&quot;749&quot;/&gt;&lt;/object&gt;&lt;object type=&quot;3&quot; unique_id=&quot;11782&quot;&gt;&lt;property id=&quot;20148&quot; value=&quot;5&quot;/&gt;&lt;property id=&quot;20300&quot; value=&quot;Slide 47 - &amp;quot;Speaking From Experience:&amp;#x0D;&amp;#x0A;a peer learning exercise&amp;quot;&quot;/&gt;&lt;property id=&quot;20307&quot; value=&quot;750&quot;/&gt;&lt;/object&gt;&lt;object type=&quot;3&quot; unique_id=&quot;12237&quot;&gt;&lt;property id=&quot;20148&quot; value=&quot;5&quot;/&gt;&lt;property id=&quot;20300&quot; value=&quot;Slide 26 - &amp;quot;in+care Campaign Benchmark Reports&amp;quot;&quot;/&gt;&lt;property id=&quot;20307&quot; value=&quot;751&quot;/&gt;&lt;/object&gt;&lt;object type=&quot;3&quot; unique_id=&quot;12238&quot;&gt;&lt;property id=&quot;20148&quot; value=&quot;5&quot;/&gt;&lt;property id=&quot;20300&quot; value=&quot;Slide 27&quot;/&gt;&lt;property id=&quot;20307&quot; value=&quot;752&quot;/&gt;&lt;/object&gt;&lt;object type=&quot;3&quot; unique_id=&quot;12239&quot;&gt;&lt;property id=&quot;20148&quot; value=&quot;5&quot;/&gt;&lt;property id=&quot;20300&quot; value=&quot;Slide 28&quot;/&gt;&lt;property id=&quot;20307&quot; value=&quot;753&quot;/&gt;&lt;/object&gt;&lt;object type=&quot;3&quot; unique_id=&quot;12240&quot;&gt;&lt;property id=&quot;20148&quot; value=&quot;5&quot;/&gt;&lt;property id=&quot;20300&quot; value=&quot;Slide 29&quot;/&gt;&lt;property id=&quot;20307&quot; value=&quot;754&quot;/&gt;&lt;/object&gt;&lt;object type=&quot;3&quot; unique_id=&quot;12241&quot;&gt;&lt;property id=&quot;20148&quot; value=&quot;5&quot;/&gt;&lt;property id=&quot;20300&quot; value=&quot;Slide 30&quot;/&gt;&lt;property id=&quot;20307&quot; value=&quot;755&quot;/&gt;&lt;/object&gt;&lt;object type=&quot;3&quot; unique_id=&quot;12242&quot;&gt;&lt;property id=&quot;20148&quot; value=&quot;5&quot;/&gt;&lt;property id=&quot;20300&quot; value=&quot;Slide 31&quot;/&gt;&lt;property id=&quot;20307&quot; value=&quot;756&quot;/&gt;&lt;/object&gt;&lt;object type=&quot;3&quot; unique_id=&quot;12243&quot;&gt;&lt;property id=&quot;20148&quot; value=&quot;5&quot;/&gt;&lt;property id=&quot;20300&quot; value=&quot;Slide 32&quot;/&gt;&lt;property id=&quot;20307&quot; value=&quot;757&quot;/&gt;&lt;/object&gt;&lt;object type=&quot;3&quot; unique_id=&quot;12244&quot;&gt;&lt;property id=&quot;20148&quot; value=&quot;5&quot;/&gt;&lt;property id=&quot;20300&quot; value=&quot;Slide 33&quot;/&gt;&lt;property id=&quot;20307&quot; value=&quot;758&quot;/&gt;&lt;/object&gt;&lt;object type=&quot;3&quot; unique_id=&quot;12245&quot;&gt;&lt;property id=&quot;20148&quot; value=&quot;5&quot;/&gt;&lt;property id=&quot;20300&quot; value=&quot;Slide 34&quot;/&gt;&lt;property id=&quot;20307&quot; value=&quot;759&quot;/&gt;&lt;/object&gt;&lt;object type=&quot;3&quot; unique_id=&quot;12982&quot;&gt;&lt;property id=&quot;20148&quot; value=&quot;5&quot;/&gt;&lt;property id=&quot;20300&quot; value=&quot;Slide 4 - &amp;quot;Disclaimer&amp;quot;&quot;/&gt;&lt;property id=&quot;20307&quot; value=&quot;760&quot;/&gt;&lt;/object&gt;&lt;object type=&quot;3&quot; unique_id=&quot;12983&quot;&gt;&lt;property id=&quot;20148&quot; value=&quot;5&quot;/&gt;&lt;property id=&quot;20300&quot; value=&quot;Slide 11 - &amp;quot;The in+care Campaign is designed to facilitate local, regional and state-level efforts to retain more HIV patients&quot;/&gt;&lt;property id=&quot;20307&quot; value=&quot;763&quot;/&gt;&lt;/object&gt;&lt;object type=&quot;3&quot; unique_id=&quot;12986&quot;&gt;&lt;property id=&quot;20148&quot; value=&quot;5&quot;/&gt;&lt;property id=&quot;20300&quot; value=&quot;Slide 12 - &amp;quot;in+care Campaign Components&amp;quot;&quot;/&gt;&lt;property id=&quot;20307&quot; value=&quot;766&quot;/&gt;&lt;/object&gt;&lt;object type=&quot;3&quot; unique_id=&quot;12992&quot;&gt;&lt;property id=&quot;20148&quot; value=&quot;5&quot;/&gt;&lt;property id=&quot;20300&quot; value=&quot;Slide 13&quot;/&gt;&lt;property id=&quot;20307&quot; value=&quot;772&quot;/&gt;&lt;/object&gt;&lt;object type=&quot;3&quot; unique_id=&quot;12993&quot;&gt;&lt;property id=&quot;20148&quot; value=&quot;5&quot;/&gt;&lt;property id=&quot;20300&quot; value=&quot;Slide 14&quot;/&gt;&lt;property id=&quot;20307&quot; value=&quot;773&quot;/&gt;&lt;/object&gt;&lt;object type=&quot;3&quot; unique_id=&quot;12994&quot;&gt;&lt;property id=&quot;20148&quot; value=&quot;5&quot;/&gt;&lt;property id=&quot;20300&quot; value=&quot;Slide 15&quot;/&gt;&lt;property id=&quot;20307&quot; value=&quot;774&quot;/&gt;&lt;/object&gt;&lt;object type=&quot;3&quot; unique_id=&quot;12995&quot;&gt;&lt;property id=&quot;20148&quot; value=&quot;5&quot;/&gt;&lt;property id=&quot;20300&quot; value=&quot;Slide 53 - &amp;quot;Calls to Action&amp;quot;&quot;/&gt;&lt;property id=&quot;20307&quot; value=&quot;762&quot;/&gt;&lt;/object&gt;&lt;object type=&quot;3&quot; unique_id=&quot;12996&quot;&gt;&lt;property id=&quot;20148&quot; value=&quot;5&quot;/&gt;&lt;property id=&quot;20300&quot; value=&quot;Slide 54 - &amp;quot;References&amp;quot;&quot;/&gt;&lt;property id=&quot;20307&quot; value=&quot;761&quot;/&gt;&lt;/object&gt;&lt;object type=&quot;3&quot; unique_id=&quot;13363&quot;&gt;&lt;property id=&quot;20148&quot; value=&quot;5&quot;/&gt;&lt;property id=&quot;20300&quot; value=&quot;Slide 55 - &amp;quot;References&amp;quot;&quot;/&gt;&lt;property id=&quot;20307&quot; value=&quot;775&quot;/&gt;&lt;/object&gt;&lt;object type=&quot;3&quot; unique_id=&quot;13364&quot;&gt;&lt;property id=&quot;20148&quot; value=&quot;5&quot;/&gt;&lt;property id=&quot;20300&quot; value=&quot;Slide 56 - &amp;quot;References&amp;quot;&quot;/&gt;&lt;property id=&quot;20307&quot; value=&quot;776&quot;/&gt;&lt;/object&gt;&lt;object type=&quot;3&quot; unique_id=&quot;13365&quot;&gt;&lt;property id=&quot;20148&quot; value=&quot;5&quot;/&gt;&lt;property id=&quot;20300&quot; value=&quot;Slide 57 - &amp;quot;References&amp;quot;&quot;/&gt;&lt;property id=&quot;20307&quot; value=&quot;777&quot;/&gt;&lt;/object&gt;&lt;object type=&quot;3&quot; unique_id=&quot;17623&quot;&gt;&lt;property id=&quot;20148&quot; value=&quot;5&quot;/&gt;&lt;property id=&quot;20300&quot; value=&quot;Slide 2 - &amp;quot;Disclosures&amp;quot;&quot;/&gt;&lt;property id=&quot;20307&quot; value=&quot;778&quot;/&gt;&lt;/object&gt;&lt;object type=&quot;3&quot; unique_id=&quot;17624&quot;&gt;&lt;property id=&quot;20148&quot; value=&quot;5&quot;/&gt;&lt;property id=&quot;20300&quot; value=&quot;Slide 3 - &amp;quot;Disclosures&amp;quot;&quot;/&gt;&lt;property id=&quot;20307&quot; value=&quot;779&quot;/&gt;&lt;/object&gt;&lt;object type=&quot;3&quot; unique_id=&quot;17625&quot;&gt;&lt;property id=&quot;20148&quot; value=&quot;5&quot;/&gt;&lt;property id=&quot;20300&quot; value=&quot;Slide 7 - &amp;quot;Obtaining CME/CE Credit&amp;quot;&quot;/&gt;&lt;property id=&quot;20307&quot; value=&quot;780&quot;/&gt;&lt;/object&gt;&lt;/object&gt;&lt;/object&gt;&lt;/database&gt;"/>
  <p:tag name="SECTOMILLISECCONVERTED" val="1"/>
</p:tagLst>
</file>

<file path=ppt/theme/theme1.xml><?xml version="1.0" encoding="utf-8"?>
<a:theme xmlns:a="http://schemas.openxmlformats.org/drawingml/2006/main" name="NQC_PPT_Template">
  <a:themeElements>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QC_PP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QC_PP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QC_PP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QC_PP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QC_PP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QC_PP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QC_PP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QC_PP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QC_PP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QC_PP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QC_PP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QC_PP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QC_PP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NQC_PPT_Template</Template>
  <TotalTime>3918</TotalTime>
  <Words>5886</Words>
  <Application>Microsoft Office PowerPoint</Application>
  <PresentationFormat>On-screen Show (4:3)</PresentationFormat>
  <Paragraphs>644</Paragraphs>
  <Slides>58</Slides>
  <Notes>53</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73" baseType="lpstr">
      <vt:lpstr>Arial</vt:lpstr>
      <vt:lpstr>Wingdings</vt:lpstr>
      <vt:lpstr>Tahoma</vt:lpstr>
      <vt:lpstr>Verdana</vt:lpstr>
      <vt:lpstr>Wingdings 2</vt:lpstr>
      <vt:lpstr>ChollaSansRegular</vt:lpstr>
      <vt:lpstr>Garamond</vt:lpstr>
      <vt:lpstr>ＭＳ Ｐゴシック</vt:lpstr>
      <vt:lpstr>ヒラギノ明朝 ProN W3</vt:lpstr>
      <vt:lpstr>Times New Roman</vt:lpstr>
      <vt:lpstr>Webdings</vt:lpstr>
      <vt:lpstr>Arial Unicode MS</vt:lpstr>
      <vt:lpstr>Helvetica</vt:lpstr>
      <vt:lpstr>NQC_PPT_Template</vt:lpstr>
      <vt:lpstr>Slide</vt:lpstr>
      <vt:lpstr>PowerPoint Presentation</vt:lpstr>
      <vt:lpstr>Disclosures</vt:lpstr>
      <vt:lpstr>Disclosures</vt:lpstr>
      <vt:lpstr>Disclaimer</vt:lpstr>
      <vt:lpstr>Agenda</vt:lpstr>
      <vt:lpstr>Learning Objectives </vt:lpstr>
      <vt:lpstr>Obtaining CME/CE Credit</vt:lpstr>
      <vt:lpstr>National Retention Initiatives</vt:lpstr>
      <vt:lpstr>National Retention Initiatives</vt:lpstr>
      <vt:lpstr>Retention Initiatives and National HIV/AIDS Strategy </vt:lpstr>
      <vt:lpstr>The in+care Campaign is designed to facilitate local, regional and state-level efforts to retain more HIV patients in care and to prevent HIV patients falling out of care while building and sustaining a community of learners among Ryan White providers.</vt:lpstr>
      <vt:lpstr>in+care Campaign Components</vt:lpstr>
      <vt:lpstr>PowerPoint Presentation</vt:lpstr>
      <vt:lpstr>PowerPoint Presentation</vt:lpstr>
      <vt:lpstr>PowerPoint Presentation</vt:lpstr>
      <vt:lpstr>Audience Responses</vt:lpstr>
      <vt:lpstr>Measuring Retention</vt:lpstr>
      <vt:lpstr>Things to Keep in Mind When Measuring Retention </vt:lpstr>
      <vt:lpstr>Types of Retention Measures</vt:lpstr>
      <vt:lpstr>Process Measure – Gap in Follow-up</vt:lpstr>
      <vt:lpstr>Process Measure – Visit Frequency </vt:lpstr>
      <vt:lpstr>Process Measure – Missed Visits</vt:lpstr>
      <vt:lpstr>Process Measure – New To Clinic </vt:lpstr>
      <vt:lpstr>Outcome Measure – Viral Loads</vt:lpstr>
      <vt:lpstr>Audience Responses</vt:lpstr>
      <vt:lpstr>in+care Campaign Benchmark 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Tools to Improve Retention – Provider Level</vt:lpstr>
      <vt:lpstr>Types of Tools </vt:lpstr>
      <vt:lpstr>Communication Strategies – w/Patients</vt:lpstr>
      <vt:lpstr>Communication Strategies – w/Other Providers </vt:lpstr>
      <vt:lpstr>Operational Strategies – Process Diagrams </vt:lpstr>
      <vt:lpstr>Operational Strategies – Staff/Volunteer/Intern Roles </vt:lpstr>
      <vt:lpstr>Operational Strategies – Data Quality Improvement </vt:lpstr>
      <vt:lpstr>Tools to Improve Retention – Regional Level</vt:lpstr>
      <vt:lpstr>Types of Tools </vt:lpstr>
      <vt:lpstr>Peer Navigation / Care Coordination Strategies</vt:lpstr>
      <vt:lpstr>Data Management Systems</vt:lpstr>
      <vt:lpstr>Community of Learning Strategies</vt:lpstr>
      <vt:lpstr>Speaking From Experience: a peer learning exercise</vt:lpstr>
      <vt:lpstr>Speaking from Experience: Peer Learning Exercise</vt:lpstr>
      <vt:lpstr>Speaking from Experience: Peer Learning Exercise</vt:lpstr>
      <vt:lpstr>Speaking from Experience: Peer Learning Exercise</vt:lpstr>
      <vt:lpstr>Speaking from Experience: Peer Learning Exercise</vt:lpstr>
      <vt:lpstr>Conclusion </vt:lpstr>
      <vt:lpstr>Calls to Action</vt:lpstr>
      <vt:lpstr>References</vt:lpstr>
      <vt:lpstr>References</vt:lpstr>
      <vt:lpstr>References</vt:lpstr>
      <vt:lpstr>References</vt:lpstr>
      <vt:lpstr>PowerPoint Presentation</vt:lpstr>
    </vt:vector>
  </TitlesOfParts>
  <Company>AED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AED_USER</dc:creator>
  <cp:lastModifiedBy>Nicole Mandel</cp:lastModifiedBy>
  <cp:revision>364</cp:revision>
  <dcterms:created xsi:type="dcterms:W3CDTF">2005-09-23T16:00:37Z</dcterms:created>
  <dcterms:modified xsi:type="dcterms:W3CDTF">2012-12-02T18:46:48Z</dcterms:modified>
</cp:coreProperties>
</file>