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35.xml" ContentType="application/vnd.openxmlformats-officedocument.presentationml.notesSlide+xml"/>
  <Override PartName="/ppt/tags/tag5.xml" ContentType="application/vnd.openxmlformats-officedocument.presentationml.tags+xml"/>
  <Override PartName="/ppt/notesSlides/notesSlide36.xml" ContentType="application/vnd.openxmlformats-officedocument.presentationml.notesSlide+xml"/>
  <Override PartName="/ppt/tags/tag6.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2.xml" ContentType="application/vnd.openxmlformats-officedocument.presentationml.notesSlide+xml"/>
  <Override PartName="/ppt/tags/tag7.xml" ContentType="application/vnd.openxmlformats-officedocument.presentationml.tags+xml"/>
  <Override PartName="/ppt/notesSlides/notesSlide53.xml" ContentType="application/vnd.openxmlformats-officedocument.presentationml.notesSlide+xml"/>
  <Override PartName="/ppt/tags/tag8.xml" ContentType="application/vnd.openxmlformats-officedocument.presentationml.tags+xml"/>
  <Override PartName="/ppt/notesSlides/notesSlide54.xml" ContentType="application/vnd.openxmlformats-officedocument.presentationml.notesSlide+xml"/>
  <Override PartName="/ppt/tags/tag9.xml" ContentType="application/vnd.openxmlformats-officedocument.presentationml.tags+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61"/>
  </p:notesMasterIdLst>
  <p:sldIdLst>
    <p:sldId id="405" r:id="rId2"/>
    <p:sldId id="406" r:id="rId3"/>
    <p:sldId id="407" r:id="rId4"/>
    <p:sldId id="408" r:id="rId5"/>
    <p:sldId id="409" r:id="rId6"/>
    <p:sldId id="410" r:id="rId7"/>
    <p:sldId id="411" r:id="rId8"/>
    <p:sldId id="412" r:id="rId9"/>
    <p:sldId id="413" r:id="rId10"/>
    <p:sldId id="414" r:id="rId11"/>
    <p:sldId id="415" r:id="rId12"/>
    <p:sldId id="416" r:id="rId13"/>
    <p:sldId id="417" r:id="rId14"/>
    <p:sldId id="418" r:id="rId15"/>
    <p:sldId id="419" r:id="rId16"/>
    <p:sldId id="420" r:id="rId17"/>
    <p:sldId id="421" r:id="rId18"/>
    <p:sldId id="422" r:id="rId19"/>
    <p:sldId id="423" r:id="rId20"/>
    <p:sldId id="424" r:id="rId21"/>
    <p:sldId id="425" r:id="rId22"/>
    <p:sldId id="426" r:id="rId23"/>
    <p:sldId id="427" r:id="rId24"/>
    <p:sldId id="428" r:id="rId25"/>
    <p:sldId id="465" r:id="rId26"/>
    <p:sldId id="430" r:id="rId27"/>
    <p:sldId id="431" r:id="rId28"/>
    <p:sldId id="432" r:id="rId29"/>
    <p:sldId id="433" r:id="rId30"/>
    <p:sldId id="434" r:id="rId31"/>
    <p:sldId id="435" r:id="rId32"/>
    <p:sldId id="436" r:id="rId33"/>
    <p:sldId id="437" r:id="rId34"/>
    <p:sldId id="438" r:id="rId35"/>
    <p:sldId id="439" r:id="rId36"/>
    <p:sldId id="440" r:id="rId37"/>
    <p:sldId id="441" r:id="rId38"/>
    <p:sldId id="442" r:id="rId39"/>
    <p:sldId id="443" r:id="rId40"/>
    <p:sldId id="444" r:id="rId41"/>
    <p:sldId id="445" r:id="rId42"/>
    <p:sldId id="446" r:id="rId43"/>
    <p:sldId id="447" r:id="rId44"/>
    <p:sldId id="448" r:id="rId45"/>
    <p:sldId id="449" r:id="rId46"/>
    <p:sldId id="450" r:id="rId47"/>
    <p:sldId id="451" r:id="rId48"/>
    <p:sldId id="452" r:id="rId49"/>
    <p:sldId id="453" r:id="rId50"/>
    <p:sldId id="454" r:id="rId51"/>
    <p:sldId id="455" r:id="rId52"/>
    <p:sldId id="456" r:id="rId53"/>
    <p:sldId id="457" r:id="rId54"/>
    <p:sldId id="458" r:id="rId55"/>
    <p:sldId id="459" r:id="rId56"/>
    <p:sldId id="460" r:id="rId57"/>
    <p:sldId id="461" r:id="rId58"/>
    <p:sldId id="462" r:id="rId59"/>
    <p:sldId id="463" r:id="rId6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521415D9-36F7-43E2-AB2F-B90AF26B5E84}">
      <p14:sectionLst xmlns:p14="http://schemas.microsoft.com/office/powerpoint/2010/main">
        <p14:section name="The Community Training" id="{D2A1940F-BF7D-42D5-95A5-E9F389E4F9AE}">
          <p14:sldIdLst>
            <p14:sldId id="405"/>
            <p14:sldId id="406"/>
            <p14:sldId id="407"/>
            <p14:sldId id="408"/>
            <p14:sldId id="409"/>
            <p14:sldId id="410"/>
            <p14:sldId id="411"/>
            <p14:sldId id="412"/>
            <p14:sldId id="413"/>
            <p14:sldId id="414"/>
            <p14:sldId id="415"/>
            <p14:sldId id="416"/>
            <p14:sldId id="417"/>
            <p14:sldId id="418"/>
            <p14:sldId id="419"/>
            <p14:sldId id="420"/>
            <p14:sldId id="421"/>
            <p14:sldId id="422"/>
            <p14:sldId id="423"/>
            <p14:sldId id="424"/>
            <p14:sldId id="425"/>
            <p14:sldId id="426"/>
            <p14:sldId id="427"/>
            <p14:sldId id="428"/>
            <p14:sldId id="465"/>
            <p14:sldId id="430"/>
            <p14:sldId id="431"/>
            <p14:sldId id="432"/>
            <p14:sldId id="433"/>
            <p14:sldId id="434"/>
            <p14:sldId id="435"/>
            <p14:sldId id="436"/>
            <p14:sldId id="437"/>
            <p14:sldId id="438"/>
            <p14:sldId id="439"/>
            <p14:sldId id="440"/>
            <p14:sldId id="441"/>
            <p14:sldId id="442"/>
            <p14:sldId id="443"/>
            <p14:sldId id="444"/>
            <p14:sldId id="445"/>
            <p14:sldId id="446"/>
            <p14:sldId id="447"/>
            <p14:sldId id="448"/>
            <p14:sldId id="449"/>
            <p14:sldId id="450"/>
            <p14:sldId id="451"/>
            <p14:sldId id="452"/>
            <p14:sldId id="453"/>
            <p14:sldId id="454"/>
            <p14:sldId id="455"/>
            <p14:sldId id="456"/>
            <p14:sldId id="457"/>
            <p14:sldId id="458"/>
            <p14:sldId id="459"/>
            <p14:sldId id="460"/>
            <p14:sldId id="461"/>
            <p14:sldId id="462"/>
            <p14:sldId id="463"/>
          </p14:sldIdLst>
        </p14:section>
      </p14:sectionLst>
    </p:ext>
    <p:ext uri="{EFAFB233-063F-42B5-8137-9DF3F51BA10A}">
      <p15:sldGuideLst xmlns:p15="http://schemas.microsoft.com/office/powerpoint/2012/main">
        <p15:guide id="1" orient="horz" pos="2160">
          <p15:clr>
            <a:srgbClr val="A4A3A4"/>
          </p15:clr>
        </p15:guide>
        <p15:guide id="2" pos="292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40" autoAdjust="0"/>
    <p:restoredTop sz="85779" autoAdjust="0"/>
  </p:normalViewPr>
  <p:slideViewPr>
    <p:cSldViewPr>
      <p:cViewPr varScale="1">
        <p:scale>
          <a:sx n="97" d="100"/>
          <a:sy n="97" d="100"/>
        </p:scale>
        <p:origin x="1640" y="192"/>
      </p:cViewPr>
      <p:guideLst>
        <p:guide orient="horz" pos="2160"/>
        <p:guide pos="2928"/>
      </p:guideLst>
    </p:cSldViewPr>
  </p:slideViewPr>
  <p:notesTextViewPr>
    <p:cViewPr>
      <p:scale>
        <a:sx n="1" d="1"/>
        <a:sy n="1" d="1"/>
      </p:scale>
      <p:origin x="0" y="0"/>
    </p:cViewPr>
  </p:notesTextViewPr>
  <p:sorterViewPr>
    <p:cViewPr>
      <p:scale>
        <a:sx n="90" d="100"/>
        <a:sy n="90" d="100"/>
      </p:scale>
      <p:origin x="0" y="5130"/>
    </p:cViewPr>
  </p:sorterViewPr>
  <p:notesViewPr>
    <p:cSldViewPr>
      <p:cViewPr varScale="1">
        <p:scale>
          <a:sx n="53" d="100"/>
          <a:sy n="53" d="100"/>
        </p:scale>
        <p:origin x="-280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FE577F-76FB-4BF7-B4E7-3F92DDC7544E}" type="doc">
      <dgm:prSet loTypeId="urn:microsoft.com/office/officeart/2005/8/layout/hProcess9" loCatId="process" qsTypeId="urn:microsoft.com/office/officeart/2005/8/quickstyle/simple1" qsCatId="simple" csTypeId="urn:microsoft.com/office/officeart/2005/8/colors/accent1_2" csCatId="accent1" phldr="1"/>
      <dgm:spPr/>
    </dgm:pt>
    <dgm:pt modelId="{290CF06E-3928-4B55-A7AE-26E94E257104}">
      <dgm:prSet phldrT="[Text]"/>
      <dgm:spPr/>
      <dgm:t>
        <a:bodyPr/>
        <a:lstStyle/>
        <a:p>
          <a:r>
            <a:rPr lang="en-US" dirty="0"/>
            <a:t>Explain</a:t>
          </a:r>
        </a:p>
      </dgm:t>
    </dgm:pt>
    <dgm:pt modelId="{125EF3CF-43B1-4C5E-88AE-292D965117DA}" type="parTrans" cxnId="{EC795BA1-B7ED-4A9B-ADEF-FCA4D7C50D58}">
      <dgm:prSet/>
      <dgm:spPr/>
      <dgm:t>
        <a:bodyPr/>
        <a:lstStyle/>
        <a:p>
          <a:endParaRPr lang="en-US"/>
        </a:p>
      </dgm:t>
    </dgm:pt>
    <dgm:pt modelId="{AF8F7F45-4833-46FF-9288-8CAA5DD629D1}" type="sibTrans" cxnId="{EC795BA1-B7ED-4A9B-ADEF-FCA4D7C50D58}">
      <dgm:prSet/>
      <dgm:spPr/>
      <dgm:t>
        <a:bodyPr/>
        <a:lstStyle/>
        <a:p>
          <a:endParaRPr lang="en-US"/>
        </a:p>
      </dgm:t>
    </dgm:pt>
    <dgm:pt modelId="{019C39D8-3EAD-4048-BCE9-19A22B7BC088}">
      <dgm:prSet phldrT="[Text]"/>
      <dgm:spPr/>
      <dgm:t>
        <a:bodyPr/>
        <a:lstStyle/>
        <a:p>
          <a:r>
            <a:rPr lang="en-US" dirty="0"/>
            <a:t>Check</a:t>
          </a:r>
        </a:p>
      </dgm:t>
    </dgm:pt>
    <dgm:pt modelId="{A1384F4C-5389-4938-8875-2EDE3EA4D0A1}" type="parTrans" cxnId="{E0224C1E-811B-42A1-9C0E-AAF0EF9A6653}">
      <dgm:prSet/>
      <dgm:spPr/>
      <dgm:t>
        <a:bodyPr/>
        <a:lstStyle/>
        <a:p>
          <a:endParaRPr lang="en-US"/>
        </a:p>
      </dgm:t>
    </dgm:pt>
    <dgm:pt modelId="{C5287821-C0D8-41FE-93BC-3E88C2FF78B6}" type="sibTrans" cxnId="{E0224C1E-811B-42A1-9C0E-AAF0EF9A6653}">
      <dgm:prSet/>
      <dgm:spPr/>
      <dgm:t>
        <a:bodyPr/>
        <a:lstStyle/>
        <a:p>
          <a:endParaRPr lang="en-US"/>
        </a:p>
      </dgm:t>
    </dgm:pt>
    <dgm:pt modelId="{8F428BF3-D104-4452-9A0F-15C58EA4764E}">
      <dgm:prSet phldrT="[Text]"/>
      <dgm:spPr/>
      <dgm:t>
        <a:bodyPr/>
        <a:lstStyle/>
        <a:p>
          <a:r>
            <a:rPr lang="en-US" dirty="0"/>
            <a:t>Re-explain, if necessary</a:t>
          </a:r>
        </a:p>
      </dgm:t>
    </dgm:pt>
    <dgm:pt modelId="{4970E669-EDD6-4CC7-9439-A2A9A27F2E6A}" type="parTrans" cxnId="{2434F78D-DD8C-47DA-92A3-7CD6DE2B1A27}">
      <dgm:prSet/>
      <dgm:spPr/>
      <dgm:t>
        <a:bodyPr/>
        <a:lstStyle/>
        <a:p>
          <a:endParaRPr lang="en-US"/>
        </a:p>
      </dgm:t>
    </dgm:pt>
    <dgm:pt modelId="{6E37E506-073F-4A9D-8095-FD02C429CECC}" type="sibTrans" cxnId="{2434F78D-DD8C-47DA-92A3-7CD6DE2B1A27}">
      <dgm:prSet/>
      <dgm:spPr/>
      <dgm:t>
        <a:bodyPr/>
        <a:lstStyle/>
        <a:p>
          <a:endParaRPr lang="en-US"/>
        </a:p>
      </dgm:t>
    </dgm:pt>
    <dgm:pt modelId="{8A705610-7835-4063-886B-70D81BF91A95}" type="pres">
      <dgm:prSet presAssocID="{B6FE577F-76FB-4BF7-B4E7-3F92DDC7544E}" presName="CompostProcess" presStyleCnt="0">
        <dgm:presLayoutVars>
          <dgm:dir/>
          <dgm:resizeHandles val="exact"/>
        </dgm:presLayoutVars>
      </dgm:prSet>
      <dgm:spPr/>
    </dgm:pt>
    <dgm:pt modelId="{C7E0D936-C6AF-424B-99B0-ADF36E77140B}" type="pres">
      <dgm:prSet presAssocID="{B6FE577F-76FB-4BF7-B4E7-3F92DDC7544E}" presName="arrow" presStyleLbl="bgShp" presStyleIdx="0" presStyleCnt="1"/>
      <dgm:spPr/>
    </dgm:pt>
    <dgm:pt modelId="{97161F9B-3706-4CAA-B19D-557BA18F3679}" type="pres">
      <dgm:prSet presAssocID="{B6FE577F-76FB-4BF7-B4E7-3F92DDC7544E}" presName="linearProcess" presStyleCnt="0"/>
      <dgm:spPr/>
    </dgm:pt>
    <dgm:pt modelId="{BCE5B05D-74EB-456E-BDD7-7AC4AF938B06}" type="pres">
      <dgm:prSet presAssocID="{290CF06E-3928-4B55-A7AE-26E94E257104}" presName="textNode" presStyleLbl="node1" presStyleIdx="0" presStyleCnt="3">
        <dgm:presLayoutVars>
          <dgm:bulletEnabled val="1"/>
        </dgm:presLayoutVars>
      </dgm:prSet>
      <dgm:spPr/>
    </dgm:pt>
    <dgm:pt modelId="{63776C13-68DC-4CD7-94DD-00B277D0623B}" type="pres">
      <dgm:prSet presAssocID="{AF8F7F45-4833-46FF-9288-8CAA5DD629D1}" presName="sibTrans" presStyleCnt="0"/>
      <dgm:spPr/>
    </dgm:pt>
    <dgm:pt modelId="{C8B6F344-603B-4550-8292-907695F8153F}" type="pres">
      <dgm:prSet presAssocID="{019C39D8-3EAD-4048-BCE9-19A22B7BC088}" presName="textNode" presStyleLbl="node1" presStyleIdx="1" presStyleCnt="3">
        <dgm:presLayoutVars>
          <dgm:bulletEnabled val="1"/>
        </dgm:presLayoutVars>
      </dgm:prSet>
      <dgm:spPr/>
    </dgm:pt>
    <dgm:pt modelId="{60ACC4ED-F7AB-4EA7-8176-E1B8AC987807}" type="pres">
      <dgm:prSet presAssocID="{C5287821-C0D8-41FE-93BC-3E88C2FF78B6}" presName="sibTrans" presStyleCnt="0"/>
      <dgm:spPr/>
    </dgm:pt>
    <dgm:pt modelId="{0CA66B74-1F39-4C4D-9520-444B71DBDDBB}" type="pres">
      <dgm:prSet presAssocID="{8F428BF3-D104-4452-9A0F-15C58EA4764E}" presName="textNode" presStyleLbl="node1" presStyleIdx="2" presStyleCnt="3">
        <dgm:presLayoutVars>
          <dgm:bulletEnabled val="1"/>
        </dgm:presLayoutVars>
      </dgm:prSet>
      <dgm:spPr/>
    </dgm:pt>
  </dgm:ptLst>
  <dgm:cxnLst>
    <dgm:cxn modelId="{E0224C1E-811B-42A1-9C0E-AAF0EF9A6653}" srcId="{B6FE577F-76FB-4BF7-B4E7-3F92DDC7544E}" destId="{019C39D8-3EAD-4048-BCE9-19A22B7BC088}" srcOrd="1" destOrd="0" parTransId="{A1384F4C-5389-4938-8875-2EDE3EA4D0A1}" sibTransId="{C5287821-C0D8-41FE-93BC-3E88C2FF78B6}"/>
    <dgm:cxn modelId="{0A4E8252-DE41-4B15-90E1-363765CC499B}" type="presOf" srcId="{B6FE577F-76FB-4BF7-B4E7-3F92DDC7544E}" destId="{8A705610-7835-4063-886B-70D81BF91A95}" srcOrd="0" destOrd="0" presId="urn:microsoft.com/office/officeart/2005/8/layout/hProcess9"/>
    <dgm:cxn modelId="{2434F78D-DD8C-47DA-92A3-7CD6DE2B1A27}" srcId="{B6FE577F-76FB-4BF7-B4E7-3F92DDC7544E}" destId="{8F428BF3-D104-4452-9A0F-15C58EA4764E}" srcOrd="2" destOrd="0" parTransId="{4970E669-EDD6-4CC7-9439-A2A9A27F2E6A}" sibTransId="{6E37E506-073F-4A9D-8095-FD02C429CECC}"/>
    <dgm:cxn modelId="{EC795BA1-B7ED-4A9B-ADEF-FCA4D7C50D58}" srcId="{B6FE577F-76FB-4BF7-B4E7-3F92DDC7544E}" destId="{290CF06E-3928-4B55-A7AE-26E94E257104}" srcOrd="0" destOrd="0" parTransId="{125EF3CF-43B1-4C5E-88AE-292D965117DA}" sibTransId="{AF8F7F45-4833-46FF-9288-8CAA5DD629D1}"/>
    <dgm:cxn modelId="{FD52B9D1-B523-42D6-B273-95E15B355248}" type="presOf" srcId="{019C39D8-3EAD-4048-BCE9-19A22B7BC088}" destId="{C8B6F344-603B-4550-8292-907695F8153F}" srcOrd="0" destOrd="0" presId="urn:microsoft.com/office/officeart/2005/8/layout/hProcess9"/>
    <dgm:cxn modelId="{DEC31AFA-4929-41D6-9C31-79042A7A9D43}" type="presOf" srcId="{290CF06E-3928-4B55-A7AE-26E94E257104}" destId="{BCE5B05D-74EB-456E-BDD7-7AC4AF938B06}" srcOrd="0" destOrd="0" presId="urn:microsoft.com/office/officeart/2005/8/layout/hProcess9"/>
    <dgm:cxn modelId="{B78494FD-54BF-4FA5-9431-11CE554D5598}" type="presOf" srcId="{8F428BF3-D104-4452-9A0F-15C58EA4764E}" destId="{0CA66B74-1F39-4C4D-9520-444B71DBDDBB}" srcOrd="0" destOrd="0" presId="urn:microsoft.com/office/officeart/2005/8/layout/hProcess9"/>
    <dgm:cxn modelId="{E12E6615-465D-411B-AD7C-5265212DD9B5}" type="presParOf" srcId="{8A705610-7835-4063-886B-70D81BF91A95}" destId="{C7E0D936-C6AF-424B-99B0-ADF36E77140B}" srcOrd="0" destOrd="0" presId="urn:microsoft.com/office/officeart/2005/8/layout/hProcess9"/>
    <dgm:cxn modelId="{B3B89B08-F747-4D25-B6D9-FB8A602F5F72}" type="presParOf" srcId="{8A705610-7835-4063-886B-70D81BF91A95}" destId="{97161F9B-3706-4CAA-B19D-557BA18F3679}" srcOrd="1" destOrd="0" presId="urn:microsoft.com/office/officeart/2005/8/layout/hProcess9"/>
    <dgm:cxn modelId="{5FB67182-411A-458A-88BA-DB61CDAD6DEB}" type="presParOf" srcId="{97161F9B-3706-4CAA-B19D-557BA18F3679}" destId="{BCE5B05D-74EB-456E-BDD7-7AC4AF938B06}" srcOrd="0" destOrd="0" presId="urn:microsoft.com/office/officeart/2005/8/layout/hProcess9"/>
    <dgm:cxn modelId="{7FBB03B5-5231-4CBF-9662-D40CE28F7F8F}" type="presParOf" srcId="{97161F9B-3706-4CAA-B19D-557BA18F3679}" destId="{63776C13-68DC-4CD7-94DD-00B277D0623B}" srcOrd="1" destOrd="0" presId="urn:microsoft.com/office/officeart/2005/8/layout/hProcess9"/>
    <dgm:cxn modelId="{4E9DEA4F-4BFE-4BCC-8C92-64BC4CCB18C0}" type="presParOf" srcId="{97161F9B-3706-4CAA-B19D-557BA18F3679}" destId="{C8B6F344-603B-4550-8292-907695F8153F}" srcOrd="2" destOrd="0" presId="urn:microsoft.com/office/officeart/2005/8/layout/hProcess9"/>
    <dgm:cxn modelId="{CA1FECA1-BF58-4C86-BE2B-CCA96235FBEF}" type="presParOf" srcId="{97161F9B-3706-4CAA-B19D-557BA18F3679}" destId="{60ACC4ED-F7AB-4EA7-8176-E1B8AC987807}" srcOrd="3" destOrd="0" presId="urn:microsoft.com/office/officeart/2005/8/layout/hProcess9"/>
    <dgm:cxn modelId="{101BBD8A-694F-4E2D-AB84-FFEDAA50B174}" type="presParOf" srcId="{97161F9B-3706-4CAA-B19D-557BA18F3679}" destId="{0CA66B74-1F39-4C4D-9520-444B71DBDDBB}"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980A56-4118-4EA2-BE45-9CAE07B35EC9}"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B35824A9-715E-494F-9CF7-1CE230F8811A}">
      <dgm:prSet phldrT="[Text]"/>
      <dgm:spPr/>
      <dgm:t>
        <a:bodyPr/>
        <a:lstStyle/>
        <a:p>
          <a:r>
            <a:rPr lang="en-US" dirty="0"/>
            <a:t>Demands of the health care system</a:t>
          </a:r>
        </a:p>
      </dgm:t>
    </dgm:pt>
    <dgm:pt modelId="{855AB265-1903-4971-9991-7B655C8B39C4}" type="parTrans" cxnId="{27123FB5-5D17-47CC-8FD7-682C775E8DA3}">
      <dgm:prSet/>
      <dgm:spPr/>
      <dgm:t>
        <a:bodyPr/>
        <a:lstStyle/>
        <a:p>
          <a:endParaRPr lang="en-US"/>
        </a:p>
      </dgm:t>
    </dgm:pt>
    <dgm:pt modelId="{83AED0A4-5602-4AA7-822E-8331692FA716}" type="sibTrans" cxnId="{27123FB5-5D17-47CC-8FD7-682C775E8DA3}">
      <dgm:prSet/>
      <dgm:spPr/>
      <dgm:t>
        <a:bodyPr/>
        <a:lstStyle/>
        <a:p>
          <a:endParaRPr lang="en-US"/>
        </a:p>
      </dgm:t>
    </dgm:pt>
    <dgm:pt modelId="{D97D4529-3152-4DF5-A6E2-537C8CCC4A35}">
      <dgm:prSet phldrT="[Text]"/>
      <dgm:spPr/>
      <dgm:t>
        <a:bodyPr/>
        <a:lstStyle/>
        <a:p>
          <a:r>
            <a:rPr lang="en-US" dirty="0"/>
            <a:t>Person’s skills and abilities</a:t>
          </a:r>
        </a:p>
      </dgm:t>
    </dgm:pt>
    <dgm:pt modelId="{5D362E73-AC84-49A8-AF66-DC99CB4F9512}" type="parTrans" cxnId="{A81D91A1-D596-4F4B-847B-AEC93FD6ECA5}">
      <dgm:prSet/>
      <dgm:spPr/>
      <dgm:t>
        <a:bodyPr/>
        <a:lstStyle/>
        <a:p>
          <a:endParaRPr lang="en-US"/>
        </a:p>
      </dgm:t>
    </dgm:pt>
    <dgm:pt modelId="{E83547E5-C2A6-41EE-9B64-4CD8E707DB54}" type="sibTrans" cxnId="{A81D91A1-D596-4F4B-847B-AEC93FD6ECA5}">
      <dgm:prSet/>
      <dgm:spPr/>
      <dgm:t>
        <a:bodyPr/>
        <a:lstStyle/>
        <a:p>
          <a:endParaRPr lang="en-US"/>
        </a:p>
      </dgm:t>
    </dgm:pt>
    <dgm:pt modelId="{3AB8BA11-19A8-4E6A-A3F4-E885AFBCC96B}" type="pres">
      <dgm:prSet presAssocID="{75980A56-4118-4EA2-BE45-9CAE07B35EC9}" presName="compositeShape" presStyleCnt="0">
        <dgm:presLayoutVars>
          <dgm:chMax val="2"/>
          <dgm:dir/>
          <dgm:resizeHandles val="exact"/>
        </dgm:presLayoutVars>
      </dgm:prSet>
      <dgm:spPr/>
    </dgm:pt>
    <dgm:pt modelId="{D42DA24E-D07C-4B20-AB9F-5ACAAA44A162}" type="pres">
      <dgm:prSet presAssocID="{75980A56-4118-4EA2-BE45-9CAE07B35EC9}" presName="divider" presStyleLbl="fgShp" presStyleIdx="0" presStyleCnt="1" custAng="300000" custScaleY="500000"/>
      <dgm:spPr/>
    </dgm:pt>
    <dgm:pt modelId="{24C5DDBE-49B9-4C49-9EAE-B5B4B29A6637}" type="pres">
      <dgm:prSet presAssocID="{B35824A9-715E-494F-9CF7-1CE230F8811A}" presName="downArrow" presStyleLbl="node1" presStyleIdx="0" presStyleCnt="2"/>
      <dgm:spPr/>
    </dgm:pt>
    <dgm:pt modelId="{CFB01652-6F56-414D-BA40-11E0E4AA0B41}" type="pres">
      <dgm:prSet presAssocID="{B35824A9-715E-494F-9CF7-1CE230F8811A}" presName="downArrowText" presStyleLbl="revTx" presStyleIdx="0" presStyleCnt="2" custScaleX="158373">
        <dgm:presLayoutVars>
          <dgm:bulletEnabled val="1"/>
        </dgm:presLayoutVars>
      </dgm:prSet>
      <dgm:spPr/>
    </dgm:pt>
    <dgm:pt modelId="{47FDA6F7-D8B2-4C20-9E5D-99C7A3B33B61}" type="pres">
      <dgm:prSet presAssocID="{D97D4529-3152-4DF5-A6E2-537C8CCC4A35}" presName="upArrow" presStyleLbl="node1" presStyleIdx="1" presStyleCnt="2"/>
      <dgm:spPr/>
    </dgm:pt>
    <dgm:pt modelId="{4427FC81-B267-4728-98CD-ECFD6E21DA83}" type="pres">
      <dgm:prSet presAssocID="{D97D4529-3152-4DF5-A6E2-537C8CCC4A35}" presName="upArrowText" presStyleLbl="revTx" presStyleIdx="1" presStyleCnt="2" custScaleX="171816">
        <dgm:presLayoutVars>
          <dgm:bulletEnabled val="1"/>
        </dgm:presLayoutVars>
      </dgm:prSet>
      <dgm:spPr/>
    </dgm:pt>
  </dgm:ptLst>
  <dgm:cxnLst>
    <dgm:cxn modelId="{5F07BD06-D0EC-4D16-A2F3-0BBB210FC75C}" type="presOf" srcId="{B35824A9-715E-494F-9CF7-1CE230F8811A}" destId="{CFB01652-6F56-414D-BA40-11E0E4AA0B41}" srcOrd="0" destOrd="0" presId="urn:microsoft.com/office/officeart/2005/8/layout/arrow3"/>
    <dgm:cxn modelId="{B399A96F-7DC0-4914-AA78-1CB05EF545E2}" type="presOf" srcId="{75980A56-4118-4EA2-BE45-9CAE07B35EC9}" destId="{3AB8BA11-19A8-4E6A-A3F4-E885AFBCC96B}" srcOrd="0" destOrd="0" presId="urn:microsoft.com/office/officeart/2005/8/layout/arrow3"/>
    <dgm:cxn modelId="{F90A2283-D478-4B29-8473-7F4476C7B518}" type="presOf" srcId="{D97D4529-3152-4DF5-A6E2-537C8CCC4A35}" destId="{4427FC81-B267-4728-98CD-ECFD6E21DA83}" srcOrd="0" destOrd="0" presId="urn:microsoft.com/office/officeart/2005/8/layout/arrow3"/>
    <dgm:cxn modelId="{A81D91A1-D596-4F4B-847B-AEC93FD6ECA5}" srcId="{75980A56-4118-4EA2-BE45-9CAE07B35EC9}" destId="{D97D4529-3152-4DF5-A6E2-537C8CCC4A35}" srcOrd="1" destOrd="0" parTransId="{5D362E73-AC84-49A8-AF66-DC99CB4F9512}" sibTransId="{E83547E5-C2A6-41EE-9B64-4CD8E707DB54}"/>
    <dgm:cxn modelId="{27123FB5-5D17-47CC-8FD7-682C775E8DA3}" srcId="{75980A56-4118-4EA2-BE45-9CAE07B35EC9}" destId="{B35824A9-715E-494F-9CF7-1CE230F8811A}" srcOrd="0" destOrd="0" parTransId="{855AB265-1903-4971-9991-7B655C8B39C4}" sibTransId="{83AED0A4-5602-4AA7-822E-8331692FA716}"/>
    <dgm:cxn modelId="{9572AF4D-D45C-46DA-BE9C-4ED303BE025A}" type="presParOf" srcId="{3AB8BA11-19A8-4E6A-A3F4-E885AFBCC96B}" destId="{D42DA24E-D07C-4B20-AB9F-5ACAAA44A162}" srcOrd="0" destOrd="0" presId="urn:microsoft.com/office/officeart/2005/8/layout/arrow3"/>
    <dgm:cxn modelId="{D0C5D371-4BED-4135-A77C-7F29CB756A21}" type="presParOf" srcId="{3AB8BA11-19A8-4E6A-A3F4-E885AFBCC96B}" destId="{24C5DDBE-49B9-4C49-9EAE-B5B4B29A6637}" srcOrd="1" destOrd="0" presId="urn:microsoft.com/office/officeart/2005/8/layout/arrow3"/>
    <dgm:cxn modelId="{1B659E5F-7495-4B7F-8C3F-0266DE64472D}" type="presParOf" srcId="{3AB8BA11-19A8-4E6A-A3F4-E885AFBCC96B}" destId="{CFB01652-6F56-414D-BA40-11E0E4AA0B41}" srcOrd="2" destOrd="0" presId="urn:microsoft.com/office/officeart/2005/8/layout/arrow3"/>
    <dgm:cxn modelId="{2D3D6B9E-A055-43C9-A0D6-FACB989AB211}" type="presParOf" srcId="{3AB8BA11-19A8-4E6A-A3F4-E885AFBCC96B}" destId="{47FDA6F7-D8B2-4C20-9E5D-99C7A3B33B61}" srcOrd="3" destOrd="0" presId="urn:microsoft.com/office/officeart/2005/8/layout/arrow3"/>
    <dgm:cxn modelId="{82AA8BCA-256E-4D00-9726-13FCBF0275CA}" type="presParOf" srcId="{3AB8BA11-19A8-4E6A-A3F4-E885AFBCC96B}" destId="{4427FC81-B267-4728-98CD-ECFD6E21DA83}"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980A56-4118-4EA2-BE45-9CAE07B35EC9}"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B35824A9-715E-494F-9CF7-1CE230F8811A}">
      <dgm:prSet phldrT="[Text]"/>
      <dgm:spPr/>
      <dgm:t>
        <a:bodyPr/>
        <a:lstStyle/>
        <a:p>
          <a:r>
            <a:rPr lang="en-US" dirty="0"/>
            <a:t>Demands of the health care system</a:t>
          </a:r>
        </a:p>
      </dgm:t>
    </dgm:pt>
    <dgm:pt modelId="{855AB265-1903-4971-9991-7B655C8B39C4}" type="parTrans" cxnId="{27123FB5-5D17-47CC-8FD7-682C775E8DA3}">
      <dgm:prSet/>
      <dgm:spPr/>
      <dgm:t>
        <a:bodyPr/>
        <a:lstStyle/>
        <a:p>
          <a:endParaRPr lang="en-US"/>
        </a:p>
      </dgm:t>
    </dgm:pt>
    <dgm:pt modelId="{83AED0A4-5602-4AA7-822E-8331692FA716}" type="sibTrans" cxnId="{27123FB5-5D17-47CC-8FD7-682C775E8DA3}">
      <dgm:prSet/>
      <dgm:spPr/>
      <dgm:t>
        <a:bodyPr/>
        <a:lstStyle/>
        <a:p>
          <a:endParaRPr lang="en-US"/>
        </a:p>
      </dgm:t>
    </dgm:pt>
    <dgm:pt modelId="{D97D4529-3152-4DF5-A6E2-537C8CCC4A35}">
      <dgm:prSet phldrT="[Text]"/>
      <dgm:spPr/>
      <dgm:t>
        <a:bodyPr/>
        <a:lstStyle/>
        <a:p>
          <a:r>
            <a:rPr lang="en-US" dirty="0"/>
            <a:t>Person’s skills and abilities</a:t>
          </a:r>
        </a:p>
      </dgm:t>
    </dgm:pt>
    <dgm:pt modelId="{5D362E73-AC84-49A8-AF66-DC99CB4F9512}" type="parTrans" cxnId="{A81D91A1-D596-4F4B-847B-AEC93FD6ECA5}">
      <dgm:prSet/>
      <dgm:spPr/>
      <dgm:t>
        <a:bodyPr/>
        <a:lstStyle/>
        <a:p>
          <a:endParaRPr lang="en-US"/>
        </a:p>
      </dgm:t>
    </dgm:pt>
    <dgm:pt modelId="{E83547E5-C2A6-41EE-9B64-4CD8E707DB54}" type="sibTrans" cxnId="{A81D91A1-D596-4F4B-847B-AEC93FD6ECA5}">
      <dgm:prSet/>
      <dgm:spPr/>
      <dgm:t>
        <a:bodyPr/>
        <a:lstStyle/>
        <a:p>
          <a:endParaRPr lang="en-US"/>
        </a:p>
      </dgm:t>
    </dgm:pt>
    <dgm:pt modelId="{3AB8BA11-19A8-4E6A-A3F4-E885AFBCC96B}" type="pres">
      <dgm:prSet presAssocID="{75980A56-4118-4EA2-BE45-9CAE07B35EC9}" presName="compositeShape" presStyleCnt="0">
        <dgm:presLayoutVars>
          <dgm:chMax val="2"/>
          <dgm:dir/>
          <dgm:resizeHandles val="exact"/>
        </dgm:presLayoutVars>
      </dgm:prSet>
      <dgm:spPr/>
    </dgm:pt>
    <dgm:pt modelId="{D42DA24E-D07C-4B20-AB9F-5ACAAA44A162}" type="pres">
      <dgm:prSet presAssocID="{75980A56-4118-4EA2-BE45-9CAE07B35EC9}" presName="divider" presStyleLbl="fgShp" presStyleIdx="0" presStyleCnt="1" custAng="300000" custScaleY="500000"/>
      <dgm:spPr/>
    </dgm:pt>
    <dgm:pt modelId="{24C5DDBE-49B9-4C49-9EAE-B5B4B29A6637}" type="pres">
      <dgm:prSet presAssocID="{B35824A9-715E-494F-9CF7-1CE230F8811A}" presName="downArrow" presStyleLbl="node1" presStyleIdx="0" presStyleCnt="2" custScaleX="28142" custScaleY="66554"/>
      <dgm:spPr/>
    </dgm:pt>
    <dgm:pt modelId="{CFB01652-6F56-414D-BA40-11E0E4AA0B41}" type="pres">
      <dgm:prSet presAssocID="{B35824A9-715E-494F-9CF7-1CE230F8811A}" presName="downArrowText" presStyleLbl="revTx" presStyleIdx="0" presStyleCnt="2" custScaleX="158373">
        <dgm:presLayoutVars>
          <dgm:bulletEnabled val="1"/>
        </dgm:presLayoutVars>
      </dgm:prSet>
      <dgm:spPr/>
    </dgm:pt>
    <dgm:pt modelId="{47FDA6F7-D8B2-4C20-9E5D-99C7A3B33B61}" type="pres">
      <dgm:prSet presAssocID="{D97D4529-3152-4DF5-A6E2-537C8CCC4A35}" presName="upArrow" presStyleLbl="node1" presStyleIdx="1" presStyleCnt="2"/>
      <dgm:spPr/>
    </dgm:pt>
    <dgm:pt modelId="{4427FC81-B267-4728-98CD-ECFD6E21DA83}" type="pres">
      <dgm:prSet presAssocID="{D97D4529-3152-4DF5-A6E2-537C8CCC4A35}" presName="upArrowText" presStyleLbl="revTx" presStyleIdx="1" presStyleCnt="2" custScaleX="171816">
        <dgm:presLayoutVars>
          <dgm:bulletEnabled val="1"/>
        </dgm:presLayoutVars>
      </dgm:prSet>
      <dgm:spPr/>
    </dgm:pt>
  </dgm:ptLst>
  <dgm:cxnLst>
    <dgm:cxn modelId="{DFA1170F-22C7-45F4-A717-C4E31752E58E}" type="presOf" srcId="{D97D4529-3152-4DF5-A6E2-537C8CCC4A35}" destId="{4427FC81-B267-4728-98CD-ECFD6E21DA83}" srcOrd="0" destOrd="0" presId="urn:microsoft.com/office/officeart/2005/8/layout/arrow3"/>
    <dgm:cxn modelId="{A8A39E37-60FA-42E0-9B4F-8285D7120CB8}" type="presOf" srcId="{75980A56-4118-4EA2-BE45-9CAE07B35EC9}" destId="{3AB8BA11-19A8-4E6A-A3F4-E885AFBCC96B}" srcOrd="0" destOrd="0" presId="urn:microsoft.com/office/officeart/2005/8/layout/arrow3"/>
    <dgm:cxn modelId="{A81D91A1-D596-4F4B-847B-AEC93FD6ECA5}" srcId="{75980A56-4118-4EA2-BE45-9CAE07B35EC9}" destId="{D97D4529-3152-4DF5-A6E2-537C8CCC4A35}" srcOrd="1" destOrd="0" parTransId="{5D362E73-AC84-49A8-AF66-DC99CB4F9512}" sibTransId="{E83547E5-C2A6-41EE-9B64-4CD8E707DB54}"/>
    <dgm:cxn modelId="{39B334B5-B44E-4235-96B3-35FFAEC0679F}" type="presOf" srcId="{B35824A9-715E-494F-9CF7-1CE230F8811A}" destId="{CFB01652-6F56-414D-BA40-11E0E4AA0B41}" srcOrd="0" destOrd="0" presId="urn:microsoft.com/office/officeart/2005/8/layout/arrow3"/>
    <dgm:cxn modelId="{27123FB5-5D17-47CC-8FD7-682C775E8DA3}" srcId="{75980A56-4118-4EA2-BE45-9CAE07B35EC9}" destId="{B35824A9-715E-494F-9CF7-1CE230F8811A}" srcOrd="0" destOrd="0" parTransId="{855AB265-1903-4971-9991-7B655C8B39C4}" sibTransId="{83AED0A4-5602-4AA7-822E-8331692FA716}"/>
    <dgm:cxn modelId="{0156AE66-6698-4AA5-AD19-44345A9A6FD6}" type="presParOf" srcId="{3AB8BA11-19A8-4E6A-A3F4-E885AFBCC96B}" destId="{D42DA24E-D07C-4B20-AB9F-5ACAAA44A162}" srcOrd="0" destOrd="0" presId="urn:microsoft.com/office/officeart/2005/8/layout/arrow3"/>
    <dgm:cxn modelId="{BD1B0472-3B2A-498E-B4F6-69F622CBBBE0}" type="presParOf" srcId="{3AB8BA11-19A8-4E6A-A3F4-E885AFBCC96B}" destId="{24C5DDBE-49B9-4C49-9EAE-B5B4B29A6637}" srcOrd="1" destOrd="0" presId="urn:microsoft.com/office/officeart/2005/8/layout/arrow3"/>
    <dgm:cxn modelId="{13CF609D-F0FA-41D6-824E-40AB1A322851}" type="presParOf" srcId="{3AB8BA11-19A8-4E6A-A3F4-E885AFBCC96B}" destId="{CFB01652-6F56-414D-BA40-11E0E4AA0B41}" srcOrd="2" destOrd="0" presId="urn:microsoft.com/office/officeart/2005/8/layout/arrow3"/>
    <dgm:cxn modelId="{6335E697-7CA7-4733-A5FD-FA7DAB3D3F67}" type="presParOf" srcId="{3AB8BA11-19A8-4E6A-A3F4-E885AFBCC96B}" destId="{47FDA6F7-D8B2-4C20-9E5D-99C7A3B33B61}" srcOrd="3" destOrd="0" presId="urn:microsoft.com/office/officeart/2005/8/layout/arrow3"/>
    <dgm:cxn modelId="{CE8AA8F5-BF82-4893-BE45-EA5BA66D589A}" type="presParOf" srcId="{3AB8BA11-19A8-4E6A-A3F4-E885AFBCC96B}" destId="{4427FC81-B267-4728-98CD-ECFD6E21DA83}"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E0D936-C6AF-424B-99B0-ADF36E77140B}">
      <dsp:nvSpPr>
        <dsp:cNvPr id="0" name=""/>
        <dsp:cNvSpPr/>
      </dsp:nvSpPr>
      <dsp:spPr>
        <a:xfrm>
          <a:off x="508634" y="0"/>
          <a:ext cx="5764530" cy="24384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E5B05D-74EB-456E-BDD7-7AC4AF938B06}">
      <dsp:nvSpPr>
        <dsp:cNvPr id="0" name=""/>
        <dsp:cNvSpPr/>
      </dsp:nvSpPr>
      <dsp:spPr>
        <a:xfrm>
          <a:off x="199844" y="731520"/>
          <a:ext cx="2034540" cy="975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Explain</a:t>
          </a:r>
        </a:p>
      </dsp:txBody>
      <dsp:txXfrm>
        <a:off x="247457" y="779133"/>
        <a:ext cx="1939314" cy="880134"/>
      </dsp:txXfrm>
    </dsp:sp>
    <dsp:sp modelId="{C8B6F344-603B-4550-8292-907695F8153F}">
      <dsp:nvSpPr>
        <dsp:cNvPr id="0" name=""/>
        <dsp:cNvSpPr/>
      </dsp:nvSpPr>
      <dsp:spPr>
        <a:xfrm>
          <a:off x="2373630" y="731520"/>
          <a:ext cx="2034540" cy="975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Check</a:t>
          </a:r>
        </a:p>
      </dsp:txBody>
      <dsp:txXfrm>
        <a:off x="2421243" y="779133"/>
        <a:ext cx="1939314" cy="880134"/>
      </dsp:txXfrm>
    </dsp:sp>
    <dsp:sp modelId="{0CA66B74-1F39-4C4D-9520-444B71DBDDBB}">
      <dsp:nvSpPr>
        <dsp:cNvPr id="0" name=""/>
        <dsp:cNvSpPr/>
      </dsp:nvSpPr>
      <dsp:spPr>
        <a:xfrm>
          <a:off x="4547415" y="731520"/>
          <a:ext cx="2034540" cy="975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Re-explain, if necessary</a:t>
          </a:r>
        </a:p>
      </dsp:txBody>
      <dsp:txXfrm>
        <a:off x="4595028" y="779133"/>
        <a:ext cx="1939314" cy="8801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DA24E-D07C-4B20-AB9F-5ACAAA44A162}">
      <dsp:nvSpPr>
        <dsp:cNvPr id="0" name=""/>
        <dsp:cNvSpPr/>
      </dsp:nvSpPr>
      <dsp:spPr>
        <a:xfrm>
          <a:off x="155360" y="155360"/>
          <a:ext cx="3727879" cy="3727879"/>
        </a:xfrm>
        <a:prstGeom prst="mathMinus">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C5DDBE-49B9-4C49-9EAE-B5B4B29A6637}">
      <dsp:nvSpPr>
        <dsp:cNvPr id="0" name=""/>
        <dsp:cNvSpPr/>
      </dsp:nvSpPr>
      <dsp:spPr>
        <a:xfrm>
          <a:off x="484632" y="201930"/>
          <a:ext cx="1211580" cy="1615440"/>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B01652-6F56-414D-BA40-11E0E4AA0B41}">
      <dsp:nvSpPr>
        <dsp:cNvPr id="0" name=""/>
        <dsp:cNvSpPr/>
      </dsp:nvSpPr>
      <dsp:spPr>
        <a:xfrm>
          <a:off x="1763265" y="0"/>
          <a:ext cx="2046736" cy="1696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Demands of the health care system</a:t>
          </a:r>
        </a:p>
      </dsp:txBody>
      <dsp:txXfrm>
        <a:off x="1763265" y="0"/>
        <a:ext cx="2046736" cy="1696212"/>
      </dsp:txXfrm>
    </dsp:sp>
    <dsp:sp modelId="{47FDA6F7-D8B2-4C20-9E5D-99C7A3B33B61}">
      <dsp:nvSpPr>
        <dsp:cNvPr id="0" name=""/>
        <dsp:cNvSpPr/>
      </dsp:nvSpPr>
      <dsp:spPr>
        <a:xfrm>
          <a:off x="2342387" y="2221230"/>
          <a:ext cx="1211580" cy="1615440"/>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27FC81-B267-4728-98CD-ECFD6E21DA83}">
      <dsp:nvSpPr>
        <dsp:cNvPr id="0" name=""/>
        <dsp:cNvSpPr/>
      </dsp:nvSpPr>
      <dsp:spPr>
        <a:xfrm>
          <a:off x="141732" y="2342388"/>
          <a:ext cx="2220467" cy="1696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Person’s skills and abilities</a:t>
          </a:r>
        </a:p>
      </dsp:txBody>
      <dsp:txXfrm>
        <a:off x="141732" y="2342388"/>
        <a:ext cx="2220467" cy="16962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DA24E-D07C-4B20-AB9F-5ACAAA44A162}">
      <dsp:nvSpPr>
        <dsp:cNvPr id="0" name=""/>
        <dsp:cNvSpPr/>
      </dsp:nvSpPr>
      <dsp:spPr>
        <a:xfrm>
          <a:off x="155360" y="155360"/>
          <a:ext cx="3727879" cy="3727879"/>
        </a:xfrm>
        <a:prstGeom prst="mathMinus">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C5DDBE-49B9-4C49-9EAE-B5B4B29A6637}">
      <dsp:nvSpPr>
        <dsp:cNvPr id="0" name=""/>
        <dsp:cNvSpPr/>
      </dsp:nvSpPr>
      <dsp:spPr>
        <a:xfrm>
          <a:off x="919940" y="472080"/>
          <a:ext cx="340962" cy="1075139"/>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B01652-6F56-414D-BA40-11E0E4AA0B41}">
      <dsp:nvSpPr>
        <dsp:cNvPr id="0" name=""/>
        <dsp:cNvSpPr/>
      </dsp:nvSpPr>
      <dsp:spPr>
        <a:xfrm>
          <a:off x="1763265" y="0"/>
          <a:ext cx="2046736" cy="1696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Demands of the health care system</a:t>
          </a:r>
        </a:p>
      </dsp:txBody>
      <dsp:txXfrm>
        <a:off x="1763265" y="0"/>
        <a:ext cx="2046736" cy="1696212"/>
      </dsp:txXfrm>
    </dsp:sp>
    <dsp:sp modelId="{47FDA6F7-D8B2-4C20-9E5D-99C7A3B33B61}">
      <dsp:nvSpPr>
        <dsp:cNvPr id="0" name=""/>
        <dsp:cNvSpPr/>
      </dsp:nvSpPr>
      <dsp:spPr>
        <a:xfrm>
          <a:off x="2342387" y="2221230"/>
          <a:ext cx="1211580" cy="1615440"/>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27FC81-B267-4728-98CD-ECFD6E21DA83}">
      <dsp:nvSpPr>
        <dsp:cNvPr id="0" name=""/>
        <dsp:cNvSpPr/>
      </dsp:nvSpPr>
      <dsp:spPr>
        <a:xfrm>
          <a:off x="141732" y="2342388"/>
          <a:ext cx="2220467" cy="1696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Person’s skills and abilities</a:t>
          </a:r>
        </a:p>
      </dsp:txBody>
      <dsp:txXfrm>
        <a:off x="141732" y="2342388"/>
        <a:ext cx="2220467" cy="169621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7E98CCD8-7222-4612-9E65-6D6006AD1305}" type="datetimeFigureOut">
              <a:rPr lang="en-US"/>
              <a:pPr>
                <a:defRPr/>
              </a:pPr>
              <a:t>8/9/19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6131E389-8BC6-446E-9C00-F5A247777CF3}" type="slidenum">
              <a:rPr lang="en-US"/>
              <a:pPr>
                <a:defRPr/>
              </a:pPr>
              <a:t>‹#›</a:t>
            </a:fld>
            <a:endParaRPr lang="en-US"/>
          </a:p>
        </p:txBody>
      </p:sp>
    </p:spTree>
    <p:extLst>
      <p:ext uri="{BB962C8B-B14F-4D97-AF65-F5344CB8AC3E}">
        <p14:creationId xmlns:p14="http://schemas.microsoft.com/office/powerpoint/2010/main" val="32548392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cdc.gov/mentalhealth/basics/stigma-illness.htm"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p:cNvSpPr>
          <p:nvPr>
            <p:ph type="body" sz="quarter" idx="1"/>
          </p:nvPr>
        </p:nvSpPr>
        <p:spPr/>
        <p:txBody>
          <a:bodyPr/>
          <a:lstStyle/>
          <a:p>
            <a:pPr rtl="0"/>
            <a:r>
              <a:rPr lang="en-US" sz="1200" b="0" i="0" u="none" strike="noStrike" kern="1200" dirty="0">
                <a:solidFill>
                  <a:schemeClr val="tx1"/>
                </a:solidFill>
                <a:effectLst/>
                <a:latin typeface="+mn-lt"/>
                <a:ea typeface="+mn-ea"/>
                <a:cs typeface="+mn-cs"/>
              </a:rPr>
              <a:t>Hello and welcome. My name is ___ and I will be leading today’s training “In It Together: Improving Health Literacy for Black Men Who Have Sex with Men.” </a:t>
            </a:r>
          </a:p>
          <a:p>
            <a:pPr rtl="0"/>
            <a:endParaRPr lang="en-US" b="0" dirty="0">
              <a:effectLst/>
            </a:endParaRPr>
          </a:p>
          <a:p>
            <a:pPr rtl="0"/>
            <a:r>
              <a:rPr lang="en-US" sz="1200" b="0" i="0" u="none" strike="noStrike" kern="1200" dirty="0">
                <a:solidFill>
                  <a:schemeClr val="tx1"/>
                </a:solidFill>
                <a:effectLst/>
                <a:latin typeface="+mn-lt"/>
                <a:ea typeface="+mn-ea"/>
                <a:cs typeface="+mn-cs"/>
              </a:rPr>
              <a:t>The goal of today’s training is to improve your capacity to deliver health literate and culturally competent health care services to Black gay, bisexual, and same-gender-loving men and other men who have sex with men.</a:t>
            </a:r>
            <a:endParaRPr lang="en-US" b="0" dirty="0">
              <a:effectLst/>
            </a:endParaRPr>
          </a:p>
        </p:txBody>
      </p:sp>
      <p:sp>
        <p:nvSpPr>
          <p:cNvPr id="7" name="Slide Image Placeholder 6"/>
          <p:cNvSpPr>
            <a:spLocks noGrp="1" noRot="1" noChangeAspect="1"/>
          </p:cNvSpPr>
          <p:nvPr>
            <p:ph type="sldImg"/>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People with limited health literacy skills often will not complete intake forms and may not be able to provide a detailed or accurate medical history. The forms may be too complex, or the client may not be able to read them.</a:t>
            </a:r>
          </a:p>
          <a:p>
            <a:pPr rtl="0"/>
            <a:endParaRPr lang="en-US" b="0" dirty="0">
              <a:effectLst/>
            </a:endParaRPr>
          </a:p>
          <a:p>
            <a:pPr rtl="0"/>
            <a:r>
              <a:rPr lang="en-US" sz="1200" b="0" i="0" u="none" strike="noStrike" kern="1200" dirty="0">
                <a:solidFill>
                  <a:schemeClr val="tx1"/>
                </a:solidFill>
                <a:effectLst/>
                <a:latin typeface="+mn-lt"/>
                <a:ea typeface="+mn-ea"/>
                <a:cs typeface="+mn-cs"/>
              </a:rPr>
              <a:t>Of course, there are also other reasons that clients might not complete their intake forms. They may not have enough time to finish the forms, they may be concerned about confidentiality, or may be uncomfortable with the questions asked. </a:t>
            </a:r>
            <a:endParaRPr lang="en-US" b="0" dirty="0">
              <a:effectLst/>
            </a:endParaRPr>
          </a:p>
          <a:p>
            <a:br>
              <a:rPr lang="en-US" dirty="0"/>
            </a:br>
            <a:endParaRPr lang="en-US" dirty="0"/>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2201397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Clients with limited health literacy may not ask many questions, particularly when they receive information about how to treat or manage a new diagnosis – a time when you might expect a lot of questions.</a:t>
            </a:r>
          </a:p>
          <a:p>
            <a:pPr rtl="0"/>
            <a:endParaRPr lang="en-US" b="0" dirty="0">
              <a:effectLst/>
            </a:endParaRPr>
          </a:p>
          <a:p>
            <a:pPr rtl="0"/>
            <a:r>
              <a:rPr lang="en-US" sz="1200" b="0" i="0" u="none" strike="noStrike" kern="1200" dirty="0">
                <a:solidFill>
                  <a:schemeClr val="tx1"/>
                </a:solidFill>
                <a:effectLst/>
                <a:latin typeface="+mn-lt"/>
                <a:ea typeface="+mn-ea"/>
                <a:cs typeface="+mn-cs"/>
              </a:rPr>
              <a:t>Clients may avoid reading – for example, they may immediately hand health information sheets to their partner “to hold onto” or may use excuses such as, “I forgot my glasses.” </a:t>
            </a:r>
            <a:endParaRPr lang="en-US" b="0" dirty="0">
              <a:effectLst/>
            </a:endParaRPr>
          </a:p>
          <a:p>
            <a:br>
              <a:rPr lang="en-US" dirty="0"/>
            </a:br>
            <a:endParaRPr lang="en-US" sz="1200" kern="1200" dirty="0">
              <a:solidFill>
                <a:schemeClr val="tx1"/>
              </a:solidFill>
              <a:effectLst/>
              <a:latin typeface="+mn-lt"/>
              <a:ea typeface="+mn-ea"/>
              <a:cs typeface="+mn-cs"/>
            </a:endParaRPr>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2201397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So, how do these indications manifest for people living with HIV? A person with limited health literacy skills: </a:t>
            </a:r>
            <a:endParaRPr lang="en-US" b="0" dirty="0">
              <a:effectLst/>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may not be able to articulate the basics of HIV</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may have a consistently high or unchanged viral load</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may not take their antiretroviral therapies correctly</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may be more frequently hospitalized</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may fall out of care</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may not engage in preventive care</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or have other poor health outcomes</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The take-home message here is that these indicators simply provide prompts or cues to a health professional that their client may be experiencing limited health literacy. None of these indicators are absolute. Instead, they help us recognize when limited health literacy </a:t>
            </a:r>
            <a:r>
              <a:rPr lang="en-US" sz="1200" b="0" i="1" u="none" strike="noStrike" kern="1200" dirty="0">
                <a:solidFill>
                  <a:schemeClr val="tx1"/>
                </a:solidFill>
                <a:effectLst/>
                <a:latin typeface="+mn-lt"/>
                <a:ea typeface="+mn-ea"/>
                <a:cs typeface="+mn-cs"/>
              </a:rPr>
              <a:t>may </a:t>
            </a:r>
            <a:r>
              <a:rPr lang="en-US" sz="1200" b="0" i="0" u="none" strike="noStrike" kern="1200" dirty="0">
                <a:solidFill>
                  <a:schemeClr val="tx1"/>
                </a:solidFill>
                <a:effectLst/>
                <a:latin typeface="+mn-lt"/>
                <a:ea typeface="+mn-ea"/>
                <a:cs typeface="+mn-cs"/>
              </a:rPr>
              <a:t>be an issue so that we can ensure that the client gets the information they need to be an active and engaged member of their care team.</a:t>
            </a:r>
            <a:endParaRPr lang="en-US" b="0" dirty="0">
              <a:effectLst/>
            </a:endParaRPr>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2201397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 Universal Precautions approach was originally introduced in the 1980s as a way to avoid contact with bodily fluids that might carry blood-borne illness. For example, clinicians now use gloves with all clients to prevent diseases from spreading, because there is no way to know just by looking at someone.</a:t>
            </a:r>
          </a:p>
          <a:p>
            <a:pPr rtl="0"/>
            <a:endParaRPr lang="en-US" b="0" dirty="0">
              <a:effectLst/>
            </a:endParaRPr>
          </a:p>
          <a:p>
            <a:pPr rtl="0"/>
            <a:r>
              <a:rPr lang="en-US" sz="1200" b="0" i="0" u="none" strike="noStrike" kern="1200" dirty="0">
                <a:solidFill>
                  <a:schemeClr val="tx1"/>
                </a:solidFill>
                <a:effectLst/>
                <a:latin typeface="+mn-lt"/>
                <a:ea typeface="+mn-ea"/>
                <a:cs typeface="+mn-cs"/>
              </a:rPr>
              <a:t>The philosophy of universal precautions can also be applied to health literacy. </a:t>
            </a:r>
            <a:endParaRPr lang="en-US" b="0" dirty="0">
              <a:effectLst/>
            </a:endParaRPr>
          </a:p>
        </p:txBody>
      </p:sp>
      <p:sp>
        <p:nvSpPr>
          <p:cNvPr id="5" name="Slide Image Placeholder 4"/>
          <p:cNvSpPr>
            <a:spLocks noGrp="1" noRot="1" noChangeAspect="1"/>
          </p:cNvSpPr>
          <p:nvPr>
            <p:ph type="sldImg"/>
          </p:nvPr>
        </p:nvSpPr>
        <p:spPr>
          <a:xfrm>
            <a:off x="1146175" y="685800"/>
            <a:ext cx="3632200" cy="2725738"/>
          </a:xfrm>
        </p:spPr>
      </p:sp>
    </p:spTree>
    <p:extLst>
      <p:ext uri="{BB962C8B-B14F-4D97-AF65-F5344CB8AC3E}">
        <p14:creationId xmlns:p14="http://schemas.microsoft.com/office/powerpoint/2010/main" val="2201397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Many people struggle to understand medications, self-care instructions, and follow-up plans. So, the premise of the health literacy universal precautions approach is that health professionals should ensure that systems are in place to promote clear communication and better understanding for all clients, not just those you think need extra assistance. It may be difficult to know at a glance which clients are experiencing limited health literacy. Some clients with limited health literacy:</a:t>
            </a:r>
            <a:endParaRPr lang="en-US" b="0" dirty="0">
              <a:effectLst/>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Have completed high school or college, and may hold office or health care jobs,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They may speak well, look over written materials, and say they understand them.</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And they may function within the health care system or read health care instructions quite well when not under stress</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So it’s important that we communicate simply and clearly with all patients, because improving the clarity of our communication will improve care for all clients, regardless of their level of health literacy.</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C6E91969-E835-4D03-9422-CF06D9B78557}"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994765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85800"/>
            <a:ext cx="3632200" cy="2725738"/>
          </a:xfrm>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To ensure that clients are able to understand all aspects of their care, it is important that all of an organization’s staff make an effort to employ health literate strategies with all clients. Universal Precautions needs to be implemented by the whole organization in order to be its most effective. </a:t>
            </a:r>
            <a:endParaRPr lang="en-US" b="0" dirty="0">
              <a:effectLst/>
            </a:endParaRPr>
          </a:p>
        </p:txBody>
      </p:sp>
      <p:sp>
        <p:nvSpPr>
          <p:cNvPr id="4" name="Slide Number Placeholder 3"/>
          <p:cNvSpPr>
            <a:spLocks noGrp="1"/>
          </p:cNvSpPr>
          <p:nvPr>
            <p:ph type="sldNum" sz="quarter" idx="10"/>
          </p:nvPr>
        </p:nvSpPr>
        <p:spPr/>
        <p:txBody>
          <a:bodyPr/>
          <a:lstStyle/>
          <a:p>
            <a:fld id="{C6E91969-E835-4D03-9422-CF06D9B78557}"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032795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We’re going to transition a little now and talk about the effect that the social determinants of health and culture can have on clients’ ability to engage in their care.</a:t>
            </a:r>
            <a:endParaRPr lang="en-US" b="0" dirty="0">
              <a:effectLst/>
            </a:endParaRPr>
          </a:p>
        </p:txBody>
      </p:sp>
      <p:sp>
        <p:nvSpPr>
          <p:cNvPr id="4" name="Slide Number Placeholder 3"/>
          <p:cNvSpPr>
            <a:spLocks noGrp="1"/>
          </p:cNvSpPr>
          <p:nvPr>
            <p:ph type="sldNum" sz="quarter" idx="10"/>
          </p:nvPr>
        </p:nvSpPr>
        <p:spPr/>
        <p:txBody>
          <a:bodyPr/>
          <a:lstStyle/>
          <a:p>
            <a:fld id="{FF7FECF2-A72E-4007-A9CB-F773D30F6427}"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409293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 social determinants of health are conditions in the environment where people are born, live, learn, work, play, worship, and grow.</a:t>
            </a:r>
          </a:p>
          <a:p>
            <a:pPr rtl="0"/>
            <a:endParaRPr lang="en-US" b="0" dirty="0">
              <a:effectLst/>
            </a:endParaRPr>
          </a:p>
          <a:p>
            <a:pPr rtl="0"/>
            <a:r>
              <a:rPr lang="en-US" sz="1200" b="0" i="0" u="none" strike="noStrike" kern="1200" dirty="0">
                <a:solidFill>
                  <a:schemeClr val="tx1"/>
                </a:solidFill>
                <a:effectLst/>
                <a:latin typeface="+mn-lt"/>
                <a:ea typeface="+mn-ea"/>
                <a:cs typeface="+mn-cs"/>
              </a:rPr>
              <a:t>Studies have found that there are differences in HIV transmission in areas with substantial disadvantages in education, housing, employment, and income. These structural factors can impact access to care in general and health literacy in particular.</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Health equity is the absence of disparities or avoidable differences among socioeconomic and demographic groups or geographical areas in health status and health outcomes such as disease, disability, or mortality. In essence, it means that everyone is on an equal playing field, and has the same potential to achieve positive health outcomes. By addressing the social determinants of health, we promote health equity. Social determinants such as economic stability, education, social and community context, health and health care and neighborhood and built environment have a strong effect on how clients prioritize their health and interact with the health care system. Today we’ll highlight a couple of examples - housing and the criminal justice system.</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Housing instability can affect a person’s ability to access health services. People who are unstably housed have difficulty maintaining a relationship with a medical care team, or regularly fill </a:t>
            </a:r>
            <a:r>
              <a:rPr lang="en-US" sz="1200" b="0" i="0" u="none" strike="noStrike" kern="1200" dirty="0" err="1">
                <a:solidFill>
                  <a:schemeClr val="tx1"/>
                </a:solidFill>
                <a:effectLst/>
                <a:latin typeface="+mn-lt"/>
                <a:ea typeface="+mn-ea"/>
                <a:cs typeface="+mn-cs"/>
              </a:rPr>
              <a:t>prescriptions.It</a:t>
            </a:r>
            <a:r>
              <a:rPr lang="en-US" sz="1200" b="0" i="0" u="none" strike="noStrike" kern="1200" dirty="0">
                <a:solidFill>
                  <a:schemeClr val="tx1"/>
                </a:solidFill>
                <a:effectLst/>
                <a:latin typeface="+mn-lt"/>
                <a:ea typeface="+mn-ea"/>
                <a:cs typeface="+mn-cs"/>
              </a:rPr>
              <a:t> can also impact how people keep track of things like medication adherence. People with unstable housing may feel overwhelmed by the instability of their environment, and this can make it very difficult to focus on taking their HIV meds or taking other steps to care for their health. People may also struggle to find the privacy they need to store and take medication regularly.</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Incarceration and involvement with the court system also have a significant effect on many communities of color. For example, African Americans are disproportionately incarcerated in the U.S. Almost 1 in 4 Black MSM have been incarcerated. Living with HIV and being incarcerated are very stressful, and contribute to high rates of depression and mental illness among people who have been incarcerated. Additionally, many people who are or have been incarcerated have substance use issues. Health care providers need to be on the lookout for and address these issues among both currently and recently incarcerated clients, as they can have a substantial impact on a client’s ability to engage in care, and also on the client’s ability to re-enter the community successfully after release.</a:t>
            </a:r>
          </a:p>
          <a:p>
            <a:pPr rtl="0"/>
            <a:endParaRPr lang="en-US" b="0" dirty="0">
              <a:effectLst/>
            </a:endParaRPr>
          </a:p>
          <a:p>
            <a:pPr rtl="0"/>
            <a:r>
              <a:rPr lang="en-US" sz="1200" b="0" i="0" u="none" strike="noStrike" kern="1200" dirty="0">
                <a:solidFill>
                  <a:schemeClr val="tx1"/>
                </a:solidFill>
                <a:effectLst/>
                <a:latin typeface="+mn-lt"/>
                <a:ea typeface="+mn-ea"/>
                <a:cs typeface="+mn-cs"/>
              </a:rPr>
              <a:t>Remember that information may be unclear to someone due to a past negative experience, a structural, linguistic or cultural factor, or the emotional state through which it is being processed. While you may not have the ability to address many of these social determinants of health, it’s still important to understand how these factors also impact health literacy.</a:t>
            </a:r>
            <a:endParaRPr lang="en-US" b="0" dirty="0">
              <a:effectLst/>
            </a:endParaRPr>
          </a:p>
          <a:p>
            <a:br>
              <a:rPr lang="en-US" dirty="0"/>
            </a:br>
            <a:endParaRPr lang="en-US" b="0" dirty="0">
              <a:effectLst/>
            </a:endParaRPr>
          </a:p>
          <a:p>
            <a:pPr rtl="0"/>
            <a:r>
              <a:rPr lang="en-US" sz="1200" b="0" i="0" u="none" strike="noStrike" kern="1200" dirty="0">
                <a:solidFill>
                  <a:schemeClr val="tx1"/>
                </a:solidFill>
                <a:effectLst/>
                <a:latin typeface="+mn-lt"/>
                <a:ea typeface="+mn-ea"/>
                <a:cs typeface="+mn-cs"/>
              </a:rPr>
              <a:t>Citations:</a:t>
            </a:r>
            <a:endParaRPr lang="en-US" b="0" dirty="0">
              <a:effectLst/>
            </a:endParaRPr>
          </a:p>
          <a:p>
            <a:pPr rtl="0"/>
            <a:r>
              <a:rPr lang="en-US" sz="1200" b="0" i="0" u="none" strike="noStrike" kern="1200" dirty="0">
                <a:solidFill>
                  <a:schemeClr val="tx1"/>
                </a:solidFill>
                <a:effectLst/>
                <a:latin typeface="+mn-lt"/>
                <a:ea typeface="+mn-ea"/>
                <a:cs typeface="+mn-cs"/>
              </a:rPr>
              <a:t>Brewer, R. A., Magnus, M., </a:t>
            </a:r>
            <a:r>
              <a:rPr lang="en-US" sz="1200" b="0" i="0" u="none" strike="noStrike" kern="1200" dirty="0" err="1">
                <a:solidFill>
                  <a:schemeClr val="tx1"/>
                </a:solidFill>
                <a:effectLst/>
                <a:latin typeface="+mn-lt"/>
                <a:ea typeface="+mn-ea"/>
                <a:cs typeface="+mn-cs"/>
              </a:rPr>
              <a:t>Kuo</a:t>
            </a:r>
            <a:r>
              <a:rPr lang="en-US" sz="1200" b="0" i="0" u="none" strike="noStrike" kern="1200" dirty="0">
                <a:solidFill>
                  <a:schemeClr val="tx1"/>
                </a:solidFill>
                <a:effectLst/>
                <a:latin typeface="+mn-lt"/>
                <a:ea typeface="+mn-ea"/>
                <a:cs typeface="+mn-cs"/>
              </a:rPr>
              <a:t>, I., Wang, L., Liu, T. Y., &amp; Mayer, K. H. (2014). Exploring the relationship between incarceration and HIV among Black men who have sex with men in the United States. Journal of Acquired Immune Deficiency Syndromes (1999), 65(2), 218.</a:t>
            </a:r>
            <a:endParaRPr lang="en-US" b="0" dirty="0">
              <a:effectLst/>
            </a:endParaRPr>
          </a:p>
          <a:p>
            <a:pPr rtl="0"/>
            <a:r>
              <a:rPr lang="en-US" sz="1200" b="0" i="0" u="none" strike="noStrike" kern="1200" dirty="0">
                <a:solidFill>
                  <a:schemeClr val="tx1"/>
                </a:solidFill>
                <a:effectLst/>
                <a:latin typeface="+mn-lt"/>
                <a:ea typeface="+mn-ea"/>
                <a:cs typeface="+mn-cs"/>
              </a:rPr>
              <a:t>Brewer, R. A., Magnus, M., </a:t>
            </a:r>
            <a:r>
              <a:rPr lang="en-US" sz="1200" b="0" i="0" u="none" strike="noStrike" kern="1200" dirty="0" err="1">
                <a:solidFill>
                  <a:schemeClr val="tx1"/>
                </a:solidFill>
                <a:effectLst/>
                <a:latin typeface="+mn-lt"/>
                <a:ea typeface="+mn-ea"/>
                <a:cs typeface="+mn-cs"/>
              </a:rPr>
              <a:t>Kuo</a:t>
            </a:r>
            <a:r>
              <a:rPr lang="en-US" sz="1200" b="0" i="0" u="none" strike="noStrike" kern="1200" dirty="0">
                <a:solidFill>
                  <a:schemeClr val="tx1"/>
                </a:solidFill>
                <a:effectLst/>
                <a:latin typeface="+mn-lt"/>
                <a:ea typeface="+mn-ea"/>
                <a:cs typeface="+mn-cs"/>
              </a:rPr>
              <a:t>, I., Wang, L., Liu, T. Y., &amp; Mayer, K. H. (2014). The high prevalence of incarceration history among Black men who have sex with men in the United States: associations and implications. American Journal of Public Health, 104(3), 448-454.</a:t>
            </a:r>
            <a:endParaRPr lang="en-US" b="0" dirty="0">
              <a:effectLst/>
            </a:endParaRPr>
          </a:p>
          <a:p>
            <a:pPr rtl="0"/>
            <a:r>
              <a:rPr lang="en-US" sz="1200" b="0" i="0" u="none" strike="noStrike" kern="1200" dirty="0">
                <a:solidFill>
                  <a:schemeClr val="tx1"/>
                </a:solidFill>
                <a:effectLst/>
                <a:latin typeface="+mn-lt"/>
                <a:ea typeface="+mn-ea"/>
                <a:cs typeface="+mn-cs"/>
              </a:rPr>
              <a:t>Khan, M. R., </a:t>
            </a:r>
            <a:r>
              <a:rPr lang="en-US" sz="1200" b="0" i="0" u="none" strike="noStrike" kern="1200" dirty="0" err="1">
                <a:solidFill>
                  <a:schemeClr val="tx1"/>
                </a:solidFill>
                <a:effectLst/>
                <a:latin typeface="+mn-lt"/>
                <a:ea typeface="+mn-ea"/>
                <a:cs typeface="+mn-cs"/>
              </a:rPr>
              <a:t>Golin</a:t>
            </a:r>
            <a:r>
              <a:rPr lang="en-US" sz="1200" b="0" i="0" u="none" strike="noStrike" kern="1200" dirty="0">
                <a:solidFill>
                  <a:schemeClr val="tx1"/>
                </a:solidFill>
                <a:effectLst/>
                <a:latin typeface="+mn-lt"/>
                <a:ea typeface="+mn-ea"/>
                <a:cs typeface="+mn-cs"/>
              </a:rPr>
              <a:t>, C. E., Friedman, S. R., </a:t>
            </a:r>
            <a:r>
              <a:rPr lang="en-US" sz="1200" b="0" i="0" u="none" strike="noStrike" kern="1200" dirty="0" err="1">
                <a:solidFill>
                  <a:schemeClr val="tx1"/>
                </a:solidFill>
                <a:effectLst/>
                <a:latin typeface="+mn-lt"/>
                <a:ea typeface="+mn-ea"/>
                <a:cs typeface="+mn-cs"/>
              </a:rPr>
              <a:t>Scheidell</a:t>
            </a:r>
            <a:r>
              <a:rPr lang="en-US" sz="1200" b="0" i="0" u="none" strike="noStrike" kern="1200" dirty="0">
                <a:solidFill>
                  <a:schemeClr val="tx1"/>
                </a:solidFill>
                <a:effectLst/>
                <a:latin typeface="+mn-lt"/>
                <a:ea typeface="+mn-ea"/>
                <a:cs typeface="+mn-cs"/>
              </a:rPr>
              <a:t>, J. D., </a:t>
            </a:r>
            <a:r>
              <a:rPr lang="en-US" sz="1200" b="0" i="0" u="none" strike="noStrike" kern="1200" dirty="0" err="1">
                <a:solidFill>
                  <a:schemeClr val="tx1"/>
                </a:solidFill>
                <a:effectLst/>
                <a:latin typeface="+mn-lt"/>
                <a:ea typeface="+mn-ea"/>
                <a:cs typeface="+mn-cs"/>
              </a:rPr>
              <a:t>Adimora</a:t>
            </a:r>
            <a:r>
              <a:rPr lang="en-US" sz="1200" b="0" i="0" u="none" strike="noStrike" kern="1200" dirty="0">
                <a:solidFill>
                  <a:schemeClr val="tx1"/>
                </a:solidFill>
                <a:effectLst/>
                <a:latin typeface="+mn-lt"/>
                <a:ea typeface="+mn-ea"/>
                <a:cs typeface="+mn-cs"/>
              </a:rPr>
              <a:t>, A. A., </a:t>
            </a:r>
            <a:r>
              <a:rPr lang="en-US" sz="1200" b="0" i="0" u="none" strike="noStrike" kern="1200" dirty="0" err="1">
                <a:solidFill>
                  <a:schemeClr val="tx1"/>
                </a:solidFill>
                <a:effectLst/>
                <a:latin typeface="+mn-lt"/>
                <a:ea typeface="+mn-ea"/>
                <a:cs typeface="+mn-cs"/>
              </a:rPr>
              <a:t>Judon</a:t>
            </a:r>
            <a:r>
              <a:rPr lang="en-US" sz="1200" b="0" i="0" u="none" strike="noStrike" kern="1200" dirty="0">
                <a:solidFill>
                  <a:schemeClr val="tx1"/>
                </a:solidFill>
                <a:effectLst/>
                <a:latin typeface="+mn-lt"/>
                <a:ea typeface="+mn-ea"/>
                <a:cs typeface="+mn-cs"/>
              </a:rPr>
              <a:t>-Monk, S., ... &amp; </a:t>
            </a:r>
            <a:r>
              <a:rPr lang="en-US" sz="1200" b="0" i="0" u="none" strike="noStrike" kern="1200" dirty="0" err="1">
                <a:solidFill>
                  <a:schemeClr val="tx1"/>
                </a:solidFill>
                <a:effectLst/>
                <a:latin typeface="+mn-lt"/>
                <a:ea typeface="+mn-ea"/>
                <a:cs typeface="+mn-cs"/>
              </a:rPr>
              <a:t>Wohl</a:t>
            </a:r>
            <a:r>
              <a:rPr lang="en-US" sz="1200" b="0" i="0" u="none" strike="noStrike" kern="1200" dirty="0">
                <a:solidFill>
                  <a:schemeClr val="tx1"/>
                </a:solidFill>
                <a:effectLst/>
                <a:latin typeface="+mn-lt"/>
                <a:ea typeface="+mn-ea"/>
                <a:cs typeface="+mn-cs"/>
              </a:rPr>
              <a:t>, D. A. (2015). STI/HIV Sexual Risk Behavior and Prevalent STI Among Incarcerated African American Men in Committed Partnerships: The Significance of Poverty, Mood Disorders, and Substance Use. AIDS and Behavior, 1-13.</a:t>
            </a:r>
            <a:endParaRPr lang="en-US" b="0" dirty="0">
              <a:effectLst/>
            </a:endParaRPr>
          </a:p>
          <a:p>
            <a:pPr rtl="0"/>
            <a:r>
              <a:rPr lang="en-US" sz="1200" b="0" i="0" u="none" strike="noStrike" kern="1200" dirty="0">
                <a:solidFill>
                  <a:schemeClr val="tx1"/>
                </a:solidFill>
                <a:effectLst/>
                <a:latin typeface="+mn-lt"/>
                <a:ea typeface="+mn-ea"/>
                <a:cs typeface="+mn-cs"/>
              </a:rPr>
              <a:t>Lima, V. D., Graf, I., Beckwith, C. G., Springer, S., Altice, F. L., Coombs, D., ... &amp; Spaulding, A. (2015). The Impact of Implementing a Test, Treat and Retain HIV Prevention Strategy in Atlanta among Black Men Who Have Sex with Men with a History of Incarceration: A Mathematical Model.</a:t>
            </a:r>
            <a:endParaRPr lang="en-US" b="0" dirty="0">
              <a:effectLst/>
            </a:endParaRPr>
          </a:p>
          <a:p>
            <a:pPr rtl="0"/>
            <a:r>
              <a:rPr lang="en-US" sz="1200" b="0" i="0" u="none" strike="noStrike" kern="1200" dirty="0">
                <a:solidFill>
                  <a:schemeClr val="tx1"/>
                </a:solidFill>
                <a:effectLst/>
                <a:latin typeface="+mn-lt"/>
                <a:ea typeface="+mn-ea"/>
                <a:cs typeface="+mn-cs"/>
              </a:rPr>
              <a:t>Gant, Z., Gant, L., Song, R., Willis, L., &amp; Johnson, A. S. (2014). A Census Tract-Level Examination of Social Determinants of Health among Black/African American Men with Diagnosed HIV Infection, 2005-2009-17 US Areas.</a:t>
            </a:r>
            <a:endParaRPr lang="en-US" b="0" dirty="0">
              <a:effectLst/>
            </a:endParaRPr>
          </a:p>
          <a:p>
            <a:pPr rtl="0"/>
            <a:r>
              <a:rPr lang="en-US" sz="1200" b="0" i="0" u="none" strike="noStrike" kern="1200" dirty="0">
                <a:solidFill>
                  <a:schemeClr val="tx1"/>
                </a:solidFill>
                <a:effectLst/>
                <a:latin typeface="+mn-lt"/>
                <a:ea typeface="+mn-ea"/>
                <a:cs typeface="+mn-cs"/>
              </a:rPr>
              <a:t>Health Resources and Services Administration. African Americans – A Living History: The Ryan White HIV/AIDS Program. Accessed at http://hab.hrsa.gov/livinghistory/issues/African-Americans.pdf.</a:t>
            </a:r>
            <a:endParaRPr lang="en-US" b="0" dirty="0">
              <a:effectLst/>
            </a:endParaRPr>
          </a:p>
          <a:p>
            <a:pPr rtl="0"/>
            <a:r>
              <a:rPr lang="en-US" sz="1200" b="0" i="0" u="none" strike="noStrike" kern="1200" dirty="0">
                <a:solidFill>
                  <a:schemeClr val="tx1"/>
                </a:solidFill>
                <a:effectLst/>
                <a:latin typeface="+mn-lt"/>
                <a:ea typeface="+mn-ea"/>
                <a:cs typeface="+mn-cs"/>
              </a:rPr>
              <a:t>Social determinants of health. </a:t>
            </a:r>
            <a:r>
              <a:rPr lang="en-US" sz="1200" b="0" i="1" u="none" strike="noStrike" kern="1200" dirty="0">
                <a:solidFill>
                  <a:schemeClr val="tx1"/>
                </a:solidFill>
                <a:effectLst/>
                <a:latin typeface="+mn-lt"/>
                <a:ea typeface="+mn-ea"/>
                <a:cs typeface="+mn-cs"/>
              </a:rPr>
              <a:t>Healthy People 2020.</a:t>
            </a:r>
            <a:r>
              <a:rPr lang="en-US" sz="1200" b="0" i="0" u="none" strike="noStrike" kern="1200" dirty="0">
                <a:solidFill>
                  <a:schemeClr val="tx1"/>
                </a:solidFill>
                <a:effectLst/>
                <a:latin typeface="+mn-lt"/>
                <a:ea typeface="+mn-ea"/>
                <a:cs typeface="+mn-cs"/>
              </a:rPr>
              <a:t> https://www.healthypeople.gov/2020/topics-objectives/topic/social-determinants-of-health</a:t>
            </a:r>
            <a:endParaRPr lang="en-US" b="0" dirty="0">
              <a:effectLst/>
            </a:endParaRPr>
          </a:p>
          <a:p>
            <a:br>
              <a:rPr lang="en-US" dirty="0"/>
            </a:b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F7FECF2-A72E-4007-A9CB-F773D30F6427}"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12151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Like anyone, black gay, bisexual, same gender loving, and other men who have sex with men can be classified into many groups based on social constructs like race, gender, sexual orientation, socioeconomic status, etc. These constructs are not intrinsically negative; and they are what make each person unique. However, Black gay, bisexual, or same gender loving men may experience discrimination or oppression directly related these qualities. Among other things, Black gay men might experience discrimination or oppression for being black or gay.</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The effects of discrimination or oppression for any one cultural identity can be substantial, and when we think about a person’s experiences of oppression, we usually think about each of these qualities and people’s reactions to them separately. But actually, these qualities are not completely independent of each other. This is referred to as “intersectionality.” Often, these intersectional identities – like being a black, gay man - can seem to be at odds with one another, forcing the person experiencing it to have to choose an identity within which to respond, at the expense of the experience of the other identity, or they may not feel truly understood or accepted by either. Further, discrimination, oppression, and the resulting stress and other negative effects can be compounded when a person experiences multiple forms of discrimination at the same time. </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The lived experiences of Black gay and bisexual men can be marginalized by both the black community and the gay community, as well as by people outside of these communities. Understanding these subtleties of experience can help us, as health care professionals, become better listeners and avoid stereotyping.</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So what does this mean for providers? Providers must strive to consider all aspects of their clients’ identities and experiences, and meet their unique needs.</a:t>
            </a:r>
            <a:endParaRPr lang="en-US" b="0" dirty="0">
              <a:effectLst/>
            </a:endParaRPr>
          </a:p>
          <a:p>
            <a:endParaRPr lang="en-US" b="0" dirty="0">
              <a:effectLst/>
            </a:endParaRPr>
          </a:p>
          <a:p>
            <a:pPr rtl="0"/>
            <a:r>
              <a:rPr lang="en-US" sz="1200" b="0" i="0" u="none" strike="noStrike" kern="1200" dirty="0">
                <a:solidFill>
                  <a:schemeClr val="tx1"/>
                </a:solidFill>
                <a:effectLst/>
                <a:latin typeface="+mn-lt"/>
                <a:ea typeface="+mn-ea"/>
                <a:cs typeface="+mn-cs"/>
              </a:rPr>
              <a:t>Citation: </a:t>
            </a:r>
            <a:r>
              <a:rPr lang="en-US" sz="1200" b="0" i="0" u="none" strike="noStrike" kern="1200" dirty="0" err="1">
                <a:solidFill>
                  <a:schemeClr val="tx1"/>
                </a:solidFill>
                <a:effectLst/>
                <a:latin typeface="+mn-lt"/>
                <a:ea typeface="+mn-ea"/>
                <a:cs typeface="+mn-cs"/>
              </a:rPr>
              <a:t>Kimberlé</a:t>
            </a:r>
            <a:r>
              <a:rPr lang="en-US" sz="1200" b="0" i="0" u="none" strike="noStrike" kern="1200" dirty="0">
                <a:solidFill>
                  <a:schemeClr val="tx1"/>
                </a:solidFill>
                <a:effectLst/>
                <a:latin typeface="+mn-lt"/>
                <a:ea typeface="+mn-ea"/>
                <a:cs typeface="+mn-cs"/>
              </a:rPr>
              <a:t> Crenshaw (1989). “Mapping the Margins: Intersectionality, Identity Politics, and Violence Against Women of Color”</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FF7FECF2-A72E-4007-A9CB-F773D30F6427}"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821781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p:cNvSpPr>
          <p:nvPr>
            <p:ph type="body" sz="quarter" idx="1"/>
          </p:nvPr>
        </p:nvSpPr>
        <p:spPr/>
        <p:txBody>
          <a:bodyPr/>
          <a:lstStyle/>
          <a:p>
            <a:pPr rtl="0"/>
            <a:r>
              <a:rPr lang="en-US" sz="1200" b="0" i="0" u="none" strike="noStrike" kern="1200" dirty="0">
                <a:solidFill>
                  <a:schemeClr val="tx1"/>
                </a:solidFill>
                <a:effectLst/>
                <a:latin typeface="+mn-lt"/>
                <a:ea typeface="+mn-ea"/>
                <a:cs typeface="+mn-cs"/>
              </a:rPr>
              <a:t>Recognizing and responding to cultural diversity is an essential aspect of care. Understanding an individual’s background can help us understand how to communicate better and identify any unique challenges they may face. But as we just discussed, culture is complex. It shouldn’t be surprising, then, that while members of different cultural groups may share some characteristics such as race, ethnicity, sexual orientation, sexual behavior, they are not a homogenous group.</a:t>
            </a:r>
          </a:p>
          <a:p>
            <a:pPr rtl="0"/>
            <a:endParaRPr lang="en-US" b="0" dirty="0">
              <a:effectLst/>
            </a:endParaRPr>
          </a:p>
          <a:p>
            <a:pPr rtl="0"/>
            <a:r>
              <a:rPr lang="en-US" sz="1200" b="0" i="0" u="none" strike="noStrike" kern="1200" dirty="0">
                <a:solidFill>
                  <a:schemeClr val="tx1"/>
                </a:solidFill>
                <a:effectLst/>
                <a:latin typeface="+mn-lt"/>
                <a:ea typeface="+mn-ea"/>
                <a:cs typeface="+mn-cs"/>
              </a:rPr>
              <a:t>We have already talked about most of these, but we are going to talk about two additional examples of culture in the coming slides. As we go through them, it is really important to remember that all black gay, bisexual, or same gender loving men do not share the same values, beliefs, experiences, influences, likes, dislikes, fears, or desires, nor are these things the same within cultural groups. The purpose of our discussion today is to increase awareness and open-mindedness, and not to create stereotypes. Everyone is different and has a different lived experience.</a:t>
            </a:r>
            <a:endParaRPr lang="en-US" b="0" dirty="0">
              <a:effectLst/>
            </a:endParaRPr>
          </a:p>
        </p:txBody>
      </p:sp>
      <p:sp>
        <p:nvSpPr>
          <p:cNvPr id="3" name="Slide Image Placeholder 2"/>
          <p:cNvSpPr>
            <a:spLocks noGrp="1" noRot="1" noChangeAspect="1"/>
          </p:cNvSpPr>
          <p:nvPr>
            <p:ph type="sldImg"/>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p:cNvSpPr>
          <p:nvPr>
            <p:ph type="body" sz="quarter" idx="1"/>
          </p:nvPr>
        </p:nvSpPr>
        <p:spPr/>
        <p:txBody>
          <a:bodyPr/>
          <a:lstStyle>
            <a:lvl1pPr defTabSz="914400">
              <a:lnSpc>
                <a:spcPct val="100000"/>
              </a:lnSpc>
              <a:defRPr sz="1100">
                <a:latin typeface="Arial"/>
                <a:ea typeface="Arial"/>
                <a:cs typeface="Arial"/>
                <a:sym typeface="Arial"/>
              </a:defRPr>
            </a:lvl1pPr>
          </a:lstStyle>
          <a:p>
            <a:pPr rtl="0"/>
            <a:r>
              <a:rPr lang="en-US" sz="1100" b="0" i="0" u="none" strike="noStrike" kern="1200" dirty="0">
                <a:solidFill>
                  <a:schemeClr val="tx1"/>
                </a:solidFill>
                <a:effectLst/>
                <a:latin typeface="Arial"/>
                <a:ea typeface="Arial"/>
                <a:cs typeface="Arial"/>
                <a:sym typeface="Arial"/>
              </a:rPr>
              <a:t>Let’s look at our training objectives for a moment. By the end of this training, you will be able to:</a:t>
            </a:r>
            <a:endParaRPr lang="en-US" b="0" dirty="0">
              <a:effectLst/>
            </a:endParaRPr>
          </a:p>
          <a:p>
            <a:pPr marL="171450" indent="-171450" rtl="0" fontAlgn="base">
              <a:buFont typeface="Arial" panose="020B0604020202020204" pitchFamily="34" charset="0"/>
              <a:buChar char="•"/>
            </a:pPr>
            <a:r>
              <a:rPr lang="en-US" sz="1100" b="0" i="0" u="none" strike="noStrike" kern="1200" dirty="0">
                <a:solidFill>
                  <a:schemeClr val="tx1"/>
                </a:solidFill>
                <a:effectLst/>
                <a:latin typeface="Arial"/>
                <a:ea typeface="Arial"/>
                <a:cs typeface="Arial"/>
                <a:sym typeface="Arial"/>
              </a:rPr>
              <a:t>Explain what we mean by health literacy</a:t>
            </a:r>
          </a:p>
          <a:p>
            <a:pPr marL="171450" indent="-171450" rtl="0" fontAlgn="base">
              <a:buFont typeface="Arial" panose="020B0604020202020204" pitchFamily="34" charset="0"/>
              <a:buChar char="•"/>
            </a:pPr>
            <a:r>
              <a:rPr lang="en-US" sz="1100" b="0" i="0" u="none" strike="noStrike" kern="1200" dirty="0">
                <a:solidFill>
                  <a:schemeClr val="tx1"/>
                </a:solidFill>
                <a:effectLst/>
                <a:latin typeface="Arial"/>
                <a:ea typeface="Arial"/>
                <a:cs typeface="Arial"/>
                <a:sym typeface="Arial"/>
              </a:rPr>
              <a:t>Recognize some indications that your clients are experiencing limited health literacy</a:t>
            </a:r>
          </a:p>
          <a:p>
            <a:pPr marL="171450" indent="-171450" rtl="0" fontAlgn="base">
              <a:buFont typeface="Arial" panose="020B0604020202020204" pitchFamily="34" charset="0"/>
              <a:buChar char="•"/>
            </a:pPr>
            <a:r>
              <a:rPr lang="en-US" sz="1100" b="0" i="0" u="none" strike="noStrike" kern="1200" dirty="0">
                <a:solidFill>
                  <a:schemeClr val="tx1"/>
                </a:solidFill>
                <a:effectLst/>
                <a:latin typeface="Arial"/>
                <a:ea typeface="Arial"/>
                <a:cs typeface="Arial"/>
                <a:sym typeface="Arial"/>
              </a:rPr>
              <a:t>Apply health literate approaches to improve communication with your clients</a:t>
            </a:r>
          </a:p>
          <a:p>
            <a:pPr marL="171450" indent="-171450" rtl="0" fontAlgn="base">
              <a:buFont typeface="Arial" panose="020B0604020202020204" pitchFamily="34" charset="0"/>
              <a:buChar char="•"/>
            </a:pPr>
            <a:r>
              <a:rPr lang="en-US" sz="1100" b="0" i="0" u="none" strike="noStrike" kern="1200" dirty="0">
                <a:solidFill>
                  <a:schemeClr val="tx1"/>
                </a:solidFill>
                <a:effectLst/>
                <a:latin typeface="Arial"/>
                <a:ea typeface="Arial"/>
                <a:cs typeface="Arial"/>
                <a:sym typeface="Arial"/>
              </a:rPr>
              <a:t>Explain the importance of organizational health literacy for Black gay, bisexual, and same gender loving men</a:t>
            </a:r>
          </a:p>
          <a:p>
            <a:pPr marL="171450" indent="-171450" rtl="0" fontAlgn="base">
              <a:buFont typeface="Arial" panose="020B0604020202020204" pitchFamily="34" charset="0"/>
              <a:buChar char="•"/>
            </a:pPr>
            <a:r>
              <a:rPr lang="en-US" sz="1100" b="0" i="0" u="none" strike="noStrike" kern="1200" dirty="0">
                <a:solidFill>
                  <a:schemeClr val="tx1"/>
                </a:solidFill>
                <a:effectLst/>
                <a:latin typeface="Arial"/>
                <a:ea typeface="Arial"/>
                <a:cs typeface="Arial"/>
                <a:sym typeface="Arial"/>
              </a:rPr>
              <a:t>Describe what steps you and your organization can take to promote health literacy and deliver health literate HIV services</a:t>
            </a:r>
          </a:p>
          <a:p>
            <a:pPr rtl="0"/>
            <a:endParaRPr lang="en-US" sz="1100" b="0" i="0" u="none" strike="noStrike" kern="1200" dirty="0">
              <a:solidFill>
                <a:schemeClr val="tx1"/>
              </a:solidFill>
              <a:effectLst/>
              <a:latin typeface="Arial"/>
              <a:ea typeface="Arial"/>
              <a:cs typeface="Arial"/>
              <a:sym typeface="Arial"/>
            </a:endParaRPr>
          </a:p>
          <a:p>
            <a:pPr rtl="0"/>
            <a:r>
              <a:rPr lang="en-US" sz="1100" b="0" i="0" u="none" strike="noStrike" kern="1200" dirty="0">
                <a:solidFill>
                  <a:schemeClr val="tx1"/>
                </a:solidFill>
                <a:effectLst/>
                <a:latin typeface="Arial"/>
                <a:ea typeface="Arial"/>
                <a:cs typeface="Arial"/>
                <a:sym typeface="Arial"/>
              </a:rPr>
              <a:t>We have a lot of cover today, so let’s get started!</a:t>
            </a:r>
            <a:endParaRPr lang="en-US" b="0" dirty="0">
              <a:effectLst/>
            </a:endParaRPr>
          </a:p>
          <a:p>
            <a:br>
              <a:rPr lang="en-US" dirty="0"/>
            </a:br>
            <a:endParaRPr lang="en-US" dirty="0"/>
          </a:p>
        </p:txBody>
      </p:sp>
      <p:sp>
        <p:nvSpPr>
          <p:cNvPr id="3" name="Slide Image Placeholder 2"/>
          <p:cNvSpPr>
            <a:spLocks noGrp="1" noRot="1" noChangeAspect="1"/>
          </p:cNvSpPr>
          <p:nvPr>
            <p:ph type="sldImg"/>
          </p:nvPr>
        </p:nvSpPr>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Biases can play out through negative experiences and stigma, particularly for people of color, people living with HIV, and people with limited health literacy.</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FF7FECF2-A72E-4007-A9CB-F773D30F6427}"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0432159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Black gay and bisexual men may experience stigma. We define stigma as  prejudice, avoidance, rejection, and discrimination directed at people believed to have an illness, disorder, or other undesirable trait. In our society, those who conform to normative expectations are rewarded with acceptance, while those who deviate from what is considered normal are punished through stigmatization. People might be stigmatized due to any quality about them – the color of their skin, their religion, how they dress, the language they speak, or who they have sex with.</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Stigma often stems from fear of the unknown, ignorance, and isolation and is rooted in ethnocentrism, which is an evaluation of others’ cultures against the values, standards, and customs of one’s own culture. When someone believes that one person is superior to another, it is unlikely that he or she will be open to accepting those whose opinions or lives differ from their own. Many people are fearful of what they don’t know or understand, sometimes causing them to reject other ways of being. The lack of exposure to different kinds of people and ways of being can cause people to stigmatize people, circumstances, or unfamiliar ideas. </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Stigma comprises a collection of attitudes and beliefs against a group of people. When these beliefs spread, the impact on the community becomes greater and more long-lasting, affecting every aspect of life, including health care. Stigma becomes cyclical when it is internalized by members of the community. In that way, the anticipation of the experience of stigma causes harm. Stigma also becomes cyclical when it goes unchallenged and when it is explicitly and implicitly taught to others. </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Stigmatized groups are often the object of prejudice, avoidance, rejection, and discrimination. There are many opportunities for stigma to attach itself to Black gay, bisexual, or same-gender-loving, and other men who have sex with men. In the case of an HIV-positive Black gay or bisexual man, he may be stigmatized for the circumstance of being HIV positive, the quality of being homosexual, and being a person who is Black. </a:t>
            </a:r>
          </a:p>
          <a:p>
            <a:pPr rtl="0"/>
            <a:endParaRPr lang="en-US" b="0" dirty="0">
              <a:effectLst/>
            </a:endParaRPr>
          </a:p>
          <a:p>
            <a:pPr rtl="0"/>
            <a:r>
              <a:rPr lang="en-US" sz="1200" b="0" i="0" u="none" strike="noStrike" kern="1200" dirty="0">
                <a:solidFill>
                  <a:schemeClr val="tx1"/>
                </a:solidFill>
                <a:effectLst/>
                <a:latin typeface="+mn-lt"/>
                <a:ea typeface="+mn-ea"/>
                <a:cs typeface="+mn-cs"/>
              </a:rPr>
              <a:t>In health care settings, people may also be stigmatized or expect that they will be stigmatized for having limited health literacy. They may worry that their health care providers, family members, or friends will think less of them if they find out that they can’t easily understand health information. This may lead them to want to hide their lack of understanding from their providers.</a:t>
            </a:r>
            <a:endParaRPr lang="en-US" b="0" dirty="0">
              <a:effectLst/>
            </a:endParaRPr>
          </a:p>
          <a:p>
            <a:br>
              <a:rPr lang="en-US" dirty="0"/>
            </a:br>
            <a:endParaRPr lang="en-US" b="0" dirty="0">
              <a:effectLst/>
            </a:endParaRPr>
          </a:p>
          <a:p>
            <a:pPr rtl="0"/>
            <a:r>
              <a:rPr lang="en-US" sz="1200" b="0" i="0" u="none" strike="noStrike" kern="1200" dirty="0">
                <a:solidFill>
                  <a:schemeClr val="tx1"/>
                </a:solidFill>
                <a:effectLst/>
                <a:latin typeface="+mn-lt"/>
                <a:ea typeface="+mn-ea"/>
                <a:cs typeface="+mn-cs"/>
              </a:rPr>
              <a:t>Citations:</a:t>
            </a:r>
            <a:endParaRPr lang="en-US" b="0" dirty="0">
              <a:effectLst/>
            </a:endParaRPr>
          </a:p>
          <a:p>
            <a:pPr rtl="0"/>
            <a:r>
              <a:rPr lang="en-US" sz="1200" b="0" i="0" u="none" strike="noStrike" kern="1200" dirty="0">
                <a:solidFill>
                  <a:schemeClr val="tx1"/>
                </a:solidFill>
                <a:effectLst/>
                <a:latin typeface="+mn-lt"/>
                <a:ea typeface="+mn-ea"/>
                <a:cs typeface="+mn-cs"/>
              </a:rPr>
              <a:t>Christensen, J. L., Miller, L. C., Appleby, P. R., </a:t>
            </a:r>
            <a:r>
              <a:rPr lang="en-US" sz="1200" b="0" i="0" u="none" strike="noStrike" kern="1200" dirty="0" err="1">
                <a:solidFill>
                  <a:schemeClr val="tx1"/>
                </a:solidFill>
                <a:effectLst/>
                <a:latin typeface="+mn-lt"/>
                <a:ea typeface="+mn-ea"/>
                <a:cs typeface="+mn-cs"/>
              </a:rPr>
              <a:t>Corsbie-Massay</a:t>
            </a:r>
            <a:r>
              <a:rPr lang="en-US" sz="1200" b="0" i="0" u="none" strike="noStrike" kern="1200" dirty="0">
                <a:solidFill>
                  <a:schemeClr val="tx1"/>
                </a:solidFill>
                <a:effectLst/>
                <a:latin typeface="+mn-lt"/>
                <a:ea typeface="+mn-ea"/>
                <a:cs typeface="+mn-cs"/>
              </a:rPr>
              <a:t>, C., Godoy, C. G., </a:t>
            </a:r>
            <a:r>
              <a:rPr lang="en-US" sz="1200" b="0" i="0" u="none" strike="noStrike" kern="1200" dirty="0" err="1">
                <a:solidFill>
                  <a:schemeClr val="tx1"/>
                </a:solidFill>
                <a:effectLst/>
                <a:latin typeface="+mn-lt"/>
                <a:ea typeface="+mn-ea"/>
                <a:cs typeface="+mn-cs"/>
              </a:rPr>
              <a:t>Marsella</a:t>
            </a:r>
            <a:r>
              <a:rPr lang="en-US" sz="1200" b="0" i="0" u="none" strike="noStrike" kern="1200" dirty="0">
                <a:solidFill>
                  <a:schemeClr val="tx1"/>
                </a:solidFill>
                <a:effectLst/>
                <a:latin typeface="+mn-lt"/>
                <a:ea typeface="+mn-ea"/>
                <a:cs typeface="+mn-cs"/>
              </a:rPr>
              <a:t>, S. C., and Read, S. J. (2013). Reducing shame in a game that predicts HIV risk reduction for young adult MSM: A randomized trial delivered nationally over the web. Journal of the International AIDS Society, 16,(</a:t>
            </a:r>
            <a:r>
              <a:rPr lang="en-US" sz="1200" b="0" i="0" u="none" strike="noStrike" kern="1200" dirty="0" err="1">
                <a:solidFill>
                  <a:schemeClr val="tx1"/>
                </a:solidFill>
                <a:effectLst/>
                <a:latin typeface="+mn-lt"/>
                <a:ea typeface="+mn-ea"/>
                <a:cs typeface="+mn-cs"/>
              </a:rPr>
              <a:t>Suppl</a:t>
            </a:r>
            <a:r>
              <a:rPr lang="en-US" sz="1200" b="0" i="0" u="none" strike="noStrike" kern="1200" dirty="0">
                <a:solidFill>
                  <a:schemeClr val="tx1"/>
                </a:solidFill>
                <a:effectLst/>
                <a:latin typeface="+mn-lt"/>
                <a:ea typeface="+mn-ea"/>
                <a:cs typeface="+mn-cs"/>
              </a:rPr>
              <a:t> 2) 18716</a:t>
            </a:r>
            <a:endParaRPr lang="en-US" b="0" dirty="0">
              <a:effectLst/>
            </a:endParaRPr>
          </a:p>
          <a:p>
            <a:pPr rtl="0"/>
            <a:r>
              <a:rPr lang="en-US" sz="1200" b="0" i="0" u="none" strike="noStrike" kern="1200" dirty="0" err="1">
                <a:solidFill>
                  <a:schemeClr val="tx1"/>
                </a:solidFill>
                <a:effectLst/>
                <a:latin typeface="+mn-lt"/>
                <a:ea typeface="+mn-ea"/>
                <a:cs typeface="+mn-cs"/>
              </a:rPr>
              <a:t>Cialdini</a:t>
            </a:r>
            <a:r>
              <a:rPr lang="en-US" sz="1200" b="0" i="0" u="none" strike="noStrike" kern="1200" dirty="0">
                <a:solidFill>
                  <a:schemeClr val="tx1"/>
                </a:solidFill>
                <a:effectLst/>
                <a:latin typeface="+mn-lt"/>
                <a:ea typeface="+mn-ea"/>
                <a:cs typeface="+mn-cs"/>
              </a:rPr>
              <a:t>, R. B., Reno, R. R., &amp; </a:t>
            </a:r>
            <a:r>
              <a:rPr lang="en-US" sz="1200" b="0" i="0" u="none" strike="noStrike" kern="1200" dirty="0" err="1">
                <a:solidFill>
                  <a:schemeClr val="tx1"/>
                </a:solidFill>
                <a:effectLst/>
                <a:latin typeface="+mn-lt"/>
                <a:ea typeface="+mn-ea"/>
                <a:cs typeface="+mn-cs"/>
              </a:rPr>
              <a:t>Kallgren</a:t>
            </a:r>
            <a:r>
              <a:rPr lang="en-US" sz="1200" b="0" i="0" u="none" strike="noStrike" kern="1200" dirty="0">
                <a:solidFill>
                  <a:schemeClr val="tx1"/>
                </a:solidFill>
                <a:effectLst/>
                <a:latin typeface="+mn-lt"/>
                <a:ea typeface="+mn-ea"/>
                <a:cs typeface="+mn-cs"/>
              </a:rPr>
              <a:t>, C. A. (1990). A focus theory of normative conduct: recycling the concept of norms to reduce littering in public places. Journal of personality and social psychology, 58(6), 1015.</a:t>
            </a:r>
            <a:endParaRPr lang="en-US" b="0" dirty="0">
              <a:effectLst/>
            </a:endParaRPr>
          </a:p>
          <a:p>
            <a:pPr rtl="0"/>
            <a:r>
              <a:rPr lang="en-US" sz="1200" b="0" i="0" u="none" strike="noStrike" kern="1200" dirty="0">
                <a:solidFill>
                  <a:schemeClr val="tx1"/>
                </a:solidFill>
                <a:effectLst/>
                <a:latin typeface="+mn-lt"/>
                <a:ea typeface="+mn-ea"/>
                <a:cs typeface="+mn-cs"/>
              </a:rPr>
              <a:t>Goffman, E. (1963). Stigma: Notes on the Management of Spoiled Identity. Prentice-Hall, Englewood Cliffs, NJ.</a:t>
            </a:r>
            <a:endParaRPr lang="en-US" b="0" dirty="0">
              <a:effectLst/>
            </a:endParaRPr>
          </a:p>
          <a:p>
            <a:pPr rtl="0"/>
            <a:r>
              <a:rPr lang="en-US" sz="1200" b="0" i="0" u="none" strike="noStrike" kern="1200" dirty="0">
                <a:solidFill>
                  <a:schemeClr val="tx1"/>
                </a:solidFill>
                <a:effectLst/>
                <a:latin typeface="+mn-lt"/>
                <a:ea typeface="+mn-ea"/>
                <a:cs typeface="+mn-cs"/>
              </a:rPr>
              <a:t>Link BG, Phelan JC. (2001). Conceptualizing Stigma. </a:t>
            </a:r>
            <a:r>
              <a:rPr lang="en-US" sz="1200" b="0" i="0" u="none" strike="noStrike" kern="1200" dirty="0" err="1">
                <a:solidFill>
                  <a:schemeClr val="tx1"/>
                </a:solidFill>
                <a:effectLst/>
                <a:latin typeface="+mn-lt"/>
                <a:ea typeface="+mn-ea"/>
                <a:cs typeface="+mn-cs"/>
              </a:rPr>
              <a:t>Annu</a:t>
            </a:r>
            <a:r>
              <a:rPr lang="en-US" sz="1200" b="0" i="0" u="none" strike="noStrike" kern="1200" dirty="0">
                <a:solidFill>
                  <a:schemeClr val="tx1"/>
                </a:solidFill>
                <a:effectLst/>
                <a:latin typeface="+mn-lt"/>
                <a:ea typeface="+mn-ea"/>
                <a:cs typeface="+mn-cs"/>
              </a:rPr>
              <a:t> Rev </a:t>
            </a:r>
            <a:r>
              <a:rPr lang="en-US" sz="1200" b="0" i="0" u="none" strike="noStrike" kern="1200" dirty="0" err="1">
                <a:solidFill>
                  <a:schemeClr val="tx1"/>
                </a:solidFill>
                <a:effectLst/>
                <a:latin typeface="+mn-lt"/>
                <a:ea typeface="+mn-ea"/>
                <a:cs typeface="+mn-cs"/>
              </a:rPr>
              <a:t>Sociol</a:t>
            </a:r>
            <a:r>
              <a:rPr lang="en-US" sz="1200" b="0" i="0" u="none" strike="noStrike" kern="1200" dirty="0">
                <a:solidFill>
                  <a:schemeClr val="tx1"/>
                </a:solidFill>
                <a:effectLst/>
                <a:latin typeface="+mn-lt"/>
                <a:ea typeface="+mn-ea"/>
                <a:cs typeface="+mn-cs"/>
              </a:rPr>
              <a:t> , 27, 363-85.</a:t>
            </a:r>
            <a:endParaRPr lang="en-US" b="0" dirty="0">
              <a:effectLst/>
            </a:endParaRPr>
          </a:p>
          <a:p>
            <a:pPr rtl="0"/>
            <a:r>
              <a:rPr lang="en-US" sz="1200" b="0" i="0" u="none" strike="noStrike" kern="1200" dirty="0">
                <a:solidFill>
                  <a:schemeClr val="tx1"/>
                </a:solidFill>
                <a:effectLst/>
                <a:latin typeface="+mn-lt"/>
                <a:ea typeface="+mn-ea"/>
                <a:cs typeface="+mn-cs"/>
              </a:rPr>
              <a:t>Centers for Disease Control and Prevention.</a:t>
            </a:r>
            <a:r>
              <a:rPr lang="en-US" sz="1200" b="0" i="0" u="none" strike="noStrike" kern="1200" dirty="0">
                <a:solidFill>
                  <a:schemeClr val="tx1"/>
                </a:solidFill>
                <a:effectLst/>
                <a:latin typeface="+mn-lt"/>
                <a:ea typeface="+mn-ea"/>
                <a:cs typeface="+mn-cs"/>
                <a:hlinkClick r:id="rId3"/>
              </a:rPr>
              <a:t> </a:t>
            </a:r>
            <a:r>
              <a:rPr lang="en-US" sz="1200" b="0" i="0" u="sng" strike="noStrike" kern="1200" dirty="0">
                <a:solidFill>
                  <a:schemeClr val="tx1"/>
                </a:solidFill>
                <a:effectLst/>
                <a:latin typeface="+mn-lt"/>
                <a:ea typeface="+mn-ea"/>
                <a:cs typeface="+mn-cs"/>
                <a:hlinkClick r:id="rId3"/>
              </a:rPr>
              <a:t>https://www.cdc.gov/mentalhealth/basics/stigma-illness.htm</a:t>
            </a:r>
            <a:endParaRPr lang="en-US" b="0" dirty="0">
              <a:effectLst/>
            </a:endParaRPr>
          </a:p>
          <a:p>
            <a:br>
              <a:rPr lang="en-US" dirty="0"/>
            </a:br>
            <a:endParaRPr lang="en-US" sz="1000" dirty="0"/>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22013976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 response to stigma varies from person to person. However, people will often respond (consciously or unconsciously) to experiences of stigma with denial, feelings of shame, isolation, deceit, defensiveness, depression, guilt, withdrawal, fear, self-harm, or a loss of self-worth.</a:t>
            </a:r>
            <a:br>
              <a:rPr lang="en-US" dirty="0"/>
            </a:br>
            <a:endParaRPr lang="en-US" sz="1200" kern="1200" dirty="0">
              <a:solidFill>
                <a:schemeClr val="tx1"/>
              </a:solidFill>
              <a:effectLst/>
              <a:latin typeface="+mn-lt"/>
              <a:ea typeface="+mn-ea"/>
              <a:cs typeface="+mn-cs"/>
            </a:endParaRPr>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22013976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Shape 241"/>
          <p:cNvSpPr>
            <a:spLocks noGrp="1"/>
          </p:cNvSpPr>
          <p:nvPr>
            <p:ph type="body" sz="quarter" idx="1"/>
          </p:nvPr>
        </p:nvSpPr>
        <p:spPr/>
        <p:txBody>
          <a:bodyPr/>
          <a:lstStyle>
            <a:lvl1pPr defTabSz="914400">
              <a:lnSpc>
                <a:spcPct val="80000"/>
              </a:lnSpc>
              <a:spcBef>
                <a:spcPts val="100"/>
              </a:spcBef>
              <a:defRPr sz="1100">
                <a:latin typeface="Arial"/>
                <a:ea typeface="Arial"/>
                <a:cs typeface="Arial"/>
                <a:sym typeface="Arial"/>
              </a:defRPr>
            </a:lvl1pPr>
          </a:lstStyle>
          <a:p>
            <a:pPr rtl="0"/>
            <a:r>
              <a:rPr lang="en-US" sz="1100" b="0" i="0" u="none" strike="noStrike" kern="1200" dirty="0">
                <a:solidFill>
                  <a:schemeClr val="tx1"/>
                </a:solidFill>
                <a:effectLst/>
                <a:latin typeface="Arial"/>
                <a:ea typeface="Arial"/>
                <a:cs typeface="Arial"/>
                <a:sym typeface="Arial"/>
              </a:rPr>
              <a:t>Many clients want to discuss their sexual health with you, but most want </a:t>
            </a:r>
            <a:r>
              <a:rPr lang="en-US" sz="1100" b="0" i="1" u="none" strike="noStrike" kern="1200" dirty="0">
                <a:solidFill>
                  <a:schemeClr val="tx1"/>
                </a:solidFill>
                <a:effectLst/>
                <a:latin typeface="Arial"/>
                <a:ea typeface="Arial"/>
                <a:cs typeface="Arial"/>
                <a:sym typeface="Arial"/>
              </a:rPr>
              <a:t>you </a:t>
            </a:r>
            <a:r>
              <a:rPr lang="en-US" sz="1100" b="0" i="0" u="none" strike="noStrike" kern="1200" dirty="0">
                <a:solidFill>
                  <a:schemeClr val="tx1"/>
                </a:solidFill>
                <a:effectLst/>
                <a:latin typeface="Arial"/>
                <a:ea typeface="Arial"/>
                <a:cs typeface="Arial"/>
                <a:sym typeface="Arial"/>
              </a:rPr>
              <a:t>to bring it up. Moreover, it's your responsibility as a provider to address patient’s concerns about sexuality and sexual health. In order to help clients feel comfortable talking about sex and sexuality with you, start by making your client feel comfortable by establishing a rapport before you start talking about sensitive topics, and make sure that your clients understand that sexual concerns are common. Make sure that you’re using neutral and inclusive terms (like “partner”) and be sure that both your words and your body language appear judgement-free. Avoid making assumptions about your clients; unless you ask, you cannot know a person’s sexual orientation, behaviors, or gender identity. Lastly, be transparent with your clients; if you’re not familiar with a term your client uses, ask them to tell you more about it. Similarly, if a client hesitates answering a sensitive question, try to rephrase it or briefly explain why you are asking.</a:t>
            </a:r>
          </a:p>
          <a:p>
            <a:pPr rtl="0"/>
            <a:endParaRPr lang="en-US" b="0" dirty="0">
              <a:effectLst/>
            </a:endParaRPr>
          </a:p>
          <a:p>
            <a:pPr rtl="0"/>
            <a:r>
              <a:rPr lang="en-US" sz="1100" b="0" i="0" u="none" strike="noStrike" kern="1200" dirty="0">
                <a:solidFill>
                  <a:schemeClr val="tx1"/>
                </a:solidFill>
                <a:effectLst/>
                <a:latin typeface="Arial"/>
                <a:ea typeface="Arial"/>
                <a:cs typeface="Arial"/>
                <a:sym typeface="Arial"/>
              </a:rPr>
              <a:t>These points are really important because many people are uncomfortable discussing sex and sexuality with their health care providers, and few Black gay and bisexual men report even talking about HIV with their friends or sexual partners. Some studies suggest that black gay and bisexual men view the experience of disclosing personal information–even to a provider— as a negative consequence of learning their HIV status.  Furthermore, 61% say they rarely discuss HIV even when visiting their doctor. There may be many reasons why individuals choose not to disclose their HIV status, including concerns about confidentiality, fears about stigma or discrimination, or feelings of shame or denial. Regardless of the reason, however, not being willing to have discussions about sexuality or disease affects health literacy. This is why it is so important that providers take the time to build trusting relationships and focus on eliciting and listening to what clients have to say.</a:t>
            </a:r>
            <a:endParaRPr lang="en-US" sz="1200" dirty="0">
              <a:latin typeface="+mn-lt"/>
              <a:ea typeface="+mn-ea"/>
              <a:cs typeface="+mn-cs"/>
            </a:endParaRPr>
          </a:p>
          <a:p>
            <a:r>
              <a:rPr lang="en-US" dirty="0">
                <a:latin typeface="+mn-lt"/>
                <a:sym typeface="Arial"/>
              </a:rPr>
              <a:t>Citation:</a:t>
            </a:r>
          </a:p>
          <a:p>
            <a:pPr rtl="0"/>
            <a:r>
              <a:rPr lang="en-US" sz="1100" b="0" i="0" u="none" strike="noStrike" kern="1200" dirty="0" err="1">
                <a:solidFill>
                  <a:schemeClr val="tx1"/>
                </a:solidFill>
                <a:effectLst/>
                <a:latin typeface="Arial"/>
                <a:ea typeface="Arial"/>
                <a:cs typeface="Arial"/>
                <a:sym typeface="Arial"/>
              </a:rPr>
              <a:t>Altarum</a:t>
            </a:r>
            <a:r>
              <a:rPr lang="en-US" sz="1100" b="0" i="0" u="none" strike="noStrike" kern="1200" dirty="0">
                <a:solidFill>
                  <a:schemeClr val="tx1"/>
                </a:solidFill>
                <a:effectLst/>
                <a:latin typeface="Arial"/>
                <a:ea typeface="Arial"/>
                <a:cs typeface="Arial"/>
                <a:sym typeface="Arial"/>
              </a:rPr>
              <a:t> Institute. (2016).  Sexual health and your patients: A provider’s guide. Washington, DC. </a:t>
            </a:r>
            <a:endParaRPr lang="en-US" b="0" dirty="0">
              <a:effectLst/>
            </a:endParaRPr>
          </a:p>
          <a:p>
            <a:pPr rtl="0"/>
            <a:r>
              <a:rPr lang="en-US" sz="1100" b="0" i="0" u="none" strike="noStrike" kern="1200" dirty="0">
                <a:solidFill>
                  <a:schemeClr val="tx1"/>
                </a:solidFill>
                <a:effectLst/>
                <a:latin typeface="Arial"/>
                <a:ea typeface="Arial"/>
                <a:cs typeface="Arial"/>
                <a:sym typeface="Arial"/>
              </a:rPr>
              <a:t>Hamel, L., Hoff, T., Kates, J., Levine, S., &amp; Dawson, L. (2014). HIV/AIDS In The Lives Of Gay And Bisexual Men In The United State. Retrieved from The Henry J. Kaiser Family Foundation website: http://kff.org/hivaids/report/hivaids-in-the-lives-of-gay-and-bisexual-men-in-the-united-states/.</a:t>
            </a:r>
            <a:endParaRPr lang="en-US" b="0" dirty="0">
              <a:effectLst/>
            </a:endParaRPr>
          </a:p>
        </p:txBody>
      </p:sp>
      <p:sp>
        <p:nvSpPr>
          <p:cNvPr id="4" name="Slide Image Placeholder 3"/>
          <p:cNvSpPr>
            <a:spLocks noGrp="1" noRot="1" noChangeAspect="1"/>
          </p:cNvSpPr>
          <p:nvPr>
            <p:ph type="sldImg"/>
          </p:nvPr>
        </p:nvSpPr>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hape 221"/>
          <p:cNvSpPr>
            <a:spLocks noGrp="1"/>
          </p:cNvSpPr>
          <p:nvPr>
            <p:ph type="body" sz="quarter" idx="1"/>
          </p:nvPr>
        </p:nvSpPr>
        <p:spPr>
          <a:xfrm>
            <a:off x="228600" y="3276600"/>
            <a:ext cx="6477000" cy="5181600"/>
          </a:xfrm>
        </p:spPr>
        <p:txBody>
          <a:bodyPr/>
          <a:lstStyle/>
          <a:p>
            <a:pPr rtl="0"/>
            <a:r>
              <a:rPr lang="en-US" sz="1200" b="0" i="0" u="none" strike="noStrike" kern="1200" dirty="0">
                <a:solidFill>
                  <a:schemeClr val="tx1"/>
                </a:solidFill>
                <a:effectLst/>
                <a:latin typeface="+mn-lt"/>
                <a:ea typeface="+mn-ea"/>
                <a:cs typeface="+mn-cs"/>
              </a:rPr>
              <a:t>Medical mistrust refers to the discomfort or unwillingness to accept, believe, or feel confident about the integrity of health information offered by medical professionals. Many people of color, as well as LGBT people, mistrust the medical system. Some people inherit mistrust, suspicion and wariness handed down through the generations that believe that the medical system can’t or won’t be able to help a family or community member.</a:t>
            </a:r>
          </a:p>
          <a:p>
            <a:pPr rtl="0"/>
            <a:endParaRPr lang="en-US" b="0" dirty="0">
              <a:effectLst/>
            </a:endParaRPr>
          </a:p>
          <a:p>
            <a:pPr rtl="0"/>
            <a:r>
              <a:rPr lang="en-US" sz="1200" b="0" i="1" u="none" strike="noStrike" kern="1200" dirty="0">
                <a:solidFill>
                  <a:schemeClr val="tx1"/>
                </a:solidFill>
                <a:effectLst/>
                <a:latin typeface="+mn-lt"/>
                <a:ea typeface="+mn-ea"/>
                <a:cs typeface="+mn-cs"/>
              </a:rPr>
              <a:t>Optional: If time permits or you are asked, you may want to use the Tuskegee Syphilis Study as an example of medical misconduct that engendered mistrust of the medical community among the African American community. </a:t>
            </a:r>
          </a:p>
          <a:p>
            <a:pPr rtl="0"/>
            <a:endParaRPr lang="en-US" b="0" dirty="0">
              <a:effectLst/>
            </a:endParaRPr>
          </a:p>
          <a:p>
            <a:pPr rtl="0"/>
            <a:r>
              <a:rPr lang="en-US" sz="1200" b="0" i="0" u="none" strike="noStrike" kern="1200" dirty="0">
                <a:solidFill>
                  <a:schemeClr val="tx1"/>
                </a:solidFill>
                <a:effectLst/>
                <a:latin typeface="+mn-lt"/>
                <a:ea typeface="+mn-ea"/>
                <a:cs typeface="+mn-cs"/>
              </a:rPr>
              <a:t>Mistrust can also lead to misunderstandings of disease. For example, people in some cultures believe that HIV is a man-made virus, developed to eradicate people of color. Other people believe that HIV is a punishment from God.</a:t>
            </a:r>
          </a:p>
          <a:p>
            <a:pPr rtl="0"/>
            <a:endParaRPr lang="en-US" b="0" dirty="0">
              <a:effectLst/>
            </a:endParaRPr>
          </a:p>
          <a:p>
            <a:pPr rtl="0"/>
            <a:r>
              <a:rPr lang="en-US" sz="1200" b="0" i="0" u="none" strike="noStrike" kern="1200" dirty="0">
                <a:solidFill>
                  <a:schemeClr val="tx1"/>
                </a:solidFill>
                <a:effectLst/>
                <a:latin typeface="+mn-lt"/>
                <a:ea typeface="+mn-ea"/>
                <a:cs typeface="+mn-cs"/>
              </a:rPr>
              <a:t>We have to be mindful that mistrust is based in the personal or cultural experience of the client, and make efforts to get past it by taking the time to answer questions, and building trusting relationships. Using clear and simple language when we talk with our clients can help them to understand that we want to help, not hurt. </a:t>
            </a:r>
            <a:endParaRPr lang="en-US" b="0" dirty="0">
              <a:effectLst/>
            </a:endParaRPr>
          </a:p>
          <a:p>
            <a:br>
              <a:rPr lang="en-US" dirty="0"/>
            </a:br>
            <a:endParaRPr lang="en-US" sz="1200" kern="1200" dirty="0">
              <a:solidFill>
                <a:schemeClr val="tx1"/>
              </a:solidFill>
              <a:effectLst/>
              <a:latin typeface="+mn-lt"/>
              <a:ea typeface="+mn-ea"/>
              <a:cs typeface="+mn-cs"/>
            </a:endParaRPr>
          </a:p>
        </p:txBody>
      </p:sp>
      <p:sp>
        <p:nvSpPr>
          <p:cNvPr id="3" name="Slide Image Placeholder 2"/>
          <p:cNvSpPr>
            <a:spLocks noGrp="1" noRot="1" noChangeAspect="1"/>
          </p:cNvSpPr>
          <p:nvPr>
            <p:ph type="sldImg"/>
          </p:nvPr>
        </p:nvSpPr>
        <p:spPr>
          <a:xfrm>
            <a:off x="1371600" y="381000"/>
            <a:ext cx="3860800" cy="2895600"/>
          </a:xfr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Health literacy and cultural competency are intimately interwoven. It's really hard to say where one starts and where one ends, because health literacy is an essential component of providing culturally competent care to our clients. It’s vital that we take socio-cultural context (their socio-economic status, and other environmental factors), into consideration when we communicate with our clients. But how do we do this? What does it look like for communities of color?</a:t>
            </a:r>
          </a:p>
          <a:p>
            <a:endParaRPr lang="en-US" dirty="0">
              <a:sym typeface="Arial"/>
            </a:endParaRPr>
          </a:p>
        </p:txBody>
      </p:sp>
      <p:sp>
        <p:nvSpPr>
          <p:cNvPr id="4" name="Slide Number Placeholder 3"/>
          <p:cNvSpPr>
            <a:spLocks noGrp="1"/>
          </p:cNvSpPr>
          <p:nvPr>
            <p:ph type="sldNum" sz="quarter" idx="10"/>
          </p:nvPr>
        </p:nvSpPr>
        <p:spPr/>
        <p:txBody>
          <a:bodyPr/>
          <a:lstStyle/>
          <a:p>
            <a:fld id="{FF7FECF2-A72E-4007-A9CB-F773D30F6427}" type="slidenum">
              <a:rPr lang="en-US" smtClean="0"/>
              <a:t>25</a:t>
            </a:fld>
            <a:endParaRPr lang="en-US"/>
          </a:p>
        </p:txBody>
      </p:sp>
    </p:spTree>
    <p:extLst>
      <p:ext uri="{BB962C8B-B14F-4D97-AF65-F5344CB8AC3E}">
        <p14:creationId xmlns:p14="http://schemas.microsoft.com/office/powerpoint/2010/main" val="29026349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p:cNvSpPr>
          <p:nvPr>
            <p:ph type="body" sz="quarter" idx="1"/>
          </p:nvPr>
        </p:nvSpPr>
        <p:spPr/>
        <p:txBody>
          <a:bodyPr/>
          <a:lstStyle/>
          <a:p>
            <a:pPr rtl="0"/>
            <a:r>
              <a:rPr lang="en-US" sz="1200" b="0" i="0" u="none" strike="noStrike" kern="1200" dirty="0">
                <a:solidFill>
                  <a:schemeClr val="tx1"/>
                </a:solidFill>
                <a:effectLst/>
                <a:latin typeface="+mn-lt"/>
                <a:ea typeface="+mn-ea"/>
                <a:cs typeface="+mn-cs"/>
              </a:rPr>
              <a:t>Let’s start with an overview of cultural competency and cultural humility.</a:t>
            </a:r>
            <a:endParaRPr lang="en-US" b="0" dirty="0">
              <a:effectLst/>
            </a:endParaRPr>
          </a:p>
          <a:p>
            <a:pPr rtl="0"/>
            <a:r>
              <a:rPr lang="en-US" sz="1200" b="0" i="0" u="none" strike="noStrike" kern="1200" dirty="0">
                <a:solidFill>
                  <a:schemeClr val="tx1"/>
                </a:solidFill>
                <a:effectLst/>
                <a:latin typeface="+mn-lt"/>
                <a:ea typeface="+mn-ea"/>
                <a:cs typeface="+mn-cs"/>
              </a:rPr>
              <a:t>These terms are often used interchangeably, but they aren’t really the same thing. One implies an attitude and the other implies an ability. Both are needed to assess and respond to challenges with health literacy.</a:t>
            </a:r>
            <a:endParaRPr lang="en-US" b="0" dirty="0">
              <a:effectLst/>
            </a:endParaRPr>
          </a:p>
          <a:p>
            <a:pPr rtl="0"/>
            <a:r>
              <a:rPr lang="en-US" sz="1200" b="0" i="0" u="none" strike="noStrike" kern="1200" dirty="0">
                <a:solidFill>
                  <a:schemeClr val="tx1"/>
                </a:solidFill>
                <a:effectLst/>
                <a:latin typeface="+mn-lt"/>
                <a:ea typeface="+mn-ea"/>
                <a:cs typeface="+mn-cs"/>
              </a:rPr>
              <a:t>Cultural humility is: the willingness to accurately assess yourself and your limitations, the ability to acknowledge gaps in your knowledge, and an openness to new ideas.</a:t>
            </a:r>
          </a:p>
          <a:p>
            <a:pPr rtl="0"/>
            <a:endParaRPr lang="en-US" b="0" dirty="0">
              <a:effectLst/>
            </a:endParaRPr>
          </a:p>
          <a:p>
            <a:pPr rtl="0"/>
            <a:r>
              <a:rPr lang="en-US" sz="1200" b="0" i="0" u="none" strike="noStrike" kern="1200" dirty="0">
                <a:solidFill>
                  <a:schemeClr val="tx1"/>
                </a:solidFill>
                <a:effectLst/>
                <a:latin typeface="+mn-lt"/>
                <a:ea typeface="+mn-ea"/>
                <a:cs typeface="+mn-cs"/>
              </a:rPr>
              <a:t>Cultural competency is the ability to understand, appreciate, and interact with persons from cultures and/or belief systems other than one’s own. These two concepts are interwoven because a person needs to have cultural humility as they journey towards cultural competency. And working toward cultural competency is an ongoing process.</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It is important not to assume that you fully understand a person’s life just because you have acquired a basic understanding of his or her cultural background. It’s also important to remember that it may not be possible to ever fully be culturally competent, even if you share a similar cultural background.</a:t>
            </a:r>
            <a:endParaRPr lang="en-US" b="0" dirty="0">
              <a:effectLst/>
            </a:endParaRPr>
          </a:p>
          <a:p>
            <a:br>
              <a:rPr lang="en-US" sz="1200" kern="1200" dirty="0">
                <a:solidFill>
                  <a:schemeClr val="tx1"/>
                </a:solidFill>
                <a:effectLst/>
                <a:latin typeface="+mn-lt"/>
                <a:ea typeface="+mn-ea"/>
                <a:cs typeface="+mn-cs"/>
              </a:rPr>
            </a:br>
            <a:r>
              <a:rPr lang="en-US" sz="900" kern="1200" dirty="0">
                <a:solidFill>
                  <a:schemeClr val="tx1"/>
                </a:solidFill>
                <a:effectLst/>
                <a:latin typeface="+mn-lt"/>
                <a:ea typeface="+mn-ea"/>
                <a:cs typeface="+mn-cs"/>
              </a:rPr>
              <a:t>Citations:</a:t>
            </a:r>
            <a:br>
              <a:rPr lang="en-US" sz="900" kern="1200" dirty="0">
                <a:solidFill>
                  <a:schemeClr val="tx1"/>
                </a:solidFill>
                <a:effectLst/>
                <a:latin typeface="+mn-lt"/>
                <a:ea typeface="+mn-ea"/>
                <a:cs typeface="+mn-cs"/>
              </a:rPr>
            </a:br>
            <a:r>
              <a:rPr lang="en-US" sz="900" kern="1200" dirty="0">
                <a:solidFill>
                  <a:schemeClr val="tx1"/>
                </a:solidFill>
                <a:effectLst/>
                <a:latin typeface="+mn-lt"/>
                <a:ea typeface="+mn-ea"/>
                <a:cs typeface="+mn-cs"/>
              </a:rPr>
              <a:t>Tangney J.P. “Humility: Theoretical perspectives, empirical findings and directions for future research,” Journal of Social and Clinical Psychology. Vol 19, pp.70-82, 2000.</a:t>
            </a:r>
            <a:br>
              <a:rPr lang="en-US" sz="900" kern="1200" dirty="0">
                <a:solidFill>
                  <a:schemeClr val="tx1"/>
                </a:solidFill>
                <a:effectLst/>
                <a:latin typeface="+mn-lt"/>
                <a:ea typeface="+mn-ea"/>
                <a:cs typeface="+mn-cs"/>
              </a:rPr>
            </a:br>
            <a:r>
              <a:rPr lang="en-US" sz="900" kern="1200" dirty="0">
                <a:solidFill>
                  <a:schemeClr val="tx1"/>
                </a:solidFill>
                <a:effectLst/>
                <a:latin typeface="+mn-lt"/>
                <a:ea typeface="+mn-ea"/>
                <a:cs typeface="+mn-cs"/>
              </a:rPr>
              <a:t>McGraw-Hill Concise Dictionary of Modern Medicine. © 2002 by The McGraw-Hill Companies, Inc.</a:t>
            </a:r>
          </a:p>
          <a:p>
            <a:r>
              <a:rPr lang="en-US" sz="900" kern="1200" dirty="0" err="1">
                <a:solidFill>
                  <a:schemeClr val="tx1"/>
                </a:solidFill>
                <a:effectLst/>
                <a:latin typeface="+mn-lt"/>
                <a:ea typeface="+mn-ea"/>
                <a:cs typeface="+mn-cs"/>
              </a:rPr>
              <a:t>Tervalon</a:t>
            </a:r>
            <a:r>
              <a:rPr lang="en-US" sz="900" kern="1200" dirty="0">
                <a:solidFill>
                  <a:schemeClr val="tx1"/>
                </a:solidFill>
                <a:effectLst/>
                <a:latin typeface="+mn-lt"/>
                <a:ea typeface="+mn-ea"/>
                <a:cs typeface="+mn-cs"/>
              </a:rPr>
              <a:t>, Garcia, 1998</a:t>
            </a:r>
            <a:br>
              <a:rPr lang="en-US" sz="1200" kern="1200" dirty="0">
                <a:solidFill>
                  <a:schemeClr val="tx1"/>
                </a:solidFill>
                <a:effectLst/>
                <a:latin typeface="+mn-lt"/>
                <a:ea typeface="+mn-ea"/>
                <a:cs typeface="+mn-cs"/>
              </a:rPr>
            </a:br>
            <a:endParaRPr lang="en-US" sz="1000" dirty="0">
              <a:sym typeface="Arial"/>
            </a:endParaRPr>
          </a:p>
        </p:txBody>
      </p:sp>
      <p:sp>
        <p:nvSpPr>
          <p:cNvPr id="3" name="Slide Image Placeholder 2"/>
          <p:cNvSpPr>
            <a:spLocks noGrp="1" noRot="1" noChangeAspect="1"/>
          </p:cNvSpPr>
          <p:nvPr>
            <p:ph type="sldImg"/>
          </p:nvPr>
        </p:nvSpPr>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Bias is a preference for one thing, person, or group over another. We all have biases; its natural. But biases can become prejudice and can lead to unfair treatment and discrimination. There are two types of biases – conscious, or explicit bias, and unconscious, or implicit bias. Conscious or explicit bias means that you’re aware of it, you could say what it is. Unconscious or implicit bias is a type of bias we are not aware of; we might even deny it.</a:t>
            </a:r>
          </a:p>
          <a:p>
            <a:pPr rtl="0"/>
            <a:endParaRPr lang="en-US" b="0" dirty="0">
              <a:effectLst/>
            </a:endParaRPr>
          </a:p>
          <a:p>
            <a:pPr rtl="0"/>
            <a:r>
              <a:rPr lang="en-US" sz="1200" b="0" i="0" u="none" strike="noStrike" kern="1200" dirty="0">
                <a:solidFill>
                  <a:schemeClr val="tx1"/>
                </a:solidFill>
                <a:effectLst/>
                <a:latin typeface="+mn-lt"/>
                <a:ea typeface="+mn-ea"/>
                <a:cs typeface="+mn-cs"/>
              </a:rPr>
              <a:t>The biases held by individual health care providers and the leadership of health care organizations all contribute to how welcoming an organization is - or isn’t - to people of color or LGBTQ people.</a:t>
            </a:r>
            <a:br>
              <a:rPr lang="en-US" dirty="0"/>
            </a:b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F7FECF2-A72E-4007-A9CB-F773D30F6427}"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8414329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It is important that providers recognize that even though everyone has implicit biases, there are things that we can do to reduce them and lessen their impact. Some research suggests that implicit bias can be diminished by:</a:t>
            </a:r>
            <a:endParaRPr lang="en-US" b="0" dirty="0">
              <a:effectLst/>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increased exposure to images and experiences that are counter to the stereotype</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increased internal motivation - that is, a desire to change your internal biases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trying to be positive during encounters with diverse patients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and increased partnership building - through working towards a common goal as a care team, working on consumer advisory boards, or getting client feedback on client materials</a:t>
            </a:r>
          </a:p>
        </p:txBody>
      </p:sp>
      <p:sp>
        <p:nvSpPr>
          <p:cNvPr id="4" name="Slide Number Placeholder 3"/>
          <p:cNvSpPr>
            <a:spLocks noGrp="1"/>
          </p:cNvSpPr>
          <p:nvPr>
            <p:ph type="sldNum" sz="quarter" idx="10"/>
          </p:nvPr>
        </p:nvSpPr>
        <p:spPr/>
        <p:txBody>
          <a:bodyPr/>
          <a:lstStyle/>
          <a:p>
            <a:fld id="{FF7FECF2-A72E-4007-A9CB-F773D30F6427}"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3466774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In an ideal world, our clients would come to us for medical care and would have no other demands on their time and attention. They wouldn’t be worried about where they are going to sleep, how to pay for treatment, how to talk about HIV with the people they love, or how to keep their jobs and still make their medical appointments. But even without these other demands, HIV treatment and care instructions can be difficult to understand.</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Why? One reason is that science and medicine change all the time. There is always more to learn. After we learn the new material, it needs to be simplified and or repeated in order for clients to understand. It takes time and practice to be able to easily explain new clinical guidance clearly and simply.</a:t>
            </a:r>
          </a:p>
          <a:p>
            <a:pPr rtl="0"/>
            <a:endParaRPr lang="en-US" b="0" dirty="0">
              <a:effectLst/>
            </a:endParaRPr>
          </a:p>
          <a:p>
            <a:pPr rtl="0"/>
            <a:r>
              <a:rPr lang="en-US" sz="1200" b="0" i="0" u="none" strike="noStrike" kern="1200" dirty="0">
                <a:solidFill>
                  <a:schemeClr val="tx1"/>
                </a:solidFill>
                <a:effectLst/>
                <a:latin typeface="+mn-lt"/>
                <a:ea typeface="+mn-ea"/>
                <a:cs typeface="+mn-cs"/>
              </a:rPr>
              <a:t>Moreover, HIV care and treatment can be complex. Clients may have multiple medications, each with a different set of instructions. Clients may have multiple health care appointments, and may need to see different providers in different locations. Understanding, managing, and applying all this information can be really hard for individuals with limited health literacy.</a:t>
            </a:r>
          </a:p>
          <a:p>
            <a:pPr rtl="0"/>
            <a:endParaRPr lang="en-US" b="0" dirty="0">
              <a:effectLst/>
            </a:endParaRPr>
          </a:p>
          <a:p>
            <a:pPr rtl="0"/>
            <a:r>
              <a:rPr lang="en-US" sz="1200" b="0" i="0" u="none" strike="noStrike" kern="1200" dirty="0">
                <a:solidFill>
                  <a:schemeClr val="tx1"/>
                </a:solidFill>
                <a:effectLst/>
                <a:latin typeface="+mn-lt"/>
                <a:ea typeface="+mn-ea"/>
                <a:cs typeface="+mn-cs"/>
              </a:rPr>
              <a:t>By communicating with clients in a way that they can understand, we can help them achieve good health outcomes. Let’s look at how we can improve our verbal communication skills.</a:t>
            </a:r>
            <a:endParaRPr lang="en-US" b="0" dirty="0">
              <a:effectLst/>
            </a:endParaRPr>
          </a:p>
        </p:txBody>
      </p:sp>
      <p:sp>
        <p:nvSpPr>
          <p:cNvPr id="4" name="Slide Number Placeholder 3"/>
          <p:cNvSpPr>
            <a:spLocks noGrp="1"/>
          </p:cNvSpPr>
          <p:nvPr>
            <p:ph type="sldNum" sz="quarter" idx="10"/>
          </p:nvPr>
        </p:nvSpPr>
        <p:spPr/>
        <p:txBody>
          <a:bodyPr/>
          <a:lstStyle/>
          <a:p>
            <a:pPr>
              <a:defRPr/>
            </a:pPr>
            <a:fld id="{6131E389-8BC6-446E-9C00-F5A247777CF3}" type="slidenum">
              <a:rPr lang="en-US" smtClean="0">
                <a:solidFill>
                  <a:prstClr val="black"/>
                </a:solidFill>
              </a:rPr>
              <a:pPr>
                <a:defRPr/>
              </a:pPr>
              <a:t>29</a:t>
            </a:fld>
            <a:endParaRPr lang="en-US">
              <a:solidFill>
                <a:prstClr val="black"/>
              </a:solidFill>
            </a:endParaRPr>
          </a:p>
        </p:txBody>
      </p:sp>
    </p:spTree>
    <p:extLst>
      <p:ext uri="{BB962C8B-B14F-4D97-AF65-F5344CB8AC3E}">
        <p14:creationId xmlns:p14="http://schemas.microsoft.com/office/powerpoint/2010/main" val="331017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p:cNvSpPr>
          <p:nvPr>
            <p:ph type="body" sz="quarter" idx="1"/>
          </p:nvPr>
        </p:nvSpPr>
        <p:spPr/>
        <p:txBody>
          <a:bodyPr/>
          <a:lstStyle>
            <a:lvl1pPr defTabSz="914400">
              <a:lnSpc>
                <a:spcPct val="100000"/>
              </a:lnSpc>
              <a:defRPr sz="1100">
                <a:latin typeface="Arial"/>
                <a:ea typeface="Arial"/>
                <a:cs typeface="Arial"/>
                <a:sym typeface="Arial"/>
              </a:defRPr>
            </a:lvl1pPr>
          </a:lstStyle>
          <a:p>
            <a:pPr rtl="0"/>
            <a:r>
              <a:rPr lang="en-US" sz="1100" b="0" i="0" u="none" strike="noStrike" kern="1200" dirty="0">
                <a:solidFill>
                  <a:schemeClr val="tx1"/>
                </a:solidFill>
                <a:effectLst/>
                <a:latin typeface="Arial"/>
                <a:ea typeface="Arial"/>
                <a:cs typeface="Arial"/>
                <a:sym typeface="Arial"/>
              </a:rPr>
              <a:t>Let’s begin with a definition of health literacy.</a:t>
            </a:r>
            <a:endParaRPr lang="en-US" b="0" dirty="0">
              <a:effectLst/>
            </a:endParaRPr>
          </a:p>
          <a:p>
            <a:pPr rtl="0"/>
            <a:r>
              <a:rPr lang="en-US" sz="1100" b="0" i="0" u="none" strike="noStrike" kern="1200" dirty="0">
                <a:solidFill>
                  <a:schemeClr val="tx1"/>
                </a:solidFill>
                <a:effectLst/>
                <a:latin typeface="Arial"/>
                <a:ea typeface="Arial"/>
                <a:cs typeface="Arial"/>
                <a:sym typeface="Arial"/>
              </a:rPr>
              <a:t>Health literacy is defined as the degree to which people have the capacity to obtain, process, and understand basic health information and services needed to make appropriate health decisions.</a:t>
            </a:r>
            <a:endParaRPr lang="en-US" b="0" dirty="0">
              <a:effectLst/>
            </a:endParaRPr>
          </a:p>
          <a:p>
            <a:pPr rtl="0"/>
            <a:r>
              <a:rPr lang="en-US" sz="1100" b="0" i="0" u="none" strike="noStrike" kern="1200" dirty="0">
                <a:solidFill>
                  <a:schemeClr val="tx1"/>
                </a:solidFill>
                <a:effectLst/>
                <a:latin typeface="Arial"/>
                <a:ea typeface="Arial"/>
                <a:cs typeface="Arial"/>
                <a:sym typeface="Arial"/>
              </a:rPr>
              <a:t>This definition recognizes that health literacy is a key factor in health care quality, safety, and equity.</a:t>
            </a:r>
            <a:endParaRPr lang="en-US" b="0" dirty="0">
              <a:effectLst/>
            </a:endParaRPr>
          </a:p>
          <a:p>
            <a:pPr rtl="0"/>
            <a:r>
              <a:rPr lang="en-US" sz="1100" b="0" i="0" u="none" strike="noStrike" kern="1200" dirty="0">
                <a:solidFill>
                  <a:schemeClr val="tx1"/>
                </a:solidFill>
                <a:effectLst/>
                <a:latin typeface="Arial"/>
                <a:ea typeface="Arial"/>
                <a:cs typeface="Arial"/>
                <a:sym typeface="Arial"/>
              </a:rPr>
              <a:t>A person’s health literacy is the result of both their skills and abilities and the demands placed on them by the health care system. The pressures on both sides  change all the time, which is why we say that health literacy is dynamic. It can change moment to moment as the client’s health status changes, or as we ask them to engage with the health care system in different ways.</a:t>
            </a:r>
            <a:endParaRPr lang="en-US" b="0" dirty="0">
              <a:effectLst/>
            </a:endParaRPr>
          </a:p>
          <a:p>
            <a:pPr rtl="0"/>
            <a:r>
              <a:rPr lang="en-US" sz="1100" b="0" i="0" u="none" strike="noStrike" kern="1200" dirty="0">
                <a:solidFill>
                  <a:schemeClr val="tx1"/>
                </a:solidFill>
                <a:effectLst/>
                <a:latin typeface="Arial"/>
                <a:ea typeface="Arial"/>
                <a:cs typeface="Arial"/>
                <a:sym typeface="Arial"/>
              </a:rPr>
              <a:t>Unfortunately, the moments where a person needs to be at their sharpest - for example, when a person receives an HIV diagnosis and gets a lot of new, important information – can often be the moments where they are least able to take in and process health information. A person’s physical and emotional state can affect what a person hears, how they interpret it, and how they act on it.</a:t>
            </a:r>
            <a:endParaRPr lang="en-US" b="0" dirty="0">
              <a:effectLst/>
            </a:endParaRPr>
          </a:p>
          <a:p>
            <a:pPr rtl="0"/>
            <a:r>
              <a:rPr lang="en-US" sz="1100" b="0" i="0" u="none" strike="noStrike" kern="1200" dirty="0">
                <a:solidFill>
                  <a:schemeClr val="tx1"/>
                </a:solidFill>
                <a:effectLst/>
                <a:latin typeface="Arial"/>
                <a:ea typeface="Arial"/>
                <a:cs typeface="Arial"/>
                <a:sym typeface="Arial"/>
              </a:rPr>
              <a:t>It’s easy to think about health literacy as a set of skills that an individual person needs to build for themselves. And while it’s important to help individuals develop their own health literacy skills, that can take time and  would require intensive work with each individual client . Therefore we need to focus on reducing the demands our organizations place on our clients, and thereby make it easier for them to understand their care.</a:t>
            </a:r>
            <a:endParaRPr lang="en-US" b="0" dirty="0">
              <a:effectLst/>
            </a:endParaRPr>
          </a:p>
          <a:p>
            <a:pPr rtl="0"/>
            <a:r>
              <a:rPr lang="en-US" sz="1100" b="0" i="0" u="none" strike="noStrike" kern="1200" dirty="0">
                <a:solidFill>
                  <a:schemeClr val="tx1"/>
                </a:solidFill>
                <a:effectLst/>
                <a:latin typeface="Arial"/>
                <a:ea typeface="Arial"/>
                <a:cs typeface="Arial"/>
                <a:sym typeface="Arial"/>
              </a:rPr>
              <a:t>So it’s the responsibility of health care organizations and you as a health professional to address health literacy, even more so than your clients.</a:t>
            </a:r>
            <a:endParaRPr lang="en-US" b="0" dirty="0">
              <a:effectLst/>
            </a:endParaRPr>
          </a:p>
          <a:p>
            <a:pPr rtl="0"/>
            <a:r>
              <a:rPr lang="en-US" sz="1100" b="0" i="0" u="none" strike="noStrike" kern="1200" dirty="0">
                <a:solidFill>
                  <a:schemeClr val="tx1"/>
                </a:solidFill>
                <a:effectLst/>
                <a:latin typeface="Arial"/>
                <a:ea typeface="Arial"/>
                <a:cs typeface="Arial"/>
                <a:sym typeface="Arial"/>
              </a:rPr>
              <a:t>Organizations have a responsibility to provide information to clients in a way that they will understand. If some of the communities we serve are not getting that information – for whatever reason – then we have a duty to refine how we communicate and provide care.</a:t>
            </a:r>
          </a:p>
          <a:p>
            <a:pPr rtl="0"/>
            <a:endParaRPr lang="en-US" b="0" dirty="0">
              <a:effectLst/>
            </a:endParaRPr>
          </a:p>
          <a:p>
            <a:pPr rtl="0"/>
            <a:r>
              <a:rPr lang="en-US" sz="1100" b="0" i="0" u="none" strike="noStrike" kern="1200" dirty="0" err="1">
                <a:solidFill>
                  <a:schemeClr val="tx1"/>
                </a:solidFill>
                <a:effectLst/>
                <a:latin typeface="Arial"/>
                <a:ea typeface="Arial"/>
                <a:cs typeface="Arial"/>
                <a:sym typeface="Arial"/>
              </a:rPr>
              <a:t>Andrulis</a:t>
            </a:r>
            <a:r>
              <a:rPr lang="en-US" sz="1100" b="0" i="0" u="none" strike="noStrike" kern="1200" dirty="0">
                <a:solidFill>
                  <a:schemeClr val="tx1"/>
                </a:solidFill>
                <a:effectLst/>
                <a:latin typeface="Arial"/>
                <a:ea typeface="Arial"/>
                <a:cs typeface="Arial"/>
                <a:sym typeface="Arial"/>
              </a:rPr>
              <a:t> and Brach, 2007; </a:t>
            </a:r>
            <a:r>
              <a:rPr lang="en-US" sz="1100" b="0" i="0" u="none" strike="noStrike" kern="1200" dirty="0" err="1">
                <a:solidFill>
                  <a:schemeClr val="tx1"/>
                </a:solidFill>
                <a:effectLst/>
                <a:latin typeface="Arial"/>
                <a:ea typeface="Arial"/>
                <a:cs typeface="Arial"/>
                <a:sym typeface="Arial"/>
              </a:rPr>
              <a:t>Sudore</a:t>
            </a:r>
            <a:r>
              <a:rPr lang="en-US" sz="1100" b="0" i="0" u="none" strike="noStrike" kern="1200" dirty="0">
                <a:solidFill>
                  <a:schemeClr val="tx1"/>
                </a:solidFill>
                <a:effectLst/>
                <a:latin typeface="Arial"/>
                <a:ea typeface="Arial"/>
                <a:cs typeface="Arial"/>
                <a:sym typeface="Arial"/>
              </a:rPr>
              <a:t> et al., 2009; ODPHP, 2008</a:t>
            </a:r>
            <a:endParaRPr lang="en-US" b="0" dirty="0">
              <a:effectLst/>
            </a:endParaRPr>
          </a:p>
          <a:p>
            <a:br>
              <a:rPr lang="en-US" dirty="0"/>
            </a:br>
            <a:endParaRPr lang="en-US" kern="1200" dirty="0">
              <a:solidFill>
                <a:schemeClr val="tx1"/>
              </a:solidFill>
            </a:endParaRPr>
          </a:p>
        </p:txBody>
      </p:sp>
      <p:sp>
        <p:nvSpPr>
          <p:cNvPr id="3" name="Slide Image Placeholder 2"/>
          <p:cNvSpPr>
            <a:spLocks noGrp="1" noRot="1" noChangeAspect="1"/>
          </p:cNvSpPr>
          <p:nvPr>
            <p:ph type="sldImg"/>
          </p:nvPr>
        </p:nvSpPr>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There are simple strategies that you can use to improve the clarity of your conversations. These are small, simple changes we can make to how we talk to our clients that can have a big impact.</a:t>
            </a:r>
          </a:p>
          <a:p>
            <a:pPr rtl="0"/>
            <a:endParaRPr lang="en-US" b="0" dirty="0">
              <a:effectLst/>
            </a:endParaRPr>
          </a:p>
          <a:p>
            <a:pPr rtl="0"/>
            <a:r>
              <a:rPr lang="en-US" sz="1200" b="0" i="0" u="none" strike="noStrike" kern="1200" dirty="0">
                <a:solidFill>
                  <a:schemeClr val="tx1"/>
                </a:solidFill>
                <a:effectLst/>
                <a:latin typeface="+mn-lt"/>
                <a:ea typeface="+mn-ea"/>
                <a:cs typeface="+mn-cs"/>
              </a:rPr>
              <a:t>The first thing we can do is to use plain, non-medical language whenever possible.</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The next thing is to limit the information that you provide during a visit to two or three key points. This will keep the client from being distracted by other, less important information. Reinforce key messages by repeating them multiple times and - when possible and appropriate, trying to incorporate words or expressions used by the client.</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Be specific. Rather than saying “take your dose twice daily,” make sure that you define “dose.” You might say, “Every day, take two pills when you wake up and two pills when you go to bed”. You’ll notice that I didn’t say, “in the morning” or “in the evening”. This is because it’s important that your instructions make sense for the client’s life. If the client works a late or overnight shift, it might not work well to say, “in the morning and the evening”. </a:t>
            </a:r>
          </a:p>
          <a:p>
            <a:pPr rtl="0"/>
            <a:endParaRPr lang="en-US" b="0" dirty="0">
              <a:effectLst/>
            </a:endParaRPr>
          </a:p>
          <a:p>
            <a:pPr rtl="0"/>
            <a:r>
              <a:rPr lang="en-US" sz="1200" b="0" i="0" u="none" strike="noStrike" kern="1200" dirty="0">
                <a:solidFill>
                  <a:schemeClr val="tx1"/>
                </a:solidFill>
                <a:effectLst/>
                <a:latin typeface="+mn-lt"/>
                <a:ea typeface="+mn-ea"/>
                <a:cs typeface="+mn-cs"/>
              </a:rPr>
              <a:t>Listen to and learn from your clients to ensure that you provide them with information in a way that works for them, and that they are comfortable with and able to implement the information they receive.</a:t>
            </a:r>
          </a:p>
          <a:p>
            <a:pPr rtl="0"/>
            <a:endParaRPr lang="en-US" b="0" dirty="0">
              <a:effectLst/>
            </a:endParaRPr>
          </a:p>
          <a:p>
            <a:pPr rtl="0"/>
            <a:r>
              <a:rPr lang="en-US" sz="1200" b="0" i="0" u="none" strike="noStrike" kern="1200" dirty="0">
                <a:solidFill>
                  <a:schemeClr val="tx1"/>
                </a:solidFill>
                <a:effectLst/>
                <a:latin typeface="+mn-lt"/>
                <a:ea typeface="+mn-ea"/>
                <a:cs typeface="+mn-cs"/>
              </a:rPr>
              <a:t>Ultimately, we are looking to build and nurture partnerships with our clients based on mutual trust and respect. So it’s important that the client feel welcome to ask questions at any point.</a:t>
            </a:r>
            <a:endParaRPr lang="en-US" b="0" dirty="0">
              <a:effectLst/>
            </a:endParaRPr>
          </a:p>
        </p:txBody>
      </p:sp>
      <p:sp>
        <p:nvSpPr>
          <p:cNvPr id="4" name="Slide Number Placeholder 3"/>
          <p:cNvSpPr>
            <a:spLocks noGrp="1"/>
          </p:cNvSpPr>
          <p:nvPr>
            <p:ph type="sldNum" sz="quarter" idx="5"/>
          </p:nvPr>
        </p:nvSpPr>
        <p:spPr/>
        <p:txBody>
          <a:bodyPr/>
          <a:lstStyle/>
          <a:p>
            <a:fld id="{2F390353-757F-4AC2-9C10-A258BF873850}" type="slidenum">
              <a:rPr lang="en-US" smtClean="0">
                <a:solidFill>
                  <a:prstClr val="black"/>
                </a:solidFill>
              </a:rPr>
              <a:pPr/>
              <a:t>30</a:t>
            </a:fld>
            <a:endParaRPr lang="en-US" dirty="0">
              <a:solidFill>
                <a:prstClr val="black"/>
              </a:solidFill>
            </a:endParaRPr>
          </a:p>
        </p:txBody>
      </p:sp>
      <p:sp>
        <p:nvSpPr>
          <p:cNvPr id="5" name="Slide Image Placeholder 4"/>
          <p:cNvSpPr>
            <a:spLocks noGrp="1" noRot="1" noChangeAspect="1"/>
          </p:cNvSpPr>
          <p:nvPr>
            <p:ph type="sldImg"/>
          </p:nvPr>
        </p:nvSpPr>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rtl="0"/>
            <a:r>
              <a:rPr lang="en-US" sz="1200" b="0" i="0" u="none" strike="noStrike" kern="1200" dirty="0">
                <a:solidFill>
                  <a:schemeClr val="tx1"/>
                </a:solidFill>
                <a:effectLst/>
                <a:latin typeface="+mn-lt"/>
                <a:ea typeface="+mn-ea"/>
                <a:cs typeface="+mn-cs"/>
              </a:rPr>
              <a:t>There are certain moments in which clear, effective communication is particularly important for people with HIV. </a:t>
            </a:r>
          </a:p>
          <a:p>
            <a:pPr rtl="0"/>
            <a:endParaRPr lang="en-US" b="0" dirty="0">
              <a:effectLst/>
            </a:endParaRPr>
          </a:p>
          <a:p>
            <a:pPr rtl="0"/>
            <a:r>
              <a:rPr lang="en-US" sz="1200" b="0" i="0" u="none" strike="noStrike" kern="1200" dirty="0">
                <a:solidFill>
                  <a:schemeClr val="tx1"/>
                </a:solidFill>
                <a:effectLst/>
                <a:latin typeface="+mn-lt"/>
                <a:ea typeface="+mn-ea"/>
                <a:cs typeface="+mn-cs"/>
              </a:rPr>
              <a:t>First, clearly communicate what a client should expect at each appointment. For example, if the client’s next appointment will involve lab work, explain what it will entail – like a blood draw and any necessary preparations that the client will need to do (such as not eating for 2 hours prior to the appointment).</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Clearly explain what a client should bring to the appointment – examples might include proof of income or a lab specimen for analysis. This will help clients to be more engaged in their care and will make each visit more productive.</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It's important to clearly describe the effects of a client’s health conditions so that clients are able to understand how the disease will affect them. </a:t>
            </a:r>
            <a:endParaRPr lang="en-US" b="0" dirty="0">
              <a:effectLst/>
            </a:endParaRPr>
          </a:p>
          <a:p>
            <a:pPr rtl="0"/>
            <a:r>
              <a:rPr lang="en-US" sz="1200" b="0" i="0" u="none" strike="noStrike" kern="1200" dirty="0">
                <a:solidFill>
                  <a:schemeClr val="tx1"/>
                </a:solidFill>
                <a:effectLst/>
                <a:latin typeface="+mn-lt"/>
                <a:ea typeface="+mn-ea"/>
                <a:cs typeface="+mn-cs"/>
              </a:rPr>
              <a:t>It's important to communicate clearly when giving clients instructions on how and when they should take their HIV medicine. For example, some clients may struggle to understand why they need to take medication to stay healthy if they do not feel sick at that moment. Or, their circumstances may make it difficult to prioritize their health. Moreover, a client’s ability to follow instructions on how and when to take medications is vital to their health. This is particularly important for people living with HIV, because if they don’t take every dose of their medication at the right time every day, they won’t receive the maximum benefit of the medication.</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When explaining HIV medication, it is important that you are clear about any side effects that the client might experience. Explain how to manage any expected side effects, and clearly communicate that the client should contact you if they have a problem. Clients need to know what to expect while they are taking their medication so that they do not adjust or skip doses to try to lessen side effects.  </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It's also important that you talk with clients about what health insurance is, and how to use it. This can be a challenge, but there are tools and resources available to help you explain to clients why health insurance is important, how to get covered, and how to use their health insurance. </a:t>
            </a:r>
            <a:endParaRPr lang="en-US" b="0" dirty="0">
              <a:effectLst/>
            </a:endParaRPr>
          </a:p>
        </p:txBody>
      </p:sp>
      <p:sp>
        <p:nvSpPr>
          <p:cNvPr id="4" name="Slide Number Placeholder 3"/>
          <p:cNvSpPr>
            <a:spLocks noGrp="1"/>
          </p:cNvSpPr>
          <p:nvPr>
            <p:ph type="sldNum" sz="quarter" idx="5"/>
          </p:nvPr>
        </p:nvSpPr>
        <p:spPr>
          <a:xfrm>
            <a:off x="3886200" y="8610600"/>
            <a:ext cx="2971800" cy="457200"/>
          </a:xfrm>
        </p:spPr>
        <p:txBody>
          <a:bodyPr/>
          <a:lstStyle/>
          <a:p>
            <a:pPr>
              <a:defRPr/>
            </a:pPr>
            <a:fld id="{F06380D8-6516-49C6-8C53-533F7B0738B7}" type="slidenum">
              <a:rPr lang="en-US" smtClean="0">
                <a:solidFill>
                  <a:prstClr val="black"/>
                </a:solidFill>
              </a:rPr>
              <a:pPr>
                <a:defRPr/>
              </a:pPr>
              <a:t>31</a:t>
            </a:fld>
            <a:endParaRPr 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 ACE TA Center is a HRSA-supported project that helps HIV providers support their clients, especially people of color, to navigate the health care environment through enrollment in health coverage and improved health literacy. You can find free materials to improve health insurance literacy and enhance understanding of health insurance at the ACE TA center website, which you can see on the screen. </a:t>
            </a:r>
            <a:br>
              <a:rPr lang="en-US" dirty="0"/>
            </a:br>
            <a:endParaRPr lang="en-US" dirty="0"/>
          </a:p>
        </p:txBody>
      </p:sp>
      <p:sp>
        <p:nvSpPr>
          <p:cNvPr id="4" name="Slide Number Placeholder 3"/>
          <p:cNvSpPr>
            <a:spLocks noGrp="1"/>
          </p:cNvSpPr>
          <p:nvPr>
            <p:ph type="sldNum" sz="quarter" idx="10"/>
          </p:nvPr>
        </p:nvSpPr>
        <p:spPr/>
        <p:txBody>
          <a:bodyPr/>
          <a:lstStyle/>
          <a:p>
            <a:fld id="{D722043E-300C-4171-A788-F54574CEEBE5}"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5156719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 general strategies for verbal communication we discussed earlier are really helpful when working with clients at critical care points. Now we are going to go over three practice-based approaches: Teach-back, Ask Me 3, and Show Me, that can be used to help improve the quality and clarity of health professional and client interactions.</a:t>
            </a:r>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fld id="{385528D1-9E3C-426A-BF7F-AF8DAC579D00}"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5250529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 teach-back method is a valuable tool to use with </a:t>
            </a:r>
            <a:r>
              <a:rPr lang="en-US" sz="1200" b="0" i="1" u="none" strike="noStrike" kern="1200" dirty="0">
                <a:solidFill>
                  <a:schemeClr val="tx1"/>
                </a:solidFill>
                <a:effectLst/>
                <a:latin typeface="+mn-lt"/>
                <a:ea typeface="+mn-ea"/>
                <a:cs typeface="+mn-cs"/>
              </a:rPr>
              <a:t>every client</a:t>
            </a:r>
            <a:r>
              <a:rPr lang="en-US" sz="1200" b="0" i="0" u="none" strike="noStrike" kern="1200" dirty="0">
                <a:solidFill>
                  <a:schemeClr val="tx1"/>
                </a:solidFill>
                <a:effectLst/>
                <a:latin typeface="+mn-lt"/>
                <a:ea typeface="+mn-ea"/>
                <a:cs typeface="+mn-cs"/>
              </a:rPr>
              <a:t>. It can help improve a client’s understanding of health information and ability to adhere to their medication. It can also help reduce the number of times that clients call the health center for clarification or to cancel appointments because staff at all points of the client encounter can employ the teach-back to confirm understanding. As a result, using the teach-back method can improve client satisfaction and outcomes.</a:t>
            </a:r>
          </a:p>
          <a:p>
            <a:pPr rtl="0"/>
            <a:endParaRPr lang="en-US" b="0" dirty="0">
              <a:effectLst/>
            </a:endParaRPr>
          </a:p>
          <a:p>
            <a:pPr rtl="0"/>
            <a:r>
              <a:rPr lang="en-US" sz="1200" b="0" i="0" u="none" strike="noStrike" kern="1200" dirty="0">
                <a:solidFill>
                  <a:schemeClr val="tx1"/>
                </a:solidFill>
                <a:effectLst/>
                <a:latin typeface="+mn-lt"/>
                <a:ea typeface="+mn-ea"/>
                <a:cs typeface="+mn-cs"/>
              </a:rPr>
              <a:t>The teach-back method helps you know if you explained information well; it is </a:t>
            </a:r>
            <a:r>
              <a:rPr lang="en-US" sz="1200" b="0" i="1" u="none" strike="noStrike" kern="1200" dirty="0">
                <a:solidFill>
                  <a:schemeClr val="tx1"/>
                </a:solidFill>
                <a:effectLst/>
                <a:latin typeface="+mn-lt"/>
                <a:ea typeface="+mn-ea"/>
                <a:cs typeface="+mn-cs"/>
              </a:rPr>
              <a:t>not </a:t>
            </a:r>
            <a:r>
              <a:rPr lang="en-US" sz="1200" b="0" i="0" u="none" strike="noStrike" kern="1200" dirty="0">
                <a:solidFill>
                  <a:schemeClr val="tx1"/>
                </a:solidFill>
                <a:effectLst/>
                <a:latin typeface="+mn-lt"/>
                <a:ea typeface="+mn-ea"/>
                <a:cs typeface="+mn-cs"/>
              </a:rPr>
              <a:t>a test of the client’s knowledge. Rather, it’s a three-step process, through which you learn how to improve your communication with that client.</a:t>
            </a:r>
            <a:endParaRPr lang="en-US" b="0" dirty="0">
              <a:effectLst/>
            </a:endParaRP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First, explain to the information to the client, or specifies an action they need to take.</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Next, check the client’s understanding by asking them to restate the information back to their own words.</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Third, listen to the client’s explanation, and clarifies or re-explains the information, if necessary.</a:t>
            </a:r>
          </a:p>
          <a:p>
            <a:endParaRPr lang="en-US" altLang="en-US" baseline="0" dirty="0"/>
          </a:p>
          <a:p>
            <a:pPr eaLnBrk="1" hangingPunct="1">
              <a:spcBef>
                <a:spcPct val="0"/>
              </a:spcBef>
            </a:pPr>
            <a:r>
              <a:rPr lang="en-US" altLang="en-US" sz="900" dirty="0"/>
              <a:t>Citation: </a:t>
            </a:r>
            <a:r>
              <a:rPr lang="en-US" sz="900" dirty="0" err="1">
                <a:sym typeface="Helvetica Neue"/>
              </a:rPr>
              <a:t>Brega</a:t>
            </a:r>
            <a:r>
              <a:rPr lang="en-US" sz="900" dirty="0">
                <a:sym typeface="Helvetica Neue"/>
              </a:rPr>
              <a:t>, A. G., Barnard, J., </a:t>
            </a:r>
            <a:r>
              <a:rPr lang="en-US" sz="900" dirty="0" err="1">
                <a:sym typeface="Helvetica Neue"/>
              </a:rPr>
              <a:t>Mabachi</a:t>
            </a:r>
            <a:r>
              <a:rPr lang="en-US" sz="900" dirty="0">
                <a:sym typeface="Helvetica Neue"/>
              </a:rPr>
              <a:t>, N. M., Weiss, B. D., </a:t>
            </a:r>
            <a:r>
              <a:rPr lang="en-US" sz="900" dirty="0" err="1">
                <a:sym typeface="Helvetica Neue"/>
              </a:rPr>
              <a:t>DeWalt</a:t>
            </a:r>
            <a:r>
              <a:rPr lang="en-US" sz="900" dirty="0">
                <a:sym typeface="Helvetica Neue"/>
              </a:rPr>
              <a:t>, D. A., Brach, C., &amp; West, D. R. (2015). AHRQ Health Literacy Universal Precautions Toolkit.</a:t>
            </a:r>
            <a:endParaRPr lang="en-US" altLang="en-US" sz="900" baseline="0" dirty="0"/>
          </a:p>
          <a:p>
            <a:endParaRPr lang="en-US" dirty="0"/>
          </a:p>
        </p:txBody>
      </p:sp>
      <p:sp>
        <p:nvSpPr>
          <p:cNvPr id="4" name="Slide Number Placeholder 3"/>
          <p:cNvSpPr>
            <a:spLocks noGrp="1"/>
          </p:cNvSpPr>
          <p:nvPr>
            <p:ph type="sldNum" sz="quarter" idx="10"/>
          </p:nvPr>
        </p:nvSpPr>
        <p:spPr/>
        <p:txBody>
          <a:bodyPr/>
          <a:lstStyle/>
          <a:p>
            <a:pPr>
              <a:defRPr/>
            </a:pPr>
            <a:fld id="{6131E389-8BC6-446E-9C00-F5A247777CF3}" type="slidenum">
              <a:rPr lang="en-US" smtClean="0">
                <a:solidFill>
                  <a:prstClr val="black"/>
                </a:solidFill>
              </a:rPr>
              <a:pPr>
                <a:defRPr/>
              </a:pPr>
              <a:t>34</a:t>
            </a:fld>
            <a:endParaRPr lang="en-US">
              <a:solidFill>
                <a:prstClr val="black"/>
              </a:solidFill>
            </a:endParaRPr>
          </a:p>
        </p:txBody>
      </p:sp>
    </p:spTree>
    <p:extLst>
      <p:ext uri="{BB962C8B-B14F-4D97-AF65-F5344CB8AC3E}">
        <p14:creationId xmlns:p14="http://schemas.microsoft.com/office/powerpoint/2010/main" val="31463943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p:cNvSpPr>
          <p:nvPr>
            <p:ph type="body" sz="quarter" idx="1"/>
          </p:nvPr>
        </p:nvSpPr>
        <p:spPr/>
        <p:txBody>
          <a:bodyPr/>
          <a:lstStyle/>
          <a:p>
            <a:pPr rtl="0"/>
            <a:r>
              <a:rPr lang="en-US" sz="1200" b="0" i="0" u="none" strike="noStrike" kern="1200" dirty="0">
                <a:solidFill>
                  <a:schemeClr val="tx1"/>
                </a:solidFill>
                <a:effectLst/>
                <a:latin typeface="+mn-lt"/>
                <a:ea typeface="+mn-ea"/>
                <a:cs typeface="+mn-cs"/>
              </a:rPr>
              <a:t>Follow up the introduction by asking the client to teach the information back to you. For example, you could say, “I want to make sure that I did a good job explaining everything to you. Tell me in your own words why getting to an undetectable viral load is so important.”</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There are many expressions or phrases that you can use to initiate the teach-back process. You could begin with, “In your own words, tell…” , “Explain to me…”, “How will you explain…”, “What will you do if…?” and “When will you…?”.</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Always begin by establishing that you are trying to assess your own ability to explain and not the client’s ability to understand. This can help to avoid stigma around limited health literacy.</a:t>
            </a:r>
          </a:p>
          <a:p>
            <a:pPr rtl="0"/>
            <a:endParaRPr lang="en-US" b="0" dirty="0">
              <a:effectLst/>
            </a:endParaRPr>
          </a:p>
          <a:p>
            <a:pPr rtl="0"/>
            <a:r>
              <a:rPr lang="en-US" sz="1200" b="1" i="0" u="none" strike="noStrike" kern="1200" dirty="0">
                <a:solidFill>
                  <a:schemeClr val="tx1"/>
                </a:solidFill>
                <a:effectLst/>
                <a:latin typeface="+mn-lt"/>
                <a:ea typeface="+mn-ea"/>
                <a:cs typeface="+mn-cs"/>
              </a:rPr>
              <a:t>ASK: What questions do you have about this?</a:t>
            </a:r>
            <a:endParaRPr lang="en-US" b="0" dirty="0">
              <a:effectLst/>
            </a:endParaRPr>
          </a:p>
          <a:p>
            <a:pPr rtl="0"/>
            <a:endParaRPr lang="en-US" sz="1200" b="0" i="1" u="none" strike="noStrike" kern="1200" dirty="0">
              <a:solidFill>
                <a:schemeClr val="tx1"/>
              </a:solidFill>
              <a:effectLst/>
              <a:latin typeface="+mn-lt"/>
              <a:ea typeface="+mn-ea"/>
              <a:cs typeface="+mn-cs"/>
            </a:endParaRPr>
          </a:p>
          <a:p>
            <a:pPr rtl="0"/>
            <a:r>
              <a:rPr lang="en-US" sz="1200" b="0" i="1" u="none" strike="noStrike" kern="1200" dirty="0">
                <a:solidFill>
                  <a:schemeClr val="tx1"/>
                </a:solidFill>
                <a:effectLst/>
                <a:latin typeface="+mn-lt"/>
                <a:ea typeface="+mn-ea"/>
                <a:cs typeface="+mn-cs"/>
              </a:rPr>
              <a:t>Check for questions and respond, as appropriate.</a:t>
            </a:r>
            <a:endParaRPr lang="en-US" b="0" dirty="0">
              <a:effectLst/>
            </a:endParaRPr>
          </a:p>
          <a:p>
            <a:br>
              <a:rPr lang="en-US" dirty="0"/>
            </a:br>
            <a:endParaRPr lang="en-US" altLang="en-US" i="1" baseline="0" dirty="0"/>
          </a:p>
        </p:txBody>
      </p:sp>
      <p:sp>
        <p:nvSpPr>
          <p:cNvPr id="3" name="Slide Image Placeholder 2"/>
          <p:cNvSpPr>
            <a:spLocks noGrp="1" noRot="1" noChangeAspect="1"/>
          </p:cNvSpPr>
          <p:nvPr>
            <p:ph type="sldImg"/>
          </p:nvPr>
        </p:nvSpPr>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p:cNvSpPr>
          <p:nvPr>
            <p:ph type="body" sz="quarter" idx="1"/>
          </p:nvPr>
        </p:nvSpPr>
        <p:spPr/>
        <p:txBody>
          <a:bodyPr/>
          <a:lstStyle/>
          <a:p>
            <a:pPr rtl="0"/>
            <a:r>
              <a:rPr lang="en-US" sz="1200" b="0" i="0" u="none" strike="noStrike" kern="1200" dirty="0">
                <a:solidFill>
                  <a:schemeClr val="tx1"/>
                </a:solidFill>
                <a:effectLst/>
                <a:latin typeface="+mn-lt"/>
                <a:ea typeface="+mn-ea"/>
                <a:cs typeface="+mn-cs"/>
              </a:rPr>
              <a:t>The Show-me approach is similar to the teach-back method. For the Show Me approach, you demonstrate a skill or action to the client (such as how to check blood sugar, or how to use an inhaler) rather than asking clients to hear or read about it. You then ask the client to demonstrate or “show” the skill or action to ensure that the client understands how to complete the tasks on their own.</a:t>
            </a:r>
          </a:p>
          <a:p>
            <a:pPr rtl="0"/>
            <a:endParaRPr lang="en-US" b="0" dirty="0">
              <a:effectLst/>
            </a:endParaRPr>
          </a:p>
          <a:p>
            <a:pPr rtl="0"/>
            <a:r>
              <a:rPr lang="en-US" sz="1200" b="0" i="0" u="none" strike="noStrike" kern="1200" dirty="0">
                <a:solidFill>
                  <a:schemeClr val="tx1"/>
                </a:solidFill>
                <a:effectLst/>
                <a:latin typeface="+mn-lt"/>
                <a:ea typeface="+mn-ea"/>
                <a:cs typeface="+mn-cs"/>
              </a:rPr>
              <a:t>As in the case of the teach-back method, it is important that the client doesn’t feel that he is being tested. The show-me approach confirms how well we have demonstrated or communicated a skill or action.</a:t>
            </a:r>
            <a:endParaRPr lang="en-US" b="0" dirty="0">
              <a:effectLst/>
            </a:endParaRPr>
          </a:p>
        </p:txBody>
      </p:sp>
      <p:sp>
        <p:nvSpPr>
          <p:cNvPr id="3" name="Slide Image Placeholder 2"/>
          <p:cNvSpPr>
            <a:spLocks noGrp="1" noRot="1" noChangeAspect="1"/>
          </p:cNvSpPr>
          <p:nvPr>
            <p:ph type="sldImg"/>
          </p:nvPr>
        </p:nvSpPr>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p:cNvSpPr>
          <p:nvPr>
            <p:ph type="body" sz="quarter" idx="1"/>
          </p:nvPr>
        </p:nvSpPr>
        <p:spPr/>
        <p:txBody>
          <a:bodyPr/>
          <a:lstStyle/>
          <a:p>
            <a:pPr rtl="0"/>
            <a:r>
              <a:rPr lang="en-US" sz="1200" b="0" i="0" u="none" strike="noStrike" kern="1200" dirty="0">
                <a:solidFill>
                  <a:schemeClr val="tx1"/>
                </a:solidFill>
                <a:effectLst/>
                <a:latin typeface="+mn-lt"/>
                <a:ea typeface="+mn-ea"/>
                <a:cs typeface="+mn-cs"/>
              </a:rPr>
              <a:t>Perhaps one of the greatest challenges to using teach-back is that it requires you to use open-ended rather than close-ended questions. Any question that begins with Can or Do, such “Can you explain to me why you should take this medication?” or “Do you have any questions” can always be answered with 1 or 2 words… “yes,” or “no”. </a:t>
            </a:r>
            <a:endParaRPr lang="en-US" b="0" dirty="0">
              <a:effectLst/>
            </a:endParaRPr>
          </a:p>
          <a:p>
            <a:pPr rtl="0"/>
            <a:r>
              <a:rPr lang="en-US" sz="1200" b="0" i="0" u="none" strike="noStrike" kern="1200" dirty="0">
                <a:solidFill>
                  <a:schemeClr val="tx1"/>
                </a:solidFill>
                <a:effectLst/>
                <a:latin typeface="+mn-lt"/>
                <a:ea typeface="+mn-ea"/>
                <a:cs typeface="+mn-cs"/>
              </a:rPr>
              <a:t>Neither of these replies really confirms understanding, because clients don’t demonstrate their knowledge.</a:t>
            </a:r>
          </a:p>
          <a:p>
            <a:pPr rtl="0"/>
            <a:endParaRPr lang="en-US" b="0" dirty="0">
              <a:effectLst/>
            </a:endParaRPr>
          </a:p>
          <a:p>
            <a:pPr rtl="0"/>
            <a:r>
              <a:rPr lang="en-US" sz="1200" b="0" i="0" u="none" strike="noStrike" kern="1200" dirty="0">
                <a:solidFill>
                  <a:schemeClr val="tx1"/>
                </a:solidFill>
                <a:effectLst/>
                <a:latin typeface="+mn-lt"/>
                <a:ea typeface="+mn-ea"/>
                <a:cs typeface="+mn-cs"/>
              </a:rPr>
              <a:t>Instead, begin by acknowledging that the purpose of teach-back is to ensure that you explained things well, not the client’s ability to understand. To convey this, use phrases like, “We covered a lot, and I may have gone through the information too quickly...” </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Remember to use plain language, and self-correct if you begin to use medical jargon. It is your responsibility to ensure that your explanations, instructions, and guidance are clear to the client.</a:t>
            </a:r>
          </a:p>
          <a:p>
            <a:pPr rtl="0"/>
            <a:endParaRPr lang="en-US" b="0" dirty="0">
              <a:effectLst/>
            </a:endParaRPr>
          </a:p>
          <a:p>
            <a:pPr rtl="0"/>
            <a:r>
              <a:rPr lang="en-US" sz="1200" b="0" i="0" u="none" strike="noStrike" kern="1200" dirty="0">
                <a:solidFill>
                  <a:schemeClr val="tx1"/>
                </a:solidFill>
                <a:effectLst/>
                <a:latin typeface="+mn-lt"/>
                <a:ea typeface="+mn-ea"/>
                <a:cs typeface="+mn-cs"/>
              </a:rPr>
              <a:t>You may find it helpful to document your use of the teach-back or show me approaches and your client’s response to them. This information can help you keep track of how best to communicate with the client during future interactions. It can also provide insight into any health topics that the client seems to have difficulty understanding.</a:t>
            </a:r>
          </a:p>
          <a:p>
            <a:pPr rtl="0"/>
            <a:endParaRPr lang="en-US" b="0" dirty="0">
              <a:effectLst/>
            </a:endParaRPr>
          </a:p>
          <a:p>
            <a:pPr rtl="0"/>
            <a:r>
              <a:rPr lang="en-US" sz="1200" b="0" i="0" u="none" strike="noStrike" kern="1200" dirty="0">
                <a:solidFill>
                  <a:schemeClr val="tx1"/>
                </a:solidFill>
                <a:effectLst/>
                <a:latin typeface="+mn-lt"/>
                <a:ea typeface="+mn-ea"/>
                <a:cs typeface="+mn-cs"/>
              </a:rPr>
              <a:t>In all interactions, providers should work to ensure that all communication and activities empower the client to participate in their care. It can sometimes be useful to include family members, friends, or other caregivers in teach-back or show-me approaches. Caregivers can be an important part of the care team, and the client’s support network. For some clients, a caregiver’s understanding of information and instructions can be critical to the client’s immediate and long-term health.</a:t>
            </a:r>
            <a:endParaRPr lang="en-US" b="0" dirty="0">
              <a:effectLst/>
            </a:endParaRPr>
          </a:p>
        </p:txBody>
      </p:sp>
      <p:sp>
        <p:nvSpPr>
          <p:cNvPr id="3" name="Slide Image Placeholder 2"/>
          <p:cNvSpPr>
            <a:spLocks noGrp="1" noRot="1" noChangeAspect="1"/>
          </p:cNvSpPr>
          <p:nvPr>
            <p:ph type="sldImg"/>
          </p:nvPr>
        </p:nvSpPr>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Another approach that promotes health literacy and client understanding is called Ask Me 3™.  The Ask Me 3™ approach was developed by the Partnership for Clear Health Communication to improve client-provider communication. </a:t>
            </a:r>
            <a:endParaRPr lang="en-US" b="0" dirty="0">
              <a:effectLst/>
            </a:endParaRPr>
          </a:p>
          <a:p>
            <a:endParaRPr lang="en-US" b="0" dirty="0">
              <a:effectLst/>
            </a:endParaRPr>
          </a:p>
          <a:p>
            <a:pPr rtl="0"/>
            <a:r>
              <a:rPr lang="en-US" sz="1200" b="0" i="0" u="none" strike="noStrike" kern="1200" dirty="0">
                <a:solidFill>
                  <a:schemeClr val="tx1"/>
                </a:solidFill>
                <a:effectLst/>
                <a:latin typeface="+mn-lt"/>
                <a:ea typeface="+mn-ea"/>
                <a:cs typeface="+mn-cs"/>
              </a:rPr>
              <a:t>The Ask Me 3™ approach is designed to encourage clients to be more engaged in their own care by asking and understanding the answers to 3 essential questions at each visit.  The three questions are:</a:t>
            </a:r>
            <a:endParaRPr lang="en-US" b="0" dirty="0">
              <a:effectLst/>
            </a:endParaRPr>
          </a:p>
          <a:p>
            <a:endParaRPr lang="en-US" b="0" dirty="0">
              <a:effectLst/>
            </a:endParaRP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What is my main problem?</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What do I need to do?</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Why is it important for me to do this?</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While the Ask Me 3™ approach was originally structured as a guide for clients to help them understand how to ask health questions and understand and apply the information they receive, you can use the 3 questions as a framework to guide your conversations with clients.</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The Ask Me 3™ helps you filter out information that may be nice to know, but isn’t necessary to know, so the client can focus on what is most important.</a:t>
            </a:r>
          </a:p>
          <a:p>
            <a:pPr rtl="0"/>
            <a:endParaRPr lang="en-US" b="0" dirty="0">
              <a:effectLst/>
            </a:endParaRPr>
          </a:p>
          <a:p>
            <a:pPr rtl="0"/>
            <a:r>
              <a:rPr lang="en-US" sz="1200" b="0" i="0" u="none" strike="noStrike" kern="1200" dirty="0">
                <a:solidFill>
                  <a:schemeClr val="tx1"/>
                </a:solidFill>
                <a:effectLst/>
                <a:latin typeface="+mn-lt"/>
                <a:ea typeface="+mn-ea"/>
                <a:cs typeface="+mn-cs"/>
              </a:rPr>
              <a:t>You can even use the Ask Me 3™ approach in conjunction with the teach-back approach.  For example, if your conversations with your client are focused on medication adherence, you can help the client answer the question, “What do I need to do?” by saying, “I talked a lot today about medication adherence and I want to make sure that I gave you the information you need.  In your own words, explain to me how and when you are going to take your medication.”</a:t>
            </a:r>
            <a:endParaRPr lang="en-US" b="0" dirty="0">
              <a:effectLst/>
            </a:endParaRPr>
          </a:p>
          <a:p>
            <a:endParaRPr lang="en-US" dirty="0"/>
          </a:p>
          <a:p>
            <a:r>
              <a:rPr lang="en-US" sz="900" dirty="0"/>
              <a:t>Citation: </a:t>
            </a:r>
            <a:r>
              <a:rPr lang="en-US" sz="900" dirty="0">
                <a:sym typeface="Helvetica Neue"/>
              </a:rPr>
              <a:t>Miller, M. J., Abrams, M. A., Barbara, M., Cantrell, M. A., </a:t>
            </a:r>
            <a:r>
              <a:rPr lang="en-US" sz="900" dirty="0" err="1">
                <a:sym typeface="Helvetica Neue"/>
              </a:rPr>
              <a:t>Dossett</a:t>
            </a:r>
            <a:r>
              <a:rPr lang="en-US" sz="900" dirty="0">
                <a:sym typeface="Helvetica Neue"/>
              </a:rPr>
              <a:t>, C. D., </a:t>
            </a:r>
            <a:r>
              <a:rPr lang="en-US" sz="900" dirty="0" err="1">
                <a:sym typeface="Helvetica Neue"/>
              </a:rPr>
              <a:t>McCleeary</a:t>
            </a:r>
            <a:r>
              <a:rPr lang="en-US" sz="900" dirty="0">
                <a:sym typeface="Helvetica Neue"/>
              </a:rPr>
              <a:t>, E. M., ... &amp; Sager, E. R. (2008). Promoting health communication between the community-dwelling well-elderly and pharmacists: The Ask Me 3 program. </a:t>
            </a:r>
            <a:r>
              <a:rPr lang="en-US" sz="900" i="1" dirty="0">
                <a:sym typeface="Helvetica Neue"/>
              </a:rPr>
              <a:t>Journal of the American Pharmacists Association</a:t>
            </a:r>
            <a:r>
              <a:rPr lang="en-US" sz="900" dirty="0">
                <a:sym typeface="Helvetica Neue"/>
              </a:rPr>
              <a:t>, </a:t>
            </a:r>
            <a:r>
              <a:rPr lang="en-US" sz="900" i="1" dirty="0">
                <a:sym typeface="Helvetica Neue"/>
              </a:rPr>
              <a:t>48</a:t>
            </a:r>
            <a:r>
              <a:rPr lang="en-US" sz="900" dirty="0">
                <a:sym typeface="Helvetica Neue"/>
              </a:rPr>
              <a:t>(6), 784-792.</a:t>
            </a:r>
            <a:endParaRPr lang="en-US" sz="900" dirty="0"/>
          </a:p>
          <a:p>
            <a:endParaRPr lang="en-US" dirty="0"/>
          </a:p>
        </p:txBody>
      </p:sp>
      <p:sp>
        <p:nvSpPr>
          <p:cNvPr id="4" name="Slide Number Placeholder 3"/>
          <p:cNvSpPr>
            <a:spLocks noGrp="1"/>
          </p:cNvSpPr>
          <p:nvPr>
            <p:ph type="sldNum" sz="quarter" idx="10"/>
          </p:nvPr>
        </p:nvSpPr>
        <p:spPr/>
        <p:txBody>
          <a:bodyPr/>
          <a:lstStyle/>
          <a:p>
            <a:pPr>
              <a:defRPr/>
            </a:pPr>
            <a:fld id="{6131E389-8BC6-446E-9C00-F5A247777CF3}" type="slidenum">
              <a:rPr lang="en-US" smtClean="0">
                <a:solidFill>
                  <a:prstClr val="black"/>
                </a:solidFill>
              </a:rPr>
              <a:pPr>
                <a:defRPr/>
              </a:pPr>
              <a:t>38</a:t>
            </a:fld>
            <a:endParaRPr lang="en-US">
              <a:solidFill>
                <a:prstClr val="black"/>
              </a:solidFill>
            </a:endParaRPr>
          </a:p>
        </p:txBody>
      </p:sp>
    </p:spTree>
    <p:extLst>
      <p:ext uri="{BB962C8B-B14F-4D97-AF65-F5344CB8AC3E}">
        <p14:creationId xmlns:p14="http://schemas.microsoft.com/office/powerpoint/2010/main" val="40326090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Let’s make this a little more real. I’ll give an example. Curtis was diagnosed with HIV two years ago. With the help of his HIV treatment, he has achieved viral suppression and is undetectable. Curtis smiles and says, “That means I’m cured!”</a:t>
            </a:r>
            <a:endParaRPr lang="en-US" b="0" dirty="0">
              <a:effectLst/>
            </a:endParaRPr>
          </a:p>
          <a:p>
            <a:pPr rtl="0"/>
            <a:endParaRPr lang="en-US" sz="1200" b="1" i="0" u="none" strike="noStrike" kern="1200" dirty="0">
              <a:solidFill>
                <a:schemeClr val="tx1"/>
              </a:solidFill>
              <a:effectLst/>
              <a:latin typeface="+mn-lt"/>
              <a:ea typeface="+mn-ea"/>
              <a:cs typeface="+mn-cs"/>
            </a:endParaRPr>
          </a:p>
          <a:p>
            <a:pPr rtl="0"/>
            <a:r>
              <a:rPr lang="en-US" sz="1200" b="1" i="0" u="none" strike="noStrike" kern="1200" dirty="0">
                <a:solidFill>
                  <a:schemeClr val="tx1"/>
                </a:solidFill>
                <a:effectLst/>
                <a:latin typeface="+mn-lt"/>
                <a:ea typeface="+mn-ea"/>
                <a:cs typeface="+mn-cs"/>
              </a:rPr>
              <a:t>ASK: Using one of the strategies we just discussed, what would you tell Curtis about viral suppression? How would you make sure he understands?</a:t>
            </a:r>
          </a:p>
          <a:p>
            <a:pPr rtl="0"/>
            <a:endParaRPr lang="en-US" b="0" dirty="0">
              <a:effectLst/>
            </a:endParaRPr>
          </a:p>
          <a:p>
            <a:pPr rtl="0"/>
            <a:r>
              <a:rPr lang="en-US" sz="1200" b="0" i="1" u="none" strike="noStrike" kern="1200" dirty="0">
                <a:solidFill>
                  <a:schemeClr val="tx1"/>
                </a:solidFill>
                <a:effectLst/>
                <a:latin typeface="+mn-lt"/>
                <a:ea typeface="+mn-ea"/>
                <a:cs typeface="+mn-cs"/>
              </a:rPr>
              <a:t>Take a few responses. </a:t>
            </a:r>
            <a:endParaRPr lang="en-US" b="0" dirty="0">
              <a:effectLst/>
            </a:endParaRPr>
          </a:p>
          <a:p>
            <a:pPr rtl="0"/>
            <a:endParaRPr lang="en-US" sz="1200" b="0" i="1" u="none" strike="noStrike" kern="1200" dirty="0">
              <a:solidFill>
                <a:schemeClr val="tx1"/>
              </a:solidFill>
              <a:effectLst/>
              <a:latin typeface="+mn-lt"/>
              <a:ea typeface="+mn-ea"/>
              <a:cs typeface="+mn-cs"/>
            </a:endParaRPr>
          </a:p>
          <a:p>
            <a:pPr rtl="0"/>
            <a:r>
              <a:rPr lang="en-US" sz="1200" b="0" i="1" u="none" strike="noStrike" kern="1200" dirty="0">
                <a:solidFill>
                  <a:schemeClr val="tx1"/>
                </a:solidFill>
                <a:effectLst/>
                <a:latin typeface="+mn-lt"/>
                <a:ea typeface="+mn-ea"/>
                <a:cs typeface="+mn-cs"/>
              </a:rPr>
              <a:t>If necessary, prompt with group by asking, “What is Curtis’s main problem? What does he need to understand so that he can stay healthy?”</a:t>
            </a:r>
            <a:endParaRPr lang="en-US" b="0" dirty="0">
              <a:effectLst/>
            </a:endParaRPr>
          </a:p>
          <a:p>
            <a:endParaRPr lang="en-US" dirty="0"/>
          </a:p>
          <a:p>
            <a:pPr rtl="0"/>
            <a:r>
              <a:rPr lang="en-US" sz="1200" b="0" i="1" u="none" strike="noStrike" kern="1200" dirty="0">
                <a:solidFill>
                  <a:schemeClr val="tx1"/>
                </a:solidFill>
                <a:effectLst/>
                <a:latin typeface="+mn-lt"/>
                <a:ea typeface="+mn-ea"/>
                <a:cs typeface="+mn-cs"/>
              </a:rPr>
              <a:t>If no one responds, provide this example: “Curtis, I want to make sure that you understand everything that we talked about today. In your own words, tell me what viral suppression, or being undetectable, means.”</a:t>
            </a:r>
            <a:br>
              <a:rPr lang="en-US" dirty="0"/>
            </a:b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722043E-300C-4171-A788-F54574CEEBE5}"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600871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body" sz="quarter" idx="1"/>
          </p:nvPr>
        </p:nvSpPr>
        <p:spPr/>
        <p:txBody>
          <a:bodyPr/>
          <a:lstStyle/>
          <a:p>
            <a:pPr rtl="0"/>
            <a:r>
              <a:rPr lang="en-US" sz="1200" b="0" i="0" u="none" strike="noStrike" kern="1200" dirty="0">
                <a:solidFill>
                  <a:schemeClr val="tx1"/>
                </a:solidFill>
                <a:effectLst/>
                <a:latin typeface="+mn-lt"/>
                <a:ea typeface="+mn-ea"/>
                <a:cs typeface="+mn-cs"/>
              </a:rPr>
              <a:t>The U.S. Department of Education’s National Assessment of Adult Literacy reports that 36% of US adults’ </a:t>
            </a:r>
            <a:r>
              <a:rPr lang="en-US" sz="1200" b="0" i="1" u="none" strike="noStrike" kern="1200" dirty="0">
                <a:solidFill>
                  <a:schemeClr val="tx1"/>
                </a:solidFill>
                <a:effectLst/>
                <a:latin typeface="+mn-lt"/>
                <a:ea typeface="+mn-ea"/>
                <a:cs typeface="+mn-cs"/>
              </a:rPr>
              <a:t>typically </a:t>
            </a:r>
            <a:r>
              <a:rPr lang="en-US" sz="1200" b="0" i="0" u="none" strike="noStrike" kern="1200" dirty="0">
                <a:solidFill>
                  <a:schemeClr val="tx1"/>
                </a:solidFill>
                <a:effectLst/>
                <a:latin typeface="+mn-lt"/>
                <a:ea typeface="+mn-ea"/>
                <a:cs typeface="+mn-cs"/>
              </a:rPr>
              <a:t>have limited health literacy. </a:t>
            </a:r>
          </a:p>
          <a:p>
            <a:pPr rtl="0"/>
            <a:endParaRPr lang="en-US" b="0" dirty="0">
              <a:effectLst/>
            </a:endParaRPr>
          </a:p>
          <a:p>
            <a:pPr rtl="0"/>
            <a:r>
              <a:rPr lang="en-US" sz="1200" b="0" i="0" u="none" strike="noStrike" kern="1200" dirty="0">
                <a:solidFill>
                  <a:schemeClr val="tx1"/>
                </a:solidFill>
                <a:effectLst/>
                <a:latin typeface="+mn-lt"/>
                <a:ea typeface="+mn-ea"/>
                <a:cs typeface="+mn-cs"/>
              </a:rPr>
              <a:t>The populations that are most affected by limited health literacy include:</a:t>
            </a:r>
            <a:endParaRPr lang="en-US" b="0" dirty="0">
              <a:effectLst/>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Older adults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Racial and ethnic minority populations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People of low socioeconomic status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Recent immigrants or other people whose first language is not English</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People who are medically underserved</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But anyone can experience limited health literacy at any time, and the majority of Americans will struggle with limited health literacy at some point. </a:t>
            </a:r>
            <a:endParaRPr lang="en-US" b="0" dirty="0">
              <a:effectLst/>
            </a:endParaRPr>
          </a:p>
        </p:txBody>
      </p:sp>
      <p:sp>
        <p:nvSpPr>
          <p:cNvPr id="3" name="Slide Image Placeholder 2"/>
          <p:cNvSpPr>
            <a:spLocks noGrp="1" noRot="1" noChangeAspect="1"/>
          </p:cNvSpPr>
          <p:nvPr>
            <p:ph type="sldImg"/>
          </p:nvPr>
        </p:nvSpPr>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Much of what makes communication effective is non-verbal, and listening is an important skill for HIV care providers. Strong listening skills help HIV care teams improve their diagnoses and understand the psychosocial issues, such as stigma, discrimination and mistrust, that can impact a client’s ability to participate fully in their care experience. But good listening skills require skill and practice. </a:t>
            </a:r>
            <a:br>
              <a:rPr lang="en-US" sz="1200" b="0" i="0" u="none" strike="noStrike" kern="1200" dirty="0">
                <a:solidFill>
                  <a:schemeClr val="tx1"/>
                </a:solidFill>
                <a:effectLst/>
                <a:latin typeface="+mn-lt"/>
                <a:ea typeface="+mn-ea"/>
                <a:cs typeface="+mn-cs"/>
              </a:rPr>
            </a:b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When talking with a client, look at the client, not the chart or computer screen. Eye contact is essential for clear and effective communication.</a:t>
            </a:r>
            <a:endParaRPr lang="en-US" b="0" dirty="0">
              <a:effectLst/>
            </a:endParaRPr>
          </a:p>
          <a:p>
            <a:pPr rtl="0"/>
            <a:r>
              <a:rPr lang="en-US" sz="1200" b="0" i="0" u="none" strike="noStrike" kern="1200" dirty="0">
                <a:solidFill>
                  <a:schemeClr val="tx1"/>
                </a:solidFill>
                <a:effectLst/>
                <a:latin typeface="+mn-lt"/>
                <a:ea typeface="+mn-ea"/>
                <a:cs typeface="+mn-cs"/>
              </a:rPr>
              <a:t>Pay close attention to verbal and non-verbal cues. Gestures and facial expressions often provide information about whether an individual understands or is comfortable with the information you are sharing. If you notice that a client looks uncomfortable, address it with the client in a non-confrontational way.</a:t>
            </a:r>
          </a:p>
          <a:p>
            <a:pPr rtl="0"/>
            <a:endParaRPr lang="en-US" b="0" dirty="0">
              <a:effectLst/>
            </a:endParaRPr>
          </a:p>
          <a:p>
            <a:pPr rtl="0"/>
            <a:r>
              <a:rPr lang="en-US" sz="1200" b="0" i="0" u="none" strike="noStrike" kern="1200" dirty="0">
                <a:solidFill>
                  <a:schemeClr val="tx1"/>
                </a:solidFill>
                <a:effectLst/>
                <a:latin typeface="+mn-lt"/>
                <a:ea typeface="+mn-ea"/>
                <a:cs typeface="+mn-cs"/>
              </a:rPr>
              <a:t>Try to avoid thinking of an answer before the client is finished speaking. This enables you to learn more about the client leaves the client space to bring up their concerns. Interrupting a client with limited health literacy– even if they are saying something incorrect – may confuse or cause them to lose confidence about their ability to ask questions or understand what’s being discussed.</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Remember to listen respectfully, empathetically, and without judgment.  </a:t>
            </a:r>
            <a:endParaRPr lang="en-US" b="0" dirty="0">
              <a:effectLst/>
            </a:endParaRPr>
          </a:p>
          <a:p>
            <a:pPr rtl="0"/>
            <a:r>
              <a:rPr lang="en-US" sz="1200" b="0" i="0" u="none" strike="noStrike" kern="1200" dirty="0">
                <a:solidFill>
                  <a:schemeClr val="tx1"/>
                </a:solidFill>
                <a:effectLst/>
                <a:latin typeface="+mn-lt"/>
                <a:ea typeface="+mn-ea"/>
                <a:cs typeface="+mn-cs"/>
              </a:rPr>
              <a:t>Ask questions to learn more about clients’ symptoms, concerns, and needs. Remember, the clients are the experts about how they feel, but they may not always be comfortable stepping forward with their questions, especially if the questions feel personal or if they worry they will be judged for asking. </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Most importantly, you should not be the only one to ask questions. Encourage your clients to ask questions, and keep asking questions, until they are able to understand and use the information given to them to make healthy decisions.</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While it may seem like these tips are obvious, it is very easy to overlook them because appointments are so short and there is so much to do.  </a:t>
            </a:r>
            <a:endParaRPr lang="en-US" b="0" dirty="0">
              <a:effectLst/>
            </a:endParaRPr>
          </a:p>
        </p:txBody>
      </p:sp>
      <p:sp>
        <p:nvSpPr>
          <p:cNvPr id="4" name="Slide Number Placeholder 3"/>
          <p:cNvSpPr>
            <a:spLocks noGrp="1"/>
          </p:cNvSpPr>
          <p:nvPr>
            <p:ph type="sldNum" sz="quarter" idx="10"/>
          </p:nvPr>
        </p:nvSpPr>
        <p:spPr/>
        <p:txBody>
          <a:bodyPr/>
          <a:lstStyle/>
          <a:p>
            <a:fld id="{385528D1-9E3C-426A-BF7F-AF8DAC579D00}"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40604054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rtl="0"/>
            <a:r>
              <a:rPr lang="en-US" sz="1200" b="0" i="0" u="none" strike="noStrike" kern="1200" dirty="0">
                <a:solidFill>
                  <a:schemeClr val="tx1"/>
                </a:solidFill>
                <a:effectLst/>
                <a:latin typeface="+mn-lt"/>
                <a:ea typeface="+mn-ea"/>
                <a:cs typeface="+mn-cs"/>
              </a:rPr>
              <a:t>We want to ensure that our clients have positive perceptions of their HIV care team. In order to do this, we must be self-aware, and know our own strengths and limitations and bear in mind that they will shift over time. By being aware, we can begin to address them. In the meantime, sometimes it can be helpful for us to acknowledge some of our limitations with our clients. For example, if you speak with a different accent than your client, it may be helpful to acknowledge this upfront, and assure the client that they should feel comfortable asking you to repeat things or to explain it again.</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There are other things that you can do to ensure that clients understand that they are a valued member of their care team. Sit down with clients; it is perceived as friendlier than standing, which can also imply that you are in a hurry and do not have time for questions. Make sure that your posture is open and welcoming and that your body language communicates openness and approachability.</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Lastly, </a:t>
            </a:r>
            <a:r>
              <a:rPr lang="en-US" sz="1200" b="0" i="1" u="none" strike="noStrike" kern="1200" dirty="0">
                <a:solidFill>
                  <a:schemeClr val="tx1"/>
                </a:solidFill>
                <a:effectLst/>
                <a:latin typeface="+mn-lt"/>
                <a:ea typeface="+mn-ea"/>
                <a:cs typeface="+mn-cs"/>
              </a:rPr>
              <a:t>ask </a:t>
            </a:r>
            <a:r>
              <a:rPr lang="en-US" sz="1200" b="0" i="0" u="none" strike="noStrike" kern="1200" dirty="0">
                <a:solidFill>
                  <a:schemeClr val="tx1"/>
                </a:solidFill>
                <a:effectLst/>
                <a:latin typeface="+mn-lt"/>
                <a:ea typeface="+mn-ea"/>
                <a:cs typeface="+mn-cs"/>
              </a:rPr>
              <a:t>the client what you can do to help him.</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Take a look at the picture on the screen. </a:t>
            </a:r>
            <a:endParaRPr lang="en-US" b="0" dirty="0">
              <a:effectLst/>
            </a:endParaRPr>
          </a:p>
          <a:p>
            <a:pPr rtl="0"/>
            <a:endParaRPr lang="en-US" sz="1200" b="1" i="0" u="none" strike="noStrike" kern="1200" dirty="0">
              <a:solidFill>
                <a:schemeClr val="tx1"/>
              </a:solidFill>
              <a:effectLst/>
              <a:latin typeface="+mn-lt"/>
              <a:ea typeface="+mn-ea"/>
              <a:cs typeface="+mn-cs"/>
            </a:endParaRPr>
          </a:p>
          <a:p>
            <a:pPr rtl="0"/>
            <a:r>
              <a:rPr lang="en-US" sz="1200" b="1" i="0" u="none" strike="noStrike" kern="1200" dirty="0">
                <a:solidFill>
                  <a:schemeClr val="tx1"/>
                </a:solidFill>
                <a:effectLst/>
                <a:latin typeface="+mn-lt"/>
                <a:ea typeface="+mn-ea"/>
                <a:cs typeface="+mn-cs"/>
              </a:rPr>
              <a:t>ASK: What does the provider’s body language say to you? </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The provider is clearly interested in what the client is saying. His face, stance, and attitude all convey that he is open and approachable. The provider seems to be interacting with the client in a casual, yet competent manner. These attributes help set clients’ minds at ease and improve their ability to understand health information. </a:t>
            </a:r>
          </a:p>
        </p:txBody>
      </p:sp>
      <p:sp>
        <p:nvSpPr>
          <p:cNvPr id="4" name="Slide Number Placeholder 3"/>
          <p:cNvSpPr>
            <a:spLocks noGrp="1"/>
          </p:cNvSpPr>
          <p:nvPr>
            <p:ph type="sldNum" sz="quarter" idx="5"/>
          </p:nvPr>
        </p:nvSpPr>
        <p:spPr/>
        <p:txBody>
          <a:bodyPr/>
          <a:lstStyle/>
          <a:p>
            <a:pPr>
              <a:defRPr/>
            </a:pPr>
            <a:fld id="{9464C03C-A55B-4CBB-9605-6535057E8C3D}" type="slidenum">
              <a:rPr lang="en-US" smtClean="0">
                <a:solidFill>
                  <a:prstClr val="black"/>
                </a:solidFill>
              </a:rPr>
              <a:pPr>
                <a:defRPr/>
              </a:pPr>
              <a:t>41</a:t>
            </a:fld>
            <a:endParaRPr lang="en-US">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rtl="0"/>
            <a:r>
              <a:rPr lang="en-US" sz="1200" b="0" i="0" u="none" strike="noStrike" kern="1200" dirty="0">
                <a:solidFill>
                  <a:schemeClr val="tx1"/>
                </a:solidFill>
                <a:effectLst/>
                <a:latin typeface="+mn-lt"/>
                <a:ea typeface="+mn-ea"/>
                <a:cs typeface="+mn-cs"/>
              </a:rPr>
              <a:t>In order to build a trusting care partnership, we need to assure our clients of their privacy, including that of their medical information. It is important to note that confidentiality concerns go further than not talking about a client in public. Confidentiality is also reflected in how signage is used, the intake process is designed, and case management services are delivered. </a:t>
            </a:r>
          </a:p>
          <a:p>
            <a:pPr rtl="0"/>
            <a:endParaRPr lang="en-US" b="0" dirty="0">
              <a:effectLst/>
            </a:endParaRPr>
          </a:p>
          <a:p>
            <a:pPr rtl="0"/>
            <a:r>
              <a:rPr lang="en-US" sz="1200" b="0" i="0" u="none" strike="noStrike" kern="1200" dirty="0">
                <a:solidFill>
                  <a:schemeClr val="tx1"/>
                </a:solidFill>
                <a:effectLst/>
                <a:latin typeface="+mn-lt"/>
                <a:ea typeface="+mn-ea"/>
                <a:cs typeface="+mn-cs"/>
              </a:rPr>
              <a:t>Health professionals that engage in a care partnership commit to communicating openly about the benefits and risks associated with treatment and commit to providing clients with easy-to-understand information that will help them make informed decisions about their care and treatment options.</a:t>
            </a:r>
            <a:endParaRPr lang="en-US" b="0" dirty="0">
              <a:effectLst/>
            </a:endParaRPr>
          </a:p>
          <a:p>
            <a:br>
              <a:rPr lang="en-US" dirty="0"/>
            </a:b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85888617-0474-4A8D-B375-DAC25ED14AB7}" type="slidenum">
              <a:rPr lang="en-US" smtClean="0">
                <a:solidFill>
                  <a:prstClr val="black"/>
                </a:solidFill>
              </a:rPr>
              <a:pPr>
                <a:defRPr/>
              </a:pPr>
              <a:t>42</a:t>
            </a:fld>
            <a:endParaRPr lang="en-US">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Communication encompasses more than just face to face communication. We also communicate with clients in written form through health education materials, appointment cards, and medication instructions. </a:t>
            </a:r>
            <a:endParaRPr lang="en-US" b="0" dirty="0">
              <a:effectLst/>
            </a:endParaRPr>
          </a:p>
        </p:txBody>
      </p:sp>
      <p:sp>
        <p:nvSpPr>
          <p:cNvPr id="4" name="Slide Number Placeholder 3"/>
          <p:cNvSpPr>
            <a:spLocks noGrp="1"/>
          </p:cNvSpPr>
          <p:nvPr>
            <p:ph type="sldNum" sz="quarter" idx="10"/>
          </p:nvPr>
        </p:nvSpPr>
        <p:spPr/>
        <p:txBody>
          <a:bodyPr/>
          <a:lstStyle/>
          <a:p>
            <a:pPr>
              <a:defRPr/>
            </a:pPr>
            <a:fld id="{6131E389-8BC6-446E-9C00-F5A247777CF3}" type="slidenum">
              <a:rPr lang="en-US" smtClean="0">
                <a:solidFill>
                  <a:prstClr val="black"/>
                </a:solidFill>
              </a:rPr>
              <a:pPr>
                <a:defRPr/>
              </a:pPr>
              <a:t>43</a:t>
            </a:fld>
            <a:endParaRPr lang="en-US">
              <a:solidFill>
                <a:prstClr val="black"/>
              </a:solidFill>
            </a:endParaRPr>
          </a:p>
        </p:txBody>
      </p:sp>
    </p:spTree>
    <p:extLst>
      <p:ext uri="{BB962C8B-B14F-4D97-AF65-F5344CB8AC3E}">
        <p14:creationId xmlns:p14="http://schemas.microsoft.com/office/powerpoint/2010/main" val="6032984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body" sz="quarter" idx="1"/>
          </p:nvPr>
        </p:nvSpPr>
        <p:spPr/>
        <p:txBody>
          <a:bodyPr/>
          <a:lstStyle/>
          <a:p>
            <a:pPr rtl="0"/>
            <a:r>
              <a:rPr lang="en-US" sz="1200" b="0" i="0" u="none" strike="noStrike" kern="1200" dirty="0">
                <a:solidFill>
                  <a:schemeClr val="tx1"/>
                </a:solidFill>
                <a:effectLst/>
                <a:latin typeface="+mn-lt"/>
                <a:ea typeface="+mn-ea"/>
                <a:cs typeface="+mn-cs"/>
              </a:rPr>
              <a:t>When we create or choose materials for our clients, there are simple formatting decisions we can make in order to help clients experiencing limited health literacy understand more easily.</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First, the material should draw the eye and be immediately appealing. If you’re creating the material, try to include someone with experience in graphic and material design on your development team. The layout should create a clear and obvious path for the eye to follow, and the information should have a consistent style and structure. </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Group text using headings and subheadings. This is sometimes called “chunking.” Make sure that the headings and subheadings have a logical flow and that the information under each maps to that topic. The text and heading should be close together so readers can easily tell that the paragraph is related to that heading. </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Bolding can also help to emphasis important points.</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It's important that the font be common and easy to read, such as Times New Roman, Arial, or Calibri. Fun fonts may be exciting, but people with limited health literacy find them difficult to read because they deviate from the familiar character shape. Also, make sure the size is easy to read; which is usually 12-point or larger.</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Left-justify the text, so that the left side of the text lines up like a ruler and the right edge is jagged (doesn’t line up). Make sure that there is sufficient white space surrounding text, and margins of at least one inch margins.</a:t>
            </a:r>
          </a:p>
          <a:p>
            <a:pPr rtl="0"/>
            <a:endParaRPr lang="en-US" baseline="0" dirty="0"/>
          </a:p>
          <a:p>
            <a:pPr defTabSz="448565">
              <a:defRPr/>
            </a:pPr>
            <a:r>
              <a:rPr lang="en-US" sz="900" dirty="0"/>
              <a:t>Citation: Indian Health Service, and Centers for Disease Control and Prevention, 2009</a:t>
            </a:r>
          </a:p>
          <a:p>
            <a:endParaRPr lang="en-US" dirty="0"/>
          </a:p>
        </p:txBody>
      </p:sp>
      <p:sp>
        <p:nvSpPr>
          <p:cNvPr id="3" name="Slide Image Placeholder 2"/>
          <p:cNvSpPr>
            <a:spLocks noGrp="1" noRot="1" noChangeAspect="1"/>
          </p:cNvSpPr>
          <p:nvPr>
            <p:ph type="sldImg"/>
          </p:nvPr>
        </p:nvSpPr>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Avoid using ALL CAPITAL LETTERS, even in the title of the document. People with limited health literacy find it difficult to read words or phrases in all caps because the letters are all the same size. Many people also believe that all caps mean that someone is yelling or angry, and all caps make it difficult for people with limited health literacy to distinguish between letters, as their typical form is changed.  Avoid using italicized or underlined text, too. These styles can disrupt the reader’s flow and present additional challenges for people with limited health literacy.</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Avoid acronyms, highly technical words, and jargon, when possible. While the general rule is that acronyms can be used in written materials following the first full reference, acronyms can still be difficult for people with limited health literacy because they need to go back and redefine them, interrupting their flow and causing them to lose their place.</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Passive voice is also problematic. An example of passive voice would be saying, “The results of your lab work will be sent to you.” Instead, write in active voice to clearly articulate what we want the client to do. The active voice of the example would be “We will send your lab results to you.”  See the example here of passive versus active voice.</a:t>
            </a:r>
            <a:endParaRPr lang="en-US" b="0" dirty="0">
              <a:effectLst/>
            </a:endParaRPr>
          </a:p>
        </p:txBody>
      </p:sp>
      <p:sp>
        <p:nvSpPr>
          <p:cNvPr id="4" name="Slide Number Placeholder 3"/>
          <p:cNvSpPr>
            <a:spLocks noGrp="1"/>
          </p:cNvSpPr>
          <p:nvPr>
            <p:ph type="sldNum" sz="quarter" idx="10"/>
          </p:nvPr>
        </p:nvSpPr>
        <p:spPr/>
        <p:txBody>
          <a:bodyPr/>
          <a:lstStyle/>
          <a:p>
            <a:fld id="{0C829863-712E-4724-9D52-616FBB856005}"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5507663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body" sz="quarter" idx="1"/>
          </p:nvPr>
        </p:nvSpPr>
        <p:spPr/>
        <p:txBody>
          <a:bodyPr/>
          <a:lstStyle/>
          <a:p>
            <a:pPr rtl="0"/>
            <a:r>
              <a:rPr lang="en-US" sz="1200" b="0" i="0" u="none" strike="noStrike" kern="1200" dirty="0">
                <a:solidFill>
                  <a:schemeClr val="tx1"/>
                </a:solidFill>
                <a:effectLst/>
                <a:latin typeface="+mn-lt"/>
                <a:ea typeface="+mn-ea"/>
                <a:cs typeface="+mn-cs"/>
              </a:rPr>
              <a:t>Formatting is certainly important, but of course, it is also important to write clearly and effectively.</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Use simple, short sentences for health materials. Sentences should only be 10-15 words, and should use simple 1 or 2 syllable words, when possible.</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Paragraphs should contain only 2-3 sentences, each. Use strong, vivid words and phrases that are culturally appropriate and familiar to the audience.</a:t>
            </a:r>
          </a:p>
          <a:p>
            <a:pPr rtl="0"/>
            <a:endParaRPr lang="en-US" b="0" dirty="0">
              <a:effectLst/>
            </a:endParaRPr>
          </a:p>
          <a:p>
            <a:pPr rtl="0"/>
            <a:r>
              <a:rPr lang="en-US" sz="1200" b="0" i="0" u="none" strike="noStrike" kern="1200" dirty="0">
                <a:solidFill>
                  <a:schemeClr val="tx1"/>
                </a:solidFill>
                <a:effectLst/>
                <a:latin typeface="+mn-lt"/>
                <a:ea typeface="+mn-ea"/>
                <a:cs typeface="+mn-cs"/>
              </a:rPr>
              <a:t>As a general rule, patient material should be written at or below a 6th grade reading level. Even though we sometimes need to use big or complicated words like “antiretroviral” or “viral load”, we can and should use plain language to explain what they mean. Doing so helps to build clients’ health literacy and helps them to better understand their health. Even patients with proficient or high health literacy prefer to read health information that is clear and easy to understand.</a:t>
            </a:r>
            <a:br>
              <a:rPr lang="en-US" b="0" dirty="0">
                <a:effectLst/>
              </a:rPr>
            </a:br>
            <a:r>
              <a:rPr lang="en-US" sz="900" dirty="0"/>
              <a:t>Citation: </a:t>
            </a:r>
            <a:r>
              <a:rPr lang="en-US" sz="900" dirty="0" err="1"/>
              <a:t>Safeer</a:t>
            </a:r>
            <a:r>
              <a:rPr lang="en-US" sz="900" dirty="0"/>
              <a:t> &amp; Keenan, 2005</a:t>
            </a:r>
          </a:p>
        </p:txBody>
      </p:sp>
      <p:sp>
        <p:nvSpPr>
          <p:cNvPr id="3" name="Slide Image Placeholder 2"/>
          <p:cNvSpPr>
            <a:spLocks noGrp="1" noRot="1" noChangeAspect="1"/>
          </p:cNvSpPr>
          <p:nvPr>
            <p:ph type="sldImg"/>
          </p:nvPr>
        </p:nvSpPr>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body" sz="quarter" idx="1"/>
          </p:nvPr>
        </p:nvSpPr>
        <p:spPr/>
        <p:txBody>
          <a:bodyPr/>
          <a:lstStyle/>
          <a:p>
            <a:pPr rtl="0"/>
            <a:r>
              <a:rPr lang="en-US" sz="1200" b="0" i="0" u="none" strike="noStrike" kern="1200" dirty="0">
                <a:solidFill>
                  <a:schemeClr val="tx1"/>
                </a:solidFill>
                <a:effectLst/>
                <a:latin typeface="+mn-lt"/>
                <a:ea typeface="+mn-ea"/>
                <a:cs typeface="+mn-cs"/>
              </a:rPr>
              <a:t>The content of written materials should focus on the patient’s experience of a health condition, rather than what is happening in the body to create the condition. Presenting too much information and using long, complicated words can make it hard to understand the material.</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The material needs to be informative and action-oriented, and should tell the client what he needs to know and do and why he needs to do it.</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This is particularly important if the material addresses a high risk situation, such as a medication change. The material should clearly describe any warning signs or side effects that the client should look out for, and what the client should do if they have a problem. The material should also include a place to add information about who the client should contact with questions or concerns.</a:t>
            </a:r>
            <a:endParaRPr lang="en-US" b="0" dirty="0">
              <a:effectLst/>
            </a:endParaRPr>
          </a:p>
          <a:p>
            <a:br>
              <a:rPr lang="en-US" dirty="0"/>
            </a:br>
            <a:r>
              <a:rPr lang="en-US" dirty="0"/>
              <a:t>Citations:</a:t>
            </a:r>
          </a:p>
          <a:p>
            <a:pPr rtl="0"/>
            <a:r>
              <a:rPr lang="en-US" dirty="0" err="1"/>
              <a:t>Safeer</a:t>
            </a:r>
            <a:r>
              <a:rPr lang="en-US" dirty="0"/>
              <a:t> &amp; Keenan, 2005</a:t>
            </a:r>
          </a:p>
          <a:p>
            <a:pPr rtl="0"/>
            <a:r>
              <a:rPr lang="en-US" dirty="0"/>
              <a:t>Patient </a:t>
            </a:r>
            <a:r>
              <a:rPr lang="en-US" dirty="0" err="1"/>
              <a:t>Educ</a:t>
            </a:r>
            <a:r>
              <a:rPr lang="en-US" dirty="0"/>
              <a:t> </a:t>
            </a:r>
            <a:r>
              <a:rPr lang="en-US" dirty="0" err="1"/>
              <a:t>Couns</a:t>
            </a:r>
            <a:r>
              <a:rPr lang="en-US" dirty="0"/>
              <a:t>. 1998 Oct;35(2):83-8. “Using pictographs to enhance recall of spoken medical instructions.” </a:t>
            </a:r>
            <a:r>
              <a:rPr lang="en-US" dirty="0" err="1"/>
              <a:t>Houts</a:t>
            </a:r>
            <a:r>
              <a:rPr lang="en-US" dirty="0"/>
              <a:t> PS1, </a:t>
            </a:r>
            <a:r>
              <a:rPr lang="en-US" dirty="0" err="1"/>
              <a:t>Bachrach</a:t>
            </a:r>
            <a:r>
              <a:rPr lang="en-US" dirty="0"/>
              <a:t> R, </a:t>
            </a:r>
            <a:r>
              <a:rPr lang="en-US" dirty="0" err="1"/>
              <a:t>Witmer</a:t>
            </a:r>
            <a:r>
              <a:rPr lang="en-US" dirty="0"/>
              <a:t> JT, </a:t>
            </a:r>
            <a:r>
              <a:rPr lang="en-US" dirty="0" err="1"/>
              <a:t>Tringali</a:t>
            </a:r>
            <a:r>
              <a:rPr lang="en-US" dirty="0"/>
              <a:t> CA, Bucher JA, </a:t>
            </a:r>
            <a:r>
              <a:rPr lang="en-US" dirty="0" err="1"/>
              <a:t>Localio</a:t>
            </a:r>
            <a:r>
              <a:rPr lang="en-US" dirty="0"/>
              <a:t> RA.</a:t>
            </a:r>
          </a:p>
        </p:txBody>
      </p:sp>
      <p:sp>
        <p:nvSpPr>
          <p:cNvPr id="3" name="Slide Image Placeholder 2"/>
          <p:cNvSpPr>
            <a:spLocks noGrp="1" noRot="1" noChangeAspect="1"/>
          </p:cNvSpPr>
          <p:nvPr>
            <p:ph type="sldImg"/>
          </p:nvPr>
        </p:nvSpPr>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In It Together has created a lot of materials that can help you and your organization get started on the path towards becoming a more health literate organization. </a:t>
            </a:r>
          </a:p>
          <a:p>
            <a:pPr rtl="0"/>
            <a:endParaRPr lang="en-US" b="0" dirty="0">
              <a:effectLst/>
            </a:endParaRPr>
          </a:p>
          <a:p>
            <a:pPr rtl="0"/>
            <a:r>
              <a:rPr lang="en-US" sz="1200" b="0" i="0" u="none" strike="noStrike" kern="1200" dirty="0">
                <a:solidFill>
                  <a:schemeClr val="tx1"/>
                </a:solidFill>
                <a:effectLst/>
                <a:latin typeface="+mn-lt"/>
                <a:ea typeface="+mn-ea"/>
                <a:cs typeface="+mn-cs"/>
              </a:rPr>
              <a:t>There are posters and brochures that help clients better understand HIV care available for free on the HRSA-funded TARGET Center website. There is also a health literacy guide for health professionals that includes more information about health literacy and case studies to help you practice your clear communication skills.</a:t>
            </a:r>
          </a:p>
          <a:p>
            <a:pPr rtl="0"/>
            <a:endParaRPr lang="en-US" b="0" dirty="0">
              <a:effectLst/>
            </a:endParaRPr>
          </a:p>
          <a:p>
            <a:pPr rtl="0"/>
            <a:r>
              <a:rPr lang="en-US" sz="1200" b="0" i="0" u="none" strike="noStrike" kern="1200" dirty="0">
                <a:solidFill>
                  <a:schemeClr val="tx1"/>
                </a:solidFill>
                <a:effectLst/>
                <a:latin typeface="+mn-lt"/>
                <a:ea typeface="+mn-ea"/>
                <a:cs typeface="+mn-cs"/>
              </a:rPr>
              <a:t>You can download these materials from free at hivhealthliteracy.careacttarget.org. </a:t>
            </a:r>
            <a:endParaRPr lang="en-US" b="0" dirty="0">
              <a:effectLst/>
            </a:endParaRPr>
          </a:p>
        </p:txBody>
      </p:sp>
      <p:sp>
        <p:nvSpPr>
          <p:cNvPr id="4" name="Slide Number Placeholder 3"/>
          <p:cNvSpPr>
            <a:spLocks noGrp="1"/>
          </p:cNvSpPr>
          <p:nvPr>
            <p:ph type="sldNum" sz="quarter" idx="10"/>
          </p:nvPr>
        </p:nvSpPr>
        <p:spPr/>
        <p:txBody>
          <a:bodyPr/>
          <a:lstStyle/>
          <a:p>
            <a:fld id="{D722043E-300C-4171-A788-F54574CEEBE5}"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42889810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Individual providers can make changes to their interactions with clients, but clients interact with many different people at many different points in their care. That is why it is so important health care providers to make an organizational commitment to health literacy. By doing so, you know that clients are always able to fully understand and engage with their care.</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So what does a health literate organization look like?</a:t>
            </a:r>
            <a:endParaRPr lang="en-US" b="0" dirty="0">
              <a:effectLst/>
            </a:endParaRPr>
          </a:p>
        </p:txBody>
      </p:sp>
      <p:sp>
        <p:nvSpPr>
          <p:cNvPr id="4" name="Slide Number Placeholder 3"/>
          <p:cNvSpPr>
            <a:spLocks noGrp="1"/>
          </p:cNvSpPr>
          <p:nvPr>
            <p:ph type="sldNum" sz="quarter" idx="10"/>
          </p:nvPr>
        </p:nvSpPr>
        <p:spPr/>
        <p:txBody>
          <a:bodyPr/>
          <a:lstStyle/>
          <a:p>
            <a:pPr>
              <a:defRPr/>
            </a:pPr>
            <a:fld id="{6131E389-8BC6-446E-9C00-F5A247777CF3}" type="slidenum">
              <a:rPr lang="en-US" smtClean="0">
                <a:solidFill>
                  <a:prstClr val="black"/>
                </a:solidFill>
              </a:rPr>
              <a:pPr>
                <a:defRPr/>
              </a:pPr>
              <a:t>49</a:t>
            </a:fld>
            <a:endParaRPr lang="en-US">
              <a:solidFill>
                <a:prstClr val="black"/>
              </a:solidFill>
            </a:endParaRPr>
          </a:p>
        </p:txBody>
      </p:sp>
    </p:spTree>
    <p:extLst>
      <p:ext uri="{BB962C8B-B14F-4D97-AF65-F5344CB8AC3E}">
        <p14:creationId xmlns:p14="http://schemas.microsoft.com/office/powerpoint/2010/main" val="3713486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body" sz="quarter" idx="1"/>
          </p:nvPr>
        </p:nvSpPr>
        <p:spPr/>
        <p:txBody>
          <a:bodyPr/>
          <a:lstStyle/>
          <a:p>
            <a:pPr rtl="0"/>
            <a:r>
              <a:rPr lang="en-US" sz="1200" b="0" i="0" u="none" strike="noStrike" kern="1200" dirty="0">
                <a:solidFill>
                  <a:schemeClr val="tx1"/>
                </a:solidFill>
                <a:effectLst/>
                <a:latin typeface="+mn-lt"/>
                <a:ea typeface="+mn-ea"/>
                <a:cs typeface="+mn-cs"/>
              </a:rPr>
              <a:t>People with limited health literacy often have limited knowledge of how the body works, and. We should not assume that clients are familiar with the technical terms that we use to describe diseases, symptoms, or treatments. Similarly, people with limited health literacy often have limited knowledge of the </a:t>
            </a:r>
            <a:r>
              <a:rPr lang="en-US" sz="1200" b="0" i="1" u="none" strike="noStrike" kern="1200" dirty="0">
                <a:solidFill>
                  <a:schemeClr val="tx1"/>
                </a:solidFill>
                <a:effectLst/>
                <a:latin typeface="+mn-lt"/>
                <a:ea typeface="+mn-ea"/>
                <a:cs typeface="+mn-cs"/>
              </a:rPr>
              <a:t>cause </a:t>
            </a:r>
            <a:r>
              <a:rPr lang="en-US" sz="1200" b="0" i="0" u="none" strike="noStrike" kern="1200" dirty="0">
                <a:solidFill>
                  <a:schemeClr val="tx1"/>
                </a:solidFill>
                <a:effectLst/>
                <a:latin typeface="+mn-lt"/>
                <a:ea typeface="+mn-ea"/>
                <a:cs typeface="+mn-cs"/>
              </a:rPr>
              <a:t>of a disease, and how that is related to what they </a:t>
            </a:r>
            <a:r>
              <a:rPr lang="en-US" sz="1200" b="0" i="1" u="none" strike="noStrike" kern="1200" dirty="0">
                <a:solidFill>
                  <a:schemeClr val="tx1"/>
                </a:solidFill>
                <a:effectLst/>
                <a:latin typeface="+mn-lt"/>
                <a:ea typeface="+mn-ea"/>
                <a:cs typeface="+mn-cs"/>
              </a:rPr>
              <a:t>experience </a:t>
            </a:r>
            <a:r>
              <a:rPr lang="en-US" sz="1200" b="0" i="0" u="none" strike="noStrike" kern="1200" dirty="0">
                <a:solidFill>
                  <a:schemeClr val="tx1"/>
                </a:solidFill>
                <a:effectLst/>
                <a:latin typeface="+mn-lt"/>
                <a:ea typeface="+mn-ea"/>
                <a:cs typeface="+mn-cs"/>
              </a:rPr>
              <a:t>as the disease. For example, a person with HIV may not understand that they could be more susceptible to infections if their immune system becomes weakened.</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People with limited health literacy may also have difficulty understanding numeric medical information, such as viral load, vaccine charts, or healthy weight ranges. For example, it can be hard for people with limited health literacy to know what it means when a lab test result is in the dangerous or “borderline” range.</a:t>
            </a:r>
          </a:p>
          <a:p>
            <a:pPr rtl="0"/>
            <a:endParaRPr lang="en-US" b="0" dirty="0">
              <a:effectLst/>
            </a:endParaRPr>
          </a:p>
          <a:p>
            <a:pPr rtl="0"/>
            <a:r>
              <a:rPr lang="en-US" sz="1200" b="0" i="0" u="none" strike="noStrike" kern="1200" dirty="0">
                <a:solidFill>
                  <a:schemeClr val="tx1"/>
                </a:solidFill>
                <a:effectLst/>
                <a:latin typeface="+mn-lt"/>
                <a:ea typeface="+mn-ea"/>
                <a:cs typeface="+mn-cs"/>
              </a:rPr>
              <a:t>People experiencing limited health literacy can also have difficulty understanding when or how to take medication. For people living with HIV, this means that they may not take their medication as instructed. It may also be difficult to understand the risks or side effects written on medication labels.</a:t>
            </a:r>
            <a:endParaRPr lang="en-US" b="0" dirty="0">
              <a:effectLst/>
            </a:endParaRPr>
          </a:p>
          <a:p>
            <a:br>
              <a:rPr lang="en-US" dirty="0"/>
            </a:br>
            <a:endParaRPr lang="en-US" sz="1000" b="0" dirty="0"/>
          </a:p>
        </p:txBody>
      </p:sp>
      <p:sp>
        <p:nvSpPr>
          <p:cNvPr id="3" name="Slide Image Placeholder 2"/>
          <p:cNvSpPr>
            <a:spLocks noGrp="1" noRot="1" noChangeAspect="1"/>
          </p:cNvSpPr>
          <p:nvPr>
            <p:ph type="sldImg"/>
          </p:nvPr>
        </p:nvSpPr>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body" sz="quarter" idx="1"/>
          </p:nvPr>
        </p:nvSpPr>
        <p:spPr/>
        <p:txBody>
          <a:bodyPr/>
          <a:lstStyle/>
          <a:p>
            <a:pPr rtl="0"/>
            <a:r>
              <a:rPr lang="en-US" sz="1200" b="0" i="0" u="none" strike="noStrike" kern="1200" dirty="0">
                <a:solidFill>
                  <a:schemeClr val="tx1"/>
                </a:solidFill>
                <a:effectLst/>
                <a:latin typeface="+mn-lt"/>
                <a:ea typeface="+mn-ea"/>
                <a:cs typeface="+mn-cs"/>
              </a:rPr>
              <a:t>As we have learned, a person’s health literacy is moderated by both an individual’s skills and abilities and the demands of the health care system. Organizations that strive to be more health literate understand this. These organizations actively work to reduce the demands the health care system places on clients. Health literate organizations do this by making it easier for people to navigate, understand, and use health information.</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Health literate organizations also recognize that literacy, language, and culture are interrelated. These organizations strive to design programs, policies, services, and materials to meet clients  needs – and when possible, incorporate their input into the design process.</a:t>
            </a:r>
            <a:endParaRPr lang="en-US" b="0" dirty="0">
              <a:effectLst/>
            </a:endParaRPr>
          </a:p>
          <a:p>
            <a:br>
              <a:rPr lang="en-US" dirty="0"/>
            </a:br>
            <a:r>
              <a:rPr lang="en-US" altLang="en-US" dirty="0" err="1">
                <a:solidFill>
                  <a:srgbClr val="000000"/>
                </a:solidFill>
              </a:rPr>
              <a:t>Andrulis</a:t>
            </a:r>
            <a:r>
              <a:rPr lang="en-US" altLang="en-US" dirty="0">
                <a:solidFill>
                  <a:srgbClr val="000000"/>
                </a:solidFill>
              </a:rPr>
              <a:t> and Brach, 2007; </a:t>
            </a:r>
            <a:r>
              <a:rPr lang="en-US" altLang="en-US" dirty="0" err="1">
                <a:solidFill>
                  <a:srgbClr val="000000"/>
                </a:solidFill>
              </a:rPr>
              <a:t>Sudore</a:t>
            </a:r>
            <a:r>
              <a:rPr lang="en-US" altLang="en-US" dirty="0">
                <a:solidFill>
                  <a:srgbClr val="000000"/>
                </a:solidFill>
              </a:rPr>
              <a:t> et al., 2009; ODPHP, 2008</a:t>
            </a:r>
          </a:p>
        </p:txBody>
      </p:sp>
      <p:sp>
        <p:nvSpPr>
          <p:cNvPr id="3" name="Slide Image Placeholder 2"/>
          <p:cNvSpPr>
            <a:spLocks noGrp="1" noRot="1" noChangeAspect="1"/>
          </p:cNvSpPr>
          <p:nvPr>
            <p:ph type="sldImg"/>
          </p:nvPr>
        </p:nvSpPr>
        <p:spPr>
          <a:xfrm>
            <a:off x="1146175" y="685800"/>
            <a:ext cx="3632200" cy="2725738"/>
          </a:xfr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body" sz="quarter" idx="1"/>
          </p:nvPr>
        </p:nvSpPr>
        <p:spPr/>
        <p:txBody>
          <a:bodyPr/>
          <a:lstStyle/>
          <a:p>
            <a:pPr rtl="0"/>
            <a:r>
              <a:rPr lang="en-US" sz="1200" b="0" i="0" u="none" strike="noStrike" kern="1200" dirty="0">
                <a:solidFill>
                  <a:schemeClr val="tx1"/>
                </a:solidFill>
                <a:effectLst/>
                <a:latin typeface="+mn-lt"/>
                <a:ea typeface="+mn-ea"/>
                <a:cs typeface="+mn-cs"/>
              </a:rPr>
              <a:t>These organizations actively work to reduce the demands the health care system places on clients. Health literate organizations do this by making it easier for people to navigate, understand, and use health information.</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Health literate organizations also recognize that literacy, language, and culture are interrelated. These organizations strive to design programs, policies, services, and materials to meet clients  needs – and when possible, incorporate their input into the design process.</a:t>
            </a:r>
            <a:br>
              <a:rPr lang="en-US" dirty="0"/>
            </a:br>
            <a:endParaRPr lang="en-US" altLang="en-US" dirty="0">
              <a:solidFill>
                <a:srgbClr val="000000"/>
              </a:solidFill>
            </a:endParaRPr>
          </a:p>
          <a:p>
            <a:pPr defTabSz="895838" fontAlgn="auto">
              <a:spcBef>
                <a:spcPct val="0"/>
              </a:spcBef>
              <a:spcAft>
                <a:spcPts val="0"/>
              </a:spcAft>
              <a:defRPr/>
            </a:pPr>
            <a:r>
              <a:rPr lang="en-US" altLang="en-US" dirty="0" err="1">
                <a:solidFill>
                  <a:srgbClr val="000000"/>
                </a:solidFill>
              </a:rPr>
              <a:t>Andrulis</a:t>
            </a:r>
            <a:r>
              <a:rPr lang="en-US" altLang="en-US" dirty="0">
                <a:solidFill>
                  <a:srgbClr val="000000"/>
                </a:solidFill>
              </a:rPr>
              <a:t> and Brach, 2007; </a:t>
            </a:r>
            <a:r>
              <a:rPr lang="en-US" altLang="en-US" dirty="0" err="1">
                <a:solidFill>
                  <a:srgbClr val="000000"/>
                </a:solidFill>
              </a:rPr>
              <a:t>Sudore</a:t>
            </a:r>
            <a:r>
              <a:rPr lang="en-US" altLang="en-US" dirty="0">
                <a:solidFill>
                  <a:srgbClr val="000000"/>
                </a:solidFill>
              </a:rPr>
              <a:t> et al., 2009; ODPHP, 2008</a:t>
            </a:r>
          </a:p>
        </p:txBody>
      </p:sp>
      <p:sp>
        <p:nvSpPr>
          <p:cNvPr id="3" name="Slide Image Placeholder 2"/>
          <p:cNvSpPr>
            <a:spLocks noGrp="1" noRot="1" noChangeAspect="1"/>
          </p:cNvSpPr>
          <p:nvPr>
            <p:ph type="sldImg"/>
          </p:nvPr>
        </p:nvSpPr>
        <p:spPr>
          <a:xfrm>
            <a:off x="1146175" y="685800"/>
            <a:ext cx="3632200" cy="2725738"/>
          </a:xfr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body" sz="quarter" idx="1"/>
          </p:nvPr>
        </p:nvSpPr>
        <p:spPr/>
        <p:txBody>
          <a:bodyPr/>
          <a:lstStyle/>
          <a:p>
            <a:pPr rtl="0"/>
            <a:r>
              <a:rPr lang="en-US" sz="1200" b="0" i="0" u="none" strike="noStrike" kern="1200" dirty="0">
                <a:solidFill>
                  <a:schemeClr val="tx1"/>
                </a:solidFill>
                <a:effectLst/>
                <a:latin typeface="+mn-lt"/>
                <a:ea typeface="+mn-ea"/>
                <a:cs typeface="+mn-cs"/>
              </a:rPr>
              <a:t>The white paper, “Ten Attributes of Health Literate Health Care Organizations” describes what healthcare organizations can do to lower barriers for people to get and use health information and services. Participants of the Institute of Medicine Roundtable on Health Literacy wrote the paper to inspire health care organizations to address health literacy issues. These Attributes are widely accepted by the health literacy community. </a:t>
            </a:r>
          </a:p>
          <a:p>
            <a:pPr rtl="0"/>
            <a:endParaRPr lang="en-US" b="0" dirty="0">
              <a:effectLst/>
            </a:endParaRPr>
          </a:p>
          <a:p>
            <a:pPr rtl="0"/>
            <a:r>
              <a:rPr lang="en-US" sz="1200" b="0" i="0" u="none" strike="noStrike" kern="1200" dirty="0">
                <a:solidFill>
                  <a:schemeClr val="tx1"/>
                </a:solidFill>
                <a:effectLst/>
                <a:latin typeface="+mn-lt"/>
                <a:ea typeface="+mn-ea"/>
                <a:cs typeface="+mn-cs"/>
              </a:rPr>
              <a:t>We’re going to quickly walk through the ten attributes, and then I will show you where you can find resources to help you assess and improve your organization’s health literacy.</a:t>
            </a:r>
            <a:endParaRPr lang="en-US" b="0" dirty="0">
              <a:effectLst/>
            </a:endParaRPr>
          </a:p>
          <a:p>
            <a:br>
              <a:rPr lang="en-US" dirty="0"/>
            </a:br>
            <a:endParaRPr lang="en-US" dirty="0">
              <a:solidFill>
                <a:prstClr val="black"/>
              </a:solidFill>
            </a:endParaRPr>
          </a:p>
        </p:txBody>
      </p:sp>
      <p:sp>
        <p:nvSpPr>
          <p:cNvPr id="3" name="Slide Image Placeholder 2"/>
          <p:cNvSpPr>
            <a:spLocks noGrp="1" noRot="1" noChangeAspect="1"/>
          </p:cNvSpPr>
          <p:nvPr>
            <p:ph type="sldImg"/>
          </p:nvPr>
        </p:nvSpPr>
        <p:spPr>
          <a:xfrm>
            <a:off x="1146175" y="685800"/>
            <a:ext cx="3632200" cy="2725738"/>
          </a:xfr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body" sz="quarter" idx="1"/>
          </p:nvPr>
        </p:nvSpPr>
        <p:spPr/>
        <p:txBody>
          <a:bodyPr/>
          <a:lstStyle/>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The 1</a:t>
            </a:r>
            <a:r>
              <a:rPr lang="en-US" sz="1200" b="0" i="0" u="none" strike="noStrike" kern="1200" baseline="30000" dirty="0">
                <a:solidFill>
                  <a:schemeClr val="tx1"/>
                </a:solidFill>
                <a:effectLst/>
                <a:latin typeface="+mn-lt"/>
                <a:ea typeface="+mn-ea"/>
                <a:cs typeface="+mn-cs"/>
              </a:rPr>
              <a:t>st</a:t>
            </a:r>
            <a:r>
              <a:rPr lang="en-US" sz="1200" b="0" i="0" u="none" strike="noStrike" kern="1200" dirty="0">
                <a:solidFill>
                  <a:schemeClr val="tx1"/>
                </a:solidFill>
                <a:effectLst/>
                <a:latin typeface="+mn-lt"/>
                <a:ea typeface="+mn-ea"/>
                <a:cs typeface="+mn-cs"/>
              </a:rPr>
              <a:t> attribute of a health literate organization is having leadership that make health literacy an important part of its mission, structure, and operations.</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Health literate organizations make health literacy a part of planning, evaluation, patient safety, and quality improvement. They evaluate health literacy initiatives to assess the organization’s success at reaching and engaging vulnerable populations.</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The 3</a:t>
            </a:r>
            <a:r>
              <a:rPr lang="en-US" sz="1200" b="0" i="0" u="none" strike="noStrike" kern="1200" baseline="30000" dirty="0">
                <a:solidFill>
                  <a:schemeClr val="tx1"/>
                </a:solidFill>
                <a:effectLst/>
                <a:latin typeface="+mn-lt"/>
                <a:ea typeface="+mn-ea"/>
                <a:cs typeface="+mn-cs"/>
              </a:rPr>
              <a:t>rd</a:t>
            </a:r>
            <a:r>
              <a:rPr lang="en-US" sz="1200" b="0" i="0" u="none" strike="noStrike" kern="1200" dirty="0">
                <a:solidFill>
                  <a:schemeClr val="tx1"/>
                </a:solidFill>
                <a:effectLst/>
                <a:latin typeface="+mn-lt"/>
                <a:ea typeface="+mn-ea"/>
                <a:cs typeface="+mn-cs"/>
              </a:rPr>
              <a:t> attribute of health literate organizations is about workforce preparation. Health literate organizations set goals to train expert educators and hire a staff with expertise in health literacy that are representative of the communities served. </a:t>
            </a:r>
          </a:p>
          <a:p>
            <a:pPr marL="228600" indent="-228600">
              <a:buFont typeface="+mj-lt"/>
              <a:buAutoNum type="arabicPeriod"/>
            </a:pPr>
            <a:endParaRPr lang="en-US" dirty="0"/>
          </a:p>
        </p:txBody>
      </p:sp>
      <p:sp>
        <p:nvSpPr>
          <p:cNvPr id="3" name="Slide Image Placeholder 2"/>
          <p:cNvSpPr>
            <a:spLocks noGrp="1" noRot="1" noChangeAspect="1"/>
          </p:cNvSpPr>
          <p:nvPr>
            <p:ph type="sldImg"/>
          </p:nvPr>
        </p:nvSpPr>
        <p:spPr/>
      </p:sp>
    </p:spTree>
    <p:extLst>
      <p:ext uri="{BB962C8B-B14F-4D97-AF65-F5344CB8AC3E}">
        <p14:creationId xmlns:p14="http://schemas.microsoft.com/office/powerpoint/2010/main" val="28227638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body" sz="quarter" idx="1"/>
          </p:nvPr>
        </p:nvSpPr>
        <p:spPr/>
        <p:txBody>
          <a:bodyPr/>
          <a:lstStyle/>
          <a:p>
            <a:pPr marL="228600" indent="-228600" rtl="0" fontAlgn="base">
              <a:buFont typeface="+mj-lt"/>
              <a:buAutoNum type="arabicPeriod" startAt="4"/>
            </a:pPr>
            <a:r>
              <a:rPr lang="en-US" sz="1200" b="0" i="0" u="none" strike="noStrike" kern="1200" dirty="0">
                <a:solidFill>
                  <a:schemeClr val="tx1"/>
                </a:solidFill>
                <a:effectLst/>
                <a:latin typeface="+mn-lt"/>
                <a:ea typeface="+mn-ea"/>
                <a:cs typeface="+mn-cs"/>
              </a:rPr>
              <a:t>For an organization to achieve Attribute 4, it must include the populations it serves in the design, implementation, and evaluation of health information and services. When creating health literate materials and services, it is really important to get guidance and input from individuals with limited health literacy as early as possible to create materials that are more responsive and appropriate to their cultural, emotional, spiritual, and practical needs.</a:t>
            </a:r>
          </a:p>
          <a:p>
            <a:pPr marL="228600" indent="-228600" rtl="0" fontAlgn="base">
              <a:buFont typeface="+mj-lt"/>
              <a:buAutoNum type="arabicPeriod" startAt="4"/>
            </a:pPr>
            <a:r>
              <a:rPr lang="en-US" sz="1200" b="0" i="0" u="none" strike="noStrike" kern="1200" dirty="0">
                <a:solidFill>
                  <a:schemeClr val="tx1"/>
                </a:solidFill>
                <a:effectLst/>
                <a:latin typeface="+mn-lt"/>
                <a:ea typeface="+mn-ea"/>
                <a:cs typeface="+mn-cs"/>
              </a:rPr>
              <a:t>Health literate organizations avoid stigmatizing people with limited health literacy by using the universal precaution approach. They also allocate resources according to need so that sites that serve people with the greatest health literacy needs receive more resources. </a:t>
            </a:r>
          </a:p>
          <a:p>
            <a:pPr marL="228600" indent="-228600" rtl="0" fontAlgn="base">
              <a:buFont typeface="+mj-lt"/>
              <a:buAutoNum type="arabicPeriod" startAt="4"/>
            </a:pPr>
            <a:r>
              <a:rPr lang="en-US" sz="1200" b="0" i="0" u="none" strike="noStrike" kern="1200" dirty="0">
                <a:solidFill>
                  <a:schemeClr val="tx1"/>
                </a:solidFill>
                <a:effectLst/>
                <a:latin typeface="+mn-lt"/>
                <a:ea typeface="+mn-ea"/>
                <a:cs typeface="+mn-cs"/>
              </a:rPr>
              <a:t>The 6th attribute addresses the use of health literacy strategies in communication. Health literate organizations confirm clients’ understanding of information at all points of contact – such as intake desk, appointment, pharmacy…. This can be done by providing interpreters as needed, using easily understood symbols in directional signs, and encouraging patients to ask questions. </a:t>
            </a:r>
          </a:p>
        </p:txBody>
      </p:sp>
      <p:sp>
        <p:nvSpPr>
          <p:cNvPr id="3" name="Slide Image Placeholder 2"/>
          <p:cNvSpPr>
            <a:spLocks noGrp="1" noRot="1" noChangeAspect="1"/>
          </p:cNvSpPr>
          <p:nvPr>
            <p:ph type="sldImg"/>
          </p:nvPr>
        </p:nvSpPr>
        <p:spPr/>
      </p:sp>
    </p:spTree>
    <p:extLst>
      <p:ext uri="{BB962C8B-B14F-4D97-AF65-F5344CB8AC3E}">
        <p14:creationId xmlns:p14="http://schemas.microsoft.com/office/powerpoint/2010/main" val="18462171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body" sz="quarter" idx="1"/>
          </p:nvPr>
        </p:nvSpPr>
        <p:spPr/>
        <p:txBody>
          <a:bodyPr/>
          <a:lstStyle/>
          <a:p>
            <a:pPr marL="228600" indent="-228600" rtl="0" fontAlgn="base">
              <a:buFont typeface="+mj-lt"/>
              <a:buAutoNum type="arabicPeriod" startAt="7"/>
            </a:pPr>
            <a:r>
              <a:rPr lang="en-US" sz="1200" b="0" i="0" u="none" strike="noStrike" kern="1200" dirty="0">
                <a:solidFill>
                  <a:schemeClr val="tx1"/>
                </a:solidFill>
                <a:effectLst/>
                <a:latin typeface="+mn-lt"/>
                <a:ea typeface="+mn-ea"/>
                <a:cs typeface="+mn-cs"/>
              </a:rPr>
              <a:t>Health literate organizations also provide easy access to health information and services and navigation assistance. Organizations maintain a list of community health, literacy, and social service resources that clients need. They establish and encourage referral relationships with other service organizations to make sure that clients get the services they need. </a:t>
            </a:r>
          </a:p>
          <a:p>
            <a:pPr marL="228600" indent="-228600" rtl="0" fontAlgn="base">
              <a:buFont typeface="+mj-lt"/>
              <a:buAutoNum type="arabicPeriod" startAt="7"/>
            </a:pPr>
            <a:r>
              <a:rPr lang="en-US" sz="1200" b="0" i="0" u="none" strike="noStrike" kern="1200" dirty="0">
                <a:solidFill>
                  <a:schemeClr val="tx1"/>
                </a:solidFill>
                <a:effectLst/>
                <a:latin typeface="+mn-lt"/>
                <a:ea typeface="+mn-ea"/>
                <a:cs typeface="+mn-cs"/>
              </a:rPr>
              <a:t>In the 8th attribute, health literate organizations make certain that the print and audiovisual material they design and distribute is both easy-to-understand and actionable. </a:t>
            </a:r>
          </a:p>
          <a:p>
            <a:pPr marL="228600" indent="-228600" rtl="0" fontAlgn="base">
              <a:buFont typeface="+mj-lt"/>
              <a:buAutoNum type="arabicPeriod" startAt="7"/>
            </a:pPr>
            <a:r>
              <a:rPr lang="en-US" sz="1200" b="0" i="0" u="none" strike="noStrike" kern="1200" dirty="0">
                <a:solidFill>
                  <a:schemeClr val="tx1"/>
                </a:solidFill>
                <a:effectLst/>
                <a:latin typeface="+mn-lt"/>
                <a:ea typeface="+mn-ea"/>
                <a:cs typeface="+mn-cs"/>
              </a:rPr>
              <a:t>While all communication should be clear, actionable, and delivered in easy-to-understand formats, clear communication is absolutely critical when it involves high-risk decisions, situations, and transitions, since a communication mistake could put the client’s health and well being at risk. </a:t>
            </a:r>
          </a:p>
          <a:p>
            <a:pPr marL="228600" indent="-228600" rtl="0" fontAlgn="base">
              <a:buFont typeface="+mj-lt"/>
              <a:buAutoNum type="arabicPeriod" startAt="7"/>
            </a:pPr>
            <a:r>
              <a:rPr lang="en-US" sz="1200" b="0" i="0" u="none" strike="noStrike" kern="1200" dirty="0">
                <a:solidFill>
                  <a:schemeClr val="tx1"/>
                </a:solidFill>
                <a:effectLst/>
                <a:latin typeface="+mn-lt"/>
                <a:ea typeface="+mn-ea"/>
                <a:cs typeface="+mn-cs"/>
              </a:rPr>
              <a:t>The tenth and final attribute of a health literate organization is communicating clearly what health insurance plans cover and how much individuals will have to pay for services.</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No matter what medium health information is presented in, it is important that with all of these attributes, the material be user-centered and that the audiences involved in development and testing reflect the diversity of clients being served.</a:t>
            </a:r>
            <a:endParaRPr lang="en-US" b="0" dirty="0">
              <a:effectLst/>
            </a:endParaRPr>
          </a:p>
          <a:p>
            <a:br>
              <a:rPr lang="en-US" dirty="0"/>
            </a:br>
            <a:endParaRPr lang="en-US" altLang="en-US" dirty="0">
              <a:solidFill>
                <a:srgbClr val="000000"/>
              </a:solidFill>
            </a:endParaRPr>
          </a:p>
        </p:txBody>
      </p:sp>
      <p:sp>
        <p:nvSpPr>
          <p:cNvPr id="3" name="Slide Image Placeholder 2"/>
          <p:cNvSpPr>
            <a:spLocks noGrp="1" noRot="1" noChangeAspect="1"/>
          </p:cNvSpPr>
          <p:nvPr>
            <p:ph type="sldImg"/>
          </p:nvPr>
        </p:nvSpPr>
        <p:spPr/>
      </p:sp>
    </p:spTree>
    <p:extLst>
      <p:ext uri="{BB962C8B-B14F-4D97-AF65-F5344CB8AC3E}">
        <p14:creationId xmlns:p14="http://schemas.microsoft.com/office/powerpoint/2010/main" val="10480537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This training is a great first step towards becoming a more health literate organization. From here, you can start to have conversations amongst yourselves about how to improve this organization’s health literacy. You may want to form a health literacy team or workgroup. That team, or your leadership, might want to conduct a health literacy assessment and create goals and health literacy improvement plan based on the results.</a:t>
            </a:r>
            <a:endParaRPr lang="en-US" dirty="0"/>
          </a:p>
        </p:txBody>
      </p:sp>
      <p:sp>
        <p:nvSpPr>
          <p:cNvPr id="4" name="Slide Number Placeholder 3"/>
          <p:cNvSpPr>
            <a:spLocks noGrp="1"/>
          </p:cNvSpPr>
          <p:nvPr>
            <p:ph type="sldNum" sz="quarter" idx="10"/>
          </p:nvPr>
        </p:nvSpPr>
        <p:spPr/>
        <p:txBody>
          <a:bodyPr/>
          <a:lstStyle/>
          <a:p>
            <a:pPr>
              <a:defRPr/>
            </a:pPr>
            <a:fld id="{6131E389-8BC6-446E-9C00-F5A247777CF3}" type="slidenum">
              <a:rPr lang="en-US" smtClean="0">
                <a:solidFill>
                  <a:prstClr val="black"/>
                </a:solidFill>
              </a:rPr>
              <a:pPr>
                <a:defRPr/>
              </a:pPr>
              <a:t>56</a:t>
            </a:fld>
            <a:endParaRPr lang="en-US">
              <a:solidFill>
                <a:prstClr val="black"/>
              </a:solidFill>
            </a:endParaRPr>
          </a:p>
        </p:txBody>
      </p:sp>
    </p:spTree>
    <p:extLst>
      <p:ext uri="{BB962C8B-B14F-4D97-AF65-F5344CB8AC3E}">
        <p14:creationId xmlns:p14="http://schemas.microsoft.com/office/powerpoint/2010/main" val="27576349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 In It Together Team developed a health literacy resource guide that is freely available on the In It Together website. The guide provides a curated overview of health literacy resources, organizational assessments, client assessments, and toolkits that your HIV program can use to begin or enhance efforts to provide services that meet the needs of clients with limited health literacy. The resources in this guide can be adapted to a variety of health care settings. The guide can help you find resources that will help your organization take the next step towards becoming a health literate organization. </a:t>
            </a:r>
            <a:br>
              <a:rPr lang="en-US" dirty="0"/>
            </a:br>
            <a:endParaRPr lang="en-US" dirty="0"/>
          </a:p>
        </p:txBody>
      </p:sp>
      <p:sp>
        <p:nvSpPr>
          <p:cNvPr id="4" name="Slide Number Placeholder 3"/>
          <p:cNvSpPr>
            <a:spLocks noGrp="1"/>
          </p:cNvSpPr>
          <p:nvPr>
            <p:ph type="sldNum" sz="quarter" idx="10"/>
          </p:nvPr>
        </p:nvSpPr>
        <p:spPr/>
        <p:txBody>
          <a:bodyPr/>
          <a:lstStyle/>
          <a:p>
            <a:pPr>
              <a:defRPr/>
            </a:pPr>
            <a:fld id="{6131E389-8BC6-446E-9C00-F5A247777CF3}" type="slidenum">
              <a:rPr lang="en-US" smtClean="0">
                <a:solidFill>
                  <a:prstClr val="black"/>
                </a:solidFill>
              </a:rPr>
              <a:pPr>
                <a:defRPr/>
              </a:pPr>
              <a:t>57</a:t>
            </a:fld>
            <a:endParaRPr lang="en-US">
              <a:solidFill>
                <a:prstClr val="black"/>
              </a:solidFill>
            </a:endParaRPr>
          </a:p>
        </p:txBody>
      </p:sp>
    </p:spTree>
    <p:extLst>
      <p:ext uri="{BB962C8B-B14F-4D97-AF65-F5344CB8AC3E}">
        <p14:creationId xmlns:p14="http://schemas.microsoft.com/office/powerpoint/2010/main" val="9686454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In addition to these assessments and assessments, which might take some time to complete, there are things you can start to do to improve your communications as soon as you leave here today. </a:t>
            </a:r>
          </a:p>
          <a:p>
            <a:pPr rtl="0"/>
            <a:endParaRPr lang="en-US" b="0" dirty="0">
              <a:effectLst/>
            </a:endParaRPr>
          </a:p>
          <a:p>
            <a:pPr rtl="0"/>
            <a:r>
              <a:rPr lang="en-US" sz="1200" b="0" i="0" u="none" strike="noStrike" kern="1200" dirty="0">
                <a:solidFill>
                  <a:schemeClr val="tx1"/>
                </a:solidFill>
                <a:effectLst/>
                <a:latin typeface="+mn-lt"/>
                <a:ea typeface="+mn-ea"/>
                <a:cs typeface="+mn-cs"/>
              </a:rPr>
              <a:t>Start to implement the universal precautions approach. Communicate as simply and clearly as you can with everyone that you work with. Take the time to ensure that your clients understand the information that you give them using teach-back. Lastly, ensure that you are taking the time to understand your client’s unique cultural identity.</a:t>
            </a:r>
            <a:endParaRPr lang="en-US" dirty="0"/>
          </a:p>
        </p:txBody>
      </p:sp>
      <p:sp>
        <p:nvSpPr>
          <p:cNvPr id="4" name="Slide Number Placeholder 3"/>
          <p:cNvSpPr>
            <a:spLocks noGrp="1"/>
          </p:cNvSpPr>
          <p:nvPr>
            <p:ph type="sldNum" sz="quarter" idx="10"/>
          </p:nvPr>
        </p:nvSpPr>
        <p:spPr/>
        <p:txBody>
          <a:bodyPr/>
          <a:lstStyle/>
          <a:p>
            <a:pPr>
              <a:defRPr/>
            </a:pPr>
            <a:fld id="{6131E389-8BC6-446E-9C00-F5A247777CF3}" type="slidenum">
              <a:rPr lang="en-US" smtClean="0">
                <a:solidFill>
                  <a:prstClr val="black"/>
                </a:solidFill>
              </a:rPr>
              <a:pPr>
                <a:defRPr/>
              </a:pPr>
              <a:t>58</a:t>
            </a:fld>
            <a:endParaRPr lang="en-US">
              <a:solidFill>
                <a:prstClr val="black"/>
              </a:solidFill>
            </a:endParaRPr>
          </a:p>
        </p:txBody>
      </p:sp>
    </p:spTree>
    <p:extLst>
      <p:ext uri="{BB962C8B-B14F-4D97-AF65-F5344CB8AC3E}">
        <p14:creationId xmlns:p14="http://schemas.microsoft.com/office/powerpoint/2010/main" val="431414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Thank you all for taking the time to learn more about health literacy.</a:t>
            </a:r>
            <a:endParaRPr lang="en-US" b="0" dirty="0">
              <a:effectLst/>
            </a:endParaRPr>
          </a:p>
          <a:p>
            <a:pPr rtl="0"/>
            <a:endParaRPr lang="en-US" sz="1200" b="1" i="0" u="none" strike="noStrike" kern="1200" dirty="0">
              <a:solidFill>
                <a:schemeClr val="tx1"/>
              </a:solidFill>
              <a:effectLst/>
              <a:latin typeface="+mn-lt"/>
              <a:ea typeface="+mn-ea"/>
              <a:cs typeface="+mn-cs"/>
            </a:endParaRPr>
          </a:p>
          <a:p>
            <a:pPr rtl="0"/>
            <a:r>
              <a:rPr lang="en-US" sz="1200" b="1" i="0" u="none" strike="noStrike" kern="1200" dirty="0">
                <a:solidFill>
                  <a:schemeClr val="tx1"/>
                </a:solidFill>
                <a:effectLst/>
                <a:latin typeface="+mn-lt"/>
                <a:ea typeface="+mn-ea"/>
                <a:cs typeface="+mn-cs"/>
              </a:rPr>
              <a:t>ASK: What questions do you have?</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Thank you again. Please take a moment to complete the evaluation by going to the link on the </a:t>
            </a:r>
            <a:r>
              <a:rPr lang="en-US" sz="1200" b="0" i="0" u="none" strike="noStrike" kern="1200">
                <a:solidFill>
                  <a:schemeClr val="tx1"/>
                </a:solidFill>
                <a:effectLst/>
                <a:latin typeface="+mn-lt"/>
                <a:ea typeface="+mn-ea"/>
                <a:cs typeface="+mn-cs"/>
              </a:rPr>
              <a:t>screen.</a:t>
            </a:r>
            <a:endParaRPr lang="en-US" b="0" dirty="0">
              <a:effectLst/>
            </a:endParaRPr>
          </a:p>
        </p:txBody>
      </p:sp>
      <p:sp>
        <p:nvSpPr>
          <p:cNvPr id="4" name="Slide Number Placeholder 3"/>
          <p:cNvSpPr>
            <a:spLocks noGrp="1"/>
          </p:cNvSpPr>
          <p:nvPr>
            <p:ph type="sldNum" sz="quarter" idx="10"/>
          </p:nvPr>
        </p:nvSpPr>
        <p:spPr/>
        <p:txBody>
          <a:bodyPr/>
          <a:lstStyle/>
          <a:p>
            <a:fld id="{D722043E-300C-4171-A788-F54574CEEBE5}"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4288981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People with limited health literacy skills are more likely to skip important preventive measures such as flu shots or HIV tests, and they are more likely to enter the health care system when they are sicker. </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People with limited health literacy skills typically know less about medical conditions and treatment than people with proficient health literacy. They are more likely to have chronic conditions and are less able to manage these conditions effectively.</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And when we look at hospitalization rates, limited health literacy skills are associated with an increase in preventable admissions. People with limited health literacy skills also use emergency services more frequently, which drives up the cost of health care.</a:t>
            </a:r>
          </a:p>
          <a:p>
            <a:pPr rtl="0"/>
            <a:endParaRPr lang="en-US" b="0" dirty="0">
              <a:effectLst/>
            </a:endParaRPr>
          </a:p>
          <a:p>
            <a:pPr rtl="0"/>
            <a:r>
              <a:rPr lang="en-US" sz="1200" b="0" i="0" u="none" strike="noStrike" kern="1200" dirty="0">
                <a:solidFill>
                  <a:schemeClr val="tx1"/>
                </a:solidFill>
                <a:effectLst/>
                <a:latin typeface="+mn-lt"/>
                <a:ea typeface="+mn-ea"/>
                <a:cs typeface="+mn-cs"/>
              </a:rPr>
              <a:t>The hardest to measure, yet perhaps the most important aspect to consider, is the stigma and shame associated with having limited health literacy. People with limited health literacy may hide reading or vocabulary difficulties to maintain their dignity.</a:t>
            </a:r>
          </a:p>
          <a:p>
            <a:pPr rtl="0"/>
            <a:endParaRPr lang="en-US" b="0" dirty="0">
              <a:effectLst/>
            </a:endParaRPr>
          </a:p>
          <a:p>
            <a:pPr rtl="0"/>
            <a:r>
              <a:rPr lang="en-US" sz="1200" b="0" i="0" u="none" strike="noStrike" kern="1200" dirty="0">
                <a:solidFill>
                  <a:schemeClr val="tx1"/>
                </a:solidFill>
                <a:effectLst/>
                <a:latin typeface="+mn-lt"/>
                <a:ea typeface="+mn-ea"/>
                <a:cs typeface="+mn-cs"/>
              </a:rPr>
              <a:t>One of the most important things that we can do as health care professionals and trusted partners for our clients is to acknowledge that health care system - including medical forms, procedures, and treatments-- is confusing to </a:t>
            </a:r>
            <a:r>
              <a:rPr lang="en-US" sz="1200" b="0" i="1" u="none" strike="noStrike" kern="1200" dirty="0">
                <a:solidFill>
                  <a:schemeClr val="tx1"/>
                </a:solidFill>
                <a:effectLst/>
                <a:latin typeface="+mn-lt"/>
                <a:ea typeface="+mn-ea"/>
                <a:cs typeface="+mn-cs"/>
              </a:rPr>
              <a:t>everyone</a:t>
            </a:r>
            <a:r>
              <a:rPr lang="en-US" sz="1200" b="0" i="0" u="none" strike="noStrike" kern="1200" dirty="0">
                <a:solidFill>
                  <a:schemeClr val="tx1"/>
                </a:solidFill>
                <a:effectLst/>
                <a:latin typeface="+mn-lt"/>
                <a:ea typeface="+mn-ea"/>
                <a:cs typeface="+mn-cs"/>
              </a:rPr>
              <a:t>. This can help them feel secure enough to disclose any difficulties that they may be having.</a:t>
            </a:r>
            <a:endParaRPr lang="en-US" b="0" dirty="0">
              <a:effectLst/>
            </a:endParaRPr>
          </a:p>
          <a:p>
            <a:br>
              <a:rPr lang="en-US" dirty="0"/>
            </a:br>
            <a:endParaRPr lang="en-US" kern="1200" dirty="0">
              <a:solidFill>
                <a:schemeClr val="tx1"/>
              </a:solidFill>
            </a:endParaRPr>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2201397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kern="1200" dirty="0">
                <a:solidFill>
                  <a:schemeClr val="tx1"/>
                </a:solidFill>
              </a:rPr>
              <a:t>Let’s talk about indications or “clues” that a person may be experiencing limited health literacy.</a:t>
            </a:r>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2201397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People with limited health literacy often take their medications incorrectly, because they do not understand how to take them correctly. Medication instructions can be complex and often use unfamiliar words. For example, people are often directed to take medications “orally,” rather than “by mouth.” Expressions such as “on an empty stomach” can be confusing because they are imprecise. A better way to express the concept of “on an empty stomach” would be to say, “Take your medications 3 hours after you last ate.”</a:t>
            </a:r>
            <a:br>
              <a:rPr lang="en-US" dirty="0"/>
            </a:br>
            <a:endParaRPr lang="en-US" sz="1200" kern="1200" dirty="0">
              <a:solidFill>
                <a:schemeClr val="tx1"/>
              </a:solidFill>
              <a:effectLst/>
              <a:latin typeface="+mn-lt"/>
              <a:ea typeface="+mn-ea"/>
              <a:cs typeface="+mn-cs"/>
            </a:endParaRPr>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2201397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Clients with limited health literacy skills may miss appointments or fail to follow through on referrals because they do not understand when the appointment is scheduled. If it’s a recurring appointment, the client may not understand the scheduling pattern. For example, the client may think that “the third Thursday” meant “three Thursdays from today.” For people living with HIV, missing appointments can affect clients’ ability to successfully be retained in care and achieve the goal of viral suppression.</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Another reason that people with limited health literacy don’t follow through on tests or referrals is that they may not understand why they need this service, or why their “regular doctor” cannot  provide the service.</a:t>
            </a:r>
          </a:p>
          <a:p>
            <a:pPr rtl="0"/>
            <a:endParaRPr lang="en-US" b="0" dirty="0">
              <a:effectLst/>
            </a:endParaRPr>
          </a:p>
          <a:p>
            <a:pPr rtl="0"/>
            <a:r>
              <a:rPr lang="en-US" sz="1200" b="0" i="0" u="none" strike="noStrike" kern="1200" dirty="0">
                <a:solidFill>
                  <a:schemeClr val="tx1"/>
                </a:solidFill>
                <a:effectLst/>
                <a:latin typeface="+mn-lt"/>
                <a:ea typeface="+mn-ea"/>
                <a:cs typeface="+mn-cs"/>
              </a:rPr>
              <a:t>Because clients living with HIV have to interact with so many different people in the health care system (such as primary care providers, specialists, case managers, lab techs, and pharmacists), it's important that health literate strategies are used by everyone at an organization.</a:t>
            </a:r>
          </a:p>
          <a:p>
            <a:pPr rtl="0"/>
            <a:endParaRPr lang="en-US" b="0" dirty="0">
              <a:effectLst/>
            </a:endParaRPr>
          </a:p>
          <a:p>
            <a:pPr rtl="0"/>
            <a:r>
              <a:rPr lang="en-US" sz="1200" b="0" i="0" u="none" strike="noStrike" kern="1200" dirty="0">
                <a:solidFill>
                  <a:schemeClr val="tx1"/>
                </a:solidFill>
                <a:effectLst/>
                <a:latin typeface="+mn-lt"/>
                <a:ea typeface="+mn-ea"/>
                <a:cs typeface="+mn-cs"/>
              </a:rPr>
              <a:t>Of course, a person’s job, transportation challenges, childcare responsibilities, or other things can also prevent someone from keeping an appointment or following through on a referral, not just limited health literacy. </a:t>
            </a:r>
            <a:endParaRPr lang="en-US" b="0" dirty="0">
              <a:effectLst/>
            </a:endParaRPr>
          </a:p>
          <a:p>
            <a:br>
              <a:rPr lang="en-US" dirty="0"/>
            </a:br>
            <a:endParaRPr lang="en-US" baseline="0" dirty="0"/>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22013976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469DC1"/>
        </a:solidFill>
        <a:effectLst/>
      </p:bgPr>
    </p:bg>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24200" y="1219200"/>
            <a:ext cx="5791200" cy="1470025"/>
          </a:xfrm>
        </p:spPr>
        <p:txBody>
          <a:bodyPr anchor="t">
            <a:normAutofit/>
          </a:bodyPr>
          <a:lstStyle>
            <a:lvl1pPr>
              <a:defRPr sz="4400" b="0">
                <a:solidFill>
                  <a:schemeClr val="bg1"/>
                </a:solidFill>
                <a:latin typeface="Arial Rounded MT Bold" panose="020F0704030504030204" pitchFamily="34" charset="0"/>
              </a:defRPr>
            </a:lvl1pPr>
          </a:lstStyle>
          <a:p>
            <a:r>
              <a:rPr lang="en-US" dirty="0"/>
              <a:t>Click to edit Master title style</a:t>
            </a:r>
          </a:p>
        </p:txBody>
      </p:sp>
      <p:sp>
        <p:nvSpPr>
          <p:cNvPr id="3" name="Subtitle 2"/>
          <p:cNvSpPr>
            <a:spLocks noGrp="1"/>
          </p:cNvSpPr>
          <p:nvPr>
            <p:ph type="subTitle" idx="1"/>
          </p:nvPr>
        </p:nvSpPr>
        <p:spPr>
          <a:xfrm>
            <a:off x="3124200" y="2819400"/>
            <a:ext cx="5791200" cy="708660"/>
          </a:xfrm>
        </p:spPr>
        <p:txBody>
          <a:bodyPr/>
          <a:lstStyle>
            <a:lvl1pPr marL="0" indent="0" algn="l">
              <a:buNone/>
              <a:defRPr>
                <a:solidFill>
                  <a:schemeClr val="accent2">
                    <a:lumMod val="20000"/>
                    <a:lumOff val="80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204706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1F38BADE-AA4E-472E-AD8E-50F198C472B8}" type="slidenum">
              <a:rPr lang="en-US"/>
              <a:pPr>
                <a:defRPr/>
              </a:pPr>
              <a:t>‹#›</a:t>
            </a:fld>
            <a:endParaRPr lang="en-US"/>
          </a:p>
        </p:txBody>
      </p:sp>
    </p:spTree>
    <p:extLst>
      <p:ext uri="{BB962C8B-B14F-4D97-AF65-F5344CB8AC3E}">
        <p14:creationId xmlns:p14="http://schemas.microsoft.com/office/powerpoint/2010/main" val="2605182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cSld name="1_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dirty="0"/>
              <a:t>Click icon to add picture</a:t>
            </a:r>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3400" b="0">
                <a:solidFill>
                  <a:srgbClr val="EE2E7C"/>
                </a:solidFill>
                <a:latin typeface="Arial Rounded MT Bold" panose="020F0704030504030204" pitchFamily="34" charset="0"/>
                <a:cs typeface="Arial" panose="020B0604020202020204" pitchFamily="34" charset="0"/>
              </a:defRPr>
            </a:lvl1pPr>
          </a:lstStyle>
          <a:p>
            <a:r>
              <a:rPr lang="en-US" dirty="0"/>
              <a:t>Click to edit Master title style</a:t>
            </a:r>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rot="20143539">
            <a:off x="334275" y="6135691"/>
            <a:ext cx="1333738" cy="29193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Footer Placeholder 5"/>
          <p:cNvSpPr>
            <a:spLocks noGrp="1"/>
          </p:cNvSpPr>
          <p:nvPr>
            <p:ph type="ftr" sz="quarter" idx="11"/>
          </p:nvPr>
        </p:nvSpPr>
        <p:spPr>
          <a:xfrm>
            <a:off x="3517514" y="6285122"/>
            <a:ext cx="4724400" cy="27432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634665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chemeClr val="accent3"/>
                </a:solidFill>
                <a:latin typeface="Arial Rounded MT Bold" panose="020F07040305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buClr>
                <a:schemeClr val="accent3"/>
              </a:buClr>
              <a:defRPr>
                <a:latin typeface="Arial" panose="020B0604020202020204" pitchFamily="34" charset="0"/>
                <a:cs typeface="Arial" panose="020B0604020202020204" pitchFamily="34" charset="0"/>
              </a:defRPr>
            </a:lvl2pPr>
            <a:lvl3pPr>
              <a:buClr>
                <a:schemeClr val="accent4"/>
              </a:buCl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lvl1pPr>
          </a:lstStyle>
          <a:p>
            <a:pPr>
              <a:defRPr/>
            </a:pPr>
            <a:fld id="{B0309883-611F-4EB9-AA5B-DD8342F0BFCE}" type="slidenum">
              <a:rPr lang="en-US"/>
              <a:pPr>
                <a:defRPr/>
              </a:pPr>
              <a:t>‹#›</a:t>
            </a:fld>
            <a:endParaRPr lang="en-US"/>
          </a:p>
        </p:txBody>
      </p:sp>
    </p:spTree>
    <p:extLst>
      <p:ext uri="{BB962C8B-B14F-4D97-AF65-F5344CB8AC3E}">
        <p14:creationId xmlns:p14="http://schemas.microsoft.com/office/powerpoint/2010/main" val="1112350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Title 1"/>
          <p:cNvSpPr>
            <a:spLocks noGrp="1"/>
          </p:cNvSpPr>
          <p:nvPr>
            <p:ph type="title"/>
          </p:nvPr>
        </p:nvSpPr>
        <p:spPr>
          <a:xfrm>
            <a:off x="457200" y="533400"/>
            <a:ext cx="8229600" cy="4876800"/>
          </a:xfrm>
        </p:spPr>
        <p:txBody>
          <a:bodyPr>
            <a:normAutofit/>
          </a:bodyPr>
          <a:lstStyle>
            <a:lvl1pPr>
              <a:defRPr sz="4400"/>
            </a:lvl1pPr>
          </a:lstStyle>
          <a:p>
            <a:r>
              <a:rPr lang="en-US" dirty="0"/>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7FF20B37-3158-4F90-84BC-6960F6565299}" type="slidenum">
              <a:rPr lang="en-US"/>
              <a:pPr>
                <a:defRPr/>
              </a:pPr>
              <a:t>‹#›</a:t>
            </a:fld>
            <a:endParaRPr lang="en-US"/>
          </a:p>
        </p:txBody>
      </p:sp>
    </p:spTree>
    <p:extLst>
      <p:ext uri="{BB962C8B-B14F-4D97-AF65-F5344CB8AC3E}">
        <p14:creationId xmlns:p14="http://schemas.microsoft.com/office/powerpoint/2010/main" val="156445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0386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1"/>
            <a:ext cx="4038600" cy="40386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fld id="{57E34D87-9765-485D-BE1A-D733D6BDA74D}" type="slidenum">
              <a:rPr lang="en-US"/>
              <a:pPr>
                <a:defRPr/>
              </a:pPr>
              <a:t>‹#›</a:t>
            </a:fld>
            <a:endParaRPr lang="en-US"/>
          </a:p>
        </p:txBody>
      </p:sp>
    </p:spTree>
    <p:extLst>
      <p:ext uri="{BB962C8B-B14F-4D97-AF65-F5344CB8AC3E}">
        <p14:creationId xmlns:p14="http://schemas.microsoft.com/office/powerpoint/2010/main" val="2447352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463925"/>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463925"/>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0"/>
          </p:nvPr>
        </p:nvSpPr>
        <p:spPr/>
        <p:txBody>
          <a:bodyPr/>
          <a:lstStyle>
            <a:lvl1pPr>
              <a:defRPr/>
            </a:lvl1pPr>
          </a:lstStyle>
          <a:p>
            <a:pPr>
              <a:defRPr/>
            </a:pPr>
            <a:fld id="{85F384FA-C1DF-4FF5-8FD0-7291E26278CB}" type="slidenum">
              <a:rPr lang="en-US"/>
              <a:pPr>
                <a:defRPr/>
              </a:pPr>
              <a:t>‹#›</a:t>
            </a:fld>
            <a:endParaRPr lang="en-US"/>
          </a:p>
        </p:txBody>
      </p:sp>
    </p:spTree>
    <p:extLst>
      <p:ext uri="{BB962C8B-B14F-4D97-AF65-F5344CB8AC3E}">
        <p14:creationId xmlns:p14="http://schemas.microsoft.com/office/powerpoint/2010/main" val="4072385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EF35E00E-6C5B-412D-911B-B03211642D2D}" type="slidenum">
              <a:rPr lang="en-US"/>
              <a:pPr>
                <a:defRPr/>
              </a:pPr>
              <a:t>‹#›</a:t>
            </a:fld>
            <a:endParaRPr lang="en-US"/>
          </a:p>
        </p:txBody>
      </p:sp>
    </p:spTree>
    <p:extLst>
      <p:ext uri="{BB962C8B-B14F-4D97-AF65-F5344CB8AC3E}">
        <p14:creationId xmlns:p14="http://schemas.microsoft.com/office/powerpoint/2010/main" val="541942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E8E1261-E208-4A5C-A422-B5D2CF400AB3}" type="slidenum">
              <a:rPr lang="en-US"/>
              <a:pPr>
                <a:defRPr/>
              </a:pPr>
              <a:t>‹#›</a:t>
            </a:fld>
            <a:endParaRPr lang="en-US"/>
          </a:p>
        </p:txBody>
      </p:sp>
    </p:spTree>
    <p:extLst>
      <p:ext uri="{BB962C8B-B14F-4D97-AF65-F5344CB8AC3E}">
        <p14:creationId xmlns:p14="http://schemas.microsoft.com/office/powerpoint/2010/main" val="2338192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289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313" cy="4127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BBA68A9A-4F4E-4DE3-BBFC-740744147295}" type="slidenum">
              <a:rPr lang="en-US"/>
              <a:pPr>
                <a:defRPr/>
              </a:pPr>
              <a:t>‹#›</a:t>
            </a:fld>
            <a:endParaRPr lang="en-US"/>
          </a:p>
        </p:txBody>
      </p:sp>
    </p:spTree>
    <p:extLst>
      <p:ext uri="{BB962C8B-B14F-4D97-AF65-F5344CB8AC3E}">
        <p14:creationId xmlns:p14="http://schemas.microsoft.com/office/powerpoint/2010/main" val="3397169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Slide Number Placeholder 5"/>
          <p:cNvSpPr>
            <a:spLocks noGrp="1"/>
          </p:cNvSpPr>
          <p:nvPr>
            <p:ph type="sldNum" sz="quarter" idx="10"/>
          </p:nvPr>
        </p:nvSpPr>
        <p:spPr/>
        <p:txBody>
          <a:bodyPr/>
          <a:lstStyle>
            <a:lvl1pPr>
              <a:defRPr/>
            </a:lvl1pPr>
          </a:lstStyle>
          <a:p>
            <a:pPr>
              <a:defRPr/>
            </a:pPr>
            <a:fld id="{7DFA7AF4-6A13-4350-BEC7-0CE66453BE18}" type="slidenum">
              <a:rPr lang="en-US"/>
              <a:pPr>
                <a:defRPr/>
              </a:pPr>
              <a:t>‹#›</a:t>
            </a:fld>
            <a:endParaRPr lang="en-US"/>
          </a:p>
        </p:txBody>
      </p:sp>
    </p:spTree>
    <p:extLst>
      <p:ext uri="{BB962C8B-B14F-4D97-AF65-F5344CB8AC3E}">
        <p14:creationId xmlns:p14="http://schemas.microsoft.com/office/powerpoint/2010/main" val="341139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1"/>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2"/>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5719763"/>
            <a:ext cx="914400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7"/>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105400" y="6000750"/>
            <a:ext cx="37338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152400" y="6022975"/>
            <a:ext cx="685800" cy="503238"/>
          </a:xfrm>
          <a:prstGeom prst="ellipse">
            <a:avLst/>
          </a:prstGeom>
        </p:spPr>
        <p:txBody>
          <a:bodyPr/>
          <a:lstStyle>
            <a:lvl1pPr>
              <a:defRPr/>
            </a:lvl1pPr>
          </a:lstStyle>
          <a:p>
            <a:pPr>
              <a:defRPr/>
            </a:pPr>
            <a:fld id="{846EA19F-20FF-4BB4-A514-09DB66C489C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7" r:id="rId11"/>
  </p:sldLayoutIdLst>
  <p:hf hdr="0" ftr="0" dt="0"/>
  <p:txStyles>
    <p:titleStyle>
      <a:lvl1pPr algn="l" rtl="0" eaLnBrk="0" fontAlgn="base" hangingPunct="0">
        <a:spcBef>
          <a:spcPct val="0"/>
        </a:spcBef>
        <a:spcAft>
          <a:spcPct val="0"/>
        </a:spcAft>
        <a:defRPr sz="3600" kern="1200">
          <a:solidFill>
            <a:srgbClr val="EE2E7C"/>
          </a:solidFill>
          <a:latin typeface="Arial Rounded MT Bold" panose="020F0704030504030204" pitchFamily="34" charset="0"/>
          <a:ea typeface="+mj-ea"/>
          <a:cs typeface="Arial" panose="020B0604020202020204" pitchFamily="34" charset="0"/>
        </a:defRPr>
      </a:lvl1pPr>
      <a:lvl2pPr algn="l" rtl="0" eaLnBrk="0" fontAlgn="base" hangingPunct="0">
        <a:spcBef>
          <a:spcPct val="0"/>
        </a:spcBef>
        <a:spcAft>
          <a:spcPct val="0"/>
        </a:spcAft>
        <a:defRPr sz="3600">
          <a:solidFill>
            <a:srgbClr val="EE2E7C"/>
          </a:solidFill>
          <a:latin typeface="Arial Rounded MT Bold" pitchFamily="34" charset="0"/>
          <a:cs typeface="Arial" charset="0"/>
        </a:defRPr>
      </a:lvl2pPr>
      <a:lvl3pPr algn="l" rtl="0" eaLnBrk="0" fontAlgn="base" hangingPunct="0">
        <a:spcBef>
          <a:spcPct val="0"/>
        </a:spcBef>
        <a:spcAft>
          <a:spcPct val="0"/>
        </a:spcAft>
        <a:defRPr sz="3600">
          <a:solidFill>
            <a:srgbClr val="EE2E7C"/>
          </a:solidFill>
          <a:latin typeface="Arial Rounded MT Bold" pitchFamily="34" charset="0"/>
          <a:cs typeface="Arial" charset="0"/>
        </a:defRPr>
      </a:lvl3pPr>
      <a:lvl4pPr algn="l" rtl="0" eaLnBrk="0" fontAlgn="base" hangingPunct="0">
        <a:spcBef>
          <a:spcPct val="0"/>
        </a:spcBef>
        <a:spcAft>
          <a:spcPct val="0"/>
        </a:spcAft>
        <a:defRPr sz="3600">
          <a:solidFill>
            <a:srgbClr val="EE2E7C"/>
          </a:solidFill>
          <a:latin typeface="Arial Rounded MT Bold" pitchFamily="34" charset="0"/>
          <a:cs typeface="Arial" charset="0"/>
        </a:defRPr>
      </a:lvl4pPr>
      <a:lvl5pPr algn="l" rtl="0" eaLnBrk="0" fontAlgn="base" hangingPunct="0">
        <a:spcBef>
          <a:spcPct val="0"/>
        </a:spcBef>
        <a:spcAft>
          <a:spcPct val="0"/>
        </a:spcAft>
        <a:defRPr sz="3600">
          <a:solidFill>
            <a:srgbClr val="EE2E7C"/>
          </a:solidFill>
          <a:latin typeface="Arial Rounded MT Bold" pitchFamily="34" charset="0"/>
          <a:cs typeface="Arial" charset="0"/>
        </a:defRPr>
      </a:lvl5pPr>
      <a:lvl6pPr marL="457200" algn="l" rtl="0" fontAlgn="base">
        <a:spcBef>
          <a:spcPct val="0"/>
        </a:spcBef>
        <a:spcAft>
          <a:spcPct val="0"/>
        </a:spcAft>
        <a:defRPr sz="3600" b="1">
          <a:solidFill>
            <a:srgbClr val="469DC1"/>
          </a:solidFill>
          <a:latin typeface="Calibri" pitchFamily="34" charset="0"/>
        </a:defRPr>
      </a:lvl6pPr>
      <a:lvl7pPr marL="914400" algn="l" rtl="0" fontAlgn="base">
        <a:spcBef>
          <a:spcPct val="0"/>
        </a:spcBef>
        <a:spcAft>
          <a:spcPct val="0"/>
        </a:spcAft>
        <a:defRPr sz="3600" b="1">
          <a:solidFill>
            <a:srgbClr val="469DC1"/>
          </a:solidFill>
          <a:latin typeface="Calibri" pitchFamily="34" charset="0"/>
        </a:defRPr>
      </a:lvl7pPr>
      <a:lvl8pPr marL="1371600" algn="l" rtl="0" fontAlgn="base">
        <a:spcBef>
          <a:spcPct val="0"/>
        </a:spcBef>
        <a:spcAft>
          <a:spcPct val="0"/>
        </a:spcAft>
        <a:defRPr sz="3600" b="1">
          <a:solidFill>
            <a:srgbClr val="469DC1"/>
          </a:solidFill>
          <a:latin typeface="Calibri" pitchFamily="34" charset="0"/>
        </a:defRPr>
      </a:lvl8pPr>
      <a:lvl9pPr marL="1828800" algn="l" rtl="0" fontAlgn="base">
        <a:spcBef>
          <a:spcPct val="0"/>
        </a:spcBef>
        <a:spcAft>
          <a:spcPct val="0"/>
        </a:spcAft>
        <a:defRPr sz="3600" b="1">
          <a:solidFill>
            <a:srgbClr val="469DC1"/>
          </a:solidFill>
          <a:latin typeface="Calibri" pitchFamily="34"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rgbClr val="EE2E7C"/>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rgbClr val="8EC641"/>
        </a:buClr>
        <a:buFont typeface="Wingdings" pitchFamily="2" charset="2"/>
        <a:buChar char="§"/>
        <a:defRPr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chemeClr val="accent1"/>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chemeClr val="bg2"/>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careacttarget.org/ace"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3.tmp"/><Relationship Id="rId5" Type="http://schemas.openxmlformats.org/officeDocument/2006/relationships/image" Target="../media/image12.tmp"/><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tags" Target="../tags/tag4.xml"/><Relationship Id="rId5" Type="http://schemas.microsoft.com/office/2007/relationships/hdphoto" Target="../media/hdphoto1.wdp"/><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5.xml"/><Relationship Id="rId5" Type="http://schemas.microsoft.com/office/2007/relationships/hdphoto" Target="../media/hdphoto2.wdp"/><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16.jpeg"/></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hivhealthliteracy.careacttarget.org/"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23.tmp"/><Relationship Id="rId5" Type="http://schemas.openxmlformats.org/officeDocument/2006/relationships/image" Target="../media/image22.tmp"/><Relationship Id="rId4" Type="http://schemas.openxmlformats.org/officeDocument/2006/relationships/image" Target="../media/image21.tmp"/></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0.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1.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5.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5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1219200"/>
            <a:ext cx="5943600" cy="1470025"/>
          </a:xfrm>
        </p:spPr>
        <p:txBody>
          <a:bodyPr>
            <a:normAutofit fontScale="90000"/>
          </a:bodyPr>
          <a:lstStyle/>
          <a:p>
            <a:pPr lvl="0"/>
            <a:r>
              <a:rPr lang="en-US" dirty="0"/>
              <a:t>In It Together: Improving Health Literacy for Black MSM</a:t>
            </a:r>
          </a:p>
        </p:txBody>
      </p:sp>
      <p:sp>
        <p:nvSpPr>
          <p:cNvPr id="10" name="Subtitle 9"/>
          <p:cNvSpPr>
            <a:spLocks noGrp="1"/>
          </p:cNvSpPr>
          <p:nvPr>
            <p:ph type="subTitle" idx="1"/>
          </p:nvPr>
        </p:nvSpPr>
        <p:spPr>
          <a:xfrm>
            <a:off x="3200400" y="3276600"/>
            <a:ext cx="5791200" cy="708660"/>
          </a:xfrm>
        </p:spPr>
        <p:txBody>
          <a:bodyPr/>
          <a:lstStyle/>
          <a:p>
            <a:r>
              <a:rPr lang="en-US" dirty="0"/>
              <a:t>Health Literacy Community Training</a:t>
            </a:r>
          </a:p>
        </p:txBody>
      </p:sp>
    </p:spTree>
    <p:custDataLst>
      <p:tags r:id="rId1"/>
    </p:custDataLst>
    <p:extLst>
      <p:ext uri="{BB962C8B-B14F-4D97-AF65-F5344CB8AC3E}">
        <p14:creationId xmlns:p14="http://schemas.microsoft.com/office/powerpoint/2010/main" val="2134716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General indications </a:t>
            </a:r>
            <a:endParaRPr lang="en-US" dirty="0"/>
          </a:p>
        </p:txBody>
      </p:sp>
      <p:sp>
        <p:nvSpPr>
          <p:cNvPr id="3" name="Text Placeholder 2"/>
          <p:cNvSpPr>
            <a:spLocks noGrp="1"/>
          </p:cNvSpPr>
          <p:nvPr>
            <p:ph idx="1"/>
          </p:nvPr>
        </p:nvSpPr>
        <p:spPr/>
        <p:txBody>
          <a:bodyPr/>
          <a:lstStyle/>
          <a:p>
            <a:pPr lvl="0"/>
            <a:r>
              <a:rPr lang="en-US" dirty="0"/>
              <a:t>Does not take medications correctly</a:t>
            </a:r>
          </a:p>
          <a:p>
            <a:pPr lvl="0"/>
            <a:r>
              <a:rPr lang="en-US" dirty="0"/>
              <a:t>Frequently misses appointments</a:t>
            </a:r>
          </a:p>
          <a:p>
            <a:pPr lvl="0"/>
            <a:r>
              <a:rPr lang="en-US" dirty="0"/>
              <a:t>Fails to follow through on tests or referrals</a:t>
            </a:r>
          </a:p>
          <a:p>
            <a:pPr lvl="0"/>
            <a:r>
              <a:rPr lang="en-US" dirty="0"/>
              <a:t>Does not complete intake forms</a:t>
            </a:r>
          </a:p>
          <a:p>
            <a:pPr lvl="0"/>
            <a:r>
              <a:rPr lang="en-US" dirty="0"/>
              <a:t>Cannot provide a detailed history of their illness or treatments</a:t>
            </a:r>
          </a:p>
        </p:txBody>
      </p:sp>
      <p:sp>
        <p:nvSpPr>
          <p:cNvPr id="4" name="Slide Number Placeholder 3"/>
          <p:cNvSpPr>
            <a:spLocks noGrp="1"/>
          </p:cNvSpPr>
          <p:nvPr>
            <p:ph type="sldNum" sz="quarter" idx="4294967295"/>
          </p:nvPr>
        </p:nvSpPr>
        <p:spPr>
          <a:xfrm>
            <a:off x="152400" y="6023001"/>
            <a:ext cx="762000" cy="502920"/>
          </a:xfrm>
          <a:prstGeom prst="ellipse">
            <a:avLst/>
          </a:prstGeom>
        </p:spPr>
        <p:txBody>
          <a:bodyPr/>
          <a:lstStyle/>
          <a:p>
            <a:fld id="{86CB4B4D-7CA3-9044-876B-883B54F8677D}" type="slidenum">
              <a:rPr lang="en-US" smtClean="0">
                <a:solidFill>
                  <a:srgbClr val="6F625A"/>
                </a:solidFill>
              </a:rPr>
              <a:pPr/>
              <a:t>10</a:t>
            </a:fld>
            <a:endParaRPr lang="en-US">
              <a:solidFill>
                <a:srgbClr val="6F625A"/>
              </a:solidFill>
            </a:endParaRPr>
          </a:p>
        </p:txBody>
      </p:sp>
    </p:spTree>
    <p:extLst>
      <p:ext uri="{BB962C8B-B14F-4D97-AF65-F5344CB8AC3E}">
        <p14:creationId xmlns:p14="http://schemas.microsoft.com/office/powerpoint/2010/main" val="3444852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indications </a:t>
            </a:r>
          </a:p>
        </p:txBody>
      </p:sp>
      <p:sp>
        <p:nvSpPr>
          <p:cNvPr id="3" name="Text Placeholder 2"/>
          <p:cNvSpPr>
            <a:spLocks noGrp="1"/>
          </p:cNvSpPr>
          <p:nvPr>
            <p:ph sz="half" idx="1"/>
          </p:nvPr>
        </p:nvSpPr>
        <p:spPr/>
        <p:txBody>
          <a:bodyPr/>
          <a:lstStyle/>
          <a:p>
            <a:pPr lvl="0"/>
            <a:r>
              <a:rPr lang="en-US"/>
              <a:t>Does not take medications correctly</a:t>
            </a:r>
          </a:p>
          <a:p>
            <a:pPr lvl="0"/>
            <a:r>
              <a:rPr lang="en-US"/>
              <a:t>Frequently misses appointments</a:t>
            </a:r>
          </a:p>
          <a:p>
            <a:pPr lvl="0"/>
            <a:r>
              <a:rPr lang="en-US"/>
              <a:t>Fails to follow through on tests or referrals</a:t>
            </a:r>
          </a:p>
          <a:p>
            <a:pPr lvl="0"/>
            <a:r>
              <a:rPr lang="en-US"/>
              <a:t>Does not complete intake forms</a:t>
            </a:r>
            <a:endParaRPr lang="en-US" dirty="0"/>
          </a:p>
        </p:txBody>
      </p:sp>
      <p:sp>
        <p:nvSpPr>
          <p:cNvPr id="8" name="Content Placeholder 7"/>
          <p:cNvSpPr>
            <a:spLocks noGrp="1"/>
          </p:cNvSpPr>
          <p:nvPr>
            <p:ph sz="half" idx="2"/>
          </p:nvPr>
        </p:nvSpPr>
        <p:spPr/>
        <p:txBody>
          <a:bodyPr/>
          <a:lstStyle/>
          <a:p>
            <a:pPr lvl="0"/>
            <a:r>
              <a:rPr lang="en-US" dirty="0"/>
              <a:t>Cannot provide a detailed history of their illness or treatments</a:t>
            </a:r>
          </a:p>
          <a:p>
            <a:pPr lvl="0"/>
            <a:r>
              <a:rPr lang="en-US" dirty="0"/>
              <a:t>Asks few questions</a:t>
            </a:r>
          </a:p>
          <a:p>
            <a:pPr lvl="0"/>
            <a:r>
              <a:rPr lang="en-US" dirty="0"/>
              <a:t>Avoids reading tasks using commonly accepted reasons</a:t>
            </a:r>
          </a:p>
          <a:p>
            <a:pPr lvl="0"/>
            <a:r>
              <a:rPr lang="en-US" dirty="0"/>
              <a:t>Does not remember information read earlier</a:t>
            </a:r>
          </a:p>
        </p:txBody>
      </p:sp>
      <p:sp>
        <p:nvSpPr>
          <p:cNvPr id="4" name="Slide Number Placeholder 3"/>
          <p:cNvSpPr>
            <a:spLocks noGrp="1"/>
          </p:cNvSpPr>
          <p:nvPr>
            <p:ph type="sldNum" sz="quarter" idx="4294967295"/>
          </p:nvPr>
        </p:nvSpPr>
        <p:spPr>
          <a:xfrm>
            <a:off x="152400" y="6023001"/>
            <a:ext cx="685800" cy="502920"/>
          </a:xfrm>
          <a:prstGeom prst="ellipse">
            <a:avLst/>
          </a:prstGeom>
        </p:spPr>
        <p:txBody>
          <a:bodyPr/>
          <a:lstStyle/>
          <a:p>
            <a:fld id="{86CB4B4D-7CA3-9044-876B-883B54F8677D}" type="slidenum">
              <a:rPr lang="en-US" smtClean="0">
                <a:solidFill>
                  <a:srgbClr val="6F625A"/>
                </a:solidFill>
              </a:rPr>
              <a:pPr/>
              <a:t>11</a:t>
            </a:fld>
            <a:endParaRPr lang="en-US">
              <a:solidFill>
                <a:srgbClr val="6F625A"/>
              </a:solidFill>
            </a:endParaRPr>
          </a:p>
        </p:txBody>
      </p:sp>
    </p:spTree>
    <p:extLst>
      <p:ext uri="{BB962C8B-B14F-4D97-AF65-F5344CB8AC3E}">
        <p14:creationId xmlns:p14="http://schemas.microsoft.com/office/powerpoint/2010/main" val="1569348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Indications among people living with HIV/AIDS</a:t>
            </a:r>
            <a:endParaRPr lang="en-US" dirty="0"/>
          </a:p>
        </p:txBody>
      </p:sp>
      <p:sp>
        <p:nvSpPr>
          <p:cNvPr id="3" name="Text Placeholder 2"/>
          <p:cNvSpPr>
            <a:spLocks noGrp="1"/>
          </p:cNvSpPr>
          <p:nvPr>
            <p:ph idx="1"/>
          </p:nvPr>
        </p:nvSpPr>
        <p:spPr/>
        <p:txBody>
          <a:bodyPr/>
          <a:lstStyle/>
          <a:p>
            <a:r>
              <a:rPr lang="en-US"/>
              <a:t>May not be able to articulate the basics of HIV</a:t>
            </a:r>
          </a:p>
          <a:p>
            <a:r>
              <a:rPr lang="en-US"/>
              <a:t>Has a consistently high or unchanged viral load</a:t>
            </a:r>
          </a:p>
          <a:p>
            <a:r>
              <a:rPr lang="en-US"/>
              <a:t>Does not take antiretroviral therapies correctly</a:t>
            </a:r>
          </a:p>
          <a:p>
            <a:r>
              <a:rPr lang="en-US"/>
              <a:t>Has frequent hospitalizations</a:t>
            </a:r>
          </a:p>
          <a:p>
            <a:r>
              <a:rPr lang="en-US"/>
              <a:t>Falls out of care</a:t>
            </a:r>
          </a:p>
          <a:p>
            <a:r>
              <a:rPr lang="en-US"/>
              <a:t>May not engage in preventive care</a:t>
            </a:r>
          </a:p>
          <a:p>
            <a:r>
              <a:rPr lang="en-US"/>
              <a:t>Has poor health outcomes</a:t>
            </a:r>
            <a:endParaRPr lang="en-US" dirty="0"/>
          </a:p>
        </p:txBody>
      </p:sp>
      <p:sp>
        <p:nvSpPr>
          <p:cNvPr id="4" name="Slide Number Placeholder 3"/>
          <p:cNvSpPr>
            <a:spLocks noGrp="1"/>
          </p:cNvSpPr>
          <p:nvPr>
            <p:ph type="sldNum" sz="quarter" idx="10"/>
          </p:nvPr>
        </p:nvSpPr>
        <p:spPr/>
        <p:txBody>
          <a:bodyPr/>
          <a:lstStyle/>
          <a:p>
            <a:fld id="{86CB4B4D-7CA3-9044-876B-883B54F8677D}" type="slidenum">
              <a:rPr lang="en-US" smtClean="0">
                <a:solidFill>
                  <a:srgbClr val="6F625A"/>
                </a:solidFill>
              </a:rPr>
              <a:pPr/>
              <a:t>12</a:t>
            </a:fld>
            <a:endParaRPr lang="en-US">
              <a:solidFill>
                <a:srgbClr val="6F625A"/>
              </a:solidFill>
            </a:endParaRPr>
          </a:p>
        </p:txBody>
      </p:sp>
    </p:spTree>
    <p:extLst>
      <p:ext uri="{BB962C8B-B14F-4D97-AF65-F5344CB8AC3E}">
        <p14:creationId xmlns:p14="http://schemas.microsoft.com/office/powerpoint/2010/main" val="467848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lack man"/>
          <p:cNvPicPr>
            <a:picLocks noChangeAspect="1"/>
          </p:cNvPicPr>
          <p:nvPr/>
        </p:nvPicPr>
        <p:blipFill rotWithShape="1">
          <a:blip r:embed="rId3" cstate="print">
            <a:extLst>
              <a:ext uri="{28A0092B-C50C-407E-A947-70E740481C1C}">
                <a14:useLocalDpi xmlns:a14="http://schemas.microsoft.com/office/drawing/2010/main" val="0"/>
              </a:ext>
            </a:extLst>
          </a:blip>
          <a:srcRect l="10849" r="11930"/>
          <a:stretch/>
        </p:blipFill>
        <p:spPr>
          <a:xfrm>
            <a:off x="-76200" y="381000"/>
            <a:ext cx="3078286" cy="5334000"/>
          </a:xfrm>
          <a:prstGeom prst="rect">
            <a:avLst/>
          </a:prstGeom>
        </p:spPr>
      </p:pic>
      <p:sp>
        <p:nvSpPr>
          <p:cNvPr id="2" name="Title 1"/>
          <p:cNvSpPr>
            <a:spLocks noGrp="1"/>
          </p:cNvSpPr>
          <p:nvPr>
            <p:ph type="title"/>
          </p:nvPr>
        </p:nvSpPr>
        <p:spPr>
          <a:xfrm>
            <a:off x="2971800" y="533400"/>
            <a:ext cx="6400800" cy="4876800"/>
          </a:xfrm>
        </p:spPr>
        <p:txBody>
          <a:bodyPr/>
          <a:lstStyle/>
          <a:p>
            <a:r>
              <a:rPr lang="en-US" dirty="0"/>
              <a:t>Universal precautions approach</a:t>
            </a:r>
          </a:p>
        </p:txBody>
      </p:sp>
      <p:sp>
        <p:nvSpPr>
          <p:cNvPr id="4" name="Slide Number Placeholder 3"/>
          <p:cNvSpPr>
            <a:spLocks noGrp="1"/>
          </p:cNvSpPr>
          <p:nvPr>
            <p:ph type="sldNum" sz="quarter" idx="10"/>
          </p:nvPr>
        </p:nvSpPr>
        <p:spPr/>
        <p:txBody>
          <a:bodyPr/>
          <a:lstStyle/>
          <a:p>
            <a:fld id="{2754ED01-E2A0-4C1E-8E21-014B99041579}" type="slidenum">
              <a:rPr lang="en-US" smtClean="0">
                <a:solidFill>
                  <a:srgbClr val="6F625A"/>
                </a:solidFill>
              </a:rPr>
              <a:pPr/>
              <a:t>13</a:t>
            </a:fld>
            <a:endParaRPr lang="en-US" dirty="0">
              <a:solidFill>
                <a:srgbClr val="6F625A"/>
              </a:solidFill>
            </a:endParaRPr>
          </a:p>
        </p:txBody>
      </p:sp>
    </p:spTree>
    <p:extLst>
      <p:ext uri="{BB962C8B-B14F-4D97-AF65-F5344CB8AC3E}">
        <p14:creationId xmlns:p14="http://schemas.microsoft.com/office/powerpoint/2010/main" val="3691013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782762"/>
          </a:xfrm>
        </p:spPr>
        <p:txBody>
          <a:bodyPr/>
          <a:lstStyle/>
          <a:p>
            <a:r>
              <a:rPr lang="en-US" dirty="0"/>
              <a:t>Premise of the universal precautions approach to health literacy</a:t>
            </a:r>
          </a:p>
        </p:txBody>
      </p:sp>
      <p:sp>
        <p:nvSpPr>
          <p:cNvPr id="5" name="Content Placeholder 4"/>
          <p:cNvSpPr>
            <a:spLocks noGrp="1"/>
          </p:cNvSpPr>
          <p:nvPr>
            <p:ph idx="1"/>
          </p:nvPr>
        </p:nvSpPr>
        <p:spPr>
          <a:xfrm>
            <a:off x="457200" y="2133600"/>
            <a:ext cx="8229600" cy="3505200"/>
          </a:xfrm>
        </p:spPr>
        <p:txBody>
          <a:bodyPr/>
          <a:lstStyle/>
          <a:p>
            <a:r>
              <a:rPr lang="en-US" dirty="0"/>
              <a:t>Many people struggle with understanding medications, self-care, instructions, and follow-up plans</a:t>
            </a:r>
          </a:p>
          <a:p>
            <a:r>
              <a:rPr lang="en-US" dirty="0"/>
              <a:t>Ensure systems are in place to promote better understanding for all clients, not just those you think need extra assistance</a:t>
            </a:r>
          </a:p>
          <a:p>
            <a:r>
              <a:rPr lang="en-US" dirty="0"/>
              <a:t>Everyone benefits from simple language</a:t>
            </a:r>
          </a:p>
        </p:txBody>
      </p:sp>
      <p:sp>
        <p:nvSpPr>
          <p:cNvPr id="3" name="Slide Number Placeholder 2"/>
          <p:cNvSpPr>
            <a:spLocks noGrp="1"/>
          </p:cNvSpPr>
          <p:nvPr>
            <p:ph type="sldNum" sz="quarter" idx="4294967295"/>
          </p:nvPr>
        </p:nvSpPr>
        <p:spPr>
          <a:xfrm>
            <a:off x="152400" y="6023001"/>
            <a:ext cx="838200" cy="682600"/>
          </a:xfrm>
          <a:prstGeom prst="ellipse">
            <a:avLst/>
          </a:prstGeom>
        </p:spPr>
        <p:txBody>
          <a:bodyPr/>
          <a:lstStyle/>
          <a:p>
            <a:fld id="{86CB4B4D-7CA3-9044-876B-883B54F8677D}" type="slidenum">
              <a:rPr lang="en-US" smtClean="0">
                <a:solidFill>
                  <a:srgbClr val="6F625A"/>
                </a:solidFill>
              </a:rPr>
              <a:pPr/>
              <a:t>14</a:t>
            </a:fld>
            <a:endParaRPr lang="en-US">
              <a:solidFill>
                <a:srgbClr val="6F625A"/>
              </a:solidFill>
            </a:endParaRPr>
          </a:p>
        </p:txBody>
      </p:sp>
    </p:spTree>
    <p:extLst>
      <p:ext uri="{BB962C8B-B14F-4D97-AF65-F5344CB8AC3E}">
        <p14:creationId xmlns:p14="http://schemas.microsoft.com/office/powerpoint/2010/main" val="846079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precautions takes an organizational commitment</a:t>
            </a:r>
          </a:p>
        </p:txBody>
      </p:sp>
      <p:sp>
        <p:nvSpPr>
          <p:cNvPr id="3" name="Content Placeholder 2"/>
          <p:cNvSpPr>
            <a:spLocks noGrp="1"/>
          </p:cNvSpPr>
          <p:nvPr>
            <p:ph sz="half" idx="1"/>
          </p:nvPr>
        </p:nvSpPr>
        <p:spPr>
          <a:xfrm>
            <a:off x="457200" y="1447800"/>
            <a:ext cx="4191000" cy="4038600"/>
          </a:xfrm>
        </p:spPr>
        <p:txBody>
          <a:bodyPr anchor="ctr"/>
          <a:lstStyle/>
          <a:p>
            <a:pPr marL="0" indent="0">
              <a:buNone/>
            </a:pPr>
            <a:r>
              <a:rPr lang="en-US" dirty="0"/>
              <a:t>Universal precautions need to be implemented by all staff</a:t>
            </a:r>
          </a:p>
        </p:txBody>
      </p:sp>
      <p:sp>
        <p:nvSpPr>
          <p:cNvPr id="4" name="Slide Number Placeholder 3"/>
          <p:cNvSpPr>
            <a:spLocks noGrp="1"/>
          </p:cNvSpPr>
          <p:nvPr>
            <p:ph type="sldNum" sz="quarter" idx="10"/>
          </p:nvPr>
        </p:nvSpPr>
        <p:spPr>
          <a:prstGeom prst="ellipse">
            <a:avLst/>
          </a:prstGeom>
        </p:spPr>
        <p:txBody>
          <a:bodyPr/>
          <a:lstStyle/>
          <a:p>
            <a:fld id="{86CB4B4D-7CA3-9044-876B-883B54F8677D}" type="slidenum">
              <a:rPr lang="en-US" smtClean="0">
                <a:solidFill>
                  <a:srgbClr val="6F625A"/>
                </a:solidFill>
              </a:rPr>
              <a:pPr/>
              <a:t>15</a:t>
            </a:fld>
            <a:endParaRPr lang="en-US">
              <a:solidFill>
                <a:srgbClr val="6F625A"/>
              </a:solidFill>
            </a:endParaRPr>
          </a:p>
        </p:txBody>
      </p:sp>
      <p:pic>
        <p:nvPicPr>
          <p:cNvPr id="8" name="Picture 2" descr="image of AHRQ Health Literacy Universal Precautions Toolkit cover pag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334000" y="1524000"/>
            <a:ext cx="3118994"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4298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Socio-cultural factors</a:t>
            </a:r>
          </a:p>
        </p:txBody>
      </p:sp>
      <p:sp>
        <p:nvSpPr>
          <p:cNvPr id="2" name="Slide Number Placeholder 1"/>
          <p:cNvSpPr>
            <a:spLocks noGrp="1"/>
          </p:cNvSpPr>
          <p:nvPr>
            <p:ph type="sldNum" sz="quarter" idx="10"/>
          </p:nvPr>
        </p:nvSpPr>
        <p:spPr/>
        <p:txBody>
          <a:bodyPr/>
          <a:lstStyle/>
          <a:p>
            <a:fld id="{B9858610-F982-434C-90FD-FC956FE6202F}" type="slidenum">
              <a:rPr lang="en-US" smtClean="0">
                <a:solidFill>
                  <a:srgbClr val="6F625A"/>
                </a:solidFill>
              </a:rPr>
              <a:pPr/>
              <a:t>16</a:t>
            </a:fld>
            <a:endParaRPr lang="en-US" dirty="0">
              <a:solidFill>
                <a:srgbClr val="6F625A"/>
              </a:solidFill>
            </a:endParaRPr>
          </a:p>
        </p:txBody>
      </p:sp>
    </p:spTree>
    <p:extLst>
      <p:ext uri="{BB962C8B-B14F-4D97-AF65-F5344CB8AC3E}">
        <p14:creationId xmlns:p14="http://schemas.microsoft.com/office/powerpoint/2010/main" val="340868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determinants of health</a:t>
            </a:r>
          </a:p>
        </p:txBody>
      </p:sp>
      <p:sp>
        <p:nvSpPr>
          <p:cNvPr id="3" name="Content Placeholder 2"/>
          <p:cNvSpPr>
            <a:spLocks noGrp="1"/>
          </p:cNvSpPr>
          <p:nvPr>
            <p:ph sz="half" idx="1"/>
          </p:nvPr>
        </p:nvSpPr>
        <p:spPr>
          <a:xfrm>
            <a:off x="457200" y="1600201"/>
            <a:ext cx="3124200" cy="4038600"/>
          </a:xfrm>
        </p:spPr>
        <p:txBody>
          <a:bodyPr/>
          <a:lstStyle/>
          <a:p>
            <a:pPr marL="0" indent="0">
              <a:buNone/>
            </a:pPr>
            <a:r>
              <a:rPr lang="en-US" b="1" dirty="0"/>
              <a:t>Health Equity</a:t>
            </a:r>
            <a:r>
              <a:rPr lang="en-US" dirty="0"/>
              <a:t>: the absence of disparities or avoidable differences among socioeconomic and demographic groups or geographical areas in health status and health outcomes</a:t>
            </a:r>
          </a:p>
        </p:txBody>
      </p:sp>
      <p:sp>
        <p:nvSpPr>
          <p:cNvPr id="4" name="Content Placeholder 3"/>
          <p:cNvSpPr>
            <a:spLocks noGrp="1"/>
          </p:cNvSpPr>
          <p:nvPr>
            <p:ph sz="half" idx="2"/>
          </p:nvPr>
        </p:nvSpPr>
        <p:spPr>
          <a:xfrm>
            <a:off x="3886200" y="1600201"/>
            <a:ext cx="4800600" cy="4038600"/>
          </a:xfrm>
        </p:spPr>
        <p:txBody>
          <a:bodyPr/>
          <a:lstStyle/>
          <a:p>
            <a:pPr marL="0" indent="0">
              <a:buNone/>
            </a:pPr>
            <a:r>
              <a:rPr lang="en-US" b="1" dirty="0"/>
              <a:t>Social Determinants of Health</a:t>
            </a:r>
            <a:r>
              <a:rPr lang="en-US" dirty="0"/>
              <a:t>: the conditions in the environment in which people are born, live, learn, work, play, worship, and age that affect a wide range of health outcomes, quality-of-life outcomes and vulnerabilities</a:t>
            </a:r>
          </a:p>
          <a:p>
            <a:pPr lvl="1"/>
            <a:r>
              <a:rPr lang="en-US" dirty="0"/>
              <a:t>Housing instability</a:t>
            </a:r>
          </a:p>
          <a:p>
            <a:pPr lvl="1"/>
            <a:r>
              <a:rPr lang="en-US" dirty="0"/>
              <a:t>Poverty</a:t>
            </a:r>
          </a:p>
          <a:p>
            <a:pPr lvl="1"/>
            <a:r>
              <a:rPr lang="en-US" dirty="0"/>
              <a:t>Educational level</a:t>
            </a:r>
          </a:p>
          <a:p>
            <a:pPr lvl="1"/>
            <a:r>
              <a:rPr lang="en-US" dirty="0"/>
              <a:t>Incarceration/justice involvement</a:t>
            </a:r>
          </a:p>
          <a:p>
            <a:endParaRPr lang="en-US" dirty="0"/>
          </a:p>
        </p:txBody>
      </p:sp>
      <p:sp>
        <p:nvSpPr>
          <p:cNvPr id="5" name="Slide Number Placeholder 4"/>
          <p:cNvSpPr>
            <a:spLocks noGrp="1"/>
          </p:cNvSpPr>
          <p:nvPr>
            <p:ph type="sldNum" sz="quarter" idx="10"/>
          </p:nvPr>
        </p:nvSpPr>
        <p:spPr/>
        <p:txBody>
          <a:bodyPr/>
          <a:lstStyle/>
          <a:p>
            <a:pPr>
              <a:defRPr/>
            </a:pPr>
            <a:fld id="{B9858610-F982-434C-90FD-FC956FE6202F}" type="slidenum">
              <a:rPr lang="en-US" smtClean="0">
                <a:solidFill>
                  <a:srgbClr val="6F625A"/>
                </a:solidFill>
              </a:rPr>
              <a:pPr>
                <a:defRPr/>
              </a:pPr>
              <a:t>17</a:t>
            </a:fld>
            <a:endParaRPr lang="en-US" dirty="0">
              <a:solidFill>
                <a:srgbClr val="6F625A"/>
              </a:solidFill>
            </a:endParaRPr>
          </a:p>
        </p:txBody>
      </p:sp>
      <p:sp>
        <p:nvSpPr>
          <p:cNvPr id="6" name="TextBox 5"/>
          <p:cNvSpPr txBox="1"/>
          <p:nvPr/>
        </p:nvSpPr>
        <p:spPr>
          <a:xfrm>
            <a:off x="842211" y="6103186"/>
            <a:ext cx="2971800" cy="338554"/>
          </a:xfrm>
          <a:prstGeom prst="rect">
            <a:avLst/>
          </a:prstGeom>
          <a:noFill/>
        </p:spPr>
        <p:txBody>
          <a:bodyPr wrap="square" rtlCol="0">
            <a:spAutoFit/>
          </a:bodyPr>
          <a:lstStyle/>
          <a:p>
            <a:r>
              <a:rPr lang="en-US" sz="1600" dirty="0">
                <a:solidFill>
                  <a:srgbClr val="6F625A"/>
                </a:solidFill>
              </a:rPr>
              <a:t>Citations available in notes</a:t>
            </a:r>
          </a:p>
        </p:txBody>
      </p:sp>
    </p:spTree>
    <p:extLst>
      <p:ext uri="{BB962C8B-B14F-4D97-AF65-F5344CB8AC3E}">
        <p14:creationId xmlns:p14="http://schemas.microsoft.com/office/powerpoint/2010/main" val="3507540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Intersectionality and the Black MSM experience</a:t>
            </a:r>
          </a:p>
        </p:txBody>
      </p:sp>
      <p:sp>
        <p:nvSpPr>
          <p:cNvPr id="3" name="Content Placeholder 2"/>
          <p:cNvSpPr>
            <a:spLocks noGrp="1"/>
          </p:cNvSpPr>
          <p:nvPr>
            <p:ph idx="1"/>
          </p:nvPr>
        </p:nvSpPr>
        <p:spPr>
          <a:xfrm>
            <a:off x="457200" y="1371600"/>
            <a:ext cx="8458200" cy="4038600"/>
          </a:xfrm>
        </p:spPr>
        <p:txBody>
          <a:bodyPr/>
          <a:lstStyle/>
          <a:p>
            <a:pPr marL="0" indent="0">
              <a:buNone/>
            </a:pPr>
            <a:r>
              <a:rPr lang="en-US" b="1" dirty="0"/>
              <a:t>Intersectionality</a:t>
            </a:r>
            <a:r>
              <a:rPr lang="en-US" dirty="0"/>
              <a:t>: The idea that an individual may have multiple identities that intersect to create a whole that is different from the component identities</a:t>
            </a:r>
          </a:p>
          <a:p>
            <a:r>
              <a:rPr lang="en-US" dirty="0"/>
              <a:t>A person’s intersectional identity makes them unique</a:t>
            </a:r>
          </a:p>
          <a:p>
            <a:r>
              <a:rPr lang="en-US" dirty="0"/>
              <a:t>Negative effects can be compounded when a person experiences multiple forms of discrimination at the same time.</a:t>
            </a:r>
          </a:p>
          <a:p>
            <a:r>
              <a:rPr lang="en-US" dirty="0"/>
              <a:t>People may respond to instances of marginalization with one identity at the expense of another</a:t>
            </a:r>
          </a:p>
          <a:p>
            <a:r>
              <a:rPr lang="en-US" dirty="0"/>
              <a:t>Black MSM may feel marginalized by the black community and by the LGBTQ community</a:t>
            </a:r>
          </a:p>
        </p:txBody>
      </p:sp>
      <p:sp>
        <p:nvSpPr>
          <p:cNvPr id="4" name="Slide Number Placeholder 3"/>
          <p:cNvSpPr>
            <a:spLocks noGrp="1"/>
          </p:cNvSpPr>
          <p:nvPr>
            <p:ph type="sldNum" sz="quarter" idx="10"/>
          </p:nvPr>
        </p:nvSpPr>
        <p:spPr/>
        <p:txBody>
          <a:bodyPr/>
          <a:lstStyle/>
          <a:p>
            <a:pPr>
              <a:defRPr/>
            </a:pPr>
            <a:fld id="{B9858610-F982-434C-90FD-FC956FE6202F}" type="slidenum">
              <a:rPr lang="en-US" smtClean="0">
                <a:solidFill>
                  <a:srgbClr val="6F625A"/>
                </a:solidFill>
              </a:rPr>
              <a:pPr>
                <a:defRPr/>
              </a:pPr>
              <a:t>18</a:t>
            </a:fld>
            <a:endParaRPr lang="en-US" dirty="0">
              <a:solidFill>
                <a:srgbClr val="6F625A"/>
              </a:solidFill>
            </a:endParaRPr>
          </a:p>
        </p:txBody>
      </p:sp>
      <p:sp>
        <p:nvSpPr>
          <p:cNvPr id="5" name="Rectangle 4"/>
          <p:cNvSpPr/>
          <p:nvPr/>
        </p:nvSpPr>
        <p:spPr>
          <a:xfrm>
            <a:off x="838200" y="6043136"/>
            <a:ext cx="4572000" cy="738664"/>
          </a:xfrm>
          <a:prstGeom prst="rect">
            <a:avLst/>
          </a:prstGeom>
        </p:spPr>
        <p:txBody>
          <a:bodyPr>
            <a:spAutoFit/>
          </a:bodyPr>
          <a:lstStyle/>
          <a:p>
            <a:r>
              <a:rPr lang="en-US" sz="1400" dirty="0" err="1">
                <a:solidFill>
                  <a:srgbClr val="6F625A"/>
                </a:solidFill>
              </a:rPr>
              <a:t>Kimberlé</a:t>
            </a:r>
            <a:r>
              <a:rPr lang="en-US" sz="1400" dirty="0">
                <a:solidFill>
                  <a:srgbClr val="6F625A"/>
                </a:solidFill>
              </a:rPr>
              <a:t> Crenshaw (1989). “Mapping the Margins: Intersectionality, Identity Politics, and Violence Against Women of Color”</a:t>
            </a:r>
          </a:p>
        </p:txBody>
      </p:sp>
    </p:spTree>
    <p:extLst>
      <p:ext uri="{BB962C8B-B14F-4D97-AF65-F5344CB8AC3E}">
        <p14:creationId xmlns:p14="http://schemas.microsoft.com/office/powerpoint/2010/main" val="50167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p:cNvSpPr>
          <p:nvPr>
            <p:ph type="title"/>
          </p:nvPr>
        </p:nvSpPr>
        <p:spPr/>
        <p:txBody>
          <a:bodyPr/>
          <a:lstStyle/>
          <a:p>
            <a:pPr lvl="0"/>
            <a:r>
              <a:rPr lang="en-US"/>
              <a:t>Diversity</a:t>
            </a:r>
            <a:endParaRPr lang="en-US" dirty="0"/>
          </a:p>
        </p:txBody>
      </p:sp>
      <p:sp>
        <p:nvSpPr>
          <p:cNvPr id="164" name="Shape 164"/>
          <p:cNvSpPr>
            <a:spLocks noGrp="1"/>
          </p:cNvSpPr>
          <p:nvPr>
            <p:ph sz="half" idx="1"/>
          </p:nvPr>
        </p:nvSpPr>
        <p:spPr>
          <a:xfrm>
            <a:off x="457200" y="1676400"/>
            <a:ext cx="8077200" cy="4267200"/>
          </a:xfrm>
        </p:spPr>
        <p:txBody>
          <a:bodyPr/>
          <a:lstStyle/>
          <a:p>
            <a:r>
              <a:rPr lang="en-US" dirty="0"/>
              <a:t>Different cultural groups may share characteristics:</a:t>
            </a:r>
          </a:p>
          <a:p>
            <a:pPr lvl="1"/>
            <a:r>
              <a:rPr lang="en-US" dirty="0"/>
              <a:t>Race</a:t>
            </a:r>
          </a:p>
          <a:p>
            <a:pPr lvl="1"/>
            <a:r>
              <a:rPr lang="en-US" dirty="0"/>
              <a:t>Ethnicity</a:t>
            </a:r>
          </a:p>
          <a:p>
            <a:pPr lvl="1"/>
            <a:r>
              <a:rPr lang="en-US" dirty="0"/>
              <a:t>Sexual orientation</a:t>
            </a:r>
          </a:p>
          <a:p>
            <a:pPr lvl="1"/>
            <a:r>
              <a:rPr lang="en-US" dirty="0"/>
              <a:t>Sexual behavior</a:t>
            </a:r>
          </a:p>
          <a:p>
            <a:pPr lvl="1"/>
            <a:r>
              <a:rPr lang="en-US" dirty="0"/>
              <a:t>Country of origin</a:t>
            </a:r>
          </a:p>
          <a:p>
            <a:pPr lvl="1"/>
            <a:r>
              <a:rPr lang="en-US" dirty="0"/>
              <a:t>Geographic region</a:t>
            </a:r>
          </a:p>
          <a:p>
            <a:r>
              <a:rPr lang="en-US" dirty="0"/>
              <a:t>Every person is different and has a different lived experience. </a:t>
            </a:r>
          </a:p>
        </p:txBody>
      </p:sp>
      <p:sp>
        <p:nvSpPr>
          <p:cNvPr id="9" name="Content Placeholder 8" descr="Quote stating &quot;no group is homogenous&quot;"/>
          <p:cNvSpPr>
            <a:spLocks noGrp="1"/>
          </p:cNvSpPr>
          <p:nvPr>
            <p:ph sz="half" idx="2"/>
          </p:nvPr>
        </p:nvSpPr>
        <p:spPr>
          <a:xfrm>
            <a:off x="4648200" y="1219200"/>
            <a:ext cx="4267200" cy="4038600"/>
          </a:xfrm>
        </p:spPr>
        <p:txBody>
          <a:bodyPr anchor="ctr"/>
          <a:lstStyle/>
          <a:p>
            <a:pPr marL="0" lvl="0" indent="0" algn="ctr">
              <a:buNone/>
            </a:pPr>
            <a:r>
              <a:rPr lang="en-US" sz="4000" dirty="0">
                <a:solidFill>
                  <a:schemeClr val="accent2"/>
                </a:solidFill>
                <a:latin typeface="Arial Black" panose="020B0A04020102020204" pitchFamily="34" charset="0"/>
              </a:rPr>
              <a:t>No group is h</a:t>
            </a:r>
            <a:r>
              <a:rPr lang="en-US" sz="4000" dirty="0">
                <a:solidFill>
                  <a:schemeClr val="accent1"/>
                </a:solidFill>
                <a:latin typeface="Arial Black" panose="020B0A04020102020204" pitchFamily="34" charset="0"/>
              </a:rPr>
              <a:t>o</a:t>
            </a:r>
            <a:r>
              <a:rPr lang="en-US" sz="4000" dirty="0">
                <a:solidFill>
                  <a:schemeClr val="accent3"/>
                </a:solidFill>
                <a:latin typeface="Arial Black" panose="020B0A04020102020204" pitchFamily="34" charset="0"/>
              </a:rPr>
              <a:t>m</a:t>
            </a:r>
            <a:r>
              <a:rPr lang="en-US" sz="4000" dirty="0">
                <a:solidFill>
                  <a:schemeClr val="accent4"/>
                </a:solidFill>
                <a:latin typeface="Arial Black" panose="020B0A04020102020204" pitchFamily="34" charset="0"/>
              </a:rPr>
              <a:t>o</a:t>
            </a:r>
            <a:r>
              <a:rPr lang="en-US" sz="4000" dirty="0">
                <a:solidFill>
                  <a:schemeClr val="accent5"/>
                </a:solidFill>
                <a:latin typeface="Arial Black" panose="020B0A04020102020204" pitchFamily="34" charset="0"/>
              </a:rPr>
              <a:t>g</a:t>
            </a:r>
            <a:r>
              <a:rPr lang="en-US" sz="4000" dirty="0">
                <a:solidFill>
                  <a:schemeClr val="accent6"/>
                </a:solidFill>
                <a:latin typeface="Arial Black" panose="020B0A04020102020204" pitchFamily="34" charset="0"/>
              </a:rPr>
              <a:t>e</a:t>
            </a:r>
            <a:r>
              <a:rPr lang="en-US" sz="4000" dirty="0">
                <a:latin typeface="Arial Black" panose="020B0A04020102020204" pitchFamily="34" charset="0"/>
              </a:rPr>
              <a:t>n</a:t>
            </a:r>
            <a:r>
              <a:rPr lang="en-US" sz="4000" dirty="0">
                <a:solidFill>
                  <a:schemeClr val="accent4"/>
                </a:solidFill>
                <a:latin typeface="Arial Black" panose="020B0A04020102020204" pitchFamily="34" charset="0"/>
              </a:rPr>
              <a:t>e</a:t>
            </a:r>
            <a:r>
              <a:rPr lang="en-US" sz="4000" dirty="0">
                <a:solidFill>
                  <a:schemeClr val="accent2"/>
                </a:solidFill>
                <a:latin typeface="Arial Black" panose="020B0A04020102020204" pitchFamily="34" charset="0"/>
              </a:rPr>
              <a:t>o</a:t>
            </a:r>
            <a:r>
              <a:rPr lang="en-US" sz="4000" dirty="0">
                <a:solidFill>
                  <a:schemeClr val="accent1"/>
                </a:solidFill>
                <a:latin typeface="Arial Black" panose="020B0A04020102020204" pitchFamily="34" charset="0"/>
              </a:rPr>
              <a:t>u</a:t>
            </a:r>
            <a:r>
              <a:rPr lang="en-US" sz="4000" dirty="0">
                <a:solidFill>
                  <a:schemeClr val="accent3"/>
                </a:solidFill>
                <a:latin typeface="Arial Black" panose="020B0A04020102020204" pitchFamily="34" charset="0"/>
              </a:rPr>
              <a:t>s</a:t>
            </a:r>
          </a:p>
        </p:txBody>
      </p:sp>
      <p:sp>
        <p:nvSpPr>
          <p:cNvPr id="2" name="Slide Number Placeholder 1"/>
          <p:cNvSpPr>
            <a:spLocks noGrp="1"/>
          </p:cNvSpPr>
          <p:nvPr>
            <p:ph type="sldNum" sz="quarter" idx="10"/>
          </p:nvPr>
        </p:nvSpPr>
        <p:spPr>
          <a:xfrm>
            <a:off x="152400" y="6096000"/>
            <a:ext cx="609600" cy="503238"/>
          </a:xfrm>
          <a:prstGeom prst="ellipse">
            <a:avLst/>
          </a:prstGeom>
        </p:spPr>
        <p:txBody>
          <a:bodyPr/>
          <a:lstStyle/>
          <a:p>
            <a:fld id="{86CB4B4D-7CA3-9044-876B-883B54F8677D}" type="slidenum">
              <a:rPr lang="en-US" smtClean="0">
                <a:solidFill>
                  <a:srgbClr val="6F625A"/>
                </a:solidFill>
              </a:rPr>
              <a:pPr/>
              <a:t>19</a:t>
            </a:fld>
            <a:endParaRPr lang="en-US" dirty="0">
              <a:solidFill>
                <a:srgbClr val="6F625A"/>
              </a:solidFill>
            </a:endParaRPr>
          </a:p>
        </p:txBody>
      </p:sp>
    </p:spTree>
    <p:extLst>
      <p:ext uri="{BB962C8B-B14F-4D97-AF65-F5344CB8AC3E}">
        <p14:creationId xmlns:p14="http://schemas.microsoft.com/office/powerpoint/2010/main" val="2742877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p:nvPr>
        </p:nvSpPr>
        <p:spPr>
          <a:xfrm>
            <a:off x="457200" y="228600"/>
            <a:ext cx="8229600" cy="1143000"/>
          </a:xfrm>
        </p:spPr>
        <p:txBody>
          <a:bodyPr/>
          <a:lstStyle/>
          <a:p>
            <a:pPr lvl="0"/>
            <a:r>
              <a:rPr lang="en-US" dirty="0"/>
              <a:t>Training objectives</a:t>
            </a:r>
          </a:p>
        </p:txBody>
      </p:sp>
      <p:sp>
        <p:nvSpPr>
          <p:cNvPr id="139" name="Shape 139"/>
          <p:cNvSpPr>
            <a:spLocks noGrp="1"/>
          </p:cNvSpPr>
          <p:nvPr>
            <p:ph idx="1"/>
          </p:nvPr>
        </p:nvSpPr>
        <p:spPr>
          <a:xfrm>
            <a:off x="457200" y="1143000"/>
            <a:ext cx="8229600" cy="4419600"/>
          </a:xfrm>
        </p:spPr>
        <p:txBody>
          <a:bodyPr/>
          <a:lstStyle/>
          <a:p>
            <a:pPr marL="0" indent="0">
              <a:buNone/>
            </a:pPr>
            <a:r>
              <a:rPr lang="en-US" dirty="0"/>
              <a:t>By the end of this training, you will be able to:</a:t>
            </a:r>
          </a:p>
          <a:p>
            <a:r>
              <a:rPr lang="en-US" dirty="0"/>
              <a:t>Explain what health literacy means</a:t>
            </a:r>
          </a:p>
          <a:p>
            <a:r>
              <a:rPr lang="en-US" dirty="0"/>
              <a:t>Recognize indications that your clients are experiencing limited health literacy</a:t>
            </a:r>
          </a:p>
          <a:p>
            <a:r>
              <a:rPr lang="en-US" dirty="0"/>
              <a:t>Apply health literate approaches to improve communication with your clients</a:t>
            </a:r>
          </a:p>
          <a:p>
            <a:r>
              <a:rPr lang="en-US" dirty="0"/>
              <a:t>Explain the importance of organizational health literacy for Black gay, bisexual, and same gender loving men</a:t>
            </a:r>
          </a:p>
          <a:p>
            <a:r>
              <a:rPr lang="en-US" dirty="0"/>
              <a:t>Describe what steps you and your organization can take to promote health literacy and deliver health literate HIV services</a:t>
            </a:r>
          </a:p>
        </p:txBody>
      </p:sp>
      <p:sp>
        <p:nvSpPr>
          <p:cNvPr id="2" name="Slide Number Placeholder 1"/>
          <p:cNvSpPr>
            <a:spLocks noGrp="1"/>
          </p:cNvSpPr>
          <p:nvPr>
            <p:ph type="sldNum" sz="quarter" idx="10"/>
          </p:nvPr>
        </p:nvSpPr>
        <p:spPr/>
        <p:txBody>
          <a:bodyPr/>
          <a:lstStyle/>
          <a:p>
            <a:fld id="{2754ED01-E2A0-4C1E-8E21-014B99041579}" type="slidenum">
              <a:rPr lang="en-US" smtClean="0">
                <a:solidFill>
                  <a:srgbClr val="6F625A"/>
                </a:solidFill>
              </a:rPr>
              <a:pPr/>
              <a:t>2</a:t>
            </a:fld>
            <a:endParaRPr lang="en-US">
              <a:solidFill>
                <a:srgbClr val="6F625A"/>
              </a:solidFill>
            </a:endParaRPr>
          </a:p>
        </p:txBody>
      </p:sp>
    </p:spTree>
    <p:custDataLst>
      <p:tags r:id="rId1"/>
    </p:custDataLst>
    <p:extLst>
      <p:ext uri="{BB962C8B-B14F-4D97-AF65-F5344CB8AC3E}">
        <p14:creationId xmlns:p14="http://schemas.microsoft.com/office/powerpoint/2010/main" val="212500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Attitudes, stigma, and their impact on health-seeking behavior</a:t>
            </a:r>
          </a:p>
        </p:txBody>
      </p:sp>
      <p:sp>
        <p:nvSpPr>
          <p:cNvPr id="4" name="Slide Number Placeholder 3"/>
          <p:cNvSpPr>
            <a:spLocks noGrp="1"/>
          </p:cNvSpPr>
          <p:nvPr>
            <p:ph type="sldNum" sz="quarter" idx="10"/>
          </p:nvPr>
        </p:nvSpPr>
        <p:spPr/>
        <p:txBody>
          <a:bodyPr/>
          <a:lstStyle/>
          <a:p>
            <a:pPr>
              <a:defRPr/>
            </a:pPr>
            <a:fld id="{B9858610-F982-434C-90FD-FC956FE6202F}" type="slidenum">
              <a:rPr lang="en-US" smtClean="0">
                <a:solidFill>
                  <a:srgbClr val="6F625A"/>
                </a:solidFill>
              </a:rPr>
              <a:pPr>
                <a:defRPr/>
              </a:pPr>
              <a:t>20</a:t>
            </a:fld>
            <a:endParaRPr lang="en-US" dirty="0">
              <a:solidFill>
                <a:srgbClr val="6F625A"/>
              </a:solidFill>
            </a:endParaRPr>
          </a:p>
        </p:txBody>
      </p:sp>
    </p:spTree>
    <p:extLst>
      <p:ext uri="{BB962C8B-B14F-4D97-AF65-F5344CB8AC3E}">
        <p14:creationId xmlns:p14="http://schemas.microsoft.com/office/powerpoint/2010/main" val="2372454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Stigma</a:t>
            </a:r>
          </a:p>
        </p:txBody>
      </p:sp>
      <p:sp>
        <p:nvSpPr>
          <p:cNvPr id="3" name="Text Placeholder 2"/>
          <p:cNvSpPr>
            <a:spLocks noGrp="1"/>
          </p:cNvSpPr>
          <p:nvPr>
            <p:ph sz="half" idx="1"/>
          </p:nvPr>
        </p:nvSpPr>
        <p:spPr>
          <a:xfrm>
            <a:off x="457200" y="1219200"/>
            <a:ext cx="4267200" cy="4419601"/>
          </a:xfrm>
        </p:spPr>
        <p:txBody>
          <a:bodyPr/>
          <a:lstStyle/>
          <a:p>
            <a:pPr marL="0" indent="0">
              <a:buNone/>
            </a:pPr>
            <a:r>
              <a:rPr lang="en-US" sz="2400" b="1" dirty="0"/>
              <a:t>Stigma</a:t>
            </a:r>
            <a:r>
              <a:rPr lang="en-US" sz="2400" dirty="0"/>
              <a:t>: the prejudice, avoidance, rejection and discrimination directed at people believed to have an illness, disorder, or other trait perceived to be undesirable</a:t>
            </a:r>
          </a:p>
          <a:p>
            <a:pPr lvl="0"/>
            <a:r>
              <a:rPr lang="en-US" sz="2400" dirty="0"/>
              <a:t>Stigmatizing social environments negatively affect health-related outcomes</a:t>
            </a:r>
          </a:p>
        </p:txBody>
      </p:sp>
      <p:sp>
        <p:nvSpPr>
          <p:cNvPr id="5" name="Content Placeholder 4"/>
          <p:cNvSpPr>
            <a:spLocks noGrp="1"/>
          </p:cNvSpPr>
          <p:nvPr>
            <p:ph sz="half" idx="2"/>
          </p:nvPr>
        </p:nvSpPr>
        <p:spPr>
          <a:xfrm>
            <a:off x="4953000" y="533400"/>
            <a:ext cx="3810000" cy="5105401"/>
          </a:xfrm>
        </p:spPr>
        <p:txBody>
          <a:bodyPr/>
          <a:lstStyle/>
          <a:p>
            <a:pPr lvl="0"/>
            <a:r>
              <a:rPr lang="en-US" sz="2400" dirty="0"/>
              <a:t>Health care facilities </a:t>
            </a:r>
          </a:p>
          <a:p>
            <a:pPr lvl="0"/>
            <a:r>
              <a:rPr lang="en-US" sz="2400" dirty="0"/>
              <a:t>Work environments</a:t>
            </a:r>
          </a:p>
          <a:p>
            <a:pPr lvl="0"/>
            <a:r>
              <a:rPr lang="en-US" sz="2400" dirty="0"/>
              <a:t>Business establishments</a:t>
            </a:r>
          </a:p>
          <a:p>
            <a:pPr lvl="0"/>
            <a:r>
              <a:rPr lang="en-US" sz="2400" dirty="0"/>
              <a:t>Family gatherings</a:t>
            </a:r>
          </a:p>
          <a:p>
            <a:pPr lvl="0"/>
            <a:r>
              <a:rPr lang="en-US" sz="2400" dirty="0"/>
              <a:t>Friend groups and social settings</a:t>
            </a:r>
          </a:p>
          <a:p>
            <a:pPr lvl="0"/>
            <a:r>
              <a:rPr lang="en-US" sz="2400" dirty="0"/>
              <a:t>Institutions of faith</a:t>
            </a:r>
          </a:p>
          <a:p>
            <a:pPr lvl="0"/>
            <a:r>
              <a:rPr lang="en-US" sz="2400" dirty="0"/>
              <a:t>Institutions of learning</a:t>
            </a:r>
          </a:p>
          <a:p>
            <a:pPr lvl="0"/>
            <a:r>
              <a:rPr lang="en-US" sz="2400" dirty="0"/>
              <a:t>…and many other places</a:t>
            </a:r>
          </a:p>
        </p:txBody>
      </p:sp>
      <p:sp>
        <p:nvSpPr>
          <p:cNvPr id="4" name="Slide Number Placeholder 3"/>
          <p:cNvSpPr>
            <a:spLocks noGrp="1"/>
          </p:cNvSpPr>
          <p:nvPr>
            <p:ph type="sldNum" sz="quarter" idx="10"/>
          </p:nvPr>
        </p:nvSpPr>
        <p:spPr>
          <a:xfrm>
            <a:off x="0" y="6019800"/>
            <a:ext cx="609600" cy="503238"/>
          </a:xfrm>
          <a:prstGeom prst="ellipse">
            <a:avLst/>
          </a:prstGeom>
        </p:spPr>
        <p:txBody>
          <a:bodyPr/>
          <a:lstStyle/>
          <a:p>
            <a:fld id="{2754ED01-E2A0-4C1E-8E21-014B99041579}" type="slidenum">
              <a:rPr lang="en-US" smtClean="0">
                <a:solidFill>
                  <a:srgbClr val="6F625A"/>
                </a:solidFill>
              </a:rPr>
              <a:pPr/>
              <a:t>21</a:t>
            </a:fld>
            <a:endParaRPr lang="en-US" dirty="0">
              <a:solidFill>
                <a:srgbClr val="6F625A"/>
              </a:solidFill>
            </a:endParaRPr>
          </a:p>
        </p:txBody>
      </p:sp>
      <p:sp>
        <p:nvSpPr>
          <p:cNvPr id="6" name="Rectangle 5"/>
          <p:cNvSpPr/>
          <p:nvPr/>
        </p:nvSpPr>
        <p:spPr>
          <a:xfrm>
            <a:off x="609600" y="6172200"/>
            <a:ext cx="4152900" cy="276999"/>
          </a:xfrm>
          <a:prstGeom prst="rect">
            <a:avLst/>
          </a:prstGeom>
        </p:spPr>
        <p:txBody>
          <a:bodyPr wrap="square">
            <a:spAutoFit/>
          </a:bodyPr>
          <a:lstStyle/>
          <a:p>
            <a:r>
              <a:rPr lang="en-US" sz="1200" dirty="0">
                <a:solidFill>
                  <a:srgbClr val="6F625A"/>
                </a:solidFill>
              </a:rPr>
              <a:t>Citations in slide notes</a:t>
            </a:r>
          </a:p>
        </p:txBody>
      </p:sp>
    </p:spTree>
    <p:extLst>
      <p:ext uri="{BB962C8B-B14F-4D97-AF65-F5344CB8AC3E}">
        <p14:creationId xmlns:p14="http://schemas.microsoft.com/office/powerpoint/2010/main" val="3067788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Responses to stigma</a:t>
            </a:r>
          </a:p>
        </p:txBody>
      </p:sp>
      <p:sp>
        <p:nvSpPr>
          <p:cNvPr id="3" name="Text Placeholder 2"/>
          <p:cNvSpPr>
            <a:spLocks noGrp="1"/>
          </p:cNvSpPr>
          <p:nvPr>
            <p:ph sz="half" idx="1"/>
          </p:nvPr>
        </p:nvSpPr>
        <p:spPr/>
        <p:txBody>
          <a:bodyPr/>
          <a:lstStyle/>
          <a:p>
            <a:r>
              <a:rPr lang="en-US" dirty="0"/>
              <a:t>Denial</a:t>
            </a:r>
          </a:p>
          <a:p>
            <a:r>
              <a:rPr lang="en-US" dirty="0"/>
              <a:t>Shame</a:t>
            </a:r>
          </a:p>
          <a:p>
            <a:r>
              <a:rPr lang="en-US" dirty="0"/>
              <a:t>Isolation</a:t>
            </a:r>
          </a:p>
          <a:p>
            <a:r>
              <a:rPr lang="en-US" dirty="0"/>
              <a:t>Deceit</a:t>
            </a:r>
          </a:p>
          <a:p>
            <a:r>
              <a:rPr lang="en-US" dirty="0"/>
              <a:t>Defensiveness</a:t>
            </a:r>
          </a:p>
          <a:p>
            <a:r>
              <a:rPr lang="en-US" dirty="0"/>
              <a:t>Depression</a:t>
            </a:r>
          </a:p>
          <a:p>
            <a:endParaRPr lang="en-US" dirty="0"/>
          </a:p>
        </p:txBody>
      </p:sp>
      <p:sp>
        <p:nvSpPr>
          <p:cNvPr id="7" name="Content Placeholder 6"/>
          <p:cNvSpPr>
            <a:spLocks noGrp="1"/>
          </p:cNvSpPr>
          <p:nvPr>
            <p:ph sz="half" idx="2"/>
          </p:nvPr>
        </p:nvSpPr>
        <p:spPr/>
        <p:txBody>
          <a:bodyPr/>
          <a:lstStyle/>
          <a:p>
            <a:r>
              <a:rPr lang="en-US" dirty="0"/>
              <a:t>Guilt</a:t>
            </a:r>
          </a:p>
          <a:p>
            <a:r>
              <a:rPr lang="en-US" dirty="0"/>
              <a:t>Withdrawal </a:t>
            </a:r>
          </a:p>
          <a:p>
            <a:r>
              <a:rPr lang="en-US" dirty="0"/>
              <a:t>Fear</a:t>
            </a:r>
          </a:p>
          <a:p>
            <a:r>
              <a:rPr lang="en-US" dirty="0"/>
              <a:t>Self-harm</a:t>
            </a:r>
          </a:p>
          <a:p>
            <a:r>
              <a:rPr lang="en-US" dirty="0"/>
              <a:t>Loss of self-worth</a:t>
            </a:r>
          </a:p>
        </p:txBody>
      </p:sp>
      <p:sp>
        <p:nvSpPr>
          <p:cNvPr id="4" name="Slide Number Placeholder 3"/>
          <p:cNvSpPr>
            <a:spLocks noGrp="1"/>
          </p:cNvSpPr>
          <p:nvPr>
            <p:ph type="sldNum" sz="quarter" idx="10"/>
          </p:nvPr>
        </p:nvSpPr>
        <p:spPr/>
        <p:txBody>
          <a:bodyPr/>
          <a:lstStyle/>
          <a:p>
            <a:fld id="{86CB4B4D-7CA3-9044-876B-883B54F8677D}" type="slidenum">
              <a:rPr lang="en-US" smtClean="0">
                <a:solidFill>
                  <a:srgbClr val="6F625A"/>
                </a:solidFill>
              </a:rPr>
              <a:pPr/>
              <a:t>22</a:t>
            </a:fld>
            <a:endParaRPr lang="en-US" dirty="0">
              <a:solidFill>
                <a:srgbClr val="6F625A"/>
              </a:solidFill>
            </a:endParaRPr>
          </a:p>
        </p:txBody>
      </p:sp>
    </p:spTree>
    <p:extLst>
      <p:ext uri="{BB962C8B-B14F-4D97-AF65-F5344CB8AC3E}">
        <p14:creationId xmlns:p14="http://schemas.microsoft.com/office/powerpoint/2010/main" val="2156202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a:spLocks noGrp="1"/>
          </p:cNvSpPr>
          <p:nvPr>
            <p:ph type="title"/>
          </p:nvPr>
        </p:nvSpPr>
        <p:spPr/>
        <p:txBody>
          <a:bodyPr/>
          <a:lstStyle/>
          <a:p>
            <a:pPr lvl="0"/>
            <a:r>
              <a:rPr lang="en-US"/>
              <a:t>Attitudes, stigma, and their impact on health-seeking behavior</a:t>
            </a:r>
            <a:endParaRPr lang="en-US" dirty="0"/>
          </a:p>
        </p:txBody>
      </p:sp>
      <p:sp>
        <p:nvSpPr>
          <p:cNvPr id="239" name="Shape 239"/>
          <p:cNvSpPr>
            <a:spLocks noGrp="1"/>
          </p:cNvSpPr>
          <p:nvPr>
            <p:ph idx="1"/>
          </p:nvPr>
        </p:nvSpPr>
        <p:spPr>
          <a:xfrm>
            <a:off x="457200" y="1600200"/>
            <a:ext cx="4942824" cy="4038600"/>
          </a:xfrm>
        </p:spPr>
        <p:txBody>
          <a:bodyPr/>
          <a:lstStyle/>
          <a:p>
            <a:r>
              <a:rPr lang="en-US" dirty="0"/>
              <a:t>Health care providers should indicate their comfort and willingness to discuss sex and sexuality with clients</a:t>
            </a:r>
          </a:p>
          <a:p>
            <a:r>
              <a:rPr lang="en-US" dirty="0"/>
              <a:t>Few Black gay and bisexual men report talking about HIV in any of their social circles</a:t>
            </a:r>
          </a:p>
          <a:p>
            <a:r>
              <a:rPr lang="en-US" dirty="0"/>
              <a:t>In a recent study, 61% of Black MSM reported rarely discussing HIV with their physicians</a:t>
            </a:r>
          </a:p>
        </p:txBody>
      </p:sp>
      <p:sp>
        <p:nvSpPr>
          <p:cNvPr id="2" name="Slide Number Placeholder 1"/>
          <p:cNvSpPr>
            <a:spLocks noGrp="1"/>
          </p:cNvSpPr>
          <p:nvPr>
            <p:ph type="sldNum" sz="quarter" idx="10"/>
          </p:nvPr>
        </p:nvSpPr>
        <p:spPr/>
        <p:txBody>
          <a:bodyPr/>
          <a:lstStyle/>
          <a:p>
            <a:fld id="{2754ED01-E2A0-4C1E-8E21-014B99041579}" type="slidenum">
              <a:rPr lang="en-US" smtClean="0">
                <a:solidFill>
                  <a:srgbClr val="6F625A"/>
                </a:solidFill>
              </a:rPr>
              <a:pPr/>
              <a:t>23</a:t>
            </a:fld>
            <a:endParaRPr lang="en-US">
              <a:solidFill>
                <a:srgbClr val="6F625A"/>
              </a:solidFill>
            </a:endParaRPr>
          </a:p>
        </p:txBody>
      </p:sp>
      <p:pic>
        <p:nvPicPr>
          <p:cNvPr id="5" name="Picture 4" descr="doctor shaking hands with black man"/>
          <p:cNvPicPr>
            <a:picLocks noChangeAspect="1"/>
          </p:cNvPicPr>
          <p:nvPr/>
        </p:nvPicPr>
        <p:blipFill rotWithShape="1">
          <a:blip r:embed="rId3" cstate="print">
            <a:extLst>
              <a:ext uri="{28A0092B-C50C-407E-A947-70E740481C1C}">
                <a14:useLocalDpi xmlns:a14="http://schemas.microsoft.com/office/drawing/2010/main" val="0"/>
              </a:ext>
            </a:extLst>
          </a:blip>
          <a:srcRect l="13890" t="4909" r="19869"/>
          <a:stretch/>
        </p:blipFill>
        <p:spPr>
          <a:xfrm>
            <a:off x="5400024" y="2127451"/>
            <a:ext cx="3751997" cy="3587549"/>
          </a:xfrm>
          <a:prstGeom prst="rect">
            <a:avLst/>
          </a:prstGeom>
        </p:spPr>
      </p:pic>
      <p:sp>
        <p:nvSpPr>
          <p:cNvPr id="7" name="Rectangle 6"/>
          <p:cNvSpPr/>
          <p:nvPr/>
        </p:nvSpPr>
        <p:spPr>
          <a:xfrm>
            <a:off x="685800" y="5919281"/>
            <a:ext cx="4419600" cy="938719"/>
          </a:xfrm>
          <a:prstGeom prst="rect">
            <a:avLst/>
          </a:prstGeom>
        </p:spPr>
        <p:txBody>
          <a:bodyPr wrap="square">
            <a:spAutoFit/>
          </a:bodyPr>
          <a:lstStyle/>
          <a:p>
            <a:r>
              <a:rPr lang="en-US" sz="1100" dirty="0" err="1">
                <a:solidFill>
                  <a:srgbClr val="6F625A"/>
                </a:solidFill>
              </a:rPr>
              <a:t>Altarum</a:t>
            </a:r>
            <a:r>
              <a:rPr lang="en-US" sz="1100" dirty="0">
                <a:solidFill>
                  <a:srgbClr val="6F625A"/>
                </a:solidFill>
              </a:rPr>
              <a:t> Institute. (2016).  Sexual health and your patients: A provider’s guide. Hamel, L., Hoff, T., Kates, J., Levine, S., &amp; Dawson, L. (2014). HIV/AIDS In The Lives Of Gay And Bisexual Men In The United State. Retrieved from http://kff.org/hivaids/report/hivaids-in-the-lives-of-gay-and-bisexual-men-in-the-united-states/.</a:t>
            </a:r>
          </a:p>
        </p:txBody>
      </p:sp>
    </p:spTree>
    <p:extLst>
      <p:ext uri="{BB962C8B-B14F-4D97-AF65-F5344CB8AC3E}">
        <p14:creationId xmlns:p14="http://schemas.microsoft.com/office/powerpoint/2010/main" val="1624176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p:cNvSpPr>
          <p:nvPr>
            <p:ph type="title"/>
          </p:nvPr>
        </p:nvSpPr>
        <p:spPr/>
        <p:txBody>
          <a:bodyPr/>
          <a:lstStyle/>
          <a:p>
            <a:pPr lvl="0"/>
            <a:r>
              <a:rPr lang="en-US" dirty="0"/>
              <a:t>Medical mistrust</a:t>
            </a:r>
          </a:p>
        </p:txBody>
      </p:sp>
      <p:sp>
        <p:nvSpPr>
          <p:cNvPr id="219" name="Shape 219"/>
          <p:cNvSpPr>
            <a:spLocks noGrp="1"/>
          </p:cNvSpPr>
          <p:nvPr>
            <p:ph idx="1"/>
          </p:nvPr>
        </p:nvSpPr>
        <p:spPr/>
        <p:txBody>
          <a:bodyPr/>
          <a:lstStyle/>
          <a:p>
            <a:r>
              <a:rPr lang="en-US" dirty="0"/>
              <a:t>Lived personal experiences, or knowledge of historic community mistreatment can prevent individuals from seeking assistance</a:t>
            </a:r>
          </a:p>
          <a:p>
            <a:r>
              <a:rPr lang="en-US" dirty="0"/>
              <a:t>This can create barriers to open communication with health care providers</a:t>
            </a:r>
          </a:p>
          <a:p>
            <a:r>
              <a:rPr lang="en-US" dirty="0"/>
              <a:t>Take the time to answer questions, and use clear language when talking with clients</a:t>
            </a:r>
          </a:p>
        </p:txBody>
      </p:sp>
      <p:sp>
        <p:nvSpPr>
          <p:cNvPr id="2" name="Slide Number Placeholder 1"/>
          <p:cNvSpPr>
            <a:spLocks noGrp="1"/>
          </p:cNvSpPr>
          <p:nvPr>
            <p:ph type="sldNum" sz="quarter" idx="10"/>
          </p:nvPr>
        </p:nvSpPr>
        <p:spPr/>
        <p:txBody>
          <a:bodyPr/>
          <a:lstStyle/>
          <a:p>
            <a:fld id="{2754ED01-E2A0-4C1E-8E21-014B99041579}" type="slidenum">
              <a:rPr lang="en-US" smtClean="0">
                <a:solidFill>
                  <a:srgbClr val="6F625A"/>
                </a:solidFill>
              </a:rPr>
              <a:pPr/>
              <a:t>24</a:t>
            </a:fld>
            <a:endParaRPr lang="en-US" dirty="0">
              <a:solidFill>
                <a:srgbClr val="6F625A"/>
              </a:solidFill>
            </a:endParaRPr>
          </a:p>
        </p:txBody>
      </p:sp>
    </p:spTree>
    <p:extLst>
      <p:ext uri="{BB962C8B-B14F-4D97-AF65-F5344CB8AC3E}">
        <p14:creationId xmlns:p14="http://schemas.microsoft.com/office/powerpoint/2010/main" val="2752983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371600" y="2895600"/>
            <a:ext cx="6705600" cy="2895600"/>
          </a:xfrm>
        </p:spPr>
        <p:txBody>
          <a:bodyPr>
            <a:noAutofit/>
          </a:bodyPr>
          <a:lstStyle/>
          <a:p>
            <a:pPr algn="ctr"/>
            <a:r>
              <a:rPr lang="en-US" dirty="0"/>
              <a:t>Health literacy</a:t>
            </a:r>
            <a:br>
              <a:rPr lang="en-US" dirty="0"/>
            </a:br>
            <a:br>
              <a:rPr lang="en-US" dirty="0"/>
            </a:br>
            <a:br>
              <a:rPr lang="en-US" dirty="0"/>
            </a:br>
            <a:br>
              <a:rPr lang="en-US" dirty="0"/>
            </a:br>
            <a:br>
              <a:rPr lang="en-US" dirty="0"/>
            </a:br>
            <a:r>
              <a:rPr lang="en-US" dirty="0"/>
              <a:t>Cultural competency</a:t>
            </a:r>
            <a:br>
              <a:rPr lang="en-US" dirty="0"/>
            </a:br>
            <a:br>
              <a:rPr lang="en-US" dirty="0"/>
            </a:br>
            <a:br>
              <a:rPr lang="en-US" dirty="0"/>
            </a:br>
            <a:br>
              <a:rPr lang="en-US" dirty="0"/>
            </a:br>
            <a:endParaRPr lang="en-US" dirty="0"/>
          </a:p>
        </p:txBody>
      </p:sp>
      <p:pic>
        <p:nvPicPr>
          <p:cNvPr id="1026" name="Picture 2" descr="infinity sign with arrows showing relationship between health literacy and cultural competency"/>
          <p:cNvPicPr>
            <a:picLocks noChangeAspect="1" noChangeArrowheads="1"/>
          </p:cNvPicPr>
          <p:nvPr/>
        </p:nvPicPr>
        <p:blipFill rotWithShape="1">
          <a:blip r:embed="rId3">
            <a:extLst>
              <a:ext uri="{28A0092B-C50C-407E-A947-70E740481C1C}">
                <a14:useLocalDpi xmlns:a14="http://schemas.microsoft.com/office/drawing/2010/main" val="0"/>
              </a:ext>
            </a:extLst>
          </a:blip>
          <a:srcRect l="20454" t="32792" r="50000" b="41061"/>
          <a:stretch/>
        </p:blipFill>
        <p:spPr bwMode="auto">
          <a:xfrm>
            <a:off x="1890759" y="1752600"/>
            <a:ext cx="5881641" cy="3073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Shape 6" descr="arrow "/>
          <p:cNvSpPr/>
          <p:nvPr/>
        </p:nvSpPr>
        <p:spPr>
          <a:xfrm rot="4147500">
            <a:off x="5245352" y="3133971"/>
            <a:ext cx="919389" cy="941954"/>
          </a:xfrm>
          <a:prstGeom prst="corner">
            <a:avLst>
              <a:gd name="adj1" fmla="val 34834"/>
              <a:gd name="adj2" fmla="val 34853"/>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L-Shape 9" descr="arrow"/>
          <p:cNvSpPr/>
          <p:nvPr/>
        </p:nvSpPr>
        <p:spPr>
          <a:xfrm rot="19756637" flipH="1">
            <a:off x="3057454" y="2099338"/>
            <a:ext cx="919389" cy="941954"/>
          </a:xfrm>
          <a:prstGeom prst="corner">
            <a:avLst>
              <a:gd name="adj1" fmla="val 34834"/>
              <a:gd name="adj2" fmla="val 34853"/>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0"/>
          </p:nvPr>
        </p:nvSpPr>
        <p:spPr/>
        <p:txBody>
          <a:bodyPr/>
          <a:lstStyle/>
          <a:p>
            <a:pPr>
              <a:defRPr/>
            </a:pPr>
            <a:fld id="{B9858610-F982-434C-90FD-FC956FE6202F}" type="slidenum">
              <a:rPr lang="en-US" smtClean="0"/>
              <a:pPr>
                <a:defRPr/>
              </a:pPr>
              <a:t>25</a:t>
            </a:fld>
            <a:endParaRPr lang="en-US" dirty="0"/>
          </a:p>
        </p:txBody>
      </p:sp>
    </p:spTree>
    <p:extLst>
      <p:ext uri="{BB962C8B-B14F-4D97-AF65-F5344CB8AC3E}">
        <p14:creationId xmlns:p14="http://schemas.microsoft.com/office/powerpoint/2010/main" val="502421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p:cNvSpPr>
          <p:nvPr>
            <p:ph type="title"/>
          </p:nvPr>
        </p:nvSpPr>
        <p:spPr/>
        <p:txBody>
          <a:bodyPr/>
          <a:lstStyle/>
          <a:p>
            <a:pPr lvl="0"/>
            <a:r>
              <a:rPr lang="en-US" dirty="0"/>
              <a:t>Cultural humility &amp; cultural competency</a:t>
            </a:r>
          </a:p>
        </p:txBody>
      </p:sp>
      <p:sp>
        <p:nvSpPr>
          <p:cNvPr id="4" name="Text Placeholder 3"/>
          <p:cNvSpPr>
            <a:spLocks noGrp="1"/>
          </p:cNvSpPr>
          <p:nvPr>
            <p:ph type="body" idx="1"/>
          </p:nvPr>
        </p:nvSpPr>
        <p:spPr>
          <a:solidFill>
            <a:schemeClr val="accent1"/>
          </a:solidFill>
        </p:spPr>
        <p:txBody>
          <a:bodyPr anchor="ctr"/>
          <a:lstStyle/>
          <a:p>
            <a:r>
              <a:rPr lang="en-US" sz="2800" dirty="0">
                <a:solidFill>
                  <a:schemeClr val="bg1"/>
                </a:solidFill>
              </a:rPr>
              <a:t>Cultural Humility</a:t>
            </a:r>
          </a:p>
        </p:txBody>
      </p:sp>
      <p:sp>
        <p:nvSpPr>
          <p:cNvPr id="154" name="Shape 154"/>
          <p:cNvSpPr>
            <a:spLocks noGrp="1"/>
          </p:cNvSpPr>
          <p:nvPr>
            <p:ph sz="half" idx="2"/>
          </p:nvPr>
        </p:nvSpPr>
        <p:spPr>
          <a:xfrm>
            <a:off x="457200" y="2174875"/>
            <a:ext cx="4040188" cy="3235325"/>
          </a:xfrm>
          <a:solidFill>
            <a:schemeClr val="accent1">
              <a:lumMod val="20000"/>
              <a:lumOff val="80000"/>
            </a:schemeClr>
          </a:solidFill>
        </p:spPr>
        <p:txBody>
          <a:bodyPr/>
          <a:lstStyle/>
          <a:p>
            <a:pPr marL="0" lvl="0" indent="0">
              <a:buNone/>
            </a:pPr>
            <a:r>
              <a:rPr lang="en-US" sz="2400" dirty="0"/>
              <a:t>Willingness to increase self-awareness of biases and perceptions and engage in a life-long self-reflection process about how to put these aside and learn from clients </a:t>
            </a:r>
            <a:r>
              <a:rPr lang="en-US" sz="1400" dirty="0"/>
              <a:t>(</a:t>
            </a:r>
            <a:r>
              <a:rPr lang="en-US" sz="1400" dirty="0" err="1"/>
              <a:t>Tervalon</a:t>
            </a:r>
            <a:r>
              <a:rPr lang="en-US" sz="1400" dirty="0"/>
              <a:t>, Garcia, 1998)</a:t>
            </a:r>
            <a:endParaRPr lang="en-US" sz="2400" strike="sngStrike" dirty="0"/>
          </a:p>
        </p:txBody>
      </p:sp>
      <p:sp>
        <p:nvSpPr>
          <p:cNvPr id="5" name="Text Placeholder 4"/>
          <p:cNvSpPr>
            <a:spLocks noGrp="1"/>
          </p:cNvSpPr>
          <p:nvPr>
            <p:ph type="body" sz="quarter" idx="3"/>
          </p:nvPr>
        </p:nvSpPr>
        <p:spPr>
          <a:solidFill>
            <a:schemeClr val="accent1"/>
          </a:solidFill>
        </p:spPr>
        <p:txBody>
          <a:bodyPr anchor="ctr"/>
          <a:lstStyle/>
          <a:p>
            <a:r>
              <a:rPr lang="en-US" sz="2800" dirty="0">
                <a:solidFill>
                  <a:schemeClr val="bg1"/>
                </a:solidFill>
              </a:rPr>
              <a:t>Cultural Competency</a:t>
            </a:r>
          </a:p>
        </p:txBody>
      </p:sp>
      <p:sp>
        <p:nvSpPr>
          <p:cNvPr id="6" name="Content Placeholder 5"/>
          <p:cNvSpPr>
            <a:spLocks noGrp="1"/>
          </p:cNvSpPr>
          <p:nvPr>
            <p:ph sz="quarter" idx="4"/>
          </p:nvPr>
        </p:nvSpPr>
        <p:spPr>
          <a:xfrm>
            <a:off x="4645025" y="2174875"/>
            <a:ext cx="4041775" cy="3235325"/>
          </a:xfrm>
          <a:solidFill>
            <a:schemeClr val="accent1">
              <a:lumMod val="20000"/>
              <a:lumOff val="80000"/>
            </a:schemeClr>
          </a:solidFill>
        </p:spPr>
        <p:txBody>
          <a:bodyPr/>
          <a:lstStyle/>
          <a:p>
            <a:pPr marL="0" indent="0">
              <a:buNone/>
            </a:pPr>
            <a:r>
              <a:rPr lang="en-US" sz="2400" dirty="0"/>
              <a:t>The ability to understand, appreciate, and interact with persons from cultures and/or belief systems other than one’s own</a:t>
            </a:r>
          </a:p>
        </p:txBody>
      </p:sp>
      <p:sp>
        <p:nvSpPr>
          <p:cNvPr id="2" name="Slide Number Placeholder 1"/>
          <p:cNvSpPr>
            <a:spLocks noGrp="1"/>
          </p:cNvSpPr>
          <p:nvPr>
            <p:ph type="sldNum" sz="quarter" idx="10"/>
          </p:nvPr>
        </p:nvSpPr>
        <p:spPr>
          <a:xfrm>
            <a:off x="152400" y="6172200"/>
            <a:ext cx="609600" cy="503238"/>
          </a:xfrm>
          <a:prstGeom prst="ellipse">
            <a:avLst/>
          </a:prstGeom>
        </p:spPr>
        <p:txBody>
          <a:bodyPr/>
          <a:lstStyle/>
          <a:p>
            <a:fld id="{2754ED01-E2A0-4C1E-8E21-014B99041579}" type="slidenum">
              <a:rPr lang="en-US" smtClean="0">
                <a:solidFill>
                  <a:srgbClr val="6F625A"/>
                </a:solidFill>
              </a:rPr>
              <a:pPr/>
              <a:t>26</a:t>
            </a:fld>
            <a:endParaRPr lang="en-US" dirty="0">
              <a:solidFill>
                <a:srgbClr val="6F625A"/>
              </a:solidFill>
            </a:endParaRPr>
          </a:p>
        </p:txBody>
      </p:sp>
      <p:sp>
        <p:nvSpPr>
          <p:cNvPr id="7" name="Rectangle 6"/>
          <p:cNvSpPr/>
          <p:nvPr/>
        </p:nvSpPr>
        <p:spPr>
          <a:xfrm>
            <a:off x="609600" y="5918537"/>
            <a:ext cx="4724400" cy="1015663"/>
          </a:xfrm>
          <a:prstGeom prst="rect">
            <a:avLst/>
          </a:prstGeom>
        </p:spPr>
        <p:txBody>
          <a:bodyPr wrap="square">
            <a:spAutoFit/>
          </a:bodyPr>
          <a:lstStyle/>
          <a:p>
            <a:r>
              <a:rPr lang="en-US" sz="1200" dirty="0">
                <a:solidFill>
                  <a:srgbClr val="6F625A"/>
                </a:solidFill>
              </a:rPr>
              <a:t>Tangney J.P. “Humility: Theoretical perspectives, empirical findings and directions for future research,” Journal of Social and Clinical Psychology. Vol 19, pp.70-82, 2000.</a:t>
            </a:r>
          </a:p>
          <a:p>
            <a:r>
              <a:rPr lang="en-US" sz="1200" dirty="0">
                <a:solidFill>
                  <a:srgbClr val="6F625A"/>
                </a:solidFill>
              </a:rPr>
              <a:t>McGraw-Hill Concise Dictionary of Modern Medicine. © 2002 </a:t>
            </a:r>
            <a:r>
              <a:rPr lang="en-US" sz="1200" dirty="0" err="1">
                <a:solidFill>
                  <a:srgbClr val="6F625A"/>
                </a:solidFill>
              </a:rPr>
              <a:t>Tervalon</a:t>
            </a:r>
            <a:r>
              <a:rPr lang="en-US" sz="1200" dirty="0">
                <a:solidFill>
                  <a:srgbClr val="6F625A"/>
                </a:solidFill>
              </a:rPr>
              <a:t>, Garcia, 1998</a:t>
            </a:r>
          </a:p>
        </p:txBody>
      </p:sp>
    </p:spTree>
    <p:extLst>
      <p:ext uri="{BB962C8B-B14F-4D97-AF65-F5344CB8AC3E}">
        <p14:creationId xmlns:p14="http://schemas.microsoft.com/office/powerpoint/2010/main" val="7377428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Provider bias</a:t>
            </a:r>
          </a:p>
        </p:txBody>
      </p:sp>
      <p:pic>
        <p:nvPicPr>
          <p:cNvPr id="8" name="Content Placeholder 7" descr="diverse group of medical providers"/>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04800" y="1676400"/>
            <a:ext cx="4038600" cy="2691703"/>
          </a:xfrm>
        </p:spPr>
      </p:pic>
      <p:sp>
        <p:nvSpPr>
          <p:cNvPr id="7" name="Content Placeholder 6"/>
          <p:cNvSpPr>
            <a:spLocks noGrp="1"/>
          </p:cNvSpPr>
          <p:nvPr>
            <p:ph sz="half" idx="2"/>
          </p:nvPr>
        </p:nvSpPr>
        <p:spPr>
          <a:xfrm>
            <a:off x="4572000" y="1524000"/>
            <a:ext cx="4343400" cy="4648201"/>
          </a:xfrm>
        </p:spPr>
        <p:txBody>
          <a:bodyPr/>
          <a:lstStyle/>
          <a:p>
            <a:r>
              <a:rPr lang="en-US" b="1" dirty="0"/>
              <a:t>Bias</a:t>
            </a:r>
            <a:r>
              <a:rPr lang="en-US" dirty="0"/>
              <a:t>: A preference for one thing, person, or group over another</a:t>
            </a:r>
          </a:p>
          <a:p>
            <a:pPr lvl="1"/>
            <a:r>
              <a:rPr lang="en-US" dirty="0"/>
              <a:t>Conscious (Explicit)</a:t>
            </a:r>
          </a:p>
          <a:p>
            <a:pPr lvl="1"/>
            <a:r>
              <a:rPr lang="en-US" dirty="0"/>
              <a:t>Unconscious (Implicit)</a:t>
            </a:r>
          </a:p>
          <a:p>
            <a:r>
              <a:rPr lang="en-US" dirty="0"/>
              <a:t>Bias can become a prejudice against certain people or groups in ways that are unfair and lead to discrimination</a:t>
            </a:r>
          </a:p>
        </p:txBody>
      </p:sp>
      <p:sp>
        <p:nvSpPr>
          <p:cNvPr id="3" name="Slide Number Placeholder 2"/>
          <p:cNvSpPr>
            <a:spLocks noGrp="1"/>
          </p:cNvSpPr>
          <p:nvPr>
            <p:ph type="sldNum" sz="quarter" idx="10"/>
          </p:nvPr>
        </p:nvSpPr>
        <p:spPr/>
        <p:txBody>
          <a:bodyPr/>
          <a:lstStyle/>
          <a:p>
            <a:pPr>
              <a:defRPr/>
            </a:pPr>
            <a:fld id="{B9858610-F982-434C-90FD-FC956FE6202F}" type="slidenum">
              <a:rPr lang="en-US" smtClean="0">
                <a:solidFill>
                  <a:srgbClr val="6F625A"/>
                </a:solidFill>
              </a:rPr>
              <a:pPr>
                <a:defRPr/>
              </a:pPr>
              <a:t>27</a:t>
            </a:fld>
            <a:endParaRPr lang="en-US" dirty="0">
              <a:solidFill>
                <a:srgbClr val="6F625A"/>
              </a:solidFill>
            </a:endParaRPr>
          </a:p>
        </p:txBody>
      </p:sp>
    </p:spTree>
    <p:extLst>
      <p:ext uri="{BB962C8B-B14F-4D97-AF65-F5344CB8AC3E}">
        <p14:creationId xmlns:p14="http://schemas.microsoft.com/office/powerpoint/2010/main" val="40611316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Current evidence on how to reduce implicit provider bias</a:t>
            </a:r>
          </a:p>
        </p:txBody>
      </p:sp>
      <p:sp>
        <p:nvSpPr>
          <p:cNvPr id="6" name="Content Placeholder 5"/>
          <p:cNvSpPr>
            <a:spLocks noGrp="1"/>
          </p:cNvSpPr>
          <p:nvPr>
            <p:ph idx="1"/>
          </p:nvPr>
        </p:nvSpPr>
        <p:spPr/>
        <p:txBody>
          <a:bodyPr/>
          <a:lstStyle/>
          <a:p>
            <a:pPr marL="0" indent="0">
              <a:buNone/>
            </a:pPr>
            <a:r>
              <a:rPr lang="en-US" dirty="0"/>
              <a:t>Some research suggests that implicit bias can be diminished by:</a:t>
            </a:r>
          </a:p>
          <a:p>
            <a:r>
              <a:rPr lang="en-US" dirty="0"/>
              <a:t>Increased exposure to counter-stereotypes</a:t>
            </a:r>
          </a:p>
          <a:p>
            <a:r>
              <a:rPr lang="en-US" dirty="0"/>
              <a:t>Increased internal motivation</a:t>
            </a:r>
          </a:p>
          <a:p>
            <a:r>
              <a:rPr lang="en-US" dirty="0"/>
              <a:t>Increased cognitive empathy</a:t>
            </a:r>
          </a:p>
          <a:p>
            <a:r>
              <a:rPr lang="en-US" dirty="0"/>
              <a:t>Increased emotional regulation</a:t>
            </a:r>
          </a:p>
          <a:p>
            <a:r>
              <a:rPr lang="en-US" dirty="0"/>
              <a:t>Increased partnership building skills</a:t>
            </a:r>
          </a:p>
        </p:txBody>
      </p:sp>
      <p:sp>
        <p:nvSpPr>
          <p:cNvPr id="4" name="Slide Number Placeholder 3"/>
          <p:cNvSpPr>
            <a:spLocks noGrp="1"/>
          </p:cNvSpPr>
          <p:nvPr>
            <p:ph type="sldNum" sz="quarter" idx="10"/>
          </p:nvPr>
        </p:nvSpPr>
        <p:spPr/>
        <p:txBody>
          <a:bodyPr/>
          <a:lstStyle/>
          <a:p>
            <a:pPr>
              <a:defRPr/>
            </a:pPr>
            <a:fld id="{B9858610-F982-434C-90FD-FC956FE6202F}" type="slidenum">
              <a:rPr lang="en-US" smtClean="0">
                <a:solidFill>
                  <a:srgbClr val="6F625A"/>
                </a:solidFill>
              </a:rPr>
              <a:pPr>
                <a:defRPr/>
              </a:pPr>
              <a:t>28</a:t>
            </a:fld>
            <a:endParaRPr lang="en-US" dirty="0">
              <a:solidFill>
                <a:srgbClr val="6F625A"/>
              </a:solidFill>
            </a:endParaRPr>
          </a:p>
        </p:txBody>
      </p:sp>
    </p:spTree>
    <p:extLst>
      <p:ext uri="{BB962C8B-B14F-4D97-AF65-F5344CB8AC3E}">
        <p14:creationId xmlns:p14="http://schemas.microsoft.com/office/powerpoint/2010/main" val="3273638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Face to face communication</a:t>
            </a:r>
          </a:p>
        </p:txBody>
      </p:sp>
      <p:sp>
        <p:nvSpPr>
          <p:cNvPr id="4" name="Slide Number Placeholder 3"/>
          <p:cNvSpPr>
            <a:spLocks noGrp="1"/>
          </p:cNvSpPr>
          <p:nvPr>
            <p:ph type="sldNum" sz="quarter" idx="10"/>
          </p:nvPr>
        </p:nvSpPr>
        <p:spPr/>
        <p:txBody>
          <a:bodyPr/>
          <a:lstStyle/>
          <a:p>
            <a:pPr>
              <a:defRPr/>
            </a:pPr>
            <a:fld id="{B0309883-611F-4EB9-AA5B-DD8342F0BFCE}" type="slidenum">
              <a:rPr lang="en-US" smtClean="0">
                <a:solidFill>
                  <a:srgbClr val="6F625A"/>
                </a:solidFill>
              </a:rPr>
              <a:pPr>
                <a:defRPr/>
              </a:pPr>
              <a:t>29</a:t>
            </a:fld>
            <a:endParaRPr lang="en-US">
              <a:solidFill>
                <a:srgbClr val="6F625A"/>
              </a:solidFill>
            </a:endParaRPr>
          </a:p>
        </p:txBody>
      </p:sp>
    </p:spTree>
    <p:extLst>
      <p:ext uri="{BB962C8B-B14F-4D97-AF65-F5344CB8AC3E}">
        <p14:creationId xmlns:p14="http://schemas.microsoft.com/office/powerpoint/2010/main" val="3512437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p:nvPr>
        </p:nvSpPr>
        <p:spPr/>
        <p:txBody>
          <a:bodyPr/>
          <a:lstStyle/>
          <a:p>
            <a:pPr lvl="0"/>
            <a:r>
              <a:rPr lang="en-US" dirty="0"/>
              <a:t>Definition of health literacy</a:t>
            </a:r>
          </a:p>
        </p:txBody>
      </p:sp>
      <p:sp>
        <p:nvSpPr>
          <p:cNvPr id="139" name="Shape 139"/>
          <p:cNvSpPr>
            <a:spLocks noGrp="1"/>
          </p:cNvSpPr>
          <p:nvPr>
            <p:ph sz="half" idx="1"/>
          </p:nvPr>
        </p:nvSpPr>
        <p:spPr/>
        <p:txBody>
          <a:bodyPr/>
          <a:lstStyle/>
          <a:p>
            <a:pPr marL="0" indent="0">
              <a:buNone/>
            </a:pPr>
            <a:r>
              <a:rPr lang="en-US" b="1" dirty="0"/>
              <a:t>Health Literacy: </a:t>
            </a:r>
            <a:r>
              <a:rPr lang="en-US" dirty="0"/>
              <a:t>The degree to which individuals have the capacity to obtain, process, and understand basic health information and services needed to make appropriate health decisions.</a:t>
            </a:r>
          </a:p>
        </p:txBody>
      </p:sp>
      <p:grpSp>
        <p:nvGrpSpPr>
          <p:cNvPr id="2" name="Group 1" descr="health literacy diagram. Health literacy is the result of the demands of the health system and the person's skills and abilities"/>
          <p:cNvGrpSpPr/>
          <p:nvPr/>
        </p:nvGrpSpPr>
        <p:grpSpPr>
          <a:xfrm>
            <a:off x="4789932" y="1328410"/>
            <a:ext cx="3741507" cy="4038600"/>
            <a:chOff x="4789932" y="1328410"/>
            <a:chExt cx="3741507" cy="4038600"/>
          </a:xfrm>
        </p:grpSpPr>
        <p:sp>
          <p:nvSpPr>
            <p:cNvPr id="3" name="Minus 2"/>
            <p:cNvSpPr/>
            <p:nvPr/>
          </p:nvSpPr>
          <p:spPr>
            <a:xfrm>
              <a:off x="4803560" y="1483770"/>
              <a:ext cx="3727879" cy="3727879"/>
            </a:xfrm>
            <a:prstGeom prst="mathMinus">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4" name="Down Arrow 3"/>
            <p:cNvSpPr/>
            <p:nvPr/>
          </p:nvSpPr>
          <p:spPr>
            <a:xfrm>
              <a:off x="5132832" y="1530340"/>
              <a:ext cx="1211580" cy="1615440"/>
            </a:xfrm>
            <a:prstGeom prst="down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Freeform 4"/>
            <p:cNvSpPr/>
            <p:nvPr/>
          </p:nvSpPr>
          <p:spPr>
            <a:xfrm>
              <a:off x="6411465" y="1328410"/>
              <a:ext cx="2046736" cy="1696212"/>
            </a:xfrm>
            <a:custGeom>
              <a:avLst/>
              <a:gdLst>
                <a:gd name="connsiteX0" fmla="*/ 0 w 2046736"/>
                <a:gd name="connsiteY0" fmla="*/ 0 h 1696212"/>
                <a:gd name="connsiteX1" fmla="*/ 2046736 w 2046736"/>
                <a:gd name="connsiteY1" fmla="*/ 0 h 1696212"/>
                <a:gd name="connsiteX2" fmla="*/ 2046736 w 2046736"/>
                <a:gd name="connsiteY2" fmla="*/ 1696212 h 1696212"/>
                <a:gd name="connsiteX3" fmla="*/ 0 w 2046736"/>
                <a:gd name="connsiteY3" fmla="*/ 1696212 h 1696212"/>
                <a:gd name="connsiteX4" fmla="*/ 0 w 2046736"/>
                <a:gd name="connsiteY4" fmla="*/ 0 h 169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6736" h="1696212">
                  <a:moveTo>
                    <a:pt x="0" y="0"/>
                  </a:moveTo>
                  <a:lnTo>
                    <a:pt x="2046736" y="0"/>
                  </a:lnTo>
                  <a:lnTo>
                    <a:pt x="2046736" y="1696212"/>
                  </a:lnTo>
                  <a:lnTo>
                    <a:pt x="0" y="16962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88" tIns="170688" rIns="170688" bIns="170688" numCol="1" spcCol="1270" anchor="ctr" anchorCtr="0">
              <a:noAutofit/>
            </a:bodyPr>
            <a:lstStyle/>
            <a:p>
              <a:pPr algn="ctr" defTabSz="1066800">
                <a:lnSpc>
                  <a:spcPct val="90000"/>
                </a:lnSpc>
                <a:spcAft>
                  <a:spcPct val="35000"/>
                </a:spcAft>
              </a:pPr>
              <a:r>
                <a:rPr lang="en-US" sz="2400" dirty="0">
                  <a:solidFill>
                    <a:srgbClr val="6F625A">
                      <a:hueOff val="0"/>
                      <a:satOff val="0"/>
                      <a:lumOff val="0"/>
                      <a:alphaOff val="0"/>
                    </a:srgbClr>
                  </a:solidFill>
                </a:rPr>
                <a:t>Demands of the health care system</a:t>
              </a:r>
            </a:p>
          </p:txBody>
        </p:sp>
        <p:sp>
          <p:nvSpPr>
            <p:cNvPr id="7" name="Up Arrow 6"/>
            <p:cNvSpPr/>
            <p:nvPr/>
          </p:nvSpPr>
          <p:spPr>
            <a:xfrm>
              <a:off x="6990587" y="3549640"/>
              <a:ext cx="1211580" cy="1615440"/>
            </a:xfrm>
            <a:prstGeom prst="up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reeform 8"/>
            <p:cNvSpPr/>
            <p:nvPr/>
          </p:nvSpPr>
          <p:spPr>
            <a:xfrm>
              <a:off x="4789932" y="3670798"/>
              <a:ext cx="2220467" cy="1696212"/>
            </a:xfrm>
            <a:custGeom>
              <a:avLst/>
              <a:gdLst>
                <a:gd name="connsiteX0" fmla="*/ 0 w 2220467"/>
                <a:gd name="connsiteY0" fmla="*/ 0 h 1696212"/>
                <a:gd name="connsiteX1" fmla="*/ 2220467 w 2220467"/>
                <a:gd name="connsiteY1" fmla="*/ 0 h 1696212"/>
                <a:gd name="connsiteX2" fmla="*/ 2220467 w 2220467"/>
                <a:gd name="connsiteY2" fmla="*/ 1696212 h 1696212"/>
                <a:gd name="connsiteX3" fmla="*/ 0 w 2220467"/>
                <a:gd name="connsiteY3" fmla="*/ 1696212 h 1696212"/>
                <a:gd name="connsiteX4" fmla="*/ 0 w 2220467"/>
                <a:gd name="connsiteY4" fmla="*/ 0 h 169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0467" h="1696212">
                  <a:moveTo>
                    <a:pt x="0" y="0"/>
                  </a:moveTo>
                  <a:lnTo>
                    <a:pt x="2220467" y="0"/>
                  </a:lnTo>
                  <a:lnTo>
                    <a:pt x="2220467" y="1696212"/>
                  </a:lnTo>
                  <a:lnTo>
                    <a:pt x="0" y="16962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88" tIns="170688" rIns="170688" bIns="170688" numCol="1" spcCol="1270" anchor="ctr" anchorCtr="0">
              <a:noAutofit/>
            </a:bodyPr>
            <a:lstStyle/>
            <a:p>
              <a:pPr algn="ctr" defTabSz="1066800">
                <a:lnSpc>
                  <a:spcPct val="90000"/>
                </a:lnSpc>
                <a:spcAft>
                  <a:spcPct val="35000"/>
                </a:spcAft>
              </a:pPr>
              <a:r>
                <a:rPr lang="en-US" sz="2400" dirty="0">
                  <a:solidFill>
                    <a:srgbClr val="6F625A">
                      <a:hueOff val="0"/>
                      <a:satOff val="0"/>
                      <a:lumOff val="0"/>
                      <a:alphaOff val="0"/>
                    </a:srgbClr>
                  </a:solidFill>
                </a:rPr>
                <a:t>Person’s skills and abilities</a:t>
              </a:r>
            </a:p>
          </p:txBody>
        </p:sp>
      </p:grpSp>
      <p:sp>
        <p:nvSpPr>
          <p:cNvPr id="8" name="TextBox 7"/>
          <p:cNvSpPr txBox="1"/>
          <p:nvPr/>
        </p:nvSpPr>
        <p:spPr>
          <a:xfrm>
            <a:off x="5410200" y="3114413"/>
            <a:ext cx="2514600" cy="523220"/>
          </a:xfrm>
          <a:prstGeom prst="rect">
            <a:avLst/>
          </a:prstGeom>
          <a:noFill/>
        </p:spPr>
        <p:txBody>
          <a:bodyPr wrap="square" rtlCol="0">
            <a:spAutoFit/>
          </a:bodyPr>
          <a:lstStyle/>
          <a:p>
            <a:pPr algn="ctr"/>
            <a:r>
              <a:rPr lang="en-US" sz="2800" b="1" dirty="0">
                <a:solidFill>
                  <a:srgbClr val="6F625A"/>
                </a:solidFill>
              </a:rPr>
              <a:t>Health Literacy</a:t>
            </a:r>
          </a:p>
        </p:txBody>
      </p:sp>
      <p:sp>
        <p:nvSpPr>
          <p:cNvPr id="6" name="Slide Number Placeholder 5"/>
          <p:cNvSpPr>
            <a:spLocks noGrp="1"/>
          </p:cNvSpPr>
          <p:nvPr>
            <p:ph type="sldNum" sz="quarter" idx="4294967295"/>
          </p:nvPr>
        </p:nvSpPr>
        <p:spPr>
          <a:xfrm>
            <a:off x="152400" y="6023001"/>
            <a:ext cx="685800" cy="502920"/>
          </a:xfrm>
          <a:prstGeom prst="ellipse">
            <a:avLst/>
          </a:prstGeom>
        </p:spPr>
        <p:txBody>
          <a:bodyPr/>
          <a:lstStyle/>
          <a:p>
            <a:fld id="{86CB4B4D-7CA3-9044-876B-883B54F8677D}" type="slidenum">
              <a:rPr lang="en-US" smtClean="0">
                <a:solidFill>
                  <a:srgbClr val="6F625A"/>
                </a:solidFill>
              </a:rPr>
              <a:pPr/>
              <a:t>3</a:t>
            </a:fld>
            <a:endParaRPr lang="en-US">
              <a:solidFill>
                <a:srgbClr val="6F625A"/>
              </a:solidFill>
            </a:endParaRPr>
          </a:p>
        </p:txBody>
      </p:sp>
      <p:sp>
        <p:nvSpPr>
          <p:cNvPr id="10" name="TextBox 9"/>
          <p:cNvSpPr txBox="1"/>
          <p:nvPr/>
        </p:nvSpPr>
        <p:spPr>
          <a:xfrm>
            <a:off x="685800" y="6019800"/>
            <a:ext cx="4104132" cy="646331"/>
          </a:xfrm>
          <a:prstGeom prst="rect">
            <a:avLst/>
          </a:prstGeom>
          <a:noFill/>
        </p:spPr>
        <p:txBody>
          <a:bodyPr wrap="square" rtlCol="0">
            <a:spAutoFit/>
          </a:bodyPr>
          <a:lstStyle/>
          <a:p>
            <a:r>
              <a:rPr lang="en-US" dirty="0" err="1">
                <a:solidFill>
                  <a:srgbClr val="6F625A"/>
                </a:solidFill>
                <a:latin typeface="Arial"/>
                <a:ea typeface="Arial"/>
                <a:cs typeface="Arial"/>
                <a:sym typeface="Arial"/>
              </a:rPr>
              <a:t>Andrulis</a:t>
            </a:r>
            <a:r>
              <a:rPr lang="en-US" dirty="0">
                <a:solidFill>
                  <a:srgbClr val="6F625A"/>
                </a:solidFill>
                <a:latin typeface="Arial"/>
                <a:ea typeface="Arial"/>
                <a:cs typeface="Arial"/>
                <a:sym typeface="Arial"/>
              </a:rPr>
              <a:t> and Brach, 2007; </a:t>
            </a:r>
            <a:r>
              <a:rPr lang="en-US" dirty="0" err="1">
                <a:solidFill>
                  <a:srgbClr val="6F625A"/>
                </a:solidFill>
                <a:latin typeface="Arial"/>
                <a:ea typeface="Arial"/>
                <a:cs typeface="Arial"/>
                <a:sym typeface="Arial"/>
              </a:rPr>
              <a:t>Sudore</a:t>
            </a:r>
            <a:r>
              <a:rPr lang="en-US" dirty="0">
                <a:solidFill>
                  <a:srgbClr val="6F625A"/>
                </a:solidFill>
                <a:latin typeface="Arial"/>
                <a:ea typeface="Arial"/>
                <a:cs typeface="Arial"/>
                <a:sym typeface="Arial"/>
              </a:rPr>
              <a:t> et al., 2009; ODPHP, 2008</a:t>
            </a:r>
            <a:endParaRPr lang="en-US" dirty="0">
              <a:solidFill>
                <a:srgbClr val="6F625A"/>
              </a:solidFill>
            </a:endParaRPr>
          </a:p>
        </p:txBody>
      </p:sp>
    </p:spTree>
    <p:extLst>
      <p:ext uri="{BB962C8B-B14F-4D97-AF65-F5344CB8AC3E}">
        <p14:creationId xmlns:p14="http://schemas.microsoft.com/office/powerpoint/2010/main" val="35571337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a:t>General strategies to improve spoken communication</a:t>
            </a:r>
            <a:endParaRPr lang="en-US" altLang="en-US" dirty="0"/>
          </a:p>
        </p:txBody>
      </p:sp>
      <p:sp>
        <p:nvSpPr>
          <p:cNvPr id="40963" name="Content Placeholder 2"/>
          <p:cNvSpPr>
            <a:spLocks noGrp="1"/>
          </p:cNvSpPr>
          <p:nvPr>
            <p:ph idx="1"/>
          </p:nvPr>
        </p:nvSpPr>
        <p:spPr/>
        <p:txBody>
          <a:bodyPr/>
          <a:lstStyle/>
          <a:p>
            <a:r>
              <a:rPr lang="en-US" dirty="0"/>
              <a:t>Use plain, non-medical language</a:t>
            </a:r>
          </a:p>
          <a:p>
            <a:r>
              <a:rPr lang="en-US" dirty="0"/>
              <a:t>Limit content to 2-3 main points</a:t>
            </a:r>
          </a:p>
          <a:p>
            <a:r>
              <a:rPr lang="en-US" dirty="0"/>
              <a:t>Repeat key points multiple times</a:t>
            </a:r>
          </a:p>
          <a:p>
            <a:r>
              <a:rPr lang="en-US" dirty="0"/>
              <a:t>Incorporate words/expressions used by client</a:t>
            </a:r>
          </a:p>
          <a:p>
            <a:r>
              <a:rPr lang="en-US" dirty="0"/>
              <a:t>Be specific</a:t>
            </a:r>
          </a:p>
          <a:p>
            <a:r>
              <a:rPr lang="en-US" dirty="0"/>
              <a:t>Make sure instructions are appropriate for the client’s life</a:t>
            </a:r>
          </a:p>
          <a:p>
            <a:r>
              <a:rPr lang="en-US" dirty="0"/>
              <a:t>Consider client’s cultural context</a:t>
            </a:r>
          </a:p>
          <a:p>
            <a:r>
              <a:rPr lang="en-US" dirty="0"/>
              <a:t>Encourage client to ask questions</a:t>
            </a:r>
          </a:p>
        </p:txBody>
      </p:sp>
      <p:sp>
        <p:nvSpPr>
          <p:cNvPr id="5" name="Slide Number Placeholder 1"/>
          <p:cNvSpPr>
            <a:spLocks noGrp="1"/>
          </p:cNvSpPr>
          <p:nvPr>
            <p:ph type="sldNum" sz="quarter" idx="4294967295"/>
          </p:nvPr>
        </p:nvSpPr>
        <p:spPr>
          <a:xfrm>
            <a:off x="152400" y="6172200"/>
            <a:ext cx="731838" cy="503237"/>
          </a:xfrm>
          <a:prstGeom prst="ellipse">
            <a:avLst/>
          </a:prstGeom>
        </p:spPr>
        <p:txBody>
          <a:bodyPr/>
          <a:lstStyle/>
          <a:p>
            <a:fld id="{442F58F6-43AB-48AB-AB0F-24B6C3AECF6C}" type="slidenum">
              <a:rPr lang="en-US" smtClean="0">
                <a:solidFill>
                  <a:srgbClr val="6F625A"/>
                </a:solidFill>
              </a:rPr>
              <a:pPr/>
              <a:t>30</a:t>
            </a:fld>
            <a:endParaRPr lang="en-US">
              <a:solidFill>
                <a:srgbClr val="6F625A"/>
              </a:solidFill>
            </a:endParaRPr>
          </a:p>
        </p:txBody>
      </p:sp>
    </p:spTree>
    <p:extLst>
      <p:ext uri="{BB962C8B-B14F-4D97-AF65-F5344CB8AC3E}">
        <p14:creationId xmlns:p14="http://schemas.microsoft.com/office/powerpoint/2010/main" val="20050202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a:t>Important moments in HIV communication</a:t>
            </a:r>
            <a:endParaRPr lang="en-US" altLang="en-US" dirty="0"/>
          </a:p>
        </p:txBody>
      </p:sp>
      <p:sp>
        <p:nvSpPr>
          <p:cNvPr id="22531" name="Content Placeholder 2"/>
          <p:cNvSpPr>
            <a:spLocks noGrp="1"/>
          </p:cNvSpPr>
          <p:nvPr>
            <p:ph idx="1"/>
          </p:nvPr>
        </p:nvSpPr>
        <p:spPr/>
        <p:txBody>
          <a:bodyPr/>
          <a:lstStyle/>
          <a:p>
            <a:r>
              <a:rPr lang="en-US" dirty="0"/>
              <a:t>Explaining what to bring to a medical visit</a:t>
            </a:r>
          </a:p>
          <a:p>
            <a:r>
              <a:rPr lang="en-US" dirty="0"/>
              <a:t>Explaining what to expect during a medical visit</a:t>
            </a:r>
          </a:p>
          <a:p>
            <a:r>
              <a:rPr lang="en-US" dirty="0"/>
              <a:t>Explaining disease and symptoms</a:t>
            </a:r>
          </a:p>
          <a:p>
            <a:r>
              <a:rPr lang="en-US" dirty="0"/>
              <a:t>Communicating medication instructions</a:t>
            </a:r>
          </a:p>
          <a:p>
            <a:r>
              <a:rPr lang="en-US" dirty="0"/>
              <a:t>Describing medication side effects</a:t>
            </a:r>
          </a:p>
          <a:p>
            <a:r>
              <a:rPr lang="en-US" dirty="0"/>
              <a:t>Explaining what health insurance is and how to use it</a:t>
            </a:r>
          </a:p>
        </p:txBody>
      </p:sp>
      <p:sp>
        <p:nvSpPr>
          <p:cNvPr id="2" name="Slide Number Placeholder 1"/>
          <p:cNvSpPr>
            <a:spLocks noGrp="1"/>
          </p:cNvSpPr>
          <p:nvPr>
            <p:ph type="sldNum" sz="quarter" idx="4294967295"/>
          </p:nvPr>
        </p:nvSpPr>
        <p:spPr>
          <a:xfrm>
            <a:off x="152400" y="6172200"/>
            <a:ext cx="731838" cy="503237"/>
          </a:xfrm>
          <a:prstGeom prst="ellipse">
            <a:avLst/>
          </a:prstGeom>
        </p:spPr>
        <p:txBody>
          <a:bodyPr/>
          <a:lstStyle/>
          <a:p>
            <a:fld id="{68999BA1-31E0-41EB-8C9A-EF0C0473A183}" type="slidenum">
              <a:rPr lang="en-US" smtClean="0">
                <a:solidFill>
                  <a:srgbClr val="6F625A"/>
                </a:solidFill>
              </a:rPr>
              <a:pPr/>
              <a:t>31</a:t>
            </a:fld>
            <a:endParaRPr lang="en-US" dirty="0">
              <a:solidFill>
                <a:srgbClr val="6F625A"/>
              </a:solidFill>
            </a:endParaRPr>
          </a:p>
        </p:txBody>
      </p:sp>
    </p:spTree>
    <p:extLst>
      <p:ext uri="{BB962C8B-B14F-4D97-AF65-F5344CB8AC3E}">
        <p14:creationId xmlns:p14="http://schemas.microsoft.com/office/powerpoint/2010/main" val="15103566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2057400"/>
          </a:xfrm>
        </p:spPr>
        <p:txBody>
          <a:bodyPr/>
          <a:lstStyle/>
          <a:p>
            <a:pPr algn="ctr"/>
            <a:r>
              <a:rPr lang="en-US" dirty="0"/>
              <a:t>Health insurance literacy materials are available at the ACE TA Center</a:t>
            </a:r>
            <a:br>
              <a:rPr lang="en-US" dirty="0"/>
            </a:br>
            <a:r>
              <a:rPr lang="en-US" dirty="0">
                <a:hlinkClick r:id="rId3"/>
              </a:rPr>
              <a:t>https://careacttarget.org/ace</a:t>
            </a:r>
            <a:r>
              <a:rPr lang="en-US" dirty="0"/>
              <a:t> </a:t>
            </a:r>
          </a:p>
        </p:txBody>
      </p:sp>
      <p:sp>
        <p:nvSpPr>
          <p:cNvPr id="4" name="Slide Number Placeholder 3"/>
          <p:cNvSpPr>
            <a:spLocks noGrp="1"/>
          </p:cNvSpPr>
          <p:nvPr>
            <p:ph type="sldNum" sz="quarter" idx="10"/>
          </p:nvPr>
        </p:nvSpPr>
        <p:spPr/>
        <p:txBody>
          <a:bodyPr/>
          <a:lstStyle/>
          <a:p>
            <a:fld id="{2754ED01-E2A0-4C1E-8E21-014B99041579}" type="slidenum">
              <a:rPr lang="en-US" smtClean="0">
                <a:solidFill>
                  <a:srgbClr val="6F625A"/>
                </a:solidFill>
              </a:rPr>
              <a:pPr/>
              <a:t>32</a:t>
            </a:fld>
            <a:endParaRPr lang="en-US">
              <a:solidFill>
                <a:srgbClr val="6F625A"/>
              </a:solidFill>
            </a:endParaRPr>
          </a:p>
        </p:txBody>
      </p:sp>
      <p:pic>
        <p:nvPicPr>
          <p:cNvPr id="11" name="Content Placeholder 4" descr="Health insurance literacy material titled &quot;Making the Most of Your Coverage&quot;"/>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tretch/>
        </p:blipFill>
        <p:spPr>
          <a:xfrm>
            <a:off x="3505200" y="2456382"/>
            <a:ext cx="2348459" cy="3030135"/>
          </a:xfrm>
          <a:ln>
            <a:solidFill>
              <a:schemeClr val="tx1"/>
            </a:solidFill>
          </a:ln>
        </p:spPr>
      </p:pic>
      <p:pic>
        <p:nvPicPr>
          <p:cNvPr id="12" name="Picture 11" descr="Health insurance literacy material titled &quot;Stay Covered All Year Long&quo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2456382"/>
            <a:ext cx="2319153" cy="3024731"/>
          </a:xfrm>
          <a:prstGeom prst="rect">
            <a:avLst/>
          </a:prstGeom>
          <a:ln>
            <a:solidFill>
              <a:schemeClr val="tx1"/>
            </a:solidFill>
          </a:ln>
        </p:spPr>
      </p:pic>
      <p:pic>
        <p:nvPicPr>
          <p:cNvPr id="13" name="Picture 12" descr="Health insurance literacy material in Spanish, titled &quot;Si no tiene seguro de salud, este es un buen momento para conseguirlo&quo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77000" y="2456382"/>
            <a:ext cx="2333365" cy="3024731"/>
          </a:xfrm>
          <a:prstGeom prst="rect">
            <a:avLst/>
          </a:prstGeom>
          <a:ln>
            <a:solidFill>
              <a:schemeClr val="tx1"/>
            </a:solidFill>
          </a:ln>
        </p:spPr>
      </p:pic>
    </p:spTree>
    <p:extLst>
      <p:ext uri="{BB962C8B-B14F-4D97-AF65-F5344CB8AC3E}">
        <p14:creationId xmlns:p14="http://schemas.microsoft.com/office/powerpoint/2010/main" val="4370812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Approaches to address health literacy</a:t>
            </a:r>
          </a:p>
        </p:txBody>
      </p:sp>
      <p:sp>
        <p:nvSpPr>
          <p:cNvPr id="3" name="Content Placeholder 2"/>
          <p:cNvSpPr>
            <a:spLocks noGrp="1"/>
          </p:cNvSpPr>
          <p:nvPr>
            <p:ph idx="1"/>
          </p:nvPr>
        </p:nvSpPr>
        <p:spPr/>
        <p:txBody>
          <a:bodyPr/>
          <a:lstStyle/>
          <a:p>
            <a:r>
              <a:rPr lang="en-US" dirty="0"/>
              <a:t>Teach-back</a:t>
            </a:r>
          </a:p>
          <a:p>
            <a:r>
              <a:rPr lang="en-US" dirty="0"/>
              <a:t>Ask Me 3</a:t>
            </a:r>
          </a:p>
          <a:p>
            <a:r>
              <a:rPr lang="en-US" dirty="0"/>
              <a:t>Show Me</a:t>
            </a:r>
          </a:p>
        </p:txBody>
      </p:sp>
      <p:sp>
        <p:nvSpPr>
          <p:cNvPr id="2" name="Slide Number Placeholder 1"/>
          <p:cNvSpPr>
            <a:spLocks noGrp="1"/>
          </p:cNvSpPr>
          <p:nvPr>
            <p:ph type="sldNum" sz="quarter" idx="10"/>
          </p:nvPr>
        </p:nvSpPr>
        <p:spPr>
          <a:prstGeom prst="ellipse">
            <a:avLst/>
          </a:prstGeom>
        </p:spPr>
        <p:txBody>
          <a:bodyPr/>
          <a:lstStyle/>
          <a:p>
            <a:pPr>
              <a:defRPr/>
            </a:pPr>
            <a:fld id="{B9858610-F982-434C-90FD-FC956FE6202F}" type="slidenum">
              <a:rPr lang="en-US" smtClean="0">
                <a:solidFill>
                  <a:srgbClr val="6F625A"/>
                </a:solidFill>
              </a:rPr>
              <a:pPr>
                <a:defRPr/>
              </a:pPr>
              <a:t>33</a:t>
            </a:fld>
            <a:endParaRPr lang="en-US" dirty="0">
              <a:solidFill>
                <a:srgbClr val="6F625A"/>
              </a:solidFill>
            </a:endParaRPr>
          </a:p>
        </p:txBody>
      </p:sp>
    </p:spTree>
    <p:extLst>
      <p:ext uri="{BB962C8B-B14F-4D97-AF65-F5344CB8AC3E}">
        <p14:creationId xmlns:p14="http://schemas.microsoft.com/office/powerpoint/2010/main" val="39004961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Teach-back method</a:t>
            </a:r>
          </a:p>
        </p:txBody>
      </p:sp>
      <p:sp>
        <p:nvSpPr>
          <p:cNvPr id="5" name="Content Placeholder 4"/>
          <p:cNvSpPr>
            <a:spLocks noGrp="1"/>
          </p:cNvSpPr>
          <p:nvPr>
            <p:ph sz="half" idx="1"/>
          </p:nvPr>
        </p:nvSpPr>
        <p:spPr>
          <a:xfrm>
            <a:off x="457200" y="1600201"/>
            <a:ext cx="8229600" cy="4038600"/>
          </a:xfrm>
        </p:spPr>
        <p:txBody>
          <a:bodyPr/>
          <a:lstStyle/>
          <a:p>
            <a:pPr lvl="0"/>
            <a:r>
              <a:rPr lang="en-US" dirty="0"/>
              <a:t>Improve client understanding and adherence</a:t>
            </a:r>
          </a:p>
          <a:p>
            <a:pPr lvl="0"/>
            <a:r>
              <a:rPr lang="en-US" dirty="0"/>
              <a:t>Decrease call-backs and cancelled appointments</a:t>
            </a:r>
          </a:p>
          <a:p>
            <a:pPr lvl="0"/>
            <a:r>
              <a:rPr lang="en-US" dirty="0"/>
              <a:t>Improve health outcomes</a:t>
            </a:r>
          </a:p>
          <a:p>
            <a:pPr lvl="0"/>
            <a:r>
              <a:rPr lang="en-US" dirty="0"/>
              <a:t>Improve client satisfaction</a:t>
            </a:r>
          </a:p>
          <a:p>
            <a:endParaRPr lang="en-US" dirty="0"/>
          </a:p>
        </p:txBody>
      </p:sp>
      <p:graphicFrame>
        <p:nvGraphicFramePr>
          <p:cNvPr id="7" name="Content Placeholder 6" descr="Graphic of the teach-back method, which flows has three phases: Explain, Check, and Re-explain if necessary."/>
          <p:cNvGraphicFramePr>
            <a:graphicFrameLocks noGrp="1"/>
          </p:cNvGraphicFramePr>
          <p:nvPr>
            <p:ph sz="half" idx="2"/>
            <p:extLst>
              <p:ext uri="{D42A27DB-BD31-4B8C-83A1-F6EECF244321}">
                <p14:modId xmlns:p14="http://schemas.microsoft.com/office/powerpoint/2010/main" val="593968918"/>
              </p:ext>
            </p:extLst>
          </p:nvPr>
        </p:nvGraphicFramePr>
        <p:xfrm>
          <a:off x="1219200" y="3124200"/>
          <a:ext cx="6781800" cy="243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a:defRPr/>
            </a:pPr>
            <a:fld id="{B0309883-611F-4EB9-AA5B-DD8342F0BFCE}" type="slidenum">
              <a:rPr lang="en-US" smtClean="0">
                <a:solidFill>
                  <a:srgbClr val="6F625A"/>
                </a:solidFill>
              </a:rPr>
              <a:pPr>
                <a:defRPr/>
              </a:pPr>
              <a:t>34</a:t>
            </a:fld>
            <a:endParaRPr lang="en-US">
              <a:solidFill>
                <a:srgbClr val="6F625A"/>
              </a:solidFill>
            </a:endParaRPr>
          </a:p>
        </p:txBody>
      </p:sp>
      <p:sp>
        <p:nvSpPr>
          <p:cNvPr id="3" name="Rectangle 2"/>
          <p:cNvSpPr/>
          <p:nvPr/>
        </p:nvSpPr>
        <p:spPr>
          <a:xfrm>
            <a:off x="698938" y="6027003"/>
            <a:ext cx="4572000" cy="646331"/>
          </a:xfrm>
          <a:prstGeom prst="rect">
            <a:avLst/>
          </a:prstGeom>
        </p:spPr>
        <p:txBody>
          <a:bodyPr>
            <a:spAutoFit/>
          </a:bodyPr>
          <a:lstStyle/>
          <a:p>
            <a:r>
              <a:rPr lang="en-US" sz="1200" dirty="0" err="1">
                <a:solidFill>
                  <a:srgbClr val="6F625A"/>
                </a:solidFill>
              </a:rPr>
              <a:t>Brega</a:t>
            </a:r>
            <a:r>
              <a:rPr lang="en-US" sz="1200" dirty="0">
                <a:solidFill>
                  <a:srgbClr val="6F625A"/>
                </a:solidFill>
              </a:rPr>
              <a:t>, A. G., Barnard, J., </a:t>
            </a:r>
            <a:r>
              <a:rPr lang="en-US" sz="1200" dirty="0" err="1">
                <a:solidFill>
                  <a:srgbClr val="6F625A"/>
                </a:solidFill>
              </a:rPr>
              <a:t>Mabachi</a:t>
            </a:r>
            <a:r>
              <a:rPr lang="en-US" sz="1200" dirty="0">
                <a:solidFill>
                  <a:srgbClr val="6F625A"/>
                </a:solidFill>
              </a:rPr>
              <a:t>, N. M., Weiss, B. D., </a:t>
            </a:r>
            <a:r>
              <a:rPr lang="en-US" sz="1200" dirty="0" err="1">
                <a:solidFill>
                  <a:srgbClr val="6F625A"/>
                </a:solidFill>
              </a:rPr>
              <a:t>DeWalt</a:t>
            </a:r>
            <a:r>
              <a:rPr lang="en-US" sz="1200" dirty="0">
                <a:solidFill>
                  <a:srgbClr val="6F625A"/>
                </a:solidFill>
              </a:rPr>
              <a:t>, D. A., Brach, C., &amp; West, D. R. (2015). AHRQ Health Literacy Universal Precautions Toolkit.</a:t>
            </a:r>
          </a:p>
        </p:txBody>
      </p:sp>
    </p:spTree>
    <p:extLst>
      <p:ext uri="{BB962C8B-B14F-4D97-AF65-F5344CB8AC3E}">
        <p14:creationId xmlns:p14="http://schemas.microsoft.com/office/powerpoint/2010/main" val="34082020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ular Callout 4" descr="decorative speech bubble"/>
          <p:cNvSpPr/>
          <p:nvPr/>
        </p:nvSpPr>
        <p:spPr>
          <a:xfrm>
            <a:off x="228600" y="1371600"/>
            <a:ext cx="5029200" cy="3810000"/>
          </a:xfrm>
          <a:prstGeom prst="wedgeRectCallout">
            <a:avLst>
              <a:gd name="adj1" fmla="val 77946"/>
              <a:gd name="adj2" fmla="val -34574"/>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6F625A"/>
              </a:solidFill>
            </a:endParaRPr>
          </a:p>
        </p:txBody>
      </p:sp>
      <p:sp>
        <p:nvSpPr>
          <p:cNvPr id="158" name="Shape 158"/>
          <p:cNvSpPr>
            <a:spLocks noGrp="1"/>
          </p:cNvSpPr>
          <p:nvPr>
            <p:ph type="title"/>
          </p:nvPr>
        </p:nvSpPr>
        <p:spPr/>
        <p:txBody>
          <a:bodyPr/>
          <a:lstStyle/>
          <a:p>
            <a:pPr lvl="0"/>
            <a:r>
              <a:rPr lang="en-US"/>
              <a:t>Teach-back prompts</a:t>
            </a:r>
            <a:endParaRPr lang="en-US" dirty="0"/>
          </a:p>
        </p:txBody>
      </p:sp>
      <p:sp>
        <p:nvSpPr>
          <p:cNvPr id="6" name="Content Placeholder 6"/>
          <p:cNvSpPr>
            <a:spLocks noGrp="1"/>
          </p:cNvSpPr>
          <p:nvPr>
            <p:ph sz="half" idx="1"/>
          </p:nvPr>
        </p:nvSpPr>
        <p:spPr/>
        <p:txBody>
          <a:bodyPr/>
          <a:lstStyle/>
          <a:p>
            <a:pPr lvl="0"/>
            <a:r>
              <a:rPr lang="en-US" sz="2800" dirty="0"/>
              <a:t>In your own words, tell me…</a:t>
            </a:r>
          </a:p>
          <a:p>
            <a:pPr lvl="0"/>
            <a:r>
              <a:rPr lang="en-US" sz="2800" dirty="0"/>
              <a:t>Explain to me…</a:t>
            </a:r>
          </a:p>
          <a:p>
            <a:pPr lvl="0"/>
            <a:r>
              <a:rPr lang="en-US" sz="2800" dirty="0"/>
              <a:t>How will you explain…</a:t>
            </a:r>
          </a:p>
          <a:p>
            <a:pPr lvl="0"/>
            <a:r>
              <a:rPr lang="en-US" sz="2800" dirty="0"/>
              <a:t>What will you do if…</a:t>
            </a:r>
          </a:p>
          <a:p>
            <a:pPr lvl="0"/>
            <a:r>
              <a:rPr lang="en-US" sz="2800" dirty="0"/>
              <a:t>When will you…</a:t>
            </a:r>
          </a:p>
        </p:txBody>
      </p:sp>
      <p:pic>
        <p:nvPicPr>
          <p:cNvPr id="4" name="Content Placeholder 3" descr="Doctor holding tablet"/>
          <p:cNvPicPr>
            <a:picLocks noGrp="1" noChangeAspect="1"/>
          </p:cNvPicPr>
          <p:nvPr>
            <p:ph sz="half" idx="2"/>
          </p:nvPr>
        </p:nvPicPr>
        <p:blipFill rotWithShape="1">
          <a:blip r:embed="rId4" cstate="print">
            <a:extLst>
              <a:ext uri="{BEBA8EAE-BF5A-486C-A8C5-ECC9F3942E4B}">
                <a14:imgProps xmlns:a14="http://schemas.microsoft.com/office/drawing/2010/main">
                  <a14:imgLayer r:embed="rId5">
                    <a14:imgEffect>
                      <a14:backgroundRemoval t="978" b="100000" l="1570" r="100000"/>
                    </a14:imgEffect>
                  </a14:imgLayer>
                </a14:imgProps>
              </a:ext>
              <a:ext uri="{28A0092B-C50C-407E-A947-70E740481C1C}">
                <a14:useLocalDpi xmlns:a14="http://schemas.microsoft.com/office/drawing/2010/main" val="0"/>
              </a:ext>
            </a:extLst>
          </a:blip>
          <a:srcRect l="18500" r="14577" b="45824"/>
          <a:stretch/>
        </p:blipFill>
        <p:spPr>
          <a:xfrm>
            <a:off x="5410200" y="609600"/>
            <a:ext cx="3581400" cy="5120324"/>
          </a:xfrm>
        </p:spPr>
      </p:pic>
      <p:sp>
        <p:nvSpPr>
          <p:cNvPr id="2" name="Slide Number Placeholder 1"/>
          <p:cNvSpPr>
            <a:spLocks noGrp="1"/>
          </p:cNvSpPr>
          <p:nvPr>
            <p:ph type="sldNum" sz="quarter" idx="4294967295"/>
          </p:nvPr>
        </p:nvSpPr>
        <p:spPr>
          <a:xfrm>
            <a:off x="152400" y="6172200"/>
            <a:ext cx="731838" cy="503237"/>
          </a:xfrm>
          <a:prstGeom prst="ellipse">
            <a:avLst/>
          </a:prstGeom>
        </p:spPr>
        <p:txBody>
          <a:bodyPr/>
          <a:lstStyle/>
          <a:p>
            <a:fld id="{2754ED01-E2A0-4C1E-8E21-014B99041579}" type="slidenum">
              <a:rPr lang="en-US" smtClean="0">
                <a:solidFill>
                  <a:srgbClr val="6F625A"/>
                </a:solidFill>
              </a:rPr>
              <a:pPr/>
              <a:t>35</a:t>
            </a:fld>
            <a:endParaRPr lang="en-US">
              <a:solidFill>
                <a:srgbClr val="6F625A"/>
              </a:solidFill>
            </a:endParaRPr>
          </a:p>
        </p:txBody>
      </p:sp>
    </p:spTree>
    <p:custDataLst>
      <p:tags r:id="rId1"/>
    </p:custDataLst>
    <p:extLst>
      <p:ext uri="{BB962C8B-B14F-4D97-AF65-F5344CB8AC3E}">
        <p14:creationId xmlns:p14="http://schemas.microsoft.com/office/powerpoint/2010/main" val="12052080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p:cNvSpPr>
          <p:nvPr>
            <p:ph type="title"/>
          </p:nvPr>
        </p:nvSpPr>
        <p:spPr/>
        <p:txBody>
          <a:bodyPr/>
          <a:lstStyle/>
          <a:p>
            <a:pPr lvl="0"/>
            <a:r>
              <a:rPr lang="en-US"/>
              <a:t>The Show-Me approach</a:t>
            </a:r>
            <a:endParaRPr lang="en-US" dirty="0"/>
          </a:p>
        </p:txBody>
      </p:sp>
      <p:sp>
        <p:nvSpPr>
          <p:cNvPr id="6" name="Content Placeholder 6"/>
          <p:cNvSpPr>
            <a:spLocks noGrp="1"/>
          </p:cNvSpPr>
          <p:nvPr>
            <p:ph sz="half" idx="1"/>
          </p:nvPr>
        </p:nvSpPr>
        <p:spPr>
          <a:xfrm>
            <a:off x="457200" y="1600200"/>
            <a:ext cx="4724400" cy="4038600"/>
          </a:xfrm>
        </p:spPr>
        <p:txBody>
          <a:bodyPr/>
          <a:lstStyle/>
          <a:p>
            <a:pPr marL="0" indent="0">
              <a:buNone/>
            </a:pPr>
            <a:r>
              <a:rPr lang="en-US" dirty="0"/>
              <a:t>Used to confirm that a client understands a skill or how to complete a task action by ‘showing’ the provider.</a:t>
            </a:r>
          </a:p>
        </p:txBody>
      </p:sp>
      <p:sp>
        <p:nvSpPr>
          <p:cNvPr id="2" name="Slide Number Placeholder 1"/>
          <p:cNvSpPr>
            <a:spLocks noGrp="1"/>
          </p:cNvSpPr>
          <p:nvPr>
            <p:ph type="sldNum" sz="quarter" idx="4294967295"/>
          </p:nvPr>
        </p:nvSpPr>
        <p:spPr>
          <a:xfrm>
            <a:off x="152400" y="6172200"/>
            <a:ext cx="731838" cy="503237"/>
          </a:xfrm>
          <a:prstGeom prst="ellipse">
            <a:avLst/>
          </a:prstGeom>
        </p:spPr>
        <p:txBody>
          <a:bodyPr/>
          <a:lstStyle/>
          <a:p>
            <a:fld id="{2754ED01-E2A0-4C1E-8E21-014B99041579}" type="slidenum">
              <a:rPr lang="en-US" smtClean="0">
                <a:solidFill>
                  <a:srgbClr val="6F625A"/>
                </a:solidFill>
              </a:rPr>
              <a:pPr/>
              <a:t>36</a:t>
            </a:fld>
            <a:endParaRPr lang="en-US">
              <a:solidFill>
                <a:srgbClr val="6F625A"/>
              </a:solidFill>
            </a:endParaRPr>
          </a:p>
        </p:txBody>
      </p:sp>
      <p:pic>
        <p:nvPicPr>
          <p:cNvPr id="4" name="Picture 3" descr="This is a photograph of an overturned pill bottle. Red and gray pills are spilling out of it onto the flat surface."/>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2692" r="100000">
                        <a14:foregroundMark x1="46635" y1="88575" x2="39904" y2="83184"/>
                        <a14:foregroundMark x1="26635" y1="54557" x2="24808" y2="54557"/>
                        <a14:foregroundMark x1="6731" y1="75096" x2="16250" y2="57895"/>
                        <a14:foregroundMark x1="12404" y1="62901" x2="27981" y2="51091"/>
                        <a14:foregroundMark x1="29808" y1="51091" x2="42788" y2="55712"/>
                        <a14:foregroundMark x1="79423" y1="54557" x2="86442" y2="67522"/>
                        <a14:foregroundMark x1="95288" y1="41463" x2="83558" y2="45700"/>
                      </a14:backgroundRemoval>
                    </a14:imgEffect>
                  </a14:imgLayer>
                </a14:imgProps>
              </a:ext>
              <a:ext uri="{28A0092B-C50C-407E-A947-70E740481C1C}">
                <a14:useLocalDpi xmlns:a14="http://schemas.microsoft.com/office/drawing/2010/main" val="0"/>
              </a:ext>
            </a:extLst>
          </a:blip>
          <a:stretch>
            <a:fillRect/>
          </a:stretch>
        </p:blipFill>
        <p:spPr>
          <a:xfrm>
            <a:off x="5297605" y="228600"/>
            <a:ext cx="3846395" cy="2884796"/>
          </a:xfrm>
          <a:prstGeom prst="rect">
            <a:avLst/>
          </a:prstGeom>
        </p:spPr>
      </p:pic>
    </p:spTree>
    <p:custDataLst>
      <p:tags r:id="rId1"/>
    </p:custDataLst>
    <p:extLst>
      <p:ext uri="{BB962C8B-B14F-4D97-AF65-F5344CB8AC3E}">
        <p14:creationId xmlns:p14="http://schemas.microsoft.com/office/powerpoint/2010/main" val="24885795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p:cNvSpPr>
          <p:nvPr>
            <p:ph type="title"/>
          </p:nvPr>
        </p:nvSpPr>
        <p:spPr/>
        <p:txBody>
          <a:bodyPr/>
          <a:lstStyle/>
          <a:p>
            <a:pPr lvl="0"/>
            <a:r>
              <a:rPr lang="en-US" dirty="0"/>
              <a:t>Tips for successfully using the Teach-back or Show-Me approaches</a:t>
            </a:r>
          </a:p>
        </p:txBody>
      </p:sp>
      <p:sp>
        <p:nvSpPr>
          <p:cNvPr id="6" name="Content Placeholder 6"/>
          <p:cNvSpPr>
            <a:spLocks noGrp="1"/>
          </p:cNvSpPr>
          <p:nvPr>
            <p:ph sz="half" idx="1"/>
          </p:nvPr>
        </p:nvSpPr>
        <p:spPr/>
        <p:txBody>
          <a:bodyPr/>
          <a:lstStyle/>
          <a:p>
            <a:pPr marL="457200" indent="-457200">
              <a:buFont typeface="+mj-lt"/>
              <a:buAutoNum type="arabicPeriod"/>
            </a:pPr>
            <a:r>
              <a:rPr lang="en-US" dirty="0"/>
              <a:t>Use open-ended questions</a:t>
            </a:r>
          </a:p>
          <a:p>
            <a:pPr marL="457200" indent="-457200">
              <a:buFont typeface="+mj-lt"/>
              <a:buAutoNum type="arabicPeriod"/>
            </a:pPr>
            <a:r>
              <a:rPr lang="en-US" dirty="0"/>
              <a:t>Self-correct if you begin to use jargon</a:t>
            </a:r>
          </a:p>
          <a:p>
            <a:pPr marL="457200" indent="-457200">
              <a:buFont typeface="+mj-lt"/>
              <a:buAutoNum type="arabicPeriod"/>
            </a:pPr>
            <a:r>
              <a:rPr lang="en-US" dirty="0"/>
              <a:t>Document use of and client’s response to teach-back and show-me approaches</a:t>
            </a:r>
          </a:p>
          <a:p>
            <a:pPr marL="457200" indent="-457200">
              <a:buFont typeface="+mj-lt"/>
              <a:buAutoNum type="arabicPeriod"/>
            </a:pPr>
            <a:r>
              <a:rPr lang="en-US" dirty="0"/>
              <a:t>Include family members or caregivers</a:t>
            </a:r>
          </a:p>
        </p:txBody>
      </p:sp>
      <p:pic>
        <p:nvPicPr>
          <p:cNvPr id="4" name="Content Placeholder 3" descr="Black doctor explaining (showing) pills to an a patient (not pictured)"/>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321300" y="1600200"/>
            <a:ext cx="2692400" cy="4038600"/>
          </a:xfrm>
        </p:spPr>
      </p:pic>
      <p:sp>
        <p:nvSpPr>
          <p:cNvPr id="2" name="Slide Number Placeholder 1"/>
          <p:cNvSpPr>
            <a:spLocks noGrp="1"/>
          </p:cNvSpPr>
          <p:nvPr>
            <p:ph type="sldNum" sz="quarter" idx="4294967295"/>
          </p:nvPr>
        </p:nvSpPr>
        <p:spPr>
          <a:xfrm>
            <a:off x="152400" y="6172200"/>
            <a:ext cx="731838" cy="503237"/>
          </a:xfrm>
          <a:prstGeom prst="ellipse">
            <a:avLst/>
          </a:prstGeom>
        </p:spPr>
        <p:txBody>
          <a:bodyPr/>
          <a:lstStyle/>
          <a:p>
            <a:fld id="{2754ED01-E2A0-4C1E-8E21-014B99041579}" type="slidenum">
              <a:rPr lang="en-US" smtClean="0">
                <a:solidFill>
                  <a:srgbClr val="6F625A"/>
                </a:solidFill>
              </a:rPr>
              <a:pPr/>
              <a:t>37</a:t>
            </a:fld>
            <a:endParaRPr lang="en-US">
              <a:solidFill>
                <a:srgbClr val="6F625A"/>
              </a:solidFill>
            </a:endParaRPr>
          </a:p>
        </p:txBody>
      </p:sp>
    </p:spTree>
    <p:custDataLst>
      <p:tags r:id="rId1"/>
    </p:custDataLst>
    <p:extLst>
      <p:ext uri="{BB962C8B-B14F-4D97-AF65-F5344CB8AC3E}">
        <p14:creationId xmlns:p14="http://schemas.microsoft.com/office/powerpoint/2010/main" val="13111486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Ask Me 3™ approach </a:t>
            </a:r>
          </a:p>
        </p:txBody>
      </p:sp>
      <p:sp>
        <p:nvSpPr>
          <p:cNvPr id="7" name="Content Placeholder 6"/>
          <p:cNvSpPr>
            <a:spLocks noGrp="1"/>
          </p:cNvSpPr>
          <p:nvPr>
            <p:ph sz="half" idx="1"/>
          </p:nvPr>
        </p:nvSpPr>
        <p:spPr/>
        <p:txBody>
          <a:bodyPr/>
          <a:lstStyle/>
          <a:p>
            <a:pPr marL="457200" indent="-457200">
              <a:buFont typeface="+mj-lt"/>
              <a:buAutoNum type="arabicPeriod"/>
            </a:pPr>
            <a:r>
              <a:rPr lang="en-US" dirty="0"/>
              <a:t>What is my main problem?</a:t>
            </a:r>
          </a:p>
          <a:p>
            <a:pPr marL="457200" indent="-457200">
              <a:buFont typeface="+mj-lt"/>
              <a:buAutoNum type="arabicPeriod"/>
            </a:pPr>
            <a:r>
              <a:rPr lang="en-US" dirty="0"/>
              <a:t>What do I need to do?</a:t>
            </a:r>
          </a:p>
          <a:p>
            <a:pPr marL="457200" indent="-457200">
              <a:buFont typeface="+mj-lt"/>
              <a:buAutoNum type="arabicPeriod"/>
            </a:pPr>
            <a:r>
              <a:rPr lang="en-US" dirty="0"/>
              <a:t>Why is it important for me to do this?</a:t>
            </a:r>
          </a:p>
          <a:p>
            <a:endParaRPr lang="en-US" dirty="0"/>
          </a:p>
        </p:txBody>
      </p:sp>
      <p:pic>
        <p:nvPicPr>
          <p:cNvPr id="3" name="Content Placeholder 2" descr="Doctor holding papers talking to a patient who is holding pill bottles"/>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263773" y="2057401"/>
            <a:ext cx="4880227" cy="3657600"/>
          </a:xfrm>
        </p:spPr>
      </p:pic>
      <p:sp>
        <p:nvSpPr>
          <p:cNvPr id="5" name="Slide Number Placeholder 4"/>
          <p:cNvSpPr>
            <a:spLocks noGrp="1"/>
          </p:cNvSpPr>
          <p:nvPr>
            <p:ph type="sldNum" sz="quarter" idx="10"/>
          </p:nvPr>
        </p:nvSpPr>
        <p:spPr/>
        <p:txBody>
          <a:bodyPr/>
          <a:lstStyle/>
          <a:p>
            <a:pPr>
              <a:defRPr/>
            </a:pPr>
            <a:fld id="{57E34D87-9765-485D-BE1A-D733D6BDA74D}" type="slidenum">
              <a:rPr lang="en-US" smtClean="0">
                <a:solidFill>
                  <a:srgbClr val="6F625A"/>
                </a:solidFill>
              </a:rPr>
              <a:pPr>
                <a:defRPr/>
              </a:pPr>
              <a:t>38</a:t>
            </a:fld>
            <a:endParaRPr lang="en-US">
              <a:solidFill>
                <a:srgbClr val="6F625A"/>
              </a:solidFill>
            </a:endParaRPr>
          </a:p>
        </p:txBody>
      </p:sp>
      <p:sp>
        <p:nvSpPr>
          <p:cNvPr id="4" name="Rectangle 3"/>
          <p:cNvSpPr/>
          <p:nvPr/>
        </p:nvSpPr>
        <p:spPr>
          <a:xfrm>
            <a:off x="838200" y="5918537"/>
            <a:ext cx="4572000" cy="1015663"/>
          </a:xfrm>
          <a:prstGeom prst="rect">
            <a:avLst/>
          </a:prstGeom>
        </p:spPr>
        <p:txBody>
          <a:bodyPr>
            <a:spAutoFit/>
          </a:bodyPr>
          <a:lstStyle/>
          <a:p>
            <a:r>
              <a:rPr lang="en-US" sz="1200" dirty="0">
                <a:solidFill>
                  <a:srgbClr val="6F625A"/>
                </a:solidFill>
              </a:rPr>
              <a:t>Miller, M. J., Abrams, M. A., Barbara, M., Cantrell, M. A., </a:t>
            </a:r>
            <a:r>
              <a:rPr lang="en-US" sz="1200" dirty="0" err="1">
                <a:solidFill>
                  <a:srgbClr val="6F625A"/>
                </a:solidFill>
              </a:rPr>
              <a:t>Dossett</a:t>
            </a:r>
            <a:r>
              <a:rPr lang="en-US" sz="1200" dirty="0">
                <a:solidFill>
                  <a:srgbClr val="6F625A"/>
                </a:solidFill>
              </a:rPr>
              <a:t>, C. D., </a:t>
            </a:r>
            <a:r>
              <a:rPr lang="en-US" sz="1200" dirty="0" err="1">
                <a:solidFill>
                  <a:srgbClr val="6F625A"/>
                </a:solidFill>
              </a:rPr>
              <a:t>McCleeary</a:t>
            </a:r>
            <a:r>
              <a:rPr lang="en-US" sz="1200" dirty="0">
                <a:solidFill>
                  <a:srgbClr val="6F625A"/>
                </a:solidFill>
              </a:rPr>
              <a:t>, E. M., ... &amp; Sager, E. R. (2008). Promoting health communication between the community-dwelling well-elderly and pharmacists: The Ask Me 3 program. </a:t>
            </a:r>
            <a:r>
              <a:rPr lang="en-US" sz="1200" i="1" dirty="0">
                <a:solidFill>
                  <a:srgbClr val="6F625A"/>
                </a:solidFill>
              </a:rPr>
              <a:t>Journal of the American Pharmacists Association</a:t>
            </a:r>
            <a:r>
              <a:rPr lang="en-US" sz="1200" dirty="0">
                <a:solidFill>
                  <a:srgbClr val="6F625A"/>
                </a:solidFill>
              </a:rPr>
              <a:t>, </a:t>
            </a:r>
            <a:r>
              <a:rPr lang="en-US" sz="1200" i="1" dirty="0">
                <a:solidFill>
                  <a:srgbClr val="6F625A"/>
                </a:solidFill>
              </a:rPr>
              <a:t>48</a:t>
            </a:r>
            <a:r>
              <a:rPr lang="en-US" sz="1200" dirty="0">
                <a:solidFill>
                  <a:srgbClr val="6F625A"/>
                </a:solidFill>
              </a:rPr>
              <a:t>(6), 784-792.</a:t>
            </a:r>
          </a:p>
        </p:txBody>
      </p:sp>
    </p:spTree>
    <p:extLst>
      <p:ext uri="{BB962C8B-B14F-4D97-AF65-F5344CB8AC3E}">
        <p14:creationId xmlns:p14="http://schemas.microsoft.com/office/powerpoint/2010/main" val="29259483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Vignette: Curtis</a:t>
            </a:r>
            <a:endParaRPr lang="en-US" dirty="0"/>
          </a:p>
        </p:txBody>
      </p:sp>
      <p:sp>
        <p:nvSpPr>
          <p:cNvPr id="7" name="Content Placeholder 6"/>
          <p:cNvSpPr>
            <a:spLocks noGrp="1"/>
          </p:cNvSpPr>
          <p:nvPr>
            <p:ph idx="1"/>
          </p:nvPr>
        </p:nvSpPr>
        <p:spPr/>
        <p:txBody>
          <a:bodyPr/>
          <a:lstStyle/>
          <a:p>
            <a:pPr marL="0" indent="0">
              <a:buNone/>
            </a:pPr>
            <a:r>
              <a:rPr lang="en-US" sz="2800" dirty="0"/>
              <a:t>Curtis was diagnosed with HIV 2 years ago. With the help of his HIV meds, he’s now undetectable. Curtis smiles and says, “That means I’m cured!”</a:t>
            </a:r>
          </a:p>
          <a:p>
            <a:pPr marL="0" indent="0">
              <a:buNone/>
            </a:pPr>
            <a:endParaRPr lang="en-US" dirty="0"/>
          </a:p>
          <a:p>
            <a:pPr marL="0" indent="0">
              <a:buNone/>
            </a:pPr>
            <a:r>
              <a:rPr lang="en-US" dirty="0"/>
              <a:t>What would you tell Curtis about viral suppression? How would you find out if he understands?</a:t>
            </a:r>
          </a:p>
          <a:p>
            <a:endParaRPr lang="en-US" dirty="0"/>
          </a:p>
        </p:txBody>
      </p:sp>
      <p:sp>
        <p:nvSpPr>
          <p:cNvPr id="4" name="Slide Number Placeholder 3"/>
          <p:cNvSpPr>
            <a:spLocks noGrp="1"/>
          </p:cNvSpPr>
          <p:nvPr>
            <p:ph type="sldNum" sz="quarter" idx="4294967295"/>
          </p:nvPr>
        </p:nvSpPr>
        <p:spPr>
          <a:xfrm>
            <a:off x="152400" y="6172200"/>
            <a:ext cx="731838" cy="503237"/>
          </a:xfrm>
          <a:prstGeom prst="ellipse">
            <a:avLst/>
          </a:prstGeom>
        </p:spPr>
        <p:txBody>
          <a:bodyPr/>
          <a:lstStyle/>
          <a:p>
            <a:fld id="{86CB4B4D-7CA3-9044-876B-883B54F8677D}" type="slidenum">
              <a:rPr lang="en-US" smtClean="0">
                <a:solidFill>
                  <a:srgbClr val="6F625A"/>
                </a:solidFill>
              </a:rPr>
              <a:pPr/>
              <a:t>39</a:t>
            </a:fld>
            <a:endParaRPr lang="en-US">
              <a:solidFill>
                <a:srgbClr val="6F625A"/>
              </a:solidFill>
            </a:endParaRPr>
          </a:p>
        </p:txBody>
      </p:sp>
    </p:spTree>
    <p:extLst>
      <p:ext uri="{BB962C8B-B14F-4D97-AF65-F5344CB8AC3E}">
        <p14:creationId xmlns:p14="http://schemas.microsoft.com/office/powerpoint/2010/main" val="544317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a:spLocks noGrp="1"/>
          </p:cNvSpPr>
          <p:nvPr>
            <p:ph type="title"/>
          </p:nvPr>
        </p:nvSpPr>
        <p:spPr/>
        <p:txBody>
          <a:bodyPr/>
          <a:lstStyle/>
          <a:p>
            <a:pPr lvl="0"/>
            <a:r>
              <a:rPr lang="en-US" dirty="0"/>
              <a:t>Who is at risk?</a:t>
            </a:r>
          </a:p>
        </p:txBody>
      </p:sp>
      <p:sp>
        <p:nvSpPr>
          <p:cNvPr id="144" name="Shape 144"/>
          <p:cNvSpPr>
            <a:spLocks noGrp="1"/>
          </p:cNvSpPr>
          <p:nvPr>
            <p:ph sz="half" idx="1"/>
          </p:nvPr>
        </p:nvSpPr>
        <p:spPr>
          <a:xfrm>
            <a:off x="457200" y="1295400"/>
            <a:ext cx="4902458" cy="4343401"/>
          </a:xfrm>
        </p:spPr>
        <p:txBody>
          <a:bodyPr/>
          <a:lstStyle/>
          <a:p>
            <a:r>
              <a:rPr lang="en-US" dirty="0"/>
              <a:t>Everyone can be affected by limited health literacy</a:t>
            </a:r>
          </a:p>
          <a:p>
            <a:r>
              <a:rPr lang="en-US" dirty="0"/>
              <a:t>People most affected by limited health literacy include:</a:t>
            </a:r>
          </a:p>
          <a:p>
            <a:pPr lvl="1"/>
            <a:r>
              <a:rPr lang="en-US" dirty="0"/>
              <a:t>Older adults</a:t>
            </a:r>
          </a:p>
          <a:p>
            <a:pPr lvl="1"/>
            <a:r>
              <a:rPr lang="en-US" dirty="0"/>
              <a:t>Racial and ethnic minority populations</a:t>
            </a:r>
          </a:p>
          <a:p>
            <a:pPr lvl="1"/>
            <a:r>
              <a:rPr lang="en-US" dirty="0"/>
              <a:t>People of low socioeconomic status</a:t>
            </a:r>
          </a:p>
          <a:p>
            <a:pPr lvl="1"/>
            <a:r>
              <a:rPr lang="en-US" dirty="0"/>
              <a:t>Recent immigrants or other people whose first language is not English</a:t>
            </a:r>
          </a:p>
          <a:p>
            <a:pPr lvl="1"/>
            <a:r>
              <a:rPr lang="en-US" dirty="0"/>
              <a:t>Medically underserved people</a:t>
            </a:r>
          </a:p>
        </p:txBody>
      </p:sp>
      <p:sp>
        <p:nvSpPr>
          <p:cNvPr id="7" name="Content Placeholder 6"/>
          <p:cNvSpPr>
            <a:spLocks noGrp="1"/>
          </p:cNvSpPr>
          <p:nvPr>
            <p:ph sz="half" idx="2"/>
          </p:nvPr>
        </p:nvSpPr>
        <p:spPr>
          <a:xfrm>
            <a:off x="5486400" y="4800600"/>
            <a:ext cx="3581400" cy="914400"/>
          </a:xfrm>
        </p:spPr>
        <p:txBody>
          <a:bodyPr/>
          <a:lstStyle/>
          <a:p>
            <a:pPr marL="0" indent="0">
              <a:buNone/>
            </a:pPr>
            <a:r>
              <a:rPr lang="en-US" sz="2000" dirty="0"/>
              <a:t>89 million adults have limited health literacy.</a:t>
            </a:r>
          </a:p>
        </p:txBody>
      </p:sp>
      <p:sp>
        <p:nvSpPr>
          <p:cNvPr id="3" name="Slide Number Placeholder 2"/>
          <p:cNvSpPr>
            <a:spLocks noGrp="1"/>
          </p:cNvSpPr>
          <p:nvPr>
            <p:ph type="sldNum" sz="quarter" idx="10"/>
          </p:nvPr>
        </p:nvSpPr>
        <p:spPr>
          <a:xfrm>
            <a:off x="152400" y="6022975"/>
            <a:ext cx="685800" cy="503238"/>
          </a:xfrm>
        </p:spPr>
        <p:txBody>
          <a:bodyPr/>
          <a:lstStyle/>
          <a:p>
            <a:fld id="{86CB4B4D-7CA3-9044-876B-883B54F8677D}" type="slidenum">
              <a:rPr lang="en-US" smtClean="0">
                <a:solidFill>
                  <a:srgbClr val="6F625A"/>
                </a:solidFill>
              </a:rPr>
              <a:pPr/>
              <a:t>4</a:t>
            </a:fld>
            <a:endParaRPr lang="en-US">
              <a:solidFill>
                <a:srgbClr val="6F625A"/>
              </a:solidFill>
            </a:endParaRPr>
          </a:p>
        </p:txBody>
      </p:sp>
      <p:pic>
        <p:nvPicPr>
          <p:cNvPr id="2" name="Picture 1" descr="infographic depcting 36% of US population with limited health literac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9658" y="1143000"/>
            <a:ext cx="3403341" cy="3505201"/>
          </a:xfrm>
          <a:prstGeom prst="rect">
            <a:avLst/>
          </a:prstGeom>
        </p:spPr>
      </p:pic>
      <p:sp>
        <p:nvSpPr>
          <p:cNvPr id="8" name="Rectangle 7"/>
          <p:cNvSpPr/>
          <p:nvPr/>
        </p:nvSpPr>
        <p:spPr>
          <a:xfrm>
            <a:off x="762000" y="5903893"/>
            <a:ext cx="4572000" cy="954107"/>
          </a:xfrm>
          <a:prstGeom prst="rect">
            <a:avLst/>
          </a:prstGeom>
        </p:spPr>
        <p:txBody>
          <a:bodyPr>
            <a:spAutoFit/>
          </a:bodyPr>
          <a:lstStyle/>
          <a:p>
            <a:r>
              <a:rPr lang="en-US" sz="1400" dirty="0" err="1">
                <a:solidFill>
                  <a:srgbClr val="6F625A"/>
                </a:solidFill>
              </a:rPr>
              <a:t>Kutner</a:t>
            </a:r>
            <a:r>
              <a:rPr lang="en-US" sz="1400" dirty="0">
                <a:solidFill>
                  <a:srgbClr val="6F625A"/>
                </a:solidFill>
              </a:rPr>
              <a:t>, M., Greenburg, E., </a:t>
            </a:r>
            <a:r>
              <a:rPr lang="en-US" sz="1400" dirty="0" err="1">
                <a:solidFill>
                  <a:srgbClr val="6F625A"/>
                </a:solidFill>
              </a:rPr>
              <a:t>Jin</a:t>
            </a:r>
            <a:r>
              <a:rPr lang="en-US" sz="1400" dirty="0">
                <a:solidFill>
                  <a:srgbClr val="6F625A"/>
                </a:solidFill>
              </a:rPr>
              <a:t>, Y., &amp; Paulsen, C. (2006). The Health Literacy of America's Adults: Results from the 2003 National Assessment of Adult Literacy. NCES 2006-483. </a:t>
            </a:r>
            <a:r>
              <a:rPr lang="en-US" sz="1400" i="1" dirty="0">
                <a:solidFill>
                  <a:srgbClr val="6F625A"/>
                </a:solidFill>
              </a:rPr>
              <a:t>National Center for Education Statistics</a:t>
            </a:r>
            <a:r>
              <a:rPr lang="en-US" sz="1400" dirty="0">
                <a:solidFill>
                  <a:srgbClr val="6F625A"/>
                </a:solidFill>
              </a:rPr>
              <a:t>.</a:t>
            </a:r>
          </a:p>
        </p:txBody>
      </p:sp>
    </p:spTree>
    <p:extLst>
      <p:ext uri="{BB962C8B-B14F-4D97-AF65-F5344CB8AC3E}">
        <p14:creationId xmlns:p14="http://schemas.microsoft.com/office/powerpoint/2010/main" val="7093832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for providers</a:t>
            </a:r>
          </a:p>
        </p:txBody>
      </p:sp>
      <p:sp>
        <p:nvSpPr>
          <p:cNvPr id="3" name="Content Placeholder 2"/>
          <p:cNvSpPr>
            <a:spLocks noGrp="1"/>
          </p:cNvSpPr>
          <p:nvPr>
            <p:ph idx="1"/>
          </p:nvPr>
        </p:nvSpPr>
        <p:spPr/>
        <p:txBody>
          <a:bodyPr/>
          <a:lstStyle/>
          <a:p>
            <a:r>
              <a:rPr lang="en-US" dirty="0"/>
              <a:t>Focus on client  </a:t>
            </a:r>
          </a:p>
          <a:p>
            <a:r>
              <a:rPr lang="en-US" dirty="0"/>
              <a:t>Pay attention to non-verbal messages</a:t>
            </a:r>
          </a:p>
          <a:p>
            <a:r>
              <a:rPr lang="en-US" dirty="0"/>
              <a:t>Listen to seek an overall understanding</a:t>
            </a:r>
          </a:p>
          <a:p>
            <a:r>
              <a:rPr lang="en-US" dirty="0"/>
              <a:t>Be empathetic</a:t>
            </a:r>
          </a:p>
          <a:p>
            <a:r>
              <a:rPr lang="en-US" dirty="0"/>
              <a:t>Ask questions</a:t>
            </a:r>
          </a:p>
          <a:p>
            <a:r>
              <a:rPr lang="en-US" dirty="0"/>
              <a:t>Talk less, listen more</a:t>
            </a:r>
          </a:p>
        </p:txBody>
      </p:sp>
      <p:sp>
        <p:nvSpPr>
          <p:cNvPr id="4" name="Slide Number Placeholder 3"/>
          <p:cNvSpPr>
            <a:spLocks noGrp="1"/>
          </p:cNvSpPr>
          <p:nvPr>
            <p:ph type="sldNum" sz="quarter" idx="4294967295"/>
          </p:nvPr>
        </p:nvSpPr>
        <p:spPr>
          <a:xfrm>
            <a:off x="152400" y="6172200"/>
            <a:ext cx="731838" cy="503237"/>
          </a:xfrm>
          <a:prstGeom prst="ellipse">
            <a:avLst/>
          </a:prstGeom>
        </p:spPr>
        <p:txBody>
          <a:bodyPr/>
          <a:lstStyle/>
          <a:p>
            <a:pPr>
              <a:defRPr/>
            </a:pPr>
            <a:fld id="{B9858610-F982-434C-90FD-FC956FE6202F}" type="slidenum">
              <a:rPr lang="en-US" smtClean="0">
                <a:solidFill>
                  <a:srgbClr val="6F625A"/>
                </a:solidFill>
              </a:rPr>
              <a:pPr>
                <a:defRPr/>
              </a:pPr>
              <a:t>40</a:t>
            </a:fld>
            <a:endParaRPr lang="en-US" dirty="0">
              <a:solidFill>
                <a:srgbClr val="6F625A"/>
              </a:solidFill>
            </a:endParaRPr>
          </a:p>
        </p:txBody>
      </p:sp>
    </p:spTree>
    <p:extLst>
      <p:ext uri="{BB962C8B-B14F-4D97-AF65-F5344CB8AC3E}">
        <p14:creationId xmlns:p14="http://schemas.microsoft.com/office/powerpoint/2010/main" val="34917428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a:t>Other tips to communicate clearly </a:t>
            </a:r>
            <a:endParaRPr lang="en-US" altLang="en-US" dirty="0"/>
          </a:p>
        </p:txBody>
      </p:sp>
      <p:sp>
        <p:nvSpPr>
          <p:cNvPr id="3" name="Content Placeholder 2"/>
          <p:cNvSpPr>
            <a:spLocks noGrp="1"/>
          </p:cNvSpPr>
          <p:nvPr>
            <p:ph sz="half" idx="1"/>
          </p:nvPr>
        </p:nvSpPr>
        <p:spPr>
          <a:xfrm>
            <a:off x="457200" y="1295400"/>
            <a:ext cx="4038600" cy="4343401"/>
          </a:xfrm>
        </p:spPr>
        <p:txBody>
          <a:bodyPr/>
          <a:lstStyle/>
          <a:p>
            <a:r>
              <a:rPr lang="en-US" dirty="0"/>
              <a:t>Be self-aware</a:t>
            </a:r>
          </a:p>
          <a:p>
            <a:r>
              <a:rPr lang="en-US" dirty="0"/>
              <a:t>Acknowledge personal limitations</a:t>
            </a:r>
          </a:p>
          <a:p>
            <a:r>
              <a:rPr lang="en-US" dirty="0"/>
              <a:t>Sit down with client</a:t>
            </a:r>
          </a:p>
          <a:p>
            <a:r>
              <a:rPr lang="en-US" dirty="0"/>
              <a:t>Slow down your speech</a:t>
            </a:r>
          </a:p>
          <a:p>
            <a:r>
              <a:rPr lang="en-US" dirty="0"/>
              <a:t>Portray approachable body language</a:t>
            </a:r>
          </a:p>
          <a:p>
            <a:r>
              <a:rPr lang="en-US" dirty="0"/>
              <a:t>Make client feel valued</a:t>
            </a:r>
          </a:p>
          <a:p>
            <a:r>
              <a:rPr lang="en-US" dirty="0"/>
              <a:t>Ask what they can do to help the client</a:t>
            </a:r>
          </a:p>
        </p:txBody>
      </p:sp>
      <p:pic>
        <p:nvPicPr>
          <p:cNvPr id="4" name="Content Placeholder 3" descr="This is a black and white photograph of an African-American doctor talking to his patient in an exam room. We see the doctor's face and the side of the patient's head, indicating that we share the same view as the patient."/>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410200" y="1143000"/>
            <a:ext cx="3259282" cy="4481514"/>
          </a:xfrm>
        </p:spPr>
      </p:pic>
      <p:sp>
        <p:nvSpPr>
          <p:cNvPr id="2" name="Slide Number Placeholder 1"/>
          <p:cNvSpPr>
            <a:spLocks noGrp="1"/>
          </p:cNvSpPr>
          <p:nvPr>
            <p:ph type="sldNum" sz="quarter" idx="4294967295"/>
          </p:nvPr>
        </p:nvSpPr>
        <p:spPr>
          <a:xfrm>
            <a:off x="152400" y="6172200"/>
            <a:ext cx="731838" cy="503237"/>
          </a:xfrm>
          <a:prstGeom prst="ellipse">
            <a:avLst/>
          </a:prstGeom>
        </p:spPr>
        <p:txBody>
          <a:bodyPr/>
          <a:lstStyle/>
          <a:p>
            <a:fld id="{4490CB0E-7412-41D1-B853-5630A64D994A}" type="slidenum">
              <a:rPr lang="en-US" smtClean="0">
                <a:solidFill>
                  <a:srgbClr val="6F625A"/>
                </a:solidFill>
              </a:rPr>
              <a:pPr/>
              <a:t>41</a:t>
            </a:fld>
            <a:endParaRPr lang="en-US">
              <a:solidFill>
                <a:srgbClr val="6F625A"/>
              </a:solidFill>
            </a:endParaRPr>
          </a:p>
        </p:txBody>
      </p:sp>
    </p:spTree>
    <p:extLst>
      <p:ext uri="{BB962C8B-B14F-4D97-AF65-F5344CB8AC3E}">
        <p14:creationId xmlns:p14="http://schemas.microsoft.com/office/powerpoint/2010/main" val="42685531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dirty="0"/>
              <a:t>How health professionals can foster a care partnership</a:t>
            </a:r>
          </a:p>
        </p:txBody>
      </p:sp>
      <p:sp>
        <p:nvSpPr>
          <p:cNvPr id="46083" name="Content Placeholder 2"/>
          <p:cNvSpPr>
            <a:spLocks noGrp="1"/>
          </p:cNvSpPr>
          <p:nvPr>
            <p:ph sz="half" idx="1"/>
          </p:nvPr>
        </p:nvSpPr>
        <p:spPr/>
        <p:txBody>
          <a:bodyPr/>
          <a:lstStyle/>
          <a:p>
            <a:r>
              <a:rPr lang="en-US" dirty="0"/>
              <a:t>Respect client’s privacy and the privacy of their medical information</a:t>
            </a:r>
          </a:p>
          <a:p>
            <a:r>
              <a:rPr lang="en-US" dirty="0"/>
              <a:t>Communicate openly about benefits and risks associated with treatment</a:t>
            </a:r>
          </a:p>
          <a:p>
            <a:r>
              <a:rPr lang="en-US" dirty="0"/>
              <a:t>Provide client with information to make informed decisions about their care</a:t>
            </a:r>
          </a:p>
        </p:txBody>
      </p:sp>
      <p:pic>
        <p:nvPicPr>
          <p:cNvPr id="3" name="Content Placeholder 2" descr="This image shows a doctor shaking hands with a patient"/>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752600"/>
            <a:ext cx="4038600" cy="3927496"/>
          </a:xfrm>
        </p:spPr>
      </p:pic>
      <p:sp>
        <p:nvSpPr>
          <p:cNvPr id="5" name="Slide Number Placeholder 1"/>
          <p:cNvSpPr>
            <a:spLocks noGrp="1"/>
          </p:cNvSpPr>
          <p:nvPr>
            <p:ph type="sldNum" sz="quarter" idx="4294967295"/>
          </p:nvPr>
        </p:nvSpPr>
        <p:spPr>
          <a:xfrm>
            <a:off x="152400" y="6172200"/>
            <a:ext cx="731838" cy="503237"/>
          </a:xfrm>
          <a:prstGeom prst="ellipse">
            <a:avLst/>
          </a:prstGeom>
        </p:spPr>
        <p:txBody>
          <a:bodyPr/>
          <a:lstStyle/>
          <a:p>
            <a:fld id="{442F58F6-43AB-48AB-AB0F-24B6C3AECF6C}" type="slidenum">
              <a:rPr lang="en-US" smtClean="0">
                <a:solidFill>
                  <a:srgbClr val="6F625A"/>
                </a:solidFill>
              </a:rPr>
              <a:pPr/>
              <a:t>42</a:t>
            </a:fld>
            <a:endParaRPr lang="en-US">
              <a:solidFill>
                <a:srgbClr val="6F625A"/>
              </a:solidFill>
            </a:endParaRPr>
          </a:p>
        </p:txBody>
      </p:sp>
    </p:spTree>
    <p:extLst>
      <p:ext uri="{BB962C8B-B14F-4D97-AF65-F5344CB8AC3E}">
        <p14:creationId xmlns:p14="http://schemas.microsoft.com/office/powerpoint/2010/main" val="12846796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Written communication</a:t>
            </a:r>
          </a:p>
        </p:txBody>
      </p:sp>
      <p:sp>
        <p:nvSpPr>
          <p:cNvPr id="5" name="Slide Number Placeholder 4"/>
          <p:cNvSpPr>
            <a:spLocks noGrp="1"/>
          </p:cNvSpPr>
          <p:nvPr>
            <p:ph type="sldNum" sz="quarter" idx="10"/>
          </p:nvPr>
        </p:nvSpPr>
        <p:spPr/>
        <p:txBody>
          <a:bodyPr/>
          <a:lstStyle/>
          <a:p>
            <a:pPr>
              <a:defRPr/>
            </a:pPr>
            <a:fld id="{57E34D87-9765-485D-BE1A-D733D6BDA74D}" type="slidenum">
              <a:rPr lang="en-US" smtClean="0">
                <a:solidFill>
                  <a:srgbClr val="6F625A"/>
                </a:solidFill>
              </a:rPr>
              <a:pPr>
                <a:defRPr/>
              </a:pPr>
              <a:t>43</a:t>
            </a:fld>
            <a:endParaRPr lang="en-US">
              <a:solidFill>
                <a:srgbClr val="6F625A"/>
              </a:solidFill>
            </a:endParaRPr>
          </a:p>
        </p:txBody>
      </p:sp>
    </p:spTree>
    <p:extLst>
      <p:ext uri="{BB962C8B-B14F-4D97-AF65-F5344CB8AC3E}">
        <p14:creationId xmlns:p14="http://schemas.microsoft.com/office/powerpoint/2010/main" val="10677666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5111262" y="2971800"/>
            <a:ext cx="3321164" cy="2743200"/>
            <a:chOff x="5111262" y="2819400"/>
            <a:chExt cx="3581400" cy="2858655"/>
          </a:xfrm>
        </p:grpSpPr>
        <p:pic>
          <p:nvPicPr>
            <p:cNvPr id="10" name="Picture 9" descr="This is a photograph of a man with a big smile holding a smart phone screen up to the camera. The screen says &quot;remember - I may read your handout with my smart phone.&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1262" y="2819400"/>
              <a:ext cx="3581400" cy="2858655"/>
            </a:xfrm>
            <a:prstGeom prst="rect">
              <a:avLst/>
            </a:prstGeom>
          </p:spPr>
        </p:pic>
        <p:sp>
          <p:nvSpPr>
            <p:cNvPr id="11" name="TextBox 10"/>
            <p:cNvSpPr txBox="1"/>
            <p:nvPr/>
          </p:nvSpPr>
          <p:spPr>
            <a:xfrm>
              <a:off x="6901963" y="3613471"/>
              <a:ext cx="1571981" cy="625424"/>
            </a:xfrm>
            <a:prstGeom prst="rect">
              <a:avLst/>
            </a:prstGeom>
            <a:noFill/>
          </p:spPr>
          <p:txBody>
            <a:bodyPr wrap="square" rtlCol="0">
              <a:spAutoFit/>
            </a:bodyPr>
            <a:lstStyle/>
            <a:p>
              <a:r>
                <a:rPr lang="en-US" sz="1100" b="1" dirty="0">
                  <a:solidFill>
                    <a:prstClr val="white"/>
                  </a:solidFill>
                </a:rPr>
                <a:t>Remember: </a:t>
              </a:r>
              <a:r>
                <a:rPr lang="en-US" sz="1100" dirty="0">
                  <a:solidFill>
                    <a:prstClr val="white"/>
                  </a:solidFill>
                </a:rPr>
                <a:t>I may read your handout with my smartphone.</a:t>
              </a:r>
              <a:endParaRPr lang="en-US" sz="1100" b="1" dirty="0">
                <a:solidFill>
                  <a:prstClr val="white"/>
                </a:solidFill>
              </a:endParaRPr>
            </a:p>
          </p:txBody>
        </p:sp>
      </p:grpSp>
      <p:sp>
        <p:nvSpPr>
          <p:cNvPr id="3" name="Title 2"/>
          <p:cNvSpPr>
            <a:spLocks noGrp="1"/>
          </p:cNvSpPr>
          <p:nvPr>
            <p:ph type="title"/>
          </p:nvPr>
        </p:nvSpPr>
        <p:spPr/>
        <p:txBody>
          <a:bodyPr/>
          <a:lstStyle/>
          <a:p>
            <a:r>
              <a:rPr lang="en-US" altLang="en-US"/>
              <a:t>Formatting</a:t>
            </a:r>
            <a:endParaRPr lang="en-US" dirty="0"/>
          </a:p>
        </p:txBody>
      </p:sp>
      <p:sp>
        <p:nvSpPr>
          <p:cNvPr id="4" name="Content Placeholder 3"/>
          <p:cNvSpPr>
            <a:spLocks noGrp="1"/>
          </p:cNvSpPr>
          <p:nvPr>
            <p:ph sz="half" idx="1"/>
          </p:nvPr>
        </p:nvSpPr>
        <p:spPr>
          <a:xfrm>
            <a:off x="457200" y="1142999"/>
            <a:ext cx="4038600" cy="4572001"/>
          </a:xfrm>
        </p:spPr>
        <p:txBody>
          <a:bodyPr/>
          <a:lstStyle/>
          <a:p>
            <a:r>
              <a:rPr lang="en-US" altLang="en-US" dirty="0"/>
              <a:t>Immediately appealing</a:t>
            </a:r>
          </a:p>
          <a:p>
            <a:r>
              <a:rPr lang="en-US" altLang="en-US" dirty="0"/>
              <a:t>Has a clear and obvious path for the eye to follow</a:t>
            </a:r>
          </a:p>
          <a:p>
            <a:pPr lvl="1"/>
            <a:r>
              <a:rPr lang="en-US" altLang="en-US" dirty="0"/>
              <a:t>Uses headings and subheadings (chunk)</a:t>
            </a:r>
          </a:p>
          <a:p>
            <a:pPr lvl="1"/>
            <a:r>
              <a:rPr lang="en-US" altLang="en-US" dirty="0"/>
              <a:t>Maintains consistent style and structure</a:t>
            </a:r>
          </a:p>
          <a:p>
            <a:r>
              <a:rPr lang="en-US" dirty="0"/>
              <a:t>Uses </a:t>
            </a:r>
            <a:r>
              <a:rPr lang="en-US" b="1" dirty="0"/>
              <a:t>bolding </a:t>
            </a:r>
            <a:r>
              <a:rPr lang="en-US" dirty="0"/>
              <a:t>to emphasize important points</a:t>
            </a:r>
          </a:p>
        </p:txBody>
      </p:sp>
      <p:sp>
        <p:nvSpPr>
          <p:cNvPr id="5" name="Content Placeholder 4"/>
          <p:cNvSpPr>
            <a:spLocks noGrp="1"/>
          </p:cNvSpPr>
          <p:nvPr>
            <p:ph sz="half" idx="2"/>
          </p:nvPr>
        </p:nvSpPr>
        <p:spPr>
          <a:xfrm>
            <a:off x="4648200" y="990600"/>
            <a:ext cx="4343400" cy="4648201"/>
          </a:xfrm>
        </p:spPr>
        <p:txBody>
          <a:bodyPr/>
          <a:lstStyle/>
          <a:p>
            <a:r>
              <a:rPr lang="en-US" altLang="en-US" dirty="0"/>
              <a:t>Uses easy-to-read font in 12 point larger</a:t>
            </a:r>
          </a:p>
          <a:p>
            <a:pPr lvl="1"/>
            <a:r>
              <a:rPr lang="en-US" altLang="en-US" dirty="0">
                <a:latin typeface="Times New Roman" panose="02020603050405020304" pitchFamily="18" charset="0"/>
                <a:cs typeface="Times New Roman" panose="02020603050405020304" pitchFamily="18" charset="0"/>
              </a:rPr>
              <a:t>Times New Roman</a:t>
            </a:r>
            <a:endParaRPr lang="en-US" altLang="en-US" dirty="0"/>
          </a:p>
          <a:p>
            <a:pPr lvl="1"/>
            <a:r>
              <a:rPr lang="en-US" altLang="en-US" dirty="0"/>
              <a:t>Arial</a:t>
            </a:r>
          </a:p>
          <a:p>
            <a:pPr lvl="1"/>
            <a:r>
              <a:rPr lang="en-US" altLang="en-US" dirty="0">
                <a:latin typeface="+mn-lt"/>
              </a:rPr>
              <a:t>Calibri</a:t>
            </a:r>
            <a:endParaRPr lang="en-US" altLang="en-US" dirty="0"/>
          </a:p>
          <a:p>
            <a:r>
              <a:rPr lang="en-US" altLang="en-US" dirty="0"/>
              <a:t>Left-justify text</a:t>
            </a:r>
          </a:p>
        </p:txBody>
      </p:sp>
      <p:sp>
        <p:nvSpPr>
          <p:cNvPr id="2" name="Slide Number Placeholder 1"/>
          <p:cNvSpPr>
            <a:spLocks noGrp="1"/>
          </p:cNvSpPr>
          <p:nvPr>
            <p:ph type="sldNum" sz="quarter" idx="4294967295"/>
          </p:nvPr>
        </p:nvSpPr>
        <p:spPr>
          <a:xfrm>
            <a:off x="0" y="6022975"/>
            <a:ext cx="838200" cy="503238"/>
          </a:xfrm>
          <a:prstGeom prst="ellipse">
            <a:avLst/>
          </a:prstGeom>
        </p:spPr>
        <p:txBody>
          <a:bodyPr/>
          <a:lstStyle/>
          <a:p>
            <a:fld id="{2754ED01-E2A0-4C1E-8E21-014B99041579}" type="slidenum">
              <a:rPr lang="en-US" smtClean="0">
                <a:solidFill>
                  <a:srgbClr val="6F625A"/>
                </a:solidFill>
              </a:rPr>
              <a:pPr/>
              <a:t>44</a:t>
            </a:fld>
            <a:endParaRPr lang="en-US">
              <a:solidFill>
                <a:srgbClr val="6F625A"/>
              </a:solidFill>
            </a:endParaRPr>
          </a:p>
        </p:txBody>
      </p:sp>
      <p:sp>
        <p:nvSpPr>
          <p:cNvPr id="6" name="Rectangle 5"/>
          <p:cNvSpPr/>
          <p:nvPr/>
        </p:nvSpPr>
        <p:spPr>
          <a:xfrm>
            <a:off x="685800" y="6106180"/>
            <a:ext cx="4572000" cy="461665"/>
          </a:xfrm>
          <a:prstGeom prst="rect">
            <a:avLst/>
          </a:prstGeom>
        </p:spPr>
        <p:txBody>
          <a:bodyPr>
            <a:spAutoFit/>
          </a:bodyPr>
          <a:lstStyle/>
          <a:p>
            <a:r>
              <a:rPr lang="en-US" sz="1200" dirty="0">
                <a:solidFill>
                  <a:srgbClr val="6F625A"/>
                </a:solidFill>
              </a:rPr>
              <a:t>Indian Health Service, and Centers for Disease Control and Prevention, 2009</a:t>
            </a:r>
          </a:p>
        </p:txBody>
      </p:sp>
    </p:spTree>
    <p:extLst>
      <p:ext uri="{BB962C8B-B14F-4D97-AF65-F5344CB8AC3E}">
        <p14:creationId xmlns:p14="http://schemas.microsoft.com/office/powerpoint/2010/main" val="31905224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Avoid</a:t>
            </a:r>
          </a:p>
        </p:txBody>
      </p:sp>
      <p:sp>
        <p:nvSpPr>
          <p:cNvPr id="6" name="Content Placeholder 5"/>
          <p:cNvSpPr>
            <a:spLocks noGrp="1"/>
          </p:cNvSpPr>
          <p:nvPr>
            <p:ph idx="1"/>
          </p:nvPr>
        </p:nvSpPr>
        <p:spPr/>
        <p:txBody>
          <a:bodyPr/>
          <a:lstStyle/>
          <a:p>
            <a:r>
              <a:rPr lang="en-US" altLang="en-US" dirty="0"/>
              <a:t>ALL CAPITAL LETTERS</a:t>
            </a:r>
          </a:p>
          <a:p>
            <a:r>
              <a:rPr lang="en-US" altLang="en-US" i="1" dirty="0"/>
              <a:t>Italicized</a:t>
            </a:r>
            <a:r>
              <a:rPr lang="en-US" altLang="en-US" dirty="0"/>
              <a:t> text</a:t>
            </a:r>
          </a:p>
          <a:p>
            <a:r>
              <a:rPr lang="en-US" altLang="en-US" u="sng" dirty="0"/>
              <a:t>Underlined</a:t>
            </a:r>
            <a:r>
              <a:rPr lang="en-US" altLang="en-US" dirty="0"/>
              <a:t> text</a:t>
            </a:r>
          </a:p>
          <a:p>
            <a:r>
              <a:rPr lang="en-US" altLang="en-US" dirty="0"/>
              <a:t>Acronyms and contractions</a:t>
            </a:r>
          </a:p>
          <a:p>
            <a:r>
              <a:rPr lang="en-US" altLang="en-US" dirty="0"/>
              <a:t>Technical words or jargon</a:t>
            </a:r>
          </a:p>
          <a:p>
            <a:r>
              <a:rPr lang="en-US" altLang="en-US" dirty="0"/>
              <a:t>Passive voice </a:t>
            </a:r>
          </a:p>
          <a:p>
            <a:pPr lvl="1"/>
            <a:r>
              <a:rPr lang="en-US" altLang="en-US" dirty="0"/>
              <a:t>Passive voice: The results of your lab work will be sent to you</a:t>
            </a:r>
          </a:p>
          <a:p>
            <a:pPr lvl="1"/>
            <a:r>
              <a:rPr lang="en-US" altLang="en-US" dirty="0"/>
              <a:t>Active voice: We will send you your lab results</a:t>
            </a:r>
            <a:endParaRPr lang="en-US" dirty="0"/>
          </a:p>
        </p:txBody>
      </p:sp>
      <p:sp>
        <p:nvSpPr>
          <p:cNvPr id="2" name="Slide Number Placeholder 1"/>
          <p:cNvSpPr>
            <a:spLocks noGrp="1"/>
          </p:cNvSpPr>
          <p:nvPr>
            <p:ph type="sldNum" sz="quarter" idx="4294967295"/>
          </p:nvPr>
        </p:nvSpPr>
        <p:spPr>
          <a:xfrm>
            <a:off x="152400" y="6023001"/>
            <a:ext cx="1371600" cy="682600"/>
          </a:xfrm>
          <a:prstGeom prst="ellipse">
            <a:avLst/>
          </a:prstGeom>
        </p:spPr>
        <p:txBody>
          <a:bodyPr/>
          <a:lstStyle/>
          <a:p>
            <a:fld id="{86CB4B4D-7CA3-9044-876B-883B54F8677D}" type="slidenum">
              <a:rPr lang="en-US" smtClean="0">
                <a:solidFill>
                  <a:srgbClr val="6F625A"/>
                </a:solidFill>
              </a:rPr>
              <a:pPr/>
              <a:t>45</a:t>
            </a:fld>
            <a:endParaRPr lang="en-US">
              <a:solidFill>
                <a:srgbClr val="6F625A"/>
              </a:solidFill>
            </a:endParaRPr>
          </a:p>
        </p:txBody>
      </p:sp>
    </p:spTree>
    <p:extLst>
      <p:ext uri="{BB962C8B-B14F-4D97-AF65-F5344CB8AC3E}">
        <p14:creationId xmlns:p14="http://schemas.microsoft.com/office/powerpoint/2010/main" val="18620793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p:cNvSpPr>
          <p:nvPr>
            <p:ph type="title"/>
          </p:nvPr>
        </p:nvSpPr>
        <p:spPr/>
        <p:txBody>
          <a:bodyPr/>
          <a:lstStyle/>
          <a:p>
            <a:pPr lvl="0"/>
            <a:r>
              <a:rPr lang="en-US" altLang="en-US"/>
              <a:t>Word choice</a:t>
            </a:r>
            <a:endParaRPr lang="en-US" dirty="0"/>
          </a:p>
        </p:txBody>
      </p:sp>
      <p:sp>
        <p:nvSpPr>
          <p:cNvPr id="4" name="Content Placeholder 3"/>
          <p:cNvSpPr>
            <a:spLocks noGrp="1"/>
          </p:cNvSpPr>
          <p:nvPr>
            <p:ph idx="1"/>
          </p:nvPr>
        </p:nvSpPr>
        <p:spPr/>
        <p:txBody>
          <a:bodyPr/>
          <a:lstStyle/>
          <a:p>
            <a:r>
              <a:rPr lang="en-US" dirty="0"/>
              <a:t>Simple words with 1 or 2 syllables</a:t>
            </a:r>
          </a:p>
          <a:p>
            <a:r>
              <a:rPr lang="en-US" dirty="0"/>
              <a:t>Short sentences with 10 to 15 words</a:t>
            </a:r>
          </a:p>
          <a:p>
            <a:r>
              <a:rPr lang="en-US" dirty="0"/>
              <a:t>Strong, vivid words, including verbs</a:t>
            </a:r>
          </a:p>
          <a:p>
            <a:r>
              <a:rPr lang="en-US" dirty="0"/>
              <a:t>Words or phrases familiar to the audience</a:t>
            </a:r>
          </a:p>
          <a:p>
            <a:r>
              <a:rPr lang="en-US" dirty="0"/>
              <a:t>At a 6th grade reading level</a:t>
            </a:r>
          </a:p>
          <a:p>
            <a:r>
              <a:rPr lang="en-US" dirty="0"/>
              <a:t>Use culturally appropriate words</a:t>
            </a:r>
          </a:p>
        </p:txBody>
      </p:sp>
      <p:sp>
        <p:nvSpPr>
          <p:cNvPr id="2" name="Slide Number Placeholder 1"/>
          <p:cNvSpPr>
            <a:spLocks noGrp="1"/>
          </p:cNvSpPr>
          <p:nvPr>
            <p:ph type="sldNum" sz="quarter" idx="4294967295"/>
          </p:nvPr>
        </p:nvSpPr>
        <p:spPr>
          <a:xfrm>
            <a:off x="152400" y="6023001"/>
            <a:ext cx="1371600" cy="682600"/>
          </a:xfrm>
          <a:prstGeom prst="ellipse">
            <a:avLst/>
          </a:prstGeom>
        </p:spPr>
        <p:txBody>
          <a:bodyPr/>
          <a:lstStyle/>
          <a:p>
            <a:fld id="{2754ED01-E2A0-4C1E-8E21-014B99041579}" type="slidenum">
              <a:rPr lang="en-US" smtClean="0">
                <a:solidFill>
                  <a:srgbClr val="6F625A"/>
                </a:solidFill>
              </a:rPr>
              <a:pPr/>
              <a:t>46</a:t>
            </a:fld>
            <a:endParaRPr lang="en-US">
              <a:solidFill>
                <a:srgbClr val="6F625A"/>
              </a:solidFill>
            </a:endParaRPr>
          </a:p>
        </p:txBody>
      </p:sp>
      <p:sp>
        <p:nvSpPr>
          <p:cNvPr id="3" name="Rectangle 2"/>
          <p:cNvSpPr/>
          <p:nvPr/>
        </p:nvSpPr>
        <p:spPr>
          <a:xfrm>
            <a:off x="1097329" y="6172200"/>
            <a:ext cx="1605439" cy="276999"/>
          </a:xfrm>
          <a:prstGeom prst="rect">
            <a:avLst/>
          </a:prstGeom>
        </p:spPr>
        <p:txBody>
          <a:bodyPr wrap="none">
            <a:spAutoFit/>
          </a:bodyPr>
          <a:lstStyle/>
          <a:p>
            <a:r>
              <a:rPr lang="en-US" sz="1200" dirty="0" err="1">
                <a:solidFill>
                  <a:srgbClr val="6F625A"/>
                </a:solidFill>
              </a:rPr>
              <a:t>Safeer</a:t>
            </a:r>
            <a:r>
              <a:rPr lang="en-US" sz="1200" dirty="0">
                <a:solidFill>
                  <a:srgbClr val="6F625A"/>
                </a:solidFill>
              </a:rPr>
              <a:t> &amp; Keenan, 2005</a:t>
            </a:r>
          </a:p>
        </p:txBody>
      </p:sp>
    </p:spTree>
    <p:extLst>
      <p:ext uri="{BB962C8B-B14F-4D97-AF65-F5344CB8AC3E}">
        <p14:creationId xmlns:p14="http://schemas.microsoft.com/office/powerpoint/2010/main" val="33874127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p:cNvSpPr>
          <p:nvPr>
            <p:ph type="title"/>
          </p:nvPr>
        </p:nvSpPr>
        <p:spPr/>
        <p:txBody>
          <a:bodyPr/>
          <a:lstStyle/>
          <a:p>
            <a:pPr lvl="0"/>
            <a:r>
              <a:rPr lang="en-US"/>
              <a:t>Content</a:t>
            </a:r>
            <a:endParaRPr lang="en-US" dirty="0"/>
          </a:p>
        </p:txBody>
      </p:sp>
      <p:sp>
        <p:nvSpPr>
          <p:cNvPr id="3" name="Content Placeholder 2"/>
          <p:cNvSpPr>
            <a:spLocks noGrp="1"/>
          </p:cNvSpPr>
          <p:nvPr>
            <p:ph idx="1"/>
          </p:nvPr>
        </p:nvSpPr>
        <p:spPr/>
        <p:txBody>
          <a:bodyPr/>
          <a:lstStyle/>
          <a:p>
            <a:r>
              <a:rPr lang="en-US" dirty="0"/>
              <a:t>Focus on the patient’s experience of the condition</a:t>
            </a:r>
          </a:p>
          <a:p>
            <a:r>
              <a:rPr lang="en-US" dirty="0"/>
              <a:t>Clearly state:</a:t>
            </a:r>
          </a:p>
          <a:p>
            <a:pPr lvl="1"/>
            <a:r>
              <a:rPr lang="en-US" dirty="0"/>
              <a:t>What the client needs to do</a:t>
            </a:r>
          </a:p>
          <a:p>
            <a:pPr lvl="1"/>
            <a:r>
              <a:rPr lang="en-US" dirty="0"/>
              <a:t>Why the client needs to do it</a:t>
            </a:r>
          </a:p>
          <a:p>
            <a:pPr lvl="1"/>
            <a:r>
              <a:rPr lang="en-US" dirty="0"/>
              <a:t>When the client can expect results</a:t>
            </a:r>
          </a:p>
          <a:p>
            <a:pPr lvl="1"/>
            <a:r>
              <a:rPr lang="en-US" dirty="0"/>
              <a:t>What warning signs the client needs to watch for</a:t>
            </a:r>
          </a:p>
          <a:p>
            <a:pPr lvl="1"/>
            <a:r>
              <a:rPr lang="en-US" dirty="0"/>
              <a:t>What to do if a problem occurs</a:t>
            </a:r>
          </a:p>
          <a:p>
            <a:pPr lvl="1"/>
            <a:r>
              <a:rPr lang="en-US" dirty="0"/>
              <a:t>Who to contact with questions</a:t>
            </a:r>
          </a:p>
        </p:txBody>
      </p:sp>
      <p:sp>
        <p:nvSpPr>
          <p:cNvPr id="2" name="Slide Number Placeholder 1"/>
          <p:cNvSpPr>
            <a:spLocks noGrp="1"/>
          </p:cNvSpPr>
          <p:nvPr>
            <p:ph type="sldNum" sz="quarter" idx="4294967295"/>
          </p:nvPr>
        </p:nvSpPr>
        <p:spPr>
          <a:xfrm>
            <a:off x="152400" y="6023001"/>
            <a:ext cx="1371600" cy="682600"/>
          </a:xfrm>
          <a:prstGeom prst="ellipse">
            <a:avLst/>
          </a:prstGeom>
        </p:spPr>
        <p:txBody>
          <a:bodyPr/>
          <a:lstStyle/>
          <a:p>
            <a:fld id="{2754ED01-E2A0-4C1E-8E21-014B99041579}" type="slidenum">
              <a:rPr lang="en-US" smtClean="0">
                <a:solidFill>
                  <a:srgbClr val="6F625A"/>
                </a:solidFill>
              </a:rPr>
              <a:pPr/>
              <a:t>47</a:t>
            </a:fld>
            <a:endParaRPr lang="en-US">
              <a:solidFill>
                <a:srgbClr val="6F625A"/>
              </a:solidFill>
            </a:endParaRPr>
          </a:p>
        </p:txBody>
      </p:sp>
      <p:sp>
        <p:nvSpPr>
          <p:cNvPr id="4" name="Rectangle 3"/>
          <p:cNvSpPr/>
          <p:nvPr/>
        </p:nvSpPr>
        <p:spPr>
          <a:xfrm>
            <a:off x="767255" y="5867400"/>
            <a:ext cx="4572000" cy="830997"/>
          </a:xfrm>
          <a:prstGeom prst="rect">
            <a:avLst/>
          </a:prstGeom>
        </p:spPr>
        <p:txBody>
          <a:bodyPr>
            <a:spAutoFit/>
          </a:bodyPr>
          <a:lstStyle/>
          <a:p>
            <a:r>
              <a:rPr lang="en-US" sz="1200" dirty="0" err="1">
                <a:solidFill>
                  <a:srgbClr val="6F625A"/>
                </a:solidFill>
              </a:rPr>
              <a:t>Safeer</a:t>
            </a:r>
            <a:r>
              <a:rPr lang="en-US" sz="1200" dirty="0">
                <a:solidFill>
                  <a:srgbClr val="6F625A"/>
                </a:solidFill>
              </a:rPr>
              <a:t> &amp; Keenan, 2005</a:t>
            </a:r>
          </a:p>
          <a:p>
            <a:r>
              <a:rPr lang="en-US" sz="1200" dirty="0">
                <a:solidFill>
                  <a:srgbClr val="6F625A"/>
                </a:solidFill>
              </a:rPr>
              <a:t>Patient </a:t>
            </a:r>
            <a:r>
              <a:rPr lang="en-US" sz="1200" dirty="0" err="1">
                <a:solidFill>
                  <a:srgbClr val="6F625A"/>
                </a:solidFill>
              </a:rPr>
              <a:t>Educ</a:t>
            </a:r>
            <a:r>
              <a:rPr lang="en-US" sz="1200" dirty="0">
                <a:solidFill>
                  <a:srgbClr val="6F625A"/>
                </a:solidFill>
              </a:rPr>
              <a:t> </a:t>
            </a:r>
            <a:r>
              <a:rPr lang="en-US" sz="1200" dirty="0" err="1">
                <a:solidFill>
                  <a:srgbClr val="6F625A"/>
                </a:solidFill>
              </a:rPr>
              <a:t>Couns</a:t>
            </a:r>
            <a:r>
              <a:rPr lang="en-US" sz="1200" dirty="0">
                <a:solidFill>
                  <a:srgbClr val="6F625A"/>
                </a:solidFill>
              </a:rPr>
              <a:t>. 1998 Oct;35(2):83-8. “Using pictographs to enhance recall of spoken medical instructions.” </a:t>
            </a:r>
            <a:r>
              <a:rPr lang="en-US" sz="1200" dirty="0" err="1">
                <a:solidFill>
                  <a:srgbClr val="6F625A"/>
                </a:solidFill>
              </a:rPr>
              <a:t>Houts</a:t>
            </a:r>
            <a:r>
              <a:rPr lang="en-US" sz="1200" dirty="0">
                <a:solidFill>
                  <a:srgbClr val="6F625A"/>
                </a:solidFill>
              </a:rPr>
              <a:t> PS1, </a:t>
            </a:r>
            <a:r>
              <a:rPr lang="en-US" sz="1200" dirty="0" err="1">
                <a:solidFill>
                  <a:srgbClr val="6F625A"/>
                </a:solidFill>
              </a:rPr>
              <a:t>Bachrach</a:t>
            </a:r>
            <a:r>
              <a:rPr lang="en-US" sz="1200" dirty="0">
                <a:solidFill>
                  <a:srgbClr val="6F625A"/>
                </a:solidFill>
              </a:rPr>
              <a:t> R, </a:t>
            </a:r>
            <a:r>
              <a:rPr lang="en-US" sz="1200" dirty="0" err="1">
                <a:solidFill>
                  <a:srgbClr val="6F625A"/>
                </a:solidFill>
              </a:rPr>
              <a:t>Witmer</a:t>
            </a:r>
            <a:r>
              <a:rPr lang="en-US" sz="1200" dirty="0">
                <a:solidFill>
                  <a:srgbClr val="6F625A"/>
                </a:solidFill>
              </a:rPr>
              <a:t> JT, </a:t>
            </a:r>
            <a:r>
              <a:rPr lang="en-US" sz="1200" dirty="0" err="1">
                <a:solidFill>
                  <a:srgbClr val="6F625A"/>
                </a:solidFill>
              </a:rPr>
              <a:t>Tringali</a:t>
            </a:r>
            <a:r>
              <a:rPr lang="en-US" sz="1200" dirty="0">
                <a:solidFill>
                  <a:srgbClr val="6F625A"/>
                </a:solidFill>
              </a:rPr>
              <a:t> CA, Bucher JA, </a:t>
            </a:r>
            <a:r>
              <a:rPr lang="en-US" sz="1200" dirty="0" err="1">
                <a:solidFill>
                  <a:srgbClr val="6F625A"/>
                </a:solidFill>
              </a:rPr>
              <a:t>Localio</a:t>
            </a:r>
            <a:r>
              <a:rPr lang="en-US" sz="1200" dirty="0">
                <a:solidFill>
                  <a:srgbClr val="6F625A"/>
                </a:solidFill>
              </a:rPr>
              <a:t> RA.</a:t>
            </a:r>
          </a:p>
        </p:txBody>
      </p:sp>
    </p:spTree>
    <p:extLst>
      <p:ext uri="{BB962C8B-B14F-4D97-AF65-F5344CB8AC3E}">
        <p14:creationId xmlns:p14="http://schemas.microsoft.com/office/powerpoint/2010/main" val="30008670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Download posters and brochures</a:t>
            </a:r>
            <a:br>
              <a:rPr lang="en-US" dirty="0"/>
            </a:br>
            <a:r>
              <a:rPr lang="en-US" sz="2800" dirty="0">
                <a:hlinkClick r:id="rId3"/>
              </a:rPr>
              <a:t>https://hivhealthliteracy.careacttarget.org</a:t>
            </a:r>
            <a:r>
              <a:rPr lang="en-US" sz="2800" dirty="0"/>
              <a:t> </a:t>
            </a:r>
          </a:p>
        </p:txBody>
      </p:sp>
      <p:sp>
        <p:nvSpPr>
          <p:cNvPr id="4" name="Slide Number Placeholder 3"/>
          <p:cNvSpPr>
            <a:spLocks noGrp="1"/>
          </p:cNvSpPr>
          <p:nvPr>
            <p:ph type="sldNum" sz="quarter" idx="10"/>
          </p:nvPr>
        </p:nvSpPr>
        <p:spPr/>
        <p:txBody>
          <a:bodyPr/>
          <a:lstStyle/>
          <a:p>
            <a:fld id="{2754ED01-E2A0-4C1E-8E21-014B99041579}" type="slidenum">
              <a:rPr lang="en-US" smtClean="0">
                <a:solidFill>
                  <a:srgbClr val="6F625A"/>
                </a:solidFill>
              </a:rPr>
              <a:pPr/>
              <a:t>48</a:t>
            </a:fld>
            <a:endParaRPr lang="en-US">
              <a:solidFill>
                <a:srgbClr val="6F625A"/>
              </a:solidFill>
            </a:endParaRPr>
          </a:p>
        </p:txBody>
      </p:sp>
      <p:pic>
        <p:nvPicPr>
          <p:cNvPr id="7" name="Picture 6" descr="Health literacy poster/brochur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676400"/>
            <a:ext cx="2637761" cy="3407353"/>
          </a:xfrm>
          <a:prstGeom prst="rect">
            <a:avLst/>
          </a:prstGeom>
        </p:spPr>
      </p:pic>
      <p:pic>
        <p:nvPicPr>
          <p:cNvPr id="11" name="Picture 10" descr="Health literacy poster/brochur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676400"/>
            <a:ext cx="2900661" cy="3766337"/>
          </a:xfrm>
          <a:prstGeom prst="rect">
            <a:avLst/>
          </a:prstGeom>
        </p:spPr>
      </p:pic>
      <p:pic>
        <p:nvPicPr>
          <p:cNvPr id="6" name="Picture 5" descr="Health literacy poster/brochur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44421" y="2915527"/>
            <a:ext cx="3772266" cy="2743466"/>
          </a:xfrm>
          <a:prstGeom prst="rect">
            <a:avLst/>
          </a:prstGeom>
        </p:spPr>
      </p:pic>
    </p:spTree>
    <p:extLst>
      <p:ext uri="{BB962C8B-B14F-4D97-AF65-F5344CB8AC3E}">
        <p14:creationId xmlns:p14="http://schemas.microsoft.com/office/powerpoint/2010/main" val="12137894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Health literate organizations</a:t>
            </a:r>
          </a:p>
        </p:txBody>
      </p:sp>
      <p:sp>
        <p:nvSpPr>
          <p:cNvPr id="4" name="Slide Number Placeholder 3"/>
          <p:cNvSpPr>
            <a:spLocks noGrp="1"/>
          </p:cNvSpPr>
          <p:nvPr>
            <p:ph type="sldNum" sz="quarter" idx="10"/>
          </p:nvPr>
        </p:nvSpPr>
        <p:spPr/>
        <p:txBody>
          <a:bodyPr/>
          <a:lstStyle/>
          <a:p>
            <a:pPr>
              <a:defRPr/>
            </a:pPr>
            <a:fld id="{B0309883-611F-4EB9-AA5B-DD8342F0BFCE}" type="slidenum">
              <a:rPr lang="en-US" smtClean="0">
                <a:solidFill>
                  <a:srgbClr val="6F625A"/>
                </a:solidFill>
              </a:rPr>
              <a:pPr>
                <a:defRPr/>
              </a:pPr>
              <a:t>49</a:t>
            </a:fld>
            <a:endParaRPr lang="en-US">
              <a:solidFill>
                <a:srgbClr val="6F625A"/>
              </a:solidFill>
            </a:endParaRPr>
          </a:p>
        </p:txBody>
      </p:sp>
    </p:spTree>
    <p:extLst>
      <p:ext uri="{BB962C8B-B14F-4D97-AF65-F5344CB8AC3E}">
        <p14:creationId xmlns:p14="http://schemas.microsoft.com/office/powerpoint/2010/main" val="788052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p:cNvSpPr>
          <p:nvPr>
            <p:ph type="title"/>
          </p:nvPr>
        </p:nvSpPr>
        <p:spPr/>
        <p:txBody>
          <a:bodyPr/>
          <a:lstStyle/>
          <a:p>
            <a:pPr lvl="0"/>
            <a:r>
              <a:rPr lang="en-US" dirty="0"/>
              <a:t>How does limited health literacy affect people?</a:t>
            </a:r>
          </a:p>
        </p:txBody>
      </p:sp>
      <p:sp>
        <p:nvSpPr>
          <p:cNvPr id="149" name="Shape 149"/>
          <p:cNvSpPr>
            <a:spLocks noGrp="1"/>
          </p:cNvSpPr>
          <p:nvPr>
            <p:ph idx="1"/>
          </p:nvPr>
        </p:nvSpPr>
        <p:spPr>
          <a:xfrm>
            <a:off x="457200" y="1524000"/>
            <a:ext cx="8229600" cy="4038600"/>
          </a:xfrm>
        </p:spPr>
        <p:txBody>
          <a:bodyPr/>
          <a:lstStyle/>
          <a:p>
            <a:r>
              <a:rPr lang="en-US" dirty="0"/>
              <a:t>Limited knowledge of the body</a:t>
            </a:r>
          </a:p>
          <a:p>
            <a:r>
              <a:rPr lang="en-US" dirty="0"/>
              <a:t>Limited knowledge of the nature and cause of a disease</a:t>
            </a:r>
          </a:p>
          <a:p>
            <a:r>
              <a:rPr lang="en-US" dirty="0"/>
              <a:t>Less awareness of how to prevent illness and stay healthy</a:t>
            </a:r>
          </a:p>
          <a:p>
            <a:r>
              <a:rPr lang="en-US" dirty="0"/>
              <a:t>Less knowledge of their own medical conditions and self-care instructions</a:t>
            </a:r>
          </a:p>
          <a:p>
            <a:r>
              <a:rPr lang="en-US" dirty="0"/>
              <a:t>Difficulty understanding numeric medical information </a:t>
            </a:r>
          </a:p>
          <a:p>
            <a:r>
              <a:rPr lang="en-US" dirty="0"/>
              <a:t>Difficulty understanding when or how to take medication</a:t>
            </a:r>
          </a:p>
          <a:p>
            <a:r>
              <a:rPr lang="en-US" dirty="0"/>
              <a:t>Difficulty identifying risks and side effects printed on drug labels</a:t>
            </a:r>
          </a:p>
        </p:txBody>
      </p:sp>
      <p:sp>
        <p:nvSpPr>
          <p:cNvPr id="2" name="Slide Number Placeholder 1"/>
          <p:cNvSpPr>
            <a:spLocks noGrp="1"/>
          </p:cNvSpPr>
          <p:nvPr>
            <p:ph type="sldNum" sz="quarter" idx="4294967295"/>
          </p:nvPr>
        </p:nvSpPr>
        <p:spPr>
          <a:xfrm>
            <a:off x="152400" y="6023001"/>
            <a:ext cx="762000" cy="502920"/>
          </a:xfrm>
          <a:prstGeom prst="ellipse">
            <a:avLst/>
          </a:prstGeom>
        </p:spPr>
        <p:txBody>
          <a:bodyPr/>
          <a:lstStyle/>
          <a:p>
            <a:fld id="{86CB4B4D-7CA3-9044-876B-883B54F8677D}" type="slidenum">
              <a:rPr lang="en-US" smtClean="0">
                <a:solidFill>
                  <a:srgbClr val="6F625A"/>
                </a:solidFill>
              </a:rPr>
              <a:pPr/>
              <a:t>5</a:t>
            </a:fld>
            <a:endParaRPr lang="en-US">
              <a:solidFill>
                <a:srgbClr val="6F625A"/>
              </a:solidFill>
            </a:endParaRPr>
          </a:p>
        </p:txBody>
      </p:sp>
      <p:sp>
        <p:nvSpPr>
          <p:cNvPr id="3" name="Rectangle 2"/>
          <p:cNvSpPr/>
          <p:nvPr/>
        </p:nvSpPr>
        <p:spPr>
          <a:xfrm>
            <a:off x="762000" y="5903893"/>
            <a:ext cx="4572000" cy="954107"/>
          </a:xfrm>
          <a:prstGeom prst="rect">
            <a:avLst/>
          </a:prstGeom>
        </p:spPr>
        <p:txBody>
          <a:bodyPr>
            <a:spAutoFit/>
          </a:bodyPr>
          <a:lstStyle/>
          <a:p>
            <a:r>
              <a:rPr lang="en-US" sz="1400" dirty="0" err="1">
                <a:solidFill>
                  <a:srgbClr val="6F625A"/>
                </a:solidFill>
              </a:rPr>
              <a:t>Kutner</a:t>
            </a:r>
            <a:r>
              <a:rPr lang="en-US" sz="1400" dirty="0">
                <a:solidFill>
                  <a:srgbClr val="6F625A"/>
                </a:solidFill>
              </a:rPr>
              <a:t>, M., Greenburg, E., </a:t>
            </a:r>
            <a:r>
              <a:rPr lang="en-US" sz="1400" dirty="0" err="1">
                <a:solidFill>
                  <a:srgbClr val="6F625A"/>
                </a:solidFill>
              </a:rPr>
              <a:t>Jin</a:t>
            </a:r>
            <a:r>
              <a:rPr lang="en-US" sz="1400" dirty="0">
                <a:solidFill>
                  <a:srgbClr val="6F625A"/>
                </a:solidFill>
              </a:rPr>
              <a:t>, Y., &amp; Paulsen, C. (2006). The Health Literacy of America's Adults: Results from the 2003 National Assessment of Adult Literacy. NCES 2006-483. </a:t>
            </a:r>
            <a:r>
              <a:rPr lang="en-US" sz="1400" i="1" dirty="0">
                <a:solidFill>
                  <a:srgbClr val="6F625A"/>
                </a:solidFill>
              </a:rPr>
              <a:t>National Center for Education Statistics</a:t>
            </a:r>
            <a:r>
              <a:rPr lang="en-US" sz="1400" dirty="0">
                <a:solidFill>
                  <a:srgbClr val="6F625A"/>
                </a:solidFill>
              </a:rPr>
              <a:t>.</a:t>
            </a:r>
          </a:p>
        </p:txBody>
      </p:sp>
    </p:spTree>
    <p:extLst>
      <p:ext uri="{BB962C8B-B14F-4D97-AF65-F5344CB8AC3E}">
        <p14:creationId xmlns:p14="http://schemas.microsoft.com/office/powerpoint/2010/main" val="32189298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a:spLocks noGrp="1"/>
          </p:cNvSpPr>
          <p:nvPr>
            <p:ph type="title"/>
          </p:nvPr>
        </p:nvSpPr>
        <p:spPr/>
        <p:txBody>
          <a:bodyPr/>
          <a:lstStyle/>
          <a:p>
            <a:pPr lvl="0"/>
            <a:r>
              <a:rPr lang="en-US" altLang="en-US"/>
              <a:t>Definition of a health literate organization</a:t>
            </a:r>
            <a:endParaRPr lang="en-US" dirty="0"/>
          </a:p>
        </p:txBody>
      </p:sp>
      <p:sp>
        <p:nvSpPr>
          <p:cNvPr id="144" name="Shape 144"/>
          <p:cNvSpPr>
            <a:spLocks noGrp="1"/>
          </p:cNvSpPr>
          <p:nvPr>
            <p:ph sz="half" idx="1"/>
          </p:nvPr>
        </p:nvSpPr>
        <p:spPr>
          <a:xfrm>
            <a:off x="457200" y="1600201"/>
            <a:ext cx="4495800" cy="4038600"/>
          </a:xfrm>
        </p:spPr>
        <p:txBody>
          <a:bodyPr/>
          <a:lstStyle/>
          <a:p>
            <a:pPr marL="0" indent="0">
              <a:buNone/>
            </a:pPr>
            <a:r>
              <a:rPr lang="en-US" dirty="0"/>
              <a:t>Organizations that:</a:t>
            </a:r>
          </a:p>
          <a:p>
            <a:r>
              <a:rPr lang="en-US" dirty="0"/>
              <a:t>Reduce demands placed on the client by the health care system</a:t>
            </a:r>
          </a:p>
          <a:p>
            <a:r>
              <a:rPr lang="en-US" dirty="0"/>
              <a:t>Help people find, process, understand, and use health information and services</a:t>
            </a:r>
          </a:p>
          <a:p>
            <a:r>
              <a:rPr lang="en-US" dirty="0"/>
              <a:t>Recognize that health literacy, language, and culture are interrelated</a:t>
            </a:r>
          </a:p>
        </p:txBody>
      </p:sp>
      <p:sp>
        <p:nvSpPr>
          <p:cNvPr id="5" name="Slide Number Placeholder 4"/>
          <p:cNvSpPr>
            <a:spLocks noGrp="1"/>
          </p:cNvSpPr>
          <p:nvPr>
            <p:ph type="sldNum" sz="quarter" idx="10"/>
          </p:nvPr>
        </p:nvSpPr>
        <p:spPr/>
        <p:txBody>
          <a:bodyPr/>
          <a:lstStyle/>
          <a:p>
            <a:fld id="{2754ED01-E2A0-4C1E-8E21-014B99041579}" type="slidenum">
              <a:rPr lang="en-US" smtClean="0">
                <a:solidFill>
                  <a:srgbClr val="6F625A"/>
                </a:solidFill>
              </a:rPr>
              <a:pPr/>
              <a:t>50</a:t>
            </a:fld>
            <a:endParaRPr lang="en-US" dirty="0">
              <a:solidFill>
                <a:srgbClr val="6F625A"/>
              </a:solidFill>
            </a:endParaRPr>
          </a:p>
        </p:txBody>
      </p:sp>
      <p:graphicFrame>
        <p:nvGraphicFramePr>
          <p:cNvPr id="8" name="Content Placeholder 11" descr="This infographic represents the components of health literacy. Health literacy is moderated by both an idividual's skills and abilities and the demands of the health care system."/>
          <p:cNvGraphicFramePr>
            <a:graphicFrameLocks/>
          </p:cNvGraphicFramePr>
          <p:nvPr>
            <p:extLst>
              <p:ext uri="{D42A27DB-BD31-4B8C-83A1-F6EECF244321}">
                <p14:modId xmlns:p14="http://schemas.microsoft.com/office/powerpoint/2010/main" val="497517368"/>
              </p:ext>
            </p:extLst>
          </p:nvPr>
        </p:nvGraphicFramePr>
        <p:xfrm>
          <a:off x="5099858" y="1356723"/>
          <a:ext cx="40386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5867400" y="3114413"/>
            <a:ext cx="2514600" cy="523220"/>
          </a:xfrm>
          <a:prstGeom prst="rect">
            <a:avLst/>
          </a:prstGeom>
          <a:noFill/>
        </p:spPr>
        <p:txBody>
          <a:bodyPr wrap="square" rtlCol="0">
            <a:spAutoFit/>
          </a:bodyPr>
          <a:lstStyle/>
          <a:p>
            <a:pPr algn="ctr"/>
            <a:r>
              <a:rPr lang="en-US" sz="2800" b="1" dirty="0">
                <a:solidFill>
                  <a:srgbClr val="6F625A"/>
                </a:solidFill>
              </a:rPr>
              <a:t>Health Literacy</a:t>
            </a:r>
          </a:p>
        </p:txBody>
      </p:sp>
      <p:sp>
        <p:nvSpPr>
          <p:cNvPr id="2" name="Rectangle 1"/>
          <p:cNvSpPr/>
          <p:nvPr/>
        </p:nvSpPr>
        <p:spPr>
          <a:xfrm>
            <a:off x="838200" y="6059269"/>
            <a:ext cx="4114800" cy="646331"/>
          </a:xfrm>
          <a:prstGeom prst="rect">
            <a:avLst/>
          </a:prstGeom>
        </p:spPr>
        <p:txBody>
          <a:bodyPr wrap="square">
            <a:spAutoFit/>
          </a:bodyPr>
          <a:lstStyle/>
          <a:p>
            <a:r>
              <a:rPr lang="da-DK" dirty="0">
                <a:solidFill>
                  <a:srgbClr val="6F625A"/>
                </a:solidFill>
              </a:rPr>
              <a:t>Andrulis and Brach, 2007; Sudore et al., 2009; ODPHP, 2008</a:t>
            </a:r>
            <a:endParaRPr lang="en-US" dirty="0">
              <a:solidFill>
                <a:srgbClr val="6F625A"/>
              </a:solidFill>
            </a:endParaRPr>
          </a:p>
        </p:txBody>
      </p:sp>
    </p:spTree>
    <p:extLst>
      <p:ext uri="{BB962C8B-B14F-4D97-AF65-F5344CB8AC3E}">
        <p14:creationId xmlns:p14="http://schemas.microsoft.com/office/powerpoint/2010/main" val="16449774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a:spLocks noGrp="1"/>
          </p:cNvSpPr>
          <p:nvPr>
            <p:ph type="title"/>
          </p:nvPr>
        </p:nvSpPr>
        <p:spPr/>
        <p:txBody>
          <a:bodyPr/>
          <a:lstStyle/>
          <a:p>
            <a:pPr lvl="0"/>
            <a:r>
              <a:rPr lang="en-US" altLang="en-US"/>
              <a:t>Definition of a health literate organization</a:t>
            </a:r>
            <a:endParaRPr lang="en-US" dirty="0"/>
          </a:p>
        </p:txBody>
      </p:sp>
      <p:sp>
        <p:nvSpPr>
          <p:cNvPr id="144" name="Shape 144"/>
          <p:cNvSpPr>
            <a:spLocks noGrp="1"/>
          </p:cNvSpPr>
          <p:nvPr>
            <p:ph sz="half" idx="1"/>
          </p:nvPr>
        </p:nvSpPr>
        <p:spPr>
          <a:xfrm>
            <a:off x="457200" y="1600201"/>
            <a:ext cx="4495800" cy="4038600"/>
          </a:xfrm>
        </p:spPr>
        <p:txBody>
          <a:bodyPr/>
          <a:lstStyle/>
          <a:p>
            <a:pPr marL="0" indent="0">
              <a:buNone/>
            </a:pPr>
            <a:r>
              <a:rPr lang="en-US" dirty="0"/>
              <a:t>Organizations that:</a:t>
            </a:r>
          </a:p>
          <a:p>
            <a:r>
              <a:rPr lang="en-US" dirty="0"/>
              <a:t>Reduce demands placed on the client by the health care system</a:t>
            </a:r>
          </a:p>
          <a:p>
            <a:r>
              <a:rPr lang="en-US" dirty="0"/>
              <a:t>Help people find, process, understand, and use health information and services</a:t>
            </a:r>
          </a:p>
          <a:p>
            <a:r>
              <a:rPr lang="en-US" dirty="0"/>
              <a:t>Recognize that health literacy, language, and culture are interrelated</a:t>
            </a:r>
          </a:p>
        </p:txBody>
      </p:sp>
      <p:sp>
        <p:nvSpPr>
          <p:cNvPr id="5" name="Slide Number Placeholder 4"/>
          <p:cNvSpPr>
            <a:spLocks noGrp="1"/>
          </p:cNvSpPr>
          <p:nvPr>
            <p:ph type="sldNum" sz="quarter" idx="10"/>
          </p:nvPr>
        </p:nvSpPr>
        <p:spPr/>
        <p:txBody>
          <a:bodyPr/>
          <a:lstStyle/>
          <a:p>
            <a:fld id="{2754ED01-E2A0-4C1E-8E21-014B99041579}" type="slidenum">
              <a:rPr lang="en-US" smtClean="0">
                <a:solidFill>
                  <a:srgbClr val="6F625A"/>
                </a:solidFill>
              </a:rPr>
              <a:pPr/>
              <a:t>51</a:t>
            </a:fld>
            <a:endParaRPr lang="en-US" dirty="0">
              <a:solidFill>
                <a:srgbClr val="6F625A"/>
              </a:solidFill>
            </a:endParaRPr>
          </a:p>
        </p:txBody>
      </p:sp>
      <p:graphicFrame>
        <p:nvGraphicFramePr>
          <p:cNvPr id="8" name="Content Placeholder 11" descr="This infographic represents the components of health literacy. Health literacy is moderated by both an idividual's skills and abilities and the demands of the health care system."/>
          <p:cNvGraphicFramePr>
            <a:graphicFrameLocks/>
          </p:cNvGraphicFramePr>
          <p:nvPr>
            <p:extLst>
              <p:ext uri="{D42A27DB-BD31-4B8C-83A1-F6EECF244321}">
                <p14:modId xmlns:p14="http://schemas.microsoft.com/office/powerpoint/2010/main" val="3363464098"/>
              </p:ext>
            </p:extLst>
          </p:nvPr>
        </p:nvGraphicFramePr>
        <p:xfrm>
          <a:off x="5099858" y="1356723"/>
          <a:ext cx="40386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5867400" y="3114413"/>
            <a:ext cx="2514600" cy="523220"/>
          </a:xfrm>
          <a:prstGeom prst="rect">
            <a:avLst/>
          </a:prstGeom>
          <a:noFill/>
        </p:spPr>
        <p:txBody>
          <a:bodyPr wrap="square" rtlCol="0">
            <a:spAutoFit/>
          </a:bodyPr>
          <a:lstStyle/>
          <a:p>
            <a:pPr algn="ctr"/>
            <a:r>
              <a:rPr lang="en-US" sz="2800" b="1" dirty="0">
                <a:solidFill>
                  <a:srgbClr val="6F625A"/>
                </a:solidFill>
              </a:rPr>
              <a:t>Health Literacy</a:t>
            </a:r>
          </a:p>
        </p:txBody>
      </p:sp>
      <p:sp>
        <p:nvSpPr>
          <p:cNvPr id="7" name="Rectangle 6"/>
          <p:cNvSpPr/>
          <p:nvPr/>
        </p:nvSpPr>
        <p:spPr>
          <a:xfrm>
            <a:off x="838200" y="6059269"/>
            <a:ext cx="4114800" cy="646331"/>
          </a:xfrm>
          <a:prstGeom prst="rect">
            <a:avLst/>
          </a:prstGeom>
        </p:spPr>
        <p:txBody>
          <a:bodyPr wrap="square">
            <a:spAutoFit/>
          </a:bodyPr>
          <a:lstStyle/>
          <a:p>
            <a:r>
              <a:rPr lang="da-DK" dirty="0">
                <a:solidFill>
                  <a:srgbClr val="6F625A"/>
                </a:solidFill>
              </a:rPr>
              <a:t>Andrulis and Brach, 2007; Sudore et al., 2009; ODPHP, 2008</a:t>
            </a:r>
            <a:endParaRPr lang="en-US" dirty="0">
              <a:solidFill>
                <a:srgbClr val="6F625A"/>
              </a:solidFill>
            </a:endParaRPr>
          </a:p>
        </p:txBody>
      </p:sp>
    </p:spTree>
    <p:extLst>
      <p:ext uri="{BB962C8B-B14F-4D97-AF65-F5344CB8AC3E}">
        <p14:creationId xmlns:p14="http://schemas.microsoft.com/office/powerpoint/2010/main" val="8845601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a:spLocks noGrp="1"/>
          </p:cNvSpPr>
          <p:nvPr>
            <p:ph type="title"/>
          </p:nvPr>
        </p:nvSpPr>
        <p:spPr/>
        <p:txBody>
          <a:bodyPr/>
          <a:lstStyle/>
          <a:p>
            <a:pPr lvl="0"/>
            <a:r>
              <a:rPr lang="en-US" altLang="en-US" dirty="0"/>
              <a:t>10 attributes of a health literate organization</a:t>
            </a:r>
            <a:endParaRPr lang="en-US" dirty="0"/>
          </a:p>
        </p:txBody>
      </p:sp>
      <p:sp>
        <p:nvSpPr>
          <p:cNvPr id="2" name="Slide Number Placeholder 1"/>
          <p:cNvSpPr>
            <a:spLocks noGrp="1"/>
          </p:cNvSpPr>
          <p:nvPr>
            <p:ph type="sldNum" sz="quarter" idx="4294967295"/>
          </p:nvPr>
        </p:nvSpPr>
        <p:spPr>
          <a:xfrm>
            <a:off x="152400" y="6023001"/>
            <a:ext cx="838200" cy="682600"/>
          </a:xfrm>
          <a:prstGeom prst="ellipse">
            <a:avLst/>
          </a:prstGeom>
        </p:spPr>
        <p:txBody>
          <a:bodyPr/>
          <a:lstStyle/>
          <a:p>
            <a:fld id="{2754ED01-E2A0-4C1E-8E21-014B99041579}" type="slidenum">
              <a:rPr lang="en-US" smtClean="0">
                <a:solidFill>
                  <a:srgbClr val="6F625A"/>
                </a:solidFill>
              </a:rPr>
              <a:pPr/>
              <a:t>52</a:t>
            </a:fld>
            <a:endParaRPr lang="en-US" dirty="0">
              <a:solidFill>
                <a:srgbClr val="6F625A"/>
              </a:solidFill>
            </a:endParaRPr>
          </a:p>
        </p:txBody>
      </p:sp>
      <p:pic>
        <p:nvPicPr>
          <p:cNvPr id="4" name="Content Placeholder 3" descr="image of document titled &quot;Attributes of a Health Literate Organization&quo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72000" y="1668092"/>
            <a:ext cx="3000000" cy="3902816"/>
          </a:xfrm>
        </p:spPr>
      </p:pic>
    </p:spTree>
    <p:extLst>
      <p:ext uri="{BB962C8B-B14F-4D97-AF65-F5344CB8AC3E}">
        <p14:creationId xmlns:p14="http://schemas.microsoft.com/office/powerpoint/2010/main" val="22167656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p:cNvSpPr>
          <p:nvPr>
            <p:ph type="title"/>
          </p:nvPr>
        </p:nvSpPr>
        <p:spPr/>
        <p:txBody>
          <a:bodyPr/>
          <a:lstStyle/>
          <a:p>
            <a:pPr lvl="0"/>
            <a:r>
              <a:rPr lang="en-US"/>
              <a:t>10 attributes of health literate organizations</a:t>
            </a:r>
            <a:endParaRPr lang="en-US" dirty="0"/>
          </a:p>
        </p:txBody>
      </p:sp>
      <p:sp>
        <p:nvSpPr>
          <p:cNvPr id="3" name="Content Placeholder 2"/>
          <p:cNvSpPr>
            <a:spLocks noGrp="1"/>
          </p:cNvSpPr>
          <p:nvPr>
            <p:ph idx="1"/>
          </p:nvPr>
        </p:nvSpPr>
        <p:spPr>
          <a:xfrm>
            <a:off x="457200" y="1600200"/>
            <a:ext cx="6705600" cy="4038600"/>
          </a:xfrm>
        </p:spPr>
        <p:txBody>
          <a:bodyPr/>
          <a:lstStyle/>
          <a:p>
            <a:r>
              <a:rPr lang="en-US" altLang="en-US" b="1" dirty="0">
                <a:solidFill>
                  <a:schemeClr val="accent2"/>
                </a:solidFill>
              </a:rPr>
              <a:t>Attribute 1: </a:t>
            </a:r>
            <a:r>
              <a:rPr lang="en-US" altLang="en-US" dirty="0"/>
              <a:t>Have leadership that makes health literacy integral to its mission, structure, and operations</a:t>
            </a:r>
          </a:p>
          <a:p>
            <a:r>
              <a:rPr lang="en-US" altLang="en-US" b="1" dirty="0">
                <a:solidFill>
                  <a:schemeClr val="accent2"/>
                </a:solidFill>
              </a:rPr>
              <a:t>Attribute 2: </a:t>
            </a:r>
            <a:r>
              <a:rPr lang="en-US" altLang="en-US" dirty="0"/>
              <a:t>Make health literacy a part of planning, evaluation measures, patient safety, and quality improvement</a:t>
            </a:r>
          </a:p>
          <a:p>
            <a:r>
              <a:rPr lang="en-US" altLang="en-US" b="1" dirty="0">
                <a:solidFill>
                  <a:schemeClr val="accent2"/>
                </a:solidFill>
              </a:rPr>
              <a:t>Attribute 3: </a:t>
            </a:r>
            <a:r>
              <a:rPr lang="en-US" altLang="en-US" dirty="0"/>
              <a:t>Prepare the workforce to be health literate and monitors progress</a:t>
            </a:r>
            <a:endParaRPr lang="en-US" dirty="0"/>
          </a:p>
        </p:txBody>
      </p:sp>
      <p:sp>
        <p:nvSpPr>
          <p:cNvPr id="2" name="Slide Number Placeholder 1"/>
          <p:cNvSpPr>
            <a:spLocks noGrp="1"/>
          </p:cNvSpPr>
          <p:nvPr>
            <p:ph type="sldNum" sz="quarter" idx="10"/>
          </p:nvPr>
        </p:nvSpPr>
        <p:spPr/>
        <p:txBody>
          <a:bodyPr/>
          <a:lstStyle/>
          <a:p>
            <a:fld id="{2754ED01-E2A0-4C1E-8E21-014B99041579}" type="slidenum">
              <a:rPr lang="en-US" smtClean="0">
                <a:solidFill>
                  <a:srgbClr val="6F625A"/>
                </a:solidFill>
              </a:rPr>
              <a:pPr/>
              <a:t>53</a:t>
            </a:fld>
            <a:endParaRPr lang="en-US">
              <a:solidFill>
                <a:srgbClr val="6F625A"/>
              </a:solidFill>
            </a:endParaRPr>
          </a:p>
        </p:txBody>
      </p:sp>
      <p:pic>
        <p:nvPicPr>
          <p:cNvPr id="1027" name="Picture 3" descr="Man smiling"/>
          <p:cNvPicPr>
            <a:picLocks noChangeAspect="1" noChangeArrowheads="1"/>
          </p:cNvPicPr>
          <p:nvPr/>
        </p:nvPicPr>
        <p:blipFill rotWithShape="1">
          <a:blip r:embed="rId4">
            <a:extLst>
              <a:ext uri="{28A0092B-C50C-407E-A947-70E740481C1C}">
                <a14:useLocalDpi xmlns:a14="http://schemas.microsoft.com/office/drawing/2010/main" val="0"/>
              </a:ext>
            </a:extLst>
          </a:blip>
          <a:srcRect t="2854" r="35087"/>
          <a:stretch/>
        </p:blipFill>
        <p:spPr bwMode="auto">
          <a:xfrm>
            <a:off x="6629400" y="828675"/>
            <a:ext cx="2311400" cy="486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7932949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p:cNvSpPr>
          <p:nvPr>
            <p:ph type="title"/>
          </p:nvPr>
        </p:nvSpPr>
        <p:spPr/>
        <p:txBody>
          <a:bodyPr/>
          <a:lstStyle/>
          <a:p>
            <a:pPr lvl="0"/>
            <a:r>
              <a:rPr lang="en-US" altLang="en-US"/>
              <a:t>10 attributes of health literate organizations</a:t>
            </a:r>
            <a:endParaRPr lang="en-US" dirty="0"/>
          </a:p>
        </p:txBody>
      </p:sp>
      <p:sp>
        <p:nvSpPr>
          <p:cNvPr id="5" name="Content Placeholder 4"/>
          <p:cNvSpPr>
            <a:spLocks noGrp="1"/>
          </p:cNvSpPr>
          <p:nvPr>
            <p:ph idx="1"/>
          </p:nvPr>
        </p:nvSpPr>
        <p:spPr/>
        <p:txBody>
          <a:bodyPr/>
          <a:lstStyle/>
          <a:p>
            <a:r>
              <a:rPr lang="en-US" altLang="en-US" b="1" dirty="0">
                <a:solidFill>
                  <a:schemeClr val="accent2"/>
                </a:solidFill>
              </a:rPr>
              <a:t>Attribute 4: </a:t>
            </a:r>
            <a:r>
              <a:rPr lang="en-US" altLang="en-US" dirty="0"/>
              <a:t>Include populations served in the design, implementation, and evaluation of health information and services</a:t>
            </a:r>
          </a:p>
          <a:p>
            <a:r>
              <a:rPr lang="en-US" altLang="en-US" b="1" dirty="0">
                <a:solidFill>
                  <a:schemeClr val="accent2"/>
                </a:solidFill>
              </a:rPr>
              <a:t>Attribute 5: </a:t>
            </a:r>
            <a:r>
              <a:rPr lang="en-US" altLang="en-US" dirty="0"/>
              <a:t>Meet needs of populations with different levels of health literacy skills to avoid stigma</a:t>
            </a:r>
          </a:p>
          <a:p>
            <a:r>
              <a:rPr lang="en-US" altLang="en-US" b="1" dirty="0">
                <a:solidFill>
                  <a:schemeClr val="accent2"/>
                </a:solidFill>
              </a:rPr>
              <a:t>Attribute 6: </a:t>
            </a:r>
            <a:r>
              <a:rPr lang="en-US" altLang="en-US" dirty="0"/>
              <a:t>Use health literacy strategies in communications and confirms understanding at all points of contact</a:t>
            </a:r>
            <a:endParaRPr lang="en-US" dirty="0"/>
          </a:p>
        </p:txBody>
      </p:sp>
      <p:sp>
        <p:nvSpPr>
          <p:cNvPr id="2" name="Slide Number Placeholder 1"/>
          <p:cNvSpPr>
            <a:spLocks noGrp="1"/>
          </p:cNvSpPr>
          <p:nvPr>
            <p:ph type="sldNum" sz="quarter" idx="10"/>
          </p:nvPr>
        </p:nvSpPr>
        <p:spPr/>
        <p:txBody>
          <a:bodyPr/>
          <a:lstStyle/>
          <a:p>
            <a:fld id="{2754ED01-E2A0-4C1E-8E21-014B99041579}" type="slidenum">
              <a:rPr lang="en-US" smtClean="0">
                <a:solidFill>
                  <a:srgbClr val="6F625A"/>
                </a:solidFill>
              </a:rPr>
              <a:pPr/>
              <a:t>54</a:t>
            </a:fld>
            <a:endParaRPr lang="en-US">
              <a:solidFill>
                <a:srgbClr val="6F625A"/>
              </a:solidFill>
            </a:endParaRPr>
          </a:p>
        </p:txBody>
      </p:sp>
    </p:spTree>
    <p:custDataLst>
      <p:tags r:id="rId1"/>
    </p:custDataLst>
    <p:extLst>
      <p:ext uri="{BB962C8B-B14F-4D97-AF65-F5344CB8AC3E}">
        <p14:creationId xmlns:p14="http://schemas.microsoft.com/office/powerpoint/2010/main" val="20530571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p:cNvSpPr>
          <p:nvPr>
            <p:ph type="title"/>
          </p:nvPr>
        </p:nvSpPr>
        <p:spPr/>
        <p:txBody>
          <a:bodyPr/>
          <a:lstStyle/>
          <a:p>
            <a:pPr lvl="0"/>
            <a:r>
              <a:rPr lang="en-US"/>
              <a:t>10 attributes of health literate organizations</a:t>
            </a:r>
            <a:endParaRPr lang="en-US" dirty="0"/>
          </a:p>
        </p:txBody>
      </p:sp>
      <p:sp>
        <p:nvSpPr>
          <p:cNvPr id="7" name="Content Placeholder 6"/>
          <p:cNvSpPr>
            <a:spLocks noGrp="1"/>
          </p:cNvSpPr>
          <p:nvPr>
            <p:ph idx="1"/>
          </p:nvPr>
        </p:nvSpPr>
        <p:spPr>
          <a:xfrm>
            <a:off x="457200" y="1447800"/>
            <a:ext cx="8686800" cy="4191000"/>
          </a:xfrm>
        </p:spPr>
        <p:txBody>
          <a:bodyPr/>
          <a:lstStyle/>
          <a:p>
            <a:r>
              <a:rPr lang="en-US" altLang="en-US" b="1" dirty="0">
                <a:solidFill>
                  <a:schemeClr val="accent2"/>
                </a:solidFill>
              </a:rPr>
              <a:t>Attribute 7: </a:t>
            </a:r>
            <a:r>
              <a:rPr lang="en-US" altLang="en-US" dirty="0"/>
              <a:t>Provide easy access to health information, services. and navigation assistance</a:t>
            </a:r>
          </a:p>
          <a:p>
            <a:r>
              <a:rPr lang="en-US" altLang="en-US" b="1" dirty="0">
                <a:solidFill>
                  <a:schemeClr val="accent2"/>
                </a:solidFill>
              </a:rPr>
              <a:t>Attribute 8: </a:t>
            </a:r>
            <a:r>
              <a:rPr lang="en-US" altLang="en-US" dirty="0"/>
              <a:t>Design and distribute print, audiovisual, and social media content that is easy-to-understand and actionable</a:t>
            </a:r>
          </a:p>
          <a:p>
            <a:r>
              <a:rPr lang="en-US" altLang="en-US" b="1" dirty="0">
                <a:solidFill>
                  <a:schemeClr val="accent2"/>
                </a:solidFill>
              </a:rPr>
              <a:t>Attribute 9: </a:t>
            </a:r>
            <a:r>
              <a:rPr lang="en-US" altLang="en-US" dirty="0"/>
              <a:t>Address health literacy in high-risk situations, including care transitions and communications about medicines</a:t>
            </a:r>
          </a:p>
          <a:p>
            <a:r>
              <a:rPr lang="en-US" altLang="en-US" b="1" dirty="0">
                <a:solidFill>
                  <a:schemeClr val="accent2"/>
                </a:solidFill>
              </a:rPr>
              <a:t>Attribute 10: </a:t>
            </a:r>
            <a:r>
              <a:rPr lang="en-US" altLang="en-US" dirty="0"/>
              <a:t>Communicate clearly what health insurance plans cover and how much individuals will have to pay for services</a:t>
            </a:r>
            <a:endParaRPr lang="en-US" dirty="0"/>
          </a:p>
        </p:txBody>
      </p:sp>
      <p:sp>
        <p:nvSpPr>
          <p:cNvPr id="2" name="Slide Number Placeholder 1"/>
          <p:cNvSpPr>
            <a:spLocks noGrp="1"/>
          </p:cNvSpPr>
          <p:nvPr>
            <p:ph type="sldNum" sz="quarter" idx="10"/>
          </p:nvPr>
        </p:nvSpPr>
        <p:spPr/>
        <p:txBody>
          <a:bodyPr/>
          <a:lstStyle/>
          <a:p>
            <a:fld id="{2754ED01-E2A0-4C1E-8E21-014B99041579}" type="slidenum">
              <a:rPr lang="en-US" smtClean="0">
                <a:solidFill>
                  <a:srgbClr val="6F625A"/>
                </a:solidFill>
              </a:rPr>
              <a:pPr/>
              <a:t>55</a:t>
            </a:fld>
            <a:endParaRPr lang="en-US">
              <a:solidFill>
                <a:srgbClr val="6F625A"/>
              </a:solidFill>
            </a:endParaRPr>
          </a:p>
        </p:txBody>
      </p:sp>
    </p:spTree>
    <p:custDataLst>
      <p:tags r:id="rId1"/>
    </p:custDataLst>
    <p:extLst>
      <p:ext uri="{BB962C8B-B14F-4D97-AF65-F5344CB8AC3E}">
        <p14:creationId xmlns:p14="http://schemas.microsoft.com/office/powerpoint/2010/main" val="33520437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Become a more health literate organization</a:t>
            </a:r>
            <a:endParaRPr lang="en-US" dirty="0"/>
          </a:p>
        </p:txBody>
      </p:sp>
      <p:sp>
        <p:nvSpPr>
          <p:cNvPr id="7" name="Content Placeholder 6"/>
          <p:cNvSpPr>
            <a:spLocks noGrp="1"/>
          </p:cNvSpPr>
          <p:nvPr>
            <p:ph sz="half" idx="1"/>
          </p:nvPr>
        </p:nvSpPr>
        <p:spPr>
          <a:xfrm>
            <a:off x="457200" y="1600201"/>
            <a:ext cx="8229600" cy="4038600"/>
          </a:xfrm>
        </p:spPr>
        <p:txBody>
          <a:bodyPr/>
          <a:lstStyle/>
          <a:p>
            <a:r>
              <a:rPr lang="en-US" dirty="0"/>
              <a:t>Start a discussion of health literacy in the workplace</a:t>
            </a:r>
          </a:p>
          <a:p>
            <a:r>
              <a:rPr lang="en-US" dirty="0"/>
              <a:t>Form a health literacy team</a:t>
            </a:r>
          </a:p>
          <a:p>
            <a:r>
              <a:rPr lang="en-US" dirty="0"/>
              <a:t>Set health literacy goals</a:t>
            </a:r>
          </a:p>
          <a:p>
            <a:r>
              <a:rPr lang="en-US" dirty="0"/>
              <a:t>Create a health literacy improvement plan</a:t>
            </a:r>
          </a:p>
          <a:p>
            <a:pPr marL="0" indent="0">
              <a:buNone/>
            </a:pPr>
            <a:endParaRPr lang="en-US" dirty="0"/>
          </a:p>
        </p:txBody>
      </p:sp>
      <p:pic>
        <p:nvPicPr>
          <p:cNvPr id="10" name="Content Placeholder 9" descr="Aerial shot of a group meeting"/>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019800" y="3810000"/>
            <a:ext cx="2667000" cy="1778000"/>
          </a:xfrm>
        </p:spPr>
      </p:pic>
      <p:sp>
        <p:nvSpPr>
          <p:cNvPr id="5" name="Slide Number Placeholder 4"/>
          <p:cNvSpPr>
            <a:spLocks noGrp="1"/>
          </p:cNvSpPr>
          <p:nvPr>
            <p:ph type="sldNum" sz="quarter" idx="10"/>
          </p:nvPr>
        </p:nvSpPr>
        <p:spPr/>
        <p:txBody>
          <a:bodyPr/>
          <a:lstStyle/>
          <a:p>
            <a:fld id="{57E34D87-9765-485D-BE1A-D733D6BDA74D}" type="slidenum">
              <a:rPr lang="en-US" smtClean="0">
                <a:solidFill>
                  <a:srgbClr val="6F625A"/>
                </a:solidFill>
              </a:rPr>
              <a:pPr/>
              <a:t>56</a:t>
            </a:fld>
            <a:endParaRPr lang="en-US">
              <a:solidFill>
                <a:srgbClr val="6F625A"/>
              </a:solidFill>
            </a:endParaRPr>
          </a:p>
        </p:txBody>
      </p:sp>
    </p:spTree>
    <p:extLst>
      <p:ext uri="{BB962C8B-B14F-4D97-AF65-F5344CB8AC3E}">
        <p14:creationId xmlns:p14="http://schemas.microsoft.com/office/powerpoint/2010/main" val="16686411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657600" cy="4754562"/>
          </a:xfrm>
        </p:spPr>
        <p:txBody>
          <a:bodyPr/>
          <a:lstStyle/>
          <a:p>
            <a:r>
              <a:rPr lang="en-US" dirty="0"/>
              <a:t>The Health Literacy Resource Guide</a:t>
            </a:r>
          </a:p>
        </p:txBody>
      </p:sp>
      <p:pic>
        <p:nvPicPr>
          <p:cNvPr id="8" name="Content Placeholder 7" descr="Image of Health Literacy Resource Guide "/>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8719" t="8002" r="8717"/>
          <a:stretch/>
        </p:blipFill>
        <p:spPr>
          <a:xfrm>
            <a:off x="4800600" y="304800"/>
            <a:ext cx="4225159" cy="5296430"/>
          </a:xfrm>
        </p:spPr>
      </p:pic>
      <p:sp>
        <p:nvSpPr>
          <p:cNvPr id="4" name="Slide Number Placeholder 3"/>
          <p:cNvSpPr>
            <a:spLocks noGrp="1"/>
          </p:cNvSpPr>
          <p:nvPr>
            <p:ph type="sldNum" sz="quarter" idx="10"/>
          </p:nvPr>
        </p:nvSpPr>
        <p:spPr/>
        <p:txBody>
          <a:bodyPr/>
          <a:lstStyle/>
          <a:p>
            <a:pPr>
              <a:defRPr/>
            </a:pPr>
            <a:fld id="{B0309883-611F-4EB9-AA5B-DD8342F0BFCE}" type="slidenum">
              <a:rPr lang="en-US" smtClean="0">
                <a:solidFill>
                  <a:srgbClr val="6F625A"/>
                </a:solidFill>
              </a:rPr>
              <a:pPr>
                <a:defRPr/>
              </a:pPr>
              <a:t>57</a:t>
            </a:fld>
            <a:endParaRPr lang="en-US">
              <a:solidFill>
                <a:srgbClr val="6F625A"/>
              </a:solidFill>
            </a:endParaRPr>
          </a:p>
        </p:txBody>
      </p:sp>
    </p:spTree>
    <p:extLst>
      <p:ext uri="{BB962C8B-B14F-4D97-AF65-F5344CB8AC3E}">
        <p14:creationId xmlns:p14="http://schemas.microsoft.com/office/powerpoint/2010/main" val="23573846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 today!</a:t>
            </a:r>
          </a:p>
        </p:txBody>
      </p:sp>
      <p:sp>
        <p:nvSpPr>
          <p:cNvPr id="3" name="Content Placeholder 2"/>
          <p:cNvSpPr>
            <a:spLocks noGrp="1"/>
          </p:cNvSpPr>
          <p:nvPr>
            <p:ph idx="1"/>
          </p:nvPr>
        </p:nvSpPr>
        <p:spPr/>
        <p:txBody>
          <a:bodyPr/>
          <a:lstStyle/>
          <a:p>
            <a:pPr marL="0" indent="0">
              <a:buNone/>
            </a:pPr>
            <a:r>
              <a:rPr lang="en-US" dirty="0"/>
              <a:t>Promote the use of health literate practices</a:t>
            </a:r>
          </a:p>
          <a:p>
            <a:r>
              <a:rPr lang="en-US" dirty="0"/>
              <a:t>Universal precautions approach</a:t>
            </a:r>
          </a:p>
          <a:p>
            <a:r>
              <a:rPr lang="en-US" dirty="0"/>
              <a:t>Clear communications</a:t>
            </a:r>
          </a:p>
          <a:p>
            <a:r>
              <a:rPr lang="en-US" dirty="0"/>
              <a:t>Cultural competence</a:t>
            </a:r>
          </a:p>
          <a:p>
            <a:endParaRPr lang="en-US" dirty="0"/>
          </a:p>
        </p:txBody>
      </p:sp>
      <p:sp>
        <p:nvSpPr>
          <p:cNvPr id="4" name="Slide Number Placeholder 3"/>
          <p:cNvSpPr>
            <a:spLocks noGrp="1"/>
          </p:cNvSpPr>
          <p:nvPr>
            <p:ph type="sldNum" sz="quarter" idx="10"/>
          </p:nvPr>
        </p:nvSpPr>
        <p:spPr/>
        <p:txBody>
          <a:bodyPr/>
          <a:lstStyle/>
          <a:p>
            <a:pPr>
              <a:defRPr/>
            </a:pPr>
            <a:fld id="{B0309883-611F-4EB9-AA5B-DD8342F0BFCE}" type="slidenum">
              <a:rPr lang="en-US" smtClean="0">
                <a:solidFill>
                  <a:srgbClr val="6F625A"/>
                </a:solidFill>
              </a:rPr>
              <a:pPr>
                <a:defRPr/>
              </a:pPr>
              <a:t>58</a:t>
            </a:fld>
            <a:endParaRPr lang="en-US">
              <a:solidFill>
                <a:srgbClr val="6F625A"/>
              </a:solidFill>
            </a:endParaRPr>
          </a:p>
        </p:txBody>
      </p:sp>
    </p:spTree>
    <p:extLst>
      <p:ext uri="{BB962C8B-B14F-4D97-AF65-F5344CB8AC3E}">
        <p14:creationId xmlns:p14="http://schemas.microsoft.com/office/powerpoint/2010/main" val="41453823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n jumping in the air"/>
          <p:cNvPicPr>
            <a:picLocks noChangeAspect="1"/>
          </p:cNvPicPr>
          <p:nvPr/>
        </p:nvPicPr>
        <p:blipFill rotWithShape="1">
          <a:blip r:embed="rId3" cstate="print">
            <a:extLst>
              <a:ext uri="{28A0092B-C50C-407E-A947-70E740481C1C}">
                <a14:useLocalDpi xmlns:a14="http://schemas.microsoft.com/office/drawing/2010/main" val="0"/>
              </a:ext>
            </a:extLst>
          </a:blip>
          <a:srcRect l="5769" t="10695" r="4435" b="11389"/>
          <a:stretch/>
        </p:blipFill>
        <p:spPr>
          <a:xfrm>
            <a:off x="5125210" y="228600"/>
            <a:ext cx="3561590" cy="4303931"/>
          </a:xfrm>
          <a:prstGeom prst="rect">
            <a:avLst/>
          </a:prstGeom>
        </p:spPr>
      </p:pic>
      <p:sp>
        <p:nvSpPr>
          <p:cNvPr id="5" name="Title 4"/>
          <p:cNvSpPr>
            <a:spLocks noGrp="1"/>
          </p:cNvSpPr>
          <p:nvPr>
            <p:ph type="title"/>
          </p:nvPr>
        </p:nvSpPr>
        <p:spPr>
          <a:xfrm>
            <a:off x="76200" y="457200"/>
            <a:ext cx="4645924" cy="3810000"/>
          </a:xfrm>
        </p:spPr>
        <p:txBody>
          <a:bodyPr/>
          <a:lstStyle/>
          <a:p>
            <a:pPr algn="ctr"/>
            <a:r>
              <a:rPr lang="en-US" sz="3200" b="1" dirty="0"/>
              <a:t>Thank you!</a:t>
            </a:r>
            <a:br>
              <a:rPr lang="en-US" sz="3200" dirty="0"/>
            </a:br>
            <a:r>
              <a:rPr lang="en-US" sz="3200" dirty="0"/>
              <a:t>Please complete your evaluation.</a:t>
            </a:r>
            <a:br>
              <a:rPr lang="en-US" sz="3200" dirty="0"/>
            </a:br>
            <a:br>
              <a:rPr lang="en-US" sz="3200" dirty="0"/>
            </a:br>
            <a:r>
              <a:rPr lang="en-US" sz="3200" dirty="0"/>
              <a:t>[INSERT LINK HERE]</a:t>
            </a:r>
            <a:br>
              <a:rPr lang="en-US" sz="3200" dirty="0"/>
            </a:br>
            <a:br>
              <a:rPr lang="en-US" sz="3200" dirty="0"/>
            </a:br>
            <a:endParaRPr lang="en-US" sz="3200" b="1" dirty="0"/>
          </a:p>
        </p:txBody>
      </p:sp>
      <p:sp>
        <p:nvSpPr>
          <p:cNvPr id="4" name="Slide Number Placeholder 3"/>
          <p:cNvSpPr>
            <a:spLocks noGrp="1"/>
          </p:cNvSpPr>
          <p:nvPr>
            <p:ph type="sldNum" sz="quarter" idx="10"/>
          </p:nvPr>
        </p:nvSpPr>
        <p:spPr/>
        <p:txBody>
          <a:bodyPr/>
          <a:lstStyle/>
          <a:p>
            <a:fld id="{2754ED01-E2A0-4C1E-8E21-014B99041579}" type="slidenum">
              <a:rPr lang="en-US" smtClean="0">
                <a:solidFill>
                  <a:srgbClr val="6F625A"/>
                </a:solidFill>
              </a:rPr>
              <a:pPr/>
              <a:t>59</a:t>
            </a:fld>
            <a:endParaRPr lang="en-US">
              <a:solidFill>
                <a:srgbClr val="6F625A"/>
              </a:solidFill>
            </a:endParaRPr>
          </a:p>
        </p:txBody>
      </p:sp>
      <p:sp>
        <p:nvSpPr>
          <p:cNvPr id="2" name="TextBox 1"/>
          <p:cNvSpPr txBox="1"/>
          <p:nvPr/>
        </p:nvSpPr>
        <p:spPr>
          <a:xfrm>
            <a:off x="10236" y="5024741"/>
            <a:ext cx="9144000" cy="646331"/>
          </a:xfrm>
          <a:prstGeom prst="rect">
            <a:avLst/>
          </a:prstGeom>
          <a:noFill/>
        </p:spPr>
        <p:txBody>
          <a:bodyPr wrap="square" rtlCol="0">
            <a:spAutoFit/>
          </a:bodyPr>
          <a:lstStyle/>
          <a:p>
            <a:r>
              <a:rPr lang="en-US" sz="900" dirty="0">
                <a:solidFill>
                  <a:srgbClr val="6F625A"/>
                </a:solidFill>
              </a:rPr>
              <a:t>This project </a:t>
            </a:r>
            <a:r>
              <a:rPr lang="en-US" sz="900" dirty="0" err="1">
                <a:solidFill>
                  <a:srgbClr val="6F625A"/>
                </a:solidFill>
              </a:rPr>
              <a:t>iwas</a:t>
            </a:r>
            <a:r>
              <a:rPr lang="en-US" sz="900" dirty="0">
                <a:solidFill>
                  <a:srgbClr val="6F625A"/>
                </a:solidFill>
              </a:rPr>
              <a:t> supported by the Health Resources and Services Administration (HRSA) of the U.S. Department of Health and Human Services (HHS) under grant number U69HA30143: Building Ryan White HIV/AIDS Program Recipient Capacity to Engage People Living with HIV in Health Care Access. This information or content and conclusions are those of the author and should not be construed as the official position or policy of, nor should any endorsements be inferred by HRSA, HHS or the U.S. Government.</a:t>
            </a:r>
          </a:p>
          <a:p>
            <a:r>
              <a:rPr lang="en-US" sz="900" dirty="0">
                <a:solidFill>
                  <a:srgbClr val="6F625A"/>
                </a:solidFill>
              </a:rPr>
              <a:t>The persons shown in photographs on this website/tool/resource are models and are being used for illustrative purposes only.</a:t>
            </a:r>
            <a:endParaRPr lang="en-US" sz="900" b="1" dirty="0">
              <a:solidFill>
                <a:srgbClr val="6F625A"/>
              </a:solidFill>
            </a:endParaRPr>
          </a:p>
        </p:txBody>
      </p:sp>
    </p:spTree>
    <p:extLst>
      <p:ext uri="{BB962C8B-B14F-4D97-AF65-F5344CB8AC3E}">
        <p14:creationId xmlns:p14="http://schemas.microsoft.com/office/powerpoint/2010/main" val="2639871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does limited health literacy affect health outcomes?</a:t>
            </a:r>
            <a:endParaRPr lang="en-US" dirty="0"/>
          </a:p>
        </p:txBody>
      </p:sp>
      <p:sp>
        <p:nvSpPr>
          <p:cNvPr id="3" name="Text Placeholder 2"/>
          <p:cNvSpPr>
            <a:spLocks noGrp="1"/>
          </p:cNvSpPr>
          <p:nvPr>
            <p:ph idx="1"/>
          </p:nvPr>
        </p:nvSpPr>
        <p:spPr/>
        <p:txBody>
          <a:bodyPr/>
          <a:lstStyle/>
          <a:p>
            <a:pPr marL="0" indent="0">
              <a:buNone/>
            </a:pPr>
            <a:r>
              <a:rPr lang="en-US" dirty="0"/>
              <a:t>People with limited health literacy are:</a:t>
            </a:r>
          </a:p>
          <a:p>
            <a:r>
              <a:rPr lang="en-US" dirty="0"/>
              <a:t>More likely to describe their health as “poor”</a:t>
            </a:r>
          </a:p>
          <a:p>
            <a:r>
              <a:rPr lang="en-US" dirty="0"/>
              <a:t>Less likely to use preventive services</a:t>
            </a:r>
          </a:p>
          <a:p>
            <a:r>
              <a:rPr lang="en-US" dirty="0"/>
              <a:t>Less knowledgeable about medical conditions and treatment</a:t>
            </a:r>
          </a:p>
          <a:p>
            <a:r>
              <a:rPr lang="en-US" dirty="0"/>
              <a:t>More likely to use emergency services</a:t>
            </a:r>
          </a:p>
          <a:p>
            <a:r>
              <a:rPr lang="en-US" dirty="0"/>
              <a:t>Often ashamed about their health literacy skill level</a:t>
            </a:r>
          </a:p>
        </p:txBody>
      </p:sp>
      <p:sp>
        <p:nvSpPr>
          <p:cNvPr id="4" name="Slide Number Placeholder 3"/>
          <p:cNvSpPr>
            <a:spLocks noGrp="1"/>
          </p:cNvSpPr>
          <p:nvPr>
            <p:ph type="sldNum" sz="quarter" idx="4294967295"/>
          </p:nvPr>
        </p:nvSpPr>
        <p:spPr>
          <a:xfrm>
            <a:off x="152400" y="6023001"/>
            <a:ext cx="762000" cy="502920"/>
          </a:xfrm>
          <a:prstGeom prst="ellipse">
            <a:avLst/>
          </a:prstGeom>
        </p:spPr>
        <p:txBody>
          <a:bodyPr/>
          <a:lstStyle/>
          <a:p>
            <a:fld id="{86CB4B4D-7CA3-9044-876B-883B54F8677D}" type="slidenum">
              <a:rPr lang="en-US" smtClean="0">
                <a:solidFill>
                  <a:srgbClr val="6F625A"/>
                </a:solidFill>
              </a:rPr>
              <a:pPr/>
              <a:t>6</a:t>
            </a:fld>
            <a:endParaRPr lang="en-US">
              <a:solidFill>
                <a:srgbClr val="6F625A"/>
              </a:solidFill>
            </a:endParaRPr>
          </a:p>
        </p:txBody>
      </p:sp>
    </p:spTree>
    <p:extLst>
      <p:ext uri="{BB962C8B-B14F-4D97-AF65-F5344CB8AC3E}">
        <p14:creationId xmlns:p14="http://schemas.microsoft.com/office/powerpoint/2010/main" val="3771666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Indications that a client may have limited health literacy </a:t>
            </a:r>
          </a:p>
        </p:txBody>
      </p:sp>
      <p:sp>
        <p:nvSpPr>
          <p:cNvPr id="4" name="Slide Number Placeholder 3"/>
          <p:cNvSpPr>
            <a:spLocks noGrp="1"/>
          </p:cNvSpPr>
          <p:nvPr>
            <p:ph type="sldNum" sz="quarter" idx="10"/>
          </p:nvPr>
        </p:nvSpPr>
        <p:spPr/>
        <p:txBody>
          <a:bodyPr/>
          <a:lstStyle/>
          <a:p>
            <a:fld id="{2754ED01-E2A0-4C1E-8E21-014B99041579}" type="slidenum">
              <a:rPr lang="en-US" smtClean="0">
                <a:solidFill>
                  <a:srgbClr val="6F625A"/>
                </a:solidFill>
              </a:rPr>
              <a:pPr/>
              <a:t>7</a:t>
            </a:fld>
            <a:endParaRPr lang="en-US" dirty="0">
              <a:solidFill>
                <a:srgbClr val="6F625A"/>
              </a:solidFill>
            </a:endParaRPr>
          </a:p>
        </p:txBody>
      </p:sp>
    </p:spTree>
    <p:custDataLst>
      <p:tags r:id="rId1"/>
    </p:custDataLst>
    <p:extLst>
      <p:ext uri="{BB962C8B-B14F-4D97-AF65-F5344CB8AC3E}">
        <p14:creationId xmlns:p14="http://schemas.microsoft.com/office/powerpoint/2010/main" val="3134119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General indications </a:t>
            </a:r>
            <a:endParaRPr lang="en-US" dirty="0"/>
          </a:p>
        </p:txBody>
      </p:sp>
      <p:sp>
        <p:nvSpPr>
          <p:cNvPr id="3" name="Text Placeholder 2"/>
          <p:cNvSpPr>
            <a:spLocks noGrp="1"/>
          </p:cNvSpPr>
          <p:nvPr>
            <p:ph idx="1"/>
          </p:nvPr>
        </p:nvSpPr>
        <p:spPr/>
        <p:txBody>
          <a:bodyPr/>
          <a:lstStyle/>
          <a:p>
            <a:pPr lvl="0"/>
            <a:r>
              <a:rPr lang="en-US" dirty="0"/>
              <a:t>Does not take medications correctly</a:t>
            </a:r>
          </a:p>
        </p:txBody>
      </p:sp>
      <p:sp>
        <p:nvSpPr>
          <p:cNvPr id="4" name="Slide Number Placeholder 3"/>
          <p:cNvSpPr>
            <a:spLocks noGrp="1"/>
          </p:cNvSpPr>
          <p:nvPr>
            <p:ph type="sldNum" sz="quarter" idx="4294967295"/>
          </p:nvPr>
        </p:nvSpPr>
        <p:spPr>
          <a:xfrm>
            <a:off x="152400" y="6023001"/>
            <a:ext cx="762000" cy="502920"/>
          </a:xfrm>
          <a:prstGeom prst="ellipse">
            <a:avLst/>
          </a:prstGeom>
        </p:spPr>
        <p:txBody>
          <a:bodyPr/>
          <a:lstStyle/>
          <a:p>
            <a:fld id="{86CB4B4D-7CA3-9044-876B-883B54F8677D}" type="slidenum">
              <a:rPr lang="en-US" smtClean="0">
                <a:solidFill>
                  <a:srgbClr val="6F625A"/>
                </a:solidFill>
              </a:rPr>
              <a:pPr/>
              <a:t>8</a:t>
            </a:fld>
            <a:endParaRPr lang="en-US">
              <a:solidFill>
                <a:srgbClr val="6F625A"/>
              </a:solidFill>
            </a:endParaRPr>
          </a:p>
        </p:txBody>
      </p:sp>
    </p:spTree>
    <p:extLst>
      <p:ext uri="{BB962C8B-B14F-4D97-AF65-F5344CB8AC3E}">
        <p14:creationId xmlns:p14="http://schemas.microsoft.com/office/powerpoint/2010/main" val="3344742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General indications </a:t>
            </a:r>
            <a:endParaRPr lang="en-US" dirty="0"/>
          </a:p>
        </p:txBody>
      </p:sp>
      <p:sp>
        <p:nvSpPr>
          <p:cNvPr id="3" name="Text Placeholder 2"/>
          <p:cNvSpPr>
            <a:spLocks noGrp="1"/>
          </p:cNvSpPr>
          <p:nvPr>
            <p:ph idx="1"/>
          </p:nvPr>
        </p:nvSpPr>
        <p:spPr/>
        <p:txBody>
          <a:bodyPr/>
          <a:lstStyle/>
          <a:p>
            <a:pPr lvl="0"/>
            <a:r>
              <a:rPr lang="en-US" dirty="0"/>
              <a:t>Does not take medications correctly</a:t>
            </a:r>
          </a:p>
          <a:p>
            <a:pPr lvl="0"/>
            <a:r>
              <a:rPr lang="en-US" dirty="0"/>
              <a:t>Frequently misses appointments</a:t>
            </a:r>
          </a:p>
          <a:p>
            <a:pPr lvl="0"/>
            <a:r>
              <a:rPr lang="en-US" dirty="0"/>
              <a:t>Fails to follow through on tests or referrals</a:t>
            </a:r>
          </a:p>
        </p:txBody>
      </p:sp>
      <p:sp>
        <p:nvSpPr>
          <p:cNvPr id="4" name="Slide Number Placeholder 3"/>
          <p:cNvSpPr>
            <a:spLocks noGrp="1"/>
          </p:cNvSpPr>
          <p:nvPr>
            <p:ph type="sldNum" sz="quarter" idx="4294967295"/>
          </p:nvPr>
        </p:nvSpPr>
        <p:spPr>
          <a:xfrm>
            <a:off x="152400" y="6023001"/>
            <a:ext cx="762000" cy="502920"/>
          </a:xfrm>
          <a:prstGeom prst="ellipse">
            <a:avLst/>
          </a:prstGeom>
        </p:spPr>
        <p:txBody>
          <a:bodyPr/>
          <a:lstStyle/>
          <a:p>
            <a:fld id="{86CB4B4D-7CA3-9044-876B-883B54F8677D}" type="slidenum">
              <a:rPr lang="en-US" smtClean="0">
                <a:solidFill>
                  <a:srgbClr val="6F625A"/>
                </a:solidFill>
              </a:rPr>
              <a:pPr/>
              <a:t>9</a:t>
            </a:fld>
            <a:endParaRPr lang="en-US">
              <a:solidFill>
                <a:srgbClr val="6F625A"/>
              </a:solidFill>
            </a:endParaRPr>
          </a:p>
        </p:txBody>
      </p:sp>
    </p:spTree>
    <p:extLst>
      <p:ext uri="{BB962C8B-B14F-4D97-AF65-F5344CB8AC3E}">
        <p14:creationId xmlns:p14="http://schemas.microsoft.com/office/powerpoint/2010/main" val="15361780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In It Together">
      <a:dk1>
        <a:srgbClr val="6F625A"/>
      </a:dk1>
      <a:lt1>
        <a:sysClr val="window" lastClr="FFFFFF"/>
      </a:lt1>
      <a:dk2>
        <a:srgbClr val="034358"/>
      </a:dk2>
      <a:lt2>
        <a:srgbClr val="C2B59C"/>
      </a:lt2>
      <a:accent1>
        <a:srgbClr val="2BADE2"/>
      </a:accent1>
      <a:accent2>
        <a:srgbClr val="FA961E"/>
      </a:accent2>
      <a:accent3>
        <a:srgbClr val="EE2E7C"/>
      </a:accent3>
      <a:accent4>
        <a:srgbClr val="8EC641"/>
      </a:accent4>
      <a:accent5>
        <a:srgbClr val="9B8579"/>
      </a:accent5>
      <a:accent6>
        <a:srgbClr val="45889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2907</TotalTime>
  <Words>10844</Words>
  <Application>Microsoft Macintosh PowerPoint</Application>
  <PresentationFormat>On-screen Show (4:3)</PresentationFormat>
  <Paragraphs>771</Paragraphs>
  <Slides>59</Slides>
  <Notes>59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Arial</vt:lpstr>
      <vt:lpstr>Arial Black</vt:lpstr>
      <vt:lpstr>Arial Rounded MT Bold</vt:lpstr>
      <vt:lpstr>Calibri</vt:lpstr>
      <vt:lpstr>Helvetica Neue</vt:lpstr>
      <vt:lpstr>Times New Roman</vt:lpstr>
      <vt:lpstr>Wingdings</vt:lpstr>
      <vt:lpstr>Office Theme</vt:lpstr>
      <vt:lpstr>In It Together: Improving Health Literacy for Black MSM</vt:lpstr>
      <vt:lpstr>Training objectives</vt:lpstr>
      <vt:lpstr>Definition of health literacy</vt:lpstr>
      <vt:lpstr>Who is at risk?</vt:lpstr>
      <vt:lpstr>How does limited health literacy affect people?</vt:lpstr>
      <vt:lpstr>How does limited health literacy affect health outcomes?</vt:lpstr>
      <vt:lpstr>Indications that a client may have limited health literacy </vt:lpstr>
      <vt:lpstr>General indications </vt:lpstr>
      <vt:lpstr>General indications </vt:lpstr>
      <vt:lpstr>General indications </vt:lpstr>
      <vt:lpstr>General indications </vt:lpstr>
      <vt:lpstr>Indications among people living with HIV/AIDS</vt:lpstr>
      <vt:lpstr>Universal precautions approach</vt:lpstr>
      <vt:lpstr>Premise of the universal precautions approach to health literacy</vt:lpstr>
      <vt:lpstr>Universal precautions takes an organizational commitment</vt:lpstr>
      <vt:lpstr>Socio-cultural factors</vt:lpstr>
      <vt:lpstr>Social determinants of health</vt:lpstr>
      <vt:lpstr>Intersectionality and the Black MSM experience</vt:lpstr>
      <vt:lpstr>Diversity</vt:lpstr>
      <vt:lpstr>Attitudes, stigma, and their impact on health-seeking behavior</vt:lpstr>
      <vt:lpstr>Stigma</vt:lpstr>
      <vt:lpstr>Responses to stigma</vt:lpstr>
      <vt:lpstr>Attitudes, stigma, and their impact on health-seeking behavior</vt:lpstr>
      <vt:lpstr>Medical mistrust</vt:lpstr>
      <vt:lpstr>Health literacy     Cultural competency    </vt:lpstr>
      <vt:lpstr>Cultural humility &amp; cultural competency</vt:lpstr>
      <vt:lpstr>Provider bias</vt:lpstr>
      <vt:lpstr>Current evidence on how to reduce implicit provider bias</vt:lpstr>
      <vt:lpstr>Face to face communication</vt:lpstr>
      <vt:lpstr>General strategies to improve spoken communication</vt:lpstr>
      <vt:lpstr>Important moments in HIV communication</vt:lpstr>
      <vt:lpstr>Health insurance literacy materials are available at the ACE TA Center https://careacttarget.org/ace </vt:lpstr>
      <vt:lpstr>Approaches to address health literacy</vt:lpstr>
      <vt:lpstr>Teach-back method</vt:lpstr>
      <vt:lpstr>Teach-back prompts</vt:lpstr>
      <vt:lpstr>The Show-Me approach</vt:lpstr>
      <vt:lpstr>Tips for successfully using the Teach-back or Show-Me approaches</vt:lpstr>
      <vt:lpstr>Ask Me 3™ approach </vt:lpstr>
      <vt:lpstr>Vignette: Curtis</vt:lpstr>
      <vt:lpstr>Tips for providers</vt:lpstr>
      <vt:lpstr>Other tips to communicate clearly </vt:lpstr>
      <vt:lpstr>How health professionals can foster a care partnership</vt:lpstr>
      <vt:lpstr>Written communication</vt:lpstr>
      <vt:lpstr>Formatting</vt:lpstr>
      <vt:lpstr>Avoid</vt:lpstr>
      <vt:lpstr>Word choice</vt:lpstr>
      <vt:lpstr>Content</vt:lpstr>
      <vt:lpstr>Download posters and brochures https://hivhealthliteracy.careacttarget.org </vt:lpstr>
      <vt:lpstr>Health literate organizations</vt:lpstr>
      <vt:lpstr>Definition of a health literate organization</vt:lpstr>
      <vt:lpstr>Definition of a health literate organization</vt:lpstr>
      <vt:lpstr>10 attributes of a health literate organization</vt:lpstr>
      <vt:lpstr>10 attributes of health literate organizations</vt:lpstr>
      <vt:lpstr>10 attributes of health literate organizations</vt:lpstr>
      <vt:lpstr>10 attributes of health literate organizations</vt:lpstr>
      <vt:lpstr>Become a more health literate organization</vt:lpstr>
      <vt:lpstr>The Health Literacy Resource Guide</vt:lpstr>
      <vt:lpstr>Start today!</vt:lpstr>
      <vt:lpstr>Thank you! Please complete your evaluation.  [INSERT LINK HERE]  </vt:lpstr>
    </vt:vector>
  </TitlesOfParts>
  <Company>John Snow Inc.</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JSI</dc:creator>
  <cp:lastModifiedBy>Elizabeth Costello</cp:lastModifiedBy>
  <cp:revision>143</cp:revision>
  <dcterms:created xsi:type="dcterms:W3CDTF">2017-03-23T19:45:24Z</dcterms:created>
  <dcterms:modified xsi:type="dcterms:W3CDTF">2019-08-09T18:00:59Z</dcterms:modified>
</cp:coreProperties>
</file>