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drawings/drawing3.xml" ContentType="application/vnd.openxmlformats-officedocument.drawingml.chartshapes+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notesSlides/notesSlide22.xml" ContentType="application/vnd.openxmlformats-officedocument.presentationml.notesSlide+xml"/>
  <Override PartName="/ppt/charts/chart21.xml" ContentType="application/vnd.openxmlformats-officedocument.drawingml.chart+xml"/>
  <Override PartName="/ppt/drawings/drawing4.xml" ContentType="application/vnd.openxmlformats-officedocument.drawingml.chartshapes+xml"/>
  <Override PartName="/ppt/notesSlides/notesSlide23.xml" ContentType="application/vnd.openxmlformats-officedocument.presentationml.notesSlide+xml"/>
  <Override PartName="/ppt/charts/chart22.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45"/>
  </p:notesMasterIdLst>
  <p:handoutMasterIdLst>
    <p:handoutMasterId r:id="rId46"/>
  </p:handoutMasterIdLst>
  <p:sldIdLst>
    <p:sldId id="256" r:id="rId3"/>
    <p:sldId id="396" r:id="rId4"/>
    <p:sldId id="397" r:id="rId5"/>
    <p:sldId id="378" r:id="rId6"/>
    <p:sldId id="370" r:id="rId7"/>
    <p:sldId id="398" r:id="rId8"/>
    <p:sldId id="401" r:id="rId9"/>
    <p:sldId id="399" r:id="rId10"/>
    <p:sldId id="402" r:id="rId11"/>
    <p:sldId id="403" r:id="rId12"/>
    <p:sldId id="404" r:id="rId13"/>
    <p:sldId id="405" r:id="rId14"/>
    <p:sldId id="406" r:id="rId15"/>
    <p:sldId id="407" r:id="rId16"/>
    <p:sldId id="408" r:id="rId17"/>
    <p:sldId id="410" r:id="rId18"/>
    <p:sldId id="450" r:id="rId19"/>
    <p:sldId id="382" r:id="rId20"/>
    <p:sldId id="411" r:id="rId21"/>
    <p:sldId id="383" r:id="rId22"/>
    <p:sldId id="394" r:id="rId23"/>
    <p:sldId id="384" r:id="rId24"/>
    <p:sldId id="395" r:id="rId25"/>
    <p:sldId id="385" r:id="rId26"/>
    <p:sldId id="414" r:id="rId27"/>
    <p:sldId id="409" r:id="rId28"/>
    <p:sldId id="413" r:id="rId29"/>
    <p:sldId id="449" r:id="rId30"/>
    <p:sldId id="442" r:id="rId31"/>
    <p:sldId id="443" r:id="rId32"/>
    <p:sldId id="431" r:id="rId33"/>
    <p:sldId id="440" r:id="rId34"/>
    <p:sldId id="441" r:id="rId35"/>
    <p:sldId id="444" r:id="rId36"/>
    <p:sldId id="445" r:id="rId37"/>
    <p:sldId id="446" r:id="rId38"/>
    <p:sldId id="447" r:id="rId39"/>
    <p:sldId id="448" r:id="rId40"/>
    <p:sldId id="454" r:id="rId41"/>
    <p:sldId id="457" r:id="rId42"/>
    <p:sldId id="456" r:id="rId43"/>
    <p:sldId id="458" r:id="rId44"/>
  </p:sldIdLst>
  <p:sldSz cx="9144000" cy="6858000" type="screen4x3"/>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 initials="TM" lastIdx="1" clrIdx="0"/>
  <p:cmAuthor id="1" name="Heather Hauck" initials="HH" lastIdx="10" clrIdx="1"/>
  <p:cmAuthor id="2" name="Connie Jorstad" initials="CMJ" lastIdx="1" clrIdx="2"/>
  <p:cmAuthor id="3" name="Antigone Dempsey" initials="AHD" lastIdx="9" clrIdx="3"/>
  <p:cmAuthor id="4" name="Stacy Cohen" initials="SC"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8CFF53"/>
    <a:srgbClr val="66FF66"/>
    <a:srgbClr val="006600"/>
    <a:srgbClr val="009900"/>
    <a:srgbClr val="66FF33"/>
    <a:srgbClr val="99FF66"/>
    <a:srgbClr val="CCFF99"/>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77790" autoAdjust="0"/>
  </p:normalViewPr>
  <p:slideViewPr>
    <p:cSldViewPr>
      <p:cViewPr>
        <p:scale>
          <a:sx n="80" d="100"/>
          <a:sy n="80" d="100"/>
        </p:scale>
        <p:origin x="-1528" y="-432"/>
      </p:cViewPr>
      <p:guideLst>
        <p:guide orient="horz" pos="2160"/>
        <p:guide pos="2880"/>
      </p:guideLst>
    </p:cSldViewPr>
  </p:slideViewPr>
  <p:notesTextViewPr>
    <p:cViewPr>
      <p:scale>
        <a:sx n="3" d="2"/>
        <a:sy n="3" d="2"/>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tags" Target="tags/tag1.xml"/><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 Id="rId2"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 Id="rId2" Type="http://schemas.openxmlformats.org/officeDocument/2006/relationships/chartUserShapes" Target="../drawings/drawing4.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96575595836"/>
          <c:y val="0.0852293968321577"/>
          <c:w val="0.657107928623016"/>
          <c:h val="0.85977681005899"/>
        </c:manualLayout>
      </c:layout>
      <c:pieChart>
        <c:varyColors val="1"/>
        <c:ser>
          <c:idx val="0"/>
          <c:order val="0"/>
          <c:tx>
            <c:strRef>
              <c:f>Sheet1!$B$1</c:f>
              <c:strCache>
                <c:ptCount val="1"/>
                <c:pt idx="0">
                  <c:v>Gender</c:v>
                </c:pt>
              </c:strCache>
            </c:strRef>
          </c:tx>
          <c:spPr>
            <a:ln>
              <a:solidFill>
                <a:schemeClr val="tx1"/>
              </a:solidFill>
            </a:ln>
          </c:spPr>
          <c:dPt>
            <c:idx val="0"/>
            <c:bubble3D val="0"/>
            <c:spPr>
              <a:solidFill>
                <a:srgbClr val="47C3D3"/>
              </a:solidFill>
              <a:ln>
                <a:solidFill>
                  <a:schemeClr val="tx1"/>
                </a:solidFill>
              </a:ln>
            </c:spPr>
          </c:dPt>
          <c:dPt>
            <c:idx val="1"/>
            <c:bubble3D val="0"/>
            <c:spPr>
              <a:solidFill>
                <a:srgbClr val="F18C22"/>
              </a:solidFill>
              <a:ln>
                <a:solidFill>
                  <a:schemeClr val="tx1"/>
                </a:solidFill>
              </a:ln>
            </c:spPr>
          </c:dPt>
          <c:dPt>
            <c:idx val="2"/>
            <c:bubble3D val="0"/>
            <c:spPr>
              <a:solidFill>
                <a:srgbClr val="ADD136"/>
              </a:solidFill>
              <a:ln>
                <a:solidFill>
                  <a:schemeClr val="tx1"/>
                </a:solidFill>
              </a:ln>
            </c:spPr>
          </c:dPt>
          <c:dLbls>
            <c:dLbl>
              <c:idx val="0"/>
              <c:layout>
                <c:manualLayout>
                  <c:x val="-0.151914204827591"/>
                  <c:y val="-0.176406688388089"/>
                </c:manualLayout>
              </c:layout>
              <c:tx>
                <c:rich>
                  <a:bodyPr/>
                  <a:lstStyle/>
                  <a:p>
                    <a:r>
                      <a:rPr lang="en-US" sz="2000" dirty="0" smtClean="0"/>
                      <a:t> 70.6 </a:t>
                    </a:r>
                    <a:endParaRPr lang="en-US" dirty="0"/>
                  </a:p>
                </c:rich>
              </c:tx>
              <c:dLblPos val="bestFit"/>
              <c:showLegendKey val="0"/>
              <c:showVal val="1"/>
              <c:showCatName val="0"/>
              <c:showSerName val="0"/>
              <c:showPercent val="0"/>
              <c:showBubbleSize val="0"/>
            </c:dLbl>
            <c:dLbl>
              <c:idx val="1"/>
              <c:layout>
                <c:manualLayout>
                  <c:x val="0.187322306188237"/>
                  <c:y val="0.161916654796823"/>
                </c:manualLayout>
              </c:layout>
              <c:tx>
                <c:rich>
                  <a:bodyPr/>
                  <a:lstStyle/>
                  <a:p>
                    <a:r>
                      <a:rPr lang="en-US" sz="2000" dirty="0"/>
                      <a:t> </a:t>
                    </a:r>
                    <a:r>
                      <a:rPr lang="en-US" sz="2000" dirty="0" smtClean="0"/>
                      <a:t>28.3 </a:t>
                    </a:r>
                    <a:endParaRPr lang="en-US" dirty="0"/>
                  </a:p>
                </c:rich>
              </c:tx>
              <c:dLblPos val="bestFit"/>
              <c:showLegendKey val="0"/>
              <c:showVal val="1"/>
              <c:showCatName val="0"/>
              <c:showSerName val="0"/>
              <c:showPercent val="0"/>
              <c:showBubbleSize val="0"/>
            </c:dLbl>
            <c:dLbl>
              <c:idx val="2"/>
              <c:layout>
                <c:manualLayout>
                  <c:x val="0.0805906392573412"/>
                  <c:y val="0.00425562711265934"/>
                </c:manualLayout>
              </c:layout>
              <c:tx>
                <c:rich>
                  <a:bodyPr/>
                  <a:lstStyle/>
                  <a:p>
                    <a:r>
                      <a:rPr lang="en-US" sz="2000" dirty="0"/>
                      <a:t> </a:t>
                    </a:r>
                    <a:r>
                      <a:rPr lang="en-US" sz="2000" dirty="0" smtClean="0"/>
                      <a:t>1.1 </a:t>
                    </a:r>
                    <a:endParaRPr lang="en-US" dirty="0"/>
                  </a:p>
                </c:rich>
              </c:tx>
              <c:dLblPos val="bestFit"/>
              <c:showLegendKey val="0"/>
              <c:showVal val="1"/>
              <c:showCatName val="0"/>
              <c:showSerName val="0"/>
              <c:showPercent val="0"/>
              <c:showBubbleSize val="0"/>
            </c:dLbl>
            <c:txPr>
              <a:bodyPr/>
              <a:lstStyle/>
              <a:p>
                <a:pPr>
                  <a:defRPr sz="2000" b="1"/>
                </a:pPr>
                <a:endParaRPr lang="en-US"/>
              </a:p>
            </c:txPr>
            <c:dLblPos val="ctr"/>
            <c:showLegendKey val="0"/>
            <c:showVal val="1"/>
            <c:showCatName val="0"/>
            <c:showSerName val="0"/>
            <c:showPercent val="0"/>
            <c:showBubbleSize val="0"/>
            <c:showLeaderLines val="1"/>
          </c:dLbls>
          <c:cat>
            <c:strRef>
              <c:f>Sheet1!$A$2:$A$4</c:f>
              <c:strCache>
                <c:ptCount val="3"/>
                <c:pt idx="0">
                  <c:v>Male</c:v>
                </c:pt>
                <c:pt idx="1">
                  <c:v>Female</c:v>
                </c:pt>
                <c:pt idx="2">
                  <c:v>Transgender</c:v>
                </c:pt>
              </c:strCache>
            </c:strRef>
          </c:cat>
          <c:val>
            <c:numRef>
              <c:f>Sheet1!$B$2:$B$4</c:f>
              <c:numCache>
                <c:formatCode>_(* #,##0.0_);_(* \(#,##0.0\);_(* "-"??_);_(@_)</c:formatCode>
                <c:ptCount val="3"/>
                <c:pt idx="0">
                  <c:v>70.6</c:v>
                </c:pt>
                <c:pt idx="1">
                  <c:v>28.33000000000001</c:v>
                </c:pt>
                <c:pt idx="2">
                  <c:v>1.07</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Male</a:t>
            </a:r>
          </a:p>
          <a:p>
            <a:pPr>
              <a:defRPr/>
            </a:pPr>
            <a:r>
              <a:rPr lang="en-US" sz="1800" dirty="0" smtClean="0"/>
              <a:t>N=341,229</a:t>
            </a:r>
            <a:endParaRPr lang="en-US" sz="1800" dirty="0"/>
          </a:p>
        </c:rich>
      </c:tx>
      <c:layout>
        <c:manualLayout>
          <c:xMode val="edge"/>
          <c:yMode val="edge"/>
          <c:x val="0.104698276845829"/>
          <c:y val="0.00127793567382992"/>
        </c:manualLayout>
      </c:layout>
      <c:overlay val="0"/>
    </c:title>
    <c:autoTitleDeleted val="0"/>
    <c:plotArea>
      <c:layout>
        <c:manualLayout>
          <c:layoutTarget val="inner"/>
          <c:xMode val="edge"/>
          <c:yMode val="edge"/>
          <c:x val="0.0357612679880532"/>
          <c:y val="0.241365231702723"/>
          <c:w val="0.293052086161644"/>
          <c:h val="0.538030005601827"/>
        </c:manualLayout>
      </c:layout>
      <c:pieChart>
        <c:varyColors val="1"/>
        <c:ser>
          <c:idx val="0"/>
          <c:order val="0"/>
          <c:tx>
            <c:strRef>
              <c:f>Sheet1!$B$1</c:f>
              <c:strCache>
                <c:ptCount val="1"/>
                <c:pt idx="0">
                  <c:v>Housing</c:v>
                </c:pt>
              </c:strCache>
            </c:strRef>
          </c:tx>
          <c:spPr>
            <a:ln>
              <a:solidFill>
                <a:schemeClr val="tx1"/>
              </a:solidFill>
            </a:ln>
          </c:spPr>
          <c:dPt>
            <c:idx val="0"/>
            <c:bubble3D val="0"/>
            <c:spPr>
              <a:solidFill>
                <a:srgbClr val="088743"/>
              </a:solidFill>
              <a:ln>
                <a:solidFill>
                  <a:schemeClr val="tx1"/>
                </a:solidFill>
              </a:ln>
            </c:spPr>
          </c:dPt>
          <c:dPt>
            <c:idx val="1"/>
            <c:bubble3D val="0"/>
            <c:spPr>
              <a:solidFill>
                <a:srgbClr val="ADD136"/>
              </a:solidFill>
              <a:ln>
                <a:solidFill>
                  <a:schemeClr val="tx1"/>
                </a:solidFill>
              </a:ln>
            </c:spPr>
          </c:dPt>
          <c:dPt>
            <c:idx val="2"/>
            <c:bubble3D val="0"/>
            <c:spPr>
              <a:solidFill>
                <a:srgbClr val="FFDE17"/>
              </a:solidFill>
              <a:ln>
                <a:solidFill>
                  <a:schemeClr val="tx1"/>
                </a:solidFill>
              </a:ln>
            </c:spPr>
          </c:dPt>
          <c:dPt>
            <c:idx val="3"/>
            <c:bubble3D val="0"/>
            <c:spPr>
              <a:solidFill>
                <a:schemeClr val="accent6">
                  <a:lumMod val="50000"/>
                </a:schemeClr>
              </a:solidFill>
              <a:ln>
                <a:solidFill>
                  <a:schemeClr val="tx1"/>
                </a:solidFill>
              </a:ln>
            </c:spPr>
          </c:dPt>
          <c:dPt>
            <c:idx val="4"/>
            <c:bubble3D val="0"/>
            <c:spPr>
              <a:solidFill>
                <a:schemeClr val="accent6"/>
              </a:solidFill>
              <a:ln>
                <a:solidFill>
                  <a:schemeClr val="tx1"/>
                </a:solidFill>
              </a:ln>
            </c:spPr>
          </c:dPt>
          <c:dPt>
            <c:idx val="5"/>
            <c:bubble3D val="0"/>
            <c:spPr>
              <a:solidFill>
                <a:schemeClr val="accent1">
                  <a:lumMod val="60000"/>
                  <a:lumOff val="40000"/>
                </a:schemeClr>
              </a:solidFill>
              <a:ln>
                <a:solidFill>
                  <a:schemeClr val="tx1"/>
                </a:solidFill>
              </a:ln>
            </c:spPr>
          </c:dPt>
          <c:dPt>
            <c:idx val="6"/>
            <c:bubble3D val="0"/>
            <c:spPr>
              <a:solidFill>
                <a:srgbClr val="0066FF"/>
              </a:solidFill>
              <a:ln>
                <a:solidFill>
                  <a:schemeClr val="tx1"/>
                </a:solidFill>
              </a:ln>
            </c:spPr>
          </c:dPt>
          <c:dLbls>
            <c:dLbl>
              <c:idx val="0"/>
              <c:layout>
                <c:manualLayout>
                  <c:x val="-0.0802843774962912"/>
                  <c:y val="-0.150853661030118"/>
                </c:manualLayout>
              </c:layout>
              <c:spPr/>
              <c:txPr>
                <a:bodyPr/>
                <a:lstStyle/>
                <a:p>
                  <a:pPr>
                    <a:defRPr b="1">
                      <a:solidFill>
                        <a:schemeClr val="bg1">
                          <a:lumMod val="85000"/>
                        </a:schemeClr>
                      </a:solidFill>
                    </a:defRPr>
                  </a:pPr>
                  <a:endParaRPr lang="en-US"/>
                </a:p>
              </c:txPr>
              <c:dLblPos val="bestFit"/>
              <c:showLegendKey val="0"/>
              <c:showVal val="1"/>
              <c:showCatName val="0"/>
              <c:showSerName val="0"/>
              <c:showPercent val="0"/>
              <c:showBubbleSize val="0"/>
            </c:dLbl>
            <c:dLbl>
              <c:idx val="2"/>
              <c:layout>
                <c:manualLayout>
                  <c:x val="-0.013938434326144"/>
                  <c:y val="-0.00312470607479502"/>
                </c:manualLayout>
              </c:layout>
              <c:dLblPos val="bestFit"/>
              <c:showLegendKey val="0"/>
              <c:showVal val="1"/>
              <c:showCatName val="0"/>
              <c:showSerName val="0"/>
              <c:showPercent val="0"/>
              <c:showBubbleSize val="0"/>
            </c:dLbl>
            <c:txPr>
              <a:bodyPr/>
              <a:lstStyle/>
              <a:p>
                <a:pPr>
                  <a:defRPr b="1"/>
                </a:pPr>
                <a:endParaRPr lang="en-US"/>
              </a:p>
            </c:txPr>
            <c:dLblPos val="bestFit"/>
            <c:showLegendKey val="0"/>
            <c:showVal val="1"/>
            <c:showCatName val="0"/>
            <c:showSerName val="0"/>
            <c:showPercent val="0"/>
            <c:showBubbleSize val="0"/>
            <c:showLeaderLines val="1"/>
          </c:dLbls>
          <c:cat>
            <c:strRef>
              <c:f>Sheet1!$A$2:$A$4</c:f>
              <c:strCache>
                <c:ptCount val="3"/>
                <c:pt idx="0">
                  <c:v>Stable</c:v>
                </c:pt>
                <c:pt idx="1">
                  <c:v>Temporary</c:v>
                </c:pt>
                <c:pt idx="2">
                  <c:v>Unstable</c:v>
                </c:pt>
              </c:strCache>
            </c:strRef>
          </c:cat>
          <c:val>
            <c:numRef>
              <c:f>Sheet1!$B$2:$B$4</c:f>
              <c:numCache>
                <c:formatCode>0.0</c:formatCode>
                <c:ptCount val="3"/>
                <c:pt idx="0">
                  <c:v>82.58471583599284</c:v>
                </c:pt>
                <c:pt idx="1">
                  <c:v>12.4417912897204</c:v>
                </c:pt>
                <c:pt idx="2">
                  <c:v>4.97349287428677</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Female</a:t>
            </a:r>
          </a:p>
          <a:p>
            <a:pPr>
              <a:defRPr/>
            </a:pPr>
            <a:r>
              <a:rPr lang="en-US" sz="1800" dirty="0" smtClean="0"/>
              <a:t>N=135,007</a:t>
            </a:r>
            <a:endParaRPr lang="en-US" sz="1800" dirty="0"/>
          </a:p>
        </c:rich>
      </c:tx>
      <c:layout>
        <c:manualLayout>
          <c:xMode val="edge"/>
          <c:yMode val="edge"/>
          <c:x val="0.256550014581511"/>
          <c:y val="0.0156757101504735"/>
        </c:manualLayout>
      </c:layout>
      <c:overlay val="0"/>
    </c:title>
    <c:autoTitleDeleted val="0"/>
    <c:plotArea>
      <c:layout>
        <c:manualLayout>
          <c:layoutTarget val="inner"/>
          <c:xMode val="edge"/>
          <c:yMode val="edge"/>
          <c:x val="0.0765018955963838"/>
          <c:y val="0.29598698727863"/>
          <c:w val="0.760362787984835"/>
          <c:h val="0.629880072494754"/>
        </c:manualLayout>
      </c:layout>
      <c:pieChart>
        <c:varyColors val="1"/>
        <c:ser>
          <c:idx val="0"/>
          <c:order val="0"/>
          <c:tx>
            <c:strRef>
              <c:f>Sheet1!$B$1</c:f>
              <c:strCache>
                <c:ptCount val="1"/>
                <c:pt idx="0">
                  <c:v>Housing</c:v>
                </c:pt>
              </c:strCache>
            </c:strRef>
          </c:tx>
          <c:spPr>
            <a:ln>
              <a:solidFill>
                <a:schemeClr val="tx1"/>
              </a:solidFill>
            </a:ln>
          </c:spPr>
          <c:dPt>
            <c:idx val="0"/>
            <c:bubble3D val="0"/>
            <c:spPr>
              <a:solidFill>
                <a:srgbClr val="088743"/>
              </a:solidFill>
              <a:ln>
                <a:solidFill>
                  <a:schemeClr val="tx1"/>
                </a:solidFill>
              </a:ln>
            </c:spPr>
          </c:dPt>
          <c:dPt>
            <c:idx val="1"/>
            <c:bubble3D val="0"/>
            <c:spPr>
              <a:solidFill>
                <a:srgbClr val="ADD136"/>
              </a:solidFill>
              <a:ln>
                <a:solidFill>
                  <a:schemeClr val="tx1"/>
                </a:solidFill>
              </a:ln>
            </c:spPr>
          </c:dPt>
          <c:dPt>
            <c:idx val="2"/>
            <c:bubble3D val="0"/>
            <c:spPr>
              <a:solidFill>
                <a:srgbClr val="FFDE17"/>
              </a:solidFill>
              <a:ln>
                <a:solidFill>
                  <a:schemeClr val="tx1"/>
                </a:solidFill>
              </a:ln>
            </c:spPr>
          </c:dPt>
          <c:dPt>
            <c:idx val="3"/>
            <c:bubble3D val="0"/>
            <c:spPr>
              <a:solidFill>
                <a:schemeClr val="accent6">
                  <a:lumMod val="50000"/>
                </a:schemeClr>
              </a:solidFill>
              <a:ln>
                <a:solidFill>
                  <a:schemeClr val="tx1"/>
                </a:solidFill>
              </a:ln>
            </c:spPr>
          </c:dPt>
          <c:dPt>
            <c:idx val="4"/>
            <c:bubble3D val="0"/>
            <c:spPr>
              <a:solidFill>
                <a:schemeClr val="accent6"/>
              </a:solidFill>
              <a:ln>
                <a:solidFill>
                  <a:schemeClr val="tx1"/>
                </a:solidFill>
              </a:ln>
            </c:spPr>
          </c:dPt>
          <c:dPt>
            <c:idx val="5"/>
            <c:bubble3D val="0"/>
            <c:spPr>
              <a:solidFill>
                <a:schemeClr val="accent1">
                  <a:lumMod val="60000"/>
                  <a:lumOff val="40000"/>
                </a:schemeClr>
              </a:solidFill>
              <a:ln>
                <a:solidFill>
                  <a:schemeClr val="tx1"/>
                </a:solidFill>
              </a:ln>
            </c:spPr>
          </c:dPt>
          <c:dPt>
            <c:idx val="6"/>
            <c:bubble3D val="0"/>
            <c:spPr>
              <a:solidFill>
                <a:srgbClr val="0066FF"/>
              </a:solidFill>
              <a:ln>
                <a:solidFill>
                  <a:schemeClr val="tx1"/>
                </a:solidFill>
              </a:ln>
            </c:spPr>
          </c:dPt>
          <c:dLbls>
            <c:dLbl>
              <c:idx val="0"/>
              <c:layout>
                <c:manualLayout>
                  <c:x val="-0.144159667541557"/>
                  <c:y val="-0.184721986677084"/>
                </c:manualLayout>
              </c:layout>
              <c:spPr/>
              <c:txPr>
                <a:bodyPr/>
                <a:lstStyle/>
                <a:p>
                  <a:pPr>
                    <a:defRPr b="1">
                      <a:solidFill>
                        <a:schemeClr val="bg1">
                          <a:lumMod val="85000"/>
                        </a:schemeClr>
                      </a:solidFill>
                    </a:defRPr>
                  </a:pPr>
                  <a:endParaRPr lang="en-US"/>
                </a:p>
              </c:txPr>
              <c:dLblPos val="bestFit"/>
              <c:showLegendKey val="0"/>
              <c:showVal val="1"/>
              <c:showCatName val="0"/>
              <c:showSerName val="0"/>
              <c:showPercent val="0"/>
              <c:showBubbleSize val="0"/>
            </c:dLbl>
            <c:dLbl>
              <c:idx val="2"/>
              <c:layout>
                <c:manualLayout>
                  <c:x val="0.0196060075823855"/>
                  <c:y val="-0.00740795499952408"/>
                </c:manualLayout>
              </c:layout>
              <c:dLblPos val="bestFit"/>
              <c:showLegendKey val="0"/>
              <c:showVal val="1"/>
              <c:showCatName val="0"/>
              <c:showSerName val="0"/>
              <c:showPercent val="0"/>
              <c:showBubbleSize val="0"/>
            </c:dLbl>
            <c:txPr>
              <a:bodyPr/>
              <a:lstStyle/>
              <a:p>
                <a:pPr>
                  <a:defRPr b="1"/>
                </a:pPr>
                <a:endParaRPr lang="en-US"/>
              </a:p>
            </c:txPr>
            <c:dLblPos val="bestFit"/>
            <c:showLegendKey val="0"/>
            <c:showVal val="1"/>
            <c:showCatName val="0"/>
            <c:showSerName val="0"/>
            <c:showPercent val="0"/>
            <c:showBubbleSize val="0"/>
            <c:showLeaderLines val="1"/>
          </c:dLbls>
          <c:cat>
            <c:strRef>
              <c:f>Sheet1!$A$2:$A$4</c:f>
              <c:strCache>
                <c:ptCount val="3"/>
                <c:pt idx="0">
                  <c:v>Stable</c:v>
                </c:pt>
                <c:pt idx="1">
                  <c:v>Temporary</c:v>
                </c:pt>
                <c:pt idx="2">
                  <c:v>Unstable</c:v>
                </c:pt>
              </c:strCache>
            </c:strRef>
          </c:cat>
          <c:val>
            <c:numRef>
              <c:f>Sheet1!$B$2:$B$4</c:f>
              <c:numCache>
                <c:formatCode>0.0</c:formatCode>
                <c:ptCount val="3"/>
                <c:pt idx="0">
                  <c:v>86.17330953209826</c:v>
                </c:pt>
                <c:pt idx="1">
                  <c:v>9.991333782692749</c:v>
                </c:pt>
                <c:pt idx="2">
                  <c:v>3.835356685208914</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Transgender</a:t>
            </a:r>
          </a:p>
          <a:p>
            <a:pPr>
              <a:defRPr/>
            </a:pPr>
            <a:r>
              <a:rPr lang="en-US" sz="1800" dirty="0" smtClean="0"/>
              <a:t>N=5,103</a:t>
            </a:r>
            <a:endParaRPr lang="en-US" sz="1800" dirty="0"/>
          </a:p>
        </c:rich>
      </c:tx>
      <c:layout>
        <c:manualLayout>
          <c:xMode val="edge"/>
          <c:yMode val="edge"/>
          <c:x val="0.345352804736617"/>
          <c:y val="0.0156757101504735"/>
        </c:manualLayout>
      </c:layout>
      <c:overlay val="0"/>
    </c:title>
    <c:autoTitleDeleted val="0"/>
    <c:plotArea>
      <c:layout>
        <c:manualLayout>
          <c:layoutTarget val="inner"/>
          <c:xMode val="edge"/>
          <c:yMode val="edge"/>
          <c:x val="0.166165842641763"/>
          <c:y val="0.293300564776846"/>
          <c:w val="0.810750473051334"/>
          <c:h val="0.641771115836509"/>
        </c:manualLayout>
      </c:layout>
      <c:pieChart>
        <c:varyColors val="1"/>
        <c:ser>
          <c:idx val="0"/>
          <c:order val="0"/>
          <c:tx>
            <c:strRef>
              <c:f>Sheet1!$B$1</c:f>
              <c:strCache>
                <c:ptCount val="1"/>
                <c:pt idx="0">
                  <c:v>Housing</c:v>
                </c:pt>
              </c:strCache>
            </c:strRef>
          </c:tx>
          <c:spPr>
            <a:ln>
              <a:solidFill>
                <a:schemeClr val="tx1"/>
              </a:solidFill>
            </a:ln>
          </c:spPr>
          <c:dPt>
            <c:idx val="0"/>
            <c:bubble3D val="0"/>
            <c:spPr>
              <a:solidFill>
                <a:srgbClr val="088743"/>
              </a:solidFill>
              <a:ln>
                <a:solidFill>
                  <a:schemeClr val="tx1"/>
                </a:solidFill>
              </a:ln>
            </c:spPr>
          </c:dPt>
          <c:dPt>
            <c:idx val="1"/>
            <c:bubble3D val="0"/>
            <c:spPr>
              <a:solidFill>
                <a:srgbClr val="ADD136"/>
              </a:solidFill>
              <a:ln>
                <a:solidFill>
                  <a:schemeClr val="tx1"/>
                </a:solidFill>
              </a:ln>
            </c:spPr>
          </c:dPt>
          <c:dPt>
            <c:idx val="2"/>
            <c:bubble3D val="0"/>
            <c:spPr>
              <a:solidFill>
                <a:srgbClr val="FFDE17"/>
              </a:solidFill>
              <a:ln>
                <a:solidFill>
                  <a:schemeClr val="tx1"/>
                </a:solidFill>
              </a:ln>
            </c:spPr>
          </c:dPt>
          <c:dPt>
            <c:idx val="3"/>
            <c:bubble3D val="0"/>
            <c:spPr>
              <a:solidFill>
                <a:schemeClr val="accent6">
                  <a:lumMod val="50000"/>
                </a:schemeClr>
              </a:solidFill>
              <a:ln>
                <a:solidFill>
                  <a:schemeClr val="tx1"/>
                </a:solidFill>
              </a:ln>
            </c:spPr>
          </c:dPt>
          <c:dPt>
            <c:idx val="4"/>
            <c:bubble3D val="0"/>
            <c:spPr>
              <a:solidFill>
                <a:schemeClr val="accent6"/>
              </a:solidFill>
              <a:ln>
                <a:solidFill>
                  <a:schemeClr val="tx1"/>
                </a:solidFill>
              </a:ln>
            </c:spPr>
          </c:dPt>
          <c:dPt>
            <c:idx val="5"/>
            <c:bubble3D val="0"/>
            <c:spPr>
              <a:solidFill>
                <a:schemeClr val="accent1">
                  <a:lumMod val="60000"/>
                  <a:lumOff val="40000"/>
                </a:schemeClr>
              </a:solidFill>
              <a:ln>
                <a:solidFill>
                  <a:schemeClr val="tx1"/>
                </a:solidFill>
              </a:ln>
            </c:spPr>
          </c:dPt>
          <c:dPt>
            <c:idx val="6"/>
            <c:bubble3D val="0"/>
            <c:spPr>
              <a:solidFill>
                <a:srgbClr val="0066FF"/>
              </a:solidFill>
              <a:ln>
                <a:solidFill>
                  <a:schemeClr val="tx1"/>
                </a:solidFill>
              </a:ln>
            </c:spPr>
          </c:dPt>
          <c:dLbls>
            <c:dLbl>
              <c:idx val="0"/>
              <c:layout>
                <c:manualLayout>
                  <c:x val="-0.204583409631936"/>
                  <c:y val="-0.118034205502624"/>
                </c:manualLayout>
              </c:layout>
              <c:spPr/>
              <c:txPr>
                <a:bodyPr/>
                <a:lstStyle/>
                <a:p>
                  <a:pPr>
                    <a:defRPr b="1">
                      <a:solidFill>
                        <a:schemeClr val="bg1">
                          <a:lumMod val="85000"/>
                        </a:schemeClr>
                      </a:solidFill>
                    </a:defRPr>
                  </a:pPr>
                  <a:endParaRPr lang="en-US"/>
                </a:p>
              </c:txPr>
              <c:dLblPos val="bestFit"/>
              <c:showLegendKey val="0"/>
              <c:showVal val="1"/>
              <c:showCatName val="0"/>
              <c:showSerName val="0"/>
              <c:showPercent val="0"/>
              <c:showBubbleSize val="0"/>
            </c:dLbl>
            <c:txPr>
              <a:bodyPr/>
              <a:lstStyle/>
              <a:p>
                <a:pPr>
                  <a:defRPr b="1"/>
                </a:pPr>
                <a:endParaRPr lang="en-US"/>
              </a:p>
            </c:txPr>
            <c:dLblPos val="bestFit"/>
            <c:showLegendKey val="0"/>
            <c:showVal val="1"/>
            <c:showCatName val="0"/>
            <c:showSerName val="0"/>
            <c:showPercent val="0"/>
            <c:showBubbleSize val="0"/>
            <c:showLeaderLines val="1"/>
          </c:dLbls>
          <c:cat>
            <c:strRef>
              <c:f>Sheet1!$A$2:$A$4</c:f>
              <c:strCache>
                <c:ptCount val="3"/>
                <c:pt idx="0">
                  <c:v>Stable</c:v>
                </c:pt>
                <c:pt idx="1">
                  <c:v>Temporary</c:v>
                </c:pt>
                <c:pt idx="2">
                  <c:v>Unstable</c:v>
                </c:pt>
              </c:strCache>
            </c:strRef>
          </c:cat>
          <c:val>
            <c:numRef>
              <c:f>Sheet1!$B$2:$B$4</c:f>
              <c:numCache>
                <c:formatCode>0.0</c:formatCode>
                <c:ptCount val="3"/>
                <c:pt idx="0">
                  <c:v>73.5645698608662</c:v>
                </c:pt>
                <c:pt idx="1">
                  <c:v>16.10817166372722</c:v>
                </c:pt>
                <c:pt idx="2">
                  <c:v>10.32725847540662</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80837707786527"/>
          <c:y val="0.0474873562547827"/>
          <c:w val="0.89496708223972"/>
          <c:h val="0.771554878105545"/>
        </c:manualLayout>
      </c:layout>
      <c:barChart>
        <c:barDir val="col"/>
        <c:grouping val="clustered"/>
        <c:varyColors val="0"/>
        <c:ser>
          <c:idx val="0"/>
          <c:order val="0"/>
          <c:tx>
            <c:strRef>
              <c:f>Sheet1!$B$1</c:f>
              <c:strCache>
                <c:ptCount val="1"/>
                <c:pt idx="0">
                  <c:v>health care</c:v>
                </c:pt>
              </c:strCache>
            </c:strRef>
          </c:tx>
          <c:spPr>
            <a:ln>
              <a:solidFill>
                <a:schemeClr val="tx1"/>
              </a:solidFill>
            </a:ln>
          </c:spPr>
          <c:invertIfNegative val="0"/>
          <c:dPt>
            <c:idx val="0"/>
            <c:invertIfNegative val="0"/>
            <c:bubble3D val="0"/>
            <c:spPr>
              <a:solidFill>
                <a:srgbClr val="ADD136"/>
              </a:solidFill>
              <a:ln>
                <a:solidFill>
                  <a:schemeClr val="tx1"/>
                </a:solidFill>
              </a:ln>
            </c:spPr>
          </c:dPt>
          <c:dPt>
            <c:idx val="1"/>
            <c:invertIfNegative val="0"/>
            <c:bubble3D val="0"/>
            <c:explosion val="9"/>
            <c:spPr>
              <a:solidFill>
                <a:srgbClr val="009900"/>
              </a:solidFill>
              <a:ln>
                <a:solidFill>
                  <a:schemeClr val="tx1"/>
                </a:solidFill>
              </a:ln>
            </c:spPr>
          </c:dPt>
          <c:dPt>
            <c:idx val="2"/>
            <c:invertIfNegative val="0"/>
            <c:bubble3D val="0"/>
            <c:spPr>
              <a:solidFill>
                <a:srgbClr val="EE84B5"/>
              </a:solidFill>
              <a:ln>
                <a:solidFill>
                  <a:schemeClr val="tx1"/>
                </a:solidFill>
              </a:ln>
            </c:spPr>
          </c:dPt>
          <c:dPt>
            <c:idx val="3"/>
            <c:invertIfNegative val="0"/>
            <c:bubble3D val="0"/>
            <c:spPr>
              <a:solidFill>
                <a:srgbClr val="47C3D3"/>
              </a:solidFill>
              <a:ln>
                <a:solidFill>
                  <a:schemeClr val="tx1"/>
                </a:solidFill>
              </a:ln>
            </c:spPr>
          </c:dPt>
          <c:dPt>
            <c:idx val="4"/>
            <c:invertIfNegative val="0"/>
            <c:bubble3D val="0"/>
            <c:spPr>
              <a:solidFill>
                <a:srgbClr val="96649B"/>
              </a:solidFill>
              <a:ln>
                <a:solidFill>
                  <a:schemeClr val="tx1"/>
                </a:solidFill>
              </a:ln>
            </c:spPr>
          </c:dPt>
          <c:dPt>
            <c:idx val="5"/>
            <c:invertIfNegative val="0"/>
            <c:bubble3D val="0"/>
            <c:spPr>
              <a:solidFill>
                <a:srgbClr val="ED1C24"/>
              </a:solidFill>
              <a:ln>
                <a:solidFill>
                  <a:schemeClr val="tx1"/>
                </a:solidFill>
              </a:ln>
            </c:spPr>
          </c:dPt>
          <c:dPt>
            <c:idx val="6"/>
            <c:invertIfNegative val="0"/>
            <c:bubble3D val="0"/>
            <c:spPr>
              <a:solidFill>
                <a:srgbClr val="7F0000"/>
              </a:solidFill>
              <a:ln>
                <a:solidFill>
                  <a:schemeClr val="tx1"/>
                </a:solidFill>
              </a:ln>
            </c:spPr>
          </c:dPt>
          <c:dPt>
            <c:idx val="7"/>
            <c:invertIfNegative val="0"/>
            <c:bubble3D val="0"/>
            <c:spPr>
              <a:solidFill>
                <a:srgbClr val="21409A"/>
              </a:solidFill>
              <a:ln>
                <a:solidFill>
                  <a:schemeClr val="tx1"/>
                </a:solidFill>
              </a:ln>
            </c:spPr>
          </c:dPt>
          <c:dPt>
            <c:idx val="8"/>
            <c:invertIfNegative val="0"/>
            <c:bubble3D val="0"/>
            <c:spPr>
              <a:solidFill>
                <a:srgbClr val="FFDE17"/>
              </a:solidFill>
              <a:ln>
                <a:solidFill>
                  <a:schemeClr val="tx1"/>
                </a:solidFill>
              </a:ln>
            </c:spPr>
          </c:dPt>
          <c:dPt>
            <c:idx val="9"/>
            <c:invertIfNegative val="0"/>
            <c:bubble3D val="0"/>
            <c:spPr>
              <a:solidFill>
                <a:srgbClr val="F18C22"/>
              </a:solidFill>
              <a:ln>
                <a:solidFill>
                  <a:schemeClr val="tx1"/>
                </a:solidFill>
              </a:ln>
            </c:spPr>
          </c:dPt>
          <c:dLbls>
            <c:dLbl>
              <c:idx val="9"/>
              <c:delete val="1"/>
            </c:dLbl>
            <c:numFmt formatCode="0.0%" sourceLinked="0"/>
            <c:txPr>
              <a:bodyPr/>
              <a:lstStyle/>
              <a:p>
                <a:pPr>
                  <a:defRPr sz="1400" b="0">
                    <a:solidFill>
                      <a:schemeClr val="tx1"/>
                    </a:solidFill>
                  </a:defRPr>
                </a:pPr>
                <a:endParaRPr lang="en-US"/>
              </a:p>
            </c:txPr>
            <c:dLblPos val="outEnd"/>
            <c:showLegendKey val="0"/>
            <c:showVal val="1"/>
            <c:showCatName val="0"/>
            <c:showSerName val="0"/>
            <c:showPercent val="0"/>
            <c:showBubbleSize val="0"/>
            <c:showLeaderLines val="0"/>
          </c:dLbls>
          <c:cat>
            <c:strRef>
              <c:f>Sheet1!$A$2:$A$11</c:f>
              <c:strCache>
                <c:ptCount val="10"/>
                <c:pt idx="0">
                  <c:v>Private Employer</c:v>
                </c:pt>
                <c:pt idx="1">
                  <c:v>Private Individual</c:v>
                </c:pt>
                <c:pt idx="2">
                  <c:v>Medicare </c:v>
                </c:pt>
                <c:pt idx="3">
                  <c:v>Medicaid</c:v>
                </c:pt>
                <c:pt idx="4">
                  <c:v>Medicare and Medicaid</c:v>
                </c:pt>
                <c:pt idx="5">
                  <c:v>Veterans Administration</c:v>
                </c:pt>
                <c:pt idx="6">
                  <c:v>Indian Health Service</c:v>
                </c:pt>
                <c:pt idx="7">
                  <c:v>Other plan</c:v>
                </c:pt>
                <c:pt idx="8">
                  <c:v>No coverage</c:v>
                </c:pt>
                <c:pt idx="9">
                  <c:v>Multiple coverages</c:v>
                </c:pt>
              </c:strCache>
            </c:strRef>
          </c:cat>
          <c:val>
            <c:numRef>
              <c:f>Sheet1!$B$2:$B$11</c:f>
              <c:numCache>
                <c:formatCode>0%</c:formatCode>
                <c:ptCount val="10"/>
                <c:pt idx="0">
                  <c:v>0.0626</c:v>
                </c:pt>
                <c:pt idx="1">
                  <c:v>0.053</c:v>
                </c:pt>
                <c:pt idx="2">
                  <c:v>0.1003</c:v>
                </c:pt>
                <c:pt idx="3">
                  <c:v>0.3341</c:v>
                </c:pt>
                <c:pt idx="4">
                  <c:v>0.0774</c:v>
                </c:pt>
                <c:pt idx="5">
                  <c:v>0.0027</c:v>
                </c:pt>
                <c:pt idx="6">
                  <c:v>0.0002</c:v>
                </c:pt>
                <c:pt idx="7">
                  <c:v>0.04</c:v>
                </c:pt>
                <c:pt idx="8">
                  <c:v>0.2536</c:v>
                </c:pt>
                <c:pt idx="9">
                  <c:v>0.0762</c:v>
                </c:pt>
              </c:numCache>
            </c:numRef>
          </c:val>
        </c:ser>
        <c:dLbls>
          <c:showLegendKey val="0"/>
          <c:showVal val="0"/>
          <c:showCatName val="0"/>
          <c:showSerName val="0"/>
          <c:showPercent val="0"/>
          <c:showBubbleSize val="0"/>
        </c:dLbls>
        <c:gapWidth val="100"/>
        <c:axId val="1821994504"/>
        <c:axId val="-2039533112"/>
      </c:barChart>
      <c:valAx>
        <c:axId val="-2039533112"/>
        <c:scaling>
          <c:orientation val="minMax"/>
          <c:max val="0.5"/>
        </c:scaling>
        <c:delete val="0"/>
        <c:axPos val="l"/>
        <c:title>
          <c:tx>
            <c:rich>
              <a:bodyPr rot="-5400000" vert="horz"/>
              <a:lstStyle/>
              <a:p>
                <a:pPr>
                  <a:defRPr/>
                </a:pPr>
                <a:r>
                  <a:rPr lang="en-US" sz="1600" dirty="0" smtClean="0"/>
                  <a:t>Percentage of total N clients (%)</a:t>
                </a:r>
                <a:endParaRPr lang="en-US" sz="1600" dirty="0"/>
              </a:p>
            </c:rich>
          </c:tx>
          <c:layout>
            <c:manualLayout>
              <c:xMode val="edge"/>
              <c:yMode val="edge"/>
              <c:x val="0.00138888888888889"/>
              <c:y val="0.124593359321099"/>
            </c:manualLayout>
          </c:layout>
          <c:overlay val="0"/>
        </c:title>
        <c:numFmt formatCode="0%" sourceLinked="1"/>
        <c:majorTickMark val="out"/>
        <c:minorTickMark val="none"/>
        <c:tickLblPos val="nextTo"/>
        <c:txPr>
          <a:bodyPr/>
          <a:lstStyle/>
          <a:p>
            <a:pPr>
              <a:defRPr sz="1400"/>
            </a:pPr>
            <a:endParaRPr lang="en-US"/>
          </a:p>
        </c:txPr>
        <c:crossAx val="1821994504"/>
        <c:crosses val="autoZero"/>
        <c:crossBetween val="between"/>
      </c:valAx>
      <c:catAx>
        <c:axId val="1821994504"/>
        <c:scaling>
          <c:orientation val="minMax"/>
        </c:scaling>
        <c:delete val="0"/>
        <c:axPos val="b"/>
        <c:title>
          <c:tx>
            <c:rich>
              <a:bodyPr/>
              <a:lstStyle/>
              <a:p>
                <a:pPr>
                  <a:defRPr/>
                </a:pPr>
                <a:r>
                  <a:rPr lang="en-US" sz="1400" dirty="0" smtClean="0"/>
                  <a:t>Health</a:t>
                </a:r>
                <a:r>
                  <a:rPr lang="en-US" sz="1400" baseline="0" dirty="0" smtClean="0"/>
                  <a:t> Care Coverage Type</a:t>
                </a:r>
                <a:endParaRPr lang="en-US" sz="1400" dirty="0"/>
              </a:p>
            </c:rich>
          </c:tx>
          <c:layout>
            <c:manualLayout>
              <c:xMode val="edge"/>
              <c:yMode val="edge"/>
              <c:x val="0.40113790463692"/>
              <c:y val="0.930064319823708"/>
            </c:manualLayout>
          </c:layout>
          <c:overlay val="0"/>
        </c:title>
        <c:majorTickMark val="out"/>
        <c:minorTickMark val="none"/>
        <c:tickLblPos val="nextTo"/>
        <c:txPr>
          <a:bodyPr/>
          <a:lstStyle/>
          <a:p>
            <a:pPr>
              <a:defRPr sz="1050"/>
            </a:pPr>
            <a:endParaRPr lang="en-US"/>
          </a:p>
        </c:txPr>
        <c:crossAx val="-2039533112"/>
        <c:crosses val="autoZero"/>
        <c:auto val="1"/>
        <c:lblAlgn val="ctr"/>
        <c:lblOffset val="100"/>
        <c:noMultiLvlLbl val="0"/>
      </c:catAx>
    </c:plotArea>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ln w="12700">
              <a:solidFill>
                <a:schemeClr val="tx1"/>
              </a:solidFill>
            </a:ln>
          </c:spPr>
          <c:invertIfNegative val="0"/>
          <c:dPt>
            <c:idx val="0"/>
            <c:invertIfNegative val="0"/>
            <c:bubble3D val="0"/>
            <c:spPr>
              <a:solidFill>
                <a:srgbClr val="47C3D3"/>
              </a:solidFill>
              <a:ln w="12700">
                <a:solidFill>
                  <a:schemeClr val="tx1"/>
                </a:solidFill>
              </a:ln>
            </c:spPr>
          </c:dPt>
          <c:dPt>
            <c:idx val="1"/>
            <c:invertIfNegative val="0"/>
            <c:bubble3D val="0"/>
            <c:spPr>
              <a:solidFill>
                <a:srgbClr val="F18C22"/>
              </a:solidFill>
              <a:ln w="12700">
                <a:solidFill>
                  <a:schemeClr val="tx1"/>
                </a:solidFill>
              </a:ln>
            </c:spPr>
          </c:dPt>
          <c:dPt>
            <c:idx val="2"/>
            <c:invertIfNegative val="0"/>
            <c:bubble3D val="0"/>
            <c:spPr>
              <a:solidFill>
                <a:srgbClr val="96649B"/>
              </a:solidFill>
              <a:ln w="12700">
                <a:solidFill>
                  <a:schemeClr val="tx1"/>
                </a:solidFill>
              </a:ln>
            </c:spPr>
          </c:dPt>
          <c:dPt>
            <c:idx val="3"/>
            <c:invertIfNegative val="0"/>
            <c:bubble3D val="0"/>
            <c:spPr>
              <a:solidFill>
                <a:srgbClr val="FFDE17"/>
              </a:solidFill>
              <a:ln w="12700">
                <a:solidFill>
                  <a:schemeClr val="tx1"/>
                </a:solidFill>
              </a:ln>
            </c:spPr>
          </c:dPt>
          <c:dPt>
            <c:idx val="4"/>
            <c:invertIfNegative val="0"/>
            <c:bubble3D val="0"/>
            <c:spPr>
              <a:solidFill>
                <a:srgbClr val="ADD136"/>
              </a:solidFill>
              <a:ln w="12700">
                <a:solidFill>
                  <a:schemeClr val="tx1"/>
                </a:solidFill>
              </a:ln>
            </c:spPr>
          </c:dPt>
          <c:dPt>
            <c:idx val="5"/>
            <c:invertIfNegative val="0"/>
            <c:bubble3D val="0"/>
            <c:spPr>
              <a:solidFill>
                <a:srgbClr val="21409A"/>
              </a:solidFill>
              <a:ln w="12700">
                <a:solidFill>
                  <a:schemeClr val="tx1"/>
                </a:solidFill>
              </a:ln>
            </c:spPr>
          </c:dPt>
          <c:dLbls>
            <c:txPr>
              <a:bodyPr/>
              <a:lstStyle/>
              <a:p>
                <a:pPr>
                  <a:defRPr sz="1400" b="0"/>
                </a:pPr>
                <a:endParaRPr lang="en-US"/>
              </a:p>
            </c:txPr>
            <c:dLblPos val="outEnd"/>
            <c:showLegendKey val="0"/>
            <c:showVal val="1"/>
            <c:showCatName val="0"/>
            <c:showSerName val="0"/>
            <c:showPercent val="0"/>
            <c:showBubbleSize val="0"/>
            <c:showLeaderLines val="0"/>
          </c:dLbls>
          <c:cat>
            <c:strRef>
              <c:f>Sheet1!$A$2:$A$6</c:f>
              <c:strCache>
                <c:ptCount val="5"/>
                <c:pt idx="0">
                  <c:v>≤100% FPL</c:v>
                </c:pt>
                <c:pt idx="1">
                  <c:v>101–138% FPL</c:v>
                </c:pt>
                <c:pt idx="2">
                  <c:v>139–250% FPL</c:v>
                </c:pt>
                <c:pt idx="3">
                  <c:v>251–400% FPL</c:v>
                </c:pt>
                <c:pt idx="4">
                  <c:v>&gt;400% FPL</c:v>
                </c:pt>
              </c:strCache>
            </c:strRef>
          </c:cat>
          <c:val>
            <c:numRef>
              <c:f>Sheet1!$B$2:$B$6</c:f>
              <c:numCache>
                <c:formatCode>0.0%</c:formatCode>
                <c:ptCount val="5"/>
                <c:pt idx="0">
                  <c:v>0.6424</c:v>
                </c:pt>
                <c:pt idx="1">
                  <c:v>0.1212</c:v>
                </c:pt>
                <c:pt idx="2">
                  <c:v>0.1478</c:v>
                </c:pt>
                <c:pt idx="3">
                  <c:v>0.0558</c:v>
                </c:pt>
                <c:pt idx="4">
                  <c:v>0.0327</c:v>
                </c:pt>
              </c:numCache>
            </c:numRef>
          </c:val>
        </c:ser>
        <c:dLbls>
          <c:showLegendKey val="0"/>
          <c:showVal val="0"/>
          <c:showCatName val="0"/>
          <c:showSerName val="0"/>
          <c:showPercent val="0"/>
          <c:showBubbleSize val="0"/>
        </c:dLbls>
        <c:gapWidth val="100"/>
        <c:axId val="1800635992"/>
        <c:axId val="1801273688"/>
      </c:barChart>
      <c:valAx>
        <c:axId val="1801273688"/>
        <c:scaling>
          <c:orientation val="minMax"/>
          <c:max val="1.0"/>
        </c:scaling>
        <c:delete val="0"/>
        <c:axPos val="l"/>
        <c:title>
          <c:tx>
            <c:rich>
              <a:bodyPr rot="-5400000" vert="horz"/>
              <a:lstStyle/>
              <a:p>
                <a:pPr>
                  <a:defRPr sz="1600"/>
                </a:pPr>
                <a:r>
                  <a:rPr lang="en-US" sz="1600" dirty="0" smtClean="0"/>
                  <a:t>Percentage of total N clients</a:t>
                </a:r>
                <a:r>
                  <a:rPr lang="en-US" sz="1600" baseline="0" dirty="0" smtClean="0"/>
                  <a:t> (%)</a:t>
                </a:r>
                <a:endParaRPr lang="en-US" sz="1600" dirty="0"/>
              </a:p>
            </c:rich>
          </c:tx>
          <c:layout/>
          <c:overlay val="0"/>
        </c:title>
        <c:numFmt formatCode="0%" sourceLinked="0"/>
        <c:majorTickMark val="out"/>
        <c:minorTickMark val="none"/>
        <c:tickLblPos val="nextTo"/>
        <c:txPr>
          <a:bodyPr/>
          <a:lstStyle/>
          <a:p>
            <a:pPr>
              <a:defRPr sz="1400"/>
            </a:pPr>
            <a:endParaRPr lang="en-US"/>
          </a:p>
        </c:txPr>
        <c:crossAx val="1800635992"/>
        <c:crosses val="autoZero"/>
        <c:crossBetween val="between"/>
      </c:valAx>
      <c:catAx>
        <c:axId val="1800635992"/>
        <c:scaling>
          <c:orientation val="minMax"/>
        </c:scaling>
        <c:delete val="0"/>
        <c:axPos val="b"/>
        <c:title>
          <c:tx>
            <c:rich>
              <a:bodyPr/>
              <a:lstStyle/>
              <a:p>
                <a:pPr>
                  <a:defRPr sz="1600"/>
                </a:pPr>
                <a:r>
                  <a:rPr lang="en-US" sz="1600" dirty="0" smtClean="0"/>
                  <a:t>Poverty Level (% FPL)</a:t>
                </a:r>
                <a:endParaRPr lang="en-US" sz="1600" dirty="0"/>
              </a:p>
            </c:rich>
          </c:tx>
          <c:layout>
            <c:manualLayout>
              <c:xMode val="edge"/>
              <c:yMode val="edge"/>
              <c:x val="0.478950523863675"/>
              <c:y val="0.921717948717949"/>
            </c:manualLayout>
          </c:layout>
          <c:overlay val="0"/>
        </c:title>
        <c:majorTickMark val="out"/>
        <c:minorTickMark val="none"/>
        <c:tickLblPos val="nextTo"/>
        <c:txPr>
          <a:bodyPr/>
          <a:lstStyle/>
          <a:p>
            <a:pPr>
              <a:defRPr sz="1400"/>
            </a:pPr>
            <a:endParaRPr lang="en-US"/>
          </a:p>
        </c:txPr>
        <c:crossAx val="1801273688"/>
        <c:crosses val="autoZero"/>
        <c:auto val="1"/>
        <c:lblAlgn val="ctr"/>
        <c:lblOffset val="100"/>
        <c:noMultiLvlLbl val="0"/>
      </c:catAx>
    </c:plotArea>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896325459318"/>
          <c:y val="0.0494531179292244"/>
          <c:w val="0.817175972321642"/>
          <c:h val="0.734789345827809"/>
        </c:manualLayout>
      </c:layout>
      <c:barChart>
        <c:barDir val="col"/>
        <c:grouping val="clustered"/>
        <c:varyColors val="0"/>
        <c:ser>
          <c:idx val="0"/>
          <c:order val="0"/>
          <c:tx>
            <c:strRef>
              <c:f>Sheet1!$B$1</c:f>
              <c:strCache>
                <c:ptCount val="1"/>
                <c:pt idx="0">
                  <c:v>≤100% FPL</c:v>
                </c:pt>
              </c:strCache>
            </c:strRef>
          </c:tx>
          <c:spPr>
            <a:solidFill>
              <a:schemeClr val="accent4"/>
            </a:solidFill>
            <a:ln>
              <a:solidFill>
                <a:schemeClr val="tx1"/>
              </a:solidFill>
            </a:ln>
          </c:spPr>
          <c:invertIfNegative val="0"/>
          <c:dPt>
            <c:idx val="0"/>
            <c:invertIfNegative val="0"/>
            <c:bubble3D val="0"/>
            <c:spPr>
              <a:solidFill>
                <a:srgbClr val="21409A"/>
              </a:solidFill>
              <a:ln>
                <a:solidFill>
                  <a:schemeClr val="tx1"/>
                </a:solidFill>
              </a:ln>
            </c:spPr>
          </c:dPt>
          <c:dPt>
            <c:idx val="1"/>
            <c:invertIfNegative val="0"/>
            <c:bubble3D val="0"/>
            <c:spPr>
              <a:solidFill>
                <a:srgbClr val="47C3D3"/>
              </a:solidFill>
              <a:ln>
                <a:solidFill>
                  <a:schemeClr val="tx1"/>
                </a:solidFill>
              </a:ln>
            </c:spPr>
          </c:dPt>
          <c:dPt>
            <c:idx val="2"/>
            <c:invertIfNegative val="0"/>
            <c:bubble3D val="0"/>
            <c:spPr>
              <a:solidFill>
                <a:srgbClr val="47C3D3"/>
              </a:solidFill>
              <a:ln>
                <a:solidFill>
                  <a:schemeClr val="tx1"/>
                </a:solidFill>
              </a:ln>
            </c:spPr>
          </c:dPt>
          <c:dPt>
            <c:idx val="3"/>
            <c:invertIfNegative val="0"/>
            <c:bubble3D val="0"/>
            <c:spPr>
              <a:solidFill>
                <a:srgbClr val="47C3D3"/>
              </a:solidFill>
              <a:ln>
                <a:solidFill>
                  <a:schemeClr val="tx1"/>
                </a:solidFill>
              </a:ln>
            </c:spPr>
          </c:dPt>
          <c:dLbls>
            <c:numFmt formatCode="0.0%" sourceLinked="0"/>
            <c:txPr>
              <a:bodyPr/>
              <a:lstStyle/>
              <a:p>
                <a:pPr>
                  <a:defRPr sz="1400"/>
                </a:pPr>
                <a:endParaRPr lang="en-US"/>
              </a:p>
            </c:txPr>
            <c:dLblPos val="outEnd"/>
            <c:showLegendKey val="0"/>
            <c:showVal val="1"/>
            <c:showCatName val="0"/>
            <c:showSerName val="0"/>
            <c:showPercent val="0"/>
            <c:showBubbleSize val="0"/>
            <c:showLeaderLines val="0"/>
          </c:dLbls>
          <c:cat>
            <c:strRef>
              <c:f>Sheet1!$A$2:$A$5</c:f>
              <c:strCache>
                <c:ptCount val="4"/>
                <c:pt idx="0">
                  <c:v>All clients</c:v>
                </c:pt>
                <c:pt idx="1">
                  <c:v>Male</c:v>
                </c:pt>
                <c:pt idx="2">
                  <c:v>Female</c:v>
                </c:pt>
                <c:pt idx="3">
                  <c:v>Transgender</c:v>
                </c:pt>
              </c:strCache>
            </c:strRef>
          </c:cat>
          <c:val>
            <c:numRef>
              <c:f>Sheet1!$B$2:$B$5</c:f>
              <c:numCache>
                <c:formatCode>0.0%</c:formatCode>
                <c:ptCount val="4"/>
                <c:pt idx="0">
                  <c:v>0.643</c:v>
                </c:pt>
                <c:pt idx="1">
                  <c:v>0.607</c:v>
                </c:pt>
                <c:pt idx="2">
                  <c:v>0.725</c:v>
                </c:pt>
                <c:pt idx="3">
                  <c:v>0.795</c:v>
                </c:pt>
              </c:numCache>
            </c:numRef>
          </c:val>
        </c:ser>
        <c:dLbls>
          <c:showLegendKey val="0"/>
          <c:showVal val="0"/>
          <c:showCatName val="0"/>
          <c:showSerName val="0"/>
          <c:showPercent val="0"/>
          <c:showBubbleSize val="0"/>
        </c:dLbls>
        <c:gapWidth val="150"/>
        <c:axId val="1800550488"/>
        <c:axId val="2123986728"/>
      </c:barChart>
      <c:catAx>
        <c:axId val="1800550488"/>
        <c:scaling>
          <c:orientation val="minMax"/>
        </c:scaling>
        <c:delete val="0"/>
        <c:axPos val="b"/>
        <c:title>
          <c:tx>
            <c:rich>
              <a:bodyPr/>
              <a:lstStyle/>
              <a:p>
                <a:pPr>
                  <a:defRPr/>
                </a:pPr>
                <a:r>
                  <a:rPr lang="en-US" dirty="0" smtClean="0"/>
                  <a:t>Gender</a:t>
                </a:r>
                <a:endParaRPr lang="en-US" dirty="0"/>
              </a:p>
            </c:rich>
          </c:tx>
          <c:layout>
            <c:manualLayout>
              <c:xMode val="edge"/>
              <c:yMode val="edge"/>
              <c:x val="0.4888971605822"/>
              <c:y val="0.923416261316175"/>
            </c:manualLayout>
          </c:layout>
          <c:overlay val="0"/>
        </c:title>
        <c:majorTickMark val="out"/>
        <c:minorTickMark val="none"/>
        <c:tickLblPos val="nextTo"/>
        <c:txPr>
          <a:bodyPr/>
          <a:lstStyle/>
          <a:p>
            <a:pPr>
              <a:defRPr sz="1600"/>
            </a:pPr>
            <a:endParaRPr lang="en-US"/>
          </a:p>
        </c:txPr>
        <c:crossAx val="2123986728"/>
        <c:crosses val="autoZero"/>
        <c:auto val="1"/>
        <c:lblAlgn val="ctr"/>
        <c:lblOffset val="100"/>
        <c:noMultiLvlLbl val="0"/>
      </c:catAx>
      <c:valAx>
        <c:axId val="2123986728"/>
        <c:scaling>
          <c:orientation val="minMax"/>
          <c:max val="1.0"/>
          <c:min val="0.0"/>
        </c:scaling>
        <c:delete val="0"/>
        <c:axPos val="l"/>
        <c:title>
          <c:tx>
            <c:rich>
              <a:bodyPr rot="-5400000" vert="horz"/>
              <a:lstStyle/>
              <a:p>
                <a:pPr>
                  <a:defRPr/>
                </a:pPr>
                <a:r>
                  <a:rPr lang="en-US" sz="1600" b="1" i="0" u="none" strike="noStrike" baseline="0" dirty="0" smtClean="0">
                    <a:effectLst/>
                  </a:rPr>
                  <a:t>Percentage of each population total N </a:t>
                </a:r>
              </a:p>
              <a:p>
                <a:pPr>
                  <a:defRPr/>
                </a:pPr>
                <a:r>
                  <a:rPr lang="en-US" sz="1600" b="1" i="0" u="none" strike="noStrike" baseline="0" dirty="0" smtClean="0">
                    <a:effectLst/>
                  </a:rPr>
                  <a:t>living ≤100% FPL </a:t>
                </a:r>
                <a:r>
                  <a:rPr lang="en-US" sz="1600" b="1" i="0" baseline="0" dirty="0" smtClean="0">
                    <a:effectLst/>
                  </a:rPr>
                  <a:t>(%)</a:t>
                </a:r>
                <a:endParaRPr lang="en-US" sz="1600" dirty="0">
                  <a:effectLst/>
                </a:endParaRPr>
              </a:p>
            </c:rich>
          </c:tx>
          <c:layout>
            <c:manualLayout>
              <c:xMode val="edge"/>
              <c:yMode val="edge"/>
              <c:x val="0.0"/>
              <c:y val="0.078623097252569"/>
            </c:manualLayout>
          </c:layout>
          <c:overlay val="0"/>
        </c:title>
        <c:numFmt formatCode="0%" sourceLinked="0"/>
        <c:majorTickMark val="out"/>
        <c:minorTickMark val="none"/>
        <c:tickLblPos val="nextTo"/>
        <c:txPr>
          <a:bodyPr/>
          <a:lstStyle/>
          <a:p>
            <a:pPr>
              <a:defRPr sz="1600"/>
            </a:pPr>
            <a:endParaRPr lang="en-US"/>
          </a:p>
        </c:txPr>
        <c:crossAx val="18005504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 </a:t>
            </a:r>
          </a:p>
        </c:rich>
      </c:tx>
      <c:layout/>
      <c:overlay val="0"/>
    </c:title>
    <c:autoTitleDeleted val="0"/>
    <c:plotArea>
      <c:layout>
        <c:manualLayout>
          <c:layoutTarget val="inner"/>
          <c:xMode val="edge"/>
          <c:yMode val="edge"/>
          <c:x val="0.123451673803932"/>
          <c:y val="0.0996024664729824"/>
          <c:w val="0.856080489938757"/>
          <c:h val="0.685285405414192"/>
        </c:manualLayout>
      </c:layout>
      <c:lineChart>
        <c:grouping val="standard"/>
        <c:varyColors val="0"/>
        <c:ser>
          <c:idx val="0"/>
          <c:order val="0"/>
          <c:tx>
            <c:strRef>
              <c:f>'VLS Total Pop'!$A$3</c:f>
              <c:strCache>
                <c:ptCount val="1"/>
                <c:pt idx="0">
                  <c:v>2010</c:v>
                </c:pt>
              </c:strCache>
            </c:strRef>
          </c:tx>
          <c:cat>
            <c:strRef>
              <c:f>'VLS Total Pop'!$B$2:$K$2</c:f>
              <c:strCache>
                <c:ptCount val="10"/>
                <c:pt idx="0">
                  <c:v>&lt;13</c:v>
                </c:pt>
                <c:pt idx="1">
                  <c:v>13–19</c:v>
                </c:pt>
                <c:pt idx="2">
                  <c:v>20–24</c:v>
                </c:pt>
                <c:pt idx="3">
                  <c:v>25–34</c:v>
                </c:pt>
                <c:pt idx="4">
                  <c:v>35–44</c:v>
                </c:pt>
                <c:pt idx="5">
                  <c:v>45–54</c:v>
                </c:pt>
                <c:pt idx="6">
                  <c:v>55–64</c:v>
                </c:pt>
                <c:pt idx="7">
                  <c:v>≥65</c:v>
                </c:pt>
                <c:pt idx="9">
                  <c:v>RWHAP Overall</c:v>
                </c:pt>
              </c:strCache>
            </c:strRef>
          </c:cat>
          <c:val>
            <c:numRef>
              <c:f>'VLS Total Pop'!$B$3:$K$3</c:f>
            </c:numRef>
          </c:val>
          <c:smooth val="0"/>
        </c:ser>
        <c:ser>
          <c:idx val="1"/>
          <c:order val="1"/>
          <c:tx>
            <c:strRef>
              <c:f>'VLS Total Pop'!$A$4</c:f>
              <c:strCache>
                <c:ptCount val="1"/>
                <c:pt idx="0">
                  <c:v>2011</c:v>
                </c:pt>
              </c:strCache>
            </c:strRef>
          </c:tx>
          <c:cat>
            <c:strRef>
              <c:f>'VLS Total Pop'!$B$2:$K$2</c:f>
              <c:strCache>
                <c:ptCount val="10"/>
                <c:pt idx="0">
                  <c:v>&lt;13</c:v>
                </c:pt>
                <c:pt idx="1">
                  <c:v>13–19</c:v>
                </c:pt>
                <c:pt idx="2">
                  <c:v>20–24</c:v>
                </c:pt>
                <c:pt idx="3">
                  <c:v>25–34</c:v>
                </c:pt>
                <c:pt idx="4">
                  <c:v>35–44</c:v>
                </c:pt>
                <c:pt idx="5">
                  <c:v>45–54</c:v>
                </c:pt>
                <c:pt idx="6">
                  <c:v>55–64</c:v>
                </c:pt>
                <c:pt idx="7">
                  <c:v>≥65</c:v>
                </c:pt>
                <c:pt idx="9">
                  <c:v>RWHAP Overall</c:v>
                </c:pt>
              </c:strCache>
            </c:strRef>
          </c:cat>
          <c:val>
            <c:numRef>
              <c:f>'VLS Total Pop'!$B$4:$K$4</c:f>
            </c:numRef>
          </c:val>
          <c:smooth val="0"/>
        </c:ser>
        <c:ser>
          <c:idx val="2"/>
          <c:order val="2"/>
          <c:tx>
            <c:strRef>
              <c:f>'VLS Total Pop'!$A$5</c:f>
              <c:strCache>
                <c:ptCount val="1"/>
                <c:pt idx="0">
                  <c:v>RWHAP</c:v>
                </c:pt>
              </c:strCache>
            </c:strRef>
          </c:tx>
          <c:spPr>
            <a:ln w="38100"/>
          </c:spPr>
          <c:marker>
            <c:symbol val="triangle"/>
            <c:size val="11"/>
          </c:marker>
          <c:cat>
            <c:strRef>
              <c:f>'VLS Total Pop'!$B$2:$K$2</c:f>
              <c:strCache>
                <c:ptCount val="10"/>
                <c:pt idx="0">
                  <c:v>&lt;13</c:v>
                </c:pt>
                <c:pt idx="1">
                  <c:v>13–19</c:v>
                </c:pt>
                <c:pt idx="2">
                  <c:v>20–24</c:v>
                </c:pt>
                <c:pt idx="3">
                  <c:v>25–34</c:v>
                </c:pt>
                <c:pt idx="4">
                  <c:v>35–44</c:v>
                </c:pt>
                <c:pt idx="5">
                  <c:v>45–54</c:v>
                </c:pt>
                <c:pt idx="6">
                  <c:v>55–64</c:v>
                </c:pt>
                <c:pt idx="7">
                  <c:v>≥65</c:v>
                </c:pt>
                <c:pt idx="9">
                  <c:v>RWHAP Overall</c:v>
                </c:pt>
              </c:strCache>
            </c:strRef>
          </c:cat>
          <c:val>
            <c:numRef>
              <c:f>'VLS Total Pop'!$B$5:$K$5</c:f>
              <c:numCache>
                <c:formatCode>0.0%</c:formatCode>
                <c:ptCount val="10"/>
                <c:pt idx="0">
                  <c:v>0.838</c:v>
                </c:pt>
                <c:pt idx="1">
                  <c:v>0.665407854984894</c:v>
                </c:pt>
                <c:pt idx="2">
                  <c:v>0.642</c:v>
                </c:pt>
                <c:pt idx="3">
                  <c:v>0.735677418078984</c:v>
                </c:pt>
                <c:pt idx="4">
                  <c:v>0.800246037832311</c:v>
                </c:pt>
                <c:pt idx="5">
                  <c:v>0.844897602724772</c:v>
                </c:pt>
                <c:pt idx="6">
                  <c:v>0.885398660865073</c:v>
                </c:pt>
                <c:pt idx="7">
                  <c:v>0.92</c:v>
                </c:pt>
                <c:pt idx="9">
                  <c:v>0.814</c:v>
                </c:pt>
              </c:numCache>
            </c:numRef>
          </c:val>
          <c:smooth val="0"/>
        </c:ser>
        <c:dLbls>
          <c:dLblPos val="t"/>
          <c:showLegendKey val="0"/>
          <c:showVal val="1"/>
          <c:showCatName val="0"/>
          <c:showSerName val="0"/>
          <c:showPercent val="0"/>
          <c:showBubbleSize val="0"/>
        </c:dLbls>
        <c:marker val="1"/>
        <c:smooth val="0"/>
        <c:axId val="1763647016"/>
        <c:axId val="1762701960"/>
      </c:lineChart>
      <c:catAx>
        <c:axId val="1763647016"/>
        <c:scaling>
          <c:orientation val="minMax"/>
        </c:scaling>
        <c:delete val="0"/>
        <c:axPos val="b"/>
        <c:title>
          <c:tx>
            <c:rich>
              <a:bodyPr/>
              <a:lstStyle/>
              <a:p>
                <a:pPr>
                  <a:defRPr/>
                </a:pPr>
                <a:r>
                  <a:rPr lang="en-US" dirty="0" smtClean="0"/>
                  <a:t>Age</a:t>
                </a:r>
                <a:r>
                  <a:rPr lang="en-US" baseline="0" dirty="0" smtClean="0"/>
                  <a:t> group (years)</a:t>
                </a:r>
                <a:endParaRPr lang="en-US" dirty="0"/>
              </a:p>
            </c:rich>
          </c:tx>
          <c:layout>
            <c:manualLayout>
              <c:xMode val="edge"/>
              <c:yMode val="edge"/>
              <c:x val="0.378249873371092"/>
              <c:y val="0.896977802843366"/>
            </c:manualLayout>
          </c:layout>
          <c:overlay val="0"/>
        </c:title>
        <c:majorTickMark val="none"/>
        <c:minorTickMark val="none"/>
        <c:tickLblPos val="nextTo"/>
        <c:crossAx val="1762701960"/>
        <c:crosses val="autoZero"/>
        <c:auto val="1"/>
        <c:lblAlgn val="ctr"/>
        <c:lblOffset val="100"/>
        <c:noMultiLvlLbl val="0"/>
      </c:catAx>
      <c:valAx>
        <c:axId val="1762701960"/>
        <c:scaling>
          <c:orientation val="minMax"/>
        </c:scaling>
        <c:delete val="0"/>
        <c:axPos val="l"/>
        <c:title>
          <c:tx>
            <c:rich>
              <a:bodyPr rot="-5400000" vert="horz"/>
              <a:lstStyle/>
              <a:p>
                <a:pPr>
                  <a:defRPr/>
                </a:pPr>
                <a:r>
                  <a:rPr lang="en-US" dirty="0" smtClean="0"/>
                  <a:t>Viral suppression (%)</a:t>
                </a:r>
                <a:endParaRPr lang="en-US" dirty="0"/>
              </a:p>
            </c:rich>
          </c:tx>
          <c:layout/>
          <c:overlay val="0"/>
        </c:title>
        <c:numFmt formatCode="0%" sourceLinked="0"/>
        <c:majorTickMark val="none"/>
        <c:minorTickMark val="none"/>
        <c:tickLblPos val="nextTo"/>
        <c:crossAx val="1763647016"/>
        <c:crosses val="autoZero"/>
        <c:crossBetween val="between"/>
      </c:valAx>
      <c:spPr>
        <a:noFill/>
        <a:ln w="25400">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443812170538"/>
          <c:y val="0.0493807903769943"/>
          <c:w val="0.882556187829462"/>
          <c:h val="0.700698534710965"/>
        </c:manualLayout>
      </c:layout>
      <c:barChart>
        <c:barDir val="col"/>
        <c:grouping val="clustered"/>
        <c:varyColors val="0"/>
        <c:ser>
          <c:idx val="0"/>
          <c:order val="0"/>
          <c:tx>
            <c:strRef>
              <c:f>Sheet1!$B$1</c:f>
              <c:strCache>
                <c:ptCount val="1"/>
                <c:pt idx="0">
                  <c:v>N=331,255</c:v>
                </c:pt>
              </c:strCache>
            </c:strRef>
          </c:tx>
          <c:spPr>
            <a:ln>
              <a:solidFill>
                <a:schemeClr val="tx1"/>
              </a:solidFill>
            </a:ln>
          </c:spPr>
          <c:invertIfNegative val="0"/>
          <c:dPt>
            <c:idx val="0"/>
            <c:invertIfNegative val="0"/>
            <c:bubble3D val="0"/>
            <c:spPr>
              <a:solidFill>
                <a:srgbClr val="CCFF99"/>
              </a:solidFill>
              <a:ln>
                <a:solidFill>
                  <a:schemeClr val="tx1"/>
                </a:solidFill>
              </a:ln>
            </c:spPr>
          </c:dPt>
          <c:dPt>
            <c:idx val="1"/>
            <c:invertIfNegative val="0"/>
            <c:bubble3D val="0"/>
            <c:spPr>
              <a:solidFill>
                <a:srgbClr val="21229A"/>
              </a:solidFill>
              <a:ln>
                <a:solidFill>
                  <a:schemeClr val="tx1"/>
                </a:solidFill>
              </a:ln>
            </c:spPr>
          </c:dPt>
          <c:dPt>
            <c:idx val="2"/>
            <c:invertIfNegative val="0"/>
            <c:bubble3D val="0"/>
            <c:spPr>
              <a:solidFill>
                <a:srgbClr val="96649B"/>
              </a:solidFill>
              <a:ln>
                <a:solidFill>
                  <a:schemeClr val="tx1"/>
                </a:solidFill>
              </a:ln>
            </c:spPr>
          </c:dPt>
          <c:dPt>
            <c:idx val="3"/>
            <c:invertIfNegative val="0"/>
            <c:bubble3D val="0"/>
            <c:spPr>
              <a:solidFill>
                <a:srgbClr val="FFDE17"/>
              </a:solidFill>
              <a:ln>
                <a:solidFill>
                  <a:schemeClr val="tx1"/>
                </a:solidFill>
              </a:ln>
            </c:spPr>
          </c:dPt>
          <c:dPt>
            <c:idx val="4"/>
            <c:invertIfNegative val="0"/>
            <c:bubble3D val="0"/>
            <c:spPr>
              <a:solidFill>
                <a:srgbClr val="47C3D3"/>
              </a:solidFill>
              <a:ln>
                <a:solidFill>
                  <a:schemeClr val="tx1"/>
                </a:solidFill>
              </a:ln>
            </c:spPr>
          </c:dPt>
          <c:dPt>
            <c:idx val="5"/>
            <c:invertIfNegative val="0"/>
            <c:bubble3D val="0"/>
            <c:spPr>
              <a:solidFill>
                <a:srgbClr val="ADD136"/>
              </a:solidFill>
              <a:ln>
                <a:solidFill>
                  <a:schemeClr val="tx1"/>
                </a:solidFill>
              </a:ln>
            </c:spPr>
          </c:dPt>
          <c:dPt>
            <c:idx val="6"/>
            <c:invertIfNegative val="0"/>
            <c:bubble3D val="0"/>
            <c:spPr>
              <a:solidFill>
                <a:srgbClr val="F18C22"/>
              </a:solidFill>
              <a:ln>
                <a:solidFill>
                  <a:schemeClr val="tx1"/>
                </a:solidFill>
              </a:ln>
            </c:spPr>
          </c:dPt>
          <c:dPt>
            <c:idx val="7"/>
            <c:invertIfNegative val="0"/>
            <c:bubble3D val="0"/>
            <c:spPr>
              <a:solidFill>
                <a:srgbClr val="7F0000"/>
              </a:solidFill>
              <a:ln>
                <a:solidFill>
                  <a:schemeClr val="tx1"/>
                </a:solidFill>
              </a:ln>
            </c:spPr>
          </c:dPt>
          <c:dLbls>
            <c:numFmt formatCode="0.0%" sourceLinked="0"/>
            <c:txPr>
              <a:bodyPr/>
              <a:lstStyle/>
              <a:p>
                <a:pPr>
                  <a:defRPr sz="1400"/>
                </a:pPr>
                <a:endParaRPr lang="en-US"/>
              </a:p>
            </c:txPr>
            <c:showLegendKey val="0"/>
            <c:showVal val="1"/>
            <c:showCatName val="0"/>
            <c:showSerName val="0"/>
            <c:showPercent val="0"/>
            <c:showBubbleSize val="0"/>
            <c:showLeaderLines val="0"/>
          </c:dLbls>
          <c:cat>
            <c:strRef>
              <c:f>Sheet1!$A$2:$A$9</c:f>
              <c:strCache>
                <c:ptCount val="8"/>
                <c:pt idx="0">
                  <c:v>Overall RWHAP</c:v>
                </c:pt>
                <c:pt idx="1">
                  <c:v>American Indian/Alaska Native</c:v>
                </c:pt>
                <c:pt idx="2">
                  <c:v>Asian</c:v>
                </c:pt>
                <c:pt idx="3">
                  <c:v>Black/African American</c:v>
                </c:pt>
                <c:pt idx="4">
                  <c:v>Hispanic/Latino*</c:v>
                </c:pt>
                <c:pt idx="5">
                  <c:v>Native Hawaiian/Pacific Islander</c:v>
                </c:pt>
                <c:pt idx="6">
                  <c:v>White</c:v>
                </c:pt>
                <c:pt idx="7">
                  <c:v>Multiple races</c:v>
                </c:pt>
              </c:strCache>
            </c:strRef>
          </c:cat>
          <c:val>
            <c:numRef>
              <c:f>Sheet1!$B$2:$B$9</c:f>
              <c:numCache>
                <c:formatCode>0.0%</c:formatCode>
                <c:ptCount val="8"/>
                <c:pt idx="0">
                  <c:v>0.814</c:v>
                </c:pt>
                <c:pt idx="1">
                  <c:v>0.83</c:v>
                </c:pt>
                <c:pt idx="2">
                  <c:v>0.891</c:v>
                </c:pt>
                <c:pt idx="3">
                  <c:v>0.771</c:v>
                </c:pt>
                <c:pt idx="4">
                  <c:v>0.84</c:v>
                </c:pt>
                <c:pt idx="5">
                  <c:v>0.809</c:v>
                </c:pt>
                <c:pt idx="6">
                  <c:v>0.866</c:v>
                </c:pt>
                <c:pt idx="7">
                  <c:v>0.828</c:v>
                </c:pt>
              </c:numCache>
            </c:numRef>
          </c:val>
        </c:ser>
        <c:dLbls>
          <c:showLegendKey val="0"/>
          <c:showVal val="0"/>
          <c:showCatName val="0"/>
          <c:showSerName val="0"/>
          <c:showPercent val="0"/>
          <c:showBubbleSize val="0"/>
        </c:dLbls>
        <c:gapWidth val="87"/>
        <c:axId val="1821938120"/>
        <c:axId val="1821942360"/>
      </c:barChart>
      <c:catAx>
        <c:axId val="1821938120"/>
        <c:scaling>
          <c:orientation val="minMax"/>
        </c:scaling>
        <c:delete val="0"/>
        <c:axPos val="b"/>
        <c:title>
          <c:tx>
            <c:rich>
              <a:bodyPr/>
              <a:lstStyle/>
              <a:p>
                <a:pPr>
                  <a:defRPr sz="1600"/>
                </a:pPr>
                <a:r>
                  <a:rPr lang="en-US" sz="1600" dirty="0" smtClean="0"/>
                  <a:t>Race/Ethnicity</a:t>
                </a:r>
                <a:endParaRPr lang="en-US" sz="1600" dirty="0"/>
              </a:p>
            </c:rich>
          </c:tx>
          <c:layout>
            <c:manualLayout>
              <c:xMode val="edge"/>
              <c:yMode val="edge"/>
              <c:x val="0.437391980414213"/>
              <c:y val="0.9378313662132"/>
            </c:manualLayout>
          </c:layout>
          <c:overlay val="0"/>
        </c:title>
        <c:majorTickMark val="out"/>
        <c:minorTickMark val="none"/>
        <c:tickLblPos val="nextTo"/>
        <c:spPr>
          <a:ln>
            <a:solidFill>
              <a:schemeClr val="bg1">
                <a:lumMod val="50000"/>
              </a:schemeClr>
            </a:solidFill>
          </a:ln>
        </c:spPr>
        <c:txPr>
          <a:bodyPr anchor="ctr" anchorCtr="1"/>
          <a:lstStyle/>
          <a:p>
            <a:pPr>
              <a:defRPr sz="1100" spc="0" baseline="0"/>
            </a:pPr>
            <a:endParaRPr lang="en-US"/>
          </a:p>
        </c:txPr>
        <c:crossAx val="1821942360"/>
        <c:crosses val="autoZero"/>
        <c:auto val="1"/>
        <c:lblAlgn val="ctr"/>
        <c:lblOffset val="100"/>
        <c:noMultiLvlLbl val="0"/>
      </c:catAx>
      <c:valAx>
        <c:axId val="1821942360"/>
        <c:scaling>
          <c:orientation val="minMax"/>
          <c:max val="1.0"/>
        </c:scaling>
        <c:delete val="0"/>
        <c:axPos val="l"/>
        <c:title>
          <c:tx>
            <c:rich>
              <a:bodyPr rot="-5400000" vert="horz"/>
              <a:lstStyle/>
              <a:p>
                <a:pPr>
                  <a:defRPr sz="1600"/>
                </a:pPr>
                <a:r>
                  <a:rPr lang="en-US" sz="1600" b="1" dirty="0" smtClean="0"/>
                  <a:t>Viral suppression  </a:t>
                </a:r>
              </a:p>
              <a:p>
                <a:pPr>
                  <a:defRPr sz="1600"/>
                </a:pPr>
                <a:r>
                  <a:rPr lang="en-US" sz="1600" b="1" dirty="0" smtClean="0"/>
                  <a:t>(% of total N clients)</a:t>
                </a:r>
                <a:endParaRPr lang="en-US" sz="1600" b="1" dirty="0"/>
              </a:p>
            </c:rich>
          </c:tx>
          <c:layout>
            <c:manualLayout>
              <c:xMode val="edge"/>
              <c:yMode val="edge"/>
              <c:x val="0.00140056022408964"/>
              <c:y val="0.193958922563194"/>
            </c:manualLayout>
          </c:layout>
          <c:overlay val="0"/>
        </c:title>
        <c:numFmt formatCode="0%" sourceLinked="0"/>
        <c:majorTickMark val="out"/>
        <c:minorTickMark val="none"/>
        <c:tickLblPos val="nextTo"/>
        <c:txPr>
          <a:bodyPr/>
          <a:lstStyle/>
          <a:p>
            <a:pPr>
              <a:defRPr sz="1400"/>
            </a:pPr>
            <a:endParaRPr lang="en-US"/>
          </a:p>
        </c:txPr>
        <c:crossAx val="1821938120"/>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93085212865341"/>
          <c:y val="0.0491890437930199"/>
          <c:w val="0.881961831042306"/>
          <c:h val="0.715315366729457"/>
        </c:manualLayout>
      </c:layout>
      <c:lineChart>
        <c:grouping val="standard"/>
        <c:varyColors val="0"/>
        <c:ser>
          <c:idx val="0"/>
          <c:order val="0"/>
          <c:tx>
            <c:strRef>
              <c:f>Sheet1!$A$3</c:f>
              <c:strCache>
                <c:ptCount val="1"/>
                <c:pt idx="0">
                  <c:v>White</c:v>
                </c:pt>
              </c:strCache>
            </c:strRef>
          </c:tx>
          <c:spPr>
            <a:ln>
              <a:solidFill>
                <a:srgbClr val="FF0000"/>
              </a:solidFill>
            </a:ln>
          </c:spPr>
          <c:marker>
            <c:symbol val="diamond"/>
            <c:size val="9"/>
            <c:spPr>
              <a:solidFill>
                <a:srgbClr val="C00000"/>
              </a:solidFill>
            </c:spPr>
          </c:marker>
          <c:cat>
            <c:strRef>
              <c:f>Sheet1!$B$2:$F$2</c:f>
              <c:strCache>
                <c:ptCount val="5"/>
                <c:pt idx="0">
                  <c:v>2010</c:v>
                </c:pt>
                <c:pt idx="1">
                  <c:v>2011</c:v>
                </c:pt>
                <c:pt idx="2">
                  <c:v>2012</c:v>
                </c:pt>
                <c:pt idx="3">
                  <c:v>2013</c:v>
                </c:pt>
                <c:pt idx="4">
                  <c:v>2014</c:v>
                </c:pt>
              </c:strCache>
            </c:strRef>
          </c:cat>
          <c:val>
            <c:numRef>
              <c:f>Sheet1!$B$3:$F$3</c:f>
              <c:numCache>
                <c:formatCode>General</c:formatCode>
                <c:ptCount val="5"/>
                <c:pt idx="0">
                  <c:v>0.763</c:v>
                </c:pt>
                <c:pt idx="1">
                  <c:v>0.79</c:v>
                </c:pt>
                <c:pt idx="2">
                  <c:v>0.814</c:v>
                </c:pt>
                <c:pt idx="3">
                  <c:v>0.843</c:v>
                </c:pt>
                <c:pt idx="4">
                  <c:v>0.866</c:v>
                </c:pt>
              </c:numCache>
            </c:numRef>
          </c:val>
          <c:smooth val="0"/>
        </c:ser>
        <c:ser>
          <c:idx val="1"/>
          <c:order val="1"/>
          <c:tx>
            <c:strRef>
              <c:f>Sheet1!$A$4</c:f>
              <c:strCache>
                <c:ptCount val="1"/>
                <c:pt idx="0">
                  <c:v>Black/African American</c:v>
                </c:pt>
              </c:strCache>
            </c:strRef>
          </c:tx>
          <c:spPr>
            <a:ln>
              <a:solidFill>
                <a:srgbClr val="7030A0"/>
              </a:solidFill>
            </a:ln>
          </c:spPr>
          <c:marker>
            <c:symbol val="square"/>
            <c:size val="9"/>
            <c:spPr>
              <a:solidFill>
                <a:schemeClr val="accent1"/>
              </a:solidFill>
            </c:spPr>
          </c:marker>
          <c:cat>
            <c:strRef>
              <c:f>Sheet1!$B$2:$F$2</c:f>
              <c:strCache>
                <c:ptCount val="5"/>
                <c:pt idx="0">
                  <c:v>2010</c:v>
                </c:pt>
                <c:pt idx="1">
                  <c:v>2011</c:v>
                </c:pt>
                <c:pt idx="2">
                  <c:v>2012</c:v>
                </c:pt>
                <c:pt idx="3">
                  <c:v>2013</c:v>
                </c:pt>
                <c:pt idx="4">
                  <c:v>2014</c:v>
                </c:pt>
              </c:strCache>
            </c:strRef>
          </c:cat>
          <c:val>
            <c:numRef>
              <c:f>Sheet1!$B$4:$F$4</c:f>
              <c:numCache>
                <c:formatCode>General</c:formatCode>
                <c:ptCount val="5"/>
                <c:pt idx="0">
                  <c:v>0.633</c:v>
                </c:pt>
                <c:pt idx="1">
                  <c:v>0.671</c:v>
                </c:pt>
                <c:pt idx="2">
                  <c:v>0.699</c:v>
                </c:pt>
                <c:pt idx="3">
                  <c:v>0.739</c:v>
                </c:pt>
                <c:pt idx="4">
                  <c:v>0.771</c:v>
                </c:pt>
              </c:numCache>
            </c:numRef>
          </c:val>
          <c:smooth val="0"/>
        </c:ser>
        <c:ser>
          <c:idx val="2"/>
          <c:order val="2"/>
          <c:tx>
            <c:strRef>
              <c:f>Sheet1!$A$5</c:f>
              <c:strCache>
                <c:ptCount val="1"/>
                <c:pt idx="0">
                  <c:v>Asian</c:v>
                </c:pt>
              </c:strCache>
            </c:strRef>
          </c:tx>
          <c:spPr>
            <a:ln>
              <a:solidFill>
                <a:srgbClr val="92D050"/>
              </a:solidFill>
            </a:ln>
          </c:spPr>
          <c:marker>
            <c:symbol val="triangle"/>
            <c:size val="9"/>
            <c:spPr>
              <a:solidFill>
                <a:srgbClr val="7030A0"/>
              </a:solidFill>
              <a:ln>
                <a:solidFill>
                  <a:srgbClr val="7030A0"/>
                </a:solidFill>
              </a:ln>
            </c:spPr>
          </c:marker>
          <c:cat>
            <c:strRef>
              <c:f>Sheet1!$B$2:$F$2</c:f>
              <c:strCache>
                <c:ptCount val="5"/>
                <c:pt idx="0">
                  <c:v>2010</c:v>
                </c:pt>
                <c:pt idx="1">
                  <c:v>2011</c:v>
                </c:pt>
                <c:pt idx="2">
                  <c:v>2012</c:v>
                </c:pt>
                <c:pt idx="3">
                  <c:v>2013</c:v>
                </c:pt>
                <c:pt idx="4">
                  <c:v>2014</c:v>
                </c:pt>
              </c:strCache>
            </c:strRef>
          </c:cat>
          <c:val>
            <c:numRef>
              <c:f>Sheet1!$B$5:$F$5</c:f>
              <c:numCache>
                <c:formatCode>General</c:formatCode>
                <c:ptCount val="5"/>
                <c:pt idx="0">
                  <c:v>0.788</c:v>
                </c:pt>
                <c:pt idx="1">
                  <c:v>0.83</c:v>
                </c:pt>
                <c:pt idx="2">
                  <c:v>0.825</c:v>
                </c:pt>
                <c:pt idx="3">
                  <c:v>0.876</c:v>
                </c:pt>
                <c:pt idx="4">
                  <c:v>0.891</c:v>
                </c:pt>
              </c:numCache>
            </c:numRef>
          </c:val>
          <c:smooth val="0"/>
        </c:ser>
        <c:ser>
          <c:idx val="3"/>
          <c:order val="3"/>
          <c:tx>
            <c:strRef>
              <c:f>Sheet1!$A$6</c:f>
              <c:strCache>
                <c:ptCount val="1"/>
                <c:pt idx="0">
                  <c:v>Native Hawaiian/Pacific Islander</c:v>
                </c:pt>
              </c:strCache>
            </c:strRef>
          </c:tx>
          <c:marker>
            <c:symbol val="x"/>
            <c:size val="9"/>
            <c:spPr>
              <a:solidFill>
                <a:srgbClr val="0070C0"/>
              </a:solidFill>
            </c:spPr>
          </c:marker>
          <c:cat>
            <c:strRef>
              <c:f>Sheet1!$B$2:$F$2</c:f>
              <c:strCache>
                <c:ptCount val="5"/>
                <c:pt idx="0">
                  <c:v>2010</c:v>
                </c:pt>
                <c:pt idx="1">
                  <c:v>2011</c:v>
                </c:pt>
                <c:pt idx="2">
                  <c:v>2012</c:v>
                </c:pt>
                <c:pt idx="3">
                  <c:v>2013</c:v>
                </c:pt>
                <c:pt idx="4">
                  <c:v>2014</c:v>
                </c:pt>
              </c:strCache>
            </c:strRef>
          </c:cat>
          <c:val>
            <c:numRef>
              <c:f>Sheet1!$B$6:$F$6</c:f>
              <c:numCache>
                <c:formatCode>General</c:formatCode>
                <c:ptCount val="5"/>
                <c:pt idx="0">
                  <c:v>0.705</c:v>
                </c:pt>
                <c:pt idx="1">
                  <c:v>0.779</c:v>
                </c:pt>
                <c:pt idx="2">
                  <c:v>0.791</c:v>
                </c:pt>
                <c:pt idx="3">
                  <c:v>0.768</c:v>
                </c:pt>
                <c:pt idx="4">
                  <c:v>0.809</c:v>
                </c:pt>
              </c:numCache>
            </c:numRef>
          </c:val>
          <c:smooth val="0"/>
        </c:ser>
        <c:ser>
          <c:idx val="4"/>
          <c:order val="4"/>
          <c:tx>
            <c:strRef>
              <c:f>Sheet1!$A$7</c:f>
              <c:strCache>
                <c:ptCount val="1"/>
                <c:pt idx="0">
                  <c:v>American Indian/Alaska Native</c:v>
                </c:pt>
              </c:strCache>
            </c:strRef>
          </c:tx>
          <c:spPr>
            <a:ln>
              <a:solidFill>
                <a:srgbClr val="00B0F0"/>
              </a:solidFill>
            </a:ln>
          </c:spPr>
          <c:marker>
            <c:symbol val="star"/>
            <c:size val="9"/>
            <c:spPr>
              <a:solidFill>
                <a:srgbClr val="0070C0"/>
              </a:solidFill>
            </c:spPr>
          </c:marker>
          <c:cat>
            <c:strRef>
              <c:f>Sheet1!$B$2:$F$2</c:f>
              <c:strCache>
                <c:ptCount val="5"/>
                <c:pt idx="0">
                  <c:v>2010</c:v>
                </c:pt>
                <c:pt idx="1">
                  <c:v>2011</c:v>
                </c:pt>
                <c:pt idx="2">
                  <c:v>2012</c:v>
                </c:pt>
                <c:pt idx="3">
                  <c:v>2013</c:v>
                </c:pt>
                <c:pt idx="4">
                  <c:v>2014</c:v>
                </c:pt>
              </c:strCache>
            </c:strRef>
          </c:cat>
          <c:val>
            <c:numRef>
              <c:f>Sheet1!$B$7:$F$7</c:f>
              <c:numCache>
                <c:formatCode>General</c:formatCode>
                <c:ptCount val="5"/>
                <c:pt idx="0">
                  <c:v>0.704</c:v>
                </c:pt>
                <c:pt idx="1">
                  <c:v>0.745</c:v>
                </c:pt>
                <c:pt idx="2">
                  <c:v>0.763</c:v>
                </c:pt>
                <c:pt idx="3">
                  <c:v>0.781</c:v>
                </c:pt>
                <c:pt idx="4">
                  <c:v>0.83</c:v>
                </c:pt>
              </c:numCache>
            </c:numRef>
          </c:val>
          <c:smooth val="0"/>
        </c:ser>
        <c:ser>
          <c:idx val="5"/>
          <c:order val="5"/>
          <c:tx>
            <c:strRef>
              <c:f>Sheet1!$A$8</c:f>
              <c:strCache>
                <c:ptCount val="1"/>
                <c:pt idx="0">
                  <c:v>Hispanic/Latino</c:v>
                </c:pt>
              </c:strCache>
            </c:strRef>
          </c:tx>
          <c:spPr>
            <a:ln>
              <a:solidFill>
                <a:srgbClr val="00B050"/>
              </a:solidFill>
            </a:ln>
          </c:spPr>
          <c:marker>
            <c:symbol val="circle"/>
            <c:size val="9"/>
            <c:spPr>
              <a:solidFill>
                <a:srgbClr val="92D050"/>
              </a:solidFill>
            </c:spPr>
          </c:marker>
          <c:cat>
            <c:strRef>
              <c:f>Sheet1!$B$2:$F$2</c:f>
              <c:strCache>
                <c:ptCount val="5"/>
                <c:pt idx="0">
                  <c:v>2010</c:v>
                </c:pt>
                <c:pt idx="1">
                  <c:v>2011</c:v>
                </c:pt>
                <c:pt idx="2">
                  <c:v>2012</c:v>
                </c:pt>
                <c:pt idx="3">
                  <c:v>2013</c:v>
                </c:pt>
                <c:pt idx="4">
                  <c:v>2014</c:v>
                </c:pt>
              </c:strCache>
            </c:strRef>
          </c:cat>
          <c:val>
            <c:numRef>
              <c:f>Sheet1!$B$8:$F$8</c:f>
              <c:numCache>
                <c:formatCode>General</c:formatCode>
                <c:ptCount val="5"/>
                <c:pt idx="0">
                  <c:v>0.736</c:v>
                </c:pt>
                <c:pt idx="1">
                  <c:v>0.76</c:v>
                </c:pt>
                <c:pt idx="2">
                  <c:v>0.779</c:v>
                </c:pt>
                <c:pt idx="3">
                  <c:v>0.814</c:v>
                </c:pt>
                <c:pt idx="4">
                  <c:v>0.84</c:v>
                </c:pt>
              </c:numCache>
            </c:numRef>
          </c:val>
          <c:smooth val="0"/>
        </c:ser>
        <c:ser>
          <c:idx val="6"/>
          <c:order val="6"/>
          <c:tx>
            <c:strRef>
              <c:f>Sheet1!$A$9</c:f>
              <c:strCache>
                <c:ptCount val="1"/>
                <c:pt idx="0">
                  <c:v>Multiple races</c:v>
                </c:pt>
              </c:strCache>
            </c:strRef>
          </c:tx>
          <c:spPr>
            <a:ln cap="rnd">
              <a:solidFill>
                <a:srgbClr val="C00000"/>
              </a:solidFill>
            </a:ln>
          </c:spPr>
          <c:marker>
            <c:symbol val="plus"/>
            <c:size val="9"/>
            <c:spPr>
              <a:solidFill>
                <a:schemeClr val="accent1"/>
              </a:solidFill>
            </c:spPr>
          </c:marker>
          <c:cat>
            <c:strRef>
              <c:f>Sheet1!$B$2:$F$2</c:f>
              <c:strCache>
                <c:ptCount val="5"/>
                <c:pt idx="0">
                  <c:v>2010</c:v>
                </c:pt>
                <c:pt idx="1">
                  <c:v>2011</c:v>
                </c:pt>
                <c:pt idx="2">
                  <c:v>2012</c:v>
                </c:pt>
                <c:pt idx="3">
                  <c:v>2013</c:v>
                </c:pt>
                <c:pt idx="4">
                  <c:v>2014</c:v>
                </c:pt>
              </c:strCache>
            </c:strRef>
          </c:cat>
          <c:val>
            <c:numRef>
              <c:f>Sheet1!$B$9:$F$9</c:f>
              <c:numCache>
                <c:formatCode>General</c:formatCode>
                <c:ptCount val="5"/>
                <c:pt idx="0">
                  <c:v>0.704</c:v>
                </c:pt>
                <c:pt idx="1">
                  <c:v>0.728</c:v>
                </c:pt>
                <c:pt idx="2">
                  <c:v>0.745</c:v>
                </c:pt>
                <c:pt idx="3">
                  <c:v>0.784</c:v>
                </c:pt>
                <c:pt idx="4">
                  <c:v>0.828</c:v>
                </c:pt>
              </c:numCache>
            </c:numRef>
          </c:val>
          <c:smooth val="0"/>
        </c:ser>
        <c:dLbls>
          <c:showLegendKey val="0"/>
          <c:showVal val="0"/>
          <c:showCatName val="0"/>
          <c:showSerName val="0"/>
          <c:showPercent val="0"/>
          <c:showBubbleSize val="0"/>
        </c:dLbls>
        <c:marker val="1"/>
        <c:smooth val="0"/>
        <c:axId val="-2095345656"/>
        <c:axId val="-2121220712"/>
      </c:lineChart>
      <c:catAx>
        <c:axId val="-2095345656"/>
        <c:scaling>
          <c:orientation val="minMax"/>
        </c:scaling>
        <c:delete val="0"/>
        <c:axPos val="b"/>
        <c:numFmt formatCode="General" sourceLinked="1"/>
        <c:majorTickMark val="out"/>
        <c:minorTickMark val="none"/>
        <c:tickLblPos val="nextTo"/>
        <c:txPr>
          <a:bodyPr/>
          <a:lstStyle/>
          <a:p>
            <a:pPr>
              <a:defRPr sz="1600"/>
            </a:pPr>
            <a:endParaRPr lang="en-US"/>
          </a:p>
        </c:txPr>
        <c:crossAx val="-2121220712"/>
        <c:crosses val="autoZero"/>
        <c:auto val="1"/>
        <c:lblAlgn val="ctr"/>
        <c:lblOffset val="100"/>
        <c:noMultiLvlLbl val="0"/>
      </c:catAx>
      <c:valAx>
        <c:axId val="-2121220712"/>
        <c:scaling>
          <c:orientation val="minMax"/>
          <c:max val="0.9"/>
          <c:min val="0.6"/>
        </c:scaling>
        <c:delete val="0"/>
        <c:axPos val="l"/>
        <c:title>
          <c:tx>
            <c:rich>
              <a:bodyPr rot="-5400000" vert="horz"/>
              <a:lstStyle/>
              <a:p>
                <a:pPr>
                  <a:defRPr sz="1600"/>
                </a:pPr>
                <a:r>
                  <a:rPr lang="en-US" sz="1600" dirty="0" smtClean="0"/>
                  <a:t>Viral suppression (%)</a:t>
                </a:r>
                <a:endParaRPr lang="en-US" sz="1600" dirty="0"/>
              </a:p>
            </c:rich>
          </c:tx>
          <c:layout>
            <c:manualLayout>
              <c:xMode val="edge"/>
              <c:yMode val="edge"/>
              <c:x val="0.0"/>
              <c:y val="0.2235489859595"/>
            </c:manualLayout>
          </c:layout>
          <c:overlay val="0"/>
        </c:title>
        <c:numFmt formatCode="0%" sourceLinked="0"/>
        <c:majorTickMark val="none"/>
        <c:minorTickMark val="none"/>
        <c:tickLblPos val="nextTo"/>
        <c:txPr>
          <a:bodyPr/>
          <a:lstStyle/>
          <a:p>
            <a:pPr>
              <a:defRPr sz="1400"/>
            </a:pPr>
            <a:endParaRPr lang="en-US"/>
          </a:p>
        </c:txPr>
        <c:crossAx val="-2095345656"/>
        <c:crosses val="autoZero"/>
        <c:crossBetween val="between"/>
        <c:majorUnit val="0.05"/>
      </c:valAx>
    </c:plotArea>
    <c:legend>
      <c:legendPos val="t"/>
      <c:layout>
        <c:manualLayout>
          <c:xMode val="edge"/>
          <c:yMode val="edge"/>
          <c:x val="0.0"/>
          <c:y val="0.871437270923398"/>
          <c:w val="1.0"/>
          <c:h val="0.128562791258236"/>
        </c:manualLayout>
      </c:layout>
      <c:overlay val="0"/>
      <c:spPr>
        <a:ln>
          <a:noFill/>
        </a:ln>
      </c:spPr>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31741847946973"/>
          <c:y val="0.0513174518439433"/>
          <c:w val="0.906825815205303"/>
          <c:h val="0.74733323428911"/>
        </c:manualLayout>
      </c:layout>
      <c:barChart>
        <c:barDir val="col"/>
        <c:grouping val="clustered"/>
        <c:varyColors val="0"/>
        <c:ser>
          <c:idx val="0"/>
          <c:order val="0"/>
          <c:tx>
            <c:strRef>
              <c:f>Sheet1!$A$1</c:f>
              <c:strCache>
                <c:ptCount val="1"/>
                <c:pt idx="0">
                  <c:v>Viral \uppression</c:v>
                </c:pt>
              </c:strCache>
            </c:strRef>
          </c:tx>
          <c:spPr>
            <a:solidFill>
              <a:srgbClr val="00B050"/>
            </a:solidFill>
            <a:ln>
              <a:solidFill>
                <a:schemeClr val="tx1"/>
              </a:solidFill>
            </a:ln>
          </c:spPr>
          <c:invertIfNegative val="0"/>
          <c:dPt>
            <c:idx val="0"/>
            <c:invertIfNegative val="0"/>
            <c:bubble3D val="0"/>
            <c:spPr>
              <a:solidFill>
                <a:srgbClr val="CCFF99"/>
              </a:solidFill>
              <a:ln>
                <a:solidFill>
                  <a:schemeClr val="tx1"/>
                </a:solidFill>
              </a:ln>
            </c:spPr>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Lbls>
            <c:numFmt formatCode="0.0%" sourceLinked="0"/>
            <c:txPr>
              <a:bodyPr/>
              <a:lstStyle/>
              <a:p>
                <a:pPr>
                  <a:defRPr sz="1400"/>
                </a:pPr>
                <a:endParaRPr lang="en-US"/>
              </a:p>
            </c:txPr>
            <c:dLblPos val="outEnd"/>
            <c:showLegendKey val="0"/>
            <c:showVal val="1"/>
            <c:showCatName val="0"/>
            <c:showSerName val="0"/>
            <c:showPercent val="0"/>
            <c:showBubbleSize val="0"/>
            <c:showLeaderLines val="0"/>
          </c:dLbls>
          <c:cat>
            <c:strRef>
              <c:f>Sheet1!$A$2:$A$5</c:f>
              <c:strCache>
                <c:ptCount val="4"/>
                <c:pt idx="0">
                  <c:v>RWHAP 
overall </c:v>
                </c:pt>
                <c:pt idx="1">
                  <c:v>Women 
</c:v>
                </c:pt>
                <c:pt idx="2">
                  <c:v>Men </c:v>
                </c:pt>
                <c:pt idx="3">
                  <c:v>Transgender individuals </c:v>
                </c:pt>
              </c:strCache>
            </c:strRef>
          </c:cat>
          <c:val>
            <c:numRef>
              <c:f>Sheet1!$B$2:$B$5</c:f>
              <c:numCache>
                <c:formatCode>0.0%</c:formatCode>
                <c:ptCount val="4"/>
                <c:pt idx="0" formatCode="0.00%">
                  <c:v>0.814</c:v>
                </c:pt>
                <c:pt idx="1">
                  <c:v>0.802</c:v>
                </c:pt>
                <c:pt idx="2">
                  <c:v>0.821</c:v>
                </c:pt>
                <c:pt idx="3">
                  <c:v>0.74</c:v>
                </c:pt>
              </c:numCache>
            </c:numRef>
          </c:val>
        </c:ser>
        <c:dLbls>
          <c:showLegendKey val="0"/>
          <c:showVal val="0"/>
          <c:showCatName val="0"/>
          <c:showSerName val="0"/>
          <c:showPercent val="0"/>
          <c:showBubbleSize val="0"/>
        </c:dLbls>
        <c:gapWidth val="87"/>
        <c:axId val="1798916072"/>
        <c:axId val="1798586168"/>
      </c:barChart>
      <c:catAx>
        <c:axId val="1798916072"/>
        <c:scaling>
          <c:orientation val="minMax"/>
        </c:scaling>
        <c:delete val="0"/>
        <c:axPos val="b"/>
        <c:title>
          <c:tx>
            <c:rich>
              <a:bodyPr/>
              <a:lstStyle/>
              <a:p>
                <a:pPr>
                  <a:defRPr sz="1600"/>
                </a:pPr>
                <a:r>
                  <a:rPr lang="en-US" sz="1600" dirty="0" smtClean="0"/>
                  <a:t>Population</a:t>
                </a:r>
                <a:endParaRPr lang="en-US" sz="1600" dirty="0"/>
              </a:p>
            </c:rich>
          </c:tx>
          <c:layout/>
          <c:overlay val="0"/>
        </c:title>
        <c:majorTickMark val="out"/>
        <c:minorTickMark val="none"/>
        <c:tickLblPos val="nextTo"/>
        <c:txPr>
          <a:bodyPr/>
          <a:lstStyle/>
          <a:p>
            <a:pPr>
              <a:defRPr sz="1400"/>
            </a:pPr>
            <a:endParaRPr lang="en-US"/>
          </a:p>
        </c:txPr>
        <c:crossAx val="1798586168"/>
        <c:crosses val="autoZero"/>
        <c:auto val="1"/>
        <c:lblAlgn val="ctr"/>
        <c:lblOffset val="100"/>
        <c:noMultiLvlLbl val="0"/>
      </c:catAx>
      <c:valAx>
        <c:axId val="1798586168"/>
        <c:scaling>
          <c:orientation val="minMax"/>
          <c:max val="1.0"/>
        </c:scaling>
        <c:delete val="0"/>
        <c:axPos val="l"/>
        <c:title>
          <c:tx>
            <c:rich>
              <a:bodyPr rot="-5400000" vert="horz"/>
              <a:lstStyle/>
              <a:p>
                <a:pPr>
                  <a:defRPr sz="1600"/>
                </a:pPr>
                <a:r>
                  <a:rPr lang="en-US" sz="1600" b="1" i="0" baseline="0" dirty="0" smtClean="0">
                    <a:effectLst/>
                  </a:rPr>
                  <a:t>Viral suppression (%)</a:t>
                </a:r>
                <a:endParaRPr lang="en-US" sz="1600" dirty="0">
                  <a:effectLst/>
                </a:endParaRPr>
              </a:p>
            </c:rich>
          </c:tx>
          <c:layout>
            <c:manualLayout>
              <c:xMode val="edge"/>
              <c:yMode val="edge"/>
              <c:x val="0.00299742137495971"/>
              <c:y val="0.238537424201285"/>
            </c:manualLayout>
          </c:layout>
          <c:overlay val="0"/>
        </c:title>
        <c:numFmt formatCode="0%" sourceLinked="0"/>
        <c:majorTickMark val="out"/>
        <c:minorTickMark val="none"/>
        <c:tickLblPos val="nextTo"/>
        <c:txPr>
          <a:bodyPr/>
          <a:lstStyle/>
          <a:p>
            <a:pPr>
              <a:defRPr sz="1400"/>
            </a:pPr>
            <a:endParaRPr lang="en-US"/>
          </a:p>
        </c:txPr>
        <c:crossAx val="1798916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925413493202"/>
          <c:y val="0.0475200532956283"/>
          <c:w val="0.782614569648042"/>
          <c:h val="0.775904997169472"/>
        </c:manualLayout>
      </c:layout>
      <c:barChart>
        <c:barDir val="col"/>
        <c:grouping val="clustered"/>
        <c:varyColors val="0"/>
        <c:ser>
          <c:idx val="0"/>
          <c:order val="0"/>
          <c:tx>
            <c:strRef>
              <c:f>Sheet1!$B$1</c:f>
              <c:strCache>
                <c:ptCount val="1"/>
                <c:pt idx="0">
                  <c:v>Age</c:v>
                </c:pt>
              </c:strCache>
            </c:strRef>
          </c:tx>
          <c:spPr>
            <a:ln w="12700">
              <a:solidFill>
                <a:schemeClr val="tx1"/>
              </a:solidFill>
            </a:ln>
          </c:spPr>
          <c:invertIfNegative val="0"/>
          <c:dPt>
            <c:idx val="0"/>
            <c:invertIfNegative val="0"/>
            <c:bubble3D val="0"/>
            <c:spPr>
              <a:solidFill>
                <a:srgbClr val="21409A"/>
              </a:solidFill>
              <a:ln w="12700">
                <a:solidFill>
                  <a:schemeClr val="tx1"/>
                </a:solidFill>
              </a:ln>
            </c:spPr>
          </c:dPt>
          <c:dPt>
            <c:idx val="1"/>
            <c:invertIfNegative val="0"/>
            <c:bubble3D val="0"/>
            <c:spPr>
              <a:solidFill>
                <a:srgbClr val="7F0000"/>
              </a:solidFill>
              <a:ln w="12700">
                <a:solidFill>
                  <a:schemeClr val="tx1"/>
                </a:solidFill>
              </a:ln>
            </c:spPr>
          </c:dPt>
          <c:dPt>
            <c:idx val="2"/>
            <c:invertIfNegative val="0"/>
            <c:bubble3D val="0"/>
            <c:spPr>
              <a:solidFill>
                <a:srgbClr val="96649B"/>
              </a:solidFill>
              <a:ln w="12700">
                <a:solidFill>
                  <a:schemeClr val="tx1"/>
                </a:solidFill>
              </a:ln>
            </c:spPr>
          </c:dPt>
          <c:dPt>
            <c:idx val="3"/>
            <c:invertIfNegative val="0"/>
            <c:bubble3D val="0"/>
            <c:spPr>
              <a:solidFill>
                <a:srgbClr val="47C3D3"/>
              </a:solidFill>
              <a:ln w="12700">
                <a:solidFill>
                  <a:schemeClr val="tx1"/>
                </a:solidFill>
              </a:ln>
            </c:spPr>
          </c:dPt>
          <c:dPt>
            <c:idx val="4"/>
            <c:invertIfNegative val="0"/>
            <c:bubble3D val="0"/>
            <c:spPr>
              <a:solidFill>
                <a:srgbClr val="ADD136"/>
              </a:solidFill>
              <a:ln w="12700">
                <a:solidFill>
                  <a:schemeClr val="tx1"/>
                </a:solidFill>
              </a:ln>
            </c:spPr>
          </c:dPt>
          <c:dPt>
            <c:idx val="5"/>
            <c:invertIfNegative val="0"/>
            <c:bubble3D val="0"/>
            <c:spPr>
              <a:solidFill>
                <a:srgbClr val="F18C22"/>
              </a:solidFill>
              <a:ln w="12700">
                <a:solidFill>
                  <a:schemeClr val="tx1"/>
                </a:solidFill>
              </a:ln>
            </c:spPr>
          </c:dPt>
          <c:dPt>
            <c:idx val="6"/>
            <c:invertIfNegative val="0"/>
            <c:bubble3D val="0"/>
            <c:spPr>
              <a:solidFill>
                <a:srgbClr val="FFDE17"/>
              </a:solidFill>
              <a:ln w="12700">
                <a:solidFill>
                  <a:schemeClr val="tx1"/>
                </a:solidFill>
              </a:ln>
            </c:spPr>
          </c:dPt>
          <c:dPt>
            <c:idx val="7"/>
            <c:invertIfNegative val="0"/>
            <c:bubble3D val="0"/>
            <c:spPr>
              <a:solidFill>
                <a:srgbClr val="00CC00"/>
              </a:solidFill>
              <a:ln w="12700">
                <a:solidFill>
                  <a:schemeClr val="tx1"/>
                </a:solidFill>
              </a:ln>
            </c:spPr>
          </c:dPt>
          <c:dPt>
            <c:idx val="8"/>
            <c:invertIfNegative val="0"/>
            <c:bubble3D val="0"/>
            <c:spPr>
              <a:solidFill>
                <a:srgbClr val="FFFF00"/>
              </a:solidFill>
              <a:ln w="12700">
                <a:solidFill>
                  <a:schemeClr val="tx1"/>
                </a:solidFill>
              </a:ln>
            </c:spPr>
          </c:dPt>
          <c:dPt>
            <c:idx val="9"/>
            <c:invertIfNegative val="0"/>
            <c:bubble3D val="0"/>
            <c:spPr>
              <a:solidFill>
                <a:srgbClr val="FF66FF"/>
              </a:solidFill>
              <a:ln w="12700">
                <a:solidFill>
                  <a:schemeClr val="tx1"/>
                </a:solidFill>
              </a:ln>
            </c:spPr>
          </c:dPt>
          <c:dPt>
            <c:idx val="10"/>
            <c:invertIfNegative val="0"/>
            <c:bubble3D val="0"/>
            <c:spPr>
              <a:solidFill>
                <a:srgbClr val="3333FF"/>
              </a:solidFill>
              <a:ln w="12700">
                <a:solidFill>
                  <a:schemeClr val="tx1"/>
                </a:solidFill>
              </a:ln>
            </c:spPr>
          </c:dPt>
          <c:dPt>
            <c:idx val="11"/>
            <c:invertIfNegative val="0"/>
            <c:bubble3D val="0"/>
            <c:spPr>
              <a:solidFill>
                <a:srgbClr val="FF0000"/>
              </a:solidFill>
              <a:ln w="12700">
                <a:solidFill>
                  <a:schemeClr val="tx1"/>
                </a:solidFill>
              </a:ln>
            </c:spPr>
          </c:dPt>
          <c:dPt>
            <c:idx val="12"/>
            <c:invertIfNegative val="0"/>
            <c:bubble3D val="0"/>
            <c:spPr>
              <a:solidFill>
                <a:srgbClr val="003366"/>
              </a:solidFill>
              <a:ln w="12700">
                <a:solidFill>
                  <a:schemeClr val="tx1"/>
                </a:solidFill>
              </a:ln>
            </c:spPr>
          </c:dPt>
          <c:dLbls>
            <c:numFmt formatCode="0.0%" sourceLinked="0"/>
            <c:txPr>
              <a:bodyPr/>
              <a:lstStyle/>
              <a:p>
                <a:pPr>
                  <a:defRPr sz="1400" b="0">
                    <a:solidFill>
                      <a:schemeClr val="tx1"/>
                    </a:solidFill>
                  </a:defRPr>
                </a:pPr>
                <a:endParaRPr lang="en-US"/>
              </a:p>
            </c:txPr>
            <c:dLblPos val="outEnd"/>
            <c:showLegendKey val="0"/>
            <c:showVal val="1"/>
            <c:showCatName val="0"/>
            <c:showSerName val="0"/>
            <c:showPercent val="0"/>
            <c:showBubbleSize val="0"/>
            <c:showLeaderLines val="0"/>
          </c:dLbls>
          <c:cat>
            <c:strRef>
              <c:f>Sheet1!$A$2:$A$8</c:f>
              <c:strCache>
                <c:ptCount val="7"/>
                <c:pt idx="0">
                  <c:v>&lt;13</c:v>
                </c:pt>
                <c:pt idx="1">
                  <c:v>13–24</c:v>
                </c:pt>
                <c:pt idx="2">
                  <c:v>25–34</c:v>
                </c:pt>
                <c:pt idx="3">
                  <c:v>35–44</c:v>
                </c:pt>
                <c:pt idx="4">
                  <c:v>45–54</c:v>
                </c:pt>
                <c:pt idx="5">
                  <c:v>55–64</c:v>
                </c:pt>
                <c:pt idx="6">
                  <c:v>≥65</c:v>
                </c:pt>
              </c:strCache>
            </c:strRef>
          </c:cat>
          <c:val>
            <c:numRef>
              <c:f>Sheet1!$B$2:$B$8</c:f>
              <c:numCache>
                <c:formatCode>0.0%</c:formatCode>
                <c:ptCount val="7"/>
                <c:pt idx="0">
                  <c:v>0.021</c:v>
                </c:pt>
                <c:pt idx="1">
                  <c:v>0.066</c:v>
                </c:pt>
                <c:pt idx="2">
                  <c:v>0.15</c:v>
                </c:pt>
                <c:pt idx="3">
                  <c:v>0.258</c:v>
                </c:pt>
                <c:pt idx="4">
                  <c:v>0.339</c:v>
                </c:pt>
                <c:pt idx="5">
                  <c:v>0.137</c:v>
                </c:pt>
                <c:pt idx="6">
                  <c:v>0.029</c:v>
                </c:pt>
              </c:numCache>
            </c:numRef>
          </c:val>
        </c:ser>
        <c:dLbls>
          <c:showLegendKey val="0"/>
          <c:showVal val="0"/>
          <c:showCatName val="0"/>
          <c:showSerName val="0"/>
          <c:showPercent val="0"/>
          <c:showBubbleSize val="0"/>
        </c:dLbls>
        <c:gapWidth val="0"/>
        <c:axId val="1821946360"/>
        <c:axId val="1762373784"/>
      </c:barChart>
      <c:valAx>
        <c:axId val="1762373784"/>
        <c:scaling>
          <c:orientation val="minMax"/>
          <c:max val="0.5"/>
          <c:min val="0.0"/>
        </c:scaling>
        <c:delete val="0"/>
        <c:axPos val="l"/>
        <c:title>
          <c:tx>
            <c:rich>
              <a:bodyPr rot="-5400000" vert="horz"/>
              <a:lstStyle/>
              <a:p>
                <a:pPr>
                  <a:defRPr sz="1400"/>
                </a:pPr>
                <a:r>
                  <a:rPr lang="en-US" sz="1400" dirty="0" smtClean="0"/>
                  <a:t>Percentage</a:t>
                </a:r>
                <a:r>
                  <a:rPr lang="en-US" sz="1400" baseline="0" dirty="0" smtClean="0"/>
                  <a:t> (%)</a:t>
                </a:r>
                <a:endParaRPr lang="en-US" sz="1400" dirty="0"/>
              </a:p>
            </c:rich>
          </c:tx>
          <c:layout>
            <c:manualLayout>
              <c:xMode val="edge"/>
              <c:yMode val="edge"/>
              <c:x val="0.00727079767203013"/>
              <c:y val="0.314682747837174"/>
            </c:manualLayout>
          </c:layout>
          <c:overlay val="0"/>
        </c:title>
        <c:numFmt formatCode="0%" sourceLinked="0"/>
        <c:majorTickMark val="out"/>
        <c:minorTickMark val="none"/>
        <c:tickLblPos val="nextTo"/>
        <c:txPr>
          <a:bodyPr/>
          <a:lstStyle/>
          <a:p>
            <a:pPr>
              <a:defRPr sz="1400"/>
            </a:pPr>
            <a:endParaRPr lang="en-US"/>
          </a:p>
        </c:txPr>
        <c:crossAx val="1821946360"/>
        <c:crosses val="autoZero"/>
        <c:crossBetween val="between"/>
      </c:valAx>
      <c:catAx>
        <c:axId val="1821946360"/>
        <c:scaling>
          <c:orientation val="minMax"/>
        </c:scaling>
        <c:delete val="0"/>
        <c:axPos val="b"/>
        <c:title>
          <c:tx>
            <c:rich>
              <a:bodyPr/>
              <a:lstStyle/>
              <a:p>
                <a:pPr>
                  <a:defRPr sz="1600"/>
                </a:pPr>
                <a:r>
                  <a:rPr lang="en-US" sz="1600" dirty="0" smtClean="0"/>
                  <a:t>Age (years)</a:t>
                </a:r>
                <a:endParaRPr lang="en-US" sz="1600" dirty="0"/>
              </a:p>
            </c:rich>
          </c:tx>
          <c:layout>
            <c:manualLayout>
              <c:xMode val="edge"/>
              <c:yMode val="edge"/>
              <c:x val="0.458337448442237"/>
              <c:y val="0.919753744017292"/>
            </c:manualLayout>
          </c:layout>
          <c:overlay val="0"/>
        </c:title>
        <c:majorTickMark val="out"/>
        <c:minorTickMark val="none"/>
        <c:tickLblPos val="nextTo"/>
        <c:txPr>
          <a:bodyPr/>
          <a:lstStyle/>
          <a:p>
            <a:pPr>
              <a:defRPr sz="1200"/>
            </a:pPr>
            <a:endParaRPr lang="en-US"/>
          </a:p>
        </c:txPr>
        <c:crossAx val="1762373784"/>
        <c:crossesAt val="0.0"/>
        <c:auto val="1"/>
        <c:lblAlgn val="ctr"/>
        <c:lblOffset val="100"/>
        <c:noMultiLvlLbl val="0"/>
      </c:catAx>
    </c:plotArea>
    <c:plotVisOnly val="1"/>
    <c:dispBlanksAs val="zero"/>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93085212865341"/>
          <c:y val="0.0651769517312051"/>
          <c:w val="0.881961831042306"/>
          <c:h val="0.699327458791272"/>
        </c:manualLayout>
      </c:layout>
      <c:lineChart>
        <c:grouping val="standard"/>
        <c:varyColors val="0"/>
        <c:ser>
          <c:idx val="0"/>
          <c:order val="0"/>
          <c:tx>
            <c:strRef>
              <c:f>Sheet1!$A$3</c:f>
              <c:strCache>
                <c:ptCount val="1"/>
                <c:pt idx="0">
                  <c:v>Men</c:v>
                </c:pt>
              </c:strCache>
            </c:strRef>
          </c:tx>
          <c:spPr>
            <a:ln w="38100">
              <a:solidFill>
                <a:srgbClr val="00B050"/>
              </a:solidFill>
            </a:ln>
          </c:spPr>
          <c:marker>
            <c:symbol val="circle"/>
            <c:size val="9"/>
            <c:spPr>
              <a:solidFill>
                <a:srgbClr val="00B050"/>
              </a:solidFill>
              <a:ln>
                <a:solidFill>
                  <a:srgbClr val="00B050"/>
                </a:solidFill>
              </a:ln>
            </c:spPr>
          </c:marker>
          <c:cat>
            <c:strRef>
              <c:f>Sheet1!$B$2:$F$2</c:f>
              <c:strCache>
                <c:ptCount val="5"/>
                <c:pt idx="0">
                  <c:v>2010</c:v>
                </c:pt>
                <c:pt idx="1">
                  <c:v>2011</c:v>
                </c:pt>
                <c:pt idx="2">
                  <c:v>2012</c:v>
                </c:pt>
                <c:pt idx="3">
                  <c:v>2013</c:v>
                </c:pt>
                <c:pt idx="4">
                  <c:v>2014</c:v>
                </c:pt>
              </c:strCache>
            </c:strRef>
          </c:cat>
          <c:val>
            <c:numRef>
              <c:f>Sheet1!$B$3:$F$3</c:f>
              <c:numCache>
                <c:formatCode>0.0%</c:formatCode>
                <c:ptCount val="5"/>
                <c:pt idx="0">
                  <c:v>0.7091</c:v>
                </c:pt>
                <c:pt idx="1">
                  <c:v>0.738</c:v>
                </c:pt>
                <c:pt idx="2">
                  <c:v>0.7585</c:v>
                </c:pt>
                <c:pt idx="3">
                  <c:v>0.7931</c:v>
                </c:pt>
                <c:pt idx="4">
                  <c:v>0.8206</c:v>
                </c:pt>
              </c:numCache>
            </c:numRef>
          </c:val>
          <c:smooth val="0"/>
        </c:ser>
        <c:ser>
          <c:idx val="1"/>
          <c:order val="1"/>
          <c:tx>
            <c:strRef>
              <c:f>Sheet1!$A$4</c:f>
              <c:strCache>
                <c:ptCount val="1"/>
                <c:pt idx="0">
                  <c:v>Women</c:v>
                </c:pt>
              </c:strCache>
            </c:strRef>
          </c:tx>
          <c:spPr>
            <a:ln w="38100">
              <a:solidFill>
                <a:srgbClr val="0070C0"/>
              </a:solidFill>
            </a:ln>
          </c:spPr>
          <c:marker>
            <c:symbol val="square"/>
            <c:size val="9"/>
            <c:spPr>
              <a:solidFill>
                <a:srgbClr val="0070C0"/>
              </a:solidFill>
              <a:ln>
                <a:solidFill>
                  <a:srgbClr val="0070C0"/>
                </a:solidFill>
              </a:ln>
            </c:spPr>
          </c:marker>
          <c:cat>
            <c:strRef>
              <c:f>Sheet1!$B$2:$F$2</c:f>
              <c:strCache>
                <c:ptCount val="5"/>
                <c:pt idx="0">
                  <c:v>2010</c:v>
                </c:pt>
                <c:pt idx="1">
                  <c:v>2011</c:v>
                </c:pt>
                <c:pt idx="2">
                  <c:v>2012</c:v>
                </c:pt>
                <c:pt idx="3">
                  <c:v>2013</c:v>
                </c:pt>
                <c:pt idx="4">
                  <c:v>2014</c:v>
                </c:pt>
              </c:strCache>
            </c:strRef>
          </c:cat>
          <c:val>
            <c:numRef>
              <c:f>Sheet1!$B$4:$F$4</c:f>
              <c:numCache>
                <c:formatCode>0.0%</c:formatCode>
                <c:ptCount val="5"/>
                <c:pt idx="0">
                  <c:v>0.6631</c:v>
                </c:pt>
                <c:pt idx="1">
                  <c:v>0.6992</c:v>
                </c:pt>
                <c:pt idx="2">
                  <c:v>0.7322</c:v>
                </c:pt>
                <c:pt idx="3">
                  <c:v>0.7716</c:v>
                </c:pt>
                <c:pt idx="4">
                  <c:v>0.8018</c:v>
                </c:pt>
              </c:numCache>
            </c:numRef>
          </c:val>
          <c:smooth val="0"/>
        </c:ser>
        <c:ser>
          <c:idx val="2"/>
          <c:order val="2"/>
          <c:tx>
            <c:strRef>
              <c:f>Sheet1!$A$5</c:f>
              <c:strCache>
                <c:ptCount val="1"/>
                <c:pt idx="0">
                  <c:v>Transgender individuals</c:v>
                </c:pt>
              </c:strCache>
            </c:strRef>
          </c:tx>
          <c:spPr>
            <a:ln w="38100">
              <a:solidFill>
                <a:srgbClr val="FF6600"/>
              </a:solidFill>
            </a:ln>
          </c:spPr>
          <c:marker>
            <c:symbol val="triangle"/>
            <c:size val="9"/>
            <c:spPr>
              <a:solidFill>
                <a:srgbClr val="FF6600"/>
              </a:solidFill>
              <a:ln>
                <a:solidFill>
                  <a:srgbClr val="FF6600"/>
                </a:solidFill>
              </a:ln>
            </c:spPr>
          </c:marker>
          <c:cat>
            <c:strRef>
              <c:f>Sheet1!$B$2:$F$2</c:f>
              <c:strCache>
                <c:ptCount val="5"/>
                <c:pt idx="0">
                  <c:v>2010</c:v>
                </c:pt>
                <c:pt idx="1">
                  <c:v>2011</c:v>
                </c:pt>
                <c:pt idx="2">
                  <c:v>2012</c:v>
                </c:pt>
                <c:pt idx="3">
                  <c:v>2013</c:v>
                </c:pt>
                <c:pt idx="4">
                  <c:v>2014</c:v>
                </c:pt>
              </c:strCache>
            </c:strRef>
          </c:cat>
          <c:val>
            <c:numRef>
              <c:f>Sheet1!$B$5:$F$5</c:f>
              <c:numCache>
                <c:formatCode>0.0%</c:formatCode>
                <c:ptCount val="5"/>
                <c:pt idx="0">
                  <c:v>0.6151</c:v>
                </c:pt>
                <c:pt idx="1">
                  <c:v>0.6517</c:v>
                </c:pt>
                <c:pt idx="2">
                  <c:v>0.6911</c:v>
                </c:pt>
                <c:pt idx="3">
                  <c:v>0.7214</c:v>
                </c:pt>
                <c:pt idx="4">
                  <c:v>0.7403</c:v>
                </c:pt>
              </c:numCache>
            </c:numRef>
          </c:val>
          <c:smooth val="0"/>
        </c:ser>
        <c:dLbls>
          <c:showLegendKey val="0"/>
          <c:showVal val="0"/>
          <c:showCatName val="0"/>
          <c:showSerName val="0"/>
          <c:showPercent val="0"/>
          <c:showBubbleSize val="0"/>
        </c:dLbls>
        <c:marker val="1"/>
        <c:smooth val="0"/>
        <c:axId val="1801584152"/>
        <c:axId val="1802325256"/>
      </c:lineChart>
      <c:catAx>
        <c:axId val="1801584152"/>
        <c:scaling>
          <c:orientation val="minMax"/>
        </c:scaling>
        <c:delete val="0"/>
        <c:axPos val="b"/>
        <c:numFmt formatCode="General" sourceLinked="1"/>
        <c:majorTickMark val="out"/>
        <c:minorTickMark val="none"/>
        <c:tickLblPos val="nextTo"/>
        <c:txPr>
          <a:bodyPr/>
          <a:lstStyle/>
          <a:p>
            <a:pPr>
              <a:defRPr sz="1600"/>
            </a:pPr>
            <a:endParaRPr lang="en-US"/>
          </a:p>
        </c:txPr>
        <c:crossAx val="1802325256"/>
        <c:crosses val="autoZero"/>
        <c:auto val="1"/>
        <c:lblAlgn val="ctr"/>
        <c:lblOffset val="100"/>
        <c:noMultiLvlLbl val="0"/>
      </c:catAx>
      <c:valAx>
        <c:axId val="1802325256"/>
        <c:scaling>
          <c:orientation val="minMax"/>
          <c:min val="0.4"/>
        </c:scaling>
        <c:delete val="0"/>
        <c:axPos val="l"/>
        <c:title>
          <c:tx>
            <c:rich>
              <a:bodyPr rot="-5400000" vert="horz"/>
              <a:lstStyle/>
              <a:p>
                <a:pPr>
                  <a:defRPr sz="1600"/>
                </a:pPr>
                <a:r>
                  <a:rPr lang="en-US" sz="1600" dirty="0" smtClean="0"/>
                  <a:t>Viral suppression (%)</a:t>
                </a:r>
                <a:endParaRPr lang="en-US" sz="1600" dirty="0"/>
              </a:p>
            </c:rich>
          </c:tx>
          <c:layout>
            <c:manualLayout>
              <c:xMode val="edge"/>
              <c:yMode val="edge"/>
              <c:x val="0.0"/>
              <c:y val="0.2235489859595"/>
            </c:manualLayout>
          </c:layout>
          <c:overlay val="0"/>
        </c:title>
        <c:numFmt formatCode="0%" sourceLinked="0"/>
        <c:majorTickMark val="out"/>
        <c:minorTickMark val="none"/>
        <c:tickLblPos val="nextTo"/>
        <c:txPr>
          <a:bodyPr/>
          <a:lstStyle/>
          <a:p>
            <a:pPr>
              <a:defRPr sz="1400"/>
            </a:pPr>
            <a:endParaRPr lang="en-US"/>
          </a:p>
        </c:txPr>
        <c:crossAx val="1801584152"/>
        <c:crosses val="autoZero"/>
        <c:crossBetween val="between"/>
      </c:valAx>
    </c:plotArea>
    <c:legend>
      <c:legendPos val="t"/>
      <c:layout>
        <c:manualLayout>
          <c:xMode val="edge"/>
          <c:yMode val="edge"/>
          <c:x val="0.2"/>
          <c:y val="0.938928919271975"/>
          <c:w val="0.691273840769904"/>
          <c:h val="0.0610710807280247"/>
        </c:manualLayout>
      </c:layout>
      <c:overlay val="0"/>
      <c:spPr>
        <a:ln>
          <a:noFill/>
        </a:ln>
      </c:spPr>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59601924759"/>
          <c:y val="0.043124903504709"/>
          <c:w val="0.891583989501312"/>
          <c:h val="0.707668480778138"/>
        </c:manualLayout>
      </c:layout>
      <c:barChart>
        <c:barDir val="col"/>
        <c:grouping val="clustered"/>
        <c:varyColors val="0"/>
        <c:ser>
          <c:idx val="0"/>
          <c:order val="0"/>
          <c:tx>
            <c:strRef>
              <c:f>Sheet1!$A$1</c:f>
              <c:strCache>
                <c:ptCount val="1"/>
                <c:pt idx="0">
                  <c:v>viral suppression</c:v>
                </c:pt>
              </c:strCache>
            </c:strRef>
          </c:tx>
          <c:spPr>
            <a:solidFill>
              <a:srgbClr val="00B050"/>
            </a:solidFill>
            <a:ln>
              <a:solidFill>
                <a:schemeClr val="tx1"/>
              </a:solidFill>
            </a:ln>
          </c:spPr>
          <c:invertIfNegative val="0"/>
          <c:dPt>
            <c:idx val="0"/>
            <c:invertIfNegative val="0"/>
            <c:bubble3D val="0"/>
            <c:spPr>
              <a:solidFill>
                <a:srgbClr val="CCFF99"/>
              </a:solidFill>
              <a:ln>
                <a:solidFill>
                  <a:schemeClr val="tx1"/>
                </a:solidFill>
              </a:ln>
            </c:spPr>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Lbls>
            <c:numFmt formatCode="0.0%" sourceLinked="0"/>
            <c:txPr>
              <a:bodyPr/>
              <a:lstStyle/>
              <a:p>
                <a:pPr>
                  <a:defRPr sz="1400"/>
                </a:pPr>
                <a:endParaRPr lang="en-US"/>
              </a:p>
            </c:txPr>
            <c:dLblPos val="outEnd"/>
            <c:showLegendKey val="0"/>
            <c:showVal val="1"/>
            <c:showCatName val="0"/>
            <c:showSerName val="0"/>
            <c:showPercent val="0"/>
            <c:showBubbleSize val="0"/>
            <c:showLeaderLines val="0"/>
          </c:dLbls>
          <c:cat>
            <c:strRef>
              <c:f>Sheet1!$A$2:$A$5</c:f>
              <c:strCache>
                <c:ptCount val="4"/>
                <c:pt idx="0">
                  <c:v>RWHAP overall </c:v>
                </c:pt>
                <c:pt idx="1">
                  <c:v>Stable housing</c:v>
                </c:pt>
                <c:pt idx="2">
                  <c:v>Temporary housing</c:v>
                </c:pt>
                <c:pt idx="3">
                  <c:v>Unstable housing</c:v>
                </c:pt>
              </c:strCache>
            </c:strRef>
          </c:cat>
          <c:val>
            <c:numRef>
              <c:f>Sheet1!$B$2:$B$5</c:f>
              <c:numCache>
                <c:formatCode>0.00%</c:formatCode>
                <c:ptCount val="4"/>
                <c:pt idx="0">
                  <c:v>0.814</c:v>
                </c:pt>
                <c:pt idx="1">
                  <c:v>0.828</c:v>
                </c:pt>
                <c:pt idx="2">
                  <c:v>0.77</c:v>
                </c:pt>
                <c:pt idx="3" formatCode="0.0%">
                  <c:v>0.671</c:v>
                </c:pt>
              </c:numCache>
            </c:numRef>
          </c:val>
        </c:ser>
        <c:dLbls>
          <c:showLegendKey val="0"/>
          <c:showVal val="0"/>
          <c:showCatName val="0"/>
          <c:showSerName val="0"/>
          <c:showPercent val="0"/>
          <c:showBubbleSize val="0"/>
        </c:dLbls>
        <c:gapWidth val="87"/>
        <c:axId val="1801541304"/>
        <c:axId val="1801546888"/>
      </c:barChart>
      <c:catAx>
        <c:axId val="1801541304"/>
        <c:scaling>
          <c:orientation val="minMax"/>
        </c:scaling>
        <c:delete val="0"/>
        <c:axPos val="b"/>
        <c:title>
          <c:tx>
            <c:rich>
              <a:bodyPr/>
              <a:lstStyle/>
              <a:p>
                <a:pPr>
                  <a:defRPr sz="1600"/>
                </a:pPr>
                <a:r>
                  <a:rPr lang="en-US" sz="1600" dirty="0" smtClean="0"/>
                  <a:t>Population</a:t>
                </a:r>
                <a:endParaRPr lang="en-US" sz="1600" dirty="0"/>
              </a:p>
            </c:rich>
          </c:tx>
          <c:layout>
            <c:manualLayout>
              <c:xMode val="edge"/>
              <c:yMode val="edge"/>
              <c:x val="0.501180664916885"/>
              <c:y val="0.854855064072873"/>
            </c:manualLayout>
          </c:layout>
          <c:overlay val="0"/>
        </c:title>
        <c:majorTickMark val="out"/>
        <c:minorTickMark val="none"/>
        <c:tickLblPos val="nextTo"/>
        <c:txPr>
          <a:bodyPr/>
          <a:lstStyle/>
          <a:p>
            <a:pPr>
              <a:defRPr sz="1400"/>
            </a:pPr>
            <a:endParaRPr lang="en-US"/>
          </a:p>
        </c:txPr>
        <c:crossAx val="1801546888"/>
        <c:crosses val="autoZero"/>
        <c:auto val="1"/>
        <c:lblAlgn val="ctr"/>
        <c:lblOffset val="100"/>
        <c:noMultiLvlLbl val="0"/>
      </c:catAx>
      <c:valAx>
        <c:axId val="1801546888"/>
        <c:scaling>
          <c:orientation val="minMax"/>
          <c:max val="1.0"/>
        </c:scaling>
        <c:delete val="0"/>
        <c:axPos val="l"/>
        <c:title>
          <c:tx>
            <c:rich>
              <a:bodyPr rot="-5400000" vert="horz"/>
              <a:lstStyle/>
              <a:p>
                <a:pPr>
                  <a:defRPr sz="1600"/>
                </a:pPr>
                <a:r>
                  <a:rPr lang="en-US" sz="1600" dirty="0" smtClean="0"/>
                  <a:t>Viral </a:t>
                </a:r>
                <a:r>
                  <a:rPr lang="en-US" sz="1600" baseline="0" dirty="0" smtClean="0"/>
                  <a:t>suppression (%)</a:t>
                </a:r>
                <a:endParaRPr lang="en-US" sz="1600" dirty="0"/>
              </a:p>
            </c:rich>
          </c:tx>
          <c:layout>
            <c:manualLayout>
              <c:xMode val="edge"/>
              <c:yMode val="edge"/>
              <c:x val="0.00932261592300962"/>
              <c:y val="0.244476571576094"/>
            </c:manualLayout>
          </c:layout>
          <c:overlay val="0"/>
        </c:title>
        <c:numFmt formatCode="0%" sourceLinked="0"/>
        <c:majorTickMark val="out"/>
        <c:minorTickMark val="none"/>
        <c:tickLblPos val="nextTo"/>
        <c:txPr>
          <a:bodyPr/>
          <a:lstStyle/>
          <a:p>
            <a:pPr>
              <a:defRPr sz="1400"/>
            </a:pPr>
            <a:endParaRPr lang="en-US"/>
          </a:p>
        </c:txPr>
        <c:crossAx val="18015413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93085212865341"/>
          <c:y val="0.0651769517312051"/>
          <c:w val="0.881961831042306"/>
          <c:h val="0.733967925990673"/>
        </c:manualLayout>
      </c:layout>
      <c:lineChart>
        <c:grouping val="standard"/>
        <c:varyColors val="0"/>
        <c:ser>
          <c:idx val="0"/>
          <c:order val="0"/>
          <c:tx>
            <c:strRef>
              <c:f>Sheet1!$A$3</c:f>
              <c:strCache>
                <c:ptCount val="1"/>
                <c:pt idx="0">
                  <c:v>Stable</c:v>
                </c:pt>
              </c:strCache>
            </c:strRef>
          </c:tx>
          <c:spPr>
            <a:ln w="38100">
              <a:solidFill>
                <a:srgbClr val="00B0F0"/>
              </a:solidFill>
            </a:ln>
          </c:spPr>
          <c:marker>
            <c:symbol val="circle"/>
            <c:size val="9"/>
            <c:spPr>
              <a:solidFill>
                <a:srgbClr val="00B0F0"/>
              </a:solidFill>
              <a:ln>
                <a:solidFill>
                  <a:schemeClr val="accent1">
                    <a:lumMod val="60000"/>
                    <a:lumOff val="40000"/>
                  </a:schemeClr>
                </a:solidFill>
              </a:ln>
            </c:spPr>
          </c:marker>
          <c:cat>
            <c:strRef>
              <c:f>Sheet1!$B$2:$F$2</c:f>
              <c:strCache>
                <c:ptCount val="5"/>
                <c:pt idx="0">
                  <c:v>2010</c:v>
                </c:pt>
                <c:pt idx="1">
                  <c:v>2011</c:v>
                </c:pt>
                <c:pt idx="2">
                  <c:v>2012</c:v>
                </c:pt>
                <c:pt idx="3">
                  <c:v>2013</c:v>
                </c:pt>
                <c:pt idx="4">
                  <c:v>2014</c:v>
                </c:pt>
              </c:strCache>
            </c:strRef>
          </c:cat>
          <c:val>
            <c:numRef>
              <c:f>Sheet1!$B$3:$F$3</c:f>
              <c:numCache>
                <c:formatCode>0.0%</c:formatCode>
                <c:ptCount val="5"/>
                <c:pt idx="0">
                  <c:v>0.712</c:v>
                </c:pt>
                <c:pt idx="1">
                  <c:v>0.742</c:v>
                </c:pt>
                <c:pt idx="2">
                  <c:v>0.764</c:v>
                </c:pt>
                <c:pt idx="3">
                  <c:v>0.801</c:v>
                </c:pt>
                <c:pt idx="4">
                  <c:v>0.828</c:v>
                </c:pt>
              </c:numCache>
            </c:numRef>
          </c:val>
          <c:smooth val="0"/>
        </c:ser>
        <c:ser>
          <c:idx val="1"/>
          <c:order val="1"/>
          <c:tx>
            <c:strRef>
              <c:f>Sheet1!$A$4</c:f>
              <c:strCache>
                <c:ptCount val="1"/>
                <c:pt idx="0">
                  <c:v>Temporary</c:v>
                </c:pt>
              </c:strCache>
            </c:strRef>
          </c:tx>
          <c:spPr>
            <a:ln w="38100">
              <a:solidFill>
                <a:srgbClr val="CC3399"/>
              </a:solidFill>
            </a:ln>
          </c:spPr>
          <c:marker>
            <c:symbol val="square"/>
            <c:size val="9"/>
            <c:spPr>
              <a:solidFill>
                <a:srgbClr val="CC3399"/>
              </a:solidFill>
              <a:ln>
                <a:solidFill>
                  <a:srgbClr val="CC3399"/>
                </a:solidFill>
              </a:ln>
            </c:spPr>
          </c:marker>
          <c:cat>
            <c:strRef>
              <c:f>Sheet1!$B$2:$F$2</c:f>
              <c:strCache>
                <c:ptCount val="5"/>
                <c:pt idx="0">
                  <c:v>2010</c:v>
                </c:pt>
                <c:pt idx="1">
                  <c:v>2011</c:v>
                </c:pt>
                <c:pt idx="2">
                  <c:v>2012</c:v>
                </c:pt>
                <c:pt idx="3">
                  <c:v>2013</c:v>
                </c:pt>
                <c:pt idx="4">
                  <c:v>2014</c:v>
                </c:pt>
              </c:strCache>
            </c:strRef>
          </c:cat>
          <c:val>
            <c:numRef>
              <c:f>Sheet1!$B$4:$F$4</c:f>
              <c:numCache>
                <c:formatCode>0.0%</c:formatCode>
                <c:ptCount val="5"/>
                <c:pt idx="0">
                  <c:v>0.637</c:v>
                </c:pt>
                <c:pt idx="1">
                  <c:v>0.676</c:v>
                </c:pt>
                <c:pt idx="2">
                  <c:v>0.699</c:v>
                </c:pt>
                <c:pt idx="3">
                  <c:v>0.735</c:v>
                </c:pt>
                <c:pt idx="4">
                  <c:v>0.77</c:v>
                </c:pt>
              </c:numCache>
            </c:numRef>
          </c:val>
          <c:smooth val="0"/>
        </c:ser>
        <c:ser>
          <c:idx val="2"/>
          <c:order val="2"/>
          <c:tx>
            <c:strRef>
              <c:f>Sheet1!$A$5</c:f>
              <c:strCache>
                <c:ptCount val="1"/>
                <c:pt idx="0">
                  <c:v>Unstable</c:v>
                </c:pt>
              </c:strCache>
            </c:strRef>
          </c:tx>
          <c:spPr>
            <a:ln w="38100">
              <a:solidFill>
                <a:srgbClr val="33CC33"/>
              </a:solidFill>
            </a:ln>
          </c:spPr>
          <c:marker>
            <c:symbol val="triangle"/>
            <c:size val="9"/>
            <c:spPr>
              <a:solidFill>
                <a:srgbClr val="33CC33"/>
              </a:solidFill>
              <a:ln>
                <a:solidFill>
                  <a:srgbClr val="33CC33"/>
                </a:solidFill>
              </a:ln>
            </c:spPr>
          </c:marker>
          <c:cat>
            <c:strRef>
              <c:f>Sheet1!$B$2:$F$2</c:f>
              <c:strCache>
                <c:ptCount val="5"/>
                <c:pt idx="0">
                  <c:v>2010</c:v>
                </c:pt>
                <c:pt idx="1">
                  <c:v>2011</c:v>
                </c:pt>
                <c:pt idx="2">
                  <c:v>2012</c:v>
                </c:pt>
                <c:pt idx="3">
                  <c:v>2013</c:v>
                </c:pt>
                <c:pt idx="4">
                  <c:v>2014</c:v>
                </c:pt>
              </c:strCache>
            </c:strRef>
          </c:cat>
          <c:val>
            <c:numRef>
              <c:f>Sheet1!$B$5:$F$5</c:f>
              <c:numCache>
                <c:formatCode>0.0%</c:formatCode>
                <c:ptCount val="5"/>
                <c:pt idx="0">
                  <c:v>0.548</c:v>
                </c:pt>
                <c:pt idx="1">
                  <c:v>0.615</c:v>
                </c:pt>
                <c:pt idx="2">
                  <c:v>0.599</c:v>
                </c:pt>
                <c:pt idx="3">
                  <c:v>0.643</c:v>
                </c:pt>
                <c:pt idx="4">
                  <c:v>0.671</c:v>
                </c:pt>
              </c:numCache>
            </c:numRef>
          </c:val>
          <c:smooth val="0"/>
        </c:ser>
        <c:dLbls>
          <c:showLegendKey val="0"/>
          <c:showVal val="0"/>
          <c:showCatName val="0"/>
          <c:showSerName val="0"/>
          <c:showPercent val="0"/>
          <c:showBubbleSize val="0"/>
        </c:dLbls>
        <c:marker val="1"/>
        <c:smooth val="0"/>
        <c:axId val="1801192104"/>
        <c:axId val="1822084552"/>
      </c:lineChart>
      <c:catAx>
        <c:axId val="1801192104"/>
        <c:scaling>
          <c:orientation val="minMax"/>
        </c:scaling>
        <c:delete val="0"/>
        <c:axPos val="b"/>
        <c:numFmt formatCode="General" sourceLinked="1"/>
        <c:majorTickMark val="out"/>
        <c:minorTickMark val="none"/>
        <c:tickLblPos val="nextTo"/>
        <c:txPr>
          <a:bodyPr/>
          <a:lstStyle/>
          <a:p>
            <a:pPr>
              <a:defRPr sz="1600"/>
            </a:pPr>
            <a:endParaRPr lang="en-US"/>
          </a:p>
        </c:txPr>
        <c:crossAx val="1822084552"/>
        <c:crosses val="autoZero"/>
        <c:auto val="1"/>
        <c:lblAlgn val="ctr"/>
        <c:lblOffset val="100"/>
        <c:noMultiLvlLbl val="0"/>
      </c:catAx>
      <c:valAx>
        <c:axId val="1822084552"/>
        <c:scaling>
          <c:orientation val="minMax"/>
          <c:min val="0.3"/>
        </c:scaling>
        <c:delete val="0"/>
        <c:axPos val="l"/>
        <c:title>
          <c:tx>
            <c:rich>
              <a:bodyPr rot="-5400000" vert="horz"/>
              <a:lstStyle/>
              <a:p>
                <a:pPr>
                  <a:defRPr sz="1600"/>
                </a:pPr>
                <a:r>
                  <a:rPr lang="en-US" sz="1600" dirty="0" smtClean="0"/>
                  <a:t>Viral suppression (%)</a:t>
                </a:r>
                <a:endParaRPr lang="en-US" sz="1600" dirty="0"/>
              </a:p>
            </c:rich>
          </c:tx>
          <c:layout>
            <c:manualLayout>
              <c:xMode val="edge"/>
              <c:yMode val="edge"/>
              <c:x val="0.0"/>
              <c:y val="0.2235489859595"/>
            </c:manualLayout>
          </c:layout>
          <c:overlay val="0"/>
        </c:title>
        <c:numFmt formatCode="0%" sourceLinked="0"/>
        <c:majorTickMark val="out"/>
        <c:minorTickMark val="none"/>
        <c:tickLblPos val="nextTo"/>
        <c:txPr>
          <a:bodyPr/>
          <a:lstStyle/>
          <a:p>
            <a:pPr>
              <a:defRPr sz="1400"/>
            </a:pPr>
            <a:endParaRPr lang="en-US"/>
          </a:p>
        </c:txPr>
        <c:crossAx val="1801192104"/>
        <c:crosses val="autoZero"/>
        <c:crossBetween val="between"/>
      </c:valAx>
    </c:plotArea>
    <c:legend>
      <c:legendPos val="t"/>
      <c:layout>
        <c:manualLayout>
          <c:xMode val="edge"/>
          <c:yMode val="edge"/>
          <c:x val="0.0"/>
          <c:y val="0.871437270923398"/>
          <c:w val="1.0"/>
          <c:h val="0.128562791258236"/>
        </c:manualLayout>
      </c:layout>
      <c:overlay val="0"/>
      <c:spPr>
        <a:ln>
          <a:noFill/>
        </a:ln>
      </c:spPr>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3501749781277"/>
          <c:y val="0.0493838582677165"/>
          <c:w val="0.899417322834646"/>
          <c:h val="0.800775590551181"/>
        </c:manualLayout>
      </c:layout>
      <c:barChart>
        <c:barDir val="col"/>
        <c:grouping val="clustered"/>
        <c:varyColors val="0"/>
        <c:ser>
          <c:idx val="0"/>
          <c:order val="0"/>
          <c:tx>
            <c:strRef>
              <c:f>Sheet1!$B$1</c:f>
              <c:strCache>
                <c:ptCount val="1"/>
                <c:pt idx="0">
                  <c:v>2010</c:v>
                </c:pt>
              </c:strCache>
            </c:strRef>
          </c:tx>
          <c:spPr>
            <a:solidFill>
              <a:srgbClr val="7F0000"/>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Lbls>
            <c:dLbl>
              <c:idx val="0"/>
              <c:layout>
                <c:manualLayout>
                  <c:x val="-0.00855531801262253"/>
                  <c:y val="0.0"/>
                </c:manualLayout>
              </c:layout>
              <c:dLblPos val="outEnd"/>
              <c:showLegendKey val="0"/>
              <c:showVal val="1"/>
              <c:showCatName val="0"/>
              <c:showSerName val="0"/>
              <c:showPercent val="0"/>
              <c:showBubbleSize val="0"/>
            </c:dLbl>
            <c:dLbl>
              <c:idx val="1"/>
              <c:layout>
                <c:manualLayout>
                  <c:x val="-0.00684425441009806"/>
                  <c:y val="0.00411522633744856"/>
                </c:manualLayout>
              </c:layout>
              <c:dLblPos val="outEnd"/>
              <c:showLegendKey val="0"/>
              <c:showVal val="1"/>
              <c:showCatName val="0"/>
              <c:showSerName val="0"/>
              <c:showPercent val="0"/>
              <c:showBubbleSize val="0"/>
            </c:dLbl>
            <c:dLbl>
              <c:idx val="2"/>
              <c:layout>
                <c:manualLayout>
                  <c:x val="-0.00684425441009802"/>
                  <c:y val="0.00617283950617284"/>
                </c:manualLayout>
              </c:layout>
              <c:dLblPos val="outEnd"/>
              <c:showLegendKey val="0"/>
              <c:showVal val="1"/>
              <c:showCatName val="0"/>
              <c:showSerName val="0"/>
              <c:showPercent val="0"/>
              <c:showBubbleSize val="0"/>
            </c:dLbl>
            <c:dLbl>
              <c:idx val="3"/>
              <c:layout>
                <c:manualLayout>
                  <c:x val="-0.00342226193446653"/>
                  <c:y val="0.0"/>
                </c:manualLayout>
              </c:layout>
              <c:dLblPos val="outEnd"/>
              <c:showLegendKey val="0"/>
              <c:showVal val="1"/>
              <c:showCatName val="0"/>
              <c:showSerName val="0"/>
              <c:showPercent val="0"/>
              <c:showBubbleSize val="0"/>
            </c:dLbl>
            <c:dLbl>
              <c:idx val="4"/>
              <c:layout>
                <c:manualLayout>
                  <c:x val="-0.00513319080757345"/>
                  <c:y val="-0.00411522633744856"/>
                </c:manualLayout>
              </c:layout>
              <c:dLblPos val="outEnd"/>
              <c:showLegendKey val="0"/>
              <c:showVal val="1"/>
              <c:showCatName val="0"/>
              <c:showSerName val="0"/>
              <c:showPercent val="0"/>
              <c:showBubbleSize val="0"/>
            </c:dLbl>
            <c:dLbl>
              <c:idx val="5"/>
              <c:layout>
                <c:manualLayout>
                  <c:x val="-0.00513319080757352"/>
                  <c:y val="0.00411522633744856"/>
                </c:manualLayout>
              </c:layout>
              <c:dLblPos val="outEnd"/>
              <c:showLegendKey val="0"/>
              <c:showVal val="1"/>
              <c:showCatName val="0"/>
              <c:showSerName val="0"/>
              <c:showPercent val="0"/>
              <c:showBubbleSize val="0"/>
            </c:dLbl>
            <c:dLbl>
              <c:idx val="6"/>
              <c:layout>
                <c:manualLayout>
                  <c:x val="-0.00171106360252451"/>
                  <c:y val="0.00205745115193934"/>
                </c:manualLayout>
              </c:layout>
              <c:dLblPos val="outEnd"/>
              <c:showLegendKey val="0"/>
              <c:showVal val="1"/>
              <c:showCatName val="0"/>
              <c:showSerName val="0"/>
              <c:showPercent val="0"/>
              <c:showBubbleSize val="0"/>
            </c:dLbl>
            <c:dLbl>
              <c:idx val="7"/>
              <c:layout>
                <c:manualLayout>
                  <c:x val="-0.00332195975503062"/>
                  <c:y val="-0.00144028871391076"/>
                </c:manualLayout>
              </c:layout>
              <c:dLblPos val="outEnd"/>
              <c:showLegendKey val="0"/>
              <c:showVal val="1"/>
              <c:showCatName val="0"/>
              <c:showSerName val="0"/>
              <c:showPercent val="0"/>
              <c:showBubbleSize val="0"/>
            </c:dLbl>
            <c:txPr>
              <a:bodyPr/>
              <a:lstStyle/>
              <a:p>
                <a:pPr>
                  <a:defRPr sz="1400"/>
                </a:pPr>
                <a:endParaRPr lang="en-US"/>
              </a:p>
            </c:txPr>
            <c:dLblPos val="outEnd"/>
            <c:showLegendKey val="0"/>
            <c:showVal val="1"/>
            <c:showCatName val="0"/>
            <c:showSerName val="0"/>
            <c:showPercent val="0"/>
            <c:showBubbleSize val="0"/>
            <c:showLeaderLines val="0"/>
          </c:dLbls>
          <c:cat>
            <c:strRef>
              <c:f>Sheet1!$A$2:$A$9</c:f>
              <c:strCache>
                <c:ptCount val="8"/>
                <c:pt idx="0">
                  <c:v>RWHAP Overall </c:v>
                </c:pt>
                <c:pt idx="1">
                  <c:v>Blacks/African Americans</c:v>
                </c:pt>
                <c:pt idx="2">
                  <c:v>Hispanics/Latinos</c:v>
                </c:pt>
                <c:pt idx="3">
                  <c:v>Women</c:v>
                </c:pt>
                <c:pt idx="4">
                  <c:v>MSM</c:v>
                </c:pt>
                <c:pt idx="5">
                  <c:v>Youth aged 13-24 years</c:v>
                </c:pt>
                <c:pt idx="6">
                  <c:v>Transgender individuals</c:v>
                </c:pt>
                <c:pt idx="7">
                  <c:v>PWID</c:v>
                </c:pt>
              </c:strCache>
            </c:strRef>
          </c:cat>
          <c:val>
            <c:numRef>
              <c:f>Sheet1!$B$2:$B$9</c:f>
              <c:numCache>
                <c:formatCode>General</c:formatCode>
                <c:ptCount val="8"/>
                <c:pt idx="0">
                  <c:v>69.5</c:v>
                </c:pt>
                <c:pt idx="1">
                  <c:v>63.3</c:v>
                </c:pt>
                <c:pt idx="2">
                  <c:v>73.6</c:v>
                </c:pt>
                <c:pt idx="3" formatCode="0.0">
                  <c:v>66.2</c:v>
                </c:pt>
                <c:pt idx="4" formatCode="0.0">
                  <c:v>71.9</c:v>
                </c:pt>
                <c:pt idx="5" formatCode="0.0">
                  <c:v>46.6</c:v>
                </c:pt>
                <c:pt idx="6" formatCode="0.0">
                  <c:v>61.5</c:v>
                </c:pt>
                <c:pt idx="7" formatCode="0.0">
                  <c:v>68.5</c:v>
                </c:pt>
              </c:numCache>
            </c:numRef>
          </c:val>
        </c:ser>
        <c:ser>
          <c:idx val="1"/>
          <c:order val="1"/>
          <c:tx>
            <c:strRef>
              <c:f>Sheet1!$C$1</c:f>
              <c:strCache>
                <c:ptCount val="1"/>
                <c:pt idx="0">
                  <c:v>2014</c:v>
                </c:pt>
              </c:strCache>
            </c:strRef>
          </c:tx>
          <c:spPr>
            <a:solidFill>
              <a:srgbClr val="F18C22"/>
            </a:solidFill>
            <a:ln>
              <a:solidFill>
                <a:schemeClr val="tx1"/>
              </a:solidFill>
            </a:ln>
          </c:spPr>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Sheet1!$A$2:$A$9</c:f>
              <c:strCache>
                <c:ptCount val="8"/>
                <c:pt idx="0">
                  <c:v>RWHAP Overall </c:v>
                </c:pt>
                <c:pt idx="1">
                  <c:v>Blacks/African Americans</c:v>
                </c:pt>
                <c:pt idx="2">
                  <c:v>Hispanics/Latinos</c:v>
                </c:pt>
                <c:pt idx="3">
                  <c:v>Women</c:v>
                </c:pt>
                <c:pt idx="4">
                  <c:v>MSM</c:v>
                </c:pt>
                <c:pt idx="5">
                  <c:v>Youth aged 13-24 years</c:v>
                </c:pt>
                <c:pt idx="6">
                  <c:v>Transgender individuals</c:v>
                </c:pt>
                <c:pt idx="7">
                  <c:v>PWID</c:v>
                </c:pt>
              </c:strCache>
            </c:strRef>
          </c:cat>
          <c:val>
            <c:numRef>
              <c:f>Sheet1!$C$2:$C$9</c:f>
              <c:numCache>
                <c:formatCode>0.0</c:formatCode>
                <c:ptCount val="8"/>
                <c:pt idx="0">
                  <c:v>81.4</c:v>
                </c:pt>
                <c:pt idx="1">
                  <c:v>77.1</c:v>
                </c:pt>
                <c:pt idx="2">
                  <c:v>84.0</c:v>
                </c:pt>
                <c:pt idx="3">
                  <c:v>80.1</c:v>
                </c:pt>
                <c:pt idx="4">
                  <c:v>82.8</c:v>
                </c:pt>
                <c:pt idx="5">
                  <c:v>64.6</c:v>
                </c:pt>
                <c:pt idx="6">
                  <c:v>74.0</c:v>
                </c:pt>
                <c:pt idx="7">
                  <c:v>81.0</c:v>
                </c:pt>
              </c:numCache>
            </c:numRef>
          </c:val>
        </c:ser>
        <c:dLbls>
          <c:showLegendKey val="0"/>
          <c:showVal val="0"/>
          <c:showCatName val="0"/>
          <c:showSerName val="0"/>
          <c:showPercent val="0"/>
          <c:showBubbleSize val="0"/>
        </c:dLbls>
        <c:gapWidth val="87"/>
        <c:axId val="2134846792"/>
        <c:axId val="-2072379208"/>
      </c:barChart>
      <c:catAx>
        <c:axId val="2134846792"/>
        <c:scaling>
          <c:orientation val="minMax"/>
        </c:scaling>
        <c:delete val="0"/>
        <c:axPos val="b"/>
        <c:title>
          <c:tx>
            <c:rich>
              <a:bodyPr/>
              <a:lstStyle/>
              <a:p>
                <a:pPr>
                  <a:defRPr sz="1600"/>
                </a:pPr>
                <a:r>
                  <a:rPr lang="en-US" sz="1600" dirty="0" smtClean="0"/>
                  <a:t>Key population</a:t>
                </a:r>
                <a:endParaRPr lang="en-US" sz="1600" dirty="0"/>
              </a:p>
            </c:rich>
          </c:tx>
          <c:layout>
            <c:manualLayout>
              <c:xMode val="edge"/>
              <c:yMode val="edge"/>
              <c:x val="0.465958880139983"/>
              <c:y val="0.933719597550306"/>
            </c:manualLayout>
          </c:layout>
          <c:overlay val="0"/>
        </c:title>
        <c:majorTickMark val="out"/>
        <c:minorTickMark val="none"/>
        <c:tickLblPos val="nextTo"/>
        <c:txPr>
          <a:bodyPr/>
          <a:lstStyle/>
          <a:p>
            <a:pPr>
              <a:defRPr sz="1100"/>
            </a:pPr>
            <a:endParaRPr lang="en-US"/>
          </a:p>
        </c:txPr>
        <c:crossAx val="-2072379208"/>
        <c:crosses val="autoZero"/>
        <c:auto val="1"/>
        <c:lblAlgn val="ctr"/>
        <c:lblOffset val="100"/>
        <c:noMultiLvlLbl val="0"/>
      </c:catAx>
      <c:valAx>
        <c:axId val="-2072379208"/>
        <c:scaling>
          <c:orientation val="minMax"/>
          <c:max val="100.0"/>
        </c:scaling>
        <c:delete val="0"/>
        <c:axPos val="l"/>
        <c:title>
          <c:tx>
            <c:rich>
              <a:bodyPr rot="-5400000" vert="horz"/>
              <a:lstStyle/>
              <a:p>
                <a:pPr>
                  <a:defRPr sz="1600"/>
                </a:pPr>
                <a:r>
                  <a:rPr lang="en-US" sz="1600" dirty="0" smtClean="0"/>
                  <a:t>Viral suppression (%)</a:t>
                </a:r>
                <a:endParaRPr lang="en-US" sz="1600" dirty="0"/>
              </a:p>
            </c:rich>
          </c:tx>
          <c:layout>
            <c:manualLayout>
              <c:xMode val="edge"/>
              <c:yMode val="edge"/>
              <c:x val="0.0"/>
              <c:y val="0.185102880658436"/>
            </c:manualLayout>
          </c:layout>
          <c:overlay val="0"/>
        </c:title>
        <c:numFmt formatCode="General" sourceLinked="1"/>
        <c:majorTickMark val="out"/>
        <c:minorTickMark val="none"/>
        <c:tickLblPos val="nextTo"/>
        <c:txPr>
          <a:bodyPr/>
          <a:lstStyle/>
          <a:p>
            <a:pPr>
              <a:defRPr sz="1600"/>
            </a:pPr>
            <a:endParaRPr lang="en-US"/>
          </a:p>
        </c:txPr>
        <c:crossAx val="2134846792"/>
        <c:crosses val="autoZero"/>
        <c:crossBetween val="between"/>
      </c:valAx>
    </c:plotArea>
    <c:legend>
      <c:legendPos val="b"/>
      <c:layout>
        <c:manualLayout>
          <c:xMode val="edge"/>
          <c:yMode val="edge"/>
          <c:x val="0.373178149606299"/>
          <c:y val="0.0308626421697288"/>
          <c:w val="0.231107028510362"/>
          <c:h val="0.062926509186351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6483425682901"/>
          <c:y val="0.0749405995303219"/>
          <c:w val="0.894734419271976"/>
          <c:h val="0.723862757286918"/>
        </c:manualLayout>
      </c:layout>
      <c:barChart>
        <c:barDir val="col"/>
        <c:grouping val="clustered"/>
        <c:varyColors val="0"/>
        <c:ser>
          <c:idx val="0"/>
          <c:order val="0"/>
          <c:tx>
            <c:strRef>
              <c:f>Sheet1!$B$1</c:f>
              <c:strCache>
                <c:ptCount val="1"/>
                <c:pt idx="0">
                  <c:v>Column1</c:v>
                </c:pt>
              </c:strCache>
            </c:strRef>
          </c:tx>
          <c:spPr>
            <a:solidFill>
              <a:srgbClr val="0070C0"/>
            </a:solidFill>
            <a:ln>
              <a:solidFill>
                <a:schemeClr val="tx1"/>
              </a:solidFill>
            </a:ln>
          </c:spPr>
          <c:invertIfNegative val="0"/>
          <c:dLbls>
            <c:dLbl>
              <c:idx val="4"/>
              <c:layout>
                <c:manualLayout>
                  <c:x val="-0.0015433313891318"/>
                  <c:y val="0.124723373394115"/>
                </c:manualLayout>
              </c:layout>
              <c:dLblPos val="outEnd"/>
              <c:showLegendKey val="0"/>
              <c:showVal val="1"/>
              <c:showCatName val="0"/>
              <c:showSerName val="0"/>
              <c:showPercent val="0"/>
              <c:showBubbleSize val="0"/>
            </c:dLbl>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dLbls>
          <c:cat>
            <c:strRef>
              <c:f>Sheet1!$A$2:$A$6</c:f>
              <c:strCache>
                <c:ptCount val="5"/>
                <c:pt idx="0">
                  <c:v>HIV diagnosis</c:v>
                </c:pt>
                <c:pt idx="1">
                  <c:v>Linkage to care</c:v>
                </c:pt>
                <c:pt idx="2">
                  <c:v>Retention in care after 1 year</c:v>
                </c:pt>
                <c:pt idx="3">
                  <c:v>ART prescription</c:v>
                </c:pt>
                <c:pt idx="4">
                  <c:v>Viral Suppression</c:v>
                </c:pt>
              </c:strCache>
            </c:strRef>
          </c:cat>
          <c:val>
            <c:numRef>
              <c:f>Sheet1!$B$2:$B$6</c:f>
              <c:numCache>
                <c:formatCode>0%</c:formatCode>
                <c:ptCount val="5"/>
                <c:pt idx="0">
                  <c:v>1.0</c:v>
                </c:pt>
                <c:pt idx="1">
                  <c:v>0.9</c:v>
                </c:pt>
                <c:pt idx="2">
                  <c:v>0.4</c:v>
                </c:pt>
                <c:pt idx="3">
                  <c:v>0.35</c:v>
                </c:pt>
                <c:pt idx="4">
                  <c:v>0.2</c:v>
                </c:pt>
              </c:numCache>
            </c:numRef>
          </c:val>
        </c:ser>
        <c:dLbls>
          <c:showLegendKey val="0"/>
          <c:showVal val="0"/>
          <c:showCatName val="0"/>
          <c:showSerName val="0"/>
          <c:showPercent val="0"/>
          <c:showBubbleSize val="0"/>
        </c:dLbls>
        <c:gapWidth val="150"/>
        <c:axId val="-2041805560"/>
        <c:axId val="-2069215368"/>
      </c:barChart>
      <c:catAx>
        <c:axId val="-2041805560"/>
        <c:scaling>
          <c:orientation val="minMax"/>
        </c:scaling>
        <c:delete val="0"/>
        <c:axPos val="b"/>
        <c:majorTickMark val="out"/>
        <c:minorTickMark val="none"/>
        <c:tickLblPos val="nextTo"/>
        <c:txPr>
          <a:bodyPr/>
          <a:lstStyle/>
          <a:p>
            <a:pPr>
              <a:defRPr sz="1100"/>
            </a:pPr>
            <a:endParaRPr lang="en-US"/>
          </a:p>
        </c:txPr>
        <c:crossAx val="-2069215368"/>
        <c:crosses val="autoZero"/>
        <c:auto val="1"/>
        <c:lblAlgn val="ctr"/>
        <c:lblOffset val="100"/>
        <c:noMultiLvlLbl val="0"/>
      </c:catAx>
      <c:valAx>
        <c:axId val="-2069215368"/>
        <c:scaling>
          <c:orientation val="minMax"/>
          <c:max val="1.0"/>
          <c:min val="0.0"/>
        </c:scaling>
        <c:delete val="0"/>
        <c:axPos val="l"/>
        <c:majorGridlines/>
        <c:numFmt formatCode="0%" sourceLinked="1"/>
        <c:majorTickMark val="out"/>
        <c:minorTickMark val="none"/>
        <c:tickLblPos val="nextTo"/>
        <c:spPr>
          <a:ln>
            <a:solidFill>
              <a:srgbClr val="006166"/>
            </a:solidFill>
          </a:ln>
        </c:spPr>
        <c:txPr>
          <a:bodyPr/>
          <a:lstStyle/>
          <a:p>
            <a:pPr>
              <a:defRPr sz="1000"/>
            </a:pPr>
            <a:endParaRPr lang="en-US"/>
          </a:p>
        </c:txPr>
        <c:crossAx val="-2041805560"/>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928660556775"/>
          <c:y val="0.0475200532956283"/>
          <c:w val="0.820611419474205"/>
          <c:h val="0.758589743589744"/>
        </c:manualLayout>
      </c:layout>
      <c:barChart>
        <c:barDir val="col"/>
        <c:grouping val="clustered"/>
        <c:varyColors val="0"/>
        <c:ser>
          <c:idx val="0"/>
          <c:order val="0"/>
          <c:tx>
            <c:strRef>
              <c:f>Sheet1!$B$1</c:f>
              <c:strCache>
                <c:ptCount val="1"/>
                <c:pt idx="0">
                  <c:v>Age</c:v>
                </c:pt>
              </c:strCache>
            </c:strRef>
          </c:tx>
          <c:spPr>
            <a:ln w="12700">
              <a:solidFill>
                <a:schemeClr val="tx1"/>
              </a:solidFill>
            </a:ln>
          </c:spPr>
          <c:invertIfNegative val="0"/>
          <c:dPt>
            <c:idx val="0"/>
            <c:invertIfNegative val="0"/>
            <c:bubble3D val="0"/>
            <c:spPr>
              <a:solidFill>
                <a:srgbClr val="21409A"/>
              </a:solidFill>
              <a:ln w="12700">
                <a:solidFill>
                  <a:schemeClr val="tx1"/>
                </a:solidFill>
              </a:ln>
            </c:spPr>
          </c:dPt>
          <c:dPt>
            <c:idx val="1"/>
            <c:invertIfNegative val="0"/>
            <c:bubble3D val="0"/>
            <c:spPr>
              <a:solidFill>
                <a:srgbClr val="7F0000"/>
              </a:solidFill>
              <a:ln w="12700">
                <a:solidFill>
                  <a:schemeClr val="tx1"/>
                </a:solidFill>
              </a:ln>
            </c:spPr>
          </c:dPt>
          <c:dPt>
            <c:idx val="2"/>
            <c:invertIfNegative val="0"/>
            <c:bubble3D val="0"/>
            <c:spPr>
              <a:solidFill>
                <a:srgbClr val="96649B"/>
              </a:solidFill>
              <a:ln w="12700">
                <a:solidFill>
                  <a:schemeClr val="tx1"/>
                </a:solidFill>
              </a:ln>
            </c:spPr>
          </c:dPt>
          <c:dPt>
            <c:idx val="3"/>
            <c:invertIfNegative val="0"/>
            <c:bubble3D val="0"/>
            <c:spPr>
              <a:solidFill>
                <a:srgbClr val="47C3D3"/>
              </a:solidFill>
              <a:ln w="12700">
                <a:solidFill>
                  <a:schemeClr val="tx1"/>
                </a:solidFill>
              </a:ln>
            </c:spPr>
          </c:dPt>
          <c:dPt>
            <c:idx val="4"/>
            <c:invertIfNegative val="0"/>
            <c:bubble3D val="0"/>
            <c:spPr>
              <a:solidFill>
                <a:srgbClr val="ADD136"/>
              </a:solidFill>
              <a:ln w="12700">
                <a:solidFill>
                  <a:schemeClr val="tx1"/>
                </a:solidFill>
              </a:ln>
            </c:spPr>
          </c:dPt>
          <c:dPt>
            <c:idx val="5"/>
            <c:invertIfNegative val="0"/>
            <c:bubble3D val="0"/>
            <c:spPr>
              <a:solidFill>
                <a:srgbClr val="F18C22"/>
              </a:solidFill>
              <a:ln w="12700">
                <a:solidFill>
                  <a:schemeClr val="tx1"/>
                </a:solidFill>
              </a:ln>
            </c:spPr>
          </c:dPt>
          <c:dPt>
            <c:idx val="6"/>
            <c:invertIfNegative val="0"/>
            <c:bubble3D val="0"/>
            <c:spPr>
              <a:solidFill>
                <a:srgbClr val="FFDE17"/>
              </a:solidFill>
              <a:ln w="12700">
                <a:solidFill>
                  <a:schemeClr val="tx1"/>
                </a:solidFill>
              </a:ln>
            </c:spPr>
          </c:dPt>
          <c:dPt>
            <c:idx val="7"/>
            <c:invertIfNegative val="0"/>
            <c:bubble3D val="0"/>
            <c:spPr>
              <a:solidFill>
                <a:srgbClr val="00CC00"/>
              </a:solidFill>
              <a:ln w="12700">
                <a:solidFill>
                  <a:schemeClr val="tx1"/>
                </a:solidFill>
              </a:ln>
            </c:spPr>
          </c:dPt>
          <c:dPt>
            <c:idx val="8"/>
            <c:invertIfNegative val="0"/>
            <c:bubble3D val="0"/>
            <c:spPr>
              <a:solidFill>
                <a:srgbClr val="FFFF00"/>
              </a:solidFill>
              <a:ln w="12700">
                <a:solidFill>
                  <a:schemeClr val="tx1"/>
                </a:solidFill>
              </a:ln>
            </c:spPr>
          </c:dPt>
          <c:dPt>
            <c:idx val="9"/>
            <c:invertIfNegative val="0"/>
            <c:bubble3D val="0"/>
            <c:spPr>
              <a:solidFill>
                <a:srgbClr val="FF66FF"/>
              </a:solidFill>
              <a:ln w="12700">
                <a:solidFill>
                  <a:schemeClr val="tx1"/>
                </a:solidFill>
              </a:ln>
            </c:spPr>
          </c:dPt>
          <c:dPt>
            <c:idx val="10"/>
            <c:invertIfNegative val="0"/>
            <c:bubble3D val="0"/>
            <c:spPr>
              <a:solidFill>
                <a:srgbClr val="3333FF"/>
              </a:solidFill>
              <a:ln w="12700">
                <a:solidFill>
                  <a:schemeClr val="tx1"/>
                </a:solidFill>
              </a:ln>
            </c:spPr>
          </c:dPt>
          <c:dPt>
            <c:idx val="11"/>
            <c:invertIfNegative val="0"/>
            <c:bubble3D val="0"/>
            <c:spPr>
              <a:solidFill>
                <a:srgbClr val="FF0000"/>
              </a:solidFill>
              <a:ln w="12700">
                <a:solidFill>
                  <a:schemeClr val="tx1"/>
                </a:solidFill>
              </a:ln>
            </c:spPr>
          </c:dPt>
          <c:dPt>
            <c:idx val="12"/>
            <c:invertIfNegative val="0"/>
            <c:bubble3D val="0"/>
            <c:spPr>
              <a:solidFill>
                <a:srgbClr val="003366"/>
              </a:solidFill>
              <a:ln w="12700">
                <a:solidFill>
                  <a:schemeClr val="tx1"/>
                </a:solidFill>
              </a:ln>
            </c:spPr>
          </c:dPt>
          <c:dLbls>
            <c:numFmt formatCode="0.0%" sourceLinked="0"/>
            <c:txPr>
              <a:bodyPr/>
              <a:lstStyle/>
              <a:p>
                <a:pPr>
                  <a:defRPr sz="1400" b="0">
                    <a:solidFill>
                      <a:schemeClr val="tx1"/>
                    </a:solidFill>
                  </a:defRPr>
                </a:pPr>
                <a:endParaRPr lang="en-US"/>
              </a:p>
            </c:txPr>
            <c:dLblPos val="outEnd"/>
            <c:showLegendKey val="0"/>
            <c:showVal val="1"/>
            <c:showCatName val="0"/>
            <c:showSerName val="0"/>
            <c:showPercent val="0"/>
            <c:showBubbleSize val="0"/>
            <c:showLeaderLines val="0"/>
          </c:dLbls>
          <c:cat>
            <c:strRef>
              <c:f>Sheet1!$A$2:$A$8</c:f>
              <c:strCache>
                <c:ptCount val="7"/>
                <c:pt idx="0">
                  <c:v>&lt;13</c:v>
                </c:pt>
                <c:pt idx="1">
                  <c:v>13–24</c:v>
                </c:pt>
                <c:pt idx="2">
                  <c:v>25–34</c:v>
                </c:pt>
                <c:pt idx="3">
                  <c:v>35–44</c:v>
                </c:pt>
                <c:pt idx="4">
                  <c:v>45–54</c:v>
                </c:pt>
                <c:pt idx="5">
                  <c:v>55–64</c:v>
                </c:pt>
                <c:pt idx="6">
                  <c:v>≥65</c:v>
                </c:pt>
              </c:strCache>
            </c:strRef>
          </c:cat>
          <c:val>
            <c:numRef>
              <c:f>Sheet1!$B$2:$B$8</c:f>
              <c:numCache>
                <c:formatCode>0%</c:formatCode>
                <c:ptCount val="7"/>
                <c:pt idx="0">
                  <c:v>0.013</c:v>
                </c:pt>
                <c:pt idx="1">
                  <c:v>0.058</c:v>
                </c:pt>
                <c:pt idx="2">
                  <c:v>0.164</c:v>
                </c:pt>
                <c:pt idx="3">
                  <c:v>0.207</c:v>
                </c:pt>
                <c:pt idx="4">
                  <c:v>0.325</c:v>
                </c:pt>
                <c:pt idx="5">
                  <c:v>0.188</c:v>
                </c:pt>
                <c:pt idx="6">
                  <c:v>0.046</c:v>
                </c:pt>
              </c:numCache>
            </c:numRef>
          </c:val>
        </c:ser>
        <c:dLbls>
          <c:showLegendKey val="0"/>
          <c:showVal val="0"/>
          <c:showCatName val="0"/>
          <c:showSerName val="0"/>
          <c:showPercent val="0"/>
          <c:showBubbleSize val="0"/>
        </c:dLbls>
        <c:gapWidth val="0"/>
        <c:axId val="1821961320"/>
        <c:axId val="1821959896"/>
      </c:barChart>
      <c:valAx>
        <c:axId val="1821959896"/>
        <c:scaling>
          <c:orientation val="minMax"/>
          <c:max val="0.5"/>
          <c:min val="0.0"/>
        </c:scaling>
        <c:delete val="0"/>
        <c:axPos val="l"/>
        <c:numFmt formatCode="0%" sourceLinked="0"/>
        <c:majorTickMark val="out"/>
        <c:minorTickMark val="none"/>
        <c:tickLblPos val="nextTo"/>
        <c:txPr>
          <a:bodyPr/>
          <a:lstStyle/>
          <a:p>
            <a:pPr>
              <a:defRPr sz="1400"/>
            </a:pPr>
            <a:endParaRPr lang="en-US"/>
          </a:p>
        </c:txPr>
        <c:crossAx val="1821961320"/>
        <c:crosses val="autoZero"/>
        <c:crossBetween val="between"/>
      </c:valAx>
      <c:catAx>
        <c:axId val="1821961320"/>
        <c:scaling>
          <c:orientation val="minMax"/>
        </c:scaling>
        <c:delete val="0"/>
        <c:axPos val="b"/>
        <c:title>
          <c:tx>
            <c:rich>
              <a:bodyPr/>
              <a:lstStyle/>
              <a:p>
                <a:pPr>
                  <a:defRPr sz="1600"/>
                </a:pPr>
                <a:r>
                  <a:rPr lang="en-US" sz="1600" dirty="0" smtClean="0"/>
                  <a:t>Age (years)</a:t>
                </a:r>
                <a:endParaRPr lang="en-US" sz="1600" dirty="0"/>
              </a:p>
            </c:rich>
          </c:tx>
          <c:layout>
            <c:manualLayout>
              <c:xMode val="edge"/>
              <c:yMode val="edge"/>
              <c:x val="0.44350070995224"/>
              <c:y val="0.906996264889965"/>
            </c:manualLayout>
          </c:layout>
          <c:overlay val="0"/>
        </c:title>
        <c:majorTickMark val="out"/>
        <c:minorTickMark val="none"/>
        <c:tickLblPos val="nextTo"/>
        <c:txPr>
          <a:bodyPr/>
          <a:lstStyle/>
          <a:p>
            <a:pPr>
              <a:defRPr sz="1200"/>
            </a:pPr>
            <a:endParaRPr lang="en-US"/>
          </a:p>
        </c:txPr>
        <c:crossAx val="1821959896"/>
        <c:crossesAt val="0.0"/>
        <c:auto val="1"/>
        <c:lblAlgn val="ctr"/>
        <c:lblOffset val="100"/>
        <c:noMultiLvlLbl val="0"/>
      </c:catAx>
    </c:plotArea>
    <c:plotVisOnly val="1"/>
    <c:dispBlanksAs val="zero"/>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Male</a:t>
            </a:r>
          </a:p>
          <a:p>
            <a:pPr>
              <a:defRPr/>
            </a:pPr>
            <a:r>
              <a:rPr lang="en-US" sz="1800" dirty="0" smtClean="0"/>
              <a:t>N=361,240</a:t>
            </a:r>
            <a:endParaRPr lang="en-US" sz="1800" dirty="0"/>
          </a:p>
        </c:rich>
      </c:tx>
      <c:layout>
        <c:manualLayout>
          <c:xMode val="edge"/>
          <c:yMode val="edge"/>
          <c:x val="0.116329159021065"/>
          <c:y val="0.0138694453808174"/>
        </c:manualLayout>
      </c:layout>
      <c:overlay val="0"/>
    </c:title>
    <c:autoTitleDeleted val="0"/>
    <c:plotArea>
      <c:layout>
        <c:manualLayout>
          <c:layoutTarget val="inner"/>
          <c:xMode val="edge"/>
          <c:yMode val="edge"/>
          <c:x val="0.0343486203102109"/>
          <c:y val="0.271898633776844"/>
          <c:w val="0.288443765354465"/>
          <c:h val="0.514216057583629"/>
        </c:manualLayout>
      </c:layout>
      <c:pieChart>
        <c:varyColors val="1"/>
        <c:ser>
          <c:idx val="0"/>
          <c:order val="0"/>
          <c:tx>
            <c:strRef>
              <c:f>Sheet1!$B$1</c:f>
              <c:strCache>
                <c:ptCount val="1"/>
                <c:pt idx="0">
                  <c:v>Male</c:v>
                </c:pt>
              </c:strCache>
            </c:strRef>
          </c:tx>
          <c:spPr>
            <a:ln>
              <a:solidFill>
                <a:schemeClr val="tx1"/>
              </a:solidFill>
            </a:ln>
          </c:spPr>
          <c:dPt>
            <c:idx val="0"/>
            <c:bubble3D val="0"/>
            <c:spPr>
              <a:solidFill>
                <a:srgbClr val="21409A"/>
              </a:solidFill>
              <a:ln>
                <a:solidFill>
                  <a:schemeClr val="tx1"/>
                </a:solidFill>
              </a:ln>
            </c:spPr>
          </c:dPt>
          <c:dPt>
            <c:idx val="1"/>
            <c:bubble3D val="0"/>
            <c:spPr>
              <a:solidFill>
                <a:srgbClr val="7F0000"/>
              </a:solidFill>
              <a:ln>
                <a:solidFill>
                  <a:schemeClr val="tx1"/>
                </a:solidFill>
              </a:ln>
            </c:spPr>
          </c:dPt>
          <c:dPt>
            <c:idx val="2"/>
            <c:bubble3D val="0"/>
            <c:spPr>
              <a:solidFill>
                <a:srgbClr val="96649B"/>
              </a:solidFill>
              <a:ln>
                <a:solidFill>
                  <a:schemeClr val="tx1"/>
                </a:solidFill>
              </a:ln>
            </c:spPr>
          </c:dPt>
          <c:dPt>
            <c:idx val="3"/>
            <c:bubble3D val="0"/>
            <c:spPr>
              <a:solidFill>
                <a:srgbClr val="47C3D3"/>
              </a:solidFill>
              <a:ln>
                <a:solidFill>
                  <a:schemeClr val="tx1"/>
                </a:solidFill>
              </a:ln>
            </c:spPr>
          </c:dPt>
          <c:dPt>
            <c:idx val="4"/>
            <c:bubble3D val="0"/>
            <c:spPr>
              <a:solidFill>
                <a:srgbClr val="ADD136"/>
              </a:solidFill>
              <a:ln>
                <a:solidFill>
                  <a:schemeClr val="tx1"/>
                </a:solidFill>
              </a:ln>
            </c:spPr>
          </c:dPt>
          <c:dPt>
            <c:idx val="5"/>
            <c:bubble3D val="0"/>
            <c:spPr>
              <a:solidFill>
                <a:srgbClr val="F18C22"/>
              </a:solidFill>
              <a:ln>
                <a:solidFill>
                  <a:schemeClr val="tx1"/>
                </a:solidFill>
              </a:ln>
            </c:spPr>
          </c:dPt>
          <c:dPt>
            <c:idx val="6"/>
            <c:bubble3D val="0"/>
            <c:spPr>
              <a:solidFill>
                <a:srgbClr val="FFDE17"/>
              </a:solidFill>
              <a:ln>
                <a:solidFill>
                  <a:schemeClr val="tx1"/>
                </a:solidFill>
              </a:ln>
            </c:spPr>
          </c:dPt>
          <c:dLbls>
            <c:dLbl>
              <c:idx val="0"/>
              <c:layout>
                <c:manualLayout>
                  <c:x val="-0.028859408878238"/>
                  <c:y val="-0.0300776984889689"/>
                </c:manualLayout>
              </c:layout>
              <c:dLblPos val="bestFit"/>
              <c:showLegendKey val="0"/>
              <c:showVal val="1"/>
              <c:showCatName val="0"/>
              <c:showSerName val="0"/>
              <c:showPercent val="0"/>
              <c:showBubbleSize val="0"/>
            </c:dLbl>
            <c:dLbl>
              <c:idx val="1"/>
              <c:layout>
                <c:manualLayout>
                  <c:x val="0.00381912587013582"/>
                  <c:y val="-0.0255744576441"/>
                </c:manualLayout>
              </c:layout>
              <c:dLblPos val="bestFit"/>
              <c:showLegendKey val="0"/>
              <c:showVal val="1"/>
              <c:showCatName val="0"/>
              <c:showSerName val="0"/>
              <c:showPercent val="0"/>
              <c:showBubbleSize val="0"/>
            </c:dLbl>
            <c:dLbl>
              <c:idx val="2"/>
              <c:layout>
                <c:manualLayout>
                  <c:x val="-0.0774749515006276"/>
                  <c:y val="0.0761293884311039"/>
                </c:manualLayout>
              </c:layout>
              <c:dLblPos val="bestFit"/>
              <c:showLegendKey val="0"/>
              <c:showVal val="1"/>
              <c:showCatName val="0"/>
              <c:showSerName val="0"/>
              <c:showPercent val="0"/>
              <c:showBubbleSize val="0"/>
            </c:dLbl>
            <c:dLbl>
              <c:idx val="3"/>
              <c:layout>
                <c:manualLayout>
                  <c:x val="-0.0711353417779299"/>
                  <c:y val="-0.0887936287239045"/>
                </c:manualLayout>
              </c:layout>
              <c:dLblPos val="bestFit"/>
              <c:showLegendKey val="0"/>
              <c:showVal val="1"/>
              <c:showCatName val="0"/>
              <c:showSerName val="0"/>
              <c:showPercent val="0"/>
              <c:showBubbleSize val="0"/>
            </c:dLbl>
            <c:dLbl>
              <c:idx val="4"/>
              <c:layout>
                <c:manualLayout>
                  <c:x val="0.0571460686979345"/>
                  <c:y val="-0.140927679064347"/>
                </c:manualLayout>
              </c:layout>
              <c:dLblPos val="bestFit"/>
              <c:showLegendKey val="0"/>
              <c:showVal val="1"/>
              <c:showCatName val="0"/>
              <c:showSerName val="0"/>
              <c:showPercent val="0"/>
              <c:showBubbleSize val="0"/>
            </c:dLbl>
            <c:dLbl>
              <c:idx val="5"/>
              <c:layout>
                <c:manualLayout>
                  <c:x val="0.0682381604473354"/>
                  <c:y val="0.0920943832171264"/>
                </c:manualLayout>
              </c:layout>
              <c:dLblPos val="bestFit"/>
              <c:showLegendKey val="0"/>
              <c:showVal val="1"/>
              <c:showCatName val="0"/>
              <c:showSerName val="0"/>
              <c:showPercent val="0"/>
              <c:showBubbleSize val="0"/>
            </c:dLbl>
            <c:dLbl>
              <c:idx val="6"/>
              <c:layout>
                <c:manualLayout>
                  <c:x val="-0.0438815474152687"/>
                  <c:y val="0.0117776596397244"/>
                </c:manualLayout>
              </c:layout>
              <c:dLblPos val="bestFit"/>
              <c:showLegendKey val="0"/>
              <c:showVal val="1"/>
              <c:showCatName val="0"/>
              <c:showSerName val="0"/>
              <c:showPercent val="0"/>
              <c:showBubbleSize val="0"/>
            </c:dLbl>
            <c:txPr>
              <a:bodyPr/>
              <a:lstStyle/>
              <a:p>
                <a:pPr>
                  <a:defRPr b="1"/>
                </a:pPr>
                <a:endParaRPr lang="en-US"/>
              </a:p>
            </c:txPr>
            <c:dLblPos val="bestFit"/>
            <c:showLegendKey val="0"/>
            <c:showVal val="1"/>
            <c:showCatName val="0"/>
            <c:showSerName val="0"/>
            <c:showPercent val="0"/>
            <c:showBubbleSize val="0"/>
            <c:showLeaderLines val="1"/>
          </c:dLbls>
          <c:cat>
            <c:strRef>
              <c:f>Sheet1!$A$2:$A$8</c:f>
              <c:strCache>
                <c:ptCount val="7"/>
                <c:pt idx="0">
                  <c:v>&lt;13</c:v>
                </c:pt>
                <c:pt idx="1">
                  <c:v>13–24</c:v>
                </c:pt>
                <c:pt idx="2">
                  <c:v>25–34</c:v>
                </c:pt>
                <c:pt idx="3">
                  <c:v>35–44</c:v>
                </c:pt>
                <c:pt idx="4">
                  <c:v>45–54</c:v>
                </c:pt>
                <c:pt idx="5">
                  <c:v>55–64</c:v>
                </c:pt>
                <c:pt idx="6">
                  <c:v>≥65</c:v>
                </c:pt>
              </c:strCache>
            </c:strRef>
          </c:cat>
          <c:val>
            <c:numRef>
              <c:f>Sheet1!$B$2:$B$8</c:f>
              <c:numCache>
                <c:formatCode>0.0</c:formatCode>
                <c:ptCount val="7"/>
                <c:pt idx="0">
                  <c:v>0.9</c:v>
                </c:pt>
                <c:pt idx="1">
                  <c:v>5.689999999999999</c:v>
                </c:pt>
                <c:pt idx="2">
                  <c:v>17.1</c:v>
                </c:pt>
                <c:pt idx="3">
                  <c:v>19.6</c:v>
                </c:pt>
                <c:pt idx="4">
                  <c:v>32.9</c:v>
                </c:pt>
                <c:pt idx="5" formatCode="_(* #,##0.0_);_(* \(#,##0.0\);_(* &quot;-&quot;??_);_(@_)">
                  <c:v>19.2</c:v>
                </c:pt>
                <c:pt idx="6">
                  <c:v>4.59</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Female</a:t>
            </a:r>
          </a:p>
          <a:p>
            <a:pPr>
              <a:defRPr/>
            </a:pPr>
            <a:r>
              <a:rPr lang="en-US" sz="1800" dirty="0" smtClean="0"/>
              <a:t>N=144,934</a:t>
            </a:r>
            <a:endParaRPr lang="en-US" sz="1800" dirty="0"/>
          </a:p>
        </c:rich>
      </c:tx>
      <c:layout>
        <c:manualLayout>
          <c:xMode val="edge"/>
          <c:yMode val="edge"/>
          <c:x val="0.297290755322251"/>
          <c:y val="0.000335078058450949"/>
        </c:manualLayout>
      </c:layout>
      <c:overlay val="0"/>
    </c:title>
    <c:autoTitleDeleted val="0"/>
    <c:plotArea>
      <c:layout>
        <c:manualLayout>
          <c:layoutTarget val="inner"/>
          <c:xMode val="edge"/>
          <c:yMode val="edge"/>
          <c:x val="0.0653907844852727"/>
          <c:y val="0.314395745789057"/>
          <c:w val="0.760362787984835"/>
          <c:h val="0.629880072494754"/>
        </c:manualLayout>
      </c:layout>
      <c:pieChart>
        <c:varyColors val="1"/>
        <c:ser>
          <c:idx val="0"/>
          <c:order val="0"/>
          <c:tx>
            <c:strRef>
              <c:f>Sheet1!$B$1</c:f>
              <c:strCache>
                <c:ptCount val="1"/>
                <c:pt idx="0">
                  <c:v>Female</c:v>
                </c:pt>
              </c:strCache>
            </c:strRef>
          </c:tx>
          <c:spPr>
            <a:ln>
              <a:solidFill>
                <a:schemeClr val="tx1"/>
              </a:solidFill>
            </a:ln>
          </c:spPr>
          <c:dPt>
            <c:idx val="0"/>
            <c:bubble3D val="0"/>
            <c:spPr>
              <a:solidFill>
                <a:srgbClr val="21409A"/>
              </a:solidFill>
              <a:ln>
                <a:solidFill>
                  <a:schemeClr val="tx1"/>
                </a:solidFill>
              </a:ln>
            </c:spPr>
          </c:dPt>
          <c:dPt>
            <c:idx val="1"/>
            <c:bubble3D val="0"/>
            <c:spPr>
              <a:solidFill>
                <a:srgbClr val="7F0000"/>
              </a:solidFill>
              <a:ln>
                <a:solidFill>
                  <a:schemeClr val="tx1"/>
                </a:solidFill>
              </a:ln>
            </c:spPr>
          </c:dPt>
          <c:dPt>
            <c:idx val="2"/>
            <c:bubble3D val="0"/>
            <c:spPr>
              <a:solidFill>
                <a:srgbClr val="96649B"/>
              </a:solidFill>
              <a:ln>
                <a:solidFill>
                  <a:schemeClr val="tx1"/>
                </a:solidFill>
              </a:ln>
            </c:spPr>
          </c:dPt>
          <c:dPt>
            <c:idx val="3"/>
            <c:bubble3D val="0"/>
            <c:spPr>
              <a:solidFill>
                <a:srgbClr val="47C3D3"/>
              </a:solidFill>
              <a:ln>
                <a:solidFill>
                  <a:schemeClr val="tx1"/>
                </a:solidFill>
              </a:ln>
            </c:spPr>
          </c:dPt>
          <c:dPt>
            <c:idx val="4"/>
            <c:bubble3D val="0"/>
            <c:spPr>
              <a:solidFill>
                <a:srgbClr val="ADD136"/>
              </a:solidFill>
              <a:ln>
                <a:solidFill>
                  <a:schemeClr val="tx1"/>
                </a:solidFill>
              </a:ln>
            </c:spPr>
          </c:dPt>
          <c:dPt>
            <c:idx val="5"/>
            <c:bubble3D val="0"/>
            <c:spPr>
              <a:solidFill>
                <a:srgbClr val="F18C22"/>
              </a:solidFill>
              <a:ln>
                <a:solidFill>
                  <a:schemeClr val="tx1"/>
                </a:solidFill>
              </a:ln>
            </c:spPr>
          </c:dPt>
          <c:dPt>
            <c:idx val="6"/>
            <c:bubble3D val="0"/>
            <c:spPr>
              <a:solidFill>
                <a:srgbClr val="FFDE17"/>
              </a:solidFill>
              <a:ln>
                <a:solidFill>
                  <a:schemeClr val="tx1"/>
                </a:solidFill>
              </a:ln>
            </c:spPr>
          </c:dPt>
          <c:dLbls>
            <c:dLbl>
              <c:idx val="0"/>
              <c:layout>
                <c:manualLayout>
                  <c:x val="0.0462146398366871"/>
                  <c:y val="-0.0268637418483263"/>
                </c:manualLayout>
              </c:layout>
              <c:dLblPos val="bestFit"/>
              <c:showLegendKey val="0"/>
              <c:showVal val="1"/>
              <c:showCatName val="0"/>
              <c:showSerName val="0"/>
              <c:showPercent val="0"/>
              <c:showBubbleSize val="0"/>
            </c:dLbl>
            <c:dLbl>
              <c:idx val="1"/>
              <c:layout>
                <c:manualLayout>
                  <c:x val="0.0256754155730534"/>
                  <c:y val="-0.0267134761292517"/>
                </c:manualLayout>
              </c:layout>
              <c:dLblPos val="bestFit"/>
              <c:showLegendKey val="0"/>
              <c:showVal val="1"/>
              <c:showCatName val="0"/>
              <c:showSerName val="0"/>
              <c:showPercent val="0"/>
              <c:showBubbleSize val="0"/>
            </c:dLbl>
            <c:dLbl>
              <c:idx val="2"/>
              <c:layout>
                <c:manualLayout>
                  <c:x val="-0.177076990376203"/>
                  <c:y val="0.099909309082089"/>
                </c:manualLayout>
              </c:layout>
              <c:dLblPos val="bestFit"/>
              <c:showLegendKey val="0"/>
              <c:showVal val="1"/>
              <c:showCatName val="0"/>
              <c:showSerName val="0"/>
              <c:showPercent val="0"/>
              <c:showBubbleSize val="0"/>
            </c:dLbl>
            <c:dLbl>
              <c:idx val="3"/>
              <c:layout>
                <c:manualLayout>
                  <c:x val="-0.193846019247594"/>
                  <c:y val="-0.106251875301679"/>
                </c:manualLayout>
              </c:layout>
              <c:dLblPos val="bestFit"/>
              <c:showLegendKey val="0"/>
              <c:showVal val="1"/>
              <c:showCatName val="0"/>
              <c:showSerName val="0"/>
              <c:showPercent val="0"/>
              <c:showBubbleSize val="0"/>
            </c:dLbl>
            <c:dLbl>
              <c:idx val="4"/>
              <c:layout>
                <c:manualLayout>
                  <c:x val="0.16719976669583"/>
                  <c:y val="-0.16283803143211"/>
                </c:manualLayout>
              </c:layout>
              <c:spPr/>
              <c:txPr>
                <a:bodyPr/>
                <a:lstStyle/>
                <a:p>
                  <a:pPr>
                    <a:defRPr b="1">
                      <a:solidFill>
                        <a:schemeClr val="tx1"/>
                      </a:solidFill>
                    </a:defRPr>
                  </a:pPr>
                  <a:endParaRPr lang="en-US"/>
                </a:p>
              </c:txPr>
              <c:dLblPos val="bestFit"/>
              <c:showLegendKey val="0"/>
              <c:showVal val="1"/>
              <c:showCatName val="0"/>
              <c:showSerName val="0"/>
              <c:showPercent val="0"/>
              <c:showBubbleSize val="0"/>
            </c:dLbl>
            <c:dLbl>
              <c:idx val="5"/>
              <c:layout>
                <c:manualLayout>
                  <c:x val="0.181481481481482"/>
                  <c:y val="0.107161200328362"/>
                </c:manualLayout>
              </c:layout>
              <c:dLblPos val="bestFit"/>
              <c:showLegendKey val="0"/>
              <c:showVal val="1"/>
              <c:showCatName val="0"/>
              <c:showSerName val="0"/>
              <c:showPercent val="0"/>
              <c:showBubbleSize val="0"/>
            </c:dLbl>
            <c:dLbl>
              <c:idx val="6"/>
              <c:layout>
                <c:manualLayout>
                  <c:x val="0.00876640419947507"/>
                  <c:y val="-0.0472993964729592"/>
                </c:manualLayout>
              </c:layout>
              <c:dLblPos val="bestFit"/>
              <c:showLegendKey val="0"/>
              <c:showVal val="1"/>
              <c:showCatName val="0"/>
              <c:showSerName val="0"/>
              <c:showPercent val="0"/>
              <c:showBubbleSize val="0"/>
            </c:dLbl>
            <c:txPr>
              <a:bodyPr/>
              <a:lstStyle/>
              <a:p>
                <a:pPr>
                  <a:defRPr b="1"/>
                </a:pPr>
                <a:endParaRPr lang="en-US"/>
              </a:p>
            </c:txPr>
            <c:dLblPos val="bestFit"/>
            <c:showLegendKey val="0"/>
            <c:showVal val="1"/>
            <c:showCatName val="0"/>
            <c:showSerName val="0"/>
            <c:showPercent val="0"/>
            <c:showBubbleSize val="0"/>
            <c:showLeaderLines val="1"/>
          </c:dLbls>
          <c:cat>
            <c:strRef>
              <c:f>Sheet1!$A$2:$A$8</c:f>
              <c:strCache>
                <c:ptCount val="7"/>
                <c:pt idx="0">
                  <c:v>&lt;13</c:v>
                </c:pt>
                <c:pt idx="1">
                  <c:v>13–24</c:v>
                </c:pt>
                <c:pt idx="2">
                  <c:v>25–34</c:v>
                </c:pt>
                <c:pt idx="3">
                  <c:v>35–44</c:v>
                </c:pt>
                <c:pt idx="4">
                  <c:v>45–54</c:v>
                </c:pt>
                <c:pt idx="5">
                  <c:v>55–64</c:v>
                </c:pt>
                <c:pt idx="6">
                  <c:v>≥65</c:v>
                </c:pt>
              </c:strCache>
            </c:strRef>
          </c:cat>
          <c:val>
            <c:numRef>
              <c:f>Sheet1!$B$2:$B$8</c:f>
              <c:numCache>
                <c:formatCode>0.0</c:formatCode>
                <c:ptCount val="7"/>
                <c:pt idx="0">
                  <c:v>2.29</c:v>
                </c:pt>
                <c:pt idx="1">
                  <c:v>5.94</c:v>
                </c:pt>
                <c:pt idx="2">
                  <c:v>13.9</c:v>
                </c:pt>
                <c:pt idx="3">
                  <c:v>23.3</c:v>
                </c:pt>
                <c:pt idx="4">
                  <c:v>31.5</c:v>
                </c:pt>
                <c:pt idx="5">
                  <c:v>18.5</c:v>
                </c:pt>
                <c:pt idx="6">
                  <c:v>4.63</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Transgender</a:t>
            </a:r>
          </a:p>
          <a:p>
            <a:pPr>
              <a:defRPr/>
            </a:pPr>
            <a:r>
              <a:rPr lang="en-US" sz="1800" dirty="0" smtClean="0"/>
              <a:t>N=5,460</a:t>
            </a:r>
            <a:endParaRPr lang="en-US" sz="1800" dirty="0"/>
          </a:p>
        </c:rich>
      </c:tx>
      <c:layout>
        <c:manualLayout>
          <c:xMode val="edge"/>
          <c:yMode val="edge"/>
          <c:x val="0.356589147286822"/>
          <c:y val="0.000335078058450949"/>
        </c:manualLayout>
      </c:layout>
      <c:overlay val="0"/>
    </c:title>
    <c:autoTitleDeleted val="0"/>
    <c:plotArea>
      <c:layout>
        <c:manualLayout>
          <c:layoutTarget val="inner"/>
          <c:xMode val="edge"/>
          <c:yMode val="edge"/>
          <c:x val="0.173917780626259"/>
          <c:y val="0.311709323287273"/>
          <c:w val="0.802998535066838"/>
          <c:h val="0.6356348629997"/>
        </c:manualLayout>
      </c:layout>
      <c:pieChart>
        <c:varyColors val="1"/>
        <c:ser>
          <c:idx val="0"/>
          <c:order val="0"/>
          <c:tx>
            <c:strRef>
              <c:f>Sheet1!$B$1</c:f>
              <c:strCache>
                <c:ptCount val="1"/>
                <c:pt idx="0">
                  <c:v>Transgender</c:v>
                </c:pt>
              </c:strCache>
            </c:strRef>
          </c:tx>
          <c:spPr>
            <a:ln>
              <a:solidFill>
                <a:schemeClr val="tx1"/>
              </a:solidFill>
            </a:ln>
          </c:spPr>
          <c:dPt>
            <c:idx val="0"/>
            <c:bubble3D val="0"/>
            <c:spPr>
              <a:solidFill>
                <a:srgbClr val="96649B"/>
              </a:solidFill>
              <a:ln>
                <a:solidFill>
                  <a:schemeClr val="tx1"/>
                </a:solidFill>
              </a:ln>
            </c:spPr>
          </c:dPt>
          <c:dPt>
            <c:idx val="1"/>
            <c:bubble3D val="0"/>
            <c:spPr>
              <a:solidFill>
                <a:srgbClr val="7F0000"/>
              </a:solidFill>
              <a:ln>
                <a:solidFill>
                  <a:schemeClr val="tx1"/>
                </a:solidFill>
              </a:ln>
            </c:spPr>
          </c:dPt>
          <c:dPt>
            <c:idx val="2"/>
            <c:bubble3D val="0"/>
            <c:spPr>
              <a:solidFill>
                <a:srgbClr val="96649B"/>
              </a:solidFill>
              <a:ln>
                <a:solidFill>
                  <a:schemeClr val="tx1"/>
                </a:solidFill>
              </a:ln>
            </c:spPr>
          </c:dPt>
          <c:dPt>
            <c:idx val="3"/>
            <c:bubble3D val="0"/>
            <c:spPr>
              <a:solidFill>
                <a:srgbClr val="47C3D3"/>
              </a:solidFill>
              <a:ln>
                <a:solidFill>
                  <a:schemeClr val="tx1"/>
                </a:solidFill>
              </a:ln>
            </c:spPr>
          </c:dPt>
          <c:dPt>
            <c:idx val="4"/>
            <c:bubble3D val="0"/>
            <c:spPr>
              <a:solidFill>
                <a:srgbClr val="ADD136"/>
              </a:solidFill>
              <a:ln>
                <a:solidFill>
                  <a:schemeClr val="tx1"/>
                </a:solidFill>
              </a:ln>
            </c:spPr>
          </c:dPt>
          <c:dPt>
            <c:idx val="5"/>
            <c:bubble3D val="0"/>
            <c:spPr>
              <a:solidFill>
                <a:srgbClr val="F18C22"/>
              </a:solidFill>
              <a:ln>
                <a:solidFill>
                  <a:schemeClr val="tx1"/>
                </a:solidFill>
              </a:ln>
            </c:spPr>
          </c:dPt>
          <c:dPt>
            <c:idx val="6"/>
            <c:bubble3D val="0"/>
            <c:spPr>
              <a:solidFill>
                <a:srgbClr val="FFDE17"/>
              </a:solidFill>
              <a:ln>
                <a:solidFill>
                  <a:schemeClr val="tx1"/>
                </a:solidFill>
              </a:ln>
            </c:spPr>
          </c:dPt>
          <c:dLbls>
            <c:dLbl>
              <c:idx val="0"/>
              <c:layout>
                <c:manualLayout>
                  <c:x val="0.0299121040102545"/>
                  <c:y val="-0.038725311849684"/>
                </c:manualLayout>
              </c:layout>
              <c:dLblPos val="bestFit"/>
              <c:showLegendKey val="0"/>
              <c:showVal val="1"/>
              <c:showCatName val="0"/>
              <c:showSerName val="0"/>
              <c:showPercent val="0"/>
              <c:showBubbleSize val="0"/>
            </c:dLbl>
            <c:dLbl>
              <c:idx val="1"/>
              <c:layout>
                <c:manualLayout>
                  <c:x val="0.0466044070072636"/>
                  <c:y val="0.00933700928700124"/>
                </c:manualLayout>
              </c:layout>
              <c:spPr/>
              <c:txPr>
                <a:bodyPr/>
                <a:lstStyle/>
                <a:p>
                  <a:pPr>
                    <a:defRPr b="1">
                      <a:solidFill>
                        <a:schemeClr val="tx1"/>
                      </a:solidFill>
                    </a:defRPr>
                  </a:pPr>
                  <a:endParaRPr lang="en-US"/>
                </a:p>
              </c:txPr>
              <c:dLblPos val="bestFit"/>
              <c:showLegendKey val="0"/>
              <c:showVal val="1"/>
              <c:showCatName val="0"/>
              <c:showSerName val="0"/>
              <c:showPercent val="0"/>
              <c:showBubbleSize val="0"/>
            </c:dLbl>
            <c:dLbl>
              <c:idx val="2"/>
              <c:layout>
                <c:manualLayout>
                  <c:x val="-0.12015503875969"/>
                  <c:y val="0.026241661098138"/>
                </c:manualLayout>
              </c:layout>
              <c:dLblPos val="bestFit"/>
              <c:showLegendKey val="0"/>
              <c:showVal val="1"/>
              <c:showCatName val="0"/>
              <c:showSerName val="0"/>
              <c:showPercent val="0"/>
              <c:showBubbleSize val="0"/>
            </c:dLbl>
            <c:dLbl>
              <c:idx val="3"/>
              <c:layout>
                <c:manualLayout>
                  <c:x val="0.0575450161753037"/>
                  <c:y val="-0.148671501260831"/>
                </c:manualLayout>
              </c:layout>
              <c:dLblPos val="bestFit"/>
              <c:showLegendKey val="0"/>
              <c:showVal val="1"/>
              <c:showCatName val="0"/>
              <c:showSerName val="0"/>
              <c:showPercent val="0"/>
              <c:showBubbleSize val="0"/>
            </c:dLbl>
            <c:dLbl>
              <c:idx val="4"/>
              <c:layout>
                <c:manualLayout>
                  <c:x val="0.213613196606238"/>
                  <c:y val="0.0310460571676506"/>
                </c:manualLayout>
              </c:layout>
              <c:spPr/>
              <c:txPr>
                <a:bodyPr/>
                <a:lstStyle/>
                <a:p>
                  <a:pPr>
                    <a:defRPr b="1">
                      <a:solidFill>
                        <a:schemeClr val="tx1"/>
                      </a:solidFill>
                    </a:defRPr>
                  </a:pPr>
                  <a:endParaRPr lang="en-US"/>
                </a:p>
              </c:txPr>
              <c:dLblPos val="bestFit"/>
              <c:showLegendKey val="0"/>
              <c:showVal val="1"/>
              <c:showCatName val="0"/>
              <c:showSerName val="0"/>
              <c:showPercent val="0"/>
              <c:showBubbleSize val="0"/>
            </c:dLbl>
            <c:dLbl>
              <c:idx val="5"/>
              <c:layout>
                <c:manualLayout>
                  <c:x val="0.103196911432583"/>
                  <c:y val="0.124948361258115"/>
                </c:manualLayout>
              </c:layout>
              <c:dLblPos val="bestFit"/>
              <c:showLegendKey val="0"/>
              <c:showVal val="1"/>
              <c:showCatName val="0"/>
              <c:showSerName val="0"/>
              <c:showPercent val="0"/>
              <c:showBubbleSize val="0"/>
            </c:dLbl>
            <c:dLbl>
              <c:idx val="6"/>
              <c:layout>
                <c:manualLayout>
                  <c:x val="-0.128409937129952"/>
                  <c:y val="-0.018642370970789"/>
                </c:manualLayout>
              </c:layout>
              <c:dLblPos val="bestFit"/>
              <c:showLegendKey val="0"/>
              <c:showVal val="1"/>
              <c:showCatName val="0"/>
              <c:showSerName val="0"/>
              <c:showPercent val="0"/>
              <c:showBubbleSize val="0"/>
            </c:dLbl>
            <c:txPr>
              <a:bodyPr/>
              <a:lstStyle/>
              <a:p>
                <a:pPr>
                  <a:defRPr b="1"/>
                </a:pPr>
                <a:endParaRPr lang="en-US"/>
              </a:p>
            </c:txPr>
            <c:dLblPos val="bestFit"/>
            <c:showLegendKey val="0"/>
            <c:showVal val="1"/>
            <c:showCatName val="0"/>
            <c:showSerName val="0"/>
            <c:showPercent val="0"/>
            <c:showBubbleSize val="0"/>
            <c:showLeaderLines val="1"/>
          </c:dLbls>
          <c:cat>
            <c:strRef>
              <c:f>Sheet1!$A$2:$A$8</c:f>
              <c:strCache>
                <c:ptCount val="7"/>
                <c:pt idx="0">
                  <c:v>&lt;13</c:v>
                </c:pt>
                <c:pt idx="1">
                  <c:v>13–24</c:v>
                </c:pt>
                <c:pt idx="2">
                  <c:v>25–34</c:v>
                </c:pt>
                <c:pt idx="3">
                  <c:v>35–44</c:v>
                </c:pt>
                <c:pt idx="4">
                  <c:v>45–54</c:v>
                </c:pt>
                <c:pt idx="5">
                  <c:v>55–64</c:v>
                </c:pt>
                <c:pt idx="6">
                  <c:v>≥65</c:v>
                </c:pt>
              </c:strCache>
            </c:strRef>
          </c:cat>
          <c:val>
            <c:numRef>
              <c:f>Sheet1!$B$2:$B$8</c:f>
              <c:numCache>
                <c:formatCode>0.0</c:formatCode>
                <c:ptCount val="7"/>
                <c:pt idx="0">
                  <c:v>0.0366032210834554</c:v>
                </c:pt>
                <c:pt idx="1">
                  <c:v>7.63177159590044</c:v>
                </c:pt>
                <c:pt idx="2">
                  <c:v>30.3</c:v>
                </c:pt>
                <c:pt idx="3">
                  <c:v>28.1</c:v>
                </c:pt>
                <c:pt idx="4">
                  <c:v>24.3</c:v>
                </c:pt>
                <c:pt idx="5" formatCode="_(* #,##0.0_);_(* \(#,##0.0\);_(* &quot;-&quot;??_);_(@_)">
                  <c:v>8.5</c:v>
                </c:pt>
                <c:pt idx="6">
                  <c:v>1.207906295754025</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Male</a:t>
            </a:r>
          </a:p>
          <a:p>
            <a:pPr>
              <a:defRPr/>
            </a:pPr>
            <a:r>
              <a:rPr lang="en-US" sz="1800" dirty="0" smtClean="0"/>
              <a:t>N=358,107</a:t>
            </a:r>
            <a:endParaRPr lang="en-US" sz="1800" dirty="0"/>
          </a:p>
        </c:rich>
      </c:tx>
      <c:layout>
        <c:manualLayout>
          <c:xMode val="edge"/>
          <c:yMode val="edge"/>
          <c:x val="0.117303327963048"/>
          <c:y val="0.0411802760464641"/>
        </c:manualLayout>
      </c:layout>
      <c:overlay val="0"/>
    </c:title>
    <c:autoTitleDeleted val="0"/>
    <c:plotArea>
      <c:layout>
        <c:manualLayout>
          <c:layoutTarget val="inner"/>
          <c:xMode val="edge"/>
          <c:yMode val="edge"/>
          <c:x val="0.0357612679880532"/>
          <c:y val="0.241365231702723"/>
          <c:w val="0.293052086161644"/>
          <c:h val="0.538030005601827"/>
        </c:manualLayout>
      </c:layout>
      <c:pieChart>
        <c:varyColors val="1"/>
        <c:ser>
          <c:idx val="0"/>
          <c:order val="0"/>
          <c:tx>
            <c:strRef>
              <c:f>Sheet1!$B$1</c:f>
              <c:strCache>
                <c:ptCount val="1"/>
                <c:pt idx="0">
                  <c:v>Race/ethnicity</c:v>
                </c:pt>
              </c:strCache>
            </c:strRef>
          </c:tx>
          <c:spPr>
            <a:ln>
              <a:solidFill>
                <a:schemeClr val="tx1"/>
              </a:solidFill>
            </a:ln>
          </c:spPr>
          <c:dPt>
            <c:idx val="0"/>
            <c:bubble3D val="0"/>
            <c:spPr>
              <a:solidFill>
                <a:srgbClr val="FFDE17"/>
              </a:solidFill>
              <a:ln>
                <a:solidFill>
                  <a:schemeClr val="tx1"/>
                </a:solidFill>
              </a:ln>
            </c:spPr>
          </c:dPt>
          <c:dPt>
            <c:idx val="1"/>
            <c:bubble3D val="0"/>
            <c:spPr>
              <a:solidFill>
                <a:srgbClr val="F18C22"/>
              </a:solidFill>
              <a:ln>
                <a:solidFill>
                  <a:schemeClr val="tx1"/>
                </a:solidFill>
              </a:ln>
            </c:spPr>
          </c:dPt>
          <c:dPt>
            <c:idx val="2"/>
            <c:bubble3D val="0"/>
            <c:spPr>
              <a:solidFill>
                <a:srgbClr val="47C3D3"/>
              </a:solidFill>
              <a:ln>
                <a:solidFill>
                  <a:schemeClr val="tx1"/>
                </a:solidFill>
              </a:ln>
            </c:spPr>
          </c:dPt>
          <c:dPt>
            <c:idx val="3"/>
            <c:bubble3D val="0"/>
            <c:spPr>
              <a:solidFill>
                <a:srgbClr val="7F0000"/>
              </a:solidFill>
              <a:ln>
                <a:solidFill>
                  <a:schemeClr val="tx1"/>
                </a:solidFill>
              </a:ln>
            </c:spPr>
          </c:dPt>
          <c:dPt>
            <c:idx val="4"/>
            <c:bubble3D val="0"/>
            <c:spPr>
              <a:solidFill>
                <a:srgbClr val="96649B"/>
              </a:solidFill>
              <a:ln>
                <a:solidFill>
                  <a:schemeClr val="tx1"/>
                </a:solidFill>
              </a:ln>
            </c:spPr>
          </c:dPt>
          <c:dPt>
            <c:idx val="5"/>
            <c:bubble3D val="0"/>
            <c:spPr>
              <a:solidFill>
                <a:srgbClr val="21409A"/>
              </a:solidFill>
              <a:ln>
                <a:solidFill>
                  <a:schemeClr val="tx1"/>
                </a:solidFill>
              </a:ln>
            </c:spPr>
          </c:dPt>
          <c:dPt>
            <c:idx val="6"/>
            <c:bubble3D val="0"/>
            <c:spPr>
              <a:solidFill>
                <a:srgbClr val="ADD136"/>
              </a:solidFill>
              <a:ln>
                <a:solidFill>
                  <a:schemeClr val="tx1"/>
                </a:solidFill>
              </a:ln>
            </c:spPr>
          </c:dPt>
          <c:dLbls>
            <c:dLbl>
              <c:idx val="2"/>
              <c:layout>
                <c:manualLayout>
                  <c:x val="0.0792741435931696"/>
                  <c:y val="0.0917085706298318"/>
                </c:manualLayout>
              </c:layout>
              <c:dLblPos val="bestFit"/>
              <c:showLegendKey val="0"/>
              <c:showVal val="1"/>
              <c:showCatName val="0"/>
              <c:showSerName val="0"/>
              <c:showPercent val="0"/>
              <c:showBubbleSize val="0"/>
            </c:dLbl>
            <c:dLbl>
              <c:idx val="3"/>
              <c:layout>
                <c:manualLayout>
                  <c:x val="-0.0539613313422029"/>
                  <c:y val="0.0144268406337372"/>
                </c:manualLayout>
              </c:layout>
              <c:dLblPos val="bestFit"/>
              <c:showLegendKey val="0"/>
              <c:showVal val="1"/>
              <c:showCatName val="0"/>
              <c:showSerName val="0"/>
              <c:showPercent val="0"/>
              <c:showBubbleSize val="0"/>
            </c:dLbl>
            <c:dLbl>
              <c:idx val="4"/>
              <c:layout>
                <c:manualLayout>
                  <c:x val="-0.0343905557063988"/>
                  <c:y val="-0.0141531994209911"/>
                </c:manualLayout>
              </c:layout>
              <c:dLblPos val="bestFit"/>
              <c:showLegendKey val="0"/>
              <c:showVal val="1"/>
              <c:showCatName val="0"/>
              <c:showSerName val="0"/>
              <c:showPercent val="0"/>
              <c:showBubbleSize val="0"/>
            </c:dLbl>
            <c:dLbl>
              <c:idx val="5"/>
              <c:layout>
                <c:manualLayout>
                  <c:x val="0.00806543578604399"/>
                  <c:y val="-0.0464896591382285"/>
                </c:manualLayout>
              </c:layout>
              <c:dLblPos val="bestFit"/>
              <c:showLegendKey val="0"/>
              <c:showVal val="1"/>
              <c:showCatName val="0"/>
              <c:showSerName val="0"/>
              <c:showPercent val="0"/>
              <c:showBubbleSize val="0"/>
            </c:dLbl>
            <c:dLbl>
              <c:idx val="6"/>
              <c:layout>
                <c:manualLayout>
                  <c:x val="0.0453541044438411"/>
                  <c:y val="-0.00111538537804126"/>
                </c:manualLayout>
              </c:layout>
              <c:dLblPos val="bestFit"/>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1"/>
          </c:dLbls>
          <c:cat>
            <c:strRef>
              <c:f>Sheet1!$A$2:$A$8</c:f>
              <c:strCache>
                <c:ptCount val="7"/>
                <c:pt idx="0">
                  <c:v>Black/African American</c:v>
                </c:pt>
                <c:pt idx="1">
                  <c:v>White</c:v>
                </c:pt>
                <c:pt idx="2">
                  <c:v>Hispanic/Latino*</c:v>
                </c:pt>
                <c:pt idx="3">
                  <c:v>Multiple races</c:v>
                </c:pt>
                <c:pt idx="4">
                  <c:v>Asian</c:v>
                </c:pt>
                <c:pt idx="5">
                  <c:v>American Indian/Alaska Native</c:v>
                </c:pt>
                <c:pt idx="6">
                  <c:v>Native Hawaiian/Pacific Islander</c:v>
                </c:pt>
              </c:strCache>
            </c:strRef>
          </c:cat>
          <c:val>
            <c:numRef>
              <c:f>Sheet1!$B$2:$B$8</c:f>
              <c:numCache>
                <c:formatCode>0.0</c:formatCode>
                <c:ptCount val="7"/>
                <c:pt idx="0">
                  <c:v>41.5</c:v>
                </c:pt>
                <c:pt idx="1">
                  <c:v>31.63000000000001</c:v>
                </c:pt>
                <c:pt idx="2">
                  <c:v>23.24</c:v>
                </c:pt>
                <c:pt idx="3">
                  <c:v>1.71</c:v>
                </c:pt>
                <c:pt idx="4">
                  <c:v>1.26</c:v>
                </c:pt>
                <c:pt idx="5">
                  <c:v>0.47</c:v>
                </c:pt>
                <c:pt idx="6">
                  <c:v>0.18</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Female</a:t>
            </a:r>
          </a:p>
          <a:p>
            <a:pPr>
              <a:defRPr/>
            </a:pPr>
            <a:r>
              <a:rPr lang="en-US" sz="1800" dirty="0" smtClean="0"/>
              <a:t>N=143,663</a:t>
            </a:r>
            <a:endParaRPr lang="en-US" sz="1800" dirty="0"/>
          </a:p>
        </c:rich>
      </c:tx>
      <c:layout>
        <c:manualLayout>
          <c:xMode val="edge"/>
          <c:yMode val="edge"/>
          <c:x val="0.263957421988918"/>
          <c:y val="0.000335078058450949"/>
        </c:manualLayout>
      </c:layout>
      <c:overlay val="0"/>
    </c:title>
    <c:autoTitleDeleted val="0"/>
    <c:plotArea>
      <c:layout>
        <c:manualLayout>
          <c:layoutTarget val="inner"/>
          <c:xMode val="edge"/>
          <c:yMode val="edge"/>
          <c:x val="0.0653907844852727"/>
          <c:y val="0.317463872207462"/>
          <c:w val="0.760362787984835"/>
          <c:h val="0.629880072494754"/>
        </c:manualLayout>
      </c:layout>
      <c:pieChart>
        <c:varyColors val="1"/>
        <c:ser>
          <c:idx val="0"/>
          <c:order val="0"/>
          <c:tx>
            <c:strRef>
              <c:f>Sheet1!$B$1</c:f>
              <c:strCache>
                <c:ptCount val="1"/>
                <c:pt idx="0">
                  <c:v>Race/ethnicity</c:v>
                </c:pt>
              </c:strCache>
            </c:strRef>
          </c:tx>
          <c:spPr>
            <a:ln>
              <a:solidFill>
                <a:schemeClr val="tx1"/>
              </a:solidFill>
            </a:ln>
          </c:spPr>
          <c:dPt>
            <c:idx val="0"/>
            <c:bubble3D val="0"/>
            <c:spPr>
              <a:solidFill>
                <a:srgbClr val="FFDE17"/>
              </a:solidFill>
              <a:ln>
                <a:solidFill>
                  <a:schemeClr val="tx1"/>
                </a:solidFill>
              </a:ln>
            </c:spPr>
          </c:dPt>
          <c:dPt>
            <c:idx val="1"/>
            <c:bubble3D val="0"/>
            <c:spPr>
              <a:solidFill>
                <a:srgbClr val="47C3D3"/>
              </a:solidFill>
              <a:ln>
                <a:solidFill>
                  <a:schemeClr val="tx1"/>
                </a:solidFill>
              </a:ln>
            </c:spPr>
          </c:dPt>
          <c:dPt>
            <c:idx val="2"/>
            <c:bubble3D val="0"/>
            <c:spPr>
              <a:solidFill>
                <a:srgbClr val="F18C22"/>
              </a:solidFill>
              <a:ln>
                <a:solidFill>
                  <a:schemeClr val="tx1"/>
                </a:solidFill>
              </a:ln>
            </c:spPr>
          </c:dPt>
          <c:dPt>
            <c:idx val="3"/>
            <c:bubble3D val="0"/>
            <c:spPr>
              <a:solidFill>
                <a:srgbClr val="7F0000"/>
              </a:solidFill>
              <a:ln>
                <a:solidFill>
                  <a:schemeClr val="tx1"/>
                </a:solidFill>
              </a:ln>
            </c:spPr>
          </c:dPt>
          <c:dPt>
            <c:idx val="4"/>
            <c:bubble3D val="0"/>
            <c:spPr>
              <a:solidFill>
                <a:srgbClr val="96649B"/>
              </a:solidFill>
              <a:ln>
                <a:solidFill>
                  <a:schemeClr val="tx1"/>
                </a:solidFill>
              </a:ln>
            </c:spPr>
          </c:dPt>
          <c:dPt>
            <c:idx val="5"/>
            <c:bubble3D val="0"/>
            <c:spPr>
              <a:solidFill>
                <a:srgbClr val="21409A"/>
              </a:solidFill>
              <a:ln>
                <a:solidFill>
                  <a:schemeClr val="tx1"/>
                </a:solidFill>
              </a:ln>
            </c:spPr>
          </c:dPt>
          <c:dPt>
            <c:idx val="6"/>
            <c:bubble3D val="0"/>
            <c:spPr>
              <a:solidFill>
                <a:srgbClr val="ADD136"/>
              </a:solidFill>
              <a:ln>
                <a:solidFill>
                  <a:schemeClr val="tx1"/>
                </a:solidFill>
              </a:ln>
            </c:spPr>
          </c:dPt>
          <c:dLbls>
            <c:dLbl>
              <c:idx val="1"/>
              <c:layout>
                <c:manualLayout>
                  <c:x val="0.135426363371245"/>
                  <c:y val="-0.0433895887599309"/>
                </c:manualLayout>
              </c:layout>
              <c:dLblPos val="bestFit"/>
              <c:showLegendKey val="0"/>
              <c:showVal val="1"/>
              <c:showCatName val="0"/>
              <c:showSerName val="0"/>
              <c:showPercent val="0"/>
              <c:showBubbleSize val="0"/>
            </c:dLbl>
            <c:dLbl>
              <c:idx val="2"/>
              <c:layout>
                <c:manualLayout>
                  <c:x val="0.159307961504812"/>
                  <c:y val="0.13164943925762"/>
                </c:manualLayout>
              </c:layout>
              <c:dLblPos val="bestFit"/>
              <c:showLegendKey val="0"/>
              <c:showVal val="1"/>
              <c:showCatName val="0"/>
              <c:showSerName val="0"/>
              <c:showPercent val="0"/>
              <c:showBubbleSize val="0"/>
            </c:dLbl>
            <c:dLbl>
              <c:idx val="3"/>
              <c:layout>
                <c:manualLayout>
                  <c:x val="-0.0835908428113152"/>
                  <c:y val="0.0144269585397071"/>
                </c:manualLayout>
              </c:layout>
              <c:dLblPos val="bestFit"/>
              <c:showLegendKey val="0"/>
              <c:showVal val="1"/>
              <c:showCatName val="0"/>
              <c:showSerName val="0"/>
              <c:showPercent val="0"/>
              <c:showBubbleSize val="0"/>
            </c:dLbl>
            <c:dLbl>
              <c:idx val="4"/>
              <c:layout>
                <c:manualLayout>
                  <c:x val="-0.0343905557063988"/>
                  <c:y val="-0.0141531994209911"/>
                </c:manualLayout>
              </c:layout>
              <c:dLblPos val="bestFit"/>
              <c:showLegendKey val="0"/>
              <c:showVal val="1"/>
              <c:showCatName val="0"/>
              <c:showSerName val="0"/>
              <c:showPercent val="0"/>
              <c:showBubbleSize val="0"/>
            </c:dLbl>
            <c:dLbl>
              <c:idx val="5"/>
              <c:layout>
                <c:manualLayout>
                  <c:x val="0.0636208807232429"/>
                  <c:y val="-0.0403533515294973"/>
                </c:manualLayout>
              </c:layout>
              <c:dLblPos val="bestFit"/>
              <c:showLegendKey val="0"/>
              <c:showVal val="1"/>
              <c:showCatName val="0"/>
              <c:showSerName val="0"/>
              <c:showPercent val="0"/>
              <c:showBubbleSize val="0"/>
            </c:dLbl>
            <c:dLbl>
              <c:idx val="6"/>
              <c:layout>
                <c:manualLayout>
                  <c:x val="0.163872557596967"/>
                  <c:y val="0.014225235267316"/>
                </c:manualLayout>
              </c:layout>
              <c:dLblPos val="bestFit"/>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1"/>
          </c:dLbls>
          <c:cat>
            <c:strRef>
              <c:f>Sheet1!$A$2:$A$8</c:f>
              <c:strCache>
                <c:ptCount val="7"/>
                <c:pt idx="0">
                  <c:v>Black/African American</c:v>
                </c:pt>
                <c:pt idx="1">
                  <c:v>Hispanic/Latino*</c:v>
                </c:pt>
                <c:pt idx="2">
                  <c:v>White</c:v>
                </c:pt>
                <c:pt idx="3">
                  <c:v>Multiple races</c:v>
                </c:pt>
                <c:pt idx="4">
                  <c:v>Asian</c:v>
                </c:pt>
                <c:pt idx="5">
                  <c:v>American Indian/Alaska Native</c:v>
                </c:pt>
                <c:pt idx="6">
                  <c:v>Native Hawaiian/Pacific Islander</c:v>
                </c:pt>
              </c:strCache>
            </c:strRef>
          </c:cat>
          <c:val>
            <c:numRef>
              <c:f>Sheet1!$B$2:$B$8</c:f>
              <c:numCache>
                <c:formatCode>0.0</c:formatCode>
                <c:ptCount val="7"/>
                <c:pt idx="0">
                  <c:v>61.04</c:v>
                </c:pt>
                <c:pt idx="1">
                  <c:v>19.5</c:v>
                </c:pt>
                <c:pt idx="2">
                  <c:v>16.02</c:v>
                </c:pt>
                <c:pt idx="3">
                  <c:v>1.99</c:v>
                </c:pt>
                <c:pt idx="4">
                  <c:v>0.87</c:v>
                </c:pt>
                <c:pt idx="5">
                  <c:v>0.46</c:v>
                </c:pt>
                <c:pt idx="6">
                  <c:v>0.12</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Transgender</a:t>
            </a:r>
          </a:p>
          <a:p>
            <a:pPr>
              <a:defRPr/>
            </a:pPr>
            <a:r>
              <a:rPr lang="en-US" sz="1800" dirty="0" smtClean="0"/>
              <a:t>N=5,390</a:t>
            </a:r>
            <a:endParaRPr lang="en-US" sz="1800" dirty="0"/>
          </a:p>
        </c:rich>
      </c:tx>
      <c:layout>
        <c:manualLayout>
          <c:xMode val="edge"/>
          <c:yMode val="edge"/>
          <c:x val="0.345352804736617"/>
          <c:y val="0.000335078058450949"/>
        </c:manualLayout>
      </c:layout>
      <c:overlay val="0"/>
    </c:title>
    <c:autoTitleDeleted val="0"/>
    <c:plotArea>
      <c:layout>
        <c:manualLayout>
          <c:layoutTarget val="inner"/>
          <c:xMode val="edge"/>
          <c:yMode val="edge"/>
          <c:x val="0.166165842641763"/>
          <c:y val="0.293300564776846"/>
          <c:w val="0.810750473051334"/>
          <c:h val="0.641771115836509"/>
        </c:manualLayout>
      </c:layout>
      <c:pieChart>
        <c:varyColors val="1"/>
        <c:ser>
          <c:idx val="0"/>
          <c:order val="0"/>
          <c:tx>
            <c:strRef>
              <c:f>Sheet1!$B$1</c:f>
              <c:strCache>
                <c:ptCount val="1"/>
                <c:pt idx="0">
                  <c:v>Race/ethnicity</c:v>
                </c:pt>
              </c:strCache>
            </c:strRef>
          </c:tx>
          <c:spPr>
            <a:ln>
              <a:solidFill>
                <a:schemeClr val="tx1"/>
              </a:solidFill>
            </a:ln>
          </c:spPr>
          <c:dPt>
            <c:idx val="0"/>
            <c:bubble3D val="0"/>
            <c:spPr>
              <a:solidFill>
                <a:srgbClr val="FFDE17"/>
              </a:solidFill>
              <a:ln>
                <a:solidFill>
                  <a:schemeClr val="tx1"/>
                </a:solidFill>
              </a:ln>
            </c:spPr>
          </c:dPt>
          <c:dPt>
            <c:idx val="1"/>
            <c:bubble3D val="0"/>
            <c:spPr>
              <a:solidFill>
                <a:srgbClr val="47C3D3"/>
              </a:solidFill>
              <a:ln>
                <a:solidFill>
                  <a:schemeClr val="tx1"/>
                </a:solidFill>
              </a:ln>
            </c:spPr>
          </c:dPt>
          <c:dPt>
            <c:idx val="2"/>
            <c:bubble3D val="0"/>
            <c:spPr>
              <a:solidFill>
                <a:srgbClr val="F18C22"/>
              </a:solidFill>
              <a:ln>
                <a:solidFill>
                  <a:schemeClr val="tx1"/>
                </a:solidFill>
              </a:ln>
            </c:spPr>
          </c:dPt>
          <c:dPt>
            <c:idx val="3"/>
            <c:bubble3D val="0"/>
            <c:spPr>
              <a:solidFill>
                <a:srgbClr val="7F0000"/>
              </a:solidFill>
              <a:ln>
                <a:solidFill>
                  <a:schemeClr val="tx1"/>
                </a:solidFill>
              </a:ln>
            </c:spPr>
          </c:dPt>
          <c:dPt>
            <c:idx val="4"/>
            <c:bubble3D val="0"/>
            <c:spPr>
              <a:solidFill>
                <a:srgbClr val="96649B"/>
              </a:solidFill>
              <a:ln>
                <a:solidFill>
                  <a:schemeClr val="tx1"/>
                </a:solidFill>
              </a:ln>
            </c:spPr>
          </c:dPt>
          <c:dPt>
            <c:idx val="5"/>
            <c:bubble3D val="0"/>
            <c:spPr>
              <a:solidFill>
                <a:srgbClr val="21409A"/>
              </a:solidFill>
              <a:ln>
                <a:solidFill>
                  <a:schemeClr val="tx1"/>
                </a:solidFill>
              </a:ln>
            </c:spPr>
          </c:dPt>
          <c:dPt>
            <c:idx val="6"/>
            <c:bubble3D val="0"/>
            <c:spPr>
              <a:solidFill>
                <a:srgbClr val="ADD136"/>
              </a:solidFill>
              <a:ln>
                <a:solidFill>
                  <a:schemeClr val="tx1"/>
                </a:solidFill>
              </a:ln>
            </c:spPr>
          </c:dPt>
          <c:dLbls>
            <c:dLbl>
              <c:idx val="0"/>
              <c:layout>
                <c:manualLayout>
                  <c:x val="-0.128033022035036"/>
                  <c:y val="0.0118731660697107"/>
                </c:manualLayout>
              </c:layout>
              <c:dLblPos val="bestFit"/>
              <c:showLegendKey val="0"/>
              <c:showVal val="1"/>
              <c:showCatName val="0"/>
              <c:showSerName val="0"/>
              <c:showPercent val="0"/>
              <c:showBubbleSize val="0"/>
            </c:dLbl>
            <c:dLbl>
              <c:idx val="1"/>
              <c:layout>
                <c:manualLayout>
                  <c:x val="0.211867789782091"/>
                  <c:y val="-0.0527795051087929"/>
                </c:manualLayout>
              </c:layout>
              <c:dLblPos val="bestFit"/>
              <c:showLegendKey val="0"/>
              <c:showVal val="1"/>
              <c:showCatName val="0"/>
              <c:showSerName val="0"/>
              <c:showPercent val="0"/>
              <c:showBubbleSize val="0"/>
            </c:dLbl>
            <c:txPr>
              <a:bodyPr/>
              <a:lstStyle/>
              <a:p>
                <a:pPr>
                  <a:defRPr b="1"/>
                </a:pPr>
                <a:endParaRPr lang="en-US"/>
              </a:p>
            </c:txPr>
            <c:dLblPos val="bestFit"/>
            <c:showLegendKey val="0"/>
            <c:showVal val="1"/>
            <c:showCatName val="0"/>
            <c:showSerName val="0"/>
            <c:showPercent val="0"/>
            <c:showBubbleSize val="0"/>
            <c:showLeaderLines val="1"/>
          </c:dLbls>
          <c:cat>
            <c:strRef>
              <c:f>Sheet1!$A$2:$A$8</c:f>
              <c:strCache>
                <c:ptCount val="7"/>
                <c:pt idx="0">
                  <c:v>Black/African American</c:v>
                </c:pt>
                <c:pt idx="1">
                  <c:v>Hispanic/Latino*</c:v>
                </c:pt>
                <c:pt idx="2">
                  <c:v>White</c:v>
                </c:pt>
                <c:pt idx="3">
                  <c:v>Multiple races</c:v>
                </c:pt>
                <c:pt idx="4">
                  <c:v>Asian</c:v>
                </c:pt>
                <c:pt idx="5">
                  <c:v>American Indian/Alaska Native</c:v>
                </c:pt>
                <c:pt idx="6">
                  <c:v>Native Hawaiian/Pacific Islander</c:v>
                </c:pt>
              </c:strCache>
            </c:strRef>
          </c:cat>
          <c:val>
            <c:numRef>
              <c:f>Sheet1!$B$2:$B$8</c:f>
              <c:numCache>
                <c:formatCode>0.0</c:formatCode>
                <c:ptCount val="7"/>
                <c:pt idx="0">
                  <c:v>53.4</c:v>
                </c:pt>
                <c:pt idx="1">
                  <c:v>29.6</c:v>
                </c:pt>
                <c:pt idx="2">
                  <c:v>11.7</c:v>
                </c:pt>
                <c:pt idx="3">
                  <c:v>2.4</c:v>
                </c:pt>
                <c:pt idx="4">
                  <c:v>1.7</c:v>
                </c:pt>
                <c:pt idx="5">
                  <c:v>0.8</c:v>
                </c:pt>
                <c:pt idx="6">
                  <c:v>0.4</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0.45638</cdr:x>
      <cdr:y>0.11765</cdr:y>
    </cdr:from>
    <cdr:to>
      <cdr:x>0.78972</cdr:x>
      <cdr:y>0.20358</cdr:y>
    </cdr:to>
    <cdr:sp macro="" textlink="">
      <cdr:nvSpPr>
        <cdr:cNvPr id="2" name="TextBox 4"/>
        <cdr:cNvSpPr txBox="1"/>
      </cdr:nvSpPr>
      <cdr:spPr>
        <a:xfrm xmlns:a="http://schemas.openxmlformats.org/drawingml/2006/main">
          <a:off x="2047104" y="457200"/>
          <a:ext cx="1495168" cy="3339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N=555,955</a:t>
          </a:r>
          <a:endParaRPr lang="en-US" sz="1400" b="1" dirty="0"/>
        </a:p>
      </cdr:txBody>
    </cdr:sp>
  </cdr:relSizeAnchor>
  <cdr:relSizeAnchor xmlns:cdr="http://schemas.openxmlformats.org/drawingml/2006/chartDrawing">
    <cdr:from>
      <cdr:x>0.40542</cdr:x>
      <cdr:y>0</cdr:y>
    </cdr:from>
    <cdr:to>
      <cdr:x>0.7112</cdr:x>
      <cdr:y>0.11765</cdr:y>
    </cdr:to>
    <cdr:sp macro="" textlink="">
      <cdr:nvSpPr>
        <cdr:cNvPr id="3" name="TextBox 2"/>
        <cdr:cNvSpPr txBox="1"/>
      </cdr:nvSpPr>
      <cdr:spPr>
        <a:xfrm xmlns:a="http://schemas.openxmlformats.org/drawingml/2006/main">
          <a:off x="1818504" y="0"/>
          <a:ext cx="1371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2010</a:t>
          </a:r>
          <a:endParaRPr lang="en-US" sz="2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0.45902</cdr:x>
      <cdr:y>0.09615</cdr:y>
    </cdr:from>
    <cdr:to>
      <cdr:x>0.79236</cdr:x>
      <cdr:y>0.17694</cdr:y>
    </cdr:to>
    <cdr:sp macro="" textlink="">
      <cdr:nvSpPr>
        <cdr:cNvPr id="2" name="TextBox 4"/>
        <cdr:cNvSpPr txBox="1"/>
      </cdr:nvSpPr>
      <cdr:spPr>
        <a:xfrm xmlns:a="http://schemas.openxmlformats.org/drawingml/2006/main">
          <a:off x="2133600" y="381000"/>
          <a:ext cx="1549431" cy="3200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N=512,016</a:t>
          </a:r>
          <a:endParaRPr lang="en-US" sz="1400" b="1" dirty="0"/>
        </a:p>
      </cdr:txBody>
    </cdr:sp>
  </cdr:relSizeAnchor>
  <cdr:relSizeAnchor xmlns:cdr="http://schemas.openxmlformats.org/drawingml/2006/chartDrawing">
    <cdr:from>
      <cdr:x>0.40984</cdr:x>
      <cdr:y>0</cdr:y>
    </cdr:from>
    <cdr:to>
      <cdr:x>0.70492</cdr:x>
      <cdr:y>0.11538</cdr:y>
    </cdr:to>
    <cdr:sp macro="" textlink="">
      <cdr:nvSpPr>
        <cdr:cNvPr id="3" name="TextBox 1"/>
        <cdr:cNvSpPr txBox="1"/>
      </cdr:nvSpPr>
      <cdr:spPr>
        <a:xfrm xmlns:a="http://schemas.openxmlformats.org/drawingml/2006/main">
          <a:off x="1905000" y="0"/>
          <a:ext cx="13716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smtClean="0"/>
            <a:t>2014</a:t>
          </a:r>
          <a:endParaRPr lang="en-US" sz="2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0.2437</cdr:x>
      <cdr:y>0.86667</cdr:y>
    </cdr:from>
    <cdr:to>
      <cdr:x>0.32773</cdr:x>
      <cdr:y>0.92725</cdr:y>
    </cdr:to>
    <cdr:sp macro="" textlink="">
      <cdr:nvSpPr>
        <cdr:cNvPr id="2" name="TextBox 8"/>
        <cdr:cNvSpPr txBox="1"/>
      </cdr:nvSpPr>
      <cdr:spPr>
        <a:xfrm xmlns:a="http://schemas.openxmlformats.org/drawingml/2006/main">
          <a:off x="2209800" y="3962399"/>
          <a:ext cx="7620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N=1,192</a:t>
          </a:r>
        </a:p>
      </cdr:txBody>
    </cdr:sp>
  </cdr:relSizeAnchor>
  <cdr:relSizeAnchor xmlns:cdr="http://schemas.openxmlformats.org/drawingml/2006/chartDrawing">
    <cdr:from>
      <cdr:x>0.35294</cdr:x>
      <cdr:y>0.8</cdr:y>
    </cdr:from>
    <cdr:to>
      <cdr:x>0.43164</cdr:x>
      <cdr:y>0.85708</cdr:y>
    </cdr:to>
    <cdr:sp macro="" textlink="">
      <cdr:nvSpPr>
        <cdr:cNvPr id="3" name="TextBox 8"/>
        <cdr:cNvSpPr txBox="1"/>
      </cdr:nvSpPr>
      <cdr:spPr>
        <a:xfrm xmlns:a="http://schemas.openxmlformats.org/drawingml/2006/main">
          <a:off x="3200400" y="3657599"/>
          <a:ext cx="713636" cy="26097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N=3,424</a:t>
          </a:r>
        </a:p>
      </cdr:txBody>
    </cdr:sp>
  </cdr:relSizeAnchor>
  <cdr:relSizeAnchor xmlns:cdr="http://schemas.openxmlformats.org/drawingml/2006/chartDrawing">
    <cdr:from>
      <cdr:x>0.45378</cdr:x>
      <cdr:y>0.83333</cdr:y>
    </cdr:from>
    <cdr:to>
      <cdr:x>0.54981</cdr:x>
      <cdr:y>0.89041</cdr:y>
    </cdr:to>
    <cdr:sp macro="" textlink="">
      <cdr:nvSpPr>
        <cdr:cNvPr id="4" name="TextBox 8"/>
        <cdr:cNvSpPr txBox="1"/>
      </cdr:nvSpPr>
      <cdr:spPr>
        <a:xfrm xmlns:a="http://schemas.openxmlformats.org/drawingml/2006/main">
          <a:off x="4114800" y="3809999"/>
          <a:ext cx="870781" cy="26096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N=132,079</a:t>
          </a:r>
        </a:p>
      </cdr:txBody>
    </cdr:sp>
  </cdr:relSizeAnchor>
  <cdr:relSizeAnchor xmlns:cdr="http://schemas.openxmlformats.org/drawingml/2006/chartDrawing">
    <cdr:from>
      <cdr:x>0.56303</cdr:x>
      <cdr:y>0.8</cdr:y>
    </cdr:from>
    <cdr:to>
      <cdr:x>0.65039</cdr:x>
      <cdr:y>0.85708</cdr:y>
    </cdr:to>
    <cdr:sp macro="" textlink="">
      <cdr:nvSpPr>
        <cdr:cNvPr id="5" name="TextBox 8"/>
        <cdr:cNvSpPr txBox="1"/>
      </cdr:nvSpPr>
      <cdr:spPr>
        <a:xfrm xmlns:a="http://schemas.openxmlformats.org/drawingml/2006/main">
          <a:off x="5105400" y="3657599"/>
          <a:ext cx="792163" cy="26097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N=69,183</a:t>
          </a:r>
        </a:p>
      </cdr:txBody>
    </cdr:sp>
  </cdr:relSizeAnchor>
  <cdr:relSizeAnchor xmlns:cdr="http://schemas.openxmlformats.org/drawingml/2006/chartDrawing">
    <cdr:from>
      <cdr:x>0.68908</cdr:x>
      <cdr:y>0.86667</cdr:y>
    </cdr:from>
    <cdr:to>
      <cdr:x>0.75488</cdr:x>
      <cdr:y>0.92375</cdr:y>
    </cdr:to>
    <cdr:sp macro="" textlink="">
      <cdr:nvSpPr>
        <cdr:cNvPr id="6" name="TextBox 8"/>
        <cdr:cNvSpPr txBox="1"/>
      </cdr:nvSpPr>
      <cdr:spPr>
        <a:xfrm xmlns:a="http://schemas.openxmlformats.org/drawingml/2006/main">
          <a:off x="6248400" y="3962399"/>
          <a:ext cx="596661" cy="26097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N=392</a:t>
          </a:r>
        </a:p>
      </cdr:txBody>
    </cdr:sp>
  </cdr:relSizeAnchor>
  <cdr:relSizeAnchor xmlns:cdr="http://schemas.openxmlformats.org/drawingml/2006/chartDrawing">
    <cdr:from>
      <cdr:x>0.79832</cdr:x>
      <cdr:y>0.8</cdr:y>
    </cdr:from>
    <cdr:to>
      <cdr:x>0.88568</cdr:x>
      <cdr:y>0.85708</cdr:y>
    </cdr:to>
    <cdr:sp macro="" textlink="">
      <cdr:nvSpPr>
        <cdr:cNvPr id="7" name="TextBox 8"/>
        <cdr:cNvSpPr txBox="1"/>
      </cdr:nvSpPr>
      <cdr:spPr>
        <a:xfrm xmlns:a="http://schemas.openxmlformats.org/drawingml/2006/main">
          <a:off x="7239000" y="3657599"/>
          <a:ext cx="792163" cy="26097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N=70,112</a:t>
          </a:r>
        </a:p>
      </cdr:txBody>
    </cdr:sp>
  </cdr:relSizeAnchor>
  <cdr:relSizeAnchor xmlns:cdr="http://schemas.openxmlformats.org/drawingml/2006/chartDrawing">
    <cdr:from>
      <cdr:x>0.90756</cdr:x>
      <cdr:y>0.8</cdr:y>
    </cdr:from>
    <cdr:to>
      <cdr:x>0.98626</cdr:x>
      <cdr:y>0.85708</cdr:y>
    </cdr:to>
    <cdr:sp macro="" textlink="">
      <cdr:nvSpPr>
        <cdr:cNvPr id="8" name="TextBox 8"/>
        <cdr:cNvSpPr txBox="1"/>
      </cdr:nvSpPr>
      <cdr:spPr>
        <a:xfrm xmlns:a="http://schemas.openxmlformats.org/drawingml/2006/main">
          <a:off x="8229600" y="3657599"/>
          <a:ext cx="713635" cy="26097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N=5,343</a:t>
          </a:r>
        </a:p>
      </cdr:txBody>
    </cdr:sp>
  </cdr:relSizeAnchor>
  <cdr:relSizeAnchor xmlns:cdr="http://schemas.openxmlformats.org/drawingml/2006/chartDrawing">
    <cdr:from>
      <cdr:x>0.11896</cdr:x>
      <cdr:y>0.8</cdr:y>
    </cdr:from>
    <cdr:to>
      <cdr:x>0.2366</cdr:x>
      <cdr:y>0.86059</cdr:y>
    </cdr:to>
    <cdr:sp macro="" textlink="">
      <cdr:nvSpPr>
        <cdr:cNvPr id="9" name="TextBox 8"/>
        <cdr:cNvSpPr txBox="1"/>
      </cdr:nvSpPr>
      <cdr:spPr>
        <a:xfrm xmlns:a="http://schemas.openxmlformats.org/drawingml/2006/main">
          <a:off x="1078675" y="3657600"/>
          <a:ext cx="10668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N=283,811</a:t>
          </a:r>
        </a:p>
      </cdr:txBody>
    </cdr:sp>
  </cdr:relSizeAnchor>
</c:userShapes>
</file>

<file path=ppt/drawings/drawing4.xml><?xml version="1.0" encoding="utf-8"?>
<c:userShapes xmlns:c="http://schemas.openxmlformats.org/drawingml/2006/chart">
  <cdr:relSizeAnchor xmlns:cdr="http://schemas.openxmlformats.org/drawingml/2006/chartDrawing">
    <cdr:from>
      <cdr:x>0.18036</cdr:x>
      <cdr:y>0.80882</cdr:y>
    </cdr:from>
    <cdr:to>
      <cdr:x>0.28786</cdr:x>
      <cdr:y>0.87294</cdr:y>
    </cdr:to>
    <cdr:sp macro="" textlink="">
      <cdr:nvSpPr>
        <cdr:cNvPr id="4" name="TextBox 8"/>
        <cdr:cNvSpPr txBox="1"/>
      </cdr:nvSpPr>
      <cdr:spPr>
        <a:xfrm xmlns:a="http://schemas.openxmlformats.org/drawingml/2006/main">
          <a:off x="1649181" y="4191000"/>
          <a:ext cx="982980"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N=283,811</a:t>
          </a:r>
        </a:p>
      </cdr:txBody>
    </cdr:sp>
  </cdr:relSizeAnchor>
  <cdr:relSizeAnchor xmlns:cdr="http://schemas.openxmlformats.org/drawingml/2006/chartDrawing">
    <cdr:from>
      <cdr:x>0.39356</cdr:x>
      <cdr:y>0.81759</cdr:y>
    </cdr:from>
    <cdr:to>
      <cdr:x>0.50544</cdr:x>
      <cdr:y>0.87879</cdr:y>
    </cdr:to>
    <cdr:sp macro="" textlink="">
      <cdr:nvSpPr>
        <cdr:cNvPr id="5" name="TextBox 8"/>
        <cdr:cNvSpPr txBox="1"/>
      </cdr:nvSpPr>
      <cdr:spPr>
        <a:xfrm xmlns:a="http://schemas.openxmlformats.org/drawingml/2006/main">
          <a:off x="3598717" y="4111823"/>
          <a:ext cx="102303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 233,438</a:t>
          </a:r>
        </a:p>
      </cdr:txBody>
    </cdr:sp>
  </cdr:relSizeAnchor>
  <cdr:relSizeAnchor xmlns:cdr="http://schemas.openxmlformats.org/drawingml/2006/chartDrawing">
    <cdr:from>
      <cdr:x>0.62203</cdr:x>
      <cdr:y>0.80882</cdr:y>
    </cdr:from>
    <cdr:to>
      <cdr:x>0.71954</cdr:x>
      <cdr:y>0.87002</cdr:y>
    </cdr:to>
    <cdr:sp macro="" textlink="">
      <cdr:nvSpPr>
        <cdr:cNvPr id="6" name="TextBox 8"/>
        <cdr:cNvSpPr txBox="1"/>
      </cdr:nvSpPr>
      <cdr:spPr>
        <a:xfrm xmlns:a="http://schemas.openxmlformats.org/drawingml/2006/main">
          <a:off x="5687842" y="4067718"/>
          <a:ext cx="89159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N=34,012</a:t>
          </a:r>
        </a:p>
      </cdr:txBody>
    </cdr:sp>
  </cdr:relSizeAnchor>
  <cdr:relSizeAnchor xmlns:cdr="http://schemas.openxmlformats.org/drawingml/2006/chartDrawing">
    <cdr:from>
      <cdr:x>0.85536</cdr:x>
      <cdr:y>0.80882</cdr:y>
    </cdr:from>
    <cdr:to>
      <cdr:x>0.95287</cdr:x>
      <cdr:y>0.87002</cdr:y>
    </cdr:to>
    <cdr:sp macro="" textlink="">
      <cdr:nvSpPr>
        <cdr:cNvPr id="7" name="TextBox 8"/>
        <cdr:cNvSpPr txBox="1"/>
      </cdr:nvSpPr>
      <cdr:spPr>
        <a:xfrm xmlns:a="http://schemas.openxmlformats.org/drawingml/2006/main">
          <a:off x="7821412" y="4067718"/>
          <a:ext cx="89159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N=10,621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2088BC-A78E-430C-AC14-E13B647CC6BD}" type="datetimeFigureOut">
              <a:rPr lang="en-US" smtClean="0"/>
              <a:t>9/13/16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35460DC-6A1F-4E79-9D85-8A424FB3EADE}" type="slidenum">
              <a:rPr lang="en-US" smtClean="0"/>
              <a:t>‹#›</a:t>
            </a:fld>
            <a:endParaRPr lang="en-US"/>
          </a:p>
        </p:txBody>
      </p:sp>
    </p:spTree>
    <p:extLst>
      <p:ext uri="{BB962C8B-B14F-4D97-AF65-F5344CB8AC3E}">
        <p14:creationId xmlns:p14="http://schemas.microsoft.com/office/powerpoint/2010/main" val="277691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82AA47-1CB5-4A03-BFA5-8DC132FFCA13}" type="datetimeFigureOut">
              <a:rPr lang="en-US" smtClean="0"/>
              <a:t>9/13/16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6A249F1-26CA-44C7-8C9B-BD146C7A42DF}" type="slidenum">
              <a:rPr lang="en-US" smtClean="0"/>
              <a:t>‹#›</a:t>
            </a:fld>
            <a:endParaRPr lang="en-US"/>
          </a:p>
        </p:txBody>
      </p:sp>
    </p:spTree>
    <p:extLst>
      <p:ext uri="{BB962C8B-B14F-4D97-AF65-F5344CB8AC3E}">
        <p14:creationId xmlns:p14="http://schemas.microsoft.com/office/powerpoint/2010/main" val="126053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1</a:t>
            </a:fld>
            <a:endParaRPr lang="en-US"/>
          </a:p>
        </p:txBody>
      </p:sp>
    </p:spTree>
    <p:extLst>
      <p:ext uri="{BB962C8B-B14F-4D97-AF65-F5344CB8AC3E}">
        <p14:creationId xmlns:p14="http://schemas.microsoft.com/office/powerpoint/2010/main" val="318709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Among female RWHAP clients, 54.7% were aged 35-54 years (35-44 years: 23.3%; 45-54 years: 31.5%). Transgender RWHAP clients were younger than male and female clients; 58.4% were aged 25-44 years; 30.3% aged 25-34; and 28.1% aged 35-44 years).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Male clients aged 35-54 years accounted for 52.5% of all male RWHAP clients, with 32.9% aged 45-54 years and 19.6% aged 35-44 years. </a:t>
            </a:r>
            <a:endParaRPr lang="en-US" b="0" dirty="0"/>
          </a:p>
        </p:txBody>
      </p:sp>
      <p:sp>
        <p:nvSpPr>
          <p:cNvPr id="4" name="Slide Number Placeholder 3"/>
          <p:cNvSpPr>
            <a:spLocks noGrp="1"/>
          </p:cNvSpPr>
          <p:nvPr>
            <p:ph type="sldNum" sz="quarter" idx="10"/>
          </p:nvPr>
        </p:nvSpPr>
        <p:spPr/>
        <p:txBody>
          <a:bodyPr/>
          <a:lstStyle/>
          <a:p>
            <a:fld id="{4C5993D1-048E-4E7D-B172-295882EE4FB4}" type="slidenum">
              <a:rPr lang="en-US" smtClean="0"/>
              <a:pPr/>
              <a:t>10</a:t>
            </a:fld>
            <a:endParaRPr lang="en-US"/>
          </a:p>
        </p:txBody>
      </p:sp>
    </p:spTree>
    <p:extLst>
      <p:ext uri="{BB962C8B-B14F-4D97-AF65-F5344CB8AC3E}">
        <p14:creationId xmlns:p14="http://schemas.microsoft.com/office/powerpoint/2010/main" val="97274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2014, 68.4% of male clients, 84.0% of female clients, and 88.3% of transgender clients were racial/ethnic minorities. For reference, white clients appear in each pie chart in orange shading.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Hispanics/Latinos can be of any race.</a:t>
            </a:r>
            <a:endParaRPr lang="en-US" b="0" dirty="0"/>
          </a:p>
        </p:txBody>
      </p:sp>
      <p:sp>
        <p:nvSpPr>
          <p:cNvPr id="4" name="Slide Number Placeholder 3"/>
          <p:cNvSpPr>
            <a:spLocks noGrp="1"/>
          </p:cNvSpPr>
          <p:nvPr>
            <p:ph type="sldNum" sz="quarter" idx="10"/>
          </p:nvPr>
        </p:nvSpPr>
        <p:spPr/>
        <p:txBody>
          <a:bodyPr/>
          <a:lstStyle/>
          <a:p>
            <a:fld id="{4C5993D1-048E-4E7D-B172-295882EE4FB4}" type="slidenum">
              <a:rPr lang="en-US" smtClean="0"/>
              <a:pPr/>
              <a:t>11</a:t>
            </a:fld>
            <a:endParaRPr lang="en-US"/>
          </a:p>
        </p:txBody>
      </p:sp>
    </p:spTree>
    <p:extLst>
      <p:ext uri="{BB962C8B-B14F-4D97-AF65-F5344CB8AC3E}">
        <p14:creationId xmlns:p14="http://schemas.microsoft.com/office/powerpoint/2010/main" val="972741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greater proportion of female </a:t>
            </a:r>
            <a:r>
              <a:rPr lang="en-US" sz="1200" b="0" kern="1200" dirty="0" smtClean="0">
                <a:solidFill>
                  <a:schemeClr val="tx1"/>
                </a:solidFill>
                <a:effectLst/>
                <a:latin typeface="+mn-lt"/>
                <a:ea typeface="+mn-ea"/>
                <a:cs typeface="+mn-cs"/>
              </a:rPr>
              <a:t>RWHAP </a:t>
            </a:r>
            <a:r>
              <a:rPr lang="en-US" sz="1200" b="0" kern="1200" dirty="0" smtClean="0">
                <a:solidFill>
                  <a:srgbClr val="FF0000"/>
                </a:solidFill>
                <a:effectLst/>
                <a:latin typeface="+mn-lt"/>
                <a:ea typeface="+mn-ea"/>
                <a:cs typeface="+mn-cs"/>
              </a:rPr>
              <a:t>clients </a:t>
            </a:r>
            <a:r>
              <a:rPr lang="en-US" sz="1200" b="0" kern="1200" dirty="0" smtClean="0">
                <a:solidFill>
                  <a:schemeClr val="tx1"/>
                </a:solidFill>
                <a:effectLst/>
                <a:latin typeface="+mn-lt"/>
                <a:ea typeface="+mn-ea"/>
                <a:cs typeface="+mn-cs"/>
              </a:rPr>
              <a:t>had </a:t>
            </a:r>
            <a:r>
              <a:rPr lang="en-US" sz="1200" kern="1200" dirty="0" smtClean="0">
                <a:solidFill>
                  <a:schemeClr val="tx1"/>
                </a:solidFill>
                <a:effectLst/>
                <a:latin typeface="+mn-lt"/>
                <a:ea typeface="+mn-ea"/>
                <a:cs typeface="+mn-cs"/>
              </a:rPr>
              <a:t>stable housing in 2014, compared with male and transgender RWHAP clients. Among female clients, 10.0% had temporary housing and 3.8% had unstable housing. Among male clients, 12.4% had temporary housing and 5.0% had unstable housing. Among transgender clients, 16.1% had temporary housing and 10.3% had unstable housing.</a:t>
            </a:r>
          </a:p>
          <a:p>
            <a:endParaRPr lang="en-US" b="0" dirty="0"/>
          </a:p>
        </p:txBody>
      </p:sp>
      <p:sp>
        <p:nvSpPr>
          <p:cNvPr id="4" name="Slide Number Placeholder 3"/>
          <p:cNvSpPr>
            <a:spLocks noGrp="1"/>
          </p:cNvSpPr>
          <p:nvPr>
            <p:ph type="sldNum" sz="quarter" idx="10"/>
          </p:nvPr>
        </p:nvSpPr>
        <p:spPr/>
        <p:txBody>
          <a:bodyPr/>
          <a:lstStyle/>
          <a:p>
            <a:fld id="{4C5993D1-048E-4E7D-B172-295882EE4FB4}" type="slidenum">
              <a:rPr lang="en-US" smtClean="0"/>
              <a:pPr/>
              <a:t>12</a:t>
            </a:fld>
            <a:endParaRPr lang="en-US"/>
          </a:p>
        </p:txBody>
      </p:sp>
    </p:spTree>
    <p:extLst>
      <p:ext uri="{BB962C8B-B14F-4D97-AF65-F5344CB8AC3E}">
        <p14:creationId xmlns:p14="http://schemas.microsoft.com/office/powerpoint/2010/main" val="97274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Three-quarters of RWHAP clients were covered by some form of health care coverage during 2014.  Among all RWHAP clients with reported health care coverage information, 51.2% were covered by Medicaid, Medicare, or both; 25.4% of RWHAP</a:t>
            </a:r>
            <a:r>
              <a:rPr lang="en-US" sz="1200" b="0" kern="1200" baseline="0" dirty="0" smtClean="0">
                <a:solidFill>
                  <a:schemeClr val="tx1"/>
                </a:solidFill>
                <a:effectLst/>
                <a:latin typeface="+mn-lt"/>
                <a:ea typeface="+mn-ea"/>
                <a:cs typeface="+mn-cs"/>
              </a:rPr>
              <a:t> clients </a:t>
            </a:r>
            <a:r>
              <a:rPr lang="en-US" sz="1200" b="0" kern="1200" dirty="0" smtClean="0">
                <a:solidFill>
                  <a:schemeClr val="tx1"/>
                </a:solidFill>
                <a:effectLst/>
                <a:latin typeface="+mn-lt"/>
                <a:ea typeface="+mn-ea"/>
                <a:cs typeface="+mn-cs"/>
              </a:rPr>
              <a:t>had no health care coverage in 2014.</a:t>
            </a:r>
            <a:endParaRPr lang="en-US" b="0" dirty="0" smtClean="0"/>
          </a:p>
        </p:txBody>
      </p:sp>
      <p:sp>
        <p:nvSpPr>
          <p:cNvPr id="4" name="Slide Number Placeholder 3"/>
          <p:cNvSpPr>
            <a:spLocks noGrp="1"/>
          </p:cNvSpPr>
          <p:nvPr>
            <p:ph type="sldNum" sz="quarter" idx="10"/>
          </p:nvPr>
        </p:nvSpPr>
        <p:spPr/>
        <p:txBody>
          <a:bodyPr/>
          <a:lstStyle/>
          <a:p>
            <a:fld id="{4C5993D1-048E-4E7D-B172-295882EE4FB4}" type="slidenum">
              <a:rPr lang="en-US" smtClean="0"/>
              <a:pPr/>
              <a:t>13</a:t>
            </a:fld>
            <a:endParaRPr lang="en-US"/>
          </a:p>
        </p:txBody>
      </p:sp>
    </p:spTree>
    <p:extLst>
      <p:ext uri="{BB962C8B-B14F-4D97-AF65-F5344CB8AC3E}">
        <p14:creationId xmlns:p14="http://schemas.microsoft.com/office/powerpoint/2010/main" val="378994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2014, 64.3% of the 473,483 RWHAP clients with income information were living at or below 100% of the federal poverty level (FPL), a combined total of 76.3% of clients were living ≤138% FPL (the qualification level for Medicaid eligibility under the Patient Protection and Affordable Care Act).</a:t>
            </a:r>
            <a:endParaRPr lang="en-US" b="0" strike="noStrike" dirty="0" smtClean="0"/>
          </a:p>
        </p:txBody>
      </p:sp>
      <p:sp>
        <p:nvSpPr>
          <p:cNvPr id="4" name="Slide Number Placeholder 3"/>
          <p:cNvSpPr>
            <a:spLocks noGrp="1"/>
          </p:cNvSpPr>
          <p:nvPr>
            <p:ph type="sldNum" sz="quarter" idx="10"/>
          </p:nvPr>
        </p:nvSpPr>
        <p:spPr/>
        <p:txBody>
          <a:bodyPr/>
          <a:lstStyle/>
          <a:p>
            <a:fld id="{4C5993D1-048E-4E7D-B172-295882EE4FB4}" type="slidenum">
              <a:rPr lang="en-US" smtClean="0"/>
              <a:pPr/>
              <a:t>14</a:t>
            </a:fld>
            <a:endParaRPr lang="en-US"/>
          </a:p>
        </p:txBody>
      </p:sp>
    </p:spTree>
    <p:extLst>
      <p:ext uri="{BB962C8B-B14F-4D97-AF65-F5344CB8AC3E}">
        <p14:creationId xmlns:p14="http://schemas.microsoft.com/office/powerpoint/2010/main" val="2063872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Female and transgender RWHAP clients had lower incomes than male clients. Among the 133,609 female</a:t>
            </a:r>
            <a:r>
              <a:rPr lang="en-US" sz="1200" kern="1200" baseline="0" dirty="0" smtClean="0">
                <a:solidFill>
                  <a:schemeClr val="tx1"/>
                </a:solidFill>
                <a:effectLst/>
                <a:latin typeface="+mn-lt"/>
                <a:ea typeface="+mn-ea"/>
                <a:cs typeface="+mn-cs"/>
              </a:rPr>
              <a:t> clients</a:t>
            </a:r>
            <a:r>
              <a:rPr lang="en-US" sz="1200" kern="1200" dirty="0" smtClean="0">
                <a:solidFill>
                  <a:schemeClr val="tx1"/>
                </a:solidFill>
                <a:effectLst/>
                <a:latin typeface="+mn-lt"/>
                <a:ea typeface="+mn-ea"/>
                <a:cs typeface="+mn-cs"/>
              </a:rPr>
              <a:t> with poverty level information in 2014, 72.5% were living at or below 100% of the federal poverty level (FPL). Among the 5,041 transgender clients with poverty level information, 79.5% were living at or below 100% FPL. These percentages are compared to 60.7% of male</a:t>
            </a:r>
            <a:r>
              <a:rPr lang="en-US" sz="1200" kern="1200" baseline="0" dirty="0" smtClean="0">
                <a:solidFill>
                  <a:schemeClr val="tx1"/>
                </a:solidFill>
                <a:effectLst/>
                <a:latin typeface="+mn-lt"/>
                <a:ea typeface="+mn-ea"/>
                <a:cs typeface="+mn-cs"/>
              </a:rPr>
              <a:t> clients</a:t>
            </a:r>
            <a:r>
              <a:rPr lang="en-US" sz="1200" kern="1200" dirty="0" smtClean="0">
                <a:solidFill>
                  <a:schemeClr val="tx1"/>
                </a:solidFill>
                <a:effectLst/>
                <a:latin typeface="+mn-lt"/>
                <a:ea typeface="+mn-ea"/>
                <a:cs typeface="+mn-cs"/>
              </a:rPr>
              <a:t> living at or below 100% FPL and the average across all RWHAP clients of 64.3%.</a:t>
            </a:r>
          </a:p>
          <a:p>
            <a:endParaRPr lang="en-US" dirty="0"/>
          </a:p>
        </p:txBody>
      </p:sp>
      <p:sp>
        <p:nvSpPr>
          <p:cNvPr id="4" name="Slide Number Placeholder 3"/>
          <p:cNvSpPr>
            <a:spLocks noGrp="1"/>
          </p:cNvSpPr>
          <p:nvPr>
            <p:ph type="sldNum" sz="quarter" idx="10"/>
          </p:nvPr>
        </p:nvSpPr>
        <p:spPr/>
        <p:txBody>
          <a:bodyPr/>
          <a:lstStyle/>
          <a:p>
            <a:fld id="{4C5993D1-048E-4E7D-B172-295882EE4FB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7422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BEAB6-5C21-4CFD-8E8D-1256EB87BBB0}" type="slidenum">
              <a:rPr lang="en-US" smtClean="0"/>
              <a:t>16</a:t>
            </a:fld>
            <a:endParaRPr lang="en-US"/>
          </a:p>
        </p:txBody>
      </p:sp>
    </p:spTree>
    <p:extLst>
      <p:ext uri="{BB962C8B-B14F-4D97-AF65-F5344CB8AC3E}">
        <p14:creationId xmlns:p14="http://schemas.microsoft.com/office/powerpoint/2010/main" val="907426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30"/>
            <a:ext cx="5607050" cy="4183063"/>
          </a:xfrm>
          <a:prstGeom prst="rect">
            <a:avLst/>
          </a:prstGeom>
        </p:spPr>
        <p:txBody>
          <a:bodyPr/>
          <a:lstStyle/>
          <a:p>
            <a:r>
              <a:rPr lang="en-US" dirty="0" smtClean="0"/>
              <a:t>There are disparities in outcomes,</a:t>
            </a:r>
            <a:r>
              <a:rPr lang="en-US" baseline="0" dirty="0" smtClean="0"/>
              <a:t> particularly in terms of age, in particular among young people. This is why HAB has been putting an increased focus on young people. </a:t>
            </a:r>
          </a:p>
          <a:p>
            <a:endParaRPr lang="en-US" baseline="0" dirty="0" smtClean="0"/>
          </a:p>
          <a:p>
            <a:r>
              <a:rPr lang="en-US" dirty="0" smtClean="0"/>
              <a:t>Lowest suppression rates among the 19-24 years olds (yellow line) followed by the 13-18 year olds (brown with dark blue blocks) </a:t>
            </a:r>
          </a:p>
          <a:p>
            <a:r>
              <a:rPr lang="en-US" dirty="0" smtClean="0"/>
              <a:t>over the last 4 years of RSR data, biggest change in decreasing disparities is</a:t>
            </a:r>
            <a:r>
              <a:rPr lang="en-US" baseline="0" dirty="0" smtClean="0"/>
              <a:t> </a:t>
            </a:r>
            <a:r>
              <a:rPr lang="en-US" dirty="0" smtClean="0"/>
              <a:t>in the youth </a:t>
            </a:r>
          </a:p>
          <a:p>
            <a:endParaRPr lang="en-US" dirty="0"/>
          </a:p>
        </p:txBody>
      </p:sp>
      <p:sp>
        <p:nvSpPr>
          <p:cNvPr id="4" name="Slide Number Placeholder 3"/>
          <p:cNvSpPr>
            <a:spLocks noGrp="1"/>
          </p:cNvSpPr>
          <p:nvPr>
            <p:ph type="sldNum" sz="quarter" idx="10"/>
          </p:nvPr>
        </p:nvSpPr>
        <p:spPr/>
        <p:txBody>
          <a:bodyPr/>
          <a:lstStyle/>
          <a:p>
            <a:pPr>
              <a:defRPr/>
            </a:pPr>
            <a:fld id="{FF600D8F-6B8A-4F41-846C-E1DECF538412}"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4017944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249F1-26CA-44C7-8C9B-BD146C7A42DF}" type="slidenum">
              <a:rPr lang="en-US" smtClean="0"/>
              <a:t>18</a:t>
            </a:fld>
            <a:endParaRPr lang="en-US"/>
          </a:p>
        </p:txBody>
      </p:sp>
    </p:spTree>
    <p:extLst>
      <p:ext uri="{BB962C8B-B14F-4D97-AF65-F5344CB8AC3E}">
        <p14:creationId xmlns:p14="http://schemas.microsoft.com/office/powerpoint/2010/main" val="1603744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baseline="0" dirty="0" smtClean="0"/>
              <a:t> </a:t>
            </a:r>
            <a:r>
              <a:rPr lang="en-US" b="0" baseline="0" dirty="0" smtClean="0"/>
              <a:t>Looking at the rates viral suppression by race/ethnicity…</a:t>
            </a:r>
            <a:endParaRPr lang="en-US" b="0" dirty="0" smtClean="0"/>
          </a:p>
          <a:p>
            <a:endParaRPr lang="en-US" dirty="0" smtClean="0"/>
          </a:p>
          <a:p>
            <a:r>
              <a:rPr lang="en-US" baseline="0" dirty="0" smtClean="0"/>
              <a:t>The scale for viral suppression is from 60% to 90%</a:t>
            </a:r>
            <a:endParaRPr lang="en-US" dirty="0" smtClean="0"/>
          </a:p>
          <a:p>
            <a:endParaRPr lang="en-US" dirty="0" smtClean="0"/>
          </a:p>
          <a:p>
            <a:r>
              <a:rPr lang="en-US" dirty="0" smtClean="0"/>
              <a:t>Viral suppression lowest in Blacks</a:t>
            </a:r>
            <a:r>
              <a:rPr lang="en-US" baseline="0" dirty="0" smtClean="0"/>
              <a:t> with Asians having the highest rates of suppression. </a:t>
            </a:r>
          </a:p>
          <a:p>
            <a:endParaRPr lang="en-US" baseline="0" dirty="0" smtClean="0"/>
          </a:p>
        </p:txBody>
      </p:sp>
      <p:sp>
        <p:nvSpPr>
          <p:cNvPr id="4" name="Slide Number Placeholder 3"/>
          <p:cNvSpPr>
            <a:spLocks noGrp="1"/>
          </p:cNvSpPr>
          <p:nvPr>
            <p:ph type="sldNum" sz="quarter" idx="10"/>
          </p:nvPr>
        </p:nvSpPr>
        <p:spPr/>
        <p:txBody>
          <a:bodyPr/>
          <a:lstStyle/>
          <a:p>
            <a:fld id="{1474E639-E871-46A8-96AA-8898547371E6}" type="slidenum">
              <a:rPr lang="en-US" altLang="en-US" smtClean="0">
                <a:solidFill>
                  <a:prstClr val="black"/>
                </a:solidFill>
              </a:rPr>
              <a:pPr/>
              <a:t>19</a:t>
            </a:fld>
            <a:endParaRPr lang="en-US" altLang="en-US">
              <a:solidFill>
                <a:prstClr val="black"/>
              </a:solidFill>
            </a:endParaRPr>
          </a:p>
        </p:txBody>
      </p:sp>
    </p:spTree>
    <p:extLst>
      <p:ext uri="{BB962C8B-B14F-4D97-AF65-F5344CB8AC3E}">
        <p14:creationId xmlns:p14="http://schemas.microsoft.com/office/powerpoint/2010/main" val="44082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249F1-26CA-44C7-8C9B-BD146C7A42DF}" type="slidenum">
              <a:rPr lang="en-US" smtClean="0"/>
              <a:t>2</a:t>
            </a:fld>
            <a:endParaRPr lang="en-US"/>
          </a:p>
        </p:txBody>
      </p:sp>
    </p:spTree>
    <p:extLst>
      <p:ext uri="{BB962C8B-B14F-4D97-AF65-F5344CB8AC3E}">
        <p14:creationId xmlns:p14="http://schemas.microsoft.com/office/powerpoint/2010/main" val="706729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249F1-26CA-44C7-8C9B-BD146C7A42DF}" type="slidenum">
              <a:rPr lang="en-US" smtClean="0"/>
              <a:t>20</a:t>
            </a:fld>
            <a:endParaRPr lang="en-US"/>
          </a:p>
        </p:txBody>
      </p:sp>
    </p:spTree>
    <p:extLst>
      <p:ext uri="{BB962C8B-B14F-4D97-AF65-F5344CB8AC3E}">
        <p14:creationId xmlns:p14="http://schemas.microsoft.com/office/powerpoint/2010/main" val="281351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baseline="0" dirty="0" smtClean="0"/>
              <a:t> </a:t>
            </a:r>
            <a:r>
              <a:rPr lang="en-US" b="0" baseline="0" dirty="0" smtClean="0"/>
              <a:t>Looking at the rates viral suppression by gender</a:t>
            </a:r>
          </a:p>
          <a:p>
            <a:endParaRPr lang="en-US" dirty="0" smtClean="0"/>
          </a:p>
          <a:p>
            <a:r>
              <a:rPr lang="en-US" baseline="0" dirty="0" smtClean="0"/>
              <a:t>The scale for viral suppression is from 40% to 85%</a:t>
            </a:r>
            <a:endParaRPr lang="en-US" dirty="0" smtClean="0"/>
          </a:p>
          <a:p>
            <a:endParaRPr lang="en-US" dirty="0" smtClean="0"/>
          </a:p>
          <a:p>
            <a:r>
              <a:rPr lang="en-US" dirty="0" smtClean="0"/>
              <a:t>Viral suppression lowest in Blacks</a:t>
            </a:r>
            <a:r>
              <a:rPr lang="en-US" baseline="0" dirty="0" smtClean="0"/>
              <a:t> with Asians having the highest rates of suppression. </a:t>
            </a:r>
          </a:p>
          <a:p>
            <a:endParaRPr lang="en-US" baseline="0" dirty="0" smtClean="0"/>
          </a:p>
        </p:txBody>
      </p:sp>
      <p:sp>
        <p:nvSpPr>
          <p:cNvPr id="4" name="Slide Number Placeholder 3"/>
          <p:cNvSpPr>
            <a:spLocks noGrp="1"/>
          </p:cNvSpPr>
          <p:nvPr>
            <p:ph type="sldNum" sz="quarter" idx="10"/>
          </p:nvPr>
        </p:nvSpPr>
        <p:spPr/>
        <p:txBody>
          <a:bodyPr/>
          <a:lstStyle/>
          <a:p>
            <a:fld id="{1474E639-E871-46A8-96AA-8898547371E6}" type="slidenum">
              <a:rPr lang="en-US" altLang="en-US" smtClean="0">
                <a:solidFill>
                  <a:prstClr val="black"/>
                </a:solidFill>
              </a:rPr>
              <a:pPr/>
              <a:t>21</a:t>
            </a:fld>
            <a:endParaRPr lang="en-US" altLang="en-US">
              <a:solidFill>
                <a:prstClr val="black"/>
              </a:solidFill>
            </a:endParaRPr>
          </a:p>
        </p:txBody>
      </p:sp>
    </p:spTree>
    <p:extLst>
      <p:ext uri="{BB962C8B-B14F-4D97-AF65-F5344CB8AC3E}">
        <p14:creationId xmlns:p14="http://schemas.microsoft.com/office/powerpoint/2010/main" val="440822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249F1-26CA-44C7-8C9B-BD146C7A42DF}" type="slidenum">
              <a:rPr lang="en-US" smtClean="0"/>
              <a:t>22</a:t>
            </a:fld>
            <a:endParaRPr lang="en-US"/>
          </a:p>
        </p:txBody>
      </p:sp>
    </p:spTree>
    <p:extLst>
      <p:ext uri="{BB962C8B-B14F-4D97-AF65-F5344CB8AC3E}">
        <p14:creationId xmlns:p14="http://schemas.microsoft.com/office/powerpoint/2010/main" val="31174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baseline="0" dirty="0" smtClean="0"/>
              <a:t> </a:t>
            </a:r>
            <a:r>
              <a:rPr lang="en-US" b="0" baseline="0" dirty="0" smtClean="0"/>
              <a:t>Looking at the rates viral suppression by housing status</a:t>
            </a:r>
            <a:endParaRPr lang="en-US" b="0" dirty="0" smtClean="0"/>
          </a:p>
          <a:p>
            <a:endParaRPr lang="en-US" dirty="0" smtClean="0"/>
          </a:p>
          <a:p>
            <a:r>
              <a:rPr lang="en-US" baseline="0" dirty="0" smtClean="0"/>
              <a:t>The scale for viral suppression is from 30% to 90%</a:t>
            </a:r>
            <a:endParaRPr lang="en-US" dirty="0" smtClean="0"/>
          </a:p>
          <a:p>
            <a:endParaRPr lang="en-US" dirty="0" smtClean="0"/>
          </a:p>
          <a:p>
            <a:r>
              <a:rPr lang="en-US" dirty="0" smtClean="0"/>
              <a:t>Viral suppression lowest in</a:t>
            </a:r>
            <a:r>
              <a:rPr lang="en-US" baseline="0" dirty="0" smtClean="0"/>
              <a:t> clients with unstable housing, followed by those with temporary housing situations.</a:t>
            </a:r>
          </a:p>
          <a:p>
            <a:endParaRPr lang="en-US" baseline="0" dirty="0" smtClean="0"/>
          </a:p>
        </p:txBody>
      </p:sp>
      <p:sp>
        <p:nvSpPr>
          <p:cNvPr id="4" name="Slide Number Placeholder 3"/>
          <p:cNvSpPr>
            <a:spLocks noGrp="1"/>
          </p:cNvSpPr>
          <p:nvPr>
            <p:ph type="sldNum" sz="quarter" idx="10"/>
          </p:nvPr>
        </p:nvSpPr>
        <p:spPr/>
        <p:txBody>
          <a:bodyPr/>
          <a:lstStyle/>
          <a:p>
            <a:fld id="{1474E639-E871-46A8-96AA-8898547371E6}" type="slidenum">
              <a:rPr lang="en-US" altLang="en-US" smtClean="0">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440822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24</a:t>
            </a:fld>
            <a:endParaRPr lang="en-US"/>
          </a:p>
        </p:txBody>
      </p:sp>
    </p:spTree>
    <p:extLst>
      <p:ext uri="{BB962C8B-B14F-4D97-AF65-F5344CB8AC3E}">
        <p14:creationId xmlns:p14="http://schemas.microsoft.com/office/powerpoint/2010/main" val="4124524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How</a:t>
            </a:r>
            <a:r>
              <a:rPr lang="en-US" baseline="0" dirty="0" smtClean="0"/>
              <a:t> do we use these data?</a:t>
            </a:r>
            <a:endParaRPr lang="en-US" dirty="0" smtClean="0"/>
          </a:p>
          <a:p>
            <a:endParaRPr lang="en-US" dirty="0"/>
          </a:p>
        </p:txBody>
      </p:sp>
      <p:sp>
        <p:nvSpPr>
          <p:cNvPr id="4" name="Slide Number Placeholder 3"/>
          <p:cNvSpPr>
            <a:spLocks noGrp="1"/>
          </p:cNvSpPr>
          <p:nvPr>
            <p:ph type="sldNum" sz="quarter" idx="10"/>
          </p:nvPr>
        </p:nvSpPr>
        <p:spPr/>
        <p:txBody>
          <a:bodyPr/>
          <a:lstStyle/>
          <a:p>
            <a:fld id="{B43BEAB6-5C21-4CFD-8E8D-1256EB87BBB0}" type="slidenum">
              <a:rPr lang="en-US" smtClean="0"/>
              <a:t>25</a:t>
            </a:fld>
            <a:endParaRPr lang="en-US"/>
          </a:p>
        </p:txBody>
      </p:sp>
    </p:spTree>
    <p:extLst>
      <p:ext uri="{BB962C8B-B14F-4D97-AF65-F5344CB8AC3E}">
        <p14:creationId xmlns:p14="http://schemas.microsoft.com/office/powerpoint/2010/main" val="649656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rPr>
              <a:t>Looking</a:t>
            </a:r>
            <a:r>
              <a:rPr lang="en-US" sz="1200" baseline="0" dirty="0" smtClean="0">
                <a:solidFill>
                  <a:schemeClr val="tx1"/>
                </a:solidFill>
                <a:latin typeface="+mn-lt"/>
              </a:rPr>
              <a:t> at our outcomes, we turn to our annual client-level data in the RWHAP Services Report (RSR).</a:t>
            </a:r>
          </a:p>
          <a:p>
            <a:r>
              <a:rPr lang="en-US" sz="1200" dirty="0" smtClean="0">
                <a:solidFill>
                  <a:schemeClr val="tx1"/>
                </a:solidFill>
                <a:latin typeface="+mn-lt"/>
              </a:rPr>
              <a:t> </a:t>
            </a:r>
          </a:p>
          <a:p>
            <a:r>
              <a:rPr lang="en-US" sz="1200" dirty="0" smtClean="0">
                <a:solidFill>
                  <a:schemeClr val="tx1"/>
                </a:solidFill>
                <a:latin typeface="+mn-lt"/>
              </a:rPr>
              <a:t>We have 5 years of data are available in the RSR: 2010-2014. While most of the tables presented in the report will focus on 2014, some tables will show trend data across the 5 years.</a:t>
            </a:r>
          </a:p>
          <a:p>
            <a:r>
              <a:rPr lang="en-US" sz="1200" dirty="0" smtClean="0">
                <a:solidFill>
                  <a:schemeClr val="tx1"/>
                </a:solidFill>
                <a:latin typeface="+mn-lt"/>
              </a:rPr>
              <a:t> </a:t>
            </a:r>
          </a:p>
          <a:p>
            <a:r>
              <a:rPr lang="en-US" sz="1200" dirty="0" smtClean="0">
                <a:solidFill>
                  <a:schemeClr val="tx1"/>
                </a:solidFill>
                <a:latin typeface="+mn-lt"/>
              </a:rPr>
              <a:t>The data presented highlight the state of the RWHAP and include the demographic composition of clients served as well as sociodemographic factors among clients, such as federal poverty level (FPL), health care coverage, and housing status. </a:t>
            </a:r>
            <a:r>
              <a:rPr lang="en-US" sz="1200" i="1" dirty="0" smtClean="0">
                <a:solidFill>
                  <a:schemeClr val="tx1"/>
                </a:solidFill>
                <a:latin typeface="+mn-lt"/>
              </a:rPr>
              <a:t>These data include all RWHAP clients regardless of HIV serostatus; that is, data include PLWH, as well as clients who are uninfected (e.g., families of PLWH served by the RWHAP, people who receive RWHAP counseling and testing services).  </a:t>
            </a:r>
          </a:p>
          <a:p>
            <a:r>
              <a:rPr lang="en-US" sz="1200" dirty="0" smtClean="0">
                <a:solidFill>
                  <a:schemeClr val="tx1"/>
                </a:solidFill>
                <a:latin typeface="+mn-lt"/>
              </a:rPr>
              <a:t> </a:t>
            </a:r>
          </a:p>
          <a:p>
            <a:r>
              <a:rPr lang="en-US" sz="1200" dirty="0" smtClean="0">
                <a:solidFill>
                  <a:schemeClr val="tx1"/>
                </a:solidFill>
                <a:latin typeface="+mn-lt"/>
              </a:rPr>
              <a:t>The report also presents the results of focused analyses on retention in HIV care and viral suppression. The data are representative of the overall RWHAP client population and key priority populations identified by the NHAS 2020. </a:t>
            </a:r>
            <a:r>
              <a:rPr lang="en-US" sz="1200" i="1" dirty="0" smtClean="0">
                <a:solidFill>
                  <a:schemeClr val="tx1"/>
                </a:solidFill>
                <a:latin typeface="+mn-lt"/>
              </a:rPr>
              <a:t>Data for these analyses include only PLWH who meet the criteria for the specified analysis. </a:t>
            </a:r>
          </a:p>
          <a:p>
            <a:r>
              <a:rPr lang="en-US" sz="1200" i="1" dirty="0" smtClean="0">
                <a:solidFill>
                  <a:schemeClr val="tx1"/>
                </a:solidFill>
                <a:latin typeface="+mn-lt"/>
              </a:rPr>
              <a:t> </a:t>
            </a:r>
          </a:p>
          <a:p>
            <a:r>
              <a:rPr lang="en-US" sz="1200" dirty="0" smtClean="0">
                <a:solidFill>
                  <a:schemeClr val="tx1"/>
                </a:solidFill>
                <a:latin typeface="+mn-lt"/>
              </a:rPr>
              <a:t>Across all tables, the data are presented in numerous stratifications, including by state (based on provider location, not client location).</a:t>
            </a:r>
          </a:p>
          <a:p>
            <a:r>
              <a:rPr lang="en-US" sz="1200" dirty="0" smtClean="0">
                <a:solidFill>
                  <a:schemeClr val="tx1"/>
                </a:solidFill>
                <a:latin typeface="+mn-lt"/>
              </a:rPr>
              <a:t> </a:t>
            </a:r>
          </a:p>
          <a:p>
            <a:pPr lvl="0"/>
            <a:r>
              <a:rPr lang="en-US" sz="1200" i="1" dirty="0" smtClean="0">
                <a:solidFill>
                  <a:schemeClr val="tx1"/>
                </a:solidFill>
                <a:latin typeface="+mn-lt"/>
              </a:rPr>
              <a:t>Data presented in this report are not Part-specific  - that is, all tables include all clients served across Parts A, B, C, and D, regardless of the RWHAP funding stream</a:t>
            </a:r>
          </a:p>
          <a:p>
            <a:pPr lvl="0"/>
            <a:r>
              <a:rPr lang="en-US" sz="1200" i="1" dirty="0" smtClean="0">
                <a:solidFill>
                  <a:schemeClr val="tx1"/>
                </a:solidFill>
                <a:latin typeface="+mn-lt"/>
              </a:rPr>
              <a:t>This report does not include the specific services that were rendered for individuals; these data will be presented in another report. </a:t>
            </a:r>
          </a:p>
          <a:p>
            <a:pPr lvl="0"/>
            <a:r>
              <a:rPr lang="en-US" sz="1200" i="1" dirty="0" smtClean="0">
                <a:solidFill>
                  <a:schemeClr val="tx1"/>
                </a:solidFill>
                <a:latin typeface="+mn-lt"/>
              </a:rPr>
              <a:t>In addition, RSR data do not include information about the AIDS Drug Assistance Program (ADAP); all ADAP-related information is collected through another data system. Although data presented in this report are “non-ADAP,” this does not imply the clients did not receive ADAP services. </a:t>
            </a:r>
          </a:p>
          <a:p>
            <a:r>
              <a:rPr lang="en-US" sz="1200" i="1" dirty="0" smtClean="0">
                <a:solidFill>
                  <a:schemeClr val="tx1"/>
                </a:solidFill>
                <a:latin typeface="+mn-lt"/>
              </a:rPr>
              <a:t> </a:t>
            </a:r>
          </a:p>
          <a:p>
            <a:r>
              <a:rPr lang="en-US" sz="1200" dirty="0" smtClean="0">
                <a:solidFill>
                  <a:schemeClr val="tx1"/>
                </a:solidFill>
                <a:latin typeface="+mn-lt"/>
              </a:rPr>
              <a:t>We have just released similar</a:t>
            </a:r>
            <a:r>
              <a:rPr lang="en-US" sz="1200" baseline="0" dirty="0" smtClean="0">
                <a:solidFill>
                  <a:schemeClr val="tx1"/>
                </a:solidFill>
                <a:latin typeface="+mn-lt"/>
              </a:rPr>
              <a:t> reports by EMA and TGA. Those reports display RSR data within a given EMA/TGA inclusive of all data across parts in that EMA/TGA to provide a full picture of how RWHAP is working in a particular metropolitan area.</a:t>
            </a:r>
            <a:endParaRPr lang="en-US" sz="1200" dirty="0" smtClean="0">
              <a:solidFill>
                <a:schemeClr val="tx1"/>
              </a:solidFill>
              <a:latin typeface="+mn-lt"/>
            </a:endParaRPr>
          </a:p>
          <a:p>
            <a:endParaRPr lang="en-US" sz="1200" dirty="0">
              <a:solidFill>
                <a:schemeClr val="tx1"/>
              </a:solidFill>
              <a:latin typeface="+mn-lt"/>
            </a:endParaRPr>
          </a:p>
        </p:txBody>
      </p:sp>
      <p:sp>
        <p:nvSpPr>
          <p:cNvPr id="4" name="Slide Number Placeholder 3"/>
          <p:cNvSpPr>
            <a:spLocks noGrp="1"/>
          </p:cNvSpPr>
          <p:nvPr>
            <p:ph type="sldNum" sz="quarter" idx="10"/>
          </p:nvPr>
        </p:nvSpPr>
        <p:spPr/>
        <p:txBody>
          <a:bodyPr/>
          <a:lstStyle/>
          <a:p>
            <a:fld id="{4C5993D1-048E-4E7D-B172-295882EE4FB4}" type="slidenum">
              <a:rPr lang="en-US" smtClean="0"/>
              <a:t>26</a:t>
            </a:fld>
            <a:endParaRPr lang="en-US" dirty="0"/>
          </a:p>
        </p:txBody>
      </p:sp>
    </p:spTree>
    <p:extLst>
      <p:ext uri="{BB962C8B-B14F-4D97-AF65-F5344CB8AC3E}">
        <p14:creationId xmlns:p14="http://schemas.microsoft.com/office/powerpoint/2010/main" val="3165445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8"/>
              </a:spcBef>
            </a:pPr>
            <a:r>
              <a:rPr lang="en-US" dirty="0" smtClean="0"/>
              <a:t>The client-level data</a:t>
            </a:r>
            <a:r>
              <a:rPr lang="en-US" baseline="0" dirty="0" smtClean="0"/>
              <a:t> along with other epidemiologic and qualitative data, </a:t>
            </a:r>
            <a:r>
              <a:rPr lang="en-US" dirty="0" smtClean="0"/>
              <a:t>can be used for: </a:t>
            </a:r>
          </a:p>
          <a:p>
            <a:pPr marL="628650" lvl="1" indent="-171450">
              <a:spcBef>
                <a:spcPts val="578"/>
              </a:spcBef>
              <a:buFontTx/>
              <a:buChar char="-"/>
            </a:pPr>
            <a:r>
              <a:rPr lang="en-US" dirty="0" smtClean="0"/>
              <a:t>Planning, through prioritizing, targeting, and monitoring available resources in the communities in response to needs</a:t>
            </a:r>
          </a:p>
          <a:p>
            <a:pPr marL="1085850" marR="0" lvl="2" indent="-171450" algn="l" defTabSz="914400" rtl="0" eaLnBrk="1" fontAlgn="auto" latinLnBrk="0" hangingPunct="1">
              <a:lnSpc>
                <a:spcPct val="100000"/>
              </a:lnSpc>
              <a:spcBef>
                <a:spcPts val="578"/>
              </a:spcBef>
              <a:spcAft>
                <a:spcPts val="0"/>
              </a:spcAft>
              <a:buClrTx/>
              <a:buSzTx/>
              <a:buFontTx/>
              <a:buChar char="-"/>
              <a:tabLst/>
              <a:defRPr/>
            </a:pPr>
            <a:r>
              <a:rPr lang="en-US" dirty="0" smtClean="0"/>
              <a:t>For example, </a:t>
            </a:r>
            <a:r>
              <a:rPr lang="en-US" baseline="0" dirty="0" smtClean="0"/>
              <a:t>The HIV/AIDS Bureau has been using the data to develop and implement targeted interventions and technical assistance for RWHAP recipients. </a:t>
            </a:r>
          </a:p>
          <a:p>
            <a:pPr marL="1085850" lvl="2" indent="-171450">
              <a:spcBef>
                <a:spcPts val="578"/>
              </a:spcBef>
              <a:buFontTx/>
              <a:buChar char="-"/>
            </a:pPr>
            <a:endParaRPr lang="en-US" dirty="0" smtClean="0"/>
          </a:p>
          <a:p>
            <a:pPr marL="628650" lvl="1" indent="-171450">
              <a:spcBef>
                <a:spcPts val="578"/>
              </a:spcBef>
              <a:buFontTx/>
              <a:buChar char="-"/>
            </a:pPr>
            <a:r>
              <a:rPr lang="en-US" dirty="0" smtClean="0"/>
              <a:t>Addressing gaps by identifying gaps and barriers</a:t>
            </a:r>
            <a:r>
              <a:rPr lang="en-US" baseline="0" dirty="0" smtClean="0"/>
              <a:t> to care for PLWH.</a:t>
            </a:r>
          </a:p>
          <a:p>
            <a:pPr marL="1085850" marR="0" lvl="2" indent="-171450" algn="l" defTabSz="914400" rtl="0" eaLnBrk="1" fontAlgn="auto" latinLnBrk="0" hangingPunct="1">
              <a:lnSpc>
                <a:spcPct val="100000"/>
              </a:lnSpc>
              <a:spcBef>
                <a:spcPts val="578"/>
              </a:spcBef>
              <a:spcAft>
                <a:spcPts val="0"/>
              </a:spcAft>
              <a:buClrTx/>
              <a:buSzTx/>
              <a:buFontTx/>
              <a:buChar char="-"/>
              <a:tabLst/>
              <a:defRPr/>
            </a:pPr>
            <a:r>
              <a:rPr lang="en-US" baseline="0" dirty="0" smtClean="0"/>
              <a:t>We have focused additional efforts of youth through our Building Futures for Youth contract; also focusing transgender women with a SPNS Transgender women of Color initiative that has been implemented over the past couple years; we are moving into our 3</a:t>
            </a:r>
            <a:r>
              <a:rPr lang="en-US" baseline="30000" dirty="0" smtClean="0"/>
              <a:t>rd</a:t>
            </a:r>
            <a:r>
              <a:rPr lang="en-US" baseline="0" dirty="0" smtClean="0"/>
              <a:t> year of implementing the Center for Engaging Blacks Across the Care Continuum which identifies evidencing informed interventions to improve engagement in care for primarily black MSM; and we have partnered with HUD to implement a new SMAIF initiative focused on improved housing for PLWH.</a:t>
            </a:r>
          </a:p>
          <a:p>
            <a:pPr marL="1085850" lvl="2" indent="-171450">
              <a:spcBef>
                <a:spcPts val="578"/>
              </a:spcBef>
              <a:buFontTx/>
              <a:buChar char="-"/>
            </a:pPr>
            <a:endParaRPr lang="en-US" baseline="0" dirty="0" smtClean="0"/>
          </a:p>
          <a:p>
            <a:pPr marL="628650" marR="0" lvl="1" indent="-171450" algn="l" defTabSz="914400" rtl="0" eaLnBrk="1" fontAlgn="auto" latinLnBrk="0" hangingPunct="1">
              <a:lnSpc>
                <a:spcPct val="100000"/>
              </a:lnSpc>
              <a:spcBef>
                <a:spcPts val="578"/>
              </a:spcBef>
              <a:spcAft>
                <a:spcPts val="0"/>
              </a:spcAft>
              <a:buClrTx/>
              <a:buSzTx/>
              <a:buFontTx/>
              <a:buChar char="-"/>
              <a:tabLst/>
              <a:defRPr/>
            </a:pPr>
            <a:r>
              <a:rPr lang="en-US" dirty="0" smtClean="0"/>
              <a:t>Improving services by identifying</a:t>
            </a:r>
            <a:r>
              <a:rPr lang="en-US" baseline="0" dirty="0" smtClean="0"/>
              <a:t> issues and opportunities to improve </a:t>
            </a:r>
            <a:r>
              <a:rPr lang="en-US" dirty="0" smtClean="0"/>
              <a:t>the delivery of services to PLWH,</a:t>
            </a:r>
            <a:r>
              <a:rPr lang="en-US" baseline="0" dirty="0" smtClean="0"/>
              <a:t> as well as </a:t>
            </a:r>
            <a:r>
              <a:rPr lang="en-US" dirty="0" smtClean="0"/>
              <a:t>high-risk, uninfected individuals</a:t>
            </a:r>
          </a:p>
          <a:p>
            <a:pPr marL="1085850" marR="0" lvl="2" indent="-171450" algn="l" defTabSz="914400" rtl="0" eaLnBrk="1" fontAlgn="auto" latinLnBrk="0" hangingPunct="1">
              <a:lnSpc>
                <a:spcPct val="100000"/>
              </a:lnSpc>
              <a:spcBef>
                <a:spcPts val="578"/>
              </a:spcBef>
              <a:spcAft>
                <a:spcPts val="0"/>
              </a:spcAft>
              <a:buClrTx/>
              <a:buSzTx/>
              <a:buFontTx/>
              <a:buChar char="-"/>
              <a:tabLst/>
              <a:defRPr/>
            </a:pPr>
            <a:r>
              <a:rPr lang="en-US" baseline="0" dirty="0" smtClean="0"/>
              <a:t>In the past year, we have conducted several technical expert panels to determine methods that HAB can use to develop initiatives to address trauma, behavioral health, and social and structural determinants of health. And providing guidance around l</a:t>
            </a:r>
            <a:r>
              <a:rPr lang="en-US" sz="1200" b="0" dirty="0" smtClean="0"/>
              <a:t>everaging RWHAP infrastructure to support </a:t>
            </a:r>
            <a:r>
              <a:rPr lang="en-US" sz="1200" b="0" dirty="0" err="1" smtClean="0"/>
              <a:t>PrEP</a:t>
            </a:r>
            <a:r>
              <a:rPr lang="en-US" sz="1200" b="0" dirty="0" smtClean="0"/>
              <a:t> services</a:t>
            </a:r>
            <a:endParaRPr lang="en-US" dirty="0" smtClean="0"/>
          </a:p>
          <a:p>
            <a:pPr marL="628650" marR="0" lvl="1" indent="-171450" algn="l" defTabSz="914400" rtl="0" eaLnBrk="1" fontAlgn="auto" latinLnBrk="0" hangingPunct="1">
              <a:lnSpc>
                <a:spcPct val="100000"/>
              </a:lnSpc>
              <a:spcBef>
                <a:spcPts val="578"/>
              </a:spcBef>
              <a:spcAft>
                <a:spcPts val="0"/>
              </a:spcAft>
              <a:buClrTx/>
              <a:buSzTx/>
              <a:buFontTx/>
              <a:buChar char="-"/>
              <a:tabLst/>
              <a:defRPr/>
            </a:pPr>
            <a:endParaRPr lang="en-US" dirty="0" smtClean="0"/>
          </a:p>
          <a:p>
            <a:pPr marL="628650" lvl="1" indent="-171450">
              <a:spcBef>
                <a:spcPts val="578"/>
              </a:spcBef>
              <a:buFontTx/>
              <a:buChar char="-"/>
            </a:pPr>
            <a:r>
              <a:rPr lang="en-US" dirty="0" smtClean="0"/>
              <a:t>And</a:t>
            </a:r>
            <a:r>
              <a:rPr lang="en-US" baseline="0" dirty="0" smtClean="0"/>
              <a:t> improve outcomes by improving </a:t>
            </a:r>
            <a:r>
              <a:rPr lang="en-US" dirty="0" smtClean="0"/>
              <a:t>engagement in care and HIV-related outcomes for PLWH at each stage of the care continuum</a:t>
            </a:r>
          </a:p>
          <a:p>
            <a:pPr marL="1085850" marR="0" lvl="2" indent="-171450" algn="l" defTabSz="914400" rtl="0" eaLnBrk="1" fontAlgn="auto" latinLnBrk="0" hangingPunct="1">
              <a:lnSpc>
                <a:spcPct val="100000"/>
              </a:lnSpc>
              <a:spcBef>
                <a:spcPts val="578"/>
              </a:spcBef>
              <a:spcAft>
                <a:spcPts val="0"/>
              </a:spcAft>
              <a:buClrTx/>
              <a:buSzTx/>
              <a:buFontTx/>
              <a:buChar char="-"/>
              <a:tabLst/>
              <a:defRPr/>
            </a:pPr>
            <a:r>
              <a:rPr lang="en-US" baseline="0" dirty="0" smtClean="0"/>
              <a:t>In EMAs and TGAs, initiatives are underway to assist recipients with improving outcomes along the care continuum by identifying lost to care or at risk of falling out of care, and identifying additional service needs needed by clients in order to sustain care.</a:t>
            </a:r>
          </a:p>
          <a:p>
            <a:pPr marL="1085850" lvl="2" indent="-171450">
              <a:spcBef>
                <a:spcPts val="578"/>
              </a:spcBef>
              <a:buFontTx/>
              <a:buChar char="-"/>
            </a:pPr>
            <a:endParaRPr lang="en-US" b="1" dirty="0" smtClean="0"/>
          </a:p>
          <a:p>
            <a:endParaRPr lang="en-US" sz="1000" dirty="0" smtClean="0"/>
          </a:p>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27</a:t>
            </a:fld>
            <a:endParaRPr lang="en-US"/>
          </a:p>
        </p:txBody>
      </p:sp>
    </p:spTree>
    <p:extLst>
      <p:ext uri="{BB962C8B-B14F-4D97-AF65-F5344CB8AC3E}">
        <p14:creationId xmlns:p14="http://schemas.microsoft.com/office/powerpoint/2010/main" val="2893375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249F1-26CA-44C7-8C9B-BD146C7A42DF}" type="slidenum">
              <a:rPr lang="en-US" smtClean="0"/>
              <a:t>28</a:t>
            </a:fld>
            <a:endParaRPr lang="en-US"/>
          </a:p>
        </p:txBody>
      </p:sp>
    </p:spTree>
    <p:extLst>
      <p:ext uri="{BB962C8B-B14F-4D97-AF65-F5344CB8AC3E}">
        <p14:creationId xmlns:p14="http://schemas.microsoft.com/office/powerpoint/2010/main" val="1546492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249F1-26CA-44C7-8C9B-BD146C7A42DF}" type="slidenum">
              <a:rPr lang="en-US" smtClean="0"/>
              <a:t>29</a:t>
            </a:fld>
            <a:endParaRPr lang="en-US"/>
          </a:p>
        </p:txBody>
      </p:sp>
    </p:spTree>
    <p:extLst>
      <p:ext uri="{BB962C8B-B14F-4D97-AF65-F5344CB8AC3E}">
        <p14:creationId xmlns:p14="http://schemas.microsoft.com/office/powerpoint/2010/main" val="203475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BEAB6-5C21-4CFD-8E8D-1256EB87BBB0}" type="slidenum">
              <a:rPr lang="en-US" smtClean="0"/>
              <a:t>3</a:t>
            </a:fld>
            <a:endParaRPr lang="en-US"/>
          </a:p>
        </p:txBody>
      </p:sp>
    </p:spTree>
    <p:extLst>
      <p:ext uri="{BB962C8B-B14F-4D97-AF65-F5344CB8AC3E}">
        <p14:creationId xmlns:p14="http://schemas.microsoft.com/office/powerpoint/2010/main" val="58070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pPr>
            <a:r>
              <a:rPr lang="en-US" sz="1800" dirty="0" smtClean="0"/>
              <a:t>Provides basis for</a:t>
            </a:r>
          </a:p>
          <a:p>
            <a:pPr lvl="1">
              <a:lnSpc>
                <a:spcPct val="90000"/>
              </a:lnSpc>
              <a:spcBef>
                <a:spcPts val="600"/>
              </a:spcBef>
            </a:pPr>
            <a:r>
              <a:rPr lang="en-US" sz="1800" dirty="0" smtClean="0"/>
              <a:t>Developing a comprehensive HIV prevention &amp; care plan</a:t>
            </a:r>
          </a:p>
          <a:p>
            <a:pPr lvl="1">
              <a:lnSpc>
                <a:spcPct val="90000"/>
              </a:lnSpc>
              <a:spcBef>
                <a:spcPts val="600"/>
              </a:spcBef>
            </a:pPr>
            <a:r>
              <a:rPr lang="en-US" sz="1800" dirty="0" smtClean="0"/>
              <a:t>Setting priorities among populations needing prevention and care services</a:t>
            </a:r>
          </a:p>
          <a:p>
            <a:pPr lvl="1">
              <a:lnSpc>
                <a:spcPct val="90000"/>
              </a:lnSpc>
              <a:spcBef>
                <a:spcPts val="600"/>
              </a:spcBef>
            </a:pPr>
            <a:r>
              <a:rPr lang="en-US" sz="1800" dirty="0" smtClean="0"/>
              <a:t>Identifying appropriate interventions and services</a:t>
            </a:r>
          </a:p>
          <a:p>
            <a:pPr lvl="1">
              <a:lnSpc>
                <a:spcPct val="90000"/>
              </a:lnSpc>
              <a:spcBef>
                <a:spcPts val="600"/>
              </a:spcBef>
            </a:pPr>
            <a:r>
              <a:rPr lang="en-US" sz="1800" dirty="0" smtClean="0"/>
              <a:t>Allocating HIV prevention and care resources</a:t>
            </a:r>
          </a:p>
          <a:p>
            <a:pPr lvl="1">
              <a:lnSpc>
                <a:spcPct val="90000"/>
              </a:lnSpc>
              <a:spcBef>
                <a:spcPts val="600"/>
              </a:spcBef>
            </a:pPr>
            <a:r>
              <a:rPr lang="en-US" sz="1800" dirty="0" smtClean="0"/>
              <a:t>Planning programs</a:t>
            </a:r>
          </a:p>
          <a:p>
            <a:pPr lvl="1">
              <a:lnSpc>
                <a:spcPct val="90000"/>
              </a:lnSpc>
              <a:spcBef>
                <a:spcPts val="600"/>
              </a:spcBef>
            </a:pPr>
            <a:r>
              <a:rPr lang="en-US" sz="1800" dirty="0" smtClean="0"/>
              <a:t>Evaluating programs and policies</a:t>
            </a:r>
          </a:p>
          <a:p>
            <a:pPr lvl="1">
              <a:lnSpc>
                <a:spcPct val="90000"/>
              </a:lnSpc>
              <a:spcBef>
                <a:spcPts val="600"/>
              </a:spcBef>
            </a:pPr>
            <a:r>
              <a:rPr lang="en-US" sz="1800" dirty="0" smtClean="0"/>
              <a:t>Helping to determine the composition of planning or advisory group membership</a:t>
            </a:r>
          </a:p>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30</a:t>
            </a:fld>
            <a:endParaRPr lang="en-US"/>
          </a:p>
        </p:txBody>
      </p:sp>
    </p:spTree>
    <p:extLst>
      <p:ext uri="{BB962C8B-B14F-4D97-AF65-F5344CB8AC3E}">
        <p14:creationId xmlns:p14="http://schemas.microsoft.com/office/powerpoint/2010/main" val="322148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how do we do this? How do we review and interpret the data to </a:t>
            </a:r>
            <a:r>
              <a:rPr lang="en-US" i="1" dirty="0" smtClean="0"/>
              <a:t>best target </a:t>
            </a:r>
            <a:r>
              <a:rPr lang="en-US" dirty="0" smtClean="0"/>
              <a:t>resources?</a:t>
            </a:r>
          </a:p>
          <a:p>
            <a:endParaRPr lang="en-US" dirty="0" smtClean="0"/>
          </a:p>
          <a:p>
            <a:r>
              <a:rPr lang="en-US" dirty="0" smtClean="0"/>
              <a:t>HRSA and CDC have teamed up to now require an integrated When reviewing the epi data, you should identify the most affected communities within your jurisdiction. </a:t>
            </a:r>
          </a:p>
          <a:p>
            <a:endParaRPr lang="en-US" dirty="0" smtClean="0"/>
          </a:p>
          <a:p>
            <a:r>
              <a:rPr lang="en-US" dirty="0" smtClean="0"/>
              <a:t>You would look for geographic areas in the community or specific populations that show </a:t>
            </a:r>
          </a:p>
          <a:p>
            <a:pPr marL="165261" indent="-165261">
              <a:buFontTx/>
              <a:buChar char="-"/>
            </a:pPr>
            <a:r>
              <a:rPr lang="en-US" dirty="0" smtClean="0"/>
              <a:t>The highest numbers or rates of diagnoses in a given year, or the highest numbers or rates of people living with HIV in the community (or, prevalence).  You would also want to look for and increasing numbers or rates over time</a:t>
            </a:r>
          </a:p>
          <a:p>
            <a:pPr marL="165261" indent="-165261">
              <a:buFontTx/>
              <a:buChar char="-"/>
            </a:pPr>
            <a:r>
              <a:rPr lang="en-US" dirty="0" smtClean="0"/>
              <a:t>A continuum of care may reveal certain populations with very low percentages of engagement at the different stages of the continuum.</a:t>
            </a:r>
          </a:p>
          <a:p>
            <a:pPr marL="165261" indent="-165261">
              <a:buFontTx/>
              <a:buChar char="-"/>
            </a:pPr>
            <a:r>
              <a:rPr lang="en-US" dirty="0" smtClean="0"/>
              <a:t>As part of the epi profile, you may also be able to identify populations or communities with high levels of comorbidity. </a:t>
            </a:r>
          </a:p>
          <a:p>
            <a:pPr marL="165261" indent="-165261">
              <a:buFontTx/>
              <a:buChar char="-"/>
            </a:pPr>
            <a:endParaRPr lang="en-US" dirty="0" smtClean="0"/>
          </a:p>
          <a:p>
            <a:r>
              <a:rPr lang="en-US" dirty="0" smtClean="0"/>
              <a:t>You should also look geographically at any “hot spots” for recent diagnoses or unusual trends. Areas where you may not have previously seen new diagnoses, or where substantial increases are occurring with no known reason.</a:t>
            </a:r>
          </a:p>
          <a:p>
            <a:endParaRPr lang="en-US" dirty="0" smtClean="0"/>
          </a:p>
          <a:p>
            <a:r>
              <a:rPr lang="en-US" dirty="0" smtClean="0"/>
              <a:t>Finally, look for areas or populations identified to have high levels of risk behaviors</a:t>
            </a:r>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31</a:t>
            </a:fld>
            <a:endParaRPr lang="en-US"/>
          </a:p>
        </p:txBody>
      </p:sp>
    </p:spTree>
    <p:extLst>
      <p:ext uri="{BB962C8B-B14F-4D97-AF65-F5344CB8AC3E}">
        <p14:creationId xmlns:p14="http://schemas.microsoft.com/office/powerpoint/2010/main" val="3425023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t>
            </a:r>
            <a:r>
              <a:rPr lang="en-US" baseline="0" dirty="0" smtClean="0"/>
              <a:t>reviewing the data,  how do you apply what you have learned in order to ensure the goals, strategies, and activities are responsive to the data?</a:t>
            </a:r>
          </a:p>
          <a:p>
            <a:endParaRPr lang="en-US" dirty="0" smtClean="0"/>
          </a:p>
          <a:p>
            <a:pPr marL="275434" indent="-275434">
              <a:spcBef>
                <a:spcPts val="578"/>
              </a:spcBef>
              <a:buFont typeface="Arial" panose="020B0604020202020204" pitchFamily="34" charset="0"/>
              <a:buChar char="•"/>
            </a:pPr>
            <a:r>
              <a:rPr lang="en-US" dirty="0" smtClean="0"/>
              <a:t>First, you must assess the trends that you saw in the data – you may need to conduct additional analyses to explain anything that was unexpected</a:t>
            </a:r>
          </a:p>
          <a:p>
            <a:pPr marL="275434" indent="-275434">
              <a:spcBef>
                <a:spcPts val="578"/>
              </a:spcBef>
              <a:buFont typeface="Arial" panose="020B0604020202020204" pitchFamily="34" charset="0"/>
              <a:buChar char="•"/>
            </a:pPr>
            <a:r>
              <a:rPr lang="en-US" dirty="0" smtClean="0"/>
              <a:t>Again, focus on most affected communities</a:t>
            </a:r>
          </a:p>
          <a:p>
            <a:pPr marL="275434" indent="-275434">
              <a:spcBef>
                <a:spcPts val="578"/>
              </a:spcBef>
              <a:buFont typeface="Arial" panose="020B0604020202020204" pitchFamily="34" charset="0"/>
              <a:buChar char="•"/>
            </a:pPr>
            <a:r>
              <a:rPr lang="en-US" dirty="0" smtClean="0"/>
              <a:t>When creating activities and strategies, you should ensure they are culturally appropriate to the target population</a:t>
            </a:r>
          </a:p>
          <a:p>
            <a:pPr marL="275434" indent="-275434">
              <a:spcBef>
                <a:spcPts val="578"/>
              </a:spcBef>
              <a:buFont typeface="Arial" panose="020B0604020202020204" pitchFamily="34" charset="0"/>
              <a:buChar char="•"/>
            </a:pPr>
            <a:r>
              <a:rPr lang="en-US" dirty="0" smtClean="0"/>
              <a:t>During your planning and decision making process, you will want to engage people from the most affected communities so those decisions are well-informed; these collaborators can also assist with implementation of the activities.</a:t>
            </a:r>
          </a:p>
          <a:p>
            <a:pPr marL="275434" indent="-275434">
              <a:spcBef>
                <a:spcPts val="578"/>
              </a:spcBef>
              <a:buFont typeface="Arial" panose="020B0604020202020204" pitchFamily="34" charset="0"/>
              <a:buChar char="•"/>
            </a:pPr>
            <a:r>
              <a:rPr lang="en-US" dirty="0" smtClean="0"/>
              <a:t>And finally, you will want to engage with the care providers to ensure they have the tools needed to best improve outcomes for patients.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32</a:t>
            </a:fld>
            <a:endParaRPr lang="en-US"/>
          </a:p>
        </p:txBody>
      </p:sp>
    </p:spTree>
    <p:extLst>
      <p:ext uri="{BB962C8B-B14F-4D97-AF65-F5344CB8AC3E}">
        <p14:creationId xmlns:p14="http://schemas.microsoft.com/office/powerpoint/2010/main" val="3021778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this look like? Let’s use an example.</a:t>
            </a:r>
          </a:p>
          <a:p>
            <a:endParaRPr lang="en-US" dirty="0" smtClean="0"/>
          </a:p>
          <a:p>
            <a:r>
              <a:rPr lang="en-US" dirty="0" smtClean="0"/>
              <a:t>On this slide, we have Jurisdiction A. They have completed the analysis</a:t>
            </a:r>
            <a:r>
              <a:rPr lang="en-US" baseline="0" dirty="0" smtClean="0"/>
              <a:t> for the epi profile and care continuum, and they found unusually high rates of new diagnoses in the local Vietnamese community</a:t>
            </a:r>
          </a:p>
          <a:p>
            <a:endParaRPr lang="en-US" baseline="0" dirty="0" smtClean="0"/>
          </a:p>
          <a:p>
            <a:r>
              <a:rPr lang="en-US" baseline="0" dirty="0" smtClean="0"/>
              <a:t>They decided to conduct some additional analyses, and found that the majority of these new diagnoses were among young males aged 16-24.</a:t>
            </a:r>
          </a:p>
          <a:p>
            <a:endParaRPr lang="en-US" baseline="0" dirty="0" smtClean="0"/>
          </a:p>
          <a:p>
            <a:r>
              <a:rPr lang="en-US" baseline="0" dirty="0" smtClean="0"/>
              <a:t>The jurisdiction then decided to create a care continuum for this population, which showed that 90% of these youth are being linked to care after diagnosis, BUT only 40% of them are retained in care after 1 year, only 35% are prescribed ART, and only 20% have achieved viral suppression.</a:t>
            </a:r>
          </a:p>
          <a:p>
            <a:endParaRPr lang="en-US" baseline="0" dirty="0" smtClean="0"/>
          </a:p>
          <a:p>
            <a:r>
              <a:rPr lang="en-US" baseline="0" dirty="0" smtClean="0"/>
              <a:t>Additional data show that these youth are centralized in a specific suburb and the majority of them received testing and linkage services by the same entity.</a:t>
            </a:r>
          </a:p>
          <a:p>
            <a:endParaRPr lang="en-US" baseline="0" dirty="0" smtClean="0"/>
          </a:p>
          <a:p>
            <a:r>
              <a:rPr lang="en-US" baseline="0" dirty="0" smtClean="0"/>
              <a:t>So how can all of these data be used to target resources effectively?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33</a:t>
            </a:fld>
            <a:endParaRPr lang="en-US"/>
          </a:p>
        </p:txBody>
      </p:sp>
    </p:spTree>
    <p:extLst>
      <p:ext uri="{BB962C8B-B14F-4D97-AF65-F5344CB8AC3E}">
        <p14:creationId xmlns:p14="http://schemas.microsoft.com/office/powerpoint/2010/main" val="1404897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a:t>
            </a:r>
          </a:p>
          <a:p>
            <a:r>
              <a:rPr lang="en-US" dirty="0" smtClean="0"/>
              <a:t>We have specific</a:t>
            </a:r>
            <a:r>
              <a:rPr lang="en-US" baseline="0" dirty="0" smtClean="0"/>
              <a:t> population that is affected </a:t>
            </a:r>
            <a:endParaRPr lang="en-US" dirty="0" smtClean="0"/>
          </a:p>
          <a:p>
            <a:r>
              <a:rPr lang="en-US" dirty="0" smtClean="0"/>
              <a:t>We have specific cultural considerations</a:t>
            </a:r>
          </a:p>
          <a:p>
            <a:r>
              <a:rPr lang="en-US" dirty="0" smtClean="0"/>
              <a:t>There is a specific geographic</a:t>
            </a:r>
            <a:r>
              <a:rPr lang="en-US" baseline="0" dirty="0" smtClean="0"/>
              <a:t> area</a:t>
            </a:r>
          </a:p>
          <a:p>
            <a:r>
              <a:rPr lang="en-US" baseline="0" dirty="0" smtClean="0"/>
              <a:t>The same entity conducted testing and linkage</a:t>
            </a:r>
          </a:p>
          <a:p>
            <a:endParaRPr lang="en-US" dirty="0" smtClean="0"/>
          </a:p>
          <a:p>
            <a:r>
              <a:rPr lang="en-US" dirty="0" smtClean="0"/>
              <a:t>And,</a:t>
            </a:r>
            <a:r>
              <a:rPr lang="en-US" baseline="0" dirty="0" smtClean="0"/>
              <a:t> one might wonder, if all the clients were seeing the same provider for care</a:t>
            </a:r>
          </a:p>
          <a:p>
            <a:endParaRPr lang="en-US" baseline="0" dirty="0" smtClean="0"/>
          </a:p>
          <a:p>
            <a:pPr defTabSz="881390">
              <a:defRPr/>
            </a:pPr>
            <a:r>
              <a:rPr lang="en-US" dirty="0" smtClean="0"/>
              <a:t>So</a:t>
            </a:r>
            <a:r>
              <a:rPr lang="en-US" baseline="0" dirty="0" smtClean="0"/>
              <a:t> let’s stop here and think for a moment – </a:t>
            </a:r>
            <a:r>
              <a:rPr lang="en-US" dirty="0" smtClean="0"/>
              <a:t>how might we ensure the activities and strategies are</a:t>
            </a:r>
            <a:r>
              <a:rPr lang="en-US" baseline="0" dirty="0" smtClean="0"/>
              <a:t> responsive to the data presented? First, let’s think about the different groups we discussed: there were the newly diagnosed youth; there is also the community in which they live; then we need to address any technical assistance needs of the testing and linkage entity, and the care provider.</a:t>
            </a:r>
            <a:endParaRPr lang="en-US" dirty="0" smtClean="0"/>
          </a:p>
        </p:txBody>
      </p:sp>
      <p:sp>
        <p:nvSpPr>
          <p:cNvPr id="4" name="Slide Number Placeholder 3"/>
          <p:cNvSpPr>
            <a:spLocks noGrp="1"/>
          </p:cNvSpPr>
          <p:nvPr>
            <p:ph type="sldNum" sz="quarter" idx="10"/>
          </p:nvPr>
        </p:nvSpPr>
        <p:spPr/>
        <p:txBody>
          <a:bodyPr/>
          <a:lstStyle/>
          <a:p>
            <a:fld id="{46A249F1-26CA-44C7-8C9B-BD146C7A42DF}" type="slidenum">
              <a:rPr lang="en-US" smtClean="0"/>
              <a:t>34</a:t>
            </a:fld>
            <a:endParaRPr lang="en-US"/>
          </a:p>
        </p:txBody>
      </p:sp>
    </p:spTree>
    <p:extLst>
      <p:ext uri="{BB962C8B-B14F-4D97-AF65-F5344CB8AC3E}">
        <p14:creationId xmlns:p14="http://schemas.microsoft.com/office/powerpoint/2010/main" val="2510184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youth:</a:t>
            </a:r>
          </a:p>
          <a:p>
            <a:r>
              <a:rPr lang="en-US" dirty="0" smtClean="0"/>
              <a:t>- In</a:t>
            </a:r>
            <a:r>
              <a:rPr lang="en-US" baseline="0" dirty="0" smtClean="0"/>
              <a:t> order to reach these youth, we will need culturally appropriate interventions. Reach people where they are, in a way that is relevant to them, and appropriate to their cultural norms.</a:t>
            </a:r>
          </a:p>
          <a:p>
            <a:pPr marL="165261" indent="-165261">
              <a:buFontTx/>
              <a:buChar char="-"/>
            </a:pPr>
            <a:r>
              <a:rPr lang="en-US" baseline="0" dirty="0" smtClean="0"/>
              <a:t>We will need care re-engagement activities for these youth, which may be most appropriately conducted through the use of peer navigators: again, re-engagement may work best when facilitated by peers who look, talk, and act similarly to the population.</a:t>
            </a:r>
          </a:p>
          <a:p>
            <a:pPr marL="165261" indent="-165261">
              <a:buFontTx/>
              <a:buChar char="-"/>
            </a:pPr>
            <a:r>
              <a:rPr lang="en-US" dirty="0" smtClean="0"/>
              <a:t>We need to identify</a:t>
            </a:r>
            <a:r>
              <a:rPr lang="en-US" baseline="0" dirty="0" smtClean="0"/>
              <a:t> additional core medical or support services that may be needed for successful care re-entry, such as case management, mental health, substance use treatment, or transportation.</a:t>
            </a:r>
          </a:p>
          <a:p>
            <a:pPr marL="165261" indent="-165261">
              <a:buFontTx/>
              <a:buChar char="-"/>
            </a:pPr>
            <a:r>
              <a:rPr lang="en-US" baseline="0" dirty="0" smtClean="0"/>
              <a:t>Activate partner services activities to identify transmission networks</a:t>
            </a:r>
          </a:p>
          <a:p>
            <a:pPr marL="165261" indent="-165261">
              <a:buFontTx/>
              <a:buChar char="-"/>
            </a:pPr>
            <a:r>
              <a:rPr lang="en-US" baseline="0" dirty="0" smtClean="0"/>
              <a:t>Conduct additional testing for comorbid conditions such as Hepatitis or STDs</a:t>
            </a:r>
          </a:p>
          <a:p>
            <a:pPr marL="165261" indent="-165261">
              <a:buFontTx/>
              <a:buChar char="-"/>
            </a:pPr>
            <a:r>
              <a:rPr lang="en-US" baseline="0" dirty="0" smtClean="0"/>
              <a:t>Provide the youth with education about the benefits of care and treatment, including prevention messages to reduce onward transmission</a:t>
            </a:r>
          </a:p>
          <a:p>
            <a:pPr marL="165261" indent="-165261">
              <a:buFontTx/>
              <a:buChar char="-"/>
            </a:pPr>
            <a:r>
              <a:rPr lang="en-US" dirty="0" smtClean="0"/>
              <a:t>And we need to identify</a:t>
            </a:r>
            <a:r>
              <a:rPr lang="en-US" baseline="0" dirty="0" smtClean="0"/>
              <a:t> and implement activities that can address barriers to care for the youth: </a:t>
            </a:r>
          </a:p>
          <a:p>
            <a:pPr marL="605956" lvl="1" indent="-165261">
              <a:buFontTx/>
              <a:buChar char="-"/>
            </a:pPr>
            <a:r>
              <a:rPr lang="en-US" baseline="0" dirty="0" smtClean="0"/>
              <a:t>So you may consider collecting qualitative data directly from the youth regarding why they aren’t remaining in care or taking their ART, etc.</a:t>
            </a:r>
          </a:p>
          <a:p>
            <a:pPr marL="605956" lvl="1" indent="-165261">
              <a:buFontTx/>
              <a:buChar char="-"/>
            </a:pPr>
            <a:r>
              <a:rPr lang="en-US" baseline="0" dirty="0" smtClean="0"/>
              <a:t>Also look at the density of care providers in the area: are there enough providers within a reasonable distance or with sufficient expertise to care for this community? What services are available for this community?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35</a:t>
            </a:fld>
            <a:endParaRPr lang="en-US"/>
          </a:p>
        </p:txBody>
      </p:sp>
    </p:spTree>
    <p:extLst>
      <p:ext uri="{BB962C8B-B14F-4D97-AF65-F5344CB8AC3E}">
        <p14:creationId xmlns:p14="http://schemas.microsoft.com/office/powerpoint/2010/main" val="312944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need to create</a:t>
            </a:r>
            <a:r>
              <a:rPr lang="en-US" baseline="0" dirty="0" smtClean="0"/>
              <a:t> goals, strategies, and activities that are responsive to the </a:t>
            </a:r>
            <a:r>
              <a:rPr lang="en-US" u="sng" dirty="0" smtClean="0"/>
              <a:t>community </a:t>
            </a:r>
            <a:r>
              <a:rPr lang="en-US" dirty="0" smtClean="0"/>
              <a:t>in which the youth live:</a:t>
            </a:r>
          </a:p>
          <a:p>
            <a:endParaRPr lang="en-US" dirty="0" smtClean="0"/>
          </a:p>
          <a:p>
            <a:pPr marL="165261" indent="-165261">
              <a:buFontTx/>
              <a:buChar char="-"/>
            </a:pPr>
            <a:r>
              <a:rPr lang="en-US" baseline="0" dirty="0" smtClean="0"/>
              <a:t>Again, using culturally appropriate activities and interventions. </a:t>
            </a:r>
          </a:p>
          <a:p>
            <a:pPr marL="165261" indent="-165261">
              <a:buFontTx/>
              <a:buChar char="-"/>
            </a:pPr>
            <a:r>
              <a:rPr lang="en-US" baseline="0" dirty="0" smtClean="0"/>
              <a:t>Jurisdictions need to plan and conduct HIV prevention and education activities that are specific and appropriate for this community</a:t>
            </a:r>
          </a:p>
          <a:p>
            <a:pPr marL="165261" indent="-165261">
              <a:buFontTx/>
              <a:buChar char="-"/>
            </a:pPr>
            <a:r>
              <a:rPr lang="en-US" baseline="0" dirty="0" smtClean="0"/>
              <a:t>There is a good chance </a:t>
            </a:r>
            <a:r>
              <a:rPr lang="en-US" baseline="0" dirty="0" err="1" smtClean="0"/>
              <a:t>PrEP</a:t>
            </a:r>
            <a:r>
              <a:rPr lang="en-US" baseline="0" dirty="0" smtClean="0"/>
              <a:t> will be a key component for the community</a:t>
            </a:r>
          </a:p>
          <a:p>
            <a:pPr marL="165261" indent="-165261">
              <a:buFontTx/>
              <a:buChar char="-"/>
            </a:pPr>
            <a:r>
              <a:rPr lang="en-US" baseline="0" dirty="0" smtClean="0"/>
              <a:t>Additional outreach and testing activities may be necessary and using peers for this may be warranted; again, utilizing people who look, talk, act similarly to the population.</a:t>
            </a:r>
          </a:p>
          <a:p>
            <a:pPr marL="165261" indent="-165261">
              <a:buFontTx/>
              <a:buChar char="-"/>
            </a:pPr>
            <a:r>
              <a:rPr lang="en-US" baseline="0" dirty="0" smtClean="0"/>
              <a:t>Again, Activating partner services activities to identify transmission networks and conducting additional testing and routine testing as needed</a:t>
            </a:r>
          </a:p>
          <a:p>
            <a:pPr marL="165261" indent="-165261" defTabSz="881390">
              <a:buFontTx/>
              <a:buChar char="-"/>
              <a:defRPr/>
            </a:pPr>
            <a:r>
              <a:rPr lang="en-US" dirty="0" smtClean="0"/>
              <a:t>You might also identify</a:t>
            </a:r>
            <a:r>
              <a:rPr lang="en-US" baseline="0" dirty="0" smtClean="0"/>
              <a:t> additional services that may been needed for the community, such as mental health and substance use treatment</a:t>
            </a:r>
          </a:p>
          <a:p>
            <a:pPr marL="165261" indent="-165261">
              <a:buFontTx/>
              <a:buChar char="-"/>
            </a:pPr>
            <a:r>
              <a:rPr lang="en-US" dirty="0" smtClean="0"/>
              <a:t>And identify</a:t>
            </a:r>
            <a:r>
              <a:rPr lang="en-US" baseline="0" dirty="0" smtClean="0"/>
              <a:t> community-level indicators of barriers to care, treatment, testing, </a:t>
            </a:r>
            <a:r>
              <a:rPr lang="en-US" baseline="0" dirty="0" err="1" smtClean="0"/>
              <a:t>etc</a:t>
            </a:r>
            <a:r>
              <a:rPr lang="en-US" baseline="0" dirty="0" smtClean="0"/>
              <a:t>, which may include things like the </a:t>
            </a:r>
            <a:r>
              <a:rPr lang="en-US" dirty="0" smtClean="0"/>
              <a:t>social and political landscapes, poverty, and stigma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36</a:t>
            </a:fld>
            <a:endParaRPr lang="en-US"/>
          </a:p>
        </p:txBody>
      </p:sp>
    </p:spTree>
    <p:extLst>
      <p:ext uri="{BB962C8B-B14F-4D97-AF65-F5344CB8AC3E}">
        <p14:creationId xmlns:p14="http://schemas.microsoft.com/office/powerpoint/2010/main" val="1183272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in Jurisdiction</a:t>
            </a:r>
            <a:r>
              <a:rPr lang="en-US" baseline="0" dirty="0" smtClean="0"/>
              <a:t> A also </a:t>
            </a:r>
            <a:r>
              <a:rPr lang="en-US" dirty="0" smtClean="0"/>
              <a:t>indicated that there is a need to identify</a:t>
            </a:r>
            <a:r>
              <a:rPr lang="en-US" baseline="0" dirty="0" smtClean="0"/>
              <a:t> </a:t>
            </a:r>
            <a:r>
              <a:rPr lang="en-US" u="sng" baseline="0" dirty="0" smtClean="0"/>
              <a:t>technical assistance needs </a:t>
            </a:r>
            <a:r>
              <a:rPr lang="en-US" baseline="0" dirty="0" smtClean="0"/>
              <a:t>of the testing and linkage entity.  </a:t>
            </a:r>
          </a:p>
          <a:p>
            <a:endParaRPr lang="en-US" baseline="0" dirty="0" smtClean="0"/>
          </a:p>
          <a:p>
            <a:r>
              <a:rPr lang="en-US" baseline="0" dirty="0" smtClean="0"/>
              <a:t>So the jurisdiction can assess and address any gaps in knowledge, skills and abilities of the testing and linkage specialists themselves,</a:t>
            </a:r>
          </a:p>
          <a:p>
            <a:pPr lvl="0">
              <a:buFontTx/>
              <a:buNone/>
            </a:pPr>
            <a:r>
              <a:rPr lang="en-US" dirty="0" smtClean="0"/>
              <a:t> and they can Assess the “care landscape”;</a:t>
            </a:r>
            <a:r>
              <a:rPr lang="en-US" baseline="0" dirty="0" smtClean="0"/>
              <a:t> meaning</a:t>
            </a:r>
            <a:endParaRPr lang="en-US" dirty="0" smtClean="0"/>
          </a:p>
          <a:p>
            <a:pPr marL="881390" lvl="2" defTabSz="881390">
              <a:buFontTx/>
              <a:buChar char="-"/>
              <a:defRPr/>
            </a:pPr>
            <a:r>
              <a:rPr lang="en-US" dirty="0" smtClean="0"/>
              <a:t>Are the Linkage specialists or peer navigators  “reaching people where they are”?</a:t>
            </a:r>
          </a:p>
          <a:p>
            <a:pPr lvl="2">
              <a:buFontTx/>
              <a:buChar char="-"/>
            </a:pPr>
            <a:r>
              <a:rPr lang="en-US" dirty="0" smtClean="0"/>
              <a:t>Are they</a:t>
            </a:r>
            <a:r>
              <a:rPr lang="en-US" baseline="0" dirty="0" smtClean="0"/>
              <a:t> able to </a:t>
            </a:r>
            <a:r>
              <a:rPr lang="en-US" dirty="0" smtClean="0"/>
              <a:t>link clients to culturally appropriate care? Is culturally appropriate care even available in the area?</a:t>
            </a:r>
          </a:p>
          <a:p>
            <a:pPr lvl="2">
              <a:buFontTx/>
              <a:buChar char="-"/>
            </a:pPr>
            <a:r>
              <a:rPr lang="en-US" dirty="0" smtClean="0"/>
              <a:t>Is the Density of care providers within a reasonable distance for </a:t>
            </a:r>
            <a:r>
              <a:rPr lang="en-US" u="sng" dirty="0" smtClean="0"/>
              <a:t>youth to </a:t>
            </a:r>
            <a:r>
              <a:rPr lang="en-US" dirty="0" smtClean="0"/>
              <a:t>travel?</a:t>
            </a:r>
          </a:p>
          <a:p>
            <a:pPr lvl="2">
              <a:buFontTx/>
              <a:buChar char="-"/>
            </a:pPr>
            <a:r>
              <a:rPr lang="en-US" dirty="0" smtClean="0"/>
              <a:t>Is the Expertise of community care providers sufficient?</a:t>
            </a:r>
          </a:p>
          <a:p>
            <a:pPr lvl="2">
              <a:buFontTx/>
              <a:buChar char="-"/>
            </a:pPr>
            <a:r>
              <a:rPr lang="en-US" dirty="0" smtClean="0"/>
              <a:t>And what types of medical and support services are available in the area?</a:t>
            </a:r>
          </a:p>
        </p:txBody>
      </p:sp>
      <p:sp>
        <p:nvSpPr>
          <p:cNvPr id="4" name="Slide Number Placeholder 3"/>
          <p:cNvSpPr>
            <a:spLocks noGrp="1"/>
          </p:cNvSpPr>
          <p:nvPr>
            <p:ph type="sldNum" sz="quarter" idx="10"/>
          </p:nvPr>
        </p:nvSpPr>
        <p:spPr/>
        <p:txBody>
          <a:bodyPr/>
          <a:lstStyle/>
          <a:p>
            <a:fld id="{46A249F1-26CA-44C7-8C9B-BD146C7A42DF}" type="slidenum">
              <a:rPr lang="en-US" smtClean="0"/>
              <a:t>37</a:t>
            </a:fld>
            <a:endParaRPr lang="en-US"/>
          </a:p>
        </p:txBody>
      </p:sp>
    </p:spTree>
    <p:extLst>
      <p:ext uri="{BB962C8B-B14F-4D97-AF65-F5344CB8AC3E}">
        <p14:creationId xmlns:p14="http://schemas.microsoft.com/office/powerpoint/2010/main" val="93657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there</a:t>
            </a:r>
            <a:r>
              <a:rPr lang="en-US" baseline="0" dirty="0" smtClean="0"/>
              <a:t> may be a need to provide </a:t>
            </a:r>
            <a:r>
              <a:rPr lang="en-US" dirty="0" smtClean="0"/>
              <a:t>TA for care providers (and all other staff in clinic)</a:t>
            </a:r>
          </a:p>
          <a:p>
            <a:endParaRPr lang="en-US" dirty="0" smtClean="0"/>
          </a:p>
          <a:p>
            <a:r>
              <a:rPr lang="en-US" dirty="0" smtClean="0"/>
              <a:t>The jurisdiction will want to assess and address any gaps in knowledge, skills, abilities for the providers, as</a:t>
            </a:r>
            <a:r>
              <a:rPr lang="en-US" baseline="0" dirty="0" smtClean="0"/>
              <a:t> well as their </a:t>
            </a:r>
            <a:r>
              <a:rPr lang="en-US" dirty="0" smtClean="0"/>
              <a:t>ability to provide culturally appropriate care, and finally,</a:t>
            </a:r>
            <a:r>
              <a:rPr lang="en-US" baseline="0" dirty="0" smtClean="0"/>
              <a:t> should looks specifically at any attitudes and beliefs </a:t>
            </a:r>
            <a:r>
              <a:rPr lang="en-US" dirty="0" smtClean="0"/>
              <a:t>held by the providers and clinical staff</a:t>
            </a:r>
            <a:r>
              <a:rPr lang="en-US" baseline="0" dirty="0" smtClean="0"/>
              <a:t> about the clients, whether explicitly expressed or not, because these are things that can actually make or break care engagement.</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38</a:t>
            </a:fld>
            <a:endParaRPr lang="en-US"/>
          </a:p>
        </p:txBody>
      </p:sp>
    </p:spTree>
    <p:extLst>
      <p:ext uri="{BB962C8B-B14F-4D97-AF65-F5344CB8AC3E}">
        <p14:creationId xmlns:p14="http://schemas.microsoft.com/office/powerpoint/2010/main" val="1690415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249F1-26CA-44C7-8C9B-BD146C7A42DF}" type="slidenum">
              <a:rPr lang="en-US" smtClean="0"/>
              <a:t>39</a:t>
            </a:fld>
            <a:endParaRPr lang="en-US"/>
          </a:p>
        </p:txBody>
      </p:sp>
    </p:spTree>
    <p:extLst>
      <p:ext uri="{BB962C8B-B14F-4D97-AF65-F5344CB8AC3E}">
        <p14:creationId xmlns:p14="http://schemas.microsoft.com/office/powerpoint/2010/main" val="329425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4</a:t>
            </a:fld>
            <a:endParaRPr lang="en-US"/>
          </a:p>
        </p:txBody>
      </p:sp>
    </p:spTree>
    <p:extLst>
      <p:ext uri="{BB962C8B-B14F-4D97-AF65-F5344CB8AC3E}">
        <p14:creationId xmlns:p14="http://schemas.microsoft.com/office/powerpoint/2010/main" val="1590931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249F1-26CA-44C7-8C9B-BD146C7A42DF}" type="slidenum">
              <a:rPr lang="en-US" smtClean="0"/>
              <a:t>40</a:t>
            </a:fld>
            <a:endParaRPr lang="en-US"/>
          </a:p>
        </p:txBody>
      </p:sp>
    </p:spTree>
    <p:extLst>
      <p:ext uri="{BB962C8B-B14F-4D97-AF65-F5344CB8AC3E}">
        <p14:creationId xmlns:p14="http://schemas.microsoft.com/office/powerpoint/2010/main" val="4188934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249F1-26CA-44C7-8C9B-BD146C7A42DF}" type="slidenum">
              <a:rPr lang="en-US" smtClean="0"/>
              <a:t>41</a:t>
            </a:fld>
            <a:endParaRPr lang="en-US"/>
          </a:p>
        </p:txBody>
      </p:sp>
    </p:spTree>
    <p:extLst>
      <p:ext uri="{BB962C8B-B14F-4D97-AF65-F5344CB8AC3E}">
        <p14:creationId xmlns:p14="http://schemas.microsoft.com/office/powerpoint/2010/main" val="1824317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249F1-26CA-44C7-8C9B-BD146C7A42DF}" type="slidenum">
              <a:rPr lang="en-US" smtClean="0"/>
              <a:t>42</a:t>
            </a:fld>
            <a:endParaRPr lang="en-US"/>
          </a:p>
        </p:txBody>
      </p:sp>
    </p:spTree>
    <p:extLst>
      <p:ext uri="{BB962C8B-B14F-4D97-AF65-F5344CB8AC3E}">
        <p14:creationId xmlns:p14="http://schemas.microsoft.com/office/powerpoint/2010/main" val="353340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Remember why</a:t>
            </a:r>
            <a:r>
              <a:rPr lang="en-US" baseline="0" dirty="0" smtClean="0">
                <a:solidFill>
                  <a:schemeClr val="tx1"/>
                </a:solidFill>
              </a:rPr>
              <a:t> this program exists. It is to provide high-quality HIV care and treatment services to low-income PLWH.  </a:t>
            </a:r>
          </a:p>
          <a:p>
            <a:endParaRPr lang="en-US" baseline="0" dirty="0" smtClean="0">
              <a:solidFill>
                <a:schemeClr val="tx1"/>
              </a:solidFill>
            </a:endParaRPr>
          </a:p>
          <a:p>
            <a:r>
              <a:rPr lang="en-US" baseline="0" dirty="0" smtClean="0">
                <a:solidFill>
                  <a:schemeClr val="tx1"/>
                </a:solidFill>
              </a:rPr>
              <a:t>RWHAP has an important role to play in the public health response to HIV. Our clients achieve higher rates of viral suppression than PLWH receiving services elsewhere.  </a:t>
            </a:r>
          </a:p>
          <a:p>
            <a:endParaRPr lang="en-US" baseline="0" dirty="0" smtClean="0">
              <a:solidFill>
                <a:schemeClr val="tx1"/>
              </a:solidFill>
            </a:endParaRPr>
          </a:p>
          <a:p>
            <a:r>
              <a:rPr lang="en-US" baseline="0" dirty="0" smtClean="0">
                <a:solidFill>
                  <a:schemeClr val="tx1"/>
                </a:solidFill>
              </a:rPr>
              <a:t>When a person is virally suppressed, they are far less likely to transmit HIV to others.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C07774-E4F6-42C8-869D-7EBFD84DCB0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0787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BEAB6-5C21-4CFD-8E8D-1256EB87BBB0}" type="slidenum">
              <a:rPr lang="en-US" smtClean="0"/>
              <a:t>6</a:t>
            </a:fld>
            <a:endParaRPr lang="en-US"/>
          </a:p>
        </p:txBody>
      </p:sp>
    </p:spTree>
    <p:extLst>
      <p:ext uri="{BB962C8B-B14F-4D97-AF65-F5344CB8AC3E}">
        <p14:creationId xmlns:p14="http://schemas.microsoft.com/office/powerpoint/2010/main" val="235567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993D1-048E-4E7D-B172-295882EE4FB4}" type="slidenum">
              <a:rPr lang="en-US" smtClean="0"/>
              <a:t>7</a:t>
            </a:fld>
            <a:endParaRPr lang="en-US"/>
          </a:p>
        </p:txBody>
      </p:sp>
    </p:spTree>
    <p:extLst>
      <p:ext uri="{BB962C8B-B14F-4D97-AF65-F5344CB8AC3E}">
        <p14:creationId xmlns:p14="http://schemas.microsoft.com/office/powerpoint/2010/main" val="163463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RWHAP serves over half a million people each year. In 2014, of the 511,772 RWHAP clients with a reported gender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70.6% were male (teal), 28.3% were female (orange), and 1.1% were transgender (green).</a:t>
            </a:r>
            <a:endParaRPr lang="en-US" strike="sngStrike" dirty="0"/>
          </a:p>
        </p:txBody>
      </p:sp>
      <p:sp>
        <p:nvSpPr>
          <p:cNvPr id="4" name="Slide Number Placeholder 3"/>
          <p:cNvSpPr>
            <a:spLocks noGrp="1"/>
          </p:cNvSpPr>
          <p:nvPr>
            <p:ph type="sldNum" sz="quarter" idx="10"/>
          </p:nvPr>
        </p:nvSpPr>
        <p:spPr/>
        <p:txBody>
          <a:bodyPr/>
          <a:lstStyle/>
          <a:p>
            <a:fld id="{4C5993D1-048E-4E7D-B172-295882EE4FB4}" type="slidenum">
              <a:rPr lang="en-US" smtClean="0"/>
              <a:pPr/>
              <a:t>8</a:t>
            </a:fld>
            <a:endParaRPr lang="en-US"/>
          </a:p>
        </p:txBody>
      </p:sp>
    </p:spTree>
    <p:extLst>
      <p:ext uri="{BB962C8B-B14F-4D97-AF65-F5344CB8AC3E}">
        <p14:creationId xmlns:p14="http://schemas.microsoft.com/office/powerpoint/2010/main" val="358242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In 2014, the majority of RWHAP clients were aged 35-54 years (green and teal); these clients accounted for 53.2% of all clients. Another 18.8% were aged 55-64 years (orange) and 16.4% were aged 25-34 years (purple).</a:t>
            </a:r>
            <a:endParaRPr lang="en-US" b="0" dirty="0" smtClean="0">
              <a:solidFill>
                <a:schemeClr val="tx1"/>
              </a:solidFill>
            </a:endParaRPr>
          </a:p>
        </p:txBody>
      </p:sp>
      <p:sp>
        <p:nvSpPr>
          <p:cNvPr id="4" name="Slide Number Placeholder 3"/>
          <p:cNvSpPr>
            <a:spLocks noGrp="1"/>
          </p:cNvSpPr>
          <p:nvPr>
            <p:ph type="sldNum" sz="quarter" idx="10"/>
          </p:nvPr>
        </p:nvSpPr>
        <p:spPr/>
        <p:txBody>
          <a:bodyPr/>
          <a:lstStyle/>
          <a:p>
            <a:fld id="{4C5993D1-048E-4E7D-B172-295882EE4FB4}" type="slidenum">
              <a:rPr lang="en-US" smtClean="0"/>
              <a:pPr/>
              <a:t>9</a:t>
            </a:fld>
            <a:endParaRPr lang="en-US"/>
          </a:p>
        </p:txBody>
      </p:sp>
    </p:spTree>
    <p:extLst>
      <p:ext uri="{BB962C8B-B14F-4D97-AF65-F5344CB8AC3E}">
        <p14:creationId xmlns:p14="http://schemas.microsoft.com/office/powerpoint/2010/main" val="277885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61F44F6A-A22E-4C14-8628-5BD204EF2573}" type="datetimeFigureOut">
              <a:rPr lang="en-US" smtClean="0"/>
              <a:pPr/>
              <a:t>9/13/16</a:t>
            </a:fld>
            <a:endParaRPr lang="en-US" dirty="0"/>
          </a:p>
        </p:txBody>
      </p:sp>
    </p:spTree>
    <p:extLst>
      <p:ext uri="{BB962C8B-B14F-4D97-AF65-F5344CB8AC3E}">
        <p14:creationId xmlns:p14="http://schemas.microsoft.com/office/powerpoint/2010/main" val="22618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9/13/16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1524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9/13/16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9670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0933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845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0D6411-4315-410B-A8CB-C653F0AE417F}"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868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0D6411-4315-410B-A8CB-C653F0AE417F}"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0586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0D6411-4315-410B-A8CB-C653F0AE417F}" type="datetimeFigureOut">
              <a:rPr lang="en-US" smtClean="0"/>
              <a:t>9/13/16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27365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D6411-4315-410B-A8CB-C653F0AE417F}" type="datetimeFigureOut">
              <a:rPr lang="en-US" smtClean="0"/>
              <a:t>9/13/16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524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D6411-4315-410B-A8CB-C653F0AE417F}" type="datetimeFigureOut">
              <a:rPr lang="en-US" smtClean="0"/>
              <a:t>9/13/16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272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58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9/13/16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userDrawn="1"/>
        </p:nvCxnSpPr>
        <p:spPr>
          <a:xfrm>
            <a:off x="0" y="1447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79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1795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61653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8723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0636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9/13/16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cxnSp>
        <p:nvCxnSpPr>
          <p:cNvPr id="8" name="Straight Connector 7"/>
          <p:cNvCxnSpPr/>
          <p:nvPr userDrawn="1"/>
        </p:nvCxnSpPr>
        <p:spPr>
          <a:xfrm>
            <a:off x="0" y="16002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78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9/13/16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1567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9/13/16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2237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9/13/16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67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9/13/16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5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9/13/16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57498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32943507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D6411-4315-410B-A8CB-C653F0AE417F}" type="datetimeFigureOut">
              <a:rPr lang="en-US" smtClean="0"/>
              <a:t>9/13/16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chart" Target="../charts/chart9.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chart" Target="../charts/char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chart" Target="../charts/char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hab.hrsa.gov/data/servicesdelivered.html" TargetMode="External"/><Relationship Id="rId4" Type="http://schemas.openxmlformats.org/officeDocument/2006/relationships/hyperlink" Target="http://hab.hrsa.gov/deliverhivaidscare/index.html" TargetMode="External"/><Relationship Id="rId5" Type="http://schemas.openxmlformats.org/officeDocument/2006/relationships/hyperlink" Target="http://hab.hrsa.gov/abouthab/partfeducation.html" TargetMode="External"/><Relationship Id="rId6" Type="http://schemas.openxmlformats.org/officeDocument/2006/relationships/hyperlink" Target="http://aidsetc.org/" TargetMode="External"/><Relationship Id="rId7" Type="http://schemas.openxmlformats.org/officeDocument/2006/relationships/hyperlink" Target="https://careacttarget.org/"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www.cdc.gov/hiv/pdf/guidelines_developing_epidemiologic_profiles.pdf" TargetMode="External"/><Relationship Id="rId4" Type="http://schemas.openxmlformats.org/officeDocument/2006/relationships/hyperlink" Target="http://hab.hrsa.gov/manageyourgrant/hivpreventionplan062015.pdf" TargetMode="External"/><Relationship Id="rId5" Type="http://schemas.openxmlformats.org/officeDocument/2006/relationships/hyperlink" Target="http://www.cdc.gov/hiv/library/index.html"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mailto:lcheever@HRS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8305800" cy="1905000"/>
          </a:xfrm>
        </p:spPr>
        <p:txBody>
          <a:bodyPr>
            <a:normAutofit fontScale="90000"/>
          </a:bodyPr>
          <a:lstStyle/>
          <a:p>
            <a:r>
              <a:rPr lang="en-US" dirty="0" smtClean="0"/>
              <a:t>These Data Show the Way to Better Care</a:t>
            </a:r>
            <a:br>
              <a:rPr lang="en-US" dirty="0" smtClean="0"/>
            </a:br>
            <a:r>
              <a:rPr lang="en-US" sz="3100" b="0" dirty="0" smtClean="0"/>
              <a:t>Improving </a:t>
            </a:r>
            <a:r>
              <a:rPr lang="en-US" sz="3100" b="0" dirty="0"/>
              <a:t>HIV </a:t>
            </a:r>
            <a:r>
              <a:rPr lang="en-US" sz="3100" b="0" dirty="0" smtClean="0"/>
              <a:t>Outcomes</a:t>
            </a:r>
            <a:r>
              <a:rPr lang="en-US" sz="3100" b="0" dirty="0"/>
              <a:t>: </a:t>
            </a:r>
            <a:r>
              <a:rPr lang="en-US" sz="3100" b="0" dirty="0" smtClean="0"/>
              <a:t>Using </a:t>
            </a:r>
            <a:r>
              <a:rPr lang="en-US" sz="3100" b="0" dirty="0"/>
              <a:t>Ryan White HIV/AIDS Program </a:t>
            </a:r>
            <a:r>
              <a:rPr lang="en-US" sz="3100" b="0" dirty="0" smtClean="0"/>
              <a:t>Client</a:t>
            </a:r>
            <a:r>
              <a:rPr lang="en-US" sz="3100" b="0" dirty="0"/>
              <a:t>-level </a:t>
            </a:r>
            <a:r>
              <a:rPr lang="en-US" sz="3100" b="0" dirty="0" smtClean="0"/>
              <a:t>Data </a:t>
            </a:r>
            <a:r>
              <a:rPr lang="en-US" sz="3100" b="0" dirty="0"/>
              <a:t>to </a:t>
            </a:r>
            <a:r>
              <a:rPr lang="en-US" sz="3100" b="0" dirty="0" smtClean="0"/>
              <a:t>Target </a:t>
            </a:r>
            <a:r>
              <a:rPr lang="en-US" sz="3100" b="0" dirty="0"/>
              <a:t>I</a:t>
            </a:r>
            <a:r>
              <a:rPr lang="en-US" sz="3100" b="0" dirty="0" smtClean="0"/>
              <a:t>nterventions </a:t>
            </a:r>
            <a:r>
              <a:rPr lang="en-US" sz="3100" b="0" dirty="0"/>
              <a:t>and </a:t>
            </a:r>
            <a:r>
              <a:rPr lang="en-US" sz="3100" b="0" dirty="0" smtClean="0"/>
              <a:t>Address </a:t>
            </a:r>
            <a:r>
              <a:rPr lang="en-US" sz="3100" b="0" dirty="0"/>
              <a:t>H</a:t>
            </a:r>
            <a:r>
              <a:rPr lang="en-US" sz="3100" b="0" dirty="0" smtClean="0"/>
              <a:t>ealth </a:t>
            </a:r>
            <a:r>
              <a:rPr lang="en-US" sz="3100" b="0" dirty="0"/>
              <a:t>I</a:t>
            </a:r>
            <a:r>
              <a:rPr lang="en-US" sz="3100" b="0" dirty="0" smtClean="0"/>
              <a:t>nequities </a:t>
            </a:r>
            <a:r>
              <a:rPr lang="en-US" sz="3100" b="0" dirty="0"/>
              <a:t>in the </a:t>
            </a:r>
            <a:r>
              <a:rPr lang="en-US" sz="3100" b="0" dirty="0" smtClean="0"/>
              <a:t>U.S. </a:t>
            </a:r>
            <a:endParaRPr lang="en-US" sz="3100" b="0" dirty="0"/>
          </a:p>
        </p:txBody>
      </p:sp>
      <p:sp>
        <p:nvSpPr>
          <p:cNvPr id="4" name="Date Placeholder 3"/>
          <p:cNvSpPr>
            <a:spLocks noGrp="1"/>
          </p:cNvSpPr>
          <p:nvPr>
            <p:ph type="dt" sz="half" idx="10"/>
          </p:nvPr>
        </p:nvSpPr>
        <p:spPr>
          <a:xfrm>
            <a:off x="533400" y="3352800"/>
            <a:ext cx="4174671" cy="533400"/>
          </a:xfrm>
          <a:prstGeom prst="rect">
            <a:avLst/>
          </a:prstGeom>
        </p:spPr>
        <p:txBody>
          <a:bodyPr/>
          <a:lstStyle>
            <a:lvl1pPr algn="r">
              <a:defRPr sz="2200" b="1">
                <a:solidFill>
                  <a:schemeClr val="tx1">
                    <a:lumMod val="85000"/>
                    <a:lumOff val="15000"/>
                  </a:schemeClr>
                </a:solidFill>
              </a:defRPr>
            </a:lvl1pPr>
          </a:lstStyle>
          <a:p>
            <a:pPr algn="l"/>
            <a:r>
              <a:rPr lang="en-US" dirty="0" smtClean="0">
                <a:solidFill>
                  <a:srgbClr val="0F4D7B"/>
                </a:solidFill>
              </a:rPr>
              <a:t>September 16, 2016</a:t>
            </a:r>
            <a:endParaRPr lang="en-US" dirty="0">
              <a:solidFill>
                <a:srgbClr val="0F4D7B"/>
              </a:solidFill>
            </a:endParaRPr>
          </a:p>
        </p:txBody>
      </p:sp>
      <p:sp>
        <p:nvSpPr>
          <p:cNvPr id="3" name="TextBox 2"/>
          <p:cNvSpPr txBox="1"/>
          <p:nvPr/>
        </p:nvSpPr>
        <p:spPr>
          <a:xfrm>
            <a:off x="533400" y="4114800"/>
            <a:ext cx="6527470" cy="1569660"/>
          </a:xfrm>
          <a:prstGeom prst="rect">
            <a:avLst/>
          </a:prstGeom>
          <a:noFill/>
        </p:spPr>
        <p:txBody>
          <a:bodyPr wrap="square" rtlCol="0">
            <a:spAutoFit/>
          </a:bodyPr>
          <a:lstStyle/>
          <a:p>
            <a:r>
              <a:rPr lang="en-US" sz="2400" b="1" dirty="0" smtClean="0">
                <a:solidFill>
                  <a:srgbClr val="0F4D7B"/>
                </a:solidFill>
              </a:rPr>
              <a:t>Stacy Cohen, MPH, </a:t>
            </a:r>
            <a:r>
              <a:rPr lang="en-US" sz="2400" dirty="0" smtClean="0">
                <a:solidFill>
                  <a:srgbClr val="0F4D7B"/>
                </a:solidFill>
              </a:rPr>
              <a:t>Chief</a:t>
            </a:r>
          </a:p>
          <a:p>
            <a:r>
              <a:rPr lang="en-US" sz="2400" dirty="0" smtClean="0">
                <a:solidFill>
                  <a:srgbClr val="0F4D7B"/>
                </a:solidFill>
              </a:rPr>
              <a:t>Evaluation, Analysis, and Dissemination Branch</a:t>
            </a:r>
          </a:p>
          <a:p>
            <a:r>
              <a:rPr lang="en-US" sz="2400" dirty="0" smtClean="0">
                <a:solidFill>
                  <a:srgbClr val="0F4D7B"/>
                </a:solidFill>
              </a:rPr>
              <a:t>Division of Policy and Data, HIV/AIDS Bureau</a:t>
            </a:r>
          </a:p>
          <a:p>
            <a:r>
              <a:rPr lang="en-US" sz="2400" dirty="0" smtClean="0">
                <a:solidFill>
                  <a:srgbClr val="0F4D7B"/>
                </a:solidFill>
              </a:rPr>
              <a:t>Health Resources and Services Administration</a:t>
            </a:r>
            <a:endParaRPr lang="en-US" sz="2400" dirty="0">
              <a:solidFill>
                <a:srgbClr val="0F4D7B"/>
              </a:solidFill>
            </a:endParaRPr>
          </a:p>
        </p:txBody>
      </p:sp>
    </p:spTree>
    <p:extLst>
      <p:ext uri="{BB962C8B-B14F-4D97-AF65-F5344CB8AC3E}">
        <p14:creationId xmlns:p14="http://schemas.microsoft.com/office/powerpoint/2010/main" val="40351517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22237"/>
            <a:ext cx="8210550" cy="1325563"/>
          </a:xfrm>
        </p:spPr>
        <p:txBody>
          <a:bodyPr>
            <a:normAutofit/>
          </a:bodyPr>
          <a:lstStyle/>
          <a:p>
            <a:r>
              <a:rPr lang="en-US" sz="2800" dirty="0" smtClean="0"/>
              <a:t>Ryan </a:t>
            </a:r>
            <a:r>
              <a:rPr lang="en-US" sz="2800" dirty="0"/>
              <a:t>White HIV/AIDS Program C</a:t>
            </a:r>
            <a:r>
              <a:rPr lang="en-US" sz="2800" dirty="0" smtClean="0"/>
              <a:t>lients </a:t>
            </a:r>
            <a:r>
              <a:rPr lang="en-US" sz="2800" dirty="0"/>
              <a:t>(non-ADAP), by </a:t>
            </a:r>
            <a:r>
              <a:rPr lang="en-US" sz="2800" dirty="0" smtClean="0"/>
              <a:t>Gender and Age Group, </a:t>
            </a:r>
            <a:r>
              <a:rPr lang="en-US" sz="2800" dirty="0"/>
              <a:t>2014—United States and 3 </a:t>
            </a:r>
            <a:r>
              <a:rPr lang="en-US" sz="2800" dirty="0" smtClean="0"/>
              <a:t>Territories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0594363"/>
              </p:ext>
            </p:extLst>
          </p:nvPr>
        </p:nvGraphicFramePr>
        <p:xfrm>
          <a:off x="1136" y="1447800"/>
          <a:ext cx="8990463" cy="5043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722996986"/>
              </p:ext>
            </p:extLst>
          </p:nvPr>
        </p:nvGraphicFramePr>
        <p:xfrm>
          <a:off x="3023949" y="1524000"/>
          <a:ext cx="3429000" cy="41393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1629248057"/>
              </p:ext>
            </p:extLst>
          </p:nvPr>
        </p:nvGraphicFramePr>
        <p:xfrm>
          <a:off x="5607491" y="1524000"/>
          <a:ext cx="3276600" cy="4139334"/>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Group 4"/>
          <p:cNvGrpSpPr/>
          <p:nvPr/>
        </p:nvGrpSpPr>
        <p:grpSpPr>
          <a:xfrm>
            <a:off x="1909948" y="6032018"/>
            <a:ext cx="4876800" cy="381000"/>
            <a:chOff x="1905000" y="6019800"/>
            <a:chExt cx="4876800" cy="381000"/>
          </a:xfrm>
        </p:grpSpPr>
        <p:grpSp>
          <p:nvGrpSpPr>
            <p:cNvPr id="9" name="Group 8"/>
            <p:cNvGrpSpPr/>
            <p:nvPr/>
          </p:nvGrpSpPr>
          <p:grpSpPr>
            <a:xfrm>
              <a:off x="3391766" y="6078379"/>
              <a:ext cx="669700" cy="276999"/>
              <a:chOff x="1497898" y="5515689"/>
              <a:chExt cx="669700" cy="276999"/>
            </a:xfrm>
          </p:grpSpPr>
          <p:sp>
            <p:nvSpPr>
              <p:cNvPr id="28" name="Rectangle 27"/>
              <p:cNvSpPr/>
              <p:nvPr/>
            </p:nvSpPr>
            <p:spPr>
              <a:xfrm>
                <a:off x="1497898" y="5580165"/>
                <a:ext cx="117269" cy="117269"/>
              </a:xfrm>
              <a:prstGeom prst="rect">
                <a:avLst/>
              </a:prstGeom>
              <a:solidFill>
                <a:srgbClr val="9664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562099" y="5515689"/>
                <a:ext cx="605499" cy="276999"/>
              </a:xfrm>
              <a:prstGeom prst="rect">
                <a:avLst/>
              </a:prstGeom>
              <a:noFill/>
            </p:spPr>
            <p:txBody>
              <a:bodyPr wrap="square" rtlCol="0">
                <a:spAutoFit/>
              </a:bodyPr>
              <a:lstStyle/>
              <a:p>
                <a:r>
                  <a:rPr lang="en-US" sz="1200" dirty="0" smtClean="0">
                    <a:cs typeface="Arial" panose="020B0604020202020204" pitchFamily="34" charset="0"/>
                  </a:rPr>
                  <a:t>25–34</a:t>
                </a:r>
                <a:endParaRPr lang="en-US" sz="1200" dirty="0">
                  <a:cs typeface="Arial" panose="020B0604020202020204" pitchFamily="34" charset="0"/>
                </a:endParaRPr>
              </a:p>
            </p:txBody>
          </p:sp>
        </p:grpSp>
        <p:grpSp>
          <p:nvGrpSpPr>
            <p:cNvPr id="10" name="Group 9"/>
            <p:cNvGrpSpPr/>
            <p:nvPr/>
          </p:nvGrpSpPr>
          <p:grpSpPr>
            <a:xfrm>
              <a:off x="5462404" y="6078379"/>
              <a:ext cx="727680" cy="276999"/>
              <a:chOff x="3812059" y="5841025"/>
              <a:chExt cx="611913" cy="276999"/>
            </a:xfrm>
          </p:grpSpPr>
          <p:sp>
            <p:nvSpPr>
              <p:cNvPr id="26" name="Rectangle 25"/>
              <p:cNvSpPr/>
              <p:nvPr/>
            </p:nvSpPr>
            <p:spPr>
              <a:xfrm>
                <a:off x="3812059" y="5905501"/>
                <a:ext cx="117844" cy="117844"/>
              </a:xfrm>
              <a:prstGeom prst="rect">
                <a:avLst/>
              </a:prstGeom>
              <a:solidFill>
                <a:srgbClr val="F18C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870694" y="5841025"/>
                <a:ext cx="553278" cy="276999"/>
              </a:xfrm>
              <a:prstGeom prst="rect">
                <a:avLst/>
              </a:prstGeom>
              <a:noFill/>
            </p:spPr>
            <p:txBody>
              <a:bodyPr wrap="square" rtlCol="0">
                <a:spAutoFit/>
              </a:bodyPr>
              <a:lstStyle/>
              <a:p>
                <a:r>
                  <a:rPr lang="en-US" sz="1200" dirty="0" smtClean="0">
                    <a:cs typeface="Arial" panose="020B0604020202020204" pitchFamily="34" charset="0"/>
                  </a:rPr>
                  <a:t>55–64</a:t>
                </a:r>
                <a:endParaRPr lang="en-US" sz="1200" dirty="0">
                  <a:cs typeface="Arial" panose="020B0604020202020204" pitchFamily="34" charset="0"/>
                </a:endParaRPr>
              </a:p>
            </p:txBody>
          </p:sp>
        </p:grpSp>
        <p:grpSp>
          <p:nvGrpSpPr>
            <p:cNvPr id="11" name="Group 10"/>
            <p:cNvGrpSpPr/>
            <p:nvPr/>
          </p:nvGrpSpPr>
          <p:grpSpPr>
            <a:xfrm>
              <a:off x="4043583" y="6078379"/>
              <a:ext cx="707801" cy="276999"/>
              <a:chOff x="1981200" y="3505200"/>
              <a:chExt cx="707801" cy="276999"/>
            </a:xfrm>
          </p:grpSpPr>
          <p:sp>
            <p:nvSpPr>
              <p:cNvPr id="24" name="Rectangle 23"/>
              <p:cNvSpPr/>
              <p:nvPr/>
            </p:nvSpPr>
            <p:spPr>
              <a:xfrm>
                <a:off x="1981200" y="3569676"/>
                <a:ext cx="117269" cy="117269"/>
              </a:xfrm>
              <a:prstGeom prst="rect">
                <a:avLst/>
              </a:prstGeom>
              <a:solidFill>
                <a:srgbClr val="47C3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039835" y="3505200"/>
                <a:ext cx="649166" cy="276999"/>
              </a:xfrm>
              <a:prstGeom prst="rect">
                <a:avLst/>
              </a:prstGeom>
              <a:noFill/>
            </p:spPr>
            <p:txBody>
              <a:bodyPr wrap="square" rtlCol="0">
                <a:spAutoFit/>
              </a:bodyPr>
              <a:lstStyle/>
              <a:p>
                <a:r>
                  <a:rPr lang="en-US" sz="1200" dirty="0" smtClean="0">
                    <a:cs typeface="Arial" panose="020B0604020202020204" pitchFamily="34" charset="0"/>
                  </a:rPr>
                  <a:t>35–44</a:t>
                </a:r>
                <a:endParaRPr lang="en-US" sz="1200" dirty="0">
                  <a:cs typeface="Arial" panose="020B0604020202020204" pitchFamily="34" charset="0"/>
                </a:endParaRPr>
              </a:p>
            </p:txBody>
          </p:sp>
        </p:grpSp>
        <p:grpSp>
          <p:nvGrpSpPr>
            <p:cNvPr id="12" name="Group 11"/>
            <p:cNvGrpSpPr/>
            <p:nvPr/>
          </p:nvGrpSpPr>
          <p:grpSpPr>
            <a:xfrm>
              <a:off x="2649117" y="6078379"/>
              <a:ext cx="760532" cy="276999"/>
              <a:chOff x="682952" y="5747232"/>
              <a:chExt cx="780819" cy="276999"/>
            </a:xfrm>
          </p:grpSpPr>
          <p:sp>
            <p:nvSpPr>
              <p:cNvPr id="22" name="Rectangle 21"/>
              <p:cNvSpPr/>
              <p:nvPr/>
            </p:nvSpPr>
            <p:spPr>
              <a:xfrm>
                <a:off x="682952" y="5813192"/>
                <a:ext cx="114300" cy="114300"/>
              </a:xfrm>
              <a:prstGeom prst="rect">
                <a:avLst/>
              </a:prstGeom>
              <a:solidFill>
                <a:srgbClr val="7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64391" y="5747232"/>
                <a:ext cx="699380" cy="276999"/>
              </a:xfrm>
              <a:prstGeom prst="rect">
                <a:avLst/>
              </a:prstGeom>
              <a:noFill/>
            </p:spPr>
            <p:txBody>
              <a:bodyPr wrap="square" rtlCol="0">
                <a:spAutoFit/>
              </a:bodyPr>
              <a:lstStyle/>
              <a:p>
                <a:r>
                  <a:rPr lang="en-US" sz="1200" dirty="0" smtClean="0">
                    <a:cs typeface="Arial" panose="020B0604020202020204" pitchFamily="34" charset="0"/>
                  </a:rPr>
                  <a:t>13–24</a:t>
                </a:r>
                <a:endParaRPr lang="en-US" sz="1200" dirty="0">
                  <a:cs typeface="Arial" panose="020B0604020202020204" pitchFamily="34" charset="0"/>
                </a:endParaRPr>
              </a:p>
            </p:txBody>
          </p:sp>
        </p:grpSp>
        <p:grpSp>
          <p:nvGrpSpPr>
            <p:cNvPr id="13" name="Group 12"/>
            <p:cNvGrpSpPr/>
            <p:nvPr/>
          </p:nvGrpSpPr>
          <p:grpSpPr>
            <a:xfrm>
              <a:off x="2133600" y="6078379"/>
              <a:ext cx="533400" cy="276999"/>
              <a:chOff x="2683990" y="5181600"/>
              <a:chExt cx="533400" cy="276999"/>
            </a:xfrm>
          </p:grpSpPr>
          <p:sp>
            <p:nvSpPr>
              <p:cNvPr id="20" name="Rectangle 19"/>
              <p:cNvSpPr/>
              <p:nvPr/>
            </p:nvSpPr>
            <p:spPr>
              <a:xfrm>
                <a:off x="2683990" y="5245500"/>
                <a:ext cx="118420" cy="118420"/>
              </a:xfrm>
              <a:prstGeom prst="rect">
                <a:avLst/>
              </a:prstGeom>
              <a:solidFill>
                <a:srgbClr val="2140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43200" y="5181600"/>
                <a:ext cx="474190" cy="276999"/>
              </a:xfrm>
              <a:prstGeom prst="rect">
                <a:avLst/>
              </a:prstGeom>
              <a:noFill/>
            </p:spPr>
            <p:txBody>
              <a:bodyPr wrap="square" rtlCol="0">
                <a:spAutoFit/>
              </a:bodyPr>
              <a:lstStyle/>
              <a:p>
                <a:r>
                  <a:rPr lang="en-US" sz="1200" dirty="0" smtClean="0">
                    <a:cs typeface="Arial" panose="020B0604020202020204" pitchFamily="34" charset="0"/>
                  </a:rPr>
                  <a:t>&lt;13</a:t>
                </a:r>
                <a:endParaRPr lang="en-US" sz="1200" dirty="0">
                  <a:cs typeface="Arial" panose="020B0604020202020204" pitchFamily="34" charset="0"/>
                </a:endParaRPr>
              </a:p>
            </p:txBody>
          </p:sp>
        </p:grpSp>
        <p:grpSp>
          <p:nvGrpSpPr>
            <p:cNvPr id="14" name="Group 13"/>
            <p:cNvGrpSpPr/>
            <p:nvPr/>
          </p:nvGrpSpPr>
          <p:grpSpPr>
            <a:xfrm>
              <a:off x="4733501" y="6078379"/>
              <a:ext cx="746786" cy="276999"/>
              <a:chOff x="3109113" y="5783037"/>
              <a:chExt cx="746786" cy="276999"/>
            </a:xfrm>
          </p:grpSpPr>
          <p:sp>
            <p:nvSpPr>
              <p:cNvPr id="18" name="Rectangle 17"/>
              <p:cNvSpPr/>
              <p:nvPr/>
            </p:nvSpPr>
            <p:spPr>
              <a:xfrm>
                <a:off x="3109113" y="5848997"/>
                <a:ext cx="114300" cy="114300"/>
              </a:xfrm>
              <a:prstGeom prst="rect">
                <a:avLst/>
              </a:prstGeom>
              <a:solidFill>
                <a:srgbClr val="ADD1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66263" y="5783037"/>
                <a:ext cx="689636" cy="276999"/>
              </a:xfrm>
              <a:prstGeom prst="rect">
                <a:avLst/>
              </a:prstGeom>
              <a:noFill/>
            </p:spPr>
            <p:txBody>
              <a:bodyPr wrap="square" rtlCol="0">
                <a:spAutoFit/>
              </a:bodyPr>
              <a:lstStyle/>
              <a:p>
                <a:r>
                  <a:rPr lang="en-US" sz="1200" dirty="0" smtClean="0">
                    <a:cs typeface="Arial" panose="020B0604020202020204" pitchFamily="34" charset="0"/>
                  </a:rPr>
                  <a:t>45–54</a:t>
                </a:r>
                <a:endParaRPr lang="en-US" sz="1200" dirty="0">
                  <a:cs typeface="Arial" panose="020B0604020202020204" pitchFamily="34" charset="0"/>
                </a:endParaRPr>
              </a:p>
            </p:txBody>
          </p:sp>
        </p:grpSp>
        <p:grpSp>
          <p:nvGrpSpPr>
            <p:cNvPr id="15" name="Group 14"/>
            <p:cNvGrpSpPr/>
            <p:nvPr/>
          </p:nvGrpSpPr>
          <p:grpSpPr>
            <a:xfrm>
              <a:off x="6172200" y="6078379"/>
              <a:ext cx="609600" cy="276999"/>
              <a:chOff x="4873446" y="5838741"/>
              <a:chExt cx="609600" cy="276999"/>
            </a:xfrm>
          </p:grpSpPr>
          <p:sp>
            <p:nvSpPr>
              <p:cNvPr id="16" name="TextBox 15"/>
              <p:cNvSpPr txBox="1"/>
              <p:nvPr/>
            </p:nvSpPr>
            <p:spPr>
              <a:xfrm>
                <a:off x="4930596" y="5838741"/>
                <a:ext cx="552450" cy="276999"/>
              </a:xfrm>
              <a:prstGeom prst="rect">
                <a:avLst/>
              </a:prstGeom>
              <a:noFill/>
            </p:spPr>
            <p:txBody>
              <a:bodyPr wrap="square" rtlCol="0">
                <a:spAutoFit/>
              </a:bodyPr>
              <a:lstStyle/>
              <a:p>
                <a:r>
                  <a:rPr lang="en-US" sz="1200" dirty="0" smtClean="0">
                    <a:cs typeface="Arial" panose="020B0604020202020204" pitchFamily="34" charset="0"/>
                  </a:rPr>
                  <a:t>≥65</a:t>
                </a:r>
                <a:endParaRPr lang="en-US" sz="1200" dirty="0">
                  <a:cs typeface="Arial" panose="020B0604020202020204" pitchFamily="34" charset="0"/>
                </a:endParaRPr>
              </a:p>
            </p:txBody>
          </p:sp>
          <p:sp>
            <p:nvSpPr>
              <p:cNvPr id="17" name="Rectangle 16"/>
              <p:cNvSpPr/>
              <p:nvPr/>
            </p:nvSpPr>
            <p:spPr>
              <a:xfrm>
                <a:off x="4873446" y="5904701"/>
                <a:ext cx="114300" cy="114300"/>
              </a:xfrm>
              <a:prstGeom prst="rect">
                <a:avLst/>
              </a:prstGeom>
              <a:solidFill>
                <a:srgbClr val="FFDE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905000" y="6019800"/>
              <a:ext cx="487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96378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22237"/>
            <a:ext cx="8210550" cy="1325563"/>
          </a:xfrm>
        </p:spPr>
        <p:txBody>
          <a:bodyPr>
            <a:normAutofit/>
          </a:bodyPr>
          <a:lstStyle/>
          <a:p>
            <a:r>
              <a:rPr lang="en-US" sz="2800" dirty="0" smtClean="0"/>
              <a:t>Ryan </a:t>
            </a:r>
            <a:r>
              <a:rPr lang="en-US" sz="2800" dirty="0"/>
              <a:t>White HIV/AIDS Program </a:t>
            </a:r>
            <a:r>
              <a:rPr lang="en-US" sz="2800" dirty="0" smtClean="0"/>
              <a:t>Clients </a:t>
            </a:r>
            <a:r>
              <a:rPr lang="en-US" sz="2800" dirty="0"/>
              <a:t>(non-ADAP), by Gender and </a:t>
            </a:r>
            <a:r>
              <a:rPr lang="en-US" sz="2800" dirty="0" smtClean="0"/>
              <a:t>Race/Ethnicity, </a:t>
            </a:r>
            <a:r>
              <a:rPr lang="en-US" sz="2800" dirty="0"/>
              <a:t>2014—United States and 3 </a:t>
            </a:r>
            <a:r>
              <a:rPr lang="en-US" sz="2800" dirty="0" smtClean="0"/>
              <a:t>Territories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5067299"/>
              </p:ext>
            </p:extLst>
          </p:nvPr>
        </p:nvGraphicFramePr>
        <p:xfrm>
          <a:off x="-152400" y="1295401"/>
          <a:ext cx="9067799" cy="55802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137" y="6629400"/>
            <a:ext cx="2222083" cy="246221"/>
          </a:xfrm>
          <a:prstGeom prst="rect">
            <a:avLst/>
          </a:prstGeom>
        </p:spPr>
        <p:txBody>
          <a:bodyPr wrap="none">
            <a:spAutoFit/>
          </a:bodyPr>
          <a:lstStyle/>
          <a:p>
            <a:r>
              <a:rPr lang="en-US" sz="1000" dirty="0" smtClean="0">
                <a:solidFill>
                  <a:schemeClr val="bg1"/>
                </a:solidFill>
              </a:rPr>
              <a:t>* </a:t>
            </a:r>
            <a:r>
              <a:rPr lang="en-US" sz="1000" dirty="0">
                <a:solidFill>
                  <a:schemeClr val="bg1"/>
                </a:solidFill>
              </a:rPr>
              <a:t>Hispanics/Latinos can be of any race. </a:t>
            </a:r>
          </a:p>
        </p:txBody>
      </p:sp>
      <p:graphicFrame>
        <p:nvGraphicFramePr>
          <p:cNvPr id="7" name="Content Placeholder 3"/>
          <p:cNvGraphicFramePr>
            <a:graphicFrameLocks/>
          </p:cNvGraphicFramePr>
          <p:nvPr>
            <p:extLst>
              <p:ext uri="{D42A27DB-BD31-4B8C-83A1-F6EECF244321}">
                <p14:modId xmlns:p14="http://schemas.microsoft.com/office/powerpoint/2010/main" val="2681784116"/>
              </p:ext>
            </p:extLst>
          </p:nvPr>
        </p:nvGraphicFramePr>
        <p:xfrm>
          <a:off x="2971800" y="1524000"/>
          <a:ext cx="3429000" cy="41393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631285352"/>
              </p:ext>
            </p:extLst>
          </p:nvPr>
        </p:nvGraphicFramePr>
        <p:xfrm>
          <a:off x="5638800" y="1524000"/>
          <a:ext cx="3276600" cy="4139334"/>
        </p:xfrm>
        <a:graphic>
          <a:graphicData uri="http://schemas.openxmlformats.org/drawingml/2006/chart">
            <c:chart xmlns:c="http://schemas.openxmlformats.org/drawingml/2006/chart" xmlns:r="http://schemas.openxmlformats.org/officeDocument/2006/relationships" r:id="rId5"/>
          </a:graphicData>
        </a:graphic>
      </p:graphicFrame>
      <p:grpSp>
        <p:nvGrpSpPr>
          <p:cNvPr id="31" name="Group 30"/>
          <p:cNvGrpSpPr/>
          <p:nvPr/>
        </p:nvGrpSpPr>
        <p:grpSpPr>
          <a:xfrm>
            <a:off x="310367" y="5943600"/>
            <a:ext cx="7004833" cy="494619"/>
            <a:chOff x="533400" y="5829981"/>
            <a:chExt cx="7004833" cy="494619"/>
          </a:xfrm>
        </p:grpSpPr>
        <p:grpSp>
          <p:nvGrpSpPr>
            <p:cNvPr id="5" name="Group 4"/>
            <p:cNvGrpSpPr/>
            <p:nvPr/>
          </p:nvGrpSpPr>
          <p:grpSpPr>
            <a:xfrm>
              <a:off x="685800" y="5829981"/>
              <a:ext cx="6852433" cy="484040"/>
              <a:chOff x="685800" y="5829981"/>
              <a:chExt cx="6852433" cy="484040"/>
            </a:xfrm>
          </p:grpSpPr>
          <p:grpSp>
            <p:nvGrpSpPr>
              <p:cNvPr id="10" name="Group 9"/>
              <p:cNvGrpSpPr/>
              <p:nvPr/>
            </p:nvGrpSpPr>
            <p:grpSpPr>
              <a:xfrm>
                <a:off x="4114800" y="5829981"/>
                <a:ext cx="1899309" cy="276999"/>
                <a:chOff x="3174298" y="5515689"/>
                <a:chExt cx="1899309" cy="276999"/>
              </a:xfrm>
            </p:grpSpPr>
            <p:sp>
              <p:nvSpPr>
                <p:cNvPr id="29" name="Rectangle 28"/>
                <p:cNvSpPr/>
                <p:nvPr/>
              </p:nvSpPr>
              <p:spPr>
                <a:xfrm>
                  <a:off x="3174298" y="5580165"/>
                  <a:ext cx="117269" cy="117269"/>
                </a:xfrm>
                <a:prstGeom prst="rect">
                  <a:avLst/>
                </a:prstGeom>
                <a:solidFill>
                  <a:srgbClr val="FFDE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250375" y="5515689"/>
                  <a:ext cx="1823232" cy="276999"/>
                </a:xfrm>
                <a:prstGeom prst="rect">
                  <a:avLst/>
                </a:prstGeom>
                <a:noFill/>
              </p:spPr>
              <p:txBody>
                <a:bodyPr wrap="square" rtlCol="0">
                  <a:spAutoFit/>
                </a:bodyPr>
                <a:lstStyle/>
                <a:p>
                  <a:r>
                    <a:rPr lang="en-US" sz="1200" dirty="0" smtClean="0">
                      <a:cs typeface="Arial" panose="020B0604020202020204" pitchFamily="34" charset="0"/>
                    </a:rPr>
                    <a:t>Black/African American</a:t>
                  </a:r>
                  <a:endParaRPr lang="en-US" sz="1200" dirty="0">
                    <a:cs typeface="Arial" panose="020B0604020202020204" pitchFamily="34" charset="0"/>
                  </a:endParaRPr>
                </a:p>
              </p:txBody>
            </p:sp>
          </p:grpSp>
          <p:grpSp>
            <p:nvGrpSpPr>
              <p:cNvPr id="11" name="Group 10"/>
              <p:cNvGrpSpPr/>
              <p:nvPr/>
            </p:nvGrpSpPr>
            <p:grpSpPr>
              <a:xfrm>
                <a:off x="3235531" y="6010182"/>
                <a:ext cx="821252" cy="276999"/>
                <a:chOff x="2897659" y="6025164"/>
                <a:chExt cx="821252" cy="276999"/>
              </a:xfrm>
            </p:grpSpPr>
            <p:sp>
              <p:nvSpPr>
                <p:cNvPr id="27" name="Rectangle 26"/>
                <p:cNvSpPr/>
                <p:nvPr/>
              </p:nvSpPr>
              <p:spPr>
                <a:xfrm>
                  <a:off x="2897659" y="6116480"/>
                  <a:ext cx="117269" cy="117269"/>
                </a:xfrm>
                <a:prstGeom prst="rect">
                  <a:avLst/>
                </a:prstGeom>
                <a:solidFill>
                  <a:srgbClr val="F18C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974477" y="6025164"/>
                  <a:ext cx="744434" cy="276999"/>
                </a:xfrm>
                <a:prstGeom prst="rect">
                  <a:avLst/>
                </a:prstGeom>
                <a:noFill/>
              </p:spPr>
              <p:txBody>
                <a:bodyPr wrap="square" rtlCol="0">
                  <a:spAutoFit/>
                </a:bodyPr>
                <a:lstStyle/>
                <a:p>
                  <a:r>
                    <a:rPr lang="en-US" sz="1200" dirty="0" smtClean="0">
                      <a:cs typeface="Arial" panose="020B0604020202020204" pitchFamily="34" charset="0"/>
                    </a:rPr>
                    <a:t>White</a:t>
                  </a:r>
                  <a:endParaRPr lang="en-US" sz="1200" dirty="0">
                    <a:cs typeface="Arial" panose="020B0604020202020204" pitchFamily="34" charset="0"/>
                  </a:endParaRPr>
                </a:p>
              </p:txBody>
            </p:sp>
          </p:grpSp>
          <p:grpSp>
            <p:nvGrpSpPr>
              <p:cNvPr id="12" name="Group 11"/>
              <p:cNvGrpSpPr/>
              <p:nvPr/>
            </p:nvGrpSpPr>
            <p:grpSpPr>
              <a:xfrm>
                <a:off x="6019800" y="5829981"/>
                <a:ext cx="1518433" cy="276999"/>
                <a:chOff x="4741965" y="3505200"/>
                <a:chExt cx="1518433" cy="276999"/>
              </a:xfrm>
            </p:grpSpPr>
            <p:sp>
              <p:nvSpPr>
                <p:cNvPr id="25" name="Rectangle 24"/>
                <p:cNvSpPr/>
                <p:nvPr/>
              </p:nvSpPr>
              <p:spPr>
                <a:xfrm>
                  <a:off x="4741965" y="3569676"/>
                  <a:ext cx="117269" cy="117269"/>
                </a:xfrm>
                <a:prstGeom prst="rect">
                  <a:avLst/>
                </a:prstGeom>
                <a:solidFill>
                  <a:srgbClr val="47C3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00600" y="3505200"/>
                  <a:ext cx="1459798" cy="276999"/>
                </a:xfrm>
                <a:prstGeom prst="rect">
                  <a:avLst/>
                </a:prstGeom>
                <a:noFill/>
              </p:spPr>
              <p:txBody>
                <a:bodyPr wrap="square" rtlCol="0">
                  <a:spAutoFit/>
                </a:bodyPr>
                <a:lstStyle/>
                <a:p>
                  <a:r>
                    <a:rPr lang="en-US" sz="1200" dirty="0" smtClean="0">
                      <a:cs typeface="Arial" panose="020B0604020202020204" pitchFamily="34" charset="0"/>
                    </a:rPr>
                    <a:t>Hispanic/Latino*</a:t>
                  </a:r>
                  <a:endParaRPr lang="en-US" sz="1200" dirty="0">
                    <a:cs typeface="Arial" panose="020B0604020202020204" pitchFamily="34" charset="0"/>
                  </a:endParaRPr>
                </a:p>
              </p:txBody>
            </p:sp>
          </p:grpSp>
          <p:grpSp>
            <p:nvGrpSpPr>
              <p:cNvPr id="13" name="Group 12"/>
              <p:cNvGrpSpPr/>
              <p:nvPr/>
            </p:nvGrpSpPr>
            <p:grpSpPr>
              <a:xfrm>
                <a:off x="3246756" y="5829981"/>
                <a:ext cx="738778" cy="276999"/>
                <a:chOff x="2628900" y="5747232"/>
                <a:chExt cx="892145" cy="276999"/>
              </a:xfrm>
            </p:grpSpPr>
            <p:sp>
              <p:nvSpPr>
                <p:cNvPr id="23" name="Rectangle 22"/>
                <p:cNvSpPr/>
                <p:nvPr/>
              </p:nvSpPr>
              <p:spPr>
                <a:xfrm>
                  <a:off x="2628900" y="5813192"/>
                  <a:ext cx="114300" cy="114300"/>
                </a:xfrm>
                <a:prstGeom prst="rect">
                  <a:avLst/>
                </a:prstGeom>
                <a:solidFill>
                  <a:srgbClr val="9664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714387" y="5747232"/>
                  <a:ext cx="806658" cy="276999"/>
                </a:xfrm>
                <a:prstGeom prst="rect">
                  <a:avLst/>
                </a:prstGeom>
                <a:noFill/>
              </p:spPr>
              <p:txBody>
                <a:bodyPr wrap="square" rtlCol="0">
                  <a:spAutoFit/>
                </a:bodyPr>
                <a:lstStyle/>
                <a:p>
                  <a:r>
                    <a:rPr lang="en-US" sz="1200" dirty="0" smtClean="0">
                      <a:cs typeface="Arial" panose="020B0604020202020204" pitchFamily="34" charset="0"/>
                    </a:rPr>
                    <a:t>Asian</a:t>
                  </a:r>
                  <a:endParaRPr lang="en-US" sz="1200" dirty="0">
                    <a:cs typeface="Arial" panose="020B0604020202020204" pitchFamily="34" charset="0"/>
                  </a:endParaRPr>
                </a:p>
              </p:txBody>
            </p:sp>
          </p:grpSp>
          <p:grpSp>
            <p:nvGrpSpPr>
              <p:cNvPr id="14" name="Group 13"/>
              <p:cNvGrpSpPr/>
              <p:nvPr/>
            </p:nvGrpSpPr>
            <p:grpSpPr>
              <a:xfrm>
                <a:off x="685800" y="5829981"/>
                <a:ext cx="2514600" cy="276999"/>
                <a:chOff x="2683990" y="5181600"/>
                <a:chExt cx="2514600" cy="276999"/>
              </a:xfrm>
            </p:grpSpPr>
            <p:sp>
              <p:nvSpPr>
                <p:cNvPr id="21" name="Rectangle 20"/>
                <p:cNvSpPr/>
                <p:nvPr/>
              </p:nvSpPr>
              <p:spPr>
                <a:xfrm>
                  <a:off x="2683990" y="5245500"/>
                  <a:ext cx="118420" cy="118420"/>
                </a:xfrm>
                <a:prstGeom prst="rect">
                  <a:avLst/>
                </a:prstGeom>
                <a:solidFill>
                  <a:srgbClr val="2140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743200" y="5181600"/>
                  <a:ext cx="2455390" cy="276999"/>
                </a:xfrm>
                <a:prstGeom prst="rect">
                  <a:avLst/>
                </a:prstGeom>
                <a:noFill/>
              </p:spPr>
              <p:txBody>
                <a:bodyPr wrap="square" rtlCol="0">
                  <a:spAutoFit/>
                </a:bodyPr>
                <a:lstStyle/>
                <a:p>
                  <a:r>
                    <a:rPr lang="en-US" sz="1200" dirty="0" smtClean="0">
                      <a:cs typeface="Arial" panose="020B0604020202020204" pitchFamily="34" charset="0"/>
                    </a:rPr>
                    <a:t>American Indian/Alaskan Native</a:t>
                  </a:r>
                  <a:endParaRPr lang="en-US" sz="1200" dirty="0">
                    <a:cs typeface="Arial" panose="020B0604020202020204" pitchFamily="34" charset="0"/>
                  </a:endParaRPr>
                </a:p>
              </p:txBody>
            </p:sp>
          </p:grpSp>
          <p:grpSp>
            <p:nvGrpSpPr>
              <p:cNvPr id="15" name="Group 14"/>
              <p:cNvGrpSpPr/>
              <p:nvPr/>
            </p:nvGrpSpPr>
            <p:grpSpPr>
              <a:xfrm>
                <a:off x="685800" y="6037022"/>
                <a:ext cx="2590800" cy="276999"/>
                <a:chOff x="670713" y="6011637"/>
                <a:chExt cx="2590800" cy="276999"/>
              </a:xfrm>
            </p:grpSpPr>
            <p:sp>
              <p:nvSpPr>
                <p:cNvPr id="19" name="Rectangle 18"/>
                <p:cNvSpPr/>
                <p:nvPr/>
              </p:nvSpPr>
              <p:spPr>
                <a:xfrm>
                  <a:off x="670713" y="6077597"/>
                  <a:ext cx="114300" cy="114300"/>
                </a:xfrm>
                <a:prstGeom prst="rect">
                  <a:avLst/>
                </a:prstGeom>
                <a:solidFill>
                  <a:srgbClr val="ADD1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27863" y="6011637"/>
                  <a:ext cx="2533650" cy="276999"/>
                </a:xfrm>
                <a:prstGeom prst="rect">
                  <a:avLst/>
                </a:prstGeom>
                <a:noFill/>
              </p:spPr>
              <p:txBody>
                <a:bodyPr wrap="square" rtlCol="0">
                  <a:spAutoFit/>
                </a:bodyPr>
                <a:lstStyle/>
                <a:p>
                  <a:r>
                    <a:rPr lang="en-US" sz="1200" dirty="0" smtClean="0">
                      <a:cs typeface="Arial" panose="020B0604020202020204" pitchFamily="34" charset="0"/>
                    </a:rPr>
                    <a:t>Native Hawaiian/Pacific Islander</a:t>
                  </a:r>
                  <a:endParaRPr lang="en-US" sz="1200" dirty="0">
                    <a:cs typeface="Arial" panose="020B0604020202020204" pitchFamily="34" charset="0"/>
                  </a:endParaRPr>
                </a:p>
              </p:txBody>
            </p:sp>
          </p:grpSp>
          <p:grpSp>
            <p:nvGrpSpPr>
              <p:cNvPr id="16" name="Group 15"/>
              <p:cNvGrpSpPr/>
              <p:nvPr/>
            </p:nvGrpSpPr>
            <p:grpSpPr>
              <a:xfrm>
                <a:off x="4114800" y="6037022"/>
                <a:ext cx="1319273" cy="276999"/>
                <a:chOff x="4035246" y="6049720"/>
                <a:chExt cx="1319273" cy="276999"/>
              </a:xfrm>
            </p:grpSpPr>
            <p:sp>
              <p:nvSpPr>
                <p:cNvPr id="17" name="TextBox 16"/>
                <p:cNvSpPr txBox="1"/>
                <p:nvPr/>
              </p:nvSpPr>
              <p:spPr>
                <a:xfrm>
                  <a:off x="4104271" y="6049720"/>
                  <a:ext cx="1250248" cy="276999"/>
                </a:xfrm>
                <a:prstGeom prst="rect">
                  <a:avLst/>
                </a:prstGeom>
                <a:noFill/>
              </p:spPr>
              <p:txBody>
                <a:bodyPr wrap="square" rtlCol="0">
                  <a:spAutoFit/>
                </a:bodyPr>
                <a:lstStyle/>
                <a:p>
                  <a:r>
                    <a:rPr lang="en-US" sz="1200" dirty="0" smtClean="0">
                      <a:cs typeface="Arial" panose="020B0604020202020204" pitchFamily="34" charset="0"/>
                    </a:rPr>
                    <a:t>Multiple Races</a:t>
                  </a:r>
                  <a:endParaRPr lang="en-US" sz="1200" dirty="0">
                    <a:cs typeface="Arial" panose="020B0604020202020204" pitchFamily="34" charset="0"/>
                  </a:endParaRPr>
                </a:p>
              </p:txBody>
            </p:sp>
            <p:sp>
              <p:nvSpPr>
                <p:cNvPr id="18" name="Rectangle 17"/>
                <p:cNvSpPr/>
                <p:nvPr/>
              </p:nvSpPr>
              <p:spPr>
                <a:xfrm>
                  <a:off x="4035246" y="6115680"/>
                  <a:ext cx="114300" cy="114300"/>
                </a:xfrm>
                <a:prstGeom prst="rect">
                  <a:avLst/>
                </a:prstGeom>
                <a:solidFill>
                  <a:srgbClr val="7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533400" y="5840560"/>
              <a:ext cx="6858000" cy="48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50219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1498181"/>
              </p:ext>
            </p:extLst>
          </p:nvPr>
        </p:nvGraphicFramePr>
        <p:xfrm>
          <a:off x="1137" y="1600200"/>
          <a:ext cx="8763000" cy="4890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00050" y="122237"/>
            <a:ext cx="8210550" cy="1325563"/>
          </a:xfrm>
        </p:spPr>
        <p:txBody>
          <a:bodyPr>
            <a:normAutofit/>
          </a:bodyPr>
          <a:lstStyle/>
          <a:p>
            <a:r>
              <a:rPr lang="en-US" sz="2800" dirty="0" smtClean="0"/>
              <a:t>Ryan </a:t>
            </a:r>
            <a:r>
              <a:rPr lang="en-US" sz="2800" dirty="0"/>
              <a:t>White HIV/AIDS Program </a:t>
            </a:r>
            <a:r>
              <a:rPr lang="en-US" sz="2800" dirty="0" smtClean="0"/>
              <a:t>Clients </a:t>
            </a:r>
            <a:r>
              <a:rPr lang="en-US" sz="2800" dirty="0"/>
              <a:t>(non-ADAP), by </a:t>
            </a:r>
            <a:r>
              <a:rPr lang="en-US" sz="2800" dirty="0" smtClean="0"/>
              <a:t>Gender and Housing Status, </a:t>
            </a:r>
            <a:r>
              <a:rPr lang="en-US" sz="2800" dirty="0"/>
              <a:t>2014—United States and 3 </a:t>
            </a:r>
            <a:r>
              <a:rPr lang="en-US" sz="2800" dirty="0" smtClean="0"/>
              <a:t>Territories</a:t>
            </a:r>
            <a:endParaRPr lang="en-US" sz="2800" dirty="0"/>
          </a:p>
        </p:txBody>
      </p:sp>
      <p:graphicFrame>
        <p:nvGraphicFramePr>
          <p:cNvPr id="7" name="Content Placeholder 3"/>
          <p:cNvGraphicFramePr>
            <a:graphicFrameLocks/>
          </p:cNvGraphicFramePr>
          <p:nvPr>
            <p:extLst>
              <p:ext uri="{D42A27DB-BD31-4B8C-83A1-F6EECF244321}">
                <p14:modId xmlns:p14="http://schemas.microsoft.com/office/powerpoint/2010/main" val="3098802825"/>
              </p:ext>
            </p:extLst>
          </p:nvPr>
        </p:nvGraphicFramePr>
        <p:xfrm>
          <a:off x="2971800" y="1524000"/>
          <a:ext cx="3429000" cy="41393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276493767"/>
              </p:ext>
            </p:extLst>
          </p:nvPr>
        </p:nvGraphicFramePr>
        <p:xfrm>
          <a:off x="5638800" y="1524000"/>
          <a:ext cx="3276600" cy="4139334"/>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Group 4"/>
          <p:cNvGrpSpPr/>
          <p:nvPr/>
        </p:nvGrpSpPr>
        <p:grpSpPr>
          <a:xfrm>
            <a:off x="2743200" y="5943600"/>
            <a:ext cx="3810000" cy="533400"/>
            <a:chOff x="2743200" y="5943600"/>
            <a:chExt cx="3810000" cy="533400"/>
          </a:xfrm>
        </p:grpSpPr>
        <p:grpSp>
          <p:nvGrpSpPr>
            <p:cNvPr id="6" name="Group 5"/>
            <p:cNvGrpSpPr/>
            <p:nvPr/>
          </p:nvGrpSpPr>
          <p:grpSpPr>
            <a:xfrm>
              <a:off x="2836940" y="6078378"/>
              <a:ext cx="3521031" cy="277000"/>
              <a:chOff x="1905000" y="6172199"/>
              <a:chExt cx="3521031" cy="277000"/>
            </a:xfrm>
          </p:grpSpPr>
          <p:grpSp>
            <p:nvGrpSpPr>
              <p:cNvPr id="9" name="Group 8"/>
              <p:cNvGrpSpPr/>
              <p:nvPr/>
            </p:nvGrpSpPr>
            <p:grpSpPr>
              <a:xfrm>
                <a:off x="1905000" y="6172200"/>
                <a:ext cx="685845" cy="276999"/>
                <a:chOff x="2743200" y="5392579"/>
                <a:chExt cx="685845" cy="276999"/>
              </a:xfrm>
            </p:grpSpPr>
            <p:sp>
              <p:nvSpPr>
                <p:cNvPr id="16" name="Rectangle 15"/>
                <p:cNvSpPr/>
                <p:nvPr/>
              </p:nvSpPr>
              <p:spPr>
                <a:xfrm>
                  <a:off x="2743200" y="5458134"/>
                  <a:ext cx="115111" cy="115111"/>
                </a:xfrm>
                <a:prstGeom prst="rect">
                  <a:avLst/>
                </a:prstGeom>
                <a:solidFill>
                  <a:srgbClr val="0887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58311" y="5392579"/>
                  <a:ext cx="570734" cy="276999"/>
                </a:xfrm>
                <a:prstGeom prst="rect">
                  <a:avLst/>
                </a:prstGeom>
                <a:noFill/>
              </p:spPr>
              <p:txBody>
                <a:bodyPr wrap="none" rtlCol="0">
                  <a:spAutoFit/>
                </a:bodyPr>
                <a:lstStyle/>
                <a:p>
                  <a:r>
                    <a:rPr lang="en-US" sz="1200" dirty="0" smtClean="0">
                      <a:cs typeface="Arial" panose="020B0604020202020204" pitchFamily="34" charset="0"/>
                    </a:rPr>
                    <a:t>Stable</a:t>
                  </a:r>
                  <a:endParaRPr lang="en-US" sz="1200" dirty="0">
                    <a:cs typeface="Arial" panose="020B0604020202020204" pitchFamily="34" charset="0"/>
                  </a:endParaRPr>
                </a:p>
              </p:txBody>
            </p:sp>
          </p:grpSp>
          <p:grpSp>
            <p:nvGrpSpPr>
              <p:cNvPr id="10" name="Group 9"/>
              <p:cNvGrpSpPr/>
              <p:nvPr/>
            </p:nvGrpSpPr>
            <p:grpSpPr>
              <a:xfrm>
                <a:off x="3109864" y="6172200"/>
                <a:ext cx="969021" cy="276999"/>
                <a:chOff x="2743200" y="5562600"/>
                <a:chExt cx="969021" cy="276999"/>
              </a:xfrm>
            </p:grpSpPr>
            <p:sp>
              <p:nvSpPr>
                <p:cNvPr id="14" name="Rectangle 13"/>
                <p:cNvSpPr/>
                <p:nvPr/>
              </p:nvSpPr>
              <p:spPr>
                <a:xfrm>
                  <a:off x="2743200" y="5628155"/>
                  <a:ext cx="115111" cy="115111"/>
                </a:xfrm>
                <a:prstGeom prst="rect">
                  <a:avLst/>
                </a:prstGeom>
                <a:solidFill>
                  <a:srgbClr val="ADD1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57500" y="5562600"/>
                  <a:ext cx="854721" cy="276999"/>
                </a:xfrm>
                <a:prstGeom prst="rect">
                  <a:avLst/>
                </a:prstGeom>
                <a:noFill/>
              </p:spPr>
              <p:txBody>
                <a:bodyPr wrap="none" rtlCol="0">
                  <a:spAutoFit/>
                </a:bodyPr>
                <a:lstStyle/>
                <a:p>
                  <a:r>
                    <a:rPr lang="en-US" sz="1200" dirty="0" smtClean="0">
                      <a:cs typeface="Arial" panose="020B0604020202020204" pitchFamily="34" charset="0"/>
                    </a:rPr>
                    <a:t>Temporary</a:t>
                  </a:r>
                  <a:endParaRPr lang="en-US" sz="1200" dirty="0">
                    <a:cs typeface="Arial" panose="020B0604020202020204" pitchFamily="34" charset="0"/>
                  </a:endParaRPr>
                </a:p>
              </p:txBody>
            </p:sp>
          </p:grpSp>
          <p:grpSp>
            <p:nvGrpSpPr>
              <p:cNvPr id="11" name="Group 10"/>
              <p:cNvGrpSpPr/>
              <p:nvPr/>
            </p:nvGrpSpPr>
            <p:grpSpPr>
              <a:xfrm>
                <a:off x="4572000" y="6172199"/>
                <a:ext cx="854031" cy="276999"/>
                <a:chOff x="2743200" y="5839539"/>
                <a:chExt cx="854031" cy="276999"/>
              </a:xfrm>
            </p:grpSpPr>
            <p:sp>
              <p:nvSpPr>
                <p:cNvPr id="12" name="Rectangle 11"/>
                <p:cNvSpPr/>
                <p:nvPr/>
              </p:nvSpPr>
              <p:spPr>
                <a:xfrm>
                  <a:off x="2743200" y="5905499"/>
                  <a:ext cx="114300" cy="114300"/>
                </a:xfrm>
                <a:prstGeom prst="rect">
                  <a:avLst/>
                </a:prstGeom>
                <a:solidFill>
                  <a:srgbClr val="FFDE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58311" y="5839539"/>
                  <a:ext cx="738920" cy="276999"/>
                </a:xfrm>
                <a:prstGeom prst="rect">
                  <a:avLst/>
                </a:prstGeom>
                <a:noFill/>
              </p:spPr>
              <p:txBody>
                <a:bodyPr wrap="none" rtlCol="0">
                  <a:spAutoFit/>
                </a:bodyPr>
                <a:lstStyle/>
                <a:p>
                  <a:r>
                    <a:rPr lang="en-US" sz="1200" dirty="0" smtClean="0">
                      <a:cs typeface="Arial" panose="020B0604020202020204" pitchFamily="34" charset="0"/>
                    </a:rPr>
                    <a:t>Unstable</a:t>
                  </a:r>
                  <a:endParaRPr lang="en-US" sz="1200" dirty="0">
                    <a:cs typeface="Arial" panose="020B0604020202020204" pitchFamily="34" charset="0"/>
                  </a:endParaRPr>
                </a:p>
              </p:txBody>
            </p:sp>
          </p:grpSp>
        </p:grpSp>
        <p:sp>
          <p:nvSpPr>
            <p:cNvPr id="3" name="Rectangle 2"/>
            <p:cNvSpPr/>
            <p:nvPr/>
          </p:nvSpPr>
          <p:spPr>
            <a:xfrm>
              <a:off x="2743200" y="5943600"/>
              <a:ext cx="3810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62821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62950" cy="1325563"/>
          </a:xfrm>
        </p:spPr>
        <p:txBody>
          <a:bodyPr>
            <a:noAutofit/>
          </a:bodyPr>
          <a:lstStyle/>
          <a:p>
            <a:r>
              <a:rPr lang="en-US" sz="2800" dirty="0"/>
              <a:t>Ryan White HIV/AIDS Program </a:t>
            </a:r>
            <a:r>
              <a:rPr lang="en-US" sz="2800" dirty="0" smtClean="0"/>
              <a:t>Clients </a:t>
            </a:r>
            <a:r>
              <a:rPr lang="en-US" sz="2800" dirty="0"/>
              <a:t>(non-ADAP), by </a:t>
            </a:r>
            <a:r>
              <a:rPr lang="en-US" sz="2800" dirty="0" smtClean="0"/>
              <a:t>Health Care Coverage, 2014—United </a:t>
            </a:r>
            <a:r>
              <a:rPr lang="en-US" sz="2800" dirty="0"/>
              <a:t>States and 3 </a:t>
            </a:r>
            <a:r>
              <a:rPr lang="en-US" sz="2800" dirty="0" smtClean="0"/>
              <a:t>Territories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3943784"/>
              </p:ext>
            </p:extLst>
          </p:nvPr>
        </p:nvGraphicFramePr>
        <p:xfrm>
          <a:off x="76200" y="1523053"/>
          <a:ext cx="9144000" cy="4833813"/>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p:cNvSpPr txBox="1"/>
          <p:nvPr/>
        </p:nvSpPr>
        <p:spPr>
          <a:xfrm>
            <a:off x="3962400" y="1752600"/>
            <a:ext cx="1447800" cy="369332"/>
          </a:xfrm>
          <a:prstGeom prst="rect">
            <a:avLst/>
          </a:prstGeom>
          <a:noFill/>
        </p:spPr>
        <p:txBody>
          <a:bodyPr wrap="square" rtlCol="0">
            <a:spAutoFit/>
          </a:bodyPr>
          <a:lstStyle/>
          <a:p>
            <a:r>
              <a:rPr lang="en-US" b="1" dirty="0" smtClean="0"/>
              <a:t>N=486,062</a:t>
            </a:r>
            <a:endParaRPr lang="en-US" b="1" dirty="0"/>
          </a:p>
        </p:txBody>
      </p:sp>
    </p:spTree>
    <p:extLst>
      <p:ext uri="{BB962C8B-B14F-4D97-AF65-F5344CB8AC3E}">
        <p14:creationId xmlns:p14="http://schemas.microsoft.com/office/powerpoint/2010/main" val="21058836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76200"/>
            <a:ext cx="8286750" cy="1325563"/>
          </a:xfrm>
        </p:spPr>
        <p:txBody>
          <a:bodyPr>
            <a:noAutofit/>
          </a:bodyPr>
          <a:lstStyle/>
          <a:p>
            <a:r>
              <a:rPr lang="en-US" sz="2800" dirty="0"/>
              <a:t>Ryan White HIV/AIDS Program </a:t>
            </a:r>
            <a:r>
              <a:rPr lang="en-US" sz="2800" dirty="0" smtClean="0"/>
              <a:t>Clients </a:t>
            </a:r>
            <a:r>
              <a:rPr lang="en-US" sz="2800" dirty="0"/>
              <a:t>(non-ADAP), by P</a:t>
            </a:r>
            <a:r>
              <a:rPr lang="en-US" sz="2800" dirty="0" smtClean="0"/>
              <a:t>overty </a:t>
            </a:r>
            <a:r>
              <a:rPr lang="en-US" sz="2800" dirty="0"/>
              <a:t>L</a:t>
            </a:r>
            <a:r>
              <a:rPr lang="en-US" sz="2800" dirty="0" smtClean="0"/>
              <a:t>evel, 2014—United </a:t>
            </a:r>
            <a:r>
              <a:rPr lang="en-US" sz="2800" dirty="0"/>
              <a:t>States and 3 </a:t>
            </a:r>
            <a:r>
              <a:rPr lang="en-US" sz="2800" dirty="0" smtClean="0"/>
              <a:t>Territories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4994040"/>
              </p:ext>
            </p:extLst>
          </p:nvPr>
        </p:nvGraphicFramePr>
        <p:xfrm>
          <a:off x="303712" y="1524000"/>
          <a:ext cx="8611687"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152400" y="6629400"/>
            <a:ext cx="3429000" cy="246221"/>
          </a:xfrm>
          <a:prstGeom prst="rect">
            <a:avLst/>
          </a:prstGeom>
          <a:noFill/>
        </p:spPr>
        <p:txBody>
          <a:bodyPr wrap="square" rtlCol="0">
            <a:spAutoFit/>
          </a:bodyPr>
          <a:lstStyle/>
          <a:p>
            <a:r>
              <a:rPr lang="en-US" sz="1000" dirty="0" smtClean="0">
                <a:solidFill>
                  <a:schemeClr val="bg1"/>
                </a:solidFill>
              </a:rPr>
              <a:t>FPL: Federal Poverty Level</a:t>
            </a:r>
            <a:endParaRPr lang="en-US" sz="1000" dirty="0">
              <a:solidFill>
                <a:schemeClr val="bg1"/>
              </a:solidFill>
            </a:endParaRPr>
          </a:p>
        </p:txBody>
      </p:sp>
      <p:sp>
        <p:nvSpPr>
          <p:cNvPr id="27" name="TextBox 26"/>
          <p:cNvSpPr txBox="1"/>
          <p:nvPr/>
        </p:nvSpPr>
        <p:spPr>
          <a:xfrm>
            <a:off x="3962400" y="1905000"/>
            <a:ext cx="1447800" cy="369332"/>
          </a:xfrm>
          <a:prstGeom prst="rect">
            <a:avLst/>
          </a:prstGeom>
          <a:noFill/>
        </p:spPr>
        <p:txBody>
          <a:bodyPr wrap="square" rtlCol="0">
            <a:spAutoFit/>
          </a:bodyPr>
          <a:lstStyle/>
          <a:p>
            <a:r>
              <a:rPr lang="en-US" b="1" dirty="0" smtClean="0"/>
              <a:t>N=473,483</a:t>
            </a:r>
            <a:endParaRPr lang="en-US" b="1" dirty="0"/>
          </a:p>
        </p:txBody>
      </p:sp>
    </p:spTree>
    <p:extLst>
      <p:ext uri="{BB962C8B-B14F-4D97-AF65-F5344CB8AC3E}">
        <p14:creationId xmlns:p14="http://schemas.microsoft.com/office/powerpoint/2010/main" val="20899889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7"/>
            <a:ext cx="8610600" cy="1325563"/>
          </a:xfrm>
        </p:spPr>
        <p:txBody>
          <a:bodyPr>
            <a:normAutofit/>
          </a:bodyPr>
          <a:lstStyle/>
          <a:p>
            <a:r>
              <a:rPr lang="en-US" sz="2800" dirty="0"/>
              <a:t>Ryan White HIV/AIDS Program </a:t>
            </a:r>
            <a:r>
              <a:rPr lang="en-US" sz="2800" dirty="0" smtClean="0"/>
              <a:t>Clients </a:t>
            </a:r>
            <a:r>
              <a:rPr lang="en-US" sz="2800" dirty="0"/>
              <a:t>(</a:t>
            </a:r>
            <a:r>
              <a:rPr lang="en-US" sz="2800" dirty="0" smtClean="0"/>
              <a:t>non-ADAP) Living </a:t>
            </a:r>
            <a:r>
              <a:rPr lang="en-US" sz="2800" dirty="0" smtClean="0">
                <a:solidFill>
                  <a:schemeClr val="accent4">
                    <a:lumMod val="75000"/>
                  </a:schemeClr>
                </a:solidFill>
              </a:rPr>
              <a:t>≤100% of </a:t>
            </a:r>
            <a:r>
              <a:rPr lang="en-US" sz="2800" dirty="0" smtClean="0"/>
              <a:t>the Federal Poverty Level, by </a:t>
            </a:r>
            <a:r>
              <a:rPr lang="en-US" sz="2800" dirty="0"/>
              <a:t>G</a:t>
            </a:r>
            <a:r>
              <a:rPr lang="en-US" sz="2800" dirty="0" smtClean="0"/>
              <a:t>ender</a:t>
            </a:r>
            <a:r>
              <a:rPr lang="en-US" sz="2800" dirty="0"/>
              <a:t>, 2014—United States and 3 </a:t>
            </a:r>
            <a:r>
              <a:rPr lang="en-US" sz="2800" dirty="0" smtClean="0"/>
              <a:t>Territories</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02325551"/>
              </p:ext>
            </p:extLst>
          </p:nvPr>
        </p:nvGraphicFramePr>
        <p:xfrm>
          <a:off x="381000" y="1532308"/>
          <a:ext cx="8382000" cy="494469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52400" y="6629400"/>
            <a:ext cx="3429000" cy="246221"/>
          </a:xfrm>
          <a:prstGeom prst="rect">
            <a:avLst/>
          </a:prstGeom>
          <a:noFill/>
        </p:spPr>
        <p:txBody>
          <a:bodyPr wrap="square" rtlCol="0">
            <a:spAutoFit/>
          </a:bodyPr>
          <a:lstStyle/>
          <a:p>
            <a:r>
              <a:rPr lang="en-US" sz="1000" dirty="0" smtClean="0">
                <a:solidFill>
                  <a:schemeClr val="bg1"/>
                </a:solidFill>
              </a:rPr>
              <a:t>FPL: Federal Poverty Level</a:t>
            </a:r>
            <a:endParaRPr lang="en-US" sz="1000" dirty="0">
              <a:solidFill>
                <a:schemeClr val="bg1"/>
              </a:solidFill>
            </a:endParaRPr>
          </a:p>
        </p:txBody>
      </p:sp>
      <p:sp>
        <p:nvSpPr>
          <p:cNvPr id="5" name="TextBox 4"/>
          <p:cNvSpPr txBox="1"/>
          <p:nvPr/>
        </p:nvSpPr>
        <p:spPr>
          <a:xfrm>
            <a:off x="7276981" y="5791200"/>
            <a:ext cx="800219" cy="307777"/>
          </a:xfrm>
          <a:prstGeom prst="rect">
            <a:avLst/>
          </a:prstGeom>
          <a:noFill/>
        </p:spPr>
        <p:txBody>
          <a:bodyPr wrap="none" rtlCol="0">
            <a:spAutoFit/>
          </a:bodyPr>
          <a:lstStyle/>
          <a:p>
            <a:r>
              <a:rPr lang="en-US" sz="1400" dirty="0" smtClean="0"/>
              <a:t>N=5,041</a:t>
            </a:r>
            <a:endParaRPr lang="en-US" sz="1400" dirty="0"/>
          </a:p>
        </p:txBody>
      </p:sp>
      <p:sp>
        <p:nvSpPr>
          <p:cNvPr id="6" name="TextBox 5"/>
          <p:cNvSpPr txBox="1"/>
          <p:nvPr/>
        </p:nvSpPr>
        <p:spPr>
          <a:xfrm>
            <a:off x="5417839" y="5788223"/>
            <a:ext cx="982961" cy="307777"/>
          </a:xfrm>
          <a:prstGeom prst="rect">
            <a:avLst/>
          </a:prstGeom>
          <a:noFill/>
        </p:spPr>
        <p:txBody>
          <a:bodyPr wrap="none" rtlCol="0">
            <a:spAutoFit/>
          </a:bodyPr>
          <a:lstStyle/>
          <a:p>
            <a:r>
              <a:rPr lang="en-US" sz="1400" dirty="0" smtClean="0"/>
              <a:t>N=133,609</a:t>
            </a:r>
            <a:endParaRPr lang="en-US" sz="1400" dirty="0"/>
          </a:p>
        </p:txBody>
      </p:sp>
      <p:sp>
        <p:nvSpPr>
          <p:cNvPr id="8" name="TextBox 7"/>
          <p:cNvSpPr txBox="1"/>
          <p:nvPr/>
        </p:nvSpPr>
        <p:spPr>
          <a:xfrm>
            <a:off x="3733800" y="5794560"/>
            <a:ext cx="982961" cy="307777"/>
          </a:xfrm>
          <a:prstGeom prst="rect">
            <a:avLst/>
          </a:prstGeom>
          <a:noFill/>
        </p:spPr>
        <p:txBody>
          <a:bodyPr wrap="none" rtlCol="0">
            <a:spAutoFit/>
          </a:bodyPr>
          <a:lstStyle/>
          <a:p>
            <a:r>
              <a:rPr lang="en-US" sz="1400" dirty="0" smtClean="0"/>
              <a:t>N=334,434</a:t>
            </a:r>
            <a:endParaRPr lang="en-US" sz="1400" dirty="0"/>
          </a:p>
        </p:txBody>
      </p:sp>
      <p:sp>
        <p:nvSpPr>
          <p:cNvPr id="9" name="TextBox 8"/>
          <p:cNvSpPr txBox="1"/>
          <p:nvPr/>
        </p:nvSpPr>
        <p:spPr>
          <a:xfrm>
            <a:off x="1981200" y="5791200"/>
            <a:ext cx="982961" cy="307777"/>
          </a:xfrm>
          <a:prstGeom prst="rect">
            <a:avLst/>
          </a:prstGeom>
          <a:noFill/>
        </p:spPr>
        <p:txBody>
          <a:bodyPr wrap="none" rtlCol="0">
            <a:spAutoFit/>
          </a:bodyPr>
          <a:lstStyle/>
          <a:p>
            <a:r>
              <a:rPr lang="en-US" sz="1400" dirty="0" smtClean="0"/>
              <a:t>N=473,084</a:t>
            </a:r>
            <a:endParaRPr lang="en-US" sz="1400" dirty="0"/>
          </a:p>
        </p:txBody>
      </p:sp>
    </p:spTree>
    <p:extLst>
      <p:ext uri="{BB962C8B-B14F-4D97-AF65-F5344CB8AC3E}">
        <p14:creationId xmlns:p14="http://schemas.microsoft.com/office/powerpoint/2010/main" val="18401999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t>
            </a:r>
            <a:r>
              <a:rPr lang="en-US" dirty="0"/>
              <a:t>o</a:t>
            </a:r>
            <a:r>
              <a:rPr lang="en-US" dirty="0" smtClean="0"/>
              <a:t>utcomes</a:t>
            </a:r>
            <a:endParaRPr lang="en-US" dirty="0"/>
          </a:p>
        </p:txBody>
      </p:sp>
    </p:spTree>
    <p:extLst>
      <p:ext uri="{BB962C8B-B14F-4D97-AF65-F5344CB8AC3E}">
        <p14:creationId xmlns:p14="http://schemas.microsoft.com/office/powerpoint/2010/main" val="6157958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385889"/>
          </a:xfrm>
        </p:spPr>
        <p:txBody>
          <a:bodyPr>
            <a:noAutofit/>
          </a:bodyPr>
          <a:lstStyle/>
          <a:p>
            <a:r>
              <a:rPr lang="en-US" sz="3000" dirty="0" smtClean="0">
                <a:cs typeface="Arial" panose="020B0604020202020204" pitchFamily="34" charset="0"/>
              </a:rPr>
              <a:t>Viral </a:t>
            </a:r>
            <a:r>
              <a:rPr lang="en-US" sz="3000" dirty="0">
                <a:cs typeface="Arial" panose="020B0604020202020204" pitchFamily="34" charset="0"/>
              </a:rPr>
              <a:t>Suppression </a:t>
            </a:r>
            <a:r>
              <a:rPr lang="en-US" sz="3000" dirty="0" smtClean="0">
                <a:cs typeface="Arial" panose="020B0604020202020204" pitchFamily="34" charset="0"/>
              </a:rPr>
              <a:t>among </a:t>
            </a:r>
            <a:r>
              <a:rPr lang="en-US" sz="3000" dirty="0"/>
              <a:t>Clients Served by the Ryan White HIV/AIDS Program </a:t>
            </a:r>
            <a:r>
              <a:rPr lang="en-US" sz="3000" dirty="0" smtClean="0">
                <a:cs typeface="Arial" panose="020B0604020202020204" pitchFamily="34" charset="0"/>
              </a:rPr>
              <a:t>(non-ADAP), by Age Group, 2014</a:t>
            </a:r>
            <a:r>
              <a:rPr lang="en-US" sz="3000" dirty="0"/>
              <a:t>—United States and 3 Territories</a:t>
            </a:r>
            <a:endParaRPr lang="en-US" sz="3000" dirty="0">
              <a:cs typeface="Arial" panose="020B0604020202020204" pitchFamily="34" charset="0"/>
            </a:endParaRPr>
          </a:p>
        </p:txBody>
      </p:sp>
      <p:graphicFrame>
        <p:nvGraphicFramePr>
          <p:cNvPr id="9" name="Chart 8" descr="Ryan White Services Report data, chart showing 2012 RSR data illustrating retention in care and viral load suppression by age"/>
          <p:cNvGraphicFramePr>
            <a:graphicFrameLocks/>
          </p:cNvGraphicFramePr>
          <p:nvPr>
            <p:extLst>
              <p:ext uri="{D42A27DB-BD31-4B8C-83A1-F6EECF244321}">
                <p14:modId xmlns:p14="http://schemas.microsoft.com/office/powerpoint/2010/main" val="2818052183"/>
              </p:ext>
            </p:extLst>
          </p:nvPr>
        </p:nvGraphicFramePr>
        <p:xfrm>
          <a:off x="152400" y="1600200"/>
          <a:ext cx="8801100" cy="45946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a:spLocks noChangeArrowheads="1"/>
          </p:cNvSpPr>
          <p:nvPr/>
        </p:nvSpPr>
        <p:spPr bwMode="auto">
          <a:xfrm>
            <a:off x="0" y="6194852"/>
            <a:ext cx="76962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000" i="1" u="sng" dirty="0" smtClean="0">
                <a:solidFill>
                  <a:schemeClr val="tx1"/>
                </a:solidFill>
                <a:latin typeface="Arial" panose="020B0604020202020204" pitchFamily="34" charset="0"/>
                <a:cs typeface="Arial" panose="020B0604020202020204" pitchFamily="34" charset="0"/>
              </a:rPr>
              <a:t>Viral suppression:</a:t>
            </a:r>
            <a:r>
              <a:rPr lang="en-US" altLang="en-US" sz="1000" i="1" dirty="0" smtClean="0">
                <a:solidFill>
                  <a:schemeClr val="tx1"/>
                </a:solidFill>
                <a:latin typeface="Arial" panose="020B0604020202020204" pitchFamily="34" charset="0"/>
                <a:cs typeface="Arial" panose="020B0604020202020204" pitchFamily="34" charset="0"/>
              </a:rPr>
              <a:t> </a:t>
            </a:r>
            <a:r>
              <a:rPr lang="en-US" altLang="en-US" sz="1000" dirty="0" smtClean="0">
                <a:solidFill>
                  <a:schemeClr val="tx1"/>
                </a:solidFill>
                <a:latin typeface="Arial" panose="020B0604020202020204" pitchFamily="34" charset="0"/>
                <a:cs typeface="Arial" panose="020B0604020202020204" pitchFamily="34" charset="0"/>
              </a:rPr>
              <a:t>≥1 </a:t>
            </a:r>
            <a:r>
              <a:rPr lang="en-US" altLang="en-US" sz="1000" dirty="0">
                <a:solidFill>
                  <a:schemeClr val="tx1"/>
                </a:solidFill>
                <a:latin typeface="Arial" panose="020B0604020202020204" pitchFamily="34" charset="0"/>
                <a:cs typeface="Arial" panose="020B0604020202020204" pitchFamily="34" charset="0"/>
              </a:rPr>
              <a:t>OAMC visit during the calendar year and </a:t>
            </a:r>
            <a:r>
              <a:rPr lang="en-US" altLang="en-US" sz="1000" dirty="0" smtClean="0">
                <a:solidFill>
                  <a:schemeClr val="tx1"/>
                </a:solidFill>
                <a:latin typeface="Arial" panose="020B0604020202020204" pitchFamily="34" charset="0"/>
                <a:cs typeface="Arial" panose="020B0604020202020204" pitchFamily="34" charset="0"/>
              </a:rPr>
              <a:t>≥</a:t>
            </a:r>
            <a:r>
              <a:rPr lang="en-US" altLang="en-US" sz="1000" dirty="0">
                <a:solidFill>
                  <a:schemeClr val="tx1"/>
                </a:solidFill>
                <a:latin typeface="Arial" panose="020B0604020202020204" pitchFamily="34" charset="0"/>
                <a:cs typeface="Arial" panose="020B0604020202020204" pitchFamily="34" charset="0"/>
              </a:rPr>
              <a:t>1 viral load </a:t>
            </a:r>
            <a:r>
              <a:rPr lang="en-US" altLang="en-US" sz="1000" dirty="0" smtClean="0">
                <a:solidFill>
                  <a:schemeClr val="tx1"/>
                </a:solidFill>
                <a:latin typeface="Arial" panose="020B0604020202020204" pitchFamily="34" charset="0"/>
                <a:cs typeface="Arial" panose="020B0604020202020204" pitchFamily="34" charset="0"/>
              </a:rPr>
              <a:t>reported, with the last </a:t>
            </a:r>
            <a:r>
              <a:rPr lang="en-US" altLang="en-US" sz="1000" dirty="0">
                <a:solidFill>
                  <a:schemeClr val="tx1"/>
                </a:solidFill>
                <a:latin typeface="Arial" panose="020B0604020202020204" pitchFamily="34" charset="0"/>
                <a:cs typeface="Arial" panose="020B0604020202020204" pitchFamily="34" charset="0"/>
              </a:rPr>
              <a:t>viral load </a:t>
            </a:r>
            <a:r>
              <a:rPr lang="en-US" altLang="en-US" sz="1000" dirty="0" smtClean="0">
                <a:solidFill>
                  <a:schemeClr val="tx1"/>
                </a:solidFill>
                <a:latin typeface="Arial" panose="020B0604020202020204" pitchFamily="34" charset="0"/>
                <a:cs typeface="Arial" panose="020B0604020202020204" pitchFamily="34" charset="0"/>
              </a:rPr>
              <a:t>result &lt;200 copies/</a:t>
            </a:r>
            <a:r>
              <a:rPr lang="en-US" altLang="en-US" sz="1000" dirty="0" err="1" smtClean="0">
                <a:solidFill>
                  <a:schemeClr val="tx1"/>
                </a:solidFill>
                <a:latin typeface="Arial" panose="020B0604020202020204" pitchFamily="34" charset="0"/>
                <a:cs typeface="Arial" panose="020B0604020202020204" pitchFamily="34" charset="0"/>
              </a:rPr>
              <a:t>mL.</a:t>
            </a:r>
            <a:endParaRPr lang="en-US" altLang="en-US" sz="1000" dirty="0">
              <a:solidFill>
                <a:schemeClr val="tx1"/>
              </a:solidFill>
              <a:latin typeface="Arial" panose="020B0604020202020204" pitchFamily="34" charset="0"/>
              <a:cs typeface="Arial" panose="020B0604020202020204" pitchFamily="34" charset="0"/>
            </a:endParaRPr>
          </a:p>
          <a:p>
            <a:pPr eaLnBrk="1" hangingPunct="1">
              <a:spcBef>
                <a:spcPct val="0"/>
              </a:spcBef>
              <a:buNone/>
            </a:pPr>
            <a:r>
              <a:rPr lang="en-US" altLang="en-US" sz="1000" i="1" dirty="0" smtClean="0">
                <a:solidFill>
                  <a:schemeClr val="tx1"/>
                </a:solidFill>
                <a:latin typeface="Arial" panose="020B0604020202020204" pitchFamily="34" charset="0"/>
                <a:cs typeface="Arial" panose="020B0604020202020204" pitchFamily="34" charset="0"/>
              </a:rPr>
              <a:t>Source</a:t>
            </a:r>
            <a:r>
              <a:rPr lang="en-US" altLang="en-US" sz="1000" i="1" dirty="0">
                <a:solidFill>
                  <a:schemeClr val="tx1"/>
                </a:solidFill>
                <a:latin typeface="Arial" panose="020B0604020202020204" pitchFamily="34" charset="0"/>
                <a:cs typeface="Arial" panose="020B0604020202020204" pitchFamily="34" charset="0"/>
              </a:rPr>
              <a:t>: </a:t>
            </a:r>
            <a:r>
              <a:rPr lang="en-US" altLang="en-US" sz="1000" dirty="0">
                <a:solidFill>
                  <a:schemeClr val="tx1"/>
                </a:solidFill>
                <a:latin typeface="Arial" panose="020B0604020202020204" pitchFamily="34" charset="0"/>
                <a:cs typeface="Arial" panose="020B0604020202020204" pitchFamily="34" charset="0"/>
              </a:rPr>
              <a:t>HRSA, HIV/AIDS Bureau, Annual Client-Level Data Report, Ryan White Services Report, 2014</a:t>
            </a:r>
          </a:p>
        </p:txBody>
      </p:sp>
    </p:spTree>
    <p:extLst>
      <p:ext uri="{BB962C8B-B14F-4D97-AF65-F5344CB8AC3E}">
        <p14:creationId xmlns:p14="http://schemas.microsoft.com/office/powerpoint/2010/main" val="30805712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7"/>
            <a:ext cx="8534400" cy="1325563"/>
          </a:xfrm>
        </p:spPr>
        <p:txBody>
          <a:bodyPr>
            <a:normAutofit/>
          </a:bodyPr>
          <a:lstStyle/>
          <a:p>
            <a:r>
              <a:rPr lang="en-US" sz="2800" dirty="0" smtClean="0"/>
              <a:t>Viral Suppression among Clients Served by the Ryan White HIV/AIDS Program (</a:t>
            </a:r>
            <a:r>
              <a:rPr lang="en-US" sz="2800" dirty="0"/>
              <a:t>non-ADAP</a:t>
            </a:r>
            <a:r>
              <a:rPr lang="en-US" sz="2800" dirty="0" smtClean="0"/>
              <a:t>), by Race/Ethnicity</a:t>
            </a:r>
            <a:r>
              <a:rPr lang="en-US" sz="2800" dirty="0"/>
              <a:t>, 2014—United States and 3 Territories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703786"/>
              </p:ext>
            </p:extLst>
          </p:nvPr>
        </p:nvGraphicFramePr>
        <p:xfrm>
          <a:off x="-11875" y="1600200"/>
          <a:ext cx="9067800" cy="45719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3"/>
          <p:cNvSpPr txBox="1"/>
          <p:nvPr/>
        </p:nvSpPr>
        <p:spPr>
          <a:xfrm>
            <a:off x="-11875" y="5867400"/>
            <a:ext cx="7555675" cy="8694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 Hispanics/Latinos can be of any race.</a:t>
            </a:r>
          </a:p>
          <a:p>
            <a:r>
              <a:rPr lang="en-US" sz="1000" dirty="0" smtClean="0"/>
              <a:t>Note: </a:t>
            </a:r>
            <a:r>
              <a:rPr lang="en-US" sz="1000" dirty="0"/>
              <a:t>N represents the total number of clients in the specific </a:t>
            </a:r>
            <a:r>
              <a:rPr lang="en-US" sz="1000" dirty="0" smtClean="0"/>
              <a:t>subpopulation.</a:t>
            </a:r>
          </a:p>
          <a:p>
            <a:r>
              <a:rPr lang="en-US" sz="1000" i="1" dirty="0" smtClean="0"/>
              <a:t>Viral suppression: </a:t>
            </a:r>
            <a:r>
              <a:rPr lang="en-US" sz="1000" dirty="0" smtClean="0"/>
              <a:t>≥ </a:t>
            </a:r>
            <a:r>
              <a:rPr lang="en-US" sz="1000" dirty="0"/>
              <a:t>1 </a:t>
            </a:r>
            <a:r>
              <a:rPr lang="en-US" sz="1000" dirty="0" smtClean="0"/>
              <a:t>outpatient ambulatory medical care visit </a:t>
            </a:r>
            <a:r>
              <a:rPr lang="en-US" sz="1000" dirty="0"/>
              <a:t>during the calendar year and </a:t>
            </a:r>
            <a:r>
              <a:rPr lang="en-US" sz="1000" dirty="0" smtClean="0"/>
              <a:t>≥</a:t>
            </a:r>
            <a:r>
              <a:rPr lang="en-US" sz="1000" dirty="0"/>
              <a:t>1 viral load </a:t>
            </a:r>
            <a:r>
              <a:rPr lang="en-US" sz="1000" dirty="0" smtClean="0"/>
              <a:t>reported, with the last  viral load result &lt;200 copies/</a:t>
            </a:r>
            <a:r>
              <a:rPr lang="en-US" sz="1000" dirty="0" err="1" smtClean="0"/>
              <a:t>mL.</a:t>
            </a:r>
            <a:endParaRPr lang="en-US" sz="1000" dirty="0"/>
          </a:p>
          <a:p>
            <a:endParaRPr lang="en-US" sz="1000" dirty="0"/>
          </a:p>
        </p:txBody>
      </p:sp>
    </p:spTree>
    <p:extLst>
      <p:ext uri="{BB962C8B-B14F-4D97-AF65-F5344CB8AC3E}">
        <p14:creationId xmlns:p14="http://schemas.microsoft.com/office/powerpoint/2010/main" val="25492934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1578855804"/>
              </p:ext>
            </p:extLst>
          </p:nvPr>
        </p:nvGraphicFramePr>
        <p:xfrm>
          <a:off x="0" y="1371600"/>
          <a:ext cx="9144000" cy="476610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1" y="152400"/>
            <a:ext cx="8686800" cy="1143000"/>
          </a:xfrm>
        </p:spPr>
        <p:txBody>
          <a:bodyPr>
            <a:noAutofit/>
          </a:bodyPr>
          <a:lstStyle/>
          <a:p>
            <a:r>
              <a:rPr lang="en-US" sz="2800" dirty="0" smtClean="0">
                <a:cs typeface="Arial" panose="020B0604020202020204" pitchFamily="34" charset="0"/>
              </a:rPr>
              <a:t>Viral Suppression among </a:t>
            </a:r>
            <a:r>
              <a:rPr lang="en-US" sz="2800" dirty="0"/>
              <a:t>Clients Served by the Ryan White HIV/AIDS Program </a:t>
            </a:r>
            <a:r>
              <a:rPr lang="en-US" sz="2800" dirty="0" smtClean="0">
                <a:cs typeface="Arial" panose="020B0604020202020204" pitchFamily="34" charset="0"/>
              </a:rPr>
              <a:t>(non-ADAP), by Race/Ethnicity, 2010‒2014</a:t>
            </a:r>
            <a:r>
              <a:rPr lang="en-US" sz="2800" dirty="0"/>
              <a:t>—United States and 3 Territories</a:t>
            </a:r>
            <a:endParaRPr lang="en-US" sz="2800" dirty="0">
              <a:cs typeface="Arial" panose="020B0604020202020204" pitchFamily="34" charset="0"/>
            </a:endParaRPr>
          </a:p>
        </p:txBody>
      </p:sp>
      <p:sp>
        <p:nvSpPr>
          <p:cNvPr id="4" name="TextBox 5"/>
          <p:cNvSpPr txBox="1">
            <a:spLocks noChangeArrowheads="1"/>
          </p:cNvSpPr>
          <p:nvPr/>
        </p:nvSpPr>
        <p:spPr bwMode="auto">
          <a:xfrm>
            <a:off x="0" y="6194852"/>
            <a:ext cx="76962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000" i="1" u="sng" dirty="0" smtClean="0">
                <a:solidFill>
                  <a:schemeClr val="tx1"/>
                </a:solidFill>
                <a:latin typeface="Arial" panose="020B0604020202020204" pitchFamily="34" charset="0"/>
                <a:cs typeface="Arial" panose="020B0604020202020204" pitchFamily="34" charset="0"/>
              </a:rPr>
              <a:t>Viral suppression:</a:t>
            </a:r>
            <a:r>
              <a:rPr lang="en-US" altLang="en-US" sz="1000" i="1" dirty="0" smtClean="0">
                <a:solidFill>
                  <a:schemeClr val="tx1"/>
                </a:solidFill>
                <a:latin typeface="Arial" panose="020B0604020202020204" pitchFamily="34" charset="0"/>
                <a:cs typeface="Arial" panose="020B0604020202020204" pitchFamily="34" charset="0"/>
              </a:rPr>
              <a:t> </a:t>
            </a:r>
            <a:r>
              <a:rPr lang="en-US" altLang="en-US" sz="1000" dirty="0" smtClean="0">
                <a:solidFill>
                  <a:schemeClr val="tx1"/>
                </a:solidFill>
                <a:latin typeface="Arial" panose="020B0604020202020204" pitchFamily="34" charset="0"/>
                <a:cs typeface="Arial" panose="020B0604020202020204" pitchFamily="34" charset="0"/>
              </a:rPr>
              <a:t>≥1 </a:t>
            </a:r>
            <a:r>
              <a:rPr lang="en-US" altLang="en-US" sz="1000" dirty="0">
                <a:solidFill>
                  <a:schemeClr val="tx1"/>
                </a:solidFill>
                <a:latin typeface="Arial" panose="020B0604020202020204" pitchFamily="34" charset="0"/>
                <a:cs typeface="Arial" panose="020B0604020202020204" pitchFamily="34" charset="0"/>
              </a:rPr>
              <a:t>OAMC visit during the calendar year and </a:t>
            </a:r>
            <a:r>
              <a:rPr lang="en-US" altLang="en-US" sz="1000" dirty="0" smtClean="0">
                <a:solidFill>
                  <a:schemeClr val="tx1"/>
                </a:solidFill>
                <a:latin typeface="Arial" panose="020B0604020202020204" pitchFamily="34" charset="0"/>
                <a:cs typeface="Arial" panose="020B0604020202020204" pitchFamily="34" charset="0"/>
              </a:rPr>
              <a:t>≥</a:t>
            </a:r>
            <a:r>
              <a:rPr lang="en-US" altLang="en-US" sz="1000" dirty="0">
                <a:solidFill>
                  <a:schemeClr val="tx1"/>
                </a:solidFill>
                <a:latin typeface="Arial" panose="020B0604020202020204" pitchFamily="34" charset="0"/>
                <a:cs typeface="Arial" panose="020B0604020202020204" pitchFamily="34" charset="0"/>
              </a:rPr>
              <a:t>1 viral load </a:t>
            </a:r>
            <a:r>
              <a:rPr lang="en-US" altLang="en-US" sz="1000" dirty="0" smtClean="0">
                <a:solidFill>
                  <a:schemeClr val="tx1"/>
                </a:solidFill>
                <a:latin typeface="Arial" panose="020B0604020202020204" pitchFamily="34" charset="0"/>
                <a:cs typeface="Arial" panose="020B0604020202020204" pitchFamily="34" charset="0"/>
              </a:rPr>
              <a:t>reported, with the last </a:t>
            </a:r>
            <a:r>
              <a:rPr lang="en-US" altLang="en-US" sz="1000" dirty="0">
                <a:solidFill>
                  <a:schemeClr val="tx1"/>
                </a:solidFill>
                <a:latin typeface="Arial" panose="020B0604020202020204" pitchFamily="34" charset="0"/>
                <a:cs typeface="Arial" panose="020B0604020202020204" pitchFamily="34" charset="0"/>
              </a:rPr>
              <a:t>viral load </a:t>
            </a:r>
            <a:r>
              <a:rPr lang="en-US" altLang="en-US" sz="1000" dirty="0" smtClean="0">
                <a:solidFill>
                  <a:schemeClr val="tx1"/>
                </a:solidFill>
                <a:latin typeface="Arial" panose="020B0604020202020204" pitchFamily="34" charset="0"/>
                <a:cs typeface="Arial" panose="020B0604020202020204" pitchFamily="34" charset="0"/>
              </a:rPr>
              <a:t>result &lt;200 copies/</a:t>
            </a:r>
            <a:r>
              <a:rPr lang="en-US" altLang="en-US" sz="1000" dirty="0" err="1" smtClean="0">
                <a:solidFill>
                  <a:schemeClr val="tx1"/>
                </a:solidFill>
                <a:latin typeface="Arial" panose="020B0604020202020204" pitchFamily="34" charset="0"/>
                <a:cs typeface="Arial" panose="020B0604020202020204" pitchFamily="34" charset="0"/>
              </a:rPr>
              <a:t>mL.</a:t>
            </a:r>
            <a:endParaRPr lang="en-US" altLang="en-US" sz="1000" dirty="0">
              <a:solidFill>
                <a:schemeClr val="tx1"/>
              </a:solidFill>
              <a:latin typeface="Arial" panose="020B0604020202020204" pitchFamily="34" charset="0"/>
              <a:cs typeface="Arial" panose="020B0604020202020204" pitchFamily="34" charset="0"/>
            </a:endParaRPr>
          </a:p>
          <a:p>
            <a:pPr eaLnBrk="1" hangingPunct="1">
              <a:spcBef>
                <a:spcPct val="0"/>
              </a:spcBef>
              <a:buNone/>
            </a:pPr>
            <a:r>
              <a:rPr lang="en-US" altLang="en-US" sz="1000" i="1" dirty="0" smtClean="0">
                <a:solidFill>
                  <a:schemeClr val="tx1"/>
                </a:solidFill>
                <a:latin typeface="Arial" panose="020B0604020202020204" pitchFamily="34" charset="0"/>
                <a:cs typeface="Arial" panose="020B0604020202020204" pitchFamily="34" charset="0"/>
              </a:rPr>
              <a:t>Source</a:t>
            </a:r>
            <a:r>
              <a:rPr lang="en-US" altLang="en-US" sz="1000" i="1" dirty="0">
                <a:solidFill>
                  <a:schemeClr val="tx1"/>
                </a:solidFill>
                <a:latin typeface="Arial" panose="020B0604020202020204" pitchFamily="34" charset="0"/>
                <a:cs typeface="Arial" panose="020B0604020202020204" pitchFamily="34" charset="0"/>
              </a:rPr>
              <a:t>: </a:t>
            </a:r>
            <a:r>
              <a:rPr lang="en-US" altLang="en-US" sz="1000" dirty="0">
                <a:solidFill>
                  <a:schemeClr val="tx1"/>
                </a:solidFill>
                <a:latin typeface="Arial" panose="020B0604020202020204" pitchFamily="34" charset="0"/>
                <a:cs typeface="Arial" panose="020B0604020202020204" pitchFamily="34" charset="0"/>
              </a:rPr>
              <a:t>HRSA, HIV/AIDS Bureau, Annual Client-Level Data Report, Ryan White Services Report, 2014</a:t>
            </a:r>
          </a:p>
        </p:txBody>
      </p:sp>
      <p:cxnSp>
        <p:nvCxnSpPr>
          <p:cNvPr id="5" name="Straight Connector 4"/>
          <p:cNvCxnSpPr/>
          <p:nvPr/>
        </p:nvCxnSpPr>
        <p:spPr>
          <a:xfrm>
            <a:off x="0" y="13716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05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t>
            </a:r>
            <a:r>
              <a:rPr lang="en-US" dirty="0"/>
              <a:t>S</a:t>
            </a:r>
            <a:r>
              <a:rPr lang="en-US" dirty="0" smtClean="0"/>
              <a:t>ession</a:t>
            </a:r>
            <a:endParaRPr lang="en-US" dirty="0"/>
          </a:p>
        </p:txBody>
      </p:sp>
      <p:sp>
        <p:nvSpPr>
          <p:cNvPr id="3" name="Content Placeholder 2"/>
          <p:cNvSpPr>
            <a:spLocks noGrp="1"/>
          </p:cNvSpPr>
          <p:nvPr>
            <p:ph idx="1"/>
          </p:nvPr>
        </p:nvSpPr>
        <p:spPr/>
        <p:txBody>
          <a:bodyPr>
            <a:normAutofit/>
          </a:bodyPr>
          <a:lstStyle/>
          <a:p>
            <a:r>
              <a:rPr lang="en-US" sz="2400" dirty="0" smtClean="0"/>
              <a:t>About the Ryan White HIV/AIDS Program (RWHAP</a:t>
            </a:r>
            <a:r>
              <a:rPr lang="en-US" sz="2400" dirty="0"/>
              <a:t>)</a:t>
            </a:r>
          </a:p>
          <a:p>
            <a:r>
              <a:rPr lang="en-US" sz="2400" dirty="0"/>
              <a:t>Who we serve</a:t>
            </a:r>
          </a:p>
          <a:p>
            <a:r>
              <a:rPr lang="en-US" sz="2400" dirty="0" smtClean="0"/>
              <a:t>Measuring outcomes</a:t>
            </a:r>
          </a:p>
          <a:p>
            <a:r>
              <a:rPr lang="en-US" sz="2400" dirty="0" smtClean="0"/>
              <a:t>Using client-level data</a:t>
            </a:r>
          </a:p>
          <a:p>
            <a:r>
              <a:rPr lang="en-US" sz="2400" dirty="0" smtClean="0"/>
              <a:t>Using data at the local level</a:t>
            </a:r>
            <a:endParaRPr lang="en-US" sz="2400" dirty="0"/>
          </a:p>
          <a:p>
            <a:r>
              <a:rPr lang="en-US" sz="2400" dirty="0" smtClean="0"/>
              <a:t>Resources</a:t>
            </a:r>
            <a:endParaRPr lang="en-US" sz="2400" dirty="0"/>
          </a:p>
        </p:txBody>
      </p:sp>
    </p:spTree>
    <p:extLst>
      <p:ext uri="{BB962C8B-B14F-4D97-AF65-F5344CB8AC3E}">
        <p14:creationId xmlns:p14="http://schemas.microsoft.com/office/powerpoint/2010/main" val="36176234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p:cNvGraphicFramePr>
            <a:graphicFrameLocks noGrp="1"/>
          </p:cNvGraphicFramePr>
          <p:nvPr>
            <p:ph idx="1"/>
            <p:extLst>
              <p:ext uri="{D42A27DB-BD31-4B8C-83A1-F6EECF244321}">
                <p14:modId xmlns:p14="http://schemas.microsoft.com/office/powerpoint/2010/main" val="1123618047"/>
              </p:ext>
            </p:extLst>
          </p:nvPr>
        </p:nvGraphicFramePr>
        <p:xfrm>
          <a:off x="0" y="1676400"/>
          <a:ext cx="8991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4"/>
          <p:cNvSpPr txBox="1"/>
          <p:nvPr/>
        </p:nvSpPr>
        <p:spPr>
          <a:xfrm>
            <a:off x="0" y="6153090"/>
            <a:ext cx="7391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smtClean="0"/>
              <a:t>Viral </a:t>
            </a:r>
            <a:r>
              <a:rPr lang="en-US" sz="1000" i="1" dirty="0"/>
              <a:t>suppression: </a:t>
            </a:r>
            <a:r>
              <a:rPr lang="en-US" sz="1000" dirty="0"/>
              <a:t>≥ 1 outpatient ambulatory medical care visit during the calendar year and ≥1 viral load reported, with the last  viral load result &lt;200 </a:t>
            </a:r>
            <a:r>
              <a:rPr lang="en-US" sz="1000" dirty="0" smtClean="0"/>
              <a:t>copies/</a:t>
            </a:r>
            <a:r>
              <a:rPr lang="en-US" sz="1000" dirty="0" err="1" smtClean="0"/>
              <a:t>mL.</a:t>
            </a:r>
            <a:endParaRPr lang="en-US" sz="1000" dirty="0"/>
          </a:p>
        </p:txBody>
      </p:sp>
      <p:sp>
        <p:nvSpPr>
          <p:cNvPr id="2" name="Title 1"/>
          <p:cNvSpPr>
            <a:spLocks noGrp="1"/>
          </p:cNvSpPr>
          <p:nvPr>
            <p:ph type="title"/>
          </p:nvPr>
        </p:nvSpPr>
        <p:spPr>
          <a:xfrm>
            <a:off x="228600" y="122237"/>
            <a:ext cx="8686800" cy="1325563"/>
          </a:xfrm>
        </p:spPr>
        <p:txBody>
          <a:bodyPr>
            <a:noAutofit/>
          </a:bodyPr>
          <a:lstStyle/>
          <a:p>
            <a:r>
              <a:rPr lang="en-US" sz="2800" dirty="0" smtClean="0"/>
              <a:t>Viral Suppression among Clients Aged ≥13 Years </a:t>
            </a:r>
            <a:r>
              <a:rPr lang="en-US" sz="2800" dirty="0"/>
              <a:t>Served by the Ryan White HIV/AIDS Program (non-ADAP), by </a:t>
            </a:r>
            <a:r>
              <a:rPr lang="en-US" sz="2800" dirty="0" smtClean="0"/>
              <a:t>Gender, </a:t>
            </a:r>
            <a:r>
              <a:rPr lang="en-US" sz="2800" dirty="0"/>
              <a:t>2014—United </a:t>
            </a:r>
            <a:r>
              <a:rPr lang="en-US" sz="2800" dirty="0" smtClean="0"/>
              <a:t>States </a:t>
            </a:r>
            <a:r>
              <a:rPr lang="en-US" sz="2800" dirty="0"/>
              <a:t>and 3 Territories</a:t>
            </a:r>
          </a:p>
        </p:txBody>
      </p:sp>
      <p:sp>
        <p:nvSpPr>
          <p:cNvPr id="6" name="TextBox 1"/>
          <p:cNvSpPr txBox="1"/>
          <p:nvPr/>
        </p:nvSpPr>
        <p:spPr>
          <a:xfrm>
            <a:off x="1371600" y="5791200"/>
            <a:ext cx="10668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N=283,811</a:t>
            </a:r>
          </a:p>
        </p:txBody>
      </p:sp>
      <p:sp>
        <p:nvSpPr>
          <p:cNvPr id="7" name="TextBox 1"/>
          <p:cNvSpPr txBox="1"/>
          <p:nvPr/>
        </p:nvSpPr>
        <p:spPr>
          <a:xfrm>
            <a:off x="3429000" y="5562600"/>
            <a:ext cx="10668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N=80,865</a:t>
            </a:r>
          </a:p>
        </p:txBody>
      </p:sp>
      <p:sp>
        <p:nvSpPr>
          <p:cNvPr id="8" name="TextBox 1"/>
          <p:cNvSpPr txBox="1"/>
          <p:nvPr/>
        </p:nvSpPr>
        <p:spPr>
          <a:xfrm>
            <a:off x="5486400" y="5562600"/>
            <a:ext cx="10668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N=200,093</a:t>
            </a:r>
          </a:p>
        </p:txBody>
      </p:sp>
      <p:sp>
        <p:nvSpPr>
          <p:cNvPr id="9" name="TextBox 1"/>
          <p:cNvSpPr txBox="1"/>
          <p:nvPr/>
        </p:nvSpPr>
        <p:spPr>
          <a:xfrm>
            <a:off x="7620000" y="5562600"/>
            <a:ext cx="10668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N=2,719</a:t>
            </a:r>
          </a:p>
        </p:txBody>
      </p:sp>
    </p:spTree>
    <p:extLst>
      <p:ext uri="{BB962C8B-B14F-4D97-AF65-F5344CB8AC3E}">
        <p14:creationId xmlns:p14="http://schemas.microsoft.com/office/powerpoint/2010/main" val="8691350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3462950800"/>
              </p:ext>
            </p:extLst>
          </p:nvPr>
        </p:nvGraphicFramePr>
        <p:xfrm>
          <a:off x="0" y="1371600"/>
          <a:ext cx="9144000" cy="476610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52400" y="152400"/>
            <a:ext cx="8991599" cy="1143000"/>
          </a:xfrm>
        </p:spPr>
        <p:txBody>
          <a:bodyPr>
            <a:noAutofit/>
          </a:bodyPr>
          <a:lstStyle/>
          <a:p>
            <a:r>
              <a:rPr lang="en-US" sz="2800" dirty="0" smtClean="0">
                <a:cs typeface="Arial" panose="020B0604020202020204" pitchFamily="34" charset="0"/>
              </a:rPr>
              <a:t>Viral Suppression among </a:t>
            </a:r>
            <a:r>
              <a:rPr lang="en-US" sz="2800" dirty="0"/>
              <a:t>Clients Served by the Ryan White HIV/AIDS Program </a:t>
            </a:r>
            <a:r>
              <a:rPr lang="en-US" sz="2800" dirty="0" smtClean="0">
                <a:cs typeface="Arial" panose="020B0604020202020204" pitchFamily="34" charset="0"/>
              </a:rPr>
              <a:t>(non-ADAP), by Gender, 2010‒2014</a:t>
            </a:r>
            <a:r>
              <a:rPr lang="en-US" sz="2800" dirty="0"/>
              <a:t>—United States and 3 Territories</a:t>
            </a:r>
            <a:endParaRPr lang="en-US" sz="2800" dirty="0">
              <a:cs typeface="Arial" panose="020B0604020202020204" pitchFamily="34" charset="0"/>
            </a:endParaRPr>
          </a:p>
        </p:txBody>
      </p:sp>
      <p:sp>
        <p:nvSpPr>
          <p:cNvPr id="4" name="TextBox 5"/>
          <p:cNvSpPr txBox="1">
            <a:spLocks noChangeArrowheads="1"/>
          </p:cNvSpPr>
          <p:nvPr/>
        </p:nvSpPr>
        <p:spPr bwMode="auto">
          <a:xfrm>
            <a:off x="0" y="6194852"/>
            <a:ext cx="76962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000" i="1" dirty="0" smtClean="0">
                <a:solidFill>
                  <a:schemeClr val="tx1"/>
                </a:solidFill>
                <a:latin typeface="Arial" panose="020B0604020202020204" pitchFamily="34" charset="0"/>
                <a:cs typeface="Arial" panose="020B0604020202020204" pitchFamily="34" charset="0"/>
              </a:rPr>
              <a:t>Viral suppression: </a:t>
            </a:r>
            <a:r>
              <a:rPr lang="en-US" altLang="en-US" sz="1000" dirty="0" smtClean="0">
                <a:solidFill>
                  <a:schemeClr val="tx1"/>
                </a:solidFill>
                <a:latin typeface="Arial" panose="020B0604020202020204" pitchFamily="34" charset="0"/>
                <a:cs typeface="Arial" panose="020B0604020202020204" pitchFamily="34" charset="0"/>
              </a:rPr>
              <a:t>≥1 </a:t>
            </a:r>
            <a:r>
              <a:rPr lang="en-US" altLang="en-US" sz="1000" dirty="0">
                <a:solidFill>
                  <a:schemeClr val="tx1"/>
                </a:solidFill>
                <a:latin typeface="Arial" panose="020B0604020202020204" pitchFamily="34" charset="0"/>
                <a:cs typeface="Arial" panose="020B0604020202020204" pitchFamily="34" charset="0"/>
              </a:rPr>
              <a:t>OAMC visit during the calendar year and </a:t>
            </a:r>
            <a:r>
              <a:rPr lang="en-US" altLang="en-US" sz="1000" dirty="0" smtClean="0">
                <a:solidFill>
                  <a:schemeClr val="tx1"/>
                </a:solidFill>
                <a:latin typeface="Arial" panose="020B0604020202020204" pitchFamily="34" charset="0"/>
                <a:cs typeface="Arial" panose="020B0604020202020204" pitchFamily="34" charset="0"/>
              </a:rPr>
              <a:t>≥</a:t>
            </a:r>
            <a:r>
              <a:rPr lang="en-US" altLang="en-US" sz="1000" dirty="0">
                <a:solidFill>
                  <a:schemeClr val="tx1"/>
                </a:solidFill>
                <a:latin typeface="Arial" panose="020B0604020202020204" pitchFamily="34" charset="0"/>
                <a:cs typeface="Arial" panose="020B0604020202020204" pitchFamily="34" charset="0"/>
              </a:rPr>
              <a:t>1 viral load </a:t>
            </a:r>
            <a:r>
              <a:rPr lang="en-US" altLang="en-US" sz="1000" dirty="0" smtClean="0">
                <a:solidFill>
                  <a:schemeClr val="tx1"/>
                </a:solidFill>
                <a:latin typeface="Arial" panose="020B0604020202020204" pitchFamily="34" charset="0"/>
                <a:cs typeface="Arial" panose="020B0604020202020204" pitchFamily="34" charset="0"/>
              </a:rPr>
              <a:t>reported, with the last </a:t>
            </a:r>
            <a:r>
              <a:rPr lang="en-US" altLang="en-US" sz="1000" dirty="0">
                <a:solidFill>
                  <a:schemeClr val="tx1"/>
                </a:solidFill>
                <a:latin typeface="Arial" panose="020B0604020202020204" pitchFamily="34" charset="0"/>
                <a:cs typeface="Arial" panose="020B0604020202020204" pitchFamily="34" charset="0"/>
              </a:rPr>
              <a:t>viral load </a:t>
            </a:r>
            <a:r>
              <a:rPr lang="en-US" altLang="en-US" sz="1000" dirty="0" smtClean="0">
                <a:solidFill>
                  <a:schemeClr val="tx1"/>
                </a:solidFill>
                <a:latin typeface="Arial" panose="020B0604020202020204" pitchFamily="34" charset="0"/>
                <a:cs typeface="Arial" panose="020B0604020202020204" pitchFamily="34" charset="0"/>
              </a:rPr>
              <a:t>result &lt;200 copies/</a:t>
            </a:r>
            <a:r>
              <a:rPr lang="en-US" altLang="en-US" sz="1000" dirty="0" err="1" smtClean="0">
                <a:solidFill>
                  <a:schemeClr val="tx1"/>
                </a:solidFill>
                <a:latin typeface="Arial" panose="020B0604020202020204" pitchFamily="34" charset="0"/>
                <a:cs typeface="Arial" panose="020B0604020202020204" pitchFamily="34" charset="0"/>
              </a:rPr>
              <a:t>mL.</a:t>
            </a:r>
            <a:endParaRPr lang="en-US" altLang="en-US" sz="1000" dirty="0">
              <a:solidFill>
                <a:schemeClr val="tx1"/>
              </a:solidFill>
              <a:latin typeface="Arial" panose="020B0604020202020204" pitchFamily="34" charset="0"/>
              <a:cs typeface="Arial" panose="020B0604020202020204" pitchFamily="34" charset="0"/>
            </a:endParaRPr>
          </a:p>
          <a:p>
            <a:pPr eaLnBrk="1" hangingPunct="1">
              <a:spcBef>
                <a:spcPct val="0"/>
              </a:spcBef>
              <a:buNone/>
            </a:pPr>
            <a:r>
              <a:rPr lang="en-US" altLang="en-US" sz="1000" i="1" dirty="0" smtClean="0">
                <a:solidFill>
                  <a:schemeClr val="tx1"/>
                </a:solidFill>
                <a:latin typeface="Arial" panose="020B0604020202020204" pitchFamily="34" charset="0"/>
                <a:cs typeface="Arial" panose="020B0604020202020204" pitchFamily="34" charset="0"/>
              </a:rPr>
              <a:t>Source</a:t>
            </a:r>
            <a:r>
              <a:rPr lang="en-US" altLang="en-US" sz="1000" i="1" dirty="0">
                <a:solidFill>
                  <a:schemeClr val="tx1"/>
                </a:solidFill>
                <a:latin typeface="Arial" panose="020B0604020202020204" pitchFamily="34" charset="0"/>
                <a:cs typeface="Arial" panose="020B0604020202020204" pitchFamily="34" charset="0"/>
              </a:rPr>
              <a:t>: </a:t>
            </a:r>
            <a:r>
              <a:rPr lang="en-US" altLang="en-US" sz="1000" dirty="0">
                <a:solidFill>
                  <a:schemeClr val="tx1"/>
                </a:solidFill>
                <a:latin typeface="Arial" panose="020B0604020202020204" pitchFamily="34" charset="0"/>
                <a:cs typeface="Arial" panose="020B0604020202020204" pitchFamily="34" charset="0"/>
              </a:rPr>
              <a:t>HRSA, HIV/AIDS Bureau, Annual Client-Level Data Report, Ryan White Services Report, </a:t>
            </a:r>
            <a:r>
              <a:rPr lang="en-US" altLang="en-US" sz="1000" dirty="0" smtClean="0">
                <a:solidFill>
                  <a:schemeClr val="tx1"/>
                </a:solidFill>
                <a:latin typeface="Arial" panose="020B0604020202020204" pitchFamily="34" charset="0"/>
                <a:cs typeface="Arial" panose="020B0604020202020204" pitchFamily="34" charset="0"/>
              </a:rPr>
              <a:t>2014CCC</a:t>
            </a:r>
            <a:endParaRPr lang="en-US" altLang="en-US" sz="1000" dirty="0">
              <a:solidFill>
                <a:schemeClr val="tx1"/>
              </a:solidFill>
              <a:latin typeface="Arial" panose="020B0604020202020204" pitchFamily="34" charset="0"/>
              <a:cs typeface="Arial" panose="020B0604020202020204" pitchFamily="34" charset="0"/>
            </a:endParaRPr>
          </a:p>
        </p:txBody>
      </p:sp>
      <p:cxnSp>
        <p:nvCxnSpPr>
          <p:cNvPr id="5" name="Straight Connector 4"/>
          <p:cNvCxnSpPr/>
          <p:nvPr/>
        </p:nvCxnSpPr>
        <p:spPr>
          <a:xfrm>
            <a:off x="0" y="13716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3877587501"/>
              </p:ext>
            </p:extLst>
          </p:nvPr>
        </p:nvGraphicFramePr>
        <p:xfrm>
          <a:off x="0" y="160020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 y="6019800"/>
            <a:ext cx="723900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Note: </a:t>
            </a:r>
            <a:r>
              <a:rPr lang="en-US" sz="1000" dirty="0"/>
              <a:t>N represents the total number of clients in the specific </a:t>
            </a:r>
            <a:r>
              <a:rPr lang="en-US" sz="1000" dirty="0" smtClean="0"/>
              <a:t>subpopulation.</a:t>
            </a:r>
          </a:p>
          <a:p>
            <a:r>
              <a:rPr lang="en-US" sz="1000" i="1" dirty="0" smtClean="0"/>
              <a:t>Viral suppression: </a:t>
            </a:r>
            <a:r>
              <a:rPr lang="en-US" sz="1000" dirty="0" smtClean="0"/>
              <a:t>≥ 1 outpatient ambulatory medical care visit during the calendar year and ≥1 viral load reported, with the last  viral load result &lt;200 copies/</a:t>
            </a:r>
            <a:r>
              <a:rPr lang="en-US" sz="1000" dirty="0" err="1" smtClean="0"/>
              <a:t>mL.</a:t>
            </a:r>
            <a:endParaRPr lang="en-US" sz="1000" dirty="0"/>
          </a:p>
          <a:p>
            <a:endParaRPr lang="en-US" sz="1000" dirty="0"/>
          </a:p>
        </p:txBody>
      </p:sp>
      <p:sp>
        <p:nvSpPr>
          <p:cNvPr id="3" name="Title 2"/>
          <p:cNvSpPr>
            <a:spLocks noGrp="1"/>
          </p:cNvSpPr>
          <p:nvPr>
            <p:ph type="title"/>
          </p:nvPr>
        </p:nvSpPr>
        <p:spPr>
          <a:xfrm>
            <a:off x="152400" y="152401"/>
            <a:ext cx="8763000" cy="1371600"/>
          </a:xfrm>
        </p:spPr>
        <p:txBody>
          <a:bodyPr>
            <a:noAutofit/>
          </a:bodyPr>
          <a:lstStyle/>
          <a:p>
            <a:r>
              <a:rPr lang="en-US" sz="2800" dirty="0"/>
              <a:t>Viral </a:t>
            </a:r>
            <a:r>
              <a:rPr lang="en-US" sz="2800" dirty="0" smtClean="0"/>
              <a:t>Suppression </a:t>
            </a:r>
            <a:r>
              <a:rPr lang="en-US" sz="2800" dirty="0"/>
              <a:t>a</a:t>
            </a:r>
            <a:r>
              <a:rPr lang="en-US" sz="2800" dirty="0" smtClean="0"/>
              <a:t>mong Clients Aged </a:t>
            </a:r>
            <a:r>
              <a:rPr lang="en-US" sz="2800" dirty="0"/>
              <a:t>≥13 Years </a:t>
            </a:r>
            <a:r>
              <a:rPr lang="en-US" sz="2800" dirty="0" smtClean="0"/>
              <a:t>Served </a:t>
            </a:r>
            <a:r>
              <a:rPr lang="en-US" sz="2800" dirty="0"/>
              <a:t>by the Ryan White HIV/AIDS Program (non-ADAP), </a:t>
            </a:r>
            <a:r>
              <a:rPr lang="en-US" sz="2800" dirty="0" smtClean="0"/>
              <a:t>by Housing Status, 2014—United </a:t>
            </a:r>
            <a:r>
              <a:rPr lang="en-US" sz="2800" dirty="0"/>
              <a:t>States and 3 Territories</a:t>
            </a:r>
          </a:p>
        </p:txBody>
      </p:sp>
    </p:spTree>
    <p:extLst>
      <p:ext uri="{BB962C8B-B14F-4D97-AF65-F5344CB8AC3E}">
        <p14:creationId xmlns:p14="http://schemas.microsoft.com/office/powerpoint/2010/main" val="7188792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4105039261"/>
              </p:ext>
            </p:extLst>
          </p:nvPr>
        </p:nvGraphicFramePr>
        <p:xfrm>
          <a:off x="0" y="1371600"/>
          <a:ext cx="9144000" cy="476610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52400" y="152400"/>
            <a:ext cx="8991599" cy="1143000"/>
          </a:xfrm>
        </p:spPr>
        <p:txBody>
          <a:bodyPr>
            <a:noAutofit/>
          </a:bodyPr>
          <a:lstStyle/>
          <a:p>
            <a:r>
              <a:rPr lang="en-US" sz="2800" dirty="0" smtClean="0">
                <a:cs typeface="Arial" panose="020B0604020202020204" pitchFamily="34" charset="0"/>
              </a:rPr>
              <a:t>Viral Suppression among </a:t>
            </a:r>
            <a:r>
              <a:rPr lang="en-US" sz="2800" dirty="0"/>
              <a:t>Clients Served by the Ryan White HIV/AIDS Program </a:t>
            </a:r>
            <a:r>
              <a:rPr lang="en-US" sz="2800" dirty="0" smtClean="0">
                <a:cs typeface="Arial" panose="020B0604020202020204" pitchFamily="34" charset="0"/>
              </a:rPr>
              <a:t>(non-ADAP), by Housing Status, 2010‒2014</a:t>
            </a:r>
            <a:r>
              <a:rPr lang="en-US" sz="2800" dirty="0"/>
              <a:t>—United States and 3 Territories</a:t>
            </a:r>
            <a:endParaRPr lang="en-US" sz="2800" dirty="0">
              <a:cs typeface="Arial" panose="020B0604020202020204" pitchFamily="34" charset="0"/>
            </a:endParaRPr>
          </a:p>
        </p:txBody>
      </p:sp>
      <p:sp>
        <p:nvSpPr>
          <p:cNvPr id="4" name="TextBox 5"/>
          <p:cNvSpPr txBox="1">
            <a:spLocks noChangeArrowheads="1"/>
          </p:cNvSpPr>
          <p:nvPr/>
        </p:nvSpPr>
        <p:spPr bwMode="auto">
          <a:xfrm>
            <a:off x="0" y="6194852"/>
            <a:ext cx="76962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000" i="1" dirty="0" smtClean="0">
                <a:solidFill>
                  <a:schemeClr val="tx1"/>
                </a:solidFill>
                <a:latin typeface="Arial" panose="020B0604020202020204" pitchFamily="34" charset="0"/>
                <a:cs typeface="Arial" panose="020B0604020202020204" pitchFamily="34" charset="0"/>
              </a:rPr>
              <a:t>Viral suppression: </a:t>
            </a:r>
            <a:r>
              <a:rPr lang="en-US" altLang="en-US" sz="1000" dirty="0" smtClean="0">
                <a:solidFill>
                  <a:schemeClr val="tx1"/>
                </a:solidFill>
                <a:latin typeface="Arial" panose="020B0604020202020204" pitchFamily="34" charset="0"/>
                <a:cs typeface="Arial" panose="020B0604020202020204" pitchFamily="34" charset="0"/>
              </a:rPr>
              <a:t>≥1 </a:t>
            </a:r>
            <a:r>
              <a:rPr lang="en-US" altLang="en-US" sz="1000" dirty="0">
                <a:solidFill>
                  <a:schemeClr val="tx1"/>
                </a:solidFill>
                <a:latin typeface="Arial" panose="020B0604020202020204" pitchFamily="34" charset="0"/>
                <a:cs typeface="Arial" panose="020B0604020202020204" pitchFamily="34" charset="0"/>
              </a:rPr>
              <a:t>OAMC visit during the calendar year and </a:t>
            </a:r>
            <a:r>
              <a:rPr lang="en-US" altLang="en-US" sz="1000" dirty="0" smtClean="0">
                <a:solidFill>
                  <a:schemeClr val="tx1"/>
                </a:solidFill>
                <a:latin typeface="Arial" panose="020B0604020202020204" pitchFamily="34" charset="0"/>
                <a:cs typeface="Arial" panose="020B0604020202020204" pitchFamily="34" charset="0"/>
              </a:rPr>
              <a:t>≥</a:t>
            </a:r>
            <a:r>
              <a:rPr lang="en-US" altLang="en-US" sz="1000" dirty="0">
                <a:solidFill>
                  <a:schemeClr val="tx1"/>
                </a:solidFill>
                <a:latin typeface="Arial" panose="020B0604020202020204" pitchFamily="34" charset="0"/>
                <a:cs typeface="Arial" panose="020B0604020202020204" pitchFamily="34" charset="0"/>
              </a:rPr>
              <a:t>1 viral load </a:t>
            </a:r>
            <a:r>
              <a:rPr lang="en-US" altLang="en-US" sz="1000" dirty="0" smtClean="0">
                <a:solidFill>
                  <a:schemeClr val="tx1"/>
                </a:solidFill>
                <a:latin typeface="Arial" panose="020B0604020202020204" pitchFamily="34" charset="0"/>
                <a:cs typeface="Arial" panose="020B0604020202020204" pitchFamily="34" charset="0"/>
              </a:rPr>
              <a:t>reported, with the last </a:t>
            </a:r>
            <a:r>
              <a:rPr lang="en-US" altLang="en-US" sz="1000" dirty="0">
                <a:solidFill>
                  <a:schemeClr val="tx1"/>
                </a:solidFill>
                <a:latin typeface="Arial" panose="020B0604020202020204" pitchFamily="34" charset="0"/>
                <a:cs typeface="Arial" panose="020B0604020202020204" pitchFamily="34" charset="0"/>
              </a:rPr>
              <a:t>viral load </a:t>
            </a:r>
            <a:r>
              <a:rPr lang="en-US" altLang="en-US" sz="1000" dirty="0" smtClean="0">
                <a:solidFill>
                  <a:schemeClr val="tx1"/>
                </a:solidFill>
                <a:latin typeface="Arial" panose="020B0604020202020204" pitchFamily="34" charset="0"/>
                <a:cs typeface="Arial" panose="020B0604020202020204" pitchFamily="34" charset="0"/>
              </a:rPr>
              <a:t>result &lt;200 copies/</a:t>
            </a:r>
            <a:r>
              <a:rPr lang="en-US" altLang="en-US" sz="1000" dirty="0" err="1" smtClean="0">
                <a:solidFill>
                  <a:schemeClr val="tx1"/>
                </a:solidFill>
                <a:latin typeface="Arial" panose="020B0604020202020204" pitchFamily="34" charset="0"/>
                <a:cs typeface="Arial" panose="020B0604020202020204" pitchFamily="34" charset="0"/>
              </a:rPr>
              <a:t>mL.</a:t>
            </a:r>
            <a:endParaRPr lang="en-US" altLang="en-US" sz="1000" dirty="0">
              <a:solidFill>
                <a:schemeClr val="tx1"/>
              </a:solidFill>
              <a:latin typeface="Arial" panose="020B0604020202020204" pitchFamily="34" charset="0"/>
              <a:cs typeface="Arial" panose="020B0604020202020204" pitchFamily="34" charset="0"/>
            </a:endParaRPr>
          </a:p>
          <a:p>
            <a:pPr eaLnBrk="1" hangingPunct="1">
              <a:spcBef>
                <a:spcPct val="0"/>
              </a:spcBef>
              <a:buNone/>
            </a:pPr>
            <a:r>
              <a:rPr lang="en-US" altLang="en-US" sz="1000" i="1" dirty="0" smtClean="0">
                <a:solidFill>
                  <a:schemeClr val="tx1"/>
                </a:solidFill>
                <a:latin typeface="Arial" panose="020B0604020202020204" pitchFamily="34" charset="0"/>
                <a:cs typeface="Arial" panose="020B0604020202020204" pitchFamily="34" charset="0"/>
              </a:rPr>
              <a:t>Source</a:t>
            </a:r>
            <a:r>
              <a:rPr lang="en-US" altLang="en-US" sz="1000" i="1" dirty="0">
                <a:solidFill>
                  <a:schemeClr val="tx1"/>
                </a:solidFill>
                <a:latin typeface="Arial" panose="020B0604020202020204" pitchFamily="34" charset="0"/>
                <a:cs typeface="Arial" panose="020B0604020202020204" pitchFamily="34" charset="0"/>
              </a:rPr>
              <a:t>: </a:t>
            </a:r>
            <a:r>
              <a:rPr lang="en-US" altLang="en-US" sz="1000" dirty="0">
                <a:solidFill>
                  <a:schemeClr val="tx1"/>
                </a:solidFill>
                <a:latin typeface="Arial" panose="020B0604020202020204" pitchFamily="34" charset="0"/>
                <a:cs typeface="Arial" panose="020B0604020202020204" pitchFamily="34" charset="0"/>
              </a:rPr>
              <a:t>HRSA, HIV/AIDS Bureau, Annual Client-Level Data Report, Ryan White Services Report, </a:t>
            </a:r>
            <a:r>
              <a:rPr lang="en-US" altLang="en-US" sz="1000" dirty="0" smtClean="0">
                <a:solidFill>
                  <a:schemeClr val="tx1"/>
                </a:solidFill>
                <a:latin typeface="Arial" panose="020B0604020202020204" pitchFamily="34" charset="0"/>
                <a:cs typeface="Arial" panose="020B0604020202020204" pitchFamily="34" charset="0"/>
              </a:rPr>
              <a:t>2014CCC</a:t>
            </a:r>
            <a:endParaRPr lang="en-US" altLang="en-US" sz="1000" dirty="0">
              <a:solidFill>
                <a:schemeClr val="tx1"/>
              </a:solidFill>
              <a:latin typeface="Arial" panose="020B0604020202020204" pitchFamily="34" charset="0"/>
              <a:cs typeface="Arial" panose="020B0604020202020204" pitchFamily="34" charset="0"/>
            </a:endParaRPr>
          </a:p>
        </p:txBody>
      </p:sp>
      <p:cxnSp>
        <p:nvCxnSpPr>
          <p:cNvPr id="5" name="Straight Connector 4"/>
          <p:cNvCxnSpPr/>
          <p:nvPr/>
        </p:nvCxnSpPr>
        <p:spPr>
          <a:xfrm>
            <a:off x="0" y="13716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78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7917" y="6172200"/>
            <a:ext cx="732311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smtClean="0"/>
              <a:t>Viral </a:t>
            </a:r>
            <a:r>
              <a:rPr lang="en-US" sz="1000" i="1" dirty="0"/>
              <a:t>suppression: </a:t>
            </a:r>
            <a:r>
              <a:rPr lang="en-US" sz="1000" dirty="0"/>
              <a:t>≥ 1 outpatient ambulatory medical care visit during the calendar year and ≥1 viral load reported, with the last  viral load result &lt;200 </a:t>
            </a:r>
            <a:r>
              <a:rPr lang="en-US" sz="1000" dirty="0" smtClean="0"/>
              <a:t>copies/</a:t>
            </a:r>
            <a:r>
              <a:rPr lang="en-US" sz="1000" dirty="0" err="1" smtClean="0"/>
              <a:t>mL.</a:t>
            </a:r>
            <a:endParaRPr lang="en-US" sz="1000" dirty="0"/>
          </a:p>
        </p:txBody>
      </p:sp>
      <p:sp>
        <p:nvSpPr>
          <p:cNvPr id="3" name="Title 2"/>
          <p:cNvSpPr>
            <a:spLocks noGrp="1"/>
          </p:cNvSpPr>
          <p:nvPr>
            <p:ph type="title"/>
          </p:nvPr>
        </p:nvSpPr>
        <p:spPr>
          <a:xfrm>
            <a:off x="228600" y="76200"/>
            <a:ext cx="8382000" cy="1325563"/>
          </a:xfrm>
        </p:spPr>
        <p:txBody>
          <a:bodyPr>
            <a:noAutofit/>
          </a:bodyPr>
          <a:lstStyle/>
          <a:p>
            <a:r>
              <a:rPr lang="en-US" sz="2800" dirty="0" smtClean="0"/>
              <a:t>Viral Suppression Among NHAS 2020 Key Populations Served by the Ryan White HIV/AIDS Program (non-ADAP), 2010 and 2014—United States and 3 Territories</a:t>
            </a:r>
            <a:endParaRPr lang="en-US" sz="2800" dirty="0"/>
          </a:p>
        </p:txBody>
      </p:sp>
      <p:graphicFrame>
        <p:nvGraphicFramePr>
          <p:cNvPr id="9" name="Content Placeholder 1" descr="chart illustrating viral supression for black/African American women served by the RWHAP in 2014"/>
          <p:cNvGraphicFramePr>
            <a:graphicFrameLocks/>
          </p:cNvGraphicFramePr>
          <p:nvPr>
            <p:extLst>
              <p:ext uri="{D42A27DB-BD31-4B8C-83A1-F6EECF244321}">
                <p14:modId xmlns:p14="http://schemas.microsoft.com/office/powerpoint/2010/main" val="1743434793"/>
              </p:ext>
            </p:extLst>
          </p:nvPr>
        </p:nvGraphicFramePr>
        <p:xfrm>
          <a:off x="0" y="1600200"/>
          <a:ext cx="9144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46565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client-level data</a:t>
            </a:r>
            <a:endParaRPr lang="en-US" dirty="0"/>
          </a:p>
        </p:txBody>
      </p:sp>
    </p:spTree>
    <p:extLst>
      <p:ext uri="{BB962C8B-B14F-4D97-AF65-F5344CB8AC3E}">
        <p14:creationId xmlns:p14="http://schemas.microsoft.com/office/powerpoint/2010/main" val="4921464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801100" cy="1006474"/>
          </a:xfrm>
        </p:spPr>
        <p:txBody>
          <a:bodyPr>
            <a:noAutofit/>
          </a:bodyPr>
          <a:lstStyle/>
          <a:p>
            <a:r>
              <a:rPr lang="en-US" sz="4400" dirty="0" smtClean="0"/>
              <a:t>Using Client-level Data to Measure Outcomes</a:t>
            </a:r>
            <a:endParaRPr lang="en-US" sz="4400" dirty="0"/>
          </a:p>
        </p:txBody>
      </p:sp>
      <p:sp>
        <p:nvSpPr>
          <p:cNvPr id="6" name="Content Placeholder 5"/>
          <p:cNvSpPr>
            <a:spLocks noGrp="1"/>
          </p:cNvSpPr>
          <p:nvPr>
            <p:ph sz="half" idx="1"/>
          </p:nvPr>
        </p:nvSpPr>
        <p:spPr>
          <a:xfrm>
            <a:off x="228600" y="1371600"/>
            <a:ext cx="5638800" cy="5105399"/>
          </a:xfrm>
        </p:spPr>
        <p:txBody>
          <a:bodyPr>
            <a:noAutofit/>
          </a:bodyPr>
          <a:lstStyle/>
          <a:p>
            <a:pPr lvl="0">
              <a:lnSpc>
                <a:spcPct val="100000"/>
              </a:lnSpc>
              <a:spcBef>
                <a:spcPts val="0"/>
              </a:spcBef>
            </a:pPr>
            <a:endParaRPr lang="en-US" sz="2000" dirty="0" smtClean="0"/>
          </a:p>
          <a:p>
            <a:pPr lvl="0">
              <a:lnSpc>
                <a:spcPct val="100000"/>
              </a:lnSpc>
              <a:spcBef>
                <a:spcPts val="0"/>
              </a:spcBef>
              <a:spcAft>
                <a:spcPts val="800"/>
              </a:spcAft>
            </a:pPr>
            <a:r>
              <a:rPr lang="en-US" sz="2000" dirty="0" smtClean="0"/>
              <a:t>National </a:t>
            </a:r>
            <a:r>
              <a:rPr lang="en-US" sz="2000" dirty="0"/>
              <a:t>focus on data</a:t>
            </a:r>
          </a:p>
          <a:p>
            <a:pPr lvl="0">
              <a:lnSpc>
                <a:spcPct val="100000"/>
              </a:lnSpc>
              <a:spcBef>
                <a:spcPts val="0"/>
              </a:spcBef>
              <a:spcAft>
                <a:spcPts val="800"/>
              </a:spcAft>
            </a:pPr>
            <a:r>
              <a:rPr lang="en-US" sz="2000" dirty="0"/>
              <a:t>Program monitoring and evaluation</a:t>
            </a:r>
          </a:p>
          <a:p>
            <a:pPr lvl="0">
              <a:lnSpc>
                <a:spcPct val="100000"/>
              </a:lnSpc>
              <a:spcBef>
                <a:spcPts val="0"/>
              </a:spcBef>
              <a:spcAft>
                <a:spcPts val="800"/>
              </a:spcAft>
            </a:pPr>
            <a:r>
              <a:rPr lang="en-US" sz="2000" dirty="0"/>
              <a:t>National HIV/AIDS Strategy for the United States: Updated to 2020 (NHAS 2020</a:t>
            </a:r>
            <a:r>
              <a:rPr lang="en-US" sz="2000" dirty="0" smtClean="0"/>
              <a:t>)</a:t>
            </a:r>
            <a:endParaRPr lang="en-US" sz="2000" dirty="0"/>
          </a:p>
          <a:p>
            <a:pPr lvl="0">
              <a:lnSpc>
                <a:spcPct val="100000"/>
              </a:lnSpc>
              <a:spcBef>
                <a:spcPts val="0"/>
              </a:spcBef>
              <a:spcAft>
                <a:spcPts val="800"/>
              </a:spcAft>
            </a:pPr>
            <a:r>
              <a:rPr lang="en-US" sz="2000" dirty="0" smtClean="0"/>
              <a:t>5 </a:t>
            </a:r>
            <a:r>
              <a:rPr lang="en-US" sz="2000" dirty="0"/>
              <a:t>years of data available </a:t>
            </a:r>
            <a:r>
              <a:rPr lang="en-US" sz="2000" dirty="0" smtClean="0"/>
              <a:t>2010-2014</a:t>
            </a:r>
            <a:endParaRPr lang="en-US" sz="2000" dirty="0"/>
          </a:p>
          <a:p>
            <a:pPr lvl="0">
              <a:lnSpc>
                <a:spcPct val="100000"/>
              </a:lnSpc>
              <a:spcBef>
                <a:spcPts val="0"/>
              </a:spcBef>
              <a:spcAft>
                <a:spcPts val="800"/>
              </a:spcAft>
            </a:pPr>
            <a:r>
              <a:rPr lang="en-US" sz="2000" dirty="0" smtClean="0"/>
              <a:t>Expands </a:t>
            </a:r>
            <a:r>
              <a:rPr lang="en-US" sz="2000" dirty="0"/>
              <a:t>the availability of and access to Ryan White HIV/AIDS Program client-level </a:t>
            </a:r>
            <a:r>
              <a:rPr lang="en-US" sz="2000" dirty="0" smtClean="0"/>
              <a:t>information</a:t>
            </a:r>
            <a:endParaRPr lang="en-US" sz="2000" dirty="0"/>
          </a:p>
          <a:p>
            <a:pPr lvl="0">
              <a:lnSpc>
                <a:spcPct val="100000"/>
              </a:lnSpc>
              <a:spcBef>
                <a:spcPts val="0"/>
              </a:spcBef>
              <a:spcAft>
                <a:spcPts val="800"/>
              </a:spcAft>
            </a:pPr>
            <a:r>
              <a:rPr lang="en-US" sz="2000" dirty="0" smtClean="0"/>
              <a:t>First annual publication of national RWHAP client-level data collected through the RSR</a:t>
            </a:r>
          </a:p>
          <a:p>
            <a:pPr lvl="0">
              <a:lnSpc>
                <a:spcPct val="100000"/>
              </a:lnSpc>
              <a:spcBef>
                <a:spcPts val="0"/>
              </a:spcBef>
              <a:spcAft>
                <a:spcPts val="800"/>
              </a:spcAft>
            </a:pPr>
            <a:r>
              <a:rPr lang="en-US" sz="2000" dirty="0" smtClean="0"/>
              <a:t>EMA &amp; TGA data reports look at all data within an EMA/TGA (Includes RWHAP Parts A-D funded recipients)</a:t>
            </a:r>
            <a:endParaRPr lang="en-US" sz="1800" b="1" dirty="0">
              <a:solidFill>
                <a:srgbClr val="0F4D7B"/>
              </a:solidFill>
            </a:endParaRPr>
          </a:p>
          <a:p>
            <a:pPr lvl="0">
              <a:lnSpc>
                <a:spcPct val="100000"/>
              </a:lnSpc>
              <a:spcBef>
                <a:spcPts val="0"/>
              </a:spcBef>
            </a:pPr>
            <a:endParaRPr lang="en-US" sz="1600" dirty="0" smtClean="0"/>
          </a:p>
        </p:txBody>
      </p:sp>
      <p:sp>
        <p:nvSpPr>
          <p:cNvPr id="2" name="Content Placeholder 1"/>
          <p:cNvSpPr>
            <a:spLocks noGrp="1"/>
          </p:cNvSpPr>
          <p:nvPr>
            <p:ph sz="half" idx="2"/>
          </p:nvPr>
        </p:nvSpPr>
        <p:spPr/>
        <p:txBody>
          <a:bodyPr>
            <a:normAutofit/>
          </a:bodyPr>
          <a:lstStyle/>
          <a:p>
            <a:pPr marL="0" indent="0">
              <a:buNone/>
            </a:pP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52600"/>
            <a:ext cx="3009900" cy="3886200"/>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142977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886700" cy="1325563"/>
          </a:xfrm>
        </p:spPr>
        <p:txBody>
          <a:bodyPr/>
          <a:lstStyle/>
          <a:p>
            <a:r>
              <a:rPr lang="en-US" sz="4000" dirty="0"/>
              <a:t>Using Client-level Data to Measure </a:t>
            </a:r>
            <a:r>
              <a:rPr lang="en-US" sz="4000" dirty="0" smtClean="0"/>
              <a:t>Outcomes, </a:t>
            </a:r>
            <a:r>
              <a:rPr lang="en-US" sz="4000" i="1" dirty="0" smtClean="0"/>
              <a:t>cont.</a:t>
            </a:r>
            <a:endParaRPr lang="en-US" dirty="0"/>
          </a:p>
        </p:txBody>
      </p:sp>
      <p:sp>
        <p:nvSpPr>
          <p:cNvPr id="3" name="Content Placeholder 2"/>
          <p:cNvSpPr>
            <a:spLocks noGrp="1"/>
          </p:cNvSpPr>
          <p:nvPr>
            <p:ph idx="1"/>
          </p:nvPr>
        </p:nvSpPr>
        <p:spPr>
          <a:xfrm>
            <a:off x="304800" y="1676400"/>
            <a:ext cx="8210550" cy="4724400"/>
          </a:xfrm>
        </p:spPr>
        <p:txBody>
          <a:bodyPr>
            <a:normAutofit fontScale="92500"/>
          </a:bodyPr>
          <a:lstStyle/>
          <a:p>
            <a:pPr marL="0" indent="0">
              <a:lnSpc>
                <a:spcPct val="110000"/>
              </a:lnSpc>
              <a:spcBef>
                <a:spcPts val="0"/>
              </a:spcBef>
              <a:spcAft>
                <a:spcPts val="704"/>
              </a:spcAft>
              <a:buNone/>
            </a:pPr>
            <a:r>
              <a:rPr lang="en-US" sz="2400" dirty="0" smtClean="0"/>
              <a:t>RWHAP client-level data, along with other epidemiologic and qualitative data, can be used for:  </a:t>
            </a:r>
          </a:p>
          <a:p>
            <a:pPr marL="200025" indent="-200025">
              <a:lnSpc>
                <a:spcPct val="110000"/>
              </a:lnSpc>
              <a:spcBef>
                <a:spcPts val="0"/>
              </a:spcBef>
              <a:spcAft>
                <a:spcPts val="704"/>
              </a:spcAft>
            </a:pPr>
            <a:r>
              <a:rPr lang="en-US" sz="2400" dirty="0" smtClean="0"/>
              <a:t>Planning. </a:t>
            </a:r>
            <a:r>
              <a:rPr lang="en-US" sz="2400" b="0" dirty="0" smtClean="0"/>
              <a:t>Prioritizing, targeting, and monitoring available resources in response to needs.</a:t>
            </a:r>
          </a:p>
          <a:p>
            <a:pPr marL="200025" indent="-200025">
              <a:lnSpc>
                <a:spcPct val="110000"/>
              </a:lnSpc>
              <a:spcBef>
                <a:spcPts val="0"/>
              </a:spcBef>
              <a:spcAft>
                <a:spcPts val="704"/>
              </a:spcAft>
            </a:pPr>
            <a:r>
              <a:rPr lang="en-US" sz="2400" dirty="0" smtClean="0"/>
              <a:t>Addressing gaps.  </a:t>
            </a:r>
            <a:r>
              <a:rPr lang="en-US" sz="2400" b="0" dirty="0" smtClean="0"/>
              <a:t>Identifying  gaps in and barriers to care for PLWH .</a:t>
            </a:r>
          </a:p>
          <a:p>
            <a:pPr marL="200025" indent="-200025">
              <a:lnSpc>
                <a:spcPct val="110000"/>
              </a:lnSpc>
              <a:spcBef>
                <a:spcPts val="0"/>
              </a:spcBef>
              <a:spcAft>
                <a:spcPts val="704"/>
              </a:spcAft>
            </a:pPr>
            <a:r>
              <a:rPr lang="en-US" sz="2400" dirty="0" smtClean="0"/>
              <a:t>Improving services. </a:t>
            </a:r>
            <a:r>
              <a:rPr lang="en-US" sz="2400" b="0" dirty="0" smtClean="0"/>
              <a:t>Identifying issues and opportunities to improve the delivery of services to PLWH as well as high-risk, uninfected individuals (e.g., HIV testing; linkage to prevention services, behavioral health, social services).</a:t>
            </a:r>
          </a:p>
          <a:p>
            <a:pPr marL="200025" indent="-200025">
              <a:lnSpc>
                <a:spcPct val="110000"/>
              </a:lnSpc>
              <a:spcBef>
                <a:spcPts val="0"/>
              </a:spcBef>
              <a:spcAft>
                <a:spcPts val="704"/>
              </a:spcAft>
            </a:pPr>
            <a:r>
              <a:rPr lang="en-US" sz="2400" dirty="0" smtClean="0"/>
              <a:t>Improving outcomes. </a:t>
            </a:r>
            <a:r>
              <a:rPr lang="en-US" sz="2400" b="0" dirty="0" smtClean="0"/>
              <a:t>Improving engagement and outcomes at each stage of the care continuum.</a:t>
            </a:r>
          </a:p>
        </p:txBody>
      </p:sp>
    </p:spTree>
    <p:extLst>
      <p:ext uri="{BB962C8B-B14F-4D97-AF65-F5344CB8AC3E}">
        <p14:creationId xmlns:p14="http://schemas.microsoft.com/office/powerpoint/2010/main" val="24890476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smtClean="0"/>
              <a:t>data </a:t>
            </a:r>
            <a:r>
              <a:rPr lang="en-US" dirty="0"/>
              <a:t>at the </a:t>
            </a:r>
            <a:r>
              <a:rPr lang="en-US" dirty="0" smtClean="0"/>
              <a:t>local level</a:t>
            </a:r>
            <a:endParaRPr lang="en-US" dirty="0"/>
          </a:p>
        </p:txBody>
      </p:sp>
    </p:spTree>
    <p:extLst>
      <p:ext uri="{BB962C8B-B14F-4D97-AF65-F5344CB8AC3E}">
        <p14:creationId xmlns:p14="http://schemas.microsoft.com/office/powerpoint/2010/main" val="16093852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286750" cy="1295400"/>
          </a:xfrm>
        </p:spPr>
        <p:txBody>
          <a:bodyPr>
            <a:noAutofit/>
          </a:bodyPr>
          <a:lstStyle/>
          <a:p>
            <a:r>
              <a:rPr lang="en-US" sz="3600" dirty="0"/>
              <a:t>Integrated HIV Prevention and Care Plan Guidance</a:t>
            </a:r>
          </a:p>
        </p:txBody>
      </p:sp>
      <p:sp>
        <p:nvSpPr>
          <p:cNvPr id="3" name="Content Placeholder 2"/>
          <p:cNvSpPr>
            <a:spLocks noGrp="1"/>
          </p:cNvSpPr>
          <p:nvPr>
            <p:ph idx="1"/>
          </p:nvPr>
        </p:nvSpPr>
        <p:spPr>
          <a:xfrm>
            <a:off x="381000" y="1858488"/>
            <a:ext cx="5334000" cy="4389912"/>
          </a:xfrm>
        </p:spPr>
        <p:txBody>
          <a:bodyPr>
            <a:noAutofit/>
          </a:bodyPr>
          <a:lstStyle/>
          <a:p>
            <a:pPr>
              <a:spcBef>
                <a:spcPts val="0"/>
              </a:spcBef>
              <a:spcAft>
                <a:spcPts val="1800"/>
              </a:spcAft>
            </a:pPr>
            <a:r>
              <a:rPr lang="en-US" dirty="0" smtClean="0"/>
              <a:t>Collaboration </a:t>
            </a:r>
            <a:r>
              <a:rPr lang="en-US" dirty="0"/>
              <a:t>between CDC &amp; HRSA</a:t>
            </a:r>
          </a:p>
          <a:p>
            <a:pPr>
              <a:spcBef>
                <a:spcPts val="0"/>
              </a:spcBef>
              <a:spcAft>
                <a:spcPts val="600"/>
              </a:spcAft>
            </a:pPr>
            <a:r>
              <a:rPr lang="en-US" dirty="0"/>
              <a:t>Purpose</a:t>
            </a:r>
          </a:p>
          <a:p>
            <a:pPr lvl="1">
              <a:spcBef>
                <a:spcPts val="0"/>
              </a:spcBef>
              <a:spcAft>
                <a:spcPts val="600"/>
              </a:spcAft>
            </a:pPr>
            <a:r>
              <a:rPr lang="en-US" sz="2200" dirty="0"/>
              <a:t>Support the submission of one integrated HIV Prevention and Care Plan to both CDC and HRSA</a:t>
            </a:r>
          </a:p>
          <a:p>
            <a:pPr lvl="1">
              <a:spcBef>
                <a:spcPts val="0"/>
              </a:spcBef>
              <a:spcAft>
                <a:spcPts val="600"/>
              </a:spcAft>
            </a:pPr>
            <a:r>
              <a:rPr lang="en-US" sz="2200" dirty="0"/>
              <a:t>Build upon efforts to reduce reporting burden and duplicated efforts</a:t>
            </a:r>
          </a:p>
          <a:p>
            <a:pPr lvl="1">
              <a:spcBef>
                <a:spcPts val="0"/>
              </a:spcBef>
              <a:spcAft>
                <a:spcPts val="600"/>
              </a:spcAft>
            </a:pPr>
            <a:r>
              <a:rPr lang="en-US" sz="2200" dirty="0"/>
              <a:t>Streamline work of health department staff and HIV planning groups</a:t>
            </a:r>
          </a:p>
          <a:p>
            <a:pPr lvl="1">
              <a:spcBef>
                <a:spcPts val="0"/>
              </a:spcBef>
              <a:spcAft>
                <a:spcPts val="600"/>
              </a:spcAft>
            </a:pPr>
            <a:r>
              <a:rPr lang="en-US" sz="2200" dirty="0"/>
              <a:t>Promote collaboration and coordination in use of </a:t>
            </a:r>
            <a:r>
              <a:rPr lang="en-US" sz="2200" dirty="0" smtClean="0"/>
              <a:t>data</a:t>
            </a:r>
            <a:endParaRPr lang="en-US" sz="2200" dirty="0"/>
          </a:p>
        </p:txBody>
      </p:sp>
      <p:pic>
        <p:nvPicPr>
          <p:cNvPr id="5" name="Picture 4"/>
          <p:cNvPicPr>
            <a:picLocks noChangeAspect="1"/>
          </p:cNvPicPr>
          <p:nvPr/>
        </p:nvPicPr>
        <p:blipFill rotWithShape="1">
          <a:blip r:embed="rId3" cstate="print"/>
          <a:srcRect l="16284" t="11224" r="65868" b="4054"/>
          <a:stretch/>
        </p:blipFill>
        <p:spPr>
          <a:xfrm>
            <a:off x="5867400" y="1828800"/>
            <a:ext cx="2895600" cy="3938140"/>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447578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Ryan White HIV/AIDS </a:t>
            </a:r>
            <a:r>
              <a:rPr lang="en-US" dirty="0" smtClean="0"/>
              <a:t>Program</a:t>
            </a:r>
            <a:endParaRPr lang="en-US" dirty="0"/>
          </a:p>
        </p:txBody>
      </p:sp>
    </p:spTree>
    <p:extLst>
      <p:ext uri="{BB962C8B-B14F-4D97-AF65-F5344CB8AC3E}">
        <p14:creationId xmlns:p14="http://schemas.microsoft.com/office/powerpoint/2010/main" val="10499148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325563"/>
          </a:xfrm>
        </p:spPr>
        <p:txBody>
          <a:bodyPr>
            <a:noAutofit/>
          </a:bodyPr>
          <a:lstStyle/>
          <a:p>
            <a:r>
              <a:rPr lang="en-US" sz="3200" dirty="0"/>
              <a:t>Integrated Guidance for Developing Epidemiologic </a:t>
            </a:r>
            <a:r>
              <a:rPr lang="en-US" sz="3200" dirty="0" smtClean="0"/>
              <a:t>Profiles—HIV </a:t>
            </a:r>
            <a:r>
              <a:rPr lang="en-US" sz="3200" dirty="0"/>
              <a:t>Prevention and </a:t>
            </a:r>
            <a:r>
              <a:rPr lang="en-US" sz="3200" dirty="0" smtClean="0"/>
              <a:t>RWHAP Planning </a:t>
            </a:r>
            <a:endParaRPr lang="en-US" sz="3200" dirty="0"/>
          </a:p>
        </p:txBody>
      </p:sp>
      <p:sp>
        <p:nvSpPr>
          <p:cNvPr id="3" name="Content Placeholder 2"/>
          <p:cNvSpPr>
            <a:spLocks noGrp="1"/>
          </p:cNvSpPr>
          <p:nvPr>
            <p:ph idx="1"/>
          </p:nvPr>
        </p:nvSpPr>
        <p:spPr>
          <a:xfrm>
            <a:off x="381000" y="1676400"/>
            <a:ext cx="5257800" cy="4419600"/>
          </a:xfrm>
        </p:spPr>
        <p:txBody>
          <a:bodyPr>
            <a:noAutofit/>
          </a:bodyPr>
          <a:lstStyle/>
          <a:p>
            <a:pPr>
              <a:spcAft>
                <a:spcPts val="600"/>
              </a:spcAft>
            </a:pPr>
            <a:r>
              <a:rPr lang="en-US" sz="2400" dirty="0"/>
              <a:t>Collaboration between CDC &amp; HRSA</a:t>
            </a:r>
          </a:p>
          <a:p>
            <a:pPr>
              <a:spcAft>
                <a:spcPts val="600"/>
              </a:spcAft>
            </a:pPr>
            <a:r>
              <a:rPr lang="en-US" sz="2400" dirty="0"/>
              <a:t>Purpose</a:t>
            </a:r>
          </a:p>
          <a:p>
            <a:pPr lvl="1"/>
            <a:r>
              <a:rPr lang="en-US" sz="2400" dirty="0"/>
              <a:t>Assist with development of epidemiologic profile </a:t>
            </a:r>
          </a:p>
          <a:p>
            <a:pPr lvl="1"/>
            <a:r>
              <a:rPr lang="en-US" sz="2400" dirty="0"/>
              <a:t>Assist in interpreting the data in ways that are consistent and useful </a:t>
            </a:r>
          </a:p>
          <a:p>
            <a:pPr lvl="1"/>
            <a:r>
              <a:rPr lang="en-US" sz="2400" dirty="0"/>
              <a:t>Ensure the needs for planning and evaluation are met for both prevention and care programs</a:t>
            </a:r>
          </a:p>
          <a:p>
            <a:endParaRPr lang="en-US" sz="2800" dirty="0"/>
          </a:p>
        </p:txBody>
      </p:sp>
      <p:pic>
        <p:nvPicPr>
          <p:cNvPr id="4" name="Picture 3"/>
          <p:cNvPicPr>
            <a:picLocks noChangeAspect="1"/>
          </p:cNvPicPr>
          <p:nvPr/>
        </p:nvPicPr>
        <p:blipFill rotWithShape="1">
          <a:blip r:embed="rId3" cstate="print"/>
          <a:srcRect l="43080" t="18749" r="24817" b="8334"/>
          <a:stretch/>
        </p:blipFill>
        <p:spPr>
          <a:xfrm>
            <a:off x="5943060" y="1752600"/>
            <a:ext cx="2907777" cy="3886200"/>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23256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886700" cy="1325563"/>
          </a:xfrm>
        </p:spPr>
        <p:txBody>
          <a:bodyPr>
            <a:normAutofit/>
          </a:bodyPr>
          <a:lstStyle/>
          <a:p>
            <a:r>
              <a:rPr lang="en-US" dirty="0"/>
              <a:t>Reviewing and Interpreting </a:t>
            </a:r>
            <a:r>
              <a:rPr lang="en-US" dirty="0" smtClean="0"/>
              <a:t>Data </a:t>
            </a:r>
            <a:r>
              <a:rPr lang="en-US" dirty="0"/>
              <a:t>to Best Target Resources</a:t>
            </a:r>
          </a:p>
        </p:txBody>
      </p:sp>
      <p:sp>
        <p:nvSpPr>
          <p:cNvPr id="3" name="Content Placeholder 2"/>
          <p:cNvSpPr>
            <a:spLocks noGrp="1"/>
          </p:cNvSpPr>
          <p:nvPr>
            <p:ph idx="1"/>
          </p:nvPr>
        </p:nvSpPr>
        <p:spPr>
          <a:xfrm>
            <a:off x="457200" y="1676400"/>
            <a:ext cx="8058150" cy="4495800"/>
          </a:xfrm>
        </p:spPr>
        <p:txBody>
          <a:bodyPr>
            <a:normAutofit fontScale="92500" lnSpcReduction="10000"/>
          </a:bodyPr>
          <a:lstStyle/>
          <a:p>
            <a:pPr>
              <a:spcBef>
                <a:spcPts val="800"/>
              </a:spcBef>
            </a:pPr>
            <a:r>
              <a:rPr lang="en-US" sz="2400" dirty="0"/>
              <a:t>Most affected communities </a:t>
            </a:r>
          </a:p>
          <a:p>
            <a:pPr lvl="1">
              <a:spcBef>
                <a:spcPts val="800"/>
              </a:spcBef>
            </a:pPr>
            <a:r>
              <a:rPr lang="en-US" sz="2400" dirty="0"/>
              <a:t>Geographic areas or populations with </a:t>
            </a:r>
          </a:p>
          <a:p>
            <a:pPr lvl="2">
              <a:spcBef>
                <a:spcPts val="800"/>
              </a:spcBef>
            </a:pPr>
            <a:r>
              <a:rPr lang="en-US" sz="2400" dirty="0"/>
              <a:t>Highest numbers or rates of diagnoses</a:t>
            </a:r>
          </a:p>
          <a:p>
            <a:pPr lvl="2">
              <a:spcBef>
                <a:spcPts val="800"/>
              </a:spcBef>
            </a:pPr>
            <a:r>
              <a:rPr lang="en-US" sz="2400" dirty="0"/>
              <a:t>Highest prevalence numbers or rates</a:t>
            </a:r>
          </a:p>
          <a:p>
            <a:pPr lvl="2">
              <a:spcBef>
                <a:spcPts val="800"/>
              </a:spcBef>
            </a:pPr>
            <a:r>
              <a:rPr lang="en-US" sz="2400" dirty="0"/>
              <a:t>Increasing numbers or rates of diagnoses over time</a:t>
            </a:r>
          </a:p>
          <a:p>
            <a:pPr lvl="2">
              <a:spcBef>
                <a:spcPts val="800"/>
              </a:spcBef>
            </a:pPr>
            <a:r>
              <a:rPr lang="en-US" sz="2400" dirty="0"/>
              <a:t>Lowest  percentages of people at various steps along the care continuum (e.g., linkage, retention, ART, viral suppression)</a:t>
            </a:r>
          </a:p>
          <a:p>
            <a:pPr lvl="2">
              <a:spcBef>
                <a:spcPts val="800"/>
              </a:spcBef>
            </a:pPr>
            <a:r>
              <a:rPr lang="en-US" sz="2400" dirty="0"/>
              <a:t>High levels of comorbidity </a:t>
            </a:r>
          </a:p>
          <a:p>
            <a:pPr lvl="1">
              <a:spcBef>
                <a:spcPts val="800"/>
              </a:spcBef>
            </a:pPr>
            <a:r>
              <a:rPr lang="en-US" sz="2400" dirty="0"/>
              <a:t>Geographic “hot spots” for recent diagnoses and/or unusual trends</a:t>
            </a:r>
          </a:p>
          <a:p>
            <a:pPr lvl="1">
              <a:spcBef>
                <a:spcPts val="800"/>
              </a:spcBef>
            </a:pPr>
            <a:r>
              <a:rPr lang="en-US" sz="2400" dirty="0"/>
              <a:t>Populations with the highest levels of risk behaviors</a:t>
            </a:r>
          </a:p>
          <a:p>
            <a:endParaRPr lang="en-US" dirty="0"/>
          </a:p>
        </p:txBody>
      </p:sp>
    </p:spTree>
    <p:extLst>
      <p:ext uri="{BB962C8B-B14F-4D97-AF65-F5344CB8AC3E}">
        <p14:creationId xmlns:p14="http://schemas.microsoft.com/office/powerpoint/2010/main" val="34634116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886700" cy="1325563"/>
          </a:xfrm>
        </p:spPr>
        <p:txBody>
          <a:bodyPr/>
          <a:lstStyle/>
          <a:p>
            <a:r>
              <a:rPr lang="en-US" dirty="0"/>
              <a:t>Ensuring Goals, Strategies, Activities are Responsive to the Data </a:t>
            </a:r>
          </a:p>
        </p:txBody>
      </p:sp>
      <p:sp>
        <p:nvSpPr>
          <p:cNvPr id="3" name="Content Placeholder 2"/>
          <p:cNvSpPr>
            <a:spLocks noGrp="1"/>
          </p:cNvSpPr>
          <p:nvPr>
            <p:ph idx="1"/>
          </p:nvPr>
        </p:nvSpPr>
        <p:spPr>
          <a:xfrm>
            <a:off x="457200" y="1828800"/>
            <a:ext cx="8058150" cy="4191000"/>
          </a:xfrm>
        </p:spPr>
        <p:txBody>
          <a:bodyPr/>
          <a:lstStyle/>
          <a:p>
            <a:pPr marL="457200" indent="-457200">
              <a:lnSpc>
                <a:spcPct val="100000"/>
              </a:lnSpc>
              <a:spcBef>
                <a:spcPts val="1200"/>
              </a:spcBef>
              <a:buFont typeface="+mj-lt"/>
              <a:buAutoNum type="arabicPeriod"/>
            </a:pPr>
            <a:r>
              <a:rPr lang="en-US" sz="2400" dirty="0"/>
              <a:t>Assess trends</a:t>
            </a:r>
          </a:p>
          <a:p>
            <a:pPr lvl="1">
              <a:lnSpc>
                <a:spcPct val="100000"/>
              </a:lnSpc>
              <a:spcBef>
                <a:spcPts val="1200"/>
              </a:spcBef>
            </a:pPr>
            <a:r>
              <a:rPr lang="en-US" sz="2400" dirty="0"/>
              <a:t>More data may be needed to explain unexpected trends</a:t>
            </a:r>
          </a:p>
          <a:p>
            <a:pPr marL="457200" indent="-457200">
              <a:lnSpc>
                <a:spcPct val="100000"/>
              </a:lnSpc>
              <a:spcBef>
                <a:spcPts val="1200"/>
              </a:spcBef>
              <a:buFont typeface="+mj-lt"/>
              <a:buAutoNum type="arabicPeriod"/>
            </a:pPr>
            <a:r>
              <a:rPr lang="en-US" sz="2400" dirty="0"/>
              <a:t>Focus on most affected communities</a:t>
            </a:r>
          </a:p>
          <a:p>
            <a:pPr marL="457200" indent="-457200">
              <a:lnSpc>
                <a:spcPct val="100000"/>
              </a:lnSpc>
              <a:spcBef>
                <a:spcPts val="1200"/>
              </a:spcBef>
              <a:buFont typeface="+mj-lt"/>
              <a:buAutoNum type="arabicPeriod"/>
            </a:pPr>
            <a:r>
              <a:rPr lang="en-US" sz="2400" dirty="0"/>
              <a:t>Ensure strategies and activities culturally appropriate</a:t>
            </a:r>
          </a:p>
          <a:p>
            <a:pPr marL="457200" indent="-457200">
              <a:lnSpc>
                <a:spcPct val="100000"/>
              </a:lnSpc>
              <a:spcBef>
                <a:spcPts val="1200"/>
              </a:spcBef>
              <a:buFont typeface="+mj-lt"/>
              <a:buAutoNum type="arabicPeriod"/>
            </a:pPr>
            <a:r>
              <a:rPr lang="en-US" sz="2400" dirty="0"/>
              <a:t>Engage most affected communities to inform decisions and assist with implementation</a:t>
            </a:r>
          </a:p>
          <a:p>
            <a:pPr marL="457200" indent="-457200">
              <a:lnSpc>
                <a:spcPct val="100000"/>
              </a:lnSpc>
              <a:spcBef>
                <a:spcPts val="1200"/>
              </a:spcBef>
              <a:buFont typeface="+mj-lt"/>
              <a:buAutoNum type="arabicPeriod"/>
            </a:pPr>
            <a:r>
              <a:rPr lang="en-US" sz="2400" dirty="0"/>
              <a:t>Engage care providers</a:t>
            </a:r>
          </a:p>
          <a:p>
            <a:pPr marL="457200" indent="-457200">
              <a:buFont typeface="+mj-lt"/>
              <a:buAutoNum type="arabicPeriod"/>
            </a:pPr>
            <a:endParaRPr lang="en-US" dirty="0"/>
          </a:p>
        </p:txBody>
      </p:sp>
    </p:spTree>
    <p:extLst>
      <p:ext uri="{BB962C8B-B14F-4D97-AF65-F5344CB8AC3E}">
        <p14:creationId xmlns:p14="http://schemas.microsoft.com/office/powerpoint/2010/main" val="38937767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690689"/>
          </a:xfrm>
        </p:spPr>
        <p:txBody>
          <a:bodyPr>
            <a:normAutofit/>
          </a:bodyPr>
          <a:lstStyle/>
          <a:p>
            <a:r>
              <a:rPr lang="en-US" u="sng" dirty="0"/>
              <a:t>Example: Jurisdiction A</a:t>
            </a:r>
            <a:r>
              <a:rPr lang="en-US" dirty="0"/>
              <a:t/>
            </a:r>
            <a:br>
              <a:rPr lang="en-US" dirty="0"/>
            </a:br>
            <a:r>
              <a:rPr lang="en-US" dirty="0"/>
              <a:t>Analyzing </a:t>
            </a:r>
            <a:r>
              <a:rPr lang="en-US" dirty="0" smtClean="0"/>
              <a:t>Data</a:t>
            </a:r>
            <a:endParaRPr lang="en-US" dirty="0"/>
          </a:p>
        </p:txBody>
      </p:sp>
      <p:sp>
        <p:nvSpPr>
          <p:cNvPr id="3" name="Content Placeholder 2"/>
          <p:cNvSpPr>
            <a:spLocks noGrp="1"/>
          </p:cNvSpPr>
          <p:nvPr>
            <p:ph idx="1"/>
          </p:nvPr>
        </p:nvSpPr>
        <p:spPr>
          <a:xfrm>
            <a:off x="381000" y="1600200"/>
            <a:ext cx="8134350" cy="4876800"/>
          </a:xfrm>
        </p:spPr>
        <p:txBody>
          <a:bodyPr>
            <a:normAutofit lnSpcReduction="10000"/>
          </a:bodyPr>
          <a:lstStyle/>
          <a:p>
            <a:pPr marL="0" indent="0">
              <a:spcBef>
                <a:spcPts val="2400"/>
              </a:spcBef>
              <a:buNone/>
            </a:pPr>
            <a:r>
              <a:rPr lang="en-US" sz="2000" dirty="0">
                <a:solidFill>
                  <a:srgbClr val="C00000"/>
                </a:solidFill>
              </a:rPr>
              <a:t>Finding: Unusually high rates of new diagnoses among </a:t>
            </a:r>
            <a:r>
              <a:rPr lang="en-US" sz="2000" dirty="0" smtClean="0">
                <a:solidFill>
                  <a:srgbClr val="C00000"/>
                </a:solidFill>
              </a:rPr>
              <a:t>Vietnamese population</a:t>
            </a:r>
            <a:endParaRPr lang="en-US" sz="2000" dirty="0">
              <a:solidFill>
                <a:srgbClr val="C00000"/>
              </a:solidFill>
            </a:endParaRPr>
          </a:p>
          <a:p>
            <a:pPr>
              <a:spcBef>
                <a:spcPts val="1200"/>
              </a:spcBef>
            </a:pPr>
            <a:r>
              <a:rPr lang="en-US" sz="1600" dirty="0"/>
              <a:t>Further analysis reveals majority of new diagnoses in this population are among males aged </a:t>
            </a:r>
            <a:r>
              <a:rPr lang="en-US" sz="1600" dirty="0" smtClean="0"/>
              <a:t>16-24</a:t>
            </a:r>
            <a:endParaRPr lang="en-US" sz="1600" dirty="0"/>
          </a:p>
          <a:p>
            <a:pPr>
              <a:spcBef>
                <a:spcPts val="300"/>
              </a:spcBef>
            </a:pPr>
            <a:r>
              <a:rPr lang="en-US" sz="1600" dirty="0"/>
              <a:t>Care </a:t>
            </a:r>
            <a:r>
              <a:rPr lang="en-US" sz="1600" dirty="0" smtClean="0"/>
              <a:t>continuum for male Vietnamese youth in Jurisdiction A:</a:t>
            </a:r>
            <a:endParaRPr lang="en-US" sz="1600" dirty="0"/>
          </a:p>
          <a:p>
            <a:pPr lvl="1">
              <a:spcBef>
                <a:spcPts val="300"/>
              </a:spcBef>
            </a:pPr>
            <a:endParaRPr lang="en-US" sz="1800" dirty="0"/>
          </a:p>
          <a:p>
            <a:pPr lvl="1">
              <a:spcBef>
                <a:spcPts val="300"/>
              </a:spcBef>
            </a:pPr>
            <a:endParaRPr lang="en-US" sz="1800" dirty="0"/>
          </a:p>
          <a:p>
            <a:pPr lvl="1">
              <a:spcBef>
                <a:spcPts val="300"/>
              </a:spcBef>
            </a:pPr>
            <a:endParaRPr lang="en-US" sz="1800" dirty="0"/>
          </a:p>
          <a:p>
            <a:pPr lvl="1">
              <a:spcBef>
                <a:spcPts val="300"/>
              </a:spcBef>
            </a:pPr>
            <a:endParaRPr lang="en-US" sz="1800" dirty="0"/>
          </a:p>
          <a:p>
            <a:pPr>
              <a:spcBef>
                <a:spcPts val="300"/>
              </a:spcBef>
            </a:pPr>
            <a:endParaRPr lang="en-US" sz="1600" dirty="0"/>
          </a:p>
          <a:p>
            <a:pPr>
              <a:spcBef>
                <a:spcPts val="300"/>
              </a:spcBef>
            </a:pPr>
            <a:endParaRPr lang="en-US" sz="1600" dirty="0" smtClean="0"/>
          </a:p>
          <a:p>
            <a:pPr>
              <a:spcBef>
                <a:spcPts val="300"/>
              </a:spcBef>
            </a:pPr>
            <a:endParaRPr lang="en-US" sz="1600" dirty="0"/>
          </a:p>
          <a:p>
            <a:pPr>
              <a:spcBef>
                <a:spcPts val="300"/>
              </a:spcBef>
            </a:pPr>
            <a:endParaRPr lang="en-US" sz="1600" dirty="0" smtClean="0"/>
          </a:p>
          <a:p>
            <a:pPr>
              <a:spcBef>
                <a:spcPts val="300"/>
              </a:spcBef>
            </a:pPr>
            <a:endParaRPr lang="en-US" sz="1600" dirty="0"/>
          </a:p>
          <a:p>
            <a:pPr>
              <a:spcBef>
                <a:spcPts val="300"/>
              </a:spcBef>
            </a:pPr>
            <a:endParaRPr lang="en-US" sz="1600" dirty="0"/>
          </a:p>
          <a:p>
            <a:pPr>
              <a:spcBef>
                <a:spcPts val="300"/>
              </a:spcBef>
            </a:pPr>
            <a:endParaRPr lang="en-US" sz="1600" dirty="0" smtClean="0"/>
          </a:p>
          <a:p>
            <a:pPr>
              <a:spcBef>
                <a:spcPts val="300"/>
              </a:spcBef>
            </a:pPr>
            <a:r>
              <a:rPr lang="en-US" sz="1600" dirty="0" smtClean="0"/>
              <a:t>Additional </a:t>
            </a:r>
            <a:r>
              <a:rPr lang="en-US" sz="1600" dirty="0"/>
              <a:t>data show youth are centralized in a specific suburban area and the majority received testing and linkage services by the same entity</a:t>
            </a:r>
          </a:p>
          <a:p>
            <a:pPr marL="0" indent="0" algn="ctr">
              <a:spcBef>
                <a:spcPts val="1200"/>
              </a:spcBef>
              <a:buNone/>
            </a:pPr>
            <a:r>
              <a:rPr lang="en-US" sz="2000" dirty="0">
                <a:solidFill>
                  <a:srgbClr val="C00000"/>
                </a:solidFill>
              </a:rPr>
              <a:t>How can these data be used to target resources</a:t>
            </a:r>
            <a:r>
              <a:rPr lang="en-US" sz="2000" dirty="0" smtClean="0">
                <a:solidFill>
                  <a:srgbClr val="C00000"/>
                </a:solidFill>
              </a:rPr>
              <a:t>?</a:t>
            </a:r>
            <a:endParaRPr lang="en-US" sz="2000" dirty="0">
              <a:solidFill>
                <a:srgbClr val="C00000"/>
              </a:solidFill>
            </a:endParaRPr>
          </a:p>
        </p:txBody>
      </p:sp>
      <p:graphicFrame>
        <p:nvGraphicFramePr>
          <p:cNvPr id="4" name="Chart 3"/>
          <p:cNvGraphicFramePr/>
          <p:nvPr>
            <p:extLst>
              <p:ext uri="{D42A27DB-BD31-4B8C-83A1-F6EECF244321}">
                <p14:modId xmlns:p14="http://schemas.microsoft.com/office/powerpoint/2010/main" val="1604410370"/>
              </p:ext>
            </p:extLst>
          </p:nvPr>
        </p:nvGraphicFramePr>
        <p:xfrm>
          <a:off x="609600" y="2819400"/>
          <a:ext cx="8229600" cy="28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34016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1462089"/>
          </a:xfrm>
        </p:spPr>
        <p:txBody>
          <a:bodyPr>
            <a:normAutofit/>
          </a:bodyPr>
          <a:lstStyle/>
          <a:p>
            <a:r>
              <a:rPr lang="en-US" sz="3200" u="sng" dirty="0"/>
              <a:t>Example: Jurisdiction A</a:t>
            </a:r>
            <a:br>
              <a:rPr lang="en-US" sz="3200" u="sng" dirty="0"/>
            </a:br>
            <a:r>
              <a:rPr lang="en-US" sz="3200" dirty="0"/>
              <a:t>Reviewing </a:t>
            </a:r>
            <a:r>
              <a:rPr lang="en-US" sz="3200" dirty="0" smtClean="0"/>
              <a:t>&amp; Interpreting </a:t>
            </a:r>
            <a:r>
              <a:rPr lang="en-US" sz="3200" dirty="0"/>
              <a:t>Data to Target Resources</a:t>
            </a:r>
          </a:p>
        </p:txBody>
      </p:sp>
      <p:sp>
        <p:nvSpPr>
          <p:cNvPr id="3" name="Content Placeholder 2"/>
          <p:cNvSpPr>
            <a:spLocks noGrp="1"/>
          </p:cNvSpPr>
          <p:nvPr>
            <p:ph idx="1"/>
          </p:nvPr>
        </p:nvSpPr>
        <p:spPr>
          <a:xfrm>
            <a:off x="533400" y="1981200"/>
            <a:ext cx="7981950" cy="4038600"/>
          </a:xfrm>
        </p:spPr>
        <p:txBody>
          <a:bodyPr>
            <a:normAutofit/>
          </a:bodyPr>
          <a:lstStyle/>
          <a:p>
            <a:pPr marL="609585" indent="-609585">
              <a:buAutoNum type="arabicPeriod"/>
            </a:pPr>
            <a:r>
              <a:rPr lang="en-US" sz="2800" dirty="0"/>
              <a:t>Specific population affected </a:t>
            </a:r>
            <a:endParaRPr lang="en-US" sz="2800" dirty="0" smtClean="0"/>
          </a:p>
          <a:p>
            <a:pPr marL="609585" indent="-609585">
              <a:buAutoNum type="arabicPeriod"/>
            </a:pPr>
            <a:r>
              <a:rPr lang="en-US" sz="2800" dirty="0" smtClean="0"/>
              <a:t>Specific </a:t>
            </a:r>
            <a:r>
              <a:rPr lang="en-US" sz="2800" dirty="0"/>
              <a:t>cultural considerations</a:t>
            </a:r>
          </a:p>
          <a:p>
            <a:pPr marL="609585" indent="-609585">
              <a:buAutoNum type="arabicPeriod"/>
            </a:pPr>
            <a:r>
              <a:rPr lang="en-US" sz="2800" dirty="0"/>
              <a:t>Specific geographic area</a:t>
            </a:r>
          </a:p>
          <a:p>
            <a:pPr marL="609585" indent="-609585">
              <a:buAutoNum type="arabicPeriod"/>
            </a:pPr>
            <a:r>
              <a:rPr lang="en-US" sz="2800" dirty="0"/>
              <a:t>Same entity conducted testing and linkage</a:t>
            </a:r>
          </a:p>
          <a:p>
            <a:pPr marL="609585" indent="-609585">
              <a:buAutoNum type="arabicPeriod"/>
            </a:pPr>
            <a:r>
              <a:rPr lang="en-US" sz="2800" dirty="0"/>
              <a:t>Same provider conducting care?</a:t>
            </a:r>
          </a:p>
          <a:p>
            <a:endParaRPr lang="en-US" sz="2800" dirty="0"/>
          </a:p>
        </p:txBody>
      </p:sp>
    </p:spTree>
    <p:extLst>
      <p:ext uri="{BB962C8B-B14F-4D97-AF65-F5344CB8AC3E}">
        <p14:creationId xmlns:p14="http://schemas.microsoft.com/office/powerpoint/2010/main" val="35851093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462089"/>
          </a:xfrm>
        </p:spPr>
        <p:txBody>
          <a:bodyPr>
            <a:normAutofit/>
          </a:bodyPr>
          <a:lstStyle/>
          <a:p>
            <a:r>
              <a:rPr lang="en-US" sz="2800" u="sng" dirty="0"/>
              <a:t>Example: Jurisdiction A</a:t>
            </a:r>
            <a:br>
              <a:rPr lang="en-US" sz="2800" u="sng" dirty="0"/>
            </a:br>
            <a:r>
              <a:rPr lang="en-US" sz="2800" dirty="0"/>
              <a:t>Ensure Data-Responsive Goals, Strategies, Activities</a:t>
            </a:r>
          </a:p>
        </p:txBody>
      </p:sp>
      <p:sp>
        <p:nvSpPr>
          <p:cNvPr id="3" name="Content Placeholder 2"/>
          <p:cNvSpPr>
            <a:spLocks noGrp="1"/>
          </p:cNvSpPr>
          <p:nvPr>
            <p:ph idx="1"/>
          </p:nvPr>
        </p:nvSpPr>
        <p:spPr>
          <a:xfrm>
            <a:off x="381000" y="1600200"/>
            <a:ext cx="8458200" cy="4572000"/>
          </a:xfrm>
        </p:spPr>
        <p:txBody>
          <a:bodyPr>
            <a:normAutofit fontScale="92500"/>
          </a:bodyPr>
          <a:lstStyle/>
          <a:p>
            <a:pPr>
              <a:spcBef>
                <a:spcPts val="400"/>
              </a:spcBef>
            </a:pPr>
            <a:r>
              <a:rPr lang="en-US" sz="3000" dirty="0" smtClean="0"/>
              <a:t>Newly HIV-diagnosed youth</a:t>
            </a:r>
            <a:endParaRPr lang="en-US" sz="3000" dirty="0"/>
          </a:p>
          <a:p>
            <a:pPr lvl="1">
              <a:spcBef>
                <a:spcPts val="400"/>
              </a:spcBef>
              <a:buFontTx/>
              <a:buChar char="-"/>
            </a:pPr>
            <a:r>
              <a:rPr lang="en-US" sz="2200" dirty="0"/>
              <a:t>Culturally appropriate interventions</a:t>
            </a:r>
          </a:p>
          <a:p>
            <a:pPr lvl="1">
              <a:spcBef>
                <a:spcPts val="400"/>
              </a:spcBef>
              <a:buFontTx/>
              <a:buChar char="-"/>
            </a:pPr>
            <a:r>
              <a:rPr lang="en-US" sz="2200" dirty="0"/>
              <a:t>Care re-engagement activities/Peer navigation</a:t>
            </a:r>
          </a:p>
          <a:p>
            <a:pPr lvl="1">
              <a:spcBef>
                <a:spcPts val="400"/>
              </a:spcBef>
              <a:buFontTx/>
              <a:buChar char="-"/>
            </a:pPr>
            <a:r>
              <a:rPr lang="en-US" sz="2200" dirty="0"/>
              <a:t>Linkage to core medical and supportive services (e.g., case management, mental health services, substance use treatment, transportation)</a:t>
            </a:r>
          </a:p>
          <a:p>
            <a:pPr lvl="1">
              <a:spcBef>
                <a:spcPts val="400"/>
              </a:spcBef>
              <a:buFontTx/>
              <a:buChar char="-"/>
            </a:pPr>
            <a:r>
              <a:rPr lang="en-US" sz="2200" dirty="0"/>
              <a:t>Partner services to identify transmission networks</a:t>
            </a:r>
          </a:p>
          <a:p>
            <a:pPr lvl="1">
              <a:spcBef>
                <a:spcPts val="400"/>
              </a:spcBef>
              <a:buFontTx/>
              <a:buChar char="-"/>
            </a:pPr>
            <a:r>
              <a:rPr lang="en-US" sz="2200" dirty="0"/>
              <a:t>Additional testing for comorbidities (e.g., HCV, STDs)</a:t>
            </a:r>
          </a:p>
          <a:p>
            <a:pPr lvl="1">
              <a:spcBef>
                <a:spcPts val="400"/>
              </a:spcBef>
              <a:buFontTx/>
              <a:buChar char="-"/>
            </a:pPr>
            <a:r>
              <a:rPr lang="en-US" sz="2200" dirty="0"/>
              <a:t>Education about care and treatment</a:t>
            </a:r>
          </a:p>
          <a:p>
            <a:pPr lvl="1">
              <a:spcBef>
                <a:spcPts val="400"/>
              </a:spcBef>
              <a:buFontTx/>
              <a:buChar char="-"/>
            </a:pPr>
            <a:r>
              <a:rPr lang="en-US" sz="2200" dirty="0"/>
              <a:t>HIV “prevention with positives” activities </a:t>
            </a:r>
          </a:p>
          <a:p>
            <a:pPr lvl="1">
              <a:spcBef>
                <a:spcPts val="400"/>
              </a:spcBef>
              <a:buFontTx/>
              <a:buChar char="-"/>
            </a:pPr>
            <a:r>
              <a:rPr lang="en-US" sz="2200" dirty="0"/>
              <a:t>Activities to identify and address barriers to care</a:t>
            </a:r>
          </a:p>
          <a:p>
            <a:pPr lvl="2">
              <a:spcBef>
                <a:spcPts val="400"/>
              </a:spcBef>
              <a:buFontTx/>
              <a:buChar char="-"/>
            </a:pPr>
            <a:r>
              <a:rPr lang="en-US" sz="2200" dirty="0"/>
              <a:t>Gather qualitative data directly from youth regarding falling out of care, ART non-adherence, etc.</a:t>
            </a:r>
          </a:p>
          <a:p>
            <a:pPr lvl="2">
              <a:spcBef>
                <a:spcPts val="400"/>
              </a:spcBef>
              <a:buFontTx/>
              <a:buChar char="-"/>
            </a:pPr>
            <a:r>
              <a:rPr lang="en-US" sz="2200" dirty="0"/>
              <a:t>Access to care: density of care providers within a reasonable distance; expertise of care providers; types of services available; </a:t>
            </a:r>
            <a:r>
              <a:rPr lang="en-US" sz="2200" dirty="0" smtClean="0"/>
              <a:t>etc.</a:t>
            </a:r>
          </a:p>
        </p:txBody>
      </p:sp>
    </p:spTree>
    <p:extLst>
      <p:ext uri="{BB962C8B-B14F-4D97-AF65-F5344CB8AC3E}">
        <p14:creationId xmlns:p14="http://schemas.microsoft.com/office/powerpoint/2010/main" val="28431754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62950" cy="1462089"/>
          </a:xfrm>
        </p:spPr>
        <p:txBody>
          <a:bodyPr>
            <a:normAutofit/>
          </a:bodyPr>
          <a:lstStyle/>
          <a:p>
            <a:r>
              <a:rPr lang="en-US" sz="2800" u="sng" dirty="0"/>
              <a:t>Example: Jurisdiction A</a:t>
            </a:r>
            <a:br>
              <a:rPr lang="en-US" sz="2800" u="sng" dirty="0"/>
            </a:br>
            <a:r>
              <a:rPr lang="en-US" sz="2800" dirty="0"/>
              <a:t>Ensure Data-Responsive Goals, Strategies, </a:t>
            </a:r>
            <a:r>
              <a:rPr lang="en-US" sz="2800" dirty="0" smtClean="0"/>
              <a:t>Activities </a:t>
            </a:r>
            <a:r>
              <a:rPr lang="en-US" sz="2800" i="1" dirty="0" smtClean="0"/>
              <a:t>continued</a:t>
            </a:r>
            <a:endParaRPr lang="en-US" sz="2800" dirty="0"/>
          </a:p>
        </p:txBody>
      </p:sp>
      <p:sp>
        <p:nvSpPr>
          <p:cNvPr id="3" name="Content Placeholder 2"/>
          <p:cNvSpPr>
            <a:spLocks noGrp="1"/>
          </p:cNvSpPr>
          <p:nvPr>
            <p:ph idx="1"/>
          </p:nvPr>
        </p:nvSpPr>
        <p:spPr>
          <a:xfrm>
            <a:off x="457200" y="1676400"/>
            <a:ext cx="8458200" cy="4572000"/>
          </a:xfrm>
        </p:spPr>
        <p:txBody>
          <a:bodyPr>
            <a:normAutofit/>
          </a:bodyPr>
          <a:lstStyle/>
          <a:p>
            <a:r>
              <a:rPr lang="en-US" sz="2800" dirty="0"/>
              <a:t>Community</a:t>
            </a:r>
          </a:p>
          <a:p>
            <a:pPr lvl="1">
              <a:buFontTx/>
              <a:buChar char="-"/>
            </a:pPr>
            <a:r>
              <a:rPr lang="en-US" dirty="0"/>
              <a:t>Culturally appropriate interventions</a:t>
            </a:r>
          </a:p>
          <a:p>
            <a:pPr lvl="1">
              <a:buFontTx/>
              <a:buChar char="-"/>
            </a:pPr>
            <a:r>
              <a:rPr lang="en-US" dirty="0"/>
              <a:t>HIV prevention and education activities</a:t>
            </a:r>
          </a:p>
          <a:p>
            <a:pPr lvl="1">
              <a:buFontTx/>
              <a:buChar char="-"/>
            </a:pPr>
            <a:r>
              <a:rPr lang="en-US" dirty="0" err="1"/>
              <a:t>PrEP</a:t>
            </a:r>
            <a:endParaRPr lang="en-US" dirty="0"/>
          </a:p>
          <a:p>
            <a:pPr lvl="1">
              <a:buFontTx/>
              <a:buChar char="-"/>
            </a:pPr>
            <a:r>
              <a:rPr lang="en-US" dirty="0"/>
              <a:t>Using peers for outreach and testing activities </a:t>
            </a:r>
          </a:p>
          <a:p>
            <a:pPr lvl="1">
              <a:buFontTx/>
              <a:buChar char="-"/>
            </a:pPr>
            <a:r>
              <a:rPr lang="en-US" dirty="0"/>
              <a:t>Partner services</a:t>
            </a:r>
          </a:p>
          <a:p>
            <a:pPr lvl="1">
              <a:buFontTx/>
              <a:buChar char="-"/>
            </a:pPr>
            <a:r>
              <a:rPr lang="en-US" dirty="0"/>
              <a:t>Routine HIV/HCV/STD testing, as indicated</a:t>
            </a:r>
          </a:p>
          <a:p>
            <a:pPr lvl="1">
              <a:buFontTx/>
              <a:buChar char="-"/>
            </a:pPr>
            <a:r>
              <a:rPr lang="en-US" dirty="0"/>
              <a:t>Linkage to essential services, if needed (e.g., mental health, substance use treatment)</a:t>
            </a:r>
          </a:p>
          <a:p>
            <a:pPr lvl="1">
              <a:buFontTx/>
              <a:buChar char="-"/>
            </a:pPr>
            <a:r>
              <a:rPr lang="en-US" dirty="0"/>
              <a:t>Activities to identify and address barriers</a:t>
            </a:r>
          </a:p>
          <a:p>
            <a:pPr lvl="2">
              <a:buFontTx/>
              <a:buChar char="-"/>
            </a:pPr>
            <a:r>
              <a:rPr lang="en-US" sz="2000" dirty="0"/>
              <a:t>Community-level indicators, including the social and political landscapes, poverty, stigma, and other factors that might be </a:t>
            </a:r>
            <a:r>
              <a:rPr lang="en-US" sz="2000" dirty="0" smtClean="0"/>
              <a:t>pertinent</a:t>
            </a:r>
            <a:endParaRPr lang="en-US" sz="2000" dirty="0"/>
          </a:p>
        </p:txBody>
      </p:sp>
    </p:spTree>
    <p:extLst>
      <p:ext uri="{BB962C8B-B14F-4D97-AF65-F5344CB8AC3E}">
        <p14:creationId xmlns:p14="http://schemas.microsoft.com/office/powerpoint/2010/main" val="25169013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538289"/>
          </a:xfrm>
        </p:spPr>
        <p:txBody>
          <a:bodyPr>
            <a:normAutofit/>
          </a:bodyPr>
          <a:lstStyle/>
          <a:p>
            <a:r>
              <a:rPr lang="en-US" sz="3200" u="sng" dirty="0"/>
              <a:t>Example: Jurisdiction A</a:t>
            </a:r>
            <a:br>
              <a:rPr lang="en-US" sz="3200" u="sng" dirty="0"/>
            </a:br>
            <a:r>
              <a:rPr lang="en-US" sz="3200" dirty="0"/>
              <a:t>Identify Technical Assistance </a:t>
            </a:r>
            <a:r>
              <a:rPr lang="en-US" sz="3200" dirty="0" smtClean="0"/>
              <a:t>Needs</a:t>
            </a:r>
            <a:endParaRPr lang="en-US" sz="3200" dirty="0"/>
          </a:p>
        </p:txBody>
      </p:sp>
      <p:sp>
        <p:nvSpPr>
          <p:cNvPr id="3" name="Content Placeholder 2"/>
          <p:cNvSpPr>
            <a:spLocks noGrp="1"/>
          </p:cNvSpPr>
          <p:nvPr>
            <p:ph idx="1"/>
          </p:nvPr>
        </p:nvSpPr>
        <p:spPr>
          <a:xfrm>
            <a:off x="228600" y="1752600"/>
            <a:ext cx="8286750" cy="4419600"/>
          </a:xfrm>
        </p:spPr>
        <p:txBody>
          <a:bodyPr>
            <a:normAutofit lnSpcReduction="10000"/>
          </a:bodyPr>
          <a:lstStyle/>
          <a:p>
            <a:pPr>
              <a:spcBef>
                <a:spcPts val="800"/>
              </a:spcBef>
            </a:pPr>
            <a:r>
              <a:rPr lang="en-US" sz="2800" dirty="0"/>
              <a:t>Testing/Linkage </a:t>
            </a:r>
            <a:r>
              <a:rPr lang="en-US" sz="2800" dirty="0" smtClean="0"/>
              <a:t>Entity</a:t>
            </a:r>
          </a:p>
          <a:p>
            <a:pPr marL="0" indent="0">
              <a:spcBef>
                <a:spcPts val="800"/>
              </a:spcBef>
              <a:buNone/>
            </a:pPr>
            <a:r>
              <a:rPr lang="en-US" sz="2800" b="0" dirty="0" smtClean="0">
                <a:solidFill>
                  <a:schemeClr val="tx1"/>
                </a:solidFill>
              </a:rPr>
              <a:t>      </a:t>
            </a:r>
            <a:r>
              <a:rPr lang="en-US" sz="2800" b="0" u="sng" dirty="0" smtClean="0">
                <a:solidFill>
                  <a:schemeClr val="tx1"/>
                </a:solidFill>
              </a:rPr>
              <a:t>Assess </a:t>
            </a:r>
            <a:r>
              <a:rPr lang="en-US" sz="2800" b="0" u="sng" dirty="0">
                <a:solidFill>
                  <a:schemeClr val="tx1"/>
                </a:solidFill>
              </a:rPr>
              <a:t>and </a:t>
            </a:r>
            <a:r>
              <a:rPr lang="en-US" sz="2800" b="0" u="sng" dirty="0" smtClean="0">
                <a:solidFill>
                  <a:schemeClr val="tx1"/>
                </a:solidFill>
              </a:rPr>
              <a:t>address: </a:t>
            </a:r>
            <a:endParaRPr lang="en-US" sz="2800" b="0" u="sng" dirty="0">
              <a:solidFill>
                <a:schemeClr val="tx1"/>
              </a:solidFill>
            </a:endParaRPr>
          </a:p>
          <a:p>
            <a:pPr lvl="1">
              <a:spcBef>
                <a:spcPts val="800"/>
              </a:spcBef>
            </a:pPr>
            <a:r>
              <a:rPr lang="en-US" sz="2400" dirty="0"/>
              <a:t>Gaps in knowledge, skills, abilities of testing and linkage specialists</a:t>
            </a:r>
          </a:p>
          <a:p>
            <a:pPr lvl="1">
              <a:spcBef>
                <a:spcPts val="800"/>
              </a:spcBef>
            </a:pPr>
            <a:r>
              <a:rPr lang="en-US" sz="2400" dirty="0"/>
              <a:t>“Care landscape”</a:t>
            </a:r>
          </a:p>
          <a:p>
            <a:pPr lvl="2">
              <a:spcBef>
                <a:spcPts val="800"/>
              </a:spcBef>
            </a:pPr>
            <a:r>
              <a:rPr lang="en-US" sz="2400" dirty="0"/>
              <a:t>Reaching people where they are (linkage specialists, peer navigators)</a:t>
            </a:r>
          </a:p>
          <a:p>
            <a:pPr lvl="2">
              <a:spcBef>
                <a:spcPts val="800"/>
              </a:spcBef>
            </a:pPr>
            <a:r>
              <a:rPr lang="en-US" sz="2400" dirty="0"/>
              <a:t>Ability to link clients to culturally appropriate care</a:t>
            </a:r>
          </a:p>
          <a:p>
            <a:pPr lvl="2">
              <a:spcBef>
                <a:spcPts val="800"/>
              </a:spcBef>
            </a:pPr>
            <a:r>
              <a:rPr lang="en-US" sz="2400" dirty="0"/>
              <a:t>Density of care providers within a reasonable distance</a:t>
            </a:r>
          </a:p>
          <a:p>
            <a:pPr lvl="2">
              <a:spcBef>
                <a:spcPts val="800"/>
              </a:spcBef>
            </a:pPr>
            <a:r>
              <a:rPr lang="en-US" sz="2400" dirty="0"/>
              <a:t>Expertise of community care providers</a:t>
            </a:r>
          </a:p>
          <a:p>
            <a:pPr lvl="2">
              <a:spcBef>
                <a:spcPts val="800"/>
              </a:spcBef>
            </a:pPr>
            <a:r>
              <a:rPr lang="en-US" sz="2400" dirty="0"/>
              <a:t>Types of medical and support services </a:t>
            </a:r>
            <a:r>
              <a:rPr lang="en-US" sz="2400" dirty="0" smtClean="0"/>
              <a:t>available</a:t>
            </a:r>
            <a:endParaRPr lang="en-US" sz="2400" dirty="0"/>
          </a:p>
        </p:txBody>
      </p:sp>
    </p:spTree>
    <p:extLst>
      <p:ext uri="{BB962C8B-B14F-4D97-AF65-F5344CB8AC3E}">
        <p14:creationId xmlns:p14="http://schemas.microsoft.com/office/powerpoint/2010/main" val="25165466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538289"/>
          </a:xfrm>
        </p:spPr>
        <p:txBody>
          <a:bodyPr>
            <a:normAutofit/>
          </a:bodyPr>
          <a:lstStyle/>
          <a:p>
            <a:r>
              <a:rPr lang="en-US" sz="3200" u="sng" dirty="0"/>
              <a:t>Example: Jurisdiction </a:t>
            </a:r>
            <a:r>
              <a:rPr lang="en-US" sz="3200" u="sng" dirty="0" smtClean="0"/>
              <a:t>A  </a:t>
            </a:r>
            <a:br>
              <a:rPr lang="en-US" sz="3200" u="sng" dirty="0" smtClean="0"/>
            </a:br>
            <a:r>
              <a:rPr lang="en-US" sz="3200" dirty="0" smtClean="0"/>
              <a:t>Identify </a:t>
            </a:r>
            <a:r>
              <a:rPr lang="en-US" sz="3200" dirty="0"/>
              <a:t>Technical Assistance </a:t>
            </a:r>
            <a:r>
              <a:rPr lang="en-US" sz="3200" dirty="0" smtClean="0"/>
              <a:t>Needs</a:t>
            </a:r>
            <a:endParaRPr lang="en-US" sz="3200" dirty="0"/>
          </a:p>
        </p:txBody>
      </p:sp>
      <p:sp>
        <p:nvSpPr>
          <p:cNvPr id="3" name="Content Placeholder 2"/>
          <p:cNvSpPr>
            <a:spLocks noGrp="1"/>
          </p:cNvSpPr>
          <p:nvPr>
            <p:ph idx="1"/>
          </p:nvPr>
        </p:nvSpPr>
        <p:spPr>
          <a:xfrm>
            <a:off x="381000" y="1752600"/>
            <a:ext cx="8134350" cy="4267200"/>
          </a:xfrm>
        </p:spPr>
        <p:txBody>
          <a:bodyPr/>
          <a:lstStyle/>
          <a:p>
            <a:pPr>
              <a:spcBef>
                <a:spcPts val="800"/>
              </a:spcBef>
            </a:pPr>
            <a:r>
              <a:rPr lang="en-US" sz="2800" dirty="0"/>
              <a:t>Care </a:t>
            </a:r>
            <a:r>
              <a:rPr lang="en-US" sz="2800" dirty="0" smtClean="0"/>
              <a:t>Providers</a:t>
            </a:r>
          </a:p>
          <a:p>
            <a:pPr marL="0" indent="0">
              <a:spcBef>
                <a:spcPts val="800"/>
              </a:spcBef>
              <a:buNone/>
            </a:pPr>
            <a:r>
              <a:rPr lang="en-US" sz="2800" b="0" dirty="0" smtClean="0">
                <a:solidFill>
                  <a:schemeClr val="tx1"/>
                </a:solidFill>
              </a:rPr>
              <a:t>    </a:t>
            </a:r>
            <a:r>
              <a:rPr lang="en-US" sz="2800" b="0" u="sng" dirty="0" smtClean="0">
                <a:solidFill>
                  <a:schemeClr val="tx1"/>
                </a:solidFill>
              </a:rPr>
              <a:t>Assess </a:t>
            </a:r>
            <a:r>
              <a:rPr lang="en-US" sz="2800" b="0" u="sng" dirty="0">
                <a:solidFill>
                  <a:schemeClr val="tx1"/>
                </a:solidFill>
              </a:rPr>
              <a:t>and </a:t>
            </a:r>
            <a:r>
              <a:rPr lang="en-US" sz="2800" b="0" u="sng" dirty="0" smtClean="0">
                <a:solidFill>
                  <a:schemeClr val="tx1"/>
                </a:solidFill>
              </a:rPr>
              <a:t>address: </a:t>
            </a:r>
            <a:endParaRPr lang="en-US" sz="2800" b="0" u="sng" dirty="0">
              <a:solidFill>
                <a:schemeClr val="tx1"/>
              </a:solidFill>
            </a:endParaRPr>
          </a:p>
          <a:p>
            <a:pPr lvl="1">
              <a:spcBef>
                <a:spcPts val="800"/>
              </a:spcBef>
            </a:pPr>
            <a:r>
              <a:rPr lang="en-US" sz="2400" dirty="0"/>
              <a:t>Gaps in knowledge, skills, abilities </a:t>
            </a:r>
          </a:p>
          <a:p>
            <a:pPr lvl="1">
              <a:spcBef>
                <a:spcPts val="800"/>
              </a:spcBef>
            </a:pPr>
            <a:r>
              <a:rPr lang="en-US" sz="2400" dirty="0"/>
              <a:t>Ability to provide culturally appropriate care</a:t>
            </a:r>
          </a:p>
          <a:p>
            <a:pPr lvl="1">
              <a:spcBef>
                <a:spcPts val="800"/>
              </a:spcBef>
            </a:pPr>
            <a:r>
              <a:rPr lang="en-US" sz="2400" dirty="0"/>
              <a:t>Attitudes toward clients</a:t>
            </a:r>
          </a:p>
          <a:p>
            <a:endParaRPr lang="en-US" dirty="0"/>
          </a:p>
        </p:txBody>
      </p:sp>
    </p:spTree>
    <p:extLst>
      <p:ext uri="{BB962C8B-B14F-4D97-AF65-F5344CB8AC3E}">
        <p14:creationId xmlns:p14="http://schemas.microsoft.com/office/powerpoint/2010/main" val="33983824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191000"/>
            <a:ext cx="7886700" cy="914399"/>
          </a:xfrm>
        </p:spPr>
        <p:txBody>
          <a:bodyPr>
            <a:normAutofit/>
          </a:bodyPr>
          <a:lstStyle/>
          <a:p>
            <a:r>
              <a:rPr lang="en-US" dirty="0" smtClean="0"/>
              <a:t>Resources</a:t>
            </a:r>
            <a:endParaRPr lang="en-US" dirty="0"/>
          </a:p>
        </p:txBody>
      </p:sp>
    </p:spTree>
    <p:extLst>
      <p:ext uri="{BB962C8B-B14F-4D97-AF65-F5344CB8AC3E}">
        <p14:creationId xmlns:p14="http://schemas.microsoft.com/office/powerpoint/2010/main" val="40968642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886700" cy="1325563"/>
          </a:xfrm>
        </p:spPr>
        <p:txBody>
          <a:bodyPr>
            <a:normAutofit/>
          </a:bodyPr>
          <a:lstStyle/>
          <a:p>
            <a:r>
              <a:rPr lang="en-US" altLang="en-US" sz="4800" dirty="0"/>
              <a:t>HAB Vision and Mission</a:t>
            </a:r>
            <a:endParaRPr lang="en-US" sz="4800" dirty="0"/>
          </a:p>
        </p:txBody>
      </p:sp>
      <p:sp>
        <p:nvSpPr>
          <p:cNvPr id="3" name="Content Placeholder 2"/>
          <p:cNvSpPr>
            <a:spLocks noGrp="1"/>
          </p:cNvSpPr>
          <p:nvPr>
            <p:ph idx="1"/>
          </p:nvPr>
        </p:nvSpPr>
        <p:spPr>
          <a:xfrm>
            <a:off x="609600" y="1981200"/>
            <a:ext cx="7886700" cy="3657600"/>
          </a:xfrm>
        </p:spPr>
        <p:txBody>
          <a:bodyPr/>
          <a:lstStyle/>
          <a:p>
            <a:pPr marL="0" indent="0" algn="ctr">
              <a:buNone/>
            </a:pPr>
            <a:r>
              <a:rPr lang="en-US" altLang="en-US" sz="2800" dirty="0"/>
              <a:t>Vision</a:t>
            </a:r>
            <a:endParaRPr lang="en-US" altLang="en-US" sz="2400" dirty="0"/>
          </a:p>
          <a:p>
            <a:pPr marL="0" indent="0" algn="ctr">
              <a:buNone/>
              <a:tabLst>
                <a:tab pos="166688" algn="l"/>
              </a:tabLst>
            </a:pPr>
            <a:r>
              <a:rPr lang="en-US" altLang="en-US" sz="2400" dirty="0"/>
              <a:t> </a:t>
            </a:r>
            <a:r>
              <a:rPr lang="en-US" altLang="en-US" sz="2400" b="0" dirty="0"/>
              <a:t>Optimal HIV/AIDS care and treatment for all </a:t>
            </a:r>
          </a:p>
          <a:p>
            <a:pPr marL="0" indent="0" algn="ctr">
              <a:buNone/>
            </a:pPr>
            <a:endParaRPr lang="en-US" altLang="en-US" sz="2400" dirty="0">
              <a:solidFill>
                <a:schemeClr val="tx1"/>
              </a:solidFill>
            </a:endParaRPr>
          </a:p>
          <a:p>
            <a:pPr marL="0" indent="0" algn="ctr">
              <a:buNone/>
            </a:pPr>
            <a:r>
              <a:rPr lang="en-US" altLang="en-US" sz="2800" dirty="0"/>
              <a:t>Mission</a:t>
            </a:r>
            <a:endParaRPr lang="en-US" altLang="en-US" sz="2400" dirty="0"/>
          </a:p>
          <a:p>
            <a:pPr marL="0" indent="0" algn="ctr">
              <a:buNone/>
            </a:pPr>
            <a:r>
              <a:rPr lang="en-US" altLang="en-US" sz="2400" b="0" dirty="0"/>
              <a:t>Provide leadership and resources to assure access to and retention in high quality, integrated care and treatment services for vulnerable people living with HIV/AIDS and their families </a:t>
            </a:r>
          </a:p>
          <a:p>
            <a:endParaRPr lang="en-US" dirty="0">
              <a:solidFill>
                <a:srgbClr val="002060"/>
              </a:solidFill>
            </a:endParaRPr>
          </a:p>
        </p:txBody>
      </p:sp>
    </p:spTree>
    <p:extLst>
      <p:ext uri="{BB962C8B-B14F-4D97-AF65-F5344CB8AC3E}">
        <p14:creationId xmlns:p14="http://schemas.microsoft.com/office/powerpoint/2010/main" val="10772108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81000" y="1676400"/>
            <a:ext cx="8134350" cy="4572000"/>
          </a:xfrm>
        </p:spPr>
        <p:txBody>
          <a:bodyPr>
            <a:normAutofit fontScale="92500" lnSpcReduction="10000"/>
          </a:bodyPr>
          <a:lstStyle/>
          <a:p>
            <a:pPr>
              <a:spcBef>
                <a:spcPts val="667"/>
              </a:spcBef>
              <a:spcAft>
                <a:spcPts val="600"/>
              </a:spcAft>
            </a:pPr>
            <a:r>
              <a:rPr lang="en-US" sz="2400" dirty="0"/>
              <a:t>Ryan White HIV/AIDS Program Annual Client-Level Data </a:t>
            </a:r>
            <a:r>
              <a:rPr lang="en-US" sz="2400" dirty="0" smtClean="0"/>
              <a:t>Report</a:t>
            </a:r>
            <a:endParaRPr lang="en-US" sz="2400" dirty="0"/>
          </a:p>
          <a:p>
            <a:pPr marL="457189" lvl="1" indent="0">
              <a:spcBef>
                <a:spcPts val="667"/>
              </a:spcBef>
              <a:spcAft>
                <a:spcPts val="600"/>
              </a:spcAft>
              <a:buNone/>
            </a:pPr>
            <a:r>
              <a:rPr lang="en-US" sz="2100" dirty="0">
                <a:hlinkClick r:id="rId3"/>
              </a:rPr>
              <a:t>http://hab.hrsa.gov/data/servicesdelivered.html</a:t>
            </a:r>
            <a:endParaRPr lang="en-US" sz="2100" dirty="0"/>
          </a:p>
          <a:p>
            <a:pPr lvl="1">
              <a:spcBef>
                <a:spcPts val="667"/>
              </a:spcBef>
              <a:spcAft>
                <a:spcPts val="600"/>
              </a:spcAft>
            </a:pPr>
            <a:r>
              <a:rPr lang="en-US" sz="2400" dirty="0" smtClean="0"/>
              <a:t>National- </a:t>
            </a:r>
            <a:r>
              <a:rPr lang="en-US" sz="2400" dirty="0"/>
              <a:t>and state-level data on all clients served by </a:t>
            </a:r>
            <a:r>
              <a:rPr lang="en-US" sz="2400" dirty="0" smtClean="0"/>
              <a:t>RWHAP, </a:t>
            </a:r>
            <a:r>
              <a:rPr lang="en-US" sz="2400" dirty="0"/>
              <a:t>including select indicators of the care continuum</a:t>
            </a:r>
          </a:p>
          <a:p>
            <a:pPr marL="342891" lvl="1" indent="-342891">
              <a:spcBef>
                <a:spcPts val="667"/>
              </a:spcBef>
              <a:spcAft>
                <a:spcPts val="600"/>
              </a:spcAft>
              <a:buClr>
                <a:srgbClr val="006A71"/>
              </a:buClr>
              <a:buFont typeface="Wingdings" panose="05000000000000000000" pitchFamily="2" charset="2"/>
              <a:buChar char="§"/>
            </a:pPr>
            <a:r>
              <a:rPr lang="en-US" sz="2400" b="1" dirty="0">
                <a:solidFill>
                  <a:srgbClr val="0F4D7B"/>
                </a:solidFill>
              </a:rPr>
              <a:t>Ryan White HIV/AIDS Program resources for delivery of HIV care </a:t>
            </a:r>
            <a:endParaRPr lang="en-US" sz="2400" b="1" dirty="0" smtClean="0">
              <a:solidFill>
                <a:srgbClr val="0F4D7B"/>
              </a:solidFill>
            </a:endParaRPr>
          </a:p>
          <a:p>
            <a:pPr marL="463550" lvl="1" indent="0">
              <a:spcBef>
                <a:spcPts val="667"/>
              </a:spcBef>
              <a:spcAft>
                <a:spcPts val="600"/>
              </a:spcAft>
              <a:buClr>
                <a:srgbClr val="006A71"/>
              </a:buClr>
              <a:buNone/>
            </a:pPr>
            <a:r>
              <a:rPr lang="en-US" sz="2100" dirty="0" smtClean="0">
                <a:hlinkClick r:id="rId4"/>
              </a:rPr>
              <a:t>http://hab.hrsa.gov/deliverhivaidscare/index.html</a:t>
            </a:r>
            <a:endParaRPr lang="en-US" sz="2100" dirty="0"/>
          </a:p>
          <a:p>
            <a:pPr>
              <a:spcBef>
                <a:spcPts val="667"/>
              </a:spcBef>
              <a:spcAft>
                <a:spcPts val="600"/>
              </a:spcAft>
            </a:pPr>
            <a:r>
              <a:rPr lang="en-US" sz="2400" dirty="0"/>
              <a:t>AIDS Education and Training Centers (AETC): </a:t>
            </a:r>
            <a:r>
              <a:rPr lang="en-US" sz="2400" b="0" dirty="0">
                <a:solidFill>
                  <a:schemeClr val="tx1"/>
                </a:solidFill>
              </a:rPr>
              <a:t>Multidisciplinary education and training programs for health care providers treating PLWH  </a:t>
            </a:r>
            <a:r>
              <a:rPr lang="en-US" sz="2100" b="0" dirty="0">
                <a:hlinkClick r:id="rId5"/>
              </a:rPr>
              <a:t>http://hab.hrsa.gov/abouthab/partfeducation.html</a:t>
            </a:r>
            <a:endParaRPr lang="en-US" sz="2400" b="0" dirty="0"/>
          </a:p>
          <a:p>
            <a:pPr lvl="1">
              <a:spcBef>
                <a:spcPts val="667"/>
              </a:spcBef>
              <a:spcAft>
                <a:spcPts val="600"/>
              </a:spcAft>
            </a:pPr>
            <a:r>
              <a:rPr lang="en-US" sz="2400" dirty="0"/>
              <a:t>AETC National Resource Center  </a:t>
            </a:r>
            <a:r>
              <a:rPr lang="en-US" sz="2100" dirty="0">
                <a:hlinkClick r:id="rId6"/>
              </a:rPr>
              <a:t>http://aidsetc.org</a:t>
            </a:r>
            <a:r>
              <a:rPr lang="en-US" sz="2100" dirty="0" smtClean="0">
                <a:hlinkClick r:id="rId6"/>
              </a:rPr>
              <a:t>/</a:t>
            </a:r>
            <a:endParaRPr lang="en-US" sz="2100" dirty="0" smtClean="0"/>
          </a:p>
          <a:p>
            <a:pPr>
              <a:spcBef>
                <a:spcPts val="667"/>
              </a:spcBef>
              <a:spcAft>
                <a:spcPts val="600"/>
              </a:spcAft>
            </a:pPr>
            <a:r>
              <a:rPr lang="en-US" sz="2600" dirty="0"/>
              <a:t>TARGET Center: </a:t>
            </a:r>
            <a:r>
              <a:rPr lang="en-US" sz="2400" b="0" dirty="0">
                <a:solidFill>
                  <a:schemeClr val="tx1"/>
                </a:solidFill>
              </a:rPr>
              <a:t>Technical Assistance resources for programs to better serve people living with HIV </a:t>
            </a:r>
            <a:r>
              <a:rPr lang="en-US" sz="2100" b="0" dirty="0">
                <a:hlinkClick r:id="rId7"/>
              </a:rPr>
              <a:t>https://careacttarget.org/</a:t>
            </a:r>
            <a:endParaRPr lang="en-US" sz="2100" b="0" dirty="0"/>
          </a:p>
          <a:p>
            <a:pPr lvl="1">
              <a:spcBef>
                <a:spcPts val="667"/>
              </a:spcBef>
              <a:spcAft>
                <a:spcPts val="600"/>
              </a:spcAft>
            </a:pPr>
            <a:endParaRPr lang="en-US" sz="2100" dirty="0"/>
          </a:p>
          <a:p>
            <a:pPr marL="0" indent="0">
              <a:spcAft>
                <a:spcPts val="600"/>
              </a:spcAft>
              <a:buNone/>
            </a:pPr>
            <a:endParaRPr lang="en-US" dirty="0"/>
          </a:p>
        </p:txBody>
      </p:sp>
    </p:spTree>
    <p:extLst>
      <p:ext uri="{BB962C8B-B14F-4D97-AF65-F5344CB8AC3E}">
        <p14:creationId xmlns:p14="http://schemas.microsoft.com/office/powerpoint/2010/main" val="38232817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r>
              <a:rPr lang="en-US" i="1" dirty="0" smtClean="0"/>
              <a:t>continued</a:t>
            </a:r>
            <a:endParaRPr lang="en-US" dirty="0"/>
          </a:p>
        </p:txBody>
      </p:sp>
      <p:sp>
        <p:nvSpPr>
          <p:cNvPr id="3" name="Content Placeholder 2"/>
          <p:cNvSpPr>
            <a:spLocks noGrp="1"/>
          </p:cNvSpPr>
          <p:nvPr>
            <p:ph idx="1"/>
          </p:nvPr>
        </p:nvSpPr>
        <p:spPr>
          <a:xfrm>
            <a:off x="457200" y="1600200"/>
            <a:ext cx="8458200" cy="4724400"/>
          </a:xfrm>
        </p:spPr>
        <p:txBody>
          <a:bodyPr>
            <a:normAutofit fontScale="92500" lnSpcReduction="20000"/>
          </a:bodyPr>
          <a:lstStyle/>
          <a:p>
            <a:pPr>
              <a:spcBef>
                <a:spcPts val="1800"/>
              </a:spcBef>
            </a:pPr>
            <a:r>
              <a:rPr lang="en-US" sz="2400" i="1" dirty="0"/>
              <a:t>Integrated Guidance for Developing Epidemiologic Profiles: HIV Prevention and Ryan White HIV/AIDS Programs Planning, July </a:t>
            </a:r>
            <a:r>
              <a:rPr lang="en-US" sz="2400" i="1" dirty="0" smtClean="0"/>
              <a:t>2014</a:t>
            </a:r>
          </a:p>
          <a:p>
            <a:pPr marL="0" indent="0">
              <a:spcBef>
                <a:spcPts val="1200"/>
              </a:spcBef>
              <a:buNone/>
            </a:pPr>
            <a:r>
              <a:rPr lang="en-US" sz="2400" i="1" dirty="0"/>
              <a:t> </a:t>
            </a:r>
            <a:r>
              <a:rPr lang="en-US" sz="2400" i="1" dirty="0" smtClean="0"/>
              <a:t>     </a:t>
            </a:r>
            <a:r>
              <a:rPr lang="en-US" sz="1900" dirty="0" smtClean="0">
                <a:hlinkClick r:id="rId3"/>
              </a:rPr>
              <a:t>http</a:t>
            </a:r>
            <a:r>
              <a:rPr lang="en-US" sz="1900" dirty="0">
                <a:hlinkClick r:id="rId3"/>
              </a:rPr>
              <a:t>://www.cdc.gov/hiv/pdf/guidelines_developing_epidemiologic_profiles.pdf</a:t>
            </a:r>
            <a:endParaRPr lang="en-US" sz="1900" dirty="0"/>
          </a:p>
          <a:p>
            <a:pPr lvl="1">
              <a:spcBef>
                <a:spcPts val="1200"/>
              </a:spcBef>
            </a:pPr>
            <a:r>
              <a:rPr lang="en-US" sz="1900" dirty="0"/>
              <a:t>SAS programs for developing the Epi Profiles (contact CDC’s HIV Incidence and Case Surveillance Branch)</a:t>
            </a:r>
          </a:p>
          <a:p>
            <a:pPr>
              <a:spcBef>
                <a:spcPts val="1200"/>
              </a:spcBef>
            </a:pPr>
            <a:r>
              <a:rPr lang="en-US" sz="2400" dirty="0"/>
              <a:t>Epidemiologic Overview and HIV Care Continuum components of Section One of the Integrated HIV Prevention and Care Plan, including the SCSN Guidance, June </a:t>
            </a:r>
            <a:r>
              <a:rPr lang="en-US" sz="2400" dirty="0" smtClean="0"/>
              <a:t>2015</a:t>
            </a:r>
          </a:p>
          <a:p>
            <a:pPr marL="225425" indent="0">
              <a:spcBef>
                <a:spcPts val="1200"/>
              </a:spcBef>
              <a:buNone/>
            </a:pPr>
            <a:r>
              <a:rPr lang="en-US" sz="2400" dirty="0" smtClean="0"/>
              <a:t> </a:t>
            </a:r>
            <a:r>
              <a:rPr lang="en-US" sz="1900" dirty="0" smtClean="0">
                <a:hlinkClick r:id="rId4"/>
              </a:rPr>
              <a:t>http</a:t>
            </a:r>
            <a:r>
              <a:rPr lang="en-US" sz="1900" dirty="0">
                <a:hlinkClick r:id="rId4"/>
              </a:rPr>
              <a:t>://hab.hrsa.gov/manageyourgrant/hivpreventionplan062015.pdf</a:t>
            </a:r>
            <a:r>
              <a:rPr lang="en-US" sz="1900" dirty="0"/>
              <a:t> </a:t>
            </a:r>
          </a:p>
          <a:p>
            <a:pPr>
              <a:spcBef>
                <a:spcPts val="1200"/>
              </a:spcBef>
            </a:pPr>
            <a:r>
              <a:rPr lang="en-US" sz="2400" dirty="0"/>
              <a:t>Guidance for developing an HIV care continuum (contact CDC’s HIV Incidence and Case Surveillance Branch)</a:t>
            </a:r>
          </a:p>
          <a:p>
            <a:pPr>
              <a:spcBef>
                <a:spcPts val="1200"/>
              </a:spcBef>
            </a:pPr>
            <a:r>
              <a:rPr lang="en-US" sz="2400" dirty="0"/>
              <a:t>Capacity building assistance (CDC)/Technical assistance (</a:t>
            </a:r>
            <a:r>
              <a:rPr lang="en-US" sz="2400" dirty="0" smtClean="0"/>
              <a:t>HRSA)</a:t>
            </a:r>
          </a:p>
          <a:p>
            <a:pPr>
              <a:spcBef>
                <a:spcPts val="1200"/>
              </a:spcBef>
            </a:pPr>
            <a:r>
              <a:rPr lang="en-US" sz="2400" dirty="0" smtClean="0"/>
              <a:t>CDC </a:t>
            </a:r>
            <a:r>
              <a:rPr lang="en-US" sz="2400" dirty="0"/>
              <a:t>HIV reports, slide sets, fact </a:t>
            </a:r>
            <a:r>
              <a:rPr lang="en-US" sz="2400" dirty="0" smtClean="0"/>
              <a:t>sheets </a:t>
            </a:r>
            <a:endParaRPr lang="en-US" sz="2400" dirty="0"/>
          </a:p>
          <a:p>
            <a:pPr marL="344488" indent="0">
              <a:lnSpc>
                <a:spcPct val="100000"/>
              </a:lnSpc>
              <a:spcBef>
                <a:spcPts val="1200"/>
              </a:spcBef>
              <a:buNone/>
            </a:pPr>
            <a:r>
              <a:rPr lang="en-US" sz="2100" dirty="0" smtClean="0">
                <a:hlinkClick r:id="rId5"/>
              </a:rPr>
              <a:t>http</a:t>
            </a:r>
            <a:r>
              <a:rPr lang="en-US" sz="2100" dirty="0">
                <a:hlinkClick r:id="rId5"/>
              </a:rPr>
              <a:t>://www.cdc.gov/hiv/library/index.html</a:t>
            </a:r>
            <a:endParaRPr lang="en-US" sz="2100" dirty="0"/>
          </a:p>
          <a:p>
            <a:pPr>
              <a:spcBef>
                <a:spcPts val="1200"/>
              </a:spcBef>
            </a:pPr>
            <a:endParaRPr lang="en-US" dirty="0"/>
          </a:p>
        </p:txBody>
      </p:sp>
    </p:spTree>
    <p:extLst>
      <p:ext uri="{BB962C8B-B14F-4D97-AF65-F5344CB8AC3E}">
        <p14:creationId xmlns:p14="http://schemas.microsoft.com/office/powerpoint/2010/main" val="10803096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7" name="Text Placeholder 2"/>
          <p:cNvSpPr txBox="1">
            <a:spLocks/>
          </p:cNvSpPr>
          <p:nvPr/>
        </p:nvSpPr>
        <p:spPr>
          <a:xfrm>
            <a:off x="685800" y="4724401"/>
            <a:ext cx="3505200" cy="121919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smtClean="0"/>
              <a:t>Stacy Cohen, MPH </a:t>
            </a:r>
          </a:p>
          <a:p>
            <a:r>
              <a:rPr lang="en-US" dirty="0" smtClean="0"/>
              <a:t>HIV/AIDS Bureau</a:t>
            </a:r>
          </a:p>
          <a:p>
            <a:r>
              <a:rPr lang="en-US" dirty="0" smtClean="0">
                <a:hlinkClick r:id="rId3"/>
              </a:rPr>
              <a:t>sgagne@hrsa.gov</a:t>
            </a:r>
            <a:r>
              <a:rPr lang="en-US" dirty="0" smtClean="0"/>
              <a:t> </a:t>
            </a:r>
          </a:p>
          <a:p>
            <a:endParaRPr lang="en-US" dirty="0"/>
          </a:p>
        </p:txBody>
      </p:sp>
    </p:spTree>
    <p:extLst>
      <p:ext uri="{BB962C8B-B14F-4D97-AF65-F5344CB8AC3E}">
        <p14:creationId xmlns:p14="http://schemas.microsoft.com/office/powerpoint/2010/main" val="1699186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7886700" cy="1325563"/>
          </a:xfrm>
        </p:spPr>
        <p:txBody>
          <a:bodyPr>
            <a:normAutofit/>
          </a:bodyPr>
          <a:lstStyle/>
          <a:p>
            <a:r>
              <a:rPr lang="en-US" sz="4800" dirty="0" smtClean="0"/>
              <a:t>RWHAP Moving Forward</a:t>
            </a:r>
            <a:endParaRPr lang="en-US" sz="4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5562600" cy="385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410200" y="2133600"/>
            <a:ext cx="3333750" cy="3886200"/>
          </a:xfrm>
        </p:spPr>
        <p:txBody>
          <a:bodyPr>
            <a:noAutofit/>
          </a:bodyPr>
          <a:lstStyle/>
          <a:p>
            <a:pPr lvl="0"/>
            <a:r>
              <a:rPr lang="en-US" sz="2400" dirty="0" smtClean="0"/>
              <a:t>Public </a:t>
            </a:r>
            <a:r>
              <a:rPr lang="en-US" sz="2400" dirty="0"/>
              <a:t>health approach to provide a comprehensive system of care </a:t>
            </a:r>
            <a:endParaRPr lang="en-US" sz="2400" dirty="0" smtClean="0"/>
          </a:p>
          <a:p>
            <a:pPr marL="0" lvl="0" indent="0">
              <a:buNone/>
            </a:pPr>
            <a:endParaRPr lang="en-US" sz="1000" dirty="0" smtClean="0"/>
          </a:p>
          <a:p>
            <a:r>
              <a:rPr lang="en-US" sz="2400" dirty="0"/>
              <a:t>Ensure low-income people living with HIV (PLWH) receive optimal care and treatment</a:t>
            </a:r>
          </a:p>
        </p:txBody>
      </p:sp>
    </p:spTree>
    <p:extLst>
      <p:ext uri="{BB962C8B-B14F-4D97-AF65-F5344CB8AC3E}">
        <p14:creationId xmlns:p14="http://schemas.microsoft.com/office/powerpoint/2010/main" val="27688925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serve</a:t>
            </a:r>
            <a:endParaRPr lang="en-US" dirty="0"/>
          </a:p>
        </p:txBody>
      </p:sp>
    </p:spTree>
    <p:extLst>
      <p:ext uri="{BB962C8B-B14F-4D97-AF65-F5344CB8AC3E}">
        <p14:creationId xmlns:p14="http://schemas.microsoft.com/office/powerpoint/2010/main" val="13726857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2400"/>
            <a:ext cx="7886700" cy="1325563"/>
          </a:xfrm>
        </p:spPr>
        <p:txBody>
          <a:bodyPr/>
          <a:lstStyle/>
          <a:p>
            <a:r>
              <a:rPr lang="en-US" dirty="0" smtClean="0"/>
              <a:t>Ryan White HIV/AIDS Program Clients</a:t>
            </a:r>
            <a:endParaRPr lang="en-US" dirty="0"/>
          </a:p>
        </p:txBody>
      </p:sp>
      <p:sp>
        <p:nvSpPr>
          <p:cNvPr id="5" name="Content Placeholder 4"/>
          <p:cNvSpPr>
            <a:spLocks noGrp="1"/>
          </p:cNvSpPr>
          <p:nvPr>
            <p:ph idx="1"/>
          </p:nvPr>
        </p:nvSpPr>
        <p:spPr>
          <a:xfrm>
            <a:off x="762000" y="1752600"/>
            <a:ext cx="7905750" cy="3828588"/>
          </a:xfrm>
        </p:spPr>
        <p:txBody>
          <a:bodyPr>
            <a:normAutofit/>
          </a:bodyPr>
          <a:lstStyle/>
          <a:p>
            <a:r>
              <a:rPr lang="en-US" sz="3200" dirty="0" smtClean="0"/>
              <a:t>RWHAP </a:t>
            </a:r>
            <a:r>
              <a:rPr lang="en-US" sz="3200" dirty="0"/>
              <a:t>serves over half a million people each </a:t>
            </a:r>
            <a:r>
              <a:rPr lang="en-US" sz="3200" dirty="0" smtClean="0"/>
              <a:t>year</a:t>
            </a:r>
          </a:p>
          <a:p>
            <a:endParaRPr lang="en-US" sz="3200" dirty="0" smtClean="0"/>
          </a:p>
          <a:p>
            <a:r>
              <a:rPr lang="en-US" sz="3200" dirty="0" smtClean="0"/>
              <a:t>2014</a:t>
            </a:r>
          </a:p>
          <a:p>
            <a:pPr lvl="1"/>
            <a:r>
              <a:rPr lang="en-US" sz="2800" dirty="0" smtClean="0">
                <a:solidFill>
                  <a:srgbClr val="0F4D7B"/>
                </a:solidFill>
              </a:rPr>
              <a:t>512,214 </a:t>
            </a:r>
            <a:r>
              <a:rPr lang="en-US" sz="2800" dirty="0">
                <a:solidFill>
                  <a:srgbClr val="0F4D7B"/>
                </a:solidFill>
              </a:rPr>
              <a:t>clients </a:t>
            </a:r>
          </a:p>
          <a:p>
            <a:pPr lvl="1"/>
            <a:r>
              <a:rPr lang="en-US" sz="2800" dirty="0" smtClean="0">
                <a:solidFill>
                  <a:srgbClr val="0F4D7B"/>
                </a:solidFill>
              </a:rPr>
              <a:t>96</a:t>
            </a:r>
            <a:r>
              <a:rPr lang="en-US" sz="2800" dirty="0">
                <a:solidFill>
                  <a:srgbClr val="0F4D7B"/>
                </a:solidFill>
              </a:rPr>
              <a:t>% </a:t>
            </a:r>
            <a:r>
              <a:rPr lang="en-US" sz="2800" dirty="0" smtClean="0">
                <a:solidFill>
                  <a:srgbClr val="0F4D7B"/>
                </a:solidFill>
              </a:rPr>
              <a:t>living </a:t>
            </a:r>
            <a:r>
              <a:rPr lang="en-US" sz="2800" dirty="0">
                <a:solidFill>
                  <a:srgbClr val="0F4D7B"/>
                </a:solidFill>
              </a:rPr>
              <a:t>with </a:t>
            </a:r>
            <a:r>
              <a:rPr lang="en-US" sz="2800" dirty="0" smtClean="0">
                <a:solidFill>
                  <a:srgbClr val="0F4D7B"/>
                </a:solidFill>
              </a:rPr>
              <a:t>HIV</a:t>
            </a:r>
          </a:p>
          <a:p>
            <a:endParaRPr lang="en-US" sz="2800"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06" t="40192" r="3101" b="40411"/>
          <a:stretch/>
        </p:blipFill>
        <p:spPr bwMode="auto">
          <a:xfrm>
            <a:off x="0" y="5523877"/>
            <a:ext cx="7391400" cy="111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0960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886700" cy="1325563"/>
          </a:xfrm>
        </p:spPr>
        <p:txBody>
          <a:bodyPr>
            <a:noAutofit/>
          </a:bodyPr>
          <a:lstStyle/>
          <a:p>
            <a:r>
              <a:rPr lang="en-US" sz="2800" dirty="0"/>
              <a:t>Ryan White HIV/AIDS Program </a:t>
            </a:r>
            <a:r>
              <a:rPr lang="en-US" sz="2800" dirty="0" smtClean="0"/>
              <a:t>Clients </a:t>
            </a:r>
            <a:r>
              <a:rPr lang="en-US" sz="2800" dirty="0"/>
              <a:t>(non-ADAP), </a:t>
            </a:r>
            <a:r>
              <a:rPr lang="en-US" sz="2800" dirty="0" smtClean="0"/>
              <a:t>by Gender, 2014—United </a:t>
            </a:r>
            <a:r>
              <a:rPr lang="en-US" sz="2800" dirty="0"/>
              <a:t>States and 3 </a:t>
            </a:r>
            <a:r>
              <a:rPr lang="en-US" sz="2800" dirty="0" smtClean="0"/>
              <a:t>Territories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0833134"/>
              </p:ext>
            </p:extLst>
          </p:nvPr>
        </p:nvGraphicFramePr>
        <p:xfrm>
          <a:off x="609600" y="1752600"/>
          <a:ext cx="5676900" cy="43387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553200" y="2450068"/>
            <a:ext cx="1447800" cy="369332"/>
          </a:xfrm>
          <a:prstGeom prst="rect">
            <a:avLst/>
          </a:prstGeom>
          <a:noFill/>
        </p:spPr>
        <p:txBody>
          <a:bodyPr wrap="square" rtlCol="0">
            <a:spAutoFit/>
          </a:bodyPr>
          <a:lstStyle/>
          <a:p>
            <a:r>
              <a:rPr lang="en-US" b="1" dirty="0" smtClean="0"/>
              <a:t>N=511,772</a:t>
            </a:r>
            <a:endParaRPr lang="en-US" b="1" dirty="0"/>
          </a:p>
        </p:txBody>
      </p:sp>
      <p:grpSp>
        <p:nvGrpSpPr>
          <p:cNvPr id="17" name="Group 16"/>
          <p:cNvGrpSpPr/>
          <p:nvPr/>
        </p:nvGrpSpPr>
        <p:grpSpPr>
          <a:xfrm>
            <a:off x="6553200" y="2819400"/>
            <a:ext cx="1447800" cy="990600"/>
            <a:chOff x="6553200" y="2819400"/>
            <a:chExt cx="1447800" cy="990600"/>
          </a:xfrm>
        </p:grpSpPr>
        <p:grpSp>
          <p:nvGrpSpPr>
            <p:cNvPr id="6" name="Group 5"/>
            <p:cNvGrpSpPr/>
            <p:nvPr/>
          </p:nvGrpSpPr>
          <p:grpSpPr>
            <a:xfrm>
              <a:off x="6705103" y="2866900"/>
              <a:ext cx="671674" cy="307777"/>
              <a:chOff x="2743200" y="5380057"/>
              <a:chExt cx="671674" cy="307777"/>
            </a:xfrm>
          </p:grpSpPr>
          <p:sp>
            <p:nvSpPr>
              <p:cNvPr id="13" name="Rectangle 12"/>
              <p:cNvSpPr/>
              <p:nvPr/>
            </p:nvSpPr>
            <p:spPr>
              <a:xfrm>
                <a:off x="2743200" y="5471990"/>
                <a:ext cx="115111" cy="115111"/>
              </a:xfrm>
              <a:prstGeom prst="rect">
                <a:avLst/>
              </a:prstGeom>
              <a:solidFill>
                <a:srgbClr val="47C3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TextBox 13"/>
              <p:cNvSpPr txBox="1"/>
              <p:nvPr/>
            </p:nvSpPr>
            <p:spPr>
              <a:xfrm>
                <a:off x="2858311" y="5380057"/>
                <a:ext cx="556563" cy="307777"/>
              </a:xfrm>
              <a:prstGeom prst="rect">
                <a:avLst/>
              </a:prstGeom>
              <a:noFill/>
            </p:spPr>
            <p:txBody>
              <a:bodyPr wrap="none" rtlCol="0">
                <a:spAutoFit/>
              </a:bodyPr>
              <a:lstStyle/>
              <a:p>
                <a:r>
                  <a:rPr lang="en-US" sz="1400" dirty="0" smtClean="0">
                    <a:cs typeface="Arial" panose="020B0604020202020204" pitchFamily="34" charset="0"/>
                  </a:rPr>
                  <a:t>Male</a:t>
                </a:r>
                <a:endParaRPr lang="en-US" sz="1400" dirty="0">
                  <a:cs typeface="Arial" panose="020B0604020202020204" pitchFamily="34" charset="0"/>
                </a:endParaRPr>
              </a:p>
            </p:txBody>
          </p:sp>
        </p:grpSp>
        <p:grpSp>
          <p:nvGrpSpPr>
            <p:cNvPr id="7" name="Group 6"/>
            <p:cNvGrpSpPr/>
            <p:nvPr/>
          </p:nvGrpSpPr>
          <p:grpSpPr>
            <a:xfrm>
              <a:off x="6705103" y="3144177"/>
              <a:ext cx="814681" cy="307777"/>
              <a:chOff x="2478388" y="5539275"/>
              <a:chExt cx="814681" cy="307777"/>
            </a:xfrm>
          </p:grpSpPr>
          <p:sp>
            <p:nvSpPr>
              <p:cNvPr id="11" name="Rectangle 10"/>
              <p:cNvSpPr/>
              <p:nvPr/>
            </p:nvSpPr>
            <p:spPr>
              <a:xfrm>
                <a:off x="2478388" y="5640454"/>
                <a:ext cx="115111" cy="115111"/>
              </a:xfrm>
              <a:prstGeom prst="rect">
                <a:avLst/>
              </a:prstGeom>
              <a:solidFill>
                <a:srgbClr val="F18C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TextBox 11"/>
              <p:cNvSpPr txBox="1"/>
              <p:nvPr/>
            </p:nvSpPr>
            <p:spPr>
              <a:xfrm>
                <a:off x="2578835" y="5539275"/>
                <a:ext cx="714234" cy="307777"/>
              </a:xfrm>
              <a:prstGeom prst="rect">
                <a:avLst/>
              </a:prstGeom>
              <a:noFill/>
            </p:spPr>
            <p:txBody>
              <a:bodyPr wrap="none" rtlCol="0">
                <a:spAutoFit/>
              </a:bodyPr>
              <a:lstStyle/>
              <a:p>
                <a:r>
                  <a:rPr lang="en-US" sz="1400" dirty="0" smtClean="0">
                    <a:cs typeface="Arial" panose="020B0604020202020204" pitchFamily="34" charset="0"/>
                  </a:rPr>
                  <a:t>Female</a:t>
                </a:r>
                <a:endParaRPr lang="en-US" sz="1400" dirty="0">
                  <a:cs typeface="Arial" panose="020B0604020202020204" pitchFamily="34" charset="0"/>
                </a:endParaRPr>
              </a:p>
            </p:txBody>
          </p:sp>
        </p:grpSp>
        <p:grpSp>
          <p:nvGrpSpPr>
            <p:cNvPr id="8" name="Group 7"/>
            <p:cNvGrpSpPr/>
            <p:nvPr/>
          </p:nvGrpSpPr>
          <p:grpSpPr>
            <a:xfrm>
              <a:off x="6705103" y="3433051"/>
              <a:ext cx="1182611" cy="307777"/>
              <a:chOff x="2166743" y="5829645"/>
              <a:chExt cx="1182611" cy="307777"/>
            </a:xfrm>
          </p:grpSpPr>
          <p:sp>
            <p:nvSpPr>
              <p:cNvPr id="9" name="Rectangle 8"/>
              <p:cNvSpPr/>
              <p:nvPr/>
            </p:nvSpPr>
            <p:spPr>
              <a:xfrm>
                <a:off x="2166743" y="5919356"/>
                <a:ext cx="114300" cy="114300"/>
              </a:xfrm>
              <a:prstGeom prst="rect">
                <a:avLst/>
              </a:prstGeom>
              <a:solidFill>
                <a:srgbClr val="ADD1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 name="TextBox 9"/>
              <p:cNvSpPr txBox="1"/>
              <p:nvPr/>
            </p:nvSpPr>
            <p:spPr>
              <a:xfrm>
                <a:off x="2262453" y="5829645"/>
                <a:ext cx="1086901" cy="307777"/>
              </a:xfrm>
              <a:prstGeom prst="rect">
                <a:avLst/>
              </a:prstGeom>
              <a:noFill/>
            </p:spPr>
            <p:txBody>
              <a:bodyPr wrap="none" rtlCol="0">
                <a:spAutoFit/>
              </a:bodyPr>
              <a:lstStyle/>
              <a:p>
                <a:r>
                  <a:rPr lang="en-US" sz="1400" dirty="0" smtClean="0">
                    <a:cs typeface="Arial" panose="020B0604020202020204" pitchFamily="34" charset="0"/>
                  </a:rPr>
                  <a:t>Transgender</a:t>
                </a:r>
                <a:endParaRPr lang="en-US" sz="1400" dirty="0">
                  <a:cs typeface="Arial" panose="020B0604020202020204" pitchFamily="34" charset="0"/>
                </a:endParaRPr>
              </a:p>
            </p:txBody>
          </p:sp>
        </p:grpSp>
        <p:sp>
          <p:nvSpPr>
            <p:cNvPr id="16" name="Rectangle 15"/>
            <p:cNvSpPr/>
            <p:nvPr/>
          </p:nvSpPr>
          <p:spPr>
            <a:xfrm>
              <a:off x="6553200" y="2819400"/>
              <a:ext cx="14478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39209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76200"/>
            <a:ext cx="8210550" cy="1325563"/>
          </a:xfrm>
        </p:spPr>
        <p:txBody>
          <a:bodyPr>
            <a:noAutofit/>
          </a:bodyPr>
          <a:lstStyle/>
          <a:p>
            <a:r>
              <a:rPr lang="en-US" sz="2800" dirty="0"/>
              <a:t>Ryan White HIV/AIDS Program </a:t>
            </a:r>
            <a:r>
              <a:rPr lang="en-US" sz="2800" dirty="0" smtClean="0"/>
              <a:t>Clients </a:t>
            </a:r>
            <a:r>
              <a:rPr lang="en-US" sz="2800" dirty="0"/>
              <a:t>(non-ADAP), by </a:t>
            </a:r>
            <a:r>
              <a:rPr lang="en-US" sz="2800" dirty="0" smtClean="0"/>
              <a:t>Age Group, 2014—United </a:t>
            </a:r>
            <a:r>
              <a:rPr lang="en-US" sz="2800" dirty="0"/>
              <a:t>States and 3 </a:t>
            </a:r>
            <a:r>
              <a:rPr lang="en-US" sz="2800" dirty="0" smtClean="0"/>
              <a:t>Territories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8094700"/>
              </p:ext>
            </p:extLst>
          </p:nvPr>
        </p:nvGraphicFramePr>
        <p:xfrm>
          <a:off x="76200" y="1676400"/>
          <a:ext cx="4485503"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358032185"/>
              </p:ext>
            </p:extLst>
          </p:nvPr>
        </p:nvGraphicFramePr>
        <p:xfrm>
          <a:off x="4419600" y="1676400"/>
          <a:ext cx="45720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407139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itle&amp;quot;&quot;/&gt;&lt;property id=&quot;20307&quot; value=&quot;256&quot;/&gt;&lt;/object&gt;&lt;object type=&quot;3&quot; unique_id=&quot;10004&quot;&gt;&lt;property id=&quot;20148&quot; value=&quot;5&quot;/&gt;&lt;property id=&quot;20300&quot; value=&quot;Slide 2 - &amp;quot;Content&amp;quot;&quot;/&gt;&lt;property id=&quot;20307&quot; value=&quot;262&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5360</TotalTime>
  <Words>4974</Words>
  <Application>Microsoft Macintosh PowerPoint</Application>
  <PresentationFormat>On-screen Show (4:3)</PresentationFormat>
  <Paragraphs>527</Paragraphs>
  <Slides>42</Slides>
  <Notes>42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Custom Design</vt:lpstr>
      <vt:lpstr>These Data Show the Way to Better Care Improving HIV Outcomes: Using Ryan White HIV/AIDS Program Client-level Data to Target Interventions and Address Health Inequities in the U.S. </vt:lpstr>
      <vt:lpstr>Today’s Session</vt:lpstr>
      <vt:lpstr>About the Ryan White HIV/AIDS Program</vt:lpstr>
      <vt:lpstr>HAB Vision and Mission</vt:lpstr>
      <vt:lpstr>RWHAP Moving Forward</vt:lpstr>
      <vt:lpstr>Who we serve</vt:lpstr>
      <vt:lpstr>Ryan White HIV/AIDS Program Clients</vt:lpstr>
      <vt:lpstr>Ryan White HIV/AIDS Program Clients (non-ADAP), by Gender, 2014—United States and 3 Territories</vt:lpstr>
      <vt:lpstr>Ryan White HIV/AIDS Program Clients (non-ADAP), by Age Group, 2014—United States and 3 Territories</vt:lpstr>
      <vt:lpstr>Ryan White HIV/AIDS Program Clients (non-ADAP), by Gender and Age Group, 2014—United States and 3 Territories</vt:lpstr>
      <vt:lpstr>Ryan White HIV/AIDS Program Clients (non-ADAP), by Gender and Race/Ethnicity, 2014—United States and 3 Territories</vt:lpstr>
      <vt:lpstr>Ryan White HIV/AIDS Program Clients (non-ADAP), by Gender and Housing Status, 2014—United States and 3 Territories</vt:lpstr>
      <vt:lpstr>Ryan White HIV/AIDS Program Clients (non-ADAP), by Health Care Coverage, 2014—United States and 3 Territories</vt:lpstr>
      <vt:lpstr>Ryan White HIV/AIDS Program Clients (non-ADAP), by Poverty Level, 2014—United States and 3 Territories</vt:lpstr>
      <vt:lpstr>Ryan White HIV/AIDS Program Clients (non-ADAP) Living ≤100% of the Federal Poverty Level, by Gender, 2014—United States and 3 Territories</vt:lpstr>
      <vt:lpstr>Measuring outcomes</vt:lpstr>
      <vt:lpstr>Viral Suppression among Clients Served by the Ryan White HIV/AIDS Program (non-ADAP), by Age Group, 2014—United States and 3 Territories</vt:lpstr>
      <vt:lpstr>Viral Suppression among Clients Served by the Ryan White HIV/AIDS Program (non-ADAP), by Race/Ethnicity, 2014—United States and 3 Territories</vt:lpstr>
      <vt:lpstr>Viral Suppression among Clients Served by the Ryan White HIV/AIDS Program (non-ADAP), by Race/Ethnicity, 2010‒2014—United States and 3 Territories</vt:lpstr>
      <vt:lpstr>Viral Suppression among Clients Aged ≥13 Years Served by the Ryan White HIV/AIDS Program (non-ADAP), by Gender, 2014—United States and 3 Territories</vt:lpstr>
      <vt:lpstr>Viral Suppression among Clients Served by the Ryan White HIV/AIDS Program (non-ADAP), by Gender, 2010‒2014—United States and 3 Territories</vt:lpstr>
      <vt:lpstr>Viral Suppression among Clients Aged ≥13 Years Served by the Ryan White HIV/AIDS Program (non-ADAP), by Housing Status, 2014—United States and 3 Territories</vt:lpstr>
      <vt:lpstr>Viral Suppression among Clients Served by the Ryan White HIV/AIDS Program (non-ADAP), by Housing Status, 2010‒2014—United States and 3 Territories</vt:lpstr>
      <vt:lpstr>Viral Suppression Among NHAS 2020 Key Populations Served by the Ryan White HIV/AIDS Program (non-ADAP), 2010 and 2014—United States and 3 Territories</vt:lpstr>
      <vt:lpstr>Using client-level data</vt:lpstr>
      <vt:lpstr>Using Client-level Data to Measure Outcomes</vt:lpstr>
      <vt:lpstr>Using Client-level Data to Measure Outcomes, cont.</vt:lpstr>
      <vt:lpstr>Using data at the local level</vt:lpstr>
      <vt:lpstr>Integrated HIV Prevention and Care Plan Guidance</vt:lpstr>
      <vt:lpstr>Integrated Guidance for Developing Epidemiologic Profiles—HIV Prevention and RWHAP Planning </vt:lpstr>
      <vt:lpstr>Reviewing and Interpreting Data to Best Target Resources</vt:lpstr>
      <vt:lpstr>Ensuring Goals, Strategies, Activities are Responsive to the Data </vt:lpstr>
      <vt:lpstr>Example: Jurisdiction A Analyzing Data</vt:lpstr>
      <vt:lpstr>Example: Jurisdiction A Reviewing &amp; Interpreting Data to Target Resources</vt:lpstr>
      <vt:lpstr>Example: Jurisdiction A Ensure Data-Responsive Goals, Strategies, Activities</vt:lpstr>
      <vt:lpstr>Example: Jurisdiction A Ensure Data-Responsive Goals, Strategies, Activities continued</vt:lpstr>
      <vt:lpstr>Example: Jurisdiction A Identify Technical Assistance Needs</vt:lpstr>
      <vt:lpstr>Example: Jurisdiction A   Identify Technical Assistance Needs</vt:lpstr>
      <vt:lpstr>Resources</vt:lpstr>
      <vt:lpstr>Resources</vt:lpstr>
      <vt:lpstr>Resources, continued</vt:lpstr>
      <vt:lpstr>Thank you</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USCA Using data for program and care</dc:title>
  <dc:creator>Stacy Cohen</dc:creator>
  <cp:lastModifiedBy>Alan Gambrell</cp:lastModifiedBy>
  <cp:revision>123</cp:revision>
  <cp:lastPrinted>2016-09-12T18:48:49Z</cp:lastPrinted>
  <dcterms:created xsi:type="dcterms:W3CDTF">2015-04-01T01:31:28Z</dcterms:created>
  <dcterms:modified xsi:type="dcterms:W3CDTF">2016-09-13T12:35:00Z</dcterms:modified>
</cp:coreProperties>
</file>