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96" r:id="rId3"/>
    <p:sldMasterId id="2147483758" r:id="rId4"/>
    <p:sldMasterId id="2147483789" r:id="rId5"/>
    <p:sldMasterId id="2147483801" r:id="rId6"/>
    <p:sldMasterId id="2147483825" r:id="rId7"/>
    <p:sldMasterId id="2147483855" r:id="rId8"/>
    <p:sldMasterId id="2147483891" r:id="rId9"/>
  </p:sldMasterIdLst>
  <p:notesMasterIdLst>
    <p:notesMasterId r:id="rId38"/>
  </p:notesMasterIdLst>
  <p:handoutMasterIdLst>
    <p:handoutMasterId r:id="rId39"/>
  </p:handoutMasterIdLst>
  <p:sldIdLst>
    <p:sldId id="258" r:id="rId10"/>
    <p:sldId id="452" r:id="rId11"/>
    <p:sldId id="263" r:id="rId12"/>
    <p:sldId id="492" r:id="rId13"/>
    <p:sldId id="479" r:id="rId14"/>
    <p:sldId id="529" r:id="rId15"/>
    <p:sldId id="481" r:id="rId16"/>
    <p:sldId id="482" r:id="rId17"/>
    <p:sldId id="499" r:id="rId18"/>
    <p:sldId id="500" r:id="rId19"/>
    <p:sldId id="501" r:id="rId20"/>
    <p:sldId id="504" r:id="rId21"/>
    <p:sldId id="522" r:id="rId22"/>
    <p:sldId id="523" r:id="rId23"/>
    <p:sldId id="508" r:id="rId24"/>
    <p:sldId id="509" r:id="rId25"/>
    <p:sldId id="528" r:id="rId26"/>
    <p:sldId id="527" r:id="rId27"/>
    <p:sldId id="514" r:id="rId28"/>
    <p:sldId id="519" r:id="rId29"/>
    <p:sldId id="510" r:id="rId30"/>
    <p:sldId id="521" r:id="rId31"/>
    <p:sldId id="532" r:id="rId32"/>
    <p:sldId id="517" r:id="rId33"/>
    <p:sldId id="518" r:id="rId34"/>
    <p:sldId id="467" r:id="rId35"/>
    <p:sldId id="515" r:id="rId36"/>
    <p:sldId id="531"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Jorstad" initials="CJ" lastIdx="5" clrIdx="0"/>
  <p:cmAuthor id="1" name="Theresa Jumento" initials="DPD/TMJ" lastIdx="19" clrIdx="1"/>
  <p:cmAuthor id="2" name="Connie Jorstad" initials="CMJ" lastIdx="7" clrIdx="2"/>
  <p:cmAuthor id="3" name="Antigone Dempsey" initials="AHD"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5248" autoAdjust="0"/>
  </p:normalViewPr>
  <p:slideViewPr>
    <p:cSldViewPr>
      <p:cViewPr>
        <p:scale>
          <a:sx n="70" d="100"/>
          <a:sy n="70" d="100"/>
        </p:scale>
        <p:origin x="-1672" y="-832"/>
      </p:cViewPr>
      <p:guideLst>
        <p:guide orient="horz" pos="2160"/>
        <p:guide pos="2880"/>
      </p:guideLst>
    </p:cSldViewPr>
  </p:slideViewPr>
  <p:outlineViewPr>
    <p:cViewPr>
      <p:scale>
        <a:sx n="33" d="100"/>
        <a:sy n="33" d="100"/>
      </p:scale>
      <p:origin x="0" y="1341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3086"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42956595106201"/>
          <c:y val="0.0401795715092772"/>
          <c:w val="0.857043404893799"/>
          <c:h val="0.795621799895996"/>
        </c:manualLayout>
      </c:layout>
      <c:lineChart>
        <c:grouping val="standard"/>
        <c:varyColors val="0"/>
        <c:ser>
          <c:idx val="0"/>
          <c:order val="0"/>
          <c:tx>
            <c:strRef>
              <c:f>Sheet1!$B$1</c:f>
              <c:strCache>
                <c:ptCount val="1"/>
                <c:pt idx="0">
                  <c:v>Viral Load Suppression %</c:v>
                </c:pt>
              </c:strCache>
            </c:strRef>
          </c:tx>
          <c:spPr>
            <a:ln w="38100"/>
          </c:spPr>
          <c:marker>
            <c:spPr>
              <a:ln w="38100"/>
            </c:spPr>
          </c:marker>
          <c:dLbls>
            <c:dLbl>
              <c:idx val="0"/>
              <c:layout>
                <c:manualLayout>
                  <c:x val="-0.0353413654618474"/>
                  <c:y val="-0.106544260297595"/>
                </c:manualLayout>
              </c:layout>
              <c:showLegendKey val="0"/>
              <c:showVal val="1"/>
              <c:showCatName val="0"/>
              <c:showSerName val="0"/>
              <c:showPercent val="0"/>
              <c:showBubbleSize val="0"/>
            </c:dLbl>
            <c:dLbl>
              <c:idx val="1"/>
              <c:layout>
                <c:manualLayout>
                  <c:x val="-0.0289156626506024"/>
                  <c:y val="-0.108514587377704"/>
                </c:manualLayout>
              </c:layout>
              <c:showLegendKey val="0"/>
              <c:showVal val="1"/>
              <c:showCatName val="0"/>
              <c:showSerName val="0"/>
              <c:showPercent val="0"/>
              <c:showBubbleSize val="0"/>
            </c:dLbl>
            <c:dLbl>
              <c:idx val="2"/>
              <c:layout>
                <c:manualLayout>
                  <c:x val="-0.0240963855421687"/>
                  <c:y val="-0.0874911530135614"/>
                </c:manualLayout>
              </c:layout>
              <c:showLegendKey val="0"/>
              <c:showVal val="1"/>
              <c:showCatName val="0"/>
              <c:showSerName val="0"/>
              <c:showPercent val="0"/>
              <c:showBubbleSize val="0"/>
            </c:dLbl>
            <c:dLbl>
              <c:idx val="3"/>
              <c:layout>
                <c:manualLayout>
                  <c:x val="-0.0481927710843374"/>
                  <c:y val="-0.0835120966882757"/>
                </c:manualLayout>
              </c:layout>
              <c:showLegendKey val="0"/>
              <c:showVal val="1"/>
              <c:showCatName val="0"/>
              <c:showSerName val="0"/>
              <c:showPercent val="0"/>
              <c:showBubbleSize val="0"/>
            </c:dLbl>
            <c:dLbl>
              <c:idx val="4"/>
              <c:layout>
                <c:manualLayout>
                  <c:x val="-0.0321285140562249"/>
                  <c:y val="-0.0725415828916103"/>
                </c:manualLayout>
              </c:layout>
              <c:showLegendKey val="0"/>
              <c:showVal val="1"/>
              <c:showCatName val="0"/>
              <c:showSerName val="0"/>
              <c:showPercent val="0"/>
              <c:showBubbleSize val="0"/>
            </c:dLbl>
            <c:numFmt formatCode="0.0%" sourceLinked="0"/>
            <c:txPr>
              <a:bodyPr/>
              <a:lstStyle/>
              <a:p>
                <a:pPr>
                  <a:defRPr sz="1800" b="0"/>
                </a:pPr>
                <a:endParaRPr lang="en-US"/>
              </a:p>
            </c:txPr>
            <c:showLegendKey val="0"/>
            <c:showVal val="1"/>
            <c:showCatName val="0"/>
            <c:showSerName val="0"/>
            <c:showPercent val="0"/>
            <c:showBubbleSize val="0"/>
            <c:showLeaderLines val="0"/>
          </c:dLbls>
          <c:cat>
            <c:numRef>
              <c:f>Sheet1!$A$2:$A$6</c:f>
              <c:numCache>
                <c:formatCode>General</c:formatCode>
                <c:ptCount val="5"/>
                <c:pt idx="0">
                  <c:v>2010.0</c:v>
                </c:pt>
                <c:pt idx="1">
                  <c:v>2011.0</c:v>
                </c:pt>
                <c:pt idx="2">
                  <c:v>2012.0</c:v>
                </c:pt>
                <c:pt idx="3">
                  <c:v>2013.0</c:v>
                </c:pt>
                <c:pt idx="4">
                  <c:v>2014.0</c:v>
                </c:pt>
              </c:numCache>
            </c:numRef>
          </c:cat>
          <c:val>
            <c:numRef>
              <c:f>Sheet1!$B$2:$B$6</c:f>
              <c:numCache>
                <c:formatCode>0%</c:formatCode>
                <c:ptCount val="5"/>
                <c:pt idx="0">
                  <c:v>0.695</c:v>
                </c:pt>
                <c:pt idx="1">
                  <c:v>0.726</c:v>
                </c:pt>
                <c:pt idx="2">
                  <c:v>0.75</c:v>
                </c:pt>
                <c:pt idx="3">
                  <c:v>0.786</c:v>
                </c:pt>
                <c:pt idx="4">
                  <c:v>0.814</c:v>
                </c:pt>
              </c:numCache>
            </c:numRef>
          </c:val>
          <c:smooth val="0"/>
        </c:ser>
        <c:dLbls>
          <c:showLegendKey val="0"/>
          <c:showVal val="0"/>
          <c:showCatName val="0"/>
          <c:showSerName val="0"/>
          <c:showPercent val="0"/>
          <c:showBubbleSize val="0"/>
        </c:dLbls>
        <c:marker val="1"/>
        <c:smooth val="0"/>
        <c:axId val="-2114613528"/>
        <c:axId val="-2142907480"/>
      </c:lineChart>
      <c:catAx>
        <c:axId val="-2114613528"/>
        <c:scaling>
          <c:orientation val="minMax"/>
        </c:scaling>
        <c:delete val="0"/>
        <c:axPos val="b"/>
        <c:numFmt formatCode="General" sourceLinked="1"/>
        <c:majorTickMark val="out"/>
        <c:minorTickMark val="none"/>
        <c:tickLblPos val="nextTo"/>
        <c:crossAx val="-2142907480"/>
        <c:crosses val="autoZero"/>
        <c:auto val="1"/>
        <c:lblAlgn val="ctr"/>
        <c:lblOffset val="100"/>
        <c:noMultiLvlLbl val="0"/>
      </c:catAx>
      <c:valAx>
        <c:axId val="-2142907480"/>
        <c:scaling>
          <c:orientation val="minMax"/>
          <c:max val="1.0"/>
          <c:min val="0.0"/>
        </c:scaling>
        <c:delete val="0"/>
        <c:axPos val="l"/>
        <c:title>
          <c:tx>
            <c:rich>
              <a:bodyPr rot="-5400000" vert="horz"/>
              <a:lstStyle/>
              <a:p>
                <a:pPr>
                  <a:defRPr/>
                </a:pPr>
                <a:r>
                  <a:rPr lang="en-US" dirty="0" smtClean="0"/>
                  <a:t>Viral Suppression (%)</a:t>
                </a:r>
                <a:endParaRPr lang="en-US" dirty="0"/>
              </a:p>
            </c:rich>
          </c:tx>
          <c:layout/>
          <c:overlay val="0"/>
        </c:title>
        <c:numFmt formatCode="0%" sourceLinked="0"/>
        <c:majorTickMark val="out"/>
        <c:minorTickMark val="none"/>
        <c:tickLblPos val="nextTo"/>
        <c:crossAx val="-2114613528"/>
        <c:crosses val="autoZero"/>
        <c:crossBetween val="between"/>
        <c:majorUnit val="0.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110034365407714"/>
          <c:y val="0.203340028924956"/>
          <c:w val="0.865012678499933"/>
          <c:h val="0.680782982484332"/>
        </c:manualLayout>
      </c:layout>
      <c:lineChart>
        <c:grouping val="standard"/>
        <c:varyColors val="0"/>
        <c:ser>
          <c:idx val="0"/>
          <c:order val="0"/>
          <c:tx>
            <c:strRef>
              <c:f>Sheet1!$A$3</c:f>
              <c:strCache>
                <c:ptCount val="1"/>
                <c:pt idx="0">
                  <c:v>White</c:v>
                </c:pt>
              </c:strCache>
            </c:strRef>
          </c:tx>
          <c:spPr>
            <a:ln>
              <a:solidFill>
                <a:srgbClr val="FF0000"/>
              </a:solidFill>
            </a:ln>
          </c:spPr>
          <c:marker>
            <c:spPr>
              <a:solidFill>
                <a:srgbClr val="C00000"/>
              </a:solidFill>
            </c:spPr>
          </c:marker>
          <c:cat>
            <c:strRef>
              <c:f>Sheet1!$B$2:$F$2</c:f>
              <c:strCache>
                <c:ptCount val="5"/>
                <c:pt idx="0">
                  <c:v>2010</c:v>
                </c:pt>
                <c:pt idx="1">
                  <c:v>2011</c:v>
                </c:pt>
                <c:pt idx="2">
                  <c:v>2012</c:v>
                </c:pt>
                <c:pt idx="3">
                  <c:v>2013</c:v>
                </c:pt>
                <c:pt idx="4">
                  <c:v>2014</c:v>
                </c:pt>
              </c:strCache>
            </c:strRef>
          </c:cat>
          <c:val>
            <c:numRef>
              <c:f>Sheet1!$B$3:$F$3</c:f>
              <c:numCache>
                <c:formatCode>General</c:formatCode>
                <c:ptCount val="5"/>
                <c:pt idx="0">
                  <c:v>0.763</c:v>
                </c:pt>
                <c:pt idx="1">
                  <c:v>0.79</c:v>
                </c:pt>
                <c:pt idx="2">
                  <c:v>0.814</c:v>
                </c:pt>
                <c:pt idx="3">
                  <c:v>0.843</c:v>
                </c:pt>
                <c:pt idx="4">
                  <c:v>0.866</c:v>
                </c:pt>
              </c:numCache>
            </c:numRef>
          </c:val>
          <c:smooth val="0"/>
        </c:ser>
        <c:ser>
          <c:idx val="1"/>
          <c:order val="1"/>
          <c:tx>
            <c:strRef>
              <c:f>Sheet1!$A$4</c:f>
              <c:strCache>
                <c:ptCount val="1"/>
                <c:pt idx="0">
                  <c:v>Black</c:v>
                </c:pt>
              </c:strCache>
            </c:strRef>
          </c:tx>
          <c:spPr>
            <a:ln>
              <a:solidFill>
                <a:srgbClr val="7030A0"/>
              </a:solidFill>
            </a:ln>
          </c:spPr>
          <c:marker>
            <c:spPr>
              <a:solidFill>
                <a:schemeClr val="accent1"/>
              </a:solidFill>
            </c:spPr>
          </c:marker>
          <c:cat>
            <c:strRef>
              <c:f>Sheet1!$B$2:$F$2</c:f>
              <c:strCache>
                <c:ptCount val="5"/>
                <c:pt idx="0">
                  <c:v>2010</c:v>
                </c:pt>
                <c:pt idx="1">
                  <c:v>2011</c:v>
                </c:pt>
                <c:pt idx="2">
                  <c:v>2012</c:v>
                </c:pt>
                <c:pt idx="3">
                  <c:v>2013</c:v>
                </c:pt>
                <c:pt idx="4">
                  <c:v>2014</c:v>
                </c:pt>
              </c:strCache>
            </c:strRef>
          </c:cat>
          <c:val>
            <c:numRef>
              <c:f>Sheet1!$B$4:$F$4</c:f>
              <c:numCache>
                <c:formatCode>General</c:formatCode>
                <c:ptCount val="5"/>
                <c:pt idx="0">
                  <c:v>0.633</c:v>
                </c:pt>
                <c:pt idx="1">
                  <c:v>0.671</c:v>
                </c:pt>
                <c:pt idx="2">
                  <c:v>0.699</c:v>
                </c:pt>
                <c:pt idx="3">
                  <c:v>0.739</c:v>
                </c:pt>
                <c:pt idx="4">
                  <c:v>0.771</c:v>
                </c:pt>
              </c:numCache>
            </c:numRef>
          </c:val>
          <c:smooth val="0"/>
        </c:ser>
        <c:ser>
          <c:idx val="2"/>
          <c:order val="2"/>
          <c:tx>
            <c:strRef>
              <c:f>Sheet1!$A$5</c:f>
              <c:strCache>
                <c:ptCount val="1"/>
                <c:pt idx="0">
                  <c:v>Asian</c:v>
                </c:pt>
              </c:strCache>
            </c:strRef>
          </c:tx>
          <c:spPr>
            <a:ln>
              <a:solidFill>
                <a:schemeClr val="accent6"/>
              </a:solidFill>
            </a:ln>
          </c:spPr>
          <c:marker>
            <c:spPr>
              <a:solidFill>
                <a:schemeClr val="accent6"/>
              </a:solidFill>
              <a:ln>
                <a:solidFill>
                  <a:schemeClr val="accent6"/>
                </a:solidFill>
              </a:ln>
            </c:spPr>
          </c:marker>
          <c:cat>
            <c:strRef>
              <c:f>Sheet1!$B$2:$F$2</c:f>
              <c:strCache>
                <c:ptCount val="5"/>
                <c:pt idx="0">
                  <c:v>2010</c:v>
                </c:pt>
                <c:pt idx="1">
                  <c:v>2011</c:v>
                </c:pt>
                <c:pt idx="2">
                  <c:v>2012</c:v>
                </c:pt>
                <c:pt idx="3">
                  <c:v>2013</c:v>
                </c:pt>
                <c:pt idx="4">
                  <c:v>2014</c:v>
                </c:pt>
              </c:strCache>
            </c:strRef>
          </c:cat>
          <c:val>
            <c:numRef>
              <c:f>Sheet1!$B$5:$F$5</c:f>
              <c:numCache>
                <c:formatCode>General</c:formatCode>
                <c:ptCount val="5"/>
                <c:pt idx="0">
                  <c:v>0.788</c:v>
                </c:pt>
                <c:pt idx="1">
                  <c:v>0.83</c:v>
                </c:pt>
                <c:pt idx="2">
                  <c:v>0.825</c:v>
                </c:pt>
                <c:pt idx="3">
                  <c:v>0.876</c:v>
                </c:pt>
                <c:pt idx="4">
                  <c:v>0.891</c:v>
                </c:pt>
              </c:numCache>
            </c:numRef>
          </c:val>
          <c:smooth val="0"/>
        </c:ser>
        <c:ser>
          <c:idx val="3"/>
          <c:order val="3"/>
          <c:tx>
            <c:strRef>
              <c:f>Sheet1!$A$6</c:f>
              <c:strCache>
                <c:ptCount val="1"/>
                <c:pt idx="0">
                  <c:v>Native Hawaiian</c:v>
                </c:pt>
              </c:strCache>
            </c:strRef>
          </c:tx>
          <c:marker>
            <c:spPr>
              <a:solidFill>
                <a:srgbClr val="0070C0"/>
              </a:solidFill>
            </c:spPr>
          </c:marker>
          <c:cat>
            <c:strRef>
              <c:f>Sheet1!$B$2:$F$2</c:f>
              <c:strCache>
                <c:ptCount val="5"/>
                <c:pt idx="0">
                  <c:v>2010</c:v>
                </c:pt>
                <c:pt idx="1">
                  <c:v>2011</c:v>
                </c:pt>
                <c:pt idx="2">
                  <c:v>2012</c:v>
                </c:pt>
                <c:pt idx="3">
                  <c:v>2013</c:v>
                </c:pt>
                <c:pt idx="4">
                  <c:v>2014</c:v>
                </c:pt>
              </c:strCache>
            </c:strRef>
          </c:cat>
          <c:val>
            <c:numRef>
              <c:f>Sheet1!$B$6:$F$6</c:f>
              <c:numCache>
                <c:formatCode>General</c:formatCode>
                <c:ptCount val="5"/>
                <c:pt idx="0">
                  <c:v>0.705</c:v>
                </c:pt>
                <c:pt idx="1">
                  <c:v>0.779</c:v>
                </c:pt>
                <c:pt idx="2">
                  <c:v>0.791</c:v>
                </c:pt>
                <c:pt idx="3">
                  <c:v>0.768</c:v>
                </c:pt>
                <c:pt idx="4">
                  <c:v>0.809</c:v>
                </c:pt>
              </c:numCache>
            </c:numRef>
          </c:val>
          <c:smooth val="0"/>
        </c:ser>
        <c:ser>
          <c:idx val="4"/>
          <c:order val="4"/>
          <c:tx>
            <c:strRef>
              <c:f>Sheet1!$A$7</c:f>
              <c:strCache>
                <c:ptCount val="1"/>
                <c:pt idx="0">
                  <c:v>American Indian</c:v>
                </c:pt>
              </c:strCache>
            </c:strRef>
          </c:tx>
          <c:spPr>
            <a:ln>
              <a:solidFill>
                <a:srgbClr val="00B0F0"/>
              </a:solidFill>
            </a:ln>
          </c:spPr>
          <c:marker>
            <c:spPr>
              <a:solidFill>
                <a:srgbClr val="0070C0"/>
              </a:solidFill>
            </c:spPr>
          </c:marker>
          <c:cat>
            <c:strRef>
              <c:f>Sheet1!$B$2:$F$2</c:f>
              <c:strCache>
                <c:ptCount val="5"/>
                <c:pt idx="0">
                  <c:v>2010</c:v>
                </c:pt>
                <c:pt idx="1">
                  <c:v>2011</c:v>
                </c:pt>
                <c:pt idx="2">
                  <c:v>2012</c:v>
                </c:pt>
                <c:pt idx="3">
                  <c:v>2013</c:v>
                </c:pt>
                <c:pt idx="4">
                  <c:v>2014</c:v>
                </c:pt>
              </c:strCache>
            </c:strRef>
          </c:cat>
          <c:val>
            <c:numRef>
              <c:f>Sheet1!$B$7:$F$7</c:f>
              <c:numCache>
                <c:formatCode>General</c:formatCode>
                <c:ptCount val="5"/>
                <c:pt idx="0">
                  <c:v>0.704</c:v>
                </c:pt>
                <c:pt idx="1">
                  <c:v>0.745</c:v>
                </c:pt>
                <c:pt idx="2">
                  <c:v>0.763</c:v>
                </c:pt>
                <c:pt idx="3">
                  <c:v>0.781</c:v>
                </c:pt>
                <c:pt idx="4">
                  <c:v>0.83</c:v>
                </c:pt>
              </c:numCache>
            </c:numRef>
          </c:val>
          <c:smooth val="0"/>
        </c:ser>
        <c:ser>
          <c:idx val="5"/>
          <c:order val="5"/>
          <c:tx>
            <c:strRef>
              <c:f>Sheet1!$A$8</c:f>
              <c:strCache>
                <c:ptCount val="1"/>
                <c:pt idx="0">
                  <c:v>Hispanic</c:v>
                </c:pt>
              </c:strCache>
            </c:strRef>
          </c:tx>
          <c:spPr>
            <a:ln>
              <a:solidFill>
                <a:srgbClr val="00B050"/>
              </a:solidFill>
            </a:ln>
          </c:spPr>
          <c:marker>
            <c:spPr>
              <a:solidFill>
                <a:srgbClr val="92D050"/>
              </a:solidFill>
            </c:spPr>
          </c:marker>
          <c:cat>
            <c:strRef>
              <c:f>Sheet1!$B$2:$F$2</c:f>
              <c:strCache>
                <c:ptCount val="5"/>
                <c:pt idx="0">
                  <c:v>2010</c:v>
                </c:pt>
                <c:pt idx="1">
                  <c:v>2011</c:v>
                </c:pt>
                <c:pt idx="2">
                  <c:v>2012</c:v>
                </c:pt>
                <c:pt idx="3">
                  <c:v>2013</c:v>
                </c:pt>
                <c:pt idx="4">
                  <c:v>2014</c:v>
                </c:pt>
              </c:strCache>
            </c:strRef>
          </c:cat>
          <c:val>
            <c:numRef>
              <c:f>Sheet1!$B$8:$F$8</c:f>
              <c:numCache>
                <c:formatCode>General</c:formatCode>
                <c:ptCount val="5"/>
                <c:pt idx="0">
                  <c:v>0.736</c:v>
                </c:pt>
                <c:pt idx="1">
                  <c:v>0.76</c:v>
                </c:pt>
                <c:pt idx="2">
                  <c:v>0.779</c:v>
                </c:pt>
                <c:pt idx="3">
                  <c:v>0.814</c:v>
                </c:pt>
                <c:pt idx="4">
                  <c:v>0.84</c:v>
                </c:pt>
              </c:numCache>
            </c:numRef>
          </c:val>
          <c:smooth val="0"/>
        </c:ser>
        <c:ser>
          <c:idx val="6"/>
          <c:order val="6"/>
          <c:tx>
            <c:strRef>
              <c:f>Sheet1!$A$9</c:f>
              <c:strCache>
                <c:ptCount val="1"/>
                <c:pt idx="0">
                  <c:v>Multi-racial</c:v>
                </c:pt>
              </c:strCache>
            </c:strRef>
          </c:tx>
          <c:spPr>
            <a:ln cap="rnd">
              <a:solidFill>
                <a:srgbClr val="C00000"/>
              </a:solidFill>
            </a:ln>
          </c:spPr>
          <c:marker>
            <c:spPr>
              <a:solidFill>
                <a:schemeClr val="accent1"/>
              </a:solidFill>
            </c:spPr>
          </c:marker>
          <c:cat>
            <c:strRef>
              <c:f>Sheet1!$B$2:$F$2</c:f>
              <c:strCache>
                <c:ptCount val="5"/>
                <c:pt idx="0">
                  <c:v>2010</c:v>
                </c:pt>
                <c:pt idx="1">
                  <c:v>2011</c:v>
                </c:pt>
                <c:pt idx="2">
                  <c:v>2012</c:v>
                </c:pt>
                <c:pt idx="3">
                  <c:v>2013</c:v>
                </c:pt>
                <c:pt idx="4">
                  <c:v>2014</c:v>
                </c:pt>
              </c:strCache>
            </c:strRef>
          </c:cat>
          <c:val>
            <c:numRef>
              <c:f>Sheet1!$B$9:$F$9</c:f>
              <c:numCache>
                <c:formatCode>General</c:formatCode>
                <c:ptCount val="5"/>
                <c:pt idx="0">
                  <c:v>0.704</c:v>
                </c:pt>
                <c:pt idx="1">
                  <c:v>0.728</c:v>
                </c:pt>
                <c:pt idx="2">
                  <c:v>0.745</c:v>
                </c:pt>
                <c:pt idx="3">
                  <c:v>0.784</c:v>
                </c:pt>
                <c:pt idx="4">
                  <c:v>0.828</c:v>
                </c:pt>
              </c:numCache>
            </c:numRef>
          </c:val>
          <c:smooth val="0"/>
        </c:ser>
        <c:dLbls>
          <c:showLegendKey val="0"/>
          <c:showVal val="0"/>
          <c:showCatName val="0"/>
          <c:showSerName val="0"/>
          <c:showPercent val="0"/>
          <c:showBubbleSize val="0"/>
        </c:dLbls>
        <c:marker val="1"/>
        <c:smooth val="0"/>
        <c:axId val="2102655864"/>
        <c:axId val="-2121701272"/>
      </c:lineChart>
      <c:catAx>
        <c:axId val="2102655864"/>
        <c:scaling>
          <c:orientation val="minMax"/>
        </c:scaling>
        <c:delete val="0"/>
        <c:axPos val="b"/>
        <c:numFmt formatCode="General" sourceLinked="1"/>
        <c:majorTickMark val="out"/>
        <c:minorTickMark val="none"/>
        <c:tickLblPos val="nextTo"/>
        <c:crossAx val="-2121701272"/>
        <c:crosses val="autoZero"/>
        <c:auto val="1"/>
        <c:lblAlgn val="ctr"/>
        <c:lblOffset val="100"/>
        <c:noMultiLvlLbl val="0"/>
      </c:catAx>
      <c:valAx>
        <c:axId val="-2121701272"/>
        <c:scaling>
          <c:orientation val="minMax"/>
          <c:max val="0.9"/>
          <c:min val="0.6"/>
        </c:scaling>
        <c:delete val="0"/>
        <c:axPos val="l"/>
        <c:title>
          <c:tx>
            <c:rich>
              <a:bodyPr rot="-5400000" vert="horz"/>
              <a:lstStyle/>
              <a:p>
                <a:pPr>
                  <a:defRPr/>
                </a:pPr>
                <a:r>
                  <a:rPr lang="en-US" dirty="0" smtClean="0"/>
                  <a:t>Viral Suppression (%)</a:t>
                </a:r>
                <a:endParaRPr lang="en-US" dirty="0"/>
              </a:p>
            </c:rich>
          </c:tx>
          <c:layout/>
          <c:overlay val="0"/>
        </c:title>
        <c:numFmt formatCode="0%" sourceLinked="0"/>
        <c:majorTickMark val="none"/>
        <c:minorTickMark val="none"/>
        <c:tickLblPos val="nextTo"/>
        <c:txPr>
          <a:bodyPr/>
          <a:lstStyle/>
          <a:p>
            <a:pPr>
              <a:defRPr sz="1400"/>
            </a:pPr>
            <a:endParaRPr lang="en-US"/>
          </a:p>
        </c:txPr>
        <c:crossAx val="2102655864"/>
        <c:crosses val="autoZero"/>
        <c:crossBetween val="between"/>
        <c:majorUnit val="0.05"/>
      </c:valAx>
    </c:plotArea>
    <c:legend>
      <c:legendPos val="t"/>
      <c:layout>
        <c:manualLayout>
          <c:xMode val="edge"/>
          <c:yMode val="edge"/>
          <c:x val="0.00434772454290671"/>
          <c:y val="0.0295918367346939"/>
          <c:w val="0.972173966535433"/>
          <c:h val="0.166828156897055"/>
        </c:manualLayout>
      </c:layout>
      <c:overlay val="0"/>
      <c:spPr>
        <a:ln>
          <a:noFill/>
        </a:ln>
      </c:spPr>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93085212865341"/>
          <c:y val="0.0651769517312051"/>
          <c:w val="0.881961831042306"/>
          <c:h val="0.733967925990673"/>
        </c:manualLayout>
      </c:layout>
      <c:lineChart>
        <c:grouping val="standard"/>
        <c:varyColors val="0"/>
        <c:ser>
          <c:idx val="0"/>
          <c:order val="0"/>
          <c:tx>
            <c:strRef>
              <c:f>Sheet1!$A$3</c:f>
              <c:strCache>
                <c:ptCount val="1"/>
                <c:pt idx="0">
                  <c:v>MSM</c:v>
                </c:pt>
              </c:strCache>
            </c:strRef>
          </c:tx>
          <c:spPr>
            <a:ln w="38100">
              <a:solidFill>
                <a:schemeClr val="accent1">
                  <a:lumMod val="60000"/>
                  <a:lumOff val="40000"/>
                </a:schemeClr>
              </a:solidFill>
            </a:ln>
          </c:spPr>
          <c:marker>
            <c:symbol val="circle"/>
            <c:size val="9"/>
            <c:spPr>
              <a:solidFill>
                <a:schemeClr val="accent1">
                  <a:lumMod val="60000"/>
                  <a:lumOff val="40000"/>
                </a:schemeClr>
              </a:solidFill>
              <a:ln>
                <a:solidFill>
                  <a:schemeClr val="accent1">
                    <a:lumMod val="60000"/>
                    <a:lumOff val="40000"/>
                  </a:schemeClr>
                </a:solidFill>
              </a:ln>
            </c:spPr>
          </c:marker>
          <c:dLbls>
            <c:txPr>
              <a:bodyPr/>
              <a:lstStyle/>
              <a:p>
                <a:pPr>
                  <a:defRPr sz="1400"/>
                </a:pPr>
                <a:endParaRPr lang="en-US"/>
              </a:p>
            </c:txPr>
            <c:dLblPos val="t"/>
            <c:showLegendKey val="0"/>
            <c:showVal val="1"/>
            <c:showCatName val="0"/>
            <c:showSerName val="0"/>
            <c:showPercent val="0"/>
            <c:showBubbleSize val="0"/>
            <c:showLeaderLines val="0"/>
          </c:dLbls>
          <c:cat>
            <c:strRef>
              <c:f>Sheet1!$B$2:$F$2</c:f>
              <c:strCache>
                <c:ptCount val="5"/>
                <c:pt idx="0">
                  <c:v>2010</c:v>
                </c:pt>
                <c:pt idx="1">
                  <c:v>2011</c:v>
                </c:pt>
                <c:pt idx="2">
                  <c:v>2012</c:v>
                </c:pt>
                <c:pt idx="3">
                  <c:v>2013</c:v>
                </c:pt>
                <c:pt idx="4">
                  <c:v>2014</c:v>
                </c:pt>
              </c:strCache>
            </c:strRef>
          </c:cat>
          <c:val>
            <c:numRef>
              <c:f>Sheet1!$B$3:$F$3</c:f>
              <c:numCache>
                <c:formatCode>0.0%</c:formatCode>
                <c:ptCount val="5"/>
                <c:pt idx="0">
                  <c:v>0.719</c:v>
                </c:pt>
                <c:pt idx="1">
                  <c:v>0.75</c:v>
                </c:pt>
                <c:pt idx="2">
                  <c:v>0.767</c:v>
                </c:pt>
                <c:pt idx="3">
                  <c:v>0.801</c:v>
                </c:pt>
                <c:pt idx="4">
                  <c:v>0.828</c:v>
                </c:pt>
              </c:numCache>
            </c:numRef>
          </c:val>
          <c:smooth val="0"/>
        </c:ser>
        <c:ser>
          <c:idx val="1"/>
          <c:order val="1"/>
          <c:tx>
            <c:strRef>
              <c:f>Sheet1!$A$4</c:f>
              <c:strCache>
                <c:ptCount val="1"/>
                <c:pt idx="0">
                  <c:v>MSM/IDU</c:v>
                </c:pt>
              </c:strCache>
            </c:strRef>
          </c:tx>
          <c:spPr>
            <a:ln w="38100">
              <a:solidFill>
                <a:srgbClr val="CC3399"/>
              </a:solidFill>
            </a:ln>
          </c:spPr>
          <c:marker>
            <c:symbol val="square"/>
            <c:size val="9"/>
            <c:spPr>
              <a:solidFill>
                <a:srgbClr val="CC3399"/>
              </a:solidFill>
              <a:ln>
                <a:solidFill>
                  <a:srgbClr val="CC3399"/>
                </a:solidFill>
              </a:ln>
            </c:spPr>
          </c:marker>
          <c:dLbls>
            <c:txPr>
              <a:bodyPr/>
              <a:lstStyle/>
              <a:p>
                <a:pPr>
                  <a:defRPr sz="1400"/>
                </a:pPr>
                <a:endParaRPr lang="en-US"/>
              </a:p>
            </c:txPr>
            <c:dLblPos val="b"/>
            <c:showLegendKey val="0"/>
            <c:showVal val="1"/>
            <c:showCatName val="0"/>
            <c:showSerName val="0"/>
            <c:showPercent val="0"/>
            <c:showBubbleSize val="0"/>
            <c:showLeaderLines val="0"/>
          </c:dLbls>
          <c:cat>
            <c:strRef>
              <c:f>Sheet1!$B$2:$F$2</c:f>
              <c:strCache>
                <c:ptCount val="5"/>
                <c:pt idx="0">
                  <c:v>2010</c:v>
                </c:pt>
                <c:pt idx="1">
                  <c:v>2011</c:v>
                </c:pt>
                <c:pt idx="2">
                  <c:v>2012</c:v>
                </c:pt>
                <c:pt idx="3">
                  <c:v>2013</c:v>
                </c:pt>
                <c:pt idx="4">
                  <c:v>2014</c:v>
                </c:pt>
              </c:strCache>
            </c:strRef>
          </c:cat>
          <c:val>
            <c:numRef>
              <c:f>Sheet1!$B$4:$F$4</c:f>
              <c:numCache>
                <c:formatCode>0.0%</c:formatCode>
                <c:ptCount val="5"/>
                <c:pt idx="0">
                  <c:v>0.711</c:v>
                </c:pt>
                <c:pt idx="1">
                  <c:v>0.734</c:v>
                </c:pt>
                <c:pt idx="2">
                  <c:v>0.737</c:v>
                </c:pt>
                <c:pt idx="3">
                  <c:v>0.771</c:v>
                </c:pt>
                <c:pt idx="4">
                  <c:v>0.795</c:v>
                </c:pt>
              </c:numCache>
            </c:numRef>
          </c:val>
          <c:smooth val="0"/>
        </c:ser>
        <c:dLbls>
          <c:showLegendKey val="0"/>
          <c:showVal val="0"/>
          <c:showCatName val="0"/>
          <c:showSerName val="0"/>
          <c:showPercent val="0"/>
          <c:showBubbleSize val="0"/>
        </c:dLbls>
        <c:marker val="1"/>
        <c:smooth val="0"/>
        <c:axId val="-2089201896"/>
        <c:axId val="-2062848776"/>
      </c:lineChart>
      <c:catAx>
        <c:axId val="-2089201896"/>
        <c:scaling>
          <c:orientation val="minMax"/>
        </c:scaling>
        <c:delete val="0"/>
        <c:axPos val="b"/>
        <c:numFmt formatCode="General" sourceLinked="1"/>
        <c:majorTickMark val="out"/>
        <c:minorTickMark val="none"/>
        <c:tickLblPos val="nextTo"/>
        <c:txPr>
          <a:bodyPr/>
          <a:lstStyle/>
          <a:p>
            <a:pPr>
              <a:defRPr sz="1600"/>
            </a:pPr>
            <a:endParaRPr lang="en-US"/>
          </a:p>
        </c:txPr>
        <c:crossAx val="-2062848776"/>
        <c:crosses val="autoZero"/>
        <c:auto val="1"/>
        <c:lblAlgn val="ctr"/>
        <c:lblOffset val="100"/>
        <c:noMultiLvlLbl val="0"/>
      </c:catAx>
      <c:valAx>
        <c:axId val="-2062848776"/>
        <c:scaling>
          <c:orientation val="minMax"/>
          <c:min val="0.3"/>
        </c:scaling>
        <c:delete val="0"/>
        <c:axPos val="l"/>
        <c:title>
          <c:tx>
            <c:rich>
              <a:bodyPr rot="-5400000" vert="horz"/>
              <a:lstStyle/>
              <a:p>
                <a:pPr>
                  <a:defRPr sz="1600"/>
                </a:pPr>
                <a:r>
                  <a:rPr lang="en-US" sz="1600" dirty="0" smtClean="0"/>
                  <a:t>Viral suppression (%)</a:t>
                </a:r>
                <a:endParaRPr lang="en-US" sz="1600" dirty="0"/>
              </a:p>
            </c:rich>
          </c:tx>
          <c:layout>
            <c:manualLayout>
              <c:xMode val="edge"/>
              <c:yMode val="edge"/>
              <c:x val="0.0"/>
              <c:y val="0.2235489859595"/>
            </c:manualLayout>
          </c:layout>
          <c:overlay val="0"/>
        </c:title>
        <c:numFmt formatCode="0%" sourceLinked="0"/>
        <c:majorTickMark val="out"/>
        <c:minorTickMark val="none"/>
        <c:tickLblPos val="nextTo"/>
        <c:txPr>
          <a:bodyPr/>
          <a:lstStyle/>
          <a:p>
            <a:pPr>
              <a:defRPr sz="1400"/>
            </a:pPr>
            <a:endParaRPr lang="en-US"/>
          </a:p>
        </c:txPr>
        <c:crossAx val="-2089201896"/>
        <c:crosses val="autoZero"/>
        <c:crossBetween val="between"/>
      </c:valAx>
    </c:plotArea>
    <c:legend>
      <c:legendPos val="t"/>
      <c:layout>
        <c:manualLayout>
          <c:xMode val="edge"/>
          <c:yMode val="edge"/>
          <c:x val="0.0"/>
          <c:y val="0.871437270923398"/>
          <c:w val="1.0"/>
          <c:h val="0.128562791258236"/>
        </c:manualLayout>
      </c:layout>
      <c:overlay val="0"/>
      <c:spPr>
        <a:ln>
          <a:noFill/>
        </a:ln>
      </c:spPr>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59601924759"/>
          <c:y val="0.043124903504709"/>
          <c:w val="0.891583989501312"/>
          <c:h val="0.669789628569156"/>
        </c:manualLayout>
      </c:layout>
      <c:barChart>
        <c:barDir val="col"/>
        <c:grouping val="clustered"/>
        <c:varyColors val="0"/>
        <c:ser>
          <c:idx val="0"/>
          <c:order val="0"/>
          <c:tx>
            <c:strRef>
              <c:f>Sheet1!$A$1</c:f>
              <c:strCache>
                <c:ptCount val="1"/>
                <c:pt idx="0">
                  <c:v>viral suppression</c:v>
                </c:pt>
              </c:strCache>
            </c:strRef>
          </c:tx>
          <c:spPr>
            <a:ln>
              <a:solidFill>
                <a:schemeClr val="tx1"/>
              </a:solidFill>
            </a:ln>
          </c:spPr>
          <c:invertIfNegative val="0"/>
          <c:dPt>
            <c:idx val="0"/>
            <c:invertIfNegative val="0"/>
            <c:bubble3D val="0"/>
            <c:spPr>
              <a:solidFill>
                <a:srgbClr val="088743"/>
              </a:solidFill>
              <a:ln>
                <a:solidFill>
                  <a:schemeClr val="tx1"/>
                </a:solidFill>
              </a:ln>
            </c:spPr>
          </c:dPt>
          <c:dPt>
            <c:idx val="1"/>
            <c:invertIfNegative val="0"/>
            <c:bubble3D val="0"/>
            <c:spPr>
              <a:solidFill>
                <a:srgbClr val="088743"/>
              </a:solidFill>
              <a:ln>
                <a:solidFill>
                  <a:schemeClr val="tx1"/>
                </a:solidFill>
              </a:ln>
            </c:spPr>
          </c:dPt>
          <c:dPt>
            <c:idx val="2"/>
            <c:invertIfNegative val="0"/>
            <c:bubble3D val="0"/>
            <c:spPr>
              <a:solidFill>
                <a:srgbClr val="088743"/>
              </a:solidFill>
              <a:ln>
                <a:solidFill>
                  <a:schemeClr val="tx1"/>
                </a:solidFill>
              </a:ln>
            </c:spPr>
          </c:dPt>
          <c:dPt>
            <c:idx val="3"/>
            <c:invertIfNegative val="0"/>
            <c:bubble3D val="0"/>
            <c:spPr>
              <a:solidFill>
                <a:srgbClr val="088743"/>
              </a:solidFill>
              <a:ln>
                <a:solidFill>
                  <a:schemeClr val="tx1"/>
                </a:solidFill>
              </a:ln>
            </c:spPr>
          </c:dPt>
          <c:dPt>
            <c:idx val="4"/>
            <c:invertIfNegative val="0"/>
            <c:bubble3D val="0"/>
            <c:spPr>
              <a:solidFill>
                <a:srgbClr val="A800A8"/>
              </a:solidFill>
              <a:ln>
                <a:solidFill>
                  <a:schemeClr val="tx1"/>
                </a:solidFill>
              </a:ln>
            </c:spPr>
          </c:dPt>
          <c:dPt>
            <c:idx val="5"/>
            <c:invertIfNegative val="0"/>
            <c:bubble3D val="0"/>
            <c:spPr>
              <a:solidFill>
                <a:srgbClr val="A800A8"/>
              </a:solidFill>
              <a:ln>
                <a:solidFill>
                  <a:schemeClr val="tx1"/>
                </a:solidFill>
              </a:ln>
            </c:spPr>
          </c:dPt>
          <c:dPt>
            <c:idx val="6"/>
            <c:invertIfNegative val="0"/>
            <c:bubble3D val="0"/>
            <c:spPr>
              <a:solidFill>
                <a:srgbClr val="A800A8"/>
              </a:solidFill>
              <a:ln>
                <a:solidFill>
                  <a:schemeClr val="tx1"/>
                </a:solidFill>
              </a:ln>
            </c:spPr>
          </c:dPt>
          <c:dPt>
            <c:idx val="7"/>
            <c:invertIfNegative val="0"/>
            <c:bubble3D val="0"/>
            <c:spPr>
              <a:solidFill>
                <a:srgbClr val="A800A8"/>
              </a:solidFill>
              <a:ln>
                <a:solidFill>
                  <a:schemeClr val="tx1"/>
                </a:solidFill>
              </a:ln>
            </c:spPr>
          </c:dPt>
          <c:dPt>
            <c:idx val="8"/>
            <c:invertIfNegative val="0"/>
            <c:bubble3D val="0"/>
            <c:spPr>
              <a:solidFill>
                <a:srgbClr val="A800A8"/>
              </a:solidFill>
              <a:ln>
                <a:solidFill>
                  <a:schemeClr val="tx1"/>
                </a:solidFill>
              </a:ln>
            </c:spPr>
          </c:dPt>
          <c:dPt>
            <c:idx val="9"/>
            <c:invertIfNegative val="0"/>
            <c:bubble3D val="0"/>
            <c:spPr>
              <a:solidFill>
                <a:srgbClr val="A800A8"/>
              </a:solidFill>
              <a:ln>
                <a:solidFill>
                  <a:schemeClr val="tx1"/>
                </a:solidFill>
              </a:ln>
            </c:spPr>
          </c:dPt>
          <c:dPt>
            <c:idx val="10"/>
            <c:invertIfNegative val="0"/>
            <c:bubble3D val="0"/>
            <c:spPr>
              <a:solidFill>
                <a:srgbClr val="FF97FF"/>
              </a:solidFill>
              <a:ln>
                <a:solidFill>
                  <a:schemeClr val="tx1"/>
                </a:solidFill>
              </a:ln>
            </c:spPr>
          </c:dPt>
          <c:dPt>
            <c:idx val="11"/>
            <c:invertIfNegative val="0"/>
            <c:bubble3D val="0"/>
            <c:spPr>
              <a:solidFill>
                <a:srgbClr val="FF97FF"/>
              </a:solidFill>
              <a:ln>
                <a:solidFill>
                  <a:schemeClr val="tx1"/>
                </a:solidFill>
              </a:ln>
            </c:spPr>
          </c:dPt>
          <c:dLbls>
            <c:numFmt formatCode="0.0%" sourceLinked="0"/>
            <c:txPr>
              <a:bodyPr/>
              <a:lstStyle/>
              <a:p>
                <a:pPr>
                  <a:defRPr sz="1400"/>
                </a:pPr>
                <a:endParaRPr lang="en-US"/>
              </a:p>
            </c:txPr>
            <c:dLblPos val="outEnd"/>
            <c:showLegendKey val="0"/>
            <c:showVal val="1"/>
            <c:showCatName val="0"/>
            <c:showSerName val="0"/>
            <c:showPercent val="0"/>
            <c:showBubbleSize val="0"/>
            <c:showLeaderLines val="0"/>
          </c:dLbls>
          <c:cat>
            <c:strRef>
              <c:f>Sheet1!$A$2:$A$5</c:f>
              <c:strCache>
                <c:ptCount val="4"/>
                <c:pt idx="0">
                  <c:v>RWHAP overall </c:v>
                </c:pt>
                <c:pt idx="1">
                  <c:v>MSM</c:v>
                </c:pt>
                <c:pt idx="2">
                  <c:v>Young MSM
aged 13-24 years</c:v>
                </c:pt>
                <c:pt idx="3">
                  <c:v>Young, black MSM 
aged 13-24 years</c:v>
                </c:pt>
              </c:strCache>
            </c:strRef>
          </c:cat>
          <c:val>
            <c:numRef>
              <c:f>Sheet1!$B$2:$B$5</c:f>
              <c:numCache>
                <c:formatCode>0.00%</c:formatCode>
                <c:ptCount val="4"/>
                <c:pt idx="0">
                  <c:v>0.814</c:v>
                </c:pt>
                <c:pt idx="1">
                  <c:v>0.828</c:v>
                </c:pt>
                <c:pt idx="2">
                  <c:v>0.655</c:v>
                </c:pt>
                <c:pt idx="3">
                  <c:v>0.621</c:v>
                </c:pt>
              </c:numCache>
            </c:numRef>
          </c:val>
        </c:ser>
        <c:dLbls>
          <c:showLegendKey val="0"/>
          <c:showVal val="0"/>
          <c:showCatName val="0"/>
          <c:showSerName val="0"/>
          <c:showPercent val="0"/>
          <c:showBubbleSize val="0"/>
        </c:dLbls>
        <c:gapWidth val="87"/>
        <c:axId val="2048242072"/>
        <c:axId val="-2084771672"/>
      </c:barChart>
      <c:catAx>
        <c:axId val="2048242072"/>
        <c:scaling>
          <c:orientation val="minMax"/>
        </c:scaling>
        <c:delete val="0"/>
        <c:axPos val="b"/>
        <c:title>
          <c:tx>
            <c:rich>
              <a:bodyPr/>
              <a:lstStyle/>
              <a:p>
                <a:pPr>
                  <a:defRPr sz="1600"/>
                </a:pPr>
                <a:r>
                  <a:rPr lang="en-US" sz="1600" dirty="0" smtClean="0"/>
                  <a:t>Population</a:t>
                </a:r>
                <a:endParaRPr lang="en-US" sz="1600" dirty="0"/>
              </a:p>
            </c:rich>
          </c:tx>
          <c:layout>
            <c:manualLayout>
              <c:xMode val="edge"/>
              <c:yMode val="edge"/>
              <c:x val="0.501180664916885"/>
              <c:y val="0.854855064072873"/>
            </c:manualLayout>
          </c:layout>
          <c:overlay val="0"/>
        </c:title>
        <c:majorTickMark val="out"/>
        <c:minorTickMark val="none"/>
        <c:tickLblPos val="nextTo"/>
        <c:txPr>
          <a:bodyPr/>
          <a:lstStyle/>
          <a:p>
            <a:pPr>
              <a:defRPr sz="1400"/>
            </a:pPr>
            <a:endParaRPr lang="en-US"/>
          </a:p>
        </c:txPr>
        <c:crossAx val="-2084771672"/>
        <c:crosses val="autoZero"/>
        <c:auto val="1"/>
        <c:lblAlgn val="ctr"/>
        <c:lblOffset val="100"/>
        <c:noMultiLvlLbl val="0"/>
      </c:catAx>
      <c:valAx>
        <c:axId val="-2084771672"/>
        <c:scaling>
          <c:orientation val="minMax"/>
          <c:max val="1.0"/>
        </c:scaling>
        <c:delete val="0"/>
        <c:axPos val="l"/>
        <c:title>
          <c:tx>
            <c:rich>
              <a:bodyPr rot="-5400000" vert="horz"/>
              <a:lstStyle/>
              <a:p>
                <a:pPr>
                  <a:defRPr sz="1400"/>
                </a:pPr>
                <a:r>
                  <a:rPr lang="en-US" sz="1400" dirty="0" smtClean="0"/>
                  <a:t>Viral </a:t>
                </a:r>
                <a:r>
                  <a:rPr lang="en-US" sz="1400" baseline="0" dirty="0" smtClean="0"/>
                  <a:t>suppression (% of total N clients)</a:t>
                </a:r>
                <a:endParaRPr lang="en-US" sz="1400" dirty="0"/>
              </a:p>
            </c:rich>
          </c:tx>
          <c:layout>
            <c:manualLayout>
              <c:xMode val="edge"/>
              <c:yMode val="edge"/>
              <c:x val="0.00932261592300962"/>
              <c:y val="0.0601332219836157"/>
            </c:manualLayout>
          </c:layout>
          <c:overlay val="0"/>
        </c:title>
        <c:numFmt formatCode="0%" sourceLinked="0"/>
        <c:majorTickMark val="out"/>
        <c:minorTickMark val="none"/>
        <c:tickLblPos val="nextTo"/>
        <c:txPr>
          <a:bodyPr/>
          <a:lstStyle/>
          <a:p>
            <a:pPr>
              <a:defRPr sz="1400"/>
            </a:pPr>
            <a:endParaRPr lang="en-US"/>
          </a:p>
        </c:txPr>
        <c:crossAx val="20482420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3285298416298"/>
          <c:y val="0.0229703194119212"/>
          <c:w val="0.906914811361655"/>
          <c:h val="0.688898126979484"/>
        </c:manualLayout>
      </c:layout>
      <c:barChart>
        <c:barDir val="col"/>
        <c:grouping val="clustered"/>
        <c:varyColors val="0"/>
        <c:ser>
          <c:idx val="0"/>
          <c:order val="0"/>
          <c:tx>
            <c:strRef>
              <c:f>Sheet1!$A$1</c:f>
              <c:strCache>
                <c:ptCount val="1"/>
                <c:pt idx="0">
                  <c:v>Viral Suppression</c:v>
                </c:pt>
              </c:strCache>
            </c:strRef>
          </c:tx>
          <c:spPr>
            <a:solidFill>
              <a:srgbClr val="088743"/>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Lbls>
            <c:numFmt formatCode="0.0%" sourceLinked="0"/>
            <c:txPr>
              <a:bodyPr/>
              <a:lstStyle/>
              <a:p>
                <a:pPr>
                  <a:defRPr sz="1400"/>
                </a:pPr>
                <a:endParaRPr lang="en-US"/>
              </a:p>
            </c:txPr>
            <c:dLblPos val="outEnd"/>
            <c:showLegendKey val="0"/>
            <c:showVal val="1"/>
            <c:showCatName val="0"/>
            <c:showSerName val="0"/>
            <c:showPercent val="0"/>
            <c:showBubbleSize val="0"/>
            <c:showLeaderLines val="0"/>
          </c:dLbls>
          <c:cat>
            <c:strRef>
              <c:f>Sheet1!$A$2:$A$5</c:f>
              <c:strCache>
                <c:ptCount val="4"/>
                <c:pt idx="0">
                  <c:v>RWHAP overall </c:v>
                </c:pt>
                <c:pt idx="1">
                  <c:v>Women overall 
(aged ≥13 years)</c:v>
                </c:pt>
                <c:pt idx="2">
                  <c:v>Young women 
aged 13-24 years</c:v>
                </c:pt>
                <c:pt idx="3">
                  <c:v>Young, black/African American 
women aged 13-24 years</c:v>
                </c:pt>
              </c:strCache>
            </c:strRef>
          </c:cat>
          <c:val>
            <c:numRef>
              <c:f>Sheet1!$B$2:$B$5</c:f>
              <c:numCache>
                <c:formatCode>0.0%</c:formatCode>
                <c:ptCount val="4"/>
                <c:pt idx="0">
                  <c:v>0.814</c:v>
                </c:pt>
                <c:pt idx="1">
                  <c:v>0.801</c:v>
                </c:pt>
                <c:pt idx="2">
                  <c:v>0.627769571639586</c:v>
                </c:pt>
                <c:pt idx="3">
                  <c:v>0.6035</c:v>
                </c:pt>
              </c:numCache>
            </c:numRef>
          </c:val>
        </c:ser>
        <c:dLbls>
          <c:showLegendKey val="0"/>
          <c:showVal val="0"/>
          <c:showCatName val="0"/>
          <c:showSerName val="0"/>
          <c:showPercent val="0"/>
          <c:showBubbleSize val="0"/>
        </c:dLbls>
        <c:gapWidth val="87"/>
        <c:axId val="-2058399928"/>
        <c:axId val="-2058436616"/>
      </c:barChart>
      <c:catAx>
        <c:axId val="-2058399928"/>
        <c:scaling>
          <c:orientation val="minMax"/>
        </c:scaling>
        <c:delete val="0"/>
        <c:axPos val="b"/>
        <c:title>
          <c:tx>
            <c:rich>
              <a:bodyPr/>
              <a:lstStyle/>
              <a:p>
                <a:pPr>
                  <a:defRPr sz="1400"/>
                </a:pPr>
                <a:r>
                  <a:rPr lang="en-US" sz="1400" dirty="0" smtClean="0"/>
                  <a:t>Population</a:t>
                </a:r>
                <a:endParaRPr lang="en-US" sz="1400" dirty="0"/>
              </a:p>
            </c:rich>
          </c:tx>
          <c:layout>
            <c:manualLayout>
              <c:xMode val="edge"/>
              <c:yMode val="edge"/>
              <c:x val="0.523404334073625"/>
              <c:y val="0.876300578034682"/>
            </c:manualLayout>
          </c:layout>
          <c:overlay val="0"/>
        </c:title>
        <c:majorTickMark val="out"/>
        <c:minorTickMark val="none"/>
        <c:tickLblPos val="nextTo"/>
        <c:txPr>
          <a:bodyPr/>
          <a:lstStyle/>
          <a:p>
            <a:pPr>
              <a:defRPr sz="1250"/>
            </a:pPr>
            <a:endParaRPr lang="en-US"/>
          </a:p>
        </c:txPr>
        <c:crossAx val="-2058436616"/>
        <c:crosses val="autoZero"/>
        <c:auto val="1"/>
        <c:lblAlgn val="ctr"/>
        <c:lblOffset val="100"/>
        <c:noMultiLvlLbl val="0"/>
      </c:catAx>
      <c:valAx>
        <c:axId val="-2058436616"/>
        <c:scaling>
          <c:orientation val="minMax"/>
          <c:max val="1.0"/>
        </c:scaling>
        <c:delete val="0"/>
        <c:axPos val="l"/>
        <c:title>
          <c:tx>
            <c:rich>
              <a:bodyPr rot="-5400000" vert="horz"/>
              <a:lstStyle/>
              <a:p>
                <a:pPr>
                  <a:defRPr sz="1400"/>
                </a:pPr>
                <a:r>
                  <a:rPr lang="en-US" sz="1400" dirty="0" smtClean="0"/>
                  <a:t>Viral suppression </a:t>
                </a:r>
                <a:r>
                  <a:rPr lang="en-US" sz="1400" baseline="0" dirty="0" smtClean="0"/>
                  <a:t>(% of total N clients)</a:t>
                </a:r>
                <a:endParaRPr lang="en-US" sz="1400" dirty="0"/>
              </a:p>
            </c:rich>
          </c:tx>
          <c:layout>
            <c:manualLayout>
              <c:xMode val="edge"/>
              <c:yMode val="edge"/>
              <c:x val="0.00331471386589497"/>
              <c:y val="0.0577203563101316"/>
            </c:manualLayout>
          </c:layout>
          <c:overlay val="0"/>
        </c:title>
        <c:numFmt formatCode="0%" sourceLinked="0"/>
        <c:majorTickMark val="out"/>
        <c:minorTickMark val="none"/>
        <c:tickLblPos val="nextTo"/>
        <c:txPr>
          <a:bodyPr/>
          <a:lstStyle/>
          <a:p>
            <a:pPr>
              <a:defRPr sz="1300"/>
            </a:pPr>
            <a:endParaRPr lang="en-US"/>
          </a:p>
        </c:txPr>
        <c:crossAx val="-205839992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8C84A-4C42-4933-BF68-FB815B9A2A33}"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1061ACDA-D746-4E3A-8EAD-4FCA00A4743D}">
      <dgm:prSet phldrT="[Text]"/>
      <dgm:spPr>
        <a:solidFill>
          <a:srgbClr val="FF0000"/>
        </a:solidFill>
      </dgm:spPr>
      <dgm:t>
        <a:bodyPr/>
        <a:lstStyle/>
        <a:p>
          <a:r>
            <a:rPr lang="en-US" dirty="0" smtClean="0"/>
            <a:t>National Programs</a:t>
          </a:r>
          <a:endParaRPr lang="en-US" dirty="0"/>
        </a:p>
      </dgm:t>
    </dgm:pt>
    <dgm:pt modelId="{6B3D0499-9771-4E95-B374-690BEF464185}" type="parTrans" cxnId="{D11AE1A2-EF6C-436C-8B03-52DA03613A1E}">
      <dgm:prSet/>
      <dgm:spPr/>
      <dgm:t>
        <a:bodyPr/>
        <a:lstStyle/>
        <a:p>
          <a:endParaRPr lang="en-US"/>
        </a:p>
      </dgm:t>
    </dgm:pt>
    <dgm:pt modelId="{C769CBF5-A963-4FB6-8691-062208098A86}" type="sibTrans" cxnId="{D11AE1A2-EF6C-436C-8B03-52DA03613A1E}">
      <dgm:prSet/>
      <dgm:spPr/>
      <dgm:t>
        <a:bodyPr/>
        <a:lstStyle/>
        <a:p>
          <a:endParaRPr lang="en-US"/>
        </a:p>
      </dgm:t>
    </dgm:pt>
    <dgm:pt modelId="{9B5F06B4-6039-4E69-9168-19F0A4277986}">
      <dgm:prSet phldrT="[Text]"/>
      <dgm:spPr>
        <a:solidFill>
          <a:srgbClr val="FCB5AE">
            <a:alpha val="89804"/>
          </a:srgbClr>
        </a:solidFill>
      </dgm:spPr>
      <dgm:t>
        <a:bodyPr/>
        <a:lstStyle/>
        <a:p>
          <a:r>
            <a:rPr lang="en-US" dirty="0" smtClean="0"/>
            <a:t>Provides a National Educational platform with standard Curricula, Resources and Evaluation. RIGHT THING </a:t>
          </a:r>
          <a:endParaRPr lang="en-US" dirty="0"/>
        </a:p>
      </dgm:t>
    </dgm:pt>
    <dgm:pt modelId="{24CC19D0-46C4-4196-BA48-1B706180F3D9}" type="parTrans" cxnId="{132A1512-EDC8-49A0-AF8D-C52C0FD86E4B}">
      <dgm:prSet/>
      <dgm:spPr/>
      <dgm:t>
        <a:bodyPr/>
        <a:lstStyle/>
        <a:p>
          <a:endParaRPr lang="en-US"/>
        </a:p>
      </dgm:t>
    </dgm:pt>
    <dgm:pt modelId="{66D264AA-45F2-4ACE-A9FE-F8B2D62EEFC9}" type="sibTrans" cxnId="{132A1512-EDC8-49A0-AF8D-C52C0FD86E4B}">
      <dgm:prSet/>
      <dgm:spPr/>
      <dgm:t>
        <a:bodyPr/>
        <a:lstStyle/>
        <a:p>
          <a:endParaRPr lang="en-US"/>
        </a:p>
      </dgm:t>
    </dgm:pt>
    <dgm:pt modelId="{3BFCA0B7-0C72-4F7D-AA37-08B4BA120577}">
      <dgm:prSet phldrT="[Text]"/>
      <dgm:spPr>
        <a:solidFill>
          <a:srgbClr val="002060"/>
        </a:solidFill>
      </dgm:spPr>
      <dgm:t>
        <a:bodyPr/>
        <a:lstStyle/>
        <a:p>
          <a:r>
            <a:rPr lang="en-US" dirty="0" smtClean="0"/>
            <a:t>Regional Programs</a:t>
          </a:r>
          <a:endParaRPr lang="en-US" dirty="0"/>
        </a:p>
      </dgm:t>
    </dgm:pt>
    <dgm:pt modelId="{4C980094-2365-4039-8D19-F9EC053CB58B}" type="parTrans" cxnId="{307C92AF-D60B-49D9-B53B-F1B21D8CCC1F}">
      <dgm:prSet/>
      <dgm:spPr/>
      <dgm:t>
        <a:bodyPr/>
        <a:lstStyle/>
        <a:p>
          <a:endParaRPr lang="en-US"/>
        </a:p>
      </dgm:t>
    </dgm:pt>
    <dgm:pt modelId="{04C7CE3D-9045-4A87-AB92-D1790AF57477}" type="sibTrans" cxnId="{307C92AF-D60B-49D9-B53B-F1B21D8CCC1F}">
      <dgm:prSet/>
      <dgm:spPr/>
      <dgm:t>
        <a:bodyPr/>
        <a:lstStyle/>
        <a:p>
          <a:endParaRPr lang="en-US"/>
        </a:p>
      </dgm:t>
    </dgm:pt>
    <dgm:pt modelId="{0DC2A4B5-5909-42B2-9036-F1439544C2CB}">
      <dgm:prSet phldrT="[Text]"/>
      <dgm:spPr>
        <a:solidFill>
          <a:schemeClr val="accent4">
            <a:lumMod val="40000"/>
            <a:lumOff val="60000"/>
            <a:alpha val="90000"/>
          </a:schemeClr>
        </a:solidFill>
      </dgm:spPr>
      <dgm:t>
        <a:bodyPr/>
        <a:lstStyle/>
        <a:p>
          <a:r>
            <a:rPr lang="en-US" dirty="0" smtClean="0"/>
            <a:t>Locally based, tailored trainings and educational programs to address  immediate training needs. RIGHT PLACE</a:t>
          </a:r>
          <a:endParaRPr lang="en-US" dirty="0"/>
        </a:p>
      </dgm:t>
    </dgm:pt>
    <dgm:pt modelId="{254E4C9E-955A-47BF-975D-812CE770B68E}" type="parTrans" cxnId="{328467CA-C0CF-4428-BE29-FB52A3865871}">
      <dgm:prSet/>
      <dgm:spPr/>
      <dgm:t>
        <a:bodyPr/>
        <a:lstStyle/>
        <a:p>
          <a:endParaRPr lang="en-US"/>
        </a:p>
      </dgm:t>
    </dgm:pt>
    <dgm:pt modelId="{7591A00C-4D40-47AC-9D3A-03E6855B9C4A}" type="sibTrans" cxnId="{328467CA-C0CF-4428-BE29-FB52A3865871}">
      <dgm:prSet/>
      <dgm:spPr/>
      <dgm:t>
        <a:bodyPr/>
        <a:lstStyle/>
        <a:p>
          <a:endParaRPr lang="en-US"/>
        </a:p>
      </dgm:t>
    </dgm:pt>
    <dgm:pt modelId="{4C243836-CCCC-45E9-85C6-575E40A124EA}">
      <dgm:prSet/>
      <dgm:spPr>
        <a:solidFill>
          <a:schemeClr val="accent2">
            <a:lumMod val="50000"/>
          </a:schemeClr>
        </a:solidFill>
      </dgm:spPr>
      <dgm:t>
        <a:bodyPr/>
        <a:lstStyle/>
        <a:p>
          <a:r>
            <a:rPr lang="en-US" dirty="0" smtClean="0"/>
            <a:t>Training Programs</a:t>
          </a:r>
          <a:endParaRPr lang="en-US" dirty="0"/>
        </a:p>
      </dgm:t>
    </dgm:pt>
    <dgm:pt modelId="{3A722DEF-A3C3-4B83-95F3-1F31D2FE7062}" type="parTrans" cxnId="{FA4A1B92-61BD-4535-85E9-5BAD1B6B1C9F}">
      <dgm:prSet/>
      <dgm:spPr/>
      <dgm:t>
        <a:bodyPr/>
        <a:lstStyle/>
        <a:p>
          <a:endParaRPr lang="en-US"/>
        </a:p>
      </dgm:t>
    </dgm:pt>
    <dgm:pt modelId="{B1AC8D48-7609-4506-8D5B-F9D85271A82C}" type="sibTrans" cxnId="{FA4A1B92-61BD-4535-85E9-5BAD1B6B1C9F}">
      <dgm:prSet/>
      <dgm:spPr/>
      <dgm:t>
        <a:bodyPr/>
        <a:lstStyle/>
        <a:p>
          <a:endParaRPr lang="en-US"/>
        </a:p>
      </dgm:t>
    </dgm:pt>
    <dgm:pt modelId="{8176291F-D355-47C2-B578-40EEAF2F0117}">
      <dgm:prSet/>
      <dgm:spPr/>
      <dgm:t>
        <a:bodyPr/>
        <a:lstStyle/>
        <a:p>
          <a:r>
            <a:rPr lang="en-US" dirty="0" smtClean="0"/>
            <a:t>Training NP/PA practitioners in HIV to care for PLWH in the changing healthcare landscape. RIGHT TIME</a:t>
          </a:r>
          <a:endParaRPr lang="en-US" dirty="0"/>
        </a:p>
      </dgm:t>
    </dgm:pt>
    <dgm:pt modelId="{232283A2-65DE-4B96-A8A9-2093DB8E2E78}" type="parTrans" cxnId="{3E9A8C20-CA47-4C23-9328-93342E1587D6}">
      <dgm:prSet/>
      <dgm:spPr/>
      <dgm:t>
        <a:bodyPr/>
        <a:lstStyle/>
        <a:p>
          <a:endParaRPr lang="en-US"/>
        </a:p>
      </dgm:t>
    </dgm:pt>
    <dgm:pt modelId="{513392DA-18D3-4180-8A0D-4F3F9F146A25}" type="sibTrans" cxnId="{3E9A8C20-CA47-4C23-9328-93342E1587D6}">
      <dgm:prSet/>
      <dgm:spPr/>
      <dgm:t>
        <a:bodyPr/>
        <a:lstStyle/>
        <a:p>
          <a:endParaRPr lang="en-US"/>
        </a:p>
      </dgm:t>
    </dgm:pt>
    <dgm:pt modelId="{6A740C9B-B9F6-4BE7-9793-D532FB2844AD}" type="pres">
      <dgm:prSet presAssocID="{C728C84A-4C42-4933-BF68-FB815B9A2A33}" presName="Name0" presStyleCnt="0">
        <dgm:presLayoutVars>
          <dgm:dir/>
          <dgm:animLvl val="lvl"/>
          <dgm:resizeHandles/>
        </dgm:presLayoutVars>
      </dgm:prSet>
      <dgm:spPr/>
      <dgm:t>
        <a:bodyPr/>
        <a:lstStyle/>
        <a:p>
          <a:endParaRPr lang="en-US"/>
        </a:p>
      </dgm:t>
    </dgm:pt>
    <dgm:pt modelId="{649A634F-088A-43D9-831B-378F44E88457}" type="pres">
      <dgm:prSet presAssocID="{1061ACDA-D746-4E3A-8EAD-4FCA00A4743D}" presName="linNode" presStyleCnt="0"/>
      <dgm:spPr/>
    </dgm:pt>
    <dgm:pt modelId="{FD85C5F2-F172-4A30-92DB-D3C9E12FAE7D}" type="pres">
      <dgm:prSet presAssocID="{1061ACDA-D746-4E3A-8EAD-4FCA00A4743D}" presName="parentShp" presStyleLbl="node1" presStyleIdx="0" presStyleCnt="3">
        <dgm:presLayoutVars>
          <dgm:bulletEnabled val="1"/>
        </dgm:presLayoutVars>
      </dgm:prSet>
      <dgm:spPr/>
      <dgm:t>
        <a:bodyPr/>
        <a:lstStyle/>
        <a:p>
          <a:endParaRPr lang="en-US"/>
        </a:p>
      </dgm:t>
    </dgm:pt>
    <dgm:pt modelId="{0CE1E66A-5704-497E-8DCB-094E531FF3E1}" type="pres">
      <dgm:prSet presAssocID="{1061ACDA-D746-4E3A-8EAD-4FCA00A4743D}" presName="childShp" presStyleLbl="bgAccFollowNode1" presStyleIdx="0" presStyleCnt="3">
        <dgm:presLayoutVars>
          <dgm:bulletEnabled val="1"/>
        </dgm:presLayoutVars>
      </dgm:prSet>
      <dgm:spPr/>
      <dgm:t>
        <a:bodyPr/>
        <a:lstStyle/>
        <a:p>
          <a:endParaRPr lang="en-US"/>
        </a:p>
      </dgm:t>
    </dgm:pt>
    <dgm:pt modelId="{21A1C03B-D4C1-49FA-81B8-CD32CCB2D01B}" type="pres">
      <dgm:prSet presAssocID="{C769CBF5-A963-4FB6-8691-062208098A86}" presName="spacing" presStyleCnt="0"/>
      <dgm:spPr/>
    </dgm:pt>
    <dgm:pt modelId="{47CED830-8291-40FB-8C7C-6C8D0D45070D}" type="pres">
      <dgm:prSet presAssocID="{3BFCA0B7-0C72-4F7D-AA37-08B4BA120577}" presName="linNode" presStyleCnt="0"/>
      <dgm:spPr/>
    </dgm:pt>
    <dgm:pt modelId="{144C9FFB-3BB2-4717-8B7D-6D7674B685D4}" type="pres">
      <dgm:prSet presAssocID="{3BFCA0B7-0C72-4F7D-AA37-08B4BA120577}" presName="parentShp" presStyleLbl="node1" presStyleIdx="1" presStyleCnt="3">
        <dgm:presLayoutVars>
          <dgm:bulletEnabled val="1"/>
        </dgm:presLayoutVars>
      </dgm:prSet>
      <dgm:spPr/>
      <dgm:t>
        <a:bodyPr/>
        <a:lstStyle/>
        <a:p>
          <a:endParaRPr lang="en-US"/>
        </a:p>
      </dgm:t>
    </dgm:pt>
    <dgm:pt modelId="{A52ADE83-762D-4ADD-886C-BDCA155F2D50}" type="pres">
      <dgm:prSet presAssocID="{3BFCA0B7-0C72-4F7D-AA37-08B4BA120577}" presName="childShp" presStyleLbl="bgAccFollowNode1" presStyleIdx="1" presStyleCnt="3">
        <dgm:presLayoutVars>
          <dgm:bulletEnabled val="1"/>
        </dgm:presLayoutVars>
      </dgm:prSet>
      <dgm:spPr/>
      <dgm:t>
        <a:bodyPr/>
        <a:lstStyle/>
        <a:p>
          <a:endParaRPr lang="en-US"/>
        </a:p>
      </dgm:t>
    </dgm:pt>
    <dgm:pt modelId="{E07F0DD6-D343-414C-85EB-FC1A472A22B0}" type="pres">
      <dgm:prSet presAssocID="{04C7CE3D-9045-4A87-AB92-D1790AF57477}" presName="spacing" presStyleCnt="0"/>
      <dgm:spPr/>
    </dgm:pt>
    <dgm:pt modelId="{906C5484-6751-422C-A32F-06FB8A637A67}" type="pres">
      <dgm:prSet presAssocID="{4C243836-CCCC-45E9-85C6-575E40A124EA}" presName="linNode" presStyleCnt="0"/>
      <dgm:spPr/>
    </dgm:pt>
    <dgm:pt modelId="{15F00A37-6F16-4447-A448-024BCD46E077}" type="pres">
      <dgm:prSet presAssocID="{4C243836-CCCC-45E9-85C6-575E40A124EA}" presName="parentShp" presStyleLbl="node1" presStyleIdx="2" presStyleCnt="3">
        <dgm:presLayoutVars>
          <dgm:bulletEnabled val="1"/>
        </dgm:presLayoutVars>
      </dgm:prSet>
      <dgm:spPr/>
      <dgm:t>
        <a:bodyPr/>
        <a:lstStyle/>
        <a:p>
          <a:endParaRPr lang="en-US"/>
        </a:p>
      </dgm:t>
    </dgm:pt>
    <dgm:pt modelId="{D727DD92-641B-4E32-8662-A3FDAE161175}" type="pres">
      <dgm:prSet presAssocID="{4C243836-CCCC-45E9-85C6-575E40A124EA}" presName="childShp" presStyleLbl="bgAccFollowNode1" presStyleIdx="2" presStyleCnt="3">
        <dgm:presLayoutVars>
          <dgm:bulletEnabled val="1"/>
        </dgm:presLayoutVars>
      </dgm:prSet>
      <dgm:spPr/>
      <dgm:t>
        <a:bodyPr/>
        <a:lstStyle/>
        <a:p>
          <a:endParaRPr lang="en-US"/>
        </a:p>
      </dgm:t>
    </dgm:pt>
  </dgm:ptLst>
  <dgm:cxnLst>
    <dgm:cxn modelId="{2151DA42-3F5F-744E-B2C2-BFF48EFCCA0C}" type="presOf" srcId="{C728C84A-4C42-4933-BF68-FB815B9A2A33}" destId="{6A740C9B-B9F6-4BE7-9793-D532FB2844AD}" srcOrd="0" destOrd="0" presId="urn:microsoft.com/office/officeart/2005/8/layout/vList6"/>
    <dgm:cxn modelId="{328467CA-C0CF-4428-BE29-FB52A3865871}" srcId="{3BFCA0B7-0C72-4F7D-AA37-08B4BA120577}" destId="{0DC2A4B5-5909-42B2-9036-F1439544C2CB}" srcOrd="0" destOrd="0" parTransId="{254E4C9E-955A-47BF-975D-812CE770B68E}" sibTransId="{7591A00C-4D40-47AC-9D3A-03E6855B9C4A}"/>
    <dgm:cxn modelId="{3E9A8C20-CA47-4C23-9328-93342E1587D6}" srcId="{4C243836-CCCC-45E9-85C6-575E40A124EA}" destId="{8176291F-D355-47C2-B578-40EEAF2F0117}" srcOrd="0" destOrd="0" parTransId="{232283A2-65DE-4B96-A8A9-2093DB8E2E78}" sibTransId="{513392DA-18D3-4180-8A0D-4F3F9F146A25}"/>
    <dgm:cxn modelId="{A770EB77-8BD6-EB41-B754-D7C4E541009D}" type="presOf" srcId="{0DC2A4B5-5909-42B2-9036-F1439544C2CB}" destId="{A52ADE83-762D-4ADD-886C-BDCA155F2D50}" srcOrd="0" destOrd="0" presId="urn:microsoft.com/office/officeart/2005/8/layout/vList6"/>
    <dgm:cxn modelId="{FE22E7ED-A48E-F045-837F-5E6E8E839526}" type="presOf" srcId="{3BFCA0B7-0C72-4F7D-AA37-08B4BA120577}" destId="{144C9FFB-3BB2-4717-8B7D-6D7674B685D4}" srcOrd="0" destOrd="0" presId="urn:microsoft.com/office/officeart/2005/8/layout/vList6"/>
    <dgm:cxn modelId="{00C4BEE4-7FC0-2A4D-B9CA-AC08DF18B855}" type="presOf" srcId="{1061ACDA-D746-4E3A-8EAD-4FCA00A4743D}" destId="{FD85C5F2-F172-4A30-92DB-D3C9E12FAE7D}" srcOrd="0" destOrd="0" presId="urn:microsoft.com/office/officeart/2005/8/layout/vList6"/>
    <dgm:cxn modelId="{FA4A1B92-61BD-4535-85E9-5BAD1B6B1C9F}" srcId="{C728C84A-4C42-4933-BF68-FB815B9A2A33}" destId="{4C243836-CCCC-45E9-85C6-575E40A124EA}" srcOrd="2" destOrd="0" parTransId="{3A722DEF-A3C3-4B83-95F3-1F31D2FE7062}" sibTransId="{B1AC8D48-7609-4506-8D5B-F9D85271A82C}"/>
    <dgm:cxn modelId="{132A1512-EDC8-49A0-AF8D-C52C0FD86E4B}" srcId="{1061ACDA-D746-4E3A-8EAD-4FCA00A4743D}" destId="{9B5F06B4-6039-4E69-9168-19F0A4277986}" srcOrd="0" destOrd="0" parTransId="{24CC19D0-46C4-4196-BA48-1B706180F3D9}" sibTransId="{66D264AA-45F2-4ACE-A9FE-F8B2D62EEFC9}"/>
    <dgm:cxn modelId="{307C92AF-D60B-49D9-B53B-F1B21D8CCC1F}" srcId="{C728C84A-4C42-4933-BF68-FB815B9A2A33}" destId="{3BFCA0B7-0C72-4F7D-AA37-08B4BA120577}" srcOrd="1" destOrd="0" parTransId="{4C980094-2365-4039-8D19-F9EC053CB58B}" sibTransId="{04C7CE3D-9045-4A87-AB92-D1790AF57477}"/>
    <dgm:cxn modelId="{1D3F39A4-C4D9-CE4C-BB33-ED03F3B72714}" type="presOf" srcId="{9B5F06B4-6039-4E69-9168-19F0A4277986}" destId="{0CE1E66A-5704-497E-8DCB-094E531FF3E1}" srcOrd="0" destOrd="0" presId="urn:microsoft.com/office/officeart/2005/8/layout/vList6"/>
    <dgm:cxn modelId="{356FF8AE-B9B9-D945-A57F-97BB81B4CFEE}" type="presOf" srcId="{8176291F-D355-47C2-B578-40EEAF2F0117}" destId="{D727DD92-641B-4E32-8662-A3FDAE161175}" srcOrd="0" destOrd="0" presId="urn:microsoft.com/office/officeart/2005/8/layout/vList6"/>
    <dgm:cxn modelId="{23275ACF-9C8F-FF40-BF20-33ABC602A725}" type="presOf" srcId="{4C243836-CCCC-45E9-85C6-575E40A124EA}" destId="{15F00A37-6F16-4447-A448-024BCD46E077}" srcOrd="0" destOrd="0" presId="urn:microsoft.com/office/officeart/2005/8/layout/vList6"/>
    <dgm:cxn modelId="{D11AE1A2-EF6C-436C-8B03-52DA03613A1E}" srcId="{C728C84A-4C42-4933-BF68-FB815B9A2A33}" destId="{1061ACDA-D746-4E3A-8EAD-4FCA00A4743D}" srcOrd="0" destOrd="0" parTransId="{6B3D0499-9771-4E95-B374-690BEF464185}" sibTransId="{C769CBF5-A963-4FB6-8691-062208098A86}"/>
    <dgm:cxn modelId="{7A690CD3-C819-9C46-A19C-9495E8C8CD95}" type="presParOf" srcId="{6A740C9B-B9F6-4BE7-9793-D532FB2844AD}" destId="{649A634F-088A-43D9-831B-378F44E88457}" srcOrd="0" destOrd="0" presId="urn:microsoft.com/office/officeart/2005/8/layout/vList6"/>
    <dgm:cxn modelId="{C211B164-C5C8-574D-9CAB-78610144A4A7}" type="presParOf" srcId="{649A634F-088A-43D9-831B-378F44E88457}" destId="{FD85C5F2-F172-4A30-92DB-D3C9E12FAE7D}" srcOrd="0" destOrd="0" presId="urn:microsoft.com/office/officeart/2005/8/layout/vList6"/>
    <dgm:cxn modelId="{6A23AA43-2550-EE48-9BF7-97E9962CF3CB}" type="presParOf" srcId="{649A634F-088A-43D9-831B-378F44E88457}" destId="{0CE1E66A-5704-497E-8DCB-094E531FF3E1}" srcOrd="1" destOrd="0" presId="urn:microsoft.com/office/officeart/2005/8/layout/vList6"/>
    <dgm:cxn modelId="{0FC4A1F7-6923-FE42-B2F0-E9F4AD8CED5B}" type="presParOf" srcId="{6A740C9B-B9F6-4BE7-9793-D532FB2844AD}" destId="{21A1C03B-D4C1-49FA-81B8-CD32CCB2D01B}" srcOrd="1" destOrd="0" presId="urn:microsoft.com/office/officeart/2005/8/layout/vList6"/>
    <dgm:cxn modelId="{3CBB5B53-BC70-7641-ADA7-2C11CF76E00D}" type="presParOf" srcId="{6A740C9B-B9F6-4BE7-9793-D532FB2844AD}" destId="{47CED830-8291-40FB-8C7C-6C8D0D45070D}" srcOrd="2" destOrd="0" presId="urn:microsoft.com/office/officeart/2005/8/layout/vList6"/>
    <dgm:cxn modelId="{F99CBC64-D2B2-864F-8470-32E2106DEAD7}" type="presParOf" srcId="{47CED830-8291-40FB-8C7C-6C8D0D45070D}" destId="{144C9FFB-3BB2-4717-8B7D-6D7674B685D4}" srcOrd="0" destOrd="0" presId="urn:microsoft.com/office/officeart/2005/8/layout/vList6"/>
    <dgm:cxn modelId="{90B52C80-40E1-604A-878C-78A295509DA2}" type="presParOf" srcId="{47CED830-8291-40FB-8C7C-6C8D0D45070D}" destId="{A52ADE83-762D-4ADD-886C-BDCA155F2D50}" srcOrd="1" destOrd="0" presId="urn:microsoft.com/office/officeart/2005/8/layout/vList6"/>
    <dgm:cxn modelId="{9364BD77-3B78-8D44-9BF8-B6811CDCAD0A}" type="presParOf" srcId="{6A740C9B-B9F6-4BE7-9793-D532FB2844AD}" destId="{E07F0DD6-D343-414C-85EB-FC1A472A22B0}" srcOrd="3" destOrd="0" presId="urn:microsoft.com/office/officeart/2005/8/layout/vList6"/>
    <dgm:cxn modelId="{6B853722-9F25-AF4B-B6A3-8C492B4DE129}" type="presParOf" srcId="{6A740C9B-B9F6-4BE7-9793-D532FB2844AD}" destId="{906C5484-6751-422C-A32F-06FB8A637A67}" srcOrd="4" destOrd="0" presId="urn:microsoft.com/office/officeart/2005/8/layout/vList6"/>
    <dgm:cxn modelId="{61C72194-56F9-DA4C-A0E9-FE22E78519B0}" type="presParOf" srcId="{906C5484-6751-422C-A32F-06FB8A637A67}" destId="{15F00A37-6F16-4447-A448-024BCD46E077}" srcOrd="0" destOrd="0" presId="urn:microsoft.com/office/officeart/2005/8/layout/vList6"/>
    <dgm:cxn modelId="{96D63877-80F4-374D-A0F4-7CA7177357F1}" type="presParOf" srcId="{906C5484-6751-422C-A32F-06FB8A637A67}" destId="{D727DD92-641B-4E32-8662-A3FDAE16117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1E66A-5704-497E-8DCB-094E531FF3E1}">
      <dsp:nvSpPr>
        <dsp:cNvPr id="0" name=""/>
        <dsp:cNvSpPr/>
      </dsp:nvSpPr>
      <dsp:spPr>
        <a:xfrm>
          <a:off x="3223260" y="0"/>
          <a:ext cx="4834890" cy="1238250"/>
        </a:xfrm>
        <a:prstGeom prst="rightArrow">
          <a:avLst>
            <a:gd name="adj1" fmla="val 75000"/>
            <a:gd name="adj2" fmla="val 50000"/>
          </a:avLst>
        </a:prstGeom>
        <a:solidFill>
          <a:srgbClr val="FCB5AE">
            <a:alpha val="89804"/>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Provides a National Educational platform with standard Curricula, Resources and Evaluation. RIGHT THING </a:t>
          </a:r>
          <a:endParaRPr lang="en-US" sz="1900" kern="1200" dirty="0"/>
        </a:p>
      </dsp:txBody>
      <dsp:txXfrm>
        <a:off x="3223260" y="154781"/>
        <a:ext cx="4370546" cy="928688"/>
      </dsp:txXfrm>
    </dsp:sp>
    <dsp:sp modelId="{FD85C5F2-F172-4A30-92DB-D3C9E12FAE7D}">
      <dsp:nvSpPr>
        <dsp:cNvPr id="0" name=""/>
        <dsp:cNvSpPr/>
      </dsp:nvSpPr>
      <dsp:spPr>
        <a:xfrm>
          <a:off x="0" y="0"/>
          <a:ext cx="3223260" cy="1238250"/>
        </a:xfrm>
        <a:prstGeom prst="roundRect">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National Programs</a:t>
          </a:r>
          <a:endParaRPr lang="en-US" sz="3500" kern="1200" dirty="0"/>
        </a:p>
      </dsp:txBody>
      <dsp:txXfrm>
        <a:off x="60446" y="60446"/>
        <a:ext cx="3102368" cy="1117358"/>
      </dsp:txXfrm>
    </dsp:sp>
    <dsp:sp modelId="{A52ADE83-762D-4ADD-886C-BDCA155F2D50}">
      <dsp:nvSpPr>
        <dsp:cNvPr id="0" name=""/>
        <dsp:cNvSpPr/>
      </dsp:nvSpPr>
      <dsp:spPr>
        <a:xfrm>
          <a:off x="3223260" y="1362075"/>
          <a:ext cx="4834890" cy="1238250"/>
        </a:xfrm>
        <a:prstGeom prst="rightArrow">
          <a:avLst>
            <a:gd name="adj1" fmla="val 75000"/>
            <a:gd name="adj2" fmla="val 50000"/>
          </a:avLst>
        </a:prstGeom>
        <a:solidFill>
          <a:schemeClr val="accent4">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Locally based, tailored trainings and educational programs to address  immediate training needs. RIGHT PLACE</a:t>
          </a:r>
          <a:endParaRPr lang="en-US" sz="1900" kern="1200" dirty="0"/>
        </a:p>
      </dsp:txBody>
      <dsp:txXfrm>
        <a:off x="3223260" y="1516856"/>
        <a:ext cx="4370546" cy="928688"/>
      </dsp:txXfrm>
    </dsp:sp>
    <dsp:sp modelId="{144C9FFB-3BB2-4717-8B7D-6D7674B685D4}">
      <dsp:nvSpPr>
        <dsp:cNvPr id="0" name=""/>
        <dsp:cNvSpPr/>
      </dsp:nvSpPr>
      <dsp:spPr>
        <a:xfrm>
          <a:off x="0" y="1362075"/>
          <a:ext cx="3223260" cy="1238250"/>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Regional Programs</a:t>
          </a:r>
          <a:endParaRPr lang="en-US" sz="3500" kern="1200" dirty="0"/>
        </a:p>
      </dsp:txBody>
      <dsp:txXfrm>
        <a:off x="60446" y="1422521"/>
        <a:ext cx="3102368" cy="1117358"/>
      </dsp:txXfrm>
    </dsp:sp>
    <dsp:sp modelId="{D727DD92-641B-4E32-8662-A3FDAE161175}">
      <dsp:nvSpPr>
        <dsp:cNvPr id="0" name=""/>
        <dsp:cNvSpPr/>
      </dsp:nvSpPr>
      <dsp:spPr>
        <a:xfrm>
          <a:off x="3223260" y="2724150"/>
          <a:ext cx="4834890" cy="123825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Training NP/PA practitioners in HIV to care for PLWH in the changing healthcare landscape. RIGHT TIME</a:t>
          </a:r>
          <a:endParaRPr lang="en-US" sz="1900" kern="1200" dirty="0"/>
        </a:p>
      </dsp:txBody>
      <dsp:txXfrm>
        <a:off x="3223260" y="2878931"/>
        <a:ext cx="4370546" cy="928688"/>
      </dsp:txXfrm>
    </dsp:sp>
    <dsp:sp modelId="{15F00A37-6F16-4447-A448-024BCD46E077}">
      <dsp:nvSpPr>
        <dsp:cNvPr id="0" name=""/>
        <dsp:cNvSpPr/>
      </dsp:nvSpPr>
      <dsp:spPr>
        <a:xfrm>
          <a:off x="0" y="2724150"/>
          <a:ext cx="3223260" cy="1238250"/>
        </a:xfrm>
        <a:prstGeom prst="roundRect">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Training Programs</a:t>
          </a:r>
          <a:endParaRPr lang="en-US" sz="3500" kern="1200" dirty="0"/>
        </a:p>
      </dsp:txBody>
      <dsp:txXfrm>
        <a:off x="60446" y="2784596"/>
        <a:ext cx="3102368" cy="111735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0.16667</cdr:x>
      <cdr:y>0.77273</cdr:y>
    </cdr:from>
    <cdr:to>
      <cdr:x>0.27417</cdr:x>
      <cdr:y>0.83685</cdr:y>
    </cdr:to>
    <cdr:sp macro="" textlink="">
      <cdr:nvSpPr>
        <cdr:cNvPr id="4" name="TextBox 8"/>
        <cdr:cNvSpPr txBox="1"/>
      </cdr:nvSpPr>
      <cdr:spPr>
        <a:xfrm xmlns:a="http://schemas.openxmlformats.org/drawingml/2006/main">
          <a:off x="1524000" y="3886200"/>
          <a:ext cx="982980" cy="32247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N=283,811</a:t>
          </a:r>
        </a:p>
      </cdr:txBody>
    </cdr:sp>
  </cdr:relSizeAnchor>
  <cdr:relSizeAnchor xmlns:cdr="http://schemas.openxmlformats.org/drawingml/2006/chartDrawing">
    <cdr:from>
      <cdr:x>0.61667</cdr:x>
      <cdr:y>0.81467</cdr:y>
    </cdr:from>
    <cdr:to>
      <cdr:x>0.70856</cdr:x>
      <cdr:y>0.87879</cdr:y>
    </cdr:to>
    <cdr:sp macro="" textlink="">
      <cdr:nvSpPr>
        <cdr:cNvPr id="5" name="TextBox 8"/>
        <cdr:cNvSpPr txBox="1"/>
      </cdr:nvSpPr>
      <cdr:spPr>
        <a:xfrm xmlns:a="http://schemas.openxmlformats.org/drawingml/2006/main">
          <a:off x="5638800" y="4097128"/>
          <a:ext cx="840242" cy="32247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 9,120</a:t>
          </a:r>
        </a:p>
      </cdr:txBody>
    </cdr:sp>
  </cdr:relSizeAnchor>
  <cdr:relSizeAnchor xmlns:cdr="http://schemas.openxmlformats.org/drawingml/2006/chartDrawing">
    <cdr:from>
      <cdr:x>0.84167</cdr:x>
      <cdr:y>0.81635</cdr:y>
    </cdr:from>
    <cdr:to>
      <cdr:x>0.92918</cdr:x>
      <cdr:y>0.88047</cdr:y>
    </cdr:to>
    <cdr:sp macro="" textlink="">
      <cdr:nvSpPr>
        <cdr:cNvPr id="6" name="TextBox 8"/>
        <cdr:cNvSpPr txBox="1"/>
      </cdr:nvSpPr>
      <cdr:spPr>
        <a:xfrm xmlns:a="http://schemas.openxmlformats.org/drawingml/2006/main">
          <a:off x="7696200" y="4105595"/>
          <a:ext cx="800192" cy="32247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N=5,687</a:t>
          </a:r>
        </a:p>
      </cdr:txBody>
    </cdr:sp>
  </cdr:relSizeAnchor>
  <cdr:relSizeAnchor xmlns:cdr="http://schemas.openxmlformats.org/drawingml/2006/chartDrawing">
    <cdr:from>
      <cdr:x>0.39167</cdr:x>
      <cdr:y>0.77273</cdr:y>
    </cdr:from>
    <cdr:to>
      <cdr:x>0.50355</cdr:x>
      <cdr:y>0.83393</cdr:y>
    </cdr:to>
    <cdr:sp macro="" textlink="">
      <cdr:nvSpPr>
        <cdr:cNvPr id="8" name="TextBox 8"/>
        <cdr:cNvSpPr txBox="1"/>
      </cdr:nvSpPr>
      <cdr:spPr>
        <a:xfrm xmlns:a="http://schemas.openxmlformats.org/drawingml/2006/main">
          <a:off x="3581400" y="3886200"/>
          <a:ext cx="102303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 121,192</a:t>
          </a:r>
        </a:p>
      </cdr:txBody>
    </cdr:sp>
  </cdr:relSizeAnchor>
</c:userShapes>
</file>

<file path=ppt/drawings/drawing2.xml><?xml version="1.0" encoding="utf-8"?>
<c:userShapes xmlns:c="http://schemas.openxmlformats.org/drawingml/2006/chart">
  <cdr:relSizeAnchor xmlns:cdr="http://schemas.openxmlformats.org/drawingml/2006/chartDrawing">
    <cdr:from>
      <cdr:x>0.14454</cdr:x>
      <cdr:y>0.77646</cdr:y>
    </cdr:from>
    <cdr:to>
      <cdr:x>0.24655</cdr:x>
      <cdr:y>0.83909</cdr:y>
    </cdr:to>
    <cdr:sp macro="" textlink="">
      <cdr:nvSpPr>
        <cdr:cNvPr id="4" name="TextBox 8"/>
        <cdr:cNvSpPr txBox="1"/>
      </cdr:nvSpPr>
      <cdr:spPr>
        <a:xfrm xmlns:a="http://schemas.openxmlformats.org/drawingml/2006/main">
          <a:off x="1313214" y="3624815"/>
          <a:ext cx="926857" cy="29238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50" dirty="0" smtClean="0"/>
            <a:t>N=283,811</a:t>
          </a:r>
        </a:p>
      </cdr:txBody>
    </cdr:sp>
  </cdr:relSizeAnchor>
  <cdr:relSizeAnchor xmlns:cdr="http://schemas.openxmlformats.org/drawingml/2006/chartDrawing">
    <cdr:from>
      <cdr:x>0.62259</cdr:x>
      <cdr:y>0.82542</cdr:y>
    </cdr:from>
    <cdr:to>
      <cdr:x>0.7059</cdr:x>
      <cdr:y>0.88806</cdr:y>
    </cdr:to>
    <cdr:sp macro="" textlink="">
      <cdr:nvSpPr>
        <cdr:cNvPr id="5" name="TextBox 8"/>
        <cdr:cNvSpPr txBox="1"/>
      </cdr:nvSpPr>
      <cdr:spPr>
        <a:xfrm xmlns:a="http://schemas.openxmlformats.org/drawingml/2006/main">
          <a:off x="5656614" y="3853415"/>
          <a:ext cx="756938" cy="29238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50" dirty="0" smtClean="0">
              <a:solidFill>
                <a:schemeClr val="tx1"/>
              </a:solidFill>
            </a:rPr>
            <a:t>N=4,062</a:t>
          </a:r>
        </a:p>
      </cdr:txBody>
    </cdr:sp>
  </cdr:relSizeAnchor>
  <cdr:relSizeAnchor xmlns:cdr="http://schemas.openxmlformats.org/drawingml/2006/chartDrawing">
    <cdr:from>
      <cdr:x>0.85742</cdr:x>
      <cdr:y>0.82542</cdr:y>
    </cdr:from>
    <cdr:to>
      <cdr:x>0.94073</cdr:x>
      <cdr:y>0.88806</cdr:y>
    </cdr:to>
    <cdr:sp macro="" textlink="">
      <cdr:nvSpPr>
        <cdr:cNvPr id="6" name="TextBox 8"/>
        <cdr:cNvSpPr txBox="1"/>
      </cdr:nvSpPr>
      <cdr:spPr>
        <a:xfrm xmlns:a="http://schemas.openxmlformats.org/drawingml/2006/main">
          <a:off x="7790214" y="3853415"/>
          <a:ext cx="756938" cy="29238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50" dirty="0" smtClean="0">
              <a:solidFill>
                <a:schemeClr val="tx1"/>
              </a:solidFill>
            </a:rPr>
            <a:t>N=2,701</a:t>
          </a:r>
        </a:p>
      </cdr:txBody>
    </cdr:sp>
  </cdr:relSizeAnchor>
  <cdr:relSizeAnchor xmlns:cdr="http://schemas.openxmlformats.org/drawingml/2006/chartDrawing">
    <cdr:from>
      <cdr:x>0.37937</cdr:x>
      <cdr:y>0.82542</cdr:y>
    </cdr:from>
    <cdr:to>
      <cdr:x>0.47203</cdr:x>
      <cdr:y>0.88806</cdr:y>
    </cdr:to>
    <cdr:sp macro="" textlink="">
      <cdr:nvSpPr>
        <cdr:cNvPr id="9" name="TextBox 8"/>
        <cdr:cNvSpPr txBox="1"/>
      </cdr:nvSpPr>
      <cdr:spPr>
        <a:xfrm xmlns:a="http://schemas.openxmlformats.org/drawingml/2006/main">
          <a:off x="3446814" y="3853415"/>
          <a:ext cx="841897" cy="29238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50" dirty="0" smtClean="0">
              <a:solidFill>
                <a:schemeClr val="tx1"/>
              </a:solidFill>
            </a:rPr>
            <a:t>N=79,669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18C2943-589E-40E5-9B5C-5C354AF0846A}" type="datetimeFigureOut">
              <a:rPr lang="en-US" smtClean="0"/>
              <a:t>10/11/16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07E3752-A107-4E2C-A2F5-B6624867B3E6}" type="slidenum">
              <a:rPr lang="en-US" smtClean="0"/>
              <a:t>‹#›</a:t>
            </a:fld>
            <a:endParaRPr lang="en-US" dirty="0"/>
          </a:p>
        </p:txBody>
      </p:sp>
    </p:spTree>
    <p:extLst>
      <p:ext uri="{BB962C8B-B14F-4D97-AF65-F5344CB8AC3E}">
        <p14:creationId xmlns:p14="http://schemas.microsoft.com/office/powerpoint/2010/main" val="75083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3B5182-74F9-4853-B090-A1E3A37F684E}" type="datetimeFigureOut">
              <a:rPr lang="en-US" smtClean="0"/>
              <a:t>10/11/16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334601-6295-44BC-899E-2F588B30D8D2}" type="slidenum">
              <a:rPr lang="en-US" smtClean="0"/>
              <a:t>‹#›</a:t>
            </a:fld>
            <a:endParaRPr lang="en-US" dirty="0"/>
          </a:p>
        </p:txBody>
      </p:sp>
    </p:spTree>
    <p:extLst>
      <p:ext uri="{BB962C8B-B14F-4D97-AF65-F5344CB8AC3E}">
        <p14:creationId xmlns:p14="http://schemas.microsoft.com/office/powerpoint/2010/main" val="403887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HRSA’s Ryan White HIV/AIDS Program provides technical assistance and training to help agencies address the HIV care continuum and adjust to changes in the health care landscape. Learn about available resources from the AIDS Education and Training Centers (AETCs) and others on topics like engaging clients in care, client enrollment in health care coverage, clinician training, fiscal management, and HRSA’s new national projects.</a:t>
            </a:r>
          </a:p>
          <a:p>
            <a:endParaRPr lang="en-US" dirty="0"/>
          </a:p>
        </p:txBody>
      </p:sp>
      <p:sp>
        <p:nvSpPr>
          <p:cNvPr id="4" name="Slide Number Placeholder 3"/>
          <p:cNvSpPr>
            <a:spLocks noGrp="1"/>
          </p:cNvSpPr>
          <p:nvPr>
            <p:ph type="sldNum" sz="quarter" idx="10"/>
          </p:nvPr>
        </p:nvSpPr>
        <p:spPr/>
        <p:txBody>
          <a:bodyPr/>
          <a:lstStyle/>
          <a:p>
            <a:fld id="{22334601-6295-44BC-899E-2F588B30D8D2}" type="slidenum">
              <a:rPr lang="en-US" smtClean="0"/>
              <a:t>1</a:t>
            </a:fld>
            <a:endParaRPr lang="en-US" dirty="0"/>
          </a:p>
        </p:txBody>
      </p:sp>
    </p:spTree>
    <p:extLst>
      <p:ext uri="{BB962C8B-B14F-4D97-AF65-F5344CB8AC3E}">
        <p14:creationId xmlns:p14="http://schemas.microsoft.com/office/powerpoint/2010/main" val="53737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334601-6295-44BC-899E-2F588B30D8D2}" type="slidenum">
              <a:rPr lang="en-US" smtClean="0"/>
              <a:t>14</a:t>
            </a:fld>
            <a:endParaRPr lang="en-US" dirty="0"/>
          </a:p>
        </p:txBody>
      </p:sp>
    </p:spTree>
    <p:extLst>
      <p:ext uri="{BB962C8B-B14F-4D97-AF65-F5344CB8AC3E}">
        <p14:creationId xmlns:p14="http://schemas.microsoft.com/office/powerpoint/2010/main" val="3024393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None/>
            </a:pPr>
            <a:r>
              <a:rPr lang="en-US" sz="1200" dirty="0" smtClean="0"/>
              <a:t>TARGET Center Website (UCSF)</a:t>
            </a:r>
          </a:p>
          <a:p>
            <a:pPr marL="0" indent="0">
              <a:spcAft>
                <a:spcPts val="1800"/>
              </a:spcAft>
              <a:buNone/>
            </a:pPr>
            <a:r>
              <a:rPr lang="en-US" sz="1200" dirty="0" smtClean="0"/>
              <a:t>National Quality Center (HRI/NYSDOH)</a:t>
            </a:r>
          </a:p>
          <a:p>
            <a:pPr marL="0" indent="0">
              <a:spcAft>
                <a:spcPts val="1800"/>
              </a:spcAft>
              <a:buNone/>
            </a:pPr>
            <a:r>
              <a:rPr lang="en-US" sz="1200" dirty="0" smtClean="0"/>
              <a:t>Fiscal Management (</a:t>
            </a:r>
            <a:r>
              <a:rPr lang="en-US" sz="1200" dirty="0" err="1" smtClean="0"/>
              <a:t>HealthHIV</a:t>
            </a:r>
            <a:r>
              <a:rPr lang="en-US" sz="1200" dirty="0" smtClean="0"/>
              <a:t>)</a:t>
            </a:r>
          </a:p>
          <a:p>
            <a:pPr marL="0" indent="0">
              <a:spcAft>
                <a:spcPts val="1800"/>
              </a:spcAft>
              <a:buNone/>
            </a:pPr>
            <a:r>
              <a:rPr lang="en-US" sz="1200" dirty="0" smtClean="0"/>
              <a:t>ADAP TA (NASTAD)</a:t>
            </a:r>
          </a:p>
          <a:p>
            <a:pPr marL="0" indent="0">
              <a:spcAft>
                <a:spcPts val="1800"/>
              </a:spcAft>
              <a:buNone/>
            </a:pPr>
            <a:r>
              <a:rPr lang="en-US" sz="1200" dirty="0" smtClean="0"/>
              <a:t>Health Literacy Project (John Snow, Inc.)</a:t>
            </a:r>
          </a:p>
          <a:p>
            <a:pPr marL="0" indent="0">
              <a:spcAft>
                <a:spcPts val="1800"/>
              </a:spcAft>
              <a:buNone/>
            </a:pPr>
            <a:r>
              <a:rPr lang="en-US" sz="1200" dirty="0" smtClean="0"/>
              <a:t>HAB Data Support &amp; TA </a:t>
            </a:r>
          </a:p>
          <a:p>
            <a:pPr marL="0" indent="0">
              <a:spcAft>
                <a:spcPts val="1800"/>
              </a:spcAft>
              <a:buNone/>
            </a:pPr>
            <a:r>
              <a:rPr lang="en-US" sz="1200" dirty="0" err="1" smtClean="0"/>
              <a:t>CAREWare</a:t>
            </a:r>
            <a:r>
              <a:rPr lang="en-US" sz="1200" dirty="0" smtClean="0"/>
              <a:t> Software</a:t>
            </a:r>
          </a:p>
          <a:p>
            <a:pPr marL="0" indent="0">
              <a:spcAft>
                <a:spcPts val="1800"/>
              </a:spcAft>
              <a:buNone/>
            </a:pPr>
            <a:r>
              <a:rPr lang="en-US" sz="1200" dirty="0" smtClean="0"/>
              <a:t>RSR/ADAP Web System Support  </a:t>
            </a:r>
          </a:p>
          <a:p>
            <a:endParaRPr lang="en-US" dirty="0"/>
          </a:p>
        </p:txBody>
      </p:sp>
      <p:sp>
        <p:nvSpPr>
          <p:cNvPr id="4" name="Slide Number Placeholder 3"/>
          <p:cNvSpPr>
            <a:spLocks noGrp="1"/>
          </p:cNvSpPr>
          <p:nvPr>
            <p:ph type="sldNum" sz="quarter" idx="10"/>
          </p:nvPr>
        </p:nvSpPr>
        <p:spPr/>
        <p:txBody>
          <a:bodyPr/>
          <a:lstStyle/>
          <a:p>
            <a:fld id="{22334601-6295-44BC-899E-2F588B30D8D2}" type="slidenum">
              <a:rPr lang="en-US" smtClean="0"/>
              <a:t>15</a:t>
            </a:fld>
            <a:endParaRPr lang="en-US" dirty="0"/>
          </a:p>
        </p:txBody>
      </p:sp>
    </p:spTree>
    <p:extLst>
      <p:ext uri="{BB962C8B-B14F-4D97-AF65-F5344CB8AC3E}">
        <p14:creationId xmlns:p14="http://schemas.microsoft.com/office/powerpoint/2010/main" val="56782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HRSA Project</a:t>
            </a:r>
            <a:r>
              <a:rPr lang="en-US" baseline="0" dirty="0" smtClean="0"/>
              <a:t> Officers: First line of TA for grant recipients.</a:t>
            </a:r>
          </a:p>
          <a:p>
            <a:endParaRPr lang="en-US" baseline="0" dirty="0" smtClean="0"/>
          </a:p>
          <a:p>
            <a:r>
              <a:rPr lang="en-US" baseline="0" dirty="0" smtClean="0"/>
              <a:t>TA Contract: site visits for grantees</a:t>
            </a:r>
            <a:endParaRPr lang="en-US" dirty="0"/>
          </a:p>
        </p:txBody>
      </p:sp>
      <p:sp>
        <p:nvSpPr>
          <p:cNvPr id="4" name="Slide Number Placeholder 3"/>
          <p:cNvSpPr>
            <a:spLocks noGrp="1"/>
          </p:cNvSpPr>
          <p:nvPr>
            <p:ph type="sldNum" sz="quarter" idx="10"/>
          </p:nvPr>
        </p:nvSpPr>
        <p:spPr/>
        <p:txBody>
          <a:bodyPr/>
          <a:lstStyle/>
          <a:p>
            <a:fld id="{22334601-6295-44BC-899E-2F588B30D8D2}" type="slidenum">
              <a:rPr lang="en-US" smtClean="0"/>
              <a:t>16</a:t>
            </a:fld>
            <a:endParaRPr lang="en-US" dirty="0"/>
          </a:p>
        </p:txBody>
      </p:sp>
    </p:spTree>
    <p:extLst>
      <p:ext uri="{BB962C8B-B14F-4D97-AF65-F5344CB8AC3E}">
        <p14:creationId xmlns:p14="http://schemas.microsoft.com/office/powerpoint/2010/main" val="360100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a:t>
            </a:r>
            <a:r>
              <a:rPr lang="en-US" baseline="0" dirty="0" smtClean="0"/>
              <a:t> program focuses on those populations hardest hit by the HIV epidemic.</a:t>
            </a:r>
            <a:endParaRPr lang="en-US" dirty="0"/>
          </a:p>
        </p:txBody>
      </p:sp>
      <p:sp>
        <p:nvSpPr>
          <p:cNvPr id="4" name="Slide Number Placeholder 3"/>
          <p:cNvSpPr>
            <a:spLocks noGrp="1"/>
          </p:cNvSpPr>
          <p:nvPr>
            <p:ph type="sldNum" sz="quarter" idx="10"/>
          </p:nvPr>
        </p:nvSpPr>
        <p:spPr/>
        <p:txBody>
          <a:bodyPr/>
          <a:lstStyle/>
          <a:p>
            <a:fld id="{1ACA442D-41BC-9C4B-83DD-5D961D94B659}" type="slidenum">
              <a:rPr lang="en-US" smtClean="0"/>
              <a:pPr/>
              <a:t>17</a:t>
            </a:fld>
            <a:endParaRPr lang="en-US"/>
          </a:p>
        </p:txBody>
      </p:sp>
    </p:spTree>
    <p:extLst>
      <p:ext uri="{BB962C8B-B14F-4D97-AF65-F5344CB8AC3E}">
        <p14:creationId xmlns:p14="http://schemas.microsoft.com/office/powerpoint/2010/main" val="3364366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SPNS</a:t>
            </a:r>
            <a:r>
              <a:rPr lang="en-US" baseline="0" dirty="0" smtClean="0"/>
              <a:t> funds a range of grantee types from all across the country.</a:t>
            </a:r>
            <a:endParaRPr lang="en-US" dirty="0"/>
          </a:p>
        </p:txBody>
      </p:sp>
      <p:sp>
        <p:nvSpPr>
          <p:cNvPr id="4" name="Slide Number Placeholder 3"/>
          <p:cNvSpPr>
            <a:spLocks noGrp="1"/>
          </p:cNvSpPr>
          <p:nvPr>
            <p:ph type="sldNum" sz="quarter" idx="10"/>
          </p:nvPr>
        </p:nvSpPr>
        <p:spPr/>
        <p:txBody>
          <a:bodyPr/>
          <a:lstStyle/>
          <a:p>
            <a:fld id="{1ACA442D-41BC-9C4B-83DD-5D961D94B659}" type="slidenum">
              <a:rPr lang="en-US" smtClean="0"/>
              <a:pPr/>
              <a:t>18</a:t>
            </a:fld>
            <a:endParaRPr lang="en-US" dirty="0"/>
          </a:p>
        </p:txBody>
      </p:sp>
    </p:spTree>
    <p:extLst>
      <p:ext uri="{BB962C8B-B14F-4D97-AF65-F5344CB8AC3E}">
        <p14:creationId xmlns:p14="http://schemas.microsoft.com/office/powerpoint/2010/main" val="1465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NP/PA</a:t>
            </a:r>
            <a:r>
              <a:rPr lang="en-US" baseline="0" dirty="0" smtClean="0"/>
              <a:t> program t</a:t>
            </a:r>
            <a:r>
              <a:rPr lang="en-US" dirty="0" smtClean="0"/>
              <a:t>rains NP and PAs in HIV/AIDS care and treatment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DD0E966-F9A2-4C6A-A265-B4CCE4338711}" type="slidenum">
              <a:rPr lang="en-US" smtClean="0"/>
              <a:t>24</a:t>
            </a:fld>
            <a:endParaRPr lang="en-US"/>
          </a:p>
        </p:txBody>
      </p:sp>
    </p:spTree>
    <p:extLst>
      <p:ext uri="{BB962C8B-B14F-4D97-AF65-F5344CB8AC3E}">
        <p14:creationId xmlns:p14="http://schemas.microsoft.com/office/powerpoint/2010/main" val="201122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334601-6295-44BC-899E-2F588B30D8D2}" type="slidenum">
              <a:rPr lang="en-US" smtClean="0"/>
              <a:t>26</a:t>
            </a:fld>
            <a:endParaRPr lang="en-US" dirty="0"/>
          </a:p>
        </p:txBody>
      </p:sp>
    </p:spTree>
    <p:extLst>
      <p:ext uri="{BB962C8B-B14F-4D97-AF65-F5344CB8AC3E}">
        <p14:creationId xmlns:p14="http://schemas.microsoft.com/office/powerpoint/2010/main" val="197402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27C43-6AB4-4E17-83E5-949542B1F0DC}" type="slidenum">
              <a:rPr lang="en-US" smtClean="0"/>
              <a:t>28</a:t>
            </a:fld>
            <a:endParaRPr lang="en-US"/>
          </a:p>
        </p:txBody>
      </p:sp>
    </p:spTree>
    <p:extLst>
      <p:ext uri="{BB962C8B-B14F-4D97-AF65-F5344CB8AC3E}">
        <p14:creationId xmlns:p14="http://schemas.microsoft.com/office/powerpoint/2010/main" val="81875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solidFill>
                  <a:schemeClr val="tx1"/>
                </a:solidFill>
              </a:rPr>
              <a:t>Remember why</a:t>
            </a:r>
            <a:r>
              <a:rPr lang="en-US" baseline="0" dirty="0" smtClean="0">
                <a:solidFill>
                  <a:schemeClr val="tx1"/>
                </a:solidFill>
              </a:rPr>
              <a:t> this program exists. It is to provide high-quality HIV care and treatment services to low-income PLWH.  </a:t>
            </a:r>
          </a:p>
          <a:p>
            <a:endParaRPr lang="en-US" baseline="0" dirty="0" smtClean="0">
              <a:solidFill>
                <a:schemeClr val="tx1"/>
              </a:solidFill>
            </a:endParaRPr>
          </a:p>
          <a:p>
            <a:r>
              <a:rPr lang="en-US" baseline="0" dirty="0" smtClean="0">
                <a:solidFill>
                  <a:schemeClr val="tx1"/>
                </a:solidFill>
              </a:rPr>
              <a:t>RWHAP has an important role to play in the public health response to HIV. Our clients achieve higher rates of viral suppression than PLWH receiving services elsewhere.  </a:t>
            </a:r>
          </a:p>
          <a:p>
            <a:endParaRPr lang="en-US" baseline="0" dirty="0" smtClean="0">
              <a:solidFill>
                <a:schemeClr val="tx1"/>
              </a:solidFill>
            </a:endParaRPr>
          </a:p>
          <a:p>
            <a:r>
              <a:rPr lang="en-US" baseline="0" dirty="0" smtClean="0">
                <a:solidFill>
                  <a:schemeClr val="tx1"/>
                </a:solidFill>
              </a:rPr>
              <a:t>When a person is virally suppressed, they are far less likely to transmit HIV to others.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C07774-E4F6-42C8-869D-7EBFD84DCB0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0787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does HRSA make decisions on what TA and training areas to address?</a:t>
            </a:r>
          </a:p>
          <a:p>
            <a:endParaRPr lang="en-US" baseline="0" dirty="0" smtClean="0"/>
          </a:p>
          <a:p>
            <a:r>
              <a:rPr lang="en-US" baseline="0" dirty="0" smtClean="0"/>
              <a:t>NHAS outlines the need to focus on given populations, care practices as well as the </a:t>
            </a:r>
            <a:r>
              <a:rPr lang="en-US" baseline="0" dirty="0" err="1" smtClean="0"/>
              <a:t>dispropotionate</a:t>
            </a:r>
            <a:r>
              <a:rPr lang="en-US" baseline="0" dirty="0" smtClean="0"/>
              <a:t> impact we see geographically.</a:t>
            </a:r>
          </a:p>
          <a:p>
            <a:pPr marL="171441" indent="-171441">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National HIV/AIDS Strategy: Updated</a:t>
            </a:r>
            <a:r>
              <a:rPr lang="en-US" baseline="0" dirty="0" smtClean="0">
                <a:latin typeface="Times New Roman" panose="02020603050405020304" pitchFamily="18" charset="0"/>
                <a:cs typeface="Times New Roman" panose="02020603050405020304" pitchFamily="18" charset="0"/>
              </a:rPr>
              <a:t> to 2020 (or NHAS 2020),</a:t>
            </a:r>
            <a:r>
              <a:rPr lang="en-US" dirty="0" smtClean="0">
                <a:latin typeface="Times New Roman" panose="02020603050405020304" pitchFamily="18" charset="0"/>
                <a:cs typeface="Times New Roman" panose="02020603050405020304" pitchFamily="18" charset="0"/>
              </a:rPr>
              <a:t> was released in July 2015.</a:t>
            </a:r>
          </a:p>
          <a:p>
            <a:pPr marL="171441" indent="-171441">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vision of the strategy is </a:t>
            </a:r>
          </a:p>
          <a:p>
            <a:pPr marL="502497" lvl="1"/>
            <a:r>
              <a:rPr lang="en-US" dirty="0" smtClean="0">
                <a:latin typeface="Times New Roman" panose="02020603050405020304" pitchFamily="18" charset="0"/>
                <a:cs typeface="Times New Roman" panose="02020603050405020304" pitchFamily="18" charset="0"/>
              </a:rPr>
              <a:t>“The U.S. will become a place where new HIV infections are rare, and when they do occur, every person, regardless of age, gender, race/ethnicity, sexual orientation, gender identity, or socio-economic circumstance, will have unfettered access to high quality, life-extending care, free from stigma and discrimination.”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34601-6295-44BC-899E-2F588B30D8D2}" type="slidenum">
              <a:rPr lang="en-US" smtClean="0"/>
              <a:t>4</a:t>
            </a:fld>
            <a:endParaRPr lang="en-US" dirty="0"/>
          </a:p>
        </p:txBody>
      </p:sp>
    </p:spTree>
    <p:extLst>
      <p:ext uri="{BB962C8B-B14F-4D97-AF65-F5344CB8AC3E}">
        <p14:creationId xmlns:p14="http://schemas.microsoft.com/office/powerpoint/2010/main" val="269537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NHAS 2020/PEPFAR 3.0: </a:t>
            </a:r>
            <a:r>
              <a:rPr lang="en-US" sz="1200" kern="1200" dirty="0" smtClean="0">
                <a:solidFill>
                  <a:schemeClr val="tx1"/>
                </a:solidFill>
                <a:effectLst/>
                <a:latin typeface="+mn-lt"/>
                <a:ea typeface="+mn-ea"/>
                <a:cs typeface="+mn-cs"/>
              </a:rPr>
              <a:t>Maximize HRSA HAB expertise and resources to operationalize NHAS 2020 and PEPFAR 3.0. This includes utilizing our RWHAP and PEPFAR legislations, resources, staff and recipient expertise, national leadership, and partnerships to achieve the goals of NHAS 2020 and PEPAR 3.0. </a:t>
            </a:r>
          </a:p>
          <a:p>
            <a:r>
              <a:rPr lang="en-US" sz="1200" kern="1200" dirty="0" smtClean="0">
                <a:solidFill>
                  <a:schemeClr val="tx1"/>
                </a:solidFill>
                <a:effectLst/>
                <a:latin typeface="+mn-lt"/>
                <a:ea typeface="+mn-ea"/>
                <a:cs typeface="+mn-cs"/>
              </a:rPr>
              <a:t>Examples of focus areas/activities: </a:t>
            </a:r>
          </a:p>
          <a:p>
            <a:r>
              <a:rPr lang="en-US" sz="1200" kern="1200" dirty="0" smtClean="0">
                <a:solidFill>
                  <a:schemeClr val="tx1"/>
                </a:solidFill>
                <a:effectLst/>
                <a:latin typeface="+mn-lt"/>
                <a:ea typeface="+mn-ea"/>
                <a:cs typeface="+mn-cs"/>
              </a:rPr>
              <a:t>• HRSA and HAB level PrEP Workgroups </a:t>
            </a:r>
          </a:p>
          <a:p>
            <a:r>
              <a:rPr lang="en-US" sz="1200" kern="1200" dirty="0" smtClean="0">
                <a:solidFill>
                  <a:schemeClr val="tx1"/>
                </a:solidFill>
                <a:effectLst/>
                <a:latin typeface="+mn-lt"/>
                <a:ea typeface="+mn-ea"/>
                <a:cs typeface="+mn-cs"/>
              </a:rPr>
              <a:t>• RWHAP Part A HIV Continuum of Care Learning Collaborative Initiative </a:t>
            </a:r>
          </a:p>
          <a:p>
            <a:r>
              <a:rPr lang="en-US" sz="1200" kern="1200" dirty="0" smtClean="0">
                <a:solidFill>
                  <a:schemeClr val="tx1"/>
                </a:solidFill>
                <a:effectLst/>
                <a:latin typeface="+mn-lt"/>
                <a:ea typeface="+mn-ea"/>
                <a:cs typeface="+mn-cs"/>
              </a:rPr>
              <a:t>• Global program work in health workforce development and health systems strengthening in the four Fragile States </a:t>
            </a:r>
          </a:p>
          <a:p>
            <a:r>
              <a:rPr lang="en-US" sz="1200" kern="1200" dirty="0" smtClean="0">
                <a:solidFill>
                  <a:schemeClr val="tx1"/>
                </a:solidFill>
                <a:effectLst/>
                <a:latin typeface="+mn-lt"/>
                <a:ea typeface="+mn-ea"/>
                <a:cs typeface="+mn-cs"/>
              </a:rPr>
              <a:t>• Continuous engagement of HAB staff expertise for the development and implementation of NHAS and PEPFAR activities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Leadership: </a:t>
            </a:r>
            <a:r>
              <a:rPr lang="en-US" sz="1200" kern="1200" dirty="0" smtClean="0">
                <a:solidFill>
                  <a:schemeClr val="tx1"/>
                </a:solidFill>
                <a:effectLst/>
                <a:latin typeface="+mn-lt"/>
                <a:ea typeface="+mn-ea"/>
                <a:cs typeface="+mn-cs"/>
              </a:rPr>
              <a:t>Enhance and lead national and international HIV care and treatment through evidence-informed innovations, policy development, health workforce development, and program implementation. </a:t>
            </a:r>
          </a:p>
          <a:p>
            <a:r>
              <a:rPr lang="en-US" sz="1200" kern="1200" dirty="0" smtClean="0">
                <a:solidFill>
                  <a:schemeClr val="tx1"/>
                </a:solidFill>
                <a:effectLst/>
                <a:latin typeface="+mn-lt"/>
                <a:ea typeface="+mn-ea"/>
                <a:cs typeface="+mn-cs"/>
              </a:rPr>
              <a:t>Examples of focus areas/activities: </a:t>
            </a:r>
          </a:p>
          <a:p>
            <a:r>
              <a:rPr lang="en-US" sz="1200" kern="1200" dirty="0" smtClean="0">
                <a:solidFill>
                  <a:schemeClr val="tx1"/>
                </a:solidFill>
                <a:effectLst/>
                <a:latin typeface="+mn-lt"/>
                <a:ea typeface="+mn-ea"/>
                <a:cs typeface="+mn-cs"/>
              </a:rPr>
              <a:t>• Presenting at the USCA and other high profile meetings to disseminate HRSA policies, HIV care and treatment information and best practices </a:t>
            </a:r>
          </a:p>
          <a:p>
            <a:r>
              <a:rPr lang="en-US" sz="1200" kern="1200" dirty="0" smtClean="0">
                <a:solidFill>
                  <a:schemeClr val="tx1"/>
                </a:solidFill>
                <a:effectLst/>
                <a:latin typeface="+mn-lt"/>
                <a:ea typeface="+mn-ea"/>
                <a:cs typeface="+mn-cs"/>
              </a:rPr>
              <a:t>• Convening the Ryan White HIV/AIDS Program Consultation on Clinical Quality Measurement of Retention in HIV Medical Care </a:t>
            </a:r>
          </a:p>
          <a:p>
            <a:r>
              <a:rPr lang="en-US" sz="1200" kern="1200" dirty="0" smtClean="0">
                <a:solidFill>
                  <a:schemeClr val="tx1"/>
                </a:solidFill>
                <a:effectLst/>
                <a:latin typeface="+mn-lt"/>
                <a:ea typeface="+mn-ea"/>
                <a:cs typeface="+mn-cs"/>
              </a:rPr>
              <a:t>• Staff engagement with opportunities for leadership through workgroups, special projects, Cooperative Agreement and/or contract lead, etc. as well as HRSA leadership training </a:t>
            </a:r>
          </a:p>
          <a:p>
            <a:r>
              <a:rPr lang="en-US" sz="1200" kern="1200" dirty="0" smtClean="0">
                <a:solidFill>
                  <a:schemeClr val="tx1"/>
                </a:solidFill>
                <a:effectLst/>
                <a:latin typeface="+mn-lt"/>
                <a:ea typeface="+mn-ea"/>
                <a:cs typeface="+mn-cs"/>
              </a:rPr>
              <a:t>• Focusing on leadership development by and for people living with HIV </a:t>
            </a:r>
          </a:p>
          <a:p>
            <a:r>
              <a:rPr lang="en-US" sz="1200" kern="1200" dirty="0" smtClean="0">
                <a:solidFill>
                  <a:schemeClr val="tx1"/>
                </a:solidFill>
                <a:effectLst/>
                <a:latin typeface="+mn-lt"/>
                <a:ea typeface="+mn-ea"/>
                <a:cs typeface="+mn-cs"/>
              </a:rPr>
              <a:t>• Development of the National HIV Curriculum with the AETC National Resource and Coordination Center </a:t>
            </a:r>
          </a:p>
          <a:p>
            <a:r>
              <a:rPr lang="en-US" sz="1200" kern="1200" dirty="0" smtClean="0">
                <a:solidFill>
                  <a:schemeClr val="tx1"/>
                </a:solidFill>
                <a:effectLst/>
                <a:latin typeface="+mn-lt"/>
                <a:ea typeface="+mn-ea"/>
                <a:cs typeface="+mn-cs"/>
              </a:rPr>
              <a:t>• Dissemination of best practices through the SPNS Dissemination of Evidence Informed Interventions to Improve Health Outcomes along the HIV Care Continuum Initiative (DEII) </a:t>
            </a:r>
          </a:p>
          <a:p>
            <a:r>
              <a:rPr lang="en-US" sz="1200" kern="1200" dirty="0" smtClean="0">
                <a:solidFill>
                  <a:schemeClr val="tx1"/>
                </a:solidFill>
                <a:effectLst/>
                <a:latin typeface="+mn-lt"/>
                <a:ea typeface="+mn-ea"/>
                <a:cs typeface="+mn-cs"/>
              </a:rPr>
              <a:t>• Developing an HIV health care workforce strategy </a:t>
            </a:r>
          </a:p>
          <a:p>
            <a:r>
              <a:rPr lang="en-US" sz="1200" kern="1200" dirty="0" smtClean="0">
                <a:solidFill>
                  <a:schemeClr val="tx1"/>
                </a:solidFill>
                <a:effectLst/>
                <a:latin typeface="+mn-lt"/>
                <a:ea typeface="+mn-ea"/>
                <a:cs typeface="+mn-cs"/>
              </a:rPr>
              <a:t>• Resilient and Responsive Health Systems in fragile countries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Partnerships: </a:t>
            </a:r>
            <a:r>
              <a:rPr lang="en-US" sz="1200" kern="1200" dirty="0" smtClean="0">
                <a:solidFill>
                  <a:schemeClr val="tx1"/>
                </a:solidFill>
                <a:effectLst/>
                <a:latin typeface="+mn-lt"/>
                <a:ea typeface="+mn-ea"/>
                <a:cs typeface="+mn-cs"/>
              </a:rPr>
              <a:t>Enhance and develop strategic domestic and international partnerships internally and externally. This includes promoting better collaboration across Divisions, Bureaus/Offices, and HHS </a:t>
            </a:r>
            <a:r>
              <a:rPr lang="en-US" sz="1200" kern="1200" dirty="0" err="1" smtClean="0">
                <a:solidFill>
                  <a:schemeClr val="tx1"/>
                </a:solidFill>
                <a:effectLst/>
                <a:latin typeface="+mn-lt"/>
                <a:ea typeface="+mn-ea"/>
                <a:cs typeface="+mn-cs"/>
              </a:rPr>
              <a:t>OpDivs</a:t>
            </a:r>
            <a:r>
              <a:rPr lang="en-US" sz="1200" kern="1200" dirty="0" smtClean="0">
                <a:solidFill>
                  <a:schemeClr val="tx1"/>
                </a:solidFill>
                <a:effectLst/>
                <a:latin typeface="+mn-lt"/>
                <a:ea typeface="+mn-ea"/>
                <a:cs typeface="+mn-cs"/>
              </a:rPr>
              <a:t> and other federal agencies in design and implementation of data utilization, programmatic initiatives, communications, and policy development to support service integration and to utilize HRSA, HAB, and partner resources most effectively. </a:t>
            </a:r>
          </a:p>
          <a:p>
            <a:r>
              <a:rPr lang="en-US" sz="1200" kern="1200" dirty="0" smtClean="0">
                <a:solidFill>
                  <a:schemeClr val="tx1"/>
                </a:solidFill>
                <a:effectLst/>
                <a:latin typeface="+mn-lt"/>
                <a:ea typeface="+mn-ea"/>
                <a:cs typeface="+mn-cs"/>
              </a:rPr>
              <a:t>Examples of focus areas/activities: </a:t>
            </a:r>
          </a:p>
          <a:p>
            <a:r>
              <a:rPr lang="en-US" sz="1200" kern="1200" dirty="0" smtClean="0">
                <a:solidFill>
                  <a:schemeClr val="tx1"/>
                </a:solidFill>
                <a:effectLst/>
                <a:latin typeface="+mn-lt"/>
                <a:ea typeface="+mn-ea"/>
                <a:cs typeface="+mn-cs"/>
              </a:rPr>
              <a:t>• Strategic partnerships development work focusing on CDC,SAMSHA, CMS, and HOPWA </a:t>
            </a:r>
          </a:p>
          <a:p>
            <a:r>
              <a:rPr lang="en-US" sz="1200" kern="1200" dirty="0" smtClean="0">
                <a:solidFill>
                  <a:schemeClr val="tx1"/>
                </a:solidFill>
                <a:effectLst/>
                <a:latin typeface="+mn-lt"/>
                <a:ea typeface="+mn-ea"/>
                <a:cs typeface="+mn-cs"/>
              </a:rPr>
              <a:t>• Internal HRSA strategic partnership work with BPHC on service delivery; BHW for workforce development; MCHB for adolescent health and maternal and child health </a:t>
            </a:r>
          </a:p>
          <a:p>
            <a:r>
              <a:rPr lang="en-US" sz="1200" kern="1200" dirty="0" smtClean="0">
                <a:solidFill>
                  <a:schemeClr val="tx1"/>
                </a:solidFill>
                <a:effectLst/>
                <a:latin typeface="+mn-lt"/>
                <a:ea typeface="+mn-ea"/>
                <a:cs typeface="+mn-cs"/>
              </a:rPr>
              <a:t>• Overall Hepatitis C focus and SMAIF Hepatitis C initiative working with BPHC, CDC, and OHAIDP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Integration: </a:t>
            </a:r>
            <a:r>
              <a:rPr lang="en-US" sz="1200" kern="1200" dirty="0" smtClean="0">
                <a:solidFill>
                  <a:schemeClr val="tx1"/>
                </a:solidFill>
                <a:effectLst/>
                <a:latin typeface="+mn-lt"/>
                <a:ea typeface="+mn-ea"/>
                <a:cs typeface="+mn-cs"/>
              </a:rPr>
              <a:t>Integrate HIV prevention, care, and treatment in an evolving healthcare environment. This includes maximizing opportunities afforded by the healthcare system for preventing infections, increasing access to quality HIV care, and reducing HIV-related health disparities. </a:t>
            </a:r>
          </a:p>
          <a:p>
            <a:r>
              <a:rPr lang="en-US" sz="1200" kern="1200" dirty="0" smtClean="0">
                <a:solidFill>
                  <a:schemeClr val="tx1"/>
                </a:solidFill>
                <a:effectLst/>
                <a:latin typeface="+mn-lt"/>
                <a:ea typeface="+mn-ea"/>
                <a:cs typeface="+mn-cs"/>
              </a:rPr>
              <a:t>Examples of focus areas/activities: </a:t>
            </a:r>
          </a:p>
          <a:p>
            <a:r>
              <a:rPr lang="en-US" sz="1200" kern="1200" dirty="0" smtClean="0">
                <a:solidFill>
                  <a:schemeClr val="tx1"/>
                </a:solidFill>
                <a:effectLst/>
                <a:latin typeface="+mn-lt"/>
                <a:ea typeface="+mn-ea"/>
                <a:cs typeface="+mn-cs"/>
              </a:rPr>
              <a:t>• Quality Management Programs and Quality Measures in the RWHAP and Medicaid </a:t>
            </a:r>
          </a:p>
          <a:p>
            <a:r>
              <a:rPr lang="en-US" sz="1200" kern="1200" dirty="0" smtClean="0">
                <a:solidFill>
                  <a:schemeClr val="tx1"/>
                </a:solidFill>
                <a:effectLst/>
                <a:latin typeface="+mn-lt"/>
                <a:ea typeface="+mn-ea"/>
                <a:cs typeface="+mn-cs"/>
              </a:rPr>
              <a:t>• SPNS Health Information Technology </a:t>
            </a:r>
          </a:p>
          <a:p>
            <a:r>
              <a:rPr lang="en-US" sz="1200" kern="1200" dirty="0" smtClean="0">
                <a:solidFill>
                  <a:schemeClr val="tx1"/>
                </a:solidFill>
                <a:effectLst/>
                <a:latin typeface="+mn-lt"/>
                <a:ea typeface="+mn-ea"/>
                <a:cs typeface="+mn-cs"/>
              </a:rPr>
              <a:t>• Integrated HIV Prevention and Care Plans, including the Statewide Coordinated Statement of Need </a:t>
            </a:r>
          </a:p>
          <a:p>
            <a:r>
              <a:rPr lang="en-US" sz="1200" kern="1200" dirty="0" smtClean="0">
                <a:solidFill>
                  <a:schemeClr val="tx1"/>
                </a:solidFill>
                <a:effectLst/>
                <a:latin typeface="+mn-lt"/>
                <a:ea typeface="+mn-ea"/>
                <a:cs typeface="+mn-cs"/>
              </a:rPr>
              <a:t>• Leveraging opportunities offered by health delivery system reform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Data Utilization: </a:t>
            </a:r>
            <a:r>
              <a:rPr lang="en-US" sz="1200" kern="1200" dirty="0" smtClean="0">
                <a:solidFill>
                  <a:schemeClr val="tx1"/>
                </a:solidFill>
                <a:effectLst/>
                <a:latin typeface="+mn-lt"/>
                <a:ea typeface="+mn-ea"/>
                <a:cs typeface="+mn-cs"/>
              </a:rPr>
              <a:t>Use data from program reporting systems, surveillance, modeling, and other programs, as well as results from evaluation and special projects efforts to target, prioritize, and improve policies, programs, and service delivery. </a:t>
            </a:r>
          </a:p>
          <a:p>
            <a:r>
              <a:rPr lang="en-US" sz="1200" kern="1200" dirty="0" smtClean="0">
                <a:solidFill>
                  <a:schemeClr val="tx1"/>
                </a:solidFill>
                <a:effectLst/>
                <a:latin typeface="+mn-lt"/>
                <a:ea typeface="+mn-ea"/>
                <a:cs typeface="+mn-cs"/>
              </a:rPr>
              <a:t>Examples of focus areas/activities: </a:t>
            </a:r>
          </a:p>
          <a:p>
            <a:r>
              <a:rPr lang="en-US" sz="1200" kern="1200" dirty="0" smtClean="0">
                <a:solidFill>
                  <a:schemeClr val="tx1"/>
                </a:solidFill>
                <a:effectLst/>
                <a:latin typeface="+mn-lt"/>
                <a:ea typeface="+mn-ea"/>
                <a:cs typeface="+mn-cs"/>
              </a:rPr>
              <a:t>• Continue to document outcomes of the RWHAP and delineate health disparities </a:t>
            </a:r>
          </a:p>
          <a:p>
            <a:r>
              <a:rPr lang="en-US" sz="1200" kern="1200" dirty="0" smtClean="0">
                <a:solidFill>
                  <a:schemeClr val="tx1"/>
                </a:solidFill>
                <a:effectLst/>
                <a:latin typeface="+mn-lt"/>
                <a:ea typeface="+mn-ea"/>
                <a:cs typeface="+mn-cs"/>
              </a:rPr>
              <a:t>• Provide technical assistance to grantees and staff to enhance their capacity </a:t>
            </a:r>
          </a:p>
          <a:p>
            <a:r>
              <a:rPr lang="en-US" sz="1200" kern="1200" dirty="0" smtClean="0">
                <a:solidFill>
                  <a:schemeClr val="tx1"/>
                </a:solidFill>
                <a:effectLst/>
                <a:latin typeface="+mn-lt"/>
                <a:ea typeface="+mn-ea"/>
                <a:cs typeface="+mn-cs"/>
              </a:rPr>
              <a:t>• Focus programmatic, cooperative agreements, and special study investment on specific population focus based on data, e.g. youth, black men who have sex with men, transgender individuals to improve health outcomes </a:t>
            </a:r>
          </a:p>
          <a:p>
            <a:r>
              <a:rPr lang="en-US" sz="1200" kern="1200" dirty="0" smtClean="0">
                <a:solidFill>
                  <a:schemeClr val="tx1"/>
                </a:solidFill>
                <a:effectLst/>
                <a:latin typeface="+mn-lt"/>
                <a:ea typeface="+mn-ea"/>
                <a:cs typeface="+mn-cs"/>
              </a:rPr>
              <a:t>• SPNS Health Information Technology investments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Operations: </a:t>
            </a:r>
            <a:r>
              <a:rPr lang="en-US" sz="1200" kern="1200" dirty="0" smtClean="0">
                <a:solidFill>
                  <a:schemeClr val="tx1"/>
                </a:solidFill>
                <a:effectLst/>
                <a:latin typeface="+mn-lt"/>
                <a:ea typeface="+mn-ea"/>
                <a:cs typeface="+mn-cs"/>
              </a:rPr>
              <a:t>Strengthen HAB administrative and programmatic processes through Bureau-wide knowledge management, innovation, and collaboration. This includes supporting excellence in HIV care and treatment service delivery and programs by ensuring efficient business and</a:t>
            </a:r>
            <a:r>
              <a:rPr lang="en-US" sz="120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scientific administration, implementing effective communication and policies, and enhancing the skills of current staff. </a:t>
            </a:r>
          </a:p>
          <a:p>
            <a:r>
              <a:rPr lang="en-US" sz="1200" b="0" i="0" u="none" strike="noStrike" kern="1200" baseline="0" dirty="0" smtClean="0">
                <a:solidFill>
                  <a:schemeClr val="tx1"/>
                </a:solidFill>
                <a:latin typeface="+mn-lt"/>
                <a:ea typeface="+mn-ea"/>
                <a:cs typeface="+mn-cs"/>
              </a:rPr>
              <a:t>Examples of focus areas/activities: </a:t>
            </a:r>
          </a:p>
          <a:p>
            <a:r>
              <a:rPr lang="en-US" sz="1200" b="0" i="0" u="none" strike="noStrike" kern="1200" baseline="0" dirty="0" smtClean="0">
                <a:solidFill>
                  <a:schemeClr val="tx1"/>
                </a:solidFill>
                <a:latin typeface="+mn-lt"/>
                <a:ea typeface="+mn-ea"/>
                <a:cs typeface="+mn-cs"/>
              </a:rPr>
              <a:t>• Streamline and improve the site visit, non-site visit, and conference planning processes for travel </a:t>
            </a:r>
          </a:p>
          <a:p>
            <a:r>
              <a:rPr lang="en-US" sz="1200" b="0" i="0" u="none" strike="noStrike" kern="1200" baseline="0" dirty="0" smtClean="0">
                <a:solidFill>
                  <a:schemeClr val="tx1"/>
                </a:solidFill>
                <a:latin typeface="+mn-lt"/>
                <a:ea typeface="+mn-ea"/>
                <a:cs typeface="+mn-cs"/>
              </a:rPr>
              <a:t>• Enhancing communication mechanisms for external and internal stakeholder with an emphasis on staff communications </a:t>
            </a:r>
          </a:p>
          <a:p>
            <a:r>
              <a:rPr lang="en-US" sz="1200" b="0" i="0" u="none" strike="noStrike" kern="1200" baseline="0" dirty="0" smtClean="0">
                <a:solidFill>
                  <a:schemeClr val="tx1"/>
                </a:solidFill>
                <a:latin typeface="+mn-lt"/>
                <a:ea typeface="+mn-ea"/>
                <a:cs typeface="+mn-cs"/>
              </a:rPr>
              <a:t>• Improving SharePoint functionality for workflow processes and information management </a:t>
            </a:r>
          </a:p>
          <a:p>
            <a:r>
              <a:rPr lang="en-US" sz="1200" b="0" i="0" u="none" strike="noStrike" kern="1200" baseline="0" dirty="0" smtClean="0">
                <a:solidFill>
                  <a:schemeClr val="tx1"/>
                </a:solidFill>
                <a:latin typeface="+mn-lt"/>
                <a:ea typeface="+mn-ea"/>
                <a:cs typeface="+mn-cs"/>
              </a:rPr>
              <a:t>• Improving EHB functionality for workflow, dashboard utilization, and reports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6A249F1-26CA-44C7-8C9B-BD146C7A42DF}" type="slidenum">
              <a:rPr lang="en-US" smtClean="0"/>
              <a:t>5</a:t>
            </a:fld>
            <a:endParaRPr lang="en-US"/>
          </a:p>
        </p:txBody>
      </p:sp>
    </p:spTree>
    <p:extLst>
      <p:ext uri="{BB962C8B-B14F-4D97-AF65-F5344CB8AC3E}">
        <p14:creationId xmlns:p14="http://schemas.microsoft.com/office/powerpoint/2010/main" val="156224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Nearly three-quarters of RWHAP clients are from racial/ethnic minority populations. In 2014, of the 507,562 clients with reported race/ethnicity information,</a:t>
            </a:r>
            <a:r>
              <a:rPr lang="en-US" b="1" dirty="0"/>
              <a:t> </a:t>
            </a:r>
            <a:r>
              <a:rPr lang="en-US" dirty="0"/>
              <a:t>47.2% self-identified as black/African American, 22.2% Hispanic/Latino, and less than 2% each American Indian/Alaska Native, Asian, Native Hawaiian/Pacific Islander, and persons of multiple races. Whites accounted for 27.0% of clients. The percentage distribution has remained consistent since 2010.</a:t>
            </a:r>
          </a:p>
          <a:p>
            <a:pPr lvl="0"/>
            <a:endParaRPr lang="en-US" dirty="0"/>
          </a:p>
          <a:p>
            <a:pPr lvl="0"/>
            <a:r>
              <a:rPr lang="en-US" dirty="0"/>
              <a:t>Hispanics/Latinos can be of any race</a:t>
            </a:r>
            <a:r>
              <a:rPr lang="en-US" dirty="0" smtClean="0"/>
              <a:t>.</a:t>
            </a:r>
          </a:p>
          <a:p>
            <a:pPr lvl="0"/>
            <a:endParaRPr lang="en-US" dirty="0" smtClean="0"/>
          </a:p>
          <a:p>
            <a:pPr defTabSz="465887">
              <a:defRPr/>
            </a:pPr>
            <a:r>
              <a:rPr lang="en-US" dirty="0" smtClean="0"/>
              <a:t>In 2014, 64.2% of the 473,483 RWHAP clients with income information were living at or below 100% of the federal poverty level (FPL), a combined total of 76.3% of clients were living ≤138% FPL (the qualification level for Medicaid eligibility under the Patient Protection and Affordable Care Act).</a:t>
            </a:r>
            <a:endParaRPr lang="en-US" b="0" strike="noStrike" dirty="0" smtClean="0"/>
          </a:p>
          <a:p>
            <a:pPr lvl="0"/>
            <a:endParaRPr lang="en-US" dirty="0"/>
          </a:p>
        </p:txBody>
      </p:sp>
      <p:sp>
        <p:nvSpPr>
          <p:cNvPr id="4" name="Slide Number Placeholder 3"/>
          <p:cNvSpPr>
            <a:spLocks noGrp="1"/>
          </p:cNvSpPr>
          <p:nvPr>
            <p:ph type="sldNum" sz="quarter" idx="10"/>
          </p:nvPr>
        </p:nvSpPr>
        <p:spPr/>
        <p:txBody>
          <a:bodyPr/>
          <a:lstStyle/>
          <a:p>
            <a:fld id="{4C5993D1-048E-4E7D-B172-295882EE4FB4}" type="slidenum">
              <a:rPr lang="en-US" smtClean="0"/>
              <a:pPr/>
              <a:t>6</a:t>
            </a:fld>
            <a:endParaRPr lang="en-US"/>
          </a:p>
        </p:txBody>
      </p:sp>
    </p:spTree>
    <p:extLst>
      <p:ext uri="{BB962C8B-B14F-4D97-AF65-F5344CB8AC3E}">
        <p14:creationId xmlns:p14="http://schemas.microsoft.com/office/powerpoint/2010/main" val="277885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701676" y="4416432"/>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6" tIns="47468" rIns="94936" bIns="47468"/>
          <a:lstStyle/>
          <a:p>
            <a:r>
              <a:rPr lang="en-US" altLang="en-US" b="0" i="0" baseline="0" dirty="0" smtClean="0"/>
              <a:t>Rates of viral suppression are going up among clients </a:t>
            </a:r>
            <a:r>
              <a:rPr lang="en-US" altLang="en-US" b="0" i="0" baseline="0" dirty="0" smtClean="0">
                <a:solidFill>
                  <a:srgbClr val="FF0000"/>
                </a:solidFill>
              </a:rPr>
              <a:t>who receive medical care </a:t>
            </a:r>
            <a:r>
              <a:rPr lang="en-US" altLang="en-US" b="0" i="0" baseline="0" dirty="0" smtClean="0"/>
              <a:t>in the RWHAP.  There is still room for improvement but we’re going in the right direction…</a:t>
            </a:r>
          </a:p>
          <a:p>
            <a:endParaRPr lang="en-US" altLang="en-US" b="0" dirty="0" smtClean="0"/>
          </a:p>
        </p:txBody>
      </p:sp>
      <p:sp>
        <p:nvSpPr>
          <p:cNvPr id="4" name="Slide Number Placeholder 3"/>
          <p:cNvSpPr>
            <a:spLocks noGrp="1"/>
          </p:cNvSpPr>
          <p:nvPr>
            <p:ph type="sldNum" sz="quarter" idx="5"/>
          </p:nvPr>
        </p:nvSpPr>
        <p:spPr/>
        <p:txBody>
          <a:bodyPr/>
          <a:lstStyle/>
          <a:p>
            <a:pPr>
              <a:defRPr/>
            </a:pPr>
            <a:fld id="{FADB256B-4B06-4F3F-8982-D999A3CBCD71}" type="slidenum">
              <a:rPr lang="en-US">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526038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baseline="0" dirty="0" smtClean="0"/>
              <a:t> </a:t>
            </a:r>
            <a:r>
              <a:rPr lang="en-US" b="0" baseline="0" dirty="0" smtClean="0"/>
              <a:t>Looking at the rates viral suppression by race/ethnicity…</a:t>
            </a:r>
            <a:endParaRPr lang="en-US" b="0" dirty="0" smtClean="0"/>
          </a:p>
          <a:p>
            <a:endParaRPr lang="en-US" dirty="0" smtClean="0"/>
          </a:p>
          <a:p>
            <a:r>
              <a:rPr lang="en-US" baseline="0" dirty="0" smtClean="0"/>
              <a:t>The scale for viral suppression is from 60% to 90%</a:t>
            </a:r>
            <a:endParaRPr lang="en-US" dirty="0" smtClean="0"/>
          </a:p>
          <a:p>
            <a:endParaRPr lang="en-US" dirty="0" smtClean="0"/>
          </a:p>
          <a:p>
            <a:r>
              <a:rPr lang="en-US" dirty="0" smtClean="0"/>
              <a:t>Viral suppression lowest in Blacks</a:t>
            </a:r>
            <a:r>
              <a:rPr lang="en-US" baseline="0" dirty="0" smtClean="0"/>
              <a:t> and Younger people, particularly people of color.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474E639-E871-46A8-96AA-8898547371E6}" type="slidenum">
              <a:rPr lang="en-US" altLang="en-US" smtClean="0">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44082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baseline="0" dirty="0" smtClean="0"/>
              <a:t> </a:t>
            </a:r>
            <a:r>
              <a:rPr lang="en-US" b="0" baseline="0" dirty="0" smtClean="0"/>
              <a:t>Looking at the rates viral suppression by race/ethnicity…</a:t>
            </a:r>
            <a:endParaRPr lang="en-US" b="0" dirty="0" smtClean="0"/>
          </a:p>
          <a:p>
            <a:endParaRPr lang="en-US" dirty="0" smtClean="0"/>
          </a:p>
          <a:p>
            <a:r>
              <a:rPr lang="en-US" baseline="0" dirty="0" smtClean="0"/>
              <a:t>The scale for viral suppression is from 60% to 90%</a:t>
            </a:r>
            <a:endParaRPr lang="en-US" dirty="0" smtClean="0"/>
          </a:p>
          <a:p>
            <a:endParaRPr lang="en-US" dirty="0" smtClean="0"/>
          </a:p>
          <a:p>
            <a:r>
              <a:rPr lang="en-US" dirty="0" smtClean="0"/>
              <a:t>Viral suppression lowest in Blacks</a:t>
            </a:r>
            <a:r>
              <a:rPr lang="en-US" baseline="0" dirty="0" smtClean="0"/>
              <a:t> with Asians having the highest rates of suppression. </a:t>
            </a:r>
          </a:p>
          <a:p>
            <a:endParaRPr lang="en-US" baseline="0" dirty="0" smtClean="0"/>
          </a:p>
        </p:txBody>
      </p:sp>
      <p:sp>
        <p:nvSpPr>
          <p:cNvPr id="4" name="Slide Number Placeholder 3"/>
          <p:cNvSpPr>
            <a:spLocks noGrp="1"/>
          </p:cNvSpPr>
          <p:nvPr>
            <p:ph type="sldNum" sz="quarter" idx="10"/>
          </p:nvPr>
        </p:nvSpPr>
        <p:spPr/>
        <p:txBody>
          <a:bodyPr/>
          <a:lstStyle/>
          <a:p>
            <a:fld id="{1474E639-E871-46A8-96AA-8898547371E6}" type="slidenum">
              <a:rPr lang="en-US" altLang="en-US" smtClean="0">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44082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dirty="0" smtClean="0">
                <a:solidFill>
                  <a:schemeClr val="tx1"/>
                </a:solidFill>
                <a:cs typeface="Arial" panose="020B0604020202020204" pitchFamily="34" charset="0"/>
              </a:rPr>
              <a:t>Engaging in Marketplace Insurance Plans</a:t>
            </a:r>
          </a:p>
          <a:p>
            <a:r>
              <a:rPr lang="en-US" sz="1200" b="0" dirty="0" smtClean="0">
                <a:solidFill>
                  <a:schemeClr val="tx1"/>
                </a:solidFill>
                <a:cs typeface="Arial" panose="020B0604020202020204" pitchFamily="34" charset="0"/>
              </a:rPr>
              <a:t>Cooperative</a:t>
            </a:r>
            <a:r>
              <a:rPr lang="en-US" sz="1200" b="0" baseline="0" dirty="0" smtClean="0">
                <a:solidFill>
                  <a:schemeClr val="tx1"/>
                </a:solidFill>
                <a:cs typeface="Arial" panose="020B0604020202020204" pitchFamily="34" charset="0"/>
              </a:rPr>
              <a:t> agreement; </a:t>
            </a:r>
            <a:r>
              <a:rPr lang="en-US" sz="1200" b="0" baseline="0" dirty="0" err="1" smtClean="0">
                <a:solidFill>
                  <a:schemeClr val="tx1"/>
                </a:solidFill>
                <a:cs typeface="Arial" panose="020B0604020202020204" pitchFamily="34" charset="0"/>
              </a:rPr>
              <a:t>Cicatelli</a:t>
            </a:r>
            <a:r>
              <a:rPr lang="en-US" sz="1200" b="0" baseline="0" dirty="0" smtClean="0">
                <a:solidFill>
                  <a:schemeClr val="tx1"/>
                </a:solidFill>
                <a:cs typeface="Arial" panose="020B0604020202020204" pitchFamily="34" charset="0"/>
              </a:rPr>
              <a:t>; 7/1/2014 – 6/30/2017</a:t>
            </a:r>
          </a:p>
          <a:p>
            <a:endParaRPr lang="en-US" sz="1200" dirty="0" smtClean="0">
              <a:solidFill>
                <a:schemeClr val="tx1"/>
              </a:solidFill>
              <a:cs typeface="Arial" panose="020B0604020202020204" pitchFamily="34" charset="0"/>
            </a:endParaRPr>
          </a:p>
          <a:p>
            <a:r>
              <a:rPr lang="en-US" sz="1200" b="1" dirty="0" smtClean="0">
                <a:solidFill>
                  <a:schemeClr val="tx1"/>
                </a:solidFill>
                <a:cs typeface="Arial" panose="020B0604020202020204" pitchFamily="34" charset="0"/>
              </a:rPr>
              <a:t>ACE Project</a:t>
            </a:r>
          </a:p>
          <a:p>
            <a:r>
              <a:rPr lang="en-US" sz="1200" b="0" dirty="0" smtClean="0">
                <a:solidFill>
                  <a:schemeClr val="tx1"/>
                </a:solidFill>
                <a:cs typeface="Arial" panose="020B0604020202020204" pitchFamily="34" charset="0"/>
              </a:rPr>
              <a:t>Cooperative Agreement; John Snow</a:t>
            </a:r>
            <a:r>
              <a:rPr lang="en-US" sz="1200" b="0" baseline="0" dirty="0" smtClean="0">
                <a:solidFill>
                  <a:schemeClr val="tx1"/>
                </a:solidFill>
                <a:cs typeface="Arial" panose="020B0604020202020204" pitchFamily="34" charset="0"/>
              </a:rPr>
              <a:t> </a:t>
            </a:r>
            <a:r>
              <a:rPr lang="en-US" sz="1200" b="0" baseline="0" dirty="0" err="1" smtClean="0">
                <a:solidFill>
                  <a:schemeClr val="tx1"/>
                </a:solidFill>
                <a:cs typeface="Arial" panose="020B0604020202020204" pitchFamily="34" charset="0"/>
              </a:rPr>
              <a:t>Inc</a:t>
            </a:r>
            <a:r>
              <a:rPr lang="en-US" sz="1200" b="0" baseline="0" dirty="0" smtClean="0">
                <a:solidFill>
                  <a:schemeClr val="tx1"/>
                </a:solidFill>
                <a:cs typeface="Arial" panose="020B0604020202020204" pitchFamily="34" charset="0"/>
              </a:rPr>
              <a:t> (JSI); ends 8/31/2016</a:t>
            </a:r>
          </a:p>
          <a:p>
            <a:endParaRPr lang="en-US" sz="1200" b="0" dirty="0" smtClean="0">
              <a:solidFill>
                <a:schemeClr val="tx1"/>
              </a:solidFill>
              <a:cs typeface="Arial" panose="020B0604020202020204" pitchFamily="34" charset="0"/>
            </a:endParaRPr>
          </a:p>
          <a:p>
            <a:r>
              <a:rPr lang="en-US" sz="1200" b="1" dirty="0" smtClean="0">
                <a:solidFill>
                  <a:schemeClr val="tx1"/>
                </a:solidFill>
              </a:rPr>
              <a:t>Establishing</a:t>
            </a:r>
            <a:r>
              <a:rPr lang="en-US" sz="1200" b="1" baseline="0" dirty="0" smtClean="0">
                <a:solidFill>
                  <a:schemeClr val="tx1"/>
                </a:solidFill>
              </a:rPr>
              <a:t> ASO Service Models</a:t>
            </a:r>
          </a:p>
          <a:p>
            <a:r>
              <a:rPr lang="en-US" sz="1200" b="0" baseline="0" dirty="0" smtClean="0">
                <a:solidFill>
                  <a:schemeClr val="tx1"/>
                </a:solidFill>
              </a:rPr>
              <a:t>Cooperative Agreement; Fenway; 7/1/2014 -6/30/2017</a:t>
            </a:r>
          </a:p>
          <a:p>
            <a:endParaRPr lang="en-US" sz="1200" b="0" baseline="0" dirty="0" smtClean="0">
              <a:solidFill>
                <a:schemeClr val="tx1"/>
              </a:solidFill>
            </a:endParaRPr>
          </a:p>
          <a:p>
            <a:r>
              <a:rPr lang="en-US" sz="1200" b="0" baseline="0" dirty="0" smtClean="0">
                <a:solidFill>
                  <a:schemeClr val="tx1"/>
                </a:solidFill>
              </a:rPr>
              <a:t>National Center for Innovation in HIV Care</a:t>
            </a:r>
            <a:endParaRPr lang="en-US" sz="1200" b="0" dirty="0" smtClean="0">
              <a:solidFill>
                <a:schemeClr val="tx1"/>
              </a:solidFill>
            </a:endParaRPr>
          </a:p>
        </p:txBody>
      </p:sp>
      <p:sp>
        <p:nvSpPr>
          <p:cNvPr id="4" name="Slide Number Placeholder 3"/>
          <p:cNvSpPr>
            <a:spLocks noGrp="1"/>
          </p:cNvSpPr>
          <p:nvPr>
            <p:ph type="sldNum" sz="quarter" idx="10"/>
          </p:nvPr>
        </p:nvSpPr>
        <p:spPr/>
        <p:txBody>
          <a:bodyPr/>
          <a:lstStyle/>
          <a:p>
            <a:fld id="{22334601-6295-44BC-899E-2F588B30D8D2}" type="slidenum">
              <a:rPr lang="en-US" smtClean="0"/>
              <a:t>13</a:t>
            </a:fld>
            <a:endParaRPr lang="en-US" dirty="0"/>
          </a:p>
        </p:txBody>
      </p:sp>
    </p:spTree>
    <p:extLst>
      <p:ext uri="{BB962C8B-B14F-4D97-AF65-F5344CB8AC3E}">
        <p14:creationId xmlns:p14="http://schemas.microsoft.com/office/powerpoint/2010/main" val="121003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6.gi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86"/>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87"/>
            <a:ext cx="2647950" cy="365125"/>
          </a:xfrm>
          <a:prstGeom prst="rect">
            <a:avLst/>
          </a:prstGeom>
        </p:spPr>
        <p:txBody>
          <a:bodyPr/>
          <a:lstStyle>
            <a:lvl1pPr algn="r">
              <a:defRPr sz="2200" b="1">
                <a:solidFill>
                  <a:schemeClr val="tx1">
                    <a:lumMod val="85000"/>
                    <a:lumOff val="15000"/>
                  </a:schemeClr>
                </a:solidFill>
              </a:defRPr>
            </a:lvl1pPr>
          </a:lstStyle>
          <a:p>
            <a:fld id="{15524DB8-564B-4626-8B26-9EF9ED164C5B}" type="datetime1">
              <a:rPr lang="en-US" smtClean="0">
                <a:solidFill>
                  <a:prstClr val="black">
                    <a:lumMod val="85000"/>
                    <a:lumOff val="15000"/>
                  </a:prstClr>
                </a:solidFill>
              </a:rPr>
              <a:t>10/11/16</a:t>
            </a:fld>
            <a:endParaRPr lang="en-US" dirty="0">
              <a:solidFill>
                <a:prstClr val="black">
                  <a:lumMod val="85000"/>
                  <a:lumOff val="15000"/>
                </a:prstClr>
              </a:solidFill>
            </a:endParaRPr>
          </a:p>
        </p:txBody>
      </p:sp>
    </p:spTree>
    <p:extLst>
      <p:ext uri="{BB962C8B-B14F-4D97-AF65-F5344CB8AC3E}">
        <p14:creationId xmlns:p14="http://schemas.microsoft.com/office/powerpoint/2010/main" val="1308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01851648-3562-4938-A2F7-861E8A0E71FF}" type="datetime1">
              <a:rPr lang="en-US" smtClean="0">
                <a:solidFill>
                  <a:prstClr val="black"/>
                </a:solidFill>
              </a:rPr>
              <a:t>10/11/16</a:t>
            </a:fld>
            <a:endParaRPr lang="en-US" dirty="0">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77000" y="6248400"/>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979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7251209C-1A56-4D0C-98FC-B7DDD49E4836}" type="datetime1">
              <a:rPr lang="en-US" smtClean="0">
                <a:solidFill>
                  <a:prstClr val="black"/>
                </a:solidFill>
              </a:rPr>
              <a:t>10/11/16</a:t>
            </a:fld>
            <a:endParaRPr lang="en-US" dirty="0">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6355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9144000" cy="1143000"/>
            <a:chOff x="0" y="0"/>
            <a:chExt cx="9144000" cy="1143000"/>
          </a:xfrm>
        </p:grpSpPr>
        <p:grpSp>
          <p:nvGrpSpPr>
            <p:cNvPr id="5" name="Group 7"/>
            <p:cNvGrpSpPr>
              <a:grpSpLocks/>
            </p:cNvGrpSpPr>
            <p:nvPr userDrawn="1"/>
          </p:nvGrpSpPr>
          <p:grpSpPr bwMode="auto">
            <a:xfrm>
              <a:off x="0" y="0"/>
              <a:ext cx="9144000" cy="1143000"/>
              <a:chOff x="0" y="0"/>
              <a:chExt cx="9144000" cy="1143000"/>
            </a:xfrm>
          </p:grpSpPr>
          <p:sp>
            <p:nvSpPr>
              <p:cNvPr id="7" name="Rectangle 14"/>
              <p:cNvSpPr>
                <a:spLocks noChangeArrowheads="1"/>
              </p:cNvSpPr>
              <p:nvPr/>
            </p:nvSpPr>
            <p:spPr bwMode="auto">
              <a:xfrm>
                <a:off x="0" y="0"/>
                <a:ext cx="9144000" cy="1066800"/>
              </a:xfrm>
              <a:prstGeom prst="rect">
                <a:avLst/>
              </a:prstGeom>
              <a:solidFill>
                <a:srgbClr val="0565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pprplGoth Bd BT"/>
                  </a:defRPr>
                </a:lvl1pPr>
                <a:lvl2pPr marL="742950" indent="-285750" eaLnBrk="0" hangingPunct="0">
                  <a:defRPr>
                    <a:solidFill>
                      <a:schemeClr val="tx1"/>
                    </a:solidFill>
                    <a:latin typeface="CopprplGoth Bd BT"/>
                  </a:defRPr>
                </a:lvl2pPr>
                <a:lvl3pPr marL="1143000" indent="-228600" eaLnBrk="0" hangingPunct="0">
                  <a:defRPr>
                    <a:solidFill>
                      <a:schemeClr val="tx1"/>
                    </a:solidFill>
                    <a:latin typeface="CopprplGoth Bd BT"/>
                  </a:defRPr>
                </a:lvl3pPr>
                <a:lvl4pPr marL="1600200" indent="-228600" eaLnBrk="0" hangingPunct="0">
                  <a:defRPr>
                    <a:solidFill>
                      <a:schemeClr val="tx1"/>
                    </a:solidFill>
                    <a:latin typeface="CopprplGoth Bd BT"/>
                  </a:defRPr>
                </a:lvl4pPr>
                <a:lvl5pPr marL="2057400" indent="-228600" eaLnBrk="0" hangingPunct="0">
                  <a:defRPr>
                    <a:solidFill>
                      <a:schemeClr val="tx1"/>
                    </a:solidFill>
                    <a:latin typeface="CopprplGoth Bd BT"/>
                  </a:defRPr>
                </a:lvl5pPr>
                <a:lvl6pPr marL="2514600" indent="-228600" eaLnBrk="0" fontAlgn="base" hangingPunct="0">
                  <a:spcBef>
                    <a:spcPct val="0"/>
                  </a:spcBef>
                  <a:spcAft>
                    <a:spcPct val="0"/>
                  </a:spcAft>
                  <a:defRPr>
                    <a:solidFill>
                      <a:schemeClr val="tx1"/>
                    </a:solidFill>
                    <a:latin typeface="CopprplGoth Bd BT"/>
                  </a:defRPr>
                </a:lvl6pPr>
                <a:lvl7pPr marL="2971800" indent="-228600" eaLnBrk="0" fontAlgn="base" hangingPunct="0">
                  <a:spcBef>
                    <a:spcPct val="0"/>
                  </a:spcBef>
                  <a:spcAft>
                    <a:spcPct val="0"/>
                  </a:spcAft>
                  <a:defRPr>
                    <a:solidFill>
                      <a:schemeClr val="tx1"/>
                    </a:solidFill>
                    <a:latin typeface="CopprplGoth Bd BT"/>
                  </a:defRPr>
                </a:lvl7pPr>
                <a:lvl8pPr marL="3429000" indent="-228600" eaLnBrk="0" fontAlgn="base" hangingPunct="0">
                  <a:spcBef>
                    <a:spcPct val="0"/>
                  </a:spcBef>
                  <a:spcAft>
                    <a:spcPct val="0"/>
                  </a:spcAft>
                  <a:defRPr>
                    <a:solidFill>
                      <a:schemeClr val="tx1"/>
                    </a:solidFill>
                    <a:latin typeface="CopprplGoth Bd BT"/>
                  </a:defRPr>
                </a:lvl8pPr>
                <a:lvl9pPr marL="3886200" indent="-228600" eaLnBrk="0" fontAlgn="base" hangingPunct="0">
                  <a:spcBef>
                    <a:spcPct val="0"/>
                  </a:spcBef>
                  <a:spcAft>
                    <a:spcPct val="0"/>
                  </a:spcAft>
                  <a:defRPr>
                    <a:solidFill>
                      <a:schemeClr val="tx1"/>
                    </a:solidFill>
                    <a:latin typeface="CopprplGoth Bd BT"/>
                  </a:defRPr>
                </a:lvl9pPr>
              </a:lstStyle>
              <a:p>
                <a:pPr eaLnBrk="1" fontAlgn="base" hangingPunct="1">
                  <a:spcBef>
                    <a:spcPct val="0"/>
                  </a:spcBef>
                  <a:spcAft>
                    <a:spcPct val="0"/>
                  </a:spcAft>
                </a:pPr>
                <a:endParaRPr lang="en-US" altLang="en-US" dirty="0">
                  <a:solidFill>
                    <a:srgbClr val="000000"/>
                  </a:solidFill>
                </a:endParaRPr>
              </a:p>
            </p:txBody>
          </p:sp>
          <p:pic>
            <p:nvPicPr>
              <p:cNvPr id="8" name="Picture 15" descr="Department of Health and Human Services"/>
              <p:cNvPicPr>
                <a:picLocks noChangeAspect="1" noChangeArrowheads="1"/>
              </p:cNvPicPr>
              <p:nvPr/>
            </p:nvPicPr>
            <p:blipFill>
              <a:blip r:embed="rId2">
                <a:extLst>
                  <a:ext uri="{28A0092B-C50C-407E-A947-70E740481C1C}">
                    <a14:useLocalDpi xmlns:a14="http://schemas.microsoft.com/office/drawing/2010/main" val="0"/>
                  </a:ext>
                </a:extLst>
              </a:blip>
              <a:srcRect r="79105"/>
              <a:stretch>
                <a:fillRect/>
              </a:stretch>
            </p:blipFill>
            <p:spPr bwMode="auto">
              <a:xfrm>
                <a:off x="457200" y="123825"/>
                <a:ext cx="9191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9"/>
              <p:cNvSpPr>
                <a:spLocks noChangeShapeType="1"/>
              </p:cNvSpPr>
              <p:nvPr/>
            </p:nvSpPr>
            <p:spPr bwMode="auto">
              <a:xfrm>
                <a:off x="0" y="1143000"/>
                <a:ext cx="9144000" cy="0"/>
              </a:xfrm>
              <a:prstGeom prst="line">
                <a:avLst/>
              </a:prstGeom>
              <a:noFill/>
              <a:ln w="279400">
                <a:solidFill>
                  <a:srgbClr val="078AC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latin typeface="CopprplGoth Bd BT"/>
                </a:endParaRPr>
              </a:p>
            </p:txBody>
          </p:sp>
        </p:grpSp>
        <p:pic>
          <p:nvPicPr>
            <p:cNvPr id="6" name="Picture 30" descr="Health Resources and Services Administrat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62800" y="228600"/>
              <a:ext cx="1752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114" name="Rectangle 2"/>
          <p:cNvSpPr>
            <a:spLocks noGrp="1" noChangeArrowheads="1"/>
          </p:cNvSpPr>
          <p:nvPr>
            <p:ph type="ctrTitle"/>
          </p:nvPr>
        </p:nvSpPr>
        <p:spPr>
          <a:xfrm>
            <a:off x="1066800" y="3124200"/>
            <a:ext cx="7010400" cy="990600"/>
          </a:xfrm>
        </p:spPr>
        <p:txBody>
          <a:bodyPr/>
          <a:lstStyle>
            <a:lvl1pPr>
              <a:defRPr>
                <a:solidFill>
                  <a:srgbClr val="056594"/>
                </a:solidFill>
              </a:defRPr>
            </a:lvl1pPr>
          </a:lstStyle>
          <a:p>
            <a:r>
              <a:rPr lang="en-US" smtClean="0"/>
              <a:t>Click to edit Master title style</a:t>
            </a:r>
            <a:endParaRPr lang="en-US"/>
          </a:p>
        </p:txBody>
      </p:sp>
      <p:sp>
        <p:nvSpPr>
          <p:cNvPr id="90115" name="Rectangle 3"/>
          <p:cNvSpPr>
            <a:spLocks noGrp="1" noChangeArrowheads="1"/>
          </p:cNvSpPr>
          <p:nvPr>
            <p:ph type="subTitle" idx="1"/>
          </p:nvPr>
        </p:nvSpPr>
        <p:spPr>
          <a:xfrm>
            <a:off x="1524000" y="4267200"/>
            <a:ext cx="6400800" cy="1752600"/>
          </a:xfrm>
        </p:spPr>
        <p:txBody>
          <a:bodyPr/>
          <a:lstStyle>
            <a:lvl1pPr marL="0" indent="0" algn="ctr">
              <a:buFontTx/>
              <a:buNone/>
              <a:defRPr>
                <a:solidFill>
                  <a:srgbClr val="056594"/>
                </a:solidFill>
              </a:defRPr>
            </a:lvl1pPr>
          </a:lstStyle>
          <a:p>
            <a:r>
              <a:rPr lang="en-US" smtClean="0"/>
              <a:t>Click to edit Master subtitle style</a:t>
            </a:r>
            <a:endParaRPr lang="en-US"/>
          </a:p>
        </p:txBody>
      </p:sp>
    </p:spTree>
    <p:extLst>
      <p:ext uri="{BB962C8B-B14F-4D97-AF65-F5344CB8AC3E}">
        <p14:creationId xmlns:p14="http://schemas.microsoft.com/office/powerpoint/2010/main" val="136625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9556"/>
            <a:ext cx="5867400" cy="838200"/>
          </a:xfrm>
        </p:spPr>
        <p:txBody>
          <a:bodyPr/>
          <a:lstStyle>
            <a:lvl1pPr>
              <a:defRPr sz="3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0293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96777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814495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660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751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489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059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12"/>
            <a:ext cx="7886700" cy="1325563"/>
          </a:xfrm>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F55F4283-2433-4F5A-9977-19DEB0184496}" type="datetime1">
              <a:rPr lang="en-US" smtClean="0">
                <a:solidFill>
                  <a:prstClr val="black"/>
                </a:solidFill>
              </a:rPr>
              <a:t>10/11/16</a:t>
            </a:fld>
            <a:endParaRPr lang="en-US" dirty="0">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248400"/>
            <a:ext cx="2057400" cy="365125"/>
          </a:xfrm>
          <a:prstGeom prst="rect">
            <a:avLst/>
          </a:prstGeom>
        </p:spPr>
        <p:txBody>
          <a:bodyPr/>
          <a:lstStyle/>
          <a:p>
            <a:endParaRPr lang="en-US" dirty="0">
              <a:solidFill>
                <a:prstClr val="black"/>
              </a:solidFill>
            </a:endParaRPr>
          </a:p>
        </p:txBody>
      </p:sp>
      <p:cxnSp>
        <p:nvCxnSpPr>
          <p:cNvPr id="7" name="Straight Connector 6"/>
          <p:cNvCxnSpPr/>
          <p:nvPr userDrawn="1"/>
        </p:nvCxnSpPr>
        <p:spPr>
          <a:xfrm>
            <a:off x="0" y="1447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942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45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47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295400"/>
            <a:ext cx="16383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295400"/>
            <a:ext cx="47625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9255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86"/>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87"/>
            <a:ext cx="2647950" cy="365125"/>
          </a:xfrm>
          <a:prstGeom prst="rect">
            <a:avLst/>
          </a:prstGeom>
        </p:spPr>
        <p:txBody>
          <a:bodyPr/>
          <a:lstStyle>
            <a:lvl1pPr algn="r">
              <a:defRPr sz="2200" b="1">
                <a:solidFill>
                  <a:schemeClr val="tx1">
                    <a:lumMod val="85000"/>
                    <a:lumOff val="15000"/>
                  </a:schemeClr>
                </a:solidFill>
              </a:defRPr>
            </a:lvl1pPr>
          </a:lstStyle>
          <a:p>
            <a:fld id="{31F3852F-D011-434C-BF42-E5AB5481655B}" type="datetime1">
              <a:rPr lang="en-US" smtClean="0">
                <a:solidFill>
                  <a:prstClr val="black">
                    <a:lumMod val="85000"/>
                    <a:lumOff val="15000"/>
                  </a:prstClr>
                </a:solidFill>
              </a:rPr>
              <a:t>10/11/16</a:t>
            </a:fld>
            <a:endParaRPr lang="en-US" dirty="0">
              <a:solidFill>
                <a:prstClr val="black">
                  <a:lumMod val="85000"/>
                  <a:lumOff val="15000"/>
                </a:prstClr>
              </a:solidFill>
            </a:endParaRPr>
          </a:p>
        </p:txBody>
      </p:sp>
    </p:spTree>
    <p:extLst>
      <p:ext uri="{BB962C8B-B14F-4D97-AF65-F5344CB8AC3E}">
        <p14:creationId xmlns:p14="http://schemas.microsoft.com/office/powerpoint/2010/main" val="4227193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12"/>
            <a:ext cx="7886700" cy="1325563"/>
          </a:xfrm>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88895CDD-D278-4C06-92AA-EC4F4105835D}" type="datetime1">
              <a:rPr lang="en-US" smtClean="0">
                <a:solidFill>
                  <a:prstClr val="black"/>
                </a:solidFill>
              </a:rPr>
              <a:t>10/11/16</a:t>
            </a:fld>
            <a:endParaRPr lang="en-US" dirty="0">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172200"/>
            <a:ext cx="2057400" cy="365125"/>
          </a:xfrm>
          <a:prstGeom prst="rect">
            <a:avLst/>
          </a:prstGeom>
        </p:spPr>
        <p:txBody>
          <a:bodyPr/>
          <a:lstStyle/>
          <a:p>
            <a:fld id="{7ACD7172-01E2-4C23-9AFE-DAC9FECD8CA6}" type="slidenum">
              <a:rPr lang="en-US" smtClean="0">
                <a:solidFill>
                  <a:prstClr val="black"/>
                </a:solidFill>
              </a:rPr>
              <a:t>‹#›</a:t>
            </a:fld>
            <a:endParaRPr lang="en-US" dirty="0">
              <a:solidFill>
                <a:prstClr val="black"/>
              </a:solidFill>
            </a:endParaRPr>
          </a:p>
        </p:txBody>
      </p:sp>
      <p:cxnSp>
        <p:nvCxnSpPr>
          <p:cNvPr id="7" name="Straight Connector 6"/>
          <p:cNvCxnSpPr/>
          <p:nvPr userDrawn="1"/>
        </p:nvCxnSpPr>
        <p:spPr>
          <a:xfrm>
            <a:off x="0" y="1447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24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1"/>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76"/>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19008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694A6DAF-C6FA-4EF8-A5E2-21C4401D29AC}" type="datetime1">
              <a:rPr lang="en-US" smtClean="0">
                <a:solidFill>
                  <a:prstClr val="black"/>
                </a:solidFill>
              </a:rPr>
              <a:t>10/11/16</a:t>
            </a:fld>
            <a:endParaRPr lang="en-US" dirty="0">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57950" y="6356363"/>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30763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63"/>
            <a:ext cx="2057400" cy="365125"/>
          </a:xfrm>
          <a:prstGeom prst="rect">
            <a:avLst/>
          </a:prstGeom>
        </p:spPr>
        <p:txBody>
          <a:bodyPr/>
          <a:lstStyle/>
          <a:p>
            <a:fld id="{1046A3AA-6241-48D9-876D-E8B26489823A}" type="datetime1">
              <a:rPr lang="en-US" smtClean="0">
                <a:solidFill>
                  <a:prstClr val="black"/>
                </a:solidFill>
              </a:rPr>
              <a:t>10/11/16</a:t>
            </a:fld>
            <a:endParaRPr lang="en-US" dirty="0">
              <a:solidFill>
                <a:prstClr val="black"/>
              </a:solidFill>
            </a:endParaRPr>
          </a:p>
        </p:txBody>
      </p:sp>
      <p:sp>
        <p:nvSpPr>
          <p:cNvPr id="8" name="Footer Placeholder 7"/>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457950" y="6356363"/>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181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63"/>
            <a:ext cx="2057400" cy="365125"/>
          </a:xfrm>
          <a:prstGeom prst="rect">
            <a:avLst/>
          </a:prstGeom>
        </p:spPr>
        <p:txBody>
          <a:bodyPr/>
          <a:lstStyle/>
          <a:p>
            <a:fld id="{79B97476-81C3-4EBD-8712-74A55D0BB5ED}" type="datetime1">
              <a:rPr lang="en-US" smtClean="0">
                <a:solidFill>
                  <a:prstClr val="black"/>
                </a:solidFill>
              </a:rPr>
              <a:t>10/11/16</a:t>
            </a:fld>
            <a:endParaRPr lang="en-US" dirty="0">
              <a:solidFill>
                <a:prstClr val="black"/>
              </a:solidFill>
            </a:endParaRPr>
          </a:p>
        </p:txBody>
      </p:sp>
      <p:sp>
        <p:nvSpPr>
          <p:cNvPr id="4" name="Footer Placeholder 3"/>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457950" y="6356363"/>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92549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63"/>
            <a:ext cx="2057400" cy="365125"/>
          </a:xfrm>
          <a:prstGeom prst="rect">
            <a:avLst/>
          </a:prstGeom>
        </p:spPr>
        <p:txBody>
          <a:bodyPr/>
          <a:lstStyle/>
          <a:p>
            <a:fld id="{30676883-DCD2-4E74-8D81-77BAA8AFFFED}" type="datetime1">
              <a:rPr lang="en-US" smtClean="0">
                <a:solidFill>
                  <a:prstClr val="black"/>
                </a:solidFill>
              </a:rPr>
              <a:t>10/11/16</a:t>
            </a:fld>
            <a:endParaRPr lang="en-US" dirty="0">
              <a:solidFill>
                <a:prstClr val="black"/>
              </a:solidFill>
            </a:endParaRPr>
          </a:p>
        </p:txBody>
      </p:sp>
      <p:sp>
        <p:nvSpPr>
          <p:cNvPr id="3" name="Footer Placeholder 2"/>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457950" y="6356363"/>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4433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1"/>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76"/>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637075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5F3EE016-AA90-414A-935F-A1DD6234CAB4}" type="datetime1">
              <a:rPr lang="en-US" smtClean="0">
                <a:solidFill>
                  <a:prstClr val="black"/>
                </a:solidFill>
              </a:rPr>
              <a:t>10/11/16</a:t>
            </a:fld>
            <a:endParaRPr lang="en-US" dirty="0">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57950" y="6356363"/>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0061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B5C77AAC-E045-4EEE-98A7-53A4DB52E5DD}" type="datetime1">
              <a:rPr lang="en-US" smtClean="0">
                <a:solidFill>
                  <a:prstClr val="black"/>
                </a:solidFill>
              </a:rPr>
              <a:t>10/11/16</a:t>
            </a:fld>
            <a:endParaRPr lang="en-US" dirty="0">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57950" y="6356363"/>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1222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5B0842F5-009D-4113-B911-DA4243B676B2}" type="datetime1">
              <a:rPr lang="en-US" smtClean="0">
                <a:solidFill>
                  <a:prstClr val="black"/>
                </a:solidFill>
              </a:rPr>
              <a:t>10/11/16</a:t>
            </a:fld>
            <a:endParaRPr lang="en-US" dirty="0">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1842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23D74517-973A-4243-8240-5E5DA59D77C9}" type="datetime1">
              <a:rPr lang="en-US" smtClean="0">
                <a:solidFill>
                  <a:prstClr val="black"/>
                </a:solidFill>
              </a:rPr>
              <a:t>10/11/16</a:t>
            </a:fld>
            <a:endParaRPr lang="en-US" dirty="0">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6463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1058863" y="1057275"/>
            <a:ext cx="184150" cy="57943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endParaRPr lang="en-US" sz="3200" dirty="0">
              <a:solidFill>
                <a:srgbClr val="FF0000"/>
              </a:solidFill>
              <a:effectLst>
                <a:outerShdw blurRad="38100" dist="38100" dir="2700000" algn="tl">
                  <a:srgbClr val="DDDDDD"/>
                </a:outerShdw>
              </a:effectLst>
              <a:latin typeface="Tahoma" charset="0"/>
              <a:ea typeface="ＭＳ Ｐゴシック" panose="020B0600070205080204" pitchFamily="34" charset="-128"/>
            </a:endParaRPr>
          </a:p>
        </p:txBody>
      </p:sp>
      <p:sp>
        <p:nvSpPr>
          <p:cNvPr id="4099" name="Rectangle 3"/>
          <p:cNvSpPr>
            <a:spLocks noGrp="1" noChangeArrowheads="1"/>
          </p:cNvSpPr>
          <p:nvPr>
            <p:ph type="ctrTitle"/>
          </p:nvPr>
        </p:nvSpPr>
        <p:spPr>
          <a:xfrm>
            <a:off x="1071563" y="2339975"/>
            <a:ext cx="7315200" cy="1470025"/>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527175" y="3886200"/>
            <a:ext cx="6400800" cy="1752600"/>
          </a:xfrm>
        </p:spPr>
        <p:txBody>
          <a:bodyPr/>
          <a:lstStyle>
            <a:lvl1pPr marL="0" indent="0" algn="ctr">
              <a:buFontTx/>
              <a:buNone/>
              <a:defRPr/>
            </a:lvl1pPr>
          </a:lstStyle>
          <a:p>
            <a:r>
              <a:rPr lang="en-US"/>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147517"/>
            <a:ext cx="840301" cy="541366"/>
          </a:xfrm>
          <a:prstGeom prst="rect">
            <a:avLst/>
          </a:prstGeom>
        </p:spPr>
      </p:pic>
    </p:spTree>
    <p:extLst>
      <p:ext uri="{BB962C8B-B14F-4D97-AF65-F5344CB8AC3E}">
        <p14:creationId xmlns:p14="http://schemas.microsoft.com/office/powerpoint/2010/main" val="2879415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4340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607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5471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680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350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AAE0E9B7-7378-46CE-85FA-F16FF62D5AF3}" type="datetime1">
              <a:rPr lang="en-US" smtClean="0">
                <a:solidFill>
                  <a:prstClr val="black"/>
                </a:solidFill>
              </a:rPr>
              <a:t>10/11/16</a:t>
            </a:fld>
            <a:endParaRPr lang="en-US" dirty="0">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57950" y="6248400"/>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52315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441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7076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5612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3976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334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5942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A81BA118-47C5-4E4F-BBF5-125E7C1B753C}" type="datetime1">
              <a:rPr lang="en-US" smtClean="0">
                <a:solidFill>
                  <a:prstClr val="black">
                    <a:lumMod val="85000"/>
                    <a:lumOff val="15000"/>
                  </a:prstClr>
                </a:solidFill>
              </a:rPr>
              <a:t>10/11/16</a:t>
            </a:fld>
            <a:endParaRPr lang="en-US" dirty="0">
              <a:solidFill>
                <a:prstClr val="black">
                  <a:lumMod val="85000"/>
                  <a:lumOff val="15000"/>
                </a:prstClr>
              </a:solidFill>
            </a:endParaRPr>
          </a:p>
        </p:txBody>
      </p:sp>
    </p:spTree>
    <p:extLst>
      <p:ext uri="{BB962C8B-B14F-4D97-AF65-F5344CB8AC3E}">
        <p14:creationId xmlns:p14="http://schemas.microsoft.com/office/powerpoint/2010/main" val="2711645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55A7B4F-2C92-49FD-9A3C-93322CEB8042}" type="datetime1">
              <a:rPr lang="en-US" smtClean="0">
                <a:solidFill>
                  <a:prstClr val="black"/>
                </a:solidFill>
              </a:rPr>
              <a:t>10/11/16</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248400"/>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869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949264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7B66F12-49CD-42B1-B167-EE9AFA1B874A}" type="datetime1">
              <a:rPr lang="en-US" smtClean="0">
                <a:solidFill>
                  <a:prstClr val="black"/>
                </a:solidFill>
              </a:rPr>
              <a:t>10/11/16</a:t>
            </a:fld>
            <a:endParaRPr lang="en-US">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51207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139562E-05BE-404E-A768-8C373BE17926}" type="datetime1">
              <a:rPr lang="en-US" smtClean="0">
                <a:solidFill>
                  <a:prstClr val="black"/>
                </a:solidFill>
              </a:rPr>
              <a:t>10/11/16</a:t>
            </a:fld>
            <a:endParaRPr lang="en-US">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962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63"/>
            <a:ext cx="2057400" cy="365125"/>
          </a:xfrm>
          <a:prstGeom prst="rect">
            <a:avLst/>
          </a:prstGeom>
        </p:spPr>
        <p:txBody>
          <a:bodyPr/>
          <a:lstStyle/>
          <a:p>
            <a:fld id="{CFAD2CEC-08CC-459A-A84D-C1DC9D2EDF65}" type="datetime1">
              <a:rPr lang="en-US" smtClean="0">
                <a:solidFill>
                  <a:prstClr val="black"/>
                </a:solidFill>
              </a:rPr>
              <a:t>10/11/16</a:t>
            </a:fld>
            <a:endParaRPr lang="en-US" dirty="0">
              <a:solidFill>
                <a:prstClr val="black"/>
              </a:solidFill>
            </a:endParaRPr>
          </a:p>
        </p:txBody>
      </p:sp>
      <p:sp>
        <p:nvSpPr>
          <p:cNvPr id="8" name="Footer Placeholder 7"/>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457950" y="6248400"/>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87138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0E6CD6F-C6E2-46D7-B577-D0C8D62379BE}" type="datetime1">
              <a:rPr lang="en-US" smtClean="0">
                <a:solidFill>
                  <a:prstClr val="black"/>
                </a:solidFill>
              </a:rPr>
              <a:t>10/11/16</a:t>
            </a:fld>
            <a:endParaRPr lang="en-US">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74330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C80FA71-4093-4252-88DC-DB63A415A260}" type="datetime1">
              <a:rPr lang="en-US" smtClean="0">
                <a:solidFill>
                  <a:prstClr val="black"/>
                </a:solidFill>
              </a:rPr>
              <a:t>10/11/16</a:t>
            </a:fld>
            <a:endParaRPr lang="en-US">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5112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3D5DB85-E099-4211-A42D-3D6D8D4CFA84}" type="datetime1">
              <a:rPr lang="en-US" smtClean="0">
                <a:solidFill>
                  <a:prstClr val="black"/>
                </a:solidFill>
              </a:rPr>
              <a:t>10/11/16</a:t>
            </a:fld>
            <a:endParaRPr lang="en-US">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6647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40F1EFA-3FCF-41FD-8A39-24B5632A88D6}" type="datetime1">
              <a:rPr lang="en-US" smtClean="0">
                <a:solidFill>
                  <a:prstClr val="black"/>
                </a:solidFill>
              </a:rPr>
              <a:t>10/11/16</a:t>
            </a:fld>
            <a:endParaRPr lang="en-US">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4442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8B8852D-285D-44AC-A647-B6129C60FE78}" type="datetime1">
              <a:rPr lang="en-US" smtClean="0">
                <a:solidFill>
                  <a:prstClr val="black"/>
                </a:solidFill>
              </a:rPr>
              <a:t>10/11/16</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3884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20D6E49-9C99-481D-ADDE-39850C0B6FAF}" type="datetime1">
              <a:rPr lang="en-US" smtClean="0">
                <a:solidFill>
                  <a:prstClr val="black"/>
                </a:solidFill>
              </a:rPr>
              <a:t>10/11/16</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4127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7BB75AD8-A282-4A67-BE9A-A69D47FD4BE4}" type="datetime1">
              <a:rPr lang="en-US" smtClean="0">
                <a:solidFill>
                  <a:prstClr val="black">
                    <a:lumMod val="85000"/>
                    <a:lumOff val="15000"/>
                  </a:prstClr>
                </a:solidFill>
              </a:rPr>
              <a:t>10/11/16</a:t>
            </a:fld>
            <a:endParaRPr lang="en-US" dirty="0">
              <a:solidFill>
                <a:prstClr val="black">
                  <a:lumMod val="85000"/>
                  <a:lumOff val="15000"/>
                </a:prstClr>
              </a:solidFill>
            </a:endParaRPr>
          </a:p>
        </p:txBody>
      </p:sp>
    </p:spTree>
    <p:extLst>
      <p:ext uri="{BB962C8B-B14F-4D97-AF65-F5344CB8AC3E}">
        <p14:creationId xmlns:p14="http://schemas.microsoft.com/office/powerpoint/2010/main" val="2711645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BBB3906-3097-4B3B-BC87-653712989991}" type="datetime1">
              <a:rPr lang="en-US" smtClean="0">
                <a:solidFill>
                  <a:prstClr val="black"/>
                </a:solidFill>
              </a:rPr>
              <a:t>10/11/16</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869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949264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C4C1380-6E02-42CC-9939-621CE800ADE1}" type="datetime1">
              <a:rPr lang="en-US" smtClean="0">
                <a:solidFill>
                  <a:prstClr val="black"/>
                </a:solidFill>
              </a:rPr>
              <a:t>10/11/16</a:t>
            </a:fld>
            <a:endParaRPr lang="en-US">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5120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63"/>
            <a:ext cx="2057400" cy="365125"/>
          </a:xfrm>
          <a:prstGeom prst="rect">
            <a:avLst/>
          </a:prstGeom>
        </p:spPr>
        <p:txBody>
          <a:bodyPr/>
          <a:lstStyle/>
          <a:p>
            <a:fld id="{E7702770-A164-449D-BAAA-24EB1C89B486}" type="datetime1">
              <a:rPr lang="en-US" smtClean="0">
                <a:solidFill>
                  <a:prstClr val="black"/>
                </a:solidFill>
              </a:rPr>
              <a:t>10/11/16</a:t>
            </a:fld>
            <a:endParaRPr lang="en-US" dirty="0">
              <a:solidFill>
                <a:prstClr val="black"/>
              </a:solidFill>
            </a:endParaRPr>
          </a:p>
        </p:txBody>
      </p:sp>
      <p:sp>
        <p:nvSpPr>
          <p:cNvPr id="4" name="Footer Placeholder 3"/>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400800" y="6172200"/>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05098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23EBCF4-99C0-4669-8A4E-9C73659E1EBB}" type="datetime1">
              <a:rPr lang="en-US" smtClean="0">
                <a:solidFill>
                  <a:prstClr val="black"/>
                </a:solidFill>
              </a:rPr>
              <a:t>10/11/16</a:t>
            </a:fld>
            <a:endParaRPr lang="en-US">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9622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8C84069-FEA1-4911-98D3-F16C578BDBFF}" type="datetime1">
              <a:rPr lang="en-US" smtClean="0">
                <a:solidFill>
                  <a:prstClr val="black"/>
                </a:solidFill>
              </a:rPr>
              <a:t>10/11/16</a:t>
            </a:fld>
            <a:endParaRPr lang="en-US">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74330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38D2D22-476D-4D60-8BEE-F43BE5A34C3D}" type="datetime1">
              <a:rPr lang="en-US" smtClean="0">
                <a:solidFill>
                  <a:prstClr val="black"/>
                </a:solidFill>
              </a:rPr>
              <a:t>10/11/16</a:t>
            </a:fld>
            <a:endParaRPr lang="en-US">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51125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5214B0F-FB3D-4BCF-A5B0-73FDD47B0BDF}" type="datetime1">
              <a:rPr lang="en-US" smtClean="0">
                <a:solidFill>
                  <a:prstClr val="black"/>
                </a:solidFill>
              </a:rPr>
              <a:t>10/11/16</a:t>
            </a:fld>
            <a:endParaRPr lang="en-US">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6647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60AA733-2AFD-4940-A987-95D58CC8AD05}" type="datetime1">
              <a:rPr lang="en-US" smtClean="0">
                <a:solidFill>
                  <a:prstClr val="black"/>
                </a:solidFill>
              </a:rPr>
              <a:t>10/11/16</a:t>
            </a:fld>
            <a:endParaRPr lang="en-US">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4442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7A532F3-BF2D-4D37-927A-1947645DFC0C}" type="datetime1">
              <a:rPr lang="en-US" smtClean="0">
                <a:solidFill>
                  <a:prstClr val="black"/>
                </a:solidFill>
              </a:rPr>
              <a:t>10/11/16</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3884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4E8ACA7-2C2A-4FF0-9CB3-0C006919E76C}" type="datetime1">
              <a:rPr lang="en-US" smtClean="0">
                <a:solidFill>
                  <a:prstClr val="black"/>
                </a:solidFill>
              </a:rPr>
              <a:t>10/11/16</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4127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20799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89055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521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63"/>
            <a:ext cx="2057400" cy="365125"/>
          </a:xfrm>
          <a:prstGeom prst="rect">
            <a:avLst/>
          </a:prstGeom>
        </p:spPr>
        <p:txBody>
          <a:bodyPr/>
          <a:lstStyle/>
          <a:p>
            <a:fld id="{A47DD1A4-9498-44AA-8577-0029E23613BC}" type="datetime1">
              <a:rPr lang="en-US" smtClean="0">
                <a:solidFill>
                  <a:prstClr val="black"/>
                </a:solidFill>
              </a:rPr>
              <a:t>10/11/16</a:t>
            </a:fld>
            <a:endParaRPr lang="en-US" dirty="0">
              <a:solidFill>
                <a:prstClr val="black"/>
              </a:solidFill>
            </a:endParaRPr>
          </a:p>
        </p:txBody>
      </p:sp>
      <p:sp>
        <p:nvSpPr>
          <p:cNvPr id="3" name="Footer Placeholder 2"/>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477000" y="6248400"/>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86694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9144000" cy="1143000"/>
            <a:chOff x="0" y="0"/>
            <a:chExt cx="9144000" cy="1143000"/>
          </a:xfrm>
        </p:grpSpPr>
        <p:grpSp>
          <p:nvGrpSpPr>
            <p:cNvPr id="5" name="Group 7"/>
            <p:cNvGrpSpPr>
              <a:grpSpLocks/>
            </p:cNvGrpSpPr>
            <p:nvPr userDrawn="1"/>
          </p:nvGrpSpPr>
          <p:grpSpPr bwMode="auto">
            <a:xfrm>
              <a:off x="0" y="0"/>
              <a:ext cx="9144000" cy="1143000"/>
              <a:chOff x="0" y="0"/>
              <a:chExt cx="9144000" cy="1143000"/>
            </a:xfrm>
          </p:grpSpPr>
          <p:sp>
            <p:nvSpPr>
              <p:cNvPr id="7" name="Rectangle 14"/>
              <p:cNvSpPr>
                <a:spLocks noChangeArrowheads="1"/>
              </p:cNvSpPr>
              <p:nvPr/>
            </p:nvSpPr>
            <p:spPr bwMode="auto">
              <a:xfrm>
                <a:off x="0" y="0"/>
                <a:ext cx="9144000" cy="1066800"/>
              </a:xfrm>
              <a:prstGeom prst="rect">
                <a:avLst/>
              </a:prstGeom>
              <a:solidFill>
                <a:srgbClr val="0565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pprplGoth Bd BT"/>
                  </a:defRPr>
                </a:lvl1pPr>
                <a:lvl2pPr marL="742950" indent="-285750" eaLnBrk="0" hangingPunct="0">
                  <a:defRPr>
                    <a:solidFill>
                      <a:schemeClr val="tx1"/>
                    </a:solidFill>
                    <a:latin typeface="CopprplGoth Bd BT"/>
                  </a:defRPr>
                </a:lvl2pPr>
                <a:lvl3pPr marL="1143000" indent="-228600" eaLnBrk="0" hangingPunct="0">
                  <a:defRPr>
                    <a:solidFill>
                      <a:schemeClr val="tx1"/>
                    </a:solidFill>
                    <a:latin typeface="CopprplGoth Bd BT"/>
                  </a:defRPr>
                </a:lvl3pPr>
                <a:lvl4pPr marL="1600200" indent="-228600" eaLnBrk="0" hangingPunct="0">
                  <a:defRPr>
                    <a:solidFill>
                      <a:schemeClr val="tx1"/>
                    </a:solidFill>
                    <a:latin typeface="CopprplGoth Bd BT"/>
                  </a:defRPr>
                </a:lvl4pPr>
                <a:lvl5pPr marL="2057400" indent="-228600" eaLnBrk="0" hangingPunct="0">
                  <a:defRPr>
                    <a:solidFill>
                      <a:schemeClr val="tx1"/>
                    </a:solidFill>
                    <a:latin typeface="CopprplGoth Bd BT"/>
                  </a:defRPr>
                </a:lvl5pPr>
                <a:lvl6pPr marL="2514600" indent="-228600" eaLnBrk="0" fontAlgn="base" hangingPunct="0">
                  <a:spcBef>
                    <a:spcPct val="0"/>
                  </a:spcBef>
                  <a:spcAft>
                    <a:spcPct val="0"/>
                  </a:spcAft>
                  <a:defRPr>
                    <a:solidFill>
                      <a:schemeClr val="tx1"/>
                    </a:solidFill>
                    <a:latin typeface="CopprplGoth Bd BT"/>
                  </a:defRPr>
                </a:lvl6pPr>
                <a:lvl7pPr marL="2971800" indent="-228600" eaLnBrk="0" fontAlgn="base" hangingPunct="0">
                  <a:spcBef>
                    <a:spcPct val="0"/>
                  </a:spcBef>
                  <a:spcAft>
                    <a:spcPct val="0"/>
                  </a:spcAft>
                  <a:defRPr>
                    <a:solidFill>
                      <a:schemeClr val="tx1"/>
                    </a:solidFill>
                    <a:latin typeface="CopprplGoth Bd BT"/>
                  </a:defRPr>
                </a:lvl7pPr>
                <a:lvl8pPr marL="3429000" indent="-228600" eaLnBrk="0" fontAlgn="base" hangingPunct="0">
                  <a:spcBef>
                    <a:spcPct val="0"/>
                  </a:spcBef>
                  <a:spcAft>
                    <a:spcPct val="0"/>
                  </a:spcAft>
                  <a:defRPr>
                    <a:solidFill>
                      <a:schemeClr val="tx1"/>
                    </a:solidFill>
                    <a:latin typeface="CopprplGoth Bd BT"/>
                  </a:defRPr>
                </a:lvl8pPr>
                <a:lvl9pPr marL="3886200" indent="-228600" eaLnBrk="0" fontAlgn="base" hangingPunct="0">
                  <a:spcBef>
                    <a:spcPct val="0"/>
                  </a:spcBef>
                  <a:spcAft>
                    <a:spcPct val="0"/>
                  </a:spcAft>
                  <a:defRPr>
                    <a:solidFill>
                      <a:schemeClr val="tx1"/>
                    </a:solidFill>
                    <a:latin typeface="CopprplGoth Bd BT"/>
                  </a:defRPr>
                </a:lvl9pPr>
              </a:lstStyle>
              <a:p>
                <a:pPr eaLnBrk="1" fontAlgn="base" hangingPunct="1">
                  <a:spcBef>
                    <a:spcPct val="0"/>
                  </a:spcBef>
                  <a:spcAft>
                    <a:spcPct val="0"/>
                  </a:spcAft>
                </a:pPr>
                <a:endParaRPr lang="en-US" altLang="en-US" dirty="0">
                  <a:solidFill>
                    <a:srgbClr val="000000"/>
                  </a:solidFill>
                </a:endParaRPr>
              </a:p>
            </p:txBody>
          </p:sp>
          <p:pic>
            <p:nvPicPr>
              <p:cNvPr id="8" name="Picture 15" descr="Department of Health and Human Services"/>
              <p:cNvPicPr>
                <a:picLocks noChangeAspect="1" noChangeArrowheads="1"/>
              </p:cNvPicPr>
              <p:nvPr/>
            </p:nvPicPr>
            <p:blipFill>
              <a:blip r:embed="rId2">
                <a:extLst>
                  <a:ext uri="{28A0092B-C50C-407E-A947-70E740481C1C}">
                    <a14:useLocalDpi xmlns:a14="http://schemas.microsoft.com/office/drawing/2010/main" val="0"/>
                  </a:ext>
                </a:extLst>
              </a:blip>
              <a:srcRect r="79105"/>
              <a:stretch>
                <a:fillRect/>
              </a:stretch>
            </p:blipFill>
            <p:spPr bwMode="auto">
              <a:xfrm>
                <a:off x="457200" y="123825"/>
                <a:ext cx="9191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9"/>
              <p:cNvSpPr>
                <a:spLocks noChangeShapeType="1"/>
              </p:cNvSpPr>
              <p:nvPr/>
            </p:nvSpPr>
            <p:spPr bwMode="auto">
              <a:xfrm>
                <a:off x="0" y="1143000"/>
                <a:ext cx="9144000" cy="0"/>
              </a:xfrm>
              <a:prstGeom prst="line">
                <a:avLst/>
              </a:prstGeom>
              <a:noFill/>
              <a:ln w="279400">
                <a:solidFill>
                  <a:srgbClr val="078AC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latin typeface="CopprplGoth Bd BT"/>
                </a:endParaRPr>
              </a:p>
            </p:txBody>
          </p:sp>
        </p:grpSp>
        <p:pic>
          <p:nvPicPr>
            <p:cNvPr id="6" name="Picture 30" descr="Health Resources and Services Administrat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62800" y="228600"/>
              <a:ext cx="1752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114" name="Rectangle 2"/>
          <p:cNvSpPr>
            <a:spLocks noGrp="1" noChangeArrowheads="1"/>
          </p:cNvSpPr>
          <p:nvPr>
            <p:ph type="ctrTitle"/>
          </p:nvPr>
        </p:nvSpPr>
        <p:spPr>
          <a:xfrm>
            <a:off x="1066800" y="3124200"/>
            <a:ext cx="7010400" cy="990600"/>
          </a:xfrm>
        </p:spPr>
        <p:txBody>
          <a:bodyPr/>
          <a:lstStyle>
            <a:lvl1pPr>
              <a:defRPr>
                <a:solidFill>
                  <a:srgbClr val="056594"/>
                </a:solidFill>
              </a:defRPr>
            </a:lvl1pPr>
          </a:lstStyle>
          <a:p>
            <a:r>
              <a:rPr lang="en-US" smtClean="0"/>
              <a:t>Click to edit Master title style</a:t>
            </a:r>
            <a:endParaRPr lang="en-US"/>
          </a:p>
        </p:txBody>
      </p:sp>
      <p:sp>
        <p:nvSpPr>
          <p:cNvPr id="90115" name="Rectangle 3"/>
          <p:cNvSpPr>
            <a:spLocks noGrp="1" noChangeArrowheads="1"/>
          </p:cNvSpPr>
          <p:nvPr>
            <p:ph type="subTitle" idx="1"/>
          </p:nvPr>
        </p:nvSpPr>
        <p:spPr>
          <a:xfrm>
            <a:off x="1524000" y="4267200"/>
            <a:ext cx="6400800" cy="1752600"/>
          </a:xfrm>
        </p:spPr>
        <p:txBody>
          <a:bodyPr/>
          <a:lstStyle>
            <a:lvl1pPr marL="0" indent="0" algn="ctr">
              <a:buFontTx/>
              <a:buNone/>
              <a:defRPr>
                <a:solidFill>
                  <a:srgbClr val="056594"/>
                </a:solidFill>
              </a:defRPr>
            </a:lvl1pPr>
          </a:lstStyle>
          <a:p>
            <a:r>
              <a:rPr lang="en-US" smtClean="0"/>
              <a:t>Click to edit Master subtitle style</a:t>
            </a:r>
            <a:endParaRPr lang="en-US"/>
          </a:p>
        </p:txBody>
      </p:sp>
    </p:spTree>
    <p:extLst>
      <p:ext uri="{BB962C8B-B14F-4D97-AF65-F5344CB8AC3E}">
        <p14:creationId xmlns:p14="http://schemas.microsoft.com/office/powerpoint/2010/main" val="1086633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9556"/>
            <a:ext cx="5867400" cy="838200"/>
          </a:xfrm>
        </p:spPr>
        <p:txBody>
          <a:bodyPr/>
          <a:lstStyle>
            <a:lvl1pPr>
              <a:defRPr sz="3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4634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671575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7313842"/>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0186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73695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4795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35993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96558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52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11972EE7-726B-483B-A162-1F52CEF8E330}" type="datetime1">
              <a:rPr lang="en-US" smtClean="0">
                <a:solidFill>
                  <a:prstClr val="black"/>
                </a:solidFill>
              </a:rPr>
              <a:t>10/11/16</a:t>
            </a:fld>
            <a:endParaRPr lang="en-US" dirty="0">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77000" y="6172200"/>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728764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295400"/>
            <a:ext cx="16383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295400"/>
            <a:ext cx="47625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5336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6F2ABF33-7C56-44A1-B87E-53690CEF81C9}" type="datetime1">
              <a:rPr lang="en-US" smtClean="0">
                <a:solidFill>
                  <a:prstClr val="black">
                    <a:lumMod val="85000"/>
                    <a:lumOff val="15000"/>
                  </a:prstClr>
                </a:solidFill>
              </a:rPr>
              <a:t>10/11/16</a:t>
            </a:fld>
            <a:endParaRPr lang="en-US" dirty="0">
              <a:solidFill>
                <a:prstClr val="black">
                  <a:lumMod val="85000"/>
                  <a:lumOff val="15000"/>
                </a:prstClr>
              </a:solidFill>
            </a:endParaRPr>
          </a:p>
        </p:txBody>
      </p:sp>
    </p:spTree>
    <p:extLst>
      <p:ext uri="{BB962C8B-B14F-4D97-AF65-F5344CB8AC3E}">
        <p14:creationId xmlns:p14="http://schemas.microsoft.com/office/powerpoint/2010/main" val="3793116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173163"/>
            <a:ext cx="7886700" cy="33670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solidFill>
                  <a:prstClr val="white"/>
                </a:solidFill>
              </a:rPr>
              <a:pPr/>
              <a:t>‹#›</a:t>
            </a:fld>
            <a:endParaRPr lang="en-US">
              <a:solidFill>
                <a:prstClr val="white"/>
              </a:solidFill>
            </a:endParaRPr>
          </a:p>
        </p:txBody>
      </p:sp>
      <p:cxnSp>
        <p:nvCxnSpPr>
          <p:cNvPr id="7" name="Straight Connector 6"/>
          <p:cNvCxnSpPr/>
          <p:nvPr/>
        </p:nvCxnSpPr>
        <p:spPr>
          <a:xfrm>
            <a:off x="0" y="9906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189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723817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796112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7010400" y="6569075"/>
            <a:ext cx="2057400" cy="365125"/>
          </a:xfrm>
          <a:prstGeom prst="rect">
            <a:avLst/>
          </a:prstGeom>
        </p:spPr>
        <p:txBody>
          <a:bodyPr/>
          <a:lstStyle/>
          <a:p>
            <a:fld id="{F9ECA865-404D-4A57-9AC1-FD3038CC100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84123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429928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700720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445441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9566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E964099A-ACD0-4E61-8F8D-D39952016FFB}" type="datetime1">
              <a:rPr lang="en-US" smtClean="0">
                <a:solidFill>
                  <a:prstClr val="black"/>
                </a:solidFill>
              </a:rPr>
              <a:t>10/11/16</a:t>
            </a:fld>
            <a:endParaRPr lang="en-US" dirty="0">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77000" y="6248400"/>
            <a:ext cx="2057400" cy="365125"/>
          </a:xfrm>
          <a:prstGeom prst="rect">
            <a:avLst/>
          </a:prstGeom>
        </p:spPr>
        <p:txBody>
          <a:bodyPr/>
          <a:lstStyle/>
          <a:p>
            <a:fld id="{F9ECA865-404D-4A57-9AC1-FD3038CC100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9529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124550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732960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jpeg"/><Relationship Id="rId16"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5.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9.xml"/><Relationship Id="rId4" Type="http://schemas.openxmlformats.org/officeDocument/2006/relationships/theme" Target="../theme/theme7.xml"/><Relationship Id="rId5" Type="http://schemas.openxmlformats.org/officeDocument/2006/relationships/image" Target="../media/image7.png"/><Relationship Id="rId1" Type="http://schemas.openxmlformats.org/officeDocument/2006/relationships/slideLayout" Target="../slideLayouts/slideLayout67.xml"/><Relationship Id="rId2"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8.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jpeg"/><Relationship Id="rId16" Type="http://schemas.openxmlformats.org/officeDocument/2006/relationships/image" Target="../media/image1.jpe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theme" Target="../theme/theme9.xml"/><Relationship Id="rId13" Type="http://schemas.openxmlformats.org/officeDocument/2006/relationships/image" Target="../media/image8.tiff"/><Relationship Id="rId14" Type="http://schemas.openxmlformats.org/officeDocument/2006/relationships/image" Target="../media/image9.png"/><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2868484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295400"/>
            <a:ext cx="655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71600" y="2484438"/>
            <a:ext cx="65532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8" name="Group 8" descr="HHS and HRSA logos on blue background."/>
          <p:cNvGrpSpPr>
            <a:grpSpLocks/>
          </p:cNvGrpSpPr>
          <p:nvPr/>
        </p:nvGrpSpPr>
        <p:grpSpPr bwMode="auto">
          <a:xfrm>
            <a:off x="0" y="0"/>
            <a:ext cx="9144000" cy="990600"/>
            <a:chOff x="0" y="0"/>
            <a:chExt cx="9144000" cy="990600"/>
          </a:xfrm>
        </p:grpSpPr>
        <p:sp>
          <p:nvSpPr>
            <p:cNvPr id="1029" name="Rectangle 31"/>
            <p:cNvSpPr>
              <a:spLocks noChangeArrowheads="1"/>
            </p:cNvSpPr>
            <p:nvPr/>
          </p:nvSpPr>
          <p:spPr bwMode="auto">
            <a:xfrm>
              <a:off x="0" y="0"/>
              <a:ext cx="9144000" cy="914400"/>
            </a:xfrm>
            <a:prstGeom prst="rect">
              <a:avLst/>
            </a:prstGeom>
            <a:solidFill>
              <a:srgbClr val="0565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pprplGoth Bd BT"/>
                </a:defRPr>
              </a:lvl1pPr>
              <a:lvl2pPr marL="742950" indent="-285750" eaLnBrk="0" hangingPunct="0">
                <a:defRPr>
                  <a:solidFill>
                    <a:schemeClr val="tx1"/>
                  </a:solidFill>
                  <a:latin typeface="CopprplGoth Bd BT"/>
                </a:defRPr>
              </a:lvl2pPr>
              <a:lvl3pPr marL="1143000" indent="-228600" eaLnBrk="0" hangingPunct="0">
                <a:defRPr>
                  <a:solidFill>
                    <a:schemeClr val="tx1"/>
                  </a:solidFill>
                  <a:latin typeface="CopprplGoth Bd BT"/>
                </a:defRPr>
              </a:lvl3pPr>
              <a:lvl4pPr marL="1600200" indent="-228600" eaLnBrk="0" hangingPunct="0">
                <a:defRPr>
                  <a:solidFill>
                    <a:schemeClr val="tx1"/>
                  </a:solidFill>
                  <a:latin typeface="CopprplGoth Bd BT"/>
                </a:defRPr>
              </a:lvl4pPr>
              <a:lvl5pPr marL="2057400" indent="-228600" eaLnBrk="0" hangingPunct="0">
                <a:defRPr>
                  <a:solidFill>
                    <a:schemeClr val="tx1"/>
                  </a:solidFill>
                  <a:latin typeface="CopprplGoth Bd BT"/>
                </a:defRPr>
              </a:lvl5pPr>
              <a:lvl6pPr marL="2514600" indent="-228600" eaLnBrk="0" fontAlgn="base" hangingPunct="0">
                <a:spcBef>
                  <a:spcPct val="0"/>
                </a:spcBef>
                <a:spcAft>
                  <a:spcPct val="0"/>
                </a:spcAft>
                <a:defRPr>
                  <a:solidFill>
                    <a:schemeClr val="tx1"/>
                  </a:solidFill>
                  <a:latin typeface="CopprplGoth Bd BT"/>
                </a:defRPr>
              </a:lvl6pPr>
              <a:lvl7pPr marL="2971800" indent="-228600" eaLnBrk="0" fontAlgn="base" hangingPunct="0">
                <a:spcBef>
                  <a:spcPct val="0"/>
                </a:spcBef>
                <a:spcAft>
                  <a:spcPct val="0"/>
                </a:spcAft>
                <a:defRPr>
                  <a:solidFill>
                    <a:schemeClr val="tx1"/>
                  </a:solidFill>
                  <a:latin typeface="CopprplGoth Bd BT"/>
                </a:defRPr>
              </a:lvl7pPr>
              <a:lvl8pPr marL="3429000" indent="-228600" eaLnBrk="0" fontAlgn="base" hangingPunct="0">
                <a:spcBef>
                  <a:spcPct val="0"/>
                </a:spcBef>
                <a:spcAft>
                  <a:spcPct val="0"/>
                </a:spcAft>
                <a:defRPr>
                  <a:solidFill>
                    <a:schemeClr val="tx1"/>
                  </a:solidFill>
                  <a:latin typeface="CopprplGoth Bd BT"/>
                </a:defRPr>
              </a:lvl8pPr>
              <a:lvl9pPr marL="3886200" indent="-228600" eaLnBrk="0" fontAlgn="base" hangingPunct="0">
                <a:spcBef>
                  <a:spcPct val="0"/>
                </a:spcBef>
                <a:spcAft>
                  <a:spcPct val="0"/>
                </a:spcAft>
                <a:defRPr>
                  <a:solidFill>
                    <a:schemeClr val="tx1"/>
                  </a:solidFill>
                  <a:latin typeface="CopprplGoth Bd BT"/>
                </a:defRPr>
              </a:lvl9pPr>
            </a:lstStyle>
            <a:p>
              <a:pPr eaLnBrk="1" fontAlgn="base" hangingPunct="1">
                <a:spcBef>
                  <a:spcPct val="0"/>
                </a:spcBef>
                <a:spcAft>
                  <a:spcPct val="0"/>
                </a:spcAft>
              </a:pPr>
              <a:endParaRPr lang="en-US" altLang="en-US" dirty="0">
                <a:solidFill>
                  <a:srgbClr val="000000"/>
                </a:solidFill>
              </a:endParaRPr>
            </a:p>
          </p:txBody>
        </p:sp>
        <p:pic>
          <p:nvPicPr>
            <p:cNvPr id="1030" name="Picture 14" descr="Department of Health and Human Services"/>
            <p:cNvPicPr>
              <a:picLocks noChangeAspect="1" noChangeArrowheads="1"/>
            </p:cNvPicPr>
            <p:nvPr/>
          </p:nvPicPr>
          <p:blipFill>
            <a:blip r:embed="rId13">
              <a:extLst>
                <a:ext uri="{28A0092B-C50C-407E-A947-70E740481C1C}">
                  <a14:useLocalDpi xmlns:a14="http://schemas.microsoft.com/office/drawing/2010/main" val="0"/>
                </a:ext>
              </a:extLst>
            </a:blip>
            <a:srcRect r="79105"/>
            <a:stretch>
              <a:fillRect/>
            </a:stretch>
          </p:blipFill>
          <p:spPr bwMode="auto">
            <a:xfrm>
              <a:off x="381000" y="152400"/>
              <a:ext cx="685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33"/>
            <p:cNvSpPr>
              <a:spLocks noChangeShapeType="1"/>
            </p:cNvSpPr>
            <p:nvPr/>
          </p:nvSpPr>
          <p:spPr bwMode="auto">
            <a:xfrm>
              <a:off x="0" y="990600"/>
              <a:ext cx="9144000" cy="0"/>
            </a:xfrm>
            <a:prstGeom prst="line">
              <a:avLst/>
            </a:prstGeom>
            <a:noFill/>
            <a:ln w="228600">
              <a:solidFill>
                <a:srgbClr val="078AC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latin typeface="CopprplGoth Bd BT"/>
              </a:endParaRPr>
            </a:p>
          </p:txBody>
        </p:sp>
        <p:pic>
          <p:nvPicPr>
            <p:cNvPr id="1032" name="Picture 30" descr="Health Resources and Services Administratio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62800" y="220663"/>
              <a:ext cx="1752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44657" y="6065761"/>
            <a:ext cx="1946148" cy="792251"/>
          </a:xfrm>
          <a:prstGeom prst="rect">
            <a:avLst/>
          </a:prstGeom>
        </p:spPr>
      </p:pic>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200" y="6248400"/>
            <a:ext cx="1600200" cy="541818"/>
          </a:xfrm>
          <a:prstGeom prst="rect">
            <a:avLst/>
          </a:prstGeom>
        </p:spPr>
      </p:pic>
      <p:cxnSp>
        <p:nvCxnSpPr>
          <p:cNvPr id="11" name="Straight Connector 10"/>
          <p:cNvCxnSpPr/>
          <p:nvPr userDrawn="1"/>
        </p:nvCxnSpPr>
        <p:spPr>
          <a:xfrm>
            <a:off x="1676400" y="6705600"/>
            <a:ext cx="538962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576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600" b="1">
          <a:solidFill>
            <a:srgbClr val="057590"/>
          </a:solidFill>
          <a:latin typeface="+mj-lt"/>
          <a:ea typeface="+mj-ea"/>
          <a:cs typeface="+mj-cs"/>
        </a:defRPr>
      </a:lvl1pPr>
      <a:lvl2pPr algn="ctr" rtl="0" eaLnBrk="0" fontAlgn="base" hangingPunct="0">
        <a:spcBef>
          <a:spcPct val="0"/>
        </a:spcBef>
        <a:spcAft>
          <a:spcPct val="0"/>
        </a:spcAft>
        <a:defRPr sz="3600" b="1">
          <a:solidFill>
            <a:srgbClr val="057590"/>
          </a:solidFill>
          <a:latin typeface="Arial Unicode MS" pitchFamily="34" charset="-128"/>
        </a:defRPr>
      </a:lvl2pPr>
      <a:lvl3pPr algn="ctr" rtl="0" eaLnBrk="0" fontAlgn="base" hangingPunct="0">
        <a:spcBef>
          <a:spcPct val="0"/>
        </a:spcBef>
        <a:spcAft>
          <a:spcPct val="0"/>
        </a:spcAft>
        <a:defRPr sz="3600" b="1">
          <a:solidFill>
            <a:srgbClr val="057590"/>
          </a:solidFill>
          <a:latin typeface="Arial Unicode MS" pitchFamily="34" charset="-128"/>
        </a:defRPr>
      </a:lvl3pPr>
      <a:lvl4pPr algn="ctr" rtl="0" eaLnBrk="0" fontAlgn="base" hangingPunct="0">
        <a:spcBef>
          <a:spcPct val="0"/>
        </a:spcBef>
        <a:spcAft>
          <a:spcPct val="0"/>
        </a:spcAft>
        <a:defRPr sz="3600" b="1">
          <a:solidFill>
            <a:srgbClr val="057590"/>
          </a:solidFill>
          <a:latin typeface="Arial Unicode MS" pitchFamily="34" charset="-128"/>
        </a:defRPr>
      </a:lvl4pPr>
      <a:lvl5pPr algn="ctr" rtl="0" eaLnBrk="0" fontAlgn="base" hangingPunct="0">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057590"/>
          </a:solidFill>
          <a:latin typeface="+mn-lt"/>
        </a:defRPr>
      </a:lvl6pPr>
      <a:lvl7pPr marL="2971800" indent="-228600" algn="l" rtl="0" eaLnBrk="1" fontAlgn="base" hangingPunct="1">
        <a:spcBef>
          <a:spcPct val="20000"/>
        </a:spcBef>
        <a:spcAft>
          <a:spcPct val="0"/>
        </a:spcAft>
        <a:buChar char="»"/>
        <a:defRPr sz="2000">
          <a:solidFill>
            <a:srgbClr val="057590"/>
          </a:solidFill>
          <a:latin typeface="+mn-lt"/>
        </a:defRPr>
      </a:lvl7pPr>
      <a:lvl8pPr marL="3429000" indent="-228600" algn="l" rtl="0" eaLnBrk="1" fontAlgn="base" hangingPunct="1">
        <a:spcBef>
          <a:spcPct val="20000"/>
        </a:spcBef>
        <a:spcAft>
          <a:spcPct val="0"/>
        </a:spcAft>
        <a:buChar char="»"/>
        <a:defRPr sz="2000">
          <a:solidFill>
            <a:srgbClr val="057590"/>
          </a:solidFill>
          <a:latin typeface="+mn-lt"/>
        </a:defRPr>
      </a:lvl8pPr>
      <a:lvl9pPr marL="3886200" indent="-228600" algn="l" rtl="0" eaLnBrk="1" fontAlgn="base" hangingPunct="1">
        <a:spcBef>
          <a:spcPct val="20000"/>
        </a:spcBef>
        <a:spcAft>
          <a:spcPct val="0"/>
        </a:spcAft>
        <a:buChar char="»"/>
        <a:defRPr sz="2000">
          <a:solidFill>
            <a:srgbClr val="0575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1201502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762000" y="533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762000" y="1676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ChangeArrowheads="1"/>
          </p:cNvSpPr>
          <p:nvPr/>
        </p:nvSpPr>
        <p:spPr bwMode="auto">
          <a:xfrm>
            <a:off x="98425" y="6248400"/>
            <a:ext cx="46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40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40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4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4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Garamond" panose="02020404030301010803" pitchFamily="18" charset="0"/>
                <a:ea typeface="ＭＳ Ｐゴシック" panose="020B0600070205080204" pitchFamily="34" charset="-128"/>
              </a:defRPr>
            </a:lvl9pPr>
          </a:lstStyle>
          <a:p>
            <a:pPr algn="r" fontAlgn="base">
              <a:spcBef>
                <a:spcPct val="0"/>
              </a:spcBef>
              <a:spcAft>
                <a:spcPct val="0"/>
              </a:spcAft>
              <a:defRPr/>
            </a:pPr>
            <a:fld id="{BE2384BB-85AC-4AA2-943E-7D8446FDE678}" type="slidenum">
              <a:rPr lang="en-US" altLang="en-US" sz="1800" b="1" smtClean="0">
                <a:solidFill>
                  <a:srgbClr val="FFFFFF"/>
                </a:solidFill>
              </a:rPr>
              <a:pPr algn="r" fontAlgn="base">
                <a:spcBef>
                  <a:spcPct val="0"/>
                </a:spcBef>
                <a:spcAft>
                  <a:spcPct val="0"/>
                </a:spcAft>
                <a:defRPr/>
              </a:pPr>
              <a:t>‹#›</a:t>
            </a:fld>
            <a:endParaRPr lang="en-US" altLang="en-US" sz="1800" b="1" smtClean="0">
              <a:solidFill>
                <a:srgbClr val="FFFFFF"/>
              </a:solidFill>
            </a:endParaRPr>
          </a:p>
        </p:txBody>
      </p:sp>
    </p:spTree>
    <p:extLst>
      <p:ext uri="{BB962C8B-B14F-4D97-AF65-F5344CB8AC3E}">
        <p14:creationId xmlns:p14="http://schemas.microsoft.com/office/powerpoint/2010/main" val="29845128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200">
          <a:solidFill>
            <a:schemeClr val="tx2"/>
          </a:solidFill>
          <a:latin typeface="Garamond" charset="0"/>
          <a:ea typeface="ＭＳ Ｐゴシック" charset="0"/>
          <a:cs typeface="ＭＳ Ｐゴシック" charset="0"/>
        </a:defRPr>
      </a:lvl2pPr>
      <a:lvl3pPr algn="ctr" rtl="0" eaLnBrk="0" fontAlgn="base" hangingPunct="0">
        <a:spcBef>
          <a:spcPct val="0"/>
        </a:spcBef>
        <a:spcAft>
          <a:spcPct val="0"/>
        </a:spcAft>
        <a:defRPr sz="3200">
          <a:solidFill>
            <a:schemeClr val="tx2"/>
          </a:solidFill>
          <a:latin typeface="Garamond" charset="0"/>
          <a:ea typeface="ＭＳ Ｐゴシック" charset="0"/>
          <a:cs typeface="ＭＳ Ｐゴシック" charset="0"/>
        </a:defRPr>
      </a:lvl3pPr>
      <a:lvl4pPr algn="ctr" rtl="0" eaLnBrk="0" fontAlgn="base" hangingPunct="0">
        <a:spcBef>
          <a:spcPct val="0"/>
        </a:spcBef>
        <a:spcAft>
          <a:spcPct val="0"/>
        </a:spcAft>
        <a:defRPr sz="3200">
          <a:solidFill>
            <a:schemeClr val="tx2"/>
          </a:solidFill>
          <a:latin typeface="Garamond" charset="0"/>
          <a:ea typeface="ＭＳ Ｐゴシック" charset="0"/>
          <a:cs typeface="ＭＳ Ｐゴシック" charset="0"/>
        </a:defRPr>
      </a:lvl4pPr>
      <a:lvl5pPr algn="ctr" rtl="0" eaLnBrk="0" fontAlgn="base" hangingPunct="0">
        <a:spcBef>
          <a:spcPct val="0"/>
        </a:spcBef>
        <a:spcAft>
          <a:spcPct val="0"/>
        </a:spcAft>
        <a:defRPr sz="3200">
          <a:solidFill>
            <a:schemeClr val="tx2"/>
          </a:solidFill>
          <a:latin typeface="Garamond" charset="0"/>
          <a:ea typeface="ＭＳ Ｐゴシック" charset="0"/>
          <a:cs typeface="ＭＳ Ｐゴシック" charset="0"/>
        </a:defRPr>
      </a:lvl5pPr>
      <a:lvl6pPr marL="457200" algn="ctr" rtl="0" fontAlgn="base">
        <a:spcBef>
          <a:spcPct val="0"/>
        </a:spcBef>
        <a:spcAft>
          <a:spcPct val="0"/>
        </a:spcAft>
        <a:defRPr sz="3200">
          <a:solidFill>
            <a:schemeClr val="tx2"/>
          </a:solidFill>
          <a:latin typeface="Garamond" charset="0"/>
        </a:defRPr>
      </a:lvl6pPr>
      <a:lvl7pPr marL="914400" algn="ctr" rtl="0" fontAlgn="base">
        <a:spcBef>
          <a:spcPct val="0"/>
        </a:spcBef>
        <a:spcAft>
          <a:spcPct val="0"/>
        </a:spcAft>
        <a:defRPr sz="3200">
          <a:solidFill>
            <a:schemeClr val="tx2"/>
          </a:solidFill>
          <a:latin typeface="Garamond" charset="0"/>
        </a:defRPr>
      </a:lvl7pPr>
      <a:lvl8pPr marL="1371600" algn="ctr" rtl="0" fontAlgn="base">
        <a:spcBef>
          <a:spcPct val="0"/>
        </a:spcBef>
        <a:spcAft>
          <a:spcPct val="0"/>
        </a:spcAft>
        <a:defRPr sz="3200">
          <a:solidFill>
            <a:schemeClr val="tx2"/>
          </a:solidFill>
          <a:latin typeface="Garamond" charset="0"/>
        </a:defRPr>
      </a:lvl8pPr>
      <a:lvl9pPr marL="1828800" algn="ctr" rtl="0" fontAlgn="base">
        <a:spcBef>
          <a:spcPct val="0"/>
        </a:spcBef>
        <a:spcAft>
          <a:spcPct val="0"/>
        </a:spcAft>
        <a:defRPr sz="3200">
          <a:solidFill>
            <a:schemeClr val="tx2"/>
          </a:solidFill>
          <a:latin typeface="Garamond" charset="0"/>
        </a:defRPr>
      </a:lvl9pPr>
    </p:titleStyle>
    <p:body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ＭＳ Ｐゴシック" charset="0"/>
          <a:cs typeface="MS PGothic" charset="0"/>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0"/>
          <a:cs typeface="MS PGothic" charset="0"/>
        </a:defRPr>
      </a:lvl3pPr>
      <a:lvl4pPr marL="16002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cs typeface="MS PGothic" charset="0"/>
        </a:defRPr>
      </a:lvl4pPr>
      <a:lvl5pPr marL="20574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cs typeface="MS PGothic" charset="0"/>
        </a:defRPr>
      </a:lvl5pPr>
      <a:lvl6pPr marL="2514600" indent="-228600" algn="l" rtl="0" fontAlgn="base">
        <a:spcBef>
          <a:spcPct val="20000"/>
        </a:spcBef>
        <a:spcAft>
          <a:spcPct val="0"/>
        </a:spcAft>
        <a:buClr>
          <a:schemeClr val="tx1"/>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tx1"/>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tx1"/>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tx1"/>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305008169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305008169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ounded Rectangle 10"/>
          <p:cNvSpPr/>
          <p:nvPr/>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smtClean="0">
              <a:solidFill>
                <a:srgbClr val="FF000A"/>
              </a:solidFill>
              <a:latin typeface="Arial"/>
              <a:cs typeface="Arial"/>
            </a:endParaRPr>
          </a:p>
        </p:txBody>
      </p:sp>
      <p:sp>
        <p:nvSpPr>
          <p:cNvPr id="13"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smtClean="0">
              <a:solidFill>
                <a:srgbClr val="FF000A"/>
              </a:solidFill>
              <a:latin typeface="Arial"/>
              <a:cs typeface="Arial"/>
            </a:endParaRPr>
          </a:p>
        </p:txBody>
      </p:sp>
      <p:pic>
        <p:nvPicPr>
          <p:cNvPr id="15" name="Picture 14" descr="abt_GEO_white.ai"/>
          <p:cNvPicPr>
            <a:picLocks/>
          </p:cNvPicPr>
          <p:nvPr/>
        </p:nvPicPr>
        <p:blipFill>
          <a:blip r:embed="rId5" cstate="email">
            <a:extLst>
              <a:ext uri="{28A0092B-C50C-407E-A947-70E740481C1C}">
                <a14:useLocalDpi xmlns:a14="http://schemas.microsoft.com/office/drawing/2010/main"/>
              </a:ext>
            </a:extLst>
          </a:blip>
          <a:srcRect/>
          <a:stretch>
            <a:fillRect/>
          </a:stretch>
        </p:blipFill>
        <p:spPr>
          <a:xfrm>
            <a:off x="7523480" y="469900"/>
            <a:ext cx="914400" cy="914400"/>
          </a:xfrm>
          <a:prstGeom prst="roundRect">
            <a:avLst>
              <a:gd name="adj" fmla="val 3376"/>
            </a:avLst>
          </a:prstGeom>
          <a:solidFill>
            <a:schemeClr val="accent2"/>
          </a:solidFill>
        </p:spPr>
      </p:pic>
      <p:sp>
        <p:nvSpPr>
          <p:cNvPr id="9" name="Slide Number Placeholder 5"/>
          <p:cNvSpPr txBox="1">
            <a:spLocks/>
          </p:cNvSpPr>
          <p:nvPr/>
        </p:nvSpPr>
        <p:spPr>
          <a:xfrm>
            <a:off x="6058753" y="6234082"/>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pPr defTabSz="457200">
              <a:defRPr/>
            </a:pPr>
            <a:r>
              <a:rPr lang="en-US" sz="800" b="1" dirty="0" smtClean="0">
                <a:solidFill>
                  <a:srgbClr val="FFFFFF"/>
                </a:solidFill>
                <a:latin typeface="Arial"/>
                <a:cs typeface="Arial"/>
              </a:rPr>
              <a:t>Abt Associates </a:t>
            </a:r>
            <a:r>
              <a:rPr lang="en-US" sz="800" dirty="0" smtClean="0">
                <a:solidFill>
                  <a:srgbClr val="FFFFFF"/>
                </a:solidFill>
                <a:latin typeface="Arial"/>
                <a:cs typeface="Arial"/>
              </a:rPr>
              <a:t>| pg </a:t>
            </a:r>
            <a:fld id="{B24152A7-EAFD-4862-85A2-527423E9945A}" type="slidenum">
              <a:rPr lang="en-US" sz="800" smtClean="0">
                <a:solidFill>
                  <a:srgbClr val="FFFFFF"/>
                </a:solidFill>
                <a:latin typeface="Arial"/>
                <a:cs typeface="Arial"/>
              </a:rPr>
              <a:pPr defTabSz="457200">
                <a:defRPr/>
              </a:pPr>
              <a:t>‹#›</a:t>
            </a:fld>
            <a:endParaRPr lang="en-US" sz="800" b="1" dirty="0" smtClean="0">
              <a:solidFill>
                <a:srgbClr val="FFFFFF"/>
              </a:solidFill>
              <a:latin typeface="Arial"/>
              <a:cs typeface="Arial"/>
            </a:endParaRPr>
          </a:p>
        </p:txBody>
      </p:sp>
      <p:sp>
        <p:nvSpPr>
          <p:cNvPr id="16" name="Rounded Rectangle 15"/>
          <p:cNvSpPr/>
          <p:nvPr/>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ounded Rectangle 20"/>
          <p:cNvSpPr/>
          <p:nvPr/>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Rounded Rectangle 21"/>
          <p:cNvSpPr/>
          <p:nvPr/>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06361381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Lst>
  <p:hf hdr="0" ft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295400"/>
            <a:ext cx="655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71600" y="2484438"/>
            <a:ext cx="65532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8" name="Group 8" descr="HHS and HRSA logos on blue background."/>
          <p:cNvGrpSpPr>
            <a:grpSpLocks/>
          </p:cNvGrpSpPr>
          <p:nvPr/>
        </p:nvGrpSpPr>
        <p:grpSpPr bwMode="auto">
          <a:xfrm>
            <a:off x="0" y="0"/>
            <a:ext cx="9144000" cy="990600"/>
            <a:chOff x="0" y="0"/>
            <a:chExt cx="9144000" cy="990600"/>
          </a:xfrm>
        </p:grpSpPr>
        <p:sp>
          <p:nvSpPr>
            <p:cNvPr id="1029" name="Rectangle 31"/>
            <p:cNvSpPr>
              <a:spLocks noChangeArrowheads="1"/>
            </p:cNvSpPr>
            <p:nvPr/>
          </p:nvSpPr>
          <p:spPr bwMode="auto">
            <a:xfrm>
              <a:off x="0" y="0"/>
              <a:ext cx="9144000" cy="914400"/>
            </a:xfrm>
            <a:prstGeom prst="rect">
              <a:avLst/>
            </a:prstGeom>
            <a:solidFill>
              <a:srgbClr val="0565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pprplGoth Bd BT"/>
                </a:defRPr>
              </a:lvl1pPr>
              <a:lvl2pPr marL="742950" indent="-285750" eaLnBrk="0" hangingPunct="0">
                <a:defRPr>
                  <a:solidFill>
                    <a:schemeClr val="tx1"/>
                  </a:solidFill>
                  <a:latin typeface="CopprplGoth Bd BT"/>
                </a:defRPr>
              </a:lvl2pPr>
              <a:lvl3pPr marL="1143000" indent="-228600" eaLnBrk="0" hangingPunct="0">
                <a:defRPr>
                  <a:solidFill>
                    <a:schemeClr val="tx1"/>
                  </a:solidFill>
                  <a:latin typeface="CopprplGoth Bd BT"/>
                </a:defRPr>
              </a:lvl3pPr>
              <a:lvl4pPr marL="1600200" indent="-228600" eaLnBrk="0" hangingPunct="0">
                <a:defRPr>
                  <a:solidFill>
                    <a:schemeClr val="tx1"/>
                  </a:solidFill>
                  <a:latin typeface="CopprplGoth Bd BT"/>
                </a:defRPr>
              </a:lvl4pPr>
              <a:lvl5pPr marL="2057400" indent="-228600" eaLnBrk="0" hangingPunct="0">
                <a:defRPr>
                  <a:solidFill>
                    <a:schemeClr val="tx1"/>
                  </a:solidFill>
                  <a:latin typeface="CopprplGoth Bd BT"/>
                </a:defRPr>
              </a:lvl5pPr>
              <a:lvl6pPr marL="2514600" indent="-228600" eaLnBrk="0" fontAlgn="base" hangingPunct="0">
                <a:spcBef>
                  <a:spcPct val="0"/>
                </a:spcBef>
                <a:spcAft>
                  <a:spcPct val="0"/>
                </a:spcAft>
                <a:defRPr>
                  <a:solidFill>
                    <a:schemeClr val="tx1"/>
                  </a:solidFill>
                  <a:latin typeface="CopprplGoth Bd BT"/>
                </a:defRPr>
              </a:lvl6pPr>
              <a:lvl7pPr marL="2971800" indent="-228600" eaLnBrk="0" fontAlgn="base" hangingPunct="0">
                <a:spcBef>
                  <a:spcPct val="0"/>
                </a:spcBef>
                <a:spcAft>
                  <a:spcPct val="0"/>
                </a:spcAft>
                <a:defRPr>
                  <a:solidFill>
                    <a:schemeClr val="tx1"/>
                  </a:solidFill>
                  <a:latin typeface="CopprplGoth Bd BT"/>
                </a:defRPr>
              </a:lvl7pPr>
              <a:lvl8pPr marL="3429000" indent="-228600" eaLnBrk="0" fontAlgn="base" hangingPunct="0">
                <a:spcBef>
                  <a:spcPct val="0"/>
                </a:spcBef>
                <a:spcAft>
                  <a:spcPct val="0"/>
                </a:spcAft>
                <a:defRPr>
                  <a:solidFill>
                    <a:schemeClr val="tx1"/>
                  </a:solidFill>
                  <a:latin typeface="CopprplGoth Bd BT"/>
                </a:defRPr>
              </a:lvl8pPr>
              <a:lvl9pPr marL="3886200" indent="-228600" eaLnBrk="0" fontAlgn="base" hangingPunct="0">
                <a:spcBef>
                  <a:spcPct val="0"/>
                </a:spcBef>
                <a:spcAft>
                  <a:spcPct val="0"/>
                </a:spcAft>
                <a:defRPr>
                  <a:solidFill>
                    <a:schemeClr val="tx1"/>
                  </a:solidFill>
                  <a:latin typeface="CopprplGoth Bd BT"/>
                </a:defRPr>
              </a:lvl9pPr>
            </a:lstStyle>
            <a:p>
              <a:pPr eaLnBrk="1" fontAlgn="base" hangingPunct="1">
                <a:spcBef>
                  <a:spcPct val="0"/>
                </a:spcBef>
                <a:spcAft>
                  <a:spcPct val="0"/>
                </a:spcAft>
              </a:pPr>
              <a:endParaRPr lang="en-US" altLang="en-US" dirty="0">
                <a:solidFill>
                  <a:srgbClr val="000000"/>
                </a:solidFill>
              </a:endParaRPr>
            </a:p>
          </p:txBody>
        </p:sp>
        <p:pic>
          <p:nvPicPr>
            <p:cNvPr id="1030" name="Picture 14" descr="Department of Health and Human Services"/>
            <p:cNvPicPr>
              <a:picLocks noChangeAspect="1" noChangeArrowheads="1"/>
            </p:cNvPicPr>
            <p:nvPr/>
          </p:nvPicPr>
          <p:blipFill>
            <a:blip r:embed="rId13">
              <a:extLst>
                <a:ext uri="{28A0092B-C50C-407E-A947-70E740481C1C}">
                  <a14:useLocalDpi xmlns:a14="http://schemas.microsoft.com/office/drawing/2010/main" val="0"/>
                </a:ext>
              </a:extLst>
            </a:blip>
            <a:srcRect r="79105"/>
            <a:stretch>
              <a:fillRect/>
            </a:stretch>
          </p:blipFill>
          <p:spPr bwMode="auto">
            <a:xfrm>
              <a:off x="381000" y="152400"/>
              <a:ext cx="685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33"/>
            <p:cNvSpPr>
              <a:spLocks noChangeShapeType="1"/>
            </p:cNvSpPr>
            <p:nvPr/>
          </p:nvSpPr>
          <p:spPr bwMode="auto">
            <a:xfrm>
              <a:off x="0" y="990600"/>
              <a:ext cx="9144000" cy="0"/>
            </a:xfrm>
            <a:prstGeom prst="line">
              <a:avLst/>
            </a:prstGeom>
            <a:noFill/>
            <a:ln w="228600">
              <a:solidFill>
                <a:srgbClr val="078AC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latin typeface="CopprplGoth Bd BT"/>
              </a:endParaRPr>
            </a:p>
          </p:txBody>
        </p:sp>
        <p:pic>
          <p:nvPicPr>
            <p:cNvPr id="1032" name="Picture 30" descr="Health Resources and Services Administratio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62800" y="220663"/>
              <a:ext cx="1752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44657" y="6065767"/>
            <a:ext cx="1946148" cy="792251"/>
          </a:xfrm>
          <a:prstGeom prst="rect">
            <a:avLst/>
          </a:prstGeom>
        </p:spPr>
      </p:pic>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200" y="6248400"/>
            <a:ext cx="1600200" cy="541818"/>
          </a:xfrm>
          <a:prstGeom prst="rect">
            <a:avLst/>
          </a:prstGeom>
        </p:spPr>
      </p:pic>
      <p:cxnSp>
        <p:nvCxnSpPr>
          <p:cNvPr id="11" name="Straight Connector 10"/>
          <p:cNvCxnSpPr/>
          <p:nvPr userDrawn="1"/>
        </p:nvCxnSpPr>
        <p:spPr>
          <a:xfrm>
            <a:off x="1676400" y="6705600"/>
            <a:ext cx="538962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62677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600" b="1">
          <a:solidFill>
            <a:srgbClr val="057590"/>
          </a:solidFill>
          <a:latin typeface="+mj-lt"/>
          <a:ea typeface="+mj-ea"/>
          <a:cs typeface="+mj-cs"/>
        </a:defRPr>
      </a:lvl1pPr>
      <a:lvl2pPr algn="ctr" rtl="0" eaLnBrk="0" fontAlgn="base" hangingPunct="0">
        <a:spcBef>
          <a:spcPct val="0"/>
        </a:spcBef>
        <a:spcAft>
          <a:spcPct val="0"/>
        </a:spcAft>
        <a:defRPr sz="3600" b="1">
          <a:solidFill>
            <a:srgbClr val="057590"/>
          </a:solidFill>
          <a:latin typeface="Arial Unicode MS" pitchFamily="34" charset="-128"/>
        </a:defRPr>
      </a:lvl2pPr>
      <a:lvl3pPr algn="ctr" rtl="0" eaLnBrk="0" fontAlgn="base" hangingPunct="0">
        <a:spcBef>
          <a:spcPct val="0"/>
        </a:spcBef>
        <a:spcAft>
          <a:spcPct val="0"/>
        </a:spcAft>
        <a:defRPr sz="3600" b="1">
          <a:solidFill>
            <a:srgbClr val="057590"/>
          </a:solidFill>
          <a:latin typeface="Arial Unicode MS" pitchFamily="34" charset="-128"/>
        </a:defRPr>
      </a:lvl3pPr>
      <a:lvl4pPr algn="ctr" rtl="0" eaLnBrk="0" fontAlgn="base" hangingPunct="0">
        <a:spcBef>
          <a:spcPct val="0"/>
        </a:spcBef>
        <a:spcAft>
          <a:spcPct val="0"/>
        </a:spcAft>
        <a:defRPr sz="3600" b="1">
          <a:solidFill>
            <a:srgbClr val="057590"/>
          </a:solidFill>
          <a:latin typeface="Arial Unicode MS" pitchFamily="34" charset="-128"/>
        </a:defRPr>
      </a:lvl4pPr>
      <a:lvl5pPr algn="ctr" rtl="0" eaLnBrk="0" fontAlgn="base" hangingPunct="0">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057590"/>
          </a:solidFill>
          <a:latin typeface="+mn-lt"/>
        </a:defRPr>
      </a:lvl6pPr>
      <a:lvl7pPr marL="2971800" indent="-228600" algn="l" rtl="0" eaLnBrk="1" fontAlgn="base" hangingPunct="1">
        <a:spcBef>
          <a:spcPct val="20000"/>
        </a:spcBef>
        <a:spcAft>
          <a:spcPct val="0"/>
        </a:spcAft>
        <a:buChar char="»"/>
        <a:defRPr sz="2000">
          <a:solidFill>
            <a:srgbClr val="057590"/>
          </a:solidFill>
          <a:latin typeface="+mn-lt"/>
        </a:defRPr>
      </a:lvl7pPr>
      <a:lvl8pPr marL="3429000" indent="-228600" algn="l" rtl="0" eaLnBrk="1" fontAlgn="base" hangingPunct="1">
        <a:spcBef>
          <a:spcPct val="20000"/>
        </a:spcBef>
        <a:spcAft>
          <a:spcPct val="0"/>
        </a:spcAft>
        <a:buChar char="»"/>
        <a:defRPr sz="2000">
          <a:solidFill>
            <a:srgbClr val="057590"/>
          </a:solidFill>
          <a:latin typeface="+mn-lt"/>
        </a:defRPr>
      </a:lvl8pPr>
      <a:lvl9pPr marL="3886200" indent="-228600" algn="l" rtl="0" eaLnBrk="1" fontAlgn="base" hangingPunct="1">
        <a:spcBef>
          <a:spcPct val="20000"/>
        </a:spcBef>
        <a:spcAft>
          <a:spcPct val="0"/>
        </a:spcAft>
        <a:buChar char="»"/>
        <a:defRPr sz="2000">
          <a:solidFill>
            <a:srgbClr val="0575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362200"/>
            <a:ext cx="7886700" cy="33670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838200" y="6553200"/>
            <a:ext cx="6565392"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729289"/>
            <a:ext cx="900111" cy="900111"/>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58547" y="6119096"/>
            <a:ext cx="1609254" cy="434104"/>
          </a:xfrm>
          <a:prstGeom prst="rect">
            <a:avLst/>
          </a:prstGeom>
        </p:spPr>
      </p:pic>
      <p:sp>
        <p:nvSpPr>
          <p:cNvPr id="4" name="Slide Number Placeholder 3"/>
          <p:cNvSpPr>
            <a:spLocks noGrp="1"/>
          </p:cNvSpPr>
          <p:nvPr>
            <p:ph type="sldNum" sz="quarter" idx="4"/>
          </p:nvPr>
        </p:nvSpPr>
        <p:spPr>
          <a:xfrm>
            <a:off x="7010401" y="6553200"/>
            <a:ext cx="2057400" cy="365125"/>
          </a:xfrm>
          <a:prstGeom prst="rect">
            <a:avLst/>
          </a:prstGeom>
        </p:spPr>
        <p:txBody>
          <a:bodyPr vert="horz" lIns="91440" tIns="45720" rIns="91440" bIns="45720" rtlCol="0" anchor="ctr"/>
          <a:lstStyle>
            <a:lvl1pPr algn="r">
              <a:defRPr sz="1200" b="1">
                <a:solidFill>
                  <a:schemeClr val="bg1"/>
                </a:solidFill>
              </a:defRPr>
            </a:lvl1pPr>
          </a:lstStyle>
          <a:p>
            <a:fld id="{429ED7D3-FBF0-4A14-AC97-B6BAAAA9ECD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9748705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hyperlink" Target="http://www.careacttarget.org/ihi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4.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hyperlink" Target="http://hab.hrsa.gov" TargetMode="External"/><Relationship Id="rId3" Type="http://schemas.openxmlformats.org/officeDocument/2006/relationships/hyperlink" Target="http://targethiv.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hyperlink" Target="mailto:Astubbs-smith@hrs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391400" cy="1371601"/>
          </a:xfrm>
        </p:spPr>
        <p:txBody>
          <a:bodyPr>
            <a:noAutofit/>
          </a:bodyPr>
          <a:lstStyle/>
          <a:p>
            <a:pPr>
              <a:lnSpc>
                <a:spcPct val="100000"/>
              </a:lnSpc>
            </a:pP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Keeping Up With Change:</a:t>
            </a:r>
            <a:b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HRSA Technical Assistance </a:t>
            </a:r>
            <a:b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&amp; Training</a:t>
            </a:r>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Date Placeholder 3"/>
          <p:cNvSpPr>
            <a:spLocks noGrp="1"/>
          </p:cNvSpPr>
          <p:nvPr>
            <p:ph type="dt" sz="half" idx="10"/>
          </p:nvPr>
        </p:nvSpPr>
        <p:spPr>
          <a:xfrm>
            <a:off x="762000" y="3276600"/>
            <a:ext cx="7924800" cy="365125"/>
          </a:xfrm>
          <a:prstGeom prst="rect">
            <a:avLst/>
          </a:prstGeom>
        </p:spPr>
        <p:txBody>
          <a:bodyPr/>
          <a:lstStyle>
            <a:lvl1pPr algn="r">
              <a:defRPr sz="2200" b="1">
                <a:solidFill>
                  <a:schemeClr val="tx1">
                    <a:lumMod val="85000"/>
                    <a:lumOff val="15000"/>
                  </a:schemeClr>
                </a:solidFill>
              </a:defRPr>
            </a:lvl1pPr>
          </a:lstStyle>
          <a:p>
            <a:pPr algn="l"/>
            <a:r>
              <a:rPr lang="en-US" b="0" dirty="0" smtClean="0">
                <a:solidFill>
                  <a:srgbClr val="0F4D7B"/>
                </a:solidFill>
              </a:rPr>
              <a:t>USCA 2016 – September 17, 2016</a:t>
            </a:r>
          </a:p>
          <a:p>
            <a:pPr algn="l"/>
            <a:endParaRPr lang="en-US" b="0" dirty="0" smtClean="0">
              <a:solidFill>
                <a:srgbClr val="0F4D7B"/>
              </a:solidFill>
            </a:endParaRPr>
          </a:p>
          <a:p>
            <a:pPr algn="l"/>
            <a:r>
              <a:rPr lang="en-US" dirty="0">
                <a:solidFill>
                  <a:srgbClr val="0F4D7B"/>
                </a:solidFill>
              </a:rPr>
              <a:t>April Stubbs-Smith, MPH</a:t>
            </a:r>
          </a:p>
          <a:p>
            <a:pPr algn="l"/>
            <a:r>
              <a:rPr lang="en-US" b="0" dirty="0">
                <a:solidFill>
                  <a:srgbClr val="0F4D7B"/>
                </a:solidFill>
              </a:rPr>
              <a:t>Director, </a:t>
            </a:r>
            <a:r>
              <a:rPr lang="en-US" b="0" dirty="0" smtClean="0">
                <a:solidFill>
                  <a:srgbClr val="0F4D7B"/>
                </a:solidFill>
              </a:rPr>
              <a:t>Division of Domestic </a:t>
            </a:r>
            <a:r>
              <a:rPr lang="en-US" b="0" dirty="0">
                <a:solidFill>
                  <a:srgbClr val="0F4D7B"/>
                </a:solidFill>
              </a:rPr>
              <a:t>HIV Programs</a:t>
            </a:r>
          </a:p>
          <a:p>
            <a:pPr algn="l"/>
            <a:r>
              <a:rPr lang="en-US" b="0" dirty="0">
                <a:solidFill>
                  <a:srgbClr val="0F4D7B"/>
                </a:solidFill>
              </a:rPr>
              <a:t>Office of Training and Capacity Development</a:t>
            </a:r>
          </a:p>
          <a:p>
            <a:pPr algn="l"/>
            <a:r>
              <a:rPr lang="en-US" b="0" dirty="0" smtClean="0">
                <a:solidFill>
                  <a:srgbClr val="0F4D7B"/>
                </a:solidFill>
              </a:rPr>
              <a:t>HIV/AIDS </a:t>
            </a:r>
            <a:r>
              <a:rPr lang="en-US" b="0" dirty="0">
                <a:solidFill>
                  <a:srgbClr val="0F4D7B"/>
                </a:solidFill>
              </a:rPr>
              <a:t>Bureau</a:t>
            </a:r>
          </a:p>
          <a:p>
            <a:pPr algn="l"/>
            <a:endParaRPr lang="en-US" b="0" dirty="0" smtClean="0"/>
          </a:p>
        </p:txBody>
      </p:sp>
    </p:spTree>
    <p:extLst>
      <p:ext uri="{BB962C8B-B14F-4D97-AF65-F5344CB8AC3E}">
        <p14:creationId xmlns:p14="http://schemas.microsoft.com/office/powerpoint/2010/main" val="19004797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3950939680"/>
              </p:ext>
            </p:extLst>
          </p:nvPr>
        </p:nvGraphicFramePr>
        <p:xfrm>
          <a:off x="0" y="1600200"/>
          <a:ext cx="9144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 y="6019800"/>
            <a:ext cx="693420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Note: </a:t>
            </a:r>
            <a:r>
              <a:rPr lang="en-US" sz="1000" dirty="0"/>
              <a:t>N represents the total number of clients in the specific </a:t>
            </a:r>
            <a:r>
              <a:rPr lang="en-US" sz="1000" dirty="0" smtClean="0"/>
              <a:t>subpopulation.</a:t>
            </a:r>
          </a:p>
          <a:p>
            <a:r>
              <a:rPr lang="en-US" sz="1000" i="1" dirty="0" smtClean="0"/>
              <a:t>Viral suppression: </a:t>
            </a:r>
            <a:r>
              <a:rPr lang="en-US" sz="1000" dirty="0" smtClean="0"/>
              <a:t>≥ 1 outpatient ambulatory medical care visit during the calendar year and ≥1 viral load reported, with the last  viral load result &lt;200 copies/</a:t>
            </a:r>
            <a:r>
              <a:rPr lang="en-US" sz="1000" dirty="0" err="1" smtClean="0"/>
              <a:t>mL.</a:t>
            </a:r>
            <a:endParaRPr lang="en-US" sz="1000" dirty="0"/>
          </a:p>
          <a:p>
            <a:endParaRPr lang="en-US" sz="1000" dirty="0"/>
          </a:p>
        </p:txBody>
      </p:sp>
      <p:sp>
        <p:nvSpPr>
          <p:cNvPr id="3" name="Title 2"/>
          <p:cNvSpPr>
            <a:spLocks noGrp="1"/>
          </p:cNvSpPr>
          <p:nvPr>
            <p:ph type="title"/>
          </p:nvPr>
        </p:nvSpPr>
        <p:spPr>
          <a:xfrm>
            <a:off x="304800" y="122237"/>
            <a:ext cx="8229600" cy="1325563"/>
          </a:xfrm>
        </p:spPr>
        <p:txBody>
          <a:bodyPr>
            <a:noAutofit/>
          </a:bodyPr>
          <a:lstStyle/>
          <a:p>
            <a:r>
              <a:rPr lang="en-US" sz="2500" dirty="0"/>
              <a:t>Viral </a:t>
            </a:r>
            <a:r>
              <a:rPr lang="en-US" sz="2500" dirty="0" smtClean="0"/>
              <a:t>Suppression </a:t>
            </a:r>
            <a:r>
              <a:rPr lang="en-US" sz="2500" dirty="0"/>
              <a:t>a</a:t>
            </a:r>
            <a:r>
              <a:rPr lang="en-US" sz="2500" dirty="0" smtClean="0"/>
              <a:t>mong MSM Served </a:t>
            </a:r>
            <a:r>
              <a:rPr lang="en-US" sz="2500" dirty="0"/>
              <a:t>by the Ryan White HIV/AIDS Program (non-ADAP), </a:t>
            </a:r>
            <a:r>
              <a:rPr lang="en-US" sz="2500" dirty="0" smtClean="0"/>
              <a:t>2014—United </a:t>
            </a:r>
            <a:r>
              <a:rPr lang="en-US" sz="2500" dirty="0"/>
              <a:t>States and 3 Territories</a:t>
            </a:r>
          </a:p>
        </p:txBody>
      </p:sp>
    </p:spTree>
    <p:extLst>
      <p:ext uri="{BB962C8B-B14F-4D97-AF65-F5344CB8AC3E}">
        <p14:creationId xmlns:p14="http://schemas.microsoft.com/office/powerpoint/2010/main" val="8562456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descr="chart illustrating viral suppression in young black/african american wormen, aged 13-24 years old served by the Ryan White HIV/AIDS Program in 2014"/>
          <p:cNvGraphicFramePr>
            <a:graphicFrameLocks noGrp="1"/>
          </p:cNvGraphicFramePr>
          <p:nvPr>
            <p:ph idx="1"/>
            <p:extLst>
              <p:ext uri="{D42A27DB-BD31-4B8C-83A1-F6EECF244321}">
                <p14:modId xmlns:p14="http://schemas.microsoft.com/office/powerpoint/2010/main" val="1141510291"/>
              </p:ext>
            </p:extLst>
          </p:nvPr>
        </p:nvGraphicFramePr>
        <p:xfrm>
          <a:off x="-17814" y="1709185"/>
          <a:ext cx="9085613" cy="466840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4"/>
          <p:cNvSpPr txBox="1"/>
          <p:nvPr/>
        </p:nvSpPr>
        <p:spPr>
          <a:xfrm>
            <a:off x="-7917" y="6019800"/>
            <a:ext cx="7323117" cy="715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Note: </a:t>
            </a:r>
            <a:r>
              <a:rPr lang="en-US" sz="1000" dirty="0"/>
              <a:t>N represents the total number of clients in the specific </a:t>
            </a:r>
            <a:r>
              <a:rPr lang="en-US" sz="1000" dirty="0" smtClean="0"/>
              <a:t>subpopulation.</a:t>
            </a:r>
          </a:p>
          <a:p>
            <a:r>
              <a:rPr lang="en-US" sz="1000" i="1" dirty="0"/>
              <a:t>Viral suppression: </a:t>
            </a:r>
            <a:r>
              <a:rPr lang="en-US" sz="1000" dirty="0"/>
              <a:t>≥ 1 outpatient ambulatory medical care visit during the calendar year and ≥1 viral load reported, with the last  viral load result &lt;200 </a:t>
            </a:r>
            <a:r>
              <a:rPr lang="en-US" sz="1000" dirty="0" smtClean="0"/>
              <a:t>copies/</a:t>
            </a:r>
            <a:r>
              <a:rPr lang="en-US" sz="1000" dirty="0" err="1" smtClean="0"/>
              <a:t>mL.</a:t>
            </a:r>
            <a:endParaRPr lang="en-US" sz="1000" dirty="0"/>
          </a:p>
          <a:p>
            <a:endParaRPr lang="en-US" sz="1000" dirty="0"/>
          </a:p>
        </p:txBody>
      </p:sp>
      <p:sp>
        <p:nvSpPr>
          <p:cNvPr id="3" name="Title 2"/>
          <p:cNvSpPr>
            <a:spLocks noGrp="1"/>
          </p:cNvSpPr>
          <p:nvPr>
            <p:ph type="title"/>
          </p:nvPr>
        </p:nvSpPr>
        <p:spPr>
          <a:xfrm>
            <a:off x="304800" y="122237"/>
            <a:ext cx="8382000" cy="1325563"/>
          </a:xfrm>
        </p:spPr>
        <p:txBody>
          <a:bodyPr>
            <a:noAutofit/>
          </a:bodyPr>
          <a:lstStyle/>
          <a:p>
            <a:r>
              <a:rPr lang="en-US" sz="2500" dirty="0"/>
              <a:t>Viral </a:t>
            </a:r>
            <a:r>
              <a:rPr lang="en-US" sz="2500" dirty="0" smtClean="0"/>
              <a:t>Suppression </a:t>
            </a:r>
            <a:r>
              <a:rPr lang="en-US" sz="2500" dirty="0"/>
              <a:t>Among </a:t>
            </a:r>
            <a:r>
              <a:rPr lang="en-US" sz="2500" dirty="0" smtClean="0"/>
              <a:t>Women Served </a:t>
            </a:r>
            <a:r>
              <a:rPr lang="en-US" sz="2500" dirty="0"/>
              <a:t>by the Ryan White HIV/AIDS Program (non-ADAP), </a:t>
            </a:r>
            <a:r>
              <a:rPr lang="en-US" sz="2500" dirty="0" smtClean="0"/>
              <a:t>2014—United </a:t>
            </a:r>
            <a:r>
              <a:rPr lang="en-US" sz="2500" dirty="0"/>
              <a:t>States and 3 Territories</a:t>
            </a:r>
          </a:p>
        </p:txBody>
      </p:sp>
    </p:spTree>
    <p:extLst>
      <p:ext uri="{BB962C8B-B14F-4D97-AF65-F5344CB8AC3E}">
        <p14:creationId xmlns:p14="http://schemas.microsoft.com/office/powerpoint/2010/main" val="39101257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HRSA/HAB TA and Training Activities</a:t>
            </a:r>
            <a:endParaRPr lang="en-US" dirty="0"/>
          </a:p>
        </p:txBody>
      </p:sp>
    </p:spTree>
    <p:extLst>
      <p:ext uri="{BB962C8B-B14F-4D97-AF65-F5344CB8AC3E}">
        <p14:creationId xmlns:p14="http://schemas.microsoft.com/office/powerpoint/2010/main" val="28126103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8763000" cy="1249363"/>
          </a:xfrm>
        </p:spPr>
        <p:txBody>
          <a:bodyPr>
            <a:noAutofit/>
          </a:bodyPr>
          <a:lstStyle/>
          <a:p>
            <a:pPr lvl="0" fontAlgn="base">
              <a:spcAft>
                <a:spcPct val="0"/>
              </a:spcAft>
            </a:pPr>
            <a:r>
              <a:rPr lang="en-US" sz="3600" dirty="0" smtClean="0"/>
              <a:t>HRSA</a:t>
            </a:r>
            <a:r>
              <a:rPr lang="en-US" sz="3600" dirty="0"/>
              <a:t>/HAB TA </a:t>
            </a:r>
            <a:r>
              <a:rPr lang="en-US" sz="3600" dirty="0" smtClean="0"/>
              <a:t>Resources:</a:t>
            </a:r>
            <a:br>
              <a:rPr lang="en-US" sz="3600" dirty="0" smtClean="0"/>
            </a:br>
            <a:r>
              <a:rPr lang="en-US" sz="3200" dirty="0" smtClean="0"/>
              <a:t>Integrating with the Health Care Delivery System</a:t>
            </a:r>
            <a:endParaRPr lang="en-US" sz="3200" dirty="0"/>
          </a:p>
        </p:txBody>
      </p:sp>
      <p:sp>
        <p:nvSpPr>
          <p:cNvPr id="3" name="Content Placeholder 2"/>
          <p:cNvSpPr>
            <a:spLocks noGrp="1"/>
          </p:cNvSpPr>
          <p:nvPr>
            <p:ph idx="1"/>
          </p:nvPr>
        </p:nvSpPr>
        <p:spPr>
          <a:xfrm>
            <a:off x="304800" y="1600200"/>
            <a:ext cx="8210550" cy="4800600"/>
          </a:xfrm>
        </p:spPr>
        <p:txBody>
          <a:bodyPr>
            <a:normAutofit/>
          </a:bodyPr>
          <a:lstStyle/>
          <a:p>
            <a:pPr lvl="0" fontAlgn="base">
              <a:spcBef>
                <a:spcPct val="0"/>
              </a:spcBef>
              <a:spcAft>
                <a:spcPct val="0"/>
              </a:spcAft>
            </a:pPr>
            <a:r>
              <a:rPr lang="en-US" sz="2200" b="1" dirty="0">
                <a:cs typeface="Arial" panose="020B0604020202020204" pitchFamily="34" charset="0"/>
              </a:rPr>
              <a:t>Engaging in Marketplace Insurance </a:t>
            </a:r>
            <a:r>
              <a:rPr lang="en-US" sz="2200" b="1" dirty="0" smtClean="0">
                <a:cs typeface="Arial" panose="020B0604020202020204" pitchFamily="34" charset="0"/>
              </a:rPr>
              <a:t>Plans </a:t>
            </a:r>
            <a:r>
              <a:rPr lang="en-US" sz="2100" dirty="0" smtClean="0">
                <a:cs typeface="Arial" panose="020B0604020202020204" pitchFamily="34" charset="0"/>
              </a:rPr>
              <a:t>Train </a:t>
            </a:r>
            <a:r>
              <a:rPr lang="en-US" sz="2100" dirty="0">
                <a:cs typeface="Arial" panose="020B0604020202020204" pitchFamily="34" charset="0"/>
              </a:rPr>
              <a:t>RWHAP providers of core medical services to contract with qualified health </a:t>
            </a:r>
            <a:r>
              <a:rPr lang="en-US" sz="2100" dirty="0" smtClean="0">
                <a:cs typeface="Arial" panose="020B0604020202020204" pitchFamily="34" charset="0"/>
              </a:rPr>
              <a:t>plans</a:t>
            </a:r>
          </a:p>
          <a:p>
            <a:pPr marL="800100" lvl="2" indent="-342900">
              <a:spcBef>
                <a:spcPts val="1000"/>
              </a:spcBef>
              <a:spcAft>
                <a:spcPts val="1000"/>
              </a:spcAft>
              <a:buFont typeface="Courier New" panose="02070309020205020404" pitchFamily="49" charset="0"/>
              <a:buChar char="o"/>
            </a:pPr>
            <a:r>
              <a:rPr lang="en-US" sz="2000" dirty="0" smtClean="0">
                <a:solidFill>
                  <a:srgbClr val="0F4D7B"/>
                </a:solidFill>
                <a:cs typeface="Arial" panose="020B0604020202020204" pitchFamily="34" charset="0"/>
              </a:rPr>
              <a:t>Facilitate </a:t>
            </a:r>
            <a:r>
              <a:rPr lang="en-US" sz="2000" dirty="0">
                <a:solidFill>
                  <a:srgbClr val="0F4D7B"/>
                </a:solidFill>
                <a:cs typeface="Arial" panose="020B0604020202020204" pitchFamily="34" charset="0"/>
              </a:rPr>
              <a:t>client enrollment into health plans as appropriate</a:t>
            </a:r>
          </a:p>
          <a:p>
            <a:r>
              <a:rPr lang="en-US" dirty="0" smtClean="0"/>
              <a:t>Establishing AIDS Service Organization (ASO) Service Models</a:t>
            </a:r>
          </a:p>
          <a:p>
            <a:pPr lvl="1">
              <a:buFont typeface="Courier New" panose="02070309020205020404" pitchFamily="49" charset="0"/>
              <a:buChar char="o"/>
            </a:pPr>
            <a:r>
              <a:rPr lang="en-US" dirty="0" smtClean="0">
                <a:solidFill>
                  <a:srgbClr val="0F4D7B"/>
                </a:solidFill>
              </a:rPr>
              <a:t>Train non-medical ASOs to develop business plans to provide services for vulnerable populations</a:t>
            </a:r>
          </a:p>
          <a:p>
            <a:pPr lvl="1">
              <a:spcAft>
                <a:spcPts val="1000"/>
              </a:spcAft>
              <a:buFont typeface="Courier New" panose="02070309020205020404" pitchFamily="49" charset="0"/>
              <a:buChar char="o"/>
            </a:pPr>
            <a:r>
              <a:rPr lang="en-US" dirty="0" smtClean="0">
                <a:solidFill>
                  <a:srgbClr val="0F4D7B"/>
                </a:solidFill>
              </a:rPr>
              <a:t>Improve health outcomes across the care continuum</a:t>
            </a:r>
            <a:endParaRPr lang="en-US" dirty="0">
              <a:solidFill>
                <a:srgbClr val="0F4D7B"/>
              </a:solidFill>
            </a:endParaRPr>
          </a:p>
          <a:p>
            <a:pPr marL="228600" lvl="1" indent="-168275"/>
            <a:r>
              <a:rPr lang="en-US" sz="2200" b="1" dirty="0">
                <a:solidFill>
                  <a:srgbClr val="0F4D7B"/>
                </a:solidFill>
              </a:rPr>
              <a:t>Ryan White HIV/AIDS Program Outcomes within the Context of the Affordable Care </a:t>
            </a:r>
            <a:r>
              <a:rPr lang="en-US" sz="2200" b="1" dirty="0" smtClean="0">
                <a:solidFill>
                  <a:srgbClr val="0F4D7B"/>
                </a:solidFill>
              </a:rPr>
              <a:t>Act</a:t>
            </a:r>
          </a:p>
          <a:p>
            <a:pPr marL="860425" lvl="2" indent="-342900">
              <a:buFont typeface="Courier New" panose="02070309020205020404" pitchFamily="49" charset="0"/>
              <a:buChar char="o"/>
            </a:pPr>
            <a:r>
              <a:rPr lang="en-US" sz="2000" dirty="0" smtClean="0">
                <a:solidFill>
                  <a:srgbClr val="0F4D7B"/>
                </a:solidFill>
              </a:rPr>
              <a:t>Assess effect of services offered post ACA implementation</a:t>
            </a:r>
          </a:p>
          <a:p>
            <a:pPr marL="860425" lvl="2" indent="-342900">
              <a:buFont typeface="Courier New" panose="02070309020205020404" pitchFamily="49" charset="0"/>
              <a:buChar char="o"/>
            </a:pPr>
            <a:r>
              <a:rPr lang="en-US" sz="2000" dirty="0" smtClean="0">
                <a:solidFill>
                  <a:srgbClr val="0F4D7B"/>
                </a:solidFill>
              </a:rPr>
              <a:t>Develop TA tools to assist recipients navigate insurance marketplace</a:t>
            </a:r>
            <a:endParaRPr lang="en-US" sz="2000" dirty="0">
              <a:solidFill>
                <a:srgbClr val="0F4D7B"/>
              </a:solidFill>
            </a:endParaRPr>
          </a:p>
          <a:p>
            <a:pPr marL="457200" lvl="1" indent="0">
              <a:buNone/>
            </a:pPr>
            <a:endParaRPr lang="en-US" dirty="0" smtClean="0">
              <a:solidFill>
                <a:srgbClr val="0F4D7B"/>
              </a:solidFill>
            </a:endParaRPr>
          </a:p>
        </p:txBody>
      </p:sp>
      <p:sp>
        <p:nvSpPr>
          <p:cNvPr id="4" name="Slide Number Placeholder 3"/>
          <p:cNvSpPr>
            <a:spLocks noGrp="1"/>
          </p:cNvSpPr>
          <p:nvPr>
            <p:ph type="sldNum" sz="quarter" idx="12"/>
          </p:nvPr>
        </p:nvSpPr>
        <p:spPr>
          <a:xfrm>
            <a:off x="6934200" y="6248400"/>
            <a:ext cx="2057400" cy="365125"/>
          </a:xfrm>
        </p:spPr>
        <p:txBody>
          <a:bodyPr/>
          <a:lstStyle/>
          <a:p>
            <a:fld id="{98CAC835-CB3A-4636-B1A8-864CF79ADCD1}" type="slidenum">
              <a:rPr lang="en-US" smtClean="0">
                <a:solidFill>
                  <a:prstClr val="black"/>
                </a:solidFill>
              </a:rPr>
              <a:t>13</a:t>
            </a:fld>
            <a:endParaRPr lang="en-US" dirty="0">
              <a:solidFill>
                <a:prstClr val="black"/>
              </a:solidFill>
            </a:endParaRPr>
          </a:p>
        </p:txBody>
      </p:sp>
    </p:spTree>
    <p:extLst>
      <p:ext uri="{BB962C8B-B14F-4D97-AF65-F5344CB8AC3E}">
        <p14:creationId xmlns:p14="http://schemas.microsoft.com/office/powerpoint/2010/main" val="34710228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7886700" cy="1096975"/>
          </a:xfrm>
        </p:spPr>
        <p:txBody>
          <a:bodyPr>
            <a:noAutofit/>
          </a:bodyPr>
          <a:lstStyle/>
          <a:p>
            <a:r>
              <a:rPr lang="en-US" sz="3600" dirty="0"/>
              <a:t>HRSA/HAB TA Resources</a:t>
            </a:r>
            <a:r>
              <a:rPr lang="en-US" sz="3600" dirty="0" smtClean="0"/>
              <a:t>:</a:t>
            </a:r>
            <a:br>
              <a:rPr lang="en-US" sz="3600" dirty="0" smtClean="0"/>
            </a:br>
            <a:r>
              <a:rPr lang="en-US" sz="3600" dirty="0" smtClean="0"/>
              <a:t>Addressing Population Needs</a:t>
            </a:r>
            <a:r>
              <a:rPr lang="en-US" sz="3600" dirty="0">
                <a:solidFill>
                  <a:srgbClr val="C00000"/>
                </a:solidFill>
                <a:cs typeface="Arial"/>
              </a:rPr>
              <a:t/>
            </a:r>
            <a:br>
              <a:rPr lang="en-US" sz="3600" dirty="0">
                <a:solidFill>
                  <a:srgbClr val="C00000"/>
                </a:solidFill>
                <a:cs typeface="Arial"/>
              </a:rPr>
            </a:br>
            <a:endParaRPr lang="en-US" sz="3600" dirty="0"/>
          </a:p>
        </p:txBody>
      </p:sp>
      <p:sp>
        <p:nvSpPr>
          <p:cNvPr id="6" name="Content Placeholder 5"/>
          <p:cNvSpPr>
            <a:spLocks noGrp="1"/>
          </p:cNvSpPr>
          <p:nvPr>
            <p:ph idx="1"/>
          </p:nvPr>
        </p:nvSpPr>
        <p:spPr>
          <a:xfrm>
            <a:off x="457200" y="1600200"/>
            <a:ext cx="8229600" cy="4800600"/>
          </a:xfrm>
        </p:spPr>
        <p:txBody>
          <a:bodyPr>
            <a:normAutofit/>
          </a:bodyPr>
          <a:lstStyle/>
          <a:p>
            <a:pPr fontAlgn="base">
              <a:spcBef>
                <a:spcPct val="0"/>
              </a:spcBef>
              <a:spcAft>
                <a:spcPts val="600"/>
              </a:spcAft>
            </a:pPr>
            <a:r>
              <a:rPr lang="en-US" sz="2400" dirty="0">
                <a:cs typeface="Arial"/>
              </a:rPr>
              <a:t>Resource and Technical Assistance Center for HIV Prevention and Care for Black </a:t>
            </a:r>
            <a:r>
              <a:rPr lang="en-US" sz="2400" dirty="0" smtClean="0">
                <a:cs typeface="Arial"/>
              </a:rPr>
              <a:t>Men Having Sex With Men (MSM-CEBAAC)</a:t>
            </a:r>
            <a:endParaRPr lang="en-US" sz="2400" dirty="0">
              <a:cs typeface="Arial"/>
            </a:endParaRPr>
          </a:p>
          <a:p>
            <a:pPr lvl="1" fontAlgn="base">
              <a:spcBef>
                <a:spcPct val="0"/>
              </a:spcBef>
              <a:spcAft>
                <a:spcPts val="600"/>
              </a:spcAft>
            </a:pPr>
            <a:r>
              <a:rPr lang="en-US" dirty="0" smtClean="0">
                <a:cs typeface="Arial"/>
              </a:rPr>
              <a:t>Compiling, replicating, and distributing effective models for HIV clinical care &amp; treatment for adult and young (13-24) Black MSM</a:t>
            </a:r>
            <a:endParaRPr lang="en-US" sz="2400" dirty="0">
              <a:cs typeface="Arial"/>
            </a:endParaRPr>
          </a:p>
          <a:p>
            <a:pPr fontAlgn="base">
              <a:spcBef>
                <a:spcPct val="0"/>
              </a:spcBef>
              <a:spcAft>
                <a:spcPts val="600"/>
              </a:spcAft>
            </a:pPr>
            <a:r>
              <a:rPr lang="en-US" sz="2400" dirty="0" smtClean="0">
                <a:cs typeface="Arial"/>
              </a:rPr>
              <a:t>Building </a:t>
            </a:r>
            <a:r>
              <a:rPr lang="en-US" sz="2400" dirty="0">
                <a:cs typeface="Arial"/>
              </a:rPr>
              <a:t>Futures: Supporting Youth Living with HIV </a:t>
            </a:r>
            <a:r>
              <a:rPr lang="en-US" dirty="0">
                <a:solidFill>
                  <a:srgbClr val="C00000"/>
                </a:solidFill>
                <a:cs typeface="Arial"/>
              </a:rPr>
              <a:t>	</a:t>
            </a:r>
            <a:endParaRPr lang="en-US" dirty="0" smtClean="0">
              <a:solidFill>
                <a:srgbClr val="C00000"/>
              </a:solidFill>
              <a:cs typeface="Arial"/>
            </a:endParaRPr>
          </a:p>
          <a:p>
            <a:pPr marL="742950" lvl="1" indent="-285750" fontAlgn="base">
              <a:spcBef>
                <a:spcPct val="0"/>
              </a:spcBef>
              <a:spcAft>
                <a:spcPts val="600"/>
              </a:spcAft>
            </a:pPr>
            <a:r>
              <a:rPr lang="en-US" dirty="0" smtClean="0">
                <a:solidFill>
                  <a:srgbClr val="000000"/>
                </a:solidFill>
              </a:rPr>
              <a:t>Assessing barriers/gaps in care and current state of HIV infected youth (13-24) receiving RWHAP funded care and treatment</a:t>
            </a:r>
            <a:endParaRPr lang="en-US" dirty="0">
              <a:solidFill>
                <a:srgbClr val="000000"/>
              </a:solidFill>
            </a:endParaRPr>
          </a:p>
          <a:p>
            <a:pPr lvl="0" fontAlgn="base">
              <a:lnSpc>
                <a:spcPct val="100000"/>
              </a:lnSpc>
              <a:spcBef>
                <a:spcPct val="0"/>
              </a:spcBef>
              <a:spcAft>
                <a:spcPts val="600"/>
              </a:spcAft>
            </a:pPr>
            <a:r>
              <a:rPr lang="en-US" sz="2400" dirty="0">
                <a:cs typeface="Arial"/>
              </a:rPr>
              <a:t>Consultation Meetings &amp; Reports </a:t>
            </a:r>
            <a:endParaRPr lang="en-US" sz="2400" dirty="0">
              <a:solidFill>
                <a:srgbClr val="C00000"/>
              </a:solidFil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4123601941"/>
              </p:ext>
            </p:extLst>
          </p:nvPr>
        </p:nvGraphicFramePr>
        <p:xfrm>
          <a:off x="609600" y="4572000"/>
          <a:ext cx="6705600" cy="1752600"/>
        </p:xfrm>
        <a:graphic>
          <a:graphicData uri="http://schemas.openxmlformats.org/drawingml/2006/table">
            <a:tbl>
              <a:tblPr firstRow="1" bandRow="1">
                <a:tableStyleId>{00A15C55-8517-42AA-B614-E9B94910E393}</a:tableStyleId>
              </a:tblPr>
              <a:tblGrid>
                <a:gridCol w="2765196"/>
                <a:gridCol w="3940404"/>
              </a:tblGrid>
              <a:tr h="370840">
                <a:tc>
                  <a:txBody>
                    <a:bodyPr/>
                    <a:lstStyle/>
                    <a:p>
                      <a:pPr algn="ctr"/>
                      <a:r>
                        <a:rPr lang="en-US" dirty="0" smtClean="0"/>
                        <a:t>Completed Consultations</a:t>
                      </a:r>
                    </a:p>
                    <a:p>
                      <a:pPr algn="ctr"/>
                      <a:r>
                        <a:rPr lang="en-US" dirty="0" smtClean="0"/>
                        <a:t>2015</a:t>
                      </a:r>
                    </a:p>
                  </a:txBody>
                  <a:tcPr/>
                </a:tc>
                <a:tc>
                  <a:txBody>
                    <a:bodyPr/>
                    <a:lstStyle/>
                    <a:p>
                      <a:pPr algn="ctr"/>
                      <a:r>
                        <a:rPr lang="en-US" baseline="0" dirty="0" smtClean="0"/>
                        <a:t>Planned/Completed Consultations 2016</a:t>
                      </a:r>
                    </a:p>
                  </a:txBody>
                  <a:tcPr/>
                </a:tc>
              </a:tr>
              <a:tr h="370840">
                <a:tc>
                  <a:txBody>
                    <a:bodyPr/>
                    <a:lstStyle/>
                    <a:p>
                      <a:r>
                        <a:rPr lang="en-US" dirty="0" smtClean="0"/>
                        <a:t>Women Living with HIV</a:t>
                      </a:r>
                      <a:endParaRPr lang="en-US" dirty="0"/>
                    </a:p>
                  </a:txBody>
                  <a:tcPr/>
                </a:tc>
                <a:tc>
                  <a:txBody>
                    <a:bodyPr/>
                    <a:lstStyle/>
                    <a:p>
                      <a:r>
                        <a:rPr lang="en-US" dirty="0" smtClean="0"/>
                        <a:t>Leadership</a:t>
                      </a:r>
                      <a:r>
                        <a:rPr lang="en-US" baseline="0" dirty="0" smtClean="0"/>
                        <a:t> of People Living with HIV</a:t>
                      </a:r>
                      <a:endParaRPr lang="en-US" dirty="0"/>
                    </a:p>
                  </a:txBody>
                  <a:tcPr/>
                </a:tc>
              </a:tr>
              <a:tr h="370840">
                <a:tc>
                  <a:txBody>
                    <a:bodyPr/>
                    <a:lstStyle/>
                    <a:p>
                      <a:r>
                        <a:rPr lang="en-US" dirty="0" smtClean="0"/>
                        <a:t>Youth</a:t>
                      </a:r>
                      <a:r>
                        <a:rPr lang="en-US" baseline="0" dirty="0" smtClean="0"/>
                        <a:t> Living with HIV</a:t>
                      </a:r>
                      <a:endParaRPr lang="en-US" dirty="0"/>
                    </a:p>
                  </a:txBody>
                  <a:tcPr/>
                </a:tc>
                <a:tc>
                  <a:txBody>
                    <a:bodyPr/>
                    <a:lstStyle/>
                    <a:p>
                      <a:r>
                        <a:rPr lang="en-US" dirty="0" smtClean="0"/>
                        <a:t>Retention</a:t>
                      </a:r>
                      <a:r>
                        <a:rPr lang="en-US" baseline="0" dirty="0" smtClean="0"/>
                        <a:t> Measure</a:t>
                      </a:r>
                      <a:endParaRPr lang="en-US" dirty="0"/>
                    </a:p>
                  </a:txBody>
                  <a:tcPr/>
                </a:tc>
              </a:tr>
              <a:tr h="370840">
                <a:tc>
                  <a:txBody>
                    <a:bodyPr/>
                    <a:lstStyle/>
                    <a:p>
                      <a:r>
                        <a:rPr lang="en-US" dirty="0" smtClean="0"/>
                        <a:t>Trauma and HIV</a:t>
                      </a:r>
                      <a:endParaRPr lang="en-US" dirty="0"/>
                    </a:p>
                  </a:txBody>
                  <a:tcPr/>
                </a:tc>
                <a:tc>
                  <a:txBody>
                    <a:bodyPr/>
                    <a:lstStyle/>
                    <a:p>
                      <a:r>
                        <a:rPr lang="en-US" dirty="0" smtClean="0"/>
                        <a:t>Pediatric</a:t>
                      </a:r>
                      <a:r>
                        <a:rPr lang="en-US" baseline="0" dirty="0" smtClean="0"/>
                        <a:t> Care</a:t>
                      </a:r>
                      <a:r>
                        <a:rPr lang="en-US" dirty="0" smtClean="0"/>
                        <a:t> Expertise </a:t>
                      </a:r>
                      <a:endParaRPr lang="en-US" dirty="0"/>
                    </a:p>
                  </a:txBody>
                  <a:tcPr/>
                </a:tc>
              </a:tr>
            </a:tbl>
          </a:graphicData>
        </a:graphic>
      </p:graphicFrame>
    </p:spTree>
    <p:extLst>
      <p:ext uri="{BB962C8B-B14F-4D97-AF65-F5344CB8AC3E}">
        <p14:creationId xmlns:p14="http://schemas.microsoft.com/office/powerpoint/2010/main" val="37927632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4294967295"/>
          </p:nvPr>
        </p:nvSpPr>
        <p:spPr>
          <a:xfrm>
            <a:off x="533400" y="1752600"/>
            <a:ext cx="4114799" cy="3798888"/>
          </a:xfrm>
          <a:prstGeom prst="rect">
            <a:avLst/>
          </a:prstGeom>
        </p:spPr>
        <p:txBody>
          <a:bodyPr numCol="1">
            <a:noAutofit/>
          </a:bodyPr>
          <a:lstStyle/>
          <a:p>
            <a:pPr marL="0" indent="0">
              <a:lnSpc>
                <a:spcPct val="100000"/>
              </a:lnSpc>
              <a:spcBef>
                <a:spcPts val="0"/>
              </a:spcBef>
              <a:spcAft>
                <a:spcPts val="600"/>
              </a:spcAft>
              <a:buNone/>
            </a:pPr>
            <a:r>
              <a:rPr lang="en-US" sz="2400" dirty="0" smtClean="0"/>
              <a:t>Current</a:t>
            </a:r>
          </a:p>
          <a:p>
            <a:pPr>
              <a:lnSpc>
                <a:spcPct val="100000"/>
              </a:lnSpc>
              <a:spcBef>
                <a:spcPts val="0"/>
              </a:spcBef>
              <a:spcAft>
                <a:spcPts val="600"/>
              </a:spcAft>
            </a:pPr>
            <a:r>
              <a:rPr lang="en-US" sz="2400" b="0" dirty="0" smtClean="0"/>
              <a:t>TARGET Center</a:t>
            </a:r>
          </a:p>
          <a:p>
            <a:pPr>
              <a:lnSpc>
                <a:spcPct val="100000"/>
              </a:lnSpc>
              <a:spcBef>
                <a:spcPts val="0"/>
              </a:spcBef>
              <a:spcAft>
                <a:spcPts val="600"/>
              </a:spcAft>
            </a:pPr>
            <a:r>
              <a:rPr lang="en-US" sz="2400" b="0" dirty="0"/>
              <a:t>ADAP TA </a:t>
            </a:r>
          </a:p>
          <a:p>
            <a:pPr>
              <a:lnSpc>
                <a:spcPct val="100000"/>
              </a:lnSpc>
              <a:spcBef>
                <a:spcPts val="0"/>
              </a:spcBef>
              <a:spcAft>
                <a:spcPts val="600"/>
              </a:spcAft>
            </a:pPr>
            <a:r>
              <a:rPr lang="en-US" sz="2400" b="0" dirty="0" smtClean="0"/>
              <a:t>Clinician Training (AETCs)</a:t>
            </a:r>
          </a:p>
          <a:p>
            <a:pPr>
              <a:lnSpc>
                <a:spcPct val="100000"/>
              </a:lnSpc>
              <a:spcBef>
                <a:spcPts val="0"/>
              </a:spcBef>
              <a:spcAft>
                <a:spcPts val="600"/>
              </a:spcAft>
            </a:pPr>
            <a:r>
              <a:rPr lang="en-US" sz="2400" b="0" dirty="0" smtClean="0"/>
              <a:t>Data </a:t>
            </a:r>
            <a:r>
              <a:rPr lang="en-US" sz="2400" b="0" dirty="0"/>
              <a:t>(</a:t>
            </a:r>
            <a:r>
              <a:rPr lang="en-US" sz="2400" b="0" dirty="0" err="1"/>
              <a:t>CAREWare</a:t>
            </a:r>
            <a:r>
              <a:rPr lang="en-US" sz="2400" b="0" dirty="0"/>
              <a:t> Software, RSR/ADR)</a:t>
            </a:r>
          </a:p>
          <a:p>
            <a:pPr>
              <a:lnSpc>
                <a:spcPct val="100000"/>
              </a:lnSpc>
              <a:spcBef>
                <a:spcPts val="0"/>
              </a:spcBef>
              <a:spcAft>
                <a:spcPts val="600"/>
              </a:spcAft>
            </a:pPr>
            <a:r>
              <a:rPr lang="en-US" sz="2400" b="0" dirty="0"/>
              <a:t>Engaging People in Care</a:t>
            </a:r>
          </a:p>
          <a:p>
            <a:pPr>
              <a:lnSpc>
                <a:spcPct val="100000"/>
              </a:lnSpc>
              <a:spcBef>
                <a:spcPts val="0"/>
              </a:spcBef>
              <a:spcAft>
                <a:spcPts val="600"/>
              </a:spcAft>
            </a:pPr>
            <a:r>
              <a:rPr lang="en-US" sz="2400" b="0" dirty="0" smtClean="0"/>
              <a:t>Fiscal Management </a:t>
            </a:r>
          </a:p>
          <a:p>
            <a:pPr>
              <a:lnSpc>
                <a:spcPct val="100000"/>
              </a:lnSpc>
              <a:spcBef>
                <a:spcPts val="0"/>
              </a:spcBef>
              <a:spcAft>
                <a:spcPts val="600"/>
              </a:spcAft>
            </a:pPr>
            <a:r>
              <a:rPr lang="en-US" sz="2400" b="0" dirty="0" smtClean="0"/>
              <a:t>Health Care Reform</a:t>
            </a:r>
          </a:p>
          <a:p>
            <a:pPr>
              <a:lnSpc>
                <a:spcPct val="100000"/>
              </a:lnSpc>
              <a:spcBef>
                <a:spcPts val="0"/>
              </a:spcBef>
              <a:spcAft>
                <a:spcPts val="600"/>
              </a:spcAft>
            </a:pPr>
            <a:r>
              <a:rPr lang="en-US" sz="2400" b="0" dirty="0" smtClean="0"/>
              <a:t>Health Literacy</a:t>
            </a:r>
          </a:p>
          <a:p>
            <a:pPr>
              <a:lnSpc>
                <a:spcPct val="100000"/>
              </a:lnSpc>
              <a:spcBef>
                <a:spcPts val="0"/>
              </a:spcBef>
              <a:spcAft>
                <a:spcPts val="600"/>
              </a:spcAft>
            </a:pPr>
            <a:r>
              <a:rPr lang="en-US" sz="2400" b="0" dirty="0" smtClean="0"/>
              <a:t>National </a:t>
            </a:r>
            <a:r>
              <a:rPr lang="en-US" sz="2400" b="0" dirty="0"/>
              <a:t>Quality Center</a:t>
            </a:r>
          </a:p>
          <a:p>
            <a:pPr>
              <a:spcAft>
                <a:spcPts val="600"/>
              </a:spcAft>
            </a:pPr>
            <a:endParaRPr lang="en-US" sz="2400" dirty="0"/>
          </a:p>
          <a:p>
            <a:pPr>
              <a:spcAft>
                <a:spcPts val="600"/>
              </a:spcAft>
            </a:pPr>
            <a:endParaRPr lang="en-US" sz="2000" dirty="0"/>
          </a:p>
        </p:txBody>
      </p:sp>
      <p:sp>
        <p:nvSpPr>
          <p:cNvPr id="2" name="Title 1"/>
          <p:cNvSpPr>
            <a:spLocks noGrp="1"/>
          </p:cNvSpPr>
          <p:nvPr>
            <p:ph type="title"/>
          </p:nvPr>
        </p:nvSpPr>
        <p:spPr>
          <a:xfrm>
            <a:off x="457200" y="304800"/>
            <a:ext cx="7886700" cy="1325563"/>
          </a:xfrm>
        </p:spPr>
        <p:txBody>
          <a:bodyPr/>
          <a:lstStyle/>
          <a:p>
            <a:r>
              <a:rPr lang="en-US" dirty="0" smtClean="0"/>
              <a:t>HRSA/HAB TA Resources: Recap</a:t>
            </a:r>
            <a:endParaRPr lang="en-US" dirty="0"/>
          </a:p>
        </p:txBody>
      </p:sp>
      <p:sp>
        <p:nvSpPr>
          <p:cNvPr id="12" name="Content Placeholder 5"/>
          <p:cNvSpPr>
            <a:spLocks noGrp="1"/>
          </p:cNvSpPr>
          <p:nvPr>
            <p:ph sz="quarter" idx="4294967295"/>
          </p:nvPr>
        </p:nvSpPr>
        <p:spPr>
          <a:xfrm>
            <a:off x="4800600" y="1752600"/>
            <a:ext cx="4114799" cy="3798888"/>
          </a:xfrm>
          <a:prstGeom prst="rect">
            <a:avLst/>
          </a:prstGeom>
        </p:spPr>
        <p:txBody>
          <a:bodyPr numCol="1">
            <a:noAutofit/>
          </a:bodyPr>
          <a:lstStyle/>
          <a:p>
            <a:pPr marL="0" indent="0">
              <a:lnSpc>
                <a:spcPct val="100000"/>
              </a:lnSpc>
              <a:spcBef>
                <a:spcPts val="0"/>
              </a:spcBef>
              <a:spcAft>
                <a:spcPts val="600"/>
              </a:spcAft>
              <a:buNone/>
            </a:pPr>
            <a:r>
              <a:rPr lang="en-US" sz="2400" dirty="0" smtClean="0"/>
              <a:t>New</a:t>
            </a:r>
          </a:p>
          <a:p>
            <a:pPr>
              <a:lnSpc>
                <a:spcPct val="100000"/>
              </a:lnSpc>
              <a:spcBef>
                <a:spcPts val="0"/>
              </a:spcBef>
              <a:spcAft>
                <a:spcPts val="600"/>
              </a:spcAft>
            </a:pPr>
            <a:r>
              <a:rPr lang="en-US" sz="2400" b="0" dirty="0" smtClean="0"/>
              <a:t>Care/Prevention Capacity Building</a:t>
            </a:r>
          </a:p>
          <a:p>
            <a:pPr marL="228600" lvl="1">
              <a:lnSpc>
                <a:spcPct val="100000"/>
              </a:lnSpc>
              <a:spcBef>
                <a:spcPts val="0"/>
              </a:spcBef>
              <a:spcAft>
                <a:spcPts val="600"/>
              </a:spcAft>
            </a:pPr>
            <a:r>
              <a:rPr lang="en-US" sz="2400" dirty="0"/>
              <a:t>Community Health Workers and Access to </a:t>
            </a:r>
            <a:r>
              <a:rPr lang="en-US" sz="2400" dirty="0" smtClean="0"/>
              <a:t>Care</a:t>
            </a:r>
          </a:p>
          <a:p>
            <a:pPr marL="228600" lvl="1">
              <a:lnSpc>
                <a:spcPct val="100000"/>
              </a:lnSpc>
              <a:spcBef>
                <a:spcPts val="0"/>
              </a:spcBef>
              <a:spcAft>
                <a:spcPts val="600"/>
              </a:spcAft>
            </a:pPr>
            <a:r>
              <a:rPr lang="en-US" sz="2400" dirty="0" smtClean="0">
                <a:solidFill>
                  <a:srgbClr val="0F4D7B"/>
                </a:solidFill>
              </a:rPr>
              <a:t>Engaging </a:t>
            </a:r>
            <a:r>
              <a:rPr lang="en-US" sz="2400" dirty="0">
                <a:solidFill>
                  <a:srgbClr val="0F4D7B"/>
                </a:solidFill>
              </a:rPr>
              <a:t>People in </a:t>
            </a:r>
            <a:r>
              <a:rPr lang="en-US" sz="2400" dirty="0" smtClean="0">
                <a:solidFill>
                  <a:srgbClr val="0F4D7B"/>
                </a:solidFill>
              </a:rPr>
              <a:t>Care &amp; Health Literacy</a:t>
            </a:r>
          </a:p>
          <a:p>
            <a:pPr marL="228600" lvl="1">
              <a:lnSpc>
                <a:spcPct val="100000"/>
              </a:lnSpc>
              <a:spcBef>
                <a:spcPts val="0"/>
              </a:spcBef>
              <a:spcAft>
                <a:spcPts val="600"/>
              </a:spcAft>
            </a:pPr>
            <a:r>
              <a:rPr lang="en-US" sz="2400" dirty="0" smtClean="0">
                <a:solidFill>
                  <a:srgbClr val="0F4D7B"/>
                </a:solidFill>
              </a:rPr>
              <a:t>Hepatitis C</a:t>
            </a:r>
          </a:p>
          <a:p>
            <a:pPr marL="228600" lvl="1">
              <a:lnSpc>
                <a:spcPct val="100000"/>
              </a:lnSpc>
              <a:spcBef>
                <a:spcPts val="0"/>
              </a:spcBef>
              <a:spcAft>
                <a:spcPts val="600"/>
              </a:spcAft>
            </a:pPr>
            <a:r>
              <a:rPr lang="en-US" sz="2400" dirty="0" smtClean="0">
                <a:solidFill>
                  <a:srgbClr val="0F4D7B"/>
                </a:solidFill>
              </a:rPr>
              <a:t>Leadership Training</a:t>
            </a:r>
          </a:p>
          <a:p>
            <a:pPr marL="228600" lvl="1">
              <a:lnSpc>
                <a:spcPct val="100000"/>
              </a:lnSpc>
              <a:spcBef>
                <a:spcPts val="0"/>
              </a:spcBef>
              <a:spcAft>
                <a:spcPts val="600"/>
              </a:spcAft>
            </a:pPr>
            <a:r>
              <a:rPr lang="en-US" sz="2400" dirty="0" smtClean="0">
                <a:solidFill>
                  <a:srgbClr val="0F4D7B"/>
                </a:solidFill>
              </a:rPr>
              <a:t>Integrated Planning</a:t>
            </a:r>
            <a:endParaRPr lang="en-US" sz="2400" dirty="0">
              <a:solidFill>
                <a:srgbClr val="0F4D7B"/>
              </a:solidFill>
            </a:endParaRPr>
          </a:p>
          <a:p>
            <a:pPr>
              <a:lnSpc>
                <a:spcPct val="100000"/>
              </a:lnSpc>
              <a:spcBef>
                <a:spcPts val="0"/>
              </a:spcBef>
              <a:spcAft>
                <a:spcPts val="600"/>
              </a:spcAft>
            </a:pPr>
            <a:endParaRPr lang="en-US" sz="2400" dirty="0" smtClean="0"/>
          </a:p>
          <a:p>
            <a:pPr>
              <a:lnSpc>
                <a:spcPct val="100000"/>
              </a:lnSpc>
              <a:spcBef>
                <a:spcPts val="0"/>
              </a:spcBef>
              <a:spcAft>
                <a:spcPts val="600"/>
              </a:spcAft>
            </a:pPr>
            <a:endParaRPr lang="en-US" sz="2400" dirty="0"/>
          </a:p>
          <a:p>
            <a:pPr>
              <a:lnSpc>
                <a:spcPct val="100000"/>
              </a:lnSpc>
              <a:spcBef>
                <a:spcPts val="0"/>
              </a:spcBef>
              <a:spcAft>
                <a:spcPts val="600"/>
              </a:spcAft>
            </a:pPr>
            <a:endParaRPr lang="en-US" sz="2400" dirty="0" smtClean="0"/>
          </a:p>
          <a:p>
            <a:pPr>
              <a:lnSpc>
                <a:spcPct val="100000"/>
              </a:lnSpc>
              <a:spcBef>
                <a:spcPts val="0"/>
              </a:spcBef>
              <a:spcAft>
                <a:spcPts val="600"/>
              </a:spcAft>
            </a:pPr>
            <a:endParaRPr lang="en-US" sz="2400" dirty="0"/>
          </a:p>
          <a:p>
            <a:pPr>
              <a:spcAft>
                <a:spcPts val="600"/>
              </a:spcAft>
            </a:pPr>
            <a:endParaRPr lang="en-US" sz="2400" dirty="0"/>
          </a:p>
          <a:p>
            <a:pPr>
              <a:spcAft>
                <a:spcPts val="600"/>
              </a:spcAft>
            </a:pPr>
            <a:endParaRPr lang="en-US" sz="2000" dirty="0"/>
          </a:p>
        </p:txBody>
      </p:sp>
    </p:spTree>
    <p:extLst>
      <p:ext uri="{BB962C8B-B14F-4D97-AF65-F5344CB8AC3E}">
        <p14:creationId xmlns:p14="http://schemas.microsoft.com/office/powerpoint/2010/main" val="41469813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86700" cy="1325563"/>
          </a:xfrm>
        </p:spPr>
        <p:txBody>
          <a:bodyPr/>
          <a:lstStyle/>
          <a:p>
            <a:r>
              <a:rPr lang="en-US" dirty="0" smtClean="0"/>
              <a:t>HRSA/HAB TA Resources: HRSA</a:t>
            </a:r>
            <a:endParaRPr lang="en-US" dirty="0"/>
          </a:p>
        </p:txBody>
      </p:sp>
      <p:sp>
        <p:nvSpPr>
          <p:cNvPr id="12" name="Content Placeholder 3"/>
          <p:cNvSpPr>
            <a:spLocks noGrp="1"/>
          </p:cNvSpPr>
          <p:nvPr>
            <p:ph sz="half" idx="4294967295"/>
          </p:nvPr>
        </p:nvSpPr>
        <p:spPr>
          <a:xfrm>
            <a:off x="533400" y="2133600"/>
            <a:ext cx="8001000" cy="3951288"/>
          </a:xfrm>
          <a:prstGeom prst="rect">
            <a:avLst/>
          </a:prstGeom>
        </p:spPr>
        <p:txBody>
          <a:bodyPr/>
          <a:lstStyle/>
          <a:p>
            <a:pPr marL="0" indent="0">
              <a:lnSpc>
                <a:spcPct val="140000"/>
              </a:lnSpc>
              <a:spcAft>
                <a:spcPts val="5400"/>
              </a:spcAft>
              <a:buNone/>
            </a:pPr>
            <a:r>
              <a:rPr lang="en-US" sz="2400" dirty="0" smtClean="0"/>
              <a:t>HRSA Project Officers</a:t>
            </a:r>
          </a:p>
          <a:p>
            <a:pPr marL="0" indent="0">
              <a:spcBef>
                <a:spcPts val="0"/>
              </a:spcBef>
              <a:spcAft>
                <a:spcPts val="5400"/>
              </a:spcAft>
              <a:buNone/>
            </a:pPr>
            <a:r>
              <a:rPr lang="en-US" sz="2400" dirty="0" smtClean="0"/>
              <a:t>National </a:t>
            </a:r>
            <a:r>
              <a:rPr lang="en-US" sz="2400" dirty="0"/>
              <a:t>TA </a:t>
            </a:r>
            <a:r>
              <a:rPr lang="en-US" sz="2400" dirty="0" smtClean="0"/>
              <a:t>Contract: TAC </a:t>
            </a:r>
          </a:p>
          <a:p>
            <a:pPr marL="0" indent="0">
              <a:spcBef>
                <a:spcPts val="0"/>
              </a:spcBef>
              <a:spcAft>
                <a:spcPts val="5400"/>
              </a:spcAft>
              <a:buNone/>
            </a:pPr>
            <a:endParaRPr lang="en-US" sz="1800" dirty="0"/>
          </a:p>
        </p:txBody>
      </p:sp>
      <p:pic>
        <p:nvPicPr>
          <p:cNvPr id="3" name="Picture 2" descr="HRSA_Logo_Sq.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600" y="2438400"/>
            <a:ext cx="2527300" cy="2527300"/>
          </a:xfrm>
          <a:prstGeom prst="rect">
            <a:avLst/>
          </a:prstGeom>
        </p:spPr>
      </p:pic>
    </p:spTree>
    <p:extLst>
      <p:ext uri="{BB962C8B-B14F-4D97-AF65-F5344CB8AC3E}">
        <p14:creationId xmlns:p14="http://schemas.microsoft.com/office/powerpoint/2010/main" val="2673193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5">
                <a:shade val="45000"/>
                <a:satMod val="135000"/>
              </a:schemeClr>
              <a:prstClr val="white"/>
            </a:duotone>
          </a:blip>
          <a:stretch>
            <a:fillRect/>
          </a:stretch>
        </p:blipFill>
        <p:spPr>
          <a:xfrm>
            <a:off x="373117" y="1206045"/>
            <a:ext cx="8246534" cy="3570761"/>
          </a:xfrm>
          <a:prstGeom prst="rect">
            <a:avLst/>
          </a:prstGeom>
        </p:spPr>
      </p:pic>
      <p:sp>
        <p:nvSpPr>
          <p:cNvPr id="3" name="Rectangle 2"/>
          <p:cNvSpPr/>
          <p:nvPr/>
        </p:nvSpPr>
        <p:spPr>
          <a:xfrm>
            <a:off x="373117" y="2991425"/>
            <a:ext cx="3436883" cy="1785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117" y="3019055"/>
            <a:ext cx="3436883" cy="1569660"/>
          </a:xfrm>
          <a:prstGeom prst="rect">
            <a:avLst/>
          </a:prstGeom>
          <a:noFill/>
        </p:spPr>
        <p:txBody>
          <a:bodyPr wrap="square" lIns="91440" tIns="45720" rIns="91440" bIns="45720">
            <a:spAutoFit/>
          </a:bodyPr>
          <a:lstStyle/>
          <a:p>
            <a:r>
              <a:rPr lang="en-US" sz="2400" b="1" dirty="0">
                <a:solidFill>
                  <a:srgbClr val="800000"/>
                </a:solidFill>
                <a:latin typeface="Aharoni" panose="02010803020104030203" pitchFamily="2" charset="-79"/>
                <a:cs typeface="Aharoni" panose="02010803020104030203" pitchFamily="2" charset="-79"/>
              </a:rPr>
              <a:t>are located across the country </a:t>
            </a:r>
            <a:r>
              <a:rPr lang="en-US" sz="2400" b="1" dirty="0" smtClean="0">
                <a:solidFill>
                  <a:srgbClr val="800000"/>
                </a:solidFill>
                <a:latin typeface="Aharoni" panose="02010803020104030203" pitchFamily="2" charset="-79"/>
                <a:cs typeface="Aharoni" panose="02010803020104030203" pitchFamily="2" charset="-79"/>
              </a:rPr>
              <a:t>and </a:t>
            </a:r>
            <a:r>
              <a:rPr lang="en-US" sz="2400" b="1" dirty="0">
                <a:solidFill>
                  <a:srgbClr val="800000"/>
                </a:solidFill>
                <a:latin typeface="Aharoni" panose="02010803020104030203" pitchFamily="2" charset="-79"/>
                <a:cs typeface="Aharoni" panose="02010803020104030203" pitchFamily="2" charset="-79"/>
              </a:rPr>
              <a:t>work with the hardest-to-reach populations:</a:t>
            </a:r>
          </a:p>
        </p:txBody>
      </p:sp>
      <p:sp>
        <p:nvSpPr>
          <p:cNvPr id="6" name="TextBox 5"/>
          <p:cNvSpPr txBox="1"/>
          <p:nvPr/>
        </p:nvSpPr>
        <p:spPr>
          <a:xfrm>
            <a:off x="228600" y="1752600"/>
            <a:ext cx="3733800" cy="3048000"/>
          </a:xfrm>
          <a:prstGeom prst="rect">
            <a:avLst/>
          </a:prstGeom>
          <a:solidFill>
            <a:schemeClr val="bg1"/>
          </a:solidFill>
        </p:spPr>
        <p:txBody>
          <a:bodyPr wrap="square" rtlCol="0">
            <a:noAutofit/>
          </a:bodyPr>
          <a:lstStyle/>
          <a:p>
            <a:pPr>
              <a:lnSpc>
                <a:spcPct val="80000"/>
              </a:lnSpc>
            </a:pPr>
            <a:r>
              <a:rPr lang="en-US" sz="4000" dirty="0" smtClean="0">
                <a:solidFill>
                  <a:srgbClr val="BC620B"/>
                </a:solidFill>
                <a:latin typeface="Cooper Black"/>
                <a:cs typeface="Cooper Black"/>
              </a:rPr>
              <a:t>SPNS</a:t>
            </a:r>
          </a:p>
          <a:p>
            <a:pPr>
              <a:lnSpc>
                <a:spcPct val="80000"/>
              </a:lnSpc>
            </a:pPr>
            <a:r>
              <a:rPr lang="en-US" sz="4000" dirty="0" smtClean="0">
                <a:solidFill>
                  <a:srgbClr val="BC620B"/>
                </a:solidFill>
                <a:latin typeface="Cooper Black"/>
                <a:cs typeface="Cooper Black"/>
              </a:rPr>
              <a:t>Grantees</a:t>
            </a:r>
          </a:p>
          <a:p>
            <a:pPr>
              <a:lnSpc>
                <a:spcPct val="80000"/>
              </a:lnSpc>
            </a:pPr>
            <a:r>
              <a:rPr lang="en-US" sz="2800" dirty="0">
                <a:solidFill>
                  <a:srgbClr val="BC620B"/>
                </a:solidFill>
                <a:latin typeface="Cooper Black"/>
                <a:cs typeface="Cooper Black"/>
              </a:rPr>
              <a:t>a</a:t>
            </a:r>
            <a:r>
              <a:rPr lang="en-US" sz="2800" dirty="0" smtClean="0">
                <a:solidFill>
                  <a:srgbClr val="BC620B"/>
                </a:solidFill>
                <a:latin typeface="Cooper Black"/>
                <a:cs typeface="Cooper Black"/>
              </a:rPr>
              <a:t>re located across the country and work with the hardest-to-</a:t>
            </a:r>
          </a:p>
          <a:p>
            <a:pPr>
              <a:lnSpc>
                <a:spcPct val="80000"/>
              </a:lnSpc>
            </a:pPr>
            <a:r>
              <a:rPr lang="en-US" sz="2800" dirty="0" smtClean="0">
                <a:solidFill>
                  <a:srgbClr val="BC620B"/>
                </a:solidFill>
                <a:latin typeface="Cooper Black"/>
                <a:cs typeface="Cooper Black"/>
              </a:rPr>
              <a:t>-reach populations:</a:t>
            </a:r>
            <a:endParaRPr lang="en-US" sz="2800" dirty="0">
              <a:solidFill>
                <a:srgbClr val="BC620B"/>
              </a:solidFill>
              <a:latin typeface="Cooper Black"/>
              <a:cs typeface="Cooper Black"/>
            </a:endParaRPr>
          </a:p>
        </p:txBody>
      </p:sp>
    </p:spTree>
    <p:extLst>
      <p:ext uri="{BB962C8B-B14F-4D97-AF65-F5344CB8AC3E}">
        <p14:creationId xmlns:p14="http://schemas.microsoft.com/office/powerpoint/2010/main" val="32163335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7632700" cy="1116012"/>
          </a:xfrm>
        </p:spPr>
        <p:txBody>
          <a:bodyPr/>
          <a:lstStyle/>
          <a:p>
            <a:pPr algn="ctr"/>
            <a:r>
              <a:rPr lang="en-US" dirty="0" smtClean="0"/>
              <a:t>Types of SPNS Recipients</a:t>
            </a:r>
            <a:br>
              <a:rPr lang="en-US" dirty="0" smtClean="0"/>
            </a:br>
            <a:r>
              <a:rPr lang="en-US" sz="2100" i="1" dirty="0" smtClean="0"/>
              <a:t>70 Current SPNS Sites</a:t>
            </a:r>
            <a:endParaRPr lang="en-US" sz="2100" i="1" dirty="0"/>
          </a:p>
        </p:txBody>
      </p:sp>
      <p:pic>
        <p:nvPicPr>
          <p:cNvPr id="3" name="Picture 2"/>
          <p:cNvPicPr>
            <a:picLocks noChangeAspect="1"/>
          </p:cNvPicPr>
          <p:nvPr/>
        </p:nvPicPr>
        <p:blipFill>
          <a:blip r:embed="rId3"/>
          <a:stretch>
            <a:fillRect/>
          </a:stretch>
        </p:blipFill>
        <p:spPr>
          <a:xfrm>
            <a:off x="609600" y="1447800"/>
            <a:ext cx="7518058" cy="5076185"/>
          </a:xfrm>
          <a:prstGeom prst="rect">
            <a:avLst/>
          </a:prstGeom>
        </p:spPr>
      </p:pic>
    </p:spTree>
    <p:extLst>
      <p:ext uri="{BB962C8B-B14F-4D97-AF65-F5344CB8AC3E}">
        <p14:creationId xmlns:p14="http://schemas.microsoft.com/office/powerpoint/2010/main" val="12169152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smtClean="0"/>
              <a:t>Disseminating SPNS </a:t>
            </a:r>
            <a:r>
              <a:rPr lang="en-US" altLang="en-US" sz="4000" dirty="0"/>
              <a:t>Best </a:t>
            </a:r>
            <a:r>
              <a:rPr lang="en-US" altLang="en-US" sz="4000" dirty="0" smtClean="0"/>
              <a:t>Practices</a:t>
            </a:r>
            <a:endParaRPr lang="en-US" dirty="0"/>
          </a:p>
        </p:txBody>
      </p:sp>
      <p:pic>
        <p:nvPicPr>
          <p:cNvPr id="5" name="Picture 8" descr="Integrating HIV Innovative Practices -- Access Training Material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3886199" cy="213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EII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2667000"/>
            <a:ext cx="3448593" cy="2057400"/>
          </a:xfrm>
          <a:prstGeom prst="rect">
            <a:avLst/>
          </a:prstGeom>
        </p:spPr>
      </p:pic>
      <p:sp>
        <p:nvSpPr>
          <p:cNvPr id="7" name="TextBox 6"/>
          <p:cNvSpPr txBox="1"/>
          <p:nvPr/>
        </p:nvSpPr>
        <p:spPr>
          <a:xfrm>
            <a:off x="4191000" y="2895600"/>
            <a:ext cx="1024439" cy="1569660"/>
          </a:xfrm>
          <a:prstGeom prst="rect">
            <a:avLst/>
          </a:prstGeom>
          <a:noFill/>
        </p:spPr>
        <p:txBody>
          <a:bodyPr wrap="none" rtlCol="0">
            <a:spAutoFit/>
          </a:bodyPr>
          <a:lstStyle/>
          <a:p>
            <a:r>
              <a:rPr lang="en-US" sz="9600" dirty="0" smtClean="0">
                <a:solidFill>
                  <a:srgbClr val="FF0000"/>
                </a:solidFill>
              </a:rPr>
              <a:t>&amp;</a:t>
            </a:r>
            <a:endParaRPr lang="en-US" sz="9600" dirty="0">
              <a:solidFill>
                <a:srgbClr val="FF0000"/>
              </a:solidFill>
            </a:endParaRPr>
          </a:p>
        </p:txBody>
      </p:sp>
    </p:spTree>
    <p:extLst>
      <p:ext uri="{BB962C8B-B14F-4D97-AF65-F5344CB8AC3E}">
        <p14:creationId xmlns:p14="http://schemas.microsoft.com/office/powerpoint/2010/main" val="29871628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About HRSA/HAB </a:t>
            </a:r>
            <a:br>
              <a:rPr lang="en-US" sz="4400" dirty="0" smtClean="0"/>
            </a:br>
            <a:r>
              <a:rPr lang="en-US" sz="4400" dirty="0" smtClean="0"/>
              <a:t>Vision and Mission</a:t>
            </a:r>
            <a:endParaRPr lang="en-US" sz="4400" dirty="0"/>
          </a:p>
        </p:txBody>
      </p:sp>
      <p:sp>
        <p:nvSpPr>
          <p:cNvPr id="6" name="Content Placeholder 5"/>
          <p:cNvSpPr>
            <a:spLocks noGrp="1"/>
          </p:cNvSpPr>
          <p:nvPr>
            <p:ph idx="1"/>
          </p:nvPr>
        </p:nvSpPr>
        <p:spPr>
          <a:xfrm>
            <a:off x="628650" y="1981200"/>
            <a:ext cx="7753350" cy="4038600"/>
          </a:xfrm>
        </p:spPr>
        <p:txBody>
          <a:bodyPr>
            <a:normAutofit/>
          </a:bodyPr>
          <a:lstStyle/>
          <a:p>
            <a:pPr marL="0" lvl="0" indent="0" algn="ctr" fontAlgn="base">
              <a:lnSpc>
                <a:spcPct val="100000"/>
              </a:lnSpc>
              <a:spcBef>
                <a:spcPct val="20000"/>
              </a:spcBef>
              <a:spcAft>
                <a:spcPct val="0"/>
              </a:spcAft>
              <a:buNone/>
            </a:pPr>
            <a:r>
              <a:rPr lang="en-US" altLang="en-US" sz="2800" kern="0" dirty="0">
                <a:latin typeface="Arial Unicode MS"/>
              </a:rPr>
              <a:t>Vision</a:t>
            </a:r>
          </a:p>
          <a:p>
            <a:pPr marL="0" lvl="0" indent="0" fontAlgn="base">
              <a:lnSpc>
                <a:spcPct val="100000"/>
              </a:lnSpc>
              <a:spcBef>
                <a:spcPct val="20000"/>
              </a:spcBef>
              <a:spcAft>
                <a:spcPct val="0"/>
              </a:spcAft>
              <a:buNone/>
            </a:pPr>
            <a:r>
              <a:rPr lang="en-US" altLang="en-US" sz="2800" kern="0" dirty="0">
                <a:latin typeface="Arial Unicode MS"/>
              </a:rPr>
              <a:t> </a:t>
            </a:r>
            <a:r>
              <a:rPr lang="en-US" altLang="en-US" sz="2800" b="0" kern="0" dirty="0"/>
              <a:t>Optimal HIV/AIDS care and treatment for all</a:t>
            </a:r>
            <a:r>
              <a:rPr lang="en-US" altLang="en-US" sz="2800" kern="0" dirty="0"/>
              <a:t> </a:t>
            </a:r>
          </a:p>
          <a:p>
            <a:pPr marL="0" lvl="0" indent="0" algn="ctr" fontAlgn="base">
              <a:lnSpc>
                <a:spcPct val="100000"/>
              </a:lnSpc>
              <a:spcBef>
                <a:spcPct val="20000"/>
              </a:spcBef>
              <a:spcAft>
                <a:spcPct val="0"/>
              </a:spcAft>
              <a:buNone/>
            </a:pPr>
            <a:endParaRPr lang="en-US" altLang="en-US" sz="2800" kern="0" dirty="0">
              <a:solidFill>
                <a:srgbClr val="FF0000"/>
              </a:solidFill>
              <a:latin typeface="Arial Unicode MS"/>
            </a:endParaRPr>
          </a:p>
          <a:p>
            <a:pPr marL="0" lvl="0" indent="0" algn="ctr" fontAlgn="base">
              <a:lnSpc>
                <a:spcPct val="100000"/>
              </a:lnSpc>
              <a:spcBef>
                <a:spcPct val="20000"/>
              </a:spcBef>
              <a:spcAft>
                <a:spcPct val="0"/>
              </a:spcAft>
              <a:buNone/>
            </a:pPr>
            <a:r>
              <a:rPr lang="en-US" altLang="en-US" sz="2800" kern="0" dirty="0">
                <a:latin typeface="Arial Unicode MS"/>
              </a:rPr>
              <a:t>Mission</a:t>
            </a:r>
          </a:p>
          <a:p>
            <a:pPr marL="0" lvl="0" indent="0" fontAlgn="base">
              <a:lnSpc>
                <a:spcPct val="100000"/>
              </a:lnSpc>
              <a:spcBef>
                <a:spcPct val="20000"/>
              </a:spcBef>
              <a:spcAft>
                <a:spcPct val="0"/>
              </a:spcAft>
              <a:buNone/>
            </a:pPr>
            <a:r>
              <a:rPr lang="en-US" altLang="en-US" sz="2800" b="0" kern="0" dirty="0"/>
              <a:t>Provide leadership and resources to assure access to and retention in high quality, integrated care and treatment services for vulnerable people living with HIV/AIDS and their families </a:t>
            </a:r>
          </a:p>
          <a:p>
            <a:pPr marL="0" lvl="0" indent="0" fontAlgn="base">
              <a:lnSpc>
                <a:spcPct val="100000"/>
              </a:lnSpc>
              <a:spcBef>
                <a:spcPct val="20000"/>
              </a:spcBef>
              <a:spcAft>
                <a:spcPct val="0"/>
              </a:spcAft>
              <a:buNone/>
            </a:pPr>
            <a:endParaRPr lang="en-US" altLang="en-US" sz="2800" b="0" kern="0" dirty="0">
              <a:solidFill>
                <a:srgbClr val="FF0000"/>
              </a:solidFill>
              <a:latin typeface="Arial Unicode MS"/>
            </a:endParaRPr>
          </a:p>
          <a:p>
            <a:pPr lvl="0"/>
            <a:endParaRPr lang="en-US" dirty="0"/>
          </a:p>
        </p:txBody>
      </p:sp>
      <p:sp>
        <p:nvSpPr>
          <p:cNvPr id="2" name="Slide Number Placeholder 1"/>
          <p:cNvSpPr>
            <a:spLocks noGrp="1"/>
          </p:cNvSpPr>
          <p:nvPr>
            <p:ph type="sldNum" sz="quarter" idx="12"/>
          </p:nvPr>
        </p:nvSpPr>
        <p:spPr>
          <a:xfrm>
            <a:off x="7162800" y="6248400"/>
            <a:ext cx="2057400" cy="365125"/>
          </a:xfrm>
        </p:spPr>
        <p:txBody>
          <a:bodyPr/>
          <a:lstStyle/>
          <a:p>
            <a:fld id="{F9ECA865-404D-4A57-9AC1-FD3038CC100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195019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AIDS Education and Training Centers (AETC) Program</a:t>
            </a:r>
            <a:endParaRPr lang="en-US" dirty="0"/>
          </a:p>
        </p:txBody>
      </p:sp>
      <p:sp>
        <p:nvSpPr>
          <p:cNvPr id="3" name="Content Placeholder 2"/>
          <p:cNvSpPr>
            <a:spLocks noGrp="1"/>
          </p:cNvSpPr>
          <p:nvPr>
            <p:ph idx="1"/>
          </p:nvPr>
        </p:nvSpPr>
        <p:spPr>
          <a:xfrm>
            <a:off x="533400" y="1828800"/>
            <a:ext cx="7927975" cy="4191000"/>
          </a:xfrm>
        </p:spPr>
        <p:txBody>
          <a:bodyPr>
            <a:noAutofit/>
          </a:bodyPr>
          <a:lstStyle/>
          <a:p>
            <a:pPr>
              <a:lnSpc>
                <a:spcPct val="110000"/>
              </a:lnSpc>
              <a:spcAft>
                <a:spcPts val="600"/>
              </a:spcAft>
            </a:pPr>
            <a:r>
              <a:rPr lang="en-US" sz="2400" b="0" dirty="0" smtClean="0">
                <a:solidFill>
                  <a:schemeClr val="tx2"/>
                </a:solidFill>
              </a:rPr>
              <a:t>A national program of</a:t>
            </a:r>
            <a:r>
              <a:rPr lang="en-US" sz="2400" b="0" dirty="0" smtClean="0">
                <a:solidFill>
                  <a:srgbClr val="D5D7EC"/>
                </a:solidFill>
              </a:rPr>
              <a:t> </a:t>
            </a:r>
            <a:r>
              <a:rPr lang="en-US" sz="2400" b="0" dirty="0" smtClean="0">
                <a:solidFill>
                  <a:srgbClr val="800000"/>
                </a:solidFill>
              </a:rPr>
              <a:t>leading HIV experts, </a:t>
            </a:r>
            <a:r>
              <a:rPr lang="en-US" sz="2400" b="0" dirty="0" smtClean="0">
                <a:solidFill>
                  <a:schemeClr val="tx2"/>
                </a:solidFill>
              </a:rPr>
              <a:t>provides</a:t>
            </a:r>
            <a:r>
              <a:rPr lang="en-US" sz="2400" b="0" dirty="0" smtClean="0">
                <a:solidFill>
                  <a:srgbClr val="800000"/>
                </a:solidFill>
              </a:rPr>
              <a:t> locally based, tailored </a:t>
            </a:r>
            <a:r>
              <a:rPr lang="en-US" sz="2400" b="0" dirty="0" smtClean="0">
                <a:solidFill>
                  <a:schemeClr val="tx2"/>
                </a:solidFill>
              </a:rPr>
              <a:t>education and technical assistance to healthcare teams and systems to integrate comprehensive care for those living with or affected by HIV. </a:t>
            </a:r>
          </a:p>
          <a:p>
            <a:pPr>
              <a:lnSpc>
                <a:spcPct val="110000"/>
              </a:lnSpc>
              <a:spcAft>
                <a:spcPts val="600"/>
              </a:spcAft>
            </a:pPr>
            <a:r>
              <a:rPr lang="en-US" sz="2400" b="0" i="1" dirty="0" smtClean="0">
                <a:solidFill>
                  <a:srgbClr val="800000"/>
                </a:solidFill>
              </a:rPr>
              <a:t>Transforms</a:t>
            </a:r>
            <a:r>
              <a:rPr lang="en-US" sz="2400" b="0" dirty="0" smtClean="0">
                <a:solidFill>
                  <a:srgbClr val="800000"/>
                </a:solidFill>
              </a:rPr>
              <a:t> </a:t>
            </a:r>
            <a:r>
              <a:rPr lang="en-US" sz="2400" b="0" dirty="0" smtClean="0">
                <a:solidFill>
                  <a:schemeClr val="tx2"/>
                </a:solidFill>
              </a:rPr>
              <a:t>HIV care by building the capacity to provide accessible, high-quality treatment and services throughout the United States</a:t>
            </a:r>
            <a:r>
              <a:rPr lang="en-US" sz="2400" b="0" dirty="0" smtClean="0">
                <a:solidFill>
                  <a:srgbClr val="D5D7EC"/>
                </a:solidFill>
              </a:rPr>
              <a:t> </a:t>
            </a:r>
            <a:r>
              <a:rPr lang="en-US" sz="2400" b="0" dirty="0" smtClean="0">
                <a:solidFill>
                  <a:schemeClr val="tx2"/>
                </a:solidFill>
              </a:rPr>
              <a:t>and its territories.</a:t>
            </a:r>
            <a:r>
              <a:rPr lang="en-US" sz="2400" b="0" dirty="0" smtClean="0">
                <a:solidFill>
                  <a:srgbClr val="D5D7EC"/>
                </a:solidFill>
              </a:rPr>
              <a:t> </a:t>
            </a:r>
          </a:p>
          <a:p>
            <a:pPr>
              <a:lnSpc>
                <a:spcPct val="110000"/>
              </a:lnSpc>
              <a:spcAft>
                <a:spcPts val="600"/>
              </a:spcAft>
            </a:pPr>
            <a:r>
              <a:rPr lang="en-US" sz="2400" b="0" dirty="0" smtClean="0">
                <a:solidFill>
                  <a:schemeClr val="tx2"/>
                </a:solidFill>
              </a:rPr>
              <a:t>Supports the National HIV/AIDS Strategy.</a:t>
            </a:r>
            <a:endParaRPr lang="en-US" sz="2400" b="0" dirty="0"/>
          </a:p>
        </p:txBody>
      </p:sp>
    </p:spTree>
    <p:extLst>
      <p:ext uri="{BB962C8B-B14F-4D97-AF65-F5344CB8AC3E}">
        <p14:creationId xmlns:p14="http://schemas.microsoft.com/office/powerpoint/2010/main" val="24836564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86700" cy="1325563"/>
          </a:xfrm>
        </p:spPr>
        <p:txBody>
          <a:bodyPr/>
          <a:lstStyle/>
          <a:p>
            <a:r>
              <a:rPr lang="en-US" dirty="0" smtClean="0"/>
              <a:t>HRSA/HAB TA Resources: AETCs</a:t>
            </a:r>
            <a:endParaRPr lang="en-US" dirty="0"/>
          </a:p>
        </p:txBody>
      </p:sp>
      <p:sp>
        <p:nvSpPr>
          <p:cNvPr id="5" name="Content Placeholder 5"/>
          <p:cNvSpPr>
            <a:spLocks noGrp="1"/>
          </p:cNvSpPr>
          <p:nvPr>
            <p:ph sz="quarter" idx="4294967295"/>
          </p:nvPr>
        </p:nvSpPr>
        <p:spPr>
          <a:xfrm>
            <a:off x="609600" y="2133600"/>
            <a:ext cx="8305800" cy="4027488"/>
          </a:xfrm>
          <a:prstGeom prst="rect">
            <a:avLst/>
          </a:prstGeom>
        </p:spPr>
        <p:txBody>
          <a:bodyPr>
            <a:normAutofit/>
          </a:bodyPr>
          <a:lstStyle/>
          <a:p>
            <a:pPr marL="0" indent="0">
              <a:spcAft>
                <a:spcPts val="1200"/>
              </a:spcAft>
              <a:buNone/>
            </a:pPr>
            <a:r>
              <a:rPr lang="en-US" sz="2800" dirty="0" smtClean="0"/>
              <a:t>Regional AETC </a:t>
            </a:r>
            <a:r>
              <a:rPr lang="en-US" sz="2800" dirty="0"/>
              <a:t>Training </a:t>
            </a:r>
            <a:r>
              <a:rPr lang="en-US" sz="2800" dirty="0" smtClean="0"/>
              <a:t>Centers</a:t>
            </a:r>
            <a:endParaRPr lang="en-US" sz="2800" dirty="0"/>
          </a:p>
          <a:p>
            <a:pPr marL="0" indent="0">
              <a:spcAft>
                <a:spcPts val="1200"/>
              </a:spcAft>
              <a:buNone/>
            </a:pPr>
            <a:r>
              <a:rPr lang="en-US" sz="2800" dirty="0" smtClean="0"/>
              <a:t>Three National AETC Centers</a:t>
            </a:r>
          </a:p>
          <a:p>
            <a:pPr>
              <a:spcAft>
                <a:spcPts val="1200"/>
              </a:spcAft>
            </a:pPr>
            <a:r>
              <a:rPr lang="en-US" sz="2800" dirty="0" smtClean="0"/>
              <a:t>AETC </a:t>
            </a:r>
            <a:r>
              <a:rPr lang="en-US" sz="2800" dirty="0"/>
              <a:t>National </a:t>
            </a:r>
            <a:r>
              <a:rPr lang="en-US" sz="2800" dirty="0" smtClean="0"/>
              <a:t>Coordinating Resource </a:t>
            </a:r>
            <a:r>
              <a:rPr lang="en-US" sz="2800" dirty="0"/>
              <a:t>Center </a:t>
            </a:r>
            <a:r>
              <a:rPr lang="en-US" sz="2800" dirty="0" smtClean="0"/>
              <a:t>(NCRC</a:t>
            </a:r>
            <a:r>
              <a:rPr lang="en-US" sz="2800" dirty="0"/>
              <a:t>)</a:t>
            </a:r>
          </a:p>
          <a:p>
            <a:pPr>
              <a:spcAft>
                <a:spcPts val="1200"/>
              </a:spcAft>
            </a:pPr>
            <a:r>
              <a:rPr lang="en-US" sz="2800" dirty="0" smtClean="0"/>
              <a:t>AETC National Clinician Consultation Center (NCCC)</a:t>
            </a:r>
          </a:p>
          <a:p>
            <a:pPr>
              <a:spcAft>
                <a:spcPts val="1200"/>
              </a:spcAft>
            </a:pPr>
            <a:r>
              <a:rPr lang="en-US" sz="2800" dirty="0" smtClean="0"/>
              <a:t>AETC National Evaluation Center (NEC)</a:t>
            </a:r>
            <a:endParaRPr lang="en-US" sz="2800" dirty="0"/>
          </a:p>
        </p:txBody>
      </p:sp>
    </p:spTree>
    <p:extLst>
      <p:ext uri="{BB962C8B-B14F-4D97-AF65-F5344CB8AC3E}">
        <p14:creationId xmlns:p14="http://schemas.microsoft.com/office/powerpoint/2010/main" val="13582544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CD7172-01E2-4C23-9AFE-DAC9FECD8CA6}" type="slidenum">
              <a:rPr lang="en-US" smtClean="0">
                <a:solidFill>
                  <a:prstClr val="black"/>
                </a:solidFill>
              </a:rPr>
              <a:t>22</a:t>
            </a:fld>
            <a:endParaRPr lang="en-US" dirty="0">
              <a:solidFill>
                <a:prstClr val="black"/>
              </a:solidFill>
            </a:endParaRPr>
          </a:p>
        </p:txBody>
      </p:sp>
      <p:sp>
        <p:nvSpPr>
          <p:cNvPr id="6" name="Title 5"/>
          <p:cNvSpPr>
            <a:spLocks noGrp="1"/>
          </p:cNvSpPr>
          <p:nvPr>
            <p:ph type="title"/>
          </p:nvPr>
        </p:nvSpPr>
        <p:spPr/>
        <p:txBody>
          <a:bodyPr/>
          <a:lstStyle/>
          <a:p>
            <a:r>
              <a:rPr lang="en-US" dirty="0"/>
              <a:t>AETC Programs: Multi-Faceted to Meet Needs at Multiple Levels </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605048084"/>
              </p:ext>
            </p:extLst>
          </p:nvPr>
        </p:nvGraphicFramePr>
        <p:xfrm>
          <a:off x="457200" y="2057400"/>
          <a:ext cx="805815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437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AETC Primary Training Focus</a:t>
            </a:r>
          </a:p>
        </p:txBody>
      </p:sp>
      <p:sp>
        <p:nvSpPr>
          <p:cNvPr id="3" name="Content Placeholder 2"/>
          <p:cNvSpPr>
            <a:spLocks noGrp="1"/>
          </p:cNvSpPr>
          <p:nvPr>
            <p:ph idx="1"/>
          </p:nvPr>
        </p:nvSpPr>
        <p:spPr>
          <a:xfrm>
            <a:off x="628650" y="1905000"/>
            <a:ext cx="7886700" cy="4114800"/>
          </a:xfrm>
        </p:spPr>
        <p:txBody>
          <a:bodyPr>
            <a:normAutofit/>
          </a:bodyPr>
          <a:lstStyle/>
          <a:p>
            <a:pPr marL="457200" indent="-457200">
              <a:spcAft>
                <a:spcPts val="1800"/>
              </a:spcAft>
              <a:buFont typeface="Wingdings" pitchFamily="2" charset="2"/>
              <a:buChar char="§"/>
            </a:pPr>
            <a:r>
              <a:rPr lang="en-US" sz="2800" dirty="0"/>
              <a:t>HIV care providers:</a:t>
            </a:r>
          </a:p>
          <a:p>
            <a:pPr marL="857250" lvl="1" indent="-457200">
              <a:spcAft>
                <a:spcPts val="1800"/>
              </a:spcAft>
              <a:buFont typeface="Wingdings" pitchFamily="2" charset="2"/>
              <a:buChar char="§"/>
            </a:pPr>
            <a:r>
              <a:rPr lang="en-US" sz="2800" dirty="0">
                <a:solidFill>
                  <a:srgbClr val="0F4D7B"/>
                </a:solidFill>
              </a:rPr>
              <a:t>Physicians, Physician assistants, Nurses, Advanced Practice Nurses, Pharmacists, Dentists/Dental </a:t>
            </a:r>
            <a:r>
              <a:rPr lang="en-US" sz="2800" dirty="0" smtClean="0">
                <a:solidFill>
                  <a:srgbClr val="0F4D7B"/>
                </a:solidFill>
              </a:rPr>
              <a:t>Professionals</a:t>
            </a:r>
            <a:endParaRPr lang="en-US" sz="2800" dirty="0">
              <a:solidFill>
                <a:srgbClr val="0F4D7B"/>
              </a:solidFill>
            </a:endParaRPr>
          </a:p>
          <a:p>
            <a:pPr marL="457200" indent="-457200">
              <a:spcAft>
                <a:spcPts val="1800"/>
              </a:spcAft>
              <a:buFont typeface="Wingdings" pitchFamily="2" charset="2"/>
              <a:buChar char="§"/>
            </a:pPr>
            <a:r>
              <a:rPr lang="en-US" sz="2800" dirty="0"/>
              <a:t>Health profession </a:t>
            </a:r>
            <a:r>
              <a:rPr lang="en-US" sz="2800" dirty="0" smtClean="0"/>
              <a:t>students</a:t>
            </a:r>
            <a:endParaRPr lang="en-US" sz="2800" dirty="0"/>
          </a:p>
          <a:p>
            <a:pPr marL="457200" indent="-457200">
              <a:spcAft>
                <a:spcPts val="1800"/>
              </a:spcAft>
              <a:buFont typeface="Wingdings" pitchFamily="2" charset="2"/>
              <a:buChar char="§"/>
            </a:pPr>
            <a:r>
              <a:rPr lang="en-US" sz="2800" dirty="0"/>
              <a:t>Other multidisciplinary HIV care team members</a:t>
            </a:r>
          </a:p>
          <a:p>
            <a:pPr>
              <a:spcAft>
                <a:spcPts val="1800"/>
              </a:spcAft>
            </a:pPr>
            <a:endParaRPr lang="en-US" sz="2400" dirty="0"/>
          </a:p>
        </p:txBody>
      </p:sp>
      <p:sp>
        <p:nvSpPr>
          <p:cNvPr id="4" name="Slide Number Placeholder 3"/>
          <p:cNvSpPr>
            <a:spLocks noGrp="1"/>
          </p:cNvSpPr>
          <p:nvPr>
            <p:ph type="sldNum" sz="quarter" idx="12"/>
          </p:nvPr>
        </p:nvSpPr>
        <p:spPr/>
        <p:txBody>
          <a:bodyPr/>
          <a:lstStyle/>
          <a:p>
            <a:fld id="{7ACD7172-01E2-4C23-9AFE-DAC9FECD8CA6}" type="slidenum">
              <a:rPr lang="en-US" smtClean="0">
                <a:solidFill>
                  <a:prstClr val="black"/>
                </a:solidFill>
              </a:rPr>
              <a:t>23</a:t>
            </a:fld>
            <a:endParaRPr lang="en-US" dirty="0">
              <a:solidFill>
                <a:prstClr val="black"/>
              </a:solidFill>
            </a:endParaRPr>
          </a:p>
        </p:txBody>
      </p:sp>
    </p:spTree>
    <p:extLst>
      <p:ext uri="{BB962C8B-B14F-4D97-AF65-F5344CB8AC3E}">
        <p14:creationId xmlns:p14="http://schemas.microsoft.com/office/powerpoint/2010/main" val="30743031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Profession Training Programs</a:t>
            </a:r>
            <a:endParaRPr lang="en-US" dirty="0"/>
          </a:p>
        </p:txBody>
      </p:sp>
      <p:sp>
        <p:nvSpPr>
          <p:cNvPr id="3" name="Content Placeholder 2"/>
          <p:cNvSpPr>
            <a:spLocks noGrp="1"/>
          </p:cNvSpPr>
          <p:nvPr>
            <p:ph idx="1"/>
          </p:nvPr>
        </p:nvSpPr>
        <p:spPr>
          <a:xfrm>
            <a:off x="457200" y="1828800"/>
            <a:ext cx="8315569" cy="4267201"/>
          </a:xfrm>
        </p:spPr>
        <p:txBody>
          <a:bodyPr>
            <a:normAutofit/>
          </a:bodyPr>
          <a:lstStyle/>
          <a:p>
            <a:pPr marL="114112" indent="0">
              <a:buNone/>
            </a:pPr>
            <a:r>
              <a:rPr lang="en-US" sz="2800" dirty="0" smtClean="0">
                <a:solidFill>
                  <a:schemeClr val="tx2"/>
                </a:solidFill>
              </a:rPr>
              <a:t>Supporting the expansion of accredited graduate nursing and physician assistant programs to include an HIV primary care focus</a:t>
            </a:r>
          </a:p>
          <a:p>
            <a:pPr lvl="1"/>
            <a:r>
              <a:rPr lang="en-US" sz="2400" dirty="0" smtClean="0">
                <a:solidFill>
                  <a:schemeClr val="tx2"/>
                </a:solidFill>
              </a:rPr>
              <a:t>Physician Assistant Program:</a:t>
            </a:r>
          </a:p>
          <a:p>
            <a:pPr lvl="2"/>
            <a:r>
              <a:rPr lang="en-US" sz="2400" dirty="0">
                <a:solidFill>
                  <a:schemeClr val="tx2"/>
                </a:solidFill>
              </a:rPr>
              <a:t>State University of New York </a:t>
            </a:r>
            <a:r>
              <a:rPr lang="en-US" sz="2400" dirty="0" smtClean="0">
                <a:solidFill>
                  <a:schemeClr val="tx2"/>
                </a:solidFill>
              </a:rPr>
              <a:t>Downstate </a:t>
            </a:r>
            <a:r>
              <a:rPr lang="en-US" sz="2400" dirty="0">
                <a:solidFill>
                  <a:schemeClr val="tx2"/>
                </a:solidFill>
              </a:rPr>
              <a:t>Medical </a:t>
            </a:r>
            <a:r>
              <a:rPr lang="en-US" sz="2400" dirty="0" smtClean="0">
                <a:solidFill>
                  <a:schemeClr val="tx2"/>
                </a:solidFill>
              </a:rPr>
              <a:t>Center</a:t>
            </a:r>
          </a:p>
          <a:p>
            <a:pPr lvl="1"/>
            <a:r>
              <a:rPr lang="en-US" sz="2400" dirty="0" smtClean="0">
                <a:solidFill>
                  <a:schemeClr val="tx2"/>
                </a:solidFill>
              </a:rPr>
              <a:t>Nurse Practitioner Programs:</a:t>
            </a:r>
          </a:p>
          <a:p>
            <a:pPr lvl="2"/>
            <a:r>
              <a:rPr lang="en-US" sz="2400" dirty="0" smtClean="0">
                <a:solidFill>
                  <a:schemeClr val="tx2"/>
                </a:solidFill>
              </a:rPr>
              <a:t>Duke University School of Nursing </a:t>
            </a:r>
          </a:p>
          <a:p>
            <a:pPr lvl="2"/>
            <a:r>
              <a:rPr lang="en-US" sz="2400" dirty="0" smtClean="0">
                <a:solidFill>
                  <a:schemeClr val="tx2"/>
                </a:solidFill>
              </a:rPr>
              <a:t>Johns Hopkins University School of Nursing </a:t>
            </a:r>
          </a:p>
          <a:p>
            <a:pPr lvl="2"/>
            <a:r>
              <a:rPr lang="en-US" sz="2400" dirty="0">
                <a:solidFill>
                  <a:schemeClr val="tx2"/>
                </a:solidFill>
              </a:rPr>
              <a:t>University of California San Francisco School of </a:t>
            </a:r>
            <a:r>
              <a:rPr lang="en-US" sz="2400" dirty="0" smtClean="0">
                <a:solidFill>
                  <a:schemeClr val="tx2"/>
                </a:solidFill>
              </a:rPr>
              <a:t>Nursing</a:t>
            </a:r>
          </a:p>
          <a:p>
            <a:pPr lvl="2"/>
            <a:r>
              <a:rPr lang="en-US" sz="2400" dirty="0" smtClean="0">
                <a:solidFill>
                  <a:schemeClr val="tx2"/>
                </a:solidFill>
              </a:rPr>
              <a:t>Rutgers School of Nursing</a:t>
            </a:r>
            <a:endParaRPr lang="en-US" sz="2400" dirty="0"/>
          </a:p>
        </p:txBody>
      </p:sp>
    </p:spTree>
    <p:extLst>
      <p:ext uri="{BB962C8B-B14F-4D97-AF65-F5344CB8AC3E}">
        <p14:creationId xmlns:p14="http://schemas.microsoft.com/office/powerpoint/2010/main" val="16106967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Connection to HAB Priorities: </a:t>
            </a:r>
            <a:br>
              <a:rPr lang="en-US" dirty="0" smtClean="0"/>
            </a:br>
            <a:r>
              <a:rPr lang="en-US" dirty="0" smtClean="0"/>
              <a:t>AETC Program</a:t>
            </a:r>
            <a:endParaRPr lang="en-US" dirty="0"/>
          </a:p>
        </p:txBody>
      </p:sp>
      <p:sp>
        <p:nvSpPr>
          <p:cNvPr id="3" name="Content Placeholder 2"/>
          <p:cNvSpPr>
            <a:spLocks noGrp="1"/>
          </p:cNvSpPr>
          <p:nvPr>
            <p:ph idx="1"/>
          </p:nvPr>
        </p:nvSpPr>
        <p:spPr>
          <a:xfrm>
            <a:off x="533400" y="1600200"/>
            <a:ext cx="7981950" cy="3962400"/>
          </a:xfrm>
        </p:spPr>
        <p:txBody>
          <a:bodyPr>
            <a:noAutofit/>
          </a:bodyPr>
          <a:lstStyle/>
          <a:p>
            <a:r>
              <a:rPr lang="en-US" sz="2800" dirty="0" smtClean="0"/>
              <a:t>Regional - </a:t>
            </a:r>
            <a:r>
              <a:rPr lang="en-US" sz="2800" b="0" dirty="0" smtClean="0"/>
              <a:t>Practice Transformation, interprofessional education, collaboration with other RWHAP’s</a:t>
            </a:r>
          </a:p>
          <a:p>
            <a:r>
              <a:rPr lang="en-US" sz="2800" dirty="0" smtClean="0"/>
              <a:t>AETC National Clinician Consultation Center </a:t>
            </a:r>
            <a:r>
              <a:rPr lang="en-US" sz="2800" b="0" dirty="0" smtClean="0"/>
              <a:t>– Substance </a:t>
            </a:r>
            <a:r>
              <a:rPr lang="en-US" sz="2800" b="0" dirty="0"/>
              <a:t>A</a:t>
            </a:r>
            <a:r>
              <a:rPr lang="en-US" sz="2800" b="0" dirty="0" smtClean="0"/>
              <a:t>buse </a:t>
            </a:r>
            <a:r>
              <a:rPr lang="en-US" sz="2800" b="0" dirty="0"/>
              <a:t>H</a:t>
            </a:r>
            <a:r>
              <a:rPr lang="en-US" sz="2800" b="0" dirty="0" smtClean="0"/>
              <a:t>otline</a:t>
            </a:r>
          </a:p>
          <a:p>
            <a:r>
              <a:rPr lang="en-US" sz="2800" dirty="0" smtClean="0"/>
              <a:t>AETC National Coordinating Resource Center – </a:t>
            </a:r>
            <a:r>
              <a:rPr lang="en-US" sz="2800" b="0" dirty="0" smtClean="0"/>
              <a:t>National HIV Curriculum</a:t>
            </a:r>
          </a:p>
          <a:p>
            <a:r>
              <a:rPr lang="en-US" sz="2800" dirty="0" smtClean="0"/>
              <a:t>National Evaluation Center - </a:t>
            </a:r>
            <a:r>
              <a:rPr lang="en-US" sz="2800" b="0" dirty="0" smtClean="0"/>
              <a:t>Improving use of data to demonstrate impact of training and capacity development activities of the AETC Network of Programs</a:t>
            </a:r>
            <a:endParaRPr lang="en-US" sz="2800" b="0" dirty="0"/>
          </a:p>
        </p:txBody>
      </p:sp>
    </p:spTree>
    <p:extLst>
      <p:ext uri="{BB962C8B-B14F-4D97-AF65-F5344CB8AC3E}">
        <p14:creationId xmlns:p14="http://schemas.microsoft.com/office/powerpoint/2010/main" val="37189886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Mini-Consultation Discussion</a:t>
            </a:r>
            <a:endParaRPr lang="en-US" dirty="0"/>
          </a:p>
        </p:txBody>
      </p:sp>
      <p:sp>
        <p:nvSpPr>
          <p:cNvPr id="6" name="Content Placeholder 5"/>
          <p:cNvSpPr>
            <a:spLocks noGrp="1"/>
          </p:cNvSpPr>
          <p:nvPr>
            <p:ph idx="1"/>
          </p:nvPr>
        </p:nvSpPr>
        <p:spPr>
          <a:xfrm>
            <a:off x="628650" y="2286000"/>
            <a:ext cx="8058150" cy="3733800"/>
          </a:xfrm>
        </p:spPr>
        <p:txBody>
          <a:bodyPr>
            <a:normAutofit/>
          </a:bodyPr>
          <a:lstStyle/>
          <a:p>
            <a:pPr marL="742950" lvl="1" indent="-285750" eaLnBrk="0" fontAlgn="base" hangingPunct="0">
              <a:lnSpc>
                <a:spcPct val="100000"/>
              </a:lnSpc>
              <a:spcBef>
                <a:spcPct val="20000"/>
              </a:spcBef>
              <a:spcAft>
                <a:spcPct val="0"/>
              </a:spcAft>
              <a:buFont typeface="Wingdings" panose="05000000000000000000" pitchFamily="2" charset="2"/>
              <a:buChar char="Ø"/>
            </a:pPr>
            <a:endParaRPr lang="en-US" sz="2800" kern="0" dirty="0" smtClean="0">
              <a:solidFill>
                <a:srgbClr val="000000"/>
              </a:solidFill>
              <a:latin typeface="Arial Unicode MS"/>
            </a:endParaRPr>
          </a:p>
          <a:p>
            <a:pPr lvl="0"/>
            <a:endParaRPr lang="en-US" dirty="0"/>
          </a:p>
        </p:txBody>
      </p:sp>
      <p:sp>
        <p:nvSpPr>
          <p:cNvPr id="5" name="Content Placeholder 2"/>
          <p:cNvSpPr txBox="1">
            <a:spLocks/>
          </p:cNvSpPr>
          <p:nvPr/>
        </p:nvSpPr>
        <p:spPr>
          <a:xfrm>
            <a:off x="457200" y="1981200"/>
            <a:ext cx="8229600" cy="426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dirty="0" smtClean="0"/>
              <a:t>How can HRSA/HAB and the RWHAP address the needs of RWHAP recipients and other HIV/AIDS programs?</a:t>
            </a:r>
          </a:p>
          <a:p>
            <a:pPr lvl="1">
              <a:spcAft>
                <a:spcPts val="1200"/>
              </a:spcAft>
            </a:pPr>
            <a:r>
              <a:rPr lang="en-US" sz="2400" dirty="0" smtClean="0"/>
              <a:t>Within context of the current healthcare landscape</a:t>
            </a:r>
          </a:p>
          <a:p>
            <a:pPr>
              <a:spcAft>
                <a:spcPts val="1200"/>
              </a:spcAft>
            </a:pPr>
            <a:r>
              <a:rPr lang="en-US" sz="2800" dirty="0" smtClean="0"/>
              <a:t>How </a:t>
            </a:r>
            <a:r>
              <a:rPr lang="en-US" sz="2800" dirty="0"/>
              <a:t>can </a:t>
            </a:r>
            <a:r>
              <a:rPr lang="en-US" sz="2800" dirty="0" smtClean="0"/>
              <a:t>HRSA/HAB </a:t>
            </a:r>
            <a:r>
              <a:rPr lang="en-US" sz="2800" dirty="0"/>
              <a:t>focus its technical assistance, training, and policy efforts moving forward?</a:t>
            </a:r>
          </a:p>
          <a:p>
            <a:pPr lvl="1">
              <a:spcAft>
                <a:spcPts val="1200"/>
              </a:spcAft>
            </a:pPr>
            <a:r>
              <a:rPr lang="en-US" sz="2400" dirty="0" smtClean="0"/>
              <a:t>Focus on NHAS 2020 populations</a:t>
            </a:r>
          </a:p>
          <a:p>
            <a:pPr lvl="1">
              <a:spcAft>
                <a:spcPts val="1200"/>
              </a:spcAft>
            </a:pPr>
            <a:r>
              <a:rPr lang="en-US" sz="2400" dirty="0" smtClean="0"/>
              <a:t>Implementation impact of NHAS on TA, training and policy efforts </a:t>
            </a:r>
          </a:p>
          <a:p>
            <a:pPr>
              <a:spcAft>
                <a:spcPts val="1200"/>
              </a:spcAft>
            </a:pPr>
            <a:endParaRPr lang="en-US" sz="2400" dirty="0"/>
          </a:p>
        </p:txBody>
      </p:sp>
      <p:sp>
        <p:nvSpPr>
          <p:cNvPr id="2" name="Slide Number Placeholder 1"/>
          <p:cNvSpPr>
            <a:spLocks noGrp="1"/>
          </p:cNvSpPr>
          <p:nvPr>
            <p:ph type="sldNum" sz="quarter" idx="12"/>
          </p:nvPr>
        </p:nvSpPr>
        <p:spPr>
          <a:xfrm>
            <a:off x="7010400" y="6248400"/>
            <a:ext cx="2057400" cy="365125"/>
          </a:xfrm>
        </p:spPr>
        <p:txBody>
          <a:bodyPr/>
          <a:lstStyle/>
          <a:p>
            <a:fld id="{F9ECA865-404D-4A57-9AC1-FD3038CC100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679224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marL="0" indent="0">
              <a:buNone/>
            </a:pPr>
            <a:r>
              <a:rPr lang="en-US" sz="2800" dirty="0" smtClean="0"/>
              <a:t>HRSA HIV/AIDS Bureau</a:t>
            </a:r>
          </a:p>
          <a:p>
            <a:pPr marL="0" indent="0">
              <a:buNone/>
            </a:pPr>
            <a:r>
              <a:rPr lang="en-US" sz="2800" dirty="0" smtClean="0">
                <a:hlinkClick r:id="rId2"/>
              </a:rPr>
              <a:t>http://hab.hrsa.gov</a:t>
            </a:r>
            <a:endParaRPr lang="en-US" sz="2800" dirty="0" smtClean="0"/>
          </a:p>
          <a:p>
            <a:pPr marL="0" indent="0">
              <a:buNone/>
            </a:pPr>
            <a:endParaRPr lang="en-US" sz="2800" dirty="0"/>
          </a:p>
          <a:p>
            <a:pPr marL="0" indent="0">
              <a:buNone/>
            </a:pPr>
            <a:r>
              <a:rPr lang="en-US" sz="2800" dirty="0" smtClean="0"/>
              <a:t>Ryan White TARGET Center</a:t>
            </a:r>
          </a:p>
          <a:p>
            <a:pPr marL="0" indent="0">
              <a:buNone/>
            </a:pPr>
            <a:r>
              <a:rPr lang="en-US" sz="2800" dirty="0" smtClean="0">
                <a:hlinkClick r:id="rId3"/>
              </a:rPr>
              <a:t>http://targethiv.org</a:t>
            </a:r>
            <a:endParaRPr lang="en-US" sz="2800" dirty="0" smtClean="0"/>
          </a:p>
          <a:p>
            <a:pPr marL="0" indent="0">
              <a:buNone/>
            </a:pPr>
            <a:endParaRPr lang="en-US" sz="2800" dirty="0"/>
          </a:p>
          <a:p>
            <a:pPr marL="0" indent="0">
              <a:buNone/>
            </a:pPr>
            <a:endParaRPr lang="en-US" sz="2800" dirty="0" smtClean="0"/>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361549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THANK YOU!</a:t>
            </a:r>
            <a:endParaRPr lang="en-US" sz="3200" dirty="0"/>
          </a:p>
        </p:txBody>
      </p:sp>
      <p:sp>
        <p:nvSpPr>
          <p:cNvPr id="3" name="Content Placeholder 2"/>
          <p:cNvSpPr>
            <a:spLocks noGrp="1"/>
          </p:cNvSpPr>
          <p:nvPr>
            <p:ph idx="1"/>
          </p:nvPr>
        </p:nvSpPr>
        <p:spPr>
          <a:xfrm>
            <a:off x="381000" y="1981200"/>
            <a:ext cx="8534400" cy="3886200"/>
          </a:xfrm>
        </p:spPr>
        <p:txBody>
          <a:bodyPr>
            <a:normAutofit/>
          </a:bodyPr>
          <a:lstStyle/>
          <a:p>
            <a:pPr marL="0" indent="0" algn="ctr">
              <a:spcAft>
                <a:spcPts val="1200"/>
              </a:spcAft>
              <a:buNone/>
            </a:pPr>
            <a:r>
              <a:rPr lang="en-US" sz="2400" b="0" dirty="0" smtClean="0"/>
              <a:t>April Stubbs-Smith, MPH</a:t>
            </a:r>
          </a:p>
          <a:p>
            <a:pPr marL="0" indent="0" algn="ctr">
              <a:spcAft>
                <a:spcPts val="1200"/>
              </a:spcAft>
              <a:buNone/>
            </a:pPr>
            <a:r>
              <a:rPr lang="en-US" sz="2400" b="0" dirty="0" smtClean="0"/>
              <a:t>Director, Division of Domestic HIV Programs</a:t>
            </a:r>
          </a:p>
          <a:p>
            <a:pPr marL="0" indent="0" algn="ctr">
              <a:spcAft>
                <a:spcPts val="1200"/>
              </a:spcAft>
              <a:buNone/>
            </a:pPr>
            <a:r>
              <a:rPr lang="en-US" sz="2400" b="0" dirty="0" smtClean="0"/>
              <a:t>HRSA/HAB/Office of Training and Capacity Development</a:t>
            </a:r>
          </a:p>
          <a:p>
            <a:pPr marL="0" indent="0" algn="ctr">
              <a:spcAft>
                <a:spcPts val="1200"/>
              </a:spcAft>
              <a:buNone/>
            </a:pPr>
            <a:r>
              <a:rPr lang="en-US" sz="2400" b="0" dirty="0" smtClean="0"/>
              <a:t>301-443-7813</a:t>
            </a:r>
          </a:p>
          <a:p>
            <a:pPr marL="0" indent="0" algn="ctr">
              <a:spcAft>
                <a:spcPts val="1200"/>
              </a:spcAft>
              <a:buNone/>
            </a:pPr>
            <a:r>
              <a:rPr lang="en-US" sz="2400" b="0" dirty="0" smtClean="0">
                <a:hlinkClick r:id="rId3"/>
              </a:rPr>
              <a:t>Astubbs-smith@hrsa.gov</a:t>
            </a:r>
            <a:r>
              <a:rPr lang="en-US" sz="2400" b="0" dirty="0" smtClean="0"/>
              <a:t> </a:t>
            </a:r>
            <a:endParaRPr lang="en-US" sz="2400" b="0" dirty="0"/>
          </a:p>
          <a:p>
            <a:pPr>
              <a:lnSpc>
                <a:spcPct val="110000"/>
              </a:lnSpc>
              <a:spcAft>
                <a:spcPts val="1200"/>
              </a:spcAft>
            </a:pPr>
            <a:endParaRPr lang="en-US" dirty="0"/>
          </a:p>
        </p:txBody>
      </p:sp>
    </p:spTree>
    <p:extLst>
      <p:ext uri="{BB962C8B-B14F-4D97-AF65-F5344CB8AC3E}">
        <p14:creationId xmlns:p14="http://schemas.microsoft.com/office/powerpoint/2010/main" val="4153849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libri" panose="020F0502020204030204" pitchFamily="34" charset="0"/>
                <a:ea typeface="Arial Unicode MS" panose="020B0604020202020204" pitchFamily="34" charset="-128"/>
                <a:cs typeface="Arial Unicode MS" panose="020B0604020202020204" pitchFamily="34" charset="-128"/>
              </a:rPr>
              <a:t>Purpose of RWHAP</a:t>
            </a:r>
            <a:endParaRPr lang="en-US" sz="4400" dirty="0">
              <a:latin typeface="Calibri" panose="020F0502020204030204" pitchFamily="34"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5562600" cy="385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410200" y="2133600"/>
            <a:ext cx="3333750" cy="3886200"/>
          </a:xfrm>
        </p:spPr>
        <p:txBody>
          <a:bodyPr>
            <a:noAutofit/>
          </a:bodyPr>
          <a:lstStyle/>
          <a:p>
            <a:pPr lvl="0"/>
            <a:r>
              <a:rPr lang="en-US" sz="2400" dirty="0" smtClean="0">
                <a:ea typeface="Arial Unicode MS" panose="020B0604020202020204" pitchFamily="34" charset="-128"/>
                <a:cs typeface="Arial Unicode MS" panose="020B0604020202020204" pitchFamily="34" charset="-128"/>
              </a:rPr>
              <a:t>Public </a:t>
            </a:r>
            <a:r>
              <a:rPr lang="en-US" sz="2400" dirty="0">
                <a:ea typeface="Arial Unicode MS" panose="020B0604020202020204" pitchFamily="34" charset="-128"/>
                <a:cs typeface="Arial Unicode MS" panose="020B0604020202020204" pitchFamily="34" charset="-128"/>
              </a:rPr>
              <a:t>health approach to provide a comprehensive system of care </a:t>
            </a:r>
            <a:endParaRPr lang="en-US" sz="2400" dirty="0" smtClean="0">
              <a:ea typeface="Arial Unicode MS" panose="020B0604020202020204" pitchFamily="34" charset="-128"/>
              <a:cs typeface="Arial Unicode MS" panose="020B0604020202020204" pitchFamily="34" charset="-128"/>
            </a:endParaRPr>
          </a:p>
          <a:p>
            <a:pPr marL="0" lvl="0" indent="0">
              <a:buNone/>
            </a:pPr>
            <a:endParaRPr lang="en-US" sz="1000" dirty="0" smtClean="0">
              <a:ea typeface="Arial Unicode MS" panose="020B0604020202020204" pitchFamily="34" charset="-128"/>
              <a:cs typeface="Arial Unicode MS" panose="020B0604020202020204" pitchFamily="34" charset="-128"/>
            </a:endParaRPr>
          </a:p>
          <a:p>
            <a:r>
              <a:rPr lang="en-US" sz="2400" dirty="0">
                <a:ea typeface="Arial Unicode MS" panose="020B0604020202020204" pitchFamily="34" charset="-128"/>
                <a:cs typeface="Arial Unicode MS" panose="020B0604020202020204" pitchFamily="34" charset="-128"/>
              </a:rPr>
              <a:t>Ensure low-income people living with HIV (PLWH) receive optimal care and treatment</a:t>
            </a:r>
          </a:p>
        </p:txBody>
      </p:sp>
      <p:sp>
        <p:nvSpPr>
          <p:cNvPr id="4" name="Slide Number Placeholder 3"/>
          <p:cNvSpPr>
            <a:spLocks noGrp="1"/>
          </p:cNvSpPr>
          <p:nvPr>
            <p:ph type="sldNum" sz="quarter" idx="12"/>
          </p:nvPr>
        </p:nvSpPr>
        <p:spPr>
          <a:xfrm>
            <a:off x="7162800" y="6248400"/>
            <a:ext cx="2057400" cy="365125"/>
          </a:xfrm>
        </p:spPr>
        <p:txBody>
          <a:bodyPr/>
          <a:lstStyle/>
          <a:p>
            <a:fld id="{9D297E3C-F258-4E93-8447-6C2A1B161944}" type="slidenum">
              <a:rPr lang="en-US" smtClean="0">
                <a:solidFill>
                  <a:prstClr val="black"/>
                </a:solidFill>
              </a:rPr>
              <a:t>3</a:t>
            </a:fld>
            <a:endParaRPr lang="en-US" dirty="0">
              <a:solidFill>
                <a:prstClr val="black"/>
              </a:solidFill>
            </a:endParaRPr>
          </a:p>
        </p:txBody>
      </p:sp>
    </p:spTree>
    <p:extLst>
      <p:ext uri="{BB962C8B-B14F-4D97-AF65-F5344CB8AC3E}">
        <p14:creationId xmlns:p14="http://schemas.microsoft.com/office/powerpoint/2010/main" val="34471704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12"/>
            <a:ext cx="8382000" cy="1325563"/>
          </a:xfrm>
        </p:spPr>
        <p:txBody>
          <a:bodyPr/>
          <a:lstStyle/>
          <a:p>
            <a:r>
              <a:rPr lang="en-US" dirty="0" smtClean="0"/>
              <a:t>What Drives Our TA/Training Priorities?</a:t>
            </a:r>
            <a:endParaRPr lang="en-US" dirty="0"/>
          </a:p>
        </p:txBody>
      </p:sp>
      <p:sp>
        <p:nvSpPr>
          <p:cNvPr id="3" name="Content Placeholder 2"/>
          <p:cNvSpPr>
            <a:spLocks noGrp="1"/>
          </p:cNvSpPr>
          <p:nvPr>
            <p:ph idx="1"/>
          </p:nvPr>
        </p:nvSpPr>
        <p:spPr>
          <a:xfrm>
            <a:off x="609600" y="1981200"/>
            <a:ext cx="7886700" cy="3657600"/>
          </a:xfrm>
        </p:spPr>
        <p:txBody>
          <a:bodyPr>
            <a:normAutofit/>
          </a:bodyPr>
          <a:lstStyle/>
          <a:p>
            <a:pPr>
              <a:lnSpc>
                <a:spcPct val="100000"/>
              </a:lnSpc>
              <a:spcAft>
                <a:spcPts val="1200"/>
              </a:spcAft>
            </a:pPr>
            <a:r>
              <a:rPr lang="en-US" sz="2800" dirty="0" smtClean="0"/>
              <a:t>RWHAP Legislation</a:t>
            </a:r>
          </a:p>
          <a:p>
            <a:pPr>
              <a:lnSpc>
                <a:spcPct val="100000"/>
              </a:lnSpc>
              <a:spcAft>
                <a:spcPts val="1200"/>
              </a:spcAft>
            </a:pPr>
            <a:r>
              <a:rPr lang="en-US" sz="2800" dirty="0" smtClean="0"/>
              <a:t>National HIV/AIDS Strategy</a:t>
            </a:r>
          </a:p>
          <a:p>
            <a:pPr>
              <a:lnSpc>
                <a:spcPct val="100000"/>
              </a:lnSpc>
              <a:spcAft>
                <a:spcPts val="1200"/>
              </a:spcAft>
            </a:pPr>
            <a:r>
              <a:rPr lang="en-US" sz="2800" dirty="0" smtClean="0"/>
              <a:t>HRSA Priorities</a:t>
            </a:r>
          </a:p>
          <a:p>
            <a:pPr>
              <a:lnSpc>
                <a:spcPct val="100000"/>
              </a:lnSpc>
              <a:spcAft>
                <a:spcPts val="1200"/>
              </a:spcAft>
            </a:pPr>
            <a:r>
              <a:rPr lang="en-US" sz="2800" dirty="0" smtClean="0"/>
              <a:t>Data: HIV Care Continuum</a:t>
            </a:r>
            <a:endParaRPr lang="en-US" sz="2800" dirty="0"/>
          </a:p>
        </p:txBody>
      </p:sp>
      <p:sp>
        <p:nvSpPr>
          <p:cNvPr id="4" name="Slide Number Placeholder 3"/>
          <p:cNvSpPr>
            <a:spLocks noGrp="1"/>
          </p:cNvSpPr>
          <p:nvPr>
            <p:ph type="sldNum"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23083217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HRSA HIV/AIDS Bureau 2016 Priorities</a:t>
            </a:r>
            <a:endParaRPr lang="en-US" dirty="0"/>
          </a:p>
        </p:txBody>
      </p:sp>
      <p:sp>
        <p:nvSpPr>
          <p:cNvPr id="3" name="Content Placeholder 2"/>
          <p:cNvSpPr>
            <a:spLocks noGrp="1"/>
          </p:cNvSpPr>
          <p:nvPr>
            <p:ph idx="1"/>
          </p:nvPr>
        </p:nvSpPr>
        <p:spPr>
          <a:xfrm>
            <a:off x="381000" y="1600200"/>
            <a:ext cx="8534400" cy="4800600"/>
          </a:xfrm>
        </p:spPr>
        <p:txBody>
          <a:bodyPr>
            <a:normAutofit fontScale="77500" lnSpcReduction="20000"/>
          </a:bodyPr>
          <a:lstStyle/>
          <a:p>
            <a:pPr>
              <a:lnSpc>
                <a:spcPct val="120000"/>
              </a:lnSpc>
            </a:pPr>
            <a:r>
              <a:rPr lang="en-US" dirty="0" smtClean="0"/>
              <a:t>National HIV/AIDS Strategy (NHAS) 2020/President’s Emergency Plan for AIDS Relief (PEPFAR) 3.0 </a:t>
            </a:r>
            <a:r>
              <a:rPr lang="en-US" dirty="0"/>
              <a:t>- </a:t>
            </a:r>
            <a:r>
              <a:rPr lang="en-US" b="0" dirty="0"/>
              <a:t>Maximize HRSA HAB expertise and resources to operationalize NHAS 2020 and PEPFAR 3.0. </a:t>
            </a:r>
            <a:endParaRPr lang="en-US" b="0" dirty="0" smtClean="0"/>
          </a:p>
          <a:p>
            <a:pPr>
              <a:lnSpc>
                <a:spcPct val="120000"/>
              </a:lnSpc>
            </a:pPr>
            <a:r>
              <a:rPr lang="en-US" dirty="0" smtClean="0"/>
              <a:t>Leadership </a:t>
            </a:r>
            <a:r>
              <a:rPr lang="en-US" dirty="0"/>
              <a:t>- </a:t>
            </a:r>
            <a:r>
              <a:rPr lang="en-US" b="0" dirty="0"/>
              <a:t>Enhance and lead national and international HIV care and treatment through evidence-informed innovations, policy development, health workforce development, and program </a:t>
            </a:r>
            <a:r>
              <a:rPr lang="en-US" b="0" dirty="0" smtClean="0"/>
              <a:t>implementation.</a:t>
            </a:r>
            <a:r>
              <a:rPr lang="en-US" dirty="0" smtClean="0">
                <a:solidFill>
                  <a:schemeClr val="tx1"/>
                </a:solidFill>
              </a:rPr>
              <a:t>	</a:t>
            </a:r>
            <a:endParaRPr lang="en-US" dirty="0" smtClean="0"/>
          </a:p>
          <a:p>
            <a:pPr>
              <a:lnSpc>
                <a:spcPct val="120000"/>
              </a:lnSpc>
            </a:pPr>
            <a:r>
              <a:rPr lang="en-US" dirty="0"/>
              <a:t>Partnerships - </a:t>
            </a:r>
            <a:r>
              <a:rPr lang="en-US" b="0" dirty="0"/>
              <a:t>Enhance and develop strategic domestic and international partnerships internally and externally. </a:t>
            </a:r>
            <a:endParaRPr lang="en-US" b="0" dirty="0" smtClean="0"/>
          </a:p>
          <a:p>
            <a:pPr>
              <a:lnSpc>
                <a:spcPct val="120000"/>
              </a:lnSpc>
            </a:pPr>
            <a:r>
              <a:rPr lang="en-US" dirty="0"/>
              <a:t>Integration - </a:t>
            </a:r>
            <a:r>
              <a:rPr lang="en-US" b="0" dirty="0"/>
              <a:t>Integrate HIV prevention, care, and treatment in an evolving healthcare environment. </a:t>
            </a:r>
          </a:p>
          <a:p>
            <a:pPr>
              <a:lnSpc>
                <a:spcPct val="120000"/>
              </a:lnSpc>
            </a:pPr>
            <a:r>
              <a:rPr lang="en-US" dirty="0" smtClean="0"/>
              <a:t>Data Utilization </a:t>
            </a:r>
            <a:r>
              <a:rPr lang="en-US" dirty="0"/>
              <a:t>- </a:t>
            </a:r>
            <a:r>
              <a:rPr lang="en-US" b="0" dirty="0"/>
              <a:t>Use data from program reporting systems, surveillance, modeling, and other programs, as well as results from evaluation and special projects efforts to target, prioritize, and improve policies, programs, and service delivery. </a:t>
            </a:r>
          </a:p>
          <a:p>
            <a:pPr>
              <a:lnSpc>
                <a:spcPct val="120000"/>
              </a:lnSpc>
            </a:pPr>
            <a:r>
              <a:rPr lang="en-US" dirty="0"/>
              <a:t>Operations - </a:t>
            </a:r>
            <a:r>
              <a:rPr lang="en-US" b="0" dirty="0"/>
              <a:t>Strengthen HAB administrative and programmatic processes through Bureau-wide knowledge management, innovation, and collaboration. </a:t>
            </a:r>
          </a:p>
          <a:p>
            <a:pPr marL="0" indent="0">
              <a:lnSpc>
                <a:spcPct val="120000"/>
              </a:lnSpc>
              <a:buNone/>
            </a:pPr>
            <a:endParaRPr lang="en-US" dirty="0" smtClean="0"/>
          </a:p>
          <a:p>
            <a:pPr>
              <a:lnSpc>
                <a:spcPct val="120000"/>
              </a:lnSpc>
            </a:pPr>
            <a:endParaRPr lang="en-US" dirty="0"/>
          </a:p>
        </p:txBody>
      </p:sp>
      <p:sp>
        <p:nvSpPr>
          <p:cNvPr id="4" name="Slide Number Placeholder 3"/>
          <p:cNvSpPr>
            <a:spLocks noGrp="1"/>
          </p:cNvSpPr>
          <p:nvPr>
            <p:ph type="sldNum" sz="quarter" idx="12"/>
          </p:nvPr>
        </p:nvSpPr>
        <p:spPr>
          <a:xfrm>
            <a:off x="7162800" y="6248400"/>
            <a:ext cx="2057400" cy="365125"/>
          </a:xfrm>
        </p:spPr>
        <p:txBody>
          <a:bodyPr/>
          <a:lstStyle/>
          <a:p>
            <a:fld id="{88F4913C-6CD2-4A2F-8665-48F7FAAB6E61}" type="slidenum">
              <a:rPr lang="en-US" smtClean="0">
                <a:solidFill>
                  <a:prstClr val="black"/>
                </a:solidFill>
              </a:rPr>
              <a:t>5</a:t>
            </a:fld>
            <a:endParaRPr lang="en-US" dirty="0">
              <a:solidFill>
                <a:prstClr val="black"/>
              </a:solidFill>
            </a:endParaRPr>
          </a:p>
        </p:txBody>
      </p:sp>
    </p:spTree>
    <p:extLst>
      <p:ext uri="{BB962C8B-B14F-4D97-AF65-F5344CB8AC3E}">
        <p14:creationId xmlns:p14="http://schemas.microsoft.com/office/powerpoint/2010/main" val="40873204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10550" cy="1325563"/>
          </a:xfrm>
        </p:spPr>
        <p:txBody>
          <a:bodyPr>
            <a:noAutofit/>
          </a:bodyPr>
          <a:lstStyle/>
          <a:p>
            <a:r>
              <a:rPr lang="en-US" sz="2800" dirty="0"/>
              <a:t>Ryan White HIV/AIDS Program Clients (non-ADAP), by Race/Ethnicity, 2014—United States and 3 Territories</a:t>
            </a:r>
            <a:endParaRPr lang="en-US" sz="2800" dirty="0"/>
          </a:p>
        </p:txBody>
      </p:sp>
      <p:pic>
        <p:nvPicPr>
          <p:cNvPr id="9" name="Content Placeholder 8" descr="Nearly three-quarters of RWHAP clients are from racial/ethnic minority populations. In 2014, of the 507,562 clients with reported race/ethnicity information, 47.2% self-identified as black/African American, 22.2% Hispanic/Latino, and less than 2% each American Indian/Alaska Native, Asian, Native Hawaiian/Pacific Islander, and persons of multiple races. Whites accounted for 27.0% of clients. The percentage distribution has remained consistent since 2010.&#10;&#10;Hispanics/Latinos can be of any race.&#10;" title="Ryan White HIV/AIDS Program Clients (non-ADAP), by Race/Ethnicity, 2014—United States and 3 Territori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600200"/>
            <a:ext cx="7873898" cy="4621510"/>
          </a:xfrm>
        </p:spPr>
      </p:pic>
      <p:sp>
        <p:nvSpPr>
          <p:cNvPr id="6" name="Rectangle 5"/>
          <p:cNvSpPr/>
          <p:nvPr/>
        </p:nvSpPr>
        <p:spPr>
          <a:xfrm>
            <a:off x="152400" y="6096000"/>
            <a:ext cx="3808329" cy="369332"/>
          </a:xfrm>
          <a:prstGeom prst="rect">
            <a:avLst/>
          </a:prstGeom>
        </p:spPr>
        <p:txBody>
          <a:bodyPr wrap="none">
            <a:spAutoFit/>
          </a:bodyPr>
          <a:lstStyle/>
          <a:p>
            <a:r>
              <a:rPr lang="en-US" dirty="0" smtClean="0">
                <a:solidFill>
                  <a:srgbClr val="0F4D7B"/>
                </a:solidFill>
              </a:rPr>
              <a:t>* </a:t>
            </a:r>
            <a:r>
              <a:rPr lang="en-US" dirty="0">
                <a:solidFill>
                  <a:srgbClr val="0F4D7B"/>
                </a:solidFill>
              </a:rPr>
              <a:t>Hispanics/Latinos can be of any race. </a:t>
            </a:r>
          </a:p>
        </p:txBody>
      </p:sp>
    </p:spTree>
    <p:extLst>
      <p:ext uri="{BB962C8B-B14F-4D97-AF65-F5344CB8AC3E}">
        <p14:creationId xmlns:p14="http://schemas.microsoft.com/office/powerpoint/2010/main" val="12009818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114301" y="5807569"/>
            <a:ext cx="8724900" cy="6001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100" u="sng" dirty="0" smtClean="0">
                <a:solidFill>
                  <a:srgbClr val="0F4D7B"/>
                </a:solidFill>
                <a:latin typeface="Arial" panose="020B0604020202020204" pitchFamily="34" charset="0"/>
                <a:cs typeface="Arial" panose="020B0604020202020204" pitchFamily="34" charset="0"/>
              </a:rPr>
              <a:t>Viral suppression:</a:t>
            </a:r>
            <a:r>
              <a:rPr lang="en-US" altLang="en-US" sz="1100" dirty="0" smtClean="0">
                <a:solidFill>
                  <a:srgbClr val="0F4D7B"/>
                </a:solidFill>
                <a:latin typeface="Arial" panose="020B0604020202020204" pitchFamily="34" charset="0"/>
                <a:cs typeface="Arial" panose="020B0604020202020204" pitchFamily="34" charset="0"/>
              </a:rPr>
              <a:t> </a:t>
            </a:r>
            <a:r>
              <a:rPr lang="en-US" altLang="en-US" sz="1100" dirty="0">
                <a:solidFill>
                  <a:srgbClr val="0F4D7B"/>
                </a:solidFill>
                <a:latin typeface="Arial" panose="020B0604020202020204" pitchFamily="34" charset="0"/>
                <a:cs typeface="Arial" panose="020B0604020202020204" pitchFamily="34" charset="0"/>
              </a:rPr>
              <a:t>≥ 1 OAMC visit during the calendar year and had ≥1 viral load reported whose last viral load was &lt;200 </a:t>
            </a:r>
            <a:r>
              <a:rPr lang="en-US" altLang="en-US" sz="1100" dirty="0" smtClean="0">
                <a:solidFill>
                  <a:srgbClr val="0F4D7B"/>
                </a:solidFill>
                <a:latin typeface="Arial" panose="020B0604020202020204" pitchFamily="34" charset="0"/>
                <a:cs typeface="Arial" panose="020B0604020202020204" pitchFamily="34" charset="0"/>
              </a:rPr>
              <a:t>copies/</a:t>
            </a:r>
            <a:r>
              <a:rPr lang="en-US" altLang="en-US" sz="1100" dirty="0" err="1" smtClean="0">
                <a:solidFill>
                  <a:srgbClr val="0F4D7B"/>
                </a:solidFill>
                <a:latin typeface="Arial" panose="020B0604020202020204" pitchFamily="34" charset="0"/>
                <a:cs typeface="Arial" panose="020B0604020202020204" pitchFamily="34" charset="0"/>
              </a:rPr>
              <a:t>mL.</a:t>
            </a:r>
            <a:endParaRPr lang="en-US" altLang="en-US" sz="1100" dirty="0">
              <a:solidFill>
                <a:srgbClr val="0F4D7B"/>
              </a:solidFill>
              <a:latin typeface="Arial" panose="020B0604020202020204" pitchFamily="34" charset="0"/>
              <a:cs typeface="Arial" panose="020B0604020202020204" pitchFamily="34" charset="0"/>
            </a:endParaRPr>
          </a:p>
          <a:p>
            <a:pPr eaLnBrk="1" hangingPunct="1">
              <a:spcBef>
                <a:spcPct val="0"/>
              </a:spcBef>
              <a:buNone/>
            </a:pPr>
            <a:endParaRPr lang="en-US" altLang="en-US" sz="1100" dirty="0" smtClean="0">
              <a:solidFill>
                <a:srgbClr val="0F4D7B"/>
              </a:solidFill>
              <a:latin typeface="Arial" panose="020B0604020202020204" pitchFamily="34" charset="0"/>
              <a:cs typeface="Arial" panose="020B0604020202020204" pitchFamily="34" charset="0"/>
            </a:endParaRPr>
          </a:p>
          <a:p>
            <a:pPr eaLnBrk="1" hangingPunct="1">
              <a:spcBef>
                <a:spcPct val="0"/>
              </a:spcBef>
              <a:buNone/>
            </a:pPr>
            <a:r>
              <a:rPr lang="en-US" altLang="en-US" sz="1100" dirty="0">
                <a:solidFill>
                  <a:srgbClr val="0F4D7B"/>
                </a:solidFill>
                <a:latin typeface="Arial" panose="020B0604020202020204" pitchFamily="34" charset="0"/>
                <a:cs typeface="Arial" panose="020B0604020202020204" pitchFamily="34" charset="0"/>
              </a:rPr>
              <a:t>Source: </a:t>
            </a:r>
            <a:r>
              <a:rPr lang="en-US" altLang="en-US" sz="1100" dirty="0" smtClean="0">
                <a:solidFill>
                  <a:srgbClr val="0F4D7B"/>
                </a:solidFill>
                <a:latin typeface="Arial" panose="020B0604020202020204" pitchFamily="34" charset="0"/>
                <a:cs typeface="Arial" panose="020B0604020202020204" pitchFamily="34" charset="0"/>
              </a:rPr>
              <a:t>HRSA, HIV/AIDS Bureau, Annual </a:t>
            </a:r>
            <a:r>
              <a:rPr lang="en-US" altLang="en-US" sz="1100" dirty="0">
                <a:solidFill>
                  <a:srgbClr val="0F4D7B"/>
                </a:solidFill>
                <a:latin typeface="Arial" panose="020B0604020202020204" pitchFamily="34" charset="0"/>
                <a:cs typeface="Arial" panose="020B0604020202020204" pitchFamily="34" charset="0"/>
              </a:rPr>
              <a:t>Client-Level Data </a:t>
            </a:r>
            <a:r>
              <a:rPr lang="en-US" altLang="en-US" sz="1100" dirty="0" smtClean="0">
                <a:solidFill>
                  <a:srgbClr val="0F4D7B"/>
                </a:solidFill>
                <a:latin typeface="Arial" panose="020B0604020202020204" pitchFamily="34" charset="0"/>
                <a:cs typeface="Arial" panose="020B0604020202020204" pitchFamily="34" charset="0"/>
              </a:rPr>
              <a:t>Report, </a:t>
            </a:r>
            <a:r>
              <a:rPr lang="en-US" altLang="en-US" sz="1100" dirty="0">
                <a:solidFill>
                  <a:srgbClr val="0F4D7B"/>
                </a:solidFill>
                <a:latin typeface="Arial" panose="020B0604020202020204" pitchFamily="34" charset="0"/>
                <a:cs typeface="Arial" panose="020B0604020202020204" pitchFamily="34" charset="0"/>
              </a:rPr>
              <a:t>Ryan White Services </a:t>
            </a:r>
            <a:r>
              <a:rPr lang="en-US" altLang="en-US" sz="1100" dirty="0" smtClean="0">
                <a:solidFill>
                  <a:srgbClr val="0F4D7B"/>
                </a:solidFill>
                <a:latin typeface="Arial" panose="020B0604020202020204" pitchFamily="34" charset="0"/>
                <a:cs typeface="Arial" panose="020B0604020202020204" pitchFamily="34" charset="0"/>
              </a:rPr>
              <a:t>Report, 2014</a:t>
            </a:r>
            <a:endParaRPr lang="en-US" altLang="en-US" sz="1100" dirty="0">
              <a:solidFill>
                <a:srgbClr val="0F4D7B"/>
              </a:solidFill>
              <a:latin typeface="Arial" panose="020B0604020202020204" pitchFamily="34" charset="0"/>
              <a:cs typeface="Arial" panose="020B0604020202020204" pitchFamily="34" charset="0"/>
            </a:endParaRPr>
          </a:p>
        </p:txBody>
      </p:sp>
      <p:sp>
        <p:nvSpPr>
          <p:cNvPr id="7" name="Slide Number Placeholder 5"/>
          <p:cNvSpPr txBox="1">
            <a:spLocks/>
          </p:cNvSpPr>
          <p:nvPr/>
        </p:nvSpPr>
        <p:spPr>
          <a:xfrm>
            <a:off x="8648701" y="6492876"/>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latin typeface="Calibri" panose="020F0502020204030204" pitchFamily="34" charset="0"/>
            </a:endParaRPr>
          </a:p>
        </p:txBody>
      </p:sp>
      <p:sp>
        <p:nvSpPr>
          <p:cNvPr id="16" name="Title 1"/>
          <p:cNvSpPr>
            <a:spLocks noGrp="1"/>
          </p:cNvSpPr>
          <p:nvPr>
            <p:ph type="title"/>
          </p:nvPr>
        </p:nvSpPr>
        <p:spPr/>
        <p:txBody>
          <a:bodyPr>
            <a:normAutofit/>
          </a:bodyPr>
          <a:lstStyle/>
          <a:p>
            <a:r>
              <a:rPr lang="en-US" sz="4400" dirty="0" smtClean="0"/>
              <a:t>Viral Suppression, RSR 2010-2014</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358816"/>
              </p:ext>
            </p:extLst>
          </p:nvPr>
        </p:nvGraphicFramePr>
        <p:xfrm>
          <a:off x="476249" y="1828799"/>
          <a:ext cx="8362951" cy="397877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7010400" y="6248400"/>
            <a:ext cx="2057400" cy="365125"/>
          </a:xfrm>
        </p:spPr>
        <p:txBody>
          <a:bodyPr/>
          <a:lstStyle/>
          <a:p>
            <a:fld id="{7ACD7172-01E2-4C23-9AFE-DAC9FECD8CA6}" type="slidenum">
              <a:rPr lang="en-US" smtClean="0">
                <a:solidFill>
                  <a:prstClr val="black"/>
                </a:solidFill>
              </a:rPr>
              <a:t>7</a:t>
            </a:fld>
            <a:endParaRPr lang="en-US" dirty="0">
              <a:solidFill>
                <a:prstClr val="black"/>
              </a:solidFill>
            </a:endParaRPr>
          </a:p>
        </p:txBody>
      </p:sp>
    </p:spTree>
    <p:extLst>
      <p:ext uri="{BB962C8B-B14F-4D97-AF65-F5344CB8AC3E}">
        <p14:creationId xmlns:p14="http://schemas.microsoft.com/office/powerpoint/2010/main" val="14130385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2243824193"/>
              </p:ext>
            </p:extLst>
          </p:nvPr>
        </p:nvGraphicFramePr>
        <p:xfrm>
          <a:off x="152400" y="1066800"/>
          <a:ext cx="8991600" cy="4978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3400" y="254000"/>
            <a:ext cx="7924800" cy="736600"/>
          </a:xfrm>
        </p:spPr>
        <p:txBody>
          <a:bodyPr>
            <a:noAutofit/>
          </a:bodyPr>
          <a:lstStyle/>
          <a:p>
            <a:r>
              <a:rPr lang="en-US" sz="4400" dirty="0" smtClean="0">
                <a:cs typeface="Arial" panose="020B0604020202020204" pitchFamily="34" charset="0"/>
              </a:rPr>
              <a:t>Viral Suppression by </a:t>
            </a:r>
            <a:br>
              <a:rPr lang="en-US" sz="4400" dirty="0" smtClean="0">
                <a:cs typeface="Arial" panose="020B0604020202020204" pitchFamily="34" charset="0"/>
              </a:rPr>
            </a:br>
            <a:r>
              <a:rPr lang="en-US" sz="4400" dirty="0" smtClean="0">
                <a:cs typeface="Arial" panose="020B0604020202020204" pitchFamily="34" charset="0"/>
              </a:rPr>
              <a:t>Race/Ethnicity, RSR 2010-2014</a:t>
            </a:r>
            <a:endParaRPr lang="en-US" sz="4400" dirty="0">
              <a:cs typeface="Arial" panose="020B0604020202020204" pitchFamily="34" charset="0"/>
            </a:endParaRPr>
          </a:p>
        </p:txBody>
      </p:sp>
      <p:sp>
        <p:nvSpPr>
          <p:cNvPr id="4" name="TextBox 5"/>
          <p:cNvSpPr txBox="1">
            <a:spLocks noChangeArrowheads="1"/>
          </p:cNvSpPr>
          <p:nvPr/>
        </p:nvSpPr>
        <p:spPr bwMode="auto">
          <a:xfrm>
            <a:off x="304801" y="5807569"/>
            <a:ext cx="8724900" cy="6001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100" u="sng" dirty="0" smtClean="0">
                <a:solidFill>
                  <a:srgbClr val="0F4D7B"/>
                </a:solidFill>
                <a:latin typeface="Arial" panose="020B0604020202020204" pitchFamily="34" charset="0"/>
                <a:cs typeface="Arial" panose="020B0604020202020204" pitchFamily="34" charset="0"/>
              </a:rPr>
              <a:t>Viral suppression:</a:t>
            </a:r>
            <a:r>
              <a:rPr lang="en-US" altLang="en-US" sz="1100" dirty="0" smtClean="0">
                <a:solidFill>
                  <a:srgbClr val="0F4D7B"/>
                </a:solidFill>
                <a:latin typeface="Arial" panose="020B0604020202020204" pitchFamily="34" charset="0"/>
                <a:cs typeface="Arial" panose="020B0604020202020204" pitchFamily="34" charset="0"/>
              </a:rPr>
              <a:t> </a:t>
            </a:r>
            <a:r>
              <a:rPr lang="en-US" altLang="en-US" sz="1100" dirty="0">
                <a:solidFill>
                  <a:srgbClr val="0F4D7B"/>
                </a:solidFill>
                <a:latin typeface="Arial" panose="020B0604020202020204" pitchFamily="34" charset="0"/>
                <a:cs typeface="Arial" panose="020B0604020202020204" pitchFamily="34" charset="0"/>
              </a:rPr>
              <a:t>≥ 1 OAMC visit during the calendar year and had ≥1 viral load reported whose last viral load was &lt;200 </a:t>
            </a:r>
            <a:r>
              <a:rPr lang="en-US" altLang="en-US" sz="1100" dirty="0" smtClean="0">
                <a:solidFill>
                  <a:srgbClr val="0F4D7B"/>
                </a:solidFill>
                <a:latin typeface="Arial" panose="020B0604020202020204" pitchFamily="34" charset="0"/>
                <a:cs typeface="Arial" panose="020B0604020202020204" pitchFamily="34" charset="0"/>
              </a:rPr>
              <a:t>copies/</a:t>
            </a:r>
            <a:r>
              <a:rPr lang="en-US" altLang="en-US" sz="1100" dirty="0" err="1" smtClean="0">
                <a:solidFill>
                  <a:srgbClr val="0F4D7B"/>
                </a:solidFill>
                <a:latin typeface="Arial" panose="020B0604020202020204" pitchFamily="34" charset="0"/>
                <a:cs typeface="Arial" panose="020B0604020202020204" pitchFamily="34" charset="0"/>
              </a:rPr>
              <a:t>mL.</a:t>
            </a:r>
            <a:endParaRPr lang="en-US" altLang="en-US" sz="1100" dirty="0">
              <a:solidFill>
                <a:srgbClr val="0F4D7B"/>
              </a:solidFill>
              <a:latin typeface="Arial" panose="020B0604020202020204" pitchFamily="34" charset="0"/>
              <a:cs typeface="Arial" panose="020B0604020202020204" pitchFamily="34" charset="0"/>
            </a:endParaRPr>
          </a:p>
          <a:p>
            <a:pPr eaLnBrk="1" hangingPunct="1">
              <a:spcBef>
                <a:spcPct val="0"/>
              </a:spcBef>
              <a:buNone/>
            </a:pPr>
            <a:endParaRPr lang="en-US" altLang="en-US" sz="1100" dirty="0" smtClean="0">
              <a:solidFill>
                <a:srgbClr val="0F4D7B"/>
              </a:solidFill>
              <a:latin typeface="Arial" panose="020B0604020202020204" pitchFamily="34" charset="0"/>
              <a:cs typeface="Arial" panose="020B0604020202020204" pitchFamily="34" charset="0"/>
            </a:endParaRPr>
          </a:p>
          <a:p>
            <a:pPr eaLnBrk="1" hangingPunct="1">
              <a:spcBef>
                <a:spcPct val="0"/>
              </a:spcBef>
              <a:buNone/>
            </a:pPr>
            <a:r>
              <a:rPr lang="en-US" altLang="en-US" sz="1100" dirty="0">
                <a:solidFill>
                  <a:srgbClr val="0F4D7B"/>
                </a:solidFill>
                <a:latin typeface="Arial" panose="020B0604020202020204" pitchFamily="34" charset="0"/>
                <a:cs typeface="Arial" panose="020B0604020202020204" pitchFamily="34" charset="0"/>
              </a:rPr>
              <a:t>Source: HRSA, HIV/AIDS Bureau, Annual Client-Level Data Report, Ryan White Services Report, 2014</a:t>
            </a:r>
          </a:p>
        </p:txBody>
      </p:sp>
      <p:cxnSp>
        <p:nvCxnSpPr>
          <p:cNvPr id="5" name="Straight Connector 4"/>
          <p:cNvCxnSpPr/>
          <p:nvPr/>
        </p:nvCxnSpPr>
        <p:spPr>
          <a:xfrm>
            <a:off x="0" y="12192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7010400" y="6225170"/>
            <a:ext cx="2057400" cy="365125"/>
          </a:xfrm>
        </p:spPr>
        <p:txBody>
          <a:bodyPr/>
          <a:lstStyle/>
          <a:p>
            <a:fld id="{F9ECA865-404D-4A57-9AC1-FD3038CC100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6458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2073715465"/>
              </p:ext>
            </p:extLst>
          </p:nvPr>
        </p:nvGraphicFramePr>
        <p:xfrm>
          <a:off x="0" y="1371600"/>
          <a:ext cx="9144000" cy="476610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52400" y="152400"/>
            <a:ext cx="8991599" cy="1143000"/>
          </a:xfrm>
        </p:spPr>
        <p:txBody>
          <a:bodyPr>
            <a:noAutofit/>
          </a:bodyPr>
          <a:lstStyle/>
          <a:p>
            <a:r>
              <a:rPr lang="en-US" sz="2800" dirty="0" smtClean="0">
                <a:cs typeface="Arial" panose="020B0604020202020204" pitchFamily="34" charset="0"/>
              </a:rPr>
              <a:t>Viral Suppression among Men who have Sex with Men (MSM) </a:t>
            </a:r>
            <a:r>
              <a:rPr lang="en-US" sz="2800" dirty="0" smtClean="0"/>
              <a:t>Served </a:t>
            </a:r>
            <a:r>
              <a:rPr lang="en-US" sz="2800" dirty="0"/>
              <a:t>by the Ryan White HIV/AIDS Program </a:t>
            </a:r>
            <a:r>
              <a:rPr lang="en-US" sz="2800" dirty="0" smtClean="0">
                <a:cs typeface="Arial" panose="020B0604020202020204" pitchFamily="34" charset="0"/>
              </a:rPr>
              <a:t>(non-ADAP), 2010‒2014</a:t>
            </a:r>
            <a:r>
              <a:rPr lang="en-US" sz="2800" dirty="0"/>
              <a:t>—United States and 3 Territories</a:t>
            </a:r>
            <a:endParaRPr lang="en-US" sz="2800" dirty="0">
              <a:cs typeface="Arial" panose="020B0604020202020204" pitchFamily="34" charset="0"/>
            </a:endParaRPr>
          </a:p>
        </p:txBody>
      </p:sp>
      <p:sp>
        <p:nvSpPr>
          <p:cNvPr id="4" name="TextBox 5"/>
          <p:cNvSpPr txBox="1">
            <a:spLocks noChangeArrowheads="1"/>
          </p:cNvSpPr>
          <p:nvPr/>
        </p:nvSpPr>
        <p:spPr bwMode="auto">
          <a:xfrm>
            <a:off x="0" y="5999202"/>
            <a:ext cx="7696200"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000" i="1" dirty="0" smtClean="0">
                <a:solidFill>
                  <a:schemeClr val="tx1"/>
                </a:solidFill>
                <a:latin typeface="Arial" panose="020B0604020202020204" pitchFamily="34" charset="0"/>
                <a:cs typeface="Arial" panose="020B0604020202020204" pitchFamily="34" charset="0"/>
              </a:rPr>
              <a:t>Viral suppression: </a:t>
            </a:r>
            <a:r>
              <a:rPr lang="en-US" altLang="en-US" sz="1000" dirty="0" smtClean="0">
                <a:solidFill>
                  <a:schemeClr val="tx1"/>
                </a:solidFill>
                <a:latin typeface="Arial" panose="020B0604020202020204" pitchFamily="34" charset="0"/>
                <a:cs typeface="Arial" panose="020B0604020202020204" pitchFamily="34" charset="0"/>
              </a:rPr>
              <a:t>≥1 </a:t>
            </a:r>
            <a:r>
              <a:rPr lang="en-US" altLang="en-US" sz="1000" dirty="0">
                <a:solidFill>
                  <a:schemeClr val="tx1"/>
                </a:solidFill>
                <a:latin typeface="Arial" panose="020B0604020202020204" pitchFamily="34" charset="0"/>
                <a:cs typeface="Arial" panose="020B0604020202020204" pitchFamily="34" charset="0"/>
              </a:rPr>
              <a:t>OAMC visit during the calendar year and </a:t>
            </a:r>
            <a:r>
              <a:rPr lang="en-US" altLang="en-US" sz="1000" dirty="0" smtClean="0">
                <a:solidFill>
                  <a:schemeClr val="tx1"/>
                </a:solidFill>
                <a:latin typeface="Arial" panose="020B0604020202020204" pitchFamily="34" charset="0"/>
                <a:cs typeface="Arial" panose="020B0604020202020204" pitchFamily="34" charset="0"/>
              </a:rPr>
              <a:t>≥</a:t>
            </a:r>
            <a:r>
              <a:rPr lang="en-US" altLang="en-US" sz="1000" dirty="0">
                <a:solidFill>
                  <a:schemeClr val="tx1"/>
                </a:solidFill>
                <a:latin typeface="Arial" panose="020B0604020202020204" pitchFamily="34" charset="0"/>
                <a:cs typeface="Arial" panose="020B0604020202020204" pitchFamily="34" charset="0"/>
              </a:rPr>
              <a:t>1 viral load </a:t>
            </a:r>
            <a:r>
              <a:rPr lang="en-US" altLang="en-US" sz="1000" dirty="0" smtClean="0">
                <a:solidFill>
                  <a:schemeClr val="tx1"/>
                </a:solidFill>
                <a:latin typeface="Arial" panose="020B0604020202020204" pitchFamily="34" charset="0"/>
                <a:cs typeface="Arial" panose="020B0604020202020204" pitchFamily="34" charset="0"/>
              </a:rPr>
              <a:t>reported, with the last </a:t>
            </a:r>
            <a:r>
              <a:rPr lang="en-US" altLang="en-US" sz="1000" dirty="0">
                <a:solidFill>
                  <a:schemeClr val="tx1"/>
                </a:solidFill>
                <a:latin typeface="Arial" panose="020B0604020202020204" pitchFamily="34" charset="0"/>
                <a:cs typeface="Arial" panose="020B0604020202020204" pitchFamily="34" charset="0"/>
              </a:rPr>
              <a:t>viral load </a:t>
            </a:r>
            <a:r>
              <a:rPr lang="en-US" altLang="en-US" sz="1000" dirty="0" smtClean="0">
                <a:solidFill>
                  <a:schemeClr val="tx1"/>
                </a:solidFill>
                <a:latin typeface="Arial" panose="020B0604020202020204" pitchFamily="34" charset="0"/>
                <a:cs typeface="Arial" panose="020B0604020202020204" pitchFamily="34" charset="0"/>
              </a:rPr>
              <a:t>result &lt;200 copies/</a:t>
            </a:r>
            <a:r>
              <a:rPr lang="en-US" altLang="en-US" sz="1000" dirty="0" err="1" smtClean="0">
                <a:solidFill>
                  <a:schemeClr val="tx1"/>
                </a:solidFill>
                <a:latin typeface="Arial" panose="020B0604020202020204" pitchFamily="34" charset="0"/>
                <a:cs typeface="Arial" panose="020B0604020202020204" pitchFamily="34" charset="0"/>
              </a:rPr>
              <a:t>mL.</a:t>
            </a:r>
            <a:endParaRPr lang="en-US" altLang="en-US" sz="1000" dirty="0">
              <a:solidFill>
                <a:schemeClr val="tx1"/>
              </a:solidFill>
              <a:latin typeface="Arial" panose="020B0604020202020204" pitchFamily="34" charset="0"/>
              <a:cs typeface="Arial" panose="020B0604020202020204" pitchFamily="34" charset="0"/>
            </a:endParaRPr>
          </a:p>
          <a:p>
            <a:pPr eaLnBrk="1" hangingPunct="1">
              <a:spcBef>
                <a:spcPct val="0"/>
              </a:spcBef>
              <a:buNone/>
            </a:pPr>
            <a:r>
              <a:rPr lang="en-US" altLang="en-US" sz="1000" i="1" dirty="0" smtClean="0">
                <a:solidFill>
                  <a:schemeClr val="tx1"/>
                </a:solidFill>
                <a:latin typeface="Arial" panose="020B0604020202020204" pitchFamily="34" charset="0"/>
                <a:cs typeface="Arial" panose="020B0604020202020204" pitchFamily="34" charset="0"/>
              </a:rPr>
              <a:t>MSM/IDU:</a:t>
            </a:r>
            <a:r>
              <a:rPr lang="en-US" altLang="en-US" sz="1000" dirty="0" smtClean="0">
                <a:solidFill>
                  <a:schemeClr val="tx1"/>
                </a:solidFill>
                <a:latin typeface="Arial" panose="020B0604020202020204" pitchFamily="34" charset="0"/>
                <a:cs typeface="Arial" panose="020B0604020202020204" pitchFamily="34" charset="0"/>
              </a:rPr>
              <a:t> Men who have sex with men who also reported injection drug use as a risk for HIV infection.</a:t>
            </a:r>
          </a:p>
          <a:p>
            <a:pPr eaLnBrk="1" hangingPunct="1">
              <a:spcBef>
                <a:spcPct val="0"/>
              </a:spcBef>
              <a:buNone/>
            </a:pPr>
            <a:r>
              <a:rPr lang="en-US" altLang="en-US" sz="1000" i="1" dirty="0">
                <a:solidFill>
                  <a:schemeClr val="tx1"/>
                </a:solidFill>
                <a:latin typeface="Arial" panose="020B0604020202020204" pitchFamily="34" charset="0"/>
                <a:cs typeface="Arial" panose="020B0604020202020204" pitchFamily="34" charset="0"/>
              </a:rPr>
              <a:t>Source: </a:t>
            </a:r>
            <a:r>
              <a:rPr lang="en-US" altLang="en-US" sz="1000" dirty="0">
                <a:solidFill>
                  <a:schemeClr val="tx1"/>
                </a:solidFill>
                <a:latin typeface="Arial" panose="020B0604020202020204" pitchFamily="34" charset="0"/>
                <a:cs typeface="Arial" panose="020B0604020202020204" pitchFamily="34" charset="0"/>
              </a:rPr>
              <a:t>HRSA, HIV/AIDS Bureau, Annual Client-Level Data Report, Ryan White Services Report, </a:t>
            </a:r>
            <a:r>
              <a:rPr lang="en-US" altLang="en-US" sz="1000" dirty="0" smtClean="0">
                <a:solidFill>
                  <a:schemeClr val="tx1"/>
                </a:solidFill>
                <a:latin typeface="Arial" panose="020B0604020202020204" pitchFamily="34" charset="0"/>
                <a:cs typeface="Arial" panose="020B0604020202020204" pitchFamily="34" charset="0"/>
              </a:rPr>
              <a:t>2014</a:t>
            </a:r>
            <a:r>
              <a:rPr lang="en-US" altLang="en-US" sz="1000" dirty="0">
                <a:solidFill>
                  <a:schemeClr val="tx1"/>
                </a:solidFill>
                <a:latin typeface="Arial" panose="020B0604020202020204" pitchFamily="34" charset="0"/>
                <a:cs typeface="Arial" panose="020B0604020202020204" pitchFamily="34" charset="0"/>
              </a:rPr>
              <a:t>.</a:t>
            </a:r>
          </a:p>
        </p:txBody>
      </p:sp>
      <p:cxnSp>
        <p:nvCxnSpPr>
          <p:cNvPr id="5" name="Straight Connector 4"/>
          <p:cNvCxnSpPr/>
          <p:nvPr/>
        </p:nvCxnSpPr>
        <p:spPr>
          <a:xfrm>
            <a:off x="0" y="13716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397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RSAWhiteAccessibleVers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4.xml><?xml version="1.0" encoding="utf-8"?>
<a:theme xmlns:a="http://schemas.openxmlformats.org/drawingml/2006/main" name="NQC_PPT_Template">
  <a:themeElements>
    <a:clrScheme name="NQC_PPT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E1821"/>
      </a:hlink>
      <a:folHlink>
        <a:srgbClr val="E4AF7F"/>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QC_PPT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E1821"/>
        </a:hlink>
        <a:folHlink>
          <a:srgbClr val="E4AF7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7.xml><?xml version="1.0" encoding="utf-8"?>
<a:theme xmlns:a="http://schemas.openxmlformats.org/drawingml/2006/main" name="Abt PowerPoint Template Domestic">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HRSAWhiteAccessibleVers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HAB-PPT-template_Revised012116">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6462</TotalTime>
  <Words>2301</Words>
  <Application>Microsoft Macintosh PowerPoint</Application>
  <PresentationFormat>On-screen Show (4:3)</PresentationFormat>
  <Paragraphs>307</Paragraphs>
  <Slides>28</Slides>
  <Notes>17</Notes>
  <HiddenSlides>0</HiddenSlides>
  <MMClips>0</MMClips>
  <ScaleCrop>false</ScaleCrop>
  <HeadingPairs>
    <vt:vector size="4" baseType="variant">
      <vt:variant>
        <vt:lpstr>Theme</vt:lpstr>
      </vt:variant>
      <vt:variant>
        <vt:i4>9</vt:i4>
      </vt:variant>
      <vt:variant>
        <vt:lpstr>Slide Titles</vt:lpstr>
      </vt:variant>
      <vt:variant>
        <vt:i4>28</vt:i4>
      </vt:variant>
    </vt:vector>
  </HeadingPairs>
  <TitlesOfParts>
    <vt:vector size="37" baseType="lpstr">
      <vt:lpstr>1_Office Theme</vt:lpstr>
      <vt:lpstr>HRSAWhiteAccessibleVersion</vt:lpstr>
      <vt:lpstr>2_Office Theme</vt:lpstr>
      <vt:lpstr>NQC_PPT_Template</vt:lpstr>
      <vt:lpstr>5_Office Theme</vt:lpstr>
      <vt:lpstr>6_Office Theme</vt:lpstr>
      <vt:lpstr>Abt PowerPoint Template Domestic</vt:lpstr>
      <vt:lpstr>1_HRSAWhiteAccessibleVersion</vt:lpstr>
      <vt:lpstr>HAB-PPT-template_Revised012116</vt:lpstr>
      <vt:lpstr>Keeping Up With Change: HRSA Technical Assistance  &amp; Training</vt:lpstr>
      <vt:lpstr>About HRSA/HAB  Vision and Mission</vt:lpstr>
      <vt:lpstr>Purpose of RWHAP</vt:lpstr>
      <vt:lpstr>What Drives Our TA/Training Priorities?</vt:lpstr>
      <vt:lpstr>HRSA HIV/AIDS Bureau 2016 Priorities</vt:lpstr>
      <vt:lpstr>Ryan White HIV/AIDS Program Clients (non-ADAP), by Race/Ethnicity, 2014—United States and 3 Territories</vt:lpstr>
      <vt:lpstr>Viral Suppression, RSR 2010-2014</vt:lpstr>
      <vt:lpstr>Viral Suppression by  Race/Ethnicity, RSR 2010-2014</vt:lpstr>
      <vt:lpstr>Viral Suppression among Men who have Sex with Men (MSM) Served by the Ryan White HIV/AIDS Program (non-ADAP), 2010‒2014—United States and 3 Territories</vt:lpstr>
      <vt:lpstr>Viral Suppression among MSM Served by the Ryan White HIV/AIDS Program (non-ADAP), 2014—United States and 3 Territories</vt:lpstr>
      <vt:lpstr>Viral Suppression Among Women Served by the Ryan White HIV/AIDS Program (non-ADAP), 2014—United States and 3 Territories</vt:lpstr>
      <vt:lpstr>HRSA/HAB TA and Training Activities</vt:lpstr>
      <vt:lpstr>HRSA/HAB TA Resources: Integrating with the Health Care Delivery System</vt:lpstr>
      <vt:lpstr>HRSA/HAB TA Resources: Addressing Population Needs </vt:lpstr>
      <vt:lpstr>HRSA/HAB TA Resources: Recap</vt:lpstr>
      <vt:lpstr>HRSA/HAB TA Resources: HRSA</vt:lpstr>
      <vt:lpstr>PowerPoint Presentation</vt:lpstr>
      <vt:lpstr>Types of SPNS Recipients 70 Current SPNS Sites</vt:lpstr>
      <vt:lpstr>Disseminating SPNS Best Practices</vt:lpstr>
      <vt:lpstr>About the AIDS Education and Training Centers (AETC) Program</vt:lpstr>
      <vt:lpstr>HRSA/HAB TA Resources: AETCs</vt:lpstr>
      <vt:lpstr>AETC Programs: Multi-Faceted to Meet Needs at Multiple Levels </vt:lpstr>
      <vt:lpstr>AETC Primary Training Focus</vt:lpstr>
      <vt:lpstr>Health Profession Training Programs</vt:lpstr>
      <vt:lpstr>Connection to HAB Priorities:  AETC Program</vt:lpstr>
      <vt:lpstr>Mini-Consultation Discussion</vt:lpstr>
      <vt:lpstr>Resources</vt:lpstr>
      <vt:lpstr>THANK YOU!</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Resources and Services Administration and HIV/AIDS Bureau Update</dc:title>
  <dc:creator>Connie Jorstad</dc:creator>
  <cp:lastModifiedBy>Alan Gambrell</cp:lastModifiedBy>
  <cp:revision>182</cp:revision>
  <cp:lastPrinted>2016-06-30T16:44:02Z</cp:lastPrinted>
  <dcterms:created xsi:type="dcterms:W3CDTF">2016-03-18T13:30:42Z</dcterms:created>
  <dcterms:modified xsi:type="dcterms:W3CDTF">2016-10-11T18:16:48Z</dcterms:modified>
</cp:coreProperties>
</file>