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0" r:id="rId2"/>
  </p:sldMasterIdLst>
  <p:notesMasterIdLst>
    <p:notesMasterId r:id="rId24"/>
  </p:notesMasterIdLst>
  <p:sldIdLst>
    <p:sldId id="256" r:id="rId3"/>
    <p:sldId id="262" r:id="rId4"/>
    <p:sldId id="287" r:id="rId5"/>
    <p:sldId id="270" r:id="rId6"/>
    <p:sldId id="269" r:id="rId7"/>
    <p:sldId id="263" r:id="rId8"/>
    <p:sldId id="268" r:id="rId9"/>
    <p:sldId id="267" r:id="rId10"/>
    <p:sldId id="284" r:id="rId11"/>
    <p:sldId id="271" r:id="rId12"/>
    <p:sldId id="265" r:id="rId13"/>
    <p:sldId id="272" r:id="rId14"/>
    <p:sldId id="274" r:id="rId15"/>
    <p:sldId id="282" r:id="rId16"/>
    <p:sldId id="275" r:id="rId17"/>
    <p:sldId id="276" r:id="rId18"/>
    <p:sldId id="278" r:id="rId19"/>
    <p:sldId id="273" r:id="rId20"/>
    <p:sldId id="288" r:id="rId21"/>
    <p:sldId id="281" r:id="rId22"/>
    <p:sldId id="283"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ng, Steven (HRSA)" initials="YS(" lastIdx="2" clrIdx="0">
    <p:extLst>
      <p:ext uri="{19B8F6BF-5375-455C-9EA6-DF929625EA0E}">
        <p15:presenceInfo xmlns:p15="http://schemas.microsoft.com/office/powerpoint/2012/main" userId="S-1-5-21-1575576018-681398725-1848903544-2536" providerId="AD"/>
      </p:ext>
    </p:extLst>
  </p:cmAuthor>
  <p:cmAuthor id="2" name="Hauck, Heather (HRSA)" initials="HH(" lastIdx="4" clrIdx="1">
    <p:extLst>
      <p:ext uri="{19B8F6BF-5375-455C-9EA6-DF929625EA0E}">
        <p15:presenceInfo xmlns:p15="http://schemas.microsoft.com/office/powerpoint/2012/main" userId="S-1-5-21-1575576018-681398725-1848903544-38063" providerId="AD"/>
      </p:ext>
    </p:extLst>
  </p:cmAuthor>
  <p:cmAuthor id="3" name="Khalil, Amelia (HRSA)" initials="KA(" lastIdx="4" clrIdx="2">
    <p:extLst>
      <p:ext uri="{19B8F6BF-5375-455C-9EA6-DF929625EA0E}">
        <p15:presenceInfo xmlns:p15="http://schemas.microsoft.com/office/powerpoint/2012/main" userId="S-1-5-21-1575576018-681398725-1848903544-344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a:srgbClr val="800000"/>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66279" autoAdjust="0"/>
  </p:normalViewPr>
  <p:slideViewPr>
    <p:cSldViewPr>
      <p:cViewPr varScale="1">
        <p:scale>
          <a:sx n="76" d="100"/>
          <a:sy n="76" d="100"/>
        </p:scale>
        <p:origin x="2670"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B81B4-8A83-4969-B9F7-5B5A21B988C4}"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0333F1AF-C675-4FD6-86CF-B5CAB2FAA824}">
      <dgm:prSet phldrT="[Text]"/>
      <dgm:spPr/>
      <dgm:t>
        <a:bodyPr/>
        <a:lstStyle/>
        <a:p>
          <a:r>
            <a:rPr lang="en-US" dirty="0" smtClean="0"/>
            <a:t>Federal</a:t>
          </a:r>
          <a:endParaRPr lang="en-US" dirty="0"/>
        </a:p>
      </dgm:t>
    </dgm:pt>
    <dgm:pt modelId="{064087F9-1053-4E4E-A04E-919C7EF6FC7A}" type="parTrans" cxnId="{7C201200-34F7-499D-AF67-DAB2C7CC7E20}">
      <dgm:prSet/>
      <dgm:spPr/>
      <dgm:t>
        <a:bodyPr/>
        <a:lstStyle/>
        <a:p>
          <a:endParaRPr lang="en-US"/>
        </a:p>
      </dgm:t>
    </dgm:pt>
    <dgm:pt modelId="{3CF9EE65-BA9D-4FC7-BF24-500C3348673C}" type="sibTrans" cxnId="{7C201200-34F7-499D-AF67-DAB2C7CC7E20}">
      <dgm:prSet/>
      <dgm:spPr/>
      <dgm:t>
        <a:bodyPr/>
        <a:lstStyle/>
        <a:p>
          <a:endParaRPr lang="en-US"/>
        </a:p>
      </dgm:t>
    </dgm:pt>
    <dgm:pt modelId="{B667789C-7F64-4FC1-8125-E5C5EF6E5820}">
      <dgm:prSet phldrT="[Text]"/>
      <dgm:spPr>
        <a:blipFill rotWithShape="0">
          <a:blip xmlns:r="http://schemas.openxmlformats.org/officeDocument/2006/relationships" r:embed="rId1"/>
          <a:stretch>
            <a:fillRect/>
          </a:stretch>
        </a:blipFill>
      </dgm:spPr>
      <dgm:t>
        <a:bodyPr/>
        <a:lstStyle/>
        <a:p>
          <a:endParaRPr lang="en-US" dirty="0"/>
        </a:p>
      </dgm:t>
    </dgm:pt>
    <dgm:pt modelId="{F7460F87-02E4-456A-B593-955D23CF528D}" type="parTrans" cxnId="{A230F3EA-00D5-48CB-B2A3-CE3CCBA8D8F8}">
      <dgm:prSet/>
      <dgm:spPr/>
      <dgm:t>
        <a:bodyPr/>
        <a:lstStyle/>
        <a:p>
          <a:endParaRPr lang="en-US"/>
        </a:p>
      </dgm:t>
    </dgm:pt>
    <dgm:pt modelId="{4327AEC2-2A55-4129-94D3-74D693B24B2F}" type="sibTrans" cxnId="{A230F3EA-00D5-48CB-B2A3-CE3CCBA8D8F8}">
      <dgm:prSet/>
      <dgm:spPr/>
      <dgm:t>
        <a:bodyPr/>
        <a:lstStyle/>
        <a:p>
          <a:endParaRPr lang="en-US"/>
        </a:p>
      </dgm:t>
    </dgm:pt>
    <dgm:pt modelId="{9B8E1C93-3471-4B3A-9EA0-4D0A52E4C8C8}">
      <dgm:prSet phldrT="[Text]"/>
      <dgm:spPr>
        <a:blipFill rotWithShape="0">
          <a:blip xmlns:r="http://schemas.openxmlformats.org/officeDocument/2006/relationships" r:embed="rId2"/>
          <a:stretch>
            <a:fillRect/>
          </a:stretch>
        </a:blipFill>
      </dgm:spPr>
      <dgm:t>
        <a:bodyPr/>
        <a:lstStyle/>
        <a:p>
          <a:endParaRPr lang="en-US" dirty="0"/>
        </a:p>
      </dgm:t>
    </dgm:pt>
    <dgm:pt modelId="{672A75CA-E20D-460F-9BB3-1366460C5749}" type="parTrans" cxnId="{CAD3D7E1-F1F0-4411-94C3-10475E649A46}">
      <dgm:prSet/>
      <dgm:spPr/>
      <dgm:t>
        <a:bodyPr/>
        <a:lstStyle/>
        <a:p>
          <a:endParaRPr lang="en-US"/>
        </a:p>
      </dgm:t>
    </dgm:pt>
    <dgm:pt modelId="{975B3695-7806-4A94-980A-F7874996EB2D}" type="sibTrans" cxnId="{CAD3D7E1-F1F0-4411-94C3-10475E649A46}">
      <dgm:prSet/>
      <dgm:spPr/>
      <dgm:t>
        <a:bodyPr/>
        <a:lstStyle/>
        <a:p>
          <a:endParaRPr lang="en-US"/>
        </a:p>
      </dgm:t>
    </dgm:pt>
    <dgm:pt modelId="{185BEC7A-8360-469F-8905-D2B6FD7A2188}">
      <dgm:prSet phldrT="[Text]"/>
      <dgm:spPr/>
      <dgm:t>
        <a:bodyPr/>
        <a:lstStyle/>
        <a:p>
          <a:r>
            <a:rPr lang="en-US" dirty="0" smtClean="0"/>
            <a:t>Recipient</a:t>
          </a:r>
          <a:endParaRPr lang="en-US" dirty="0"/>
        </a:p>
      </dgm:t>
    </dgm:pt>
    <dgm:pt modelId="{0290D960-E8D1-463A-A0A8-BE428ABCAC7A}" type="parTrans" cxnId="{C2FD082E-D1EF-44BC-BEC0-3400F165B0B5}">
      <dgm:prSet/>
      <dgm:spPr/>
      <dgm:t>
        <a:bodyPr/>
        <a:lstStyle/>
        <a:p>
          <a:endParaRPr lang="en-US"/>
        </a:p>
      </dgm:t>
    </dgm:pt>
    <dgm:pt modelId="{9C615E93-BD74-4A9A-AE5A-E3BC7150E898}" type="sibTrans" cxnId="{C2FD082E-D1EF-44BC-BEC0-3400F165B0B5}">
      <dgm:prSet/>
      <dgm:spPr/>
      <dgm:t>
        <a:bodyPr/>
        <a:lstStyle/>
        <a:p>
          <a:endParaRPr lang="en-US"/>
        </a:p>
      </dgm:t>
    </dgm:pt>
    <dgm:pt modelId="{B5328D53-C7B4-47DF-8EEB-5E3702159E0F}">
      <dgm:prSet phldrT="[Text]"/>
      <dgm:spPr>
        <a:blipFill rotWithShape="0">
          <a:blip xmlns:r="http://schemas.openxmlformats.org/officeDocument/2006/relationships" r:embed="rId3"/>
          <a:stretch>
            <a:fillRect/>
          </a:stretch>
        </a:blipFill>
      </dgm:spPr>
      <dgm:t>
        <a:bodyPr/>
        <a:lstStyle/>
        <a:p>
          <a:endParaRPr lang="en-US" dirty="0"/>
        </a:p>
      </dgm:t>
    </dgm:pt>
    <dgm:pt modelId="{E1C4D470-FABF-4BC7-8BF4-C5E7EFA9F88A}" type="parTrans" cxnId="{89A79017-A7C7-477B-BCBE-E2E9AA859FC6}">
      <dgm:prSet/>
      <dgm:spPr/>
      <dgm:t>
        <a:bodyPr/>
        <a:lstStyle/>
        <a:p>
          <a:endParaRPr lang="en-US"/>
        </a:p>
      </dgm:t>
    </dgm:pt>
    <dgm:pt modelId="{C43B398C-BA46-407C-A375-73BDB021097B}" type="sibTrans" cxnId="{89A79017-A7C7-477B-BCBE-E2E9AA859FC6}">
      <dgm:prSet/>
      <dgm:spPr/>
      <dgm:t>
        <a:bodyPr/>
        <a:lstStyle/>
        <a:p>
          <a:endParaRPr lang="en-US"/>
        </a:p>
      </dgm:t>
    </dgm:pt>
    <dgm:pt modelId="{2544A80F-553D-4A6B-AF10-DFF6FF95AF97}">
      <dgm:prSet phldrT="[Text]"/>
      <dgm:spPr/>
      <dgm:t>
        <a:bodyPr/>
        <a:lstStyle/>
        <a:p>
          <a:r>
            <a:rPr lang="en-US" dirty="0" smtClean="0"/>
            <a:t>CBA/TA</a:t>
          </a:r>
          <a:endParaRPr lang="en-US" dirty="0"/>
        </a:p>
      </dgm:t>
    </dgm:pt>
    <dgm:pt modelId="{04973FBC-048B-44D4-879B-137BFCE53F55}" type="parTrans" cxnId="{7FA36E51-0E41-4C2A-B68D-37EA9A63251A}">
      <dgm:prSet/>
      <dgm:spPr/>
      <dgm:t>
        <a:bodyPr/>
        <a:lstStyle/>
        <a:p>
          <a:endParaRPr lang="en-US"/>
        </a:p>
      </dgm:t>
    </dgm:pt>
    <dgm:pt modelId="{3DF22C84-39CF-4BF4-93D3-76A7F20F7D9B}" type="sibTrans" cxnId="{7FA36E51-0E41-4C2A-B68D-37EA9A63251A}">
      <dgm:prSet/>
      <dgm:spPr/>
      <dgm:t>
        <a:bodyPr/>
        <a:lstStyle/>
        <a:p>
          <a:endParaRPr lang="en-US"/>
        </a:p>
      </dgm:t>
    </dgm:pt>
    <dgm:pt modelId="{8E44E6A8-6D14-46E5-AE6A-D000926B0546}">
      <dgm:prSet phldrT="[Text]"/>
      <dgm:spPr>
        <a:blipFill rotWithShape="0">
          <a:blip xmlns:r="http://schemas.openxmlformats.org/officeDocument/2006/relationships" r:embed="rId4"/>
          <a:stretch>
            <a:fillRect/>
          </a:stretch>
        </a:blipFill>
      </dgm:spPr>
      <dgm:t>
        <a:bodyPr/>
        <a:lstStyle/>
        <a:p>
          <a:endParaRPr lang="en-US" dirty="0"/>
        </a:p>
      </dgm:t>
    </dgm:pt>
    <dgm:pt modelId="{D003A5A4-6061-431C-B3B6-6D2D925B59C5}" type="parTrans" cxnId="{D96FE5F1-5CBB-4367-9F17-1B741F67FDB2}">
      <dgm:prSet/>
      <dgm:spPr/>
      <dgm:t>
        <a:bodyPr/>
        <a:lstStyle/>
        <a:p>
          <a:endParaRPr lang="en-US"/>
        </a:p>
      </dgm:t>
    </dgm:pt>
    <dgm:pt modelId="{90EED0B1-0328-4E50-9660-742C225FBCB0}" type="sibTrans" cxnId="{D96FE5F1-5CBB-4367-9F17-1B741F67FDB2}">
      <dgm:prSet/>
      <dgm:spPr/>
      <dgm:t>
        <a:bodyPr/>
        <a:lstStyle/>
        <a:p>
          <a:endParaRPr lang="en-US"/>
        </a:p>
      </dgm:t>
    </dgm:pt>
    <dgm:pt modelId="{F8BC823E-2684-4E4E-89AE-C82B71F07695}">
      <dgm:prSet phldrT="[Text]"/>
      <dgm:spPr>
        <a:blipFill rotWithShape="0">
          <a:blip xmlns:r="http://schemas.openxmlformats.org/officeDocument/2006/relationships" r:embed="rId5"/>
          <a:stretch>
            <a:fillRect/>
          </a:stretch>
        </a:blipFill>
      </dgm:spPr>
      <dgm:t>
        <a:bodyPr/>
        <a:lstStyle/>
        <a:p>
          <a:endParaRPr lang="en-US" dirty="0"/>
        </a:p>
      </dgm:t>
    </dgm:pt>
    <dgm:pt modelId="{CBD1E036-BE5F-49E9-ACAE-64AA53FC4E7B}" type="parTrans" cxnId="{B5C8EC83-1082-4742-BC60-9071ED293D37}">
      <dgm:prSet/>
      <dgm:spPr/>
      <dgm:t>
        <a:bodyPr/>
        <a:lstStyle/>
        <a:p>
          <a:endParaRPr lang="en-US"/>
        </a:p>
      </dgm:t>
    </dgm:pt>
    <dgm:pt modelId="{C9FF5997-F5F1-4F27-9DDD-EB0CB657591C}" type="sibTrans" cxnId="{B5C8EC83-1082-4742-BC60-9071ED293D37}">
      <dgm:prSet/>
      <dgm:spPr/>
      <dgm:t>
        <a:bodyPr/>
        <a:lstStyle/>
        <a:p>
          <a:endParaRPr lang="en-US"/>
        </a:p>
      </dgm:t>
    </dgm:pt>
    <dgm:pt modelId="{B6D62016-F106-4D3E-AB18-686DD31A18F9}" type="pres">
      <dgm:prSet presAssocID="{922B81B4-8A83-4969-B9F7-5B5A21B988C4}" presName="theList" presStyleCnt="0">
        <dgm:presLayoutVars>
          <dgm:dir/>
          <dgm:animLvl val="lvl"/>
          <dgm:resizeHandles val="exact"/>
        </dgm:presLayoutVars>
      </dgm:prSet>
      <dgm:spPr/>
      <dgm:t>
        <a:bodyPr/>
        <a:lstStyle/>
        <a:p>
          <a:endParaRPr lang="en-US"/>
        </a:p>
      </dgm:t>
    </dgm:pt>
    <dgm:pt modelId="{624448DA-8636-4B9F-901A-547DECBF87A3}" type="pres">
      <dgm:prSet presAssocID="{0333F1AF-C675-4FD6-86CF-B5CAB2FAA824}" presName="compNode" presStyleCnt="0"/>
      <dgm:spPr/>
    </dgm:pt>
    <dgm:pt modelId="{6D5575FA-F1E3-4628-A45C-F6348A1F1478}" type="pres">
      <dgm:prSet presAssocID="{0333F1AF-C675-4FD6-86CF-B5CAB2FAA824}" presName="aNode" presStyleLbl="bgShp" presStyleIdx="0" presStyleCnt="3"/>
      <dgm:spPr/>
      <dgm:t>
        <a:bodyPr/>
        <a:lstStyle/>
        <a:p>
          <a:endParaRPr lang="en-US"/>
        </a:p>
      </dgm:t>
    </dgm:pt>
    <dgm:pt modelId="{3C6AB83B-5DA5-4126-8F27-8D83A3ABE770}" type="pres">
      <dgm:prSet presAssocID="{0333F1AF-C675-4FD6-86CF-B5CAB2FAA824}" presName="textNode" presStyleLbl="bgShp" presStyleIdx="0" presStyleCnt="3"/>
      <dgm:spPr/>
      <dgm:t>
        <a:bodyPr/>
        <a:lstStyle/>
        <a:p>
          <a:endParaRPr lang="en-US"/>
        </a:p>
      </dgm:t>
    </dgm:pt>
    <dgm:pt modelId="{32AD6AD1-F98C-46BE-B1A2-5A9565260716}" type="pres">
      <dgm:prSet presAssocID="{0333F1AF-C675-4FD6-86CF-B5CAB2FAA824}" presName="compChildNode" presStyleCnt="0"/>
      <dgm:spPr/>
    </dgm:pt>
    <dgm:pt modelId="{6580EFAD-7BD2-42DB-B0BA-CD8A9AF2F355}" type="pres">
      <dgm:prSet presAssocID="{0333F1AF-C675-4FD6-86CF-B5CAB2FAA824}" presName="theInnerList" presStyleCnt="0"/>
      <dgm:spPr/>
    </dgm:pt>
    <dgm:pt modelId="{7D08B664-239B-490A-B506-4EEACA9A0732}" type="pres">
      <dgm:prSet presAssocID="{8E44E6A8-6D14-46E5-AE6A-D000926B0546}" presName="childNode" presStyleLbl="node1" presStyleIdx="0" presStyleCnt="5" custScaleY="43149">
        <dgm:presLayoutVars>
          <dgm:bulletEnabled val="1"/>
        </dgm:presLayoutVars>
      </dgm:prSet>
      <dgm:spPr/>
      <dgm:t>
        <a:bodyPr/>
        <a:lstStyle/>
        <a:p>
          <a:endParaRPr lang="en-US"/>
        </a:p>
      </dgm:t>
    </dgm:pt>
    <dgm:pt modelId="{3C5CEB56-3541-4CFD-8DE2-7B894002256A}" type="pres">
      <dgm:prSet presAssocID="{8E44E6A8-6D14-46E5-AE6A-D000926B0546}" presName="aSpace2" presStyleCnt="0"/>
      <dgm:spPr/>
    </dgm:pt>
    <dgm:pt modelId="{49A8638B-3653-422D-B76C-DC3B3BA1AD14}" type="pres">
      <dgm:prSet presAssocID="{B667789C-7F64-4FC1-8125-E5C5EF6E5820}" presName="childNode" presStyleLbl="node1" presStyleIdx="1" presStyleCnt="5" custScaleX="105404" custScaleY="44654">
        <dgm:presLayoutVars>
          <dgm:bulletEnabled val="1"/>
        </dgm:presLayoutVars>
      </dgm:prSet>
      <dgm:spPr/>
      <dgm:t>
        <a:bodyPr/>
        <a:lstStyle/>
        <a:p>
          <a:endParaRPr lang="en-US"/>
        </a:p>
      </dgm:t>
    </dgm:pt>
    <dgm:pt modelId="{6B4BB90C-5A42-459B-9FFE-DD5C0810F423}" type="pres">
      <dgm:prSet presAssocID="{0333F1AF-C675-4FD6-86CF-B5CAB2FAA824}" presName="aSpace" presStyleCnt="0"/>
      <dgm:spPr/>
    </dgm:pt>
    <dgm:pt modelId="{278F38E6-F45C-4C7A-B812-62EBB2A9D676}" type="pres">
      <dgm:prSet presAssocID="{2544A80F-553D-4A6B-AF10-DFF6FF95AF97}" presName="compNode" presStyleCnt="0"/>
      <dgm:spPr/>
    </dgm:pt>
    <dgm:pt modelId="{35A9D4BC-786C-46F0-90C2-3585C41D2E48}" type="pres">
      <dgm:prSet presAssocID="{2544A80F-553D-4A6B-AF10-DFF6FF95AF97}" presName="aNode" presStyleLbl="bgShp" presStyleIdx="1" presStyleCnt="3"/>
      <dgm:spPr/>
      <dgm:t>
        <a:bodyPr/>
        <a:lstStyle/>
        <a:p>
          <a:endParaRPr lang="en-US"/>
        </a:p>
      </dgm:t>
    </dgm:pt>
    <dgm:pt modelId="{789C8C5E-F96D-47AD-BD13-D8328DE29370}" type="pres">
      <dgm:prSet presAssocID="{2544A80F-553D-4A6B-AF10-DFF6FF95AF97}" presName="textNode" presStyleLbl="bgShp" presStyleIdx="1" presStyleCnt="3"/>
      <dgm:spPr/>
      <dgm:t>
        <a:bodyPr/>
        <a:lstStyle/>
        <a:p>
          <a:endParaRPr lang="en-US"/>
        </a:p>
      </dgm:t>
    </dgm:pt>
    <dgm:pt modelId="{6EC8C939-B4DF-4E59-9F06-F6D0D783C6CB}" type="pres">
      <dgm:prSet presAssocID="{2544A80F-553D-4A6B-AF10-DFF6FF95AF97}" presName="compChildNode" presStyleCnt="0"/>
      <dgm:spPr/>
    </dgm:pt>
    <dgm:pt modelId="{D05E42A1-07DA-4EC8-8451-2F3FD0B2DF25}" type="pres">
      <dgm:prSet presAssocID="{2544A80F-553D-4A6B-AF10-DFF6FF95AF97}" presName="theInnerList" presStyleCnt="0"/>
      <dgm:spPr/>
    </dgm:pt>
    <dgm:pt modelId="{C40B4D9D-CC43-4C5B-A93A-B63643BCE06B}" type="pres">
      <dgm:prSet presAssocID="{F8BC823E-2684-4E4E-89AE-C82B71F07695}" presName="childNode" presStyleLbl="node1" presStyleIdx="2" presStyleCnt="5" custScaleX="88615" custScaleY="40347">
        <dgm:presLayoutVars>
          <dgm:bulletEnabled val="1"/>
        </dgm:presLayoutVars>
      </dgm:prSet>
      <dgm:spPr/>
      <dgm:t>
        <a:bodyPr/>
        <a:lstStyle/>
        <a:p>
          <a:endParaRPr lang="en-US"/>
        </a:p>
      </dgm:t>
    </dgm:pt>
    <dgm:pt modelId="{C75508F2-91DC-4753-8721-401C62B72FAD}" type="pres">
      <dgm:prSet presAssocID="{F8BC823E-2684-4E4E-89AE-C82B71F07695}" presName="aSpace2" presStyleCnt="0"/>
      <dgm:spPr/>
    </dgm:pt>
    <dgm:pt modelId="{FD44F317-9382-4D76-9928-46DC7D39111E}" type="pres">
      <dgm:prSet presAssocID="{9B8E1C93-3471-4B3A-9EA0-4D0A52E4C8C8}" presName="childNode" presStyleLbl="node1" presStyleIdx="3" presStyleCnt="5" custScaleX="103386" custScaleY="44221" custLinFactNeighborX="2462" custLinFactNeighborY="-7218">
        <dgm:presLayoutVars>
          <dgm:bulletEnabled val="1"/>
        </dgm:presLayoutVars>
      </dgm:prSet>
      <dgm:spPr/>
      <dgm:t>
        <a:bodyPr/>
        <a:lstStyle/>
        <a:p>
          <a:endParaRPr lang="en-US"/>
        </a:p>
      </dgm:t>
    </dgm:pt>
    <dgm:pt modelId="{FD8C370E-BD93-4927-9526-5BF5F0E45BE4}" type="pres">
      <dgm:prSet presAssocID="{2544A80F-553D-4A6B-AF10-DFF6FF95AF97}" presName="aSpace" presStyleCnt="0"/>
      <dgm:spPr/>
    </dgm:pt>
    <dgm:pt modelId="{9ED9B5C6-BF09-4660-88D1-C44B939F47E6}" type="pres">
      <dgm:prSet presAssocID="{185BEC7A-8360-469F-8905-D2B6FD7A2188}" presName="compNode" presStyleCnt="0"/>
      <dgm:spPr/>
    </dgm:pt>
    <dgm:pt modelId="{C862AA4F-D5C9-472C-A531-90D693FCE170}" type="pres">
      <dgm:prSet presAssocID="{185BEC7A-8360-469F-8905-D2B6FD7A2188}" presName="aNode" presStyleLbl="bgShp" presStyleIdx="2" presStyleCnt="3"/>
      <dgm:spPr/>
      <dgm:t>
        <a:bodyPr/>
        <a:lstStyle/>
        <a:p>
          <a:endParaRPr lang="en-US"/>
        </a:p>
      </dgm:t>
    </dgm:pt>
    <dgm:pt modelId="{FAF3C136-285F-4162-9FD1-48C8789EFDB5}" type="pres">
      <dgm:prSet presAssocID="{185BEC7A-8360-469F-8905-D2B6FD7A2188}" presName="textNode" presStyleLbl="bgShp" presStyleIdx="2" presStyleCnt="3"/>
      <dgm:spPr/>
      <dgm:t>
        <a:bodyPr/>
        <a:lstStyle/>
        <a:p>
          <a:endParaRPr lang="en-US"/>
        </a:p>
      </dgm:t>
    </dgm:pt>
    <dgm:pt modelId="{A9BBEFBA-CDC5-4073-87E9-438EFF7769A6}" type="pres">
      <dgm:prSet presAssocID="{185BEC7A-8360-469F-8905-D2B6FD7A2188}" presName="compChildNode" presStyleCnt="0"/>
      <dgm:spPr/>
    </dgm:pt>
    <dgm:pt modelId="{A25D0A5A-E959-4BE9-8DB8-25AF53159440}" type="pres">
      <dgm:prSet presAssocID="{185BEC7A-8360-469F-8905-D2B6FD7A2188}" presName="theInnerList" presStyleCnt="0"/>
      <dgm:spPr/>
    </dgm:pt>
    <dgm:pt modelId="{A5FB73CC-C214-423F-AD97-9942279DFC0A}" type="pres">
      <dgm:prSet presAssocID="{B5328D53-C7B4-47DF-8EEB-5E3702159E0F}" presName="childNode" presStyleLbl="node1" presStyleIdx="4" presStyleCnt="5" custScaleX="71827" custScaleY="31611" custLinFactNeighborX="-4923" custLinFactNeighborY="-34735">
        <dgm:presLayoutVars>
          <dgm:bulletEnabled val="1"/>
        </dgm:presLayoutVars>
      </dgm:prSet>
      <dgm:spPr/>
      <dgm:t>
        <a:bodyPr/>
        <a:lstStyle/>
        <a:p>
          <a:endParaRPr lang="en-US"/>
        </a:p>
      </dgm:t>
    </dgm:pt>
  </dgm:ptLst>
  <dgm:cxnLst>
    <dgm:cxn modelId="{B5C8EC83-1082-4742-BC60-9071ED293D37}" srcId="{2544A80F-553D-4A6B-AF10-DFF6FF95AF97}" destId="{F8BC823E-2684-4E4E-89AE-C82B71F07695}" srcOrd="0" destOrd="0" parTransId="{CBD1E036-BE5F-49E9-ACAE-64AA53FC4E7B}" sibTransId="{C9FF5997-F5F1-4F27-9DDD-EB0CB657591C}"/>
    <dgm:cxn modelId="{92C493A3-2F91-46D8-B3CD-A52C0CE6A464}" type="presOf" srcId="{0333F1AF-C675-4FD6-86CF-B5CAB2FAA824}" destId="{6D5575FA-F1E3-4628-A45C-F6348A1F1478}" srcOrd="0" destOrd="0" presId="urn:microsoft.com/office/officeart/2005/8/layout/lProcess2"/>
    <dgm:cxn modelId="{7C201200-34F7-499D-AF67-DAB2C7CC7E20}" srcId="{922B81B4-8A83-4969-B9F7-5B5A21B988C4}" destId="{0333F1AF-C675-4FD6-86CF-B5CAB2FAA824}" srcOrd="0" destOrd="0" parTransId="{064087F9-1053-4E4E-A04E-919C7EF6FC7A}" sibTransId="{3CF9EE65-BA9D-4FC7-BF24-500C3348673C}"/>
    <dgm:cxn modelId="{92A3ACB1-8FB8-40B4-A11B-FF2FEE52AD60}" type="presOf" srcId="{185BEC7A-8360-469F-8905-D2B6FD7A2188}" destId="{C862AA4F-D5C9-472C-A531-90D693FCE170}" srcOrd="0" destOrd="0" presId="urn:microsoft.com/office/officeart/2005/8/layout/lProcess2"/>
    <dgm:cxn modelId="{C2FD082E-D1EF-44BC-BEC0-3400F165B0B5}" srcId="{922B81B4-8A83-4969-B9F7-5B5A21B988C4}" destId="{185BEC7A-8360-469F-8905-D2B6FD7A2188}" srcOrd="2" destOrd="0" parTransId="{0290D960-E8D1-463A-A0A8-BE428ABCAC7A}" sibTransId="{9C615E93-BD74-4A9A-AE5A-E3BC7150E898}"/>
    <dgm:cxn modelId="{81CC7447-3324-4D17-B3AF-FA5D53BC193B}" type="presOf" srcId="{9B8E1C93-3471-4B3A-9EA0-4D0A52E4C8C8}" destId="{FD44F317-9382-4D76-9928-46DC7D39111E}" srcOrd="0" destOrd="0" presId="urn:microsoft.com/office/officeart/2005/8/layout/lProcess2"/>
    <dgm:cxn modelId="{56997C4D-C4DE-4DBD-9DF4-012645EB8053}" type="presOf" srcId="{0333F1AF-C675-4FD6-86CF-B5CAB2FAA824}" destId="{3C6AB83B-5DA5-4126-8F27-8D83A3ABE770}" srcOrd="1" destOrd="0" presId="urn:microsoft.com/office/officeart/2005/8/layout/lProcess2"/>
    <dgm:cxn modelId="{CAD3D7E1-F1F0-4411-94C3-10475E649A46}" srcId="{2544A80F-553D-4A6B-AF10-DFF6FF95AF97}" destId="{9B8E1C93-3471-4B3A-9EA0-4D0A52E4C8C8}" srcOrd="1" destOrd="0" parTransId="{672A75CA-E20D-460F-9BB3-1366460C5749}" sibTransId="{975B3695-7806-4A94-980A-F7874996EB2D}"/>
    <dgm:cxn modelId="{7FA36E51-0E41-4C2A-B68D-37EA9A63251A}" srcId="{922B81B4-8A83-4969-B9F7-5B5A21B988C4}" destId="{2544A80F-553D-4A6B-AF10-DFF6FF95AF97}" srcOrd="1" destOrd="0" parTransId="{04973FBC-048B-44D4-879B-137BFCE53F55}" sibTransId="{3DF22C84-39CF-4BF4-93D3-76A7F20F7D9B}"/>
    <dgm:cxn modelId="{DA5C973A-F6A4-4DD3-9A65-9CD59293BBE7}" type="presOf" srcId="{8E44E6A8-6D14-46E5-AE6A-D000926B0546}" destId="{7D08B664-239B-490A-B506-4EEACA9A0732}" srcOrd="0" destOrd="0" presId="urn:microsoft.com/office/officeart/2005/8/layout/lProcess2"/>
    <dgm:cxn modelId="{A230F3EA-00D5-48CB-B2A3-CE3CCBA8D8F8}" srcId="{0333F1AF-C675-4FD6-86CF-B5CAB2FAA824}" destId="{B667789C-7F64-4FC1-8125-E5C5EF6E5820}" srcOrd="1" destOrd="0" parTransId="{F7460F87-02E4-456A-B593-955D23CF528D}" sibTransId="{4327AEC2-2A55-4129-94D3-74D693B24B2F}"/>
    <dgm:cxn modelId="{6B6C833E-FC87-4576-961B-897CBBE97B1F}" type="presOf" srcId="{185BEC7A-8360-469F-8905-D2B6FD7A2188}" destId="{FAF3C136-285F-4162-9FD1-48C8789EFDB5}" srcOrd="1" destOrd="0" presId="urn:microsoft.com/office/officeart/2005/8/layout/lProcess2"/>
    <dgm:cxn modelId="{D24566A7-8549-4F34-AB93-F86EB82C230E}" type="presOf" srcId="{B667789C-7F64-4FC1-8125-E5C5EF6E5820}" destId="{49A8638B-3653-422D-B76C-DC3B3BA1AD14}" srcOrd="0" destOrd="0" presId="urn:microsoft.com/office/officeart/2005/8/layout/lProcess2"/>
    <dgm:cxn modelId="{988A470B-E563-4255-8AF8-9AFB7DE18B13}" type="presOf" srcId="{922B81B4-8A83-4969-B9F7-5B5A21B988C4}" destId="{B6D62016-F106-4D3E-AB18-686DD31A18F9}" srcOrd="0" destOrd="0" presId="urn:microsoft.com/office/officeart/2005/8/layout/lProcess2"/>
    <dgm:cxn modelId="{5B86D0D0-4363-484B-BC47-3AAE63A6D198}" type="presOf" srcId="{F8BC823E-2684-4E4E-89AE-C82B71F07695}" destId="{C40B4D9D-CC43-4C5B-A93A-B63643BCE06B}" srcOrd="0" destOrd="0" presId="urn:microsoft.com/office/officeart/2005/8/layout/lProcess2"/>
    <dgm:cxn modelId="{86AEA430-9018-49FB-82DE-1A2F89C7C24C}" type="presOf" srcId="{2544A80F-553D-4A6B-AF10-DFF6FF95AF97}" destId="{35A9D4BC-786C-46F0-90C2-3585C41D2E48}" srcOrd="0" destOrd="0" presId="urn:microsoft.com/office/officeart/2005/8/layout/lProcess2"/>
    <dgm:cxn modelId="{9CEC93F8-8631-4590-9954-82CC36F9FCF5}" type="presOf" srcId="{2544A80F-553D-4A6B-AF10-DFF6FF95AF97}" destId="{789C8C5E-F96D-47AD-BD13-D8328DE29370}" srcOrd="1" destOrd="0" presId="urn:microsoft.com/office/officeart/2005/8/layout/lProcess2"/>
    <dgm:cxn modelId="{89A79017-A7C7-477B-BCBE-E2E9AA859FC6}" srcId="{185BEC7A-8360-469F-8905-D2B6FD7A2188}" destId="{B5328D53-C7B4-47DF-8EEB-5E3702159E0F}" srcOrd="0" destOrd="0" parTransId="{E1C4D470-FABF-4BC7-8BF4-C5E7EFA9F88A}" sibTransId="{C43B398C-BA46-407C-A375-73BDB021097B}"/>
    <dgm:cxn modelId="{D96FE5F1-5CBB-4367-9F17-1B741F67FDB2}" srcId="{0333F1AF-C675-4FD6-86CF-B5CAB2FAA824}" destId="{8E44E6A8-6D14-46E5-AE6A-D000926B0546}" srcOrd="0" destOrd="0" parTransId="{D003A5A4-6061-431C-B3B6-6D2D925B59C5}" sibTransId="{90EED0B1-0328-4E50-9660-742C225FBCB0}"/>
    <dgm:cxn modelId="{F48DA3A5-716D-42FE-A3A5-3F13626A0A56}" type="presOf" srcId="{B5328D53-C7B4-47DF-8EEB-5E3702159E0F}" destId="{A5FB73CC-C214-423F-AD97-9942279DFC0A}" srcOrd="0" destOrd="0" presId="urn:microsoft.com/office/officeart/2005/8/layout/lProcess2"/>
    <dgm:cxn modelId="{CA85797B-BCE3-42AA-B770-6BC7ED511FE5}" type="presParOf" srcId="{B6D62016-F106-4D3E-AB18-686DD31A18F9}" destId="{624448DA-8636-4B9F-901A-547DECBF87A3}" srcOrd="0" destOrd="0" presId="urn:microsoft.com/office/officeart/2005/8/layout/lProcess2"/>
    <dgm:cxn modelId="{21A38E90-4A91-4E3F-97CE-A3EB8EE5234A}" type="presParOf" srcId="{624448DA-8636-4B9F-901A-547DECBF87A3}" destId="{6D5575FA-F1E3-4628-A45C-F6348A1F1478}" srcOrd="0" destOrd="0" presId="urn:microsoft.com/office/officeart/2005/8/layout/lProcess2"/>
    <dgm:cxn modelId="{11D60FB6-55E2-4540-9D3D-81DA4324BE0D}" type="presParOf" srcId="{624448DA-8636-4B9F-901A-547DECBF87A3}" destId="{3C6AB83B-5DA5-4126-8F27-8D83A3ABE770}" srcOrd="1" destOrd="0" presId="urn:microsoft.com/office/officeart/2005/8/layout/lProcess2"/>
    <dgm:cxn modelId="{004FED3A-1387-48EA-A455-D669D749ADBA}" type="presParOf" srcId="{624448DA-8636-4B9F-901A-547DECBF87A3}" destId="{32AD6AD1-F98C-46BE-B1A2-5A9565260716}" srcOrd="2" destOrd="0" presId="urn:microsoft.com/office/officeart/2005/8/layout/lProcess2"/>
    <dgm:cxn modelId="{B76AFE25-4853-4EA5-ACA1-363FC6F1D00F}" type="presParOf" srcId="{32AD6AD1-F98C-46BE-B1A2-5A9565260716}" destId="{6580EFAD-7BD2-42DB-B0BA-CD8A9AF2F355}" srcOrd="0" destOrd="0" presId="urn:microsoft.com/office/officeart/2005/8/layout/lProcess2"/>
    <dgm:cxn modelId="{2F2155EE-9A33-436D-8FCC-3CF5800FC356}" type="presParOf" srcId="{6580EFAD-7BD2-42DB-B0BA-CD8A9AF2F355}" destId="{7D08B664-239B-490A-B506-4EEACA9A0732}" srcOrd="0" destOrd="0" presId="urn:microsoft.com/office/officeart/2005/8/layout/lProcess2"/>
    <dgm:cxn modelId="{E505A7FD-9BFF-4B23-BD93-5A36E007613C}" type="presParOf" srcId="{6580EFAD-7BD2-42DB-B0BA-CD8A9AF2F355}" destId="{3C5CEB56-3541-4CFD-8DE2-7B894002256A}" srcOrd="1" destOrd="0" presId="urn:microsoft.com/office/officeart/2005/8/layout/lProcess2"/>
    <dgm:cxn modelId="{A3F15280-9BF2-4E21-83D0-C2801E4A32DF}" type="presParOf" srcId="{6580EFAD-7BD2-42DB-B0BA-CD8A9AF2F355}" destId="{49A8638B-3653-422D-B76C-DC3B3BA1AD14}" srcOrd="2" destOrd="0" presId="urn:microsoft.com/office/officeart/2005/8/layout/lProcess2"/>
    <dgm:cxn modelId="{2FAAE2CA-8BAD-471B-B274-F7B27EE62047}" type="presParOf" srcId="{B6D62016-F106-4D3E-AB18-686DD31A18F9}" destId="{6B4BB90C-5A42-459B-9FFE-DD5C0810F423}" srcOrd="1" destOrd="0" presId="urn:microsoft.com/office/officeart/2005/8/layout/lProcess2"/>
    <dgm:cxn modelId="{C8386EB1-CEE6-4C67-90B4-3B893BABED50}" type="presParOf" srcId="{B6D62016-F106-4D3E-AB18-686DD31A18F9}" destId="{278F38E6-F45C-4C7A-B812-62EBB2A9D676}" srcOrd="2" destOrd="0" presId="urn:microsoft.com/office/officeart/2005/8/layout/lProcess2"/>
    <dgm:cxn modelId="{CE6E4140-3A35-4387-99F9-3767685C841A}" type="presParOf" srcId="{278F38E6-F45C-4C7A-B812-62EBB2A9D676}" destId="{35A9D4BC-786C-46F0-90C2-3585C41D2E48}" srcOrd="0" destOrd="0" presId="urn:microsoft.com/office/officeart/2005/8/layout/lProcess2"/>
    <dgm:cxn modelId="{3047D01F-8268-487E-96B9-AF6B90657204}" type="presParOf" srcId="{278F38E6-F45C-4C7A-B812-62EBB2A9D676}" destId="{789C8C5E-F96D-47AD-BD13-D8328DE29370}" srcOrd="1" destOrd="0" presId="urn:microsoft.com/office/officeart/2005/8/layout/lProcess2"/>
    <dgm:cxn modelId="{53A69D41-2508-4576-8F18-BA8D559565F1}" type="presParOf" srcId="{278F38E6-F45C-4C7A-B812-62EBB2A9D676}" destId="{6EC8C939-B4DF-4E59-9F06-F6D0D783C6CB}" srcOrd="2" destOrd="0" presId="urn:microsoft.com/office/officeart/2005/8/layout/lProcess2"/>
    <dgm:cxn modelId="{5CB61343-43B7-43E9-86CF-633C667C8428}" type="presParOf" srcId="{6EC8C939-B4DF-4E59-9F06-F6D0D783C6CB}" destId="{D05E42A1-07DA-4EC8-8451-2F3FD0B2DF25}" srcOrd="0" destOrd="0" presId="urn:microsoft.com/office/officeart/2005/8/layout/lProcess2"/>
    <dgm:cxn modelId="{95337805-589B-4A0A-8325-17224420C8BD}" type="presParOf" srcId="{D05E42A1-07DA-4EC8-8451-2F3FD0B2DF25}" destId="{C40B4D9D-CC43-4C5B-A93A-B63643BCE06B}" srcOrd="0" destOrd="0" presId="urn:microsoft.com/office/officeart/2005/8/layout/lProcess2"/>
    <dgm:cxn modelId="{9441AD6F-3429-4D36-9AC0-5808F63251AF}" type="presParOf" srcId="{D05E42A1-07DA-4EC8-8451-2F3FD0B2DF25}" destId="{C75508F2-91DC-4753-8721-401C62B72FAD}" srcOrd="1" destOrd="0" presId="urn:microsoft.com/office/officeart/2005/8/layout/lProcess2"/>
    <dgm:cxn modelId="{B742F407-B29B-4949-B0B0-748D4567CAC0}" type="presParOf" srcId="{D05E42A1-07DA-4EC8-8451-2F3FD0B2DF25}" destId="{FD44F317-9382-4D76-9928-46DC7D39111E}" srcOrd="2" destOrd="0" presId="urn:microsoft.com/office/officeart/2005/8/layout/lProcess2"/>
    <dgm:cxn modelId="{E8D0B2C7-C114-48DC-A2E7-5CA66EC883EF}" type="presParOf" srcId="{B6D62016-F106-4D3E-AB18-686DD31A18F9}" destId="{FD8C370E-BD93-4927-9526-5BF5F0E45BE4}" srcOrd="3" destOrd="0" presId="urn:microsoft.com/office/officeart/2005/8/layout/lProcess2"/>
    <dgm:cxn modelId="{8EA8DE57-B7D5-4EA0-B0C3-BB5E2DB67CE5}" type="presParOf" srcId="{B6D62016-F106-4D3E-AB18-686DD31A18F9}" destId="{9ED9B5C6-BF09-4660-88D1-C44B939F47E6}" srcOrd="4" destOrd="0" presId="urn:microsoft.com/office/officeart/2005/8/layout/lProcess2"/>
    <dgm:cxn modelId="{1BCA82AE-93B1-4A2E-BD97-8475F639FDD7}" type="presParOf" srcId="{9ED9B5C6-BF09-4660-88D1-C44B939F47E6}" destId="{C862AA4F-D5C9-472C-A531-90D693FCE170}" srcOrd="0" destOrd="0" presId="urn:microsoft.com/office/officeart/2005/8/layout/lProcess2"/>
    <dgm:cxn modelId="{FEE5E79D-CFB5-4FA4-8513-6354B1A94941}" type="presParOf" srcId="{9ED9B5C6-BF09-4660-88D1-C44B939F47E6}" destId="{FAF3C136-285F-4162-9FD1-48C8789EFDB5}" srcOrd="1" destOrd="0" presId="urn:microsoft.com/office/officeart/2005/8/layout/lProcess2"/>
    <dgm:cxn modelId="{07FAABD4-85D5-45CC-8A42-7597837BA0BA}" type="presParOf" srcId="{9ED9B5C6-BF09-4660-88D1-C44B939F47E6}" destId="{A9BBEFBA-CDC5-4073-87E9-438EFF7769A6}" srcOrd="2" destOrd="0" presId="urn:microsoft.com/office/officeart/2005/8/layout/lProcess2"/>
    <dgm:cxn modelId="{F518E68A-ADD6-49A1-ADAC-530D5488BFE2}" type="presParOf" srcId="{A9BBEFBA-CDC5-4073-87E9-438EFF7769A6}" destId="{A25D0A5A-E959-4BE9-8DB8-25AF53159440}" srcOrd="0" destOrd="0" presId="urn:microsoft.com/office/officeart/2005/8/layout/lProcess2"/>
    <dgm:cxn modelId="{E4092F8F-9490-49C9-AB67-AE97B316AAC4}" type="presParOf" srcId="{A25D0A5A-E959-4BE9-8DB8-25AF53159440}" destId="{A5FB73CC-C214-423F-AD97-9942279DFC0A}"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575FA-F1E3-4628-A45C-F6348A1F1478}">
      <dsp:nvSpPr>
        <dsp:cNvPr id="0" name=""/>
        <dsp:cNvSpPr/>
      </dsp:nvSpPr>
      <dsp:spPr>
        <a:xfrm>
          <a:off x="962" y="0"/>
          <a:ext cx="2503103" cy="4495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Federal</a:t>
          </a:r>
          <a:endParaRPr lang="en-US" sz="4500" kern="1200" dirty="0"/>
        </a:p>
      </dsp:txBody>
      <dsp:txXfrm>
        <a:off x="962" y="0"/>
        <a:ext cx="2503103" cy="1348740"/>
      </dsp:txXfrm>
    </dsp:sp>
    <dsp:sp modelId="{7D08B664-239B-490A-B506-4EEACA9A0732}">
      <dsp:nvSpPr>
        <dsp:cNvPr id="0" name=""/>
        <dsp:cNvSpPr/>
      </dsp:nvSpPr>
      <dsp:spPr>
        <a:xfrm>
          <a:off x="251273" y="1349280"/>
          <a:ext cx="2002482" cy="1221526"/>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560" tIns="121920" rIns="162560" bIns="121920" numCol="1" spcCol="1270" anchor="ctr" anchorCtr="0">
          <a:noAutofit/>
        </a:bodyPr>
        <a:lstStyle/>
        <a:p>
          <a:pPr lvl="0" algn="ctr" defTabSz="2844800">
            <a:lnSpc>
              <a:spcPct val="90000"/>
            </a:lnSpc>
            <a:spcBef>
              <a:spcPct val="0"/>
            </a:spcBef>
            <a:spcAft>
              <a:spcPct val="35000"/>
            </a:spcAft>
          </a:pPr>
          <a:endParaRPr lang="en-US" sz="6400" kern="1200" dirty="0"/>
        </a:p>
      </dsp:txBody>
      <dsp:txXfrm>
        <a:off x="287050" y="1385057"/>
        <a:ext cx="1930928" cy="1149972"/>
      </dsp:txXfrm>
    </dsp:sp>
    <dsp:sp modelId="{49A8638B-3653-422D-B76C-DC3B3BA1AD14}">
      <dsp:nvSpPr>
        <dsp:cNvPr id="0" name=""/>
        <dsp:cNvSpPr/>
      </dsp:nvSpPr>
      <dsp:spPr>
        <a:xfrm>
          <a:off x="197165" y="3006337"/>
          <a:ext cx="2110696" cy="1264131"/>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23825" rIns="165100"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234190" y="3043362"/>
        <a:ext cx="2036646" cy="1190081"/>
      </dsp:txXfrm>
    </dsp:sp>
    <dsp:sp modelId="{35A9D4BC-786C-46F0-90C2-3585C41D2E48}">
      <dsp:nvSpPr>
        <dsp:cNvPr id="0" name=""/>
        <dsp:cNvSpPr/>
      </dsp:nvSpPr>
      <dsp:spPr>
        <a:xfrm>
          <a:off x="2691798" y="0"/>
          <a:ext cx="2503103" cy="4495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CBA/TA</a:t>
          </a:r>
          <a:endParaRPr lang="en-US" sz="4500" kern="1200" dirty="0"/>
        </a:p>
      </dsp:txBody>
      <dsp:txXfrm>
        <a:off x="2691798" y="0"/>
        <a:ext cx="2503103" cy="1348740"/>
      </dsp:txXfrm>
    </dsp:sp>
    <dsp:sp modelId="{C40B4D9D-CC43-4C5B-A93A-B63643BCE06B}">
      <dsp:nvSpPr>
        <dsp:cNvPr id="0" name=""/>
        <dsp:cNvSpPr/>
      </dsp:nvSpPr>
      <dsp:spPr>
        <a:xfrm>
          <a:off x="3056100" y="1349432"/>
          <a:ext cx="1774499" cy="1179048"/>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480" tIns="118110" rIns="157480" bIns="118110" numCol="1" spcCol="1270" anchor="ctr" anchorCtr="0">
          <a:noAutofit/>
        </a:bodyPr>
        <a:lstStyle/>
        <a:p>
          <a:pPr lvl="0" algn="ctr" defTabSz="2755900">
            <a:lnSpc>
              <a:spcPct val="90000"/>
            </a:lnSpc>
            <a:spcBef>
              <a:spcPct val="0"/>
            </a:spcBef>
            <a:spcAft>
              <a:spcPct val="35000"/>
            </a:spcAft>
          </a:pPr>
          <a:endParaRPr lang="en-US" sz="6200" kern="1200" dirty="0"/>
        </a:p>
      </dsp:txBody>
      <dsp:txXfrm>
        <a:off x="3090633" y="1383965"/>
        <a:ext cx="1705433" cy="1109982"/>
      </dsp:txXfrm>
    </dsp:sp>
    <dsp:sp modelId="{FD44F317-9382-4D76-9928-46DC7D39111E}">
      <dsp:nvSpPr>
        <dsp:cNvPr id="0" name=""/>
        <dsp:cNvSpPr/>
      </dsp:nvSpPr>
      <dsp:spPr>
        <a:xfrm>
          <a:off x="2957507" y="2945609"/>
          <a:ext cx="2070286" cy="1292257"/>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23825" rIns="165100"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2995356" y="2983458"/>
        <a:ext cx="1994588" cy="1216559"/>
      </dsp:txXfrm>
    </dsp:sp>
    <dsp:sp modelId="{C862AA4F-D5C9-472C-A531-90D693FCE170}">
      <dsp:nvSpPr>
        <dsp:cNvPr id="0" name=""/>
        <dsp:cNvSpPr/>
      </dsp:nvSpPr>
      <dsp:spPr>
        <a:xfrm>
          <a:off x="5382634" y="0"/>
          <a:ext cx="2503103" cy="4495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Recipient</a:t>
          </a:r>
          <a:endParaRPr lang="en-US" sz="4500" kern="1200" dirty="0"/>
        </a:p>
      </dsp:txBody>
      <dsp:txXfrm>
        <a:off x="5382634" y="0"/>
        <a:ext cx="2503103" cy="1348740"/>
      </dsp:txXfrm>
    </dsp:sp>
    <dsp:sp modelId="{A5FB73CC-C214-423F-AD97-9942279DFC0A}">
      <dsp:nvSpPr>
        <dsp:cNvPr id="0" name=""/>
        <dsp:cNvSpPr/>
      </dsp:nvSpPr>
      <dsp:spPr>
        <a:xfrm>
          <a:off x="5816442" y="1332945"/>
          <a:ext cx="1438323" cy="923758"/>
        </a:xfrm>
        <a:prstGeom prst="roundRect">
          <a:avLst>
            <a:gd name="adj" fmla="val 10000"/>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91440" rIns="121920" bIns="91440" numCol="1" spcCol="1270" anchor="ctr" anchorCtr="0">
          <a:noAutofit/>
        </a:bodyPr>
        <a:lstStyle/>
        <a:p>
          <a:pPr lvl="0" algn="ctr" defTabSz="2133600">
            <a:lnSpc>
              <a:spcPct val="90000"/>
            </a:lnSpc>
            <a:spcBef>
              <a:spcPct val="0"/>
            </a:spcBef>
            <a:spcAft>
              <a:spcPct val="35000"/>
            </a:spcAft>
          </a:pPr>
          <a:endParaRPr lang="en-US" sz="4800" kern="1200" dirty="0"/>
        </a:p>
      </dsp:txBody>
      <dsp:txXfrm>
        <a:off x="5843498" y="1360001"/>
        <a:ext cx="1384211" cy="86964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77DB9-B863-4432-B777-A5A0ED15749B}" type="datetimeFigureOut">
              <a:rPr lang="en-US" smtClean="0"/>
              <a:t>9/21/2017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CDCC8-89A3-494B-87E6-8BD8EFA2968E}" type="slidenum">
              <a:rPr lang="en-US" smtClean="0"/>
              <a:t>‹#›</a:t>
            </a:fld>
            <a:endParaRPr lang="en-US"/>
          </a:p>
        </p:txBody>
      </p:sp>
    </p:spTree>
    <p:extLst>
      <p:ext uri="{BB962C8B-B14F-4D97-AF65-F5344CB8AC3E}">
        <p14:creationId xmlns:p14="http://schemas.microsoft.com/office/powerpoint/2010/main" val="403162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1</a:t>
            </a:fld>
            <a:endParaRPr lang="en-US"/>
          </a:p>
        </p:txBody>
      </p:sp>
    </p:spTree>
    <p:extLst>
      <p:ext uri="{BB962C8B-B14F-4D97-AF65-F5344CB8AC3E}">
        <p14:creationId xmlns:p14="http://schemas.microsoft.com/office/powerpoint/2010/main" val="1377393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10</a:t>
            </a:fld>
            <a:endParaRPr lang="en-US"/>
          </a:p>
        </p:txBody>
      </p:sp>
    </p:spTree>
    <p:extLst>
      <p:ext uri="{BB962C8B-B14F-4D97-AF65-F5344CB8AC3E}">
        <p14:creationId xmlns:p14="http://schemas.microsoft.com/office/powerpoint/2010/main" val="236311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11</a:t>
            </a:fld>
            <a:endParaRPr lang="en-US"/>
          </a:p>
        </p:txBody>
      </p:sp>
    </p:spTree>
    <p:extLst>
      <p:ext uri="{BB962C8B-B14F-4D97-AF65-F5344CB8AC3E}">
        <p14:creationId xmlns:p14="http://schemas.microsoft.com/office/powerpoint/2010/main" val="1887808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12</a:t>
            </a:fld>
            <a:endParaRPr lang="en-US"/>
          </a:p>
        </p:txBody>
      </p:sp>
    </p:spTree>
    <p:extLst>
      <p:ext uri="{BB962C8B-B14F-4D97-AF65-F5344CB8AC3E}">
        <p14:creationId xmlns:p14="http://schemas.microsoft.com/office/powerpoint/2010/main" val="863430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13</a:t>
            </a:fld>
            <a:endParaRPr lang="en-US"/>
          </a:p>
        </p:txBody>
      </p:sp>
    </p:spTree>
    <p:extLst>
      <p:ext uri="{BB962C8B-B14F-4D97-AF65-F5344CB8AC3E}">
        <p14:creationId xmlns:p14="http://schemas.microsoft.com/office/powerpoint/2010/main" val="401605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14</a:t>
            </a:fld>
            <a:endParaRPr lang="en-US"/>
          </a:p>
        </p:txBody>
      </p:sp>
    </p:spTree>
    <p:extLst>
      <p:ext uri="{BB962C8B-B14F-4D97-AF65-F5344CB8AC3E}">
        <p14:creationId xmlns:p14="http://schemas.microsoft.com/office/powerpoint/2010/main" val="207247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15</a:t>
            </a:fld>
            <a:endParaRPr lang="en-US"/>
          </a:p>
        </p:txBody>
      </p:sp>
    </p:spTree>
    <p:extLst>
      <p:ext uri="{BB962C8B-B14F-4D97-AF65-F5344CB8AC3E}">
        <p14:creationId xmlns:p14="http://schemas.microsoft.com/office/powerpoint/2010/main" val="331708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16</a:t>
            </a:fld>
            <a:endParaRPr lang="en-US"/>
          </a:p>
        </p:txBody>
      </p:sp>
    </p:spTree>
    <p:extLst>
      <p:ext uri="{BB962C8B-B14F-4D97-AF65-F5344CB8AC3E}">
        <p14:creationId xmlns:p14="http://schemas.microsoft.com/office/powerpoint/2010/main" val="282255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17</a:t>
            </a:fld>
            <a:endParaRPr lang="en-US"/>
          </a:p>
        </p:txBody>
      </p:sp>
    </p:spTree>
    <p:extLst>
      <p:ext uri="{BB962C8B-B14F-4D97-AF65-F5344CB8AC3E}">
        <p14:creationId xmlns:p14="http://schemas.microsoft.com/office/powerpoint/2010/main" val="3153243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18</a:t>
            </a:fld>
            <a:endParaRPr lang="en-US"/>
          </a:p>
        </p:txBody>
      </p:sp>
    </p:spTree>
    <p:extLst>
      <p:ext uri="{BB962C8B-B14F-4D97-AF65-F5344CB8AC3E}">
        <p14:creationId xmlns:p14="http://schemas.microsoft.com/office/powerpoint/2010/main" val="2153202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19</a:t>
            </a:fld>
            <a:endParaRPr lang="en-US"/>
          </a:p>
        </p:txBody>
      </p:sp>
    </p:spTree>
    <p:extLst>
      <p:ext uri="{BB962C8B-B14F-4D97-AF65-F5344CB8AC3E}">
        <p14:creationId xmlns:p14="http://schemas.microsoft.com/office/powerpoint/2010/main" val="113776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2</a:t>
            </a:fld>
            <a:endParaRPr lang="en-US"/>
          </a:p>
        </p:txBody>
      </p:sp>
    </p:spTree>
    <p:extLst>
      <p:ext uri="{BB962C8B-B14F-4D97-AF65-F5344CB8AC3E}">
        <p14:creationId xmlns:p14="http://schemas.microsoft.com/office/powerpoint/2010/main" val="1005745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98520-1095-486C-9DD1-62133D38F07F}" type="slidenum">
              <a:rPr lang="en-US" smtClean="0"/>
              <a:t>21</a:t>
            </a:fld>
            <a:endParaRPr lang="en-US" dirty="0"/>
          </a:p>
        </p:txBody>
      </p:sp>
    </p:spTree>
    <p:extLst>
      <p:ext uri="{BB962C8B-B14F-4D97-AF65-F5344CB8AC3E}">
        <p14:creationId xmlns:p14="http://schemas.microsoft.com/office/powerpoint/2010/main" val="410738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3FCDCC8-89A3-494B-87E6-8BD8EFA2968E}" type="slidenum">
              <a:rPr lang="en-US" smtClean="0"/>
              <a:t>3</a:t>
            </a:fld>
            <a:endParaRPr lang="en-US"/>
          </a:p>
        </p:txBody>
      </p:sp>
    </p:spTree>
    <p:extLst>
      <p:ext uri="{BB962C8B-B14F-4D97-AF65-F5344CB8AC3E}">
        <p14:creationId xmlns:p14="http://schemas.microsoft.com/office/powerpoint/2010/main" val="162495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4</a:t>
            </a:fld>
            <a:endParaRPr lang="en-US"/>
          </a:p>
        </p:txBody>
      </p:sp>
    </p:spTree>
    <p:extLst>
      <p:ext uri="{BB962C8B-B14F-4D97-AF65-F5344CB8AC3E}">
        <p14:creationId xmlns:p14="http://schemas.microsoft.com/office/powerpoint/2010/main" val="60509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5</a:t>
            </a:fld>
            <a:endParaRPr lang="en-US"/>
          </a:p>
        </p:txBody>
      </p:sp>
    </p:spTree>
    <p:extLst>
      <p:ext uri="{BB962C8B-B14F-4D97-AF65-F5344CB8AC3E}">
        <p14:creationId xmlns:p14="http://schemas.microsoft.com/office/powerpoint/2010/main" val="416429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6</a:t>
            </a:fld>
            <a:endParaRPr lang="en-US"/>
          </a:p>
        </p:txBody>
      </p:sp>
    </p:spTree>
    <p:extLst>
      <p:ext uri="{BB962C8B-B14F-4D97-AF65-F5344CB8AC3E}">
        <p14:creationId xmlns:p14="http://schemas.microsoft.com/office/powerpoint/2010/main" val="1456718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7</a:t>
            </a:fld>
            <a:endParaRPr lang="en-US"/>
          </a:p>
        </p:txBody>
      </p:sp>
    </p:spTree>
    <p:extLst>
      <p:ext uri="{BB962C8B-B14F-4D97-AF65-F5344CB8AC3E}">
        <p14:creationId xmlns:p14="http://schemas.microsoft.com/office/powerpoint/2010/main" val="85837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8</a:t>
            </a:fld>
            <a:endParaRPr lang="en-US"/>
          </a:p>
        </p:txBody>
      </p:sp>
    </p:spTree>
    <p:extLst>
      <p:ext uri="{BB962C8B-B14F-4D97-AF65-F5344CB8AC3E}">
        <p14:creationId xmlns:p14="http://schemas.microsoft.com/office/powerpoint/2010/main" val="59914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CDCC8-89A3-494B-87E6-8BD8EFA2968E}" type="slidenum">
              <a:rPr lang="en-US" smtClean="0"/>
              <a:t>9</a:t>
            </a:fld>
            <a:endParaRPr lang="en-US"/>
          </a:p>
        </p:txBody>
      </p:sp>
    </p:spTree>
    <p:extLst>
      <p:ext uri="{BB962C8B-B14F-4D97-AF65-F5344CB8AC3E}">
        <p14:creationId xmlns:p14="http://schemas.microsoft.com/office/powerpoint/2010/main" val="51741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fld id="{6B67D08A-FF5D-4C2D-911D-D9610DF38EB0}" type="datetime1">
              <a:rPr lang="en-US" smtClean="0"/>
              <a:t>9/21/2017</a:t>
            </a:fld>
            <a:endParaRPr lang="en-US" dirty="0"/>
          </a:p>
        </p:txBody>
      </p:sp>
    </p:spTree>
    <p:extLst>
      <p:ext uri="{BB962C8B-B14F-4D97-AF65-F5344CB8AC3E}">
        <p14:creationId xmlns:p14="http://schemas.microsoft.com/office/powerpoint/2010/main" val="22618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82151D2-0349-42A6-95B7-FDC474F21F63}" type="datetime1">
              <a:rPr lang="en-US" smtClean="0"/>
              <a:t>9/21/2017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31524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923682-9D21-476D-96AD-1EBDB7C6E610}" type="datetime1">
              <a:rPr lang="en-US" smtClean="0"/>
              <a:t>9/21/2017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96700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F2846F-D7C9-442D-961C-11B1BD2471E0}" type="datetime1">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50933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84378-CFE0-4734-8F68-774E60F6E21A}" type="datetime1">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8455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CE12BE-34C0-4B65-B600-A232DBCD82D8}" type="datetime1">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9868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286A6-95C9-4885-A94E-3A1984CC24A0}" type="datetime1">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0586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6F44EE-15EC-4E2B-B2B2-3E4BC2961BBB}" type="datetime1">
              <a:rPr lang="en-US" smtClean="0"/>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27365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536F0D-8B57-4098-87FD-A5B4DC7381B4}" type="datetime1">
              <a:rPr lang="en-US" smtClean="0"/>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5240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D2C48-0A36-405A-A175-E1D8ED37C68B}" type="datetime1">
              <a:rPr lang="en-US" smtClean="0"/>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9272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47B38-9AD5-46E3-9327-654E7FFF00FB}" type="datetime1">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8658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125282"/>
            <a:ext cx="2057400" cy="365125"/>
          </a:xfrm>
          <a:prstGeom prst="rect">
            <a:avLst/>
          </a:prstGeom>
        </p:spPr>
        <p:txBody>
          <a:bodyPr/>
          <a:lstStyle/>
          <a:p>
            <a:fld id="{F9ECA865-404D-4A57-9AC1-FD3038CC100D}" type="slidenum">
              <a:rPr lang="en-US" smtClean="0"/>
              <a:pPr/>
              <a:t>‹#›</a:t>
            </a:fld>
            <a:endParaRPr lang="en-US"/>
          </a:p>
        </p:txBody>
      </p:sp>
      <p:cxnSp>
        <p:nvCxnSpPr>
          <p:cNvPr id="7" name="Straight Connector 6"/>
          <p:cNvCxnSpPr/>
          <p:nvPr userDrawn="1"/>
        </p:nvCxnSpPr>
        <p:spPr>
          <a:xfrm>
            <a:off x="0" y="12954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19800"/>
            <a:ext cx="743225" cy="470607"/>
          </a:xfrm>
          <a:prstGeom prst="rect">
            <a:avLst/>
          </a:prstGeom>
        </p:spPr>
      </p:pic>
    </p:spTree>
    <p:extLst>
      <p:ext uri="{BB962C8B-B14F-4D97-AF65-F5344CB8AC3E}">
        <p14:creationId xmlns:p14="http://schemas.microsoft.com/office/powerpoint/2010/main" val="26807965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73DE9-9A12-464C-8F45-560531F5E660}" type="datetime1">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1795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CB645-8467-40A7-9D97-A85536E84B43}" type="datetime1">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61653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5CF49-4901-4785-A941-16CEA3E0BB9F}" type="datetime1">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38723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019800"/>
            <a:ext cx="743225" cy="470607"/>
          </a:xfrm>
          <a:prstGeom prst="rect">
            <a:avLst/>
          </a:prstGeom>
        </p:spPr>
      </p:pic>
    </p:spTree>
    <p:extLst>
      <p:ext uri="{BB962C8B-B14F-4D97-AF65-F5344CB8AC3E}">
        <p14:creationId xmlns:p14="http://schemas.microsoft.com/office/powerpoint/2010/main" val="22063619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19800"/>
            <a:ext cx="743225" cy="470607"/>
          </a:xfrm>
          <a:prstGeom prst="rect">
            <a:avLst/>
          </a:prstGeom>
        </p:spPr>
      </p:pic>
    </p:spTree>
    <p:extLst>
      <p:ext uri="{BB962C8B-B14F-4D97-AF65-F5344CB8AC3E}">
        <p14:creationId xmlns:p14="http://schemas.microsoft.com/office/powerpoint/2010/main" val="30747816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6858000" y="6189663"/>
            <a:ext cx="2057400" cy="365125"/>
          </a:xfrm>
          <a:prstGeom prst="rect">
            <a:avLst/>
          </a:prstGeom>
        </p:spPr>
        <p:txBody>
          <a:bodyPr/>
          <a:lstStyle/>
          <a:p>
            <a:fld id="{F9ECA865-404D-4A57-9AC1-FD3038CC100D}"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19800"/>
            <a:ext cx="743225" cy="470607"/>
          </a:xfrm>
          <a:prstGeom prst="rect">
            <a:avLst/>
          </a:prstGeom>
        </p:spPr>
      </p:pic>
    </p:spTree>
    <p:extLst>
      <p:ext uri="{BB962C8B-B14F-4D97-AF65-F5344CB8AC3E}">
        <p14:creationId xmlns:p14="http://schemas.microsoft.com/office/powerpoint/2010/main" val="20156735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6858000" y="6248400"/>
            <a:ext cx="2057400" cy="365125"/>
          </a:xfrm>
          <a:prstGeom prst="rect">
            <a:avLst/>
          </a:prstGeom>
        </p:spPr>
        <p:txBody>
          <a:bodyPr/>
          <a:lstStyle/>
          <a:p>
            <a:fld id="{F9ECA865-404D-4A57-9AC1-FD3038CC100D}"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19800"/>
            <a:ext cx="743225" cy="470607"/>
          </a:xfrm>
          <a:prstGeom prst="rect">
            <a:avLst/>
          </a:prstGeom>
        </p:spPr>
      </p:pic>
    </p:spTree>
    <p:extLst>
      <p:ext uri="{BB962C8B-B14F-4D97-AF65-F5344CB8AC3E}">
        <p14:creationId xmlns:p14="http://schemas.microsoft.com/office/powerpoint/2010/main" val="26223756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81800" y="6203480"/>
            <a:ext cx="2057400" cy="365125"/>
          </a:xfrm>
          <a:prstGeom prst="rect">
            <a:avLst/>
          </a:prstGeom>
        </p:spPr>
        <p:txBody>
          <a:bodyPr/>
          <a:lstStyle/>
          <a:p>
            <a:fld id="{F9ECA865-404D-4A57-9AC1-FD3038CC100D}"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19800"/>
            <a:ext cx="743225" cy="470607"/>
          </a:xfrm>
          <a:prstGeom prst="rect">
            <a:avLst/>
          </a:prstGeom>
        </p:spPr>
      </p:pic>
    </p:spTree>
    <p:extLst>
      <p:ext uri="{BB962C8B-B14F-4D97-AF65-F5344CB8AC3E}">
        <p14:creationId xmlns:p14="http://schemas.microsoft.com/office/powerpoint/2010/main" val="30176766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833A72C-9FD0-48D7-8358-2AC36C1EA291}" type="datetime1">
              <a:rPr lang="en-US" smtClean="0"/>
              <a:t>9/21/2017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5529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3A06B97-6C99-47FA-ABBE-E31936CBA77D}" type="datetime1">
              <a:rPr lang="en-US" smtClean="0"/>
              <a:t>9/21/2017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5749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67600" y="6156590"/>
            <a:ext cx="1600200" cy="431662"/>
          </a:xfrm>
          <a:prstGeom prst="rect">
            <a:avLst/>
          </a:prstGeom>
        </p:spPr>
      </p:pic>
    </p:spTree>
    <p:extLst>
      <p:ext uri="{BB962C8B-B14F-4D97-AF65-F5344CB8AC3E}">
        <p14:creationId xmlns:p14="http://schemas.microsoft.com/office/powerpoint/2010/main" val="32943507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EB7AF-B57D-464D-84CD-5EB81CF9B193}" type="datetime1">
              <a:rPr lang="en-US" smtClean="0"/>
              <a:t>9/21/2017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358779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mailto:trichards@hrsa.gov" TargetMode="External"/><Relationship Id="rId3" Type="http://schemas.openxmlformats.org/officeDocument/2006/relationships/hyperlink" Target="mailto:egd8@cdc.gov" TargetMode="External"/><Relationship Id="rId7" Type="http://schemas.openxmlformats.org/officeDocument/2006/relationships/hyperlink" Target="mailto:bgo0@cdc.gov"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mailto:akhalil@hrsa.gov" TargetMode="External"/><Relationship Id="rId5" Type="http://schemas.openxmlformats.org/officeDocument/2006/relationships/hyperlink" Target="mailto:vgu4@cdc.gov" TargetMode="External"/><Relationship Id="rId10" Type="http://schemas.openxmlformats.org/officeDocument/2006/relationships/image" Target="../media/image18.jpeg"/><Relationship Id="rId4" Type="http://schemas.openxmlformats.org/officeDocument/2006/relationships/hyperlink" Target="mailto:sgray@hrsa.gov" TargetMode="External"/><Relationship Id="rId9" Type="http://schemas.openxmlformats.org/officeDocument/2006/relationships/hyperlink" Target="mailto:MWorrell1@hrsa.gov"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38200"/>
            <a:ext cx="8001000" cy="1371601"/>
          </a:xfrm>
        </p:spPr>
        <p:txBody>
          <a:bodyPr>
            <a:normAutofit fontScale="90000"/>
          </a:bodyPr>
          <a:lstStyle/>
          <a:p>
            <a:r>
              <a:rPr lang="en-US" sz="3600" dirty="0"/>
              <a:t>Supporting the Leadership of State, Territorial and Local Jurisdictions in Integrated HIV Prevention and Care </a:t>
            </a:r>
            <a:r>
              <a:rPr lang="en-US" sz="3600" dirty="0" smtClean="0"/>
              <a:t>Planning </a:t>
            </a:r>
            <a:r>
              <a:rPr lang="en-US" dirty="0" smtClean="0"/>
              <a:t/>
            </a:r>
            <a:br>
              <a:rPr lang="en-US" dirty="0" smtClean="0"/>
            </a:br>
            <a:r>
              <a:rPr lang="en-US" dirty="0"/>
              <a:t/>
            </a:r>
            <a:br>
              <a:rPr lang="en-US" dirty="0"/>
            </a:br>
            <a:r>
              <a:rPr lang="en-US" sz="3600" dirty="0" smtClean="0"/>
              <a:t>An </a:t>
            </a:r>
            <a:r>
              <a:rPr lang="en-US" sz="3600" dirty="0"/>
              <a:t>Update from the Centers for Disease Control and Prevention and the </a:t>
            </a:r>
            <a:r>
              <a:rPr lang="en-US" sz="3600" dirty="0" smtClean="0"/>
              <a:t/>
            </a:r>
            <a:br>
              <a:rPr lang="en-US" sz="3600" dirty="0" smtClean="0"/>
            </a:br>
            <a:r>
              <a:rPr lang="en-US" sz="3600" dirty="0" smtClean="0"/>
              <a:t>Health </a:t>
            </a:r>
            <a:r>
              <a:rPr lang="en-US" sz="3600" dirty="0"/>
              <a:t>Resources and Services Administration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072" y="5867400"/>
            <a:ext cx="983908" cy="623007"/>
          </a:xfrm>
          <a:prstGeom prst="rect">
            <a:avLst/>
          </a:prstGeom>
        </p:spPr>
      </p:pic>
      <p:sp>
        <p:nvSpPr>
          <p:cNvPr id="4" name="TextBox 3"/>
          <p:cNvSpPr txBox="1"/>
          <p:nvPr/>
        </p:nvSpPr>
        <p:spPr>
          <a:xfrm>
            <a:off x="803366" y="4953000"/>
            <a:ext cx="3048000" cy="461665"/>
          </a:xfrm>
          <a:prstGeom prst="rect">
            <a:avLst/>
          </a:prstGeom>
          <a:noFill/>
        </p:spPr>
        <p:txBody>
          <a:bodyPr wrap="square" rtlCol="0">
            <a:spAutoFit/>
          </a:bodyPr>
          <a:lstStyle/>
          <a:p>
            <a:r>
              <a:rPr lang="en-US" sz="2400" b="1" dirty="0" smtClean="0">
                <a:solidFill>
                  <a:schemeClr val="accent4">
                    <a:lumMod val="75000"/>
                  </a:schemeClr>
                </a:solidFill>
              </a:rPr>
              <a:t>September 10, 2017</a:t>
            </a:r>
            <a:endParaRPr lang="en-US" sz="2400" b="1" dirty="0">
              <a:solidFill>
                <a:schemeClr val="accent4">
                  <a:lumMod val="75000"/>
                </a:schemeClr>
              </a:solidFill>
            </a:endParaRPr>
          </a:p>
        </p:txBody>
      </p:sp>
    </p:spTree>
    <p:extLst>
      <p:ext uri="{BB962C8B-B14F-4D97-AF65-F5344CB8AC3E}">
        <p14:creationId xmlns:p14="http://schemas.microsoft.com/office/powerpoint/2010/main" val="4035151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Joint Review Process and Feedback</a:t>
            </a:r>
          </a:p>
        </p:txBody>
      </p:sp>
      <p:sp>
        <p:nvSpPr>
          <p:cNvPr id="5" name="Text Placeholder 4"/>
          <p:cNvSpPr>
            <a:spLocks noGrp="1"/>
          </p:cNvSpPr>
          <p:nvPr>
            <p:ph type="body" idx="1"/>
          </p:nvPr>
        </p:nvSpPr>
        <p:spPr/>
        <p:txBody>
          <a:bodyPr>
            <a:normAutofit/>
          </a:bodyPr>
          <a:lstStyle/>
          <a:p>
            <a:r>
              <a:rPr lang="en-US" sz="2800" dirty="0"/>
              <a:t>Integrated HIV Prevention and Care Plan/SCSN</a:t>
            </a:r>
          </a:p>
        </p:txBody>
      </p:sp>
    </p:spTree>
    <p:extLst>
      <p:ext uri="{BB962C8B-B14F-4D97-AF65-F5344CB8AC3E}">
        <p14:creationId xmlns:p14="http://schemas.microsoft.com/office/powerpoint/2010/main" val="3169092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1325563"/>
          </a:xfrm>
        </p:spPr>
        <p:txBody>
          <a:bodyPr/>
          <a:lstStyle/>
          <a:p>
            <a:r>
              <a:rPr lang="en-US" dirty="0"/>
              <a:t>Joint Review Process and Feedback</a:t>
            </a:r>
          </a:p>
        </p:txBody>
      </p:sp>
      <p:sp>
        <p:nvSpPr>
          <p:cNvPr id="3" name="Content Placeholder 2"/>
          <p:cNvSpPr>
            <a:spLocks noGrp="1"/>
          </p:cNvSpPr>
          <p:nvPr>
            <p:ph idx="1"/>
          </p:nvPr>
        </p:nvSpPr>
        <p:spPr>
          <a:xfrm>
            <a:off x="228600" y="2362200"/>
            <a:ext cx="5486400" cy="3899856"/>
          </a:xfrm>
        </p:spPr>
        <p:txBody>
          <a:bodyPr>
            <a:normAutofit/>
          </a:bodyPr>
          <a:lstStyle/>
          <a:p>
            <a:pPr lvl="1"/>
            <a:r>
              <a:rPr lang="en-US" sz="2200" dirty="0" smtClean="0">
                <a:solidFill>
                  <a:srgbClr val="0F4D7B"/>
                </a:solidFill>
              </a:rPr>
              <a:t>The joint review process generated  </a:t>
            </a:r>
            <a:r>
              <a:rPr lang="en-US" sz="2200" dirty="0">
                <a:solidFill>
                  <a:srgbClr val="0F4D7B"/>
                </a:solidFill>
              </a:rPr>
              <a:t>discussion by CDC and HRSA Project Officers </a:t>
            </a:r>
            <a:r>
              <a:rPr lang="en-US" sz="2200" dirty="0" smtClean="0">
                <a:solidFill>
                  <a:srgbClr val="0F4D7B"/>
                </a:solidFill>
              </a:rPr>
              <a:t>about </a:t>
            </a:r>
            <a:r>
              <a:rPr lang="en-US" sz="2200" dirty="0">
                <a:solidFill>
                  <a:srgbClr val="0F4D7B"/>
                </a:solidFill>
              </a:rPr>
              <a:t>each Integrated Plan, both </a:t>
            </a:r>
            <a:r>
              <a:rPr lang="en-US" sz="2200" dirty="0" smtClean="0">
                <a:solidFill>
                  <a:srgbClr val="0F4D7B"/>
                </a:solidFill>
              </a:rPr>
              <a:t>agencies and identified areas for increased collaboration</a:t>
            </a:r>
          </a:p>
          <a:p>
            <a:pPr lvl="1"/>
            <a:endParaRPr lang="en-US" sz="2200" dirty="0" smtClean="0">
              <a:solidFill>
                <a:srgbClr val="0F4D7B"/>
              </a:solidFill>
            </a:endParaRPr>
          </a:p>
          <a:p>
            <a:pPr lvl="1"/>
            <a:r>
              <a:rPr lang="en-US" sz="2200" dirty="0" smtClean="0">
                <a:solidFill>
                  <a:srgbClr val="0F4D7B"/>
                </a:solidFill>
              </a:rPr>
              <a:t>CDC and HRSA encourages all jurisdictions and planning bodies to continue to implement their CY 2017-2021 integrated plans and integrated planning activities</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11</a:t>
            </a:fld>
            <a:endParaRPr lang="en-US"/>
          </a:p>
        </p:txBody>
      </p:sp>
      <p:pic>
        <p:nvPicPr>
          <p:cNvPr id="1026" name="Picture 2" descr="Image result for te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11480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1447800"/>
            <a:ext cx="8420100" cy="1200329"/>
          </a:xfrm>
          <a:prstGeom prst="rect">
            <a:avLst/>
          </a:prstGeom>
          <a:noFill/>
        </p:spPr>
        <p:txBody>
          <a:bodyPr wrap="square" rtlCol="0">
            <a:spAutoFit/>
          </a:bodyPr>
          <a:lstStyle/>
          <a:p>
            <a:pPr lvl="0"/>
            <a:r>
              <a:rPr lang="en-US" sz="2400" b="1" dirty="0">
                <a:solidFill>
                  <a:srgbClr val="0F4D7B"/>
                </a:solidFill>
              </a:rPr>
              <a:t>CDC and HRSA </a:t>
            </a:r>
            <a:r>
              <a:rPr lang="en-US" sz="2400" b="1" dirty="0" smtClean="0">
                <a:solidFill>
                  <a:srgbClr val="0F4D7B"/>
                </a:solidFill>
              </a:rPr>
              <a:t>have completed </a:t>
            </a:r>
            <a:r>
              <a:rPr lang="en-US" sz="2400" b="1" dirty="0">
                <a:solidFill>
                  <a:srgbClr val="0F4D7B"/>
                </a:solidFill>
              </a:rPr>
              <a:t>the joint review summaries and </a:t>
            </a:r>
            <a:r>
              <a:rPr lang="en-US" sz="2400" b="1" dirty="0" smtClean="0">
                <a:solidFill>
                  <a:srgbClr val="0F4D7B"/>
                </a:solidFill>
              </a:rPr>
              <a:t>have begun </a:t>
            </a:r>
            <a:r>
              <a:rPr lang="en-US" sz="2400" b="1" dirty="0">
                <a:solidFill>
                  <a:srgbClr val="0F4D7B"/>
                </a:solidFill>
              </a:rPr>
              <a:t>a phased joint feedback process to all jurisdictions. </a:t>
            </a:r>
            <a:r>
              <a:rPr lang="en-US" sz="2400" dirty="0"/>
              <a:t/>
            </a:r>
            <a:br>
              <a:rPr lang="en-US" sz="2400" dirty="0"/>
            </a:br>
            <a:endParaRPr lang="en-US" sz="2400" dirty="0"/>
          </a:p>
        </p:txBody>
      </p:sp>
    </p:spTree>
    <p:extLst>
      <p:ext uri="{BB962C8B-B14F-4D97-AF65-F5344CB8AC3E}">
        <p14:creationId xmlns:p14="http://schemas.microsoft.com/office/powerpoint/2010/main" val="3059298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4294" y="1676400"/>
            <a:ext cx="7886700" cy="2852737"/>
          </a:xfrm>
        </p:spPr>
        <p:txBody>
          <a:bodyPr/>
          <a:lstStyle/>
          <a:p>
            <a:r>
              <a:rPr lang="en-US" dirty="0"/>
              <a:t>Capacity </a:t>
            </a:r>
            <a:r>
              <a:rPr lang="en-US" dirty="0" smtClean="0"/>
              <a:t>Building </a:t>
            </a:r>
            <a:br>
              <a:rPr lang="en-US" dirty="0" smtClean="0"/>
            </a:br>
            <a:r>
              <a:rPr lang="en-US" dirty="0" smtClean="0"/>
              <a:t>and Technical Assistance</a:t>
            </a:r>
            <a:endParaRPr lang="en-US" dirty="0"/>
          </a:p>
        </p:txBody>
      </p:sp>
      <p:sp>
        <p:nvSpPr>
          <p:cNvPr id="5" name="Text Placeholder 4"/>
          <p:cNvSpPr>
            <a:spLocks noGrp="1"/>
          </p:cNvSpPr>
          <p:nvPr>
            <p:ph type="body" idx="1"/>
          </p:nvPr>
        </p:nvSpPr>
        <p:spPr/>
        <p:txBody>
          <a:bodyPr/>
          <a:lstStyle/>
          <a:p>
            <a:r>
              <a:rPr lang="en-US" sz="2800" dirty="0"/>
              <a:t>Integrated HIV Prevention and Care Plan/SCSN</a:t>
            </a:r>
          </a:p>
          <a:p>
            <a:endParaRPr lang="en-US" dirty="0"/>
          </a:p>
        </p:txBody>
      </p:sp>
    </p:spTree>
    <p:extLst>
      <p:ext uri="{BB962C8B-B14F-4D97-AF65-F5344CB8AC3E}">
        <p14:creationId xmlns:p14="http://schemas.microsoft.com/office/powerpoint/2010/main" val="1937342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6"/>
            <a:ext cx="8610600" cy="1325563"/>
          </a:xfrm>
        </p:spPr>
        <p:txBody>
          <a:bodyPr>
            <a:normAutofit/>
          </a:bodyPr>
          <a:lstStyle/>
          <a:p>
            <a:r>
              <a:rPr lang="en-US" sz="3600" dirty="0"/>
              <a:t>Capacity Building </a:t>
            </a:r>
            <a:r>
              <a:rPr lang="en-US" sz="3600" dirty="0" smtClean="0"/>
              <a:t>and </a:t>
            </a:r>
            <a:r>
              <a:rPr lang="en-US" sz="3600" dirty="0"/>
              <a:t>Technical Assistance</a:t>
            </a:r>
          </a:p>
        </p:txBody>
      </p:sp>
      <p:sp>
        <p:nvSpPr>
          <p:cNvPr id="3" name="Content Placeholder 2"/>
          <p:cNvSpPr>
            <a:spLocks noGrp="1"/>
          </p:cNvSpPr>
          <p:nvPr>
            <p:ph idx="1"/>
          </p:nvPr>
        </p:nvSpPr>
        <p:spPr>
          <a:xfrm>
            <a:off x="4343400" y="1690689"/>
            <a:ext cx="4286250" cy="4329111"/>
          </a:xfrm>
        </p:spPr>
        <p:txBody>
          <a:bodyPr>
            <a:normAutofit/>
          </a:bodyPr>
          <a:lstStyle/>
          <a:p>
            <a:pPr marL="0" lvl="0" indent="0">
              <a:buNone/>
            </a:pPr>
            <a:r>
              <a:rPr lang="en-US" sz="2800" b="0" dirty="0"/>
              <a:t>CDC and HRSA expect collaborations across HIV prevention, care, and treatment service delivery systems to continue beyond the submission of Integrated HIV Prevention and Care Plans, including the Statewide Coordinated Statements of Need</a:t>
            </a:r>
            <a:r>
              <a:rPr lang="en-US" sz="2800" b="0" dirty="0" smtClean="0"/>
              <a:t>.</a:t>
            </a:r>
            <a:endParaRPr lang="en-US" b="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438400"/>
            <a:ext cx="4162916" cy="2747525"/>
          </a:xfrm>
          <a:prstGeom prst="rect">
            <a:avLst/>
          </a:prstGeom>
        </p:spPr>
      </p:pic>
      <p:sp>
        <p:nvSpPr>
          <p:cNvPr id="5" name="Slide Number Placeholder 4"/>
          <p:cNvSpPr>
            <a:spLocks noGrp="1"/>
          </p:cNvSpPr>
          <p:nvPr>
            <p:ph type="sldNum" sz="quarter" idx="12"/>
          </p:nvPr>
        </p:nvSpPr>
        <p:spPr/>
        <p:txBody>
          <a:bodyPr/>
          <a:lstStyle/>
          <a:p>
            <a:fld id="{F9ECA865-404D-4A57-9AC1-FD3038CC100D}" type="slidenum">
              <a:rPr lang="en-US" smtClean="0"/>
              <a:pPr/>
              <a:t>13</a:t>
            </a:fld>
            <a:endParaRPr lang="en-US"/>
          </a:p>
        </p:txBody>
      </p:sp>
    </p:spTree>
    <p:extLst>
      <p:ext uri="{BB962C8B-B14F-4D97-AF65-F5344CB8AC3E}">
        <p14:creationId xmlns:p14="http://schemas.microsoft.com/office/powerpoint/2010/main" val="2307311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1325563"/>
          </a:xfrm>
        </p:spPr>
        <p:txBody>
          <a:bodyPr/>
          <a:lstStyle/>
          <a:p>
            <a:r>
              <a:rPr lang="en-US" sz="4000" dirty="0"/>
              <a:t>Capacity Building and Technical Assistance</a:t>
            </a:r>
            <a:endParaRPr lang="en-US" dirty="0"/>
          </a:p>
        </p:txBody>
      </p:sp>
      <p:sp>
        <p:nvSpPr>
          <p:cNvPr id="3" name="Content Placeholder 2"/>
          <p:cNvSpPr>
            <a:spLocks noGrp="1"/>
          </p:cNvSpPr>
          <p:nvPr>
            <p:ph idx="1"/>
          </p:nvPr>
        </p:nvSpPr>
        <p:spPr>
          <a:xfrm>
            <a:off x="228600" y="1524000"/>
            <a:ext cx="8534399" cy="4800600"/>
          </a:xfrm>
        </p:spPr>
        <p:txBody>
          <a:bodyPr>
            <a:normAutofit/>
          </a:bodyPr>
          <a:lstStyle/>
          <a:p>
            <a:pPr marL="0" indent="0">
              <a:buNone/>
            </a:pPr>
            <a:r>
              <a:rPr lang="en-US" sz="2600" b="1" dirty="0"/>
              <a:t>CDC and HRSA encourages </a:t>
            </a:r>
            <a:r>
              <a:rPr lang="en-US" sz="2600" b="1" dirty="0" smtClean="0"/>
              <a:t>recipients to:</a:t>
            </a:r>
          </a:p>
          <a:p>
            <a:pPr lvl="1"/>
            <a:r>
              <a:rPr lang="en-US" sz="2400" b="1" dirty="0">
                <a:solidFill>
                  <a:srgbClr val="0F4D7B"/>
                </a:solidFill>
              </a:rPr>
              <a:t>Talk with their CDC and HRSA Project Officers, share their experiences in integrated plan/planning </a:t>
            </a:r>
            <a:r>
              <a:rPr lang="en-US" sz="2400" b="1" dirty="0" smtClean="0">
                <a:solidFill>
                  <a:srgbClr val="0F4D7B"/>
                </a:solidFill>
              </a:rPr>
              <a:t>implementation  </a:t>
            </a:r>
            <a:endParaRPr lang="en-US" sz="2400" b="1" dirty="0">
              <a:solidFill>
                <a:srgbClr val="0F4D7B"/>
              </a:solidFill>
            </a:endParaRPr>
          </a:p>
          <a:p>
            <a:pPr lvl="1"/>
            <a:endParaRPr lang="en-US" sz="2400" b="1" dirty="0" smtClean="0">
              <a:solidFill>
                <a:srgbClr val="0F4D7B"/>
              </a:solidFill>
            </a:endParaRPr>
          </a:p>
          <a:p>
            <a:pPr lvl="1"/>
            <a:r>
              <a:rPr lang="en-US" sz="2400" b="1" dirty="0" smtClean="0">
                <a:solidFill>
                  <a:srgbClr val="0F4D7B"/>
                </a:solidFill>
              </a:rPr>
              <a:t>Utilize agency </a:t>
            </a:r>
            <a:r>
              <a:rPr lang="en-US" sz="2400" b="1" dirty="0">
                <a:solidFill>
                  <a:srgbClr val="0F4D7B"/>
                </a:solidFill>
              </a:rPr>
              <a:t>technical and capacity building assistance resources </a:t>
            </a:r>
            <a:r>
              <a:rPr lang="en-US" sz="2400" b="1" dirty="0" smtClean="0">
                <a:solidFill>
                  <a:srgbClr val="0F4D7B"/>
                </a:solidFill>
              </a:rPr>
              <a:t>which assist </a:t>
            </a:r>
            <a:r>
              <a:rPr lang="en-US" sz="2400" b="1" dirty="0">
                <a:solidFill>
                  <a:srgbClr val="0F4D7B"/>
                </a:solidFill>
              </a:rPr>
              <a:t>all jurisdictions and their planning bodies in i</a:t>
            </a:r>
            <a:r>
              <a:rPr lang="en-US" sz="2400" b="1" dirty="0" smtClean="0">
                <a:solidFill>
                  <a:srgbClr val="0F4D7B"/>
                </a:solidFill>
              </a:rPr>
              <a:t>ntegrated </a:t>
            </a:r>
            <a:r>
              <a:rPr lang="en-US" sz="2400" b="1" dirty="0">
                <a:solidFill>
                  <a:srgbClr val="0F4D7B"/>
                </a:solidFill>
              </a:rPr>
              <a:t>p</a:t>
            </a:r>
            <a:r>
              <a:rPr lang="en-US" sz="2400" b="1" dirty="0" smtClean="0">
                <a:solidFill>
                  <a:srgbClr val="0F4D7B"/>
                </a:solidFill>
              </a:rPr>
              <a:t>lan </a:t>
            </a:r>
            <a:r>
              <a:rPr lang="en-US" sz="2400" b="1" dirty="0">
                <a:solidFill>
                  <a:srgbClr val="0F4D7B"/>
                </a:solidFill>
              </a:rPr>
              <a:t>implementation and ongoing integrated planning </a:t>
            </a:r>
            <a:r>
              <a:rPr lang="en-US" sz="2400" b="1" dirty="0" smtClean="0">
                <a:solidFill>
                  <a:srgbClr val="0F4D7B"/>
                </a:solidFill>
              </a:rPr>
              <a:t>activities</a:t>
            </a:r>
          </a:p>
          <a:p>
            <a:pPr lvl="2"/>
            <a:r>
              <a:rPr lang="en-US" sz="2200" b="1" dirty="0" smtClean="0">
                <a:solidFill>
                  <a:srgbClr val="0F4D7B"/>
                </a:solidFill>
              </a:rPr>
              <a:t>CDC </a:t>
            </a:r>
            <a:r>
              <a:rPr lang="en-US" sz="2200" b="1" dirty="0">
                <a:solidFill>
                  <a:srgbClr val="0F4D7B"/>
                </a:solidFill>
              </a:rPr>
              <a:t>and HRSA-sponsored Integrated Plan and </a:t>
            </a:r>
            <a:r>
              <a:rPr lang="en-US" sz="2200" b="1" dirty="0" smtClean="0">
                <a:solidFill>
                  <a:srgbClr val="0F4D7B"/>
                </a:solidFill>
              </a:rPr>
              <a:t>planning-specific </a:t>
            </a:r>
            <a:r>
              <a:rPr lang="en-US" sz="2200" b="1" dirty="0">
                <a:solidFill>
                  <a:srgbClr val="0F4D7B"/>
                </a:solidFill>
              </a:rPr>
              <a:t>TA and CBA </a:t>
            </a:r>
            <a:r>
              <a:rPr lang="en-US" sz="2200" b="1" dirty="0" smtClean="0">
                <a:solidFill>
                  <a:srgbClr val="0F4D7B"/>
                </a:solidFill>
              </a:rPr>
              <a:t>resources</a:t>
            </a:r>
          </a:p>
          <a:p>
            <a:pPr lvl="3"/>
            <a:r>
              <a:rPr lang="en-US" sz="2200" b="1" dirty="0" smtClean="0">
                <a:solidFill>
                  <a:srgbClr val="0F4D7B"/>
                </a:solidFill>
              </a:rPr>
              <a:t>JSI </a:t>
            </a:r>
            <a:r>
              <a:rPr lang="en-US" sz="2200" b="1" dirty="0">
                <a:solidFill>
                  <a:srgbClr val="0F4D7B"/>
                </a:solidFill>
              </a:rPr>
              <a:t>Integrated HIV/AIDS Planning Technical Assistance Center and </a:t>
            </a:r>
            <a:r>
              <a:rPr lang="en-US" sz="2200" b="1" dirty="0" smtClean="0">
                <a:solidFill>
                  <a:srgbClr val="0F4D7B"/>
                </a:solidFill>
              </a:rPr>
              <a:t>CDC CBA providers</a:t>
            </a:r>
            <a:endParaRPr lang="en-US" sz="2200" b="1" dirty="0">
              <a:solidFill>
                <a:srgbClr val="0F4D7B"/>
              </a:solidFill>
            </a:endParaRPr>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14</a:t>
            </a:fld>
            <a:endParaRPr lang="en-US"/>
          </a:p>
        </p:txBody>
      </p:sp>
    </p:spTree>
    <p:extLst>
      <p:ext uri="{BB962C8B-B14F-4D97-AF65-F5344CB8AC3E}">
        <p14:creationId xmlns:p14="http://schemas.microsoft.com/office/powerpoint/2010/main" val="610256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Next Steps</a:t>
            </a:r>
          </a:p>
        </p:txBody>
      </p:sp>
      <p:sp>
        <p:nvSpPr>
          <p:cNvPr id="5" name="Text Placeholder 4"/>
          <p:cNvSpPr>
            <a:spLocks noGrp="1"/>
          </p:cNvSpPr>
          <p:nvPr>
            <p:ph type="body" idx="1"/>
          </p:nvPr>
        </p:nvSpPr>
        <p:spPr/>
        <p:txBody>
          <a:bodyPr/>
          <a:lstStyle/>
          <a:p>
            <a:r>
              <a:rPr lang="en-US" sz="2800" dirty="0"/>
              <a:t>Integrated HIV Prevention and Care Plan/SCSN</a:t>
            </a:r>
          </a:p>
          <a:p>
            <a:endParaRPr lang="en-US" dirty="0"/>
          </a:p>
        </p:txBody>
      </p:sp>
    </p:spTree>
    <p:extLst>
      <p:ext uri="{BB962C8B-B14F-4D97-AF65-F5344CB8AC3E}">
        <p14:creationId xmlns:p14="http://schemas.microsoft.com/office/powerpoint/2010/main" val="2447446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1325563"/>
          </a:xfrm>
        </p:spPr>
        <p:txBody>
          <a:bodyPr/>
          <a:lstStyle/>
          <a:p>
            <a:r>
              <a:rPr lang="en-US" dirty="0"/>
              <a:t>Next Steps</a:t>
            </a:r>
          </a:p>
        </p:txBody>
      </p:sp>
      <p:sp>
        <p:nvSpPr>
          <p:cNvPr id="3" name="Content Placeholder 2"/>
          <p:cNvSpPr>
            <a:spLocks noGrp="1"/>
          </p:cNvSpPr>
          <p:nvPr>
            <p:ph idx="1"/>
          </p:nvPr>
        </p:nvSpPr>
        <p:spPr>
          <a:xfrm>
            <a:off x="2286000" y="1524000"/>
            <a:ext cx="6705600" cy="4953000"/>
          </a:xfrm>
        </p:spPr>
        <p:txBody>
          <a:bodyPr>
            <a:noAutofit/>
          </a:bodyPr>
          <a:lstStyle/>
          <a:p>
            <a:pPr lvl="0"/>
            <a:r>
              <a:rPr lang="en-US" dirty="0"/>
              <a:t>CDC and HRSA POs will host webinars/joint calls for </a:t>
            </a:r>
            <a:r>
              <a:rPr lang="en-US" dirty="0" smtClean="0"/>
              <a:t>recipients</a:t>
            </a:r>
            <a:r>
              <a:rPr lang="en-US" dirty="0"/>
              <a:t>, including their HIV Planning bodies, to discuss the Summary Statements in </a:t>
            </a:r>
            <a:r>
              <a:rPr lang="en-US" dirty="0" smtClean="0"/>
              <a:t>Fall 2017</a:t>
            </a:r>
          </a:p>
          <a:p>
            <a:pPr lvl="0"/>
            <a:endParaRPr lang="en-US" dirty="0"/>
          </a:p>
          <a:p>
            <a:pPr lvl="0"/>
            <a:r>
              <a:rPr lang="en-US" dirty="0" smtClean="0"/>
              <a:t>CDC </a:t>
            </a:r>
            <a:r>
              <a:rPr lang="en-US" dirty="0"/>
              <a:t>and HRSA will host </a:t>
            </a:r>
            <a:r>
              <a:rPr lang="en-US" dirty="0" smtClean="0"/>
              <a:t>additional </a:t>
            </a:r>
            <a:r>
              <a:rPr lang="en-US" dirty="0"/>
              <a:t>webinars to assist all jurisdictions in educating the community and other CBOs about the utility of the Plan and implementation of the Plan at the HD, CBO, and community </a:t>
            </a:r>
            <a:r>
              <a:rPr lang="en-US" dirty="0" smtClean="0"/>
              <a:t>level </a:t>
            </a:r>
          </a:p>
          <a:p>
            <a:pPr lvl="0"/>
            <a:endParaRPr lang="en-US" dirty="0"/>
          </a:p>
          <a:p>
            <a:pPr lvl="0"/>
            <a:r>
              <a:rPr lang="en-US" dirty="0"/>
              <a:t> </a:t>
            </a:r>
            <a:r>
              <a:rPr lang="en-US" dirty="0" smtClean="0"/>
              <a:t>CDC </a:t>
            </a:r>
            <a:r>
              <a:rPr lang="en-US" dirty="0"/>
              <a:t>and HRSA POs will continue to work collaboratively with </a:t>
            </a:r>
            <a:r>
              <a:rPr lang="en-US" dirty="0" smtClean="0"/>
              <a:t>jurisdictions </a:t>
            </a:r>
            <a:r>
              <a:rPr lang="en-US" dirty="0"/>
              <a:t>to assist with implementation and TA needs around Integrated </a:t>
            </a:r>
            <a:r>
              <a:rPr lang="en-US" dirty="0" smtClean="0"/>
              <a:t>Planning</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676" r="11598"/>
          <a:stretch/>
        </p:blipFill>
        <p:spPr>
          <a:xfrm>
            <a:off x="228600" y="1981200"/>
            <a:ext cx="1846385" cy="3200400"/>
          </a:xfrm>
          <a:prstGeom prst="rect">
            <a:avLst/>
          </a:prstGeom>
          <a:effectLst/>
        </p:spPr>
      </p:pic>
      <p:sp>
        <p:nvSpPr>
          <p:cNvPr id="5" name="Slide Number Placeholder 4"/>
          <p:cNvSpPr>
            <a:spLocks noGrp="1"/>
          </p:cNvSpPr>
          <p:nvPr>
            <p:ph type="sldNum" sz="quarter" idx="12"/>
          </p:nvPr>
        </p:nvSpPr>
        <p:spPr/>
        <p:txBody>
          <a:bodyPr/>
          <a:lstStyle/>
          <a:p>
            <a:fld id="{F9ECA865-404D-4A57-9AC1-FD3038CC100D}" type="slidenum">
              <a:rPr lang="en-US" smtClean="0"/>
              <a:pPr/>
              <a:t>16</a:t>
            </a:fld>
            <a:endParaRPr lang="en-US"/>
          </a:p>
        </p:txBody>
      </p:sp>
    </p:spTree>
    <p:extLst>
      <p:ext uri="{BB962C8B-B14F-4D97-AF65-F5344CB8AC3E}">
        <p14:creationId xmlns:p14="http://schemas.microsoft.com/office/powerpoint/2010/main" val="2176098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325563"/>
          </a:xfrm>
        </p:spPr>
        <p:txBody>
          <a:bodyPr/>
          <a:lstStyle/>
          <a:p>
            <a:r>
              <a:rPr lang="en-US" dirty="0"/>
              <a:t>Next Steps</a:t>
            </a:r>
          </a:p>
        </p:txBody>
      </p:sp>
      <p:sp>
        <p:nvSpPr>
          <p:cNvPr id="3" name="Content Placeholder 2"/>
          <p:cNvSpPr>
            <a:spLocks noGrp="1"/>
          </p:cNvSpPr>
          <p:nvPr>
            <p:ph idx="1"/>
          </p:nvPr>
        </p:nvSpPr>
        <p:spPr>
          <a:xfrm>
            <a:off x="266700" y="1447800"/>
            <a:ext cx="8610600" cy="4389437"/>
          </a:xfrm>
        </p:spPr>
        <p:txBody>
          <a:bodyPr>
            <a:normAutofit fontScale="70000" lnSpcReduction="20000"/>
          </a:bodyPr>
          <a:lstStyle/>
          <a:p>
            <a:pPr marL="0" indent="0">
              <a:lnSpc>
                <a:spcPct val="120000"/>
              </a:lnSpc>
              <a:spcBef>
                <a:spcPts val="0"/>
              </a:spcBef>
              <a:buNone/>
            </a:pPr>
            <a:r>
              <a:rPr lang="en-US" sz="3100" dirty="0"/>
              <a:t>What can CDC and HRSA grant recipients </a:t>
            </a:r>
            <a:r>
              <a:rPr lang="en-US" sz="3100" dirty="0" smtClean="0"/>
              <a:t>expect </a:t>
            </a:r>
            <a:r>
              <a:rPr lang="en-US" sz="3100" dirty="0"/>
              <a:t>from their Integrated Plan feedback? </a:t>
            </a:r>
            <a:endParaRPr lang="en-US" sz="3100" dirty="0" smtClean="0"/>
          </a:p>
          <a:p>
            <a:pPr marL="0" indent="0">
              <a:lnSpc>
                <a:spcPct val="120000"/>
              </a:lnSpc>
              <a:spcBef>
                <a:spcPts val="0"/>
              </a:spcBef>
              <a:buNone/>
            </a:pPr>
            <a:endParaRPr lang="en-US" sz="3000" dirty="0"/>
          </a:p>
          <a:p>
            <a:pPr lvl="0">
              <a:lnSpc>
                <a:spcPct val="120000"/>
              </a:lnSpc>
              <a:spcBef>
                <a:spcPts val="0"/>
              </a:spcBef>
            </a:pPr>
            <a:r>
              <a:rPr lang="en-US" sz="2800" dirty="0"/>
              <a:t>Project Officers from CDC and HRSA </a:t>
            </a:r>
            <a:r>
              <a:rPr lang="en-US" sz="2800" dirty="0" smtClean="0"/>
              <a:t>provided a </a:t>
            </a:r>
            <a:r>
              <a:rPr lang="en-US" sz="2800" dirty="0"/>
              <a:t>Summary Statement from the Joint CDC/HRSA Review of </a:t>
            </a:r>
            <a:r>
              <a:rPr lang="en-US" sz="2800" dirty="0" smtClean="0"/>
              <a:t>the </a:t>
            </a:r>
            <a:r>
              <a:rPr lang="en-US" sz="2800" dirty="0"/>
              <a:t>Integrated Plan </a:t>
            </a:r>
            <a:r>
              <a:rPr lang="en-US" sz="2800" dirty="0" smtClean="0"/>
              <a:t>to grant </a:t>
            </a:r>
            <a:r>
              <a:rPr lang="en-US" sz="2800" dirty="0"/>
              <a:t>recipients and their HIV planning </a:t>
            </a:r>
            <a:r>
              <a:rPr lang="en-US" sz="2800" dirty="0" smtClean="0"/>
              <a:t>bodies</a:t>
            </a:r>
            <a:r>
              <a:rPr lang="en-US" sz="2800" dirty="0"/>
              <a:t/>
            </a:r>
            <a:br>
              <a:rPr lang="en-US" sz="2800" dirty="0"/>
            </a:br>
            <a:endParaRPr lang="en-US" sz="2800" dirty="0"/>
          </a:p>
          <a:p>
            <a:pPr lvl="0">
              <a:lnSpc>
                <a:spcPct val="120000"/>
              </a:lnSpc>
              <a:spcBef>
                <a:spcPts val="0"/>
              </a:spcBef>
            </a:pPr>
            <a:r>
              <a:rPr lang="en-US" sz="2800" dirty="0"/>
              <a:t>The Summary Statement </a:t>
            </a:r>
            <a:r>
              <a:rPr lang="en-US" sz="2800" dirty="0" smtClean="0"/>
              <a:t>included </a:t>
            </a:r>
            <a:r>
              <a:rPr lang="en-US" sz="2800" dirty="0"/>
              <a:t>Strengths, Areas for Improvement, </a:t>
            </a:r>
            <a:r>
              <a:rPr lang="en-US" sz="2800" dirty="0" smtClean="0"/>
              <a:t>Recommendations, </a:t>
            </a:r>
            <a:r>
              <a:rPr lang="en-US" sz="2800" dirty="0"/>
              <a:t>and General Comments of each section of the Integrated </a:t>
            </a:r>
            <a:r>
              <a:rPr lang="en-US" sz="2800" dirty="0" smtClean="0"/>
              <a:t>Plan</a:t>
            </a:r>
            <a:r>
              <a:rPr lang="en-US" sz="2800" dirty="0"/>
              <a:t/>
            </a:r>
            <a:br>
              <a:rPr lang="en-US" sz="2800" dirty="0"/>
            </a:br>
            <a:endParaRPr lang="en-US" sz="2800" dirty="0"/>
          </a:p>
          <a:p>
            <a:pPr lvl="0">
              <a:lnSpc>
                <a:spcPct val="120000"/>
              </a:lnSpc>
              <a:spcBef>
                <a:spcPts val="0"/>
              </a:spcBef>
            </a:pPr>
            <a:r>
              <a:rPr lang="en-US" sz="2800" dirty="0"/>
              <a:t>The Integrated Plans developed by jurisdictional </a:t>
            </a:r>
            <a:r>
              <a:rPr lang="en-US" sz="2800" dirty="0" smtClean="0"/>
              <a:t>planning </a:t>
            </a:r>
            <a:r>
              <a:rPr lang="en-US" sz="2800" dirty="0"/>
              <a:t>bodies are </a:t>
            </a:r>
            <a:r>
              <a:rPr lang="en-US" sz="2800" u="sng" dirty="0"/>
              <a:t>living </a:t>
            </a:r>
            <a:r>
              <a:rPr lang="en-US" sz="2800" u="sng" dirty="0" smtClean="0"/>
              <a:t>documents</a:t>
            </a:r>
            <a:r>
              <a:rPr lang="en-US" sz="2800" dirty="0" smtClean="0"/>
              <a:t> </a:t>
            </a:r>
            <a:endParaRPr lang="en-US" sz="2800" dirty="0"/>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F9ECA865-404D-4A57-9AC1-FD3038CC100D}" type="slidenum">
              <a:rPr lang="en-US" smtClean="0"/>
              <a:pPr/>
              <a:t>17</a:t>
            </a:fld>
            <a:endParaRPr lang="en-US"/>
          </a:p>
        </p:txBody>
      </p:sp>
    </p:spTree>
    <p:extLst>
      <p:ext uri="{BB962C8B-B14F-4D97-AF65-F5344CB8AC3E}">
        <p14:creationId xmlns:p14="http://schemas.microsoft.com/office/powerpoint/2010/main" val="2650257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a:t>Next Steps</a:t>
            </a:r>
          </a:p>
        </p:txBody>
      </p:sp>
      <p:sp>
        <p:nvSpPr>
          <p:cNvPr id="3" name="Content Placeholder 2"/>
          <p:cNvSpPr>
            <a:spLocks noGrp="1"/>
          </p:cNvSpPr>
          <p:nvPr>
            <p:ph idx="1"/>
          </p:nvPr>
        </p:nvSpPr>
        <p:spPr>
          <a:xfrm>
            <a:off x="581025" y="1438982"/>
            <a:ext cx="7981950" cy="4724400"/>
          </a:xfrm>
        </p:spPr>
        <p:txBody>
          <a:bodyPr>
            <a:normAutofit/>
          </a:bodyPr>
          <a:lstStyle/>
          <a:p>
            <a:pPr marL="0" indent="0">
              <a:buNone/>
            </a:pPr>
            <a:r>
              <a:rPr lang="en-US" sz="2400" dirty="0"/>
              <a:t>What can CDC and HRSA grant recipients </a:t>
            </a:r>
            <a:r>
              <a:rPr lang="en-US" sz="2400" dirty="0" smtClean="0"/>
              <a:t>expect </a:t>
            </a:r>
            <a:r>
              <a:rPr lang="en-US" sz="2400" dirty="0"/>
              <a:t>from their Integrated Plan feedback</a:t>
            </a:r>
            <a:r>
              <a:rPr lang="en-US" sz="2400" dirty="0" smtClean="0"/>
              <a:t>?</a:t>
            </a:r>
          </a:p>
          <a:p>
            <a:pPr marL="0" indent="0">
              <a:buNone/>
            </a:pPr>
            <a:r>
              <a:rPr lang="en-US" sz="3000" dirty="0" smtClean="0"/>
              <a:t> </a:t>
            </a:r>
            <a:r>
              <a:rPr lang="en-US" sz="2400" dirty="0" smtClean="0"/>
              <a:t>CDC/HRSA expects grant recipients and their planning bodies to move forward and to implement the Plans</a:t>
            </a:r>
          </a:p>
          <a:p>
            <a:pPr lvl="0"/>
            <a:endParaRPr lang="en-US" sz="2400" dirty="0" smtClean="0"/>
          </a:p>
          <a:p>
            <a:pPr marL="0" indent="0">
              <a:buNone/>
            </a:pPr>
            <a:r>
              <a:rPr lang="en-US" sz="2400" dirty="0" smtClean="0"/>
              <a:t>Sections of </a:t>
            </a:r>
            <a:r>
              <a:rPr lang="en-US" sz="2400" dirty="0"/>
              <a:t>the Integrated Plan </a:t>
            </a:r>
            <a:r>
              <a:rPr lang="en-US" sz="2400" dirty="0" smtClean="0"/>
              <a:t>are being used to inform the CDC DHAP and HRSA HAB funding mechanisms (NOFOs)</a:t>
            </a:r>
          </a:p>
          <a:p>
            <a:pPr lvl="2"/>
            <a:r>
              <a:rPr lang="en-US" sz="2400" b="1" dirty="0" smtClean="0">
                <a:solidFill>
                  <a:srgbClr val="0F4D7B"/>
                </a:solidFill>
              </a:rPr>
              <a:t>EPI Profile</a:t>
            </a:r>
          </a:p>
          <a:p>
            <a:pPr lvl="2"/>
            <a:r>
              <a:rPr lang="en-US" sz="2400" b="1" dirty="0" smtClean="0">
                <a:solidFill>
                  <a:srgbClr val="0F4D7B"/>
                </a:solidFill>
              </a:rPr>
              <a:t>Needs Assessment</a:t>
            </a:r>
            <a:endParaRPr lang="en-US" sz="2400" b="1" dirty="0">
              <a:solidFill>
                <a:srgbClr val="0F4D7B"/>
              </a:solidFill>
            </a:endParaRPr>
          </a:p>
          <a:p>
            <a:pPr lvl="2"/>
            <a:r>
              <a:rPr lang="en-US" sz="2400" b="1" dirty="0" smtClean="0">
                <a:solidFill>
                  <a:srgbClr val="0F4D7B"/>
                </a:solidFill>
              </a:rPr>
              <a:t>Community and Stakeholder Engagement</a:t>
            </a:r>
          </a:p>
        </p:txBody>
      </p:sp>
      <p:sp>
        <p:nvSpPr>
          <p:cNvPr id="4" name="Slide Number Placeholder 3"/>
          <p:cNvSpPr>
            <a:spLocks noGrp="1"/>
          </p:cNvSpPr>
          <p:nvPr>
            <p:ph type="sldNum" sz="quarter" idx="12"/>
          </p:nvPr>
        </p:nvSpPr>
        <p:spPr/>
        <p:txBody>
          <a:bodyPr/>
          <a:lstStyle/>
          <a:p>
            <a:fld id="{F9ECA865-404D-4A57-9AC1-FD3038CC100D}" type="slidenum">
              <a:rPr lang="en-US" smtClean="0"/>
              <a:pPr/>
              <a:t>18</a:t>
            </a:fld>
            <a:endParaRPr lang="en-US"/>
          </a:p>
        </p:txBody>
      </p:sp>
    </p:spTree>
    <p:extLst>
      <p:ext uri="{BB962C8B-B14F-4D97-AF65-F5344CB8AC3E}">
        <p14:creationId xmlns:p14="http://schemas.microsoft.com/office/powerpoint/2010/main" val="750098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Technical Assistance and Capacity Building Providers</a:t>
            </a:r>
            <a:endParaRPr lang="en-US" dirty="0"/>
          </a:p>
        </p:txBody>
      </p:sp>
      <p:sp>
        <p:nvSpPr>
          <p:cNvPr id="4" name="Text Placeholder 3"/>
          <p:cNvSpPr>
            <a:spLocks noGrp="1"/>
          </p:cNvSpPr>
          <p:nvPr>
            <p:ph type="body" idx="1"/>
          </p:nvPr>
        </p:nvSpPr>
        <p:spPr/>
        <p:txBody>
          <a:bodyPr>
            <a:normAutofit/>
          </a:bodyPr>
          <a:lstStyle/>
          <a:p>
            <a:r>
              <a:rPr lang="en-US" sz="3200" dirty="0" smtClean="0"/>
              <a:t>JSI and HealthHIV</a:t>
            </a:r>
            <a:endParaRPr lang="en-US" sz="3200" dirty="0"/>
          </a:p>
        </p:txBody>
      </p:sp>
      <p:sp>
        <p:nvSpPr>
          <p:cNvPr id="2" name="Slide Number Placeholder 1"/>
          <p:cNvSpPr>
            <a:spLocks noGrp="1"/>
          </p:cNvSpPr>
          <p:nvPr>
            <p:ph type="sldNum" sz="quarter" idx="4294967295"/>
          </p:nvPr>
        </p:nvSpPr>
        <p:spPr>
          <a:xfrm>
            <a:off x="7086600" y="6203950"/>
            <a:ext cx="2057400" cy="365125"/>
          </a:xfrm>
          <a:prstGeom prst="rect">
            <a:avLst/>
          </a:prstGeom>
        </p:spPr>
        <p:txBody>
          <a:bodyPr/>
          <a:lstStyle/>
          <a:p>
            <a:fld id="{F9ECA865-404D-4A57-9AC1-FD3038CC100D}" type="slidenum">
              <a:rPr lang="en-US" smtClean="0"/>
              <a:pPr/>
              <a:t>19</a:t>
            </a:fld>
            <a:endParaRPr lang="en-US"/>
          </a:p>
        </p:txBody>
      </p:sp>
    </p:spTree>
    <p:extLst>
      <p:ext uri="{BB962C8B-B14F-4D97-AF65-F5344CB8AC3E}">
        <p14:creationId xmlns:p14="http://schemas.microsoft.com/office/powerpoint/2010/main" val="410750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534400" cy="1325563"/>
          </a:xfrm>
        </p:spPr>
        <p:txBody>
          <a:bodyPr>
            <a:normAutofit/>
          </a:bodyPr>
          <a:lstStyle/>
          <a:p>
            <a:r>
              <a:rPr lang="en-US" dirty="0" smtClean="0"/>
              <a:t>Objectives</a:t>
            </a:r>
            <a:endParaRPr lang="en-US" dirty="0"/>
          </a:p>
        </p:txBody>
      </p:sp>
      <p:sp>
        <p:nvSpPr>
          <p:cNvPr id="6" name="Content Placeholder 5"/>
          <p:cNvSpPr>
            <a:spLocks noGrp="1"/>
          </p:cNvSpPr>
          <p:nvPr>
            <p:ph idx="1"/>
          </p:nvPr>
        </p:nvSpPr>
        <p:spPr>
          <a:xfrm>
            <a:off x="304800" y="1450612"/>
            <a:ext cx="8763000" cy="4264388"/>
          </a:xfrm>
        </p:spPr>
        <p:txBody>
          <a:bodyPr>
            <a:noAutofit/>
          </a:bodyPr>
          <a:lstStyle/>
          <a:p>
            <a:pPr lvl="0"/>
            <a:r>
              <a:rPr lang="en-US" sz="2400" b="0" dirty="0"/>
              <a:t>P</a:t>
            </a:r>
            <a:r>
              <a:rPr lang="en-US" sz="2400" b="0" dirty="0" smtClean="0"/>
              <a:t>rovide </a:t>
            </a:r>
            <a:r>
              <a:rPr lang="en-US" sz="2400" b="0" dirty="0"/>
              <a:t>an overview of </a:t>
            </a:r>
            <a:r>
              <a:rPr lang="en-US" sz="2400" b="0" dirty="0" smtClean="0"/>
              <a:t>CDC </a:t>
            </a:r>
            <a:r>
              <a:rPr lang="en-US" sz="2400" b="0" dirty="0"/>
              <a:t>and HRSA’s ongoing efforts to </a:t>
            </a:r>
            <a:r>
              <a:rPr lang="en-US" sz="2400" b="0" dirty="0" smtClean="0"/>
              <a:t>support Integrated </a:t>
            </a:r>
            <a:r>
              <a:rPr lang="en-US" sz="2400" b="0" dirty="0"/>
              <a:t>HIV </a:t>
            </a:r>
            <a:r>
              <a:rPr lang="en-US" sz="2400" b="0" dirty="0" smtClean="0"/>
              <a:t>Prevention </a:t>
            </a:r>
            <a:r>
              <a:rPr lang="en-US" sz="2400" b="0" dirty="0"/>
              <a:t>and </a:t>
            </a:r>
            <a:r>
              <a:rPr lang="en-US" sz="2400" b="0" dirty="0" smtClean="0"/>
              <a:t>Care </a:t>
            </a:r>
            <a:r>
              <a:rPr lang="en-US" sz="2400" b="0" dirty="0"/>
              <a:t>P</a:t>
            </a:r>
            <a:r>
              <a:rPr lang="en-US" sz="2400" b="0" dirty="0" smtClean="0"/>
              <a:t>lans </a:t>
            </a:r>
            <a:r>
              <a:rPr lang="en-US" sz="2400" b="0" dirty="0"/>
              <a:t>and planning </a:t>
            </a:r>
            <a:r>
              <a:rPr lang="en-US" sz="2400" b="0" dirty="0" smtClean="0"/>
              <a:t>activities</a:t>
            </a:r>
          </a:p>
          <a:p>
            <a:pPr lvl="0"/>
            <a:endParaRPr lang="en-US" sz="2400" b="0" dirty="0" smtClean="0"/>
          </a:p>
          <a:p>
            <a:pPr lvl="0"/>
            <a:r>
              <a:rPr lang="en-US" sz="2400" b="0" dirty="0" smtClean="0"/>
              <a:t>Describe </a:t>
            </a:r>
            <a:r>
              <a:rPr lang="en-US" sz="2400" b="0" dirty="0"/>
              <a:t>how the development of an Integrated HIV Prevention and Care Plan increases state, local, and community collaborations across sectors and engages stakeholders to address disparities in health outcomes along the HIV </a:t>
            </a:r>
            <a:r>
              <a:rPr lang="en-US" sz="2400" b="0" dirty="0" smtClean="0"/>
              <a:t>care continuum</a:t>
            </a:r>
          </a:p>
          <a:p>
            <a:pPr lvl="0"/>
            <a:endParaRPr lang="en-US" sz="2400" b="0" dirty="0"/>
          </a:p>
          <a:p>
            <a:pPr lvl="0"/>
            <a:r>
              <a:rPr lang="en-US" sz="2400" b="0" dirty="0"/>
              <a:t>Identify capacity building and technical assistance resources available to HIV prevention and care planners sponsored by the </a:t>
            </a:r>
            <a:r>
              <a:rPr lang="en-US" sz="2400" b="0" dirty="0" smtClean="0"/>
              <a:t>CDC Division </a:t>
            </a:r>
            <a:r>
              <a:rPr lang="en-US" sz="2400" b="0" dirty="0"/>
              <a:t>of HIV/AIDS Prevention and the </a:t>
            </a:r>
            <a:r>
              <a:rPr lang="en-US" sz="2400" b="0" dirty="0" smtClean="0"/>
              <a:t>HRSA </a:t>
            </a:r>
            <a:r>
              <a:rPr lang="en-US" sz="2400" b="0" dirty="0"/>
              <a:t>HIV/AIDS </a:t>
            </a:r>
            <a:r>
              <a:rPr lang="en-US" sz="2400" b="0" dirty="0" smtClean="0"/>
              <a:t>Bureau</a:t>
            </a:r>
            <a:endParaRPr lang="en-US" sz="2400" b="0" dirty="0"/>
          </a:p>
        </p:txBody>
      </p:sp>
      <p:sp>
        <p:nvSpPr>
          <p:cNvPr id="2" name="Slide Number Placeholder 1"/>
          <p:cNvSpPr>
            <a:spLocks noGrp="1"/>
          </p:cNvSpPr>
          <p:nvPr>
            <p:ph type="sldNum" sz="quarter" idx="12"/>
          </p:nvPr>
        </p:nvSpPr>
        <p:spPr>
          <a:xfrm>
            <a:off x="6934200" y="6172200"/>
            <a:ext cx="2057400" cy="365125"/>
          </a:xfrm>
        </p:spPr>
        <p:txBody>
          <a:bodyPr/>
          <a:lstStyle/>
          <a:p>
            <a:fld id="{F9ECA865-404D-4A57-9AC1-FD3038CC100D}" type="slidenum">
              <a:rPr lang="en-US" smtClean="0"/>
              <a:pPr/>
              <a:t>2</a:t>
            </a:fld>
            <a:endParaRPr lang="en-US" dirty="0"/>
          </a:p>
        </p:txBody>
      </p:sp>
    </p:spTree>
    <p:extLst>
      <p:ext uri="{BB962C8B-B14F-4D97-AF65-F5344CB8AC3E}">
        <p14:creationId xmlns:p14="http://schemas.microsoft.com/office/powerpoint/2010/main" val="2196324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626" r="-2" b="-2"/>
          <a:stretch/>
        </p:blipFill>
        <p:spPr>
          <a:xfrm>
            <a:off x="4267200" y="484633"/>
            <a:ext cx="4397053" cy="5733288"/>
          </a:xfrm>
          <a:prstGeom prst="rect">
            <a:avLst/>
          </a:prstGeom>
          <a:effectLst/>
        </p:spPr>
      </p:pic>
      <p:sp>
        <p:nvSpPr>
          <p:cNvPr id="3" name="Title 1"/>
          <p:cNvSpPr txBox="1">
            <a:spLocks/>
          </p:cNvSpPr>
          <p:nvPr/>
        </p:nvSpPr>
        <p:spPr>
          <a:xfrm>
            <a:off x="228600" y="685800"/>
            <a:ext cx="4038600" cy="5326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a:lstStyle>
          <a:p>
            <a:pPr algn="ctr"/>
            <a:r>
              <a:rPr lang="en-US" smtClean="0"/>
              <a:t>Questions and Comments</a:t>
            </a:r>
            <a:endParaRPr lang="en-US"/>
          </a:p>
        </p:txBody>
      </p:sp>
      <p:sp>
        <p:nvSpPr>
          <p:cNvPr id="4" name="Slide Number Placeholder 3"/>
          <p:cNvSpPr>
            <a:spLocks noGrp="1"/>
          </p:cNvSpPr>
          <p:nvPr>
            <p:ph type="sldNum" sz="quarter" idx="12"/>
          </p:nvPr>
        </p:nvSpPr>
        <p:spPr>
          <a:xfrm>
            <a:off x="7010400" y="6202681"/>
            <a:ext cx="2057400" cy="365125"/>
          </a:xfrm>
        </p:spPr>
        <p:txBody>
          <a:bodyPr/>
          <a:lstStyle/>
          <a:p>
            <a:fld id="{F9ECA865-404D-4A57-9AC1-FD3038CC100D}" type="slidenum">
              <a:rPr lang="en-US" smtClean="0"/>
              <a:pPr/>
              <a:t>20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91" y="5885206"/>
            <a:ext cx="789703" cy="500037"/>
          </a:xfrm>
          <a:prstGeom prst="rect">
            <a:avLst/>
          </a:prstGeom>
        </p:spPr>
      </p:pic>
    </p:spTree>
    <p:extLst>
      <p:ext uri="{BB962C8B-B14F-4D97-AF65-F5344CB8AC3E}">
        <p14:creationId xmlns:p14="http://schemas.microsoft.com/office/powerpoint/2010/main" val="3642746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11" y="304800"/>
            <a:ext cx="7886700" cy="1325563"/>
          </a:xfrm>
        </p:spPr>
        <p:txBody>
          <a:bodyPr/>
          <a:lstStyle/>
          <a:p>
            <a:r>
              <a:rPr lang="en-US" kern="0" dirty="0">
                <a:cs typeface="Arial" panose="020B0604020202020204" pitchFamily="34" charset="0"/>
              </a:rPr>
              <a:t>Contact Information</a:t>
            </a:r>
            <a:r>
              <a:rPr lang="en-US" kern="0" dirty="0" smtClean="0">
                <a:cs typeface="Arial" panose="020B0604020202020204" pitchFamily="34" charset="0"/>
              </a:rPr>
              <a:t>:</a:t>
            </a:r>
            <a:endParaRPr lang="en-US" b="1" dirty="0"/>
          </a:p>
        </p:txBody>
      </p:sp>
      <p:sp>
        <p:nvSpPr>
          <p:cNvPr id="3" name="Slide Number Placeholder 2"/>
          <p:cNvSpPr>
            <a:spLocks noGrp="1"/>
          </p:cNvSpPr>
          <p:nvPr>
            <p:ph type="sldNum" sz="quarter" idx="12"/>
          </p:nvPr>
        </p:nvSpPr>
        <p:spPr>
          <a:xfrm>
            <a:off x="7010400" y="6172200"/>
            <a:ext cx="457200" cy="365125"/>
          </a:xfrm>
        </p:spPr>
        <p:txBody>
          <a:bodyPr/>
          <a:lstStyle/>
          <a:p>
            <a:fld id="{F9ECA865-404D-4A57-9AC1-FD3038CC100D}" type="slidenum">
              <a:rPr lang="en-US" smtClean="0"/>
              <a:pPr/>
              <a:t>21</a:t>
            </a:fld>
            <a:endParaRPr lang="en-US" dirty="0"/>
          </a:p>
        </p:txBody>
      </p:sp>
      <p:graphicFrame>
        <p:nvGraphicFramePr>
          <p:cNvPr id="7" name="Table 6"/>
          <p:cNvGraphicFramePr>
            <a:graphicFrameLocks noGrp="1"/>
          </p:cNvGraphicFramePr>
          <p:nvPr>
            <p:extLst/>
          </p:nvPr>
        </p:nvGraphicFramePr>
        <p:xfrm>
          <a:off x="457200" y="1397000"/>
          <a:ext cx="8458200" cy="4318000"/>
        </p:xfrm>
        <a:graphic>
          <a:graphicData uri="http://schemas.openxmlformats.org/drawingml/2006/table">
            <a:tbl>
              <a:tblPr firstRow="1" bandRow="1">
                <a:tableStyleId>{00A15C55-8517-42AA-B614-E9B94910E393}</a:tableStyleId>
              </a:tblPr>
              <a:tblGrid>
                <a:gridCol w="1939954">
                  <a:extLst>
                    <a:ext uri="{9D8B030D-6E8A-4147-A177-3AD203B41FA5}">
                      <a16:colId xmlns:a16="http://schemas.microsoft.com/office/drawing/2014/main" val="2534807401"/>
                    </a:ext>
                  </a:extLst>
                </a:gridCol>
                <a:gridCol w="2289146">
                  <a:extLst>
                    <a:ext uri="{9D8B030D-6E8A-4147-A177-3AD203B41FA5}">
                      <a16:colId xmlns:a16="http://schemas.microsoft.com/office/drawing/2014/main" val="3712696747"/>
                    </a:ext>
                  </a:extLst>
                </a:gridCol>
                <a:gridCol w="1668361">
                  <a:extLst>
                    <a:ext uri="{9D8B030D-6E8A-4147-A177-3AD203B41FA5}">
                      <a16:colId xmlns:a16="http://schemas.microsoft.com/office/drawing/2014/main" val="3489455336"/>
                    </a:ext>
                  </a:extLst>
                </a:gridCol>
                <a:gridCol w="2560739">
                  <a:extLst>
                    <a:ext uri="{9D8B030D-6E8A-4147-A177-3AD203B41FA5}">
                      <a16:colId xmlns:a16="http://schemas.microsoft.com/office/drawing/2014/main" val="698671440"/>
                    </a:ext>
                  </a:extLst>
                </a:gridCol>
              </a:tblGrid>
              <a:tr h="863600">
                <a:tc gridSpan="2">
                  <a:txBody>
                    <a:bodyPr/>
                    <a:lstStyle/>
                    <a:p>
                      <a:r>
                        <a:rPr lang="en-US" sz="4000" dirty="0" smtClean="0"/>
                        <a:t>CDC</a:t>
                      </a:r>
                      <a:endParaRPr lang="en-US" sz="4000" dirty="0"/>
                    </a:p>
                  </a:txBody>
                  <a:tcPr/>
                </a:tc>
                <a:tc hMerge="1">
                  <a:txBody>
                    <a:bodyPr/>
                    <a:lstStyle/>
                    <a:p>
                      <a:endParaRPr lang="en-US"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smtClean="0"/>
                        <a:t>HRSA</a:t>
                      </a:r>
                    </a:p>
                  </a:txBody>
                  <a:tcPr/>
                </a:tc>
                <a:tc hMerge="1">
                  <a:txBody>
                    <a:bodyPr/>
                    <a:lstStyle/>
                    <a:p>
                      <a:endParaRPr lang="en-US" dirty="0"/>
                    </a:p>
                  </a:txBody>
                  <a:tcPr/>
                </a:tc>
                <a:extLst>
                  <a:ext uri="{0D108BD9-81ED-4DB2-BD59-A6C34878D82A}">
                    <a16:rowId xmlns:a16="http://schemas.microsoft.com/office/drawing/2014/main" val="566600373"/>
                  </a:ext>
                </a:extLst>
              </a:tr>
              <a:tr h="863600">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Erica Dunbar</a:t>
                      </a:r>
                    </a:p>
                  </a:txBody>
                  <a:tcPr marL="68580" marR="68580" marT="0" marB="0"/>
                </a:tc>
                <a:tc>
                  <a:txBody>
                    <a:bodyPr/>
                    <a:lstStyle/>
                    <a:p>
                      <a:pPr marL="0" marR="0">
                        <a:spcBef>
                          <a:spcPts val="0"/>
                        </a:spcBef>
                        <a:spcAft>
                          <a:spcPts val="0"/>
                        </a:spcAft>
                      </a:pPr>
                      <a:r>
                        <a:rPr lang="en-US" sz="20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egd8@cdc.gov</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Sonya Hunt Gray</a:t>
                      </a:r>
                    </a:p>
                  </a:txBody>
                  <a:tcPr marL="68580" marR="68580" marT="0" marB="0"/>
                </a:tc>
                <a:tc>
                  <a:txBody>
                    <a:bodyPr/>
                    <a:lstStyle/>
                    <a:p>
                      <a:pPr marL="0" marR="0">
                        <a:spcBef>
                          <a:spcPts val="0"/>
                        </a:spcBef>
                        <a:spcAft>
                          <a:spcPts val="0"/>
                        </a:spcAft>
                      </a:pPr>
                      <a:r>
                        <a:rPr lang="en-US" sz="2000" b="1"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sgray@hrsa.gov</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4490089"/>
                  </a:ext>
                </a:extLst>
              </a:tr>
              <a:tr h="863600">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Kim Fambro</a:t>
                      </a:r>
                    </a:p>
                  </a:txBody>
                  <a:tcPr marL="68580" marR="68580" marT="0" marB="0"/>
                </a:tc>
                <a:tc>
                  <a:txBody>
                    <a:bodyPr/>
                    <a:lstStyle/>
                    <a:p>
                      <a:pPr marL="0" marR="0">
                        <a:spcBef>
                          <a:spcPts val="0"/>
                        </a:spcBef>
                        <a:spcAft>
                          <a:spcPts val="0"/>
                        </a:spcAft>
                      </a:pPr>
                      <a:r>
                        <a:rPr lang="en-US" sz="20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vgu4@cdc.gov</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Amelia Khalil</a:t>
                      </a:r>
                    </a:p>
                  </a:txBody>
                  <a:tcPr marL="68580" marR="68580" marT="0" marB="0"/>
                </a:tc>
                <a:tc>
                  <a:txBody>
                    <a:bodyPr/>
                    <a:lstStyle/>
                    <a:p>
                      <a:pPr marL="0" marR="0">
                        <a:spcBef>
                          <a:spcPts val="0"/>
                        </a:spcBef>
                        <a:spcAft>
                          <a:spcPts val="0"/>
                        </a:spcAft>
                      </a:pPr>
                      <a:r>
                        <a:rPr lang="en-US" sz="2000" b="1"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akhalil@hrsa.gov</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4314324"/>
                  </a:ext>
                </a:extLst>
              </a:tr>
              <a:tr h="863600">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June Mayfield</a:t>
                      </a:r>
                    </a:p>
                  </a:txBody>
                  <a:tcPr marL="68580" marR="68580" marT="0" marB="0"/>
                </a:tc>
                <a:tc>
                  <a:txBody>
                    <a:bodyPr/>
                    <a:lstStyle/>
                    <a:p>
                      <a:pPr marL="0" marR="0">
                        <a:spcBef>
                          <a:spcPts val="0"/>
                        </a:spcBef>
                        <a:spcAft>
                          <a:spcPts val="0"/>
                        </a:spcAft>
                      </a:pPr>
                      <a:r>
                        <a:rPr lang="en-US" sz="20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bgo0@cdc.gov</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Terri Richards</a:t>
                      </a:r>
                    </a:p>
                  </a:txBody>
                  <a:tcPr marL="68580" marR="68580" marT="0" marB="0"/>
                </a:tc>
                <a:tc>
                  <a:txBody>
                    <a:bodyPr/>
                    <a:lstStyle/>
                    <a:p>
                      <a:pPr marL="0" marR="0">
                        <a:spcBef>
                          <a:spcPts val="0"/>
                        </a:spcBef>
                        <a:spcAft>
                          <a:spcPts val="0"/>
                        </a:spcAft>
                      </a:pPr>
                      <a:r>
                        <a:rPr lang="en-US" sz="20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trichards@hrsa.gov</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0372055"/>
                  </a:ext>
                </a:extLst>
              </a:tr>
              <a:tr h="863600">
                <a:tc>
                  <a:txBody>
                    <a:bodyPr/>
                    <a:lstStyle/>
                    <a:p>
                      <a:endParaRPr lang="en-US" dirty="0"/>
                    </a:p>
                  </a:txBody>
                  <a:tcPr/>
                </a:tc>
                <a:tc>
                  <a:txBody>
                    <a:bodyPr/>
                    <a:lstStyle/>
                    <a:p>
                      <a:endParaRPr lang="en-US" dirty="0"/>
                    </a:p>
                  </a:txBody>
                  <a:tcPr/>
                </a:tc>
                <a:tc>
                  <a:txBody>
                    <a:bodyPr/>
                    <a:lstStyle/>
                    <a:p>
                      <a:r>
                        <a:rPr lang="en-US" sz="2000" b="1" dirty="0" smtClean="0"/>
                        <a:t>Monique Worrell</a:t>
                      </a:r>
                      <a:endParaRPr lang="en-US" sz="2000" b="1" dirty="0"/>
                    </a:p>
                  </a:txBody>
                  <a:tcPr/>
                </a:tc>
                <a:tc>
                  <a:txBody>
                    <a:bodyPr/>
                    <a:lstStyle/>
                    <a:p>
                      <a:r>
                        <a:rPr lang="en-US" sz="2000" b="1" dirty="0" smtClean="0">
                          <a:hlinkClick r:id="rId9"/>
                        </a:rPr>
                        <a:t>mworrell1@hrsa.gov</a:t>
                      </a:r>
                      <a:endParaRPr lang="en-US" sz="2000" b="1" dirty="0" smtClean="0"/>
                    </a:p>
                    <a:p>
                      <a:endParaRPr lang="en-US" sz="2000" b="1" dirty="0"/>
                    </a:p>
                  </a:txBody>
                  <a:tcPr/>
                </a:tc>
                <a:extLst>
                  <a:ext uri="{0D108BD9-81ED-4DB2-BD59-A6C34878D82A}">
                    <a16:rowId xmlns:a16="http://schemas.microsoft.com/office/drawing/2014/main" val="1959226394"/>
                  </a:ext>
                </a:extLst>
              </a:tr>
            </a:tbl>
          </a:graphicData>
        </a:graphic>
      </p:graphicFrame>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600" y="5951537"/>
            <a:ext cx="696980" cy="441325"/>
          </a:xfrm>
          <a:prstGeom prst="rect">
            <a:avLst/>
          </a:prstGeom>
        </p:spPr>
      </p:pic>
    </p:spTree>
    <p:extLst>
      <p:ext uri="{BB962C8B-B14F-4D97-AF65-F5344CB8AC3E}">
        <p14:creationId xmlns:p14="http://schemas.microsoft.com/office/powerpoint/2010/main" val="2416806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Presenters</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3</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19800"/>
            <a:ext cx="743225" cy="470607"/>
          </a:xfrm>
          <a:prstGeom prst="rect">
            <a:avLst/>
          </a:prstGeom>
        </p:spPr>
      </p:pic>
      <p:graphicFrame>
        <p:nvGraphicFramePr>
          <p:cNvPr id="12" name="Diagram 11"/>
          <p:cNvGraphicFramePr/>
          <p:nvPr>
            <p:extLst>
              <p:ext uri="{D42A27DB-BD31-4B8C-83A1-F6EECF244321}">
                <p14:modId xmlns:p14="http://schemas.microsoft.com/office/powerpoint/2010/main" val="327548562"/>
              </p:ext>
            </p:extLst>
          </p:nvPr>
        </p:nvGraphicFramePr>
        <p:xfrm>
          <a:off x="628650" y="1447800"/>
          <a:ext cx="78867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9734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Background</a:t>
            </a:r>
          </a:p>
        </p:txBody>
      </p:sp>
      <p:sp>
        <p:nvSpPr>
          <p:cNvPr id="5" name="Text Placeholder 4"/>
          <p:cNvSpPr>
            <a:spLocks noGrp="1"/>
          </p:cNvSpPr>
          <p:nvPr>
            <p:ph type="body" idx="1"/>
          </p:nvPr>
        </p:nvSpPr>
        <p:spPr/>
        <p:txBody>
          <a:bodyPr>
            <a:normAutofit/>
          </a:bodyPr>
          <a:lstStyle/>
          <a:p>
            <a:r>
              <a:rPr lang="en-US" sz="2800" dirty="0"/>
              <a:t>Integrated HIV Prevention and Care Plan/SCSN</a:t>
            </a:r>
          </a:p>
        </p:txBody>
      </p:sp>
    </p:spTree>
    <p:extLst>
      <p:ext uri="{BB962C8B-B14F-4D97-AF65-F5344CB8AC3E}">
        <p14:creationId xmlns:p14="http://schemas.microsoft.com/office/powerpoint/2010/main" val="2617138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a:t>Background</a:t>
            </a:r>
          </a:p>
        </p:txBody>
      </p:sp>
      <p:sp>
        <p:nvSpPr>
          <p:cNvPr id="3" name="Content Placeholder 2"/>
          <p:cNvSpPr>
            <a:spLocks noGrp="1"/>
          </p:cNvSpPr>
          <p:nvPr>
            <p:ph idx="1"/>
          </p:nvPr>
        </p:nvSpPr>
        <p:spPr>
          <a:xfrm>
            <a:off x="3893308" y="1524000"/>
            <a:ext cx="4648200" cy="4495800"/>
          </a:xfrm>
        </p:spPr>
        <p:txBody>
          <a:bodyPr>
            <a:noAutofit/>
          </a:bodyPr>
          <a:lstStyle/>
          <a:p>
            <a:pPr marL="0" indent="0">
              <a:buNone/>
            </a:pPr>
            <a:r>
              <a:rPr lang="en-US" sz="2400" b="0" dirty="0"/>
              <a:t>In 2015, the Centers for Disease Control and Prevention (CDC) and the Health Resources and Services Administration (HRSA) released joint guidance to support the submission of an Integrated HIV Prevention and Care Plan, including the Statewide Coordinated Statement of Need (SCSN), a legislative requirement for Ryan White HIV/AIDS Program (RWHAP) </a:t>
            </a:r>
            <a:r>
              <a:rPr lang="en-US" sz="2400" b="0" dirty="0" smtClean="0"/>
              <a:t>Parts </a:t>
            </a:r>
            <a:r>
              <a:rPr lang="en-US" sz="2400" b="0" dirty="0"/>
              <a:t>A and B </a:t>
            </a:r>
            <a:r>
              <a:rPr lang="en-US" sz="2400" b="0" dirty="0" smtClean="0"/>
              <a:t>recipients</a:t>
            </a:r>
            <a:r>
              <a:rPr lang="en-US" sz="2400" b="0" dirty="0"/>
              <a:t>. </a:t>
            </a: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44" t="22761" r="65595" b="8954"/>
          <a:stretch/>
        </p:blipFill>
        <p:spPr bwMode="auto">
          <a:xfrm>
            <a:off x="550411" y="1676400"/>
            <a:ext cx="2809338" cy="380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062651" y="6210299"/>
            <a:ext cx="2057400" cy="365125"/>
          </a:xfrm>
        </p:spPr>
        <p:txBody>
          <a:bodyPr/>
          <a:lstStyle/>
          <a:p>
            <a:fld id="{F9ECA865-404D-4A57-9AC1-FD3038CC100D}" type="slidenum">
              <a:rPr lang="en-US" smtClean="0"/>
              <a:pPr/>
              <a:t>5</a:t>
            </a:fld>
            <a:endParaRPr lang="en-US" dirty="0"/>
          </a:p>
        </p:txBody>
      </p:sp>
    </p:spTree>
    <p:extLst>
      <p:ext uri="{BB962C8B-B14F-4D97-AF65-F5344CB8AC3E}">
        <p14:creationId xmlns:p14="http://schemas.microsoft.com/office/powerpoint/2010/main" val="966696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lan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267200"/>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152400"/>
            <a:ext cx="7886700" cy="1325563"/>
          </a:xfrm>
        </p:spPr>
        <p:txBody>
          <a:bodyPr/>
          <a:lstStyle/>
          <a:p>
            <a:r>
              <a:rPr lang="en-US" dirty="0"/>
              <a:t>Background</a:t>
            </a:r>
          </a:p>
        </p:txBody>
      </p:sp>
      <p:sp>
        <p:nvSpPr>
          <p:cNvPr id="3" name="Content Placeholder 2"/>
          <p:cNvSpPr>
            <a:spLocks noGrp="1"/>
          </p:cNvSpPr>
          <p:nvPr>
            <p:ph idx="1"/>
          </p:nvPr>
        </p:nvSpPr>
        <p:spPr>
          <a:xfrm>
            <a:off x="228599" y="1477963"/>
            <a:ext cx="8673193" cy="2865437"/>
          </a:xfrm>
        </p:spPr>
        <p:txBody>
          <a:bodyPr>
            <a:normAutofit/>
          </a:bodyPr>
          <a:lstStyle/>
          <a:p>
            <a:pPr marL="0" lvl="0" indent="0">
              <a:buNone/>
            </a:pPr>
            <a:r>
              <a:rPr lang="en-US" sz="2400" dirty="0"/>
              <a:t>The joint Integrated Plan guidance built upon CDC and HRSA’s efforts to:</a:t>
            </a:r>
            <a:endParaRPr lang="en-US" sz="1800" dirty="0"/>
          </a:p>
          <a:p>
            <a:pPr lvl="1"/>
            <a:r>
              <a:rPr lang="en-US" sz="2400" dirty="0">
                <a:solidFill>
                  <a:srgbClr val="0F4D7B"/>
                </a:solidFill>
              </a:rPr>
              <a:t>Further reduce reporting burden and duplicated efforts experienced by our common grant </a:t>
            </a:r>
            <a:r>
              <a:rPr lang="en-US" sz="2400" dirty="0" smtClean="0">
                <a:solidFill>
                  <a:srgbClr val="0F4D7B"/>
                </a:solidFill>
              </a:rPr>
              <a:t>recipients</a:t>
            </a:r>
            <a:endParaRPr lang="en-US" sz="2400" dirty="0">
              <a:solidFill>
                <a:srgbClr val="0F4D7B"/>
              </a:solidFill>
            </a:endParaRPr>
          </a:p>
          <a:p>
            <a:pPr lvl="1"/>
            <a:r>
              <a:rPr lang="en-US" sz="2400" dirty="0">
                <a:solidFill>
                  <a:srgbClr val="0F4D7B"/>
                </a:solidFill>
              </a:rPr>
              <a:t>Streamline the work of health department staff and HIV planning </a:t>
            </a:r>
            <a:r>
              <a:rPr lang="en-US" sz="2400" dirty="0" smtClean="0">
                <a:solidFill>
                  <a:srgbClr val="0F4D7B"/>
                </a:solidFill>
              </a:rPr>
              <a:t>groups</a:t>
            </a:r>
            <a:endParaRPr lang="en-US" sz="2400" dirty="0">
              <a:solidFill>
                <a:srgbClr val="0F4D7B"/>
              </a:solidFill>
            </a:endParaRPr>
          </a:p>
          <a:p>
            <a:pPr lvl="1"/>
            <a:r>
              <a:rPr lang="en-US" sz="2400" dirty="0" smtClean="0">
                <a:solidFill>
                  <a:srgbClr val="0F4D7B"/>
                </a:solidFill>
              </a:rPr>
              <a:t>Promote </a:t>
            </a:r>
            <a:r>
              <a:rPr lang="en-US" sz="2400" dirty="0">
                <a:solidFill>
                  <a:srgbClr val="0F4D7B"/>
                </a:solidFill>
              </a:rPr>
              <a:t>collaboration and coordination in the use of </a:t>
            </a:r>
            <a:r>
              <a:rPr lang="en-US" sz="2400" dirty="0" smtClean="0">
                <a:solidFill>
                  <a:srgbClr val="0F4D7B"/>
                </a:solidFill>
              </a:rPr>
              <a:t>data</a:t>
            </a:r>
            <a:endParaRPr lang="en-US" sz="2400" dirty="0">
              <a:solidFill>
                <a:srgbClr val="0F4D7B"/>
              </a:solidFill>
            </a:endParaRPr>
          </a:p>
        </p:txBody>
      </p:sp>
      <p:sp>
        <p:nvSpPr>
          <p:cNvPr id="4" name="TextBox 3"/>
          <p:cNvSpPr txBox="1"/>
          <p:nvPr/>
        </p:nvSpPr>
        <p:spPr>
          <a:xfrm>
            <a:off x="2667000" y="4319516"/>
            <a:ext cx="6234792" cy="2215991"/>
          </a:xfrm>
          <a:prstGeom prst="rect">
            <a:avLst/>
          </a:prstGeom>
          <a:noFill/>
        </p:spPr>
        <p:txBody>
          <a:bodyPr wrap="square" rtlCol="0">
            <a:spAutoFit/>
          </a:bodyPr>
          <a:lstStyle/>
          <a:p>
            <a:r>
              <a:rPr lang="en-US" sz="2400" b="1" dirty="0" smtClean="0">
                <a:solidFill>
                  <a:srgbClr val="0F4D7B"/>
                </a:solidFill>
              </a:rPr>
              <a:t>These inform </a:t>
            </a:r>
            <a:r>
              <a:rPr lang="en-US" sz="2400" b="1" dirty="0">
                <a:solidFill>
                  <a:srgbClr val="0F4D7B"/>
                </a:solidFill>
              </a:rPr>
              <a:t>HIV prevention and care program planning, resource allocation, evaluation, and continuous quality improvement efforts to meet the HIV prevention and care needs in jurisdictions.</a:t>
            </a:r>
          </a:p>
          <a:p>
            <a:endParaRPr lang="en-US" dirty="0"/>
          </a:p>
        </p:txBody>
      </p:sp>
      <p:sp>
        <p:nvSpPr>
          <p:cNvPr id="5" name="Slide Number Placeholder 4"/>
          <p:cNvSpPr>
            <a:spLocks noGrp="1"/>
          </p:cNvSpPr>
          <p:nvPr>
            <p:ph type="sldNum" sz="quarter" idx="12"/>
          </p:nvPr>
        </p:nvSpPr>
        <p:spPr>
          <a:xfrm>
            <a:off x="7010400" y="6206014"/>
            <a:ext cx="2057400" cy="365125"/>
          </a:xfrm>
        </p:spPr>
        <p:txBody>
          <a:bodyPr/>
          <a:lstStyle/>
          <a:p>
            <a:fld id="{F9ECA865-404D-4A57-9AC1-FD3038CC100D}" type="slidenum">
              <a:rPr lang="en-US" smtClean="0"/>
              <a:pPr/>
              <a:t>6</a:t>
            </a:fld>
            <a:endParaRPr lang="en-US" dirty="0"/>
          </a:p>
        </p:txBody>
      </p:sp>
    </p:spTree>
    <p:extLst>
      <p:ext uri="{BB962C8B-B14F-4D97-AF65-F5344CB8AC3E}">
        <p14:creationId xmlns:p14="http://schemas.microsoft.com/office/powerpoint/2010/main" val="2912574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325563"/>
          </a:xfrm>
        </p:spPr>
        <p:txBody>
          <a:bodyPr/>
          <a:lstStyle/>
          <a:p>
            <a:r>
              <a:rPr lang="en-US" dirty="0" smtClean="0"/>
              <a:t>Joint Expectations</a:t>
            </a:r>
            <a:endParaRPr lang="en-US" dirty="0"/>
          </a:p>
        </p:txBody>
      </p:sp>
      <p:sp>
        <p:nvSpPr>
          <p:cNvPr id="3" name="Content Placeholder 2"/>
          <p:cNvSpPr>
            <a:spLocks noGrp="1"/>
          </p:cNvSpPr>
          <p:nvPr>
            <p:ph idx="1"/>
          </p:nvPr>
        </p:nvSpPr>
        <p:spPr>
          <a:xfrm>
            <a:off x="252104" y="1400520"/>
            <a:ext cx="5386696" cy="3657600"/>
          </a:xfrm>
        </p:spPr>
        <p:txBody>
          <a:bodyPr>
            <a:normAutofit/>
          </a:bodyPr>
          <a:lstStyle/>
          <a:p>
            <a:pPr marL="0" lvl="0" indent="0">
              <a:buNone/>
            </a:pPr>
            <a:r>
              <a:rPr lang="en-US" sz="2400" dirty="0" smtClean="0"/>
              <a:t>CDC </a:t>
            </a:r>
            <a:r>
              <a:rPr lang="en-US" sz="2400" dirty="0"/>
              <a:t>and HRSA’s expectation that Integrated </a:t>
            </a:r>
            <a:r>
              <a:rPr lang="en-US" sz="2400" dirty="0" smtClean="0"/>
              <a:t>Plans:</a:t>
            </a:r>
            <a:endParaRPr lang="en-US" sz="2000" dirty="0"/>
          </a:p>
          <a:p>
            <a:pPr lvl="1"/>
            <a:r>
              <a:rPr lang="en-US" sz="2200" dirty="0">
                <a:solidFill>
                  <a:srgbClr val="0F4D7B"/>
                </a:solidFill>
              </a:rPr>
              <a:t>Reflect the community’s vision and values regarding how best to deliver HIV prevention and care services </a:t>
            </a:r>
            <a:endParaRPr lang="en-US" sz="2200" dirty="0" smtClean="0">
              <a:solidFill>
                <a:srgbClr val="0F4D7B"/>
              </a:solidFill>
            </a:endParaRPr>
          </a:p>
          <a:p>
            <a:pPr lvl="1"/>
            <a:r>
              <a:rPr lang="en-US" sz="2200" dirty="0" smtClean="0">
                <a:solidFill>
                  <a:srgbClr val="0F4D7B"/>
                </a:solidFill>
              </a:rPr>
              <a:t>Utilized </a:t>
            </a:r>
            <a:r>
              <a:rPr lang="en-US" sz="2200" dirty="0">
                <a:solidFill>
                  <a:srgbClr val="0F4D7B"/>
                </a:solidFill>
              </a:rPr>
              <a:t>by CDC and HRSA </a:t>
            </a:r>
            <a:r>
              <a:rPr lang="en-US" sz="2200" dirty="0" smtClean="0">
                <a:solidFill>
                  <a:srgbClr val="0F4D7B"/>
                </a:solidFill>
              </a:rPr>
              <a:t>recipients </a:t>
            </a:r>
            <a:r>
              <a:rPr lang="en-US" sz="2200" dirty="0">
                <a:solidFill>
                  <a:srgbClr val="0F4D7B"/>
                </a:solidFill>
              </a:rPr>
              <a:t>and their HIV planning bodies as living documents serving as roadmaps to guide each jurisdictions HIV prevention and care service planning throughout the </a:t>
            </a:r>
            <a:r>
              <a:rPr lang="en-US" sz="2200" dirty="0" smtClean="0">
                <a:solidFill>
                  <a:srgbClr val="0F4D7B"/>
                </a:solidFill>
              </a:rPr>
              <a:t>year</a:t>
            </a:r>
            <a:endParaRPr lang="en-US" sz="2200" dirty="0">
              <a:solidFill>
                <a:srgbClr val="0F4D7B"/>
              </a:solidFill>
            </a:endParaRPr>
          </a:p>
          <a:p>
            <a:endParaRPr lang="en-US" dirty="0"/>
          </a:p>
        </p:txBody>
      </p:sp>
      <p:sp>
        <p:nvSpPr>
          <p:cNvPr id="4" name="TextBox 3"/>
          <p:cNvSpPr txBox="1"/>
          <p:nvPr/>
        </p:nvSpPr>
        <p:spPr>
          <a:xfrm>
            <a:off x="252104" y="4980677"/>
            <a:ext cx="8866496" cy="1015663"/>
          </a:xfrm>
          <a:prstGeom prst="rect">
            <a:avLst/>
          </a:prstGeom>
          <a:noFill/>
        </p:spPr>
        <p:txBody>
          <a:bodyPr wrap="square" rtlCol="0">
            <a:spAutoFit/>
          </a:bodyPr>
          <a:lstStyle/>
          <a:p>
            <a:r>
              <a:rPr lang="en-US" sz="2000" b="1" dirty="0">
                <a:solidFill>
                  <a:srgbClr val="0F4D7B"/>
                </a:solidFill>
              </a:rPr>
              <a:t>CDC and HRSA do not expect our </a:t>
            </a:r>
            <a:r>
              <a:rPr lang="en-US" sz="2000" b="1" dirty="0" smtClean="0">
                <a:solidFill>
                  <a:srgbClr val="0F4D7B"/>
                </a:solidFill>
              </a:rPr>
              <a:t>recipients </a:t>
            </a:r>
            <a:r>
              <a:rPr lang="en-US" sz="2000" b="1" dirty="0">
                <a:solidFill>
                  <a:srgbClr val="0F4D7B"/>
                </a:solidFill>
              </a:rPr>
              <a:t>to submit revisions of their Integrated Plans, </a:t>
            </a:r>
            <a:r>
              <a:rPr lang="en-US" sz="2000" b="1" dirty="0" smtClean="0">
                <a:solidFill>
                  <a:srgbClr val="0F4D7B"/>
                </a:solidFill>
              </a:rPr>
              <a:t>however, </a:t>
            </a:r>
            <a:r>
              <a:rPr lang="en-US" sz="2000" b="1" dirty="0">
                <a:solidFill>
                  <a:srgbClr val="0F4D7B"/>
                </a:solidFill>
              </a:rPr>
              <a:t>we do expect to receive updates on progress </a:t>
            </a:r>
            <a:r>
              <a:rPr lang="en-US" sz="2000" b="1" dirty="0" smtClean="0">
                <a:solidFill>
                  <a:srgbClr val="0F4D7B"/>
                </a:solidFill>
              </a:rPr>
              <a:t>on </a:t>
            </a:r>
            <a:r>
              <a:rPr lang="en-US" sz="2000" b="1" dirty="0">
                <a:solidFill>
                  <a:srgbClr val="0F4D7B"/>
                </a:solidFill>
              </a:rPr>
              <a:t>Plan outcomes through routine </a:t>
            </a:r>
            <a:r>
              <a:rPr lang="en-US" sz="2000" b="1" dirty="0" smtClean="0">
                <a:solidFill>
                  <a:srgbClr val="0F4D7B"/>
                </a:solidFill>
              </a:rPr>
              <a:t>monitoring and reporting.</a:t>
            </a:r>
            <a:endParaRPr lang="en-US" sz="2000" b="1" dirty="0">
              <a:solidFill>
                <a:srgbClr val="0F4D7B"/>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209800"/>
            <a:ext cx="3219110" cy="2143928"/>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F9ECA865-404D-4A57-9AC1-FD3038CC100D}" type="slidenum">
              <a:rPr lang="en-US" smtClean="0"/>
              <a:pPr/>
              <a:t>7</a:t>
            </a:fld>
            <a:endParaRPr lang="en-US"/>
          </a:p>
        </p:txBody>
      </p:sp>
    </p:spTree>
    <p:extLst>
      <p:ext uri="{BB962C8B-B14F-4D97-AF65-F5344CB8AC3E}">
        <p14:creationId xmlns:p14="http://schemas.microsoft.com/office/powerpoint/2010/main" val="2658735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Submission</a:t>
            </a:r>
            <a:endParaRPr lang="en-US" dirty="0"/>
          </a:p>
        </p:txBody>
      </p:sp>
      <p:sp>
        <p:nvSpPr>
          <p:cNvPr id="5" name="Text Placeholder 4"/>
          <p:cNvSpPr>
            <a:spLocks noGrp="1"/>
          </p:cNvSpPr>
          <p:nvPr>
            <p:ph type="body" idx="1"/>
          </p:nvPr>
        </p:nvSpPr>
        <p:spPr/>
        <p:txBody>
          <a:bodyPr>
            <a:normAutofit/>
          </a:bodyPr>
          <a:lstStyle/>
          <a:p>
            <a:r>
              <a:rPr lang="en-US" sz="2800" dirty="0"/>
              <a:t>Integrated HIV Prevention and Care Plan/SCSN</a:t>
            </a:r>
          </a:p>
        </p:txBody>
      </p:sp>
    </p:spTree>
    <p:extLst>
      <p:ext uri="{BB962C8B-B14F-4D97-AF65-F5344CB8AC3E}">
        <p14:creationId xmlns:p14="http://schemas.microsoft.com/office/powerpoint/2010/main" val="1544624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Integrated HIV Prevention and Care Plan/SCSN Submission</a:t>
            </a:r>
            <a:br>
              <a:rPr lang="en-US" dirty="0"/>
            </a:br>
            <a:endParaRPr lang="en-US" dirty="0"/>
          </a:p>
        </p:txBody>
      </p:sp>
      <p:sp>
        <p:nvSpPr>
          <p:cNvPr id="3" name="Content Placeholder 2"/>
          <p:cNvSpPr>
            <a:spLocks noGrp="1"/>
          </p:cNvSpPr>
          <p:nvPr>
            <p:ph idx="1"/>
          </p:nvPr>
        </p:nvSpPr>
        <p:spPr>
          <a:xfrm>
            <a:off x="3810000" y="1524001"/>
            <a:ext cx="5181600" cy="3352800"/>
          </a:xfrm>
        </p:spPr>
        <p:txBody>
          <a:bodyPr>
            <a:normAutofit fontScale="92500"/>
          </a:bodyPr>
          <a:lstStyle/>
          <a:p>
            <a:pPr marL="457200" lvl="1" indent="0">
              <a:buNone/>
            </a:pPr>
            <a:r>
              <a:rPr lang="en-US" sz="2200" b="1" dirty="0">
                <a:solidFill>
                  <a:srgbClr val="0F4D7B"/>
                </a:solidFill>
              </a:rPr>
              <a:t>Received 80 Integrated HIV Prevention and Care Plans, including the Statewide Coordinated Statements of Need </a:t>
            </a:r>
          </a:p>
          <a:p>
            <a:pPr lvl="2"/>
            <a:r>
              <a:rPr lang="en-US" sz="2200" dirty="0">
                <a:solidFill>
                  <a:srgbClr val="0F4D7B"/>
                </a:solidFill>
              </a:rPr>
              <a:t>Total </a:t>
            </a:r>
            <a:r>
              <a:rPr lang="en-US" sz="2200" dirty="0" smtClean="0">
                <a:solidFill>
                  <a:srgbClr val="0F4D7B"/>
                </a:solidFill>
              </a:rPr>
              <a:t>RWHAP Part B </a:t>
            </a:r>
            <a:r>
              <a:rPr lang="en-US" sz="2200" dirty="0">
                <a:solidFill>
                  <a:srgbClr val="0F4D7B"/>
                </a:solidFill>
              </a:rPr>
              <a:t>– </a:t>
            </a:r>
            <a:r>
              <a:rPr lang="en-US" sz="2200" dirty="0" smtClean="0">
                <a:solidFill>
                  <a:srgbClr val="0F4D7B"/>
                </a:solidFill>
              </a:rPr>
              <a:t>37 </a:t>
            </a:r>
            <a:r>
              <a:rPr lang="en-US" sz="2200" dirty="0">
                <a:solidFill>
                  <a:srgbClr val="0F4D7B"/>
                </a:solidFill>
              </a:rPr>
              <a:t>that includes prevention and </a:t>
            </a:r>
            <a:r>
              <a:rPr lang="en-US" sz="2200" dirty="0" smtClean="0">
                <a:solidFill>
                  <a:srgbClr val="0F4D7B"/>
                </a:solidFill>
              </a:rPr>
              <a:t>care</a:t>
            </a:r>
          </a:p>
          <a:p>
            <a:pPr lvl="2"/>
            <a:r>
              <a:rPr lang="en-US" sz="2200" dirty="0">
                <a:solidFill>
                  <a:srgbClr val="0F4D7B"/>
                </a:solidFill>
              </a:rPr>
              <a:t>Total </a:t>
            </a:r>
            <a:r>
              <a:rPr lang="en-US" sz="2200" dirty="0" smtClean="0">
                <a:solidFill>
                  <a:srgbClr val="0F4D7B"/>
                </a:solidFill>
              </a:rPr>
              <a:t>RWHAP Part A </a:t>
            </a:r>
            <a:r>
              <a:rPr lang="en-US" sz="2200" dirty="0">
                <a:solidFill>
                  <a:srgbClr val="0F4D7B"/>
                </a:solidFill>
              </a:rPr>
              <a:t>– </a:t>
            </a:r>
            <a:r>
              <a:rPr lang="en-US" sz="2200" dirty="0" smtClean="0">
                <a:solidFill>
                  <a:srgbClr val="0F4D7B"/>
                </a:solidFill>
              </a:rPr>
              <a:t>21 </a:t>
            </a:r>
            <a:r>
              <a:rPr lang="en-US" sz="2200" dirty="0">
                <a:solidFill>
                  <a:srgbClr val="0F4D7B"/>
                </a:solidFill>
              </a:rPr>
              <a:t>that includes prevention and care</a:t>
            </a:r>
          </a:p>
          <a:p>
            <a:pPr lvl="2"/>
            <a:r>
              <a:rPr lang="en-US" sz="2200" dirty="0">
                <a:solidFill>
                  <a:srgbClr val="0F4D7B"/>
                </a:solidFill>
              </a:rPr>
              <a:t>Total Integrated Plans – </a:t>
            </a:r>
            <a:r>
              <a:rPr lang="en-US" sz="2200" dirty="0" smtClean="0">
                <a:solidFill>
                  <a:srgbClr val="0F4D7B"/>
                </a:solidFill>
              </a:rPr>
              <a:t>22 RWHAP Part </a:t>
            </a:r>
            <a:r>
              <a:rPr lang="en-US" sz="2200" dirty="0">
                <a:solidFill>
                  <a:srgbClr val="0F4D7B"/>
                </a:solidFill>
              </a:rPr>
              <a:t>A/Part B Plans that includes prevention and care</a:t>
            </a:r>
            <a:r>
              <a:rPr lang="en-US" dirty="0"/>
              <a:t/>
            </a:r>
            <a:br>
              <a:rPr lang="en-US" dirty="0"/>
            </a:br>
            <a:endParaRPr lang="en-US" dirty="0"/>
          </a:p>
        </p:txBody>
      </p:sp>
      <p:sp>
        <p:nvSpPr>
          <p:cNvPr id="4" name="TextBox 3"/>
          <p:cNvSpPr txBox="1"/>
          <p:nvPr/>
        </p:nvSpPr>
        <p:spPr>
          <a:xfrm>
            <a:off x="838200" y="4889500"/>
            <a:ext cx="7924800" cy="1292662"/>
          </a:xfrm>
          <a:prstGeom prst="rect">
            <a:avLst/>
          </a:prstGeom>
          <a:noFill/>
        </p:spPr>
        <p:txBody>
          <a:bodyPr wrap="square" rtlCol="0">
            <a:spAutoFit/>
          </a:bodyPr>
          <a:lstStyle/>
          <a:p>
            <a:r>
              <a:rPr lang="en-US" sz="2000" b="1" dirty="0">
                <a:solidFill>
                  <a:srgbClr val="0F4D7B"/>
                </a:solidFill>
              </a:rPr>
              <a:t>Conducted joint reviews of the CY 2017-2021 Integrated HIV Prevention and Care Plans, including the Statewide Coordinated Statements of Need, in March 2017.</a:t>
            </a:r>
          </a:p>
          <a:p>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1969363"/>
            <a:ext cx="3990793" cy="2907437"/>
          </a:xfrm>
          <a:prstGeom prst="rect">
            <a:avLst/>
          </a:prstGeom>
        </p:spPr>
      </p:pic>
      <p:sp>
        <p:nvSpPr>
          <p:cNvPr id="6" name="Slide Number Placeholder 5"/>
          <p:cNvSpPr>
            <a:spLocks noGrp="1"/>
          </p:cNvSpPr>
          <p:nvPr>
            <p:ph type="sldNum" sz="quarter" idx="12"/>
          </p:nvPr>
        </p:nvSpPr>
        <p:spPr/>
        <p:txBody>
          <a:bodyPr/>
          <a:lstStyle/>
          <a:p>
            <a:fld id="{F9ECA865-404D-4A57-9AC1-FD3038CC100D}" type="slidenum">
              <a:rPr lang="en-US" smtClean="0"/>
              <a:pPr/>
              <a:t>9</a:t>
            </a:fld>
            <a:endParaRPr lang="en-US"/>
          </a:p>
        </p:txBody>
      </p:sp>
    </p:spTree>
    <p:extLst>
      <p:ext uri="{BB962C8B-B14F-4D97-AF65-F5344CB8AC3E}">
        <p14:creationId xmlns:p14="http://schemas.microsoft.com/office/powerpoint/2010/main" val="19409058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itle&amp;quot;&quot;/&gt;&lt;property id=&quot;20307&quot; value=&quot;256&quot;/&gt;&lt;/object&gt;&lt;object type=&quot;3&quot; unique_id=&quot;10004&quot;&gt;&lt;property id=&quot;20148&quot; value=&quot;5&quot;/&gt;&lt;property id=&quot;20300&quot; value=&quot;Slide 2 - &amp;quot;Content&amp;quot;&quot;/&gt;&lt;property id=&quot;20307&quot; value=&quot;262&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1073</TotalTime>
  <Words>929</Words>
  <Application>Microsoft Office PowerPoint</Application>
  <PresentationFormat>On-screen Show (4:3)</PresentationFormat>
  <Paragraphs>130</Paragraphs>
  <Slides>21</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Times New Roman</vt:lpstr>
      <vt:lpstr>Office Theme</vt:lpstr>
      <vt:lpstr>Custom Design</vt:lpstr>
      <vt:lpstr>Supporting the Leadership of State, Territorial and Local Jurisdictions in Integrated HIV Prevention and Care Planning   An Update from the Centers for Disease Control and Prevention and the  Health Resources and Services Administration</vt:lpstr>
      <vt:lpstr>Objectives</vt:lpstr>
      <vt:lpstr>Meet the Presenters</vt:lpstr>
      <vt:lpstr>Background</vt:lpstr>
      <vt:lpstr>Background</vt:lpstr>
      <vt:lpstr>Background</vt:lpstr>
      <vt:lpstr>Joint Expectations</vt:lpstr>
      <vt:lpstr>Submission</vt:lpstr>
      <vt:lpstr>Integrated HIV Prevention and Care Plan/SCSN Submission </vt:lpstr>
      <vt:lpstr>Joint Review Process and Feedback</vt:lpstr>
      <vt:lpstr>Joint Review Process and Feedback</vt:lpstr>
      <vt:lpstr>Capacity Building  and Technical Assistance</vt:lpstr>
      <vt:lpstr>Capacity Building and Technical Assistance</vt:lpstr>
      <vt:lpstr>Capacity Building and Technical Assistance</vt:lpstr>
      <vt:lpstr>Next Steps</vt:lpstr>
      <vt:lpstr>Next Steps</vt:lpstr>
      <vt:lpstr>Next Steps</vt:lpstr>
      <vt:lpstr>Next Steps</vt:lpstr>
      <vt:lpstr>Technical Assistance and Capacity Building Providers</vt:lpstr>
      <vt:lpstr>PowerPoint Presentation</vt:lpstr>
      <vt:lpstr>Contact Information:</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Krissy McBoyle</dc:creator>
  <cp:lastModifiedBy>Khalil, Amelia (HRSA)</cp:lastModifiedBy>
  <cp:revision>89</cp:revision>
  <dcterms:created xsi:type="dcterms:W3CDTF">2015-04-01T01:31:28Z</dcterms:created>
  <dcterms:modified xsi:type="dcterms:W3CDTF">2017-09-21T13:10:37Z</dcterms:modified>
</cp:coreProperties>
</file>