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256" r:id="rId3"/>
    <p:sldId id="302" r:id="rId4"/>
    <p:sldId id="445" r:id="rId5"/>
    <p:sldId id="443" r:id="rId6"/>
    <p:sldId id="385" r:id="rId7"/>
    <p:sldId id="442" r:id="rId8"/>
    <p:sldId id="435" r:id="rId9"/>
    <p:sldId id="439" r:id="rId10"/>
    <p:sldId id="440" r:id="rId11"/>
    <p:sldId id="437" r:id="rId12"/>
    <p:sldId id="438" r:id="rId13"/>
    <p:sldId id="441" r:id="rId14"/>
    <p:sldId id="390" r:id="rId15"/>
    <p:sldId id="424" r:id="rId16"/>
    <p:sldId id="387" r:id="rId17"/>
    <p:sldId id="44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04">
          <p15:clr>
            <a:srgbClr val="A4A3A4"/>
          </p15:clr>
        </p15:guide>
        <p15:guide id="2" pos="40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H" initials="JMH" lastIdx="25" clrIdx="0"/>
  <p:cmAuthor id="1" name="JSI" initials="J" lastIdx="14" clrIdx="1"/>
  <p:cmAuthor id="2" name="Richards, Terri  (HRSA)" initials="RT(" lastIdx="8" clrIdx="2"/>
  <p:cmAuthor id="3" name="Goldrosen, Michael (HRSA)" initials="G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A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89" autoAdjust="0"/>
  </p:normalViewPr>
  <p:slideViewPr>
    <p:cSldViewPr>
      <p:cViewPr>
        <p:scale>
          <a:sx n="70" d="100"/>
          <a:sy n="70" d="100"/>
        </p:scale>
        <p:origin x="-1302" y="-12"/>
      </p:cViewPr>
      <p:guideLst>
        <p:guide orient="horz" pos="1104"/>
        <p:guide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E803B-51B0-4CED-818F-53EB162CFC9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56412EB-3052-49BD-914D-16C8D16C07A1}">
      <dgm:prSet phldrT="[Text]"/>
      <dgm:spPr/>
      <dgm:t>
        <a:bodyPr/>
        <a:lstStyle/>
        <a:p>
          <a:r>
            <a:rPr lang="en-US" b="1" dirty="0" smtClean="0"/>
            <a:t>Marketing and dissemination</a:t>
          </a:r>
          <a:endParaRPr lang="en-US" dirty="0"/>
        </a:p>
      </dgm:t>
    </dgm:pt>
    <dgm:pt modelId="{2EE2605B-B447-44A8-A6F8-0156614A0AE0}" type="parTrans" cxnId="{66072087-E40D-4877-80ED-A45FC908705A}">
      <dgm:prSet/>
      <dgm:spPr/>
      <dgm:t>
        <a:bodyPr/>
        <a:lstStyle/>
        <a:p>
          <a:endParaRPr lang="en-US"/>
        </a:p>
      </dgm:t>
    </dgm:pt>
    <dgm:pt modelId="{EB7AECA2-C3D1-40DB-8CB2-7ADA08B90CDE}" type="sibTrans" cxnId="{66072087-E40D-4877-80ED-A45FC908705A}">
      <dgm:prSet/>
      <dgm:spPr/>
      <dgm:t>
        <a:bodyPr/>
        <a:lstStyle/>
        <a:p>
          <a:endParaRPr lang="en-US"/>
        </a:p>
      </dgm:t>
    </dgm:pt>
    <dgm:pt modelId="{A771196D-FD73-4670-9574-0FBB0CF2973C}">
      <dgm:prSet phldrT="[Text]"/>
      <dgm:spPr/>
      <dgm:t>
        <a:bodyPr/>
        <a:lstStyle/>
        <a:p>
          <a:r>
            <a:rPr lang="en-US" b="1" dirty="0" smtClean="0"/>
            <a:t>Operationalizing and implementing </a:t>
          </a:r>
          <a:endParaRPr lang="en-US" dirty="0"/>
        </a:p>
      </dgm:t>
    </dgm:pt>
    <dgm:pt modelId="{85A7C963-DCCF-4A01-BB73-EADF174BCE85}" type="parTrans" cxnId="{9365F6CA-17F1-4F04-8E65-2A349DB815BB}">
      <dgm:prSet/>
      <dgm:spPr/>
      <dgm:t>
        <a:bodyPr/>
        <a:lstStyle/>
        <a:p>
          <a:endParaRPr lang="en-US"/>
        </a:p>
      </dgm:t>
    </dgm:pt>
    <dgm:pt modelId="{A029C60C-4C8F-44B1-BEF5-348199CBF476}" type="sibTrans" cxnId="{9365F6CA-17F1-4F04-8E65-2A349DB815BB}">
      <dgm:prSet/>
      <dgm:spPr/>
      <dgm:t>
        <a:bodyPr/>
        <a:lstStyle/>
        <a:p>
          <a:endParaRPr lang="en-US"/>
        </a:p>
      </dgm:t>
    </dgm:pt>
    <dgm:pt modelId="{A06FB59D-B4EA-442F-ABC7-793F592653B4}">
      <dgm:prSet phldrT="[Text]"/>
      <dgm:spPr/>
      <dgm:t>
        <a:bodyPr/>
        <a:lstStyle/>
        <a:p>
          <a:r>
            <a:rPr lang="en-US" b="1" dirty="0" smtClean="0"/>
            <a:t>Monitoring ongoing implementation </a:t>
          </a:r>
          <a:endParaRPr lang="en-US" dirty="0"/>
        </a:p>
      </dgm:t>
    </dgm:pt>
    <dgm:pt modelId="{9B8D53F6-2664-4BAA-AF4E-F51182788735}" type="parTrans" cxnId="{3129DA5C-8286-4AB4-9AAB-452E44861505}">
      <dgm:prSet/>
      <dgm:spPr/>
      <dgm:t>
        <a:bodyPr/>
        <a:lstStyle/>
        <a:p>
          <a:endParaRPr lang="en-US"/>
        </a:p>
      </dgm:t>
    </dgm:pt>
    <dgm:pt modelId="{6817AFAB-EC6F-465D-B996-ADA502B59A43}" type="sibTrans" cxnId="{3129DA5C-8286-4AB4-9AAB-452E44861505}">
      <dgm:prSet/>
      <dgm:spPr/>
      <dgm:t>
        <a:bodyPr/>
        <a:lstStyle/>
        <a:p>
          <a:endParaRPr lang="en-US"/>
        </a:p>
      </dgm:t>
    </dgm:pt>
    <dgm:pt modelId="{C1846A5C-F1FC-4530-9368-D9F9D61E9FE9}">
      <dgm:prSet phldrT="[Text]"/>
      <dgm:spPr/>
      <dgm:t>
        <a:bodyPr/>
        <a:lstStyle/>
        <a:p>
          <a:r>
            <a:rPr lang="en-US" b="1" dirty="0" smtClean="0"/>
            <a:t>Best practices for successful collaboration</a:t>
          </a:r>
          <a:endParaRPr lang="en-US" dirty="0"/>
        </a:p>
      </dgm:t>
    </dgm:pt>
    <dgm:pt modelId="{9152EDFE-2D9F-405B-ACFD-1EF3311E90E9}" type="parTrans" cxnId="{D4A4FB0C-620C-43EF-A777-5C06624C982D}">
      <dgm:prSet/>
      <dgm:spPr/>
      <dgm:t>
        <a:bodyPr/>
        <a:lstStyle/>
        <a:p>
          <a:endParaRPr lang="en-US"/>
        </a:p>
      </dgm:t>
    </dgm:pt>
    <dgm:pt modelId="{5F616784-42DD-445E-A430-A6FDE9B7ABB0}" type="sibTrans" cxnId="{D4A4FB0C-620C-43EF-A777-5C06624C982D}">
      <dgm:prSet/>
      <dgm:spPr/>
      <dgm:t>
        <a:bodyPr/>
        <a:lstStyle/>
        <a:p>
          <a:endParaRPr lang="en-US"/>
        </a:p>
      </dgm:t>
    </dgm:pt>
    <dgm:pt modelId="{FEF99B2C-5A06-469D-9F9D-69B7102D70C9}">
      <dgm:prSet phldrT="[Text]"/>
      <dgm:spPr/>
      <dgm:t>
        <a:bodyPr/>
        <a:lstStyle/>
        <a:p>
          <a:r>
            <a:rPr lang="en-US" b="1" dirty="0" smtClean="0"/>
            <a:t>Engaging community stakeholders in the ongoing implementation </a:t>
          </a:r>
          <a:endParaRPr lang="en-US" dirty="0"/>
        </a:p>
      </dgm:t>
    </dgm:pt>
    <dgm:pt modelId="{3555C652-DEBC-4B55-9865-14A65C6C03C8}" type="parTrans" cxnId="{789FE73D-74BE-435E-A972-6602BA652BE2}">
      <dgm:prSet/>
      <dgm:spPr/>
      <dgm:t>
        <a:bodyPr/>
        <a:lstStyle/>
        <a:p>
          <a:endParaRPr lang="en-US"/>
        </a:p>
      </dgm:t>
    </dgm:pt>
    <dgm:pt modelId="{3207C713-32C9-4675-B93B-89366FC36D97}" type="sibTrans" cxnId="{789FE73D-74BE-435E-A972-6602BA652BE2}">
      <dgm:prSet/>
      <dgm:spPr/>
      <dgm:t>
        <a:bodyPr/>
        <a:lstStyle/>
        <a:p>
          <a:endParaRPr lang="en-US"/>
        </a:p>
      </dgm:t>
    </dgm:pt>
    <dgm:pt modelId="{DCBB19D7-8084-432C-8B8B-C9471C413B37}">
      <dgm:prSet phldrT="[Text]"/>
      <dgm:spPr/>
      <dgm:t>
        <a:bodyPr/>
        <a:lstStyle/>
        <a:p>
          <a:r>
            <a:rPr lang="en-US" b="1" dirty="0" smtClean="0"/>
            <a:t>Sustainability of the Integrated HIV Prevention and Care Plan</a:t>
          </a:r>
          <a:endParaRPr lang="en-US" dirty="0"/>
        </a:p>
      </dgm:t>
    </dgm:pt>
    <dgm:pt modelId="{3ED38752-9321-4438-A250-376A694ADFAF}" type="parTrans" cxnId="{EB2A5F86-36BB-4227-B6C0-6816BCFB8A0A}">
      <dgm:prSet/>
      <dgm:spPr/>
      <dgm:t>
        <a:bodyPr/>
        <a:lstStyle/>
        <a:p>
          <a:endParaRPr lang="en-US"/>
        </a:p>
      </dgm:t>
    </dgm:pt>
    <dgm:pt modelId="{9FF1B084-5C86-4E90-A508-D2F110C8A4F0}" type="sibTrans" cxnId="{EB2A5F86-36BB-4227-B6C0-6816BCFB8A0A}">
      <dgm:prSet/>
      <dgm:spPr/>
      <dgm:t>
        <a:bodyPr/>
        <a:lstStyle/>
        <a:p>
          <a:endParaRPr lang="en-US"/>
        </a:p>
      </dgm:t>
    </dgm:pt>
    <dgm:pt modelId="{36CF29F5-8C53-42A0-8C18-DA0041F27F6C}" type="pres">
      <dgm:prSet presAssocID="{4BEE803B-51B0-4CED-818F-53EB162CFC93}" presName="diagram" presStyleCnt="0">
        <dgm:presLayoutVars>
          <dgm:dir/>
          <dgm:resizeHandles val="exact"/>
        </dgm:presLayoutVars>
      </dgm:prSet>
      <dgm:spPr/>
      <dgm:t>
        <a:bodyPr/>
        <a:lstStyle/>
        <a:p>
          <a:endParaRPr lang="en-US"/>
        </a:p>
      </dgm:t>
    </dgm:pt>
    <dgm:pt modelId="{8B826C57-B367-4D50-A138-3B91E99E46A2}" type="pres">
      <dgm:prSet presAssocID="{056412EB-3052-49BD-914D-16C8D16C07A1}" presName="node" presStyleLbl="node1" presStyleIdx="0" presStyleCnt="6" custScaleY="58162">
        <dgm:presLayoutVars>
          <dgm:bulletEnabled val="1"/>
        </dgm:presLayoutVars>
      </dgm:prSet>
      <dgm:spPr/>
      <dgm:t>
        <a:bodyPr/>
        <a:lstStyle/>
        <a:p>
          <a:endParaRPr lang="en-US"/>
        </a:p>
      </dgm:t>
    </dgm:pt>
    <dgm:pt modelId="{0520CF88-FD95-4611-8EC7-8059D8234CD8}" type="pres">
      <dgm:prSet presAssocID="{EB7AECA2-C3D1-40DB-8CB2-7ADA08B90CDE}" presName="sibTrans" presStyleCnt="0"/>
      <dgm:spPr/>
    </dgm:pt>
    <dgm:pt modelId="{8D9DE3E1-7343-4CC9-9A05-77FE597E534C}" type="pres">
      <dgm:prSet presAssocID="{A771196D-FD73-4670-9574-0FBB0CF2973C}" presName="node" presStyleLbl="node1" presStyleIdx="1" presStyleCnt="6" custScaleY="51140" custLinFactNeighborX="2507" custLinFactNeighborY="-2248">
        <dgm:presLayoutVars>
          <dgm:bulletEnabled val="1"/>
        </dgm:presLayoutVars>
      </dgm:prSet>
      <dgm:spPr/>
      <dgm:t>
        <a:bodyPr/>
        <a:lstStyle/>
        <a:p>
          <a:endParaRPr lang="en-US"/>
        </a:p>
      </dgm:t>
    </dgm:pt>
    <dgm:pt modelId="{41D8E9C7-962C-4CFB-A8A4-D70E991CC121}" type="pres">
      <dgm:prSet presAssocID="{A029C60C-4C8F-44B1-BEF5-348199CBF476}" presName="sibTrans" presStyleCnt="0"/>
      <dgm:spPr/>
    </dgm:pt>
    <dgm:pt modelId="{1477D6B7-6E42-4FFA-8AE0-BA6220B0B0A0}" type="pres">
      <dgm:prSet presAssocID="{A06FB59D-B4EA-442F-ABC7-793F592653B4}" presName="node" presStyleLbl="node1" presStyleIdx="2" presStyleCnt="6" custScaleY="63718">
        <dgm:presLayoutVars>
          <dgm:bulletEnabled val="1"/>
        </dgm:presLayoutVars>
      </dgm:prSet>
      <dgm:spPr/>
      <dgm:t>
        <a:bodyPr/>
        <a:lstStyle/>
        <a:p>
          <a:endParaRPr lang="en-US"/>
        </a:p>
      </dgm:t>
    </dgm:pt>
    <dgm:pt modelId="{CD2157BC-A32E-4BE2-84ED-F245B8965775}" type="pres">
      <dgm:prSet presAssocID="{6817AFAB-EC6F-465D-B996-ADA502B59A43}" presName="sibTrans" presStyleCnt="0"/>
      <dgm:spPr/>
    </dgm:pt>
    <dgm:pt modelId="{23F05040-383E-4190-A852-17008376C8D7}" type="pres">
      <dgm:prSet presAssocID="{C1846A5C-F1FC-4530-9368-D9F9D61E9FE9}" presName="node" presStyleLbl="node1" presStyleIdx="3" presStyleCnt="6" custScaleY="55780">
        <dgm:presLayoutVars>
          <dgm:bulletEnabled val="1"/>
        </dgm:presLayoutVars>
      </dgm:prSet>
      <dgm:spPr/>
      <dgm:t>
        <a:bodyPr/>
        <a:lstStyle/>
        <a:p>
          <a:endParaRPr lang="en-US"/>
        </a:p>
      </dgm:t>
    </dgm:pt>
    <dgm:pt modelId="{FB3E2B68-0943-420B-A7B1-DA1734BB9081}" type="pres">
      <dgm:prSet presAssocID="{5F616784-42DD-445E-A430-A6FDE9B7ABB0}" presName="sibTrans" presStyleCnt="0"/>
      <dgm:spPr/>
    </dgm:pt>
    <dgm:pt modelId="{52372FD7-4DA5-48F9-A820-9CEFF6DB44E0}" type="pres">
      <dgm:prSet presAssocID="{FEF99B2C-5A06-469D-9F9D-69B7102D70C9}" presName="node" presStyleLbl="node1" presStyleIdx="4" presStyleCnt="6" custScaleY="49458" custLinFactNeighborX="-55103" custLinFactNeighborY="-4106">
        <dgm:presLayoutVars>
          <dgm:bulletEnabled val="1"/>
        </dgm:presLayoutVars>
      </dgm:prSet>
      <dgm:spPr/>
      <dgm:t>
        <a:bodyPr/>
        <a:lstStyle/>
        <a:p>
          <a:endParaRPr lang="en-US"/>
        </a:p>
      </dgm:t>
    </dgm:pt>
    <dgm:pt modelId="{9E6EA438-AEF4-4590-934D-7EDA536D06AE}" type="pres">
      <dgm:prSet presAssocID="{3207C713-32C9-4675-B93B-89366FC36D97}" presName="sibTrans" presStyleCnt="0"/>
      <dgm:spPr/>
    </dgm:pt>
    <dgm:pt modelId="{E2FD3E4D-F3DC-4BAD-AE4C-408F74D16CF2}" type="pres">
      <dgm:prSet presAssocID="{DCBB19D7-8084-432C-8B8B-C9471C413B37}" presName="node" presStyleLbl="node1" presStyleIdx="5" presStyleCnt="6" custScaleY="49458" custLinFactNeighborX="2877" custLinFactNeighborY="-4741">
        <dgm:presLayoutVars>
          <dgm:bulletEnabled val="1"/>
        </dgm:presLayoutVars>
      </dgm:prSet>
      <dgm:spPr/>
      <dgm:t>
        <a:bodyPr/>
        <a:lstStyle/>
        <a:p>
          <a:endParaRPr lang="en-US"/>
        </a:p>
      </dgm:t>
    </dgm:pt>
  </dgm:ptLst>
  <dgm:cxnLst>
    <dgm:cxn modelId="{E03021A1-4072-4525-8CF2-AD27789811C0}" type="presOf" srcId="{FEF99B2C-5A06-469D-9F9D-69B7102D70C9}" destId="{52372FD7-4DA5-48F9-A820-9CEFF6DB44E0}" srcOrd="0" destOrd="0" presId="urn:microsoft.com/office/officeart/2005/8/layout/default"/>
    <dgm:cxn modelId="{47A9C270-3D8D-41E4-8A22-46F2BA3F8DF0}" type="presOf" srcId="{4BEE803B-51B0-4CED-818F-53EB162CFC93}" destId="{36CF29F5-8C53-42A0-8C18-DA0041F27F6C}" srcOrd="0" destOrd="0" presId="urn:microsoft.com/office/officeart/2005/8/layout/default"/>
    <dgm:cxn modelId="{789FE73D-74BE-435E-A972-6602BA652BE2}" srcId="{4BEE803B-51B0-4CED-818F-53EB162CFC93}" destId="{FEF99B2C-5A06-469D-9F9D-69B7102D70C9}" srcOrd="4" destOrd="0" parTransId="{3555C652-DEBC-4B55-9865-14A65C6C03C8}" sibTransId="{3207C713-32C9-4675-B93B-89366FC36D97}"/>
    <dgm:cxn modelId="{5BF5D40A-2DAE-40AA-BC7A-0450B8DFA966}" type="presOf" srcId="{DCBB19D7-8084-432C-8B8B-C9471C413B37}" destId="{E2FD3E4D-F3DC-4BAD-AE4C-408F74D16CF2}" srcOrd="0" destOrd="0" presId="urn:microsoft.com/office/officeart/2005/8/layout/default"/>
    <dgm:cxn modelId="{E4D0C495-E222-4C03-8D4E-8E9B99B0D87E}" type="presOf" srcId="{A771196D-FD73-4670-9574-0FBB0CF2973C}" destId="{8D9DE3E1-7343-4CC9-9A05-77FE597E534C}" srcOrd="0" destOrd="0" presId="urn:microsoft.com/office/officeart/2005/8/layout/default"/>
    <dgm:cxn modelId="{9365F6CA-17F1-4F04-8E65-2A349DB815BB}" srcId="{4BEE803B-51B0-4CED-818F-53EB162CFC93}" destId="{A771196D-FD73-4670-9574-0FBB0CF2973C}" srcOrd="1" destOrd="0" parTransId="{85A7C963-DCCF-4A01-BB73-EADF174BCE85}" sibTransId="{A029C60C-4C8F-44B1-BEF5-348199CBF476}"/>
    <dgm:cxn modelId="{66072087-E40D-4877-80ED-A45FC908705A}" srcId="{4BEE803B-51B0-4CED-818F-53EB162CFC93}" destId="{056412EB-3052-49BD-914D-16C8D16C07A1}" srcOrd="0" destOrd="0" parTransId="{2EE2605B-B447-44A8-A6F8-0156614A0AE0}" sibTransId="{EB7AECA2-C3D1-40DB-8CB2-7ADA08B90CDE}"/>
    <dgm:cxn modelId="{D4A4FB0C-620C-43EF-A777-5C06624C982D}" srcId="{4BEE803B-51B0-4CED-818F-53EB162CFC93}" destId="{C1846A5C-F1FC-4530-9368-D9F9D61E9FE9}" srcOrd="3" destOrd="0" parTransId="{9152EDFE-2D9F-405B-ACFD-1EF3311E90E9}" sibTransId="{5F616784-42DD-445E-A430-A6FDE9B7ABB0}"/>
    <dgm:cxn modelId="{D7ED3701-43DE-4E1E-BFB6-7D7069F00B2C}" type="presOf" srcId="{056412EB-3052-49BD-914D-16C8D16C07A1}" destId="{8B826C57-B367-4D50-A138-3B91E99E46A2}" srcOrd="0" destOrd="0" presId="urn:microsoft.com/office/officeart/2005/8/layout/default"/>
    <dgm:cxn modelId="{3129DA5C-8286-4AB4-9AAB-452E44861505}" srcId="{4BEE803B-51B0-4CED-818F-53EB162CFC93}" destId="{A06FB59D-B4EA-442F-ABC7-793F592653B4}" srcOrd="2" destOrd="0" parTransId="{9B8D53F6-2664-4BAA-AF4E-F51182788735}" sibTransId="{6817AFAB-EC6F-465D-B996-ADA502B59A43}"/>
    <dgm:cxn modelId="{B6F95DF8-4F5E-41CD-9C1E-4E8C37C368D7}" type="presOf" srcId="{C1846A5C-F1FC-4530-9368-D9F9D61E9FE9}" destId="{23F05040-383E-4190-A852-17008376C8D7}" srcOrd="0" destOrd="0" presId="urn:microsoft.com/office/officeart/2005/8/layout/default"/>
    <dgm:cxn modelId="{EB2A5F86-36BB-4227-B6C0-6816BCFB8A0A}" srcId="{4BEE803B-51B0-4CED-818F-53EB162CFC93}" destId="{DCBB19D7-8084-432C-8B8B-C9471C413B37}" srcOrd="5" destOrd="0" parTransId="{3ED38752-9321-4438-A250-376A694ADFAF}" sibTransId="{9FF1B084-5C86-4E90-A508-D2F110C8A4F0}"/>
    <dgm:cxn modelId="{4055AAFC-CFD4-4947-9E26-384F9ABFAA12}" type="presOf" srcId="{A06FB59D-B4EA-442F-ABC7-793F592653B4}" destId="{1477D6B7-6E42-4FFA-8AE0-BA6220B0B0A0}" srcOrd="0" destOrd="0" presId="urn:microsoft.com/office/officeart/2005/8/layout/default"/>
    <dgm:cxn modelId="{9D017EFC-9342-473B-84B9-5D6F09119CD5}" type="presParOf" srcId="{36CF29F5-8C53-42A0-8C18-DA0041F27F6C}" destId="{8B826C57-B367-4D50-A138-3B91E99E46A2}" srcOrd="0" destOrd="0" presId="urn:microsoft.com/office/officeart/2005/8/layout/default"/>
    <dgm:cxn modelId="{9C3FF753-FBFE-4384-ACCA-D0EA8FD58985}" type="presParOf" srcId="{36CF29F5-8C53-42A0-8C18-DA0041F27F6C}" destId="{0520CF88-FD95-4611-8EC7-8059D8234CD8}" srcOrd="1" destOrd="0" presId="urn:microsoft.com/office/officeart/2005/8/layout/default"/>
    <dgm:cxn modelId="{DA3054F8-8A46-4E0E-8D7C-69F3C5C4FEF3}" type="presParOf" srcId="{36CF29F5-8C53-42A0-8C18-DA0041F27F6C}" destId="{8D9DE3E1-7343-4CC9-9A05-77FE597E534C}" srcOrd="2" destOrd="0" presId="urn:microsoft.com/office/officeart/2005/8/layout/default"/>
    <dgm:cxn modelId="{B5DA53D8-DFCF-42AE-9E94-535D8A336D93}" type="presParOf" srcId="{36CF29F5-8C53-42A0-8C18-DA0041F27F6C}" destId="{41D8E9C7-962C-4CFB-A8A4-D70E991CC121}" srcOrd="3" destOrd="0" presId="urn:microsoft.com/office/officeart/2005/8/layout/default"/>
    <dgm:cxn modelId="{5FF798B3-9134-43E5-B21F-84DDBBCD3724}" type="presParOf" srcId="{36CF29F5-8C53-42A0-8C18-DA0041F27F6C}" destId="{1477D6B7-6E42-4FFA-8AE0-BA6220B0B0A0}" srcOrd="4" destOrd="0" presId="urn:microsoft.com/office/officeart/2005/8/layout/default"/>
    <dgm:cxn modelId="{73FEF9FB-6E2E-4C40-98F9-2A54CD656EE4}" type="presParOf" srcId="{36CF29F5-8C53-42A0-8C18-DA0041F27F6C}" destId="{CD2157BC-A32E-4BE2-84ED-F245B8965775}" srcOrd="5" destOrd="0" presId="urn:microsoft.com/office/officeart/2005/8/layout/default"/>
    <dgm:cxn modelId="{D9DF3AFF-6A5E-44BD-AC0C-7F3D44BB30EB}" type="presParOf" srcId="{36CF29F5-8C53-42A0-8C18-DA0041F27F6C}" destId="{23F05040-383E-4190-A852-17008376C8D7}" srcOrd="6" destOrd="0" presId="urn:microsoft.com/office/officeart/2005/8/layout/default"/>
    <dgm:cxn modelId="{1454646F-BF78-4BD0-917A-F88379CD7926}" type="presParOf" srcId="{36CF29F5-8C53-42A0-8C18-DA0041F27F6C}" destId="{FB3E2B68-0943-420B-A7B1-DA1734BB9081}" srcOrd="7" destOrd="0" presId="urn:microsoft.com/office/officeart/2005/8/layout/default"/>
    <dgm:cxn modelId="{3B509D7B-9DD2-45FB-B914-540D6E019F10}" type="presParOf" srcId="{36CF29F5-8C53-42A0-8C18-DA0041F27F6C}" destId="{52372FD7-4DA5-48F9-A820-9CEFF6DB44E0}" srcOrd="8" destOrd="0" presId="urn:microsoft.com/office/officeart/2005/8/layout/default"/>
    <dgm:cxn modelId="{6F82A884-56F0-45A7-ABA2-BA6683C484F3}" type="presParOf" srcId="{36CF29F5-8C53-42A0-8C18-DA0041F27F6C}" destId="{9E6EA438-AEF4-4590-934D-7EDA536D06AE}" srcOrd="9" destOrd="0" presId="urn:microsoft.com/office/officeart/2005/8/layout/default"/>
    <dgm:cxn modelId="{C2F3CA53-A0F1-4A4B-A55D-5D2D44FD84A6}" type="presParOf" srcId="{36CF29F5-8C53-42A0-8C18-DA0041F27F6C}" destId="{E2FD3E4D-F3DC-4BAD-AE4C-408F74D16CF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26C57-B367-4D50-A138-3B91E99E46A2}">
      <dsp:nvSpPr>
        <dsp:cNvPr id="0" name=""/>
        <dsp:cNvSpPr/>
      </dsp:nvSpPr>
      <dsp:spPr>
        <a:xfrm>
          <a:off x="744" y="250040"/>
          <a:ext cx="2902148" cy="10127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Marketing and dissemination</a:t>
          </a:r>
          <a:endParaRPr lang="en-US" sz="1700" kern="1200" dirty="0"/>
        </a:p>
      </dsp:txBody>
      <dsp:txXfrm>
        <a:off x="744" y="250040"/>
        <a:ext cx="2902148" cy="1012768"/>
      </dsp:txXfrm>
    </dsp:sp>
    <dsp:sp modelId="{8D9DE3E1-7343-4CC9-9A05-77FE597E534C}">
      <dsp:nvSpPr>
        <dsp:cNvPr id="0" name=""/>
        <dsp:cNvSpPr/>
      </dsp:nvSpPr>
      <dsp:spPr>
        <a:xfrm>
          <a:off x="3193851" y="272032"/>
          <a:ext cx="2902148" cy="8904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Operationalizing and implementing </a:t>
          </a:r>
          <a:endParaRPr lang="en-US" sz="1700" kern="1200" dirty="0"/>
        </a:p>
      </dsp:txBody>
      <dsp:txXfrm>
        <a:off x="3193851" y="272032"/>
        <a:ext cx="2902148" cy="890495"/>
      </dsp:txXfrm>
    </dsp:sp>
    <dsp:sp modelId="{1477D6B7-6E42-4FFA-8AE0-BA6220B0B0A0}">
      <dsp:nvSpPr>
        <dsp:cNvPr id="0" name=""/>
        <dsp:cNvSpPr/>
      </dsp:nvSpPr>
      <dsp:spPr>
        <a:xfrm>
          <a:off x="744" y="1553023"/>
          <a:ext cx="2902148" cy="1109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Monitoring ongoing implementation </a:t>
          </a:r>
          <a:endParaRPr lang="en-US" sz="1700" kern="1200" dirty="0"/>
        </a:p>
      </dsp:txBody>
      <dsp:txXfrm>
        <a:off x="744" y="1553023"/>
        <a:ext cx="2902148" cy="1109514"/>
      </dsp:txXfrm>
    </dsp:sp>
    <dsp:sp modelId="{23F05040-383E-4190-A852-17008376C8D7}">
      <dsp:nvSpPr>
        <dsp:cNvPr id="0" name=""/>
        <dsp:cNvSpPr/>
      </dsp:nvSpPr>
      <dsp:spPr>
        <a:xfrm>
          <a:off x="3193107" y="1622135"/>
          <a:ext cx="2902148" cy="9712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Best practices for successful collaboration</a:t>
          </a:r>
          <a:endParaRPr lang="en-US" sz="1700" kern="1200" dirty="0"/>
        </a:p>
      </dsp:txBody>
      <dsp:txXfrm>
        <a:off x="3193107" y="1622135"/>
        <a:ext cx="2902148" cy="971291"/>
      </dsp:txXfrm>
    </dsp:sp>
    <dsp:sp modelId="{52372FD7-4DA5-48F9-A820-9CEFF6DB44E0}">
      <dsp:nvSpPr>
        <dsp:cNvPr id="0" name=""/>
        <dsp:cNvSpPr/>
      </dsp:nvSpPr>
      <dsp:spPr>
        <a:xfrm>
          <a:off x="0" y="2881255"/>
          <a:ext cx="2902148" cy="8612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Engaging community stakeholders in the ongoing implementation </a:t>
          </a:r>
          <a:endParaRPr lang="en-US" sz="1700" kern="1200" dirty="0"/>
        </a:p>
      </dsp:txBody>
      <dsp:txXfrm>
        <a:off x="0" y="2881255"/>
        <a:ext cx="2902148" cy="861206"/>
      </dsp:txXfrm>
    </dsp:sp>
    <dsp:sp modelId="{E2FD3E4D-F3DC-4BAD-AE4C-408F74D16CF2}">
      <dsp:nvSpPr>
        <dsp:cNvPr id="0" name=""/>
        <dsp:cNvSpPr/>
      </dsp:nvSpPr>
      <dsp:spPr>
        <a:xfrm>
          <a:off x="3193851" y="2870198"/>
          <a:ext cx="2902148" cy="8612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Sustainability of the Integrated HIV Prevention and Care Plan</a:t>
          </a:r>
          <a:endParaRPr lang="en-US" sz="1700" kern="1200" dirty="0"/>
        </a:p>
      </dsp:txBody>
      <dsp:txXfrm>
        <a:off x="3193851" y="2870198"/>
        <a:ext cx="2902148" cy="861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D41A5-DF0E-481D-A4BF-511B1386C06C}" type="datetimeFigureOut">
              <a:rPr lang="en-US" smtClean="0"/>
              <a:t>9/9/2017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4DE1C-8134-41E8-BE21-2BD548726FEA}" type="slidenum">
              <a:rPr lang="en-US" smtClean="0"/>
              <a:t>‹#›</a:t>
            </a:fld>
            <a:endParaRPr lang="en-US" dirty="0"/>
          </a:p>
        </p:txBody>
      </p:sp>
    </p:spTree>
    <p:extLst>
      <p:ext uri="{BB962C8B-B14F-4D97-AF65-F5344CB8AC3E}">
        <p14:creationId xmlns:p14="http://schemas.microsoft.com/office/powerpoint/2010/main" val="193560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2</a:t>
            </a:fld>
            <a:endParaRPr lang="en-US" dirty="0"/>
          </a:p>
        </p:txBody>
      </p:sp>
    </p:spTree>
    <p:extLst>
      <p:ext uri="{BB962C8B-B14F-4D97-AF65-F5344CB8AC3E}">
        <p14:creationId xmlns:p14="http://schemas.microsoft.com/office/powerpoint/2010/main" val="322509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dirty="0" smtClean="0"/>
              <a:t>Resource or tool on “pre-implementation” activities</a:t>
            </a:r>
          </a:p>
          <a:p>
            <a:pPr lvl="1">
              <a:lnSpc>
                <a:spcPct val="90000"/>
              </a:lnSpc>
            </a:pPr>
            <a:r>
              <a:rPr lang="en-US" dirty="0" smtClean="0"/>
              <a:t>Peer training on re-structuring your health department’s HIV program to reflect integrated planning</a:t>
            </a:r>
          </a:p>
          <a:p>
            <a:pPr lvl="1">
              <a:lnSpc>
                <a:spcPct val="90000"/>
              </a:lnSpc>
            </a:pPr>
            <a:r>
              <a:rPr lang="en-US" dirty="0" smtClean="0"/>
              <a:t>Resource guide on different aspects of integrated planning</a:t>
            </a:r>
          </a:p>
          <a:p>
            <a:pPr lvl="1">
              <a:lnSpc>
                <a:spcPct val="90000"/>
              </a:lnSpc>
            </a:pPr>
            <a:r>
              <a:rPr lang="en-US" dirty="0" smtClean="0"/>
              <a:t>Resource or tool to guide monitoring of plan including development of metrics</a:t>
            </a:r>
          </a:p>
          <a:p>
            <a:pPr lvl="1">
              <a:lnSpc>
                <a:spcPct val="90000"/>
              </a:lnSpc>
            </a:pPr>
            <a:r>
              <a:rPr lang="en-US" dirty="0" smtClean="0"/>
              <a:t>Resource or tool to guide dissemination and promotion of plan and ongoing progress</a:t>
            </a:r>
          </a:p>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12</a:t>
            </a:fld>
            <a:endParaRPr lang="en-US" dirty="0"/>
          </a:p>
        </p:txBody>
      </p:sp>
    </p:spTree>
    <p:extLst>
      <p:ext uri="{BB962C8B-B14F-4D97-AF65-F5344CB8AC3E}">
        <p14:creationId xmlns:p14="http://schemas.microsoft.com/office/powerpoint/2010/main" val="342580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13</a:t>
            </a:fld>
            <a:endParaRPr lang="en-US" dirty="0"/>
          </a:p>
        </p:txBody>
      </p:sp>
    </p:spTree>
    <p:extLst>
      <p:ext uri="{BB962C8B-B14F-4D97-AF65-F5344CB8AC3E}">
        <p14:creationId xmlns:p14="http://schemas.microsoft.com/office/powerpoint/2010/main" val="179224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all identified T/TA needs discussed today, what are the best modalities for national T/TA to implement T/TA objectives? </a:t>
            </a:r>
          </a:p>
          <a:p>
            <a:pPr lvl="0"/>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14</a:t>
            </a:fld>
            <a:endParaRPr lang="en-US" dirty="0"/>
          </a:p>
        </p:txBody>
      </p:sp>
    </p:spTree>
    <p:extLst>
      <p:ext uri="{BB962C8B-B14F-4D97-AF65-F5344CB8AC3E}">
        <p14:creationId xmlns:p14="http://schemas.microsoft.com/office/powerpoint/2010/main" val="177710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15</a:t>
            </a:fld>
            <a:endParaRPr lang="en-US" dirty="0"/>
          </a:p>
        </p:txBody>
      </p:sp>
    </p:spTree>
    <p:extLst>
      <p:ext uri="{BB962C8B-B14F-4D97-AF65-F5344CB8AC3E}">
        <p14:creationId xmlns:p14="http://schemas.microsoft.com/office/powerpoint/2010/main" val="41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85801" y="4343400"/>
            <a:ext cx="5486399" cy="4114800"/>
          </a:xfrm>
          <a:prstGeom prst="rect">
            <a:avLst/>
          </a:prstGeom>
          <a:noFill/>
          <a:ln>
            <a:noFill/>
          </a:ln>
        </p:spPr>
        <p:txBody>
          <a:bodyPr lIns="91419" tIns="45697" rIns="91419" bIns="45697" anchor="t" anchorCtr="0">
            <a:noAutofit/>
          </a:bodyPr>
          <a:lstStyle/>
          <a:p>
            <a:pPr>
              <a:buSzPct val="25000"/>
            </a:pPr>
            <a:endParaRPr dirty="0">
              <a:solidFill>
                <a:schemeClr val="dk1"/>
              </a:solidFill>
              <a:latin typeface="Calibri"/>
              <a:ea typeface="Calibri"/>
              <a:cs typeface="Calibri"/>
              <a:sym typeface="Calibri"/>
            </a:endParaRPr>
          </a:p>
        </p:txBody>
      </p:sp>
      <p:sp>
        <p:nvSpPr>
          <p:cNvPr id="417" name="Shape 417"/>
          <p:cNvSpPr txBox="1">
            <a:spLocks noGrp="1"/>
          </p:cNvSpPr>
          <p:nvPr>
            <p:ph type="sldNum" idx="12"/>
          </p:nvPr>
        </p:nvSpPr>
        <p:spPr>
          <a:xfrm>
            <a:off x="3884612" y="8685214"/>
            <a:ext cx="2971800" cy="457199"/>
          </a:xfrm>
          <a:prstGeom prst="rect">
            <a:avLst/>
          </a:prstGeom>
          <a:noFill/>
          <a:ln>
            <a:noFill/>
          </a:ln>
        </p:spPr>
        <p:txBody>
          <a:bodyPr lIns="91419" tIns="45697" rIns="91419" bIns="45697"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16</a:t>
            </a:fld>
            <a:endParaRPr lang="en-US" dirty="0">
              <a:solidFill>
                <a:prstClr val="black"/>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10" indent="-283060" eaLnBrk="0" hangingPunct="0">
              <a:spcBef>
                <a:spcPct val="30000"/>
              </a:spcBef>
              <a:defRPr sz="1200">
                <a:solidFill>
                  <a:schemeClr val="tx1"/>
                </a:solidFill>
                <a:latin typeface="Calibri" pitchFamily="34" charset="0"/>
              </a:defRPr>
            </a:lvl2pPr>
            <a:lvl3pPr marL="1140016" indent="-225515" eaLnBrk="0" hangingPunct="0">
              <a:spcBef>
                <a:spcPct val="30000"/>
              </a:spcBef>
              <a:defRPr sz="1200">
                <a:solidFill>
                  <a:schemeClr val="tx1"/>
                </a:solidFill>
                <a:latin typeface="Calibri" pitchFamily="34" charset="0"/>
              </a:defRPr>
            </a:lvl3pPr>
            <a:lvl4pPr marL="1597267" indent="-225515" eaLnBrk="0" hangingPunct="0">
              <a:spcBef>
                <a:spcPct val="30000"/>
              </a:spcBef>
              <a:defRPr sz="1200">
                <a:solidFill>
                  <a:schemeClr val="tx1"/>
                </a:solidFill>
                <a:latin typeface="Calibri" pitchFamily="34" charset="0"/>
              </a:defRPr>
            </a:lvl4pPr>
            <a:lvl5pPr marL="2054517" indent="-225515" eaLnBrk="0" hangingPunct="0">
              <a:spcBef>
                <a:spcPct val="30000"/>
              </a:spcBef>
              <a:defRPr sz="1200">
                <a:solidFill>
                  <a:schemeClr val="tx1"/>
                </a:solidFill>
                <a:latin typeface="Calibri" pitchFamily="34" charset="0"/>
              </a:defRPr>
            </a:lvl5pPr>
            <a:lvl6pPr marL="2502436" indent="-225515" eaLnBrk="0" fontAlgn="base" hangingPunct="0">
              <a:spcBef>
                <a:spcPct val="30000"/>
              </a:spcBef>
              <a:spcAft>
                <a:spcPct val="0"/>
              </a:spcAft>
              <a:defRPr sz="1200">
                <a:solidFill>
                  <a:schemeClr val="tx1"/>
                </a:solidFill>
                <a:latin typeface="Calibri" pitchFamily="34" charset="0"/>
              </a:defRPr>
            </a:lvl6pPr>
            <a:lvl7pPr marL="2950355" indent="-225515" eaLnBrk="0" fontAlgn="base" hangingPunct="0">
              <a:spcBef>
                <a:spcPct val="30000"/>
              </a:spcBef>
              <a:spcAft>
                <a:spcPct val="0"/>
              </a:spcAft>
              <a:defRPr sz="1200">
                <a:solidFill>
                  <a:schemeClr val="tx1"/>
                </a:solidFill>
                <a:latin typeface="Calibri" pitchFamily="34" charset="0"/>
              </a:defRPr>
            </a:lvl7pPr>
            <a:lvl8pPr marL="3398274" indent="-225515" eaLnBrk="0" fontAlgn="base" hangingPunct="0">
              <a:spcBef>
                <a:spcPct val="30000"/>
              </a:spcBef>
              <a:spcAft>
                <a:spcPct val="0"/>
              </a:spcAft>
              <a:defRPr sz="1200">
                <a:solidFill>
                  <a:schemeClr val="tx1"/>
                </a:solidFill>
                <a:latin typeface="Calibri" pitchFamily="34" charset="0"/>
              </a:defRPr>
            </a:lvl8pPr>
            <a:lvl9pPr marL="3846192" indent="-22551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2BCE060-C464-47BC-9FF8-5CBACFA23D78}" type="slidenum">
              <a:rPr lang="en-US" altLang="en-US" smtClean="0">
                <a:solidFill>
                  <a:srgbClr val="000000"/>
                </a:solidFill>
                <a:cs typeface="Arial" charset="0"/>
              </a:rPr>
              <a:pPr eaLnBrk="1" fontAlgn="base" hangingPunct="1">
                <a:spcBef>
                  <a:spcPct val="0"/>
                </a:spcBef>
                <a:spcAft>
                  <a:spcPct val="0"/>
                </a:spcAft>
              </a:pPr>
              <a:t>3</a:t>
            </a:fld>
            <a:endParaRPr lang="en-US" altLang="en-US" dirty="0"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8D94DE1C-8134-41E8-BE21-2BD548726FEA}" type="slidenum">
              <a:rPr lang="en-US" smtClean="0"/>
              <a:t>4</a:t>
            </a:fld>
            <a:endParaRPr lang="en-US" dirty="0"/>
          </a:p>
        </p:txBody>
      </p:sp>
    </p:spTree>
    <p:extLst>
      <p:ext uri="{BB962C8B-B14F-4D97-AF65-F5344CB8AC3E}">
        <p14:creationId xmlns:p14="http://schemas.microsoft.com/office/powerpoint/2010/main" val="342580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580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6</a:t>
            </a:fld>
            <a:endParaRPr lang="en-US" dirty="0"/>
          </a:p>
        </p:txBody>
      </p:sp>
    </p:spTree>
    <p:extLst>
      <p:ext uri="{BB962C8B-B14F-4D97-AF65-F5344CB8AC3E}">
        <p14:creationId xmlns:p14="http://schemas.microsoft.com/office/powerpoint/2010/main" val="342580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8</a:t>
            </a:fld>
            <a:endParaRPr lang="en-US" dirty="0"/>
          </a:p>
        </p:txBody>
      </p:sp>
    </p:spTree>
    <p:extLst>
      <p:ext uri="{BB962C8B-B14F-4D97-AF65-F5344CB8AC3E}">
        <p14:creationId xmlns:p14="http://schemas.microsoft.com/office/powerpoint/2010/main" val="342580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9</a:t>
            </a:fld>
            <a:endParaRPr lang="en-US" dirty="0"/>
          </a:p>
        </p:txBody>
      </p:sp>
    </p:spTree>
    <p:extLst>
      <p:ext uri="{BB962C8B-B14F-4D97-AF65-F5344CB8AC3E}">
        <p14:creationId xmlns:p14="http://schemas.microsoft.com/office/powerpoint/2010/main" val="342580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10</a:t>
            </a:fld>
            <a:endParaRPr lang="en-US" dirty="0"/>
          </a:p>
        </p:txBody>
      </p:sp>
    </p:spTree>
    <p:extLst>
      <p:ext uri="{BB962C8B-B14F-4D97-AF65-F5344CB8AC3E}">
        <p14:creationId xmlns:p14="http://schemas.microsoft.com/office/powerpoint/2010/main" val="177710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 </a:t>
            </a:r>
          </a:p>
          <a:p>
            <a:r>
              <a:rPr lang="en-US" dirty="0" smtClean="0"/>
              <a:t>Support with linkage to care</a:t>
            </a:r>
          </a:p>
          <a:p>
            <a:r>
              <a:rPr lang="en-US" dirty="0" smtClean="0"/>
              <a:t>Sustainability of funding for linkage activities</a:t>
            </a:r>
          </a:p>
          <a:p>
            <a:pPr lvl="0"/>
            <a:endParaRPr lang="en-US" dirty="0"/>
          </a:p>
        </p:txBody>
      </p:sp>
      <p:sp>
        <p:nvSpPr>
          <p:cNvPr id="4" name="Slide Number Placeholder 3"/>
          <p:cNvSpPr>
            <a:spLocks noGrp="1"/>
          </p:cNvSpPr>
          <p:nvPr>
            <p:ph type="sldNum" sz="quarter" idx="10"/>
          </p:nvPr>
        </p:nvSpPr>
        <p:spPr/>
        <p:txBody>
          <a:bodyPr/>
          <a:lstStyle/>
          <a:p>
            <a:fld id="{8D94DE1C-8134-41E8-BE21-2BD548726FEA}" type="slidenum">
              <a:rPr lang="en-US" smtClean="0"/>
              <a:t>11</a:t>
            </a:fld>
            <a:endParaRPr lang="en-US" dirty="0"/>
          </a:p>
        </p:txBody>
      </p:sp>
    </p:spTree>
    <p:extLst>
      <p:ext uri="{BB962C8B-B14F-4D97-AF65-F5344CB8AC3E}">
        <p14:creationId xmlns:p14="http://schemas.microsoft.com/office/powerpoint/2010/main" val="1777107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5562600"/>
            <a:ext cx="9144000" cy="990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609600"/>
            <a:ext cx="7772400" cy="1470025"/>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685800" y="2263140"/>
            <a:ext cx="7772400" cy="70866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88960"/>
            <a:ext cx="5736799" cy="1337881"/>
          </a:xfrm>
          <a:prstGeom prst="rect">
            <a:avLst/>
          </a:prstGeom>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49" y="5827211"/>
            <a:ext cx="688951" cy="46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93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a:off x="0" y="5562600"/>
            <a:ext cx="9144000" cy="990599"/>
          </a:xfrm>
          <a:prstGeom prst="rect">
            <a:avLst/>
          </a:prstGeom>
          <a:solidFill>
            <a:schemeClr val="accent6"/>
          </a:solidFill>
          <a:ln>
            <a:noFill/>
          </a:ln>
        </p:spPr>
        <p:txBody>
          <a:bodyPr lIns="91425" tIns="45700" rIns="91425" bIns="45700" anchor="ctr" anchorCtr="0">
            <a:noAutofit/>
          </a:bodyPr>
          <a:lstStyle/>
          <a:p>
            <a:pPr algn="ctr"/>
            <a:endParaRPr kern="0" dirty="0">
              <a:solidFill>
                <a:srgbClr val="FFFFFF"/>
              </a:solidFill>
              <a:latin typeface="Calibri"/>
              <a:ea typeface="Calibri"/>
              <a:cs typeface="Calibri"/>
              <a:sym typeface="Calibri"/>
            </a:endParaRPr>
          </a:p>
        </p:txBody>
      </p:sp>
      <p:sp>
        <p:nvSpPr>
          <p:cNvPr id="14" name="Shape 14"/>
          <p:cNvSpPr txBox="1">
            <a:spLocks noGrp="1"/>
          </p:cNvSpPr>
          <p:nvPr>
            <p:ph type="ctrTitle"/>
          </p:nvPr>
        </p:nvSpPr>
        <p:spPr>
          <a:xfrm>
            <a:off x="685800" y="609600"/>
            <a:ext cx="7772400" cy="1470024"/>
          </a:xfrm>
          <a:prstGeom prst="rect">
            <a:avLst/>
          </a:prstGeom>
          <a:noFill/>
          <a:ln>
            <a:noFill/>
          </a:ln>
        </p:spPr>
        <p:txBody>
          <a:bodyPr lIns="91425" tIns="91425" rIns="91425" bIns="91425" anchor="t"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subTitle" idx="1"/>
          </p:nvPr>
        </p:nvSpPr>
        <p:spPr>
          <a:xfrm>
            <a:off x="685800" y="2263140"/>
            <a:ext cx="7772400" cy="708660"/>
          </a:xfrm>
          <a:prstGeom prst="rect">
            <a:avLst/>
          </a:prstGeom>
          <a:noFill/>
          <a:ln>
            <a:noFill/>
          </a:ln>
        </p:spPr>
        <p:txBody>
          <a:bodyPr lIns="91425" tIns="91425" rIns="91425" bIns="91425" anchor="t" anchorCtr="0"/>
          <a:lstStyle>
            <a:lvl1pPr marL="0" marR="0" lvl="0" indent="0" algn="l" rtl="0">
              <a:spcBef>
                <a:spcPts val="480"/>
              </a:spcBef>
              <a:buClr>
                <a:schemeClr val="accent2"/>
              </a:buClr>
              <a:buFont typeface="Noto Sans Symbols"/>
              <a:buNone/>
              <a:defRPr sz="2400" b="0" i="0" u="none" strike="noStrike" cap="none">
                <a:solidFill>
                  <a:schemeClr val="dk1"/>
                </a:solidFill>
                <a:latin typeface="Calibri"/>
                <a:ea typeface="Calibri"/>
                <a:cs typeface="Calibri"/>
                <a:sym typeface="Calibri"/>
              </a:defRPr>
            </a:lvl1pPr>
            <a:lvl2pPr marL="457200" marR="0" lvl="1" indent="0" algn="ctr" rtl="0">
              <a:spcBef>
                <a:spcPts val="560"/>
              </a:spcBef>
              <a:buClr>
                <a:schemeClr val="accent1"/>
              </a:buClr>
              <a:buFont typeface="Arial"/>
              <a:buNone/>
              <a:defRPr sz="2800" b="0" i="0" u="none" strike="noStrike" cap="none">
                <a:solidFill>
                  <a:srgbClr val="98999A"/>
                </a:solidFill>
                <a:latin typeface="Calibri"/>
                <a:ea typeface="Calibri"/>
                <a:cs typeface="Calibri"/>
                <a:sym typeface="Calibri"/>
              </a:defRPr>
            </a:lvl2pPr>
            <a:lvl3pPr marL="914400" marR="0" lvl="2" indent="0" algn="ctr" rtl="0">
              <a:spcBef>
                <a:spcPts val="480"/>
              </a:spcBef>
              <a:buClr>
                <a:schemeClr val="accent5"/>
              </a:buClr>
              <a:buFont typeface="Noto Sans Symbols"/>
              <a:buNone/>
              <a:defRPr sz="2400" b="0" i="0" u="none" strike="noStrike" cap="none">
                <a:solidFill>
                  <a:srgbClr val="98999A"/>
                </a:solidFill>
                <a:latin typeface="Calibri"/>
                <a:ea typeface="Calibri"/>
                <a:cs typeface="Calibri"/>
                <a:sym typeface="Calibri"/>
              </a:defRPr>
            </a:lvl3pPr>
            <a:lvl4pPr marL="1371600" marR="0" lvl="3" indent="0" algn="ctr" rtl="0">
              <a:spcBef>
                <a:spcPts val="400"/>
              </a:spcBef>
              <a:buClr>
                <a:srgbClr val="F7A4A7"/>
              </a:buClr>
              <a:buFont typeface="Arial"/>
              <a:buNone/>
              <a:defRPr sz="2000" b="0" i="0" u="none" strike="noStrike" cap="none">
                <a:solidFill>
                  <a:srgbClr val="98999A"/>
                </a:solidFill>
                <a:latin typeface="Calibri"/>
                <a:ea typeface="Calibri"/>
                <a:cs typeface="Calibri"/>
                <a:sym typeface="Calibri"/>
              </a:defRPr>
            </a:lvl4pPr>
            <a:lvl5pPr marL="1828800" marR="0" lvl="4" indent="0" algn="ctr" rtl="0">
              <a:spcBef>
                <a:spcPts val="400"/>
              </a:spcBef>
              <a:buClr>
                <a:srgbClr val="DCDDDD"/>
              </a:buClr>
              <a:buFont typeface="Noto Sans Symbols"/>
              <a:buNone/>
              <a:defRPr sz="2000" b="0" i="0" u="none" strike="noStrike" cap="none">
                <a:solidFill>
                  <a:srgbClr val="98999A"/>
                </a:solidFill>
                <a:latin typeface="Calibri"/>
                <a:ea typeface="Calibri"/>
                <a:cs typeface="Calibri"/>
                <a:sym typeface="Calibri"/>
              </a:defRPr>
            </a:lvl5pPr>
            <a:lvl6pPr marL="2286000" marR="0" lvl="5"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6pPr>
            <a:lvl7pPr marL="2743200" marR="0" lvl="6"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7pPr>
            <a:lvl8pPr marL="3200400" marR="0" lvl="7"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8pPr>
            <a:lvl9pPr marL="3657600" marR="0" lvl="8" indent="0" algn="ctr" rtl="0">
              <a:spcBef>
                <a:spcPts val="400"/>
              </a:spcBef>
              <a:buClr>
                <a:srgbClr val="98999A"/>
              </a:buClr>
              <a:buFont typeface="Arial"/>
              <a:buNone/>
              <a:defRPr sz="2000" b="0" i="0" u="none" strike="noStrike" cap="none">
                <a:solidFill>
                  <a:srgbClr val="98999A"/>
                </a:solidFill>
                <a:latin typeface="Calibri"/>
                <a:ea typeface="Calibri"/>
                <a:cs typeface="Calibri"/>
                <a:sym typeface="Calibri"/>
              </a:defRPr>
            </a:lvl9pPr>
          </a:lstStyle>
          <a:p>
            <a:endParaRPr/>
          </a:p>
        </p:txBody>
      </p:sp>
      <p:pic>
        <p:nvPicPr>
          <p:cNvPr id="16" name="Shape 16"/>
          <p:cNvPicPr preferRelativeResize="0"/>
          <p:nvPr/>
        </p:nvPicPr>
        <p:blipFill rotWithShape="1">
          <a:blip r:embed="rId2">
            <a:alphaModFix/>
          </a:blip>
          <a:srcRect/>
          <a:stretch/>
        </p:blipFill>
        <p:spPr>
          <a:xfrm>
            <a:off x="457200" y="5388960"/>
            <a:ext cx="5736799" cy="1337881"/>
          </a:xfrm>
          <a:prstGeom prst="rect">
            <a:avLst/>
          </a:prstGeom>
          <a:noFill/>
          <a:ln>
            <a:noFill/>
          </a:ln>
        </p:spPr>
      </p:pic>
      <p:pic>
        <p:nvPicPr>
          <p:cNvPr id="17" name="Shape 17"/>
          <p:cNvPicPr preferRelativeResize="0"/>
          <p:nvPr/>
        </p:nvPicPr>
        <p:blipFill rotWithShape="1">
          <a:blip r:embed="rId3">
            <a:alphaModFix/>
          </a:blip>
          <a:srcRect/>
          <a:stretch/>
        </p:blipFill>
        <p:spPr>
          <a:xfrm>
            <a:off x="7769249" y="5827210"/>
            <a:ext cx="688951" cy="461377"/>
          </a:xfrm>
          <a:prstGeom prst="rect">
            <a:avLst/>
          </a:prstGeom>
          <a:noFill/>
          <a:ln>
            <a:noFill/>
          </a:ln>
        </p:spPr>
      </p:pic>
    </p:spTree>
    <p:extLst>
      <p:ext uri="{BB962C8B-B14F-4D97-AF65-F5344CB8AC3E}">
        <p14:creationId xmlns:p14="http://schemas.microsoft.com/office/powerpoint/2010/main" val="280192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1" name="Shape 21"/>
          <p:cNvCxnSpPr/>
          <p:nvPr/>
        </p:nvCxnSpPr>
        <p:spPr>
          <a:xfrm>
            <a:off x="457200" y="1143000"/>
            <a:ext cx="82296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14196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433200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7620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accent3"/>
              </a:buClr>
              <a:buFont typeface="Calibri"/>
              <a:buNone/>
              <a:defRPr sz="6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pic>
        <p:nvPicPr>
          <p:cNvPr id="25" name="Shape 25"/>
          <p:cNvPicPr preferRelativeResize="0"/>
          <p:nvPr/>
        </p:nvPicPr>
        <p:blipFill rotWithShape="1">
          <a:blip r:embed="rId2">
            <a:alphaModFix/>
          </a:blip>
          <a:srcRect r="23806" b="52393"/>
          <a:stretch/>
        </p:blipFill>
        <p:spPr>
          <a:xfrm>
            <a:off x="3810000" y="3898900"/>
            <a:ext cx="5333999" cy="2959100"/>
          </a:xfrm>
          <a:prstGeom prst="rect">
            <a:avLst/>
          </a:prstGeom>
          <a:noFill/>
          <a:ln>
            <a:noFill/>
          </a:ln>
        </p:spPr>
      </p:pic>
    </p:spTree>
    <p:extLst>
      <p:ext uri="{BB962C8B-B14F-4D97-AF65-F5344CB8AC3E}">
        <p14:creationId xmlns:p14="http://schemas.microsoft.com/office/powerpoint/2010/main" val="26071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_yellow">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3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9" name="Shape 29"/>
          <p:cNvCxnSpPr/>
          <p:nvPr/>
        </p:nvCxnSpPr>
        <p:spPr>
          <a:xfrm>
            <a:off x="457200" y="1143000"/>
            <a:ext cx="8229600" cy="0"/>
          </a:xfrm>
          <a:prstGeom prst="straightConnector1">
            <a:avLst/>
          </a:prstGeom>
          <a:noFill/>
          <a:ln w="63500" cap="sq" cmpd="sng">
            <a:solidFill>
              <a:schemeClr val="accent1"/>
            </a:solidFill>
            <a:prstDash val="solid"/>
            <a:miter/>
            <a:headEnd type="none" w="med" len="med"/>
            <a:tailEnd type="none" w="med" len="med"/>
          </a:ln>
        </p:spPr>
      </p:cxnSp>
    </p:spTree>
    <p:extLst>
      <p:ext uri="{BB962C8B-B14F-4D97-AF65-F5344CB8AC3E}">
        <p14:creationId xmlns:p14="http://schemas.microsoft.com/office/powerpoint/2010/main" val="404060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_yellow">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398713"/>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3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33" name="Shape 33"/>
          <p:cNvCxnSpPr/>
          <p:nvPr/>
        </p:nvCxnSpPr>
        <p:spPr>
          <a:xfrm>
            <a:off x="457200" y="1673351"/>
            <a:ext cx="8229600" cy="0"/>
          </a:xfrm>
          <a:prstGeom prst="straightConnector1">
            <a:avLst/>
          </a:prstGeom>
          <a:noFill/>
          <a:ln w="63500" cap="sq" cmpd="sng">
            <a:solidFill>
              <a:schemeClr val="accent1"/>
            </a:solidFill>
            <a:prstDash val="solid"/>
            <a:miter/>
            <a:headEnd type="none" w="med" len="med"/>
            <a:tailEnd type="none" w="med" len="med"/>
          </a:ln>
        </p:spPr>
      </p:cxnSp>
    </p:spTree>
    <p:extLst>
      <p:ext uri="{BB962C8B-B14F-4D97-AF65-F5344CB8AC3E}">
        <p14:creationId xmlns:p14="http://schemas.microsoft.com/office/powerpoint/2010/main" val="362129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_yellow">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3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accent2"/>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F7A4A7"/>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rgbClr val="DCDDDD"/>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accent2"/>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F7A4A7"/>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rgbClr val="DCDDDD"/>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 name="Shape 38"/>
          <p:cNvCxnSpPr/>
          <p:nvPr/>
        </p:nvCxnSpPr>
        <p:spPr>
          <a:xfrm>
            <a:off x="457200" y="1143000"/>
            <a:ext cx="8229600" cy="0"/>
          </a:xfrm>
          <a:prstGeom prst="straightConnector1">
            <a:avLst/>
          </a:prstGeom>
          <a:noFill/>
          <a:ln w="63500" cap="sq" cmpd="sng">
            <a:solidFill>
              <a:schemeClr val="accent1"/>
            </a:solidFill>
            <a:prstDash val="solid"/>
            <a:miter/>
            <a:headEnd type="none" w="med" len="med"/>
            <a:tailEnd type="none" w="med" len="med"/>
          </a:ln>
        </p:spPr>
      </p:cxnSp>
    </p:spTree>
    <p:extLst>
      <p:ext uri="{BB962C8B-B14F-4D97-AF65-F5344CB8AC3E}">
        <p14:creationId xmlns:p14="http://schemas.microsoft.com/office/powerpoint/2010/main" val="250643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_navy">
    <p:bg>
      <p:bgPr>
        <a:solidFill>
          <a:schemeClr val="dk1"/>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Calibri"/>
              <a:buNone/>
              <a:defRPr sz="3600" b="1" i="0" u="none" strike="noStrike" cap="none">
                <a:solidFill>
                  <a:schemeClr val="accen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2" name="Shape 42"/>
          <p:cNvCxnSpPr/>
          <p:nvPr/>
        </p:nvCxnSpPr>
        <p:spPr>
          <a:xfrm>
            <a:off x="457200" y="1143000"/>
            <a:ext cx="8229600" cy="0"/>
          </a:xfrm>
          <a:prstGeom prst="straightConnector1">
            <a:avLst/>
          </a:prstGeom>
          <a:noFill/>
          <a:ln w="63500" cap="sq" cmpd="sng">
            <a:solidFill>
              <a:srgbClr val="FDCF8A"/>
            </a:solidFill>
            <a:prstDash val="solid"/>
            <a:miter/>
            <a:headEnd type="none" w="med" len="med"/>
            <a:tailEnd type="none" w="med" len="med"/>
          </a:ln>
        </p:spPr>
      </p:cxnSp>
    </p:spTree>
    <p:extLst>
      <p:ext uri="{BB962C8B-B14F-4D97-AF65-F5344CB8AC3E}">
        <p14:creationId xmlns:p14="http://schemas.microsoft.com/office/powerpoint/2010/main" val="100840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and Content_yellow">
    <p:bg>
      <p:bgPr>
        <a:solidFill>
          <a:schemeClr val="dk1"/>
        </a:solid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398713"/>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Calibri"/>
              <a:buNone/>
              <a:defRPr sz="3600" b="1" i="0" u="none" strike="noStrike" cap="none">
                <a:solidFill>
                  <a:schemeClr val="accen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46" name="Shape 46"/>
          <p:cNvCxnSpPr/>
          <p:nvPr/>
        </p:nvCxnSpPr>
        <p:spPr>
          <a:xfrm>
            <a:off x="457200" y="1673351"/>
            <a:ext cx="8229600" cy="0"/>
          </a:xfrm>
          <a:prstGeom prst="straightConnector1">
            <a:avLst/>
          </a:prstGeom>
          <a:noFill/>
          <a:ln w="63500" cap="sq" cmpd="sng">
            <a:solidFill>
              <a:srgbClr val="FDDEB1"/>
            </a:solidFill>
            <a:prstDash val="solid"/>
            <a:miter/>
            <a:headEnd type="none" w="med" len="med"/>
            <a:tailEnd type="none" w="med" len="med"/>
          </a:ln>
        </p:spPr>
      </p:cxnSp>
    </p:spTree>
    <p:extLst>
      <p:ext uri="{BB962C8B-B14F-4D97-AF65-F5344CB8AC3E}">
        <p14:creationId xmlns:p14="http://schemas.microsoft.com/office/powerpoint/2010/main" val="2389357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2">
    <p:bg>
      <p:bgPr>
        <a:solidFill>
          <a:schemeClr val="accent2"/>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722312" y="762000"/>
            <a:ext cx="7772400" cy="5029199"/>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Calibri"/>
              <a:buNone/>
              <a:defRPr sz="72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57258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p:nvCxnSpPr>
        <p:spPr>
          <a:xfrm>
            <a:off x="457200" y="1143000"/>
            <a:ext cx="8229600" cy="0"/>
          </a:xfrm>
          <a:prstGeom prst="line">
            <a:avLst/>
          </a:prstGeom>
          <a:ln w="63500"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476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accent2"/>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F7A4A7"/>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rgbClr val="DCDDDD"/>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accent2"/>
              </a:buClr>
              <a:buSzPct val="100000"/>
              <a:buFont typeface="Noto Sans Symbols"/>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accent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rgbClr val="F7A4A7"/>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rgbClr val="DCDDDD"/>
              </a:buClr>
              <a:buSzPct val="100000"/>
              <a:buFont typeface="Noto Sans Symbols"/>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 name="Shape 57"/>
          <p:cNvCxnSpPr/>
          <p:nvPr/>
        </p:nvCxnSpPr>
        <p:spPr>
          <a:xfrm>
            <a:off x="457200" y="1143000"/>
            <a:ext cx="82296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3121161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accent2"/>
              </a:buClr>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5"/>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F7A4A7"/>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DCDDDD"/>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accent2"/>
              </a:buClr>
              <a:buSzPct val="100000"/>
              <a:buFont typeface="Noto Sans Symbols"/>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accent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rgbClr val="F7A4A7"/>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DCDDDD"/>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accent2"/>
              </a:buClr>
              <a:buFont typeface="Noto Sans Symbols"/>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5"/>
              </a:buClr>
              <a:buFont typeface="Noto Sans Symbols"/>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rgbClr val="F7A4A7"/>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rgbClr val="DCDDDD"/>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accent2"/>
              </a:buClr>
              <a:buSzPct val="100000"/>
              <a:buFont typeface="Noto Sans Symbols"/>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accent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rgbClr val="F7A4A7"/>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rgbClr val="DCDDDD"/>
              </a:buClr>
              <a:buSzPct val="100000"/>
              <a:buFont typeface="Noto Sans Symbols"/>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cxnSp>
        <p:nvCxnSpPr>
          <p:cNvPr id="64" name="Shape 64"/>
          <p:cNvCxnSpPr/>
          <p:nvPr/>
        </p:nvCxnSpPr>
        <p:spPr>
          <a:xfrm>
            <a:off x="457200" y="1143000"/>
            <a:ext cx="82296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378570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cxnSp>
        <p:nvCxnSpPr>
          <p:cNvPr id="67" name="Shape 67"/>
          <p:cNvCxnSpPr/>
          <p:nvPr/>
        </p:nvCxnSpPr>
        <p:spPr>
          <a:xfrm>
            <a:off x="457200" y="1143000"/>
            <a:ext cx="82296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3192241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398713"/>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2057400"/>
            <a:ext cx="8229600" cy="40687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50" name="Shape 50"/>
          <p:cNvCxnSpPr/>
          <p:nvPr/>
        </p:nvCxnSpPr>
        <p:spPr>
          <a:xfrm>
            <a:off x="457200" y="1673351"/>
            <a:ext cx="8229600" cy="0"/>
          </a:xfrm>
          <a:prstGeom prst="straightConnector1">
            <a:avLst/>
          </a:prstGeom>
          <a:noFill/>
          <a:ln w="63500" cap="sq"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279737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p:spPr>
        <p:txBody>
          <a:bodyPr anchor="t">
            <a:noAutofit/>
          </a:bodyPr>
          <a:lstStyle>
            <a:lvl1pPr algn="l">
              <a:defRPr sz="6600" b="1" cap="none"/>
            </a:lvl1pPr>
          </a:lstStyle>
          <a:p>
            <a:r>
              <a:rPr lang="en-US" dirty="0" smtClean="0"/>
              <a:t>Click to edit master title style</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r="23807" b="52393"/>
          <a:stretch>
            <a:fillRect/>
          </a:stretch>
        </p:blipFill>
        <p:spPr bwMode="auto">
          <a:xfrm>
            <a:off x="3810000" y="3898900"/>
            <a:ext cx="5334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7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5029200"/>
          </a:xfrm>
        </p:spPr>
        <p:txBody>
          <a:bodyPr anchor="t">
            <a:normAutofit/>
          </a:bodyPr>
          <a:lstStyle>
            <a:lvl1pPr algn="l">
              <a:defRPr sz="7200" b="1" cap="none">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76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p:nvCxnSpPr>
        <p:spPr>
          <a:xfrm>
            <a:off x="457200" y="1447800"/>
            <a:ext cx="8229600" cy="0"/>
          </a:xfrm>
          <a:prstGeom prst="line">
            <a:avLst/>
          </a:prstGeom>
          <a:ln w="63500"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7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457200" y="1447800"/>
            <a:ext cx="8229600" cy="0"/>
          </a:xfrm>
          <a:prstGeom prst="line">
            <a:avLst/>
          </a:prstGeom>
          <a:ln w="63500"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32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p:nvCxnSpPr>
        <p:spPr>
          <a:xfrm>
            <a:off x="457200" y="1447800"/>
            <a:ext cx="8229600" cy="0"/>
          </a:xfrm>
          <a:prstGeom prst="line">
            <a:avLst/>
          </a:prstGeom>
          <a:ln w="63500"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92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68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08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75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600" b="1" kern="1200">
          <a:solidFill>
            <a:schemeClr val="accent3"/>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40000"/>
            <a:lumOff val="60000"/>
          </a:schemeClr>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914400"/>
          </a:xfrm>
          <a:prstGeom prst="rect">
            <a:avLst/>
          </a:prstGeom>
          <a:noFill/>
          <a:ln>
            <a:noFill/>
          </a:ln>
        </p:spPr>
        <p:txBody>
          <a:bodyPr lIns="91425" tIns="91425" rIns="91425" bIns="91425" anchor="ctr" anchorCtr="0"/>
          <a:lstStyle>
            <a:lvl1pPr marL="0" marR="0" lvl="0" indent="0" algn="l" rtl="0">
              <a:spcBef>
                <a:spcPts val="0"/>
              </a:spcBef>
              <a:buClr>
                <a:schemeClr val="accent3"/>
              </a:buClr>
              <a:buFont typeface="Calibri"/>
              <a:buNone/>
              <a:defRPr sz="3600" b="1" i="0" u="none" strike="noStrike" cap="none">
                <a:solidFill>
                  <a:schemeClr val="accent3"/>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accent2"/>
              </a:buClr>
              <a:buSzPct val="100000"/>
              <a:buFont typeface="Noto Sans Symbols"/>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accent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accent5"/>
              </a:buClr>
              <a:buSzPct val="100000"/>
              <a:buFont typeface="Noto Sans Symbols"/>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rgbClr val="F7A4A7"/>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rgbClr val="DCDDDD"/>
              </a:buClr>
              <a:buSzPct val="100000"/>
              <a:buFont typeface="Noto Sans Symbols"/>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2740134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8077200" cy="2514600"/>
          </a:xfrm>
        </p:spPr>
        <p:txBody>
          <a:bodyPr>
            <a:noAutofit/>
          </a:bodyPr>
          <a:lstStyle/>
          <a:p>
            <a:pPr>
              <a:lnSpc>
                <a:spcPts val="4400"/>
              </a:lnSpc>
              <a:spcAft>
                <a:spcPts val="1800"/>
              </a:spcAft>
            </a:pPr>
            <a:r>
              <a:rPr lang="en-US" sz="4400" kern="1000" dirty="0" smtClean="0"/>
              <a:t>Integrated HIV/AIDS Planning Technical Assistance Center</a:t>
            </a:r>
            <a:br>
              <a:rPr lang="en-US" sz="4400" kern="1000" dirty="0" smtClean="0"/>
            </a:br>
            <a:r>
              <a:rPr lang="en-US" sz="4400" kern="1000" dirty="0" smtClean="0"/>
              <a:t/>
            </a:r>
            <a:br>
              <a:rPr lang="en-US" sz="4400" kern="1000" dirty="0" smtClean="0"/>
            </a:br>
            <a:r>
              <a:rPr lang="en-US" sz="4000" b="0" kern="1000" dirty="0" smtClean="0">
                <a:solidFill>
                  <a:schemeClr val="accent2"/>
                </a:solidFill>
              </a:rPr>
              <a:t>2017 United States Conference on AIDS</a:t>
            </a:r>
            <a:endParaRPr lang="en-US" sz="4000" b="0" kern="1000" dirty="0">
              <a:solidFill>
                <a:schemeClr val="accent2"/>
              </a:solidFill>
            </a:endParaRPr>
          </a:p>
        </p:txBody>
      </p:sp>
      <p:sp>
        <p:nvSpPr>
          <p:cNvPr id="4" name="Subtitle 2"/>
          <p:cNvSpPr txBox="1">
            <a:spLocks/>
          </p:cNvSpPr>
          <p:nvPr/>
        </p:nvSpPr>
        <p:spPr>
          <a:xfrm>
            <a:off x="685800" y="3657600"/>
            <a:ext cx="7772400" cy="162306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2"/>
              </a:buClr>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spcBef>
                <a:spcPct val="20000"/>
              </a:spcBef>
              <a:buClr>
                <a:schemeClr val="accent1"/>
              </a:buClr>
              <a:buSzPct val="100000"/>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5"/>
              </a:buClr>
              <a:buFont typeface="Wingdings" panose="05000000000000000000"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lumMod val="40000"/>
                  <a:lumOff val="60000"/>
                </a:schemeClr>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4">
                  <a:lumMod val="40000"/>
                  <a:lumOff val="60000"/>
                </a:schemeClr>
              </a:buClr>
              <a:buFont typeface="Wingdings" panose="05000000000000000000" pitchFamily="2" charset="2"/>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t>September 10, 2017</a:t>
            </a:r>
          </a:p>
          <a:p>
            <a:r>
              <a:rPr lang="en-US" dirty="0" smtClean="0"/>
              <a:t>Stewart Landers, Project Director</a:t>
            </a:r>
          </a:p>
          <a:p>
            <a:r>
              <a:rPr lang="en-US" dirty="0" smtClean="0"/>
              <a:t>Julie Hook, Project Manager</a:t>
            </a:r>
          </a:p>
          <a:p>
            <a:r>
              <a:rPr lang="en-US" dirty="0" smtClean="0"/>
              <a:t>Juli Powers, Targeted TA Coordinator</a:t>
            </a:r>
          </a:p>
          <a:p>
            <a:endParaRPr lang="en-US" dirty="0"/>
          </a:p>
        </p:txBody>
      </p:sp>
    </p:spTree>
    <p:extLst>
      <p:ext uri="{BB962C8B-B14F-4D97-AF65-F5344CB8AC3E}">
        <p14:creationId xmlns:p14="http://schemas.microsoft.com/office/powerpoint/2010/main" val="2616856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TA Needs	</a:t>
            </a:r>
            <a:endParaRPr lang="en-US" dirty="0"/>
          </a:p>
        </p:txBody>
      </p:sp>
      <p:sp>
        <p:nvSpPr>
          <p:cNvPr id="3" name="Content Placeholder 2"/>
          <p:cNvSpPr>
            <a:spLocks noGrp="1"/>
          </p:cNvSpPr>
          <p:nvPr>
            <p:ph idx="1"/>
          </p:nvPr>
        </p:nvSpPr>
        <p:spPr>
          <a:xfrm>
            <a:off x="454742" y="1371600"/>
            <a:ext cx="8229600" cy="4525963"/>
          </a:xfrm>
        </p:spPr>
        <p:txBody>
          <a:bodyPr>
            <a:normAutofit fontScale="77500" lnSpcReduction="20000"/>
          </a:bodyPr>
          <a:lstStyle/>
          <a:p>
            <a:r>
              <a:rPr lang="en-US" sz="4000" b="1" dirty="0" smtClean="0"/>
              <a:t>Plan Implementation</a:t>
            </a:r>
          </a:p>
          <a:p>
            <a:pPr lvl="1"/>
            <a:r>
              <a:rPr lang="en-US" sz="3600" dirty="0" smtClean="0"/>
              <a:t>TA for recipient staff doing the work to integrate care and prevention</a:t>
            </a:r>
          </a:p>
          <a:p>
            <a:pPr lvl="1"/>
            <a:r>
              <a:rPr lang="en-US" sz="3600" dirty="0" smtClean="0"/>
              <a:t>Increasing buy-in and cooperation from local providers, state level partners, and other stakeholders</a:t>
            </a:r>
          </a:p>
          <a:p>
            <a:pPr lvl="1"/>
            <a:r>
              <a:rPr lang="en-US" sz="3600" dirty="0" smtClean="0"/>
              <a:t>Guidance with measuring success on social determinants of health and health equity</a:t>
            </a:r>
          </a:p>
          <a:p>
            <a:pPr lvl="1"/>
            <a:r>
              <a:rPr lang="en-US" sz="3600" dirty="0" smtClean="0"/>
              <a:t>Meaningful involvement of people living with HIV</a:t>
            </a:r>
          </a:p>
          <a:p>
            <a:pPr lvl="1"/>
            <a:r>
              <a:rPr lang="en-US" sz="3600" dirty="0" smtClean="0"/>
              <a:t>Connecting with other jurisdictions that have already integrated to share lessons learned</a:t>
            </a:r>
          </a:p>
          <a:p>
            <a:pPr lvl="1"/>
            <a:endParaRPr lang="en-US" sz="3400" dirty="0" smtClean="0"/>
          </a:p>
          <a:p>
            <a:pPr lvl="1"/>
            <a:endParaRPr lang="en-US" sz="3400" dirty="0" smtClean="0"/>
          </a:p>
          <a:p>
            <a:pPr lvl="0"/>
            <a:endParaRPr lang="en-US" dirty="0" smtClean="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232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Identified TA Needs	</a:t>
            </a:r>
            <a:endParaRPr lang="en-US" dirty="0"/>
          </a:p>
        </p:txBody>
      </p:sp>
      <p:sp>
        <p:nvSpPr>
          <p:cNvPr id="3" name="Content Placeholder 2"/>
          <p:cNvSpPr>
            <a:spLocks noGrp="1"/>
          </p:cNvSpPr>
          <p:nvPr>
            <p:ph idx="1"/>
          </p:nvPr>
        </p:nvSpPr>
        <p:spPr>
          <a:xfrm>
            <a:off x="454742" y="1371600"/>
            <a:ext cx="8229600" cy="4525963"/>
          </a:xfrm>
        </p:spPr>
        <p:txBody>
          <a:bodyPr>
            <a:normAutofit fontScale="92500" lnSpcReduction="10000"/>
          </a:bodyPr>
          <a:lstStyle/>
          <a:p>
            <a:r>
              <a:rPr lang="en-US" sz="4000" b="1" dirty="0" smtClean="0"/>
              <a:t>Plan monitoring and improvement</a:t>
            </a:r>
          </a:p>
          <a:p>
            <a:pPr lvl="1"/>
            <a:r>
              <a:rPr lang="en-US" sz="3000" dirty="0" smtClean="0"/>
              <a:t>Assigning roles and responsibilities</a:t>
            </a:r>
          </a:p>
          <a:p>
            <a:pPr lvl="1"/>
            <a:r>
              <a:rPr lang="en-US" sz="3000" dirty="0" smtClean="0"/>
              <a:t>Help with monitoring and evaluation</a:t>
            </a:r>
          </a:p>
          <a:p>
            <a:pPr lvl="1"/>
            <a:r>
              <a:rPr lang="en-US" sz="3000" dirty="0" smtClean="0"/>
              <a:t>Guidance on selection/refinement of measures, data collection, management, and reporting</a:t>
            </a:r>
          </a:p>
          <a:p>
            <a:pPr lvl="1"/>
            <a:r>
              <a:rPr lang="en-US" sz="3000" dirty="0"/>
              <a:t>Data translation: putting data into practice</a:t>
            </a:r>
          </a:p>
          <a:p>
            <a:pPr lvl="1"/>
            <a:r>
              <a:rPr lang="en-US" sz="3000" dirty="0" smtClean="0"/>
              <a:t>Using </a:t>
            </a:r>
            <a:r>
              <a:rPr lang="en-US" sz="3000" dirty="0"/>
              <a:t>HIV care continuum </a:t>
            </a:r>
            <a:r>
              <a:rPr lang="en-US" sz="3000" dirty="0" smtClean="0"/>
              <a:t>data </a:t>
            </a:r>
            <a:r>
              <a:rPr lang="en-US" sz="3000" dirty="0"/>
              <a:t>to inform </a:t>
            </a:r>
            <a:r>
              <a:rPr lang="en-US" sz="3000" dirty="0" smtClean="0"/>
              <a:t>prevention and care activities</a:t>
            </a:r>
          </a:p>
          <a:p>
            <a:pPr lvl="1"/>
            <a:r>
              <a:rPr lang="en-US" sz="3000" dirty="0" smtClean="0"/>
              <a:t>Data </a:t>
            </a:r>
            <a:r>
              <a:rPr lang="en-US" sz="3000" dirty="0"/>
              <a:t>presentation and visualization</a:t>
            </a:r>
          </a:p>
          <a:p>
            <a:pPr lvl="1"/>
            <a:endParaRPr lang="en-US" sz="3200" dirty="0"/>
          </a:p>
          <a:p>
            <a:pPr lvl="1"/>
            <a:endParaRPr lang="en-US" sz="3200" dirty="0"/>
          </a:p>
          <a:p>
            <a:pPr lvl="1"/>
            <a:endParaRPr lang="en-US" sz="3400" dirty="0" smtClean="0"/>
          </a:p>
          <a:p>
            <a:pPr lvl="0"/>
            <a:endParaRPr lang="en-US" dirty="0" smtClean="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2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How can we help you?</a:t>
            </a:r>
            <a:endParaRPr lang="en-US" dirty="0"/>
          </a:p>
        </p:txBody>
      </p:sp>
      <p:sp>
        <p:nvSpPr>
          <p:cNvPr id="3" name="Content Placeholder 2"/>
          <p:cNvSpPr>
            <a:spLocks noGrp="1"/>
          </p:cNvSpPr>
          <p:nvPr>
            <p:ph idx="1"/>
          </p:nvPr>
        </p:nvSpPr>
        <p:spPr>
          <a:xfrm>
            <a:off x="454742" y="1371600"/>
            <a:ext cx="8229600" cy="4525963"/>
          </a:xfrm>
        </p:spPr>
        <p:txBody>
          <a:bodyPr>
            <a:normAutofit/>
          </a:bodyPr>
          <a:lstStyle/>
          <a:p>
            <a:pPr lvl="0">
              <a:lnSpc>
                <a:spcPct val="110000"/>
              </a:lnSpc>
              <a:spcBef>
                <a:spcPts val="600"/>
              </a:spcBef>
            </a:pPr>
            <a:r>
              <a:rPr lang="en-US" dirty="0" smtClean="0"/>
              <a:t>Which of the following resources would be most beneficial for you?</a:t>
            </a:r>
          </a:p>
          <a:p>
            <a:pPr lvl="1">
              <a:lnSpc>
                <a:spcPct val="90000"/>
              </a:lnSpc>
            </a:pPr>
            <a:r>
              <a:rPr lang="en-US" dirty="0" smtClean="0"/>
              <a:t>“Pre-implementation</a:t>
            </a:r>
            <a:r>
              <a:rPr lang="en-US" dirty="0"/>
              <a:t>” activities</a:t>
            </a:r>
          </a:p>
          <a:p>
            <a:pPr lvl="1">
              <a:lnSpc>
                <a:spcPct val="90000"/>
              </a:lnSpc>
            </a:pPr>
            <a:r>
              <a:rPr lang="en-US" dirty="0" smtClean="0"/>
              <a:t>Re-structuring </a:t>
            </a:r>
            <a:r>
              <a:rPr lang="en-US" dirty="0"/>
              <a:t>your health department’s HIV program </a:t>
            </a:r>
            <a:endParaRPr lang="en-US" dirty="0" smtClean="0"/>
          </a:p>
          <a:p>
            <a:pPr lvl="1">
              <a:lnSpc>
                <a:spcPct val="90000"/>
              </a:lnSpc>
            </a:pPr>
            <a:r>
              <a:rPr lang="en-US" dirty="0" smtClean="0"/>
              <a:t>Guide </a:t>
            </a:r>
            <a:r>
              <a:rPr lang="en-US" dirty="0"/>
              <a:t>on different aspects of integrated planning</a:t>
            </a:r>
          </a:p>
          <a:p>
            <a:pPr lvl="1">
              <a:lnSpc>
                <a:spcPct val="90000"/>
              </a:lnSpc>
            </a:pPr>
            <a:r>
              <a:rPr lang="en-US" dirty="0" smtClean="0"/>
              <a:t>Guide to monitor plan </a:t>
            </a:r>
            <a:r>
              <a:rPr lang="en-US" dirty="0"/>
              <a:t>including </a:t>
            </a:r>
            <a:r>
              <a:rPr lang="en-US" dirty="0" smtClean="0"/>
              <a:t>metrics development</a:t>
            </a:r>
            <a:endParaRPr lang="en-US" dirty="0"/>
          </a:p>
          <a:p>
            <a:pPr lvl="1">
              <a:lnSpc>
                <a:spcPct val="90000"/>
              </a:lnSpc>
            </a:pPr>
            <a:r>
              <a:rPr lang="en-US" dirty="0" smtClean="0"/>
              <a:t>Help with </a:t>
            </a:r>
            <a:r>
              <a:rPr lang="en-US" dirty="0"/>
              <a:t>dissemination and promotion of p</a:t>
            </a:r>
            <a:r>
              <a:rPr lang="en-US" dirty="0" smtClean="0"/>
              <a:t>lan</a:t>
            </a:r>
            <a:endParaRPr lang="en-US" dirty="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834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TA</a:t>
            </a:r>
            <a:endParaRPr lang="en-US" dirty="0"/>
          </a:p>
        </p:txBody>
      </p:sp>
      <p:graphicFrame>
        <p:nvGraphicFramePr>
          <p:cNvPr id="8" name="Diagram 7"/>
          <p:cNvGraphicFramePr/>
          <p:nvPr>
            <p:extLst>
              <p:ext uri="{D42A27DB-BD31-4B8C-83A1-F6EECF244321}">
                <p14:modId xmlns:p14="http://schemas.microsoft.com/office/powerpoint/2010/main" val="2366337590"/>
              </p:ext>
            </p:extLst>
          </p:nvPr>
        </p:nvGraphicFramePr>
        <p:xfrm>
          <a:off x="1600200" y="152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1669852" y="5638800"/>
            <a:ext cx="2902148" cy="861206"/>
            <a:chOff x="0" y="2881255"/>
            <a:chExt cx="2902148" cy="861206"/>
          </a:xfrm>
        </p:grpSpPr>
        <p:sp>
          <p:nvSpPr>
            <p:cNvPr id="14" name="Rectangle 13"/>
            <p:cNvSpPr/>
            <p:nvPr/>
          </p:nvSpPr>
          <p:spPr>
            <a:xfrm>
              <a:off x="0" y="2881255"/>
              <a:ext cx="2902148" cy="8612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0" y="2881255"/>
              <a:ext cx="2902148" cy="861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Improving the ongoing needs assessment</a:t>
              </a:r>
              <a:endParaRPr lang="en-US" sz="1700" kern="1200" dirty="0"/>
            </a:p>
          </p:txBody>
        </p:sp>
      </p:grpSp>
      <p:grpSp>
        <p:nvGrpSpPr>
          <p:cNvPr id="17" name="Group 16"/>
          <p:cNvGrpSpPr/>
          <p:nvPr/>
        </p:nvGrpSpPr>
        <p:grpSpPr>
          <a:xfrm>
            <a:off x="4876800" y="5638800"/>
            <a:ext cx="2902148" cy="861206"/>
            <a:chOff x="0" y="2881255"/>
            <a:chExt cx="2902148" cy="861206"/>
          </a:xfrm>
        </p:grpSpPr>
        <p:sp>
          <p:nvSpPr>
            <p:cNvPr id="18" name="Rectangle 17"/>
            <p:cNvSpPr/>
            <p:nvPr/>
          </p:nvSpPr>
          <p:spPr>
            <a:xfrm>
              <a:off x="0" y="2881255"/>
              <a:ext cx="2902148" cy="86120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0" y="2881255"/>
              <a:ext cx="2902148" cy="861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dirty="0" smtClean="0"/>
                <a:t>Recruiting and engaging Planning Body</a:t>
              </a:r>
              <a:endParaRPr lang="en-US" sz="1700" kern="1200" dirty="0"/>
            </a:p>
          </p:txBody>
        </p:sp>
      </p:grpSp>
    </p:spTree>
    <p:extLst>
      <p:ext uri="{BB962C8B-B14F-4D97-AF65-F5344CB8AC3E}">
        <p14:creationId xmlns:p14="http://schemas.microsoft.com/office/powerpoint/2010/main" val="1483974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TA Modalities	</a:t>
            </a:r>
            <a:endParaRPr lang="en-US" dirty="0"/>
          </a:p>
        </p:txBody>
      </p:sp>
      <p:sp>
        <p:nvSpPr>
          <p:cNvPr id="3" name="Content Placeholder 2"/>
          <p:cNvSpPr>
            <a:spLocks noGrp="1"/>
          </p:cNvSpPr>
          <p:nvPr>
            <p:ph idx="1"/>
          </p:nvPr>
        </p:nvSpPr>
        <p:spPr>
          <a:xfrm>
            <a:off x="454742" y="1447800"/>
            <a:ext cx="8229600" cy="4525963"/>
          </a:xfrm>
        </p:spPr>
        <p:txBody>
          <a:bodyPr>
            <a:normAutofit/>
          </a:bodyPr>
          <a:lstStyle/>
          <a:p>
            <a:pPr fontAlgn="base"/>
            <a:r>
              <a:rPr lang="en-US" dirty="0" smtClean="0"/>
              <a:t>What is your preferred modality for receiving TA? </a:t>
            </a:r>
          </a:p>
          <a:p>
            <a:pPr lvl="1" fontAlgn="base"/>
            <a:r>
              <a:rPr lang="en-US" sz="3200" dirty="0" smtClean="0"/>
              <a:t>Peer-to-peer training</a:t>
            </a:r>
          </a:p>
          <a:p>
            <a:pPr lvl="1" fontAlgn="base"/>
            <a:r>
              <a:rPr lang="en-US" sz="3200" dirty="0" smtClean="0"/>
              <a:t>Webinars</a:t>
            </a:r>
          </a:p>
          <a:p>
            <a:pPr lvl="1" fontAlgn="base"/>
            <a:r>
              <a:rPr lang="en-US" sz="3200" dirty="0" smtClean="0"/>
              <a:t>Print/online materials</a:t>
            </a:r>
          </a:p>
          <a:p>
            <a:pPr lvl="1" fontAlgn="base"/>
            <a:r>
              <a:rPr lang="en-US" sz="3200" dirty="0" smtClean="0"/>
              <a:t>Learning collaboratives</a:t>
            </a:r>
          </a:p>
          <a:p>
            <a:pPr lvl="1" fontAlgn="base"/>
            <a:r>
              <a:rPr lang="en-US" sz="3200" dirty="0" smtClean="0"/>
              <a:t>Virtual one-on-one TA </a:t>
            </a:r>
            <a:endParaRPr lang="en-US" sz="3200" dirty="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11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65920" cy="6949440"/>
          </a:xfrm>
          <a:prstGeom prst="rect">
            <a:avLst/>
          </a:prstGeom>
        </p:spPr>
      </p:pic>
      <p:sp>
        <p:nvSpPr>
          <p:cNvPr id="5" name="Rectangle 4"/>
          <p:cNvSpPr/>
          <p:nvPr/>
        </p:nvSpPr>
        <p:spPr>
          <a:xfrm>
            <a:off x="0" y="4254787"/>
            <a:ext cx="9265920" cy="77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295400" y="4267200"/>
            <a:ext cx="6477000" cy="646331"/>
          </a:xfrm>
          <a:prstGeom prst="rect">
            <a:avLst/>
          </a:prstGeom>
          <a:noFill/>
        </p:spPr>
        <p:txBody>
          <a:bodyPr wrap="square" rtlCol="0">
            <a:spAutoFit/>
          </a:bodyPr>
          <a:lstStyle/>
          <a:p>
            <a:pPr algn="ctr"/>
            <a:r>
              <a:rPr lang="en-US" sz="3600" dirty="0">
                <a:solidFill>
                  <a:schemeClr val="bg1"/>
                </a:solidFill>
                <a:latin typeface="+mj-lt"/>
              </a:rPr>
              <a:t>www.careacttarget.org/ihap</a:t>
            </a:r>
          </a:p>
        </p:txBody>
      </p:sp>
    </p:spTree>
    <p:extLst>
      <p:ext uri="{BB962C8B-B14F-4D97-AF65-F5344CB8AC3E}">
        <p14:creationId xmlns:p14="http://schemas.microsoft.com/office/powerpoint/2010/main" val="345452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2" name="Rectangle 21"/>
          <p:cNvSpPr/>
          <p:nvPr/>
        </p:nvSpPr>
        <p:spPr>
          <a:xfrm>
            <a:off x="0" y="1447800"/>
            <a:ext cx="9144000" cy="243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endParaRPr>
          </a:p>
        </p:txBody>
      </p:sp>
      <p:sp>
        <p:nvSpPr>
          <p:cNvPr id="419" name="Shape 419"/>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l" rtl="0">
              <a:spcBef>
                <a:spcPts val="0"/>
              </a:spcBef>
              <a:buClr>
                <a:schemeClr val="accent3"/>
              </a:buClr>
              <a:buSzPct val="25000"/>
              <a:buFont typeface="Calibri"/>
              <a:buNone/>
            </a:pPr>
            <a:r>
              <a:rPr lang="en-US" sz="6600" b="1" i="0" u="none" strike="noStrike" cap="none" dirty="0">
                <a:solidFill>
                  <a:schemeClr val="accent2"/>
                </a:solidFill>
                <a:latin typeface="Calibri"/>
                <a:ea typeface="Calibri"/>
                <a:cs typeface="Calibri"/>
                <a:sym typeface="Calibri"/>
              </a:rPr>
              <a:t>Thank you!</a:t>
            </a:r>
          </a:p>
        </p:txBody>
      </p:sp>
      <p:sp>
        <p:nvSpPr>
          <p:cNvPr id="5" name="Content Placeholder 4"/>
          <p:cNvSpPr>
            <a:spLocks noGrp="1"/>
          </p:cNvSpPr>
          <p:nvPr>
            <p:ph idx="1"/>
          </p:nvPr>
        </p:nvSpPr>
        <p:spPr>
          <a:xfrm>
            <a:off x="631559" y="4038600"/>
            <a:ext cx="7835108" cy="1600200"/>
          </a:xfrm>
        </p:spPr>
        <p:txBody>
          <a:bodyPr>
            <a:normAutofit fontScale="92500" lnSpcReduction="10000"/>
          </a:bodyPr>
          <a:lstStyle/>
          <a:p>
            <a:pPr marL="0" lvl="0" indent="0">
              <a:spcBef>
                <a:spcPts val="0"/>
              </a:spcBef>
              <a:buSzPct val="25000"/>
              <a:buNone/>
            </a:pPr>
            <a:r>
              <a:rPr lang="en-US" b="1" dirty="0" smtClean="0">
                <a:solidFill>
                  <a:schemeClr val="accent2"/>
                </a:solidFill>
              </a:rPr>
              <a:t>Please contact us!</a:t>
            </a:r>
            <a:endParaRPr lang="en-US" b="1" dirty="0" smtClean="0">
              <a:solidFill>
                <a:schemeClr val="accent2"/>
              </a:solidFill>
              <a:ea typeface="Calibri"/>
              <a:cs typeface="Calibri"/>
              <a:sym typeface="Calibri"/>
            </a:endParaRPr>
          </a:p>
          <a:p>
            <a:pPr marL="0" lvl="0" indent="0">
              <a:spcBef>
                <a:spcPts val="0"/>
              </a:spcBef>
              <a:buSzPct val="25000"/>
              <a:buNone/>
            </a:pPr>
            <a:r>
              <a:rPr lang="en-US" sz="2400" dirty="0" smtClean="0">
                <a:solidFill>
                  <a:schemeClr val="dk1"/>
                </a:solidFill>
                <a:ea typeface="Calibri"/>
                <a:cs typeface="Calibri"/>
                <a:sym typeface="Calibri"/>
              </a:rPr>
              <a:t>Contact </a:t>
            </a:r>
            <a:r>
              <a:rPr lang="en-US" sz="2400" dirty="0">
                <a:solidFill>
                  <a:schemeClr val="dk1"/>
                </a:solidFill>
                <a:ea typeface="Calibri"/>
                <a:cs typeface="Calibri"/>
                <a:sym typeface="Calibri"/>
              </a:rPr>
              <a:t>the IHAP TAC at </a:t>
            </a:r>
            <a:r>
              <a:rPr lang="en-US" sz="2400" b="1" dirty="0">
                <a:solidFill>
                  <a:schemeClr val="dk1"/>
                </a:solidFill>
                <a:ea typeface="Calibri"/>
                <a:cs typeface="Calibri"/>
                <a:sym typeface="Calibri"/>
              </a:rPr>
              <a:t>ihaptac@jsi.com</a:t>
            </a:r>
            <a:r>
              <a:rPr lang="en-US" sz="2400" dirty="0">
                <a:solidFill>
                  <a:schemeClr val="dk1"/>
                </a:solidFill>
                <a:ea typeface="Calibri"/>
                <a:cs typeface="Calibri"/>
                <a:sym typeface="Calibri"/>
              </a:rPr>
              <a:t> </a:t>
            </a:r>
            <a:r>
              <a:rPr lang="en-US" sz="2400" dirty="0" smtClean="0">
                <a:solidFill>
                  <a:schemeClr val="dk1"/>
                </a:solidFill>
                <a:ea typeface="Calibri"/>
                <a:cs typeface="Calibri"/>
                <a:sym typeface="Calibri"/>
              </a:rPr>
              <a:t>to </a:t>
            </a:r>
            <a:r>
              <a:rPr lang="en-US" sz="2400" dirty="0">
                <a:solidFill>
                  <a:schemeClr val="dk1"/>
                </a:solidFill>
                <a:ea typeface="Calibri"/>
                <a:cs typeface="Calibri"/>
                <a:sym typeface="Calibri"/>
              </a:rPr>
              <a:t>obtain more information, join our mailing list, </a:t>
            </a:r>
            <a:r>
              <a:rPr lang="en-US" sz="2400" dirty="0" smtClean="0">
                <a:solidFill>
                  <a:schemeClr val="dk1"/>
                </a:solidFill>
                <a:ea typeface="Calibri"/>
                <a:cs typeface="Calibri"/>
                <a:sym typeface="Calibri"/>
              </a:rPr>
              <a:t>or </a:t>
            </a:r>
            <a:r>
              <a:rPr lang="en-US" sz="2400" dirty="0">
                <a:solidFill>
                  <a:schemeClr val="dk1"/>
                </a:solidFill>
                <a:ea typeface="Calibri"/>
                <a:cs typeface="Calibri"/>
                <a:sym typeface="Calibri"/>
              </a:rPr>
              <a:t>to share your </a:t>
            </a:r>
            <a:r>
              <a:rPr lang="en-US" sz="2400" dirty="0" smtClean="0">
                <a:solidFill>
                  <a:schemeClr val="dk1"/>
                </a:solidFill>
                <a:ea typeface="Calibri"/>
                <a:cs typeface="Calibri"/>
                <a:sym typeface="Calibri"/>
              </a:rPr>
              <a:t>experience or resources with </a:t>
            </a:r>
            <a:r>
              <a:rPr lang="en-US" sz="2400" smtClean="0">
                <a:solidFill>
                  <a:schemeClr val="dk1"/>
                </a:solidFill>
                <a:ea typeface="Calibri"/>
                <a:cs typeface="Calibri"/>
                <a:sym typeface="Calibri"/>
              </a:rPr>
              <a:t>your colleagues. </a:t>
            </a:r>
            <a:endParaRPr lang="en-US" sz="2400" dirty="0">
              <a:solidFill>
                <a:schemeClr val="dk1"/>
              </a:solidFill>
              <a:ea typeface="Calibri"/>
              <a:cs typeface="Calibri"/>
              <a:sym typeface="Calibri"/>
            </a:endParaRPr>
          </a:p>
        </p:txBody>
      </p:sp>
      <p:sp>
        <p:nvSpPr>
          <p:cNvPr id="423" name="Shape 423"/>
          <p:cNvSpPr/>
          <p:nvPr/>
        </p:nvSpPr>
        <p:spPr>
          <a:xfrm>
            <a:off x="0" y="5638800"/>
            <a:ext cx="9144000" cy="1219200"/>
          </a:xfrm>
          <a:prstGeom prst="rect">
            <a:avLst/>
          </a:prstGeom>
          <a:solidFill>
            <a:srgbClr val="EDEDED"/>
          </a:solidFill>
          <a:ln>
            <a:noFill/>
          </a:ln>
          <a:effectLst>
            <a:outerShdw blurRad="39999" dist="20000" dir="5400000" rotWithShape="0">
              <a:srgbClr val="000000">
                <a:alpha val="37647"/>
              </a:srgbClr>
            </a:outerShdw>
          </a:effectLst>
        </p:spPr>
        <p:txBody>
          <a:bodyPr lIns="91425" tIns="45700" rIns="91425" bIns="45700" anchor="ctr" anchorCtr="0">
            <a:noAutofit/>
          </a:bodyPr>
          <a:lstStyle/>
          <a:p>
            <a:pPr algn="ctr"/>
            <a:endParaRPr kern="0" dirty="0">
              <a:solidFill>
                <a:srgbClr val="58595B"/>
              </a:solidFill>
              <a:latin typeface="Calibri"/>
              <a:ea typeface="Calibri"/>
              <a:cs typeface="Calibri"/>
              <a:sym typeface="Calibri"/>
            </a:endParaRPr>
          </a:p>
        </p:txBody>
      </p:sp>
      <p:sp>
        <p:nvSpPr>
          <p:cNvPr id="424" name="Shape 424"/>
          <p:cNvSpPr txBox="1"/>
          <p:nvPr/>
        </p:nvSpPr>
        <p:spPr>
          <a:xfrm>
            <a:off x="677334" y="5803183"/>
            <a:ext cx="7789333" cy="864752"/>
          </a:xfrm>
          <a:prstGeom prst="rect">
            <a:avLst/>
          </a:prstGeom>
          <a:noFill/>
          <a:ln>
            <a:noFill/>
          </a:ln>
        </p:spPr>
        <p:txBody>
          <a:bodyPr lIns="91425" tIns="45700" rIns="91425" bIns="45700" anchor="t" anchorCtr="0">
            <a:noAutofit/>
          </a:bodyPr>
          <a:lstStyle/>
          <a:p>
            <a:pPr>
              <a:buSzPct val="25000"/>
            </a:pPr>
            <a:r>
              <a:rPr lang="en-US" sz="1200" kern="0" dirty="0">
                <a:solidFill>
                  <a:srgbClr val="58595B"/>
                </a:solidFill>
                <a:latin typeface="Calibri"/>
                <a:ea typeface="Calibri"/>
                <a:cs typeface="Calibri"/>
                <a:sym typeface="Calibri"/>
              </a:rPr>
              <a:t>This project is supported by the Health Resources and Services Administration (HRSA) of the U.S. Department of Health and Human Services (HHS) under grant number U69HA30144, Ryan White HIV/AIDS Program Integrated HIV Planning </a:t>
            </a:r>
            <a:r>
              <a:rPr lang="en-US" sz="1200" kern="0" dirty="0" smtClean="0">
                <a:solidFill>
                  <a:srgbClr val="58595B"/>
                </a:solidFill>
                <a:latin typeface="Calibri"/>
                <a:ea typeface="Calibri"/>
                <a:cs typeface="Calibri"/>
                <a:sym typeface="Calibri"/>
              </a:rPr>
              <a:t>Implementation. This </a:t>
            </a:r>
            <a:r>
              <a:rPr lang="en-US" sz="1200" kern="0" dirty="0">
                <a:solidFill>
                  <a:srgbClr val="58595B"/>
                </a:solidFill>
                <a:latin typeface="Calibri"/>
                <a:ea typeface="Calibri"/>
                <a:cs typeface="Calibri"/>
                <a:sym typeface="Calibri"/>
              </a:rPr>
              <a:t>information or content and conclusions are those of the author and should not be construed as the official position or policy of, nor should any endorsements be inferred by HRSA, HHS or the U.S. Government.</a:t>
            </a:r>
          </a:p>
        </p:txBody>
      </p:sp>
      <p:grpSp>
        <p:nvGrpSpPr>
          <p:cNvPr id="14" name="Group 13"/>
          <p:cNvGrpSpPr/>
          <p:nvPr/>
        </p:nvGrpSpPr>
        <p:grpSpPr>
          <a:xfrm>
            <a:off x="2568573" y="1662560"/>
            <a:ext cx="1622427" cy="1983738"/>
            <a:chOff x="5253037" y="1219200"/>
            <a:chExt cx="1622427" cy="1983738"/>
          </a:xfrm>
        </p:grpSpPr>
        <p:pic>
          <p:nvPicPr>
            <p:cNvPr id="12" name="image13.jpeg"/>
            <p:cNvPicPr>
              <a:picLocks noChangeAspect="1"/>
            </p:cNvPicPr>
            <p:nvPr/>
          </p:nvPicPr>
          <p:blipFill>
            <a:blip r:embed="rId3">
              <a:extLst/>
            </a:blip>
            <a:stretch>
              <a:fillRect/>
            </a:stretch>
          </p:blipFill>
          <p:spPr>
            <a:xfrm>
              <a:off x="5257800" y="1219200"/>
              <a:ext cx="1617664" cy="1617663"/>
            </a:xfrm>
            <a:prstGeom prst="rect">
              <a:avLst/>
            </a:prstGeom>
            <a:ln w="12700">
              <a:miter lim="400000"/>
            </a:ln>
          </p:spPr>
        </p:pic>
        <p:sp>
          <p:nvSpPr>
            <p:cNvPr id="13" name="Shape 1540"/>
            <p:cNvSpPr/>
            <p:nvPr/>
          </p:nvSpPr>
          <p:spPr>
            <a:xfrm>
              <a:off x="5253037" y="2819400"/>
              <a:ext cx="1622425" cy="383538"/>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914400">
                <a:defRPr sz="2000">
                  <a:solidFill>
                    <a:srgbClr val="FFFFFF"/>
                  </a:solidFill>
                  <a:latin typeface="Arial Rounded MT Bold"/>
                  <a:ea typeface="Arial Rounded MT Bold"/>
                  <a:cs typeface="Arial Rounded MT Bold"/>
                  <a:sym typeface="Arial Rounded MT Bold"/>
                </a:defRPr>
              </a:lvl1pPr>
            </a:lstStyle>
            <a:p>
              <a:r>
                <a:rPr kern="0" dirty="0"/>
                <a:t>STEWART</a:t>
              </a:r>
            </a:p>
          </p:txBody>
        </p:sp>
      </p:grpSp>
      <p:grpSp>
        <p:nvGrpSpPr>
          <p:cNvPr id="9" name="Group 8"/>
          <p:cNvGrpSpPr/>
          <p:nvPr/>
        </p:nvGrpSpPr>
        <p:grpSpPr>
          <a:xfrm>
            <a:off x="4706409" y="1662560"/>
            <a:ext cx="1622425" cy="2000307"/>
            <a:chOff x="7189786" y="1219198"/>
            <a:chExt cx="1622425" cy="2000307"/>
          </a:xfrm>
        </p:grpSpPr>
        <p:pic>
          <p:nvPicPr>
            <p:cNvPr id="16" name="image13.jpeg"/>
            <p:cNvPicPr>
              <a:picLocks noChangeAspect="1"/>
            </p:cNvPicPr>
            <p:nvPr/>
          </p:nvPicPr>
          <p:blipFill rotWithShape="1">
            <a:blip r:embed="rId4">
              <a:extLst>
                <a:ext uri="{28A0092B-C50C-407E-A947-70E740481C1C}">
                  <a14:useLocalDpi xmlns:a14="http://schemas.microsoft.com/office/drawing/2010/main" val="0"/>
                </a:ext>
              </a:extLst>
            </a:blip>
            <a:srcRect l="5642" r="5642" b="12500"/>
            <a:stretch/>
          </p:blipFill>
          <p:spPr>
            <a:xfrm>
              <a:off x="7189786" y="1219198"/>
              <a:ext cx="1622425" cy="1618488"/>
            </a:xfrm>
            <a:prstGeom prst="rect">
              <a:avLst/>
            </a:prstGeom>
            <a:ln w="12700">
              <a:miter lim="400000"/>
            </a:ln>
          </p:spPr>
        </p:pic>
        <p:sp>
          <p:nvSpPr>
            <p:cNvPr id="17" name="Shape 1540"/>
            <p:cNvSpPr/>
            <p:nvPr/>
          </p:nvSpPr>
          <p:spPr>
            <a:xfrm>
              <a:off x="7189786" y="2819400"/>
              <a:ext cx="1622425" cy="40010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914400">
                <a:defRPr sz="2000">
                  <a:solidFill>
                    <a:srgbClr val="FFFFFF"/>
                  </a:solidFill>
                  <a:latin typeface="Arial Rounded MT Bold"/>
                  <a:ea typeface="Arial Rounded MT Bold"/>
                  <a:cs typeface="Arial Rounded MT Bold"/>
                  <a:sym typeface="Arial Rounded MT Bold"/>
                </a:defRPr>
              </a:lvl1pPr>
            </a:lstStyle>
            <a:p>
              <a:r>
                <a:rPr lang="en-US" kern="0" dirty="0" smtClean="0"/>
                <a:t>JULI</a:t>
              </a:r>
              <a:endParaRPr kern="0" dirty="0"/>
            </a:p>
          </p:txBody>
        </p:sp>
      </p:grpSp>
      <p:grpSp>
        <p:nvGrpSpPr>
          <p:cNvPr id="11" name="Group 10"/>
          <p:cNvGrpSpPr/>
          <p:nvPr/>
        </p:nvGrpSpPr>
        <p:grpSpPr>
          <a:xfrm>
            <a:off x="6844242" y="1662560"/>
            <a:ext cx="1622425" cy="2008880"/>
            <a:chOff x="5253037" y="3352800"/>
            <a:chExt cx="1622425" cy="2008880"/>
          </a:xfrm>
        </p:grpSpPr>
        <p:pic>
          <p:nvPicPr>
            <p:cNvPr id="19" name="image13.jpeg"/>
            <p:cNvPicPr>
              <a:picLocks noChangeAspect="1"/>
            </p:cNvPicPr>
            <p:nvPr/>
          </p:nvPicPr>
          <p:blipFill rotWithShape="1">
            <a:blip r:embed="rId5" cstate="print">
              <a:extLst>
                <a:ext uri="{28A0092B-C50C-407E-A947-70E740481C1C}">
                  <a14:useLocalDpi xmlns:a14="http://schemas.microsoft.com/office/drawing/2010/main" val="0"/>
                </a:ext>
              </a:extLst>
            </a:blip>
            <a:srcRect l="31744" t="18354" r="33137" b="28967"/>
            <a:stretch/>
          </p:blipFill>
          <p:spPr>
            <a:xfrm>
              <a:off x="5256974" y="3352800"/>
              <a:ext cx="1618488" cy="1618488"/>
            </a:xfrm>
            <a:prstGeom prst="rect">
              <a:avLst/>
            </a:prstGeom>
            <a:ln w="12700">
              <a:miter lim="400000"/>
            </a:ln>
          </p:spPr>
        </p:pic>
        <p:sp>
          <p:nvSpPr>
            <p:cNvPr id="20" name="Shape 1540"/>
            <p:cNvSpPr/>
            <p:nvPr/>
          </p:nvSpPr>
          <p:spPr>
            <a:xfrm>
              <a:off x="5253037" y="4961575"/>
              <a:ext cx="1622425" cy="40010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defTabSz="914400">
                <a:defRPr sz="2000">
                  <a:solidFill>
                    <a:srgbClr val="FFFFFF"/>
                  </a:solidFill>
                  <a:latin typeface="Arial Rounded MT Bold"/>
                  <a:ea typeface="Arial Rounded MT Bold"/>
                  <a:cs typeface="Arial Rounded MT Bold"/>
                  <a:sym typeface="Arial Rounded MT Bold"/>
                </a:defRPr>
              </a:lvl1pPr>
            </a:lstStyle>
            <a:p>
              <a:r>
                <a:rPr lang="en-US" kern="0" dirty="0" smtClean="0"/>
                <a:t>JULIE</a:t>
              </a:r>
              <a:endParaRPr kern="0" dirty="0"/>
            </a:p>
          </p:txBody>
        </p:sp>
      </p:gr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384" y="1592335"/>
            <a:ext cx="1371912" cy="2149330"/>
          </a:xfrm>
          <a:prstGeom prst="rect">
            <a:avLst/>
          </a:prstGeom>
        </p:spPr>
      </p:pic>
    </p:spTree>
    <p:extLst>
      <p:ext uri="{BB962C8B-B14F-4D97-AF65-F5344CB8AC3E}">
        <p14:creationId xmlns:p14="http://schemas.microsoft.com/office/powerpoint/2010/main" val="2218071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IHAP TAC</a:t>
            </a:r>
            <a:endParaRPr lang="en-US" dirty="0"/>
          </a:p>
        </p:txBody>
      </p:sp>
      <p:sp>
        <p:nvSpPr>
          <p:cNvPr id="5" name="Content Placeholder 2"/>
          <p:cNvSpPr txBox="1">
            <a:spLocks/>
          </p:cNvSpPr>
          <p:nvPr/>
        </p:nvSpPr>
        <p:spPr>
          <a:xfrm>
            <a:off x="4114800" y="1600200"/>
            <a:ext cx="4343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40000"/>
                  <a:lumOff val="60000"/>
                </a:schemeClr>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smtClean="0"/>
          </a:p>
        </p:txBody>
      </p:sp>
      <p:pic>
        <p:nvPicPr>
          <p:cNvPr id="7" name="Shape 118"/>
          <p:cNvPicPr preferRelativeResize="0"/>
          <p:nvPr/>
        </p:nvPicPr>
        <p:blipFill rotWithShape="1">
          <a:blip r:embed="rId3">
            <a:alphaModFix/>
          </a:blip>
          <a:srcRect/>
          <a:stretch/>
        </p:blipFill>
        <p:spPr>
          <a:xfrm>
            <a:off x="5410200" y="4475399"/>
            <a:ext cx="3276600" cy="1048604"/>
          </a:xfrm>
          <a:prstGeom prst="rect">
            <a:avLst/>
          </a:prstGeom>
          <a:noFill/>
          <a:ln>
            <a:noFill/>
          </a:ln>
        </p:spPr>
      </p:pic>
      <p:pic>
        <p:nvPicPr>
          <p:cNvPr id="1026" name="Picture 2" descr="C:\Users\jhook\AppData\Local\Temp\wzcd60\NASTAD Logos\NASTAD-Blue-Logo-Grey-Tex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04" y="4475399"/>
            <a:ext cx="3810196" cy="10414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dirty="0" smtClean="0"/>
              <a:t>Led by JSI Research &amp; Training Institute, with partners NASTAD and HealthHIV</a:t>
            </a:r>
            <a:endParaRPr lang="en-US" dirty="0"/>
          </a:p>
        </p:txBody>
      </p:sp>
      <p:sp>
        <p:nvSpPr>
          <p:cNvPr id="8" name="AutoShape 5" descr="https://intranet.jsi.com/Independent/Divisions/Communications/Logos/Images/rti_log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7" descr="https://intranet.jsi.com/Independent/Divisions/Communications/Logos/Images/rti_logo.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1949" y="2919371"/>
            <a:ext cx="1600102" cy="107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jhook\Google Drive\Integrated HIV_AIDS Planning Project\Design Elements\Logo\Final Logo\horizontal\ihap_logo_horizont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38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91400" y="1981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Content Placeholder 2"/>
          <p:cNvSpPr>
            <a:spLocks noGrp="1"/>
          </p:cNvSpPr>
          <p:nvPr>
            <p:ph idx="1"/>
          </p:nvPr>
        </p:nvSpPr>
        <p:spPr>
          <a:xfrm>
            <a:off x="1690688" y="2057400"/>
            <a:ext cx="1662112" cy="1092200"/>
          </a:xfrm>
        </p:spPr>
        <p:txBody>
          <a:bodyPr/>
          <a:lstStyle/>
          <a:p>
            <a:pPr marL="0" indent="0" eaLnBrk="1" fontAlgn="auto" hangingPunct="1">
              <a:lnSpc>
                <a:spcPts val="3200"/>
              </a:lnSpc>
              <a:spcBef>
                <a:spcPct val="0"/>
              </a:spcBef>
              <a:spcAft>
                <a:spcPts val="0"/>
              </a:spcAft>
              <a:buFont typeface="Arial" charset="0"/>
              <a:buNone/>
              <a:defRPr/>
            </a:pPr>
            <a:r>
              <a:rPr lang="en-US" altLang="en-US" b="1" dirty="0">
                <a:solidFill>
                  <a:schemeClr val="bg2">
                    <a:lumMod val="50000"/>
                  </a:schemeClr>
                </a:solidFill>
                <a:latin typeface="Calibri" pitchFamily="34" charset="0"/>
                <a:ea typeface="ＭＳ Ｐゴシック" pitchFamily="34" charset="-128"/>
              </a:rPr>
              <a:t>3-year</a:t>
            </a:r>
            <a:r>
              <a:rPr lang="en-US" altLang="en-US" sz="3200" dirty="0" smtClean="0">
                <a:solidFill>
                  <a:schemeClr val="tx1">
                    <a:lumMod val="75000"/>
                    <a:lumOff val="25000"/>
                  </a:schemeClr>
                </a:solidFill>
              </a:rPr>
              <a:t> </a:t>
            </a:r>
          </a:p>
          <a:p>
            <a:pPr marL="0" indent="0" eaLnBrk="1" fontAlgn="auto" hangingPunct="1">
              <a:lnSpc>
                <a:spcPts val="3200"/>
              </a:lnSpc>
              <a:spcBef>
                <a:spcPct val="0"/>
              </a:spcBef>
              <a:spcAft>
                <a:spcPts val="0"/>
              </a:spcAft>
              <a:buFont typeface="Arial" charset="0"/>
              <a:buNone/>
              <a:defRPr/>
            </a:pPr>
            <a:r>
              <a:rPr lang="en-US" altLang="en-US" b="1" dirty="0">
                <a:solidFill>
                  <a:schemeClr val="bg2">
                    <a:lumMod val="50000"/>
                  </a:schemeClr>
                </a:solidFill>
                <a:latin typeface="Calibri" pitchFamily="34" charset="0"/>
                <a:ea typeface="ＭＳ Ｐゴシック" pitchFamily="34" charset="-128"/>
              </a:rPr>
              <a:t>project</a:t>
            </a:r>
          </a:p>
        </p:txBody>
      </p:sp>
      <p:sp>
        <p:nvSpPr>
          <p:cNvPr id="36869" name="TextBox 3"/>
          <p:cNvSpPr txBox="1">
            <a:spLocks noChangeArrowheads="1"/>
          </p:cNvSpPr>
          <p:nvPr/>
        </p:nvSpPr>
        <p:spPr bwMode="auto">
          <a:xfrm>
            <a:off x="3357563" y="1981200"/>
            <a:ext cx="3119437" cy="33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3200"/>
              </a:lnSpc>
              <a:spcBef>
                <a:spcPct val="0"/>
              </a:spcBef>
              <a:buFontTx/>
              <a:buNone/>
            </a:pPr>
            <a:r>
              <a:rPr lang="en-US" altLang="en-US" sz="2800" dirty="0">
                <a:solidFill>
                  <a:schemeClr val="bg2">
                    <a:lumMod val="50000"/>
                  </a:schemeClr>
                </a:solidFill>
                <a:ea typeface="ＭＳ Ｐゴシック" pitchFamily="34" charset="-128"/>
              </a:rPr>
              <a:t>Supports</a:t>
            </a:r>
          </a:p>
          <a:p>
            <a:pPr eaLnBrk="1" hangingPunct="1">
              <a:lnSpc>
                <a:spcPts val="3200"/>
              </a:lnSpc>
              <a:spcBef>
                <a:spcPct val="0"/>
              </a:spcBef>
              <a:buFontTx/>
              <a:buNone/>
            </a:pPr>
            <a:r>
              <a:rPr lang="en-US" altLang="en-US" sz="2800" dirty="0" smtClean="0">
                <a:solidFill>
                  <a:schemeClr val="bg2">
                    <a:lumMod val="50000"/>
                  </a:schemeClr>
                </a:solidFill>
                <a:ea typeface="ＭＳ Ｐゴシック" pitchFamily="34" charset="-128"/>
              </a:rPr>
              <a:t>RWHAP Parts </a:t>
            </a:r>
          </a:p>
          <a:p>
            <a:pPr eaLnBrk="1" hangingPunct="1">
              <a:lnSpc>
                <a:spcPts val="3200"/>
              </a:lnSpc>
              <a:spcBef>
                <a:spcPct val="0"/>
              </a:spcBef>
              <a:buFontTx/>
              <a:buNone/>
            </a:pPr>
            <a:r>
              <a:rPr lang="en-US" altLang="en-US" sz="2800" dirty="0" smtClean="0">
                <a:solidFill>
                  <a:schemeClr val="bg2">
                    <a:lumMod val="50000"/>
                  </a:schemeClr>
                </a:solidFill>
                <a:ea typeface="ＭＳ Ｐゴシック" pitchFamily="34" charset="-128"/>
              </a:rPr>
              <a:t>A </a:t>
            </a:r>
            <a:r>
              <a:rPr lang="en-US" altLang="en-US" sz="2800" dirty="0">
                <a:solidFill>
                  <a:schemeClr val="bg2">
                    <a:lumMod val="50000"/>
                  </a:schemeClr>
                </a:solidFill>
                <a:ea typeface="ＭＳ Ｐゴシック" pitchFamily="34" charset="-128"/>
              </a:rPr>
              <a:t>&amp; </a:t>
            </a:r>
            <a:r>
              <a:rPr lang="en-US" altLang="en-US" sz="2800" dirty="0" smtClean="0">
                <a:solidFill>
                  <a:schemeClr val="bg2">
                    <a:lumMod val="50000"/>
                  </a:schemeClr>
                </a:solidFill>
                <a:ea typeface="ＭＳ Ｐゴシック" pitchFamily="34" charset="-128"/>
              </a:rPr>
              <a:t>B </a:t>
            </a:r>
          </a:p>
          <a:p>
            <a:pPr eaLnBrk="1" hangingPunct="1">
              <a:lnSpc>
                <a:spcPts val="3200"/>
              </a:lnSpc>
              <a:spcBef>
                <a:spcPct val="0"/>
              </a:spcBef>
              <a:buFontTx/>
              <a:buNone/>
            </a:pPr>
            <a:r>
              <a:rPr lang="en-US" altLang="en-US" sz="2800" dirty="0" smtClean="0">
                <a:solidFill>
                  <a:schemeClr val="bg2">
                    <a:lumMod val="50000"/>
                  </a:schemeClr>
                </a:solidFill>
                <a:ea typeface="ＭＳ Ｐゴシック" pitchFamily="34" charset="-128"/>
              </a:rPr>
              <a:t>recipients</a:t>
            </a:r>
          </a:p>
          <a:p>
            <a:pPr eaLnBrk="1" hangingPunct="1">
              <a:lnSpc>
                <a:spcPts val="3200"/>
              </a:lnSpc>
              <a:spcBef>
                <a:spcPct val="0"/>
              </a:spcBef>
              <a:buFontTx/>
              <a:buNone/>
            </a:pPr>
            <a:r>
              <a:rPr lang="en-US" altLang="en-US" sz="2800" dirty="0">
                <a:solidFill>
                  <a:schemeClr val="bg2">
                    <a:lumMod val="50000"/>
                  </a:schemeClr>
                </a:solidFill>
                <a:ea typeface="ＭＳ Ｐゴシック" pitchFamily="34" charset="-128"/>
              </a:rPr>
              <a:t>a</a:t>
            </a:r>
            <a:r>
              <a:rPr lang="en-US" altLang="en-US" sz="2800" dirty="0" smtClean="0">
                <a:solidFill>
                  <a:schemeClr val="bg2">
                    <a:lumMod val="50000"/>
                  </a:schemeClr>
                </a:solidFill>
                <a:ea typeface="ＭＳ Ｐゴシック" pitchFamily="34" charset="-128"/>
              </a:rPr>
              <a:t>nd CDC </a:t>
            </a:r>
          </a:p>
          <a:p>
            <a:pPr eaLnBrk="1" hangingPunct="1">
              <a:lnSpc>
                <a:spcPts val="3200"/>
              </a:lnSpc>
              <a:spcBef>
                <a:spcPct val="0"/>
              </a:spcBef>
              <a:buFontTx/>
              <a:buNone/>
            </a:pPr>
            <a:r>
              <a:rPr lang="en-US" altLang="en-US" sz="2800" dirty="0" smtClean="0">
                <a:solidFill>
                  <a:schemeClr val="bg2">
                    <a:lumMod val="50000"/>
                  </a:schemeClr>
                </a:solidFill>
                <a:ea typeface="ＭＳ Ｐゴシック" pitchFamily="34" charset="-128"/>
              </a:rPr>
              <a:t>DHAP  </a:t>
            </a:r>
          </a:p>
          <a:p>
            <a:pPr eaLnBrk="1" hangingPunct="1">
              <a:lnSpc>
                <a:spcPts val="3200"/>
              </a:lnSpc>
              <a:spcBef>
                <a:spcPct val="0"/>
              </a:spcBef>
              <a:buFontTx/>
              <a:buNone/>
            </a:pPr>
            <a:r>
              <a:rPr lang="en-US" altLang="en-US" sz="2800" dirty="0" smtClean="0">
                <a:solidFill>
                  <a:schemeClr val="bg2">
                    <a:lumMod val="50000"/>
                  </a:schemeClr>
                </a:solidFill>
                <a:latin typeface="+mn-lt"/>
              </a:rPr>
              <a:t>grantees </a:t>
            </a:r>
          </a:p>
          <a:p>
            <a:pPr eaLnBrk="1" hangingPunct="1">
              <a:lnSpc>
                <a:spcPts val="3200"/>
              </a:lnSpc>
              <a:spcBef>
                <a:spcPct val="0"/>
              </a:spcBef>
              <a:buFontTx/>
              <a:buNone/>
            </a:pPr>
            <a:r>
              <a:rPr lang="en-US" altLang="en-US" sz="2800" dirty="0" smtClean="0">
                <a:solidFill>
                  <a:schemeClr val="bg2">
                    <a:lumMod val="50000"/>
                  </a:schemeClr>
                </a:solidFill>
                <a:ea typeface="ＭＳ Ｐゴシック" pitchFamily="34" charset="-128"/>
              </a:rPr>
              <a:t> </a:t>
            </a:r>
            <a:endParaRPr lang="en-US" altLang="en-US" sz="2800" dirty="0">
              <a:solidFill>
                <a:schemeClr val="bg2">
                  <a:lumMod val="50000"/>
                </a:schemeClr>
              </a:solidFill>
              <a:ea typeface="ＭＳ Ｐゴシック" pitchFamily="34" charset="-128"/>
            </a:endParaRPr>
          </a:p>
        </p:txBody>
      </p:sp>
      <p:sp>
        <p:nvSpPr>
          <p:cNvPr id="36870" name="TextBox 6"/>
          <p:cNvSpPr txBox="1">
            <a:spLocks noChangeArrowheads="1"/>
          </p:cNvSpPr>
          <p:nvPr/>
        </p:nvSpPr>
        <p:spPr bwMode="auto">
          <a:xfrm>
            <a:off x="5791200" y="2035175"/>
            <a:ext cx="1981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3200"/>
              </a:lnSpc>
              <a:spcBef>
                <a:spcPct val="0"/>
              </a:spcBef>
              <a:buFontTx/>
              <a:buNone/>
            </a:pPr>
            <a:r>
              <a:rPr lang="en-US" altLang="en-US" sz="3200" dirty="0" smtClean="0">
                <a:solidFill>
                  <a:schemeClr val="bg2">
                    <a:lumMod val="50000"/>
                  </a:schemeClr>
                </a:solidFill>
                <a:ea typeface="ＭＳ Ｐゴシック" pitchFamily="34" charset="-128"/>
              </a:rPr>
              <a:t>Conducts</a:t>
            </a:r>
            <a:endParaRPr lang="en-US" altLang="en-US" sz="3200" dirty="0">
              <a:solidFill>
                <a:schemeClr val="bg2">
                  <a:lumMod val="50000"/>
                </a:schemeClr>
              </a:solidFill>
              <a:ea typeface="ＭＳ Ｐゴシック" pitchFamily="34" charset="-128"/>
            </a:endParaRPr>
          </a:p>
          <a:p>
            <a:pPr eaLnBrk="1" hangingPunct="1">
              <a:lnSpc>
                <a:spcPts val="3200"/>
              </a:lnSpc>
              <a:spcBef>
                <a:spcPct val="0"/>
              </a:spcBef>
              <a:buFontTx/>
              <a:buNone/>
            </a:pPr>
            <a:r>
              <a:rPr lang="en-US" altLang="en-US" sz="3200" dirty="0" smtClean="0">
                <a:solidFill>
                  <a:schemeClr val="bg2">
                    <a:lumMod val="50000"/>
                  </a:schemeClr>
                </a:solidFill>
                <a:ea typeface="ＭＳ Ｐゴシック" pitchFamily="34" charset="-128"/>
              </a:rPr>
              <a:t>national</a:t>
            </a:r>
            <a:r>
              <a:rPr lang="en-US" altLang="en-US" sz="3200" dirty="0" smtClean="0">
                <a:solidFill>
                  <a:srgbClr val="404040"/>
                </a:solidFill>
                <a:ea typeface="ＭＳ Ｐゴシック" pitchFamily="34" charset="-128"/>
              </a:rPr>
              <a:t> </a:t>
            </a:r>
            <a:r>
              <a:rPr lang="en-US" altLang="en-US" sz="3200" dirty="0" smtClean="0">
                <a:solidFill>
                  <a:schemeClr val="bg2">
                    <a:lumMod val="50000"/>
                  </a:schemeClr>
                </a:solidFill>
                <a:ea typeface="ＭＳ Ｐゴシック" pitchFamily="34" charset="-128"/>
              </a:rPr>
              <a:t>&amp; targeted</a:t>
            </a:r>
          </a:p>
        </p:txBody>
      </p:sp>
      <p:cxnSp>
        <p:nvCxnSpPr>
          <p:cNvPr id="15" name="Straight Connector 14"/>
          <p:cNvCxnSpPr/>
          <p:nvPr/>
        </p:nvCxnSpPr>
        <p:spPr>
          <a:xfrm>
            <a:off x="3200400" y="1828800"/>
            <a:ext cx="0" cy="310896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872" name="TextBox 15"/>
          <p:cNvSpPr txBox="1">
            <a:spLocks noChangeArrowheads="1"/>
          </p:cNvSpPr>
          <p:nvPr/>
        </p:nvSpPr>
        <p:spPr bwMode="auto">
          <a:xfrm>
            <a:off x="1752600" y="3024196"/>
            <a:ext cx="1447800"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charset="0"/>
              <a:buChar char="•"/>
              <a:defRPr sz="2200" b="1">
                <a:solidFill>
                  <a:srgbClr val="0F4D7B"/>
                </a:solidFill>
                <a:latin typeface="Calibri" pitchFamily="34" charset="0"/>
              </a:defRPr>
            </a:lvl1pPr>
            <a:lvl2pPr marL="742950" indent="-285750" eaLnBrk="0" hangingPunct="0">
              <a:lnSpc>
                <a:spcPct val="90000"/>
              </a:lnSpc>
              <a:spcBef>
                <a:spcPts val="500"/>
              </a:spcBef>
              <a:buFont typeface="Arial" charset="0"/>
              <a:buChar char="•"/>
              <a:defRPr sz="2000">
                <a:solidFill>
                  <a:srgbClr val="262626"/>
                </a:solidFill>
                <a:latin typeface="Calibri" pitchFamily="34" charset="0"/>
              </a:defRPr>
            </a:lvl2pPr>
            <a:lvl3pPr marL="1143000" indent="-228600" eaLnBrk="0" hangingPunct="0">
              <a:lnSpc>
                <a:spcPct val="90000"/>
              </a:lnSpc>
              <a:spcBef>
                <a:spcPts val="500"/>
              </a:spcBef>
              <a:buFont typeface="Arial" charset="0"/>
              <a:buChar char="•"/>
              <a:defRPr>
                <a:solidFill>
                  <a:srgbClr val="262626"/>
                </a:solidFill>
                <a:latin typeface="Calibri" pitchFamily="34" charset="0"/>
              </a:defRPr>
            </a:lvl3pPr>
            <a:lvl4pPr marL="1600200" indent="-228600" eaLnBrk="0" hangingPunct="0">
              <a:lnSpc>
                <a:spcPct val="90000"/>
              </a:lnSpc>
              <a:spcBef>
                <a:spcPts val="500"/>
              </a:spcBef>
              <a:buFont typeface="Arial" charset="0"/>
              <a:buChar char="•"/>
              <a:defRPr sz="1600">
                <a:solidFill>
                  <a:srgbClr val="262626"/>
                </a:solidFill>
                <a:latin typeface="Calibri" pitchFamily="34" charset="0"/>
              </a:defRPr>
            </a:lvl4pPr>
            <a:lvl5pPr marL="2057400" indent="-228600" eaLnBrk="0" hangingPunct="0">
              <a:lnSpc>
                <a:spcPct val="90000"/>
              </a:lnSpc>
              <a:spcBef>
                <a:spcPts val="500"/>
              </a:spcBef>
              <a:buFont typeface="Arial" charset="0"/>
              <a:buChar char="•"/>
              <a:defRPr sz="1600">
                <a:solidFill>
                  <a:srgbClr val="262626"/>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sz="1600">
                <a:solidFill>
                  <a:srgbClr val="262626"/>
                </a:solidFill>
                <a:latin typeface="Calibri" pitchFamily="34" charset="0"/>
              </a:defRPr>
            </a:lvl9pPr>
          </a:lstStyle>
          <a:p>
            <a:pPr eaLnBrk="1" hangingPunct="1">
              <a:lnSpc>
                <a:spcPts val="1800"/>
              </a:lnSpc>
              <a:spcBef>
                <a:spcPct val="0"/>
              </a:spcBef>
              <a:buFontTx/>
              <a:buNone/>
            </a:pPr>
            <a:r>
              <a:rPr lang="en-US" altLang="en-US" sz="1800" b="0" dirty="0" smtClean="0">
                <a:solidFill>
                  <a:schemeClr val="bg2">
                    <a:lumMod val="50000"/>
                  </a:schemeClr>
                </a:solidFill>
              </a:rPr>
              <a:t>began</a:t>
            </a:r>
          </a:p>
          <a:p>
            <a:pPr eaLnBrk="1" hangingPunct="1">
              <a:lnSpc>
                <a:spcPts val="1800"/>
              </a:lnSpc>
              <a:spcBef>
                <a:spcPct val="0"/>
              </a:spcBef>
              <a:buFontTx/>
              <a:buNone/>
            </a:pPr>
            <a:r>
              <a:rPr lang="en-US" altLang="en-US" sz="1800" b="0" dirty="0" smtClean="0">
                <a:solidFill>
                  <a:schemeClr val="bg2">
                    <a:lumMod val="50000"/>
                  </a:schemeClr>
                </a:solidFill>
              </a:rPr>
              <a:t>July </a:t>
            </a:r>
            <a:r>
              <a:rPr lang="en-US" altLang="en-US" sz="1800" b="0" dirty="0">
                <a:solidFill>
                  <a:schemeClr val="bg2">
                    <a:lumMod val="50000"/>
                  </a:schemeClr>
                </a:solidFill>
              </a:rPr>
              <a:t>1, </a:t>
            </a:r>
            <a:r>
              <a:rPr lang="en-US" altLang="en-US" sz="1800" b="0" dirty="0" smtClean="0">
                <a:solidFill>
                  <a:schemeClr val="bg2">
                    <a:lumMod val="50000"/>
                  </a:schemeClr>
                </a:solidFill>
              </a:rPr>
              <a:t>2016</a:t>
            </a:r>
            <a:endParaRPr lang="en-US" altLang="en-US" sz="1800" b="0" dirty="0">
              <a:solidFill>
                <a:schemeClr val="bg2">
                  <a:lumMod val="50000"/>
                </a:schemeClr>
              </a:solidFill>
            </a:endParaRPr>
          </a:p>
        </p:txBody>
      </p:sp>
      <p:pic>
        <p:nvPicPr>
          <p:cNvPr id="4107" name="Picture 16"/>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5463" y="1981200"/>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5638800" y="1828800"/>
            <a:ext cx="0" cy="310896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91200" y="3399129"/>
            <a:ext cx="2286000" cy="2403863"/>
          </a:xfrm>
          <a:prstGeom prst="rect">
            <a:avLst/>
          </a:prstGeom>
          <a:noFill/>
        </p:spPr>
        <p:txBody>
          <a:bodyPr wrap="square" rtlCol="0">
            <a:spAutoFit/>
          </a:bodyPr>
          <a:lstStyle/>
          <a:p>
            <a:pPr>
              <a:lnSpc>
                <a:spcPts val="1800"/>
              </a:lnSpc>
            </a:pPr>
            <a:r>
              <a:rPr lang="en-US" altLang="en-US" dirty="0">
                <a:solidFill>
                  <a:schemeClr val="bg2">
                    <a:lumMod val="50000"/>
                  </a:schemeClr>
                </a:solidFill>
                <a:ea typeface="ＭＳ Ｐゴシック" pitchFamily="34" charset="-128"/>
              </a:rPr>
              <a:t>t</a:t>
            </a:r>
            <a:r>
              <a:rPr lang="en-US" altLang="en-US" dirty="0" smtClean="0">
                <a:solidFill>
                  <a:schemeClr val="bg2">
                    <a:lumMod val="50000"/>
                  </a:schemeClr>
                </a:solidFill>
                <a:ea typeface="ＭＳ Ｐゴシック" pitchFamily="34" charset="-128"/>
              </a:rPr>
              <a:t>echnical assistance </a:t>
            </a:r>
            <a:r>
              <a:rPr lang="en-US" altLang="en-US" dirty="0">
                <a:solidFill>
                  <a:schemeClr val="bg2">
                    <a:lumMod val="50000"/>
                  </a:schemeClr>
                </a:solidFill>
                <a:ea typeface="ＭＳ Ｐゴシック" pitchFamily="34" charset="-128"/>
              </a:rPr>
              <a:t>activities </a:t>
            </a:r>
            <a:r>
              <a:rPr lang="en-US" altLang="en-US" dirty="0" smtClean="0">
                <a:solidFill>
                  <a:schemeClr val="bg2">
                    <a:lumMod val="50000"/>
                  </a:schemeClr>
                </a:solidFill>
                <a:ea typeface="ＭＳ Ｐゴシック" pitchFamily="34" charset="-128"/>
              </a:rPr>
              <a:t>to assist recipients and grantees and their respective planning bodies with implementation of their Integrated HIV Prevention and Care Plans</a:t>
            </a:r>
            <a:endParaRPr lang="en-US" altLang="en-US" dirty="0">
              <a:solidFill>
                <a:schemeClr val="bg2">
                  <a:lumMod val="50000"/>
                </a:schemeClr>
              </a:solidFill>
              <a:ea typeface="ＭＳ Ｐゴシック" pitchFamily="34" charset="-128"/>
            </a:endParaRPr>
          </a:p>
        </p:txBody>
      </p:sp>
      <p:sp>
        <p:nvSpPr>
          <p:cNvPr id="10" name="Title 9"/>
          <p:cNvSpPr>
            <a:spLocks noGrp="1"/>
          </p:cNvSpPr>
          <p:nvPr>
            <p:ph type="title"/>
          </p:nvPr>
        </p:nvSpPr>
        <p:spPr/>
        <p:txBody>
          <a:bodyPr/>
          <a:lstStyle/>
          <a:p>
            <a:r>
              <a:rPr lang="en-US" dirty="0"/>
              <a:t>About the IHAP TAC</a:t>
            </a:r>
          </a:p>
        </p:txBody>
      </p:sp>
      <p:pic>
        <p:nvPicPr>
          <p:cNvPr id="13" name="Picture 4" descr="C:\Users\jhook\Google Drive\Integrated HIV_AIDS Planning Project\Design Elements\Logo\Final Logo\horizontal\ihap_logo_horizont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76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Available through the IHAP TAC</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lvl="0">
              <a:lnSpc>
                <a:spcPct val="110000"/>
              </a:lnSpc>
              <a:spcBef>
                <a:spcPts val="600"/>
              </a:spcBef>
            </a:pPr>
            <a:r>
              <a:rPr lang="en-US" dirty="0"/>
              <a:t>Pre-implementation: How to get going on your Integrated </a:t>
            </a:r>
            <a:r>
              <a:rPr lang="en-US" dirty="0" smtClean="0"/>
              <a:t>Plan</a:t>
            </a:r>
          </a:p>
          <a:p>
            <a:pPr lvl="0">
              <a:lnSpc>
                <a:spcPct val="110000"/>
              </a:lnSpc>
              <a:spcBef>
                <a:spcPts val="600"/>
              </a:spcBef>
            </a:pPr>
            <a:r>
              <a:rPr lang="en-US" dirty="0"/>
              <a:t>How to publicize and disseminate the Integrated Plan and its activities to </a:t>
            </a:r>
            <a:r>
              <a:rPr lang="en-US" dirty="0" smtClean="0"/>
              <a:t>stakeholders</a:t>
            </a:r>
          </a:p>
          <a:p>
            <a:pPr>
              <a:lnSpc>
                <a:spcPct val="110000"/>
              </a:lnSpc>
              <a:spcBef>
                <a:spcPts val="600"/>
              </a:spcBef>
            </a:pPr>
            <a:r>
              <a:rPr lang="en-US" dirty="0"/>
              <a:t>Identifying roles and responsibilities for Integrated Plan implementation </a:t>
            </a:r>
            <a:endParaRPr lang="en-US" dirty="0" smtClean="0"/>
          </a:p>
          <a:p>
            <a:r>
              <a:rPr lang="en-US" dirty="0"/>
              <a:t>Integrating HIV prevention and care at all levels</a:t>
            </a:r>
          </a:p>
          <a:p>
            <a:r>
              <a:rPr lang="en-US" dirty="0" smtClean="0"/>
              <a:t>Monitoring </a:t>
            </a:r>
            <a:r>
              <a:rPr lang="en-US" dirty="0"/>
              <a:t>and Improving your Integrated Plan: Identifying measures, updates, successes and more</a:t>
            </a:r>
          </a:p>
          <a:p>
            <a:r>
              <a:rPr lang="en-US" dirty="0" smtClean="0"/>
              <a:t>Collaborating </a:t>
            </a:r>
            <a:r>
              <a:rPr lang="en-US" dirty="0"/>
              <a:t>across jurisdictions (e.g. across multiple states or with RWHAP Part A recipients</a:t>
            </a:r>
            <a:r>
              <a:rPr lang="en-US" dirty="0" smtClean="0"/>
              <a:t>)</a:t>
            </a:r>
          </a:p>
        </p:txBody>
      </p:sp>
    </p:spTree>
    <p:extLst>
      <p:ext uri="{BB962C8B-B14F-4D97-AF65-F5344CB8AC3E}">
        <p14:creationId xmlns:p14="http://schemas.microsoft.com/office/powerpoint/2010/main" val="416376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914400"/>
          </a:xfrm>
        </p:spPr>
        <p:txBody>
          <a:bodyPr>
            <a:normAutofit fontScale="90000"/>
          </a:bodyPr>
          <a:lstStyle/>
          <a:p>
            <a:r>
              <a:rPr lang="en-US" dirty="0" smtClean="0"/>
              <a:t>Poll: Integrated HIV Prevention &amp; Care Plan Status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lvl="0">
              <a:lnSpc>
                <a:spcPct val="110000"/>
              </a:lnSpc>
              <a:spcBef>
                <a:spcPts val="600"/>
              </a:spcBef>
            </a:pPr>
            <a:r>
              <a:rPr lang="en-US" dirty="0" smtClean="0"/>
              <a:t>What is the status of your Integrated HIV Prevention and Care Plan implementation?</a:t>
            </a:r>
          </a:p>
          <a:p>
            <a:pPr lvl="1">
              <a:lnSpc>
                <a:spcPct val="110000"/>
              </a:lnSpc>
              <a:spcBef>
                <a:spcPts val="600"/>
              </a:spcBef>
            </a:pPr>
            <a:r>
              <a:rPr lang="en-US" dirty="0" smtClean="0"/>
              <a:t>Pre-implementation</a:t>
            </a:r>
          </a:p>
          <a:p>
            <a:pPr lvl="1">
              <a:lnSpc>
                <a:spcPct val="110000"/>
              </a:lnSpc>
              <a:spcBef>
                <a:spcPts val="600"/>
              </a:spcBef>
            </a:pPr>
            <a:r>
              <a:rPr lang="en-US" dirty="0" smtClean="0"/>
              <a:t>Assigning roles/responsibilities</a:t>
            </a:r>
          </a:p>
          <a:p>
            <a:pPr lvl="1">
              <a:lnSpc>
                <a:spcPct val="110000"/>
              </a:lnSpc>
              <a:spcBef>
                <a:spcPts val="600"/>
              </a:spcBef>
            </a:pPr>
            <a:r>
              <a:rPr lang="en-US" dirty="0" smtClean="0"/>
              <a:t>Documenting roles/processes</a:t>
            </a:r>
          </a:p>
          <a:p>
            <a:pPr lvl="1">
              <a:lnSpc>
                <a:spcPct val="110000"/>
              </a:lnSpc>
              <a:spcBef>
                <a:spcPts val="600"/>
              </a:spcBef>
            </a:pPr>
            <a:r>
              <a:rPr lang="en-US" dirty="0" smtClean="0"/>
              <a:t>Setting up monitoring</a:t>
            </a:r>
          </a:p>
          <a:p>
            <a:pPr lvl="1">
              <a:lnSpc>
                <a:spcPct val="110000"/>
              </a:lnSpc>
              <a:spcBef>
                <a:spcPts val="600"/>
              </a:spcBef>
            </a:pPr>
            <a:r>
              <a:rPr lang="en-US" dirty="0" smtClean="0"/>
              <a:t>Implementation</a:t>
            </a:r>
          </a:p>
          <a:p>
            <a:endParaRPr lang="en-US" dirty="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3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Challenges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lvl="0">
              <a:lnSpc>
                <a:spcPct val="110000"/>
              </a:lnSpc>
              <a:spcBef>
                <a:spcPts val="600"/>
              </a:spcBef>
            </a:pPr>
            <a:r>
              <a:rPr lang="en-US" dirty="0" smtClean="0"/>
              <a:t>What are your challenges for implementing your Integrated HIV Prevention and Care Plan?</a:t>
            </a:r>
          </a:p>
          <a:p>
            <a:pPr lvl="1">
              <a:lnSpc>
                <a:spcPct val="110000"/>
              </a:lnSpc>
              <a:spcBef>
                <a:spcPts val="600"/>
              </a:spcBef>
            </a:pPr>
            <a:r>
              <a:rPr lang="en-US" dirty="0" smtClean="0"/>
              <a:t>Agreement on roles/responsibilities</a:t>
            </a:r>
          </a:p>
          <a:p>
            <a:pPr lvl="1">
              <a:lnSpc>
                <a:spcPct val="110000"/>
              </a:lnSpc>
              <a:spcBef>
                <a:spcPts val="600"/>
              </a:spcBef>
            </a:pPr>
            <a:r>
              <a:rPr lang="en-US" dirty="0" smtClean="0"/>
              <a:t>Prevention/care collaboration</a:t>
            </a:r>
          </a:p>
          <a:p>
            <a:pPr lvl="1">
              <a:lnSpc>
                <a:spcPct val="110000"/>
              </a:lnSpc>
              <a:spcBef>
                <a:spcPts val="600"/>
              </a:spcBef>
            </a:pPr>
            <a:r>
              <a:rPr lang="en-US" dirty="0" smtClean="0"/>
              <a:t>Part A/Part B collaboration</a:t>
            </a:r>
          </a:p>
          <a:p>
            <a:pPr lvl="1">
              <a:lnSpc>
                <a:spcPct val="110000"/>
              </a:lnSpc>
              <a:spcBef>
                <a:spcPts val="600"/>
              </a:spcBef>
            </a:pPr>
            <a:r>
              <a:rPr lang="en-US" dirty="0" smtClean="0"/>
              <a:t>Monitoring plan progress</a:t>
            </a:r>
          </a:p>
          <a:p>
            <a:pPr lvl="1">
              <a:lnSpc>
                <a:spcPct val="110000"/>
              </a:lnSpc>
              <a:spcBef>
                <a:spcPts val="600"/>
              </a:spcBef>
            </a:pPr>
            <a:r>
              <a:rPr lang="en-US" dirty="0" smtClean="0"/>
              <a:t>Other</a:t>
            </a:r>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2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Successes and Challenges</a:t>
            </a:r>
            <a:endParaRPr lang="en-US" dirty="0"/>
          </a:p>
        </p:txBody>
      </p:sp>
      <p:sp>
        <p:nvSpPr>
          <p:cNvPr id="3" name="Content Placeholder 2"/>
          <p:cNvSpPr>
            <a:spLocks noGrp="1"/>
          </p:cNvSpPr>
          <p:nvPr>
            <p:ph idx="1"/>
          </p:nvPr>
        </p:nvSpPr>
        <p:spPr>
          <a:xfrm>
            <a:off x="454742" y="1447800"/>
            <a:ext cx="8229600" cy="4525963"/>
          </a:xfrm>
        </p:spPr>
        <p:txBody>
          <a:bodyPr>
            <a:normAutofit lnSpcReduction="10000"/>
          </a:bodyPr>
          <a:lstStyle/>
          <a:p>
            <a:r>
              <a:rPr lang="en-US" dirty="0" smtClean="0"/>
              <a:t>Information Gathering</a:t>
            </a:r>
          </a:p>
          <a:p>
            <a:pPr lvl="1"/>
            <a:r>
              <a:rPr lang="en-US" sz="3200" dirty="0" smtClean="0"/>
              <a:t>Request for Information with 30 jurisdictions (16 Part A, 14 Part B) on process of developing and implementing their Integrated HIV Prevention and Care Plans, including SCSNs</a:t>
            </a:r>
          </a:p>
          <a:p>
            <a:pPr lvl="1"/>
            <a:r>
              <a:rPr lang="en-US" sz="3200" dirty="0" smtClean="0"/>
              <a:t>Detailed review of sample of 25 Integrated HIV Prevention and Care Plans, including SCSNs</a:t>
            </a:r>
            <a:endParaRPr lang="en-US" sz="3200" dirty="0"/>
          </a:p>
          <a:p>
            <a:pPr marL="0" indent="0">
              <a:buNone/>
            </a:pPr>
            <a:endParaRPr lang="en-US" dirty="0"/>
          </a:p>
          <a:p>
            <a:pPr marL="457200" lvl="1" indent="0">
              <a:buNone/>
            </a:pPr>
            <a:endParaRPr lang="en-US" dirty="0" smtClean="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11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dirty="0" smtClean="0"/>
              <a:t>Promising Practices for Plan Implementation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lnSpc>
                <a:spcPct val="110000"/>
              </a:lnSpc>
              <a:spcBef>
                <a:spcPts val="600"/>
              </a:spcBef>
            </a:pPr>
            <a:r>
              <a:rPr lang="en-US" dirty="0" smtClean="0"/>
              <a:t>Develop work plans based on the Integrated HIV Prevention and Care Plan</a:t>
            </a:r>
          </a:p>
          <a:p>
            <a:pPr lvl="0">
              <a:lnSpc>
                <a:spcPct val="110000"/>
              </a:lnSpc>
              <a:spcBef>
                <a:spcPts val="600"/>
              </a:spcBef>
            </a:pPr>
            <a:r>
              <a:rPr lang="en-US" dirty="0" smtClean="0"/>
              <a:t>Restructure planning groups</a:t>
            </a:r>
          </a:p>
          <a:p>
            <a:pPr lvl="1">
              <a:lnSpc>
                <a:spcPct val="110000"/>
              </a:lnSpc>
              <a:spcBef>
                <a:spcPts val="600"/>
              </a:spcBef>
            </a:pPr>
            <a:r>
              <a:rPr lang="en-US" dirty="0" smtClean="0"/>
              <a:t>Assign roles to subcommittees tasked with specific </a:t>
            </a:r>
            <a:r>
              <a:rPr lang="en-US" dirty="0"/>
              <a:t>p</a:t>
            </a:r>
            <a:r>
              <a:rPr lang="en-US" dirty="0" smtClean="0"/>
              <a:t>lan activities</a:t>
            </a:r>
          </a:p>
          <a:p>
            <a:pPr>
              <a:lnSpc>
                <a:spcPct val="110000"/>
              </a:lnSpc>
              <a:spcBef>
                <a:spcPts val="600"/>
              </a:spcBef>
            </a:pPr>
            <a:r>
              <a:rPr lang="en-US" dirty="0" smtClean="0"/>
              <a:t>Establish processes for reporting/providing updates on plan activities</a:t>
            </a:r>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714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dirty="0" smtClean="0"/>
              <a:t>Promising Practices for Plan Implementation</a:t>
            </a:r>
            <a:endParaRPr lang="en-US" dirty="0"/>
          </a:p>
        </p:txBody>
      </p:sp>
      <p:sp>
        <p:nvSpPr>
          <p:cNvPr id="3" name="Content Placeholder 2"/>
          <p:cNvSpPr>
            <a:spLocks noGrp="1"/>
          </p:cNvSpPr>
          <p:nvPr>
            <p:ph idx="1"/>
          </p:nvPr>
        </p:nvSpPr>
        <p:spPr>
          <a:xfrm>
            <a:off x="454742" y="1371600"/>
            <a:ext cx="8229600" cy="4525963"/>
          </a:xfrm>
        </p:spPr>
        <p:txBody>
          <a:bodyPr>
            <a:normAutofit/>
          </a:bodyPr>
          <a:lstStyle/>
          <a:p>
            <a:pPr>
              <a:lnSpc>
                <a:spcPct val="110000"/>
              </a:lnSpc>
              <a:spcBef>
                <a:spcPts val="600"/>
              </a:spcBef>
            </a:pPr>
            <a:r>
              <a:rPr lang="en-US" dirty="0" smtClean="0"/>
              <a:t>Re-structure health </a:t>
            </a:r>
            <a:r>
              <a:rPr lang="en-US" dirty="0"/>
              <a:t>department’s HIV program to reflect integrated </a:t>
            </a:r>
            <a:r>
              <a:rPr lang="en-US" dirty="0" smtClean="0"/>
              <a:t>planning</a:t>
            </a:r>
          </a:p>
          <a:p>
            <a:pPr>
              <a:lnSpc>
                <a:spcPct val="110000"/>
              </a:lnSpc>
              <a:spcBef>
                <a:spcPts val="600"/>
              </a:spcBef>
            </a:pPr>
            <a:r>
              <a:rPr lang="en-US" dirty="0" smtClean="0"/>
              <a:t>Co-locate prevention and care</a:t>
            </a:r>
            <a:endParaRPr lang="en-US" dirty="0"/>
          </a:p>
          <a:p>
            <a:pPr>
              <a:lnSpc>
                <a:spcPct val="110000"/>
              </a:lnSpc>
              <a:spcBef>
                <a:spcPts val="600"/>
              </a:spcBef>
            </a:pPr>
            <a:r>
              <a:rPr lang="en-US" dirty="0" smtClean="0"/>
              <a:t>Include </a:t>
            </a:r>
            <a:r>
              <a:rPr lang="en-US" dirty="0"/>
              <a:t>p</a:t>
            </a:r>
            <a:r>
              <a:rPr lang="en-US" dirty="0" smtClean="0"/>
              <a:t>lan updates during annual site visits</a:t>
            </a:r>
          </a:p>
          <a:p>
            <a:pPr>
              <a:lnSpc>
                <a:spcPct val="110000"/>
              </a:lnSpc>
              <a:spcBef>
                <a:spcPts val="600"/>
              </a:spcBef>
            </a:pPr>
            <a:r>
              <a:rPr lang="en-US" dirty="0" smtClean="0"/>
              <a:t>Enhance communication and collaboration between prevention and care staff and planning bodies</a:t>
            </a:r>
          </a:p>
          <a:p>
            <a:pPr>
              <a:lnSpc>
                <a:spcPct val="110000"/>
              </a:lnSpc>
              <a:spcBef>
                <a:spcPts val="600"/>
              </a:spcBef>
            </a:pPr>
            <a:endParaRPr lang="en-US" dirty="0" smtClean="0"/>
          </a:p>
        </p:txBody>
      </p:sp>
      <p:pic>
        <p:nvPicPr>
          <p:cNvPr id="4" name="Picture 4" descr="C:\Users\jhook\Google Drive\Integrated HIV_AIDS Planning Project\Design Elements\Logo\Final Logo\horizontal\ihap_logo_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88" y="5511493"/>
            <a:ext cx="5741708" cy="134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7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IHAP-1">
  <a:themeElements>
    <a:clrScheme name="IHAP">
      <a:dk1>
        <a:srgbClr val="58595B"/>
      </a:dk1>
      <a:lt1>
        <a:sysClr val="window" lastClr="FFFFFF"/>
      </a:lt1>
      <a:dk2>
        <a:srgbClr val="58595B"/>
      </a:dk2>
      <a:lt2>
        <a:srgbClr val="D5D5D6"/>
      </a:lt2>
      <a:accent1>
        <a:srgbClr val="FBB040"/>
      </a:accent1>
      <a:accent2>
        <a:srgbClr val="EC2027"/>
      </a:accent2>
      <a:accent3>
        <a:srgbClr val="BE202F"/>
      </a:accent3>
      <a:accent4>
        <a:srgbClr val="ABACAD"/>
      </a:accent4>
      <a:accent5>
        <a:srgbClr val="FDD79F"/>
      </a:accent5>
      <a:accent6>
        <a:srgbClr val="EEECE1"/>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HAP-1">
  <a:themeElements>
    <a:clrScheme name="IHAP">
      <a:dk1>
        <a:srgbClr val="58595B"/>
      </a:dk1>
      <a:lt1>
        <a:srgbClr val="FFFFFF"/>
      </a:lt1>
      <a:dk2>
        <a:srgbClr val="58595B"/>
      </a:dk2>
      <a:lt2>
        <a:srgbClr val="D5D5D6"/>
      </a:lt2>
      <a:accent1>
        <a:srgbClr val="FBB040"/>
      </a:accent1>
      <a:accent2>
        <a:srgbClr val="EC2027"/>
      </a:accent2>
      <a:accent3>
        <a:srgbClr val="BE202F"/>
      </a:accent3>
      <a:accent4>
        <a:srgbClr val="ABACAD"/>
      </a:accent4>
      <a:accent5>
        <a:srgbClr val="FDD79F"/>
      </a:accent5>
      <a:accent6>
        <a:srgbClr val="EEECE1"/>
      </a:accent6>
      <a:hlink>
        <a:srgbClr val="1F497D"/>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IHAP-1</Template>
  <TotalTime>2629</TotalTime>
  <Words>809</Words>
  <Application>Microsoft Office PowerPoint</Application>
  <PresentationFormat>On-screen Show (4:3)</PresentationFormat>
  <Paragraphs>132</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IHAP-1</vt:lpstr>
      <vt:lpstr>1_IHAP-1</vt:lpstr>
      <vt:lpstr>Integrated HIV/AIDS Planning Technical Assistance Center  2017 United States Conference on AIDS</vt:lpstr>
      <vt:lpstr>About the IHAP TAC</vt:lpstr>
      <vt:lpstr>About the IHAP TAC</vt:lpstr>
      <vt:lpstr>Support Available through the IHAP TAC</vt:lpstr>
      <vt:lpstr>Poll: Integrated HIV Prevention &amp; Care Plan Status</vt:lpstr>
      <vt:lpstr>Poll: Challenges</vt:lpstr>
      <vt:lpstr>Understanding Successes and Challenges</vt:lpstr>
      <vt:lpstr>Promising Practices for Plan Implementation</vt:lpstr>
      <vt:lpstr>Promising Practices for Plan Implementation</vt:lpstr>
      <vt:lpstr>Identified TA Needs </vt:lpstr>
      <vt:lpstr>Identified TA Needs </vt:lpstr>
      <vt:lpstr>Poll: How can we help you?</vt:lpstr>
      <vt:lpstr>Targeted TA</vt:lpstr>
      <vt:lpstr>Poll: TA Modalities </vt:lpstr>
      <vt:lpstr>PowerPoint Presentation</vt:lpstr>
      <vt:lpstr>Thank you!</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Slides for IHAP TAC in person meeting</dc:title>
  <dc:creator>JSI</dc:creator>
  <cp:lastModifiedBy>JMH</cp:lastModifiedBy>
  <cp:revision>151</cp:revision>
  <dcterms:created xsi:type="dcterms:W3CDTF">2017-04-19T01:20:40Z</dcterms:created>
  <dcterms:modified xsi:type="dcterms:W3CDTF">2017-09-09T20:19:11Z</dcterms:modified>
</cp:coreProperties>
</file>