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handoutMasterIdLst>
    <p:handoutMasterId r:id="rId29"/>
  </p:handoutMasterIdLst>
  <p:sldIdLst>
    <p:sldId id="278" r:id="rId3"/>
    <p:sldId id="300" r:id="rId4"/>
    <p:sldId id="354" r:id="rId5"/>
    <p:sldId id="360" r:id="rId6"/>
    <p:sldId id="361" r:id="rId7"/>
    <p:sldId id="295" r:id="rId8"/>
    <p:sldId id="441" r:id="rId9"/>
    <p:sldId id="288" r:id="rId10"/>
    <p:sldId id="286" r:id="rId11"/>
    <p:sldId id="312" r:id="rId12"/>
    <p:sldId id="314" r:id="rId13"/>
    <p:sldId id="290" r:id="rId14"/>
    <p:sldId id="291" r:id="rId15"/>
    <p:sldId id="463" r:id="rId16"/>
    <p:sldId id="416" r:id="rId17"/>
    <p:sldId id="370" r:id="rId18"/>
    <p:sldId id="375" r:id="rId19"/>
    <p:sldId id="457" r:id="rId20"/>
    <p:sldId id="462" r:id="rId21"/>
    <p:sldId id="458" r:id="rId22"/>
    <p:sldId id="459" r:id="rId23"/>
    <p:sldId id="460" r:id="rId24"/>
    <p:sldId id="461" r:id="rId25"/>
    <p:sldId id="425" r:id="rId26"/>
    <p:sldId id="45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Hauck" initials="HH" lastIdx="3" clrIdx="0"/>
  <p:cmAuthor id="1" name="Griffin, Amy (HRSA)" initials="GA(" lastIdx="6" clrIdx="1">
    <p:extLst>
      <p:ext uri="{19B8F6BF-5375-455C-9EA6-DF929625EA0E}">
        <p15:presenceInfo xmlns:p15="http://schemas.microsoft.com/office/powerpoint/2012/main" userId="S-1-5-21-1575576018-681398725-1848903544-39273" providerId="AD"/>
      </p:ext>
    </p:extLst>
  </p:cmAuthor>
  <p:cmAuthor id="2" name="April Stubbs-Smith" initials="AVS" lastIdx="3" clrIdx="3"/>
  <p:cmAuthor id="3" name="Brantley, Meredith (HRSA)" initials="BM(" lastIdx="15" clrIdx="4">
    <p:extLst>
      <p:ext uri="{19B8F6BF-5375-455C-9EA6-DF929625EA0E}">
        <p15:presenceInfo xmlns:p15="http://schemas.microsoft.com/office/powerpoint/2012/main" userId="S-1-5-21-1575576018-681398725-1848903544-54839" providerId="AD"/>
      </p:ext>
    </p:extLst>
  </p:cmAuthor>
  <p:cmAuthor id="4" name="Schachner, Amy (HRSA)" initials="SA(" lastIdx="7" clrIdx="5">
    <p:extLst>
      <p:ext uri="{19B8F6BF-5375-455C-9EA6-DF929625EA0E}">
        <p15:presenceInfo xmlns:p15="http://schemas.microsoft.com/office/powerpoint/2012/main" userId="S-1-5-21-1575576018-681398725-1848903544-34697" providerId="AD"/>
      </p:ext>
    </p:extLst>
  </p:cmAuthor>
  <p:cmAuthor id="5" name="Hauck, Heather (HRSA)" initials="HH(" lastIdx="3" clrIdx="6">
    <p:extLst>
      <p:ext uri="{19B8F6BF-5375-455C-9EA6-DF929625EA0E}">
        <p15:presenceInfo xmlns:p15="http://schemas.microsoft.com/office/powerpoint/2012/main" userId="S-1-5-21-1575576018-681398725-1848903544-38063" providerId="AD"/>
      </p:ext>
    </p:extLst>
  </p:cmAuthor>
  <p:cmAuthor id="6" name="Tinsley, Melinda (HRSA)" initials="TM(" lastIdx="3" clrIdx="7">
    <p:extLst>
      <p:ext uri="{19B8F6BF-5375-455C-9EA6-DF929625EA0E}">
        <p15:presenceInfo xmlns:p15="http://schemas.microsoft.com/office/powerpoint/2012/main" userId="S-1-5-21-1575576018-681398725-1848903544-25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3713"/>
    <a:srgbClr val="A46449"/>
    <a:srgbClr val="FFFFFF"/>
    <a:srgbClr val="FFDE17"/>
    <a:srgbClr val="A8D174"/>
    <a:srgbClr val="0887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343" autoAdjust="0"/>
  </p:normalViewPr>
  <p:slideViewPr>
    <p:cSldViewPr>
      <p:cViewPr varScale="1">
        <p:scale>
          <a:sx n="70" d="100"/>
          <a:sy n="70" d="100"/>
        </p:scale>
        <p:origin x="558" y="54"/>
      </p:cViewPr>
      <p:guideLst>
        <p:guide orient="horz" pos="2160"/>
        <p:guide pos="2880"/>
      </p:guideLst>
    </p:cSldViewPr>
  </p:slideViewPr>
  <p:notesTextViewPr>
    <p:cViewPr>
      <p:scale>
        <a:sx n="3" d="2"/>
        <a:sy n="3" d="2"/>
      </p:scale>
      <p:origin x="0" y="0"/>
    </p:cViewPr>
  </p:notesTextViewPr>
  <p:sorterViewPr>
    <p:cViewPr>
      <p:scale>
        <a:sx n="100" d="100"/>
        <a:sy n="100" d="100"/>
      </p:scale>
      <p:origin x="0" y="-1032"/>
    </p:cViewPr>
  </p:sorter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a:t>N=509,509</a:t>
            </a:r>
          </a:p>
        </c:rich>
      </c:tx>
      <c:layout>
        <c:manualLayout>
          <c:xMode val="edge"/>
          <c:yMode val="edge"/>
          <c:x val="0.72176901646159475"/>
          <c:y val="0.30654761904761907"/>
        </c:manualLayout>
      </c:layout>
      <c:overlay val="0"/>
    </c:title>
    <c:autoTitleDeleted val="0"/>
    <c:plotArea>
      <c:layout>
        <c:manualLayout>
          <c:layoutTarget val="inner"/>
          <c:xMode val="edge"/>
          <c:yMode val="edge"/>
          <c:x val="0.17216532330621792"/>
          <c:y val="0"/>
          <c:w val="0.5342789598108747"/>
          <c:h val="1"/>
        </c:manualLayout>
      </c:layout>
      <c:pieChart>
        <c:varyColors val="1"/>
        <c:ser>
          <c:idx val="0"/>
          <c:order val="0"/>
          <c:tx>
            <c:strRef>
              <c:f>'s14'!$A$1</c:f>
              <c:strCache>
                <c:ptCount val="1"/>
                <c:pt idx="0">
                  <c:v>Housing</c:v>
                </c:pt>
              </c:strCache>
            </c:strRef>
          </c:tx>
          <c:spPr>
            <a:ln>
              <a:noFill/>
            </a:ln>
          </c:spPr>
          <c:dPt>
            <c:idx val="0"/>
            <c:bubble3D val="0"/>
            <c:spPr>
              <a:solidFill>
                <a:srgbClr val="088743"/>
              </a:solidFill>
              <a:ln>
                <a:noFill/>
              </a:ln>
            </c:spPr>
            <c:extLst>
              <c:ext xmlns:c16="http://schemas.microsoft.com/office/drawing/2014/chart" uri="{C3380CC4-5D6E-409C-BE32-E72D297353CC}">
                <c16:uniqueId val="{00000001-A4D1-4E83-8112-A8EED6478970}"/>
              </c:ext>
            </c:extLst>
          </c:dPt>
          <c:dPt>
            <c:idx val="1"/>
            <c:bubble3D val="0"/>
            <c:spPr>
              <a:solidFill>
                <a:srgbClr val="ADD136"/>
              </a:solidFill>
              <a:ln>
                <a:noFill/>
              </a:ln>
            </c:spPr>
            <c:extLst>
              <c:ext xmlns:c16="http://schemas.microsoft.com/office/drawing/2014/chart" uri="{C3380CC4-5D6E-409C-BE32-E72D297353CC}">
                <c16:uniqueId val="{00000003-A4D1-4E83-8112-A8EED6478970}"/>
              </c:ext>
            </c:extLst>
          </c:dPt>
          <c:dPt>
            <c:idx val="2"/>
            <c:bubble3D val="0"/>
            <c:spPr>
              <a:solidFill>
                <a:srgbClr val="FFDE17"/>
              </a:solidFill>
              <a:ln>
                <a:noFill/>
              </a:ln>
            </c:spPr>
            <c:extLst>
              <c:ext xmlns:c16="http://schemas.microsoft.com/office/drawing/2014/chart" uri="{C3380CC4-5D6E-409C-BE32-E72D297353CC}">
                <c16:uniqueId val="{00000005-A4D1-4E83-8112-A8EED6478970}"/>
              </c:ext>
            </c:extLst>
          </c:dPt>
          <c:dLbls>
            <c:dLbl>
              <c:idx val="0"/>
              <c:layout>
                <c:manualLayout>
                  <c:x val="-0.13050514075811451"/>
                  <c:y val="-0.26664909073865767"/>
                </c:manualLayout>
              </c:layout>
              <c:spPr/>
              <c:txPr>
                <a:bodyPr/>
                <a:lstStyle/>
                <a:p>
                  <a:pPr>
                    <a:defRPr sz="2000" b="1">
                      <a:solidFill>
                        <a:schemeClr val="bg1"/>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4D1-4E83-8112-A8EED6478970}"/>
                </c:ext>
              </c:extLst>
            </c:dLbl>
            <c:dLbl>
              <c:idx val="1"/>
              <c:layout>
                <c:manualLayout>
                  <c:x val="6.5566493737635831E-2"/>
                  <c:y val="0.1455831594619380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4D1-4E83-8112-A8EED6478970}"/>
                </c:ext>
              </c:extLst>
            </c:dLbl>
            <c:dLbl>
              <c:idx val="2"/>
              <c:layout>
                <c:manualLayout>
                  <c:x val="2.6508611951096155E-2"/>
                  <c:y val="2.5148535486879203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4D1-4E83-8112-A8EED6478970}"/>
                </c:ext>
              </c:extLst>
            </c:dLbl>
            <c:spPr>
              <a:noFill/>
              <a:ln>
                <a:noFill/>
              </a:ln>
              <a:effectLst/>
            </c:spPr>
            <c:txPr>
              <a:bodyPr wrap="square" lIns="38100" tIns="19050" rIns="38100" bIns="19050" anchor="ctr">
                <a:spAutoFit/>
              </a:bodyPr>
              <a:lstStyle/>
              <a:p>
                <a:pPr>
                  <a:defRPr sz="2000" b="1">
                    <a:solidFill>
                      <a:schemeClr val="tx1"/>
                    </a:solidFill>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's14'!$A$2:$A$4</c:f>
              <c:strCache>
                <c:ptCount val="3"/>
                <c:pt idx="0">
                  <c:v>Stable</c:v>
                </c:pt>
                <c:pt idx="1">
                  <c:v>Temporary</c:v>
                </c:pt>
                <c:pt idx="2">
                  <c:v>Unstable</c:v>
                </c:pt>
              </c:strCache>
            </c:strRef>
          </c:cat>
          <c:val>
            <c:numRef>
              <c:f>'s14'!$C$2:$C$4</c:f>
              <c:numCache>
                <c:formatCode>0.0%</c:formatCode>
                <c:ptCount val="3"/>
                <c:pt idx="0">
                  <c:v>0.85219999999999996</c:v>
                </c:pt>
                <c:pt idx="1">
                  <c:v>9.7500000000000003E-2</c:v>
                </c:pt>
                <c:pt idx="2">
                  <c:v>5.0300000000000004E-2</c:v>
                </c:pt>
              </c:numCache>
            </c:numRef>
          </c:val>
          <c:extLst>
            <c:ext xmlns:c16="http://schemas.microsoft.com/office/drawing/2014/chart" uri="{C3380CC4-5D6E-409C-BE32-E72D297353CC}">
              <c16:uniqueId val="{00000006-A4D1-4E83-8112-A8EED6478970}"/>
            </c:ext>
          </c:extLst>
        </c:ser>
        <c:dLbls>
          <c:dLblPos val="ctr"/>
          <c:showLegendKey val="0"/>
          <c:showVal val="1"/>
          <c:showCatName val="0"/>
          <c:showSerName val="0"/>
          <c:showPercent val="0"/>
          <c:showBubbleSize val="0"/>
          <c:showLeaderLines val="1"/>
        </c:dLbls>
        <c:firstSliceAng val="0"/>
      </c:pieChart>
    </c:plotArea>
    <c:legend>
      <c:legendPos val="r"/>
      <c:layout>
        <c:manualLayout>
          <c:xMode val="edge"/>
          <c:yMode val="edge"/>
          <c:x val="0.69008940060991097"/>
          <c:y val="0.38772066073919242"/>
          <c:w val="0.23106632514783615"/>
          <c:h val="0.25518286351925845"/>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4" dt="2017-06-06T11:51:32.704" idx="5">
    <p:pos x="5675" y="2973"/>
    <p:text>is this the correct breakdown?</p:text>
    <p:extLst mod="1">
      <p:ext uri="{C676402C-5697-4E1C-873F-D02D1690AC5C}">
        <p15:threadingInfo xmlns:p15="http://schemas.microsoft.com/office/powerpoint/2012/main" timeZoneBias="240"/>
      </p:ext>
    </p:extLst>
  </p:cm>
  <p:cm authorId="6" dt="2017-06-13T11:44:32.079" idx="1">
    <p:pos x="5675" y="3069"/>
    <p:text>yes.  this is the current breakdown</p:text>
    <p:extLst>
      <p:ext uri="{C676402C-5697-4E1C-873F-D02D1690AC5C}">
        <p15:threadingInfo xmlns:p15="http://schemas.microsoft.com/office/powerpoint/2012/main" timeZoneBias="240">
          <p15:parentCm authorId="4" idx="5"/>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CB3E35-47DB-442D-A6BC-CB4374750EA6}" type="datetimeFigureOut">
              <a:rPr lang="en-US" smtClean="0"/>
              <a:t>7/31/2017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322B2F-C59D-4CAC-83D3-7281012005AF}" type="slidenum">
              <a:rPr lang="en-US" smtClean="0"/>
              <a:t>‹#›</a:t>
            </a:fld>
            <a:endParaRPr lang="en-US"/>
          </a:p>
        </p:txBody>
      </p:sp>
    </p:spTree>
    <p:extLst>
      <p:ext uri="{BB962C8B-B14F-4D97-AF65-F5344CB8AC3E}">
        <p14:creationId xmlns:p14="http://schemas.microsoft.com/office/powerpoint/2010/main" val="3938313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CF4875-3E92-4782-8A1F-720494102DA1}" type="datetimeFigureOut">
              <a:rPr lang="en-US" smtClean="0"/>
              <a:t>7/31/2017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36A0C2-E627-4757-BC13-39159DB13052}" type="slidenum">
              <a:rPr lang="en-US" smtClean="0"/>
              <a:t>‹#›</a:t>
            </a:fld>
            <a:endParaRPr lang="en-US"/>
          </a:p>
        </p:txBody>
      </p:sp>
    </p:spTree>
    <p:extLst>
      <p:ext uri="{BB962C8B-B14F-4D97-AF65-F5344CB8AC3E}">
        <p14:creationId xmlns:p14="http://schemas.microsoft.com/office/powerpoint/2010/main" val="1656964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sdconnections.org/SD/index.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Introduction Slide</a:t>
            </a:r>
          </a:p>
          <a:p>
            <a:endParaRPr lang="en-US" baseline="0" dirty="0" smtClean="0"/>
          </a:p>
          <a:p>
            <a:r>
              <a:rPr lang="en-US" baseline="0" dirty="0" smtClean="0"/>
              <a:t>The intersect between HIV health care and housing data utilization and service provision is a truly complicated one, so I appreciate the innovation and dedication you all are doing in your data integration projects to explore ways in which we can increase efficiencies in the service delivery for PLWH in need of housing support to close the gap and improve health outcomes along the HIV care continuum.</a:t>
            </a:r>
          </a:p>
          <a:p>
            <a:endParaRPr lang="en-US" baseline="0" dirty="0" smtClean="0"/>
          </a:p>
          <a:p>
            <a:r>
              <a:rPr lang="en-US" baseline="0" dirty="0" smtClean="0"/>
              <a:t>Some updates from the HAB, specific to housing and the SPNS Program.  </a:t>
            </a:r>
          </a:p>
          <a:p>
            <a:endParaRPr lang="en-US" baseline="0" dirty="0" smtClean="0"/>
          </a:p>
          <a:p>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6336A0C2-E627-4757-BC13-39159DB13052}" type="slidenum">
              <a:rPr lang="en-US" smtClean="0"/>
              <a:t>1</a:t>
            </a:fld>
            <a:endParaRPr lang="en-US"/>
          </a:p>
        </p:txBody>
      </p:sp>
    </p:spTree>
    <p:extLst>
      <p:ext uri="{BB962C8B-B14F-4D97-AF65-F5344CB8AC3E}">
        <p14:creationId xmlns:p14="http://schemas.microsoft.com/office/powerpoint/2010/main" val="54396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Previously CLEARED (combined 2 cleared slide decks)</a:t>
            </a:r>
          </a:p>
          <a:p>
            <a:endParaRPr lang="en-US" baseline="0" dirty="0" smtClean="0"/>
          </a:p>
          <a:p>
            <a:r>
              <a:rPr lang="en-US" baseline="0" dirty="0" smtClean="0"/>
              <a:t>One small change to previously cleared slides- added “up to 25%....” for support services., with Housing Services bolded as a support service</a:t>
            </a:r>
            <a:endParaRPr lang="en-US" dirty="0"/>
          </a:p>
        </p:txBody>
      </p:sp>
      <p:sp>
        <p:nvSpPr>
          <p:cNvPr id="4" name="Slide Number Placeholder 3"/>
          <p:cNvSpPr>
            <a:spLocks noGrp="1"/>
          </p:cNvSpPr>
          <p:nvPr>
            <p:ph type="sldNum" sz="quarter" idx="10"/>
          </p:nvPr>
        </p:nvSpPr>
        <p:spPr/>
        <p:txBody>
          <a:bodyPr/>
          <a:lstStyle/>
          <a:p>
            <a:fld id="{42525E4D-6876-425F-835F-2884843F4744}" type="slidenum">
              <a:rPr lang="en-US" smtClean="0"/>
              <a:t>10</a:t>
            </a:fld>
            <a:endParaRPr lang="en-US"/>
          </a:p>
        </p:txBody>
      </p:sp>
    </p:spTree>
    <p:extLst>
      <p:ext uri="{BB962C8B-B14F-4D97-AF65-F5344CB8AC3E}">
        <p14:creationId xmlns:p14="http://schemas.microsoft.com/office/powerpoint/2010/main" val="3871001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In a limited way t</a:t>
            </a:r>
            <a:r>
              <a:rPr lang="en-US" dirty="0" smtClean="0"/>
              <a:t>he</a:t>
            </a:r>
            <a:r>
              <a:rPr lang="en-US" baseline="0" dirty="0" smtClean="0"/>
              <a:t> Ryan White HIV/AIDS programs funds a number of services under Part A to eligible cities, Part B to state health departments, and Part D to community-based health centers serving families, women, and children.  HRSA understand that homelessness and unstable housing affect the ability of persons living with HIV and AIDS to engage in treatment services.  From its inception, the Ryan White program has supported not only the provision of housing services, but the importance of collaboration and coordination with housing providers.  Because of this the services allowable under the Ryan White Program complement and support those offered by the HUD rather than supplant +them.  The overall goal is to minimize housing disruptions for clients, provide recipients flexibility to respond to exceptional situations, and strengthen collaboration both at the Federal and Local level.  (source policy notice 11-01) </a:t>
            </a:r>
          </a:p>
          <a:p>
            <a:pPr marL="171450" indent="-171450">
              <a:buFont typeface="Arial" panose="020B0604020202020204" pitchFamily="34" charset="0"/>
              <a:buChar char="•"/>
            </a:pPr>
            <a:r>
              <a:rPr lang="en-US" baseline="0" dirty="0" smtClean="0"/>
              <a:t>Specifically HRSA funds the following housing services through the Ryan White HIV/AIDS program (source Policy Notice 11-01):</a:t>
            </a:r>
          </a:p>
          <a:p>
            <a:pPr marL="628650" lvl="1" indent="-171450">
              <a:buFont typeface="Arial" panose="020B0604020202020204" pitchFamily="34" charset="0"/>
              <a:buChar char="•"/>
            </a:pPr>
            <a:r>
              <a:rPr lang="en-US" b="1" baseline="0" dirty="0" smtClean="0"/>
              <a:t>Housing Referral services </a:t>
            </a:r>
            <a:r>
              <a:rPr lang="en-US" baseline="0" dirty="0" smtClean="0"/>
              <a:t>defined as assessment, search, placement and advocacy services provided by a case manager</a:t>
            </a:r>
          </a:p>
          <a:p>
            <a:pPr marL="628650" lvl="1" indent="-171450">
              <a:buFont typeface="Arial" panose="020B0604020202020204" pitchFamily="34" charset="0"/>
              <a:buChar char="•"/>
            </a:pPr>
            <a:r>
              <a:rPr lang="en-US" b="1" baseline="0" dirty="0" smtClean="0"/>
              <a:t>Short-Term or Emergency Housing</a:t>
            </a:r>
            <a:r>
              <a:rPr lang="en-US" b="0" baseline="0" dirty="0" smtClean="0"/>
              <a:t> defined as necessary to gain or maintain access to medical care.  Housing must fall into one of two categories:</a:t>
            </a:r>
          </a:p>
          <a:p>
            <a:pPr marL="1085850" lvl="2" indent="-171450">
              <a:buFont typeface="Arial" panose="020B0604020202020204" pitchFamily="34" charset="0"/>
              <a:buChar char="•"/>
            </a:pPr>
            <a:r>
              <a:rPr lang="en-US" b="0" baseline="0" dirty="0" smtClean="0"/>
              <a:t>Residential services that include some type of medical or supportive service such as substance abuse or mental health treatment</a:t>
            </a:r>
          </a:p>
          <a:p>
            <a:pPr marL="1085850" lvl="2" indent="-171450">
              <a:buFont typeface="Arial" panose="020B0604020202020204" pitchFamily="34" charset="0"/>
              <a:buChar char="•"/>
            </a:pPr>
            <a:r>
              <a:rPr lang="en-US" b="0" baseline="0" dirty="0" smtClean="0"/>
              <a:t>Housing services that are essential for an individual or family to maintain or access HIV-related medical care or treatment.  </a:t>
            </a:r>
            <a:endParaRPr lang="en-US" b="1" baseline="0" dirty="0" smtClean="0"/>
          </a:p>
          <a:p>
            <a:pPr marL="171450" lvl="0" indent="-171450">
              <a:buFont typeface="Arial" panose="020B0604020202020204" pitchFamily="34" charset="0"/>
              <a:buChar char="•"/>
            </a:pPr>
            <a:r>
              <a:rPr lang="en-US" baseline="0" dirty="0" smtClean="0"/>
              <a:t>The Ryan White program places parameters around the use of Housing to ensure that Ryan White funds do not supplant but complement those available through HUD.  The include:</a:t>
            </a:r>
          </a:p>
          <a:p>
            <a:pPr marL="628650" lvl="1" indent="-171450">
              <a:buFont typeface="Arial" panose="020B0604020202020204" pitchFamily="34" charset="0"/>
              <a:buChar char="•"/>
            </a:pPr>
            <a:r>
              <a:rPr lang="en-US" baseline="0" dirty="0" smtClean="0"/>
              <a:t>RWHAP funds can only be used to support other local, state and federal housing programs.</a:t>
            </a:r>
          </a:p>
          <a:p>
            <a:pPr marL="628650" lvl="1" indent="-171450">
              <a:buFont typeface="Arial" panose="020B0604020202020204" pitchFamily="34" charset="0"/>
              <a:buChar char="•"/>
            </a:pPr>
            <a:r>
              <a:rPr lang="en-US" baseline="0" dirty="0" smtClean="0"/>
              <a:t>RWHAP programs are encouraged to work through local planning bodies and to set time limits to ensure that services are a stop-gap resource.</a:t>
            </a:r>
          </a:p>
          <a:p>
            <a:pPr marL="628650" lvl="1" indent="-171450">
              <a:buFont typeface="Arial" panose="020B0604020202020204" pitchFamily="34" charset="0"/>
              <a:buChar char="•"/>
            </a:pPr>
            <a:r>
              <a:rPr lang="en-US" baseline="0" dirty="0" smtClean="0"/>
              <a:t>Recipients must coordinate with housing to ensure access for newly identified clients.</a:t>
            </a:r>
          </a:p>
          <a:p>
            <a:pPr marL="628650" lvl="1" indent="-171450">
              <a:buFont typeface="Arial" panose="020B0604020202020204" pitchFamily="34" charset="0"/>
              <a:buChar char="•"/>
            </a:pPr>
            <a:r>
              <a:rPr lang="en-US" baseline="0" dirty="0" smtClean="0"/>
              <a:t>If the RWHAP program pays for housing services, the client must have a long-term housing plan.  HAB reserves the right to review these plans as part of overall program monitoring.</a:t>
            </a:r>
          </a:p>
          <a:p>
            <a:pPr marL="628650" lvl="1"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dirty="0" smtClean="0"/>
              <a:t>Housing services may be funded</a:t>
            </a:r>
            <a:r>
              <a:rPr lang="en-US" baseline="0" dirty="0" smtClean="0"/>
              <a:t> under Ryan White Parts A, B, C, and D.  The goal of our housing services category is to supplement existing housing services such as the HOPWA program not supplant those services.  To do that we fund short term, transitional, or emergency housing services as well as services designed to help people find and access more permanent housing options.  </a:t>
            </a:r>
          </a:p>
          <a:p>
            <a:pPr marL="171450" indent="-171450">
              <a:buFont typeface="Arial" panose="020B0604020202020204" pitchFamily="34" charset="0"/>
              <a:buChar char="•"/>
            </a:pPr>
            <a:r>
              <a:rPr lang="en-US" baseline="0" dirty="0" smtClean="0"/>
              <a:t>Some program guidelines.  Again RWHAP must be the payer of last resort.  We cannot fund permanent housing and each client must have a service plan to help them move towards permanent housing.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Using these guidelines our recipients have designed programs that pay for people’s rent or utilities when it is past due, pay for staff to help people find and get to permanent housing appointments, and population specific housing programs that include rental fees, direct observed therapy, and linkages to other services such as employment services.  </a:t>
            </a:r>
            <a:endParaRPr lang="en-US" dirty="0" smtClean="0"/>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2525E4D-6876-425F-835F-2884843F4744}" type="slidenum">
              <a:rPr lang="en-US" smtClean="0"/>
              <a:t>11</a:t>
            </a:fld>
            <a:endParaRPr lang="en-US"/>
          </a:p>
        </p:txBody>
      </p:sp>
    </p:spTree>
    <p:extLst>
      <p:ext uri="{BB962C8B-B14F-4D97-AF65-F5344CB8AC3E}">
        <p14:creationId xmlns:p14="http://schemas.microsoft.com/office/powerpoint/2010/main" val="2159750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While some recipients do not directly fund housing many use Ryan White HIV/AIDS Program services to coordinate with other existing housing services. </a:t>
            </a:r>
            <a:r>
              <a:rPr lang="en-US" dirty="0" smtClean="0"/>
              <a:t>These are some examples of the</a:t>
            </a:r>
            <a:r>
              <a:rPr lang="en-US" baseline="0" dirty="0" smtClean="0"/>
              <a:t> ways housing is coordinated.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336A0C2-E627-4757-BC13-39159DB13052}" type="slidenum">
              <a:rPr lang="en-US" smtClean="0"/>
              <a:t>12</a:t>
            </a:fld>
            <a:endParaRPr lang="en-US"/>
          </a:p>
        </p:txBody>
      </p:sp>
    </p:spTree>
    <p:extLst>
      <p:ext uri="{BB962C8B-B14F-4D97-AF65-F5344CB8AC3E}">
        <p14:creationId xmlns:p14="http://schemas.microsoft.com/office/powerpoint/2010/main" val="270355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200" dirty="0" smtClean="0">
                <a:cs typeface="Arial" panose="020B0604020202020204" pitchFamily="34" charset="0"/>
              </a:rPr>
              <a:t>CLEARED</a:t>
            </a:r>
          </a:p>
          <a:p>
            <a:pPr>
              <a:defRPr/>
            </a:pPr>
            <a:endParaRPr lang="en-US" sz="1200" dirty="0" smtClean="0">
              <a:cs typeface="Arial" panose="020B0604020202020204" pitchFamily="34" charset="0"/>
            </a:endParaRPr>
          </a:p>
          <a:p>
            <a:pPr>
              <a:defRPr/>
            </a:pPr>
            <a:r>
              <a:rPr lang="en-US" sz="1200" dirty="0" smtClean="0">
                <a:cs typeface="Arial" panose="020B0604020202020204" pitchFamily="34" charset="0"/>
              </a:rPr>
              <a:t>SPNS is a component of the </a:t>
            </a:r>
            <a:r>
              <a:rPr lang="en-US" sz="1200" b="1" dirty="0" smtClean="0">
                <a:cs typeface="Arial" panose="020B0604020202020204" pitchFamily="34" charset="0"/>
              </a:rPr>
              <a:t>Ryan White HIV/AIDS Program</a:t>
            </a:r>
            <a:r>
              <a:rPr lang="en-US" sz="1200" dirty="0" smtClean="0">
                <a:cs typeface="Arial" panose="020B0604020202020204" pitchFamily="34" charset="0"/>
              </a:rPr>
              <a:t>, funded under </a:t>
            </a:r>
            <a:r>
              <a:rPr lang="en-US" sz="1200" b="1" dirty="0" smtClean="0">
                <a:cs typeface="Arial" panose="020B0604020202020204" pitchFamily="34" charset="0"/>
              </a:rPr>
              <a:t>Part F</a:t>
            </a:r>
            <a:r>
              <a:rPr lang="en-US" sz="1200" dirty="0" smtClean="0">
                <a:cs typeface="Arial" panose="020B0604020202020204" pitchFamily="34" charset="0"/>
              </a:rPr>
              <a:t> of the Ryan White HIV/AIDS Treatment Extension Act</a:t>
            </a:r>
          </a:p>
          <a:p>
            <a:pPr>
              <a:defRPr/>
            </a:pPr>
            <a:endParaRPr lang="en-US" sz="1200" dirty="0" smtClean="0">
              <a:cs typeface="Arial" panose="020B0604020202020204" pitchFamily="34" charset="0"/>
            </a:endParaRPr>
          </a:p>
          <a:p>
            <a:pPr>
              <a:defRPr/>
            </a:pPr>
            <a:r>
              <a:rPr lang="en-US" sz="1200" dirty="0" smtClean="0">
                <a:cs typeface="Arial" panose="020B0604020202020204" pitchFamily="34" charset="0"/>
              </a:rPr>
              <a:t>The SPNS Program supports the </a:t>
            </a:r>
            <a:r>
              <a:rPr lang="en-US" sz="1200" b="1" dirty="0" smtClean="0">
                <a:cs typeface="Arial" panose="020B0604020202020204" pitchFamily="34" charset="0"/>
              </a:rPr>
              <a:t>development of innovative models </a:t>
            </a:r>
            <a:r>
              <a:rPr lang="en-US" sz="1200" dirty="0" smtClean="0">
                <a:cs typeface="Arial" panose="020B0604020202020204" pitchFamily="34" charset="0"/>
              </a:rPr>
              <a:t>of HIV care to quickly respond to the emerging needs of clients served by the Ryan White HIV/AIDS Program  </a:t>
            </a:r>
          </a:p>
          <a:p>
            <a:pPr>
              <a:defRPr/>
            </a:pPr>
            <a:endParaRPr lang="en-US" sz="1200" dirty="0" smtClean="0">
              <a:cs typeface="Arial" panose="020B0604020202020204" pitchFamily="34" charset="0"/>
            </a:endParaRPr>
          </a:p>
          <a:p>
            <a:pPr>
              <a:defRPr/>
            </a:pPr>
            <a:r>
              <a:rPr lang="en-US" sz="1200" dirty="0" smtClean="0">
                <a:cs typeface="Arial" panose="020B0604020202020204" pitchFamily="34" charset="0"/>
              </a:rPr>
              <a:t>SPNS </a:t>
            </a:r>
            <a:r>
              <a:rPr lang="en-US" sz="1200" b="1" dirty="0" smtClean="0">
                <a:cs typeface="Arial" panose="020B0604020202020204" pitchFamily="34" charset="0"/>
              </a:rPr>
              <a:t>evaluates the effectiveness </a:t>
            </a:r>
            <a:r>
              <a:rPr lang="en-US" sz="1200" dirty="0" smtClean="0">
                <a:cs typeface="Arial" panose="020B0604020202020204" pitchFamily="34" charset="0"/>
              </a:rPr>
              <a:t>of these models’ design, implementation, utilization, cost, and health-related outcomes, while promoting dissemination and replication of successful models  </a:t>
            </a:r>
          </a:p>
          <a:p>
            <a:endParaRPr lang="en-US" dirty="0" smtClean="0"/>
          </a:p>
          <a:p>
            <a:endParaRPr lang="en-US" dirty="0" smtClean="0"/>
          </a:p>
          <a:p>
            <a:r>
              <a:rPr lang="en-US" dirty="0" smtClean="0"/>
              <a:t>CLEARED</a:t>
            </a:r>
          </a:p>
          <a:p>
            <a:endParaRPr lang="en-US" dirty="0" smtClean="0"/>
          </a:p>
          <a:p>
            <a:r>
              <a:rPr lang="en-US" dirty="0" smtClean="0"/>
              <a:t>SPNS mission is focused on studying</a:t>
            </a:r>
            <a:r>
              <a:rPr lang="en-US" baseline="0" dirty="0" smtClean="0"/>
              <a:t> models of care to best identify and meet the needs of primarily underserved and under or uninsured populations.</a:t>
            </a:r>
            <a:endParaRPr lang="en-US" dirty="0" smtClean="0"/>
          </a:p>
          <a:p>
            <a:endParaRPr lang="en-US" dirty="0" smtClean="0"/>
          </a:p>
          <a:p>
            <a:r>
              <a:rPr lang="en-US" dirty="0" smtClean="0"/>
              <a:t>Indeed SPNS’ mission is focused on studying</a:t>
            </a:r>
            <a:r>
              <a:rPr lang="en-US" baseline="0" dirty="0" smtClean="0"/>
              <a:t> models of care to best identify and meet the needs of primarily underserved and under or uninsured populations.</a:t>
            </a:r>
          </a:p>
          <a:p>
            <a:endParaRPr lang="en-US" baseline="0" dirty="0" smtClean="0"/>
          </a:p>
          <a:p>
            <a:r>
              <a:rPr lang="en-US" sz="1200" dirty="0" smtClean="0">
                <a:latin typeface="Verdana" panose="020B0604030504040204" pitchFamily="34" charset="0"/>
                <a:ea typeface="Verdana" panose="020B0604030504040204" pitchFamily="34" charset="0"/>
                <a:cs typeface="Verdana" panose="020B0604030504040204" pitchFamily="34" charset="0"/>
              </a:rPr>
              <a:t>SPNS is a component of the </a:t>
            </a:r>
            <a:r>
              <a:rPr lang="en-US" sz="1200" b="1" dirty="0" smtClean="0">
                <a:latin typeface="Verdana" panose="020B0604030504040204" pitchFamily="34" charset="0"/>
                <a:ea typeface="Verdana" panose="020B0604030504040204" pitchFamily="34" charset="0"/>
                <a:cs typeface="Verdana" panose="020B0604030504040204" pitchFamily="34" charset="0"/>
              </a:rPr>
              <a:t>Ryan White HIV/AIDS Program</a:t>
            </a:r>
            <a:r>
              <a:rPr lang="en-US" sz="1200" dirty="0" smtClean="0">
                <a:latin typeface="Verdana" panose="020B0604030504040204" pitchFamily="34" charset="0"/>
                <a:ea typeface="Verdana" panose="020B0604030504040204" pitchFamily="34" charset="0"/>
                <a:cs typeface="Verdana" panose="020B0604030504040204" pitchFamily="34" charset="0"/>
              </a:rPr>
              <a:t>, funded under </a:t>
            </a:r>
            <a:r>
              <a:rPr lang="en-US" sz="1200" b="1" dirty="0" smtClean="0">
                <a:latin typeface="Verdana" panose="020B0604030504040204" pitchFamily="34" charset="0"/>
                <a:ea typeface="Verdana" panose="020B0604030504040204" pitchFamily="34" charset="0"/>
                <a:cs typeface="Verdana" panose="020B0604030504040204" pitchFamily="34" charset="0"/>
              </a:rPr>
              <a:t>Part F</a:t>
            </a:r>
            <a:r>
              <a:rPr lang="en-US" sz="1200" dirty="0" smtClean="0">
                <a:latin typeface="Verdana" panose="020B0604030504040204" pitchFamily="34" charset="0"/>
                <a:ea typeface="Verdana" panose="020B0604030504040204" pitchFamily="34" charset="0"/>
                <a:cs typeface="Verdana" panose="020B0604030504040204" pitchFamily="34" charset="0"/>
              </a:rPr>
              <a:t> of the Ryan White HIV/AIDS Treatment Extension Act</a:t>
            </a:r>
          </a:p>
          <a:p>
            <a:endParaRPr lang="en-US" sz="1200" dirty="0" smtClean="0">
              <a:latin typeface="Verdana" panose="020B0604030504040204" pitchFamily="34" charset="0"/>
              <a:ea typeface="Verdana" panose="020B0604030504040204" pitchFamily="34" charset="0"/>
              <a:cs typeface="Verdana" panose="020B0604030504040204" pitchFamily="34" charset="0"/>
            </a:endParaRPr>
          </a:p>
          <a:p>
            <a:r>
              <a:rPr lang="en-US" sz="1200" dirty="0" smtClean="0">
                <a:latin typeface="Verdana" panose="020B0604030504040204" pitchFamily="34" charset="0"/>
                <a:ea typeface="Verdana" panose="020B0604030504040204" pitchFamily="34" charset="0"/>
                <a:cs typeface="Verdana" panose="020B0604030504040204" pitchFamily="34" charset="0"/>
              </a:rPr>
              <a:t>SPNS Program supports the </a:t>
            </a:r>
            <a:r>
              <a:rPr lang="en-US" sz="1200" b="1" dirty="0" smtClean="0">
                <a:latin typeface="Verdana" panose="020B0604030504040204" pitchFamily="34" charset="0"/>
                <a:ea typeface="Verdana" panose="020B0604030504040204" pitchFamily="34" charset="0"/>
                <a:cs typeface="Verdana" panose="020B0604030504040204" pitchFamily="34" charset="0"/>
              </a:rPr>
              <a:t>development of innovative models </a:t>
            </a:r>
            <a:r>
              <a:rPr lang="en-US" sz="1200" dirty="0" smtClean="0">
                <a:latin typeface="Verdana" panose="020B0604030504040204" pitchFamily="34" charset="0"/>
                <a:ea typeface="Verdana" panose="020B0604030504040204" pitchFamily="34" charset="0"/>
                <a:cs typeface="Verdana" panose="020B0604030504040204" pitchFamily="34" charset="0"/>
              </a:rPr>
              <a:t>of HIV care to quickly respond to the emerging needs of clients served by the Ryan White HIV/AIDS Program  </a:t>
            </a:r>
          </a:p>
          <a:p>
            <a:endParaRPr lang="en-US" sz="1200" dirty="0" smtClean="0">
              <a:latin typeface="Verdana" panose="020B0604030504040204" pitchFamily="34" charset="0"/>
              <a:ea typeface="Verdana" panose="020B0604030504040204" pitchFamily="34" charset="0"/>
              <a:cs typeface="Verdana" panose="020B0604030504040204" pitchFamily="34" charset="0"/>
            </a:endParaRPr>
          </a:p>
          <a:p>
            <a:r>
              <a:rPr lang="en-US" sz="1200" dirty="0" smtClean="0">
                <a:latin typeface="Verdana" panose="020B0604030504040204" pitchFamily="34" charset="0"/>
                <a:ea typeface="Verdana" panose="020B0604030504040204" pitchFamily="34" charset="0"/>
                <a:cs typeface="Verdana" panose="020B0604030504040204" pitchFamily="34" charset="0"/>
              </a:rPr>
              <a:t>SPNS </a:t>
            </a:r>
            <a:r>
              <a:rPr lang="en-US" sz="1200" b="1" dirty="0" smtClean="0">
                <a:latin typeface="Verdana" panose="020B0604030504040204" pitchFamily="34" charset="0"/>
                <a:ea typeface="Verdana" panose="020B0604030504040204" pitchFamily="34" charset="0"/>
                <a:cs typeface="Verdana" panose="020B0604030504040204" pitchFamily="34" charset="0"/>
              </a:rPr>
              <a:t>evaluates the effectiveness </a:t>
            </a:r>
            <a:r>
              <a:rPr lang="en-US" sz="1200" dirty="0" smtClean="0">
                <a:latin typeface="Verdana" panose="020B0604030504040204" pitchFamily="34" charset="0"/>
                <a:ea typeface="Verdana" panose="020B0604030504040204" pitchFamily="34" charset="0"/>
                <a:cs typeface="Verdana" panose="020B0604030504040204" pitchFamily="34" charset="0"/>
              </a:rPr>
              <a:t>of these models’ design, implementation, utilization, cost, and health-related outcomes, while promoting dissemination and replication of successful models  </a:t>
            </a:r>
          </a:p>
          <a:p>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SPNS directive has been to respond to emerging</a:t>
            </a:r>
            <a:r>
              <a:rPr lang="en-US" baseline="0" dirty="0" smtClean="0"/>
              <a:t> HIV primary care needs of grantees and providers under the Ryan White program.</a:t>
            </a:r>
          </a:p>
          <a:p>
            <a:endParaRPr lang="en-US" sz="1200" dirty="0" smtClean="0">
              <a:latin typeface="Verdana" panose="020B0604030504040204" pitchFamily="34" charset="0"/>
              <a:ea typeface="Verdana" panose="020B0604030504040204" pitchFamily="34" charset="0"/>
              <a:cs typeface="Verdana" panose="020B0604030504040204" pitchFamily="34" charset="0"/>
            </a:endParaRPr>
          </a:p>
          <a:p>
            <a:endParaRPr lang="en-US" dirty="0" smtClean="0"/>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Tree>
    <p:extLst>
      <p:ext uri="{BB962C8B-B14F-4D97-AF65-F5344CB8AC3E}">
        <p14:creationId xmlns:p14="http://schemas.microsoft.com/office/powerpoint/2010/main" val="2990985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CLEARED</a:t>
            </a:r>
          </a:p>
          <a:p>
            <a:endParaRPr lang="en-US" dirty="0" smtClean="0"/>
          </a:p>
          <a:p>
            <a:endParaRPr lang="en-US" dirty="0" smtClean="0"/>
          </a:p>
          <a:p>
            <a:r>
              <a:rPr lang="en-US" dirty="0" smtClean="0"/>
              <a:t>SPNS</a:t>
            </a:r>
            <a:r>
              <a:rPr lang="en-US" baseline="0" dirty="0" smtClean="0"/>
              <a:t> funds a range of grantee types from all across the country.</a:t>
            </a:r>
          </a:p>
          <a:p>
            <a:endParaRPr lang="en-US" baseline="0" dirty="0" smtClean="0"/>
          </a:p>
          <a:p>
            <a:r>
              <a:rPr lang="en-US" altLang="en-US" dirty="0" smtClean="0"/>
              <a:t>More often than not, our grantees are your grantees.  The SPNS demonstration models are implemented in a variety of settings from CBOs to FQHCs, CHCs and ASOs. </a:t>
            </a:r>
          </a:p>
          <a:p>
            <a:r>
              <a:rPr lang="en-US" altLang="en-US" dirty="0" smtClean="0"/>
              <a:t>We have grantees who are Part C providers while others are contracted to provide services by their State or EMAs.</a:t>
            </a:r>
          </a:p>
          <a:p>
            <a:endParaRPr lang="en-US" altLang="en-US" dirty="0" smtClean="0"/>
          </a:p>
          <a:p>
            <a:pPr eaLnBrk="1" hangingPunct="1">
              <a:defRPr/>
            </a:pPr>
            <a:r>
              <a:rPr lang="en-US" dirty="0" smtClean="0"/>
              <a:t>Demonstration Projects:</a:t>
            </a:r>
          </a:p>
          <a:p>
            <a:pPr lvl="1" eaLnBrk="1" hangingPunct="1">
              <a:defRPr/>
            </a:pPr>
            <a:r>
              <a:rPr lang="en-US" dirty="0" smtClean="0"/>
              <a:t>Community-based organizations, hospitals/clinics, Community Health Centers, ASOs, academic-based clinics, FQHCs, faith-based organizations</a:t>
            </a:r>
          </a:p>
          <a:p>
            <a:pPr eaLnBrk="1" hangingPunct="1">
              <a:defRPr/>
            </a:pPr>
            <a:r>
              <a:rPr lang="en-US" dirty="0" smtClean="0"/>
              <a:t>Commitment to participate in rigorous evaluation, both multi-site and local</a:t>
            </a:r>
          </a:p>
          <a:p>
            <a:pPr eaLnBrk="1" hangingPunct="1">
              <a:defRPr/>
            </a:pPr>
            <a:r>
              <a:rPr lang="en-US" dirty="0" smtClean="0"/>
              <a:t>Focus on dissemination, replication, and sustainability of proven successful models</a:t>
            </a:r>
          </a:p>
          <a:p>
            <a:pPr eaLnBrk="1" hangingPunct="1">
              <a:defRPr/>
            </a:pPr>
            <a:r>
              <a:rPr lang="en-US" dirty="0" smtClean="0"/>
              <a:t>6 to 10 projects per initiative</a:t>
            </a:r>
          </a:p>
          <a:p>
            <a:pPr eaLnBrk="1" hangingPunct="1">
              <a:defRPr/>
            </a:pPr>
            <a:endParaRPr lang="en-US" dirty="0" smtClean="0"/>
          </a:p>
          <a:p>
            <a:pPr>
              <a:defRPr/>
            </a:pPr>
            <a:r>
              <a:rPr lang="en-US" dirty="0" smtClean="0"/>
              <a:t>The traditional SPNS Initiative is set up to fund one Evaluation and Technical Center and a cohort of anywhere from 6 – 10 Demonstration sites.  The Evaluation and Technical Assistance Center or ETAC is funded as a cooperative agreement to </a:t>
            </a:r>
          </a:p>
          <a:p>
            <a:pPr marL="224325" indent="-224325">
              <a:buFontTx/>
              <a:buAutoNum type="arabicParenR"/>
              <a:defRPr/>
            </a:pPr>
            <a:r>
              <a:rPr lang="en-US" dirty="0" smtClean="0"/>
              <a:t>Provide Technical Assistance to the Demonstration projects over the course of the initiative.  TA domains include</a:t>
            </a:r>
          </a:p>
          <a:p>
            <a:pPr marL="672976" lvl="1" indent="-224325">
              <a:buFontTx/>
              <a:buAutoNum type="arabicParenR"/>
              <a:defRPr/>
            </a:pPr>
            <a:r>
              <a:rPr lang="en-US" dirty="0" smtClean="0"/>
              <a:t>Program Development, Implementation and Sustainability</a:t>
            </a:r>
          </a:p>
          <a:p>
            <a:pPr marL="672976" lvl="1" indent="-224325">
              <a:buFontTx/>
              <a:buAutoNum type="arabicParenR"/>
              <a:defRPr/>
            </a:pPr>
            <a:r>
              <a:rPr lang="en-US" dirty="0" smtClean="0"/>
              <a:t>Clinical Consultation.</a:t>
            </a:r>
          </a:p>
          <a:p>
            <a:pPr marL="672976" lvl="1" indent="-224325">
              <a:buFontTx/>
              <a:buAutoNum type="arabicParenR"/>
              <a:defRPr/>
            </a:pPr>
            <a:r>
              <a:rPr lang="en-US" dirty="0" smtClean="0"/>
              <a:t>Multi-site and local evaluation methods</a:t>
            </a:r>
          </a:p>
          <a:p>
            <a:pPr marL="672976" lvl="1" indent="-224325">
              <a:buFontTx/>
              <a:buAutoNum type="arabicParenR"/>
              <a:defRPr/>
            </a:pPr>
            <a:r>
              <a:rPr lang="en-US" dirty="0" smtClean="0"/>
              <a:t>Human Research Subjects Protection and IRB</a:t>
            </a:r>
          </a:p>
          <a:p>
            <a:pPr marL="672976" lvl="1" indent="-224325">
              <a:buFontTx/>
              <a:buAutoNum type="arabicParenR"/>
              <a:defRPr/>
            </a:pPr>
            <a:r>
              <a:rPr lang="en-US" dirty="0" smtClean="0"/>
              <a:t>Intervention Manuals to document the methodology, implementation and outcomes of grantee’s intervention project and guide its potential replication in the future.</a:t>
            </a:r>
          </a:p>
          <a:p>
            <a:pPr>
              <a:defRPr/>
            </a:pPr>
            <a:r>
              <a:rPr lang="en-US" dirty="0" smtClean="0"/>
              <a:t>2) Serve as a Capacity Building Resource: when necessary, the ETAC may conduct capacity building activities for the demonstration projects as appropriate that relate to the provision of quality clinical and culturally competent HIV primary care</a:t>
            </a:r>
          </a:p>
          <a:p>
            <a:pPr>
              <a:defRPr/>
            </a:pPr>
            <a:r>
              <a:rPr lang="en-US" dirty="0" smtClean="0"/>
              <a:t>3) Conduct a Rigorous Multi-Site Evaluation</a:t>
            </a:r>
          </a:p>
          <a:p>
            <a:pPr>
              <a:defRPr/>
            </a:pPr>
            <a:r>
              <a:rPr lang="en-US" dirty="0" smtClean="0"/>
              <a:t>4) Lead and Coordinate Publication and Dissemination of Findings and Lessons Learned</a:t>
            </a:r>
          </a:p>
          <a:p>
            <a:pPr eaLnBrk="1" hangingPunct="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ACA442D-41BC-9C4B-83DD-5D961D94B659}" type="slidenum">
              <a:rPr lang="en-US" smtClean="0"/>
              <a:pPr/>
              <a:t>15</a:t>
            </a:fld>
            <a:endParaRPr lang="en-US" dirty="0"/>
          </a:p>
        </p:txBody>
      </p:sp>
    </p:spTree>
    <p:extLst>
      <p:ext uri="{BB962C8B-B14F-4D97-AF65-F5344CB8AC3E}">
        <p14:creationId xmlns:p14="http://schemas.microsoft.com/office/powerpoint/2010/main" val="1515630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CLEARED</a:t>
            </a:r>
            <a:endParaRPr lang="en-US" dirty="0"/>
          </a:p>
        </p:txBody>
      </p:sp>
      <p:sp>
        <p:nvSpPr>
          <p:cNvPr id="4" name="Slide Number Placeholder 3"/>
          <p:cNvSpPr>
            <a:spLocks noGrp="1"/>
          </p:cNvSpPr>
          <p:nvPr>
            <p:ph type="sldNum" sz="quarter" idx="10"/>
          </p:nvPr>
        </p:nvSpPr>
        <p:spPr/>
        <p:txBody>
          <a:bodyPr/>
          <a:lstStyle/>
          <a:p>
            <a:fld id="{1ACA442D-41BC-9C4B-83DD-5D961D94B659}" type="slidenum">
              <a:rPr lang="en-US" smtClean="0"/>
              <a:pPr/>
              <a:t>16</a:t>
            </a:fld>
            <a:endParaRPr lang="en-US"/>
          </a:p>
        </p:txBody>
      </p:sp>
    </p:spTree>
    <p:extLst>
      <p:ext uri="{BB962C8B-B14F-4D97-AF65-F5344CB8AC3E}">
        <p14:creationId xmlns:p14="http://schemas.microsoft.com/office/powerpoint/2010/main" val="3119715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CLEARED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Homeless persons living with HIV who also have persistent mental illness and substance use disorders present a formidable challenge for public health authorities seeking to engage and retain them in HIV primary care.   Earlier slides highlighted a few key data points as of 2015.  When</a:t>
            </a:r>
            <a:r>
              <a:rPr lang="en-US" sz="1200" kern="1200" baseline="0" dirty="0" smtClean="0">
                <a:solidFill>
                  <a:schemeClr val="tx1"/>
                </a:solidFill>
                <a:effectLst/>
                <a:latin typeface="+mn-lt"/>
                <a:ea typeface="+mn-ea"/>
                <a:cs typeface="+mn-cs"/>
              </a:rPr>
              <a:t> this initiative was originally awarded in 2012, the SPNS program noted some key points: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prevalence of substance abuse and mental illness among the homeless is much higher than the general population. The 2010 AHAR also reported that 26.2 percent of its sheltered adults had a severe mental illness;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34.7  percent had a substance abuse problem; and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12.3 percent were survivors of domestic violence.  </a:t>
            </a:r>
          </a:p>
          <a:p>
            <a:pPr marL="0" indent="0">
              <a:buFont typeface="Arial" panose="020B0604020202020204" pitchFamily="34" charset="0"/>
              <a:buNone/>
            </a:pPr>
            <a:r>
              <a:rPr lang="en-US" sz="1200" kern="1200" dirty="0" smtClean="0">
                <a:solidFill>
                  <a:schemeClr val="tx1"/>
                </a:solidFill>
                <a:effectLst/>
                <a:latin typeface="+mn-lt"/>
                <a:ea typeface="+mn-ea"/>
                <a:cs typeface="+mn-cs"/>
              </a:rPr>
              <a:t>As with HIV, treatment for homeless people with mental health disorders and substance abuse problems poses an enormous challenge.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 Los Angeles study of 1,563 homeless persons found that two-thirds were chemically dependent and 22 percent had mental health disorders, with significant overlap between the two groups.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However, only one-fifth had received mental health or substance abuse treatment in the past 60 days.   </a:t>
            </a:r>
          </a:p>
          <a:p>
            <a:pPr marL="457200" lvl="1" indent="0">
              <a:buFont typeface="Arial" panose="020B0604020202020204" pitchFamily="34" charset="0"/>
              <a:buNone/>
            </a:pPr>
            <a:r>
              <a:rPr lang="en-US" sz="1200" i="1" kern="1200" dirty="0" smtClean="0">
                <a:solidFill>
                  <a:schemeClr val="tx1"/>
                </a:solidFill>
                <a:effectLst/>
                <a:latin typeface="+mn-lt"/>
                <a:ea typeface="+mn-ea"/>
                <a:cs typeface="+mn-cs"/>
              </a:rPr>
              <a:t>Fischer PJ and </a:t>
            </a:r>
            <a:r>
              <a:rPr lang="en-US" sz="1200" i="1" kern="1200" dirty="0" err="1" smtClean="0">
                <a:solidFill>
                  <a:schemeClr val="tx1"/>
                </a:solidFill>
                <a:effectLst/>
                <a:latin typeface="+mn-lt"/>
                <a:ea typeface="+mn-ea"/>
                <a:cs typeface="+mn-cs"/>
              </a:rPr>
              <a:t>Breakey</a:t>
            </a:r>
            <a:r>
              <a:rPr lang="en-US" sz="1200" i="1" kern="1200" dirty="0" smtClean="0">
                <a:solidFill>
                  <a:schemeClr val="tx1"/>
                </a:solidFill>
                <a:effectLst/>
                <a:latin typeface="+mn-lt"/>
                <a:ea typeface="+mn-ea"/>
                <a:cs typeface="+mn-cs"/>
              </a:rPr>
              <a:t> WR. The epidemiology of alcohol, drug, and mental disorders among homeless persons. The American Psychologist, 1991 November; 46 (11): 1115-1128.</a:t>
            </a:r>
          </a:p>
          <a:p>
            <a:pPr marL="457200" lvl="1" indent="0">
              <a:buFont typeface="Arial" panose="020B0604020202020204" pitchFamily="34" charset="0"/>
              <a:buNone/>
            </a:pPr>
            <a:r>
              <a:rPr lang="en-US" sz="1200" i="1" kern="1200" dirty="0" smtClean="0">
                <a:solidFill>
                  <a:schemeClr val="tx1"/>
                </a:solidFill>
                <a:effectLst/>
                <a:latin typeface="+mn-lt"/>
                <a:ea typeface="+mn-ea"/>
                <a:cs typeface="+mn-cs"/>
              </a:rPr>
              <a:t>HUD, 2010 AHAR, p. 18</a:t>
            </a:r>
          </a:p>
          <a:p>
            <a:pPr marL="457200" lvl="1" indent="0">
              <a:buFont typeface="Arial" panose="020B0604020202020204" pitchFamily="34" charset="0"/>
              <a:buNone/>
            </a:pPr>
            <a:r>
              <a:rPr lang="en-US" sz="1200" i="1" kern="1200" dirty="0" err="1" smtClean="0">
                <a:solidFill>
                  <a:schemeClr val="tx1"/>
                </a:solidFill>
                <a:effectLst/>
                <a:latin typeface="+mn-lt"/>
                <a:ea typeface="+mn-ea"/>
                <a:cs typeface="+mn-cs"/>
              </a:rPr>
              <a:t>Koegel</a:t>
            </a:r>
            <a:r>
              <a:rPr lang="en-US" sz="1200" i="1" kern="1200" dirty="0" smtClean="0">
                <a:solidFill>
                  <a:schemeClr val="tx1"/>
                </a:solidFill>
                <a:effectLst/>
                <a:latin typeface="+mn-lt"/>
                <a:ea typeface="+mn-ea"/>
                <a:cs typeface="+mn-cs"/>
              </a:rPr>
              <a:t> P, Sullivan G, </a:t>
            </a:r>
            <a:r>
              <a:rPr lang="en-US" sz="1200" i="1" kern="1200" dirty="0" err="1" smtClean="0">
                <a:solidFill>
                  <a:schemeClr val="tx1"/>
                </a:solidFill>
                <a:effectLst/>
                <a:latin typeface="+mn-lt"/>
                <a:ea typeface="+mn-ea"/>
                <a:cs typeface="+mn-cs"/>
              </a:rPr>
              <a:t>Burnam</a:t>
            </a:r>
            <a:r>
              <a:rPr lang="en-US" sz="1200" i="1" kern="1200" dirty="0" smtClean="0">
                <a:solidFill>
                  <a:schemeClr val="tx1"/>
                </a:solidFill>
                <a:effectLst/>
                <a:latin typeface="+mn-lt"/>
                <a:ea typeface="+mn-ea"/>
                <a:cs typeface="+mn-cs"/>
              </a:rPr>
              <a:t> A et al. Utilization of Mental Health and Substance Abuse Services Among Homeless Adults in Los Angeles. Med Care. 1999 Mar;37(3):306-17.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t>The SPNS program awarded the Building a medical home for HIV positive multiply diagnosed homeless populations with the following p</a:t>
            </a:r>
            <a:r>
              <a:rPr lang="en-US" sz="2800" dirty="0" smtClean="0"/>
              <a:t>rimary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aseline="0" dirty="0" smtClean="0"/>
          </a:p>
          <a:p>
            <a:pPr marL="457200" indent="-457200">
              <a:buFont typeface="Arial" panose="020B0604020202020204" pitchFamily="34" charset="0"/>
              <a:buChar char="•"/>
            </a:pPr>
            <a:r>
              <a:rPr lang="en-US" sz="2800" b="0" dirty="0" smtClean="0"/>
              <a:t>Improve timely entry, engagement and retention in HIV care and supportive services </a:t>
            </a:r>
          </a:p>
          <a:p>
            <a:pPr marL="457200" indent="-457200">
              <a:buFont typeface="Arial" panose="020B0604020202020204" pitchFamily="34" charset="0"/>
              <a:buChar char="•"/>
            </a:pPr>
            <a:r>
              <a:rPr lang="en-US" sz="2800" b="0" dirty="0" smtClean="0"/>
              <a:t>Build and maintain sustainable linkages to mental health, substance use treatment and HIV primary care</a:t>
            </a:r>
          </a:p>
          <a:p>
            <a:pPr marL="457200" indent="-457200">
              <a:buFont typeface="Arial" panose="020B0604020202020204" pitchFamily="34" charset="0"/>
              <a:buChar char="•"/>
            </a:pPr>
            <a:r>
              <a:rPr lang="en-US" sz="2800" b="0" dirty="0" smtClean="0"/>
              <a:t>Increase access to stable/permanent housing</a:t>
            </a:r>
          </a:p>
          <a:p>
            <a:pPr marL="457200" indent="-457200">
              <a:buFont typeface="Arial" panose="020B0604020202020204" pitchFamily="34" charset="0"/>
              <a:buChar char="•"/>
            </a:pPr>
            <a:r>
              <a:rPr lang="en-US" sz="2800" b="0" dirty="0" smtClean="0"/>
              <a:t>Create a medical home for HIV positive, multiply-diagnosed homeless/unstably-housed populations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aseline="0" dirty="0" smtClean="0"/>
          </a:p>
          <a:p>
            <a:endParaRPr lang="en-US" sz="2800" dirty="0" smtClean="0"/>
          </a:p>
          <a:p>
            <a:r>
              <a:rPr lang="en-US" sz="2800" dirty="0" smtClean="0"/>
              <a:t>For Persons living with HIV/AIDS who are 18 or older</a:t>
            </a:r>
          </a:p>
          <a:p>
            <a:endParaRPr lang="en-US" sz="900" dirty="0" smtClean="0"/>
          </a:p>
          <a:p>
            <a:r>
              <a:rPr lang="en-US" sz="2800" smtClean="0"/>
              <a:t>Persons </a:t>
            </a:r>
            <a:r>
              <a:rPr lang="en-US" sz="2800" dirty="0" smtClean="0"/>
              <a:t>who are experiencing homelessness </a:t>
            </a:r>
          </a:p>
          <a:p>
            <a:pPr marL="457200" indent="-457200">
              <a:buFont typeface="Arial" panose="020B0604020202020204" pitchFamily="34" charset="0"/>
              <a:buChar char="•"/>
            </a:pPr>
            <a:r>
              <a:rPr lang="en-US" sz="2800" dirty="0" smtClean="0"/>
              <a:t>Literally homeless </a:t>
            </a:r>
          </a:p>
          <a:p>
            <a:pPr marL="457200" indent="-457200">
              <a:buFont typeface="Arial" panose="020B0604020202020204" pitchFamily="34" charset="0"/>
              <a:buChar char="•"/>
            </a:pPr>
            <a:r>
              <a:rPr lang="en-US" sz="2800" dirty="0" smtClean="0"/>
              <a:t>Unstably housed</a:t>
            </a:r>
          </a:p>
          <a:p>
            <a:pPr marL="457200" indent="-457200">
              <a:buFont typeface="Arial" panose="020B0604020202020204" pitchFamily="34" charset="0"/>
              <a:buChar char="•"/>
            </a:pPr>
            <a:r>
              <a:rPr lang="en-US" sz="2800" dirty="0" smtClean="0"/>
              <a:t>Fleeing domestic violence</a:t>
            </a:r>
          </a:p>
          <a:p>
            <a:pPr lvl="1"/>
            <a:endParaRPr lang="en-US" sz="800" dirty="0" smtClean="0"/>
          </a:p>
          <a:p>
            <a:r>
              <a:rPr lang="en-US" sz="2800" dirty="0" smtClean="0"/>
              <a:t>Persons with one or more co-occurring mental health or substance use disorders</a:t>
            </a:r>
          </a:p>
          <a:p>
            <a:endParaRPr lang="en-US" sz="2800" dirty="0" smtClean="0"/>
          </a:p>
          <a:p>
            <a:endParaRPr lang="en-US" sz="2800" dirty="0" smtClean="0"/>
          </a:p>
          <a:p>
            <a:endParaRPr lang="en-US" dirty="0"/>
          </a:p>
        </p:txBody>
      </p:sp>
      <p:sp>
        <p:nvSpPr>
          <p:cNvPr id="4" name="Slide Number Placeholder 3"/>
          <p:cNvSpPr>
            <a:spLocks noGrp="1"/>
          </p:cNvSpPr>
          <p:nvPr>
            <p:ph type="sldNum" sz="quarter" idx="10"/>
          </p:nvPr>
        </p:nvSpPr>
        <p:spPr/>
        <p:txBody>
          <a:bodyPr/>
          <a:lstStyle/>
          <a:p>
            <a:fld id="{42525E4D-6876-425F-835F-2884843F4744}" type="slidenum">
              <a:rPr lang="en-US" smtClean="0"/>
              <a:t>17</a:t>
            </a:fld>
            <a:endParaRPr lang="en-US"/>
          </a:p>
        </p:txBody>
      </p:sp>
    </p:spTree>
    <p:extLst>
      <p:ext uri="{BB962C8B-B14F-4D97-AF65-F5344CB8AC3E}">
        <p14:creationId xmlns:p14="http://schemas.microsoft.com/office/powerpoint/2010/main" val="1249785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This</a:t>
            </a:r>
            <a:r>
              <a:rPr lang="en-US" baseline="0" dirty="0" smtClean="0"/>
              <a:t> project is a </a:t>
            </a:r>
            <a:r>
              <a:rPr lang="en-US" dirty="0" smtClean="0"/>
              <a:t>multisite demonstration and evaluation of HIV/AIDS service delivery interventions for homeless people living with HIV infection. The nine demonstration sites (reference</a:t>
            </a:r>
            <a:r>
              <a:rPr lang="en-US" baseline="0" dirty="0" smtClean="0"/>
              <a:t>d in map) </a:t>
            </a:r>
            <a:r>
              <a:rPr lang="en-US" dirty="0" smtClean="0"/>
              <a:t>implemented and evaluated the effectiveness of innovative interventions to improve timely entry, engagement and retention in HIV care and supportive services for HIV positive homeless populations. Boston University School of Public Health is teaming with Boston Health Care for the Homeless Program as MEDHEART, the Medical Home Evaluation And Research Team, which has served as the Evaluation and Technical Assistance Center for this initiative. The MEDHEART team coordinates the multisite evaluation and provides programmatic technical assistance to the nine demonstration sites.</a:t>
            </a:r>
            <a:endParaRPr lang="en-US" dirty="0"/>
          </a:p>
        </p:txBody>
      </p:sp>
      <p:sp>
        <p:nvSpPr>
          <p:cNvPr id="4" name="Slide Number Placeholder 3"/>
          <p:cNvSpPr>
            <a:spLocks noGrp="1"/>
          </p:cNvSpPr>
          <p:nvPr>
            <p:ph type="sldNum" sz="quarter" idx="10"/>
          </p:nvPr>
        </p:nvSpPr>
        <p:spPr/>
        <p:txBody>
          <a:bodyPr/>
          <a:lstStyle/>
          <a:p>
            <a:fld id="{8CEEFE0A-859F-4F81-A83A-FC354995701B}" type="slidenum">
              <a:rPr lang="en-US" smtClean="0"/>
              <a:t>18</a:t>
            </a:fld>
            <a:endParaRPr lang="en-US" dirty="0"/>
          </a:p>
        </p:txBody>
      </p:sp>
    </p:spTree>
    <p:extLst>
      <p:ext uri="{BB962C8B-B14F-4D97-AF65-F5344CB8AC3E}">
        <p14:creationId xmlns:p14="http://schemas.microsoft.com/office/powerpoint/2010/main" val="1291060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Intervention Model</a:t>
            </a:r>
            <a:r>
              <a:rPr lang="en-US" sz="1200" b="0" baseline="0" dirty="0" smtClean="0"/>
              <a:t> components</a:t>
            </a:r>
            <a:endParaRPr lang="en-US" dirty="0"/>
          </a:p>
        </p:txBody>
      </p:sp>
      <p:sp>
        <p:nvSpPr>
          <p:cNvPr id="4" name="Slide Number Placeholder 3"/>
          <p:cNvSpPr>
            <a:spLocks noGrp="1"/>
          </p:cNvSpPr>
          <p:nvPr>
            <p:ph type="sldNum" sz="quarter" idx="10"/>
          </p:nvPr>
        </p:nvSpPr>
        <p:spPr/>
        <p:txBody>
          <a:bodyPr/>
          <a:lstStyle/>
          <a:p>
            <a:fld id="{6336A0C2-E627-4757-BC13-39159DB13052}" type="slidenum">
              <a:rPr lang="en-US" smtClean="0"/>
              <a:t>19</a:t>
            </a:fld>
            <a:endParaRPr lang="en-US"/>
          </a:p>
        </p:txBody>
      </p:sp>
    </p:spTree>
    <p:extLst>
      <p:ext uri="{BB962C8B-B14F-4D97-AF65-F5344CB8AC3E}">
        <p14:creationId xmlns:p14="http://schemas.microsoft.com/office/powerpoint/2010/main" val="3916562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Building a medical home</a:t>
            </a:r>
            <a:r>
              <a:rPr lang="en-US" sz="1200" b="0" baseline="0" dirty="0" smtClean="0"/>
              <a:t> for HIV positive individuals experiencing homelessness as well as co-occurring substance use or mental health issues meant building and maintaining collaborative partnerships with key services.  Specifically - </a:t>
            </a:r>
            <a:r>
              <a:rPr lang="en-US" sz="1200" dirty="0" smtClean="0">
                <a:solidFill>
                  <a:srgbClr val="0F4D7B"/>
                </a:solidFill>
              </a:rPr>
              <a:t>Housing partnerships. </a:t>
            </a:r>
          </a:p>
          <a:p>
            <a:endParaRPr lang="en-US" dirty="0" smtClean="0"/>
          </a:p>
          <a:p>
            <a:r>
              <a:rPr lang="en-US" dirty="0" smtClean="0"/>
              <a:t>Collaborative </a:t>
            </a:r>
            <a:r>
              <a:rPr lang="en-US" baseline="0" dirty="0" smtClean="0"/>
              <a:t>partnerships with established city and county wide Ryan White and housing committees coordinated access initiatives was one way to maximize existing resources while bringing to the table some innovation that may not otherwise be tested. </a:t>
            </a:r>
          </a:p>
          <a:p>
            <a:endParaRPr lang="en-US" baseline="0" dirty="0" smtClean="0"/>
          </a:p>
          <a:p>
            <a:pPr marL="171450" indent="-171450">
              <a:buFont typeface="Arial" panose="020B0604020202020204" pitchFamily="34" charset="0"/>
              <a:buChar char="•"/>
            </a:pPr>
            <a:r>
              <a:rPr lang="en-US" baseline="0" dirty="0" smtClean="0"/>
              <a:t>In the case of Connecticut for example, Yale University implemented the </a:t>
            </a:r>
            <a:r>
              <a:rPr lang="en-US" baseline="0" dirty="0" err="1" smtClean="0"/>
              <a:t>mHEALTH</a:t>
            </a:r>
            <a:r>
              <a:rPr lang="en-US" baseline="0" dirty="0" smtClean="0"/>
              <a:t> model – Medical Home Engagement and Aligning Lifestyles and Transition from Homelessness. </a:t>
            </a:r>
            <a:r>
              <a:rPr lang="en-US" sz="1200" b="0" i="0" kern="1200" baseline="0" dirty="0" smtClean="0">
                <a:solidFill>
                  <a:schemeClr val="tx1"/>
                </a:solidFill>
                <a:effectLst/>
                <a:latin typeface="+mn-lt"/>
                <a:ea typeface="+mn-ea"/>
                <a:cs typeface="+mn-cs"/>
              </a:rPr>
              <a:t>The Yale AIDS Program, Clinical and Community Research program </a:t>
            </a:r>
            <a:r>
              <a:rPr lang="en-US" sz="1200" b="0" i="0" kern="1200" dirty="0" smtClean="0">
                <a:solidFill>
                  <a:schemeClr val="tx1"/>
                </a:solidFill>
                <a:effectLst/>
                <a:latin typeface="+mn-lt"/>
                <a:ea typeface="+mn-ea"/>
                <a:cs typeface="+mn-cs"/>
              </a:rPr>
              <a:t>conducts community-based clinical research at the intersection of HIV, substance abuse, mental illness, and the criminal justice system.  </a:t>
            </a:r>
            <a:endParaRPr lang="en-US" dirty="0"/>
          </a:p>
        </p:txBody>
      </p:sp>
      <p:sp>
        <p:nvSpPr>
          <p:cNvPr id="4" name="Slide Number Placeholder 3"/>
          <p:cNvSpPr>
            <a:spLocks noGrp="1"/>
          </p:cNvSpPr>
          <p:nvPr>
            <p:ph type="sldNum" sz="quarter" idx="10"/>
          </p:nvPr>
        </p:nvSpPr>
        <p:spPr/>
        <p:txBody>
          <a:bodyPr/>
          <a:lstStyle/>
          <a:p>
            <a:fld id="{8CEEFE0A-859F-4F81-A83A-FC354995701B}" type="slidenum">
              <a:rPr lang="en-US" smtClean="0"/>
              <a:t>20</a:t>
            </a:fld>
            <a:endParaRPr lang="en-US" dirty="0"/>
          </a:p>
        </p:txBody>
      </p:sp>
    </p:spTree>
    <p:extLst>
      <p:ext uri="{BB962C8B-B14F-4D97-AF65-F5344CB8AC3E}">
        <p14:creationId xmlns:p14="http://schemas.microsoft.com/office/powerpoint/2010/main" val="1621733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CLEARED</a:t>
            </a:r>
          </a:p>
          <a:p>
            <a:endParaRPr lang="en-US" dirty="0" smtClean="0"/>
          </a:p>
          <a:p>
            <a:r>
              <a:rPr lang="en-US" dirty="0" smtClean="0"/>
              <a:t>Several years ago, our leadership examined</a:t>
            </a:r>
            <a:r>
              <a:rPr lang="en-US" baseline="0" dirty="0" smtClean="0"/>
              <a:t> all of the ways our program works towards achieving our vision and mission and came up with this infographic.  The middle of the graphic details our goal of optimal HIV care and treatment for all using a public health approach and a comprehensive care system.  The petals represent all of the ways our agency and our local partners work toward achieving these goals  They include creating service delivery systems for low-income people living with HIV, implementing and advising on policies related to HIV treatment: assessment of both individuals with HIV and HIV care systems; capacity development; and clinical quality management.  </a:t>
            </a:r>
          </a:p>
          <a:p>
            <a:endParaRPr lang="en-US" baseline="0" dirty="0" smtClean="0"/>
          </a:p>
          <a:p>
            <a:pPr marL="0" indent="0" algn="ctr">
              <a:buNone/>
            </a:pPr>
            <a:r>
              <a:rPr lang="en-US" altLang="en-US" sz="1200" dirty="0" smtClean="0"/>
              <a:t>Vision</a:t>
            </a:r>
          </a:p>
          <a:p>
            <a:pPr marL="0" indent="0" algn="ctr">
              <a:buNone/>
            </a:pPr>
            <a:r>
              <a:rPr lang="en-US" altLang="en-US" sz="1200" dirty="0" smtClean="0"/>
              <a:t> Optimal HIV/AIDS care and treatment for all. </a:t>
            </a:r>
          </a:p>
          <a:p>
            <a:pPr marL="0" indent="0" algn="ctr">
              <a:buNone/>
            </a:pPr>
            <a:endParaRPr lang="en-US" altLang="en-US" sz="1200" dirty="0" smtClean="0"/>
          </a:p>
          <a:p>
            <a:pPr marL="0" indent="0" algn="ctr">
              <a:buNone/>
            </a:pPr>
            <a:r>
              <a:rPr lang="en-US" altLang="en-US" sz="1200" dirty="0" smtClean="0"/>
              <a:t>Mission</a:t>
            </a:r>
          </a:p>
          <a:p>
            <a:pPr marL="0" indent="0" algn="ctr">
              <a:buNone/>
            </a:pPr>
            <a:r>
              <a:rPr lang="en-US" altLang="en-US" sz="1200" dirty="0" smtClean="0"/>
              <a:t>Provide leadership and resources to assure access to and retention in high quality, integrated care, and treatment services for vulnerable people living with HIV/AIDS and their families. </a:t>
            </a:r>
          </a:p>
          <a:p>
            <a:pPr marL="0" indent="0">
              <a:buNone/>
            </a:pPr>
            <a:endParaRPr lang="en-US" altLang="en-US" sz="120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D5D3D9BC-2271-4800-B7CC-FDB7BBBA6A7A}" type="slidenum">
              <a:rPr lang="en-US" smtClean="0"/>
              <a:t>2</a:t>
            </a:fld>
            <a:endParaRPr lang="en-US" dirty="0"/>
          </a:p>
        </p:txBody>
      </p:sp>
    </p:spTree>
    <p:extLst>
      <p:ext uri="{BB962C8B-B14F-4D97-AF65-F5344CB8AC3E}">
        <p14:creationId xmlns:p14="http://schemas.microsoft.com/office/powerpoint/2010/main" val="3875348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3200" b="0" dirty="0" smtClean="0"/>
              <a:t>In</a:t>
            </a:r>
            <a:r>
              <a:rPr lang="en-US" sz="3200" b="0" baseline="0" dirty="0" smtClean="0"/>
              <a:t> order to increase access to behavioral health care, sites established key b</a:t>
            </a:r>
            <a:r>
              <a:rPr lang="en-US" sz="3200" dirty="0" smtClean="0">
                <a:solidFill>
                  <a:srgbClr val="0F4D7B"/>
                </a:solidFill>
              </a:rPr>
              <a:t>ehavioral health partnerships.</a:t>
            </a:r>
          </a:p>
          <a:p>
            <a:endParaRPr lang="en-US" sz="3200" dirty="0" smtClean="0">
              <a:solidFill>
                <a:srgbClr val="0F4D7B"/>
              </a:solidFill>
            </a:endParaRPr>
          </a:p>
          <a:p>
            <a:pPr marL="411480" lvl="1" indent="0">
              <a:buNone/>
            </a:pPr>
            <a:endParaRPr lang="en-US" sz="3200" dirty="0" smtClean="0">
              <a:solidFill>
                <a:srgbClr val="0F4D7B"/>
              </a:solidFill>
            </a:endParaRPr>
          </a:p>
          <a:p>
            <a:endParaRPr lang="en-US" sz="3200" b="0" baseline="0" dirty="0" smtClean="0"/>
          </a:p>
          <a:p>
            <a:endParaRPr lang="en-US" sz="3200" b="0" dirty="0" smtClean="0"/>
          </a:p>
          <a:p>
            <a:endParaRPr lang="en-US" dirty="0"/>
          </a:p>
        </p:txBody>
      </p:sp>
      <p:sp>
        <p:nvSpPr>
          <p:cNvPr id="4" name="Slide Number Placeholder 3"/>
          <p:cNvSpPr>
            <a:spLocks noGrp="1"/>
          </p:cNvSpPr>
          <p:nvPr>
            <p:ph type="sldNum" sz="quarter" idx="10"/>
          </p:nvPr>
        </p:nvSpPr>
        <p:spPr/>
        <p:txBody>
          <a:bodyPr/>
          <a:lstStyle/>
          <a:p>
            <a:fld id="{8CEEFE0A-859F-4F81-A83A-FC354995701B}" type="slidenum">
              <a:rPr lang="en-US" smtClean="0"/>
              <a:t>21</a:t>
            </a:fld>
            <a:endParaRPr lang="en-US" dirty="0"/>
          </a:p>
        </p:txBody>
      </p:sp>
    </p:spTree>
    <p:extLst>
      <p:ext uri="{BB962C8B-B14F-4D97-AF65-F5344CB8AC3E}">
        <p14:creationId xmlns:p14="http://schemas.microsoft.com/office/powerpoint/2010/main" val="165969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Once those partnerships</a:t>
            </a:r>
            <a:r>
              <a:rPr lang="en-US" sz="1200" b="0" baseline="0" dirty="0" smtClean="0"/>
              <a:t> were created, it was even more important to ensure the clients can access and navigate the care system and ensure they could maintain </a:t>
            </a:r>
            <a:r>
              <a:rPr lang="en-US" sz="1200" dirty="0" smtClean="0">
                <a:solidFill>
                  <a:srgbClr val="0F4D7B"/>
                </a:solidFill>
              </a:rPr>
              <a:t>Systems integration.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F4D7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In the case of this initiative, sites employed</a:t>
            </a:r>
            <a:r>
              <a:rPr lang="en-US" sz="1200" b="0" dirty="0" smtClean="0"/>
              <a:t> network navigators to achieve care coordination for clients.</a:t>
            </a:r>
          </a:p>
          <a:p>
            <a:endParaRPr lang="en-US" dirty="0"/>
          </a:p>
        </p:txBody>
      </p:sp>
      <p:sp>
        <p:nvSpPr>
          <p:cNvPr id="4" name="Slide Number Placeholder 3"/>
          <p:cNvSpPr>
            <a:spLocks noGrp="1"/>
          </p:cNvSpPr>
          <p:nvPr>
            <p:ph type="sldNum" sz="quarter" idx="10"/>
          </p:nvPr>
        </p:nvSpPr>
        <p:spPr/>
        <p:txBody>
          <a:bodyPr/>
          <a:lstStyle/>
          <a:p>
            <a:fld id="{6336A0C2-E627-4757-BC13-39159DB13052}" type="slidenum">
              <a:rPr lang="en-US" smtClean="0"/>
              <a:t>22</a:t>
            </a:fld>
            <a:endParaRPr lang="en-US"/>
          </a:p>
        </p:txBody>
      </p:sp>
    </p:spTree>
    <p:extLst>
      <p:ext uri="{BB962C8B-B14F-4D97-AF65-F5344CB8AC3E}">
        <p14:creationId xmlns:p14="http://schemas.microsoft.com/office/powerpoint/2010/main" val="1364906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site provided valuable services in order to ensure access to and retention in care for this population.  </a:t>
            </a:r>
            <a:r>
              <a:rPr lang="en-US" dirty="0" smtClean="0"/>
              <a:t>I will now turn</a:t>
            </a:r>
            <a:r>
              <a:rPr lang="en-US" baseline="0" dirty="0" smtClean="0"/>
              <a:t> it over to Verna Gant from Family Health Centers of San Diego who will provide more detailed information on their collaborative peer navigator model for serving HIV positive individuals in San Diego experiencing homelessness. </a:t>
            </a:r>
            <a:r>
              <a:rPr lang="en-US" sz="1200" b="0" i="0" kern="1200" dirty="0" smtClean="0">
                <a:solidFill>
                  <a:schemeClr val="tx1"/>
                </a:solidFill>
                <a:effectLst/>
                <a:latin typeface="+mn-lt"/>
                <a:ea typeface="+mn-ea"/>
                <a:cs typeface="+mn-cs"/>
              </a:rPr>
              <a:t>FHCSD and People</a:t>
            </a:r>
            <a:r>
              <a:rPr lang="en-US" sz="1200" b="0" i="0" kern="1200" baseline="0" dirty="0" smtClean="0">
                <a:solidFill>
                  <a:schemeClr val="tx1"/>
                </a:solidFill>
                <a:effectLst/>
                <a:latin typeface="+mn-lt"/>
                <a:ea typeface="+mn-ea"/>
                <a:cs typeface="+mn-cs"/>
              </a:rPr>
              <a:t> Assisting The Homeless or </a:t>
            </a:r>
            <a:r>
              <a:rPr lang="en-US" sz="1200" b="0" i="0" kern="1200" dirty="0" smtClean="0">
                <a:solidFill>
                  <a:schemeClr val="tx1"/>
                </a:solidFill>
                <a:effectLst/>
                <a:latin typeface="+mn-lt"/>
                <a:ea typeface="+mn-ea"/>
                <a:cs typeface="+mn-cs"/>
              </a:rPr>
              <a:t>PATH have an integrated coordination model through </a:t>
            </a:r>
            <a:r>
              <a:rPr lang="en-US" sz="1200" b="0" i="0" u="none" strike="noStrike" kern="1200" dirty="0" smtClean="0">
                <a:solidFill>
                  <a:schemeClr val="tx1"/>
                </a:solidFill>
                <a:effectLst/>
                <a:latin typeface="+mn-lt"/>
                <a:ea typeface="+mn-ea"/>
                <a:cs typeface="+mn-cs"/>
                <a:hlinkClick r:id="rId3"/>
              </a:rPr>
              <a:t>Connections Housing(link is external)</a:t>
            </a:r>
            <a:r>
              <a:rPr lang="en-US" sz="1200" b="0" i="0" kern="1200" dirty="0" smtClean="0">
                <a:solidFill>
                  <a:schemeClr val="tx1"/>
                </a:solidFill>
                <a:effectLst/>
                <a:latin typeface="+mn-lt"/>
                <a:ea typeface="+mn-ea"/>
                <a:cs typeface="+mn-cs"/>
              </a:rPr>
              <a:t>, a “one-stop” shopping resource for social services and FHCSD clinic co-located under one roof. Peer Navigators at both organizations worked to braid services together to best meet the needs of identified San Diegans.</a:t>
            </a:r>
            <a:endParaRPr lang="en-US" dirty="0"/>
          </a:p>
        </p:txBody>
      </p:sp>
      <p:sp>
        <p:nvSpPr>
          <p:cNvPr id="4" name="Slide Number Placeholder 3"/>
          <p:cNvSpPr>
            <a:spLocks noGrp="1"/>
          </p:cNvSpPr>
          <p:nvPr>
            <p:ph type="sldNum" sz="quarter" idx="10"/>
          </p:nvPr>
        </p:nvSpPr>
        <p:spPr/>
        <p:txBody>
          <a:bodyPr/>
          <a:lstStyle/>
          <a:p>
            <a:fld id="{42525E4D-6876-425F-835F-2884843F4744}" type="slidenum">
              <a:rPr lang="en-US" smtClean="0"/>
              <a:t>23</a:t>
            </a:fld>
            <a:endParaRPr lang="en-US"/>
          </a:p>
        </p:txBody>
      </p:sp>
    </p:spTree>
    <p:extLst>
      <p:ext uri="{BB962C8B-B14F-4D97-AF65-F5344CB8AC3E}">
        <p14:creationId xmlns:p14="http://schemas.microsoft.com/office/powerpoint/2010/main" val="2325506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spcBef>
                <a:spcPct val="30000"/>
              </a:spcBef>
              <a:defRPr sz="1200">
                <a:solidFill>
                  <a:schemeClr val="tx1"/>
                </a:solidFill>
                <a:latin typeface="Calibri" pitchFamily="34" charset="0"/>
              </a:defRPr>
            </a:lvl1pPr>
            <a:lvl2pPr marL="742950" indent="-285750" defTabSz="931863" eaLnBrk="0" hangingPunct="0">
              <a:spcBef>
                <a:spcPct val="30000"/>
              </a:spcBef>
              <a:defRPr sz="1200">
                <a:solidFill>
                  <a:schemeClr val="tx1"/>
                </a:solidFill>
                <a:latin typeface="Calibri" pitchFamily="34" charset="0"/>
              </a:defRPr>
            </a:lvl2pPr>
            <a:lvl3pPr marL="1143000" indent="-228600" defTabSz="931863" eaLnBrk="0" hangingPunct="0">
              <a:spcBef>
                <a:spcPct val="30000"/>
              </a:spcBef>
              <a:defRPr sz="1200">
                <a:solidFill>
                  <a:schemeClr val="tx1"/>
                </a:solidFill>
                <a:latin typeface="Calibri" pitchFamily="34" charset="0"/>
              </a:defRPr>
            </a:lvl3pPr>
            <a:lvl4pPr marL="1600200" indent="-228600" defTabSz="931863" eaLnBrk="0" hangingPunct="0">
              <a:spcBef>
                <a:spcPct val="30000"/>
              </a:spcBef>
              <a:defRPr sz="1200">
                <a:solidFill>
                  <a:schemeClr val="tx1"/>
                </a:solidFill>
                <a:latin typeface="Calibri" pitchFamily="34" charset="0"/>
              </a:defRPr>
            </a:lvl4pPr>
            <a:lvl5pPr marL="2057400" indent="-228600"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84C7E61-89E8-4195-AD44-D2022E067C30}" type="slidenum">
              <a:rPr lang="en-US" altLang="en-US" smtClean="0">
                <a:latin typeface="Arial" charset="0"/>
              </a:rPr>
              <a:pPr eaLnBrk="1" hangingPunct="1">
                <a:spcBef>
                  <a:spcPct val="0"/>
                </a:spcBef>
              </a:pPr>
              <a:t>24</a:t>
            </a:fld>
            <a:endParaRPr lang="en-US" altLang="en-US" smtClean="0">
              <a:latin typeface="Arial" charset="0"/>
            </a:endParaRP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latin typeface="Arial" charset="0"/>
              </a:rPr>
              <a:t>CLEARED</a:t>
            </a:r>
          </a:p>
          <a:p>
            <a:pPr eaLnBrk="1" hangingPunct="1"/>
            <a:endParaRPr lang="en-US" altLang="en-US" dirty="0" smtClean="0">
              <a:latin typeface="Arial" charset="0"/>
            </a:endParaRPr>
          </a:p>
          <a:p>
            <a:pPr eaLnBrk="1" hangingPunct="1"/>
            <a:r>
              <a:rPr lang="en-US" altLang="en-US" dirty="0" smtClean="0">
                <a:latin typeface="Arial" charset="0"/>
              </a:rPr>
              <a:t>For more information, check out our webpage !  Each current or previous SPNS initiative is described on the HAB website, listing our grantees and a description of their demonstration project, related products and links to journal article abstracts.</a:t>
            </a:r>
          </a:p>
          <a:p>
            <a:pPr eaLnBrk="1" hangingPunct="1"/>
            <a:endParaRPr lang="en-US" altLang="en-US" dirty="0" smtClean="0">
              <a:latin typeface="Arial" charset="0"/>
            </a:endParaRPr>
          </a:p>
          <a:p>
            <a:pPr eaLnBrk="1" hangingPunct="1"/>
            <a:r>
              <a:rPr lang="en-US" altLang="en-US" dirty="0" smtClean="0">
                <a:latin typeface="Arial" charset="0"/>
              </a:rPr>
              <a:t>The TARGET Center houses the monographs, tools, toolkits and other various product mentioned in this presentation and more.</a:t>
            </a:r>
          </a:p>
        </p:txBody>
      </p:sp>
    </p:spTree>
    <p:extLst>
      <p:ext uri="{BB962C8B-B14F-4D97-AF65-F5344CB8AC3E}">
        <p14:creationId xmlns:p14="http://schemas.microsoft.com/office/powerpoint/2010/main" val="706664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1803904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CLEARED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WHO IS SERVED BY THE RWHAP?</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2015, the RWHAP served just over 533,000 clients, 97% of whom were living with HIV. Our client population accounts for more than half of all people living with diagnosed HIV infection in the US, according to HIV Surveillance data.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Nearly three-quarters (73%) of RWHAP clients are from racial/ethnic minority populations, approximately two-thirds (65%) are living at or below the poverty line, and about 80% of clients have some form of health care coverage.</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Nearly 80% of RWHAP clients have some form of health care coverage.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Looking at the data by gender, in 2015, 71% of clients were male, 28% were female, and 1% </a:t>
            </a:r>
            <a:r>
              <a:rPr lang="en-US" sz="1200" kern="1200" baseline="0" dirty="0" smtClean="0">
                <a:solidFill>
                  <a:schemeClr val="tx1"/>
                </a:solidFill>
                <a:effectLst/>
                <a:latin typeface="+mn-lt"/>
                <a:ea typeface="+mn-ea"/>
                <a:cs typeface="+mn-cs"/>
              </a:rPr>
              <a:t>were transgender. Of note, this equates to over 6,000 transgender clients served by the RWHAP.</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Male</a:t>
            </a:r>
            <a:r>
              <a:rPr lang="en-US" sz="1200" i="1" kern="1200" baseline="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rPr>
              <a:t>379,173</a:t>
            </a:r>
            <a:r>
              <a:rPr lang="en-US" i="1" dirty="0" smtClean="0"/>
              <a:t> </a:t>
            </a:r>
            <a:r>
              <a:rPr lang="en-US" sz="1200" b="0" i="1" u="none" strike="noStrike" kern="1200" dirty="0" smtClean="0">
                <a:solidFill>
                  <a:schemeClr val="tx1"/>
                </a:solidFill>
                <a:effectLst/>
                <a:latin typeface="+mn-lt"/>
                <a:ea typeface="+mn-ea"/>
                <a:cs typeface="+mn-cs"/>
              </a:rPr>
              <a:t>71.3</a:t>
            </a:r>
            <a:r>
              <a:rPr lang="en-US" i="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smtClean="0">
                <a:solidFill>
                  <a:schemeClr val="tx1"/>
                </a:solidFill>
                <a:effectLst/>
                <a:latin typeface="+mn-lt"/>
                <a:ea typeface="+mn-ea"/>
                <a:cs typeface="+mn-cs"/>
              </a:rPr>
              <a:t>Female 146,623</a:t>
            </a:r>
            <a:r>
              <a:rPr lang="en-US" i="1" dirty="0" smtClean="0"/>
              <a:t> </a:t>
            </a:r>
            <a:r>
              <a:rPr lang="en-US" sz="1200" b="0" i="1" u="none" strike="noStrike" kern="1200" dirty="0" smtClean="0">
                <a:solidFill>
                  <a:schemeClr val="tx1"/>
                </a:solidFill>
                <a:effectLst/>
                <a:latin typeface="+mn-lt"/>
                <a:ea typeface="+mn-ea"/>
                <a:cs typeface="+mn-cs"/>
              </a:rPr>
              <a:t>27.6</a:t>
            </a:r>
            <a:r>
              <a:rPr lang="en-US" i="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smtClean="0">
                <a:solidFill>
                  <a:schemeClr val="tx1"/>
                </a:solidFill>
                <a:effectLst/>
                <a:latin typeface="+mn-lt"/>
                <a:ea typeface="+mn-ea"/>
                <a:cs typeface="+mn-cs"/>
              </a:rPr>
              <a:t>Transgender 6,020</a:t>
            </a:r>
            <a:r>
              <a:rPr lang="en-US" i="1" dirty="0" smtClean="0"/>
              <a:t> </a:t>
            </a:r>
            <a:r>
              <a:rPr lang="en-US" sz="1200" b="0" i="1" u="none" strike="noStrike" kern="1200" dirty="0" smtClean="0">
                <a:solidFill>
                  <a:schemeClr val="tx1"/>
                </a:solidFill>
                <a:effectLst/>
                <a:latin typeface="+mn-lt"/>
                <a:ea typeface="+mn-ea"/>
                <a:cs typeface="+mn-cs"/>
              </a:rPr>
              <a:t>1.1</a:t>
            </a:r>
            <a:r>
              <a:rPr lang="en-US" i="1" dirty="0" smtClean="0"/>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demographics of the RWHAP clients served are very similar to the demographics of HIV in the United States.  That RWHAP clients reflect PLWH in the United States demonstrates the responsiveness of the program to the epidemic.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D0639E-5167-4F56-8FBB-5E81138D06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037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CLEARED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First, we can take a look at the proportion of clients with viral suppression from 2010 to 2015. Here we can see that </a:t>
            </a:r>
            <a:r>
              <a:rPr lang="en-US" sz="1200" b="0" u="sng" baseline="0" dirty="0" smtClean="0"/>
              <a:t>overall</a:t>
            </a:r>
            <a:r>
              <a:rPr lang="en-US" sz="1200" b="0" baseline="0" dirty="0" smtClean="0"/>
              <a:t>, viral suppression has increased steadily from 69.5% in 2010 to 83.4% in 2015.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a:p>
            <a:pPr marL="800100" lvl="1" indent="-342900" eaLnBrk="0" fontAlgn="base" hangingPunct="0">
              <a:spcBef>
                <a:spcPct val="0"/>
              </a:spcBef>
              <a:spcAft>
                <a:spcPct val="0"/>
              </a:spcAft>
              <a:buFont typeface="Arial" panose="020B0604020202020204" pitchFamily="34" charset="0"/>
              <a:buChar char="•"/>
            </a:pPr>
            <a:r>
              <a:rPr lang="en-US" sz="1200" dirty="0" smtClean="0">
                <a:solidFill>
                  <a:srgbClr val="0F4D7B"/>
                </a:solidFill>
              </a:rPr>
              <a:t>The Centers for Disease Control and Prevention estimates that in the United States, 54.7% of people diagnosed with HIV are virally suppressed. </a:t>
            </a:r>
          </a:p>
          <a:p>
            <a:pPr marL="800100" lvl="1" indent="-342900" eaLnBrk="0" fontAlgn="base" hangingPunct="0">
              <a:spcBef>
                <a:spcPct val="0"/>
              </a:spcBef>
              <a:spcAft>
                <a:spcPct val="0"/>
              </a:spcAft>
              <a:buFont typeface="Arial" panose="020B0604020202020204" pitchFamily="34" charset="0"/>
              <a:buChar char="•"/>
            </a:pPr>
            <a:endParaRPr lang="en-US" sz="1200" dirty="0" smtClean="0">
              <a:solidFill>
                <a:srgbClr val="0F4D7B"/>
              </a:solidFill>
            </a:endParaRPr>
          </a:p>
          <a:p>
            <a:pPr marL="342900" indent="-342900">
              <a:buFont typeface="Arial" panose="020B0604020202020204" pitchFamily="34" charset="0"/>
              <a:buChar char="•"/>
            </a:pPr>
            <a:r>
              <a:rPr lang="en-US" sz="1200" dirty="0" smtClean="0">
                <a:solidFill>
                  <a:srgbClr val="0F4D7B"/>
                </a:solidFill>
              </a:rPr>
              <a:t>Viral suppression outcomes lower among:</a:t>
            </a:r>
          </a:p>
          <a:p>
            <a:pPr marL="800100" lvl="1" indent="-342900">
              <a:buFont typeface="Arial" panose="020B0604020202020204" pitchFamily="34" charset="0"/>
              <a:buChar char="•"/>
            </a:pPr>
            <a:r>
              <a:rPr lang="en-US" sz="1200" dirty="0" smtClean="0">
                <a:solidFill>
                  <a:srgbClr val="0F4D7B"/>
                </a:solidFill>
              </a:rPr>
              <a:t>Younger age groups (13–24 years)</a:t>
            </a:r>
          </a:p>
          <a:p>
            <a:pPr marL="800100" lvl="1" indent="-342900">
              <a:buFont typeface="Arial" panose="020B0604020202020204" pitchFamily="34" charset="0"/>
              <a:buChar char="•"/>
            </a:pPr>
            <a:endParaRPr lang="en-US" sz="1200" dirty="0" smtClean="0">
              <a:solidFill>
                <a:srgbClr val="0F4D7B"/>
              </a:solidFill>
            </a:endParaRPr>
          </a:p>
          <a:p>
            <a:pPr marL="800100" lvl="1" indent="-342900">
              <a:buFont typeface="Arial" panose="020B0604020202020204" pitchFamily="34" charset="0"/>
              <a:buChar char="•"/>
            </a:pPr>
            <a:r>
              <a:rPr lang="en-US" sz="1200" dirty="0" smtClean="0">
                <a:solidFill>
                  <a:srgbClr val="0F4D7B"/>
                </a:solidFill>
              </a:rPr>
              <a:t>Specific minority populations</a:t>
            </a:r>
          </a:p>
          <a:p>
            <a:pPr marL="800100" lvl="1" indent="-342900">
              <a:buFont typeface="Arial" panose="020B0604020202020204" pitchFamily="34" charset="0"/>
              <a:buChar char="•"/>
            </a:pPr>
            <a:endParaRPr lang="en-US" sz="1200" dirty="0" smtClean="0">
              <a:solidFill>
                <a:srgbClr val="0F4D7B"/>
              </a:solidFill>
            </a:endParaRPr>
          </a:p>
          <a:p>
            <a:pPr marL="800100" lvl="1" indent="-342900">
              <a:buFont typeface="Arial" panose="020B0604020202020204" pitchFamily="34" charset="0"/>
              <a:buChar char="•"/>
            </a:pPr>
            <a:r>
              <a:rPr lang="en-US" sz="1200" dirty="0" smtClean="0">
                <a:solidFill>
                  <a:srgbClr val="0F4D7B"/>
                </a:solidFill>
              </a:rPr>
              <a:t>Clients with unstable housing</a:t>
            </a:r>
          </a:p>
          <a:p>
            <a:pPr marL="800100" lvl="1" indent="-342900">
              <a:buFont typeface="Arial" panose="020B0604020202020204" pitchFamily="34" charset="0"/>
              <a:buChar char="•"/>
            </a:pPr>
            <a:endParaRPr lang="en-US" sz="1200" dirty="0" smtClean="0">
              <a:solidFill>
                <a:srgbClr val="0F4D7B"/>
              </a:solidFill>
            </a:endParaRPr>
          </a:p>
          <a:p>
            <a:pPr marL="800100" lvl="1" indent="-342900">
              <a:buFont typeface="Arial" panose="020B0604020202020204" pitchFamily="34" charset="0"/>
              <a:buChar char="•"/>
            </a:pPr>
            <a:endParaRPr lang="en-US" sz="1200" dirty="0" smtClean="0">
              <a:solidFill>
                <a:srgbClr val="0F4D7B"/>
              </a:solidFill>
            </a:endParaRPr>
          </a:p>
          <a:p>
            <a:pPr marL="800100" lvl="1" indent="-342900">
              <a:buFont typeface="Arial" panose="020B0604020202020204" pitchFamily="34" charset="0"/>
              <a:buChar char="•"/>
            </a:pPr>
            <a:endParaRPr lang="en-US" sz="1200" dirty="0" smtClean="0">
              <a:solidFill>
                <a:srgbClr val="0F4D7B"/>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4</a:t>
            </a:fld>
            <a:endParaRPr lang="en-US"/>
          </a:p>
        </p:txBody>
      </p:sp>
    </p:spTree>
    <p:extLst>
      <p:ext uri="{BB962C8B-B14F-4D97-AF65-F5344CB8AC3E}">
        <p14:creationId xmlns:p14="http://schemas.microsoft.com/office/powerpoint/2010/main" val="442995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CLEARED</a:t>
            </a:r>
          </a:p>
          <a:p>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Among</a:t>
            </a:r>
            <a:r>
              <a:rPr lang="en-US" sz="1200" kern="1200" baseline="0" dirty="0" smtClean="0">
                <a:solidFill>
                  <a:schemeClr val="tx1"/>
                </a:solidFill>
                <a:effectLst/>
                <a:latin typeface="+mn-lt"/>
                <a:ea typeface="+mn-ea"/>
                <a:cs typeface="+mn-cs"/>
              </a:rPr>
              <a:t> clients served by the RWHAP, v</a:t>
            </a:r>
            <a:r>
              <a:rPr lang="en-US" sz="1200" kern="1200" dirty="0" smtClean="0">
                <a:solidFill>
                  <a:schemeClr val="tx1"/>
                </a:solidFill>
                <a:effectLst/>
                <a:latin typeface="+mn-lt"/>
                <a:ea typeface="+mn-ea"/>
                <a:cs typeface="+mn-cs"/>
              </a:rPr>
              <a:t>iral suppression has increased steadily over the past six years, from 69.5 in 2010 to 83.4% in 2015. This slide shows the variation in viral suppression by state in 2010 and in 2015, with darker red indicating lower rates of viral suppression – so the lighter the better. </a:t>
            </a:r>
            <a:r>
              <a:rPr lang="en-US" sz="1200" dirty="0" smtClean="0">
                <a:solidFill>
                  <a:srgbClr val="0F4D7B"/>
                </a:solidFill>
                <a:latin typeface="+mn-lt"/>
              </a:rPr>
              <a:t>The Centers for Disease Control and Prevention estimates that in the United States, 54.7% of people diagnosed with HIV are virally suppressed.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Each year, we can see quite a bit of variation by state; however, we can also note from these slides the great progress that has been made from 2010 to 2015 – across all states.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important to note that challenges remain in achieving viral suppression for certain key populations. </a:t>
            </a:r>
            <a:r>
              <a:rPr lang="en-US" sz="1200" b="0" kern="1200" dirty="0" smtClean="0">
                <a:solidFill>
                  <a:schemeClr val="tx1"/>
                </a:solidFill>
                <a:effectLst/>
                <a:latin typeface="+mn-lt"/>
                <a:ea typeface="+mn-ea"/>
                <a:cs typeface="+mn-cs"/>
              </a:rPr>
              <a:t>Most notably, in 2015, the client subpopulations with viral suppression lower than the overall rate of 83.4% were </a:t>
            </a:r>
            <a:r>
              <a:rPr lang="en-US" sz="1200" b="1" kern="1200" dirty="0" smtClean="0">
                <a:solidFill>
                  <a:schemeClr val="tx1"/>
                </a:solidFill>
                <a:effectLst/>
                <a:latin typeface="+mn-lt"/>
                <a:ea typeface="+mn-ea"/>
                <a:cs typeface="+mn-cs"/>
              </a:rPr>
              <a:t>Black/African American clients, transgender women, youth aged 13-24 years</a:t>
            </a:r>
            <a:r>
              <a:rPr lang="en-US" sz="1200" b="0" kern="1200" dirty="0" smtClean="0">
                <a:solidFill>
                  <a:schemeClr val="tx1"/>
                </a:solidFill>
                <a:effectLst/>
                <a:latin typeface="+mn-lt"/>
                <a:ea typeface="+mn-ea"/>
                <a:cs typeface="+mn-cs"/>
              </a:rPr>
              <a:t>, and</a:t>
            </a:r>
            <a:r>
              <a:rPr lang="en-US" sz="1200" b="0" kern="1200" baseline="0" dirty="0" smtClean="0">
                <a:solidFill>
                  <a:schemeClr val="tx1"/>
                </a:solidFill>
                <a:effectLst/>
                <a:latin typeface="+mn-lt"/>
                <a:ea typeface="+mn-ea"/>
                <a:cs typeface="+mn-cs"/>
              </a:rPr>
              <a:t> those who are unstably housed</a:t>
            </a:r>
            <a:r>
              <a:rPr lang="en-US" sz="1200" b="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(BOLD indicates specifically named populations</a:t>
            </a:r>
            <a:r>
              <a:rPr lang="en-US" sz="1200" b="0" i="1" kern="1200" baseline="0" dirty="0" smtClean="0">
                <a:solidFill>
                  <a:schemeClr val="tx1"/>
                </a:solidFill>
                <a:effectLst/>
                <a:latin typeface="+mn-lt"/>
                <a:ea typeface="+mn-ea"/>
                <a:cs typeface="+mn-cs"/>
              </a:rPr>
              <a:t> of focus in the TCE FOAs)</a:t>
            </a:r>
          </a:p>
          <a:p>
            <a:endParaRPr lang="en-US" sz="1200" b="0" i="1"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We are working to address these disparities.  Just as you are here as a part of a program seeking to address the substance use disorder needs of some of the same populations who are at high-risk for HIV infection.</a:t>
            </a:r>
            <a:endParaRPr lang="en-US" sz="1200" b="0" i="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SOURCE:</a:t>
            </a:r>
            <a:r>
              <a:rPr lang="en-US" sz="1200" b="0" i="1" kern="1200" baseline="0" dirty="0" smtClean="0">
                <a:solidFill>
                  <a:schemeClr val="tx1"/>
                </a:solidFill>
                <a:effectLst/>
                <a:latin typeface="+mn-lt"/>
                <a:ea typeface="+mn-ea"/>
                <a:cs typeface="+mn-cs"/>
              </a:rPr>
              <a:t>  </a:t>
            </a:r>
            <a:r>
              <a:rPr lang="en-US" sz="1200" dirty="0" smtClean="0"/>
              <a:t>CDC source: Centers for Disease Control and Prevention. Monitoring selected national HIV prevention and care objectives by using HIV surveillance data—United States and 6 dependent areas, 2014. HIV Surveillance Supplemental Report 2016;21(No. 4). http://www.cdc.gov/hiv/library/reports/ surveillance/. Published July 2016. </a:t>
            </a:r>
            <a:endParaRPr lang="en-US" sz="1200" b="0" baseline="0" dirty="0" smtClean="0"/>
          </a:p>
          <a:p>
            <a:endParaRPr lang="en-US" sz="1200" b="0" i="1" kern="1200" dirty="0" smtClean="0">
              <a:solidFill>
                <a:schemeClr val="tx1"/>
              </a:solidFill>
              <a:effectLst/>
              <a:latin typeface="+mn-lt"/>
              <a:ea typeface="+mn-ea"/>
              <a:cs typeface="+mn-cs"/>
            </a:endParaRPr>
          </a:p>
          <a:p>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[Define viral suppression: Viral suppression: ≥1 OAMC visit during the calendar year and ≥1 viral load reported, with the last viral load result &lt;200 copies/</a:t>
            </a:r>
            <a:r>
              <a:rPr lang="en-US" sz="1200" kern="1200" dirty="0" err="1" smtClean="0">
                <a:solidFill>
                  <a:schemeClr val="tx1"/>
                </a:solidFill>
                <a:effectLst/>
                <a:latin typeface="+mn-lt"/>
                <a:ea typeface="+mn-ea"/>
                <a:cs typeface="+mn-cs"/>
              </a:rPr>
              <a:t>mL.</a:t>
            </a:r>
            <a:r>
              <a:rPr lang="en-US" sz="1200" kern="1200" dirty="0" smtClean="0">
                <a:solidFill>
                  <a:schemeClr val="tx1"/>
                </a:solidFill>
                <a:effectLst/>
                <a:latin typeface="+mn-lt"/>
                <a:ea typeface="+mn-ea"/>
                <a:cs typeface="+mn-cs"/>
              </a:rPr>
              <a:t>]</a:t>
            </a:r>
          </a:p>
          <a:p>
            <a:endParaRPr lang="en-US" sz="120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742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xfrm>
            <a:off x="686421" y="4344026"/>
            <a:ext cx="5485158" cy="41144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From</a:t>
            </a:r>
            <a:r>
              <a:rPr lang="en-US" sz="1200" baseline="0" dirty="0" smtClean="0">
                <a:solidFill>
                  <a:srgbClr val="000000"/>
                </a:solidFill>
              </a:rPr>
              <a:t> HAB cleared slide deck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rPr>
              <a:t>These graphics show our housing status numbers.  You may note that the denominator is slightly lower then our entire Ryan White HIV/AIDs Population.   That is because housing status is a required data point only for clients who  </a:t>
            </a:r>
            <a:r>
              <a:rPr lang="en-US" sz="1200" dirty="0" smtClean="0">
                <a:solidFill>
                  <a:srgbClr val="000000"/>
                </a:solidFill>
              </a:rPr>
              <a:t>received outpatient ambulatory medical care, medical case management, non-medical case management, or housing services.</a:t>
            </a:r>
          </a:p>
          <a:p>
            <a:endParaRPr lang="en-US" altLang="en-US" sz="1200" dirty="0" smtClean="0">
              <a:solidFill>
                <a:srgbClr val="000000"/>
              </a:solidFill>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2015, of the 509,509 clients with reported housing status, 9.8% had temporary housing and 5.0% had unstable housing.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altLang="en-US" dirty="0" smtClean="0">
              <a:latin typeface="Arial" pitchFamily="34" charset="0"/>
            </a:endParaRPr>
          </a:p>
          <a:p>
            <a:endParaRPr lang="en-US" altLang="en-US" dirty="0" smtClean="0">
              <a:latin typeface="Arial" pitchFamily="34" charset="0"/>
            </a:endParaRPr>
          </a:p>
        </p:txBody>
      </p:sp>
      <p:sp>
        <p:nvSpPr>
          <p:cNvPr id="665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33" indent="-280397" eaLnBrk="0" hangingPunct="0">
              <a:spcBef>
                <a:spcPct val="30000"/>
              </a:spcBef>
              <a:defRPr sz="1200">
                <a:solidFill>
                  <a:schemeClr val="tx1"/>
                </a:solidFill>
                <a:latin typeface="Calibri" pitchFamily="34" charset="0"/>
              </a:defRPr>
            </a:lvl2pPr>
            <a:lvl3pPr marL="1121591" indent="-224317" eaLnBrk="0" hangingPunct="0">
              <a:spcBef>
                <a:spcPct val="30000"/>
              </a:spcBef>
              <a:defRPr sz="1200">
                <a:solidFill>
                  <a:schemeClr val="tx1"/>
                </a:solidFill>
                <a:latin typeface="Calibri" pitchFamily="34" charset="0"/>
              </a:defRPr>
            </a:lvl3pPr>
            <a:lvl4pPr marL="1570225" indent="-224317" eaLnBrk="0" hangingPunct="0">
              <a:spcBef>
                <a:spcPct val="30000"/>
              </a:spcBef>
              <a:defRPr sz="1200">
                <a:solidFill>
                  <a:schemeClr val="tx1"/>
                </a:solidFill>
                <a:latin typeface="Calibri" pitchFamily="34" charset="0"/>
              </a:defRPr>
            </a:lvl4pPr>
            <a:lvl5pPr marL="2018862" indent="-224317" eaLnBrk="0" hangingPunct="0">
              <a:spcBef>
                <a:spcPct val="30000"/>
              </a:spcBef>
              <a:defRPr sz="1200">
                <a:solidFill>
                  <a:schemeClr val="tx1"/>
                </a:solidFill>
                <a:latin typeface="Calibri" pitchFamily="34" charset="0"/>
              </a:defRPr>
            </a:lvl5pPr>
            <a:lvl6pPr marL="2467497" indent="-224317" eaLnBrk="0" fontAlgn="base" hangingPunct="0">
              <a:spcBef>
                <a:spcPct val="30000"/>
              </a:spcBef>
              <a:spcAft>
                <a:spcPct val="0"/>
              </a:spcAft>
              <a:defRPr sz="1200">
                <a:solidFill>
                  <a:schemeClr val="tx1"/>
                </a:solidFill>
                <a:latin typeface="Calibri" pitchFamily="34" charset="0"/>
              </a:defRPr>
            </a:lvl6pPr>
            <a:lvl7pPr marL="2916133" indent="-224317" eaLnBrk="0" fontAlgn="base" hangingPunct="0">
              <a:spcBef>
                <a:spcPct val="30000"/>
              </a:spcBef>
              <a:spcAft>
                <a:spcPct val="0"/>
              </a:spcAft>
              <a:defRPr sz="1200">
                <a:solidFill>
                  <a:schemeClr val="tx1"/>
                </a:solidFill>
                <a:latin typeface="Calibri" pitchFamily="34" charset="0"/>
              </a:defRPr>
            </a:lvl7pPr>
            <a:lvl8pPr marL="3364770" indent="-224317" eaLnBrk="0" fontAlgn="base" hangingPunct="0">
              <a:spcBef>
                <a:spcPct val="30000"/>
              </a:spcBef>
              <a:spcAft>
                <a:spcPct val="0"/>
              </a:spcAft>
              <a:defRPr sz="1200">
                <a:solidFill>
                  <a:schemeClr val="tx1"/>
                </a:solidFill>
                <a:latin typeface="Calibri" pitchFamily="34" charset="0"/>
              </a:defRPr>
            </a:lvl8pPr>
            <a:lvl9pPr marL="3813404" indent="-22431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BEDA563B-BBF1-44E8-870D-8E2A2C41CDD3}" type="slidenum">
              <a:rPr lang="en-US" altLang="en-US" smtClean="0">
                <a:solidFill>
                  <a:prstClr val="black"/>
                </a:solidFill>
                <a:latin typeface="CopprplGoth Bd BT"/>
              </a:rPr>
              <a:pPr eaLnBrk="1" hangingPunct="1">
                <a:spcBef>
                  <a:spcPct val="0"/>
                </a:spcBef>
                <a:defRPr/>
              </a:pPr>
              <a:t>6</a:t>
            </a:fld>
            <a:endParaRPr lang="en-US" altLang="en-US" dirty="0" smtClean="0">
              <a:solidFill>
                <a:prstClr val="black"/>
              </a:solidFill>
              <a:latin typeface="CopprplGoth Bd BT"/>
            </a:endParaRPr>
          </a:p>
        </p:txBody>
      </p:sp>
    </p:spTree>
    <p:extLst>
      <p:ext uri="{BB962C8B-B14F-4D97-AF65-F5344CB8AC3E}">
        <p14:creationId xmlns:p14="http://schemas.microsoft.com/office/powerpoint/2010/main" val="536504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CLEARED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Closing the gaps…..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See trend over time by housing status....improvement overall, but gaps still persist.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Clients served by the RWHAP with temporary or unstable housing continue to have the lowest percentages of viral suppression, although percentages are steadily increasing. Among temporarily housed clients, viral suppression increased from 63.7% in 2010 to 78.4% in 2015. Among unstably housed clients, viral suppression increased from 54.8% in 2010 to 69.3% in 2015.</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Viral suppression is defined as ≥1 outpatient/ambulatory medical care visit during the calendar year and ≥1 viral load reported, with the last viral load result &lt;200 copies/</a:t>
            </a:r>
            <a:r>
              <a:rPr lang="en-US" sz="1200" kern="1200" dirty="0" err="1" smtClean="0">
                <a:solidFill>
                  <a:schemeClr val="tx1"/>
                </a:solidFill>
                <a:effectLst/>
                <a:latin typeface="+mn-lt"/>
                <a:ea typeface="+mn-ea"/>
                <a:cs typeface="+mn-cs"/>
              </a:rPr>
              <a:t>mL.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fld id="{4C5993D1-048E-4E7D-B172-295882EE4FB4}" type="slidenum">
              <a:rPr lang="en-US" smtClean="0"/>
              <a:t>7</a:t>
            </a:fld>
            <a:endParaRPr lang="en-US"/>
          </a:p>
        </p:txBody>
      </p:sp>
    </p:spTree>
    <p:extLst>
      <p:ext uri="{BB962C8B-B14F-4D97-AF65-F5344CB8AC3E}">
        <p14:creationId xmlns:p14="http://schemas.microsoft.com/office/powerpoint/2010/main" val="3382303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CLEARED</a:t>
            </a:r>
          </a:p>
          <a:p>
            <a:endParaRPr lang="en-US" sz="1200" kern="1200" dirty="0" smtClean="0">
              <a:solidFill>
                <a:schemeClr val="tx1"/>
              </a:solidFill>
              <a:effectLst/>
              <a:latin typeface="+mn-lt"/>
              <a:ea typeface="+mn-ea"/>
              <a:cs typeface="+mn-cs"/>
            </a:endParaRPr>
          </a:p>
          <a:p>
            <a:r>
              <a:rPr lang="en-US" sz="1200" dirty="0" smtClean="0"/>
              <a:t>Viral Suppression among Clients Served by the Ryan White HIV/AIDS Program (non-ADAP), by Housing Status, 2015—United States and 3 Territories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2015, viral suppression varied by housing status; 69.3% of clients with unstable housing achieved viral suppression, compared to 78.4% of clients with temporary housing and 84.6% of clients with stable housing.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 represents the total number of clients in the specific subpopulation.</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Viral suppression is defined as ≥1 outpatient/ambulatory medical care visit during the calendar year and ≥1 viral load reported, with the last viral load result &lt;200 copies/</a:t>
            </a:r>
            <a:r>
              <a:rPr lang="en-US" sz="1200" kern="1200" dirty="0" err="1" smtClean="0">
                <a:solidFill>
                  <a:schemeClr val="tx1"/>
                </a:solidFill>
                <a:effectLst/>
                <a:latin typeface="+mn-lt"/>
                <a:ea typeface="+mn-ea"/>
                <a:cs typeface="+mn-cs"/>
              </a:rPr>
              <a:t>mL.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three territories include Guam, Puerto Rico, and the U.S. Virgin Islands.</a:t>
            </a:r>
          </a:p>
          <a:p>
            <a:endParaRPr lang="en-US" baseline="0"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smtClean="0"/>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35118039-853D-4587-A7D6-C66D71B65726}" type="slidenum">
              <a:rPr lang="en-US" smtClean="0"/>
              <a:t>8</a:t>
            </a:fld>
            <a:endParaRPr lang="en-US" dirty="0"/>
          </a:p>
        </p:txBody>
      </p:sp>
    </p:spTree>
    <p:extLst>
      <p:ext uri="{BB962C8B-B14F-4D97-AF65-F5344CB8AC3E}">
        <p14:creationId xmlns:p14="http://schemas.microsoft.com/office/powerpoint/2010/main" val="2550516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a:t>
            </a:r>
            <a:r>
              <a:rPr lang="en-US" baseline="0" dirty="0" smtClean="0"/>
              <a:t> do HIV health care providers care about housing services?</a:t>
            </a:r>
          </a:p>
          <a:p>
            <a:endParaRPr lang="en-US" baseline="0" dirty="0" smtClean="0"/>
          </a:p>
          <a:p>
            <a:r>
              <a:rPr lang="en-US" baseline="0" dirty="0" smtClean="0"/>
              <a:t>In 2015, 9.8% of clients experienced temporary housing and 5% unstable housing which includes homelessness.</a:t>
            </a:r>
          </a:p>
          <a:p>
            <a:endParaRPr lang="en-US" baseline="0" dirty="0" smtClean="0"/>
          </a:p>
          <a:p>
            <a:r>
              <a:rPr lang="en-US" baseline="0" dirty="0" smtClean="0"/>
              <a:t>Populations identified as most-at risk for poor health outcomes including youth, men who have sex with men,  and transgender individuals among others also experienced the highest rates of unstable housing.  </a:t>
            </a:r>
          </a:p>
          <a:p>
            <a:endParaRPr lang="en-US" baseline="0" dirty="0" smtClean="0"/>
          </a:p>
          <a:p>
            <a:r>
              <a:rPr lang="en-US" baseline="0" dirty="0" smtClean="0"/>
              <a:t>And unstable housing was one of the largest predictors of poor medical retention and an unsuppressed viral load.</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Under Title XXVI of the Public Health Service Act, recipients receiving Ryan White HIV/AIDS Program Part A, B, and/or C funds are required to spend at least 75% of grant funds on Core Medical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r>
              <a:rPr lang="en-US" b="1" dirty="0" smtClean="0"/>
              <a:t>Support services examples </a:t>
            </a:r>
            <a:r>
              <a:rPr lang="en-US" sz="3000" b="1" dirty="0" smtClean="0"/>
              <a:t>include: </a:t>
            </a:r>
          </a:p>
          <a:p>
            <a:pPr lvl="1"/>
            <a:r>
              <a:rPr lang="en-US" sz="2700" dirty="0" smtClean="0">
                <a:solidFill>
                  <a:srgbClr val="0F4D7B"/>
                </a:solidFill>
              </a:rPr>
              <a:t>Respite care for persons caring for individuals with HIV/AIDS </a:t>
            </a:r>
          </a:p>
          <a:p>
            <a:pPr lvl="1"/>
            <a:r>
              <a:rPr lang="en-US" sz="2700" dirty="0" smtClean="0">
                <a:solidFill>
                  <a:srgbClr val="0F4D7B"/>
                </a:solidFill>
              </a:rPr>
              <a:t>Outreach services </a:t>
            </a:r>
          </a:p>
          <a:p>
            <a:pPr lvl="1"/>
            <a:r>
              <a:rPr lang="en-US" sz="2700" dirty="0" smtClean="0">
                <a:solidFill>
                  <a:srgbClr val="0F4D7B"/>
                </a:solidFill>
              </a:rPr>
              <a:t>Medical transportation </a:t>
            </a:r>
          </a:p>
          <a:p>
            <a:pPr lvl="1"/>
            <a:r>
              <a:rPr lang="en-US" sz="2700" dirty="0" smtClean="0">
                <a:solidFill>
                  <a:srgbClr val="0F4D7B"/>
                </a:solidFill>
              </a:rPr>
              <a:t>Linguistic services </a:t>
            </a:r>
          </a:p>
          <a:p>
            <a:pPr lvl="1"/>
            <a:r>
              <a:rPr lang="en-US" sz="2700" dirty="0" smtClean="0">
                <a:solidFill>
                  <a:srgbClr val="0F4D7B"/>
                </a:solidFill>
              </a:rPr>
              <a:t>AND Housing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endParaRPr lang="en-US" dirty="0"/>
          </a:p>
        </p:txBody>
      </p:sp>
      <p:sp>
        <p:nvSpPr>
          <p:cNvPr id="4" name="Slide Number Placeholder 3"/>
          <p:cNvSpPr>
            <a:spLocks noGrp="1"/>
          </p:cNvSpPr>
          <p:nvPr>
            <p:ph type="sldNum" sz="quarter" idx="10"/>
          </p:nvPr>
        </p:nvSpPr>
        <p:spPr/>
        <p:txBody>
          <a:bodyPr/>
          <a:lstStyle/>
          <a:p>
            <a:fld id="{6336A0C2-E627-4757-BC13-39159DB13052}" type="slidenum">
              <a:rPr lang="en-US" smtClean="0"/>
              <a:t>9</a:t>
            </a:fld>
            <a:endParaRPr lang="en-US"/>
          </a:p>
        </p:txBody>
      </p:sp>
    </p:spTree>
    <p:extLst>
      <p:ext uri="{BB962C8B-B14F-4D97-AF65-F5344CB8AC3E}">
        <p14:creationId xmlns:p14="http://schemas.microsoft.com/office/powerpoint/2010/main" val="3467642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6078"/>
            <a:ext cx="7391400" cy="1371602"/>
          </a:xfrm>
        </p:spPr>
        <p:txBody>
          <a:bodyPr anchor="t">
            <a:normAutofit/>
          </a:bodyPr>
          <a:lstStyle>
            <a:lvl1pPr algn="l">
              <a:defRPr sz="4400" b="1">
                <a:solidFill>
                  <a:srgbClr val="0F4D7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292475"/>
            <a:ext cx="6248400" cy="685800"/>
          </a:xfrm>
        </p:spPr>
        <p:txBody>
          <a:bodyPr>
            <a:normAutofit/>
          </a:bodyPr>
          <a:lstStyle>
            <a:lvl1pPr marL="0" indent="0" algn="r">
              <a:buNone/>
              <a:defRPr sz="3000" b="1">
                <a:solidFill>
                  <a:srgbClr val="800000"/>
                </a:solidFill>
              </a:defRPr>
            </a:lvl1pPr>
            <a:lvl2pPr marL="502525" indent="0" algn="ctr">
              <a:buNone/>
              <a:defRPr sz="2200"/>
            </a:lvl2pPr>
            <a:lvl3pPr marL="1005051" indent="0" algn="ctr">
              <a:buNone/>
              <a:defRPr sz="2000"/>
            </a:lvl3pPr>
            <a:lvl4pPr marL="1507576" indent="0" algn="ctr">
              <a:buNone/>
              <a:defRPr sz="1700"/>
            </a:lvl4pPr>
            <a:lvl5pPr marL="2010101" indent="0" algn="ctr">
              <a:buNone/>
              <a:defRPr sz="1700"/>
            </a:lvl5pPr>
            <a:lvl6pPr marL="2512627" indent="0" algn="ctr">
              <a:buNone/>
              <a:defRPr sz="1700"/>
            </a:lvl6pPr>
            <a:lvl7pPr marL="3015153" indent="0" algn="ctr">
              <a:buNone/>
              <a:defRPr sz="1700"/>
            </a:lvl7pPr>
            <a:lvl8pPr marL="3517677" indent="0" algn="ctr">
              <a:buNone/>
              <a:defRPr sz="1700"/>
            </a:lvl8pPr>
            <a:lvl9pPr marL="4020204" indent="0" algn="ctr">
              <a:buNone/>
              <a:defRPr sz="17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5429250" y="4054477"/>
            <a:ext cx="2647950" cy="365125"/>
          </a:xfrm>
          <a:prstGeom prst="rect">
            <a:avLst/>
          </a:prstGeom>
        </p:spPr>
        <p:txBody>
          <a:bodyPr lIns="100504" tIns="50253" rIns="100504" bIns="50253"/>
          <a:lstStyle>
            <a:lvl1pPr algn="r">
              <a:defRPr sz="2500" b="1">
                <a:solidFill>
                  <a:schemeClr val="tx1">
                    <a:lumMod val="85000"/>
                    <a:lumOff val="15000"/>
                  </a:schemeClr>
                </a:solidFill>
              </a:defRPr>
            </a:lvl1pPr>
          </a:lstStyle>
          <a:p>
            <a:pPr defTabSz="1005051"/>
            <a:fld id="{EFA61F0D-E516-46FF-9F4E-AA8FDDB39908}" type="datetime1">
              <a:rPr lang="en-US" smtClean="0">
                <a:solidFill>
                  <a:prstClr val="black">
                    <a:lumMod val="85000"/>
                    <a:lumOff val="15000"/>
                  </a:prstClr>
                </a:solidFill>
              </a:rPr>
              <a:t>7/31/2017</a:t>
            </a:fld>
            <a:endParaRPr lang="en-US" dirty="0">
              <a:solidFill>
                <a:prstClr val="black">
                  <a:lumMod val="85000"/>
                  <a:lumOff val="15000"/>
                </a:prstClr>
              </a:solidFill>
            </a:endParaRPr>
          </a:p>
        </p:txBody>
      </p:sp>
    </p:spTree>
    <p:extLst>
      <p:ext uri="{BB962C8B-B14F-4D97-AF65-F5344CB8AC3E}">
        <p14:creationId xmlns:p14="http://schemas.microsoft.com/office/powerpoint/2010/main" val="300340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1" y="6356353"/>
            <a:ext cx="2057400" cy="365125"/>
          </a:xfrm>
          <a:prstGeom prst="rect">
            <a:avLst/>
          </a:prstGeom>
        </p:spPr>
        <p:txBody>
          <a:bodyPr lIns="100504" tIns="50253" rIns="100504" bIns="50253"/>
          <a:lstStyle/>
          <a:p>
            <a:pPr defTabSz="1005051"/>
            <a:fld id="{64C1FA5C-2326-49AF-A4A0-3B7F2F413ADC}" type="datetime1">
              <a:rPr lang="en-US" sz="2000" smtClean="0">
                <a:solidFill>
                  <a:prstClr val="black"/>
                </a:solidFill>
              </a:rPr>
              <a:t>7/31/2017</a:t>
            </a:fld>
            <a:endParaRPr lang="en-US" sz="2000">
              <a:solidFill>
                <a:prstClr val="black"/>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lIns="100504" tIns="50253" rIns="100504" bIns="50253"/>
          <a:lstStyle/>
          <a:p>
            <a:pPr defTabSz="1005051"/>
            <a:endParaRPr lang="en-US" sz="2000">
              <a:solidFill>
                <a:prstClr val="black"/>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lIns="100504" tIns="50253" rIns="100504" bIns="50253"/>
          <a:lstStyle/>
          <a:p>
            <a:pPr defTabSz="1005051"/>
            <a:fld id="{F9ECA865-404D-4A57-9AC1-FD3038CC100D}" type="slidenum">
              <a:rPr lang="en-US" sz="2000">
                <a:solidFill>
                  <a:prstClr val="black"/>
                </a:solidFill>
              </a:rPr>
              <a:pPr defTabSz="1005051"/>
              <a:t>‹#›</a:t>
            </a:fld>
            <a:endParaRPr lang="en-US" sz="2000">
              <a:solidFill>
                <a:prstClr val="black"/>
              </a:solidFill>
            </a:endParaRPr>
          </a:p>
        </p:txBody>
      </p:sp>
    </p:spTree>
    <p:extLst>
      <p:ext uri="{BB962C8B-B14F-4D97-AF65-F5344CB8AC3E}">
        <p14:creationId xmlns:p14="http://schemas.microsoft.com/office/powerpoint/2010/main" val="4155553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9" y="365127"/>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4" y="365127"/>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1" y="6356353"/>
            <a:ext cx="2057400" cy="365125"/>
          </a:xfrm>
          <a:prstGeom prst="rect">
            <a:avLst/>
          </a:prstGeom>
        </p:spPr>
        <p:txBody>
          <a:bodyPr lIns="100504" tIns="50253" rIns="100504" bIns="50253"/>
          <a:lstStyle/>
          <a:p>
            <a:pPr defTabSz="1005051"/>
            <a:fld id="{C40D1811-663C-486E-A09B-27600DFE48DD}" type="datetime1">
              <a:rPr lang="en-US" sz="2000" smtClean="0">
                <a:solidFill>
                  <a:prstClr val="black"/>
                </a:solidFill>
              </a:rPr>
              <a:t>7/31/2017</a:t>
            </a:fld>
            <a:endParaRPr lang="en-US" sz="2000">
              <a:solidFill>
                <a:prstClr val="black"/>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lIns="100504" tIns="50253" rIns="100504" bIns="50253"/>
          <a:lstStyle/>
          <a:p>
            <a:pPr defTabSz="1005051"/>
            <a:endParaRPr lang="en-US" sz="2000">
              <a:solidFill>
                <a:prstClr val="black"/>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lIns="100504" tIns="50253" rIns="100504" bIns="50253"/>
          <a:lstStyle/>
          <a:p>
            <a:pPr defTabSz="1005051"/>
            <a:fld id="{F9ECA865-404D-4A57-9AC1-FD3038CC100D}" type="slidenum">
              <a:rPr lang="en-US" sz="2000">
                <a:solidFill>
                  <a:prstClr val="black"/>
                </a:solidFill>
              </a:rPr>
              <a:pPr defTabSz="1005051"/>
              <a:t>‹#›</a:t>
            </a:fld>
            <a:endParaRPr lang="en-US" sz="2000">
              <a:solidFill>
                <a:prstClr val="black"/>
              </a:solidFill>
            </a:endParaRPr>
          </a:p>
        </p:txBody>
      </p:sp>
    </p:spTree>
    <p:extLst>
      <p:ext uri="{BB962C8B-B14F-4D97-AF65-F5344CB8AC3E}">
        <p14:creationId xmlns:p14="http://schemas.microsoft.com/office/powerpoint/2010/main" val="2120845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6074"/>
            <a:ext cx="7391400" cy="1371601"/>
          </a:xfrm>
        </p:spPr>
        <p:txBody>
          <a:bodyPr anchor="t">
            <a:normAutofit/>
          </a:bodyPr>
          <a:lstStyle>
            <a:lvl1pPr algn="l">
              <a:defRPr sz="4000" b="1">
                <a:solidFill>
                  <a:srgbClr val="0F4D7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292475"/>
            <a:ext cx="6248400" cy="685800"/>
          </a:xfrm>
        </p:spPr>
        <p:txBody>
          <a:bodyPr>
            <a:normAutofit/>
          </a:bodyPr>
          <a:lstStyle>
            <a:lvl1pPr marL="0" indent="0" algn="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5429250" y="4054475"/>
            <a:ext cx="2647950" cy="365125"/>
          </a:xfrm>
          <a:prstGeom prst="rect">
            <a:avLst/>
          </a:prstGeom>
        </p:spPr>
        <p:txBody>
          <a:bodyPr/>
          <a:lstStyle>
            <a:lvl1pPr algn="r">
              <a:defRPr sz="2200" b="1">
                <a:solidFill>
                  <a:schemeClr val="tx1">
                    <a:lumMod val="85000"/>
                    <a:lumOff val="15000"/>
                  </a:schemeClr>
                </a:solidFill>
              </a:defRPr>
            </a:lvl1pPr>
          </a:lstStyle>
          <a:p>
            <a:fld id="{98A4713E-A5FC-4B47-8092-E37A6876E1C4}" type="datetime1">
              <a:rPr lang="en-US" smtClean="0"/>
              <a:t>7/31/2017</a:t>
            </a:fld>
            <a:endParaRPr lang="en-US" dirty="0"/>
          </a:p>
        </p:txBody>
      </p:sp>
    </p:spTree>
    <p:extLst>
      <p:ext uri="{BB962C8B-B14F-4D97-AF65-F5344CB8AC3E}">
        <p14:creationId xmlns:p14="http://schemas.microsoft.com/office/powerpoint/2010/main" val="2637838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3800" b="1" kern="1200" dirty="0">
                <a:solidFill>
                  <a:srgbClr val="0F4D7B"/>
                </a:solidFill>
                <a:latin typeface="+mn-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BA7D109-1D59-413E-B99D-74F52953B40A}" type="datetime1">
              <a:rPr lang="en-US" smtClean="0"/>
              <a:t>7/31/2017</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dirty="0"/>
          </a:p>
        </p:txBody>
      </p:sp>
      <p:cxnSp>
        <p:nvCxnSpPr>
          <p:cNvPr id="7" name="Straight Connector 6"/>
          <p:cNvCxnSpPr/>
          <p:nvPr/>
        </p:nvCxnSpPr>
        <p:spPr>
          <a:xfrm>
            <a:off x="0" y="1828800"/>
            <a:ext cx="9144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164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396680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BCC4822-EDF9-4832-9798-C4AF21695FD9}" type="datetime1">
              <a:rPr lang="en-US" smtClean="0"/>
              <a:t>7/31/2017</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666069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B05FB6F-154D-4502-90EB-08A150CFD9AF}" type="datetime1">
              <a:rPr lang="en-US" smtClean="0"/>
              <a:t>7/31/2017</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599024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616ACC23-19E1-438F-995A-520601D35152}" type="datetime1">
              <a:rPr lang="en-US" smtClean="0"/>
              <a:t>7/31/2017</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734990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4B7AAAF0-2D5D-4D31-A946-C3C937043073}" type="datetime1">
              <a:rPr lang="en-US" smtClean="0"/>
              <a:t>7/31/2017</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021775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8723168-8727-4D9A-B21A-8A392A531742}" type="datetime1">
              <a:rPr lang="en-US" smtClean="0"/>
              <a:t>7/31/2017</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082593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1005051" rtl="0" eaLnBrk="1" latinLnBrk="0" hangingPunct="1">
              <a:lnSpc>
                <a:spcPct val="90000"/>
              </a:lnSpc>
              <a:spcBef>
                <a:spcPct val="0"/>
              </a:spcBef>
              <a:buNone/>
              <a:defRPr lang="en-US" sz="4200" b="1" kern="1200" dirty="0">
                <a:solidFill>
                  <a:srgbClr val="0F4D7B"/>
                </a:solidFill>
                <a:latin typeface="+mn-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8651" y="6356353"/>
            <a:ext cx="2057400" cy="365125"/>
          </a:xfrm>
          <a:prstGeom prst="rect">
            <a:avLst/>
          </a:prstGeom>
        </p:spPr>
        <p:txBody>
          <a:bodyPr lIns="100504" tIns="50253" rIns="100504" bIns="50253"/>
          <a:lstStyle/>
          <a:p>
            <a:pPr defTabSz="1005051"/>
            <a:fld id="{B6838A6C-CC28-41F8-8880-D5A5B34B392F}" type="datetime1">
              <a:rPr lang="en-US" sz="2000" smtClean="0">
                <a:solidFill>
                  <a:prstClr val="black"/>
                </a:solidFill>
              </a:rPr>
              <a:t>7/31/2017</a:t>
            </a:fld>
            <a:endParaRPr lang="en-US" sz="2000">
              <a:solidFill>
                <a:prstClr val="black"/>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lIns="100504" tIns="50253" rIns="100504" bIns="50253"/>
          <a:lstStyle/>
          <a:p>
            <a:pPr defTabSz="1005051"/>
            <a:endParaRPr lang="en-US" sz="2000">
              <a:solidFill>
                <a:prstClr val="black"/>
              </a:solidFill>
            </a:endParaRPr>
          </a:p>
        </p:txBody>
      </p:sp>
      <p:sp>
        <p:nvSpPr>
          <p:cNvPr id="6" name="Slide Number Placeholder 5"/>
          <p:cNvSpPr>
            <a:spLocks noGrp="1"/>
          </p:cNvSpPr>
          <p:nvPr>
            <p:ph type="sldNum" sz="quarter" idx="12"/>
          </p:nvPr>
        </p:nvSpPr>
        <p:spPr>
          <a:xfrm>
            <a:off x="6705600" y="6142222"/>
            <a:ext cx="2057400" cy="365125"/>
          </a:xfrm>
          <a:prstGeom prst="rect">
            <a:avLst/>
          </a:prstGeom>
        </p:spPr>
        <p:txBody>
          <a:bodyPr lIns="100504" tIns="50253" rIns="100504" bIns="50253"/>
          <a:lstStyle/>
          <a:p>
            <a:pPr defTabSz="1005051"/>
            <a:fld id="{F9ECA865-404D-4A57-9AC1-FD3038CC100D}" type="slidenum">
              <a:rPr lang="en-US" sz="2000">
                <a:solidFill>
                  <a:prstClr val="black"/>
                </a:solidFill>
              </a:rPr>
              <a:pPr defTabSz="1005051"/>
              <a:t>‹#›</a:t>
            </a:fld>
            <a:endParaRPr lang="en-US" sz="2000" dirty="0">
              <a:solidFill>
                <a:prstClr val="black"/>
              </a:solidFill>
            </a:endParaRPr>
          </a:p>
        </p:txBody>
      </p:sp>
      <p:cxnSp>
        <p:nvCxnSpPr>
          <p:cNvPr id="7" name="Straight Connector 6"/>
          <p:cNvCxnSpPr/>
          <p:nvPr userDrawn="1"/>
        </p:nvCxnSpPr>
        <p:spPr>
          <a:xfrm>
            <a:off x="0" y="1524000"/>
            <a:ext cx="9144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002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B7C5C03-BE2B-49A7-BE2A-71931A221524}" type="datetime1">
              <a:rPr lang="en-US" smtClean="0"/>
              <a:t>7/31/2017</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898833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5647341-9E1C-457D-BE9C-991648A5FAD7}" type="datetime1">
              <a:rPr lang="en-US" smtClean="0"/>
              <a:t>7/31/2017</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776098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C06EFB3-07FF-411A-9657-87DC398B89DB}" type="datetime1">
              <a:rPr lang="en-US" smtClean="0"/>
              <a:t>7/31/2017</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433611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8"/>
          </a:xfrm>
        </p:spPr>
        <p:txBody>
          <a:bodyPr anchor="b">
            <a:normAutofit/>
          </a:bodyPr>
          <a:lstStyle>
            <a:lvl1pPr>
              <a:defRPr sz="44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5"/>
            <a:ext cx="7886700" cy="1500189"/>
          </a:xfrm>
        </p:spPr>
        <p:txBody>
          <a:bodyPr/>
          <a:lstStyle>
            <a:lvl1pPr marL="0" indent="0">
              <a:buNone/>
              <a:defRPr sz="2700">
                <a:solidFill>
                  <a:srgbClr val="800000"/>
                </a:solidFill>
              </a:defRPr>
            </a:lvl1pPr>
            <a:lvl2pPr marL="502525" indent="0">
              <a:buNone/>
              <a:defRPr sz="2200">
                <a:solidFill>
                  <a:schemeClr val="tx1">
                    <a:tint val="75000"/>
                  </a:schemeClr>
                </a:solidFill>
              </a:defRPr>
            </a:lvl2pPr>
            <a:lvl3pPr marL="1005051" indent="0">
              <a:buNone/>
              <a:defRPr sz="2000">
                <a:solidFill>
                  <a:schemeClr val="tx1">
                    <a:tint val="75000"/>
                  </a:schemeClr>
                </a:solidFill>
              </a:defRPr>
            </a:lvl3pPr>
            <a:lvl4pPr marL="1507576" indent="0">
              <a:buNone/>
              <a:defRPr sz="1700">
                <a:solidFill>
                  <a:schemeClr val="tx1">
                    <a:tint val="75000"/>
                  </a:schemeClr>
                </a:solidFill>
              </a:defRPr>
            </a:lvl4pPr>
            <a:lvl5pPr marL="2010101" indent="0">
              <a:buNone/>
              <a:defRPr sz="1700">
                <a:solidFill>
                  <a:schemeClr val="tx1">
                    <a:tint val="75000"/>
                  </a:schemeClr>
                </a:solidFill>
              </a:defRPr>
            </a:lvl5pPr>
            <a:lvl6pPr marL="2512627" indent="0">
              <a:buNone/>
              <a:defRPr sz="1700">
                <a:solidFill>
                  <a:schemeClr val="tx1">
                    <a:tint val="75000"/>
                  </a:schemeClr>
                </a:solidFill>
              </a:defRPr>
            </a:lvl6pPr>
            <a:lvl7pPr marL="3015153" indent="0">
              <a:buNone/>
              <a:defRPr sz="1700">
                <a:solidFill>
                  <a:schemeClr val="tx1">
                    <a:tint val="75000"/>
                  </a:schemeClr>
                </a:solidFill>
              </a:defRPr>
            </a:lvl7pPr>
            <a:lvl8pPr marL="3517677" indent="0">
              <a:buNone/>
              <a:defRPr sz="1700">
                <a:solidFill>
                  <a:schemeClr val="tx1">
                    <a:tint val="75000"/>
                  </a:schemeClr>
                </a:solidFill>
              </a:defRPr>
            </a:lvl8pPr>
            <a:lvl9pPr marL="4020204" indent="0">
              <a:buNone/>
              <a:defRPr sz="17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61212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1" y="1825624"/>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4"/>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1" y="6356353"/>
            <a:ext cx="2057400" cy="365125"/>
          </a:xfrm>
          <a:prstGeom prst="rect">
            <a:avLst/>
          </a:prstGeom>
        </p:spPr>
        <p:txBody>
          <a:bodyPr lIns="100504" tIns="50253" rIns="100504" bIns="50253"/>
          <a:lstStyle/>
          <a:p>
            <a:pPr defTabSz="1005051"/>
            <a:fld id="{E07D3811-0FE5-4D5D-88D8-0A544B1313E8}" type="datetime1">
              <a:rPr lang="en-US" sz="2000" smtClean="0">
                <a:solidFill>
                  <a:prstClr val="black"/>
                </a:solidFill>
              </a:rPr>
              <a:t>7/31/2017</a:t>
            </a:fld>
            <a:endParaRPr lang="en-US" sz="2000">
              <a:solidFill>
                <a:prstClr val="black"/>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lIns="100504" tIns="50253" rIns="100504" bIns="50253"/>
          <a:lstStyle/>
          <a:p>
            <a:pPr defTabSz="1005051"/>
            <a:endParaRPr lang="en-US" sz="2000">
              <a:solidFill>
                <a:prstClr val="black"/>
              </a:solidFill>
            </a:endParaRPr>
          </a:p>
        </p:txBody>
      </p:sp>
      <p:sp>
        <p:nvSpPr>
          <p:cNvPr id="7" name="Slide Number Placeholder 6"/>
          <p:cNvSpPr>
            <a:spLocks noGrp="1"/>
          </p:cNvSpPr>
          <p:nvPr>
            <p:ph type="sldNum" sz="quarter" idx="12"/>
          </p:nvPr>
        </p:nvSpPr>
        <p:spPr>
          <a:xfrm>
            <a:off x="6457950" y="6356353"/>
            <a:ext cx="2057400" cy="365125"/>
          </a:xfrm>
          <a:prstGeom prst="rect">
            <a:avLst/>
          </a:prstGeom>
        </p:spPr>
        <p:txBody>
          <a:bodyPr lIns="100504" tIns="50253" rIns="100504" bIns="50253"/>
          <a:lstStyle/>
          <a:p>
            <a:pPr defTabSz="1005051"/>
            <a:fld id="{F9ECA865-404D-4A57-9AC1-FD3038CC100D}" type="slidenum">
              <a:rPr lang="en-US" sz="2000">
                <a:solidFill>
                  <a:prstClr val="black"/>
                </a:solidFill>
              </a:rPr>
              <a:pPr defTabSz="1005051"/>
              <a:t>‹#›</a:t>
            </a:fld>
            <a:endParaRPr lang="en-US" sz="2000">
              <a:solidFill>
                <a:prstClr val="black"/>
              </a:solidFill>
            </a:endParaRPr>
          </a:p>
        </p:txBody>
      </p:sp>
    </p:spTree>
    <p:extLst>
      <p:ext uri="{BB962C8B-B14F-4D97-AF65-F5344CB8AC3E}">
        <p14:creationId xmlns:p14="http://schemas.microsoft.com/office/powerpoint/2010/main" val="354506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5"/>
            <a:ext cx="3868340" cy="823913"/>
          </a:xfrm>
        </p:spPr>
        <p:txBody>
          <a:bodyPr anchor="b"/>
          <a:lstStyle>
            <a:lvl1pPr marL="0" indent="0">
              <a:buNone/>
              <a:defRPr sz="2700" b="1"/>
            </a:lvl1pPr>
            <a:lvl2pPr marL="502525" indent="0">
              <a:buNone/>
              <a:defRPr sz="2200" b="1"/>
            </a:lvl2pPr>
            <a:lvl3pPr marL="1005051" indent="0">
              <a:buNone/>
              <a:defRPr sz="2000" b="1"/>
            </a:lvl3pPr>
            <a:lvl4pPr marL="1507576" indent="0">
              <a:buNone/>
              <a:defRPr sz="1700" b="1"/>
            </a:lvl4pPr>
            <a:lvl5pPr marL="2010101" indent="0">
              <a:buNone/>
              <a:defRPr sz="1700" b="1"/>
            </a:lvl5pPr>
            <a:lvl6pPr marL="2512627" indent="0">
              <a:buNone/>
              <a:defRPr sz="1700" b="1"/>
            </a:lvl6pPr>
            <a:lvl7pPr marL="3015153" indent="0">
              <a:buNone/>
              <a:defRPr sz="1700" b="1"/>
            </a:lvl7pPr>
            <a:lvl8pPr marL="3517677" indent="0">
              <a:buNone/>
              <a:defRPr sz="1700" b="1"/>
            </a:lvl8pPr>
            <a:lvl9pPr marL="4020204"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629842" y="2505076"/>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5" y="1681165"/>
            <a:ext cx="3887391" cy="823913"/>
          </a:xfrm>
        </p:spPr>
        <p:txBody>
          <a:bodyPr anchor="b"/>
          <a:lstStyle>
            <a:lvl1pPr marL="0" indent="0">
              <a:buNone/>
              <a:defRPr sz="2700" b="1"/>
            </a:lvl1pPr>
            <a:lvl2pPr marL="502525" indent="0">
              <a:buNone/>
              <a:defRPr sz="2200" b="1"/>
            </a:lvl2pPr>
            <a:lvl3pPr marL="1005051" indent="0">
              <a:buNone/>
              <a:defRPr sz="2000" b="1"/>
            </a:lvl3pPr>
            <a:lvl4pPr marL="1507576" indent="0">
              <a:buNone/>
              <a:defRPr sz="1700" b="1"/>
            </a:lvl4pPr>
            <a:lvl5pPr marL="2010101" indent="0">
              <a:buNone/>
              <a:defRPr sz="1700" b="1"/>
            </a:lvl5pPr>
            <a:lvl6pPr marL="2512627" indent="0">
              <a:buNone/>
              <a:defRPr sz="1700" b="1"/>
            </a:lvl6pPr>
            <a:lvl7pPr marL="3015153" indent="0">
              <a:buNone/>
              <a:defRPr sz="1700" b="1"/>
            </a:lvl7pPr>
            <a:lvl8pPr marL="3517677" indent="0">
              <a:buNone/>
              <a:defRPr sz="1700" b="1"/>
            </a:lvl8pPr>
            <a:lvl9pPr marL="4020204"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629155" y="2505076"/>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1" y="6356353"/>
            <a:ext cx="2057400" cy="365125"/>
          </a:xfrm>
          <a:prstGeom prst="rect">
            <a:avLst/>
          </a:prstGeom>
        </p:spPr>
        <p:txBody>
          <a:bodyPr lIns="100504" tIns="50253" rIns="100504" bIns="50253"/>
          <a:lstStyle/>
          <a:p>
            <a:pPr defTabSz="1005051"/>
            <a:fld id="{C31D3C9A-6A15-49C7-AE33-B88B28DB2C5C}" type="datetime1">
              <a:rPr lang="en-US" sz="2000" smtClean="0">
                <a:solidFill>
                  <a:prstClr val="black"/>
                </a:solidFill>
              </a:rPr>
              <a:t>7/31/2017</a:t>
            </a:fld>
            <a:endParaRPr lang="en-US" sz="2000">
              <a:solidFill>
                <a:prstClr val="black"/>
              </a:solidFill>
            </a:endParaRPr>
          </a:p>
        </p:txBody>
      </p:sp>
      <p:sp>
        <p:nvSpPr>
          <p:cNvPr id="8" name="Footer Placeholder 7"/>
          <p:cNvSpPr>
            <a:spLocks noGrp="1"/>
          </p:cNvSpPr>
          <p:nvPr>
            <p:ph type="ftr" sz="quarter" idx="11"/>
          </p:nvPr>
        </p:nvSpPr>
        <p:spPr>
          <a:xfrm>
            <a:off x="3028950" y="6356353"/>
            <a:ext cx="3086100" cy="365125"/>
          </a:xfrm>
          <a:prstGeom prst="rect">
            <a:avLst/>
          </a:prstGeom>
        </p:spPr>
        <p:txBody>
          <a:bodyPr lIns="100504" tIns="50253" rIns="100504" bIns="50253"/>
          <a:lstStyle/>
          <a:p>
            <a:pPr defTabSz="1005051"/>
            <a:endParaRPr lang="en-US" sz="2000">
              <a:solidFill>
                <a:prstClr val="black"/>
              </a:solidFill>
            </a:endParaRPr>
          </a:p>
        </p:txBody>
      </p:sp>
      <p:sp>
        <p:nvSpPr>
          <p:cNvPr id="9" name="Slide Number Placeholder 8"/>
          <p:cNvSpPr>
            <a:spLocks noGrp="1"/>
          </p:cNvSpPr>
          <p:nvPr>
            <p:ph type="sldNum" sz="quarter" idx="12"/>
          </p:nvPr>
        </p:nvSpPr>
        <p:spPr>
          <a:xfrm>
            <a:off x="6457950" y="6356353"/>
            <a:ext cx="2057400" cy="365125"/>
          </a:xfrm>
          <a:prstGeom prst="rect">
            <a:avLst/>
          </a:prstGeom>
        </p:spPr>
        <p:txBody>
          <a:bodyPr lIns="100504" tIns="50253" rIns="100504" bIns="50253"/>
          <a:lstStyle/>
          <a:p>
            <a:pPr defTabSz="1005051"/>
            <a:fld id="{F9ECA865-404D-4A57-9AC1-FD3038CC100D}" type="slidenum">
              <a:rPr lang="en-US" sz="2000">
                <a:solidFill>
                  <a:prstClr val="black"/>
                </a:solidFill>
              </a:rPr>
              <a:pPr defTabSz="1005051"/>
              <a:t>‹#›</a:t>
            </a:fld>
            <a:endParaRPr lang="en-US" sz="2000">
              <a:solidFill>
                <a:prstClr val="black"/>
              </a:solidFill>
            </a:endParaRPr>
          </a:p>
        </p:txBody>
      </p:sp>
    </p:spTree>
    <p:extLst>
      <p:ext uri="{BB962C8B-B14F-4D97-AF65-F5344CB8AC3E}">
        <p14:creationId xmlns:p14="http://schemas.microsoft.com/office/powerpoint/2010/main" val="382498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1" y="6356353"/>
            <a:ext cx="2057400" cy="365125"/>
          </a:xfrm>
          <a:prstGeom prst="rect">
            <a:avLst/>
          </a:prstGeom>
        </p:spPr>
        <p:txBody>
          <a:bodyPr lIns="100504" tIns="50253" rIns="100504" bIns="50253"/>
          <a:lstStyle/>
          <a:p>
            <a:pPr defTabSz="1005051"/>
            <a:fld id="{5496914B-4224-4AF7-BF23-C98923C5E6F0}" type="datetime1">
              <a:rPr lang="en-US" sz="2000" smtClean="0">
                <a:solidFill>
                  <a:prstClr val="black"/>
                </a:solidFill>
              </a:rPr>
              <a:t>7/31/2017</a:t>
            </a:fld>
            <a:endParaRPr lang="en-US" sz="2000">
              <a:solidFill>
                <a:prstClr val="black"/>
              </a:solidFill>
            </a:endParaRPr>
          </a:p>
        </p:txBody>
      </p:sp>
      <p:sp>
        <p:nvSpPr>
          <p:cNvPr id="4" name="Footer Placeholder 3"/>
          <p:cNvSpPr>
            <a:spLocks noGrp="1"/>
          </p:cNvSpPr>
          <p:nvPr>
            <p:ph type="ftr" sz="quarter" idx="11"/>
          </p:nvPr>
        </p:nvSpPr>
        <p:spPr>
          <a:xfrm>
            <a:off x="3028950" y="6356353"/>
            <a:ext cx="3086100" cy="365125"/>
          </a:xfrm>
          <a:prstGeom prst="rect">
            <a:avLst/>
          </a:prstGeom>
        </p:spPr>
        <p:txBody>
          <a:bodyPr lIns="100504" tIns="50253" rIns="100504" bIns="50253"/>
          <a:lstStyle/>
          <a:p>
            <a:pPr defTabSz="1005051"/>
            <a:endParaRPr lang="en-US" sz="2000">
              <a:solidFill>
                <a:prstClr val="black"/>
              </a:solidFill>
            </a:endParaRPr>
          </a:p>
        </p:txBody>
      </p:sp>
      <p:sp>
        <p:nvSpPr>
          <p:cNvPr id="5" name="Slide Number Placeholder 4"/>
          <p:cNvSpPr>
            <a:spLocks noGrp="1"/>
          </p:cNvSpPr>
          <p:nvPr>
            <p:ph type="sldNum" sz="quarter" idx="12"/>
          </p:nvPr>
        </p:nvSpPr>
        <p:spPr>
          <a:xfrm>
            <a:off x="6457950" y="6356353"/>
            <a:ext cx="2057400" cy="365125"/>
          </a:xfrm>
          <a:prstGeom prst="rect">
            <a:avLst/>
          </a:prstGeom>
        </p:spPr>
        <p:txBody>
          <a:bodyPr lIns="100504" tIns="50253" rIns="100504" bIns="50253"/>
          <a:lstStyle/>
          <a:p>
            <a:pPr defTabSz="1005051"/>
            <a:fld id="{F9ECA865-404D-4A57-9AC1-FD3038CC100D}" type="slidenum">
              <a:rPr lang="en-US" sz="2000">
                <a:solidFill>
                  <a:prstClr val="black"/>
                </a:solidFill>
              </a:rPr>
              <a:pPr defTabSz="1005051"/>
              <a:t>‹#›</a:t>
            </a:fld>
            <a:endParaRPr lang="en-US" sz="2000">
              <a:solidFill>
                <a:prstClr val="black"/>
              </a:solidFill>
            </a:endParaRPr>
          </a:p>
        </p:txBody>
      </p:sp>
    </p:spTree>
    <p:extLst>
      <p:ext uri="{BB962C8B-B14F-4D97-AF65-F5344CB8AC3E}">
        <p14:creationId xmlns:p14="http://schemas.microsoft.com/office/powerpoint/2010/main" val="3157214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1" y="6356353"/>
            <a:ext cx="2057400" cy="365125"/>
          </a:xfrm>
          <a:prstGeom prst="rect">
            <a:avLst/>
          </a:prstGeom>
        </p:spPr>
        <p:txBody>
          <a:bodyPr lIns="100504" tIns="50253" rIns="100504" bIns="50253"/>
          <a:lstStyle/>
          <a:p>
            <a:pPr defTabSz="1005051"/>
            <a:fld id="{3D03F3A5-684B-4A8C-A3FE-85A82EFB1AFB}" type="datetime1">
              <a:rPr lang="en-US" sz="2000" smtClean="0">
                <a:solidFill>
                  <a:prstClr val="black"/>
                </a:solidFill>
              </a:rPr>
              <a:t>7/31/2017</a:t>
            </a:fld>
            <a:endParaRPr lang="en-US" sz="2000">
              <a:solidFill>
                <a:prstClr val="black"/>
              </a:solidFill>
            </a:endParaRPr>
          </a:p>
        </p:txBody>
      </p:sp>
      <p:sp>
        <p:nvSpPr>
          <p:cNvPr id="3" name="Footer Placeholder 2"/>
          <p:cNvSpPr>
            <a:spLocks noGrp="1"/>
          </p:cNvSpPr>
          <p:nvPr>
            <p:ph type="ftr" sz="quarter" idx="11"/>
          </p:nvPr>
        </p:nvSpPr>
        <p:spPr>
          <a:xfrm>
            <a:off x="3028950" y="6356353"/>
            <a:ext cx="3086100" cy="365125"/>
          </a:xfrm>
          <a:prstGeom prst="rect">
            <a:avLst/>
          </a:prstGeom>
        </p:spPr>
        <p:txBody>
          <a:bodyPr lIns="100504" tIns="50253" rIns="100504" bIns="50253"/>
          <a:lstStyle/>
          <a:p>
            <a:pPr defTabSz="1005051"/>
            <a:endParaRPr lang="en-US" sz="2000">
              <a:solidFill>
                <a:prstClr val="black"/>
              </a:solidFill>
            </a:endParaRPr>
          </a:p>
        </p:txBody>
      </p:sp>
      <p:sp>
        <p:nvSpPr>
          <p:cNvPr id="4" name="Slide Number Placeholder 3"/>
          <p:cNvSpPr>
            <a:spLocks noGrp="1"/>
          </p:cNvSpPr>
          <p:nvPr>
            <p:ph type="sldNum" sz="quarter" idx="12"/>
          </p:nvPr>
        </p:nvSpPr>
        <p:spPr>
          <a:xfrm>
            <a:off x="6457950" y="6356353"/>
            <a:ext cx="2057400" cy="365125"/>
          </a:xfrm>
          <a:prstGeom prst="rect">
            <a:avLst/>
          </a:prstGeom>
        </p:spPr>
        <p:txBody>
          <a:bodyPr lIns="100504" tIns="50253" rIns="100504" bIns="50253"/>
          <a:lstStyle/>
          <a:p>
            <a:pPr defTabSz="1005051"/>
            <a:fld id="{F9ECA865-404D-4A57-9AC1-FD3038CC100D}" type="slidenum">
              <a:rPr lang="en-US" sz="2000">
                <a:solidFill>
                  <a:prstClr val="black"/>
                </a:solidFill>
              </a:rPr>
              <a:pPr defTabSz="1005051"/>
              <a:t>‹#›</a:t>
            </a:fld>
            <a:endParaRPr lang="en-US" sz="2000">
              <a:solidFill>
                <a:prstClr val="black"/>
              </a:solidFill>
            </a:endParaRPr>
          </a:p>
        </p:txBody>
      </p:sp>
    </p:spTree>
    <p:extLst>
      <p:ext uri="{BB962C8B-B14F-4D97-AF65-F5344CB8AC3E}">
        <p14:creationId xmlns:p14="http://schemas.microsoft.com/office/powerpoint/2010/main" val="1725652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8" cy="1600200"/>
          </a:xfrm>
        </p:spPr>
        <p:txBody>
          <a:bodyPr anchor="b"/>
          <a:lstStyle>
            <a:lvl1pPr>
              <a:defRPr sz="3500"/>
            </a:lvl1pPr>
          </a:lstStyle>
          <a:p>
            <a:r>
              <a:rPr lang="en-US" smtClean="0"/>
              <a:t>Click to edit Master title style</a:t>
            </a:r>
            <a:endParaRPr lang="en-US" dirty="0"/>
          </a:p>
        </p:txBody>
      </p:sp>
      <p:sp>
        <p:nvSpPr>
          <p:cNvPr id="3" name="Content Placeholder 2"/>
          <p:cNvSpPr>
            <a:spLocks noGrp="1"/>
          </p:cNvSpPr>
          <p:nvPr>
            <p:ph idx="1"/>
          </p:nvPr>
        </p:nvSpPr>
        <p:spPr>
          <a:xfrm>
            <a:off x="3887392" y="987428"/>
            <a:ext cx="4629150" cy="4873624"/>
          </a:xfrm>
        </p:spPr>
        <p:txBody>
          <a:bodyPr/>
          <a:lstStyle>
            <a:lvl1pPr>
              <a:defRPr sz="3500"/>
            </a:lvl1pPr>
            <a:lvl2pPr>
              <a:defRPr sz="30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3" y="2057403"/>
            <a:ext cx="2949178" cy="3811588"/>
          </a:xfrm>
        </p:spPr>
        <p:txBody>
          <a:bodyPr/>
          <a:lstStyle>
            <a:lvl1pPr marL="0" indent="0">
              <a:buNone/>
              <a:defRPr sz="1700"/>
            </a:lvl1pPr>
            <a:lvl2pPr marL="502525" indent="0">
              <a:buNone/>
              <a:defRPr sz="1700"/>
            </a:lvl2pPr>
            <a:lvl3pPr marL="1005051" indent="0">
              <a:buNone/>
              <a:defRPr sz="1300"/>
            </a:lvl3pPr>
            <a:lvl4pPr marL="1507576" indent="0">
              <a:buNone/>
              <a:defRPr sz="1100"/>
            </a:lvl4pPr>
            <a:lvl5pPr marL="2010101" indent="0">
              <a:buNone/>
              <a:defRPr sz="1100"/>
            </a:lvl5pPr>
            <a:lvl6pPr marL="2512627" indent="0">
              <a:buNone/>
              <a:defRPr sz="1100"/>
            </a:lvl6pPr>
            <a:lvl7pPr marL="3015153" indent="0">
              <a:buNone/>
              <a:defRPr sz="1100"/>
            </a:lvl7pPr>
            <a:lvl8pPr marL="3517677" indent="0">
              <a:buNone/>
              <a:defRPr sz="1100"/>
            </a:lvl8pPr>
            <a:lvl9pPr marL="4020204" indent="0">
              <a:buNone/>
              <a:defRPr sz="1100"/>
            </a:lvl9pPr>
          </a:lstStyle>
          <a:p>
            <a:pPr lvl="0"/>
            <a:r>
              <a:rPr lang="en-US" smtClean="0"/>
              <a:t>Click to edit Master text styles</a:t>
            </a:r>
          </a:p>
        </p:txBody>
      </p:sp>
      <p:sp>
        <p:nvSpPr>
          <p:cNvPr id="5" name="Date Placeholder 4"/>
          <p:cNvSpPr>
            <a:spLocks noGrp="1"/>
          </p:cNvSpPr>
          <p:nvPr>
            <p:ph type="dt" sz="half" idx="10"/>
          </p:nvPr>
        </p:nvSpPr>
        <p:spPr>
          <a:xfrm>
            <a:off x="628651" y="6356353"/>
            <a:ext cx="2057400" cy="365125"/>
          </a:xfrm>
          <a:prstGeom prst="rect">
            <a:avLst/>
          </a:prstGeom>
        </p:spPr>
        <p:txBody>
          <a:bodyPr lIns="100504" tIns="50253" rIns="100504" bIns="50253"/>
          <a:lstStyle/>
          <a:p>
            <a:pPr defTabSz="1005051"/>
            <a:fld id="{0B6FD73E-6A48-413E-8733-860047FADAAA}" type="datetime1">
              <a:rPr lang="en-US" sz="2000" smtClean="0">
                <a:solidFill>
                  <a:prstClr val="black"/>
                </a:solidFill>
              </a:rPr>
              <a:t>7/31/2017</a:t>
            </a:fld>
            <a:endParaRPr lang="en-US" sz="2000">
              <a:solidFill>
                <a:prstClr val="black"/>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lIns="100504" tIns="50253" rIns="100504" bIns="50253"/>
          <a:lstStyle/>
          <a:p>
            <a:pPr defTabSz="1005051"/>
            <a:endParaRPr lang="en-US" sz="2000">
              <a:solidFill>
                <a:prstClr val="black"/>
              </a:solidFill>
            </a:endParaRPr>
          </a:p>
        </p:txBody>
      </p:sp>
      <p:sp>
        <p:nvSpPr>
          <p:cNvPr id="7" name="Slide Number Placeholder 6"/>
          <p:cNvSpPr>
            <a:spLocks noGrp="1"/>
          </p:cNvSpPr>
          <p:nvPr>
            <p:ph type="sldNum" sz="quarter" idx="12"/>
          </p:nvPr>
        </p:nvSpPr>
        <p:spPr>
          <a:xfrm>
            <a:off x="6457950" y="6356353"/>
            <a:ext cx="2057400" cy="365125"/>
          </a:xfrm>
          <a:prstGeom prst="rect">
            <a:avLst/>
          </a:prstGeom>
        </p:spPr>
        <p:txBody>
          <a:bodyPr lIns="100504" tIns="50253" rIns="100504" bIns="50253"/>
          <a:lstStyle/>
          <a:p>
            <a:pPr defTabSz="1005051"/>
            <a:fld id="{F9ECA865-404D-4A57-9AC1-FD3038CC100D}" type="slidenum">
              <a:rPr lang="en-US" sz="2000">
                <a:solidFill>
                  <a:prstClr val="black"/>
                </a:solidFill>
              </a:rPr>
              <a:pPr defTabSz="1005051"/>
              <a:t>‹#›</a:t>
            </a:fld>
            <a:endParaRPr lang="en-US" sz="2000">
              <a:solidFill>
                <a:prstClr val="black"/>
              </a:solidFill>
            </a:endParaRPr>
          </a:p>
        </p:txBody>
      </p:sp>
    </p:spTree>
    <p:extLst>
      <p:ext uri="{BB962C8B-B14F-4D97-AF65-F5344CB8AC3E}">
        <p14:creationId xmlns:p14="http://schemas.microsoft.com/office/powerpoint/2010/main" val="3040982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8" cy="1600200"/>
          </a:xfrm>
        </p:spPr>
        <p:txBody>
          <a:bodyPr anchor="b"/>
          <a:lstStyle>
            <a:lvl1pPr>
              <a:defRPr sz="35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2" y="987428"/>
            <a:ext cx="4629150" cy="4873624"/>
          </a:xfrm>
        </p:spPr>
        <p:txBody>
          <a:bodyPr anchor="t"/>
          <a:lstStyle>
            <a:lvl1pPr marL="0" indent="0">
              <a:buNone/>
              <a:defRPr sz="3500"/>
            </a:lvl1pPr>
            <a:lvl2pPr marL="502525" indent="0">
              <a:buNone/>
              <a:defRPr sz="3000"/>
            </a:lvl2pPr>
            <a:lvl3pPr marL="1005051" indent="0">
              <a:buNone/>
              <a:defRPr sz="2700"/>
            </a:lvl3pPr>
            <a:lvl4pPr marL="1507576" indent="0">
              <a:buNone/>
              <a:defRPr sz="2200"/>
            </a:lvl4pPr>
            <a:lvl5pPr marL="2010101" indent="0">
              <a:buNone/>
              <a:defRPr sz="2200"/>
            </a:lvl5pPr>
            <a:lvl6pPr marL="2512627" indent="0">
              <a:buNone/>
              <a:defRPr sz="2200"/>
            </a:lvl6pPr>
            <a:lvl7pPr marL="3015153" indent="0">
              <a:buNone/>
              <a:defRPr sz="2200"/>
            </a:lvl7pPr>
            <a:lvl8pPr marL="3517677" indent="0">
              <a:buNone/>
              <a:defRPr sz="2200"/>
            </a:lvl8pPr>
            <a:lvl9pPr marL="4020204" indent="0">
              <a:buNone/>
              <a:defRPr sz="2200"/>
            </a:lvl9pPr>
          </a:lstStyle>
          <a:p>
            <a:r>
              <a:rPr lang="en-US" smtClean="0"/>
              <a:t>Click icon to add picture</a:t>
            </a:r>
            <a:endParaRPr lang="en-US" dirty="0"/>
          </a:p>
        </p:txBody>
      </p:sp>
      <p:sp>
        <p:nvSpPr>
          <p:cNvPr id="4" name="Text Placeholder 3"/>
          <p:cNvSpPr>
            <a:spLocks noGrp="1"/>
          </p:cNvSpPr>
          <p:nvPr>
            <p:ph type="body" sz="half" idx="2"/>
          </p:nvPr>
        </p:nvSpPr>
        <p:spPr>
          <a:xfrm>
            <a:off x="629843" y="2057403"/>
            <a:ext cx="2949178" cy="3811588"/>
          </a:xfrm>
        </p:spPr>
        <p:txBody>
          <a:bodyPr/>
          <a:lstStyle>
            <a:lvl1pPr marL="0" indent="0">
              <a:buNone/>
              <a:defRPr sz="1700"/>
            </a:lvl1pPr>
            <a:lvl2pPr marL="502525" indent="0">
              <a:buNone/>
              <a:defRPr sz="1700"/>
            </a:lvl2pPr>
            <a:lvl3pPr marL="1005051" indent="0">
              <a:buNone/>
              <a:defRPr sz="1300"/>
            </a:lvl3pPr>
            <a:lvl4pPr marL="1507576" indent="0">
              <a:buNone/>
              <a:defRPr sz="1100"/>
            </a:lvl4pPr>
            <a:lvl5pPr marL="2010101" indent="0">
              <a:buNone/>
              <a:defRPr sz="1100"/>
            </a:lvl5pPr>
            <a:lvl6pPr marL="2512627" indent="0">
              <a:buNone/>
              <a:defRPr sz="1100"/>
            </a:lvl6pPr>
            <a:lvl7pPr marL="3015153" indent="0">
              <a:buNone/>
              <a:defRPr sz="1100"/>
            </a:lvl7pPr>
            <a:lvl8pPr marL="3517677" indent="0">
              <a:buNone/>
              <a:defRPr sz="1100"/>
            </a:lvl8pPr>
            <a:lvl9pPr marL="4020204" indent="0">
              <a:buNone/>
              <a:defRPr sz="1100"/>
            </a:lvl9pPr>
          </a:lstStyle>
          <a:p>
            <a:pPr lvl="0"/>
            <a:r>
              <a:rPr lang="en-US" smtClean="0"/>
              <a:t>Click to edit Master text styles</a:t>
            </a:r>
          </a:p>
        </p:txBody>
      </p:sp>
      <p:sp>
        <p:nvSpPr>
          <p:cNvPr id="5" name="Date Placeholder 4"/>
          <p:cNvSpPr>
            <a:spLocks noGrp="1"/>
          </p:cNvSpPr>
          <p:nvPr>
            <p:ph type="dt" sz="half" idx="10"/>
          </p:nvPr>
        </p:nvSpPr>
        <p:spPr>
          <a:xfrm>
            <a:off x="628651" y="6356353"/>
            <a:ext cx="2057400" cy="365125"/>
          </a:xfrm>
          <a:prstGeom prst="rect">
            <a:avLst/>
          </a:prstGeom>
        </p:spPr>
        <p:txBody>
          <a:bodyPr lIns="100504" tIns="50253" rIns="100504" bIns="50253"/>
          <a:lstStyle/>
          <a:p>
            <a:pPr defTabSz="1005051"/>
            <a:fld id="{D0211708-57FF-463D-9BD0-F35EA1C86BDA}" type="datetime1">
              <a:rPr lang="en-US" sz="2000" smtClean="0">
                <a:solidFill>
                  <a:prstClr val="black"/>
                </a:solidFill>
              </a:rPr>
              <a:t>7/31/2017</a:t>
            </a:fld>
            <a:endParaRPr lang="en-US" sz="2000">
              <a:solidFill>
                <a:prstClr val="black"/>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lIns="100504" tIns="50253" rIns="100504" bIns="50253"/>
          <a:lstStyle/>
          <a:p>
            <a:pPr defTabSz="1005051"/>
            <a:endParaRPr lang="en-US" sz="2000">
              <a:solidFill>
                <a:prstClr val="black"/>
              </a:solidFill>
            </a:endParaRPr>
          </a:p>
        </p:txBody>
      </p:sp>
      <p:sp>
        <p:nvSpPr>
          <p:cNvPr id="7" name="Slide Number Placeholder 6"/>
          <p:cNvSpPr>
            <a:spLocks noGrp="1"/>
          </p:cNvSpPr>
          <p:nvPr>
            <p:ph type="sldNum" sz="quarter" idx="12"/>
          </p:nvPr>
        </p:nvSpPr>
        <p:spPr>
          <a:xfrm>
            <a:off x="6457950" y="6356353"/>
            <a:ext cx="2057400" cy="365125"/>
          </a:xfrm>
          <a:prstGeom prst="rect">
            <a:avLst/>
          </a:prstGeom>
        </p:spPr>
        <p:txBody>
          <a:bodyPr lIns="100504" tIns="50253" rIns="100504" bIns="50253"/>
          <a:lstStyle/>
          <a:p>
            <a:pPr defTabSz="1005051"/>
            <a:fld id="{F9ECA865-404D-4A57-9AC1-FD3038CC100D}" type="slidenum">
              <a:rPr lang="en-US" sz="2000">
                <a:solidFill>
                  <a:prstClr val="black"/>
                </a:solidFill>
              </a:rPr>
              <a:pPr defTabSz="1005051"/>
              <a:t>‹#›</a:t>
            </a:fld>
            <a:endParaRPr lang="en-US" sz="2000">
              <a:solidFill>
                <a:prstClr val="black"/>
              </a:solidFill>
            </a:endParaRPr>
          </a:p>
        </p:txBody>
      </p:sp>
    </p:spTree>
    <p:extLst>
      <p:ext uri="{BB962C8B-B14F-4D97-AF65-F5344CB8AC3E}">
        <p14:creationId xmlns:p14="http://schemas.microsoft.com/office/powerpoint/2010/main" val="4196164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4"/>
          </a:xfrm>
          <a:prstGeom prst="rect">
            <a:avLst/>
          </a:prstGeom>
        </p:spPr>
        <p:txBody>
          <a:bodyPr vert="horz" lIns="100504" tIns="50253" rIns="100504" bIns="50253"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2362200"/>
            <a:ext cx="7886700" cy="3657600"/>
          </a:xfrm>
          <a:prstGeom prst="rect">
            <a:avLst/>
          </a:prstGeom>
        </p:spPr>
        <p:txBody>
          <a:bodyPr vert="horz" lIns="100504" tIns="50253" rIns="100504" bIns="5025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lIns="100504" tIns="50253" rIns="100504" bIns="50253" rtlCol="0" anchor="ctr"/>
          <a:lstStyle/>
          <a:p>
            <a:pPr algn="ctr" defTabSz="1005051"/>
            <a:endParaRPr lang="en-US" sz="2000">
              <a:solidFill>
                <a:prstClr val="white"/>
              </a:solidFill>
            </a:endParaRPr>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67600" y="6156593"/>
            <a:ext cx="1600200" cy="431663"/>
          </a:xfrm>
          <a:prstGeom prst="rect">
            <a:avLst/>
          </a:prstGeom>
        </p:spPr>
      </p:pic>
    </p:spTree>
    <p:extLst>
      <p:ext uri="{BB962C8B-B14F-4D97-AF65-F5344CB8AC3E}">
        <p14:creationId xmlns:p14="http://schemas.microsoft.com/office/powerpoint/2010/main" val="3306351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005051" rtl="0" eaLnBrk="1" latinLnBrk="0" hangingPunct="1">
        <a:lnSpc>
          <a:spcPct val="90000"/>
        </a:lnSpc>
        <a:spcBef>
          <a:spcPct val="0"/>
        </a:spcBef>
        <a:buNone/>
        <a:defRPr lang="en-US" sz="4400" b="1" kern="1200" dirty="0">
          <a:solidFill>
            <a:srgbClr val="0F4D7B"/>
          </a:solidFill>
          <a:latin typeface="+mn-lt"/>
          <a:ea typeface="+mj-ea"/>
          <a:cs typeface="+mj-cs"/>
        </a:defRPr>
      </a:lvl1pPr>
    </p:titleStyle>
    <p:bodyStyle>
      <a:lvl1pPr marL="251262" indent="-251262" algn="l" defTabSz="1005051" rtl="0" eaLnBrk="1" latinLnBrk="0" hangingPunct="1">
        <a:lnSpc>
          <a:spcPct val="90000"/>
        </a:lnSpc>
        <a:spcBef>
          <a:spcPts val="1100"/>
        </a:spcBef>
        <a:buFont typeface="Arial" panose="020B0604020202020204" pitchFamily="34" charset="0"/>
        <a:buChar char="•"/>
        <a:defRPr sz="2500" b="1" kern="1200">
          <a:solidFill>
            <a:srgbClr val="0F4D7B"/>
          </a:solidFill>
          <a:latin typeface="+mn-lt"/>
          <a:ea typeface="+mn-ea"/>
          <a:cs typeface="+mn-cs"/>
        </a:defRPr>
      </a:lvl1pPr>
      <a:lvl2pPr marL="753788" indent="-251262" algn="l" defTabSz="1005051" rtl="0" eaLnBrk="1" latinLnBrk="0" hangingPunct="1">
        <a:lnSpc>
          <a:spcPct val="90000"/>
        </a:lnSpc>
        <a:spcBef>
          <a:spcPts val="550"/>
        </a:spcBef>
        <a:buFont typeface="Arial" panose="020B0604020202020204" pitchFamily="34" charset="0"/>
        <a:buChar char="•"/>
        <a:defRPr sz="2200" kern="1200">
          <a:solidFill>
            <a:schemeClr val="tx1">
              <a:lumMod val="85000"/>
              <a:lumOff val="15000"/>
            </a:schemeClr>
          </a:solidFill>
          <a:latin typeface="+mn-lt"/>
          <a:ea typeface="+mn-ea"/>
          <a:cs typeface="+mn-cs"/>
        </a:defRPr>
      </a:lvl2pPr>
      <a:lvl3pPr marL="1256314" indent="-251262" algn="l" defTabSz="1005051" rtl="0" eaLnBrk="1" latinLnBrk="0" hangingPunct="1">
        <a:lnSpc>
          <a:spcPct val="90000"/>
        </a:lnSpc>
        <a:spcBef>
          <a:spcPts val="55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758839" indent="-251262" algn="l" defTabSz="1005051" rtl="0" eaLnBrk="1" latinLnBrk="0" hangingPunct="1">
        <a:lnSpc>
          <a:spcPct val="90000"/>
        </a:lnSpc>
        <a:spcBef>
          <a:spcPts val="550"/>
        </a:spcBef>
        <a:buFont typeface="Arial" panose="020B0604020202020204" pitchFamily="34" charset="0"/>
        <a:buChar char="•"/>
        <a:defRPr sz="1700" kern="1200">
          <a:solidFill>
            <a:schemeClr val="tx1">
              <a:lumMod val="85000"/>
              <a:lumOff val="15000"/>
            </a:schemeClr>
          </a:solidFill>
          <a:latin typeface="+mn-lt"/>
          <a:ea typeface="+mn-ea"/>
          <a:cs typeface="+mn-cs"/>
        </a:defRPr>
      </a:lvl4pPr>
      <a:lvl5pPr marL="2261364" indent="-251262" algn="l" defTabSz="1005051" rtl="0" eaLnBrk="1" latinLnBrk="0" hangingPunct="1">
        <a:lnSpc>
          <a:spcPct val="90000"/>
        </a:lnSpc>
        <a:spcBef>
          <a:spcPts val="550"/>
        </a:spcBef>
        <a:buFont typeface="Arial" panose="020B0604020202020204" pitchFamily="34" charset="0"/>
        <a:buChar char="•"/>
        <a:defRPr sz="1700" kern="1200">
          <a:solidFill>
            <a:schemeClr val="tx1">
              <a:lumMod val="85000"/>
              <a:lumOff val="15000"/>
            </a:schemeClr>
          </a:solidFill>
          <a:latin typeface="+mn-lt"/>
          <a:ea typeface="+mn-ea"/>
          <a:cs typeface="+mn-cs"/>
        </a:defRPr>
      </a:lvl5pPr>
      <a:lvl6pPr marL="2763890" indent="-251262" algn="l" defTabSz="1005051" rtl="0" eaLnBrk="1" latinLnBrk="0" hangingPunct="1">
        <a:lnSpc>
          <a:spcPct val="90000"/>
        </a:lnSpc>
        <a:spcBef>
          <a:spcPts val="550"/>
        </a:spcBef>
        <a:buFont typeface="Arial" panose="020B0604020202020204" pitchFamily="34" charset="0"/>
        <a:buChar char="•"/>
        <a:defRPr sz="2000" kern="1200">
          <a:solidFill>
            <a:schemeClr val="tx1"/>
          </a:solidFill>
          <a:latin typeface="+mn-lt"/>
          <a:ea typeface="+mn-ea"/>
          <a:cs typeface="+mn-cs"/>
        </a:defRPr>
      </a:lvl6pPr>
      <a:lvl7pPr marL="3266415" indent="-251262" algn="l" defTabSz="1005051" rtl="0" eaLnBrk="1" latinLnBrk="0" hangingPunct="1">
        <a:lnSpc>
          <a:spcPct val="90000"/>
        </a:lnSpc>
        <a:spcBef>
          <a:spcPts val="550"/>
        </a:spcBef>
        <a:buFont typeface="Arial" panose="020B0604020202020204" pitchFamily="34" charset="0"/>
        <a:buChar char="•"/>
        <a:defRPr sz="2000" kern="1200">
          <a:solidFill>
            <a:schemeClr val="tx1"/>
          </a:solidFill>
          <a:latin typeface="+mn-lt"/>
          <a:ea typeface="+mn-ea"/>
          <a:cs typeface="+mn-cs"/>
        </a:defRPr>
      </a:lvl7pPr>
      <a:lvl8pPr marL="3768940" indent="-251262" algn="l" defTabSz="1005051" rtl="0" eaLnBrk="1" latinLnBrk="0" hangingPunct="1">
        <a:lnSpc>
          <a:spcPct val="90000"/>
        </a:lnSpc>
        <a:spcBef>
          <a:spcPts val="550"/>
        </a:spcBef>
        <a:buFont typeface="Arial" panose="020B0604020202020204" pitchFamily="34" charset="0"/>
        <a:buChar char="•"/>
        <a:defRPr sz="2000" kern="1200">
          <a:solidFill>
            <a:schemeClr val="tx1"/>
          </a:solidFill>
          <a:latin typeface="+mn-lt"/>
          <a:ea typeface="+mn-ea"/>
          <a:cs typeface="+mn-cs"/>
        </a:defRPr>
      </a:lvl8pPr>
      <a:lvl9pPr marL="4271466" indent="-251262" algn="l" defTabSz="1005051" rtl="0" eaLnBrk="1" latinLnBrk="0" hangingPunct="1">
        <a:lnSpc>
          <a:spcPct val="90000"/>
        </a:lnSpc>
        <a:spcBef>
          <a:spcPts val="55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1005051" rtl="0" eaLnBrk="1" latinLnBrk="0" hangingPunct="1">
        <a:defRPr sz="2000" kern="1200">
          <a:solidFill>
            <a:schemeClr val="tx1"/>
          </a:solidFill>
          <a:latin typeface="+mn-lt"/>
          <a:ea typeface="+mn-ea"/>
          <a:cs typeface="+mn-cs"/>
        </a:defRPr>
      </a:lvl1pPr>
      <a:lvl2pPr marL="502525" algn="l" defTabSz="1005051" rtl="0" eaLnBrk="1" latinLnBrk="0" hangingPunct="1">
        <a:defRPr sz="2000" kern="1200">
          <a:solidFill>
            <a:schemeClr val="tx1"/>
          </a:solidFill>
          <a:latin typeface="+mn-lt"/>
          <a:ea typeface="+mn-ea"/>
          <a:cs typeface="+mn-cs"/>
        </a:defRPr>
      </a:lvl2pPr>
      <a:lvl3pPr marL="1005051" algn="l" defTabSz="1005051" rtl="0" eaLnBrk="1" latinLnBrk="0" hangingPunct="1">
        <a:defRPr sz="2000" kern="1200">
          <a:solidFill>
            <a:schemeClr val="tx1"/>
          </a:solidFill>
          <a:latin typeface="+mn-lt"/>
          <a:ea typeface="+mn-ea"/>
          <a:cs typeface="+mn-cs"/>
        </a:defRPr>
      </a:lvl3pPr>
      <a:lvl4pPr marL="1507576" algn="l" defTabSz="1005051" rtl="0" eaLnBrk="1" latinLnBrk="0" hangingPunct="1">
        <a:defRPr sz="2000" kern="1200">
          <a:solidFill>
            <a:schemeClr val="tx1"/>
          </a:solidFill>
          <a:latin typeface="+mn-lt"/>
          <a:ea typeface="+mn-ea"/>
          <a:cs typeface="+mn-cs"/>
        </a:defRPr>
      </a:lvl4pPr>
      <a:lvl5pPr marL="2010101" algn="l" defTabSz="1005051" rtl="0" eaLnBrk="1" latinLnBrk="0" hangingPunct="1">
        <a:defRPr sz="2000" kern="1200">
          <a:solidFill>
            <a:schemeClr val="tx1"/>
          </a:solidFill>
          <a:latin typeface="+mn-lt"/>
          <a:ea typeface="+mn-ea"/>
          <a:cs typeface="+mn-cs"/>
        </a:defRPr>
      </a:lvl5pPr>
      <a:lvl6pPr marL="2512627" algn="l" defTabSz="1005051" rtl="0" eaLnBrk="1" latinLnBrk="0" hangingPunct="1">
        <a:defRPr sz="2000" kern="1200">
          <a:solidFill>
            <a:schemeClr val="tx1"/>
          </a:solidFill>
          <a:latin typeface="+mn-lt"/>
          <a:ea typeface="+mn-ea"/>
          <a:cs typeface="+mn-cs"/>
        </a:defRPr>
      </a:lvl6pPr>
      <a:lvl7pPr marL="3015153" algn="l" defTabSz="1005051" rtl="0" eaLnBrk="1" latinLnBrk="0" hangingPunct="1">
        <a:defRPr sz="2000" kern="1200">
          <a:solidFill>
            <a:schemeClr val="tx1"/>
          </a:solidFill>
          <a:latin typeface="+mn-lt"/>
          <a:ea typeface="+mn-ea"/>
          <a:cs typeface="+mn-cs"/>
        </a:defRPr>
      </a:lvl7pPr>
      <a:lvl8pPr marL="3517677" algn="l" defTabSz="1005051" rtl="0" eaLnBrk="1" latinLnBrk="0" hangingPunct="1">
        <a:defRPr sz="2000" kern="1200">
          <a:solidFill>
            <a:schemeClr val="tx1"/>
          </a:solidFill>
          <a:latin typeface="+mn-lt"/>
          <a:ea typeface="+mn-ea"/>
          <a:cs typeface="+mn-cs"/>
        </a:defRPr>
      </a:lvl8pPr>
      <a:lvl9pPr marL="4020204" algn="l" defTabSz="1005051"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2362200"/>
            <a:ext cx="7886700" cy="3657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a:off x="838200" y="6553200"/>
            <a:ext cx="6565392"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536944" y="6163914"/>
            <a:ext cx="1461512" cy="417013"/>
          </a:xfrm>
          <a:prstGeom prst="rect">
            <a:avLst/>
          </a:prstGeom>
        </p:spPr>
      </p:pic>
      <p:pic>
        <p:nvPicPr>
          <p:cNvPr id="13" name="Picture 1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5729289"/>
            <a:ext cx="900111" cy="900111"/>
          </a:xfrm>
          <a:prstGeom prst="rect">
            <a:avLst/>
          </a:prstGeom>
        </p:spPr>
      </p:pic>
      <p:sp>
        <p:nvSpPr>
          <p:cNvPr id="14" name="Slide Number Placeholder 4"/>
          <p:cNvSpPr>
            <a:spLocks noGrp="1"/>
          </p:cNvSpPr>
          <p:nvPr>
            <p:ph type="sldNum" sz="quarter" idx="4"/>
          </p:nvPr>
        </p:nvSpPr>
        <p:spPr>
          <a:xfrm>
            <a:off x="7010400" y="6553200"/>
            <a:ext cx="2057400" cy="365125"/>
          </a:xfrm>
          <a:prstGeom prst="rect">
            <a:avLst/>
          </a:prstGeom>
        </p:spPr>
        <p:txBody>
          <a:bodyPr vert="horz" lIns="91440" tIns="45720" rIns="91440" bIns="45720" rtlCol="0" anchor="ctr"/>
          <a:lstStyle>
            <a:lvl1pPr algn="r">
              <a:defRPr sz="1200" b="1">
                <a:solidFill>
                  <a:schemeClr val="bg1"/>
                </a:solidFill>
              </a:defRPr>
            </a:lvl1p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125396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hab.hrsa.gov/sites/default/files/hab/program-grants-management/ServiceCategoryPCN_16-02Final.pdf" TargetMode="External"/><Relationship Id="rId2" Type="http://schemas.openxmlformats.org/officeDocument/2006/relationships/hyperlink" Target="https://hab.hrsa.gov/about-ryan-white-hivaids-program" TargetMode="External"/><Relationship Id="rId1" Type="http://schemas.openxmlformats.org/officeDocument/2006/relationships/slideLayout" Target="../slideLayouts/slideLayout2.xml"/><Relationship Id="rId4" Type="http://schemas.openxmlformats.org/officeDocument/2006/relationships/hyperlink" Target="https://hab.hrsa.gov/sites/default/files/hab/data/datareports/2015rwhapdatareport.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medheart.cahpp.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hab.hrsa.gov/about-ryan-white-hivaids-program/part-f-special-projects-national-significance-spns-progra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hab.hrsa.gov/about-ryan-white-hivaids-program/special-projects-national-significance-spns-program-initiative-products" TargetMode="External"/><Relationship Id="rId4" Type="http://schemas.openxmlformats.org/officeDocument/2006/relationships/hyperlink" Target="http://www.careacttarget.org/category/topics/spns"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mailto:Cheath@hrsa.gov" TargetMode="External"/><Relationship Id="rId3" Type="http://schemas.openxmlformats.org/officeDocument/2006/relationships/image" Target="../media/image22.jpg"/><Relationship Id="rId7" Type="http://schemas.openxmlformats.org/officeDocument/2006/relationships/hyperlink" Target="mailto:Jhannay@hrsa.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PBelton@hrsa.gov" TargetMode="External"/><Relationship Id="rId5" Type="http://schemas.openxmlformats.org/officeDocument/2006/relationships/hyperlink" Target="mailto:MTinsley1@hrsa.gov" TargetMode="External"/><Relationship Id="rId10" Type="http://schemas.openxmlformats.org/officeDocument/2006/relationships/hyperlink" Target="mailto:CNguyen1@hrsa.gov" TargetMode="External"/><Relationship Id="rId4" Type="http://schemas.openxmlformats.org/officeDocument/2006/relationships/hyperlink" Target="mailto:Acajina@hrsa.gov" TargetMode="External"/><Relationship Id="rId9" Type="http://schemas.openxmlformats.org/officeDocument/2006/relationships/hyperlink" Target="mailto:TIheanyichukwu@hrs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9900" y="1295400"/>
            <a:ext cx="8014855" cy="1143000"/>
          </a:xfrm>
        </p:spPr>
        <p:txBody>
          <a:bodyPr>
            <a:normAutofit fontScale="90000"/>
          </a:bodyPr>
          <a:lstStyle/>
          <a:p>
            <a:pPr algn="ctr"/>
            <a:r>
              <a:rPr lang="en-US" dirty="0" smtClean="0"/>
              <a:t>HRSA Innovative Service Models &amp; Best Practices</a:t>
            </a:r>
            <a:endParaRPr lang="en-US" dirty="0"/>
          </a:p>
        </p:txBody>
      </p:sp>
      <p:sp>
        <p:nvSpPr>
          <p:cNvPr id="5" name="Subtitle 4"/>
          <p:cNvSpPr>
            <a:spLocks noGrp="1"/>
          </p:cNvSpPr>
          <p:nvPr>
            <p:ph type="subTitle" idx="1"/>
          </p:nvPr>
        </p:nvSpPr>
        <p:spPr>
          <a:xfrm>
            <a:off x="469900" y="2705099"/>
            <a:ext cx="7924800" cy="1524001"/>
          </a:xfrm>
        </p:spPr>
        <p:txBody>
          <a:bodyPr>
            <a:normAutofit/>
          </a:bodyPr>
          <a:lstStyle/>
          <a:p>
            <a:pPr algn="ctr"/>
            <a:r>
              <a:rPr lang="en-US" sz="2800" i="1" dirty="0">
                <a:solidFill>
                  <a:srgbClr val="002060"/>
                </a:solidFill>
              </a:rPr>
              <a:t>Special Projects of National Significance Program </a:t>
            </a:r>
          </a:p>
          <a:p>
            <a:pPr algn="ctr"/>
            <a:r>
              <a:rPr lang="en-US" sz="2800" i="1" dirty="0" smtClean="0">
                <a:solidFill>
                  <a:srgbClr val="002060"/>
                </a:solidFill>
              </a:rPr>
              <a:t>Building a Medical Home for Homeless HIV Positive Populations Initiative</a:t>
            </a:r>
          </a:p>
        </p:txBody>
      </p:sp>
      <p:sp>
        <p:nvSpPr>
          <p:cNvPr id="3" name="Rectangle 2"/>
          <p:cNvSpPr/>
          <p:nvPr/>
        </p:nvSpPr>
        <p:spPr>
          <a:xfrm>
            <a:off x="152400" y="4495800"/>
            <a:ext cx="6934200" cy="2103333"/>
          </a:xfrm>
          <a:prstGeom prst="rect">
            <a:avLst/>
          </a:prstGeom>
        </p:spPr>
        <p:txBody>
          <a:bodyPr wrap="square">
            <a:spAutoFit/>
          </a:bodyPr>
          <a:lstStyle/>
          <a:p>
            <a:pPr lvl="0" defTabSz="1005051">
              <a:lnSpc>
                <a:spcPct val="110000"/>
              </a:lnSpc>
            </a:pPr>
            <a:r>
              <a:rPr lang="en-US" sz="2400" b="1" dirty="0">
                <a:solidFill>
                  <a:srgbClr val="800000"/>
                </a:solidFill>
              </a:rPr>
              <a:t>Melinda J. Tinsley, MA</a:t>
            </a:r>
          </a:p>
          <a:p>
            <a:pPr lvl="0" defTabSz="1005051">
              <a:lnSpc>
                <a:spcPct val="110000"/>
              </a:lnSpc>
            </a:pPr>
            <a:r>
              <a:rPr lang="en-US" sz="2400" b="1" dirty="0">
                <a:solidFill>
                  <a:srgbClr val="800000"/>
                </a:solidFill>
              </a:rPr>
              <a:t>Project Officer</a:t>
            </a:r>
          </a:p>
          <a:p>
            <a:pPr lvl="0" defTabSz="1005051">
              <a:lnSpc>
                <a:spcPct val="110000"/>
              </a:lnSpc>
            </a:pPr>
            <a:r>
              <a:rPr lang="en-US" sz="2400" b="1" dirty="0">
                <a:solidFill>
                  <a:srgbClr val="800000"/>
                </a:solidFill>
              </a:rPr>
              <a:t>Special Projects of National Significance  (SPNS) </a:t>
            </a:r>
          </a:p>
          <a:p>
            <a:pPr lvl="0" defTabSz="1005051">
              <a:lnSpc>
                <a:spcPct val="110000"/>
              </a:lnSpc>
            </a:pPr>
            <a:r>
              <a:rPr lang="en-US" sz="2400" b="1" dirty="0">
                <a:solidFill>
                  <a:srgbClr val="800000"/>
                </a:solidFill>
              </a:rPr>
              <a:t>HIV/AIDS Bureau (HAB)</a:t>
            </a:r>
          </a:p>
          <a:p>
            <a:pPr lvl="0" defTabSz="1005051">
              <a:lnSpc>
                <a:spcPct val="110000"/>
              </a:lnSpc>
            </a:pPr>
            <a:r>
              <a:rPr lang="en-US" sz="2400" b="1" dirty="0">
                <a:solidFill>
                  <a:srgbClr val="800000"/>
                </a:solidFill>
              </a:rPr>
              <a:t>Health Resources and Services Administration</a:t>
            </a:r>
          </a:p>
        </p:txBody>
      </p:sp>
      <p:sp>
        <p:nvSpPr>
          <p:cNvPr id="6" name="Title 3"/>
          <p:cNvSpPr txBox="1">
            <a:spLocks/>
          </p:cNvSpPr>
          <p:nvPr/>
        </p:nvSpPr>
        <p:spPr>
          <a:xfrm>
            <a:off x="469900" y="533400"/>
            <a:ext cx="8014855" cy="762000"/>
          </a:xfrm>
          <a:prstGeom prst="rect">
            <a:avLst/>
          </a:prstGeom>
        </p:spPr>
        <p:txBody>
          <a:bodyPr vert="horz" lIns="100504" tIns="50253" rIns="100504" bIns="50253" rtlCol="0" anchor="t">
            <a:normAutofit/>
          </a:bodyPr>
          <a:lstStyle>
            <a:lvl1pPr algn="l" defTabSz="1005051" rtl="0" eaLnBrk="1" latinLnBrk="0" hangingPunct="1">
              <a:lnSpc>
                <a:spcPct val="90000"/>
              </a:lnSpc>
              <a:spcBef>
                <a:spcPct val="0"/>
              </a:spcBef>
              <a:buNone/>
              <a:defRPr lang="en-US" sz="4400" b="1" kern="1200">
                <a:solidFill>
                  <a:srgbClr val="0F4D7B"/>
                </a:solidFill>
                <a:latin typeface="+mn-lt"/>
                <a:ea typeface="+mj-ea"/>
                <a:cs typeface="+mj-cs"/>
              </a:defRPr>
            </a:lvl1pPr>
          </a:lstStyle>
          <a:p>
            <a:pPr algn="ctr"/>
            <a:r>
              <a:rPr lang="en-US" dirty="0" smtClean="0"/>
              <a:t>2017 USCA: HRSA Pathway</a:t>
            </a:r>
            <a:endParaRPr lang="en-US" dirty="0"/>
          </a:p>
        </p:txBody>
      </p:sp>
    </p:spTree>
    <p:extLst>
      <p:ext uri="{BB962C8B-B14F-4D97-AF65-F5344CB8AC3E}">
        <p14:creationId xmlns:p14="http://schemas.microsoft.com/office/powerpoint/2010/main" val="1645412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445" y="236521"/>
            <a:ext cx="7886700" cy="1325564"/>
          </a:xfrm>
        </p:spPr>
        <p:txBody>
          <a:bodyPr/>
          <a:lstStyle/>
          <a:p>
            <a:r>
              <a:rPr lang="en-US" dirty="0" smtClean="0"/>
              <a:t>The Ryan White HIV/AIDS Program</a:t>
            </a:r>
            <a:br>
              <a:rPr lang="en-US" dirty="0" smtClean="0"/>
            </a:br>
            <a:r>
              <a:rPr lang="en-US" dirty="0" smtClean="0">
                <a:solidFill>
                  <a:srgbClr val="800000"/>
                </a:solidFill>
              </a:rPr>
              <a:t>Support Services</a:t>
            </a:r>
            <a:endParaRPr lang="en-US" dirty="0">
              <a:solidFill>
                <a:srgbClr val="800000"/>
              </a:solidFill>
            </a:endParaRPr>
          </a:p>
        </p:txBody>
      </p:sp>
      <p:sp>
        <p:nvSpPr>
          <p:cNvPr id="3" name="Content Placeholder 2"/>
          <p:cNvSpPr>
            <a:spLocks noGrp="1"/>
          </p:cNvSpPr>
          <p:nvPr>
            <p:ph idx="1"/>
          </p:nvPr>
        </p:nvSpPr>
        <p:spPr>
          <a:xfrm>
            <a:off x="228600" y="2983230"/>
            <a:ext cx="8839200" cy="3886200"/>
          </a:xfrm>
        </p:spPr>
        <p:txBody>
          <a:bodyPr/>
          <a:lstStyle/>
          <a:p>
            <a:pPr marL="0" indent="0">
              <a:buNone/>
            </a:pPr>
            <a:r>
              <a:rPr lang="en-US" sz="2400" b="0" dirty="0">
                <a:cs typeface="Arial"/>
              </a:rPr>
              <a:t>In the Ryan White HIV/AIDS Program, </a:t>
            </a:r>
            <a:r>
              <a:rPr lang="en-US" sz="2400" b="0" dirty="0" smtClean="0">
                <a:cs typeface="Arial"/>
              </a:rPr>
              <a:t>up to 25% can be spent on support </a:t>
            </a:r>
            <a:r>
              <a:rPr lang="en-US" sz="2400" b="0" dirty="0">
                <a:cs typeface="Arial"/>
              </a:rPr>
              <a:t>services </a:t>
            </a:r>
            <a:r>
              <a:rPr lang="en-US" sz="2400" b="0" dirty="0" smtClean="0">
                <a:cs typeface="Arial"/>
              </a:rPr>
              <a:t>defined </a:t>
            </a:r>
            <a:r>
              <a:rPr lang="en-US" sz="2400" b="0" dirty="0">
                <a:cs typeface="Arial"/>
              </a:rPr>
              <a:t>as services that are needed for individuals with HIV/AIDS to achieve their medical outcomes. Examples include: </a:t>
            </a:r>
          </a:p>
          <a:p>
            <a:r>
              <a:rPr lang="en-US" sz="2400" b="0" dirty="0">
                <a:cs typeface="Arial"/>
              </a:rPr>
              <a:t>Medical transportation</a:t>
            </a:r>
          </a:p>
          <a:p>
            <a:r>
              <a:rPr lang="en-US" sz="2400" b="0" dirty="0">
                <a:cs typeface="Arial"/>
              </a:rPr>
              <a:t>Outreach services</a:t>
            </a:r>
          </a:p>
          <a:p>
            <a:r>
              <a:rPr lang="en-US" sz="2400" dirty="0" smtClean="0">
                <a:solidFill>
                  <a:srgbClr val="800000"/>
                </a:solidFill>
                <a:cs typeface="Arial"/>
              </a:rPr>
              <a:t>Housing Services </a:t>
            </a:r>
            <a:endParaRPr lang="en-US" sz="2400" dirty="0">
              <a:solidFill>
                <a:srgbClr val="800000"/>
              </a:solidFill>
              <a:cs typeface="Arial"/>
            </a:endParaRPr>
          </a:p>
          <a:p>
            <a:r>
              <a:rPr lang="en-US" sz="2400" b="0" dirty="0">
                <a:cs typeface="Arial"/>
              </a:rPr>
              <a:t>Linguistic services </a:t>
            </a:r>
          </a:p>
          <a:p>
            <a:r>
              <a:rPr lang="en-US" sz="2400" b="0" dirty="0">
                <a:cs typeface="Arial"/>
              </a:rPr>
              <a:t>Referrals for health care and support </a:t>
            </a:r>
          </a:p>
          <a:p>
            <a:endParaRPr lang="en-US" dirty="0"/>
          </a:p>
        </p:txBody>
      </p:sp>
      <p:sp>
        <p:nvSpPr>
          <p:cNvPr id="5" name="TextBox 4"/>
          <p:cNvSpPr txBox="1"/>
          <p:nvPr/>
        </p:nvSpPr>
        <p:spPr>
          <a:xfrm>
            <a:off x="228600" y="1690690"/>
            <a:ext cx="8763000" cy="1200329"/>
          </a:xfrm>
          <a:prstGeom prst="rect">
            <a:avLst/>
          </a:prstGeom>
          <a:noFill/>
        </p:spPr>
        <p:txBody>
          <a:bodyPr wrap="square" rtlCol="0">
            <a:spAutoFit/>
          </a:bodyPr>
          <a:lstStyle/>
          <a:p>
            <a:pPr>
              <a:spcAft>
                <a:spcPts val="1200"/>
              </a:spcAft>
            </a:pPr>
            <a:r>
              <a:rPr lang="en-US" sz="2400" dirty="0">
                <a:solidFill>
                  <a:schemeClr val="accent4">
                    <a:lumMod val="75000"/>
                  </a:schemeClr>
                </a:solidFill>
                <a:cs typeface="Arial"/>
              </a:rPr>
              <a:t>Under Title XXVI of the Public Health Service Act, recipients receiving Ryan White HIV/AIDS Program </a:t>
            </a:r>
            <a:r>
              <a:rPr lang="en-US" sz="2400" dirty="0" smtClean="0">
                <a:solidFill>
                  <a:schemeClr val="accent4">
                    <a:lumMod val="75000"/>
                  </a:schemeClr>
                </a:solidFill>
                <a:cs typeface="Arial"/>
              </a:rPr>
              <a:t>Parts </a:t>
            </a:r>
            <a:r>
              <a:rPr lang="en-US" sz="2400" dirty="0">
                <a:solidFill>
                  <a:schemeClr val="accent4">
                    <a:lumMod val="75000"/>
                  </a:schemeClr>
                </a:solidFill>
                <a:cs typeface="Arial"/>
              </a:rPr>
              <a:t>A, B, and/or C funds are required to spend at least 75% of grant funds on Core Medical </a:t>
            </a:r>
            <a:r>
              <a:rPr lang="en-US" sz="2400" dirty="0" smtClean="0">
                <a:solidFill>
                  <a:schemeClr val="accent4">
                    <a:lumMod val="75000"/>
                  </a:schemeClr>
                </a:solidFill>
                <a:cs typeface="Arial"/>
              </a:rPr>
              <a:t>Services: </a:t>
            </a:r>
            <a:endParaRPr lang="en-US" sz="2400" dirty="0">
              <a:solidFill>
                <a:schemeClr val="accent4">
                  <a:lumMod val="75000"/>
                </a:schemeClr>
              </a:solidFill>
              <a:cs typeface="Arial"/>
            </a:endParaRPr>
          </a:p>
        </p:txBody>
      </p:sp>
    </p:spTree>
    <p:extLst>
      <p:ext uri="{BB962C8B-B14F-4D97-AF65-F5344CB8AC3E}">
        <p14:creationId xmlns:p14="http://schemas.microsoft.com/office/powerpoint/2010/main" val="3443122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46" y="152400"/>
            <a:ext cx="7886700" cy="1325564"/>
          </a:xfrm>
        </p:spPr>
        <p:txBody>
          <a:bodyPr/>
          <a:lstStyle/>
          <a:p>
            <a:r>
              <a:rPr lang="en-US" dirty="0" smtClean="0"/>
              <a:t>The Ryan White HIV/AIDS Program</a:t>
            </a:r>
            <a:br>
              <a:rPr lang="en-US" dirty="0" smtClean="0"/>
            </a:br>
            <a:r>
              <a:rPr lang="en-US" dirty="0" smtClean="0">
                <a:solidFill>
                  <a:srgbClr val="800000"/>
                </a:solidFill>
              </a:rPr>
              <a:t>Housing Support</a:t>
            </a:r>
            <a:endParaRPr lang="en-US" dirty="0">
              <a:solidFill>
                <a:srgbClr val="800000"/>
              </a:solidFill>
            </a:endParaRPr>
          </a:p>
        </p:txBody>
      </p:sp>
      <p:sp>
        <p:nvSpPr>
          <p:cNvPr id="3" name="Content Placeholder 2"/>
          <p:cNvSpPr>
            <a:spLocks noGrp="1"/>
          </p:cNvSpPr>
          <p:nvPr>
            <p:ph idx="1"/>
          </p:nvPr>
        </p:nvSpPr>
        <p:spPr>
          <a:xfrm>
            <a:off x="152400" y="1690690"/>
            <a:ext cx="8839200" cy="4329110"/>
          </a:xfrm>
        </p:spPr>
        <p:txBody>
          <a:bodyPr>
            <a:normAutofit/>
          </a:bodyPr>
          <a:lstStyle/>
          <a:p>
            <a:r>
              <a:rPr lang="en-US" dirty="0" smtClean="0">
                <a:solidFill>
                  <a:schemeClr val="accent4">
                    <a:lumMod val="75000"/>
                  </a:schemeClr>
                </a:solidFill>
              </a:rPr>
              <a:t>Housing support services funded under Ryan White HIV/AIDS Program Parts A, B, and D.</a:t>
            </a:r>
          </a:p>
          <a:p>
            <a:r>
              <a:rPr lang="en-US" dirty="0" smtClean="0">
                <a:solidFill>
                  <a:schemeClr val="accent4">
                    <a:lumMod val="75000"/>
                  </a:schemeClr>
                </a:solidFill>
              </a:rPr>
              <a:t>Allowable services include (Policy Clarification Notice 11-01):</a:t>
            </a:r>
          </a:p>
          <a:p>
            <a:pPr lvl="1"/>
            <a:r>
              <a:rPr lang="en-US" dirty="0" smtClean="0">
                <a:solidFill>
                  <a:schemeClr val="accent4">
                    <a:lumMod val="75000"/>
                  </a:schemeClr>
                </a:solidFill>
              </a:rPr>
              <a:t>Housing referral</a:t>
            </a:r>
          </a:p>
          <a:p>
            <a:pPr lvl="1"/>
            <a:r>
              <a:rPr lang="en-US" dirty="0" smtClean="0">
                <a:solidFill>
                  <a:schemeClr val="accent4">
                    <a:lumMod val="75000"/>
                  </a:schemeClr>
                </a:solidFill>
              </a:rPr>
              <a:t>Short-term or emergency housing</a:t>
            </a:r>
          </a:p>
          <a:p>
            <a:r>
              <a:rPr lang="en-US" dirty="0" smtClean="0">
                <a:solidFill>
                  <a:schemeClr val="accent4">
                    <a:lumMod val="75000"/>
                  </a:schemeClr>
                </a:solidFill>
              </a:rPr>
              <a:t>Program Guidelines for Housing Support:</a:t>
            </a:r>
          </a:p>
          <a:p>
            <a:pPr lvl="1"/>
            <a:r>
              <a:rPr lang="en-US" dirty="0" smtClean="0">
                <a:solidFill>
                  <a:schemeClr val="accent4">
                    <a:lumMod val="75000"/>
                  </a:schemeClr>
                </a:solidFill>
              </a:rPr>
              <a:t>Must be payer of last resort</a:t>
            </a:r>
          </a:p>
          <a:p>
            <a:pPr lvl="1"/>
            <a:r>
              <a:rPr lang="en-US" dirty="0" smtClean="0">
                <a:solidFill>
                  <a:schemeClr val="accent4">
                    <a:lumMod val="75000"/>
                  </a:schemeClr>
                </a:solidFill>
              </a:rPr>
              <a:t>Must ensure that housing is limited to short-term support</a:t>
            </a:r>
          </a:p>
          <a:p>
            <a:pPr lvl="1"/>
            <a:r>
              <a:rPr lang="en-US" dirty="0" smtClean="0">
                <a:solidFill>
                  <a:schemeClr val="accent4">
                    <a:lumMod val="75000"/>
                  </a:schemeClr>
                </a:solidFill>
              </a:rPr>
              <a:t>Must develop mechanisms to allow new clients access to housing services</a:t>
            </a:r>
          </a:p>
          <a:p>
            <a:pPr lvl="1"/>
            <a:r>
              <a:rPr lang="en-US" dirty="0" smtClean="0">
                <a:solidFill>
                  <a:schemeClr val="accent4">
                    <a:lumMod val="75000"/>
                  </a:schemeClr>
                </a:solidFill>
              </a:rPr>
              <a:t>Must develop long-term housing plans for every client in housing</a:t>
            </a:r>
          </a:p>
          <a:p>
            <a:pPr lvl="1"/>
            <a:endParaRPr lang="en-US" dirty="0" smtClean="0"/>
          </a:p>
          <a:p>
            <a:pPr lvl="1"/>
            <a:endParaRPr lang="en-US" dirty="0" smtClean="0"/>
          </a:p>
          <a:p>
            <a:pPr lvl="1"/>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428470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06474"/>
          </a:xfrm>
        </p:spPr>
        <p:txBody>
          <a:bodyPr>
            <a:normAutofit fontScale="90000"/>
          </a:bodyPr>
          <a:lstStyle/>
          <a:p>
            <a:r>
              <a:rPr lang="en-US" dirty="0" smtClean="0"/>
              <a:t>How Can Ryan White HIV/AIDS Program Recipients Support Housing?</a:t>
            </a:r>
            <a:endParaRPr lang="en-US" dirty="0"/>
          </a:p>
        </p:txBody>
      </p:sp>
      <p:sp>
        <p:nvSpPr>
          <p:cNvPr id="3" name="Content Placeholder 2"/>
          <p:cNvSpPr>
            <a:spLocks noGrp="1"/>
          </p:cNvSpPr>
          <p:nvPr>
            <p:ph idx="1"/>
          </p:nvPr>
        </p:nvSpPr>
        <p:spPr>
          <a:xfrm>
            <a:off x="152400" y="1752600"/>
            <a:ext cx="8362950" cy="4267200"/>
          </a:xfrm>
        </p:spPr>
        <p:txBody>
          <a:bodyPr>
            <a:normAutofit lnSpcReduction="10000"/>
          </a:bodyPr>
          <a:lstStyle/>
          <a:p>
            <a:r>
              <a:rPr lang="en-US" b="0" dirty="0" smtClean="0">
                <a:solidFill>
                  <a:schemeClr val="accent4">
                    <a:lumMod val="75000"/>
                  </a:schemeClr>
                </a:solidFill>
              </a:rPr>
              <a:t>Examples of coordination may include some of the following:</a:t>
            </a:r>
          </a:p>
          <a:p>
            <a:pPr marL="466725" lvl="1" indent="-238125"/>
            <a:r>
              <a:rPr lang="en-US" dirty="0" smtClean="0">
                <a:solidFill>
                  <a:schemeClr val="accent4">
                    <a:lumMod val="75000"/>
                  </a:schemeClr>
                </a:solidFill>
              </a:rPr>
              <a:t>Inclusion of housing services in planning processes and procurement</a:t>
            </a:r>
          </a:p>
          <a:p>
            <a:pPr marL="466725" lvl="1" indent="-238125"/>
            <a:r>
              <a:rPr lang="en-US" b="0" dirty="0" smtClean="0">
                <a:solidFill>
                  <a:schemeClr val="accent4">
                    <a:lumMod val="75000"/>
                  </a:schemeClr>
                </a:solidFill>
              </a:rPr>
              <a:t>Focus on housing for needs assessment studies</a:t>
            </a:r>
          </a:p>
          <a:p>
            <a:pPr marL="466725" lvl="1" indent="-238125"/>
            <a:r>
              <a:rPr lang="en-US" dirty="0" smtClean="0">
                <a:solidFill>
                  <a:schemeClr val="accent4">
                    <a:lumMod val="75000"/>
                  </a:schemeClr>
                </a:solidFill>
              </a:rPr>
              <a:t>Co-located housing and care services </a:t>
            </a:r>
          </a:p>
          <a:p>
            <a:pPr marL="466725" lvl="1" indent="-238125"/>
            <a:r>
              <a:rPr lang="en-US" dirty="0" smtClean="0">
                <a:solidFill>
                  <a:schemeClr val="accent4">
                    <a:lumMod val="75000"/>
                  </a:schemeClr>
                </a:solidFill>
              </a:rPr>
              <a:t>Targeted </a:t>
            </a:r>
            <a:r>
              <a:rPr lang="en-US" b="0" dirty="0" smtClean="0">
                <a:solidFill>
                  <a:schemeClr val="accent4">
                    <a:lumMod val="75000"/>
                  </a:schemeClr>
                </a:solidFill>
              </a:rPr>
              <a:t>adherence programs for PLWH experiencing unstable housing</a:t>
            </a:r>
          </a:p>
          <a:p>
            <a:pPr marL="466725" lvl="1" indent="-238125"/>
            <a:r>
              <a:rPr lang="en-US" dirty="0" smtClean="0">
                <a:solidFill>
                  <a:schemeClr val="accent4">
                    <a:lumMod val="75000"/>
                  </a:schemeClr>
                </a:solidFill>
              </a:rPr>
              <a:t>Enhanced strategic relationships with housing providers/experts</a:t>
            </a:r>
          </a:p>
          <a:p>
            <a:pPr marL="466725" lvl="1" indent="-238125"/>
            <a:r>
              <a:rPr lang="en-US" dirty="0" smtClean="0">
                <a:solidFill>
                  <a:schemeClr val="accent4">
                    <a:lumMod val="75000"/>
                  </a:schemeClr>
                </a:solidFill>
              </a:rPr>
              <a:t>Inclusion of a housing indicator as a risk for non-adherence and/or medical retention</a:t>
            </a:r>
          </a:p>
          <a:p>
            <a:pPr marL="466725" lvl="1" indent="-238125"/>
            <a:r>
              <a:rPr lang="en-US" b="0" dirty="0" smtClean="0">
                <a:solidFill>
                  <a:schemeClr val="accent4">
                    <a:lumMod val="75000"/>
                  </a:schemeClr>
                </a:solidFill>
              </a:rPr>
              <a:t>Assessment of housing status as part of a care plan</a:t>
            </a:r>
          </a:p>
          <a:p>
            <a:pPr marL="466725" lvl="1" indent="-238125"/>
            <a:r>
              <a:rPr lang="en-US" dirty="0" smtClean="0">
                <a:solidFill>
                  <a:schemeClr val="accent4">
                    <a:lumMod val="75000"/>
                  </a:schemeClr>
                </a:solidFill>
              </a:rPr>
              <a:t>Resource commitment as appropriate</a:t>
            </a:r>
            <a:endParaRPr lang="en-US" b="0" dirty="0">
              <a:solidFill>
                <a:schemeClr val="accent4">
                  <a:lumMod val="75000"/>
                </a:schemeClr>
              </a:solidFill>
            </a:endParaRPr>
          </a:p>
        </p:txBody>
      </p:sp>
      <p:pic>
        <p:nvPicPr>
          <p:cNvPr id="5" name="Picture 4"/>
          <p:cNvPicPr>
            <a:picLocks noChangeAspect="1"/>
          </p:cNvPicPr>
          <p:nvPr/>
        </p:nvPicPr>
        <p:blipFill>
          <a:blip r:embed="rId3"/>
          <a:stretch>
            <a:fillRect/>
          </a:stretch>
        </p:blipFill>
        <p:spPr>
          <a:xfrm>
            <a:off x="6858000" y="4800600"/>
            <a:ext cx="1906781" cy="1295400"/>
          </a:xfrm>
          <a:prstGeom prst="rect">
            <a:avLst/>
          </a:prstGeom>
        </p:spPr>
      </p:pic>
    </p:spTree>
    <p:extLst>
      <p:ext uri="{BB962C8B-B14F-4D97-AF65-F5344CB8AC3E}">
        <p14:creationId xmlns:p14="http://schemas.microsoft.com/office/powerpoint/2010/main" val="2804244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58874"/>
          </a:xfrm>
        </p:spPr>
        <p:txBody>
          <a:bodyPr/>
          <a:lstStyle/>
          <a:p>
            <a:r>
              <a:rPr lang="en-US" dirty="0" smtClean="0"/>
              <a:t>RWHAP Resources</a:t>
            </a:r>
            <a:endParaRPr lang="en-US" dirty="0"/>
          </a:p>
        </p:txBody>
      </p:sp>
      <p:sp>
        <p:nvSpPr>
          <p:cNvPr id="3" name="Content Placeholder 2"/>
          <p:cNvSpPr>
            <a:spLocks noGrp="1"/>
          </p:cNvSpPr>
          <p:nvPr>
            <p:ph idx="1"/>
          </p:nvPr>
        </p:nvSpPr>
        <p:spPr>
          <a:xfrm>
            <a:off x="381000" y="1752599"/>
            <a:ext cx="8382000" cy="4754747"/>
          </a:xfrm>
        </p:spPr>
        <p:txBody>
          <a:bodyPr>
            <a:normAutofit/>
          </a:bodyPr>
          <a:lstStyle/>
          <a:p>
            <a:pPr marL="0" indent="0">
              <a:buNone/>
              <a:defRPr/>
            </a:pPr>
            <a:r>
              <a:rPr lang="en-US" altLang="en-US" sz="2400" dirty="0"/>
              <a:t>Ryan White HIV/AIDS Program</a:t>
            </a:r>
          </a:p>
          <a:p>
            <a:pPr marL="0" indent="0">
              <a:buNone/>
              <a:defRPr/>
            </a:pPr>
            <a:r>
              <a:rPr lang="en-US" altLang="en-US" sz="2400" dirty="0">
                <a:hlinkClick r:id="rId2"/>
              </a:rPr>
              <a:t>https://hab.hrsa.gov/about-ryan-white-hivaids-program</a:t>
            </a:r>
            <a:r>
              <a:rPr lang="en-US" altLang="en-US" sz="2400" dirty="0"/>
              <a:t> </a:t>
            </a:r>
          </a:p>
          <a:p>
            <a:endParaRPr lang="en-US" sz="900" dirty="0" smtClean="0"/>
          </a:p>
          <a:p>
            <a:pPr marL="0" indent="0">
              <a:buNone/>
            </a:pPr>
            <a:r>
              <a:rPr lang="en-US" sz="2400" dirty="0" smtClean="0"/>
              <a:t>Policy Clarification Notice #16-02</a:t>
            </a:r>
            <a:r>
              <a:rPr lang="en-US" sz="2400" dirty="0"/>
              <a:t>: Ryan White HIV/AIDS Program Services: Eligible Individuals &amp; Allowable Uses of Funds </a:t>
            </a:r>
          </a:p>
          <a:p>
            <a:pPr marL="0" indent="0">
              <a:buNone/>
            </a:pPr>
            <a:r>
              <a:rPr lang="en-US" sz="2400" dirty="0" smtClean="0">
                <a:hlinkClick r:id="rId3"/>
              </a:rPr>
              <a:t>https://hab.hrsa.gov/sites/default/files/hab/program-grants-management/ServiceCategoryPCN_16-02Final.pdf</a:t>
            </a:r>
            <a:endParaRPr lang="en-US" sz="2400" dirty="0" smtClean="0"/>
          </a:p>
          <a:p>
            <a:pPr marL="0" indent="0">
              <a:buNone/>
            </a:pPr>
            <a:endParaRPr lang="en-US" sz="900" dirty="0" smtClean="0"/>
          </a:p>
          <a:p>
            <a:pPr marL="0" indent="0">
              <a:buNone/>
            </a:pPr>
            <a:r>
              <a:rPr lang="en-US" sz="2400" dirty="0" smtClean="0"/>
              <a:t>Ryan White HIV/AIDS Program Annual Client Level Data Report, 2015</a:t>
            </a:r>
          </a:p>
          <a:p>
            <a:pPr marL="0" indent="0">
              <a:buNone/>
            </a:pPr>
            <a:r>
              <a:rPr lang="en-US" sz="2400" dirty="0" smtClean="0">
                <a:hlinkClick r:id="rId4"/>
              </a:rPr>
              <a:t>https://hab.hrsa.gov/sites/default/files/hab/data/datareports/2015rwhapdatareport.pdf</a:t>
            </a:r>
            <a:endParaRPr lang="en-US" sz="2400" dirty="0" smtClean="0"/>
          </a:p>
        </p:txBody>
      </p:sp>
    </p:spTree>
    <p:extLst>
      <p:ext uri="{BB962C8B-B14F-4D97-AF65-F5344CB8AC3E}">
        <p14:creationId xmlns:p14="http://schemas.microsoft.com/office/powerpoint/2010/main" val="1082447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4800" y="228600"/>
            <a:ext cx="8229600" cy="1295400"/>
          </a:xfrm>
        </p:spPr>
        <p:txBody>
          <a:bodyPr>
            <a:normAutofit/>
          </a:bodyPr>
          <a:lstStyle/>
          <a:p>
            <a:pPr>
              <a:defRPr/>
            </a:pPr>
            <a:r>
              <a:rPr lang="en-US" sz="3600" dirty="0" smtClean="0">
                <a:solidFill>
                  <a:schemeClr val="accent4">
                    <a:lumMod val="50000"/>
                  </a:schemeClr>
                </a:solidFill>
              </a:rPr>
              <a:t>Special Projects of National Significance (SPNS)—Purpose &amp; Mission</a:t>
            </a:r>
            <a:endParaRPr lang="en-US" sz="3600" dirty="0">
              <a:solidFill>
                <a:schemeClr val="accent4">
                  <a:lumMod val="50000"/>
                </a:schemeClr>
              </a:solidFill>
            </a:endParaRPr>
          </a:p>
        </p:txBody>
      </p:sp>
      <p:sp>
        <p:nvSpPr>
          <p:cNvPr id="7171" name="Content Placeholder 2"/>
          <p:cNvSpPr>
            <a:spLocks noGrp="1"/>
          </p:cNvSpPr>
          <p:nvPr>
            <p:ph idx="1"/>
          </p:nvPr>
        </p:nvSpPr>
        <p:spPr>
          <a:xfrm>
            <a:off x="228600" y="1676400"/>
            <a:ext cx="8686800" cy="4953000"/>
          </a:xfrm>
        </p:spPr>
        <p:txBody>
          <a:bodyPr>
            <a:noAutofit/>
          </a:bodyPr>
          <a:lstStyle/>
          <a:p>
            <a:pPr>
              <a:lnSpc>
                <a:spcPct val="100000"/>
              </a:lnSpc>
              <a:spcBef>
                <a:spcPts val="0"/>
              </a:spcBef>
              <a:defRPr/>
            </a:pPr>
            <a:r>
              <a:rPr lang="en-US" sz="2200" dirty="0" smtClean="0">
                <a:cs typeface="Arial" panose="020B0604020202020204" pitchFamily="34" charset="0"/>
              </a:rPr>
              <a:t>SPNS is a component of the </a:t>
            </a:r>
            <a:r>
              <a:rPr lang="en-US" sz="2200" b="1" dirty="0" smtClean="0">
                <a:cs typeface="Arial" panose="020B0604020202020204" pitchFamily="34" charset="0"/>
              </a:rPr>
              <a:t>Ryan White HIV/AIDS Program</a:t>
            </a:r>
            <a:r>
              <a:rPr lang="en-US" sz="2200" dirty="0" smtClean="0">
                <a:cs typeface="Arial" panose="020B0604020202020204" pitchFamily="34" charset="0"/>
              </a:rPr>
              <a:t>, funded under </a:t>
            </a:r>
            <a:r>
              <a:rPr lang="en-US" sz="2200" b="1" dirty="0" smtClean="0">
                <a:cs typeface="Arial" panose="020B0604020202020204" pitchFamily="34" charset="0"/>
              </a:rPr>
              <a:t>Part F</a:t>
            </a:r>
            <a:r>
              <a:rPr lang="en-US" sz="2200" dirty="0" smtClean="0">
                <a:cs typeface="Arial" panose="020B0604020202020204" pitchFamily="34" charset="0"/>
              </a:rPr>
              <a:t> of the Ryan White HIV/AIDS Treatment Extension Act</a:t>
            </a:r>
          </a:p>
          <a:p>
            <a:pPr>
              <a:lnSpc>
                <a:spcPct val="100000"/>
              </a:lnSpc>
              <a:spcBef>
                <a:spcPts val="0"/>
              </a:spcBef>
              <a:defRPr/>
            </a:pPr>
            <a:r>
              <a:rPr lang="en-US" sz="2200" dirty="0">
                <a:cs typeface="Arial" panose="020B0604020202020204" pitchFamily="34" charset="0"/>
              </a:rPr>
              <a:t>S</a:t>
            </a:r>
            <a:r>
              <a:rPr lang="en-US" sz="2200" dirty="0" smtClean="0">
                <a:cs typeface="Arial" panose="020B0604020202020204" pitchFamily="34" charset="0"/>
              </a:rPr>
              <a:t>PNS Program supports the </a:t>
            </a:r>
            <a:r>
              <a:rPr lang="en-US" sz="2200" b="1" dirty="0" smtClean="0">
                <a:cs typeface="Arial" panose="020B0604020202020204" pitchFamily="34" charset="0"/>
              </a:rPr>
              <a:t>development of innovative models </a:t>
            </a:r>
            <a:r>
              <a:rPr lang="en-US" sz="2200" dirty="0" smtClean="0">
                <a:cs typeface="Arial" panose="020B0604020202020204" pitchFamily="34" charset="0"/>
              </a:rPr>
              <a:t>of HIV care to quickly respond to the emerging needs of clients served by the Ryan White HIV/AIDS Program  </a:t>
            </a:r>
            <a:endParaRPr lang="en-US" sz="2200" dirty="0">
              <a:cs typeface="Arial" panose="020B0604020202020204" pitchFamily="34" charset="0"/>
            </a:endParaRPr>
          </a:p>
          <a:p>
            <a:pPr>
              <a:lnSpc>
                <a:spcPct val="100000"/>
              </a:lnSpc>
              <a:spcBef>
                <a:spcPts val="0"/>
              </a:spcBef>
              <a:defRPr/>
            </a:pPr>
            <a:r>
              <a:rPr lang="en-US" sz="2200" dirty="0" smtClean="0">
                <a:cs typeface="Arial" panose="020B0604020202020204" pitchFamily="34" charset="0"/>
              </a:rPr>
              <a:t>SPNS </a:t>
            </a:r>
            <a:r>
              <a:rPr lang="en-US" sz="2200" b="1" dirty="0" smtClean="0">
                <a:cs typeface="Arial" panose="020B0604020202020204" pitchFamily="34" charset="0"/>
              </a:rPr>
              <a:t>evaluates the effectiveness </a:t>
            </a:r>
            <a:r>
              <a:rPr lang="en-US" sz="2200" dirty="0" smtClean="0">
                <a:cs typeface="Arial" panose="020B0604020202020204" pitchFamily="34" charset="0"/>
              </a:rPr>
              <a:t>of these models’ design, implementation, utilization, cost, and health-related outcomes, while promoting dissemination and replication of successful models  </a:t>
            </a:r>
          </a:p>
          <a:p>
            <a:pPr marL="0" indent="0" algn="ctr">
              <a:lnSpc>
                <a:spcPct val="100000"/>
              </a:lnSpc>
              <a:spcBef>
                <a:spcPts val="0"/>
              </a:spcBef>
              <a:buNone/>
              <a:defRPr/>
            </a:pPr>
            <a:endParaRPr lang="en-US" sz="2800" dirty="0" smtClean="0">
              <a:solidFill>
                <a:srgbClr val="C00000"/>
              </a:solidFill>
            </a:endParaRPr>
          </a:p>
          <a:p>
            <a:pPr marL="0" indent="0" algn="ctr">
              <a:lnSpc>
                <a:spcPct val="100000"/>
              </a:lnSpc>
              <a:spcBef>
                <a:spcPts val="0"/>
              </a:spcBef>
              <a:buNone/>
              <a:defRPr/>
            </a:pPr>
            <a:r>
              <a:rPr lang="en-US" sz="2800" dirty="0" smtClean="0">
                <a:solidFill>
                  <a:srgbClr val="C00000"/>
                </a:solidFill>
              </a:rPr>
              <a:t>Mission</a:t>
            </a:r>
            <a:endParaRPr lang="en-US" sz="2800" dirty="0" smtClean="0">
              <a:solidFill>
                <a:srgbClr val="C00000"/>
              </a:solidFill>
            </a:endParaRPr>
          </a:p>
          <a:p>
            <a:pPr marL="0" indent="0" algn="ctr">
              <a:lnSpc>
                <a:spcPct val="100000"/>
              </a:lnSpc>
              <a:spcBef>
                <a:spcPts val="0"/>
              </a:spcBef>
              <a:buNone/>
              <a:defRPr/>
            </a:pPr>
            <a:r>
              <a:rPr lang="en-US" sz="2200" dirty="0" smtClean="0">
                <a:cs typeface="Arial" panose="020B0604020202020204" pitchFamily="34" charset="0"/>
              </a:rPr>
              <a:t>Provide HIV service delivery through demonstration projects and evaluation focused primarily on underserved and uninsured populations</a:t>
            </a:r>
            <a:endParaRPr lang="en-US" sz="2200" dirty="0">
              <a:cs typeface="Arial" panose="020B0604020202020204" pitchFamily="34" charset="0"/>
            </a:endParaRPr>
          </a:p>
        </p:txBody>
      </p:sp>
      <p:sp>
        <p:nvSpPr>
          <p:cNvPr id="10244" name="Slide Number Placeholder 1"/>
          <p:cNvSpPr>
            <a:spLocks noGrp="1"/>
          </p:cNvSpPr>
          <p:nvPr>
            <p:ph type="sldNum" sz="quarter" idx="4294967295"/>
          </p:nvPr>
        </p:nvSpPr>
        <p:spPr bwMode="auto">
          <a:xfrm>
            <a:off x="8531225" y="5867400"/>
            <a:ext cx="549275" cy="177800"/>
          </a:xfrm>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a:solidFill>
                  <a:srgbClr val="057590"/>
                </a:solidFill>
                <a:latin typeface="Arial Unicode MS" pitchFamily="34" charset="-128"/>
              </a:defRPr>
            </a:lvl1pPr>
            <a:lvl2pPr marL="742950" indent="-285750" eaLnBrk="0" hangingPunct="0">
              <a:spcBef>
                <a:spcPct val="20000"/>
              </a:spcBef>
              <a:buChar char="–"/>
              <a:defRPr sz="2800">
                <a:solidFill>
                  <a:srgbClr val="057590"/>
                </a:solidFill>
                <a:latin typeface="Arial Unicode MS" pitchFamily="34" charset="-128"/>
              </a:defRPr>
            </a:lvl2pPr>
            <a:lvl3pPr marL="1143000" indent="-228600" eaLnBrk="0" hangingPunct="0">
              <a:spcBef>
                <a:spcPct val="20000"/>
              </a:spcBef>
              <a:buChar char="•"/>
              <a:defRPr sz="2400">
                <a:solidFill>
                  <a:srgbClr val="057590"/>
                </a:solidFill>
                <a:latin typeface="Arial Unicode MS" pitchFamily="34" charset="-128"/>
              </a:defRPr>
            </a:lvl3pPr>
            <a:lvl4pPr marL="1600200" indent="-228600" eaLnBrk="0" hangingPunct="0">
              <a:spcBef>
                <a:spcPct val="20000"/>
              </a:spcBef>
              <a:buChar char="–"/>
              <a:defRPr sz="2000">
                <a:solidFill>
                  <a:srgbClr val="057590"/>
                </a:solidFill>
                <a:latin typeface="Arial Unicode MS" pitchFamily="34" charset="-128"/>
              </a:defRPr>
            </a:lvl4pPr>
            <a:lvl5pPr marL="2057400" indent="-228600" eaLnBrk="0" hangingPunct="0">
              <a:spcBef>
                <a:spcPct val="20000"/>
              </a:spcBef>
              <a:buChar char="»"/>
              <a:defRPr sz="2000">
                <a:solidFill>
                  <a:srgbClr val="057590"/>
                </a:solidFill>
                <a:latin typeface="Arial Unicode MS" pitchFamily="34" charset="-128"/>
              </a:defRPr>
            </a:lvl5pPr>
            <a:lvl6pPr marL="2514600" indent="-228600" eaLnBrk="0" fontAlgn="base" hangingPunct="0">
              <a:spcBef>
                <a:spcPct val="20000"/>
              </a:spcBef>
              <a:spcAft>
                <a:spcPct val="0"/>
              </a:spcAft>
              <a:buChar char="»"/>
              <a:defRPr sz="2000">
                <a:solidFill>
                  <a:srgbClr val="057590"/>
                </a:solidFill>
                <a:latin typeface="Arial Unicode MS" pitchFamily="34" charset="-128"/>
              </a:defRPr>
            </a:lvl6pPr>
            <a:lvl7pPr marL="2971800" indent="-228600" eaLnBrk="0" fontAlgn="base" hangingPunct="0">
              <a:spcBef>
                <a:spcPct val="20000"/>
              </a:spcBef>
              <a:spcAft>
                <a:spcPct val="0"/>
              </a:spcAft>
              <a:buChar char="»"/>
              <a:defRPr sz="2000">
                <a:solidFill>
                  <a:srgbClr val="057590"/>
                </a:solidFill>
                <a:latin typeface="Arial Unicode MS" pitchFamily="34" charset="-128"/>
              </a:defRPr>
            </a:lvl7pPr>
            <a:lvl8pPr marL="3429000" indent="-228600" eaLnBrk="0" fontAlgn="base" hangingPunct="0">
              <a:spcBef>
                <a:spcPct val="20000"/>
              </a:spcBef>
              <a:spcAft>
                <a:spcPct val="0"/>
              </a:spcAft>
              <a:buChar char="»"/>
              <a:defRPr sz="2000">
                <a:solidFill>
                  <a:srgbClr val="057590"/>
                </a:solidFill>
                <a:latin typeface="Arial Unicode MS" pitchFamily="34" charset="-128"/>
              </a:defRPr>
            </a:lvl8pPr>
            <a:lvl9pPr marL="3886200" indent="-228600" eaLnBrk="0" fontAlgn="base" hangingPunct="0">
              <a:spcBef>
                <a:spcPct val="20000"/>
              </a:spcBef>
              <a:spcAft>
                <a:spcPct val="0"/>
              </a:spcAft>
              <a:buChar char="»"/>
              <a:defRPr sz="2000">
                <a:solidFill>
                  <a:srgbClr val="057590"/>
                </a:solidFill>
                <a:latin typeface="Arial Unicode MS" pitchFamily="34" charset="-128"/>
              </a:defRPr>
            </a:lvl9pPr>
          </a:lstStyle>
          <a:p>
            <a:pPr eaLnBrk="1" hangingPunct="1">
              <a:spcBef>
                <a:spcPct val="0"/>
              </a:spcBef>
              <a:buFontTx/>
              <a:buNone/>
            </a:pPr>
            <a:fld id="{DD81DC87-5A83-4301-B009-6D048FE9033F}" type="slidenum">
              <a:rPr lang="en-US" altLang="en-US" sz="1800">
                <a:solidFill>
                  <a:schemeClr val="tx1"/>
                </a:solidFill>
                <a:latin typeface="CopprplGoth Bd BT" pitchFamily="34" charset="0"/>
              </a:rPr>
              <a:pPr eaLnBrk="1" hangingPunct="1">
                <a:spcBef>
                  <a:spcPct val="0"/>
                </a:spcBef>
                <a:buFontTx/>
                <a:buNone/>
              </a:pPr>
              <a:t>14</a:t>
            </a:fld>
            <a:endParaRPr lang="en-US" altLang="en-US" sz="1800" dirty="0">
              <a:solidFill>
                <a:schemeClr val="tx1"/>
              </a:solidFill>
              <a:latin typeface="CopprplGoth Bd BT" pitchFamily="34" charset="0"/>
            </a:endParaRPr>
          </a:p>
        </p:txBody>
      </p:sp>
    </p:spTree>
    <p:extLst>
      <p:ext uri="{BB962C8B-B14F-4D97-AF65-F5344CB8AC3E}">
        <p14:creationId xmlns:p14="http://schemas.microsoft.com/office/powerpoint/2010/main" val="247251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6838"/>
            <a:ext cx="7556500" cy="1116012"/>
          </a:xfrm>
        </p:spPr>
        <p:txBody>
          <a:bodyPr/>
          <a:lstStyle/>
          <a:p>
            <a:pPr algn="ctr"/>
            <a:r>
              <a:rPr lang="en-US" dirty="0" smtClean="0"/>
              <a:t>	Types of SPNS Grantees</a:t>
            </a:r>
            <a:br>
              <a:rPr lang="en-US" dirty="0" smtClean="0"/>
            </a:br>
            <a:r>
              <a:rPr lang="en-US" sz="2100" i="1" dirty="0" smtClean="0"/>
              <a:t>70 Current SPNS Sites</a:t>
            </a:r>
            <a:endParaRPr lang="en-US" sz="2100" i="1" dirty="0"/>
          </a:p>
        </p:txBody>
      </p:sp>
      <p:sp>
        <p:nvSpPr>
          <p:cNvPr id="6" name="TextBox 5"/>
          <p:cNvSpPr txBox="1"/>
          <p:nvPr/>
        </p:nvSpPr>
        <p:spPr>
          <a:xfrm>
            <a:off x="304800" y="5410200"/>
            <a:ext cx="860836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SPNS recipients represent public and private nonprofit organizations that serve people living with HIV/AIDS.</a:t>
            </a:r>
            <a:endParaRPr lang="en-US" dirty="0"/>
          </a:p>
        </p:txBody>
      </p:sp>
      <p:pic>
        <p:nvPicPr>
          <p:cNvPr id="3" name="Picture 2"/>
          <p:cNvPicPr>
            <a:picLocks noChangeAspect="1"/>
          </p:cNvPicPr>
          <p:nvPr/>
        </p:nvPicPr>
        <p:blipFill>
          <a:blip r:embed="rId3"/>
          <a:stretch>
            <a:fillRect/>
          </a:stretch>
        </p:blipFill>
        <p:spPr>
          <a:xfrm>
            <a:off x="559142" y="928881"/>
            <a:ext cx="8178458" cy="4633719"/>
          </a:xfrm>
          <a:prstGeom prst="rect">
            <a:avLst/>
          </a:prstGeom>
        </p:spPr>
      </p:pic>
    </p:spTree>
    <p:extLst>
      <p:ext uri="{BB962C8B-B14F-4D97-AF65-F5344CB8AC3E}">
        <p14:creationId xmlns:p14="http://schemas.microsoft.com/office/powerpoint/2010/main" val="3143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8077199" cy="6705600"/>
          </a:xfrm>
          <a:prstGeom prst="rect">
            <a:avLst/>
          </a:prstGeom>
        </p:spPr>
      </p:pic>
    </p:spTree>
    <p:extLst>
      <p:ext uri="{BB962C8B-B14F-4D97-AF65-F5344CB8AC3E}">
        <p14:creationId xmlns:p14="http://schemas.microsoft.com/office/powerpoint/2010/main" val="14714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Visual representation of build and maintain sustainable linkages to mental health, substance abuse treatement, and HIV/AIDS primary care services" title="Building a Medical Home for Multiply Diagnosed HIV-positive Populations graphic represent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 y="0"/>
            <a:ext cx="9136968" cy="6019800"/>
          </a:xfrm>
          <a:prstGeom prst="rect">
            <a:avLst/>
          </a:prstGeom>
        </p:spPr>
      </p:pic>
      <p:sp>
        <p:nvSpPr>
          <p:cNvPr id="4" name="Rectangle 3"/>
          <p:cNvSpPr/>
          <p:nvPr/>
        </p:nvSpPr>
        <p:spPr>
          <a:xfrm>
            <a:off x="78820" y="2667000"/>
            <a:ext cx="3767964" cy="3108543"/>
          </a:xfrm>
          <a:prstGeom prst="rect">
            <a:avLst/>
          </a:prstGeom>
        </p:spPr>
        <p:txBody>
          <a:bodyPr wrap="square">
            <a:spAutoFit/>
          </a:bodyPr>
          <a:lstStyle/>
          <a:p>
            <a:r>
              <a:rPr lang="en-US" sz="2800" dirty="0">
                <a:latin typeface="Candara" panose="020E0502030303020204" pitchFamily="34" charset="0"/>
              </a:rPr>
              <a:t>B</a:t>
            </a:r>
            <a:r>
              <a:rPr lang="en-US" sz="2800" dirty="0" smtClean="0">
                <a:latin typeface="Candara" panose="020E0502030303020204" pitchFamily="34" charset="0"/>
              </a:rPr>
              <a:t>uild</a:t>
            </a:r>
            <a:r>
              <a:rPr lang="en-US" sz="2400" dirty="0" smtClean="0">
                <a:latin typeface="Candara" panose="020E0502030303020204" pitchFamily="34" charset="0"/>
              </a:rPr>
              <a:t> </a:t>
            </a:r>
            <a:r>
              <a:rPr lang="en-US" sz="2800" dirty="0">
                <a:latin typeface="Candara" panose="020E0502030303020204" pitchFamily="34" charset="0"/>
              </a:rPr>
              <a:t>and maintain sustainable linkages to mental health, substance abuse </a:t>
            </a:r>
            <a:r>
              <a:rPr lang="en-US" sz="2800" dirty="0" smtClean="0">
                <a:latin typeface="Candara" panose="020E0502030303020204" pitchFamily="34" charset="0"/>
              </a:rPr>
              <a:t>treatment, </a:t>
            </a:r>
            <a:r>
              <a:rPr lang="en-US" sz="2800" dirty="0">
                <a:latin typeface="Candara" panose="020E0502030303020204" pitchFamily="34" charset="0"/>
              </a:rPr>
              <a:t>and HIV/AIDS primary care services</a:t>
            </a:r>
          </a:p>
        </p:txBody>
      </p:sp>
      <p:sp>
        <p:nvSpPr>
          <p:cNvPr id="2" name="Rectangle 1"/>
          <p:cNvSpPr/>
          <p:nvPr/>
        </p:nvSpPr>
        <p:spPr>
          <a:xfrm>
            <a:off x="109300" y="6096000"/>
            <a:ext cx="3353162" cy="369332"/>
          </a:xfrm>
          <a:prstGeom prst="rect">
            <a:avLst/>
          </a:prstGeom>
        </p:spPr>
        <p:txBody>
          <a:bodyPr wrap="none">
            <a:spAutoFit/>
          </a:bodyPr>
          <a:lstStyle/>
          <a:p>
            <a:pPr lvl="1"/>
            <a:r>
              <a:rPr lang="en-US" dirty="0">
                <a:hlinkClick r:id="rId4"/>
              </a:rPr>
              <a:t>http://medheart.cahpp.org/</a:t>
            </a:r>
            <a:r>
              <a:rPr lang="en-US" dirty="0"/>
              <a:t> </a:t>
            </a:r>
          </a:p>
        </p:txBody>
      </p:sp>
    </p:spTree>
    <p:extLst>
      <p:ext uri="{BB962C8B-B14F-4D97-AF65-F5344CB8AC3E}">
        <p14:creationId xmlns:p14="http://schemas.microsoft.com/office/powerpoint/2010/main" val="207827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07509" y="228600"/>
            <a:ext cx="8856662" cy="4800600"/>
          </a:xfrm>
        </p:spPr>
      </p:pic>
      <p:sp>
        <p:nvSpPr>
          <p:cNvPr id="7" name="Rectangle 6"/>
          <p:cNvSpPr/>
          <p:nvPr/>
        </p:nvSpPr>
        <p:spPr>
          <a:xfrm>
            <a:off x="304800" y="5171205"/>
            <a:ext cx="8001000" cy="1015663"/>
          </a:xfrm>
          <a:prstGeom prst="rect">
            <a:avLst/>
          </a:prstGeom>
        </p:spPr>
        <p:txBody>
          <a:bodyPr wrap="square">
            <a:spAutoFit/>
          </a:bodyPr>
          <a:lstStyle/>
          <a:p>
            <a:r>
              <a:rPr lang="en-US" sz="2000" b="1" dirty="0" smtClean="0">
                <a:solidFill>
                  <a:schemeClr val="accent3">
                    <a:lumMod val="50000"/>
                  </a:schemeClr>
                </a:solidFill>
              </a:rPr>
              <a:t>Goal: </a:t>
            </a:r>
            <a:r>
              <a:rPr lang="en-US" sz="2000" dirty="0" smtClean="0">
                <a:solidFill>
                  <a:schemeClr val="accent3">
                    <a:lumMod val="50000"/>
                  </a:schemeClr>
                </a:solidFill>
              </a:rPr>
              <a:t>To engage homeless/unstably housed persons living with HIV who have mental illness and/or substance use disorders in HIV and behavioral health care and obtain stable housing</a:t>
            </a:r>
            <a:endParaRPr lang="en-US" sz="2000" dirty="0">
              <a:solidFill>
                <a:schemeClr val="accent3">
                  <a:lumMod val="50000"/>
                </a:schemeClr>
              </a:solidFill>
            </a:endParaRPr>
          </a:p>
        </p:txBody>
      </p:sp>
    </p:spTree>
    <p:extLst>
      <p:ext uri="{BB962C8B-B14F-4D97-AF65-F5344CB8AC3E}">
        <p14:creationId xmlns:p14="http://schemas.microsoft.com/office/powerpoint/2010/main" val="344162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7300"/>
            <a:ext cx="7886700" cy="1325564"/>
          </a:xfrm>
        </p:spPr>
        <p:txBody>
          <a:bodyPr/>
          <a:lstStyle/>
          <a:p>
            <a:r>
              <a:rPr lang="en-US" dirty="0" smtClean="0"/>
              <a:t>Building Collaborative Partnerships </a:t>
            </a:r>
            <a:endParaRPr lang="en-US" dirty="0"/>
          </a:p>
        </p:txBody>
      </p:sp>
      <p:sp>
        <p:nvSpPr>
          <p:cNvPr id="3" name="Content Placeholder 2"/>
          <p:cNvSpPr>
            <a:spLocks noGrp="1"/>
          </p:cNvSpPr>
          <p:nvPr>
            <p:ph sz="half" idx="1"/>
          </p:nvPr>
        </p:nvSpPr>
        <p:spPr>
          <a:xfrm>
            <a:off x="152400" y="1522864"/>
            <a:ext cx="4210050" cy="3962399"/>
          </a:xfrm>
        </p:spPr>
        <p:txBody>
          <a:bodyPr>
            <a:noAutofit/>
          </a:bodyPr>
          <a:lstStyle/>
          <a:p>
            <a:pPr>
              <a:spcAft>
                <a:spcPts val="1800"/>
              </a:spcAft>
            </a:pPr>
            <a:r>
              <a:rPr lang="en-US" sz="2400" b="0" dirty="0" smtClean="0">
                <a:solidFill>
                  <a:schemeClr val="accent3">
                    <a:lumMod val="50000"/>
                  </a:schemeClr>
                </a:solidFill>
              </a:rPr>
              <a:t>Co-location of health care in housing/shelter units</a:t>
            </a:r>
          </a:p>
          <a:p>
            <a:pPr>
              <a:spcAft>
                <a:spcPts val="1800"/>
              </a:spcAft>
            </a:pPr>
            <a:r>
              <a:rPr lang="en-US" sz="2400" b="0" dirty="0" smtClean="0">
                <a:solidFill>
                  <a:schemeClr val="accent3">
                    <a:lumMod val="50000"/>
                  </a:schemeClr>
                </a:solidFill>
              </a:rPr>
              <a:t>Creating special needs units for </a:t>
            </a:r>
            <a:r>
              <a:rPr lang="en-US" sz="2400" b="0" dirty="0" smtClean="0">
                <a:solidFill>
                  <a:schemeClr val="accent3">
                    <a:lumMod val="50000"/>
                  </a:schemeClr>
                </a:solidFill>
              </a:rPr>
              <a:t>PLWH </a:t>
            </a:r>
            <a:r>
              <a:rPr lang="en-US" sz="2400" b="0" dirty="0" smtClean="0">
                <a:solidFill>
                  <a:schemeClr val="accent3">
                    <a:lumMod val="50000"/>
                  </a:schemeClr>
                </a:solidFill>
              </a:rPr>
              <a:t>in housing programs</a:t>
            </a:r>
          </a:p>
          <a:p>
            <a:pPr>
              <a:spcAft>
                <a:spcPts val="1800"/>
              </a:spcAft>
            </a:pPr>
            <a:r>
              <a:rPr lang="en-US" sz="2400" b="0" dirty="0" smtClean="0">
                <a:solidFill>
                  <a:schemeClr val="accent3">
                    <a:lumMod val="50000"/>
                  </a:schemeClr>
                </a:solidFill>
              </a:rPr>
              <a:t>Mobile health teams to housing agencies/health centers</a:t>
            </a:r>
          </a:p>
          <a:p>
            <a:pPr>
              <a:spcAft>
                <a:spcPts val="1800"/>
              </a:spcAft>
            </a:pPr>
            <a:r>
              <a:rPr lang="en-US" sz="2400" b="0" dirty="0" smtClean="0">
                <a:solidFill>
                  <a:schemeClr val="accent3">
                    <a:lumMod val="50000"/>
                  </a:schemeClr>
                </a:solidFill>
              </a:rPr>
              <a:t>Emergency housing programs</a:t>
            </a:r>
          </a:p>
          <a:p>
            <a:pPr>
              <a:spcAft>
                <a:spcPts val="1800"/>
              </a:spcAft>
            </a:pPr>
            <a:r>
              <a:rPr lang="en-US" sz="2400" b="0" dirty="0" smtClean="0">
                <a:solidFill>
                  <a:schemeClr val="accent3">
                    <a:lumMod val="50000"/>
                  </a:schemeClr>
                </a:solidFill>
              </a:rPr>
              <a:t>Establishing relationships with non traditional landlords</a:t>
            </a:r>
          </a:p>
          <a:p>
            <a:pPr>
              <a:spcAft>
                <a:spcPts val="1800"/>
              </a:spcAft>
            </a:pPr>
            <a:endParaRPr lang="en-US" sz="2000" b="0" dirty="0" smtClean="0">
              <a:solidFill>
                <a:schemeClr val="tx1"/>
              </a:solidFill>
            </a:endParaRPr>
          </a:p>
          <a:p>
            <a:pPr>
              <a:spcAft>
                <a:spcPts val="1800"/>
              </a:spcAft>
            </a:pPr>
            <a:endParaRPr lang="en-US" sz="2000" b="0" dirty="0">
              <a:solidFill>
                <a:schemeClr val="tx1"/>
              </a:solidFill>
            </a:endParaRPr>
          </a:p>
        </p:txBody>
      </p:sp>
      <p:pic>
        <p:nvPicPr>
          <p:cNvPr id="5" name="Content Placeholder 4"/>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5410200" y="1444195"/>
            <a:ext cx="3352800" cy="2518205"/>
          </a:xfrm>
          <a:prstGeom prst="rect">
            <a:avLst/>
          </a:prstGeom>
          <a:ln>
            <a:noFill/>
          </a:ln>
          <a:effectLst>
            <a:outerShdw blurRad="292100" dist="139700" dir="2700000" algn="tl" rotWithShape="0">
              <a:srgbClr val="333333">
                <a:alpha val="65000"/>
              </a:srgbClr>
            </a:outerShdw>
          </a:effectLst>
        </p:spPr>
      </p:pic>
      <p:pic>
        <p:nvPicPr>
          <p:cNvPr id="6" name="MAINIMAGE" descr="http://www.fhcsd.org/images/locations/connections1.jpg"/>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810000"/>
            <a:ext cx="3505200" cy="17997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919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4"/>
          </a:xfrm>
        </p:spPr>
        <p:txBody>
          <a:bodyPr/>
          <a:lstStyle/>
          <a:p>
            <a:r>
              <a:rPr lang="en-US" dirty="0" smtClean="0"/>
              <a:t>Ryan White HIV/AIDS Program </a:t>
            </a:r>
            <a:r>
              <a:rPr lang="en-US" dirty="0">
                <a:solidFill>
                  <a:srgbClr val="800000"/>
                </a:solidFill>
              </a:rPr>
              <a:t>Framework</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4229" y="1981200"/>
            <a:ext cx="6170371" cy="4273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5562600" y="1763084"/>
            <a:ext cx="3333750" cy="41805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2000" dirty="0"/>
              <a:t>Vision</a:t>
            </a:r>
          </a:p>
          <a:p>
            <a:pPr marL="0" indent="0" algn="ctr">
              <a:buNone/>
            </a:pPr>
            <a:r>
              <a:rPr lang="en-US" altLang="en-US" sz="2000" dirty="0"/>
              <a:t> Optimal HIV/AIDS care and treatment for all. </a:t>
            </a:r>
          </a:p>
          <a:p>
            <a:pPr marL="0" indent="0" algn="ctr">
              <a:buNone/>
            </a:pPr>
            <a:endParaRPr lang="en-US" altLang="en-US" sz="2000" dirty="0"/>
          </a:p>
          <a:p>
            <a:pPr marL="0" indent="0" algn="ctr">
              <a:buNone/>
            </a:pPr>
            <a:r>
              <a:rPr lang="en-US" altLang="en-US" sz="2000" dirty="0"/>
              <a:t>Mission</a:t>
            </a:r>
          </a:p>
          <a:p>
            <a:pPr marL="0" indent="0" algn="ctr">
              <a:buNone/>
            </a:pPr>
            <a:r>
              <a:rPr lang="en-US" altLang="en-US" sz="2000" dirty="0"/>
              <a:t>Provide leadership and resources to assure access to and retention in high quality, integrated care, and treatment services for vulnerable people living with HIV/AIDS and their families. </a:t>
            </a:r>
          </a:p>
          <a:p>
            <a:pPr marL="0" indent="0">
              <a:buNone/>
            </a:pPr>
            <a:endParaRPr lang="en-US" altLang="en-US" sz="2000" dirty="0">
              <a:solidFill>
                <a:srgbClr val="FF0000"/>
              </a:solidFill>
            </a:endParaRPr>
          </a:p>
        </p:txBody>
      </p:sp>
    </p:spTree>
    <p:extLst>
      <p:ext uri="{BB962C8B-B14F-4D97-AF65-F5344CB8AC3E}">
        <p14:creationId xmlns:p14="http://schemas.microsoft.com/office/powerpoint/2010/main" val="752551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7886700" cy="1325564"/>
          </a:xfrm>
        </p:spPr>
        <p:txBody>
          <a:bodyPr/>
          <a:lstStyle/>
          <a:p>
            <a:r>
              <a:rPr lang="en-US" dirty="0" smtClean="0"/>
              <a:t>Building Collaborative </a:t>
            </a:r>
            <a:r>
              <a:rPr lang="en-US" dirty="0" smtClean="0"/>
              <a:t>Partnerships (cont.)</a:t>
            </a:r>
            <a:endParaRPr lang="en-US" dirty="0"/>
          </a:p>
        </p:txBody>
      </p:sp>
      <p:sp>
        <p:nvSpPr>
          <p:cNvPr id="3" name="Content Placeholder 2"/>
          <p:cNvSpPr>
            <a:spLocks noGrp="1"/>
          </p:cNvSpPr>
          <p:nvPr>
            <p:ph idx="1"/>
          </p:nvPr>
        </p:nvSpPr>
        <p:spPr>
          <a:xfrm>
            <a:off x="381000" y="1690690"/>
            <a:ext cx="8115300" cy="4024310"/>
          </a:xfrm>
        </p:spPr>
        <p:txBody>
          <a:bodyPr>
            <a:normAutofit/>
          </a:bodyPr>
          <a:lstStyle/>
          <a:p>
            <a:r>
              <a:rPr lang="en-US" sz="2400" dirty="0" smtClean="0">
                <a:solidFill>
                  <a:schemeClr val="accent3">
                    <a:lumMod val="50000"/>
                  </a:schemeClr>
                </a:solidFill>
              </a:rPr>
              <a:t>City/county wide Ryan </a:t>
            </a:r>
            <a:r>
              <a:rPr lang="en-US" sz="2400" dirty="0" smtClean="0">
                <a:solidFill>
                  <a:schemeClr val="accent3">
                    <a:lumMod val="50000"/>
                  </a:schemeClr>
                </a:solidFill>
              </a:rPr>
              <a:t>White HIV/AIDS Program </a:t>
            </a:r>
            <a:r>
              <a:rPr lang="en-US" sz="2400" dirty="0" smtClean="0">
                <a:solidFill>
                  <a:schemeClr val="accent3">
                    <a:lumMod val="50000"/>
                  </a:schemeClr>
                </a:solidFill>
              </a:rPr>
              <a:t>and housing committees- Coordinated Access Initiatives</a:t>
            </a:r>
          </a:p>
          <a:p>
            <a:pPr marL="454025" lvl="2">
              <a:spcAft>
                <a:spcPts val="600"/>
              </a:spcAft>
              <a:tabLst>
                <a:tab pos="452438" algn="l"/>
              </a:tabLst>
            </a:pPr>
            <a:r>
              <a:rPr lang="en-US" sz="2400" dirty="0" smtClean="0">
                <a:solidFill>
                  <a:schemeClr val="accent3">
                    <a:lumMod val="50000"/>
                  </a:schemeClr>
                </a:solidFill>
              </a:rPr>
              <a:t>Greater New Haven Opening Doors Committee Health and Housing Team Meetings </a:t>
            </a:r>
          </a:p>
          <a:p>
            <a:pPr marL="454025" lvl="2">
              <a:spcAft>
                <a:spcPts val="600"/>
              </a:spcAft>
              <a:tabLst>
                <a:tab pos="452438" algn="l"/>
              </a:tabLst>
            </a:pPr>
            <a:r>
              <a:rPr lang="en-US" sz="2400" dirty="0" smtClean="0">
                <a:solidFill>
                  <a:schemeClr val="accent3">
                    <a:lumMod val="50000"/>
                  </a:schemeClr>
                </a:solidFill>
              </a:rPr>
              <a:t>Peer Navigator serves on the  Coordinated Access Committee for Pasadena County as the key contact for working with HIV Homeless</a:t>
            </a:r>
          </a:p>
          <a:p>
            <a:pPr marL="454025" lvl="2">
              <a:spcAft>
                <a:spcPts val="600"/>
              </a:spcAft>
              <a:tabLst>
                <a:tab pos="452438" algn="l"/>
              </a:tabLst>
            </a:pPr>
            <a:r>
              <a:rPr lang="en-US" sz="2400" dirty="0" smtClean="0">
                <a:solidFill>
                  <a:schemeClr val="accent3">
                    <a:lumMod val="50000"/>
                  </a:schemeClr>
                </a:solidFill>
              </a:rPr>
              <a:t>UF Cares &amp; River Region in </a:t>
            </a:r>
            <a:r>
              <a:rPr lang="en-US" sz="2400" dirty="0" smtClean="0">
                <a:solidFill>
                  <a:schemeClr val="accent3">
                    <a:lumMod val="50000"/>
                  </a:schemeClr>
                </a:solidFill>
              </a:rPr>
              <a:t>Jacksonville, FL</a:t>
            </a:r>
            <a:endParaRPr lang="en-US" sz="2400" dirty="0" smtClean="0">
              <a:solidFill>
                <a:schemeClr val="accent3">
                  <a:lumMod val="50000"/>
                </a:schemeClr>
              </a:solidFill>
            </a:endParaRPr>
          </a:p>
          <a:p>
            <a:pPr marL="454025" lvl="2">
              <a:spcAft>
                <a:spcPts val="600"/>
              </a:spcAft>
              <a:tabLst>
                <a:tab pos="452438" algn="l"/>
              </a:tabLst>
            </a:pPr>
            <a:r>
              <a:rPr lang="en-US" sz="2400" dirty="0" smtClean="0">
                <a:solidFill>
                  <a:schemeClr val="accent3">
                    <a:lumMod val="50000"/>
                  </a:schemeClr>
                </a:solidFill>
              </a:rPr>
              <a:t>Harris County, Houston, TX Coordination with Ryan White </a:t>
            </a:r>
            <a:r>
              <a:rPr lang="en-US" sz="2400" dirty="0" smtClean="0">
                <a:solidFill>
                  <a:schemeClr val="accent3">
                    <a:lumMod val="50000"/>
                  </a:schemeClr>
                </a:solidFill>
              </a:rPr>
              <a:t>HIV/AIDS Program Part </a:t>
            </a:r>
            <a:r>
              <a:rPr lang="en-US" sz="2400" dirty="0" smtClean="0">
                <a:solidFill>
                  <a:schemeClr val="accent3">
                    <a:lumMod val="50000"/>
                  </a:schemeClr>
                </a:solidFill>
              </a:rPr>
              <a:t>A for housing support</a:t>
            </a:r>
          </a:p>
          <a:p>
            <a:pPr lvl="2"/>
            <a:endParaRPr lang="en-US" sz="2000" dirty="0" smtClean="0"/>
          </a:p>
          <a:p>
            <a:pPr lvl="3"/>
            <a:endParaRPr lang="en-US" sz="1800" dirty="0" smtClean="0"/>
          </a:p>
          <a:p>
            <a:pPr lvl="3"/>
            <a:endParaRPr lang="en-US" sz="1800" dirty="0" smtClean="0"/>
          </a:p>
          <a:p>
            <a:pPr lvl="3"/>
            <a:endParaRPr lang="en-US" sz="1800" dirty="0" smtClean="0"/>
          </a:p>
        </p:txBody>
      </p:sp>
    </p:spTree>
    <p:extLst>
      <p:ext uri="{BB962C8B-B14F-4D97-AF65-F5344CB8AC3E}">
        <p14:creationId xmlns:p14="http://schemas.microsoft.com/office/powerpoint/2010/main" val="345911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Collaborative </a:t>
            </a:r>
            <a:r>
              <a:rPr lang="en-US" dirty="0" smtClean="0"/>
              <a:t>Partnerships (cont.)</a:t>
            </a:r>
            <a:endParaRPr lang="en-US" dirty="0"/>
          </a:p>
        </p:txBody>
      </p:sp>
      <p:sp>
        <p:nvSpPr>
          <p:cNvPr id="3" name="Content Placeholder 2"/>
          <p:cNvSpPr>
            <a:spLocks noGrp="1"/>
          </p:cNvSpPr>
          <p:nvPr>
            <p:ph idx="1"/>
          </p:nvPr>
        </p:nvSpPr>
        <p:spPr>
          <a:xfrm>
            <a:off x="628650" y="1828800"/>
            <a:ext cx="7886700" cy="4191000"/>
          </a:xfrm>
        </p:spPr>
        <p:txBody>
          <a:bodyPr>
            <a:normAutofit/>
          </a:bodyPr>
          <a:lstStyle/>
          <a:p>
            <a:r>
              <a:rPr lang="en-US" sz="2800" dirty="0" smtClean="0">
                <a:solidFill>
                  <a:schemeClr val="accent3">
                    <a:lumMod val="50000"/>
                  </a:schemeClr>
                </a:solidFill>
              </a:rPr>
              <a:t>Increased access to behavioral health care</a:t>
            </a:r>
          </a:p>
          <a:p>
            <a:pPr marL="449263" lvl="1"/>
            <a:r>
              <a:rPr lang="en-US" sz="2800" dirty="0" smtClean="0">
                <a:solidFill>
                  <a:schemeClr val="accent3">
                    <a:lumMod val="50000"/>
                  </a:schemeClr>
                </a:solidFill>
              </a:rPr>
              <a:t>Use of medication assisted therapy (</a:t>
            </a:r>
            <a:r>
              <a:rPr lang="en-US" sz="2800" dirty="0" err="1" smtClean="0">
                <a:solidFill>
                  <a:schemeClr val="accent3">
                    <a:lumMod val="50000"/>
                  </a:schemeClr>
                </a:solidFill>
              </a:rPr>
              <a:t>Vivitrol</a:t>
            </a:r>
            <a:r>
              <a:rPr lang="en-US" sz="2800" dirty="0" smtClean="0">
                <a:solidFill>
                  <a:schemeClr val="accent3">
                    <a:lumMod val="50000"/>
                  </a:schemeClr>
                </a:solidFill>
              </a:rPr>
              <a:t> and </a:t>
            </a:r>
            <a:r>
              <a:rPr lang="en-US" sz="2800" dirty="0" err="1" smtClean="0">
                <a:solidFill>
                  <a:schemeClr val="accent3">
                    <a:lumMod val="50000"/>
                  </a:schemeClr>
                </a:solidFill>
              </a:rPr>
              <a:t>Suboxone</a:t>
            </a:r>
            <a:r>
              <a:rPr lang="en-US" sz="2800" dirty="0" smtClean="0">
                <a:solidFill>
                  <a:schemeClr val="accent3">
                    <a:lumMod val="50000"/>
                  </a:schemeClr>
                </a:solidFill>
              </a:rPr>
              <a:t>)</a:t>
            </a:r>
          </a:p>
          <a:p>
            <a:pPr marL="449263" lvl="1"/>
            <a:r>
              <a:rPr lang="en-US" sz="2800" dirty="0" smtClean="0">
                <a:solidFill>
                  <a:schemeClr val="accent3">
                    <a:lumMod val="50000"/>
                  </a:schemeClr>
                </a:solidFill>
              </a:rPr>
              <a:t>Increased </a:t>
            </a:r>
            <a:r>
              <a:rPr lang="en-US" sz="2800" dirty="0" smtClean="0">
                <a:solidFill>
                  <a:schemeClr val="accent3">
                    <a:lumMod val="50000"/>
                  </a:schemeClr>
                </a:solidFill>
              </a:rPr>
              <a:t>internal coordination with behavioral health as part of primary care team</a:t>
            </a:r>
          </a:p>
          <a:p>
            <a:pPr marL="795337" lvl="2" indent="-342900">
              <a:buFont typeface="Courier New" panose="02070309020205020404" pitchFamily="49" charset="0"/>
              <a:buChar char="o"/>
            </a:pPr>
            <a:r>
              <a:rPr lang="en-US" sz="2400" dirty="0" smtClean="0">
                <a:solidFill>
                  <a:schemeClr val="accent3">
                    <a:lumMod val="50000"/>
                  </a:schemeClr>
                </a:solidFill>
              </a:rPr>
              <a:t>Priority access to residential treatment</a:t>
            </a:r>
          </a:p>
          <a:p>
            <a:pPr marL="795337" lvl="2" indent="-342900">
              <a:buFont typeface="Courier New" panose="02070309020205020404" pitchFamily="49" charset="0"/>
              <a:buChar char="o"/>
            </a:pPr>
            <a:r>
              <a:rPr lang="en-US" sz="2400" dirty="0" smtClean="0">
                <a:solidFill>
                  <a:schemeClr val="accent3">
                    <a:lumMod val="50000"/>
                  </a:schemeClr>
                </a:solidFill>
              </a:rPr>
              <a:t>Access to Behavior Health Nurse Practitioners &amp; case managers </a:t>
            </a:r>
          </a:p>
          <a:p>
            <a:pPr lvl="2"/>
            <a:endParaRPr lang="en-US" sz="2000" dirty="0" smtClean="0"/>
          </a:p>
        </p:txBody>
      </p:sp>
    </p:spTree>
    <p:extLst>
      <p:ext uri="{BB962C8B-B14F-4D97-AF65-F5344CB8AC3E}">
        <p14:creationId xmlns:p14="http://schemas.microsoft.com/office/powerpoint/2010/main" val="175668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7886700" cy="1325563"/>
          </a:xfrm>
        </p:spPr>
        <p:txBody>
          <a:bodyPr/>
          <a:lstStyle/>
          <a:p>
            <a:r>
              <a:rPr lang="en-US" dirty="0" smtClean="0"/>
              <a:t>Use of </a:t>
            </a:r>
            <a:r>
              <a:rPr lang="en-US" dirty="0" smtClean="0"/>
              <a:t>Network </a:t>
            </a:r>
            <a:r>
              <a:rPr lang="en-US" dirty="0" smtClean="0"/>
              <a:t>N</a:t>
            </a:r>
            <a:r>
              <a:rPr lang="en-US" dirty="0" smtClean="0"/>
              <a:t>avigators/Care Coordinators</a:t>
            </a:r>
            <a:endParaRPr lang="en-US" dirty="0"/>
          </a:p>
        </p:txBody>
      </p:sp>
      <p:sp>
        <p:nvSpPr>
          <p:cNvPr id="3" name="Content Placeholder 2"/>
          <p:cNvSpPr>
            <a:spLocks noGrp="1"/>
          </p:cNvSpPr>
          <p:nvPr>
            <p:ph idx="1"/>
          </p:nvPr>
        </p:nvSpPr>
        <p:spPr>
          <a:xfrm>
            <a:off x="228600" y="1676400"/>
            <a:ext cx="8515350" cy="4648200"/>
          </a:xfrm>
        </p:spPr>
        <p:txBody>
          <a:bodyPr>
            <a:noAutofit/>
          </a:bodyPr>
          <a:lstStyle/>
          <a:p>
            <a:r>
              <a:rPr lang="en-US" sz="2400" dirty="0" smtClean="0">
                <a:solidFill>
                  <a:schemeClr val="accent3">
                    <a:lumMod val="50000"/>
                  </a:schemeClr>
                </a:solidFill>
              </a:rPr>
              <a:t>Client Tracking and Outreach</a:t>
            </a:r>
          </a:p>
          <a:p>
            <a:pPr lvl="1"/>
            <a:r>
              <a:rPr lang="en-US" sz="2400" dirty="0" smtClean="0">
                <a:solidFill>
                  <a:schemeClr val="accent3">
                    <a:lumMod val="50000"/>
                  </a:schemeClr>
                </a:solidFill>
              </a:rPr>
              <a:t>Find those who have fallen out of care</a:t>
            </a:r>
          </a:p>
          <a:p>
            <a:pPr lvl="1"/>
            <a:r>
              <a:rPr lang="en-US" sz="2400" dirty="0" smtClean="0">
                <a:solidFill>
                  <a:schemeClr val="accent3">
                    <a:lumMod val="50000"/>
                  </a:schemeClr>
                </a:solidFill>
              </a:rPr>
              <a:t>Connect with people coming out of prison</a:t>
            </a:r>
          </a:p>
          <a:p>
            <a:pPr lvl="1"/>
            <a:endParaRPr lang="en-US" sz="2400" dirty="0" smtClean="0">
              <a:solidFill>
                <a:schemeClr val="accent3">
                  <a:lumMod val="50000"/>
                </a:schemeClr>
              </a:solidFill>
            </a:endParaRPr>
          </a:p>
          <a:p>
            <a:r>
              <a:rPr lang="en-US" sz="2400" dirty="0" smtClean="0">
                <a:solidFill>
                  <a:schemeClr val="accent3">
                    <a:lumMod val="50000"/>
                  </a:schemeClr>
                </a:solidFill>
              </a:rPr>
              <a:t>Supporting Retention in Care</a:t>
            </a:r>
          </a:p>
          <a:p>
            <a:pPr lvl="1"/>
            <a:r>
              <a:rPr lang="en-US" sz="2400" dirty="0" smtClean="0">
                <a:solidFill>
                  <a:schemeClr val="accent3">
                    <a:lumMod val="50000"/>
                  </a:schemeClr>
                </a:solidFill>
              </a:rPr>
              <a:t>Accompaniment to appointments</a:t>
            </a:r>
          </a:p>
          <a:p>
            <a:pPr lvl="1"/>
            <a:r>
              <a:rPr lang="en-US" sz="2400" dirty="0" smtClean="0">
                <a:solidFill>
                  <a:schemeClr val="accent3">
                    <a:lumMod val="50000"/>
                  </a:schemeClr>
                </a:solidFill>
              </a:rPr>
              <a:t>Transportation</a:t>
            </a:r>
          </a:p>
          <a:p>
            <a:pPr lvl="1"/>
            <a:r>
              <a:rPr lang="en-US" sz="2400" dirty="0" smtClean="0">
                <a:solidFill>
                  <a:schemeClr val="accent3">
                    <a:lumMod val="50000"/>
                  </a:schemeClr>
                </a:solidFill>
              </a:rPr>
              <a:t>Appointment reminders</a:t>
            </a:r>
          </a:p>
          <a:p>
            <a:pPr lvl="1"/>
            <a:r>
              <a:rPr lang="en-US" sz="2400" dirty="0" smtClean="0">
                <a:solidFill>
                  <a:schemeClr val="accent3">
                    <a:lumMod val="50000"/>
                  </a:schemeClr>
                </a:solidFill>
              </a:rPr>
              <a:t>Help with getting/scheduling appointments</a:t>
            </a:r>
          </a:p>
          <a:p>
            <a:pPr lvl="1"/>
            <a:r>
              <a:rPr lang="en-US" sz="2400" dirty="0" smtClean="0">
                <a:solidFill>
                  <a:schemeClr val="accent3">
                    <a:lumMod val="50000"/>
                  </a:schemeClr>
                </a:solidFill>
              </a:rPr>
              <a:t>Bridging communication with providers</a:t>
            </a:r>
          </a:p>
          <a:p>
            <a:endParaRPr lang="en-US" sz="2400" dirty="0"/>
          </a:p>
        </p:txBody>
      </p:sp>
    </p:spTree>
    <p:extLst>
      <p:ext uri="{BB962C8B-B14F-4D97-AF65-F5344CB8AC3E}">
        <p14:creationId xmlns:p14="http://schemas.microsoft.com/office/powerpoint/2010/main" val="99694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7886700" cy="1325563"/>
          </a:xfrm>
        </p:spPr>
        <p:txBody>
          <a:bodyPr/>
          <a:lstStyle/>
          <a:p>
            <a:r>
              <a:rPr lang="en-US" dirty="0" smtClean="0"/>
              <a:t>Use of </a:t>
            </a:r>
            <a:r>
              <a:rPr lang="en-US" dirty="0" smtClean="0"/>
              <a:t>Network Navigators/Care Coordinators (cont.)</a:t>
            </a:r>
            <a:endParaRPr lang="en-US" dirty="0"/>
          </a:p>
        </p:txBody>
      </p:sp>
      <p:sp>
        <p:nvSpPr>
          <p:cNvPr id="3" name="Content Placeholder 2"/>
          <p:cNvSpPr>
            <a:spLocks noGrp="1"/>
          </p:cNvSpPr>
          <p:nvPr>
            <p:ph idx="1"/>
          </p:nvPr>
        </p:nvSpPr>
        <p:spPr>
          <a:xfrm>
            <a:off x="609600" y="1752600"/>
            <a:ext cx="7886700" cy="4267200"/>
          </a:xfrm>
        </p:spPr>
        <p:txBody>
          <a:bodyPr>
            <a:normAutofit/>
          </a:bodyPr>
          <a:lstStyle/>
          <a:p>
            <a:r>
              <a:rPr lang="en-US" sz="2400" dirty="0" smtClean="0">
                <a:solidFill>
                  <a:schemeClr val="accent3">
                    <a:lumMod val="50000"/>
                  </a:schemeClr>
                </a:solidFill>
              </a:rPr>
              <a:t>Providing Emotional Support</a:t>
            </a:r>
          </a:p>
          <a:p>
            <a:pPr lvl="1"/>
            <a:r>
              <a:rPr lang="en-US" sz="2400" dirty="0" smtClean="0">
                <a:solidFill>
                  <a:schemeClr val="accent3">
                    <a:lumMod val="50000"/>
                  </a:schemeClr>
                </a:solidFill>
              </a:rPr>
              <a:t>Relationship building/trust </a:t>
            </a:r>
          </a:p>
          <a:p>
            <a:pPr lvl="1"/>
            <a:r>
              <a:rPr lang="en-US" sz="2400" dirty="0" smtClean="0">
                <a:solidFill>
                  <a:schemeClr val="accent3">
                    <a:lumMod val="50000"/>
                  </a:schemeClr>
                </a:solidFill>
              </a:rPr>
              <a:t>Encourage clients to keep going to their appointments</a:t>
            </a:r>
          </a:p>
          <a:p>
            <a:pPr lvl="1"/>
            <a:r>
              <a:rPr lang="en-US" sz="2400" dirty="0" smtClean="0">
                <a:solidFill>
                  <a:schemeClr val="accent3">
                    <a:lumMod val="50000"/>
                  </a:schemeClr>
                </a:solidFill>
              </a:rPr>
              <a:t>Coaching and support</a:t>
            </a:r>
          </a:p>
          <a:p>
            <a:pPr lvl="1"/>
            <a:r>
              <a:rPr lang="en-US" sz="2400" dirty="0" smtClean="0">
                <a:solidFill>
                  <a:schemeClr val="accent3">
                    <a:lumMod val="50000"/>
                  </a:schemeClr>
                </a:solidFill>
              </a:rPr>
              <a:t>Reducing stigma</a:t>
            </a:r>
          </a:p>
          <a:p>
            <a:pPr lvl="1"/>
            <a:endParaRPr lang="en-US" sz="2400" dirty="0" smtClean="0">
              <a:solidFill>
                <a:schemeClr val="accent3">
                  <a:lumMod val="50000"/>
                </a:schemeClr>
              </a:solidFill>
            </a:endParaRPr>
          </a:p>
          <a:p>
            <a:r>
              <a:rPr lang="en-US" sz="2400" dirty="0" smtClean="0">
                <a:solidFill>
                  <a:schemeClr val="accent3">
                    <a:lumMod val="50000"/>
                  </a:schemeClr>
                </a:solidFill>
              </a:rPr>
              <a:t>Systems navigation &amp; </a:t>
            </a:r>
            <a:r>
              <a:rPr lang="en-US" sz="2400" dirty="0" smtClean="0">
                <a:solidFill>
                  <a:schemeClr val="accent3">
                    <a:lumMod val="50000"/>
                  </a:schemeClr>
                </a:solidFill>
              </a:rPr>
              <a:t>se</a:t>
            </a:r>
            <a:r>
              <a:rPr lang="en-US" sz="2400" dirty="0" smtClean="0">
                <a:solidFill>
                  <a:schemeClr val="accent3">
                    <a:lumMod val="50000"/>
                  </a:schemeClr>
                </a:solidFill>
              </a:rPr>
              <a:t>rvice </a:t>
            </a:r>
            <a:r>
              <a:rPr lang="en-US" sz="2400" dirty="0" smtClean="0">
                <a:solidFill>
                  <a:schemeClr val="accent3">
                    <a:lumMod val="50000"/>
                  </a:schemeClr>
                </a:solidFill>
              </a:rPr>
              <a:t>coordination</a:t>
            </a:r>
          </a:p>
          <a:p>
            <a:pPr lvl="1"/>
            <a:r>
              <a:rPr lang="en-US" sz="2400" dirty="0" smtClean="0">
                <a:solidFill>
                  <a:schemeClr val="accent3">
                    <a:lumMod val="50000"/>
                  </a:schemeClr>
                </a:solidFill>
              </a:rPr>
              <a:t>Educating on how systems work</a:t>
            </a:r>
          </a:p>
          <a:p>
            <a:pPr lvl="1"/>
            <a:r>
              <a:rPr lang="en-US" sz="2400" dirty="0" smtClean="0">
                <a:solidFill>
                  <a:schemeClr val="accent3">
                    <a:lumMod val="50000"/>
                  </a:schemeClr>
                </a:solidFill>
              </a:rPr>
              <a:t>Brainstorming on how to get resources </a:t>
            </a:r>
          </a:p>
          <a:p>
            <a:pPr lvl="1"/>
            <a:endParaRPr lang="en-US" sz="2400" dirty="0" smtClean="0"/>
          </a:p>
          <a:p>
            <a:pPr lvl="1"/>
            <a:endParaRPr lang="en-US" sz="2400" dirty="0"/>
          </a:p>
        </p:txBody>
      </p:sp>
    </p:spTree>
    <p:extLst>
      <p:ext uri="{BB962C8B-B14F-4D97-AF65-F5344CB8AC3E}">
        <p14:creationId xmlns:p14="http://schemas.microsoft.com/office/powerpoint/2010/main" val="228275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381000"/>
            <a:ext cx="6553200" cy="838200"/>
          </a:xfrm>
        </p:spPr>
        <p:txBody>
          <a:bodyPr>
            <a:normAutofit fontScale="90000"/>
          </a:bodyPr>
          <a:lstStyle/>
          <a:p>
            <a:pPr eaLnBrk="1" hangingPunct="1"/>
            <a:r>
              <a:rPr lang="en-US" altLang="en-US" dirty="0" smtClean="0">
                <a:solidFill>
                  <a:schemeClr val="accent4">
                    <a:lumMod val="50000"/>
                  </a:schemeClr>
                </a:solidFill>
              </a:rPr>
              <a:t>Further Information on SPNS</a:t>
            </a:r>
          </a:p>
        </p:txBody>
      </p:sp>
      <p:sp>
        <p:nvSpPr>
          <p:cNvPr id="37891" name="Rectangle 3"/>
          <p:cNvSpPr>
            <a:spLocks noGrp="1" noChangeArrowheads="1"/>
          </p:cNvSpPr>
          <p:nvPr>
            <p:ph type="body" idx="1"/>
          </p:nvPr>
        </p:nvSpPr>
        <p:spPr>
          <a:xfrm>
            <a:off x="304800" y="1600200"/>
            <a:ext cx="8839200" cy="4953000"/>
          </a:xfrm>
        </p:spPr>
        <p:txBody>
          <a:bodyPr>
            <a:normAutofit lnSpcReduction="10000"/>
          </a:bodyPr>
          <a:lstStyle/>
          <a:p>
            <a:pPr marL="0" indent="0">
              <a:buNone/>
              <a:defRPr/>
            </a:pPr>
            <a:endParaRPr lang="en-US" altLang="en-US" sz="800" dirty="0"/>
          </a:p>
          <a:p>
            <a:pPr marL="0" indent="0" eaLnBrk="1" hangingPunct="1">
              <a:lnSpc>
                <a:spcPct val="90000"/>
              </a:lnSpc>
              <a:buFontTx/>
              <a:buNone/>
              <a:defRPr/>
            </a:pPr>
            <a:r>
              <a:rPr lang="en-US" altLang="en-US" sz="2800" b="1" dirty="0" smtClean="0"/>
              <a:t>List of SPNS Initiatives</a:t>
            </a:r>
          </a:p>
          <a:p>
            <a:pPr>
              <a:defRPr/>
            </a:pPr>
            <a:r>
              <a:rPr lang="en-US" altLang="en-US" sz="2800" dirty="0">
                <a:hlinkClick r:id="rId3"/>
              </a:rPr>
              <a:t>https://hab.hrsa.gov/about-ryan-white-hivaids-program/part-f-special-projects-national-significance-spns-program</a:t>
            </a:r>
            <a:r>
              <a:rPr lang="en-US" altLang="en-US" sz="2800" dirty="0"/>
              <a:t> </a:t>
            </a:r>
          </a:p>
          <a:p>
            <a:pPr marL="0" indent="0" eaLnBrk="1" hangingPunct="1">
              <a:lnSpc>
                <a:spcPct val="90000"/>
              </a:lnSpc>
              <a:buNone/>
              <a:defRPr/>
            </a:pPr>
            <a:endParaRPr lang="en-US" altLang="en-US" sz="900" dirty="0" smtClean="0"/>
          </a:p>
          <a:p>
            <a:pPr marL="0" indent="0" eaLnBrk="1" hangingPunct="1">
              <a:lnSpc>
                <a:spcPct val="90000"/>
              </a:lnSpc>
              <a:buFontTx/>
              <a:buNone/>
              <a:defRPr/>
            </a:pPr>
            <a:r>
              <a:rPr lang="en-US" altLang="en-US" sz="2800" b="1" dirty="0" smtClean="0"/>
              <a:t>Target Center </a:t>
            </a:r>
          </a:p>
          <a:p>
            <a:pPr>
              <a:defRPr/>
            </a:pPr>
            <a:r>
              <a:rPr lang="en-US" altLang="en-US" sz="2800" dirty="0" smtClean="0">
                <a:hlinkClick r:id="rId4"/>
              </a:rPr>
              <a:t>www.careacttarget.org/category/topics/spns</a:t>
            </a:r>
            <a:endParaRPr lang="en-US" altLang="en-US" sz="2800" dirty="0" smtClean="0"/>
          </a:p>
          <a:p>
            <a:pPr eaLnBrk="1" hangingPunct="1">
              <a:lnSpc>
                <a:spcPct val="90000"/>
              </a:lnSpc>
              <a:defRPr/>
            </a:pPr>
            <a:endParaRPr lang="en-US" altLang="en-US" sz="900" dirty="0" smtClean="0"/>
          </a:p>
          <a:p>
            <a:pPr marL="0" indent="0" eaLnBrk="1" hangingPunct="1">
              <a:lnSpc>
                <a:spcPct val="90000"/>
              </a:lnSpc>
              <a:buFontTx/>
              <a:buNone/>
              <a:defRPr/>
            </a:pPr>
            <a:r>
              <a:rPr lang="en-US" altLang="en-US" sz="2800" b="1" dirty="0" smtClean="0"/>
              <a:t>SPNS Products</a:t>
            </a:r>
          </a:p>
          <a:p>
            <a:pPr>
              <a:defRPr/>
            </a:pPr>
            <a:r>
              <a:rPr lang="en-US" altLang="en-US" dirty="0">
                <a:hlinkClick r:id="rId5"/>
              </a:rPr>
              <a:t>https://</a:t>
            </a:r>
            <a:r>
              <a:rPr lang="en-US" altLang="en-US" dirty="0" smtClean="0">
                <a:hlinkClick r:id="rId5"/>
              </a:rPr>
              <a:t>hab.hrsa.gov/about-ryan-white-hivaids-program/special-projects-national-significance-spns-program-initiative-products</a:t>
            </a:r>
            <a:r>
              <a:rPr lang="en-US" altLang="en-US" dirty="0" smtClean="0"/>
              <a:t> </a:t>
            </a:r>
            <a:endParaRPr lang="en-US" altLang="en-US" dirty="0" smtClean="0"/>
          </a:p>
          <a:p>
            <a:pPr eaLnBrk="1" hangingPunct="1">
              <a:lnSpc>
                <a:spcPct val="90000"/>
              </a:lnSpc>
              <a:defRPr/>
            </a:pPr>
            <a:endParaRPr lang="en-US" altLang="en-US" sz="2800" dirty="0" smtClean="0"/>
          </a:p>
          <a:p>
            <a:pPr eaLnBrk="1" hangingPunct="1">
              <a:lnSpc>
                <a:spcPct val="90000"/>
              </a:lnSpc>
              <a:buFont typeface="Wingdings" pitchFamily="2" charset="2"/>
              <a:buNone/>
              <a:defRPr/>
            </a:pPr>
            <a:endParaRPr lang="en-US" altLang="en-US" sz="6600" dirty="0" smtClean="0"/>
          </a:p>
        </p:txBody>
      </p:sp>
    </p:spTree>
    <p:extLst>
      <p:ext uri="{BB962C8B-B14F-4D97-AF65-F5344CB8AC3E}">
        <p14:creationId xmlns:p14="http://schemas.microsoft.com/office/powerpoint/2010/main" val="82096291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 y="533400"/>
            <a:ext cx="8001000" cy="381000"/>
          </a:xfrm>
        </p:spPr>
        <p:txBody>
          <a:bodyPr>
            <a:noAutofit/>
          </a:bodyPr>
          <a:lstStyle/>
          <a:p>
            <a:pPr algn="ctr" eaLnBrk="1" hangingPunct="1"/>
            <a:r>
              <a:rPr lang="en-US" sz="4000" b="1" dirty="0" smtClean="0"/>
              <a:t>Contacts</a:t>
            </a:r>
          </a:p>
        </p:txBody>
      </p:sp>
      <p:sp>
        <p:nvSpPr>
          <p:cNvPr id="6" name="TextBox 5"/>
          <p:cNvSpPr txBox="1"/>
          <p:nvPr/>
        </p:nvSpPr>
        <p:spPr>
          <a:xfrm>
            <a:off x="609600" y="3932367"/>
            <a:ext cx="8382000" cy="1446550"/>
          </a:xfrm>
          <a:prstGeom prst="rect">
            <a:avLst/>
          </a:prstGeom>
          <a:noFill/>
        </p:spPr>
        <p:txBody>
          <a:bodyPr wrap="square" rtlCol="0">
            <a:spAutoFit/>
          </a:bodyPr>
          <a:lstStyle/>
          <a:p>
            <a:pPr algn="ctr"/>
            <a:endParaRPr lang="en-US" sz="2200" kern="0" smtClean="0">
              <a:solidFill>
                <a:srgbClr val="292934"/>
              </a:solidFill>
            </a:endParaRPr>
          </a:p>
          <a:p>
            <a:pPr algn="ctr"/>
            <a:endParaRPr lang="en-US" sz="2200" kern="0" smtClean="0">
              <a:solidFill>
                <a:srgbClr val="292934"/>
              </a:solidFill>
            </a:endParaRPr>
          </a:p>
          <a:p>
            <a:pPr algn="ctr"/>
            <a:endParaRPr lang="en-US" sz="2200" kern="0" smtClean="0">
              <a:solidFill>
                <a:srgbClr val="292934"/>
              </a:solidFill>
            </a:endParaRPr>
          </a:p>
          <a:p>
            <a:pPr algn="ctr"/>
            <a:endParaRPr lang="en-US" sz="2200" kern="0" dirty="0" smtClean="0">
              <a:solidFill>
                <a:srgbClr val="292934"/>
              </a:solidFill>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pPr/>
              <a:t>25</a:t>
            </a:fld>
            <a:endParaRPr lang="en-US" dirty="0"/>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39000" y="126313"/>
            <a:ext cx="1104898" cy="133308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endParaRPr lang="en-US" dirty="0"/>
          </a:p>
        </p:txBody>
      </p:sp>
      <p:graphicFrame>
        <p:nvGraphicFramePr>
          <p:cNvPr id="13" name="Content Placeholder 3"/>
          <p:cNvGraphicFramePr>
            <a:graphicFrameLocks/>
          </p:cNvGraphicFramePr>
          <p:nvPr>
            <p:extLst>
              <p:ext uri="{D42A27DB-BD31-4B8C-83A1-F6EECF244321}">
                <p14:modId xmlns:p14="http://schemas.microsoft.com/office/powerpoint/2010/main" val="1370911792"/>
              </p:ext>
            </p:extLst>
          </p:nvPr>
        </p:nvGraphicFramePr>
        <p:xfrm>
          <a:off x="380999" y="1662871"/>
          <a:ext cx="8382001" cy="4418140"/>
        </p:xfrm>
        <a:graphic>
          <a:graphicData uri="http://schemas.openxmlformats.org/drawingml/2006/table">
            <a:tbl>
              <a:tblPr firstRow="1" bandRow="1">
                <a:tableStyleId>{00A15C55-8517-42AA-B614-E9B94910E393}</a:tableStyleId>
              </a:tblPr>
              <a:tblGrid>
                <a:gridCol w="3667125">
                  <a:extLst>
                    <a:ext uri="{9D8B030D-6E8A-4147-A177-3AD203B41FA5}">
                      <a16:colId xmlns:a16="http://schemas.microsoft.com/office/drawing/2014/main" val="20000"/>
                    </a:ext>
                  </a:extLst>
                </a:gridCol>
                <a:gridCol w="2843893">
                  <a:extLst>
                    <a:ext uri="{9D8B030D-6E8A-4147-A177-3AD203B41FA5}">
                      <a16:colId xmlns:a16="http://schemas.microsoft.com/office/drawing/2014/main" val="20001"/>
                    </a:ext>
                  </a:extLst>
                </a:gridCol>
                <a:gridCol w="1870983">
                  <a:extLst>
                    <a:ext uri="{9D8B030D-6E8A-4147-A177-3AD203B41FA5}">
                      <a16:colId xmlns:a16="http://schemas.microsoft.com/office/drawing/2014/main" val="20002"/>
                    </a:ext>
                  </a:extLst>
                </a:gridCol>
              </a:tblGrid>
              <a:tr h="418370">
                <a:tc>
                  <a:txBody>
                    <a:bodyPr/>
                    <a:lstStyle/>
                    <a:p>
                      <a:endParaRPr lang="en-US" dirty="0"/>
                    </a:p>
                  </a:txBody>
                  <a:tcPr/>
                </a:tc>
                <a:tc>
                  <a:txBody>
                    <a:bodyPr/>
                    <a:lstStyle/>
                    <a:p>
                      <a:pPr algn="ctr"/>
                      <a:r>
                        <a:rPr lang="en-US" dirty="0" smtClean="0"/>
                        <a:t>Email</a:t>
                      </a:r>
                      <a:endParaRPr lang="en-US" dirty="0"/>
                    </a:p>
                  </a:txBody>
                  <a:tcPr/>
                </a:tc>
                <a:tc>
                  <a:txBody>
                    <a:bodyPr/>
                    <a:lstStyle/>
                    <a:p>
                      <a:pPr algn="ctr"/>
                      <a:r>
                        <a:rPr lang="en-US" dirty="0" smtClean="0"/>
                        <a:t>Phone</a:t>
                      </a:r>
                      <a:endParaRPr lang="en-US" dirty="0"/>
                    </a:p>
                  </a:txBody>
                  <a:tcPr/>
                </a:tc>
                <a:extLst>
                  <a:ext uri="{0D108BD9-81ED-4DB2-BD59-A6C34878D82A}">
                    <a16:rowId xmlns:a16="http://schemas.microsoft.com/office/drawing/2014/main" val="10000"/>
                  </a:ext>
                </a:extLst>
              </a:tr>
              <a:tr h="419830">
                <a:tc>
                  <a:txBody>
                    <a:bodyPr/>
                    <a:lstStyle/>
                    <a:p>
                      <a:r>
                        <a:rPr lang="en-US" sz="1600" dirty="0" smtClean="0"/>
                        <a:t>Adan Cajina,</a:t>
                      </a:r>
                    </a:p>
                    <a:p>
                      <a:r>
                        <a:rPr lang="en-US" sz="1600" dirty="0" smtClean="0"/>
                        <a:t>Chief, Demonstration and Evaluation Branch (SPNS Program), HAB</a:t>
                      </a:r>
                      <a:endParaRPr lang="en-US" sz="1600" dirty="0"/>
                    </a:p>
                  </a:txBody>
                  <a:tcPr/>
                </a:tc>
                <a:tc>
                  <a:txBody>
                    <a:bodyPr/>
                    <a:lstStyle/>
                    <a:p>
                      <a:r>
                        <a:rPr lang="en-US" sz="1600" dirty="0" smtClean="0">
                          <a:hlinkClick r:id="rId4"/>
                        </a:rPr>
                        <a:t>Acajina@hrsa.gov</a:t>
                      </a:r>
                      <a:endParaRPr lang="en-US" sz="1600" dirty="0"/>
                    </a:p>
                  </a:txBody>
                  <a:tcPr/>
                </a:tc>
                <a:tc>
                  <a:txBody>
                    <a:bodyPr/>
                    <a:lstStyle/>
                    <a:p>
                      <a:r>
                        <a:rPr lang="en-US" sz="1600" dirty="0" smtClean="0"/>
                        <a:t>(301) 443-3180</a:t>
                      </a:r>
                      <a:endParaRPr lang="en-US" sz="1600" dirty="0"/>
                    </a:p>
                  </a:txBody>
                  <a:tcPr/>
                </a:tc>
                <a:extLst>
                  <a:ext uri="{0D108BD9-81ED-4DB2-BD59-A6C34878D82A}">
                    <a16:rowId xmlns:a16="http://schemas.microsoft.com/office/drawing/2014/main" val="10001"/>
                  </a:ext>
                </a:extLst>
              </a:tr>
              <a:tr h="152400">
                <a:tc>
                  <a:txBody>
                    <a:bodyPr/>
                    <a:lstStyle/>
                    <a:p>
                      <a:r>
                        <a:rPr lang="en-US" sz="1600" dirty="0" smtClean="0"/>
                        <a:t>Melinda Tinsley, HAB/SPNS</a:t>
                      </a:r>
                      <a:r>
                        <a:rPr lang="en-US" sz="1600" baseline="0" dirty="0" smtClean="0"/>
                        <a:t> </a:t>
                      </a:r>
                      <a:r>
                        <a:rPr lang="en-US" sz="1600" dirty="0" smtClean="0"/>
                        <a:t>Lead Public</a:t>
                      </a:r>
                      <a:r>
                        <a:rPr lang="en-US" sz="1600" baseline="0" dirty="0" smtClean="0"/>
                        <a:t> Health Analyst</a:t>
                      </a:r>
                      <a:endParaRPr lang="en-US" sz="1600" dirty="0"/>
                    </a:p>
                  </a:txBody>
                  <a:tcPr/>
                </a:tc>
                <a:tc>
                  <a:txBody>
                    <a:bodyPr/>
                    <a:lstStyle/>
                    <a:p>
                      <a:r>
                        <a:rPr lang="en-US" sz="1600" dirty="0" smtClean="0">
                          <a:hlinkClick r:id="rId5"/>
                        </a:rPr>
                        <a:t>MTinsley1@hrsa.gov</a:t>
                      </a:r>
                      <a:endParaRPr lang="en-US" sz="1600" dirty="0"/>
                    </a:p>
                  </a:txBody>
                  <a:tcPr/>
                </a:tc>
                <a:tc>
                  <a:txBody>
                    <a:bodyPr/>
                    <a:lstStyle/>
                    <a:p>
                      <a:r>
                        <a:rPr lang="en-US" sz="1600" dirty="0" smtClean="0"/>
                        <a:t>(301) 443-3496</a:t>
                      </a:r>
                      <a:endParaRPr lang="en-US" sz="1600" dirty="0"/>
                    </a:p>
                  </a:txBody>
                  <a:tcPr/>
                </a:tc>
                <a:extLst>
                  <a:ext uri="{0D108BD9-81ED-4DB2-BD59-A6C34878D82A}">
                    <a16:rowId xmlns:a16="http://schemas.microsoft.com/office/drawing/2014/main" val="2473875910"/>
                  </a:ext>
                </a:extLst>
              </a:tr>
              <a:tr h="152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Pamela Belton, Public Health Analyst</a:t>
                      </a:r>
                    </a:p>
                  </a:txBody>
                  <a:tcPr/>
                </a:tc>
                <a:tc>
                  <a:txBody>
                    <a:bodyPr/>
                    <a:lstStyle/>
                    <a:p>
                      <a:r>
                        <a:rPr lang="en-US" sz="1600" dirty="0" smtClean="0">
                          <a:hlinkClick r:id="rId6"/>
                        </a:rPr>
                        <a:t>PBelton@hrsa.gov</a:t>
                      </a:r>
                      <a:endParaRPr lang="en-US" sz="1600" dirty="0"/>
                    </a:p>
                  </a:txBody>
                  <a:tcPr/>
                </a:tc>
                <a:tc>
                  <a:txBody>
                    <a:bodyPr/>
                    <a:lstStyle/>
                    <a:p>
                      <a:r>
                        <a:rPr lang="en-US" sz="1600" dirty="0" smtClean="0"/>
                        <a:t>(301) 443-4461</a:t>
                      </a:r>
                      <a:endParaRPr lang="en-US" sz="1600" dirty="0"/>
                    </a:p>
                  </a:txBody>
                  <a:tcPr/>
                </a:tc>
                <a:extLst>
                  <a:ext uri="{0D108BD9-81ED-4DB2-BD59-A6C34878D82A}">
                    <a16:rowId xmlns:a16="http://schemas.microsoft.com/office/drawing/2014/main" val="10002"/>
                  </a:ext>
                </a:extLst>
              </a:tr>
              <a:tr h="846550">
                <a:tc>
                  <a:txBody>
                    <a:bodyPr/>
                    <a:lstStyle/>
                    <a:p>
                      <a:r>
                        <a:rPr lang="en-US" sz="1600" dirty="0" smtClean="0"/>
                        <a:t>John Hannay, Public Health Analyst</a:t>
                      </a:r>
                      <a:endParaRPr lang="en-US" sz="1600" dirty="0"/>
                    </a:p>
                  </a:txBody>
                  <a:tcPr/>
                </a:tc>
                <a:tc>
                  <a:txBody>
                    <a:bodyPr/>
                    <a:lstStyle/>
                    <a:p>
                      <a:r>
                        <a:rPr lang="en-US" sz="1600" dirty="0" smtClean="0">
                          <a:hlinkClick r:id="rId7"/>
                        </a:rPr>
                        <a:t>Jhannay@hrsa.gov</a:t>
                      </a:r>
                      <a:endParaRPr lang="en-US" sz="1600" dirty="0"/>
                    </a:p>
                  </a:txBody>
                  <a:tcPr/>
                </a:tc>
                <a:tc>
                  <a:txBody>
                    <a:bodyPr/>
                    <a:lstStyle/>
                    <a:p>
                      <a:r>
                        <a:rPr lang="en-US" sz="1600" dirty="0" smtClean="0"/>
                        <a:t>(301) 443-0678</a:t>
                      </a:r>
                      <a:endParaRPr lang="en-US" sz="1600" dirty="0"/>
                    </a:p>
                  </a:txBody>
                  <a:tcPr/>
                </a:tc>
                <a:extLst>
                  <a:ext uri="{0D108BD9-81ED-4DB2-BD59-A6C34878D82A}">
                    <a16:rowId xmlns:a16="http://schemas.microsoft.com/office/drawing/2014/main" val="176600203"/>
                  </a:ext>
                </a:extLst>
              </a:tr>
              <a:tr h="418370">
                <a:tc>
                  <a:txBody>
                    <a:bodyPr/>
                    <a:lstStyle/>
                    <a:p>
                      <a:r>
                        <a:rPr lang="en-US" sz="1600" dirty="0" smtClean="0"/>
                        <a:t>Corliss Heath, Health Scientist</a:t>
                      </a:r>
                      <a:endParaRPr lang="en-US" sz="1600" dirty="0"/>
                    </a:p>
                  </a:txBody>
                  <a:tcPr/>
                </a:tc>
                <a:tc>
                  <a:txBody>
                    <a:bodyPr/>
                    <a:lstStyle/>
                    <a:p>
                      <a:r>
                        <a:rPr lang="en-US" sz="1600" dirty="0" smtClean="0">
                          <a:hlinkClick r:id="rId8"/>
                        </a:rPr>
                        <a:t>Cheath@hrsa.gov</a:t>
                      </a:r>
                      <a:endParaRPr lang="en-US" sz="1600" dirty="0"/>
                    </a:p>
                  </a:txBody>
                  <a:tcPr/>
                </a:tc>
                <a:tc>
                  <a:txBody>
                    <a:bodyPr/>
                    <a:lstStyle/>
                    <a:p>
                      <a:r>
                        <a:rPr lang="en-US" sz="1600" dirty="0" smtClean="0"/>
                        <a:t>(301) 443-0973</a:t>
                      </a:r>
                      <a:endParaRPr lang="en-US" sz="1600" dirty="0"/>
                    </a:p>
                  </a:txBody>
                  <a:tcPr/>
                </a:tc>
                <a:extLst>
                  <a:ext uri="{0D108BD9-81ED-4DB2-BD59-A6C34878D82A}">
                    <a16:rowId xmlns:a16="http://schemas.microsoft.com/office/drawing/2014/main" val="1154800888"/>
                  </a:ext>
                </a:extLst>
              </a:tr>
              <a:tr h="418370">
                <a:tc>
                  <a:txBody>
                    <a:bodyPr/>
                    <a:lstStyle/>
                    <a:p>
                      <a:r>
                        <a:rPr lang="en-US" sz="1600" dirty="0" smtClean="0"/>
                        <a:t>Thelma Iheanyichukwu, Public Health Analyst</a:t>
                      </a:r>
                      <a:endParaRPr lang="en-US" sz="1600" dirty="0"/>
                    </a:p>
                  </a:txBody>
                  <a:tcPr/>
                </a:tc>
                <a:tc>
                  <a:txBody>
                    <a:bodyPr/>
                    <a:lstStyle/>
                    <a:p>
                      <a:r>
                        <a:rPr lang="en-US" sz="1600" dirty="0" smtClean="0">
                          <a:hlinkClick r:id="rId9"/>
                        </a:rPr>
                        <a:t>T</a:t>
                      </a:r>
                      <a:r>
                        <a:rPr lang="en-US" sz="1600" baseline="0" dirty="0" smtClean="0">
                          <a:hlinkClick r:id="rId9"/>
                        </a:rPr>
                        <a:t>Iheanyichukwu</a:t>
                      </a:r>
                      <a:r>
                        <a:rPr lang="en-US" sz="1600" dirty="0" smtClean="0">
                          <a:hlinkClick r:id="rId9"/>
                        </a:rPr>
                        <a:t>@hrsa.gov</a:t>
                      </a:r>
                      <a:endParaRPr lang="en-US" sz="1600" dirty="0"/>
                    </a:p>
                  </a:txBody>
                  <a:tcPr/>
                </a:tc>
                <a:tc>
                  <a:txBody>
                    <a:bodyPr/>
                    <a:lstStyle/>
                    <a:p>
                      <a:r>
                        <a:rPr lang="en-US" sz="1600" dirty="0" smtClean="0"/>
                        <a:t>(301) 945-3959</a:t>
                      </a:r>
                      <a:endParaRPr lang="en-US" sz="1600" dirty="0"/>
                    </a:p>
                  </a:txBody>
                  <a:tcPr/>
                </a:tc>
                <a:extLst>
                  <a:ext uri="{0D108BD9-81ED-4DB2-BD59-A6C34878D82A}">
                    <a16:rowId xmlns:a16="http://schemas.microsoft.com/office/drawing/2014/main" val="10003"/>
                  </a:ext>
                </a:extLst>
              </a:tr>
              <a:tr h="4183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Chau Nguyen, Public</a:t>
                      </a:r>
                      <a:r>
                        <a:rPr lang="en-US" sz="1600" baseline="0" dirty="0" smtClean="0"/>
                        <a:t> Health Analyst</a:t>
                      </a:r>
                      <a:endParaRPr lang="en-US" sz="1600" dirty="0" smtClean="0"/>
                    </a:p>
                  </a:txBody>
                  <a:tcPr/>
                </a:tc>
                <a:tc>
                  <a:txBody>
                    <a:bodyPr/>
                    <a:lstStyle/>
                    <a:p>
                      <a:r>
                        <a:rPr lang="en-US" sz="1600" dirty="0" smtClean="0">
                          <a:hlinkClick r:id="rId10"/>
                        </a:rPr>
                        <a:t>CNguyen1@hrsa.gov</a:t>
                      </a:r>
                      <a:endParaRPr lang="en-US" sz="1600" dirty="0"/>
                    </a:p>
                  </a:txBody>
                  <a:tcPr/>
                </a:tc>
                <a:tc>
                  <a:txBody>
                    <a:bodyPr/>
                    <a:lstStyle/>
                    <a:p>
                      <a:r>
                        <a:rPr lang="en-US" sz="1600" dirty="0" smtClean="0"/>
                        <a:t>(301) 443-5785</a:t>
                      </a:r>
                      <a:endParaRPr lang="en-US" sz="16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98024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6662"/>
          <a:stretch/>
        </p:blipFill>
        <p:spPr>
          <a:xfrm>
            <a:off x="74070" y="2004517"/>
            <a:ext cx="2320790" cy="3046082"/>
          </a:xfrm>
          <a:noFill/>
        </p:spPr>
      </p:pic>
      <p:cxnSp>
        <p:nvCxnSpPr>
          <p:cNvPr id="14" name="Straight Connector 13"/>
          <p:cNvCxnSpPr/>
          <p:nvPr/>
        </p:nvCxnSpPr>
        <p:spPr>
          <a:xfrm>
            <a:off x="2516076" y="1897559"/>
            <a:ext cx="0" cy="3277731"/>
          </a:xfrm>
          <a:prstGeom prst="line">
            <a:avLst/>
          </a:prstGeom>
          <a:ln/>
        </p:spPr>
        <p:style>
          <a:lnRef idx="3">
            <a:schemeClr val="dk1"/>
          </a:lnRef>
          <a:fillRef idx="0">
            <a:schemeClr val="dk1"/>
          </a:fillRef>
          <a:effectRef idx="2">
            <a:schemeClr val="dk1"/>
          </a:effectRef>
          <a:fontRef idx="minor">
            <a:schemeClr val="tx1"/>
          </a:fontRef>
        </p:style>
      </p:cxnSp>
      <p:sp>
        <p:nvSpPr>
          <p:cNvPr id="25" name="Title 1"/>
          <p:cNvSpPr>
            <a:spLocks noGrp="1"/>
          </p:cNvSpPr>
          <p:nvPr>
            <p:ph type="title"/>
          </p:nvPr>
        </p:nvSpPr>
        <p:spPr>
          <a:xfrm>
            <a:off x="0" y="0"/>
            <a:ext cx="9144000" cy="1130874"/>
          </a:xfrm>
        </p:spPr>
        <p:txBody>
          <a:bodyPr>
            <a:noAutofit/>
          </a:bodyPr>
          <a:lstStyle/>
          <a:p>
            <a:r>
              <a:rPr lang="en-US" sz="2600" dirty="0" smtClean="0"/>
              <a:t>Select Demographic </a:t>
            </a:r>
            <a:r>
              <a:rPr lang="en-US" sz="2600" dirty="0"/>
              <a:t>Characteristics of Clients Served by the Ryan White HIV/AIDS Program </a:t>
            </a:r>
            <a:r>
              <a:rPr lang="en-US" sz="2600" dirty="0" smtClean="0"/>
              <a:t>2015 </a:t>
            </a:r>
            <a:r>
              <a:rPr lang="en-US" sz="2600" dirty="0"/>
              <a:t>—United States and 3 </a:t>
            </a:r>
            <a:r>
              <a:rPr lang="en-US" sz="2600" dirty="0" err="1" smtClean="0"/>
              <a:t>Territories</a:t>
            </a:r>
            <a:r>
              <a:rPr lang="en-US" sz="2600" baseline="30000" dirty="0" err="1" smtClean="0"/>
              <a:t>a</a:t>
            </a:r>
            <a:endParaRPr lang="en-US" sz="2600" baseline="30000"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45947" t="26807" r="3763" b="8892"/>
          <a:stretch/>
        </p:blipFill>
        <p:spPr>
          <a:xfrm>
            <a:off x="2637297" y="2120607"/>
            <a:ext cx="4635347" cy="318415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6620" y="2250079"/>
            <a:ext cx="1797381" cy="2511047"/>
          </a:xfrm>
          <a:prstGeom prst="rect">
            <a:avLst/>
          </a:prstGeom>
        </p:spPr>
      </p:pic>
      <p:cxnSp>
        <p:nvCxnSpPr>
          <p:cNvPr id="10" name="Straight Connector 9"/>
          <p:cNvCxnSpPr/>
          <p:nvPr/>
        </p:nvCxnSpPr>
        <p:spPr>
          <a:xfrm>
            <a:off x="7272641" y="1897559"/>
            <a:ext cx="0" cy="3277731"/>
          </a:xfrm>
          <a:prstGeom prst="line">
            <a:avLst/>
          </a:prstGeom>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686705" y="6196342"/>
            <a:ext cx="8536530" cy="646331"/>
          </a:xfrm>
          <a:prstGeom prst="rect">
            <a:avLst/>
          </a:prstGeom>
          <a:noFill/>
        </p:spPr>
        <p:txBody>
          <a:bodyPr wrap="square" rtlCol="0">
            <a:spAutoFit/>
          </a:bodyPr>
          <a:lstStyle/>
          <a:p>
            <a:r>
              <a:rPr lang="en-US" sz="900" baseline="30000" dirty="0" smtClean="0"/>
              <a:t>a </a:t>
            </a:r>
            <a:r>
              <a:rPr lang="en-US" sz="900" dirty="0" smtClean="0"/>
              <a:t>Guam, Puerto Rico, and the U.S. Virgin Islands.</a:t>
            </a:r>
          </a:p>
          <a:p>
            <a:endParaRPr lang="en-US" sz="900" dirty="0" smtClean="0"/>
          </a:p>
          <a:p>
            <a:endParaRPr lang="en-US" sz="900" dirty="0" smtClean="0"/>
          </a:p>
          <a:p>
            <a:r>
              <a:rPr lang="en-US" sz="900" dirty="0" smtClean="0">
                <a:solidFill>
                  <a:schemeClr val="bg1"/>
                </a:solidFill>
              </a:rPr>
              <a:t>Source: HRSA. </a:t>
            </a:r>
            <a:r>
              <a:rPr lang="en-US" sz="900" i="1" dirty="0" smtClean="0">
                <a:solidFill>
                  <a:schemeClr val="bg1"/>
                </a:solidFill>
              </a:rPr>
              <a:t>Ryan White HIV/AIDS Program Annual Client-Level Data Report </a:t>
            </a:r>
            <a:r>
              <a:rPr lang="en-US" sz="900" dirty="0" smtClean="0">
                <a:solidFill>
                  <a:schemeClr val="bg1"/>
                </a:solidFill>
              </a:rPr>
              <a:t>2015. Does not include clients served by the AIDS Drug Assistance Program.</a:t>
            </a:r>
          </a:p>
        </p:txBody>
      </p:sp>
    </p:spTree>
    <p:extLst>
      <p:ext uri="{BB962C8B-B14F-4D97-AF65-F5344CB8AC3E}">
        <p14:creationId xmlns:p14="http://schemas.microsoft.com/office/powerpoint/2010/main" val="3112873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369"/>
            <a:ext cx="9144000" cy="853928"/>
          </a:xfrm>
        </p:spPr>
        <p:txBody>
          <a:bodyPr>
            <a:noAutofit/>
          </a:bodyPr>
          <a:lstStyle/>
          <a:p>
            <a:r>
              <a:rPr lang="en-US" sz="2600" dirty="0"/>
              <a:t>Viral Suppression among Clients Served by the Ryan White HIV/AIDS Program </a:t>
            </a:r>
            <a:r>
              <a:rPr lang="en-US" sz="2600" dirty="0" smtClean="0"/>
              <a:t>2010–2015—United </a:t>
            </a:r>
            <a:r>
              <a:rPr lang="en-US" sz="2600" dirty="0"/>
              <a:t>States and 3 </a:t>
            </a:r>
            <a:r>
              <a:rPr lang="en-US" sz="2600" dirty="0" smtClean="0"/>
              <a:t>Territories </a:t>
            </a:r>
            <a:r>
              <a:rPr lang="en-US" sz="2600" baseline="30000" dirty="0" smtClean="0"/>
              <a:t>a</a:t>
            </a:r>
            <a:endParaRPr lang="en-US" sz="2600" dirty="0"/>
          </a:p>
        </p:txBody>
      </p:sp>
      <p:sp>
        <p:nvSpPr>
          <p:cNvPr id="5" name="Content Placeholder 4"/>
          <p:cNvSpPr>
            <a:spLocks noGrp="1"/>
          </p:cNvSpPr>
          <p:nvPr>
            <p:ph sz="half" idx="1"/>
          </p:nvPr>
        </p:nvSpPr>
        <p:spPr>
          <a:xfrm>
            <a:off x="304800" y="1295399"/>
            <a:ext cx="3276600" cy="4820766"/>
          </a:xfrm>
        </p:spPr>
        <p:txBody>
          <a:bodyPr>
            <a:normAutofit/>
          </a:bodyPr>
          <a:lstStyle/>
          <a:p>
            <a:pPr marL="0" indent="0">
              <a:buNone/>
            </a:pPr>
            <a:r>
              <a:rPr lang="en-US" dirty="0" smtClean="0"/>
              <a:t>It is estimated that </a:t>
            </a:r>
            <a:r>
              <a:rPr lang="en-US" dirty="0"/>
              <a:t>54.7% of people </a:t>
            </a:r>
            <a:r>
              <a:rPr lang="en-US" dirty="0" smtClean="0"/>
              <a:t>in the U.S. diagnosed </a:t>
            </a:r>
            <a:r>
              <a:rPr lang="en-US" dirty="0"/>
              <a:t>with HIV are virally suppressed. </a:t>
            </a:r>
          </a:p>
          <a:p>
            <a:pPr marL="0" indent="0">
              <a:buNone/>
            </a:pPr>
            <a:r>
              <a:rPr lang="en-US" sz="1800" b="0" dirty="0"/>
              <a:t>(Source: Centers for Disease Control and Prevention. </a:t>
            </a:r>
            <a:r>
              <a:rPr lang="en-US" sz="1800" b="0" i="1" dirty="0"/>
              <a:t>Monitoring selected national HIV prevention and care objectives by using HIV surveillance data—United States and 6 dependent areas—2014. </a:t>
            </a:r>
            <a:r>
              <a:rPr lang="en-US" sz="1800" b="0" dirty="0"/>
              <a:t>HIV Surveillance </a:t>
            </a:r>
            <a:r>
              <a:rPr lang="en-US" sz="1800" b="0" dirty="0" smtClean="0"/>
              <a:t>Supplemental) </a:t>
            </a:r>
            <a:endParaRPr lang="en-US" sz="1800" b="0"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358383" y="1359580"/>
            <a:ext cx="5184676" cy="4779747"/>
          </a:xfrm>
          <a:prstGeom prst="rect">
            <a:avLst/>
          </a:prstGeom>
        </p:spPr>
      </p:pic>
      <p:cxnSp>
        <p:nvCxnSpPr>
          <p:cNvPr id="9" name="Straight Connector 8"/>
          <p:cNvCxnSpPr/>
          <p:nvPr/>
        </p:nvCxnSpPr>
        <p:spPr>
          <a:xfrm>
            <a:off x="0" y="1066800"/>
            <a:ext cx="9144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6211669"/>
            <a:ext cx="7351685" cy="646331"/>
          </a:xfrm>
          <a:prstGeom prst="rect">
            <a:avLst/>
          </a:prstGeom>
          <a:noFill/>
        </p:spPr>
        <p:txBody>
          <a:bodyPr wrap="square" rtlCol="0">
            <a:spAutoFit/>
          </a:bodyPr>
          <a:lstStyle/>
          <a:p>
            <a:r>
              <a:rPr lang="en-US" altLang="en-US" sz="900" dirty="0" smtClean="0">
                <a:cs typeface="Arial" panose="020B0604020202020204" pitchFamily="34" charset="0"/>
              </a:rPr>
              <a:t>	Viral </a:t>
            </a:r>
            <a:r>
              <a:rPr lang="en-US" altLang="en-US" sz="900" dirty="0">
                <a:cs typeface="Arial" panose="020B0604020202020204" pitchFamily="34" charset="0"/>
              </a:rPr>
              <a:t>suppression: ≥1 OAMC visit during the calendar year and ≥1 viral load reported, with the last viral load result &lt;200 copies/</a:t>
            </a:r>
            <a:r>
              <a:rPr lang="en-US" altLang="en-US" sz="900" dirty="0" err="1">
                <a:cs typeface="Arial" panose="020B0604020202020204" pitchFamily="34" charset="0"/>
              </a:rPr>
              <a:t>mL</a:t>
            </a:r>
            <a:r>
              <a:rPr lang="en-US" altLang="en-US" sz="900" dirty="0" err="1" smtClean="0">
                <a:cs typeface="Arial" panose="020B0604020202020204" pitchFamily="34" charset="0"/>
              </a:rPr>
              <a:t>.</a:t>
            </a:r>
            <a:endParaRPr lang="en-US" sz="900" baseline="30000" dirty="0" smtClean="0"/>
          </a:p>
          <a:p>
            <a:r>
              <a:rPr lang="en-US" sz="900" baseline="30000" dirty="0" smtClean="0"/>
              <a:t>	a </a:t>
            </a:r>
            <a:r>
              <a:rPr lang="en-US" sz="900" dirty="0" smtClean="0"/>
              <a:t>Guam, Puerto Rico, and the U.S. Virgin Islands.</a:t>
            </a:r>
          </a:p>
          <a:p>
            <a:endParaRPr lang="en-US" sz="900" dirty="0" smtClean="0"/>
          </a:p>
          <a:p>
            <a:r>
              <a:rPr lang="en-US" sz="900" dirty="0" smtClean="0">
                <a:solidFill>
                  <a:schemeClr val="bg1"/>
                </a:solidFill>
              </a:rPr>
              <a:t>Source: HRSA. </a:t>
            </a:r>
            <a:r>
              <a:rPr lang="en-US" sz="900" i="1" dirty="0" smtClean="0">
                <a:solidFill>
                  <a:schemeClr val="bg1"/>
                </a:solidFill>
              </a:rPr>
              <a:t>Ryan White HIV/AIDS Program Annual Client-Level Data Report </a:t>
            </a:r>
            <a:r>
              <a:rPr lang="en-US" sz="900" dirty="0" smtClean="0">
                <a:solidFill>
                  <a:schemeClr val="bg1"/>
                </a:solidFill>
              </a:rPr>
              <a:t>2015. Does not include clients served by the AIDS Drug Assistance Program.</a:t>
            </a:r>
          </a:p>
        </p:txBody>
      </p:sp>
    </p:spTree>
    <p:extLst>
      <p:ext uri="{BB962C8B-B14F-4D97-AF65-F5344CB8AC3E}">
        <p14:creationId xmlns:p14="http://schemas.microsoft.com/office/powerpoint/2010/main" val="171564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060" y="229894"/>
            <a:ext cx="9200030" cy="965249"/>
          </a:xfrm>
        </p:spPr>
        <p:txBody>
          <a:bodyPr>
            <a:noAutofit/>
          </a:bodyPr>
          <a:lstStyle/>
          <a:p>
            <a:r>
              <a:rPr lang="en-US" sz="3200" dirty="0"/>
              <a:t>Viral Suppression among Clients Served by the Ryan White HIV/AIDS Program, by State, 2010–2015—United States and 2 </a:t>
            </a:r>
            <a:r>
              <a:rPr lang="en-US" sz="3200" dirty="0" err="1"/>
              <a:t>Territories</a:t>
            </a:r>
            <a:r>
              <a:rPr lang="en-US" sz="3200" baseline="30000" dirty="0" err="1"/>
              <a:t>a</a:t>
            </a:r>
            <a:endParaRPr lang="en-US" sz="3200"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t="13504" r="4075"/>
          <a:stretch/>
        </p:blipFill>
        <p:spPr>
          <a:xfrm>
            <a:off x="4706839" y="2806266"/>
            <a:ext cx="4406945" cy="2571253"/>
          </a:xfrm>
          <a:prstGeom prst="rect">
            <a:avLst/>
          </a:prstGeom>
        </p:spPr>
      </p:pic>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t="5149" b="31402"/>
          <a:stretch/>
        </p:blipFill>
        <p:spPr>
          <a:xfrm>
            <a:off x="99341" y="1621285"/>
            <a:ext cx="4172669" cy="2494813"/>
          </a:xfrm>
          <a:prstGeom prst="rect">
            <a:avLst/>
          </a:prstGeom>
        </p:spPr>
      </p:pic>
      <p:sp>
        <p:nvSpPr>
          <p:cNvPr id="20" name="TextBox 19"/>
          <p:cNvSpPr txBox="1"/>
          <p:nvPr/>
        </p:nvSpPr>
        <p:spPr>
          <a:xfrm>
            <a:off x="531216" y="5129643"/>
            <a:ext cx="3058807" cy="323165"/>
          </a:xfrm>
          <a:prstGeom prst="rect">
            <a:avLst/>
          </a:prstGeom>
          <a:noFill/>
        </p:spPr>
        <p:txBody>
          <a:bodyPr vert="horz" wrap="square" rtlCol="0">
            <a:spAutoFit/>
          </a:bodyPr>
          <a:lstStyle/>
          <a:p>
            <a:r>
              <a:rPr lang="en-US" sz="1500" dirty="0">
                <a:solidFill>
                  <a:srgbClr val="C00000"/>
                </a:solidFill>
                <a:latin typeface="Segoe UI Semibold" panose="020B0702040204020203" pitchFamily="34" charset="0"/>
              </a:rPr>
              <a:t>VIRALLY SUPPRESSED</a:t>
            </a:r>
          </a:p>
        </p:txBody>
      </p:sp>
      <p:sp>
        <p:nvSpPr>
          <p:cNvPr id="22" name="TextBox 21"/>
          <p:cNvSpPr txBox="1"/>
          <p:nvPr/>
        </p:nvSpPr>
        <p:spPr>
          <a:xfrm>
            <a:off x="509706" y="4268573"/>
            <a:ext cx="2590730" cy="969496"/>
          </a:xfrm>
          <a:prstGeom prst="rect">
            <a:avLst/>
          </a:prstGeom>
          <a:noFill/>
        </p:spPr>
        <p:txBody>
          <a:bodyPr wrap="square" rtlCol="0">
            <a:spAutoFit/>
          </a:bodyPr>
          <a:lstStyle/>
          <a:p>
            <a:r>
              <a:rPr lang="en-US" sz="5700" b="1" dirty="0">
                <a:solidFill>
                  <a:srgbClr val="39516C"/>
                </a:solidFill>
                <a:latin typeface="Segoe UI Semibold" panose="020B0702040204020203" pitchFamily="34" charset="0"/>
              </a:rPr>
              <a:t>69.5</a:t>
            </a:r>
            <a:r>
              <a:rPr lang="en-US" sz="4500" dirty="0">
                <a:solidFill>
                  <a:srgbClr val="39516C"/>
                </a:solidFill>
                <a:latin typeface="Segoe UI Semibold" panose="020B0702040204020203" pitchFamily="34" charset="0"/>
              </a:rPr>
              <a:t>%</a:t>
            </a:r>
          </a:p>
        </p:txBody>
      </p:sp>
      <p:sp>
        <p:nvSpPr>
          <p:cNvPr id="23" name="TextBox 22"/>
          <p:cNvSpPr txBox="1"/>
          <p:nvPr/>
        </p:nvSpPr>
        <p:spPr>
          <a:xfrm>
            <a:off x="6770212" y="1799399"/>
            <a:ext cx="2590730" cy="969496"/>
          </a:xfrm>
          <a:prstGeom prst="rect">
            <a:avLst/>
          </a:prstGeom>
          <a:noFill/>
        </p:spPr>
        <p:txBody>
          <a:bodyPr wrap="square" rtlCol="0">
            <a:spAutoFit/>
          </a:bodyPr>
          <a:lstStyle/>
          <a:p>
            <a:r>
              <a:rPr lang="en-US" sz="5700" b="1" dirty="0">
                <a:solidFill>
                  <a:srgbClr val="39516C"/>
                </a:solidFill>
                <a:latin typeface="Segoe UI Semibold" panose="020B0702040204020203" pitchFamily="34" charset="0"/>
              </a:rPr>
              <a:t> 83.4</a:t>
            </a:r>
            <a:r>
              <a:rPr lang="en-US" sz="4500" b="1" dirty="0">
                <a:solidFill>
                  <a:srgbClr val="39516C"/>
                </a:solidFill>
                <a:latin typeface="Segoe UI Light" panose="020B0502040204020203" pitchFamily="34" charset="0"/>
                <a:ea typeface="Segoe UI" panose="020B0502040204020203" pitchFamily="34" charset="0"/>
                <a:cs typeface="Segoe UI" panose="020B0502040204020203" pitchFamily="34" charset="0"/>
              </a:rPr>
              <a:t>%</a:t>
            </a:r>
          </a:p>
        </p:txBody>
      </p:sp>
      <p:sp>
        <p:nvSpPr>
          <p:cNvPr id="24" name="TextBox 23"/>
          <p:cNvSpPr txBox="1"/>
          <p:nvPr/>
        </p:nvSpPr>
        <p:spPr>
          <a:xfrm>
            <a:off x="6952160" y="2545527"/>
            <a:ext cx="2408782" cy="323165"/>
          </a:xfrm>
          <a:prstGeom prst="rect">
            <a:avLst/>
          </a:prstGeom>
          <a:noFill/>
        </p:spPr>
        <p:txBody>
          <a:bodyPr vert="horz" wrap="square" rtlCol="0">
            <a:spAutoFit/>
          </a:bodyPr>
          <a:lstStyle/>
          <a:p>
            <a:pPr algn="just"/>
            <a:r>
              <a:rPr lang="en-US" sz="1500" dirty="0">
                <a:solidFill>
                  <a:srgbClr val="C00000"/>
                </a:solidFill>
                <a:latin typeface="Segoe UI Semibold" panose="020B0702040204020203" pitchFamily="34" charset="0"/>
              </a:rPr>
              <a:t>VIRALLY SUPPRESSED</a:t>
            </a:r>
          </a:p>
        </p:txBody>
      </p:sp>
      <p:sp>
        <p:nvSpPr>
          <p:cNvPr id="25" name="TextBox 24"/>
          <p:cNvSpPr txBox="1"/>
          <p:nvPr/>
        </p:nvSpPr>
        <p:spPr>
          <a:xfrm>
            <a:off x="6577621" y="2042663"/>
            <a:ext cx="392415" cy="753050"/>
          </a:xfrm>
          <a:prstGeom prst="rect">
            <a:avLst/>
          </a:prstGeom>
          <a:solidFill>
            <a:srgbClr val="6D6E71"/>
          </a:solidFill>
          <a:ln>
            <a:solidFill>
              <a:srgbClr val="6D6E71"/>
            </a:solidFill>
          </a:ln>
        </p:spPr>
        <p:txBody>
          <a:bodyPr vert="vert" wrap="square" rtlCol="0">
            <a:spAutoFit/>
          </a:bodyPr>
          <a:lstStyle/>
          <a:p>
            <a:pPr algn="ctr"/>
            <a:r>
              <a:rPr lang="en-US" sz="1350" dirty="0">
                <a:solidFill>
                  <a:schemeClr val="bg1"/>
                </a:solidFill>
                <a:latin typeface="Segoe UI Semibold" panose="020B0702040204020203" pitchFamily="34" charset="0"/>
              </a:rPr>
              <a:t>IN 2015</a:t>
            </a:r>
          </a:p>
        </p:txBody>
      </p:sp>
      <p:sp>
        <p:nvSpPr>
          <p:cNvPr id="26" name="TextBox 25"/>
          <p:cNvSpPr txBox="1"/>
          <p:nvPr/>
        </p:nvSpPr>
        <p:spPr>
          <a:xfrm>
            <a:off x="138801" y="4424426"/>
            <a:ext cx="392415" cy="860704"/>
          </a:xfrm>
          <a:prstGeom prst="rect">
            <a:avLst/>
          </a:prstGeom>
          <a:solidFill>
            <a:srgbClr val="6D6E71"/>
          </a:solidFill>
          <a:ln>
            <a:solidFill>
              <a:srgbClr val="6D6E71"/>
            </a:solidFill>
          </a:ln>
        </p:spPr>
        <p:txBody>
          <a:bodyPr vert="vert" wrap="square" rtlCol="0">
            <a:spAutoFit/>
          </a:bodyPr>
          <a:lstStyle/>
          <a:p>
            <a:pPr algn="ctr"/>
            <a:r>
              <a:rPr lang="en-US" sz="1350" dirty="0">
                <a:solidFill>
                  <a:schemeClr val="bg1"/>
                </a:solidFill>
                <a:latin typeface="Segoe UI Semibold" panose="020B0702040204020203" pitchFamily="34" charset="0"/>
              </a:rPr>
              <a:t>IN 2010</a:t>
            </a:r>
          </a:p>
        </p:txBody>
      </p:sp>
      <p:cxnSp>
        <p:nvCxnSpPr>
          <p:cNvPr id="28" name="Elbow Connector 27"/>
          <p:cNvCxnSpPr/>
          <p:nvPr/>
        </p:nvCxnSpPr>
        <p:spPr>
          <a:xfrm rot="10800000" flipV="1">
            <a:off x="2299613" y="2338874"/>
            <a:ext cx="4260451" cy="2674200"/>
          </a:xfrm>
          <a:prstGeom prst="bentConnector3">
            <a:avLst/>
          </a:prstGeom>
          <a:ln>
            <a:solidFill>
              <a:srgbClr val="39516C"/>
            </a:solidFill>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7181" y="4281772"/>
            <a:ext cx="1114325" cy="1186886"/>
          </a:xfrm>
          <a:prstGeom prst="rect">
            <a:avLst/>
          </a:prstGeom>
          <a:ln>
            <a:solidFill>
              <a:srgbClr val="39516C"/>
            </a:solidFill>
          </a:ln>
        </p:spPr>
      </p:pic>
      <p:sp>
        <p:nvSpPr>
          <p:cNvPr id="21" name="TextBox 20"/>
          <p:cNvSpPr txBox="1"/>
          <p:nvPr/>
        </p:nvSpPr>
        <p:spPr>
          <a:xfrm>
            <a:off x="0" y="6211669"/>
            <a:ext cx="7351685" cy="646331"/>
          </a:xfrm>
          <a:prstGeom prst="rect">
            <a:avLst/>
          </a:prstGeom>
          <a:noFill/>
        </p:spPr>
        <p:txBody>
          <a:bodyPr wrap="square" rtlCol="0">
            <a:spAutoFit/>
          </a:bodyPr>
          <a:lstStyle/>
          <a:p>
            <a:r>
              <a:rPr lang="en-US" altLang="en-US" sz="900" dirty="0" smtClean="0">
                <a:cs typeface="Arial" panose="020B0604020202020204" pitchFamily="34" charset="0"/>
              </a:rPr>
              <a:t>	Viral </a:t>
            </a:r>
            <a:r>
              <a:rPr lang="en-US" altLang="en-US" sz="900" dirty="0">
                <a:cs typeface="Arial" panose="020B0604020202020204" pitchFamily="34" charset="0"/>
              </a:rPr>
              <a:t>suppression: ≥1 OAMC visit during the calendar year and ≥1 viral load reported, with the last viral load result &lt;200 copies/</a:t>
            </a:r>
            <a:r>
              <a:rPr lang="en-US" altLang="en-US" sz="900" dirty="0" err="1">
                <a:cs typeface="Arial" panose="020B0604020202020204" pitchFamily="34" charset="0"/>
              </a:rPr>
              <a:t>mL</a:t>
            </a:r>
            <a:r>
              <a:rPr lang="en-US" altLang="en-US" sz="900" dirty="0" err="1" smtClean="0">
                <a:cs typeface="Arial" panose="020B0604020202020204" pitchFamily="34" charset="0"/>
              </a:rPr>
              <a:t>.</a:t>
            </a:r>
            <a:endParaRPr lang="en-US" sz="900" baseline="30000" dirty="0" smtClean="0"/>
          </a:p>
          <a:p>
            <a:pPr>
              <a:spcBef>
                <a:spcPct val="0"/>
              </a:spcBef>
            </a:pPr>
            <a:r>
              <a:rPr lang="en-US" sz="900" baseline="30000" dirty="0" smtClean="0"/>
              <a:t>	</a:t>
            </a:r>
            <a:r>
              <a:rPr lang="en-US" sz="900" baseline="30000" dirty="0">
                <a:solidFill>
                  <a:prstClr val="black"/>
                </a:solidFill>
              </a:rPr>
              <a:t>a </a:t>
            </a:r>
            <a:r>
              <a:rPr lang="en-US" sz="900" dirty="0">
                <a:solidFill>
                  <a:prstClr val="black"/>
                </a:solidFill>
              </a:rPr>
              <a:t>Puerto Rico and the U.S. Virgin Islands. Due to low numbers, data for Guam are not presented.</a:t>
            </a:r>
            <a:endParaRPr lang="en-US" altLang="en-US" sz="900" dirty="0">
              <a:cs typeface="Arial" panose="020B0604020202020204" pitchFamily="34" charset="0"/>
            </a:endParaRPr>
          </a:p>
          <a:p>
            <a:endParaRPr lang="en-US" sz="900" dirty="0" smtClean="0"/>
          </a:p>
          <a:p>
            <a:r>
              <a:rPr lang="en-US" sz="900" dirty="0" smtClean="0">
                <a:solidFill>
                  <a:schemeClr val="bg1"/>
                </a:solidFill>
              </a:rPr>
              <a:t>Source: HRSA. </a:t>
            </a:r>
            <a:r>
              <a:rPr lang="en-US" sz="900" i="1" dirty="0" smtClean="0">
                <a:solidFill>
                  <a:schemeClr val="bg1"/>
                </a:solidFill>
              </a:rPr>
              <a:t>Ryan White HIV/AIDS Program Annual Client-Level Data Report </a:t>
            </a:r>
            <a:r>
              <a:rPr lang="en-US" sz="900" dirty="0" smtClean="0">
                <a:solidFill>
                  <a:schemeClr val="bg1"/>
                </a:solidFill>
              </a:rPr>
              <a:t>2015. Does not include clients served by the AIDS Drug Assistance Program.</a:t>
            </a:r>
          </a:p>
        </p:txBody>
      </p:sp>
    </p:spTree>
    <p:extLst>
      <p:ext uri="{BB962C8B-B14F-4D97-AF65-F5344CB8AC3E}">
        <p14:creationId xmlns:p14="http://schemas.microsoft.com/office/powerpoint/2010/main" val="180823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52400" y="189778"/>
            <a:ext cx="8362950" cy="1325564"/>
          </a:xfrm>
          <a:prstGeom prst="rect">
            <a:avLst/>
          </a:prstGeom>
        </p:spPr>
        <p:txBody>
          <a:bodyPr vert="horz" lIns="100504" tIns="50253" rIns="100504" bIns="50253" rtlCol="0" anchor="ctr">
            <a:normAutofit/>
          </a:bodyPr>
          <a:lstStyle>
            <a:lvl1pPr algn="l" defTabSz="1005051" rtl="0" eaLnBrk="1" latinLnBrk="0" hangingPunct="1">
              <a:lnSpc>
                <a:spcPct val="90000"/>
              </a:lnSpc>
              <a:spcBef>
                <a:spcPct val="0"/>
              </a:spcBef>
              <a:buNone/>
              <a:defRPr lang="en-US" sz="4200" b="1" kern="1200" dirty="0">
                <a:solidFill>
                  <a:srgbClr val="0F4D7B"/>
                </a:solidFill>
                <a:latin typeface="+mn-lt"/>
                <a:ea typeface="+mj-ea"/>
                <a:cs typeface="+mj-cs"/>
              </a:defRPr>
            </a:lvl1pPr>
          </a:lstStyle>
          <a:p>
            <a:r>
              <a:rPr lang="en-US" sz="4000" dirty="0" smtClean="0"/>
              <a:t>Ryan White Services Report, 2015</a:t>
            </a:r>
            <a:br>
              <a:rPr lang="en-US" sz="4000" dirty="0" smtClean="0"/>
            </a:br>
            <a:r>
              <a:rPr lang="en-US" sz="4000" dirty="0" smtClean="0">
                <a:solidFill>
                  <a:srgbClr val="800000"/>
                </a:solidFill>
              </a:rPr>
              <a:t>RWHAP </a:t>
            </a:r>
            <a:r>
              <a:rPr lang="en-US" sz="4000" dirty="0">
                <a:solidFill>
                  <a:srgbClr val="800000"/>
                </a:solidFill>
              </a:rPr>
              <a:t>C</a:t>
            </a:r>
            <a:r>
              <a:rPr lang="en-US" sz="4000" dirty="0" smtClean="0">
                <a:solidFill>
                  <a:srgbClr val="800000"/>
                </a:solidFill>
              </a:rPr>
              <a:t>lients by Housing </a:t>
            </a:r>
            <a:r>
              <a:rPr lang="en-US" sz="4000" dirty="0">
                <a:solidFill>
                  <a:srgbClr val="800000"/>
                </a:solidFill>
              </a:rPr>
              <a:t>S</a:t>
            </a:r>
            <a:r>
              <a:rPr lang="en-US" sz="4000" dirty="0" smtClean="0">
                <a:solidFill>
                  <a:srgbClr val="800000"/>
                </a:solidFill>
              </a:rPr>
              <a:t>tatus</a:t>
            </a:r>
            <a:endParaRPr lang="en-US" sz="4000" dirty="0">
              <a:solidFill>
                <a:srgbClr val="800000"/>
              </a:solidFill>
            </a:endParaRPr>
          </a:p>
        </p:txBody>
      </p:sp>
      <p:graphicFrame>
        <p:nvGraphicFramePr>
          <p:cNvPr id="4" name="Content Placeholder 3" descr="chart illustrating ryan white hiv/aids program clients by housing status in 2014"/>
          <p:cNvGraphicFramePr>
            <a:graphicFrameLocks noGrp="1"/>
          </p:cNvGraphicFramePr>
          <p:nvPr>
            <p:extLst>
              <p:ext uri="{D42A27DB-BD31-4B8C-83A1-F6EECF244321}">
                <p14:modId xmlns:p14="http://schemas.microsoft.com/office/powerpoint/2010/main" val="1057738402"/>
              </p:ext>
            </p:extLst>
          </p:nvPr>
        </p:nvGraphicFramePr>
        <p:xfrm>
          <a:off x="823257" y="2091557"/>
          <a:ext cx="7497488" cy="394400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9280" y="6611779"/>
            <a:ext cx="9124720" cy="246221"/>
          </a:xfrm>
          <a:prstGeom prst="rect">
            <a:avLst/>
          </a:prstGeom>
        </p:spPr>
        <p:txBody>
          <a:bodyPr wrap="square">
            <a:spAutoFit/>
          </a:bodyPr>
          <a:lstStyle/>
          <a:p>
            <a:r>
              <a:rPr lang="en-US" altLang="en-US" sz="1000" i="1" dirty="0" smtClean="0">
                <a:solidFill>
                  <a:schemeClr val="bg1"/>
                </a:solidFill>
                <a:cs typeface="Arial" panose="020B0604020202020204" pitchFamily="34" charset="0"/>
              </a:rPr>
              <a:t>Source</a:t>
            </a:r>
            <a:r>
              <a:rPr lang="en-US" altLang="en-US" sz="1000" i="1" dirty="0">
                <a:solidFill>
                  <a:schemeClr val="bg1"/>
                </a:solidFill>
                <a:cs typeface="Arial" panose="020B0604020202020204" pitchFamily="34" charset="0"/>
              </a:rPr>
              <a:t>: </a:t>
            </a:r>
            <a:r>
              <a:rPr lang="en-US" altLang="en-US" sz="1000" dirty="0">
                <a:solidFill>
                  <a:schemeClr val="bg1"/>
                </a:solidFill>
                <a:cs typeface="Arial" panose="020B0604020202020204" pitchFamily="34" charset="0"/>
              </a:rPr>
              <a:t>HRSA. Ryan White HIV/AIDS Program </a:t>
            </a:r>
            <a:r>
              <a:rPr lang="en-US" altLang="en-US" sz="1000" dirty="0" smtClean="0">
                <a:solidFill>
                  <a:schemeClr val="bg1"/>
                </a:solidFill>
                <a:cs typeface="Arial" panose="020B0604020202020204" pitchFamily="34" charset="0"/>
              </a:rPr>
              <a:t>Services Report (RSR) 2015) – US and 3 Territories (Guam, PR, USVI). Does </a:t>
            </a:r>
            <a:r>
              <a:rPr lang="en-US" sz="1000" dirty="0" smtClean="0">
                <a:solidFill>
                  <a:schemeClr val="bg1"/>
                </a:solidFill>
              </a:rPr>
              <a:t>not </a:t>
            </a:r>
            <a:r>
              <a:rPr lang="en-US" sz="1000" dirty="0">
                <a:solidFill>
                  <a:schemeClr val="bg1"/>
                </a:solidFill>
              </a:rPr>
              <a:t>include </a:t>
            </a:r>
            <a:r>
              <a:rPr lang="en-US" sz="1000" dirty="0" smtClean="0">
                <a:solidFill>
                  <a:schemeClr val="bg1"/>
                </a:solidFill>
              </a:rPr>
              <a:t>AIDS </a:t>
            </a:r>
            <a:r>
              <a:rPr lang="en-US" sz="1000" dirty="0">
                <a:solidFill>
                  <a:schemeClr val="bg1"/>
                </a:solidFill>
              </a:rPr>
              <a:t>Drug Assistance Program </a:t>
            </a:r>
            <a:r>
              <a:rPr lang="en-US" sz="1000" dirty="0" smtClean="0">
                <a:solidFill>
                  <a:schemeClr val="bg1"/>
                </a:solidFill>
              </a:rPr>
              <a:t>data.</a:t>
            </a:r>
            <a:endParaRPr lang="en-US" sz="1000" dirty="0">
              <a:solidFill>
                <a:schemeClr val="bg1"/>
              </a:solidFill>
            </a:endParaRPr>
          </a:p>
        </p:txBody>
      </p:sp>
    </p:spTree>
    <p:extLst>
      <p:ext uri="{BB962C8B-B14F-4D97-AF65-F5344CB8AC3E}">
        <p14:creationId xmlns:p14="http://schemas.microsoft.com/office/powerpoint/2010/main" val="431600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92121" y="84160"/>
            <a:ext cx="8670880" cy="1325563"/>
          </a:xfrm>
        </p:spPr>
        <p:txBody>
          <a:bodyPr>
            <a:noAutofit/>
          </a:bodyPr>
          <a:lstStyle/>
          <a:p>
            <a:r>
              <a:rPr lang="en-US" sz="3200" dirty="0">
                <a:cs typeface="Arial" panose="020B0604020202020204" pitchFamily="34" charset="0"/>
              </a:rPr>
              <a:t>Viral Suppression among </a:t>
            </a:r>
            <a:r>
              <a:rPr lang="en-US" sz="3200" dirty="0"/>
              <a:t>Clients Served by the </a:t>
            </a:r>
            <a:r>
              <a:rPr lang="en-US" sz="3200" dirty="0">
                <a:solidFill>
                  <a:srgbClr val="893713"/>
                </a:solidFill>
              </a:rPr>
              <a:t>Ryan White HIV/AIDS </a:t>
            </a:r>
            <a:r>
              <a:rPr lang="en-US" sz="3200" dirty="0" smtClean="0">
                <a:solidFill>
                  <a:srgbClr val="893713"/>
                </a:solidFill>
              </a:rPr>
              <a:t>Program, </a:t>
            </a:r>
            <a:r>
              <a:rPr lang="en-US" sz="3200" dirty="0" smtClean="0">
                <a:solidFill>
                  <a:schemeClr val="accent5">
                    <a:lumMod val="75000"/>
                  </a:schemeClr>
                </a:solidFill>
                <a:cs typeface="Arial" panose="020B0604020202020204" pitchFamily="34" charset="0"/>
              </a:rPr>
              <a:t>by Housing </a:t>
            </a:r>
            <a:r>
              <a:rPr lang="en-US" sz="3200" dirty="0" err="1" smtClean="0">
                <a:solidFill>
                  <a:schemeClr val="accent5">
                    <a:lumMod val="75000"/>
                  </a:schemeClr>
                </a:solidFill>
                <a:cs typeface="Arial" panose="020B0604020202020204" pitchFamily="34" charset="0"/>
              </a:rPr>
              <a:t>Status</a:t>
            </a:r>
            <a:r>
              <a:rPr lang="en-US" sz="3200" baseline="30000" dirty="0" err="1" smtClean="0">
                <a:solidFill>
                  <a:schemeClr val="accent5">
                    <a:lumMod val="75000"/>
                  </a:schemeClr>
                </a:solidFill>
              </a:rPr>
              <a:t>a</a:t>
            </a:r>
            <a:endParaRPr lang="en-US" sz="3200" dirty="0">
              <a:solidFill>
                <a:schemeClr val="accent5">
                  <a:lumMod val="75000"/>
                </a:schemeClr>
              </a:solidFill>
            </a:endParaRPr>
          </a:p>
        </p:txBody>
      </p:sp>
      <p:pic>
        <p:nvPicPr>
          <p:cNvPr id="2" name="Picture 1" descr="Clients served by the RWHAP with temporary or unstable housing continue to have the lowest percentages of viral suppression, although percentages are steadily increasing. Among temporarily housed clients, viral suppression increased from 63.7% in 2010 to 78.4% in 2015. Among unstably housed clients, viral suppression increased from 54.8% in 2010 to 69.3% in 2015.&#10; &#10;Viral suppression is defined as ≥1 OAMC visit during the calendar year and ≥1 viral load reported, with the last viral load result &lt;200 copies/mL&#10; &#10;The three territories include Guam, Puerto Rico, and the U.S. Virgin Islands.&#10;" title="Viral Suppression among Clients Served by the Ryan White HIV/AIDS Program, by Housing Status, 2010‒2015—United States and 3 Territor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0619" y="1467903"/>
            <a:ext cx="6565961" cy="4999153"/>
          </a:xfrm>
          <a:prstGeom prst="rect">
            <a:avLst/>
          </a:prstGeom>
        </p:spPr>
      </p:pic>
      <p:sp>
        <p:nvSpPr>
          <p:cNvPr id="8" name="Rectangle 7"/>
          <p:cNvSpPr/>
          <p:nvPr/>
        </p:nvSpPr>
        <p:spPr>
          <a:xfrm>
            <a:off x="19280" y="6611779"/>
            <a:ext cx="7086600" cy="246221"/>
          </a:xfrm>
          <a:prstGeom prst="rect">
            <a:avLst/>
          </a:prstGeom>
        </p:spPr>
        <p:txBody>
          <a:bodyPr wrap="square">
            <a:spAutoFit/>
          </a:bodyPr>
          <a:lstStyle/>
          <a:p>
            <a:r>
              <a:rPr lang="en-US" altLang="en-US" sz="1000" i="1" dirty="0" smtClean="0">
                <a:solidFill>
                  <a:schemeClr val="bg1"/>
                </a:solidFill>
                <a:cs typeface="Arial" panose="020B0604020202020204" pitchFamily="34" charset="0"/>
              </a:rPr>
              <a:t>Source</a:t>
            </a:r>
            <a:r>
              <a:rPr lang="en-US" altLang="en-US" sz="1000" i="1" dirty="0">
                <a:solidFill>
                  <a:schemeClr val="bg1"/>
                </a:solidFill>
                <a:cs typeface="Arial" panose="020B0604020202020204" pitchFamily="34" charset="0"/>
              </a:rPr>
              <a:t>: </a:t>
            </a:r>
            <a:r>
              <a:rPr lang="en-US" altLang="en-US" sz="1000" dirty="0">
                <a:solidFill>
                  <a:schemeClr val="bg1"/>
                </a:solidFill>
                <a:cs typeface="Arial" panose="020B0604020202020204" pitchFamily="34" charset="0"/>
              </a:rPr>
              <a:t>HRSA. Ryan White HIV/AIDS Program </a:t>
            </a:r>
            <a:r>
              <a:rPr lang="en-US" altLang="en-US" sz="1000" dirty="0" smtClean="0">
                <a:solidFill>
                  <a:schemeClr val="bg1"/>
                </a:solidFill>
                <a:cs typeface="Arial" panose="020B0604020202020204" pitchFamily="34" charset="0"/>
              </a:rPr>
              <a:t>Services Report (RSR) 2015. Does </a:t>
            </a:r>
            <a:r>
              <a:rPr lang="en-US" sz="1000" dirty="0" smtClean="0">
                <a:solidFill>
                  <a:schemeClr val="bg1"/>
                </a:solidFill>
              </a:rPr>
              <a:t>not </a:t>
            </a:r>
            <a:r>
              <a:rPr lang="en-US" sz="1000" dirty="0">
                <a:solidFill>
                  <a:schemeClr val="bg1"/>
                </a:solidFill>
              </a:rPr>
              <a:t>include </a:t>
            </a:r>
            <a:r>
              <a:rPr lang="en-US" sz="1000" dirty="0" smtClean="0">
                <a:solidFill>
                  <a:schemeClr val="bg1"/>
                </a:solidFill>
              </a:rPr>
              <a:t>AIDS </a:t>
            </a:r>
            <a:r>
              <a:rPr lang="en-US" sz="1000" dirty="0">
                <a:solidFill>
                  <a:schemeClr val="bg1"/>
                </a:solidFill>
              </a:rPr>
              <a:t>Drug Assistance Program </a:t>
            </a:r>
            <a:r>
              <a:rPr lang="en-US" sz="1000" dirty="0" smtClean="0">
                <a:solidFill>
                  <a:schemeClr val="bg1"/>
                </a:solidFill>
              </a:rPr>
              <a:t>data</a:t>
            </a:r>
            <a:endParaRPr lang="en-US" sz="1000" dirty="0">
              <a:solidFill>
                <a:schemeClr val="bg1"/>
              </a:solidFill>
            </a:endParaRPr>
          </a:p>
        </p:txBody>
      </p:sp>
      <p:sp>
        <p:nvSpPr>
          <p:cNvPr id="9" name="TextBox 8"/>
          <p:cNvSpPr txBox="1">
            <a:spLocks noChangeArrowheads="1"/>
          </p:cNvSpPr>
          <p:nvPr/>
        </p:nvSpPr>
        <p:spPr bwMode="auto">
          <a:xfrm>
            <a:off x="167229" y="6130966"/>
            <a:ext cx="6941422"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eaLnBrk="1" hangingPunct="1">
              <a:spcBef>
                <a:spcPct val="0"/>
              </a:spcBef>
              <a:buNone/>
            </a:pPr>
            <a:r>
              <a:rPr lang="en-US" altLang="en-US" sz="900" i="1" dirty="0" smtClean="0">
                <a:solidFill>
                  <a:schemeClr val="tx1"/>
                </a:solidFill>
                <a:latin typeface="+mn-lt"/>
                <a:cs typeface="Arial" panose="020B0604020202020204" pitchFamily="34" charset="0"/>
              </a:rPr>
              <a:t>Viral suppression: </a:t>
            </a:r>
            <a:r>
              <a:rPr lang="en-US" altLang="en-US" sz="900" dirty="0" smtClean="0">
                <a:solidFill>
                  <a:schemeClr val="tx1"/>
                </a:solidFill>
                <a:latin typeface="+mn-lt"/>
                <a:cs typeface="Arial" panose="020B0604020202020204" pitchFamily="34" charset="0"/>
              </a:rPr>
              <a:t>≥1 outpatient/ambulatory medical care </a:t>
            </a:r>
            <a:r>
              <a:rPr lang="en-US" altLang="en-US" sz="900" dirty="0">
                <a:solidFill>
                  <a:schemeClr val="tx1"/>
                </a:solidFill>
                <a:latin typeface="+mn-lt"/>
                <a:cs typeface="Arial" panose="020B0604020202020204" pitchFamily="34" charset="0"/>
              </a:rPr>
              <a:t>visit during the calendar year and </a:t>
            </a:r>
            <a:r>
              <a:rPr lang="en-US" altLang="en-US" sz="900" dirty="0" smtClean="0">
                <a:solidFill>
                  <a:schemeClr val="tx1"/>
                </a:solidFill>
                <a:latin typeface="+mn-lt"/>
                <a:cs typeface="Arial" panose="020B0604020202020204" pitchFamily="34" charset="0"/>
              </a:rPr>
              <a:t>≥</a:t>
            </a:r>
            <a:r>
              <a:rPr lang="en-US" altLang="en-US" sz="900" dirty="0">
                <a:solidFill>
                  <a:schemeClr val="tx1"/>
                </a:solidFill>
                <a:latin typeface="+mn-lt"/>
                <a:cs typeface="Arial" panose="020B0604020202020204" pitchFamily="34" charset="0"/>
              </a:rPr>
              <a:t>1 viral load </a:t>
            </a:r>
            <a:r>
              <a:rPr lang="en-US" altLang="en-US" sz="900" dirty="0" smtClean="0">
                <a:solidFill>
                  <a:schemeClr val="tx1"/>
                </a:solidFill>
                <a:latin typeface="+mn-lt"/>
                <a:cs typeface="Arial" panose="020B0604020202020204" pitchFamily="34" charset="0"/>
              </a:rPr>
              <a:t>reported, with the last </a:t>
            </a:r>
            <a:r>
              <a:rPr lang="en-US" altLang="en-US" sz="900" dirty="0">
                <a:solidFill>
                  <a:schemeClr val="tx1"/>
                </a:solidFill>
                <a:latin typeface="+mn-lt"/>
                <a:cs typeface="Arial" panose="020B0604020202020204" pitchFamily="34" charset="0"/>
              </a:rPr>
              <a:t>viral load </a:t>
            </a:r>
            <a:r>
              <a:rPr lang="en-US" altLang="en-US" sz="900" dirty="0" smtClean="0">
                <a:solidFill>
                  <a:schemeClr val="tx1"/>
                </a:solidFill>
                <a:latin typeface="+mn-lt"/>
                <a:cs typeface="Arial" panose="020B0604020202020204" pitchFamily="34" charset="0"/>
              </a:rPr>
              <a:t>result &lt;200 copies/</a:t>
            </a:r>
            <a:r>
              <a:rPr lang="en-US" altLang="en-US" sz="900" dirty="0" err="1" smtClean="0">
                <a:solidFill>
                  <a:schemeClr val="tx1"/>
                </a:solidFill>
                <a:latin typeface="+mn-lt"/>
                <a:cs typeface="Arial" panose="020B0604020202020204" pitchFamily="34" charset="0"/>
              </a:rPr>
              <a:t>mL.</a:t>
            </a:r>
            <a:r>
              <a:rPr lang="en-US" sz="900" baseline="30000" dirty="0" err="1" smtClean="0">
                <a:solidFill>
                  <a:prstClr val="black"/>
                </a:solidFill>
                <a:latin typeface="+mn-lt"/>
              </a:rPr>
              <a:t>a</a:t>
            </a:r>
            <a:r>
              <a:rPr lang="en-US" sz="900" baseline="30000" dirty="0" smtClean="0">
                <a:solidFill>
                  <a:prstClr val="black"/>
                </a:solidFill>
                <a:latin typeface="+mn-lt"/>
              </a:rPr>
              <a:t>  </a:t>
            </a:r>
            <a:r>
              <a:rPr lang="en-US" sz="900" dirty="0">
                <a:solidFill>
                  <a:prstClr val="black"/>
                </a:solidFill>
                <a:latin typeface="+mn-lt"/>
              </a:rPr>
              <a:t>Guam, Puerto Rico, and the U.S. Virgin Islands</a:t>
            </a:r>
            <a:r>
              <a:rPr lang="en-US" sz="900" dirty="0" smtClean="0">
                <a:solidFill>
                  <a:prstClr val="black"/>
                </a:solidFill>
                <a:latin typeface="+mn-lt"/>
              </a:rPr>
              <a:t>.</a:t>
            </a:r>
            <a:endParaRPr lang="en-US" sz="900" dirty="0">
              <a:solidFill>
                <a:prstClr val="black"/>
              </a:solidFill>
              <a:latin typeface="+mn-lt"/>
            </a:endParaRPr>
          </a:p>
        </p:txBody>
      </p:sp>
    </p:spTree>
    <p:extLst>
      <p:ext uri="{BB962C8B-B14F-4D97-AF65-F5344CB8AC3E}">
        <p14:creationId xmlns:p14="http://schemas.microsoft.com/office/powerpoint/2010/main" val="2378155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152400" y="24740"/>
            <a:ext cx="8229600" cy="838200"/>
          </a:xfrm>
        </p:spPr>
        <p:txBody>
          <a:bodyPr/>
          <a:lstStyle/>
          <a:p>
            <a:r>
              <a:rPr lang="en-US" altLang="en-US" sz="2800" dirty="0" smtClean="0">
                <a:solidFill>
                  <a:schemeClr val="bg1"/>
                </a:solidFill>
              </a:rPr>
              <a:t>HIV, Homelessness, &amp; Suppression</a:t>
            </a:r>
          </a:p>
        </p:txBody>
      </p:sp>
      <p:sp>
        <p:nvSpPr>
          <p:cNvPr id="12" name="Title 1"/>
          <p:cNvSpPr txBox="1">
            <a:spLocks/>
          </p:cNvSpPr>
          <p:nvPr/>
        </p:nvSpPr>
        <p:spPr>
          <a:xfrm>
            <a:off x="152400" y="99447"/>
            <a:ext cx="8347312" cy="1325564"/>
          </a:xfrm>
          <a:prstGeom prst="rect">
            <a:avLst/>
          </a:prstGeom>
        </p:spPr>
        <p:txBody>
          <a:bodyPr vert="horz" lIns="100504" tIns="50253" rIns="100504" bIns="50253" rtlCol="0" anchor="ctr">
            <a:noAutofit/>
          </a:bodyPr>
          <a:lstStyle>
            <a:lvl1pPr algn="l" defTabSz="1005051" rtl="0" eaLnBrk="1" latinLnBrk="0" hangingPunct="1">
              <a:lnSpc>
                <a:spcPct val="90000"/>
              </a:lnSpc>
              <a:spcBef>
                <a:spcPct val="0"/>
              </a:spcBef>
              <a:buNone/>
              <a:defRPr lang="en-US" sz="4200" b="1" kern="1200" dirty="0">
                <a:solidFill>
                  <a:srgbClr val="0F4D7B"/>
                </a:solidFill>
                <a:latin typeface="+mn-lt"/>
                <a:ea typeface="+mj-ea"/>
                <a:cs typeface="+mj-cs"/>
              </a:defRPr>
            </a:lvl1pPr>
          </a:lstStyle>
          <a:p>
            <a:r>
              <a:rPr lang="en-US" sz="4000" dirty="0" smtClean="0"/>
              <a:t>Ryan White Services Report, 2015</a:t>
            </a:r>
            <a:br>
              <a:rPr lang="en-US" sz="4000" dirty="0" smtClean="0"/>
            </a:br>
            <a:r>
              <a:rPr lang="en-US" sz="4000" dirty="0" smtClean="0">
                <a:solidFill>
                  <a:srgbClr val="800000"/>
                </a:solidFill>
              </a:rPr>
              <a:t>Viral Suppression by Housing </a:t>
            </a:r>
            <a:r>
              <a:rPr lang="en-US" sz="4000" dirty="0">
                <a:solidFill>
                  <a:srgbClr val="800000"/>
                </a:solidFill>
              </a:rPr>
              <a:t>S</a:t>
            </a:r>
            <a:r>
              <a:rPr lang="en-US" sz="4000" dirty="0" smtClean="0">
                <a:solidFill>
                  <a:srgbClr val="800000"/>
                </a:solidFill>
              </a:rPr>
              <a:t>tatus</a:t>
            </a:r>
            <a:endParaRPr lang="en-US" sz="4000" dirty="0">
              <a:solidFill>
                <a:srgbClr val="800000"/>
              </a:solidFill>
            </a:endParaRPr>
          </a:p>
        </p:txBody>
      </p:sp>
      <p:sp>
        <p:nvSpPr>
          <p:cNvPr id="10" name="Rectangle 9"/>
          <p:cNvSpPr/>
          <p:nvPr/>
        </p:nvSpPr>
        <p:spPr>
          <a:xfrm>
            <a:off x="19280" y="6611779"/>
            <a:ext cx="8956682" cy="246221"/>
          </a:xfrm>
          <a:prstGeom prst="rect">
            <a:avLst/>
          </a:prstGeom>
        </p:spPr>
        <p:txBody>
          <a:bodyPr wrap="square">
            <a:spAutoFit/>
          </a:bodyPr>
          <a:lstStyle/>
          <a:p>
            <a:r>
              <a:rPr lang="en-US" altLang="en-US" sz="1000" i="1" dirty="0" smtClean="0">
                <a:solidFill>
                  <a:schemeClr val="bg1"/>
                </a:solidFill>
                <a:cs typeface="Arial" panose="020B0604020202020204" pitchFamily="34" charset="0"/>
              </a:rPr>
              <a:t>Source</a:t>
            </a:r>
            <a:r>
              <a:rPr lang="en-US" altLang="en-US" sz="1000" i="1" dirty="0">
                <a:solidFill>
                  <a:schemeClr val="bg1"/>
                </a:solidFill>
                <a:cs typeface="Arial" panose="020B0604020202020204" pitchFamily="34" charset="0"/>
              </a:rPr>
              <a:t>: </a:t>
            </a:r>
            <a:r>
              <a:rPr lang="en-US" altLang="en-US" sz="1000" dirty="0">
                <a:solidFill>
                  <a:schemeClr val="bg1"/>
                </a:solidFill>
                <a:cs typeface="Arial" panose="020B0604020202020204" pitchFamily="34" charset="0"/>
              </a:rPr>
              <a:t>HRSA. Ryan White HIV/AIDS Program </a:t>
            </a:r>
            <a:r>
              <a:rPr lang="en-US" altLang="en-US" sz="1000" dirty="0" smtClean="0">
                <a:solidFill>
                  <a:schemeClr val="bg1"/>
                </a:solidFill>
                <a:cs typeface="Arial" panose="020B0604020202020204" pitchFamily="34" charset="0"/>
              </a:rPr>
              <a:t>Services Report (RSR) 2015) - </a:t>
            </a:r>
            <a:r>
              <a:rPr lang="en-US" altLang="en-US" sz="1000" dirty="0">
                <a:solidFill>
                  <a:schemeClr val="bg1"/>
                </a:solidFill>
                <a:cs typeface="Arial" panose="020B0604020202020204" pitchFamily="34" charset="0"/>
              </a:rPr>
              <a:t>US and 3 Territories (Guam, PR, USVI</a:t>
            </a:r>
            <a:r>
              <a:rPr lang="en-US" altLang="en-US" sz="1000" dirty="0" smtClean="0">
                <a:solidFill>
                  <a:schemeClr val="bg1"/>
                </a:solidFill>
                <a:cs typeface="Arial" panose="020B0604020202020204" pitchFamily="34" charset="0"/>
              </a:rPr>
              <a:t>). Does </a:t>
            </a:r>
            <a:r>
              <a:rPr lang="en-US" sz="1000" dirty="0" smtClean="0">
                <a:solidFill>
                  <a:schemeClr val="bg1"/>
                </a:solidFill>
              </a:rPr>
              <a:t>not </a:t>
            </a:r>
            <a:r>
              <a:rPr lang="en-US" sz="1000" dirty="0">
                <a:solidFill>
                  <a:schemeClr val="bg1"/>
                </a:solidFill>
              </a:rPr>
              <a:t>include </a:t>
            </a:r>
            <a:r>
              <a:rPr lang="en-US" sz="1000" dirty="0" smtClean="0">
                <a:solidFill>
                  <a:schemeClr val="bg1"/>
                </a:solidFill>
              </a:rPr>
              <a:t>AIDS </a:t>
            </a:r>
            <a:r>
              <a:rPr lang="en-US" sz="1000" dirty="0">
                <a:solidFill>
                  <a:schemeClr val="bg1"/>
                </a:solidFill>
              </a:rPr>
              <a:t>Drug Assistance Program </a:t>
            </a:r>
            <a:r>
              <a:rPr lang="en-US" sz="1000" dirty="0" smtClean="0">
                <a:solidFill>
                  <a:schemeClr val="bg1"/>
                </a:solidFill>
              </a:rPr>
              <a:t>data.</a:t>
            </a:r>
            <a:endParaRPr lang="en-US" sz="1000" dirty="0">
              <a:solidFill>
                <a:schemeClr val="bg1"/>
              </a:solidFill>
            </a:endParaRPr>
          </a:p>
        </p:txBody>
      </p:sp>
      <p:sp>
        <p:nvSpPr>
          <p:cNvPr id="11" name="TextBox 10"/>
          <p:cNvSpPr txBox="1">
            <a:spLocks noChangeArrowheads="1"/>
          </p:cNvSpPr>
          <p:nvPr/>
        </p:nvSpPr>
        <p:spPr bwMode="auto">
          <a:xfrm>
            <a:off x="-22859" y="6019800"/>
            <a:ext cx="6941422" cy="5078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eaLnBrk="1" hangingPunct="1">
              <a:spcBef>
                <a:spcPct val="0"/>
              </a:spcBef>
              <a:buNone/>
            </a:pPr>
            <a:r>
              <a:rPr lang="en-US" altLang="en-US" sz="900" dirty="0" smtClean="0">
                <a:solidFill>
                  <a:schemeClr val="tx1"/>
                </a:solidFill>
                <a:latin typeface="+mn-lt"/>
                <a:cs typeface="Arial" panose="020B0604020202020204" pitchFamily="34" charset="0"/>
              </a:rPr>
              <a:t>N </a:t>
            </a:r>
            <a:r>
              <a:rPr lang="en-US" altLang="en-US" sz="900" dirty="0">
                <a:solidFill>
                  <a:schemeClr val="tx1"/>
                </a:solidFill>
                <a:latin typeface="+mn-lt"/>
                <a:cs typeface="Arial" panose="020B0604020202020204" pitchFamily="34" charset="0"/>
              </a:rPr>
              <a:t>represents the total number of clients in the specific subpopulation</a:t>
            </a:r>
            <a:r>
              <a:rPr lang="en-US" altLang="en-US" sz="900" dirty="0" smtClean="0">
                <a:solidFill>
                  <a:schemeClr val="tx1"/>
                </a:solidFill>
                <a:latin typeface="+mn-lt"/>
                <a:cs typeface="Arial" panose="020B0604020202020204" pitchFamily="34" charset="0"/>
              </a:rPr>
              <a:t>.</a:t>
            </a:r>
            <a:endParaRPr lang="en-US" altLang="en-US" sz="900" i="1" dirty="0" smtClean="0">
              <a:solidFill>
                <a:schemeClr val="tx1"/>
              </a:solidFill>
              <a:latin typeface="+mn-lt"/>
              <a:cs typeface="Arial" panose="020B0604020202020204" pitchFamily="34" charset="0"/>
            </a:endParaRPr>
          </a:p>
          <a:p>
            <a:pPr eaLnBrk="1" hangingPunct="1">
              <a:spcBef>
                <a:spcPct val="0"/>
              </a:spcBef>
              <a:buNone/>
            </a:pPr>
            <a:r>
              <a:rPr lang="en-US" altLang="en-US" sz="900" i="1" dirty="0" smtClean="0">
                <a:solidFill>
                  <a:schemeClr val="tx1"/>
                </a:solidFill>
                <a:latin typeface="+mn-lt"/>
                <a:cs typeface="Arial" panose="020B0604020202020204" pitchFamily="34" charset="0"/>
              </a:rPr>
              <a:t>Viral suppression: </a:t>
            </a:r>
            <a:r>
              <a:rPr lang="en-US" altLang="en-US" sz="900" dirty="0" smtClean="0">
                <a:solidFill>
                  <a:schemeClr val="tx1"/>
                </a:solidFill>
                <a:latin typeface="+mn-lt"/>
                <a:cs typeface="Arial" panose="020B0604020202020204" pitchFamily="34" charset="0"/>
              </a:rPr>
              <a:t>≥1 outpatient/ambulatory medical care </a:t>
            </a:r>
            <a:r>
              <a:rPr lang="en-US" altLang="en-US" sz="900" dirty="0">
                <a:solidFill>
                  <a:schemeClr val="tx1"/>
                </a:solidFill>
                <a:latin typeface="+mn-lt"/>
                <a:cs typeface="Arial" panose="020B0604020202020204" pitchFamily="34" charset="0"/>
              </a:rPr>
              <a:t>visit during the calendar year and </a:t>
            </a:r>
            <a:r>
              <a:rPr lang="en-US" altLang="en-US" sz="900" dirty="0" smtClean="0">
                <a:solidFill>
                  <a:schemeClr val="tx1"/>
                </a:solidFill>
                <a:latin typeface="+mn-lt"/>
                <a:cs typeface="Arial" panose="020B0604020202020204" pitchFamily="34" charset="0"/>
              </a:rPr>
              <a:t>≥</a:t>
            </a:r>
            <a:r>
              <a:rPr lang="en-US" altLang="en-US" sz="900" dirty="0">
                <a:solidFill>
                  <a:schemeClr val="tx1"/>
                </a:solidFill>
                <a:latin typeface="+mn-lt"/>
                <a:cs typeface="Arial" panose="020B0604020202020204" pitchFamily="34" charset="0"/>
              </a:rPr>
              <a:t>1 viral load </a:t>
            </a:r>
            <a:r>
              <a:rPr lang="en-US" altLang="en-US" sz="900" dirty="0" smtClean="0">
                <a:solidFill>
                  <a:schemeClr val="tx1"/>
                </a:solidFill>
                <a:latin typeface="+mn-lt"/>
                <a:cs typeface="Arial" panose="020B0604020202020204" pitchFamily="34" charset="0"/>
              </a:rPr>
              <a:t>reported, with the last </a:t>
            </a:r>
            <a:r>
              <a:rPr lang="en-US" altLang="en-US" sz="900" dirty="0">
                <a:solidFill>
                  <a:schemeClr val="tx1"/>
                </a:solidFill>
                <a:latin typeface="+mn-lt"/>
                <a:cs typeface="Arial" panose="020B0604020202020204" pitchFamily="34" charset="0"/>
              </a:rPr>
              <a:t>viral load </a:t>
            </a:r>
            <a:r>
              <a:rPr lang="en-US" altLang="en-US" sz="900" dirty="0" smtClean="0">
                <a:solidFill>
                  <a:schemeClr val="tx1"/>
                </a:solidFill>
                <a:latin typeface="+mn-lt"/>
                <a:cs typeface="Arial" panose="020B0604020202020204" pitchFamily="34" charset="0"/>
              </a:rPr>
              <a:t>result &lt;200 copies/</a:t>
            </a:r>
            <a:r>
              <a:rPr lang="en-US" altLang="en-US" sz="900" dirty="0" err="1" smtClean="0">
                <a:solidFill>
                  <a:schemeClr val="tx1"/>
                </a:solidFill>
                <a:latin typeface="+mn-lt"/>
                <a:cs typeface="Arial" panose="020B0604020202020204" pitchFamily="34" charset="0"/>
              </a:rPr>
              <a:t>mL.</a:t>
            </a:r>
            <a:endParaRPr lang="en-US" altLang="en-US" sz="900" dirty="0" smtClean="0">
              <a:solidFill>
                <a:schemeClr val="tx1"/>
              </a:solidFill>
              <a:latin typeface="+mn-lt"/>
              <a:cs typeface="Arial" panose="020B0604020202020204" pitchFamily="34" charset="0"/>
            </a:endParaRPr>
          </a:p>
        </p:txBody>
      </p:sp>
      <p:pic>
        <p:nvPicPr>
          <p:cNvPr id="13" name="Picture 12" descr="In 2015, viral suppression varied by housing status; 69.3% of clients with unstable housing achieved viral suppression, compared to 78.4% of clients with temporary housing and 84.6% of clients with stable housing.&#10; &#10;N represents the total number of clients in the specific subpopulation.&#10; &#10;Viral suppression is defined as ≥1 OAMC visit during the calendar year and ≥1 viral load reported, with the last viral load result &lt;200 copies/mL.&#10; &#10;The three territories include Guam, Puerto Rico, and the U.S. Virgin Islands.&#10;&#10;" title="Viral Suppression among Clients Served by the Ryan White HIV/AIDS Program, by Housing Status, 2015—United States and 3 Territor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90690"/>
            <a:ext cx="8809484" cy="4359018"/>
          </a:xfrm>
          <a:prstGeom prst="rect">
            <a:avLst/>
          </a:prstGeom>
        </p:spPr>
      </p:pic>
    </p:spTree>
    <p:extLst>
      <p:ext uri="{BB962C8B-B14F-4D97-AF65-F5344CB8AC3E}">
        <p14:creationId xmlns:p14="http://schemas.microsoft.com/office/powerpoint/2010/main" val="2830339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82674"/>
          </a:xfrm>
        </p:spPr>
        <p:txBody>
          <a:bodyPr>
            <a:normAutofit fontScale="90000"/>
          </a:bodyPr>
          <a:lstStyle/>
          <a:p>
            <a:r>
              <a:rPr lang="en-US" dirty="0" smtClean="0"/>
              <a:t>Ryan White HIV/AIDS Program</a:t>
            </a:r>
            <a:br>
              <a:rPr lang="en-US" dirty="0" smtClean="0"/>
            </a:br>
            <a:r>
              <a:rPr lang="en-US" dirty="0" smtClean="0">
                <a:solidFill>
                  <a:srgbClr val="800000"/>
                </a:solidFill>
              </a:rPr>
              <a:t>Why Housing Support?</a:t>
            </a:r>
            <a:endParaRPr lang="en-US" dirty="0">
              <a:solidFill>
                <a:srgbClr val="800000"/>
              </a:solidFill>
            </a:endParaRPr>
          </a:p>
        </p:txBody>
      </p:sp>
      <p:sp>
        <p:nvSpPr>
          <p:cNvPr id="3" name="Content Placeholder 2"/>
          <p:cNvSpPr>
            <a:spLocks noGrp="1"/>
          </p:cNvSpPr>
          <p:nvPr>
            <p:ph idx="1"/>
          </p:nvPr>
        </p:nvSpPr>
        <p:spPr>
          <a:xfrm>
            <a:off x="293914" y="1905000"/>
            <a:ext cx="8210550" cy="3886200"/>
          </a:xfrm>
        </p:spPr>
        <p:txBody>
          <a:bodyPr>
            <a:normAutofit lnSpcReduction="10000"/>
          </a:bodyPr>
          <a:lstStyle/>
          <a:p>
            <a:pPr>
              <a:spcAft>
                <a:spcPts val="1200"/>
              </a:spcAft>
            </a:pPr>
            <a:r>
              <a:rPr lang="en-US" sz="2600" b="0" dirty="0" smtClean="0"/>
              <a:t>In 2015, 9.8% of RWHAP </a:t>
            </a:r>
            <a:r>
              <a:rPr lang="en-US" sz="2600" b="0" dirty="0"/>
              <a:t>clients </a:t>
            </a:r>
            <a:r>
              <a:rPr lang="en-US" sz="2600" b="0" dirty="0" smtClean="0"/>
              <a:t>had temporary housing and 5.0% had unstable housing </a:t>
            </a:r>
            <a:r>
              <a:rPr lang="en-US" sz="2600" b="0" dirty="0"/>
              <a:t>situations  </a:t>
            </a:r>
          </a:p>
          <a:p>
            <a:pPr>
              <a:spcAft>
                <a:spcPts val="1200"/>
              </a:spcAft>
            </a:pPr>
            <a:r>
              <a:rPr lang="en-US" sz="2600" b="0" dirty="0"/>
              <a:t>Populations identified as </a:t>
            </a:r>
            <a:r>
              <a:rPr lang="en-US" sz="2600" b="0" dirty="0" smtClean="0"/>
              <a:t>most at-risk for exposure to HIV or poor HIV health care outcomes experience </a:t>
            </a:r>
            <a:r>
              <a:rPr lang="en-US" sz="2600" b="0" dirty="0"/>
              <a:t>highest rates of unstable housing (youth, </a:t>
            </a:r>
            <a:r>
              <a:rPr lang="en-US" sz="2600" b="0" dirty="0" smtClean="0"/>
              <a:t>people who inject drugs </a:t>
            </a:r>
            <a:r>
              <a:rPr lang="en-US" sz="2600" b="0" dirty="0"/>
              <a:t>[</a:t>
            </a:r>
            <a:r>
              <a:rPr lang="en-US" sz="2600" b="0" dirty="0" smtClean="0"/>
              <a:t>PWID], transgender </a:t>
            </a:r>
            <a:r>
              <a:rPr lang="en-US" sz="2600" b="0" dirty="0"/>
              <a:t>persons)</a:t>
            </a:r>
          </a:p>
          <a:p>
            <a:pPr>
              <a:spcAft>
                <a:spcPts val="1200"/>
              </a:spcAft>
            </a:pPr>
            <a:r>
              <a:rPr lang="en-US" sz="2600" b="0" dirty="0" smtClean="0"/>
              <a:t>Clients with unstable housing have lower rates of retention in medical care and viral suppression compared to clients with stable or temporary housing</a:t>
            </a:r>
            <a:endParaRPr lang="en-US" sz="2600" b="0" dirty="0"/>
          </a:p>
          <a:p>
            <a:pPr marL="0" indent="0">
              <a:spcAft>
                <a:spcPts val="1200"/>
              </a:spcAft>
              <a:buNone/>
            </a:pPr>
            <a:endParaRPr lang="en-US" sz="1600" dirty="0" smtClean="0"/>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50" y="230081"/>
            <a:ext cx="1625965" cy="121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057400" y="6611779"/>
            <a:ext cx="7086600" cy="246221"/>
          </a:xfrm>
          <a:prstGeom prst="rect">
            <a:avLst/>
          </a:prstGeom>
        </p:spPr>
        <p:txBody>
          <a:bodyPr wrap="square">
            <a:spAutoFit/>
          </a:bodyPr>
          <a:lstStyle/>
          <a:p>
            <a:r>
              <a:rPr lang="en-US" altLang="en-US" sz="1000" i="1" dirty="0" smtClean="0">
                <a:solidFill>
                  <a:schemeClr val="bg1"/>
                </a:solidFill>
                <a:cs typeface="Arial" panose="020B0604020202020204" pitchFamily="34" charset="0"/>
              </a:rPr>
              <a:t>Source</a:t>
            </a:r>
            <a:r>
              <a:rPr lang="en-US" altLang="en-US" sz="1000" i="1" dirty="0">
                <a:solidFill>
                  <a:schemeClr val="bg1"/>
                </a:solidFill>
                <a:cs typeface="Arial" panose="020B0604020202020204" pitchFamily="34" charset="0"/>
              </a:rPr>
              <a:t>: </a:t>
            </a:r>
            <a:r>
              <a:rPr lang="en-US" altLang="en-US" sz="1000" dirty="0">
                <a:solidFill>
                  <a:schemeClr val="bg1"/>
                </a:solidFill>
                <a:cs typeface="Arial" panose="020B0604020202020204" pitchFamily="34" charset="0"/>
              </a:rPr>
              <a:t>HRSA. Ryan White HIV/AIDS Program </a:t>
            </a:r>
            <a:r>
              <a:rPr lang="en-US" altLang="en-US" sz="1000" dirty="0" smtClean="0">
                <a:solidFill>
                  <a:schemeClr val="bg1"/>
                </a:solidFill>
                <a:cs typeface="Arial" panose="020B0604020202020204" pitchFamily="34" charset="0"/>
              </a:rPr>
              <a:t>Services Report (RSR) 2015). </a:t>
            </a:r>
            <a:endParaRPr lang="en-US" sz="1000" dirty="0">
              <a:solidFill>
                <a:schemeClr val="bg1"/>
              </a:solidFill>
            </a:endParaRPr>
          </a:p>
        </p:txBody>
      </p:sp>
    </p:spTree>
    <p:extLst>
      <p:ext uri="{BB962C8B-B14F-4D97-AF65-F5344CB8AC3E}">
        <p14:creationId xmlns:p14="http://schemas.microsoft.com/office/powerpoint/2010/main" val="3629356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2301</TotalTime>
  <Words>4580</Words>
  <Application>Microsoft Office PowerPoint</Application>
  <PresentationFormat>On-screen Show (4:3)</PresentationFormat>
  <Paragraphs>448</Paragraphs>
  <Slides>25</Slides>
  <Notes>24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Arial</vt:lpstr>
      <vt:lpstr>Calibri</vt:lpstr>
      <vt:lpstr>Candara</vt:lpstr>
      <vt:lpstr>CopprplGoth Bd BT</vt:lpstr>
      <vt:lpstr>Courier New</vt:lpstr>
      <vt:lpstr>Segoe UI</vt:lpstr>
      <vt:lpstr>Segoe UI Light</vt:lpstr>
      <vt:lpstr>Segoe UI Semibold</vt:lpstr>
      <vt:lpstr>Verdana</vt:lpstr>
      <vt:lpstr>Wingdings</vt:lpstr>
      <vt:lpstr>1_Office Theme</vt:lpstr>
      <vt:lpstr>Office Theme</vt:lpstr>
      <vt:lpstr>HRSA Innovative Service Models &amp; Best Practices</vt:lpstr>
      <vt:lpstr>Ryan White HIV/AIDS Program Framework</vt:lpstr>
      <vt:lpstr>Select Demographic Characteristics of Clients Served by the Ryan White HIV/AIDS Program 2015 —United States and 3 Territoriesa</vt:lpstr>
      <vt:lpstr>Viral Suppression among Clients Served by the Ryan White HIV/AIDS Program 2010–2015—United States and 3 Territories a</vt:lpstr>
      <vt:lpstr>Viral Suppression among Clients Served by the Ryan White HIV/AIDS Program, by State, 2010–2015—United States and 2 Territoriesa</vt:lpstr>
      <vt:lpstr>PowerPoint Presentation</vt:lpstr>
      <vt:lpstr>Viral Suppression among Clients Served by the Ryan White HIV/AIDS Program, by Housing Statusa</vt:lpstr>
      <vt:lpstr>HIV, Homelessness, &amp; Suppression</vt:lpstr>
      <vt:lpstr>Ryan White HIV/AIDS Program Why Housing Support?</vt:lpstr>
      <vt:lpstr>The Ryan White HIV/AIDS Program Support Services</vt:lpstr>
      <vt:lpstr>The Ryan White HIV/AIDS Program Housing Support</vt:lpstr>
      <vt:lpstr>How Can Ryan White HIV/AIDS Program Recipients Support Housing?</vt:lpstr>
      <vt:lpstr>RWHAP Resources</vt:lpstr>
      <vt:lpstr>Special Projects of National Significance (SPNS)—Purpose &amp; Mission</vt:lpstr>
      <vt:lpstr> Types of SPNS Grantees 70 Current SPNS Sites</vt:lpstr>
      <vt:lpstr>PowerPoint Presentation</vt:lpstr>
      <vt:lpstr>PowerPoint Presentation</vt:lpstr>
      <vt:lpstr>PowerPoint Presentation</vt:lpstr>
      <vt:lpstr>Building Collaborative Partnerships </vt:lpstr>
      <vt:lpstr>Building Collaborative Partnerships (cont.)</vt:lpstr>
      <vt:lpstr>Building Collaborative Partnerships (cont.)</vt:lpstr>
      <vt:lpstr>Use of Network Navigators/Care Coordinators</vt:lpstr>
      <vt:lpstr>Use of Network Navigators/Care Coordinators (cont.)</vt:lpstr>
      <vt:lpstr>Further Information on SPNS</vt:lpstr>
      <vt:lpstr>Contacts</vt:lpstr>
    </vt:vector>
  </TitlesOfParts>
  <Company>HRSA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Date</dc:title>
  <dc:creator>Windows User</dc:creator>
  <cp:lastModifiedBy>Schachner, Amy (HRSA)</cp:lastModifiedBy>
  <cp:revision>172</cp:revision>
  <dcterms:created xsi:type="dcterms:W3CDTF">2016-09-19T15:54:44Z</dcterms:created>
  <dcterms:modified xsi:type="dcterms:W3CDTF">2017-07-31T13:21:28Z</dcterms:modified>
</cp:coreProperties>
</file>