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94" r:id="rId2"/>
    <p:sldMasterId id="2147483706" r:id="rId3"/>
    <p:sldMasterId id="2147483718" r:id="rId4"/>
  </p:sldMasterIdLst>
  <p:notesMasterIdLst>
    <p:notesMasterId r:id="rId74"/>
  </p:notesMasterIdLst>
  <p:handoutMasterIdLst>
    <p:handoutMasterId r:id="rId75"/>
  </p:handoutMasterIdLst>
  <p:sldIdLst>
    <p:sldId id="256" r:id="rId5"/>
    <p:sldId id="317" r:id="rId6"/>
    <p:sldId id="287" r:id="rId7"/>
    <p:sldId id="288" r:id="rId8"/>
    <p:sldId id="290" r:id="rId9"/>
    <p:sldId id="316" r:id="rId10"/>
    <p:sldId id="260" r:id="rId11"/>
    <p:sldId id="272" r:id="rId12"/>
    <p:sldId id="261" r:id="rId13"/>
    <p:sldId id="274" r:id="rId14"/>
    <p:sldId id="286" r:id="rId15"/>
    <p:sldId id="305" r:id="rId16"/>
    <p:sldId id="306" r:id="rId17"/>
    <p:sldId id="307" r:id="rId18"/>
    <p:sldId id="302" r:id="rId19"/>
    <p:sldId id="308" r:id="rId20"/>
    <p:sldId id="309" r:id="rId21"/>
    <p:sldId id="310" r:id="rId22"/>
    <p:sldId id="311" r:id="rId23"/>
    <p:sldId id="304" r:id="rId24"/>
    <p:sldId id="312" r:id="rId25"/>
    <p:sldId id="262" r:id="rId26"/>
    <p:sldId id="265" r:id="rId27"/>
    <p:sldId id="300" r:id="rId28"/>
    <p:sldId id="283" r:id="rId29"/>
    <p:sldId id="285" r:id="rId30"/>
    <p:sldId id="314" r:id="rId31"/>
    <p:sldId id="280" r:id="rId32"/>
    <p:sldId id="279" r:id="rId33"/>
    <p:sldId id="284" r:id="rId34"/>
    <p:sldId id="271"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50" r:id="rId48"/>
    <p:sldId id="351" r:id="rId49"/>
    <p:sldId id="352" r:id="rId50"/>
    <p:sldId id="353" r:id="rId51"/>
    <p:sldId id="354" r:id="rId52"/>
    <p:sldId id="355" r:id="rId53"/>
    <p:sldId id="356" r:id="rId54"/>
    <p:sldId id="357" r:id="rId55"/>
    <p:sldId id="358"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292" r:id="rId69"/>
    <p:sldId id="323" r:id="rId70"/>
    <p:sldId id="320" r:id="rId71"/>
    <p:sldId id="321" r:id="rId72"/>
    <p:sldId id="325" r:id="rId7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eever, Laura (HRSA)" initials="CL(" lastIdx="2" clrIdx="6">
    <p:extLst>
      <p:ext uri="{19B8F6BF-5375-455C-9EA6-DF929625EA0E}">
        <p15:presenceInfo xmlns:p15="http://schemas.microsoft.com/office/powerpoint/2012/main" xmlns="" userId="S-1-5-21-1575576018-681398725-1848903544-2432" providerId="AD"/>
      </p:ext>
    </p:extLst>
  </p:cmAuthor>
  <p:cmAuthor id="1" name="Brantley, Meredith (HRSA)" initials="BM(" lastIdx="27" clrIdx="0">
    <p:extLst>
      <p:ext uri="{19B8F6BF-5375-455C-9EA6-DF929625EA0E}">
        <p15:presenceInfo xmlns:p15="http://schemas.microsoft.com/office/powerpoint/2012/main" xmlns="" userId="S-1-5-21-1575576018-681398725-1848903544-54839" providerId="AD"/>
      </p:ext>
    </p:extLst>
  </p:cmAuthor>
  <p:cmAuthor id="8" name="Geiger, Tanya (HRSA)" initials="GT(" lastIdx="5" clrIdx="7">
    <p:extLst>
      <p:ext uri="{19B8F6BF-5375-455C-9EA6-DF929625EA0E}">
        <p15:presenceInfo xmlns:p15="http://schemas.microsoft.com/office/powerpoint/2012/main" xmlns="" userId="S-1-5-21-1575576018-681398725-1848903544-54790" providerId="AD"/>
      </p:ext>
    </p:extLst>
  </p:cmAuthor>
  <p:cmAuthor id="2" name="Matosky, Marlene (HRSA)" initials="MM(" lastIdx="14" clrIdx="1">
    <p:extLst>
      <p:ext uri="{19B8F6BF-5375-455C-9EA6-DF929625EA0E}">
        <p15:presenceInfo xmlns:p15="http://schemas.microsoft.com/office/powerpoint/2012/main" xmlns="" userId="S-1-5-21-1575576018-681398725-1848903544-34167" providerId="AD"/>
      </p:ext>
    </p:extLst>
  </p:cmAuthor>
  <p:cmAuthor id="9" name="Antigone Dempsey" initials="AHD" lastIdx="6" clrIdx="8">
    <p:extLst>
      <p:ext uri="{19B8F6BF-5375-455C-9EA6-DF929625EA0E}">
        <p15:presenceInfo xmlns:p15="http://schemas.microsoft.com/office/powerpoint/2012/main" xmlns="" userId="Antigone Dempsey" providerId="None"/>
      </p:ext>
    </p:extLst>
  </p:cmAuthor>
  <p:cmAuthor id="3" name="Jackson, Katrina (HRSA)" initials="JK(" lastIdx="24" clrIdx="2">
    <p:extLst>
      <p:ext uri="{19B8F6BF-5375-455C-9EA6-DF929625EA0E}">
        <p15:presenceInfo xmlns:p15="http://schemas.microsoft.com/office/powerpoint/2012/main" xmlns="" userId="S-1-5-21-1575576018-681398725-1848903544-56561" providerId="AD"/>
      </p:ext>
    </p:extLst>
  </p:cmAuthor>
  <p:cmAuthor id="10" name="Mandsager, Paul (HRSA)" initials="MP(" lastIdx="8" clrIdx="9">
    <p:extLst>
      <p:ext uri="{19B8F6BF-5375-455C-9EA6-DF929625EA0E}">
        <p15:presenceInfo xmlns:p15="http://schemas.microsoft.com/office/powerpoint/2012/main" xmlns="" userId="S-1-5-21-1575576018-681398725-1848903544-36217" providerId="AD"/>
      </p:ext>
    </p:extLst>
  </p:cmAuthor>
  <p:cmAuthor id="4" name="Cohen Gagne, Stacy (HRSA)" initials="CGS(" lastIdx="40" clrIdx="3">
    <p:extLst>
      <p:ext uri="{19B8F6BF-5375-455C-9EA6-DF929625EA0E}">
        <p15:presenceInfo xmlns:p15="http://schemas.microsoft.com/office/powerpoint/2012/main" xmlns="" userId="S-1-5-21-1575576018-681398725-1848903544-46261" providerId="AD"/>
      </p:ext>
    </p:extLst>
  </p:cmAuthor>
  <p:cmAuthor id="11" name="Klein, Pamela (HRSA)" initials="KP(" lastIdx="7" clrIdx="10">
    <p:extLst>
      <p:ext uri="{19B8F6BF-5375-455C-9EA6-DF929625EA0E}">
        <p15:presenceInfo xmlns:p15="http://schemas.microsoft.com/office/powerpoint/2012/main" xmlns="" userId="S-1-5-21-1575576018-681398725-1848903544-49400" providerId="AD"/>
      </p:ext>
    </p:extLst>
  </p:cmAuthor>
  <p:cmAuthor id="5" name="Schachner, Amy (HRSA)" initials="SA(" lastIdx="1" clrIdx="4">
    <p:extLst>
      <p:ext uri="{19B8F6BF-5375-455C-9EA6-DF929625EA0E}">
        <p15:presenceInfo xmlns:p15="http://schemas.microsoft.com/office/powerpoint/2012/main" xmlns="" userId="S-1-5-21-1575576018-681398725-1848903544-34697" providerId="AD"/>
      </p:ext>
    </p:extLst>
  </p:cmAuthor>
  <p:cmAuthor id="6" name="Hauck, Heather (HRSA)" initials="HH(" lastIdx="13" clrIdx="5">
    <p:extLst>
      <p:ext uri="{19B8F6BF-5375-455C-9EA6-DF929625EA0E}">
        <p15:presenceInfo xmlns:p15="http://schemas.microsoft.com/office/powerpoint/2012/main" xmlns="" userId="S-1-5-21-1575576018-681398725-1848903544-38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381"/>
    <a:srgbClr val="FFFFFF"/>
    <a:srgbClr val="1A7B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49130" autoAdjust="0"/>
  </p:normalViewPr>
  <p:slideViewPr>
    <p:cSldViewPr snapToGrid="0" snapToObjects="1">
      <p:cViewPr varScale="1">
        <p:scale>
          <a:sx n="60" d="100"/>
          <a:sy n="60" d="100"/>
        </p:scale>
        <p:origin x="-2112" y="-11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4" d="100"/>
          <a:sy n="74" d="100"/>
        </p:scale>
        <p:origin x="192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commentAuthors" Target="commentAuthors.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gss-fs1\shares\HAB\DPD\PCETA\Data%20Dissemination\Slide%20Decks\2015\Overall\2015%20RSR%20slide%20outline%20and%20table%20shells_OVERALL%20(M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Transgender</a:t>
            </a:r>
          </a:p>
          <a:p>
            <a:pPr>
              <a:defRPr sz="1800"/>
            </a:pPr>
            <a:r>
              <a:rPr lang="en-US" sz="1800"/>
              <a:t>N=5,670</a:t>
            </a:r>
          </a:p>
        </c:rich>
      </c:tx>
      <c:layout>
        <c:manualLayout>
          <c:xMode val="edge"/>
          <c:yMode val="edge"/>
          <c:x val="0.37766728461045"/>
          <c:y val="0.0204498996448973"/>
        </c:manualLayout>
      </c:layout>
      <c:overlay val="0"/>
    </c:title>
    <c:autoTitleDeleted val="0"/>
    <c:plotArea>
      <c:layout>
        <c:manualLayout>
          <c:layoutTarget val="inner"/>
          <c:xMode val="edge"/>
          <c:yMode val="edge"/>
          <c:x val="0.131060220928703"/>
          <c:y val="0.18324903504709"/>
          <c:w val="0.786167912188449"/>
          <c:h val="0.843124594719778"/>
        </c:manualLayout>
      </c:layout>
      <c:pieChart>
        <c:varyColors val="1"/>
        <c:dLbls>
          <c:dLblPos val="ctr"/>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F0E9347-DFD4-49B8-8DB7-EF194B1A33DB}" type="datetimeFigureOut">
              <a:rPr lang="en-US" smtClean="0"/>
              <a:t>9/11/17</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AC85010-B746-49E1-8554-2986C89DD060}" type="slidenum">
              <a:rPr lang="en-US" smtClean="0"/>
              <a:t>‹#›</a:t>
            </a:fld>
            <a:endParaRPr lang="en-US"/>
          </a:p>
        </p:txBody>
      </p:sp>
    </p:spTree>
    <p:extLst>
      <p:ext uri="{BB962C8B-B14F-4D97-AF65-F5344CB8AC3E}">
        <p14:creationId xmlns:p14="http://schemas.microsoft.com/office/powerpoint/2010/main" val="330315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B60E555-B7BB-184A-B32C-26AB045AC58F}" type="datetimeFigureOut">
              <a:rPr lang="en-US" smtClean="0"/>
              <a:t>9/11/17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D381599-21C2-F14B-87B4-900CBA0E691B}" type="slidenum">
              <a:rPr lang="en-US" smtClean="0"/>
              <a:t>‹#›</a:t>
            </a:fld>
            <a:endParaRPr lang="en-US"/>
          </a:p>
        </p:txBody>
      </p:sp>
    </p:spTree>
    <p:extLst>
      <p:ext uri="{BB962C8B-B14F-4D97-AF65-F5344CB8AC3E}">
        <p14:creationId xmlns:p14="http://schemas.microsoft.com/office/powerpoint/2010/main" val="126459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hab.hrsa.gov/about-ryan-white-hivaids-program/spns-initiative-hiv-jail-settings" TargetMode="External"/><Relationship Id="rId4" Type="http://schemas.openxmlformats.org/officeDocument/2006/relationships/hyperlink" Target="https://hab.hrsa.gov/about-ryan-white-hivaids-program/spns-initiative-buprenorphine-opioid" TargetMode="External"/><Relationship Id="rId5" Type="http://schemas.openxmlformats.org/officeDocument/2006/relationships/hyperlink" Target="https://hab.hrsa.gov/about-ryan-white-hivaids-program/spns-outreach-underserved-populations" TargetMode="External"/><Relationship Id="rId6" Type="http://schemas.openxmlformats.org/officeDocument/2006/relationships/hyperlink" Target="http://cahpp.org/project/minority-aids-initiative-retention-and-re-engagement-in-hiv-care-project/?"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381599-21C2-F14B-87B4-900CBA0E691B}" type="slidenum">
              <a:rPr lang="en-US" smtClean="0"/>
              <a:t>1</a:t>
            </a:fld>
            <a:endParaRPr lang="en-US" dirty="0"/>
          </a:p>
        </p:txBody>
      </p:sp>
    </p:spTree>
    <p:extLst>
      <p:ext uri="{BB962C8B-B14F-4D97-AF65-F5344CB8AC3E}">
        <p14:creationId xmlns:p14="http://schemas.microsoft.com/office/powerpoint/2010/main" val="2779104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majority of our clients are racial/ethnic minorities - </a:t>
            </a:r>
            <a:r>
              <a:rPr lang="en-US" sz="1200" kern="1200" dirty="0" smtClean="0">
                <a:solidFill>
                  <a:schemeClr val="tx1"/>
                </a:solidFill>
                <a:effectLst/>
                <a:latin typeface="+mn-lt"/>
                <a:ea typeface="+mn-ea"/>
                <a:cs typeface="+mn-cs"/>
              </a:rPr>
              <a:t>68.7% of males, 83.8% of females, and 87.3% of transgender clients were racial/ethnic minorities. For reference, white clients appear in each pie chart in orange shading.</a:t>
            </a:r>
          </a:p>
          <a:p>
            <a:endParaRPr lang="en-US" dirty="0" smtClean="0"/>
          </a:p>
          <a:p>
            <a:pPr lvl="0"/>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532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And this distinction is even more apparent when we stratify by gender</a:t>
            </a:r>
            <a:r>
              <a:rPr lang="en-US" sz="1200" kern="1200" baseline="0" dirty="0" smtClean="0">
                <a:solidFill>
                  <a:schemeClr val="tx1"/>
                </a:solidFill>
                <a:effectLst/>
                <a:latin typeface="+mn-lt"/>
                <a:ea typeface="+mn-ea"/>
                <a:cs typeface="+mn-cs"/>
              </a:rPr>
              <a:t> with 68.7% racial/ethnic minorities among males, 83.8% among females, and 87.3% among transgender clients.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76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By gender and transmission risk category, among male clients, 63.2% had HIV infection attributed to male-to-male sexual contact; </a:t>
            </a:r>
            <a:r>
              <a:rPr lang="en-US" sz="1200" u="none" kern="1200" dirty="0" smtClean="0">
                <a:solidFill>
                  <a:schemeClr val="tx1"/>
                </a:solidFill>
                <a:effectLst/>
                <a:latin typeface="+mn-lt"/>
                <a:ea typeface="+mn-ea"/>
                <a:cs typeface="+mn-cs"/>
              </a:rPr>
              <a:t>among</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female</a:t>
            </a:r>
            <a:r>
              <a:rPr lang="en-US" sz="1200" kern="1200" dirty="0" smtClean="0">
                <a:solidFill>
                  <a:schemeClr val="tx1"/>
                </a:solidFill>
                <a:effectLst/>
                <a:latin typeface="+mn-lt"/>
                <a:ea typeface="+mn-ea"/>
                <a:cs typeface="+mn-cs"/>
              </a:rPr>
              <a:t> clients, 85.0% had infection attributed to heterosexual contact; and</a:t>
            </a:r>
            <a:r>
              <a:rPr lang="en-US" sz="1200" kern="1200" baseline="0" dirty="0" smtClean="0">
                <a:solidFill>
                  <a:schemeClr val="tx1"/>
                </a:solidFill>
                <a:effectLst/>
                <a:latin typeface="+mn-lt"/>
                <a:ea typeface="+mn-ea"/>
                <a:cs typeface="+mn-cs"/>
              </a:rPr>
              <a:t> among transgender clients</a:t>
            </a:r>
            <a:r>
              <a:rPr lang="en-US" sz="1200" kern="1200" dirty="0" smtClean="0">
                <a:solidFill>
                  <a:schemeClr val="tx1"/>
                </a:solidFill>
                <a:effectLst/>
                <a:latin typeface="+mn-lt"/>
                <a:ea typeface="+mn-ea"/>
                <a:cs typeface="+mn-cs"/>
              </a:rPr>
              <a:t>, 92.6% had infection attributed to some form of sexual contact. </a:t>
            </a:r>
          </a:p>
          <a:p>
            <a:r>
              <a:rPr lang="en-US" sz="1200" kern="1200" dirty="0" smtClean="0">
                <a:solidFill>
                  <a:schemeClr val="tx1"/>
                </a:solidFill>
                <a:effectLst/>
                <a:latin typeface="+mn-lt"/>
                <a:ea typeface="+mn-ea"/>
                <a:cs typeface="+mn-cs"/>
              </a:rPr>
              <a:t> </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48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Housing stability is another place where</a:t>
            </a:r>
            <a:r>
              <a:rPr lang="en-US" sz="1200" kern="1200" baseline="0" dirty="0" smtClean="0">
                <a:solidFill>
                  <a:schemeClr val="tx1"/>
                </a:solidFill>
                <a:effectLst/>
                <a:latin typeface="+mn-lt"/>
                <a:ea typeface="+mn-ea"/>
                <a:cs typeface="+mn-cs"/>
              </a:rPr>
              <a:t> we see differences by gender - </a:t>
            </a:r>
            <a:r>
              <a:rPr lang="en-US" sz="1200" kern="1200" dirty="0" smtClean="0">
                <a:solidFill>
                  <a:schemeClr val="tx1"/>
                </a:solidFill>
                <a:effectLst/>
                <a:latin typeface="+mn-lt"/>
                <a:ea typeface="+mn-ea"/>
                <a:cs typeface="+mn-cs"/>
              </a:rPr>
              <a:t>A greater proportion of female RWHAP clients had stable housing in 2015, compared with male and transgender clients.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301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2015, nearly 80% of RWHAP clients were covered by some form of health care coverage. One-fifth (20.7%) of RWHAP clients had no health care coverage in 2015.</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5993D1-048E-4E7D-B172-295882EE4FB4}" type="slidenum">
              <a:rPr lang="en-US" smtClean="0"/>
              <a:t>19</a:t>
            </a:fld>
            <a:endParaRPr lang="en-US"/>
          </a:p>
        </p:txBody>
      </p:sp>
    </p:spTree>
    <p:extLst>
      <p:ext uri="{BB962C8B-B14F-4D97-AF65-F5344CB8AC3E}">
        <p14:creationId xmlns:p14="http://schemas.microsoft.com/office/powerpoint/2010/main" val="426352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2015, 65.4% of the 510,218 clients with income information were living at or below 100% of the federal poverty level (FPL).</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three territories include Guam, Puerto Rico, and the U.S. Virgin Islands.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42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we can see the percent of clients living below 100% FPL by gender. </a:t>
            </a:r>
            <a:r>
              <a:rPr lang="en-US" sz="1200" kern="1200" dirty="0" smtClean="0">
                <a:solidFill>
                  <a:schemeClr val="tx1"/>
                </a:solidFill>
                <a:effectLst/>
                <a:latin typeface="+mn-lt"/>
                <a:ea typeface="+mn-ea"/>
                <a:cs typeface="+mn-cs"/>
              </a:rPr>
              <a:t>Female and transgender clients had lower incomes than male clients.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256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[Define viral suppression: Viral suppression: ≥1 OAMC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Among</a:t>
            </a:r>
            <a:r>
              <a:rPr lang="en-US" sz="1200" kern="1200" baseline="0" dirty="0" smtClean="0">
                <a:solidFill>
                  <a:schemeClr val="tx1"/>
                </a:solidFill>
                <a:effectLst/>
                <a:latin typeface="+mn-lt"/>
                <a:ea typeface="+mn-ea"/>
                <a:cs typeface="+mn-cs"/>
              </a:rPr>
              <a:t> clients served by the RWHAP, v</a:t>
            </a:r>
            <a:r>
              <a:rPr lang="en-US" sz="1200" kern="1200" dirty="0" smtClean="0">
                <a:solidFill>
                  <a:schemeClr val="tx1"/>
                </a:solidFill>
                <a:effectLst/>
                <a:latin typeface="+mn-lt"/>
                <a:ea typeface="+mn-ea"/>
                <a:cs typeface="+mn-cs"/>
              </a:rPr>
              <a:t>iral suppression has increased steadily over the past six years, from 69.5 in 2010 (on the left) to 83.4% in 2015 (on the right).</a:t>
            </a:r>
            <a:r>
              <a:rPr lang="en-US" sz="1200" kern="1200" baseline="0" dirty="0" smtClean="0">
                <a:solidFill>
                  <a:schemeClr val="tx1"/>
                </a:solidFill>
                <a:effectLst/>
                <a:latin typeface="+mn-lt"/>
                <a:ea typeface="+mn-ea"/>
                <a:cs typeface="+mn-cs"/>
              </a:rPr>
              <a:t> Improvements in viral suppression are indicated by the lighter color red for each state.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see from this slide, the </a:t>
            </a:r>
            <a:r>
              <a:rPr lang="en-US" sz="1200" u="sng" kern="1200" dirty="0" smtClean="0">
                <a:solidFill>
                  <a:schemeClr val="tx1"/>
                </a:solidFill>
                <a:effectLst/>
                <a:latin typeface="+mn-lt"/>
                <a:ea typeface="+mn-ea"/>
                <a:cs typeface="+mn-cs"/>
              </a:rPr>
              <a:t>great progress</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has been made from 2010 to 2015 – across all states.</a:t>
            </a:r>
          </a:p>
          <a:p>
            <a:endParaRPr lang="en-US" sz="1200" b="0" i="1"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22</a:t>
            </a:fld>
            <a:endParaRPr lang="en-US"/>
          </a:p>
        </p:txBody>
      </p:sp>
    </p:spTree>
    <p:extLst>
      <p:ext uri="{BB962C8B-B14F-4D97-AF65-F5344CB8AC3E}">
        <p14:creationId xmlns:p14="http://schemas.microsoft.com/office/powerpoint/2010/main" val="3831716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Viral suppression among key populations. Here</a:t>
            </a:r>
            <a:r>
              <a:rPr lang="en-US" baseline="0" dirty="0" smtClean="0"/>
              <a:t> we c</a:t>
            </a:r>
            <a:r>
              <a:rPr lang="en-US" dirty="0" smtClean="0"/>
              <a:t>an see increases for all key populations, but there are still</a:t>
            </a:r>
            <a:r>
              <a:rPr lang="en-US" baseline="0" dirty="0" smtClean="0"/>
              <a:t> several disparate groups.</a:t>
            </a:r>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23</a:t>
            </a:fld>
            <a:endParaRPr lang="en-US"/>
          </a:p>
        </p:txBody>
      </p:sp>
    </p:spTree>
    <p:extLst>
      <p:ext uri="{BB962C8B-B14F-4D97-AF65-F5344CB8AC3E}">
        <p14:creationId xmlns:p14="http://schemas.microsoft.com/office/powerpoint/2010/main" val="4253943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24</a:t>
            </a:fld>
            <a:endParaRPr lang="en-US"/>
          </a:p>
        </p:txBody>
      </p:sp>
    </p:spTree>
    <p:extLst>
      <p:ext uri="{BB962C8B-B14F-4D97-AF65-F5344CB8AC3E}">
        <p14:creationId xmlns:p14="http://schemas.microsoft.com/office/powerpoint/2010/main" val="110390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HIV/AIDS Bureau (HAB) is located within HRSA (Health Resources Services Administration), which </a:t>
            </a:r>
            <a:r>
              <a:rPr lang="en-US" i="0" dirty="0" smtClean="0">
                <a:effectLst/>
              </a:rPr>
              <a:t>is the primary Federal agency for improving health care to people who are geographically isolated, economically or medically vulnerable. HRSA’s mission</a:t>
            </a:r>
            <a:r>
              <a:rPr lang="en-US" i="0" baseline="0" dirty="0" smtClean="0">
                <a:effectLst/>
              </a:rPr>
              <a:t> is to improve health and achieve health equity through access to quality services, a skilled health workforce, and innovative programs.</a:t>
            </a:r>
          </a:p>
          <a:p>
            <a:endParaRPr lang="en-US" i="0"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effectLst/>
              </a:rPr>
              <a:t>Our work in HAB focuses specifically on providing leadership </a:t>
            </a:r>
            <a:r>
              <a:rPr lang="en-US" altLang="en-US" sz="1200" i="0" dirty="0" smtClean="0"/>
              <a:t>and resources to assure access to and retention in high quality, integrated care, and treatment services for uninsured and underserved people living with HIV and their families. </a:t>
            </a:r>
          </a:p>
          <a:p>
            <a:endParaRPr lang="en-US" i="1" dirty="0" smtClean="0">
              <a:effectLst/>
            </a:endParaRPr>
          </a:p>
        </p:txBody>
      </p:sp>
      <p:sp>
        <p:nvSpPr>
          <p:cNvPr id="4" name="Slide Number Placeholder 3"/>
          <p:cNvSpPr>
            <a:spLocks noGrp="1"/>
          </p:cNvSpPr>
          <p:nvPr>
            <p:ph type="sldNum" sz="quarter" idx="10"/>
          </p:nvPr>
        </p:nvSpPr>
        <p:spPr/>
        <p:txBody>
          <a:bodyPr/>
          <a:lstStyle/>
          <a:p>
            <a:fld id="{FD381599-21C2-F14B-87B4-900CBA0E691B}" type="slidenum">
              <a:rPr lang="en-US" smtClean="0"/>
              <a:t>7</a:t>
            </a:fld>
            <a:endParaRPr lang="en-US" dirty="0"/>
          </a:p>
        </p:txBody>
      </p:sp>
    </p:spTree>
    <p:extLst>
      <p:ext uri="{BB962C8B-B14F-4D97-AF65-F5344CB8AC3E}">
        <p14:creationId xmlns:p14="http://schemas.microsoft.com/office/powerpoint/2010/main" val="3941006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continue focusing</a:t>
            </a:r>
            <a:r>
              <a:rPr lang="en-US" sz="1200" kern="1200" baseline="0" dirty="0" smtClean="0">
                <a:solidFill>
                  <a:schemeClr val="tx1"/>
                </a:solidFill>
                <a:effectLst/>
                <a:latin typeface="+mn-lt"/>
                <a:ea typeface="+mn-ea"/>
                <a:cs typeface="+mn-cs"/>
              </a:rPr>
              <a:t> on improving health outcomes in the RWHAP, we are implementing some key initiatives that I will spend a few slides talking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Based on the significant impact of HIV on black men who have sex with men, we have invested in addressing health disparities among Black MSM (in addition to the core work in the RWHAP Parts A-D)</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look at the chart on the right – the bars on the left show viral suppression among males overall and among MSM overall which were </a:t>
            </a:r>
            <a:r>
              <a:rPr lang="en-US" dirty="0" smtClean="0"/>
              <a:t>both </a:t>
            </a:r>
            <a:r>
              <a:rPr lang="en-US" sz="1200" kern="1200" dirty="0" smtClean="0">
                <a:solidFill>
                  <a:schemeClr val="tx1"/>
                </a:solidFill>
                <a:effectLst/>
                <a:latin typeface="+mn-lt"/>
                <a:ea typeface="+mn-ea"/>
                <a:cs typeface="+mn-cs"/>
              </a:rPr>
              <a:t>consistent with the national RWHAP average (83.4%) – indicated by the dashed red line – </a:t>
            </a:r>
            <a:r>
              <a:rPr lang="en-US" sz="1200" kern="1200" baseline="0" dirty="0" smtClean="0">
                <a:solidFill>
                  <a:schemeClr val="tx1"/>
                </a:solidFill>
                <a:effectLst/>
                <a:latin typeface="+mn-lt"/>
                <a:ea typeface="+mn-ea"/>
                <a:cs typeface="+mn-cs"/>
              </a:rPr>
              <a:t>BUT the</a:t>
            </a:r>
            <a:r>
              <a:rPr lang="en-US" sz="1200" kern="1200" dirty="0" smtClean="0">
                <a:solidFill>
                  <a:schemeClr val="tx1"/>
                </a:solidFill>
                <a:effectLst/>
                <a:latin typeface="+mn-lt"/>
                <a:ea typeface="+mn-ea"/>
                <a:cs typeface="+mn-cs"/>
              </a:rPr>
              <a:t> bar on the right side shows the viral suppression percentage for BMSM which is lower than all of the comparison groups (77.7%).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a:t>
            </a:r>
            <a:r>
              <a:rPr lang="en-US" sz="1200" kern="1200" baseline="0" dirty="0" smtClean="0">
                <a:solidFill>
                  <a:schemeClr val="tx1"/>
                </a:solidFill>
                <a:effectLst/>
                <a:latin typeface="+mn-lt"/>
                <a:ea typeface="+mn-ea"/>
                <a:cs typeface="+mn-cs"/>
              </a:rPr>
              <a:t>e example of a specific initiative, is the </a:t>
            </a:r>
            <a:r>
              <a:rPr lang="en-US" u="none" baseline="0" dirty="0" smtClean="0"/>
              <a:t>Center for Engaging Black MSM Across the Care Continuum (CEBACC), which is an online resource providing effective tools, models of care, resources, and trainings to advance the healthcare for young and adult BMSM by increasing health literacy of BOTH health care providers </a:t>
            </a:r>
            <a:r>
              <a:rPr lang="en-US" u="sng" baseline="0" dirty="0" smtClean="0"/>
              <a:t>and </a:t>
            </a:r>
            <a:r>
              <a:rPr lang="en-US" u="none" baseline="0" dirty="0" smtClean="0"/>
              <a:t>BMSM.  It also has a </a:t>
            </a:r>
            <a:r>
              <a:rPr lang="en-US" dirty="0" smtClean="0"/>
              <a:t>directory of culturally competent healthcare providers for Black men.</a:t>
            </a:r>
          </a:p>
        </p:txBody>
      </p:sp>
      <p:sp>
        <p:nvSpPr>
          <p:cNvPr id="4" name="Slide Number Placeholder 3"/>
          <p:cNvSpPr>
            <a:spLocks noGrp="1"/>
          </p:cNvSpPr>
          <p:nvPr>
            <p:ph type="sldNum" sz="quarter" idx="10"/>
          </p:nvPr>
        </p:nvSpPr>
        <p:spPr/>
        <p:txBody>
          <a:bodyPr/>
          <a:lstStyle/>
          <a:p>
            <a:fld id="{FD381599-21C2-F14B-87B4-900CBA0E691B}" type="slidenum">
              <a:rPr lang="en-US" smtClean="0"/>
              <a:t>25</a:t>
            </a:fld>
            <a:endParaRPr lang="en-US" dirty="0"/>
          </a:p>
        </p:txBody>
      </p:sp>
    </p:spTree>
    <p:extLst>
      <p:ext uri="{BB962C8B-B14F-4D97-AF65-F5344CB8AC3E}">
        <p14:creationId xmlns:p14="http://schemas.microsoft.com/office/powerpoint/2010/main" val="4050478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know that social determinants of health significantly impact the health outcomes of PLWH and our RWHAP data on the right hand side of the slide show the that clients with unstable housing status have lowe</a:t>
            </a:r>
            <a:r>
              <a:rPr lang="en-US" sz="1200" baseline="0" dirty="0" smtClean="0"/>
              <a:t>r levels of </a:t>
            </a:r>
            <a:r>
              <a:rPr lang="en-US" sz="1200" dirty="0" smtClean="0"/>
              <a:t>viral suppression compared to those with stable or temporary housing. Based on this information, we have focused some investments on some structural level interventions such as housing and employment.  </a:t>
            </a:r>
          </a:p>
          <a:p>
            <a:endParaRPr lang="en-US" sz="1200" dirty="0" smtClean="0"/>
          </a:p>
          <a:p>
            <a:r>
              <a:rPr lang="en-US" sz="1200" dirty="0" smtClean="0"/>
              <a:t>One example is a partnership with the  U.S. Department of Housing and Urban Development (HUD) Housing Opportunities for </a:t>
            </a:r>
            <a:r>
              <a:rPr lang="en-US" sz="1200" dirty="0" err="1" smtClean="0"/>
              <a:t>PwAIDS</a:t>
            </a:r>
            <a:r>
              <a:rPr lang="en-US" sz="1200" dirty="0" smtClean="0"/>
              <a:t> (HOPWA).  This project </a:t>
            </a:r>
            <a:r>
              <a:rPr lang="en-US" dirty="0" smtClean="0"/>
              <a:t>works to integrate and coordinate HIV and housing services using information technology to Improve entry, engagement, retention in care for HIV positive homeless &amp; unstably housed PLWH to </a:t>
            </a:r>
            <a:r>
              <a:rPr lang="en-US" sz="1200" dirty="0" smtClean="0"/>
              <a:t>improve patient health outcomes.  </a:t>
            </a:r>
          </a:p>
          <a:p>
            <a:endParaRPr lang="en-US" sz="1200" dirty="0" smtClean="0"/>
          </a:p>
          <a:p>
            <a:r>
              <a:rPr lang="en-US" sz="1200" dirty="0" smtClean="0"/>
              <a:t>Another example is a recently released funding opportunity announcement which focuses on the coordination of employment and housing services and clinical services in order to improve patient health outcomes.  </a:t>
            </a:r>
          </a:p>
          <a:p>
            <a:r>
              <a:rPr lang="en-US" sz="1200" dirty="0" smtClean="0">
                <a:solidFill>
                  <a:srgbClr val="FF0000"/>
                </a:solidFill>
              </a:rPr>
              <a:t>---------don’t read below-----</a:t>
            </a:r>
          </a:p>
          <a:p>
            <a:r>
              <a:rPr lang="en-US" sz="1200" b="1" dirty="0" smtClean="0"/>
              <a:t>HIV Care &amp; Housing –</a:t>
            </a:r>
            <a:r>
              <a:rPr lang="en-US" sz="1200" dirty="0" smtClean="0"/>
              <a:t> Using Data Integration to Improve Health Outcomes along HIV Care Continuum</a:t>
            </a:r>
          </a:p>
          <a:p>
            <a:r>
              <a:rPr lang="en-US" sz="1200" dirty="0" smtClean="0"/>
              <a:t>Promotes integration and coordination of HIV and housing services using information technology to Improve entry, engagement, retention in care for HIV positive homeless &amp; unstably housed PLWH with mental illness and substance abuse disorders.</a:t>
            </a:r>
          </a:p>
          <a:p>
            <a:endParaRPr lang="en-US" sz="1200" dirty="0" smtClean="0"/>
          </a:p>
          <a:p>
            <a:r>
              <a:rPr lang="en-US" sz="1200" b="1" dirty="0" smtClean="0"/>
              <a:t>Improving HIV Health Outcomes through the Coordination of Supportive Employment and Housing Services- </a:t>
            </a:r>
          </a:p>
          <a:p>
            <a:r>
              <a:rPr lang="en-US" sz="1200" dirty="0" smtClean="0"/>
              <a:t>Supports the design, implementation, and evaluation of innovative interventions that coordinate HIV care and treatment, housing and employment services to improve HIV health outcomes for low-income, uninsured, and underinsured PLWH in racial and ethnic minority communities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26</a:t>
            </a:fld>
            <a:endParaRPr lang="en-US"/>
          </a:p>
        </p:txBody>
      </p:sp>
    </p:spTree>
    <p:extLst>
      <p:ext uri="{BB962C8B-B14F-4D97-AF65-F5344CB8AC3E}">
        <p14:creationId xmlns:p14="http://schemas.microsoft.com/office/powerpoint/2010/main" val="2666073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 addition</a:t>
            </a:r>
            <a:r>
              <a:rPr lang="en-US" baseline="0" dirty="0" smtClean="0"/>
              <a:t> to implementing solutions, we also focus on identifying new approaches to improve health outcomes</a:t>
            </a:r>
            <a:r>
              <a:rPr lang="en-US"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are currently conducting an evaluation study that is helping us develop and provide technical assistance for youth-serving RWHAP providers to overcome barriers to care, fill in gaps in care, and optimize health outcomes for this special population. </a:t>
            </a:r>
          </a:p>
          <a:p>
            <a:pPr marL="171450" indent="-171450">
              <a:buFontTx/>
              <a:buChar char="-"/>
            </a:pPr>
            <a:r>
              <a:rPr lang="en-US" baseline="0" dirty="0" smtClean="0"/>
              <a:t>For this project we used the RWHAP RSR data on viral suppression to identify high performing and low performing sites, and we used other variables such as populations, race/ethnicity, risk, gender, etc. </a:t>
            </a:r>
          </a:p>
          <a:p>
            <a:pPr marL="171450" indent="-171450">
              <a:buFontTx/>
              <a:buChar char="-"/>
            </a:pPr>
            <a:r>
              <a:rPr lang="en-US" baseline="0" dirty="0" smtClean="0"/>
              <a:t>This project is conducting 24 sites visits to gather best practices for improving HIV care and treatment outcomes for youth living with HIV. The information gathered will inform TA webinars geared towards youth-serving RWHAP providers. </a:t>
            </a:r>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27</a:t>
            </a:fld>
            <a:endParaRPr lang="en-US"/>
          </a:p>
        </p:txBody>
      </p:sp>
    </p:spTree>
    <p:extLst>
      <p:ext uri="{BB962C8B-B14F-4D97-AF65-F5344CB8AC3E}">
        <p14:creationId xmlns:p14="http://schemas.microsoft.com/office/powerpoint/2010/main" val="41848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new project is the Implementation center for HIV clinical quality improvement </a:t>
            </a:r>
          </a:p>
          <a:p>
            <a:endParaRPr lang="en-US" dirty="0" smtClean="0"/>
          </a:p>
          <a:p>
            <a:r>
              <a:rPr lang="en-US" baseline="0" dirty="0" smtClean="0"/>
              <a:t>-  As many of</a:t>
            </a:r>
            <a:r>
              <a:rPr lang="en-US" dirty="0" smtClean="0"/>
              <a:t> you know, c</a:t>
            </a:r>
            <a:r>
              <a:rPr lang="en-US" baseline="0" dirty="0" smtClean="0"/>
              <a:t>linical quality management, including quality improvement, is a legislative requirement for RWHAP Parts A-D grant recipients as it is a key approach and process that leads to improved patient health outcomes.  </a:t>
            </a:r>
            <a:r>
              <a:rPr lang="en-US" b="1" baseline="0" dirty="0" smtClean="0"/>
              <a:t>HIV/AIDS Bureau continues to provide training and technical assistance to grant recipients through the implementation center for HIV clinical quality improvement</a:t>
            </a:r>
            <a:r>
              <a:rPr lang="en-US" baseline="0" dirty="0" smtClean="0"/>
              <a:t>.  </a:t>
            </a:r>
          </a:p>
          <a:p>
            <a:endParaRPr lang="en-US" baseline="0" dirty="0" smtClean="0"/>
          </a:p>
          <a:p>
            <a:r>
              <a:rPr lang="en-US" baseline="0" dirty="0" smtClean="0"/>
              <a:t>We also have an evaluation study that is helping us assess client characteristics and service delivery barriers that contribute to a lack of</a:t>
            </a:r>
            <a:r>
              <a:rPr lang="en-US" dirty="0" smtClean="0"/>
              <a:t> viral suppression</a:t>
            </a:r>
            <a:r>
              <a:rPr lang="en-US" baseline="0" dirty="0" smtClean="0"/>
              <a:t>.  </a:t>
            </a:r>
          </a:p>
          <a:p>
            <a:r>
              <a:rPr lang="en-US" dirty="0" smtClean="0"/>
              <a:t>- ? </a:t>
            </a:r>
            <a:r>
              <a:rPr lang="en-US" baseline="0" dirty="0" smtClean="0"/>
              <a:t>When the study concludes, we will share this information with grant recipients in order to continue to achieve higher rates of viral suppression and improved patient health outcomes.  </a:t>
            </a:r>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28</a:t>
            </a:fld>
            <a:endParaRPr lang="en-US"/>
          </a:p>
        </p:txBody>
      </p:sp>
    </p:spTree>
    <p:extLst>
      <p:ext uri="{BB962C8B-B14F-4D97-AF65-F5344CB8AC3E}">
        <p14:creationId xmlns:p14="http://schemas.microsoft.com/office/powerpoint/2010/main" val="143783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last two examples of identifying new approaches to improve health outcomes</a:t>
            </a:r>
            <a:r>
              <a:rPr lang="en-US" dirty="0" smtClean="0"/>
              <a:t>…are our work</a:t>
            </a:r>
            <a:r>
              <a:rPr lang="en-US" baseline="0" dirty="0" smtClean="0"/>
              <a:t> to implement and disseminate evidence informed interventions.  </a:t>
            </a:r>
          </a:p>
          <a:p>
            <a:endParaRPr lang="en-US" baseline="0" dirty="0" smtClean="0"/>
          </a:p>
          <a:p>
            <a:r>
              <a:rPr lang="en-US" baseline="0" dirty="0" smtClean="0"/>
              <a:t>In our dissemination effort, we are pushing out four interventions for linkage and retention for PLWH (ADD THE SPNS IF THEY ARE DIFFERENT).  </a:t>
            </a:r>
          </a:p>
          <a:p>
            <a:pPr lvl="0"/>
            <a:r>
              <a:rPr lang="en-US" sz="1200" u="sng" kern="1200" dirty="0" smtClean="0">
                <a:solidFill>
                  <a:schemeClr val="tx1"/>
                </a:solidFill>
                <a:effectLst/>
                <a:latin typeface="+mn-lt"/>
                <a:ea typeface="+mn-ea"/>
                <a:cs typeface="+mn-cs"/>
                <a:hlinkClick r:id="rId3"/>
              </a:rPr>
              <a:t>Enhancing Linkages for Those Newly Released from Jails</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4"/>
              </a:rPr>
              <a:t>Innovative Methods for Integrating Buprenorphine Opioid Abuse Treatment in HIV Primary Care</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5"/>
              </a:rPr>
              <a:t>Targeted Outreach and Intervention Model Development for Underserved HIV-Positive Populations Not in Care</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6"/>
              </a:rPr>
              <a:t>The SMAIF Retention and Re-engagement Project</a:t>
            </a:r>
            <a:r>
              <a:rPr lang="en-US" sz="1200" kern="1200" dirty="0" smtClean="0">
                <a:solidFill>
                  <a:schemeClr val="tx1"/>
                </a:solidFill>
                <a:effectLst/>
                <a:latin typeface="+mn-lt"/>
                <a:ea typeface="+mn-ea"/>
                <a:cs typeface="+mn-cs"/>
              </a:rPr>
              <a:t> </a:t>
            </a:r>
          </a:p>
          <a:p>
            <a:endParaRPr lang="en-US" dirty="0" smtClean="0"/>
          </a:p>
          <a:p>
            <a:endParaRPr lang="en-US" baseline="0" dirty="0" smtClean="0"/>
          </a:p>
          <a:p>
            <a:r>
              <a:rPr lang="en-US" baseline="0" dirty="0" smtClean="0"/>
              <a:t>In our effort to keep moving forward with implementation of evidence informed interventions for either specific PLWH populations or key SDH that impact the health outcomes of PLWH, we have a recent </a:t>
            </a:r>
            <a:r>
              <a:rPr lang="en-US" sz="1200" kern="1200" dirty="0" smtClean="0">
                <a:solidFill>
                  <a:schemeClr val="tx1"/>
                </a:solidFill>
                <a:effectLst/>
                <a:latin typeface="+mn-lt"/>
                <a:ea typeface="+mn-ea"/>
                <a:cs typeface="+mn-cs"/>
              </a:rPr>
              <a:t>cooperative agreement</a:t>
            </a:r>
            <a:r>
              <a:rPr lang="en-US" sz="1200" kern="1200" baseline="0" dirty="0" smtClean="0">
                <a:solidFill>
                  <a:schemeClr val="tx1"/>
                </a:solidFill>
                <a:effectLst/>
                <a:latin typeface="+mn-lt"/>
                <a:ea typeface="+mn-ea"/>
                <a:cs typeface="+mn-cs"/>
              </a:rPr>
              <a:t> that focus on transgender women and black men who have sex with men; and on the integration of BH w medical care; and on addressing trauma.  </a:t>
            </a:r>
          </a:p>
        </p:txBody>
      </p:sp>
      <p:sp>
        <p:nvSpPr>
          <p:cNvPr id="4" name="Slide Number Placeholder 3"/>
          <p:cNvSpPr>
            <a:spLocks noGrp="1"/>
          </p:cNvSpPr>
          <p:nvPr>
            <p:ph type="sldNum" sz="quarter" idx="10"/>
          </p:nvPr>
        </p:nvSpPr>
        <p:spPr/>
        <p:txBody>
          <a:bodyPr/>
          <a:lstStyle/>
          <a:p>
            <a:fld id="{FD381599-21C2-F14B-87B4-900CBA0E691B}" type="slidenum">
              <a:rPr lang="en-US" smtClean="0"/>
              <a:t>29</a:t>
            </a:fld>
            <a:endParaRPr lang="en-US"/>
          </a:p>
        </p:txBody>
      </p:sp>
    </p:spTree>
    <p:extLst>
      <p:ext uri="{BB962C8B-B14F-4D97-AF65-F5344CB8AC3E}">
        <p14:creationId xmlns:p14="http://schemas.microsoft.com/office/powerpoint/2010/main" val="3256722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381599-21C2-F14B-87B4-900CBA0E691B}" type="slidenum">
              <a:rPr lang="en-US" smtClean="0"/>
              <a:t>30</a:t>
            </a:fld>
            <a:endParaRPr lang="en-US" dirty="0"/>
          </a:p>
        </p:txBody>
      </p:sp>
    </p:spTree>
    <p:extLst>
      <p:ext uri="{BB962C8B-B14F-4D97-AF65-F5344CB8AC3E}">
        <p14:creationId xmlns:p14="http://schemas.microsoft.com/office/powerpoint/2010/main" val="613634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31</a:t>
            </a:fld>
            <a:endParaRPr lang="en-US"/>
          </a:p>
        </p:txBody>
      </p:sp>
    </p:spTree>
    <p:extLst>
      <p:ext uri="{BB962C8B-B14F-4D97-AF65-F5344CB8AC3E}">
        <p14:creationId xmlns:p14="http://schemas.microsoft.com/office/powerpoint/2010/main" val="381454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3200" y="1157288"/>
            <a:ext cx="4173538" cy="3130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6419A-44C9-4575-9E8A-D198F8DA5C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153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65</a:t>
            </a:fld>
            <a:endParaRPr lang="en-US"/>
          </a:p>
        </p:txBody>
      </p:sp>
    </p:spTree>
    <p:extLst>
      <p:ext uri="{BB962C8B-B14F-4D97-AF65-F5344CB8AC3E}">
        <p14:creationId xmlns:p14="http://schemas.microsoft.com/office/powerpoint/2010/main" val="11499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RWHAP</a:t>
            </a:r>
            <a:r>
              <a:rPr lang="en-US" baseline="0" dirty="0" smtClean="0"/>
              <a:t> is administered by HRSA HAB.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Ryan White HIV/AIDS Program provides a comprehensive system of care that includes primary medical care and essential support services for low-income people living with HIV who are uninsured or underserved.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Program works with cities, states, and local community-based organizations to provide HIV care and treatment services to more than half of all people diagnosed with HIV in the United States – more than 500k people each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authorized in 1990, the Program is funded at $2.32 billion in fiscal year 2016.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important provision in the RWHAP statute is the </a:t>
            </a:r>
            <a:r>
              <a:rPr lang="en-US" baseline="0" dirty="0" err="1" smtClean="0"/>
              <a:t>payor</a:t>
            </a:r>
            <a:r>
              <a:rPr lang="en-US" baseline="0" dirty="0" smtClean="0"/>
              <a:t> of last resort – RWHAP funds may not be used for services if another </a:t>
            </a:r>
            <a:r>
              <a:rPr lang="en-US" baseline="0" dirty="0" err="1" smtClean="0"/>
              <a:t>payor</a:t>
            </a:r>
            <a:r>
              <a:rPr lang="en-US" baseline="0" dirty="0" smtClean="0"/>
              <a:t> is available.  This prevents duplication and maximizes all available resources for service delivery.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 </a:t>
            </a:r>
          </a:p>
        </p:txBody>
      </p:sp>
      <p:sp>
        <p:nvSpPr>
          <p:cNvPr id="4" name="Slide Number Placeholder 3"/>
          <p:cNvSpPr>
            <a:spLocks noGrp="1"/>
          </p:cNvSpPr>
          <p:nvPr>
            <p:ph type="sldNum" sz="quarter" idx="10"/>
          </p:nvPr>
        </p:nvSpPr>
        <p:spPr/>
        <p:txBody>
          <a:bodyPr/>
          <a:lstStyle/>
          <a:p>
            <a:fld id="{FD381599-21C2-F14B-87B4-900CBA0E691B}" type="slidenum">
              <a:rPr lang="en-US" smtClean="0"/>
              <a:t>8</a:t>
            </a:fld>
            <a:endParaRPr lang="en-US"/>
          </a:p>
        </p:txBody>
      </p:sp>
    </p:spTree>
    <p:extLst>
      <p:ext uri="{BB962C8B-B14F-4D97-AF65-F5344CB8AC3E}">
        <p14:creationId xmlns:p14="http://schemas.microsoft.com/office/powerpoint/2010/main" val="365171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Ryan White HIV/AIDS Program is divided into five Parts, following from the authorizing legislation…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majority of Ryan White HIV/AIDS Program funds through Parts A – D support primary medical care and essential support services </a:t>
            </a:r>
            <a:r>
              <a:rPr lang="en-US" baseline="0" dirty="0" smtClean="0"/>
              <a:t>as well as focusing on clinical quality management.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 F:</a:t>
            </a:r>
            <a:r>
              <a:rPr lang="en-US" baseline="0" dirty="0" smtClean="0"/>
              <a:t>  </a:t>
            </a:r>
            <a:r>
              <a:rPr lang="en-US" dirty="0" smtClean="0"/>
              <a:t>A smaller but equally critical portion is used to fund technical assistance, clinical training, and the development of innovative models of care. The Program serves as an important source of ongoing access to HIV medication that can enable people living with HIV to live close to normal lifespans.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FD381599-21C2-F14B-87B4-900CBA0E691B}" type="slidenum">
              <a:rPr lang="en-US" smtClean="0"/>
              <a:t>9</a:t>
            </a:fld>
            <a:endParaRPr lang="en-US"/>
          </a:p>
        </p:txBody>
      </p:sp>
    </p:spTree>
    <p:extLst>
      <p:ext uri="{BB962C8B-B14F-4D97-AF65-F5344CB8AC3E}">
        <p14:creationId xmlns:p14="http://schemas.microsoft.com/office/powerpoint/2010/main" val="250048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We</a:t>
            </a:r>
            <a:r>
              <a:rPr lang="en-US" sz="1200" b="0" kern="1200" baseline="0" dirty="0" smtClean="0">
                <a:solidFill>
                  <a:schemeClr val="tx1"/>
                </a:solidFill>
                <a:effectLst/>
                <a:latin typeface="+mn-lt"/>
                <a:ea typeface="+mn-ea"/>
                <a:cs typeface="+mn-cs"/>
              </a:rPr>
              <a:t> demonstrate the effectiveness of the RWHAP investments by looking at the clients, services, and outcomes as reported by the primary investments in Parts A, B, C, and 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We specifically collect information on (list in bullet 2) in the RSR.  This data set allows us to link the RWHAP investment to the outcomes of the program. Viral suppression is essential for preventing HIV transmission and improving the overall health and lifespan of a person living with HIV – for these reasons, we use VS as a key outcome to demonstrate effectiveness.   The data also provide us with the ability to identify and address health disparities.  I will talk more about that in a few slides.  </a:t>
            </a:r>
          </a:p>
        </p:txBody>
      </p:sp>
      <p:sp>
        <p:nvSpPr>
          <p:cNvPr id="4" name="Slide Number Placeholder 3"/>
          <p:cNvSpPr>
            <a:spLocks noGrp="1"/>
          </p:cNvSpPr>
          <p:nvPr>
            <p:ph type="sldNum" sz="quarter" idx="10"/>
          </p:nvPr>
        </p:nvSpPr>
        <p:spPr/>
        <p:txBody>
          <a:bodyPr/>
          <a:lstStyle/>
          <a:p>
            <a:fld id="{FD381599-21C2-F14B-87B4-900CBA0E691B}" type="slidenum">
              <a:rPr lang="en-US" smtClean="0"/>
              <a:t>10</a:t>
            </a:fld>
            <a:endParaRPr lang="en-US"/>
          </a:p>
        </p:txBody>
      </p:sp>
    </p:spTree>
    <p:extLst>
      <p:ext uri="{BB962C8B-B14F-4D97-AF65-F5344CB8AC3E}">
        <p14:creationId xmlns:p14="http://schemas.microsoft.com/office/powerpoint/2010/main" val="360131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take a look at the overall</a:t>
            </a:r>
            <a:r>
              <a:rPr lang="en-US" baseline="0" dirty="0" smtClean="0"/>
              <a:t> characteristics of the clients served by RWHAP</a:t>
            </a:r>
            <a:endParaRPr lang="en-US" dirty="0" smtClean="0"/>
          </a:p>
        </p:txBody>
      </p:sp>
      <p:sp>
        <p:nvSpPr>
          <p:cNvPr id="4" name="Slide Number Placeholder 3"/>
          <p:cNvSpPr>
            <a:spLocks noGrp="1"/>
          </p:cNvSpPr>
          <p:nvPr>
            <p:ph type="sldNum" sz="quarter" idx="10"/>
          </p:nvPr>
        </p:nvSpPr>
        <p:spPr/>
        <p:txBody>
          <a:bodyPr/>
          <a:lstStyle/>
          <a:p>
            <a:fld id="{FD381599-21C2-F14B-87B4-900CBA0E691B}" type="slidenum">
              <a:rPr lang="en-US" smtClean="0"/>
              <a:t>11</a:t>
            </a:fld>
            <a:endParaRPr lang="en-US"/>
          </a:p>
        </p:txBody>
      </p:sp>
    </p:spTree>
    <p:extLst>
      <p:ext uri="{BB962C8B-B14F-4D97-AF65-F5344CB8AC3E}">
        <p14:creationId xmlns:p14="http://schemas.microsoft.com/office/powerpoint/2010/main" val="99781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RWHAP serves over half a million people each year. In 2015, of the 531,816 clients with a reported gender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71.3% were male, 27.6% were female, and 1.1% were transgender.</a:t>
            </a:r>
          </a:p>
          <a:p>
            <a:endParaRPr lang="en-US" dirty="0"/>
          </a:p>
        </p:txBody>
      </p:sp>
      <p:sp>
        <p:nvSpPr>
          <p:cNvPr id="4" name="Slide Number Placeholder 3"/>
          <p:cNvSpPr>
            <a:spLocks noGrp="1"/>
          </p:cNvSpPr>
          <p:nvPr>
            <p:ph type="sldNum" sz="quarter" idx="10"/>
          </p:nvPr>
        </p:nvSpPr>
        <p:spPr/>
        <p:txBody>
          <a:bodyPr/>
          <a:lstStyle/>
          <a:p>
            <a:fld id="{1474E639-E871-46A8-96AA-8898547371E6}" type="slidenum">
              <a:rPr lang="en-US" altLang="en-US" smtClean="0">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136436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you can see that the RWHAP client population is aging. In 2015, clients aged 55 and older accounted for 27.5% of all clients, an increase from 16.6% in 2010. In addition, more than 30% of clients in both 2010 and 2015 were aged 45-54.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07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 we</a:t>
            </a:r>
            <a:r>
              <a:rPr lang="en-US" sz="1200" kern="1200" baseline="0" dirty="0" smtClean="0">
                <a:solidFill>
                  <a:schemeClr val="tx1"/>
                </a:solidFill>
                <a:effectLst/>
                <a:latin typeface="+mn-lt"/>
                <a:ea typeface="+mn-ea"/>
                <a:cs typeface="+mn-cs"/>
              </a:rPr>
              <a:t> have stratified the age data for </a:t>
            </a:r>
            <a:r>
              <a:rPr lang="en-US" sz="1200" kern="1200" dirty="0" smtClean="0">
                <a:solidFill>
                  <a:schemeClr val="tx1"/>
                </a:solidFill>
                <a:effectLst/>
                <a:latin typeface="+mn-lt"/>
                <a:ea typeface="+mn-ea"/>
                <a:cs typeface="+mn-cs"/>
              </a:rPr>
              <a:t>2015 by gender. And you can clearly see that among male clients, 50.7% were aged 35-54 years,  and among female clients, 54.0% were aged 35-54 years.</a:t>
            </a:r>
            <a:r>
              <a:rPr lang="en-US" sz="1200" kern="1200" baseline="0" dirty="0" smtClean="0">
                <a:solidFill>
                  <a:schemeClr val="tx1"/>
                </a:solidFill>
                <a:effectLst/>
                <a:latin typeface="+mn-lt"/>
                <a:ea typeface="+mn-ea"/>
                <a:cs typeface="+mn-cs"/>
              </a:rPr>
              <a:t> Transgender clients, however, were a little </a:t>
            </a:r>
            <a:r>
              <a:rPr lang="en-US" sz="1200" kern="1200" dirty="0" smtClean="0">
                <a:solidFill>
                  <a:schemeClr val="tx1"/>
                </a:solidFill>
                <a:effectLst/>
                <a:latin typeface="+mn-lt"/>
                <a:ea typeface="+mn-ea"/>
                <a:cs typeface="+mn-cs"/>
              </a:rPr>
              <a:t>younger, with 57.8% aged 25-44 years in 2015.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859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61F44F6A-A22E-4C14-8628-5BD204EF2573}" type="datetimeFigureOut">
              <a:rPr lang="en-US" smtClean="0"/>
              <a:pPr/>
              <a:t>9/11/17</a:t>
            </a:fld>
            <a:endParaRPr lang="en-US" dirty="0"/>
          </a:p>
        </p:txBody>
      </p:sp>
    </p:spTree>
    <p:extLst>
      <p:ext uri="{BB962C8B-B14F-4D97-AF65-F5344CB8AC3E}">
        <p14:creationId xmlns:p14="http://schemas.microsoft.com/office/powerpoint/2010/main" val="224181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9/11/17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79127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9/11/17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53808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7" name="Text Placeholder 10"/>
          <p:cNvSpPr>
            <a:spLocks noGrp="1"/>
          </p:cNvSpPr>
          <p:nvPr>
            <p:ph type="body" sz="quarter" idx="20" hasCustomPrompt="1"/>
          </p:nvPr>
        </p:nvSpPr>
        <p:spPr>
          <a:xfrm>
            <a:off x="371268" y="1572768"/>
            <a:ext cx="8401464"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46780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only">
    <p:spTree>
      <p:nvGrpSpPr>
        <p:cNvPr id="1" name=""/>
        <p:cNvGrpSpPr/>
        <p:nvPr/>
      </p:nvGrpSpPr>
      <p:grpSpPr>
        <a:xfrm>
          <a:off x="0" y="0"/>
          <a:ext cx="0" cy="0"/>
          <a:chOff x="0" y="0"/>
          <a:chExt cx="0" cy="0"/>
        </a:xfrm>
      </p:grpSpPr>
      <p:sp>
        <p:nvSpPr>
          <p:cNvPr id="21"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8" name="Picture Placeholder 11" descr="Image"/>
          <p:cNvSpPr>
            <a:spLocks noGrp="1"/>
          </p:cNvSpPr>
          <p:nvPr>
            <p:ph type="pic" sz="quarter" idx="14" hasCustomPrompt="1"/>
          </p:nvPr>
        </p:nvSpPr>
        <p:spPr>
          <a:xfrm>
            <a:off x="370332" y="1572768"/>
            <a:ext cx="8403336" cy="3685032"/>
          </a:xfrm>
          <a:prstGeom prst="rect">
            <a:avLst/>
          </a:prstGeom>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7"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273261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3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34"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8" name="Picture Placeholder 11" descr="Image"/>
          <p:cNvSpPr>
            <a:spLocks noGrp="1"/>
          </p:cNvSpPr>
          <p:nvPr>
            <p:ph type="pic" sz="quarter" idx="14" hasCustomPrompt="1"/>
          </p:nvPr>
        </p:nvSpPr>
        <p:spPr>
          <a:xfrm>
            <a:off x="3838586" y="1576873"/>
            <a:ext cx="4954723" cy="3685032"/>
          </a:xfrm>
          <a:prstGeom prst="rect">
            <a:avLst/>
          </a:prstGeom>
          <a:ln w="12700">
            <a:solidFill>
              <a:schemeClr val="bg1">
                <a:lumMod val="85000"/>
              </a:schemeClr>
            </a:solidFill>
          </a:ln>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11" name="Text Placeholder 10"/>
          <p:cNvSpPr>
            <a:spLocks noGrp="1"/>
          </p:cNvSpPr>
          <p:nvPr>
            <p:ph type="body" sz="quarter" idx="20" hasCustomPrompt="1"/>
          </p:nvPr>
        </p:nvSpPr>
        <p:spPr>
          <a:xfrm>
            <a:off x="371268" y="1572768"/>
            <a:ext cx="3097205"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12"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925033192"/>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F9E1499C-49D8-456C-B5D1-52B7455A38D5}" type="datetimeFigureOut">
              <a:rPr lang="en-US" smtClean="0"/>
              <a:t>9/11/17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3824591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E1499C-49D8-456C-B5D1-52B7455A38D5}" type="datetimeFigureOut">
              <a:rPr lang="en-US" smtClean="0"/>
              <a:t>9/11/17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519151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E1499C-49D8-456C-B5D1-52B7455A38D5}" type="datetimeFigureOut">
              <a:rPr lang="en-US" smtClean="0"/>
              <a:t>9/11/17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2023452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E1499C-49D8-456C-B5D1-52B7455A38D5}" type="datetimeFigureOut">
              <a:rPr lang="en-US" smtClean="0"/>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259041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1499C-49D8-456C-B5D1-52B7455A38D5}" type="datetimeFigureOut">
              <a:rPr lang="en-US" smtClean="0"/>
              <a:t>9/11/17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372032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9/11/17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79745" y="6590429"/>
            <a:ext cx="474104" cy="365125"/>
          </a:xfrm>
          <a:prstGeom prst="rect">
            <a:avLst/>
          </a:prstGeom>
        </p:spPr>
        <p:txBody>
          <a:bodyPr/>
          <a:lstStyle>
            <a:lvl1pPr>
              <a:defRPr sz="1400">
                <a:solidFill>
                  <a:schemeClr val="bg1"/>
                </a:solidFill>
              </a:defRPr>
            </a:lvl1pPr>
          </a:lstStyle>
          <a:p>
            <a:fld id="{F9ECA865-404D-4A57-9AC1-FD3038CC100D}" type="slidenum">
              <a:rPr lang="en-US" smtClean="0"/>
              <a:pPr/>
              <a:t>‹#›</a:t>
            </a:fld>
            <a:endParaRPr lang="en-US"/>
          </a:p>
        </p:txBody>
      </p:sp>
      <p:cxnSp>
        <p:nvCxnSpPr>
          <p:cNvPr id="7" name="Straight Connector 6"/>
          <p:cNvCxnSpPr/>
          <p:nvPr userDrawn="1"/>
        </p:nvCxnSpPr>
        <p:spPr>
          <a:xfrm>
            <a:off x="0" y="1558341"/>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060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E1499C-49D8-456C-B5D1-52B7455A38D5}" type="datetimeFigureOut">
              <a:rPr lang="en-US" smtClean="0"/>
              <a:t>9/11/17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1434648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F9E1499C-49D8-456C-B5D1-52B7455A38D5}" type="datetimeFigureOut">
              <a:rPr lang="en-US" smtClean="0"/>
              <a:t>9/11/17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1965369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E1499C-49D8-456C-B5D1-52B7455A38D5}" type="datetimeFigureOut">
              <a:rPr lang="en-US" smtClean="0"/>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1077946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E1499C-49D8-456C-B5D1-52B7455A38D5}" type="datetimeFigureOut">
              <a:rPr lang="en-US" smtClean="0"/>
              <a:t>9/11/17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B89695-175F-41E1-8B87-65F470A012E2}" type="slidenum">
              <a:rPr lang="en-US" smtClean="0"/>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extLst>
      <p:ext uri="{BB962C8B-B14F-4D97-AF65-F5344CB8AC3E}">
        <p14:creationId xmlns:p14="http://schemas.microsoft.com/office/powerpoint/2010/main" val="3008303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E1499C-49D8-456C-B5D1-52B7455A38D5}" type="datetimeFigureOut">
              <a:rPr lang="en-US" smtClean="0"/>
              <a:t>9/11/17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2726823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E1499C-49D8-456C-B5D1-52B7455A38D5}" type="datetimeFigureOut">
              <a:rPr lang="en-US" smtClean="0"/>
              <a:t>9/11/17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B89695-175F-41E1-8B87-65F470A012E2}" type="slidenum">
              <a:rPr lang="en-US" smtClean="0"/>
              <a:t>‹#›</a:t>
            </a:fld>
            <a:endParaRPr lang="en-US" dirty="0"/>
          </a:p>
        </p:txBody>
      </p:sp>
    </p:spTree>
    <p:extLst>
      <p:ext uri="{BB962C8B-B14F-4D97-AF65-F5344CB8AC3E}">
        <p14:creationId xmlns:p14="http://schemas.microsoft.com/office/powerpoint/2010/main" val="1683665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9D890A-DA37-4D17-8C56-250655661BD9}"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1787335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D890A-DA37-4D17-8C56-250655661BD9}"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389693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9D890A-DA37-4D17-8C56-250655661BD9}"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56012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9D890A-DA37-4D17-8C56-250655661BD9}"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294926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418448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9D890A-DA37-4D17-8C56-250655661BD9}" type="datetimeFigureOut">
              <a:rPr lang="en-US" smtClean="0"/>
              <a:t>9/11/17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2605361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9D890A-DA37-4D17-8C56-250655661BD9}" type="datetimeFigureOut">
              <a:rPr lang="en-US" smtClean="0"/>
              <a:t>9/11/17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367893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D890A-DA37-4D17-8C56-250655661BD9}" type="datetimeFigureOut">
              <a:rPr lang="en-US" smtClean="0"/>
              <a:t>9/11/17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606286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D890A-DA37-4D17-8C56-250655661BD9}"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109161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D890A-DA37-4D17-8C56-250655661BD9}"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2116197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D890A-DA37-4D17-8C56-250655661BD9}"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1214185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D890A-DA37-4D17-8C56-250655661BD9}"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8961B-B8CF-4EBD-9A32-C5BC071C151B}" type="slidenum">
              <a:rPr lang="en-US" smtClean="0"/>
              <a:t>‹#›</a:t>
            </a:fld>
            <a:endParaRPr lang="en-US"/>
          </a:p>
        </p:txBody>
      </p:sp>
    </p:spTree>
    <p:extLst>
      <p:ext uri="{BB962C8B-B14F-4D97-AF65-F5344CB8AC3E}">
        <p14:creationId xmlns:p14="http://schemas.microsoft.com/office/powerpoint/2010/main" val="3803815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60372"/>
            <a:ext cx="8229600" cy="1470025"/>
          </a:xfrm>
        </p:spPr>
        <p:txBody>
          <a:bodyPr>
            <a:noAutofit/>
          </a:bodyPr>
          <a:lstStyle>
            <a:lvl1pPr algn="ctr">
              <a:defRPr sz="3038"/>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554881"/>
            <a:ext cx="8229600" cy="1752600"/>
          </a:xfrm>
        </p:spPr>
        <p:txBody>
          <a:bodyPr/>
          <a:lstStyle>
            <a:lvl1pPr marL="0" indent="0" algn="ctr">
              <a:buNone/>
              <a:defRPr>
                <a:solidFill>
                  <a:schemeClr val="accent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990ECF8-4B5C-4494-9CD7-FFF512786D91}" type="datetime1">
              <a:rPr lang="en-US" smtClean="0">
                <a:solidFill>
                  <a:prstClr val="black">
                    <a:tint val="75000"/>
                  </a:prstClr>
                </a:solidFill>
              </a:rPr>
              <a:pPr/>
              <a:t>9/11/17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17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4F1A2-A068-4A80-A7EC-2FA6C824B4E9}" type="datetime1">
              <a:rPr lang="en-US" smtClean="0">
                <a:solidFill>
                  <a:prstClr val="black">
                    <a:tint val="75000"/>
                  </a:prstClr>
                </a:solidFill>
              </a:rPr>
              <a:pPr/>
              <a:t>9/11/17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243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64846"/>
            <a:ext cx="8229600" cy="1204133"/>
          </a:xfrm>
        </p:spPr>
        <p:txBody>
          <a:bodyPr anchor="t"/>
          <a:lstStyle>
            <a:lvl1pPr algn="l">
              <a:defRPr sz="225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1125">
                <a:solidFill>
                  <a:schemeClr val="accent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C31B092-E874-4B8F-BCA7-B5B16A691387}" type="datetime1">
              <a:rPr lang="en-US" smtClean="0">
                <a:solidFill>
                  <a:prstClr val="black">
                    <a:tint val="75000"/>
                  </a:prstClr>
                </a:solidFill>
              </a:rPr>
              <a:pPr/>
              <a:t>9/11/17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9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9/11/17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03318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60031"/>
            <a:ext cx="4038600" cy="3938608"/>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60030"/>
            <a:ext cx="4038600" cy="3938609"/>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56D436-DAD5-43E3-93EE-123A3FA4E8BE}" type="datetime1">
              <a:rPr lang="en-US" smtClean="0">
                <a:solidFill>
                  <a:prstClr val="black">
                    <a:tint val="75000"/>
                  </a:prstClr>
                </a:solidFill>
              </a:rPr>
              <a:pPr/>
              <a:t>9/11/17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054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3529"/>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Click to edit Master text styles</a:t>
            </a:r>
          </a:p>
        </p:txBody>
      </p:sp>
      <p:sp>
        <p:nvSpPr>
          <p:cNvPr id="4" name="Content Placeholder 3"/>
          <p:cNvSpPr>
            <a:spLocks noGrp="1"/>
          </p:cNvSpPr>
          <p:nvPr>
            <p:ph sz="half" idx="2"/>
          </p:nvPr>
        </p:nvSpPr>
        <p:spPr>
          <a:xfrm>
            <a:off x="457200" y="2975741"/>
            <a:ext cx="4040188" cy="3122901"/>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2173529"/>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Click to edit Master text styles</a:t>
            </a:r>
          </a:p>
        </p:txBody>
      </p:sp>
      <p:sp>
        <p:nvSpPr>
          <p:cNvPr id="6" name="Content Placeholder 5"/>
          <p:cNvSpPr>
            <a:spLocks noGrp="1"/>
          </p:cNvSpPr>
          <p:nvPr>
            <p:ph sz="quarter" idx="4"/>
          </p:nvPr>
        </p:nvSpPr>
        <p:spPr>
          <a:xfrm>
            <a:off x="4645027" y="2975741"/>
            <a:ext cx="4041775" cy="3122901"/>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CAB51C-7711-4682-AD16-3FB55A99F85D}" type="datetime1">
              <a:rPr lang="en-US" smtClean="0">
                <a:solidFill>
                  <a:prstClr val="black">
                    <a:tint val="75000"/>
                  </a:prstClr>
                </a:solidFill>
              </a:rPr>
              <a:pPr/>
              <a:t>9/11/17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310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442953-42A1-48C3-AF4D-1EABA0AEFF6A}" type="datetime1">
              <a:rPr lang="en-US" smtClean="0">
                <a:solidFill>
                  <a:prstClr val="black">
                    <a:tint val="75000"/>
                  </a:prstClr>
                </a:solidFill>
              </a:rPr>
              <a:pPr/>
              <a:t>9/11/17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904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C3722-7264-44ED-998D-37288FC4E03A}" type="datetime1">
              <a:rPr lang="en-US" smtClean="0">
                <a:solidFill>
                  <a:prstClr val="black">
                    <a:tint val="75000"/>
                  </a:prstClr>
                </a:solidFill>
              </a:rPr>
              <a:pPr/>
              <a:t>9/11/17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185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12825"/>
            <a:ext cx="3008313" cy="1287386"/>
          </a:xfrm>
        </p:spPr>
        <p:txBody>
          <a:bodyPr anchor="b"/>
          <a:lstStyle>
            <a:lvl1pPr algn="l">
              <a:defRPr sz="1125" b="1"/>
            </a:lvl1pPr>
          </a:lstStyle>
          <a:p>
            <a:r>
              <a:rPr lang="en-US" smtClean="0"/>
              <a:t>Click to edit Master title style</a:t>
            </a:r>
            <a:endParaRPr lang="en-US"/>
          </a:p>
        </p:txBody>
      </p:sp>
      <p:sp>
        <p:nvSpPr>
          <p:cNvPr id="3" name="Content Placeholder 2"/>
          <p:cNvSpPr>
            <a:spLocks noGrp="1"/>
          </p:cNvSpPr>
          <p:nvPr>
            <p:ph idx="1"/>
          </p:nvPr>
        </p:nvSpPr>
        <p:spPr>
          <a:xfrm>
            <a:off x="3575050" y="1012825"/>
            <a:ext cx="5111750" cy="511333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2386726"/>
            <a:ext cx="3008313" cy="3739438"/>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4489B52-F3F8-4D70-A3B8-7F53B07554FA}" type="datetime1">
              <a:rPr lang="en-US" smtClean="0">
                <a:solidFill>
                  <a:prstClr val="black">
                    <a:tint val="75000"/>
                  </a:prstClr>
                </a:solidFill>
              </a:rPr>
              <a:pPr/>
              <a:t>9/11/17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209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4025" y="4800600"/>
            <a:ext cx="8232775" cy="566738"/>
          </a:xfrm>
        </p:spPr>
        <p:txBody>
          <a:bodyPr anchor="b"/>
          <a:lstStyle>
            <a:lvl1pPr algn="l">
              <a:defRPr sz="1125" b="1"/>
            </a:lvl1pPr>
          </a:lstStyle>
          <a:p>
            <a:r>
              <a:rPr lang="en-US" smtClean="0"/>
              <a:t>Click to edit Master title style</a:t>
            </a:r>
            <a:endParaRPr lang="en-US"/>
          </a:p>
        </p:txBody>
      </p:sp>
      <p:sp>
        <p:nvSpPr>
          <p:cNvPr id="3" name="Picture Placeholder 2"/>
          <p:cNvSpPr>
            <a:spLocks noGrp="1"/>
          </p:cNvSpPr>
          <p:nvPr>
            <p:ph type="pic" idx="1"/>
          </p:nvPr>
        </p:nvSpPr>
        <p:spPr>
          <a:xfrm>
            <a:off x="454026" y="1012829"/>
            <a:ext cx="8232775" cy="378777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57200" y="5440971"/>
            <a:ext cx="8229600" cy="479828"/>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820BC-F17F-4A9B-803C-BB9502ABC58E}" type="datetime1">
              <a:rPr lang="en-US" smtClean="0">
                <a:solidFill>
                  <a:prstClr val="black">
                    <a:tint val="75000"/>
                  </a:prstClr>
                </a:solidFill>
              </a:rPr>
              <a:pPr/>
              <a:t>9/11/17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64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C2695-8A64-4AD6-B6E6-3D685662B045}" type="datetime1">
              <a:rPr lang="en-US" smtClean="0">
                <a:solidFill>
                  <a:prstClr val="black">
                    <a:tint val="75000"/>
                  </a:prstClr>
                </a:solidFill>
              </a:rPr>
              <a:pPr/>
              <a:t>9/11/17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652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12828"/>
            <a:ext cx="2057400" cy="508581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12828"/>
            <a:ext cx="6019800" cy="508581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D41529-C5A4-40B8-8590-C1BD7AA3DB42}" type="datetime1">
              <a:rPr lang="en-US" smtClean="0">
                <a:solidFill>
                  <a:prstClr val="black">
                    <a:tint val="75000"/>
                  </a:prstClr>
                </a:solidFill>
              </a:rPr>
              <a:pPr/>
              <a:t>9/11/17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801905-C5F5-7943-85B0-6126D52C8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88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9/11/17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22905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9/11/17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4755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9/11/17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55498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9/11/17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8831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9/11/17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379137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3" Type="http://schemas.openxmlformats.org/officeDocument/2006/relationships/image" Target="../media/image3.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107254605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1" r:id="rId12"/>
    <p:sldLayoutId id="2147483692" r:id="rId13"/>
    <p:sldLayoutId id="2147483693" r:id="rId14"/>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9E1499C-49D8-456C-B5D1-52B7455A38D5}" type="datetimeFigureOut">
              <a:rPr lang="en-US" smtClean="0"/>
              <a:t>9/11/17</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FB89695-175F-41E1-8B87-65F470A012E2}" type="slidenum">
              <a:rPr lang="en-US" smtClean="0"/>
              <a:t>‹#›</a:t>
            </a:fld>
            <a:endParaRPr lang="en-US" dirty="0"/>
          </a:p>
        </p:txBody>
      </p:sp>
    </p:spTree>
    <p:extLst>
      <p:ext uri="{BB962C8B-B14F-4D97-AF65-F5344CB8AC3E}">
        <p14:creationId xmlns:p14="http://schemas.microsoft.com/office/powerpoint/2010/main" val="18355841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23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890A-DA37-4D17-8C56-250655661BD9}" type="datetimeFigureOut">
              <a:rPr lang="en-US" smtClean="0"/>
              <a:t>9/11/17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8961B-B8CF-4EBD-9A32-C5BC071C151B}" type="slidenum">
              <a:rPr lang="en-US" smtClean="0"/>
              <a:t>‹#›</a:t>
            </a:fld>
            <a:endParaRPr lang="en-US"/>
          </a:p>
        </p:txBody>
      </p:sp>
    </p:spTree>
    <p:extLst>
      <p:ext uri="{BB962C8B-B14F-4D97-AF65-F5344CB8AC3E}">
        <p14:creationId xmlns:p14="http://schemas.microsoft.com/office/powerpoint/2010/main" val="283002565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1703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03304"/>
            <a:ext cx="8229600" cy="351566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098642"/>
            <a:ext cx="2133600" cy="365125"/>
          </a:xfrm>
          <a:prstGeom prst="rect">
            <a:avLst/>
          </a:prstGeom>
        </p:spPr>
        <p:txBody>
          <a:bodyPr vert="horz" lIns="0" tIns="45720" rIns="91440" bIns="45720" rtlCol="0" anchor="ctr"/>
          <a:lstStyle>
            <a:lvl1pPr algn="l">
              <a:defRPr sz="563">
                <a:solidFill>
                  <a:schemeClr val="tx1">
                    <a:tint val="75000"/>
                  </a:schemeClr>
                </a:solidFill>
                <a:latin typeface="Arial"/>
              </a:defRPr>
            </a:lvl1pPr>
          </a:lstStyle>
          <a:p>
            <a:pPr defTabSz="342900"/>
            <a:fld id="{A0EEF3A0-BE1A-4692-A4D0-D0A21FB594D5}" type="datetime1">
              <a:rPr lang="en-US" smtClean="0">
                <a:solidFill>
                  <a:prstClr val="black">
                    <a:tint val="75000"/>
                  </a:prstClr>
                </a:solidFill>
              </a:rPr>
              <a:pPr defTabSz="342900"/>
              <a:t>9/11/17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098642"/>
            <a:ext cx="2895600" cy="365125"/>
          </a:xfrm>
          <a:prstGeom prst="rect">
            <a:avLst/>
          </a:prstGeom>
        </p:spPr>
        <p:txBody>
          <a:bodyPr vert="horz" lIns="91440" tIns="45720" rIns="91440" bIns="45720" rtlCol="0" anchor="ctr"/>
          <a:lstStyle>
            <a:lvl1pPr algn="ctr">
              <a:defRPr sz="563">
                <a:solidFill>
                  <a:schemeClr val="tx1">
                    <a:tint val="75000"/>
                  </a:schemeClr>
                </a:solidFill>
                <a:latin typeface="Aria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098642"/>
            <a:ext cx="2133600" cy="365125"/>
          </a:xfrm>
          <a:prstGeom prst="rect">
            <a:avLst/>
          </a:prstGeom>
        </p:spPr>
        <p:txBody>
          <a:bodyPr vert="horz" lIns="91440" tIns="45720" rIns="0" bIns="45720" rtlCol="0" anchor="ctr"/>
          <a:lstStyle>
            <a:lvl1pPr algn="r">
              <a:defRPr sz="563">
                <a:solidFill>
                  <a:schemeClr val="tx1">
                    <a:tint val="75000"/>
                  </a:schemeClr>
                </a:solidFill>
                <a:latin typeface="Arial"/>
              </a:defRPr>
            </a:lvl1pPr>
          </a:lstStyle>
          <a:p>
            <a:pPr defTabSz="342900"/>
            <a:fld id="{CA801905-C5F5-7943-85B0-6126D52C8FFD}"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97191747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257175" rtl="0" eaLnBrk="1" latinLnBrk="0" hangingPunct="1">
        <a:spcBef>
          <a:spcPct val="0"/>
        </a:spcBef>
        <a:buNone/>
        <a:defRPr sz="1969" b="1" i="0" kern="1200">
          <a:solidFill>
            <a:schemeClr val="accent3"/>
          </a:solidFill>
          <a:latin typeface="Arial"/>
          <a:ea typeface="+mj-ea"/>
          <a:cs typeface="+mj-cs"/>
        </a:defRPr>
      </a:lvl1pPr>
    </p:titleStyle>
    <p:bodyStyle>
      <a:lvl1pPr marL="192881" indent="-192881" algn="l" defTabSz="257175" rtl="0" eaLnBrk="1" latinLnBrk="0" hangingPunct="1">
        <a:spcBef>
          <a:spcPct val="20000"/>
        </a:spcBef>
        <a:buClr>
          <a:schemeClr val="accent2"/>
        </a:buClr>
        <a:buSzPct val="125000"/>
        <a:buFont typeface="Wingdings" charset="2"/>
        <a:buChar char="§"/>
        <a:defRPr sz="1800" kern="1200">
          <a:solidFill>
            <a:schemeClr val="accent1"/>
          </a:solidFill>
          <a:latin typeface="Arial"/>
          <a:ea typeface="+mn-ea"/>
          <a:cs typeface="+mn-cs"/>
        </a:defRPr>
      </a:lvl1pPr>
      <a:lvl2pPr marL="417910" indent="-160735" algn="l" defTabSz="257175" rtl="0" eaLnBrk="1" latinLnBrk="0" hangingPunct="1">
        <a:spcBef>
          <a:spcPct val="20000"/>
        </a:spcBef>
        <a:buClr>
          <a:schemeClr val="accent2"/>
        </a:buClr>
        <a:buSzPct val="125000"/>
        <a:buFont typeface="Wingdings" charset="2"/>
        <a:buChar char="§"/>
        <a:defRPr sz="1575" kern="1200">
          <a:solidFill>
            <a:schemeClr val="accent1"/>
          </a:solidFill>
          <a:latin typeface="Arial"/>
          <a:ea typeface="+mn-ea"/>
          <a:cs typeface="+mn-cs"/>
        </a:defRPr>
      </a:lvl2pPr>
      <a:lvl3pPr marL="642938" indent="-128588" algn="l" defTabSz="257175" rtl="0" eaLnBrk="1" latinLnBrk="0" hangingPunct="1">
        <a:spcBef>
          <a:spcPct val="20000"/>
        </a:spcBef>
        <a:buClr>
          <a:schemeClr val="accent2"/>
        </a:buClr>
        <a:buSzPct val="125000"/>
        <a:buFont typeface="Wingdings" charset="2"/>
        <a:buChar char="§"/>
        <a:defRPr sz="1350" kern="1200">
          <a:solidFill>
            <a:schemeClr val="accent1"/>
          </a:solidFill>
          <a:latin typeface="Arial"/>
          <a:ea typeface="+mn-ea"/>
          <a:cs typeface="+mn-cs"/>
        </a:defRPr>
      </a:lvl3pPr>
      <a:lvl4pPr marL="900113" indent="-128588" algn="l" defTabSz="257175" rtl="0" eaLnBrk="1" latinLnBrk="0" hangingPunct="1">
        <a:spcBef>
          <a:spcPct val="20000"/>
        </a:spcBef>
        <a:buClr>
          <a:schemeClr val="accent2"/>
        </a:buClr>
        <a:buSzPct val="125000"/>
        <a:buFont typeface="Wingdings" charset="2"/>
        <a:buChar char="§"/>
        <a:defRPr sz="1125" kern="1200">
          <a:solidFill>
            <a:schemeClr val="accent1"/>
          </a:solidFill>
          <a:latin typeface="Arial"/>
          <a:ea typeface="+mn-ea"/>
          <a:cs typeface="+mn-cs"/>
        </a:defRPr>
      </a:lvl4pPr>
      <a:lvl5pPr marL="1157288" indent="-128588" algn="l" defTabSz="257175" rtl="0" eaLnBrk="1" latinLnBrk="0" hangingPunct="1">
        <a:spcBef>
          <a:spcPct val="20000"/>
        </a:spcBef>
        <a:buClr>
          <a:schemeClr val="accent2"/>
        </a:buClr>
        <a:buSzPct val="125000"/>
        <a:buFont typeface="Wingdings" charset="2"/>
        <a:buChar char="§"/>
        <a:defRPr sz="1125" kern="1200">
          <a:solidFill>
            <a:schemeClr val="accent1"/>
          </a:solidFill>
          <a:latin typeface="Arial"/>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hyperlink" Target="http://www.hab.hrsa.gov/" TargetMode="External"/><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hyperlink" Target="mailto:salamac@nychhc.org" TargetMode="Externa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emf"/><Relationship Id="rId3" Type="http://schemas.openxmlformats.org/officeDocument/2006/relationships/image" Target="../media/image25.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s://www.tn.gov/tenncare/topic/episodes-of-car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9.png"/><Relationship Id="rId3"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1.jpeg"/><Relationship Id="rId3"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16.xml"/><Relationship Id="rId2" Type="http://schemas.openxmlformats.org/officeDocument/2006/relationships/image" Target="../media/image3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cid:image002.png@01D30562.2B0443B0"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99545" y="2278230"/>
            <a:ext cx="8844455" cy="1676401"/>
          </a:xfrm>
        </p:spPr>
        <p:txBody>
          <a:bodyPr>
            <a:normAutofit fontScale="90000"/>
          </a:bodyPr>
          <a:lstStyle/>
          <a:p>
            <a:r>
              <a:rPr lang="en-US" sz="4200" dirty="0" smtClean="0"/>
              <a:t>Using Data to Improve HIV Care and Treatment</a:t>
            </a:r>
            <a:br>
              <a:rPr lang="en-US" sz="4200" dirty="0" smtClean="0"/>
            </a:br>
            <a:r>
              <a:rPr lang="en-US" b="0" dirty="0" smtClean="0"/>
              <a:t>Data </a:t>
            </a:r>
            <a:r>
              <a:rPr lang="en-US" b="0" dirty="0"/>
              <a:t>Quality and Data </a:t>
            </a:r>
            <a:r>
              <a:rPr lang="en-US" b="0" dirty="0" smtClean="0"/>
              <a:t>Dashboards</a:t>
            </a:r>
            <a:endParaRPr lang="en-US" b="0" dirty="0">
              <a:solidFill>
                <a:srgbClr val="FF0000"/>
              </a:solidFill>
              <a:effectLst>
                <a:outerShdw blurRad="38100" dist="38100" dir="2700000" algn="tl">
                  <a:srgbClr val="000000">
                    <a:alpha val="43137"/>
                  </a:srgbClr>
                </a:outerShdw>
              </a:effectLst>
            </a:endParaRPr>
          </a:p>
        </p:txBody>
      </p:sp>
      <p:sp>
        <p:nvSpPr>
          <p:cNvPr id="2" name="Subtitle 1"/>
          <p:cNvSpPr>
            <a:spLocks noGrp="1"/>
          </p:cNvSpPr>
          <p:nvPr>
            <p:ph type="subTitle" idx="1"/>
          </p:nvPr>
        </p:nvSpPr>
        <p:spPr>
          <a:xfrm>
            <a:off x="1844566" y="4222637"/>
            <a:ext cx="6248400" cy="1673196"/>
          </a:xfrm>
        </p:spPr>
        <p:txBody>
          <a:bodyPr>
            <a:normAutofit fontScale="92500" lnSpcReduction="20000"/>
          </a:bodyPr>
          <a:lstStyle/>
          <a:p>
            <a:r>
              <a:rPr lang="en-US" dirty="0" smtClean="0"/>
              <a:t>2017 U.S. Conference on AIDS</a:t>
            </a:r>
          </a:p>
          <a:p>
            <a:r>
              <a:rPr lang="en-US" dirty="0" smtClean="0"/>
              <a:t>HRSA Pathway</a:t>
            </a:r>
          </a:p>
          <a:p>
            <a:r>
              <a:rPr lang="en-US" b="0" dirty="0" smtClean="0"/>
              <a:t>Saturday, September 9, 2017</a:t>
            </a:r>
          </a:p>
          <a:p>
            <a:r>
              <a:rPr lang="en-US" b="0" dirty="0"/>
              <a:t>9</a:t>
            </a:r>
            <a:r>
              <a:rPr lang="en-US" b="0" dirty="0" smtClean="0"/>
              <a:t>:00 – 11:00 AM</a:t>
            </a:r>
            <a:endParaRPr lang="en-US" b="0" dirty="0"/>
          </a:p>
        </p:txBody>
      </p:sp>
    </p:spTree>
    <p:extLst>
      <p:ext uri="{BB962C8B-B14F-4D97-AF65-F5344CB8AC3E}">
        <p14:creationId xmlns:p14="http://schemas.microsoft.com/office/powerpoint/2010/main" val="11749448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849" y="230656"/>
            <a:ext cx="8779529" cy="1325563"/>
          </a:xfrm>
        </p:spPr>
        <p:txBody>
          <a:bodyPr/>
          <a:lstStyle/>
          <a:p>
            <a:r>
              <a:rPr lang="en-US" dirty="0" smtClean="0"/>
              <a:t>Demonstrating Effectiveness of Program </a:t>
            </a:r>
            <a:r>
              <a:rPr lang="en-US" dirty="0"/>
              <a:t>Investments</a:t>
            </a:r>
          </a:p>
        </p:txBody>
      </p:sp>
      <p:sp>
        <p:nvSpPr>
          <p:cNvPr id="2" name="Slide Number Placeholder 1"/>
          <p:cNvSpPr>
            <a:spLocks noGrp="1"/>
          </p:cNvSpPr>
          <p:nvPr>
            <p:ph type="sldNum" sz="quarter" idx="12"/>
          </p:nvPr>
        </p:nvSpPr>
        <p:spPr/>
        <p:txBody>
          <a:bodyPr/>
          <a:lstStyle/>
          <a:p>
            <a:fld id="{7391EDBC-5481-E248-9D04-B6CCC7FAB9E3}" type="slidenum">
              <a:rPr lang="en-US" smtClean="0"/>
              <a:pPr/>
              <a:t>10</a:t>
            </a:fld>
            <a:endParaRPr lang="en-US" dirty="0"/>
          </a:p>
        </p:txBody>
      </p:sp>
      <p:sp>
        <p:nvSpPr>
          <p:cNvPr id="6" name="Content Placeholder 2"/>
          <p:cNvSpPr txBox="1">
            <a:spLocks/>
          </p:cNvSpPr>
          <p:nvPr/>
        </p:nvSpPr>
        <p:spPr>
          <a:xfrm>
            <a:off x="53797" y="1788458"/>
            <a:ext cx="8763000" cy="431312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400" dirty="0" smtClean="0">
                <a:solidFill>
                  <a:srgbClr val="0F4D7B"/>
                </a:solidFill>
              </a:rPr>
              <a:t>Parts A</a:t>
            </a:r>
            <a:r>
              <a:rPr lang="en-US" sz="2400" dirty="0">
                <a:solidFill>
                  <a:srgbClr val="0F4D7B"/>
                </a:solidFill>
              </a:rPr>
              <a:t>, B, C, &amp; D represent the majority of RWHAP </a:t>
            </a:r>
            <a:r>
              <a:rPr lang="en-US" sz="2400" dirty="0" smtClean="0">
                <a:solidFill>
                  <a:srgbClr val="0F4D7B"/>
                </a:solidFill>
              </a:rPr>
              <a:t>resources</a:t>
            </a:r>
          </a:p>
          <a:p>
            <a:pPr lvl="1">
              <a:lnSpc>
                <a:spcPct val="100000"/>
              </a:lnSpc>
            </a:pPr>
            <a:r>
              <a:rPr lang="en-US" sz="2000" dirty="0" smtClean="0"/>
              <a:t>Program data needed to measure program effectiveness</a:t>
            </a:r>
          </a:p>
          <a:p>
            <a:pPr marL="457200" lvl="1" indent="0">
              <a:lnSpc>
                <a:spcPct val="100000"/>
              </a:lnSpc>
              <a:buNone/>
            </a:pPr>
            <a:endParaRPr lang="en-US" sz="2000" dirty="0" smtClean="0"/>
          </a:p>
          <a:p>
            <a:pPr>
              <a:lnSpc>
                <a:spcPct val="100000"/>
              </a:lnSpc>
            </a:pPr>
            <a:r>
              <a:rPr lang="en-US" sz="2400" dirty="0" smtClean="0">
                <a:solidFill>
                  <a:srgbClr val="0F4D7B"/>
                </a:solidFill>
              </a:rPr>
              <a:t>Ryan White Services Report (RSR): </a:t>
            </a:r>
          </a:p>
          <a:p>
            <a:pPr lvl="1"/>
            <a:r>
              <a:rPr lang="en-US" sz="2000" dirty="0" smtClean="0"/>
              <a:t>Annual </a:t>
            </a:r>
            <a:r>
              <a:rPr lang="en-US" sz="2000" dirty="0"/>
              <a:t>data on clients served by RWHAP Parts A-D </a:t>
            </a:r>
            <a:endParaRPr lang="en-US" sz="2000" dirty="0" smtClean="0"/>
          </a:p>
          <a:p>
            <a:pPr lvl="1">
              <a:lnSpc>
                <a:spcPct val="100000"/>
              </a:lnSpc>
            </a:pPr>
            <a:r>
              <a:rPr lang="en-US" sz="2000" dirty="0" smtClean="0">
                <a:solidFill>
                  <a:sysClr val="windowText" lastClr="000000">
                    <a:lumMod val="85000"/>
                    <a:lumOff val="15000"/>
                  </a:sysClr>
                </a:solidFill>
              </a:rPr>
              <a:t>Services funded </a:t>
            </a:r>
            <a:r>
              <a:rPr lang="en-US" sz="2000" dirty="0">
                <a:solidFill>
                  <a:sysClr val="windowText" lastClr="000000">
                    <a:lumMod val="85000"/>
                    <a:lumOff val="15000"/>
                  </a:sysClr>
                </a:solidFill>
              </a:rPr>
              <a:t>and </a:t>
            </a:r>
            <a:r>
              <a:rPr lang="en-US" sz="2000" dirty="0" smtClean="0">
                <a:solidFill>
                  <a:sysClr val="windowText" lastClr="000000">
                    <a:lumMod val="85000"/>
                    <a:lumOff val="15000"/>
                  </a:sysClr>
                </a:solidFill>
              </a:rPr>
              <a:t>provided</a:t>
            </a:r>
          </a:p>
          <a:p>
            <a:pPr lvl="1">
              <a:lnSpc>
                <a:spcPct val="100000"/>
              </a:lnSpc>
            </a:pPr>
            <a:r>
              <a:rPr lang="en-US" sz="2000" dirty="0" smtClean="0">
                <a:solidFill>
                  <a:sysClr val="windowText" lastClr="000000">
                    <a:lumMod val="85000"/>
                    <a:lumOff val="15000"/>
                  </a:sysClr>
                </a:solidFill>
              </a:rPr>
              <a:t>Client </a:t>
            </a:r>
            <a:r>
              <a:rPr lang="en-US" sz="2000" dirty="0">
                <a:solidFill>
                  <a:sysClr val="windowText" lastClr="000000">
                    <a:lumMod val="85000"/>
                    <a:lumOff val="15000"/>
                  </a:sysClr>
                </a:solidFill>
              </a:rPr>
              <a:t>characteristics and health </a:t>
            </a:r>
            <a:r>
              <a:rPr lang="en-US" sz="2000" dirty="0" smtClean="0">
                <a:solidFill>
                  <a:sysClr val="windowText" lastClr="000000">
                    <a:lumMod val="85000"/>
                    <a:lumOff val="15000"/>
                  </a:sysClr>
                </a:solidFill>
              </a:rPr>
              <a:t>outcomes (i.e</a:t>
            </a:r>
            <a:r>
              <a:rPr lang="en-US" sz="2000" dirty="0">
                <a:solidFill>
                  <a:sysClr val="windowText" lastClr="000000">
                    <a:lumMod val="85000"/>
                    <a:lumOff val="15000"/>
                  </a:sysClr>
                </a:solidFill>
              </a:rPr>
              <a:t>., viral </a:t>
            </a:r>
            <a:r>
              <a:rPr lang="en-US" sz="2000" dirty="0" smtClean="0">
                <a:solidFill>
                  <a:sysClr val="windowText" lastClr="000000">
                    <a:lumMod val="85000"/>
                    <a:lumOff val="15000"/>
                  </a:sysClr>
                </a:solidFill>
              </a:rPr>
              <a:t>suppression)</a:t>
            </a:r>
          </a:p>
          <a:p>
            <a:pPr marL="457200" lvl="1" indent="0">
              <a:lnSpc>
                <a:spcPct val="100000"/>
              </a:lnSpc>
              <a:buNone/>
            </a:pPr>
            <a:endParaRPr lang="en-US" sz="2000" dirty="0" smtClean="0">
              <a:solidFill>
                <a:sysClr val="windowText" lastClr="000000">
                  <a:lumMod val="85000"/>
                  <a:lumOff val="15000"/>
                </a:sysClr>
              </a:solidFill>
            </a:endParaRPr>
          </a:p>
          <a:p>
            <a:r>
              <a:rPr lang="en-US" sz="2400" dirty="0" smtClean="0">
                <a:solidFill>
                  <a:srgbClr val="0F4D7B"/>
                </a:solidFill>
              </a:rPr>
              <a:t>RSR </a:t>
            </a:r>
            <a:r>
              <a:rPr lang="en-US" sz="2400" dirty="0">
                <a:solidFill>
                  <a:srgbClr val="0F4D7B"/>
                </a:solidFill>
              </a:rPr>
              <a:t>data </a:t>
            </a:r>
            <a:r>
              <a:rPr lang="en-US" sz="2400" dirty="0" smtClean="0">
                <a:solidFill>
                  <a:srgbClr val="0F4D7B"/>
                </a:solidFill>
              </a:rPr>
              <a:t>link improved health </a:t>
            </a:r>
            <a:r>
              <a:rPr lang="en-US" sz="2400" dirty="0">
                <a:solidFill>
                  <a:srgbClr val="0F4D7B"/>
                </a:solidFill>
              </a:rPr>
              <a:t>outcomes to RWHAP </a:t>
            </a:r>
            <a:r>
              <a:rPr lang="en-US" sz="2400" dirty="0" smtClean="0">
                <a:solidFill>
                  <a:srgbClr val="0F4D7B"/>
                </a:solidFill>
              </a:rPr>
              <a:t>services</a:t>
            </a:r>
          </a:p>
          <a:p>
            <a:pPr lvl="1"/>
            <a:r>
              <a:rPr lang="en-US" sz="2000" dirty="0" smtClean="0">
                <a:solidFill>
                  <a:sysClr val="windowText" lastClr="000000">
                    <a:lumMod val="85000"/>
                    <a:lumOff val="15000"/>
                  </a:sysClr>
                </a:solidFill>
              </a:rPr>
              <a:t>Viral </a:t>
            </a:r>
            <a:r>
              <a:rPr lang="en-US" sz="2000" dirty="0">
                <a:solidFill>
                  <a:sysClr val="windowText" lastClr="000000">
                    <a:lumMod val="85000"/>
                    <a:lumOff val="15000"/>
                  </a:sysClr>
                </a:solidFill>
              </a:rPr>
              <a:t>suppression is a primary outcome that demonstrates RWHAP </a:t>
            </a:r>
            <a:r>
              <a:rPr lang="en-US" sz="2000" dirty="0" smtClean="0">
                <a:solidFill>
                  <a:sysClr val="windowText" lastClr="000000">
                    <a:lumMod val="85000"/>
                    <a:lumOff val="15000"/>
                  </a:sysClr>
                </a:solidFill>
              </a:rPr>
              <a:t>effectiveness</a:t>
            </a:r>
          </a:p>
          <a:p>
            <a:pPr lvl="1"/>
            <a:r>
              <a:rPr lang="en-US" sz="2000" dirty="0" smtClean="0">
                <a:solidFill>
                  <a:sysClr val="windowText" lastClr="000000">
                    <a:lumMod val="85000"/>
                    <a:lumOff val="15000"/>
                  </a:sysClr>
                </a:solidFill>
              </a:rPr>
              <a:t>Also identifies health disparities and </a:t>
            </a:r>
            <a:r>
              <a:rPr lang="en-US" sz="2000" dirty="0">
                <a:solidFill>
                  <a:sysClr val="windowText" lastClr="000000">
                    <a:lumMod val="85000"/>
                    <a:lumOff val="15000"/>
                  </a:sysClr>
                </a:solidFill>
              </a:rPr>
              <a:t>areas for </a:t>
            </a:r>
            <a:r>
              <a:rPr lang="en-US" sz="2000" dirty="0" smtClean="0">
                <a:solidFill>
                  <a:sysClr val="windowText" lastClr="000000">
                    <a:lumMod val="85000"/>
                    <a:lumOff val="15000"/>
                  </a:sysClr>
                </a:solidFill>
              </a:rPr>
              <a:t>improvement </a:t>
            </a:r>
            <a:endParaRPr lang="en-US" sz="2000" dirty="0">
              <a:solidFill>
                <a:sysClr val="windowText" lastClr="000000">
                  <a:lumMod val="85000"/>
                  <a:lumOff val="15000"/>
                </a:sysClr>
              </a:solidFill>
            </a:endParaRPr>
          </a:p>
          <a:p>
            <a:pPr marL="0" indent="0">
              <a:buNone/>
            </a:pPr>
            <a:r>
              <a:rPr lang="en-US" sz="2000" dirty="0" smtClean="0"/>
              <a:t>                                                                                                                             </a:t>
            </a:r>
          </a:p>
          <a:p>
            <a:pPr marL="0" indent="0">
              <a:buNone/>
            </a:pPr>
            <a:r>
              <a:rPr lang="en-US" sz="2400" b="1" dirty="0" smtClean="0"/>
              <a:t>                                                                                                          </a:t>
            </a:r>
            <a:endParaRPr lang="en-US" sz="2400" dirty="0" smtClean="0"/>
          </a:p>
          <a:p>
            <a:endParaRPr lang="en-US" sz="2400" dirty="0"/>
          </a:p>
        </p:txBody>
      </p:sp>
    </p:spTree>
    <p:extLst>
      <p:ext uri="{BB962C8B-B14F-4D97-AF65-F5344CB8AC3E}">
        <p14:creationId xmlns:p14="http://schemas.microsoft.com/office/powerpoint/2010/main" val="40803334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7" y="1709739"/>
            <a:ext cx="8346691" cy="2852737"/>
          </a:xfrm>
        </p:spPr>
        <p:txBody>
          <a:bodyPr>
            <a:normAutofit/>
          </a:bodyPr>
          <a:lstStyle/>
          <a:p>
            <a:r>
              <a:rPr lang="en-US" sz="4400" dirty="0" smtClean="0"/>
              <a:t>National-Level Ryan White  HIV/AIDS Program Data </a:t>
            </a:r>
            <a:endParaRPr lang="en-US" sz="4400" dirty="0"/>
          </a:p>
        </p:txBody>
      </p:sp>
      <p:sp>
        <p:nvSpPr>
          <p:cNvPr id="7" name="Text Placeholder 6"/>
          <p:cNvSpPr>
            <a:spLocks noGrp="1"/>
          </p:cNvSpPr>
          <p:nvPr>
            <p:ph type="body" idx="1"/>
          </p:nvPr>
        </p:nvSpPr>
        <p:spPr/>
        <p:txBody>
          <a:bodyPr>
            <a:normAutofit/>
          </a:bodyPr>
          <a:lstStyle/>
          <a:p>
            <a:r>
              <a:rPr lang="en-US" sz="3200" dirty="0"/>
              <a:t>RWHAP client </a:t>
            </a:r>
            <a:r>
              <a:rPr lang="en-US" sz="3200" dirty="0" smtClean="0"/>
              <a:t>demographic and viral suppression data</a:t>
            </a:r>
            <a:endParaRPr lang="en-US" sz="3200" dirty="0"/>
          </a:p>
        </p:txBody>
      </p:sp>
      <p:sp>
        <p:nvSpPr>
          <p:cNvPr id="2" name="Slide Number Placeholder 1"/>
          <p:cNvSpPr>
            <a:spLocks noGrp="1"/>
          </p:cNvSpPr>
          <p:nvPr>
            <p:ph type="sldNum" sz="quarter" idx="4294967295"/>
          </p:nvPr>
        </p:nvSpPr>
        <p:spPr>
          <a:xfrm>
            <a:off x="8670925" y="6589713"/>
            <a:ext cx="473075" cy="365125"/>
          </a:xfrm>
          <a:prstGeom prst="rect">
            <a:avLst/>
          </a:prstGeom>
        </p:spPr>
        <p:txBody>
          <a:bodyPr/>
          <a:lstStyle/>
          <a:p>
            <a:fld id="{7391EDBC-5481-E248-9D04-B6CCC7FAB9E3}" type="slidenum">
              <a:rPr lang="en-US" smtClean="0"/>
              <a:pPr/>
              <a:t>11</a:t>
            </a:fld>
            <a:endParaRPr lang="en-US" dirty="0"/>
          </a:p>
        </p:txBody>
      </p:sp>
    </p:spTree>
    <p:extLst>
      <p:ext uri="{BB962C8B-B14F-4D97-AF65-F5344CB8AC3E}">
        <p14:creationId xmlns:p14="http://schemas.microsoft.com/office/powerpoint/2010/main" val="36229191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839200" cy="1143000"/>
          </a:xfrm>
        </p:spPr>
        <p:txBody>
          <a:bodyPr>
            <a:noAutofit/>
          </a:bodyPr>
          <a:lstStyle/>
          <a:p>
            <a:r>
              <a:rPr lang="en-US" sz="3200" dirty="0"/>
              <a:t>Clients Served by the Ryan White HIV/AIDS Program </a:t>
            </a:r>
            <a:r>
              <a:rPr lang="en-US" sz="3200" dirty="0" smtClean="0"/>
              <a:t>by </a:t>
            </a:r>
            <a:r>
              <a:rPr lang="en-US" sz="3200" dirty="0"/>
              <a:t>Gender, 2015—United States and 3 </a:t>
            </a:r>
            <a:r>
              <a:rPr lang="en-US" sz="3200" dirty="0" err="1" smtClean="0"/>
              <a:t>Territories</a:t>
            </a:r>
            <a:r>
              <a:rPr lang="en-US" sz="3200" baseline="30000" dirty="0" err="1"/>
              <a:t>a</a:t>
            </a:r>
            <a:endParaRPr lang="en-US" sz="3200" dirty="0">
              <a:cs typeface="Arial" panose="020B0604020202020204" pitchFamily="34" charset="0"/>
            </a:endParaRPr>
          </a:p>
        </p:txBody>
      </p:sp>
      <p:cxnSp>
        <p:nvCxnSpPr>
          <p:cNvPr id="5" name="Straight Connector 4"/>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he RWHAP serves over half a million people each year. In 2015, of the 531,816 clients with a reported gender, 71.3% were male, 27.6% were female, and 1.1% were transgender.&#10;&#10;The three territories include Guam, Puerto Rico, and the U.S. Virgin Islands.&#10;" title="Clients Served by the Ryan White HIV/AIDS Program (non-ADAP) by Gender, 2015—United States and 3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708" y="1806924"/>
            <a:ext cx="6352583" cy="4383404"/>
          </a:xfrm>
          <a:prstGeom prst="rect">
            <a:avLst/>
          </a:prstGeom>
        </p:spPr>
      </p:pic>
      <p:sp>
        <p:nvSpPr>
          <p:cNvPr id="6" name="Rectangle 5"/>
          <p:cNvSpPr/>
          <p:nvPr/>
        </p:nvSpPr>
        <p:spPr>
          <a:xfrm>
            <a:off x="2931" y="6322368"/>
            <a:ext cx="4572000" cy="230832"/>
          </a:xfrm>
          <a:prstGeom prst="rect">
            <a:avLst/>
          </a:prstGeom>
        </p:spPr>
        <p:txBody>
          <a:bodyPr>
            <a:spAutoFit/>
          </a:bodyPr>
          <a:lstStyle/>
          <a:p>
            <a:pPr lvl="0" defTabSz="457200"/>
            <a:r>
              <a:rPr lang="en-US" sz="900" baseline="30000" dirty="0" smtClean="0">
                <a:solidFill>
                  <a:prstClr val="black"/>
                </a:solidFill>
              </a:rPr>
              <a:t>a </a:t>
            </a:r>
            <a:r>
              <a:rPr lang="en-US" sz="900" dirty="0">
                <a:solidFill>
                  <a:prstClr val="black"/>
                </a:solidFill>
              </a:rPr>
              <a:t>Guam, Puerto Rico, and the U.S. Virgin Islands.</a:t>
            </a:r>
          </a:p>
        </p:txBody>
      </p:sp>
      <p:sp>
        <p:nvSpPr>
          <p:cNvPr id="7" name="Rectangle 6"/>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156435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839200" cy="1143000"/>
          </a:xfrm>
        </p:spPr>
        <p:txBody>
          <a:bodyPr>
            <a:noAutofit/>
          </a:bodyPr>
          <a:lstStyle/>
          <a:p>
            <a:r>
              <a:rPr lang="en-US" sz="3200" dirty="0"/>
              <a:t>Clients Served by the Ryan White HIV/AIDS </a:t>
            </a:r>
            <a:r>
              <a:rPr lang="en-US" sz="3200" dirty="0" smtClean="0"/>
              <a:t>Program by Age </a:t>
            </a:r>
            <a:r>
              <a:rPr lang="en-US" sz="3200" dirty="0"/>
              <a:t>Group, </a:t>
            </a:r>
            <a:r>
              <a:rPr lang="en-US" sz="3200" dirty="0" smtClean="0"/>
              <a:t>2010 and 2015—United </a:t>
            </a:r>
            <a:r>
              <a:rPr lang="en-US" sz="3200" dirty="0"/>
              <a:t>States and 3 </a:t>
            </a:r>
            <a:r>
              <a:rPr lang="en-US" sz="3200" dirty="0" err="1" smtClean="0"/>
              <a:t>Territories</a:t>
            </a:r>
            <a:r>
              <a:rPr lang="en-US" sz="3200" baseline="30000" dirty="0" err="1"/>
              <a:t>a</a:t>
            </a:r>
            <a:endParaRPr lang="en-US" sz="3200" dirty="0">
              <a:cs typeface="Arial" panose="020B0604020202020204" pitchFamily="34" charset="0"/>
            </a:endParaRPr>
          </a:p>
        </p:txBody>
      </p:sp>
      <p:cxnSp>
        <p:nvCxnSpPr>
          <p:cNvPr id="5" name="Straight Connector 4"/>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31" y="6322368"/>
            <a:ext cx="4572000" cy="230832"/>
          </a:xfrm>
          <a:prstGeom prst="rect">
            <a:avLst/>
          </a:prstGeom>
        </p:spPr>
        <p:txBody>
          <a:bodyPr>
            <a:spAutoFit/>
          </a:bodyPr>
          <a:lstStyle/>
          <a:p>
            <a:pPr lvl="0" defTabSz="457200"/>
            <a:r>
              <a:rPr lang="en-US" sz="900" baseline="30000" dirty="0" smtClean="0">
                <a:solidFill>
                  <a:prstClr val="black"/>
                </a:solidFill>
              </a:rPr>
              <a:t>a </a:t>
            </a:r>
            <a:r>
              <a:rPr lang="en-US" sz="900" dirty="0">
                <a:solidFill>
                  <a:prstClr val="black"/>
                </a:solidFill>
              </a:rPr>
              <a:t>Guam, Puerto Rico, and the U.S. Virgin Islands.</a:t>
            </a:r>
          </a:p>
        </p:txBody>
      </p:sp>
      <p:pic>
        <p:nvPicPr>
          <p:cNvPr id="6" name="Picture 5" descr="The RWHAP client population is aging. As this slide indicates, clients aged 55 and older accounted for 27.5% of all clients in 2015, an increase from 18.1% in 2011. In addition, more than 30% of clients in both 2011 and 2015 were aged 45-54.  &#10;&#10;The three territories include Guam, Puerto Rico, and the U.S. Virgin Islands.&#10;&#10;" title="Clients Served by the Ryan White HIV/AIDS Program (non-ADAP) by Age Group, 2011 to 2015—United States and 3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6298"/>
            <a:ext cx="9144000" cy="4821936"/>
          </a:xfrm>
          <a:prstGeom prst="rect">
            <a:avLst/>
          </a:prstGeom>
        </p:spPr>
      </p:pic>
      <p:sp>
        <p:nvSpPr>
          <p:cNvPr id="8" name="Rectangle 7"/>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223228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839200" cy="1143000"/>
          </a:xfrm>
        </p:spPr>
        <p:txBody>
          <a:bodyPr>
            <a:noAutofit/>
          </a:bodyPr>
          <a:lstStyle/>
          <a:p>
            <a:r>
              <a:rPr lang="en-US" sz="3200" dirty="0"/>
              <a:t>Clients Served by the Ryan White HIV/AIDS </a:t>
            </a:r>
            <a:r>
              <a:rPr lang="en-US" sz="3200" dirty="0" smtClean="0"/>
              <a:t>Program by </a:t>
            </a:r>
            <a:r>
              <a:rPr lang="en-US" sz="3200" dirty="0"/>
              <a:t>Gender and Age Group, </a:t>
            </a:r>
            <a:r>
              <a:rPr lang="en-US" sz="3200" dirty="0" smtClean="0"/>
              <a:t>2015—United </a:t>
            </a:r>
            <a:r>
              <a:rPr lang="en-US" sz="3200" dirty="0"/>
              <a:t>States and 3 </a:t>
            </a:r>
            <a:r>
              <a:rPr lang="en-US" sz="3200" dirty="0" err="1" smtClean="0"/>
              <a:t>Territories</a:t>
            </a:r>
            <a:r>
              <a:rPr lang="en-US" sz="3200" baseline="30000" dirty="0" err="1"/>
              <a:t>a</a:t>
            </a:r>
            <a:endParaRPr lang="en-US" sz="3200" dirty="0">
              <a:cs typeface="Arial" panose="020B0604020202020204" pitchFamily="34" charset="0"/>
            </a:endParaRPr>
          </a:p>
        </p:txBody>
      </p:sp>
      <p:cxnSp>
        <p:nvCxnSpPr>
          <p:cNvPr id="5" name="Straight Connector 4"/>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31" y="6216352"/>
            <a:ext cx="4572000" cy="369332"/>
          </a:xfrm>
          <a:prstGeom prst="rect">
            <a:avLst/>
          </a:prstGeom>
        </p:spPr>
        <p:txBody>
          <a:bodyPr>
            <a:spAutoFit/>
          </a:bodyPr>
          <a:lstStyle/>
          <a:p>
            <a:pPr lvl="0" defTabSz="457200"/>
            <a:r>
              <a:rPr lang="en-US" sz="900" baseline="30000" dirty="0" smtClean="0">
                <a:solidFill>
                  <a:prstClr val="black"/>
                </a:solidFill>
              </a:rPr>
              <a:t>a </a:t>
            </a:r>
            <a:r>
              <a:rPr lang="en-US" sz="900" dirty="0">
                <a:solidFill>
                  <a:prstClr val="black"/>
                </a:solidFill>
              </a:rPr>
              <a:t>Guam, Puerto Rico, and the U.S. Virgin Islands</a:t>
            </a:r>
            <a:r>
              <a:rPr lang="en-US" sz="900" dirty="0" smtClean="0">
                <a:solidFill>
                  <a:prstClr val="black"/>
                </a:solidFill>
              </a:rPr>
              <a:t>.</a:t>
            </a:r>
          </a:p>
          <a:p>
            <a:pPr lvl="0" defTabSz="457200"/>
            <a:r>
              <a:rPr lang="en-US" sz="900" baseline="30000" dirty="0" smtClean="0">
                <a:solidFill>
                  <a:prstClr val="black"/>
                </a:solidFill>
              </a:rPr>
              <a:t>b</a:t>
            </a:r>
            <a:r>
              <a:rPr lang="en-US" sz="900" dirty="0" smtClean="0">
                <a:solidFill>
                  <a:prstClr val="black"/>
                </a:solidFill>
              </a:rPr>
              <a:t> To ensure confidentiality, data have been suppressed.</a:t>
            </a:r>
            <a:endParaRPr lang="en-US" sz="900" dirty="0">
              <a:solidFill>
                <a:prstClr val="black"/>
              </a:solidFill>
            </a:endParaRPr>
          </a:p>
        </p:txBody>
      </p:sp>
      <p:pic>
        <p:nvPicPr>
          <p:cNvPr id="4" name="Picture 3" descr="To ensure confidentiality, data for transgender clients less than age 13 years were suppressed.&#10;" title="Clients Served by the Ryan White HIV/AIDS Program (non-ADAP) by Gender and Age Group, 2015—United States and 3 Territories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3" y="1698687"/>
            <a:ext cx="8705843" cy="4432176"/>
          </a:xfrm>
          <a:prstGeom prst="rect">
            <a:avLst/>
          </a:prstGeom>
        </p:spPr>
      </p:pic>
      <p:sp>
        <p:nvSpPr>
          <p:cNvPr id="6" name="Rectangle 5"/>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342880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839200" cy="1143000"/>
          </a:xfrm>
        </p:spPr>
        <p:txBody>
          <a:bodyPr>
            <a:noAutofit/>
          </a:bodyPr>
          <a:lstStyle/>
          <a:p>
            <a:r>
              <a:rPr lang="en-US" sz="3200" dirty="0"/>
              <a:t>Clients Served by the Ryan White HIV/AIDS </a:t>
            </a:r>
            <a:r>
              <a:rPr lang="en-US" sz="3200" dirty="0" smtClean="0"/>
              <a:t>Program and U.S. Population, by Race/Ethnicity, 2015—United </a:t>
            </a:r>
            <a:r>
              <a:rPr lang="en-US" sz="3200" dirty="0"/>
              <a:t>States and 3 </a:t>
            </a:r>
            <a:r>
              <a:rPr lang="en-US" sz="3200" dirty="0" err="1" smtClean="0"/>
              <a:t>Territories</a:t>
            </a:r>
            <a:r>
              <a:rPr lang="en-US" sz="3200" baseline="30000" dirty="0" err="1"/>
              <a:t>a</a:t>
            </a:r>
            <a:endParaRPr lang="en-US" sz="3200" dirty="0">
              <a:cs typeface="Arial" panose="020B0604020202020204" pitchFamily="34" charset="0"/>
            </a:endParaRPr>
          </a:p>
        </p:txBody>
      </p:sp>
      <p:cxnSp>
        <p:nvCxnSpPr>
          <p:cNvPr id="11" name="Straight Connector 10"/>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931" y="6118553"/>
            <a:ext cx="4572000" cy="507831"/>
          </a:xfrm>
          <a:prstGeom prst="rect">
            <a:avLst/>
          </a:prstGeom>
        </p:spPr>
        <p:txBody>
          <a:bodyPr>
            <a:spAutoFit/>
          </a:bodyPr>
          <a:lstStyle/>
          <a:p>
            <a:pPr lvl="0" defTabSz="457200"/>
            <a:r>
              <a:rPr lang="en-US" sz="900" dirty="0">
                <a:solidFill>
                  <a:prstClr val="black"/>
                </a:solidFill>
              </a:rPr>
              <a:t>Hispanics/Latinos can be of any race.</a:t>
            </a:r>
            <a:endParaRPr lang="en-US" sz="900" baseline="30000" dirty="0">
              <a:solidFill>
                <a:prstClr val="black"/>
              </a:solidFill>
            </a:endParaRPr>
          </a:p>
          <a:p>
            <a:pPr lvl="0" defTabSz="457200"/>
            <a:r>
              <a:rPr lang="en-US" sz="900" baseline="30000" dirty="0">
                <a:solidFill>
                  <a:prstClr val="black"/>
                </a:solidFill>
              </a:rPr>
              <a:t>a </a:t>
            </a:r>
            <a:r>
              <a:rPr lang="en-US" sz="900" dirty="0">
                <a:solidFill>
                  <a:prstClr val="black"/>
                </a:solidFill>
              </a:rPr>
              <a:t>Guam, Puerto Rico, and the U.S. Virgin Islands</a:t>
            </a:r>
            <a:r>
              <a:rPr lang="en-US" sz="900" dirty="0" smtClean="0">
                <a:solidFill>
                  <a:prstClr val="black"/>
                </a:solidFill>
              </a:rPr>
              <a:t>.</a:t>
            </a:r>
          </a:p>
          <a:p>
            <a:pPr lvl="0" defTabSz="457200"/>
            <a:r>
              <a:rPr lang="en-US" sz="900" dirty="0" smtClean="0">
                <a:solidFill>
                  <a:prstClr val="black"/>
                </a:solidFill>
              </a:rPr>
              <a:t>* Does not include U.S. territories</a:t>
            </a:r>
            <a:endParaRPr lang="en-US" sz="900" dirty="0">
              <a:solidFill>
                <a:prstClr val="black"/>
              </a:solidFill>
            </a:endParaRPr>
          </a:p>
        </p:txBody>
      </p:sp>
      <p:pic>
        <p:nvPicPr>
          <p:cNvPr id="3" name="Picture 2" descr="Nearly three-quarters of RWHAP clients are from racial/ethnic minority populations. In 2015, of the 528,847 clients with reported race/ethnicity information, 47.1% self-identified as black/African American, 26.9% Hispanic/Latino, and less than 2% each American Indian/Alaska Native, Asian, Native Hawaiian/Pacific Islander, and persons of multiple races. Whites accounted for 22.7% of clients. The percentage distribution has remained consistent since 2010.&#10; &#10;Hispanics/Latinos can be of any race.&#10;&#10;The three territories include Guam, Puerto Rico, and the U.S. Virgin Islands." title="Clients Served by the Ryan White HIV/AIDS Program and U.S. Population, by Race/Ethnicity, 2015—United States and 3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8" y="1355514"/>
            <a:ext cx="8253250" cy="4813392"/>
          </a:xfrm>
          <a:prstGeom prst="rect">
            <a:avLst/>
          </a:prstGeom>
        </p:spPr>
      </p:pic>
      <p:sp>
        <p:nvSpPr>
          <p:cNvPr id="7" name="Rectangle 6"/>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49765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839200" cy="1143000"/>
          </a:xfrm>
        </p:spPr>
        <p:txBody>
          <a:bodyPr>
            <a:noAutofit/>
          </a:bodyPr>
          <a:lstStyle/>
          <a:p>
            <a:r>
              <a:rPr lang="en-US" sz="3200" dirty="0"/>
              <a:t>Clients Served by the Ryan White HIV/AIDS </a:t>
            </a:r>
            <a:r>
              <a:rPr lang="en-US" sz="3200" dirty="0" smtClean="0"/>
              <a:t>Program by Gender and Race/Ethnicity, 2015—United </a:t>
            </a:r>
            <a:r>
              <a:rPr lang="en-US" sz="3200" dirty="0"/>
              <a:t>States and 3 </a:t>
            </a:r>
            <a:r>
              <a:rPr lang="en-US" sz="3200" dirty="0" err="1" smtClean="0"/>
              <a:t>Territories</a:t>
            </a:r>
            <a:r>
              <a:rPr lang="en-US" sz="3200" baseline="30000" dirty="0" err="1"/>
              <a:t>a</a:t>
            </a:r>
            <a:endParaRPr lang="en-US" sz="3200" dirty="0">
              <a:cs typeface="Arial" panose="020B0604020202020204" pitchFamily="34" charset="0"/>
            </a:endParaRPr>
          </a:p>
        </p:txBody>
      </p:sp>
      <p:cxnSp>
        <p:nvCxnSpPr>
          <p:cNvPr id="11" name="Straight Connector 10"/>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931" y="6183868"/>
            <a:ext cx="4572000" cy="369332"/>
          </a:xfrm>
          <a:prstGeom prst="rect">
            <a:avLst/>
          </a:prstGeom>
        </p:spPr>
        <p:txBody>
          <a:bodyPr>
            <a:spAutoFit/>
          </a:bodyPr>
          <a:lstStyle/>
          <a:p>
            <a:pPr lvl="0" defTabSz="457200"/>
            <a:r>
              <a:rPr lang="en-US" sz="900" dirty="0">
                <a:solidFill>
                  <a:prstClr val="black"/>
                </a:solidFill>
              </a:rPr>
              <a:t>Hispanics/Latinos can be of any race.</a:t>
            </a:r>
            <a:endParaRPr lang="en-US" sz="900" baseline="30000" dirty="0">
              <a:solidFill>
                <a:prstClr val="black"/>
              </a:solidFill>
            </a:endParaRPr>
          </a:p>
          <a:p>
            <a:pPr lvl="0" defTabSz="457200"/>
            <a:r>
              <a:rPr lang="en-US" sz="900" baseline="30000" dirty="0">
                <a:solidFill>
                  <a:prstClr val="black"/>
                </a:solidFill>
              </a:rPr>
              <a:t>a </a:t>
            </a:r>
            <a:r>
              <a:rPr lang="en-US" sz="900" dirty="0">
                <a:solidFill>
                  <a:prstClr val="black"/>
                </a:solidFill>
              </a:rPr>
              <a:t>Guam, Puerto Rico, and the U.S. Virgin Islands.</a:t>
            </a:r>
          </a:p>
        </p:txBody>
      </p:sp>
      <p:pic>
        <p:nvPicPr>
          <p:cNvPr id="4" name="Picture 3" descr="In 2015, 68.7% of male clients, 83.8% of female clients, and 87.3% of transgender clients were racial/ethnic minorities. For reference, white clients appear in each pie chart in orange shading.&#10; &#10;Hispanics/Latinos can be of any race.&#10;&#10;The three territories include Guam, Puerto Rico, and the U.S. Virgin Islands.&#10;&#10;" title="Clients Served by the Ryan White HIV/AIDS Program by Gender and Race/Ethnicity, 2015—United States and 3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9209"/>
            <a:ext cx="9144000" cy="4917731"/>
          </a:xfrm>
          <a:prstGeom prst="rect">
            <a:avLst/>
          </a:prstGeom>
        </p:spPr>
      </p:pic>
      <p:sp>
        <p:nvSpPr>
          <p:cNvPr id="6" name="Rectangle 5"/>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26005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839200" cy="1143000"/>
          </a:xfrm>
        </p:spPr>
        <p:txBody>
          <a:bodyPr>
            <a:noAutofit/>
          </a:bodyPr>
          <a:lstStyle/>
          <a:p>
            <a:r>
              <a:rPr lang="en-US" sz="3200" dirty="0"/>
              <a:t>Clients Served by the Ryan White HIV/AIDS </a:t>
            </a:r>
            <a:r>
              <a:rPr lang="en-US" sz="3200" dirty="0" smtClean="0"/>
              <a:t>Program by Gender and Transmission Risk Category, 2015—United </a:t>
            </a:r>
            <a:r>
              <a:rPr lang="en-US" sz="3200" dirty="0"/>
              <a:t>States and 3 </a:t>
            </a:r>
            <a:r>
              <a:rPr lang="en-US" sz="3200" dirty="0" err="1" smtClean="0"/>
              <a:t>Territories</a:t>
            </a:r>
            <a:r>
              <a:rPr lang="en-US" sz="3200" baseline="30000" dirty="0" err="1"/>
              <a:t>a</a:t>
            </a:r>
            <a:endParaRPr lang="en-US" sz="3200" dirty="0">
              <a:cs typeface="Arial" panose="020B0604020202020204" pitchFamily="34" charset="0"/>
            </a:endParaRPr>
          </a:p>
        </p:txBody>
      </p:sp>
      <p:cxnSp>
        <p:nvCxnSpPr>
          <p:cNvPr id="13" name="Straight Connector 12"/>
          <p:cNvCxnSpPr/>
          <p:nvPr/>
        </p:nvCxnSpPr>
        <p:spPr>
          <a:xfrm>
            <a:off x="0" y="13716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5924485"/>
            <a:ext cx="7351685" cy="646331"/>
          </a:xfrm>
          <a:prstGeom prst="rect">
            <a:avLst/>
          </a:prstGeom>
          <a:noFill/>
        </p:spPr>
        <p:txBody>
          <a:bodyPr wrap="square" rtlCol="0">
            <a:spAutoFit/>
          </a:bodyPr>
          <a:lstStyle/>
          <a:p>
            <a:r>
              <a:rPr lang="en-US" sz="900" baseline="30000" dirty="0" smtClean="0"/>
              <a:t>a </a:t>
            </a:r>
            <a:r>
              <a:rPr lang="en-US" sz="900" dirty="0" smtClean="0"/>
              <a:t>Guam, Puerto Rico, and the U.S. Virgin Islands.</a:t>
            </a:r>
          </a:p>
          <a:p>
            <a:r>
              <a:rPr lang="en-US" sz="900" baseline="30000" dirty="0"/>
              <a:t>b</a:t>
            </a:r>
            <a:r>
              <a:rPr lang="en-US" sz="900" baseline="30000" dirty="0" smtClean="0"/>
              <a:t> </a:t>
            </a:r>
            <a:r>
              <a:rPr lang="en-US" sz="900" dirty="0" smtClean="0"/>
              <a:t>Heterosexual contact with a person known to have, or to be at high risk for, HIV infection.</a:t>
            </a:r>
            <a:r>
              <a:rPr lang="en-US" sz="900" baseline="30000" dirty="0" smtClean="0"/>
              <a:t> </a:t>
            </a:r>
          </a:p>
          <a:p>
            <a:r>
              <a:rPr lang="en-US" sz="900" baseline="30000" dirty="0" smtClean="0"/>
              <a:t>c </a:t>
            </a:r>
            <a:r>
              <a:rPr lang="en-US" sz="900" dirty="0" smtClean="0"/>
              <a:t>Includes hemophilia and blood transfusion.</a:t>
            </a:r>
          </a:p>
          <a:p>
            <a:r>
              <a:rPr lang="en-US" sz="900" baseline="30000" dirty="0" smtClean="0"/>
              <a:t>d</a:t>
            </a:r>
            <a:r>
              <a:rPr lang="en-US" sz="900" dirty="0" smtClean="0"/>
              <a:t> Includes any reported sexual transmission category.</a:t>
            </a:r>
            <a:endParaRPr lang="en-US" sz="900" dirty="0"/>
          </a:p>
        </p:txBody>
      </p:sp>
      <p:pic>
        <p:nvPicPr>
          <p:cNvPr id="4" name="Picture 3" descr="By gender and transmission risk category, among male clients, 63.2% had HIV infection attributed to male-to-male sexual contact; 24.9% had infection attributed to heterosexual contact; 6.8% to injection drug use; 3.0% to male-to-male sexual contact and injection drug use; and 1.4% to perinatal infection. Among female clients, 85.0% had infection attributed to heterosexual contact; 9.2% to injection drug use, and 4.4% to perinatal infection. Among transgender clients, 92.6% had infection attributed to some form of sexual contact, 5.8% to sexual contact and injection drug use, and 1.9% to injection drug use. &#10; &#10;Heterosexual contact includes specific heterosexual contact with a person known to have, or to be at high risk for, HIV infection. &#10; &#10;Other includes hemophilia, blood transfusion, and unknown risk factor.&#10; &#10;Sexual contact includes any reported sexual transmission risk category for transgender clients.&#10;&#10;The three territories include Guam, Puerto Rico, and the U.S. Virgin Islands.&#10;" title="Clients Served by the Ryan White HIV/AIDS Program by Gender and Transmission Risk Category, 2015—United States and 3 Territories"/>
          <p:cNvPicPr>
            <a:picLocks noChangeAspect="1"/>
          </p:cNvPicPr>
          <p:nvPr/>
        </p:nvPicPr>
        <p:blipFill rotWithShape="1">
          <a:blip r:embed="rId3">
            <a:extLst>
              <a:ext uri="{28A0092B-C50C-407E-A947-70E740481C1C}">
                <a14:useLocalDpi xmlns:a14="http://schemas.microsoft.com/office/drawing/2010/main" val="0"/>
              </a:ext>
            </a:extLst>
          </a:blip>
          <a:srcRect r="8750"/>
          <a:stretch/>
        </p:blipFill>
        <p:spPr>
          <a:xfrm>
            <a:off x="415640" y="1514031"/>
            <a:ext cx="8343900" cy="4681999"/>
          </a:xfrm>
          <a:prstGeom prst="rect">
            <a:avLst/>
          </a:prstGeom>
        </p:spPr>
      </p:pic>
      <p:sp>
        <p:nvSpPr>
          <p:cNvPr id="6" name="Rectangle 5"/>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372846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1" y="152400"/>
            <a:ext cx="8839200" cy="1143000"/>
          </a:xfrm>
        </p:spPr>
        <p:txBody>
          <a:bodyPr>
            <a:noAutofit/>
          </a:bodyPr>
          <a:lstStyle/>
          <a:p>
            <a:r>
              <a:rPr lang="en-US" sz="3200" dirty="0"/>
              <a:t>Clients Served by the Ryan White HIV/AIDS </a:t>
            </a:r>
            <a:r>
              <a:rPr lang="en-US" sz="3200" dirty="0" smtClean="0"/>
              <a:t>Program by </a:t>
            </a:r>
            <a:r>
              <a:rPr lang="en-US" sz="3200" dirty="0"/>
              <a:t>Gender and Housing Status, </a:t>
            </a:r>
            <a:r>
              <a:rPr lang="en-US" sz="3200" dirty="0" smtClean="0"/>
              <a:t>2015—United </a:t>
            </a:r>
            <a:r>
              <a:rPr lang="en-US" sz="3200" dirty="0"/>
              <a:t>States and 3 </a:t>
            </a:r>
            <a:r>
              <a:rPr lang="en-US" sz="3200" dirty="0" err="1" smtClean="0"/>
              <a:t>Territories</a:t>
            </a:r>
            <a:r>
              <a:rPr lang="en-US" sz="3200" baseline="30000" dirty="0" err="1"/>
              <a:t>a</a:t>
            </a:r>
            <a:endParaRPr lang="en-US" sz="3200" dirty="0">
              <a:cs typeface="Arial" panose="020B0604020202020204" pitchFamily="34" charset="0"/>
            </a:endParaRPr>
          </a:p>
        </p:txBody>
      </p:sp>
      <p:graphicFrame>
        <p:nvGraphicFramePr>
          <p:cNvPr id="7" name="Content Placeholder 3" descr="chart illustrating ryan white hiv/aids program clients by housing status in 2014"/>
          <p:cNvGraphicFramePr>
            <a:graphicFrameLocks noGrp="1"/>
          </p:cNvGraphicFramePr>
          <p:nvPr>
            <p:extLst/>
          </p:nvPr>
        </p:nvGraphicFramePr>
        <p:xfrm>
          <a:off x="5646383" y="1556426"/>
          <a:ext cx="3682890" cy="3929974"/>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descr="A greater proportion of female RWHAP clients had stable housing in 2015, compared with male and transgender clients. Among female RWHAP clients, 8.5% had temporary housing and 4.0% had unstable housing. Among male clients, 10.2% had temporary housing and 5.3% had unstable housing. Among transgender clients, 14.5% had temporary housing and 11.6% had unstable housing.&#10;&#10;The three territories include Guam, Puerto Rico, and the U.S. Virgin Islands.&#10;" title="Clients Served by the Ryan White HIV/AIDS Program (non-ADAP) by Gender and Housing Status, 2015—United States and 3 Territories"/>
          <p:cNvPicPr>
            <a:picLocks noChangeAspect="1"/>
          </p:cNvPicPr>
          <p:nvPr/>
        </p:nvPicPr>
        <p:blipFill rotWithShape="1">
          <a:blip r:embed="rId4">
            <a:extLst>
              <a:ext uri="{28A0092B-C50C-407E-A947-70E740481C1C}">
                <a14:useLocalDpi xmlns:a14="http://schemas.microsoft.com/office/drawing/2010/main" val="0"/>
              </a:ext>
            </a:extLst>
          </a:blip>
          <a:srcRect l="12295"/>
          <a:stretch/>
        </p:blipFill>
        <p:spPr>
          <a:xfrm>
            <a:off x="239843" y="1776943"/>
            <a:ext cx="8829207" cy="4437253"/>
          </a:xfrm>
          <a:prstGeom prst="rect">
            <a:avLst/>
          </a:prstGeom>
        </p:spPr>
      </p:pic>
      <p:sp>
        <p:nvSpPr>
          <p:cNvPr id="5" name="Rectangle 4"/>
          <p:cNvSpPr/>
          <p:nvPr/>
        </p:nvSpPr>
        <p:spPr>
          <a:xfrm>
            <a:off x="-2005" y="6306814"/>
            <a:ext cx="4572000" cy="230832"/>
          </a:xfrm>
          <a:prstGeom prst="rect">
            <a:avLst/>
          </a:prstGeom>
        </p:spPr>
        <p:txBody>
          <a:bodyPr>
            <a:spAutoFit/>
          </a:bodyPr>
          <a:lstStyle/>
          <a:p>
            <a:pPr>
              <a:spcBef>
                <a:spcPct val="0"/>
              </a:spcBef>
            </a:pPr>
            <a:r>
              <a:rPr lang="en-US" sz="900" baseline="30000" dirty="0">
                <a:solidFill>
                  <a:prstClr val="black"/>
                </a:solidFill>
              </a:rPr>
              <a:t>a </a:t>
            </a:r>
            <a:r>
              <a:rPr lang="en-US" sz="900" dirty="0">
                <a:solidFill>
                  <a:prstClr val="black"/>
                </a:solidFill>
              </a:rPr>
              <a:t>Guam, Puerto Rico, and the U.S. Virgin Islands.</a:t>
            </a:r>
          </a:p>
        </p:txBody>
      </p:sp>
      <p:sp>
        <p:nvSpPr>
          <p:cNvPr id="8" name="Rectangle 7"/>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14246995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1" y="152400"/>
            <a:ext cx="8839200" cy="1143000"/>
          </a:xfrm>
        </p:spPr>
        <p:txBody>
          <a:bodyPr>
            <a:noAutofit/>
          </a:bodyPr>
          <a:lstStyle/>
          <a:p>
            <a:r>
              <a:rPr lang="en-US" sz="3200" dirty="0"/>
              <a:t>Clients Served by the Ryan White HIV/AIDS Program </a:t>
            </a:r>
            <a:r>
              <a:rPr lang="en-US" sz="3200" dirty="0" smtClean="0"/>
              <a:t>by </a:t>
            </a:r>
            <a:r>
              <a:rPr lang="en-US" sz="3200" dirty="0"/>
              <a:t>Health Care Coverage, 2015—United States and 3 </a:t>
            </a:r>
            <a:r>
              <a:rPr lang="en-US" sz="3200" dirty="0" err="1" smtClean="0"/>
              <a:t>Territories</a:t>
            </a:r>
            <a:r>
              <a:rPr lang="en-US" sz="3200" baseline="30000" dirty="0" err="1"/>
              <a:t>a</a:t>
            </a:r>
            <a:endParaRPr lang="en-US" sz="3200" dirty="0">
              <a:cs typeface="Arial" panose="020B0604020202020204" pitchFamily="34" charset="0"/>
            </a:endParaRPr>
          </a:p>
        </p:txBody>
      </p:sp>
      <p:pic>
        <p:nvPicPr>
          <p:cNvPr id="5" name="Picture 4" descr="In 2015, nearly 80% of RWHAP clients were covered by some form of health care coverage. Among all RWHAP clients in 2015, 32.8% were covered by Medicaid, 10.4% were covered by Medicare, and another 10.4% had multiple forms of coverage. Multiple coverage includes any combination of coverage types except for the joint Medicaid and Medicare category, which is displayed separately. One-fifth (20.7%) of RWHAP clients had no health care coverage in 2015.&#10;&#10;The three territories include Guam, Puerto Rico, and the U.S. Virgin Islands.&#10;&#10;" title="Clients Served by the Ryan White HIV/AIDS Program (non-ADAP) by Health Care Coverage, 2015—United States and 3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24" y="1711674"/>
            <a:ext cx="8687553" cy="4663844"/>
          </a:xfrm>
          <a:prstGeom prst="rect">
            <a:avLst/>
          </a:prstGeom>
        </p:spPr>
      </p:pic>
      <p:sp>
        <p:nvSpPr>
          <p:cNvPr id="4" name="Rectangle 3"/>
          <p:cNvSpPr/>
          <p:nvPr/>
        </p:nvSpPr>
        <p:spPr>
          <a:xfrm>
            <a:off x="-2005" y="6306814"/>
            <a:ext cx="4572000" cy="230832"/>
          </a:xfrm>
          <a:prstGeom prst="rect">
            <a:avLst/>
          </a:prstGeom>
        </p:spPr>
        <p:txBody>
          <a:bodyPr>
            <a:spAutoFit/>
          </a:bodyPr>
          <a:lstStyle/>
          <a:p>
            <a:pPr>
              <a:spcBef>
                <a:spcPct val="0"/>
              </a:spcBef>
            </a:pPr>
            <a:r>
              <a:rPr lang="en-US" sz="900" baseline="30000" dirty="0">
                <a:solidFill>
                  <a:prstClr val="black"/>
                </a:solidFill>
              </a:rPr>
              <a:t>a </a:t>
            </a:r>
            <a:r>
              <a:rPr lang="en-US" sz="900" dirty="0">
                <a:solidFill>
                  <a:prstClr val="black"/>
                </a:solidFill>
              </a:rPr>
              <a:t>Guam, Puerto Rico, and the U.S. Virgin Islands.</a:t>
            </a:r>
          </a:p>
        </p:txBody>
      </p:sp>
      <p:sp>
        <p:nvSpPr>
          <p:cNvPr id="7" name="Rectangle 6"/>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30477113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a:xfrm>
            <a:off x="243840" y="1883391"/>
            <a:ext cx="8271510" cy="4136409"/>
          </a:xfrm>
        </p:spPr>
        <p:txBody>
          <a:bodyPr>
            <a:normAutofit/>
          </a:bodyPr>
          <a:lstStyle/>
          <a:p>
            <a:pPr>
              <a:lnSpc>
                <a:spcPct val="100000"/>
              </a:lnSpc>
              <a:spcAft>
                <a:spcPts val="600"/>
              </a:spcAft>
            </a:pPr>
            <a:r>
              <a:rPr lang="en-US" sz="2400" dirty="0" smtClean="0"/>
              <a:t>To discuss the </a:t>
            </a:r>
            <a:r>
              <a:rPr lang="en-US" sz="2400" dirty="0"/>
              <a:t>importance of </a:t>
            </a:r>
            <a:r>
              <a:rPr lang="en-US" sz="2400" dirty="0" smtClean="0"/>
              <a:t>using data </a:t>
            </a:r>
            <a:r>
              <a:rPr lang="en-US" sz="2400" dirty="0"/>
              <a:t>for improving retention in care and </a:t>
            </a:r>
            <a:r>
              <a:rPr lang="en-US" sz="2400" dirty="0" smtClean="0"/>
              <a:t>HIV-related health outcomes for </a:t>
            </a:r>
            <a:r>
              <a:rPr lang="en-US" sz="2400" dirty="0"/>
              <a:t>people living with HIV </a:t>
            </a:r>
            <a:r>
              <a:rPr lang="en-US" sz="2400" dirty="0" smtClean="0"/>
              <a:t>(PLWH)</a:t>
            </a:r>
          </a:p>
          <a:p>
            <a:pPr>
              <a:lnSpc>
                <a:spcPct val="100000"/>
              </a:lnSpc>
              <a:spcAft>
                <a:spcPts val="600"/>
              </a:spcAft>
            </a:pPr>
            <a:r>
              <a:rPr lang="en-US" sz="2400" dirty="0" smtClean="0"/>
              <a:t>To describe successful </a:t>
            </a:r>
            <a:r>
              <a:rPr lang="en-US" sz="2400" dirty="0"/>
              <a:t>strategies to improve data quality and examples/best practices of how </a:t>
            </a:r>
            <a:r>
              <a:rPr lang="en-US" sz="2400" dirty="0" smtClean="0"/>
              <a:t>to use high </a:t>
            </a:r>
            <a:r>
              <a:rPr lang="en-US" sz="2400" dirty="0"/>
              <a:t>quality data </a:t>
            </a:r>
            <a:r>
              <a:rPr lang="en-US" sz="2400" dirty="0" smtClean="0"/>
              <a:t>to enhance </a:t>
            </a:r>
            <a:r>
              <a:rPr lang="en-US" sz="2400" dirty="0"/>
              <a:t>the care and </a:t>
            </a:r>
            <a:r>
              <a:rPr lang="en-US" sz="2400" dirty="0" smtClean="0"/>
              <a:t>health outcomes for PLWH</a:t>
            </a:r>
          </a:p>
          <a:p>
            <a:pPr>
              <a:lnSpc>
                <a:spcPct val="100000"/>
              </a:lnSpc>
              <a:spcAft>
                <a:spcPts val="600"/>
              </a:spcAft>
            </a:pPr>
            <a:r>
              <a:rPr lang="en-US" sz="2400" dirty="0" smtClean="0"/>
              <a:t>To hear from RWHAP recipients, through </a:t>
            </a:r>
            <a:r>
              <a:rPr lang="en-US" sz="2400" dirty="0"/>
              <a:t>an interactive session, </a:t>
            </a:r>
            <a:r>
              <a:rPr lang="en-US" sz="2400" dirty="0" smtClean="0"/>
              <a:t>about how </a:t>
            </a:r>
            <a:r>
              <a:rPr lang="en-US" sz="2400" dirty="0"/>
              <a:t>they use their data, challenges to using data, </a:t>
            </a:r>
            <a:r>
              <a:rPr lang="en-US" sz="2400" dirty="0" smtClean="0"/>
              <a:t>and technical assistance needs around data utilization</a:t>
            </a:r>
            <a:endParaRPr lang="en-US" sz="2400" dirty="0"/>
          </a:p>
          <a:p>
            <a:pPr>
              <a:lnSpc>
                <a:spcPct val="100000"/>
              </a:lnSpc>
              <a:spcAft>
                <a:spcPts val="600"/>
              </a:spcAft>
            </a:pPr>
            <a:endParaRPr lang="en-US" sz="2400" dirty="0"/>
          </a:p>
        </p:txBody>
      </p:sp>
    </p:spTree>
    <p:extLst>
      <p:ext uri="{BB962C8B-B14F-4D97-AF65-F5344CB8AC3E}">
        <p14:creationId xmlns:p14="http://schemas.microsoft.com/office/powerpoint/2010/main" val="2895081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1" y="152400"/>
            <a:ext cx="8839200" cy="1143000"/>
          </a:xfrm>
        </p:spPr>
        <p:txBody>
          <a:bodyPr>
            <a:noAutofit/>
          </a:bodyPr>
          <a:lstStyle/>
          <a:p>
            <a:r>
              <a:rPr lang="en-US" sz="3200" dirty="0"/>
              <a:t>Clients Served by the Ryan White HIV/AIDS </a:t>
            </a:r>
            <a:r>
              <a:rPr lang="en-US" sz="3200" dirty="0" smtClean="0"/>
              <a:t>Program by </a:t>
            </a:r>
            <a:r>
              <a:rPr lang="en-US" sz="3200" dirty="0"/>
              <a:t>Poverty Level, </a:t>
            </a:r>
            <a:r>
              <a:rPr lang="en-US" sz="3200" dirty="0" smtClean="0"/>
              <a:t>2015—United </a:t>
            </a:r>
            <a:r>
              <a:rPr lang="en-US" sz="3200" dirty="0"/>
              <a:t>States and 3 </a:t>
            </a:r>
            <a:r>
              <a:rPr lang="en-US" sz="3200" dirty="0" err="1" smtClean="0"/>
              <a:t>Territories</a:t>
            </a:r>
            <a:r>
              <a:rPr lang="en-US" sz="3200" baseline="30000" dirty="0" err="1"/>
              <a:t>a</a:t>
            </a:r>
            <a:endParaRPr lang="en-US" sz="3200" dirty="0">
              <a:cs typeface="Arial" panose="020B0604020202020204" pitchFamily="34" charset="0"/>
            </a:endParaRPr>
          </a:p>
        </p:txBody>
      </p:sp>
      <p:sp>
        <p:nvSpPr>
          <p:cNvPr id="5" name="Rectangle 4"/>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
        <p:nvSpPr>
          <p:cNvPr id="9" name="Rectangle 8"/>
          <p:cNvSpPr/>
          <p:nvPr/>
        </p:nvSpPr>
        <p:spPr>
          <a:xfrm>
            <a:off x="11643" y="6217308"/>
            <a:ext cx="4572000" cy="369332"/>
          </a:xfrm>
          <a:prstGeom prst="rect">
            <a:avLst/>
          </a:prstGeom>
        </p:spPr>
        <p:txBody>
          <a:bodyPr>
            <a:spAutoFit/>
          </a:bodyPr>
          <a:lstStyle/>
          <a:p>
            <a:pPr>
              <a:spcBef>
                <a:spcPct val="0"/>
              </a:spcBef>
            </a:pPr>
            <a:r>
              <a:rPr lang="en-US" sz="900" dirty="0" smtClean="0">
                <a:solidFill>
                  <a:prstClr val="black"/>
                </a:solidFill>
              </a:rPr>
              <a:t>FPL, federal poverty level.</a:t>
            </a:r>
          </a:p>
          <a:p>
            <a:pPr>
              <a:spcBef>
                <a:spcPct val="0"/>
              </a:spcBef>
            </a:pPr>
            <a:r>
              <a:rPr lang="en-US" sz="900" baseline="30000" dirty="0">
                <a:solidFill>
                  <a:prstClr val="black"/>
                </a:solidFill>
              </a:rPr>
              <a:t>a </a:t>
            </a:r>
            <a:r>
              <a:rPr lang="en-US" sz="900" dirty="0">
                <a:solidFill>
                  <a:prstClr val="black"/>
                </a:solidFill>
              </a:rPr>
              <a:t>Guam, Puerto Rico, and the U.S. Virgin </a:t>
            </a:r>
            <a:r>
              <a:rPr lang="en-US" sz="900" dirty="0" smtClean="0">
                <a:solidFill>
                  <a:prstClr val="black"/>
                </a:solidFill>
              </a:rPr>
              <a:t>Islands</a:t>
            </a:r>
            <a:r>
              <a:rPr lang="en-US" sz="900" dirty="0">
                <a:solidFill>
                  <a:prstClr val="black"/>
                </a:solidFill>
              </a:rPr>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7" y="1494716"/>
            <a:ext cx="8568106" cy="4660475"/>
          </a:xfrm>
          <a:prstGeom prst="rect">
            <a:avLst/>
          </a:prstGeom>
        </p:spPr>
      </p:pic>
    </p:spTree>
    <p:extLst>
      <p:ext uri="{BB962C8B-B14F-4D97-AF65-F5344CB8AC3E}">
        <p14:creationId xmlns:p14="http://schemas.microsoft.com/office/powerpoint/2010/main" val="19593796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1" y="152400"/>
            <a:ext cx="8839200" cy="1143000"/>
          </a:xfrm>
        </p:spPr>
        <p:txBody>
          <a:bodyPr>
            <a:noAutofit/>
          </a:bodyPr>
          <a:lstStyle/>
          <a:p>
            <a:r>
              <a:rPr lang="en-US" sz="3200" dirty="0"/>
              <a:t>Clients Served by the Ryan White HIV/AIDS </a:t>
            </a:r>
            <a:r>
              <a:rPr lang="en-US" sz="3200" dirty="0" smtClean="0"/>
              <a:t>Program Living </a:t>
            </a:r>
            <a:r>
              <a:rPr lang="en-US" sz="3200" dirty="0">
                <a:solidFill>
                  <a:schemeClr val="accent4">
                    <a:lumMod val="75000"/>
                  </a:schemeClr>
                </a:solidFill>
              </a:rPr>
              <a:t>≤100% of </a:t>
            </a:r>
            <a:r>
              <a:rPr lang="en-US" sz="3200" dirty="0"/>
              <a:t>the Federal Poverty Level, by Gender</a:t>
            </a:r>
            <a:r>
              <a:rPr lang="en-US" sz="3200" dirty="0" smtClean="0"/>
              <a:t>, 2015—United </a:t>
            </a:r>
            <a:r>
              <a:rPr lang="en-US" sz="3200" dirty="0"/>
              <a:t>States and 3 </a:t>
            </a:r>
            <a:r>
              <a:rPr lang="en-US" sz="3200" dirty="0" err="1" smtClean="0"/>
              <a:t>Territories</a:t>
            </a:r>
            <a:r>
              <a:rPr lang="en-US" sz="3600" baseline="30000" dirty="0" err="1"/>
              <a:t>a</a:t>
            </a:r>
            <a:endParaRPr lang="en-US" sz="3200" dirty="0">
              <a:cs typeface="Arial" panose="020B0604020202020204" pitchFamily="34" charset="0"/>
            </a:endParaRPr>
          </a:p>
        </p:txBody>
      </p:sp>
      <p:pic>
        <p:nvPicPr>
          <p:cNvPr id="2" name="Picture 1" descr="Female and transgender clients had lower incomes than male clients. Among the 130,884 females with poverty level information in 2015, 74.7% were living at or below 100% of the federal poverty level (FPL). Among the 5,707 transgender individuals with poverty level information, 79.8% were living at or below 100% FPL. These percentages are compared to 61.6% of males living at or below 100% FPL and the average across all RWHAP clients of 65.4%.&#10;&#10;The three territories include Guam, Puerto Rico, and the U.S. Virgin Islands.&#10;&#10;" title="Clients Served by the Ryan White HIV/AIDS Program (non-ADAP) Living ≤100% of the Federal Poverty Level, by Gender, 2015—United States and 3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4" y="1787460"/>
            <a:ext cx="8463024" cy="4570271"/>
          </a:xfrm>
          <a:prstGeom prst="rect">
            <a:avLst/>
          </a:prstGeom>
        </p:spPr>
      </p:pic>
      <p:sp>
        <p:nvSpPr>
          <p:cNvPr id="4" name="Rectangle 3"/>
          <p:cNvSpPr/>
          <p:nvPr/>
        </p:nvSpPr>
        <p:spPr>
          <a:xfrm>
            <a:off x="-2005" y="6306814"/>
            <a:ext cx="4572000" cy="230832"/>
          </a:xfrm>
          <a:prstGeom prst="rect">
            <a:avLst/>
          </a:prstGeom>
        </p:spPr>
        <p:txBody>
          <a:bodyPr>
            <a:spAutoFit/>
          </a:bodyPr>
          <a:lstStyle/>
          <a:p>
            <a:pPr>
              <a:spcBef>
                <a:spcPct val="0"/>
              </a:spcBef>
            </a:pPr>
            <a:r>
              <a:rPr lang="en-US" sz="900" baseline="30000" dirty="0">
                <a:solidFill>
                  <a:prstClr val="black"/>
                </a:solidFill>
              </a:rPr>
              <a:t>a </a:t>
            </a:r>
            <a:r>
              <a:rPr lang="en-US" sz="900" dirty="0">
                <a:solidFill>
                  <a:prstClr val="black"/>
                </a:solidFill>
              </a:rPr>
              <a:t>Guam, Puerto Rico, and the U.S. Virgin Islands.</a:t>
            </a:r>
          </a:p>
        </p:txBody>
      </p:sp>
      <p:sp>
        <p:nvSpPr>
          <p:cNvPr id="5" name="Rectangle 4"/>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1621103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785" y="247559"/>
            <a:ext cx="8810271" cy="1325563"/>
          </a:xfrm>
        </p:spPr>
        <p:txBody>
          <a:bodyPr>
            <a:normAutofit/>
          </a:bodyPr>
          <a:lstStyle/>
          <a:p>
            <a:r>
              <a:rPr lang="en-US" sz="2800" dirty="0"/>
              <a:t>Viral Suppression among Clients Served by the Ryan White HIV/AIDS Program, by State, </a:t>
            </a:r>
            <a:r>
              <a:rPr lang="en-US" sz="2800" dirty="0" smtClean="0"/>
              <a:t>2010–2015—United </a:t>
            </a:r>
            <a:r>
              <a:rPr lang="en-US" sz="2800" dirty="0"/>
              <a:t>States and 2 </a:t>
            </a:r>
            <a:r>
              <a:rPr lang="en-US" sz="2800" dirty="0" err="1" smtClean="0"/>
              <a:t>Territories</a:t>
            </a:r>
            <a:r>
              <a:rPr lang="en-US" sz="2800" baseline="30000" dirty="0" err="1" smtClean="0"/>
              <a:t>a</a:t>
            </a:r>
            <a:endParaRPr lang="en-US" sz="2800" baseline="30000" dirty="0"/>
          </a:p>
        </p:txBody>
      </p:sp>
      <p:sp>
        <p:nvSpPr>
          <p:cNvPr id="2" name="Slide Number Placeholder 1"/>
          <p:cNvSpPr>
            <a:spLocks noGrp="1"/>
          </p:cNvSpPr>
          <p:nvPr>
            <p:ph type="sldNum" sz="quarter" idx="12"/>
          </p:nvPr>
        </p:nvSpPr>
        <p:spPr/>
        <p:txBody>
          <a:bodyPr/>
          <a:lstStyle/>
          <a:p>
            <a:fld id="{7391EDBC-5481-E248-9D04-B6CCC7FAB9E3}" type="slidenum">
              <a:rPr lang="en-US" smtClean="0"/>
              <a:pPr/>
              <a:t>22</a:t>
            </a:fld>
            <a:endParaRPr lang="en-US" dirty="0"/>
          </a:p>
        </p:txBody>
      </p:sp>
      <p:pic>
        <p:nvPicPr>
          <p:cNvPr id="3" name="Picture 2" descr="Define viral suppression: Viral suppression: ≥1 OAMC visit during the calendar year and ≥1 viral load reported, with the last viral load result &lt;200 copies/mL. &#10;&#10;Among clients served by the RWHAP, viral suppression has increased steadily over the past six years, from 69.5 in 2010 to 83.4% in 2015. The Centers for Disease Control and Prevention estimates that in the U.S., 54.7% of people diagnosed with HIV are virally suppressed so people receiving services through the RWHAP have significantly better viral suppression outcomes than the national average. We have already discussed why VS is an important health outcome to monitor.  &#10;&#10;This slide shows the variation in viral suppression by state in 2010 (on left) and in 2015 (on right), with darker red indicating lower rates of viral suppression – so the lighter the better. &#10;&#10;We can see from this slide, the great progress that has been made from 2010 to 2015 – across all states.&#10; &#10;&#10;" title="Viral Suppression among Clients Served by the Ryan White HIV/AIDS Program, by State, 2010–2015—United States and 2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5822"/>
            <a:ext cx="9144000" cy="4180974"/>
          </a:xfrm>
          <a:prstGeom prst="rect">
            <a:avLst/>
          </a:prstGeom>
        </p:spPr>
      </p:pic>
      <p:sp>
        <p:nvSpPr>
          <p:cNvPr id="6" name="TextBox 5"/>
          <p:cNvSpPr txBox="1"/>
          <p:nvPr/>
        </p:nvSpPr>
        <p:spPr>
          <a:xfrm>
            <a:off x="137786" y="6086527"/>
            <a:ext cx="7351685" cy="507831"/>
          </a:xfrm>
          <a:prstGeom prst="rect">
            <a:avLst/>
          </a:prstGeom>
          <a:noFill/>
        </p:spPr>
        <p:txBody>
          <a:bodyPr wrap="square" rtlCol="0">
            <a:spAutoFit/>
          </a:bodyPr>
          <a:lstStyle/>
          <a:p>
            <a:r>
              <a:rPr lang="en-US" altLang="en-US" sz="900" dirty="0" smtClean="0">
                <a:cs typeface="Arial" panose="020B0604020202020204" pitchFamily="34" charset="0"/>
              </a:rPr>
              <a:t>Viral </a:t>
            </a:r>
            <a:r>
              <a:rPr lang="en-US" altLang="en-US" sz="900" dirty="0">
                <a:cs typeface="Arial" panose="020B0604020202020204" pitchFamily="34" charset="0"/>
              </a:rPr>
              <a:t>suppression: ≥1 OAMC visit during the calendar year and ≥1 viral load reported, with the last viral load result &lt;200 copies/</a:t>
            </a:r>
            <a:r>
              <a:rPr lang="en-US" altLang="en-US" sz="900" dirty="0" err="1">
                <a:cs typeface="Arial" panose="020B0604020202020204" pitchFamily="34" charset="0"/>
              </a:rPr>
              <a:t>mL</a:t>
            </a:r>
            <a:r>
              <a:rPr lang="en-US" altLang="en-US" sz="900" dirty="0" err="1" smtClean="0">
                <a:cs typeface="Arial" panose="020B0604020202020204" pitchFamily="34" charset="0"/>
              </a:rPr>
              <a:t>.</a:t>
            </a:r>
            <a:endParaRPr lang="en-US" sz="900" baseline="30000" dirty="0" smtClean="0"/>
          </a:p>
          <a:p>
            <a:pPr>
              <a:spcBef>
                <a:spcPct val="0"/>
              </a:spcBef>
            </a:pPr>
            <a:r>
              <a:rPr lang="en-US" sz="900" baseline="30000" dirty="0" smtClean="0"/>
              <a:t>a </a:t>
            </a:r>
            <a:r>
              <a:rPr lang="en-US" sz="900" dirty="0"/>
              <a:t>Puerto Rico and the U.S. Virgin Islands. Due to low numbers, data for Guam are not presented</a:t>
            </a:r>
            <a:r>
              <a:rPr lang="en-US" sz="900" dirty="0" smtClean="0"/>
              <a:t>.</a:t>
            </a:r>
          </a:p>
          <a:p>
            <a:r>
              <a:rPr lang="en-US" sz="900" dirty="0" smtClean="0"/>
              <a:t>Source: HRSA. Ryan White HIV/AIDS Program Services Report (RSR) 2015. Does not include AIDS Drug Assistance Program Data.</a:t>
            </a:r>
          </a:p>
        </p:txBody>
      </p:sp>
      <p:sp>
        <p:nvSpPr>
          <p:cNvPr id="7" name="Rectangle 6"/>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Program 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12599470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title"/>
          </p:nvPr>
        </p:nvSpPr>
        <p:spPr>
          <a:xfrm>
            <a:off x="74991" y="221433"/>
            <a:ext cx="8833878" cy="1325563"/>
          </a:xfrm>
        </p:spPr>
        <p:txBody>
          <a:bodyPr>
            <a:noAutofit/>
          </a:bodyPr>
          <a:lstStyle/>
          <a:p>
            <a:r>
              <a:rPr lang="en-US" sz="3200" dirty="0"/>
              <a:t>Viral Suppression among Key Populations Served by the Ryan White HIV/AIDS Program, 2010–2015—United States and 3 </a:t>
            </a:r>
            <a:r>
              <a:rPr lang="en-US" sz="3200" dirty="0" err="1"/>
              <a:t>Territories</a:t>
            </a:r>
            <a:r>
              <a:rPr lang="en-US" sz="3200" baseline="30000" dirty="0" err="1"/>
              <a:t>a</a:t>
            </a:r>
            <a:endParaRPr lang="en-US" sz="3200" dirty="0"/>
          </a:p>
        </p:txBody>
      </p:sp>
      <p:sp>
        <p:nvSpPr>
          <p:cNvPr id="2" name="Slide Number Placeholder 1"/>
          <p:cNvSpPr>
            <a:spLocks noGrp="1"/>
          </p:cNvSpPr>
          <p:nvPr>
            <p:ph type="sldNum" sz="quarter" idx="12"/>
          </p:nvPr>
        </p:nvSpPr>
        <p:spPr/>
        <p:txBody>
          <a:bodyPr/>
          <a:lstStyle/>
          <a:p>
            <a:fld id="{7391EDBC-5481-E248-9D04-B6CCC7FAB9E3}" type="slidenum">
              <a:rPr lang="en-US" smtClean="0"/>
              <a:pPr/>
              <a:t>23</a:t>
            </a:fld>
            <a:endParaRPr lang="en-US" dirty="0"/>
          </a:p>
        </p:txBody>
      </p:sp>
      <p:sp>
        <p:nvSpPr>
          <p:cNvPr id="5" name="TextBox 4"/>
          <p:cNvSpPr txBox="1"/>
          <p:nvPr/>
        </p:nvSpPr>
        <p:spPr>
          <a:xfrm>
            <a:off x="118879" y="5926251"/>
            <a:ext cx="6786752" cy="507831"/>
          </a:xfrm>
          <a:prstGeom prst="rect">
            <a:avLst/>
          </a:prstGeom>
          <a:noFill/>
        </p:spPr>
        <p:txBody>
          <a:bodyPr wrap="square" rtlCol="0">
            <a:spAutoFit/>
          </a:bodyPr>
          <a:lstStyle/>
          <a:p>
            <a:r>
              <a:rPr lang="en-US" sz="900" dirty="0">
                <a:solidFill>
                  <a:prstClr val="black"/>
                </a:solidFill>
              </a:rPr>
              <a:t>Hispanics/Latinos can be of any </a:t>
            </a:r>
            <a:r>
              <a:rPr lang="en-US" sz="900" dirty="0" smtClean="0">
                <a:solidFill>
                  <a:prstClr val="black"/>
                </a:solidFill>
              </a:rPr>
              <a:t>race.</a:t>
            </a:r>
            <a:r>
              <a:rPr lang="en-US" sz="900" dirty="0">
                <a:cs typeface="Arial" panose="020B0604020202020204" pitchFamily="34" charset="0"/>
              </a:rPr>
              <a:t> </a:t>
            </a:r>
            <a:endParaRPr lang="en-US" sz="900" dirty="0" smtClean="0">
              <a:cs typeface="Arial" panose="020B0604020202020204" pitchFamily="34" charset="0"/>
            </a:endParaRPr>
          </a:p>
          <a:p>
            <a:r>
              <a:rPr lang="en-US" altLang="en-US" sz="900" dirty="0" smtClean="0">
                <a:cs typeface="Arial" panose="020B0604020202020204" pitchFamily="34" charset="0"/>
              </a:rPr>
              <a:t>Viral </a:t>
            </a:r>
            <a:r>
              <a:rPr lang="en-US" altLang="en-US" sz="900" dirty="0">
                <a:cs typeface="Arial" panose="020B0604020202020204" pitchFamily="34" charset="0"/>
              </a:rPr>
              <a:t>suppression: ≥1 OAMC visit during the calendar year and ≥1 viral load reported, with the last viral load result &lt;200 copies/</a:t>
            </a:r>
            <a:r>
              <a:rPr lang="en-US" altLang="en-US" sz="900" dirty="0" err="1">
                <a:cs typeface="Arial" panose="020B0604020202020204" pitchFamily="34" charset="0"/>
              </a:rPr>
              <a:t>mL</a:t>
            </a:r>
            <a:r>
              <a:rPr lang="en-US" altLang="en-US" sz="900" dirty="0" err="1" smtClean="0">
                <a:cs typeface="Arial" panose="020B0604020202020204" pitchFamily="34" charset="0"/>
              </a:rPr>
              <a:t>.</a:t>
            </a:r>
            <a:endParaRPr lang="en-US" altLang="en-US" sz="900" dirty="0" smtClean="0">
              <a:cs typeface="Arial" panose="020B0604020202020204" pitchFamily="34" charset="0"/>
            </a:endParaRPr>
          </a:p>
          <a:p>
            <a:r>
              <a:rPr lang="en-US" sz="900" baseline="30000" dirty="0">
                <a:solidFill>
                  <a:prstClr val="black"/>
                </a:solidFill>
              </a:rPr>
              <a:t>a </a:t>
            </a:r>
            <a:r>
              <a:rPr lang="en-US" sz="900" dirty="0">
                <a:solidFill>
                  <a:prstClr val="black"/>
                </a:solidFill>
              </a:rPr>
              <a:t>Guam, Puerto Rico, and the U.S. Virgin Islands</a:t>
            </a:r>
            <a:r>
              <a:rPr lang="en-US" sz="900" dirty="0" smtClean="0">
                <a:solidFill>
                  <a:prstClr val="black"/>
                </a:solidFill>
              </a:rPr>
              <a:t>.</a:t>
            </a:r>
            <a:endParaRPr lang="en-US" sz="900" baseline="30000" dirty="0" smtClean="0"/>
          </a:p>
        </p:txBody>
      </p:sp>
      <p:sp>
        <p:nvSpPr>
          <p:cNvPr id="8" name="Rectangle 7"/>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Report (RSR) 2015. Does not include AIDS Drug Assistance Program data.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90" y="1605577"/>
            <a:ext cx="8986283" cy="4529721"/>
          </a:xfrm>
          <a:prstGeom prst="rect">
            <a:avLst/>
          </a:prstGeom>
        </p:spPr>
      </p:pic>
    </p:spTree>
    <p:extLst>
      <p:ext uri="{BB962C8B-B14F-4D97-AF65-F5344CB8AC3E}">
        <p14:creationId xmlns:p14="http://schemas.microsoft.com/office/powerpoint/2010/main" val="12293092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Using data to address gaps and </a:t>
            </a:r>
            <a:r>
              <a:rPr lang="en-US" sz="4400" dirty="0" smtClean="0"/>
              <a:t>disparities</a:t>
            </a:r>
            <a:endParaRPr lang="en-US" dirty="0"/>
          </a:p>
        </p:txBody>
      </p:sp>
      <p:sp>
        <p:nvSpPr>
          <p:cNvPr id="5" name="Text Placeholder 4"/>
          <p:cNvSpPr>
            <a:spLocks noGrp="1"/>
          </p:cNvSpPr>
          <p:nvPr>
            <p:ph type="body" idx="1"/>
          </p:nvPr>
        </p:nvSpPr>
        <p:spPr/>
        <p:txBody>
          <a:bodyPr/>
          <a:lstStyle/>
          <a:p>
            <a:r>
              <a:rPr lang="en-US" dirty="0"/>
              <a:t>Implementing Solutions</a:t>
            </a:r>
            <a:br>
              <a:rPr lang="en-US" dirty="0"/>
            </a:br>
            <a:r>
              <a:rPr lang="en-US" dirty="0"/>
              <a:t>Identifying New Approaches to Improve Health Outcomes </a:t>
            </a:r>
            <a:br>
              <a:rPr lang="en-US" dirty="0"/>
            </a:br>
            <a:endParaRPr lang="en-US" dirty="0"/>
          </a:p>
        </p:txBody>
      </p:sp>
    </p:spTree>
    <p:extLst>
      <p:ext uri="{BB962C8B-B14F-4D97-AF65-F5344CB8AC3E}">
        <p14:creationId xmlns:p14="http://schemas.microsoft.com/office/powerpoint/2010/main" val="37125148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325" y="145685"/>
            <a:ext cx="7886700" cy="1325563"/>
          </a:xfrm>
        </p:spPr>
        <p:txBody>
          <a:bodyPr>
            <a:noAutofit/>
          </a:bodyPr>
          <a:lstStyle/>
          <a:p>
            <a:r>
              <a:rPr lang="en-US" sz="3000" dirty="0" smtClean="0"/>
              <a:t>Implementing Solutions: </a:t>
            </a:r>
            <a:br>
              <a:rPr lang="en-US" sz="3000" dirty="0" smtClean="0"/>
            </a:br>
            <a:r>
              <a:rPr lang="en-US" sz="3000" dirty="0" smtClean="0"/>
              <a:t>Improving Health Outcomes Among Black MSM</a:t>
            </a:r>
            <a:endParaRPr lang="en-US" sz="3000" dirty="0"/>
          </a:p>
        </p:txBody>
      </p:sp>
      <p:sp>
        <p:nvSpPr>
          <p:cNvPr id="2" name="Slide Number Placeholder 1"/>
          <p:cNvSpPr>
            <a:spLocks noGrp="1"/>
          </p:cNvSpPr>
          <p:nvPr>
            <p:ph type="sldNum" sz="quarter" idx="12"/>
          </p:nvPr>
        </p:nvSpPr>
        <p:spPr/>
        <p:txBody>
          <a:bodyPr/>
          <a:lstStyle/>
          <a:p>
            <a:fld id="{7391EDBC-5481-E248-9D04-B6CCC7FAB9E3}" type="slidenum">
              <a:rPr lang="en-US" smtClean="0"/>
              <a:pPr/>
              <a:t>25</a:t>
            </a:fld>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3847" b="10454"/>
          <a:stretch/>
        </p:blipFill>
        <p:spPr>
          <a:xfrm>
            <a:off x="0" y="1585517"/>
            <a:ext cx="4178595" cy="4441248"/>
          </a:xfrm>
          <a:prstGeom prst="rect">
            <a:avLst/>
          </a:prstGeom>
        </p:spPr>
      </p:pic>
      <p:sp>
        <p:nvSpPr>
          <p:cNvPr id="6" name="TextBox 5"/>
          <p:cNvSpPr txBox="1">
            <a:spLocks noChangeArrowheads="1"/>
          </p:cNvSpPr>
          <p:nvPr/>
        </p:nvSpPr>
        <p:spPr bwMode="auto">
          <a:xfrm>
            <a:off x="-8192" y="6124319"/>
            <a:ext cx="7678234"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800" dirty="0">
                <a:solidFill>
                  <a:schemeClr val="tx1"/>
                </a:solidFill>
                <a:latin typeface="+mn-lt"/>
                <a:cs typeface="Arial" panose="020B0604020202020204" pitchFamily="34" charset="0"/>
              </a:rPr>
              <a:t>N represents the total number of clients in the specific subpopulation</a:t>
            </a:r>
            <a:r>
              <a:rPr lang="en-US" altLang="en-US" sz="800" dirty="0" smtClean="0">
                <a:solidFill>
                  <a:schemeClr val="tx1"/>
                </a:solidFill>
                <a:latin typeface="+mn-lt"/>
                <a:cs typeface="Arial" panose="020B0604020202020204" pitchFamily="34" charset="0"/>
              </a:rPr>
              <a:t>.</a:t>
            </a:r>
          </a:p>
          <a:p>
            <a:pPr eaLnBrk="1" hangingPunct="1">
              <a:spcBef>
                <a:spcPct val="0"/>
              </a:spcBef>
              <a:buNone/>
            </a:pPr>
            <a:r>
              <a:rPr lang="en-US" altLang="en-US" sz="800" i="1" dirty="0" smtClean="0">
                <a:solidFill>
                  <a:schemeClr val="tx1"/>
                </a:solidFill>
                <a:latin typeface="+mn-lt"/>
                <a:cs typeface="Arial" panose="020B0604020202020204" pitchFamily="34" charset="0"/>
              </a:rPr>
              <a:t>Viral suppression: </a:t>
            </a:r>
            <a:r>
              <a:rPr lang="en-US" altLang="en-US" sz="800" dirty="0" smtClean="0">
                <a:solidFill>
                  <a:schemeClr val="tx1"/>
                </a:solidFill>
                <a:latin typeface="+mn-lt"/>
                <a:cs typeface="Arial" panose="020B0604020202020204" pitchFamily="34" charset="0"/>
              </a:rPr>
              <a:t>≥1 outpatient/ambulatory medical care </a:t>
            </a:r>
            <a:r>
              <a:rPr lang="en-US" altLang="en-US" sz="800" dirty="0">
                <a:solidFill>
                  <a:schemeClr val="tx1"/>
                </a:solidFill>
                <a:latin typeface="+mn-lt"/>
                <a:cs typeface="Arial" panose="020B0604020202020204" pitchFamily="34" charset="0"/>
              </a:rPr>
              <a:t>visit during the calendar year and </a:t>
            </a:r>
            <a:r>
              <a:rPr lang="en-US" altLang="en-US" sz="800" dirty="0" smtClean="0">
                <a:solidFill>
                  <a:schemeClr val="tx1"/>
                </a:solidFill>
                <a:latin typeface="+mn-lt"/>
                <a:cs typeface="Arial" panose="020B0604020202020204" pitchFamily="34" charset="0"/>
              </a:rPr>
              <a:t>≥</a:t>
            </a:r>
            <a:r>
              <a:rPr lang="en-US" altLang="en-US" sz="800" dirty="0">
                <a:solidFill>
                  <a:schemeClr val="tx1"/>
                </a:solidFill>
                <a:latin typeface="+mn-lt"/>
                <a:cs typeface="Arial" panose="020B0604020202020204" pitchFamily="34" charset="0"/>
              </a:rPr>
              <a:t>1 viral load </a:t>
            </a:r>
            <a:r>
              <a:rPr lang="en-US" altLang="en-US" sz="800" dirty="0" smtClean="0">
                <a:solidFill>
                  <a:schemeClr val="tx1"/>
                </a:solidFill>
                <a:latin typeface="+mn-lt"/>
                <a:cs typeface="Arial" panose="020B0604020202020204" pitchFamily="34" charset="0"/>
              </a:rPr>
              <a:t>reported, with the last </a:t>
            </a:r>
            <a:r>
              <a:rPr lang="en-US" altLang="en-US" sz="800" dirty="0">
                <a:solidFill>
                  <a:schemeClr val="tx1"/>
                </a:solidFill>
                <a:latin typeface="+mn-lt"/>
                <a:cs typeface="Arial" panose="020B0604020202020204" pitchFamily="34" charset="0"/>
              </a:rPr>
              <a:t>viral load </a:t>
            </a:r>
            <a:r>
              <a:rPr lang="en-US" altLang="en-US" sz="800" dirty="0" smtClean="0">
                <a:solidFill>
                  <a:schemeClr val="tx1"/>
                </a:solidFill>
                <a:latin typeface="+mn-lt"/>
                <a:cs typeface="Arial" panose="020B0604020202020204" pitchFamily="34" charset="0"/>
              </a:rPr>
              <a:t>result &lt;200 copies/</a:t>
            </a:r>
            <a:r>
              <a:rPr lang="en-US" altLang="en-US" sz="800" dirty="0" err="1" smtClean="0">
                <a:solidFill>
                  <a:schemeClr val="tx1"/>
                </a:solidFill>
                <a:latin typeface="+mn-lt"/>
                <a:cs typeface="Arial" panose="020B0604020202020204" pitchFamily="34" charset="0"/>
              </a:rPr>
              <a:t>mL.</a:t>
            </a:r>
            <a:endParaRPr lang="en-US" altLang="en-US" sz="800" dirty="0" smtClean="0">
              <a:solidFill>
                <a:schemeClr val="tx1"/>
              </a:solidFill>
              <a:latin typeface="+mn-lt"/>
              <a:cs typeface="Arial" panose="020B0604020202020204" pitchFamily="34" charset="0"/>
            </a:endParaRPr>
          </a:p>
          <a:p>
            <a:pPr eaLnBrk="1" hangingPunct="1">
              <a:spcBef>
                <a:spcPct val="0"/>
              </a:spcBef>
              <a:buNone/>
            </a:pPr>
            <a:r>
              <a:rPr lang="en-US" sz="800" baseline="30000" dirty="0">
                <a:solidFill>
                  <a:prstClr val="black"/>
                </a:solidFill>
                <a:latin typeface="+mn-lt"/>
              </a:rPr>
              <a:t>a </a:t>
            </a:r>
            <a:r>
              <a:rPr lang="en-US" sz="800" dirty="0">
                <a:solidFill>
                  <a:prstClr val="black"/>
                </a:solidFill>
                <a:latin typeface="+mn-lt"/>
              </a:rPr>
              <a:t>Guam, Puerto Rico, and the U.S. Virgin Islands.</a:t>
            </a:r>
          </a:p>
        </p:txBody>
      </p:sp>
      <p:pic>
        <p:nvPicPr>
          <p:cNvPr id="7" name="Picture 6" descr="In 2015, viral suppression among men who have sex with men (MSM; 84.7%) was consistent with the national RWHAP average (83.4%) – indicated by the dashed red line – and men overall (83.9%). The lowest percentage of viral suppression was among black/African American MSM (77.7%).&#10; &#10;N represents the total number of clients in the specific subpopulation.&#10; &#10;Viral suppression is defined as ≥1 outpatient/ambulatory medical care visit during the calendar year and ≥1 viral load reported, with the last viral load result &lt;200 copies/mL.&#10; &#10;The three territories include Guam, Puerto Rico, and the U.S. Virgin Islands.&#10;&#10;" title="Viral Suppression among Men who have Sex with Men (MSM) Served by the Ryan White HIV/AIDS Program, 2015—United States and 3 Territories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081" y="2433601"/>
            <a:ext cx="4729898" cy="3021646"/>
          </a:xfrm>
          <a:prstGeom prst="rect">
            <a:avLst/>
          </a:prstGeom>
        </p:spPr>
      </p:pic>
      <p:sp>
        <p:nvSpPr>
          <p:cNvPr id="9" name="Title 2" title="The Ryan White HIV/AIDS Program"/>
          <p:cNvSpPr txBox="1">
            <a:spLocks/>
          </p:cNvSpPr>
          <p:nvPr/>
        </p:nvSpPr>
        <p:spPr>
          <a:xfrm>
            <a:off x="4338081" y="1776297"/>
            <a:ext cx="4805919" cy="432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sz="1400" dirty="0" smtClean="0"/>
              <a:t>Viral Suppression among Men who have Sex with Men (MSM) Served by the Ryan White HIV/AIDS Program, 2015—United States and 3 </a:t>
            </a:r>
            <a:r>
              <a:rPr lang="en-US" sz="1400" dirty="0" err="1" smtClean="0"/>
              <a:t>Territories</a:t>
            </a:r>
            <a:r>
              <a:rPr lang="en-US" sz="1400" baseline="30000" dirty="0" err="1" smtClean="0"/>
              <a:t>a</a:t>
            </a:r>
            <a:endParaRPr lang="en-US" sz="1400" dirty="0"/>
          </a:p>
        </p:txBody>
      </p:sp>
      <p:sp>
        <p:nvSpPr>
          <p:cNvPr id="11" name="Rectangle 10"/>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spTree>
    <p:extLst>
      <p:ext uri="{BB962C8B-B14F-4D97-AF65-F5344CB8AC3E}">
        <p14:creationId xmlns:p14="http://schemas.microsoft.com/office/powerpoint/2010/main" val="34737791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5943" y="299811"/>
            <a:ext cx="8319407" cy="1325563"/>
          </a:xfrm>
        </p:spPr>
        <p:txBody>
          <a:bodyPr>
            <a:noAutofit/>
          </a:bodyPr>
          <a:lstStyle/>
          <a:p>
            <a:r>
              <a:rPr lang="en-US" sz="3200" b="1" dirty="0" smtClean="0"/>
              <a:t/>
            </a:r>
            <a:br>
              <a:rPr lang="en-US" sz="3200" b="1" dirty="0" smtClean="0"/>
            </a:br>
            <a:r>
              <a:rPr lang="en-US" sz="3200" dirty="0" smtClean="0"/>
              <a:t>Implementing Solutions:</a:t>
            </a:r>
            <a:br>
              <a:rPr lang="en-US" sz="3200" dirty="0" smtClean="0"/>
            </a:br>
            <a:r>
              <a:rPr lang="en-US" sz="3200" dirty="0" smtClean="0"/>
              <a:t>Focusing </a:t>
            </a:r>
            <a:r>
              <a:rPr lang="en-US" sz="3200" dirty="0"/>
              <a:t>on Housing and </a:t>
            </a:r>
            <a:r>
              <a:rPr lang="en-US" sz="3200" dirty="0" smtClean="0"/>
              <a:t>Employment</a:t>
            </a:r>
            <a:r>
              <a:rPr lang="en-US" sz="3200" b="1" dirty="0"/>
              <a:t/>
            </a:r>
            <a:br>
              <a:rPr lang="en-US" sz="3200" b="1" dirty="0"/>
            </a:br>
            <a:endParaRPr lang="en-US" sz="3200" b="1" dirty="0"/>
          </a:p>
        </p:txBody>
      </p:sp>
      <p:sp>
        <p:nvSpPr>
          <p:cNvPr id="2" name="Slide Number Placeholder 1"/>
          <p:cNvSpPr>
            <a:spLocks noGrp="1"/>
          </p:cNvSpPr>
          <p:nvPr>
            <p:ph type="sldNum" sz="quarter" idx="12"/>
          </p:nvPr>
        </p:nvSpPr>
        <p:spPr/>
        <p:txBody>
          <a:bodyPr/>
          <a:lstStyle/>
          <a:p>
            <a:fld id="{7391EDBC-5481-E248-9D04-B6CCC7FAB9E3}" type="slidenum">
              <a:rPr lang="en-US" smtClean="0"/>
              <a:pPr/>
              <a:t>26</a:t>
            </a:fld>
            <a:endParaRPr lang="en-US" dirty="0"/>
          </a:p>
        </p:txBody>
      </p:sp>
      <p:sp>
        <p:nvSpPr>
          <p:cNvPr id="5" name="Rectangle 4"/>
          <p:cNvSpPr/>
          <p:nvPr/>
        </p:nvSpPr>
        <p:spPr>
          <a:xfrm>
            <a:off x="-8192" y="6627168"/>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Services Report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(RSR) 2015. Does not include AIDS Drug Assistance Program data.</a:t>
            </a:r>
          </a:p>
        </p:txBody>
      </p:sp>
      <p:pic>
        <p:nvPicPr>
          <p:cNvPr id="7" name="Picture Placeholder 6"/>
          <p:cNvPicPr>
            <a:picLocks noChangeAspect="1"/>
          </p:cNvPicPr>
          <p:nvPr/>
        </p:nvPicPr>
        <p:blipFill>
          <a:blip r:embed="rId3"/>
          <a:srcRect l="1070" r="1070"/>
          <a:stretch>
            <a:fillRect/>
          </a:stretch>
        </p:blipFill>
        <p:spPr>
          <a:xfrm>
            <a:off x="4032828" y="2341149"/>
            <a:ext cx="4774129" cy="3550717"/>
          </a:xfrm>
          <a:prstGeom prst="rect">
            <a:avLst/>
          </a:prstGeom>
        </p:spPr>
      </p:pic>
      <p:sp>
        <p:nvSpPr>
          <p:cNvPr id="9" name="Text Placeholder 4"/>
          <p:cNvSpPr txBox="1">
            <a:spLocks/>
          </p:cNvSpPr>
          <p:nvPr/>
        </p:nvSpPr>
        <p:spPr>
          <a:xfrm>
            <a:off x="195943" y="1832076"/>
            <a:ext cx="3097205" cy="36850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Calibri" panose="020F0502020204030204"/>
              </a:rPr>
              <a:t>HIV Care &amp; Housing – Using Data Integration to improve Health Outcomes along HIV Care Continuum</a:t>
            </a:r>
          </a:p>
          <a:p>
            <a:pPr marL="0" indent="0">
              <a:buFont typeface="Arial" panose="020B0604020202020204" pitchFamily="34" charset="0"/>
              <a:buNone/>
            </a:pPr>
            <a:endParaRPr lang="en-US" dirty="0" smtClean="0">
              <a:latin typeface="Calibri" panose="020F0502020204030204"/>
            </a:endParaRPr>
          </a:p>
          <a:p>
            <a:r>
              <a:rPr lang="en-US" dirty="0" smtClean="0">
                <a:latin typeface="Calibri" panose="020F0502020204030204"/>
              </a:rPr>
              <a:t>Improving HIV Health Outcomes through the Coordination of Supportive Employment and Housing Services </a:t>
            </a:r>
          </a:p>
          <a:p>
            <a:pPr marL="0" indent="0">
              <a:buFont typeface="Arial" panose="020B0604020202020204" pitchFamily="34" charset="0"/>
              <a:buNone/>
            </a:pPr>
            <a:endParaRPr lang="en-US" dirty="0" smtClean="0">
              <a:latin typeface="Calibri" panose="020F0502020204030204"/>
            </a:endParaRPr>
          </a:p>
          <a:p>
            <a:endParaRPr lang="en-US" dirty="0"/>
          </a:p>
        </p:txBody>
      </p:sp>
      <p:sp>
        <p:nvSpPr>
          <p:cNvPr id="14" name="Rectangle 13"/>
          <p:cNvSpPr/>
          <p:nvPr/>
        </p:nvSpPr>
        <p:spPr>
          <a:xfrm>
            <a:off x="4062869" y="1616495"/>
            <a:ext cx="4857847" cy="954107"/>
          </a:xfrm>
          <a:prstGeom prst="rect">
            <a:avLst/>
          </a:prstGeom>
        </p:spPr>
        <p:txBody>
          <a:bodyPr wrap="square">
            <a:spAutoFit/>
          </a:bodyPr>
          <a:lstStyle/>
          <a:p>
            <a:r>
              <a:rPr lang="en-US" sz="1400" b="1" dirty="0" smtClean="0">
                <a:solidFill>
                  <a:srgbClr val="0F4D7B"/>
                </a:solidFill>
                <a:cs typeface="Arial" panose="020B0604020202020204" pitchFamily="34" charset="0"/>
              </a:rPr>
              <a:t>Viral </a:t>
            </a:r>
            <a:r>
              <a:rPr lang="en-US" sz="1400" b="1" dirty="0">
                <a:solidFill>
                  <a:srgbClr val="0F4D7B"/>
                </a:solidFill>
                <a:cs typeface="Arial" panose="020B0604020202020204" pitchFamily="34" charset="0"/>
              </a:rPr>
              <a:t>Suppression among </a:t>
            </a:r>
            <a:r>
              <a:rPr lang="en-US" sz="1400" b="1" dirty="0">
                <a:solidFill>
                  <a:srgbClr val="0F4D7B"/>
                </a:solidFill>
              </a:rPr>
              <a:t>Clients Served by the Ryan White HIV/AIDS Program, </a:t>
            </a:r>
            <a:r>
              <a:rPr lang="en-US" sz="1400" b="1" dirty="0">
                <a:solidFill>
                  <a:srgbClr val="0F4D7B"/>
                </a:solidFill>
                <a:cs typeface="Arial" panose="020B0604020202020204" pitchFamily="34" charset="0"/>
              </a:rPr>
              <a:t>by Housing Status, 2010‒2015</a:t>
            </a:r>
            <a:r>
              <a:rPr lang="en-US" sz="1400" b="1" dirty="0">
                <a:solidFill>
                  <a:srgbClr val="0F4D7B"/>
                </a:solidFill>
              </a:rPr>
              <a:t>—United States and 3 </a:t>
            </a:r>
            <a:r>
              <a:rPr lang="en-US" sz="1400" b="1" dirty="0" err="1">
                <a:solidFill>
                  <a:srgbClr val="0F4D7B"/>
                </a:solidFill>
              </a:rPr>
              <a:t>Territories</a:t>
            </a:r>
            <a:r>
              <a:rPr lang="en-US" sz="1400" b="1" baseline="30000" dirty="0" err="1">
                <a:solidFill>
                  <a:srgbClr val="0F4D7B"/>
                </a:solidFill>
              </a:rPr>
              <a:t>a</a:t>
            </a:r>
            <a:endParaRPr lang="en-US" sz="1400" b="1" dirty="0">
              <a:solidFill>
                <a:srgbClr val="0F4D7B"/>
              </a:solidFill>
            </a:endParaRPr>
          </a:p>
          <a:p>
            <a:endParaRPr lang="en-US" sz="1400" b="1" dirty="0">
              <a:solidFill>
                <a:srgbClr val="295381"/>
              </a:solidFill>
            </a:endParaRPr>
          </a:p>
        </p:txBody>
      </p:sp>
      <p:sp>
        <p:nvSpPr>
          <p:cNvPr id="16" name="TextBox 15"/>
          <p:cNvSpPr txBox="1">
            <a:spLocks noChangeArrowheads="1"/>
          </p:cNvSpPr>
          <p:nvPr/>
        </p:nvSpPr>
        <p:spPr bwMode="auto">
          <a:xfrm>
            <a:off x="-13649" y="6185557"/>
            <a:ext cx="8120419"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800" i="1" dirty="0" smtClean="0">
                <a:solidFill>
                  <a:schemeClr val="tx1"/>
                </a:solidFill>
                <a:latin typeface="+mn-lt"/>
                <a:cs typeface="Arial" panose="020B0604020202020204" pitchFamily="34" charset="0"/>
              </a:rPr>
              <a:t>Viral suppression: </a:t>
            </a:r>
            <a:r>
              <a:rPr lang="en-US" altLang="en-US" sz="800" dirty="0" smtClean="0">
                <a:solidFill>
                  <a:schemeClr val="tx1"/>
                </a:solidFill>
                <a:latin typeface="+mn-lt"/>
                <a:cs typeface="Arial" panose="020B0604020202020204" pitchFamily="34" charset="0"/>
              </a:rPr>
              <a:t>≥1 outpatient/ambulatory medical care </a:t>
            </a:r>
            <a:r>
              <a:rPr lang="en-US" altLang="en-US" sz="800" dirty="0">
                <a:solidFill>
                  <a:schemeClr val="tx1"/>
                </a:solidFill>
                <a:latin typeface="+mn-lt"/>
                <a:cs typeface="Arial" panose="020B0604020202020204" pitchFamily="34" charset="0"/>
              </a:rPr>
              <a:t>visit during the calendar year and </a:t>
            </a:r>
            <a:r>
              <a:rPr lang="en-US" altLang="en-US" sz="800" dirty="0" smtClean="0">
                <a:solidFill>
                  <a:schemeClr val="tx1"/>
                </a:solidFill>
                <a:latin typeface="+mn-lt"/>
                <a:cs typeface="Arial" panose="020B0604020202020204" pitchFamily="34" charset="0"/>
              </a:rPr>
              <a:t>≥</a:t>
            </a:r>
            <a:r>
              <a:rPr lang="en-US" altLang="en-US" sz="800" dirty="0">
                <a:solidFill>
                  <a:schemeClr val="tx1"/>
                </a:solidFill>
                <a:latin typeface="+mn-lt"/>
                <a:cs typeface="Arial" panose="020B0604020202020204" pitchFamily="34" charset="0"/>
              </a:rPr>
              <a:t>1 viral load </a:t>
            </a:r>
            <a:r>
              <a:rPr lang="en-US" altLang="en-US" sz="800" dirty="0" smtClean="0">
                <a:solidFill>
                  <a:schemeClr val="tx1"/>
                </a:solidFill>
                <a:latin typeface="+mn-lt"/>
                <a:cs typeface="Arial" panose="020B0604020202020204" pitchFamily="34" charset="0"/>
              </a:rPr>
              <a:t>reported, with the last </a:t>
            </a:r>
            <a:r>
              <a:rPr lang="en-US" altLang="en-US" sz="800" dirty="0">
                <a:solidFill>
                  <a:schemeClr val="tx1"/>
                </a:solidFill>
                <a:latin typeface="+mn-lt"/>
                <a:cs typeface="Arial" panose="020B0604020202020204" pitchFamily="34" charset="0"/>
              </a:rPr>
              <a:t>viral load </a:t>
            </a:r>
            <a:r>
              <a:rPr lang="en-US" altLang="en-US" sz="800" dirty="0" smtClean="0">
                <a:solidFill>
                  <a:schemeClr val="tx1"/>
                </a:solidFill>
                <a:latin typeface="+mn-lt"/>
                <a:cs typeface="Arial" panose="020B0604020202020204" pitchFamily="34" charset="0"/>
              </a:rPr>
              <a:t>result &lt;200 copies/</a:t>
            </a:r>
            <a:r>
              <a:rPr lang="en-US" altLang="en-US" sz="800" dirty="0" err="1" smtClean="0">
                <a:solidFill>
                  <a:schemeClr val="tx1"/>
                </a:solidFill>
                <a:latin typeface="+mn-lt"/>
                <a:cs typeface="Arial" panose="020B0604020202020204" pitchFamily="34" charset="0"/>
              </a:rPr>
              <a:t>mL.</a:t>
            </a:r>
            <a:endParaRPr lang="en-US" altLang="en-US" sz="800" dirty="0" smtClean="0">
              <a:solidFill>
                <a:schemeClr val="tx1"/>
              </a:solidFill>
              <a:latin typeface="+mn-lt"/>
              <a:cs typeface="Arial" panose="020B0604020202020204" pitchFamily="34" charset="0"/>
            </a:endParaRPr>
          </a:p>
          <a:p>
            <a:pPr eaLnBrk="1" hangingPunct="1">
              <a:spcBef>
                <a:spcPct val="0"/>
              </a:spcBef>
              <a:buNone/>
            </a:pPr>
            <a:r>
              <a:rPr lang="en-US" sz="800" baseline="30000" dirty="0">
                <a:solidFill>
                  <a:prstClr val="black"/>
                </a:solidFill>
                <a:latin typeface="+mn-lt"/>
              </a:rPr>
              <a:t>a </a:t>
            </a:r>
            <a:r>
              <a:rPr lang="en-US" sz="800" dirty="0">
                <a:solidFill>
                  <a:prstClr val="black"/>
                </a:solidFill>
                <a:latin typeface="+mn-lt"/>
              </a:rPr>
              <a:t>Guam, Puerto Rico, and the U.S. Virgin Islands.</a:t>
            </a:r>
          </a:p>
        </p:txBody>
      </p:sp>
    </p:spTree>
    <p:extLst>
      <p:ext uri="{BB962C8B-B14F-4D97-AF65-F5344CB8AC3E}">
        <p14:creationId xmlns:p14="http://schemas.microsoft.com/office/powerpoint/2010/main" val="23922464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63285" y="105237"/>
            <a:ext cx="8810898" cy="1325563"/>
          </a:xfrm>
        </p:spPr>
        <p:txBody>
          <a:bodyPr/>
          <a:lstStyle/>
          <a:p>
            <a:r>
              <a:rPr lang="en-US" dirty="0"/>
              <a:t>Identifying New Approaches </a:t>
            </a:r>
            <a:r>
              <a:rPr lang="en-US" dirty="0" smtClean="0"/>
              <a:t>to Improve </a:t>
            </a:r>
            <a:r>
              <a:rPr lang="en-US" dirty="0"/>
              <a:t>Health </a:t>
            </a:r>
            <a:r>
              <a:rPr lang="en-US" dirty="0" smtClean="0"/>
              <a:t>Outcomes </a:t>
            </a:r>
            <a:endParaRPr lang="en-US" dirty="0"/>
          </a:p>
        </p:txBody>
      </p:sp>
      <p:sp>
        <p:nvSpPr>
          <p:cNvPr id="2" name="Slide Number Placeholder 1"/>
          <p:cNvSpPr>
            <a:spLocks noGrp="1"/>
          </p:cNvSpPr>
          <p:nvPr>
            <p:ph type="sldNum" sz="quarter" idx="12"/>
          </p:nvPr>
        </p:nvSpPr>
        <p:spPr/>
        <p:txBody>
          <a:bodyPr/>
          <a:lstStyle/>
          <a:p>
            <a:fld id="{7391EDBC-5481-E248-9D04-B6CCC7FAB9E3}" type="slidenum">
              <a:rPr lang="en-US" smtClean="0"/>
              <a:pPr/>
              <a:t>27</a:t>
            </a:fld>
            <a:endParaRPr lang="en-US" dirty="0"/>
          </a:p>
        </p:txBody>
      </p:sp>
      <p:sp>
        <p:nvSpPr>
          <p:cNvPr id="6" name="Content Placeholder 2"/>
          <p:cNvSpPr txBox="1">
            <a:spLocks/>
          </p:cNvSpPr>
          <p:nvPr/>
        </p:nvSpPr>
        <p:spPr>
          <a:xfrm>
            <a:off x="163285" y="1671854"/>
            <a:ext cx="8810898" cy="4677520"/>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solidFill>
                  <a:srgbClr val="295381"/>
                </a:solidFill>
              </a:rPr>
              <a:t>Building Futures for Youth Living with HIV (evaluation study)</a:t>
            </a:r>
          </a:p>
          <a:p>
            <a:pPr lvl="1"/>
            <a:r>
              <a:rPr lang="en-US" sz="2400" dirty="0" smtClean="0"/>
              <a:t>Use data to assess the current state of youth living with HIV aged 13-24 receiving RWHAP-funded care. </a:t>
            </a:r>
          </a:p>
          <a:p>
            <a:pPr lvl="1"/>
            <a:r>
              <a:rPr lang="en-US" sz="2400" dirty="0" smtClean="0"/>
              <a:t>Identify best practices to improve care and treatment for youth living with HIV </a:t>
            </a:r>
          </a:p>
          <a:p>
            <a:pPr lvl="2"/>
            <a:r>
              <a:rPr lang="en-US" sz="2000" dirty="0"/>
              <a:t>O</a:t>
            </a:r>
            <a:r>
              <a:rPr lang="en-US" sz="2000" dirty="0" smtClean="0"/>
              <a:t>vercome </a:t>
            </a:r>
            <a:r>
              <a:rPr lang="en-US" sz="2000" dirty="0"/>
              <a:t>barriers to care, fill gaps in care, </a:t>
            </a:r>
            <a:r>
              <a:rPr lang="en-US" sz="2000" dirty="0" smtClean="0"/>
              <a:t>optimize </a:t>
            </a:r>
            <a:r>
              <a:rPr lang="en-US" sz="2000" dirty="0"/>
              <a:t>health </a:t>
            </a:r>
            <a:r>
              <a:rPr lang="en-US" sz="2000" dirty="0" smtClean="0"/>
              <a:t>outcomes</a:t>
            </a:r>
            <a:endParaRPr lang="en-US" sz="2400" dirty="0" smtClean="0"/>
          </a:p>
          <a:p>
            <a:pPr lvl="1"/>
            <a:r>
              <a:rPr lang="en-US" sz="2400" dirty="0" smtClean="0"/>
              <a:t>Develop </a:t>
            </a:r>
            <a:r>
              <a:rPr lang="en-US" sz="2400" dirty="0"/>
              <a:t>and provide technical assistance for youth-serving RWHAP </a:t>
            </a:r>
            <a:r>
              <a:rPr lang="en-US" sz="2400" dirty="0" smtClean="0"/>
              <a:t>providers</a:t>
            </a:r>
            <a:endParaRPr lang="en-US" sz="2400" dirty="0">
              <a:solidFill>
                <a:srgbClr val="295381"/>
              </a:solidFill>
            </a:endParaRPr>
          </a:p>
        </p:txBody>
      </p:sp>
    </p:spTree>
    <p:extLst>
      <p:ext uri="{BB962C8B-B14F-4D97-AF65-F5344CB8AC3E}">
        <p14:creationId xmlns:p14="http://schemas.microsoft.com/office/powerpoint/2010/main" val="38268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63285" y="105237"/>
            <a:ext cx="8810898" cy="1325563"/>
          </a:xfrm>
        </p:spPr>
        <p:txBody>
          <a:bodyPr/>
          <a:lstStyle/>
          <a:p>
            <a:r>
              <a:rPr lang="en-US" dirty="0"/>
              <a:t>Identifying New Approaches </a:t>
            </a:r>
            <a:r>
              <a:rPr lang="en-US" dirty="0" smtClean="0"/>
              <a:t>to Improve </a:t>
            </a:r>
            <a:r>
              <a:rPr lang="en-US" dirty="0"/>
              <a:t>Health </a:t>
            </a:r>
            <a:r>
              <a:rPr lang="en-US" dirty="0" smtClean="0"/>
              <a:t>Outcomes </a:t>
            </a:r>
            <a:endParaRPr lang="en-US" dirty="0"/>
          </a:p>
        </p:txBody>
      </p:sp>
      <p:sp>
        <p:nvSpPr>
          <p:cNvPr id="2" name="Slide Number Placeholder 1"/>
          <p:cNvSpPr>
            <a:spLocks noGrp="1"/>
          </p:cNvSpPr>
          <p:nvPr>
            <p:ph type="sldNum" sz="quarter" idx="12"/>
          </p:nvPr>
        </p:nvSpPr>
        <p:spPr/>
        <p:txBody>
          <a:bodyPr/>
          <a:lstStyle/>
          <a:p>
            <a:fld id="{7391EDBC-5481-E248-9D04-B6CCC7FAB9E3}" type="slidenum">
              <a:rPr lang="en-US" smtClean="0"/>
              <a:pPr/>
              <a:t>28</a:t>
            </a:fld>
            <a:endParaRPr lang="en-US" dirty="0"/>
          </a:p>
        </p:txBody>
      </p:sp>
      <p:sp>
        <p:nvSpPr>
          <p:cNvPr id="6" name="Content Placeholder 2"/>
          <p:cNvSpPr txBox="1">
            <a:spLocks/>
          </p:cNvSpPr>
          <p:nvPr/>
        </p:nvSpPr>
        <p:spPr>
          <a:xfrm>
            <a:off x="163285" y="1671854"/>
            <a:ext cx="8810898" cy="4677520"/>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295381"/>
                </a:solidFill>
              </a:rPr>
              <a:t>Implementation Center for HIV Clinical Quality Improvement </a:t>
            </a:r>
          </a:p>
          <a:p>
            <a:pPr lvl="1"/>
            <a:r>
              <a:rPr lang="en-US" sz="2400" dirty="0" smtClean="0"/>
              <a:t>Provide </a:t>
            </a:r>
            <a:r>
              <a:rPr lang="en-US" sz="2400" dirty="0"/>
              <a:t>training and technical assistance to </a:t>
            </a:r>
            <a:r>
              <a:rPr lang="en-US" sz="2400" dirty="0" smtClean="0"/>
              <a:t>recipients </a:t>
            </a:r>
            <a:r>
              <a:rPr lang="en-US" sz="2400" dirty="0"/>
              <a:t>aimed at improving patient health outcomes </a:t>
            </a:r>
            <a:endParaRPr lang="en-US" sz="2400" dirty="0" smtClean="0"/>
          </a:p>
          <a:p>
            <a:pPr marL="457200" lvl="1" indent="0">
              <a:buNone/>
            </a:pPr>
            <a:endParaRPr lang="en-US" sz="2400" dirty="0"/>
          </a:p>
          <a:p>
            <a:r>
              <a:rPr lang="en-US" sz="2800" b="1" dirty="0">
                <a:solidFill>
                  <a:srgbClr val="295381"/>
                </a:solidFill>
              </a:rPr>
              <a:t>Assessing client factors with detectable viral load (evaluation study)</a:t>
            </a:r>
          </a:p>
          <a:p>
            <a:pPr lvl="1"/>
            <a:r>
              <a:rPr lang="en-US" sz="2400" dirty="0"/>
              <a:t>Identify differences between PLWH who are virally suppressed </a:t>
            </a:r>
            <a:r>
              <a:rPr lang="en-US" sz="2400" dirty="0" smtClean="0"/>
              <a:t>and </a:t>
            </a:r>
            <a:r>
              <a:rPr lang="en-US" sz="2400" dirty="0"/>
              <a:t>those who are </a:t>
            </a:r>
            <a:r>
              <a:rPr lang="en-US" sz="2400" dirty="0" smtClean="0"/>
              <a:t>not</a:t>
            </a:r>
          </a:p>
          <a:p>
            <a:pPr lvl="1"/>
            <a:r>
              <a:rPr lang="en-US" sz="2400" dirty="0" smtClean="0"/>
              <a:t>Identify </a:t>
            </a:r>
            <a:r>
              <a:rPr lang="en-US" sz="2400" dirty="0"/>
              <a:t>new strategies to </a:t>
            </a:r>
            <a:r>
              <a:rPr lang="en-US" sz="2400" dirty="0" smtClean="0"/>
              <a:t>achieve improved viral suppression</a:t>
            </a:r>
            <a:endParaRPr lang="en-US" sz="2400" dirty="0"/>
          </a:p>
        </p:txBody>
      </p:sp>
    </p:spTree>
    <p:extLst>
      <p:ext uri="{BB962C8B-B14F-4D97-AF65-F5344CB8AC3E}">
        <p14:creationId xmlns:p14="http://schemas.microsoft.com/office/powerpoint/2010/main" val="3770895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70818" y="117565"/>
            <a:ext cx="8948345" cy="1328113"/>
          </a:xfrm>
        </p:spPr>
        <p:txBody>
          <a:bodyPr/>
          <a:lstStyle/>
          <a:p>
            <a:r>
              <a:rPr lang="en-US" dirty="0"/>
              <a:t>Identifying New </a:t>
            </a:r>
            <a:r>
              <a:rPr lang="en-US" dirty="0" smtClean="0"/>
              <a:t>Approaches to </a:t>
            </a:r>
            <a:r>
              <a:rPr lang="en-US" dirty="0"/>
              <a:t>Improve Health </a:t>
            </a:r>
            <a:r>
              <a:rPr lang="en-US" dirty="0" smtClean="0"/>
              <a:t>Outcomes </a:t>
            </a:r>
            <a:endParaRPr lang="en-US" dirty="0"/>
          </a:p>
        </p:txBody>
      </p:sp>
      <p:sp>
        <p:nvSpPr>
          <p:cNvPr id="2" name="Slide Number Placeholder 1"/>
          <p:cNvSpPr>
            <a:spLocks noGrp="1"/>
          </p:cNvSpPr>
          <p:nvPr>
            <p:ph type="sldNum" sz="quarter" idx="12"/>
          </p:nvPr>
        </p:nvSpPr>
        <p:spPr/>
        <p:txBody>
          <a:bodyPr/>
          <a:lstStyle/>
          <a:p>
            <a:fld id="{7391EDBC-5481-E248-9D04-B6CCC7FAB9E3}" type="slidenum">
              <a:rPr lang="en-US" smtClean="0"/>
              <a:pPr/>
              <a:t>29</a:t>
            </a:fld>
            <a:endParaRPr lang="en-US" dirty="0"/>
          </a:p>
        </p:txBody>
      </p:sp>
      <p:sp>
        <p:nvSpPr>
          <p:cNvPr id="6" name="Content Placeholder 2"/>
          <p:cNvSpPr txBox="1">
            <a:spLocks/>
          </p:cNvSpPr>
          <p:nvPr/>
        </p:nvSpPr>
        <p:spPr>
          <a:xfrm>
            <a:off x="105504" y="1690689"/>
            <a:ext cx="8686800" cy="4693918"/>
          </a:xfr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solidFill>
                  <a:srgbClr val="295381"/>
                </a:solidFill>
              </a:rPr>
              <a:t>Dissemination </a:t>
            </a:r>
            <a:r>
              <a:rPr lang="en-US" sz="2800" b="1" dirty="0">
                <a:solidFill>
                  <a:srgbClr val="295381"/>
                </a:solidFill>
              </a:rPr>
              <a:t>of Evidence-Informed Interventions to Improve Health Outcomes Along the HIV Care Continuum </a:t>
            </a:r>
          </a:p>
          <a:p>
            <a:pPr lvl="1"/>
            <a:r>
              <a:rPr lang="en-US" sz="2400" dirty="0"/>
              <a:t>F</a:t>
            </a:r>
            <a:r>
              <a:rPr lang="en-US" sz="2400" dirty="0" smtClean="0"/>
              <a:t>our </a:t>
            </a:r>
            <a:r>
              <a:rPr lang="en-US" sz="2400" dirty="0"/>
              <a:t>evidence-informed </a:t>
            </a:r>
            <a:r>
              <a:rPr lang="en-US" sz="2400" dirty="0" smtClean="0"/>
              <a:t>care </a:t>
            </a:r>
            <a:r>
              <a:rPr lang="en-US" sz="2400" dirty="0"/>
              <a:t>and </a:t>
            </a:r>
            <a:r>
              <a:rPr lang="en-US" sz="2400" dirty="0" smtClean="0"/>
              <a:t>treatment </a:t>
            </a:r>
            <a:r>
              <a:rPr lang="en-US" sz="2400" dirty="0"/>
              <a:t>i</a:t>
            </a:r>
            <a:r>
              <a:rPr lang="en-US" sz="2400" dirty="0" smtClean="0"/>
              <a:t>nterventions for </a:t>
            </a:r>
            <a:r>
              <a:rPr lang="en-US" sz="2400" dirty="0"/>
              <a:t>linkage and retention</a:t>
            </a:r>
          </a:p>
          <a:p>
            <a:pPr lvl="1"/>
            <a:r>
              <a:rPr lang="en-US" sz="2400" dirty="0"/>
              <a:t>Based on evidence informed interventions: </a:t>
            </a:r>
            <a:r>
              <a:rPr lang="en-US" sz="2400" dirty="0" smtClean="0"/>
              <a:t>Jail</a:t>
            </a:r>
            <a:r>
              <a:rPr lang="en-US" sz="2400" dirty="0"/>
              <a:t>, Outreach, Buprenorphine, </a:t>
            </a:r>
            <a:r>
              <a:rPr lang="en-US" sz="2400" dirty="0" smtClean="0"/>
              <a:t>and Re-Engagement </a:t>
            </a:r>
            <a:r>
              <a:rPr lang="en-US" sz="2400" dirty="0"/>
              <a:t>and Retention </a:t>
            </a:r>
            <a:r>
              <a:rPr lang="en-US" sz="2400" dirty="0" smtClean="0"/>
              <a:t>initiatives</a:t>
            </a:r>
          </a:p>
          <a:p>
            <a:pPr lvl="1"/>
            <a:endParaRPr lang="en-US" sz="2400" dirty="0" smtClean="0"/>
          </a:p>
          <a:p>
            <a:r>
              <a:rPr lang="en-US" sz="2800" b="1" dirty="0">
                <a:solidFill>
                  <a:srgbClr val="295381"/>
                </a:solidFill>
              </a:rPr>
              <a:t>Using Evidence Informed Interventions to Improve Health Outcomes among People Living with HIV </a:t>
            </a:r>
          </a:p>
          <a:p>
            <a:pPr lvl="1"/>
            <a:r>
              <a:rPr lang="en-US" sz="2400" dirty="0"/>
              <a:t>Improving HIV health outcomes for transgender </a:t>
            </a:r>
            <a:r>
              <a:rPr lang="en-US" sz="2400" dirty="0" smtClean="0"/>
              <a:t>women and black </a:t>
            </a:r>
            <a:r>
              <a:rPr lang="en-US" sz="2400" dirty="0"/>
              <a:t>men who have sex with men </a:t>
            </a:r>
            <a:endParaRPr lang="en-US" sz="2400" dirty="0" smtClean="0"/>
          </a:p>
          <a:p>
            <a:pPr lvl="1"/>
            <a:r>
              <a:rPr lang="en-US" sz="2400" dirty="0" smtClean="0"/>
              <a:t>Integrating </a:t>
            </a:r>
            <a:r>
              <a:rPr lang="en-US" sz="2400" dirty="0"/>
              <a:t>behavioral health with primary medical care for </a:t>
            </a:r>
            <a:r>
              <a:rPr lang="en-US" sz="2400" dirty="0" smtClean="0"/>
              <a:t>people living with HIV </a:t>
            </a:r>
            <a:endParaRPr lang="en-US" sz="2400" dirty="0"/>
          </a:p>
          <a:p>
            <a:pPr lvl="1"/>
            <a:r>
              <a:rPr lang="en-US" sz="2400" dirty="0"/>
              <a:t>Identifying and addressing trauma among </a:t>
            </a:r>
            <a:r>
              <a:rPr lang="en-US" sz="2400" dirty="0" smtClean="0"/>
              <a:t>people living with HIV </a:t>
            </a:r>
            <a:endParaRPr lang="en-US" sz="2400" dirty="0"/>
          </a:p>
        </p:txBody>
      </p:sp>
    </p:spTree>
    <p:extLst>
      <p:ext uri="{BB962C8B-B14F-4D97-AF65-F5344CB8AC3E}">
        <p14:creationId xmlns:p14="http://schemas.microsoft.com/office/powerpoint/2010/main" val="42696057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365126"/>
            <a:ext cx="8162653" cy="1325563"/>
          </a:xfrm>
        </p:spPr>
        <p:txBody>
          <a:bodyPr>
            <a:normAutofit/>
          </a:bodyPr>
          <a:lstStyle/>
          <a:p>
            <a:r>
              <a:rPr lang="en-US" sz="4000" dirty="0" smtClean="0"/>
              <a:t>Today’s Session</a:t>
            </a:r>
            <a:endParaRPr lang="en-US" sz="4000" dirty="0"/>
          </a:p>
        </p:txBody>
      </p:sp>
      <p:sp>
        <p:nvSpPr>
          <p:cNvPr id="3" name="Content Placeholder 2"/>
          <p:cNvSpPr>
            <a:spLocks noGrp="1"/>
          </p:cNvSpPr>
          <p:nvPr>
            <p:ph idx="1"/>
          </p:nvPr>
        </p:nvSpPr>
        <p:spPr>
          <a:xfrm>
            <a:off x="121920" y="1690689"/>
            <a:ext cx="8827527" cy="4588042"/>
          </a:xfrm>
        </p:spPr>
        <p:txBody>
          <a:bodyPr>
            <a:noAutofit/>
          </a:bodyPr>
          <a:lstStyle/>
          <a:p>
            <a:pPr>
              <a:lnSpc>
                <a:spcPct val="120000"/>
              </a:lnSpc>
              <a:spcBef>
                <a:spcPts val="0"/>
              </a:spcBef>
            </a:pPr>
            <a:r>
              <a:rPr lang="en-US" sz="2400" dirty="0" smtClean="0"/>
              <a:t>Using National-Level RWHAP Data to Inform Program Decision-Making </a:t>
            </a:r>
            <a:r>
              <a:rPr lang="en-US" sz="2400" dirty="0"/>
              <a:t>and P</a:t>
            </a:r>
            <a:r>
              <a:rPr lang="en-US" sz="2400" dirty="0" smtClean="0"/>
              <a:t>riorities</a:t>
            </a:r>
          </a:p>
          <a:p>
            <a:pPr lvl="1">
              <a:spcBef>
                <a:spcPts val="600"/>
              </a:spcBef>
            </a:pPr>
            <a:r>
              <a:rPr lang="en-US" sz="1800" dirty="0" smtClean="0"/>
              <a:t>HRSA HIV/AIDS Bureau – Stacy Cohen</a:t>
            </a:r>
          </a:p>
          <a:p>
            <a:pPr>
              <a:spcBef>
                <a:spcPts val="600"/>
              </a:spcBef>
            </a:pPr>
            <a:r>
              <a:rPr lang="en-US" sz="2400" dirty="0"/>
              <a:t>Data Disconnect </a:t>
            </a:r>
          </a:p>
          <a:p>
            <a:pPr lvl="1">
              <a:spcBef>
                <a:spcPts val="600"/>
              </a:spcBef>
            </a:pPr>
            <a:r>
              <a:rPr lang="en-US" sz="1800" dirty="0"/>
              <a:t>Elmhurst Hospital Center, Ryan White HIV/AIDS Program (Part C) – Carlos Salama, MD</a:t>
            </a:r>
          </a:p>
          <a:p>
            <a:pPr>
              <a:spcBef>
                <a:spcPts val="600"/>
              </a:spcBef>
            </a:pPr>
            <a:r>
              <a:rPr lang="en-US" sz="2400" dirty="0" smtClean="0"/>
              <a:t>Data to Care</a:t>
            </a:r>
          </a:p>
          <a:p>
            <a:pPr lvl="1">
              <a:spcBef>
                <a:spcPts val="600"/>
              </a:spcBef>
            </a:pPr>
            <a:r>
              <a:rPr lang="en-US" sz="1800" dirty="0" err="1" smtClean="0"/>
              <a:t>McAuley</a:t>
            </a:r>
            <a:r>
              <a:rPr lang="en-US" sz="1800" dirty="0" smtClean="0"/>
              <a:t> Clinic, Mercy Health Saint Mary’s, Ryan White HIV/AIDS Program (Part </a:t>
            </a:r>
            <a:r>
              <a:rPr lang="en-US" sz="1800" dirty="0"/>
              <a:t>C</a:t>
            </a:r>
            <a:r>
              <a:rPr lang="en-US" sz="1800" dirty="0" smtClean="0"/>
              <a:t>) – C. Ryan Tomlin, </a:t>
            </a:r>
            <a:r>
              <a:rPr lang="en-US" sz="1800" dirty="0" err="1" smtClean="0"/>
              <a:t>Pharm.D</a:t>
            </a:r>
            <a:r>
              <a:rPr lang="en-US" sz="1800" dirty="0" smtClean="0"/>
              <a:t>., BCPS, AAHIVP</a:t>
            </a:r>
          </a:p>
          <a:p>
            <a:pPr>
              <a:spcBef>
                <a:spcPts val="600"/>
              </a:spcBef>
            </a:pPr>
            <a:r>
              <a:rPr lang="en-US" sz="2400" dirty="0" smtClean="0"/>
              <a:t>Using Data to Inform Decisions and Drive Performance</a:t>
            </a:r>
            <a:endParaRPr lang="en-US" sz="2400" dirty="0"/>
          </a:p>
          <a:p>
            <a:pPr lvl="1">
              <a:spcBef>
                <a:spcPts val="600"/>
              </a:spcBef>
            </a:pPr>
            <a:r>
              <a:rPr lang="en-US" sz="1800" dirty="0" smtClean="0"/>
              <a:t>Nashville/Davidson County TGA, </a:t>
            </a:r>
            <a:r>
              <a:rPr lang="en-US" sz="1800" dirty="0"/>
              <a:t>Ryan White HIV/AIDS Program (Part </a:t>
            </a:r>
            <a:r>
              <a:rPr lang="en-US" sz="1800" dirty="0" smtClean="0"/>
              <a:t>A) </a:t>
            </a:r>
            <a:r>
              <a:rPr lang="en-US" sz="1800" dirty="0"/>
              <a:t>– </a:t>
            </a:r>
            <a:r>
              <a:rPr lang="en-US" sz="1800" dirty="0" smtClean="0"/>
              <a:t>Pam Sylakowski</a:t>
            </a:r>
            <a:endParaRPr lang="en-US" b="0" dirty="0" smtClean="0"/>
          </a:p>
          <a:p>
            <a:pPr>
              <a:spcBef>
                <a:spcPts val="600"/>
              </a:spcBef>
            </a:pPr>
            <a:r>
              <a:rPr lang="en-US" sz="2400" dirty="0" smtClean="0"/>
              <a:t>Interactive feedback session: How do you use your data?</a:t>
            </a:r>
            <a:endParaRPr lang="en-US" sz="2400" dirty="0"/>
          </a:p>
          <a:p>
            <a:pPr lvl="1">
              <a:spcBef>
                <a:spcPts val="600"/>
              </a:spcBef>
            </a:pPr>
            <a:r>
              <a:rPr lang="en-US" sz="1800" dirty="0" smtClean="0"/>
              <a:t>All participants</a:t>
            </a:r>
          </a:p>
        </p:txBody>
      </p:sp>
    </p:spTree>
    <p:extLst>
      <p:ext uri="{BB962C8B-B14F-4D97-AF65-F5344CB8AC3E}">
        <p14:creationId xmlns:p14="http://schemas.microsoft.com/office/powerpoint/2010/main" val="602492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normAutofit/>
          </a:bodyPr>
          <a:lstStyle/>
          <a:p>
            <a:r>
              <a:rPr lang="en-US" sz="4000" dirty="0" smtClean="0"/>
              <a:t>Summary</a:t>
            </a:r>
            <a:endParaRPr lang="en-US" sz="4000" dirty="0"/>
          </a:p>
        </p:txBody>
      </p:sp>
      <p:sp>
        <p:nvSpPr>
          <p:cNvPr id="2" name="Slide Number Placeholder 1"/>
          <p:cNvSpPr>
            <a:spLocks noGrp="1"/>
          </p:cNvSpPr>
          <p:nvPr>
            <p:ph type="sldNum" sz="quarter" idx="12"/>
          </p:nvPr>
        </p:nvSpPr>
        <p:spPr/>
        <p:txBody>
          <a:bodyPr/>
          <a:lstStyle/>
          <a:p>
            <a:fld id="{7391EDBC-5481-E248-9D04-B6CCC7FAB9E3}" type="slidenum">
              <a:rPr lang="en-US" smtClean="0"/>
              <a:pPr/>
              <a:t>30</a:t>
            </a:fld>
            <a:endParaRPr lang="en-US" dirty="0"/>
          </a:p>
        </p:txBody>
      </p:sp>
      <p:sp>
        <p:nvSpPr>
          <p:cNvPr id="6" name="Content Placeholder 2"/>
          <p:cNvSpPr txBox="1">
            <a:spLocks/>
          </p:cNvSpPr>
          <p:nvPr/>
        </p:nvSpPr>
        <p:spPr>
          <a:xfrm>
            <a:off x="145974" y="1554370"/>
            <a:ext cx="8907875" cy="4693918"/>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solidFill>
                  <a:srgbClr val="295381"/>
                </a:solidFill>
              </a:rPr>
              <a:t>The Ryan White HIV/AIDS Program (RWHAP) provides HIV care, treatment, and support service to over 500,000 people living with diagnosed HIV in the U.S.</a:t>
            </a:r>
          </a:p>
          <a:p>
            <a:pPr marL="0" indent="0">
              <a:buNone/>
            </a:pPr>
            <a:r>
              <a:rPr lang="en-US" sz="2400" b="1" dirty="0" smtClean="0">
                <a:solidFill>
                  <a:srgbClr val="295381"/>
                </a:solidFill>
              </a:rPr>
              <a:t> </a:t>
            </a:r>
          </a:p>
          <a:p>
            <a:r>
              <a:rPr lang="en-US" sz="2400" b="1" dirty="0" smtClean="0">
                <a:solidFill>
                  <a:srgbClr val="295381"/>
                </a:solidFill>
              </a:rPr>
              <a:t>People living with HIV (PLWH) receiving RWHAP services have better viral suppression outcomes than the national average </a:t>
            </a:r>
          </a:p>
          <a:p>
            <a:pPr lvl="1"/>
            <a:r>
              <a:rPr lang="en-US" sz="2400" dirty="0" smtClean="0"/>
              <a:t>Lowers HIV transmission</a:t>
            </a:r>
          </a:p>
          <a:p>
            <a:pPr lvl="1"/>
            <a:r>
              <a:rPr lang="en-US" sz="2400" dirty="0" smtClean="0"/>
              <a:t>Improves the lifespan of the PLWH</a:t>
            </a:r>
          </a:p>
          <a:p>
            <a:pPr marL="457200" lvl="1" indent="0">
              <a:buNone/>
            </a:pPr>
            <a:endParaRPr lang="en-US" sz="1400" dirty="0" smtClean="0"/>
          </a:p>
          <a:p>
            <a:r>
              <a:rPr lang="en-US" sz="2400" b="1" dirty="0" smtClean="0">
                <a:solidFill>
                  <a:srgbClr val="295381"/>
                </a:solidFill>
              </a:rPr>
              <a:t>RWHAP utilizes data to develop</a:t>
            </a:r>
            <a:r>
              <a:rPr lang="en-US" sz="2400" b="1" dirty="0" smtClean="0">
                <a:solidFill>
                  <a:srgbClr val="FF0000"/>
                </a:solidFill>
              </a:rPr>
              <a:t> </a:t>
            </a:r>
            <a:r>
              <a:rPr lang="en-US" sz="2400" b="1" dirty="0" smtClean="0">
                <a:solidFill>
                  <a:srgbClr val="295381"/>
                </a:solidFill>
              </a:rPr>
              <a:t>innovative </a:t>
            </a:r>
            <a:r>
              <a:rPr lang="en-US" sz="2400" b="1" dirty="0">
                <a:solidFill>
                  <a:srgbClr val="295381"/>
                </a:solidFill>
              </a:rPr>
              <a:t>HIV care and treatment service </a:t>
            </a:r>
            <a:r>
              <a:rPr lang="en-US" sz="2400" b="1" dirty="0" smtClean="0">
                <a:solidFill>
                  <a:srgbClr val="295381"/>
                </a:solidFill>
              </a:rPr>
              <a:t>delivery approaches in the U.S. </a:t>
            </a:r>
            <a:endParaRPr lang="en-US" sz="2400" dirty="0"/>
          </a:p>
          <a:p>
            <a:endParaRPr lang="en-US" sz="2800" dirty="0" smtClean="0"/>
          </a:p>
        </p:txBody>
      </p:sp>
      <p:sp>
        <p:nvSpPr>
          <p:cNvPr id="5" name="TextBox 4"/>
          <p:cNvSpPr txBox="1"/>
          <p:nvPr/>
        </p:nvSpPr>
        <p:spPr>
          <a:xfrm>
            <a:off x="145974" y="5760679"/>
            <a:ext cx="7325529" cy="784830"/>
          </a:xfrm>
          <a:prstGeom prst="rect">
            <a:avLst/>
          </a:prstGeom>
          <a:noFill/>
        </p:spPr>
        <p:txBody>
          <a:bodyPr wrap="square" rtlCol="0">
            <a:spAutoFit/>
          </a:bodyPr>
          <a:lstStyle/>
          <a:p>
            <a:r>
              <a:rPr lang="en-US" sz="900" baseline="30000" dirty="0" smtClean="0"/>
              <a:t>	</a:t>
            </a:r>
            <a:endParaRPr lang="en-US" sz="900" dirty="0" smtClean="0"/>
          </a:p>
          <a:p>
            <a:endParaRPr lang="en-US" sz="900" dirty="0" smtClean="0"/>
          </a:p>
          <a:p>
            <a:r>
              <a:rPr lang="en-US" sz="900" dirty="0" smtClean="0"/>
              <a:t>CDC. </a:t>
            </a:r>
            <a:r>
              <a:rPr lang="en-US" sz="900" i="1" dirty="0" smtClean="0"/>
              <a:t>HIV Surveillance Report Supplemental Report Volume 21, Number 4. Monitoring Selected National HIV Prevention and Care Objectives by Using HIV Surveillance Data, United States and 6 Dependent Areas, 2014. </a:t>
            </a:r>
          </a:p>
          <a:p>
            <a:r>
              <a:rPr lang="en-US" sz="900" dirty="0" smtClean="0"/>
              <a:t>HRSA. </a:t>
            </a:r>
            <a:r>
              <a:rPr lang="en-US" sz="900" i="1" dirty="0" smtClean="0"/>
              <a:t>Ryan White HIV/AIDS Program Annual Client-Level Data Report </a:t>
            </a:r>
            <a:r>
              <a:rPr lang="en-US" sz="900" dirty="0" smtClean="0"/>
              <a:t>2015. Does not include clients served by the AIDS Drug Assistance Program.</a:t>
            </a:r>
          </a:p>
        </p:txBody>
      </p:sp>
    </p:spTree>
    <p:extLst>
      <p:ext uri="{BB962C8B-B14F-4D97-AF65-F5344CB8AC3E}">
        <p14:creationId xmlns:p14="http://schemas.microsoft.com/office/powerpoint/2010/main" val="1878896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pPr/>
              <a:t>31</a:t>
            </a:fld>
            <a:endParaRPr lang="en-US" dirty="0"/>
          </a:p>
        </p:txBody>
      </p:sp>
      <p:sp>
        <p:nvSpPr>
          <p:cNvPr id="5" name="Title 4"/>
          <p:cNvSpPr>
            <a:spLocks noGrp="1"/>
          </p:cNvSpPr>
          <p:nvPr>
            <p:ph type="title"/>
          </p:nvPr>
        </p:nvSpPr>
        <p:spPr/>
        <p:txBody>
          <a:bodyPr/>
          <a:lstStyle/>
          <a:p>
            <a:r>
              <a:rPr lang="en-US" sz="2800" dirty="0" smtClean="0"/>
              <a:t>Thank you!</a:t>
            </a:r>
            <a:endParaRPr lang="en-US" sz="2800" dirty="0"/>
          </a:p>
        </p:txBody>
      </p:sp>
      <p:sp>
        <p:nvSpPr>
          <p:cNvPr id="6" name="Content Placeholder 5"/>
          <p:cNvSpPr txBox="1">
            <a:spLocks/>
          </p:cNvSpPr>
          <p:nvPr/>
        </p:nvSpPr>
        <p:spPr>
          <a:xfrm>
            <a:off x="374468" y="3264400"/>
            <a:ext cx="7372350" cy="2991394"/>
          </a:xfr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smtClean="0">
              <a:solidFill>
                <a:srgbClr val="800000"/>
              </a:solidFill>
            </a:endParaRPr>
          </a:p>
          <a:p>
            <a:pPr marL="0" indent="0">
              <a:buFont typeface="Arial"/>
              <a:buNone/>
            </a:pPr>
            <a:endParaRPr lang="en-US" sz="2400" dirty="0">
              <a:solidFill>
                <a:srgbClr val="800000"/>
              </a:solidFill>
            </a:endParaRPr>
          </a:p>
          <a:p>
            <a:pPr marL="0" indent="0">
              <a:buFont typeface="Arial"/>
              <a:buNone/>
            </a:pPr>
            <a:r>
              <a:rPr lang="en-US" sz="2400" dirty="0" smtClean="0">
                <a:solidFill>
                  <a:srgbClr val="800000"/>
                </a:solidFill>
              </a:rPr>
              <a:t>Stacy Cohen</a:t>
            </a:r>
          </a:p>
          <a:p>
            <a:pPr marL="0" indent="0">
              <a:buFont typeface="Arial"/>
              <a:buNone/>
            </a:pPr>
            <a:r>
              <a:rPr lang="en-US" sz="2400" dirty="0" smtClean="0">
                <a:solidFill>
                  <a:srgbClr val="800000"/>
                </a:solidFill>
              </a:rPr>
              <a:t>Email: sgagne@hrsa.gov</a:t>
            </a:r>
          </a:p>
          <a:p>
            <a:pPr marL="0" indent="0">
              <a:buFont typeface="Arial"/>
              <a:buNone/>
            </a:pPr>
            <a:r>
              <a:rPr lang="en-US" sz="2400" dirty="0" smtClean="0">
                <a:solidFill>
                  <a:srgbClr val="800000"/>
                </a:solidFill>
              </a:rPr>
              <a:t>Web: </a:t>
            </a:r>
            <a:r>
              <a:rPr lang="en-US" sz="2400" dirty="0" smtClean="0">
                <a:solidFill>
                  <a:srgbClr val="800000"/>
                </a:solidFill>
                <a:hlinkClick r:id="rId3"/>
              </a:rPr>
              <a:t>www.</a:t>
            </a:r>
            <a:r>
              <a:rPr lang="en-US" sz="2400" dirty="0" smtClean="0">
                <a:hlinkClick r:id="rId3"/>
              </a:rPr>
              <a:t>hab.hrsa.gov</a:t>
            </a:r>
            <a:r>
              <a:rPr lang="en-US" sz="2400" dirty="0" smtClean="0"/>
              <a:t>     </a:t>
            </a:r>
          </a:p>
          <a:p>
            <a:pPr marL="0" indent="0">
              <a:buFont typeface="Arial"/>
              <a:buNone/>
            </a:pPr>
            <a:r>
              <a:rPr lang="en-US" sz="2400" dirty="0" smtClean="0">
                <a:solidFill>
                  <a:srgbClr val="800000"/>
                </a:solidFill>
              </a:rPr>
              <a:t>Twitter: </a:t>
            </a:r>
            <a:r>
              <a:rPr lang="en-US" sz="2400" dirty="0" smtClean="0"/>
              <a:t>twitter.com/</a:t>
            </a:r>
            <a:r>
              <a:rPr lang="en-US" sz="2400" dirty="0" err="1" smtClean="0"/>
              <a:t>HRSAgov</a:t>
            </a:r>
            <a:endParaRPr lang="en-US" sz="2400" dirty="0" smtClean="0"/>
          </a:p>
          <a:p>
            <a:pPr marL="0" indent="0">
              <a:buFont typeface="Arial"/>
              <a:buNone/>
            </a:pPr>
            <a:r>
              <a:rPr lang="en-US" sz="2400" dirty="0" smtClean="0">
                <a:solidFill>
                  <a:srgbClr val="800000"/>
                </a:solidFill>
              </a:rPr>
              <a:t>Facebook: </a:t>
            </a:r>
            <a:r>
              <a:rPr lang="en-US" sz="2400" dirty="0" smtClean="0"/>
              <a:t>facebook.com/HHS.HRSA</a:t>
            </a:r>
          </a:p>
          <a:p>
            <a:endParaRPr lang="en-US" dirty="0"/>
          </a:p>
        </p:txBody>
      </p:sp>
      <p:sp>
        <p:nvSpPr>
          <p:cNvPr id="3" name="TextBox 2"/>
          <p:cNvSpPr txBox="1"/>
          <p:nvPr/>
        </p:nvSpPr>
        <p:spPr>
          <a:xfrm>
            <a:off x="374468" y="2393372"/>
            <a:ext cx="5473338" cy="830997"/>
          </a:xfrm>
          <a:prstGeom prst="rect">
            <a:avLst/>
          </a:prstGeom>
          <a:noFill/>
        </p:spPr>
        <p:txBody>
          <a:bodyPr wrap="square" rtlCol="0">
            <a:spAutoFit/>
          </a:bodyPr>
          <a:lstStyle/>
          <a:p>
            <a:r>
              <a:rPr lang="en-US" sz="4800" b="1" dirty="0" smtClean="0">
                <a:solidFill>
                  <a:schemeClr val="accent4">
                    <a:lumMod val="75000"/>
                  </a:schemeClr>
                </a:solidFill>
              </a:rPr>
              <a:t>Thank you!</a:t>
            </a:r>
            <a:endParaRPr lang="en-US" sz="4800" b="1" dirty="0">
              <a:solidFill>
                <a:schemeClr val="accent4">
                  <a:lumMod val="7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6660" y="556545"/>
            <a:ext cx="4382668" cy="16161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4520" y="2415366"/>
            <a:ext cx="4369480" cy="1713200"/>
          </a:xfrm>
          <a:prstGeom prst="rect">
            <a:avLst/>
          </a:prstGeom>
        </p:spPr>
      </p:pic>
    </p:spTree>
    <p:extLst>
      <p:ext uri="{BB962C8B-B14F-4D97-AF65-F5344CB8AC3E}">
        <p14:creationId xmlns:p14="http://schemas.microsoft.com/office/powerpoint/2010/main" val="7184688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723607" y="4423887"/>
            <a:ext cx="4686300" cy="1531145"/>
          </a:xfrm>
        </p:spPr>
        <p:txBody>
          <a:bodyPr>
            <a:normAutofit/>
          </a:bodyPr>
          <a:lstStyle/>
          <a:p>
            <a:pPr algn="r"/>
            <a:r>
              <a:rPr lang="en-US" dirty="0"/>
              <a:t>Carlos Salama, M.D.</a:t>
            </a:r>
          </a:p>
          <a:p>
            <a:pPr algn="r"/>
            <a:r>
              <a:rPr lang="en-US" dirty="0" smtClean="0"/>
              <a:t>Ryan White HIV/AIDS Program Parts </a:t>
            </a:r>
            <a:r>
              <a:rPr lang="en-US" dirty="0"/>
              <a:t>C, D</a:t>
            </a:r>
          </a:p>
          <a:p>
            <a:pPr algn="r"/>
            <a:r>
              <a:rPr lang="en-US" dirty="0" smtClean="0"/>
              <a:t>Elmhurst Hospital Center</a:t>
            </a:r>
          </a:p>
          <a:p>
            <a:pPr algn="r"/>
            <a:r>
              <a:rPr lang="en-US" dirty="0" smtClean="0"/>
              <a:t>Elmhurst (Borough of Queens), </a:t>
            </a:r>
            <a:r>
              <a:rPr lang="en-US" dirty="0"/>
              <a:t>N.Y.</a:t>
            </a:r>
          </a:p>
          <a:p>
            <a:pPr algn="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563"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itle 1"/>
          <p:cNvSpPr txBox="1">
            <a:spLocks/>
          </p:cNvSpPr>
          <p:nvPr/>
        </p:nvSpPr>
        <p:spPr>
          <a:xfrm>
            <a:off x="514350" y="2526506"/>
            <a:ext cx="5543550" cy="1028701"/>
          </a:xfrm>
          <a:prstGeom prst="rect">
            <a:avLst/>
          </a:prstGeom>
        </p:spPr>
        <p:txBody>
          <a:bodyPr vert="horz" lIns="0" tIns="0" rIns="0" bIns="0" rtlCol="0" anchor="ctr">
            <a:noAutofit/>
          </a:bodyPr>
          <a:lstStyle>
            <a:lvl1pPr algn="ctr" defTabSz="342900" rtl="0" eaLnBrk="1" latinLnBrk="0" hangingPunct="1">
              <a:spcBef>
                <a:spcPct val="0"/>
              </a:spcBef>
              <a:buNone/>
              <a:defRPr sz="4050" b="1" i="0" kern="1200">
                <a:solidFill>
                  <a:schemeClr val="accent3"/>
                </a:solidFill>
                <a:latin typeface="Arial"/>
                <a:ea typeface="+mj-ea"/>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3038" b="1" i="0" u="none" strike="noStrike" kern="1200" cap="none" spc="0" normalizeH="0" baseline="0" noProof="0" dirty="0">
                <a:ln>
                  <a:noFill/>
                </a:ln>
                <a:solidFill>
                  <a:srgbClr val="3884BF"/>
                </a:solidFill>
                <a:effectLst/>
                <a:uLnTx/>
                <a:uFillTx/>
                <a:latin typeface="Arial"/>
                <a:ea typeface="+mj-ea"/>
                <a:cs typeface="+mj-cs"/>
              </a:rPr>
              <a:t>Data Disconnect</a:t>
            </a:r>
          </a:p>
        </p:txBody>
      </p:sp>
      <p:pic>
        <p:nvPicPr>
          <p:cNvPr id="8" name="Picture 7"/>
          <p:cNvPicPr>
            <a:picLocks noChangeAspect="1"/>
          </p:cNvPicPr>
          <p:nvPr/>
        </p:nvPicPr>
        <p:blipFill rotWithShape="1">
          <a:blip r:embed="rId3"/>
          <a:srcRect l="32152" t="-19984" b="-1"/>
          <a:stretch/>
        </p:blipFill>
        <p:spPr>
          <a:xfrm>
            <a:off x="1854926" y="235132"/>
            <a:ext cx="2069238" cy="636387"/>
          </a:xfrm>
          <a:prstGeom prst="rect">
            <a:avLst/>
          </a:prstGeom>
        </p:spPr>
      </p:pic>
    </p:spTree>
    <p:extLst>
      <p:ext uri="{BB962C8B-B14F-4D97-AF65-F5344CB8AC3E}">
        <p14:creationId xmlns:p14="http://schemas.microsoft.com/office/powerpoint/2010/main" val="32167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Content Placeholder 2"/>
          <p:cNvSpPr>
            <a:spLocks noGrp="1"/>
          </p:cNvSpPr>
          <p:nvPr>
            <p:ph idx="1"/>
          </p:nvPr>
        </p:nvSpPr>
        <p:spPr>
          <a:xfrm>
            <a:off x="457200" y="2220275"/>
            <a:ext cx="8229600" cy="3908847"/>
          </a:xfrm>
        </p:spPr>
        <p:txBody>
          <a:bodyPr>
            <a:normAutofit lnSpcReduction="10000"/>
          </a:bodyPr>
          <a:lstStyle/>
          <a:p>
            <a:r>
              <a:rPr lang="en-US" sz="2200" i="1" dirty="0"/>
              <a:t>Disconnect</a:t>
            </a:r>
            <a:r>
              <a:rPr lang="en-US" sz="2200" dirty="0"/>
              <a:t> between:</a:t>
            </a:r>
          </a:p>
          <a:p>
            <a:pPr lvl="2"/>
            <a:r>
              <a:rPr lang="en-US" sz="1900" dirty="0"/>
              <a:t>Data collected for grants</a:t>
            </a:r>
          </a:p>
          <a:p>
            <a:pPr lvl="2"/>
            <a:r>
              <a:rPr lang="en-US" sz="1900" dirty="0"/>
              <a:t>Ability to use this data to enhance care for our patients</a:t>
            </a:r>
          </a:p>
          <a:p>
            <a:pPr marL="257175" lvl="1" indent="0">
              <a:buNone/>
            </a:pPr>
            <a:endParaRPr lang="en-US" sz="1700" dirty="0"/>
          </a:p>
          <a:p>
            <a:r>
              <a:rPr lang="en-US" sz="2200" i="1" dirty="0"/>
              <a:t>Extensive resources </a:t>
            </a:r>
            <a:r>
              <a:rPr lang="en-US" sz="2200" dirty="0"/>
              <a:t>needed to collect data and send to city, state, and federal authorities </a:t>
            </a:r>
          </a:p>
          <a:p>
            <a:pPr lvl="2"/>
            <a:r>
              <a:rPr lang="en-US" sz="1900" dirty="0"/>
              <a:t>Each grant / agency has different reporting mechanisms, making it difficult and time consuming to synthesize data for decision making</a:t>
            </a:r>
          </a:p>
          <a:p>
            <a:pPr marL="257175" lvl="1" indent="0">
              <a:buNone/>
            </a:pPr>
            <a:endParaRPr lang="en-US" sz="1700" dirty="0"/>
          </a:p>
          <a:p>
            <a:r>
              <a:rPr lang="en-US" sz="2200" i="1" dirty="0"/>
              <a:t>Format</a:t>
            </a:r>
            <a:r>
              <a:rPr lang="en-US" sz="2200" dirty="0"/>
              <a:t> of the data </a:t>
            </a:r>
          </a:p>
          <a:p>
            <a:pPr lvl="2"/>
            <a:r>
              <a:rPr lang="en-US" sz="1900" dirty="0"/>
              <a:t>Not optimal to help guide our program in decision making for future goals </a:t>
            </a:r>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
        <p:nvSpPr>
          <p:cNvPr id="8"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Problem</a:t>
            </a:r>
            <a:endParaRPr lang="en-US" dirty="0"/>
          </a:p>
        </p:txBody>
      </p:sp>
    </p:spTree>
    <p:extLst>
      <p:ext uri="{BB962C8B-B14F-4D97-AF65-F5344CB8AC3E}">
        <p14:creationId xmlns:p14="http://schemas.microsoft.com/office/powerpoint/2010/main" val="3420510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Content Placeholder 2"/>
          <p:cNvSpPr>
            <a:spLocks noGrp="1"/>
          </p:cNvSpPr>
          <p:nvPr>
            <p:ph idx="1"/>
          </p:nvPr>
        </p:nvSpPr>
        <p:spPr>
          <a:xfrm>
            <a:off x="457200" y="2189795"/>
            <a:ext cx="8229600" cy="3583991"/>
          </a:xfrm>
        </p:spPr>
        <p:txBody>
          <a:bodyPr>
            <a:normAutofit/>
          </a:bodyPr>
          <a:lstStyle/>
          <a:p>
            <a:r>
              <a:rPr lang="en-US" sz="2200" dirty="0"/>
              <a:t>AIRS and E-share: two programs that are used to report </a:t>
            </a:r>
            <a:r>
              <a:rPr lang="en-US" sz="2200" dirty="0" smtClean="0"/>
              <a:t>Ryan White HIV/AIDS Program (RWHAP) data </a:t>
            </a:r>
          </a:p>
          <a:p>
            <a:pPr lvl="2"/>
            <a:r>
              <a:rPr lang="en-US" sz="1900" dirty="0" smtClean="0"/>
              <a:t>RWHAP Parts </a:t>
            </a:r>
            <a:r>
              <a:rPr lang="en-US" sz="1900" dirty="0"/>
              <a:t>C/D are reported on </a:t>
            </a:r>
            <a:r>
              <a:rPr lang="en-US" sz="1900" dirty="0" smtClean="0"/>
              <a:t>AIRS</a:t>
            </a:r>
          </a:p>
          <a:p>
            <a:pPr lvl="2"/>
            <a:r>
              <a:rPr lang="en-US" sz="1900" dirty="0" smtClean="0"/>
              <a:t>RWHAP Part </a:t>
            </a:r>
            <a:r>
              <a:rPr lang="en-US" sz="1900" dirty="0"/>
              <a:t>A is reported to Public Health Solutions on </a:t>
            </a:r>
            <a:r>
              <a:rPr lang="en-US" sz="1900" dirty="0" smtClean="0"/>
              <a:t>E-share</a:t>
            </a:r>
          </a:p>
          <a:p>
            <a:pPr marL="514350" lvl="2" indent="0">
              <a:buNone/>
            </a:pPr>
            <a:endParaRPr lang="en-US" sz="1900" dirty="0"/>
          </a:p>
          <a:p>
            <a:r>
              <a:rPr lang="en-US" sz="2200" dirty="0"/>
              <a:t>O</a:t>
            </a:r>
            <a:r>
              <a:rPr lang="en-US" sz="2200" dirty="0" smtClean="0"/>
              <a:t>ther </a:t>
            </a:r>
            <a:r>
              <a:rPr lang="en-US" sz="2200" dirty="0"/>
              <a:t>grants (MCM, PEP, HDR</a:t>
            </a:r>
            <a:r>
              <a:rPr lang="en-US" sz="2200" dirty="0" smtClean="0"/>
              <a:t>) </a:t>
            </a:r>
            <a:r>
              <a:rPr lang="en-US" sz="2200" dirty="0"/>
              <a:t>are also reported on </a:t>
            </a:r>
            <a:r>
              <a:rPr lang="en-US" sz="2200" dirty="0" smtClean="0"/>
              <a:t>E-share</a:t>
            </a:r>
          </a:p>
          <a:p>
            <a:pPr marL="0" indent="0">
              <a:buNone/>
            </a:pPr>
            <a:endParaRPr lang="en-US" sz="2200" dirty="0" smtClean="0"/>
          </a:p>
          <a:p>
            <a:r>
              <a:rPr lang="en-US" sz="2200" dirty="0"/>
              <a:t>S</a:t>
            </a:r>
            <a:r>
              <a:rPr lang="en-US" sz="2200" dirty="0" smtClean="0"/>
              <a:t>eparate </a:t>
            </a:r>
            <a:r>
              <a:rPr lang="en-US" sz="2200" dirty="0"/>
              <a:t>reporting to the NY AIDS Institute (</a:t>
            </a:r>
            <a:r>
              <a:rPr lang="en-US" sz="2200" dirty="0" err="1"/>
              <a:t>HIVQual</a:t>
            </a:r>
            <a:r>
              <a:rPr lang="en-US" sz="2200" dirty="0"/>
              <a:t>) </a:t>
            </a:r>
            <a:r>
              <a:rPr lang="en-US" sz="2200" dirty="0" smtClean="0"/>
              <a:t>requires </a:t>
            </a:r>
            <a:r>
              <a:rPr lang="en-US" sz="2200" dirty="0"/>
              <a:t>uploading to their website.</a:t>
            </a:r>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
        <p:nvSpPr>
          <p:cNvPr id="8"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Experience</a:t>
            </a:r>
            <a:endParaRPr lang="en-US" dirty="0"/>
          </a:p>
        </p:txBody>
      </p:sp>
    </p:spTree>
    <p:extLst>
      <p:ext uri="{BB962C8B-B14F-4D97-AF65-F5344CB8AC3E}">
        <p14:creationId xmlns:p14="http://schemas.microsoft.com/office/powerpoint/2010/main" val="1318340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Content Placeholder 2"/>
          <p:cNvSpPr>
            <a:spLocks noGrp="1"/>
          </p:cNvSpPr>
          <p:nvPr>
            <p:ph idx="1"/>
          </p:nvPr>
        </p:nvSpPr>
        <p:spPr>
          <a:xfrm>
            <a:off x="457200" y="2270347"/>
            <a:ext cx="8229600" cy="3515665"/>
          </a:xfrm>
        </p:spPr>
        <p:txBody>
          <a:bodyPr>
            <a:normAutofit fontScale="92500" lnSpcReduction="20000"/>
          </a:bodyPr>
          <a:lstStyle/>
          <a:p>
            <a:r>
              <a:rPr lang="en-US" sz="2400" dirty="0"/>
              <a:t>T</a:t>
            </a:r>
            <a:r>
              <a:rPr lang="en-US" sz="2400" dirty="0" smtClean="0"/>
              <a:t>hree </a:t>
            </a:r>
            <a:r>
              <a:rPr lang="en-US" sz="2400" dirty="0"/>
              <a:t>separate databases that we must use to report similar data to different </a:t>
            </a:r>
            <a:r>
              <a:rPr lang="en-US" sz="2400" dirty="0" smtClean="0"/>
              <a:t>agencies</a:t>
            </a:r>
          </a:p>
          <a:p>
            <a:pPr marL="0" indent="0">
              <a:buNone/>
            </a:pPr>
            <a:endParaRPr lang="en-US" sz="2400" dirty="0"/>
          </a:p>
          <a:p>
            <a:r>
              <a:rPr lang="en-US" sz="2400" dirty="0" smtClean="0"/>
              <a:t>No communication with </a:t>
            </a:r>
            <a:r>
              <a:rPr lang="en-US" sz="2400" dirty="0"/>
              <a:t>our previous </a:t>
            </a:r>
            <a:r>
              <a:rPr lang="en-US" sz="2400" dirty="0" smtClean="0"/>
              <a:t>EHR </a:t>
            </a:r>
            <a:r>
              <a:rPr lang="en-US" sz="2400" dirty="0"/>
              <a:t>(</a:t>
            </a:r>
            <a:r>
              <a:rPr lang="en-US" sz="2400" dirty="0" err="1"/>
              <a:t>quadramed</a:t>
            </a:r>
            <a:r>
              <a:rPr lang="en-US" sz="2400" dirty="0"/>
              <a:t>) or current </a:t>
            </a:r>
            <a:r>
              <a:rPr lang="en-US" sz="2400" dirty="0" smtClean="0"/>
              <a:t>EHR </a:t>
            </a:r>
            <a:r>
              <a:rPr lang="en-US" sz="2400" dirty="0"/>
              <a:t>(</a:t>
            </a:r>
            <a:r>
              <a:rPr lang="en-US" sz="2400" dirty="0" smtClean="0"/>
              <a:t>EPIC)</a:t>
            </a:r>
          </a:p>
          <a:p>
            <a:pPr marL="0" indent="0">
              <a:buNone/>
            </a:pPr>
            <a:endParaRPr lang="en-US" sz="2400" dirty="0" smtClean="0"/>
          </a:p>
          <a:p>
            <a:r>
              <a:rPr lang="en-US" sz="2400" dirty="0" smtClean="0"/>
              <a:t>Database </a:t>
            </a:r>
            <a:r>
              <a:rPr lang="en-US" sz="2400" dirty="0"/>
              <a:t>manager </a:t>
            </a:r>
            <a:r>
              <a:rPr lang="en-US" sz="2400" dirty="0" smtClean="0"/>
              <a:t>must find </a:t>
            </a:r>
            <a:r>
              <a:rPr lang="en-US" sz="2400" dirty="0"/>
              <a:t>data on EPIC </a:t>
            </a:r>
            <a:r>
              <a:rPr lang="en-US" sz="2400" dirty="0" smtClean="0"/>
              <a:t>and </a:t>
            </a:r>
            <a:r>
              <a:rPr lang="en-US" sz="2400" dirty="0"/>
              <a:t>manually enter into the programs in order to </a:t>
            </a:r>
            <a:r>
              <a:rPr lang="en-US" sz="2400" dirty="0" smtClean="0"/>
              <a:t>report</a:t>
            </a:r>
          </a:p>
          <a:p>
            <a:pPr marL="0" indent="0">
              <a:buNone/>
            </a:pPr>
            <a:endParaRPr lang="en-US" sz="2400" dirty="0"/>
          </a:p>
          <a:p>
            <a:r>
              <a:rPr lang="en-US" sz="2400" dirty="0" smtClean="0"/>
              <a:t>Significantly reduced ability of data manager </a:t>
            </a:r>
            <a:r>
              <a:rPr lang="en-US" sz="2400" dirty="0"/>
              <a:t>to run reports and supply </a:t>
            </a:r>
            <a:r>
              <a:rPr lang="en-US" sz="2400" dirty="0" smtClean="0"/>
              <a:t>the </a:t>
            </a:r>
            <a:r>
              <a:rPr lang="en-US" sz="2400" dirty="0"/>
              <a:t>data needed to help us improve </a:t>
            </a:r>
            <a:r>
              <a:rPr lang="en-US" sz="2400" dirty="0" smtClean="0"/>
              <a:t>patient care</a:t>
            </a:r>
            <a:endParaRPr lang="en-US" sz="2400" dirty="0"/>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
        <p:nvSpPr>
          <p:cNvPr id="8"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Experience</a:t>
            </a:r>
            <a:endParaRPr lang="en-US" dirty="0"/>
          </a:p>
        </p:txBody>
      </p:sp>
    </p:spTree>
    <p:extLst>
      <p:ext uri="{BB962C8B-B14F-4D97-AF65-F5344CB8AC3E}">
        <p14:creationId xmlns:p14="http://schemas.microsoft.com/office/powerpoint/2010/main" val="1751379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Content Placeholder 2"/>
          <p:cNvSpPr>
            <a:spLocks noGrp="1"/>
          </p:cNvSpPr>
          <p:nvPr>
            <p:ph idx="1"/>
          </p:nvPr>
        </p:nvSpPr>
        <p:spPr>
          <a:xfrm>
            <a:off x="457200" y="2202859"/>
            <a:ext cx="8229600" cy="3832183"/>
          </a:xfrm>
        </p:spPr>
        <p:txBody>
          <a:bodyPr>
            <a:normAutofit fontScale="85000" lnSpcReduction="10000"/>
          </a:bodyPr>
          <a:lstStyle/>
          <a:p>
            <a:pPr marL="0" indent="0">
              <a:buNone/>
            </a:pPr>
            <a:r>
              <a:rPr lang="en-US" sz="2800" dirty="0" smtClean="0"/>
              <a:t>Direct monthly reports from EPIC (EHR)</a:t>
            </a:r>
          </a:p>
          <a:p>
            <a:pPr marL="0" indent="0">
              <a:buNone/>
            </a:pPr>
            <a:endParaRPr lang="en-US" sz="2800" dirty="0"/>
          </a:p>
          <a:p>
            <a:r>
              <a:rPr lang="en-US" sz="2600" dirty="0" smtClean="0"/>
              <a:t>Reports provide physician-oriented data, including:</a:t>
            </a:r>
          </a:p>
          <a:p>
            <a:pPr lvl="2"/>
            <a:r>
              <a:rPr lang="en-US" sz="2275" dirty="0"/>
              <a:t>D</a:t>
            </a:r>
            <a:r>
              <a:rPr lang="en-US" sz="2275" dirty="0" smtClean="0"/>
              <a:t>emographics</a:t>
            </a:r>
            <a:r>
              <a:rPr lang="en-US" sz="2275" dirty="0"/>
              <a:t>, risk factors, therapy, viral suppression, </a:t>
            </a:r>
            <a:r>
              <a:rPr lang="en-US" sz="2275" dirty="0" smtClean="0"/>
              <a:t>etc</a:t>
            </a:r>
            <a:r>
              <a:rPr lang="en-US" sz="2275" dirty="0"/>
              <a:t>.</a:t>
            </a:r>
            <a:endParaRPr lang="en-US" sz="2275" dirty="0" smtClean="0"/>
          </a:p>
          <a:p>
            <a:pPr lvl="2"/>
            <a:r>
              <a:rPr lang="en-US" sz="2275" dirty="0" smtClean="0"/>
              <a:t>% </a:t>
            </a:r>
            <a:r>
              <a:rPr lang="en-US" sz="2275" dirty="0"/>
              <a:t>virologic suppression; broken down by provider and other </a:t>
            </a:r>
            <a:r>
              <a:rPr lang="en-US" sz="2275" dirty="0" smtClean="0"/>
              <a:t>parameters</a:t>
            </a:r>
            <a:endParaRPr lang="en-US" sz="2275" dirty="0"/>
          </a:p>
          <a:p>
            <a:pPr lvl="2"/>
            <a:r>
              <a:rPr lang="en-US" sz="2275" dirty="0" smtClean="0"/>
              <a:t>List </a:t>
            </a:r>
            <a:r>
              <a:rPr lang="en-US" sz="2275" dirty="0"/>
              <a:t>of patients that are not </a:t>
            </a:r>
            <a:r>
              <a:rPr lang="en-US" sz="2275" dirty="0" smtClean="0"/>
              <a:t>suppressed</a:t>
            </a:r>
            <a:r>
              <a:rPr lang="en-US" sz="2275" dirty="0"/>
              <a:t> </a:t>
            </a:r>
            <a:r>
              <a:rPr lang="en-US" sz="2275" dirty="0" smtClean="0"/>
              <a:t>to monitor provider success</a:t>
            </a:r>
            <a:endParaRPr lang="en-US" sz="2275" dirty="0"/>
          </a:p>
          <a:p>
            <a:pPr lvl="2"/>
            <a:r>
              <a:rPr lang="en-US" sz="2275" dirty="0"/>
              <a:t>Date of last appointment – sorting to over 6 months and then reaching out to those patients using a multidisciplinary approach of providers, nurses, adherence counselors, social workers and care-coordination navigators. </a:t>
            </a:r>
            <a:endParaRPr lang="en-US" sz="2275" dirty="0" smtClean="0"/>
          </a:p>
          <a:p>
            <a:r>
              <a:rPr lang="en-US" sz="2600" dirty="0" smtClean="0"/>
              <a:t>These </a:t>
            </a:r>
            <a:r>
              <a:rPr lang="en-US" sz="2600" dirty="0"/>
              <a:t>data do not directly communicate with e-share or AIRS</a:t>
            </a:r>
          </a:p>
          <a:p>
            <a:pPr lvl="2"/>
            <a:endParaRPr lang="en-US" dirty="0"/>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
        <p:nvSpPr>
          <p:cNvPr id="8"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Strategy</a:t>
            </a:r>
            <a:endParaRPr lang="en-US" dirty="0"/>
          </a:p>
        </p:txBody>
      </p:sp>
    </p:spTree>
    <p:extLst>
      <p:ext uri="{BB962C8B-B14F-4D97-AF65-F5344CB8AC3E}">
        <p14:creationId xmlns:p14="http://schemas.microsoft.com/office/powerpoint/2010/main" val="3093226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xmlns="" id="{EF54CE4F-9652-4E45-90A0-3168A56696F2}"/>
              </a:ext>
            </a:extLst>
          </p:cNvPr>
          <p:cNvSpPr>
            <a:spLocks noGrp="1"/>
          </p:cNvSpPr>
          <p:nvPr>
            <p:ph idx="1"/>
          </p:nvPr>
        </p:nvSpPr>
        <p:spPr>
          <a:xfrm>
            <a:off x="457200" y="2207623"/>
            <a:ext cx="8229600" cy="3566159"/>
          </a:xfrm>
        </p:spPr>
        <p:txBody>
          <a:bodyPr>
            <a:normAutofit fontScale="92500" lnSpcReduction="20000"/>
          </a:bodyPr>
          <a:lstStyle/>
          <a:p>
            <a:pPr marL="0" indent="0">
              <a:buNone/>
            </a:pPr>
            <a:r>
              <a:rPr lang="en-US" sz="2600" dirty="0" smtClean="0"/>
              <a:t>Focus on two patient groups (over 8 months):</a:t>
            </a:r>
          </a:p>
          <a:p>
            <a:pPr marL="0" indent="0">
              <a:buNone/>
            </a:pPr>
            <a:endParaRPr lang="en-US" sz="2400" dirty="0"/>
          </a:p>
          <a:p>
            <a:r>
              <a:rPr lang="en-US" sz="2400" dirty="0"/>
              <a:t>Patients that are not </a:t>
            </a:r>
            <a:r>
              <a:rPr lang="en-US" sz="2400" dirty="0" err="1"/>
              <a:t>virologically</a:t>
            </a:r>
            <a:r>
              <a:rPr lang="en-US" sz="2400" dirty="0"/>
              <a:t> </a:t>
            </a:r>
            <a:r>
              <a:rPr lang="en-US" sz="2400" dirty="0" smtClean="0"/>
              <a:t>suppressed</a:t>
            </a:r>
          </a:p>
          <a:p>
            <a:pPr lvl="2"/>
            <a:r>
              <a:rPr lang="en-US" sz="2100" dirty="0" smtClean="0"/>
              <a:t>Every </a:t>
            </a:r>
            <a:r>
              <a:rPr lang="en-US" sz="2100" dirty="0"/>
              <a:t>two months we run a report on VL suppression </a:t>
            </a:r>
            <a:endParaRPr lang="en-US" sz="2100" dirty="0" smtClean="0"/>
          </a:p>
          <a:p>
            <a:pPr lvl="2"/>
            <a:r>
              <a:rPr lang="en-US" sz="2100" dirty="0" smtClean="0"/>
              <a:t>Report is sorted by name </a:t>
            </a:r>
            <a:r>
              <a:rPr lang="en-US" sz="2100" dirty="0"/>
              <a:t>and </a:t>
            </a:r>
            <a:r>
              <a:rPr lang="en-US" sz="2100" dirty="0" smtClean="0"/>
              <a:t>number </a:t>
            </a:r>
            <a:r>
              <a:rPr lang="en-US" sz="2100" dirty="0"/>
              <a:t>of all patients with VL &gt;200 </a:t>
            </a:r>
            <a:r>
              <a:rPr lang="en-US" sz="2100" dirty="0" smtClean="0"/>
              <a:t>copies</a:t>
            </a:r>
          </a:p>
          <a:p>
            <a:pPr lvl="2"/>
            <a:r>
              <a:rPr lang="en-US" sz="2100" dirty="0" smtClean="0"/>
              <a:t>These </a:t>
            </a:r>
            <a:r>
              <a:rPr lang="en-US" sz="2100" dirty="0"/>
              <a:t>charts are reviewed and patients are called in as needed to address elevated </a:t>
            </a:r>
            <a:r>
              <a:rPr lang="en-US" sz="2100" dirty="0" smtClean="0"/>
              <a:t>VL</a:t>
            </a:r>
          </a:p>
          <a:p>
            <a:pPr marL="514350" lvl="2" indent="0">
              <a:buNone/>
            </a:pPr>
            <a:endParaRPr lang="en-US" sz="1900" dirty="0"/>
          </a:p>
          <a:p>
            <a:r>
              <a:rPr lang="en-US" sz="2400" dirty="0"/>
              <a:t>Patients not seen / without VL in over 8 </a:t>
            </a:r>
            <a:r>
              <a:rPr lang="en-US" sz="2400" dirty="0" smtClean="0"/>
              <a:t>months</a:t>
            </a:r>
          </a:p>
          <a:p>
            <a:pPr lvl="2"/>
            <a:r>
              <a:rPr lang="en-US" sz="2100" dirty="0"/>
              <a:t>P</a:t>
            </a:r>
            <a:r>
              <a:rPr lang="en-US" sz="2100" dirty="0" smtClean="0"/>
              <a:t>re-emptively </a:t>
            </a:r>
            <a:r>
              <a:rPr lang="en-US" sz="2100" dirty="0"/>
              <a:t>identify patients before they are lost to follow up (defined at our clinic as not seen in &gt;1 year</a:t>
            </a:r>
            <a:r>
              <a:rPr lang="en-US" sz="2100" dirty="0" smtClean="0"/>
              <a:t>)</a:t>
            </a:r>
            <a:endParaRPr lang="en-US" sz="2100" dirty="0"/>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
        <p:nvSpPr>
          <p:cNvPr id="8"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Data</a:t>
            </a:r>
            <a:endParaRPr lang="en-US" dirty="0"/>
          </a:p>
        </p:txBody>
      </p:sp>
    </p:spTree>
    <p:extLst>
      <p:ext uri="{BB962C8B-B14F-4D97-AF65-F5344CB8AC3E}">
        <p14:creationId xmlns:p14="http://schemas.microsoft.com/office/powerpoint/2010/main" val="3587239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xmlns="" id="{77283A6D-E906-41B6-9D36-388344A214D0}"/>
              </a:ext>
            </a:extLst>
          </p:cNvPr>
          <p:cNvSpPr>
            <a:spLocks noGrp="1"/>
          </p:cNvSpPr>
          <p:nvPr>
            <p:ph idx="1"/>
          </p:nvPr>
        </p:nvSpPr>
        <p:spPr>
          <a:xfrm>
            <a:off x="457200" y="2220687"/>
            <a:ext cx="8229600" cy="4243080"/>
          </a:xfrm>
        </p:spPr>
        <p:txBody>
          <a:bodyPr>
            <a:normAutofit fontScale="62500" lnSpcReduction="20000"/>
          </a:bodyPr>
          <a:lstStyle/>
          <a:p>
            <a:r>
              <a:rPr lang="en-US" sz="3500" b="1" dirty="0" smtClean="0"/>
              <a:t>125</a:t>
            </a:r>
            <a:r>
              <a:rPr lang="en-US" sz="3500" dirty="0" smtClean="0"/>
              <a:t> </a:t>
            </a:r>
            <a:r>
              <a:rPr lang="en-US" sz="3500" dirty="0"/>
              <a:t>patients identified (out of 1305 patients, 9.6</a:t>
            </a:r>
            <a:r>
              <a:rPr lang="en-US" sz="3500" dirty="0" smtClean="0"/>
              <a:t>%)</a:t>
            </a:r>
            <a:endParaRPr lang="en-US" sz="3500" dirty="0"/>
          </a:p>
          <a:p>
            <a:pPr lvl="2"/>
            <a:r>
              <a:rPr lang="en-US" sz="2900" dirty="0"/>
              <a:t>Put into place a multidisciplinary team (MD, RN, SW, MCM, Adherence/PharmD) to aggressively pursue patients and get back into </a:t>
            </a:r>
            <a:r>
              <a:rPr lang="en-US" sz="2900" dirty="0" smtClean="0"/>
              <a:t>care </a:t>
            </a:r>
          </a:p>
          <a:p>
            <a:pPr marL="514350" lvl="2" indent="0">
              <a:buNone/>
            </a:pPr>
            <a:endParaRPr lang="en-US" sz="2900" dirty="0" smtClean="0"/>
          </a:p>
          <a:p>
            <a:r>
              <a:rPr lang="en-US" sz="3500" b="1" dirty="0"/>
              <a:t>19</a:t>
            </a:r>
            <a:r>
              <a:rPr lang="en-US" sz="3500" dirty="0"/>
              <a:t> patients (15%) were not able to be found </a:t>
            </a:r>
          </a:p>
          <a:p>
            <a:pPr lvl="2"/>
            <a:r>
              <a:rPr lang="en-US" sz="2900" dirty="0"/>
              <a:t>Ultimately lost to follow up at 12 </a:t>
            </a:r>
            <a:r>
              <a:rPr lang="en-US" sz="2900" dirty="0" smtClean="0"/>
              <a:t>months</a:t>
            </a:r>
          </a:p>
          <a:p>
            <a:pPr marL="514350" lvl="2" indent="0">
              <a:buNone/>
            </a:pPr>
            <a:endParaRPr lang="en-US" sz="2900" dirty="0"/>
          </a:p>
          <a:p>
            <a:r>
              <a:rPr lang="en-US" sz="3500" b="1" dirty="0" smtClean="0"/>
              <a:t>106</a:t>
            </a:r>
            <a:r>
              <a:rPr lang="en-US" sz="3500" dirty="0" smtClean="0"/>
              <a:t> patients </a:t>
            </a:r>
            <a:r>
              <a:rPr lang="en-US" sz="3500" dirty="0"/>
              <a:t>(85%) </a:t>
            </a:r>
            <a:r>
              <a:rPr lang="en-US" sz="3500" dirty="0" smtClean="0"/>
              <a:t>were contacted</a:t>
            </a:r>
          </a:p>
          <a:p>
            <a:pPr lvl="2"/>
            <a:r>
              <a:rPr lang="en-US" sz="2900" b="1" dirty="0"/>
              <a:t>3 </a:t>
            </a:r>
            <a:r>
              <a:rPr lang="en-US" sz="2900" dirty="0" smtClean="0"/>
              <a:t>patients were deceased</a:t>
            </a:r>
            <a:endParaRPr lang="en-US" sz="2900" dirty="0"/>
          </a:p>
          <a:p>
            <a:pPr lvl="2"/>
            <a:r>
              <a:rPr lang="en-US" sz="2900" b="1" dirty="0"/>
              <a:t>7</a:t>
            </a:r>
            <a:r>
              <a:rPr lang="en-US" sz="2900" dirty="0"/>
              <a:t> </a:t>
            </a:r>
            <a:r>
              <a:rPr lang="en-US" sz="2900" dirty="0" smtClean="0"/>
              <a:t>patients had moved </a:t>
            </a:r>
            <a:r>
              <a:rPr lang="en-US" sz="2900" dirty="0"/>
              <a:t>out of state or </a:t>
            </a:r>
            <a:r>
              <a:rPr lang="en-US" sz="2900" dirty="0" smtClean="0"/>
              <a:t>country</a:t>
            </a:r>
          </a:p>
          <a:p>
            <a:pPr lvl="2"/>
            <a:r>
              <a:rPr lang="en-US" sz="2900" b="1" dirty="0" smtClean="0"/>
              <a:t>10</a:t>
            </a:r>
            <a:r>
              <a:rPr lang="en-US" sz="2900" dirty="0" smtClean="0"/>
              <a:t> patients were transferred </a:t>
            </a:r>
            <a:r>
              <a:rPr lang="en-US" sz="2900" dirty="0"/>
              <a:t>to other institutions in NYC</a:t>
            </a:r>
          </a:p>
          <a:p>
            <a:pPr lvl="2"/>
            <a:r>
              <a:rPr lang="en-US" sz="2900" b="1" dirty="0" smtClean="0"/>
              <a:t>86</a:t>
            </a:r>
            <a:r>
              <a:rPr lang="en-US" sz="2900" dirty="0" smtClean="0"/>
              <a:t> </a:t>
            </a:r>
            <a:r>
              <a:rPr lang="en-US" sz="2900" dirty="0"/>
              <a:t>patients </a:t>
            </a:r>
            <a:r>
              <a:rPr lang="en-US" sz="2900" dirty="0" smtClean="0"/>
              <a:t>(81%) were </a:t>
            </a:r>
            <a:r>
              <a:rPr lang="en-US" sz="2900" dirty="0"/>
              <a:t>successfully seen and re-integrated in our </a:t>
            </a:r>
            <a:r>
              <a:rPr lang="en-US" sz="2900" dirty="0" smtClean="0"/>
              <a:t>clinic</a:t>
            </a:r>
            <a:endParaRPr lang="en-US" sz="2900" dirty="0"/>
          </a:p>
          <a:p>
            <a:pPr lvl="3"/>
            <a:r>
              <a:rPr lang="en-US" sz="2700" dirty="0"/>
              <a:t>88% of these patients were still </a:t>
            </a:r>
            <a:r>
              <a:rPr lang="en-US" sz="2700" dirty="0" err="1" smtClean="0"/>
              <a:t>virologically</a:t>
            </a:r>
            <a:r>
              <a:rPr lang="en-US" sz="2700" dirty="0" smtClean="0"/>
              <a:t> </a:t>
            </a:r>
            <a:r>
              <a:rPr lang="en-US" sz="2700" dirty="0"/>
              <a:t>suppressed at time of return to </a:t>
            </a:r>
            <a:r>
              <a:rPr lang="en-US" sz="2700" dirty="0" smtClean="0"/>
              <a:t>clinic</a:t>
            </a:r>
            <a:endParaRPr lang="en-US" sz="2700" dirty="0"/>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
        <p:nvSpPr>
          <p:cNvPr id="8"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Data – no VL over 8 months</a:t>
            </a:r>
            <a:endParaRPr lang="en-US" dirty="0"/>
          </a:p>
        </p:txBody>
      </p:sp>
    </p:spTree>
    <p:extLst>
      <p:ext uri="{BB962C8B-B14F-4D97-AF65-F5344CB8AC3E}">
        <p14:creationId xmlns:p14="http://schemas.microsoft.com/office/powerpoint/2010/main" val="3721813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xmlns="" id="{48B80909-9FFA-4ABD-8CD3-065B2F00408B}"/>
              </a:ext>
            </a:extLst>
          </p:cNvPr>
          <p:cNvSpPr>
            <a:spLocks noGrp="1"/>
          </p:cNvSpPr>
          <p:nvPr>
            <p:ph idx="1"/>
          </p:nvPr>
        </p:nvSpPr>
        <p:spPr>
          <a:xfrm>
            <a:off x="457200" y="2150607"/>
            <a:ext cx="8229600" cy="3515665"/>
          </a:xfrm>
        </p:spPr>
        <p:txBody>
          <a:bodyPr>
            <a:normAutofit/>
          </a:bodyPr>
          <a:lstStyle/>
          <a:p>
            <a:r>
              <a:rPr lang="en-US" sz="2200" dirty="0" smtClean="0"/>
              <a:t>Direct EHR data reports can have an immediate effect on patient retention</a:t>
            </a:r>
          </a:p>
          <a:p>
            <a:pPr lvl="2"/>
            <a:r>
              <a:rPr lang="en-US" sz="1900" dirty="0" smtClean="0"/>
              <a:t>Systematic ability to track patients to ensure they are making appointments</a:t>
            </a:r>
          </a:p>
          <a:p>
            <a:pPr lvl="2"/>
            <a:r>
              <a:rPr lang="en-US" sz="1900" dirty="0" smtClean="0"/>
              <a:t>Ability to target specific patients to pursue for follow-up</a:t>
            </a:r>
          </a:p>
          <a:p>
            <a:pPr marL="514350" lvl="2" indent="0">
              <a:buNone/>
            </a:pPr>
            <a:endParaRPr lang="en-US" sz="2000" dirty="0" smtClean="0"/>
          </a:p>
          <a:p>
            <a:r>
              <a:rPr lang="en-US" sz="2200" dirty="0" smtClean="0"/>
              <a:t>Multi-disciplinary team needed to make use of these data</a:t>
            </a:r>
          </a:p>
          <a:p>
            <a:pPr marL="0" indent="0">
              <a:buNone/>
            </a:pPr>
            <a:endParaRPr lang="en-US" sz="2600" dirty="0"/>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
        <p:nvSpPr>
          <p:cNvPr id="8"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Lessons Learned</a:t>
            </a:r>
            <a:endParaRPr lang="en-US" dirty="0"/>
          </a:p>
        </p:txBody>
      </p:sp>
    </p:spTree>
    <p:extLst>
      <p:ext uri="{BB962C8B-B14F-4D97-AF65-F5344CB8AC3E}">
        <p14:creationId xmlns:p14="http://schemas.microsoft.com/office/powerpoint/2010/main" val="398768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67294"/>
            <a:ext cx="7947837" cy="1520382"/>
          </a:xfrm>
        </p:spPr>
        <p:txBody>
          <a:bodyPr>
            <a:normAutofit fontScale="90000"/>
          </a:bodyPr>
          <a:lstStyle/>
          <a:p>
            <a:pPr>
              <a:spcBef>
                <a:spcPts val="600"/>
              </a:spcBef>
            </a:pPr>
            <a:r>
              <a:rPr lang="en-US" dirty="0"/>
              <a:t>Using National-Level </a:t>
            </a:r>
            <a:r>
              <a:rPr lang="en-US" dirty="0" smtClean="0"/>
              <a:t>Ryan White HIV/AIDS Program Data </a:t>
            </a:r>
            <a:r>
              <a:rPr lang="en-US" dirty="0"/>
              <a:t>to Inform Program Decision-Making and Priorities</a:t>
            </a:r>
          </a:p>
        </p:txBody>
      </p:sp>
      <p:sp>
        <p:nvSpPr>
          <p:cNvPr id="4" name="Text Placeholder 5"/>
          <p:cNvSpPr>
            <a:spLocks noGrp="1"/>
          </p:cNvSpPr>
          <p:nvPr>
            <p:ph type="subTitle" idx="1"/>
          </p:nvPr>
        </p:nvSpPr>
        <p:spPr>
          <a:xfrm>
            <a:off x="1828800" y="3292474"/>
            <a:ext cx="6553200" cy="2239645"/>
          </a:xfrm>
        </p:spPr>
        <p:txBody>
          <a:bodyPr>
            <a:noAutofit/>
          </a:bodyPr>
          <a:lstStyle/>
          <a:p>
            <a:pPr>
              <a:spcBef>
                <a:spcPts val="0"/>
              </a:spcBef>
            </a:pPr>
            <a:r>
              <a:rPr lang="en-US" sz="2500" dirty="0" smtClean="0"/>
              <a:t>Stacy Cohen</a:t>
            </a:r>
          </a:p>
          <a:p>
            <a:pPr>
              <a:spcBef>
                <a:spcPts val="0"/>
              </a:spcBef>
            </a:pPr>
            <a:r>
              <a:rPr lang="en-US" sz="2500" dirty="0" smtClean="0"/>
              <a:t>Branch Chief, Evaluation, Analysis, and Dissemination Branch </a:t>
            </a:r>
          </a:p>
          <a:p>
            <a:pPr>
              <a:spcBef>
                <a:spcPts val="0"/>
              </a:spcBef>
            </a:pPr>
            <a:r>
              <a:rPr lang="en-US" sz="2500" dirty="0" smtClean="0"/>
              <a:t>Division of Policy and Data</a:t>
            </a:r>
          </a:p>
          <a:p>
            <a:pPr>
              <a:spcBef>
                <a:spcPts val="0"/>
              </a:spcBef>
            </a:pPr>
            <a:r>
              <a:rPr lang="en-US" sz="2500" dirty="0" smtClean="0"/>
              <a:t>HIV/AIDS Bureau</a:t>
            </a:r>
          </a:p>
          <a:p>
            <a:pPr>
              <a:spcBef>
                <a:spcPts val="0"/>
              </a:spcBef>
            </a:pPr>
            <a:r>
              <a:rPr lang="en-US" sz="2500" dirty="0" smtClean="0"/>
              <a:t>Health Resources and Services Administration</a:t>
            </a:r>
            <a:endParaRPr lang="en-US" sz="2500" dirty="0"/>
          </a:p>
        </p:txBody>
      </p:sp>
    </p:spTree>
    <p:extLst>
      <p:ext uri="{BB962C8B-B14F-4D97-AF65-F5344CB8AC3E}">
        <p14:creationId xmlns:p14="http://schemas.microsoft.com/office/powerpoint/2010/main" val="3861366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Content Placeholder 2"/>
          <p:cNvSpPr>
            <a:spLocks noGrp="1"/>
          </p:cNvSpPr>
          <p:nvPr>
            <p:ph idx="1"/>
          </p:nvPr>
        </p:nvSpPr>
        <p:spPr>
          <a:xfrm>
            <a:off x="457200" y="2144790"/>
            <a:ext cx="8229600" cy="4303737"/>
          </a:xfrm>
        </p:spPr>
        <p:txBody>
          <a:bodyPr>
            <a:normAutofit/>
          </a:bodyPr>
          <a:lstStyle/>
          <a:p>
            <a:r>
              <a:rPr lang="en-US" sz="2200" dirty="0" smtClean="0"/>
              <a:t>To ensure data hospitals are required to report is useful for improving patient care, different data systems must communicate</a:t>
            </a:r>
          </a:p>
          <a:p>
            <a:pPr lvl="2"/>
            <a:r>
              <a:rPr lang="en-US" sz="1575" dirty="0" smtClean="0"/>
              <a:t>Software </a:t>
            </a:r>
            <a:r>
              <a:rPr lang="en-US" sz="1575" dirty="0"/>
              <a:t>should be able to communicate with the large EMR programs, such as EPIC, </a:t>
            </a:r>
            <a:r>
              <a:rPr lang="en-US" sz="1575" dirty="0" err="1"/>
              <a:t>Allscripts</a:t>
            </a:r>
            <a:r>
              <a:rPr lang="en-US" sz="1575" dirty="0"/>
              <a:t>, etc. </a:t>
            </a:r>
            <a:endParaRPr lang="en-US" sz="1575" dirty="0" smtClean="0"/>
          </a:p>
          <a:p>
            <a:r>
              <a:rPr lang="en-US" sz="2200" dirty="0"/>
              <a:t>More </a:t>
            </a:r>
            <a:r>
              <a:rPr lang="en-US" sz="2200" dirty="0" smtClean="0"/>
              <a:t>data support is needed</a:t>
            </a:r>
            <a:endParaRPr lang="en-US" sz="2200" dirty="0"/>
          </a:p>
          <a:p>
            <a:pPr lvl="2"/>
            <a:r>
              <a:rPr lang="en-US" sz="1575" dirty="0"/>
              <a:t>Many HIV programs are public hospitals with limited resources, making the hiring of many tech savvy computer specialists to upkeep reporting capabilities </a:t>
            </a:r>
            <a:r>
              <a:rPr lang="en-US" sz="1575" dirty="0" smtClean="0"/>
              <a:t>difficult</a:t>
            </a:r>
          </a:p>
          <a:p>
            <a:r>
              <a:rPr lang="en-US" sz="2200" dirty="0" smtClean="0"/>
              <a:t>Grantors at the city, state, and federal level should work to standardize data reporting </a:t>
            </a:r>
          </a:p>
          <a:p>
            <a:pPr lvl="2"/>
            <a:r>
              <a:rPr lang="en-US" sz="1575" dirty="0"/>
              <a:t>Public hospitals receive funding from multiple entities which support operations of their </a:t>
            </a:r>
            <a:r>
              <a:rPr lang="en-US" sz="1575" dirty="0" smtClean="0"/>
              <a:t>clinics</a:t>
            </a:r>
          </a:p>
          <a:p>
            <a:pPr lvl="2"/>
            <a:r>
              <a:rPr lang="en-US" sz="1575" dirty="0" smtClean="0"/>
              <a:t>For the data reported to each of these entities to be useful, standardization is needed</a:t>
            </a:r>
          </a:p>
          <a:p>
            <a:pPr lvl="1"/>
            <a:endParaRPr lang="en-US" dirty="0"/>
          </a:p>
          <a:p>
            <a:pPr lvl="1"/>
            <a:endParaRPr lang="en-US" dirty="0"/>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
        <p:nvSpPr>
          <p:cNvPr id="10"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Need</a:t>
            </a:r>
            <a:endParaRPr lang="en-US" dirty="0"/>
          </a:p>
        </p:txBody>
      </p:sp>
    </p:spTree>
    <p:extLst>
      <p:ext uri="{BB962C8B-B14F-4D97-AF65-F5344CB8AC3E}">
        <p14:creationId xmlns:p14="http://schemas.microsoft.com/office/powerpoint/2010/main" val="6813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Need</a:t>
            </a:r>
            <a:endParaRPr lang="en-US" dirty="0"/>
          </a:p>
        </p:txBody>
      </p:sp>
      <p:sp>
        <p:nvSpPr>
          <p:cNvPr id="6" name="Content Placeholder 2"/>
          <p:cNvSpPr>
            <a:spLocks noGrp="1"/>
          </p:cNvSpPr>
          <p:nvPr>
            <p:ph idx="1"/>
          </p:nvPr>
        </p:nvSpPr>
        <p:spPr>
          <a:xfrm>
            <a:off x="457200" y="2144790"/>
            <a:ext cx="8229600" cy="4180116"/>
          </a:xfrm>
        </p:spPr>
        <p:txBody>
          <a:bodyPr>
            <a:normAutofit/>
          </a:bodyPr>
          <a:lstStyle/>
          <a:p>
            <a:r>
              <a:rPr lang="en-US" sz="2200" dirty="0"/>
              <a:t>Data </a:t>
            </a:r>
            <a:r>
              <a:rPr lang="en-US" sz="2200" dirty="0" smtClean="0"/>
              <a:t>reported should </a:t>
            </a:r>
            <a:r>
              <a:rPr lang="en-US" sz="2200" dirty="0"/>
              <a:t>be readily available to programs </a:t>
            </a:r>
            <a:endParaRPr lang="en-US" sz="2200" dirty="0" smtClean="0"/>
          </a:p>
          <a:p>
            <a:pPr marL="0" indent="0">
              <a:buNone/>
            </a:pPr>
            <a:endParaRPr lang="en-US" sz="2200" dirty="0" smtClean="0"/>
          </a:p>
          <a:p>
            <a:r>
              <a:rPr lang="en-US" sz="2200" dirty="0" smtClean="0"/>
              <a:t>Programs could then rapidly disseminate </a:t>
            </a:r>
            <a:r>
              <a:rPr lang="en-US" sz="2200" dirty="0"/>
              <a:t>information to providers and administrators </a:t>
            </a:r>
            <a:r>
              <a:rPr lang="en-US" sz="2200" dirty="0" smtClean="0"/>
              <a:t>to guide decision making</a:t>
            </a:r>
          </a:p>
          <a:p>
            <a:pPr marL="0" indent="0">
              <a:buNone/>
            </a:pPr>
            <a:endParaRPr lang="en-US" sz="2200" dirty="0"/>
          </a:p>
          <a:p>
            <a:r>
              <a:rPr lang="en-US" sz="2200" dirty="0"/>
              <a:t>Providers should be able to independently look up data that is currently inaccessible to </a:t>
            </a:r>
            <a:r>
              <a:rPr lang="en-US" sz="2200" dirty="0" smtClean="0"/>
              <a:t>them</a:t>
            </a:r>
          </a:p>
          <a:p>
            <a:pPr marL="0" indent="0">
              <a:buNone/>
            </a:pPr>
            <a:endParaRPr lang="en-US" sz="2200" dirty="0"/>
          </a:p>
          <a:p>
            <a:r>
              <a:rPr lang="en-US" sz="2200" dirty="0"/>
              <a:t>NYC provides clinics with HIV suppression dashboard that helps us compare ourselves to other </a:t>
            </a:r>
            <a:r>
              <a:rPr lang="en-US" sz="2200" dirty="0" smtClean="0"/>
              <a:t>programs</a:t>
            </a:r>
            <a:endParaRPr lang="en-US" sz="2200" dirty="0"/>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Tree>
    <p:extLst>
      <p:ext uri="{BB962C8B-B14F-4D97-AF65-F5344CB8AC3E}">
        <p14:creationId xmlns:p14="http://schemas.microsoft.com/office/powerpoint/2010/main" val="679102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1"/>
          <p:cNvSpPr txBox="1">
            <a:spLocks noGrp="1"/>
          </p:cNvSpPr>
          <p:nvPr>
            <p:ph type="title"/>
          </p:nvPr>
        </p:nvSpPr>
        <p:spPr>
          <a:xfrm>
            <a:off x="457200" y="1017030"/>
            <a:ext cx="8229600" cy="1143000"/>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dirty="0" smtClean="0"/>
              <a:t>Our Need </a:t>
            </a:r>
            <a:r>
              <a:rPr lang="en-US" dirty="0"/>
              <a:t>– A dashboard sounds good!</a:t>
            </a:r>
          </a:p>
        </p:txBody>
      </p:sp>
      <p:sp>
        <p:nvSpPr>
          <p:cNvPr id="6" name="Content Placeholder 2"/>
          <p:cNvSpPr>
            <a:spLocks noGrp="1"/>
          </p:cNvSpPr>
          <p:nvPr>
            <p:ph idx="1"/>
          </p:nvPr>
        </p:nvSpPr>
        <p:spPr>
          <a:xfrm>
            <a:off x="457200" y="2144790"/>
            <a:ext cx="8229600" cy="4206239"/>
          </a:xfrm>
        </p:spPr>
        <p:txBody>
          <a:bodyPr>
            <a:normAutofit/>
          </a:bodyPr>
          <a:lstStyle/>
          <a:p>
            <a:r>
              <a:rPr lang="en-US" sz="2200" dirty="0" smtClean="0"/>
              <a:t>A data dashboard from HRSA would be useful if it could answer the following questions: </a:t>
            </a:r>
            <a:endParaRPr lang="en-US" sz="2200" dirty="0"/>
          </a:p>
          <a:p>
            <a:pPr lvl="2"/>
            <a:r>
              <a:rPr lang="en-US" sz="1975" dirty="0"/>
              <a:t>How are we doing as a clinic? As a provider?</a:t>
            </a:r>
          </a:p>
          <a:p>
            <a:pPr lvl="2"/>
            <a:r>
              <a:rPr lang="en-US" sz="1975" dirty="0"/>
              <a:t>What is our/my suppression rates? How do we/I compare to other institutions with similar demographics?</a:t>
            </a:r>
          </a:p>
          <a:p>
            <a:pPr lvl="2"/>
            <a:r>
              <a:rPr lang="en-US" sz="1975" dirty="0"/>
              <a:t>Are there specific groups that are struggling? Risk factor group, racial group, etc.</a:t>
            </a:r>
          </a:p>
          <a:p>
            <a:pPr lvl="2"/>
            <a:r>
              <a:rPr lang="en-US" sz="1975" dirty="0"/>
              <a:t>What are my patients’ vaccination rates? </a:t>
            </a:r>
          </a:p>
        </p:txBody>
      </p:sp>
      <p:pic>
        <p:nvPicPr>
          <p:cNvPr id="7" name="Picture 6"/>
          <p:cNvPicPr>
            <a:picLocks noChangeAspect="1"/>
          </p:cNvPicPr>
          <p:nvPr/>
        </p:nvPicPr>
        <p:blipFill rotWithShape="1">
          <a:blip r:embed="rId2"/>
          <a:srcRect l="32152" t="-19984" b="-1"/>
          <a:stretch/>
        </p:blipFill>
        <p:spPr>
          <a:xfrm>
            <a:off x="1854926" y="235132"/>
            <a:ext cx="2069238" cy="636387"/>
          </a:xfrm>
          <a:prstGeom prst="rect">
            <a:avLst/>
          </a:prstGeom>
        </p:spPr>
      </p:pic>
    </p:spTree>
    <p:extLst>
      <p:ext uri="{BB962C8B-B14F-4D97-AF65-F5344CB8AC3E}">
        <p14:creationId xmlns:p14="http://schemas.microsoft.com/office/powerpoint/2010/main" val="1571918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01905-C5F5-7943-85B0-6126D52C8FFD}" type="slidenum">
              <a:rPr kumimoji="0" lang="en-US" sz="563"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563"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xmlns="" id="{A5757A5B-F128-429E-8673-62519E9478AB}"/>
              </a:ext>
            </a:extLst>
          </p:cNvPr>
          <p:cNvSpPr txBox="1">
            <a:spLocks/>
          </p:cNvSpPr>
          <p:nvPr/>
        </p:nvSpPr>
        <p:spPr>
          <a:xfrm>
            <a:off x="628650" y="2004512"/>
            <a:ext cx="7886700" cy="2554423"/>
          </a:xfrm>
          <a:prstGeom prst="rect">
            <a:avLst/>
          </a:prstGeom>
        </p:spPr>
        <p:txBody>
          <a:bodyPr vert="horz" lIns="0" tIns="0" rIns="0" bIns="0" rtlCol="0" anchor="ctr">
            <a:normAutofit fontScale="97500"/>
          </a:bodyPr>
          <a:lstStyle>
            <a:lvl1pPr algn="l" defTabSz="257175" rtl="0" eaLnBrk="1" latinLnBrk="0" hangingPunct="1">
              <a:spcBef>
                <a:spcPct val="0"/>
              </a:spcBef>
              <a:buNone/>
              <a:defRPr sz="1969" b="1" i="0" kern="1200">
                <a:solidFill>
                  <a:schemeClr val="accent3"/>
                </a:solidFill>
                <a:latin typeface="Arial"/>
                <a:ea typeface="+mj-ea"/>
                <a:cs typeface="+mj-cs"/>
              </a:defRPr>
            </a:lvl1pPr>
          </a:lstStyle>
          <a:p>
            <a:pPr marL="0" marR="0" lvl="0" indent="0" algn="l" defTabSz="257175" rtl="0" eaLnBrk="1" fontAlgn="auto" latinLnBrk="0" hangingPunct="1">
              <a:lnSpc>
                <a:spcPct val="100000"/>
              </a:lnSpc>
              <a:spcBef>
                <a:spcPct val="0"/>
              </a:spcBef>
              <a:spcAft>
                <a:spcPts val="0"/>
              </a:spcAft>
              <a:buClrTx/>
              <a:buSzTx/>
              <a:buFontTx/>
              <a:buNone/>
              <a:tabLst/>
              <a:defRPr/>
            </a:pPr>
            <a:endParaRPr kumimoji="0" lang="en-US" sz="1969" b="1" i="0" u="none" strike="noStrike" kern="1200" cap="none" spc="0" normalizeH="0" baseline="0" noProof="0" dirty="0" smtClean="0">
              <a:ln>
                <a:noFill/>
              </a:ln>
              <a:solidFill>
                <a:srgbClr val="3884BF"/>
              </a:solidFill>
              <a:effectLst/>
              <a:uLnTx/>
              <a:uFillTx/>
              <a:latin typeface="Arial"/>
              <a:ea typeface="+mj-ea"/>
              <a:cs typeface="+mj-cs"/>
            </a:endParaRPr>
          </a:p>
          <a:p>
            <a:pPr marL="0" marR="0" lvl="0" indent="0" algn="l" defTabSz="257175"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solidFill>
                <a:srgbClr val="3884BF"/>
              </a:solidFill>
              <a:effectLst/>
              <a:uLnTx/>
              <a:uFillTx/>
              <a:latin typeface="Arial"/>
              <a:ea typeface="+mj-ea"/>
              <a:cs typeface="+mj-cs"/>
            </a:endParaRPr>
          </a:p>
          <a:p>
            <a:pPr marL="0" marR="0" lvl="0" indent="0" algn="ctr" defTabSz="25717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rgbClr val="3884BF"/>
                </a:solidFill>
                <a:effectLst/>
                <a:uLnTx/>
                <a:uFillTx/>
                <a:latin typeface="Arial"/>
                <a:ea typeface="+mj-ea"/>
                <a:cs typeface="+mj-cs"/>
              </a:rPr>
              <a:t>Carlos Salama, M.D.</a:t>
            </a:r>
          </a:p>
          <a:p>
            <a:pPr marL="0" marR="0" lvl="0" indent="0" algn="ctr" defTabSz="25717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rgbClr val="3884BF"/>
                </a:solidFill>
                <a:effectLst/>
                <a:uLnTx/>
                <a:uFillTx/>
                <a:latin typeface="Arial"/>
                <a:ea typeface="+mj-ea"/>
                <a:cs typeface="+mj-cs"/>
                <a:hlinkClick r:id="rId2"/>
              </a:rPr>
              <a:t>salamac@nychhc.org</a:t>
            </a:r>
            <a:endParaRPr kumimoji="0" lang="en-US" sz="1800" b="1" i="0" u="none" strike="noStrike" kern="1200" cap="none" spc="0" normalizeH="0" baseline="0" noProof="0" dirty="0" smtClean="0">
              <a:ln>
                <a:noFill/>
              </a:ln>
              <a:solidFill>
                <a:srgbClr val="3884BF"/>
              </a:solidFill>
              <a:effectLst/>
              <a:uLnTx/>
              <a:uFillTx/>
              <a:latin typeface="Arial"/>
              <a:ea typeface="+mj-ea"/>
              <a:cs typeface="+mj-cs"/>
            </a:endParaRPr>
          </a:p>
          <a:p>
            <a:pPr marL="0" marR="0" lvl="0" indent="0" algn="ctr" defTabSz="257175"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rgbClr val="3884BF"/>
                </a:solidFill>
                <a:effectLst/>
                <a:uLnTx/>
                <a:uFillTx/>
                <a:latin typeface="Arial"/>
                <a:ea typeface="+mj-ea"/>
                <a:cs typeface="+mj-cs"/>
              </a:rPr>
              <a:t>718-334-2283</a:t>
            </a:r>
          </a:p>
          <a:p>
            <a:pPr marL="0" marR="0" lvl="5"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Title 1"/>
          <p:cNvSpPr txBox="1">
            <a:spLocks noGrp="1"/>
          </p:cNvSpPr>
          <p:nvPr>
            <p:ph type="title"/>
          </p:nvPr>
        </p:nvSpPr>
        <p:spPr>
          <a:xfrm>
            <a:off x="457200" y="2035933"/>
            <a:ext cx="8229600" cy="1151404"/>
          </a:xfrm>
          <a:prstGeom prst="rect">
            <a:avLst/>
          </a:prstGeom>
        </p:spPr>
        <p:txBody>
          <a:bodyPr vert="horz" lIns="0" tIns="0" rIns="0" bIns="0" rtlCol="0" anchor="ctr">
            <a:noAutofit/>
          </a:bodyPr>
          <a:lstStyle>
            <a:lvl1pPr algn="ctr" defTabSz="257175" rtl="0" eaLnBrk="1" latinLnBrk="0" hangingPunct="1">
              <a:spcBef>
                <a:spcPct val="0"/>
              </a:spcBef>
              <a:buNone/>
              <a:defRPr sz="3038" b="1" i="0" kern="1200">
                <a:solidFill>
                  <a:schemeClr val="accent3"/>
                </a:solidFill>
                <a:latin typeface="Arial"/>
                <a:ea typeface="+mj-ea"/>
                <a:cs typeface="+mj-cs"/>
              </a:defRPr>
            </a:lvl1pPr>
          </a:lstStyle>
          <a:p>
            <a:r>
              <a:rPr lang="en-US" sz="3600" dirty="0" smtClean="0"/>
              <a:t>Thank you!</a:t>
            </a:r>
            <a:endParaRPr lang="en-US" sz="3600" dirty="0"/>
          </a:p>
        </p:txBody>
      </p:sp>
      <p:pic>
        <p:nvPicPr>
          <p:cNvPr id="8" name="Picture 7"/>
          <p:cNvPicPr>
            <a:picLocks noChangeAspect="1"/>
          </p:cNvPicPr>
          <p:nvPr/>
        </p:nvPicPr>
        <p:blipFill rotWithShape="1">
          <a:blip r:embed="rId3"/>
          <a:srcRect l="32152" t="-19984" b="-1"/>
          <a:stretch/>
        </p:blipFill>
        <p:spPr>
          <a:xfrm>
            <a:off x="1854926" y="248195"/>
            <a:ext cx="2069238" cy="636387"/>
          </a:xfrm>
          <a:prstGeom prst="rect">
            <a:avLst/>
          </a:prstGeom>
        </p:spPr>
      </p:pic>
    </p:spTree>
    <p:extLst>
      <p:ext uri="{BB962C8B-B14F-4D97-AF65-F5344CB8AC3E}">
        <p14:creationId xmlns:p14="http://schemas.microsoft.com/office/powerpoint/2010/main" val="2775153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860038"/>
                </a:solidFill>
              </a:rPr>
              <a:t>Mercy Health Saint Mary’s</a:t>
            </a:r>
            <a:br>
              <a:rPr lang="en-US" b="1" dirty="0" smtClean="0">
                <a:solidFill>
                  <a:srgbClr val="860038"/>
                </a:solidFill>
              </a:rPr>
            </a:br>
            <a:r>
              <a:rPr lang="en-US" b="1" dirty="0" smtClean="0">
                <a:solidFill>
                  <a:srgbClr val="860038"/>
                </a:solidFill>
              </a:rPr>
              <a:t>Data To Care</a:t>
            </a:r>
            <a:endParaRPr lang="en-US" dirty="0">
              <a:solidFill>
                <a:schemeClr val="accent2">
                  <a:lumMod val="75000"/>
                </a:schemeClr>
              </a:solidFill>
            </a:endParaRPr>
          </a:p>
        </p:txBody>
      </p:sp>
      <p:sp>
        <p:nvSpPr>
          <p:cNvPr id="3" name="Subtitle 2"/>
          <p:cNvSpPr>
            <a:spLocks noGrp="1"/>
          </p:cNvSpPr>
          <p:nvPr>
            <p:ph type="subTitle" idx="1"/>
          </p:nvPr>
        </p:nvSpPr>
        <p:spPr>
          <a:xfrm>
            <a:off x="990600" y="3886200"/>
            <a:ext cx="6934200" cy="1752600"/>
          </a:xfrm>
        </p:spPr>
        <p:txBody>
          <a:bodyPr>
            <a:normAutofit fontScale="92500"/>
          </a:bodyPr>
          <a:lstStyle/>
          <a:p>
            <a:r>
              <a:rPr lang="en-US" dirty="0" smtClean="0">
                <a:solidFill>
                  <a:srgbClr val="860038"/>
                </a:solidFill>
              </a:rPr>
              <a:t>C. Ryan Tomlin, </a:t>
            </a:r>
            <a:r>
              <a:rPr lang="en-US" dirty="0" err="1" smtClean="0">
                <a:solidFill>
                  <a:srgbClr val="860038"/>
                </a:solidFill>
              </a:rPr>
              <a:t>Pharm.D</a:t>
            </a:r>
            <a:r>
              <a:rPr lang="en-US" dirty="0" smtClean="0">
                <a:solidFill>
                  <a:srgbClr val="860038"/>
                </a:solidFill>
              </a:rPr>
              <a:t>., BCPS, AAHIVP</a:t>
            </a:r>
          </a:p>
          <a:p>
            <a:r>
              <a:rPr lang="en-US" dirty="0" smtClean="0">
                <a:solidFill>
                  <a:srgbClr val="860038"/>
                </a:solidFill>
              </a:rPr>
              <a:t>Ryan White HIV/AIDS Program Parts B, C, D</a:t>
            </a:r>
          </a:p>
          <a:p>
            <a:r>
              <a:rPr lang="en-US" dirty="0" smtClean="0">
                <a:solidFill>
                  <a:srgbClr val="860038"/>
                </a:solidFill>
              </a:rPr>
              <a:t>Grand Rapids, Michigan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6924855" cy="6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794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a:xfrm>
            <a:off x="2205540" y="3886200"/>
            <a:ext cx="3965572" cy="457200"/>
          </a:xfrm>
          <a:prstGeom prst="rightArrow">
            <a:avLst>
              <a:gd name="adj1" fmla="val 50000"/>
              <a:gd name="adj2" fmla="val 68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Bent Arrow 15"/>
          <p:cNvSpPr/>
          <p:nvPr/>
        </p:nvSpPr>
        <p:spPr>
          <a:xfrm rot="20208298" flipV="1">
            <a:off x="1869156" y="4248136"/>
            <a:ext cx="4441004" cy="1371668"/>
          </a:xfrm>
          <a:prstGeom prst="bentArrow">
            <a:avLst>
              <a:gd name="adj1" fmla="val 15572"/>
              <a:gd name="adj2" fmla="val 19870"/>
              <a:gd name="adj3" fmla="val 23314"/>
              <a:gd name="adj4" fmla="val 875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Bent Arrow 14"/>
          <p:cNvSpPr/>
          <p:nvPr/>
        </p:nvSpPr>
        <p:spPr>
          <a:xfrm rot="19492687" flipV="1">
            <a:off x="2195825" y="4880724"/>
            <a:ext cx="4441004" cy="1371668"/>
          </a:xfrm>
          <a:prstGeom prst="bentArrow">
            <a:avLst>
              <a:gd name="adj1" fmla="val 15572"/>
              <a:gd name="adj2" fmla="val 19870"/>
              <a:gd name="adj3" fmla="val 23314"/>
              <a:gd name="adj4" fmla="val 87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Bent Arrow 13"/>
          <p:cNvSpPr/>
          <p:nvPr/>
        </p:nvSpPr>
        <p:spPr>
          <a:xfrm rot="1391702">
            <a:off x="1869156" y="2647936"/>
            <a:ext cx="4441004" cy="1371668"/>
          </a:xfrm>
          <a:prstGeom prst="bentArrow">
            <a:avLst>
              <a:gd name="adj1" fmla="val 15572"/>
              <a:gd name="adj2" fmla="val 19870"/>
              <a:gd name="adj3" fmla="val 23314"/>
              <a:gd name="adj4" fmla="val 875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Bent Arrow 12"/>
          <p:cNvSpPr/>
          <p:nvPr/>
        </p:nvSpPr>
        <p:spPr>
          <a:xfrm rot="2107313">
            <a:off x="2195825" y="2017953"/>
            <a:ext cx="4441004" cy="1371668"/>
          </a:xfrm>
          <a:prstGeom prst="bentArrow">
            <a:avLst>
              <a:gd name="adj1" fmla="val 15572"/>
              <a:gd name="adj2" fmla="val 19870"/>
              <a:gd name="adj3" fmla="val 23314"/>
              <a:gd name="adj4" fmla="val 87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457200" y="671326"/>
            <a:ext cx="8229600" cy="852673"/>
          </a:xfrm>
        </p:spPr>
        <p:txBody>
          <a:bodyPr>
            <a:normAutofit/>
          </a:bodyPr>
          <a:lstStyle/>
          <a:p>
            <a:pPr algn="l"/>
            <a:r>
              <a:rPr lang="en-US" dirty="0" smtClean="0">
                <a:solidFill>
                  <a:srgbClr val="860038"/>
                </a:solidFill>
              </a:rPr>
              <a:t>Where Our Data Originates</a:t>
            </a:r>
            <a:endParaRPr lang="en-US" dirty="0">
              <a:solidFill>
                <a:schemeClr val="accent2">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636623" cy="5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73083" y="3659579"/>
            <a:ext cx="2209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Insurance / PBM Data</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p:cNvSpPr/>
          <p:nvPr/>
        </p:nvSpPr>
        <p:spPr>
          <a:xfrm>
            <a:off x="373083" y="1678379"/>
            <a:ext cx="22098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Outpatient Clinic EHR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Oval 6"/>
          <p:cNvSpPr/>
          <p:nvPr/>
        </p:nvSpPr>
        <p:spPr>
          <a:xfrm>
            <a:off x="373083" y="2668979"/>
            <a:ext cx="22098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Inpatient Hospital EHR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p:cNvSpPr/>
          <p:nvPr/>
        </p:nvSpPr>
        <p:spPr>
          <a:xfrm>
            <a:off x="373083" y="5640779"/>
            <a:ext cx="22098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Michigan Care Improvement Registry</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p:cNvSpPr/>
          <p:nvPr/>
        </p:nvSpPr>
        <p:spPr>
          <a:xfrm>
            <a:off x="373083" y="4652158"/>
            <a:ext cx="2209800" cy="914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Pharmacy Refill Information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p:cNvSpPr/>
          <p:nvPr/>
        </p:nvSpPr>
        <p:spPr>
          <a:xfrm>
            <a:off x="6400800" y="3089068"/>
            <a:ext cx="2209800" cy="205542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Careware</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386386" y="6334780"/>
            <a:ext cx="27576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EHR – Electronic Health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PBM – Pharmacy Benefits Manager</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8379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ent Arrow 22"/>
          <p:cNvSpPr/>
          <p:nvPr/>
        </p:nvSpPr>
        <p:spPr>
          <a:xfrm flipV="1">
            <a:off x="1553194" y="4648200"/>
            <a:ext cx="4441004" cy="1371668"/>
          </a:xfrm>
          <a:prstGeom prst="bentArrow">
            <a:avLst>
              <a:gd name="adj1" fmla="val 15572"/>
              <a:gd name="adj2" fmla="val 19870"/>
              <a:gd name="adj3" fmla="val 23314"/>
              <a:gd name="adj4" fmla="val 875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ight Arrow 20"/>
          <p:cNvSpPr/>
          <p:nvPr/>
        </p:nvSpPr>
        <p:spPr>
          <a:xfrm>
            <a:off x="2034563" y="3888177"/>
            <a:ext cx="3965572" cy="457200"/>
          </a:xfrm>
          <a:prstGeom prst="rightArrow">
            <a:avLst>
              <a:gd name="adj1" fmla="val 50000"/>
              <a:gd name="adj2" fmla="val 68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Bent Arrow 19"/>
          <p:cNvSpPr/>
          <p:nvPr/>
        </p:nvSpPr>
        <p:spPr>
          <a:xfrm>
            <a:off x="1559131" y="2000140"/>
            <a:ext cx="4441004" cy="1371668"/>
          </a:xfrm>
          <a:prstGeom prst="bentArrow">
            <a:avLst>
              <a:gd name="adj1" fmla="val 15572"/>
              <a:gd name="adj2" fmla="val 19870"/>
              <a:gd name="adj3" fmla="val 23314"/>
              <a:gd name="adj4" fmla="val 87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457200" y="671326"/>
            <a:ext cx="8229600" cy="852673"/>
          </a:xfrm>
        </p:spPr>
        <p:txBody>
          <a:bodyPr>
            <a:normAutofit/>
          </a:bodyPr>
          <a:lstStyle/>
          <a:p>
            <a:pPr algn="l"/>
            <a:r>
              <a:rPr lang="en-US" dirty="0" smtClean="0">
                <a:solidFill>
                  <a:srgbClr val="860038"/>
                </a:solidFill>
              </a:rPr>
              <a:t>How We Use Our Data</a:t>
            </a:r>
            <a:endParaRPr lang="en-US" dirty="0">
              <a:solidFill>
                <a:schemeClr val="accent2">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636623" cy="5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457200" y="3089067"/>
            <a:ext cx="2209800" cy="205542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Careware</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p:cNvSpPr/>
          <p:nvPr/>
        </p:nvSpPr>
        <p:spPr>
          <a:xfrm>
            <a:off x="6021906" y="1797474"/>
            <a:ext cx="2209800" cy="1098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Implement Quality Improvement Projects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10"/>
          <p:cNvSpPr/>
          <p:nvPr/>
        </p:nvSpPr>
        <p:spPr>
          <a:xfrm>
            <a:off x="6021906" y="3567714"/>
            <a:ext cx="2209800" cy="1098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Identify Disparities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6032792" y="5150422"/>
            <a:ext cx="2209800" cy="109812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Routine Patient Care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4631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57200" y="1600200"/>
            <a:ext cx="8229600" cy="5105400"/>
          </a:xfrm>
        </p:spPr>
        <p:txBody>
          <a:bodyPr/>
          <a:lstStyle/>
          <a:p>
            <a:endParaRPr lang="en-US" dirty="0" smtClean="0"/>
          </a:p>
          <a:p>
            <a:endParaRPr lang="en-US" dirty="0"/>
          </a:p>
          <a:p>
            <a:r>
              <a:rPr lang="en-US" dirty="0">
                <a:solidFill>
                  <a:srgbClr val="860038"/>
                </a:solidFill>
              </a:rPr>
              <a:t>C</a:t>
            </a:r>
            <a:r>
              <a:rPr lang="en-US" dirty="0" smtClean="0">
                <a:solidFill>
                  <a:srgbClr val="860038"/>
                </a:solidFill>
              </a:rPr>
              <a:t>linic </a:t>
            </a:r>
            <a:r>
              <a:rPr lang="en-US" dirty="0">
                <a:solidFill>
                  <a:srgbClr val="860038"/>
                </a:solidFill>
              </a:rPr>
              <a:t>m</a:t>
            </a:r>
            <a:r>
              <a:rPr lang="en-US" dirty="0" smtClean="0">
                <a:solidFill>
                  <a:srgbClr val="860038"/>
                </a:solidFill>
              </a:rPr>
              <a:t>edical assistants collect immunization history from MCIR</a:t>
            </a:r>
          </a:p>
          <a:p>
            <a:r>
              <a:rPr lang="en-US" dirty="0" smtClean="0">
                <a:solidFill>
                  <a:srgbClr val="860038"/>
                </a:solidFill>
              </a:rPr>
              <a:t>Reports generated from </a:t>
            </a:r>
            <a:r>
              <a:rPr lang="en-US" dirty="0" err="1" smtClean="0">
                <a:solidFill>
                  <a:srgbClr val="860038"/>
                </a:solidFill>
              </a:rPr>
              <a:t>Careware</a:t>
            </a:r>
            <a:r>
              <a:rPr lang="en-US" dirty="0" smtClean="0">
                <a:solidFill>
                  <a:srgbClr val="860038"/>
                </a:solidFill>
              </a:rPr>
              <a:t> of all patients eligible for HPV vaccination</a:t>
            </a:r>
          </a:p>
          <a:p>
            <a:r>
              <a:rPr lang="en-US" dirty="0" smtClean="0">
                <a:solidFill>
                  <a:srgbClr val="860038"/>
                </a:solidFill>
              </a:rPr>
              <a:t>Report provided to all clinic nurses</a:t>
            </a:r>
          </a:p>
          <a:p>
            <a:r>
              <a:rPr lang="en-US" dirty="0" smtClean="0">
                <a:solidFill>
                  <a:srgbClr val="860038"/>
                </a:solidFill>
              </a:rPr>
              <a:t>Nurses order and schedule vaccination series at patients’ next clinic visit</a:t>
            </a:r>
            <a:endParaRPr lang="en-US" dirty="0"/>
          </a:p>
        </p:txBody>
      </p:sp>
      <p:sp>
        <p:nvSpPr>
          <p:cNvPr id="21" name="Right Arrow 20"/>
          <p:cNvSpPr/>
          <p:nvPr/>
        </p:nvSpPr>
        <p:spPr>
          <a:xfrm>
            <a:off x="5298769" y="1961655"/>
            <a:ext cx="1445622" cy="457200"/>
          </a:xfrm>
          <a:prstGeom prst="rightArrow">
            <a:avLst>
              <a:gd name="adj1" fmla="val 50000"/>
              <a:gd name="adj2" fmla="val 6818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ight Arrow 12"/>
          <p:cNvSpPr/>
          <p:nvPr/>
        </p:nvSpPr>
        <p:spPr>
          <a:xfrm>
            <a:off x="2303517" y="1961655"/>
            <a:ext cx="1445622" cy="457200"/>
          </a:xfrm>
          <a:prstGeom prst="rightArrow">
            <a:avLst>
              <a:gd name="adj1" fmla="val 50000"/>
              <a:gd name="adj2" fmla="val 6818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671326"/>
            <a:ext cx="8229600" cy="852673"/>
          </a:xfrm>
        </p:spPr>
        <p:txBody>
          <a:bodyPr>
            <a:normAutofit/>
          </a:bodyPr>
          <a:lstStyle/>
          <a:p>
            <a:pPr algn="l"/>
            <a:r>
              <a:rPr lang="en-US" dirty="0" smtClean="0">
                <a:solidFill>
                  <a:srgbClr val="860038"/>
                </a:solidFill>
              </a:rPr>
              <a:t>Example </a:t>
            </a:r>
            <a:r>
              <a:rPr lang="en-US" dirty="0">
                <a:solidFill>
                  <a:srgbClr val="860038"/>
                </a:solidFill>
              </a:rPr>
              <a:t>1</a:t>
            </a:r>
            <a:r>
              <a:rPr lang="en-US" dirty="0" smtClean="0">
                <a:solidFill>
                  <a:srgbClr val="860038"/>
                </a:solidFill>
              </a:rPr>
              <a:t>: HPV Immunizations</a:t>
            </a:r>
            <a:endParaRPr lang="en-US" dirty="0">
              <a:solidFill>
                <a:schemeClr val="accent2">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636623" cy="5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54087" y="1504455"/>
            <a:ext cx="1600200" cy="137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Careware</a:t>
            </a: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9" name="Oval 18"/>
          <p:cNvSpPr/>
          <p:nvPr/>
        </p:nvSpPr>
        <p:spPr>
          <a:xfrm>
            <a:off x="6781234" y="1733055"/>
            <a:ext cx="22098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Patient Immunization Reports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152400" y="1733055"/>
            <a:ext cx="22098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Michigan Care Improvement Registry</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5696581" y="6334780"/>
            <a:ext cx="34474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MCIR – </a:t>
            </a:r>
            <a:r>
              <a:rPr kumimoji="0" lang="en-US" sz="1400" b="0" i="0" u="none" strike="noStrike" kern="1200" cap="none" spc="0" normalizeH="0" baseline="0" noProof="0" dirty="0">
                <a:ln>
                  <a:noFill/>
                </a:ln>
                <a:solidFill>
                  <a:prstClr val="black"/>
                </a:solidFill>
                <a:effectLst/>
                <a:uLnTx/>
                <a:uFillTx/>
                <a:latin typeface="Calibri"/>
                <a:ea typeface="+mn-ea"/>
                <a:cs typeface="+mn-cs"/>
              </a:rPr>
              <a:t>Michigan Care Improvement Registry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HPV – Human Papilloma Virus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8902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57200" y="1600200"/>
            <a:ext cx="8229600" cy="5105400"/>
          </a:xfrm>
        </p:spPr>
        <p:txBody>
          <a:bodyPr/>
          <a:lstStyle/>
          <a:p>
            <a:r>
              <a:rPr lang="en-US" dirty="0" smtClean="0">
                <a:solidFill>
                  <a:srgbClr val="860038"/>
                </a:solidFill>
              </a:rPr>
              <a:t>Challenges</a:t>
            </a:r>
          </a:p>
          <a:p>
            <a:pPr lvl="1"/>
            <a:r>
              <a:rPr lang="en-US" dirty="0" smtClean="0">
                <a:solidFill>
                  <a:srgbClr val="860038"/>
                </a:solidFill>
              </a:rPr>
              <a:t>Getting staff members access to the state database</a:t>
            </a:r>
          </a:p>
          <a:p>
            <a:pPr lvl="1"/>
            <a:r>
              <a:rPr lang="en-US" dirty="0" smtClean="0">
                <a:solidFill>
                  <a:srgbClr val="860038"/>
                </a:solidFill>
              </a:rPr>
              <a:t>Getting the initial immunization orders from the patients' provider</a:t>
            </a:r>
          </a:p>
          <a:p>
            <a:r>
              <a:rPr lang="en-US" dirty="0" smtClean="0">
                <a:solidFill>
                  <a:srgbClr val="860038"/>
                </a:solidFill>
              </a:rPr>
              <a:t>Successes</a:t>
            </a:r>
          </a:p>
          <a:p>
            <a:pPr lvl="1"/>
            <a:r>
              <a:rPr lang="en-US" dirty="0" smtClean="0">
                <a:solidFill>
                  <a:srgbClr val="860038"/>
                </a:solidFill>
              </a:rPr>
              <a:t>Baseline: Jan 2017 – 28% completed series</a:t>
            </a:r>
          </a:p>
          <a:p>
            <a:pPr lvl="1"/>
            <a:r>
              <a:rPr lang="en-US" dirty="0" smtClean="0">
                <a:solidFill>
                  <a:srgbClr val="860038"/>
                </a:solidFill>
              </a:rPr>
              <a:t>Current: Aug 2017 – 49% completed series</a:t>
            </a:r>
          </a:p>
          <a:p>
            <a:pPr lvl="2"/>
            <a:r>
              <a:rPr lang="en-US" dirty="0" smtClean="0">
                <a:solidFill>
                  <a:srgbClr val="860038"/>
                </a:solidFill>
              </a:rPr>
              <a:t>75% on schedule to complete by the end of the year</a:t>
            </a:r>
          </a:p>
        </p:txBody>
      </p:sp>
      <p:sp>
        <p:nvSpPr>
          <p:cNvPr id="2" name="Title 1"/>
          <p:cNvSpPr>
            <a:spLocks noGrp="1"/>
          </p:cNvSpPr>
          <p:nvPr>
            <p:ph type="title"/>
          </p:nvPr>
        </p:nvSpPr>
        <p:spPr>
          <a:xfrm>
            <a:off x="457200" y="671326"/>
            <a:ext cx="8229600" cy="852673"/>
          </a:xfrm>
        </p:spPr>
        <p:txBody>
          <a:bodyPr>
            <a:normAutofit/>
          </a:bodyPr>
          <a:lstStyle/>
          <a:p>
            <a:pPr algn="l"/>
            <a:r>
              <a:rPr lang="en-US" dirty="0" smtClean="0">
                <a:solidFill>
                  <a:srgbClr val="860038"/>
                </a:solidFill>
              </a:rPr>
              <a:t>Results: HPV Immunizations</a:t>
            </a:r>
            <a:endParaRPr lang="en-US" dirty="0">
              <a:solidFill>
                <a:schemeClr val="accent2">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636623" cy="5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23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57200" y="1600200"/>
            <a:ext cx="8229600" cy="5257800"/>
          </a:xfrm>
        </p:spPr>
        <p:txBody>
          <a:bodyPr>
            <a:normAutofit lnSpcReduction="10000"/>
          </a:bodyPr>
          <a:lstStyle/>
          <a:p>
            <a:endParaRPr lang="en-US" dirty="0" smtClean="0"/>
          </a:p>
          <a:p>
            <a:endParaRPr lang="en-US" dirty="0"/>
          </a:p>
          <a:p>
            <a:r>
              <a:rPr lang="en-US" dirty="0" smtClean="0">
                <a:solidFill>
                  <a:srgbClr val="860038"/>
                </a:solidFill>
              </a:rPr>
              <a:t>Once weekly reports generated from our retail pharmacies of all patients on ART and &gt;5 days overdue for a refill</a:t>
            </a:r>
          </a:p>
          <a:p>
            <a:r>
              <a:rPr lang="en-US" dirty="0" smtClean="0">
                <a:solidFill>
                  <a:srgbClr val="860038"/>
                </a:solidFill>
              </a:rPr>
              <a:t>Reports cross referenced with patients who have detectable viral loads in </a:t>
            </a:r>
            <a:r>
              <a:rPr lang="en-US" dirty="0" err="1" smtClean="0">
                <a:solidFill>
                  <a:srgbClr val="860038"/>
                </a:solidFill>
              </a:rPr>
              <a:t>Careware</a:t>
            </a:r>
            <a:endParaRPr lang="en-US" dirty="0" smtClean="0">
              <a:solidFill>
                <a:srgbClr val="860038"/>
              </a:solidFill>
            </a:endParaRPr>
          </a:p>
          <a:p>
            <a:r>
              <a:rPr lang="en-US" dirty="0" smtClean="0">
                <a:solidFill>
                  <a:srgbClr val="860038"/>
                </a:solidFill>
              </a:rPr>
              <a:t>Follow-up calls made by nurses and case managers to check-in or reengage patients in care</a:t>
            </a:r>
          </a:p>
        </p:txBody>
      </p:sp>
      <p:sp>
        <p:nvSpPr>
          <p:cNvPr id="21" name="Right Arrow 20"/>
          <p:cNvSpPr/>
          <p:nvPr/>
        </p:nvSpPr>
        <p:spPr>
          <a:xfrm>
            <a:off x="5298769" y="1828800"/>
            <a:ext cx="1445622" cy="457200"/>
          </a:xfrm>
          <a:prstGeom prst="rightArrow">
            <a:avLst>
              <a:gd name="adj1" fmla="val 50000"/>
              <a:gd name="adj2" fmla="val 68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ight Arrow 12"/>
          <p:cNvSpPr/>
          <p:nvPr/>
        </p:nvSpPr>
        <p:spPr>
          <a:xfrm>
            <a:off x="2303517" y="1828800"/>
            <a:ext cx="1445622" cy="457200"/>
          </a:xfrm>
          <a:prstGeom prst="rightArrow">
            <a:avLst>
              <a:gd name="adj1" fmla="val 50000"/>
              <a:gd name="adj2" fmla="val 6818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199" y="671326"/>
            <a:ext cx="8532223" cy="852673"/>
          </a:xfrm>
        </p:spPr>
        <p:txBody>
          <a:bodyPr>
            <a:normAutofit/>
          </a:bodyPr>
          <a:lstStyle/>
          <a:p>
            <a:pPr algn="l"/>
            <a:r>
              <a:rPr lang="en-US" dirty="0" smtClean="0">
                <a:solidFill>
                  <a:srgbClr val="860038"/>
                </a:solidFill>
              </a:rPr>
              <a:t>Example </a:t>
            </a:r>
            <a:r>
              <a:rPr lang="en-US" dirty="0">
                <a:solidFill>
                  <a:srgbClr val="860038"/>
                </a:solidFill>
              </a:rPr>
              <a:t>2</a:t>
            </a:r>
            <a:r>
              <a:rPr lang="en-US" dirty="0" smtClean="0">
                <a:solidFill>
                  <a:srgbClr val="860038"/>
                </a:solidFill>
              </a:rPr>
              <a:t>: Pharmacy Refill Histories</a:t>
            </a:r>
            <a:endParaRPr lang="en-US" dirty="0">
              <a:solidFill>
                <a:schemeClr val="accent2">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636623" cy="5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54087" y="1371600"/>
            <a:ext cx="1600200" cy="137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Careware</a:t>
            </a:r>
            <a:endParaRPr kumimoji="0" lang="en-US"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VLS Data</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p:cNvSpPr/>
          <p:nvPr/>
        </p:nvSpPr>
        <p:spPr>
          <a:xfrm>
            <a:off x="6781234" y="1600200"/>
            <a:ext cx="2209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Improved Viral Load Suppression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152400" y="1600200"/>
            <a:ext cx="2209800" cy="914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Pharmacy Refill Information</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135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61257" y="1841863"/>
            <a:ext cx="8608423" cy="4362994"/>
          </a:xfrm>
        </p:spPr>
        <p:txBody>
          <a:bodyPr>
            <a:normAutofit lnSpcReduction="10000"/>
          </a:bodyPr>
          <a:lstStyle/>
          <a:p>
            <a:r>
              <a:rPr lang="en-US" sz="2800" dirty="0"/>
              <a:t>Overview </a:t>
            </a:r>
            <a:endParaRPr lang="en-US" sz="2800" dirty="0" smtClean="0"/>
          </a:p>
          <a:p>
            <a:pPr lvl="1"/>
            <a:r>
              <a:rPr lang="en-US" sz="2600" dirty="0" smtClean="0"/>
              <a:t>HRSA HIV/AIDS Bureau</a:t>
            </a:r>
          </a:p>
          <a:p>
            <a:pPr lvl="1"/>
            <a:r>
              <a:rPr lang="en-US" sz="2600" dirty="0" smtClean="0"/>
              <a:t>Ryan White HIV/AIDS Program (RWHAP)</a:t>
            </a:r>
          </a:p>
          <a:p>
            <a:r>
              <a:rPr lang="en-US" sz="2800" dirty="0"/>
              <a:t>Demonstrating Effectiveness of Program Investments</a:t>
            </a:r>
            <a:endParaRPr lang="en-US" sz="2800" dirty="0" smtClean="0"/>
          </a:p>
          <a:p>
            <a:r>
              <a:rPr lang="en-US" sz="2800" dirty="0" smtClean="0"/>
              <a:t>National-level data	</a:t>
            </a:r>
          </a:p>
          <a:p>
            <a:pPr lvl="1"/>
            <a:r>
              <a:rPr lang="en-US" sz="2600" dirty="0" smtClean="0"/>
              <a:t>RWHAP client demographic data</a:t>
            </a:r>
          </a:p>
          <a:p>
            <a:pPr lvl="1"/>
            <a:r>
              <a:rPr lang="en-US" sz="2600" dirty="0" smtClean="0"/>
              <a:t>RWHAP viral suppression</a:t>
            </a:r>
          </a:p>
          <a:p>
            <a:r>
              <a:rPr lang="en-US" sz="2800" dirty="0" smtClean="0"/>
              <a:t>Using data to address gaps and disparities</a:t>
            </a:r>
          </a:p>
          <a:p>
            <a:pPr lvl="1"/>
            <a:r>
              <a:rPr lang="en-US" sz="2600" dirty="0" smtClean="0"/>
              <a:t>Implementing Solutions</a:t>
            </a:r>
          </a:p>
          <a:p>
            <a:pPr lvl="1"/>
            <a:r>
              <a:rPr lang="en-US" sz="2600" dirty="0" smtClean="0"/>
              <a:t>Identifying New Approaches to Improve Health Outcomes </a:t>
            </a:r>
          </a:p>
          <a:p>
            <a:pPr lvl="1"/>
            <a:endParaRPr lang="en-US" sz="2600" dirty="0" smtClean="0"/>
          </a:p>
          <a:p>
            <a:endParaRPr lang="en-US" sz="2800" dirty="0"/>
          </a:p>
        </p:txBody>
      </p:sp>
    </p:spTree>
    <p:extLst>
      <p:ext uri="{BB962C8B-B14F-4D97-AF65-F5344CB8AC3E}">
        <p14:creationId xmlns:p14="http://schemas.microsoft.com/office/powerpoint/2010/main" val="474760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57200" y="1600200"/>
            <a:ext cx="8229600" cy="5105400"/>
          </a:xfrm>
        </p:spPr>
        <p:txBody>
          <a:bodyPr/>
          <a:lstStyle/>
          <a:p>
            <a:r>
              <a:rPr lang="en-US" dirty="0" smtClean="0">
                <a:solidFill>
                  <a:srgbClr val="860038"/>
                </a:solidFill>
              </a:rPr>
              <a:t>Reports less accurate in patients who recently changed antiretroviral medications</a:t>
            </a:r>
          </a:p>
          <a:p>
            <a:r>
              <a:rPr lang="en-US" dirty="0" smtClean="0">
                <a:solidFill>
                  <a:srgbClr val="860038"/>
                </a:solidFill>
              </a:rPr>
              <a:t>Not every patient uses our health system’s retail pharmacies</a:t>
            </a:r>
          </a:p>
          <a:p>
            <a:pPr lvl="1"/>
            <a:r>
              <a:rPr lang="en-US" dirty="0" smtClean="0">
                <a:solidFill>
                  <a:srgbClr val="860038"/>
                </a:solidFill>
              </a:rPr>
              <a:t>Some refill info gained from PBM claims data</a:t>
            </a:r>
          </a:p>
          <a:p>
            <a:pPr lvl="1"/>
            <a:r>
              <a:rPr lang="en-US" dirty="0" smtClean="0">
                <a:solidFill>
                  <a:srgbClr val="860038"/>
                </a:solidFill>
              </a:rPr>
              <a:t>Manual calls made to pharmacies as needed for patients with detectable viral loads</a:t>
            </a:r>
          </a:p>
          <a:p>
            <a:r>
              <a:rPr lang="en-US" dirty="0" smtClean="0">
                <a:solidFill>
                  <a:srgbClr val="860038"/>
                </a:solidFill>
              </a:rPr>
              <a:t>Some gaps in refills are for legitimate reasons (example: short inpatient stay)</a:t>
            </a:r>
            <a:endParaRPr lang="en-US" dirty="0">
              <a:solidFill>
                <a:srgbClr val="860038"/>
              </a:solidFill>
            </a:endParaRPr>
          </a:p>
        </p:txBody>
      </p:sp>
      <p:sp>
        <p:nvSpPr>
          <p:cNvPr id="2" name="Title 1"/>
          <p:cNvSpPr>
            <a:spLocks noGrp="1"/>
          </p:cNvSpPr>
          <p:nvPr>
            <p:ph type="title"/>
          </p:nvPr>
        </p:nvSpPr>
        <p:spPr>
          <a:xfrm>
            <a:off x="457200" y="671326"/>
            <a:ext cx="8229600" cy="852673"/>
          </a:xfrm>
        </p:spPr>
        <p:txBody>
          <a:bodyPr>
            <a:normAutofit fontScale="90000"/>
          </a:bodyPr>
          <a:lstStyle/>
          <a:p>
            <a:pPr algn="l"/>
            <a:r>
              <a:rPr lang="en-US" dirty="0" smtClean="0">
                <a:solidFill>
                  <a:srgbClr val="860038"/>
                </a:solidFill>
              </a:rPr>
              <a:t>Challenges: </a:t>
            </a:r>
            <a:r>
              <a:rPr lang="en-US" dirty="0">
                <a:solidFill>
                  <a:srgbClr val="860038"/>
                </a:solidFill>
              </a:rPr>
              <a:t>Pharmacy Refill Histories</a:t>
            </a:r>
            <a:endParaRPr lang="en-US" dirty="0">
              <a:solidFill>
                <a:schemeClr val="accent2">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636623" cy="5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997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57200" y="1600200"/>
            <a:ext cx="8229600" cy="5105400"/>
          </a:xfrm>
        </p:spPr>
        <p:txBody>
          <a:bodyPr/>
          <a:lstStyle/>
          <a:p>
            <a:r>
              <a:rPr lang="en-US" dirty="0" smtClean="0">
                <a:solidFill>
                  <a:srgbClr val="860038"/>
                </a:solidFill>
              </a:rPr>
              <a:t>Viral Load Suppression Rates</a:t>
            </a:r>
          </a:p>
          <a:p>
            <a:endParaRPr lang="en-US" dirty="0">
              <a:solidFill>
                <a:srgbClr val="860038"/>
              </a:solidFill>
            </a:endParaRPr>
          </a:p>
          <a:p>
            <a:endParaRPr lang="en-US" dirty="0" smtClean="0">
              <a:solidFill>
                <a:srgbClr val="860038"/>
              </a:solidFill>
            </a:endParaRPr>
          </a:p>
          <a:p>
            <a:endParaRPr lang="en-US" dirty="0">
              <a:solidFill>
                <a:srgbClr val="860038"/>
              </a:solidFill>
            </a:endParaRPr>
          </a:p>
          <a:p>
            <a:endParaRPr lang="en-US" dirty="0" smtClean="0">
              <a:solidFill>
                <a:srgbClr val="860038"/>
              </a:solidFill>
            </a:endParaRPr>
          </a:p>
          <a:p>
            <a:r>
              <a:rPr lang="en-US" dirty="0" smtClean="0">
                <a:solidFill>
                  <a:srgbClr val="860038"/>
                </a:solidFill>
              </a:rPr>
              <a:t>Adherence phone calls have developed into other clinic processes</a:t>
            </a:r>
          </a:p>
          <a:p>
            <a:pPr lvl="1"/>
            <a:r>
              <a:rPr lang="en-US" dirty="0" smtClean="0">
                <a:solidFill>
                  <a:srgbClr val="860038"/>
                </a:solidFill>
              </a:rPr>
              <a:t>Pharmacist-led adherence visits</a:t>
            </a:r>
          </a:p>
          <a:p>
            <a:pPr lvl="1"/>
            <a:r>
              <a:rPr lang="en-US" dirty="0" smtClean="0">
                <a:solidFill>
                  <a:srgbClr val="860038"/>
                </a:solidFill>
              </a:rPr>
              <a:t>Clinic wide case conferences</a:t>
            </a:r>
            <a:endParaRPr lang="en-US" dirty="0">
              <a:solidFill>
                <a:srgbClr val="860038"/>
              </a:solidFill>
            </a:endParaRPr>
          </a:p>
          <a:p>
            <a:endParaRPr lang="en-US" dirty="0" smtClean="0">
              <a:solidFill>
                <a:srgbClr val="860038"/>
              </a:solidFill>
            </a:endParaRPr>
          </a:p>
        </p:txBody>
      </p:sp>
      <p:sp>
        <p:nvSpPr>
          <p:cNvPr id="2" name="Title 1"/>
          <p:cNvSpPr>
            <a:spLocks noGrp="1"/>
          </p:cNvSpPr>
          <p:nvPr>
            <p:ph type="title"/>
          </p:nvPr>
        </p:nvSpPr>
        <p:spPr>
          <a:xfrm>
            <a:off x="457200" y="671326"/>
            <a:ext cx="8229600" cy="852673"/>
          </a:xfrm>
        </p:spPr>
        <p:txBody>
          <a:bodyPr>
            <a:normAutofit fontScale="90000"/>
          </a:bodyPr>
          <a:lstStyle/>
          <a:p>
            <a:pPr algn="l"/>
            <a:r>
              <a:rPr lang="en-US" dirty="0" smtClean="0">
                <a:solidFill>
                  <a:srgbClr val="860038"/>
                </a:solidFill>
              </a:rPr>
              <a:t>Successes: </a:t>
            </a:r>
            <a:r>
              <a:rPr lang="en-US" dirty="0">
                <a:solidFill>
                  <a:srgbClr val="860038"/>
                </a:solidFill>
              </a:rPr>
              <a:t>Pharmacy Refill Histories</a:t>
            </a:r>
            <a:endParaRPr lang="en-US" dirty="0">
              <a:solidFill>
                <a:schemeClr val="accent2">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636623" cy="5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nvPr>
        </p:nvGraphicFramePr>
        <p:xfrm>
          <a:off x="533400" y="2362200"/>
          <a:ext cx="8065144" cy="1981200"/>
        </p:xfrm>
        <a:graphic>
          <a:graphicData uri="http://schemas.openxmlformats.org/drawingml/2006/table">
            <a:tbl>
              <a:tblPr firstRow="1" bandRow="1">
                <a:tableStyleId>{21E4AEA4-8DFA-4A89-87EB-49C32662AFE0}</a:tableStyleId>
              </a:tblPr>
              <a:tblGrid>
                <a:gridCol w="2016286">
                  <a:extLst>
                    <a:ext uri="{9D8B030D-6E8A-4147-A177-3AD203B41FA5}">
                      <a16:colId xmlns:a16="http://schemas.microsoft.com/office/drawing/2014/main" xmlns="" val="2304233666"/>
                    </a:ext>
                  </a:extLst>
                </a:gridCol>
                <a:gridCol w="2016286">
                  <a:extLst>
                    <a:ext uri="{9D8B030D-6E8A-4147-A177-3AD203B41FA5}">
                      <a16:colId xmlns:a16="http://schemas.microsoft.com/office/drawing/2014/main" xmlns="" val="4242733692"/>
                    </a:ext>
                  </a:extLst>
                </a:gridCol>
                <a:gridCol w="2016286">
                  <a:extLst>
                    <a:ext uri="{9D8B030D-6E8A-4147-A177-3AD203B41FA5}">
                      <a16:colId xmlns:a16="http://schemas.microsoft.com/office/drawing/2014/main" xmlns="" val="2010484129"/>
                    </a:ext>
                  </a:extLst>
                </a:gridCol>
                <a:gridCol w="2016286">
                  <a:extLst>
                    <a:ext uri="{9D8B030D-6E8A-4147-A177-3AD203B41FA5}">
                      <a16:colId xmlns:a16="http://schemas.microsoft.com/office/drawing/2014/main" xmlns="" val="1171434334"/>
                    </a:ext>
                  </a:extLst>
                </a:gridCol>
              </a:tblGrid>
              <a:tr h="495300">
                <a:tc>
                  <a:txBody>
                    <a:bodyPr/>
                    <a:lstStyle/>
                    <a:p>
                      <a:endParaRPr lang="en-US" sz="2400" dirty="0"/>
                    </a:p>
                  </a:txBody>
                  <a:tcPr/>
                </a:tc>
                <a:tc>
                  <a:txBody>
                    <a:bodyPr/>
                    <a:lstStyle/>
                    <a:p>
                      <a:r>
                        <a:rPr lang="en-US" sz="2400" dirty="0" smtClean="0"/>
                        <a:t>Numerator</a:t>
                      </a:r>
                      <a:endParaRPr lang="en-US" sz="2400" dirty="0"/>
                    </a:p>
                  </a:txBody>
                  <a:tcPr/>
                </a:tc>
                <a:tc>
                  <a:txBody>
                    <a:bodyPr/>
                    <a:lstStyle/>
                    <a:p>
                      <a:r>
                        <a:rPr lang="en-US" sz="2400" dirty="0" smtClean="0"/>
                        <a:t>Denominator</a:t>
                      </a:r>
                      <a:endParaRPr lang="en-US" sz="2400" dirty="0"/>
                    </a:p>
                  </a:txBody>
                  <a:tcPr/>
                </a:tc>
                <a:tc>
                  <a:txBody>
                    <a:bodyPr/>
                    <a:lstStyle/>
                    <a:p>
                      <a:r>
                        <a:rPr lang="en-US" sz="2400" dirty="0" smtClean="0"/>
                        <a:t>Percentage</a:t>
                      </a:r>
                      <a:endParaRPr lang="en-US" sz="2400" dirty="0"/>
                    </a:p>
                  </a:txBody>
                  <a:tcPr/>
                </a:tc>
                <a:extLst>
                  <a:ext uri="{0D108BD9-81ED-4DB2-BD59-A6C34878D82A}">
                    <a16:rowId xmlns:a16="http://schemas.microsoft.com/office/drawing/2014/main" xmlns="" val="4164943497"/>
                  </a:ext>
                </a:extLst>
              </a:tr>
              <a:tr h="495300">
                <a:tc>
                  <a:txBody>
                    <a:bodyPr/>
                    <a:lstStyle/>
                    <a:p>
                      <a:r>
                        <a:rPr lang="en-US" sz="2400" dirty="0" smtClean="0"/>
                        <a:t>Dec 2015</a:t>
                      </a:r>
                      <a:endParaRPr lang="en-US" sz="2400" dirty="0"/>
                    </a:p>
                  </a:txBody>
                  <a:tcPr/>
                </a:tc>
                <a:tc>
                  <a:txBody>
                    <a:bodyPr/>
                    <a:lstStyle/>
                    <a:p>
                      <a:r>
                        <a:rPr lang="en-US" sz="2400" dirty="0" smtClean="0"/>
                        <a:t>856</a:t>
                      </a:r>
                      <a:endParaRPr lang="en-US" sz="2400" dirty="0"/>
                    </a:p>
                  </a:txBody>
                  <a:tcPr/>
                </a:tc>
                <a:tc>
                  <a:txBody>
                    <a:bodyPr/>
                    <a:lstStyle/>
                    <a:p>
                      <a:r>
                        <a:rPr lang="en-US" sz="2400" dirty="0" smtClean="0"/>
                        <a:t>968</a:t>
                      </a:r>
                      <a:endParaRPr lang="en-US" sz="2400" dirty="0"/>
                    </a:p>
                  </a:txBody>
                  <a:tcPr/>
                </a:tc>
                <a:tc>
                  <a:txBody>
                    <a:bodyPr/>
                    <a:lstStyle/>
                    <a:p>
                      <a:r>
                        <a:rPr lang="en-US" sz="2400" dirty="0" smtClean="0"/>
                        <a:t>88.43%</a:t>
                      </a:r>
                      <a:endParaRPr lang="en-US" sz="2400" dirty="0"/>
                    </a:p>
                  </a:txBody>
                  <a:tcPr/>
                </a:tc>
                <a:extLst>
                  <a:ext uri="{0D108BD9-81ED-4DB2-BD59-A6C34878D82A}">
                    <a16:rowId xmlns:a16="http://schemas.microsoft.com/office/drawing/2014/main" xmlns="" val="1951058723"/>
                  </a:ext>
                </a:extLst>
              </a:tr>
              <a:tr h="495300">
                <a:tc>
                  <a:txBody>
                    <a:bodyPr/>
                    <a:lstStyle/>
                    <a:p>
                      <a:r>
                        <a:rPr lang="en-US" sz="2400" dirty="0" smtClean="0"/>
                        <a:t>Dec 2016</a:t>
                      </a:r>
                      <a:endParaRPr lang="en-US" sz="2400" dirty="0"/>
                    </a:p>
                  </a:txBody>
                  <a:tcPr/>
                </a:tc>
                <a:tc>
                  <a:txBody>
                    <a:bodyPr/>
                    <a:lstStyle/>
                    <a:p>
                      <a:r>
                        <a:rPr lang="en-US" sz="2400" dirty="0" smtClean="0"/>
                        <a:t>917</a:t>
                      </a:r>
                      <a:endParaRPr lang="en-US" sz="2400" dirty="0"/>
                    </a:p>
                  </a:txBody>
                  <a:tcPr/>
                </a:tc>
                <a:tc>
                  <a:txBody>
                    <a:bodyPr/>
                    <a:lstStyle/>
                    <a:p>
                      <a:r>
                        <a:rPr lang="en-US" sz="2400" dirty="0" smtClean="0"/>
                        <a:t>1014</a:t>
                      </a:r>
                      <a:endParaRPr lang="en-US" sz="2400" dirty="0"/>
                    </a:p>
                  </a:txBody>
                  <a:tcPr/>
                </a:tc>
                <a:tc>
                  <a:txBody>
                    <a:bodyPr/>
                    <a:lstStyle/>
                    <a:p>
                      <a:r>
                        <a:rPr lang="en-US" sz="2400" dirty="0" smtClean="0"/>
                        <a:t>90.43%</a:t>
                      </a:r>
                      <a:endParaRPr lang="en-US" sz="2400" dirty="0"/>
                    </a:p>
                  </a:txBody>
                  <a:tcPr/>
                </a:tc>
                <a:extLst>
                  <a:ext uri="{0D108BD9-81ED-4DB2-BD59-A6C34878D82A}">
                    <a16:rowId xmlns:a16="http://schemas.microsoft.com/office/drawing/2014/main" xmlns="" val="1306116009"/>
                  </a:ext>
                </a:extLst>
              </a:tr>
              <a:tr h="495300">
                <a:tc>
                  <a:txBody>
                    <a:bodyPr/>
                    <a:lstStyle/>
                    <a:p>
                      <a:r>
                        <a:rPr lang="en-US" sz="2400" dirty="0" smtClean="0"/>
                        <a:t>July 2017</a:t>
                      </a:r>
                      <a:endParaRPr lang="en-US" sz="2400" dirty="0"/>
                    </a:p>
                  </a:txBody>
                  <a:tcPr/>
                </a:tc>
                <a:tc>
                  <a:txBody>
                    <a:bodyPr/>
                    <a:lstStyle/>
                    <a:p>
                      <a:r>
                        <a:rPr lang="en-US" sz="2400" dirty="0" smtClean="0"/>
                        <a:t>954</a:t>
                      </a:r>
                      <a:endParaRPr lang="en-US" sz="2400" dirty="0"/>
                    </a:p>
                  </a:txBody>
                  <a:tcPr/>
                </a:tc>
                <a:tc>
                  <a:txBody>
                    <a:bodyPr/>
                    <a:lstStyle/>
                    <a:p>
                      <a:r>
                        <a:rPr lang="en-US" sz="2400" dirty="0" smtClean="0"/>
                        <a:t>1033</a:t>
                      </a:r>
                      <a:endParaRPr lang="en-US" sz="2400" dirty="0"/>
                    </a:p>
                  </a:txBody>
                  <a:tcPr/>
                </a:tc>
                <a:tc>
                  <a:txBody>
                    <a:bodyPr/>
                    <a:lstStyle/>
                    <a:p>
                      <a:r>
                        <a:rPr lang="en-US" sz="2400" dirty="0" smtClean="0"/>
                        <a:t>92.35%</a:t>
                      </a:r>
                      <a:endParaRPr lang="en-US" sz="2400" dirty="0"/>
                    </a:p>
                  </a:txBody>
                  <a:tcPr/>
                </a:tc>
                <a:extLst>
                  <a:ext uri="{0D108BD9-81ED-4DB2-BD59-A6C34878D82A}">
                    <a16:rowId xmlns:a16="http://schemas.microsoft.com/office/drawing/2014/main" xmlns="" val="665383120"/>
                  </a:ext>
                </a:extLst>
              </a:tr>
            </a:tbl>
          </a:graphicData>
        </a:graphic>
      </p:graphicFrame>
    </p:spTree>
    <p:extLst>
      <p:ext uri="{BB962C8B-B14F-4D97-AF65-F5344CB8AC3E}">
        <p14:creationId xmlns:p14="http://schemas.microsoft.com/office/powerpoint/2010/main" val="4049896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860038"/>
                </a:solidFill>
              </a:rPr>
              <a:t>Thank you!</a:t>
            </a:r>
            <a:endParaRPr lang="en-US" dirty="0">
              <a:solidFill>
                <a:schemeClr val="accent2">
                  <a:lumMod val="75000"/>
                </a:schemeClr>
              </a:solidFill>
            </a:endParaRPr>
          </a:p>
        </p:txBody>
      </p:sp>
      <p:sp>
        <p:nvSpPr>
          <p:cNvPr id="3" name="Subtitle 2"/>
          <p:cNvSpPr>
            <a:spLocks noGrp="1"/>
          </p:cNvSpPr>
          <p:nvPr>
            <p:ph type="subTitle" idx="1"/>
          </p:nvPr>
        </p:nvSpPr>
        <p:spPr>
          <a:xfrm>
            <a:off x="1066800" y="3886200"/>
            <a:ext cx="7010400" cy="1752600"/>
          </a:xfrm>
        </p:spPr>
        <p:txBody>
          <a:bodyPr>
            <a:normAutofit/>
          </a:bodyPr>
          <a:lstStyle/>
          <a:p>
            <a:r>
              <a:rPr lang="en-US" dirty="0" smtClean="0">
                <a:solidFill>
                  <a:srgbClr val="860038"/>
                </a:solidFill>
              </a:rPr>
              <a:t>C. Ryan Tomlin, </a:t>
            </a:r>
            <a:r>
              <a:rPr lang="en-US" dirty="0" err="1" smtClean="0">
                <a:solidFill>
                  <a:srgbClr val="860038"/>
                </a:solidFill>
              </a:rPr>
              <a:t>Pharm.D</a:t>
            </a:r>
            <a:r>
              <a:rPr lang="en-US" dirty="0" smtClean="0">
                <a:solidFill>
                  <a:srgbClr val="860038"/>
                </a:solidFill>
              </a:rPr>
              <a:t>., BCPS, AAHIVP</a:t>
            </a:r>
          </a:p>
          <a:p>
            <a:r>
              <a:rPr lang="en-US" dirty="0" smtClean="0">
                <a:solidFill>
                  <a:srgbClr val="860038"/>
                </a:solidFill>
              </a:rPr>
              <a:t>Charles.Tomlin@mercyhealth.com</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6924855" cy="6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458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2514600"/>
          </a:xfrm>
        </p:spPr>
        <p:txBody>
          <a:bodyPr>
            <a:normAutofit/>
          </a:bodyPr>
          <a:lstStyle/>
          <a:p>
            <a:r>
              <a:rPr lang="en-US" b="1" dirty="0" smtClean="0"/>
              <a:t>Using Data to </a:t>
            </a:r>
            <a:br>
              <a:rPr lang="en-US" b="1" dirty="0" smtClean="0"/>
            </a:br>
            <a:r>
              <a:rPr lang="en-US" b="1" dirty="0" smtClean="0"/>
              <a:t>Inform Decisions &amp; </a:t>
            </a:r>
            <a:br>
              <a:rPr lang="en-US" b="1" dirty="0" smtClean="0"/>
            </a:br>
            <a:r>
              <a:rPr lang="en-US" b="1" dirty="0" smtClean="0"/>
              <a:t>Drive Performance</a:t>
            </a:r>
            <a:endParaRPr lang="en-US" b="1" dirty="0"/>
          </a:p>
        </p:txBody>
      </p:sp>
      <p:sp>
        <p:nvSpPr>
          <p:cNvPr id="3" name="Subtitle 2"/>
          <p:cNvSpPr>
            <a:spLocks noGrp="1"/>
          </p:cNvSpPr>
          <p:nvPr>
            <p:ph type="subTitle" idx="1"/>
          </p:nvPr>
        </p:nvSpPr>
        <p:spPr>
          <a:xfrm>
            <a:off x="2209800" y="4343400"/>
            <a:ext cx="6400800" cy="1752600"/>
          </a:xfrm>
        </p:spPr>
        <p:txBody>
          <a:bodyPr>
            <a:normAutofit lnSpcReduction="10000"/>
          </a:bodyPr>
          <a:lstStyle/>
          <a:p>
            <a:pPr algn="r"/>
            <a:endParaRPr lang="en-US" cap="none" dirty="0" smtClean="0"/>
          </a:p>
          <a:p>
            <a:pPr algn="r"/>
            <a:r>
              <a:rPr lang="en-US" cap="none" dirty="0" smtClean="0"/>
              <a:t>Pam Sylakowski</a:t>
            </a:r>
          </a:p>
          <a:p>
            <a:pPr algn="r"/>
            <a:r>
              <a:rPr lang="en-US" cap="none" dirty="0" smtClean="0"/>
              <a:t>Director </a:t>
            </a:r>
          </a:p>
          <a:p>
            <a:pPr algn="r"/>
            <a:r>
              <a:rPr lang="en-US" cap="none" dirty="0" smtClean="0"/>
              <a:t>Nashville TGA</a:t>
            </a:r>
          </a:p>
          <a:p>
            <a:pPr algn="r"/>
            <a:r>
              <a:rPr lang="en-US" dirty="0" smtClean="0"/>
              <a:t>Ryan White HIV/AIDS Program</a:t>
            </a:r>
          </a:p>
          <a:p>
            <a:pPr algn="r"/>
            <a:r>
              <a:rPr lang="en-US" cap="none" dirty="0" smtClean="0"/>
              <a:t>Part A</a:t>
            </a:r>
          </a:p>
          <a:p>
            <a:endParaRPr lang="en-US" cap="none" dirty="0"/>
          </a:p>
        </p:txBody>
      </p:sp>
      <p:pic>
        <p:nvPicPr>
          <p:cNvPr id="1026" name="Picture 2" descr="https://static.wixstatic.com/media/10d983_9941aedf7f824fe4bdf9bc8843b5c458~mv2.png/v1/fill/w_499,h_319,al_c,lg_1,usm_2.00_1.00_0.00/10d983_9941aedf7f824fe4bdf9bc8843b5c458~m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3914775" cy="250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710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5410200"/>
          </a:xfrm>
        </p:spPr>
        <p:txBody>
          <a:bodyPr>
            <a:normAutofit lnSpcReduction="10000"/>
          </a:bodyPr>
          <a:lstStyle/>
          <a:p>
            <a:pPr marL="0" indent="0">
              <a:buNone/>
            </a:pPr>
            <a:endParaRPr lang="en-US" dirty="0" smtClean="0"/>
          </a:p>
          <a:p>
            <a:pPr>
              <a:buSzPct val="125000"/>
            </a:pPr>
            <a:r>
              <a:rPr lang="en-US" sz="1600" b="1" dirty="0" smtClean="0"/>
              <a:t>What </a:t>
            </a:r>
            <a:r>
              <a:rPr lang="en-US" sz="1600" b="1" dirty="0"/>
              <a:t>gets measured, gets </a:t>
            </a:r>
            <a:r>
              <a:rPr lang="en-US" sz="1600" b="1" dirty="0" smtClean="0"/>
              <a:t>managed.      </a:t>
            </a:r>
            <a:r>
              <a:rPr lang="en-US" dirty="0" smtClean="0"/>
              <a:t>			</a:t>
            </a:r>
            <a:r>
              <a:rPr lang="en-US" dirty="0"/>
              <a:t> </a:t>
            </a:r>
            <a:r>
              <a:rPr lang="en-US" dirty="0" smtClean="0"/>
              <a:t>                                    </a:t>
            </a:r>
            <a:r>
              <a:rPr lang="en-US" sz="1400" i="1" dirty="0" smtClean="0"/>
              <a:t>						Peter Drucker</a:t>
            </a:r>
          </a:p>
          <a:p>
            <a:pPr>
              <a:buSzPct val="125000"/>
            </a:pPr>
            <a:endParaRPr lang="en-US" sz="1400" i="1" dirty="0"/>
          </a:p>
          <a:p>
            <a:pPr>
              <a:buSzPct val="125000"/>
            </a:pPr>
            <a:endParaRPr lang="en-US" sz="1400" i="1" dirty="0"/>
          </a:p>
          <a:p>
            <a:pPr>
              <a:buSzPct val="125000"/>
            </a:pPr>
            <a:r>
              <a:rPr lang="en-US" sz="1600" b="1" dirty="0" smtClean="0"/>
              <a:t>Errors </a:t>
            </a:r>
            <a:r>
              <a:rPr lang="en-US" sz="1600" b="1" dirty="0"/>
              <a:t>in using inadequate data are much less than using no data  </a:t>
            </a:r>
            <a:r>
              <a:rPr lang="en-US" sz="1600" b="1" dirty="0" smtClean="0"/>
              <a:t>   at all. </a:t>
            </a:r>
          </a:p>
          <a:p>
            <a:pPr marL="0" indent="0">
              <a:buSzPct val="125000"/>
              <a:buNone/>
            </a:pPr>
            <a:r>
              <a:rPr lang="en-US" sz="2400" dirty="0"/>
              <a:t>	</a:t>
            </a:r>
            <a:r>
              <a:rPr lang="en-US" sz="2400" dirty="0" smtClean="0"/>
              <a:t>				      	</a:t>
            </a:r>
            <a:r>
              <a:rPr lang="en-US" sz="1400" i="1" dirty="0" smtClean="0"/>
              <a:t>Charles Babbage</a:t>
            </a:r>
          </a:p>
          <a:p>
            <a:pPr marL="0" indent="0">
              <a:buSzPct val="125000"/>
              <a:buNone/>
            </a:pPr>
            <a:endParaRPr lang="en-US" sz="1400" i="1" dirty="0"/>
          </a:p>
          <a:p>
            <a:pPr marL="0" indent="0">
              <a:buSzPct val="125000"/>
              <a:buNone/>
            </a:pPr>
            <a:endParaRPr lang="en-US" sz="1400" i="1" dirty="0"/>
          </a:p>
          <a:p>
            <a:pPr>
              <a:buSzPct val="125000"/>
            </a:pPr>
            <a:r>
              <a:rPr lang="en-US" sz="1600" b="1" dirty="0" smtClean="0"/>
              <a:t>The </a:t>
            </a:r>
            <a:r>
              <a:rPr lang="en-US" sz="1600" b="1" dirty="0"/>
              <a:t>goal is to turn data into information, and information into </a:t>
            </a:r>
            <a:r>
              <a:rPr lang="en-US" sz="1600" b="1" dirty="0" smtClean="0"/>
              <a:t>insight.                           </a:t>
            </a:r>
            <a:r>
              <a:rPr lang="en-US" dirty="0" smtClean="0"/>
              <a:t>				                   </a:t>
            </a:r>
            <a:r>
              <a:rPr lang="en-US" sz="1400" i="1" dirty="0"/>
              <a:t>	</a:t>
            </a:r>
            <a:r>
              <a:rPr lang="en-US" sz="1400" i="1" dirty="0" smtClean="0"/>
              <a:t>				   	Carly Fiorina</a:t>
            </a:r>
          </a:p>
          <a:p>
            <a:pPr>
              <a:buSzPct val="125000"/>
            </a:pPr>
            <a:endParaRPr lang="en-US" sz="1400" i="1" dirty="0"/>
          </a:p>
          <a:p>
            <a:pPr marL="0" indent="0">
              <a:buSzPct val="125000"/>
              <a:buNone/>
            </a:pPr>
            <a:endParaRPr lang="en-US" sz="1400" i="1" dirty="0" smtClean="0"/>
          </a:p>
          <a:p>
            <a:pPr>
              <a:buSzPct val="125000"/>
            </a:pPr>
            <a:r>
              <a:rPr lang="en-US" sz="1600" b="1" dirty="0" smtClean="0"/>
              <a:t>If </a:t>
            </a:r>
            <a:r>
              <a:rPr lang="en-US" sz="1600" b="1" dirty="0"/>
              <a:t>you can’t explain it simply, you don’t understand it well </a:t>
            </a:r>
            <a:r>
              <a:rPr lang="en-US" sz="1600" b="1" dirty="0" smtClean="0"/>
              <a:t>enough</a:t>
            </a:r>
            <a:r>
              <a:rPr lang="en-US" sz="1600" b="1" i="1" dirty="0" smtClean="0"/>
              <a:t>.                  </a:t>
            </a:r>
            <a:r>
              <a:rPr lang="en-US" i="1" dirty="0" smtClean="0"/>
              <a:t>					                          </a:t>
            </a:r>
            <a:r>
              <a:rPr lang="en-US" sz="1400" i="1" dirty="0" smtClean="0"/>
              <a:t>   							Albert Einstein</a:t>
            </a:r>
            <a:endParaRPr lang="en-US" sz="1400" i="1" dirty="0"/>
          </a:p>
          <a:p>
            <a:endParaRPr lang="en-US" dirty="0"/>
          </a:p>
        </p:txBody>
      </p:sp>
      <p:sp>
        <p:nvSpPr>
          <p:cNvPr id="4" name="Rectangle 3"/>
          <p:cNvSpPr/>
          <p:nvPr/>
        </p:nvSpPr>
        <p:spPr>
          <a:xfrm>
            <a:off x="3352800" y="762000"/>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37904223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6096000"/>
          </a:xfrm>
        </p:spPr>
        <p:txBody>
          <a:bodyPr>
            <a:normAutofit/>
          </a:bodyPr>
          <a:lstStyle/>
          <a:p>
            <a:pPr marL="0" indent="0">
              <a:buNone/>
            </a:pPr>
            <a:r>
              <a:rPr lang="en-US" sz="1600" b="1" dirty="0"/>
              <a:t>……While nonprofits engage heavily in collecting data, there’s room for </a:t>
            </a:r>
            <a:r>
              <a:rPr lang="en-US" sz="1600" b="1" dirty="0" smtClean="0"/>
              <a:t>improvement when </a:t>
            </a:r>
            <a:r>
              <a:rPr lang="en-US" sz="1600" b="1" dirty="0"/>
              <a:t>it comes to using it to make decisions about programs, services, operations………….</a:t>
            </a:r>
          </a:p>
          <a:p>
            <a:pPr marL="0" indent="0">
              <a:buNone/>
            </a:pPr>
            <a:endParaRPr lang="en-US" dirty="0" smtClean="0"/>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334" y="1303755"/>
            <a:ext cx="5943600" cy="30861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32355" y="4402087"/>
            <a:ext cx="5943600" cy="1409700"/>
          </a:xfrm>
          <a:prstGeom prst="rect">
            <a:avLst/>
          </a:prstGeom>
          <a:noFill/>
          <a:ln>
            <a:noFill/>
          </a:ln>
        </p:spPr>
      </p:pic>
      <p:sp>
        <p:nvSpPr>
          <p:cNvPr id="6" name="Text Box 2"/>
          <p:cNvSpPr txBox="1">
            <a:spLocks noChangeArrowheads="1"/>
          </p:cNvSpPr>
          <p:nvPr/>
        </p:nvSpPr>
        <p:spPr bwMode="auto">
          <a:xfrm>
            <a:off x="7125235" y="2354580"/>
            <a:ext cx="393700" cy="368300"/>
          </a:xfrm>
          <a:prstGeom prst="rect">
            <a:avLst/>
          </a:prstGeom>
          <a:solidFill>
            <a:schemeClr val="bg2">
              <a:alpha val="2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600" dirty="0">
                <a:solidFill>
                  <a:srgbClr val="FF0000"/>
                </a:solidFill>
                <a:effectLst/>
                <a:latin typeface="Calibri"/>
                <a:ea typeface="Calibri"/>
                <a:cs typeface="Times New Roman"/>
                <a:sym typeface="Wingdings"/>
              </a:rPr>
              <a:t></a:t>
            </a:r>
            <a:endParaRPr lang="en-US" sz="1100" dirty="0">
              <a:effectLst/>
              <a:latin typeface="Calibri"/>
              <a:ea typeface="Calibri"/>
              <a:cs typeface="Times New Roman"/>
            </a:endParaRPr>
          </a:p>
        </p:txBody>
      </p:sp>
      <p:sp>
        <p:nvSpPr>
          <p:cNvPr id="7" name="Text Box 2"/>
          <p:cNvSpPr txBox="1">
            <a:spLocks noChangeArrowheads="1"/>
          </p:cNvSpPr>
          <p:nvPr/>
        </p:nvSpPr>
        <p:spPr bwMode="auto">
          <a:xfrm>
            <a:off x="7087335" y="1676400"/>
            <a:ext cx="393700" cy="368300"/>
          </a:xfrm>
          <a:prstGeom prst="rect">
            <a:avLst/>
          </a:prstGeom>
          <a:solidFill>
            <a:schemeClr val="bg2">
              <a:alpha val="2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600" dirty="0">
                <a:solidFill>
                  <a:srgbClr val="FF0000"/>
                </a:solidFill>
                <a:effectLst/>
                <a:latin typeface="Calibri"/>
                <a:ea typeface="Calibri"/>
                <a:cs typeface="Times New Roman"/>
                <a:sym typeface="Wingdings"/>
              </a:rPr>
              <a:t></a:t>
            </a:r>
            <a:endParaRPr lang="en-US" sz="1100" dirty="0">
              <a:effectLst/>
              <a:latin typeface="Calibri"/>
              <a:ea typeface="Calibri"/>
              <a:cs typeface="Times New Roman"/>
            </a:endParaRPr>
          </a:p>
        </p:txBody>
      </p:sp>
      <p:sp>
        <p:nvSpPr>
          <p:cNvPr id="8" name="Oval 7"/>
          <p:cNvSpPr/>
          <p:nvPr/>
        </p:nvSpPr>
        <p:spPr>
          <a:xfrm>
            <a:off x="3145856" y="2801887"/>
            <a:ext cx="4197350" cy="3200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extBox 1"/>
          <p:cNvSpPr txBox="1"/>
          <p:nvPr/>
        </p:nvSpPr>
        <p:spPr>
          <a:xfrm>
            <a:off x="304800" y="5990787"/>
            <a:ext cx="8839200" cy="600164"/>
          </a:xfrm>
          <a:prstGeom prst="rect">
            <a:avLst/>
          </a:prstGeom>
          <a:noFill/>
        </p:spPr>
        <p:txBody>
          <a:bodyPr wrap="square" rtlCol="0">
            <a:spAutoFit/>
          </a:bodyPr>
          <a:lstStyle/>
          <a:p>
            <a:r>
              <a:rPr lang="en-US" sz="1100" dirty="0" smtClean="0"/>
              <a:t>Source:How Non-Profits Can Use Data to Inform Decisions and Drive Performance, First Republic Bank, 12/9/16</a:t>
            </a:r>
          </a:p>
          <a:p>
            <a:r>
              <a:rPr lang="en-US" sz="1100" dirty="0"/>
              <a:t>https://www.firstrepublic.com/~/media/frb/documents/pdfs/content/how-nonprofits-can-use-data-to-inform-decisions.ashx</a:t>
            </a:r>
          </a:p>
        </p:txBody>
      </p:sp>
    </p:spTree>
    <p:extLst>
      <p:ext uri="{BB962C8B-B14F-4D97-AF65-F5344CB8AC3E}">
        <p14:creationId xmlns:p14="http://schemas.microsoft.com/office/powerpoint/2010/main" val="276018411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486400"/>
          </a:xfrm>
        </p:spPr>
        <p:txBody>
          <a:bodyPr>
            <a:normAutofit/>
          </a:bodyPr>
          <a:lstStyle/>
          <a:p>
            <a:pPr marL="0" indent="0">
              <a:buNone/>
            </a:pPr>
            <a:endParaRPr lang="en-US" dirty="0" smtClean="0"/>
          </a:p>
          <a:p>
            <a:endParaRPr lang="en-US" dirty="0"/>
          </a:p>
        </p:txBody>
      </p:sp>
      <p:sp>
        <p:nvSpPr>
          <p:cNvPr id="4" name="Text Box 2"/>
          <p:cNvSpPr txBox="1">
            <a:spLocks noChangeArrowheads="1"/>
          </p:cNvSpPr>
          <p:nvPr/>
        </p:nvSpPr>
        <p:spPr bwMode="auto">
          <a:xfrm>
            <a:off x="304800" y="304800"/>
            <a:ext cx="8534400" cy="6248400"/>
          </a:xfrm>
          <a:prstGeom prst="rect">
            <a:avLst/>
          </a:prstGeom>
          <a:solidFill>
            <a:schemeClr val="tx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000" b="1"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SUCCESSES</a:t>
            </a:r>
            <a:endParaRPr lang="en-US" sz="2000"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Clr>
                <a:srgbClr val="FF6600"/>
              </a:buClr>
              <a:buSzPct val="125000"/>
              <a:buFont typeface="Symbol"/>
              <a:buChar char=""/>
            </a:pPr>
            <a:r>
              <a:rPr lang="en-US"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As a local health department having </a:t>
            </a:r>
            <a:r>
              <a:rPr lang="en-US" sz="1600" b="1" u="sng"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direct </a:t>
            </a:r>
            <a:r>
              <a:rPr lang="en-US"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access to eHARS</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Clr>
                <a:srgbClr val="FF6600"/>
              </a:buClr>
              <a:buFont typeface="Courier New"/>
              <a:buChar char="o"/>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Timely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Clr>
                <a:srgbClr val="FF6600"/>
              </a:buClr>
              <a:buFont typeface="Courier New"/>
              <a:buChar char="o"/>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Report </a:t>
            </a:r>
            <a:r>
              <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Continuum of Care/Cascade measures (</a:t>
            </a: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CDC </a:t>
            </a: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as well as </a:t>
            </a: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HRSA)</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Clr>
                <a:srgbClr val="FF6600"/>
              </a:buClr>
              <a:buFont typeface="Courier New"/>
              <a:buChar char="o"/>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Quality check on viral load lab data between CAREWare &amp; eHARS</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914400" marR="0">
              <a:lnSpc>
                <a:spcPct val="115000"/>
              </a:lnSpc>
              <a:spcBef>
                <a:spcPts val="0"/>
              </a:spcBef>
              <a:spcAft>
                <a:spcPts val="0"/>
              </a:spcAft>
            </a:pPr>
            <a:r>
              <a:rPr lang="en-US"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Clr>
                <a:srgbClr val="FF6600"/>
              </a:buClr>
              <a:buSzPct val="125000"/>
              <a:buFont typeface="Symbol"/>
              <a:buChar char=""/>
            </a:pPr>
            <a:r>
              <a:rPr lang="en-US"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Collaboration with </a:t>
            </a:r>
            <a:r>
              <a:rPr lang="en-US" sz="16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TN Medicaid</a:t>
            </a:r>
          </a:p>
          <a:p>
            <a:pPr marL="742950" marR="0" lvl="1" indent="-285750">
              <a:lnSpc>
                <a:spcPct val="115000"/>
              </a:lnSpc>
              <a:spcBef>
                <a:spcPts val="0"/>
              </a:spcBef>
              <a:spcAft>
                <a:spcPts val="0"/>
              </a:spcAft>
              <a:buClr>
                <a:srgbClr val="FF6600"/>
              </a:buClr>
              <a:buFont typeface="Courier New"/>
              <a:buChar char="o"/>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Indirect access to information we do not have (e.g., other health conditions persons with HIV disease have, information on retention to care and ART Rx for Medicaid enrollees)</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Clr>
                <a:srgbClr val="FF6600"/>
              </a:buClr>
              <a:buFont typeface="Courier New"/>
              <a:buChar char="o"/>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State health department working with Medicaid to import viral load data into Medicaid data base</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Clr>
                <a:srgbClr val="FF6600"/>
              </a:buClr>
              <a:buFont typeface="Courier New"/>
              <a:buChar char="o"/>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Episodes to Care Project – influence beyond Ryan White program, including private insurance </a:t>
            </a:r>
            <a:r>
              <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6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i="1"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2"/>
              </a:rPr>
              <a:t>https://www.tn.gov/tenncare/topic/episodes-of-care</a:t>
            </a:r>
            <a:endParaRPr lang="en-US" sz="1600" i="1"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R="0" lvl="0">
              <a:lnSpc>
                <a:spcPct val="115000"/>
              </a:lnSpc>
              <a:spcBef>
                <a:spcPts val="0"/>
              </a:spcBef>
              <a:spcAft>
                <a:spcPts val="0"/>
              </a:spcAft>
              <a:buClr>
                <a:srgbClr val="FF6600"/>
              </a:buClr>
              <a:buSzPct val="125000"/>
            </a:pPr>
            <a:endParaRPr lang="en-US" sz="1600" b="1"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Clr>
                <a:srgbClr val="FF6600"/>
              </a:buClr>
              <a:buSzPct val="125000"/>
              <a:buFont typeface="Symbol"/>
              <a:buChar char=""/>
            </a:pP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Implemented “data monitoring” process to improve data quality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Clr>
                <a:srgbClr val="FF6600"/>
              </a:buClr>
              <a:buFont typeface="Courier New"/>
              <a:buChar char="o"/>
            </a:pP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Developed </a:t>
            </a: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 </a:t>
            </a: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monitoring tool </a:t>
            </a: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with key </a:t>
            </a: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data quality items </a:t>
            </a: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(how client names are entered, service naming, timeliness of entry)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Clr>
                <a:srgbClr val="FF6600"/>
              </a:buClr>
              <a:buFont typeface="Courier New"/>
              <a:buChar char="o"/>
            </a:pP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Creates a formal conversation </a:t>
            </a:r>
            <a:r>
              <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for</a:t>
            </a: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importance of data quality &amp; helps identify provider </a:t>
            </a:r>
            <a:r>
              <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needs related to data collection </a:t>
            </a:r>
            <a:r>
              <a:rPr lang="en-US"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(large &amp; small providers)</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914400" marR="0">
              <a:lnSpc>
                <a:spcPct val="115000"/>
              </a:lnSpc>
              <a:spcBef>
                <a:spcPts val="0"/>
              </a:spcBef>
              <a:spcAft>
                <a:spcPts val="1000"/>
              </a:spcAft>
            </a:pPr>
            <a:r>
              <a:rPr lang="en-US" sz="1600" b="1" dirty="0">
                <a:solidFill>
                  <a:srgbClr val="FFFFFF"/>
                </a:solidFill>
                <a:effectLst/>
                <a:latin typeface="Calibri"/>
                <a:ea typeface="Calibri"/>
                <a:cs typeface="Times New Roman"/>
              </a:rPr>
              <a:t> </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21563434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486400"/>
          </a:xfrm>
        </p:spPr>
        <p:txBody>
          <a:bodyPr>
            <a:normAutofit/>
          </a:bodyPr>
          <a:lstStyle/>
          <a:p>
            <a:pPr marL="0" indent="0">
              <a:buNone/>
            </a:pPr>
            <a:endParaRPr lang="en-US" dirty="0" smtClean="0"/>
          </a:p>
          <a:p>
            <a:endParaRPr lang="en-US" dirty="0"/>
          </a:p>
        </p:txBody>
      </p:sp>
      <p:sp>
        <p:nvSpPr>
          <p:cNvPr id="4" name="Text Box 2"/>
          <p:cNvSpPr txBox="1">
            <a:spLocks noChangeArrowheads="1"/>
          </p:cNvSpPr>
          <p:nvPr/>
        </p:nvSpPr>
        <p:spPr bwMode="auto">
          <a:xfrm>
            <a:off x="304800" y="304800"/>
            <a:ext cx="8534399" cy="6248400"/>
          </a:xfrm>
          <a:prstGeom prst="rect">
            <a:avLst/>
          </a:prstGeom>
          <a:solidFill>
            <a:schemeClr val="tx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R="0" lvl="1">
              <a:lnSpc>
                <a:spcPct val="115000"/>
              </a:lnSpc>
              <a:spcBef>
                <a:spcPts val="0"/>
              </a:spcBef>
              <a:spcAft>
                <a:spcPts val="0"/>
              </a:spcAft>
            </a:pPr>
            <a:endPar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Arial" panose="020B0604020202020204" pitchFamily="34" charset="0"/>
              <a:buChar char="•"/>
            </a:pP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Font typeface="Symbol"/>
              <a:buChar char=""/>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1">
              <a:lnSpc>
                <a:spcPct val="115000"/>
              </a:lnSpc>
              <a:spcBef>
                <a:spcPts val="0"/>
              </a:spcBef>
              <a:spcAft>
                <a:spcPts val="0"/>
              </a:spcAft>
            </a:pPr>
            <a:endParaRPr lang="en-US" sz="1600" dirty="0">
              <a:effectLst/>
              <a:latin typeface="Calibri"/>
              <a:ea typeface="Calibri"/>
              <a:cs typeface="Times New Roman"/>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172200" cy="6019800"/>
          </a:xfrm>
          <a:prstGeom prst="rect">
            <a:avLst/>
          </a:prstGeom>
          <a:noFill/>
          <a:ln>
            <a:noFill/>
          </a:ln>
        </p:spPr>
      </p:pic>
    </p:spTree>
    <p:extLst>
      <p:ext uri="{BB962C8B-B14F-4D97-AF65-F5344CB8AC3E}">
        <p14:creationId xmlns:p14="http://schemas.microsoft.com/office/powerpoint/2010/main" val="331894642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486400"/>
          </a:xfrm>
        </p:spPr>
        <p:txBody>
          <a:bodyPr>
            <a:normAutofit/>
          </a:bodyPr>
          <a:lstStyle/>
          <a:p>
            <a:pPr marL="0" indent="0">
              <a:buNone/>
            </a:pPr>
            <a:endParaRPr lang="en-US" dirty="0" smtClean="0"/>
          </a:p>
          <a:p>
            <a:endParaRPr lang="en-US" dirty="0"/>
          </a:p>
        </p:txBody>
      </p:sp>
      <p:sp>
        <p:nvSpPr>
          <p:cNvPr id="4" name="Text Box 2"/>
          <p:cNvSpPr txBox="1">
            <a:spLocks noChangeArrowheads="1"/>
          </p:cNvSpPr>
          <p:nvPr/>
        </p:nvSpPr>
        <p:spPr bwMode="auto">
          <a:xfrm>
            <a:off x="304800" y="304800"/>
            <a:ext cx="8534399" cy="6248400"/>
          </a:xfrm>
          <a:prstGeom prst="rect">
            <a:avLst/>
          </a:prstGeom>
          <a:solidFill>
            <a:schemeClr val="tx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R="0" lvl="1">
              <a:lnSpc>
                <a:spcPct val="115000"/>
              </a:lnSpc>
              <a:spcBef>
                <a:spcPts val="0"/>
              </a:spcBef>
              <a:spcAft>
                <a:spcPts val="0"/>
              </a:spcAft>
            </a:pPr>
            <a:endPar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Arial" panose="020B0604020202020204" pitchFamily="34" charset="0"/>
              <a:buChar char="•"/>
            </a:pP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Font typeface="Symbol"/>
              <a:buChar char=""/>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1">
              <a:lnSpc>
                <a:spcPct val="115000"/>
              </a:lnSpc>
              <a:spcBef>
                <a:spcPts val="0"/>
              </a:spcBef>
              <a:spcAft>
                <a:spcPts val="0"/>
              </a:spcAft>
            </a:pPr>
            <a:endParaRPr lang="en-US" sz="1600" dirty="0">
              <a:effectLst/>
              <a:latin typeface="Calibri"/>
              <a:ea typeface="Calibri"/>
              <a:cs typeface="Times New Roman"/>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33400"/>
            <a:ext cx="7086600" cy="5867400"/>
          </a:xfrm>
          <a:prstGeom prst="rect">
            <a:avLst/>
          </a:prstGeom>
          <a:noFill/>
          <a:ln>
            <a:noFill/>
          </a:ln>
        </p:spPr>
      </p:pic>
    </p:spTree>
    <p:extLst>
      <p:ext uri="{BB962C8B-B14F-4D97-AF65-F5344CB8AC3E}">
        <p14:creationId xmlns:p14="http://schemas.microsoft.com/office/powerpoint/2010/main" val="23420518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486400"/>
          </a:xfrm>
        </p:spPr>
        <p:txBody>
          <a:bodyPr>
            <a:normAutofit/>
          </a:bodyPr>
          <a:lstStyle/>
          <a:p>
            <a:pPr marL="0" indent="0">
              <a:buNone/>
            </a:pPr>
            <a:endParaRPr lang="en-US" dirty="0" smtClean="0"/>
          </a:p>
          <a:p>
            <a:endParaRPr lang="en-US" dirty="0"/>
          </a:p>
        </p:txBody>
      </p:sp>
      <p:sp>
        <p:nvSpPr>
          <p:cNvPr id="4" name="Text Box 2"/>
          <p:cNvSpPr txBox="1">
            <a:spLocks noChangeArrowheads="1"/>
          </p:cNvSpPr>
          <p:nvPr/>
        </p:nvSpPr>
        <p:spPr bwMode="auto">
          <a:xfrm>
            <a:off x="304800" y="304800"/>
            <a:ext cx="8534399" cy="6248400"/>
          </a:xfrm>
          <a:prstGeom prst="rect">
            <a:avLst/>
          </a:prstGeom>
          <a:solidFill>
            <a:schemeClr val="tx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R="0" lvl="1">
              <a:lnSpc>
                <a:spcPct val="115000"/>
              </a:lnSpc>
              <a:spcBef>
                <a:spcPts val="0"/>
              </a:spcBef>
              <a:spcAft>
                <a:spcPts val="0"/>
              </a:spcAft>
            </a:pPr>
            <a:endPar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Arial" panose="020B0604020202020204" pitchFamily="34" charset="0"/>
              <a:buChar char="•"/>
            </a:pP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Font typeface="Symbol"/>
              <a:buChar char=""/>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1">
              <a:lnSpc>
                <a:spcPct val="115000"/>
              </a:lnSpc>
              <a:spcBef>
                <a:spcPts val="0"/>
              </a:spcBef>
              <a:spcAft>
                <a:spcPts val="0"/>
              </a:spcAft>
            </a:pPr>
            <a:endParaRPr lang="en-US" sz="1600" dirty="0">
              <a:effectLst/>
              <a:latin typeface="Calibri"/>
              <a:ea typeface="Calibri"/>
              <a:cs typeface="Times New Roman"/>
            </a:endParaRPr>
          </a:p>
        </p:txBody>
      </p:sp>
      <p:pic>
        <p:nvPicPr>
          <p:cNvPr id="2051" name="Picture 3" descr="C:\Users\psylakowski\Desktop\aaa pi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432547"/>
            <a:ext cx="4630882" cy="599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2337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Overview 	</a:t>
            </a:r>
            <a:endParaRPr lang="en-US" sz="4400" dirty="0"/>
          </a:p>
        </p:txBody>
      </p:sp>
      <p:sp>
        <p:nvSpPr>
          <p:cNvPr id="3" name="Text Placeholder 2"/>
          <p:cNvSpPr>
            <a:spLocks noGrp="1"/>
          </p:cNvSpPr>
          <p:nvPr>
            <p:ph type="body" idx="1"/>
          </p:nvPr>
        </p:nvSpPr>
        <p:spPr/>
        <p:txBody>
          <a:bodyPr>
            <a:normAutofit/>
          </a:bodyPr>
          <a:lstStyle/>
          <a:p>
            <a:r>
              <a:rPr lang="en-US" sz="3200" dirty="0" smtClean="0"/>
              <a:t>The Ryan White HIV/AIDS Program </a:t>
            </a:r>
            <a:endParaRPr lang="en-US" sz="3200" dirty="0"/>
          </a:p>
        </p:txBody>
      </p:sp>
    </p:spTree>
    <p:extLst>
      <p:ext uri="{BB962C8B-B14F-4D97-AF65-F5344CB8AC3E}">
        <p14:creationId xmlns:p14="http://schemas.microsoft.com/office/powerpoint/2010/main" val="3789568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486400"/>
          </a:xfrm>
        </p:spPr>
        <p:txBody>
          <a:bodyPr>
            <a:normAutofit/>
          </a:bodyPr>
          <a:lstStyle/>
          <a:p>
            <a:pPr marL="0" indent="0">
              <a:buNone/>
            </a:pPr>
            <a:endParaRPr lang="en-US" dirty="0" smtClean="0"/>
          </a:p>
          <a:p>
            <a:endParaRPr lang="en-US" dirty="0"/>
          </a:p>
        </p:txBody>
      </p:sp>
      <p:sp>
        <p:nvSpPr>
          <p:cNvPr id="4" name="Text Box 2"/>
          <p:cNvSpPr txBox="1">
            <a:spLocks noChangeArrowheads="1"/>
          </p:cNvSpPr>
          <p:nvPr/>
        </p:nvSpPr>
        <p:spPr bwMode="auto">
          <a:xfrm>
            <a:off x="304800" y="304800"/>
            <a:ext cx="8534399" cy="6248400"/>
          </a:xfrm>
          <a:prstGeom prst="rect">
            <a:avLst/>
          </a:prstGeom>
          <a:solidFill>
            <a:schemeClr val="tx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0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CHALLENGES</a:t>
            </a:r>
          </a:p>
          <a:p>
            <a:pPr marL="0" marR="0">
              <a:lnSpc>
                <a:spcPct val="115000"/>
              </a:lnSpc>
              <a:spcBef>
                <a:spcPts val="0"/>
              </a:spcBef>
              <a:spcAft>
                <a:spcPts val="1000"/>
              </a:spcAft>
            </a:pPr>
            <a:endParaRPr lang="en-US" sz="2000" b="1" dirty="0" smtClean="0">
              <a:solidFill>
                <a:srgbClr val="FF6600"/>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Clr>
                <a:srgbClr val="FF6600"/>
              </a:buClr>
              <a:buSzPct val="125000"/>
              <a:buFont typeface="Symbol"/>
              <a:buChar char=""/>
            </a:pP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Create reports that are simple, usable &amp; meaningful for the Recipient staff, Planning Council, providers, stakeholders, public</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Clr>
                <a:srgbClr val="FF6600"/>
              </a:buClr>
              <a:buFont typeface="Courier New"/>
              <a:buChar char="o"/>
            </a:pPr>
            <a:r>
              <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Use for decision making &amp; to drive action</a:t>
            </a:r>
            <a:endPar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R="0" lvl="1">
              <a:lnSpc>
                <a:spcPct val="115000"/>
              </a:lnSpc>
              <a:spcBef>
                <a:spcPts val="0"/>
              </a:spcBef>
              <a:spcAft>
                <a:spcPts val="0"/>
              </a:spcAft>
            </a:pP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R="0" lvl="1">
              <a:lnSpc>
                <a:spcPct val="115000"/>
              </a:lnSpc>
              <a:spcBef>
                <a:spcPts val="0"/>
              </a:spcBef>
              <a:spcAft>
                <a:spcPts val="0"/>
              </a:spcAft>
            </a:pPr>
            <a:r>
              <a:rPr lang="en-US"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Clr>
                <a:srgbClr val="FF6600"/>
              </a:buClr>
              <a:buSzPct val="125000"/>
              <a:buFont typeface="Symbol"/>
              <a:buChar char=""/>
            </a:pP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Obtain more client level social indicator data (e.g., employment)</a:t>
            </a:r>
          </a:p>
          <a:p>
            <a:pPr marL="800100" lvl="1" indent="-342900">
              <a:lnSpc>
                <a:spcPct val="115000"/>
              </a:lnSpc>
              <a:buClr>
                <a:srgbClr val="FF6600"/>
              </a:buClr>
              <a:buFont typeface="Courier New" panose="02070309020205020404" pitchFamily="49" charset="0"/>
              <a:buChar char="o"/>
            </a:pPr>
            <a:r>
              <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Use to end the epidemic</a:t>
            </a: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Font typeface="Symbol"/>
              <a:buChar char=""/>
            </a:pP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R="0" lvl="0">
              <a:lnSpc>
                <a:spcPct val="115000"/>
              </a:lnSpc>
              <a:spcBef>
                <a:spcPts val="0"/>
              </a:spcBef>
              <a:spcAft>
                <a:spcPts val="0"/>
              </a:spcAft>
            </a:pP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Clr>
                <a:srgbClr val="FF6600"/>
              </a:buClr>
              <a:buSzPct val="125000"/>
              <a:buFont typeface="Symbol"/>
              <a:buChar char=""/>
            </a:pP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Strengthen QI activities </a:t>
            </a:r>
          </a:p>
          <a:p>
            <a:pPr marL="800100" lvl="1" indent="-342900">
              <a:lnSpc>
                <a:spcPct val="115000"/>
              </a:lnSpc>
              <a:buClr>
                <a:srgbClr val="FF6600"/>
              </a:buClr>
              <a:buFont typeface="Courier New" panose="02070309020205020404" pitchFamily="49" charset="0"/>
              <a:buChar char="o"/>
            </a:pPr>
            <a:r>
              <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Use to respond to changing needs &amp; issues and </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drive improvement </a:t>
            </a:r>
            <a:endPar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800100" lvl="1" indent="-342900">
              <a:lnSpc>
                <a:spcPct val="115000"/>
              </a:lnSpc>
              <a:buFont typeface="Courier New" panose="02070309020205020404" pitchFamily="49" charset="0"/>
              <a:buChar char="o"/>
            </a:pPr>
            <a:endPar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Clr>
                <a:srgbClr val="FF6600"/>
              </a:buClr>
              <a:buSzPct val="125000"/>
              <a:buFont typeface="Symbol"/>
              <a:buChar char=""/>
            </a:pP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Improve mechanisms for setting new local targets, with a focus on  DOCUMENTING DISPARITIES and measuring change over time.</a:t>
            </a:r>
          </a:p>
          <a:p>
            <a:pPr marL="800100" lvl="1" indent="-342900">
              <a:lnSpc>
                <a:spcPct val="115000"/>
              </a:lnSpc>
              <a:buClr>
                <a:srgbClr val="FF6600"/>
              </a:buClr>
              <a:buFont typeface="Courier New" panose="02070309020205020404" pitchFamily="49" charset="0"/>
              <a:buChar char="o"/>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Use to </a:t>
            </a:r>
            <a:r>
              <a:rPr lang="en-US"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monitor and drive improvement</a:t>
            </a: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Arial" panose="020B0604020202020204" pitchFamily="34" charset="0"/>
              <a:buChar char="•"/>
            </a:pP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Font typeface="Symbol"/>
              <a:buChar char=""/>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1">
              <a:lnSpc>
                <a:spcPct val="115000"/>
              </a:lnSpc>
              <a:spcBef>
                <a:spcPts val="0"/>
              </a:spcBef>
              <a:spcAft>
                <a:spcPts val="0"/>
              </a:spcAft>
            </a:pPr>
            <a:endParaRPr lang="en-US" sz="1600" dirty="0">
              <a:effectLst/>
              <a:latin typeface="Calibri"/>
              <a:ea typeface="Calibri"/>
              <a:cs typeface="Times New Roman"/>
            </a:endParaRPr>
          </a:p>
        </p:txBody>
      </p:sp>
    </p:spTree>
    <p:extLst>
      <p:ext uri="{BB962C8B-B14F-4D97-AF65-F5344CB8AC3E}">
        <p14:creationId xmlns:p14="http://schemas.microsoft.com/office/powerpoint/2010/main" val="88928809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486400"/>
          </a:xfrm>
        </p:spPr>
        <p:txBody>
          <a:bodyPr>
            <a:normAutofit/>
          </a:bodyPr>
          <a:lstStyle/>
          <a:p>
            <a:pPr marL="0" indent="0">
              <a:buNone/>
            </a:pPr>
            <a:endParaRPr lang="en-US" dirty="0" smtClean="0"/>
          </a:p>
          <a:p>
            <a:endParaRPr lang="en-US" dirty="0"/>
          </a:p>
        </p:txBody>
      </p:sp>
      <p:sp>
        <p:nvSpPr>
          <p:cNvPr id="5" name="Text Box 2"/>
          <p:cNvSpPr txBox="1">
            <a:spLocks noChangeArrowheads="1"/>
          </p:cNvSpPr>
          <p:nvPr/>
        </p:nvSpPr>
        <p:spPr bwMode="auto">
          <a:xfrm>
            <a:off x="281940" y="348251"/>
            <a:ext cx="8534399" cy="6248400"/>
          </a:xfrm>
          <a:prstGeom prst="rect">
            <a:avLst/>
          </a:prstGeom>
          <a:solidFill>
            <a:schemeClr val="tx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R="0" lvl="1">
              <a:lnSpc>
                <a:spcPct val="115000"/>
              </a:lnSpc>
              <a:spcBef>
                <a:spcPts val="0"/>
              </a:spcBef>
              <a:spcAft>
                <a:spcPts val="0"/>
              </a:spcAft>
            </a:pPr>
            <a:endPar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Arial" panose="020B0604020202020204" pitchFamily="34" charset="0"/>
              <a:buChar char="•"/>
            </a:pP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dirty="0" smtClean="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Font typeface="Symbol"/>
              <a:buChar char=""/>
            </a:pPr>
            <a:endParaRPr lang="en-US" sz="1600" dirty="0" smtClean="0">
              <a:effectLst/>
              <a:latin typeface="Verdana" panose="020B0604030504040204" pitchFamily="34" charset="0"/>
              <a:ea typeface="Verdana" panose="020B0604030504040204" pitchFamily="34" charset="0"/>
              <a:cs typeface="Verdana" panose="020B0604030504040204" pitchFamily="34" charset="0"/>
            </a:endParaRPr>
          </a:p>
          <a:p>
            <a:pPr marR="0" lvl="1">
              <a:lnSpc>
                <a:spcPct val="115000"/>
              </a:lnSpc>
              <a:spcBef>
                <a:spcPts val="0"/>
              </a:spcBef>
              <a:spcAft>
                <a:spcPts val="0"/>
              </a:spcAft>
            </a:pPr>
            <a:endParaRPr lang="en-US" sz="1600" dirty="0">
              <a:effectLst/>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8251"/>
            <a:ext cx="4819745" cy="625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2514600"/>
            <a:ext cx="5638800" cy="300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58324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486400"/>
          </a:xfrm>
        </p:spPr>
        <p:txBody>
          <a:bodyPr>
            <a:normAutofit/>
          </a:bodyPr>
          <a:lstStyle/>
          <a:p>
            <a:pPr marL="0" indent="0">
              <a:buNone/>
            </a:pPr>
            <a:endParaRPr lang="en-US" dirty="0" smtClean="0"/>
          </a:p>
          <a:p>
            <a:endParaRPr lang="en-US" dirty="0"/>
          </a:p>
        </p:txBody>
      </p:sp>
      <p:sp>
        <p:nvSpPr>
          <p:cNvPr id="5" name="Text Box 2"/>
          <p:cNvSpPr txBox="1">
            <a:spLocks noChangeArrowheads="1"/>
          </p:cNvSpPr>
          <p:nvPr/>
        </p:nvSpPr>
        <p:spPr bwMode="auto">
          <a:xfrm>
            <a:off x="304800" y="304800"/>
            <a:ext cx="8534399" cy="6248400"/>
          </a:xfrm>
          <a:prstGeom prst="rect">
            <a:avLst/>
          </a:prstGeom>
          <a:solidFill>
            <a:schemeClr val="tx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R="0" lvl="1">
              <a:lnSpc>
                <a:spcPct val="115000"/>
              </a:lnSpc>
              <a:spcBef>
                <a:spcPts val="0"/>
              </a:spcBef>
              <a:spcAft>
                <a:spcPts val="0"/>
              </a:spcAft>
            </a:pPr>
            <a:endPar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Arial" panose="020B0604020202020204" pitchFamily="34" charset="0"/>
              <a:buChar char="•"/>
            </a:pP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Font typeface="Symbol"/>
              <a:buChar char=""/>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1">
              <a:lnSpc>
                <a:spcPct val="115000"/>
              </a:lnSpc>
              <a:spcBef>
                <a:spcPts val="0"/>
              </a:spcBef>
              <a:spcAft>
                <a:spcPts val="0"/>
              </a:spcAft>
            </a:pPr>
            <a:endParaRPr lang="en-US" sz="1600" dirty="0">
              <a:effectLst/>
              <a:latin typeface="Calibri"/>
              <a:ea typeface="Calibri"/>
              <a:cs typeface="Times New Roman"/>
            </a:endParaRPr>
          </a:p>
        </p:txBody>
      </p:sp>
      <p:pic>
        <p:nvPicPr>
          <p:cNvPr id="6" name="Picture 2" descr="C:\Users\psylakowski\Desktop\Overview of Topics 7.2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04800"/>
            <a:ext cx="4800600" cy="62125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2514600"/>
            <a:ext cx="5638800" cy="300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18791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486400"/>
          </a:xfrm>
        </p:spPr>
        <p:txBody>
          <a:bodyPr>
            <a:normAutofit/>
          </a:bodyPr>
          <a:lstStyle/>
          <a:p>
            <a:pPr marL="0" indent="0">
              <a:buNone/>
            </a:pPr>
            <a:endParaRPr lang="en-US" dirty="0" smtClean="0"/>
          </a:p>
          <a:p>
            <a:endParaRPr lang="en-US" dirty="0"/>
          </a:p>
        </p:txBody>
      </p:sp>
      <p:sp>
        <p:nvSpPr>
          <p:cNvPr id="4" name="Text Box 2"/>
          <p:cNvSpPr txBox="1">
            <a:spLocks noChangeArrowheads="1"/>
          </p:cNvSpPr>
          <p:nvPr/>
        </p:nvSpPr>
        <p:spPr bwMode="auto">
          <a:xfrm>
            <a:off x="304800" y="304800"/>
            <a:ext cx="8534399" cy="6248400"/>
          </a:xfrm>
          <a:prstGeom prst="rect">
            <a:avLst/>
          </a:prstGeom>
          <a:solidFill>
            <a:schemeClr val="tx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R="0" lvl="1">
              <a:lnSpc>
                <a:spcPct val="115000"/>
              </a:lnSpc>
              <a:spcBef>
                <a:spcPts val="0"/>
              </a:spcBef>
              <a:spcAft>
                <a:spcPts val="0"/>
              </a:spcAft>
            </a:pPr>
            <a:endParaRPr lang="en-US" sz="16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Arial" panose="020B0604020202020204" pitchFamily="34" charset="0"/>
              <a:buChar char="•"/>
            </a:pPr>
            <a:endPar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42950" marR="0" lvl="1" indent="-285750">
              <a:lnSpc>
                <a:spcPct val="115000"/>
              </a:lnSpc>
              <a:spcBef>
                <a:spcPts val="0"/>
              </a:spcBef>
              <a:spcAft>
                <a:spcPts val="0"/>
              </a:spcAft>
              <a:buFont typeface="Courier New"/>
              <a:buChar char="o"/>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nSpc>
                <a:spcPct val="115000"/>
              </a:lnSpc>
              <a:spcBef>
                <a:spcPts val="0"/>
              </a:spcBef>
              <a:spcAft>
                <a:spcPts val="0"/>
              </a:spcAft>
              <a:buFont typeface="Symbol"/>
              <a:buChar char=""/>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1">
              <a:lnSpc>
                <a:spcPct val="115000"/>
              </a:lnSpc>
              <a:spcBef>
                <a:spcPts val="0"/>
              </a:spcBef>
              <a:spcAft>
                <a:spcPts val="0"/>
              </a:spcAft>
            </a:pPr>
            <a:endParaRPr lang="en-US" sz="1600" dirty="0">
              <a:effectLst/>
              <a:latin typeface="Calibri"/>
              <a:ea typeface="Calibri"/>
              <a:cs typeface="Times New Roman"/>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52" y="1309036"/>
            <a:ext cx="814387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5363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321430"/>
            <a:ext cx="8183880" cy="4003169"/>
          </a:xfrm>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a:buSzPct val="125000"/>
            </a:pPr>
            <a:r>
              <a:rPr lang="en-US" sz="6400" b="1" dirty="0"/>
              <a:t>Numbers have an important story to tell. They rely on you to give them a clear and convincing voice.  </a:t>
            </a:r>
          </a:p>
          <a:p>
            <a:pPr marL="0" indent="0">
              <a:buSzPct val="125000"/>
              <a:buNone/>
            </a:pPr>
            <a:r>
              <a:rPr lang="en-US" sz="5600" i="1" dirty="0"/>
              <a:t> </a:t>
            </a:r>
            <a:r>
              <a:rPr lang="en-US" sz="5600" i="1" dirty="0" smtClean="0"/>
              <a:t>   						Stephen </a:t>
            </a:r>
            <a:r>
              <a:rPr lang="en-US" sz="5600" i="1" dirty="0"/>
              <a:t>Few</a:t>
            </a:r>
          </a:p>
          <a:p>
            <a:pPr marL="0" indent="0">
              <a:buSzPct val="125000"/>
              <a:buNone/>
            </a:pPr>
            <a:endParaRPr lang="en-US" sz="6400" b="1" dirty="0" smtClean="0"/>
          </a:p>
          <a:p>
            <a:pPr marL="0" indent="0">
              <a:buSzPct val="125000"/>
              <a:buNone/>
            </a:pPr>
            <a:endParaRPr lang="en-US" sz="6400" b="1" dirty="0" smtClean="0"/>
          </a:p>
          <a:p>
            <a:pPr>
              <a:buSzPct val="125000"/>
            </a:pPr>
            <a:r>
              <a:rPr lang="en-US" sz="6400" b="1" dirty="0" smtClean="0"/>
              <a:t>Things </a:t>
            </a:r>
            <a:r>
              <a:rPr lang="en-US" sz="6400" b="1" dirty="0"/>
              <a:t>get done only if the data we gather can inform and inspire those in a position to make [a] difference</a:t>
            </a:r>
            <a:r>
              <a:rPr lang="en-US" sz="6400" b="1" dirty="0" smtClean="0"/>
              <a:t>.                                  </a:t>
            </a:r>
            <a:r>
              <a:rPr lang="en-US" dirty="0" smtClean="0"/>
              <a:t>						 		                    						</a:t>
            </a:r>
            <a:r>
              <a:rPr lang="en-US" sz="5600" i="1" dirty="0" smtClean="0"/>
              <a:t>Mike Schmoker </a:t>
            </a:r>
            <a:endParaRPr lang="en-US" sz="5000" dirty="0" smtClean="0"/>
          </a:p>
          <a:p>
            <a:pPr marL="0" indent="0">
              <a:buSzPct val="125000"/>
              <a:buNone/>
            </a:pPr>
            <a:endParaRPr lang="en-US" sz="5000" dirty="0" smtClean="0"/>
          </a:p>
          <a:p>
            <a:pPr marL="0" indent="0">
              <a:buSzPct val="125000"/>
              <a:buNone/>
            </a:pPr>
            <a:r>
              <a:rPr lang="en-US" dirty="0" smtClean="0"/>
              <a:t>	</a:t>
            </a:r>
            <a:r>
              <a:rPr lang="en-US" dirty="0"/>
              <a:t>	</a:t>
            </a:r>
            <a:r>
              <a:rPr lang="en-US" dirty="0" smtClean="0"/>
              <a:t>		</a:t>
            </a:r>
          </a:p>
          <a:p>
            <a:pPr marL="0" indent="0">
              <a:buSzPct val="125000"/>
              <a:buNone/>
            </a:pPr>
            <a:endParaRPr lang="en-US" dirty="0"/>
          </a:p>
          <a:p>
            <a:pPr marL="0" indent="0">
              <a:buSzPct val="125000"/>
              <a:buNone/>
            </a:pPr>
            <a:endParaRPr lang="en-US" dirty="0" smtClean="0"/>
          </a:p>
          <a:p>
            <a:pPr>
              <a:buSzPct val="125000"/>
            </a:pPr>
            <a:r>
              <a:rPr lang="en-US" sz="6400" b="1" dirty="0"/>
              <a:t>Patients are empowered by having access to their own health information, and then by </a:t>
            </a:r>
            <a:r>
              <a:rPr lang="en-US" sz="6400" b="1" dirty="0" smtClean="0"/>
              <a:t>owning </a:t>
            </a:r>
            <a:r>
              <a:rPr lang="en-US" sz="6400" b="1" dirty="0"/>
              <a:t>their own data</a:t>
            </a:r>
            <a:r>
              <a:rPr lang="en-US" sz="6400" b="1" dirty="0" smtClean="0"/>
              <a:t>.</a:t>
            </a:r>
          </a:p>
          <a:p>
            <a:pPr marL="0" indent="0">
              <a:buNone/>
            </a:pPr>
            <a:r>
              <a:rPr lang="en-US" sz="5200" i="1" dirty="0" smtClean="0"/>
              <a:t>			</a:t>
            </a:r>
            <a:r>
              <a:rPr lang="en-US" sz="5200" i="1" dirty="0"/>
              <a:t>	</a:t>
            </a:r>
            <a:r>
              <a:rPr lang="en-US" sz="5200" i="1" dirty="0" smtClean="0"/>
              <a:t>		</a:t>
            </a:r>
            <a:r>
              <a:rPr lang="en-US" sz="5600" i="1" dirty="0" smtClean="0"/>
              <a:t>Elizabeth Holmes</a:t>
            </a:r>
            <a:endParaRPr lang="en-US" sz="5600" i="1" dirty="0"/>
          </a:p>
          <a:p>
            <a:pPr marL="0" indent="0">
              <a:buNone/>
            </a:pPr>
            <a:r>
              <a:rPr lang="en-US" dirty="0" smtClean="0"/>
              <a:t>                                       						    </a:t>
            </a:r>
          </a:p>
          <a:p>
            <a:pPr marL="0" indent="0">
              <a:buNone/>
            </a:pPr>
            <a:r>
              <a:rPr lang="en-US" sz="2400" dirty="0"/>
              <a:t>	</a:t>
            </a:r>
            <a:r>
              <a:rPr lang="en-US" sz="2400" dirty="0" smtClean="0"/>
              <a:t>				 </a:t>
            </a:r>
            <a:r>
              <a:rPr lang="en-US" i="1" dirty="0" smtClean="0"/>
              <a:t>					</a:t>
            </a:r>
            <a:endParaRPr lang="en-US" dirty="0"/>
          </a:p>
        </p:txBody>
      </p:sp>
      <p:pic>
        <p:nvPicPr>
          <p:cNvPr id="3078" name="Picture 6" descr="Image result for FACES OF h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27" y="457200"/>
            <a:ext cx="260032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ACES OF h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452" y="457199"/>
            <a:ext cx="2824948" cy="176212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FACES OF hi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29706"/>
            <a:ext cx="2819400" cy="178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74042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Interactive Session: </a:t>
            </a:r>
            <a:br>
              <a:rPr lang="en-US" dirty="0"/>
            </a:br>
            <a:r>
              <a:rPr lang="en-US" dirty="0"/>
              <a:t>How do you use your data? </a:t>
            </a:r>
          </a:p>
        </p:txBody>
      </p:sp>
      <p:sp>
        <p:nvSpPr>
          <p:cNvPr id="6" name="Subtitle 5"/>
          <p:cNvSpPr>
            <a:spLocks noGrp="1"/>
          </p:cNvSpPr>
          <p:nvPr>
            <p:ph type="subTitle" idx="1"/>
          </p:nvPr>
        </p:nvSpPr>
        <p:spPr>
          <a:xfrm>
            <a:off x="1325880" y="4203510"/>
            <a:ext cx="7254240" cy="1541969"/>
          </a:xfrm>
        </p:spPr>
        <p:txBody>
          <a:bodyPr>
            <a:normAutofit/>
          </a:bodyPr>
          <a:lstStyle/>
          <a:p>
            <a:pPr>
              <a:spcBef>
                <a:spcPts val="0"/>
              </a:spcBef>
            </a:pPr>
            <a:r>
              <a:rPr lang="en-US" dirty="0" smtClean="0"/>
              <a:t>HIV/AIDS </a:t>
            </a:r>
            <a:r>
              <a:rPr lang="en-US" dirty="0"/>
              <a:t>Bureau</a:t>
            </a:r>
          </a:p>
          <a:p>
            <a:pPr>
              <a:spcBef>
                <a:spcPts val="0"/>
              </a:spcBef>
            </a:pPr>
            <a:r>
              <a:rPr lang="en-US" dirty="0"/>
              <a:t>Health Resources and Services Administration</a:t>
            </a:r>
          </a:p>
          <a:p>
            <a:endParaRPr lang="en-US" dirty="0" smtClean="0"/>
          </a:p>
          <a:p>
            <a:endParaRPr lang="en-US" dirty="0"/>
          </a:p>
        </p:txBody>
      </p:sp>
    </p:spTree>
    <p:extLst>
      <p:ext uri="{BB962C8B-B14F-4D97-AF65-F5344CB8AC3E}">
        <p14:creationId xmlns:p14="http://schemas.microsoft.com/office/powerpoint/2010/main" val="3314384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n-US" dirty="0"/>
          </a:p>
        </p:txBody>
      </p:sp>
      <p:sp>
        <p:nvSpPr>
          <p:cNvPr id="3" name="Content Placeholder 2"/>
          <p:cNvSpPr>
            <a:spLocks noGrp="1"/>
          </p:cNvSpPr>
          <p:nvPr>
            <p:ph idx="1"/>
          </p:nvPr>
        </p:nvSpPr>
        <p:spPr>
          <a:xfrm>
            <a:off x="209007" y="1844040"/>
            <a:ext cx="8699862" cy="4495800"/>
          </a:xfrm>
        </p:spPr>
        <p:txBody>
          <a:bodyPr>
            <a:noAutofit/>
          </a:bodyPr>
          <a:lstStyle/>
          <a:p>
            <a:pPr marL="0" indent="0">
              <a:buNone/>
            </a:pPr>
            <a:r>
              <a:rPr lang="en-US" sz="2400" dirty="0" smtClean="0"/>
              <a:t>To provide HAB Project Officers and Grant Recipients with a user-friendly interactive data tool</a:t>
            </a:r>
          </a:p>
          <a:p>
            <a:pPr marL="0" indent="0">
              <a:buNone/>
            </a:pPr>
            <a:r>
              <a:rPr lang="en-US" sz="2400" dirty="0" smtClean="0"/>
              <a:t>What can data dashboards help recipients and POs to do?</a:t>
            </a:r>
          </a:p>
          <a:p>
            <a:r>
              <a:rPr lang="en-US" sz="2400" dirty="0" smtClean="0"/>
              <a:t>Data quality</a:t>
            </a:r>
          </a:p>
          <a:p>
            <a:pPr lvl="1"/>
            <a:r>
              <a:rPr lang="en-US" sz="2400" dirty="0" smtClean="0"/>
              <a:t>Review data quality</a:t>
            </a:r>
          </a:p>
          <a:p>
            <a:pPr lvl="1"/>
            <a:r>
              <a:rPr lang="en-US" sz="2400" dirty="0"/>
              <a:t>I</a:t>
            </a:r>
            <a:r>
              <a:rPr lang="en-US" sz="2400" dirty="0" smtClean="0"/>
              <a:t>dentify and address issues with data quality</a:t>
            </a:r>
          </a:p>
          <a:p>
            <a:r>
              <a:rPr lang="en-US" sz="2400" dirty="0" smtClean="0"/>
              <a:t>Using data to improve care and treatment services</a:t>
            </a:r>
          </a:p>
          <a:p>
            <a:pPr lvl="1"/>
            <a:r>
              <a:rPr lang="en-US" sz="2400" dirty="0" smtClean="0"/>
              <a:t>Identify gaps in care in the jurisdiction</a:t>
            </a:r>
          </a:p>
          <a:p>
            <a:pPr lvl="1"/>
            <a:r>
              <a:rPr lang="en-US" sz="2400" dirty="0" smtClean="0"/>
              <a:t>Identify disparities </a:t>
            </a:r>
          </a:p>
          <a:p>
            <a:pPr lvl="1"/>
            <a:r>
              <a:rPr lang="en-US" sz="2400" dirty="0" smtClean="0"/>
              <a:t>Data-driven decision-making for policies and programs</a:t>
            </a:r>
          </a:p>
        </p:txBody>
      </p:sp>
    </p:spTree>
    <p:extLst>
      <p:ext uri="{BB962C8B-B14F-4D97-AF65-F5344CB8AC3E}">
        <p14:creationId xmlns:p14="http://schemas.microsoft.com/office/powerpoint/2010/main" val="203657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7006"/>
            <a:ext cx="7886700" cy="1325563"/>
          </a:xfrm>
        </p:spPr>
        <p:txBody>
          <a:bodyPr/>
          <a:lstStyle/>
          <a:p>
            <a:r>
              <a:rPr lang="en-US" dirty="0" smtClean="0"/>
              <a:t>Dashboard Example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31" y="1265760"/>
            <a:ext cx="9046269" cy="5592240"/>
          </a:xfrm>
        </p:spPr>
      </p:pic>
    </p:spTree>
    <p:extLst>
      <p:ext uri="{BB962C8B-B14F-4D97-AF65-F5344CB8AC3E}">
        <p14:creationId xmlns:p14="http://schemas.microsoft.com/office/powerpoint/2010/main" val="85201967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descr="cid:image002.png@01D30562.2B0443B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3360" y="1036320"/>
            <a:ext cx="7498080" cy="574733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28650" y="167006"/>
            <a:ext cx="7886700" cy="1325563"/>
          </a:xfrm>
        </p:spPr>
        <p:txBody>
          <a:bodyPr/>
          <a:lstStyle/>
          <a:p>
            <a:r>
              <a:rPr lang="en-US" dirty="0" smtClean="0"/>
              <a:t>Dashboard Example 2</a:t>
            </a:r>
            <a:endParaRPr lang="en-US" dirty="0"/>
          </a:p>
        </p:txBody>
      </p:sp>
    </p:spTree>
    <p:extLst>
      <p:ext uri="{BB962C8B-B14F-4D97-AF65-F5344CB8AC3E}">
        <p14:creationId xmlns:p14="http://schemas.microsoft.com/office/powerpoint/2010/main" val="171676915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7886700" cy="1325563"/>
          </a:xfrm>
        </p:spPr>
        <p:txBody>
          <a:bodyPr/>
          <a:lstStyle/>
          <a:p>
            <a:r>
              <a:rPr lang="en-US" dirty="0" smtClean="0"/>
              <a:t>Feedback Session: </a:t>
            </a:r>
            <a:r>
              <a:rPr lang="en-US" dirty="0"/>
              <a:t>Key Q</a:t>
            </a:r>
            <a:r>
              <a:rPr lang="en-US" dirty="0" smtClean="0"/>
              <a:t>uestions</a:t>
            </a:r>
            <a:endParaRPr lang="en-US" dirty="0"/>
          </a:p>
        </p:txBody>
      </p:sp>
      <p:sp>
        <p:nvSpPr>
          <p:cNvPr id="3" name="Content Placeholder 2"/>
          <p:cNvSpPr>
            <a:spLocks noGrp="1"/>
          </p:cNvSpPr>
          <p:nvPr>
            <p:ph idx="1"/>
          </p:nvPr>
        </p:nvSpPr>
        <p:spPr>
          <a:xfrm>
            <a:off x="304800" y="1785939"/>
            <a:ext cx="8534400" cy="4329111"/>
          </a:xfrm>
        </p:spPr>
        <p:txBody>
          <a:bodyPr>
            <a:noAutofit/>
          </a:bodyPr>
          <a:lstStyle/>
          <a:p>
            <a:r>
              <a:rPr lang="en-US" sz="2800" dirty="0" smtClean="0"/>
              <a:t>How do you use data in your </a:t>
            </a:r>
            <a:r>
              <a:rPr lang="en-US" sz="2800" dirty="0"/>
              <a:t>work? What data elements </a:t>
            </a:r>
            <a:r>
              <a:rPr lang="en-US" sz="2800" dirty="0" smtClean="0"/>
              <a:t>are most useful?</a:t>
            </a:r>
            <a:endParaRPr lang="en-US" sz="2800" dirty="0"/>
          </a:p>
          <a:p>
            <a:r>
              <a:rPr lang="en-US" sz="2800" dirty="0" smtClean="0"/>
              <a:t>What do you feel you need to make data more accessible and easier to use in your setting?</a:t>
            </a:r>
          </a:p>
          <a:p>
            <a:r>
              <a:rPr lang="en-US" sz="2800" dirty="0" smtClean="0"/>
              <a:t>How, if at all, does the format affect the level of comfort you have with using the data?</a:t>
            </a:r>
          </a:p>
          <a:p>
            <a:r>
              <a:rPr lang="en-US" sz="2800" dirty="0" smtClean="0"/>
              <a:t>In what ways would you like to be able to manipulate data to better meet your needs?</a:t>
            </a:r>
          </a:p>
          <a:p>
            <a:r>
              <a:rPr lang="en-US" sz="2800" dirty="0" smtClean="0"/>
              <a:t>What kinds of support can be provided to you in terms of data utilization?</a:t>
            </a:r>
            <a:endParaRPr lang="en-US" sz="2800" dirty="0"/>
          </a:p>
        </p:txBody>
      </p:sp>
    </p:spTree>
    <p:extLst>
      <p:ext uri="{BB962C8B-B14F-4D97-AF65-F5344CB8AC3E}">
        <p14:creationId xmlns:p14="http://schemas.microsoft.com/office/powerpoint/2010/main" val="4235942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296" y="178293"/>
            <a:ext cx="7886700" cy="1325563"/>
          </a:xfrm>
        </p:spPr>
        <p:txBody>
          <a:bodyPr>
            <a:normAutofit/>
          </a:bodyPr>
          <a:lstStyle/>
          <a:p>
            <a:r>
              <a:rPr lang="en-US" sz="4400" dirty="0" smtClean="0">
                <a:solidFill>
                  <a:schemeClr val="accent4">
                    <a:lumMod val="75000"/>
                  </a:schemeClr>
                </a:solidFill>
              </a:rPr>
              <a:t>HRSA HIV/AIDS Bureau</a:t>
            </a:r>
            <a:endParaRPr lang="en-US" sz="4400" dirty="0">
              <a:solidFill>
                <a:schemeClr val="accent4">
                  <a:lumMod val="75000"/>
                </a:schemeClr>
              </a:solidFill>
            </a:endParaRPr>
          </a:p>
        </p:txBody>
      </p:sp>
      <p:sp>
        <p:nvSpPr>
          <p:cNvPr id="2" name="Slide Number Placeholder 1"/>
          <p:cNvSpPr>
            <a:spLocks noGrp="1"/>
          </p:cNvSpPr>
          <p:nvPr>
            <p:ph type="sldNum" sz="quarter" idx="12"/>
          </p:nvPr>
        </p:nvSpPr>
        <p:spPr/>
        <p:txBody>
          <a:bodyPr/>
          <a:lstStyle/>
          <a:p>
            <a:fld id="{7391EDBC-5481-E248-9D04-B6CCC7FAB9E3}" type="slidenum">
              <a:rPr lang="en-US" smtClean="0"/>
              <a:pPr/>
              <a:t>7</a:t>
            </a:fld>
            <a:endParaRPr lang="en-US" dirty="0"/>
          </a:p>
        </p:txBody>
      </p:sp>
      <p:sp>
        <p:nvSpPr>
          <p:cNvPr id="7" name="Content Placeholder 6"/>
          <p:cNvSpPr txBox="1">
            <a:spLocks/>
          </p:cNvSpPr>
          <p:nvPr/>
        </p:nvSpPr>
        <p:spPr>
          <a:xfrm>
            <a:off x="197745" y="1759350"/>
            <a:ext cx="8382000" cy="47244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altLang="en-US" sz="3600" b="1" dirty="0" smtClean="0"/>
              <a:t>Vision</a:t>
            </a:r>
          </a:p>
          <a:p>
            <a:pPr marL="0" indent="0" algn="ctr">
              <a:buFont typeface="Arial" charset="0"/>
              <a:buNone/>
            </a:pPr>
            <a:r>
              <a:rPr lang="en-US" altLang="en-US" sz="2800" b="1" dirty="0" smtClean="0"/>
              <a:t> </a:t>
            </a:r>
            <a:r>
              <a:rPr lang="en-US" altLang="en-US" sz="2800" dirty="0" smtClean="0"/>
              <a:t>Optimal HIV/AIDS care and treatment for all.</a:t>
            </a:r>
            <a:r>
              <a:rPr lang="en-US" altLang="en-US" sz="2800" b="1" dirty="0" smtClean="0"/>
              <a:t> </a:t>
            </a:r>
          </a:p>
          <a:p>
            <a:pPr marL="0" indent="0" algn="ctr">
              <a:buFont typeface="Arial" charset="0"/>
              <a:buNone/>
            </a:pPr>
            <a:endParaRPr lang="en-US" altLang="en-US" sz="3600" b="1" dirty="0" smtClean="0"/>
          </a:p>
          <a:p>
            <a:pPr marL="0" indent="0" algn="ctr">
              <a:buFont typeface="Arial" charset="0"/>
              <a:buNone/>
            </a:pPr>
            <a:r>
              <a:rPr lang="en-US" altLang="en-US" sz="3600" b="1" dirty="0" smtClean="0"/>
              <a:t>Mission</a:t>
            </a:r>
          </a:p>
          <a:p>
            <a:pPr marL="0" indent="0" algn="ctr">
              <a:buFont typeface="Arial" charset="0"/>
              <a:buNone/>
            </a:pPr>
            <a:r>
              <a:rPr lang="en-US" altLang="en-US" sz="2800" dirty="0" smtClean="0"/>
              <a:t>Provide leadership and resources to assure access to and retention in high quality, integrated care, and treatment services for vulnerable people living with HIV/AIDS and their families. </a:t>
            </a:r>
          </a:p>
          <a:p>
            <a:pPr marL="0" indent="0">
              <a:buFont typeface="Arial" charset="0"/>
              <a:buNone/>
            </a:pPr>
            <a:endParaRPr lang="en-US" altLang="en-US" sz="2800" dirty="0" smtClean="0">
              <a:solidFill>
                <a:srgbClr val="FF0000"/>
              </a:solidFill>
            </a:endParaRPr>
          </a:p>
        </p:txBody>
      </p:sp>
    </p:spTree>
    <p:extLst>
      <p:ext uri="{BB962C8B-B14F-4D97-AF65-F5344CB8AC3E}">
        <p14:creationId xmlns:p14="http://schemas.microsoft.com/office/powerpoint/2010/main" val="16843639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830" y="365126"/>
            <a:ext cx="8748849" cy="1325563"/>
          </a:xfrm>
        </p:spPr>
        <p:txBody>
          <a:bodyPr>
            <a:normAutofit/>
          </a:bodyPr>
          <a:lstStyle/>
          <a:p>
            <a:r>
              <a:rPr lang="en-US" b="1" dirty="0" smtClean="0">
                <a:solidFill>
                  <a:schemeClr val="accent4">
                    <a:lumMod val="75000"/>
                  </a:schemeClr>
                </a:solidFill>
              </a:rPr>
              <a:t>Overview: </a:t>
            </a:r>
            <a:r>
              <a:rPr lang="en-US" dirty="0" smtClean="0">
                <a:solidFill>
                  <a:schemeClr val="accent4">
                    <a:lumMod val="75000"/>
                  </a:schemeClr>
                </a:solidFill>
              </a:rPr>
              <a:t>Ryan White HIV/AIDS Program</a:t>
            </a:r>
            <a:endParaRPr lang="en-US" dirty="0">
              <a:solidFill>
                <a:schemeClr val="accent4">
                  <a:lumMod val="75000"/>
                </a:schemeClr>
              </a:solidFill>
            </a:endParaRPr>
          </a:p>
        </p:txBody>
      </p:sp>
      <p:sp>
        <p:nvSpPr>
          <p:cNvPr id="2" name="Slide Number Placeholder 1"/>
          <p:cNvSpPr>
            <a:spLocks noGrp="1"/>
          </p:cNvSpPr>
          <p:nvPr>
            <p:ph type="sldNum" sz="quarter" idx="12"/>
          </p:nvPr>
        </p:nvSpPr>
        <p:spPr/>
        <p:txBody>
          <a:bodyPr/>
          <a:lstStyle/>
          <a:p>
            <a:fld id="{7391EDBC-5481-E248-9D04-B6CCC7FAB9E3}" type="slidenum">
              <a:rPr lang="en-US" smtClean="0"/>
              <a:pPr/>
              <a:t>8</a:t>
            </a:fld>
            <a:endParaRPr lang="en-US" dirty="0"/>
          </a:p>
        </p:txBody>
      </p:sp>
      <p:sp>
        <p:nvSpPr>
          <p:cNvPr id="6" name="Content Placeholder 2"/>
          <p:cNvSpPr txBox="1">
            <a:spLocks/>
          </p:cNvSpPr>
          <p:nvPr/>
        </p:nvSpPr>
        <p:spPr>
          <a:xfrm>
            <a:off x="26125" y="1619794"/>
            <a:ext cx="9039497" cy="482799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dirty="0" smtClean="0">
                <a:solidFill>
                  <a:srgbClr val="295381"/>
                </a:solidFill>
              </a:rPr>
              <a:t>Provides comprehensive system of HIV primary medical care, medications, and essential support services for low-income people living with HIV</a:t>
            </a:r>
          </a:p>
          <a:p>
            <a:pPr marL="747713" lvl="2" indent="-346075">
              <a:spcBef>
                <a:spcPts val="600"/>
              </a:spcBef>
              <a:buFont typeface="Calibri" panose="020F0502020204030204" pitchFamily="34" charset="0"/>
              <a:buChar char="‒"/>
            </a:pPr>
            <a:r>
              <a:rPr lang="en-US" sz="2000" dirty="0" smtClean="0"/>
              <a:t>More than half of people living with diagnosed HIV in the United States – over 500,000 people – receive care and support services through the Ryan White HIV/AIDS Program </a:t>
            </a:r>
            <a:endParaRPr lang="en-US" dirty="0" smtClean="0"/>
          </a:p>
          <a:p>
            <a:pPr marL="353738" lvl="1" indent="-342900">
              <a:spcBef>
                <a:spcPts val="600"/>
              </a:spcBef>
              <a:buFont typeface="Arial" panose="020B0604020202020204" pitchFamily="34" charset="0"/>
              <a:buChar char="•"/>
            </a:pPr>
            <a:r>
              <a:rPr lang="en-US" sz="2300" dirty="0" smtClean="0">
                <a:solidFill>
                  <a:srgbClr val="0F4D7B"/>
                </a:solidFill>
              </a:rPr>
              <a:t>Funds grants to states, cities/counties, and local community based organizations   </a:t>
            </a:r>
          </a:p>
          <a:p>
            <a:pPr marL="753788" lvl="2" indent="-342900">
              <a:spcBef>
                <a:spcPts val="600"/>
              </a:spcBef>
              <a:buFont typeface="Calibri" panose="020F0502020204030204" pitchFamily="34" charset="0"/>
              <a:buChar char="‒"/>
            </a:pPr>
            <a:r>
              <a:rPr lang="en-US" sz="2000" dirty="0" smtClean="0"/>
              <a:t>$2.32 Billion annual investment (fiscal year 2016)</a:t>
            </a:r>
            <a:endParaRPr lang="en-US" sz="2000" dirty="0"/>
          </a:p>
          <a:p>
            <a:pPr marL="753788" lvl="2" indent="-342900">
              <a:spcBef>
                <a:spcPts val="600"/>
              </a:spcBef>
              <a:buFont typeface="Calibri" panose="020F0502020204030204" pitchFamily="34" charset="0"/>
              <a:buChar char="‒"/>
            </a:pPr>
            <a:r>
              <a:rPr lang="en-US" sz="2000" dirty="0" smtClean="0"/>
              <a:t>Recipients determine service delivery and funding priorities based on their local needs and planning process</a:t>
            </a:r>
          </a:p>
          <a:p>
            <a:r>
              <a:rPr lang="en-US" sz="2300" dirty="0" err="1">
                <a:solidFill>
                  <a:srgbClr val="295381"/>
                </a:solidFill>
              </a:rPr>
              <a:t>Payor</a:t>
            </a:r>
            <a:r>
              <a:rPr lang="en-US" sz="2300" dirty="0">
                <a:solidFill>
                  <a:srgbClr val="295381"/>
                </a:solidFill>
              </a:rPr>
              <a:t> of last resort statutory provision:  RWHAP funds may not be used for services if another state or federal </a:t>
            </a:r>
            <a:r>
              <a:rPr lang="en-US" sz="2300" dirty="0" err="1" smtClean="0">
                <a:solidFill>
                  <a:srgbClr val="295381"/>
                </a:solidFill>
              </a:rPr>
              <a:t>payor</a:t>
            </a:r>
            <a:r>
              <a:rPr lang="en-US" sz="2300" dirty="0" smtClean="0">
                <a:solidFill>
                  <a:srgbClr val="295381"/>
                </a:solidFill>
              </a:rPr>
              <a:t> </a:t>
            </a:r>
            <a:r>
              <a:rPr lang="en-US" sz="2300" dirty="0">
                <a:solidFill>
                  <a:srgbClr val="295381"/>
                </a:solidFill>
              </a:rPr>
              <a:t>is </a:t>
            </a:r>
            <a:r>
              <a:rPr lang="en-US" sz="2300" dirty="0" smtClean="0">
                <a:solidFill>
                  <a:srgbClr val="295381"/>
                </a:solidFill>
              </a:rPr>
              <a:t>available</a:t>
            </a:r>
            <a:endParaRPr lang="en-US" sz="2300" dirty="0">
              <a:solidFill>
                <a:srgbClr val="295381"/>
              </a:solidFill>
            </a:endParaRPr>
          </a:p>
        </p:txBody>
      </p:sp>
    </p:spTree>
    <p:extLst>
      <p:ext uri="{BB962C8B-B14F-4D97-AF65-F5344CB8AC3E}">
        <p14:creationId xmlns:p14="http://schemas.microsoft.com/office/powerpoint/2010/main" val="29517990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91EDBC-5481-E248-9D04-B6CCC7FAB9E3}" type="slidenum">
              <a:rPr lang="en-US" smtClean="0"/>
              <a:pPr/>
              <a:t>9</a:t>
            </a:fld>
            <a:endParaRPr lang="en-US" dirty="0"/>
          </a:p>
        </p:txBody>
      </p:sp>
      <p:sp>
        <p:nvSpPr>
          <p:cNvPr id="6" name="Content Placeholder 2"/>
          <p:cNvSpPr txBox="1">
            <a:spLocks/>
          </p:cNvSpPr>
          <p:nvPr/>
        </p:nvSpPr>
        <p:spPr>
          <a:xfrm>
            <a:off x="106679" y="1704664"/>
            <a:ext cx="8763000" cy="4953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400" dirty="0">
                <a:solidFill>
                  <a:srgbClr val="0F4D7B"/>
                </a:solidFill>
              </a:rPr>
              <a:t>Parts A </a:t>
            </a:r>
            <a:r>
              <a:rPr lang="en-US" sz="2400" dirty="0" smtClean="0">
                <a:solidFill>
                  <a:srgbClr val="0F4D7B"/>
                </a:solidFill>
              </a:rPr>
              <a:t>(cities</a:t>
            </a:r>
            <a:r>
              <a:rPr lang="en-US" sz="2400" dirty="0">
                <a:solidFill>
                  <a:srgbClr val="0F4D7B"/>
                </a:solidFill>
              </a:rPr>
              <a:t>), B </a:t>
            </a:r>
            <a:r>
              <a:rPr lang="en-US" sz="2400" dirty="0" smtClean="0">
                <a:solidFill>
                  <a:srgbClr val="0F4D7B"/>
                </a:solidFill>
              </a:rPr>
              <a:t>(states</a:t>
            </a:r>
            <a:r>
              <a:rPr lang="en-US" sz="2400" dirty="0">
                <a:solidFill>
                  <a:srgbClr val="0F4D7B"/>
                </a:solidFill>
              </a:rPr>
              <a:t>), C </a:t>
            </a:r>
            <a:r>
              <a:rPr lang="en-US" sz="2400" dirty="0" smtClean="0">
                <a:solidFill>
                  <a:srgbClr val="0F4D7B"/>
                </a:solidFill>
              </a:rPr>
              <a:t>(clinics and community </a:t>
            </a:r>
            <a:r>
              <a:rPr lang="en-US" sz="2400" dirty="0">
                <a:solidFill>
                  <a:srgbClr val="0F4D7B"/>
                </a:solidFill>
              </a:rPr>
              <a:t>based organizations), and </a:t>
            </a:r>
            <a:r>
              <a:rPr lang="en-US" sz="2400" dirty="0" smtClean="0">
                <a:solidFill>
                  <a:srgbClr val="0F4D7B"/>
                </a:solidFill>
              </a:rPr>
              <a:t>D (community </a:t>
            </a:r>
            <a:r>
              <a:rPr lang="en-US" sz="2400" dirty="0">
                <a:solidFill>
                  <a:srgbClr val="0F4D7B"/>
                </a:solidFill>
              </a:rPr>
              <a:t>based organizations for women, infants, children, and youth) </a:t>
            </a:r>
            <a:r>
              <a:rPr lang="en-US" sz="2400" dirty="0" smtClean="0">
                <a:solidFill>
                  <a:srgbClr val="0F4D7B"/>
                </a:solidFill>
              </a:rPr>
              <a:t>services to people living with HIV: </a:t>
            </a:r>
            <a:endParaRPr lang="en-US" sz="2400" dirty="0">
              <a:solidFill>
                <a:srgbClr val="0F4D7B"/>
              </a:solidFill>
            </a:endParaRPr>
          </a:p>
          <a:p>
            <a:pPr lvl="1">
              <a:lnSpc>
                <a:spcPct val="100000"/>
              </a:lnSpc>
            </a:pPr>
            <a:r>
              <a:rPr lang="en-US" sz="2000" dirty="0" smtClean="0"/>
              <a:t>Medical </a:t>
            </a:r>
            <a:r>
              <a:rPr lang="en-US" sz="2000" dirty="0"/>
              <a:t>care, medications, and laboratory services</a:t>
            </a:r>
          </a:p>
          <a:p>
            <a:pPr lvl="1">
              <a:lnSpc>
                <a:spcPct val="100000"/>
              </a:lnSpc>
            </a:pPr>
            <a:r>
              <a:rPr lang="en-US" sz="2000" dirty="0"/>
              <a:t>Clinical quality management and improvement</a:t>
            </a:r>
          </a:p>
          <a:p>
            <a:pPr lvl="1">
              <a:lnSpc>
                <a:spcPct val="100000"/>
              </a:lnSpc>
            </a:pPr>
            <a:r>
              <a:rPr lang="en-US" sz="2000" dirty="0"/>
              <a:t>Support services including case management, medical transportation, and other services</a:t>
            </a:r>
          </a:p>
          <a:p>
            <a:pPr>
              <a:lnSpc>
                <a:spcPct val="100000"/>
              </a:lnSpc>
              <a:spcBef>
                <a:spcPts val="1200"/>
              </a:spcBef>
            </a:pPr>
            <a:r>
              <a:rPr lang="en-US" sz="2400" dirty="0" smtClean="0">
                <a:solidFill>
                  <a:srgbClr val="0F4D7B"/>
                </a:solidFill>
              </a:rPr>
              <a:t>Part </a:t>
            </a:r>
            <a:r>
              <a:rPr lang="en-US" sz="2400" dirty="0">
                <a:solidFill>
                  <a:srgbClr val="0F4D7B"/>
                </a:solidFill>
              </a:rPr>
              <a:t>F </a:t>
            </a:r>
            <a:r>
              <a:rPr lang="en-US" sz="2400" dirty="0" smtClean="0">
                <a:solidFill>
                  <a:srgbClr val="0F4D7B"/>
                </a:solidFill>
              </a:rPr>
              <a:t>Services include:</a:t>
            </a:r>
            <a:endParaRPr lang="en-US" sz="2400" dirty="0">
              <a:solidFill>
                <a:srgbClr val="0F4D7B"/>
              </a:solidFill>
            </a:endParaRPr>
          </a:p>
          <a:p>
            <a:pPr lvl="1">
              <a:lnSpc>
                <a:spcPct val="100000"/>
              </a:lnSpc>
            </a:pPr>
            <a:r>
              <a:rPr lang="en-US" sz="2000" dirty="0"/>
              <a:t>Clinician training, dental services, and dental provider training </a:t>
            </a:r>
          </a:p>
          <a:p>
            <a:pPr lvl="1">
              <a:lnSpc>
                <a:spcPct val="100000"/>
              </a:lnSpc>
            </a:pPr>
            <a:r>
              <a:rPr lang="en-US" sz="2000" dirty="0"/>
              <a:t>Development of innovative models of care to improve health outcomes and reduce HIV transmission among hard to reach </a:t>
            </a:r>
            <a:r>
              <a:rPr lang="en-US" sz="2000" dirty="0" smtClean="0"/>
              <a:t>populations</a:t>
            </a:r>
            <a:endParaRPr lang="en-US" sz="2000" dirty="0"/>
          </a:p>
        </p:txBody>
      </p:sp>
      <p:sp>
        <p:nvSpPr>
          <p:cNvPr id="7" name="Title 4"/>
          <p:cNvSpPr txBox="1">
            <a:spLocks/>
          </p:cNvSpPr>
          <p:nvPr/>
        </p:nvSpPr>
        <p:spPr>
          <a:xfrm>
            <a:off x="120830" y="365126"/>
            <a:ext cx="87488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solidFill>
                  <a:schemeClr val="accent4">
                    <a:lumMod val="75000"/>
                  </a:schemeClr>
                </a:solidFill>
              </a:rPr>
              <a:t>Overview: Ryan White HIV/AIDS Program</a:t>
            </a:r>
            <a:endParaRPr lang="en-US" dirty="0">
              <a:solidFill>
                <a:schemeClr val="accent4">
                  <a:lumMod val="75000"/>
                </a:schemeClr>
              </a:solidFill>
            </a:endParaRPr>
          </a:p>
        </p:txBody>
      </p:sp>
    </p:spTree>
    <p:extLst>
      <p:ext uri="{BB962C8B-B14F-4D97-AF65-F5344CB8AC3E}">
        <p14:creationId xmlns:p14="http://schemas.microsoft.com/office/powerpoint/2010/main" val="2912625715"/>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3">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HealthyPeople2020_2016.10.5</Template>
  <TotalTime>9386</TotalTime>
  <Words>5639</Words>
  <Application>Microsoft Macintosh PowerPoint</Application>
  <PresentationFormat>On-screen Show (4:3)</PresentationFormat>
  <Paragraphs>622</Paragraphs>
  <Slides>69</Slides>
  <Notes>28</Notes>
  <HiddenSlides>0</HiddenSlides>
  <MMClips>0</MMClips>
  <ScaleCrop>false</ScaleCrop>
  <HeadingPairs>
    <vt:vector size="4" baseType="variant">
      <vt:variant>
        <vt:lpstr>Theme</vt:lpstr>
      </vt:variant>
      <vt:variant>
        <vt:i4>4</vt:i4>
      </vt:variant>
      <vt:variant>
        <vt:lpstr>Slide Titles</vt:lpstr>
      </vt:variant>
      <vt:variant>
        <vt:i4>69</vt:i4>
      </vt:variant>
    </vt:vector>
  </HeadingPairs>
  <TitlesOfParts>
    <vt:vector size="73" baseType="lpstr">
      <vt:lpstr>Office Theme</vt:lpstr>
      <vt:lpstr>Aspect</vt:lpstr>
      <vt:lpstr>1_Office Theme</vt:lpstr>
      <vt:lpstr>2_Office Theme</vt:lpstr>
      <vt:lpstr>Using Data to Improve HIV Care and Treatment Data Quality and Data Dashboards</vt:lpstr>
      <vt:lpstr>Session Objectives</vt:lpstr>
      <vt:lpstr>Today’s Session</vt:lpstr>
      <vt:lpstr>Using National-Level Ryan White HIV/AIDS Program Data to Inform Program Decision-Making and Priorities</vt:lpstr>
      <vt:lpstr>Outline</vt:lpstr>
      <vt:lpstr>Overview  </vt:lpstr>
      <vt:lpstr>HRSA HIV/AIDS Bureau</vt:lpstr>
      <vt:lpstr>Overview: Ryan White HIV/AIDS Program</vt:lpstr>
      <vt:lpstr>PowerPoint Presentation</vt:lpstr>
      <vt:lpstr>Demonstrating Effectiveness of Program Investments</vt:lpstr>
      <vt:lpstr>National-Level Ryan White  HIV/AIDS Program Data </vt:lpstr>
      <vt:lpstr>Clients Served by the Ryan White HIV/AIDS Program by Gender, 2015—United States and 3 Territoriesa</vt:lpstr>
      <vt:lpstr>Clients Served by the Ryan White HIV/AIDS Program by Age Group, 2010 and 2015—United States and 3 Territoriesa</vt:lpstr>
      <vt:lpstr>Clients Served by the Ryan White HIV/AIDS Program by Gender and Age Group, 2015—United States and 3 Territoriesa</vt:lpstr>
      <vt:lpstr>Clients Served by the Ryan White HIV/AIDS Program and U.S. Population, by Race/Ethnicity, 2015—United States and 3 Territoriesa</vt:lpstr>
      <vt:lpstr>Clients Served by the Ryan White HIV/AIDS Program by Gender and Race/Ethnicity, 2015—United States and 3 Territoriesa</vt:lpstr>
      <vt:lpstr>Clients Served by the Ryan White HIV/AIDS Program by Gender and Transmission Risk Category, 2015—United States and 3 Territoriesa</vt:lpstr>
      <vt:lpstr>Clients Served by the Ryan White HIV/AIDS Program by Gender and Housing Status, 2015—United States and 3 Territoriesa</vt:lpstr>
      <vt:lpstr>Clients Served by the Ryan White HIV/AIDS Program by Health Care Coverage, 2015—United States and 3 Territoriesa</vt:lpstr>
      <vt:lpstr>Clients Served by the Ryan White HIV/AIDS Program by Poverty Level, 2015—United States and 3 Territoriesa</vt:lpstr>
      <vt:lpstr>Clients Served by the Ryan White HIV/AIDS Program Living ≤100% of the Federal Poverty Level, by Gender, 2015—United States and 3 Territoriesa</vt:lpstr>
      <vt:lpstr>Viral Suppression among Clients Served by the Ryan White HIV/AIDS Program, by State, 2010–2015—United States and 2 Territoriesa</vt:lpstr>
      <vt:lpstr>Viral Suppression among Key Populations Served by the Ryan White HIV/AIDS Program, 2010–2015—United States and 3 Territoriesa</vt:lpstr>
      <vt:lpstr>Using data to address gaps and disparities</vt:lpstr>
      <vt:lpstr>Implementing Solutions:  Improving Health Outcomes Among Black MSM</vt:lpstr>
      <vt:lpstr> Implementing Solutions: Focusing on Housing and Employment </vt:lpstr>
      <vt:lpstr>Identifying New Approaches to Improve Health Outcomes </vt:lpstr>
      <vt:lpstr>Identifying New Approaches to Improve Health Outcomes </vt:lpstr>
      <vt:lpstr>Identifying New Approaches to Improve Health Outcomes </vt:lpstr>
      <vt:lpstr>Summary</vt:lpstr>
      <vt:lpstr>Thank you!</vt:lpstr>
      <vt:lpstr>PowerPoint Presentation</vt:lpstr>
      <vt:lpstr>Our Problem</vt:lpstr>
      <vt:lpstr>Our Experience</vt:lpstr>
      <vt:lpstr>Our Experience</vt:lpstr>
      <vt:lpstr>Our Strategy</vt:lpstr>
      <vt:lpstr>Our Data</vt:lpstr>
      <vt:lpstr>Our Data – no VL over 8 months</vt:lpstr>
      <vt:lpstr>Our Lessons Learned</vt:lpstr>
      <vt:lpstr>Our Need</vt:lpstr>
      <vt:lpstr>Our Need</vt:lpstr>
      <vt:lpstr>Our Need – A dashboard sounds good!</vt:lpstr>
      <vt:lpstr>Thank you!</vt:lpstr>
      <vt:lpstr>Mercy Health Saint Mary’s Data To Care</vt:lpstr>
      <vt:lpstr>Where Our Data Originates</vt:lpstr>
      <vt:lpstr>How We Use Our Data</vt:lpstr>
      <vt:lpstr>Example 1: HPV Immunizations</vt:lpstr>
      <vt:lpstr>Results: HPV Immunizations</vt:lpstr>
      <vt:lpstr>Example 2: Pharmacy Refill Histories</vt:lpstr>
      <vt:lpstr>Challenges: Pharmacy Refill Histories</vt:lpstr>
      <vt:lpstr>Successes: Pharmacy Refill Histories</vt:lpstr>
      <vt:lpstr>Thank you!</vt:lpstr>
      <vt:lpstr>Using Data to  Inform Decisions &amp;  Drive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Interactive Session:  How do you use your data? </vt:lpstr>
      <vt:lpstr>Concept</vt:lpstr>
      <vt:lpstr>Dashboard Example 1</vt:lpstr>
      <vt:lpstr>Dashboard Example 2</vt:lpstr>
      <vt:lpstr>Feedback Session: Key Questions</vt:lpstr>
    </vt:vector>
  </TitlesOfParts>
  <Company>DHHS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Healthy People 2020 PowerPoint Template</dc:subject>
  <dc:creator>Tiffani Kigenyi</dc:creator>
  <cp:keywords>Healthy People</cp:keywords>
  <cp:lastModifiedBy>Alan Gambrell</cp:lastModifiedBy>
  <cp:revision>245</cp:revision>
  <cp:lastPrinted>2016-09-13T20:38:30Z</cp:lastPrinted>
  <dcterms:created xsi:type="dcterms:W3CDTF">2016-12-06T21:12:58Z</dcterms:created>
  <dcterms:modified xsi:type="dcterms:W3CDTF">2017-09-11T13:45:36Z</dcterms:modified>
</cp:coreProperties>
</file>