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
      <p:font typeface="Josefin Sans" panose="020B0604020202020204" pitchFamily="2" charset="0"/>
      <p:regular r:id="rId46"/>
      <p:bold r:id="rId47"/>
      <p:italic r:id="rId48"/>
      <p:boldItalic r:id="rId49"/>
    </p:embeddedFont>
    <p:embeddedFont>
      <p:font typeface="Josefin Sans SemiBold" panose="020B0604020202020204"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4" roundtripDataSignature="AMtx7miPS2Fkl3PiOd6WbvdG2n/U0TLi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9797C4-9414-4982-85D3-F1D91F6F33BA}">
  <a:tblStyle styleId="{CA9797C4-9414-4982-85D3-F1D91F6F33B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74" autoAdjust="0"/>
  </p:normalViewPr>
  <p:slideViewPr>
    <p:cSldViewPr snapToGrid="0">
      <p:cViewPr varScale="1">
        <p:scale>
          <a:sx n="77" d="100"/>
          <a:sy n="77" d="100"/>
        </p:scale>
        <p:origin x="1878"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697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idsunited.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ventionacces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wixstatic.com/ugd/de0404_9953eed1181949618d205be7e368635f.pdf" TargetMode="External"/><Relationship Id="rId4" Type="http://schemas.openxmlformats.org/officeDocument/2006/relationships/hyperlink" Target="http://www.thebody.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_H1zLcJZxe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1PEisyVjHsI&amp;sns=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idsinfo.nih.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session will cover 3 topics – it’s a longer session, so we will take a break. </a:t>
            </a: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407055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Non-adherence can take many forms. These are more personal causes of non-adherence.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Review the slide.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Optional resource: Adherence Fact Sheet #405 at </a:t>
            </a:r>
            <a:r>
              <a:rPr lang="en-US" u="sng">
                <a:solidFill>
                  <a:schemeClr val="hlink"/>
                </a:solidFill>
                <a:hlinkClick r:id="rId3"/>
              </a:rPr>
              <a:t>www.aidsunited.org</a:t>
            </a:r>
            <a:r>
              <a:rPr lang="en-US"/>
              <a:t>.</a:t>
            </a:r>
            <a:endParaRPr/>
          </a:p>
          <a:p>
            <a:pPr marL="0" lvl="0" indent="0" algn="l" rtl="0">
              <a:spcBef>
                <a:spcPts val="0"/>
              </a:spcBef>
              <a:spcAft>
                <a:spcPts val="0"/>
              </a:spcAft>
              <a:buNone/>
            </a:pPr>
            <a:endParaRPr/>
          </a:p>
        </p:txBody>
      </p:sp>
      <p:sp>
        <p:nvSpPr>
          <p:cNvPr id="247" name="Google Shape;247;p10: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920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This chart shows a high viral load when a person is not taking medication.</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Review the legend on the chart:</a:t>
            </a:r>
            <a:endParaRPr/>
          </a:p>
          <a:p>
            <a:pPr marL="0" lvl="0" indent="0" algn="l" rtl="0">
              <a:spcBef>
                <a:spcPts val="0"/>
              </a:spcBef>
              <a:spcAft>
                <a:spcPts val="0"/>
              </a:spcAft>
              <a:buNone/>
            </a:pPr>
            <a:r>
              <a:rPr lang="en-US" sz="1200">
                <a:solidFill>
                  <a:schemeClr val="dk1"/>
                </a:solidFill>
                <a:latin typeface="Arial"/>
                <a:ea typeface="Arial"/>
                <a:cs typeface="Arial"/>
                <a:sym typeface="Arial"/>
              </a:rPr>
              <a:t>White – shows drug-susceptible virus</a:t>
            </a:r>
            <a:endParaRPr/>
          </a:p>
          <a:p>
            <a:pPr marL="0" lvl="0" indent="0" algn="l" rtl="0">
              <a:spcBef>
                <a:spcPts val="0"/>
              </a:spcBef>
              <a:spcAft>
                <a:spcPts val="0"/>
              </a:spcAft>
              <a:buNone/>
            </a:pPr>
            <a:r>
              <a:rPr lang="en-US" sz="1200">
                <a:solidFill>
                  <a:schemeClr val="dk1"/>
                </a:solidFill>
                <a:latin typeface="Arial"/>
                <a:ea typeface="Arial"/>
                <a:cs typeface="Arial"/>
                <a:sym typeface="Arial"/>
              </a:rPr>
              <a:t>Blue – shows drug-resistant virus</a:t>
            </a:r>
            <a:endParaRPr/>
          </a:p>
          <a:p>
            <a:pPr marL="0" lvl="0" indent="0" algn="l" rtl="0">
              <a:spcBef>
                <a:spcPts val="0"/>
              </a:spcBef>
              <a:spcAft>
                <a:spcPts val="0"/>
              </a:spcAft>
              <a:buNone/>
            </a:pPr>
            <a:r>
              <a:rPr lang="en-US" sz="1200">
                <a:solidFill>
                  <a:schemeClr val="dk1"/>
                </a:solidFill>
                <a:latin typeface="Arial"/>
                <a:ea typeface="Arial"/>
                <a:cs typeface="Arial"/>
                <a:sym typeface="Arial"/>
              </a:rPr>
              <a:t>Pink – shows that medication is not being taken properly</a:t>
            </a:r>
            <a:endParaRPr/>
          </a:p>
          <a:p>
            <a:pPr marL="0" lvl="0" indent="0" algn="l" rtl="0">
              <a:spcBef>
                <a:spcPts val="0"/>
              </a:spcBef>
              <a:spcAft>
                <a:spcPts val="0"/>
              </a:spcAft>
              <a:buNone/>
            </a:pPr>
            <a:r>
              <a:rPr lang="en-US" sz="1200">
                <a:solidFill>
                  <a:schemeClr val="dk1"/>
                </a:solidFill>
                <a:latin typeface="Arial"/>
                <a:ea typeface="Arial"/>
                <a:cs typeface="Arial"/>
                <a:sym typeface="Arial"/>
              </a:rPr>
              <a:t>Light blue – shows that medications are being taken properly </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As you look to the left, there are drug susceptible viruses that can be controlled by taking medication; there are fewer blue resistant virus strains. However, to the right there are a lot of blue drug-resistant viruses in the absence of not taking medication.</a:t>
            </a:r>
            <a:endParaRPr>
              <a:latin typeface="Arial"/>
              <a:ea typeface="Arial"/>
              <a:cs typeface="Arial"/>
              <a:sym typeface="Arial"/>
            </a:endParaRPr>
          </a:p>
        </p:txBody>
      </p:sp>
      <p:sp>
        <p:nvSpPr>
          <p:cNvPr id="255" name="Google Shape;2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9711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Ask, “What questions would you ask a client if you wanted to assess how adherent they are to their medication regimen?” Refer to handout, </a:t>
            </a:r>
            <a:r>
              <a:rPr lang="en-US" sz="1200" b="0">
                <a:solidFill>
                  <a:schemeClr val="dk1"/>
                </a:solidFill>
                <a:latin typeface="Arial"/>
                <a:ea typeface="Arial"/>
                <a:cs typeface="Arial"/>
                <a:sym typeface="Arial"/>
              </a:rPr>
              <a:t>Assessing Adherence: Ten Questions You Should Ask.</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1016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Pass around adherence tools (medication watch, calendars, pill bottles, and trays etc.) for in person training. Also review the following: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200" dirty="0">
                <a:solidFill>
                  <a:schemeClr val="dk1"/>
                </a:solidFill>
                <a:latin typeface="Arial"/>
                <a:ea typeface="Arial"/>
                <a:cs typeface="Arial"/>
                <a:sym typeface="Arial"/>
              </a:rPr>
              <a:t>Adherence and medication go hand in hand. In the past, a huge part of non-adherence was the pill burden for clients (i.e. some taking up to 16 pills a day)—but not anymore. STR or (single-table regimens) have made taking anti-</a:t>
            </a:r>
            <a:r>
              <a:rPr lang="en-US" sz="1200" dirty="0" err="1">
                <a:solidFill>
                  <a:schemeClr val="dk1"/>
                </a:solidFill>
                <a:latin typeface="Arial"/>
                <a:ea typeface="Arial"/>
                <a:cs typeface="Arial"/>
                <a:sym typeface="Arial"/>
              </a:rPr>
              <a:t>retrovirals</a:t>
            </a:r>
            <a:r>
              <a:rPr lang="en-US" sz="1200" dirty="0">
                <a:solidFill>
                  <a:schemeClr val="dk1"/>
                </a:solidFill>
                <a:latin typeface="Arial"/>
                <a:ea typeface="Arial"/>
                <a:cs typeface="Arial"/>
                <a:sym typeface="Arial"/>
              </a:rPr>
              <a:t> easier; today there are so many choices, some of which cause little to no side effects.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Another advance researchers have made is a change in the formulation of one of the most prescribed medications, </a:t>
            </a:r>
            <a:r>
              <a:rPr lang="en-US" sz="1200" dirty="0" err="1">
                <a:solidFill>
                  <a:schemeClr val="dk1"/>
                </a:solidFill>
                <a:latin typeface="Arial"/>
                <a:ea typeface="Arial"/>
                <a:cs typeface="Arial"/>
                <a:sym typeface="Arial"/>
              </a:rPr>
              <a:t>Truvada</a:t>
            </a:r>
            <a:r>
              <a:rPr lang="en-US" sz="1200" dirty="0">
                <a:solidFill>
                  <a:schemeClr val="dk1"/>
                </a:solidFill>
                <a:latin typeface="Arial"/>
                <a:ea typeface="Arial"/>
                <a:cs typeface="Arial"/>
                <a:sym typeface="Arial"/>
              </a:rPr>
              <a:t>. The </a:t>
            </a:r>
            <a:r>
              <a:rPr lang="en-US" sz="1200" dirty="0" err="1">
                <a:solidFill>
                  <a:schemeClr val="dk1"/>
                </a:solidFill>
                <a:latin typeface="Arial"/>
                <a:ea typeface="Arial"/>
                <a:cs typeface="Arial"/>
                <a:sym typeface="Arial"/>
              </a:rPr>
              <a:t>tenofovir</a:t>
            </a:r>
            <a:r>
              <a:rPr lang="en-US" sz="1200" dirty="0">
                <a:solidFill>
                  <a:schemeClr val="dk1"/>
                </a:solidFill>
                <a:latin typeface="Arial"/>
                <a:ea typeface="Arial"/>
                <a:cs typeface="Arial"/>
                <a:sym typeface="Arial"/>
              </a:rPr>
              <a:t> DF (TDF) formulation of </a:t>
            </a:r>
            <a:r>
              <a:rPr lang="en-US" sz="1200" dirty="0" err="1">
                <a:solidFill>
                  <a:schemeClr val="dk1"/>
                </a:solidFill>
                <a:latin typeface="Arial"/>
                <a:ea typeface="Arial"/>
                <a:cs typeface="Arial"/>
                <a:sym typeface="Arial"/>
              </a:rPr>
              <a:t>Truvada</a:t>
            </a:r>
            <a:r>
              <a:rPr lang="en-US" sz="1200" dirty="0">
                <a:solidFill>
                  <a:schemeClr val="dk1"/>
                </a:solidFill>
                <a:latin typeface="Arial"/>
                <a:ea typeface="Arial"/>
                <a:cs typeface="Arial"/>
                <a:sym typeface="Arial"/>
              </a:rPr>
              <a:t> has been decreased from 300mg, which was associated with long-term decreases in bone mineral density and kidney problems in some patients. The new formulation, </a:t>
            </a:r>
            <a:r>
              <a:rPr lang="en-US" sz="1200" dirty="0" err="1">
                <a:solidFill>
                  <a:schemeClr val="dk1"/>
                </a:solidFill>
                <a:latin typeface="Arial"/>
                <a:ea typeface="Arial"/>
                <a:cs typeface="Arial"/>
                <a:sym typeface="Arial"/>
              </a:rPr>
              <a:t>tenofovir</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alafenamide</a:t>
            </a:r>
            <a:r>
              <a:rPr lang="en-US" sz="1200" dirty="0">
                <a:solidFill>
                  <a:schemeClr val="dk1"/>
                </a:solidFill>
                <a:latin typeface="Arial"/>
                <a:ea typeface="Arial"/>
                <a:cs typeface="Arial"/>
                <a:sym typeface="Arial"/>
              </a:rPr>
              <a:t>, is 25mg and in some medications 10mg; doctors are seeing fewer kidney and bone issues with the TAF formulation compared to TDF in clinical trials.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Explain the concept of </a:t>
            </a:r>
            <a:r>
              <a:rPr lang="en-US" sz="1200" b="1" dirty="0">
                <a:solidFill>
                  <a:schemeClr val="dk1"/>
                </a:solidFill>
                <a:latin typeface="Arial"/>
                <a:ea typeface="Arial"/>
                <a:cs typeface="Arial"/>
                <a:sym typeface="Arial"/>
              </a:rPr>
              <a:t>U=U</a:t>
            </a:r>
            <a:r>
              <a:rPr lang="en-US" sz="1200" dirty="0">
                <a:solidFill>
                  <a:schemeClr val="dk1"/>
                </a:solidFill>
                <a:latin typeface="Arial"/>
                <a:ea typeface="Arial"/>
                <a:cs typeface="Arial"/>
                <a:sym typeface="Arial"/>
              </a:rPr>
              <a:t> which stands for Undetectable=</a:t>
            </a:r>
            <a:r>
              <a:rPr lang="en-US" sz="1200" dirty="0" err="1">
                <a:solidFill>
                  <a:schemeClr val="dk1"/>
                </a:solidFill>
                <a:latin typeface="Arial"/>
                <a:ea typeface="Arial"/>
                <a:cs typeface="Arial"/>
                <a:sym typeface="Arial"/>
              </a:rPr>
              <a:t>Untransmittable</a:t>
            </a: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u="none" strike="noStrike"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Undetectable:</a:t>
            </a:r>
            <a:r>
              <a:rPr lang="en-US" sz="1200" dirty="0">
                <a:solidFill>
                  <a:schemeClr val="dk1"/>
                </a:solidFill>
                <a:latin typeface="Arial"/>
                <a:ea typeface="Arial"/>
                <a:cs typeface="Arial"/>
                <a:sym typeface="Arial"/>
              </a:rPr>
              <a:t> By taking the right HIV medicine every day, one can lower the amount of HIV in the blood to become “undetectable.” This doesn’t mean the client no longer has HIV – it means that by continuing their plan of treatment, they can still have a healthy life with HIV. </a:t>
            </a:r>
            <a:endParaRPr dirty="0"/>
          </a:p>
          <a:p>
            <a:pPr marL="0" lvl="0" indent="0" algn="l" rtl="0">
              <a:spcBef>
                <a:spcPts val="0"/>
              </a:spcBef>
              <a:spcAft>
                <a:spcPts val="0"/>
              </a:spcAft>
              <a:buNone/>
            </a:pPr>
            <a:r>
              <a:rPr lang="en-US" sz="1200" u="none" strike="noStrike"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err="1">
                <a:solidFill>
                  <a:schemeClr val="dk1"/>
                </a:solidFill>
                <a:latin typeface="Arial"/>
                <a:ea typeface="Arial"/>
                <a:cs typeface="Arial"/>
                <a:sym typeface="Arial"/>
              </a:rPr>
              <a:t>Untransmittable</a:t>
            </a:r>
            <a:r>
              <a:rPr lang="en-US" sz="1200" dirty="0">
                <a:solidFill>
                  <a:schemeClr val="dk1"/>
                </a:solidFill>
                <a:latin typeface="Arial"/>
                <a:ea typeface="Arial"/>
                <a:cs typeface="Arial"/>
                <a:sym typeface="Arial"/>
              </a:rPr>
              <a:t>: People who are undetectable for at least 6 months cannot transmit the virus to others as long as they stay undetectable by taking their HIV medicine every day and seeing their doctor regularly.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Additional resources for further reading and information about U=U: </a:t>
            </a:r>
            <a:r>
              <a:rPr lang="en-US" sz="1200" u="sng" dirty="0">
                <a:solidFill>
                  <a:schemeClr val="dk1"/>
                </a:solidFill>
                <a:latin typeface="Arial"/>
                <a:ea typeface="Arial"/>
                <a:cs typeface="Arial"/>
                <a:sym typeface="Arial"/>
                <a:hlinkClick r:id="rId3"/>
              </a:rPr>
              <a:t>https://www.preventionaccess.org/</a:t>
            </a:r>
            <a:r>
              <a:rPr lang="en-US" sz="1200" dirty="0">
                <a:solidFill>
                  <a:schemeClr val="dk1"/>
                </a:solidFill>
                <a:latin typeface="Arial"/>
                <a:ea typeface="Arial"/>
                <a:cs typeface="Arial"/>
                <a:sym typeface="Arial"/>
              </a:rPr>
              <a:t>, </a:t>
            </a:r>
            <a:r>
              <a:rPr lang="en-US" sz="1200" u="sng" dirty="0">
                <a:solidFill>
                  <a:schemeClr val="dk1"/>
                </a:solidFill>
                <a:latin typeface="Arial"/>
                <a:ea typeface="Arial"/>
                <a:cs typeface="Arial"/>
                <a:sym typeface="Arial"/>
                <a:hlinkClick r:id="rId4"/>
              </a:rPr>
              <a:t>http://www.thebody.com</a:t>
            </a:r>
            <a:r>
              <a:rPr lang="en-US" sz="1200" dirty="0">
                <a:solidFill>
                  <a:schemeClr val="dk1"/>
                </a:solidFill>
                <a:latin typeface="Arial"/>
                <a:ea typeface="Arial"/>
                <a:cs typeface="Arial"/>
                <a:sym typeface="Arial"/>
              </a:rPr>
              <a:t>, </a:t>
            </a:r>
            <a:r>
              <a:rPr lang="en-US" sz="1200" u="sng" dirty="0">
                <a:solidFill>
                  <a:schemeClr val="dk1"/>
                </a:solidFill>
                <a:latin typeface="Arial"/>
                <a:ea typeface="Arial"/>
                <a:cs typeface="Arial"/>
                <a:sym typeface="Arial"/>
                <a:hlinkClick r:id="rId5"/>
              </a:rPr>
              <a:t>https://docs.wixstatic.com/ugd/de0404_9953eed1181949618d205be7e368635f.pdf</a:t>
            </a: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CDC, and many other websites.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5359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257675"/>
            <a:ext cx="5486400" cy="42862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Take a 10 minute break. </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After the break, ask:</a:t>
            </a:r>
            <a:endParaRPr/>
          </a:p>
          <a:p>
            <a:pPr marL="228600" lvl="0" indent="-228600" algn="l" rtl="0">
              <a:spcBef>
                <a:spcPts val="0"/>
              </a:spcBef>
              <a:spcAft>
                <a:spcPts val="0"/>
              </a:spcAft>
              <a:buClr>
                <a:schemeClr val="dk1"/>
              </a:buClr>
              <a:buSzPts val="1000"/>
              <a:buFont typeface="Arial"/>
              <a:buChar char="•"/>
            </a:pPr>
            <a:r>
              <a:rPr lang="en-US" sz="1000" b="0">
                <a:latin typeface="Arial"/>
                <a:ea typeface="Arial"/>
                <a:cs typeface="Arial"/>
                <a:sym typeface="Arial"/>
              </a:rPr>
              <a:t>“What is drug resistance?”</a:t>
            </a:r>
            <a:endParaRPr/>
          </a:p>
          <a:p>
            <a:pPr marL="228600" lvl="0" indent="-228600" algn="l" rtl="0">
              <a:spcBef>
                <a:spcPts val="0"/>
              </a:spcBef>
              <a:spcAft>
                <a:spcPts val="0"/>
              </a:spcAft>
              <a:buClr>
                <a:schemeClr val="dk1"/>
              </a:buClr>
              <a:buSzPts val="1000"/>
              <a:buFont typeface="Arial"/>
              <a:buChar char="•"/>
            </a:pPr>
            <a:r>
              <a:rPr lang="en-US" sz="1000" b="0">
                <a:latin typeface="Arial"/>
                <a:ea typeface="Arial"/>
                <a:cs typeface="Arial"/>
                <a:sym typeface="Arial"/>
              </a:rPr>
              <a:t>“What do you think causes drug resistance?”</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Allow participants to respond, then review answers on the next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82032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49"/>
            <a:ext cx="5486400" cy="40862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spcBef>
                <a:spcPts val="0"/>
              </a:spcBef>
              <a:spcAft>
                <a:spcPts val="0"/>
              </a:spcAft>
              <a:buNone/>
            </a:pPr>
            <a:r>
              <a:rPr lang="en-US" sz="800" dirty="0">
                <a:solidFill>
                  <a:srgbClr val="000000"/>
                </a:solidFill>
                <a:latin typeface="Arial"/>
                <a:ea typeface="Arial"/>
                <a:cs typeface="Arial"/>
                <a:sym typeface="Arial"/>
              </a:rPr>
              <a:t>What is drug resistance?</a:t>
            </a:r>
            <a:endParaRPr dirty="0"/>
          </a:p>
          <a:p>
            <a:pPr marL="342900" marR="0" lvl="0" indent="-342900" algn="l" rtl="0">
              <a:spcBef>
                <a:spcPts val="120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HIV is “resistant” to a drug if it keeps multiplying rapidly while a person is taking the drug. </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Physical changes or (mutations) in parts of the virus that prevent the medications from working cause resistance.</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HIV mutates almost every time a new copy is made. Not every mutation causes resistance. The “wild type” virus is the most common form of HIV. Anything different from the wild type is considered a mutation. An antiretroviral drug (ARV) won’t control a virus that is resistant to it. It can “escape” from the drug. </a:t>
            </a:r>
            <a:endParaRPr dirty="0"/>
          </a:p>
          <a:p>
            <a:pPr marL="0" marR="0" lvl="0" indent="0" algn="l" rtl="0">
              <a:spcBef>
                <a:spcPts val="1200"/>
              </a:spcBef>
              <a:spcAft>
                <a:spcPts val="0"/>
              </a:spcAft>
              <a:buNone/>
            </a:pPr>
            <a:endParaRPr sz="800" dirty="0">
              <a:solidFill>
                <a:srgbClr val="000000"/>
              </a:solidFill>
              <a:latin typeface="Arial"/>
              <a:ea typeface="Arial"/>
              <a:cs typeface="Arial"/>
              <a:sym typeface="Arial"/>
            </a:endParaRPr>
          </a:p>
          <a:p>
            <a:pPr marL="0" marR="0" lvl="0" indent="0" algn="l" rtl="0">
              <a:spcBef>
                <a:spcPts val="0"/>
              </a:spcBef>
              <a:spcAft>
                <a:spcPts val="0"/>
              </a:spcAft>
              <a:buNone/>
            </a:pPr>
            <a:r>
              <a:rPr lang="en-US" sz="800" dirty="0">
                <a:solidFill>
                  <a:srgbClr val="000000"/>
                </a:solidFill>
                <a:latin typeface="Arial"/>
                <a:ea typeface="Arial"/>
                <a:cs typeface="Arial"/>
                <a:sym typeface="Arial"/>
              </a:rPr>
              <a:t>What causes resistance?</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HIV usually becomes resistant when it is not totally controlled by drugs someone is taking. In short it is caused by: </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Transmitted resistance: about 10% of people who contract HIV are already resistant to one or more ARVs. The person inherited resistance from the person they contracted the virus from</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Missed doses or non-adherence</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Re-infection – </a:t>
            </a:r>
            <a:r>
              <a:rPr lang="en-US" sz="800" dirty="0" err="1">
                <a:solidFill>
                  <a:srgbClr val="000000"/>
                </a:solidFill>
                <a:latin typeface="Arial"/>
                <a:ea typeface="Arial"/>
                <a:cs typeface="Arial"/>
                <a:sym typeface="Arial"/>
              </a:rPr>
              <a:t>condomless</a:t>
            </a:r>
            <a:r>
              <a:rPr lang="en-US" sz="800" dirty="0">
                <a:solidFill>
                  <a:srgbClr val="000000"/>
                </a:solidFill>
                <a:latin typeface="Arial"/>
                <a:ea typeface="Arial"/>
                <a:cs typeface="Arial"/>
                <a:sym typeface="Arial"/>
              </a:rPr>
              <a:t> sex with a person with HIV.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If a drug does not work against a mutated virus, that virus will reproduce rapidly and viral load increases. A person may then have to change drugs to get HIV under control. HIV drugs are used in combination to block reproduction in the HIV life cycle; however, drug resistance is very common. </a:t>
            </a:r>
            <a:endParaRPr dirty="0"/>
          </a:p>
          <a:p>
            <a:pPr marL="0" lvl="0" indent="0" algn="l" rtl="0">
              <a:spcBef>
                <a:spcPts val="0"/>
              </a:spcBef>
              <a:spcAft>
                <a:spcPts val="0"/>
              </a:spcAft>
              <a:buNone/>
            </a:pPr>
            <a:r>
              <a:rPr lang="en-US" sz="800" dirty="0">
                <a:latin typeface="Arial"/>
                <a:ea typeface="Arial"/>
                <a:cs typeface="Arial"/>
                <a:sym typeface="Arial"/>
              </a:rPr>
              <a:t>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284" name="Google Shape;284;p1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390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rial"/>
                <a:ea typeface="Arial"/>
                <a:cs typeface="Arial"/>
                <a:sym typeface="Arial"/>
              </a:rPr>
              <a:t>Play a short video on resistance. </a:t>
            </a:r>
            <a:r>
              <a:rPr lang="en-US" sz="1200" b="1" u="sng">
                <a:solidFill>
                  <a:schemeClr val="hlink"/>
                </a:solidFill>
                <a:latin typeface="Arial"/>
                <a:ea typeface="Arial"/>
                <a:cs typeface="Arial"/>
                <a:sym typeface="Arial"/>
                <a:hlinkClick r:id="rId3"/>
              </a:rPr>
              <a:t>https://www.youtube.com/watch?v=_H1zLcJZxeE</a:t>
            </a:r>
            <a:endParaRPr sz="1200">
              <a:latin typeface="Arial"/>
              <a:ea typeface="Arial"/>
              <a:cs typeface="Arial"/>
              <a:sym typeface="Arial"/>
            </a:endParaRPr>
          </a:p>
        </p:txBody>
      </p:sp>
      <p:sp>
        <p:nvSpPr>
          <p:cNvPr id="292" name="Google Shape;2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20113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799" y="4400550"/>
            <a:ext cx="5648325"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dirty="0">
                <a:latin typeface="Arial"/>
                <a:ea typeface="Arial"/>
                <a:cs typeface="Arial"/>
                <a:sym typeface="Arial"/>
              </a:rPr>
              <a:t>Review the slide. </a:t>
            </a:r>
            <a:endParaRPr dirty="0"/>
          </a:p>
          <a:p>
            <a:pPr marL="0" lvl="0" indent="0" algn="l" rtl="0">
              <a:lnSpc>
                <a:spcPct val="80000"/>
              </a:lnSpc>
              <a:spcBef>
                <a:spcPts val="0"/>
              </a:spcBef>
              <a:spcAft>
                <a:spcPts val="0"/>
              </a:spcAft>
              <a:buNone/>
            </a:pPr>
            <a:endParaRPr sz="1110" dirty="0">
              <a:latin typeface="Arial"/>
              <a:ea typeface="Arial"/>
              <a:cs typeface="Arial"/>
              <a:sym typeface="Arial"/>
            </a:endParaRPr>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Provide the handout of a </a:t>
            </a:r>
            <a:r>
              <a:rPr lang="en-US" sz="1110" dirty="0" err="1">
                <a:solidFill>
                  <a:srgbClr val="000000"/>
                </a:solidFill>
                <a:latin typeface="Arial"/>
                <a:ea typeface="Arial"/>
                <a:cs typeface="Arial"/>
                <a:sym typeface="Arial"/>
              </a:rPr>
              <a:t>GenoSure</a:t>
            </a:r>
            <a:r>
              <a:rPr lang="en-US" sz="1110" dirty="0">
                <a:solidFill>
                  <a:srgbClr val="000000"/>
                </a:solidFill>
                <a:latin typeface="Arial"/>
                <a:ea typeface="Arial"/>
                <a:cs typeface="Arial"/>
                <a:sym typeface="Arial"/>
              </a:rPr>
              <a:t> sample copy of a resistance test for a patient.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Explain that some resistance tests are called  </a:t>
            </a:r>
            <a:r>
              <a:rPr lang="en-US" sz="1110" dirty="0" err="1">
                <a:solidFill>
                  <a:srgbClr val="000000"/>
                </a:solidFill>
                <a:latin typeface="Arial"/>
                <a:ea typeface="Arial"/>
                <a:cs typeface="Arial"/>
                <a:sym typeface="Arial"/>
              </a:rPr>
              <a:t>GenoSure</a:t>
            </a:r>
            <a:r>
              <a:rPr lang="en-US" sz="1110" dirty="0">
                <a:solidFill>
                  <a:srgbClr val="000000"/>
                </a:solidFill>
                <a:latin typeface="Arial"/>
                <a:ea typeface="Arial"/>
                <a:cs typeface="Arial"/>
                <a:sym typeface="Arial"/>
              </a:rPr>
              <a:t> or </a:t>
            </a:r>
            <a:r>
              <a:rPr lang="en-US" sz="1110" dirty="0" err="1">
                <a:solidFill>
                  <a:srgbClr val="000000"/>
                </a:solidFill>
                <a:latin typeface="Arial"/>
                <a:ea typeface="Arial"/>
                <a:cs typeface="Arial"/>
                <a:sym typeface="Arial"/>
              </a:rPr>
              <a:t>PhonoSense</a:t>
            </a:r>
            <a:r>
              <a:rPr lang="en-US" sz="1110" dirty="0">
                <a:solidFill>
                  <a:srgbClr val="000000"/>
                </a:solidFill>
                <a:latin typeface="Arial"/>
                <a:ea typeface="Arial"/>
                <a:cs typeface="Arial"/>
                <a:sym typeface="Arial"/>
              </a:rPr>
              <a:t> tests.</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Both tests show if a person has become resistant to HIV medication. In this case, a physician will need to change the patient's medication regimen.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Tests usually show the word “resistant” or “sensitive” next to the name of the medication. Sensitive = patient not resistant to the drug; Resistant = patient is resistant to the drug; “resistant possible” means that if the patient continues on the path of not taking the drug properly they will soon develop resistance.</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b="1" dirty="0">
                <a:solidFill>
                  <a:srgbClr val="000000"/>
                </a:solidFill>
                <a:latin typeface="Arial"/>
                <a:ea typeface="Arial"/>
                <a:cs typeface="Arial"/>
                <a:sym typeface="Arial"/>
              </a:rPr>
              <a:t>Genotypic tests</a:t>
            </a:r>
            <a:r>
              <a:rPr lang="en-US" sz="1110" dirty="0">
                <a:solidFill>
                  <a:srgbClr val="000000"/>
                </a:solidFill>
                <a:latin typeface="Arial"/>
                <a:ea typeface="Arial"/>
                <a:cs typeface="Arial"/>
                <a:sym typeface="Arial"/>
              </a:rPr>
              <a:t> are normally performed at the first lab visit to determine if the person that contracted HIV already has resistance from the person that transmitted the virus to them. Physicians may or may not tell the patient they are performing the test.</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b="1" dirty="0">
                <a:solidFill>
                  <a:srgbClr val="000000"/>
                </a:solidFill>
                <a:latin typeface="Arial"/>
                <a:ea typeface="Arial"/>
                <a:cs typeface="Arial"/>
                <a:sym typeface="Arial"/>
              </a:rPr>
              <a:t>Phenotypic test</a:t>
            </a:r>
            <a:r>
              <a:rPr lang="en-US" sz="1110" dirty="0">
                <a:solidFill>
                  <a:srgbClr val="000000"/>
                </a:solidFill>
                <a:latin typeface="Arial"/>
                <a:ea typeface="Arial"/>
                <a:cs typeface="Arial"/>
                <a:sym typeface="Arial"/>
              </a:rPr>
              <a:t> is offered after patients have been non-adherent and gone through most HIV medications with multiple resistances to many medications. For the test, HIV medications are in a petri dish and the person's blood sample is put into each medication slot and allowed to cure overnight. The test is costly but does show the physician which medications a patient can still take that may provide benefit and slow the progress of the disease.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p:txBody>
      </p:sp>
      <p:sp>
        <p:nvSpPr>
          <p:cNvPr id="298" name="Google Shape;298;p1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635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400" b="0" dirty="0">
                <a:solidFill>
                  <a:srgbClr val="000000"/>
                </a:solidFill>
                <a:latin typeface="Arial"/>
                <a:ea typeface="Arial"/>
                <a:cs typeface="Arial"/>
                <a:sym typeface="Arial"/>
              </a:rPr>
              <a:t>Review the slide. </a:t>
            </a:r>
            <a:endParaRPr dirty="0"/>
          </a:p>
          <a:p>
            <a:pPr marL="0" marR="0" lvl="0" indent="0" algn="l" rtl="0">
              <a:spcBef>
                <a:spcPts val="0"/>
              </a:spcBef>
              <a:spcAft>
                <a:spcPts val="0"/>
              </a:spcAft>
              <a:buNone/>
            </a:pPr>
            <a:endParaRPr sz="1400" b="1" dirty="0">
              <a:solidFill>
                <a:srgbClr val="000000"/>
              </a:solidFill>
              <a:latin typeface="Arial"/>
              <a:ea typeface="Arial"/>
              <a:cs typeface="Arial"/>
              <a:sym typeface="Arial"/>
            </a:endParaRPr>
          </a:p>
          <a:p>
            <a:pPr marL="0" marR="0" lvl="0" indent="0" algn="l" rtl="0">
              <a:spcBef>
                <a:spcPts val="0"/>
              </a:spcBef>
              <a:spcAft>
                <a:spcPts val="0"/>
              </a:spcAft>
              <a:buNone/>
            </a:pPr>
            <a:r>
              <a:rPr lang="en-US" sz="1400" b="0" dirty="0">
                <a:solidFill>
                  <a:srgbClr val="000000"/>
                </a:solidFill>
                <a:latin typeface="Arial"/>
                <a:ea typeface="Arial"/>
                <a:cs typeface="Arial"/>
                <a:sym typeface="Arial"/>
              </a:rPr>
              <a:t>When should drug resistance testing be used?</a:t>
            </a:r>
            <a:endParaRPr dirty="0"/>
          </a:p>
          <a:p>
            <a:pPr marL="0" marR="0" lvl="0" indent="0" algn="l" rtl="0">
              <a:spcBef>
                <a:spcPts val="0"/>
              </a:spcBef>
              <a:spcAft>
                <a:spcPts val="0"/>
              </a:spcAft>
              <a:buNone/>
            </a:pPr>
            <a:r>
              <a:rPr lang="en-US" sz="1400" dirty="0">
                <a:solidFill>
                  <a:srgbClr val="000000"/>
                </a:solidFill>
                <a:latin typeface="Arial"/>
                <a:ea typeface="Arial"/>
                <a:cs typeface="Arial"/>
                <a:sym typeface="Arial"/>
              </a:rPr>
              <a:t>Genotype tests are generally performed before therapy begins. Phenotypic tests are performed when treatment has failed due to non-adherence.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Being adherent is the best way to prevent drug resistance.</a:t>
            </a:r>
            <a:endParaRPr dirty="0"/>
          </a:p>
          <a:p>
            <a:pPr marL="0" lvl="0" indent="0" algn="l" rtl="0">
              <a:spcBef>
                <a:spcPts val="0"/>
              </a:spcBef>
              <a:spcAft>
                <a:spcPts val="0"/>
              </a:spcAft>
              <a:buNone/>
            </a:pPr>
            <a:endParaRPr dirty="0"/>
          </a:p>
        </p:txBody>
      </p:sp>
      <p:sp>
        <p:nvSpPr>
          <p:cNvPr id="306" name="Google Shape;306;p1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8692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Ask, “</a:t>
            </a:r>
            <a:r>
              <a:rPr lang="en-US" sz="1200">
                <a:solidFill>
                  <a:schemeClr val="dk1"/>
                </a:solidFill>
                <a:latin typeface="Arial"/>
                <a:ea typeface="Arial"/>
                <a:cs typeface="Arial"/>
                <a:sym typeface="Arial"/>
              </a:rPr>
              <a:t>What are the benefits of keeping lab appointments?” </a:t>
            </a: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Allow for participants to answer, then review the slides.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906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objectives. </a:t>
            </a:r>
            <a:endParaRPr dirty="0"/>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2264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Arial"/>
                <a:ea typeface="Arial"/>
                <a:cs typeface="Arial"/>
                <a:sym typeface="Arial"/>
              </a:rPr>
              <a:t>Explain that lab tests are some of the most important ways that clients and their healthcare provider can monitor their health. There are a variety of monitoring tests to help gauge HIV disease progression and the state of overall health for people with HIV. </a:t>
            </a:r>
            <a:endParaRPr dirty="0"/>
          </a:p>
          <a:p>
            <a:pPr marL="0" lvl="0" indent="0" algn="l" rtl="0">
              <a:spcBef>
                <a:spcPts val="0"/>
              </a:spcBef>
              <a:spcAft>
                <a:spcPts val="0"/>
              </a:spcAft>
              <a:buNone/>
            </a:pPr>
            <a:endParaRPr dirty="0"/>
          </a:p>
        </p:txBody>
      </p:sp>
      <p:sp>
        <p:nvSpPr>
          <p:cNvPr id="319" name="Google Shape;3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26865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p:txBody>
      </p:sp>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8092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the slide.</a:t>
            </a:r>
            <a:endParaRPr/>
          </a:p>
          <a:p>
            <a:pPr marL="0" marR="0" lvl="0" indent="0" algn="l" rtl="0">
              <a:lnSpc>
                <a:spcPct val="100000"/>
              </a:lnSpc>
              <a:spcBef>
                <a:spcPts val="0"/>
              </a:spcBef>
              <a:spcAft>
                <a:spcPts val="0"/>
              </a:spcAft>
              <a:buClr>
                <a:schemeClr val="dk1"/>
              </a:buClr>
              <a:buSzPts val="1200"/>
              <a:buFont typeface="Calibri"/>
              <a:buNone/>
            </a:pPr>
            <a:r>
              <a:rPr lang="en-US"/>
              <a:t> </a:t>
            </a:r>
            <a:endParaRPr/>
          </a:p>
          <a:p>
            <a:pPr marL="0" marR="0" lvl="0" indent="0" algn="l" rtl="0">
              <a:lnSpc>
                <a:spcPct val="100000"/>
              </a:lnSpc>
              <a:spcBef>
                <a:spcPts val="0"/>
              </a:spcBef>
              <a:spcAft>
                <a:spcPts val="0"/>
              </a:spcAft>
              <a:buClr>
                <a:schemeClr val="dk1"/>
              </a:buClr>
              <a:buSzPts val="1200"/>
              <a:buFont typeface="Calibri"/>
              <a:buNone/>
            </a:pPr>
            <a:r>
              <a:rPr lang="en-US"/>
              <a:t>It’s important to have clients confirm that all personal information is theirs. It’s also important to encourage clients to be proactive and ask for a copy of their labs each and every time they meet with their doctor to review their labs.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1203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
        <p:nvSpPr>
          <p:cNvPr id="343" name="Google Shape;343;p23: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23: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Calibri"/>
                <a:ea typeface="Calibri"/>
                <a:cs typeface="Calibri"/>
                <a:sym typeface="Calibri"/>
              </a:rPr>
              <a:t>HIV medication helps control HIV by reducing the growth of new virus. HIV medications can be very effective at lowering viral load, which is the amount of HIV in the blood. HIV medications do not cure HIV infection or AIDS.</a:t>
            </a:r>
            <a:endParaRPr dirty="0"/>
          </a:p>
        </p:txBody>
      </p:sp>
      <p:sp>
        <p:nvSpPr>
          <p:cNvPr id="345" name="Google Shape;345;p2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8842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
        <p:nvSpPr>
          <p:cNvPr id="354" name="Google Shape;354;p24: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24: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Calibri"/>
                <a:ea typeface="Calibri"/>
                <a:cs typeface="Calibri"/>
                <a:sym typeface="Calibri"/>
              </a:rPr>
              <a:t>A client’s healthcare provider will order a number of lab tests to help monitor treatment and disease progression. These may include HIV viral load, CD4 cell count, complete blood count (CBC), lipids, glucose, liver and kidney function, and HIV drug resistance. </a:t>
            </a:r>
            <a:endParaRPr dirty="0"/>
          </a:p>
        </p:txBody>
      </p:sp>
      <p:sp>
        <p:nvSpPr>
          <p:cNvPr id="356" name="Google Shape;356;p2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730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
        <p:nvSpPr>
          <p:cNvPr id="366" name="Google Shape;366;p25: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25: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Review the slide. </a:t>
            </a:r>
            <a:endParaRPr dirty="0"/>
          </a:p>
        </p:txBody>
      </p:sp>
      <p:sp>
        <p:nvSpPr>
          <p:cNvPr id="368" name="Google Shape;368;p2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229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
        <p:nvSpPr>
          <p:cNvPr id="378" name="Google Shape;378;p26: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26: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healthcare provider will order a number of lab tests when a patient is first diagnosed with HIV to determine baseline values; every time they start or switch to new medicines; and to help monitor ongoing treatment.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Most of these tests should be performed regularly, usually every three to six months or whenever the healthcare provider feels it’s appropriate.</a:t>
            </a:r>
            <a:endParaRPr dirty="0"/>
          </a:p>
        </p:txBody>
      </p:sp>
      <p:sp>
        <p:nvSpPr>
          <p:cNvPr id="380" name="Google Shape;380;p2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877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Ask participants to pair up for a lab practice activity. </a:t>
            </a:r>
            <a:endParaRPr/>
          </a:p>
        </p:txBody>
      </p:sp>
      <p:sp>
        <p:nvSpPr>
          <p:cNvPr id="390" name="Google Shape;390;p2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85865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Using the Lab Worksheet handout, we will discuss specific monitoring lab tests for people with HIV and explain the significance of why each test is being monitored. </a:t>
            </a:r>
            <a:endParaRPr dirty="0"/>
          </a:p>
        </p:txBody>
      </p:sp>
      <p:sp>
        <p:nvSpPr>
          <p:cNvPr id="396" name="Google Shape;3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40448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look at this Lab Worksheet. You also have it as a handout.</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4" name="Google Shape;40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35307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First we’ll watch a video, called the </a:t>
            </a:r>
            <a:r>
              <a:rPr lang="en-US" sz="1200" b="0" i="0" u="none">
                <a:solidFill>
                  <a:schemeClr val="dk1"/>
                </a:solidFill>
                <a:latin typeface="Calibri"/>
                <a:ea typeface="Calibri"/>
                <a:cs typeface="Calibri"/>
                <a:sym typeface="Calibri"/>
              </a:rPr>
              <a:t>ART Wall: Antiretroviral Therapy (ART)</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3"/>
              </a:rPr>
              <a:t> https://www.youtube.com/watch?v=1PEisyVjHsI&amp;sns=em </a:t>
            </a:r>
            <a:endParaRPr sz="1200" b="0" i="0" u="sng"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It does a good job of explaining all three topics. </a:t>
            </a:r>
            <a:endParaRPr b="0"/>
          </a:p>
          <a:p>
            <a:pPr marL="0" lvl="0" indent="0" algn="l" rtl="0">
              <a:spcBef>
                <a:spcPts val="0"/>
              </a:spcBef>
              <a:spcAft>
                <a:spcPts val="0"/>
              </a:spcAft>
              <a:buNone/>
            </a:pPr>
            <a:endParaRPr/>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317210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Reviewing our labs on the CD4 Test, you see 4 columns:</a:t>
            </a:r>
            <a:endParaRPr dirty="0"/>
          </a:p>
          <a:p>
            <a:pPr marL="0" lvl="0" indent="0" algn="l" rtl="0">
              <a:spcBef>
                <a:spcPts val="0"/>
              </a:spcBef>
              <a:spcAft>
                <a:spcPts val="0"/>
              </a:spcAft>
              <a:buNone/>
            </a:pPr>
            <a:endParaRPr dirty="0"/>
          </a:p>
          <a:p>
            <a:pPr marL="224325" lvl="0" indent="-224325" algn="l" rtl="0">
              <a:spcBef>
                <a:spcPts val="0"/>
              </a:spcBef>
              <a:spcAft>
                <a:spcPts val="0"/>
              </a:spcAft>
              <a:buClr>
                <a:schemeClr val="dk1"/>
              </a:buClr>
              <a:buSzPts val="1200"/>
              <a:buFont typeface="Calibri"/>
              <a:buAutoNum type="arabicPeriod"/>
            </a:pPr>
            <a:r>
              <a:rPr lang="en-US" dirty="0"/>
              <a:t>Test Name– identifies the type of procedure performed</a:t>
            </a:r>
            <a:endParaRPr dirty="0"/>
          </a:p>
          <a:p>
            <a:pPr marL="224325" lvl="0" indent="-224325" algn="l" rtl="0">
              <a:spcBef>
                <a:spcPts val="0"/>
              </a:spcBef>
              <a:spcAft>
                <a:spcPts val="0"/>
              </a:spcAft>
              <a:buClr>
                <a:schemeClr val="dk1"/>
              </a:buClr>
              <a:buSzPts val="1200"/>
              <a:buFont typeface="Calibri"/>
              <a:buAutoNum type="arabicPeriod"/>
            </a:pPr>
            <a:r>
              <a:rPr lang="en-US" dirty="0"/>
              <a:t>Result – the patient’s actual result or percent </a:t>
            </a:r>
            <a:endParaRPr dirty="0"/>
          </a:p>
          <a:p>
            <a:pPr marL="224325" lvl="0" indent="-224325" algn="l" rtl="0">
              <a:spcBef>
                <a:spcPts val="0"/>
              </a:spcBef>
              <a:spcAft>
                <a:spcPts val="0"/>
              </a:spcAft>
              <a:buClr>
                <a:schemeClr val="dk1"/>
              </a:buClr>
              <a:buSzPts val="1200"/>
              <a:buFont typeface="Calibri"/>
              <a:buAutoNum type="arabicPeriod"/>
            </a:pPr>
            <a:r>
              <a:rPr lang="en-US" dirty="0"/>
              <a:t>Units – how are the results measured in cells or percent</a:t>
            </a:r>
            <a:endParaRPr dirty="0"/>
          </a:p>
          <a:p>
            <a:pPr marL="224325" lvl="0" indent="-224325" algn="l" rtl="0">
              <a:spcBef>
                <a:spcPts val="0"/>
              </a:spcBef>
              <a:spcAft>
                <a:spcPts val="0"/>
              </a:spcAft>
              <a:buClr>
                <a:schemeClr val="dk1"/>
              </a:buClr>
              <a:buSzPts val="1200"/>
              <a:buFont typeface="Calibri"/>
              <a:buAutoNum type="arabicPeriod"/>
            </a:pPr>
            <a:r>
              <a:rPr lang="en-US" dirty="0"/>
              <a:t>Reference Range – the normal or reference ranges for a person without HIV as compared to the actual result of a person with HIV. The result column will be identified as H for High or L for Low when compared to the patient’s actual result.</a:t>
            </a:r>
            <a:endParaRPr dirty="0"/>
          </a:p>
          <a:p>
            <a:pPr marL="224325" lvl="0" indent="-148125"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Using the Lab Worksheet and the following sample tests: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CD4</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Blood Chemistry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Viral load Sample Tests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Identify and write in the lab results for each test on the Lab Worksheet (CD4, VL, Liver, Kidney, Cholesterol, and Glucose). Compare them to the actual result of a person living with HIV. The result column will be identified as H for High or L for Low when compared to the patient’s actual result.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rgbClr val="000000"/>
                </a:solidFill>
                <a:latin typeface="Calibri"/>
                <a:ea typeface="Calibri"/>
                <a:cs typeface="Calibri"/>
                <a:sym typeface="Calibri"/>
              </a:rPr>
              <a:t>Guide participants as follows: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Ask, “What is Mr. Doe’s CD4 absolute or count?”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Answer:  232. Please write 232 on your Lab Activity Sheet beside CD4 Count.</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Is this number considered high or low compared to the reference range?</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What is Mr. Doe’s CD4 Percent?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Answer: 8%. Please write 8% on your Lab Worksheet beside CD4 Percent.</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Is it low or high compared to the reference range?</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The CD4 Percent is the better indicator for HIV progression for Mr. Doe. The CD4 Percent is not variable; percentages are usually more stable over time than absolute counts.</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CD4 absolute or cell counts often fluctuate due to factors including time of day (levels are usually higher in the morning), fatigue, stress, vaccinations, infections such as flu, and monthly menstrual cycles in women.   </a:t>
            </a:r>
            <a:endParaRPr dirty="0"/>
          </a:p>
          <a:p>
            <a:pPr marL="0" lvl="0" indent="0" algn="l" rtl="0">
              <a:spcBef>
                <a:spcPts val="0"/>
              </a:spcBef>
              <a:spcAft>
                <a:spcPts val="0"/>
              </a:spcAft>
              <a:buClr>
                <a:schemeClr val="dk1"/>
              </a:buClr>
              <a:buSzPts val="1200"/>
              <a:buFont typeface="Calibri"/>
              <a:buNone/>
            </a:pPr>
            <a:br>
              <a:rPr lang="en-US" dirty="0"/>
            </a:br>
            <a:endParaRPr dirty="0"/>
          </a:p>
        </p:txBody>
      </p:sp>
      <p:sp>
        <p:nvSpPr>
          <p:cNvPr id="412" name="Google Shape;41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57137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dirty="0"/>
              <a:t>Now let’s review the blood chemistry tests. The blood chemistry, or </a:t>
            </a:r>
            <a:r>
              <a:rPr lang="en-US" sz="900" dirty="0" err="1"/>
              <a:t>chem</a:t>
            </a:r>
            <a:r>
              <a:rPr lang="en-US" sz="900" dirty="0"/>
              <a:t> panel, measures many important substances in the blood. Although the </a:t>
            </a:r>
            <a:r>
              <a:rPr lang="en-US" sz="900" dirty="0" err="1"/>
              <a:t>chem</a:t>
            </a:r>
            <a:r>
              <a:rPr lang="en-US" sz="900" dirty="0"/>
              <a:t> panel does not directly measure HIV disease progression, it can help indicate how well various organs are functioning and provide valuable information about drug side effects. </a:t>
            </a:r>
            <a:endParaRPr dirty="0"/>
          </a:p>
          <a:p>
            <a:pPr marL="0" lvl="0" indent="0" algn="l" rtl="0">
              <a:spcBef>
                <a:spcPts val="0"/>
              </a:spcBef>
              <a:spcAft>
                <a:spcPts val="0"/>
              </a:spcAft>
              <a:buNone/>
            </a:pPr>
            <a:endParaRPr sz="900" dirty="0"/>
          </a:p>
          <a:p>
            <a:pPr marL="0" lvl="0" indent="0" algn="l" rtl="0">
              <a:spcBef>
                <a:spcPts val="0"/>
              </a:spcBef>
              <a:spcAft>
                <a:spcPts val="0"/>
              </a:spcAft>
              <a:buNone/>
            </a:pPr>
            <a:r>
              <a:rPr lang="en-US" sz="900" dirty="0"/>
              <a:t>Find the Glucose, BUN, Creatinine, AST and ALT.</a:t>
            </a:r>
            <a:endParaRPr dirty="0"/>
          </a:p>
          <a:p>
            <a:pPr marL="0" lvl="0" indent="0" algn="l" rtl="0">
              <a:spcBef>
                <a:spcPts val="0"/>
              </a:spcBef>
              <a:spcAft>
                <a:spcPts val="0"/>
              </a:spcAft>
              <a:buNone/>
            </a:pPr>
            <a:endParaRPr sz="900" b="1" dirty="0"/>
          </a:p>
          <a:p>
            <a:pPr marL="0" lvl="0" indent="0" algn="l" rtl="0">
              <a:spcBef>
                <a:spcPts val="0"/>
              </a:spcBef>
              <a:spcAft>
                <a:spcPts val="0"/>
              </a:spcAft>
              <a:buNone/>
            </a:pPr>
            <a:r>
              <a:rPr lang="en-US" sz="900" b="1" dirty="0"/>
              <a:t>Please write the results of all the procedures beside the name on the Lab Worksheet.</a:t>
            </a:r>
            <a:endParaRPr sz="900" b="0" dirty="0"/>
          </a:p>
          <a:p>
            <a:pPr marL="0" lvl="0" indent="0" algn="l" rtl="0">
              <a:spcBef>
                <a:spcPts val="0"/>
              </a:spcBef>
              <a:spcAft>
                <a:spcPts val="0"/>
              </a:spcAft>
              <a:buNone/>
            </a:pPr>
            <a:endParaRPr sz="900" b="0" dirty="0"/>
          </a:p>
          <a:p>
            <a:pPr marL="0" lvl="0" indent="0" algn="l" rtl="0">
              <a:spcBef>
                <a:spcPts val="0"/>
              </a:spcBef>
              <a:spcAft>
                <a:spcPts val="0"/>
              </a:spcAft>
              <a:buNone/>
            </a:pPr>
            <a:r>
              <a:rPr lang="en-US" sz="900" b="0" dirty="0"/>
              <a:t>Let’s discuss one at a time: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Glucose – sugar is carried in the blood in the form of glucose; it’s broken down by cells to provide energy. What is a normal glucose range?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BUN – (Blood Urea Nitrogen) is a metabolic waste product that is normally filtered out by the kidneys and excreted in the urine. Elevations may indicate kidney dysfunction or a body fluid imbalance (e.g. dehydration).</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Creatinine – waste product of protein metabolism is also normally excreted by the kidneys. Elevation may indicate kidney damage.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AST-liver muscle disease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ALT – early detection of liver damage</a:t>
            </a:r>
            <a:endParaRPr dirty="0"/>
          </a:p>
          <a:p>
            <a:pPr marL="0" lvl="0" indent="0" algn="l" rtl="0">
              <a:spcBef>
                <a:spcPts val="1200"/>
              </a:spcBef>
              <a:spcAft>
                <a:spcPts val="0"/>
              </a:spcAft>
              <a:buNone/>
            </a:pPr>
            <a:endParaRPr sz="9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20" name="Google Shape;42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255115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000000"/>
                </a:solidFill>
                <a:latin typeface="Calibri"/>
                <a:ea typeface="Calibri"/>
                <a:cs typeface="Calibri"/>
                <a:sym typeface="Calibri"/>
              </a:rPr>
              <a:t>Viral load test: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Finally, the viral load test is the most significant. Viral load tests measure the amount of HIV RNA or virus in the blood. The presence of RNA indicates that the virus is actively replicating (multiplying).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Viral load is expressed as copies of RNA per milliliter of blood (copies/mL) or in terms of logs.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If the level of HIV is too low to be measured, viral load is said to be undetectable, or below the limit of quantification.</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However, undetectable viral load does not mean that HIV has been eradicated; people with undetectable viral load maintain a very low level of virus. Even when HIV is not detectable in the blood, it may be detectable in the semen, reproductive organs, tissues, lymph nodes, and brain.</a:t>
            </a:r>
            <a:endParaRPr dirty="0"/>
          </a:p>
          <a:p>
            <a:pPr marL="0" marR="0" lvl="0" indent="0" algn="l" rtl="0">
              <a:spcBef>
                <a:spcPts val="120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000" dirty="0">
                <a:solidFill>
                  <a:srgbClr val="000000"/>
                </a:solidFill>
                <a:latin typeface="Calibri"/>
                <a:ea typeface="Calibri"/>
                <a:cs typeface="Calibri"/>
                <a:sym typeface="Calibri"/>
              </a:rPr>
              <a:t>Guide participants as follows: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this person’s viral load?”</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32,030. Please write the results of the HIV-1 RNA, PCR or viral load on the Lab Worksheet.</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the recommended viral load for patients?</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Less than 20 or 40 depending on the lab.</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meant by the term viral suppression?”</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People who are virally suppressed report a viral load of 200 copies or HIV-1 RNA, PCR or virus in the blood.</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Tell participants that they should work with the client to also identify other tests that may be concerning for the client (e.g. hemoglobin or A1c, cholesterol etc.)</a:t>
            </a:r>
            <a:endParaRPr dirty="0"/>
          </a:p>
          <a:p>
            <a:pPr marL="0" lvl="0" indent="0" algn="l" rtl="0">
              <a:spcBef>
                <a:spcPts val="1200"/>
              </a:spcBef>
              <a:spcAft>
                <a:spcPts val="0"/>
              </a:spcAft>
              <a:buNone/>
            </a:pPr>
            <a:endParaRPr sz="1000" b="1" dirty="0"/>
          </a:p>
          <a:p>
            <a:pPr marL="0" lvl="0" indent="0" algn="l" rtl="0">
              <a:spcBef>
                <a:spcPts val="0"/>
              </a:spcBef>
              <a:spcAft>
                <a:spcPts val="0"/>
              </a:spcAft>
              <a:buNone/>
            </a:pPr>
            <a:r>
              <a:rPr lang="en-US" sz="1000" b="1" dirty="0"/>
              <a:t>U=U a new term is </a:t>
            </a:r>
            <a:r>
              <a:rPr lang="en-US" sz="1000" b="1" i="1" dirty="0"/>
              <a:t>Undetectable= HIV </a:t>
            </a:r>
            <a:r>
              <a:rPr lang="en-US" sz="1000" b="1" i="1" dirty="0" err="1"/>
              <a:t>Untransmittable</a:t>
            </a:r>
            <a:r>
              <a:rPr lang="en-US" sz="1000" b="1" i="1" dirty="0"/>
              <a:t> </a:t>
            </a:r>
            <a:r>
              <a:rPr lang="en-US" sz="1000" dirty="0"/>
              <a:t>  </a:t>
            </a:r>
            <a:endParaRPr dirty="0"/>
          </a:p>
          <a:p>
            <a:pPr marL="0" lvl="0" indent="0" algn="l" rtl="0">
              <a:spcBef>
                <a:spcPts val="0"/>
              </a:spcBef>
              <a:spcAft>
                <a:spcPts val="0"/>
              </a:spcAft>
              <a:buNone/>
            </a:pPr>
            <a:endParaRPr sz="1000" b="1" i="1" dirty="0"/>
          </a:p>
          <a:p>
            <a:pPr marL="0" lvl="0" indent="0" algn="l" rtl="0">
              <a:spcBef>
                <a:spcPts val="0"/>
              </a:spcBef>
              <a:spcAft>
                <a:spcPts val="0"/>
              </a:spcAft>
              <a:buNone/>
            </a:pPr>
            <a:r>
              <a:rPr lang="en-US" sz="1000" dirty="0"/>
              <a:t>In September 2017, the </a:t>
            </a:r>
            <a:r>
              <a:rPr lang="en-US" sz="1000" b="1" dirty="0"/>
              <a:t>CDC</a:t>
            </a:r>
            <a:r>
              <a:rPr lang="en-US" sz="1000" dirty="0"/>
              <a:t> (Centers for Disease Control and Prevention) officially supported the medically proven claim that people who are </a:t>
            </a:r>
            <a:r>
              <a:rPr lang="en-US" sz="1000" b="1" dirty="0"/>
              <a:t>HIV+</a:t>
            </a:r>
            <a:r>
              <a:rPr lang="en-US" sz="1000" dirty="0"/>
              <a:t> and </a:t>
            </a:r>
            <a:r>
              <a:rPr lang="en-US" sz="1000" b="1" dirty="0"/>
              <a:t>Undetectable</a:t>
            </a:r>
            <a:r>
              <a:rPr lang="en-US" sz="1000" dirty="0"/>
              <a:t> and remain </a:t>
            </a:r>
            <a:r>
              <a:rPr lang="en-US" sz="1000" b="1" i="1" dirty="0"/>
              <a:t>consistently undetectable</a:t>
            </a:r>
            <a:r>
              <a:rPr lang="en-US" sz="1000" dirty="0"/>
              <a:t> or </a:t>
            </a:r>
            <a:r>
              <a:rPr lang="en-US" sz="1000" b="1" dirty="0"/>
              <a:t>Virally Suppressed</a:t>
            </a:r>
            <a:r>
              <a:rPr lang="en-US" sz="1000" dirty="0"/>
              <a:t> (20-200 copies) cannot transmit HIV to partners who do not have HIV. Nearly 20,000 cases were studied and all HIV negative persons remained HIV negative. (McCray &amp; </a:t>
            </a:r>
            <a:r>
              <a:rPr lang="en-US" sz="1000" dirty="0" err="1"/>
              <a:t>Mermin</a:t>
            </a:r>
            <a:r>
              <a:rPr lang="en-US" sz="1000" dirty="0"/>
              <a:t>, 2017)</a:t>
            </a:r>
            <a:endParaRPr dirty="0"/>
          </a:p>
          <a:p>
            <a:pPr marL="0" lvl="0" indent="0" algn="l" rtl="0">
              <a:spcBef>
                <a:spcPts val="0"/>
              </a:spcBef>
              <a:spcAft>
                <a:spcPts val="0"/>
              </a:spcAft>
              <a:buNone/>
            </a:pPr>
            <a:endParaRPr b="0" dirty="0"/>
          </a:p>
          <a:p>
            <a:pPr marL="0" lvl="0" indent="0" algn="l" rtl="0">
              <a:spcBef>
                <a:spcPts val="0"/>
              </a:spcBef>
              <a:spcAft>
                <a:spcPts val="0"/>
              </a:spcAft>
              <a:buNone/>
            </a:pPr>
            <a:endParaRPr b="1"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428" name="Google Shape;4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70984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3: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
        <p:nvSpPr>
          <p:cNvPr id="435" name="Google Shape;435;p33: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33: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Please note: The remainder of the lab slides are optional and do not need to be covered unless further clarification is needed. </a:t>
            </a:r>
            <a:r>
              <a:rPr lang="en-US" dirty="0"/>
              <a:t>The lab activity alone reviews material on the remaining PowerPoint slides.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“Normal” values or reference ranges can vary from lab to lab, depending on the equipment and/or testing method used. It is important to compare your results to the range shown on the lab report. The lab results can be low, high, or within normal range.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Test results can be affected by many factors, such as age or gender, the time of day when the sample was taken, active infections, the stage of HIV and food. For example, some test samples need to be taken after a person has fasted for several hours.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any labs values are too high or too low, encourage your client to discuss the results with their healthcare provider.</a:t>
            </a:r>
            <a:endParaRPr dirty="0"/>
          </a:p>
        </p:txBody>
      </p:sp>
      <p:sp>
        <p:nvSpPr>
          <p:cNvPr id="437" name="Google Shape;437;p3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692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
        <p:nvSpPr>
          <p:cNvPr id="445" name="Google Shape;445;p34: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4: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HIV viral load is a test that measures the amount of HIV virus in the blood. When used in combination with CD4 cell count results, viral load is extremely useful in determining when to begin and change your HIV therapy.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goal of HIV therapy is simple: to keep the amount of HIV in the blood as low as possible.</a:t>
            </a:r>
            <a:endParaRPr dirty="0"/>
          </a:p>
        </p:txBody>
      </p:sp>
      <p:sp>
        <p:nvSpPr>
          <p:cNvPr id="447" name="Google Shape;447;p3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1164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5: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
        <p:nvSpPr>
          <p:cNvPr id="458" name="Google Shape;458;p35: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p35: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person’s viral load can measure from less than 20 copies of HIV per milliliter of blood to more than one million copies. Although there is no cure for HIV, when your viral load is below 20 copies/mL, this is known as “undetectable” because the test is not sensitive enough to give a reliable number. Again, as we discussed previously - Undetectable </a:t>
            </a:r>
            <a:r>
              <a:rPr lang="en-US" b="1" dirty="0"/>
              <a:t>does not</a:t>
            </a:r>
            <a:r>
              <a:rPr lang="en-US" dirty="0"/>
              <a:t> mean that the person is cured. You may also see less than 400 copies/mL referred to as undetectable when less sensitive tests are used.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 important goal of HIV therapy is to encourage the client to get their viral load to undetectable.</a:t>
            </a:r>
            <a:endParaRPr dirty="0"/>
          </a:p>
          <a:p>
            <a:pPr marL="0" lvl="0" indent="0" algn="l" rtl="0">
              <a:spcBef>
                <a:spcPts val="0"/>
              </a:spcBef>
              <a:spcAft>
                <a:spcPts val="0"/>
              </a:spcAft>
              <a:buNone/>
            </a:pPr>
            <a:endParaRPr dirty="0"/>
          </a:p>
        </p:txBody>
      </p:sp>
      <p:sp>
        <p:nvSpPr>
          <p:cNvPr id="460" name="Google Shape;460;p3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381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6: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
        <p:nvSpPr>
          <p:cNvPr id="468" name="Google Shape;468;p36: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36: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CD4 cells are an important part of the immune system. Therefore, the CD4 cell count is a key measure of the health of the immune system. The more CD4 cells, the stronger the immune system is and the better able clients are to fight off infections.</a:t>
            </a:r>
            <a:endParaRPr/>
          </a:p>
          <a:p>
            <a:pPr marL="0" lvl="0" indent="0" algn="l" rtl="0">
              <a:spcBef>
                <a:spcPts val="0"/>
              </a:spcBef>
              <a:spcAft>
                <a:spcPts val="0"/>
              </a:spcAft>
              <a:buNone/>
            </a:pPr>
            <a:endParaRPr/>
          </a:p>
          <a:p>
            <a:pPr marL="0" lvl="0" indent="0" algn="l" rtl="0">
              <a:spcBef>
                <a:spcPts val="0"/>
              </a:spcBef>
              <a:spcAft>
                <a:spcPts val="0"/>
              </a:spcAft>
              <a:buNone/>
            </a:pPr>
            <a:r>
              <a:rPr lang="en-US"/>
              <a:t>Certain factors can cause the CD4 cell count to vary. These include time of day, fatigue, and stress. It's best to have blood drawn at the same time of day for each CD4 cell test and to use the same laboratory. When the body fights an illness, CD4 counts go up. Vaccinations can cause the same effect. Don't check CD4 cell count until two weeks after recovering from illness, or immediately after a vaccination. </a:t>
            </a:r>
            <a:endParaRPr/>
          </a:p>
        </p:txBody>
      </p:sp>
      <p:sp>
        <p:nvSpPr>
          <p:cNvPr id="470" name="Google Shape;470;p3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7916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7: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
        <p:nvSpPr>
          <p:cNvPr id="482" name="Google Shape;482;p37: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37: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CD4 cell tests are normally reported as the number of cells in a cubic millimeter of blood. Normal counts are between 500 and 1,500. Because CD4 cell counts can vary, some healthcare providers prefer to look at what’s called the CD4 cell percentage. The CD4 cell percentage refers to the proportion of all lymphocytes that are CD4 cells. For example, if your CD4 percentage is 34%, it means that 34% of your lymphocytes were CD4 cells. The normal range is between 20% and 40%.</a:t>
            </a:r>
            <a:endParaRPr/>
          </a:p>
          <a:p>
            <a:pPr marL="0" lvl="0" indent="0" algn="l" rtl="0">
              <a:spcBef>
                <a:spcPts val="0"/>
              </a:spcBef>
              <a:spcAft>
                <a:spcPts val="0"/>
              </a:spcAft>
              <a:buNone/>
            </a:pPr>
            <a:endParaRPr/>
          </a:p>
          <a:p>
            <a:pPr marL="0" lvl="0" indent="0" algn="l" rtl="0">
              <a:spcBef>
                <a:spcPts val="0"/>
              </a:spcBef>
              <a:spcAft>
                <a:spcPts val="0"/>
              </a:spcAft>
              <a:buNone/>
            </a:pPr>
            <a:r>
              <a:rPr lang="en-US"/>
              <a:t>Anyone who has fewer than 200 CD4 cells or a CD4 percentage of less than 14% is considered to have AIDS.</a:t>
            </a:r>
            <a:endParaRPr/>
          </a:p>
          <a:p>
            <a:pPr marL="0" lvl="0" indent="0" algn="l" rtl="0">
              <a:spcBef>
                <a:spcPts val="0"/>
              </a:spcBef>
              <a:spcAft>
                <a:spcPts val="0"/>
              </a:spcAft>
              <a:buNone/>
            </a:pPr>
            <a:endParaRPr/>
          </a:p>
          <a:p>
            <a:pPr marL="0" lvl="0" indent="0" algn="l" rtl="0">
              <a:spcBef>
                <a:spcPts val="0"/>
              </a:spcBef>
              <a:spcAft>
                <a:spcPts val="0"/>
              </a:spcAft>
              <a:buNone/>
            </a:pPr>
            <a:r>
              <a:rPr lang="en-US"/>
              <a:t>In closing, understanding labs enables clients to:</a:t>
            </a:r>
            <a:endParaRPr/>
          </a:p>
          <a:p>
            <a:pPr marL="171450" lvl="0" indent="-171450" algn="l" rtl="0">
              <a:spcBef>
                <a:spcPts val="0"/>
              </a:spcBef>
              <a:spcAft>
                <a:spcPts val="0"/>
              </a:spcAft>
              <a:buClr>
                <a:schemeClr val="dk1"/>
              </a:buClr>
              <a:buSzPts val="1200"/>
              <a:buFont typeface="Arial"/>
              <a:buChar char="•"/>
            </a:pPr>
            <a:r>
              <a:rPr lang="en-US"/>
              <a:t>Play an active role in their health care</a:t>
            </a:r>
            <a:endParaRPr/>
          </a:p>
          <a:p>
            <a:pPr marL="171450" lvl="0" indent="-171450" algn="l" rtl="0">
              <a:spcBef>
                <a:spcPts val="0"/>
              </a:spcBef>
              <a:spcAft>
                <a:spcPts val="0"/>
              </a:spcAft>
              <a:buClr>
                <a:schemeClr val="dk1"/>
              </a:buClr>
              <a:buSzPts val="1200"/>
              <a:buFont typeface="Arial"/>
              <a:buChar char="•"/>
            </a:pPr>
            <a:r>
              <a:rPr lang="en-US"/>
              <a:t>Use new knowledge of lab tests and lab values to be a partner with their doctor</a:t>
            </a:r>
            <a:endParaRPr/>
          </a:p>
          <a:p>
            <a:pPr marL="171450" lvl="0" indent="-171450" algn="l" rtl="0">
              <a:spcBef>
                <a:spcPts val="0"/>
              </a:spcBef>
              <a:spcAft>
                <a:spcPts val="0"/>
              </a:spcAft>
              <a:buClr>
                <a:schemeClr val="dk1"/>
              </a:buClr>
              <a:buSzPts val="1200"/>
              <a:buFont typeface="Arial"/>
              <a:buChar char="•"/>
            </a:pPr>
            <a:r>
              <a:rPr lang="en-US"/>
              <a:t>Live a healthier life</a:t>
            </a:r>
            <a:endParaRPr/>
          </a:p>
        </p:txBody>
      </p:sp>
      <p:sp>
        <p:nvSpPr>
          <p:cNvPr id="484" name="Google Shape;484;p3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503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(Approximately 20 minutes; 10 for group discussion and 10 for presenting feedback to the larger group).</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 </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Divide participants into three groups. There are three scenarios: A, B, and C. Give each group an adherence scenario to read, have them brainstorm as a group and answer the following questions in the assigned group. Write the four questions below on a flip chart. Each group will select a spokesperson who will report the groups’ answers to the class.    </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 </a:t>
            </a:r>
            <a:endParaRPr sz="1110"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solidFill>
                  <a:schemeClr val="dk1"/>
                </a:solidFill>
                <a:latin typeface="Calibri"/>
                <a:ea typeface="Calibri"/>
                <a:cs typeface="Calibri"/>
                <a:sym typeface="Calibri"/>
              </a:rPr>
              <a:t>What questions can the CHW ask the client?</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t>Are there barriers or factors that would affect the client’s adherence?</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t>What strategies could the CHW suggest?</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solidFill>
                  <a:schemeClr val="dk1"/>
                </a:solidFill>
                <a:latin typeface="Calibri"/>
                <a:ea typeface="Calibri"/>
                <a:cs typeface="Calibri"/>
                <a:sym typeface="Calibri"/>
              </a:rPr>
              <a:t>Are there any concerns regarding adherence or resistance?</a:t>
            </a:r>
            <a:r>
              <a:rPr lang="en-US" sz="1110" dirty="0"/>
              <a:t> </a:t>
            </a:r>
            <a:endParaRPr dirty="0"/>
          </a:p>
          <a:p>
            <a:pPr marL="342900" marR="0" lvl="0" indent="-272415" algn="l" rtl="0">
              <a:lnSpc>
                <a:spcPct val="80000"/>
              </a:lnSpc>
              <a:spcBef>
                <a:spcPts val="0"/>
              </a:spcBef>
              <a:spcAft>
                <a:spcPts val="0"/>
              </a:spcAft>
              <a:buClr>
                <a:schemeClr val="dk1"/>
              </a:buClr>
              <a:buSzPts val="1110"/>
              <a:buFont typeface="Noto Sans Symbols"/>
              <a:buNone/>
            </a:pPr>
            <a:endParaRPr sz="1110" dirty="0"/>
          </a:p>
          <a:p>
            <a:pPr marL="0" marR="0" lvl="0" indent="0" algn="l" rtl="0">
              <a:lnSpc>
                <a:spcPct val="80000"/>
              </a:lnSpc>
              <a:spcBef>
                <a:spcPts val="0"/>
              </a:spcBef>
              <a:spcAft>
                <a:spcPts val="0"/>
              </a:spcAft>
              <a:buClr>
                <a:schemeClr val="dk1"/>
              </a:buClr>
              <a:buSzPts val="1110"/>
              <a:buFont typeface="Noto Sans Symbols"/>
              <a:buNone/>
            </a:pPr>
            <a:r>
              <a:rPr lang="en-US" sz="1110" dirty="0"/>
              <a:t>To close the session, review the following points: </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90% adherence is the goal and is key to living a long healthy life with HIV.</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Resistance can happen at any time when the virus is not totally controlled by HIV medications; it’s important to keep medical appointments.</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Trends are important; however labs should be viewed over time, not just once to determine medical outcomes.</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Always make sure the lab report you are reading belongs to the correct client.</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Every lab is different, so what may be out of range for one lab may not be for another.</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Encourage clients to use portals or sources like </a:t>
            </a:r>
            <a:r>
              <a:rPr lang="en-US" sz="1110" u="none" strike="noStrike" dirty="0" err="1">
                <a:solidFill>
                  <a:srgbClr val="000000"/>
                </a:solidFill>
                <a:latin typeface="Calibri"/>
                <a:ea typeface="Calibri"/>
                <a:cs typeface="Calibri"/>
                <a:sym typeface="Calibri"/>
              </a:rPr>
              <a:t>MyChart</a:t>
            </a:r>
            <a:r>
              <a:rPr lang="en-US" sz="1110" u="none" strike="noStrike" dirty="0">
                <a:solidFill>
                  <a:srgbClr val="000000"/>
                </a:solidFill>
                <a:latin typeface="Calibri"/>
                <a:ea typeface="Calibri"/>
                <a:cs typeface="Calibri"/>
                <a:sym typeface="Calibri"/>
              </a:rPr>
              <a:t>, if available, so they can review their own labs and request copies prior to or at doctor visits so they can ask questions.</a:t>
            </a:r>
            <a:endParaRPr dirty="0"/>
          </a:p>
          <a:p>
            <a:pPr marL="0" marR="0" lvl="0" indent="0" algn="l" rtl="0">
              <a:lnSpc>
                <a:spcPct val="80000"/>
              </a:lnSpc>
              <a:spcBef>
                <a:spcPts val="0"/>
              </a:spcBef>
              <a:spcAft>
                <a:spcPts val="0"/>
              </a:spcAft>
              <a:buClr>
                <a:schemeClr val="dk1"/>
              </a:buClr>
              <a:buSzPts val="1110"/>
              <a:buFont typeface="Calibri"/>
              <a:buNone/>
            </a:pPr>
            <a:endParaRPr sz="1110" dirty="0"/>
          </a:p>
        </p:txBody>
      </p:sp>
      <p:sp>
        <p:nvSpPr>
          <p:cNvPr id="497" name="Google Shape;497;p3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5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Ask, “How do you define adherence?”</a:t>
            </a:r>
            <a:endParaRPr/>
          </a:p>
          <a:p>
            <a:pPr marL="0" lvl="0" indent="0" algn="l" rtl="0">
              <a:spcBef>
                <a:spcPts val="0"/>
              </a:spcBef>
              <a:spcAft>
                <a:spcPts val="0"/>
              </a:spcAft>
              <a:buNone/>
            </a:pPr>
            <a:endParaRPr sz="1000"/>
          </a:p>
          <a:p>
            <a:pPr marL="0" lvl="0" indent="0" algn="l" rtl="0">
              <a:spcBef>
                <a:spcPts val="0"/>
              </a:spcBef>
              <a:spcAft>
                <a:spcPts val="0"/>
              </a:spcAft>
              <a:buNone/>
            </a:pPr>
            <a:endParaRPr/>
          </a:p>
        </p:txBody>
      </p:sp>
    </p:spTree>
    <p:extLst>
      <p:ext uri="{BB962C8B-B14F-4D97-AF65-F5344CB8AC3E}">
        <p14:creationId xmlns:p14="http://schemas.microsoft.com/office/powerpoint/2010/main" val="80468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Engage participants in discussion. Ask, “Has anyone missed or stopped taking a prescribed antibiotic? If so, what were some of the barriers that kept you from finishing the antibiotic? People with HIV are told by providers, family, and friends that they have to take HIV medications every day; however, there are sometimes barriers to doing so. What are they?”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Taking medication daily is often a skill that is learned, especially if you are a person who does not have a history of taking meds. If you don’t take HIV medications every day, HIV might multiply out of control. For the best viral load results, it is recommended that people with HIV should take over 90% of their pills correctly. </a:t>
            </a:r>
            <a:endParaRPr dirty="0"/>
          </a:p>
          <a:p>
            <a:pPr marL="0" lvl="0" indent="0" algn="l" rtl="0">
              <a:spcBef>
                <a:spcPts val="0"/>
              </a:spcBef>
              <a:spcAft>
                <a:spcPts val="0"/>
              </a:spcAft>
              <a:buNone/>
            </a:pPr>
            <a:endParaRPr sz="1000" dirty="0">
              <a:latin typeface="Arial"/>
              <a:ea typeface="Arial"/>
              <a:cs typeface="Arial"/>
              <a:sym typeface="Arial"/>
            </a:endParaRPr>
          </a:p>
          <a:p>
            <a:pPr marL="0" marR="0" lvl="0" indent="0" algn="l" rtl="0">
              <a:lnSpc>
                <a:spcPct val="100000"/>
              </a:lnSpc>
              <a:spcBef>
                <a:spcPts val="600"/>
              </a:spcBef>
              <a:spcAft>
                <a:spcPts val="0"/>
              </a:spcAft>
              <a:buClr>
                <a:srgbClr val="595959"/>
              </a:buClr>
              <a:buSzPts val="1896"/>
              <a:buFont typeface="Arial"/>
              <a:buNone/>
            </a:pPr>
            <a:r>
              <a:rPr lang="en-US" sz="1200" dirty="0">
                <a:solidFill>
                  <a:schemeClr val="dk1"/>
                </a:solidFill>
                <a:latin typeface="Arial"/>
                <a:ea typeface="Arial"/>
                <a:cs typeface="Arial"/>
                <a:sym typeface="Arial"/>
              </a:rPr>
              <a:t>Doctors start patients on a preferred regimen from the HHS Guideline Recommendations; provide participants with a current copy (</a:t>
            </a:r>
            <a:r>
              <a:rPr lang="en-US" sz="1200" u="sng" dirty="0">
                <a:solidFill>
                  <a:schemeClr val="dk1"/>
                </a:solidFill>
                <a:latin typeface="Arial"/>
                <a:ea typeface="Arial"/>
                <a:cs typeface="Arial"/>
                <a:sym typeface="Arial"/>
                <a:hlinkClick r:id="rId3"/>
              </a:rPr>
              <a:t>https://aidsinfo.nih.gov</a:t>
            </a:r>
            <a:r>
              <a:rPr lang="en-US" sz="1200" dirty="0">
                <a:solidFill>
                  <a:schemeClr val="dk1"/>
                </a:solidFill>
                <a:latin typeface="Arial"/>
                <a:ea typeface="Arial"/>
                <a:cs typeface="Arial"/>
                <a:sym typeface="Arial"/>
              </a:rPr>
              <a:t>).    </a:t>
            </a:r>
            <a:endParaRPr dirty="0"/>
          </a:p>
          <a:p>
            <a:pPr marL="0" lvl="0" indent="0" algn="l" rtl="0">
              <a:spcBef>
                <a:spcPts val="600"/>
              </a:spcBef>
              <a:spcAft>
                <a:spcPts val="0"/>
              </a:spcAft>
              <a:buNone/>
            </a:pPr>
            <a:endParaRPr sz="1000" dirty="0">
              <a:latin typeface="Arial"/>
              <a:ea typeface="Arial"/>
              <a:cs typeface="Arial"/>
              <a:sym typeface="Arial"/>
            </a:endParaRPr>
          </a:p>
        </p:txBody>
      </p:sp>
      <p:sp>
        <p:nvSpPr>
          <p:cNvPr id="149" name="Google Shape;149;p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612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Arial"/>
                <a:ea typeface="Arial"/>
                <a:cs typeface="Arial"/>
                <a:sym typeface="Arial"/>
              </a:rPr>
              <a:t>There are many factors that affect adherence. Review the slide. Some barriers to adherence are pictured here.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“What behaviors may signal non-adherence?”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852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Ask, how do you gauge how adherent a client is?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Review the slide. </a:t>
            </a:r>
            <a:endParaRPr dirty="0"/>
          </a:p>
          <a:p>
            <a:pPr marL="0" marR="0" lvl="0" indent="0" algn="l" rtl="0">
              <a:lnSpc>
                <a:spcPct val="100000"/>
              </a:lnSpc>
              <a:spcBef>
                <a:spcPts val="0"/>
              </a:spcBef>
              <a:spcAft>
                <a:spcPts val="0"/>
              </a:spcAft>
              <a:buClr>
                <a:schemeClr val="dk1"/>
              </a:buClr>
              <a:buSzPts val="1200"/>
              <a:buFont typeface="Calibri"/>
              <a:buNone/>
            </a:pPr>
            <a:endParaRPr sz="120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dirty="0">
                <a:latin typeface="Arial"/>
                <a:ea typeface="Arial"/>
                <a:cs typeface="Arial"/>
                <a:sym typeface="Arial"/>
              </a:rPr>
              <a:t>We often don’t ask clients about their readiness to start medications, </a:t>
            </a:r>
            <a:r>
              <a:rPr lang="en-US" sz="1200" dirty="0">
                <a:solidFill>
                  <a:schemeClr val="dk1"/>
                </a:solidFill>
                <a:latin typeface="Arial"/>
                <a:ea typeface="Arial"/>
                <a:cs typeface="Arial"/>
                <a:sym typeface="Arial"/>
              </a:rPr>
              <a:t>which is extremely important</a:t>
            </a:r>
            <a:r>
              <a:rPr lang="en-US" sz="1000" dirty="0">
                <a:latin typeface="Arial"/>
                <a:ea typeface="Arial"/>
                <a:cs typeface="Arial"/>
                <a:sym typeface="Arial"/>
              </a:rPr>
              <a:t>. </a:t>
            </a:r>
            <a:r>
              <a:rPr lang="en-US" sz="1200" dirty="0">
                <a:solidFill>
                  <a:schemeClr val="dk1"/>
                </a:solidFill>
                <a:latin typeface="Arial"/>
                <a:ea typeface="Arial"/>
                <a:cs typeface="Arial"/>
                <a:sym typeface="Arial"/>
              </a:rPr>
              <a:t>It’s important to know if the person you’re working with does not have a history of taking medication, avoids taking medication, has problems swallowing, or other tendencies that would prevent adherence. Once the doctor has prescribed medication and the person is not adherent, they may develop resistance quickly. It has been said that the first regimen is the best regimen, because doctors want patients to have longevity with their first line of prescribed medication. </a:t>
            </a:r>
            <a:endParaRPr dirty="0"/>
          </a:p>
          <a:p>
            <a:pPr marL="0" lvl="0" indent="0" algn="l" rtl="0">
              <a:spcBef>
                <a:spcPts val="0"/>
              </a:spcBef>
              <a:spcAft>
                <a:spcPts val="0"/>
              </a:spcAft>
              <a:buNone/>
            </a:pPr>
            <a:endParaRPr sz="1000"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Let’s take a look at the handout, </a:t>
            </a:r>
            <a:r>
              <a:rPr lang="en-US" sz="1000" b="0" dirty="0">
                <a:latin typeface="Arial"/>
                <a:ea typeface="Arial"/>
                <a:cs typeface="Arial"/>
                <a:sym typeface="Arial"/>
              </a:rPr>
              <a:t>10 Questions to Ask Yourself Before You Begin HIV Treatment. Ask participants to </a:t>
            </a:r>
            <a:r>
              <a:rPr lang="en-US" sz="1000" dirty="0">
                <a:latin typeface="Arial"/>
                <a:ea typeface="Arial"/>
                <a:cs typeface="Arial"/>
                <a:sym typeface="Arial"/>
              </a:rPr>
              <a:t>take turns reading the questions on the handout.</a:t>
            </a:r>
            <a:endParaRPr dirty="0"/>
          </a:p>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4720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and discuss with participants. </a:t>
            </a:r>
            <a:endParaRPr dirty="0"/>
          </a:p>
        </p:txBody>
      </p:sp>
      <p:sp>
        <p:nvSpPr>
          <p:cNvPr id="231" name="Google Shape;231;p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87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“What are some of the walls or barriers that providers, agencies, and the community at large have built that make it difficult for clients to adhere?”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Some barriers created by organizations can include: </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Clinic hours - time flexibility</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Clinic personnel that do not return calls</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What about enrolling in insurance plans such as ADAP Ryan White plan or ACA?</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Fear of a clinic employee breaching confidentiality or meeting someone you know. </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Finances—paying for HIV medications</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Transportation—in the case of meds, could a CHW or specialty pharmacy provide help by pick up or mailing?</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Do providers know or refer clients to practical resources they need (e.g. support groups, hot meals, etc.)?</a:t>
            </a:r>
            <a:endParaRPr dirty="0"/>
          </a:p>
          <a:p>
            <a:pPr marL="344488" lvl="0" indent="-171450" algn="l" rtl="0">
              <a:spcBef>
                <a:spcPts val="0"/>
              </a:spcBef>
              <a:spcAft>
                <a:spcPts val="0"/>
              </a:spcAft>
              <a:buClr>
                <a:schemeClr val="dk1"/>
              </a:buClr>
              <a:buSzPts val="1400"/>
              <a:buFont typeface="Arial"/>
              <a:buChar char="•"/>
            </a:pPr>
            <a:r>
              <a:rPr lang="en-US" dirty="0">
                <a:latin typeface="Arial"/>
                <a:ea typeface="Arial"/>
                <a:cs typeface="Arial"/>
                <a:sym typeface="Arial"/>
              </a:rPr>
              <a:t>Can you think of any thing else that providers or agencies can do to help clients be successful in improving adherence?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39" name="Google Shape;239;p9: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4946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4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4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4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4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4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4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5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5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5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5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92"/>
        <p:cNvGrpSpPr/>
        <p:nvPr/>
      </p:nvGrpSpPr>
      <p:grpSpPr>
        <a:xfrm>
          <a:off x="0" y="0"/>
          <a:ext cx="0" cy="0"/>
          <a:chOff x="0" y="0"/>
          <a:chExt cx="0" cy="0"/>
        </a:xfrm>
      </p:grpSpPr>
      <p:sp>
        <p:nvSpPr>
          <p:cNvPr id="93" name="Google Shape;93;p53"/>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94" name="Google Shape;94;p53"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
        <p:cNvGrpSpPr/>
        <p:nvPr/>
      </p:nvGrpSpPr>
      <p:grpSpPr>
        <a:xfrm>
          <a:off x="0" y="0"/>
          <a:ext cx="0" cy="0"/>
          <a:chOff x="0" y="0"/>
          <a:chExt cx="0" cy="0"/>
        </a:xfrm>
      </p:grpSpPr>
      <p:pic>
        <p:nvPicPr>
          <p:cNvPr id="96" name="Google Shape;96;p54"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97" name="Google Shape;97;p54"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8" name="Google Shape;98;p54"/>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9" name="Google Shape;99;p54"/>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54"/>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101" name="Google Shape;101;p54"/>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5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5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5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5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5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5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5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5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5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5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5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5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5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4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4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2"/>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
        <p:cNvGrpSpPr/>
        <p:nvPr/>
      </p:nvGrpSpPr>
      <p:grpSpPr>
        <a:xfrm>
          <a:off x="0" y="0"/>
          <a:ext cx="0" cy="0"/>
          <a:chOff x="0" y="0"/>
          <a:chExt cx="0" cy="0"/>
        </a:xfrm>
      </p:grpSpPr>
      <p:sp>
        <p:nvSpPr>
          <p:cNvPr id="37" name="Google Shape;37;p4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Google Shape;38;p4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39" name="Google Shape;39;p4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42" name="Google Shape;42;p43"/>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50" name="Google Shape;50;p4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
        <p:cNvGrpSpPr/>
        <p:nvPr/>
      </p:nvGrpSpPr>
      <p:grpSpPr>
        <a:xfrm>
          <a:off x="0" y="0"/>
          <a:ext cx="0" cy="0"/>
          <a:chOff x="0" y="0"/>
          <a:chExt cx="0" cy="0"/>
        </a:xfrm>
      </p:grpSpPr>
      <p:pic>
        <p:nvPicPr>
          <p:cNvPr id="53" name="Google Shape;53;p46"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p46"/>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46"/>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56" name="Google Shape;56;p4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7"/>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4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3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3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3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3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3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3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3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Arial"/>
                <a:ea typeface="Arial"/>
                <a:cs typeface="Arial"/>
                <a:sym typeface="Arial"/>
              </a:rPr>
              <a:t>Adherence, Labs, and Medication Resistance</a:t>
            </a:r>
            <a:br>
              <a:rPr lang="en-US">
                <a:latin typeface="Arial"/>
                <a:ea typeface="Arial"/>
                <a:cs typeface="Arial"/>
                <a:sym typeface="Arial"/>
              </a:rPr>
            </a:b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000"/>
              <a:buFont typeface="Arial"/>
              <a:buNone/>
            </a:pPr>
            <a:br>
              <a:rPr lang="en-US" sz="1000" b="1"/>
            </a:br>
            <a:r>
              <a:rPr lang="en-US" b="1">
                <a:latin typeface="Arial"/>
                <a:ea typeface="Arial"/>
                <a:cs typeface="Arial"/>
                <a:sym typeface="Arial"/>
              </a:rPr>
              <a:t>Non-adherence Can Take Many Forms</a:t>
            </a:r>
            <a:endParaRPr/>
          </a:p>
        </p:txBody>
      </p:sp>
      <p:sp>
        <p:nvSpPr>
          <p:cNvPr id="250" name="Google Shape;250;p10"/>
          <p:cNvSpPr txBox="1">
            <a:spLocks noGrp="1"/>
          </p:cNvSpPr>
          <p:nvPr>
            <p:ph type="body" idx="1"/>
          </p:nvPr>
        </p:nvSpPr>
        <p:spPr>
          <a:xfrm>
            <a:off x="495300" y="1896509"/>
            <a:ext cx="8337000" cy="3064983"/>
          </a:xfrm>
          <a:prstGeom prst="rect">
            <a:avLst/>
          </a:prstGeom>
          <a:noFill/>
          <a:ln>
            <a:noFill/>
          </a:ln>
        </p:spPr>
        <p:txBody>
          <a:bodyPr spcFirstLastPara="1" wrap="square" lIns="91425" tIns="0" rIns="91425" bIns="0" anchor="t" anchorCtr="0">
            <a:noAutofit/>
          </a:bodyPr>
          <a:lstStyle/>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Not having prescription filled</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Taking an incorrect dose</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Taking medication at wrong time</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Missing doses</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Stopping therapy too soon</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Taking OTC medications that interfere with prescribed medication</a:t>
            </a:r>
            <a:endParaRPr/>
          </a:p>
        </p:txBody>
      </p:sp>
      <p:sp>
        <p:nvSpPr>
          <p:cNvPr id="251" name="Google Shape;251;p10"/>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03500" y="83560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Viral Load and Non-Adherence</a:t>
            </a:r>
            <a:endParaRPr/>
          </a:p>
        </p:txBody>
      </p:sp>
      <p:pic>
        <p:nvPicPr>
          <p:cNvPr id="258" name="Google Shape;258;p11"/>
          <p:cNvPicPr preferRelativeResize="0">
            <a:picLocks noGrp="1"/>
          </p:cNvPicPr>
          <p:nvPr>
            <p:ph type="body" idx="4294967295"/>
          </p:nvPr>
        </p:nvPicPr>
        <p:blipFill rotWithShape="1">
          <a:blip r:embed="rId3">
            <a:alphaModFix/>
          </a:blip>
          <a:srcRect/>
          <a:stretch/>
        </p:blipFill>
        <p:spPr>
          <a:xfrm>
            <a:off x="1212799" y="1661347"/>
            <a:ext cx="6718402" cy="3535306"/>
          </a:xfrm>
          <a:prstGeom prst="rect">
            <a:avLst/>
          </a:prstGeom>
          <a:noFill/>
          <a:ln>
            <a:noFill/>
          </a:ln>
        </p:spPr>
      </p:pic>
      <p:sp>
        <p:nvSpPr>
          <p:cNvPr id="259" name="Google Shape;259;p11"/>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SzPts val="2400"/>
              <a:buNone/>
            </a:pPr>
            <a:r>
              <a:rPr lang="en-US">
                <a:latin typeface="Arial"/>
                <a:ea typeface="Arial"/>
                <a:cs typeface="Arial"/>
                <a:sym typeface="Arial"/>
              </a:rPr>
              <a:t>Assessing Adherence: 10 Questions You Should Ask Handout</a:t>
            </a:r>
            <a:endParaRPr/>
          </a:p>
        </p:txBody>
      </p:sp>
      <p:pic>
        <p:nvPicPr>
          <p:cNvPr id="265" name="Google Shape;265;p12" descr="C:\Users\latrischam\AppData\Local\Microsoft\Windows\Temporary Internet Files\Content.IE5\CH5KK5LJ\checklist[1].png"/>
          <p:cNvPicPr preferRelativeResize="0"/>
          <p:nvPr/>
        </p:nvPicPr>
        <p:blipFill rotWithShape="1">
          <a:blip r:embed="rId3">
            <a:alphaModFix/>
          </a:blip>
          <a:srcRect/>
          <a:stretch/>
        </p:blipFill>
        <p:spPr>
          <a:xfrm>
            <a:off x="3953790" y="2857030"/>
            <a:ext cx="1420019" cy="1943372"/>
          </a:xfrm>
          <a:prstGeom prst="rect">
            <a:avLst/>
          </a:prstGeom>
          <a:noFill/>
          <a:ln>
            <a:noFill/>
          </a:ln>
        </p:spPr>
      </p:pic>
      <p:sp>
        <p:nvSpPr>
          <p:cNvPr id="266" name="Google Shape;266;p1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584509" y="117850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Adherence Tools Review</a:t>
            </a:r>
            <a:endParaRPr/>
          </a:p>
        </p:txBody>
      </p:sp>
      <p:pic>
        <p:nvPicPr>
          <p:cNvPr id="273" name="Google Shape;273;p13" descr="C:\Users\simone\AppData\Local\Microsoft\Windows\Temporary Internet Files\Content.IE5\VPZE2OU0\1024px-Pill_box_with_pills[1].jpg"/>
          <p:cNvPicPr preferRelativeResize="0">
            <a:picLocks noGrp="1"/>
          </p:cNvPicPr>
          <p:nvPr>
            <p:ph type="body" idx="4294967295"/>
          </p:nvPr>
        </p:nvPicPr>
        <p:blipFill rotWithShape="1">
          <a:blip r:embed="rId3">
            <a:alphaModFix/>
          </a:blip>
          <a:srcRect/>
          <a:stretch/>
        </p:blipFill>
        <p:spPr>
          <a:xfrm>
            <a:off x="1951191" y="2389187"/>
            <a:ext cx="1754188" cy="1885950"/>
          </a:xfrm>
          <a:prstGeom prst="rect">
            <a:avLst/>
          </a:prstGeom>
          <a:noFill/>
          <a:ln>
            <a:noFill/>
          </a:ln>
        </p:spPr>
      </p:pic>
      <p:sp>
        <p:nvSpPr>
          <p:cNvPr id="274" name="Google Shape;274;p13"/>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275" name="Google Shape;275;p13"/>
          <p:cNvPicPr preferRelativeResize="0"/>
          <p:nvPr/>
        </p:nvPicPr>
        <p:blipFill rotWithShape="1">
          <a:blip r:embed="rId4">
            <a:alphaModFix/>
          </a:blip>
          <a:srcRect/>
          <a:stretch/>
        </p:blipFill>
        <p:spPr>
          <a:xfrm>
            <a:off x="4262679" y="2460624"/>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457200" y="265965"/>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n-US" b="1">
                <a:solidFill>
                  <a:srgbClr val="FFFFFF"/>
                </a:solidFill>
                <a:latin typeface="Arial"/>
                <a:ea typeface="Arial"/>
                <a:cs typeface="Arial"/>
                <a:sym typeface="Arial"/>
              </a:rPr>
              <a:t>RESISTANCE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a:spLocks noGrp="1"/>
          </p:cNvSpPr>
          <p:nvPr>
            <p:ph type="title"/>
          </p:nvPr>
        </p:nvSpPr>
        <p:spPr>
          <a:xfrm>
            <a:off x="472350" y="82661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Understanding Drug Resistance</a:t>
            </a:r>
            <a:endParaRPr/>
          </a:p>
        </p:txBody>
      </p:sp>
      <p:sp>
        <p:nvSpPr>
          <p:cNvPr id="287" name="Google Shape;287;p15"/>
          <p:cNvSpPr txBox="1">
            <a:spLocks noGrp="1"/>
          </p:cNvSpPr>
          <p:nvPr>
            <p:ph type="body" idx="1"/>
          </p:nvPr>
        </p:nvSpPr>
        <p:spPr>
          <a:xfrm>
            <a:off x="1514475" y="1579048"/>
            <a:ext cx="6252750" cy="4205803"/>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1200"/>
              <a:buFont typeface="Arial"/>
              <a:buNone/>
            </a:pPr>
            <a:r>
              <a:rPr lang="en-US" sz="1200" b="1" dirty="0">
                <a:latin typeface="Arial"/>
                <a:ea typeface="Arial"/>
                <a:cs typeface="Arial"/>
                <a:sym typeface="Arial"/>
              </a:rPr>
              <a:t>What is Drug Resistance?</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Virus can adapt, grow, and multiply in the presence of drugs</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A drug or class of drugs are no longer effective against the virus</a:t>
            </a:r>
            <a:endParaRPr dirty="0"/>
          </a:p>
          <a:p>
            <a:pPr marL="342900" lvl="0" indent="-342900" algn="l" rtl="0">
              <a:spcBef>
                <a:spcPts val="0"/>
              </a:spcBef>
              <a:spcAft>
                <a:spcPts val="0"/>
              </a:spcAft>
              <a:buClr>
                <a:srgbClr val="C00000"/>
              </a:buClr>
              <a:buSzPts val="1200"/>
              <a:buFont typeface="Arial"/>
              <a:buNone/>
            </a:pPr>
            <a:endParaRPr sz="1200" dirty="0">
              <a:latin typeface="Arial"/>
              <a:ea typeface="Arial"/>
              <a:cs typeface="Arial"/>
              <a:sym typeface="Arial"/>
            </a:endParaRPr>
          </a:p>
          <a:p>
            <a:pPr marL="342900" lvl="0" indent="-342900" algn="l" rtl="0">
              <a:spcBef>
                <a:spcPts val="0"/>
              </a:spcBef>
              <a:spcAft>
                <a:spcPts val="0"/>
              </a:spcAft>
              <a:buClr>
                <a:srgbClr val="C00000"/>
              </a:buClr>
              <a:buSzPts val="1200"/>
              <a:buFont typeface="Arial"/>
              <a:buNone/>
            </a:pPr>
            <a:r>
              <a:rPr lang="en-US" sz="1200" b="1" dirty="0">
                <a:latin typeface="Arial"/>
                <a:ea typeface="Arial"/>
                <a:cs typeface="Arial"/>
                <a:sym typeface="Arial"/>
              </a:rPr>
              <a:t>What Causes Drug Resistance?</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Rapid replication of HIV sometimes results in mistakes (mutations). </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These mutant viruses become resistant to therapy</a:t>
            </a:r>
            <a:endParaRPr sz="1200" b="1" dirty="0">
              <a:latin typeface="Arial"/>
              <a:ea typeface="Arial"/>
              <a:cs typeface="Arial"/>
              <a:sym typeface="Arial"/>
            </a:endParaRPr>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If a drug does not work against a mutated virus, that virus will reproduce rapidly</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Viral load increases</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May have to change drugs to get HIV under control</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HIV drugs are used in combination to block reproduction in HIV's lifecycle</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Combination of drugs aimed at several different targets is much better at preventing HIV reproduction than one alone</a:t>
            </a:r>
            <a:endParaRPr dirty="0"/>
          </a:p>
          <a:p>
            <a:pPr marL="257175" lvl="1" indent="0" algn="l" rtl="0">
              <a:spcBef>
                <a:spcPts val="0"/>
              </a:spcBef>
              <a:spcAft>
                <a:spcPts val="0"/>
              </a:spcAft>
              <a:buClr>
                <a:srgbClr val="C00000"/>
              </a:buClr>
              <a:buSzPts val="1200"/>
              <a:buNone/>
            </a:pPr>
            <a:endParaRPr sz="1200" dirty="0">
              <a:latin typeface="Arial"/>
              <a:ea typeface="Arial"/>
              <a:cs typeface="Arial"/>
              <a:sym typeface="Arial"/>
            </a:endParaRPr>
          </a:p>
          <a:p>
            <a:pPr marL="342900" lvl="0" indent="-342900" algn="l" rtl="0">
              <a:spcBef>
                <a:spcPts val="0"/>
              </a:spcBef>
              <a:spcAft>
                <a:spcPts val="0"/>
              </a:spcAft>
              <a:buClr>
                <a:srgbClr val="C00000"/>
              </a:buClr>
              <a:buSzPts val="1200"/>
              <a:buFont typeface="Arial"/>
              <a:buNone/>
            </a:pPr>
            <a:r>
              <a:rPr lang="en-US" sz="1200" b="1" dirty="0">
                <a:latin typeface="Arial"/>
                <a:ea typeface="Arial"/>
                <a:cs typeface="Arial"/>
                <a:sym typeface="Arial"/>
              </a:rPr>
              <a:t>How Common is Drug Resistance?</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Resistance is common and is a major challenge in HIV treatment:</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Decreases ability of HIV drugs to control the virus</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People with HIV who are taking or have taken HIV drugs are more likely to have resistant virus, fewer drug choices </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3 out of 4 people failed treatment because of drug resistance </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1 out of 4 newly infected are already resistant to at least 1 class of drugs</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Viral load tests help determine drug resistance</a:t>
            </a:r>
            <a:endParaRPr dirty="0"/>
          </a:p>
          <a:p>
            <a:pPr marL="257175" lvl="1" indent="0" algn="l" rtl="0">
              <a:spcBef>
                <a:spcPts val="0"/>
              </a:spcBef>
              <a:spcAft>
                <a:spcPts val="0"/>
              </a:spcAft>
              <a:buSzPts val="1050"/>
              <a:buNone/>
            </a:pPr>
            <a:endParaRPr sz="1050" dirty="0">
              <a:solidFill>
                <a:srgbClr val="595959"/>
              </a:solidFill>
            </a:endParaRPr>
          </a:p>
        </p:txBody>
      </p:sp>
      <p:sp>
        <p:nvSpPr>
          <p:cNvPr id="288" name="Google Shape;288;p1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0" y="29845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a:latin typeface="Arial"/>
                <a:ea typeface="Arial"/>
                <a:cs typeface="Arial"/>
                <a:sym typeface="Arial"/>
              </a:rPr>
              <a:t>VIDEO</a:t>
            </a:r>
            <a:endParaRPr b="1">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950641" y="1107542"/>
            <a:ext cx="6281325" cy="6033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Drug Resistance Testing</a:t>
            </a:r>
            <a:br>
              <a:rPr lang="en-US" b="1">
                <a:latin typeface="Arial"/>
                <a:ea typeface="Arial"/>
                <a:cs typeface="Arial"/>
                <a:sym typeface="Arial"/>
              </a:rPr>
            </a:br>
            <a:endParaRPr>
              <a:latin typeface="Arial"/>
              <a:ea typeface="Arial"/>
              <a:cs typeface="Arial"/>
              <a:sym typeface="Arial"/>
            </a:endParaRPr>
          </a:p>
        </p:txBody>
      </p:sp>
      <p:sp>
        <p:nvSpPr>
          <p:cNvPr id="301" name="Google Shape;301;p17"/>
          <p:cNvSpPr txBox="1">
            <a:spLocks noGrp="1"/>
          </p:cNvSpPr>
          <p:nvPr>
            <p:ph type="body" idx="1"/>
          </p:nvPr>
        </p:nvSpPr>
        <p:spPr>
          <a:xfrm>
            <a:off x="950641" y="2118344"/>
            <a:ext cx="6281325" cy="3302700"/>
          </a:xfrm>
          <a:prstGeom prst="rect">
            <a:avLst/>
          </a:prstGeom>
          <a:noFill/>
          <a:ln>
            <a:noFill/>
          </a:ln>
        </p:spPr>
        <p:txBody>
          <a:bodyPr spcFirstLastPara="1" wrap="square" lIns="91425" tIns="0" rIns="91425" bIns="0" anchor="t" anchorCtr="0">
            <a:normAutofit/>
          </a:bodyPr>
          <a:lstStyle/>
          <a:p>
            <a:pPr marL="0" lvl="0" indent="0" algn="l" rtl="0">
              <a:lnSpc>
                <a:spcPct val="100000"/>
              </a:lnSpc>
              <a:spcBef>
                <a:spcPts val="0"/>
              </a:spcBef>
              <a:spcAft>
                <a:spcPts val="0"/>
              </a:spcAft>
              <a:buClr>
                <a:srgbClr val="C00000"/>
              </a:buClr>
              <a:buSzPts val="2220"/>
              <a:buNone/>
            </a:pPr>
            <a:r>
              <a:rPr lang="en-US" sz="2220">
                <a:latin typeface="Arial"/>
                <a:ea typeface="Arial"/>
                <a:cs typeface="Arial"/>
                <a:sym typeface="Arial"/>
              </a:rPr>
              <a:t>Why is Drug Resistance Testing Important?</a:t>
            </a:r>
            <a:endParaRPr/>
          </a:p>
          <a:p>
            <a:pPr marL="342900" lvl="0" indent="-342900" algn="l" rtl="0">
              <a:lnSpc>
                <a:spcPct val="100000"/>
              </a:lnSpc>
              <a:spcBef>
                <a:spcPts val="0"/>
              </a:spcBef>
              <a:spcAft>
                <a:spcPts val="0"/>
              </a:spcAft>
              <a:buClr>
                <a:srgbClr val="C00000"/>
              </a:buClr>
              <a:buSzPts val="1387"/>
              <a:buChar char="▪"/>
            </a:pPr>
            <a:r>
              <a:rPr lang="en-US" sz="1387">
                <a:latin typeface="Arial"/>
                <a:ea typeface="Arial"/>
                <a:cs typeface="Arial"/>
                <a:sym typeface="Arial"/>
              </a:rPr>
              <a:t>Complete picture of therapy options</a:t>
            </a:r>
            <a:endParaRPr/>
          </a:p>
          <a:p>
            <a:pPr marL="342900" lvl="0" indent="-342900" algn="l" rtl="0">
              <a:lnSpc>
                <a:spcPct val="100000"/>
              </a:lnSpc>
              <a:spcBef>
                <a:spcPts val="0"/>
              </a:spcBef>
              <a:spcAft>
                <a:spcPts val="0"/>
              </a:spcAft>
              <a:buClr>
                <a:srgbClr val="C00000"/>
              </a:buClr>
              <a:buSzPts val="1387"/>
              <a:buChar char="▪"/>
            </a:pPr>
            <a:r>
              <a:rPr lang="en-US" sz="1387">
                <a:latin typeface="Arial"/>
                <a:ea typeface="Arial"/>
                <a:cs typeface="Arial"/>
                <a:sym typeface="Arial"/>
              </a:rPr>
              <a:t>Helps avoid unnecessary drug side effects and cost of meds associated with taking drugs that are not likely to work</a:t>
            </a:r>
            <a:endParaRPr/>
          </a:p>
          <a:p>
            <a:pPr marL="342900" lvl="0" indent="-342900" algn="l" rtl="0">
              <a:lnSpc>
                <a:spcPct val="100000"/>
              </a:lnSpc>
              <a:spcBef>
                <a:spcPts val="0"/>
              </a:spcBef>
              <a:spcAft>
                <a:spcPts val="0"/>
              </a:spcAft>
              <a:buClr>
                <a:srgbClr val="C00000"/>
              </a:buClr>
              <a:buSzPts val="1387"/>
              <a:buChar char="▪"/>
            </a:pPr>
            <a:r>
              <a:rPr lang="en-US" sz="1387">
                <a:latin typeface="Arial"/>
                <a:ea typeface="Arial"/>
                <a:cs typeface="Arial"/>
                <a:sym typeface="Arial"/>
              </a:rPr>
              <a:t>Development of effective treatment plan</a:t>
            </a:r>
            <a:endParaRPr sz="1248">
              <a:latin typeface="Arial"/>
              <a:ea typeface="Arial"/>
              <a:cs typeface="Arial"/>
              <a:sym typeface="Arial"/>
            </a:endParaRPr>
          </a:p>
          <a:p>
            <a:pPr marL="342900" lvl="0" indent="-263652" algn="l" rtl="0">
              <a:lnSpc>
                <a:spcPct val="100000"/>
              </a:lnSpc>
              <a:spcBef>
                <a:spcPts val="0"/>
              </a:spcBef>
              <a:spcAft>
                <a:spcPts val="0"/>
              </a:spcAft>
              <a:buClr>
                <a:srgbClr val="C00000"/>
              </a:buClr>
              <a:buSzPts val="1248"/>
              <a:buNone/>
            </a:pPr>
            <a:endParaRPr sz="1248">
              <a:latin typeface="Arial"/>
              <a:ea typeface="Arial"/>
              <a:cs typeface="Arial"/>
              <a:sym typeface="Arial"/>
            </a:endParaRPr>
          </a:p>
          <a:p>
            <a:pPr marL="0" lvl="0" indent="0" algn="l" rtl="0">
              <a:lnSpc>
                <a:spcPct val="100000"/>
              </a:lnSpc>
              <a:spcBef>
                <a:spcPts val="0"/>
              </a:spcBef>
              <a:spcAft>
                <a:spcPts val="0"/>
              </a:spcAft>
              <a:buClr>
                <a:srgbClr val="C00000"/>
              </a:buClr>
              <a:buSzPts val="2220"/>
              <a:buNone/>
            </a:pPr>
            <a:r>
              <a:rPr lang="en-US" sz="2220">
                <a:latin typeface="Arial"/>
                <a:ea typeface="Arial"/>
                <a:cs typeface="Arial"/>
                <a:sym typeface="Arial"/>
              </a:rPr>
              <a:t>How is Drug Resistance Tested?</a:t>
            </a:r>
            <a:endParaRPr/>
          </a:p>
          <a:p>
            <a:pPr marL="342900" lvl="0" indent="-342900" algn="l" rtl="0">
              <a:lnSpc>
                <a:spcPct val="100000"/>
              </a:lnSpc>
              <a:spcBef>
                <a:spcPts val="0"/>
              </a:spcBef>
              <a:spcAft>
                <a:spcPts val="0"/>
              </a:spcAft>
              <a:buClr>
                <a:srgbClr val="C00000"/>
              </a:buClr>
              <a:buSzPts val="1387"/>
              <a:buChar char="▪"/>
            </a:pPr>
            <a:r>
              <a:rPr lang="en-US" sz="1387" b="1">
                <a:latin typeface="Arial"/>
                <a:ea typeface="Arial"/>
                <a:cs typeface="Arial"/>
                <a:sym typeface="Arial"/>
              </a:rPr>
              <a:t>Phenotypic testing </a:t>
            </a:r>
            <a:r>
              <a:rPr lang="en-US" sz="1387">
                <a:latin typeface="Arial"/>
                <a:ea typeface="Arial"/>
                <a:cs typeface="Arial"/>
                <a:sym typeface="Arial"/>
              </a:rPr>
              <a:t>- Assesses the ability of the virus to replicate in the presence of ARVs/medications</a:t>
            </a:r>
            <a:endParaRPr/>
          </a:p>
          <a:p>
            <a:pPr marL="342900" lvl="0" indent="-342900" algn="l" rtl="0">
              <a:lnSpc>
                <a:spcPct val="100000"/>
              </a:lnSpc>
              <a:spcBef>
                <a:spcPts val="0"/>
              </a:spcBef>
              <a:spcAft>
                <a:spcPts val="0"/>
              </a:spcAft>
              <a:buClr>
                <a:srgbClr val="C00000"/>
              </a:buClr>
              <a:buSzPts val="1387"/>
              <a:buChar char="▪"/>
            </a:pPr>
            <a:r>
              <a:rPr lang="en-US" sz="1387" b="1">
                <a:latin typeface="Arial"/>
                <a:ea typeface="Arial"/>
                <a:cs typeface="Arial"/>
                <a:sym typeface="Arial"/>
              </a:rPr>
              <a:t>Genotypic testing </a:t>
            </a:r>
            <a:r>
              <a:rPr lang="en-US" sz="1387">
                <a:latin typeface="Arial"/>
                <a:ea typeface="Arial"/>
                <a:cs typeface="Arial"/>
                <a:sym typeface="Arial"/>
              </a:rPr>
              <a:t>- Identifies genetic mutations in an individual’s HIV, which are known to be associated with drug-resistant HIV. Results indicate sensitivity or resistance to drugs; most common test.</a:t>
            </a:r>
            <a:r>
              <a:rPr lang="en-US" sz="1040"/>
              <a:t>						</a:t>
            </a:r>
            <a:endParaRPr/>
          </a:p>
          <a:p>
            <a:pPr marL="342900" lvl="0" indent="-342900" algn="l" rtl="0">
              <a:lnSpc>
                <a:spcPct val="70000"/>
              </a:lnSpc>
              <a:spcBef>
                <a:spcPts val="0"/>
              </a:spcBef>
              <a:spcAft>
                <a:spcPts val="0"/>
              </a:spcAft>
              <a:buSzPts val="1040"/>
              <a:buFont typeface="Arial"/>
              <a:buNone/>
            </a:pPr>
            <a:r>
              <a:rPr lang="en-US" sz="1040" i="1"/>
              <a:t>	</a:t>
            </a:r>
            <a:endParaRPr sz="937"/>
          </a:p>
        </p:txBody>
      </p:sp>
      <p:sp>
        <p:nvSpPr>
          <p:cNvPr id="302" name="Google Shape;302;p1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495300" y="1028558"/>
            <a:ext cx="6252750" cy="659875"/>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2790" b="1">
                <a:latin typeface="Arial"/>
                <a:ea typeface="Arial"/>
                <a:cs typeface="Arial"/>
                <a:sym typeface="Arial"/>
              </a:rPr>
              <a:t>Drug Resistance Testing</a:t>
            </a:r>
            <a:br>
              <a:rPr lang="en-US" sz="2520" b="1"/>
            </a:br>
            <a:endParaRPr sz="2520"/>
          </a:p>
        </p:txBody>
      </p:sp>
      <p:sp>
        <p:nvSpPr>
          <p:cNvPr id="309" name="Google Shape;309;p18"/>
          <p:cNvSpPr txBox="1">
            <a:spLocks noGrp="1"/>
          </p:cNvSpPr>
          <p:nvPr>
            <p:ph type="body" idx="1"/>
          </p:nvPr>
        </p:nvSpPr>
        <p:spPr>
          <a:xfrm>
            <a:off x="495300" y="1977057"/>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Clr>
                <a:srgbClr val="C00000"/>
              </a:buClr>
              <a:buSzPts val="2400"/>
              <a:buNone/>
            </a:pPr>
            <a:r>
              <a:rPr lang="en-US" dirty="0">
                <a:latin typeface="Arial"/>
                <a:ea typeface="Arial"/>
                <a:cs typeface="Arial"/>
                <a:sym typeface="Arial"/>
              </a:rPr>
              <a:t>When Should Drug Resistance Testing Be Used?</a:t>
            </a:r>
            <a:endParaRPr dirty="0"/>
          </a:p>
          <a:p>
            <a:pPr marL="342900" lvl="0" indent="-342900" algn="l" rtl="0">
              <a:spcBef>
                <a:spcPts val="0"/>
              </a:spcBef>
              <a:spcAft>
                <a:spcPts val="0"/>
              </a:spcAft>
              <a:buClr>
                <a:srgbClr val="C00000"/>
              </a:buClr>
              <a:buSzPts val="1350"/>
              <a:buChar char="▪"/>
            </a:pPr>
            <a:r>
              <a:rPr lang="en-US" sz="2000" dirty="0">
                <a:sym typeface="Arial"/>
              </a:rPr>
              <a:t>Before therapy begins</a:t>
            </a:r>
            <a:endParaRPr sz="2000" dirty="0"/>
          </a:p>
          <a:p>
            <a:pPr marL="342900" lvl="0" indent="-342900" algn="l" rtl="0">
              <a:spcBef>
                <a:spcPts val="0"/>
              </a:spcBef>
              <a:spcAft>
                <a:spcPts val="0"/>
              </a:spcAft>
              <a:buClr>
                <a:srgbClr val="C00000"/>
              </a:buClr>
              <a:buSzPts val="1350"/>
              <a:buChar char="▪"/>
            </a:pPr>
            <a:r>
              <a:rPr lang="en-US" sz="2000" dirty="0">
                <a:sym typeface="Arial"/>
              </a:rPr>
              <a:t>Following treatment failure</a:t>
            </a:r>
            <a:endParaRPr sz="2000" dirty="0"/>
          </a:p>
          <a:p>
            <a:pPr marL="342900" lvl="0" indent="-257175" algn="l" rtl="0">
              <a:spcBef>
                <a:spcPts val="0"/>
              </a:spcBef>
              <a:spcAft>
                <a:spcPts val="0"/>
              </a:spcAft>
              <a:buClr>
                <a:srgbClr val="C00000"/>
              </a:buClr>
              <a:buSzPts val="1350"/>
              <a:buNone/>
            </a:pPr>
            <a:endParaRPr sz="1350" dirty="0">
              <a:latin typeface="Arial"/>
              <a:ea typeface="Arial"/>
              <a:cs typeface="Arial"/>
              <a:sym typeface="Arial"/>
            </a:endParaRPr>
          </a:p>
          <a:p>
            <a:pPr marL="0" lvl="0" indent="0" algn="l" rtl="0">
              <a:spcBef>
                <a:spcPts val="0"/>
              </a:spcBef>
              <a:spcAft>
                <a:spcPts val="0"/>
              </a:spcAft>
              <a:buClr>
                <a:srgbClr val="C00000"/>
              </a:buClr>
              <a:buSzPts val="2400"/>
              <a:buNone/>
            </a:pPr>
            <a:r>
              <a:rPr lang="en-US" dirty="0">
                <a:latin typeface="Arial"/>
                <a:ea typeface="Arial"/>
                <a:cs typeface="Arial"/>
                <a:sym typeface="Arial"/>
              </a:rPr>
              <a:t>How to Prevent Drug Resistance?</a:t>
            </a:r>
            <a:endParaRPr dirty="0"/>
          </a:p>
          <a:p>
            <a:pPr marL="342900" lvl="0" indent="-342900" algn="l" rtl="0">
              <a:spcBef>
                <a:spcPts val="0"/>
              </a:spcBef>
              <a:spcAft>
                <a:spcPts val="0"/>
              </a:spcAft>
              <a:buClr>
                <a:srgbClr val="C00000"/>
              </a:buClr>
              <a:buSzPts val="1350"/>
              <a:buChar char="▪"/>
            </a:pPr>
            <a:r>
              <a:rPr lang="en-US" sz="2000" dirty="0">
                <a:sym typeface="Arial"/>
              </a:rPr>
              <a:t>Taking HIV drugs on time, every time</a:t>
            </a:r>
            <a:endParaRPr sz="2000" dirty="0"/>
          </a:p>
          <a:p>
            <a:pPr marL="342900" lvl="0" indent="-342900" algn="l" rtl="0">
              <a:spcBef>
                <a:spcPts val="0"/>
              </a:spcBef>
              <a:spcAft>
                <a:spcPts val="0"/>
              </a:spcAft>
              <a:buClr>
                <a:srgbClr val="C00000"/>
              </a:buClr>
              <a:buSzPts val="1350"/>
              <a:buChar char="▪"/>
            </a:pPr>
            <a:r>
              <a:rPr lang="en-US" sz="2000" dirty="0">
                <a:sym typeface="Arial"/>
              </a:rPr>
              <a:t>Not sharing needles or having </a:t>
            </a:r>
            <a:r>
              <a:rPr lang="en-US" sz="2000" dirty="0" err="1">
                <a:sym typeface="Arial"/>
              </a:rPr>
              <a:t>condomless</a:t>
            </a:r>
            <a:r>
              <a:rPr lang="en-US" sz="2000" dirty="0">
                <a:sym typeface="Arial"/>
              </a:rPr>
              <a:t> sex with someone else who has HIV</a:t>
            </a:r>
            <a:endParaRPr sz="2000" dirty="0"/>
          </a:p>
        </p:txBody>
      </p:sp>
      <p:sp>
        <p:nvSpPr>
          <p:cNvPr id="310" name="Google Shape;310;p18"/>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457200" y="288267"/>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n-US" b="1">
                <a:solidFill>
                  <a:srgbClr val="FFFFFF"/>
                </a:solidFill>
                <a:latin typeface="Arial"/>
                <a:ea typeface="Arial"/>
                <a:cs typeface="Arial"/>
                <a:sym typeface="Arial"/>
              </a:rPr>
              <a:t>LABS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Objectives	</a:t>
            </a:r>
            <a:endParaRPr/>
          </a:p>
        </p:txBody>
      </p:sp>
      <p:sp>
        <p:nvSpPr>
          <p:cNvPr id="133" name="Google Shape;133;p2"/>
          <p:cNvSpPr txBox="1">
            <a:spLocks noGrp="1"/>
          </p:cNvSpPr>
          <p:nvPr>
            <p:ph type="body" idx="1"/>
          </p:nvPr>
        </p:nvSpPr>
        <p:spPr>
          <a:xfrm>
            <a:off x="609600" y="1453660"/>
            <a:ext cx="7924800" cy="40581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n-US" dirty="0">
                <a:latin typeface="Arial"/>
                <a:ea typeface="Arial"/>
                <a:cs typeface="Arial"/>
                <a:sym typeface="Arial"/>
              </a:rPr>
              <a:t>At the end of this unit participants will:</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Define what adherence means</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Identify common reasons for adherence challenges</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Brainstorm questions to ask to assess adherence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List behaviors and/or activities that may indicate non-adherence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Identify barriers with providers, agencies, and the community at large have built that make it difficult to adhere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Recognize the types of laboratory tests used to monitor a person's HIV care and treatment</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Understand why laboratory tests are important in monitoring health and how they can be used to manage care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Understand the concept of drug resistance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Understand what types of drug resistance testing are available and when they are used</a:t>
            </a:r>
            <a:endParaRPr dirty="0"/>
          </a:p>
        </p:txBody>
      </p:sp>
      <p:sp>
        <p:nvSpPr>
          <p:cNvPr id="134" name="Google Shape;134;p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495300" y="860211"/>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Making Sense of Lab Values</a:t>
            </a:r>
            <a:endParaRPr/>
          </a:p>
        </p:txBody>
      </p:sp>
      <p:sp>
        <p:nvSpPr>
          <p:cNvPr id="322" name="Google Shape;322;p20"/>
          <p:cNvSpPr txBox="1">
            <a:spLocks noGrp="1"/>
          </p:cNvSpPr>
          <p:nvPr>
            <p:ph type="body" idx="1"/>
          </p:nvPr>
        </p:nvSpPr>
        <p:spPr>
          <a:xfrm>
            <a:off x="495300" y="1911837"/>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SzPts val="2400"/>
              <a:buFont typeface="Arial"/>
              <a:buNone/>
            </a:pPr>
            <a:r>
              <a:rPr lang="en-US" i="1"/>
              <a:t>Understanding labs and why they are important</a:t>
            </a:r>
            <a:endParaRPr/>
          </a:p>
        </p:txBody>
      </p:sp>
      <p:sp>
        <p:nvSpPr>
          <p:cNvPr id="323" name="Google Shape;323;p20"/>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324" name="Google Shape;324;p20"/>
          <p:cNvPicPr preferRelativeResize="0"/>
          <p:nvPr/>
        </p:nvPicPr>
        <p:blipFill rotWithShape="1">
          <a:blip r:embed="rId3">
            <a:alphaModFix/>
          </a:blip>
          <a:srcRect/>
          <a:stretch/>
        </p:blipFill>
        <p:spPr>
          <a:xfrm>
            <a:off x="2484783" y="2679968"/>
            <a:ext cx="3293165" cy="27443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Doctors Use Lab Tests to Monitor Your Health</a:t>
            </a:r>
            <a:endParaRPr>
              <a:latin typeface="Arial"/>
              <a:ea typeface="Arial"/>
              <a:cs typeface="Arial"/>
              <a:sym typeface="Arial"/>
            </a:endParaRPr>
          </a:p>
        </p:txBody>
      </p:sp>
      <p:sp>
        <p:nvSpPr>
          <p:cNvPr id="331" name="Google Shape;331;p21"/>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n-US" dirty="0">
                <a:latin typeface="Arial"/>
                <a:ea typeface="Arial"/>
                <a:cs typeface="Arial"/>
                <a:sym typeface="Arial"/>
              </a:rPr>
              <a:t>Lab tests:	</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Detect the presence of disease-causing organisms </a:t>
            </a:r>
            <a:endParaRPr dirty="0"/>
          </a:p>
          <a:p>
            <a:pPr marL="1143000" lvl="2" indent="-228600" algn="l" rtl="0">
              <a:spcBef>
                <a:spcPts val="0"/>
              </a:spcBef>
              <a:spcAft>
                <a:spcPts val="0"/>
              </a:spcAft>
              <a:buClr>
                <a:srgbClr val="C00000"/>
              </a:buClr>
              <a:buSzPts val="1800"/>
              <a:buChar char="▪"/>
            </a:pPr>
            <a:r>
              <a:rPr lang="en-US" dirty="0">
                <a:latin typeface="Arial"/>
                <a:ea typeface="Arial"/>
                <a:cs typeface="Arial"/>
                <a:sym typeface="Arial"/>
              </a:rPr>
              <a:t>(e.g. bacteria, viruses, parasites) that may be related to HIV</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Tell when to treat, how to treat, and if treatment is working</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Identify the development of side effects related to treatment</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Detect other infections and problems associated with HIV infection</a:t>
            </a:r>
            <a:endParaRPr dirty="0"/>
          </a:p>
        </p:txBody>
      </p:sp>
      <p:sp>
        <p:nvSpPr>
          <p:cNvPr id="332" name="Google Shape;332;p21"/>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495300" y="103856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Lab Basics</a:t>
            </a:r>
            <a:endParaRPr/>
          </a:p>
        </p:txBody>
      </p:sp>
      <p:sp>
        <p:nvSpPr>
          <p:cNvPr id="339" name="Google Shape;339;p2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190500" algn="l" rtl="0">
              <a:spcBef>
                <a:spcPts val="0"/>
              </a:spcBef>
              <a:spcAft>
                <a:spcPts val="0"/>
              </a:spcAft>
              <a:buSzPts val="2400"/>
              <a:buNone/>
            </a:pPr>
            <a:endParaRPr b="1">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Confirm your Personal Information:</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Name</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Age</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Gender</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Medical Record Number</a:t>
            </a:r>
            <a:endParaRPr/>
          </a:p>
          <a:p>
            <a:pPr marL="342900" lvl="0" indent="-257175" algn="l" rtl="0">
              <a:spcBef>
                <a:spcPts val="0"/>
              </a:spcBef>
              <a:spcAft>
                <a:spcPts val="0"/>
              </a:spcAft>
              <a:buClr>
                <a:srgbClr val="C00000"/>
              </a:buClr>
              <a:buSzPts val="1350"/>
              <a:buNone/>
            </a:pPr>
            <a:endParaRPr sz="135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Ask about anything you do not understand</a:t>
            </a:r>
            <a:endParaRPr>
              <a:latin typeface="Arial"/>
              <a:ea typeface="Arial"/>
              <a:cs typeface="Arial"/>
              <a:sym typeface="Arial"/>
            </a:endParaRPr>
          </a:p>
        </p:txBody>
      </p:sp>
      <p:sp>
        <p:nvSpPr>
          <p:cNvPr id="340" name="Google Shape;340;p2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title"/>
          </p:nvPr>
        </p:nvSpPr>
        <p:spPr>
          <a:xfrm>
            <a:off x="495300" y="88900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What Do HIV Medications Do?</a:t>
            </a:r>
            <a:endParaRPr dirty="0"/>
          </a:p>
        </p:txBody>
      </p:sp>
      <p:sp>
        <p:nvSpPr>
          <p:cNvPr id="348" name="Google Shape;348;p23"/>
          <p:cNvSpPr txBox="1">
            <a:spLocks noGrp="1"/>
          </p:cNvSpPr>
          <p:nvPr>
            <p:ph type="body" idx="1"/>
          </p:nvPr>
        </p:nvSpPr>
        <p:spPr>
          <a:xfrm>
            <a:off x="479535" y="1941948"/>
            <a:ext cx="8337000" cy="4280567"/>
          </a:xfrm>
          <a:prstGeom prst="rect">
            <a:avLst/>
          </a:prstGeom>
          <a:noFill/>
          <a:ln>
            <a:noFill/>
          </a:ln>
        </p:spPr>
        <p:txBody>
          <a:bodyPr spcFirstLastPara="1" wrap="square" lIns="91425" tIns="0" rIns="91425" bIns="0" anchor="t" anchorCtr="0">
            <a:normAutofit/>
          </a:bodyPr>
          <a:lstStyle/>
          <a:p>
            <a:pPr marL="342900" lvl="0" indent="-342900" algn="l" rtl="0">
              <a:lnSpc>
                <a:spcPct val="80000"/>
              </a:lnSpc>
              <a:spcBef>
                <a:spcPts val="0"/>
              </a:spcBef>
              <a:spcAft>
                <a:spcPts val="0"/>
              </a:spcAft>
              <a:buClr>
                <a:srgbClr val="C00000"/>
              </a:buClr>
              <a:buSzPts val="2400"/>
              <a:buChar char="▪"/>
            </a:pPr>
            <a:r>
              <a:rPr lang="en-US" dirty="0">
                <a:latin typeface="Arial"/>
                <a:ea typeface="Arial"/>
                <a:cs typeface="Arial"/>
                <a:sym typeface="Arial"/>
              </a:rPr>
              <a:t>Help to control HIV by reducing the growth of new virus</a:t>
            </a:r>
            <a:endParaRPr dirty="0"/>
          </a:p>
          <a:p>
            <a:pPr marL="342900" lvl="0" indent="-190500" algn="l" rtl="0">
              <a:lnSpc>
                <a:spcPct val="80000"/>
              </a:lnSpc>
              <a:spcBef>
                <a:spcPts val="0"/>
              </a:spcBef>
              <a:spcAft>
                <a:spcPts val="0"/>
              </a:spcAft>
              <a:buClr>
                <a:srgbClr val="C00000"/>
              </a:buClr>
              <a:buSzPts val="2400"/>
              <a:buNone/>
            </a:pPr>
            <a:endParaRPr dirty="0">
              <a:latin typeface="Arial"/>
              <a:ea typeface="Arial"/>
              <a:cs typeface="Arial"/>
              <a:sym typeface="Arial"/>
            </a:endParaRPr>
          </a:p>
          <a:p>
            <a:pPr marL="342900" lvl="0" indent="-342900" algn="l" rtl="0">
              <a:lnSpc>
                <a:spcPct val="80000"/>
              </a:lnSpc>
              <a:spcBef>
                <a:spcPts val="0"/>
              </a:spcBef>
              <a:spcAft>
                <a:spcPts val="0"/>
              </a:spcAft>
              <a:buClr>
                <a:srgbClr val="C00000"/>
              </a:buClr>
              <a:buSzPts val="2400"/>
              <a:buChar char="▪"/>
            </a:pPr>
            <a:r>
              <a:rPr lang="en-US" dirty="0">
                <a:latin typeface="Arial"/>
                <a:ea typeface="Arial"/>
                <a:cs typeface="Arial"/>
                <a:sym typeface="Arial"/>
              </a:rPr>
              <a:t>Help keep your viral load down</a:t>
            </a:r>
            <a:endParaRPr dirty="0"/>
          </a:p>
          <a:p>
            <a:pPr marL="742950" lvl="1" indent="-285750" algn="l" rtl="0">
              <a:lnSpc>
                <a:spcPct val="80000"/>
              </a:lnSpc>
              <a:spcBef>
                <a:spcPts val="375"/>
              </a:spcBef>
              <a:spcAft>
                <a:spcPts val="0"/>
              </a:spcAft>
              <a:buClr>
                <a:srgbClr val="C00000"/>
              </a:buClr>
              <a:buSzPts val="1800"/>
              <a:buChar char="▪"/>
            </a:pPr>
            <a:r>
              <a:rPr lang="en-US" dirty="0">
                <a:solidFill>
                  <a:srgbClr val="595959"/>
                </a:solidFill>
                <a:latin typeface="Arial"/>
                <a:ea typeface="Arial"/>
                <a:cs typeface="Arial"/>
                <a:sym typeface="Arial"/>
              </a:rPr>
              <a:t>Viral load = the amount of HIV in your blood</a:t>
            </a:r>
            <a:endParaRPr dirty="0"/>
          </a:p>
          <a:p>
            <a:pPr marL="257175" lvl="1" indent="0" algn="l" rtl="0">
              <a:lnSpc>
                <a:spcPct val="80000"/>
              </a:lnSpc>
              <a:spcBef>
                <a:spcPts val="0"/>
              </a:spcBef>
              <a:spcAft>
                <a:spcPts val="0"/>
              </a:spcAft>
              <a:buClr>
                <a:srgbClr val="C00000"/>
              </a:buClr>
              <a:buSzPts val="1800"/>
              <a:buNone/>
            </a:pPr>
            <a:endParaRPr dirty="0">
              <a:solidFill>
                <a:srgbClr val="595959"/>
              </a:solidFill>
              <a:latin typeface="Arial"/>
              <a:ea typeface="Arial"/>
              <a:cs typeface="Arial"/>
              <a:sym typeface="Arial"/>
            </a:endParaRPr>
          </a:p>
          <a:p>
            <a:pPr marL="342900" lvl="0" indent="-342900" algn="l" rtl="0">
              <a:lnSpc>
                <a:spcPct val="80000"/>
              </a:lnSpc>
              <a:spcBef>
                <a:spcPts val="0"/>
              </a:spcBef>
              <a:spcAft>
                <a:spcPts val="0"/>
              </a:spcAft>
              <a:buClr>
                <a:srgbClr val="C00000"/>
              </a:buClr>
              <a:buSzPts val="2400"/>
              <a:buChar char="▪"/>
            </a:pPr>
            <a:r>
              <a:rPr lang="en-US" dirty="0">
                <a:latin typeface="Arial"/>
                <a:ea typeface="Arial"/>
                <a:cs typeface="Arial"/>
                <a:sym typeface="Arial"/>
              </a:rPr>
              <a:t>HIV medicines do not cure HIV or AIDS</a:t>
            </a:r>
            <a:endParaRPr dirty="0"/>
          </a:p>
        </p:txBody>
      </p:sp>
      <p:sp>
        <p:nvSpPr>
          <p:cNvPr id="349" name="Google Shape;349;p23"/>
          <p:cNvSpPr/>
          <p:nvPr/>
        </p:nvSpPr>
        <p:spPr>
          <a:xfrm>
            <a:off x="3645397" y="4623000"/>
            <a:ext cx="1378744" cy="685185"/>
          </a:xfrm>
          <a:prstGeom prst="downArrow">
            <a:avLst>
              <a:gd name="adj1" fmla="val 60954"/>
              <a:gd name="adj2" fmla="val 35602"/>
            </a:avLst>
          </a:prstGeom>
          <a:gradFill>
            <a:gsLst>
              <a:gs pos="0">
                <a:srgbClr val="FFFFFF"/>
              </a:gs>
              <a:gs pos="100000">
                <a:schemeClr val="hlink"/>
              </a:gs>
            </a:gsLst>
            <a:lin ang="5400000" scaled="0"/>
          </a:gradFill>
          <a:ln>
            <a:noFill/>
          </a:ln>
        </p:spPr>
        <p:txBody>
          <a:bodyPr spcFirstLastPara="1" wrap="square" lIns="0" tIns="0" rIns="0" bIns="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350" name="Google Shape;350;p23"/>
          <p:cNvSpPr txBox="1"/>
          <p:nvPr/>
        </p:nvSpPr>
        <p:spPr>
          <a:xfrm>
            <a:off x="4021504" y="3770608"/>
            <a:ext cx="626531" cy="62324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1" i="0" u="none" strike="noStrike" cap="none">
                <a:solidFill>
                  <a:srgbClr val="000000"/>
                </a:solidFill>
                <a:latin typeface="Josefin Sans"/>
                <a:ea typeface="Josefin Sans"/>
                <a:cs typeface="Josefin Sans"/>
                <a:sym typeface="Josefin Sans"/>
              </a:rPr>
              <a:t>Reduce</a:t>
            </a:r>
            <a:r>
              <a:rPr lang="en-US" sz="1350" b="0" i="0" u="none" strike="noStrike" cap="none">
                <a:solidFill>
                  <a:srgbClr val="000000"/>
                </a:solidFill>
                <a:latin typeface="Josefin Sans"/>
                <a:ea typeface="Josefin Sans"/>
                <a:cs typeface="Josefin Sans"/>
                <a:sym typeface="Josefin Sans"/>
              </a:rPr>
              <a:t> viral load</a:t>
            </a:r>
            <a:endParaRPr/>
          </a:p>
        </p:txBody>
      </p:sp>
      <p:sp>
        <p:nvSpPr>
          <p:cNvPr id="351" name="Google Shape;351;p23"/>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a:spLocks noGrp="1"/>
          </p:cNvSpPr>
          <p:nvPr>
            <p:ph type="title"/>
          </p:nvPr>
        </p:nvSpPr>
        <p:spPr>
          <a:xfrm>
            <a:off x="403500" y="94193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Tracking Your Health</a:t>
            </a:r>
            <a:endParaRPr/>
          </a:p>
        </p:txBody>
      </p:sp>
      <p:grpSp>
        <p:nvGrpSpPr>
          <p:cNvPr id="359" name="Google Shape;359;p24"/>
          <p:cNvGrpSpPr/>
          <p:nvPr/>
        </p:nvGrpSpPr>
        <p:grpSpPr>
          <a:xfrm>
            <a:off x="977901" y="1485900"/>
            <a:ext cx="5727700" cy="4089399"/>
            <a:chOff x="1903809" y="1656858"/>
            <a:chExt cx="5754291" cy="4799012"/>
          </a:xfrm>
        </p:grpSpPr>
        <p:pic>
          <p:nvPicPr>
            <p:cNvPr id="360" name="Google Shape;360;p24" descr="Blue box outline_sm2"/>
            <p:cNvPicPr preferRelativeResize="0"/>
            <p:nvPr/>
          </p:nvPicPr>
          <p:blipFill rotWithShape="1">
            <a:blip r:embed="rId3">
              <a:alphaModFix/>
            </a:blip>
            <a:srcRect/>
            <a:stretch/>
          </p:blipFill>
          <p:spPr>
            <a:xfrm>
              <a:off x="1903809" y="1656858"/>
              <a:ext cx="5754291" cy="4799012"/>
            </a:xfrm>
            <a:prstGeom prst="rect">
              <a:avLst/>
            </a:prstGeom>
            <a:noFill/>
            <a:ln>
              <a:noFill/>
            </a:ln>
          </p:spPr>
        </p:pic>
        <p:sp>
          <p:nvSpPr>
            <p:cNvPr id="361" name="Google Shape;361;p24"/>
            <p:cNvSpPr txBox="1"/>
            <p:nvPr/>
          </p:nvSpPr>
          <p:spPr>
            <a:xfrm>
              <a:off x="2199083" y="1840212"/>
              <a:ext cx="5163741" cy="4311651"/>
            </a:xfrm>
            <a:prstGeom prst="rect">
              <a:avLst/>
            </a:prstGeom>
            <a:solidFill>
              <a:srgbClr val="CED8E3"/>
            </a:solidFill>
            <a:ln>
              <a:noFill/>
            </a:ln>
          </p:spPr>
          <p:txBody>
            <a:bodyPr spcFirstLastPara="1" wrap="square" lIns="102850" tIns="102850" rIns="102850" bIns="102850" anchor="t" anchorCtr="0">
              <a:noAutofit/>
            </a:bodyPr>
            <a:lstStyle/>
            <a:p>
              <a:pPr marL="0" marR="0" lvl="0" indent="0" algn="l" rtl="0">
                <a:spcBef>
                  <a:spcPts val="0"/>
                </a:spcBef>
                <a:spcAft>
                  <a:spcPts val="0"/>
                </a:spcAft>
                <a:buNone/>
              </a:pPr>
              <a:r>
                <a:rPr lang="en-US" sz="1350" b="0" i="0" u="none" strike="noStrike" cap="none" dirty="0">
                  <a:solidFill>
                    <a:srgbClr val="000000"/>
                  </a:solidFill>
                  <a:latin typeface="Arial Black"/>
                  <a:ea typeface="Arial Black"/>
                  <a:cs typeface="Arial Black"/>
                  <a:sym typeface="Arial Black"/>
                </a:rPr>
                <a:t>Lab tests</a:t>
              </a:r>
              <a:endParaRPr sz="1350" b="0" i="0" u="none" strike="noStrike" cap="none" dirty="0">
                <a:solidFill>
                  <a:srgbClr val="000000"/>
                </a:solidFill>
                <a:latin typeface="Calibri"/>
                <a:ea typeface="Calibri"/>
                <a:cs typeface="Calibri"/>
                <a:sym typeface="Calibri"/>
              </a:endParaRPr>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HIV viral load</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CD4 cell count</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Complete blood count (CBC)</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Lipids</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Glucose (blood sugar)</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Liver function</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Kidney function</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HIV drug resistance</a:t>
              </a:r>
              <a:endParaRPr dirty="0"/>
            </a:p>
          </p:txBody>
        </p:sp>
        <p:pic>
          <p:nvPicPr>
            <p:cNvPr id="362" name="Google Shape;362;p24" descr="Lab report"/>
            <p:cNvPicPr preferRelativeResize="0"/>
            <p:nvPr/>
          </p:nvPicPr>
          <p:blipFill rotWithShape="1">
            <a:blip r:embed="rId4">
              <a:alphaModFix/>
            </a:blip>
            <a:srcRect r="549" b="14270"/>
            <a:stretch/>
          </p:blipFill>
          <p:spPr>
            <a:xfrm>
              <a:off x="5153027" y="1960863"/>
              <a:ext cx="2113359" cy="4191000"/>
            </a:xfrm>
            <a:prstGeom prst="rect">
              <a:avLst/>
            </a:prstGeom>
            <a:noFill/>
            <a:ln>
              <a:noFill/>
            </a:ln>
          </p:spPr>
        </p:pic>
      </p:grpSp>
      <p:sp>
        <p:nvSpPr>
          <p:cNvPr id="363" name="Google Shape;363;p24"/>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5"/>
          <p:cNvSpPr txBox="1">
            <a:spLocks noGrp="1"/>
          </p:cNvSpPr>
          <p:nvPr>
            <p:ph type="title"/>
          </p:nvPr>
        </p:nvSpPr>
        <p:spPr>
          <a:xfrm>
            <a:off x="495300" y="83834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Why are Labs Important?</a:t>
            </a:r>
            <a:endParaRPr/>
          </a:p>
        </p:txBody>
      </p:sp>
      <p:sp>
        <p:nvSpPr>
          <p:cNvPr id="371" name="Google Shape;371;p2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0" lvl="0" indent="0" algn="l" rtl="0">
              <a:spcBef>
                <a:spcPts val="0"/>
              </a:spcBef>
              <a:spcAft>
                <a:spcPts val="0"/>
              </a:spcAft>
              <a:buClr>
                <a:srgbClr val="C00000"/>
              </a:buClr>
              <a:buSzPts val="2400"/>
              <a:buNone/>
            </a:pPr>
            <a:r>
              <a:rPr lang="en-US" dirty="0"/>
              <a:t>Lab tests can help clients and their healthcare provider: </a:t>
            </a:r>
            <a:endParaRPr dirty="0"/>
          </a:p>
          <a:p>
            <a:pPr marL="742950" lvl="1" indent="-285750" algn="l" rtl="0">
              <a:spcBef>
                <a:spcPts val="0"/>
              </a:spcBef>
              <a:spcAft>
                <a:spcPts val="0"/>
              </a:spcAft>
              <a:buClr>
                <a:srgbClr val="C00000"/>
              </a:buClr>
              <a:buSzPts val="1800"/>
              <a:buFont typeface="Arial"/>
              <a:buChar char="•"/>
            </a:pPr>
            <a:r>
              <a:rPr lang="en-US" dirty="0"/>
              <a:t>Decide when to start HIV treatment</a:t>
            </a:r>
            <a:endParaRPr dirty="0"/>
          </a:p>
          <a:p>
            <a:pPr marL="742950" lvl="1" indent="-285750" algn="l" rtl="0">
              <a:spcBef>
                <a:spcPts val="0"/>
              </a:spcBef>
              <a:spcAft>
                <a:spcPts val="0"/>
              </a:spcAft>
              <a:buClr>
                <a:srgbClr val="C00000"/>
              </a:buClr>
              <a:buSzPts val="1800"/>
              <a:buFont typeface="Arial"/>
              <a:buChar char="•"/>
            </a:pPr>
            <a:r>
              <a:rPr lang="en-US" dirty="0"/>
              <a:t>Decide which HIV medicines are best for them</a:t>
            </a:r>
            <a:endParaRPr dirty="0"/>
          </a:p>
          <a:p>
            <a:pPr marL="742950" lvl="1" indent="-285750" algn="l" rtl="0">
              <a:spcBef>
                <a:spcPts val="0"/>
              </a:spcBef>
              <a:spcAft>
                <a:spcPts val="0"/>
              </a:spcAft>
              <a:buClr>
                <a:srgbClr val="C00000"/>
              </a:buClr>
              <a:buSzPts val="1800"/>
              <a:buFont typeface="Arial"/>
              <a:buChar char="•"/>
            </a:pPr>
            <a:r>
              <a:rPr lang="en-US" dirty="0"/>
              <a:t>Know whether or not their medicines are working </a:t>
            </a:r>
            <a:endParaRPr dirty="0"/>
          </a:p>
          <a:p>
            <a:pPr marL="742950" lvl="1" indent="-285750" algn="l" rtl="0">
              <a:spcBef>
                <a:spcPts val="0"/>
              </a:spcBef>
              <a:spcAft>
                <a:spcPts val="0"/>
              </a:spcAft>
              <a:buClr>
                <a:srgbClr val="C00000"/>
              </a:buClr>
              <a:buSzPts val="1800"/>
              <a:buFont typeface="Arial"/>
              <a:buChar char="•"/>
            </a:pPr>
            <a:r>
              <a:rPr lang="en-US" dirty="0"/>
              <a:t>Know if any of their medicines are causing side effects </a:t>
            </a:r>
            <a:endParaRPr dirty="0"/>
          </a:p>
          <a:p>
            <a:pPr marL="742950" lvl="1" indent="-285750" algn="l" rtl="0">
              <a:spcBef>
                <a:spcPts val="0"/>
              </a:spcBef>
              <a:spcAft>
                <a:spcPts val="0"/>
              </a:spcAft>
              <a:buClr>
                <a:srgbClr val="C00000"/>
              </a:buClr>
              <a:buSzPts val="1800"/>
              <a:buFont typeface="Arial"/>
              <a:buChar char="•"/>
            </a:pPr>
            <a:r>
              <a:rPr lang="en-US" dirty="0"/>
              <a:t>Watch for other infections and problems</a:t>
            </a:r>
            <a:endParaRPr dirty="0"/>
          </a:p>
        </p:txBody>
      </p:sp>
      <p:grpSp>
        <p:nvGrpSpPr>
          <p:cNvPr id="372" name="Google Shape;372;p25"/>
          <p:cNvGrpSpPr/>
          <p:nvPr/>
        </p:nvGrpSpPr>
        <p:grpSpPr>
          <a:xfrm>
            <a:off x="2776845" y="4078388"/>
            <a:ext cx="3416498" cy="1085850"/>
            <a:chOff x="866" y="2467"/>
            <a:chExt cx="4045" cy="773"/>
          </a:xfrm>
        </p:grpSpPr>
        <p:pic>
          <p:nvPicPr>
            <p:cNvPr id="373" name="Google Shape;373;p25" descr="Blue box outline_sm2"/>
            <p:cNvPicPr preferRelativeResize="0"/>
            <p:nvPr/>
          </p:nvPicPr>
          <p:blipFill rotWithShape="1">
            <a:blip r:embed="rId3">
              <a:alphaModFix/>
            </a:blip>
            <a:srcRect/>
            <a:stretch/>
          </p:blipFill>
          <p:spPr>
            <a:xfrm>
              <a:off x="866" y="2467"/>
              <a:ext cx="4045" cy="773"/>
            </a:xfrm>
            <a:prstGeom prst="rect">
              <a:avLst/>
            </a:prstGeom>
            <a:noFill/>
            <a:ln>
              <a:noFill/>
            </a:ln>
          </p:spPr>
        </p:pic>
        <p:sp>
          <p:nvSpPr>
            <p:cNvPr id="374" name="Google Shape;374;p25"/>
            <p:cNvSpPr/>
            <p:nvPr/>
          </p:nvSpPr>
          <p:spPr>
            <a:xfrm>
              <a:off x="1068" y="2545"/>
              <a:ext cx="3642" cy="611"/>
            </a:xfrm>
            <a:prstGeom prst="rect">
              <a:avLst/>
            </a:prstGeom>
            <a:solidFill>
              <a:srgbClr val="FFEEA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n-US" sz="1800" b="0" i="1" u="none" strike="noStrike" cap="none">
                  <a:solidFill>
                    <a:srgbClr val="000000"/>
                  </a:solidFill>
                  <a:latin typeface="Josefin Sans"/>
                  <a:ea typeface="Josefin Sans"/>
                  <a:cs typeface="Josefin Sans"/>
                  <a:sym typeface="Josefin Sans"/>
                </a:rPr>
                <a:t>Understanding your labs helps you take charge of your health.</a:t>
              </a:r>
              <a:endParaRPr/>
            </a:p>
          </p:txBody>
        </p:sp>
      </p:grpSp>
      <p:sp>
        <p:nvSpPr>
          <p:cNvPr id="375" name="Google Shape;375;p2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6"/>
          <p:cNvSpPr txBox="1">
            <a:spLocks noGrp="1"/>
          </p:cNvSpPr>
          <p:nvPr>
            <p:ph type="title"/>
          </p:nvPr>
        </p:nvSpPr>
        <p:spPr>
          <a:xfrm>
            <a:off x="403500" y="934576"/>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When Should Lab Tests Be Done?</a:t>
            </a:r>
            <a:endParaRPr/>
          </a:p>
        </p:txBody>
      </p:sp>
      <p:sp>
        <p:nvSpPr>
          <p:cNvPr id="383" name="Google Shape;383;p26"/>
          <p:cNvSpPr txBox="1">
            <a:spLocks noGrp="1"/>
          </p:cNvSpPr>
          <p:nvPr>
            <p:ph type="body" idx="1"/>
          </p:nvPr>
        </p:nvSpPr>
        <p:spPr>
          <a:xfrm>
            <a:off x="876300" y="1992432"/>
            <a:ext cx="6890925" cy="1293694"/>
          </a:xfrm>
          <a:prstGeom prst="rect">
            <a:avLst/>
          </a:prstGeom>
          <a:noFill/>
          <a:ln>
            <a:noFill/>
          </a:ln>
        </p:spPr>
        <p:txBody>
          <a:bodyPr spcFirstLastPara="1" wrap="square" lIns="91425" tIns="0" rIns="91425" bIns="0" anchor="t" anchorCtr="0">
            <a:normAutofit/>
          </a:bodyPr>
          <a:lstStyle/>
          <a:p>
            <a:pPr marL="342900" lvl="0" indent="-342900" algn="l" rtl="0">
              <a:lnSpc>
                <a:spcPct val="70000"/>
              </a:lnSpc>
              <a:spcBef>
                <a:spcPts val="0"/>
              </a:spcBef>
              <a:spcAft>
                <a:spcPts val="0"/>
              </a:spcAft>
              <a:buClr>
                <a:srgbClr val="C00000"/>
              </a:buClr>
              <a:buSzPts val="1800"/>
              <a:buChar char="▪"/>
            </a:pPr>
            <a:r>
              <a:rPr lang="en-US" sz="1800">
                <a:latin typeface="Arial"/>
                <a:ea typeface="Arial"/>
                <a:cs typeface="Arial"/>
                <a:sym typeface="Arial"/>
              </a:rPr>
              <a:t>When a person is first diagnosed with HIV, usually every 3 to 6 months, or whenever the healthcare provider feels they are necessary</a:t>
            </a:r>
            <a:endParaRPr/>
          </a:p>
          <a:p>
            <a:pPr marL="342900" lvl="0" indent="-228600" algn="l" rtl="0">
              <a:lnSpc>
                <a:spcPct val="70000"/>
              </a:lnSpc>
              <a:spcBef>
                <a:spcPts val="0"/>
              </a:spcBef>
              <a:spcAft>
                <a:spcPts val="0"/>
              </a:spcAft>
              <a:buClr>
                <a:srgbClr val="C00000"/>
              </a:buClr>
              <a:buSzPts val="1800"/>
              <a:buNone/>
            </a:pPr>
            <a:endParaRPr sz="1800">
              <a:latin typeface="Arial"/>
              <a:ea typeface="Arial"/>
              <a:cs typeface="Arial"/>
              <a:sym typeface="Arial"/>
            </a:endParaRPr>
          </a:p>
          <a:p>
            <a:pPr marL="342900" lvl="0" indent="-342900" algn="l" rtl="0">
              <a:lnSpc>
                <a:spcPct val="70000"/>
              </a:lnSpc>
              <a:spcBef>
                <a:spcPts val="900"/>
              </a:spcBef>
              <a:spcAft>
                <a:spcPts val="0"/>
              </a:spcAft>
              <a:buClr>
                <a:srgbClr val="C00000"/>
              </a:buClr>
              <a:buSzPts val="1800"/>
              <a:buChar char="▪"/>
            </a:pPr>
            <a:r>
              <a:rPr lang="en-US" sz="1800">
                <a:latin typeface="Arial"/>
                <a:ea typeface="Arial"/>
                <a:cs typeface="Arial"/>
                <a:sym typeface="Arial"/>
              </a:rPr>
              <a:t>When a person start taking </a:t>
            </a:r>
            <a:r>
              <a:rPr lang="en-US" sz="1800"/>
              <a:t>medicines and before they switch to different medicines</a:t>
            </a:r>
            <a:endParaRPr/>
          </a:p>
        </p:txBody>
      </p:sp>
      <p:pic>
        <p:nvPicPr>
          <p:cNvPr id="384" name="Google Shape;384;p26" descr="Blue box outline_sm2"/>
          <p:cNvPicPr preferRelativeResize="0"/>
          <p:nvPr/>
        </p:nvPicPr>
        <p:blipFill rotWithShape="1">
          <a:blip r:embed="rId3">
            <a:alphaModFix/>
          </a:blip>
          <a:srcRect/>
          <a:stretch/>
        </p:blipFill>
        <p:spPr>
          <a:xfrm>
            <a:off x="2643190" y="3390900"/>
            <a:ext cx="3802261" cy="1591350"/>
          </a:xfrm>
          <a:prstGeom prst="rect">
            <a:avLst/>
          </a:prstGeom>
          <a:noFill/>
          <a:ln>
            <a:noFill/>
          </a:ln>
        </p:spPr>
      </p:pic>
      <p:sp>
        <p:nvSpPr>
          <p:cNvPr id="385" name="Google Shape;385;p26"/>
          <p:cNvSpPr/>
          <p:nvPr/>
        </p:nvSpPr>
        <p:spPr>
          <a:xfrm>
            <a:off x="2863038" y="3505556"/>
            <a:ext cx="3362566" cy="1340833"/>
          </a:xfrm>
          <a:prstGeom prst="rect">
            <a:avLst/>
          </a:prstGeom>
          <a:solidFill>
            <a:srgbClr val="CED8E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n-US" sz="1650" b="0" i="1" u="none" strike="noStrike" cap="none">
                <a:solidFill>
                  <a:srgbClr val="000000"/>
                </a:solidFill>
                <a:latin typeface="Josefin Sans"/>
                <a:ea typeface="Josefin Sans"/>
                <a:cs typeface="Josefin Sans"/>
                <a:sym typeface="Josefin Sans"/>
              </a:rPr>
              <a:t>Even when you are feeling OK, labs can tell you things about your body that you may not be able to see or feel.</a:t>
            </a:r>
            <a:endParaRPr/>
          </a:p>
        </p:txBody>
      </p:sp>
      <p:sp>
        <p:nvSpPr>
          <p:cNvPr id="386" name="Google Shape;386;p2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7"/>
          <p:cNvSpPr txBox="1">
            <a:spLocks noGrp="1"/>
          </p:cNvSpPr>
          <p:nvPr>
            <p:ph type="title"/>
          </p:nvPr>
        </p:nvSpPr>
        <p:spPr>
          <a:xfrm>
            <a:off x="457200" y="288268"/>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en-US" b="1">
                <a:solidFill>
                  <a:schemeClr val="lt1"/>
                </a:solidFill>
              </a:rPr>
              <a:t>ACTIVITY: LABS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b="1"/>
              <a:t>Sample Client Lab Review </a:t>
            </a:r>
            <a:endParaRPr/>
          </a:p>
        </p:txBody>
      </p:sp>
      <p:sp>
        <p:nvSpPr>
          <p:cNvPr id="399" name="Google Shape;399;p2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endParaRPr/>
          </a:p>
        </p:txBody>
      </p:sp>
      <p:sp>
        <p:nvSpPr>
          <p:cNvPr id="400" name="Google Shape;400;p28"/>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Activity Sheet - Lab</a:t>
            </a:r>
            <a:endParaRPr/>
          </a:p>
        </p:txBody>
      </p:sp>
      <p:graphicFrame>
        <p:nvGraphicFramePr>
          <p:cNvPr id="407" name="Google Shape;407;p29"/>
          <p:cNvGraphicFramePr/>
          <p:nvPr/>
        </p:nvGraphicFramePr>
        <p:xfrm>
          <a:off x="114304" y="1625590"/>
          <a:ext cx="9029600" cy="3405350"/>
        </p:xfrm>
        <a:graphic>
          <a:graphicData uri="http://schemas.openxmlformats.org/drawingml/2006/table">
            <a:tbl>
              <a:tblPr>
                <a:noFill/>
                <a:tableStyleId>{CA9797C4-9414-4982-85D3-F1D91F6F33BA}</a:tableStyleId>
              </a:tblPr>
              <a:tblGrid>
                <a:gridCol w="712875">
                  <a:extLst>
                    <a:ext uri="{9D8B030D-6E8A-4147-A177-3AD203B41FA5}">
                      <a16:colId xmlns:a16="http://schemas.microsoft.com/office/drawing/2014/main" val="20000"/>
                    </a:ext>
                  </a:extLst>
                </a:gridCol>
                <a:gridCol w="2751050">
                  <a:extLst>
                    <a:ext uri="{9D8B030D-6E8A-4147-A177-3AD203B41FA5}">
                      <a16:colId xmlns:a16="http://schemas.microsoft.com/office/drawing/2014/main" val="20001"/>
                    </a:ext>
                  </a:extLst>
                </a:gridCol>
                <a:gridCol w="461275">
                  <a:extLst>
                    <a:ext uri="{9D8B030D-6E8A-4147-A177-3AD203B41FA5}">
                      <a16:colId xmlns:a16="http://schemas.microsoft.com/office/drawing/2014/main" val="20002"/>
                    </a:ext>
                  </a:extLst>
                </a:gridCol>
                <a:gridCol w="463450">
                  <a:extLst>
                    <a:ext uri="{9D8B030D-6E8A-4147-A177-3AD203B41FA5}">
                      <a16:colId xmlns:a16="http://schemas.microsoft.com/office/drawing/2014/main" val="20003"/>
                    </a:ext>
                  </a:extLst>
                </a:gridCol>
                <a:gridCol w="463450">
                  <a:extLst>
                    <a:ext uri="{9D8B030D-6E8A-4147-A177-3AD203B41FA5}">
                      <a16:colId xmlns:a16="http://schemas.microsoft.com/office/drawing/2014/main" val="20004"/>
                    </a:ext>
                  </a:extLst>
                </a:gridCol>
                <a:gridCol w="417750">
                  <a:extLst>
                    <a:ext uri="{9D8B030D-6E8A-4147-A177-3AD203B41FA5}">
                      <a16:colId xmlns:a16="http://schemas.microsoft.com/office/drawing/2014/main" val="20005"/>
                    </a:ext>
                  </a:extLst>
                </a:gridCol>
                <a:gridCol w="417750">
                  <a:extLst>
                    <a:ext uri="{9D8B030D-6E8A-4147-A177-3AD203B41FA5}">
                      <a16:colId xmlns:a16="http://schemas.microsoft.com/office/drawing/2014/main" val="20006"/>
                    </a:ext>
                  </a:extLst>
                </a:gridCol>
                <a:gridCol w="417750">
                  <a:extLst>
                    <a:ext uri="{9D8B030D-6E8A-4147-A177-3AD203B41FA5}">
                      <a16:colId xmlns:a16="http://schemas.microsoft.com/office/drawing/2014/main" val="20007"/>
                    </a:ext>
                  </a:extLst>
                </a:gridCol>
                <a:gridCol w="417750">
                  <a:extLst>
                    <a:ext uri="{9D8B030D-6E8A-4147-A177-3AD203B41FA5}">
                      <a16:colId xmlns:a16="http://schemas.microsoft.com/office/drawing/2014/main" val="20008"/>
                    </a:ext>
                  </a:extLst>
                </a:gridCol>
                <a:gridCol w="417750">
                  <a:extLst>
                    <a:ext uri="{9D8B030D-6E8A-4147-A177-3AD203B41FA5}">
                      <a16:colId xmlns:a16="http://schemas.microsoft.com/office/drawing/2014/main" val="20009"/>
                    </a:ext>
                  </a:extLst>
                </a:gridCol>
                <a:gridCol w="417750">
                  <a:extLst>
                    <a:ext uri="{9D8B030D-6E8A-4147-A177-3AD203B41FA5}">
                      <a16:colId xmlns:a16="http://schemas.microsoft.com/office/drawing/2014/main" val="20010"/>
                    </a:ext>
                  </a:extLst>
                </a:gridCol>
                <a:gridCol w="417750">
                  <a:extLst>
                    <a:ext uri="{9D8B030D-6E8A-4147-A177-3AD203B41FA5}">
                      <a16:colId xmlns:a16="http://schemas.microsoft.com/office/drawing/2014/main" val="20011"/>
                    </a:ext>
                  </a:extLst>
                </a:gridCol>
                <a:gridCol w="417750">
                  <a:extLst>
                    <a:ext uri="{9D8B030D-6E8A-4147-A177-3AD203B41FA5}">
                      <a16:colId xmlns:a16="http://schemas.microsoft.com/office/drawing/2014/main" val="20012"/>
                    </a:ext>
                  </a:extLst>
                </a:gridCol>
                <a:gridCol w="417750">
                  <a:extLst>
                    <a:ext uri="{9D8B030D-6E8A-4147-A177-3AD203B41FA5}">
                      <a16:colId xmlns:a16="http://schemas.microsoft.com/office/drawing/2014/main" val="20013"/>
                    </a:ext>
                  </a:extLst>
                </a:gridCol>
                <a:gridCol w="417750">
                  <a:extLst>
                    <a:ext uri="{9D8B030D-6E8A-4147-A177-3AD203B41FA5}">
                      <a16:colId xmlns:a16="http://schemas.microsoft.com/office/drawing/2014/main" val="20014"/>
                    </a:ext>
                  </a:extLst>
                </a:gridCol>
              </a:tblGrid>
              <a:tr h="150100">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0"/>
                  </a:ext>
                </a:extLst>
              </a:tr>
              <a:tr h="150100">
                <a:tc>
                  <a:txBody>
                    <a:bodyPr/>
                    <a:lstStyle/>
                    <a:p>
                      <a:pPr marL="0" marR="0" lvl="0" indent="0" algn="ctr" rtl="0">
                        <a:spcBef>
                          <a:spcPts val="0"/>
                        </a:spcBef>
                        <a:spcAft>
                          <a:spcPts val="0"/>
                        </a:spcAft>
                        <a:buNone/>
                      </a:pPr>
                      <a:r>
                        <a:rPr lang="en-US" sz="800" b="1" u="none" strike="noStrike" cap="none"/>
                        <a:t>DATES</a:t>
                      </a: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1"/>
                  </a:ext>
                </a:extLst>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2"/>
                  </a:ext>
                </a:extLst>
              </a:tr>
              <a:tr h="150100">
                <a:tc>
                  <a:txBody>
                    <a:bodyPr/>
                    <a:lstStyle/>
                    <a:p>
                      <a:pPr marL="0" marR="0" lvl="0" indent="0" algn="l" rtl="0">
                        <a:spcBef>
                          <a:spcPts val="0"/>
                        </a:spcBef>
                        <a:spcAft>
                          <a:spcPts val="0"/>
                        </a:spcAft>
                        <a:buNone/>
                      </a:pPr>
                      <a:r>
                        <a:rPr lang="en-US" sz="800" b="1" u="none" strike="noStrike" cap="none"/>
                        <a:t>CD4</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health of immune system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3"/>
                  </a:ext>
                </a:extLst>
              </a:tr>
              <a:tr h="150100">
                <a:tc>
                  <a:txBody>
                    <a:bodyPr/>
                    <a:lstStyle/>
                    <a:p>
                      <a:pPr marL="0" marR="0" lvl="0" indent="0" algn="l" rtl="0">
                        <a:spcBef>
                          <a:spcPts val="0"/>
                        </a:spcBef>
                        <a:spcAft>
                          <a:spcPts val="0"/>
                        </a:spcAft>
                        <a:buNone/>
                      </a:pPr>
                      <a:r>
                        <a:rPr lang="en-US" sz="800" b="1" u="none" strike="noStrike" cap="none"/>
                        <a:t>CD4%</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of CD4's working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4"/>
                  </a:ext>
                </a:extLst>
              </a:tr>
              <a:tr h="150100">
                <a:tc>
                  <a:txBody>
                    <a:bodyPr/>
                    <a:lstStyle/>
                    <a:p>
                      <a:pPr marL="0" marR="0" lvl="0" indent="0" algn="l" rtl="0">
                        <a:spcBef>
                          <a:spcPts val="0"/>
                        </a:spcBef>
                        <a:spcAft>
                          <a:spcPts val="0"/>
                        </a:spcAft>
                        <a:buNone/>
                      </a:pPr>
                      <a:r>
                        <a:rPr lang="en-US" sz="800" b="1" u="none" strike="noStrike" cap="none"/>
                        <a:t>VL</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virus-enemy</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5"/>
                  </a:ext>
                </a:extLst>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6"/>
                  </a:ext>
                </a:extLst>
              </a:tr>
              <a:tr h="150100">
                <a:tc>
                  <a:txBody>
                    <a:bodyPr/>
                    <a:lstStyle/>
                    <a:p>
                      <a:pPr marL="0" marR="0" lvl="0" indent="0" algn="l" rtl="0">
                        <a:spcBef>
                          <a:spcPts val="0"/>
                        </a:spcBef>
                        <a:spcAft>
                          <a:spcPts val="0"/>
                        </a:spcAft>
                        <a:buNone/>
                      </a:pPr>
                      <a:r>
                        <a:rPr lang="en-US" sz="800" b="1" u="none" strike="noStrike" cap="none"/>
                        <a:t>AST</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liver-muscle disease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7"/>
                  </a:ext>
                </a:extLst>
              </a:tr>
              <a:tr h="150100">
                <a:tc>
                  <a:txBody>
                    <a:bodyPr/>
                    <a:lstStyle/>
                    <a:p>
                      <a:pPr marL="0" marR="0" lvl="0" indent="0" algn="l" rtl="0">
                        <a:spcBef>
                          <a:spcPts val="0"/>
                        </a:spcBef>
                        <a:spcAft>
                          <a:spcPts val="0"/>
                        </a:spcAft>
                        <a:buNone/>
                      </a:pPr>
                      <a:r>
                        <a:rPr lang="en-US" sz="800" b="1" u="none" strike="noStrike" cap="none"/>
                        <a:t>ALT</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liver-detects disease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8"/>
                  </a:ext>
                </a:extLst>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9"/>
                  </a:ext>
                </a:extLst>
              </a:tr>
              <a:tr h="276725">
                <a:tc>
                  <a:txBody>
                    <a:bodyPr/>
                    <a:lstStyle/>
                    <a:p>
                      <a:pPr marL="0" marR="0" lvl="0" indent="0" algn="l" rtl="0">
                        <a:spcBef>
                          <a:spcPts val="0"/>
                        </a:spcBef>
                        <a:spcAft>
                          <a:spcPts val="0"/>
                        </a:spcAft>
                        <a:buNone/>
                      </a:pPr>
                      <a:r>
                        <a:rPr lang="en-US" sz="800" b="1" u="none" strike="noStrike" cap="none"/>
                        <a:t>BUN</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waste product-filtered/kidney liver dysfunction</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0"/>
                  </a:ext>
                </a:extLst>
              </a:tr>
              <a:tr h="276725">
                <a:tc>
                  <a:txBody>
                    <a:bodyPr/>
                    <a:lstStyle/>
                    <a:p>
                      <a:pPr marL="0" marR="0" lvl="0" indent="0" algn="l" rtl="0">
                        <a:spcBef>
                          <a:spcPts val="0"/>
                        </a:spcBef>
                        <a:spcAft>
                          <a:spcPts val="0"/>
                        </a:spcAft>
                        <a:buNone/>
                      </a:pPr>
                      <a:r>
                        <a:rPr lang="en-US" sz="800" b="1" u="none" strike="noStrike" cap="none"/>
                        <a:t>CREATININE</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waste product-filtered/kidney liver damage</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1"/>
                  </a:ext>
                </a:extLst>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2"/>
                  </a:ext>
                </a:extLst>
              </a:tr>
              <a:tr h="150100">
                <a:tc>
                  <a:txBody>
                    <a:bodyPr/>
                    <a:lstStyle/>
                    <a:p>
                      <a:pPr marL="0" marR="0" lvl="0" indent="0" algn="l" rtl="0">
                        <a:spcBef>
                          <a:spcPts val="0"/>
                        </a:spcBef>
                        <a:spcAft>
                          <a:spcPts val="0"/>
                        </a:spcAft>
                        <a:buNone/>
                      </a:pPr>
                      <a:r>
                        <a:rPr lang="en-US" sz="800" b="1" u="none" strike="noStrike" cap="none"/>
                        <a:t>Trigly</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fat in blood</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3"/>
                  </a:ext>
                </a:extLst>
              </a:tr>
              <a:tr h="150100">
                <a:tc>
                  <a:txBody>
                    <a:bodyPr/>
                    <a:lstStyle/>
                    <a:p>
                      <a:pPr marL="0" marR="0" lvl="0" indent="0" algn="l" rtl="0">
                        <a:spcBef>
                          <a:spcPts val="0"/>
                        </a:spcBef>
                        <a:spcAft>
                          <a:spcPts val="0"/>
                        </a:spcAft>
                        <a:buNone/>
                      </a:pPr>
                      <a:r>
                        <a:rPr lang="en-US" sz="800" b="1" u="none" strike="noStrike" cap="none"/>
                        <a:t>total Ch</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less than 200</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4"/>
                  </a:ext>
                </a:extLst>
              </a:tr>
              <a:tr h="150100">
                <a:tc>
                  <a:txBody>
                    <a:bodyPr/>
                    <a:lstStyle/>
                    <a:p>
                      <a:pPr marL="0" marR="0" lvl="0" indent="0" algn="l" rtl="0">
                        <a:spcBef>
                          <a:spcPts val="0"/>
                        </a:spcBef>
                        <a:spcAft>
                          <a:spcPts val="0"/>
                        </a:spcAft>
                        <a:buNone/>
                      </a:pPr>
                      <a:r>
                        <a:rPr lang="en-US" sz="800" b="1" u="none" strike="noStrike" cap="none"/>
                        <a:t>LDL</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less than 130</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5"/>
                  </a:ext>
                </a:extLst>
              </a:tr>
              <a:tr h="150100">
                <a:tc>
                  <a:txBody>
                    <a:bodyPr/>
                    <a:lstStyle/>
                    <a:p>
                      <a:pPr marL="0" marR="0" lvl="0" indent="0" algn="l" rtl="0">
                        <a:spcBef>
                          <a:spcPts val="0"/>
                        </a:spcBef>
                        <a:spcAft>
                          <a:spcPts val="0"/>
                        </a:spcAft>
                        <a:buNone/>
                      </a:pPr>
                      <a:r>
                        <a:rPr lang="en-US" sz="800" b="1" u="none" strike="noStrike" cap="none"/>
                        <a:t>HDL</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greater than 40</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6"/>
                  </a:ext>
                </a:extLst>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7"/>
                  </a:ext>
                </a:extLst>
              </a:tr>
              <a:tr h="150100">
                <a:tc>
                  <a:txBody>
                    <a:bodyPr/>
                    <a:lstStyle/>
                    <a:p>
                      <a:pPr marL="0" marR="0" lvl="0" indent="0" algn="l" rtl="0">
                        <a:spcBef>
                          <a:spcPts val="0"/>
                        </a:spcBef>
                        <a:spcAft>
                          <a:spcPts val="0"/>
                        </a:spcAft>
                        <a:buNone/>
                      </a:pPr>
                      <a:r>
                        <a:rPr lang="en-US" sz="800" b="1" u="none" strike="noStrike" cap="none"/>
                        <a:t>Glucose</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sugar in the blood &lt;99</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8"/>
                  </a:ext>
                </a:extLst>
              </a:tr>
              <a:tr h="150100">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9"/>
                  </a:ext>
                </a:extLst>
              </a:tr>
              <a:tr h="150100">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20"/>
                  </a:ext>
                </a:extLst>
              </a:tr>
            </a:tbl>
          </a:graphicData>
        </a:graphic>
      </p:graphicFrame>
      <p:sp>
        <p:nvSpPr>
          <p:cNvPr id="408" name="Google Shape;408;p29"/>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0" y="3069494"/>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a:latin typeface="Arial"/>
                <a:ea typeface="Arial"/>
                <a:cs typeface="Arial"/>
                <a:sym typeface="Arial"/>
              </a:rPr>
              <a:t>VIDEO</a:t>
            </a:r>
            <a:endParaRPr b="1">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Sample – CD4 Test</a:t>
            </a:r>
            <a:endParaRPr/>
          </a:p>
        </p:txBody>
      </p:sp>
      <p:sp>
        <p:nvSpPr>
          <p:cNvPr id="415" name="Google Shape;415;p30"/>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416" name="Google Shape;416;p30"/>
          <p:cNvPicPr preferRelativeResize="0"/>
          <p:nvPr/>
        </p:nvPicPr>
        <p:blipFill rotWithShape="1">
          <a:blip r:embed="rId3">
            <a:alphaModFix/>
          </a:blip>
          <a:srcRect/>
          <a:stretch/>
        </p:blipFill>
        <p:spPr>
          <a:xfrm>
            <a:off x="453795" y="1264732"/>
            <a:ext cx="8236410" cy="43285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Sample – Blood Chemistry Tests</a:t>
            </a:r>
            <a:endParaRPr/>
          </a:p>
        </p:txBody>
      </p:sp>
      <p:sp>
        <p:nvSpPr>
          <p:cNvPr id="423" name="Google Shape;423;p31"/>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424" name="Google Shape;424;p31"/>
          <p:cNvPicPr preferRelativeResize="0">
            <a:picLocks noGrp="1"/>
          </p:cNvPicPr>
          <p:nvPr>
            <p:ph type="body" idx="1"/>
          </p:nvPr>
        </p:nvPicPr>
        <p:blipFill rotWithShape="1">
          <a:blip r:embed="rId3">
            <a:alphaModFix/>
          </a:blip>
          <a:srcRect/>
          <a:stretch/>
        </p:blipFill>
        <p:spPr>
          <a:xfrm>
            <a:off x="444500" y="1293519"/>
            <a:ext cx="8551209" cy="43452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Sample – Viral Load Test</a:t>
            </a:r>
            <a:endParaRPr/>
          </a:p>
        </p:txBody>
      </p:sp>
      <p:sp>
        <p:nvSpPr>
          <p:cNvPr id="431" name="Google Shape;431;p3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432" name="Google Shape;432;p32"/>
          <p:cNvPicPr preferRelativeResize="0">
            <a:picLocks noGrp="1"/>
          </p:cNvPicPr>
          <p:nvPr>
            <p:ph type="body" idx="1"/>
          </p:nvPr>
        </p:nvPicPr>
        <p:blipFill rotWithShape="1">
          <a:blip r:embed="rId3">
            <a:alphaModFix/>
          </a:blip>
          <a:srcRect/>
          <a:stretch/>
        </p:blipFill>
        <p:spPr>
          <a:xfrm>
            <a:off x="269585" y="1447800"/>
            <a:ext cx="8591839" cy="417190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What is a “Normal” Lab Value?</a:t>
            </a:r>
            <a:endParaRPr/>
          </a:p>
        </p:txBody>
      </p:sp>
      <p:sp>
        <p:nvSpPr>
          <p:cNvPr id="440" name="Google Shape;440;p33"/>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342900" algn="l" rtl="0">
              <a:lnSpc>
                <a:spcPct val="80000"/>
              </a:lnSpc>
              <a:spcBef>
                <a:spcPts val="0"/>
              </a:spcBef>
              <a:spcAft>
                <a:spcPts val="0"/>
              </a:spcAft>
              <a:buClr>
                <a:srgbClr val="C00000"/>
              </a:buClr>
              <a:buSzPts val="2400"/>
              <a:buChar char="▪"/>
            </a:pPr>
            <a:r>
              <a:rPr lang="en-US"/>
              <a:t>“Normal” or “reference range” values are found on a lab report</a:t>
            </a:r>
            <a:endParaRPr/>
          </a:p>
          <a:p>
            <a:pPr marL="342900" lvl="0" indent="-342900" algn="l" rtl="0">
              <a:lnSpc>
                <a:spcPct val="80000"/>
              </a:lnSpc>
              <a:spcBef>
                <a:spcPts val="0"/>
              </a:spcBef>
              <a:spcAft>
                <a:spcPts val="0"/>
              </a:spcAft>
              <a:buClr>
                <a:srgbClr val="C00000"/>
              </a:buClr>
              <a:buSzPts val="2400"/>
              <a:buChar char="▪"/>
            </a:pPr>
            <a:r>
              <a:rPr lang="en-US"/>
              <a:t>Lab results can be low, high, or within normal range</a:t>
            </a:r>
            <a:endParaRPr/>
          </a:p>
          <a:p>
            <a:pPr marL="342900" lvl="0" indent="-342900" algn="l" rtl="0">
              <a:lnSpc>
                <a:spcPct val="80000"/>
              </a:lnSpc>
              <a:spcBef>
                <a:spcPts val="0"/>
              </a:spcBef>
              <a:spcAft>
                <a:spcPts val="0"/>
              </a:spcAft>
              <a:buClr>
                <a:srgbClr val="C00000"/>
              </a:buClr>
              <a:buSzPts val="2400"/>
              <a:buChar char="▪"/>
            </a:pPr>
            <a:r>
              <a:rPr lang="en-US"/>
              <a:t>If labs are too high or too low, the client should talk to their healthcare provider</a:t>
            </a:r>
            <a:endParaRPr/>
          </a:p>
        </p:txBody>
      </p:sp>
      <p:pic>
        <p:nvPicPr>
          <p:cNvPr id="441" name="Google Shape;441;p33" descr="range Arrow"/>
          <p:cNvPicPr preferRelativeResize="0"/>
          <p:nvPr/>
        </p:nvPicPr>
        <p:blipFill rotWithShape="1">
          <a:blip r:embed="rId3">
            <a:alphaModFix/>
          </a:blip>
          <a:srcRect/>
          <a:stretch/>
        </p:blipFill>
        <p:spPr>
          <a:xfrm>
            <a:off x="2590801" y="3386759"/>
            <a:ext cx="3743324" cy="1563749"/>
          </a:xfrm>
          <a:prstGeom prst="rect">
            <a:avLst/>
          </a:prstGeom>
          <a:noFill/>
          <a:ln>
            <a:noFill/>
          </a:ln>
        </p:spPr>
      </p:pic>
      <p:sp>
        <p:nvSpPr>
          <p:cNvPr id="442" name="Google Shape;442;p33"/>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4"/>
          <p:cNvSpPr txBox="1">
            <a:spLocks noGrp="1"/>
          </p:cNvSpPr>
          <p:nvPr>
            <p:ph type="title"/>
          </p:nvPr>
        </p:nvSpPr>
        <p:spPr>
          <a:xfrm>
            <a:off x="495300" y="73471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HIV Viral Load</a:t>
            </a:r>
            <a:endParaRPr dirty="0"/>
          </a:p>
        </p:txBody>
      </p:sp>
      <p:sp>
        <p:nvSpPr>
          <p:cNvPr id="450" name="Google Shape;450;p3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dirty="0"/>
              <a:t>Measures the amount of HIV in the blood</a:t>
            </a:r>
            <a:endParaRPr dirty="0"/>
          </a:p>
          <a:p>
            <a:pPr marL="342900" lvl="0" indent="-342900" algn="l" rtl="0">
              <a:spcBef>
                <a:spcPts val="0"/>
              </a:spcBef>
              <a:spcAft>
                <a:spcPts val="0"/>
              </a:spcAft>
              <a:buClr>
                <a:srgbClr val="C00000"/>
              </a:buClr>
              <a:buSzPts val="2400"/>
              <a:buChar char="▪"/>
            </a:pPr>
            <a:r>
              <a:rPr lang="en-US" dirty="0"/>
              <a:t>Very useful in deciding when to begin or change HIV medications</a:t>
            </a:r>
            <a:endParaRPr dirty="0"/>
          </a:p>
        </p:txBody>
      </p:sp>
      <p:sp>
        <p:nvSpPr>
          <p:cNvPr id="451" name="Google Shape;451;p34"/>
          <p:cNvSpPr txBox="1"/>
          <p:nvPr/>
        </p:nvSpPr>
        <p:spPr>
          <a:xfrm>
            <a:off x="3335239" y="4246960"/>
            <a:ext cx="2377083" cy="300082"/>
          </a:xfrm>
          <a:prstGeom prst="rect">
            <a:avLst/>
          </a:prstGeom>
          <a:solidFill>
            <a:srgbClr val="FFEEA3">
              <a:alpha val="39607"/>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350" b="0" i="1" u="none" strike="noStrike" cap="none">
              <a:solidFill>
                <a:srgbClr val="474747"/>
              </a:solidFill>
              <a:latin typeface="Calibri"/>
              <a:ea typeface="Calibri"/>
              <a:cs typeface="Calibri"/>
              <a:sym typeface="Calibri"/>
            </a:endParaRPr>
          </a:p>
        </p:txBody>
      </p:sp>
      <p:grpSp>
        <p:nvGrpSpPr>
          <p:cNvPr id="452" name="Google Shape;452;p34"/>
          <p:cNvGrpSpPr/>
          <p:nvPr/>
        </p:nvGrpSpPr>
        <p:grpSpPr>
          <a:xfrm>
            <a:off x="2900363" y="3714750"/>
            <a:ext cx="3686175" cy="1257300"/>
            <a:chOff x="860" y="2630"/>
            <a:chExt cx="4045" cy="773"/>
          </a:xfrm>
        </p:grpSpPr>
        <p:pic>
          <p:nvPicPr>
            <p:cNvPr id="453" name="Google Shape;453;p34" descr="Blue box outline_sm2"/>
            <p:cNvPicPr preferRelativeResize="0"/>
            <p:nvPr/>
          </p:nvPicPr>
          <p:blipFill rotWithShape="1">
            <a:blip r:embed="rId3">
              <a:alphaModFix/>
            </a:blip>
            <a:srcRect/>
            <a:stretch/>
          </p:blipFill>
          <p:spPr>
            <a:xfrm>
              <a:off x="860" y="2630"/>
              <a:ext cx="4045" cy="773"/>
            </a:xfrm>
            <a:prstGeom prst="rect">
              <a:avLst/>
            </a:prstGeom>
            <a:noFill/>
            <a:ln>
              <a:noFill/>
            </a:ln>
          </p:spPr>
        </p:pic>
        <p:sp>
          <p:nvSpPr>
            <p:cNvPr id="454" name="Google Shape;454;p34"/>
            <p:cNvSpPr/>
            <p:nvPr/>
          </p:nvSpPr>
          <p:spPr>
            <a:xfrm>
              <a:off x="1147" y="2721"/>
              <a:ext cx="3429" cy="611"/>
            </a:xfrm>
            <a:prstGeom prst="rect">
              <a:avLst/>
            </a:prstGeom>
            <a:solidFill>
              <a:srgbClr val="E3F2F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n-US" sz="1575" b="0" i="1" u="none" strike="noStrike" cap="none">
                  <a:solidFill>
                    <a:srgbClr val="000000"/>
                  </a:solidFill>
                  <a:latin typeface="Josefin Sans"/>
                  <a:ea typeface="Josefin Sans"/>
                  <a:cs typeface="Josefin Sans"/>
                  <a:sym typeface="Josefin Sans"/>
                </a:rPr>
                <a:t>The goal: Keep your viral load as low as possible &lt; 20 copies per ml blood</a:t>
              </a:r>
              <a:endParaRPr/>
            </a:p>
          </p:txBody>
        </p:sp>
      </p:grpSp>
      <p:sp>
        <p:nvSpPr>
          <p:cNvPr id="455" name="Google Shape;455;p34"/>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472350" y="877626"/>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Understanding Viral Load Test Results</a:t>
            </a:r>
            <a:endParaRPr/>
          </a:p>
        </p:txBody>
      </p:sp>
      <p:sp>
        <p:nvSpPr>
          <p:cNvPr id="463" name="Google Shape;463;p35"/>
          <p:cNvSpPr txBox="1">
            <a:spLocks noGrp="1"/>
          </p:cNvSpPr>
          <p:nvPr>
            <p:ph type="body" idx="1"/>
          </p:nvPr>
        </p:nvSpPr>
        <p:spPr>
          <a:xfrm>
            <a:off x="608021" y="1797652"/>
            <a:ext cx="7688485" cy="332432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dirty="0"/>
              <a:t>A person with HIV can have a viral load from less than 20 copies to over 1,000,000 copies per milliliter of blood (copies/mL)</a:t>
            </a:r>
            <a:endParaRPr dirty="0"/>
          </a:p>
          <a:p>
            <a:pPr marL="342900" lvl="0" indent="-342900" algn="l" rtl="0">
              <a:spcBef>
                <a:spcPts val="0"/>
              </a:spcBef>
              <a:spcAft>
                <a:spcPts val="0"/>
              </a:spcAft>
              <a:buClr>
                <a:srgbClr val="C00000"/>
              </a:buClr>
              <a:buSzPts val="2400"/>
              <a:buChar char="▪"/>
            </a:pPr>
            <a:r>
              <a:rPr lang="en-US" dirty="0"/>
              <a:t>Less than 20 copies/mL = “undetectable”</a:t>
            </a:r>
            <a:endParaRPr dirty="0"/>
          </a:p>
          <a:p>
            <a:pPr marL="742950" lvl="1" indent="-285750" algn="l" rtl="0">
              <a:spcBef>
                <a:spcPts val="0"/>
              </a:spcBef>
              <a:spcAft>
                <a:spcPts val="0"/>
              </a:spcAft>
              <a:buClr>
                <a:srgbClr val="C00000"/>
              </a:buClr>
              <a:buSzPts val="1800"/>
              <a:buChar char="▪"/>
            </a:pPr>
            <a:r>
              <a:rPr lang="en-US" dirty="0">
                <a:solidFill>
                  <a:srgbClr val="595959"/>
                </a:solidFill>
              </a:rPr>
              <a:t>Undetectable does </a:t>
            </a:r>
            <a:r>
              <a:rPr lang="en-US" b="1" dirty="0">
                <a:solidFill>
                  <a:srgbClr val="595959"/>
                </a:solidFill>
              </a:rPr>
              <a:t>not</a:t>
            </a:r>
            <a:r>
              <a:rPr lang="en-US" dirty="0">
                <a:solidFill>
                  <a:srgbClr val="595959"/>
                </a:solidFill>
              </a:rPr>
              <a:t> mean the person is cured</a:t>
            </a:r>
            <a:endParaRPr dirty="0"/>
          </a:p>
          <a:p>
            <a:pPr marL="342900" lvl="0" indent="-342900" algn="l" rtl="0">
              <a:spcBef>
                <a:spcPts val="0"/>
              </a:spcBef>
              <a:spcAft>
                <a:spcPts val="0"/>
              </a:spcAft>
              <a:buClr>
                <a:srgbClr val="C00000"/>
              </a:buClr>
              <a:buSzPts val="2400"/>
              <a:buChar char="▪"/>
            </a:pPr>
            <a:r>
              <a:rPr lang="en-US" dirty="0"/>
              <a:t>Less than 200 copies/mL = “virally suppressed”</a:t>
            </a:r>
            <a:endParaRPr dirty="0"/>
          </a:p>
          <a:p>
            <a:pPr marL="742950" lvl="1" indent="-285750" algn="l" rtl="0">
              <a:spcBef>
                <a:spcPts val="0"/>
              </a:spcBef>
              <a:spcAft>
                <a:spcPts val="0"/>
              </a:spcAft>
              <a:buClr>
                <a:srgbClr val="C00000"/>
              </a:buClr>
              <a:buSzPts val="1800"/>
              <a:buChar char="▪"/>
            </a:pPr>
            <a:r>
              <a:rPr lang="en-US" dirty="0">
                <a:solidFill>
                  <a:srgbClr val="595959"/>
                </a:solidFill>
              </a:rPr>
              <a:t>Virally suppressed means the person’s virus has been controlled, but is still present but at low levels, suppressing or reducing the function and replication of a virus</a:t>
            </a:r>
            <a:endParaRPr dirty="0">
              <a:solidFill>
                <a:srgbClr val="595959"/>
              </a:solidFill>
            </a:endParaRPr>
          </a:p>
          <a:p>
            <a:pPr marL="257175" lvl="1" indent="0" algn="l" rtl="0">
              <a:spcBef>
                <a:spcPts val="0"/>
              </a:spcBef>
              <a:spcAft>
                <a:spcPts val="0"/>
              </a:spcAft>
              <a:buSzPts val="1800"/>
              <a:buNone/>
            </a:pPr>
            <a:endParaRPr dirty="0"/>
          </a:p>
        </p:txBody>
      </p:sp>
      <p:sp>
        <p:nvSpPr>
          <p:cNvPr id="464" name="Google Shape;464;p35"/>
          <p:cNvSpPr txBox="1"/>
          <p:nvPr/>
        </p:nvSpPr>
        <p:spPr>
          <a:xfrm>
            <a:off x="3257551" y="5141824"/>
            <a:ext cx="476846" cy="170239"/>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endParaRPr sz="1350" b="0" i="0" u="none" strike="noStrike" cap="none">
              <a:solidFill>
                <a:srgbClr val="000000"/>
              </a:solidFill>
              <a:latin typeface="Arial Black"/>
              <a:ea typeface="Arial Black"/>
              <a:cs typeface="Arial Black"/>
              <a:sym typeface="Arial Black"/>
            </a:endParaRPr>
          </a:p>
        </p:txBody>
      </p:sp>
      <p:sp>
        <p:nvSpPr>
          <p:cNvPr id="465" name="Google Shape;465;p3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a:spLocks noGrp="1"/>
          </p:cNvSpPr>
          <p:nvPr>
            <p:ph type="title"/>
          </p:nvPr>
        </p:nvSpPr>
        <p:spPr>
          <a:xfrm>
            <a:off x="506165" y="855398"/>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CD4 Cell Count</a:t>
            </a:r>
            <a:endParaRPr/>
          </a:p>
        </p:txBody>
      </p:sp>
      <p:sp>
        <p:nvSpPr>
          <p:cNvPr id="473" name="Google Shape;473;p3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en-US"/>
              <a:t>Measures the number of CD4 cells (also called T-helper cells) in your body</a:t>
            </a:r>
            <a:endParaRPr/>
          </a:p>
          <a:p>
            <a:pPr marL="342900" lvl="0" indent="-314325" algn="l" rtl="0">
              <a:lnSpc>
                <a:spcPct val="90000"/>
              </a:lnSpc>
              <a:spcBef>
                <a:spcPts val="0"/>
              </a:spcBef>
              <a:spcAft>
                <a:spcPts val="0"/>
              </a:spcAft>
              <a:buSzPts val="450"/>
              <a:buNone/>
            </a:pPr>
            <a:endParaRPr sz="450"/>
          </a:p>
          <a:p>
            <a:pPr marL="742950" lvl="1" indent="-285750" algn="l" rtl="0">
              <a:lnSpc>
                <a:spcPct val="90000"/>
              </a:lnSpc>
              <a:spcBef>
                <a:spcPts val="0"/>
              </a:spcBef>
              <a:spcAft>
                <a:spcPts val="0"/>
              </a:spcAft>
              <a:buClr>
                <a:srgbClr val="C00000"/>
              </a:buClr>
              <a:buSzPts val="1800"/>
              <a:buFont typeface="Arial"/>
              <a:buChar char="•"/>
            </a:pPr>
            <a:r>
              <a:rPr lang="en-US"/>
              <a:t>Indicates the health of the immune system</a:t>
            </a:r>
            <a:endParaRPr/>
          </a:p>
          <a:p>
            <a:pPr marL="742950" lvl="1" indent="-285750" algn="l" rtl="0">
              <a:lnSpc>
                <a:spcPct val="90000"/>
              </a:lnSpc>
              <a:spcBef>
                <a:spcPts val="0"/>
              </a:spcBef>
              <a:spcAft>
                <a:spcPts val="0"/>
              </a:spcAft>
              <a:buClr>
                <a:srgbClr val="C00000"/>
              </a:buClr>
              <a:buSzPts val="1800"/>
              <a:buFont typeface="Arial"/>
              <a:buChar char="•"/>
            </a:pPr>
            <a:r>
              <a:rPr lang="en-US"/>
              <a:t>The more CD4 cells, the stronger the immune system</a:t>
            </a:r>
            <a:endParaRPr/>
          </a:p>
        </p:txBody>
      </p:sp>
      <p:sp>
        <p:nvSpPr>
          <p:cNvPr id="474" name="Google Shape;474;p36"/>
          <p:cNvSpPr txBox="1"/>
          <p:nvPr/>
        </p:nvSpPr>
        <p:spPr>
          <a:xfrm>
            <a:off x="4092324" y="4366498"/>
            <a:ext cx="95935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0" i="0" u="none" strike="noStrike" cap="none">
                <a:solidFill>
                  <a:srgbClr val="000000"/>
                </a:solidFill>
                <a:latin typeface="Josefin Sans"/>
                <a:ea typeface="Josefin Sans"/>
                <a:cs typeface="Josefin Sans"/>
                <a:sym typeface="Josefin Sans"/>
              </a:rPr>
              <a:t>may lead to</a:t>
            </a:r>
            <a:endParaRPr/>
          </a:p>
        </p:txBody>
      </p:sp>
      <p:pic>
        <p:nvPicPr>
          <p:cNvPr id="475" name="Google Shape;475;p36" descr="yellow_arrow"/>
          <p:cNvPicPr preferRelativeResize="0"/>
          <p:nvPr/>
        </p:nvPicPr>
        <p:blipFill rotWithShape="1">
          <a:blip r:embed="rId3">
            <a:alphaModFix/>
          </a:blip>
          <a:srcRect/>
          <a:stretch/>
        </p:blipFill>
        <p:spPr>
          <a:xfrm>
            <a:off x="2761062" y="3886201"/>
            <a:ext cx="1269802" cy="1438275"/>
          </a:xfrm>
          <a:prstGeom prst="rect">
            <a:avLst/>
          </a:prstGeom>
          <a:noFill/>
          <a:ln>
            <a:noFill/>
          </a:ln>
        </p:spPr>
      </p:pic>
      <p:pic>
        <p:nvPicPr>
          <p:cNvPr id="476" name="Google Shape;476;p36" descr="red_arrow"/>
          <p:cNvPicPr preferRelativeResize="0"/>
          <p:nvPr/>
        </p:nvPicPr>
        <p:blipFill rotWithShape="1">
          <a:blip r:embed="rId4">
            <a:alphaModFix/>
          </a:blip>
          <a:srcRect/>
          <a:stretch/>
        </p:blipFill>
        <p:spPr>
          <a:xfrm>
            <a:off x="5039915" y="3771902"/>
            <a:ext cx="1268016" cy="1558529"/>
          </a:xfrm>
          <a:prstGeom prst="rect">
            <a:avLst/>
          </a:prstGeom>
          <a:noFill/>
          <a:ln>
            <a:noFill/>
          </a:ln>
        </p:spPr>
      </p:pic>
      <p:sp>
        <p:nvSpPr>
          <p:cNvPr id="477" name="Google Shape;477;p36"/>
          <p:cNvSpPr txBox="1"/>
          <p:nvPr/>
        </p:nvSpPr>
        <p:spPr>
          <a:xfrm>
            <a:off x="2999392" y="4158855"/>
            <a:ext cx="793819"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0" u="none" strike="noStrike" cap="none">
                <a:solidFill>
                  <a:srgbClr val="000000"/>
                </a:solidFill>
                <a:latin typeface="Josefin Sans"/>
                <a:ea typeface="Josefin Sans"/>
                <a:cs typeface="Josefin Sans"/>
                <a:sym typeface="Josefin Sans"/>
              </a:rPr>
              <a:t>Fewer</a:t>
            </a:r>
            <a:r>
              <a:rPr lang="en-US" sz="1350" b="0" i="0" u="none" strike="noStrike" cap="none">
                <a:solidFill>
                  <a:srgbClr val="000000"/>
                </a:solidFill>
                <a:latin typeface="Josefin Sans"/>
                <a:ea typeface="Josefin Sans"/>
                <a:cs typeface="Josefin Sans"/>
                <a:sym typeface="Josefin Sans"/>
              </a:rPr>
              <a:t> CD4 cells</a:t>
            </a:r>
            <a:endParaRPr/>
          </a:p>
        </p:txBody>
      </p:sp>
      <p:sp>
        <p:nvSpPr>
          <p:cNvPr id="478" name="Google Shape;478;p36"/>
          <p:cNvSpPr txBox="1"/>
          <p:nvPr/>
        </p:nvSpPr>
        <p:spPr>
          <a:xfrm>
            <a:off x="5218512" y="4158855"/>
            <a:ext cx="92154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0" u="none" strike="noStrike" cap="none">
                <a:solidFill>
                  <a:srgbClr val="000000"/>
                </a:solidFill>
                <a:latin typeface="Josefin Sans"/>
                <a:ea typeface="Josefin Sans"/>
                <a:cs typeface="Josefin Sans"/>
                <a:sym typeface="Josefin Sans"/>
              </a:rPr>
              <a:t>Increased</a:t>
            </a:r>
            <a:r>
              <a:rPr lang="en-US" sz="1350" b="0" i="0" u="none" strike="noStrike" cap="none">
                <a:solidFill>
                  <a:srgbClr val="000000"/>
                </a:solidFill>
                <a:latin typeface="Josefin Sans"/>
                <a:ea typeface="Josefin Sans"/>
                <a:cs typeface="Josefin Sans"/>
                <a:sym typeface="Josefin Sans"/>
              </a:rPr>
              <a:t> infections</a:t>
            </a:r>
            <a:endParaRPr/>
          </a:p>
        </p:txBody>
      </p:sp>
      <p:sp>
        <p:nvSpPr>
          <p:cNvPr id="479" name="Google Shape;479;p3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7"/>
          <p:cNvSpPr txBox="1">
            <a:spLocks noGrp="1"/>
          </p:cNvSpPr>
          <p:nvPr>
            <p:ph type="title"/>
          </p:nvPr>
        </p:nvSpPr>
        <p:spPr>
          <a:xfrm>
            <a:off x="495300" y="80027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Understanding CD4 Cell Count Results</a:t>
            </a:r>
            <a:endParaRPr/>
          </a:p>
        </p:txBody>
      </p:sp>
      <p:sp>
        <p:nvSpPr>
          <p:cNvPr id="487" name="Google Shape;487;p37"/>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en-US"/>
              <a:t>Results can be reported as two values: </a:t>
            </a:r>
            <a:endParaRPr/>
          </a:p>
          <a:p>
            <a:pPr marL="457200" lvl="1" indent="0" algn="l" rtl="0">
              <a:lnSpc>
                <a:spcPct val="90000"/>
              </a:lnSpc>
              <a:spcBef>
                <a:spcPts val="0"/>
              </a:spcBef>
              <a:spcAft>
                <a:spcPts val="0"/>
              </a:spcAft>
              <a:buSzPts val="1800"/>
              <a:buNone/>
            </a:pPr>
            <a:r>
              <a:rPr lang="en-US"/>
              <a:t>CD4 cell count (blips can be affected by stress)</a:t>
            </a:r>
            <a:endParaRPr baseline="30000"/>
          </a:p>
          <a:p>
            <a:pPr marL="1143000" lvl="2" indent="-164274" algn="l" rtl="0">
              <a:lnSpc>
                <a:spcPct val="90000"/>
              </a:lnSpc>
              <a:spcBef>
                <a:spcPts val="0"/>
              </a:spcBef>
              <a:spcAft>
                <a:spcPts val="0"/>
              </a:spcAft>
              <a:buSzPts val="1013"/>
              <a:buNone/>
            </a:pPr>
            <a:endParaRPr sz="1013" baseline="30000"/>
          </a:p>
          <a:p>
            <a:pPr marL="1143000" lvl="2" indent="-114300" algn="l" rtl="0">
              <a:lnSpc>
                <a:spcPct val="90000"/>
              </a:lnSpc>
              <a:spcBef>
                <a:spcPts val="0"/>
              </a:spcBef>
              <a:spcAft>
                <a:spcPts val="0"/>
              </a:spcAft>
              <a:buSzPts val="1800"/>
              <a:buNone/>
            </a:pPr>
            <a:endParaRPr baseline="30000"/>
          </a:p>
          <a:p>
            <a:pPr marL="1143000" lvl="2" indent="-114300" algn="l" rtl="0">
              <a:lnSpc>
                <a:spcPct val="90000"/>
              </a:lnSpc>
              <a:spcBef>
                <a:spcPts val="0"/>
              </a:spcBef>
              <a:spcAft>
                <a:spcPts val="0"/>
              </a:spcAft>
              <a:buSzPts val="1800"/>
              <a:buNone/>
            </a:pPr>
            <a:endParaRPr baseline="30000"/>
          </a:p>
          <a:p>
            <a:pPr marL="1143000" lvl="2" indent="-114300" algn="l" rtl="0">
              <a:lnSpc>
                <a:spcPct val="90000"/>
              </a:lnSpc>
              <a:spcBef>
                <a:spcPts val="0"/>
              </a:spcBef>
              <a:spcAft>
                <a:spcPts val="0"/>
              </a:spcAft>
              <a:buSzPts val="1800"/>
              <a:buNone/>
            </a:pPr>
            <a:endParaRPr/>
          </a:p>
          <a:p>
            <a:pPr marL="514350" lvl="2" indent="0" algn="l" rtl="0">
              <a:lnSpc>
                <a:spcPct val="90000"/>
              </a:lnSpc>
              <a:spcBef>
                <a:spcPts val="0"/>
              </a:spcBef>
              <a:spcAft>
                <a:spcPts val="0"/>
              </a:spcAft>
              <a:buSzPts val="1800"/>
              <a:buNone/>
            </a:pPr>
            <a:endParaRPr/>
          </a:p>
          <a:p>
            <a:pPr marL="514350" lvl="2" indent="0" algn="l" rtl="0">
              <a:lnSpc>
                <a:spcPct val="90000"/>
              </a:lnSpc>
              <a:spcBef>
                <a:spcPts val="0"/>
              </a:spcBef>
              <a:spcAft>
                <a:spcPts val="0"/>
              </a:spcAft>
              <a:buSzPts val="1800"/>
              <a:buNone/>
            </a:pPr>
            <a:endParaRPr/>
          </a:p>
          <a:p>
            <a:pPr marL="514350" lvl="2" indent="0" algn="l" rtl="0">
              <a:lnSpc>
                <a:spcPct val="90000"/>
              </a:lnSpc>
              <a:spcBef>
                <a:spcPts val="0"/>
              </a:spcBef>
              <a:spcAft>
                <a:spcPts val="0"/>
              </a:spcAft>
              <a:buSzPts val="1800"/>
              <a:buNone/>
            </a:pPr>
            <a:endParaRPr/>
          </a:p>
          <a:p>
            <a:pPr marL="742950" lvl="1" indent="-171450" algn="l" rtl="0">
              <a:lnSpc>
                <a:spcPct val="90000"/>
              </a:lnSpc>
              <a:spcBef>
                <a:spcPts val="0"/>
              </a:spcBef>
              <a:spcAft>
                <a:spcPts val="0"/>
              </a:spcAft>
              <a:buSzPts val="1800"/>
              <a:buNone/>
            </a:pPr>
            <a:endParaRPr/>
          </a:p>
          <a:p>
            <a:pPr marL="457200" lvl="1" indent="0" algn="l" rtl="0">
              <a:lnSpc>
                <a:spcPct val="90000"/>
              </a:lnSpc>
              <a:spcBef>
                <a:spcPts val="0"/>
              </a:spcBef>
              <a:spcAft>
                <a:spcPts val="0"/>
              </a:spcAft>
              <a:buSzPts val="1800"/>
              <a:buNone/>
            </a:pPr>
            <a:r>
              <a:rPr lang="en-US"/>
              <a:t>CD4 cell percentage (no variance)</a:t>
            </a:r>
            <a:endParaRPr/>
          </a:p>
        </p:txBody>
      </p:sp>
      <p:pic>
        <p:nvPicPr>
          <p:cNvPr id="488" name="Google Shape;488;p37" descr="range Arrow"/>
          <p:cNvPicPr preferRelativeResize="0"/>
          <p:nvPr/>
        </p:nvPicPr>
        <p:blipFill rotWithShape="1">
          <a:blip r:embed="rId3">
            <a:alphaModFix/>
          </a:blip>
          <a:srcRect/>
          <a:stretch/>
        </p:blipFill>
        <p:spPr>
          <a:xfrm>
            <a:off x="3200400" y="4514850"/>
            <a:ext cx="2771775" cy="914400"/>
          </a:xfrm>
          <a:prstGeom prst="rect">
            <a:avLst/>
          </a:prstGeom>
          <a:noFill/>
          <a:ln>
            <a:noFill/>
          </a:ln>
        </p:spPr>
      </p:pic>
      <p:sp>
        <p:nvSpPr>
          <p:cNvPr id="489" name="Google Shape;489;p37"/>
          <p:cNvSpPr txBox="1"/>
          <p:nvPr/>
        </p:nvSpPr>
        <p:spPr>
          <a:xfrm>
            <a:off x="3986212" y="3228975"/>
            <a:ext cx="985838" cy="213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500 – 1,600 </a:t>
            </a:r>
            <a:r>
              <a:rPr lang="en-US" sz="788" b="0" i="0" u="none" strike="noStrike" cap="none">
                <a:solidFill>
                  <a:srgbClr val="232323"/>
                </a:solidFill>
                <a:latin typeface="Calibri"/>
                <a:ea typeface="Calibri"/>
                <a:cs typeface="Calibri"/>
                <a:sym typeface="Calibri"/>
              </a:rPr>
              <a:t>mm</a:t>
            </a:r>
            <a:r>
              <a:rPr lang="en-US" sz="788" b="0" i="0" u="none" strike="noStrike" cap="none" baseline="30000">
                <a:solidFill>
                  <a:srgbClr val="232323"/>
                </a:solidFill>
                <a:latin typeface="Calibri"/>
                <a:ea typeface="Calibri"/>
                <a:cs typeface="Calibri"/>
                <a:sym typeface="Calibri"/>
              </a:rPr>
              <a:t>3</a:t>
            </a:r>
            <a:endParaRPr/>
          </a:p>
        </p:txBody>
      </p:sp>
      <p:pic>
        <p:nvPicPr>
          <p:cNvPr id="490" name="Google Shape;490;p37" descr="range Arrow"/>
          <p:cNvPicPr preferRelativeResize="0"/>
          <p:nvPr/>
        </p:nvPicPr>
        <p:blipFill rotWithShape="1">
          <a:blip r:embed="rId3">
            <a:alphaModFix/>
          </a:blip>
          <a:srcRect/>
          <a:stretch/>
        </p:blipFill>
        <p:spPr>
          <a:xfrm>
            <a:off x="3157539" y="2817616"/>
            <a:ext cx="2778919" cy="822722"/>
          </a:xfrm>
          <a:prstGeom prst="rect">
            <a:avLst/>
          </a:prstGeom>
          <a:noFill/>
          <a:ln>
            <a:noFill/>
          </a:ln>
        </p:spPr>
      </p:pic>
      <p:sp>
        <p:nvSpPr>
          <p:cNvPr id="491" name="Google Shape;491;p37"/>
          <p:cNvSpPr txBox="1"/>
          <p:nvPr/>
        </p:nvSpPr>
        <p:spPr>
          <a:xfrm>
            <a:off x="3971927" y="3406378"/>
            <a:ext cx="1035844" cy="334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Arial"/>
                <a:ea typeface="Arial"/>
                <a:cs typeface="Arial"/>
                <a:sym typeface="Arial"/>
              </a:rPr>
              <a:t>500 – 1,500 </a:t>
            </a:r>
            <a:endParaRPr/>
          </a:p>
          <a:p>
            <a:pPr marL="0" marR="0" lvl="0" indent="0" algn="ctr" rtl="0">
              <a:spcBef>
                <a:spcPts val="0"/>
              </a:spcBef>
              <a:spcAft>
                <a:spcPts val="0"/>
              </a:spcAft>
              <a:buNone/>
            </a:pPr>
            <a:r>
              <a:rPr lang="en-US" sz="788" b="0" i="0" u="none" strike="noStrike" cap="none">
                <a:solidFill>
                  <a:srgbClr val="000000"/>
                </a:solidFill>
                <a:latin typeface="Arial"/>
                <a:ea typeface="Arial"/>
                <a:cs typeface="Arial"/>
                <a:sym typeface="Arial"/>
              </a:rPr>
              <a:t>cells/</a:t>
            </a:r>
            <a:r>
              <a:rPr lang="en-US" sz="788" b="0" i="0" u="none" strike="noStrike" cap="none">
                <a:solidFill>
                  <a:srgbClr val="232323"/>
                </a:solidFill>
                <a:latin typeface="Arial"/>
                <a:ea typeface="Arial"/>
                <a:cs typeface="Arial"/>
                <a:sym typeface="Arial"/>
              </a:rPr>
              <a:t>mm</a:t>
            </a:r>
            <a:r>
              <a:rPr lang="en-US" sz="788" b="0" i="0" u="none" strike="noStrike" cap="none" baseline="30000">
                <a:solidFill>
                  <a:srgbClr val="232323"/>
                </a:solidFill>
                <a:latin typeface="Arial"/>
                <a:ea typeface="Arial"/>
                <a:cs typeface="Arial"/>
                <a:sym typeface="Arial"/>
              </a:rPr>
              <a:t>3</a:t>
            </a:r>
            <a:endParaRPr/>
          </a:p>
        </p:txBody>
      </p:sp>
      <p:sp>
        <p:nvSpPr>
          <p:cNvPr id="492" name="Google Shape;492;p37"/>
          <p:cNvSpPr txBox="1"/>
          <p:nvPr/>
        </p:nvSpPr>
        <p:spPr>
          <a:xfrm>
            <a:off x="4100512" y="5143500"/>
            <a:ext cx="957263" cy="213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Arial"/>
                <a:ea typeface="Arial"/>
                <a:cs typeface="Arial"/>
                <a:sym typeface="Arial"/>
              </a:rPr>
              <a:t>20% – 40%</a:t>
            </a:r>
            <a:endParaRPr/>
          </a:p>
        </p:txBody>
      </p:sp>
      <p:sp>
        <p:nvSpPr>
          <p:cNvPr id="493" name="Google Shape;493;p3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8"/>
          <p:cNvSpPr txBox="1">
            <a:spLocks noGrp="1"/>
          </p:cNvSpPr>
          <p:nvPr>
            <p:ph type="title"/>
          </p:nvPr>
        </p:nvSpPr>
        <p:spPr>
          <a:xfrm>
            <a:off x="457200" y="66906"/>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en-US" b="1">
                <a:solidFill>
                  <a:schemeClr val="lt1"/>
                </a:solidFill>
              </a:rPr>
              <a:t>CASE SCENARIO ACTIVITY: ADHERENCE AND RESISTANCE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457200" y="288262"/>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n-US" b="1">
                <a:solidFill>
                  <a:srgbClr val="FFFFFF"/>
                </a:solidFill>
                <a:latin typeface="Arial"/>
                <a:ea typeface="Arial"/>
                <a:cs typeface="Arial"/>
                <a:sym typeface="Arial"/>
              </a:rPr>
              <a:t>ADHERENCE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472350" y="88949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What is Adherence?</a:t>
            </a:r>
            <a:endParaRPr/>
          </a:p>
        </p:txBody>
      </p:sp>
      <p:sp>
        <p:nvSpPr>
          <p:cNvPr id="152" name="Google Shape;152;p5"/>
          <p:cNvSpPr txBox="1">
            <a:spLocks noGrp="1"/>
          </p:cNvSpPr>
          <p:nvPr>
            <p:ph type="body" idx="1"/>
          </p:nvPr>
        </p:nvSpPr>
        <p:spPr>
          <a:xfrm>
            <a:off x="734544" y="1605083"/>
            <a:ext cx="7091643" cy="3840976"/>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1600"/>
              <a:buChar char="▪"/>
            </a:pPr>
            <a:r>
              <a:rPr lang="en-US" sz="2000" dirty="0">
                <a:sym typeface="Arial"/>
              </a:rPr>
              <a:t>How closely you follow a prescribed treatment regimen</a:t>
            </a:r>
            <a:endParaRPr sz="2000" dirty="0"/>
          </a:p>
          <a:p>
            <a:pPr marL="342900" lvl="0" indent="-342900" algn="l" rtl="0">
              <a:spcBef>
                <a:spcPts val="450"/>
              </a:spcBef>
              <a:spcAft>
                <a:spcPts val="0"/>
              </a:spcAft>
              <a:buClr>
                <a:srgbClr val="C00000"/>
              </a:buClr>
              <a:buSzPts val="1600"/>
              <a:buChar char="▪"/>
            </a:pPr>
            <a:r>
              <a:rPr lang="en-US" sz="2000" dirty="0">
                <a:sym typeface="Arial"/>
              </a:rPr>
              <a:t>Partnership between patient and provider  </a:t>
            </a:r>
            <a:endParaRPr sz="2000" dirty="0"/>
          </a:p>
          <a:p>
            <a:pPr marL="342900" lvl="0" indent="-342900" algn="l" rtl="0">
              <a:spcBef>
                <a:spcPts val="450"/>
              </a:spcBef>
              <a:spcAft>
                <a:spcPts val="0"/>
              </a:spcAft>
              <a:buClr>
                <a:srgbClr val="C00000"/>
              </a:buClr>
              <a:buSzPts val="1600"/>
              <a:buChar char="▪"/>
            </a:pPr>
            <a:r>
              <a:rPr lang="en-US" sz="2000" dirty="0">
                <a:sym typeface="Arial"/>
              </a:rPr>
              <a:t>It is a skill to be learned</a:t>
            </a:r>
            <a:endParaRPr sz="2000" dirty="0"/>
          </a:p>
          <a:p>
            <a:pPr marL="342900" lvl="0" indent="-342900" algn="l" rtl="0">
              <a:spcBef>
                <a:spcPts val="450"/>
              </a:spcBef>
              <a:spcAft>
                <a:spcPts val="0"/>
              </a:spcAft>
              <a:buClr>
                <a:srgbClr val="C00000"/>
              </a:buClr>
              <a:buSzPts val="1600"/>
              <a:buChar char="▪"/>
            </a:pPr>
            <a:r>
              <a:rPr lang="en-US" sz="2000" dirty="0">
                <a:sym typeface="Arial"/>
              </a:rPr>
              <a:t>Clients must be able to do the following to be adherent to their therapy:</a:t>
            </a:r>
            <a:endParaRPr sz="2000" dirty="0"/>
          </a:p>
          <a:p>
            <a:pPr marL="742950" lvl="1" indent="-285750" algn="l" rtl="0">
              <a:spcBef>
                <a:spcPts val="0"/>
              </a:spcBef>
              <a:spcAft>
                <a:spcPts val="0"/>
              </a:spcAft>
              <a:buClr>
                <a:srgbClr val="C00000"/>
              </a:buClr>
              <a:buSzPts val="1600"/>
              <a:buChar char="▪"/>
            </a:pPr>
            <a:r>
              <a:rPr lang="en-US" sz="2000" dirty="0">
                <a:sym typeface="Arial"/>
              </a:rPr>
              <a:t>Understand the regimen</a:t>
            </a:r>
            <a:endParaRPr sz="2000" dirty="0"/>
          </a:p>
          <a:p>
            <a:pPr marL="1143000" lvl="2" indent="-228600" algn="l" rtl="0">
              <a:spcBef>
                <a:spcPts val="0"/>
              </a:spcBef>
              <a:spcAft>
                <a:spcPts val="0"/>
              </a:spcAft>
              <a:buClr>
                <a:srgbClr val="C00000"/>
              </a:buClr>
              <a:buSzPts val="1600"/>
              <a:buChar char="▪"/>
            </a:pPr>
            <a:r>
              <a:rPr lang="en-US" sz="2000" dirty="0">
                <a:sym typeface="Arial"/>
              </a:rPr>
              <a:t>The Who, What, When, Where, Why? of treatment</a:t>
            </a:r>
            <a:endParaRPr sz="2000" dirty="0"/>
          </a:p>
          <a:p>
            <a:pPr marL="742950" lvl="1" indent="-285750" algn="l" rtl="0">
              <a:spcBef>
                <a:spcPts val="0"/>
              </a:spcBef>
              <a:spcAft>
                <a:spcPts val="0"/>
              </a:spcAft>
              <a:buClr>
                <a:srgbClr val="C00000"/>
              </a:buClr>
              <a:buSzPts val="1600"/>
              <a:buChar char="▪"/>
            </a:pPr>
            <a:r>
              <a:rPr lang="en-US" sz="2000" dirty="0">
                <a:sym typeface="Arial"/>
              </a:rPr>
              <a:t>Believe they can adhere</a:t>
            </a:r>
            <a:endParaRPr sz="2000" dirty="0"/>
          </a:p>
          <a:p>
            <a:pPr marL="742950" lvl="1" indent="-285750" algn="l" rtl="0">
              <a:spcBef>
                <a:spcPts val="0"/>
              </a:spcBef>
              <a:spcAft>
                <a:spcPts val="0"/>
              </a:spcAft>
              <a:buClr>
                <a:srgbClr val="C00000"/>
              </a:buClr>
              <a:buSzPts val="1600"/>
              <a:buChar char="▪"/>
            </a:pPr>
            <a:r>
              <a:rPr lang="en-US" sz="2000" dirty="0">
                <a:sym typeface="Arial"/>
              </a:rPr>
              <a:t>Remember to take medications</a:t>
            </a:r>
            <a:endParaRPr sz="2000" dirty="0"/>
          </a:p>
          <a:p>
            <a:pPr marL="742950" lvl="1" indent="-285750" algn="l" rtl="0">
              <a:spcBef>
                <a:spcPts val="0"/>
              </a:spcBef>
              <a:spcAft>
                <a:spcPts val="0"/>
              </a:spcAft>
              <a:buClr>
                <a:srgbClr val="C00000"/>
              </a:buClr>
              <a:buSzPts val="1600"/>
              <a:buChar char="▪"/>
            </a:pPr>
            <a:r>
              <a:rPr lang="en-US" sz="2000" dirty="0">
                <a:sym typeface="Arial"/>
              </a:rPr>
              <a:t>Integrate medications into current lifestyle</a:t>
            </a:r>
            <a:endParaRPr sz="2000" dirty="0"/>
          </a:p>
          <a:p>
            <a:pPr marL="742950" lvl="1" indent="-285750" algn="l" rtl="0">
              <a:spcBef>
                <a:spcPts val="0"/>
              </a:spcBef>
              <a:spcAft>
                <a:spcPts val="0"/>
              </a:spcAft>
              <a:buClr>
                <a:srgbClr val="C00000"/>
              </a:buClr>
              <a:buSzPts val="1600"/>
              <a:buChar char="▪"/>
            </a:pPr>
            <a:r>
              <a:rPr lang="en-US" sz="2000" dirty="0">
                <a:sym typeface="Arial"/>
              </a:rPr>
              <a:t>Problem-solve changes in schedule and routines</a:t>
            </a:r>
            <a:endParaRPr sz="2000" dirty="0"/>
          </a:p>
          <a:p>
            <a:pPr marL="342900" lvl="0" indent="-342900" algn="l" rtl="0">
              <a:spcBef>
                <a:spcPts val="0"/>
              </a:spcBef>
              <a:spcAft>
                <a:spcPts val="0"/>
              </a:spcAft>
              <a:buSzPts val="2400"/>
              <a:buFont typeface="Arial"/>
              <a:buNone/>
            </a:pPr>
            <a:endParaRPr b="1" dirty="0"/>
          </a:p>
        </p:txBody>
      </p:sp>
      <p:sp>
        <p:nvSpPr>
          <p:cNvPr id="153" name="Google Shape;153;p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415535" y="750009"/>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Factors Affecting Adherence</a:t>
            </a:r>
            <a:endParaRPr/>
          </a:p>
        </p:txBody>
      </p:sp>
      <p:grpSp>
        <p:nvGrpSpPr>
          <p:cNvPr id="160" name="Google Shape;160;p6"/>
          <p:cNvGrpSpPr/>
          <p:nvPr/>
        </p:nvGrpSpPr>
        <p:grpSpPr>
          <a:xfrm>
            <a:off x="1880837" y="1632165"/>
            <a:ext cx="5637563" cy="3593670"/>
            <a:chOff x="1371600" y="1524000"/>
            <a:chExt cx="6486525" cy="5181600"/>
          </a:xfrm>
        </p:grpSpPr>
        <p:sp>
          <p:nvSpPr>
            <p:cNvPr id="161" name="Google Shape;161;p6"/>
            <p:cNvSpPr/>
            <p:nvPr/>
          </p:nvSpPr>
          <p:spPr>
            <a:xfrm>
              <a:off x="1371600" y="1600200"/>
              <a:ext cx="2057400" cy="26670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62" name="Google Shape;162;p6"/>
            <p:cNvSpPr/>
            <p:nvPr/>
          </p:nvSpPr>
          <p:spPr>
            <a:xfrm>
              <a:off x="3314700" y="4038600"/>
              <a:ext cx="2057400" cy="266700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63" name="Google Shape;163;p6"/>
            <p:cNvSpPr/>
            <p:nvPr/>
          </p:nvSpPr>
          <p:spPr>
            <a:xfrm>
              <a:off x="5086350" y="1524000"/>
              <a:ext cx="2057400" cy="26670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pic>
          <p:nvPicPr>
            <p:cNvPr id="164" name="Google Shape;164;p6" descr="MCj02975690000[1]"/>
            <p:cNvPicPr preferRelativeResize="0"/>
            <p:nvPr/>
          </p:nvPicPr>
          <p:blipFill rotWithShape="1">
            <a:blip r:embed="rId3">
              <a:alphaModFix/>
            </a:blip>
            <a:srcRect/>
            <a:stretch/>
          </p:blipFill>
          <p:spPr>
            <a:xfrm>
              <a:off x="5657850" y="1828800"/>
              <a:ext cx="845344" cy="1365251"/>
            </a:xfrm>
            <a:prstGeom prst="rect">
              <a:avLst/>
            </a:prstGeom>
            <a:noFill/>
            <a:ln>
              <a:noFill/>
            </a:ln>
          </p:spPr>
        </p:pic>
        <p:pic>
          <p:nvPicPr>
            <p:cNvPr id="165" name="Google Shape;165;p6" descr="MCj03907640000[1]"/>
            <p:cNvPicPr preferRelativeResize="0"/>
            <p:nvPr/>
          </p:nvPicPr>
          <p:blipFill rotWithShape="1">
            <a:blip r:embed="rId4">
              <a:alphaModFix/>
            </a:blip>
            <a:srcRect/>
            <a:stretch/>
          </p:blipFill>
          <p:spPr>
            <a:xfrm>
              <a:off x="3943350" y="4114801"/>
              <a:ext cx="729854" cy="1833563"/>
            </a:xfrm>
            <a:prstGeom prst="rect">
              <a:avLst/>
            </a:prstGeom>
            <a:noFill/>
            <a:ln>
              <a:noFill/>
            </a:ln>
          </p:spPr>
        </p:pic>
        <p:pic>
          <p:nvPicPr>
            <p:cNvPr id="166" name="Google Shape;166;p6" descr="MCj02934420000[1]"/>
            <p:cNvPicPr preferRelativeResize="0"/>
            <p:nvPr/>
          </p:nvPicPr>
          <p:blipFill rotWithShape="1">
            <a:blip r:embed="rId5">
              <a:alphaModFix/>
            </a:blip>
            <a:srcRect/>
            <a:stretch/>
          </p:blipFill>
          <p:spPr>
            <a:xfrm>
              <a:off x="2000250" y="1828800"/>
              <a:ext cx="800100" cy="1030288"/>
            </a:xfrm>
            <a:prstGeom prst="rect">
              <a:avLst/>
            </a:prstGeom>
            <a:noFill/>
            <a:ln>
              <a:noFill/>
            </a:ln>
          </p:spPr>
        </p:pic>
        <p:sp>
          <p:nvSpPr>
            <p:cNvPr id="167" name="Google Shape;167;p6"/>
            <p:cNvSpPr txBox="1"/>
            <p:nvPr/>
          </p:nvSpPr>
          <p:spPr>
            <a:xfrm>
              <a:off x="1485900" y="3048000"/>
              <a:ext cx="18288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Regimen Factors</a:t>
              </a:r>
              <a:endParaRPr/>
            </a:p>
          </p:txBody>
        </p:sp>
        <p:sp>
          <p:nvSpPr>
            <p:cNvPr id="168" name="Google Shape;168;p6"/>
            <p:cNvSpPr txBox="1"/>
            <p:nvPr/>
          </p:nvSpPr>
          <p:spPr>
            <a:xfrm>
              <a:off x="5257798" y="3200401"/>
              <a:ext cx="17145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Clinician Factors</a:t>
              </a:r>
              <a:endParaRPr/>
            </a:p>
          </p:txBody>
        </p:sp>
        <p:sp>
          <p:nvSpPr>
            <p:cNvPr id="169" name="Google Shape;169;p6"/>
            <p:cNvSpPr txBox="1"/>
            <p:nvPr/>
          </p:nvSpPr>
          <p:spPr>
            <a:xfrm>
              <a:off x="3600450" y="6019801"/>
              <a:ext cx="14859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Client Factors</a:t>
              </a:r>
              <a:endParaRPr/>
            </a:p>
          </p:txBody>
        </p:sp>
        <p:sp>
          <p:nvSpPr>
            <p:cNvPr id="170" name="Google Shape;170;p6"/>
            <p:cNvSpPr/>
            <p:nvPr/>
          </p:nvSpPr>
          <p:spPr>
            <a:xfrm>
              <a:off x="2514600" y="45720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1" name="Google Shape;171;p6"/>
            <p:cNvSpPr/>
            <p:nvPr/>
          </p:nvSpPr>
          <p:spPr>
            <a:xfrm>
              <a:off x="3429000" y="16002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2" name="Google Shape;172;p6"/>
            <p:cNvSpPr/>
            <p:nvPr/>
          </p:nvSpPr>
          <p:spPr>
            <a:xfrm>
              <a:off x="3714750" y="2239963"/>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3" name="Google Shape;173;p6"/>
            <p:cNvSpPr/>
            <p:nvPr/>
          </p:nvSpPr>
          <p:spPr>
            <a:xfrm>
              <a:off x="1543050" y="45720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cxnSp>
          <p:nvCxnSpPr>
            <p:cNvPr id="174" name="Google Shape;174;p6"/>
            <p:cNvCxnSpPr>
              <a:stCxn id="161" idx="3"/>
              <a:endCxn id="173" idx="0"/>
            </p:cNvCxnSpPr>
            <p:nvPr/>
          </p:nvCxnSpPr>
          <p:spPr>
            <a:xfrm>
              <a:off x="1672899" y="3876627"/>
              <a:ext cx="184200" cy="695400"/>
            </a:xfrm>
            <a:prstGeom prst="straightConnector1">
              <a:avLst/>
            </a:prstGeom>
            <a:noFill/>
            <a:ln w="15875" cap="flat" cmpd="sng">
              <a:solidFill>
                <a:schemeClr val="dk1"/>
              </a:solidFill>
              <a:prstDash val="solid"/>
              <a:round/>
              <a:headEnd type="none" w="med" len="med"/>
              <a:tailEnd type="none" w="med" len="med"/>
            </a:ln>
          </p:spPr>
        </p:cxnSp>
        <p:cxnSp>
          <p:nvCxnSpPr>
            <p:cNvPr id="175" name="Google Shape;175;p6"/>
            <p:cNvCxnSpPr>
              <a:stCxn id="161" idx="5"/>
              <a:endCxn id="170" idx="0"/>
            </p:cNvCxnSpPr>
            <p:nvPr/>
          </p:nvCxnSpPr>
          <p:spPr>
            <a:xfrm flipH="1">
              <a:off x="2828901" y="3876627"/>
              <a:ext cx="298800" cy="695400"/>
            </a:xfrm>
            <a:prstGeom prst="straightConnector1">
              <a:avLst/>
            </a:prstGeom>
            <a:noFill/>
            <a:ln w="15875" cap="flat" cmpd="sng">
              <a:solidFill>
                <a:schemeClr val="dk1"/>
              </a:solidFill>
              <a:prstDash val="solid"/>
              <a:round/>
              <a:headEnd type="none" w="med" len="med"/>
              <a:tailEnd type="none" w="med" len="med"/>
            </a:ln>
          </p:spPr>
        </p:cxnSp>
        <p:cxnSp>
          <p:nvCxnSpPr>
            <p:cNvPr id="176" name="Google Shape;176;p6"/>
            <p:cNvCxnSpPr>
              <a:stCxn id="161" idx="6"/>
              <a:endCxn id="172" idx="1"/>
            </p:cNvCxnSpPr>
            <p:nvPr/>
          </p:nvCxnSpPr>
          <p:spPr>
            <a:xfrm rot="10800000" flipH="1">
              <a:off x="3429000" y="2544900"/>
              <a:ext cx="285900" cy="388800"/>
            </a:xfrm>
            <a:prstGeom prst="straightConnector1">
              <a:avLst/>
            </a:prstGeom>
            <a:noFill/>
            <a:ln w="15875" cap="flat" cmpd="sng">
              <a:solidFill>
                <a:schemeClr val="dk1"/>
              </a:solidFill>
              <a:prstDash val="solid"/>
              <a:round/>
              <a:headEnd type="none" w="med" len="med"/>
              <a:tailEnd type="none" w="med" len="med"/>
            </a:ln>
          </p:spPr>
        </p:cxnSp>
        <p:cxnSp>
          <p:nvCxnSpPr>
            <p:cNvPr id="177" name="Google Shape;177;p6"/>
            <p:cNvCxnSpPr>
              <a:stCxn id="161" idx="7"/>
              <a:endCxn id="171" idx="1"/>
            </p:cNvCxnSpPr>
            <p:nvPr/>
          </p:nvCxnSpPr>
          <p:spPr>
            <a:xfrm rot="10800000" flipH="1">
              <a:off x="3127701" y="1904973"/>
              <a:ext cx="301200" cy="85800"/>
            </a:xfrm>
            <a:prstGeom prst="straightConnector1">
              <a:avLst/>
            </a:prstGeom>
            <a:noFill/>
            <a:ln w="15875" cap="flat" cmpd="sng">
              <a:solidFill>
                <a:schemeClr val="dk1"/>
              </a:solidFill>
              <a:prstDash val="solid"/>
              <a:round/>
              <a:headEnd type="none" w="med" len="med"/>
              <a:tailEnd type="none" w="med" len="med"/>
            </a:ln>
          </p:spPr>
        </p:cxnSp>
        <p:sp>
          <p:nvSpPr>
            <p:cNvPr id="178" name="Google Shape;178;p6"/>
            <p:cNvSpPr txBox="1"/>
            <p:nvPr/>
          </p:nvSpPr>
          <p:spPr>
            <a:xfrm>
              <a:off x="3405784" y="1742303"/>
              <a:ext cx="701279" cy="429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3" b="0" i="0" u="none" strike="noStrike" cap="none">
                  <a:solidFill>
                    <a:srgbClr val="000000"/>
                  </a:solidFill>
                  <a:latin typeface="Calibri"/>
                  <a:ea typeface="Calibri"/>
                  <a:cs typeface="Calibri"/>
                  <a:sym typeface="Calibri"/>
                </a:rPr>
                <a:t>Complexity</a:t>
              </a:r>
              <a:endParaRPr/>
            </a:p>
          </p:txBody>
        </p:sp>
        <p:pic>
          <p:nvPicPr>
            <p:cNvPr id="179" name="Google Shape;179;p6" descr="MCj04315520000[1]"/>
            <p:cNvPicPr preferRelativeResize="0"/>
            <p:nvPr/>
          </p:nvPicPr>
          <p:blipFill rotWithShape="1">
            <a:blip r:embed="rId6">
              <a:alphaModFix/>
            </a:blip>
            <a:srcRect/>
            <a:stretch/>
          </p:blipFill>
          <p:spPr>
            <a:xfrm>
              <a:off x="3771900" y="2362200"/>
              <a:ext cx="285750" cy="381000"/>
            </a:xfrm>
            <a:prstGeom prst="rect">
              <a:avLst/>
            </a:prstGeom>
            <a:noFill/>
            <a:ln>
              <a:noFill/>
            </a:ln>
          </p:spPr>
        </p:pic>
        <p:pic>
          <p:nvPicPr>
            <p:cNvPr id="180" name="Google Shape;180;p6" descr="MCj04315520000[1]"/>
            <p:cNvPicPr preferRelativeResize="0"/>
            <p:nvPr/>
          </p:nvPicPr>
          <p:blipFill rotWithShape="1">
            <a:blip r:embed="rId6">
              <a:alphaModFix/>
            </a:blip>
            <a:srcRect/>
            <a:stretch/>
          </p:blipFill>
          <p:spPr>
            <a:xfrm>
              <a:off x="3943350" y="2362200"/>
              <a:ext cx="285750" cy="381000"/>
            </a:xfrm>
            <a:prstGeom prst="rect">
              <a:avLst/>
            </a:prstGeom>
            <a:noFill/>
            <a:ln>
              <a:noFill/>
            </a:ln>
          </p:spPr>
        </p:pic>
        <p:sp>
          <p:nvSpPr>
            <p:cNvPr id="181" name="Google Shape;181;p6"/>
            <p:cNvSpPr txBox="1"/>
            <p:nvPr/>
          </p:nvSpPr>
          <p:spPr>
            <a:xfrm>
              <a:off x="1543050" y="4724401"/>
              <a:ext cx="628649" cy="5702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Viral resistance</a:t>
              </a:r>
              <a:endParaRPr/>
            </a:p>
          </p:txBody>
        </p:sp>
        <p:cxnSp>
          <p:nvCxnSpPr>
            <p:cNvPr id="182" name="Google Shape;182;p6"/>
            <p:cNvCxnSpPr>
              <a:stCxn id="183" idx="3"/>
              <a:endCxn id="162" idx="1"/>
            </p:cNvCxnSpPr>
            <p:nvPr/>
          </p:nvCxnSpPr>
          <p:spPr>
            <a:xfrm rot="10800000" flipH="1">
              <a:off x="3143248" y="4429326"/>
              <a:ext cx="472800" cy="504000"/>
            </a:xfrm>
            <a:prstGeom prst="straightConnector1">
              <a:avLst/>
            </a:prstGeom>
            <a:noFill/>
            <a:ln w="15875" cap="flat" cmpd="sng">
              <a:solidFill>
                <a:schemeClr val="dk1"/>
              </a:solidFill>
              <a:prstDash val="solid"/>
              <a:round/>
              <a:headEnd type="none" w="med" len="med"/>
              <a:tailEnd type="none" w="med" len="med"/>
            </a:ln>
          </p:spPr>
        </p:cxnSp>
        <p:sp>
          <p:nvSpPr>
            <p:cNvPr id="184" name="Google Shape;184;p6"/>
            <p:cNvSpPr/>
            <p:nvPr/>
          </p:nvSpPr>
          <p:spPr>
            <a:xfrm>
              <a:off x="2457450" y="54102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5" name="Google Shape;185;p6"/>
            <p:cNvSpPr/>
            <p:nvPr/>
          </p:nvSpPr>
          <p:spPr>
            <a:xfrm>
              <a:off x="2857500" y="60960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6" name="Google Shape;186;p6"/>
            <p:cNvSpPr/>
            <p:nvPr/>
          </p:nvSpPr>
          <p:spPr>
            <a:xfrm>
              <a:off x="5257800" y="60198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7" name="Google Shape;187;p6"/>
            <p:cNvSpPr/>
            <p:nvPr/>
          </p:nvSpPr>
          <p:spPr>
            <a:xfrm>
              <a:off x="5715000" y="51816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8" name="Google Shape;188;p6"/>
            <p:cNvSpPr/>
            <p:nvPr/>
          </p:nvSpPr>
          <p:spPr>
            <a:xfrm>
              <a:off x="3714750" y="32766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9" name="Google Shape;189;p6"/>
            <p:cNvSpPr/>
            <p:nvPr/>
          </p:nvSpPr>
          <p:spPr>
            <a:xfrm>
              <a:off x="4514850" y="34290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pic>
          <p:nvPicPr>
            <p:cNvPr id="190" name="Google Shape;190;p6" descr="MCj04248300000[1]"/>
            <p:cNvPicPr preferRelativeResize="0"/>
            <p:nvPr/>
          </p:nvPicPr>
          <p:blipFill rotWithShape="1">
            <a:blip r:embed="rId7">
              <a:alphaModFix/>
            </a:blip>
            <a:srcRect/>
            <a:stretch/>
          </p:blipFill>
          <p:spPr>
            <a:xfrm>
              <a:off x="2971801" y="6172201"/>
              <a:ext cx="404813" cy="477839"/>
            </a:xfrm>
            <a:prstGeom prst="rect">
              <a:avLst/>
            </a:prstGeom>
            <a:noFill/>
            <a:ln>
              <a:noFill/>
            </a:ln>
          </p:spPr>
        </p:pic>
        <p:sp>
          <p:nvSpPr>
            <p:cNvPr id="191" name="Google Shape;191;p6"/>
            <p:cNvSpPr txBox="1"/>
            <p:nvPr/>
          </p:nvSpPr>
          <p:spPr>
            <a:xfrm>
              <a:off x="4473286" y="3621531"/>
              <a:ext cx="68579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Knowledge</a:t>
              </a:r>
              <a:endParaRPr/>
            </a:p>
          </p:txBody>
        </p:sp>
        <p:sp>
          <p:nvSpPr>
            <p:cNvPr id="192" name="Google Shape;192;p6"/>
            <p:cNvSpPr txBox="1"/>
            <p:nvPr/>
          </p:nvSpPr>
          <p:spPr>
            <a:xfrm>
              <a:off x="3714750" y="3352802"/>
              <a:ext cx="62864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Mental illness</a:t>
              </a:r>
              <a:endParaRPr/>
            </a:p>
          </p:txBody>
        </p:sp>
        <p:pic>
          <p:nvPicPr>
            <p:cNvPr id="193" name="Google Shape;193;p6" descr="MCj02909420000[1]"/>
            <p:cNvPicPr preferRelativeResize="0"/>
            <p:nvPr/>
          </p:nvPicPr>
          <p:blipFill rotWithShape="1">
            <a:blip r:embed="rId8">
              <a:alphaModFix/>
            </a:blip>
            <a:srcRect/>
            <a:stretch/>
          </p:blipFill>
          <p:spPr>
            <a:xfrm>
              <a:off x="5886451" y="5257800"/>
              <a:ext cx="264319" cy="457200"/>
            </a:xfrm>
            <a:prstGeom prst="rect">
              <a:avLst/>
            </a:prstGeom>
            <a:noFill/>
            <a:ln>
              <a:noFill/>
            </a:ln>
          </p:spPr>
        </p:pic>
        <p:sp>
          <p:nvSpPr>
            <p:cNvPr id="194" name="Google Shape;194;p6"/>
            <p:cNvSpPr txBox="1"/>
            <p:nvPr/>
          </p:nvSpPr>
          <p:spPr>
            <a:xfrm>
              <a:off x="5257798" y="6172200"/>
              <a:ext cx="628649"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Fear</a:t>
              </a:r>
              <a:endParaRPr/>
            </a:p>
          </p:txBody>
        </p:sp>
        <p:pic>
          <p:nvPicPr>
            <p:cNvPr id="195" name="Google Shape;195;p6" descr="MCj04244420000[1]"/>
            <p:cNvPicPr preferRelativeResize="0"/>
            <p:nvPr/>
          </p:nvPicPr>
          <p:blipFill rotWithShape="1">
            <a:blip r:embed="rId9">
              <a:alphaModFix/>
            </a:blip>
            <a:srcRect/>
            <a:stretch/>
          </p:blipFill>
          <p:spPr>
            <a:xfrm>
              <a:off x="2571750" y="5410200"/>
              <a:ext cx="338138" cy="533400"/>
            </a:xfrm>
            <a:prstGeom prst="rect">
              <a:avLst/>
            </a:prstGeom>
            <a:noFill/>
            <a:ln>
              <a:noFill/>
            </a:ln>
          </p:spPr>
        </p:pic>
        <p:cxnSp>
          <p:nvCxnSpPr>
            <p:cNvPr id="196" name="Google Shape;196;p6"/>
            <p:cNvCxnSpPr>
              <a:stCxn id="185" idx="0"/>
              <a:endCxn id="162" idx="2"/>
            </p:cNvCxnSpPr>
            <p:nvPr/>
          </p:nvCxnSpPr>
          <p:spPr>
            <a:xfrm rot="10800000" flipH="1">
              <a:off x="3171825" y="5371800"/>
              <a:ext cx="142800" cy="724200"/>
            </a:xfrm>
            <a:prstGeom prst="straightConnector1">
              <a:avLst/>
            </a:prstGeom>
            <a:noFill/>
            <a:ln w="15875" cap="flat" cmpd="sng">
              <a:solidFill>
                <a:schemeClr val="dk1"/>
              </a:solidFill>
              <a:prstDash val="solid"/>
              <a:round/>
              <a:headEnd type="none" w="med" len="med"/>
              <a:tailEnd type="none" w="med" len="med"/>
            </a:ln>
          </p:spPr>
        </p:cxnSp>
        <p:cxnSp>
          <p:nvCxnSpPr>
            <p:cNvPr id="197" name="Google Shape;197;p6"/>
            <p:cNvCxnSpPr>
              <a:stCxn id="188" idx="2"/>
              <a:endCxn id="162" idx="0"/>
            </p:cNvCxnSpPr>
            <p:nvPr/>
          </p:nvCxnSpPr>
          <p:spPr>
            <a:xfrm>
              <a:off x="4029075" y="3886200"/>
              <a:ext cx="314400" cy="152400"/>
            </a:xfrm>
            <a:prstGeom prst="straightConnector1">
              <a:avLst/>
            </a:prstGeom>
            <a:noFill/>
            <a:ln w="15875" cap="flat" cmpd="sng">
              <a:solidFill>
                <a:schemeClr val="dk1"/>
              </a:solidFill>
              <a:prstDash val="solid"/>
              <a:round/>
              <a:headEnd type="none" w="med" len="med"/>
              <a:tailEnd type="none" w="med" len="med"/>
            </a:ln>
          </p:spPr>
        </p:cxnSp>
        <p:cxnSp>
          <p:nvCxnSpPr>
            <p:cNvPr id="198" name="Google Shape;198;p6"/>
            <p:cNvCxnSpPr>
              <a:stCxn id="189" idx="2"/>
              <a:endCxn id="162" idx="7"/>
            </p:cNvCxnSpPr>
            <p:nvPr/>
          </p:nvCxnSpPr>
          <p:spPr>
            <a:xfrm>
              <a:off x="4829175" y="4038600"/>
              <a:ext cx="241500" cy="390600"/>
            </a:xfrm>
            <a:prstGeom prst="straightConnector1">
              <a:avLst/>
            </a:prstGeom>
            <a:noFill/>
            <a:ln w="15875" cap="flat" cmpd="sng">
              <a:solidFill>
                <a:schemeClr val="dk1"/>
              </a:solidFill>
              <a:prstDash val="solid"/>
              <a:round/>
              <a:headEnd type="none" w="med" len="med"/>
              <a:tailEnd type="none" w="med" len="med"/>
            </a:ln>
          </p:spPr>
        </p:cxnSp>
        <p:cxnSp>
          <p:nvCxnSpPr>
            <p:cNvPr id="199" name="Google Shape;199;p6"/>
            <p:cNvCxnSpPr>
              <a:stCxn id="191" idx="3"/>
              <a:endCxn id="163" idx="3"/>
            </p:cNvCxnSpPr>
            <p:nvPr/>
          </p:nvCxnSpPr>
          <p:spPr>
            <a:xfrm rot="10800000" flipH="1">
              <a:off x="5159085" y="3800229"/>
              <a:ext cx="228600" cy="36300"/>
            </a:xfrm>
            <a:prstGeom prst="straightConnector1">
              <a:avLst/>
            </a:prstGeom>
            <a:noFill/>
            <a:ln w="15875" cap="flat" cmpd="sng">
              <a:solidFill>
                <a:schemeClr val="dk1"/>
              </a:solidFill>
              <a:prstDash val="solid"/>
              <a:round/>
              <a:headEnd type="none" w="med" len="med"/>
              <a:tailEnd type="none" w="med" len="med"/>
            </a:ln>
          </p:spPr>
        </p:cxnSp>
        <p:cxnSp>
          <p:nvCxnSpPr>
            <p:cNvPr id="200" name="Google Shape;200;p6"/>
            <p:cNvCxnSpPr>
              <a:stCxn id="187" idx="1"/>
              <a:endCxn id="162" idx="6"/>
            </p:cNvCxnSpPr>
            <p:nvPr/>
          </p:nvCxnSpPr>
          <p:spPr>
            <a:xfrm rot="10800000">
              <a:off x="5372100" y="5372100"/>
              <a:ext cx="342900" cy="114300"/>
            </a:xfrm>
            <a:prstGeom prst="straightConnector1">
              <a:avLst/>
            </a:prstGeom>
            <a:noFill/>
            <a:ln w="15875" cap="flat" cmpd="sng">
              <a:solidFill>
                <a:schemeClr val="dk1"/>
              </a:solidFill>
              <a:prstDash val="solid"/>
              <a:round/>
              <a:headEnd type="none" w="med" len="med"/>
              <a:tailEnd type="none" w="med" len="med"/>
            </a:ln>
          </p:spPr>
        </p:cxnSp>
        <p:cxnSp>
          <p:nvCxnSpPr>
            <p:cNvPr id="201" name="Google Shape;201;p6"/>
            <p:cNvCxnSpPr>
              <a:stCxn id="194" idx="1"/>
              <a:endCxn id="162" idx="5"/>
            </p:cNvCxnSpPr>
            <p:nvPr/>
          </p:nvCxnSpPr>
          <p:spPr>
            <a:xfrm rot="10800000">
              <a:off x="5070598" y="6314802"/>
              <a:ext cx="187200" cy="30300"/>
            </a:xfrm>
            <a:prstGeom prst="straightConnector1">
              <a:avLst/>
            </a:prstGeom>
            <a:noFill/>
            <a:ln w="15875" cap="flat" cmpd="sng">
              <a:solidFill>
                <a:schemeClr val="dk1"/>
              </a:solidFill>
              <a:prstDash val="solid"/>
              <a:round/>
              <a:headEnd type="none" w="med" len="med"/>
              <a:tailEnd type="none" w="med" len="med"/>
            </a:ln>
          </p:spPr>
        </p:cxnSp>
        <p:cxnSp>
          <p:nvCxnSpPr>
            <p:cNvPr id="202" name="Google Shape;202;p6"/>
            <p:cNvCxnSpPr>
              <a:stCxn id="186" idx="0"/>
              <a:endCxn id="163" idx="3"/>
            </p:cNvCxnSpPr>
            <p:nvPr/>
          </p:nvCxnSpPr>
          <p:spPr>
            <a:xfrm rot="10800000">
              <a:off x="5387925" y="3800700"/>
              <a:ext cx="184200" cy="2219100"/>
            </a:xfrm>
            <a:prstGeom prst="straightConnector1">
              <a:avLst/>
            </a:prstGeom>
            <a:noFill/>
            <a:ln w="15875" cap="flat" cmpd="sng">
              <a:solidFill>
                <a:schemeClr val="dk1"/>
              </a:solidFill>
              <a:prstDash val="solid"/>
              <a:round/>
              <a:headEnd type="none" w="med" len="med"/>
              <a:tailEnd type="none" w="med" len="med"/>
            </a:ln>
          </p:spPr>
        </p:cxnSp>
        <p:cxnSp>
          <p:nvCxnSpPr>
            <p:cNvPr id="203" name="Google Shape;203;p6"/>
            <p:cNvCxnSpPr>
              <a:stCxn id="178" idx="3"/>
              <a:endCxn id="189" idx="0"/>
            </p:cNvCxnSpPr>
            <p:nvPr/>
          </p:nvCxnSpPr>
          <p:spPr>
            <a:xfrm>
              <a:off x="4107063" y="1957301"/>
              <a:ext cx="722100" cy="1471800"/>
            </a:xfrm>
            <a:prstGeom prst="straightConnector1">
              <a:avLst/>
            </a:prstGeom>
            <a:noFill/>
            <a:ln w="15875" cap="flat" cmpd="sng">
              <a:solidFill>
                <a:schemeClr val="dk1"/>
              </a:solidFill>
              <a:prstDash val="solid"/>
              <a:round/>
              <a:headEnd type="none" w="med" len="med"/>
              <a:tailEnd type="none" w="med" len="med"/>
            </a:ln>
          </p:spPr>
        </p:cxnSp>
        <p:cxnSp>
          <p:nvCxnSpPr>
            <p:cNvPr id="204" name="Google Shape;204;p6"/>
            <p:cNvCxnSpPr>
              <a:stCxn id="170" idx="2"/>
            </p:cNvCxnSpPr>
            <p:nvPr/>
          </p:nvCxnSpPr>
          <p:spPr>
            <a:xfrm flipH="1">
              <a:off x="2741025" y="5181600"/>
              <a:ext cx="87900" cy="228900"/>
            </a:xfrm>
            <a:prstGeom prst="straightConnector1">
              <a:avLst/>
            </a:prstGeom>
            <a:noFill/>
            <a:ln w="9525" cap="flat" cmpd="sng">
              <a:solidFill>
                <a:schemeClr val="dk1"/>
              </a:solidFill>
              <a:prstDash val="solid"/>
              <a:round/>
              <a:headEnd type="none" w="med" len="med"/>
              <a:tailEnd type="none" w="med" len="med"/>
            </a:ln>
          </p:spPr>
        </p:cxnSp>
        <p:cxnSp>
          <p:nvCxnSpPr>
            <p:cNvPr id="205" name="Google Shape;205;p6"/>
            <p:cNvCxnSpPr>
              <a:endCxn id="161" idx="3"/>
            </p:cNvCxnSpPr>
            <p:nvPr/>
          </p:nvCxnSpPr>
          <p:spPr>
            <a:xfrm rot="10800000">
              <a:off x="1672899" y="3876627"/>
              <a:ext cx="1068000" cy="1533600"/>
            </a:xfrm>
            <a:prstGeom prst="straightConnector1">
              <a:avLst/>
            </a:prstGeom>
            <a:noFill/>
            <a:ln w="15875" cap="flat" cmpd="sng">
              <a:solidFill>
                <a:schemeClr val="dk1"/>
              </a:solidFill>
              <a:prstDash val="solid"/>
              <a:round/>
              <a:headEnd type="none" w="med" len="med"/>
              <a:tailEnd type="none" w="med" len="med"/>
            </a:ln>
          </p:spPr>
        </p:cxnSp>
        <p:sp>
          <p:nvSpPr>
            <p:cNvPr id="206" name="Google Shape;206;p6"/>
            <p:cNvSpPr/>
            <p:nvPr/>
          </p:nvSpPr>
          <p:spPr>
            <a:xfrm>
              <a:off x="4400550" y="17526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7" name="Google Shape;207;p6"/>
            <p:cNvSpPr/>
            <p:nvPr/>
          </p:nvSpPr>
          <p:spPr>
            <a:xfrm>
              <a:off x="7200900" y="16764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8" name="Google Shape;208;p6"/>
            <p:cNvSpPr/>
            <p:nvPr/>
          </p:nvSpPr>
          <p:spPr>
            <a:xfrm>
              <a:off x="7200900" y="33528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9" name="Google Shape;209;p6"/>
            <p:cNvSpPr/>
            <p:nvPr/>
          </p:nvSpPr>
          <p:spPr>
            <a:xfrm>
              <a:off x="5772150" y="44196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10" name="Google Shape;210;p6"/>
            <p:cNvSpPr txBox="1"/>
            <p:nvPr/>
          </p:nvSpPr>
          <p:spPr>
            <a:xfrm>
              <a:off x="5729849" y="4600535"/>
              <a:ext cx="701350" cy="401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6" b="0" i="0" u="none" strike="noStrike" cap="none">
                  <a:solidFill>
                    <a:srgbClr val="000000"/>
                  </a:solidFill>
                  <a:latin typeface="Calibri"/>
                  <a:ea typeface="Calibri"/>
                  <a:cs typeface="Calibri"/>
                  <a:sym typeface="Calibri"/>
                </a:rPr>
                <a:t>Consistency</a:t>
              </a:r>
              <a:endParaRPr/>
            </a:p>
          </p:txBody>
        </p:sp>
        <p:sp>
          <p:nvSpPr>
            <p:cNvPr id="211" name="Google Shape;211;p6"/>
            <p:cNvSpPr txBox="1"/>
            <p:nvPr/>
          </p:nvSpPr>
          <p:spPr>
            <a:xfrm>
              <a:off x="7200900" y="3505203"/>
              <a:ext cx="628649" cy="5979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Trust</a:t>
              </a:r>
              <a:endParaRPr/>
            </a:p>
          </p:txBody>
        </p:sp>
        <p:sp>
          <p:nvSpPr>
            <p:cNvPr id="212" name="Google Shape;212;p6"/>
            <p:cNvSpPr txBox="1"/>
            <p:nvPr/>
          </p:nvSpPr>
          <p:spPr>
            <a:xfrm>
              <a:off x="7172326" y="1852226"/>
              <a:ext cx="68579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Knowledge</a:t>
              </a:r>
              <a:endParaRPr/>
            </a:p>
          </p:txBody>
        </p:sp>
        <p:pic>
          <p:nvPicPr>
            <p:cNvPr id="213" name="Google Shape;213;p6" descr="MCPE02947_0000[1]"/>
            <p:cNvPicPr preferRelativeResize="0"/>
            <p:nvPr/>
          </p:nvPicPr>
          <p:blipFill rotWithShape="1">
            <a:blip r:embed="rId10">
              <a:alphaModFix/>
            </a:blip>
            <a:srcRect/>
            <a:stretch/>
          </p:blipFill>
          <p:spPr>
            <a:xfrm>
              <a:off x="4572001" y="1828800"/>
              <a:ext cx="365522" cy="515939"/>
            </a:xfrm>
            <a:prstGeom prst="rect">
              <a:avLst/>
            </a:prstGeom>
            <a:noFill/>
            <a:ln>
              <a:noFill/>
            </a:ln>
          </p:spPr>
        </p:pic>
        <p:cxnSp>
          <p:nvCxnSpPr>
            <p:cNvPr id="214" name="Google Shape;214;p6"/>
            <p:cNvCxnSpPr>
              <a:stCxn id="206" idx="3"/>
              <a:endCxn id="163" idx="1"/>
            </p:cNvCxnSpPr>
            <p:nvPr/>
          </p:nvCxnSpPr>
          <p:spPr>
            <a:xfrm rot="10800000" flipH="1">
              <a:off x="5029200" y="1914600"/>
              <a:ext cx="358200" cy="142800"/>
            </a:xfrm>
            <a:prstGeom prst="straightConnector1">
              <a:avLst/>
            </a:prstGeom>
            <a:noFill/>
            <a:ln w="15875" cap="flat" cmpd="sng">
              <a:solidFill>
                <a:schemeClr val="dk1"/>
              </a:solidFill>
              <a:prstDash val="solid"/>
              <a:round/>
              <a:headEnd type="none" w="med" len="med"/>
              <a:tailEnd type="none" w="med" len="med"/>
            </a:ln>
          </p:spPr>
        </p:cxnSp>
        <p:cxnSp>
          <p:nvCxnSpPr>
            <p:cNvPr id="215" name="Google Shape;215;p6"/>
            <p:cNvCxnSpPr>
              <a:stCxn id="212" idx="1"/>
              <a:endCxn id="163" idx="7"/>
            </p:cNvCxnSpPr>
            <p:nvPr/>
          </p:nvCxnSpPr>
          <p:spPr>
            <a:xfrm rot="10800000">
              <a:off x="6842326" y="1914524"/>
              <a:ext cx="330000" cy="152700"/>
            </a:xfrm>
            <a:prstGeom prst="straightConnector1">
              <a:avLst/>
            </a:prstGeom>
            <a:noFill/>
            <a:ln w="15875" cap="flat" cmpd="sng">
              <a:solidFill>
                <a:schemeClr val="dk1"/>
              </a:solidFill>
              <a:prstDash val="solid"/>
              <a:round/>
              <a:headEnd type="none" w="med" len="med"/>
              <a:tailEnd type="none" w="med" len="med"/>
            </a:ln>
          </p:spPr>
        </p:cxnSp>
        <p:cxnSp>
          <p:nvCxnSpPr>
            <p:cNvPr id="216" name="Google Shape;216;p6"/>
            <p:cNvCxnSpPr>
              <a:stCxn id="211" idx="1"/>
              <a:endCxn id="163" idx="5"/>
            </p:cNvCxnSpPr>
            <p:nvPr/>
          </p:nvCxnSpPr>
          <p:spPr>
            <a:xfrm rot="10800000">
              <a:off x="6842700" y="3800286"/>
              <a:ext cx="358200" cy="3900"/>
            </a:xfrm>
            <a:prstGeom prst="straightConnector1">
              <a:avLst/>
            </a:prstGeom>
            <a:noFill/>
            <a:ln w="15875" cap="flat" cmpd="sng">
              <a:solidFill>
                <a:schemeClr val="dk1"/>
              </a:solidFill>
              <a:prstDash val="solid"/>
              <a:round/>
              <a:headEnd type="none" w="med" len="med"/>
              <a:tailEnd type="none" w="med" len="med"/>
            </a:ln>
          </p:spPr>
        </p:cxnSp>
        <p:cxnSp>
          <p:nvCxnSpPr>
            <p:cNvPr id="217" name="Google Shape;217;p6"/>
            <p:cNvCxnSpPr>
              <a:stCxn id="209" idx="0"/>
              <a:endCxn id="163" idx="4"/>
            </p:cNvCxnSpPr>
            <p:nvPr/>
          </p:nvCxnSpPr>
          <p:spPr>
            <a:xfrm rot="10800000" flipH="1">
              <a:off x="6086475" y="4190700"/>
              <a:ext cx="28500" cy="228900"/>
            </a:xfrm>
            <a:prstGeom prst="straightConnector1">
              <a:avLst/>
            </a:prstGeom>
            <a:noFill/>
            <a:ln w="15875" cap="flat" cmpd="sng">
              <a:solidFill>
                <a:schemeClr val="dk1"/>
              </a:solidFill>
              <a:prstDash val="solid"/>
              <a:round/>
              <a:headEnd type="none" w="med" len="med"/>
              <a:tailEnd type="none" w="med" len="med"/>
            </a:ln>
          </p:spPr>
        </p:cxnSp>
        <p:cxnSp>
          <p:nvCxnSpPr>
            <p:cNvPr id="218" name="Google Shape;218;p6"/>
            <p:cNvCxnSpPr>
              <a:stCxn id="208" idx="2"/>
              <a:endCxn id="194" idx="3"/>
            </p:cNvCxnSpPr>
            <p:nvPr/>
          </p:nvCxnSpPr>
          <p:spPr>
            <a:xfrm flipH="1">
              <a:off x="5886225" y="3962400"/>
              <a:ext cx="1629000" cy="2382600"/>
            </a:xfrm>
            <a:prstGeom prst="straightConnector1">
              <a:avLst/>
            </a:prstGeom>
            <a:noFill/>
            <a:ln w="15875" cap="flat" cmpd="sng">
              <a:solidFill>
                <a:schemeClr val="dk1"/>
              </a:solidFill>
              <a:prstDash val="solid"/>
              <a:round/>
              <a:headEnd type="none" w="med" len="med"/>
              <a:tailEnd type="none" w="med" len="med"/>
            </a:ln>
          </p:spPr>
        </p:cxnSp>
        <p:sp>
          <p:nvSpPr>
            <p:cNvPr id="183" name="Google Shape;183;p6"/>
            <p:cNvSpPr txBox="1"/>
            <p:nvPr/>
          </p:nvSpPr>
          <p:spPr>
            <a:xfrm>
              <a:off x="2514599" y="4648202"/>
              <a:ext cx="628649" cy="5702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3" b="0" i="0" u="none" strike="noStrike" cap="none">
                  <a:solidFill>
                    <a:srgbClr val="000000"/>
                  </a:solidFill>
                  <a:latin typeface="Calibri"/>
                  <a:ea typeface="Calibri"/>
                  <a:cs typeface="Calibri"/>
                  <a:sym typeface="Calibri"/>
                </a:rPr>
                <a:t>Reminder of illness</a:t>
              </a:r>
              <a:endParaRPr/>
            </a:p>
          </p:txBody>
        </p:sp>
      </p:grpSp>
      <p:sp>
        <p:nvSpPr>
          <p:cNvPr id="219" name="Google Shape;219;p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495300" y="89740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Probes for Assessing Adherence </a:t>
            </a:r>
            <a:endParaRPr/>
          </a:p>
        </p:txBody>
      </p:sp>
      <p:sp>
        <p:nvSpPr>
          <p:cNvPr id="226" name="Google Shape;226;p7"/>
          <p:cNvSpPr txBox="1">
            <a:spLocks noGrp="1"/>
          </p:cNvSpPr>
          <p:nvPr>
            <p:ph type="body" idx="1"/>
          </p:nvPr>
        </p:nvSpPr>
        <p:spPr>
          <a:xfrm>
            <a:off x="495300" y="1840604"/>
            <a:ext cx="8337000" cy="3210425"/>
          </a:xfrm>
          <a:prstGeom prst="rect">
            <a:avLst/>
          </a:prstGeom>
          <a:noFill/>
          <a:ln>
            <a:noFill/>
          </a:ln>
        </p:spPr>
        <p:txBody>
          <a:bodyPr spcFirstLastPara="1" wrap="square" lIns="91425" tIns="0" rIns="91425" bIns="0" anchor="t" anchorCtr="0">
            <a:normAutofit/>
          </a:bodyPr>
          <a:lstStyle/>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is the reason you are taking this drug?</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How do you take this medication?</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Are you taking this medication with food?</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Where did you receive information about this medication?</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do you use to help you remember to take your medication?</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do you do when you miss a dose?</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problems have you encountered while taking this medication?</a:t>
            </a:r>
            <a:endParaRPr/>
          </a:p>
        </p:txBody>
      </p:sp>
      <p:sp>
        <p:nvSpPr>
          <p:cNvPr id="227" name="Google Shape;227;p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495300" y="1045118"/>
            <a:ext cx="8337000" cy="943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2800"/>
              <a:buFont typeface="Arial"/>
              <a:buNone/>
            </a:pPr>
            <a:r>
              <a:rPr lang="en-US" b="1">
                <a:latin typeface="Arial"/>
                <a:ea typeface="Arial"/>
                <a:cs typeface="Arial"/>
                <a:sym typeface="Arial"/>
              </a:rPr>
              <a:t>Client Factors Affecting Adherence</a:t>
            </a:r>
            <a:endParaRPr/>
          </a:p>
        </p:txBody>
      </p:sp>
      <p:sp>
        <p:nvSpPr>
          <p:cNvPr id="234" name="Google Shape;234;p8"/>
          <p:cNvSpPr txBox="1">
            <a:spLocks noGrp="1"/>
          </p:cNvSpPr>
          <p:nvPr>
            <p:ph type="body" idx="1"/>
          </p:nvPr>
        </p:nvSpPr>
        <p:spPr>
          <a:xfrm>
            <a:off x="495300" y="1688433"/>
            <a:ext cx="8153400" cy="37217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Knowledge of treatment regimen</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“Fits” with lifestyle</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Stage of disease, level of wellness</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Support system</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Belief in treatment effectiveness</a:t>
            </a:r>
            <a:endParaRPr sz="1800" dirty="0">
              <a:latin typeface="Arial"/>
              <a:ea typeface="Arial"/>
              <a:cs typeface="Arial"/>
              <a:sym typeface="Arial"/>
            </a:endParaRPr>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Fear</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Ability to control side effects</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Mental health</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Substance abuse</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Stigma</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Believing that the drugs are ineffective</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Denial of HIV status</a:t>
            </a:r>
            <a:endParaRPr dirty="0"/>
          </a:p>
        </p:txBody>
      </p:sp>
      <p:sp>
        <p:nvSpPr>
          <p:cNvPr id="235" name="Google Shape;235;p8"/>
          <p:cNvSpPr txBox="1"/>
          <p:nvPr/>
        </p:nvSpPr>
        <p:spPr>
          <a:xfrm>
            <a:off x="304800" y="381000"/>
            <a:ext cx="38763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Environmental Factors That Impact Adherence</a:t>
            </a:r>
            <a:br>
              <a:rPr lang="en-US" b="1"/>
            </a:br>
            <a:endParaRPr/>
          </a:p>
        </p:txBody>
      </p:sp>
      <p:sp>
        <p:nvSpPr>
          <p:cNvPr id="242" name="Google Shape;242;p9"/>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ctr" rtl="0">
              <a:spcBef>
                <a:spcPts val="0"/>
              </a:spcBef>
              <a:spcAft>
                <a:spcPts val="0"/>
              </a:spcAft>
              <a:buSzPts val="788"/>
              <a:buFont typeface="Arial"/>
              <a:buNone/>
            </a:pPr>
            <a:endParaRPr sz="788" b="1">
              <a:latin typeface="Arial"/>
              <a:ea typeface="Arial"/>
              <a:cs typeface="Arial"/>
              <a:sym typeface="Arial"/>
            </a:endParaRPr>
          </a:p>
          <a:p>
            <a:pPr marL="342900" lvl="0" indent="-342900" algn="l" rtl="0">
              <a:spcBef>
                <a:spcPts val="450"/>
              </a:spcBef>
              <a:spcAft>
                <a:spcPts val="0"/>
              </a:spcAft>
              <a:buClr>
                <a:srgbClr val="C00000"/>
              </a:buClr>
              <a:buSzPts val="2400"/>
              <a:buChar char="▪"/>
            </a:pPr>
            <a:r>
              <a:rPr lang="en-US">
                <a:latin typeface="Arial"/>
                <a:ea typeface="Arial"/>
                <a:cs typeface="Arial"/>
                <a:sym typeface="Arial"/>
              </a:rPr>
              <a:t>Transportation</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Housing</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Food</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Drug treatment</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Mental health service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Social network </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Child care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Addressing cultural norms</a:t>
            </a:r>
            <a:endParaRPr/>
          </a:p>
        </p:txBody>
      </p:sp>
      <p:sp>
        <p:nvSpPr>
          <p:cNvPr id="243" name="Google Shape;243;p9"/>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5772</Words>
  <Application>Microsoft Office PowerPoint</Application>
  <PresentationFormat>On-screen Show (4:3)</PresentationFormat>
  <Paragraphs>783</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Josefin Sans SemiBold</vt:lpstr>
      <vt:lpstr>Arial Black</vt:lpstr>
      <vt:lpstr>Arial</vt:lpstr>
      <vt:lpstr>Josefin Sans</vt:lpstr>
      <vt:lpstr>Noto Sans Symbols</vt:lpstr>
      <vt:lpstr>Calibri</vt:lpstr>
      <vt:lpstr>Blank Presentation</vt:lpstr>
      <vt:lpstr>Adherence, Labs, and Medication Resistance </vt:lpstr>
      <vt:lpstr>Objectives </vt:lpstr>
      <vt:lpstr>VIDEO</vt:lpstr>
      <vt:lpstr>ADHERENCE</vt:lpstr>
      <vt:lpstr>What is Adherence?</vt:lpstr>
      <vt:lpstr>Factors Affecting Adherence</vt:lpstr>
      <vt:lpstr>Probes for Assessing Adherence </vt:lpstr>
      <vt:lpstr>Client Factors Affecting Adherence</vt:lpstr>
      <vt:lpstr>Environmental Factors That Impact Adherence </vt:lpstr>
      <vt:lpstr> Non-adherence Can Take Many Forms</vt:lpstr>
      <vt:lpstr>Viral Load and Non-Adherence</vt:lpstr>
      <vt:lpstr>PowerPoint Presentation</vt:lpstr>
      <vt:lpstr>Adherence Tools Review</vt:lpstr>
      <vt:lpstr>RESISTANCE</vt:lpstr>
      <vt:lpstr>Understanding Drug Resistance</vt:lpstr>
      <vt:lpstr>VIDEO</vt:lpstr>
      <vt:lpstr>Drug Resistance Testing </vt:lpstr>
      <vt:lpstr>Drug Resistance Testing </vt:lpstr>
      <vt:lpstr>LABS</vt:lpstr>
      <vt:lpstr>Making Sense of Lab Values</vt:lpstr>
      <vt:lpstr>Doctors Use Lab Tests to Monitor Your Health</vt:lpstr>
      <vt:lpstr>Lab Basics</vt:lpstr>
      <vt:lpstr>What Do HIV Medications Do?</vt:lpstr>
      <vt:lpstr>Tracking Your Health</vt:lpstr>
      <vt:lpstr>Why are Labs Important?</vt:lpstr>
      <vt:lpstr>When Should Lab Tests Be Done?</vt:lpstr>
      <vt:lpstr>ACTIVITY: LABS  </vt:lpstr>
      <vt:lpstr>Sample Client Lab Review </vt:lpstr>
      <vt:lpstr>Activity Sheet - Lab</vt:lpstr>
      <vt:lpstr>Sample – CD4 Test</vt:lpstr>
      <vt:lpstr>Sample – Blood Chemistry Tests</vt:lpstr>
      <vt:lpstr>Sample – Viral Load Test</vt:lpstr>
      <vt:lpstr>What is a “Normal” Lab Value?</vt:lpstr>
      <vt:lpstr>HIV Viral Load</vt:lpstr>
      <vt:lpstr>Understanding Viral Load Test Results</vt:lpstr>
      <vt:lpstr>CD4 Cell Count</vt:lpstr>
      <vt:lpstr>Understanding CD4 Cell Count Results</vt:lpstr>
      <vt:lpstr>CASE SCENARIO ACTIVITY: ADHERENCE AND RESISTANCE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Adherence, Labs, and Medication Resistance </dc:title>
  <dc:creator>Rojo, Maria Campos</dc:creator>
  <cp:lastModifiedBy>Mandel, Nicole</cp:lastModifiedBy>
  <cp:revision>2</cp:revision>
  <dcterms:created xsi:type="dcterms:W3CDTF">2018-09-10T17:23:11Z</dcterms:created>
  <dcterms:modified xsi:type="dcterms:W3CDTF">2020-08-09T22:33:57Z</dcterms:modified>
</cp:coreProperties>
</file>