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3" r:id="rId7"/>
    <p:sldId id="261" r:id="rId8"/>
    <p:sldId id="264" r:id="rId9"/>
    <p:sldId id="262" r:id="rId10"/>
    <p:sldId id="265" r:id="rId11"/>
    <p:sldId id="266" r:id="rId12"/>
    <p:sldId id="267" r:id="rId13"/>
    <p:sldId id="268" r:id="rId14"/>
    <p:sldId id="269" r:id="rId15"/>
    <p:sldId id="270" r:id="rId16"/>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4494AA5-1FFE-4732-95B8-B3BA230277E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2CDBA92-AC32-41C4-BE06-B8A33F90D6A6}"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94AA5-1FFE-4732-95B8-B3BA230277E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DBA92-AC32-41C4-BE06-B8A33F90D6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494AA5-1FFE-4732-95B8-B3BA230277E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DBA92-AC32-41C4-BE06-B8A33F90D6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94AA5-1FFE-4732-95B8-B3BA230277E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DBA92-AC32-41C4-BE06-B8A33F90D6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4494AA5-1FFE-4732-95B8-B3BA230277E3}" type="datetimeFigureOut">
              <a:rPr lang="en-US" smtClean="0"/>
              <a:t>10/30/2014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DBA92-AC32-41C4-BE06-B8A33F90D6A6}"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494AA5-1FFE-4732-95B8-B3BA230277E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DBA92-AC32-41C4-BE06-B8A33F90D6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494AA5-1FFE-4732-95B8-B3BA230277E3}"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CDBA92-AC32-41C4-BE06-B8A33F90D6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494AA5-1FFE-4732-95B8-B3BA230277E3}"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CDBA92-AC32-41C4-BE06-B8A33F90D6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4494AA5-1FFE-4732-95B8-B3BA230277E3}"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CDBA92-AC32-41C4-BE06-B8A33F90D6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494AA5-1FFE-4732-95B8-B3BA230277E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DBA92-AC32-41C4-BE06-B8A33F90D6A6}"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4494AA5-1FFE-4732-95B8-B3BA230277E3}" type="datetimeFigureOut">
              <a:rPr lang="en-US" smtClean="0"/>
              <a:t>10/30/2014</a:t>
            </a:fld>
            <a:endParaRPr lang="en-US"/>
          </a:p>
        </p:txBody>
      </p:sp>
      <p:sp>
        <p:nvSpPr>
          <p:cNvPr id="7" name="Slide Number Placeholder 6"/>
          <p:cNvSpPr>
            <a:spLocks noGrp="1"/>
          </p:cNvSpPr>
          <p:nvPr>
            <p:ph type="sldNum" sz="quarter" idx="12"/>
          </p:nvPr>
        </p:nvSpPr>
        <p:spPr/>
        <p:txBody>
          <a:bodyPr/>
          <a:lstStyle/>
          <a:p>
            <a:fld id="{D2CDBA92-AC32-41C4-BE06-B8A33F90D6A6}"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4494AA5-1FFE-4732-95B8-B3BA230277E3}" type="datetimeFigureOut">
              <a:rPr lang="en-US" smtClean="0"/>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2CDBA92-AC32-41C4-BE06-B8A33F90D6A6}"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dirty="0" smtClean="0"/>
              <a:t>Linkage to Care </a:t>
            </a:r>
            <a:r>
              <a:rPr lang="en-US" dirty="0" smtClean="0"/>
              <a:t>Training</a:t>
            </a:r>
          </a:p>
          <a:p>
            <a:r>
              <a:rPr lang="en-US" dirty="0" smtClean="0"/>
              <a:t>By: </a:t>
            </a:r>
            <a:r>
              <a:rPr lang="en-US" smtClean="0"/>
              <a:t>Abbe Shapiro, MSW</a:t>
            </a:r>
            <a:endParaRPr lang="en-US" dirty="0"/>
          </a:p>
        </p:txBody>
      </p:sp>
      <p:sp>
        <p:nvSpPr>
          <p:cNvPr id="2" name="Title 1"/>
          <p:cNvSpPr>
            <a:spLocks noGrp="1"/>
          </p:cNvSpPr>
          <p:nvPr>
            <p:ph type="ctrTitle"/>
          </p:nvPr>
        </p:nvSpPr>
        <p:spPr/>
        <p:txBody>
          <a:bodyPr/>
          <a:lstStyle/>
          <a:p>
            <a:r>
              <a:rPr lang="en-US" sz="3200" dirty="0" smtClean="0"/>
              <a:t>Ethical Decision-Making</a:t>
            </a:r>
            <a:endParaRPr lang="en-US" sz="3200" dirty="0"/>
          </a:p>
        </p:txBody>
      </p:sp>
    </p:spTree>
    <p:extLst>
      <p:ext uri="{BB962C8B-B14F-4D97-AF65-F5344CB8AC3E}">
        <p14:creationId xmlns:p14="http://schemas.microsoft.com/office/powerpoint/2010/main" val="207299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r>
              <a:rPr lang="en-US" dirty="0"/>
              <a:t>While providing services to a client whom </a:t>
            </a:r>
            <a:r>
              <a:rPr lang="en-US" dirty="0" smtClean="0"/>
              <a:t>you respect </a:t>
            </a:r>
            <a:r>
              <a:rPr lang="en-US" dirty="0"/>
              <a:t>and </a:t>
            </a:r>
            <a:r>
              <a:rPr lang="en-US" dirty="0" smtClean="0"/>
              <a:t>enjoy </a:t>
            </a:r>
            <a:r>
              <a:rPr lang="en-US" dirty="0"/>
              <a:t>spending time with, </a:t>
            </a:r>
            <a:r>
              <a:rPr lang="en-US" dirty="0" smtClean="0"/>
              <a:t>you find yourself </a:t>
            </a:r>
            <a:r>
              <a:rPr lang="en-US" dirty="0"/>
              <a:t>disclosing personal information to the client that </a:t>
            </a:r>
            <a:r>
              <a:rPr lang="en-US" dirty="0" smtClean="0"/>
              <a:t>you don’t </a:t>
            </a:r>
            <a:r>
              <a:rPr lang="en-US" dirty="0"/>
              <a:t>provide to other clients (such as </a:t>
            </a:r>
            <a:r>
              <a:rPr lang="en-US" dirty="0" smtClean="0"/>
              <a:t>your </a:t>
            </a:r>
            <a:r>
              <a:rPr lang="en-US" dirty="0"/>
              <a:t>marital status and personal interests). </a:t>
            </a:r>
            <a:r>
              <a:rPr lang="en-US" dirty="0" smtClean="0"/>
              <a:t>You feel </a:t>
            </a:r>
            <a:r>
              <a:rPr lang="en-US" dirty="0"/>
              <a:t>as though </a:t>
            </a:r>
            <a:r>
              <a:rPr lang="en-US" dirty="0" smtClean="0"/>
              <a:t>you </a:t>
            </a:r>
            <a:r>
              <a:rPr lang="en-US" dirty="0"/>
              <a:t>can trust </a:t>
            </a:r>
            <a:r>
              <a:rPr lang="en-US" dirty="0" smtClean="0"/>
              <a:t>the </a:t>
            </a:r>
            <a:r>
              <a:rPr lang="en-US" dirty="0"/>
              <a:t>client with this information</a:t>
            </a:r>
            <a:r>
              <a:rPr lang="en-US" dirty="0" smtClean="0"/>
              <a:t>.</a:t>
            </a:r>
          </a:p>
          <a:p>
            <a:pPr lvl="1"/>
            <a:endParaRPr lang="en-US" i="1" dirty="0" smtClean="0"/>
          </a:p>
          <a:p>
            <a:pPr lvl="1"/>
            <a:r>
              <a:rPr lang="en-US" i="1" dirty="0" smtClean="0"/>
              <a:t>What </a:t>
            </a:r>
            <a:r>
              <a:rPr lang="en-US" i="1" dirty="0"/>
              <a:t>ethical issues are there in this scenario?</a:t>
            </a:r>
          </a:p>
          <a:p>
            <a:pPr lvl="1"/>
            <a:r>
              <a:rPr lang="en-US" i="1" dirty="0" smtClean="0"/>
              <a:t>It is likely that you will be divulging personal information to your clients. How do you decide appropriate boundaries?</a:t>
            </a:r>
            <a:endParaRPr lang="en-US" i="1" dirty="0"/>
          </a:p>
        </p:txBody>
      </p:sp>
    </p:spTree>
    <p:extLst>
      <p:ext uri="{BB962C8B-B14F-4D97-AF65-F5344CB8AC3E}">
        <p14:creationId xmlns:p14="http://schemas.microsoft.com/office/powerpoint/2010/main" val="1369617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r>
              <a:rPr lang="en-US" dirty="0"/>
              <a:t>A client who has completed a transitional living program is moving into his own apartment. </a:t>
            </a:r>
            <a:r>
              <a:rPr lang="en-US" dirty="0" smtClean="0"/>
              <a:t>You decide </a:t>
            </a:r>
            <a:r>
              <a:rPr lang="en-US" dirty="0"/>
              <a:t>to reward him by purchasing him a small kitchen utensil as a </a:t>
            </a:r>
            <a:r>
              <a:rPr lang="en-US" dirty="0" smtClean="0"/>
              <a:t>housewarming </a:t>
            </a:r>
            <a:r>
              <a:rPr lang="en-US" dirty="0"/>
              <a:t>gift</a:t>
            </a:r>
            <a:r>
              <a:rPr lang="en-US" dirty="0" smtClean="0"/>
              <a:t>.</a:t>
            </a:r>
          </a:p>
          <a:p>
            <a:pPr lvl="1"/>
            <a:endParaRPr lang="en-US" i="1" dirty="0" smtClean="0"/>
          </a:p>
          <a:p>
            <a:pPr lvl="1"/>
            <a:r>
              <a:rPr lang="en-US" i="1" dirty="0" smtClean="0"/>
              <a:t>Is this okay? Why or why not?</a:t>
            </a:r>
            <a:endParaRPr lang="en-US" i="1" dirty="0"/>
          </a:p>
        </p:txBody>
      </p:sp>
    </p:spTree>
    <p:extLst>
      <p:ext uri="{BB962C8B-B14F-4D97-AF65-F5344CB8AC3E}">
        <p14:creationId xmlns:p14="http://schemas.microsoft.com/office/powerpoint/2010/main" val="484798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normAutofit/>
          </a:bodyPr>
          <a:lstStyle/>
          <a:p>
            <a:r>
              <a:rPr lang="en-US" dirty="0" smtClean="0"/>
              <a:t>You assisted your client in getting enrolled in a residential substance abuse treatment program. You know that one of the housing requirements is that she maintain sobriety. You see the client out at a bar drinking a beer when you are out with your friends.</a:t>
            </a:r>
          </a:p>
          <a:p>
            <a:pPr lvl="1">
              <a:lnSpc>
                <a:spcPct val="80000"/>
              </a:lnSpc>
            </a:pPr>
            <a:endParaRPr lang="en-US" sz="1800" i="1" dirty="0" smtClean="0"/>
          </a:p>
          <a:p>
            <a:pPr lvl="1">
              <a:lnSpc>
                <a:spcPct val="80000"/>
              </a:lnSpc>
            </a:pPr>
            <a:r>
              <a:rPr lang="en-US" sz="1800" i="1" dirty="0" smtClean="0"/>
              <a:t>What </a:t>
            </a:r>
            <a:r>
              <a:rPr lang="en-US" sz="1800" i="1" dirty="0"/>
              <a:t>are the ethical issues?</a:t>
            </a:r>
          </a:p>
          <a:p>
            <a:pPr lvl="1">
              <a:lnSpc>
                <a:spcPct val="80000"/>
              </a:lnSpc>
            </a:pPr>
            <a:r>
              <a:rPr lang="en-US" sz="1800" i="1" dirty="0" smtClean="0"/>
              <a:t>Can you/should you approach the client?</a:t>
            </a:r>
            <a:endParaRPr lang="en-US" sz="1800" i="1" dirty="0"/>
          </a:p>
          <a:p>
            <a:pPr lvl="1">
              <a:lnSpc>
                <a:spcPct val="80000"/>
              </a:lnSpc>
            </a:pPr>
            <a:r>
              <a:rPr lang="en-US" sz="1800" i="1" dirty="0"/>
              <a:t>Can you address the situation in a way that does not disclose anything about the client</a:t>
            </a:r>
            <a:r>
              <a:rPr lang="en-US" sz="1800" i="1" dirty="0" smtClean="0"/>
              <a:t>?</a:t>
            </a:r>
          </a:p>
          <a:p>
            <a:pPr lvl="1">
              <a:lnSpc>
                <a:spcPct val="80000"/>
              </a:lnSpc>
            </a:pPr>
            <a:r>
              <a:rPr lang="en-US" sz="1800" i="1" dirty="0" smtClean="0"/>
              <a:t>Could you have done anything differently?</a:t>
            </a:r>
          </a:p>
          <a:p>
            <a:pPr lvl="1">
              <a:lnSpc>
                <a:spcPct val="80000"/>
              </a:lnSpc>
            </a:pPr>
            <a:r>
              <a:rPr lang="en-US" sz="1800" i="1" dirty="0" smtClean="0"/>
              <a:t>What if you have a part-time job as a bartender? Do you serve the client?</a:t>
            </a:r>
            <a:endParaRPr lang="en-US" sz="1800" i="1" dirty="0"/>
          </a:p>
          <a:p>
            <a:pPr lvl="1"/>
            <a:endParaRPr lang="en-US" dirty="0"/>
          </a:p>
        </p:txBody>
      </p:sp>
    </p:spTree>
    <p:extLst>
      <p:ext uri="{BB962C8B-B14F-4D97-AF65-F5344CB8AC3E}">
        <p14:creationId xmlns:p14="http://schemas.microsoft.com/office/powerpoint/2010/main" val="1795132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a:t>
            </a:r>
            <a:endParaRPr lang="en-US" dirty="0"/>
          </a:p>
        </p:txBody>
      </p:sp>
      <p:sp>
        <p:nvSpPr>
          <p:cNvPr id="3" name="Content Placeholder 2"/>
          <p:cNvSpPr>
            <a:spLocks noGrp="1"/>
          </p:cNvSpPr>
          <p:nvPr>
            <p:ph idx="1"/>
          </p:nvPr>
        </p:nvSpPr>
        <p:spPr/>
        <p:txBody>
          <a:bodyPr/>
          <a:lstStyle/>
          <a:p>
            <a:r>
              <a:rPr lang="en-US" dirty="0" smtClean="0"/>
              <a:t>You are HIV+ and have been for many years. You regularly attend support group meetings</a:t>
            </a:r>
            <a:r>
              <a:rPr lang="en-US" dirty="0"/>
              <a:t>, some of which </a:t>
            </a:r>
            <a:r>
              <a:rPr lang="en-US" dirty="0" smtClean="0"/>
              <a:t>your </a:t>
            </a:r>
            <a:r>
              <a:rPr lang="en-US" dirty="0"/>
              <a:t>current clients also attend</a:t>
            </a:r>
            <a:r>
              <a:rPr lang="en-US" dirty="0" smtClean="0"/>
              <a:t>.</a:t>
            </a:r>
          </a:p>
          <a:p>
            <a:pPr lvl="1"/>
            <a:endParaRPr lang="en-US" i="1" dirty="0" smtClean="0"/>
          </a:p>
          <a:p>
            <a:pPr lvl="1"/>
            <a:r>
              <a:rPr lang="en-US" i="1" dirty="0" smtClean="0"/>
              <a:t>What are the ethical issues in this scenario?</a:t>
            </a:r>
          </a:p>
          <a:p>
            <a:pPr lvl="1"/>
            <a:r>
              <a:rPr lang="en-US" i="1" dirty="0" smtClean="0"/>
              <a:t>Discuss development of a plan to address the ethical issues.</a:t>
            </a:r>
            <a:endParaRPr lang="en-US" i="1" dirty="0"/>
          </a:p>
        </p:txBody>
      </p:sp>
    </p:spTree>
    <p:extLst>
      <p:ext uri="{BB962C8B-B14F-4D97-AF65-F5344CB8AC3E}">
        <p14:creationId xmlns:p14="http://schemas.microsoft.com/office/powerpoint/2010/main" val="2578352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it ethical!</a:t>
            </a:r>
            <a:endParaRPr lang="en-US" dirty="0"/>
          </a:p>
        </p:txBody>
      </p:sp>
      <p:sp>
        <p:nvSpPr>
          <p:cNvPr id="3" name="Content Placeholder 2"/>
          <p:cNvSpPr>
            <a:spLocks noGrp="1"/>
          </p:cNvSpPr>
          <p:nvPr>
            <p:ph idx="1"/>
          </p:nvPr>
        </p:nvSpPr>
        <p:spPr/>
        <p:txBody>
          <a:bodyPr/>
          <a:lstStyle/>
          <a:p>
            <a:r>
              <a:rPr lang="en-US" sz="2800" dirty="0"/>
              <a:t>Maintain appropriate boundaries with clients </a:t>
            </a:r>
            <a:r>
              <a:rPr lang="en-US" sz="2800" i="1" u="sng" dirty="0"/>
              <a:t>and</a:t>
            </a:r>
            <a:r>
              <a:rPr lang="en-US" sz="2800" dirty="0"/>
              <a:t> staff</a:t>
            </a:r>
          </a:p>
          <a:p>
            <a:r>
              <a:rPr lang="en-US" sz="2800" dirty="0"/>
              <a:t>Seriously consider your own motivations</a:t>
            </a:r>
          </a:p>
          <a:p>
            <a:r>
              <a:rPr lang="en-US" sz="2800" dirty="0"/>
              <a:t>Don’t support questionable behavior by clients or staff</a:t>
            </a:r>
          </a:p>
          <a:p>
            <a:r>
              <a:rPr lang="en-US" sz="2800" dirty="0"/>
              <a:t>When in doubt, get the facts</a:t>
            </a:r>
          </a:p>
          <a:p>
            <a:r>
              <a:rPr lang="en-US" sz="2800" dirty="0"/>
              <a:t>Seek </a:t>
            </a:r>
            <a:r>
              <a:rPr lang="en-US" sz="2800" i="1" u="sng" dirty="0"/>
              <a:t>supervision</a:t>
            </a:r>
          </a:p>
          <a:p>
            <a:pPr lvl="1"/>
            <a:r>
              <a:rPr lang="en-US" dirty="0"/>
              <a:t>Maintain confidentiality</a:t>
            </a:r>
          </a:p>
          <a:p>
            <a:pPr lvl="1"/>
            <a:r>
              <a:rPr lang="en-US" dirty="0"/>
              <a:t>Be open to looking inside </a:t>
            </a:r>
            <a:r>
              <a:rPr lang="en-US" dirty="0" smtClean="0"/>
              <a:t>yourself</a:t>
            </a:r>
            <a:endParaRPr lang="en-US" dirty="0"/>
          </a:p>
        </p:txBody>
      </p:sp>
    </p:spTree>
    <p:extLst>
      <p:ext uri="{BB962C8B-B14F-4D97-AF65-F5344CB8AC3E}">
        <p14:creationId xmlns:p14="http://schemas.microsoft.com/office/powerpoint/2010/main" val="4082037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a:t>Cardwell, T.L. (2004</a:t>
            </a:r>
            <a:r>
              <a:rPr lang="en-US" dirty="0" smtClean="0"/>
              <a:t>). </a:t>
            </a:r>
            <a:r>
              <a:rPr lang="en-US" dirty="0"/>
              <a:t>Performance tools and supervision. Presentation to  St. Vincent Hospital field instructors.</a:t>
            </a:r>
          </a:p>
          <a:p>
            <a:r>
              <a:rPr lang="en-US" dirty="0" smtClean="0"/>
              <a:t>Carney, J. and </a:t>
            </a:r>
            <a:r>
              <a:rPr lang="en-US" dirty="0" err="1" smtClean="0"/>
              <a:t>McCarren</a:t>
            </a:r>
            <a:r>
              <a:rPr lang="en-US" dirty="0" smtClean="0"/>
              <a:t>, K. (2012). Social </a:t>
            </a:r>
            <a:r>
              <a:rPr lang="en-US" dirty="0"/>
              <a:t>Work Education in Non-Sexual Dual </a:t>
            </a:r>
            <a:r>
              <a:rPr lang="en-US" dirty="0" smtClean="0"/>
              <a:t>Relationships. </a:t>
            </a:r>
            <a:r>
              <a:rPr lang="en-US" i="1" dirty="0" smtClean="0"/>
              <a:t>Journal </a:t>
            </a:r>
            <a:r>
              <a:rPr lang="en-US" i="1" dirty="0"/>
              <a:t>of Social Work Values and Ethics</a:t>
            </a:r>
            <a:r>
              <a:rPr lang="en-US" dirty="0"/>
              <a:t>, </a:t>
            </a:r>
            <a:r>
              <a:rPr lang="en-US" dirty="0" smtClean="0"/>
              <a:t>9 (2).</a:t>
            </a:r>
          </a:p>
          <a:p>
            <a:r>
              <a:rPr lang="en-US" dirty="0" smtClean="0"/>
              <a:t>NASW</a:t>
            </a:r>
            <a:r>
              <a:rPr lang="en-US" dirty="0"/>
              <a:t>. (1999) Code of ethics of the National Association of Social Workers. Washington, DC: NASW Press</a:t>
            </a:r>
            <a:r>
              <a:rPr lang="en-US" dirty="0" smtClean="0"/>
              <a:t>.</a:t>
            </a:r>
          </a:p>
          <a:p>
            <a:pPr marL="114300" indent="0">
              <a:buNone/>
            </a:pPr>
            <a:endParaRPr lang="en-US" dirty="0"/>
          </a:p>
          <a:p>
            <a:pPr marL="114300" indent="0" algn="ctr">
              <a:buNone/>
            </a:pPr>
            <a:r>
              <a:rPr lang="en-US" i="1" dirty="0" smtClean="0"/>
              <a:t>With special thanks to Teri Cardwell for her guidance in development of this presentation.</a:t>
            </a:r>
            <a:endParaRPr lang="en-US" i="1" dirty="0"/>
          </a:p>
        </p:txBody>
      </p:sp>
    </p:spTree>
    <p:extLst>
      <p:ext uri="{BB962C8B-B14F-4D97-AF65-F5344CB8AC3E}">
        <p14:creationId xmlns:p14="http://schemas.microsoft.com/office/powerpoint/2010/main" val="298874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NaSW</a:t>
            </a:r>
            <a:r>
              <a:rPr lang="en-US" dirty="0" smtClean="0"/>
              <a:t> CODE OF ETHICS</a:t>
            </a:r>
            <a:endParaRPr lang="en-US" dirty="0"/>
          </a:p>
        </p:txBody>
      </p:sp>
      <p:sp>
        <p:nvSpPr>
          <p:cNvPr id="3" name="Content Placeholder 2"/>
          <p:cNvSpPr>
            <a:spLocks noGrp="1"/>
          </p:cNvSpPr>
          <p:nvPr>
            <p:ph idx="1"/>
          </p:nvPr>
        </p:nvSpPr>
        <p:spPr/>
        <p:txBody>
          <a:bodyPr>
            <a:normAutofit fontScale="92500" lnSpcReduction="20000"/>
          </a:bodyPr>
          <a:lstStyle/>
          <a:p>
            <a:r>
              <a:rPr lang="en-US" dirty="0"/>
              <a:t>I</a:t>
            </a:r>
            <a:r>
              <a:rPr lang="en-US" dirty="0" smtClean="0"/>
              <a:t>ntended </a:t>
            </a:r>
            <a:r>
              <a:rPr lang="en-US" dirty="0"/>
              <a:t>to serve as a guide to the everyday professional conduct of </a:t>
            </a:r>
            <a:r>
              <a:rPr lang="en-US" dirty="0" smtClean="0"/>
              <a:t>Social Workers</a:t>
            </a:r>
          </a:p>
          <a:p>
            <a:pPr lvl="1"/>
            <a:r>
              <a:rPr lang="en-US" dirty="0"/>
              <a:t>But I’m not a Social Worker….</a:t>
            </a:r>
            <a:r>
              <a:rPr lang="en-US" b="1" i="1" dirty="0"/>
              <a:t>That’s </a:t>
            </a:r>
            <a:r>
              <a:rPr lang="en-US" b="1" i="1" dirty="0" smtClean="0"/>
              <a:t>okay</a:t>
            </a:r>
            <a:r>
              <a:rPr lang="en-US" i="1" dirty="0"/>
              <a:t>.</a:t>
            </a:r>
            <a:endParaRPr lang="en-US" dirty="0" smtClean="0"/>
          </a:p>
          <a:p>
            <a:r>
              <a:rPr lang="en-US" dirty="0"/>
              <a:t>This Code includes four </a:t>
            </a:r>
            <a:r>
              <a:rPr lang="en-US" dirty="0" smtClean="0"/>
              <a:t>sections: </a:t>
            </a:r>
          </a:p>
          <a:p>
            <a:pPr lvl="1"/>
            <a:r>
              <a:rPr lang="en-US" dirty="0" smtClean="0"/>
              <a:t>Section 1: "Preamble" </a:t>
            </a:r>
            <a:r>
              <a:rPr lang="en-US" dirty="0"/>
              <a:t>summarizes the social work profession's mission and core </a:t>
            </a:r>
            <a:r>
              <a:rPr lang="en-US" dirty="0" smtClean="0"/>
              <a:t>values</a:t>
            </a:r>
          </a:p>
          <a:p>
            <a:pPr lvl="1"/>
            <a:r>
              <a:rPr lang="en-US" dirty="0" smtClean="0"/>
              <a:t>Section 2: "Purpose </a:t>
            </a:r>
            <a:r>
              <a:rPr lang="en-US" dirty="0"/>
              <a:t>of the NASW Code of </a:t>
            </a:r>
            <a:r>
              <a:rPr lang="en-US" dirty="0" smtClean="0"/>
              <a:t>Ethics" </a:t>
            </a:r>
            <a:r>
              <a:rPr lang="en-US" dirty="0"/>
              <a:t>provides an overview of the Code's main functions and a brief guide for dealing with ethical issues or dilemmas in social work </a:t>
            </a:r>
            <a:r>
              <a:rPr lang="en-US" dirty="0" smtClean="0"/>
              <a:t>practice</a:t>
            </a:r>
          </a:p>
          <a:p>
            <a:pPr lvl="1"/>
            <a:r>
              <a:rPr lang="en-US" dirty="0" smtClean="0"/>
              <a:t>Section 3: "Ethical Principles" </a:t>
            </a:r>
            <a:r>
              <a:rPr lang="en-US" dirty="0"/>
              <a:t>presents broad ethical principles, based on social work's core values, that inform social work </a:t>
            </a:r>
            <a:r>
              <a:rPr lang="en-US" dirty="0" smtClean="0"/>
              <a:t>practice </a:t>
            </a:r>
            <a:endParaRPr lang="en-US" dirty="0"/>
          </a:p>
          <a:p>
            <a:pPr lvl="1"/>
            <a:r>
              <a:rPr lang="en-US" dirty="0" smtClean="0"/>
              <a:t>Section 4: "Ethical Standards" </a:t>
            </a:r>
            <a:r>
              <a:rPr lang="en-US" dirty="0"/>
              <a:t>includes specific ethical standards to guide social workers' conduct and to provide a basis for </a:t>
            </a:r>
            <a:r>
              <a:rPr lang="en-US" dirty="0" smtClean="0"/>
              <a:t>adjudication</a:t>
            </a:r>
          </a:p>
        </p:txBody>
      </p:sp>
    </p:spTree>
    <p:extLst>
      <p:ext uri="{BB962C8B-B14F-4D97-AF65-F5344CB8AC3E}">
        <p14:creationId xmlns:p14="http://schemas.microsoft.com/office/powerpoint/2010/main" val="115252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Utility of the code of ethics</a:t>
            </a:r>
            <a:endParaRPr lang="en-US" dirty="0"/>
          </a:p>
        </p:txBody>
      </p:sp>
      <p:sp>
        <p:nvSpPr>
          <p:cNvPr id="3" name="Content Placeholder 2"/>
          <p:cNvSpPr>
            <a:spLocks noGrp="1"/>
          </p:cNvSpPr>
          <p:nvPr>
            <p:ph idx="1"/>
          </p:nvPr>
        </p:nvSpPr>
        <p:spPr/>
        <p:txBody>
          <a:bodyPr/>
          <a:lstStyle/>
          <a:p>
            <a:r>
              <a:rPr lang="en-US" sz="2600" dirty="0"/>
              <a:t>Enhances the </a:t>
            </a:r>
            <a:r>
              <a:rPr lang="en-US" sz="2600" b="1" i="1" dirty="0"/>
              <a:t>quality of care</a:t>
            </a:r>
            <a:r>
              <a:rPr lang="en-US" sz="2600" dirty="0"/>
              <a:t> provided to clients</a:t>
            </a:r>
          </a:p>
          <a:p>
            <a:r>
              <a:rPr lang="en-US" sz="2600" dirty="0"/>
              <a:t>Insures a </a:t>
            </a:r>
            <a:r>
              <a:rPr lang="en-US" sz="2600" b="1" i="1" dirty="0"/>
              <a:t>consistent approach</a:t>
            </a:r>
            <a:r>
              <a:rPr lang="en-US" sz="2600" dirty="0"/>
              <a:t> among staff in addressing client issues</a:t>
            </a:r>
          </a:p>
          <a:p>
            <a:r>
              <a:rPr lang="en-US" sz="2600" dirty="0"/>
              <a:t>Maintains </a:t>
            </a:r>
            <a:r>
              <a:rPr lang="en-US" sz="2600" b="1" i="1" dirty="0"/>
              <a:t>appropriate boundaries</a:t>
            </a:r>
            <a:r>
              <a:rPr lang="en-US" sz="2600" dirty="0"/>
              <a:t> while working with long-term clients</a:t>
            </a:r>
          </a:p>
          <a:p>
            <a:r>
              <a:rPr lang="en-US" sz="2600" dirty="0"/>
              <a:t>Provides a measure of </a:t>
            </a:r>
            <a:r>
              <a:rPr lang="en-US" sz="2600" b="1" i="1" dirty="0"/>
              <a:t>risk management</a:t>
            </a:r>
            <a:r>
              <a:rPr lang="en-US" sz="2600" dirty="0"/>
              <a:t> for clients, staff and the agency</a:t>
            </a:r>
            <a:endParaRPr lang="en-US" sz="2200" dirty="0"/>
          </a:p>
          <a:p>
            <a:pPr lvl="1"/>
            <a:r>
              <a:rPr lang="en-US" sz="2200" dirty="0"/>
              <a:t>Become aware of </a:t>
            </a:r>
            <a:r>
              <a:rPr lang="en-US" sz="2200" dirty="0" smtClean="0"/>
              <a:t>your </a:t>
            </a:r>
            <a:r>
              <a:rPr lang="en-US" sz="2200" dirty="0"/>
              <a:t>partner-agency’s </a:t>
            </a:r>
            <a:r>
              <a:rPr lang="en-US" sz="2200" dirty="0" smtClean="0"/>
              <a:t>policies</a:t>
            </a:r>
            <a:endParaRPr lang="en-US" sz="2200" dirty="0"/>
          </a:p>
        </p:txBody>
      </p:sp>
    </p:spTree>
    <p:extLst>
      <p:ext uri="{BB962C8B-B14F-4D97-AF65-F5344CB8AC3E}">
        <p14:creationId xmlns:p14="http://schemas.microsoft.com/office/powerpoint/2010/main" val="359755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Ethics</a:t>
            </a:r>
            <a:endParaRPr lang="en-US" dirty="0"/>
          </a:p>
        </p:txBody>
      </p:sp>
      <p:sp>
        <p:nvSpPr>
          <p:cNvPr id="3" name="Content Placeholder 2"/>
          <p:cNvSpPr>
            <a:spLocks noGrp="1"/>
          </p:cNvSpPr>
          <p:nvPr>
            <p:ph idx="1"/>
          </p:nvPr>
        </p:nvSpPr>
        <p:spPr/>
        <p:txBody>
          <a:bodyPr/>
          <a:lstStyle/>
          <a:p>
            <a:r>
              <a:rPr lang="en-US" sz="3500" dirty="0" smtClean="0"/>
              <a:t>A </a:t>
            </a:r>
            <a:r>
              <a:rPr lang="en-US" sz="3500" dirty="0"/>
              <a:t>decision and process focused on an individual </a:t>
            </a:r>
            <a:r>
              <a:rPr lang="en-US" sz="3500" dirty="0" smtClean="0"/>
              <a:t>client </a:t>
            </a:r>
            <a:r>
              <a:rPr lang="en-US" sz="3500" dirty="0"/>
              <a:t>case that answers the questions </a:t>
            </a:r>
            <a:r>
              <a:rPr lang="en-US" sz="3500" dirty="0">
                <a:solidFill>
                  <a:schemeClr val="accent5">
                    <a:lumMod val="75000"/>
                  </a:schemeClr>
                </a:solidFill>
              </a:rPr>
              <a:t>what</a:t>
            </a:r>
            <a:r>
              <a:rPr lang="en-US" sz="3500" dirty="0"/>
              <a:t>, </a:t>
            </a:r>
            <a:r>
              <a:rPr lang="en-US" sz="3500" dirty="0">
                <a:solidFill>
                  <a:schemeClr val="accent5">
                    <a:lumMod val="75000"/>
                  </a:schemeClr>
                </a:solidFill>
              </a:rPr>
              <a:t>why</a:t>
            </a:r>
            <a:r>
              <a:rPr lang="en-US" sz="3500" dirty="0"/>
              <a:t> and </a:t>
            </a:r>
            <a:r>
              <a:rPr lang="en-US" sz="3500" dirty="0">
                <a:solidFill>
                  <a:schemeClr val="accent5">
                    <a:lumMod val="75000"/>
                  </a:schemeClr>
                </a:solidFill>
              </a:rPr>
              <a:t>how</a:t>
            </a:r>
            <a:r>
              <a:rPr lang="en-US" sz="3500" dirty="0"/>
              <a:t> we should resolve an ethical </a:t>
            </a:r>
            <a:r>
              <a:rPr lang="en-US" sz="3500" dirty="0" smtClean="0"/>
              <a:t>dilemma</a:t>
            </a:r>
          </a:p>
          <a:p>
            <a:pPr>
              <a:buFont typeface="Wingdings" pitchFamily="2" charset="2"/>
              <a:buChar char="Ø"/>
            </a:pPr>
            <a:r>
              <a:rPr lang="en-US" sz="3500" dirty="0" smtClean="0">
                <a:solidFill>
                  <a:schemeClr val="accent5">
                    <a:lumMod val="75000"/>
                  </a:schemeClr>
                </a:solidFill>
              </a:rPr>
              <a:t>Feeing unsure? Staff it.</a:t>
            </a:r>
            <a:endParaRPr lang="en-US" sz="3500" dirty="0">
              <a:solidFill>
                <a:schemeClr val="accent5">
                  <a:lumMod val="75000"/>
                </a:schemeClr>
              </a:solidFill>
            </a:endParaRPr>
          </a:p>
        </p:txBody>
      </p:sp>
    </p:spTree>
    <p:extLst>
      <p:ext uri="{BB962C8B-B14F-4D97-AF65-F5344CB8AC3E}">
        <p14:creationId xmlns:p14="http://schemas.microsoft.com/office/powerpoint/2010/main" val="127680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Boundary violations</a:t>
            </a:r>
            <a:endParaRPr lang="en-US" dirty="0"/>
          </a:p>
        </p:txBody>
      </p:sp>
      <p:sp>
        <p:nvSpPr>
          <p:cNvPr id="3" name="Content Placeholder 2"/>
          <p:cNvSpPr>
            <a:spLocks noGrp="1"/>
          </p:cNvSpPr>
          <p:nvPr>
            <p:ph idx="1"/>
          </p:nvPr>
        </p:nvSpPr>
        <p:spPr/>
        <p:txBody>
          <a:bodyPr>
            <a:normAutofit/>
          </a:bodyPr>
          <a:lstStyle/>
          <a:p>
            <a:r>
              <a:rPr lang="en-US" dirty="0"/>
              <a:t>Friendship</a:t>
            </a:r>
          </a:p>
          <a:p>
            <a:r>
              <a:rPr lang="en-US" dirty="0"/>
              <a:t>A social relationship</a:t>
            </a:r>
          </a:p>
          <a:p>
            <a:r>
              <a:rPr lang="en-US" dirty="0"/>
              <a:t>Dual or multiple relationships</a:t>
            </a:r>
          </a:p>
          <a:p>
            <a:r>
              <a:rPr lang="en-US" dirty="0"/>
              <a:t>Bartering</a:t>
            </a:r>
          </a:p>
          <a:p>
            <a:r>
              <a:rPr lang="en-US" dirty="0"/>
              <a:t>Behavior viewed as “favoring” by others</a:t>
            </a:r>
          </a:p>
          <a:p>
            <a:r>
              <a:rPr lang="en-US" dirty="0"/>
              <a:t>Accepting or offering gifts</a:t>
            </a:r>
          </a:p>
          <a:p>
            <a:r>
              <a:rPr lang="en-US" dirty="0"/>
              <a:t>Loaning money or personal items</a:t>
            </a:r>
          </a:p>
          <a:p>
            <a:r>
              <a:rPr lang="en-US" dirty="0"/>
              <a:t>Allowing clients to perform work for you </a:t>
            </a:r>
            <a:r>
              <a:rPr lang="en-US" dirty="0" smtClean="0"/>
              <a:t>personally</a:t>
            </a:r>
          </a:p>
        </p:txBody>
      </p:sp>
    </p:spTree>
    <p:extLst>
      <p:ext uri="{BB962C8B-B14F-4D97-AF65-F5344CB8AC3E}">
        <p14:creationId xmlns:p14="http://schemas.microsoft.com/office/powerpoint/2010/main" val="3054021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Boundaries</a:t>
            </a:r>
            <a:endParaRPr lang="en-US" dirty="0"/>
          </a:p>
        </p:txBody>
      </p:sp>
      <p:sp>
        <p:nvSpPr>
          <p:cNvPr id="3" name="Content Placeholder 2"/>
          <p:cNvSpPr>
            <a:spLocks noGrp="1"/>
          </p:cNvSpPr>
          <p:nvPr>
            <p:ph idx="1"/>
          </p:nvPr>
        </p:nvSpPr>
        <p:spPr/>
        <p:txBody>
          <a:bodyPr/>
          <a:lstStyle/>
          <a:p>
            <a:r>
              <a:rPr lang="en-US" dirty="0" smtClean="0"/>
              <a:t>Your relationship with a client is inherently unequal.</a:t>
            </a:r>
          </a:p>
          <a:p>
            <a:pPr lvl="1"/>
            <a:r>
              <a:rPr lang="en-US" dirty="0" smtClean="0"/>
              <a:t>How could a client’s right to self-determination be undermined by this inequality?</a:t>
            </a:r>
          </a:p>
          <a:p>
            <a:r>
              <a:rPr lang="en-US" dirty="0"/>
              <a:t>Boundaries are used to help clarify the professional </a:t>
            </a:r>
            <a:r>
              <a:rPr lang="en-US" dirty="0" smtClean="0"/>
              <a:t>relationship. </a:t>
            </a:r>
          </a:p>
          <a:p>
            <a:pPr lvl="1"/>
            <a:r>
              <a:rPr lang="en-US" dirty="0" smtClean="0"/>
              <a:t>Professional adherence to laws:  HIPPA; </a:t>
            </a:r>
            <a:r>
              <a:rPr lang="en-US" dirty="0"/>
              <a:t>M</a:t>
            </a:r>
            <a:r>
              <a:rPr lang="en-US" dirty="0" smtClean="0"/>
              <a:t>andatory reporting to CPS; Inform authorities if you believe the client to be suicidal or intents to cause harm to another individual or animal</a:t>
            </a:r>
          </a:p>
          <a:p>
            <a:pPr lvl="1"/>
            <a:r>
              <a:rPr lang="en-US" dirty="0" smtClean="0"/>
              <a:t>Client rights and responsibilities: duty to warn laws, self-determination</a:t>
            </a:r>
            <a:endParaRPr lang="en-US" dirty="0"/>
          </a:p>
        </p:txBody>
      </p:sp>
    </p:spTree>
    <p:extLst>
      <p:ext uri="{BB962C8B-B14F-4D97-AF65-F5344CB8AC3E}">
        <p14:creationId xmlns:p14="http://schemas.microsoft.com/office/powerpoint/2010/main" val="2761799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relationships</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5">
                    <a:lumMod val="75000"/>
                  </a:schemeClr>
                </a:solidFill>
              </a:rPr>
              <a:t>Overlapping </a:t>
            </a:r>
            <a:r>
              <a:rPr lang="en-US" dirty="0">
                <a:solidFill>
                  <a:schemeClr val="accent5">
                    <a:lumMod val="75000"/>
                  </a:schemeClr>
                </a:solidFill>
              </a:rPr>
              <a:t>social relationships and overlapping business or professional relationships. </a:t>
            </a:r>
            <a:endParaRPr lang="en-US" dirty="0" smtClean="0">
              <a:solidFill>
                <a:schemeClr val="accent5">
                  <a:lumMod val="75000"/>
                </a:schemeClr>
              </a:solidFill>
            </a:endParaRPr>
          </a:p>
          <a:p>
            <a:r>
              <a:rPr lang="en-US" dirty="0" smtClean="0"/>
              <a:t>NASW</a:t>
            </a:r>
            <a:r>
              <a:rPr lang="en-US" dirty="0"/>
              <a:t> </a:t>
            </a:r>
            <a:r>
              <a:rPr lang="en-US" b="1" i="1" dirty="0"/>
              <a:t>Code of Ethics</a:t>
            </a:r>
            <a:r>
              <a:rPr lang="en-US" dirty="0"/>
              <a:t> says, “Social workers should not engage in dual or multiple relationships with clients or former clients in which there is a risk of exploitation or potential harm to the client. In instances when dual or multiple relationships are unavoidable, social workers should take steps to protect clients and are responsible for setting clear, appropriate, and culturally sensitive boundaries” (standard 1.06[c</a:t>
            </a:r>
            <a:r>
              <a:rPr lang="en-US" dirty="0" smtClean="0"/>
              <a:t>]).</a:t>
            </a:r>
            <a:endParaRPr lang="en-US" dirty="0"/>
          </a:p>
        </p:txBody>
      </p:sp>
    </p:spTree>
    <p:extLst>
      <p:ext uri="{BB962C8B-B14F-4D97-AF65-F5344CB8AC3E}">
        <p14:creationId xmlns:p14="http://schemas.microsoft.com/office/powerpoint/2010/main" val="125589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Relationships,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Five domains:</a:t>
            </a:r>
          </a:p>
          <a:p>
            <a:pPr lvl="1"/>
            <a:r>
              <a:rPr lang="en-US" dirty="0" smtClean="0"/>
              <a:t>Intimate </a:t>
            </a:r>
            <a:r>
              <a:rPr lang="en-US" dirty="0"/>
              <a:t>relationships or </a:t>
            </a:r>
            <a:r>
              <a:rPr lang="en-US" dirty="0" smtClean="0"/>
              <a:t>gestures</a:t>
            </a:r>
          </a:p>
          <a:p>
            <a:pPr lvl="1"/>
            <a:r>
              <a:rPr lang="en-US" dirty="0" smtClean="0"/>
              <a:t>Emotional </a:t>
            </a:r>
            <a:r>
              <a:rPr lang="en-US" dirty="0"/>
              <a:t>and dependency needs of </a:t>
            </a:r>
            <a:r>
              <a:rPr lang="en-US" dirty="0" smtClean="0"/>
              <a:t>the professional</a:t>
            </a:r>
          </a:p>
          <a:p>
            <a:pPr lvl="1"/>
            <a:r>
              <a:rPr lang="en-US" dirty="0" smtClean="0"/>
              <a:t>Personal </a:t>
            </a:r>
            <a:r>
              <a:rPr lang="en-US" dirty="0"/>
              <a:t>benefit or conflicts of </a:t>
            </a:r>
            <a:r>
              <a:rPr lang="en-US" dirty="0" smtClean="0"/>
              <a:t>interest</a:t>
            </a:r>
          </a:p>
          <a:p>
            <a:pPr lvl="1"/>
            <a:r>
              <a:rPr lang="en-US" dirty="0" smtClean="0"/>
              <a:t>Altruistic gestures</a:t>
            </a:r>
          </a:p>
          <a:p>
            <a:pPr lvl="1"/>
            <a:r>
              <a:rPr lang="en-US" dirty="0" smtClean="0"/>
              <a:t>Unavoidable </a:t>
            </a:r>
            <a:r>
              <a:rPr lang="en-US" dirty="0"/>
              <a:t>and unanticipated </a:t>
            </a:r>
            <a:r>
              <a:rPr lang="en-US" dirty="0" smtClean="0"/>
              <a:t>circumstances</a:t>
            </a:r>
          </a:p>
          <a:p>
            <a:r>
              <a:rPr lang="en-US" dirty="0"/>
              <a:t>Dual relationships are likely.</a:t>
            </a:r>
          </a:p>
          <a:p>
            <a:r>
              <a:rPr lang="en-US" dirty="0" smtClean="0"/>
              <a:t>We </a:t>
            </a:r>
            <a:r>
              <a:rPr lang="en-US" dirty="0"/>
              <a:t>need to anticipate ways that our professional lives may intersect with our personal lives – </a:t>
            </a:r>
          </a:p>
          <a:p>
            <a:pPr lvl="2"/>
            <a:r>
              <a:rPr lang="en-US" dirty="0"/>
              <a:t>Main issue: difficult to maintain objectivity </a:t>
            </a:r>
            <a:endParaRPr lang="en-US" dirty="0" smtClean="0"/>
          </a:p>
          <a:p>
            <a:r>
              <a:rPr lang="en-US" dirty="0" smtClean="0"/>
              <a:t>Talk with clients about how to best handle these challenges.</a:t>
            </a:r>
          </a:p>
          <a:p>
            <a:pPr marL="685800" lvl="2" indent="0">
              <a:buNone/>
            </a:pPr>
            <a:endParaRPr lang="en-US" dirty="0"/>
          </a:p>
          <a:p>
            <a:endParaRPr lang="en-US" dirty="0"/>
          </a:p>
        </p:txBody>
      </p:sp>
    </p:spTree>
    <p:extLst>
      <p:ext uri="{BB962C8B-B14F-4D97-AF65-F5344CB8AC3E}">
        <p14:creationId xmlns:p14="http://schemas.microsoft.com/office/powerpoint/2010/main" val="862328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r>
              <a:rPr lang="en-US" dirty="0" smtClean="0"/>
              <a:t>You established </a:t>
            </a:r>
            <a:r>
              <a:rPr lang="en-US" dirty="0"/>
              <a:t>a working relationship with a client whom </a:t>
            </a:r>
            <a:r>
              <a:rPr lang="en-US" dirty="0" smtClean="0"/>
              <a:t>you </a:t>
            </a:r>
            <a:r>
              <a:rPr lang="en-US" dirty="0"/>
              <a:t>really </a:t>
            </a:r>
            <a:r>
              <a:rPr lang="en-US" dirty="0" smtClean="0"/>
              <a:t>enjoy. You and the client </a:t>
            </a:r>
            <a:r>
              <a:rPr lang="en-US" dirty="0"/>
              <a:t>have decided to continue services even though the client </a:t>
            </a:r>
            <a:r>
              <a:rPr lang="en-US" dirty="0" smtClean="0"/>
              <a:t>has successfully reengaged and is maintaining in care. While you are </a:t>
            </a:r>
            <a:r>
              <a:rPr lang="en-US" dirty="0"/>
              <a:t>convinced that the client will benefit from the continued services, </a:t>
            </a:r>
            <a:r>
              <a:rPr lang="en-US" dirty="0" smtClean="0"/>
              <a:t>you </a:t>
            </a:r>
            <a:r>
              <a:rPr lang="en-US" dirty="0"/>
              <a:t>admits that they are no longer necessary</a:t>
            </a:r>
            <a:r>
              <a:rPr lang="en-US" dirty="0" smtClean="0"/>
              <a:t>.</a:t>
            </a:r>
          </a:p>
          <a:p>
            <a:pPr lvl="1"/>
            <a:endParaRPr lang="en-US" i="1" dirty="0" smtClean="0"/>
          </a:p>
          <a:p>
            <a:pPr lvl="1"/>
            <a:r>
              <a:rPr lang="en-US" i="1" dirty="0" smtClean="0"/>
              <a:t>What ethical issues are there in this scenario?</a:t>
            </a:r>
          </a:p>
          <a:p>
            <a:pPr lvl="1"/>
            <a:r>
              <a:rPr lang="en-US" i="1" dirty="0" smtClean="0"/>
              <a:t>After the grant has concluded, is it okay to reconnect with the client and meet for coffee?</a:t>
            </a:r>
            <a:endParaRPr lang="en-US" i="1" dirty="0"/>
          </a:p>
        </p:txBody>
      </p:sp>
    </p:spTree>
    <p:extLst>
      <p:ext uri="{BB962C8B-B14F-4D97-AF65-F5344CB8AC3E}">
        <p14:creationId xmlns:p14="http://schemas.microsoft.com/office/powerpoint/2010/main" val="1590977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212</TotalTime>
  <Words>932</Words>
  <Application>Microsoft Office PowerPoint</Application>
  <PresentationFormat>On-screen Show (4:3)</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Apothecary</vt:lpstr>
      <vt:lpstr>Ethical Decision-Making</vt:lpstr>
      <vt:lpstr>NaSW CODE OF ETHICS</vt:lpstr>
      <vt:lpstr>Utility of the code of ethics</vt:lpstr>
      <vt:lpstr>Clinical Ethics</vt:lpstr>
      <vt:lpstr>Boundary violations</vt:lpstr>
      <vt:lpstr>Understanding Boundaries</vt:lpstr>
      <vt:lpstr>Dual relationships</vt:lpstr>
      <vt:lpstr>Dual Relationships, cont’d</vt:lpstr>
      <vt:lpstr>Scenario #1</vt:lpstr>
      <vt:lpstr>Scenario #2</vt:lpstr>
      <vt:lpstr>Scenario #3</vt:lpstr>
      <vt:lpstr>Scenario #4</vt:lpstr>
      <vt:lpstr>Scenario #5</vt:lpstr>
      <vt:lpstr>Keep it ethical!</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Decision-Making</dc:title>
  <dc:creator>Abbe Shapiro</dc:creator>
  <cp:lastModifiedBy>Abbe Shapiro</cp:lastModifiedBy>
  <cp:revision>18</cp:revision>
  <cp:lastPrinted>2014-10-30T17:03:22Z</cp:lastPrinted>
  <dcterms:created xsi:type="dcterms:W3CDTF">2013-03-21T18:21:14Z</dcterms:created>
  <dcterms:modified xsi:type="dcterms:W3CDTF">2014-10-30T17:07:28Z</dcterms:modified>
</cp:coreProperties>
</file>