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0"/>
  </p:notesMasterIdLst>
  <p:sldIdLst>
    <p:sldId id="274" r:id="rId2"/>
    <p:sldId id="275" r:id="rId3"/>
    <p:sldId id="276" r:id="rId4"/>
    <p:sldId id="277" r:id="rId5"/>
    <p:sldId id="278" r:id="rId6"/>
    <p:sldId id="291" r:id="rId7"/>
    <p:sldId id="280" r:id="rId8"/>
    <p:sldId id="281" r:id="rId9"/>
    <p:sldId id="258" r:id="rId10"/>
    <p:sldId id="282" r:id="rId11"/>
    <p:sldId id="283" r:id="rId12"/>
    <p:sldId id="284" r:id="rId13"/>
    <p:sldId id="285" r:id="rId14"/>
    <p:sldId id="286" r:id="rId15"/>
    <p:sldId id="287" r:id="rId16"/>
    <p:sldId id="288" r:id="rId17"/>
    <p:sldId id="289" r:id="rId18"/>
    <p:sldId id="290" r:id="rId19"/>
  </p:sldIdLst>
  <p:sldSz cx="9144000" cy="6858000" type="screen4x3"/>
  <p:notesSz cx="6858000" cy="9144000"/>
  <p:embeddedFontLst>
    <p:embeddedFont>
      <p:font typeface="Arial Bold" panose="020B0604020202020204" charset="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228" autoAdjust="0"/>
  </p:normalViewPr>
  <p:slideViewPr>
    <p:cSldViewPr snapToGrid="0">
      <p:cViewPr varScale="1">
        <p:scale>
          <a:sx n="64" d="100"/>
          <a:sy n="64" d="100"/>
        </p:scale>
        <p:origin x="7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727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_Mbu8bvKb_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0427C0-FD83-4A6B-96E8-C0D6814B902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A13BFE0-2CC4-4C01-AD7A-2C042A8EAFF5}"/>
              </a:ext>
            </a:extLst>
          </p:cNvPr>
          <p:cNvSpPr>
            <a:spLocks noGrp="1" noChangeArrowheads="1"/>
          </p:cNvSpPr>
          <p:nvPr>
            <p:ph type="body" idx="1"/>
          </p:nvPr>
        </p:nvSpPr>
        <p:spPr/>
        <p:txBody>
          <a:bodyPr/>
          <a:lstStyle/>
          <a:p>
            <a:pPr marL="0" lvl="0" indent="0" algn="l" rtl="0">
              <a:spcBef>
                <a:spcPts val="0"/>
              </a:spcBef>
              <a:spcAft>
                <a:spcPts val="0"/>
              </a:spcAft>
              <a:buNone/>
            </a:pPr>
            <a:r>
              <a:rPr lang="en-US" dirty="0"/>
              <a:t>Welcome participants. </a:t>
            </a:r>
            <a:endParaRPr lang="en-US" altLang="en-US" dirty="0">
              <a:ea typeface="Osaka" pitchFamily="-64" charset="-128"/>
            </a:endParaRPr>
          </a:p>
        </p:txBody>
      </p:sp>
    </p:spTree>
    <p:extLst>
      <p:ext uri="{BB962C8B-B14F-4D97-AF65-F5344CB8AC3E}">
        <p14:creationId xmlns:p14="http://schemas.microsoft.com/office/powerpoint/2010/main" val="16093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b="0" i="0" dirty="0"/>
              <a:t>To explore this idea, we are going to use the “One Up-One Down Model.”  We borrowed this model from Guadalupe Guajardo at the Non-Profit Association of Oregon.</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In dominant U.S. society, some characteristics tend to give us power or put us “up.” These include being: male, white, able-bodied, straight/heterosexual, formally educated, middle class or wealthy, first language English speaker, city dweller, employed, sober/no substance abuse, HIV negative, no trauma history, stable housing, cisgender, and having good overall health.</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Some characteristics tend to deprive us of power or put us “down” in dominant culture in the U.S.  These include being: female, person of color, disabled, LGBTQ, lacking in formal education, poor or working class, second language English or non-English-speaker, rural, unemployed, having substance use issues, HIV positive, trauma survivor, unstable housing/homeless, transgender, or having poor overall health.</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Let’s brainstorm on the flip chart: What are some other things that put us up that we have not listed yet? What are some things that put us in the down position?</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Write responses on corresponding columns on the flipchart.</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5680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i="0" dirty="0"/>
              <a:t>Pass out copies of the “One Up-One Down Model.”  Ask participants to take a moment to write which characteristics give them power and which take away their power within the context of dominant U.S. culture. </a:t>
            </a:r>
          </a:p>
          <a:p>
            <a:pPr marL="0" lvl="0" indent="0" algn="l" rtl="0">
              <a:spcBef>
                <a:spcPts val="0"/>
              </a:spcBef>
              <a:spcAft>
                <a:spcPts val="0"/>
              </a:spcAft>
              <a:buClr>
                <a:schemeClr val="dk1"/>
              </a:buClr>
              <a:buSzPts val="1100"/>
              <a:buFontTx/>
              <a:buNone/>
            </a:pPr>
            <a:endParaRPr lang="en-US" sz="1200" i="0" dirty="0"/>
          </a:p>
          <a:p>
            <a:pPr marL="0" lvl="0" indent="0" algn="l" rtl="0">
              <a:spcBef>
                <a:spcPts val="0"/>
              </a:spcBef>
              <a:spcAft>
                <a:spcPts val="0"/>
              </a:spcAft>
              <a:buClr>
                <a:schemeClr val="dk1"/>
              </a:buClr>
              <a:buSzPts val="1100"/>
              <a:buFontTx/>
              <a:buNone/>
            </a:pPr>
            <a:r>
              <a:rPr lang="en-US" sz="1200" dirty="0"/>
              <a:t>Explain that now we will use a technique called Image Theater to explore power differences.  In a moment, I will break you into groups of three.   Two people will be the “clay” and will be sculpted by the third person into a still image that represents how the power imbalances might look or feel like.  Each person will get a chance to be the sculptor and the clay.  After each round, ask the group to stop and look at the other images.</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i="0" dirty="0"/>
              <a:t>Break participants into groups of 3 and ask them to create their images.</a:t>
            </a:r>
          </a:p>
          <a:p>
            <a:pPr marL="0" lvl="0" indent="0" algn="l" rtl="0">
              <a:spcBef>
                <a:spcPts val="0"/>
              </a:spcBef>
              <a:spcAft>
                <a:spcPts val="0"/>
              </a:spcAft>
              <a:buClr>
                <a:schemeClr val="dk1"/>
              </a:buClr>
              <a:buSzPts val="1100"/>
              <a:buFontTx/>
              <a:buNone/>
            </a:pPr>
            <a:r>
              <a:rPr lang="en-US" sz="1200" dirty="0"/>
              <a:t>Ask: “</a:t>
            </a:r>
            <a:r>
              <a:rPr lang="en-US" sz="1200" b="0" dirty="0"/>
              <a:t>What did you notice or feel during that exercise?”</a:t>
            </a:r>
          </a:p>
          <a:p>
            <a:pPr marL="0" lvl="0" indent="0" algn="l" rtl="0">
              <a:spcBef>
                <a:spcPts val="0"/>
              </a:spcBef>
              <a:spcAft>
                <a:spcPts val="0"/>
              </a:spcAft>
              <a:buClr>
                <a:schemeClr val="dk1"/>
              </a:buClr>
              <a:buSzPts val="1100"/>
              <a:buFontTx/>
              <a:buNone/>
            </a:pPr>
            <a:endParaRPr lang="en-US" sz="1200" b="1" dirty="0"/>
          </a:p>
          <a:p>
            <a:pPr marL="0" lvl="0" indent="0" algn="l" rtl="0">
              <a:spcBef>
                <a:spcPts val="0"/>
              </a:spcBef>
              <a:spcAft>
                <a:spcPts val="0"/>
              </a:spcAft>
              <a:buClr>
                <a:schemeClr val="dk1"/>
              </a:buClr>
              <a:buSzPts val="1100"/>
              <a:buFontTx/>
              <a:buNone/>
            </a:pPr>
            <a:r>
              <a:rPr lang="en-US" sz="1200" dirty="0"/>
              <a:t>Our place in society is sometimes referred to as our “positionality.”  Just as we all have multiple identities, our positionality changes depending on who we are with. Sometimes we are up, sometimes we are down, and sometimes we are both at the same time.  Keep this in mind as we view the video in the next segment.</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95052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dirty="0"/>
              <a:t>In our work as CHWs, we encounter people from a variety of class, racial/ethnic, and other types of cultures. It is impossible for us to be “competent” in all the cultures we encounter.  But it is possible to practice </a:t>
            </a:r>
            <a:r>
              <a:rPr lang="en-US" sz="1200" b="1" dirty="0"/>
              <a:t>cultural humility</a:t>
            </a:r>
            <a:r>
              <a:rPr lang="en-US" sz="1200" dirty="0"/>
              <a:t> in all our interactions.</a:t>
            </a:r>
            <a:endParaRPr lang="en-US" dirty="0"/>
          </a:p>
        </p:txBody>
      </p:sp>
    </p:spTree>
    <p:extLst>
      <p:ext uri="{BB962C8B-B14F-4D97-AF65-F5344CB8AC3E}">
        <p14:creationId xmlns:p14="http://schemas.microsoft.com/office/powerpoint/2010/main" val="137005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i="0" dirty="0"/>
              <a:t>Watch the video.</a:t>
            </a:r>
          </a:p>
          <a:p>
            <a:pPr marL="0" lvl="0" indent="0" algn="l" rtl="0">
              <a:spcBef>
                <a:spcPts val="0"/>
              </a:spcBef>
              <a:spcAft>
                <a:spcPts val="0"/>
              </a:spcAft>
              <a:buNone/>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Cultural Humility: People, Principles and Practices: </a:t>
            </a:r>
            <a:r>
              <a:rPr lang="en-US" dirty="0">
                <a:hlinkClick r:id="rId3"/>
              </a:rPr>
              <a:t>https://www.youtube.com/watch?v=_Mbu8bvKb_U</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i="1" dirty="0"/>
          </a:p>
        </p:txBody>
      </p:sp>
    </p:spTree>
    <p:extLst>
      <p:ext uri="{BB962C8B-B14F-4D97-AF65-F5344CB8AC3E}">
        <p14:creationId xmlns:p14="http://schemas.microsoft.com/office/powerpoint/2010/main" val="171309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None/>
            </a:pPr>
            <a:r>
              <a:rPr lang="en-US" sz="1200" dirty="0"/>
              <a:t>The authors identified 3 aspects of cultural humility.  </a:t>
            </a:r>
            <a:r>
              <a:rPr lang="en-US" sz="1200" i="0" dirty="0"/>
              <a:t>Read the slide.</a:t>
            </a:r>
            <a:endParaRPr lang="en-US" i="0" dirty="0"/>
          </a:p>
        </p:txBody>
      </p:sp>
    </p:spTree>
    <p:extLst>
      <p:ext uri="{BB962C8B-B14F-4D97-AF65-F5344CB8AC3E}">
        <p14:creationId xmlns:p14="http://schemas.microsoft.com/office/powerpoint/2010/main" val="333972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dirty="0"/>
              <a:t>Explain that in a moment we will break into small groups so that you can reflect together on how you can practice cultural humility through critical self-reflection and lifelong learning in your work as a CHW.</a:t>
            </a:r>
            <a:r>
              <a:rPr lang="en-US" sz="1200" b="1" dirty="0"/>
              <a:t>  </a:t>
            </a:r>
          </a:p>
          <a:p>
            <a:pPr marL="0" lvl="0" indent="0" algn="l" rtl="0">
              <a:spcBef>
                <a:spcPts val="0"/>
              </a:spcBef>
              <a:spcAft>
                <a:spcPts val="0"/>
              </a:spcAft>
              <a:buClr>
                <a:schemeClr val="dk1"/>
              </a:buClr>
              <a:buSzPts val="1100"/>
              <a:buFontTx/>
              <a:buNone/>
            </a:pPr>
            <a:endParaRPr lang="en-US" sz="1200" b="1" dirty="0"/>
          </a:p>
          <a:p>
            <a:pPr marL="0" lvl="0" indent="0" algn="l" rtl="0">
              <a:spcBef>
                <a:spcPts val="0"/>
              </a:spcBef>
              <a:spcAft>
                <a:spcPts val="0"/>
              </a:spcAft>
              <a:buClr>
                <a:schemeClr val="dk1"/>
              </a:buClr>
              <a:buSzPts val="1100"/>
              <a:buFontTx/>
              <a:buNone/>
            </a:pPr>
            <a:r>
              <a:rPr lang="en-US" sz="1200" dirty="0"/>
              <a:t>Each group will be given a flip chart sheet with the words “cultural humility” in a </a:t>
            </a:r>
            <a:r>
              <a:rPr lang="en-US" sz="1200" dirty="0" err="1"/>
              <a:t>mindmap</a:t>
            </a:r>
            <a:r>
              <a:rPr lang="en-US" sz="1200" dirty="0"/>
              <a:t> format.  </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i="0" dirty="0"/>
              <a:t>Please use the flipchart page to capture your thoughts.  For the brainstorm, please draw from your experiences, the CHW roles, and the handout on Building Cross-Cultural Skills Awareness.   </a:t>
            </a:r>
          </a:p>
          <a:p>
            <a:pPr marL="0" lvl="0" indent="0" algn="l" rtl="0">
              <a:spcBef>
                <a:spcPts val="0"/>
              </a:spcBef>
              <a:spcAft>
                <a:spcPts val="0"/>
              </a:spcAft>
              <a:buClr>
                <a:schemeClr val="dk1"/>
              </a:buClr>
              <a:buSzPts val="1100"/>
              <a:buFontTx/>
              <a:buNone/>
            </a:pPr>
            <a:endParaRPr lang="en-US" sz="1200" i="0" dirty="0"/>
          </a:p>
          <a:p>
            <a:pPr marL="0" lvl="0" indent="0" algn="l" rtl="0">
              <a:spcBef>
                <a:spcPts val="0"/>
              </a:spcBef>
              <a:spcAft>
                <a:spcPts val="0"/>
              </a:spcAft>
              <a:buClr>
                <a:schemeClr val="dk1"/>
              </a:buClr>
              <a:buSzPts val="1100"/>
              <a:buFontTx/>
              <a:buNone/>
            </a:pPr>
            <a:r>
              <a:rPr lang="en-US" sz="1200" i="0" dirty="0"/>
              <a:t>Ask each group to share back 3 ideas from their discussion.  Post flipchart pages around the room for participants to look at throughout the day.</a:t>
            </a:r>
          </a:p>
          <a:p>
            <a:pPr marL="0" lvl="0" indent="0" algn="l" rtl="0">
              <a:spcBef>
                <a:spcPts val="0"/>
              </a:spcBef>
              <a:spcAft>
                <a:spcPts val="0"/>
              </a:spcAft>
              <a:buClr>
                <a:schemeClr val="dk1"/>
              </a:buClr>
              <a:buSzPts val="1100"/>
              <a:buFontTx/>
              <a:buNone/>
            </a:pPr>
            <a:endParaRPr lang="en-US" sz="1200" i="0" dirty="0"/>
          </a:p>
          <a:p>
            <a:pPr marL="0" lvl="0" indent="0" algn="l" rtl="0">
              <a:spcBef>
                <a:spcPts val="0"/>
              </a:spcBef>
              <a:spcAft>
                <a:spcPts val="0"/>
              </a:spcAft>
              <a:buClr>
                <a:schemeClr val="dk1"/>
              </a:buClr>
              <a:buSzPts val="1100"/>
              <a:buFontTx/>
              <a:buNone/>
            </a:pPr>
            <a:r>
              <a:rPr lang="en-US" sz="1200" u="none" dirty="0"/>
              <a:t>Summarize: </a:t>
            </a:r>
            <a:r>
              <a:rPr lang="en-US" sz="1200" dirty="0"/>
              <a:t>No matter our background or our position in society, there are ways we can interact with others from different backgrounds that increase the effectiveness of the interaction. Remind people that we also have further resources if anyone wants to dig into these topics more deeply.</a:t>
            </a:r>
          </a:p>
          <a:p>
            <a:pPr marL="0" lvl="0" indent="0" algn="l" rtl="0">
              <a:spcBef>
                <a:spcPts val="0"/>
              </a:spcBef>
              <a:spcAft>
                <a:spcPts val="0"/>
              </a:spcAft>
              <a:buFontTx/>
              <a:buNone/>
            </a:pPr>
            <a:endParaRPr lang="en-US" dirty="0"/>
          </a:p>
        </p:txBody>
      </p:sp>
    </p:spTree>
    <p:extLst>
      <p:ext uri="{BB962C8B-B14F-4D97-AF65-F5344CB8AC3E}">
        <p14:creationId xmlns:p14="http://schemas.microsoft.com/office/powerpoint/2010/main" val="193799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t>Ask for a volunteer to read the slide.</a:t>
            </a:r>
          </a:p>
          <a:p>
            <a:pPr marL="0" lvl="0" indent="0" algn="l" rtl="0">
              <a:spcBef>
                <a:spcPts val="0"/>
              </a:spcBef>
              <a:spcAft>
                <a:spcPts val="0"/>
              </a:spcAft>
              <a:buClr>
                <a:schemeClr val="dk1"/>
              </a:buClr>
              <a:buSzPts val="1100"/>
              <a:buNone/>
            </a:pPr>
            <a:endParaRPr lang="en-US" i="1" dirty="0"/>
          </a:p>
        </p:txBody>
      </p:sp>
    </p:spTree>
    <p:extLst>
      <p:ext uri="{BB962C8B-B14F-4D97-AF65-F5344CB8AC3E}">
        <p14:creationId xmlns:p14="http://schemas.microsoft.com/office/powerpoint/2010/main" val="1821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t>Ask for a volunteer to read the slide.</a:t>
            </a:r>
          </a:p>
          <a:p>
            <a:pPr marL="0" lvl="0" indent="0" algn="l" rtl="0">
              <a:spcBef>
                <a:spcPts val="0"/>
              </a:spcBef>
              <a:spcAft>
                <a:spcPts val="0"/>
              </a:spcAft>
              <a:buClr>
                <a:schemeClr val="dk1"/>
              </a:buClr>
              <a:buSzPts val="1100"/>
              <a:buNone/>
            </a:pPr>
            <a:endParaRPr lang="en-US" i="1" dirty="0"/>
          </a:p>
        </p:txBody>
      </p:sp>
    </p:spTree>
    <p:extLst>
      <p:ext uri="{BB962C8B-B14F-4D97-AF65-F5344CB8AC3E}">
        <p14:creationId xmlns:p14="http://schemas.microsoft.com/office/powerpoint/2010/main" val="55176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t>If time permits, show the video </a:t>
            </a:r>
            <a:r>
              <a:rPr lang="en-US" sz="1200" b="0" i="0" u="none" strike="noStrike" cap="none" dirty="0">
                <a:solidFill>
                  <a:schemeClr val="dk1"/>
                </a:solidFill>
                <a:effectLst/>
                <a:latin typeface="Calibri"/>
                <a:ea typeface="Calibri"/>
                <a:cs typeface="Calibri"/>
                <a:sym typeface="Calibri"/>
              </a:rPr>
              <a:t>Kimberle Williams Crenshaw: Intersectionality: </a:t>
            </a:r>
            <a:r>
              <a:rPr lang="en-US" i="0" dirty="0"/>
              <a:t>https://www.youtube.com/watch?v=9yKX_MH2bHs  </a:t>
            </a:r>
          </a:p>
          <a:p>
            <a:pPr marL="0" lvl="0" indent="0" algn="l" rtl="0">
              <a:spcBef>
                <a:spcPts val="0"/>
              </a:spcBef>
              <a:spcAft>
                <a:spcPts val="0"/>
              </a:spcAft>
              <a:buClr>
                <a:schemeClr val="dk1"/>
              </a:buClr>
              <a:buSzPts val="1100"/>
              <a:buNone/>
            </a:pPr>
            <a:endParaRPr lang="en-US" i="1" dirty="0"/>
          </a:p>
        </p:txBody>
      </p:sp>
    </p:spTree>
    <p:extLst>
      <p:ext uri="{BB962C8B-B14F-4D97-AF65-F5344CB8AC3E}">
        <p14:creationId xmlns:p14="http://schemas.microsoft.com/office/powerpoint/2010/main" val="223278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dirty="0"/>
              <a:t>Review the slide. </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75641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SzPts val="1400"/>
              <a:buFontTx/>
              <a:buNone/>
            </a:pPr>
            <a:r>
              <a:rPr lang="en-US" i="0" dirty="0"/>
              <a:t>Review the slide. </a:t>
            </a:r>
          </a:p>
          <a:p>
            <a:pPr marL="0" lvl="0" indent="0" algn="l" rtl="0">
              <a:spcBef>
                <a:spcPts val="0"/>
              </a:spcBef>
              <a:spcAft>
                <a:spcPts val="0"/>
              </a:spcAft>
              <a:buSzPts val="1400"/>
              <a:buFontTx/>
              <a:buNone/>
            </a:pPr>
            <a:endParaRPr lang="en-US" i="0" dirty="0"/>
          </a:p>
          <a:p>
            <a:pPr marL="0" lvl="0" indent="0" algn="l" rtl="0">
              <a:spcBef>
                <a:spcPts val="0"/>
              </a:spcBef>
              <a:spcAft>
                <a:spcPts val="0"/>
              </a:spcAft>
              <a:buClr>
                <a:schemeClr val="dk1"/>
              </a:buClr>
              <a:buSzPts val="1100"/>
              <a:buFontTx/>
              <a:buNone/>
            </a:pPr>
            <a:r>
              <a:rPr lang="en-US" sz="1200" dirty="0"/>
              <a:t>Mention that the ability to work effectively cross-culturally is a very important skill for CHWs. This skill can be applied in all settings (with communities, our co-workers, and our institutions).</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dirty="0"/>
              <a:t>Ask, “</a:t>
            </a:r>
            <a:r>
              <a:rPr lang="en-US" sz="1200" b="0" dirty="0"/>
              <a:t>Does anyone have questions before we proceed?”</a:t>
            </a:r>
            <a:endParaRPr lang="en-US" b="0" i="1" dirty="0"/>
          </a:p>
        </p:txBody>
      </p:sp>
    </p:spTree>
    <p:extLst>
      <p:ext uri="{BB962C8B-B14F-4D97-AF65-F5344CB8AC3E}">
        <p14:creationId xmlns:p14="http://schemas.microsoft.com/office/powerpoint/2010/main" val="343779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b="0" i="0" dirty="0"/>
              <a:t>Explain that in order to talk about working cross-culturally, it is important that we have a shared definition of culture. </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Play the hot potato game.  Ask participants to toss a ball around the circle.  When the music stops, whomever is holding the ball will be asked this question: What comes to your mind when you hear the word “culture”? </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Write responses on the flip chart page. Play the game long enough so that most of the participants get a chance to participate.</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After finishing the game, review what was written and ask participants if anyone would like to add anything else.</a:t>
            </a:r>
          </a:p>
          <a:p>
            <a:pPr marL="0" lvl="0" indent="0" algn="l" rtl="0">
              <a:spcBef>
                <a:spcPts val="0"/>
              </a:spcBef>
              <a:spcAft>
                <a:spcPts val="0"/>
              </a:spcAft>
              <a:buSzPts val="1100"/>
              <a:buFontTx/>
              <a:buNone/>
            </a:pPr>
            <a:r>
              <a:rPr lang="en-US" sz="1200" b="0" i="0" dirty="0"/>
              <a:t>Reflect as a large group: What catches your attention about the words we associate with the word “culture”? </a:t>
            </a:r>
          </a:p>
          <a:p>
            <a:pPr marL="0" lvl="0" indent="0" algn="l" rtl="0">
              <a:spcBef>
                <a:spcPts val="0"/>
              </a:spcBef>
              <a:spcAft>
                <a:spcPts val="0"/>
              </a:spcAft>
              <a:buFontTx/>
              <a:buNone/>
            </a:pPr>
            <a:endParaRPr lang="en-US" dirty="0"/>
          </a:p>
        </p:txBody>
      </p:sp>
    </p:spTree>
    <p:extLst>
      <p:ext uri="{BB962C8B-B14F-4D97-AF65-F5344CB8AC3E}">
        <p14:creationId xmlns:p14="http://schemas.microsoft.com/office/powerpoint/2010/main" val="98188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39700" lvl="0" indent="0" algn="l" rtl="0">
              <a:spcBef>
                <a:spcPts val="0"/>
              </a:spcBef>
              <a:spcAft>
                <a:spcPts val="0"/>
              </a:spcAft>
              <a:buSzPts val="1400"/>
              <a:buFontTx/>
              <a:buNone/>
            </a:pPr>
            <a:r>
              <a:rPr lang="en-US" b="0" i="0" dirty="0"/>
              <a:t>Ask for a volunteer to read the definition.</a:t>
            </a:r>
          </a:p>
          <a:p>
            <a:pPr marL="139700" lvl="0" indent="0" algn="l" rtl="0">
              <a:spcBef>
                <a:spcPts val="0"/>
              </a:spcBef>
              <a:spcAft>
                <a:spcPts val="0"/>
              </a:spcAft>
              <a:buSzPts val="1400"/>
              <a:buFontTx/>
              <a:buNone/>
            </a:pPr>
            <a:endParaRPr lang="en-US" b="0" i="0" dirty="0"/>
          </a:p>
          <a:p>
            <a:pPr marL="139700" lvl="0" indent="0" algn="l" rtl="0">
              <a:spcBef>
                <a:spcPts val="0"/>
              </a:spcBef>
              <a:spcAft>
                <a:spcPts val="0"/>
              </a:spcAft>
              <a:buSzPts val="1400"/>
              <a:buFontTx/>
              <a:buNone/>
            </a:pPr>
            <a:r>
              <a:rPr lang="en-US" b="0" i="0" dirty="0"/>
              <a:t>Ask, “</a:t>
            </a:r>
            <a:r>
              <a:rPr lang="en-US" sz="1200" b="0" i="0" dirty="0"/>
              <a:t>What catches your attention about this definition? Is it consistent with the words that come to our mind when we think about culture? If it is different, how is it different?”</a:t>
            </a:r>
          </a:p>
          <a:p>
            <a:pPr marL="158750" lvl="0" indent="0" algn="l" rtl="0">
              <a:spcBef>
                <a:spcPts val="0"/>
              </a:spcBef>
              <a:spcAft>
                <a:spcPts val="0"/>
              </a:spcAft>
              <a:buSzPts val="1100"/>
              <a:buFontTx/>
              <a:buNone/>
            </a:pPr>
            <a:endParaRPr lang="en-US" sz="1200" b="0" i="0" dirty="0"/>
          </a:p>
          <a:p>
            <a:pPr marL="158750" lvl="0" indent="0" algn="l" rtl="0">
              <a:spcBef>
                <a:spcPts val="0"/>
              </a:spcBef>
              <a:spcAft>
                <a:spcPts val="0"/>
              </a:spcAft>
              <a:buSzPts val="1100"/>
              <a:buFontTx/>
              <a:buNone/>
            </a:pPr>
            <a:r>
              <a:rPr lang="en-US" sz="1200" b="0" i="0" dirty="0"/>
              <a:t>When we think about cultures, we often think about racial/ethnic culture. However, it’s important to recognize that, as the definition states, any social group in society can and does have a culture. So there are class cultures, religious cultures, sexual orientation cultures, etc.</a:t>
            </a:r>
          </a:p>
          <a:p>
            <a:pPr marL="0" lvl="0" indent="0" algn="l" rtl="0">
              <a:spcBef>
                <a:spcPts val="0"/>
              </a:spcBef>
              <a:spcAft>
                <a:spcPts val="0"/>
              </a:spcAft>
              <a:buNone/>
            </a:pPr>
            <a:endParaRPr lang="en-US" b="0" i="0" dirty="0"/>
          </a:p>
          <a:p>
            <a:pPr marL="0" lvl="0" indent="0" algn="l" rtl="0">
              <a:spcBef>
                <a:spcPts val="0"/>
              </a:spcBef>
              <a:spcAft>
                <a:spcPts val="0"/>
              </a:spcAft>
              <a:buNone/>
            </a:pPr>
            <a:endParaRPr lang="en-US" sz="1200" b="1" dirty="0"/>
          </a:p>
        </p:txBody>
      </p:sp>
    </p:spTree>
    <p:extLst>
      <p:ext uri="{BB962C8B-B14F-4D97-AF65-F5344CB8AC3E}">
        <p14:creationId xmlns:p14="http://schemas.microsoft.com/office/powerpoint/2010/main" val="320038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769E-811F-A841-A559-0AE26BD1EC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99B5B7C-FBDC-A84E-975C-F89EE63F30F6}"/>
              </a:ext>
            </a:extLst>
          </p:cNvPr>
          <p:cNvSpPr>
            <a:spLocks noGrp="1"/>
          </p:cNvSpPr>
          <p:nvPr>
            <p:ph type="body" idx="1"/>
          </p:nvPr>
        </p:nvSpPr>
        <p:spPr/>
        <p:txBody>
          <a:bodyPr/>
          <a:lstStyle/>
          <a:p>
            <a:pPr>
              <a:defRPr/>
            </a:pPr>
            <a:r>
              <a:rPr lang="en-US" altLang="en-US" dirty="0"/>
              <a:t>Explain that in order to be able to work cross-culturally, we first need to develop an awareness of our own cultures and</a:t>
            </a:r>
          </a:p>
          <a:p>
            <a:pPr>
              <a:defRPr/>
            </a:pPr>
            <a:r>
              <a:rPr lang="en-US" altLang="en-US" dirty="0"/>
              <a:t>how they affect us.  The next activity will help us become more aware of the cultures of which we are all members.</a:t>
            </a:r>
          </a:p>
          <a:p>
            <a:pPr>
              <a:defRPr/>
            </a:pPr>
            <a:r>
              <a:rPr lang="en-US" altLang="en-US" dirty="0"/>
              <a:t>Sometimes we think of ourselves in terms of one part of our identity. For example, on one day, I might be really aware that</a:t>
            </a:r>
          </a:p>
          <a:p>
            <a:pPr>
              <a:defRPr/>
            </a:pPr>
            <a:r>
              <a:rPr lang="en-US" altLang="en-US" dirty="0"/>
              <a:t>I am _______ (insert examples of your identity). In reality, all of us have multiple identities that make us who we are. This is</a:t>
            </a:r>
          </a:p>
          <a:p>
            <a:pPr>
              <a:defRPr/>
            </a:pPr>
            <a:r>
              <a:rPr lang="en-US" altLang="en-US" dirty="0"/>
              <a:t>called intersectionality.</a:t>
            </a:r>
          </a:p>
          <a:p>
            <a:pPr>
              <a:defRPr/>
            </a:pPr>
            <a:endParaRPr lang="en-US" alt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583D5D64-4A14-3B41-899C-FADEFEA5F0FB}"/>
              </a:ext>
            </a:extLst>
          </p:cNvPr>
          <p:cNvSpPr>
            <a:spLocks noGrp="1"/>
          </p:cNvSpPr>
          <p:nvPr>
            <p:ph type="sldNum" sz="quarter" idx="5"/>
          </p:nvPr>
        </p:nvSpPr>
        <p:spPr/>
        <p:txBody>
          <a:bodyPr/>
          <a:lstStyle/>
          <a:p>
            <a:pPr>
              <a:defRPr/>
            </a:pPr>
            <a:fld id="{EE9318CE-43FA-E341-98B5-B209B5C8EB2A}" type="slidenum">
              <a:rPr lang="en-US" smtClean="0"/>
              <a:pPr>
                <a:defRPr/>
              </a:pPr>
              <a:t>6</a:t>
            </a:fld>
            <a:endParaRPr lang="en-US"/>
          </a:p>
        </p:txBody>
      </p:sp>
    </p:spTree>
    <p:extLst>
      <p:ext uri="{BB962C8B-B14F-4D97-AF65-F5344CB8AC3E}">
        <p14:creationId xmlns:p14="http://schemas.microsoft.com/office/powerpoint/2010/main" val="346983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i="0" dirty="0"/>
              <a:t>Ask for a volunteer to read the slide.</a:t>
            </a:r>
          </a:p>
        </p:txBody>
      </p:sp>
    </p:spTree>
    <p:extLst>
      <p:ext uri="{BB962C8B-B14F-4D97-AF65-F5344CB8AC3E}">
        <p14:creationId xmlns:p14="http://schemas.microsoft.com/office/powerpoint/2010/main" val="106010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387350" lvl="0" indent="0" algn="l" rtl="0">
              <a:spcBef>
                <a:spcPts val="0"/>
              </a:spcBef>
              <a:spcAft>
                <a:spcPts val="0"/>
              </a:spcAft>
              <a:buClr>
                <a:schemeClr val="dk1"/>
              </a:buClr>
              <a:buSzPts val="1100"/>
              <a:buNone/>
            </a:pPr>
            <a:r>
              <a:rPr lang="en-US" sz="1200" b="0" i="0" dirty="0"/>
              <a:t>To demonstrate our multiple identities, we can use the woven mat or “</a:t>
            </a:r>
            <a:r>
              <a:rPr lang="en-US" sz="1200" b="0" i="0" dirty="0" err="1"/>
              <a:t>mkeka</a:t>
            </a:r>
            <a:r>
              <a:rPr lang="en-US" sz="1200" b="0" i="0" dirty="0"/>
              <a:t>” in Swahili. Here is my </a:t>
            </a:r>
            <a:r>
              <a:rPr lang="en-US" sz="1200" b="0" i="0" dirty="0" err="1"/>
              <a:t>mkeka</a:t>
            </a:r>
            <a:r>
              <a:rPr lang="en-US" sz="1200" b="0" i="0" dirty="0"/>
              <a:t> (facilitator shows their example).</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Facilitator discusses the strands that make up their </a:t>
            </a:r>
            <a:r>
              <a:rPr lang="en-US" sz="1200" b="0" i="0" dirty="0" err="1"/>
              <a:t>mkeka</a:t>
            </a:r>
            <a:r>
              <a:rPr lang="en-US" sz="1200" b="0" i="0" dirty="0"/>
              <a:t>, and how they are woven together. </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These strands intersect and cross each other in order to form our identity. This is a concept known as intersectionality. </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Explain that participants will now have about 10 minutes to make their own </a:t>
            </a:r>
            <a:r>
              <a:rPr lang="en-US" sz="1200" b="0" i="0" dirty="0" err="1"/>
              <a:t>mkeka</a:t>
            </a:r>
            <a:r>
              <a:rPr lang="en-US" sz="1200" b="0" i="0" dirty="0"/>
              <a:t>. Distribute strips of colored paper, tape or glue, and markers. </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Say, “Here’s how to do it.” (read instructions on PowerPoint). </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After everyone has finished, ask that participants attach their mats to the wall, do a silent “gallery walk” and note to themselves anything that catches their attention or raises questions. </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SzPts val="1100"/>
              <a:buNone/>
            </a:pPr>
            <a:r>
              <a:rPr lang="en-US" sz="1200" b="0" i="0" dirty="0"/>
              <a:t>Reflect by asking:  What caught your attention about our mats of intersectionality?  Did anything surprise you?   </a:t>
            </a:r>
          </a:p>
          <a:p>
            <a:pPr marL="0" lvl="0" indent="0" algn="l" rtl="0">
              <a:spcBef>
                <a:spcPts val="0"/>
              </a:spcBef>
              <a:spcAft>
                <a:spcPts val="0"/>
              </a:spcAft>
              <a:buNone/>
            </a:pPr>
            <a:endParaRPr lang="en-US" sz="1200" i="1" dirty="0"/>
          </a:p>
          <a:p>
            <a:pPr marL="0" lvl="0" indent="0" algn="l" rtl="0">
              <a:spcBef>
                <a:spcPts val="0"/>
              </a:spcBef>
              <a:spcAft>
                <a:spcPts val="0"/>
              </a:spcAft>
              <a:buNone/>
            </a:pPr>
            <a:endParaRPr lang="en-US" i="1" dirty="0"/>
          </a:p>
        </p:txBody>
      </p:sp>
    </p:spTree>
    <p:extLst>
      <p:ext uri="{BB962C8B-B14F-4D97-AF65-F5344CB8AC3E}">
        <p14:creationId xmlns:p14="http://schemas.microsoft.com/office/powerpoint/2010/main" val="165964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Tx/>
              <a:buNone/>
            </a:pPr>
            <a:r>
              <a:rPr lang="en-US" sz="1200" dirty="0"/>
              <a:t>In order to work effectively across cultures, it is also necessary to understand how power and privilege influence interactions among and between cultural groups in the U.S.  </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dirty="0"/>
              <a:t>Think for a moment about how you interact with your supervisor at the clinic.  Now think for a minute about how you interact with children in your life.  Do you relate the same way to both of these people? </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dirty="0"/>
              <a:t>Power relations strongly affect how we interact with the people around us in society.</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7967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2E9A246F-B97C-4AA4-8089-8FF645AE0F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9D895079-3457-46B4-910C-191AF5418821}"/>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F37F7253-73FF-463B-88DC-CED5835A5A05}"/>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B81692BF-5264-4C8E-B0BF-8ADB8258E003}"/>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376CB17A-F521-4E54-8756-38CF7E59FB98}"/>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59929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48016D61-3FC4-4B4D-9DC0-5676F633D57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40566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a16="http://schemas.microsoft.com/office/drawing/2014/main" id="{5620A047-8C7F-1E4F-BADE-3A9B25C1DB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569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7795935E-E9B5-4811-8F4A-32507C988E5A}"/>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01550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AD2F870B-6E48-4F0F-91D8-86D05FFCF736}"/>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73708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DB9B2-2E25-4EAE-A4E2-D4793403A0AB}"/>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6916746B-92A9-4743-830A-F4A9CA023E2F}"/>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id="{A57C56B4-7210-448D-91BD-833419EE8773}"/>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84071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B9CF13E7-E755-4B7E-AE13-1FAEBF91BB30}"/>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82188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F66CE964-F668-4A95-9428-6A0D24933B0E}"/>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5899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id="{C5F5B525-FF19-40BB-9813-B57BFD36D747}"/>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55411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E08F287-E81B-4EED-9F1C-3D48CB72110F}"/>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960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5E8D452B-E32E-4D95-8726-EB4757F449B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30445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F617FC7A-6810-4D87-BA9B-5144CF35C1B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4C95F5CF-04A9-47FC-9522-FDBA27DFE86F}"/>
              </a:ext>
            </a:extLst>
          </p:cNvPr>
          <p:cNvPicPr>
            <a:picLocks noChangeAspect="1"/>
          </p:cNvPicPr>
          <p:nvPr userDrawn="1"/>
        </p:nvPicPr>
        <p:blipFill>
          <a:blip r:embed="rId14">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170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Mbu8bvKb_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9yKX_MH2bH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racialequitytools.org/gloss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195D2B-0621-4550-8BA4-24BB63768B89}"/>
              </a:ext>
            </a:extLst>
          </p:cNvPr>
          <p:cNvSpPr>
            <a:spLocks noGrp="1" noChangeArrowheads="1"/>
          </p:cNvSpPr>
          <p:nvPr>
            <p:ph type="ctrTitle"/>
          </p:nvPr>
        </p:nvSpPr>
        <p:spPr/>
        <p:txBody>
          <a:bodyPr/>
          <a:lstStyle/>
          <a:p>
            <a:pPr eaLnBrk="1" hangingPunct="1">
              <a:defRPr/>
            </a:pPr>
            <a:r>
              <a:rPr lang="es-US"/>
              <a:t>Habilidades interculturales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13874"/>
            <a:ext cx="7924800" cy="685800"/>
          </a:xfrm>
        </p:spPr>
        <p:txBody>
          <a:bodyPr/>
          <a:lstStyle/>
          <a:p>
            <a:pPr eaLnBrk="1" hangingPunct="1">
              <a:defRPr/>
            </a:pPr>
            <a:r>
              <a:rPr lang="es-US" dirty="0"/>
              <a:t>Cultura estadounidense dominante</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255296"/>
            <a:ext cx="3962400" cy="4191000"/>
          </a:xfrm>
        </p:spPr>
        <p:txBody>
          <a:bodyPr/>
          <a:lstStyle/>
          <a:p>
            <a:pPr marL="0" indent="0">
              <a:spcBef>
                <a:spcPts val="450"/>
              </a:spcBef>
              <a:buSzPts val="2400"/>
              <a:buNone/>
            </a:pPr>
            <a:r>
              <a:rPr lang="es-US" sz="2000" dirty="0"/>
              <a:t>Arriba</a:t>
            </a:r>
          </a:p>
          <a:p>
            <a:pPr>
              <a:spcBef>
                <a:spcPts val="0"/>
              </a:spcBef>
              <a:buSzPct val="110000"/>
              <a:buFont typeface="Symbol" panose="05050102010706020507" pitchFamily="18" charset="2"/>
              <a:buChar char=""/>
            </a:pPr>
            <a:r>
              <a:rPr lang="es-US" sz="1600" dirty="0"/>
              <a:t>hombre</a:t>
            </a:r>
          </a:p>
          <a:p>
            <a:pPr>
              <a:spcBef>
                <a:spcPts val="0"/>
              </a:spcBef>
              <a:buSzPct val="110000"/>
              <a:buFont typeface="Symbol" panose="05050102010706020507" pitchFamily="18" charset="2"/>
              <a:buChar char=""/>
            </a:pPr>
            <a:r>
              <a:rPr lang="es-US" sz="1600" dirty="0"/>
              <a:t>blanco</a:t>
            </a:r>
          </a:p>
          <a:p>
            <a:pPr>
              <a:spcBef>
                <a:spcPts val="0"/>
              </a:spcBef>
              <a:buSzPct val="110000"/>
              <a:buFont typeface="Symbol" panose="05050102010706020507" pitchFamily="18" charset="2"/>
              <a:buChar char=""/>
            </a:pPr>
            <a:r>
              <a:rPr lang="es-US" sz="1600" dirty="0"/>
              <a:t>sin discapacidad</a:t>
            </a:r>
          </a:p>
          <a:p>
            <a:pPr>
              <a:spcBef>
                <a:spcPts val="0"/>
              </a:spcBef>
              <a:buSzPct val="110000"/>
              <a:buFont typeface="Symbol" panose="05050102010706020507" pitchFamily="18" charset="2"/>
              <a:buChar char=""/>
            </a:pPr>
            <a:r>
              <a:rPr lang="es-US" sz="1600" dirty="0"/>
              <a:t>heterosexual</a:t>
            </a:r>
          </a:p>
          <a:p>
            <a:pPr>
              <a:spcBef>
                <a:spcPts val="0"/>
              </a:spcBef>
              <a:buSzPct val="110000"/>
              <a:buFont typeface="Symbol" panose="05050102010706020507" pitchFamily="18" charset="2"/>
              <a:buChar char=""/>
            </a:pPr>
            <a:r>
              <a:rPr lang="es-US" sz="1600" dirty="0"/>
              <a:t>educado formalmente</a:t>
            </a:r>
          </a:p>
          <a:p>
            <a:pPr>
              <a:spcBef>
                <a:spcPts val="0"/>
              </a:spcBef>
              <a:buSzPct val="110000"/>
              <a:buFont typeface="Symbol" panose="05050102010706020507" pitchFamily="18" charset="2"/>
              <a:buChar char=""/>
            </a:pPr>
            <a:r>
              <a:rPr lang="es-US" sz="1600" dirty="0"/>
              <a:t>clase media o alta </a:t>
            </a:r>
          </a:p>
          <a:p>
            <a:pPr>
              <a:spcBef>
                <a:spcPts val="0"/>
              </a:spcBef>
              <a:buSzPct val="110000"/>
              <a:buFont typeface="Symbol" panose="05050102010706020507" pitchFamily="18" charset="2"/>
              <a:buChar char=""/>
            </a:pPr>
            <a:r>
              <a:rPr lang="es-US" sz="1600" dirty="0"/>
              <a:t>angloparlante (primer idioma inglés)</a:t>
            </a:r>
          </a:p>
          <a:p>
            <a:pPr>
              <a:spcBef>
                <a:spcPts val="0"/>
              </a:spcBef>
              <a:buSzPct val="110000"/>
              <a:buFont typeface="Symbol" panose="05050102010706020507" pitchFamily="18" charset="2"/>
              <a:buChar char=""/>
            </a:pPr>
            <a:r>
              <a:rPr lang="es-US" sz="1600" dirty="0"/>
              <a:t>habitante de la ciudad/urbano</a:t>
            </a:r>
          </a:p>
          <a:p>
            <a:pPr>
              <a:spcBef>
                <a:spcPts val="0"/>
              </a:spcBef>
              <a:buSzPct val="110000"/>
              <a:buFont typeface="Symbol" panose="05050102010706020507" pitchFamily="18" charset="2"/>
              <a:buChar char=""/>
            </a:pPr>
            <a:r>
              <a:rPr lang="es-US" sz="1600" dirty="0"/>
              <a:t>empleado</a:t>
            </a:r>
          </a:p>
          <a:p>
            <a:pPr>
              <a:spcBef>
                <a:spcPts val="0"/>
              </a:spcBef>
              <a:buSzPct val="110000"/>
              <a:buFont typeface="Symbol" panose="05050102010706020507" pitchFamily="18" charset="2"/>
              <a:buChar char=""/>
            </a:pPr>
            <a:r>
              <a:rPr lang="es-US" sz="1600" dirty="0"/>
              <a:t>sobrio/sin trastorno de consumo de sustancias</a:t>
            </a:r>
          </a:p>
          <a:p>
            <a:pPr>
              <a:spcBef>
                <a:spcPts val="0"/>
              </a:spcBef>
              <a:buSzPct val="110000"/>
              <a:buFont typeface="Symbol" panose="05050102010706020507" pitchFamily="18" charset="2"/>
              <a:buChar char=""/>
            </a:pPr>
            <a:r>
              <a:rPr lang="es-US" sz="1600" dirty="0"/>
              <a:t>VIH negativo</a:t>
            </a:r>
          </a:p>
          <a:p>
            <a:pPr>
              <a:spcBef>
                <a:spcPts val="0"/>
              </a:spcBef>
              <a:buSzPct val="110000"/>
              <a:buFont typeface="Symbol" panose="05050102010706020507" pitchFamily="18" charset="2"/>
              <a:buChar char=""/>
            </a:pPr>
            <a:r>
              <a:rPr lang="es-US" sz="1600" dirty="0"/>
              <a:t>sin antecedentes de trauma</a:t>
            </a:r>
          </a:p>
          <a:p>
            <a:pPr>
              <a:spcBef>
                <a:spcPts val="0"/>
              </a:spcBef>
              <a:buSzPct val="110000"/>
              <a:buFont typeface="Symbol" panose="05050102010706020507" pitchFamily="18" charset="2"/>
              <a:buChar char=""/>
            </a:pPr>
            <a:r>
              <a:rPr lang="es-US" sz="1600" dirty="0"/>
              <a:t>con vivienda estable</a:t>
            </a:r>
          </a:p>
          <a:p>
            <a:pPr>
              <a:spcBef>
                <a:spcPts val="0"/>
              </a:spcBef>
              <a:buSzPct val="110000"/>
              <a:buFont typeface="Symbol" panose="05050102010706020507" pitchFamily="18" charset="2"/>
              <a:buChar char=""/>
            </a:pPr>
            <a:r>
              <a:rPr lang="es-US" sz="1600" dirty="0" err="1"/>
              <a:t>cisgénero</a:t>
            </a:r>
            <a:endParaRPr lang="es-US" sz="1600" dirty="0"/>
          </a:p>
          <a:p>
            <a:pPr>
              <a:spcBef>
                <a:spcPts val="0"/>
              </a:spcBef>
              <a:buSzPct val="110000"/>
              <a:buFont typeface="Symbol" panose="05050102010706020507" pitchFamily="18" charset="2"/>
              <a:buChar char=""/>
            </a:pPr>
            <a:r>
              <a:rPr lang="es-US" sz="1600" dirty="0"/>
              <a:t>con buena salud general</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Rectangle 3">
            <a:extLst>
              <a:ext uri="{FF2B5EF4-FFF2-40B4-BE49-F238E27FC236}">
                <a16:creationId xmlns:a16="http://schemas.microsoft.com/office/drawing/2014/main" id="{B3266129-562B-4774-927C-212C817FF7D9}"/>
              </a:ext>
            </a:extLst>
          </p:cNvPr>
          <p:cNvSpPr txBox="1">
            <a:spLocks noChangeArrowheads="1"/>
          </p:cNvSpPr>
          <p:nvPr/>
        </p:nvSpPr>
        <p:spPr bwMode="auto">
          <a:xfrm>
            <a:off x="4856925" y="1148755"/>
            <a:ext cx="3837896" cy="431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SzPts val="2400"/>
              <a:buFont typeface="Wingdings" panose="05000000000000000000" pitchFamily="2" charset="2"/>
              <a:buNone/>
            </a:pPr>
            <a:r>
              <a:rPr lang="es-US" sz="2000" dirty="0"/>
              <a:t>Abajo</a:t>
            </a:r>
          </a:p>
          <a:p>
            <a:pPr>
              <a:spcBef>
                <a:spcPts val="0"/>
              </a:spcBef>
              <a:buSzPct val="110000"/>
              <a:buFont typeface="Symbol" panose="05050102010706020507" pitchFamily="18" charset="2"/>
              <a:buChar char=""/>
            </a:pPr>
            <a:r>
              <a:rPr lang="es-US" sz="1600" dirty="0">
                <a:latin typeface="Arial" panose="020B0604020202020204" pitchFamily="34" charset="0"/>
              </a:rPr>
              <a:t>mujer</a:t>
            </a:r>
          </a:p>
          <a:p>
            <a:pPr>
              <a:spcBef>
                <a:spcPts val="0"/>
              </a:spcBef>
              <a:buSzPct val="110000"/>
              <a:buFont typeface="Symbol" panose="05050102010706020507" pitchFamily="18" charset="2"/>
              <a:buChar char=""/>
            </a:pPr>
            <a:r>
              <a:rPr lang="es-US" sz="1600" dirty="0">
                <a:latin typeface="Arial" panose="020B0604020202020204" pitchFamily="34" charset="0"/>
              </a:rPr>
              <a:t>persona de color </a:t>
            </a:r>
          </a:p>
          <a:p>
            <a:pPr>
              <a:spcBef>
                <a:spcPts val="0"/>
              </a:spcBef>
              <a:buSzPct val="110000"/>
              <a:buFont typeface="Symbol" panose="05050102010706020507" pitchFamily="18" charset="2"/>
              <a:buChar char=""/>
            </a:pPr>
            <a:r>
              <a:rPr lang="es-US" sz="1600" dirty="0">
                <a:latin typeface="Arial" panose="020B0604020202020204" pitchFamily="34" charset="0"/>
              </a:rPr>
              <a:t>discapacitada </a:t>
            </a:r>
          </a:p>
          <a:p>
            <a:pPr>
              <a:spcBef>
                <a:spcPts val="0"/>
              </a:spcBef>
              <a:buSzPct val="110000"/>
              <a:buFont typeface="Symbol" panose="05050102010706020507" pitchFamily="18" charset="2"/>
              <a:buChar char=""/>
            </a:pPr>
            <a:r>
              <a:rPr lang="es-US" sz="1600" dirty="0">
                <a:latin typeface="Arial" panose="020B0604020202020204" pitchFamily="34" charset="0"/>
              </a:rPr>
              <a:t>LGBTQ</a:t>
            </a:r>
          </a:p>
          <a:p>
            <a:pPr>
              <a:spcBef>
                <a:spcPts val="0"/>
              </a:spcBef>
              <a:buSzPct val="110000"/>
              <a:buFont typeface="Symbol" panose="05050102010706020507" pitchFamily="18" charset="2"/>
              <a:buChar char=""/>
            </a:pPr>
            <a:r>
              <a:rPr lang="es-US" sz="1600" dirty="0">
                <a:latin typeface="Arial" panose="020B0604020202020204" pitchFamily="34" charset="0"/>
              </a:rPr>
              <a:t>sin educación formal </a:t>
            </a:r>
          </a:p>
          <a:p>
            <a:pPr>
              <a:spcBef>
                <a:spcPts val="0"/>
              </a:spcBef>
              <a:buSzPct val="110000"/>
              <a:buFont typeface="Symbol" panose="05050102010706020507" pitchFamily="18" charset="2"/>
              <a:buChar char=""/>
            </a:pPr>
            <a:r>
              <a:rPr lang="es-US" sz="1600" dirty="0">
                <a:latin typeface="Arial" panose="020B0604020202020204" pitchFamily="34" charset="0"/>
              </a:rPr>
              <a:t>pobre o de clase trabajadora</a:t>
            </a:r>
          </a:p>
          <a:p>
            <a:pPr>
              <a:spcBef>
                <a:spcPts val="0"/>
              </a:spcBef>
              <a:buSzPct val="110000"/>
              <a:buFont typeface="Symbol" panose="05050102010706020507" pitchFamily="18" charset="2"/>
              <a:buChar char=""/>
            </a:pPr>
            <a:r>
              <a:rPr lang="es-US" sz="1600" dirty="0">
                <a:latin typeface="Arial" panose="020B0604020202020204" pitchFamily="34" charset="0"/>
              </a:rPr>
              <a:t>segundo idioma inglés </a:t>
            </a:r>
            <a:br>
              <a:rPr lang="es-US" sz="1600" dirty="0">
                <a:latin typeface="Arial" panose="020B0604020202020204" pitchFamily="34" charset="0"/>
              </a:rPr>
            </a:br>
            <a:r>
              <a:rPr lang="es-US" sz="1600" dirty="0">
                <a:latin typeface="Arial" panose="020B0604020202020204" pitchFamily="34" charset="0"/>
              </a:rPr>
              <a:t>o no angloparlante </a:t>
            </a:r>
          </a:p>
          <a:p>
            <a:pPr>
              <a:spcBef>
                <a:spcPts val="0"/>
              </a:spcBef>
              <a:buSzPct val="110000"/>
              <a:buFont typeface="Symbol" panose="05050102010706020507" pitchFamily="18" charset="2"/>
              <a:buChar char=""/>
            </a:pPr>
            <a:r>
              <a:rPr lang="es-US" sz="1600" dirty="0">
                <a:latin typeface="Arial" panose="020B0604020202020204" pitchFamily="34" charset="0"/>
              </a:rPr>
              <a:t>de zona rural </a:t>
            </a:r>
          </a:p>
          <a:p>
            <a:pPr>
              <a:spcBef>
                <a:spcPts val="0"/>
              </a:spcBef>
              <a:buSzPct val="110000"/>
              <a:buFont typeface="Symbol" panose="05050102010706020507" pitchFamily="18" charset="2"/>
              <a:buChar char=""/>
            </a:pPr>
            <a:r>
              <a:rPr lang="es-US" sz="1600" dirty="0">
                <a:latin typeface="Arial" panose="020B0604020202020204" pitchFamily="34" charset="0"/>
              </a:rPr>
              <a:t>desempleada</a:t>
            </a:r>
          </a:p>
          <a:p>
            <a:pPr>
              <a:spcBef>
                <a:spcPts val="0"/>
              </a:spcBef>
              <a:buSzPct val="110000"/>
              <a:buFont typeface="Symbol" panose="05050102010706020507" pitchFamily="18" charset="2"/>
              <a:buChar char=""/>
            </a:pPr>
            <a:r>
              <a:rPr lang="es-US" sz="1600" dirty="0">
                <a:latin typeface="Arial" panose="020B0604020202020204" pitchFamily="34" charset="0"/>
              </a:rPr>
              <a:t>con trastorno por consumo </a:t>
            </a:r>
            <a:br>
              <a:rPr lang="es-US" sz="1600" dirty="0">
                <a:latin typeface="Arial" panose="020B0604020202020204" pitchFamily="34" charset="0"/>
              </a:rPr>
            </a:br>
            <a:r>
              <a:rPr lang="es-US" sz="1600" dirty="0">
                <a:latin typeface="Arial" panose="020B0604020202020204" pitchFamily="34" charset="0"/>
              </a:rPr>
              <a:t>de sustancias</a:t>
            </a:r>
          </a:p>
          <a:p>
            <a:pPr>
              <a:spcBef>
                <a:spcPts val="0"/>
              </a:spcBef>
              <a:buSzPct val="110000"/>
              <a:buFont typeface="Symbol" panose="05050102010706020507" pitchFamily="18" charset="2"/>
              <a:buChar char=""/>
            </a:pPr>
            <a:r>
              <a:rPr lang="es-US" sz="1600" dirty="0">
                <a:latin typeface="Arial" panose="020B0604020202020204" pitchFamily="34" charset="0"/>
              </a:rPr>
              <a:t>VIH positivo</a:t>
            </a:r>
          </a:p>
          <a:p>
            <a:pPr>
              <a:spcBef>
                <a:spcPts val="0"/>
              </a:spcBef>
              <a:buSzPct val="110000"/>
              <a:buFont typeface="Symbol" panose="05050102010706020507" pitchFamily="18" charset="2"/>
              <a:buChar char=""/>
            </a:pPr>
            <a:r>
              <a:rPr lang="es-US" sz="1600" dirty="0">
                <a:latin typeface="Arial" panose="020B0604020202020204" pitchFamily="34" charset="0"/>
              </a:rPr>
              <a:t>sobreviviente de un trauma</a:t>
            </a:r>
          </a:p>
          <a:p>
            <a:pPr>
              <a:spcBef>
                <a:spcPts val="0"/>
              </a:spcBef>
              <a:buSzPct val="110000"/>
              <a:buFont typeface="Symbol" panose="05050102010706020507" pitchFamily="18" charset="2"/>
              <a:buChar char=""/>
            </a:pPr>
            <a:r>
              <a:rPr lang="es-US" sz="1600" dirty="0">
                <a:latin typeface="Arial" panose="020B0604020202020204" pitchFamily="34" charset="0"/>
              </a:rPr>
              <a:t>con vivienda inestable/sin hogar</a:t>
            </a:r>
          </a:p>
          <a:p>
            <a:pPr>
              <a:spcBef>
                <a:spcPts val="0"/>
              </a:spcBef>
              <a:buSzPct val="110000"/>
              <a:buFont typeface="Symbol" panose="05050102010706020507" pitchFamily="18" charset="2"/>
              <a:buChar char=""/>
            </a:pPr>
            <a:r>
              <a:rPr lang="es-US" sz="1600" dirty="0">
                <a:latin typeface="Arial" panose="020B0604020202020204" pitchFamily="34" charset="0"/>
              </a:rPr>
              <a:t>transgénero</a:t>
            </a:r>
          </a:p>
          <a:p>
            <a:pPr>
              <a:spcBef>
                <a:spcPts val="0"/>
              </a:spcBef>
              <a:buSzPct val="110000"/>
              <a:buFont typeface="Symbol" panose="05050102010706020507" pitchFamily="18" charset="2"/>
              <a:buChar char=""/>
            </a:pPr>
            <a:r>
              <a:rPr lang="es-US" sz="1600" dirty="0">
                <a:latin typeface="Arial" panose="020B0604020202020204" pitchFamily="34" charset="0"/>
              </a:rPr>
              <a:t>con salud general deficiente</a:t>
            </a:r>
          </a:p>
          <a:p>
            <a:pPr>
              <a:spcBef>
                <a:spcPts val="0"/>
              </a:spcBef>
              <a:buSzPts val="2400"/>
              <a:buFont typeface="Arial"/>
              <a:buChar char="•"/>
            </a:pPr>
            <a:endParaRPr lang="en-US" sz="1600" dirty="0"/>
          </a:p>
        </p:txBody>
      </p:sp>
    </p:spTree>
    <p:extLst>
      <p:ext uri="{BB962C8B-B14F-4D97-AF65-F5344CB8AC3E}">
        <p14:creationId xmlns:p14="http://schemas.microsoft.com/office/powerpoint/2010/main" val="30498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4" name="Imagen 3">
            <a:extLst>
              <a:ext uri="{FF2B5EF4-FFF2-40B4-BE49-F238E27FC236}">
                <a16:creationId xmlns:a16="http://schemas.microsoft.com/office/drawing/2014/main" id="{7673BED8-2DFA-41F1-8119-EA9982565793}"/>
              </a:ext>
            </a:extLst>
          </p:cNvPr>
          <p:cNvPicPr>
            <a:picLocks noChangeAspect="1"/>
          </p:cNvPicPr>
          <p:nvPr/>
        </p:nvPicPr>
        <p:blipFill>
          <a:blip r:embed="rId3"/>
          <a:stretch>
            <a:fillRect/>
          </a:stretch>
        </p:blipFill>
        <p:spPr>
          <a:xfrm>
            <a:off x="2756671" y="910865"/>
            <a:ext cx="3166876" cy="4592924"/>
          </a:xfrm>
          <a:prstGeom prst="rect">
            <a:avLst/>
          </a:prstGeom>
        </p:spPr>
      </p:pic>
    </p:spTree>
    <p:extLst>
      <p:ext uri="{BB962C8B-B14F-4D97-AF65-F5344CB8AC3E}">
        <p14:creationId xmlns:p14="http://schemas.microsoft.com/office/powerpoint/2010/main" val="80987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Humildad cultural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s-US" dirty="0"/>
              <a:t>Concepto creado por dos médicos, las Dras. Melanie </a:t>
            </a:r>
            <a:r>
              <a:rPr lang="es-US" dirty="0" err="1"/>
              <a:t>Tervalon</a:t>
            </a:r>
            <a:r>
              <a:rPr lang="es-US" dirty="0"/>
              <a:t> y </a:t>
            </a:r>
            <a:r>
              <a:rPr lang="es-US" dirty="0" err="1"/>
              <a:t>Jann</a:t>
            </a:r>
            <a:r>
              <a:rPr lang="es-US" dirty="0"/>
              <a:t> Murray-</a:t>
            </a:r>
            <a:r>
              <a:rPr lang="es-US" dirty="0" err="1"/>
              <a:t>Garcia</a:t>
            </a:r>
            <a:endParaRPr lang="es-US" dirty="0"/>
          </a:p>
          <a:p>
            <a:pPr>
              <a:spcBef>
                <a:spcPts val="450"/>
              </a:spcBef>
              <a:buSzPts val="2400"/>
              <a:buFont typeface="Arial"/>
              <a:buChar char="•"/>
            </a:pPr>
            <a:r>
              <a:rPr lang="es-US" dirty="0"/>
              <a:t>Propuesto como alternativa al concepto de “competencia cultural”.</a:t>
            </a:r>
          </a:p>
          <a:p>
            <a:pPr>
              <a:spcBef>
                <a:spcPts val="450"/>
              </a:spcBef>
              <a:buSzPts val="2400"/>
              <a:buFont typeface="Arial"/>
              <a:buChar char="•"/>
            </a:pPr>
            <a:r>
              <a:rPr lang="es-US" dirty="0"/>
              <a:t>Es imposible para los médicos (o las promotoras </a:t>
            </a:r>
            <a:br>
              <a:rPr lang="es-US" dirty="0"/>
            </a:br>
            <a:r>
              <a:rPr lang="es-US" dirty="0"/>
              <a:t>de salud) ser “competentes” en todas las culturas </a:t>
            </a:r>
            <a:br>
              <a:rPr lang="es-US" dirty="0"/>
            </a:br>
            <a:r>
              <a:rPr lang="es-US" dirty="0"/>
              <a:t>de sus pacientes.</a:t>
            </a:r>
          </a:p>
          <a:p>
            <a:pPr>
              <a:spcBef>
                <a:spcPts val="450"/>
              </a:spcBef>
              <a:buSzPts val="2400"/>
              <a:buFont typeface="Arial"/>
              <a:buChar char="•"/>
            </a:pPr>
            <a:r>
              <a:rPr lang="es-US" dirty="0"/>
              <a:t>Es posible practicar la humildad cultural.</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67236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Video de humildad cultural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a:spcBef>
                <a:spcPts val="450"/>
              </a:spcBef>
              <a:buSzPts val="2400"/>
              <a:buNone/>
            </a:pPr>
            <a:r>
              <a:rPr lang="es-US" sz="2800" dirty="0">
                <a:hlinkClick r:id="rId3"/>
              </a:rPr>
              <a:t>Video</a:t>
            </a:r>
            <a:r>
              <a:rPr lang="es-US" sz="2800" dirty="0">
                <a:solidFill>
                  <a:srgbClr val="FF0000"/>
                </a:solidFill>
              </a:rPr>
              <a:t>:</a:t>
            </a:r>
          </a:p>
          <a:p>
            <a:pPr marL="0" indent="0">
              <a:spcBef>
                <a:spcPts val="450"/>
              </a:spcBef>
              <a:buSzPts val="2400"/>
              <a:buNone/>
            </a:pPr>
            <a:r>
              <a:rPr lang="es-US" sz="2800" dirty="0"/>
              <a:t>“Cultural </a:t>
            </a:r>
            <a:r>
              <a:rPr lang="es-US" sz="2800" dirty="0" err="1"/>
              <a:t>Humility</a:t>
            </a:r>
            <a:r>
              <a:rPr lang="es-US" sz="2800" dirty="0"/>
              <a:t>: People, </a:t>
            </a:r>
            <a:r>
              <a:rPr lang="es-US" sz="2800" dirty="0" err="1"/>
              <a:t>Principles</a:t>
            </a:r>
            <a:r>
              <a:rPr lang="es-US" sz="2800" dirty="0"/>
              <a:t>, </a:t>
            </a:r>
            <a:br>
              <a:rPr lang="es-US" sz="2800" dirty="0"/>
            </a:br>
            <a:r>
              <a:rPr lang="es-US" sz="2800" dirty="0"/>
              <a:t>and </a:t>
            </a:r>
            <a:r>
              <a:rPr lang="es-US" sz="2800" dirty="0" err="1"/>
              <a:t>Practices</a:t>
            </a:r>
            <a:r>
              <a:rPr lang="es-US" sz="2800" dirty="0"/>
              <a:t>” </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66242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Tres aspectos de la humildad cultural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514350" indent="-514350">
              <a:spcBef>
                <a:spcPts val="450"/>
              </a:spcBef>
              <a:buSzPts val="2400"/>
              <a:buFont typeface="+mj-lt"/>
              <a:buAutoNum type="arabicPeriod"/>
            </a:pPr>
            <a:r>
              <a:rPr lang="es-US" sz="2800" dirty="0"/>
              <a:t>Autorreflexión crítica y aprendizaje continuo</a:t>
            </a:r>
          </a:p>
          <a:p>
            <a:pPr marL="514350" indent="-514350">
              <a:spcBef>
                <a:spcPts val="450"/>
              </a:spcBef>
              <a:buSzPts val="2400"/>
              <a:buFont typeface="+mj-lt"/>
              <a:buAutoNum type="arabicPeriod"/>
            </a:pPr>
            <a:r>
              <a:rPr lang="es-US" sz="2800" dirty="0"/>
              <a:t>Reconocer y desafiar las desigualdades </a:t>
            </a:r>
            <a:br>
              <a:rPr lang="es-US" sz="2800" dirty="0"/>
            </a:br>
            <a:r>
              <a:rPr lang="es-US" sz="2800" dirty="0"/>
              <a:t>de poder</a:t>
            </a:r>
          </a:p>
          <a:p>
            <a:pPr marL="514350" indent="-514350">
              <a:spcBef>
                <a:spcPts val="450"/>
              </a:spcBef>
              <a:buSzPts val="2400"/>
              <a:buFont typeface="+mj-lt"/>
              <a:buAutoNum type="arabicPeriod"/>
            </a:pPr>
            <a:r>
              <a:rPr lang="es-US" sz="2800" dirty="0"/>
              <a:t>Responsabilidad institucional</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7548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Lluvia de ideas en grupos pequeños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algn="ctr">
              <a:spcBef>
                <a:spcPts val="450"/>
              </a:spcBef>
              <a:buSzPts val="2400"/>
              <a:buNone/>
            </a:pPr>
            <a:endParaRPr lang="en-US" dirty="0"/>
          </a:p>
          <a:p>
            <a:pPr marL="0" indent="0" algn="ctr">
              <a:spcBef>
                <a:spcPts val="450"/>
              </a:spcBef>
              <a:buSzPts val="2400"/>
              <a:buNone/>
            </a:pPr>
            <a:r>
              <a:rPr lang="es-US" sz="2800" dirty="0"/>
              <a:t>Como promotoras de salud, ¿cómo pueden practicar la humildad cultural mediante </a:t>
            </a:r>
            <a:br>
              <a:rPr lang="es-US" sz="2800" dirty="0"/>
            </a:br>
            <a:r>
              <a:rPr lang="es-US" sz="2800" dirty="0"/>
              <a:t>la autorreflexión crítica </a:t>
            </a:r>
            <a:br>
              <a:rPr lang="es-US" sz="2800" dirty="0"/>
            </a:br>
            <a:r>
              <a:rPr lang="es-US" sz="2800" dirty="0"/>
              <a:t>y el aprendizaje permanente?</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3011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Revisión de las habilidades interculturales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599" y="1752600"/>
            <a:ext cx="8406063" cy="3886200"/>
          </a:xfrm>
        </p:spPr>
        <p:txBody>
          <a:bodyPr/>
          <a:lstStyle/>
          <a:p>
            <a:pPr>
              <a:spcBef>
                <a:spcPts val="450"/>
              </a:spcBef>
              <a:buSzPts val="2400"/>
              <a:buFont typeface="Arial"/>
              <a:buChar char="•"/>
            </a:pPr>
            <a:r>
              <a:rPr lang="es-US" dirty="0"/>
              <a:t>Nuestra experiencia en la vida está determinada por nuestra identidad. A menudo nos cuesta comprender </a:t>
            </a:r>
            <a:br>
              <a:rPr lang="es-US" dirty="0"/>
            </a:br>
            <a:r>
              <a:rPr lang="es-US" dirty="0"/>
              <a:t>la experiencia de personas con una identidad diferente.</a:t>
            </a:r>
          </a:p>
          <a:p>
            <a:pPr>
              <a:spcBef>
                <a:spcPts val="450"/>
              </a:spcBef>
              <a:buSzPts val="2400"/>
              <a:buFont typeface="Arial"/>
              <a:buChar char="•"/>
            </a:pPr>
            <a:r>
              <a:rPr lang="es-US" dirty="0"/>
              <a:t>La cultura va más allá de la raza o etnia e incluye clase, geografía, orientación sexual y otras características que nos hacen diferentes de los demás.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59179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Revisión de las habilidades interculturales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s-US" dirty="0"/>
              <a:t>Todos tenemos múltiples identidades. Ciertas identidades nos dan poder y privilegios, mientras que otras identidades nos privan de poder y privilegios.</a:t>
            </a:r>
          </a:p>
          <a:p>
            <a:pPr>
              <a:spcBef>
                <a:spcPts val="450"/>
              </a:spcBef>
              <a:buSzPts val="2400"/>
              <a:buFont typeface="Arial"/>
              <a:buChar char="•"/>
            </a:pPr>
            <a:r>
              <a:rPr lang="es-US" dirty="0"/>
              <a:t>La humildad cultural es una alternativa efectiva a la competencia cultural como un objetivo para luchar </a:t>
            </a:r>
            <a:br>
              <a:rPr lang="es-US" dirty="0"/>
            </a:br>
            <a:r>
              <a:rPr lang="es-US" dirty="0"/>
              <a:t>en nuestras interacciones con los demás. La </a:t>
            </a:r>
            <a:br>
              <a:rPr lang="es-US" dirty="0"/>
            </a:br>
            <a:r>
              <a:rPr lang="es-US" dirty="0"/>
              <a:t>humildad cultural incluye la autorreflexión crítica, aborda las desigualdades de poder y la responsabilidad institucional.</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87460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dirty="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Si quieren investigar más en profundidad</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a:spcBef>
                <a:spcPts val="450"/>
              </a:spcBef>
              <a:buSzPts val="2400"/>
              <a:buNone/>
            </a:pPr>
            <a:r>
              <a:rPr lang="es-US" sz="2000" dirty="0">
                <a:hlinkClick r:id="rId3"/>
              </a:rPr>
              <a:t>Video clip sobre la interseccionalidad</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7309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Objetivos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447800"/>
            <a:ext cx="7924800" cy="3886200"/>
          </a:xfrm>
        </p:spPr>
        <p:txBody>
          <a:bodyPr/>
          <a:lstStyle/>
          <a:p>
            <a:pPr marL="0" indent="0">
              <a:spcBef>
                <a:spcPts val="0"/>
              </a:spcBef>
              <a:buClr>
                <a:schemeClr val="lt2"/>
              </a:buClr>
              <a:buSzPts val="600"/>
              <a:buNone/>
            </a:pPr>
            <a:r>
              <a:rPr lang="es-US" dirty="0"/>
              <a:t>Al final de esta sesión, las participantes podrán hacer </a:t>
            </a:r>
            <a:br>
              <a:rPr lang="es-US" dirty="0"/>
            </a:br>
            <a:r>
              <a:rPr lang="es-US" dirty="0"/>
              <a:t>lo siguiente:</a:t>
            </a:r>
          </a:p>
          <a:p>
            <a:pPr>
              <a:spcBef>
                <a:spcPts val="1650"/>
              </a:spcBef>
              <a:buSzPts val="2400"/>
              <a:buFont typeface="Arial"/>
              <a:buChar char="•"/>
            </a:pPr>
            <a:r>
              <a:rPr lang="es-US" dirty="0"/>
              <a:t>Proporcionar y utilizar una definición amplia de cultura que vaya más allá de la raza o etnia; </a:t>
            </a:r>
          </a:p>
          <a:p>
            <a:pPr>
              <a:spcBef>
                <a:spcPts val="450"/>
              </a:spcBef>
              <a:buSzPts val="2400"/>
              <a:buFont typeface="Arial"/>
              <a:buChar char="•"/>
            </a:pPr>
            <a:r>
              <a:rPr lang="es-US" dirty="0"/>
              <a:t>Identificar varios grupos culturales de los que </a:t>
            </a:r>
            <a:br>
              <a:rPr lang="es-US" dirty="0"/>
            </a:br>
            <a:r>
              <a:rPr lang="es-US" dirty="0"/>
              <a:t>son miembros;</a:t>
            </a:r>
          </a:p>
          <a:p>
            <a:pPr>
              <a:spcBef>
                <a:spcPts val="450"/>
              </a:spcBef>
              <a:buSzPts val="2400"/>
              <a:buFont typeface="Arial"/>
              <a:buChar char="•"/>
            </a:pPr>
            <a:r>
              <a:rPr lang="es-US" dirty="0"/>
              <a:t>Explicar cómo el poder y el privilegio influyen en las interacciones entre los grupos culturales en los Estados Unidos;</a:t>
            </a:r>
          </a:p>
          <a:p>
            <a:pPr>
              <a:spcBef>
                <a:spcPts val="450"/>
              </a:spcBef>
              <a:buSzPts val="2400"/>
              <a:buFont typeface="Arial"/>
              <a:buChar char="•"/>
            </a:pPr>
            <a:r>
              <a:rPr lang="es-US" dirty="0"/>
              <a:t>Practicar la humildad cultural en su trabajo.</a:t>
            </a:r>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Programa</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s-US" sz="2800" dirty="0"/>
              <a:t>Introducción y una definición amplia de cultura</a:t>
            </a:r>
          </a:p>
          <a:p>
            <a:pPr>
              <a:spcBef>
                <a:spcPts val="450"/>
              </a:spcBef>
              <a:buSzPts val="2400"/>
              <a:buFont typeface="Arial"/>
              <a:buChar char="•"/>
            </a:pPr>
            <a:r>
              <a:rPr lang="es-US" sz="2800" dirty="0"/>
              <a:t>Exploración de las identidades múltiples</a:t>
            </a:r>
          </a:p>
          <a:p>
            <a:pPr>
              <a:spcBef>
                <a:spcPts val="450"/>
              </a:spcBef>
              <a:buSzPts val="2400"/>
              <a:buFont typeface="Arial"/>
              <a:buChar char="•"/>
            </a:pPr>
            <a:r>
              <a:rPr lang="es-US" sz="2800" dirty="0"/>
              <a:t>El efecto del poder y los privilegios en los grupos culturales en los Estados Unidos</a:t>
            </a:r>
          </a:p>
          <a:p>
            <a:pPr>
              <a:spcBef>
                <a:spcPts val="450"/>
              </a:spcBef>
              <a:buSzPts val="2400"/>
              <a:buFont typeface="Arial"/>
              <a:buChar char="•"/>
            </a:pPr>
            <a:r>
              <a:rPr lang="es-US" sz="2800" dirty="0"/>
              <a:t>El modo de practicar la humildad cultural </a:t>
            </a:r>
            <a:br>
              <a:rPr lang="es-US" sz="2800" dirty="0"/>
            </a:br>
            <a:r>
              <a:rPr lang="es-US" sz="2800" dirty="0"/>
              <a:t>en el trabajo</a:t>
            </a:r>
          </a:p>
          <a:p>
            <a:pPr>
              <a:spcBef>
                <a:spcPts val="450"/>
              </a:spcBef>
              <a:buSzPts val="2400"/>
              <a:buFont typeface="Arial"/>
              <a:buChar char="•"/>
            </a:pPr>
            <a:r>
              <a:rPr lang="es-US" sz="2800" dirty="0"/>
              <a:t>Revisión de la sesión </a:t>
            </a:r>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45896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Pregunta para lluvia de ideas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2425958"/>
            <a:ext cx="7924800" cy="3212841"/>
          </a:xfrm>
        </p:spPr>
        <p:txBody>
          <a:bodyPr/>
          <a:lstStyle/>
          <a:p>
            <a:pPr marL="0" indent="0" algn="ctr">
              <a:spcBef>
                <a:spcPts val="450"/>
              </a:spcBef>
              <a:buSzPts val="2400"/>
              <a:buNone/>
            </a:pPr>
            <a:r>
              <a:rPr lang="es-US" sz="3000"/>
              <a:t>¿Qué les viene a la mente cuando </a:t>
            </a:r>
          </a:p>
          <a:p>
            <a:pPr marL="0" indent="0" algn="ctr">
              <a:spcBef>
                <a:spcPts val="450"/>
              </a:spcBef>
              <a:buSzPts val="2400"/>
              <a:buNone/>
            </a:pPr>
            <a:r>
              <a:rPr lang="es-US" sz="3000"/>
              <a:t>escuchan la palabra “cultura”?</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32662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La cultura 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algn="ctr">
              <a:spcBef>
                <a:spcPts val="450"/>
              </a:spcBef>
              <a:buSzPts val="2400"/>
              <a:buNone/>
            </a:pPr>
            <a:r>
              <a:rPr lang="es-US" sz="3000" dirty="0"/>
              <a:t> “...el conjunto de actitudes, valores, creencias y comportamientos compartido </a:t>
            </a:r>
            <a:br>
              <a:rPr lang="es-US" sz="3000" dirty="0"/>
            </a:br>
            <a:r>
              <a:rPr lang="es-US" sz="3000" dirty="0"/>
              <a:t>por un grupo de personas, pero diferente para cada individuo, comunicado de una generación a la siguiente” </a:t>
            </a:r>
            <a:br>
              <a:rPr lang="es-US" sz="3000" dirty="0"/>
            </a:br>
            <a:r>
              <a:rPr lang="es-US" sz="3000" dirty="0"/>
              <a:t>(Matsumoto, 1996).</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12690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822A40-DF63-3D46-81AE-2372AD332907}"/>
              </a:ext>
            </a:extLst>
          </p:cNvPr>
          <p:cNvSpPr>
            <a:spLocks noGrp="1"/>
          </p:cNvSpPr>
          <p:nvPr>
            <p:ph type="title"/>
          </p:nvPr>
        </p:nvSpPr>
        <p:spPr>
          <a:xfrm>
            <a:off x="0" y="3124200"/>
            <a:ext cx="9144000" cy="1143000"/>
          </a:xfrm>
        </p:spPr>
        <p:txBody>
          <a:bodyPr>
            <a:normAutofit/>
          </a:bodyPr>
          <a:lstStyle/>
          <a:p>
            <a:pPr>
              <a:defRPr/>
            </a:pPr>
            <a:r>
              <a:rPr lang="es-US" b="1">
                <a:latin typeface="+mj-lt"/>
                <a:cs typeface="Arial" panose="020B0604020202020204" pitchFamily="34" charset="0"/>
              </a:rPr>
              <a:t>ACTIVIDAD: </a:t>
            </a:r>
            <a:r>
              <a:rPr lang="es-US" b="1"/>
              <a:t>EXPLORACIÓN DE LAS IDENTIDADES</a:t>
            </a:r>
          </a:p>
        </p:txBody>
      </p:sp>
    </p:spTree>
    <p:extLst>
      <p:ext uri="{BB962C8B-B14F-4D97-AF65-F5344CB8AC3E}">
        <p14:creationId xmlns:p14="http://schemas.microsoft.com/office/powerpoint/2010/main" val="33537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sz="3200"/>
              <a:t>Definición de interseccionalidad</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399676"/>
            <a:ext cx="7924800" cy="3886200"/>
          </a:xfrm>
        </p:spPr>
        <p:txBody>
          <a:bodyPr/>
          <a:lstStyle/>
          <a:p>
            <a:pPr>
              <a:spcBef>
                <a:spcPts val="450"/>
              </a:spcBef>
              <a:buSzPts val="2400"/>
              <a:buFont typeface="Arial"/>
              <a:buChar char="•"/>
            </a:pPr>
            <a:r>
              <a:rPr lang="es-US" dirty="0"/>
              <a:t>Interseccionalidad: un enfoque ampliamente impulsado por las mujeres de color, que argumenta que las clasificaciones como el género, la raza, la clase y otras no se pueden examinar de forma aislada; interactúan y se entrecruzan en la vida de los individuos, en la sociedad, en los sistemas sociales </a:t>
            </a:r>
            <a:br>
              <a:rPr lang="es-US" dirty="0"/>
            </a:br>
            <a:r>
              <a:rPr lang="es-US" dirty="0"/>
              <a:t>y son mutuamente constitutivos. (</a:t>
            </a:r>
            <a:r>
              <a:rPr lang="es-US" dirty="0">
                <a:hlinkClick r:id="rId3"/>
              </a:rPr>
              <a:t>http://www.racialequitytools.org/glossary</a:t>
            </a:r>
            <a:r>
              <a:rPr lang="es-US" dirty="0"/>
              <a:t>)</a:t>
            </a:r>
          </a:p>
          <a:p>
            <a:pPr>
              <a:spcBef>
                <a:spcPts val="450"/>
              </a:spcBef>
              <a:buSzPts val="2400"/>
              <a:buFont typeface="Arial"/>
              <a:buChar char="•"/>
            </a:pPr>
            <a:endParaRPr lang="en-US" dirty="0"/>
          </a:p>
          <a:p>
            <a:pPr>
              <a:spcBef>
                <a:spcPts val="450"/>
              </a:spcBef>
              <a:buSzPts val="2400"/>
              <a:buFont typeface="Arial"/>
              <a:buChar char="•"/>
            </a:pPr>
            <a:r>
              <a:rPr lang="es-US" dirty="0" err="1"/>
              <a:t>Kimberle</a:t>
            </a:r>
            <a:r>
              <a:rPr lang="es-US" dirty="0"/>
              <a:t> </a:t>
            </a:r>
            <a:r>
              <a:rPr lang="es-US" dirty="0" err="1"/>
              <a:t>Crenshaw</a:t>
            </a:r>
            <a:r>
              <a:rPr lang="es-US" dirty="0"/>
              <a:t>, J. D. acuñó el término por primera vez en 1989. </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404336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cs typeface="+mn-cs"/>
              </a:rPr>
              <a:t>Habilidades interculturales</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Mkeka de identidad</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599" y="1524000"/>
            <a:ext cx="5105399" cy="3886200"/>
          </a:xfrm>
        </p:spPr>
        <p:txBody>
          <a:bodyPr/>
          <a:lstStyle/>
          <a:p>
            <a:pPr marL="457200" indent="-457200">
              <a:spcBef>
                <a:spcPts val="450"/>
              </a:spcBef>
              <a:buSzPts val="2400"/>
              <a:buFont typeface="+mj-lt"/>
              <a:buAutoNum type="arabicPeriod"/>
            </a:pPr>
            <a:r>
              <a:rPr lang="es-US" sz="2000" dirty="0"/>
              <a:t>Hagan una lista de las comunidades </a:t>
            </a:r>
            <a:br>
              <a:rPr lang="es-US" sz="2000" dirty="0"/>
            </a:br>
            <a:r>
              <a:rPr lang="es-US" sz="2000" dirty="0"/>
              <a:t>y los grupos principales a los que pertenecen (es decir, raza/etnia, identidad de género, estado socioeconómico, orientación sexual, idioma, religión, capacidad/discapacidad, educación, estado civil, entre otros).  Estas son las piezas de su identidad.</a:t>
            </a:r>
          </a:p>
          <a:p>
            <a:pPr marL="457200" indent="-457200">
              <a:spcBef>
                <a:spcPts val="450"/>
              </a:spcBef>
              <a:buSzPts val="2400"/>
              <a:buFont typeface="+mj-lt"/>
              <a:buAutoNum type="arabicPeriod"/>
            </a:pPr>
            <a:r>
              <a:rPr lang="es-US" sz="2000" dirty="0"/>
              <a:t>Entrelacen las piezas de su identidad para hacer la alfombra (</a:t>
            </a:r>
            <a:r>
              <a:rPr lang="es-US" sz="2000" dirty="0" err="1"/>
              <a:t>mkeka</a:t>
            </a:r>
            <a:r>
              <a:rPr lang="es-US" sz="2000" dirty="0"/>
              <a:t>).</a:t>
            </a:r>
          </a:p>
          <a:p>
            <a:pPr marL="457200" indent="-457200">
              <a:spcBef>
                <a:spcPts val="450"/>
              </a:spcBef>
              <a:buSzPts val="2400"/>
              <a:buFont typeface="+mj-lt"/>
              <a:buAutoNum type="arabicPeriod"/>
            </a:pPr>
            <a:r>
              <a:rPr lang="es-US" sz="2000" dirty="0"/>
              <a:t>Sean tan creativas como quieran.</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Google Shape;171;p30">
            <a:extLst>
              <a:ext uri="{FF2B5EF4-FFF2-40B4-BE49-F238E27FC236}">
                <a16:creationId xmlns:a16="http://schemas.microsoft.com/office/drawing/2014/main" id="{C85376AA-42DE-48A5-9F70-93DB83A8EB50}"/>
              </a:ext>
            </a:extLst>
          </p:cNvPr>
          <p:cNvPicPr preferRelativeResize="0"/>
          <p:nvPr/>
        </p:nvPicPr>
        <p:blipFill>
          <a:blip r:embed="rId3">
            <a:alphaModFix/>
          </a:blip>
          <a:stretch>
            <a:fillRect/>
          </a:stretch>
        </p:blipFill>
        <p:spPr>
          <a:xfrm>
            <a:off x="5807350" y="1752959"/>
            <a:ext cx="2727050" cy="3428281"/>
          </a:xfrm>
          <a:prstGeom prst="rect">
            <a:avLst/>
          </a:prstGeom>
          <a:noFill/>
          <a:ln>
            <a:noFill/>
          </a:ln>
        </p:spPr>
      </p:pic>
    </p:spTree>
    <p:extLst>
      <p:ext uri="{BB962C8B-B14F-4D97-AF65-F5344CB8AC3E}">
        <p14:creationId xmlns:p14="http://schemas.microsoft.com/office/powerpoint/2010/main" val="314577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1CDD-24F1-4195-9C9B-09BD76E9A29B}"/>
              </a:ext>
            </a:extLst>
          </p:cNvPr>
          <p:cNvSpPr>
            <a:spLocks noGrp="1"/>
          </p:cNvSpPr>
          <p:nvPr>
            <p:ph type="title"/>
          </p:nvPr>
        </p:nvSpPr>
        <p:spPr/>
        <p:txBody>
          <a:bodyPr/>
          <a:lstStyle/>
          <a:p>
            <a:pPr>
              <a:defRPr/>
            </a:pPr>
            <a:r>
              <a:rPr lang="es-US" sz="4000" dirty="0"/>
              <a:t>Introducción al poder, el privilegio y la opresión en la sociedad estadounidense</a:t>
            </a:r>
          </a:p>
        </p:txBody>
      </p:sp>
      <p:sp>
        <p:nvSpPr>
          <p:cNvPr id="4" name="Footer Placeholder 3">
            <a:extLst>
              <a:ext uri="{FF2B5EF4-FFF2-40B4-BE49-F238E27FC236}">
                <a16:creationId xmlns:a16="http://schemas.microsoft.com/office/drawing/2014/main" id="{05D169C4-7F8D-459D-811C-01F7AC09BD15}"/>
              </a:ext>
            </a:extLst>
          </p:cNvPr>
          <p:cNvSpPr>
            <a:spLocks noGrp="1"/>
          </p:cNvSpPr>
          <p:nvPr>
            <p:ph type="ftr" sz="quarter" idx="10"/>
          </p:nvPr>
        </p:nvSpPr>
        <p:spPr/>
        <p:txBody>
          <a:bodyPr/>
          <a:lstStyle/>
          <a:p>
            <a:pPr>
              <a:defRPr/>
            </a:pPr>
            <a:r>
              <a:rPr lang="es-US"/>
              <a:t>Habilidades interculturales</a:t>
            </a:r>
          </a:p>
        </p:txBody>
      </p:sp>
    </p:spTree>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2216</Words>
  <Application>Microsoft Office PowerPoint</Application>
  <PresentationFormat>Presentación en pantalla (4:3)</PresentationFormat>
  <Paragraphs>197</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Wingdings</vt:lpstr>
      <vt:lpstr>Calibri</vt:lpstr>
      <vt:lpstr>Symbol</vt:lpstr>
      <vt:lpstr>Arial</vt:lpstr>
      <vt:lpstr>Arial Bold</vt:lpstr>
      <vt:lpstr>Blank Presentation</vt:lpstr>
      <vt:lpstr>Habilidades interculturales</vt:lpstr>
      <vt:lpstr>Objetivos</vt:lpstr>
      <vt:lpstr>Programa</vt:lpstr>
      <vt:lpstr>Pregunta para lluvia de ideas</vt:lpstr>
      <vt:lpstr>La cultura es:</vt:lpstr>
      <vt:lpstr>ACTIVIDAD: EXPLORACIÓN DE LAS IDENTIDADES</vt:lpstr>
      <vt:lpstr>Definición de interseccionalidad</vt:lpstr>
      <vt:lpstr>Mkeka de identidad</vt:lpstr>
      <vt:lpstr>Introducción al poder, el privilegio y la opresión en la sociedad estadounidense</vt:lpstr>
      <vt:lpstr>Cultura estadounidense dominante</vt:lpstr>
      <vt:lpstr>Presentación de PowerPoint</vt:lpstr>
      <vt:lpstr>Humildad cultural</vt:lpstr>
      <vt:lpstr>Video de humildad cultural</vt:lpstr>
      <vt:lpstr>Tres aspectos de la humildad cultural</vt:lpstr>
      <vt:lpstr>Lluvia de ideas en grupos pequeños</vt:lpstr>
      <vt:lpstr>Revisión de las habilidades interculturales</vt:lpstr>
      <vt:lpstr>Revisión de las habilidades interculturales</vt:lpstr>
      <vt:lpstr>Si quieren investigar más en profundidad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Cultural Skills</dc:title>
  <dc:creator>kathe</dc:creator>
  <cp:lastModifiedBy>DS1</cp:lastModifiedBy>
  <cp:revision>22</cp:revision>
  <dcterms:modified xsi:type="dcterms:W3CDTF">2020-07-20T19:17:51Z</dcterms:modified>
</cp:coreProperties>
</file>