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61" r:id="rId2"/>
    <p:sldMasterId id="2147483662" r:id="rId3"/>
    <p:sldMasterId id="2147483663" r:id="rId4"/>
    <p:sldMasterId id="2147483665" r:id="rId5"/>
    <p:sldMasterId id="2147483666" r:id="rId6"/>
    <p:sldMasterId id="2147483667" r:id="rId7"/>
    <p:sldMasterId id="2147483668" r:id="rId8"/>
    <p:sldMasterId id="2147483669" r:id="rId9"/>
  </p:sldMasterIdLst>
  <p:notesMasterIdLst>
    <p:notesMasterId r:id="rId21"/>
  </p:notesMasterIdLst>
  <p:sldIdLst>
    <p:sldId id="256" r:id="rId10"/>
    <p:sldId id="257" r:id="rId11"/>
    <p:sldId id="258" r:id="rId12"/>
    <p:sldId id="259" r:id="rId13"/>
    <p:sldId id="260" r:id="rId14"/>
    <p:sldId id="261" r:id="rId15"/>
    <p:sldId id="262" r:id="rId16"/>
    <p:sldId id="263" r:id="rId17"/>
    <p:sldId id="265" r:id="rId18"/>
    <p:sldId id="266" r:id="rId19"/>
    <p:sldId id="268"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6948" autoAdjust="0"/>
  </p:normalViewPr>
  <p:slideViewPr>
    <p:cSldViewPr snapToGrid="0">
      <p:cViewPr varScale="1">
        <p:scale>
          <a:sx n="57" d="100"/>
          <a:sy n="57" d="100"/>
        </p:scale>
        <p:origin x="28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5" d="100"/>
          <a:sy n="75" d="100"/>
        </p:scale>
        <p:origin x="2938"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‹Nº›</a:t>
            </a:fld>
            <a:endParaRPr/>
          </a:p>
        </p:txBody>
      </p:sp>
    </p:spTree>
    <p:extLst>
      <p:ext uri="{BB962C8B-B14F-4D97-AF65-F5344CB8AC3E}">
        <p14:creationId xmlns:p14="http://schemas.microsoft.com/office/powerpoint/2010/main" val="37852964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jsi.com/JSIInternet/Inc/Common/_download_pub.cfm?id=14333&amp;lid=3"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6219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Ask the participants the questions on the slide. </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sz="1800" dirty="0"/>
              <a:t>Facilitate a brief discussion around the responses. </a:t>
            </a:r>
          </a:p>
          <a:p>
            <a:pPr marL="0" lvl="0" indent="0" algn="l" rtl="0">
              <a:spcBef>
                <a:spcPts val="0"/>
              </a:spcBef>
              <a:spcAft>
                <a:spcPts val="0"/>
              </a:spcAft>
              <a:buSzPts val="1800"/>
              <a:buNone/>
            </a:pPr>
            <a:endParaRPr lang="en-US" dirty="0"/>
          </a:p>
          <a:p>
            <a:pPr marL="0" indent="0">
              <a:buSzPts val="1800"/>
            </a:pPr>
            <a:r>
              <a:rPr lang="en-US" dirty="0"/>
              <a:t>Distribute the  handout: Building My Community Resources and Network Plan. Give participants 10 minutes to complete the form. Ask for volunteers to share their responses with the group. Review each question. </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sz="1800" b="0" i="0" u="none" strike="noStrike" cap="none" dirty="0">
                <a:solidFill>
                  <a:srgbClr val="000000"/>
                </a:solidFill>
                <a:effectLst/>
                <a:latin typeface="Arial"/>
                <a:ea typeface="Arial"/>
                <a:cs typeface="Arial"/>
                <a:sym typeface="Arial"/>
              </a:rPr>
              <a:t>Invite</a:t>
            </a:r>
            <a:r>
              <a:rPr lang="en-US" sz="1800" b="0" i="0" u="none" strike="noStrike" cap="none" baseline="0" dirty="0">
                <a:solidFill>
                  <a:srgbClr val="000000"/>
                </a:solidFill>
                <a:effectLst/>
                <a:latin typeface="Arial"/>
                <a:ea typeface="Arial"/>
                <a:cs typeface="Arial"/>
                <a:sym typeface="Arial"/>
              </a:rPr>
              <a:t> </a:t>
            </a:r>
            <a:r>
              <a:rPr lang="en-US" sz="1800" b="0" i="0" u="none" strike="noStrike" cap="none" dirty="0">
                <a:solidFill>
                  <a:srgbClr val="000000"/>
                </a:solidFill>
                <a:effectLst/>
                <a:latin typeface="Arial"/>
                <a:ea typeface="Arial"/>
                <a:cs typeface="Arial"/>
                <a:sym typeface="Arial"/>
              </a:rPr>
              <a:t>participants to review the form with their supervisor at another</a:t>
            </a:r>
            <a:r>
              <a:rPr lang="en-US" sz="1800" b="0" i="0" u="none" strike="noStrike" cap="none" baseline="0" dirty="0">
                <a:solidFill>
                  <a:srgbClr val="000000"/>
                </a:solidFill>
                <a:effectLst/>
                <a:latin typeface="Arial"/>
                <a:ea typeface="Arial"/>
                <a:cs typeface="Arial"/>
                <a:sym typeface="Arial"/>
              </a:rPr>
              <a:t> time</a:t>
            </a:r>
            <a:r>
              <a:rPr lang="en-US" sz="1800" b="0" i="0" u="none" strike="noStrike" cap="none" dirty="0">
                <a:solidFill>
                  <a:srgbClr val="000000"/>
                </a:solidFill>
                <a:effectLst/>
                <a:latin typeface="Arial"/>
                <a:ea typeface="Arial"/>
                <a:cs typeface="Arial"/>
                <a:sym typeface="Arial"/>
              </a:rPr>
              <a:t>. Also, encourage them to use the community needs assessment in the implementation guide resource as a reference when assessing their community’s strengths, needs, and resources.</a:t>
            </a:r>
            <a:endParaRPr dirty="0"/>
          </a:p>
        </p:txBody>
      </p:sp>
      <p:sp>
        <p:nvSpPr>
          <p:cNvPr id="246" name="Google Shape;246;p11: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10</a:t>
            </a:fld>
            <a:endParaRPr/>
          </a:p>
        </p:txBody>
      </p:sp>
    </p:spTree>
    <p:extLst>
      <p:ext uri="{BB962C8B-B14F-4D97-AF65-F5344CB8AC3E}">
        <p14:creationId xmlns:p14="http://schemas.microsoft.com/office/powerpoint/2010/main" val="2357573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0" name="Google Shape;260;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Share the toolkit reference.</a:t>
            </a:r>
          </a:p>
          <a:p>
            <a:pPr marL="0" lvl="0" indent="0" algn="l" rtl="0">
              <a:spcBef>
                <a:spcPts val="0"/>
              </a:spcBef>
              <a:spcAft>
                <a:spcPts val="0"/>
              </a:spcAft>
              <a:buSzPts val="1800"/>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lang="en-US" sz="1800" b="0" i="0" u="sng" dirty="0">
                <a:solidFill>
                  <a:srgbClr val="C00000"/>
                </a:solidFill>
                <a:hlinkClick r:id="rId3">
                  <a:extLst>
                    <a:ext uri="{A12FA001-AC4F-418D-AE19-62706E023703}">
                      <ahyp:hlinkClr xmlns:ahyp="http://schemas.microsoft.com/office/drawing/2018/hyperlinkcolor" val="tx"/>
                    </a:ext>
                  </a:extLst>
                </a:hlinkClick>
              </a:rPr>
              <a:t>https://www.jsi.com/JSIInternet/Inc/Common/_download_pub.cfm?id=14333&amp;lid=3</a:t>
            </a:r>
            <a:r>
              <a:rPr lang="en-US" sz="1800" b="0" i="0" u="none" dirty="0">
                <a:solidFill>
                  <a:srgbClr val="C00000"/>
                </a:solidFill>
                <a:sym typeface="Arial"/>
              </a:rPr>
              <a:t> </a:t>
            </a:r>
            <a:endParaRPr lang="en-US" sz="1800" dirty="0">
              <a:solidFill>
                <a:srgbClr val="C00000"/>
              </a:solidFill>
            </a:endParaRPr>
          </a:p>
          <a:p>
            <a:pPr marL="0" lvl="0" indent="0" algn="l" rtl="0">
              <a:spcBef>
                <a:spcPts val="0"/>
              </a:spcBef>
              <a:spcAft>
                <a:spcPts val="0"/>
              </a:spcAft>
              <a:buSzPts val="1800"/>
              <a:buNone/>
            </a:pPr>
            <a:endParaRPr dirty="0"/>
          </a:p>
        </p:txBody>
      </p:sp>
      <p:sp>
        <p:nvSpPr>
          <p:cNvPr id="261" name="Google Shape;261;p13: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11</a:t>
            </a:fld>
            <a:endParaRPr/>
          </a:p>
        </p:txBody>
      </p:sp>
    </p:spTree>
    <p:extLst>
      <p:ext uri="{BB962C8B-B14F-4D97-AF65-F5344CB8AC3E}">
        <p14:creationId xmlns:p14="http://schemas.microsoft.com/office/powerpoint/2010/main" val="3779703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Read the objectives. </a:t>
            </a:r>
            <a:endParaRPr dirty="0"/>
          </a:p>
        </p:txBody>
      </p:sp>
      <p:sp>
        <p:nvSpPr>
          <p:cNvPr id="177" name="Google Shape;17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2188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Ask</a:t>
            </a:r>
            <a:r>
              <a:rPr lang="en-US" baseline="0" dirty="0"/>
              <a:t> for a volunteer to read the slide.</a:t>
            </a:r>
            <a:endParaRPr dirty="0"/>
          </a:p>
        </p:txBody>
      </p:sp>
      <p:sp>
        <p:nvSpPr>
          <p:cNvPr id="184" name="Google Shape;18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4175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Read the steps to implementing partnerships.</a:t>
            </a:r>
            <a:r>
              <a:rPr lang="en-US" baseline="0" dirty="0"/>
              <a:t>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Ask participants, “Would you add additional steps based on you experience?”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Write comments on the flip chart.</a:t>
            </a:r>
            <a:endParaRPr dirty="0"/>
          </a:p>
        </p:txBody>
      </p:sp>
      <p:sp>
        <p:nvSpPr>
          <p:cNvPr id="192" name="Google Shape;19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9967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0" name="Google Shape;200;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Read the slide. </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dirty="0"/>
              <a:t>Ask participants if they have any examples to</a:t>
            </a:r>
            <a:r>
              <a:rPr lang="en-US" baseline="0" dirty="0"/>
              <a:t> share from their work.</a:t>
            </a:r>
            <a:endParaRPr dirty="0"/>
          </a:p>
        </p:txBody>
      </p:sp>
      <p:sp>
        <p:nvSpPr>
          <p:cNvPr id="201" name="Google Shape;201;p5: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Tree>
    <p:extLst>
      <p:ext uri="{BB962C8B-B14F-4D97-AF65-F5344CB8AC3E}">
        <p14:creationId xmlns:p14="http://schemas.microsoft.com/office/powerpoint/2010/main" val="2680270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9" name="Google Shape;209;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Ask participants the question on the slide. </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dirty="0"/>
              <a:t>Facilitate a brief discussion around the responses. </a:t>
            </a:r>
            <a:endParaRPr dirty="0"/>
          </a:p>
        </p:txBody>
      </p:sp>
      <p:sp>
        <p:nvSpPr>
          <p:cNvPr id="210" name="Google Shape;210;p6: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Tree>
    <p:extLst>
      <p:ext uri="{BB962C8B-B14F-4D97-AF65-F5344CB8AC3E}">
        <p14:creationId xmlns:p14="http://schemas.microsoft.com/office/powerpoint/2010/main" val="3536359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7" name="Google Shape;217;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indent="0"/>
            <a:r>
              <a:rPr lang="en-US" sz="1400" dirty="0"/>
              <a:t>Ask participants the question on the slide. </a:t>
            </a:r>
          </a:p>
          <a:p>
            <a:pPr marL="0" indent="0"/>
            <a:endParaRPr lang="en-US" sz="1400" dirty="0"/>
          </a:p>
          <a:p>
            <a:pPr marL="0" lvl="0" indent="0" algn="l" rtl="0">
              <a:spcBef>
                <a:spcPts val="0"/>
              </a:spcBef>
              <a:spcAft>
                <a:spcPts val="0"/>
              </a:spcAft>
              <a:buSzPts val="1800"/>
              <a:buNone/>
            </a:pPr>
            <a:r>
              <a:rPr lang="en-US" sz="1400" dirty="0"/>
              <a:t>Facilitate a brief discussion around the responses. </a:t>
            </a:r>
          </a:p>
          <a:p>
            <a:pPr marL="0" lvl="0" indent="0" algn="l" rtl="0">
              <a:spcBef>
                <a:spcPts val="0"/>
              </a:spcBef>
              <a:spcAft>
                <a:spcPts val="0"/>
              </a:spcAft>
              <a:buSzPts val="1400"/>
              <a:buNone/>
            </a:pPr>
            <a:endParaRPr lang="en-US" sz="1400" dirty="0"/>
          </a:p>
          <a:p>
            <a:pPr marL="0" lvl="0" indent="0" algn="l" rtl="0">
              <a:spcBef>
                <a:spcPts val="0"/>
              </a:spcBef>
              <a:spcAft>
                <a:spcPts val="0"/>
              </a:spcAft>
              <a:buSzPts val="1400"/>
              <a:buNone/>
            </a:pPr>
            <a:r>
              <a:rPr lang="en-US" sz="1400" dirty="0"/>
              <a:t>Share examples as needed:  </a:t>
            </a:r>
          </a:p>
          <a:p>
            <a:pPr marL="285750" lvl="0" indent="-285750" algn="l" rtl="0">
              <a:spcBef>
                <a:spcPts val="0"/>
              </a:spcBef>
              <a:spcAft>
                <a:spcPts val="0"/>
              </a:spcAft>
              <a:buSzPts val="1400"/>
              <a:buFont typeface="Arial" panose="020B0604020202020204" pitchFamily="34" charset="0"/>
              <a:buChar char="•"/>
            </a:pPr>
            <a:r>
              <a:rPr lang="en-US" sz="1400" dirty="0"/>
              <a:t>Applying for a grant together instead of competing as individual organizations.  </a:t>
            </a:r>
          </a:p>
          <a:p>
            <a:pPr marL="285750" lvl="0" indent="-285750" algn="l" rtl="0">
              <a:spcBef>
                <a:spcPts val="0"/>
              </a:spcBef>
              <a:spcAft>
                <a:spcPts val="0"/>
              </a:spcAft>
              <a:buSzPts val="1400"/>
              <a:buFont typeface="Arial" panose="020B0604020202020204" pitchFamily="34" charset="0"/>
              <a:buChar char="•"/>
            </a:pPr>
            <a:r>
              <a:rPr lang="en-US" sz="1400" dirty="0"/>
              <a:t>Strengthening communication between staff about client needs. </a:t>
            </a:r>
            <a:endParaRPr dirty="0"/>
          </a:p>
        </p:txBody>
      </p:sp>
      <p:sp>
        <p:nvSpPr>
          <p:cNvPr id="218" name="Google Shape;218;p7: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Tree>
    <p:extLst>
      <p:ext uri="{BB962C8B-B14F-4D97-AF65-F5344CB8AC3E}">
        <p14:creationId xmlns:p14="http://schemas.microsoft.com/office/powerpoint/2010/main" val="3130698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5" name="Google Shape;225;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dirty="0"/>
              <a:t>Talking points</a:t>
            </a:r>
            <a:r>
              <a:rPr lang="en-US" baseline="0" dirty="0"/>
              <a:t> for this slide: </a:t>
            </a:r>
          </a:p>
          <a:p>
            <a:pPr marL="0" lvl="0" indent="0" algn="l" rtl="0">
              <a:spcBef>
                <a:spcPts val="0"/>
              </a:spcBef>
              <a:spcAft>
                <a:spcPts val="0"/>
              </a:spcAft>
              <a:buSzPts val="1800"/>
              <a:buNone/>
            </a:pPr>
            <a:endParaRPr lang="en-US" baseline="0" dirty="0"/>
          </a:p>
          <a:p>
            <a:pPr marL="0" lvl="0" indent="0" algn="l" rtl="0">
              <a:spcBef>
                <a:spcPts val="0"/>
              </a:spcBef>
              <a:spcAft>
                <a:spcPts val="0"/>
              </a:spcAft>
              <a:buSzPts val="1800"/>
              <a:buNone/>
            </a:pPr>
            <a:r>
              <a:rPr lang="en-US" dirty="0"/>
              <a:t>Be strategic: for example, different organizations can work together instead of competing for the same money.</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dirty="0"/>
              <a:t>Join forces with a community-based organization that may provide housing or medical care, that serves the same demographics and works towards same goals.</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dirty="0"/>
              <a:t>Form a contract of partnership – which organization will do what? For example, one organization provides housing and the partnering organization provide medical care (refer clients to one another).</a:t>
            </a:r>
          </a:p>
          <a:p>
            <a:pPr marL="0" lvl="0" indent="0" algn="l" rtl="0">
              <a:spcBef>
                <a:spcPts val="0"/>
              </a:spcBef>
              <a:spcAft>
                <a:spcPts val="0"/>
              </a:spcAft>
              <a:buSzPts val="1800"/>
              <a:buNone/>
            </a:pPr>
            <a:endParaRPr lang="en-US" dirty="0"/>
          </a:p>
          <a:p>
            <a:pPr marL="0" lvl="0" indent="0" algn="l" rtl="0">
              <a:spcBef>
                <a:spcPts val="0"/>
              </a:spcBef>
              <a:spcAft>
                <a:spcPts val="0"/>
              </a:spcAft>
              <a:buSzPts val="1800"/>
              <a:buNone/>
            </a:pPr>
            <a:r>
              <a:rPr lang="en-US" dirty="0"/>
              <a:t>How do you bring your supervisors into these discussions? It is the supervisor’s and director’s job to form relationships. CHWs make it happen, they are the feet on the ground. CHWs may start to do some of these things as their experience grows but not at the beginning. You will learn more as you go along. </a:t>
            </a:r>
            <a:endParaRPr dirty="0"/>
          </a:p>
        </p:txBody>
      </p:sp>
      <p:sp>
        <p:nvSpPr>
          <p:cNvPr id="226" name="Google Shape;226;p8: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8</a:t>
            </a:fld>
            <a:endParaRPr/>
          </a:p>
        </p:txBody>
      </p:sp>
    </p:spTree>
    <p:extLst>
      <p:ext uri="{BB962C8B-B14F-4D97-AF65-F5344CB8AC3E}">
        <p14:creationId xmlns:p14="http://schemas.microsoft.com/office/powerpoint/2010/main" val="634048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8" name="Google Shape;238;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buSzPts val="1800"/>
            </a:pPr>
            <a:r>
              <a:rPr lang="en-US" dirty="0"/>
              <a:t>Ask participants:</a:t>
            </a:r>
          </a:p>
          <a:p>
            <a:pPr marL="0" lvl="0" indent="0">
              <a:buSzPts val="1800"/>
            </a:pPr>
            <a:endParaRPr lang="en-US" dirty="0"/>
          </a:p>
          <a:p>
            <a:pPr marL="285750" lvl="0" indent="-285750">
              <a:buSzPts val="1800"/>
              <a:buFont typeface="Arial" panose="020B0604020202020204" pitchFamily="34" charset="0"/>
              <a:buChar char="•"/>
            </a:pPr>
            <a:r>
              <a:rPr lang="en-US" dirty="0"/>
              <a:t>Who took the lead in this relationship and what part did they play? </a:t>
            </a:r>
          </a:p>
          <a:p>
            <a:pPr marL="0" lvl="0" indent="0">
              <a:buSzPts val="1800"/>
              <a:buFont typeface="Arial" panose="020B0604020202020204" pitchFamily="34" charset="0"/>
              <a:buNone/>
            </a:pPr>
            <a:endParaRPr lang="en-US" dirty="0"/>
          </a:p>
          <a:p>
            <a:pPr marL="285750" lvl="0" indent="-285750">
              <a:buSzPts val="1800"/>
              <a:buFont typeface="Arial" panose="020B0604020202020204" pitchFamily="34" charset="0"/>
              <a:buChar char="•"/>
            </a:pPr>
            <a:r>
              <a:rPr lang="en-US" dirty="0"/>
              <a:t>Are there new relationships for your agencies because of your work? </a:t>
            </a:r>
          </a:p>
          <a:p>
            <a:pPr marL="285750" lvl="0" indent="-285750">
              <a:buSzPts val="1800"/>
              <a:buFont typeface="Arial" panose="020B0604020202020204" pitchFamily="34" charset="0"/>
              <a:buChar char="•"/>
            </a:pPr>
            <a:endParaRPr lang="en-US" dirty="0"/>
          </a:p>
          <a:p>
            <a:pPr marL="285750" lvl="0" indent="-285750">
              <a:buSzPts val="1800"/>
              <a:buFont typeface="Arial" panose="020B0604020202020204" pitchFamily="34" charset="0"/>
              <a:buChar char="•"/>
            </a:pPr>
            <a:r>
              <a:rPr lang="en-US" dirty="0"/>
              <a:t>Are there CHWs or navigators in your agencies who you’ve built relationships or collaborated with?  </a:t>
            </a:r>
          </a:p>
          <a:p>
            <a:pPr marL="0" lvl="0" indent="0" algn="l" rtl="0">
              <a:spcBef>
                <a:spcPts val="0"/>
              </a:spcBef>
              <a:spcAft>
                <a:spcPts val="0"/>
              </a:spcAft>
              <a:buNone/>
            </a:pPr>
            <a:endParaRPr dirty="0"/>
          </a:p>
        </p:txBody>
      </p:sp>
      <p:sp>
        <p:nvSpPr>
          <p:cNvPr id="239" name="Google Shape;239;p10: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9</a:t>
            </a:fld>
            <a:endParaRPr/>
          </a:p>
        </p:txBody>
      </p:sp>
    </p:spTree>
    <p:extLst>
      <p:ext uri="{BB962C8B-B14F-4D97-AF65-F5344CB8AC3E}">
        <p14:creationId xmlns:p14="http://schemas.microsoft.com/office/powerpoint/2010/main" val="328458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sz="4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lstStyle>
            <a:lvl1pPr lvl="0" algn="l">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7"/>
        <p:cNvGrpSpPr/>
        <p:nvPr/>
      </p:nvGrpSpPr>
      <p:grpSpPr>
        <a:xfrm>
          <a:off x="0" y="0"/>
          <a:ext cx="0" cy="0"/>
          <a:chOff x="0" y="0"/>
          <a:chExt cx="0" cy="0"/>
        </a:xfrm>
      </p:grpSpPr>
      <p:sp>
        <p:nvSpPr>
          <p:cNvPr id="148" name="Google Shape;148;p20"/>
          <p:cNvSpPr txBox="1">
            <a:spLocks noGrp="1"/>
          </p:cNvSpPr>
          <p:nvPr>
            <p:ph type="title"/>
          </p:nvPr>
        </p:nvSpPr>
        <p:spPr>
          <a:xfrm>
            <a:off x="630238" y="731837"/>
            <a:ext cx="7886700" cy="1325563"/>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9" name="Google Shape;149;p20"/>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50" name="Google Shape;150;p20"/>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1" name="Google Shape;151;p20"/>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52" name="Google Shape;152;p20"/>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3" name="Google Shape;153;p20"/>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20"/>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5"/>
        <p:cNvGrpSpPr/>
        <p:nvPr/>
      </p:nvGrpSpPr>
      <p:grpSpPr>
        <a:xfrm>
          <a:off x="0" y="0"/>
          <a:ext cx="0" cy="0"/>
          <a:chOff x="0" y="0"/>
          <a:chExt cx="0" cy="0"/>
        </a:xfrm>
      </p:grpSpPr>
      <p:sp>
        <p:nvSpPr>
          <p:cNvPr id="166" name="Google Shape;166;p2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7" name="Google Shape;167;p2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8" name="Google Shape;168;p2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rgbClr val="2675B4"/>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rgbClr val="2675B4"/>
              </a:buClr>
              <a:buSzPts val="2800"/>
              <a:buFont typeface="Noto Sans Symbols"/>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rgbClr val="2675B4"/>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lstStyle>
            <a:lvl1pPr marL="457200" lvl="0" indent="-228600" algn="l">
              <a:spcBef>
                <a:spcPts val="320"/>
              </a:spcBef>
              <a:spcAft>
                <a:spcPts val="0"/>
              </a:spcAft>
              <a:buSzPts val="1600"/>
              <a:buNone/>
              <a:defRPr sz="1600"/>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1000"/>
              <a:buNone/>
              <a:defRPr sz="1000"/>
            </a:lvl4pPr>
            <a:lvl5pPr marL="2286000" lvl="4" indent="-228600" algn="l">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9" name="Google Shape;49;p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6"/>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4" name="Google Shape;54;p7"/>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lstStyle>
            <a:lvl1pPr marL="457200" lvl="0" indent="-228600" algn="l">
              <a:spcBef>
                <a:spcPts val="320"/>
              </a:spcBef>
              <a:spcAft>
                <a:spcPts val="0"/>
              </a:spcAft>
              <a:buSzPts val="1600"/>
              <a:buNone/>
              <a:defRPr sz="1600"/>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1000"/>
              <a:buNone/>
              <a:defRPr sz="1000"/>
            </a:lvl4pPr>
            <a:lvl5pPr marL="2286000" lvl="4" indent="-228600" algn="l">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5" name="Google Shape;55;p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495300" y="593367"/>
            <a:ext cx="8337000" cy="943200"/>
          </a:xfrm>
          <a:prstGeom prst="rect">
            <a:avLst/>
          </a:prstGeom>
          <a:noFill/>
          <a:ln>
            <a:noFill/>
          </a:ln>
        </p:spPr>
        <p:txBody>
          <a:bodyPr spcFirstLastPara="1" wrap="square" lIns="0" tIns="91425" rIns="91425" bIns="91425"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body" idx="1"/>
          </p:nvPr>
        </p:nvSpPr>
        <p:spPr>
          <a:xfrm>
            <a:off x="495300" y="1688435"/>
            <a:ext cx="8337000" cy="4280567"/>
          </a:xfrm>
          <a:prstGeom prst="rect">
            <a:avLst/>
          </a:prstGeom>
          <a:noFill/>
          <a:ln>
            <a:noFill/>
          </a:ln>
        </p:spPr>
        <p:txBody>
          <a:bodyPr spcFirstLastPara="1" wrap="square" lIns="0" tIns="0" rIns="91425" bIns="0" anchor="t" anchorCtr="0"/>
          <a:lstStyle>
            <a:lvl1pPr marL="457200" lvl="0" indent="-381000" algn="l">
              <a:spcBef>
                <a:spcPts val="0"/>
              </a:spcBef>
              <a:spcAft>
                <a:spcPts val="0"/>
              </a:spcAft>
              <a:buSzPts val="2400"/>
              <a:buChar char="▪"/>
              <a:defRPr/>
            </a:lvl1pPr>
            <a:lvl2pPr marL="914400" lvl="1" indent="-342900" algn="l">
              <a:spcBef>
                <a:spcPts val="0"/>
              </a:spcBef>
              <a:spcAft>
                <a:spcPts val="0"/>
              </a:spcAft>
              <a:buSzPts val="1800"/>
              <a:buChar char="▪"/>
              <a:defRPr/>
            </a:lvl2pPr>
            <a:lvl3pPr marL="1371600" lvl="2" indent="-342900" algn="l">
              <a:spcBef>
                <a:spcPts val="0"/>
              </a:spcBef>
              <a:spcAft>
                <a:spcPts val="0"/>
              </a:spcAft>
              <a:buSzPts val="1800"/>
              <a:buChar char="▪"/>
              <a:defRPr/>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342900" algn="l">
              <a:lnSpc>
                <a:spcPct val="90000"/>
              </a:lnSpc>
              <a:spcBef>
                <a:spcPts val="0"/>
              </a:spcBef>
              <a:spcAft>
                <a:spcPts val="0"/>
              </a:spcAft>
              <a:buClr>
                <a:schemeClr val="dk1"/>
              </a:buClr>
              <a:buSzPts val="1800"/>
              <a:buChar char="•"/>
              <a:defRPr/>
            </a:lvl6pPr>
            <a:lvl7pPr marL="3200400" lvl="6" indent="-342900" algn="l">
              <a:lnSpc>
                <a:spcPct val="90000"/>
              </a:lnSpc>
              <a:spcBef>
                <a:spcPts val="0"/>
              </a:spcBef>
              <a:spcAft>
                <a:spcPts val="0"/>
              </a:spcAft>
              <a:buClr>
                <a:schemeClr val="dk1"/>
              </a:buClr>
              <a:buSzPts val="1800"/>
              <a:buChar char="•"/>
              <a:defRPr/>
            </a:lvl7pPr>
            <a:lvl8pPr marL="3657600" lvl="7" indent="-342900" algn="l">
              <a:lnSpc>
                <a:spcPct val="90000"/>
              </a:lnSpc>
              <a:spcBef>
                <a:spcPts val="0"/>
              </a:spcBef>
              <a:spcAft>
                <a:spcPts val="0"/>
              </a:spcAft>
              <a:buClr>
                <a:schemeClr val="dk1"/>
              </a:buClr>
              <a:buSzPts val="1800"/>
              <a:buChar char="•"/>
              <a:defRPr/>
            </a:lvl8pPr>
            <a:lvl9pPr marL="4114800" lvl="8" indent="-342900" algn="l">
              <a:lnSpc>
                <a:spcPct val="90000"/>
              </a:lnSpc>
              <a:spcBef>
                <a:spcPts val="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9"/>
        <p:cNvGrpSpPr/>
        <p:nvPr/>
      </p:nvGrpSpPr>
      <p:grpSpPr>
        <a:xfrm>
          <a:off x="0" y="0"/>
          <a:ext cx="0" cy="0"/>
          <a:chOff x="0" y="0"/>
          <a:chExt cx="0" cy="0"/>
        </a:xfrm>
      </p:grpSpPr>
      <p:sp>
        <p:nvSpPr>
          <p:cNvPr id="100" name="Google Shape;100;p14"/>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4"/>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lstStyle>
            <a:lvl1pPr marL="457200" lvl="0" indent="-228600" algn="l">
              <a:spcBef>
                <a:spcPts val="480"/>
              </a:spcBef>
              <a:spcAft>
                <a:spcPts val="0"/>
              </a:spcAft>
              <a:buSzPts val="2400"/>
              <a:buNone/>
              <a:defRPr sz="2400">
                <a:latin typeface="Arial"/>
                <a:ea typeface="Arial"/>
                <a:cs typeface="Arial"/>
                <a:sym typeface="Arial"/>
              </a:defRPr>
            </a:lvl1pPr>
            <a:lvl2pPr marL="914400" lvl="1" indent="-228600" algn="l">
              <a:spcBef>
                <a:spcPts val="400"/>
              </a:spcBef>
              <a:spcAft>
                <a:spcPts val="0"/>
              </a:spcAft>
              <a:buSzPts val="2000"/>
              <a:buNone/>
              <a:defRPr sz="2000"/>
            </a:lvl2pPr>
            <a:lvl3pPr marL="1371600" lvl="2" indent="-228600" algn="l">
              <a:spcBef>
                <a:spcPts val="360"/>
              </a:spcBef>
              <a:spcAft>
                <a:spcPts val="0"/>
              </a:spcAft>
              <a:buSzPts val="1800"/>
              <a:buNone/>
              <a:defRPr sz="1800"/>
            </a:lvl3pPr>
            <a:lvl4pPr marL="1828800" lvl="3" indent="-228600" algn="l">
              <a:spcBef>
                <a:spcPts val="320"/>
              </a:spcBef>
              <a:spcAft>
                <a:spcPts val="0"/>
              </a:spcAft>
              <a:buSzPts val="1600"/>
              <a:buNone/>
              <a:defRPr sz="1600"/>
            </a:lvl4pPr>
            <a:lvl5pPr marL="2286000" lvl="4" indent="-228600" algn="l">
              <a:spcBef>
                <a:spcPts val="320"/>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102" name="Google Shape;102;p1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7"/>
        <p:cNvGrpSpPr/>
        <p:nvPr/>
      </p:nvGrpSpPr>
      <p:grpSpPr>
        <a:xfrm>
          <a:off x="0" y="0"/>
          <a:ext cx="0" cy="0"/>
          <a:chOff x="0" y="0"/>
          <a:chExt cx="0" cy="0"/>
        </a:xfrm>
      </p:grpSpPr>
      <p:sp>
        <p:nvSpPr>
          <p:cNvPr id="118" name="Google Shape;118;p1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1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16"/>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31"/>
        <p:cNvGrpSpPr/>
        <p:nvPr/>
      </p:nvGrpSpPr>
      <p:grpSpPr>
        <a:xfrm>
          <a:off x="0" y="0"/>
          <a:ext cx="0" cy="0"/>
          <a:chOff x="0" y="0"/>
          <a:chExt cx="0" cy="0"/>
        </a:xfrm>
      </p:grpSpPr>
      <p:sp>
        <p:nvSpPr>
          <p:cNvPr id="132" name="Google Shape;132;p1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18"/>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18"/>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5" name="Google Shape;135;p1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1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4.xml"/><Relationship Id="rId1" Type="http://schemas.openxmlformats.org/officeDocument/2006/relationships/slideLayout" Target="../slideLayouts/slideLayout6.xml"/><Relationship Id="rId4" Type="http://schemas.openxmlformats.org/officeDocument/2006/relationships/image" Target="../media/image4.jp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5.xml"/><Relationship Id="rId1" Type="http://schemas.openxmlformats.org/officeDocument/2006/relationships/slideLayout" Target="../slideLayouts/slideLayout7.xml"/><Relationship Id="rId4" Type="http://schemas.openxmlformats.org/officeDocument/2006/relationships/image" Target="../media/image4.jp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6.xml"/><Relationship Id="rId1" Type="http://schemas.openxmlformats.org/officeDocument/2006/relationships/slideLayout" Target="../slideLayouts/slideLayout8.xml"/><Relationship Id="rId5" Type="http://schemas.openxmlformats.org/officeDocument/2006/relationships/image" Target="../media/image5.jpg"/><Relationship Id="rId4" Type="http://schemas.openxmlformats.org/officeDocument/2006/relationships/image" Target="../media/image4.jp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7.xml"/><Relationship Id="rId1" Type="http://schemas.openxmlformats.org/officeDocument/2006/relationships/slideLayout" Target="../slideLayouts/slideLayout9.xml"/><Relationship Id="rId4" Type="http://schemas.openxmlformats.org/officeDocument/2006/relationships/image" Target="../media/image4.jp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8.xml"/><Relationship Id="rId1" Type="http://schemas.openxmlformats.org/officeDocument/2006/relationships/slideLayout" Target="../slideLayouts/slideLayout10.xml"/><Relationship Id="rId4" Type="http://schemas.openxmlformats.org/officeDocument/2006/relationships/image" Target="../media/image4.jp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9.xml"/><Relationship Id="rId1" Type="http://schemas.openxmlformats.org/officeDocument/2006/relationships/slideLayout" Target="../slideLayouts/slideLayout11.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openingfooter_sized.jpg"/>
          <p:cNvPicPr preferRelativeResize="0"/>
          <p:nvPr/>
        </p:nvPicPr>
        <p:blipFill rotWithShape="1">
          <a:blip r:embed="rId3">
            <a:alphaModFix/>
          </a:blip>
          <a:srcRect/>
          <a:stretch/>
        </p:blipFill>
        <p:spPr>
          <a:xfrm>
            <a:off x="0" y="533400"/>
            <a:ext cx="9144000" cy="5334000"/>
          </a:xfrm>
          <a:prstGeom prst="rect">
            <a:avLst/>
          </a:prstGeom>
          <a:noFill/>
          <a:ln>
            <a:noFill/>
          </a:ln>
        </p:spPr>
      </p:pic>
      <p:pic>
        <p:nvPicPr>
          <p:cNvPr id="11" name="Google Shape;11;p1"/>
          <p:cNvPicPr preferRelativeResize="0"/>
          <p:nvPr/>
        </p:nvPicPr>
        <p:blipFill rotWithShape="1">
          <a:blip r:embed="rId4">
            <a:alphaModFix/>
          </a:blip>
          <a:srcRect/>
          <a:stretch/>
        </p:blipFill>
        <p:spPr>
          <a:xfrm>
            <a:off x="7543800" y="6118225"/>
            <a:ext cx="968375" cy="434975"/>
          </a:xfrm>
          <a:prstGeom prst="rect">
            <a:avLst/>
          </a:prstGeom>
          <a:noFill/>
          <a:ln>
            <a:noFill/>
          </a:ln>
        </p:spPr>
      </p:pic>
      <p:sp>
        <p:nvSpPr>
          <p:cNvPr id="12" name="Google Shape;12;p1"/>
          <p:cNvSpPr txBox="1"/>
          <p:nvPr/>
        </p:nvSpPr>
        <p:spPr>
          <a:xfrm>
            <a:off x="609600" y="6096000"/>
            <a:ext cx="4664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Boston University School of Social Work</a:t>
            </a:r>
            <a:endParaRPr/>
          </a:p>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Center for Innovation in Social Work &amp; Health</a:t>
            </a:r>
            <a:endParaRPr/>
          </a:p>
        </p:txBody>
      </p:sp>
      <p:sp>
        <p:nvSpPr>
          <p:cNvPr id="13" name="Google Shape;13;p1"/>
          <p:cNvSpPr txBox="1"/>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cxnSp>
        <p:nvCxnSpPr>
          <p:cNvPr id="14" name="Google Shape;14;p1"/>
          <p:cNvCxnSpPr/>
          <p:nvPr/>
        </p:nvCxnSpPr>
        <p:spPr>
          <a:xfrm>
            <a:off x="0" y="5867400"/>
            <a:ext cx="9144000" cy="0"/>
          </a:xfrm>
          <a:prstGeom prst="straightConnector1">
            <a:avLst/>
          </a:prstGeom>
          <a:noFill/>
          <a:ln w="152400" cap="flat" cmpd="sng">
            <a:solidFill>
              <a:srgbClr val="A6A6A6"/>
            </a:solidFill>
            <a:prstDash val="solid"/>
            <a:miter lim="800000"/>
            <a:headEnd type="none" w="med" len="med"/>
            <a:tailEnd type="none" w="med" len="med"/>
          </a:ln>
        </p:spPr>
      </p:cxnSp>
      <p:sp>
        <p:nvSpPr>
          <p:cNvPr id="15" name="Google Shape;15;p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22" name="Google Shape;22;p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23" name="Google Shape;23;p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24" name="Google Shape;24;p3"/>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25" name="Google Shape;25;p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26" name="Google Shape;26;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
        <p:nvSpPr>
          <p:cNvPr id="36" name="Google Shape;36;p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37" name="Google Shape;37;p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38" name="Google Shape;38;p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9" name="Google Shape;39;p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0" name="Google Shape;40;p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sp>
        <p:nvSpPr>
          <p:cNvPr id="41" name="Google Shape;41;p5"/>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pic>
        <p:nvPicPr>
          <p:cNvPr id="42" name="Google Shape;42;p5"/>
          <p:cNvPicPr preferRelativeResize="0"/>
          <p:nvPr/>
        </p:nvPicPr>
        <p:blipFill rotWithShape="1">
          <a:blip r:embed="rId5">
            <a:alphaModFix/>
          </a:blip>
          <a:srcRect/>
          <a:stretch/>
        </p:blipFill>
        <p:spPr>
          <a:xfrm>
            <a:off x="609600" y="5867400"/>
            <a:ext cx="2438400" cy="804862"/>
          </a:xfrm>
          <a:prstGeom prst="rect">
            <a:avLst/>
          </a:prstGeom>
          <a:noFill/>
          <a:ln>
            <a:noFill/>
          </a:ln>
        </p:spPr>
      </p:pic>
      <p:cxnSp>
        <p:nvCxnSpPr>
          <p:cNvPr id="43" name="Google Shape;43;p5"/>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44" name="Google Shape;44;p5" descr="standardfooter_sized.jpg"/>
          <p:cNvPicPr preferRelativeResize="0"/>
          <p:nvPr/>
        </p:nvPicPr>
        <p:blipFill rotWithShape="1">
          <a:blip r:embed="rId6">
            <a:alphaModFix/>
          </a:blip>
          <a:srcRect t="93661"/>
          <a:stretch/>
        </p:blipFill>
        <p:spPr>
          <a:xfrm>
            <a:off x="0" y="0"/>
            <a:ext cx="9144000" cy="3381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9"/>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62" name="Google Shape;62;p9"/>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63" name="Google Shape;63;p9"/>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64" name="Google Shape;64;p9"/>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65" name="Google Shape;65;p9"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66" name="Google Shape;66;p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67" name="Google Shape;67;p9"/>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Google Shape;90;p1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91" name="Google Shape;91;p1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92" name="Google Shape;92;p1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93" name="Google Shape;93;p13"/>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94" name="Google Shape;94;p1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95" name="Google Shape;95;p1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96" name="Google Shape;96;p1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7" name="Google Shape;97;p1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98" name="Google Shape;98;p1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1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06" name="Google Shape;106;p1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107" name="Google Shape;107;p15"/>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08" name="Google Shape;108;p15"/>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109" name="Google Shape;109;p15"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pic>
        <p:nvPicPr>
          <p:cNvPr id="110" name="Google Shape;110;p15" descr="restingslide2.jpg"/>
          <p:cNvPicPr preferRelativeResize="0"/>
          <p:nvPr/>
        </p:nvPicPr>
        <p:blipFill rotWithShape="1">
          <a:blip r:embed="rId5">
            <a:alphaModFix/>
          </a:blip>
          <a:srcRect/>
          <a:stretch/>
        </p:blipFill>
        <p:spPr>
          <a:xfrm>
            <a:off x="0" y="0"/>
            <a:ext cx="9144000" cy="6858000"/>
          </a:xfrm>
          <a:prstGeom prst="rect">
            <a:avLst/>
          </a:prstGeom>
          <a:noFill/>
          <a:ln>
            <a:noFill/>
          </a:ln>
        </p:spPr>
      </p:pic>
      <p:sp>
        <p:nvSpPr>
          <p:cNvPr id="111" name="Google Shape;111;p15"/>
          <p:cNvSpPr txBox="1"/>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12" name="Google Shape;112;p15"/>
          <p:cNvSpPr txBox="1"/>
          <p:nvPr/>
        </p:nvSpPr>
        <p:spPr>
          <a:xfrm>
            <a:off x="685800" y="28194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800"/>
              <a:buFont typeface="Arial"/>
              <a:buNone/>
            </a:pPr>
            <a:r>
              <a:rPr lang="en-US" sz="2800" b="0" i="0" u="none">
                <a:solidFill>
                  <a:schemeClr val="lt1"/>
                </a:solidFill>
                <a:latin typeface="Arial"/>
                <a:ea typeface="Arial"/>
                <a:cs typeface="Arial"/>
                <a:sym typeface="Arial"/>
              </a:rPr>
              <a:t>Resting or transition slide</a:t>
            </a:r>
            <a:endParaRPr/>
          </a:p>
        </p:txBody>
      </p:sp>
      <p:sp>
        <p:nvSpPr>
          <p:cNvPr id="113" name="Google Shape;113;p1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14" name="Google Shape;114;p1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5" name="Google Shape;115;p1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16" name="Google Shape;116;p15"/>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17"/>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23" name="Google Shape;123;p17"/>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124" name="Google Shape;124;p17"/>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25" name="Google Shape;125;p17"/>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126" name="Google Shape;126;p17"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27" name="Google Shape;127;p1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28" name="Google Shape;128;p17"/>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9" name="Google Shape;129;p1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30" name="Google Shape;130;p1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8" name="Google Shape;138;p19"/>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39" name="Google Shape;139;p19"/>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140" name="Google Shape;140;p19"/>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41" name="Google Shape;141;p19"/>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142" name="Google Shape;142;p19"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43" name="Google Shape;143;p1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44" name="Google Shape;144;p19"/>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45" name="Google Shape;145;p1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46" name="Google Shape;146;p19"/>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21"/>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157" name="Google Shape;157;p21"/>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a:solidFill>
                  <a:schemeClr val="lt1"/>
                </a:solidFill>
                <a:latin typeface="Arial"/>
                <a:ea typeface="Arial"/>
                <a:cs typeface="Arial"/>
                <a:sym typeface="Arial"/>
              </a:rPr>
              <a:t>Boston University</a:t>
            </a:r>
            <a:r>
              <a:rPr lang="en-US" sz="1200" b="0" i="0" u="none">
                <a:solidFill>
                  <a:schemeClr val="lt1"/>
                </a:solidFill>
                <a:latin typeface="Arial"/>
                <a:ea typeface="Arial"/>
                <a:cs typeface="Arial"/>
                <a:sym typeface="Arial"/>
              </a:rPr>
              <a:t> Slideshow Title Goes Here</a:t>
            </a:r>
            <a:endParaRPr/>
          </a:p>
        </p:txBody>
      </p:sp>
      <p:pic>
        <p:nvPicPr>
          <p:cNvPr id="158" name="Google Shape;158;p21"/>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59" name="Google Shape;159;p21"/>
          <p:cNvCxnSpPr/>
          <p:nvPr/>
        </p:nvCxnSpPr>
        <p:spPr>
          <a:xfrm>
            <a:off x="0" y="5715000"/>
            <a:ext cx="9144000" cy="0"/>
          </a:xfrm>
          <a:prstGeom prst="straightConnector1">
            <a:avLst/>
          </a:prstGeom>
          <a:noFill/>
          <a:ln w="38100" cap="flat" cmpd="sng">
            <a:solidFill>
              <a:srgbClr val="CF0A2C"/>
            </a:solidFill>
            <a:prstDash val="solid"/>
            <a:miter lim="800000"/>
            <a:headEnd type="none" w="med" len="med"/>
            <a:tailEnd type="none" w="med" len="med"/>
          </a:ln>
        </p:spPr>
      </p:cxnSp>
      <p:pic>
        <p:nvPicPr>
          <p:cNvPr id="160" name="Google Shape;160;p21"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61" name="Google Shape;161;p2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62" name="Google Shape;162;p2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3" name="Google Shape;163;p2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64" name="Google Shape;164;p21"/>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baseline="30000">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jsi.com/JSIInternet/Inc/Common/_download_pub.cfm?id=14333&amp;lid=3"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3"/>
          <p:cNvSpPr txBox="1">
            <a:spLocks noGrp="1"/>
          </p:cNvSpPr>
          <p:nvPr>
            <p:ph type="ctrTitle"/>
          </p:nvPr>
        </p:nvSpPr>
        <p:spPr>
          <a:xfrm>
            <a:off x="201414" y="1445190"/>
            <a:ext cx="8741171"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accent1"/>
              </a:buClr>
              <a:buSzPts val="3200"/>
              <a:buFont typeface="Arial"/>
              <a:buNone/>
            </a:pPr>
            <a:r>
              <a:rPr lang="es-US" b="0" i="0" u="none" dirty="0">
                <a:solidFill>
                  <a:schemeClr val="bg1"/>
                </a:solidFill>
                <a:latin typeface="Arial"/>
                <a:ea typeface="Arial"/>
                <a:cs typeface="Arial"/>
                <a:sym typeface="Arial"/>
              </a:rPr>
              <a:t>La construcción de una red </a:t>
            </a:r>
            <a:br>
              <a:rPr lang="es-US" b="0" i="0" u="none" dirty="0">
                <a:solidFill>
                  <a:schemeClr val="bg1"/>
                </a:solidFill>
                <a:latin typeface="Arial"/>
                <a:ea typeface="Arial"/>
                <a:cs typeface="Arial"/>
                <a:sym typeface="Arial"/>
              </a:rPr>
            </a:br>
            <a:r>
              <a:rPr lang="es-US" b="0" i="0" u="none" dirty="0">
                <a:solidFill>
                  <a:schemeClr val="bg1"/>
                </a:solidFill>
                <a:latin typeface="Arial"/>
                <a:ea typeface="Arial"/>
                <a:cs typeface="Arial"/>
                <a:sym typeface="Arial"/>
              </a:rPr>
              <a:t>de socios comunitarios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3"/>
          <p:cNvSpPr txBox="1">
            <a:spLocks noGrp="1"/>
          </p:cNvSpPr>
          <p:nvPr>
            <p:ph type="title"/>
          </p:nvPr>
        </p:nvSpPr>
        <p:spPr>
          <a:xfrm>
            <a:off x="670560" y="812800"/>
            <a:ext cx="8162290" cy="723900"/>
          </a:xfrm>
          <a:prstGeom prst="rect">
            <a:avLst/>
          </a:prstGeom>
          <a:noFill/>
          <a:ln>
            <a:noFill/>
          </a:ln>
        </p:spPr>
        <p:txBody>
          <a:bodyPr spcFirstLastPara="1" wrap="square" lIns="68550" tIns="68550" rIns="68550" bIns="6855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0" i="0" u="none" dirty="0">
                <a:solidFill>
                  <a:schemeClr val="dk1"/>
                </a:solidFill>
                <a:latin typeface="Arial"/>
                <a:ea typeface="Arial"/>
                <a:cs typeface="Arial"/>
                <a:sym typeface="Arial"/>
              </a:rPr>
              <a:t>La creación de un juego de herramientas </a:t>
            </a:r>
            <a:br>
              <a:rPr lang="es-US" sz="2800" b="0" i="0" u="none" dirty="0">
                <a:solidFill>
                  <a:schemeClr val="dk1"/>
                </a:solidFill>
                <a:latin typeface="Arial"/>
                <a:ea typeface="Arial"/>
                <a:cs typeface="Arial"/>
                <a:sym typeface="Arial"/>
              </a:rPr>
            </a:br>
            <a:r>
              <a:rPr lang="es-US" sz="2800" b="0" i="0" u="none" dirty="0">
                <a:solidFill>
                  <a:schemeClr val="dk1"/>
                </a:solidFill>
                <a:latin typeface="Arial"/>
                <a:ea typeface="Arial"/>
                <a:cs typeface="Arial"/>
                <a:sym typeface="Arial"/>
              </a:rPr>
              <a:t>de recursos</a:t>
            </a:r>
          </a:p>
        </p:txBody>
      </p:sp>
      <p:sp>
        <p:nvSpPr>
          <p:cNvPr id="249" name="Google Shape;249;p33"/>
          <p:cNvSpPr txBox="1">
            <a:spLocks noGrp="1"/>
          </p:cNvSpPr>
          <p:nvPr>
            <p:ph type="body" idx="1"/>
          </p:nvPr>
        </p:nvSpPr>
        <p:spPr>
          <a:xfrm>
            <a:off x="495300" y="2078566"/>
            <a:ext cx="8337550" cy="4279900"/>
          </a:xfrm>
          <a:prstGeom prst="rect">
            <a:avLst/>
          </a:prstGeom>
          <a:noFill/>
          <a:ln>
            <a:noFill/>
          </a:ln>
        </p:spPr>
        <p:txBody>
          <a:bodyPr spcFirstLastPara="1" wrap="square" lIns="0" tIns="0" rIns="68550" bIns="68550" anchor="t" anchorCtr="0">
            <a:noAutofit/>
          </a:bodyPr>
          <a:lstStyle/>
          <a:p>
            <a:pPr marL="342900" lvl="0" indent="-342900" algn="l" rtl="0">
              <a:lnSpc>
                <a:spcPct val="100000"/>
              </a:lnSpc>
              <a:spcBef>
                <a:spcPts val="0"/>
              </a:spcBef>
              <a:spcAft>
                <a:spcPts val="0"/>
              </a:spcAft>
              <a:buClr>
                <a:srgbClr val="C00000"/>
              </a:buClr>
              <a:buSzPts val="2400"/>
              <a:buFont typeface="Wingdings" panose="05000000000000000000" pitchFamily="2" charset="2"/>
              <a:buChar char="§"/>
            </a:pPr>
            <a:r>
              <a:rPr lang="es-US" b="0" i="0" u="none" dirty="0">
                <a:solidFill>
                  <a:schemeClr val="dk1"/>
                </a:solidFill>
                <a:sym typeface="Arial"/>
              </a:rPr>
              <a:t>¿Cuáles son los tipos de recursos que alguien que vive con el VIH podría desear?</a:t>
            </a:r>
          </a:p>
          <a:p>
            <a:pPr marL="0" lvl="0" indent="0" algn="l" rtl="0">
              <a:lnSpc>
                <a:spcPct val="100000"/>
              </a:lnSpc>
              <a:spcBef>
                <a:spcPts val="0"/>
              </a:spcBef>
              <a:spcAft>
                <a:spcPts val="0"/>
              </a:spcAft>
              <a:buClr>
                <a:srgbClr val="C00000"/>
              </a:buClr>
              <a:buSzPts val="2400"/>
              <a:buNone/>
            </a:pPr>
            <a:endParaRPr b="0" i="0" u="none" dirty="0">
              <a:solidFill>
                <a:schemeClr val="dk1"/>
              </a:solidFill>
              <a:sym typeface="Arial"/>
            </a:endParaRPr>
          </a:p>
          <a:p>
            <a:pPr marL="342900" lvl="0" indent="-342900" algn="l" rtl="0">
              <a:lnSpc>
                <a:spcPct val="100000"/>
              </a:lnSpc>
              <a:spcBef>
                <a:spcPts val="0"/>
              </a:spcBef>
              <a:spcAft>
                <a:spcPts val="0"/>
              </a:spcAft>
              <a:buClr>
                <a:srgbClr val="C00000"/>
              </a:buClr>
              <a:buSzPts val="2400"/>
              <a:buFont typeface="Wingdings" panose="05000000000000000000" pitchFamily="2" charset="2"/>
              <a:buChar char="§"/>
            </a:pPr>
            <a:r>
              <a:rPr lang="es-US" b="0" i="0" u="none" dirty="0">
                <a:solidFill>
                  <a:schemeClr val="dk1"/>
                </a:solidFill>
                <a:sym typeface="Arial"/>
              </a:rPr>
              <a:t>¿Cuáles son algunas estrategias para descubrir cómo acceder a estos recursos?</a:t>
            </a:r>
          </a:p>
        </p:txBody>
      </p:sp>
      <p:sp>
        <p:nvSpPr>
          <p:cNvPr id="4" name="Google Shape;181;p24">
            <a:extLst>
              <a:ext uri="{FF2B5EF4-FFF2-40B4-BE49-F238E27FC236}">
                <a16:creationId xmlns:a16="http://schemas.microsoft.com/office/drawing/2014/main" id="{50CD53F2-E897-4735-B8E6-1FA058F38A0F}"/>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4" name="Google Shape;264;p35"/>
          <p:cNvSpPr txBox="1">
            <a:spLocks noGrp="1"/>
          </p:cNvSpPr>
          <p:nvPr>
            <p:ph type="body" idx="1"/>
          </p:nvPr>
        </p:nvSpPr>
        <p:spPr>
          <a:xfrm>
            <a:off x="630238" y="1473200"/>
            <a:ext cx="6282626" cy="2286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600"/>
              <a:buNone/>
            </a:pPr>
            <a:r>
              <a:rPr lang="es-US" sz="1600" b="0" i="0" u="none">
                <a:solidFill>
                  <a:schemeClr val="dk1"/>
                </a:solidFill>
                <a:latin typeface="Arial"/>
                <a:ea typeface="Arial"/>
                <a:cs typeface="Arial"/>
                <a:sym typeface="Arial"/>
              </a:rPr>
              <a:t> </a:t>
            </a:r>
          </a:p>
          <a:p>
            <a:pPr marL="0" lvl="0" indent="0" algn="l" rtl="0">
              <a:lnSpc>
                <a:spcPct val="100000"/>
              </a:lnSpc>
              <a:spcBef>
                <a:spcPts val="320"/>
              </a:spcBef>
              <a:spcAft>
                <a:spcPts val="0"/>
              </a:spcAft>
              <a:buSzPts val="1600"/>
              <a:buNone/>
            </a:pPr>
            <a:endParaRPr sz="1600" b="0" i="0" u="none" dirty="0">
              <a:solidFill>
                <a:schemeClr val="dk1"/>
              </a:solidFill>
              <a:latin typeface="Arial"/>
              <a:ea typeface="Arial"/>
              <a:cs typeface="Arial"/>
              <a:sym typeface="Arial"/>
            </a:endParaRPr>
          </a:p>
          <a:p>
            <a:pPr marL="0" lvl="0" indent="0" algn="l" rtl="0">
              <a:lnSpc>
                <a:spcPct val="100000"/>
              </a:lnSpc>
              <a:spcBef>
                <a:spcPts val="320"/>
              </a:spcBef>
              <a:spcAft>
                <a:spcPts val="0"/>
              </a:spcAft>
              <a:buSzPts val="1600"/>
              <a:buNone/>
            </a:pPr>
            <a:r>
              <a:rPr lang="es-US" sz="2400" b="0" i="0" u="none">
                <a:solidFill>
                  <a:schemeClr val="dk1"/>
                </a:solidFill>
                <a:sym typeface="Arial"/>
                <a:hlinkClick r:id="rId3"/>
              </a:rPr>
              <a:t>Engaging Your Community: A Toolkit For Partnership, Collaboration, and Action</a:t>
            </a:r>
          </a:p>
        </p:txBody>
      </p:sp>
      <p:sp>
        <p:nvSpPr>
          <p:cNvPr id="3" name="Title 2">
            <a:extLst>
              <a:ext uri="{FF2B5EF4-FFF2-40B4-BE49-F238E27FC236}">
                <a16:creationId xmlns:a16="http://schemas.microsoft.com/office/drawing/2014/main" id="{5083C759-34E2-4C28-B073-591653697155}"/>
              </a:ext>
            </a:extLst>
          </p:cNvPr>
          <p:cNvSpPr>
            <a:spLocks noGrp="1"/>
          </p:cNvSpPr>
          <p:nvPr>
            <p:ph type="title"/>
          </p:nvPr>
        </p:nvSpPr>
        <p:spPr>
          <a:xfrm>
            <a:off x="630238" y="975360"/>
            <a:ext cx="2949575" cy="497840"/>
          </a:xfrm>
        </p:spPr>
        <p:txBody>
          <a:bodyPr/>
          <a:lstStyle/>
          <a:p>
            <a:r>
              <a:rPr lang="es-US" sz="2800"/>
              <a:t>Referencias:</a:t>
            </a:r>
          </a:p>
        </p:txBody>
      </p:sp>
      <p:sp>
        <p:nvSpPr>
          <p:cNvPr id="6" name="Google Shape;181;p24">
            <a:extLst>
              <a:ext uri="{FF2B5EF4-FFF2-40B4-BE49-F238E27FC236}">
                <a16:creationId xmlns:a16="http://schemas.microsoft.com/office/drawing/2014/main" id="{317FF93F-4C1C-494B-97DA-A89AAF177451}"/>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4"/>
          <p:cNvSpPr txBox="1">
            <a:spLocks noGrp="1"/>
          </p:cNvSpPr>
          <p:nvPr>
            <p:ph type="title"/>
          </p:nvPr>
        </p:nvSpPr>
        <p:spPr>
          <a:xfrm>
            <a:off x="552450" y="12192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0" i="0" u="none">
                <a:solidFill>
                  <a:schemeClr val="dk1"/>
                </a:solidFill>
                <a:latin typeface="Arial"/>
                <a:ea typeface="Arial"/>
                <a:cs typeface="Arial"/>
                <a:sym typeface="Arial"/>
              </a:rPr>
              <a:t>Objetivos</a:t>
            </a:r>
          </a:p>
        </p:txBody>
      </p:sp>
      <p:sp>
        <p:nvSpPr>
          <p:cNvPr id="180" name="Google Shape;180;p24"/>
          <p:cNvSpPr txBox="1">
            <a:spLocks noGrp="1"/>
          </p:cNvSpPr>
          <p:nvPr>
            <p:ph type="body" idx="1"/>
          </p:nvPr>
        </p:nvSpPr>
        <p:spPr>
          <a:xfrm>
            <a:off x="552450" y="2057400"/>
            <a:ext cx="7389812" cy="3246120"/>
          </a:xfrm>
          <a:prstGeom prst="rect">
            <a:avLst/>
          </a:prstGeom>
          <a:noFill/>
          <a:ln>
            <a:noFill/>
          </a:ln>
        </p:spPr>
        <p:txBody>
          <a:bodyPr spcFirstLastPara="1" wrap="square" lIns="91425" tIns="45700" rIns="91425" bIns="45700" anchor="t" anchorCtr="0">
            <a:noAutofit/>
          </a:bodyPr>
          <a:lstStyle/>
          <a:p>
            <a:pPr marL="342900" lvl="0">
              <a:spcBef>
                <a:spcPts val="0"/>
              </a:spcBef>
              <a:buClr>
                <a:srgbClr val="C00000"/>
              </a:buClr>
              <a:buSzPts val="2400"/>
            </a:pPr>
            <a:r>
              <a:rPr lang="es-US" dirty="0">
                <a:solidFill>
                  <a:schemeClr val="tx1"/>
                </a:solidFill>
              </a:rPr>
              <a:t>Comprender las asociaciones estratégicas.</a:t>
            </a:r>
          </a:p>
          <a:p>
            <a:pPr marL="342900" lvl="0">
              <a:spcBef>
                <a:spcPts val="0"/>
              </a:spcBef>
              <a:buClr>
                <a:srgbClr val="C00000"/>
              </a:buClr>
              <a:buSzPts val="2400"/>
            </a:pPr>
            <a:r>
              <a:rPr lang="es-US" dirty="0">
                <a:solidFill>
                  <a:schemeClr val="tx1"/>
                </a:solidFill>
              </a:rPr>
              <a:t>Aprender a desarrollar y mantener asociaciones.</a:t>
            </a:r>
          </a:p>
          <a:p>
            <a:pPr marL="342900" lvl="0">
              <a:spcBef>
                <a:spcPts val="0"/>
              </a:spcBef>
              <a:buClr>
                <a:srgbClr val="C00000"/>
              </a:buClr>
              <a:buSzPts val="2400"/>
            </a:pPr>
            <a:r>
              <a:rPr lang="es-US" dirty="0">
                <a:solidFill>
                  <a:schemeClr val="tx1"/>
                </a:solidFill>
              </a:rPr>
              <a:t>Conocer los diferentes tipos de asociaciones.</a:t>
            </a:r>
          </a:p>
          <a:p>
            <a:pPr marL="342900" lvl="0">
              <a:spcBef>
                <a:spcPts val="0"/>
              </a:spcBef>
              <a:buClr>
                <a:srgbClr val="C00000"/>
              </a:buClr>
              <a:buSzPts val="2400"/>
            </a:pPr>
            <a:r>
              <a:rPr lang="es-US" dirty="0">
                <a:solidFill>
                  <a:schemeClr val="tx1"/>
                </a:solidFill>
              </a:rPr>
              <a:t>Identificar los tipos de recursos que las personas que viven con VIH podrían querer y necesitar. </a:t>
            </a:r>
          </a:p>
        </p:txBody>
      </p:sp>
      <p:sp>
        <p:nvSpPr>
          <p:cNvPr id="181" name="Google Shape;181;p24"/>
          <p:cNvSpPr txBox="1"/>
          <p:nvPr/>
        </p:nvSpPr>
        <p:spPr>
          <a:xfrm>
            <a:off x="599439" y="386079"/>
            <a:ext cx="6038427"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dirty="0">
                <a:solidFill>
                  <a:srgbClr val="FFFFFF"/>
                </a:solidFill>
              </a:rPr>
              <a:t>La construcción de una red de socios comunitarios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7" name="Google Shape;187;p25"/>
          <p:cNvSpPr txBox="1">
            <a:spLocks noGrp="1"/>
          </p:cNvSpPr>
          <p:nvPr>
            <p:ph type="title"/>
          </p:nvPr>
        </p:nvSpPr>
        <p:spPr>
          <a:xfrm>
            <a:off x="596900" y="885825"/>
            <a:ext cx="8079740" cy="63817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200"/>
              <a:buFont typeface="Arial"/>
              <a:buNone/>
            </a:pPr>
            <a:r>
              <a:rPr lang="es-US" sz="2800" b="0" i="0" u="none">
                <a:solidFill>
                  <a:schemeClr val="dk1"/>
                </a:solidFill>
                <a:latin typeface="Arial"/>
                <a:ea typeface="Arial"/>
                <a:cs typeface="Arial"/>
                <a:sym typeface="Arial"/>
              </a:rPr>
              <a:t>¿Qué es una asociación?</a:t>
            </a:r>
          </a:p>
        </p:txBody>
      </p:sp>
      <p:sp>
        <p:nvSpPr>
          <p:cNvPr id="188" name="Google Shape;188;p25"/>
          <p:cNvSpPr txBox="1">
            <a:spLocks noGrp="1"/>
          </p:cNvSpPr>
          <p:nvPr>
            <p:ph type="body" idx="1"/>
          </p:nvPr>
        </p:nvSpPr>
        <p:spPr>
          <a:xfrm>
            <a:off x="401636" y="1987391"/>
            <a:ext cx="8079740" cy="2625249"/>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C00000"/>
              </a:buClr>
              <a:buSzPts val="1600"/>
              <a:buFont typeface="Noto Sans Symbols"/>
              <a:buChar char="▪"/>
            </a:pPr>
            <a:r>
              <a:rPr lang="es-US" sz="2400" b="0" i="0" u="none" dirty="0">
                <a:solidFill>
                  <a:schemeClr val="dk1"/>
                </a:solidFill>
                <a:sym typeface="Arial"/>
              </a:rPr>
              <a:t>Un grupo de organizaciones que trabajan juntas por un objetivo común.</a:t>
            </a:r>
          </a:p>
          <a:p>
            <a:pPr marL="285750" lvl="0" indent="-285750" algn="l" rtl="0">
              <a:lnSpc>
                <a:spcPct val="100000"/>
              </a:lnSpc>
              <a:spcBef>
                <a:spcPts val="320"/>
              </a:spcBef>
              <a:spcAft>
                <a:spcPts val="0"/>
              </a:spcAft>
              <a:buClr>
                <a:srgbClr val="C00000"/>
              </a:buClr>
              <a:buSzPts val="1600"/>
              <a:buFont typeface="Noto Sans Symbols"/>
              <a:buChar char="▪"/>
            </a:pPr>
            <a:r>
              <a:rPr lang="es-US" sz="2400" b="0" i="0" u="none" dirty="0">
                <a:solidFill>
                  <a:schemeClr val="dk1"/>
                </a:solidFill>
                <a:sym typeface="Arial"/>
              </a:rPr>
              <a:t>Una asociación es estratégica cuando le proporciona </a:t>
            </a:r>
            <a:br>
              <a:rPr lang="es-US" sz="2400" b="0" i="0" u="none" dirty="0">
                <a:solidFill>
                  <a:schemeClr val="dk1"/>
                </a:solidFill>
                <a:sym typeface="Arial"/>
              </a:rPr>
            </a:br>
            <a:r>
              <a:rPr lang="es-US" sz="2400" b="0" i="0" u="none" dirty="0">
                <a:solidFill>
                  <a:schemeClr val="dk1"/>
                </a:solidFill>
                <a:sym typeface="Arial"/>
              </a:rPr>
              <a:t>a su organización los medios y métodos para avanzar en la misión. </a:t>
            </a:r>
          </a:p>
          <a:p>
            <a:pPr marL="285750" lvl="0" indent="-184150" algn="l" rtl="0">
              <a:lnSpc>
                <a:spcPct val="100000"/>
              </a:lnSpc>
              <a:spcBef>
                <a:spcPts val="320"/>
              </a:spcBef>
              <a:spcAft>
                <a:spcPts val="0"/>
              </a:spcAft>
              <a:buClr>
                <a:srgbClr val="2675B4"/>
              </a:buClr>
              <a:buSzPts val="1600"/>
              <a:buFont typeface="Arial"/>
              <a:buNone/>
            </a:pPr>
            <a:endParaRPr sz="2000" b="0" i="0" u="none" dirty="0">
              <a:solidFill>
                <a:schemeClr val="dk1"/>
              </a:solidFill>
              <a:latin typeface="Arial"/>
              <a:ea typeface="Arial"/>
              <a:cs typeface="Arial"/>
              <a:sym typeface="Arial"/>
            </a:endParaRPr>
          </a:p>
          <a:p>
            <a:pPr marL="285750" lvl="0" indent="-184150" algn="l" rtl="0">
              <a:lnSpc>
                <a:spcPct val="100000"/>
              </a:lnSpc>
              <a:spcBef>
                <a:spcPts val="320"/>
              </a:spcBef>
              <a:spcAft>
                <a:spcPts val="0"/>
              </a:spcAft>
              <a:buClr>
                <a:srgbClr val="2675B4"/>
              </a:buClr>
              <a:buSzPts val="1600"/>
              <a:buFont typeface="Arial"/>
              <a:buNone/>
            </a:pPr>
            <a:endParaRPr sz="2000" b="0" i="0" u="none" dirty="0">
              <a:solidFill>
                <a:schemeClr val="dk1"/>
              </a:solidFill>
              <a:latin typeface="Arial"/>
              <a:ea typeface="Arial"/>
              <a:cs typeface="Arial"/>
              <a:sym typeface="Arial"/>
            </a:endParaRPr>
          </a:p>
          <a:p>
            <a:pPr marL="0" lvl="0" indent="0" algn="l" rtl="0">
              <a:spcBef>
                <a:spcPts val="320"/>
              </a:spcBef>
              <a:spcAft>
                <a:spcPts val="0"/>
              </a:spcAft>
              <a:buSzPts val="1600"/>
              <a:buNone/>
            </a:pPr>
            <a:endParaRPr sz="2000" b="0" i="0" u="none" dirty="0">
              <a:solidFill>
                <a:schemeClr val="dk1"/>
              </a:solidFill>
              <a:latin typeface="Arial"/>
              <a:ea typeface="Arial"/>
              <a:cs typeface="Arial"/>
              <a:sym typeface="Arial"/>
            </a:endParaRPr>
          </a:p>
        </p:txBody>
      </p:sp>
      <p:sp>
        <p:nvSpPr>
          <p:cNvPr id="6" name="Google Shape;181;p24">
            <a:extLst>
              <a:ext uri="{FF2B5EF4-FFF2-40B4-BE49-F238E27FC236}">
                <a16:creationId xmlns:a16="http://schemas.microsoft.com/office/drawing/2014/main" id="{830F4EA3-6E90-4A08-9C1F-2B78AE2EBC56}"/>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6"/>
          <p:cNvSpPr txBox="1">
            <a:spLocks noGrp="1"/>
          </p:cNvSpPr>
          <p:nvPr>
            <p:ph type="title"/>
          </p:nvPr>
        </p:nvSpPr>
        <p:spPr>
          <a:xfrm>
            <a:off x="599440" y="990600"/>
            <a:ext cx="6934200" cy="6858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200"/>
              <a:buFont typeface="Arial"/>
              <a:buNone/>
            </a:pPr>
            <a:r>
              <a:rPr lang="es-US" sz="2800" b="0" i="0" u="none">
                <a:solidFill>
                  <a:schemeClr val="dk1"/>
                </a:solidFill>
                <a:latin typeface="Arial"/>
                <a:ea typeface="Arial"/>
                <a:cs typeface="Arial"/>
                <a:sym typeface="Arial"/>
              </a:rPr>
              <a:t>Los pasos para implementar asociaciones </a:t>
            </a:r>
          </a:p>
        </p:txBody>
      </p:sp>
      <p:sp>
        <p:nvSpPr>
          <p:cNvPr id="195" name="Google Shape;195;p26"/>
          <p:cNvSpPr txBox="1">
            <a:spLocks noGrp="1"/>
          </p:cNvSpPr>
          <p:nvPr>
            <p:ph type="body" idx="1"/>
          </p:nvPr>
        </p:nvSpPr>
        <p:spPr>
          <a:xfrm>
            <a:off x="599440" y="2006601"/>
            <a:ext cx="7765628" cy="2992120"/>
          </a:xfrm>
          <a:prstGeom prst="rect">
            <a:avLst/>
          </a:prstGeom>
          <a:noFill/>
          <a:ln>
            <a:noFill/>
          </a:ln>
        </p:spPr>
        <p:txBody>
          <a:bodyPr spcFirstLastPara="1" wrap="square" lIns="91425" tIns="45700" rIns="91425" bIns="45700" anchor="t" anchorCtr="0">
            <a:noAutofit/>
          </a:bodyPr>
          <a:lstStyle/>
          <a:p>
            <a:pPr marL="257175" lvl="0" indent="-257175" algn="l" rtl="0">
              <a:lnSpc>
                <a:spcPct val="100000"/>
              </a:lnSpc>
              <a:spcBef>
                <a:spcPts val="0"/>
              </a:spcBef>
              <a:spcAft>
                <a:spcPts val="0"/>
              </a:spcAft>
              <a:buClr>
                <a:srgbClr val="C00000"/>
              </a:buClr>
              <a:buSzPts val="1800"/>
              <a:buFont typeface="Arial"/>
              <a:buChar char="•"/>
            </a:pPr>
            <a:r>
              <a:rPr lang="es-US" sz="2400" b="0" i="0" u="none" dirty="0">
                <a:solidFill>
                  <a:schemeClr val="dk1"/>
                </a:solidFill>
                <a:sym typeface="Arial"/>
              </a:rPr>
              <a:t>Identificar y participar en la organización potencial</a:t>
            </a:r>
          </a:p>
          <a:p>
            <a:pPr marL="257175" lvl="0" indent="-257175" algn="l" rtl="0">
              <a:lnSpc>
                <a:spcPct val="100000"/>
              </a:lnSpc>
              <a:spcBef>
                <a:spcPts val="360"/>
              </a:spcBef>
              <a:spcAft>
                <a:spcPts val="0"/>
              </a:spcAft>
              <a:buClr>
                <a:srgbClr val="C00000"/>
              </a:buClr>
              <a:buSzPts val="1800"/>
              <a:buFont typeface="Arial"/>
              <a:buChar char="•"/>
            </a:pPr>
            <a:r>
              <a:rPr lang="es-US" sz="2400" b="0" i="0" u="none" dirty="0">
                <a:solidFill>
                  <a:schemeClr val="dk1"/>
                </a:solidFill>
                <a:sym typeface="Arial"/>
              </a:rPr>
              <a:t>Establecer una relación personal y generar confianza</a:t>
            </a:r>
          </a:p>
          <a:p>
            <a:pPr marL="257175" lvl="0" indent="-257175" algn="l" rtl="0">
              <a:lnSpc>
                <a:spcPct val="100000"/>
              </a:lnSpc>
              <a:spcBef>
                <a:spcPts val="360"/>
              </a:spcBef>
              <a:spcAft>
                <a:spcPts val="0"/>
              </a:spcAft>
              <a:buClr>
                <a:srgbClr val="C00000"/>
              </a:buClr>
              <a:buSzPts val="1800"/>
              <a:buFont typeface="Arial"/>
              <a:buChar char="•"/>
            </a:pPr>
            <a:r>
              <a:rPr lang="es-US" sz="2400" b="0" i="0" u="none" dirty="0">
                <a:solidFill>
                  <a:schemeClr val="dk1"/>
                </a:solidFill>
                <a:sym typeface="Arial"/>
              </a:rPr>
              <a:t>Aclarar sus metas y los objetivos que cada socio quiere lograr</a:t>
            </a:r>
          </a:p>
          <a:p>
            <a:pPr marL="257175" lvl="0" indent="-257175" algn="l" rtl="0">
              <a:lnSpc>
                <a:spcPct val="100000"/>
              </a:lnSpc>
              <a:spcBef>
                <a:spcPts val="360"/>
              </a:spcBef>
              <a:spcAft>
                <a:spcPts val="0"/>
              </a:spcAft>
              <a:buClr>
                <a:srgbClr val="C00000"/>
              </a:buClr>
              <a:buSzPts val="1800"/>
              <a:buFont typeface="Arial"/>
              <a:buChar char="•"/>
            </a:pPr>
            <a:r>
              <a:rPr lang="es-US" sz="2400" b="0" i="0" u="none" dirty="0">
                <a:solidFill>
                  <a:schemeClr val="dk1"/>
                </a:solidFill>
                <a:sym typeface="Arial"/>
              </a:rPr>
              <a:t>Elegir e implementar una asociación que sea beneficiosa para ambas partes</a:t>
            </a:r>
          </a:p>
          <a:p>
            <a:pPr marL="0" lvl="0" indent="0" algn="l" rtl="0">
              <a:spcBef>
                <a:spcPts val="360"/>
              </a:spcBef>
              <a:spcAft>
                <a:spcPts val="0"/>
              </a:spcAft>
              <a:buSzPts val="1800"/>
              <a:buNone/>
            </a:pPr>
            <a:endParaRPr sz="2000" b="0" i="0" u="none" dirty="0">
              <a:solidFill>
                <a:schemeClr val="dk1"/>
              </a:solidFill>
              <a:latin typeface="Arial"/>
              <a:ea typeface="Arial"/>
              <a:cs typeface="Arial"/>
              <a:sym typeface="Arial"/>
            </a:endParaRPr>
          </a:p>
        </p:txBody>
      </p:sp>
      <p:sp>
        <p:nvSpPr>
          <p:cNvPr id="6" name="Google Shape;181;p24">
            <a:extLst>
              <a:ext uri="{FF2B5EF4-FFF2-40B4-BE49-F238E27FC236}">
                <a16:creationId xmlns:a16="http://schemas.microsoft.com/office/drawing/2014/main" id="{84B78BB2-A7BA-4C58-8198-EC6482114B7A}"/>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27"/>
          <p:cNvSpPr txBox="1">
            <a:spLocks noGrp="1"/>
          </p:cNvSpPr>
          <p:nvPr>
            <p:ph type="title"/>
          </p:nvPr>
        </p:nvSpPr>
        <p:spPr>
          <a:xfrm>
            <a:off x="609600" y="1219200"/>
            <a:ext cx="7457440" cy="73152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2900"/>
              <a:buFont typeface="Arial"/>
              <a:buNone/>
            </a:pPr>
            <a:r>
              <a:rPr lang="es-US" sz="2800" b="0" i="0" u="none">
                <a:solidFill>
                  <a:schemeClr val="dk1"/>
                </a:solidFill>
                <a:latin typeface="Arial"/>
                <a:ea typeface="Arial"/>
                <a:cs typeface="Arial"/>
                <a:sym typeface="Arial"/>
              </a:rPr>
              <a:t>Tipos de asociaciones</a:t>
            </a:r>
          </a:p>
        </p:txBody>
      </p:sp>
      <p:sp>
        <p:nvSpPr>
          <p:cNvPr id="205" name="Google Shape;205;p27"/>
          <p:cNvSpPr txBox="1">
            <a:spLocks noGrp="1"/>
          </p:cNvSpPr>
          <p:nvPr>
            <p:ph type="body" idx="1"/>
          </p:nvPr>
        </p:nvSpPr>
        <p:spPr>
          <a:xfrm>
            <a:off x="609600" y="2351086"/>
            <a:ext cx="6888480" cy="2200593"/>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C00000"/>
              </a:buClr>
              <a:buSzPts val="2000"/>
              <a:buFont typeface="Noto Sans Symbols"/>
              <a:buChar char="▪"/>
            </a:pPr>
            <a:r>
              <a:rPr lang="es-US" sz="2400" b="0" i="0" u="none">
                <a:solidFill>
                  <a:schemeClr val="dk1"/>
                </a:solidFill>
                <a:sym typeface="Arial"/>
              </a:rPr>
              <a:t>Basadas en la comunidad</a:t>
            </a:r>
          </a:p>
          <a:p>
            <a:pPr marL="285750" lvl="0" indent="-285750" algn="l" rtl="0">
              <a:lnSpc>
                <a:spcPct val="100000"/>
              </a:lnSpc>
              <a:spcBef>
                <a:spcPts val="400"/>
              </a:spcBef>
              <a:spcAft>
                <a:spcPts val="0"/>
              </a:spcAft>
              <a:buClr>
                <a:srgbClr val="C00000"/>
              </a:buClr>
              <a:buSzPts val="2000"/>
              <a:buFont typeface="Noto Sans Symbols"/>
              <a:buChar char="▪"/>
            </a:pPr>
            <a:r>
              <a:rPr lang="es-US" sz="2400" b="0" i="0" u="none">
                <a:solidFill>
                  <a:schemeClr val="dk1"/>
                </a:solidFill>
                <a:sym typeface="Arial"/>
              </a:rPr>
              <a:t>Basadas en el gobierno</a:t>
            </a:r>
          </a:p>
          <a:p>
            <a:pPr marL="285750" lvl="0" indent="-285750" algn="l" rtl="0">
              <a:lnSpc>
                <a:spcPct val="100000"/>
              </a:lnSpc>
              <a:spcBef>
                <a:spcPts val="400"/>
              </a:spcBef>
              <a:spcAft>
                <a:spcPts val="0"/>
              </a:spcAft>
              <a:buClr>
                <a:srgbClr val="C00000"/>
              </a:buClr>
              <a:buSzPts val="2000"/>
              <a:buFont typeface="Noto Sans Symbols"/>
              <a:buChar char="▪"/>
            </a:pPr>
            <a:r>
              <a:rPr lang="es-US" sz="2400" b="0" i="0" u="none">
                <a:solidFill>
                  <a:schemeClr val="dk1"/>
                </a:solidFill>
                <a:sym typeface="Arial"/>
              </a:rPr>
              <a:t>Basadas en la fe</a:t>
            </a:r>
          </a:p>
          <a:p>
            <a:pPr marL="285750" lvl="0" indent="-285750" algn="l" rtl="0">
              <a:lnSpc>
                <a:spcPct val="100000"/>
              </a:lnSpc>
              <a:spcBef>
                <a:spcPts val="400"/>
              </a:spcBef>
              <a:spcAft>
                <a:spcPts val="0"/>
              </a:spcAft>
              <a:buClr>
                <a:srgbClr val="C00000"/>
              </a:buClr>
              <a:buSzPts val="2000"/>
              <a:buFont typeface="Noto Sans Symbols"/>
              <a:buChar char="▪"/>
            </a:pPr>
            <a:r>
              <a:rPr lang="es-US" sz="2400" b="0" i="0" u="none">
                <a:solidFill>
                  <a:schemeClr val="dk1"/>
                </a:solidFill>
                <a:sym typeface="Arial"/>
              </a:rPr>
              <a:t>Instituciones académicas</a:t>
            </a:r>
          </a:p>
        </p:txBody>
      </p:sp>
      <p:sp>
        <p:nvSpPr>
          <p:cNvPr id="6" name="Google Shape;181;p24">
            <a:extLst>
              <a:ext uri="{FF2B5EF4-FFF2-40B4-BE49-F238E27FC236}">
                <a16:creationId xmlns:a16="http://schemas.microsoft.com/office/drawing/2014/main" id="{A102FD13-D48F-4452-A398-662C1E6EF06D}"/>
              </a:ext>
            </a:extLst>
          </p:cNvPr>
          <p:cNvSpPr txBox="1"/>
          <p:nvPr/>
        </p:nvSpPr>
        <p:spPr>
          <a:xfrm>
            <a:off x="609600" y="40639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8"/>
          <p:cNvSpPr txBox="1">
            <a:spLocks noGrp="1"/>
          </p:cNvSpPr>
          <p:nvPr>
            <p:ph type="title"/>
          </p:nvPr>
        </p:nvSpPr>
        <p:spPr>
          <a:xfrm>
            <a:off x="769938" y="1905000"/>
            <a:ext cx="7540942" cy="179324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1"/>
              </a:buClr>
              <a:buSzPts val="3200"/>
              <a:buFont typeface="Arial"/>
              <a:buNone/>
            </a:pPr>
            <a:r>
              <a:rPr lang="es-US" b="0" i="0" u="none" dirty="0">
                <a:solidFill>
                  <a:schemeClr val="dk1"/>
                </a:solidFill>
                <a:sym typeface="Arial"/>
              </a:rPr>
              <a:t>¿Con qué socios </a:t>
            </a:r>
            <a:r>
              <a:rPr lang="es-US" dirty="0"/>
              <a:t>co</a:t>
            </a:r>
            <a:r>
              <a:rPr lang="es-US" b="0" i="0" u="none" dirty="0">
                <a:solidFill>
                  <a:schemeClr val="dk1"/>
                </a:solidFill>
                <a:sym typeface="Arial"/>
              </a:rPr>
              <a:t>munitarios trabajan </a:t>
            </a:r>
            <a:br>
              <a:rPr lang="es-US" b="0" i="0" u="none" dirty="0">
                <a:solidFill>
                  <a:schemeClr val="dk1"/>
                </a:solidFill>
                <a:sym typeface="Arial"/>
              </a:rPr>
            </a:br>
            <a:r>
              <a:rPr lang="es-US" b="0" i="0" u="none" dirty="0">
                <a:solidFill>
                  <a:schemeClr val="dk1"/>
                </a:solidFill>
                <a:sym typeface="Arial"/>
              </a:rPr>
              <a:t>y por qué?</a:t>
            </a:r>
          </a:p>
        </p:txBody>
      </p:sp>
      <p:sp>
        <p:nvSpPr>
          <p:cNvPr id="5" name="Google Shape;181;p24">
            <a:extLst>
              <a:ext uri="{FF2B5EF4-FFF2-40B4-BE49-F238E27FC236}">
                <a16:creationId xmlns:a16="http://schemas.microsoft.com/office/drawing/2014/main" id="{8FD24535-F301-48DF-B609-767921A3EC5E}"/>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9"/>
          <p:cNvSpPr txBox="1">
            <a:spLocks noGrp="1"/>
          </p:cNvSpPr>
          <p:nvPr>
            <p:ph type="title"/>
          </p:nvPr>
        </p:nvSpPr>
        <p:spPr>
          <a:xfrm>
            <a:off x="1097280" y="2286000"/>
            <a:ext cx="69088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2900"/>
              <a:buFont typeface="Arial"/>
              <a:buNone/>
            </a:pPr>
            <a:r>
              <a:rPr lang="es-US" b="0" i="0" u="none" dirty="0">
                <a:solidFill>
                  <a:schemeClr val="dk1"/>
                </a:solidFill>
                <a:sym typeface="Arial"/>
              </a:rPr>
              <a:t>¿Cómo ha beneficiado la construcción de relaciones </a:t>
            </a:r>
            <a:br>
              <a:rPr lang="es-US" b="0" i="0" u="none" dirty="0">
                <a:solidFill>
                  <a:schemeClr val="dk1"/>
                </a:solidFill>
                <a:sym typeface="Arial"/>
              </a:rPr>
            </a:br>
            <a:r>
              <a:rPr lang="es-US" b="0" i="0" u="none" dirty="0">
                <a:solidFill>
                  <a:schemeClr val="dk1"/>
                </a:solidFill>
                <a:sym typeface="Arial"/>
              </a:rPr>
              <a:t>con socios comunitarios </a:t>
            </a:r>
            <a:br>
              <a:rPr lang="es-US" b="0" i="0" u="none" dirty="0">
                <a:solidFill>
                  <a:schemeClr val="dk1"/>
                </a:solidFill>
                <a:sym typeface="Arial"/>
              </a:rPr>
            </a:br>
            <a:r>
              <a:rPr lang="es-US" b="0" i="0" u="none" dirty="0">
                <a:solidFill>
                  <a:schemeClr val="dk1"/>
                </a:solidFill>
                <a:sym typeface="Arial"/>
              </a:rPr>
              <a:t>a su agencia y clientes?</a:t>
            </a:r>
          </a:p>
        </p:txBody>
      </p:sp>
      <p:sp>
        <p:nvSpPr>
          <p:cNvPr id="5" name="Google Shape;181;p24">
            <a:extLst>
              <a:ext uri="{FF2B5EF4-FFF2-40B4-BE49-F238E27FC236}">
                <a16:creationId xmlns:a16="http://schemas.microsoft.com/office/drawing/2014/main" id="{564D55C9-E7A4-4F7A-AC8B-ABB6F4C206B5}"/>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0"/>
          <p:cNvSpPr txBox="1">
            <a:spLocks noGrp="1"/>
          </p:cNvSpPr>
          <p:nvPr>
            <p:ph type="title"/>
          </p:nvPr>
        </p:nvSpPr>
        <p:spPr>
          <a:xfrm>
            <a:off x="599440" y="802640"/>
            <a:ext cx="8233410" cy="734060"/>
          </a:xfrm>
          <a:prstGeom prst="rect">
            <a:avLst/>
          </a:prstGeom>
          <a:noFill/>
          <a:ln>
            <a:noFill/>
          </a:ln>
        </p:spPr>
        <p:txBody>
          <a:bodyPr spcFirstLastPara="1" wrap="square" lIns="68550" tIns="68550" rIns="68550" bIns="6855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0" i="0" u="none">
                <a:solidFill>
                  <a:schemeClr val="dk1"/>
                </a:solidFill>
                <a:latin typeface="Arial"/>
                <a:ea typeface="Arial"/>
                <a:cs typeface="Arial"/>
                <a:sym typeface="Arial"/>
              </a:rPr>
              <a:t>Sugerencias para crear asociaciones	</a:t>
            </a:r>
          </a:p>
        </p:txBody>
      </p:sp>
      <p:sp>
        <p:nvSpPr>
          <p:cNvPr id="229" name="Google Shape;229;p30"/>
          <p:cNvSpPr txBox="1">
            <a:spLocks noGrp="1"/>
          </p:cNvSpPr>
          <p:nvPr>
            <p:ph type="body" idx="1"/>
          </p:nvPr>
        </p:nvSpPr>
        <p:spPr>
          <a:xfrm>
            <a:off x="495300" y="1963420"/>
            <a:ext cx="8233410" cy="3468116"/>
          </a:xfrm>
          <a:prstGeom prst="rect">
            <a:avLst/>
          </a:prstGeom>
          <a:noFill/>
          <a:ln>
            <a:noFill/>
          </a:ln>
        </p:spPr>
        <p:txBody>
          <a:bodyPr spcFirstLastPara="1" wrap="square" lIns="0" tIns="0" rIns="68550" bIns="68550" anchor="t" anchorCtr="0">
            <a:noAutofit/>
          </a:bodyPr>
          <a:lstStyle/>
          <a:p>
            <a:pPr marL="285750" lvl="0" indent="-285750">
              <a:buClr>
                <a:srgbClr val="C00000"/>
              </a:buClr>
              <a:buSzPts val="2000"/>
            </a:pPr>
            <a:r>
              <a:rPr lang="es-US" b="0" i="0" u="none" dirty="0">
                <a:solidFill>
                  <a:schemeClr val="dk1"/>
                </a:solidFill>
                <a:sym typeface="Arial"/>
              </a:rPr>
              <a:t>Preséntense al personal para establecer relaciones </a:t>
            </a:r>
            <a:br>
              <a:rPr lang="es-US" b="0" i="0" u="none" dirty="0">
                <a:solidFill>
                  <a:schemeClr val="dk1"/>
                </a:solidFill>
                <a:sym typeface="Arial"/>
              </a:rPr>
            </a:br>
            <a:r>
              <a:rPr lang="es-US" b="0" i="0" u="none" dirty="0">
                <a:solidFill>
                  <a:schemeClr val="dk1"/>
                </a:solidFill>
                <a:sym typeface="Arial"/>
              </a:rPr>
              <a:t>antes de tener que hacer una referencia.</a:t>
            </a:r>
          </a:p>
          <a:p>
            <a:pPr marL="285750" lvl="0" indent="-285750">
              <a:buClr>
                <a:srgbClr val="C00000"/>
              </a:buClr>
              <a:buSzPts val="2000"/>
            </a:pPr>
            <a:r>
              <a:rPr lang="es-US" b="0" i="0" u="none" dirty="0">
                <a:solidFill>
                  <a:schemeClr val="dk1"/>
                </a:solidFill>
                <a:sym typeface="Arial"/>
              </a:rPr>
              <a:t>Participen en las actividades (p. ej., asistan </a:t>
            </a:r>
            <a:br>
              <a:rPr lang="es-US" b="0" i="0" u="none" dirty="0">
                <a:solidFill>
                  <a:schemeClr val="dk1"/>
                </a:solidFill>
                <a:sym typeface="Arial"/>
              </a:rPr>
            </a:br>
            <a:r>
              <a:rPr lang="es-US" b="0" i="0" u="none" dirty="0">
                <a:solidFill>
                  <a:schemeClr val="dk1"/>
                </a:solidFill>
                <a:sym typeface="Arial"/>
              </a:rPr>
              <a:t>y participen en una feria de salud).</a:t>
            </a:r>
          </a:p>
          <a:p>
            <a:pPr marL="285750" lvl="0" indent="-285750">
              <a:buClr>
                <a:srgbClr val="C00000"/>
              </a:buClr>
              <a:buSzPts val="2000"/>
            </a:pPr>
            <a:r>
              <a:rPr lang="es-US" b="0" i="0" u="none" dirty="0">
                <a:solidFill>
                  <a:schemeClr val="dk1"/>
                </a:solidFill>
                <a:sym typeface="Arial"/>
              </a:rPr>
              <a:t>Presten atención y participen en reuniones </a:t>
            </a:r>
            <a:br>
              <a:rPr lang="es-US" b="0" i="0" u="none" dirty="0">
                <a:solidFill>
                  <a:schemeClr val="dk1"/>
                </a:solidFill>
                <a:sym typeface="Arial"/>
              </a:rPr>
            </a:br>
            <a:r>
              <a:rPr lang="es-US" b="0" i="0" u="none" dirty="0">
                <a:solidFill>
                  <a:schemeClr val="dk1"/>
                </a:solidFill>
                <a:sym typeface="Arial"/>
              </a:rPr>
              <a:t>de otras agencias. </a:t>
            </a:r>
          </a:p>
          <a:p>
            <a:pPr marL="285750" lvl="0" indent="-285750">
              <a:buClr>
                <a:srgbClr val="C00000"/>
              </a:buClr>
              <a:buSzPts val="2000"/>
            </a:pPr>
            <a:r>
              <a:rPr lang="es-US" b="0" i="0" u="none" dirty="0">
                <a:solidFill>
                  <a:schemeClr val="dk1"/>
                </a:solidFill>
                <a:sym typeface="Arial"/>
              </a:rPr>
              <a:t>Pidan tiempo en la reunión para hablar sobre su trabajo.</a:t>
            </a:r>
          </a:p>
        </p:txBody>
      </p:sp>
      <p:sp>
        <p:nvSpPr>
          <p:cNvPr id="4" name="Google Shape;181;p24">
            <a:extLst>
              <a:ext uri="{FF2B5EF4-FFF2-40B4-BE49-F238E27FC236}">
                <a16:creationId xmlns:a16="http://schemas.microsoft.com/office/drawing/2014/main" id="{887FDA71-D5F2-4EE2-864A-964DA9A04A39}"/>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599440" y="883920"/>
            <a:ext cx="8233410" cy="652780"/>
          </a:xfrm>
          <a:prstGeom prst="rect">
            <a:avLst/>
          </a:prstGeom>
          <a:noFill/>
          <a:ln>
            <a:noFill/>
          </a:ln>
        </p:spPr>
        <p:txBody>
          <a:bodyPr spcFirstLastPara="1" wrap="square" lIns="0" tIns="0" rIns="68550" bIns="6855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0" i="0" u="none">
                <a:solidFill>
                  <a:schemeClr val="dk1"/>
                </a:solidFill>
                <a:latin typeface="Arial"/>
                <a:ea typeface="Arial"/>
                <a:cs typeface="Arial"/>
                <a:sym typeface="Arial"/>
              </a:rPr>
              <a:t>Lluvia de ideas sobre la creación de asociaciones</a:t>
            </a:r>
          </a:p>
        </p:txBody>
      </p:sp>
      <p:sp>
        <p:nvSpPr>
          <p:cNvPr id="242" name="Google Shape;242;p32"/>
          <p:cNvSpPr txBox="1">
            <a:spLocks noGrp="1"/>
          </p:cNvSpPr>
          <p:nvPr>
            <p:ph type="body" idx="1"/>
          </p:nvPr>
        </p:nvSpPr>
        <p:spPr>
          <a:xfrm>
            <a:off x="599440" y="1760221"/>
            <a:ext cx="7168197" cy="3573780"/>
          </a:xfrm>
          <a:prstGeom prst="rect">
            <a:avLst/>
          </a:prstGeom>
          <a:noFill/>
          <a:ln>
            <a:noFill/>
          </a:ln>
        </p:spPr>
        <p:txBody>
          <a:bodyPr spcFirstLastPara="1" wrap="square" lIns="0" tIns="0" rIns="68550" bIns="68550" anchor="t" anchorCtr="0">
            <a:noAutofit/>
          </a:bodyPr>
          <a:lstStyle/>
          <a:p>
            <a:pPr marL="171450" lvl="0" indent="-171450" algn="l" rtl="0">
              <a:lnSpc>
                <a:spcPct val="90000"/>
              </a:lnSpc>
              <a:spcBef>
                <a:spcPts val="0"/>
              </a:spcBef>
              <a:spcAft>
                <a:spcPts val="0"/>
              </a:spcAft>
              <a:buClr>
                <a:srgbClr val="C00000"/>
              </a:buClr>
              <a:buSzPts val="2400"/>
              <a:buFont typeface="Noto Sans Symbols"/>
              <a:buChar char="▪"/>
            </a:pPr>
            <a:r>
              <a:rPr lang="es-US" b="0" i="0" u="none" dirty="0">
                <a:solidFill>
                  <a:schemeClr val="dk1"/>
                </a:solidFill>
                <a:sym typeface="Arial"/>
              </a:rPr>
              <a:t>Sobre la </a:t>
            </a:r>
            <a:r>
              <a:rPr lang="es-US" dirty="0"/>
              <a:t>nota adhesiva amarilla</a:t>
            </a:r>
            <a:r>
              <a:rPr lang="es-US" b="0" i="0" u="none" dirty="0">
                <a:solidFill>
                  <a:schemeClr val="dk1"/>
                </a:solidFill>
                <a:sym typeface="Arial"/>
              </a:rPr>
              <a:t>, escriban un ejemplo de colaboración exitosa que hayan tenido con otra agencia.</a:t>
            </a:r>
          </a:p>
          <a:p>
            <a:pPr marL="171450" lvl="0" indent="-171450" algn="l" rtl="0">
              <a:lnSpc>
                <a:spcPct val="90000"/>
              </a:lnSpc>
              <a:spcBef>
                <a:spcPts val="900"/>
              </a:spcBef>
              <a:spcAft>
                <a:spcPts val="0"/>
              </a:spcAft>
              <a:buClr>
                <a:srgbClr val="C00000"/>
              </a:buClr>
              <a:buSzPts val="2400"/>
              <a:buFont typeface="Noto Sans Symbols"/>
              <a:buChar char="▪"/>
            </a:pPr>
            <a:r>
              <a:rPr lang="es-US" b="0" i="0" u="none" dirty="0">
                <a:solidFill>
                  <a:schemeClr val="dk1"/>
                </a:solidFill>
                <a:sym typeface="Arial"/>
              </a:rPr>
              <a:t>En la nota adhesiva azul, escriban un desafío </a:t>
            </a:r>
            <a:br>
              <a:rPr lang="es-US" b="0" i="0" u="none" dirty="0">
                <a:solidFill>
                  <a:schemeClr val="dk1"/>
                </a:solidFill>
                <a:sym typeface="Arial"/>
              </a:rPr>
            </a:br>
            <a:r>
              <a:rPr lang="es-US" b="0" i="0" u="none" dirty="0">
                <a:solidFill>
                  <a:schemeClr val="dk1"/>
                </a:solidFill>
                <a:sym typeface="Arial"/>
              </a:rPr>
              <a:t>que hayan enfrentado al intentar colaborar con otra agencia.</a:t>
            </a:r>
          </a:p>
          <a:p>
            <a:pPr marL="171450" lvl="0" indent="-171450" algn="l" rtl="0">
              <a:lnSpc>
                <a:spcPct val="90000"/>
              </a:lnSpc>
              <a:spcBef>
                <a:spcPts val="900"/>
              </a:spcBef>
              <a:spcAft>
                <a:spcPts val="0"/>
              </a:spcAft>
              <a:buClr>
                <a:srgbClr val="C00000"/>
              </a:buClr>
              <a:buSzPts val="2400"/>
              <a:buFont typeface="Noto Sans Symbols"/>
              <a:buChar char="▪"/>
            </a:pPr>
            <a:r>
              <a:rPr lang="es-US" b="0" i="0" u="none" dirty="0">
                <a:solidFill>
                  <a:schemeClr val="dk1"/>
                </a:solidFill>
                <a:sym typeface="Arial"/>
              </a:rPr>
              <a:t>Una a la vez, cada participante pasará al frente </a:t>
            </a:r>
            <a:br>
              <a:rPr lang="es-US" b="0" i="0" u="none" dirty="0">
                <a:solidFill>
                  <a:schemeClr val="dk1"/>
                </a:solidFill>
                <a:sym typeface="Arial"/>
              </a:rPr>
            </a:br>
            <a:r>
              <a:rPr lang="es-US" b="0" i="0" u="none" dirty="0">
                <a:solidFill>
                  <a:schemeClr val="dk1"/>
                </a:solidFill>
                <a:sym typeface="Arial"/>
              </a:rPr>
              <a:t>y leerá y pegará sus notas adhesivas en la página del rotafolio.</a:t>
            </a:r>
          </a:p>
        </p:txBody>
      </p:sp>
      <p:sp>
        <p:nvSpPr>
          <p:cNvPr id="4" name="Google Shape;181;p24">
            <a:extLst>
              <a:ext uri="{FF2B5EF4-FFF2-40B4-BE49-F238E27FC236}">
                <a16:creationId xmlns:a16="http://schemas.microsoft.com/office/drawing/2014/main" id="{EF7ADEC0-CF90-428C-9459-54093186118E}"/>
              </a:ext>
            </a:extLst>
          </p:cNvPr>
          <p:cNvSpPr txBox="1"/>
          <p:nvPr/>
        </p:nvSpPr>
        <p:spPr>
          <a:xfrm>
            <a:off x="599440" y="386079"/>
            <a:ext cx="5354320" cy="274321"/>
          </a:xfrm>
          <a:prstGeom prst="rect">
            <a:avLst/>
          </a:prstGeom>
          <a:noFill/>
          <a:ln>
            <a:noFill/>
          </a:ln>
        </p:spPr>
        <p:txBody>
          <a:bodyPr spcFirstLastPara="1" wrap="square" lIns="91425" tIns="45700" rIns="91425" bIns="45700" anchor="t" anchorCtr="0">
            <a:noAutofit/>
          </a:bodyPr>
          <a:lstStyle/>
          <a:p>
            <a:pPr lvl="0">
              <a:buClr>
                <a:srgbClr val="FFFFFF"/>
              </a:buClr>
              <a:buSzPts val="1400"/>
            </a:pPr>
            <a:r>
              <a:rPr lang="es-US">
                <a:solidFill>
                  <a:srgbClr val="FFFFFF"/>
                </a:solidFill>
              </a:rPr>
              <a:t>La construcción de una red de socios comunitarios </a:t>
            </a:r>
          </a:p>
        </p:txBody>
      </p:sp>
    </p:spTree>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9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880</Words>
  <Application>Microsoft Office PowerPoint</Application>
  <PresentationFormat>Presentación en pantalla (4:3)</PresentationFormat>
  <Paragraphs>102</Paragraphs>
  <Slides>11</Slides>
  <Notes>11</Notes>
  <HiddenSlides>0</HiddenSlides>
  <MMClips>0</MMClips>
  <ScaleCrop>false</ScaleCrop>
  <HeadingPairs>
    <vt:vector size="6" baseType="variant">
      <vt:variant>
        <vt:lpstr>Fuentes usadas</vt:lpstr>
      </vt:variant>
      <vt:variant>
        <vt:i4>3</vt:i4>
      </vt:variant>
      <vt:variant>
        <vt:lpstr>Tema</vt:lpstr>
      </vt:variant>
      <vt:variant>
        <vt:i4>9</vt:i4>
      </vt:variant>
      <vt:variant>
        <vt:lpstr>Títulos de diapositiva</vt:lpstr>
      </vt:variant>
      <vt:variant>
        <vt:i4>11</vt:i4>
      </vt:variant>
    </vt:vector>
  </HeadingPairs>
  <TitlesOfParts>
    <vt:vector size="23" baseType="lpstr">
      <vt:lpstr>Arial</vt:lpstr>
      <vt:lpstr>Noto Sans Symbols</vt:lpstr>
      <vt:lpstr>Wingdings</vt:lpstr>
      <vt:lpstr>1_Blank Presentation</vt:lpstr>
      <vt:lpstr>2_Blank Presentation</vt:lpstr>
      <vt:lpstr>Blank Presentation</vt:lpstr>
      <vt:lpstr>9_Blank Presentation</vt:lpstr>
      <vt:lpstr>3_Blank Presentation</vt:lpstr>
      <vt:lpstr>4_Blank Presentation</vt:lpstr>
      <vt:lpstr>5_Blank Presentation</vt:lpstr>
      <vt:lpstr>6_Blank Presentation</vt:lpstr>
      <vt:lpstr>7_Blank Presentation</vt:lpstr>
      <vt:lpstr>La construcción de una red  de socios comunitarios</vt:lpstr>
      <vt:lpstr>Objetivos</vt:lpstr>
      <vt:lpstr>¿Qué es una asociación?</vt:lpstr>
      <vt:lpstr>Los pasos para implementar asociaciones </vt:lpstr>
      <vt:lpstr>Tipos de asociaciones</vt:lpstr>
      <vt:lpstr>¿Con qué socios comunitarios trabajan  y por qué?</vt:lpstr>
      <vt:lpstr>¿Cómo ha beneficiado la construcción de relaciones  con socios comunitarios  a su agencia y clientes?</vt:lpstr>
      <vt:lpstr>Sugerencias para crear asociaciones </vt:lpstr>
      <vt:lpstr>Lluvia de ideas sobre la creación de asociaciones</vt:lpstr>
      <vt:lpstr>La creación de un juego de herramientas  de recursos</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Community Partners and Building Community Networks</dc:title>
  <dc:creator>kathe</dc:creator>
  <cp:lastModifiedBy>DS1</cp:lastModifiedBy>
  <cp:revision>27</cp:revision>
  <dcterms:modified xsi:type="dcterms:W3CDTF">2020-07-16T15:46:36Z</dcterms:modified>
</cp:coreProperties>
</file>