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embeddedFontLst>
    <p:embeddedFont>
      <p:font typeface="Calibri" panose="020F0502020204030204" pitchFamily="34" charset="0"/>
      <p:regular r:id="rId8"/>
      <p:bold r:id="rId9"/>
      <p:italic r:id="rId10"/>
      <p:boldItalic r:id="rId11"/>
    </p:embeddedFont>
    <p:embeddedFont>
      <p:font typeface="Josefin Sans" panose="00000500000000000000" pitchFamily="2" charset="0"/>
      <p:regular r:id="rId12"/>
      <p:bold r:id="rId13"/>
      <p:italic r:id="rId14"/>
      <p:boldItalic r:id="rId15"/>
    </p:embeddedFont>
    <p:embeddedFont>
      <p:font typeface="Josefin Sans SemiBold"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gAUcsi9uqAq2Kvr1AOkS0/1LJc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572" y="408"/>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Review objectives. </a:t>
            </a:r>
            <a:endParaRPr/>
          </a:p>
          <a:p>
            <a:pPr marL="0" lvl="0" indent="0" algn="l" rtl="0">
              <a:spcBef>
                <a:spcPts val="0"/>
              </a:spcBef>
              <a:spcAft>
                <a:spcPts val="0"/>
              </a:spcAft>
              <a:buNone/>
            </a:pPr>
            <a:endParaRPr/>
          </a:p>
        </p:txBody>
      </p:sp>
      <p:sp>
        <p:nvSpPr>
          <p:cNvPr id="130" name="Google Shape;13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Review the National Goals to End the HIV Epidemic. Ask participants if they have heard of this national plan. If respondents have heard of the plan, where did they learn about it?</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The National Plan to End the Epidemic is the federal government’s national strategy to address the HIV/AIDS epidemic in the United States. </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Ask participants to read each goal. </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Ask participants for examples of how a Community Health Worker (CHW) might play a role in achieving these goals.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Sample answers to share: </a:t>
            </a:r>
            <a:endParaRPr/>
          </a:p>
          <a:p>
            <a:pPr marL="0" lvl="0" indent="0" algn="l" rtl="0">
              <a:spcBef>
                <a:spcPts val="0"/>
              </a:spcBef>
              <a:spcAft>
                <a:spcPts val="0"/>
              </a:spcAft>
              <a:buNone/>
            </a:pPr>
            <a:endParaRPr>
              <a:latin typeface="Arial"/>
              <a:ea typeface="Arial"/>
              <a:cs typeface="Arial"/>
              <a:sym typeface="Arial"/>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Reduce new infections: CHWs can help screen and test people at risk for HIV infection; help educate partners of people with HIV (PLWH) to take medications, called PreP, that can reduce HIV transmission; educate the community about risk reduction techniques including safer sex practices such as condom use and not sharing needles with IV drug use to prevent HIV transmission. </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Increase access to care: Help PLWH find a HIV care provider or clinic; provide support and education about antiretroviral treatment; support clients with transportation assistance to appointments and other basic needs, like food, so they can get the medical care they need.</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Reduce disparities: Educate members of their community about how HIV affects them; provide information about where to access treatment, especially for people who may be at risk. </a:t>
            </a:r>
            <a:endParaRPr/>
          </a:p>
          <a:p>
            <a:pPr marL="0" lvl="0" indent="0" algn="l" rtl="0">
              <a:spcBef>
                <a:spcPts val="0"/>
              </a:spcBef>
              <a:spcAft>
                <a:spcPts val="0"/>
              </a:spcAft>
              <a:buNone/>
            </a:pPr>
            <a:endParaRPr/>
          </a:p>
        </p:txBody>
      </p:sp>
      <p:sp>
        <p:nvSpPr>
          <p:cNvPr id="138" name="Google Shape;138;p3: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Arial"/>
                <a:ea typeface="Arial"/>
                <a:cs typeface="Arial"/>
                <a:sym typeface="Arial"/>
              </a:rPr>
              <a:t>Review the HIV care continuum model. The care continuum</a:t>
            </a:r>
            <a:r>
              <a:rPr lang="en-US" sz="1200" b="1">
                <a:solidFill>
                  <a:schemeClr val="dk1"/>
                </a:solidFill>
                <a:latin typeface="Arial"/>
                <a:ea typeface="Arial"/>
                <a:cs typeface="Arial"/>
                <a:sym typeface="Arial"/>
              </a:rPr>
              <a:t> </a:t>
            </a:r>
            <a:r>
              <a:rPr lang="en-US" sz="1200">
                <a:solidFill>
                  <a:schemeClr val="dk1"/>
                </a:solidFill>
                <a:latin typeface="Arial"/>
                <a:ea typeface="Arial"/>
                <a:cs typeface="Arial"/>
                <a:sym typeface="Arial"/>
              </a:rPr>
              <a:t>outlines the sequential steps or stages of HIV medical care that people with HIV go through from initial diagnosis to achieving the goal of viral suppression (a very low level of HIV in the body).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47" name="Google Shape;147;p4: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The care continuum also shows the proportion of individuals living with HIV who are engaged at each stage. It is the framework for which HRSA/HAB measures Ryan White HIV/AIDS programs’ success.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Describe Health Resources and Services Administration's (HRSA) specific definitions for each stage:</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Linkage to care: within 90 days of diagnosis</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Retained in care: 2 appointments at least 90 days apart in a 12-month period, or no gaps in care of 6 months or greater in a 24-month period</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Prescribed antiretroviral treatment</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Viral suppression: &lt; 200ml/copies</a:t>
            </a:r>
            <a:endParaRPr/>
          </a:p>
          <a:p>
            <a:pPr marL="0" lvl="0" indent="0" algn="l" rtl="0">
              <a:spcBef>
                <a:spcPts val="0"/>
              </a:spcBef>
              <a:spcAft>
                <a:spcPts val="0"/>
              </a:spcAft>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The Centers for Disease Control (CDC) has found that there are many gaps in our health care system that make it challenging for a person to achieve this continuum of care. This is </a:t>
            </a:r>
            <a:r>
              <a:rPr lang="en-US" sz="1200">
                <a:solidFill>
                  <a:schemeClr val="dk1"/>
                </a:solidFill>
                <a:latin typeface="Arial"/>
                <a:ea typeface="Arial"/>
                <a:cs typeface="Arial"/>
                <a:sym typeface="Arial"/>
              </a:rPr>
              <a:t>what the current HIV care continuum looks like across the United States (r</a:t>
            </a:r>
            <a:r>
              <a:rPr lang="en-US">
                <a:latin typeface="Arial"/>
                <a:ea typeface="Arial"/>
                <a:cs typeface="Arial"/>
                <a:sym typeface="Arial"/>
              </a:rPr>
              <a:t>eview the data on the slide).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Think-pair-share activity. </a:t>
            </a:r>
            <a:r>
              <a:rPr lang="en-US" sz="1200">
                <a:solidFill>
                  <a:schemeClr val="dk1"/>
                </a:solidFill>
                <a:latin typeface="Arial"/>
                <a:ea typeface="Arial"/>
                <a:cs typeface="Arial"/>
                <a:sym typeface="Arial"/>
              </a:rPr>
              <a:t>Ask participants to discuss in pairs: </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What are some of the reasons for these gaps in care for people with HIV? </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What are some of the factors that impact whether someone is diagnosed?</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What impacts linkage to care?</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What impacts engagement/retention in care?</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What impacts whether someone is prescribed medications?</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What impacts whether someone can achieve viral suppression? </a:t>
            </a:r>
            <a:endParaRPr/>
          </a:p>
          <a:p>
            <a:pPr marL="171450" lvl="0" indent="-95250" algn="l" rtl="0">
              <a:spcBef>
                <a:spcPts val="0"/>
              </a:spcBef>
              <a:spcAft>
                <a:spcPts val="0"/>
              </a:spcAft>
              <a:buClr>
                <a:schemeClr val="dk1"/>
              </a:buClr>
              <a:buSzPts val="12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Ask participants to share responses; record on flip chart sheets. </a:t>
            </a:r>
            <a:endParaRPr/>
          </a:p>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 </a:t>
            </a:r>
            <a:endParaRPr/>
          </a:p>
          <a:p>
            <a:pPr marL="0" lvl="0" indent="0" algn="l" rtl="0">
              <a:spcBef>
                <a:spcPts val="0"/>
              </a:spcBef>
              <a:spcAft>
                <a:spcPts val="0"/>
              </a:spcAft>
              <a:buNone/>
            </a:pPr>
            <a:r>
              <a:rPr lang="en-US">
                <a:latin typeface="Arial"/>
                <a:ea typeface="Arial"/>
                <a:cs typeface="Arial"/>
                <a:sym typeface="Arial"/>
              </a:rPr>
              <a:t>To close, ask, “</a:t>
            </a:r>
            <a:r>
              <a:rPr lang="en-US" sz="1200">
                <a:solidFill>
                  <a:schemeClr val="dk1"/>
                </a:solidFill>
                <a:latin typeface="Arial"/>
                <a:ea typeface="Arial"/>
                <a:cs typeface="Arial"/>
                <a:sym typeface="Arial"/>
              </a:rPr>
              <a:t>How is your work as a CHW unique in impacting the HIV care continuum?”</a:t>
            </a:r>
            <a:endParaRPr>
              <a:latin typeface="Arial"/>
              <a:ea typeface="Arial"/>
              <a:cs typeface="Arial"/>
              <a:sym typeface="Arial"/>
            </a:endParaRPr>
          </a:p>
          <a:p>
            <a:pPr marL="0" lvl="0" indent="0" algn="l" rtl="0">
              <a:spcBef>
                <a:spcPts val="0"/>
              </a:spcBef>
              <a:spcAft>
                <a:spcPts val="0"/>
              </a:spcAft>
              <a:buNone/>
            </a:pPr>
            <a:endParaRPr/>
          </a:p>
        </p:txBody>
      </p:sp>
      <p:sp>
        <p:nvSpPr>
          <p:cNvPr id="154" name="Google Shape;15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pic>
        <p:nvPicPr>
          <p:cNvPr id="20" name="Google Shape;20;p7" descr="openingfooter_sized.jpg"/>
          <p:cNvPicPr preferRelativeResize="0"/>
          <p:nvPr/>
        </p:nvPicPr>
        <p:blipFill rotWithShape="1">
          <a:blip r:embed="rId2">
            <a:alphaModFix/>
          </a:blip>
          <a:srcRect/>
          <a:stretch/>
        </p:blipFill>
        <p:spPr>
          <a:xfrm>
            <a:off x="0" y="533400"/>
            <a:ext cx="9144000" cy="5334000"/>
          </a:xfrm>
          <a:prstGeom prst="rect">
            <a:avLst/>
          </a:prstGeom>
          <a:noFill/>
          <a:ln>
            <a:noFill/>
          </a:ln>
        </p:spPr>
      </p:pic>
      <p:pic>
        <p:nvPicPr>
          <p:cNvPr id="21" name="Google Shape;21;p7"/>
          <p:cNvPicPr preferRelativeResize="0"/>
          <p:nvPr/>
        </p:nvPicPr>
        <p:blipFill rotWithShape="1">
          <a:blip r:embed="rId3">
            <a:alphaModFix/>
          </a:blip>
          <a:srcRect/>
          <a:stretch/>
        </p:blipFill>
        <p:spPr>
          <a:xfrm>
            <a:off x="7543800" y="6118225"/>
            <a:ext cx="968375" cy="434975"/>
          </a:xfrm>
          <a:prstGeom prst="rect">
            <a:avLst/>
          </a:prstGeom>
          <a:noFill/>
          <a:ln>
            <a:noFill/>
          </a:ln>
        </p:spPr>
      </p:pic>
      <p:sp>
        <p:nvSpPr>
          <p:cNvPr id="22" name="Google Shape;22;p7"/>
          <p:cNvSpPr/>
          <p:nvPr/>
        </p:nvSpPr>
        <p:spPr>
          <a:xfrm>
            <a:off x="609600" y="6096000"/>
            <a:ext cx="4664075"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Boston University School of Social Work</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Center for Innovation in Social Work &amp; Health</a:t>
            </a:r>
            <a:endParaRPr/>
          </a:p>
        </p:txBody>
      </p:sp>
      <p:sp>
        <p:nvSpPr>
          <p:cNvPr id="23" name="Google Shape;23;p7"/>
          <p:cNvSpPr/>
          <p:nvPr/>
        </p:nvSpPr>
        <p:spPr>
          <a:xfrm>
            <a:off x="0" y="0"/>
            <a:ext cx="9144000" cy="44958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4" name="Google Shape;24;p7"/>
          <p:cNvCxnSpPr/>
          <p:nvPr/>
        </p:nvCxnSpPr>
        <p:spPr>
          <a:xfrm>
            <a:off x="0" y="5867400"/>
            <a:ext cx="9144000" cy="0"/>
          </a:xfrm>
          <a:prstGeom prst="straightConnector1">
            <a:avLst/>
          </a:prstGeom>
          <a:noFill/>
          <a:ln w="152400" cap="flat" cmpd="sng">
            <a:solidFill>
              <a:srgbClr val="A5A5A5"/>
            </a:solidFill>
            <a:prstDash val="solid"/>
            <a:miter lim="800000"/>
            <a:headEnd type="none" w="sm" len="sm"/>
            <a:tailEnd type="none" w="sm" len="sm"/>
          </a:ln>
        </p:spPr>
      </p:cxnSp>
      <p:sp>
        <p:nvSpPr>
          <p:cNvPr id="25" name="Google Shape;25;p7"/>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
          <p:cNvSpPr txBox="1">
            <a:spLocks noGrp="1"/>
          </p:cNvSpPr>
          <p:nvPr>
            <p:ph type="subTitle" idx="1"/>
          </p:nvPr>
        </p:nvSpPr>
        <p:spPr>
          <a:xfrm>
            <a:off x="685800" y="3200400"/>
            <a:ext cx="7772400" cy="1752600"/>
          </a:xfrm>
          <a:prstGeom prst="rect">
            <a:avLst/>
          </a:prstGeom>
          <a:noFill/>
          <a:ln>
            <a:noFill/>
          </a:ln>
        </p:spPr>
        <p:txBody>
          <a:bodyPr spcFirstLastPara="1" wrap="square" lIns="91425" tIns="45700" rIns="91425" bIns="45700" anchor="t" anchorCtr="0">
            <a:noAutofit/>
          </a:bodyPr>
          <a:lstStyle>
            <a:lvl1pPr lvl="0" algn="l">
              <a:spcBef>
                <a:spcPts val="480"/>
              </a:spcBef>
              <a:spcAft>
                <a:spcPts val="0"/>
              </a:spcAft>
              <a:buSzPts val="2400"/>
              <a:buFont typeface="Noto Sans Symbols"/>
              <a:buNone/>
              <a:defRPr sz="2400">
                <a:solidFill>
                  <a:srgbClr val="CCCCCC"/>
                </a:solidFill>
                <a:latin typeface="Arial"/>
                <a:ea typeface="Arial"/>
                <a:cs typeface="Arial"/>
                <a:sym typeface="Aria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16"/>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16"/>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2675B4"/>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rgbClr val="2675B4"/>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2675B4"/>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7" name="Google Shape;77;p17"/>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17"/>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7"/>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80"/>
        <p:cNvGrpSpPr/>
        <p:nvPr/>
      </p:nvGrpSpPr>
      <p:grpSpPr>
        <a:xfrm>
          <a:off x="0" y="0"/>
          <a:ext cx="0" cy="0"/>
          <a:chOff x="0" y="0"/>
          <a:chExt cx="0" cy="0"/>
        </a:xfrm>
      </p:grpSpPr>
      <p:sp>
        <p:nvSpPr>
          <p:cNvPr id="81" name="Google Shape;81;p18"/>
          <p:cNvSpPr/>
          <p:nvPr/>
        </p:nvSpPr>
        <p:spPr>
          <a:xfrm>
            <a:off x="-25400" y="0"/>
            <a:ext cx="9263063" cy="7004050"/>
          </a:xfrm>
          <a:prstGeom prst="rect">
            <a:avLst/>
          </a:pr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350" b="0" i="0" u="none" strike="noStrike" cap="none">
              <a:solidFill>
                <a:schemeClr val="lt2"/>
              </a:solidFill>
              <a:latin typeface="Arial"/>
              <a:ea typeface="Arial"/>
              <a:cs typeface="Arial"/>
              <a:sym typeface="Arial"/>
            </a:endParaRPr>
          </a:p>
        </p:txBody>
      </p:sp>
      <p:pic>
        <p:nvPicPr>
          <p:cNvPr id="82" name="Google Shape;82;p18" descr="gradient_2.eps"/>
          <p:cNvPicPr preferRelativeResize="0"/>
          <p:nvPr/>
        </p:nvPicPr>
        <p:blipFill rotWithShape="1">
          <a:blip r:embed="rId2">
            <a:alphaModFix/>
          </a:blip>
          <a:srcRect/>
          <a:stretch/>
        </p:blipFill>
        <p:spPr>
          <a:xfrm>
            <a:off x="3908425" y="5578475"/>
            <a:ext cx="1400175" cy="67151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83"/>
        <p:cNvGrpSpPr/>
        <p:nvPr/>
      </p:nvGrpSpPr>
      <p:grpSpPr>
        <a:xfrm>
          <a:off x="0" y="0"/>
          <a:ext cx="0" cy="0"/>
          <a:chOff x="0" y="0"/>
          <a:chExt cx="0" cy="0"/>
        </a:xfrm>
      </p:grpSpPr>
      <p:pic>
        <p:nvPicPr>
          <p:cNvPr id="84" name="Google Shape;84;p19" descr="openingfooter_sized.jpg"/>
          <p:cNvPicPr preferRelativeResize="0"/>
          <p:nvPr/>
        </p:nvPicPr>
        <p:blipFill rotWithShape="1">
          <a:blip r:embed="rId2">
            <a:alphaModFix/>
          </a:blip>
          <a:srcRect/>
          <a:stretch/>
        </p:blipFill>
        <p:spPr>
          <a:xfrm>
            <a:off x="0" y="1524000"/>
            <a:ext cx="9144000" cy="5334000"/>
          </a:xfrm>
          <a:prstGeom prst="rect">
            <a:avLst/>
          </a:prstGeom>
          <a:noFill/>
          <a:ln>
            <a:noFill/>
          </a:ln>
        </p:spPr>
      </p:pic>
      <p:pic>
        <p:nvPicPr>
          <p:cNvPr id="85" name="Google Shape;85;p19" descr="boston_univ_cmyk.eps"/>
          <p:cNvPicPr preferRelativeResize="0"/>
          <p:nvPr/>
        </p:nvPicPr>
        <p:blipFill rotWithShape="1">
          <a:blip r:embed="rId3">
            <a:alphaModFix/>
          </a:blip>
          <a:srcRect/>
          <a:stretch/>
        </p:blipFill>
        <p:spPr>
          <a:xfrm>
            <a:off x="520700" y="5870575"/>
            <a:ext cx="1282700" cy="577850"/>
          </a:xfrm>
          <a:prstGeom prst="rect">
            <a:avLst/>
          </a:prstGeom>
          <a:noFill/>
          <a:ln>
            <a:noFill/>
          </a:ln>
        </p:spPr>
      </p:pic>
      <p:sp>
        <p:nvSpPr>
          <p:cNvPr id="86" name="Google Shape;86;p19"/>
          <p:cNvSpPr txBox="1"/>
          <p:nvPr/>
        </p:nvSpPr>
        <p:spPr>
          <a:xfrm>
            <a:off x="1968500" y="6159500"/>
            <a:ext cx="184150"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87" name="Google Shape;87;p19"/>
          <p:cNvSpPr/>
          <p:nvPr/>
        </p:nvSpPr>
        <p:spPr>
          <a:xfrm>
            <a:off x="0" y="-25400"/>
            <a:ext cx="9144000" cy="5461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8" name="Google Shape;88;p19"/>
          <p:cNvSpPr txBox="1"/>
          <p:nvPr/>
        </p:nvSpPr>
        <p:spPr>
          <a:xfrm>
            <a:off x="0" y="871538"/>
            <a:ext cx="9144000" cy="414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rgbClr val="FFFFFF"/>
                </a:solidFill>
                <a:latin typeface="Josefin Sans"/>
                <a:ea typeface="Josefin Sans"/>
                <a:cs typeface="Josefin Sans"/>
                <a:sym typeface="Josefin Sans"/>
              </a:rPr>
              <a:t>Improving Outcomes Across the HIV</a:t>
            </a:r>
            <a:br>
              <a:rPr lang="en-US" sz="4000" b="1" i="0" u="none" strike="noStrike" cap="none">
                <a:solidFill>
                  <a:srgbClr val="FFFFFF"/>
                </a:solidFill>
                <a:latin typeface="Josefin Sans"/>
                <a:ea typeface="Josefin Sans"/>
                <a:cs typeface="Josefin Sans"/>
                <a:sym typeface="Josefin Sans"/>
              </a:rPr>
            </a:br>
            <a:r>
              <a:rPr lang="en-US" sz="4000" b="1" i="0" u="none" strike="noStrike" cap="none">
                <a:solidFill>
                  <a:srgbClr val="FFFFFF"/>
                </a:solidFill>
                <a:latin typeface="Josefin Sans"/>
                <a:ea typeface="Josefin Sans"/>
                <a:cs typeface="Josefin Sans"/>
                <a:sym typeface="Josefin Sans"/>
              </a:rPr>
              <a:t>Care Continuum through Successful</a:t>
            </a:r>
            <a:br>
              <a:rPr lang="en-US" sz="4000" b="1" i="0" u="none" strike="noStrike" cap="none">
                <a:solidFill>
                  <a:srgbClr val="FFFFFF"/>
                </a:solidFill>
                <a:latin typeface="Josefin Sans"/>
                <a:ea typeface="Josefin Sans"/>
                <a:cs typeface="Josefin Sans"/>
                <a:sym typeface="Josefin Sans"/>
              </a:rPr>
            </a:br>
            <a:r>
              <a:rPr lang="en-US" sz="4000" b="1" i="0" u="none" strike="noStrike" cap="none">
                <a:solidFill>
                  <a:srgbClr val="FFFFFF"/>
                </a:solidFill>
                <a:latin typeface="Josefin Sans"/>
                <a:ea typeface="Josefin Sans"/>
                <a:cs typeface="Josefin Sans"/>
                <a:sym typeface="Josefin Sans"/>
              </a:rPr>
              <a:t>Integration of Community Health Workers (CHWs)</a:t>
            </a:r>
            <a:endParaRPr/>
          </a:p>
          <a:p>
            <a:pPr marL="0" marR="0" lvl="0" indent="0" algn="ctr" rtl="0">
              <a:spcBef>
                <a:spcPts val="6600"/>
              </a:spcBef>
              <a:spcAft>
                <a:spcPts val="0"/>
              </a:spcAft>
              <a:buNone/>
            </a:pPr>
            <a:r>
              <a:rPr lang="en-US" sz="1800" b="0" i="0" u="none" strike="noStrike" cap="none">
                <a:solidFill>
                  <a:srgbClr val="262626"/>
                </a:solidFill>
                <a:latin typeface="Josefin Sans SemiBold"/>
                <a:ea typeface="Josefin Sans SemiBold"/>
                <a:cs typeface="Josefin Sans SemiBold"/>
                <a:sym typeface="Josefin Sans SemiBold"/>
              </a:rPr>
              <a:t>Monday, September 11, 2017–Friday, September 15, 2017</a:t>
            </a:r>
            <a:endParaRPr/>
          </a:p>
          <a:p>
            <a:pPr marL="0" marR="0" lvl="0" indent="0" algn="ctr" rtl="0">
              <a:spcBef>
                <a:spcPts val="0"/>
              </a:spcBef>
              <a:spcAft>
                <a:spcPts val="0"/>
              </a:spcAft>
              <a:buNone/>
            </a:pPr>
            <a:r>
              <a:rPr lang="en-US" sz="1800" b="0" i="0" u="none" strike="noStrike" cap="none">
                <a:solidFill>
                  <a:srgbClr val="262626"/>
                </a:solidFill>
                <a:latin typeface="Josefin Sans SemiBold"/>
                <a:ea typeface="Josefin Sans SemiBold"/>
                <a:cs typeface="Josefin Sans SemiBold"/>
                <a:sym typeface="Josefin Sans SemiBold"/>
              </a:rPr>
              <a:t>Boston, Massachusetts</a:t>
            </a:r>
            <a:endParaRPr/>
          </a:p>
        </p:txBody>
      </p:sp>
      <p:cxnSp>
        <p:nvCxnSpPr>
          <p:cNvPr id="89" name="Google Shape;89;p19"/>
          <p:cNvCxnSpPr/>
          <p:nvPr/>
        </p:nvCxnSpPr>
        <p:spPr>
          <a:xfrm>
            <a:off x="0" y="5435600"/>
            <a:ext cx="9144000" cy="0"/>
          </a:xfrm>
          <a:prstGeom prst="straightConnector1">
            <a:avLst/>
          </a:prstGeom>
          <a:noFill/>
          <a:ln w="152400" cap="flat" cmpd="sng">
            <a:solidFill>
              <a:srgbClr val="A5A5A5"/>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0"/>
        <p:cNvGrpSpPr/>
        <p:nvPr/>
      </p:nvGrpSpPr>
      <p:grpSpPr>
        <a:xfrm>
          <a:off x="0" y="0"/>
          <a:ext cx="0" cy="0"/>
          <a:chOff x="0" y="0"/>
          <a:chExt cx="0" cy="0"/>
        </a:xfrm>
      </p:grpSpPr>
      <p:sp>
        <p:nvSpPr>
          <p:cNvPr id="91" name="Google Shape;91;p20"/>
          <p:cNvSpPr/>
          <p:nvPr/>
        </p:nvSpPr>
        <p:spPr>
          <a:xfrm>
            <a:off x="0" y="0"/>
            <a:ext cx="9144000" cy="12065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2" name="Google Shape;92;p20" descr="restingslide.png"/>
          <p:cNvPicPr preferRelativeResize="0"/>
          <p:nvPr/>
        </p:nvPicPr>
        <p:blipFill rotWithShape="1">
          <a:blip r:embed="rId2">
            <a:alphaModFix/>
          </a:blip>
          <a:srcRect/>
          <a:stretch/>
        </p:blipFill>
        <p:spPr>
          <a:xfrm>
            <a:off x="0" y="774700"/>
            <a:ext cx="9144000" cy="6089650"/>
          </a:xfrm>
          <a:prstGeom prst="rect">
            <a:avLst/>
          </a:prstGeom>
          <a:noFill/>
          <a:ln>
            <a:noFill/>
          </a:ln>
        </p:spPr>
      </p:pic>
      <p:sp>
        <p:nvSpPr>
          <p:cNvPr id="93" name="Google Shape;93;p20"/>
          <p:cNvSpPr txBox="1">
            <a:spLocks noGrp="1"/>
          </p:cNvSpPr>
          <p:nvPr>
            <p:ph type="title"/>
          </p:nvPr>
        </p:nvSpPr>
        <p:spPr>
          <a:xfrm>
            <a:off x="457200" y="20638"/>
            <a:ext cx="8229600" cy="1143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dk1"/>
              </a:buClr>
              <a:buSzPts val="2800"/>
              <a:buFont typeface="Arial"/>
              <a:buNone/>
              <a:defRPr sz="2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0"/>
          <p:cNvSpPr txBox="1">
            <a:spLocks noGrp="1"/>
          </p:cNvSpPr>
          <p:nvPr>
            <p:ph type="body" idx="1"/>
          </p:nvPr>
        </p:nvSpPr>
        <p:spPr>
          <a:xfrm>
            <a:off x="457200" y="1943100"/>
            <a:ext cx="4076700" cy="361442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800"/>
              <a:buFont typeface="Arial"/>
              <a:buNone/>
              <a:defRPr sz="1800">
                <a:solidFill>
                  <a:srgbClr val="595959"/>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20"/>
          <p:cNvSpPr txBox="1">
            <a:spLocks noGrp="1"/>
          </p:cNvSpPr>
          <p:nvPr>
            <p:ph type="subTitle" idx="2"/>
          </p:nvPr>
        </p:nvSpPr>
        <p:spPr>
          <a:xfrm>
            <a:off x="457200" y="794273"/>
            <a:ext cx="8229600" cy="615428"/>
          </a:xfrm>
          <a:prstGeom prst="rect">
            <a:avLst/>
          </a:prstGeom>
          <a:noFill/>
          <a:ln>
            <a:noFill/>
          </a:ln>
        </p:spPr>
        <p:txBody>
          <a:bodyPr spcFirstLastPara="1" wrap="square" lIns="91425" tIns="45700" rIns="91425" bIns="45700" anchor="t" anchorCtr="0">
            <a:normAutofit/>
          </a:bodyPr>
          <a:lstStyle>
            <a:lvl1pPr lvl="0" algn="l">
              <a:spcBef>
                <a:spcPts val="520"/>
              </a:spcBef>
              <a:spcAft>
                <a:spcPts val="0"/>
              </a:spcAft>
              <a:buSzPts val="2600"/>
              <a:buNone/>
              <a:defRPr sz="2600" b="1" i="0">
                <a:solidFill>
                  <a:srgbClr val="595959"/>
                </a:solidFill>
              </a:defRPr>
            </a:lvl1pPr>
            <a:lvl2pPr lvl="1" algn="ctr">
              <a:spcBef>
                <a:spcPts val="360"/>
              </a:spcBef>
              <a:spcAft>
                <a:spcPts val="0"/>
              </a:spcAft>
              <a:buSzPts val="18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96" name="Google Shape;96;p20"/>
          <p:cNvSpPr txBox="1">
            <a:spLocks noGrp="1"/>
          </p:cNvSpPr>
          <p:nvPr>
            <p:ph type="dt" idx="10"/>
          </p:nvPr>
        </p:nvSpPr>
        <p:spPr>
          <a:xfrm>
            <a:off x="6553200" y="6280150"/>
            <a:ext cx="901700" cy="331788"/>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0"/>
          <p:cNvSpPr txBox="1">
            <a:spLocks noGrp="1"/>
          </p:cNvSpPr>
          <p:nvPr>
            <p:ph type="sldNum" idx="12"/>
          </p:nvPr>
        </p:nvSpPr>
        <p:spPr>
          <a:xfrm>
            <a:off x="6553200" y="63436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0" marR="0" lvl="1" indent="0" algn="l" rtl="0">
              <a:spcBef>
                <a:spcPts val="0"/>
              </a:spcBef>
              <a:buNone/>
              <a:defRPr sz="1800" b="0" i="0" u="none" strike="noStrike" cap="none">
                <a:solidFill>
                  <a:schemeClr val="dk1"/>
                </a:solidFill>
                <a:latin typeface="Arial"/>
                <a:ea typeface="Arial"/>
                <a:cs typeface="Arial"/>
                <a:sym typeface="Arial"/>
              </a:defRPr>
            </a:lvl2pPr>
            <a:lvl3pPr marL="0" marR="0" lvl="2" indent="0" algn="l" rtl="0">
              <a:spcBef>
                <a:spcPts val="0"/>
              </a:spcBef>
              <a:buNone/>
              <a:defRPr sz="1800" b="0" i="0" u="none" strike="noStrike" cap="none">
                <a:solidFill>
                  <a:schemeClr val="dk1"/>
                </a:solidFill>
                <a:latin typeface="Arial"/>
                <a:ea typeface="Arial"/>
                <a:cs typeface="Arial"/>
                <a:sym typeface="Arial"/>
              </a:defRPr>
            </a:lvl3pPr>
            <a:lvl4pPr marL="0" marR="0" lvl="3" indent="0" algn="l" rtl="0">
              <a:spcBef>
                <a:spcPts val="0"/>
              </a:spcBef>
              <a:buNone/>
              <a:defRPr sz="1800" b="0" i="0" u="none" strike="noStrike" cap="none">
                <a:solidFill>
                  <a:schemeClr val="dk1"/>
                </a:solidFill>
                <a:latin typeface="Arial"/>
                <a:ea typeface="Arial"/>
                <a:cs typeface="Arial"/>
                <a:sym typeface="Arial"/>
              </a:defRPr>
            </a:lvl4pPr>
            <a:lvl5pPr marL="0" marR="0" lvl="4" indent="0" algn="l" rtl="0">
              <a:spcBef>
                <a:spcPts val="0"/>
              </a:spcBef>
              <a:buNone/>
              <a:defRPr sz="1800" b="0" i="0" u="none" strike="noStrike" cap="none">
                <a:solidFill>
                  <a:schemeClr val="dk1"/>
                </a:solidFill>
                <a:latin typeface="Arial"/>
                <a:ea typeface="Arial"/>
                <a:cs typeface="Arial"/>
                <a:sym typeface="Arial"/>
              </a:defRPr>
            </a:lvl5pPr>
            <a:lvl6pPr marL="0" marR="0" lvl="5" indent="0" algn="l" rtl="0">
              <a:spcBef>
                <a:spcPts val="0"/>
              </a:spcBef>
              <a:buNone/>
              <a:defRPr sz="1800" b="0" i="0" u="none" strike="noStrike" cap="none">
                <a:solidFill>
                  <a:schemeClr val="dk1"/>
                </a:solidFill>
                <a:latin typeface="Arial"/>
                <a:ea typeface="Arial"/>
                <a:cs typeface="Arial"/>
                <a:sym typeface="Arial"/>
              </a:defRPr>
            </a:lvl6pPr>
            <a:lvl7pPr marL="0" marR="0" lvl="6" indent="0" algn="l" rtl="0">
              <a:spcBef>
                <a:spcPts val="0"/>
              </a:spcBef>
              <a:buNone/>
              <a:defRPr sz="1800" b="0" i="0" u="none" strike="noStrike" cap="none">
                <a:solidFill>
                  <a:schemeClr val="dk1"/>
                </a:solidFill>
                <a:latin typeface="Arial"/>
                <a:ea typeface="Arial"/>
                <a:cs typeface="Arial"/>
                <a:sym typeface="Arial"/>
              </a:defRPr>
            </a:lvl7pPr>
            <a:lvl8pPr marL="0" marR="0" lvl="7" indent="0" algn="l" rtl="0">
              <a:spcBef>
                <a:spcPts val="0"/>
              </a:spcBef>
              <a:buNone/>
              <a:defRPr sz="1800" b="0" i="0" u="none" strike="noStrike" cap="none">
                <a:solidFill>
                  <a:schemeClr val="dk1"/>
                </a:solidFill>
                <a:latin typeface="Arial"/>
                <a:ea typeface="Arial"/>
                <a:cs typeface="Arial"/>
                <a:sym typeface="Arial"/>
              </a:defRPr>
            </a:lvl8pPr>
            <a:lvl9pPr marL="0" marR="0" lvl="8" indent="0" algn="l" rtl="0">
              <a:spcBef>
                <a:spcPts val="0"/>
              </a:spcBef>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Resting">
  <p:cSld name="1_Resting">
    <p:spTree>
      <p:nvGrpSpPr>
        <p:cNvPr id="1" name="Shape 98"/>
        <p:cNvGrpSpPr/>
        <p:nvPr/>
      </p:nvGrpSpPr>
      <p:grpSpPr>
        <a:xfrm>
          <a:off x="0" y="0"/>
          <a:ext cx="0" cy="0"/>
          <a:chOff x="0" y="0"/>
          <a:chExt cx="0" cy="0"/>
        </a:xfrm>
      </p:grpSpPr>
      <p:pic>
        <p:nvPicPr>
          <p:cNvPr id="99" name="Google Shape;99;p21"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00" name="Google Shape;100;p21"/>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1" name="Google Shape;101;p21"/>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2"/>
        <p:cNvGrpSpPr/>
        <p:nvPr/>
      </p:nvGrpSpPr>
      <p:grpSpPr>
        <a:xfrm>
          <a:off x="0" y="0"/>
          <a:ext cx="0" cy="0"/>
          <a:chOff x="0" y="0"/>
          <a:chExt cx="0" cy="0"/>
        </a:xfrm>
      </p:grpSpPr>
      <p:pic>
        <p:nvPicPr>
          <p:cNvPr id="103" name="Google Shape;103;p22" descr="openingfooter_sized.jpg"/>
          <p:cNvPicPr preferRelativeResize="0"/>
          <p:nvPr/>
        </p:nvPicPr>
        <p:blipFill rotWithShape="1">
          <a:blip r:embed="rId2">
            <a:alphaModFix/>
          </a:blip>
          <a:srcRect/>
          <a:stretch/>
        </p:blipFill>
        <p:spPr>
          <a:xfrm>
            <a:off x="0" y="1524000"/>
            <a:ext cx="9144000" cy="5334000"/>
          </a:xfrm>
          <a:prstGeom prst="rect">
            <a:avLst/>
          </a:prstGeom>
          <a:noFill/>
          <a:ln>
            <a:noFill/>
          </a:ln>
        </p:spPr>
      </p:pic>
      <p:pic>
        <p:nvPicPr>
          <p:cNvPr id="104" name="Google Shape;104;p22" descr="boston_univ_cmyk.eps"/>
          <p:cNvPicPr preferRelativeResize="0"/>
          <p:nvPr/>
        </p:nvPicPr>
        <p:blipFill rotWithShape="1">
          <a:blip r:embed="rId3">
            <a:alphaModFix/>
          </a:blip>
          <a:srcRect/>
          <a:stretch/>
        </p:blipFill>
        <p:spPr>
          <a:xfrm>
            <a:off x="520702" y="5870575"/>
            <a:ext cx="1282700" cy="577850"/>
          </a:xfrm>
          <a:prstGeom prst="rect">
            <a:avLst/>
          </a:prstGeom>
          <a:noFill/>
          <a:ln>
            <a:noFill/>
          </a:ln>
        </p:spPr>
      </p:pic>
      <p:sp>
        <p:nvSpPr>
          <p:cNvPr id="105" name="Google Shape;105;p22"/>
          <p:cNvSpPr txBox="1"/>
          <p:nvPr/>
        </p:nvSpPr>
        <p:spPr>
          <a:xfrm>
            <a:off x="1968502" y="6159502"/>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6" name="Google Shape;106;p22"/>
          <p:cNvSpPr/>
          <p:nvPr/>
        </p:nvSpPr>
        <p:spPr>
          <a:xfrm>
            <a:off x="0" y="-25400"/>
            <a:ext cx="9144000" cy="5461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07" name="Google Shape;107;p22"/>
          <p:cNvSpPr txBox="1"/>
          <p:nvPr/>
        </p:nvSpPr>
        <p:spPr>
          <a:xfrm>
            <a:off x="0" y="871542"/>
            <a:ext cx="9144000" cy="253402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i="0" u="none" strike="noStrike" cap="none">
                <a:solidFill>
                  <a:srgbClr val="FFFFFF"/>
                </a:solidFill>
                <a:latin typeface="Josefin Sans"/>
                <a:ea typeface="Josefin Sans"/>
                <a:cs typeface="Josefin Sans"/>
                <a:sym typeface="Josefin Sans"/>
              </a:rPr>
              <a:t>Improving Outcomes Across the HIV</a:t>
            </a:r>
            <a:br>
              <a:rPr lang="en-US" sz="3000" b="1" i="0" u="none" strike="noStrike" cap="none">
                <a:solidFill>
                  <a:srgbClr val="FFFFFF"/>
                </a:solidFill>
                <a:latin typeface="Josefin Sans"/>
                <a:ea typeface="Josefin Sans"/>
                <a:cs typeface="Josefin Sans"/>
                <a:sym typeface="Josefin Sans"/>
              </a:rPr>
            </a:br>
            <a:r>
              <a:rPr lang="en-US" sz="3000" b="1" i="0" u="none" strike="noStrike" cap="none">
                <a:solidFill>
                  <a:srgbClr val="FFFFFF"/>
                </a:solidFill>
                <a:latin typeface="Josefin Sans"/>
                <a:ea typeface="Josefin Sans"/>
                <a:cs typeface="Josefin Sans"/>
                <a:sym typeface="Josefin Sans"/>
              </a:rPr>
              <a:t>Care Continuum through Successful</a:t>
            </a:r>
            <a:br>
              <a:rPr lang="en-US" sz="3000" b="1" i="0" u="none" strike="noStrike" cap="none">
                <a:solidFill>
                  <a:srgbClr val="FFFFFF"/>
                </a:solidFill>
                <a:latin typeface="Josefin Sans"/>
                <a:ea typeface="Josefin Sans"/>
                <a:cs typeface="Josefin Sans"/>
                <a:sym typeface="Josefin Sans"/>
              </a:rPr>
            </a:br>
            <a:r>
              <a:rPr lang="en-US" sz="3000" b="1" i="0" u="none" strike="noStrike" cap="none">
                <a:solidFill>
                  <a:srgbClr val="FFFFFF"/>
                </a:solidFill>
                <a:latin typeface="Josefin Sans"/>
                <a:ea typeface="Josefin Sans"/>
                <a:cs typeface="Josefin Sans"/>
                <a:sym typeface="Josefin Sans"/>
              </a:rPr>
              <a:t>Integration of Community Health Workers (CHWs)</a:t>
            </a:r>
            <a:endParaRPr/>
          </a:p>
          <a:p>
            <a:pPr marL="0" marR="0" lvl="0" indent="0" algn="ctr" rtl="0">
              <a:spcBef>
                <a:spcPts val="4950"/>
              </a:spcBef>
              <a:spcAft>
                <a:spcPts val="0"/>
              </a:spcAft>
              <a:buNone/>
            </a:pPr>
            <a:r>
              <a:rPr lang="en-US" sz="1350" b="0" i="0" u="none" strike="noStrike" cap="none">
                <a:solidFill>
                  <a:srgbClr val="262626"/>
                </a:solidFill>
                <a:latin typeface="Josefin Sans SemiBold"/>
                <a:ea typeface="Josefin Sans SemiBold"/>
                <a:cs typeface="Josefin Sans SemiBold"/>
                <a:sym typeface="Josefin Sans SemiBold"/>
              </a:rPr>
              <a:t>Monday, September 11, 2017–Friday, September 15, 2017</a:t>
            </a:r>
            <a:endParaRPr/>
          </a:p>
          <a:p>
            <a:pPr marL="0" marR="0" lvl="0" indent="0" algn="ctr" rtl="0">
              <a:spcBef>
                <a:spcPts val="0"/>
              </a:spcBef>
              <a:spcAft>
                <a:spcPts val="0"/>
              </a:spcAft>
              <a:buNone/>
            </a:pPr>
            <a:r>
              <a:rPr lang="en-US" sz="1350" b="0" i="0" u="none" strike="noStrike" cap="none">
                <a:solidFill>
                  <a:srgbClr val="262626"/>
                </a:solidFill>
                <a:latin typeface="Josefin Sans SemiBold"/>
                <a:ea typeface="Josefin Sans SemiBold"/>
                <a:cs typeface="Josefin Sans SemiBold"/>
                <a:sym typeface="Josefin Sans SemiBold"/>
              </a:rPr>
              <a:t>Boston, Massachusetts</a:t>
            </a:r>
            <a:endParaRPr/>
          </a:p>
        </p:txBody>
      </p:sp>
      <p:cxnSp>
        <p:nvCxnSpPr>
          <p:cNvPr id="108" name="Google Shape;108;p22"/>
          <p:cNvCxnSpPr/>
          <p:nvPr/>
        </p:nvCxnSpPr>
        <p:spPr>
          <a:xfrm>
            <a:off x="0" y="5435600"/>
            <a:ext cx="9144000" cy="0"/>
          </a:xfrm>
          <a:prstGeom prst="straightConnector1">
            <a:avLst/>
          </a:prstGeom>
          <a:noFill/>
          <a:ln w="152400" cap="flat" cmpd="sng">
            <a:solidFill>
              <a:srgbClr val="A5A5A5"/>
            </a:solidFill>
            <a:prstDash val="solid"/>
            <a:miter lim="800000"/>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09"/>
        <p:cNvGrpSpPr/>
        <p:nvPr/>
      </p:nvGrpSpPr>
      <p:grpSpPr>
        <a:xfrm>
          <a:off x="0" y="0"/>
          <a:ext cx="0" cy="0"/>
          <a:chOff x="0" y="0"/>
          <a:chExt cx="0" cy="0"/>
        </a:xfrm>
      </p:grpSpPr>
      <p:sp>
        <p:nvSpPr>
          <p:cNvPr id="110" name="Google Shape;110;p23"/>
          <p:cNvSpPr/>
          <p:nvPr/>
        </p:nvSpPr>
        <p:spPr>
          <a:xfrm>
            <a:off x="0" y="0"/>
            <a:ext cx="9144000" cy="12065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11" name="Google Shape;111;p23" descr="restingslide.png"/>
          <p:cNvPicPr preferRelativeResize="0"/>
          <p:nvPr/>
        </p:nvPicPr>
        <p:blipFill rotWithShape="1">
          <a:blip r:embed="rId2">
            <a:alphaModFix/>
          </a:blip>
          <a:srcRect/>
          <a:stretch/>
        </p:blipFill>
        <p:spPr>
          <a:xfrm>
            <a:off x="0" y="774700"/>
            <a:ext cx="9144000" cy="6089650"/>
          </a:xfrm>
          <a:prstGeom prst="rect">
            <a:avLst/>
          </a:prstGeom>
          <a:noFill/>
          <a:ln>
            <a:noFill/>
          </a:ln>
        </p:spPr>
      </p:pic>
      <p:sp>
        <p:nvSpPr>
          <p:cNvPr id="112" name="Google Shape;112;p23"/>
          <p:cNvSpPr txBox="1">
            <a:spLocks noGrp="1"/>
          </p:cNvSpPr>
          <p:nvPr>
            <p:ph type="title"/>
          </p:nvPr>
        </p:nvSpPr>
        <p:spPr>
          <a:xfrm>
            <a:off x="457200" y="20638"/>
            <a:ext cx="8229600" cy="1143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dk1"/>
              </a:buClr>
              <a:buSzPts val="2100"/>
              <a:buFont typeface="Arial"/>
              <a:buNone/>
              <a:defRPr sz="21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3"/>
          <p:cNvSpPr txBox="1">
            <a:spLocks noGrp="1"/>
          </p:cNvSpPr>
          <p:nvPr>
            <p:ph type="body" idx="1"/>
          </p:nvPr>
        </p:nvSpPr>
        <p:spPr>
          <a:xfrm>
            <a:off x="457200" y="1943100"/>
            <a:ext cx="4076700" cy="3614420"/>
          </a:xfrm>
          <a:prstGeom prst="rect">
            <a:avLst/>
          </a:prstGeom>
          <a:noFill/>
          <a:ln>
            <a:noFill/>
          </a:ln>
        </p:spPr>
        <p:txBody>
          <a:bodyPr spcFirstLastPara="1" wrap="square" lIns="91425" tIns="45700" rIns="91425" bIns="45700" anchor="t" anchorCtr="0">
            <a:normAutofit/>
          </a:bodyPr>
          <a:lstStyle>
            <a:lvl1pPr marL="457200" lvl="0" indent="-228600" algn="l">
              <a:spcBef>
                <a:spcPts val="270"/>
              </a:spcBef>
              <a:spcAft>
                <a:spcPts val="0"/>
              </a:spcAft>
              <a:buSzPts val="1350"/>
              <a:buFont typeface="Arial"/>
              <a:buNone/>
              <a:defRPr sz="1350">
                <a:solidFill>
                  <a:srgbClr val="595959"/>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23"/>
          <p:cNvSpPr txBox="1">
            <a:spLocks noGrp="1"/>
          </p:cNvSpPr>
          <p:nvPr>
            <p:ph type="subTitle" idx="2"/>
          </p:nvPr>
        </p:nvSpPr>
        <p:spPr>
          <a:xfrm>
            <a:off x="457200" y="794273"/>
            <a:ext cx="8229600" cy="615428"/>
          </a:xfrm>
          <a:prstGeom prst="rect">
            <a:avLst/>
          </a:prstGeom>
          <a:noFill/>
          <a:ln>
            <a:noFill/>
          </a:ln>
        </p:spPr>
        <p:txBody>
          <a:bodyPr spcFirstLastPara="1" wrap="square" lIns="91425" tIns="45700" rIns="91425" bIns="45700" anchor="t" anchorCtr="0">
            <a:normAutofit/>
          </a:bodyPr>
          <a:lstStyle>
            <a:lvl1pPr lvl="0" algn="l">
              <a:spcBef>
                <a:spcPts val="390"/>
              </a:spcBef>
              <a:spcAft>
                <a:spcPts val="0"/>
              </a:spcAft>
              <a:buSzPts val="1950"/>
              <a:buNone/>
              <a:defRPr sz="1950" b="1" i="0">
                <a:solidFill>
                  <a:srgbClr val="595959"/>
                </a:solidFill>
              </a:defRPr>
            </a:lvl1pPr>
            <a:lvl2pPr lvl="1" algn="ctr">
              <a:spcBef>
                <a:spcPts val="360"/>
              </a:spcBef>
              <a:spcAft>
                <a:spcPts val="0"/>
              </a:spcAft>
              <a:buSzPts val="18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115" name="Google Shape;115;p23"/>
          <p:cNvSpPr txBox="1">
            <a:spLocks noGrp="1"/>
          </p:cNvSpPr>
          <p:nvPr>
            <p:ph type="dt" idx="10"/>
          </p:nvPr>
        </p:nvSpPr>
        <p:spPr>
          <a:xfrm>
            <a:off x="6553201" y="6280150"/>
            <a:ext cx="901700" cy="331788"/>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23"/>
          <p:cNvSpPr txBox="1">
            <a:spLocks noGrp="1"/>
          </p:cNvSpPr>
          <p:nvPr>
            <p:ph type="sldNum" idx="12"/>
          </p:nvPr>
        </p:nvSpPr>
        <p:spPr>
          <a:xfrm>
            <a:off x="6553200" y="6343654"/>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0" marR="0" lvl="1" indent="0" algn="l" rtl="0">
              <a:spcBef>
                <a:spcPts val="0"/>
              </a:spcBef>
              <a:buNone/>
              <a:defRPr sz="1800" b="0" i="0" u="none" strike="noStrike" cap="none">
                <a:solidFill>
                  <a:schemeClr val="dk1"/>
                </a:solidFill>
                <a:latin typeface="Arial"/>
                <a:ea typeface="Arial"/>
                <a:cs typeface="Arial"/>
                <a:sym typeface="Arial"/>
              </a:defRPr>
            </a:lvl2pPr>
            <a:lvl3pPr marL="0" marR="0" lvl="2" indent="0" algn="l" rtl="0">
              <a:spcBef>
                <a:spcPts val="0"/>
              </a:spcBef>
              <a:buNone/>
              <a:defRPr sz="1800" b="0" i="0" u="none" strike="noStrike" cap="none">
                <a:solidFill>
                  <a:schemeClr val="dk1"/>
                </a:solidFill>
                <a:latin typeface="Arial"/>
                <a:ea typeface="Arial"/>
                <a:cs typeface="Arial"/>
                <a:sym typeface="Arial"/>
              </a:defRPr>
            </a:lvl3pPr>
            <a:lvl4pPr marL="0" marR="0" lvl="3" indent="0" algn="l" rtl="0">
              <a:spcBef>
                <a:spcPts val="0"/>
              </a:spcBef>
              <a:buNone/>
              <a:defRPr sz="1800" b="0" i="0" u="none" strike="noStrike" cap="none">
                <a:solidFill>
                  <a:schemeClr val="dk1"/>
                </a:solidFill>
                <a:latin typeface="Arial"/>
                <a:ea typeface="Arial"/>
                <a:cs typeface="Arial"/>
                <a:sym typeface="Arial"/>
              </a:defRPr>
            </a:lvl4pPr>
            <a:lvl5pPr marL="0" marR="0" lvl="4" indent="0" algn="l" rtl="0">
              <a:spcBef>
                <a:spcPts val="0"/>
              </a:spcBef>
              <a:buNone/>
              <a:defRPr sz="1800" b="0" i="0" u="none" strike="noStrike" cap="none">
                <a:solidFill>
                  <a:schemeClr val="dk1"/>
                </a:solidFill>
                <a:latin typeface="Arial"/>
                <a:ea typeface="Arial"/>
                <a:cs typeface="Arial"/>
                <a:sym typeface="Arial"/>
              </a:defRPr>
            </a:lvl5pPr>
            <a:lvl6pPr marL="0" marR="0" lvl="5" indent="0" algn="l" rtl="0">
              <a:spcBef>
                <a:spcPts val="0"/>
              </a:spcBef>
              <a:buNone/>
              <a:defRPr sz="1800" b="0" i="0" u="none" strike="noStrike" cap="none">
                <a:solidFill>
                  <a:schemeClr val="dk1"/>
                </a:solidFill>
                <a:latin typeface="Arial"/>
                <a:ea typeface="Arial"/>
                <a:cs typeface="Arial"/>
                <a:sym typeface="Arial"/>
              </a:defRPr>
            </a:lvl6pPr>
            <a:lvl7pPr marL="0" marR="0" lvl="6" indent="0" algn="l" rtl="0">
              <a:spcBef>
                <a:spcPts val="0"/>
              </a:spcBef>
              <a:buNone/>
              <a:defRPr sz="1800" b="0" i="0" u="none" strike="noStrike" cap="none">
                <a:solidFill>
                  <a:schemeClr val="dk1"/>
                </a:solidFill>
                <a:latin typeface="Arial"/>
                <a:ea typeface="Arial"/>
                <a:cs typeface="Arial"/>
                <a:sym typeface="Arial"/>
              </a:defRPr>
            </a:lvl7pPr>
            <a:lvl8pPr marL="0" marR="0" lvl="7" indent="0" algn="l" rtl="0">
              <a:spcBef>
                <a:spcPts val="0"/>
              </a:spcBef>
              <a:buNone/>
              <a:defRPr sz="1800" b="0" i="0" u="none" strike="noStrike" cap="none">
                <a:solidFill>
                  <a:schemeClr val="dk1"/>
                </a:solidFill>
                <a:latin typeface="Arial"/>
                <a:ea typeface="Arial"/>
                <a:cs typeface="Arial"/>
                <a:sym typeface="Arial"/>
              </a:defRPr>
            </a:lvl8pPr>
            <a:lvl9pPr marL="0" marR="0" lvl="8" indent="0" algn="l" rtl="0">
              <a:spcBef>
                <a:spcPts val="0"/>
              </a:spcBef>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Resting">
  <p:cSld name="2_Resting">
    <p:spTree>
      <p:nvGrpSpPr>
        <p:cNvPr id="1" name="Shape 117"/>
        <p:cNvGrpSpPr/>
        <p:nvPr/>
      </p:nvGrpSpPr>
      <p:grpSpPr>
        <a:xfrm>
          <a:off x="0" y="0"/>
          <a:ext cx="0" cy="0"/>
          <a:chOff x="0" y="0"/>
          <a:chExt cx="0" cy="0"/>
        </a:xfrm>
      </p:grpSpPr>
      <p:pic>
        <p:nvPicPr>
          <p:cNvPr id="118" name="Google Shape;118;p24"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19" name="Google Shape;119;p24"/>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20" name="Google Shape;120;p24"/>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8"/>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495300" y="593367"/>
            <a:ext cx="8337000" cy="9432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9"/>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lvl1pPr marL="457200" lvl="0" indent="-381000" algn="l">
              <a:spcBef>
                <a:spcPts val="0"/>
              </a:spcBef>
              <a:spcAft>
                <a:spcPts val="0"/>
              </a:spcAft>
              <a:buSzPts val="2400"/>
              <a:buChar char="▪"/>
              <a:defRPr/>
            </a:lvl1pPr>
            <a:lvl2pPr marL="914400" lvl="1" indent="-342900" algn="l">
              <a:spcBef>
                <a:spcPts val="0"/>
              </a:spcBef>
              <a:spcAft>
                <a:spcPts val="0"/>
              </a:spcAft>
              <a:buSzPts val="1800"/>
              <a:buChar char="▪"/>
              <a:defRPr/>
            </a:lvl2pPr>
            <a:lvl3pPr marL="1371600" lvl="2" indent="-342900" algn="l">
              <a:spcBef>
                <a:spcPts val="0"/>
              </a:spcBef>
              <a:spcAft>
                <a:spcPts val="0"/>
              </a:spcAft>
              <a:buSzPts val="1800"/>
              <a:buChar char="▪"/>
              <a:defRPr/>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l">
              <a:lnSpc>
                <a:spcPct val="90000"/>
              </a:lnSpc>
              <a:spcBef>
                <a:spcPts val="0"/>
              </a:spcBef>
              <a:spcAft>
                <a:spcPts val="0"/>
              </a:spcAft>
              <a:buClr>
                <a:schemeClr val="dk1"/>
              </a:buClr>
              <a:buSzPts val="1800"/>
              <a:buChar char="•"/>
              <a:defRPr/>
            </a:lvl7pPr>
            <a:lvl8pPr marL="3657600" lvl="7" indent="-342900" algn="l">
              <a:lnSpc>
                <a:spcPct val="90000"/>
              </a:lnSpc>
              <a:spcBef>
                <a:spcPts val="0"/>
              </a:spcBef>
              <a:spcAft>
                <a:spcPts val="0"/>
              </a:spcAft>
              <a:buClr>
                <a:schemeClr val="dk1"/>
              </a:buClr>
              <a:buSzPts val="1800"/>
              <a:buChar char="•"/>
              <a:defRPr/>
            </a:lvl8pPr>
            <a:lvl9pPr marL="4114800" lvl="8" indent="-342900" algn="l">
              <a:lnSpc>
                <a:spcPct val="90000"/>
              </a:lnSpc>
              <a:spcBef>
                <a:spcPts val="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7" name="Google Shape;37;p10"/>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10"/>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11"/>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1"/>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atin typeface="Arial"/>
                <a:ea typeface="Arial"/>
                <a:cs typeface="Arial"/>
                <a:sym typeface="Arial"/>
              </a:defRPr>
            </a:lvl1pPr>
            <a:lvl2pPr marL="914400" lvl="1" indent="-228600" algn="l">
              <a:spcBef>
                <a:spcPts val="400"/>
              </a:spcBef>
              <a:spcAft>
                <a:spcPts val="0"/>
              </a:spcAft>
              <a:buSzPts val="2000"/>
              <a:buNone/>
              <a:defRPr sz="2000"/>
            </a:lvl2pPr>
            <a:lvl3pPr marL="1371600" lvl="2" indent="-228600" algn="l">
              <a:spcBef>
                <a:spcPts val="360"/>
              </a:spcBef>
              <a:spcAft>
                <a:spcPts val="0"/>
              </a:spcAft>
              <a:buSzPts val="1800"/>
              <a:buNone/>
              <a:defRPr sz="1800"/>
            </a:lvl3pPr>
            <a:lvl4pPr marL="1828800" lvl="3" indent="-228600" algn="l">
              <a:spcBef>
                <a:spcPts val="320"/>
              </a:spcBef>
              <a:spcAft>
                <a:spcPts val="0"/>
              </a:spcAft>
              <a:buSzPts val="1600"/>
              <a:buNone/>
              <a:defRPr sz="1600"/>
            </a:lvl4pPr>
            <a:lvl5pPr marL="2286000" lvl="4" indent="-228600" algn="l">
              <a:spcBef>
                <a:spcPts val="320"/>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42" name="Google Shape;42;p1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1"/>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4"/>
        <p:cNvGrpSpPr/>
        <p:nvPr/>
      </p:nvGrpSpPr>
      <p:grpSpPr>
        <a:xfrm>
          <a:off x="0" y="0"/>
          <a:ext cx="0" cy="0"/>
          <a:chOff x="0" y="0"/>
          <a:chExt cx="0" cy="0"/>
        </a:xfrm>
      </p:grpSpPr>
      <p:pic>
        <p:nvPicPr>
          <p:cNvPr id="45" name="Google Shape;45;p12"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6" name="Google Shape;46;p12"/>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7" name="Google Shape;47;p12"/>
          <p:cNvSpPr txBox="1"/>
          <p:nvPr/>
        </p:nvSpPr>
        <p:spPr>
          <a:xfrm>
            <a:off x="685800" y="2819400"/>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0" i="0" u="none" strike="noStrike" cap="none">
                <a:solidFill>
                  <a:schemeClr val="lt1"/>
                </a:solidFill>
                <a:latin typeface="Arial"/>
                <a:ea typeface="Arial"/>
                <a:cs typeface="Arial"/>
                <a:sym typeface="Arial"/>
              </a:rPr>
              <a:t>Resting or transition slide</a:t>
            </a:r>
            <a:endParaRPr/>
          </a:p>
        </p:txBody>
      </p:sp>
      <p:sp>
        <p:nvSpPr>
          <p:cNvPr id="48" name="Google Shape;48;p1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2"/>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2"/>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body" idx="1"/>
          </p:nvPr>
        </p:nvSpPr>
        <p:spPr>
          <a:xfrm>
            <a:off x="6096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3"/>
          <p:cNvSpPr txBox="1">
            <a:spLocks noGrp="1"/>
          </p:cNvSpPr>
          <p:nvPr>
            <p:ph type="body" idx="2"/>
          </p:nvPr>
        </p:nvSpPr>
        <p:spPr>
          <a:xfrm>
            <a:off x="46482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3"/>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630238" y="731837"/>
            <a:ext cx="7886700" cy="1325563"/>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14"/>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14"/>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4"/>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
        <p:nvSpPr>
          <p:cNvPr id="66" name="Google Shape;66;p1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p:nvPr/>
        </p:nvSpPr>
        <p:spPr>
          <a:xfrm>
            <a:off x="0" y="338138"/>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11" name="Google Shape;11;p6"/>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 name="Google Shape;12;p6"/>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6"/>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6"/>
          <p:cNvSpPr txBox="1"/>
          <p:nvPr/>
        </p:nvSpPr>
        <p:spPr>
          <a:xfrm>
            <a:off x="609600" y="1524000"/>
            <a:ext cx="7924800" cy="2746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u="none" strike="noStrike" cap="none">
                <a:solidFill>
                  <a:schemeClr val="lt1"/>
                </a:solidFill>
                <a:latin typeface="Arial"/>
                <a:ea typeface="Arial"/>
                <a:cs typeface="Arial"/>
                <a:sym typeface="Arial"/>
              </a:rPr>
              <a:t>Boston University</a:t>
            </a:r>
            <a:r>
              <a:rPr lang="en-US" sz="1200" b="0" i="0" u="none" strike="noStrike" cap="none">
                <a:solidFill>
                  <a:schemeClr val="lt1"/>
                </a:solidFill>
                <a:latin typeface="Arial"/>
                <a:ea typeface="Arial"/>
                <a:cs typeface="Arial"/>
                <a:sym typeface="Arial"/>
              </a:rPr>
              <a:t> Slideshow Title Goes Here</a:t>
            </a:r>
            <a:endParaRPr/>
          </a:p>
        </p:txBody>
      </p:sp>
      <p:sp>
        <p:nvSpPr>
          <p:cNvPr id="15" name="Google Shape;15;p6"/>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baseline="30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pic>
        <p:nvPicPr>
          <p:cNvPr id="16" name="Google Shape;16;p6"/>
          <p:cNvPicPr preferRelativeResize="0"/>
          <p:nvPr/>
        </p:nvPicPr>
        <p:blipFill rotWithShape="1">
          <a:blip r:embed="rId20">
            <a:alphaModFix/>
          </a:blip>
          <a:srcRect/>
          <a:stretch/>
        </p:blipFill>
        <p:spPr>
          <a:xfrm>
            <a:off x="609600" y="5867400"/>
            <a:ext cx="2438400" cy="804863"/>
          </a:xfrm>
          <a:prstGeom prst="rect">
            <a:avLst/>
          </a:prstGeom>
          <a:noFill/>
          <a:ln>
            <a:noFill/>
          </a:ln>
        </p:spPr>
      </p:pic>
      <p:cxnSp>
        <p:nvCxnSpPr>
          <p:cNvPr id="17" name="Google Shape;17;p6"/>
          <p:cNvCxnSpPr/>
          <p:nvPr/>
        </p:nvCxnSpPr>
        <p:spPr>
          <a:xfrm>
            <a:off x="0" y="5715000"/>
            <a:ext cx="9144000" cy="0"/>
          </a:xfrm>
          <a:prstGeom prst="straightConnector1">
            <a:avLst/>
          </a:prstGeom>
          <a:noFill/>
          <a:ln w="38100" cap="flat" cmpd="sng">
            <a:solidFill>
              <a:srgbClr val="CF0A2C"/>
            </a:solidFill>
            <a:prstDash val="solid"/>
            <a:miter lim="800000"/>
            <a:headEnd type="none" w="sm" len="sm"/>
            <a:tailEnd type="none" w="sm" len="sm"/>
          </a:ln>
        </p:spPr>
      </p:cxnSp>
      <p:pic>
        <p:nvPicPr>
          <p:cNvPr id="18" name="Google Shape;18;p6" descr="standardfooter_sized.jpg"/>
          <p:cNvPicPr preferRelativeResize="0"/>
          <p:nvPr/>
        </p:nvPicPr>
        <p:blipFill rotWithShape="1">
          <a:blip r:embed="rId21">
            <a:alphaModFix/>
          </a:blip>
          <a:srcRect t="93661"/>
          <a:stretch/>
        </p:blipFill>
        <p:spPr>
          <a:xfrm>
            <a:off x="0" y="0"/>
            <a:ext cx="9144000" cy="3381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hiv.gov/federal-response/national-hiv-aids-strategy/nhas-updat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nchhstp/newsroom/2017/HIV-Continuum-of-Care.htm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US">
                <a:latin typeface="Arial"/>
                <a:ea typeface="Arial"/>
                <a:cs typeface="Arial"/>
                <a:sym typeface="Arial"/>
              </a:rPr>
              <a:t>Proceso continuo de la atención del VIH</a:t>
            </a:r>
            <a:br>
              <a:rPr lang="es-US"/>
            </a:br>
            <a:br>
              <a:rPr lang="es-US"/>
            </a:br>
            <a:endParaRPr lang="es-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
          <p:cNvSpPr txBox="1">
            <a:spLocks noGrp="1"/>
          </p:cNvSpPr>
          <p:nvPr>
            <p:ph type="title"/>
          </p:nvPr>
        </p:nvSpPr>
        <p:spPr>
          <a:xfrm>
            <a:off x="609600" y="99060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US" b="1">
                <a:latin typeface="Arial"/>
                <a:ea typeface="Arial"/>
                <a:cs typeface="Arial"/>
                <a:sym typeface="Arial"/>
              </a:rPr>
              <a:t>Objetivos	</a:t>
            </a:r>
          </a:p>
        </p:txBody>
      </p:sp>
      <p:sp>
        <p:nvSpPr>
          <p:cNvPr id="133" name="Google Shape;133;p2"/>
          <p:cNvSpPr txBox="1">
            <a:spLocks noGrp="1"/>
          </p:cNvSpPr>
          <p:nvPr>
            <p:ph type="body" idx="1"/>
          </p:nvPr>
        </p:nvSpPr>
        <p:spPr>
          <a:xfrm>
            <a:off x="609600" y="1619534"/>
            <a:ext cx="7924800" cy="3886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Font typeface="Noto Sans Symbols"/>
              <a:buNone/>
            </a:pPr>
            <a:r>
              <a:rPr lang="es-US" sz="2200" dirty="0">
                <a:latin typeface="Arial"/>
                <a:ea typeface="Arial"/>
                <a:cs typeface="Arial"/>
                <a:sym typeface="Arial"/>
              </a:rPr>
              <a:t>Al final de esta unidad las participantes podrán hacer </a:t>
            </a:r>
            <a:br>
              <a:rPr lang="es-US" sz="2200" dirty="0">
                <a:latin typeface="Arial"/>
                <a:ea typeface="Arial"/>
                <a:cs typeface="Arial"/>
                <a:sym typeface="Arial"/>
              </a:rPr>
            </a:br>
            <a:r>
              <a:rPr lang="es-US" sz="2200" dirty="0">
                <a:latin typeface="Arial"/>
                <a:ea typeface="Arial"/>
                <a:cs typeface="Arial"/>
                <a:sym typeface="Arial"/>
              </a:rPr>
              <a:t>lo siguiente: </a:t>
            </a:r>
          </a:p>
          <a:p>
            <a:pPr marL="342900" lvl="0" indent="-342900" algn="l" rtl="0">
              <a:spcBef>
                <a:spcPts val="480"/>
              </a:spcBef>
              <a:spcAft>
                <a:spcPts val="0"/>
              </a:spcAft>
              <a:buClr>
                <a:srgbClr val="C00000"/>
              </a:buClr>
              <a:buSzPts val="2400"/>
              <a:buChar char="▪"/>
            </a:pPr>
            <a:r>
              <a:rPr lang="es-US" sz="2200" dirty="0">
                <a:latin typeface="Arial"/>
                <a:ea typeface="Arial"/>
                <a:cs typeface="Arial"/>
                <a:sym typeface="Arial"/>
              </a:rPr>
              <a:t>Describir cómo las promotoras de salud (CHW) trabajan para lograr los Objetivos nacionales para poner fin a la epidemia del VIH, que incluyen involucrar a las personas en la atención médica y la retención. </a:t>
            </a:r>
          </a:p>
          <a:p>
            <a:pPr marL="342900" lvl="0" indent="-342900" algn="l" rtl="0">
              <a:spcBef>
                <a:spcPts val="480"/>
              </a:spcBef>
              <a:spcAft>
                <a:spcPts val="0"/>
              </a:spcAft>
              <a:buClr>
                <a:srgbClr val="C00000"/>
              </a:buClr>
              <a:buSzPts val="2400"/>
              <a:buChar char="▪"/>
            </a:pPr>
            <a:r>
              <a:rPr lang="es-US" sz="2200" dirty="0">
                <a:latin typeface="Arial"/>
                <a:ea typeface="Arial"/>
                <a:cs typeface="Arial"/>
                <a:sym typeface="Arial"/>
              </a:rPr>
              <a:t>Describir el proceso continuo de la atención del VIH </a:t>
            </a:r>
            <a:br>
              <a:rPr lang="es-US" sz="2200" dirty="0">
                <a:latin typeface="Arial"/>
                <a:ea typeface="Arial"/>
                <a:cs typeface="Arial"/>
                <a:sym typeface="Arial"/>
              </a:rPr>
            </a:br>
            <a:r>
              <a:rPr lang="es-US" sz="2200" dirty="0">
                <a:latin typeface="Arial"/>
                <a:ea typeface="Arial"/>
                <a:cs typeface="Arial"/>
                <a:sym typeface="Arial"/>
              </a:rPr>
              <a:t>con más detalle.</a:t>
            </a:r>
          </a:p>
          <a:p>
            <a:pPr marL="342900" lvl="0" indent="-342900" algn="l" rtl="0">
              <a:spcBef>
                <a:spcPts val="480"/>
              </a:spcBef>
              <a:spcAft>
                <a:spcPts val="0"/>
              </a:spcAft>
              <a:buClr>
                <a:srgbClr val="C00000"/>
              </a:buClr>
              <a:buSzPts val="2400"/>
              <a:buChar char="▪"/>
            </a:pPr>
            <a:r>
              <a:rPr lang="es-US" sz="2200" dirty="0">
                <a:latin typeface="Arial"/>
                <a:ea typeface="Arial"/>
                <a:cs typeface="Arial"/>
                <a:sym typeface="Arial"/>
              </a:rPr>
              <a:t>Identificar los factores que afectan la capacidad de una persona para seguir los pasos en el proceso continuo </a:t>
            </a:r>
            <a:br>
              <a:rPr lang="es-US" sz="2200" dirty="0">
                <a:latin typeface="Arial"/>
                <a:ea typeface="Arial"/>
                <a:cs typeface="Arial"/>
                <a:sym typeface="Arial"/>
              </a:rPr>
            </a:br>
            <a:r>
              <a:rPr lang="es-US" sz="2200" dirty="0">
                <a:latin typeface="Arial"/>
                <a:ea typeface="Arial"/>
                <a:cs typeface="Arial"/>
                <a:sym typeface="Arial"/>
              </a:rPr>
              <a:t>de la atención del VIH.</a:t>
            </a:r>
          </a:p>
        </p:txBody>
      </p:sp>
      <p:sp>
        <p:nvSpPr>
          <p:cNvPr id="134" name="Google Shape;134;p2"/>
          <p:cNvSpPr txBox="1"/>
          <p:nvPr/>
        </p:nvSpPr>
        <p:spPr>
          <a:xfrm>
            <a:off x="304800" y="381001"/>
            <a:ext cx="3461982"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Proceso continuo de la atención del VIH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a:spLocks noGrp="1"/>
          </p:cNvSpPr>
          <p:nvPr>
            <p:ph type="title"/>
          </p:nvPr>
        </p:nvSpPr>
        <p:spPr>
          <a:xfrm>
            <a:off x="567408" y="883145"/>
            <a:ext cx="7793070" cy="69532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US" b="1" dirty="0">
                <a:latin typeface="Arial"/>
                <a:ea typeface="Arial"/>
                <a:cs typeface="Arial"/>
                <a:sym typeface="Arial"/>
              </a:rPr>
              <a:t>Los objetivos nacionales para poner fin </a:t>
            </a:r>
            <a:br>
              <a:rPr lang="es-US" b="1" dirty="0">
                <a:latin typeface="Arial"/>
                <a:ea typeface="Arial"/>
                <a:cs typeface="Arial"/>
                <a:sym typeface="Arial"/>
              </a:rPr>
            </a:br>
            <a:r>
              <a:rPr lang="es-US" b="1" dirty="0">
                <a:latin typeface="Arial"/>
                <a:ea typeface="Arial"/>
                <a:cs typeface="Arial"/>
                <a:sym typeface="Arial"/>
              </a:rPr>
              <a:t>a la epidemia de VIH</a:t>
            </a:r>
          </a:p>
        </p:txBody>
      </p:sp>
      <p:sp>
        <p:nvSpPr>
          <p:cNvPr id="141" name="Google Shape;141;p3"/>
          <p:cNvSpPr txBox="1">
            <a:spLocks noGrp="1"/>
          </p:cNvSpPr>
          <p:nvPr>
            <p:ph type="body" idx="1"/>
          </p:nvPr>
        </p:nvSpPr>
        <p:spPr>
          <a:xfrm>
            <a:off x="567408" y="2044051"/>
            <a:ext cx="6963095" cy="3302794"/>
          </a:xfrm>
          <a:prstGeom prst="rect">
            <a:avLst/>
          </a:prstGeom>
          <a:noFill/>
          <a:ln>
            <a:noFill/>
          </a:ln>
        </p:spPr>
        <p:txBody>
          <a:bodyPr spcFirstLastPara="1" wrap="square" lIns="91425" tIns="0" rIns="91425" bIns="0" anchor="t" anchorCtr="0">
            <a:normAutofit/>
          </a:bodyPr>
          <a:lstStyle/>
          <a:p>
            <a:pPr marL="0" lvl="0" indent="0" algn="l" rtl="0">
              <a:lnSpc>
                <a:spcPct val="90000"/>
              </a:lnSpc>
              <a:spcBef>
                <a:spcPts val="0"/>
              </a:spcBef>
              <a:spcAft>
                <a:spcPts val="0"/>
              </a:spcAft>
              <a:buSzPts val="2220"/>
              <a:buNone/>
            </a:pPr>
            <a:r>
              <a:rPr lang="es-US" sz="2220" u="sng" dirty="0">
                <a:solidFill>
                  <a:srgbClr val="000000"/>
                </a:solidFill>
                <a:latin typeface="Arial"/>
                <a:ea typeface="Arial"/>
                <a:cs typeface="Arial"/>
                <a:sym typeface="Arial"/>
                <a:hlinkClick r:id="rId3"/>
              </a:rPr>
              <a:t>https://www.hiv.gov/federal-response/national-hiv-aids-strategy/nhas-update</a:t>
            </a:r>
          </a:p>
          <a:p>
            <a:pPr marL="342900" lvl="0" indent="-201930" algn="l" rtl="0">
              <a:lnSpc>
                <a:spcPct val="90000"/>
              </a:lnSpc>
              <a:spcBef>
                <a:spcPts val="0"/>
              </a:spcBef>
              <a:spcAft>
                <a:spcPts val="0"/>
              </a:spcAft>
              <a:buSzPts val="2220"/>
              <a:buNone/>
            </a:pPr>
            <a:endParaRPr sz="2220" dirty="0">
              <a:solidFill>
                <a:srgbClr val="000000"/>
              </a:solidFill>
              <a:latin typeface="Arial"/>
              <a:ea typeface="Arial"/>
              <a:cs typeface="Arial"/>
              <a:sym typeface="Arial"/>
            </a:endParaRPr>
          </a:p>
          <a:p>
            <a:pPr marL="342892" lvl="0" indent="-342892" algn="l" rtl="0">
              <a:lnSpc>
                <a:spcPct val="90000"/>
              </a:lnSpc>
              <a:spcBef>
                <a:spcPts val="0"/>
              </a:spcBef>
              <a:spcAft>
                <a:spcPts val="0"/>
              </a:spcAft>
              <a:buClr>
                <a:srgbClr val="C00000"/>
              </a:buClr>
              <a:buSzPts val="2220"/>
              <a:buFont typeface="Arial"/>
              <a:buAutoNum type="arabicParenR"/>
            </a:pPr>
            <a:r>
              <a:rPr lang="es-US" sz="2220" dirty="0">
                <a:solidFill>
                  <a:schemeClr val="dk1"/>
                </a:solidFill>
                <a:latin typeface="Arial"/>
                <a:ea typeface="Arial"/>
                <a:cs typeface="Arial"/>
                <a:sym typeface="Arial"/>
              </a:rPr>
              <a:t>Reducir las nuevas infecciones por VIH;</a:t>
            </a:r>
          </a:p>
          <a:p>
            <a:pPr marL="342892" lvl="0" indent="-342892" algn="l" rtl="0">
              <a:lnSpc>
                <a:spcPct val="90000"/>
              </a:lnSpc>
              <a:spcBef>
                <a:spcPts val="0"/>
              </a:spcBef>
              <a:spcAft>
                <a:spcPts val="0"/>
              </a:spcAft>
              <a:buClr>
                <a:srgbClr val="C00000"/>
              </a:buClr>
              <a:buSzPts val="2220"/>
              <a:buFont typeface="Arial"/>
              <a:buAutoNum type="arabicParenR"/>
            </a:pPr>
            <a:r>
              <a:rPr lang="es-US" sz="2220" dirty="0">
                <a:solidFill>
                  <a:schemeClr val="dk1"/>
                </a:solidFill>
                <a:latin typeface="Arial"/>
                <a:ea typeface="Arial"/>
                <a:cs typeface="Arial"/>
                <a:sym typeface="Arial"/>
              </a:rPr>
              <a:t>Aumentar el acceso a la atención y optimizar los resultados de salud para las personas con VIH; </a:t>
            </a:r>
          </a:p>
          <a:p>
            <a:pPr marL="342892" lvl="0" indent="-342892" algn="l" rtl="0">
              <a:lnSpc>
                <a:spcPct val="90000"/>
              </a:lnSpc>
              <a:spcBef>
                <a:spcPts val="0"/>
              </a:spcBef>
              <a:spcAft>
                <a:spcPts val="0"/>
              </a:spcAft>
              <a:buClr>
                <a:srgbClr val="C00000"/>
              </a:buClr>
              <a:buSzPts val="2220"/>
              <a:buFont typeface="Arial"/>
              <a:buAutoNum type="arabicParenR"/>
            </a:pPr>
            <a:r>
              <a:rPr lang="es-US" sz="2220" dirty="0">
                <a:solidFill>
                  <a:schemeClr val="dk1"/>
                </a:solidFill>
                <a:latin typeface="Arial"/>
                <a:ea typeface="Arial"/>
                <a:cs typeface="Arial"/>
                <a:sym typeface="Arial"/>
              </a:rPr>
              <a:t>Reducir las disparidades y las desigualdades sanitarias relacionadas con el VIH; </a:t>
            </a:r>
          </a:p>
          <a:p>
            <a:pPr marL="342892" lvl="0" indent="-342892" algn="l" rtl="0">
              <a:lnSpc>
                <a:spcPct val="90000"/>
              </a:lnSpc>
              <a:spcBef>
                <a:spcPts val="0"/>
              </a:spcBef>
              <a:spcAft>
                <a:spcPts val="0"/>
              </a:spcAft>
              <a:buClr>
                <a:srgbClr val="C00000"/>
              </a:buClr>
              <a:buSzPts val="2220"/>
              <a:buFont typeface="Arial"/>
              <a:buAutoNum type="arabicParenR"/>
            </a:pPr>
            <a:r>
              <a:rPr lang="es-US" sz="2220" dirty="0">
                <a:solidFill>
                  <a:schemeClr val="dk1"/>
                </a:solidFill>
                <a:latin typeface="Arial"/>
                <a:ea typeface="Arial"/>
                <a:cs typeface="Arial"/>
                <a:sym typeface="Arial"/>
              </a:rPr>
              <a:t>Lograr una respuesta nacional más coordinada </a:t>
            </a:r>
            <a:br>
              <a:rPr lang="es-US" sz="2220" dirty="0">
                <a:solidFill>
                  <a:schemeClr val="dk1"/>
                </a:solidFill>
                <a:latin typeface="Arial"/>
                <a:ea typeface="Arial"/>
                <a:cs typeface="Arial"/>
                <a:sym typeface="Arial"/>
              </a:rPr>
            </a:br>
            <a:r>
              <a:rPr lang="es-US" sz="2220" dirty="0">
                <a:solidFill>
                  <a:schemeClr val="dk1"/>
                </a:solidFill>
                <a:latin typeface="Arial"/>
                <a:ea typeface="Arial"/>
                <a:cs typeface="Arial"/>
                <a:sym typeface="Arial"/>
              </a:rPr>
              <a:t>a la epidemia del VIH.</a:t>
            </a:r>
          </a:p>
        </p:txBody>
      </p:sp>
      <p:pic>
        <p:nvPicPr>
          <p:cNvPr id="142" name="Google Shape;142;p3" descr="Image result for hiv.gov"/>
          <p:cNvPicPr preferRelativeResize="0"/>
          <p:nvPr/>
        </p:nvPicPr>
        <p:blipFill rotWithShape="1">
          <a:blip r:embed="rId4">
            <a:alphaModFix/>
          </a:blip>
          <a:srcRect/>
          <a:stretch/>
        </p:blipFill>
        <p:spPr>
          <a:xfrm>
            <a:off x="7530503" y="2868808"/>
            <a:ext cx="1235869" cy="1134665"/>
          </a:xfrm>
          <a:prstGeom prst="rect">
            <a:avLst/>
          </a:prstGeom>
          <a:noFill/>
          <a:ln>
            <a:noFill/>
          </a:ln>
        </p:spPr>
      </p:pic>
      <p:sp>
        <p:nvSpPr>
          <p:cNvPr id="143" name="Google Shape;143;p3"/>
          <p:cNvSpPr txBox="1"/>
          <p:nvPr/>
        </p:nvSpPr>
        <p:spPr>
          <a:xfrm>
            <a:off x="304799" y="381001"/>
            <a:ext cx="3502925"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Proceso continuo de la atención del VIH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Google Shape;150;p4"/>
          <p:cNvSpPr txBox="1"/>
          <p:nvPr/>
        </p:nvSpPr>
        <p:spPr>
          <a:xfrm>
            <a:off x="304800" y="381001"/>
            <a:ext cx="347892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Proceso continuo de la atención del VIH</a:t>
            </a:r>
          </a:p>
        </p:txBody>
      </p:sp>
      <p:pic>
        <p:nvPicPr>
          <p:cNvPr id="5" name="Imagen 4">
            <a:extLst>
              <a:ext uri="{FF2B5EF4-FFF2-40B4-BE49-F238E27FC236}">
                <a16:creationId xmlns:a16="http://schemas.microsoft.com/office/drawing/2014/main" id="{81F2F491-3079-43F8-A8B0-91B57C9C0A84}"/>
              </a:ext>
            </a:extLst>
          </p:cNvPr>
          <p:cNvPicPr>
            <a:picLocks noChangeAspect="1"/>
          </p:cNvPicPr>
          <p:nvPr/>
        </p:nvPicPr>
        <p:blipFill>
          <a:blip r:embed="rId3"/>
          <a:stretch>
            <a:fillRect/>
          </a:stretch>
        </p:blipFill>
        <p:spPr>
          <a:xfrm>
            <a:off x="496650" y="1362711"/>
            <a:ext cx="8150699" cy="31956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p:nvPr/>
        </p:nvSpPr>
        <p:spPr>
          <a:xfrm>
            <a:off x="975745" y="5154295"/>
            <a:ext cx="6612409" cy="415498"/>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s-US" sz="1050" b="0" i="0" u="none" strike="noStrike" cap="none" dirty="0">
                <a:solidFill>
                  <a:srgbClr val="000000"/>
                </a:solidFill>
                <a:latin typeface="Arial"/>
                <a:ea typeface="Arial"/>
                <a:cs typeface="Arial"/>
                <a:sym typeface="Arial"/>
              </a:rPr>
              <a:t>Centers </a:t>
            </a:r>
            <a:r>
              <a:rPr lang="es-US" sz="1050" b="0" i="0" u="none" strike="noStrike" cap="none" dirty="0" err="1">
                <a:solidFill>
                  <a:srgbClr val="000000"/>
                </a:solidFill>
                <a:latin typeface="Arial"/>
                <a:ea typeface="Arial"/>
                <a:cs typeface="Arial"/>
                <a:sym typeface="Arial"/>
              </a:rPr>
              <a:t>for</a:t>
            </a:r>
            <a:r>
              <a:rPr lang="es-US" sz="1050" b="0" i="0" u="none" strike="noStrike" cap="none" dirty="0">
                <a:solidFill>
                  <a:srgbClr val="000000"/>
                </a:solidFill>
                <a:latin typeface="Arial"/>
                <a:ea typeface="Arial"/>
                <a:cs typeface="Arial"/>
                <a:sym typeface="Arial"/>
              </a:rPr>
              <a:t> </a:t>
            </a:r>
            <a:r>
              <a:rPr lang="es-US" sz="1050" b="0" i="0" u="none" strike="noStrike" cap="none" dirty="0" err="1">
                <a:solidFill>
                  <a:srgbClr val="000000"/>
                </a:solidFill>
                <a:latin typeface="Arial"/>
                <a:ea typeface="Arial"/>
                <a:cs typeface="Arial"/>
                <a:sym typeface="Arial"/>
              </a:rPr>
              <a:t>Disease</a:t>
            </a:r>
            <a:r>
              <a:rPr lang="es-US" sz="1050" b="0" i="0" u="none" strike="noStrike" cap="none" dirty="0">
                <a:solidFill>
                  <a:srgbClr val="000000"/>
                </a:solidFill>
                <a:latin typeface="Arial"/>
                <a:ea typeface="Arial"/>
                <a:cs typeface="Arial"/>
                <a:sym typeface="Arial"/>
              </a:rPr>
              <a:t> Control </a:t>
            </a:r>
            <a:r>
              <a:rPr lang="es-US" sz="1050" b="0" i="0" u="none" strike="noStrike" cap="none" dirty="0" err="1">
                <a:solidFill>
                  <a:srgbClr val="000000"/>
                </a:solidFill>
                <a:latin typeface="Arial"/>
                <a:ea typeface="Arial"/>
                <a:cs typeface="Arial"/>
                <a:sym typeface="Arial"/>
              </a:rPr>
              <a:t>November</a:t>
            </a:r>
            <a:r>
              <a:rPr lang="es-US" sz="1050" b="0" i="0" u="none" strike="noStrike" cap="none" dirty="0">
                <a:solidFill>
                  <a:srgbClr val="000000"/>
                </a:solidFill>
                <a:latin typeface="Arial"/>
                <a:ea typeface="Arial"/>
                <a:cs typeface="Arial"/>
                <a:sym typeface="Arial"/>
              </a:rPr>
              <a:t> 2014 HIV in </a:t>
            </a:r>
            <a:r>
              <a:rPr lang="es-US" sz="1050" b="0" i="0" u="none" strike="noStrike" cap="none" dirty="0" err="1">
                <a:solidFill>
                  <a:srgbClr val="000000"/>
                </a:solidFill>
                <a:latin typeface="Arial"/>
                <a:ea typeface="Arial"/>
                <a:cs typeface="Arial"/>
                <a:sym typeface="Arial"/>
              </a:rPr>
              <a:t>the</a:t>
            </a:r>
            <a:r>
              <a:rPr lang="es-US" sz="1050" b="0" i="0" u="none" strike="noStrike" cap="none" dirty="0">
                <a:solidFill>
                  <a:srgbClr val="000000"/>
                </a:solidFill>
                <a:latin typeface="Arial"/>
                <a:ea typeface="Arial"/>
                <a:cs typeface="Arial"/>
                <a:sym typeface="Arial"/>
              </a:rPr>
              <a:t> </a:t>
            </a:r>
            <a:r>
              <a:rPr lang="es-US" sz="1050" b="0" i="0" u="none" strike="noStrike" cap="none" dirty="0" err="1">
                <a:solidFill>
                  <a:srgbClr val="000000"/>
                </a:solidFill>
                <a:latin typeface="Arial"/>
                <a:ea typeface="Arial"/>
                <a:cs typeface="Arial"/>
                <a:sym typeface="Arial"/>
              </a:rPr>
              <a:t>United</a:t>
            </a:r>
            <a:r>
              <a:rPr lang="es-US" sz="1050" b="0" i="0" u="none" strike="noStrike" cap="none" dirty="0">
                <a:solidFill>
                  <a:srgbClr val="000000"/>
                </a:solidFill>
                <a:latin typeface="Arial"/>
                <a:ea typeface="Arial"/>
                <a:cs typeface="Arial"/>
                <a:sym typeface="Arial"/>
              </a:rPr>
              <a:t> </a:t>
            </a:r>
            <a:r>
              <a:rPr lang="es-US" sz="1050" b="0" i="0" u="none" strike="noStrike" cap="none" dirty="0" err="1">
                <a:solidFill>
                  <a:srgbClr val="000000"/>
                </a:solidFill>
                <a:latin typeface="Arial"/>
                <a:ea typeface="Arial"/>
                <a:cs typeface="Arial"/>
                <a:sym typeface="Arial"/>
              </a:rPr>
              <a:t>States</a:t>
            </a:r>
            <a:r>
              <a:rPr lang="es-US" sz="1050" b="0" i="0" u="none" strike="noStrike" cap="none" dirty="0">
                <a:solidFill>
                  <a:srgbClr val="000000"/>
                </a:solidFill>
                <a:latin typeface="Arial"/>
                <a:ea typeface="Arial"/>
                <a:cs typeface="Arial"/>
                <a:sym typeface="Arial"/>
              </a:rPr>
              <a:t>: “</a:t>
            </a:r>
            <a:r>
              <a:rPr lang="es-US" sz="1050" b="0" i="0" u="none" strike="noStrike" cap="none" dirty="0" err="1">
                <a:solidFill>
                  <a:srgbClr val="000000"/>
                </a:solidFill>
                <a:latin typeface="Arial"/>
                <a:ea typeface="Arial"/>
                <a:cs typeface="Arial"/>
                <a:sym typeface="Arial"/>
              </a:rPr>
              <a:t>Stages</a:t>
            </a:r>
            <a:r>
              <a:rPr lang="es-US" sz="1050" b="0" i="0" u="none" strike="noStrike" cap="none" dirty="0">
                <a:solidFill>
                  <a:srgbClr val="000000"/>
                </a:solidFill>
                <a:latin typeface="Arial"/>
                <a:ea typeface="Arial"/>
                <a:cs typeface="Arial"/>
                <a:sym typeface="Arial"/>
              </a:rPr>
              <a:t> </a:t>
            </a:r>
            <a:r>
              <a:rPr lang="es-US" sz="1050" b="0" i="0" u="none" strike="noStrike" cap="none" dirty="0" err="1">
                <a:solidFill>
                  <a:srgbClr val="000000"/>
                </a:solidFill>
                <a:latin typeface="Arial"/>
                <a:ea typeface="Arial"/>
                <a:cs typeface="Arial"/>
                <a:sym typeface="Arial"/>
              </a:rPr>
              <a:t>of</a:t>
            </a:r>
            <a:r>
              <a:rPr lang="es-US" sz="1050" b="0" i="0" u="none" strike="noStrike" cap="none" dirty="0">
                <a:solidFill>
                  <a:srgbClr val="000000"/>
                </a:solidFill>
                <a:latin typeface="Arial"/>
                <a:ea typeface="Arial"/>
                <a:cs typeface="Arial"/>
                <a:sym typeface="Arial"/>
              </a:rPr>
              <a:t> </a:t>
            </a:r>
            <a:r>
              <a:rPr lang="es-US" sz="1050" b="0" i="0" u="none" strike="noStrike" cap="none" dirty="0" err="1">
                <a:solidFill>
                  <a:srgbClr val="000000"/>
                </a:solidFill>
                <a:latin typeface="Arial"/>
                <a:ea typeface="Arial"/>
                <a:cs typeface="Arial"/>
                <a:sym typeface="Arial"/>
              </a:rPr>
              <a:t>Care</a:t>
            </a:r>
            <a:r>
              <a:rPr lang="es-US" sz="1050" b="0" i="0" u="none" strike="noStrike" cap="none" dirty="0">
                <a:solidFill>
                  <a:srgbClr val="000000"/>
                </a:solidFill>
                <a:latin typeface="Arial"/>
                <a:ea typeface="Arial"/>
                <a:cs typeface="Arial"/>
                <a:sym typeface="Arial"/>
              </a:rPr>
              <a:t>”, noviembre de 2014. Disponible en  </a:t>
            </a:r>
            <a:r>
              <a:rPr lang="es-US" sz="1050" b="0" i="0" u="sng" strike="noStrike" cap="none" dirty="0">
                <a:solidFill>
                  <a:schemeClr val="dk1"/>
                </a:solidFill>
                <a:latin typeface="Arial"/>
                <a:ea typeface="Arial"/>
                <a:cs typeface="Arial"/>
                <a:sym typeface="Arial"/>
                <a:hlinkClick r:id="rId3"/>
              </a:rPr>
              <a:t>https://www.cdc.gov/nchhstp/newsroom/2017/HIV-Continuum-of-Care.html</a:t>
            </a:r>
          </a:p>
        </p:txBody>
      </p:sp>
      <p:sp>
        <p:nvSpPr>
          <p:cNvPr id="157" name="Google Shape;157;p5"/>
          <p:cNvSpPr txBox="1"/>
          <p:nvPr/>
        </p:nvSpPr>
        <p:spPr>
          <a:xfrm>
            <a:off x="304800" y="381000"/>
            <a:ext cx="4267200"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Proceso continuo de la atención del VIH</a:t>
            </a:r>
          </a:p>
        </p:txBody>
      </p:sp>
      <p:pic>
        <p:nvPicPr>
          <p:cNvPr id="3" name="Imagen 2">
            <a:extLst>
              <a:ext uri="{FF2B5EF4-FFF2-40B4-BE49-F238E27FC236}">
                <a16:creationId xmlns:a16="http://schemas.microsoft.com/office/drawing/2014/main" id="{54572566-7AC8-438C-ACBB-B4A7CDFD9267}"/>
              </a:ext>
            </a:extLst>
          </p:cNvPr>
          <p:cNvPicPr>
            <a:picLocks noChangeAspect="1"/>
          </p:cNvPicPr>
          <p:nvPr/>
        </p:nvPicPr>
        <p:blipFill>
          <a:blip r:embed="rId4"/>
          <a:stretch>
            <a:fillRect/>
          </a:stretch>
        </p:blipFill>
        <p:spPr>
          <a:xfrm>
            <a:off x="1359673" y="791377"/>
            <a:ext cx="6424653" cy="4376566"/>
          </a:xfrm>
          <a:prstGeom prst="rect">
            <a:avLst/>
          </a:prstGeom>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803</Words>
  <Application>Microsoft Office PowerPoint</Application>
  <PresentationFormat>Presentación en pantalla (4:3)</PresentationFormat>
  <Paragraphs>56</Paragraphs>
  <Slides>5</Slides>
  <Notes>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vt:i4>
      </vt:variant>
    </vt:vector>
  </HeadingPairs>
  <TitlesOfParts>
    <vt:vector size="11" baseType="lpstr">
      <vt:lpstr>Josefin Sans SemiBold</vt:lpstr>
      <vt:lpstr>Arial</vt:lpstr>
      <vt:lpstr>Josefin Sans</vt:lpstr>
      <vt:lpstr>Calibri</vt:lpstr>
      <vt:lpstr>Noto Sans Symbols</vt:lpstr>
      <vt:lpstr>Blank Presentation</vt:lpstr>
      <vt:lpstr>Proceso continuo de la atención del VIH  </vt:lpstr>
      <vt:lpstr>Objetivos </vt:lpstr>
      <vt:lpstr>Los objetivos nacionales para poner fin  a la epidemia de VIH</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Proceso continuo de la atención del VIH  </dc:title>
  <dc:creator>Rojo, Maria Campos</dc:creator>
  <cp:lastModifiedBy>DS1</cp:lastModifiedBy>
  <cp:revision>2</cp:revision>
  <dcterms:created xsi:type="dcterms:W3CDTF">2018-09-10T14:38:42Z</dcterms:created>
  <dcterms:modified xsi:type="dcterms:W3CDTF">2020-05-04T19:03:12Z</dcterms:modified>
</cp:coreProperties>
</file>