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35" autoAdjust="0"/>
  </p:normalViewPr>
  <p:slideViewPr>
    <p:cSldViewPr showGuides="1">
      <p:cViewPr>
        <p:scale>
          <a:sx n="117" d="100"/>
          <a:sy n="117" d="100"/>
        </p:scale>
        <p:origin x="-115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8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3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7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4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0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CCE4-868C-4387-99A7-3D1FB2F262A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48A9-CFE6-4FE2-8D23-1433FED74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ahpp.org/project/medheart/models-of-car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9323"/>
            <a:ext cx="2743200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dirty="0" smtClean="0"/>
              <a:t>Internal (Harris Health System) Patients</a:t>
            </a:r>
            <a:endParaRPr lang="en-US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57200"/>
            <a:ext cx="274320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dirty="0" smtClean="0"/>
              <a:t>Track </a:t>
            </a:r>
            <a:r>
              <a:rPr lang="en-US" sz="1000" b="1" dirty="0"/>
              <a:t>1 – </a:t>
            </a:r>
            <a:r>
              <a:rPr lang="en-US" sz="1000" b="1" dirty="0" smtClean="0"/>
              <a:t>Scheduled</a:t>
            </a:r>
          </a:p>
          <a:p>
            <a:pPr marL="274320" lvl="1" indent="-171450">
              <a:buFont typeface="Arial" pitchFamily="34" charset="0"/>
              <a:buChar char="•"/>
            </a:pPr>
            <a:r>
              <a:rPr lang="en-US" sz="1000" dirty="0" smtClean="0"/>
              <a:t>Current or out of care homeless TSHC patients</a:t>
            </a:r>
          </a:p>
          <a:p>
            <a:pPr marL="274320" lvl="1" indent="-171450">
              <a:buFont typeface="Arial" pitchFamily="34" charset="0"/>
              <a:buChar char="•"/>
            </a:pPr>
            <a:r>
              <a:rPr lang="en-US" sz="1000" dirty="0" smtClean="0"/>
              <a:t>Hospital Inpatients</a:t>
            </a:r>
          </a:p>
          <a:p>
            <a:pPr marL="274320" lvl="1" indent="-171450">
              <a:buFont typeface="Arial" pitchFamily="34" charset="0"/>
              <a:buChar char="•"/>
            </a:pPr>
            <a:r>
              <a:rPr lang="en-US" sz="1000" dirty="0" smtClean="0"/>
              <a:t>Less urgent patients from HHS HIV testing programs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457200"/>
            <a:ext cx="274320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dirty="0" smtClean="0"/>
              <a:t>Track 2 – Rapid Response</a:t>
            </a:r>
          </a:p>
          <a:p>
            <a:pPr marL="274320" indent="-171450">
              <a:buFont typeface="Arial" pitchFamily="34" charset="0"/>
              <a:buChar char="•"/>
            </a:pPr>
            <a:r>
              <a:rPr lang="en-US" sz="1000" dirty="0" smtClean="0"/>
              <a:t>New or previous diagnoses from HHS testing programs</a:t>
            </a:r>
          </a:p>
          <a:p>
            <a:pPr marL="274320" indent="-171450">
              <a:buFont typeface="Arial" pitchFamily="34" charset="0"/>
              <a:buChar char="•"/>
            </a:pPr>
            <a:r>
              <a:rPr lang="en-US" sz="1000" dirty="0" smtClean="0"/>
              <a:t>HIV+ encountered elsewhere in HHS &amp; in poor health and/or unstably housed</a:t>
            </a:r>
            <a:endParaRPr lang="en-US" sz="1000" dirty="0"/>
          </a:p>
        </p:txBody>
      </p:sp>
      <p:cxnSp>
        <p:nvCxnSpPr>
          <p:cNvPr id="9" name="Elbow Connector 8"/>
          <p:cNvCxnSpPr>
            <a:stCxn id="4" idx="2"/>
            <a:endCxn id="6" idx="0"/>
          </p:cNvCxnSpPr>
          <p:nvPr/>
        </p:nvCxnSpPr>
        <p:spPr>
          <a:xfrm rot="5400000">
            <a:off x="3505200" y="-1066800"/>
            <a:ext cx="228600" cy="2819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>
          <a:xfrm rot="16200000" flipH="1">
            <a:off x="5829300" y="-571500"/>
            <a:ext cx="228600" cy="1828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2728381"/>
            <a:ext cx="1447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continues with linkage process and is still eligible to receive services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1447800"/>
            <a:ext cx="182880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HHS Staff notify CMT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1752600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meet patient at patient location before patient leaves 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4466409" y="2976908"/>
            <a:ext cx="274320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complete contact info &amp; initiate linkage and intervention services including housing and MH/SA services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schedule TSHC screening appointment</a:t>
            </a:r>
          </a:p>
        </p:txBody>
      </p:sp>
      <p:cxnSp>
        <p:nvCxnSpPr>
          <p:cNvPr id="27" name="Straight Arrow Connector 26"/>
          <p:cNvCxnSpPr>
            <a:stCxn id="7" idx="2"/>
            <a:endCxn id="16" idx="0"/>
          </p:cNvCxnSpPr>
          <p:nvPr/>
        </p:nvCxnSpPr>
        <p:spPr>
          <a:xfrm>
            <a:off x="6858000" y="1280160"/>
            <a:ext cx="0" cy="1676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9" idx="1"/>
          </p:cNvCxnSpPr>
          <p:nvPr/>
        </p:nvCxnSpPr>
        <p:spPr>
          <a:xfrm rot="10800000" flipV="1">
            <a:off x="5943600" y="2515493"/>
            <a:ext cx="137160" cy="4437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9" idx="3"/>
            <a:endCxn id="14" idx="0"/>
          </p:cNvCxnSpPr>
          <p:nvPr/>
        </p:nvCxnSpPr>
        <p:spPr>
          <a:xfrm>
            <a:off x="7635240" y="2515493"/>
            <a:ext cx="632460" cy="21288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43800" y="22860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Not interested</a:t>
            </a:r>
            <a:endParaRPr lang="en-US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380809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Interested</a:t>
            </a:r>
            <a:endParaRPr lang="en-US" sz="11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0" y="3752717"/>
            <a:ext cx="2743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plan and goals developed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continue to provide services until patient goals are met and HIV is managed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work on transitioning patient to shelter clinic if patient so chooses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9550" y="2066582"/>
            <a:ext cx="182880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DM generates list weekly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2362200" y="2066582"/>
            <a:ext cx="182880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DM generates list monthly</a:t>
            </a:r>
            <a:endParaRPr lang="en-US" sz="1000" dirty="0"/>
          </a:p>
        </p:txBody>
      </p:sp>
      <p:sp>
        <p:nvSpPr>
          <p:cNvPr id="62" name="Diamond 61"/>
          <p:cNvSpPr/>
          <p:nvPr/>
        </p:nvSpPr>
        <p:spPr>
          <a:xfrm>
            <a:off x="1295400" y="1412798"/>
            <a:ext cx="1828800" cy="611386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Have upcoming appointment?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" idx="2"/>
            <a:endCxn id="62" idx="0"/>
          </p:cNvCxnSpPr>
          <p:nvPr/>
        </p:nvCxnSpPr>
        <p:spPr>
          <a:xfrm>
            <a:off x="2209800" y="1280160"/>
            <a:ext cx="0" cy="132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2" idx="1"/>
            <a:endCxn id="60" idx="0"/>
          </p:cNvCxnSpPr>
          <p:nvPr/>
        </p:nvCxnSpPr>
        <p:spPr>
          <a:xfrm rot="10800000" flipV="1">
            <a:off x="1123950" y="1718490"/>
            <a:ext cx="171450" cy="34809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62" idx="3"/>
            <a:endCxn id="61" idx="0"/>
          </p:cNvCxnSpPr>
          <p:nvPr/>
        </p:nvCxnSpPr>
        <p:spPr>
          <a:xfrm>
            <a:off x="3124200" y="1718491"/>
            <a:ext cx="152400" cy="34809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009900" y="1456982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958696" y="1456982"/>
            <a:ext cx="527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209550" y="2371382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review list to identify patients to approach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2362200" y="2435423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review list to identify patients to approach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209550" y="5331023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continue with re-linkage process</a:t>
            </a:r>
            <a:endParaRPr lang="en-US" sz="10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935979" y="3596139"/>
            <a:ext cx="0" cy="17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0" idx="2"/>
            <a:endCxn id="74" idx="0"/>
          </p:cNvCxnSpPr>
          <p:nvPr/>
        </p:nvCxnSpPr>
        <p:spPr>
          <a:xfrm>
            <a:off x="1123950" y="2220470"/>
            <a:ext cx="0" cy="150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1" idx="2"/>
            <a:endCxn id="75" idx="0"/>
          </p:cNvCxnSpPr>
          <p:nvPr/>
        </p:nvCxnSpPr>
        <p:spPr>
          <a:xfrm>
            <a:off x="3276600" y="2220470"/>
            <a:ext cx="0" cy="2149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362200" y="2968823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try to locate patient and schedule a TSHC appointment</a:t>
            </a:r>
            <a:endParaRPr lang="en-US" sz="1000" dirty="0"/>
          </a:p>
        </p:txBody>
      </p:sp>
      <p:sp>
        <p:nvSpPr>
          <p:cNvPr id="87" name="Diamond 86"/>
          <p:cNvSpPr/>
          <p:nvPr/>
        </p:nvSpPr>
        <p:spPr>
          <a:xfrm>
            <a:off x="1295400" y="3624441"/>
            <a:ext cx="1828800" cy="1834158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When patient is at TSHC, CMT present intervention and perform brief assessment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8" name="Elbow Connector 87"/>
          <p:cNvCxnSpPr>
            <a:stCxn id="84" idx="2"/>
            <a:endCxn id="87" idx="0"/>
          </p:cNvCxnSpPr>
          <p:nvPr/>
        </p:nvCxnSpPr>
        <p:spPr>
          <a:xfrm rot="16200000" flipH="1">
            <a:off x="1492955" y="2907595"/>
            <a:ext cx="347841" cy="10858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6" idx="2"/>
            <a:endCxn id="87" idx="0"/>
          </p:cNvCxnSpPr>
          <p:nvPr/>
        </p:nvCxnSpPr>
        <p:spPr>
          <a:xfrm rot="5400000">
            <a:off x="2569280" y="2917120"/>
            <a:ext cx="347841" cy="1066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5" idx="2"/>
            <a:endCxn id="86" idx="0"/>
          </p:cNvCxnSpPr>
          <p:nvPr/>
        </p:nvCxnSpPr>
        <p:spPr>
          <a:xfrm>
            <a:off x="3276600" y="2743200"/>
            <a:ext cx="0" cy="225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87" idx="1"/>
            <a:endCxn id="76" idx="0"/>
          </p:cNvCxnSpPr>
          <p:nvPr/>
        </p:nvCxnSpPr>
        <p:spPr>
          <a:xfrm rot="10800000" flipV="1">
            <a:off x="1123950" y="4541519"/>
            <a:ext cx="171450" cy="7895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81000" y="4267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Not interested</a:t>
            </a:r>
            <a:endParaRPr lang="en-US" sz="11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2895600" y="3829661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Interested</a:t>
            </a:r>
            <a:endParaRPr lang="en-US" sz="1100" b="1" dirty="0"/>
          </a:p>
        </p:txBody>
      </p:sp>
      <p:sp>
        <p:nvSpPr>
          <p:cNvPr id="59" name="Diamond 58"/>
          <p:cNvSpPr/>
          <p:nvPr/>
        </p:nvSpPr>
        <p:spPr>
          <a:xfrm>
            <a:off x="6080760" y="2209800"/>
            <a:ext cx="1554480" cy="611386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CMT present intervention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stCxn id="16" idx="2"/>
            <a:endCxn id="18" idx="0"/>
          </p:cNvCxnSpPr>
          <p:nvPr/>
        </p:nvCxnSpPr>
        <p:spPr>
          <a:xfrm>
            <a:off x="6858000" y="1601688"/>
            <a:ext cx="0" cy="150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8" idx="2"/>
            <a:endCxn id="59" idx="0"/>
          </p:cNvCxnSpPr>
          <p:nvPr/>
        </p:nvCxnSpPr>
        <p:spPr>
          <a:xfrm>
            <a:off x="6858000" y="2060377"/>
            <a:ext cx="0" cy="149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09550" y="2814935"/>
            <a:ext cx="1828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</a:t>
            </a:r>
            <a:r>
              <a:rPr lang="en-US" sz="1000" dirty="0"/>
              <a:t>f</a:t>
            </a:r>
            <a:r>
              <a:rPr lang="en-US" sz="1000" dirty="0" smtClean="0"/>
              <a:t>lag selected patients in EMR to be notified when the patient arrives</a:t>
            </a:r>
            <a:endParaRPr lang="en-US" sz="1000" dirty="0"/>
          </a:p>
        </p:txBody>
      </p:sp>
      <p:cxnSp>
        <p:nvCxnSpPr>
          <p:cNvPr id="85" name="Straight Arrow Connector 84"/>
          <p:cNvCxnSpPr>
            <a:stCxn id="74" idx="2"/>
            <a:endCxn id="84" idx="0"/>
          </p:cNvCxnSpPr>
          <p:nvPr/>
        </p:nvCxnSpPr>
        <p:spPr>
          <a:xfrm>
            <a:off x="1123950" y="2679159"/>
            <a:ext cx="0" cy="135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7" idx="3"/>
          </p:cNvCxnSpPr>
          <p:nvPr/>
        </p:nvCxnSpPr>
        <p:spPr>
          <a:xfrm flipV="1">
            <a:off x="3124200" y="3352800"/>
            <a:ext cx="1342209" cy="1188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935979" y="4528810"/>
            <a:ext cx="0" cy="17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72819" y="4706526"/>
            <a:ext cx="176158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r>
              <a:rPr lang="en-US" sz="1000" dirty="0" smtClean="0"/>
              <a:t>Graduate from intervention to 90-day transition period</a:t>
            </a:r>
          </a:p>
        </p:txBody>
      </p:sp>
      <p:sp>
        <p:nvSpPr>
          <p:cNvPr id="51" name="Diamond 50"/>
          <p:cNvSpPr/>
          <p:nvPr/>
        </p:nvSpPr>
        <p:spPr>
          <a:xfrm>
            <a:off x="6553199" y="5291637"/>
            <a:ext cx="1376499" cy="611386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Goals remain met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Diamond 51"/>
          <p:cNvSpPr/>
          <p:nvPr/>
        </p:nvSpPr>
        <p:spPr>
          <a:xfrm>
            <a:off x="5212080" y="4706526"/>
            <a:ext cx="1463040" cy="305693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Goals met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2" idx="3"/>
            <a:endCxn id="50" idx="1"/>
          </p:cNvCxnSpPr>
          <p:nvPr/>
        </p:nvCxnSpPr>
        <p:spPr>
          <a:xfrm>
            <a:off x="6675120" y="4859373"/>
            <a:ext cx="97699" cy="10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1" idx="0"/>
          </p:cNvCxnSpPr>
          <p:nvPr/>
        </p:nvCxnSpPr>
        <p:spPr>
          <a:xfrm>
            <a:off x="7241448" y="5012219"/>
            <a:ext cx="1" cy="279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228511" y="5520386"/>
            <a:ext cx="83929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r>
              <a:rPr lang="en-US" sz="1000" dirty="0" smtClean="0"/>
              <a:t>Standard Care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02359" y="4580168"/>
            <a:ext cx="527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50771" y="5305382"/>
            <a:ext cx="527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cxnSp>
        <p:nvCxnSpPr>
          <p:cNvPr id="71" name="Straight Arrow Connector 70"/>
          <p:cNvCxnSpPr>
            <a:stCxn id="51" idx="3"/>
          </p:cNvCxnSpPr>
          <p:nvPr/>
        </p:nvCxnSpPr>
        <p:spPr>
          <a:xfrm>
            <a:off x="7929698" y="5597330"/>
            <a:ext cx="29228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273731" y="3863217"/>
            <a:ext cx="0" cy="1703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267200" y="3863217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2" idx="1"/>
          </p:cNvCxnSpPr>
          <p:nvPr/>
        </p:nvCxnSpPr>
        <p:spPr>
          <a:xfrm flipH="1" flipV="1">
            <a:off x="4419600" y="4841778"/>
            <a:ext cx="792480" cy="17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419600" y="4137437"/>
            <a:ext cx="0" cy="70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55" idx="1"/>
          </p:cNvCxnSpPr>
          <p:nvPr/>
        </p:nvCxnSpPr>
        <p:spPr>
          <a:xfrm>
            <a:off x="4419600" y="4137437"/>
            <a:ext cx="1524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024155" y="5326737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050971" y="4616626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06388" y="5566992"/>
            <a:ext cx="2285999" cy="30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7200" y="6096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 </a:t>
            </a:r>
          </a:p>
          <a:p>
            <a:r>
              <a:rPr lang="en-US" sz="1200" i="1" dirty="0"/>
              <a:t>This publication is part of a series of manuals that describe models of care that are included in the HRSA SPNS Initiative</a:t>
            </a:r>
            <a:r>
              <a:rPr lang="en-US" sz="1200" dirty="0"/>
              <a:t> Building a Medical Home for HIV Homeless Populations</a:t>
            </a:r>
            <a:r>
              <a:rPr lang="en-US" sz="1200" i="1" dirty="0"/>
              <a:t>.  Learn more at</a:t>
            </a:r>
            <a:r>
              <a:rPr lang="en-US" sz="1200" dirty="0"/>
              <a:t> </a:t>
            </a:r>
            <a:r>
              <a:rPr lang="en-US" sz="1200" u="sng" dirty="0">
                <a:hlinkClick r:id="rId2"/>
              </a:rPr>
              <a:t>http://cahpp.org/project/medheart/models-of-care</a:t>
            </a:r>
            <a:r>
              <a:rPr lang="en-US" sz="1200" dirty="0"/>
              <a:t>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70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5943600" y="1295400"/>
            <a:ext cx="182880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Referring agency informs CMT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5943600" y="1600200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meet patient at patient location before patient leaves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95400" y="1295400"/>
            <a:ext cx="1828800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Referring agency informs CMT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1295400" y="1600200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schedule TSHC screening appointment</a:t>
            </a:r>
            <a:endParaRPr lang="en-US" sz="1000" dirty="0"/>
          </a:p>
        </p:txBody>
      </p:sp>
      <p:cxnSp>
        <p:nvCxnSpPr>
          <p:cNvPr id="71" name="Straight Arrow Connector 70"/>
          <p:cNvCxnSpPr>
            <a:stCxn id="53" idx="2"/>
            <a:endCxn id="56" idx="0"/>
          </p:cNvCxnSpPr>
          <p:nvPr/>
        </p:nvCxnSpPr>
        <p:spPr>
          <a:xfrm>
            <a:off x="6858000" y="1449288"/>
            <a:ext cx="0" cy="150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102" idx="0"/>
          </p:cNvCxnSpPr>
          <p:nvPr/>
        </p:nvCxnSpPr>
        <p:spPr>
          <a:xfrm flipH="1">
            <a:off x="6850380" y="1907977"/>
            <a:ext cx="7620" cy="133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52400" y="3810000"/>
            <a:ext cx="1828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continue with re-linkage process</a:t>
            </a:r>
            <a:endParaRPr lang="en-US" sz="1000" dirty="0"/>
          </a:p>
        </p:txBody>
      </p:sp>
      <p:cxnSp>
        <p:nvCxnSpPr>
          <p:cNvPr id="94" name="Elbow Connector 93"/>
          <p:cNvCxnSpPr>
            <a:stCxn id="48" idx="1"/>
            <a:endCxn id="89" idx="0"/>
          </p:cNvCxnSpPr>
          <p:nvPr/>
        </p:nvCxnSpPr>
        <p:spPr>
          <a:xfrm rot="10800000" flipV="1">
            <a:off x="1066800" y="2926080"/>
            <a:ext cx="228600" cy="8839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048000" y="2601686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Interested</a:t>
            </a:r>
            <a:endParaRPr lang="en-US" sz="11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69582" y="2590800"/>
            <a:ext cx="1054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Not Interested</a:t>
            </a:r>
            <a:endParaRPr lang="en-US" sz="1100" b="1" dirty="0"/>
          </a:p>
        </p:txBody>
      </p:sp>
      <p:cxnSp>
        <p:nvCxnSpPr>
          <p:cNvPr id="99" name="Straight Arrow Connector 98"/>
          <p:cNvCxnSpPr>
            <a:stCxn id="59" idx="2"/>
            <a:endCxn id="64" idx="0"/>
          </p:cNvCxnSpPr>
          <p:nvPr/>
        </p:nvCxnSpPr>
        <p:spPr>
          <a:xfrm>
            <a:off x="2209800" y="1449288"/>
            <a:ext cx="0" cy="150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4" idx="2"/>
            <a:endCxn id="48" idx="0"/>
          </p:cNvCxnSpPr>
          <p:nvPr/>
        </p:nvCxnSpPr>
        <p:spPr>
          <a:xfrm>
            <a:off x="2209800" y="1907977"/>
            <a:ext cx="0" cy="101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48" idx="3"/>
          </p:cNvCxnSpPr>
          <p:nvPr/>
        </p:nvCxnSpPr>
        <p:spPr>
          <a:xfrm>
            <a:off x="3124200" y="2926080"/>
            <a:ext cx="457200" cy="62555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657600" y="59323"/>
            <a:ext cx="2743200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dirty="0"/>
              <a:t>External (non- Harris Health System) Patients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66800" y="457199"/>
            <a:ext cx="228600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dirty="0"/>
              <a:t>Track 1 – Scheduled</a:t>
            </a:r>
          </a:p>
          <a:p>
            <a:pPr marL="102870" lvl="1"/>
            <a:r>
              <a:rPr lang="en-US" sz="1000" dirty="0"/>
              <a:t>Less urgent </a:t>
            </a:r>
            <a:r>
              <a:rPr lang="en-US" sz="1000" dirty="0" smtClean="0"/>
              <a:t>HIV+ homeless patients referred by </a:t>
            </a:r>
            <a:r>
              <a:rPr lang="en-US" sz="1000" dirty="0"/>
              <a:t>external agencies serving homeless and/or HIV populations</a:t>
            </a:r>
            <a:endParaRPr lang="en-US" sz="10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715000" y="457199"/>
            <a:ext cx="228600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dirty="0"/>
              <a:t>Track 2 – Rapid Response</a:t>
            </a:r>
          </a:p>
          <a:p>
            <a:pPr marL="102870" lvl="1"/>
            <a:r>
              <a:rPr lang="en-US" sz="1000" dirty="0"/>
              <a:t>Urgent patients from external agencies serving homeless and/or HIV populations (poor health </a:t>
            </a:r>
            <a:r>
              <a:rPr lang="en-US" sz="1000" dirty="0" smtClean="0"/>
              <a:t>and/or unstably </a:t>
            </a:r>
            <a:r>
              <a:rPr lang="en-US" sz="1000" dirty="0"/>
              <a:t>housed)</a:t>
            </a:r>
            <a:endParaRPr lang="en-US" sz="1000" b="1" dirty="0"/>
          </a:p>
        </p:txBody>
      </p:sp>
      <p:cxnSp>
        <p:nvCxnSpPr>
          <p:cNvPr id="115" name="Elbow Connector 114"/>
          <p:cNvCxnSpPr>
            <a:stCxn id="103" idx="2"/>
            <a:endCxn id="106" idx="0"/>
          </p:cNvCxnSpPr>
          <p:nvPr/>
        </p:nvCxnSpPr>
        <p:spPr>
          <a:xfrm rot="5400000">
            <a:off x="3505201" y="-1066801"/>
            <a:ext cx="228599" cy="2819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103" idx="2"/>
            <a:endCxn id="109" idx="0"/>
          </p:cNvCxnSpPr>
          <p:nvPr/>
        </p:nvCxnSpPr>
        <p:spPr>
          <a:xfrm rot="16200000" flipH="1">
            <a:off x="5829301" y="-571501"/>
            <a:ext cx="228599" cy="1828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9" idx="2"/>
            <a:endCxn id="53" idx="0"/>
          </p:cNvCxnSpPr>
          <p:nvPr/>
        </p:nvCxnSpPr>
        <p:spPr>
          <a:xfrm>
            <a:off x="6858000" y="1097279"/>
            <a:ext cx="0" cy="198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6" idx="2"/>
            <a:endCxn id="59" idx="0"/>
          </p:cNvCxnSpPr>
          <p:nvPr/>
        </p:nvCxnSpPr>
        <p:spPr>
          <a:xfrm>
            <a:off x="2209800" y="1097279"/>
            <a:ext cx="0" cy="198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mond 47"/>
          <p:cNvSpPr/>
          <p:nvPr/>
        </p:nvSpPr>
        <p:spPr>
          <a:xfrm>
            <a:off x="1295400" y="2009001"/>
            <a:ext cx="1828800" cy="1834158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When patient is at TSHC CMT present intervention and perform brief assessment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315200" y="3656112"/>
            <a:ext cx="16589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/>
              <a:t>CMT continues with linkage process and is still eligible for services</a:t>
            </a:r>
            <a:endParaRPr lang="en-US" sz="1000" dirty="0"/>
          </a:p>
        </p:txBody>
      </p:sp>
      <p:cxnSp>
        <p:nvCxnSpPr>
          <p:cNvPr id="91" name="Elbow Connector 90"/>
          <p:cNvCxnSpPr>
            <a:stCxn id="102" idx="1"/>
          </p:cNvCxnSpPr>
          <p:nvPr/>
        </p:nvCxnSpPr>
        <p:spPr>
          <a:xfrm rot="10800000" flipV="1">
            <a:off x="5662550" y="2805324"/>
            <a:ext cx="410590" cy="74631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543800" y="22860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Not interested</a:t>
            </a:r>
            <a:endParaRPr lang="en-US" sz="11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380809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Interested</a:t>
            </a:r>
            <a:endParaRPr lang="en-US" sz="1100" b="1" dirty="0"/>
          </a:p>
        </p:txBody>
      </p:sp>
      <p:sp>
        <p:nvSpPr>
          <p:cNvPr id="102" name="Diamond 101"/>
          <p:cNvSpPr/>
          <p:nvPr/>
        </p:nvSpPr>
        <p:spPr>
          <a:xfrm>
            <a:off x="6073140" y="2041092"/>
            <a:ext cx="1554480" cy="1528465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CMT presents Intervention and performs brief assessment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28600" y="5782270"/>
            <a:ext cx="2057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r>
              <a:rPr lang="en-US" sz="1000" dirty="0" smtClean="0"/>
              <a:t>CMT: Case Management Team</a:t>
            </a:r>
          </a:p>
          <a:p>
            <a:r>
              <a:rPr lang="en-US" sz="1000" dirty="0" smtClean="0"/>
              <a:t>DM: Data Manager</a:t>
            </a:r>
          </a:p>
          <a:p>
            <a:r>
              <a:rPr lang="en-US" sz="1000" dirty="0" smtClean="0"/>
              <a:t>MH: Mental Health</a:t>
            </a:r>
          </a:p>
          <a:p>
            <a:r>
              <a:rPr lang="en-US" sz="1000" dirty="0" smtClean="0"/>
              <a:t>SA: Substance Abuse</a:t>
            </a:r>
          </a:p>
          <a:p>
            <a:r>
              <a:rPr lang="en-US" sz="1000" dirty="0" smtClean="0"/>
              <a:t>TSHC: Thomas Street Health Center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220889" y="2805325"/>
            <a:ext cx="0" cy="8504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2" idx="3"/>
          </p:cNvCxnSpPr>
          <p:nvPr/>
        </p:nvCxnSpPr>
        <p:spPr>
          <a:xfrm>
            <a:off x="7627620" y="2805325"/>
            <a:ext cx="5932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56139" y="3551636"/>
            <a:ext cx="2743200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complete contact info &amp; initiate linkage and intervention services including housing and MH/SA services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schedule TSHC screening appointment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70296" y="4327445"/>
            <a:ext cx="2743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plan and goals developed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continue to provide services until patient goals are met and HIV is managed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dirty="0" smtClean="0"/>
              <a:t>CMT work on transitioning patient to shelter clinic if patient so chooses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668965" y="4170867"/>
            <a:ext cx="0" cy="17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25709" y="5103538"/>
            <a:ext cx="0" cy="17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62549" y="5281254"/>
            <a:ext cx="180505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r>
              <a:rPr lang="en-US" sz="1000" dirty="0" smtClean="0"/>
              <a:t>Graduate from intervention to 90-day transition period</a:t>
            </a:r>
          </a:p>
        </p:txBody>
      </p:sp>
      <p:sp>
        <p:nvSpPr>
          <p:cNvPr id="40" name="Diamond 39"/>
          <p:cNvSpPr/>
          <p:nvPr/>
        </p:nvSpPr>
        <p:spPr>
          <a:xfrm>
            <a:off x="4101810" y="5281254"/>
            <a:ext cx="1463040" cy="305693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Goals met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0" idx="3"/>
            <a:endCxn id="38" idx="1"/>
          </p:cNvCxnSpPr>
          <p:nvPr/>
        </p:nvCxnSpPr>
        <p:spPr>
          <a:xfrm>
            <a:off x="5564850" y="5434101"/>
            <a:ext cx="97699" cy="10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087909" y="5589031"/>
            <a:ext cx="0" cy="277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18240" y="6095114"/>
            <a:ext cx="882759" cy="153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0" rIns="0" bIns="0" rtlCol="0" anchor="ctr" anchorCtr="0">
            <a:spAutoFit/>
          </a:bodyPr>
          <a:lstStyle/>
          <a:p>
            <a:r>
              <a:rPr lang="en-US" sz="1000" dirty="0" smtClean="0"/>
              <a:t>Standard Care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92089" y="5154896"/>
            <a:ext cx="527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740501" y="5880110"/>
            <a:ext cx="527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Yes</a:t>
            </a:r>
            <a:endParaRPr lang="en-US" sz="11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25960" y="6191651"/>
            <a:ext cx="29228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3124200" y="5416506"/>
            <a:ext cx="1007001" cy="168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124200" y="4694346"/>
            <a:ext cx="0" cy="70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124201" y="4685176"/>
            <a:ext cx="2460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40701" y="5191354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971800" y="4495800"/>
            <a:ext cx="0" cy="1645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971800" y="4495800"/>
            <a:ext cx="3984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79851" y="582801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</a:t>
            </a:r>
            <a:endParaRPr lang="en-US" sz="1100" b="1" dirty="0"/>
          </a:p>
        </p:txBody>
      </p:sp>
      <p:sp>
        <p:nvSpPr>
          <p:cNvPr id="61" name="Diamond 60"/>
          <p:cNvSpPr/>
          <p:nvPr/>
        </p:nvSpPr>
        <p:spPr>
          <a:xfrm>
            <a:off x="5361216" y="5887421"/>
            <a:ext cx="1463040" cy="611386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Goals  remain met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61" idx="1"/>
          </p:cNvCxnSpPr>
          <p:nvPr/>
        </p:nvCxnSpPr>
        <p:spPr>
          <a:xfrm flipH="1" flipV="1">
            <a:off x="2971800" y="6141720"/>
            <a:ext cx="2389416" cy="51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4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</TotalTime>
  <Words>433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HCHD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Pasalar, Siavash</dc:creator>
  <cp:lastModifiedBy>Ablavsky, Edi</cp:lastModifiedBy>
  <cp:revision>78</cp:revision>
  <cp:lastPrinted>2013-08-05T21:32:16Z</cp:lastPrinted>
  <dcterms:created xsi:type="dcterms:W3CDTF">2013-08-05T19:46:01Z</dcterms:created>
  <dcterms:modified xsi:type="dcterms:W3CDTF">2017-04-12T18:48:02Z</dcterms:modified>
</cp:coreProperties>
</file>