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handoutMasterIdLst>
    <p:handoutMasterId r:id="rId28"/>
  </p:handoutMasterIdLst>
  <p:sldIdLst>
    <p:sldId id="256" r:id="rId2"/>
    <p:sldId id="257" r:id="rId3"/>
    <p:sldId id="258" r:id="rId4"/>
    <p:sldId id="303" r:id="rId5"/>
    <p:sldId id="283" r:id="rId6"/>
    <p:sldId id="312" r:id="rId7"/>
    <p:sldId id="284" r:id="rId8"/>
    <p:sldId id="261" r:id="rId9"/>
    <p:sldId id="262" r:id="rId10"/>
    <p:sldId id="285" r:id="rId11"/>
    <p:sldId id="286" r:id="rId12"/>
    <p:sldId id="279" r:id="rId13"/>
    <p:sldId id="275" r:id="rId14"/>
    <p:sldId id="270" r:id="rId15"/>
    <p:sldId id="264" r:id="rId16"/>
    <p:sldId id="265" r:id="rId17"/>
    <p:sldId id="309" r:id="rId18"/>
    <p:sldId id="311" r:id="rId19"/>
    <p:sldId id="308" r:id="rId20"/>
    <p:sldId id="291" r:id="rId21"/>
    <p:sldId id="289" r:id="rId22"/>
    <p:sldId id="310" r:id="rId23"/>
    <p:sldId id="306" r:id="rId24"/>
    <p:sldId id="307" r:id="rId25"/>
    <p:sldId id="268" r:id="rId2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57343" autoAdjust="0"/>
  </p:normalViewPr>
  <p:slideViewPr>
    <p:cSldViewPr snapToGrid="0">
      <p:cViewPr varScale="1">
        <p:scale>
          <a:sx n="61" d="100"/>
          <a:sy n="61" d="100"/>
        </p:scale>
        <p:origin x="-1296" y="-84"/>
      </p:cViewPr>
      <p:guideLst>
        <p:guide orient="horz" pos="2160"/>
        <p:guide pos="3840"/>
      </p:guideLst>
    </p:cSldViewPr>
  </p:slideViewPr>
  <p:outlineViewPr>
    <p:cViewPr>
      <p:scale>
        <a:sx n="33" d="100"/>
        <a:sy n="33" d="100"/>
      </p:scale>
      <p:origin x="0" y="-19824"/>
    </p:cViewPr>
  </p:outlineViewPr>
  <p:notesTextViewPr>
    <p:cViewPr>
      <p:scale>
        <a:sx n="150" d="100"/>
        <a:sy n="150" d="100"/>
      </p:scale>
      <p:origin x="0" y="0"/>
    </p:cViewPr>
  </p:notesTextViewPr>
  <p:notesViewPr>
    <p:cSldViewPr snapToGrid="0">
      <p:cViewPr>
        <p:scale>
          <a:sx n="200" d="100"/>
          <a:sy n="200" d="100"/>
        </p:scale>
        <p:origin x="115" y="-59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sz="quarter" idx="1"/>
          </p:nvPr>
        </p:nvSpPr>
        <p:spPr>
          <a:xfrm>
            <a:off x="3970940" y="0"/>
            <a:ext cx="3037840" cy="464820"/>
          </a:xfrm>
          <a:prstGeom prst="rect">
            <a:avLst/>
          </a:prstGeom>
        </p:spPr>
        <p:txBody>
          <a:bodyPr vert="horz" lIns="93162" tIns="46581" rIns="93162" bIns="46581" rtlCol="0"/>
          <a:lstStyle>
            <a:lvl1pPr algn="r">
              <a:defRPr sz="1200"/>
            </a:lvl1pPr>
          </a:lstStyle>
          <a:p>
            <a:fld id="{6A7E42D6-4E60-429C-B5A2-EF253C60C332}" type="datetimeFigureOut">
              <a:rPr lang="en-US" smtClean="0"/>
              <a:t>5/22/2015</a:t>
            </a:fld>
            <a:endParaRPr lang="en-US" dirty="0"/>
          </a:p>
        </p:txBody>
      </p:sp>
      <p:sp>
        <p:nvSpPr>
          <p:cNvPr id="4" name="Footer Placeholder 3"/>
          <p:cNvSpPr>
            <a:spLocks noGrp="1"/>
          </p:cNvSpPr>
          <p:nvPr>
            <p:ph type="ftr" sz="quarter" idx="2"/>
          </p:nvPr>
        </p:nvSpPr>
        <p:spPr>
          <a:xfrm>
            <a:off x="2" y="8829968"/>
            <a:ext cx="3037840" cy="464820"/>
          </a:xfrm>
          <a:prstGeom prst="rect">
            <a:avLst/>
          </a:prstGeom>
        </p:spPr>
        <p:txBody>
          <a:bodyPr vert="horz" lIns="93162" tIns="46581" rIns="93162"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0" y="8829968"/>
            <a:ext cx="3037840" cy="464820"/>
          </a:xfrm>
          <a:prstGeom prst="rect">
            <a:avLst/>
          </a:prstGeom>
        </p:spPr>
        <p:txBody>
          <a:bodyPr vert="horz" lIns="93162" tIns="46581" rIns="93162" bIns="46581" rtlCol="0" anchor="b"/>
          <a:lstStyle>
            <a:lvl1pPr algn="r">
              <a:defRPr sz="1200"/>
            </a:lvl1pPr>
          </a:lstStyle>
          <a:p>
            <a:fld id="{7BA86641-E8A2-4817-88E7-5B92A143BF4A}" type="slidenum">
              <a:rPr lang="en-US" smtClean="0"/>
              <a:t>‹#›</a:t>
            </a:fld>
            <a:endParaRPr lang="en-US" dirty="0"/>
          </a:p>
        </p:txBody>
      </p:sp>
    </p:spTree>
    <p:extLst>
      <p:ext uri="{BB962C8B-B14F-4D97-AF65-F5344CB8AC3E}">
        <p14:creationId xmlns:p14="http://schemas.microsoft.com/office/powerpoint/2010/main" val="39589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7840" cy="466434"/>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40" y="0"/>
            <a:ext cx="3037840" cy="466434"/>
          </a:xfrm>
          <a:prstGeom prst="rect">
            <a:avLst/>
          </a:prstGeom>
        </p:spPr>
        <p:txBody>
          <a:bodyPr vert="horz" lIns="93162" tIns="46581" rIns="93162" bIns="46581" rtlCol="0"/>
          <a:lstStyle>
            <a:lvl1pPr algn="r">
              <a:defRPr sz="1200"/>
            </a:lvl1pPr>
          </a:lstStyle>
          <a:p>
            <a:fld id="{FE35E09F-3D74-477F-9220-B955DCDD1DD8}" type="datetimeFigureOut">
              <a:rPr lang="en-US" smtClean="0"/>
              <a:t>5/22/2015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9"/>
            <a:ext cx="3037840" cy="466432"/>
          </a:xfrm>
          <a:prstGeom prst="rect">
            <a:avLst/>
          </a:prstGeom>
        </p:spPr>
        <p:txBody>
          <a:bodyPr vert="horz" lIns="93162" tIns="46581" rIns="93162"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9"/>
            <a:ext cx="3037840" cy="466432"/>
          </a:xfrm>
          <a:prstGeom prst="rect">
            <a:avLst/>
          </a:prstGeom>
        </p:spPr>
        <p:txBody>
          <a:bodyPr vert="horz" lIns="93162" tIns="46581" rIns="93162" bIns="46581" rtlCol="0" anchor="b"/>
          <a:lstStyle>
            <a:lvl1pPr algn="r">
              <a:defRPr sz="1200"/>
            </a:lvl1pPr>
          </a:lstStyle>
          <a:p>
            <a:fld id="{1F522C79-784B-4DE6-9626-0768E196D023}" type="slidenum">
              <a:rPr lang="en-US" smtClean="0"/>
              <a:t>‹#›</a:t>
            </a:fld>
            <a:endParaRPr lang="en-US" dirty="0"/>
          </a:p>
        </p:txBody>
      </p:sp>
    </p:spTree>
    <p:extLst>
      <p:ext uri="{BB962C8B-B14F-4D97-AF65-F5344CB8AC3E}">
        <p14:creationId xmlns:p14="http://schemas.microsoft.com/office/powerpoint/2010/main" val="92731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414"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ecfr.gov/cgi-bin/retrieveECFR?gp=1&amp;SID=d68d458b10a5d358d95996eb90798e47&amp;ty=HTML&amp;h=L&amp;r=PART&amp;n=pt45.1.75#se45.1.75_12"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p45.1.75.e"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hab.hrsa.gov/manageyourgrant/policiesletters.html"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to this presentation designed</a:t>
            </a:r>
            <a:r>
              <a:rPr lang="en-US" sz="1200" kern="1200" baseline="0" dirty="0" smtClean="0">
                <a:solidFill>
                  <a:schemeClr val="tx1"/>
                </a:solidFill>
                <a:effectLst/>
                <a:latin typeface="+mn-lt"/>
                <a:ea typeface="+mn-ea"/>
                <a:cs typeface="+mn-cs"/>
              </a:rPr>
              <a:t> to help Part A grant recipients and their Planning Councils/Planning bodies operationalize Policy Clarification Notice (PCN) #15-01.  The PCN is available on the HRSA website at http://hab.hrsa.gov/manageyourgrant/policiesletters.html.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RWHAP recipients and subrecipients are subject to </a:t>
            </a:r>
            <a:r>
              <a:rPr lang="en-US" sz="1200" u="sng" kern="1200" dirty="0" smtClean="0">
                <a:solidFill>
                  <a:schemeClr val="tx1"/>
                </a:solidFill>
                <a:effectLst/>
                <a:latin typeface="+mn-lt"/>
                <a:ea typeface="+mn-ea"/>
                <a:cs typeface="+mn-cs"/>
                <a:hlinkClick r:id="rId3"/>
              </a:rPr>
              <a:t>45 CFR part 75 –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kern="1200" dirty="0" smtClean="0">
                <a:solidFill>
                  <a:schemeClr val="tx1"/>
                </a:solidFill>
                <a:effectLst/>
                <a:latin typeface="+mn-lt"/>
                <a:ea typeface="+mn-ea"/>
                <a:cs typeface="+mn-cs"/>
              </a:rPr>
              <a:t> (the Uniform Guidance)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Uniform Guidance is referenced throughout this presentation.</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general note, </a:t>
            </a:r>
            <a:r>
              <a:rPr lang="en-US" sz="1200" kern="1200" dirty="0" smtClean="0">
                <a:solidFill>
                  <a:schemeClr val="tx1"/>
                </a:solidFill>
                <a:effectLst/>
                <a:latin typeface="+mn-lt"/>
                <a:ea typeface="+mn-ea"/>
                <a:cs typeface="+mn-cs"/>
              </a:rPr>
              <a:t>Part A grantees and their</a:t>
            </a:r>
            <a:r>
              <a:rPr lang="en-US" sz="1200" kern="1200" baseline="0" dirty="0" smtClean="0">
                <a:solidFill>
                  <a:schemeClr val="tx1"/>
                </a:solidFill>
                <a:effectLst/>
                <a:latin typeface="+mn-lt"/>
                <a:ea typeface="+mn-ea"/>
                <a:cs typeface="+mn-cs"/>
              </a:rPr>
              <a:t> Planning Councils/Planning bodies should always keep the following in mind as they are allocating RWHAP funds: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226725" indent="-226725" defTabSz="931619">
              <a:spcAft>
                <a:spcPts val="1190"/>
              </a:spcAft>
              <a:buFont typeface="+mj-lt"/>
              <a:buAutoNum type="arabicPeriod"/>
              <a:defRPr/>
            </a:pPr>
            <a:r>
              <a:rPr lang="en-US" altLang="en-US" sz="1200" cap="none" dirty="0" smtClean="0">
                <a:solidFill>
                  <a:schemeClr val="tx1"/>
                </a:solidFill>
                <a:latin typeface="+mn-lt"/>
              </a:rPr>
              <a:t>Contrary to popular belief, accounting is not an exact science. There are a lot of grey areas.  Accountants </a:t>
            </a:r>
            <a:r>
              <a:rPr lang="en-US" altLang="en-US" sz="1200" cap="none" smtClean="0">
                <a:solidFill>
                  <a:schemeClr val="tx1"/>
                </a:solidFill>
                <a:latin typeface="+mn-lt"/>
              </a:rPr>
              <a:t>embrace them.</a:t>
            </a:r>
            <a:endParaRPr lang="en-US" altLang="en-US" sz="1200" cap="none" dirty="0" smtClean="0">
              <a:solidFill>
                <a:schemeClr val="tx1"/>
              </a:solidFill>
              <a:latin typeface="+mn-lt"/>
            </a:endParaRPr>
          </a:p>
          <a:p>
            <a:pPr marL="226725" indent="-226725" defTabSz="931619">
              <a:spcAft>
                <a:spcPts val="1190"/>
              </a:spcAft>
              <a:buFont typeface="+mj-lt"/>
              <a:buAutoNum type="arabicPeriod"/>
              <a:defRPr/>
            </a:pPr>
            <a:r>
              <a:rPr lang="en-US" altLang="en-US" sz="1200" cap="none" dirty="0" smtClean="0">
                <a:solidFill>
                  <a:schemeClr val="tx1"/>
                </a:solidFill>
                <a:latin typeface="+mn-lt"/>
              </a:rPr>
              <a:t>So it</a:t>
            </a:r>
            <a:r>
              <a:rPr lang="en-US" altLang="en-US" sz="1200" cap="none" baseline="0" dirty="0" smtClean="0">
                <a:solidFill>
                  <a:schemeClr val="tx1"/>
                </a:solidFill>
                <a:latin typeface="+mn-lt"/>
              </a:rPr>
              <a:t> i</a:t>
            </a:r>
            <a:r>
              <a:rPr lang="en-US" altLang="en-US" sz="1200" cap="none" dirty="0" smtClean="0">
                <a:solidFill>
                  <a:schemeClr val="tx1"/>
                </a:solidFill>
                <a:latin typeface="+mn-lt"/>
              </a:rPr>
              <a:t>s not surprising that we work with grey principles like:</a:t>
            </a:r>
          </a:p>
          <a:p>
            <a:pPr defTabSz="931619">
              <a:spcAft>
                <a:spcPts val="1190"/>
              </a:spcAft>
              <a:defRPr/>
            </a:pPr>
            <a:endParaRPr lang="en-US" altLang="en-US" sz="1200" cap="none" dirty="0" smtClean="0">
              <a:solidFill>
                <a:schemeClr val="tx1"/>
              </a:solidFill>
              <a:latin typeface="+mn-lt"/>
            </a:endParaRP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Reasonableness—it</a:t>
            </a:r>
            <a:r>
              <a:rPr lang="en-US" altLang="en-US" sz="1200" cap="none" baseline="0" dirty="0" smtClean="0">
                <a:solidFill>
                  <a:schemeClr val="tx1"/>
                </a:solidFill>
                <a:latin typeface="+mn-lt"/>
              </a:rPr>
              <a:t> </a:t>
            </a:r>
            <a:r>
              <a:rPr lang="en-US" altLang="en-US" sz="1200" cap="none" dirty="0" smtClean="0">
                <a:solidFill>
                  <a:schemeClr val="tx1"/>
                </a:solidFill>
                <a:latin typeface="+mn-lt"/>
              </a:rPr>
              <a:t>is about same activity, same profession, same area.  So an</a:t>
            </a:r>
            <a:r>
              <a:rPr lang="en-US" altLang="en-US" sz="1200" cap="none" baseline="0" dirty="0" smtClean="0">
                <a:solidFill>
                  <a:schemeClr val="tx1"/>
                </a:solidFill>
                <a:latin typeface="+mn-lt"/>
              </a:rPr>
              <a:t> </a:t>
            </a:r>
            <a:r>
              <a:rPr lang="en-US" altLang="en-US" sz="1200" cap="none" dirty="0" smtClean="0">
                <a:solidFill>
                  <a:schemeClr val="tx1"/>
                </a:solidFill>
                <a:latin typeface="+mn-lt"/>
              </a:rPr>
              <a:t>HIV family physician in New Jersey making $200,000 and the same position at $80,000 in Puerto Rico may both be reasonable</a:t>
            </a:r>
          </a:p>
          <a:p>
            <a:pPr marL="628650" lvl="1" indent="-171450" defTabSz="931619">
              <a:spcAft>
                <a:spcPts val="1190"/>
              </a:spcAft>
              <a:buFont typeface="Arial" panose="020B0604020202020204" pitchFamily="34" charset="0"/>
              <a:buChar char="•"/>
              <a:defRPr/>
            </a:pPr>
            <a:r>
              <a:rPr lang="en-US" altLang="en-US" sz="1200" cap="none" dirty="0" err="1" smtClean="0">
                <a:solidFill>
                  <a:schemeClr val="tx1"/>
                </a:solidFill>
                <a:latin typeface="+mn-lt"/>
              </a:rPr>
              <a:t>Allowability</a:t>
            </a:r>
            <a:r>
              <a:rPr lang="en-US" altLang="en-US" sz="1200" cap="none" dirty="0" smtClean="0">
                <a:solidFill>
                  <a:schemeClr val="tx1"/>
                </a:solidFill>
                <a:latin typeface="+mn-lt"/>
              </a:rPr>
              <a:t>–is the inclusion of a cost as defined by the legislation, the HHS Uniform Guidance (45 CFR part</a:t>
            </a:r>
            <a:r>
              <a:rPr lang="en-US" altLang="en-US" sz="1200" cap="none" baseline="0" dirty="0" smtClean="0">
                <a:solidFill>
                  <a:schemeClr val="tx1"/>
                </a:solidFill>
                <a:latin typeface="+mn-lt"/>
              </a:rPr>
              <a:t> 75) </a:t>
            </a:r>
            <a:r>
              <a:rPr lang="en-US" altLang="en-US" sz="1200" cap="none" dirty="0" smtClean="0">
                <a:solidFill>
                  <a:schemeClr val="tx1"/>
                </a:solidFill>
                <a:latin typeface="+mn-lt"/>
              </a:rPr>
              <a:t>– etc.  So rent, audits, medical services are allowable costs</a:t>
            </a:r>
          </a:p>
          <a:p>
            <a:pPr marL="628650" lvl="1" indent="-171450" defTabSz="931619">
              <a:spcAft>
                <a:spcPts val="1190"/>
              </a:spcAft>
              <a:buFont typeface="Arial" panose="020B0604020202020204" pitchFamily="34" charset="0"/>
              <a:buChar char="•"/>
              <a:defRPr/>
            </a:pPr>
            <a:r>
              <a:rPr lang="en-US" altLang="en-US" sz="1200" cap="none" dirty="0" smtClean="0">
                <a:solidFill>
                  <a:schemeClr val="tx1"/>
                </a:solidFill>
                <a:latin typeface="+mn-lt"/>
              </a:rPr>
              <a:t>Allocability—is the practice of apportioning an allowable and reasonable cost using established principles (GAAP,</a:t>
            </a:r>
            <a:r>
              <a:rPr lang="en-US" altLang="en-US" sz="1200" cap="none" baseline="0" dirty="0" smtClean="0">
                <a:solidFill>
                  <a:schemeClr val="tx1"/>
                </a:solidFill>
                <a:latin typeface="+mn-lt"/>
              </a:rPr>
              <a:t> Uniform Guidance</a:t>
            </a:r>
            <a:r>
              <a:rPr lang="en-US" altLang="en-US" sz="1200" cap="none" dirty="0" smtClean="0">
                <a:solidFill>
                  <a:schemeClr val="tx1"/>
                </a:solidFill>
                <a:latin typeface="+mn-lt"/>
              </a:rPr>
              <a:t>) among allowable categories.  So we portion costs based on Ryan White HIV/AIDS program categories (administration, Clinical Quality</a:t>
            </a:r>
            <a:r>
              <a:rPr lang="en-US" altLang="en-US" sz="1200" cap="none" baseline="0" dirty="0" smtClean="0">
                <a:solidFill>
                  <a:schemeClr val="tx1"/>
                </a:solidFill>
                <a:latin typeface="+mn-lt"/>
              </a:rPr>
              <a:t> Management</a:t>
            </a:r>
            <a:r>
              <a:rPr lang="en-US" altLang="en-US" sz="1200" cap="none" dirty="0" smtClean="0">
                <a:solidFill>
                  <a:schemeClr val="tx1"/>
                </a:solidFill>
                <a:latin typeface="+mn-lt"/>
              </a:rPr>
              <a:t>, core and support services).</a:t>
            </a:r>
            <a:r>
              <a:rPr lang="en-US" altLang="en-US" sz="1200" dirty="0" smtClean="0">
                <a:solidFill>
                  <a:schemeClr val="tx1"/>
                </a:solidFill>
                <a:latin typeface="+mn-lt"/>
              </a:rPr>
              <a:t>    </a:t>
            </a:r>
          </a:p>
        </p:txBody>
      </p:sp>
      <p:sp>
        <p:nvSpPr>
          <p:cNvPr id="4" name="Slide Number Placeholder 3"/>
          <p:cNvSpPr>
            <a:spLocks noGrp="1"/>
          </p:cNvSpPr>
          <p:nvPr>
            <p:ph type="sldNum" sz="quarter" idx="10"/>
          </p:nvPr>
        </p:nvSpPr>
        <p:spPr/>
        <p:txBody>
          <a:bodyPr/>
          <a:lstStyle/>
          <a:p>
            <a:fld id="{1F522C79-784B-4DE6-9626-0768E196D023}" type="slidenum">
              <a:rPr lang="en-US" smtClean="0"/>
              <a:t>1</a:t>
            </a:fld>
            <a:endParaRPr lang="en-US" dirty="0"/>
          </a:p>
        </p:txBody>
      </p:sp>
    </p:spTree>
    <p:extLst>
      <p:ext uri="{BB962C8B-B14F-4D97-AF65-F5344CB8AC3E}">
        <p14:creationId xmlns:p14="http://schemas.microsoft.com/office/powerpoint/2010/main" val="416930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AUDIENCE PARTICIPATION</a:t>
            </a:r>
          </a:p>
          <a:p>
            <a:endParaRPr lang="en-US" sz="1200" dirty="0" smtClean="0">
              <a:latin typeface="+mn-lt"/>
            </a:endParaRPr>
          </a:p>
          <a:p>
            <a:r>
              <a:rPr lang="en-US" sz="1200" dirty="0" smtClean="0">
                <a:latin typeface="+mn-lt"/>
              </a:rPr>
              <a:t>All costs are allowable EXCEPT</a:t>
            </a:r>
            <a:r>
              <a:rPr lang="en-US" sz="1200" baseline="0" dirty="0" smtClean="0">
                <a:latin typeface="+mn-lt"/>
              </a:rPr>
              <a:t> for the following:</a:t>
            </a:r>
          </a:p>
          <a:p>
            <a:endParaRPr lang="en-US" sz="1200" baseline="0" dirty="0" smtClean="0">
              <a:latin typeface="+mn-lt"/>
            </a:endParaRPr>
          </a:p>
          <a:p>
            <a:pPr marL="171450" indent="-171450">
              <a:buFont typeface="Arial" panose="020B0604020202020204" pitchFamily="34" charset="0"/>
              <a:buChar char="•"/>
            </a:pPr>
            <a:r>
              <a:rPr lang="en-US" sz="1200" baseline="0" dirty="0" smtClean="0">
                <a:latin typeface="+mn-lt"/>
              </a:rPr>
              <a:t>Cash payments to client (unallowable)</a:t>
            </a:r>
          </a:p>
          <a:p>
            <a:pPr marL="171450" indent="-171450">
              <a:buFont typeface="Arial" panose="020B0604020202020204" pitchFamily="34" charset="0"/>
              <a:buChar char="•"/>
            </a:pPr>
            <a:r>
              <a:rPr lang="en-US" sz="1200" baseline="0" dirty="0" smtClean="0">
                <a:latin typeface="+mn-lt"/>
              </a:rPr>
              <a:t>Syringe Services Program  (unallowable)</a:t>
            </a:r>
          </a:p>
          <a:p>
            <a:pPr marL="171450" indent="-171450">
              <a:buFont typeface="Arial" panose="020B0604020202020204" pitchFamily="34" charset="0"/>
              <a:buChar char="•"/>
            </a:pPr>
            <a:r>
              <a:rPr lang="en-US" sz="1200" baseline="0" dirty="0" smtClean="0">
                <a:latin typeface="+mn-lt"/>
              </a:rPr>
              <a:t>Lobbying Activities  (unallowable)</a:t>
            </a:r>
          </a:p>
          <a:p>
            <a:endParaRPr lang="en-US" sz="1200" baseline="0" dirty="0" smtClean="0">
              <a:latin typeface="+mn-lt"/>
            </a:endParaRPr>
          </a:p>
          <a:p>
            <a:r>
              <a:rPr lang="en-US" sz="1200" baseline="0" dirty="0" smtClean="0">
                <a:latin typeface="+mn-lt"/>
              </a:rPr>
              <a:t>Purchase of vehicles is only allowable with written prior approval from HRSA</a:t>
            </a:r>
            <a:endParaRPr lang="en-US" sz="1200" dirty="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10</a:t>
            </a:fld>
            <a:endParaRPr lang="en-US" dirty="0"/>
          </a:p>
        </p:txBody>
      </p:sp>
    </p:spTree>
    <p:extLst>
      <p:ext uri="{BB962C8B-B14F-4D97-AF65-F5344CB8AC3E}">
        <p14:creationId xmlns:p14="http://schemas.microsoft.com/office/powerpoint/2010/main" val="34592508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solidFill>
                <a:latin typeface="+mn-lt"/>
              </a:rPr>
              <a:t>Exercise objective:</a:t>
            </a:r>
            <a:r>
              <a:rPr lang="en-US" sz="1200" b="0" baseline="0" dirty="0" smtClean="0">
                <a:solidFill>
                  <a:schemeClr val="tx1"/>
                </a:solidFill>
                <a:latin typeface="+mn-lt"/>
              </a:rPr>
              <a:t> </a:t>
            </a:r>
            <a:r>
              <a:rPr lang="en-US" sz="1200" b="0" dirty="0" smtClean="0">
                <a:solidFill>
                  <a:schemeClr val="tx1"/>
                </a:solidFill>
                <a:latin typeface="+mn-lt"/>
              </a:rPr>
              <a:t>to demonstrate the different levels or tiers by which to look at a budget to determine if the cost is allocable;</a:t>
            </a:r>
            <a:r>
              <a:rPr lang="en-US" sz="1200" b="0" baseline="0" dirty="0" smtClean="0">
                <a:solidFill>
                  <a:schemeClr val="tx1"/>
                </a:solidFill>
                <a:latin typeface="+mn-lt"/>
              </a:rPr>
              <a:t> provide a basic understanding of indirect costs.  Reminder for Part A subrecipients, all indirect costs count toward the 10% administrative limit.</a:t>
            </a:r>
            <a:endParaRPr lang="en-US" sz="1200" b="0" dirty="0" smtClean="0">
              <a:solidFill>
                <a:schemeClr val="tx1"/>
              </a:solidFill>
              <a:latin typeface="+mn-lt"/>
            </a:endParaRPr>
          </a:p>
          <a:p>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There is no universal rule for classifying certain cost as either indirect or direct.   </a:t>
            </a:r>
          </a:p>
          <a:p>
            <a:pPr marL="170044" indent="-170044">
              <a:buFont typeface="Arial" panose="020B0604020202020204" pitchFamily="34" charset="0"/>
              <a:buChar char="•"/>
            </a:pPr>
            <a:r>
              <a:rPr lang="en-US" sz="1200" i="1" dirty="0" smtClean="0">
                <a:solidFill>
                  <a:schemeClr val="tx1"/>
                </a:solidFill>
                <a:effectLst/>
                <a:latin typeface="+mn-lt"/>
              </a:rPr>
              <a:t>Facilities and Administration Classification.</a:t>
            </a:r>
            <a:r>
              <a:rPr lang="en-US" sz="1200" dirty="0" smtClean="0">
                <a:solidFill>
                  <a:schemeClr val="tx1"/>
                </a:solidFill>
                <a:latin typeface="+mn-lt"/>
              </a:rPr>
              <a:t> For major institutions of higher education</a:t>
            </a:r>
            <a:r>
              <a:rPr lang="en-US" sz="1200" baseline="0" dirty="0" smtClean="0">
                <a:solidFill>
                  <a:schemeClr val="tx1"/>
                </a:solidFill>
                <a:latin typeface="+mn-lt"/>
              </a:rPr>
              <a:t> </a:t>
            </a:r>
            <a:r>
              <a:rPr lang="en-US" sz="1200" dirty="0" smtClean="0">
                <a:solidFill>
                  <a:schemeClr val="tx1"/>
                </a:solidFill>
                <a:latin typeface="+mn-lt"/>
              </a:rPr>
              <a:t>and major nonprofit organizations, indirect (F&amp;A) costs must be classified within two broad categories: “Facilities” and “Administration.” “Facilities” is defined as depreciation on buildings, equipment and capital improvement, interest on debt associated with certain buildings, equipment and capital improvements, and operations and maintenance expenses. “Administration” is defined as general administration and general expenses such as the director's office, accounting, personnel and all other types of expenditures not listed specifically under one of the subcategories of “Facilities” (including cross allocations from other pools, where applicable). For nonprofit organizations, library expenses are included in the “Administration” category; for institutions of higher education, they are included in the “Facilities” category. </a:t>
            </a:r>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 </a:t>
            </a:r>
            <a:r>
              <a:rPr lang="en-US" sz="1200" b="0" baseline="0" dirty="0" smtClean="0">
                <a:solidFill>
                  <a:schemeClr val="tx1"/>
                </a:solidFill>
                <a:latin typeface="+mn-lt"/>
              </a:rPr>
              <a:t>CONSISTENT treatment of costs is required and essential to avoid double charging of the RWHAP award</a:t>
            </a:r>
            <a:r>
              <a:rPr lang="en-US" sz="1200" b="0" dirty="0" smtClean="0">
                <a:solidFill>
                  <a:schemeClr val="tx1"/>
                </a:solidFill>
                <a:latin typeface="+mn-lt"/>
              </a:rPr>
              <a:t>.</a:t>
            </a:r>
          </a:p>
          <a:p>
            <a:endParaRPr lang="en-US" sz="1200" b="1" dirty="0" smtClean="0">
              <a:solidFill>
                <a:schemeClr val="tx1"/>
              </a:solidFill>
              <a:latin typeface="+mn-lt"/>
            </a:endParaRPr>
          </a:p>
          <a:p>
            <a:r>
              <a:rPr lang="en-US" sz="1200" b="0" dirty="0" smtClean="0">
                <a:solidFill>
                  <a:schemeClr val="tx1"/>
                </a:solidFill>
                <a:latin typeface="+mn-lt"/>
              </a:rPr>
              <a:t>Note:  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a:p>
            <a:endParaRPr lang="en-US" sz="1200" b="1" dirty="0" smtClean="0">
              <a:solidFill>
                <a:schemeClr val="tx1"/>
              </a:solidFill>
              <a:latin typeface="+mn-lt"/>
            </a:endParaRPr>
          </a:p>
          <a:p>
            <a:r>
              <a:rPr lang="en-US" sz="1200" b="0" dirty="0" smtClean="0">
                <a:solidFill>
                  <a:schemeClr val="tx1"/>
                </a:solidFill>
                <a:latin typeface="+mn-lt"/>
              </a:rPr>
              <a:t>See 45 CFR </a:t>
            </a:r>
            <a:r>
              <a:rPr lang="en-US" sz="1200" dirty="0" smtClean="0">
                <a:solidFill>
                  <a:schemeClr val="tx1"/>
                </a:solidFill>
                <a:latin typeface="+mn-lt"/>
              </a:rPr>
              <a:t>§</a:t>
            </a:r>
            <a:r>
              <a:rPr lang="en-US" sz="1200" b="0" dirty="0" smtClean="0">
                <a:solidFill>
                  <a:schemeClr val="tx1"/>
                </a:solidFill>
                <a:latin typeface="+mn-lt"/>
              </a:rPr>
              <a:t>75.412 – 415 DIRECT AND INDIRECT COSTS</a:t>
            </a: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11</a:t>
            </a:fld>
            <a:endParaRPr lang="en-US" dirty="0"/>
          </a:p>
        </p:txBody>
      </p:sp>
    </p:spTree>
    <p:extLst>
      <p:ext uri="{BB962C8B-B14F-4D97-AF65-F5344CB8AC3E}">
        <p14:creationId xmlns:p14="http://schemas.microsoft.com/office/powerpoint/2010/main" val="2213583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mn-lt"/>
              </a:rPr>
              <a:t>This slide represents a change under the Uniform Guidance.  </a:t>
            </a:r>
          </a:p>
          <a:p>
            <a:endParaRPr lang="en-US" sz="1200" dirty="0" smtClean="0">
              <a:solidFill>
                <a:schemeClr val="tx1"/>
              </a:solidFill>
              <a:latin typeface="+mn-lt"/>
            </a:endParaRPr>
          </a:p>
          <a:p>
            <a:pPr marL="170044" indent="-170044">
              <a:buFont typeface="Arial" panose="020B0604020202020204" pitchFamily="34" charset="0"/>
              <a:buChar char="•"/>
            </a:pPr>
            <a:r>
              <a:rPr lang="en-US" sz="1200" dirty="0" smtClean="0">
                <a:solidFill>
                  <a:schemeClr val="tx1"/>
                </a:solidFill>
                <a:latin typeface="+mn-lt"/>
              </a:rPr>
              <a:t>Prior to the Uniform Guidance, the rule was that</a:t>
            </a:r>
            <a:r>
              <a:rPr lang="en-US" sz="1200" baseline="0" dirty="0" smtClean="0">
                <a:solidFill>
                  <a:schemeClr val="tx1"/>
                </a:solidFill>
                <a:latin typeface="+mn-lt"/>
              </a:rPr>
              <a:t> grant recipients </a:t>
            </a:r>
            <a:r>
              <a:rPr lang="en-US" sz="1200" dirty="0" smtClean="0">
                <a:solidFill>
                  <a:schemeClr val="tx1"/>
                </a:solidFill>
                <a:latin typeface="+mn-lt"/>
              </a:rPr>
              <a:t>needed a federal</a:t>
            </a:r>
            <a:r>
              <a:rPr lang="en-US" sz="1200" baseline="0" dirty="0" smtClean="0">
                <a:solidFill>
                  <a:schemeClr val="tx1"/>
                </a:solidFill>
                <a:latin typeface="+mn-lt"/>
              </a:rPr>
              <a:t> </a:t>
            </a:r>
            <a:r>
              <a:rPr lang="en-US" sz="1200" dirty="0" smtClean="0">
                <a:solidFill>
                  <a:schemeClr val="tx1"/>
                </a:solidFill>
                <a:latin typeface="+mn-lt"/>
              </a:rPr>
              <a:t>negotiated indirect cost rate. </a:t>
            </a:r>
            <a:r>
              <a:rPr lang="en-US" sz="1200" baseline="0" dirty="0" smtClean="0">
                <a:solidFill>
                  <a:schemeClr val="tx1"/>
                </a:solidFill>
                <a:latin typeface="+mn-lt"/>
              </a:rPr>
              <a:t>Most (if not all) Part A grant recipients fall into the category that still requires a Federal negotiated indirect cost rate – they receive more than $35M in total federal funds. </a:t>
            </a:r>
          </a:p>
          <a:p>
            <a:pPr marL="170044" indent="-170044">
              <a:buFont typeface="Arial" panose="020B0604020202020204" pitchFamily="34" charset="0"/>
              <a:buChar char="•"/>
            </a:pPr>
            <a:endParaRPr lang="en-US" sz="1200" baseline="0" dirty="0" smtClean="0">
              <a:solidFill>
                <a:schemeClr val="tx1"/>
              </a:solidFill>
              <a:latin typeface="+mn-lt"/>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Other recipients or subrecipients that do not have a federally negotiated indirect cost rate may do one of the following:</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Direct cost all expenses</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Recipients may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negotiate a rate with the Federal government; subrecipients may negotiate a rate with the recipient consistent with the requirements outlined in 45 CFR part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75.  (Grant recipients should contact HHS’s Division of Cost Allocation (DCA). Visit DCA’s website at https://rates.psc.gov/ to learn more about rate agreements, the process for applying for them, and the regional offices which negotiate them.  Subrecipients should contact the RWHAP grant recipient who would be responsible for negotiating their rate.)</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Apply the 10% de minimis rate on a base of modified total direct costs per </a:t>
            </a:r>
            <a:r>
              <a:rPr lang="en-US" sz="1200" u="sng" kern="1200" dirty="0" smtClean="0">
                <a:solidFill>
                  <a:schemeClr val="tx1"/>
                </a:solidFill>
                <a:effectLst/>
                <a:latin typeface="+mn-lt"/>
                <a:ea typeface="+mn-ea"/>
                <a:cs typeface="+mn-cs"/>
                <a:hlinkClick r:id="rId3"/>
              </a:rPr>
              <a:t>45 CFR §75.414(f)</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Modified Total Direct Cost</a:t>
            </a:r>
            <a:r>
              <a:rPr lang="en-US" sz="1200" kern="1200" dirty="0" smtClean="0">
                <a:solidFill>
                  <a:schemeClr val="tx1"/>
                </a:solidFill>
                <a:effectLst/>
                <a:latin typeface="+mn-lt"/>
                <a:ea typeface="+mn-ea"/>
                <a:cs typeface="+mn-cs"/>
              </a:rPr>
              <a:t> (MTDC) means all direct salaries and wages, applicable fringe benefits, materials and supplies, services, travel, and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  (See </a:t>
            </a:r>
            <a:r>
              <a:rPr lang="en-US" sz="1200" u="sng" kern="1200" dirty="0" smtClean="0">
                <a:solidFill>
                  <a:schemeClr val="tx1"/>
                </a:solidFill>
                <a:effectLst/>
                <a:latin typeface="+mn-lt"/>
                <a:ea typeface="+mn-ea"/>
                <a:cs typeface="+mn-cs"/>
                <a:hlinkClick r:id="rId4"/>
              </a:rPr>
              <a:t>45 CFR §75.2 Definitions</a:t>
            </a:r>
            <a:r>
              <a:rPr lang="en-US" sz="1200" kern="1200" dirty="0" smtClean="0">
                <a:solidFill>
                  <a:schemeClr val="tx1"/>
                </a:solidFill>
                <a:effectLst/>
                <a:latin typeface="+mn-lt"/>
                <a:ea typeface="+mn-ea"/>
                <a:cs typeface="+mn-cs"/>
              </a:rPr>
              <a:t>.]</a:t>
            </a:r>
            <a:endParaRPr lang="en-US" sz="1200" baseline="0" dirty="0" smtClean="0">
              <a:solidFill>
                <a:srgbClr val="FF0000"/>
              </a:solidFill>
              <a:latin typeface="+mn-lt"/>
            </a:endParaRPr>
          </a:p>
          <a:p>
            <a:pPr marL="170044" indent="-170044">
              <a:buFont typeface="Arial" panose="020B0604020202020204" pitchFamily="34" charset="0"/>
              <a:buChar char="•"/>
            </a:pPr>
            <a:endParaRPr lang="en-US" sz="1200" dirty="0" smtClean="0">
              <a:solidFill>
                <a:srgbClr val="FF0000"/>
              </a:solidFill>
              <a:latin typeface="+mn-lt"/>
            </a:endParaRPr>
          </a:p>
          <a:p>
            <a:pPr marL="170044" indent="-170044">
              <a:buFont typeface="Arial" panose="020B0604020202020204" pitchFamily="34" charset="0"/>
              <a:buChar char="•"/>
            </a:pPr>
            <a:r>
              <a:rPr lang="en-US" sz="1200" dirty="0" smtClean="0">
                <a:solidFill>
                  <a:srgbClr val="FF0000"/>
                </a:solidFill>
                <a:latin typeface="+mn-lt"/>
              </a:rPr>
              <a:t>As you can see,</a:t>
            </a:r>
            <a:r>
              <a:rPr lang="en-US" sz="1200" baseline="0" dirty="0" smtClean="0">
                <a:solidFill>
                  <a:srgbClr val="FF0000"/>
                </a:solidFill>
                <a:latin typeface="+mn-lt"/>
              </a:rPr>
              <a:t> </a:t>
            </a:r>
            <a:r>
              <a:rPr lang="en-US" sz="1200" dirty="0" smtClean="0">
                <a:solidFill>
                  <a:srgbClr val="FF0000"/>
                </a:solidFill>
                <a:latin typeface="+mn-lt"/>
              </a:rPr>
              <a:t>the principle of consistency surfaces again in this section of the CFR.  </a:t>
            </a:r>
          </a:p>
          <a:p>
            <a:endParaRPr lang="en-US" sz="1200" baseline="0" dirty="0" smtClean="0">
              <a:latin typeface="+mn-lt"/>
            </a:endParaRPr>
          </a:p>
          <a:p>
            <a:r>
              <a:rPr lang="en-US" sz="1200" baseline="0" dirty="0" smtClean="0">
                <a:latin typeface="+mn-lt"/>
              </a:rPr>
              <a:t>45 CFR </a:t>
            </a:r>
            <a:r>
              <a:rPr lang="en-US" sz="1200" dirty="0" smtClean="0">
                <a:latin typeface="+mn-lt"/>
              </a:rPr>
              <a:t>§</a:t>
            </a:r>
            <a:r>
              <a:rPr lang="en-US" sz="1200" baseline="0" dirty="0" smtClean="0">
                <a:latin typeface="+mn-lt"/>
              </a:rPr>
              <a:t>75.352 Requirements for pass-through entities</a:t>
            </a:r>
          </a:p>
          <a:p>
            <a:r>
              <a:rPr lang="en-US" sz="1200" dirty="0" smtClean="0">
                <a:latin typeface="+mn-lt"/>
              </a:rPr>
              <a:t>(a)(4) An approved federally recognized indirect cost rate negotiated between the subrecipient and the Federal Government or, if no such rate exists, either a rate negotiated between the pass-through entity and the subrecipient (in compliance with this part), or a de minimis indirect cost rate as defined in §75.414(f).  </a:t>
            </a:r>
          </a:p>
          <a:p>
            <a:endParaRPr lang="en-US" sz="1200" dirty="0" smtClean="0">
              <a:latin typeface="+mn-lt"/>
            </a:endParaRPr>
          </a:p>
          <a:p>
            <a:r>
              <a:rPr lang="en-US" sz="1200" dirty="0" smtClean="0">
                <a:latin typeface="+mn-lt"/>
              </a:rPr>
              <a:t>Recipient’s cost</a:t>
            </a:r>
            <a:r>
              <a:rPr lang="en-US" sz="1200" baseline="0" dirty="0" smtClean="0">
                <a:latin typeface="+mn-lt"/>
              </a:rPr>
              <a:t>s related to negotiating indirect cost rates for subrecipients would count toward the 10% administrative limit.</a:t>
            </a:r>
            <a:endParaRPr lang="en-US" sz="1200" dirty="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12</a:t>
            </a:fld>
            <a:endParaRPr lang="en-US" dirty="0"/>
          </a:p>
        </p:txBody>
      </p:sp>
    </p:spTree>
    <p:extLst>
      <p:ext uri="{BB962C8B-B14F-4D97-AF65-F5344CB8AC3E}">
        <p14:creationId xmlns:p14="http://schemas.microsoft.com/office/powerpoint/2010/main" val="40051819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This slide notes a significant shift</a:t>
            </a:r>
            <a:r>
              <a:rPr lang="en-US" b="0" baseline="0" dirty="0" smtClean="0">
                <a:solidFill>
                  <a:schemeClr val="tx1"/>
                </a:solidFill>
              </a:rPr>
              <a:t> in policy and </a:t>
            </a:r>
            <a:r>
              <a:rPr lang="en-US" b="0" dirty="0" smtClean="0">
                <a:solidFill>
                  <a:schemeClr val="tx1"/>
                </a:solidFill>
              </a:rPr>
              <a:t>reinforces the need to correctly and consistently allocate direct and indirect costs:  </a:t>
            </a:r>
          </a:p>
          <a:p>
            <a:endParaRPr lang="en-US" b="0" dirty="0" smtClean="0">
              <a:solidFill>
                <a:schemeClr val="tx1"/>
              </a:solidFill>
            </a:endParaRPr>
          </a:p>
          <a:p>
            <a:pPr marL="170044" indent="-170044">
              <a:buFont typeface="Arial" panose="020B0604020202020204" pitchFamily="34" charset="0"/>
              <a:buChar char="•"/>
            </a:pPr>
            <a:r>
              <a:rPr lang="en-US" b="1" dirty="0" smtClean="0">
                <a:solidFill>
                  <a:schemeClr val="tx1"/>
                </a:solidFill>
              </a:rPr>
              <a:t>Facilities expenses related to core and medical support services no longer automatically count toward the 10% administrative limit. </a:t>
            </a:r>
          </a:p>
          <a:p>
            <a:endParaRPr lang="en-US" dirty="0" smtClean="0">
              <a:solidFill>
                <a:schemeClr val="tx1"/>
              </a:solidFill>
            </a:endParaRPr>
          </a:p>
          <a:p>
            <a:r>
              <a:rPr lang="en-US" dirty="0" smtClean="0"/>
              <a:t>All </a:t>
            </a:r>
            <a:r>
              <a:rPr lang="en-US" baseline="0" dirty="0" smtClean="0"/>
              <a:t>indirect costs are not included in the definition of “administrative” expenses subject to the 10% administrative limit for Parts A, B, and C grantees.  Therefore, the portion of direct and </a:t>
            </a:r>
            <a:r>
              <a:rPr lang="en-US" u="sng" baseline="0" dirty="0" smtClean="0"/>
              <a:t>indirect</a:t>
            </a:r>
            <a:r>
              <a:rPr lang="en-US" baseline="0" dirty="0" smtClean="0"/>
              <a:t> facilities expenses related to core medical and support services provided to eligible RWHAP clients would not count toward the 10% administrative limit.  </a:t>
            </a:r>
            <a:r>
              <a:rPr lang="en-US" dirty="0" smtClean="0"/>
              <a:t>These costs would be included in the relevant</a:t>
            </a:r>
            <a:r>
              <a:rPr lang="en-US" baseline="0" dirty="0" smtClean="0"/>
              <a:t> service category. </a:t>
            </a:r>
          </a:p>
          <a:p>
            <a:endParaRPr lang="en-US" baseline="0" dirty="0" smtClean="0"/>
          </a:p>
          <a:p>
            <a:r>
              <a:rPr lang="en-US" dirty="0" smtClean="0"/>
              <a:t>As </a:t>
            </a:r>
            <a:r>
              <a:rPr lang="en-US" dirty="0"/>
              <a:t>an </a:t>
            </a:r>
            <a:r>
              <a:rPr lang="en-US" dirty="0" smtClean="0"/>
              <a:t>example, on </a:t>
            </a:r>
            <a:r>
              <a:rPr lang="en-US" dirty="0"/>
              <a:t>the Allocations/Expenditures </a:t>
            </a:r>
            <a:r>
              <a:rPr lang="en-US" dirty="0" smtClean="0"/>
              <a:t>Reports--the </a:t>
            </a:r>
            <a:r>
              <a:rPr lang="en-US" dirty="0"/>
              <a:t>cost of consulting/office space for non-medical case management would be included under “Support Services” line a</a:t>
            </a:r>
            <a:r>
              <a:rPr lang="en-US" dirty="0" smtClean="0"/>
              <a:t>. Case Management</a:t>
            </a:r>
            <a:r>
              <a:rPr lang="en-US" baseline="0" dirty="0" smtClean="0"/>
              <a:t> (non-Medical).</a:t>
            </a:r>
            <a:r>
              <a:rPr lang="en-US" dirty="0" smtClean="0"/>
              <a:t> </a:t>
            </a:r>
            <a:r>
              <a:rPr lang="en-US" dirty="0"/>
              <a:t> </a:t>
            </a:r>
            <a:r>
              <a:rPr lang="en-US" dirty="0" smtClean="0"/>
              <a:t>Those expenses could not be included as Non-services Grantee Administration costs.</a:t>
            </a:r>
            <a:endParaRPr lang="en-US" dirty="0"/>
          </a:p>
          <a:p>
            <a:endParaRPr lang="en-US" dirty="0"/>
          </a:p>
          <a:p>
            <a:r>
              <a:rPr lang="en-US" dirty="0"/>
              <a:t>Per statute, </a:t>
            </a:r>
            <a:r>
              <a:rPr lang="en-US" u="sng" dirty="0"/>
              <a:t>all</a:t>
            </a:r>
            <a:r>
              <a:rPr lang="en-US" dirty="0"/>
              <a:t> indirect costs are included in the definition of “administrative” expenses subject to the </a:t>
            </a:r>
            <a:r>
              <a:rPr lang="en-US" dirty="0" smtClean="0"/>
              <a:t>aggregate 10</a:t>
            </a:r>
            <a:r>
              <a:rPr lang="en-US" dirty="0"/>
              <a:t>% </a:t>
            </a:r>
            <a:r>
              <a:rPr lang="en-US" dirty="0" smtClean="0"/>
              <a:t>administrative limit </a:t>
            </a:r>
            <a:r>
              <a:rPr lang="en-US" dirty="0"/>
              <a:t>for Parts A and B subrecipients and Part D grantees. Statutory a</a:t>
            </a:r>
            <a:r>
              <a:rPr lang="en-US" dirty="0" smtClean="0"/>
              <a:t>dministrative limits supersede</a:t>
            </a:r>
            <a:r>
              <a:rPr lang="en-US" baseline="0" dirty="0" smtClean="0"/>
              <a:t> an approved indirect cost rate.  If subrecipients treat facilities expenses as indirect, those indirect facilities costs would count toward the 10% administrative limit.  If subrecipients direct charge facilities expenses, the portion of those </a:t>
            </a:r>
            <a:r>
              <a:rPr lang="en-US" u="sng" baseline="0" dirty="0" smtClean="0"/>
              <a:t>direct</a:t>
            </a:r>
            <a:r>
              <a:rPr lang="en-US" baseline="0" dirty="0" smtClean="0"/>
              <a:t> facilities costs related to the core medical and support services provided to eligible RWHAP clients would </a:t>
            </a:r>
            <a:r>
              <a:rPr lang="en-US" u="sng" baseline="0" dirty="0" smtClean="0"/>
              <a:t>not</a:t>
            </a:r>
            <a:r>
              <a:rPr lang="en-US" baseline="0" dirty="0" smtClean="0"/>
              <a:t> count toward the 10% administrative limit.</a:t>
            </a:r>
          </a:p>
          <a:p>
            <a:endParaRPr lang="en-US" baseline="0" dirty="0" smtClean="0"/>
          </a:p>
          <a:p>
            <a:r>
              <a:rPr lang="en-US" baseline="0" dirty="0" smtClean="0"/>
              <a:t>It is important to keep the statutory differences between the Parts in mind since Part A subrecipients may be a Part C grantee.  That entity would be subject to different legislative requirements specific to the 10% administrative limit.</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13</a:t>
            </a:fld>
            <a:endParaRPr lang="en-US" dirty="0"/>
          </a:p>
        </p:txBody>
      </p:sp>
    </p:spTree>
    <p:extLst>
      <p:ext uri="{BB962C8B-B14F-4D97-AF65-F5344CB8AC3E}">
        <p14:creationId xmlns:p14="http://schemas.microsoft.com/office/powerpoint/2010/main" val="3324797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solidFill>
                  <a:schemeClr val="tx1"/>
                </a:solidFill>
              </a:rPr>
              <a:t>AUDIENCE PARTICIPATION (online poll asked</a:t>
            </a:r>
            <a:r>
              <a:rPr lang="en-US" baseline="0" dirty="0" smtClean="0">
                <a:solidFill>
                  <a:schemeClr val="tx1"/>
                </a:solidFill>
              </a:rPr>
              <a:t> “which costs count toward the 10% administrative limit?”</a:t>
            </a:r>
            <a:r>
              <a:rPr lang="en-US" dirty="0" smtClean="0">
                <a:solidFill>
                  <a:schemeClr val="tx1"/>
                </a:solidFill>
              </a:rPr>
              <a:t>)</a:t>
            </a:r>
          </a:p>
          <a:p>
            <a:pPr marL="171450" indent="-171450">
              <a:buFont typeface="Arial" panose="020B0604020202020204" pitchFamily="34" charset="0"/>
              <a:buChar char="•"/>
            </a:pP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Rent associated with administration office—typically</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Rent associated with library-computer room (café) for consumers – typically indirect.</a:t>
            </a:r>
            <a:r>
              <a:rPr lang="en-US" baseline="0" dirty="0" smtClean="0">
                <a:solidFill>
                  <a:schemeClr val="tx1"/>
                </a:solidFill>
              </a:rPr>
              <a: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Service contract for eligibility screening and recertification – typically direct.  Applicable to direct service category.</a:t>
            </a:r>
          </a:p>
          <a:p>
            <a:pPr marL="171450" indent="-171450">
              <a:buFont typeface="Arial" panose="020B0604020202020204" pitchFamily="34" charset="0"/>
              <a:buChar char="•"/>
            </a:pPr>
            <a:r>
              <a:rPr lang="en-US" dirty="0" smtClean="0">
                <a:solidFill>
                  <a:schemeClr val="tx1"/>
                </a:solidFill>
              </a:rPr>
              <a:t>Postage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Telephone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PBM – typically direct.  May</a:t>
            </a:r>
            <a:r>
              <a:rPr lang="en-US" baseline="0" dirty="0" smtClean="0">
                <a:solidFill>
                  <a:schemeClr val="tx1"/>
                </a:solidFill>
              </a:rPr>
              <a:t> be allocated to direct service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Clinic receptionist—if treated as a direct cost and the individual performs</a:t>
            </a:r>
            <a:r>
              <a:rPr lang="en-US" baseline="0" dirty="0" smtClean="0">
                <a:solidFill>
                  <a:schemeClr val="tx1"/>
                </a:solidFill>
              </a:rPr>
              <a:t> all RWHAP client activities, time may be charged to the service category</a:t>
            </a:r>
            <a:r>
              <a:rPr lang="en-US" dirty="0" smtClean="0">
                <a:solidFill>
                  <a:schemeClr val="tx1"/>
                </a:solidFill>
              </a:rPr>
              <a:t>.  If classified</a:t>
            </a:r>
            <a:r>
              <a:rPr lang="en-US" baseline="0" dirty="0" smtClean="0">
                <a:solidFill>
                  <a:schemeClr val="tx1"/>
                </a:solidFill>
              </a:rPr>
              <a:t> as an indirect cost and the individual performs a wide-range of activities, associated costs should be charged to the 10% administrative limit</a:t>
            </a:r>
            <a:r>
              <a:rPr lang="en-US" dirty="0" smtClean="0">
                <a:solidFill>
                  <a:schemeClr val="tx1"/>
                </a:solidFill>
              </a:rPr>
              <a:t>.</a:t>
            </a:r>
          </a:p>
          <a:p>
            <a:pPr marL="171450" indent="-171450">
              <a:buFont typeface="Arial" panose="020B0604020202020204" pitchFamily="34" charset="0"/>
              <a:buChar char="•"/>
            </a:pPr>
            <a:r>
              <a:rPr lang="en-US" dirty="0" smtClean="0">
                <a:solidFill>
                  <a:schemeClr val="tx1"/>
                </a:solidFill>
              </a:rPr>
              <a:t>Indirect cost certificate Texas OMB – costs associated with</a:t>
            </a:r>
            <a:r>
              <a:rPr lang="en-US" baseline="0" dirty="0" smtClean="0">
                <a:solidFill>
                  <a:schemeClr val="tx1"/>
                </a:solidFill>
              </a:rPr>
              <a:t> </a:t>
            </a:r>
            <a:r>
              <a:rPr lang="en-US" dirty="0" smtClean="0">
                <a:solidFill>
                  <a:schemeClr val="tx1"/>
                </a:solidFill>
              </a:rPr>
              <a:t>negotiating indirect cost rates (recipient</a:t>
            </a:r>
            <a:r>
              <a:rPr lang="en-US" baseline="0" dirty="0" smtClean="0">
                <a:solidFill>
                  <a:schemeClr val="tx1"/>
                </a:solidFill>
              </a:rPr>
              <a:t> negotiating with Federal Government or subrecipient negotiating with the recipient) are typically considered indirect costs and are subject to the 10% administrative limit</a:t>
            </a:r>
            <a:r>
              <a:rPr lang="en-US" dirty="0" smtClean="0">
                <a:solidFill>
                  <a:schemeClr val="tx1"/>
                </a:solidFill>
              </a:rPr>
              <a:t>.</a:t>
            </a:r>
          </a:p>
          <a:p>
            <a:pPr marL="171450" indent="-171450">
              <a:buFont typeface="Arial" panose="020B0604020202020204" pitchFamily="34" charset="0"/>
              <a:buChar char="•"/>
            </a:pPr>
            <a:r>
              <a:rPr lang="en-US" dirty="0" smtClean="0">
                <a:solidFill>
                  <a:schemeClr val="tx1"/>
                </a:solidFill>
              </a:rPr>
              <a:t>Planning Council (or Body) expenses would typically be treated</a:t>
            </a:r>
            <a:r>
              <a:rPr lang="en-US" baseline="0" dirty="0" smtClean="0">
                <a:solidFill>
                  <a:schemeClr val="tx1"/>
                </a:solidFill>
              </a:rPr>
              <a:t> as direct costs.  Per statute, these costs would </a:t>
            </a:r>
            <a:r>
              <a:rPr lang="en-US" dirty="0" smtClean="0">
                <a:solidFill>
                  <a:schemeClr val="tx1"/>
                </a:solidFill>
              </a:rPr>
              <a:t>count toward</a:t>
            </a:r>
            <a:r>
              <a:rPr lang="en-US" baseline="0" dirty="0" smtClean="0">
                <a:solidFill>
                  <a:schemeClr val="tx1"/>
                </a:solidFill>
              </a:rPr>
              <a:t>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CAREWare/ARIES/Other data entry related</a:t>
            </a:r>
            <a:r>
              <a:rPr lang="en-US" baseline="0" dirty="0" smtClean="0">
                <a:solidFill>
                  <a:schemeClr val="tx1"/>
                </a:solidFill>
              </a:rPr>
              <a:t> to RWHAP reporting requirements</a:t>
            </a:r>
            <a:r>
              <a:rPr lang="en-US" dirty="0" smtClean="0">
                <a:solidFill>
                  <a:schemeClr val="tx1"/>
                </a:solidFill>
              </a:rPr>
              <a:t> – may be classified as direct or indirect, and are subject to the 10% administrative limit.</a:t>
            </a:r>
          </a:p>
          <a:p>
            <a:pPr marL="171450" indent="-171450">
              <a:buFont typeface="Arial" panose="020B0604020202020204" pitchFamily="34" charset="0"/>
              <a:buChar char="•"/>
            </a:pPr>
            <a:r>
              <a:rPr lang="en-US" dirty="0" smtClean="0">
                <a:solidFill>
                  <a:schemeClr val="tx1"/>
                </a:solidFill>
              </a:rPr>
              <a:t>Clerical Support</a:t>
            </a:r>
            <a:r>
              <a:rPr lang="en-US" baseline="0" dirty="0" smtClean="0">
                <a:solidFill>
                  <a:schemeClr val="tx1"/>
                </a:solidFill>
              </a:rPr>
              <a:t> (</a:t>
            </a:r>
            <a:r>
              <a:rPr lang="en-US" dirty="0" smtClean="0">
                <a:solidFill>
                  <a:schemeClr val="tx1"/>
                </a:solidFill>
              </a:rPr>
              <a:t>strictly full time answering phone for staff,</a:t>
            </a:r>
            <a:r>
              <a:rPr lang="en-US" baseline="0" dirty="0" smtClean="0">
                <a:solidFill>
                  <a:schemeClr val="tx1"/>
                </a:solidFill>
              </a:rPr>
              <a:t> </a:t>
            </a:r>
            <a:r>
              <a:rPr lang="en-US" dirty="0" smtClean="0">
                <a:solidFill>
                  <a:schemeClr val="tx1"/>
                </a:solidFill>
              </a:rPr>
              <a:t>direct administration) – indirect; counts toward the</a:t>
            </a:r>
            <a:r>
              <a:rPr lang="en-US" baseline="0" dirty="0" smtClean="0">
                <a:solidFill>
                  <a:schemeClr val="tx1"/>
                </a:solidFill>
              </a:rPr>
              <a:t> 10% administrative limit.</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Office supplies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Facility Maintenance—typically indirect and may be allocated to program/service and administration (depending on use).</a:t>
            </a:r>
          </a:p>
          <a:p>
            <a:pPr marL="171450" indent="-171450">
              <a:buFont typeface="Arial" panose="020B0604020202020204" pitchFamily="34" charset="0"/>
              <a:buChar char="•"/>
            </a:pPr>
            <a:r>
              <a:rPr lang="en-US" dirty="0" smtClean="0">
                <a:solidFill>
                  <a:schemeClr val="tx1"/>
                </a:solidFill>
              </a:rPr>
              <a:t>Professional magazines</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AIDS magazines front office</a:t>
            </a:r>
            <a:r>
              <a:rPr lang="en-US" baseline="0" dirty="0" smtClean="0">
                <a:solidFill>
                  <a:schemeClr val="tx1"/>
                </a:solidFill>
              </a:rPr>
              <a:t> – may </a:t>
            </a:r>
            <a:r>
              <a:rPr lang="en-US" dirty="0" smtClean="0">
                <a:solidFill>
                  <a:schemeClr val="tx1"/>
                </a:solidFill>
              </a:rPr>
              <a:t>be direct or</a:t>
            </a:r>
            <a:r>
              <a:rPr lang="en-US" baseline="0" dirty="0" smtClean="0">
                <a:solidFill>
                  <a:schemeClr val="tx1"/>
                </a:solidFill>
              </a:rPr>
              <a:t> indirect.  Counts toward the 10% administrative limit.</a:t>
            </a:r>
          </a:p>
          <a:p>
            <a:pPr marL="171450" indent="-171450">
              <a:buFont typeface="Arial" panose="020B0604020202020204" pitchFamily="34" charset="0"/>
              <a:buChar char="•"/>
            </a:pPr>
            <a:r>
              <a:rPr lang="en-US" dirty="0" smtClean="0">
                <a:solidFill>
                  <a:schemeClr val="tx1"/>
                </a:solidFill>
              </a:rPr>
              <a:t>Rent associated with clinic/exam rooms – may be direct or indirect, and allocable to direct service category.</a:t>
            </a:r>
          </a:p>
          <a:p>
            <a:pPr marL="171450" indent="-171450">
              <a:buFont typeface="Arial" panose="020B0604020202020204" pitchFamily="34" charset="0"/>
              <a:buChar char="•"/>
            </a:pPr>
            <a:r>
              <a:rPr lang="en-US" dirty="0" smtClean="0">
                <a:solidFill>
                  <a:schemeClr val="tx1"/>
                </a:solidFill>
              </a:rPr>
              <a:t>Memberships</a:t>
            </a:r>
            <a:r>
              <a:rPr lang="en-US" baseline="0" dirty="0" smtClean="0">
                <a:solidFill>
                  <a:schemeClr val="tx1"/>
                </a:solidFill>
              </a:rPr>
              <a:t> – typically indirect. Counts toward the 10% administrative limit.</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Insurance—typically</a:t>
            </a:r>
            <a:r>
              <a:rPr lang="en-US" baseline="0" dirty="0" smtClean="0">
                <a:solidFill>
                  <a:schemeClr val="tx1"/>
                </a:solidFill>
              </a:rPr>
              <a:t> indirect.  </a:t>
            </a:r>
            <a:r>
              <a:rPr lang="en-US" sz="1200" kern="1200" dirty="0" smtClean="0">
                <a:solidFill>
                  <a:schemeClr val="tx1"/>
                </a:solidFill>
                <a:effectLst/>
                <a:latin typeface="+mn-lt"/>
                <a:ea typeface="+mn-ea"/>
                <a:cs typeface="+mn-cs"/>
              </a:rPr>
              <a:t>The portion of malpractice insurance for </a:t>
            </a:r>
            <a:r>
              <a:rPr lang="en-US" sz="1200" u="sng" kern="1200" dirty="0" smtClean="0">
                <a:solidFill>
                  <a:schemeClr val="tx1"/>
                </a:solidFill>
                <a:effectLst/>
                <a:latin typeface="+mn-lt"/>
                <a:ea typeface="+mn-ea"/>
                <a:cs typeface="+mn-cs"/>
              </a:rPr>
              <a:t>all licensed practitioners</a:t>
            </a:r>
            <a:r>
              <a:rPr lang="en-US" sz="1200" kern="1200" dirty="0" smtClean="0">
                <a:solidFill>
                  <a:schemeClr val="tx1"/>
                </a:solidFill>
                <a:effectLst/>
                <a:latin typeface="+mn-lt"/>
                <a:ea typeface="+mn-ea"/>
                <a:cs typeface="+mn-cs"/>
              </a:rPr>
              <a:t> related to RWHAP clinical care may be charged to the relevant service category.  Malpractice insurance for the clinic or facility counts toward the 10% administrative cost limit.  Other types of insurance, including general liability, property, and auto insurance coun</a:t>
            </a:r>
            <a:r>
              <a:rPr lang="en-US" sz="1200" kern="1200" baseline="0" dirty="0" smtClean="0">
                <a:solidFill>
                  <a:schemeClr val="tx1"/>
                </a:solidFill>
                <a:effectLst/>
                <a:latin typeface="+mn-lt"/>
                <a:ea typeface="+mn-ea"/>
                <a:cs typeface="+mn-cs"/>
              </a:rPr>
              <a:t>t toward the 10% administrative limit.</a:t>
            </a:r>
            <a:endParaRPr lang="en-US" sz="1200" kern="1200" dirty="0" smtClean="0">
              <a:solidFill>
                <a:schemeClr val="tx1"/>
              </a:solidFill>
              <a:effectLst/>
              <a:latin typeface="+mn-lt"/>
              <a:ea typeface="+mn-ea"/>
              <a:cs typeface="+mn-cs"/>
            </a:endParaRPr>
          </a:p>
          <a:p>
            <a:endParaRPr lang="en-US" i="1" dirty="0" smtClean="0">
              <a:solidFill>
                <a:schemeClr val="tx1"/>
              </a:solidFill>
            </a:endParaRPr>
          </a:p>
          <a:p>
            <a:r>
              <a:rPr lang="en-US" i="1" dirty="0" smtClean="0">
                <a:solidFill>
                  <a:schemeClr val="tx1"/>
                </a:solidFill>
              </a:rPr>
              <a:t>Reminder:</a:t>
            </a:r>
            <a:r>
              <a:rPr lang="en-US" i="1" baseline="0" dirty="0" smtClean="0">
                <a:solidFill>
                  <a:schemeClr val="tx1"/>
                </a:solidFill>
              </a:rPr>
              <a:t>  </a:t>
            </a:r>
          </a:p>
          <a:p>
            <a:r>
              <a:rPr lang="en-US" i="1" baseline="0" dirty="0" smtClean="0">
                <a:solidFill>
                  <a:schemeClr val="tx1"/>
                </a:solidFill>
              </a:rPr>
              <a:t>Answers to whether a cost is typically classified as “direct” or “indirect” will vary for Part A grantees (local government) and subrecipients (nonprofits, institution of higher education, etc.).  For Part A subrecipients, </a:t>
            </a:r>
            <a:r>
              <a:rPr lang="en-US" i="1" u="sng" baseline="0" dirty="0" smtClean="0">
                <a:solidFill>
                  <a:schemeClr val="tx1"/>
                </a:solidFill>
              </a:rPr>
              <a:t>all</a:t>
            </a:r>
            <a:r>
              <a:rPr lang="en-US" i="1" baseline="0" dirty="0" smtClean="0">
                <a:solidFill>
                  <a:schemeClr val="tx1"/>
                </a:solidFill>
              </a:rPr>
              <a:t> indirect costs count toward the 10% administrative limit.</a:t>
            </a:r>
          </a:p>
          <a:p>
            <a:endParaRPr lang="en-US" dirty="0" smtClean="0">
              <a:solidFill>
                <a:schemeClr val="tx1"/>
              </a:solidFill>
            </a:endParaRPr>
          </a:p>
          <a:p>
            <a:pPr defTabSz="914248">
              <a:defRPr/>
            </a:pPr>
            <a:r>
              <a:rPr lang="en-US" i="0" baseline="0" dirty="0" smtClean="0">
                <a:solidFill>
                  <a:schemeClr val="tx1"/>
                </a:solidFill>
              </a:rPr>
              <a:t>Per 45 CFR </a:t>
            </a:r>
            <a:r>
              <a:rPr lang="en-US" sz="1200" i="0" dirty="0" smtClean="0">
                <a:solidFill>
                  <a:schemeClr val="tx1"/>
                </a:solidFill>
                <a:latin typeface="+mn-lt"/>
              </a:rPr>
              <a:t>§</a:t>
            </a:r>
            <a:r>
              <a:rPr lang="en-US" i="0" baseline="0" dirty="0" smtClean="0">
                <a:solidFill>
                  <a:schemeClr val="tx1"/>
                </a:solidFill>
              </a:rPr>
              <a:t>75.414(b) </a:t>
            </a:r>
            <a:r>
              <a:rPr lang="en-US" i="1" dirty="0" smtClean="0">
                <a:solidFill>
                  <a:schemeClr val="tx1"/>
                </a:solidFill>
                <a:effectLst/>
              </a:rPr>
              <a:t>Diversity of nonprofit organizations.</a:t>
            </a:r>
            <a:r>
              <a:rPr lang="en-US" dirty="0" smtClean="0">
                <a:solidFill>
                  <a:schemeClr val="tx1"/>
                </a:solidFill>
              </a:rPr>
              <a:t> Because of the diverse characteristics and accounting practices of nonprofit organizations, it is not possible to specify the types of cost which may be classified as indirect (F&amp;A) cost in all situations. Identification with a Federal award rather than the nature of the goods and services involved is the determining factor in distinguishing direct from indirect (F&amp;A) costs of Federal awards. However, typical examples of indirect (F&amp;A) cost for many nonprofit organizations may include depreciation on buildings and equipment, the costs of operating and maintaining facilities, and general administration and general expenses, such as the salaries and expenses of executive officers, personnel administration, and accounting.</a:t>
            </a:r>
          </a:p>
          <a:p>
            <a:endParaRPr lang="en-US" i="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solidFill>
                  <a:schemeClr val="tx1"/>
                </a:solidFill>
              </a:rPr>
              <a:t>Change in Uniform Guidance (reminder):  </a:t>
            </a:r>
            <a:r>
              <a:rPr lang="en-US" sz="1200" b="0" dirty="0" smtClean="0">
                <a:solidFill>
                  <a:schemeClr val="tx1"/>
                </a:solidFill>
                <a:latin typeface="+mn-lt"/>
              </a:rPr>
              <a:t>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 (c)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14</a:t>
            </a:fld>
            <a:endParaRPr lang="en-US" dirty="0"/>
          </a:p>
        </p:txBody>
      </p:sp>
    </p:spTree>
    <p:extLst>
      <p:ext uri="{BB962C8B-B14F-4D97-AF65-F5344CB8AC3E}">
        <p14:creationId xmlns:p14="http://schemas.microsoft.com/office/powerpoint/2010/main" val="1239693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Compliant</a:t>
            </a:r>
            <a:r>
              <a:rPr lang="en-US" baseline="0" dirty="0" smtClean="0"/>
              <a:t> effort reporting is key—especially for those employees who provide direct service that would </a:t>
            </a:r>
            <a:r>
              <a:rPr lang="en-US" u="sng" baseline="0" dirty="0" smtClean="0"/>
              <a:t>not</a:t>
            </a:r>
            <a:r>
              <a:rPr lang="en-US" baseline="0" dirty="0" smtClean="0"/>
              <a:t> count toward the 10% administrative limit AND engage in administrative activities that </a:t>
            </a:r>
            <a:r>
              <a:rPr lang="en-US" i="1" baseline="0" dirty="0" smtClean="0"/>
              <a:t>would</a:t>
            </a:r>
            <a:r>
              <a:rPr lang="en-US" baseline="0" dirty="0" smtClean="0"/>
              <a:t> count toward the 10% administrative limit.</a:t>
            </a:r>
          </a:p>
          <a:p>
            <a:endParaRPr lang="en-US" baseline="0" dirty="0" smtClean="0"/>
          </a:p>
          <a:p>
            <a:r>
              <a:rPr lang="en-US" baseline="0" dirty="0" smtClean="0"/>
              <a:t>See 45 CFR </a:t>
            </a:r>
            <a:r>
              <a:rPr lang="en-US" sz="1200" dirty="0" smtClean="0">
                <a:latin typeface="+mn-lt"/>
              </a:rPr>
              <a:t>§</a:t>
            </a:r>
            <a:r>
              <a:rPr lang="en-US" baseline="0" dirty="0" smtClean="0"/>
              <a:t>75.430 and 431.</a:t>
            </a: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a:solidFill>
                <a:schemeClr val="accent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15</a:t>
            </a:fld>
            <a:endParaRPr lang="en-US" dirty="0"/>
          </a:p>
        </p:txBody>
      </p:sp>
    </p:spTree>
    <p:extLst>
      <p:ext uri="{BB962C8B-B14F-4D97-AF65-F5344CB8AC3E}">
        <p14:creationId xmlns:p14="http://schemas.microsoft.com/office/powerpoint/2010/main" val="1241896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 we have to</a:t>
            </a:r>
            <a:r>
              <a:rPr lang="en-US" baseline="0" dirty="0" smtClean="0">
                <a:solidFill>
                  <a:schemeClr val="tx1"/>
                </a:solidFill>
              </a:rPr>
              <a:t> </a:t>
            </a:r>
            <a:r>
              <a:rPr lang="en-US" dirty="0" smtClean="0">
                <a:solidFill>
                  <a:schemeClr val="tx1"/>
                </a:solidFill>
              </a:rPr>
              <a:t>drill down:</a:t>
            </a:r>
          </a:p>
          <a:p>
            <a:endParaRPr lang="en-US" dirty="0" smtClean="0">
              <a:solidFill>
                <a:schemeClr val="tx1"/>
              </a:solidFill>
            </a:endParaRPr>
          </a:p>
          <a:p>
            <a:pPr marL="226725" indent="-226725">
              <a:buAutoNum type="arabicPeriod"/>
            </a:pPr>
            <a:r>
              <a:rPr lang="en-US" dirty="0" smtClean="0">
                <a:solidFill>
                  <a:schemeClr val="tx1"/>
                </a:solidFill>
              </a:rPr>
              <a:t>Expenses  must be allowable</a:t>
            </a:r>
          </a:p>
          <a:p>
            <a:pPr marL="226725" indent="-226725">
              <a:buAutoNum type="arabicPeriod"/>
            </a:pPr>
            <a:endParaRPr lang="en-US" dirty="0" smtClean="0">
              <a:solidFill>
                <a:schemeClr val="tx1"/>
              </a:solidFill>
            </a:endParaRPr>
          </a:p>
          <a:p>
            <a:pPr marL="226725" indent="-226725">
              <a:buAutoNum type="arabicPeriod" startAt="2"/>
            </a:pPr>
            <a:r>
              <a:rPr lang="en-US" dirty="0" smtClean="0">
                <a:solidFill>
                  <a:schemeClr val="tx1"/>
                </a:solidFill>
              </a:rPr>
              <a:t>Expenses can be direct or indirect</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Proper allocation which provides the flexibility we need while complying with programmatic statute and the Uniform Guidance.</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When looking at a budget, the narrative justification</a:t>
            </a:r>
            <a:r>
              <a:rPr lang="en-US" baseline="0" dirty="0" smtClean="0">
                <a:solidFill>
                  <a:schemeClr val="tx1"/>
                </a:solidFill>
              </a:rPr>
              <a:t> </a:t>
            </a:r>
            <a:r>
              <a:rPr lang="en-US" dirty="0" smtClean="0">
                <a:solidFill>
                  <a:schemeClr val="tx1"/>
                </a:solidFill>
              </a:rPr>
              <a:t>is very important.  Also ask questions about processes not numbers.</a:t>
            </a:r>
          </a:p>
          <a:p>
            <a:pPr marL="226725" indent="-226725">
              <a:buAutoNum type="arabicPeriod" startAt="2"/>
            </a:pPr>
            <a:endParaRPr 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regarding the basic allowability, allocability, and reasonableness of costs can be found in </a:t>
            </a:r>
            <a:r>
              <a:rPr lang="en-US" sz="1200" u="sng" kern="1200" dirty="0" smtClean="0">
                <a:solidFill>
                  <a:schemeClr val="tx1"/>
                </a:solidFill>
                <a:effectLst/>
                <a:latin typeface="+mn-lt"/>
                <a:ea typeface="+mn-ea"/>
                <a:cs typeface="+mn-cs"/>
                <a:hlinkClick r:id="rId3"/>
              </a:rPr>
              <a:t>45 CFR 75 Subpart E</a:t>
            </a:r>
            <a:r>
              <a:rPr lang="en-US" sz="1200" kern="1200" dirty="0" smtClean="0">
                <a:solidFill>
                  <a:schemeClr val="tx1"/>
                </a:solidFill>
                <a:effectLst/>
                <a:latin typeface="+mn-lt"/>
                <a:ea typeface="+mn-ea"/>
                <a:cs typeface="+mn-cs"/>
              </a:rPr>
              <a:t> – Cost Principles. </a:t>
            </a:r>
          </a:p>
          <a:p>
            <a:pPr marL="0" indent="0">
              <a:buNone/>
            </a:pPr>
            <a:r>
              <a:rPr lang="en-US" dirty="0" smtClean="0">
                <a:solidFill>
                  <a:srgbClr val="FF0000"/>
                </a:solidFill>
              </a:rPr>
              <a:t> </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16</a:t>
            </a:fld>
            <a:endParaRPr lang="en-US" dirty="0"/>
          </a:p>
        </p:txBody>
      </p:sp>
    </p:spTree>
    <p:extLst>
      <p:ext uri="{BB962C8B-B14F-4D97-AF65-F5344CB8AC3E}">
        <p14:creationId xmlns:p14="http://schemas.microsoft.com/office/powerpoint/2010/main" val="845942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A budgets have several funding categories with statutorily required distributions,</a:t>
            </a:r>
            <a:r>
              <a:rPr lang="en-US" i="0" baseline="0" dirty="0" smtClean="0">
                <a:solidFill>
                  <a:schemeClr val="tx1"/>
                </a:solidFill>
              </a:rPr>
              <a:t> </a:t>
            </a:r>
            <a:r>
              <a:rPr lang="en-US" i="0" dirty="0" smtClean="0">
                <a:solidFill>
                  <a:schemeClr val="tx1"/>
                </a:solidFill>
              </a:rPr>
              <a:t>of which the 10% administrative limit is only one.  Budgets must have sufficient detail for a project officer to analyze compliance </a:t>
            </a:r>
            <a:r>
              <a:rPr lang="en-US" sz="1200" i="0" kern="1200" dirty="0" smtClean="0">
                <a:solidFill>
                  <a:schemeClr val="tx1"/>
                </a:solidFill>
                <a:effectLst/>
                <a:latin typeface="+mn-lt"/>
                <a:ea typeface="+mn-ea"/>
                <a:cs typeface="+mn-cs"/>
              </a:rPr>
              <a:t>(e.g., not exceeding the 10% of the award amount for administration, allocating at least 75% of the remaining funds for Core Medical Services, etc.)</a:t>
            </a:r>
          </a:p>
          <a:p>
            <a:endParaRPr lang="en-US" i="0" dirty="0" smtClean="0">
              <a:solidFill>
                <a:schemeClr val="tx1"/>
              </a:solidFill>
            </a:endParaRPr>
          </a:p>
          <a:p>
            <a:r>
              <a:rPr lang="en-US" i="0" dirty="0" smtClean="0">
                <a:solidFill>
                  <a:schemeClr val="tx1"/>
                </a:solidFill>
              </a:rPr>
              <a:t>In the simplified</a:t>
            </a:r>
            <a:r>
              <a:rPr lang="en-US" i="0" baseline="0" dirty="0" smtClean="0">
                <a:solidFill>
                  <a:schemeClr val="tx1"/>
                </a:solidFill>
              </a:rPr>
              <a:t> budget example that follows, d</a:t>
            </a:r>
            <a:r>
              <a:rPr lang="en-US" i="0" dirty="0" smtClean="0">
                <a:solidFill>
                  <a:schemeClr val="tx1"/>
                </a:solidFill>
              </a:rPr>
              <a:t>on’t worry</a:t>
            </a:r>
            <a:r>
              <a:rPr lang="en-US" i="0" baseline="0" dirty="0" smtClean="0">
                <a:solidFill>
                  <a:schemeClr val="tx1"/>
                </a:solidFill>
              </a:rPr>
              <a:t> about the actual costs.  Note the totals in green (or types of costs) that would count toward the grant recipient’s 10% administrative limit.  Note the totals in blue (or types of costs) that would count toward the aggregate 10% administrative limit for subrecipients.</a:t>
            </a:r>
            <a:endParaRPr lang="en-US" i="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17</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A grant recipient </a:t>
            </a:r>
            <a:r>
              <a:rPr lang="en-US" i="0" baseline="0" dirty="0" smtClean="0">
                <a:solidFill>
                  <a:schemeClr val="tx1"/>
                </a:solidFill>
              </a:rPr>
              <a:t>budget</a:t>
            </a:r>
          </a:p>
          <a:p>
            <a:endParaRPr lang="en-US" i="0" baseline="0" dirty="0" smtClean="0">
              <a:solidFill>
                <a:schemeClr val="tx1"/>
              </a:solidFill>
            </a:endParaRPr>
          </a:p>
          <a:p>
            <a:r>
              <a:rPr lang="en-US" i="0" baseline="0" dirty="0" smtClean="0">
                <a:solidFill>
                  <a:schemeClr val="tx1"/>
                </a:solidFill>
              </a:rPr>
              <a:t>Note application of indirect costs.  The recipient applies the rate to modified total direct costs.  This means only the first $25,000 of the contract to the fiduciary is included in the base.  The fiduciary is using the 10% de minimis rate, but it may only be applied to the first $25,000 of the 12 subawards.</a:t>
            </a:r>
          </a:p>
          <a:p>
            <a:endParaRPr lang="en-US" i="0" baseline="0" dirty="0" smtClean="0">
              <a:solidFill>
                <a:schemeClr val="tx1"/>
              </a:solidFill>
            </a:endParaRPr>
          </a:p>
          <a:p>
            <a:r>
              <a:rPr lang="en-US" i="0" baseline="0" dirty="0" smtClean="0">
                <a:solidFill>
                  <a:schemeClr val="tx1"/>
                </a:solidFill>
              </a:rPr>
              <a:t>In addition to the fiduciary’s cost of administering the RWHAP award on behalf of the grant recipient, the program director, fiscal/accounting staff and planning council activities all count toward the 10% administrative limit.</a:t>
            </a:r>
          </a:p>
          <a:p>
            <a:endParaRPr lang="en-US" i="0" baseline="0" dirty="0" smtClean="0">
              <a:solidFill>
                <a:schemeClr val="tx1"/>
              </a:solidFill>
            </a:endParaRPr>
          </a:p>
          <a:p>
            <a:r>
              <a:rPr lang="en-US" i="0" baseline="0" dirty="0" smtClean="0">
                <a:solidFill>
                  <a:schemeClr val="tx1"/>
                </a:solidFill>
              </a:rPr>
              <a:t>The fiduciary manages the RWHAP for the grant recipient.  Consequently, all costs associated with administering the program count toward the Part A grant recipient’s 10% administrative limit.</a:t>
            </a:r>
          </a:p>
          <a:p>
            <a:endParaRPr lang="en-US" i="0" baseline="0" dirty="0" smtClean="0">
              <a:solidFill>
                <a:schemeClr val="tx1"/>
              </a:solidFill>
            </a:endParaRPr>
          </a:p>
          <a:p>
            <a:r>
              <a:rPr lang="en-US" i="0" baseline="0" dirty="0" smtClean="0">
                <a:solidFill>
                  <a:schemeClr val="tx1"/>
                </a:solidFill>
              </a:rPr>
              <a:t>The fiduciary also issues subawards to RWHAP providers.  All indirect costs incurred by the subrecipients would count toward the aggregate 10% administrative limit for subrecipients.</a:t>
            </a:r>
          </a:p>
        </p:txBody>
      </p:sp>
      <p:sp>
        <p:nvSpPr>
          <p:cNvPr id="4" name="Slide Number Placeholder 3"/>
          <p:cNvSpPr>
            <a:spLocks noGrp="1"/>
          </p:cNvSpPr>
          <p:nvPr>
            <p:ph type="sldNum" sz="quarter" idx="10"/>
          </p:nvPr>
        </p:nvSpPr>
        <p:spPr/>
        <p:txBody>
          <a:bodyPr/>
          <a:lstStyle/>
          <a:p>
            <a:fld id="{1F522C79-784B-4DE6-9626-0768E196D023}" type="slidenum">
              <a:rPr lang="en-US" smtClean="0"/>
              <a:t>18</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a:t>
            </a:r>
            <a:r>
              <a:rPr lang="en-US" baseline="0" dirty="0" smtClean="0"/>
              <a:t> of allocation of space by square footage.  Note the “Accounting/Administration” row in green.  These costs count toward the 10% administrative limit.  If the entity also provides services to non-RWHAP clients, the allocation of costs charged to the grant would be reduced further.</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19</a:t>
            </a:fld>
            <a:endParaRPr lang="en-US" dirty="0"/>
          </a:p>
        </p:txBody>
      </p:sp>
    </p:spTree>
    <p:extLst>
      <p:ext uri="{BB962C8B-B14F-4D97-AF65-F5344CB8AC3E}">
        <p14:creationId xmlns:p14="http://schemas.microsoft.com/office/powerpoint/2010/main" val="1760576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rgbClr val="FF0000"/>
                </a:solidFill>
              </a:rPr>
              <a:t>Please keep the introductory comments in mind as we revisit the treatment of cost under the 10% administrative limit. </a:t>
            </a:r>
          </a:p>
        </p:txBody>
      </p:sp>
      <p:sp>
        <p:nvSpPr>
          <p:cNvPr id="4" name="Slide Number Placeholder 3"/>
          <p:cNvSpPr>
            <a:spLocks noGrp="1"/>
          </p:cNvSpPr>
          <p:nvPr>
            <p:ph type="sldNum" sz="quarter" idx="10"/>
          </p:nvPr>
        </p:nvSpPr>
        <p:spPr/>
        <p:txBody>
          <a:bodyPr/>
          <a:lstStyle/>
          <a:p>
            <a:fld id="{1F522C79-784B-4DE6-9626-0768E196D023}" type="slidenum">
              <a:rPr lang="en-US" smtClean="0"/>
              <a:t>2</a:t>
            </a:fld>
            <a:endParaRPr lang="en-US" dirty="0"/>
          </a:p>
        </p:txBody>
      </p:sp>
    </p:spTree>
    <p:extLst>
      <p:ext uri="{BB962C8B-B14F-4D97-AF65-F5344CB8AC3E}">
        <p14:creationId xmlns:p14="http://schemas.microsoft.com/office/powerpoint/2010/main" val="332391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Similar allocation example for the clinic</a:t>
            </a:r>
            <a:r>
              <a:rPr lang="en-US" baseline="0" dirty="0" smtClean="0">
                <a:solidFill>
                  <a:schemeClr val="tx1"/>
                </a:solidFill>
              </a:rPr>
              <a:t> receptionist.  Note the fourth column indicating administrative expenses subject to the 10% administrative limit.</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Reminder:  while the salaries of administrative and clerical staff should</a:t>
            </a:r>
            <a:r>
              <a:rPr lang="en-US" b="0" baseline="0" dirty="0" smtClean="0">
                <a:solidFill>
                  <a:schemeClr val="tx1"/>
                </a:solidFill>
              </a:rPr>
              <a:t> normally be treated as indirect,</a:t>
            </a:r>
            <a:r>
              <a:rPr lang="en-US" b="0" dirty="0" smtClean="0">
                <a:solidFill>
                  <a:schemeClr val="tx1"/>
                </a:solidFill>
              </a:rPr>
              <a:t> 45 CFR </a:t>
            </a:r>
            <a:r>
              <a:rPr lang="en-US" sz="1200" dirty="0" smtClean="0">
                <a:solidFill>
                  <a:schemeClr val="tx1"/>
                </a:solidFill>
                <a:latin typeface="+mn-lt"/>
              </a:rPr>
              <a:t>§</a:t>
            </a:r>
            <a:r>
              <a:rPr lang="en-US" b="0" dirty="0" smtClean="0">
                <a:solidFill>
                  <a:schemeClr val="tx1"/>
                </a:solidFill>
              </a:rPr>
              <a:t>75.413(c) now allows entities</a:t>
            </a:r>
            <a:r>
              <a:rPr lang="en-US" b="0" baseline="0" dirty="0" smtClean="0">
                <a:solidFill>
                  <a:schemeClr val="tx1"/>
                </a:solidFill>
              </a:rPr>
              <a:t> to charge these salaries as DIRECT costs under certain circumstances (i.e., integral to the project, individuals can be specifically identified with the project, costs are explicitly included in the budget and are not also recovered as indirect).</a:t>
            </a:r>
            <a:endParaRPr lang="en-US" b="0"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20</a:t>
            </a:fld>
            <a:endParaRPr lang="en-US" dirty="0"/>
          </a:p>
        </p:txBody>
      </p:sp>
    </p:spTree>
    <p:extLst>
      <p:ext uri="{BB962C8B-B14F-4D97-AF65-F5344CB8AC3E}">
        <p14:creationId xmlns:p14="http://schemas.microsoft.com/office/powerpoint/2010/main" val="28837153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Administration examples would be subject to the 10% administrative limit – </a:t>
            </a:r>
          </a:p>
          <a:p>
            <a:pPr marL="170044" indent="-170044">
              <a:buFont typeface="Arial" panose="020B0604020202020204" pitchFamily="34" charset="0"/>
              <a:buChar char="•"/>
            </a:pPr>
            <a:r>
              <a:rPr lang="en-US" dirty="0" smtClean="0"/>
              <a:t>Data</a:t>
            </a:r>
            <a:r>
              <a:rPr lang="en-US" baseline="0" dirty="0" smtClean="0"/>
              <a:t> reports for completion of MAI and Part A progress report (Update on the Implementation Plan) </a:t>
            </a:r>
          </a:p>
          <a:p>
            <a:pPr marL="170044" indent="-170044">
              <a:buFont typeface="Arial" panose="020B0604020202020204" pitchFamily="34" charset="0"/>
              <a:buChar char="•"/>
            </a:pPr>
            <a:endParaRPr lang="en-US" baseline="0" dirty="0" smtClean="0"/>
          </a:p>
          <a:p>
            <a:r>
              <a:rPr lang="en-US" dirty="0" smtClean="0"/>
              <a:t>Services example could be charged to the relevant service category – </a:t>
            </a:r>
          </a:p>
          <a:p>
            <a:pPr marL="170044" indent="-170044">
              <a:buFont typeface="Arial" panose="020B0604020202020204" pitchFamily="34" charset="0"/>
              <a:buChar char="•"/>
            </a:pPr>
            <a:r>
              <a:rPr lang="en-US" dirty="0" smtClean="0"/>
              <a:t>Data reports to identify</a:t>
            </a:r>
            <a:r>
              <a:rPr lang="en-US" baseline="0" dirty="0" smtClean="0"/>
              <a:t> clients who have missed medical appointments in last 30 days to re-engage them in care</a:t>
            </a:r>
          </a:p>
          <a:p>
            <a:pPr marL="170044" indent="-170044">
              <a:buFont typeface="Arial" panose="020B0604020202020204" pitchFamily="34" charset="0"/>
              <a:buChar char="•"/>
            </a:pPr>
            <a:r>
              <a:rPr lang="en-US" baseline="0" dirty="0" smtClean="0"/>
              <a:t>Data reports to identify clients in need of PAP smears, certain vaccinations, or other health screenings</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21</a:t>
            </a:fld>
            <a:endParaRPr lang="en-US" dirty="0"/>
          </a:p>
        </p:txBody>
      </p:sp>
    </p:spTree>
    <p:extLst>
      <p:ext uri="{BB962C8B-B14F-4D97-AF65-F5344CB8AC3E}">
        <p14:creationId xmlns:p14="http://schemas.microsoft.com/office/powerpoint/2010/main" val="1852010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examine</a:t>
            </a:r>
            <a:r>
              <a:rPr lang="en-US" baseline="0" dirty="0" smtClean="0"/>
              <a:t> a unit cost example to see if there are embedded expenses that would be subject to the 10% administrative limit; and to ensure costs are allowable, reasonable and allocable to the relevant service category.</a:t>
            </a:r>
            <a:endParaRPr lang="en-US" dirty="0" smtClean="0"/>
          </a:p>
          <a:p>
            <a:endParaRPr lang="en-US" dirty="0" smtClean="0"/>
          </a:p>
          <a:p>
            <a:r>
              <a:rPr lang="en-US" dirty="0" smtClean="0"/>
              <a:t>Hospital</a:t>
            </a:r>
            <a:r>
              <a:rPr lang="en-US" baseline="0" dirty="0" smtClean="0"/>
              <a:t> was charging the RWHAP grant $174/unit.  A unit = a </a:t>
            </a:r>
            <a:r>
              <a:rPr lang="en-US" baseline="0" smtClean="0"/>
              <a:t>patient visit.</a:t>
            </a:r>
            <a:endParaRPr lang="en-US" baseline="0" dirty="0" smtClean="0"/>
          </a:p>
          <a:p>
            <a:endParaRPr lang="en-US" baseline="0" dirty="0" smtClean="0"/>
          </a:p>
          <a:p>
            <a:r>
              <a:rPr lang="en-US" baseline="0" dirty="0" smtClean="0"/>
              <a:t>Example does not include costs associated with administering the grant.  </a:t>
            </a:r>
          </a:p>
          <a:p>
            <a:endParaRPr lang="en-US" baseline="0" dirty="0" smtClean="0"/>
          </a:p>
          <a:p>
            <a:r>
              <a:rPr lang="en-US" baseline="0" dirty="0" smtClean="0"/>
              <a:t>Cost/unit $189 – we were paying $174; so OK</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22</a:t>
            </a:fld>
            <a:endParaRPr lang="en-US" dirty="0"/>
          </a:p>
        </p:txBody>
      </p:sp>
    </p:spTree>
    <p:extLst>
      <p:ext uri="{BB962C8B-B14F-4D97-AF65-F5344CB8AC3E}">
        <p14:creationId xmlns:p14="http://schemas.microsoft.com/office/powerpoint/2010/main" val="35803826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23</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PCN #15-01 does not prevent a recipient (grantee) from adhering to current practice after the effective date. It is up to the recipient to determine how best to meet the needs of eligible RWHAP clients in compliance with RWHAP authorizing legislation, the requirements set forth in 45 CFR part 75, and all terms and conditions of the award.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Grant recipients may </a:t>
            </a:r>
            <a:r>
              <a:rPr lang="en-US" sz="1200" b="0" i="0" u="sng" strike="noStrike" kern="1200" baseline="0" dirty="0" smtClean="0">
                <a:solidFill>
                  <a:schemeClr val="tx1"/>
                </a:solidFill>
                <a:latin typeface="+mn-lt"/>
                <a:ea typeface="+mn-ea"/>
                <a:cs typeface="+mn-cs"/>
              </a:rPr>
              <a:t>not</a:t>
            </a:r>
            <a:r>
              <a:rPr lang="en-US" sz="1200" b="0" i="0" u="none" strike="noStrike" kern="1200" baseline="0" dirty="0" smtClean="0">
                <a:solidFill>
                  <a:schemeClr val="tx1"/>
                </a:solidFill>
                <a:latin typeface="+mn-lt"/>
                <a:ea typeface="+mn-ea"/>
                <a:cs typeface="+mn-cs"/>
              </a:rPr>
              <a:t> apply changes outlined in this PCN to costs incurred prior to January 1, 2015. Any findings from comprehensive site visits and/or audits related to administrative cost caps before January 1, 2015 remain in effect and will require resolution as documented.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Subrecipients under Part A </a:t>
            </a:r>
            <a:r>
              <a:rPr lang="en-US" sz="1200" kern="1200" baseline="0" dirty="0" smtClean="0">
                <a:solidFill>
                  <a:schemeClr val="tx1"/>
                </a:solidFill>
                <a:effectLst/>
                <a:latin typeface="+mn-lt"/>
                <a:ea typeface="+mn-ea"/>
                <a:cs typeface="+mn-cs"/>
              </a:rPr>
              <a:t>that are also a Part C and or D grant recipient must remember that </a:t>
            </a:r>
            <a:r>
              <a:rPr lang="en-US" sz="1200" kern="1200" dirty="0" smtClean="0">
                <a:solidFill>
                  <a:schemeClr val="tx1"/>
                </a:solidFill>
                <a:effectLst/>
                <a:latin typeface="+mn-lt"/>
                <a:ea typeface="+mn-ea"/>
                <a:cs typeface="+mn-cs"/>
              </a:rPr>
              <a:t>the statutory 10% administrative limit requirements are different!  It is up to the Part A grantee, not the subrecipients, to determine when and if to implement the greater flexibilities outlined in PCN #15-01.</a:t>
            </a:r>
          </a:p>
        </p:txBody>
      </p:sp>
      <p:sp>
        <p:nvSpPr>
          <p:cNvPr id="4" name="Slide Number Placeholder 3"/>
          <p:cNvSpPr>
            <a:spLocks noGrp="1"/>
          </p:cNvSpPr>
          <p:nvPr>
            <p:ph type="sldNum" sz="quarter" idx="10"/>
          </p:nvPr>
        </p:nvSpPr>
        <p:spPr/>
        <p:txBody>
          <a:bodyPr/>
          <a:lstStyle/>
          <a:p>
            <a:fld id="{1F522C79-784B-4DE6-9626-0768E196D023}" type="slidenum">
              <a:rPr lang="en-US" smtClean="0"/>
              <a:t>24</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a:t>
            </a:r>
            <a:r>
              <a:rPr lang="en-US" baseline="0" dirty="0" smtClean="0"/>
              <a:t> reviewing this presentation.  Please refer to PCN #15-01 Frequently Asked Questions (FAQs) available online </a:t>
            </a:r>
            <a:r>
              <a:rPr lang="en-US" baseline="0" smtClean="0"/>
              <a:t>at</a:t>
            </a:r>
            <a:r>
              <a:rPr lang="en-US" baseline="0" smtClean="0"/>
              <a:t>: </a:t>
            </a:r>
            <a:r>
              <a:rPr lang="en-US" sz="1200" u="sng" kern="1200" smtClean="0">
                <a:solidFill>
                  <a:schemeClr val="tx1"/>
                </a:solidFill>
                <a:effectLst/>
                <a:latin typeface="+mn-lt"/>
                <a:ea typeface="+mn-ea"/>
                <a:cs typeface="+mn-cs"/>
                <a:hlinkClick r:id="rId3"/>
              </a:rPr>
              <a:t>http://hab.hrsa.gov/manageyourgrant/policiesletters.html</a:t>
            </a:r>
            <a:r>
              <a:rPr lang="en-US" sz="1200" kern="1200" smtClean="0">
                <a:solidFill>
                  <a:schemeClr val="tx1"/>
                </a:solidFill>
                <a:effectLst/>
                <a:latin typeface="+mn-lt"/>
                <a:ea typeface="+mn-ea"/>
                <a:cs typeface="+mn-cs"/>
              </a:rPr>
              <a:t>.</a:t>
            </a:r>
            <a:endParaRPr lang="en-US" baseline="0" dirty="0" smtClean="0"/>
          </a:p>
          <a:p>
            <a:endParaRPr lang="en-US" baseline="0" dirty="0" smtClean="0"/>
          </a:p>
          <a:p>
            <a:r>
              <a:rPr lang="en-US" baseline="0" dirty="0" smtClean="0"/>
              <a:t>If you have additional questions, </a:t>
            </a:r>
          </a:p>
          <a:p>
            <a:pPr marL="171450" indent="-171450">
              <a:buFont typeface="Arial" panose="020B0604020202020204" pitchFamily="34" charset="0"/>
              <a:buChar char="•"/>
            </a:pPr>
            <a:r>
              <a:rPr lang="en-US" baseline="0" dirty="0" smtClean="0"/>
              <a:t>recipients should contact their HAB project officer</a:t>
            </a:r>
          </a:p>
          <a:p>
            <a:pPr marL="171450" indent="-171450">
              <a:buFont typeface="Arial" panose="020B0604020202020204" pitchFamily="34" charset="0"/>
              <a:buChar char="•"/>
            </a:pPr>
            <a:r>
              <a:rPr lang="en-US" baseline="0" dirty="0" smtClean="0"/>
              <a:t>subrecipient should contact the RWHAP grant recipient (pass-through entity) that issued the subaward.</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25</a:t>
            </a:fld>
            <a:endParaRPr lang="en-US" dirty="0"/>
          </a:p>
        </p:txBody>
      </p:sp>
    </p:spTree>
    <p:extLst>
      <p:ext uri="{BB962C8B-B14F-4D97-AF65-F5344CB8AC3E}">
        <p14:creationId xmlns:p14="http://schemas.microsoft.com/office/powerpoint/2010/main" val="206575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973138"/>
            <a:ext cx="5575300" cy="3136900"/>
          </a:xfrm>
        </p:spPr>
      </p:sp>
      <p:sp>
        <p:nvSpPr>
          <p:cNvPr id="3" name="Notes Placeholder 2"/>
          <p:cNvSpPr>
            <a:spLocks noGrp="1"/>
          </p:cNvSpPr>
          <p:nvPr>
            <p:ph type="body" idx="1"/>
          </p:nvPr>
        </p:nvSpPr>
        <p:spPr/>
        <p:txBody>
          <a:bodyPr/>
          <a:lstStyle/>
          <a:p>
            <a:r>
              <a:rPr lang="en-US" sz="1200" b="0" dirty="0">
                <a:solidFill>
                  <a:srgbClr val="FF0000"/>
                </a:solidFill>
                <a:latin typeface="+mn-lt"/>
              </a:rPr>
              <a:t>So the question </a:t>
            </a:r>
            <a:r>
              <a:rPr lang="en-US" sz="1200" b="0" dirty="0" smtClean="0">
                <a:solidFill>
                  <a:srgbClr val="FF0000"/>
                </a:solidFill>
                <a:latin typeface="+mn-lt"/>
              </a:rPr>
              <a:t>is:  </a:t>
            </a:r>
            <a:r>
              <a:rPr lang="en-US" sz="1200" b="0" dirty="0">
                <a:solidFill>
                  <a:srgbClr val="FF0000"/>
                </a:solidFill>
                <a:latin typeface="+mn-lt"/>
              </a:rPr>
              <a:t>Why are we making changes now?  </a:t>
            </a:r>
          </a:p>
          <a:p>
            <a:endParaRPr lang="en-US" sz="1200" b="0" dirty="0">
              <a:solidFill>
                <a:srgbClr val="FF0000"/>
              </a:solidFill>
              <a:latin typeface="+mn-lt"/>
            </a:endParaRPr>
          </a:p>
          <a:p>
            <a:r>
              <a:rPr lang="en-US" sz="1200" i="0" dirty="0" smtClean="0">
                <a:latin typeface="+mn-lt"/>
              </a:rPr>
              <a:t>In </a:t>
            </a:r>
            <a:r>
              <a:rPr lang="en-US" sz="1200" i="0" dirty="0">
                <a:latin typeface="+mn-lt"/>
              </a:rPr>
              <a:t>the rapidly changing healthcare environment, the RWHAP grantees are </a:t>
            </a:r>
            <a:endParaRPr lang="en-US" sz="1200" i="0" dirty="0" smtClean="0">
              <a:latin typeface="+mn-lt"/>
            </a:endParaRPr>
          </a:p>
          <a:p>
            <a:pPr marL="171450" indent="-171450">
              <a:buFont typeface="Arial" panose="020B0604020202020204" pitchFamily="34" charset="0"/>
              <a:buChar char="•"/>
            </a:pPr>
            <a:r>
              <a:rPr lang="en-US" sz="1200" i="0" dirty="0" smtClean="0">
                <a:latin typeface="+mn-lt"/>
              </a:rPr>
              <a:t>playing </a:t>
            </a:r>
            <a:r>
              <a:rPr lang="en-US" sz="1200" i="0" dirty="0">
                <a:latin typeface="+mn-lt"/>
              </a:rPr>
              <a:t>a greater role in coordinating across multiple payer sources, </a:t>
            </a:r>
            <a:endParaRPr lang="en-US" sz="1200" i="0" dirty="0" smtClean="0">
              <a:latin typeface="+mn-lt"/>
            </a:endParaRPr>
          </a:p>
          <a:p>
            <a:pPr marL="171450" indent="-171450">
              <a:buFont typeface="Arial" panose="020B0604020202020204" pitchFamily="34" charset="0"/>
              <a:buChar char="•"/>
            </a:pPr>
            <a:r>
              <a:rPr lang="en-US" sz="1200" i="0" dirty="0" smtClean="0">
                <a:latin typeface="+mn-lt"/>
              </a:rPr>
              <a:t>Increased</a:t>
            </a:r>
            <a:r>
              <a:rPr lang="en-US" sz="1200" i="0" baseline="0" dirty="0" smtClean="0">
                <a:latin typeface="+mn-lt"/>
              </a:rPr>
              <a:t> focus on</a:t>
            </a:r>
            <a:r>
              <a:rPr lang="en-US" sz="1200" i="0" dirty="0" smtClean="0">
                <a:latin typeface="+mn-lt"/>
              </a:rPr>
              <a:t> </a:t>
            </a:r>
            <a:r>
              <a:rPr lang="en-US" sz="1200" i="0" dirty="0">
                <a:latin typeface="+mn-lt"/>
              </a:rPr>
              <a:t>oversight of subrecipients as delineated in the National Monitoring Standards for Part A and B, and </a:t>
            </a:r>
            <a:endParaRPr lang="en-US" sz="1200" i="0" dirty="0" smtClean="0">
              <a:latin typeface="+mn-lt"/>
            </a:endParaRPr>
          </a:p>
          <a:p>
            <a:pPr marL="171450" indent="-171450">
              <a:buFont typeface="Arial" panose="020B0604020202020204" pitchFamily="34" charset="0"/>
              <a:buChar char="•"/>
            </a:pPr>
            <a:r>
              <a:rPr lang="en-US" sz="1200" i="0" dirty="0" smtClean="0">
                <a:latin typeface="+mn-lt"/>
              </a:rPr>
              <a:t>increasing </a:t>
            </a:r>
            <a:r>
              <a:rPr lang="en-US" sz="1200" i="0" dirty="0">
                <a:latin typeface="+mn-lt"/>
              </a:rPr>
              <a:t>coordination among state and local HIV/AIDS funding streams, including Centers for Disease Control and Prevention (CDC) and Housing Opportunities for Persons With AIDS (HOPWA) funding, as required by the National HIV/AIDS Strategy. </a:t>
            </a:r>
            <a:endParaRPr lang="en-US" sz="1200" i="0" dirty="0" smtClean="0">
              <a:latin typeface="+mn-lt"/>
            </a:endParaRPr>
          </a:p>
          <a:p>
            <a:endParaRPr lang="en-US" sz="1200" i="0" dirty="0" smtClean="0">
              <a:latin typeface="+mn-lt"/>
            </a:endParaRPr>
          </a:p>
          <a:p>
            <a:r>
              <a:rPr lang="en-US" sz="1200" i="0" dirty="0" smtClean="0">
                <a:latin typeface="+mn-lt"/>
              </a:rPr>
              <a:t>This additional activity</a:t>
            </a:r>
            <a:r>
              <a:rPr lang="en-US" sz="1200" i="0" dirty="0">
                <a:latin typeface="+mn-lt"/>
              </a:rPr>
              <a:t>, coupled with funding constraints at the state and local level, has resulted in many RWHAP grantees having </a:t>
            </a:r>
            <a:r>
              <a:rPr lang="en-US" sz="1200" i="0" dirty="0" smtClean="0">
                <a:latin typeface="+mn-lt"/>
              </a:rPr>
              <a:t>additional costs </a:t>
            </a:r>
            <a:r>
              <a:rPr lang="en-US" sz="1200" i="0" dirty="0">
                <a:latin typeface="+mn-lt"/>
              </a:rPr>
              <a:t>and less </a:t>
            </a:r>
            <a:r>
              <a:rPr lang="en-US" sz="1200" i="0" dirty="0" smtClean="0">
                <a:latin typeface="+mn-lt"/>
              </a:rPr>
              <a:t>flexibility </a:t>
            </a:r>
            <a:r>
              <a:rPr lang="en-US" sz="1200" i="0" dirty="0">
                <a:latin typeface="+mn-lt"/>
              </a:rPr>
              <a:t>in using funds to administer the HRSA grant.  In an effort to provide increased flexibility to grantees within the boundaries of the statute, HAB has re-examined the classification of costs applicable to the 10% administrative cost cap. </a:t>
            </a:r>
          </a:p>
        </p:txBody>
      </p:sp>
      <p:sp>
        <p:nvSpPr>
          <p:cNvPr id="4" name="Slide Number Placeholder 3"/>
          <p:cNvSpPr>
            <a:spLocks noGrp="1"/>
          </p:cNvSpPr>
          <p:nvPr>
            <p:ph type="sldNum" sz="quarter" idx="10"/>
          </p:nvPr>
        </p:nvSpPr>
        <p:spPr/>
        <p:txBody>
          <a:bodyPr/>
          <a:lstStyle/>
          <a:p>
            <a:fld id="{1F522C79-784B-4DE6-9626-0768E196D023}" type="slidenum">
              <a:rPr lang="en-US" smtClean="0"/>
              <a:t>3</a:t>
            </a:fld>
            <a:endParaRPr lang="en-US" dirty="0"/>
          </a:p>
        </p:txBody>
      </p:sp>
    </p:spTree>
    <p:extLst>
      <p:ext uri="{BB962C8B-B14F-4D97-AF65-F5344CB8AC3E}">
        <p14:creationId xmlns:p14="http://schemas.microsoft.com/office/powerpoint/2010/main" val="84717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Before we get much further, we need to make sure we’re all clear about the definitions</a:t>
            </a:r>
            <a:r>
              <a:rPr lang="en-US" sz="1200" baseline="0" dirty="0" smtClean="0">
                <a:latin typeface="+mn-lt"/>
              </a:rPr>
              <a:t> of “recipient” and “subrecipient” set forth in the Uniform Guidance.  The statutory 10% administrative limit is different for each! PCN #15-01 addresses recipients (grantees) and subrecipients separately—and so will this training.</a:t>
            </a:r>
            <a:endParaRPr lang="en-US" sz="1200" dirty="0" smtClean="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4</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48">
              <a:defRPr/>
            </a:pPr>
            <a:r>
              <a:rPr lang="en-US" sz="1200" b="0" i="0" dirty="0" smtClean="0">
                <a:solidFill>
                  <a:schemeClr val="tx1"/>
                </a:solidFill>
                <a:latin typeface="+mn-lt"/>
              </a:rPr>
              <a:t>The legislation has set a two tier limitation: one for the grant</a:t>
            </a:r>
            <a:r>
              <a:rPr lang="en-US" sz="1200" b="0" i="0" baseline="0" dirty="0" smtClean="0">
                <a:solidFill>
                  <a:schemeClr val="tx1"/>
                </a:solidFill>
                <a:latin typeface="+mn-lt"/>
              </a:rPr>
              <a:t> recipient</a:t>
            </a:r>
            <a:r>
              <a:rPr lang="en-US" sz="1200" b="0" i="0" dirty="0" smtClean="0">
                <a:solidFill>
                  <a:schemeClr val="tx1"/>
                </a:solidFill>
                <a:latin typeface="+mn-lt"/>
              </a:rPr>
              <a:t> and one for the subrecipients. </a:t>
            </a:r>
          </a:p>
          <a:p>
            <a:pPr defTabSz="914248">
              <a:defRPr/>
            </a:pPr>
            <a:endParaRPr lang="en-US" sz="1200" i="0" dirty="0" smtClean="0">
              <a:solidFill>
                <a:schemeClr val="tx1"/>
              </a:solidFill>
              <a:latin typeface="+mn-lt"/>
            </a:endParaRPr>
          </a:p>
          <a:p>
            <a:pPr marL="170044" indent="-170044" defTabSz="914248">
              <a:buFont typeface="Arial" panose="020B0604020202020204" pitchFamily="34" charset="0"/>
              <a:buChar char="•"/>
              <a:defRPr/>
            </a:pPr>
            <a:r>
              <a:rPr lang="en-US" sz="1200" i="0" dirty="0" smtClean="0">
                <a:solidFill>
                  <a:schemeClr val="tx1"/>
                </a:solidFill>
                <a:latin typeface="+mn-lt"/>
              </a:rPr>
              <a:t>For</a:t>
            </a:r>
            <a:r>
              <a:rPr lang="en-US" sz="1200" i="0" baseline="0" dirty="0" smtClean="0">
                <a:solidFill>
                  <a:schemeClr val="tx1"/>
                </a:solidFill>
                <a:latin typeface="+mn-lt"/>
              </a:rPr>
              <a:t> Part A grant recipients, t</a:t>
            </a:r>
            <a:r>
              <a:rPr lang="en-US" sz="1200" i="0" dirty="0" smtClean="0">
                <a:solidFill>
                  <a:schemeClr val="tx1"/>
                </a:solidFill>
                <a:latin typeface="+mn-lt"/>
              </a:rPr>
              <a:t>he total of the direct and related indirect grant</a:t>
            </a:r>
            <a:r>
              <a:rPr lang="en-US" sz="1200" i="0" baseline="0" dirty="0" smtClean="0">
                <a:solidFill>
                  <a:schemeClr val="tx1"/>
                </a:solidFill>
                <a:latin typeface="+mn-lt"/>
              </a:rPr>
              <a:t> administration and monitoring </a:t>
            </a:r>
            <a:r>
              <a:rPr lang="en-US" sz="1200" i="0" dirty="0" smtClean="0">
                <a:solidFill>
                  <a:schemeClr val="tx1"/>
                </a:solidFill>
                <a:latin typeface="+mn-lt"/>
              </a:rPr>
              <a:t>activities may not be more than 10% of the total grant amount. </a:t>
            </a:r>
          </a:p>
          <a:p>
            <a:pPr defTabSz="914248">
              <a:defRPr/>
            </a:pPr>
            <a:endParaRPr lang="en-US" sz="1200" i="0" baseline="0" dirty="0" smtClean="0">
              <a:solidFill>
                <a:schemeClr val="tx1"/>
              </a:solidFill>
              <a:latin typeface="+mn-lt"/>
            </a:endParaRPr>
          </a:p>
          <a:p>
            <a:pPr marL="170044" indent="-170044" defTabSz="914248">
              <a:buFont typeface="Arial" panose="020B0604020202020204" pitchFamily="34" charset="0"/>
              <a:buChar char="•"/>
              <a:defRPr/>
            </a:pPr>
            <a:r>
              <a:rPr lang="en-US" sz="1200" i="0" baseline="0" dirty="0" smtClean="0">
                <a:solidFill>
                  <a:schemeClr val="tx1"/>
                </a:solidFill>
                <a:latin typeface="+mn-lt"/>
              </a:rPr>
              <a:t>For subrecipients, the AGGREGATE total of direct administration costs and ALL indirect costs may not exceed 10%.  This </a:t>
            </a:r>
            <a:r>
              <a:rPr lang="en-US" sz="1200" b="0" i="0" dirty="0" smtClean="0">
                <a:solidFill>
                  <a:schemeClr val="tx1"/>
                </a:solidFill>
                <a:latin typeface="+mn-lt"/>
              </a:rPr>
              <a:t>provides flexibility at the subrecipient level where a large hospital with an established administrative infrastructure may need less administrative dollars than a small AIDS Service Organization (ASO) with no diversification of funding streams and a bare bone administrative structure. </a:t>
            </a:r>
            <a:endParaRPr lang="en-US" sz="1200" i="0" dirty="0" smtClean="0">
              <a:solidFill>
                <a:schemeClr val="tx1"/>
              </a:solidFill>
              <a:latin typeface="+mn-lt"/>
            </a:endParaRPr>
          </a:p>
          <a:p>
            <a:endParaRPr lang="en-US" sz="1200" i="0" dirty="0" smtClean="0">
              <a:solidFill>
                <a:schemeClr val="tx1"/>
              </a:solidFill>
              <a:latin typeface="+mn-lt"/>
            </a:endParaRPr>
          </a:p>
          <a:p>
            <a:pPr defTabSz="914248">
              <a:defRPr/>
            </a:pPr>
            <a:r>
              <a:rPr lang="en-US" sz="1200" i="0" dirty="0" smtClean="0">
                <a:solidFill>
                  <a:schemeClr val="tx1"/>
                </a:solidFill>
                <a:latin typeface="+mn-lt"/>
              </a:rPr>
              <a:t>The</a:t>
            </a:r>
            <a:r>
              <a:rPr lang="en-US" sz="1200" i="0" baseline="0" dirty="0" smtClean="0">
                <a:solidFill>
                  <a:schemeClr val="tx1"/>
                </a:solidFill>
                <a:latin typeface="+mn-lt"/>
              </a:rPr>
              <a:t> 10% administrative limit is d</a:t>
            </a:r>
            <a:r>
              <a:rPr lang="en-US" sz="1200" i="0" dirty="0" smtClean="0">
                <a:solidFill>
                  <a:schemeClr val="tx1"/>
                </a:solidFill>
                <a:latin typeface="+mn-lt"/>
              </a:rPr>
              <a:t>esigned to keep the cost of administering the grant at a minimum to </a:t>
            </a:r>
            <a:r>
              <a:rPr lang="en-US" sz="1200" i="0" baseline="0" dirty="0" smtClean="0">
                <a:solidFill>
                  <a:schemeClr val="tx1"/>
                </a:solidFill>
                <a:latin typeface="+mn-lt"/>
              </a:rPr>
              <a:t>maximize </a:t>
            </a:r>
            <a:r>
              <a:rPr lang="en-US" altLang="en-US" sz="1200" i="0" dirty="0" smtClean="0">
                <a:solidFill>
                  <a:schemeClr val="tx1"/>
                </a:solidFill>
                <a:latin typeface="+mn-lt"/>
              </a:rPr>
              <a:t>programmatic</a:t>
            </a:r>
            <a:r>
              <a:rPr lang="en-US" altLang="en-US" sz="1200" i="0" baseline="0" dirty="0" smtClean="0">
                <a:solidFill>
                  <a:schemeClr val="tx1"/>
                </a:solidFill>
                <a:latin typeface="+mn-lt"/>
              </a:rPr>
              <a:t> impact for intended beneficiaries through</a:t>
            </a:r>
            <a:r>
              <a:rPr lang="en-US" altLang="en-US" sz="1200" i="0" dirty="0" smtClean="0">
                <a:solidFill>
                  <a:schemeClr val="tx1"/>
                </a:solidFill>
                <a:latin typeface="+mn-lt"/>
              </a:rPr>
              <a:t> the delivery of core medical and support services to eligible RWHAP clients.  </a:t>
            </a:r>
            <a:endParaRPr lang="en-US" sz="1200" i="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5</a:t>
            </a:fld>
            <a:endParaRPr lang="en-US" dirty="0"/>
          </a:p>
        </p:txBody>
      </p:sp>
    </p:spTree>
    <p:extLst>
      <p:ext uri="{BB962C8B-B14F-4D97-AF65-F5344CB8AC3E}">
        <p14:creationId xmlns:p14="http://schemas.microsoft.com/office/powerpoint/2010/main" val="3146474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Remember—if</a:t>
            </a:r>
            <a:r>
              <a:rPr lang="en-US" baseline="0" dirty="0" smtClean="0"/>
              <a:t> a grant recipient contracts out the administration of the RWHAP to a lead entity, that entity is acting on behalf of the grantee and all administrative costs count toward the grantee’s 10% administrative limit.</a:t>
            </a:r>
          </a:p>
          <a:p>
            <a:endParaRPr lang="en-US" baseline="0" dirty="0" smtClean="0"/>
          </a:p>
          <a:p>
            <a:r>
              <a:rPr lang="en-US" baseline="0" dirty="0" smtClean="0"/>
              <a:t>If the fiduciary agent also provides services, administrative costs associated with that activity would count toward the subrecipient aggregate 10% administrative limit.</a:t>
            </a:r>
          </a:p>
          <a:p>
            <a:endParaRPr lang="en-US" dirty="0" smtClean="0"/>
          </a:p>
          <a:p>
            <a:pPr defTabSz="914248">
              <a:defRPr/>
            </a:pPr>
            <a:r>
              <a:rPr lang="en-US" i="0" dirty="0" smtClean="0"/>
              <a:t>Reminder:</a:t>
            </a:r>
            <a:r>
              <a:rPr lang="en-US" i="0" baseline="0" dirty="0" smtClean="0"/>
              <a:t>  Clinical Quality Management (</a:t>
            </a:r>
            <a:r>
              <a:rPr lang="en-US" i="0" dirty="0" smtClean="0"/>
              <a:t>CQM) does not count against the 10% administrative limit at either the recipient or subrecipient levels.  However,</a:t>
            </a:r>
            <a:r>
              <a:rPr lang="en-US" i="0" baseline="0" dirty="0" smtClean="0"/>
              <a:t> </a:t>
            </a:r>
            <a:r>
              <a:rPr lang="en-US" i="0" baseline="0" smtClean="0"/>
              <a:t>expenses that are </a:t>
            </a:r>
            <a:r>
              <a:rPr lang="en-US" i="0" baseline="0" dirty="0" smtClean="0"/>
              <a:t>clearly administrative in nature cannot be included as CQM costs.  Examples of quality assurance expenses that would count toward the 10% administrative limit (not </a:t>
            </a:r>
            <a:r>
              <a:rPr lang="en-US" i="0" baseline="0" dirty="0" err="1" smtClean="0"/>
              <a:t>CQM</a:t>
            </a:r>
            <a:r>
              <a:rPr lang="en-US" i="0" baseline="0" dirty="0" smtClean="0"/>
              <a:t>) include:</a:t>
            </a:r>
          </a:p>
          <a:p>
            <a:pPr marL="171450" indent="-171450" defTabSz="914248">
              <a:buFont typeface="Arial" panose="020B0604020202020204" pitchFamily="34" charset="0"/>
              <a:buChar char="•"/>
              <a:defRPr/>
            </a:pPr>
            <a:r>
              <a:rPr lang="en-US" i="0" baseline="0" dirty="0" smtClean="0"/>
              <a:t>Activities aimed at improving functions not related to client services (e.g., making the payment or procurement processes more efficient and timely)</a:t>
            </a:r>
          </a:p>
          <a:p>
            <a:pPr marL="171450" indent="-171450" defTabSz="914248">
              <a:buFont typeface="Arial" panose="020B0604020202020204" pitchFamily="34" charset="0"/>
              <a:buChar char="•"/>
              <a:defRPr/>
            </a:pPr>
            <a:r>
              <a:rPr lang="en-US" i="0" baseline="0" dirty="0" smtClean="0"/>
              <a:t>Charging 100% of the data person’s salary as </a:t>
            </a:r>
            <a:r>
              <a:rPr lang="en-US" i="0" baseline="0" dirty="0" err="1" smtClean="0"/>
              <a:t>CQM</a:t>
            </a:r>
            <a:r>
              <a:rPr lang="en-US" i="0" baseline="0" dirty="0" smtClean="0"/>
              <a:t> when the majority of their job is to complete and submit the </a:t>
            </a:r>
            <a:r>
              <a:rPr lang="en-US" i="0" baseline="0" dirty="0" err="1" smtClean="0"/>
              <a:t>RSR</a:t>
            </a:r>
            <a:endParaRPr lang="en-US" i="0"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6</a:t>
            </a:fld>
            <a:endParaRPr lang="en-US" dirty="0"/>
          </a:p>
        </p:txBody>
      </p:sp>
    </p:spTree>
    <p:extLst>
      <p:ext uri="{BB962C8B-B14F-4D97-AF65-F5344CB8AC3E}">
        <p14:creationId xmlns:p14="http://schemas.microsoft.com/office/powerpoint/2010/main" val="2649316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73163"/>
            <a:ext cx="5572125" cy="3135312"/>
          </a:xfrm>
        </p:spPr>
      </p:sp>
      <p:sp>
        <p:nvSpPr>
          <p:cNvPr id="3" name="Notes Placeholder 2"/>
          <p:cNvSpPr>
            <a:spLocks noGrp="1"/>
          </p:cNvSpPr>
          <p:nvPr>
            <p:ph type="body" idx="1"/>
          </p:nvPr>
        </p:nvSpPr>
        <p:spPr/>
        <p:txBody>
          <a:bodyPr/>
          <a:lstStyle/>
          <a:p>
            <a:r>
              <a:rPr lang="en-US" dirty="0" smtClean="0"/>
              <a:t>Policy</a:t>
            </a:r>
            <a:r>
              <a:rPr lang="en-US" baseline="0" dirty="0" smtClean="0"/>
              <a:t> that remains the same.</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7</a:t>
            </a:fld>
            <a:endParaRPr lang="en-US" dirty="0"/>
          </a:p>
        </p:txBody>
      </p:sp>
    </p:spTree>
    <p:extLst>
      <p:ext uri="{BB962C8B-B14F-4D97-AF65-F5344CB8AC3E}">
        <p14:creationId xmlns:p14="http://schemas.microsoft.com/office/powerpoint/2010/main" val="412466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3913" y="1208088"/>
            <a:ext cx="5573712" cy="3135312"/>
          </a:xfrm>
        </p:spPr>
      </p:sp>
      <p:sp>
        <p:nvSpPr>
          <p:cNvPr id="3" name="Notes Placeholder 2"/>
          <p:cNvSpPr>
            <a:spLocks noGrp="1"/>
          </p:cNvSpPr>
          <p:nvPr>
            <p:ph type="body" idx="1"/>
          </p:nvPr>
        </p:nvSpPr>
        <p:spPr/>
        <p:txBody>
          <a:bodyPr/>
          <a:lstStyle/>
          <a:p>
            <a:r>
              <a:rPr lang="en-US" dirty="0" smtClean="0"/>
              <a:t>Policy that has changed.</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8</a:t>
            </a:fld>
            <a:endParaRPr lang="en-US" dirty="0"/>
          </a:p>
        </p:txBody>
      </p:sp>
    </p:spTree>
    <p:extLst>
      <p:ext uri="{BB962C8B-B14F-4D97-AF65-F5344CB8AC3E}">
        <p14:creationId xmlns:p14="http://schemas.microsoft.com/office/powerpoint/2010/main" val="3418672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mn-lt"/>
              </a:rPr>
              <a:t>When allocating supervisor time, the rule of two will probably apply.  If the person is two positions or more from providing direct services to the client, it is probably administration.  Otherwise, we have to take a look at what the supervisor does (budget narrative discussion), because if their activities include filling in for vacation/sick days, meeting with clients to discuss their case, etc.--those activities may be allocated to direct</a:t>
            </a:r>
            <a:r>
              <a:rPr lang="en-US" sz="1200" baseline="0" dirty="0" smtClean="0">
                <a:latin typeface="+mn-lt"/>
              </a:rPr>
              <a:t> services</a:t>
            </a:r>
            <a:r>
              <a:rPr lang="en-US" sz="1200" dirty="0" smtClean="0">
                <a:latin typeface="+mn-lt"/>
              </a:rPr>
              <a:t>;  but if the supervisor’s activities are largely evaluation, writing of protocols, reporting, scheduling vacations/sick</a:t>
            </a:r>
            <a:r>
              <a:rPr lang="en-US" sz="1200" baseline="0" dirty="0" smtClean="0">
                <a:latin typeface="+mn-lt"/>
              </a:rPr>
              <a:t> days</a:t>
            </a:r>
            <a:r>
              <a:rPr lang="en-US" sz="1200" dirty="0" smtClean="0">
                <a:latin typeface="+mn-lt"/>
              </a:rPr>
              <a:t>--then those activities are subject to the 10% administrative limit.</a:t>
            </a:r>
          </a:p>
        </p:txBody>
      </p:sp>
      <p:sp>
        <p:nvSpPr>
          <p:cNvPr id="4" name="Slide Number Placeholder 3"/>
          <p:cNvSpPr>
            <a:spLocks noGrp="1"/>
          </p:cNvSpPr>
          <p:nvPr>
            <p:ph type="sldNum" sz="quarter" idx="10"/>
          </p:nvPr>
        </p:nvSpPr>
        <p:spPr/>
        <p:txBody>
          <a:bodyPr/>
          <a:lstStyle/>
          <a:p>
            <a:fld id="{1F522C79-784B-4DE6-9626-0768E196D023}" type="slidenum">
              <a:rPr lang="en-US" smtClean="0"/>
              <a:t>9</a:t>
            </a:fld>
            <a:endParaRPr lang="en-US" dirty="0"/>
          </a:p>
        </p:txBody>
      </p:sp>
    </p:spTree>
    <p:extLst>
      <p:ext uri="{BB962C8B-B14F-4D97-AF65-F5344CB8AC3E}">
        <p14:creationId xmlns:p14="http://schemas.microsoft.com/office/powerpoint/2010/main" val="3218851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C7477E-735E-4852-9628-B49A82EF57E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69105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4F766-97AD-44F0-A89A-488C5861C8B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45818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550A-9493-4A4E-8AD3-A7B90AC9925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212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340F5-8B51-461D-B189-490FE8CD20B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59243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13000-7F61-468F-950D-033A060178B3}"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437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1A65-A8A5-4EE1-ACDA-C5B2FB676E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91209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ECD47-90CF-4475-87EF-89609488C91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154680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DB0725-E23D-4A14-A5F9-85DE2D4B9D8D}"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8526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C70A-D9F3-4D25-8515-8EB5118388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091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74B9C-2C84-4F8E-97BD-63DA32579785}"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978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AA2AC6-E99E-4C02-9BE0-FBD2CF794D7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0483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F5816-8521-47CC-B6A4-095159FA41D4}" type="datetime1">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35943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4C44D-932A-425A-BD22-3DBF9C31D876}" type="datetime1">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82555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CB8FD-E6BC-4E20-B1B0-0141FC4B2D43}" type="datetime1">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26474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C2BCA-15D8-4C43-84F4-2568871F83FE}"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56904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C8C48-7958-454E-A530-F9A8F4EC3F0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5926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C3FBA3-91DA-43EA-B145-1E8F09D034EF}" type="datetime1">
              <a:rPr lang="en-US" smtClean="0"/>
              <a:t>5/22/2015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66AE60-4DC8-4C98-B69D-A1FD99ED36C0}" type="slidenum">
              <a:rPr lang="en-US" smtClean="0"/>
              <a:t>‹#›</a:t>
            </a:fld>
            <a:endParaRPr lang="en-US" dirty="0"/>
          </a:p>
        </p:txBody>
      </p:sp>
    </p:spTree>
    <p:extLst>
      <p:ext uri="{BB962C8B-B14F-4D97-AF65-F5344CB8AC3E}">
        <p14:creationId xmlns:p14="http://schemas.microsoft.com/office/powerpoint/2010/main" val="101595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4558937"/>
            <a:ext cx="7766936" cy="1783805"/>
          </a:xfrm>
        </p:spPr>
        <p:txBody>
          <a:bodyPr>
            <a:noAutofit/>
          </a:bodyPr>
          <a:lstStyle/>
          <a:p>
            <a:pPr algn="ctr"/>
            <a:r>
              <a:rPr lang="en-US" sz="3000" dirty="0">
                <a:solidFill>
                  <a:srgbClr val="6D6D6D"/>
                </a:solidFill>
              </a:rPr>
              <a:t>Lolita Cervera and Tom </a:t>
            </a:r>
            <a:r>
              <a:rPr lang="en-US" sz="3000" dirty="0" smtClean="0">
                <a:solidFill>
                  <a:srgbClr val="6D6D6D"/>
                </a:solidFill>
              </a:rPr>
              <a:t>Hickey</a:t>
            </a:r>
            <a:endParaRPr lang="en-US" sz="3000" dirty="0">
              <a:solidFill>
                <a:srgbClr val="6D6D6D"/>
              </a:solidFill>
            </a:endParaRPr>
          </a:p>
          <a:p>
            <a:pPr algn="ctr"/>
            <a:r>
              <a:rPr lang="en-US" sz="3000" dirty="0">
                <a:solidFill>
                  <a:srgbClr val="6D6D6D"/>
                </a:solidFill>
              </a:rPr>
              <a:t>HAB T. A. Consultants</a:t>
            </a:r>
          </a:p>
          <a:p>
            <a:pPr algn="ctr"/>
            <a:r>
              <a:rPr lang="en-US" sz="3000" dirty="0">
                <a:solidFill>
                  <a:srgbClr val="6D6D6D"/>
                </a:solidFill>
              </a:rPr>
              <a:t>March </a:t>
            </a:r>
            <a:r>
              <a:rPr lang="en-US" sz="3000" dirty="0" smtClean="0">
                <a:solidFill>
                  <a:srgbClr val="6D6D6D"/>
                </a:solidFill>
              </a:rPr>
              <a:t>19, </a:t>
            </a:r>
            <a:r>
              <a:rPr lang="en-US" sz="3000" dirty="0">
                <a:solidFill>
                  <a:srgbClr val="6D6D6D"/>
                </a:solidFill>
              </a:rPr>
              <a:t>2015</a:t>
            </a:r>
          </a:p>
        </p:txBody>
      </p:sp>
      <p:sp>
        <p:nvSpPr>
          <p:cNvPr id="4" name="Slide Number Placeholder 3"/>
          <p:cNvSpPr>
            <a:spLocks noGrp="1"/>
          </p:cNvSpPr>
          <p:nvPr>
            <p:ph type="sldNum" sz="quarter" idx="12"/>
          </p:nvPr>
        </p:nvSpPr>
        <p:spPr/>
        <p:txBody>
          <a:bodyPr/>
          <a:lstStyle/>
          <a:p>
            <a:fld id="{1166AE60-4DC8-4C98-B69D-A1FD99ED36C0}" type="slidenum">
              <a:rPr lang="en-US" smtClean="0"/>
              <a:t>1</a:t>
            </a:fld>
            <a:endParaRPr lang="en-US" dirty="0"/>
          </a:p>
        </p:txBody>
      </p:sp>
      <p:sp>
        <p:nvSpPr>
          <p:cNvPr id="6" name="Title 1"/>
          <p:cNvSpPr txBox="1">
            <a:spLocks/>
          </p:cNvSpPr>
          <p:nvPr/>
        </p:nvSpPr>
        <p:spPr>
          <a:xfrm>
            <a:off x="1306285" y="1727200"/>
            <a:ext cx="7837089" cy="238034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b="1" dirty="0" smtClean="0"/>
              <a:t>Treatment of Costs Under the 10% Administrative Limit for </a:t>
            </a:r>
            <a:r>
              <a:rPr lang="en-US" sz="3600" dirty="0" smtClean="0"/>
              <a:t/>
            </a:r>
            <a:br>
              <a:rPr lang="en-US" sz="3600" dirty="0" smtClean="0"/>
            </a:br>
            <a:r>
              <a:rPr lang="en-US" sz="3600" b="1" dirty="0" smtClean="0"/>
              <a:t>Ryan White HIV/AIDS </a:t>
            </a:r>
            <a:br>
              <a:rPr lang="en-US" sz="3600" b="1" dirty="0" smtClean="0"/>
            </a:br>
            <a:r>
              <a:rPr lang="en-US" sz="3600" b="1" dirty="0" smtClean="0"/>
              <a:t>Part A Programs</a:t>
            </a:r>
            <a:endParaRPr lang="en-US" sz="3600" dirty="0"/>
          </a:p>
        </p:txBody>
      </p:sp>
    </p:spTree>
    <p:extLst>
      <p:ext uri="{BB962C8B-B14F-4D97-AF65-F5344CB8AC3E}">
        <p14:creationId xmlns:p14="http://schemas.microsoft.com/office/powerpoint/2010/main" val="1887630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478971"/>
            <a:ext cx="4230806" cy="1997157"/>
          </a:xfrm>
        </p:spPr>
        <p:txBody>
          <a:bodyPr>
            <a:noAutofit/>
          </a:bodyPr>
          <a:lstStyle/>
          <a:p>
            <a:r>
              <a:rPr lang="en-US" sz="3200" b="1" dirty="0"/>
              <a:t>Principles for the proper </a:t>
            </a:r>
            <a:r>
              <a:rPr lang="en-US" sz="3200" b="1" dirty="0" smtClean="0"/>
              <a:t>allocation of administration vs program costs </a:t>
            </a:r>
            <a:endParaRPr lang="en-US" sz="3200" dirty="0"/>
          </a:p>
        </p:txBody>
      </p:sp>
      <p:sp>
        <p:nvSpPr>
          <p:cNvPr id="3" name="Content Placeholder 2"/>
          <p:cNvSpPr>
            <a:spLocks noGrp="1"/>
          </p:cNvSpPr>
          <p:nvPr>
            <p:ph idx="1"/>
          </p:nvPr>
        </p:nvSpPr>
        <p:spPr>
          <a:xfrm>
            <a:off x="4650377" y="514924"/>
            <a:ext cx="5878286" cy="6008706"/>
          </a:xfrm>
        </p:spPr>
        <p:txBody>
          <a:bodyPr>
            <a:normAutofit lnSpcReduction="10000"/>
          </a:bodyPr>
          <a:lstStyle/>
          <a:p>
            <a:pPr marL="0" indent="0">
              <a:buNone/>
            </a:pPr>
            <a:r>
              <a:rPr lang="en-US" sz="2600" b="1" dirty="0" smtClean="0"/>
              <a:t>Which cost are allowable</a:t>
            </a:r>
            <a:r>
              <a:rPr lang="en-US" sz="2200" b="1" dirty="0" smtClean="0"/>
              <a:t>?</a:t>
            </a:r>
          </a:p>
          <a:p>
            <a:pPr marL="1149350" lvl="3" indent="-522288"/>
            <a:r>
              <a:rPr lang="en-US" sz="2000" dirty="0" smtClean="0"/>
              <a:t>Rent</a:t>
            </a:r>
          </a:p>
          <a:p>
            <a:pPr marL="1149350" lvl="3" indent="-522288"/>
            <a:r>
              <a:rPr lang="en-US" sz="2000" dirty="0" smtClean="0"/>
              <a:t>Utilities</a:t>
            </a:r>
          </a:p>
          <a:p>
            <a:pPr marL="1149350" lvl="3" indent="-522288"/>
            <a:r>
              <a:rPr lang="en-US" sz="2000" dirty="0" smtClean="0"/>
              <a:t>Nurse practitioner</a:t>
            </a:r>
          </a:p>
          <a:p>
            <a:pPr marL="1149350" lvl="3" indent="-522288"/>
            <a:r>
              <a:rPr lang="en-US" sz="2000" dirty="0" smtClean="0"/>
              <a:t>Medical case management supervisor</a:t>
            </a:r>
          </a:p>
          <a:p>
            <a:pPr marL="1149350" lvl="3" indent="-522288"/>
            <a:r>
              <a:rPr lang="en-US" sz="2000" dirty="0" smtClean="0"/>
              <a:t>Postage</a:t>
            </a:r>
          </a:p>
          <a:p>
            <a:pPr marL="1149350" lvl="3" indent="-522288"/>
            <a:r>
              <a:rPr lang="en-US" sz="2000" dirty="0" smtClean="0"/>
              <a:t>Cash payment to clients</a:t>
            </a:r>
          </a:p>
          <a:p>
            <a:pPr marL="1149350" lvl="3" indent="-522288"/>
            <a:r>
              <a:rPr lang="en-US" sz="2000" dirty="0" smtClean="0"/>
              <a:t>Office supplies</a:t>
            </a:r>
          </a:p>
          <a:p>
            <a:pPr marL="1149350" lvl="3" indent="-522288"/>
            <a:r>
              <a:rPr lang="en-US" sz="2000" dirty="0" smtClean="0"/>
              <a:t>Part A Program manager </a:t>
            </a:r>
          </a:p>
          <a:p>
            <a:pPr marL="1149350" lvl="3" indent="-522288"/>
            <a:r>
              <a:rPr lang="en-US" sz="2000" dirty="0" smtClean="0"/>
              <a:t>Syringe Service Program</a:t>
            </a:r>
          </a:p>
          <a:p>
            <a:pPr marL="1149350" lvl="3" indent="-522288"/>
            <a:r>
              <a:rPr lang="en-US" sz="2000" dirty="0" smtClean="0"/>
              <a:t>Copier</a:t>
            </a:r>
          </a:p>
          <a:p>
            <a:pPr marL="1149350" lvl="3" indent="-522288"/>
            <a:r>
              <a:rPr lang="en-US" sz="2000" dirty="0" smtClean="0"/>
              <a:t>Printing</a:t>
            </a:r>
          </a:p>
          <a:p>
            <a:pPr marL="1149350" lvl="3" indent="-522288"/>
            <a:r>
              <a:rPr lang="en-US" sz="2000" dirty="0" smtClean="0"/>
              <a:t>Purchase </a:t>
            </a:r>
            <a:r>
              <a:rPr lang="en-US" sz="2000" dirty="0"/>
              <a:t>o</a:t>
            </a:r>
            <a:r>
              <a:rPr lang="en-US" sz="2000" dirty="0" smtClean="0"/>
              <a:t>f vehicles</a:t>
            </a:r>
          </a:p>
          <a:p>
            <a:pPr marL="1149350" lvl="3" indent="-522288"/>
            <a:r>
              <a:rPr lang="en-US" sz="2000" dirty="0"/>
              <a:t>L</a:t>
            </a:r>
            <a:r>
              <a:rPr lang="en-US" sz="2000" dirty="0" smtClean="0"/>
              <a:t>obbying activities</a:t>
            </a:r>
          </a:p>
          <a:p>
            <a:endParaRPr lang="en-US" sz="1600" dirty="0"/>
          </a:p>
        </p:txBody>
      </p:sp>
      <p:sp>
        <p:nvSpPr>
          <p:cNvPr id="4" name="Text Placeholder 3"/>
          <p:cNvSpPr>
            <a:spLocks noGrp="1"/>
          </p:cNvSpPr>
          <p:nvPr>
            <p:ph type="body" sz="half" idx="2"/>
          </p:nvPr>
        </p:nvSpPr>
        <p:spPr>
          <a:xfrm>
            <a:off x="522514" y="2777069"/>
            <a:ext cx="4009348" cy="3855960"/>
          </a:xfrm>
        </p:spPr>
        <p:txBody>
          <a:bodyPr>
            <a:normAutofit fontScale="62500" lnSpcReduction="20000"/>
          </a:bodyPr>
          <a:lstStyle/>
          <a:p>
            <a:r>
              <a:rPr lang="en-US" sz="3800" dirty="0"/>
              <a:t>The cost must be allowable—to be allowable a cost must be authorized by </a:t>
            </a:r>
            <a:r>
              <a:rPr lang="en-US" sz="3800" dirty="0" smtClean="0"/>
              <a:t>statute </a:t>
            </a:r>
            <a:r>
              <a:rPr lang="en-US" sz="3800" dirty="0"/>
              <a:t>and must meet the federal criteria of being necessary, reasonable allocable and awarded consistent treatment</a:t>
            </a:r>
            <a:r>
              <a:rPr lang="en-US" sz="3800" dirty="0" smtClean="0"/>
              <a:t>.</a:t>
            </a:r>
          </a:p>
          <a:p>
            <a:endParaRPr lang="en-US" sz="2800" dirty="0"/>
          </a:p>
          <a:p>
            <a:r>
              <a:rPr lang="en-US" sz="3200" dirty="0" smtClean="0">
                <a:solidFill>
                  <a:schemeClr val="tx1"/>
                </a:solidFill>
              </a:rPr>
              <a:t>45 CFR 75 Uniform Guidance</a:t>
            </a:r>
          </a:p>
          <a:p>
            <a:pPr marL="223838" indent="-223838">
              <a:buFont typeface="Arial" panose="020B0604020202020204" pitchFamily="34" charset="0"/>
              <a:buChar char="•"/>
            </a:pPr>
            <a:r>
              <a:rPr lang="en-US" sz="3200" dirty="0" smtClean="0">
                <a:solidFill>
                  <a:schemeClr val="tx1"/>
                </a:solidFill>
              </a:rPr>
              <a:t>Subpart E – Cost Principles </a:t>
            </a:r>
            <a:endParaRPr lang="en-US" sz="3200" dirty="0">
              <a:solidFill>
                <a:schemeClr val="tx1"/>
              </a:solidFill>
            </a:endParaRPr>
          </a:p>
        </p:txBody>
      </p:sp>
      <p:sp>
        <p:nvSpPr>
          <p:cNvPr id="5" name="Slide Number Placeholder 4"/>
          <p:cNvSpPr>
            <a:spLocks noGrp="1"/>
          </p:cNvSpPr>
          <p:nvPr>
            <p:ph type="sldNum" sz="quarter" idx="12"/>
          </p:nvPr>
        </p:nvSpPr>
        <p:spPr/>
        <p:txBody>
          <a:bodyPr/>
          <a:lstStyle/>
          <a:p>
            <a:fld id="{1166AE60-4DC8-4C98-B69D-A1FD99ED36C0}" type="slidenum">
              <a:rPr lang="en-US" smtClean="0"/>
              <a:t>10</a:t>
            </a:fld>
            <a:endParaRPr lang="en-US" dirty="0"/>
          </a:p>
        </p:txBody>
      </p:sp>
    </p:spTree>
    <p:extLst>
      <p:ext uri="{BB962C8B-B14F-4D97-AF65-F5344CB8AC3E}">
        <p14:creationId xmlns:p14="http://schemas.microsoft.com/office/powerpoint/2010/main" val="1873645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406399"/>
            <a:ext cx="3854528" cy="1669143"/>
          </a:xfrm>
        </p:spPr>
        <p:txBody>
          <a:bodyPr>
            <a:noAutofit/>
          </a:bodyPr>
          <a:lstStyle/>
          <a:p>
            <a:r>
              <a:rPr lang="en-US" sz="2800" b="1" dirty="0"/>
              <a:t>Principles for the proper allocation administration vs program costs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4628439"/>
              </p:ext>
            </p:extLst>
          </p:nvPr>
        </p:nvGraphicFramePr>
        <p:xfrm>
          <a:off x="4641449" y="555582"/>
          <a:ext cx="4715202" cy="5568770"/>
        </p:xfrm>
        <a:graphic>
          <a:graphicData uri="http://schemas.openxmlformats.org/drawingml/2006/table">
            <a:tbl>
              <a:tblPr firstRow="1" bandRow="1">
                <a:tableStyleId>{5C22544A-7EE6-4342-B048-85BDC9FD1C3A}</a:tableStyleId>
              </a:tblPr>
              <a:tblGrid>
                <a:gridCol w="2422634"/>
                <a:gridCol w="1044491"/>
                <a:gridCol w="1248077"/>
              </a:tblGrid>
              <a:tr h="656629">
                <a:tc>
                  <a:txBody>
                    <a:bodyPr/>
                    <a:lstStyle/>
                    <a:p>
                      <a:endParaRPr lang="en-US" dirty="0"/>
                    </a:p>
                  </a:txBody>
                  <a:tcPr/>
                </a:tc>
                <a:tc>
                  <a:txBody>
                    <a:bodyPr/>
                    <a:lstStyle/>
                    <a:p>
                      <a:r>
                        <a:rPr lang="en-US" dirty="0" smtClean="0"/>
                        <a:t>Easy to</a:t>
                      </a:r>
                    </a:p>
                    <a:p>
                      <a:r>
                        <a:rPr lang="en-US" dirty="0" smtClean="0"/>
                        <a:t>trace</a:t>
                      </a:r>
                      <a:endParaRPr lang="en-US" dirty="0"/>
                    </a:p>
                  </a:txBody>
                  <a:tcPr/>
                </a:tc>
                <a:tc>
                  <a:txBody>
                    <a:bodyPr/>
                    <a:lstStyle/>
                    <a:p>
                      <a:r>
                        <a:rPr lang="en-US" dirty="0" smtClean="0"/>
                        <a:t>Direct or</a:t>
                      </a:r>
                    </a:p>
                    <a:p>
                      <a:r>
                        <a:rPr lang="en-US" dirty="0" smtClean="0"/>
                        <a:t>Indirect</a:t>
                      </a:r>
                      <a:endParaRPr lang="en-US" dirty="0"/>
                    </a:p>
                  </a:txBody>
                  <a:tcPr/>
                </a:tc>
              </a:tr>
              <a:tr h="377857">
                <a:tc>
                  <a:txBody>
                    <a:bodyPr/>
                    <a:lstStyle/>
                    <a:p>
                      <a:r>
                        <a:rPr lang="en-US" dirty="0" smtClean="0"/>
                        <a:t>Rent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Utilities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Nurse practitioner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Postage</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Office supplies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Program Manager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Copier</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Printing</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Audit</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File clerk</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Receptionist </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7857">
                <a:tc>
                  <a:txBody>
                    <a:bodyPr/>
                    <a:lstStyle/>
                    <a:p>
                      <a:r>
                        <a:rPr lang="en-US" dirty="0" smtClean="0"/>
                        <a:t>Internet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7857">
                <a:tc>
                  <a:txBody>
                    <a:bodyPr/>
                    <a:lstStyle/>
                    <a:p>
                      <a:r>
                        <a:rPr lang="en-US" dirty="0" smtClean="0"/>
                        <a:t>MCM supervisor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bl>
          </a:graphicData>
        </a:graphic>
      </p:graphicFrame>
      <p:sp>
        <p:nvSpPr>
          <p:cNvPr id="4" name="Text Placeholder 3"/>
          <p:cNvSpPr>
            <a:spLocks noGrp="1"/>
          </p:cNvSpPr>
          <p:nvPr>
            <p:ph type="body" sz="half" idx="2"/>
          </p:nvPr>
        </p:nvSpPr>
        <p:spPr>
          <a:xfrm>
            <a:off x="691848" y="2234834"/>
            <a:ext cx="3854528" cy="4354652"/>
          </a:xfrm>
        </p:spPr>
        <p:txBody>
          <a:bodyPr>
            <a:noAutofit/>
          </a:bodyPr>
          <a:lstStyle/>
          <a:p>
            <a:r>
              <a:rPr lang="en-US" sz="2000" b="1" dirty="0">
                <a:solidFill>
                  <a:schemeClr val="accent2"/>
                </a:solidFill>
              </a:rPr>
              <a:t>Direct cost</a:t>
            </a:r>
            <a:r>
              <a:rPr lang="en-US" sz="2000" dirty="0"/>
              <a:t>—A </a:t>
            </a:r>
            <a:r>
              <a:rPr lang="en-US" sz="2000" dirty="0" smtClean="0"/>
              <a:t> cost </a:t>
            </a:r>
            <a:r>
              <a:rPr lang="en-US" sz="2000" dirty="0"/>
              <a:t>that can be accurately </a:t>
            </a:r>
            <a:r>
              <a:rPr lang="en-US" sz="2000" dirty="0" smtClean="0"/>
              <a:t>traced </a:t>
            </a:r>
            <a:r>
              <a:rPr lang="en-US" sz="2000" dirty="0"/>
              <a:t>to a program/service activity with little effort.</a:t>
            </a:r>
          </a:p>
          <a:p>
            <a:r>
              <a:rPr lang="en-US" sz="2000" b="1" dirty="0" smtClean="0">
                <a:solidFill>
                  <a:schemeClr val="accent2"/>
                </a:solidFill>
              </a:rPr>
              <a:t>Indirect (F&amp;A) cost</a:t>
            </a:r>
            <a:r>
              <a:rPr lang="en-US" sz="2000" dirty="0" smtClean="0"/>
              <a:t>— A cost that is </a:t>
            </a:r>
            <a:r>
              <a:rPr lang="en-US" sz="2000" dirty="0"/>
              <a:t>not directly traceable to a program/service activity</a:t>
            </a:r>
          </a:p>
          <a:p>
            <a:r>
              <a:rPr lang="en-US" sz="2000" b="1" dirty="0" smtClean="0">
                <a:solidFill>
                  <a:schemeClr val="accent2"/>
                </a:solidFill>
              </a:rPr>
              <a:t>Indirect </a:t>
            </a:r>
            <a:r>
              <a:rPr lang="en-US" sz="2000" b="1" dirty="0">
                <a:solidFill>
                  <a:schemeClr val="accent2"/>
                </a:solidFill>
              </a:rPr>
              <a:t>cost rate </a:t>
            </a:r>
            <a:r>
              <a:rPr lang="en-US" sz="2000" dirty="0"/>
              <a:t>– Is a device/methodology for determining fairly and conveniently how much of the common (hard to trace) cost each program should bear</a:t>
            </a:r>
          </a:p>
        </p:txBody>
      </p:sp>
      <p:sp>
        <p:nvSpPr>
          <p:cNvPr id="3" name="Slide Number Placeholder 2"/>
          <p:cNvSpPr>
            <a:spLocks noGrp="1"/>
          </p:cNvSpPr>
          <p:nvPr>
            <p:ph type="sldNum" sz="quarter" idx="12"/>
          </p:nvPr>
        </p:nvSpPr>
        <p:spPr/>
        <p:txBody>
          <a:bodyPr/>
          <a:lstStyle/>
          <a:p>
            <a:fld id="{1166AE60-4DC8-4C98-B69D-A1FD99ED36C0}" type="slidenum">
              <a:rPr lang="en-US" smtClean="0"/>
              <a:t>11</a:t>
            </a:fld>
            <a:endParaRPr lang="en-US" dirty="0"/>
          </a:p>
        </p:txBody>
      </p:sp>
    </p:spTree>
    <p:extLst>
      <p:ext uri="{BB962C8B-B14F-4D97-AF65-F5344CB8AC3E}">
        <p14:creationId xmlns:p14="http://schemas.microsoft.com/office/powerpoint/2010/main" val="2908135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25" y="404884"/>
            <a:ext cx="8596668" cy="910281"/>
          </a:xfrm>
        </p:spPr>
        <p:txBody>
          <a:bodyPr/>
          <a:lstStyle/>
          <a:p>
            <a:r>
              <a:rPr lang="en-US" b="1" dirty="0" smtClean="0"/>
              <a:t>45 CFR 75 changes to indirect costs</a:t>
            </a:r>
            <a:endParaRPr lang="en-US" b="1" dirty="0"/>
          </a:p>
        </p:txBody>
      </p:sp>
      <p:sp>
        <p:nvSpPr>
          <p:cNvPr id="3" name="Content Placeholder 2"/>
          <p:cNvSpPr>
            <a:spLocks noGrp="1"/>
          </p:cNvSpPr>
          <p:nvPr>
            <p:ph idx="1"/>
          </p:nvPr>
        </p:nvSpPr>
        <p:spPr>
          <a:xfrm>
            <a:off x="677334" y="1335314"/>
            <a:ext cx="8862082" cy="5312229"/>
          </a:xfrm>
        </p:spPr>
        <p:txBody>
          <a:bodyPr>
            <a:noAutofit/>
          </a:bodyPr>
          <a:lstStyle/>
          <a:p>
            <a:pPr lvl="0">
              <a:buFont typeface="Wingdings" panose="05000000000000000000" pitchFamily="2" charset="2"/>
              <a:buChar char="v"/>
            </a:pPr>
            <a:r>
              <a:rPr lang="en-US" sz="2400" dirty="0" smtClean="0"/>
              <a:t>Per 45 CFR </a:t>
            </a:r>
            <a:r>
              <a:rPr lang="en-US" sz="2400" dirty="0"/>
              <a:t>§</a:t>
            </a:r>
            <a:r>
              <a:rPr lang="en-US" sz="2400" dirty="0" smtClean="0"/>
              <a:t>75.414(f), any non-Federal entity that has </a:t>
            </a:r>
            <a:r>
              <a:rPr lang="en-US" sz="2400" dirty="0"/>
              <a:t>never received a </a:t>
            </a:r>
            <a:r>
              <a:rPr lang="en-US" sz="2400" dirty="0" smtClean="0"/>
              <a:t>Federal negotiated </a:t>
            </a:r>
            <a:r>
              <a:rPr lang="en-US" sz="2400" dirty="0"/>
              <a:t>indirect cost rate may charge a de minimis rate of 10% of modified total direct </a:t>
            </a:r>
            <a:r>
              <a:rPr lang="en-US" sz="2400" dirty="0" smtClean="0"/>
              <a:t>costs.</a:t>
            </a:r>
          </a:p>
          <a:p>
            <a:pPr lvl="1"/>
            <a:r>
              <a:rPr lang="en-US" sz="1800" dirty="0" smtClean="0"/>
              <a:t>Governmental </a:t>
            </a:r>
            <a:r>
              <a:rPr lang="en-US" sz="1800" dirty="0"/>
              <a:t>departments or </a:t>
            </a:r>
            <a:r>
              <a:rPr lang="en-US" sz="1800" dirty="0" smtClean="0"/>
              <a:t>agency units </a:t>
            </a:r>
            <a:r>
              <a:rPr lang="en-US" sz="1800" dirty="0"/>
              <a:t>receiving more than $35M in federal funds MUST have a negotiated rate—they may </a:t>
            </a:r>
            <a:r>
              <a:rPr lang="en-US" sz="1800" u="sng" dirty="0"/>
              <a:t>not</a:t>
            </a:r>
            <a:r>
              <a:rPr lang="en-US" sz="1800" dirty="0"/>
              <a:t> charge the flat 10</a:t>
            </a:r>
            <a:r>
              <a:rPr lang="en-US" sz="1800" dirty="0" smtClean="0"/>
              <a:t>%.</a:t>
            </a:r>
          </a:p>
          <a:p>
            <a:pPr lvl="1"/>
            <a:endParaRPr lang="en-US" sz="1000" dirty="0"/>
          </a:p>
          <a:p>
            <a:pPr>
              <a:buFont typeface="Wingdings" panose="05000000000000000000" pitchFamily="2" charset="2"/>
              <a:buChar char="v"/>
            </a:pPr>
            <a:r>
              <a:rPr lang="en-US" sz="2400" dirty="0" smtClean="0"/>
              <a:t>As </a:t>
            </a:r>
            <a:r>
              <a:rPr lang="en-US" sz="2400" dirty="0"/>
              <a:t>described in §75.403,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p:txBody>
      </p:sp>
      <p:sp>
        <p:nvSpPr>
          <p:cNvPr id="4" name="Slide Number Placeholder 3"/>
          <p:cNvSpPr>
            <a:spLocks noGrp="1"/>
          </p:cNvSpPr>
          <p:nvPr>
            <p:ph type="sldNum" sz="quarter" idx="12"/>
          </p:nvPr>
        </p:nvSpPr>
        <p:spPr/>
        <p:txBody>
          <a:bodyPr/>
          <a:lstStyle/>
          <a:p>
            <a:fld id="{1166AE60-4DC8-4C98-B69D-A1FD99ED36C0}" type="slidenum">
              <a:rPr lang="en-US" smtClean="0"/>
              <a:t>12</a:t>
            </a:fld>
            <a:endParaRPr lang="en-US" dirty="0"/>
          </a:p>
        </p:txBody>
      </p:sp>
    </p:spTree>
    <p:extLst>
      <p:ext uri="{BB962C8B-B14F-4D97-AF65-F5344CB8AC3E}">
        <p14:creationId xmlns:p14="http://schemas.microsoft.com/office/powerpoint/2010/main" val="34771068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7532"/>
            <a:ext cx="8596668" cy="1320800"/>
          </a:xfrm>
        </p:spPr>
        <p:txBody>
          <a:bodyPr>
            <a:normAutofit/>
          </a:bodyPr>
          <a:lstStyle/>
          <a:p>
            <a:r>
              <a:rPr lang="en-US" sz="4000" b="1" dirty="0"/>
              <a:t>Principles for the proper allocation of indirect costs </a:t>
            </a:r>
            <a:endParaRPr lang="en-US" dirty="0"/>
          </a:p>
        </p:txBody>
      </p:sp>
      <p:sp>
        <p:nvSpPr>
          <p:cNvPr id="3" name="Content Placeholder 2"/>
          <p:cNvSpPr>
            <a:spLocks noGrp="1"/>
          </p:cNvSpPr>
          <p:nvPr>
            <p:ph idx="1"/>
          </p:nvPr>
        </p:nvSpPr>
        <p:spPr>
          <a:xfrm>
            <a:off x="677333" y="1972492"/>
            <a:ext cx="8874439" cy="4545874"/>
          </a:xfrm>
        </p:spPr>
        <p:txBody>
          <a:bodyPr>
            <a:normAutofit fontScale="92500" lnSpcReduction="20000"/>
          </a:bodyPr>
          <a:lstStyle/>
          <a:p>
            <a:pPr>
              <a:buFont typeface="Wingdings" panose="05000000000000000000" pitchFamily="2" charset="2"/>
              <a:buChar char="v"/>
            </a:pPr>
            <a:r>
              <a:rPr lang="en-US" sz="3000" dirty="0" smtClean="0"/>
              <a:t>Part A Recipients (Grantees)</a:t>
            </a:r>
          </a:p>
          <a:p>
            <a:pPr lvl="1"/>
            <a:r>
              <a:rPr lang="en-US" sz="2800" dirty="0" smtClean="0"/>
              <a:t>The portion of direct </a:t>
            </a:r>
            <a:r>
              <a:rPr lang="en-US" sz="2800" i="1" dirty="0" smtClean="0"/>
              <a:t>and indirect </a:t>
            </a:r>
            <a:r>
              <a:rPr lang="en-US" sz="2800" dirty="0" smtClean="0"/>
              <a:t>facilities expenses related to core medical and support services provided to RWHAP clients would not count toward the 10% administrative limit.</a:t>
            </a:r>
          </a:p>
          <a:p>
            <a:endParaRPr lang="en-US" sz="2800" dirty="0"/>
          </a:p>
          <a:p>
            <a:pPr>
              <a:buFont typeface="Wingdings" panose="05000000000000000000" pitchFamily="2" charset="2"/>
              <a:buChar char="v"/>
            </a:pPr>
            <a:r>
              <a:rPr lang="en-US" sz="3000" dirty="0" smtClean="0"/>
              <a:t>For Parts A subrecipients </a:t>
            </a:r>
          </a:p>
          <a:p>
            <a:pPr marL="795338" lvl="2" indent="-338138">
              <a:buFont typeface="Wingdings" panose="05000000000000000000" pitchFamily="2" charset="2"/>
              <a:buChar char="Ø"/>
            </a:pPr>
            <a:r>
              <a:rPr lang="en-US" sz="2600" dirty="0"/>
              <a:t>The portion of </a:t>
            </a:r>
            <a:r>
              <a:rPr lang="en-US" sz="2600" u="sng" dirty="0"/>
              <a:t>direct</a:t>
            </a:r>
            <a:r>
              <a:rPr lang="en-US" sz="2600" dirty="0"/>
              <a:t> </a:t>
            </a:r>
            <a:r>
              <a:rPr lang="en-US" sz="2600" dirty="0" smtClean="0"/>
              <a:t>facilities </a:t>
            </a:r>
            <a:r>
              <a:rPr lang="en-US" sz="2600" dirty="0"/>
              <a:t>expenses related to core medical and support services provided to RWHAP clients would not count toward the 10% </a:t>
            </a:r>
            <a:r>
              <a:rPr lang="en-US" sz="2600" dirty="0" smtClean="0"/>
              <a:t>administrative limit</a:t>
            </a:r>
            <a:r>
              <a:rPr lang="en-US" sz="2600" dirty="0"/>
              <a:t>.</a:t>
            </a:r>
          </a:p>
          <a:p>
            <a:pPr marL="795338" lvl="1" indent="-338138">
              <a:buFont typeface="Wingdings" panose="05000000000000000000" pitchFamily="2" charset="2"/>
              <a:buChar char="Ø"/>
            </a:pPr>
            <a:r>
              <a:rPr lang="en-US" sz="2800" dirty="0"/>
              <a:t>A</a:t>
            </a:r>
            <a:r>
              <a:rPr lang="en-US" sz="2600" dirty="0" smtClean="0"/>
              <a:t>ll indirect cost would count toward the 10% administrative limit. </a:t>
            </a:r>
            <a:endParaRPr lang="en-US" sz="2600" dirty="0"/>
          </a:p>
        </p:txBody>
      </p:sp>
      <p:sp>
        <p:nvSpPr>
          <p:cNvPr id="4" name="Slide Number Placeholder 3"/>
          <p:cNvSpPr>
            <a:spLocks noGrp="1"/>
          </p:cNvSpPr>
          <p:nvPr>
            <p:ph type="sldNum" sz="quarter" idx="12"/>
          </p:nvPr>
        </p:nvSpPr>
        <p:spPr/>
        <p:txBody>
          <a:bodyPr/>
          <a:lstStyle/>
          <a:p>
            <a:fld id="{1166AE60-4DC8-4C98-B69D-A1FD99ED36C0}" type="slidenum">
              <a:rPr lang="en-US" smtClean="0"/>
              <a:t>13</a:t>
            </a:fld>
            <a:endParaRPr lang="en-US" dirty="0"/>
          </a:p>
        </p:txBody>
      </p:sp>
    </p:spTree>
    <p:extLst>
      <p:ext uri="{BB962C8B-B14F-4D97-AF65-F5344CB8AC3E}">
        <p14:creationId xmlns:p14="http://schemas.microsoft.com/office/powerpoint/2010/main" val="3842393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268406"/>
            <a:ext cx="8596668" cy="831011"/>
          </a:xfrm>
        </p:spPr>
        <p:txBody>
          <a:bodyPr/>
          <a:lstStyle/>
          <a:p>
            <a:r>
              <a:rPr lang="en-US" b="1" dirty="0" smtClean="0"/>
              <a:t>Audience Participation</a:t>
            </a:r>
            <a:endParaRPr lang="en-US" b="1" dirty="0"/>
          </a:p>
        </p:txBody>
      </p:sp>
      <p:sp>
        <p:nvSpPr>
          <p:cNvPr id="3" name="Content Placeholder 2"/>
          <p:cNvSpPr>
            <a:spLocks noGrp="1"/>
          </p:cNvSpPr>
          <p:nvPr>
            <p:ph sz="half" idx="1"/>
          </p:nvPr>
        </p:nvSpPr>
        <p:spPr>
          <a:xfrm>
            <a:off x="377371" y="1832147"/>
            <a:ext cx="5252720" cy="4728309"/>
          </a:xfrm>
        </p:spPr>
        <p:txBody>
          <a:bodyPr>
            <a:noAutofit/>
          </a:bodyPr>
          <a:lstStyle/>
          <a:p>
            <a:r>
              <a:rPr lang="en-US" sz="2200" dirty="0" smtClean="0"/>
              <a:t>Rent associated with admin office</a:t>
            </a:r>
          </a:p>
          <a:p>
            <a:r>
              <a:rPr lang="en-US" sz="2200" dirty="0" smtClean="0"/>
              <a:t>Rent associated with library-computer room (café) for consumers </a:t>
            </a:r>
          </a:p>
          <a:p>
            <a:r>
              <a:rPr lang="en-US" sz="2200" dirty="0"/>
              <a:t>Service contract for eligibility screening and </a:t>
            </a:r>
            <a:r>
              <a:rPr lang="en-US" sz="2200" dirty="0" smtClean="0"/>
              <a:t>recertification</a:t>
            </a:r>
          </a:p>
          <a:p>
            <a:r>
              <a:rPr lang="en-US" sz="2200" dirty="0" smtClean="0"/>
              <a:t>Postage</a:t>
            </a:r>
          </a:p>
          <a:p>
            <a:r>
              <a:rPr lang="en-US" sz="2200" dirty="0" smtClean="0"/>
              <a:t>Telephone</a:t>
            </a:r>
          </a:p>
          <a:p>
            <a:r>
              <a:rPr lang="en-US" sz="2200" dirty="0" smtClean="0"/>
              <a:t>Pharmacy Benefits Manager</a:t>
            </a:r>
          </a:p>
          <a:p>
            <a:r>
              <a:rPr lang="en-US" sz="2200" dirty="0" smtClean="0"/>
              <a:t>Clinic receptionist</a:t>
            </a:r>
          </a:p>
          <a:p>
            <a:r>
              <a:rPr lang="en-US" sz="2200" dirty="0" smtClean="0"/>
              <a:t>Indirect cost certificate Texas OMB</a:t>
            </a:r>
          </a:p>
          <a:p>
            <a:r>
              <a:rPr lang="en-US" sz="2200" dirty="0" smtClean="0"/>
              <a:t>Planning Council (or Body)</a:t>
            </a:r>
          </a:p>
          <a:p>
            <a:pPr marL="0" indent="0">
              <a:buNone/>
            </a:pPr>
            <a:endParaRPr lang="en-US" sz="2400" dirty="0" smtClean="0"/>
          </a:p>
        </p:txBody>
      </p:sp>
      <p:sp>
        <p:nvSpPr>
          <p:cNvPr id="4" name="Content Placeholder 3"/>
          <p:cNvSpPr>
            <a:spLocks noGrp="1"/>
          </p:cNvSpPr>
          <p:nvPr>
            <p:ph sz="half" idx="2"/>
          </p:nvPr>
        </p:nvSpPr>
        <p:spPr>
          <a:xfrm>
            <a:off x="5753462" y="1846250"/>
            <a:ext cx="3991430" cy="4854996"/>
          </a:xfrm>
        </p:spPr>
        <p:txBody>
          <a:bodyPr>
            <a:noAutofit/>
          </a:bodyPr>
          <a:lstStyle/>
          <a:p>
            <a:r>
              <a:rPr lang="en-US" sz="2200" dirty="0" smtClean="0"/>
              <a:t>CAREWare/ARIES/Other data entry</a:t>
            </a:r>
          </a:p>
          <a:p>
            <a:r>
              <a:rPr lang="en-US" sz="2200" dirty="0" smtClean="0"/>
              <a:t>Clerical support</a:t>
            </a:r>
          </a:p>
          <a:p>
            <a:r>
              <a:rPr lang="en-US" sz="2200" dirty="0" smtClean="0"/>
              <a:t>Office supplies</a:t>
            </a:r>
          </a:p>
          <a:p>
            <a:r>
              <a:rPr lang="en-US" sz="2200" dirty="0" smtClean="0"/>
              <a:t>Facility Maintenance</a:t>
            </a:r>
          </a:p>
          <a:p>
            <a:r>
              <a:rPr lang="en-US" sz="2200" dirty="0" smtClean="0"/>
              <a:t>Professional magazines</a:t>
            </a:r>
          </a:p>
          <a:p>
            <a:r>
              <a:rPr lang="en-US" sz="2200" dirty="0" smtClean="0"/>
              <a:t>AIDS magazines front office</a:t>
            </a:r>
          </a:p>
          <a:p>
            <a:r>
              <a:rPr lang="en-US" sz="2200" dirty="0" smtClean="0"/>
              <a:t>Rent associated with clinic/exam rooms </a:t>
            </a:r>
          </a:p>
          <a:p>
            <a:r>
              <a:rPr lang="en-US" sz="2200" dirty="0" smtClean="0"/>
              <a:t>Memberships</a:t>
            </a:r>
          </a:p>
          <a:p>
            <a:r>
              <a:rPr lang="en-US" sz="2200" dirty="0" smtClean="0"/>
              <a:t>Insurance</a:t>
            </a:r>
          </a:p>
          <a:p>
            <a:endParaRPr lang="en-US" sz="2000" dirty="0"/>
          </a:p>
        </p:txBody>
      </p:sp>
      <p:sp>
        <p:nvSpPr>
          <p:cNvPr id="5" name="Rectangle 4"/>
          <p:cNvSpPr/>
          <p:nvPr/>
        </p:nvSpPr>
        <p:spPr>
          <a:xfrm>
            <a:off x="1105786" y="965158"/>
            <a:ext cx="7506586" cy="707886"/>
          </a:xfrm>
          <a:prstGeom prst="rect">
            <a:avLst/>
          </a:prstGeom>
        </p:spPr>
        <p:txBody>
          <a:bodyPr wrap="square">
            <a:spAutoFit/>
          </a:bodyPr>
          <a:lstStyle/>
          <a:p>
            <a:pPr algn="ctr"/>
            <a:r>
              <a:rPr lang="en-US" sz="2000" b="1" i="1" dirty="0" smtClean="0"/>
              <a:t>Indirect (F&amp;A) or Direct Cost?</a:t>
            </a:r>
          </a:p>
          <a:p>
            <a:pPr algn="ctr"/>
            <a:r>
              <a:rPr lang="en-US" sz="2000" b="1" i="1" dirty="0" smtClean="0"/>
              <a:t>Does it count toward the 10% administrative limit?</a:t>
            </a:r>
            <a:endParaRPr lang="en-US" sz="2000" b="1" i="1" dirty="0"/>
          </a:p>
        </p:txBody>
      </p:sp>
      <p:sp>
        <p:nvSpPr>
          <p:cNvPr id="6" name="Slide Number Placeholder 5"/>
          <p:cNvSpPr>
            <a:spLocks noGrp="1"/>
          </p:cNvSpPr>
          <p:nvPr>
            <p:ph type="sldNum" sz="quarter" idx="12"/>
          </p:nvPr>
        </p:nvSpPr>
        <p:spPr/>
        <p:txBody>
          <a:bodyPr/>
          <a:lstStyle/>
          <a:p>
            <a:fld id="{1166AE60-4DC8-4C98-B69D-A1FD99ED36C0}" type="slidenum">
              <a:rPr lang="en-US" smtClean="0"/>
              <a:t>14</a:t>
            </a:fld>
            <a:endParaRPr lang="en-US" dirty="0"/>
          </a:p>
        </p:txBody>
      </p:sp>
    </p:spTree>
    <p:extLst>
      <p:ext uri="{BB962C8B-B14F-4D97-AF65-F5344CB8AC3E}">
        <p14:creationId xmlns:p14="http://schemas.microsoft.com/office/powerpoint/2010/main" val="40725391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7" y="275772"/>
            <a:ext cx="8841172" cy="914399"/>
          </a:xfrm>
        </p:spPr>
        <p:txBody>
          <a:bodyPr>
            <a:normAutofit fontScale="90000"/>
          </a:bodyPr>
          <a:lstStyle/>
          <a:p>
            <a:r>
              <a:rPr lang="en-US" sz="4000" b="1" dirty="0" smtClean="0"/>
              <a:t>Principles for </a:t>
            </a:r>
            <a:r>
              <a:rPr lang="en-US" sz="4000" b="1" dirty="0"/>
              <a:t>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508000" y="1465943"/>
            <a:ext cx="9463314" cy="5132977"/>
          </a:xfrm>
        </p:spPr>
        <p:txBody>
          <a:bodyPr>
            <a:noAutofit/>
          </a:bodyPr>
          <a:lstStyle/>
          <a:p>
            <a:r>
              <a:rPr lang="en-US" sz="2800" b="1" dirty="0"/>
              <a:t>Effort </a:t>
            </a:r>
            <a:r>
              <a:rPr lang="en-US" sz="2800" b="1" dirty="0" smtClean="0"/>
              <a:t>Reporting</a:t>
            </a:r>
          </a:p>
          <a:p>
            <a:pPr marL="347663" lvl="1" indent="0">
              <a:buNone/>
            </a:pPr>
            <a:r>
              <a:rPr lang="en-US" sz="2400" dirty="0" smtClean="0"/>
              <a:t>Confirms that the budget estimates used to charge labor cost to the different funding sources or program categories is allowable. </a:t>
            </a:r>
          </a:p>
          <a:p>
            <a:pPr>
              <a:buFont typeface="Wingdings" panose="05000000000000000000" pitchFamily="2" charset="2"/>
              <a:buChar char="q"/>
            </a:pPr>
            <a:r>
              <a:rPr lang="en-US" sz="2400" dirty="0" smtClean="0"/>
              <a:t>When allocating salaries between administration and program categories  the recipient (grantee) or subrecipient must </a:t>
            </a:r>
            <a:r>
              <a:rPr lang="en-US" sz="2400" dirty="0" smtClean="0">
                <a:solidFill>
                  <a:schemeClr val="accent1"/>
                </a:solidFill>
              </a:rPr>
              <a:t>have a system of internal controls over the records that:</a:t>
            </a:r>
          </a:p>
          <a:p>
            <a:pPr lvl="2">
              <a:buFont typeface="Wingdings" panose="05000000000000000000" pitchFamily="2" charset="2"/>
              <a:buChar char="v"/>
            </a:pPr>
            <a:r>
              <a:rPr lang="en-US" sz="2400" dirty="0" smtClean="0">
                <a:solidFill>
                  <a:schemeClr val="accent2"/>
                </a:solidFill>
              </a:rPr>
              <a:t>Justify the cost of salaries</a:t>
            </a:r>
          </a:p>
          <a:p>
            <a:pPr lvl="2">
              <a:buFont typeface="Wingdings" panose="05000000000000000000" pitchFamily="2" charset="2"/>
              <a:buChar char="v"/>
            </a:pPr>
            <a:r>
              <a:rPr lang="en-US" sz="2400" dirty="0" smtClean="0">
                <a:solidFill>
                  <a:schemeClr val="accent2"/>
                </a:solidFill>
              </a:rPr>
              <a:t>Reasonable over the long term</a:t>
            </a:r>
          </a:p>
          <a:p>
            <a:pPr lvl="2">
              <a:buFont typeface="Wingdings" panose="05000000000000000000" pitchFamily="2" charset="2"/>
              <a:buChar char="v"/>
            </a:pPr>
            <a:r>
              <a:rPr lang="en-US" sz="2400" dirty="0" smtClean="0">
                <a:solidFill>
                  <a:schemeClr val="accent2"/>
                </a:solidFill>
              </a:rPr>
              <a:t>Enter into the record on a timely manner</a:t>
            </a:r>
          </a:p>
          <a:p>
            <a:pPr lvl="2">
              <a:buFont typeface="Wingdings" panose="05000000000000000000" pitchFamily="2" charset="2"/>
              <a:buChar char="v"/>
            </a:pPr>
            <a:r>
              <a:rPr lang="en-US" sz="2400" dirty="0" smtClean="0">
                <a:solidFill>
                  <a:schemeClr val="accent2"/>
                </a:solidFill>
              </a:rPr>
              <a:t>Consistent</a:t>
            </a:r>
          </a:p>
          <a:p>
            <a:pPr lvl="2">
              <a:buFont typeface="Wingdings" panose="05000000000000000000" pitchFamily="2" charset="2"/>
              <a:buChar char="v"/>
            </a:pPr>
            <a:r>
              <a:rPr lang="en-US" sz="2400" dirty="0" smtClean="0">
                <a:solidFill>
                  <a:schemeClr val="accent2"/>
                </a:solidFill>
              </a:rPr>
              <a:t>Auditable</a:t>
            </a:r>
          </a:p>
          <a:p>
            <a:pPr lvl="2">
              <a:buFont typeface="Wingdings" panose="05000000000000000000" pitchFamily="2" charset="2"/>
              <a:buChar char="v"/>
            </a:pPr>
            <a:endParaRPr lang="en-US" sz="1800" dirty="0"/>
          </a:p>
        </p:txBody>
      </p:sp>
      <p:sp>
        <p:nvSpPr>
          <p:cNvPr id="4" name="Slide Number Placeholder 3"/>
          <p:cNvSpPr>
            <a:spLocks noGrp="1"/>
          </p:cNvSpPr>
          <p:nvPr>
            <p:ph type="sldNum" sz="quarter" idx="12"/>
          </p:nvPr>
        </p:nvSpPr>
        <p:spPr/>
        <p:txBody>
          <a:bodyPr/>
          <a:lstStyle/>
          <a:p>
            <a:fld id="{1166AE60-4DC8-4C98-B69D-A1FD99ED36C0}" type="slidenum">
              <a:rPr lang="en-US" smtClean="0"/>
              <a:t>15</a:t>
            </a:fld>
            <a:endParaRPr lang="en-US" dirty="0"/>
          </a:p>
        </p:txBody>
      </p:sp>
    </p:spTree>
    <p:extLst>
      <p:ext uri="{BB962C8B-B14F-4D97-AF65-F5344CB8AC3E}">
        <p14:creationId xmlns:p14="http://schemas.microsoft.com/office/powerpoint/2010/main" val="834435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72" y="293103"/>
            <a:ext cx="8596668" cy="1143812"/>
          </a:xfrm>
        </p:spPr>
        <p:txBody>
          <a:bodyPr>
            <a:normAutofit fontScale="90000"/>
          </a:bodyPr>
          <a:lstStyle/>
          <a:p>
            <a:r>
              <a:rPr lang="en-US" sz="4000" b="1" dirty="0" smtClean="0"/>
              <a:t>Principles </a:t>
            </a:r>
            <a:r>
              <a:rPr lang="en-US" sz="4000" b="1" dirty="0"/>
              <a:t>for 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682388" y="1446663"/>
            <a:ext cx="8591614" cy="5215394"/>
          </a:xfrm>
        </p:spPr>
        <p:txBody>
          <a:bodyPr>
            <a:normAutofit/>
          </a:bodyPr>
          <a:lstStyle/>
          <a:p>
            <a:pPr marL="0" indent="0">
              <a:buNone/>
            </a:pPr>
            <a:r>
              <a:rPr lang="en-US" sz="2400" b="1" dirty="0" smtClean="0"/>
              <a:t>Allocations</a:t>
            </a:r>
          </a:p>
          <a:p>
            <a:r>
              <a:rPr lang="en-US" sz="2200" dirty="0" smtClean="0"/>
              <a:t>Permits </a:t>
            </a:r>
            <a:r>
              <a:rPr lang="en-US" sz="2200" dirty="0"/>
              <a:t>expenses to be appropriately </a:t>
            </a:r>
            <a:r>
              <a:rPr lang="en-US" sz="2200" dirty="0" smtClean="0"/>
              <a:t>charged </a:t>
            </a:r>
            <a:r>
              <a:rPr lang="en-US" sz="2200" dirty="0"/>
              <a:t>to cost centers, object classes, funding sources and multiple sites.</a:t>
            </a:r>
          </a:p>
          <a:p>
            <a:pPr>
              <a:buFont typeface="Wingdings" panose="05000000000000000000" pitchFamily="2" charset="2"/>
              <a:buChar char="q"/>
            </a:pPr>
            <a:r>
              <a:rPr lang="en-US" sz="2200" dirty="0"/>
              <a:t>For allocations to be valid there should </a:t>
            </a:r>
            <a:r>
              <a:rPr lang="en-US" sz="2200" dirty="0" smtClean="0"/>
              <a:t>be written methodology that </a:t>
            </a:r>
            <a:r>
              <a:rPr lang="en-US" sz="2200" dirty="0"/>
              <a:t>can be replicated and auditable</a:t>
            </a:r>
          </a:p>
          <a:p>
            <a:pPr marL="341313" lvl="1" indent="0">
              <a:buNone/>
            </a:pPr>
            <a:r>
              <a:rPr lang="en-US" sz="2200" b="1" dirty="0" smtClean="0"/>
              <a:t>Most common methodology:</a:t>
            </a:r>
            <a:endParaRPr lang="en-US" sz="2200" b="1" dirty="0"/>
          </a:p>
          <a:p>
            <a:pPr lvl="2" fontAlgn="base">
              <a:buFont typeface="Wingdings" panose="05000000000000000000" pitchFamily="2" charset="2"/>
              <a:buChar char="v"/>
            </a:pPr>
            <a:r>
              <a:rPr lang="en-US" sz="2200" dirty="0" smtClean="0">
                <a:solidFill>
                  <a:schemeClr val="accent1"/>
                </a:solidFill>
              </a:rPr>
              <a:t>Payroll-------------</a:t>
            </a:r>
            <a:r>
              <a:rPr lang="en-US" sz="2200" dirty="0">
                <a:solidFill>
                  <a:schemeClr val="accent1"/>
                </a:solidFill>
              </a:rPr>
              <a:t>direct or  time and effort</a:t>
            </a:r>
          </a:p>
          <a:p>
            <a:pPr lvl="2" fontAlgn="base">
              <a:buFont typeface="Wingdings" panose="05000000000000000000" pitchFamily="2" charset="2"/>
              <a:buChar char="v"/>
            </a:pPr>
            <a:r>
              <a:rPr lang="en-US" sz="2200" dirty="0" smtClean="0">
                <a:solidFill>
                  <a:schemeClr val="accent1"/>
                </a:solidFill>
              </a:rPr>
              <a:t>Facility-</a:t>
            </a:r>
            <a:r>
              <a:rPr lang="en-US" sz="2200" dirty="0">
                <a:solidFill>
                  <a:schemeClr val="accent1"/>
                </a:solidFill>
              </a:rPr>
              <a:t>-----------direct or square footage</a:t>
            </a:r>
          </a:p>
          <a:p>
            <a:pPr lvl="2" fontAlgn="base">
              <a:buFont typeface="Wingdings" panose="05000000000000000000" pitchFamily="2" charset="2"/>
              <a:buChar char="v"/>
            </a:pPr>
            <a:r>
              <a:rPr lang="en-US" sz="2200" dirty="0" smtClean="0">
                <a:solidFill>
                  <a:schemeClr val="accent1"/>
                </a:solidFill>
              </a:rPr>
              <a:t>Occupancy—------direct </a:t>
            </a:r>
            <a:r>
              <a:rPr lang="en-US" sz="2200" dirty="0">
                <a:solidFill>
                  <a:schemeClr val="accent1"/>
                </a:solidFill>
              </a:rPr>
              <a:t>or  program/cost center</a:t>
            </a:r>
          </a:p>
          <a:p>
            <a:pPr lvl="2" fontAlgn="base">
              <a:buFont typeface="Wingdings" panose="05000000000000000000" pitchFamily="2" charset="2"/>
              <a:buChar char="v"/>
            </a:pPr>
            <a:r>
              <a:rPr lang="en-US" sz="2200" dirty="0" smtClean="0">
                <a:solidFill>
                  <a:schemeClr val="accent1"/>
                </a:solidFill>
              </a:rPr>
              <a:t>Administration</a:t>
            </a:r>
            <a:r>
              <a:rPr lang="en-US" sz="2200" dirty="0">
                <a:solidFill>
                  <a:schemeClr val="accent1"/>
                </a:solidFill>
              </a:rPr>
              <a:t>—-direct or total dollar</a:t>
            </a:r>
          </a:p>
          <a:p>
            <a:pPr lvl="2" fontAlgn="base">
              <a:buFont typeface="Wingdings" panose="05000000000000000000" pitchFamily="2" charset="2"/>
              <a:buChar char="v"/>
            </a:pPr>
            <a:r>
              <a:rPr lang="en-US" sz="2200" dirty="0" smtClean="0">
                <a:solidFill>
                  <a:schemeClr val="accent1"/>
                </a:solidFill>
              </a:rPr>
              <a:t>Communication--program/cost </a:t>
            </a:r>
            <a:r>
              <a:rPr lang="en-US" sz="2200" dirty="0">
                <a:solidFill>
                  <a:schemeClr val="accent1"/>
                </a:solidFill>
              </a:rPr>
              <a:t>center</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1166AE60-4DC8-4C98-B69D-A1FD99ED36C0}" type="slidenum">
              <a:rPr lang="en-US" smtClean="0"/>
              <a:t>16</a:t>
            </a:fld>
            <a:endParaRPr lang="en-US" dirty="0"/>
          </a:p>
        </p:txBody>
      </p:sp>
    </p:spTree>
    <p:extLst>
      <p:ext uri="{BB962C8B-B14F-4D97-AF65-F5344CB8AC3E}">
        <p14:creationId xmlns:p14="http://schemas.microsoft.com/office/powerpoint/2010/main" val="3571443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949" y="239210"/>
            <a:ext cx="8845904" cy="744638"/>
          </a:xfrm>
        </p:spPr>
        <p:txBody>
          <a:bodyPr>
            <a:normAutofit fontScale="90000"/>
          </a:bodyPr>
          <a:lstStyle/>
          <a:p>
            <a:r>
              <a:rPr lang="en-US" b="1" dirty="0" smtClean="0"/>
              <a:t>Example—Part A Grantee Budget  $7,310,625</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98742068"/>
              </p:ext>
            </p:extLst>
          </p:nvPr>
        </p:nvGraphicFramePr>
        <p:xfrm>
          <a:off x="431074" y="812799"/>
          <a:ext cx="10698480" cy="5079909"/>
        </p:xfrm>
        <a:graphic>
          <a:graphicData uri="http://schemas.openxmlformats.org/drawingml/2006/table">
            <a:tbl>
              <a:tblPr firstRow="1" bandRow="1">
                <a:tableStyleId>{5C22544A-7EE6-4342-B048-85BDC9FD1C3A}</a:tableStyleId>
              </a:tblPr>
              <a:tblGrid>
                <a:gridCol w="5421086"/>
                <a:gridCol w="1600559"/>
                <a:gridCol w="1079228"/>
                <a:gridCol w="1317447"/>
                <a:gridCol w="1280160"/>
              </a:tblGrid>
              <a:tr h="454298">
                <a:tc>
                  <a:txBody>
                    <a:bodyPr/>
                    <a:lstStyle/>
                    <a:p>
                      <a:r>
                        <a:rPr lang="en-US" dirty="0" smtClean="0"/>
                        <a:t>Categories</a:t>
                      </a:r>
                      <a:endParaRPr lang="en-US" dirty="0"/>
                    </a:p>
                  </a:txBody>
                  <a:tcPr/>
                </a:tc>
                <a:tc>
                  <a:txBody>
                    <a:bodyPr/>
                    <a:lstStyle/>
                    <a:p>
                      <a:r>
                        <a:rPr lang="en-US" dirty="0" smtClean="0"/>
                        <a:t>Core</a:t>
                      </a:r>
                      <a:r>
                        <a:rPr lang="en-US" baseline="0" dirty="0" smtClean="0"/>
                        <a:t> Medical</a:t>
                      </a:r>
                      <a:endParaRPr lang="en-US" dirty="0"/>
                    </a:p>
                  </a:txBody>
                  <a:tcPr/>
                </a:tc>
                <a:tc>
                  <a:txBody>
                    <a:bodyPr/>
                    <a:lstStyle/>
                    <a:p>
                      <a:r>
                        <a:rPr lang="en-US" dirty="0" smtClean="0"/>
                        <a:t>CQM</a:t>
                      </a:r>
                      <a:endParaRPr lang="en-US" dirty="0"/>
                    </a:p>
                  </a:txBody>
                  <a:tcPr/>
                </a:tc>
                <a:tc>
                  <a:txBody>
                    <a:bodyPr/>
                    <a:lstStyle/>
                    <a:p>
                      <a:r>
                        <a:rPr lang="en-US" dirty="0" smtClean="0"/>
                        <a:t>Support</a:t>
                      </a:r>
                      <a:endParaRPr lang="en-US" dirty="0"/>
                    </a:p>
                  </a:txBody>
                  <a:tcPr/>
                </a:tc>
                <a:tc>
                  <a:txBody>
                    <a:bodyPr/>
                    <a:lstStyle/>
                    <a:p>
                      <a:r>
                        <a:rPr lang="en-US" dirty="0" smtClean="0"/>
                        <a:t>Admin</a:t>
                      </a:r>
                      <a:endParaRPr lang="en-US" dirty="0"/>
                    </a:p>
                  </a:txBody>
                  <a:tcPr/>
                </a:tc>
              </a:tr>
              <a:tr h="613954">
                <a:tc>
                  <a:txBody>
                    <a:bodyPr/>
                    <a:lstStyle/>
                    <a:p>
                      <a:r>
                        <a:rPr lang="en-US" dirty="0" smtClean="0"/>
                        <a:t>Program Director FTE .50 Sal. $93,600  Plans, develops, administers RWHAP Part 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smtClean="0"/>
                    </a:p>
                  </a:txBody>
                  <a:tcPr/>
                </a:tc>
                <a:tc>
                  <a:txBody>
                    <a:bodyPr/>
                    <a:lstStyle/>
                    <a:p>
                      <a:pPr algn="ctr"/>
                      <a:endParaRPr lang="en-US" b="1" dirty="0">
                        <a:solidFill>
                          <a:srgbClr val="008000"/>
                        </a:solidFill>
                      </a:endParaRPr>
                    </a:p>
                  </a:txBody>
                  <a:tcPr/>
                </a:tc>
              </a:tr>
              <a:tr h="488607">
                <a:tc>
                  <a:txBody>
                    <a:bodyPr/>
                    <a:lstStyle/>
                    <a:p>
                      <a:r>
                        <a:rPr lang="en-US" dirty="0" smtClean="0"/>
                        <a:t>Fiscal/accounting staff (3 @ .25</a:t>
                      </a:r>
                      <a:r>
                        <a:rPr lang="en-US" baseline="0" dirty="0" smtClean="0"/>
                        <a:t> FTE</a:t>
                      </a:r>
                      <a:r>
                        <a:rPr lang="en-US" dirty="0" smtClean="0"/>
                        <a:t>) – prepare HRSA</a:t>
                      </a:r>
                      <a:r>
                        <a:rPr lang="en-US" baseline="0" dirty="0" smtClean="0"/>
                        <a:t> budgets, modifications, reports; draw grant funds, etc.</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endParaRPr lang="en-US" b="1" dirty="0">
                        <a:solidFill>
                          <a:srgbClr val="008000"/>
                        </a:solidFill>
                      </a:endParaRPr>
                    </a:p>
                  </a:txBody>
                  <a:tcPr/>
                </a:tc>
              </a:tr>
              <a:tr h="418012">
                <a:tc>
                  <a:txBody>
                    <a:bodyPr/>
                    <a:lstStyle/>
                    <a:p>
                      <a:r>
                        <a:rPr lang="en-US" dirty="0" smtClean="0"/>
                        <a:t>Planning Council (travel, supplies, etc.)</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endParaRPr lang="en-US" b="1" dirty="0">
                        <a:solidFill>
                          <a:srgbClr val="008000"/>
                        </a:solidFill>
                      </a:endParaRPr>
                    </a:p>
                  </a:txBody>
                  <a:tcPr/>
                </a:tc>
              </a:tr>
              <a:tr h="2286000">
                <a:tc>
                  <a:txBody>
                    <a:bodyPr/>
                    <a:lstStyle/>
                    <a:p>
                      <a:r>
                        <a:rPr lang="en-US" dirty="0" smtClean="0"/>
                        <a:t>Fiduciary -</a:t>
                      </a:r>
                      <a:r>
                        <a:rPr lang="en-US" baseline="0" dirty="0" smtClean="0"/>
                        <a:t> $7,204,740</a:t>
                      </a:r>
                      <a:endParaRPr lang="en-US" dirty="0" smtClean="0"/>
                    </a:p>
                    <a:p>
                      <a:pPr marL="234950" lvl="1" indent="0"/>
                      <a:r>
                        <a:rPr lang="en-US" dirty="0" smtClean="0"/>
                        <a:t>Staff salaries/fringe = </a:t>
                      </a:r>
                      <a:r>
                        <a:rPr lang="en-US" b="1" dirty="0" smtClean="0">
                          <a:solidFill>
                            <a:srgbClr val="008000"/>
                          </a:solidFill>
                        </a:rPr>
                        <a:t>$415,500</a:t>
                      </a:r>
                    </a:p>
                    <a:p>
                      <a:pPr marL="234950" lvl="1" indent="0"/>
                      <a:r>
                        <a:rPr lang="en-US" dirty="0" smtClean="0"/>
                        <a:t>Subawards (9) = $6.6M total</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Travel (subrecipient monitoring) </a:t>
                      </a:r>
                      <a:r>
                        <a:rPr lang="en-US" b="1" dirty="0" smtClean="0">
                          <a:solidFill>
                            <a:srgbClr val="008000"/>
                          </a:solidFill>
                        </a:rPr>
                        <a:t>$13,500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Supplies </a:t>
                      </a:r>
                      <a:r>
                        <a:rPr lang="en-US" b="1" dirty="0" smtClean="0">
                          <a:solidFill>
                            <a:srgbClr val="008000"/>
                          </a:solidFill>
                        </a:rPr>
                        <a:t>$11,400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Planning Council Meetings </a:t>
                      </a:r>
                      <a:r>
                        <a:rPr lang="en-US" b="1" dirty="0" smtClean="0">
                          <a:solidFill>
                            <a:srgbClr val="008000"/>
                          </a:solidFill>
                        </a:rPr>
                        <a:t>$23,000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Data Quality contract </a:t>
                      </a:r>
                      <a:r>
                        <a:rPr lang="en-US" b="1" dirty="0" smtClean="0">
                          <a:solidFill>
                            <a:srgbClr val="008000"/>
                          </a:solidFill>
                        </a:rPr>
                        <a:t>$60,000</a:t>
                      </a:r>
                    </a:p>
                    <a:p>
                      <a:pPr marL="234950" lvl="1" indent="0"/>
                      <a:r>
                        <a:rPr lang="en-US" dirty="0" smtClean="0"/>
                        <a:t>Indirect  </a:t>
                      </a:r>
                      <a:r>
                        <a:rPr lang="en-US" b="1" dirty="0" smtClean="0">
                          <a:solidFill>
                            <a:srgbClr val="008000"/>
                          </a:solidFill>
                        </a:rPr>
                        <a:t>$81,340</a:t>
                      </a:r>
                      <a:r>
                        <a:rPr lang="en-US" b="1" baseline="0" dirty="0" smtClean="0">
                          <a:solidFill>
                            <a:srgbClr val="008000"/>
                          </a:solidFill>
                        </a:rPr>
                        <a:t> </a:t>
                      </a:r>
                      <a:r>
                        <a:rPr lang="en-US" baseline="0" dirty="0" smtClean="0"/>
                        <a:t>(10% de minimis rate)</a:t>
                      </a:r>
                      <a:endParaRPr lang="en-US" dirty="0" smtClean="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b="1" dirty="0">
                        <a:solidFill>
                          <a:srgbClr val="008000"/>
                        </a:solidFill>
                      </a:endParaRPr>
                    </a:p>
                  </a:txBody>
                  <a:tcPr/>
                </a:tc>
              </a:tr>
              <a:tr h="367119">
                <a:tc>
                  <a:txBody>
                    <a:bodyPr/>
                    <a:lstStyle/>
                    <a:p>
                      <a:r>
                        <a:rPr lang="en-US" dirty="0" smtClean="0"/>
                        <a:t>HHS NICRA</a:t>
                      </a:r>
                      <a:r>
                        <a:rPr lang="en-US" baseline="0" dirty="0" smtClean="0"/>
                        <a:t> = 26% MTDC ($103,877 x .26 = $27,008)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b="1" dirty="0">
                        <a:solidFill>
                          <a:srgbClr val="008000"/>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17</a:t>
            </a:fld>
            <a:endParaRPr lang="en-US" dirty="0"/>
          </a:p>
        </p:txBody>
      </p:sp>
      <p:sp>
        <p:nvSpPr>
          <p:cNvPr id="5" name="TextBox 4"/>
          <p:cNvSpPr txBox="1"/>
          <p:nvPr/>
        </p:nvSpPr>
        <p:spPr>
          <a:xfrm>
            <a:off x="561703" y="5994065"/>
            <a:ext cx="8477794" cy="646331"/>
          </a:xfrm>
          <a:prstGeom prst="rect">
            <a:avLst/>
          </a:prstGeom>
          <a:noFill/>
        </p:spPr>
        <p:txBody>
          <a:bodyPr wrap="square" rtlCol="0">
            <a:spAutoFit/>
          </a:bodyPr>
          <a:lstStyle/>
          <a:p>
            <a:r>
              <a:rPr lang="en-US" b="1" dirty="0">
                <a:solidFill>
                  <a:srgbClr val="008000"/>
                </a:solidFill>
              </a:rPr>
              <a:t>Costs that count toward grantee’s 10% admin limit = </a:t>
            </a:r>
            <a:r>
              <a:rPr lang="en-US" b="1" dirty="0" smtClean="0">
                <a:solidFill>
                  <a:srgbClr val="008000"/>
                </a:solidFill>
              </a:rPr>
              <a:t>$710,625</a:t>
            </a:r>
          </a:p>
          <a:p>
            <a:r>
              <a:rPr lang="en-US" b="1" dirty="0" smtClean="0">
                <a:solidFill>
                  <a:srgbClr val="0070C0"/>
                </a:solidFill>
              </a:rPr>
              <a:t>Costs subject to the aggregate 10%  admin limit for subrecipients = $569,000</a:t>
            </a:r>
            <a:endParaRPr lang="en-US" b="1" dirty="0">
              <a:solidFill>
                <a:srgbClr val="0070C0"/>
              </a:solidFill>
            </a:endParaRPr>
          </a:p>
        </p:txBody>
      </p:sp>
    </p:spTree>
    <p:extLst>
      <p:ext uri="{BB962C8B-B14F-4D97-AF65-F5344CB8AC3E}">
        <p14:creationId xmlns:p14="http://schemas.microsoft.com/office/powerpoint/2010/main" val="24850639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949" y="239210"/>
            <a:ext cx="8845904" cy="744638"/>
          </a:xfrm>
        </p:spPr>
        <p:txBody>
          <a:bodyPr>
            <a:normAutofit fontScale="90000"/>
          </a:bodyPr>
          <a:lstStyle/>
          <a:p>
            <a:r>
              <a:rPr lang="en-US" b="1" dirty="0" smtClean="0"/>
              <a:t>Example—Part A Grantee Budget  $7,310,625</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78993125"/>
              </p:ext>
            </p:extLst>
          </p:nvPr>
        </p:nvGraphicFramePr>
        <p:xfrm>
          <a:off x="431074" y="812799"/>
          <a:ext cx="10698480" cy="5079909"/>
        </p:xfrm>
        <a:graphic>
          <a:graphicData uri="http://schemas.openxmlformats.org/drawingml/2006/table">
            <a:tbl>
              <a:tblPr firstRow="1" bandRow="1">
                <a:tableStyleId>{5C22544A-7EE6-4342-B048-85BDC9FD1C3A}</a:tableStyleId>
              </a:tblPr>
              <a:tblGrid>
                <a:gridCol w="5421086"/>
                <a:gridCol w="1600559"/>
                <a:gridCol w="1079228"/>
                <a:gridCol w="1317447"/>
                <a:gridCol w="1280160"/>
              </a:tblGrid>
              <a:tr h="454298">
                <a:tc>
                  <a:txBody>
                    <a:bodyPr/>
                    <a:lstStyle/>
                    <a:p>
                      <a:r>
                        <a:rPr lang="en-US" dirty="0" smtClean="0"/>
                        <a:t>Categories</a:t>
                      </a:r>
                      <a:endParaRPr lang="en-US" dirty="0"/>
                    </a:p>
                  </a:txBody>
                  <a:tcPr/>
                </a:tc>
                <a:tc>
                  <a:txBody>
                    <a:bodyPr/>
                    <a:lstStyle/>
                    <a:p>
                      <a:r>
                        <a:rPr lang="en-US" dirty="0" smtClean="0"/>
                        <a:t>Core</a:t>
                      </a:r>
                      <a:r>
                        <a:rPr lang="en-US" baseline="0" dirty="0" smtClean="0"/>
                        <a:t> Medical</a:t>
                      </a:r>
                      <a:endParaRPr lang="en-US" dirty="0"/>
                    </a:p>
                  </a:txBody>
                  <a:tcPr/>
                </a:tc>
                <a:tc>
                  <a:txBody>
                    <a:bodyPr/>
                    <a:lstStyle/>
                    <a:p>
                      <a:r>
                        <a:rPr lang="en-US" dirty="0" smtClean="0"/>
                        <a:t>CQM</a:t>
                      </a:r>
                      <a:endParaRPr lang="en-US" dirty="0"/>
                    </a:p>
                  </a:txBody>
                  <a:tcPr/>
                </a:tc>
                <a:tc>
                  <a:txBody>
                    <a:bodyPr/>
                    <a:lstStyle/>
                    <a:p>
                      <a:r>
                        <a:rPr lang="en-US" dirty="0" smtClean="0"/>
                        <a:t>Support</a:t>
                      </a:r>
                      <a:endParaRPr lang="en-US" dirty="0"/>
                    </a:p>
                  </a:txBody>
                  <a:tcPr/>
                </a:tc>
                <a:tc>
                  <a:txBody>
                    <a:bodyPr/>
                    <a:lstStyle/>
                    <a:p>
                      <a:r>
                        <a:rPr lang="en-US" dirty="0" smtClean="0"/>
                        <a:t>Admin</a:t>
                      </a:r>
                      <a:endParaRPr lang="en-US" dirty="0"/>
                    </a:p>
                  </a:txBody>
                  <a:tcPr/>
                </a:tc>
              </a:tr>
              <a:tr h="613954">
                <a:tc>
                  <a:txBody>
                    <a:bodyPr/>
                    <a:lstStyle/>
                    <a:p>
                      <a:r>
                        <a:rPr lang="en-US" dirty="0" smtClean="0"/>
                        <a:t>Program Director FTE .50 Sal. $93,600  Plans, develops, administers RWHAP Part A</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smtClean="0"/>
                    </a:p>
                  </a:txBody>
                  <a:tcPr/>
                </a:tc>
                <a:tc>
                  <a:txBody>
                    <a:bodyPr/>
                    <a:lstStyle/>
                    <a:p>
                      <a:pPr algn="ctr"/>
                      <a:r>
                        <a:rPr lang="en-US" b="1" dirty="0" smtClean="0">
                          <a:solidFill>
                            <a:srgbClr val="008000"/>
                          </a:solidFill>
                        </a:rPr>
                        <a:t>$46,800</a:t>
                      </a:r>
                      <a:endParaRPr lang="en-US" b="1" dirty="0">
                        <a:solidFill>
                          <a:srgbClr val="008000"/>
                        </a:solidFill>
                      </a:endParaRPr>
                    </a:p>
                  </a:txBody>
                  <a:tcPr/>
                </a:tc>
              </a:tr>
              <a:tr h="488607">
                <a:tc>
                  <a:txBody>
                    <a:bodyPr/>
                    <a:lstStyle/>
                    <a:p>
                      <a:r>
                        <a:rPr lang="en-US" dirty="0" smtClean="0"/>
                        <a:t>Fiscal/accounting staff (3 @ .25</a:t>
                      </a:r>
                      <a:r>
                        <a:rPr lang="en-US" baseline="0" dirty="0" smtClean="0"/>
                        <a:t> FTE</a:t>
                      </a:r>
                      <a:r>
                        <a:rPr lang="en-US" dirty="0" smtClean="0"/>
                        <a:t>) – prepare HRSA</a:t>
                      </a:r>
                      <a:r>
                        <a:rPr lang="en-US" baseline="0" dirty="0" smtClean="0"/>
                        <a:t> budgets, modifications, reports; draw grant funds, etc.</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r>
                        <a:rPr lang="en-US" b="1" dirty="0" smtClean="0">
                          <a:solidFill>
                            <a:srgbClr val="008000"/>
                          </a:solidFill>
                        </a:rPr>
                        <a:t>$38,577</a:t>
                      </a:r>
                    </a:p>
                    <a:p>
                      <a:pPr algn="ctr"/>
                      <a:endParaRPr lang="en-US" b="1" dirty="0">
                        <a:solidFill>
                          <a:srgbClr val="008000"/>
                        </a:solidFill>
                      </a:endParaRPr>
                    </a:p>
                  </a:txBody>
                  <a:tcPr/>
                </a:tc>
              </a:tr>
              <a:tr h="418012">
                <a:tc>
                  <a:txBody>
                    <a:bodyPr/>
                    <a:lstStyle/>
                    <a:p>
                      <a:r>
                        <a:rPr lang="en-US" dirty="0" smtClean="0"/>
                        <a:t>Planning Council (travel, supplies, etc.)</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r>
                        <a:rPr lang="en-US" b="1" dirty="0" smtClean="0">
                          <a:solidFill>
                            <a:srgbClr val="008000"/>
                          </a:solidFill>
                        </a:rPr>
                        <a:t>$3,500</a:t>
                      </a:r>
                      <a:endParaRPr lang="en-US" b="1" dirty="0">
                        <a:solidFill>
                          <a:srgbClr val="008000"/>
                        </a:solidFill>
                      </a:endParaRPr>
                    </a:p>
                  </a:txBody>
                  <a:tcPr/>
                </a:tc>
              </a:tr>
              <a:tr h="2286000">
                <a:tc>
                  <a:txBody>
                    <a:bodyPr/>
                    <a:lstStyle/>
                    <a:p>
                      <a:r>
                        <a:rPr lang="en-US" dirty="0" smtClean="0"/>
                        <a:t>Fiduciary -</a:t>
                      </a:r>
                      <a:r>
                        <a:rPr lang="en-US" baseline="0" dirty="0" smtClean="0"/>
                        <a:t> $7,204,740</a:t>
                      </a:r>
                      <a:endParaRPr lang="en-US" dirty="0" smtClean="0"/>
                    </a:p>
                    <a:p>
                      <a:pPr marL="234950" lvl="1" indent="0"/>
                      <a:r>
                        <a:rPr lang="en-US" dirty="0" smtClean="0"/>
                        <a:t>Staff salaries/fringe = </a:t>
                      </a:r>
                      <a:r>
                        <a:rPr lang="en-US" b="1" dirty="0" smtClean="0">
                          <a:solidFill>
                            <a:srgbClr val="008000"/>
                          </a:solidFill>
                        </a:rPr>
                        <a:t>$415,500</a:t>
                      </a:r>
                    </a:p>
                    <a:p>
                      <a:pPr marL="234950" lvl="1" indent="0"/>
                      <a:r>
                        <a:rPr lang="en-US" dirty="0" smtClean="0"/>
                        <a:t>Subawards (12) = $6.6M total</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Travel (subrecipient monitoring) </a:t>
                      </a:r>
                      <a:r>
                        <a:rPr lang="en-US" b="1" dirty="0" smtClean="0">
                          <a:solidFill>
                            <a:srgbClr val="008000"/>
                          </a:solidFill>
                        </a:rPr>
                        <a:t>$13,500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Supplies </a:t>
                      </a:r>
                      <a:r>
                        <a:rPr lang="en-US" b="1" dirty="0" smtClean="0">
                          <a:solidFill>
                            <a:srgbClr val="008000"/>
                          </a:solidFill>
                        </a:rPr>
                        <a:t>$11,400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Planning Council Meetings </a:t>
                      </a:r>
                      <a:r>
                        <a:rPr lang="en-US" b="1" dirty="0" smtClean="0">
                          <a:solidFill>
                            <a:srgbClr val="008000"/>
                          </a:solidFill>
                        </a:rPr>
                        <a:t>$23,000</a:t>
                      </a:r>
                    </a:p>
                    <a:p>
                      <a:pPr marL="234950" marR="0" lvl="1" indent="0" algn="l" defTabSz="457200" rtl="0" eaLnBrk="1" fontAlgn="auto" latinLnBrk="0" hangingPunct="1">
                        <a:lnSpc>
                          <a:spcPct val="100000"/>
                        </a:lnSpc>
                        <a:spcBef>
                          <a:spcPts val="0"/>
                        </a:spcBef>
                        <a:spcAft>
                          <a:spcPts val="0"/>
                        </a:spcAft>
                        <a:buClrTx/>
                        <a:buSzTx/>
                        <a:buFontTx/>
                        <a:buNone/>
                        <a:tabLst/>
                        <a:defRPr/>
                      </a:pPr>
                      <a:r>
                        <a:rPr lang="en-US" dirty="0" smtClean="0"/>
                        <a:t>Data Quality contract </a:t>
                      </a:r>
                      <a:r>
                        <a:rPr lang="en-US" b="1" dirty="0" smtClean="0">
                          <a:solidFill>
                            <a:srgbClr val="008000"/>
                          </a:solidFill>
                        </a:rPr>
                        <a:t>$50,000</a:t>
                      </a:r>
                    </a:p>
                    <a:p>
                      <a:pPr marL="234950" lvl="1" indent="0"/>
                      <a:r>
                        <a:rPr lang="en-US" dirty="0" smtClean="0"/>
                        <a:t>Indirect  </a:t>
                      </a:r>
                      <a:r>
                        <a:rPr lang="en-US" b="1" dirty="0" smtClean="0">
                          <a:solidFill>
                            <a:srgbClr val="008000"/>
                          </a:solidFill>
                        </a:rPr>
                        <a:t>$81,340</a:t>
                      </a:r>
                      <a:r>
                        <a:rPr lang="en-US" b="1" baseline="0" dirty="0" smtClean="0">
                          <a:solidFill>
                            <a:srgbClr val="008000"/>
                          </a:solidFill>
                        </a:rPr>
                        <a:t> </a:t>
                      </a:r>
                      <a:r>
                        <a:rPr lang="en-US" baseline="0" dirty="0" smtClean="0"/>
                        <a:t>(10% de minimis rate)</a:t>
                      </a:r>
                      <a:endParaRPr lang="en-US" dirty="0" smtClean="0"/>
                    </a:p>
                  </a:txBody>
                  <a:tcPr/>
                </a:tc>
                <a:tc>
                  <a:txBody>
                    <a:bodyPr/>
                    <a:lstStyle/>
                    <a:p>
                      <a:pPr algn="ctr"/>
                      <a:endParaRPr lang="en-US" dirty="0" smtClean="0"/>
                    </a:p>
                    <a:p>
                      <a:pPr algn="ctr"/>
                      <a:endParaRPr lang="en-US" dirty="0" smtClean="0"/>
                    </a:p>
                    <a:p>
                      <a:pPr algn="ctr"/>
                      <a:r>
                        <a:rPr lang="en-US" dirty="0" smtClean="0"/>
                        <a:t>$4,506,</a:t>
                      </a:r>
                      <a:r>
                        <a:rPr lang="en-US" baseline="0" dirty="0" smtClean="0"/>
                        <a:t>0</a:t>
                      </a:r>
                      <a:r>
                        <a:rPr lang="en-US" dirty="0" smtClean="0"/>
                        <a:t>00 direct + </a:t>
                      </a:r>
                      <a:r>
                        <a:rPr lang="en-US" b="1" dirty="0" smtClean="0">
                          <a:solidFill>
                            <a:srgbClr val="0070C0"/>
                          </a:solidFill>
                        </a:rPr>
                        <a:t>$450,600</a:t>
                      </a:r>
                      <a:r>
                        <a:rPr lang="en-US" dirty="0" smtClean="0"/>
                        <a:t> indirect</a:t>
                      </a:r>
                    </a:p>
                    <a:p>
                      <a:pPr algn="ctr"/>
                      <a:endParaRPr lang="en-US" dirty="0" smtClean="0"/>
                    </a:p>
                  </a:txBody>
                  <a:tcPr/>
                </a:tc>
                <a:tc>
                  <a:txBody>
                    <a:bodyPr/>
                    <a:lstStyle/>
                    <a:p>
                      <a:pPr algn="ctr"/>
                      <a:endParaRPr lang="en-US" dirty="0" smtClean="0"/>
                    </a:p>
                    <a:p>
                      <a:pPr algn="ctr"/>
                      <a:endParaRPr lang="en-US" dirty="0" smtClean="0"/>
                    </a:p>
                    <a:p>
                      <a:pPr algn="ctr"/>
                      <a:r>
                        <a:rPr lang="en-US" dirty="0" smtClean="0"/>
                        <a:t>330,000</a:t>
                      </a:r>
                    </a:p>
                    <a:p>
                      <a:pPr algn="ctr"/>
                      <a:endParaRPr lang="en-US" dirty="0" smtClean="0"/>
                    </a:p>
                  </a:txBody>
                  <a:tcPr/>
                </a:tc>
                <a:tc>
                  <a:txBody>
                    <a:bodyPr/>
                    <a:lstStyle/>
                    <a:p>
                      <a:pPr algn="ctr"/>
                      <a:endParaRPr lang="en-US" dirty="0" smtClean="0"/>
                    </a:p>
                    <a:p>
                      <a:pPr algn="ctr"/>
                      <a:endParaRPr lang="en-US" dirty="0" smtClean="0"/>
                    </a:p>
                    <a:p>
                      <a:pPr algn="ctr"/>
                      <a:r>
                        <a:rPr lang="en-US" dirty="0" smtClean="0"/>
                        <a:t>$1,195,000 direct +</a:t>
                      </a:r>
                      <a:r>
                        <a:rPr lang="en-US" baseline="0" dirty="0" smtClean="0"/>
                        <a:t> </a:t>
                      </a:r>
                      <a:r>
                        <a:rPr lang="en-US" b="1" baseline="0" dirty="0" smtClean="0">
                          <a:solidFill>
                            <a:srgbClr val="0070C0"/>
                          </a:solidFill>
                        </a:rPr>
                        <a:t>$118,400</a:t>
                      </a:r>
                      <a:r>
                        <a:rPr lang="en-US" baseline="0" dirty="0" smtClean="0"/>
                        <a:t> indirect</a:t>
                      </a:r>
                      <a:endParaRPr lang="en-US" dirty="0" smtClean="0"/>
                    </a:p>
                  </a:txBody>
                  <a:tcPr/>
                </a:tc>
                <a:tc>
                  <a:txBody>
                    <a:bodyPr/>
                    <a:lstStyle/>
                    <a:p>
                      <a:pPr algn="ctr"/>
                      <a:r>
                        <a:rPr lang="en-US" b="1" dirty="0" smtClean="0">
                          <a:solidFill>
                            <a:srgbClr val="008000"/>
                          </a:solidFill>
                        </a:rPr>
                        <a:t>$594,740</a:t>
                      </a:r>
                      <a:endParaRPr lang="en-US" b="1" dirty="0">
                        <a:solidFill>
                          <a:srgbClr val="008000"/>
                        </a:solidFill>
                      </a:endParaRPr>
                    </a:p>
                  </a:txBody>
                  <a:tcPr/>
                </a:tc>
              </a:tr>
              <a:tr h="367119">
                <a:tc>
                  <a:txBody>
                    <a:bodyPr/>
                    <a:lstStyle/>
                    <a:p>
                      <a:r>
                        <a:rPr lang="en-US" dirty="0" smtClean="0"/>
                        <a:t>HHS NICRA</a:t>
                      </a:r>
                      <a:r>
                        <a:rPr lang="en-US" baseline="0" dirty="0" smtClean="0"/>
                        <a:t> = 26% MTDC ($103,877 x .26 = $27,008)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r>
                        <a:rPr lang="en-US" b="1" dirty="0" smtClean="0">
                          <a:solidFill>
                            <a:srgbClr val="008000"/>
                          </a:solidFill>
                        </a:rPr>
                        <a:t>$27,008</a:t>
                      </a:r>
                      <a:endParaRPr lang="en-US" b="1" dirty="0">
                        <a:solidFill>
                          <a:srgbClr val="008000"/>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18</a:t>
            </a:fld>
            <a:endParaRPr lang="en-US" dirty="0"/>
          </a:p>
        </p:txBody>
      </p:sp>
      <p:sp>
        <p:nvSpPr>
          <p:cNvPr id="5" name="TextBox 4"/>
          <p:cNvSpPr txBox="1"/>
          <p:nvPr/>
        </p:nvSpPr>
        <p:spPr>
          <a:xfrm>
            <a:off x="561703" y="5994065"/>
            <a:ext cx="8477794" cy="646331"/>
          </a:xfrm>
          <a:prstGeom prst="rect">
            <a:avLst/>
          </a:prstGeom>
          <a:noFill/>
        </p:spPr>
        <p:txBody>
          <a:bodyPr wrap="square" rtlCol="0">
            <a:spAutoFit/>
          </a:bodyPr>
          <a:lstStyle/>
          <a:p>
            <a:r>
              <a:rPr lang="en-US" b="1" dirty="0">
                <a:solidFill>
                  <a:srgbClr val="008000"/>
                </a:solidFill>
              </a:rPr>
              <a:t>Costs that count toward grantee’s 10% admin limit = </a:t>
            </a:r>
            <a:r>
              <a:rPr lang="en-US" b="1" dirty="0" smtClean="0">
                <a:solidFill>
                  <a:srgbClr val="008000"/>
                </a:solidFill>
              </a:rPr>
              <a:t>$710,625</a:t>
            </a:r>
          </a:p>
          <a:p>
            <a:r>
              <a:rPr lang="en-US" b="1" dirty="0" smtClean="0">
                <a:solidFill>
                  <a:srgbClr val="0070C0"/>
                </a:solidFill>
              </a:rPr>
              <a:t>Costs subject to the aggregate 10%  admin limit for subrecipients = $569,000</a:t>
            </a:r>
            <a:endParaRPr lang="en-US" b="1" dirty="0">
              <a:solidFill>
                <a:srgbClr val="0070C0"/>
              </a:solidFill>
            </a:endParaRPr>
          </a:p>
        </p:txBody>
      </p:sp>
    </p:spTree>
    <p:extLst>
      <p:ext uri="{BB962C8B-B14F-4D97-AF65-F5344CB8AC3E}">
        <p14:creationId xmlns:p14="http://schemas.microsoft.com/office/powerpoint/2010/main" val="16241080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9004"/>
            <a:ext cx="3854528" cy="1230082"/>
          </a:xfrm>
        </p:spPr>
        <p:txBody>
          <a:bodyPr>
            <a:noAutofit/>
          </a:bodyPr>
          <a:lstStyle/>
          <a:p>
            <a:r>
              <a:rPr lang="en-US" sz="3600" b="1" dirty="0" smtClean="0"/>
              <a:t>ALLOCATION</a:t>
            </a:r>
            <a:br>
              <a:rPr lang="en-US" sz="3600" b="1" dirty="0" smtClean="0"/>
            </a:br>
            <a:r>
              <a:rPr lang="en-US" sz="3600" b="1" dirty="0" smtClean="0"/>
              <a:t>EXAMPLE</a:t>
            </a:r>
            <a:endParaRPr lang="en-US" sz="3600" dirty="0"/>
          </a:p>
        </p:txBody>
      </p:sp>
      <p:sp>
        <p:nvSpPr>
          <p:cNvPr id="3" name="Content Placeholder 2"/>
          <p:cNvSpPr>
            <a:spLocks noGrp="1"/>
          </p:cNvSpPr>
          <p:nvPr>
            <p:ph idx="1"/>
          </p:nvPr>
        </p:nvSpPr>
        <p:spPr>
          <a:xfrm>
            <a:off x="4263391" y="1146629"/>
            <a:ext cx="5808658" cy="4894732"/>
          </a:xfrm>
        </p:spPr>
        <p:txBody>
          <a:bodyPr/>
          <a:lstStyle/>
          <a:p>
            <a:r>
              <a:rPr lang="en-US" sz="2400" dirty="0" smtClean="0"/>
              <a:t>Rent allocated to </a:t>
            </a:r>
            <a:r>
              <a:rPr lang="en-US" sz="2400" b="1" dirty="0" smtClean="0">
                <a:solidFill>
                  <a:srgbClr val="008000"/>
                </a:solidFill>
              </a:rPr>
              <a:t>admin</a:t>
            </a:r>
            <a:r>
              <a:rPr lang="en-US" sz="2400" dirty="0" smtClean="0"/>
              <a:t> or services</a:t>
            </a:r>
          </a:p>
          <a:p>
            <a:pPr marL="400050" lvl="1" indent="0">
              <a:buNone/>
            </a:pPr>
            <a:r>
              <a:rPr lang="en-US" sz="2200" dirty="0" smtClean="0"/>
              <a:t>$50,000 rent a year</a:t>
            </a:r>
          </a:p>
          <a:p>
            <a:pPr marL="400050" lvl="1" indent="0">
              <a:buNone/>
            </a:pPr>
            <a:r>
              <a:rPr lang="en-US" sz="2200" dirty="0" smtClean="0"/>
              <a:t>Space 10,000 sq ft</a:t>
            </a:r>
          </a:p>
          <a:p>
            <a:pPr marL="0" indent="0">
              <a:buNone/>
            </a:pPr>
            <a:endParaRPr lang="en-US" dirty="0" smtClean="0"/>
          </a:p>
        </p:txBody>
      </p:sp>
      <p:sp>
        <p:nvSpPr>
          <p:cNvPr id="4" name="Text Placeholder 3"/>
          <p:cNvSpPr>
            <a:spLocks noGrp="1"/>
          </p:cNvSpPr>
          <p:nvPr>
            <p:ph type="body" sz="half" idx="2"/>
          </p:nvPr>
        </p:nvSpPr>
        <p:spPr>
          <a:xfrm>
            <a:off x="677334" y="2777069"/>
            <a:ext cx="3423179" cy="2584449"/>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administrative limit </a:t>
            </a:r>
            <a:r>
              <a:rPr lang="en-US" sz="2400" dirty="0">
                <a:solidFill>
                  <a:schemeClr val="tx1"/>
                </a:solidFill>
              </a:rPr>
              <a:t>to the appropriate service </a:t>
            </a:r>
            <a:r>
              <a:rPr lang="en-US" sz="2400" dirty="0" smtClean="0">
                <a:solidFill>
                  <a:schemeClr val="tx1"/>
                </a:solidFill>
              </a:rPr>
              <a:t>category</a:t>
            </a:r>
            <a:endParaRPr lang="en-US" sz="2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615620051"/>
              </p:ext>
            </p:extLst>
          </p:nvPr>
        </p:nvGraphicFramePr>
        <p:xfrm>
          <a:off x="4823460" y="2907352"/>
          <a:ext cx="4786314" cy="3423158"/>
        </p:xfrm>
        <a:graphic>
          <a:graphicData uri="http://schemas.openxmlformats.org/drawingml/2006/table">
            <a:tbl>
              <a:tblPr firstRow="1" bandRow="1">
                <a:tableStyleId>{5C22544A-7EE6-4342-B048-85BDC9FD1C3A}</a:tableStyleId>
              </a:tblPr>
              <a:tblGrid>
                <a:gridCol w="2023110"/>
                <a:gridCol w="902970"/>
                <a:gridCol w="617220"/>
                <a:gridCol w="1243014"/>
              </a:tblGrid>
              <a:tr h="475928">
                <a:tc>
                  <a:txBody>
                    <a:bodyPr/>
                    <a:lstStyle/>
                    <a:p>
                      <a:r>
                        <a:rPr lang="en-US" dirty="0" smtClean="0"/>
                        <a:t>Space</a:t>
                      </a:r>
                      <a:endParaRPr lang="en-US" dirty="0"/>
                    </a:p>
                  </a:txBody>
                  <a:tcPr/>
                </a:tc>
                <a:tc>
                  <a:txBody>
                    <a:bodyPr/>
                    <a:lstStyle/>
                    <a:p>
                      <a:r>
                        <a:rPr lang="en-US" dirty="0" smtClean="0"/>
                        <a:t>Sq ft</a:t>
                      </a:r>
                      <a:endParaRPr lang="en-US" dirty="0"/>
                    </a:p>
                  </a:txBody>
                  <a:tcPr/>
                </a:tc>
                <a:tc>
                  <a:txBody>
                    <a:bodyPr/>
                    <a:lstStyle/>
                    <a:p>
                      <a:pPr algn="ctr"/>
                      <a:r>
                        <a:rPr lang="en-US" dirty="0" smtClean="0"/>
                        <a:t>%</a:t>
                      </a:r>
                      <a:endParaRPr lang="en-US" dirty="0"/>
                    </a:p>
                  </a:txBody>
                  <a:tcPr/>
                </a:tc>
                <a:tc>
                  <a:txBody>
                    <a:bodyPr/>
                    <a:lstStyle/>
                    <a:p>
                      <a:r>
                        <a:rPr lang="en-US" dirty="0" smtClean="0"/>
                        <a:t>Total</a:t>
                      </a:r>
                      <a:endParaRPr lang="en-US" dirty="0"/>
                    </a:p>
                  </a:txBody>
                  <a:tcPr/>
                </a:tc>
              </a:tr>
              <a:tr h="480060">
                <a:tc>
                  <a:txBody>
                    <a:bodyPr/>
                    <a:lstStyle/>
                    <a:p>
                      <a:r>
                        <a:rPr lang="en-US" dirty="0" smtClean="0"/>
                        <a:t>Case mgt offices</a:t>
                      </a:r>
                      <a:endParaRPr lang="en-US" dirty="0"/>
                    </a:p>
                  </a:txBody>
                  <a:tcPr/>
                </a:tc>
                <a:tc>
                  <a:txBody>
                    <a:bodyPr/>
                    <a:lstStyle/>
                    <a:p>
                      <a:pPr algn="ctr"/>
                      <a:r>
                        <a:rPr lang="en-US" dirty="0" smtClean="0"/>
                        <a:t> 5,000</a:t>
                      </a:r>
                      <a:endParaRPr lang="en-US" dirty="0"/>
                    </a:p>
                  </a:txBody>
                  <a:tcPr/>
                </a:tc>
                <a:tc>
                  <a:txBody>
                    <a:bodyPr/>
                    <a:lstStyle/>
                    <a:p>
                      <a:pPr algn="ctr"/>
                      <a:r>
                        <a:rPr lang="en-US" dirty="0" smtClean="0"/>
                        <a:t>50</a:t>
                      </a:r>
                      <a:endParaRPr lang="en-US" dirty="0"/>
                    </a:p>
                  </a:txBody>
                  <a:tcPr/>
                </a:tc>
                <a:tc>
                  <a:txBody>
                    <a:bodyPr/>
                    <a:lstStyle/>
                    <a:p>
                      <a:pPr algn="r"/>
                      <a:r>
                        <a:rPr lang="en-US" dirty="0" smtClean="0"/>
                        <a:t>$25,000</a:t>
                      </a:r>
                      <a:endParaRPr lang="en-US" dirty="0"/>
                    </a:p>
                  </a:txBody>
                  <a:tcPr/>
                </a:tc>
              </a:tr>
              <a:tr h="463770">
                <a:tc>
                  <a:txBody>
                    <a:bodyPr/>
                    <a:lstStyle/>
                    <a:p>
                      <a:r>
                        <a:rPr lang="en-US" dirty="0" smtClean="0"/>
                        <a:t>Food</a:t>
                      </a:r>
                      <a:r>
                        <a:rPr lang="en-US" baseline="0" dirty="0" smtClean="0"/>
                        <a:t> Bank</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c>
                  <a:txBody>
                    <a:bodyPr/>
                    <a:lstStyle/>
                    <a:p>
                      <a:pPr algn="r"/>
                      <a:r>
                        <a:rPr lang="en-US" dirty="0" smtClean="0"/>
                        <a:t>$5,000</a:t>
                      </a:r>
                      <a:endParaRPr lang="en-US" dirty="0"/>
                    </a:p>
                  </a:txBody>
                  <a:tcPr/>
                </a:tc>
              </a:tr>
              <a:tr h="439200">
                <a:tc>
                  <a:txBody>
                    <a:bodyPr/>
                    <a:lstStyle/>
                    <a:p>
                      <a:r>
                        <a:rPr lang="en-US" b="0" dirty="0" smtClean="0">
                          <a:solidFill>
                            <a:schemeClr val="tx1"/>
                          </a:solidFill>
                        </a:rPr>
                        <a:t>Exam Rooms</a:t>
                      </a:r>
                      <a:endParaRPr lang="en-US" b="0" dirty="0">
                        <a:solidFill>
                          <a:schemeClr val="tx1"/>
                        </a:solidFill>
                      </a:endParaRPr>
                    </a:p>
                  </a:txBody>
                  <a:tcPr/>
                </a:tc>
                <a:tc>
                  <a:txBody>
                    <a:bodyPr/>
                    <a:lstStyle/>
                    <a:p>
                      <a:pPr algn="ctr"/>
                      <a:r>
                        <a:rPr lang="en-US" b="0" dirty="0" smtClean="0">
                          <a:solidFill>
                            <a:schemeClr val="tx1"/>
                          </a:solidFill>
                        </a:rPr>
                        <a:t>2,000</a:t>
                      </a:r>
                      <a:endParaRPr lang="en-US" b="0" dirty="0">
                        <a:solidFill>
                          <a:schemeClr val="tx1"/>
                        </a:solidFill>
                      </a:endParaRPr>
                    </a:p>
                  </a:txBody>
                  <a:tcPr/>
                </a:tc>
                <a:tc>
                  <a:txBody>
                    <a:bodyPr/>
                    <a:lstStyle/>
                    <a:p>
                      <a:pPr algn="ctr"/>
                      <a:r>
                        <a:rPr lang="en-US" b="0" dirty="0" smtClean="0">
                          <a:solidFill>
                            <a:schemeClr val="tx1"/>
                          </a:solidFill>
                        </a:rPr>
                        <a:t>20</a:t>
                      </a:r>
                      <a:endParaRPr lang="en-US" b="0" dirty="0">
                        <a:solidFill>
                          <a:schemeClr val="tx1"/>
                        </a:solidFill>
                      </a:endParaRPr>
                    </a:p>
                  </a:txBody>
                  <a:tcPr/>
                </a:tc>
                <a:tc>
                  <a:txBody>
                    <a:bodyPr/>
                    <a:lstStyle/>
                    <a:p>
                      <a:pPr algn="r"/>
                      <a:r>
                        <a:rPr lang="en-US" b="0" dirty="0" smtClean="0">
                          <a:solidFill>
                            <a:schemeClr val="tx1"/>
                          </a:solidFill>
                        </a:rPr>
                        <a:t>10,000</a:t>
                      </a:r>
                      <a:endParaRPr lang="en-US" b="0" dirty="0">
                        <a:solidFill>
                          <a:schemeClr val="tx1"/>
                        </a:solidFill>
                      </a:endParaRPr>
                    </a:p>
                  </a:txBody>
                  <a:tcPr/>
                </a:tc>
              </a:tr>
              <a:tr h="439200">
                <a:tc>
                  <a:txBody>
                    <a:bodyPr/>
                    <a:lstStyle/>
                    <a:p>
                      <a:r>
                        <a:rPr lang="en-US" b="0" dirty="0" smtClean="0">
                          <a:solidFill>
                            <a:schemeClr val="tx1"/>
                          </a:solidFill>
                        </a:rPr>
                        <a:t>Reception area</a:t>
                      </a:r>
                      <a:endParaRPr lang="en-US" b="0" dirty="0">
                        <a:solidFill>
                          <a:schemeClr val="tx1"/>
                        </a:solidFill>
                      </a:endParaRPr>
                    </a:p>
                  </a:txBody>
                  <a:tcPr/>
                </a:tc>
                <a:tc>
                  <a:txBody>
                    <a:bodyPr/>
                    <a:lstStyle/>
                    <a:p>
                      <a:pPr algn="ctr"/>
                      <a:r>
                        <a:rPr lang="en-US" b="0" dirty="0" smtClean="0">
                          <a:solidFill>
                            <a:schemeClr val="tx1"/>
                          </a:solidFill>
                        </a:rPr>
                        <a:t>800</a:t>
                      </a:r>
                      <a:endParaRPr lang="en-US" b="0" dirty="0">
                        <a:solidFill>
                          <a:schemeClr val="tx1"/>
                        </a:solidFill>
                      </a:endParaRPr>
                    </a:p>
                  </a:txBody>
                  <a:tcPr/>
                </a:tc>
                <a:tc>
                  <a:txBody>
                    <a:bodyPr/>
                    <a:lstStyle/>
                    <a:p>
                      <a:pPr algn="ctr"/>
                      <a:r>
                        <a:rPr lang="en-US" b="0" dirty="0" smtClean="0">
                          <a:solidFill>
                            <a:schemeClr val="tx1"/>
                          </a:solidFill>
                        </a:rPr>
                        <a:t>.08</a:t>
                      </a:r>
                      <a:endParaRPr lang="en-US" b="0" dirty="0">
                        <a:solidFill>
                          <a:schemeClr val="tx1"/>
                        </a:solidFill>
                      </a:endParaRPr>
                    </a:p>
                  </a:txBody>
                  <a:tcPr/>
                </a:tc>
                <a:tc>
                  <a:txBody>
                    <a:bodyPr/>
                    <a:lstStyle/>
                    <a:p>
                      <a:pPr algn="r"/>
                      <a:r>
                        <a:rPr lang="en-US" b="0" dirty="0" smtClean="0">
                          <a:solidFill>
                            <a:schemeClr val="tx1"/>
                          </a:solidFill>
                        </a:rPr>
                        <a:t>$4,000</a:t>
                      </a:r>
                      <a:endParaRPr lang="en-US" b="0" dirty="0">
                        <a:solidFill>
                          <a:schemeClr val="tx1"/>
                        </a:solidFill>
                      </a:endParaRPr>
                    </a:p>
                  </a:txBody>
                  <a:tcPr/>
                </a:tc>
              </a:tr>
              <a:tr h="657065">
                <a:tc>
                  <a:txBody>
                    <a:bodyPr/>
                    <a:lstStyle/>
                    <a:p>
                      <a:r>
                        <a:rPr lang="en-US" b="1" dirty="0" smtClean="0">
                          <a:solidFill>
                            <a:srgbClr val="008000"/>
                          </a:solidFill>
                        </a:rPr>
                        <a:t>Accounting/</a:t>
                      </a:r>
                    </a:p>
                    <a:p>
                      <a:r>
                        <a:rPr lang="en-US" b="1" dirty="0" smtClean="0">
                          <a:solidFill>
                            <a:srgbClr val="008000"/>
                          </a:solidFill>
                        </a:rPr>
                        <a:t>Administration</a:t>
                      </a:r>
                      <a:endParaRPr lang="en-US" b="1" dirty="0">
                        <a:solidFill>
                          <a:srgbClr val="008000"/>
                        </a:solidFill>
                      </a:endParaRPr>
                    </a:p>
                  </a:txBody>
                  <a:tcPr/>
                </a:tc>
                <a:tc>
                  <a:txBody>
                    <a:bodyPr/>
                    <a:lstStyle/>
                    <a:p>
                      <a:pPr algn="ctr"/>
                      <a:r>
                        <a:rPr lang="en-US" b="1" dirty="0" smtClean="0">
                          <a:solidFill>
                            <a:srgbClr val="008000"/>
                          </a:solidFill>
                        </a:rPr>
                        <a:t> 1,200</a:t>
                      </a:r>
                      <a:endParaRPr lang="en-US" b="1" dirty="0">
                        <a:solidFill>
                          <a:srgbClr val="008000"/>
                        </a:solidFill>
                      </a:endParaRPr>
                    </a:p>
                  </a:txBody>
                  <a:tcPr/>
                </a:tc>
                <a:tc>
                  <a:txBody>
                    <a:bodyPr/>
                    <a:lstStyle/>
                    <a:p>
                      <a:pPr algn="ctr"/>
                      <a:r>
                        <a:rPr lang="en-US" b="1" dirty="0" smtClean="0">
                          <a:solidFill>
                            <a:srgbClr val="008000"/>
                          </a:solidFill>
                        </a:rPr>
                        <a:t>12</a:t>
                      </a:r>
                      <a:endParaRPr lang="en-US" b="1" dirty="0">
                        <a:solidFill>
                          <a:srgbClr val="008000"/>
                        </a:solidFill>
                      </a:endParaRPr>
                    </a:p>
                  </a:txBody>
                  <a:tcPr/>
                </a:tc>
                <a:tc>
                  <a:txBody>
                    <a:bodyPr/>
                    <a:lstStyle/>
                    <a:p>
                      <a:pPr algn="r"/>
                      <a:r>
                        <a:rPr lang="en-US" b="1" dirty="0" smtClean="0">
                          <a:solidFill>
                            <a:srgbClr val="008000"/>
                          </a:solidFill>
                        </a:rPr>
                        <a:t>$6,000</a:t>
                      </a:r>
                      <a:endParaRPr lang="en-US" b="1" dirty="0">
                        <a:solidFill>
                          <a:srgbClr val="008000"/>
                        </a:solidFill>
                      </a:endParaRPr>
                    </a:p>
                  </a:txBody>
                  <a:tcPr/>
                </a:tc>
              </a:tr>
              <a:tr h="467935">
                <a:tc>
                  <a:txBody>
                    <a:bodyPr/>
                    <a:lstStyle/>
                    <a:p>
                      <a:pPr algn="r"/>
                      <a:r>
                        <a:rPr lang="en-US" dirty="0" smtClean="0"/>
                        <a:t>Totals</a:t>
                      </a:r>
                      <a:endParaRPr lang="en-US" dirty="0"/>
                    </a:p>
                  </a:txBody>
                  <a:tcPr/>
                </a:tc>
                <a:tc>
                  <a:txBody>
                    <a:bodyPr/>
                    <a:lstStyle/>
                    <a:p>
                      <a:r>
                        <a:rPr lang="en-US" dirty="0" smtClean="0"/>
                        <a:t>10,000</a:t>
                      </a:r>
                      <a:endParaRPr lang="en-US" dirty="0"/>
                    </a:p>
                  </a:txBody>
                  <a:tcPr/>
                </a:tc>
                <a:tc>
                  <a:txBody>
                    <a:bodyPr/>
                    <a:lstStyle/>
                    <a:p>
                      <a:pPr algn="ctr"/>
                      <a:r>
                        <a:rPr lang="en-US" dirty="0" smtClean="0"/>
                        <a:t>100</a:t>
                      </a:r>
                      <a:endParaRPr lang="en-US" dirty="0"/>
                    </a:p>
                  </a:txBody>
                  <a:tcPr/>
                </a:tc>
                <a:tc>
                  <a:txBody>
                    <a:bodyPr/>
                    <a:lstStyle/>
                    <a:p>
                      <a:pPr algn="r"/>
                      <a:r>
                        <a:rPr lang="en-US" dirty="0" smtClean="0"/>
                        <a:t>$50,000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19</a:t>
            </a:fld>
            <a:endParaRPr lang="en-US" dirty="0"/>
          </a:p>
        </p:txBody>
      </p:sp>
    </p:spTree>
    <p:extLst>
      <p:ext uri="{BB962C8B-B14F-4D97-AF65-F5344CB8AC3E}">
        <p14:creationId xmlns:p14="http://schemas.microsoft.com/office/powerpoint/2010/main" val="1774093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Overview</a:t>
            </a:r>
            <a:endParaRPr lang="en-US" sz="4800" b="1" dirty="0"/>
          </a:p>
        </p:txBody>
      </p:sp>
      <p:sp>
        <p:nvSpPr>
          <p:cNvPr id="3" name="Content Placeholder 2"/>
          <p:cNvSpPr>
            <a:spLocks noGrp="1"/>
          </p:cNvSpPr>
          <p:nvPr>
            <p:ph idx="1"/>
          </p:nvPr>
        </p:nvSpPr>
        <p:spPr>
          <a:xfrm>
            <a:off x="626533" y="1676400"/>
            <a:ext cx="8647469" cy="4840513"/>
          </a:xfrm>
        </p:spPr>
        <p:txBody>
          <a:bodyPr>
            <a:normAutofit lnSpcReduction="10000"/>
          </a:bodyPr>
          <a:lstStyle/>
          <a:p>
            <a:r>
              <a:rPr lang="en-US" sz="3600" i="1" dirty="0" smtClean="0"/>
              <a:t>Why </a:t>
            </a:r>
            <a:r>
              <a:rPr lang="en-US" sz="3600" i="1" dirty="0"/>
              <a:t>revisit the </a:t>
            </a:r>
            <a:r>
              <a:rPr lang="en-US" sz="3600" i="1" dirty="0" smtClean="0"/>
              <a:t>costs under the administrative cap?</a:t>
            </a:r>
          </a:p>
          <a:p>
            <a:r>
              <a:rPr lang="en-US" sz="3600" dirty="0"/>
              <a:t>What has </a:t>
            </a:r>
            <a:r>
              <a:rPr lang="en-US" sz="3600" dirty="0" smtClean="0"/>
              <a:t>remained </a:t>
            </a:r>
            <a:r>
              <a:rPr lang="en-US" sz="3600" dirty="0"/>
              <a:t>the same?</a:t>
            </a:r>
          </a:p>
          <a:p>
            <a:r>
              <a:rPr lang="en-US" sz="3600" dirty="0"/>
              <a:t>What has </a:t>
            </a:r>
            <a:r>
              <a:rPr lang="en-US" sz="3600" dirty="0" smtClean="0"/>
              <a:t>changed </a:t>
            </a:r>
            <a:r>
              <a:rPr lang="en-US" sz="3600" dirty="0"/>
              <a:t>for Part A grantees and </a:t>
            </a:r>
            <a:r>
              <a:rPr lang="en-US" sz="3600" dirty="0" smtClean="0"/>
              <a:t>subrecipients?</a:t>
            </a:r>
          </a:p>
          <a:p>
            <a:r>
              <a:rPr lang="en-US" sz="3600" dirty="0" smtClean="0"/>
              <a:t>What are principles for the </a:t>
            </a:r>
            <a:r>
              <a:rPr lang="en-US" sz="3600" dirty="0"/>
              <a:t>proper allocation of </a:t>
            </a:r>
            <a:r>
              <a:rPr lang="en-US" sz="3600" dirty="0" smtClean="0"/>
              <a:t>costs applicable to the 10% administrative cap?</a:t>
            </a:r>
            <a:endParaRPr lang="en-US" dirty="0" smtClean="0"/>
          </a:p>
        </p:txBody>
      </p:sp>
      <p:sp>
        <p:nvSpPr>
          <p:cNvPr id="4" name="Slide Number Placeholder 3"/>
          <p:cNvSpPr>
            <a:spLocks noGrp="1"/>
          </p:cNvSpPr>
          <p:nvPr>
            <p:ph type="sldNum" sz="quarter" idx="12"/>
          </p:nvPr>
        </p:nvSpPr>
        <p:spPr/>
        <p:txBody>
          <a:bodyPr/>
          <a:lstStyle/>
          <a:p>
            <a:fld id="{1166AE60-4DC8-4C98-B69D-A1FD99ED36C0}" type="slidenum">
              <a:rPr lang="en-US" smtClean="0"/>
              <a:t>2</a:t>
            </a:fld>
            <a:endParaRPr lang="en-US" dirty="0"/>
          </a:p>
        </p:txBody>
      </p:sp>
    </p:spTree>
    <p:extLst>
      <p:ext uri="{BB962C8B-B14F-4D97-AF65-F5344CB8AC3E}">
        <p14:creationId xmlns:p14="http://schemas.microsoft.com/office/powerpoint/2010/main" val="1970652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1" y="598719"/>
            <a:ext cx="3854528" cy="1278466"/>
          </a:xfrm>
        </p:spPr>
        <p:txBody>
          <a:bodyPr>
            <a:normAutofit fontScale="90000"/>
          </a:bodyPr>
          <a:lstStyle/>
          <a:p>
            <a:r>
              <a:rPr lang="en-US" sz="4000" b="1" dirty="0" smtClean="0"/>
              <a:t>ALLOCATION </a:t>
            </a:r>
            <a:br>
              <a:rPr lang="en-US" sz="4000" b="1" dirty="0" smtClean="0"/>
            </a:br>
            <a:r>
              <a:rPr lang="en-US" sz="4000" b="1" dirty="0" smtClean="0"/>
              <a:t>EXAMPLE</a:t>
            </a:r>
            <a:endParaRPr lang="en-US" sz="2800" dirty="0"/>
          </a:p>
        </p:txBody>
      </p:sp>
      <p:sp>
        <p:nvSpPr>
          <p:cNvPr id="3" name="Content Placeholder 2"/>
          <p:cNvSpPr>
            <a:spLocks noGrp="1"/>
          </p:cNvSpPr>
          <p:nvPr>
            <p:ph idx="1"/>
          </p:nvPr>
        </p:nvSpPr>
        <p:spPr>
          <a:xfrm>
            <a:off x="4394577" y="269266"/>
            <a:ext cx="5145205" cy="2323810"/>
          </a:xfrm>
        </p:spPr>
        <p:txBody>
          <a:bodyPr anchor="ctr">
            <a:normAutofit/>
          </a:bodyPr>
          <a:lstStyle/>
          <a:p>
            <a:pPr marL="0" indent="0">
              <a:buNone/>
            </a:pPr>
            <a:r>
              <a:rPr lang="en-US" sz="2000" dirty="0" smtClean="0"/>
              <a:t>The latest effort reporting shows that the agency full time receptionist is now working at the clinic answering agency phone, making medical appointments, entering data for billing and entering the labs in the medical records.  Salary $25,000 </a:t>
            </a:r>
          </a:p>
        </p:txBody>
      </p:sp>
      <p:sp>
        <p:nvSpPr>
          <p:cNvPr id="4" name="Text Placeholder 3"/>
          <p:cNvSpPr>
            <a:spLocks noGrp="1"/>
          </p:cNvSpPr>
          <p:nvPr>
            <p:ph type="body" sz="half" idx="2"/>
          </p:nvPr>
        </p:nvSpPr>
        <p:spPr>
          <a:xfrm>
            <a:off x="474134" y="2617412"/>
            <a:ext cx="3256037" cy="2956074"/>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 administrative limit </a:t>
            </a:r>
            <a:r>
              <a:rPr lang="en-US" sz="2400" dirty="0">
                <a:solidFill>
                  <a:schemeClr val="tx1"/>
                </a:solidFill>
              </a:rPr>
              <a:t>to the appropriate service category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65625325"/>
              </p:ext>
            </p:extLst>
          </p:nvPr>
        </p:nvGraphicFramePr>
        <p:xfrm>
          <a:off x="4470401" y="2751227"/>
          <a:ext cx="5501595" cy="3430748"/>
        </p:xfrm>
        <a:graphic>
          <a:graphicData uri="http://schemas.openxmlformats.org/drawingml/2006/table">
            <a:tbl>
              <a:tblPr firstRow="1" bandRow="1">
                <a:tableStyleId>{5C22544A-7EE6-4342-B048-85BDC9FD1C3A}</a:tableStyleId>
              </a:tblPr>
              <a:tblGrid>
                <a:gridCol w="1952402"/>
                <a:gridCol w="657266"/>
                <a:gridCol w="749618"/>
                <a:gridCol w="1144496"/>
                <a:gridCol w="997813"/>
              </a:tblGrid>
              <a:tr h="871969">
                <a:tc>
                  <a:txBody>
                    <a:bodyPr/>
                    <a:lstStyle/>
                    <a:p>
                      <a:r>
                        <a:rPr lang="en-US" dirty="0" smtClean="0"/>
                        <a:t>Activity</a:t>
                      </a:r>
                      <a:endParaRPr lang="en-US" dirty="0"/>
                    </a:p>
                  </a:txBody>
                  <a:tcPr/>
                </a:tc>
                <a:tc>
                  <a:txBody>
                    <a:bodyPr/>
                    <a:lstStyle/>
                    <a:p>
                      <a:pPr algn="ctr"/>
                      <a:r>
                        <a:rPr lang="en-US" dirty="0" smtClean="0"/>
                        <a:t>HRS</a:t>
                      </a:r>
                      <a:endParaRPr lang="en-US" dirty="0"/>
                    </a:p>
                  </a:txBody>
                  <a:tcPr/>
                </a:tc>
                <a:tc>
                  <a:txBody>
                    <a:bodyPr/>
                    <a:lstStyle/>
                    <a:p>
                      <a:pPr algn="ctr"/>
                      <a:r>
                        <a:rPr lang="en-US" dirty="0" smtClean="0"/>
                        <a:t>FTE</a:t>
                      </a:r>
                      <a:endParaRPr lang="en-US" dirty="0"/>
                    </a:p>
                  </a:txBody>
                  <a:tcPr/>
                </a:tc>
                <a:tc>
                  <a:txBody>
                    <a:bodyPr/>
                    <a:lstStyle/>
                    <a:p>
                      <a:pPr algn="ctr"/>
                      <a:r>
                        <a:rPr lang="en-US" dirty="0" smtClean="0"/>
                        <a:t>Admin</a:t>
                      </a:r>
                      <a:endParaRPr lang="en-US" dirty="0"/>
                    </a:p>
                  </a:txBody>
                  <a:tcPr/>
                </a:tc>
                <a:tc>
                  <a:txBody>
                    <a:bodyPr/>
                    <a:lstStyle/>
                    <a:p>
                      <a:pPr algn="ctr"/>
                      <a:r>
                        <a:rPr lang="en-US" dirty="0" smtClean="0"/>
                        <a:t>Out</a:t>
                      </a:r>
                      <a:r>
                        <a:rPr lang="en-US" baseline="0" dirty="0" smtClean="0"/>
                        <a:t> patient care</a:t>
                      </a:r>
                      <a:endParaRPr lang="en-US" dirty="0"/>
                    </a:p>
                  </a:txBody>
                  <a:tcPr/>
                </a:tc>
              </a:tr>
              <a:tr h="647240">
                <a:tc>
                  <a:txBody>
                    <a:bodyPr/>
                    <a:lstStyle/>
                    <a:p>
                      <a:r>
                        <a:rPr lang="en-US" dirty="0" smtClean="0"/>
                        <a:t>HCI receptionist</a:t>
                      </a:r>
                      <a:endParaRPr lang="en-US" dirty="0"/>
                    </a:p>
                  </a:txBody>
                  <a:tcPr/>
                </a:tc>
                <a:tc>
                  <a:txBody>
                    <a:bodyPr/>
                    <a:lstStyle/>
                    <a:p>
                      <a:pPr algn="ctr"/>
                      <a:r>
                        <a:rPr lang="en-US" dirty="0" smtClean="0"/>
                        <a:t>15</a:t>
                      </a:r>
                      <a:endParaRPr lang="en-US" dirty="0"/>
                    </a:p>
                  </a:txBody>
                  <a:tcPr/>
                </a:tc>
                <a:tc>
                  <a:txBody>
                    <a:bodyPr/>
                    <a:lstStyle/>
                    <a:p>
                      <a:pPr algn="ctr"/>
                      <a:r>
                        <a:rPr lang="en-US" dirty="0" smtClean="0"/>
                        <a:t>37.5</a:t>
                      </a:r>
                      <a:endParaRPr lang="en-US" dirty="0"/>
                    </a:p>
                  </a:txBody>
                  <a:tcPr/>
                </a:tc>
                <a:tc>
                  <a:txBody>
                    <a:bodyPr/>
                    <a:lstStyle/>
                    <a:p>
                      <a:pPr algn="ctr"/>
                      <a:r>
                        <a:rPr lang="en-US" b="1" dirty="0" smtClean="0">
                          <a:solidFill>
                            <a:srgbClr val="008000"/>
                          </a:solidFill>
                        </a:rPr>
                        <a:t>9,375</a:t>
                      </a:r>
                      <a:endParaRPr lang="en-US" b="1" dirty="0">
                        <a:solidFill>
                          <a:srgbClr val="008000"/>
                        </a:solidFill>
                      </a:endParaRPr>
                    </a:p>
                  </a:txBody>
                  <a:tcPr/>
                </a:tc>
                <a:tc>
                  <a:txBody>
                    <a:bodyPr/>
                    <a:lstStyle/>
                    <a:p>
                      <a:pPr algn="ctr"/>
                      <a:endParaRPr lang="en-US" dirty="0"/>
                    </a:p>
                  </a:txBody>
                  <a:tcPr/>
                </a:tc>
              </a:tr>
              <a:tr h="461508">
                <a:tc>
                  <a:txBody>
                    <a:bodyPr/>
                    <a:lstStyle/>
                    <a:p>
                      <a:r>
                        <a:rPr lang="en-US" dirty="0" smtClean="0"/>
                        <a:t>Appointments</a:t>
                      </a:r>
                      <a:endParaRPr lang="en-US" dirty="0"/>
                    </a:p>
                  </a:txBody>
                  <a:tcPr/>
                </a:tc>
                <a:tc>
                  <a:txBody>
                    <a:bodyPr/>
                    <a:lstStyle/>
                    <a:p>
                      <a:pPr algn="ctr"/>
                      <a:r>
                        <a:rPr lang="en-US" dirty="0" smtClean="0"/>
                        <a:t>7</a:t>
                      </a:r>
                      <a:endParaRPr lang="en-US" dirty="0"/>
                    </a:p>
                  </a:txBody>
                  <a:tcPr/>
                </a:tc>
                <a:tc>
                  <a:txBody>
                    <a:bodyPr/>
                    <a:lstStyle/>
                    <a:p>
                      <a:pPr algn="ctr"/>
                      <a:r>
                        <a:rPr lang="en-US" dirty="0" smtClean="0"/>
                        <a:t>17.5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4,375</a:t>
                      </a:r>
                      <a:endParaRPr lang="en-US" dirty="0"/>
                    </a:p>
                  </a:txBody>
                  <a:tcPr/>
                </a:tc>
              </a:tr>
              <a:tr h="473046">
                <a:tc>
                  <a:txBody>
                    <a:bodyPr/>
                    <a:lstStyle/>
                    <a:p>
                      <a:r>
                        <a:rPr lang="en-US" dirty="0" smtClean="0"/>
                        <a:t>Billing for grants</a:t>
                      </a:r>
                      <a:endParaRPr lang="en-US" dirty="0"/>
                    </a:p>
                  </a:txBody>
                  <a:tcPr/>
                </a:tc>
                <a:tc>
                  <a:txBody>
                    <a:bodyPr/>
                    <a:lstStyle/>
                    <a:p>
                      <a:pPr algn="ctr"/>
                      <a:r>
                        <a:rPr lang="en-US" dirty="0" smtClean="0"/>
                        <a:t>5</a:t>
                      </a:r>
                      <a:endParaRPr lang="en-US" dirty="0"/>
                    </a:p>
                  </a:txBody>
                  <a:tcPr/>
                </a:tc>
                <a:tc>
                  <a:txBody>
                    <a:bodyPr/>
                    <a:lstStyle/>
                    <a:p>
                      <a:pPr algn="ctr"/>
                      <a:r>
                        <a:rPr lang="en-US" dirty="0" smtClean="0"/>
                        <a:t>12.5</a:t>
                      </a:r>
                      <a:endParaRPr lang="en-US" dirty="0"/>
                    </a:p>
                  </a:txBody>
                  <a:tcPr/>
                </a:tc>
                <a:tc>
                  <a:txBody>
                    <a:bodyPr/>
                    <a:lstStyle/>
                    <a:p>
                      <a:pPr algn="ctr"/>
                      <a:r>
                        <a:rPr lang="en-US" b="1" dirty="0" smtClean="0">
                          <a:solidFill>
                            <a:srgbClr val="008000"/>
                          </a:solidFill>
                        </a:rPr>
                        <a:t>3,125</a:t>
                      </a:r>
                      <a:endParaRPr lang="en-US" b="1" dirty="0">
                        <a:solidFill>
                          <a:srgbClr val="008000"/>
                        </a:solidFill>
                      </a:endParaRPr>
                    </a:p>
                  </a:txBody>
                  <a:tcPr/>
                </a:tc>
                <a:tc>
                  <a:txBody>
                    <a:bodyPr/>
                    <a:lstStyle/>
                    <a:p>
                      <a:pPr algn="ctr"/>
                      <a:endParaRPr lang="en-US" dirty="0"/>
                    </a:p>
                  </a:txBody>
                  <a:tcPr/>
                </a:tc>
              </a:tr>
              <a:tr h="484583">
                <a:tc>
                  <a:txBody>
                    <a:bodyPr/>
                    <a:lstStyle/>
                    <a:p>
                      <a:r>
                        <a:rPr lang="en-US" dirty="0" smtClean="0"/>
                        <a:t>Labs</a:t>
                      </a:r>
                      <a:endParaRPr lang="en-US" dirty="0"/>
                    </a:p>
                  </a:txBody>
                  <a:tcPr/>
                </a:tc>
                <a:tc>
                  <a:txBody>
                    <a:bodyPr/>
                    <a:lstStyle/>
                    <a:p>
                      <a:pPr algn="ctr"/>
                      <a:r>
                        <a:rPr lang="en-US" dirty="0" smtClean="0"/>
                        <a:t>13</a:t>
                      </a:r>
                      <a:endParaRPr lang="en-US" dirty="0"/>
                    </a:p>
                  </a:txBody>
                  <a:tcPr/>
                </a:tc>
                <a:tc>
                  <a:txBody>
                    <a:bodyPr/>
                    <a:lstStyle/>
                    <a:p>
                      <a:pPr algn="ctr"/>
                      <a:r>
                        <a:rPr lang="en-US" dirty="0" smtClean="0"/>
                        <a:t>32.5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8,125</a:t>
                      </a:r>
                      <a:endParaRPr lang="en-US" dirty="0"/>
                    </a:p>
                  </a:txBody>
                  <a:tcPr/>
                </a:tc>
              </a:tr>
              <a:tr h="449971">
                <a:tc>
                  <a:txBody>
                    <a:bodyPr/>
                    <a:lstStyle/>
                    <a:p>
                      <a:r>
                        <a:rPr lang="en-US" dirty="0" smtClean="0"/>
                        <a:t>Total</a:t>
                      </a:r>
                      <a:endParaRPr lang="en-US" dirty="0"/>
                    </a:p>
                  </a:txBody>
                  <a:tcPr/>
                </a:tc>
                <a:tc>
                  <a:txBody>
                    <a:bodyPr/>
                    <a:lstStyle/>
                    <a:p>
                      <a:pPr algn="ctr"/>
                      <a:r>
                        <a:rPr lang="en-US" dirty="0" smtClean="0"/>
                        <a:t>40</a:t>
                      </a:r>
                      <a:endParaRPr lang="en-US" dirty="0"/>
                    </a:p>
                  </a:txBody>
                  <a:tcPr/>
                </a:tc>
                <a:tc>
                  <a:txBody>
                    <a:bodyPr/>
                    <a:lstStyle/>
                    <a:p>
                      <a:r>
                        <a:rPr lang="en-US" dirty="0" smtClean="0"/>
                        <a:t>100%</a:t>
                      </a:r>
                      <a:endParaRPr lang="en-US" dirty="0"/>
                    </a:p>
                  </a:txBody>
                  <a:tcPr/>
                </a:tc>
                <a:tc>
                  <a:txBody>
                    <a:bodyPr/>
                    <a:lstStyle/>
                    <a:p>
                      <a:r>
                        <a:rPr lang="en-US" b="1" dirty="0" smtClean="0">
                          <a:solidFill>
                            <a:srgbClr val="008000"/>
                          </a:solidFill>
                        </a:rPr>
                        <a:t>$12,500</a:t>
                      </a:r>
                      <a:endParaRPr lang="en-US" b="1" dirty="0">
                        <a:solidFill>
                          <a:srgbClr val="008000"/>
                        </a:solidFill>
                      </a:endParaRPr>
                    </a:p>
                  </a:txBody>
                  <a:tcPr/>
                </a:tc>
                <a:tc>
                  <a:txBody>
                    <a:bodyPr/>
                    <a:lstStyle/>
                    <a:p>
                      <a:r>
                        <a:rPr lang="en-US" dirty="0" smtClean="0"/>
                        <a:t>$12,500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20</a:t>
            </a:fld>
            <a:endParaRPr lang="en-US" dirty="0"/>
          </a:p>
        </p:txBody>
      </p:sp>
    </p:spTree>
    <p:extLst>
      <p:ext uri="{BB962C8B-B14F-4D97-AF65-F5344CB8AC3E}">
        <p14:creationId xmlns:p14="http://schemas.microsoft.com/office/powerpoint/2010/main" val="1236407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87404"/>
            <a:ext cx="3854528" cy="1244596"/>
          </a:xfrm>
        </p:spPr>
        <p:txBody>
          <a:bodyPr>
            <a:normAutofit/>
          </a:bodyPr>
          <a:lstStyle/>
          <a:p>
            <a:r>
              <a:rPr lang="en-US" sz="3600" b="1" dirty="0" smtClean="0"/>
              <a:t>ALLOCATION</a:t>
            </a:r>
            <a:br>
              <a:rPr lang="en-US" sz="3600" b="1" dirty="0" smtClean="0"/>
            </a:br>
            <a:r>
              <a:rPr lang="en-US" sz="3600" b="1" dirty="0" smtClean="0"/>
              <a:t>EXAMPLE</a:t>
            </a:r>
            <a:endParaRPr lang="en-US" sz="3600" b="1" dirty="0"/>
          </a:p>
        </p:txBody>
      </p:sp>
      <p:sp>
        <p:nvSpPr>
          <p:cNvPr id="3" name="Content Placeholder 2"/>
          <p:cNvSpPr>
            <a:spLocks noGrp="1"/>
          </p:cNvSpPr>
          <p:nvPr>
            <p:ph idx="1"/>
          </p:nvPr>
        </p:nvSpPr>
        <p:spPr>
          <a:xfrm>
            <a:off x="4167963" y="514924"/>
            <a:ext cx="5556608" cy="6103590"/>
          </a:xfrm>
        </p:spPr>
        <p:txBody>
          <a:bodyPr>
            <a:normAutofit lnSpcReduction="10000"/>
          </a:bodyPr>
          <a:lstStyle/>
          <a:p>
            <a:r>
              <a:rPr lang="en-US" sz="2000" b="1" dirty="0" smtClean="0"/>
              <a:t>Administration </a:t>
            </a:r>
            <a:endParaRPr lang="en-US" sz="2000" dirty="0" smtClean="0"/>
          </a:p>
          <a:p>
            <a:pPr lvl="1">
              <a:buFont typeface="Arial" panose="020B0604020202020204" pitchFamily="34" charset="0"/>
              <a:buChar char="•"/>
            </a:pPr>
            <a:r>
              <a:rPr lang="en-US" sz="2200" b="1" dirty="0" smtClean="0">
                <a:solidFill>
                  <a:srgbClr val="008000"/>
                </a:solidFill>
              </a:rPr>
              <a:t>Any data entry reports for the grantor  FFR, Expenditure and Allocation reports, RSR, MAI, single audit</a:t>
            </a:r>
          </a:p>
          <a:p>
            <a:pPr lvl="1">
              <a:buFont typeface="Arial" panose="020B0604020202020204" pitchFamily="34" charset="0"/>
              <a:buChar char="•"/>
            </a:pPr>
            <a:r>
              <a:rPr lang="en-US" sz="2200" b="1" dirty="0" smtClean="0">
                <a:solidFill>
                  <a:srgbClr val="008000"/>
                </a:solidFill>
              </a:rPr>
              <a:t>CAREWare data entry when  associated with the RSR</a:t>
            </a:r>
            <a:endParaRPr lang="en-US" sz="1100" dirty="0"/>
          </a:p>
          <a:p>
            <a:r>
              <a:rPr lang="en-US" sz="2000" b="1" dirty="0" smtClean="0"/>
              <a:t>Services</a:t>
            </a:r>
          </a:p>
          <a:p>
            <a:pPr lvl="1">
              <a:buFont typeface="Arial" panose="020B0604020202020204" pitchFamily="34" charset="0"/>
              <a:buChar char="•"/>
            </a:pPr>
            <a:r>
              <a:rPr lang="en-US" sz="2200" dirty="0" smtClean="0">
                <a:solidFill>
                  <a:schemeClr val="accent1"/>
                </a:solidFill>
              </a:rPr>
              <a:t>CAREWare data entry for case managers notes, or medical information for quality</a:t>
            </a:r>
          </a:p>
          <a:p>
            <a:pPr lvl="1">
              <a:buFont typeface="Arial" panose="020B0604020202020204" pitchFamily="34" charset="0"/>
              <a:buChar char="•"/>
            </a:pPr>
            <a:r>
              <a:rPr lang="en-US" sz="2200" dirty="0" smtClean="0">
                <a:solidFill>
                  <a:schemeClr val="accent1"/>
                </a:solidFill>
              </a:rPr>
              <a:t>Eligibility information on CAREWare or another electronic or manual system</a:t>
            </a:r>
          </a:p>
          <a:p>
            <a:pPr lvl="1">
              <a:buFont typeface="Arial" panose="020B0604020202020204" pitchFamily="34" charset="0"/>
              <a:buChar char="•"/>
            </a:pPr>
            <a:r>
              <a:rPr lang="en-US" sz="2200" dirty="0" smtClean="0">
                <a:solidFill>
                  <a:schemeClr val="accent1"/>
                </a:solidFill>
              </a:rPr>
              <a:t>Clinical Quality Management reports, performance measures </a:t>
            </a:r>
            <a:endParaRPr lang="en-US" dirty="0"/>
          </a:p>
          <a:p>
            <a:pPr lvl="1">
              <a:buFont typeface="Arial" panose="020B0604020202020204" pitchFamily="34" charset="0"/>
              <a:buChar char="•"/>
            </a:pPr>
            <a:r>
              <a:rPr lang="en-US" sz="2200" dirty="0" smtClean="0">
                <a:solidFill>
                  <a:schemeClr val="accent1"/>
                </a:solidFill>
              </a:rPr>
              <a:t>Client registration/intake</a:t>
            </a:r>
          </a:p>
        </p:txBody>
      </p:sp>
      <p:sp>
        <p:nvSpPr>
          <p:cNvPr id="4" name="Text Placeholder 3"/>
          <p:cNvSpPr>
            <a:spLocks noGrp="1"/>
          </p:cNvSpPr>
          <p:nvPr>
            <p:ph type="body" sz="half" idx="2"/>
          </p:nvPr>
        </p:nvSpPr>
        <p:spPr>
          <a:xfrm>
            <a:off x="648307" y="2399696"/>
            <a:ext cx="3531808" cy="3478590"/>
          </a:xfrm>
        </p:spPr>
        <p:txBody>
          <a:bodyPr>
            <a:normAutofit/>
          </a:bodyPr>
          <a:lstStyle/>
          <a:p>
            <a:pPr marL="0" lvl="1"/>
            <a:r>
              <a:rPr lang="en-US" sz="2600" dirty="0">
                <a:solidFill>
                  <a:schemeClr val="tx1"/>
                </a:solidFill>
              </a:rPr>
              <a:t>Examples of data entry expenses (kind of data and reports being </a:t>
            </a:r>
            <a:r>
              <a:rPr lang="en-US" sz="2600" dirty="0" smtClean="0">
                <a:solidFill>
                  <a:schemeClr val="tx1"/>
                </a:solidFill>
              </a:rPr>
              <a:t>produced that support </a:t>
            </a:r>
            <a:r>
              <a:rPr lang="en-US" sz="2600" dirty="0">
                <a:solidFill>
                  <a:schemeClr val="tx1"/>
                </a:solidFill>
              </a:rPr>
              <a:t>services vs those that support finance and administration)</a:t>
            </a:r>
          </a:p>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21</a:t>
            </a:fld>
            <a:endParaRPr lang="en-US" dirty="0"/>
          </a:p>
        </p:txBody>
      </p:sp>
    </p:spTree>
    <p:extLst>
      <p:ext uri="{BB962C8B-B14F-4D97-AF65-F5344CB8AC3E}">
        <p14:creationId xmlns:p14="http://schemas.microsoft.com/office/powerpoint/2010/main" val="2487852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890" y="300789"/>
            <a:ext cx="8673111" cy="555554"/>
          </a:xfrm>
        </p:spPr>
        <p:txBody>
          <a:bodyPr>
            <a:normAutofit fontScale="90000"/>
          </a:bodyPr>
          <a:lstStyle/>
          <a:p>
            <a:r>
              <a:rPr lang="en-US" b="1" dirty="0" smtClean="0"/>
              <a:t>Unit Cost 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3772631"/>
              </p:ext>
            </p:extLst>
          </p:nvPr>
        </p:nvGraphicFramePr>
        <p:xfrm>
          <a:off x="656236" y="890954"/>
          <a:ext cx="8751923" cy="5759995"/>
        </p:xfrm>
        <a:graphic>
          <a:graphicData uri="http://schemas.openxmlformats.org/drawingml/2006/table">
            <a:tbl>
              <a:tblPr>
                <a:tableStyleId>{5C22544A-7EE6-4342-B048-85BDC9FD1C3A}</a:tableStyleId>
              </a:tblPr>
              <a:tblGrid>
                <a:gridCol w="2147923"/>
                <a:gridCol w="1494971"/>
                <a:gridCol w="1741714"/>
                <a:gridCol w="1248229"/>
                <a:gridCol w="1045028"/>
                <a:gridCol w="1074058"/>
              </a:tblGrid>
              <a:tr h="341309">
                <a:tc>
                  <a:txBody>
                    <a:bodyPr/>
                    <a:lstStyle/>
                    <a:p>
                      <a:pPr algn="ctr" fontAlgn="b"/>
                      <a:r>
                        <a:rPr lang="en-US" sz="1700" u="none" strike="noStrike" dirty="0">
                          <a:solidFill>
                            <a:schemeClr val="bg1"/>
                          </a:solidFill>
                          <a:effectLst/>
                        </a:rPr>
                        <a:t>Category</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Total</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 allocation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Physician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N P</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R N</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r>
              <a:tr h="285194">
                <a:tc>
                  <a:txBody>
                    <a:bodyPr/>
                    <a:lstStyle/>
                    <a:p>
                      <a:pPr algn="l" fontAlgn="b"/>
                      <a:r>
                        <a:rPr lang="en-US" sz="1700" u="none" strike="noStrike" dirty="0">
                          <a:effectLst/>
                        </a:rPr>
                        <a:t>SALARIES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a:t>
                      </a:r>
                      <a:r>
                        <a:rPr lang="en-US" sz="1700" u="none" strike="noStrike" baseline="0" dirty="0" smtClean="0">
                          <a:effectLst/>
                        </a:rPr>
                        <a:t>    </a:t>
                      </a:r>
                      <a:r>
                        <a:rPr lang="en-US" sz="1700" u="none" strike="noStrike" dirty="0" smtClean="0">
                          <a:effectLst/>
                        </a:rPr>
                        <a:t>322,050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67,630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99,836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154,584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employee benefits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54,038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11,348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16,752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25,938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Payroll taxes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25,777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5,413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7,991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12,373</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Contract/Consultant</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Physician on site</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49,350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11,844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13,818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23,688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Nutrition</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4,400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1,056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2,112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Contracted Fee</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10,045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2,411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2,813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4,822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Supplies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Equipment expensed</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11,487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2,757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3,216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5,514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Program Supplies</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14,002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3,360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3,921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6,721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Travel</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3,252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780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911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1,561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Conference Meetings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4,793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1,150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1,342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2,301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Insurance</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2,065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496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578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991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Other expense</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smtClean="0">
                          <a:effectLst/>
                        </a:rPr>
                        <a:t>$        1,278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 $           </a:t>
                      </a:r>
                      <a:r>
                        <a:rPr lang="en-US" sz="1700" u="sng" strike="noStrike" dirty="0" smtClean="0">
                          <a:effectLst/>
                        </a:rPr>
                        <a:t>307 </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358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613</a:t>
                      </a:r>
                      <a:endParaRPr lang="en-US" sz="1700" b="0" i="0" u="sng"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502,537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baseline="0" dirty="0" smtClean="0">
                          <a:effectLst/>
                        </a:rPr>
                        <a:t>10</a:t>
                      </a:r>
                      <a:r>
                        <a:rPr lang="en-US" sz="1700" u="none" strike="noStrike" dirty="0" smtClean="0">
                          <a:effectLst/>
                        </a:rPr>
                        <a:t>8,552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152,768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241,218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Billable </a:t>
                      </a:r>
                      <a:r>
                        <a:rPr lang="en-US" sz="1700" u="none" strike="noStrike" dirty="0" smtClean="0">
                          <a:effectLst/>
                        </a:rPr>
                        <a:t>RWHAP/MAI</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r>
                        <a:rPr lang="en-US" sz="1700" u="none" strike="noStrike" dirty="0" smtClean="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0.26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0.29</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0.28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28,224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44,303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67,541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Visit/units</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r>
                        <a:rPr lang="en-US" sz="1700" u="none" strike="noStrike" dirty="0" smtClean="0">
                          <a:effectLst/>
                        </a:rPr>
                        <a:t>      149</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164</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251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cost per unit</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dirty="0">
                          <a:effectLst/>
                        </a:rPr>
                        <a:t>189.42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270.14</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269.08</a:t>
                      </a:r>
                      <a:endParaRPr lang="en-US" sz="1700" b="0" i="0" u="none" strike="noStrike" dirty="0">
                        <a:solidFill>
                          <a:srgbClr val="000000"/>
                        </a:solidFill>
                        <a:effectLst/>
                        <a:latin typeface="Calibri" panose="020F0502020204030204" pitchFamily="34" charset="0"/>
                      </a:endParaRPr>
                    </a:p>
                  </a:txBody>
                  <a:tcPr marL="6632" marR="6632" marT="6632" marB="0" anchor="b"/>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22</a:t>
            </a:fld>
            <a:endParaRPr lang="en-US" dirty="0"/>
          </a:p>
        </p:txBody>
      </p:sp>
    </p:spTree>
    <p:extLst>
      <p:ext uri="{BB962C8B-B14F-4D97-AF65-F5344CB8AC3E}">
        <p14:creationId xmlns:p14="http://schemas.microsoft.com/office/powerpoint/2010/main" val="428571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439783"/>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457200" y="1194332"/>
            <a:ext cx="448462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378823" y="1626901"/>
            <a:ext cx="5643153" cy="5074345"/>
          </a:xfrm>
        </p:spPr>
        <p:txBody>
          <a:bodyPr>
            <a:noAutofit/>
          </a:bodyPr>
          <a:lstStyle/>
          <a:p>
            <a:r>
              <a:rPr lang="en-US" sz="2000" dirty="0" smtClean="0"/>
              <a:t>Up to 10% of the award may be used for routine grant administration and monitoring, and planning council/body activities</a:t>
            </a:r>
            <a:endParaRPr lang="en-US" sz="2000" dirty="0"/>
          </a:p>
          <a:p>
            <a:r>
              <a:rPr lang="en-US" sz="2000" dirty="0" smtClean="0"/>
              <a:t>Portion of direct and indirect costs of facilities utilized to provide RWHAP services are no longer subject to the 10% </a:t>
            </a:r>
            <a:r>
              <a:rPr lang="en-US" sz="2000" dirty="0" smtClean="0">
                <a:solidFill>
                  <a:schemeClr val="tx1"/>
                </a:solidFill>
              </a:rPr>
              <a:t>admin limit—charge to relevant service category</a:t>
            </a:r>
          </a:p>
          <a:p>
            <a:pPr marL="342900" lvl="2" indent="-342900"/>
            <a:r>
              <a:rPr lang="en-US" sz="2000" dirty="0" smtClean="0">
                <a:solidFill>
                  <a:schemeClr val="tx1"/>
                </a:solidFill>
              </a:rPr>
              <a:t>Supervisor’s </a:t>
            </a:r>
            <a:r>
              <a:rPr lang="en-US" sz="2000" dirty="0">
                <a:solidFill>
                  <a:schemeClr val="tx1"/>
                </a:solidFill>
              </a:rPr>
              <a:t>time devoted to providing professional oversight and direction regarding RWHAP-funded core medical or support service </a:t>
            </a:r>
            <a:r>
              <a:rPr lang="en-US" sz="2000" dirty="0" smtClean="0">
                <a:solidFill>
                  <a:schemeClr val="tx1"/>
                </a:solidFill>
              </a:rPr>
              <a:t>activities</a:t>
            </a:r>
            <a:endParaRPr lang="en-US" sz="2000" dirty="0"/>
          </a:p>
          <a:p>
            <a:pPr marL="342900" lvl="2" indent="-342900"/>
            <a:r>
              <a:rPr lang="en-US" sz="2000" dirty="0">
                <a:solidFill>
                  <a:schemeClr val="tx1"/>
                </a:solidFill>
              </a:rPr>
              <a:t>Fiduciary agent—all admin costs, exclusive of subawards, count toward the grantee’s 10% admin </a:t>
            </a:r>
            <a:r>
              <a:rPr lang="en-US" sz="2000" dirty="0" smtClean="0">
                <a:solidFill>
                  <a:schemeClr val="tx1"/>
                </a:solidFill>
              </a:rPr>
              <a:t>limit</a:t>
            </a:r>
            <a:endParaRPr lang="en-US" sz="2000" dirty="0">
              <a:solidFill>
                <a:schemeClr val="tx1"/>
              </a:solidFill>
            </a:endParaRPr>
          </a:p>
        </p:txBody>
      </p:sp>
      <p:sp>
        <p:nvSpPr>
          <p:cNvPr id="5" name="Text Placeholder 4"/>
          <p:cNvSpPr>
            <a:spLocks noGrp="1"/>
          </p:cNvSpPr>
          <p:nvPr>
            <p:ph type="body" sz="quarter" idx="3"/>
          </p:nvPr>
        </p:nvSpPr>
        <p:spPr>
          <a:xfrm>
            <a:off x="6361611" y="1259646"/>
            <a:ext cx="3095897" cy="477715"/>
          </a:xfrm>
        </p:spPr>
        <p:txBody>
          <a:bodyPr/>
          <a:lstStyle/>
          <a:p>
            <a:r>
              <a:rPr lang="en-US" b="1" dirty="0" smtClean="0"/>
              <a:t>Subrecipient</a:t>
            </a:r>
            <a:endParaRPr lang="en-US" b="1" dirty="0"/>
          </a:p>
        </p:txBody>
      </p:sp>
      <p:sp>
        <p:nvSpPr>
          <p:cNvPr id="6" name="Content Placeholder 5"/>
          <p:cNvSpPr>
            <a:spLocks noGrp="1"/>
          </p:cNvSpPr>
          <p:nvPr>
            <p:ph sz="quarter" idx="4"/>
          </p:nvPr>
        </p:nvSpPr>
        <p:spPr>
          <a:xfrm>
            <a:off x="6335487" y="1750424"/>
            <a:ext cx="3579222" cy="4781006"/>
          </a:xfrm>
        </p:spPr>
        <p:txBody>
          <a:bodyPr>
            <a:noAutofit/>
          </a:bodyPr>
          <a:lstStyle/>
          <a:p>
            <a:r>
              <a:rPr lang="en-US" sz="2200" dirty="0" smtClean="0"/>
              <a:t>Up to 10</a:t>
            </a:r>
            <a:r>
              <a:rPr lang="en-US" sz="2200" dirty="0"/>
              <a:t>% of the aggregate amount allocated for </a:t>
            </a:r>
            <a:r>
              <a:rPr lang="en-US" sz="2200" dirty="0" smtClean="0"/>
              <a:t>all subrecipients may be used for </a:t>
            </a:r>
            <a:r>
              <a:rPr lang="en-US" sz="2200" dirty="0"/>
              <a:t>administrative activities including overhead, </a:t>
            </a:r>
            <a:r>
              <a:rPr lang="en-US" sz="2200" b="1" dirty="0"/>
              <a:t>indirect costs</a:t>
            </a:r>
            <a:r>
              <a:rPr lang="en-US" sz="2200" dirty="0"/>
              <a:t>, management oversight of RWHAP, and other types of program support</a:t>
            </a:r>
          </a:p>
          <a:p>
            <a:pPr marL="573088" lvl="1">
              <a:buFont typeface="Arial" panose="020B0604020202020204" pitchFamily="34" charset="0"/>
              <a:buChar char="•"/>
            </a:pPr>
            <a:r>
              <a:rPr lang="en-US" sz="2200" dirty="0" smtClean="0"/>
              <a:t>Includes all indirect costs</a:t>
            </a:r>
            <a:endParaRPr lang="en-US" sz="2200" dirty="0"/>
          </a:p>
        </p:txBody>
      </p:sp>
      <p:sp>
        <p:nvSpPr>
          <p:cNvPr id="7" name="Slide Number Placeholder 6"/>
          <p:cNvSpPr>
            <a:spLocks noGrp="1"/>
          </p:cNvSpPr>
          <p:nvPr>
            <p:ph type="sldNum" sz="quarter" idx="12"/>
          </p:nvPr>
        </p:nvSpPr>
        <p:spPr/>
        <p:txBody>
          <a:bodyPr/>
          <a:lstStyle/>
          <a:p>
            <a:fld id="{1166AE60-4DC8-4C98-B69D-A1FD99ED36C0}" type="slidenum">
              <a:rPr lang="en-US" smtClean="0"/>
              <a:t>23</a:t>
            </a:fld>
            <a:endParaRPr lang="en-US" dirty="0"/>
          </a:p>
        </p:txBody>
      </p:sp>
    </p:spTree>
    <p:extLst>
      <p:ext uri="{BB962C8B-B14F-4D97-AF65-F5344CB8AC3E}">
        <p14:creationId xmlns:p14="http://schemas.microsoft.com/office/powerpoint/2010/main" val="2534610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439783"/>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535577" y="1455588"/>
            <a:ext cx="7302137" cy="477715"/>
          </a:xfrm>
        </p:spPr>
        <p:txBody>
          <a:bodyPr/>
          <a:lstStyle/>
          <a:p>
            <a:r>
              <a:rPr lang="en-US" sz="2800" b="1" dirty="0" smtClean="0"/>
              <a:t>See Policy Clarification Notice 15-01 </a:t>
            </a:r>
            <a:endParaRPr lang="en-US" sz="2800" dirty="0"/>
          </a:p>
        </p:txBody>
      </p:sp>
      <p:sp>
        <p:nvSpPr>
          <p:cNvPr id="4" name="Content Placeholder 3"/>
          <p:cNvSpPr>
            <a:spLocks noGrp="1"/>
          </p:cNvSpPr>
          <p:nvPr>
            <p:ph sz="half" idx="2"/>
          </p:nvPr>
        </p:nvSpPr>
        <p:spPr>
          <a:xfrm>
            <a:off x="1162594" y="2031849"/>
            <a:ext cx="7720149" cy="4238322"/>
          </a:xfrm>
        </p:spPr>
        <p:txBody>
          <a:bodyPr>
            <a:noAutofit/>
          </a:bodyPr>
          <a:lstStyle/>
          <a:p>
            <a:r>
              <a:rPr lang="en-US" sz="2400" dirty="0" smtClean="0"/>
              <a:t>Effective for RWHAP awards issued on or after January 1, 2015</a:t>
            </a:r>
          </a:p>
          <a:p>
            <a:pPr lvl="1"/>
            <a:r>
              <a:rPr lang="en-US" sz="2400" dirty="0" smtClean="0"/>
              <a:t>New Awards</a:t>
            </a:r>
          </a:p>
          <a:p>
            <a:pPr lvl="1"/>
            <a:r>
              <a:rPr lang="en-US" sz="2400" dirty="0" smtClean="0"/>
              <a:t>Competing Continuations</a:t>
            </a:r>
          </a:p>
          <a:p>
            <a:pPr lvl="1"/>
            <a:r>
              <a:rPr lang="en-US" sz="2400" dirty="0" smtClean="0"/>
              <a:t>Non-competing Continuations</a:t>
            </a:r>
          </a:p>
          <a:p>
            <a:pPr lvl="1"/>
            <a:endParaRPr lang="en-US" sz="2400" dirty="0" smtClean="0"/>
          </a:p>
          <a:p>
            <a:r>
              <a:rPr lang="en-US" sz="2400" dirty="0" smtClean="0"/>
              <a:t>Statutory 10% Administrative Limit varies by </a:t>
            </a:r>
          </a:p>
          <a:p>
            <a:pPr lvl="1"/>
            <a:r>
              <a:rPr lang="en-US" sz="2400" dirty="0" smtClean="0"/>
              <a:t>Part A, B, C, and D</a:t>
            </a:r>
          </a:p>
          <a:p>
            <a:pPr lvl="1"/>
            <a:r>
              <a:rPr lang="en-US" sz="2400" dirty="0" smtClean="0"/>
              <a:t>Recipient vs subrecipient</a:t>
            </a:r>
          </a:p>
        </p:txBody>
      </p:sp>
      <p:sp>
        <p:nvSpPr>
          <p:cNvPr id="7" name="Slide Number Placeholder 6"/>
          <p:cNvSpPr>
            <a:spLocks noGrp="1"/>
          </p:cNvSpPr>
          <p:nvPr>
            <p:ph type="sldNum" sz="quarter" idx="12"/>
          </p:nvPr>
        </p:nvSpPr>
        <p:spPr/>
        <p:txBody>
          <a:bodyPr/>
          <a:lstStyle/>
          <a:p>
            <a:fld id="{1166AE60-4DC8-4C98-B69D-A1FD99ED36C0}" type="slidenum">
              <a:rPr lang="en-US" smtClean="0"/>
              <a:t>24</a:t>
            </a:fld>
            <a:endParaRPr lang="en-US" dirty="0"/>
          </a:p>
        </p:txBody>
      </p:sp>
    </p:spTree>
    <p:extLst>
      <p:ext uri="{BB962C8B-B14F-4D97-AF65-F5344CB8AC3E}">
        <p14:creationId xmlns:p14="http://schemas.microsoft.com/office/powerpoint/2010/main" val="2257532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14" y="3889828"/>
            <a:ext cx="8596668" cy="855334"/>
          </a:xfrm>
        </p:spPr>
        <p:txBody>
          <a:bodyPr>
            <a:normAutofit/>
          </a:bodyPr>
          <a:lstStyle/>
          <a:p>
            <a:r>
              <a:rPr lang="en-US" sz="4800" b="1" dirty="0"/>
              <a:t>Q</a:t>
            </a:r>
            <a:r>
              <a:rPr lang="en-US" sz="4800" b="1" dirty="0" smtClean="0"/>
              <a:t>uestions and Answers</a:t>
            </a:r>
            <a:endParaRPr lang="en-US" sz="4800"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25</a:t>
            </a:fld>
            <a:endParaRPr lang="en-US" dirty="0"/>
          </a:p>
        </p:txBody>
      </p:sp>
      <p:sp>
        <p:nvSpPr>
          <p:cNvPr id="5" name="Title 1"/>
          <p:cNvSpPr txBox="1">
            <a:spLocks/>
          </p:cNvSpPr>
          <p:nvPr/>
        </p:nvSpPr>
        <p:spPr>
          <a:xfrm>
            <a:off x="624114" y="798285"/>
            <a:ext cx="7837089" cy="23803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solidFill>
                  <a:schemeClr val="accent2">
                    <a:lumMod val="75000"/>
                  </a:schemeClr>
                </a:solidFill>
              </a:rPr>
              <a:t>Treatment of Costs Under the 10% Administrative Limit for </a:t>
            </a:r>
            <a:br>
              <a:rPr lang="en-US" sz="3600" dirty="0" smtClean="0">
                <a:solidFill>
                  <a:schemeClr val="accent2">
                    <a:lumMod val="75000"/>
                  </a:schemeClr>
                </a:solidFill>
              </a:rPr>
            </a:br>
            <a:r>
              <a:rPr lang="en-US" sz="3600" dirty="0" smtClean="0">
                <a:solidFill>
                  <a:schemeClr val="accent2">
                    <a:lumMod val="75000"/>
                  </a:schemeClr>
                </a:solidFill>
              </a:rPr>
              <a:t>Ryan White HIV/AIDS </a:t>
            </a:r>
            <a:br>
              <a:rPr lang="en-US" sz="3600" dirty="0" smtClean="0">
                <a:solidFill>
                  <a:schemeClr val="accent2">
                    <a:lumMod val="75000"/>
                  </a:schemeClr>
                </a:solidFill>
              </a:rPr>
            </a:br>
            <a:r>
              <a:rPr lang="en-US" sz="3600" dirty="0" smtClean="0">
                <a:solidFill>
                  <a:schemeClr val="accent2">
                    <a:lumMod val="75000"/>
                  </a:schemeClr>
                </a:solidFill>
              </a:rPr>
              <a:t>Part A Programs</a:t>
            </a:r>
            <a:endParaRPr lang="en-US" sz="3600" dirty="0">
              <a:solidFill>
                <a:schemeClr val="accent2">
                  <a:lumMod val="75000"/>
                </a:schemeClr>
              </a:solidFill>
            </a:endParaRPr>
          </a:p>
        </p:txBody>
      </p:sp>
    </p:spTree>
    <p:extLst>
      <p:ext uri="{BB962C8B-B14F-4D97-AF65-F5344CB8AC3E}">
        <p14:creationId xmlns:p14="http://schemas.microsoft.com/office/powerpoint/2010/main" val="253120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Why revisit the </a:t>
            </a:r>
            <a:r>
              <a:rPr lang="en-US" b="1" i="1" dirty="0" smtClean="0"/>
              <a:t>treatment of costs under the 10% admin limit?</a:t>
            </a:r>
            <a:endParaRPr lang="en-US" strike="sngStrike" dirty="0"/>
          </a:p>
        </p:txBody>
      </p:sp>
      <p:sp>
        <p:nvSpPr>
          <p:cNvPr id="3" name="Content Placeholder 2"/>
          <p:cNvSpPr>
            <a:spLocks noGrp="1"/>
          </p:cNvSpPr>
          <p:nvPr>
            <p:ph idx="1"/>
          </p:nvPr>
        </p:nvSpPr>
        <p:spPr>
          <a:xfrm>
            <a:off x="662153" y="1954924"/>
            <a:ext cx="8821482" cy="4666593"/>
          </a:xfrm>
        </p:spPr>
        <p:txBody>
          <a:bodyPr>
            <a:normAutofit lnSpcReduction="10000"/>
          </a:bodyPr>
          <a:lstStyle/>
          <a:p>
            <a:pPr marL="172839" indent="-172839">
              <a:buFont typeface="Arial" panose="020B0604020202020204" pitchFamily="34" charset="0"/>
              <a:buChar char="•"/>
            </a:pPr>
            <a:r>
              <a:rPr lang="en-US" sz="2400" dirty="0"/>
              <a:t>Acknowledge a rapidly changing healthcare environment in which RWHAP grantees are playing a greater role in coordinating across multiple payer sources</a:t>
            </a:r>
          </a:p>
          <a:p>
            <a:pPr marL="172839" indent="-172839" defTabSz="921807">
              <a:buFont typeface="Arial" panose="020B0604020202020204" pitchFamily="34" charset="0"/>
              <a:buChar char="•"/>
              <a:defRPr/>
            </a:pPr>
            <a:r>
              <a:rPr lang="en-US" sz="2400" dirty="0" smtClean="0"/>
              <a:t>Strengthen </a:t>
            </a:r>
            <a:r>
              <a:rPr lang="en-US" sz="2400" dirty="0"/>
              <a:t>the RWHAP comprehensive system of care</a:t>
            </a:r>
          </a:p>
          <a:p>
            <a:pPr marL="172839" indent="-172839" defTabSz="921807">
              <a:buFont typeface="Arial" panose="020B0604020202020204" pitchFamily="34" charset="0"/>
              <a:buChar char="•"/>
              <a:defRPr/>
            </a:pPr>
            <a:r>
              <a:rPr lang="en-US" sz="2400" dirty="0" smtClean="0"/>
              <a:t>Provide </a:t>
            </a:r>
            <a:r>
              <a:rPr lang="en-US" sz="2400" dirty="0"/>
              <a:t>greater flexibility to grantees so they can meet the needs of RWHAP clients</a:t>
            </a:r>
          </a:p>
          <a:p>
            <a:pPr marL="172839" indent="-172839">
              <a:buFont typeface="Arial" panose="020B0604020202020204" pitchFamily="34" charset="0"/>
              <a:buChar char="•"/>
            </a:pPr>
            <a:r>
              <a:rPr lang="en-US" sz="2400" dirty="0" smtClean="0"/>
              <a:t>Increased focus on </a:t>
            </a:r>
            <a:r>
              <a:rPr lang="en-US" sz="2400" dirty="0"/>
              <a:t>oversight of </a:t>
            </a:r>
            <a:r>
              <a:rPr lang="en-US" sz="2400" dirty="0" smtClean="0"/>
              <a:t>subrecipients </a:t>
            </a:r>
            <a:r>
              <a:rPr lang="en-US" sz="2400" dirty="0"/>
              <a:t>as required by the National Monitoring Standards and the HHS implementation of the new </a:t>
            </a:r>
            <a:r>
              <a:rPr lang="en-US" sz="2400" dirty="0" smtClean="0"/>
              <a:t>Uniform </a:t>
            </a:r>
            <a:r>
              <a:rPr lang="en-US" sz="2400" dirty="0"/>
              <a:t>G</a:t>
            </a:r>
            <a:r>
              <a:rPr lang="en-US" sz="2400" dirty="0" smtClean="0"/>
              <a:t>uidance </a:t>
            </a:r>
            <a:r>
              <a:rPr lang="en-US" sz="2400" dirty="0"/>
              <a:t>at 45 CFR </a:t>
            </a:r>
            <a:r>
              <a:rPr lang="en-US" sz="2400" dirty="0" smtClean="0"/>
              <a:t>part 75</a:t>
            </a:r>
            <a:endParaRPr lang="en-US" sz="2400" dirty="0"/>
          </a:p>
          <a:p>
            <a:pPr marL="172839" indent="-172839">
              <a:buFont typeface="Arial" panose="020B0604020202020204" pitchFamily="34" charset="0"/>
              <a:buChar char="•"/>
            </a:pPr>
            <a:r>
              <a:rPr lang="en-US" sz="2400" dirty="0"/>
              <a:t>Address the variation in statutory 10% administrative cost cap that exist for </a:t>
            </a:r>
            <a:r>
              <a:rPr lang="en-US" sz="2400" dirty="0" smtClean="0"/>
              <a:t>RWHAP Parts </a:t>
            </a:r>
            <a:r>
              <a:rPr lang="en-US" sz="2400" dirty="0"/>
              <a:t>A, B, C, </a:t>
            </a:r>
            <a:r>
              <a:rPr lang="en-US" sz="2400" dirty="0" smtClean="0"/>
              <a:t>D</a:t>
            </a:r>
            <a:endParaRPr lang="en-US" sz="2400" dirty="0"/>
          </a:p>
        </p:txBody>
      </p:sp>
      <p:sp>
        <p:nvSpPr>
          <p:cNvPr id="4" name="Slide Number Placeholder 3"/>
          <p:cNvSpPr>
            <a:spLocks noGrp="1"/>
          </p:cNvSpPr>
          <p:nvPr>
            <p:ph type="sldNum" sz="quarter" idx="12"/>
          </p:nvPr>
        </p:nvSpPr>
        <p:spPr/>
        <p:txBody>
          <a:bodyPr/>
          <a:lstStyle/>
          <a:p>
            <a:fld id="{1166AE60-4DC8-4C98-B69D-A1FD99ED36C0}" type="slidenum">
              <a:rPr lang="en-US" smtClean="0"/>
              <a:t>3</a:t>
            </a:fld>
            <a:endParaRPr lang="en-US" dirty="0"/>
          </a:p>
        </p:txBody>
      </p:sp>
    </p:spTree>
    <p:extLst>
      <p:ext uri="{BB962C8B-B14F-4D97-AF65-F5344CB8AC3E}">
        <p14:creationId xmlns:p14="http://schemas.microsoft.com/office/powerpoint/2010/main" val="89999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US" i="1" dirty="0" smtClean="0"/>
              <a:t>Recipient vs Subrecipient (45 CFR 75)</a:t>
            </a:r>
            <a:endParaRPr lang="en-US" i="1" dirty="0"/>
          </a:p>
        </p:txBody>
      </p:sp>
      <p:sp>
        <p:nvSpPr>
          <p:cNvPr id="3" name="Text Placeholder 2"/>
          <p:cNvSpPr>
            <a:spLocks noGrp="1"/>
          </p:cNvSpPr>
          <p:nvPr>
            <p:ph type="body" idx="1"/>
          </p:nvPr>
        </p:nvSpPr>
        <p:spPr>
          <a:xfrm>
            <a:off x="675746" y="1455588"/>
            <a:ext cx="403994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675745" y="2031849"/>
            <a:ext cx="3530495" cy="4656333"/>
          </a:xfrm>
        </p:spPr>
        <p:txBody>
          <a:bodyPr>
            <a:normAutofit lnSpcReduction="10000"/>
          </a:bodyPr>
          <a:lstStyle/>
          <a:p>
            <a:r>
              <a:rPr lang="en-US" sz="2200" dirty="0" smtClean="0"/>
              <a:t>The entity that receives the RWHAP award directly from HRSA</a:t>
            </a:r>
          </a:p>
          <a:p>
            <a:endParaRPr lang="en-US" sz="1000" dirty="0" smtClean="0"/>
          </a:p>
          <a:p>
            <a:pPr marL="0" indent="0">
              <a:buNone/>
            </a:pPr>
            <a:r>
              <a:rPr lang="en-US" sz="2200" dirty="0" smtClean="0"/>
              <a:t>Many RWHAP recipients (grantees) are also “pass-through” entities</a:t>
            </a:r>
            <a:endParaRPr lang="en-US" sz="2200" dirty="0"/>
          </a:p>
          <a:p>
            <a:r>
              <a:rPr lang="en-US" sz="2200" dirty="0" smtClean="0"/>
              <a:t>Pass-through entity is an entity that provides a subaward to a subrecipient to carry out part of the RWHAP activity</a:t>
            </a:r>
            <a:endParaRPr lang="en-US" sz="2200" dirty="0"/>
          </a:p>
        </p:txBody>
      </p:sp>
      <p:sp>
        <p:nvSpPr>
          <p:cNvPr id="5" name="Text Placeholder 4"/>
          <p:cNvSpPr>
            <a:spLocks noGrp="1"/>
          </p:cNvSpPr>
          <p:nvPr>
            <p:ph type="body" sz="quarter" idx="3"/>
          </p:nvPr>
        </p:nvSpPr>
        <p:spPr>
          <a:xfrm>
            <a:off x="5088383" y="1455588"/>
            <a:ext cx="4525880" cy="477715"/>
          </a:xfrm>
        </p:spPr>
        <p:txBody>
          <a:bodyPr/>
          <a:lstStyle/>
          <a:p>
            <a:r>
              <a:rPr lang="en-US" b="1" dirty="0" smtClean="0"/>
              <a:t>Subrecipient</a:t>
            </a:r>
            <a:endParaRPr lang="en-US" b="1" dirty="0"/>
          </a:p>
        </p:txBody>
      </p:sp>
      <p:sp>
        <p:nvSpPr>
          <p:cNvPr id="6" name="Content Placeholder 5"/>
          <p:cNvSpPr>
            <a:spLocks noGrp="1"/>
          </p:cNvSpPr>
          <p:nvPr>
            <p:ph sz="quarter" idx="4"/>
          </p:nvPr>
        </p:nvSpPr>
        <p:spPr>
          <a:xfrm>
            <a:off x="4807132" y="2031850"/>
            <a:ext cx="4807132" cy="4499579"/>
          </a:xfrm>
        </p:spPr>
        <p:txBody>
          <a:bodyPr>
            <a:noAutofit/>
          </a:bodyPr>
          <a:lstStyle/>
          <a:p>
            <a:r>
              <a:rPr lang="en-US" sz="2000" dirty="0" smtClean="0"/>
              <a:t>The entity that receives a subaward from a pass-through entity to carry out part of the RWHAP programmatic activity  (e.g., RWHAP provider)</a:t>
            </a:r>
          </a:p>
          <a:p>
            <a:r>
              <a:rPr lang="en-US" sz="2000" dirty="0" smtClean="0"/>
              <a:t>Is responsible for adherence to applicable Federal RWHAP program requirements </a:t>
            </a:r>
          </a:p>
          <a:p>
            <a:r>
              <a:rPr lang="en-US" sz="2000" dirty="0" smtClean="0"/>
              <a:t>Has its performance measured in relation to whether objectives of the RWHAP were met</a:t>
            </a:r>
          </a:p>
          <a:p>
            <a:r>
              <a:rPr lang="en-US" sz="2000" dirty="0" smtClean="0"/>
              <a:t>Uses Federal funds to carry out the RWHAP program for a public purpose as specified in authorizing statute</a:t>
            </a:r>
            <a:endParaRPr lang="en-US" sz="2000" dirty="0"/>
          </a:p>
        </p:txBody>
      </p:sp>
      <p:sp>
        <p:nvSpPr>
          <p:cNvPr id="7" name="Slide Number Placeholder 6"/>
          <p:cNvSpPr>
            <a:spLocks noGrp="1"/>
          </p:cNvSpPr>
          <p:nvPr>
            <p:ph type="sldNum" sz="quarter" idx="12"/>
          </p:nvPr>
        </p:nvSpPr>
        <p:spPr/>
        <p:txBody>
          <a:bodyPr/>
          <a:lstStyle/>
          <a:p>
            <a:fld id="{1166AE60-4DC8-4C98-B69D-A1FD99ED36C0}" type="slidenum">
              <a:rPr lang="en-US" smtClean="0"/>
              <a:t>4</a:t>
            </a:fld>
            <a:endParaRPr lang="en-US" dirty="0"/>
          </a:p>
        </p:txBody>
      </p:sp>
    </p:spTree>
    <p:extLst>
      <p:ext uri="{BB962C8B-B14F-4D97-AF65-F5344CB8AC3E}">
        <p14:creationId xmlns:p14="http://schemas.microsoft.com/office/powerpoint/2010/main" val="965306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163" y="373017"/>
            <a:ext cx="8596668" cy="1320800"/>
          </a:xfrm>
        </p:spPr>
        <p:txBody>
          <a:bodyPr>
            <a:normAutofit/>
          </a:bodyPr>
          <a:lstStyle/>
          <a:p>
            <a:r>
              <a:rPr lang="en-US" sz="4000" b="1" dirty="0"/>
              <a:t>What has remained the same for Part </a:t>
            </a:r>
            <a:r>
              <a:rPr lang="en-US" sz="4000" b="1" dirty="0" smtClean="0"/>
              <a:t>A?</a:t>
            </a:r>
            <a:endParaRPr lang="en-US" b="1" dirty="0"/>
          </a:p>
        </p:txBody>
      </p:sp>
      <p:sp>
        <p:nvSpPr>
          <p:cNvPr id="3" name="Text Placeholder 2"/>
          <p:cNvSpPr>
            <a:spLocks noGrp="1"/>
          </p:cNvSpPr>
          <p:nvPr>
            <p:ph type="body" idx="1"/>
          </p:nvPr>
        </p:nvSpPr>
        <p:spPr>
          <a:xfrm>
            <a:off x="571242" y="1729909"/>
            <a:ext cx="4185623" cy="576262"/>
          </a:xfrm>
        </p:spPr>
        <p:txBody>
          <a:bodyPr/>
          <a:lstStyle/>
          <a:p>
            <a:r>
              <a:rPr lang="en-US" sz="2600" dirty="0" smtClean="0"/>
              <a:t>RECIPIENT (GRANTEE)</a:t>
            </a:r>
            <a:endParaRPr lang="en-US" sz="2600" dirty="0"/>
          </a:p>
        </p:txBody>
      </p:sp>
      <p:sp>
        <p:nvSpPr>
          <p:cNvPr id="4" name="Content Placeholder 3"/>
          <p:cNvSpPr>
            <a:spLocks noGrp="1"/>
          </p:cNvSpPr>
          <p:nvPr>
            <p:ph sz="half" idx="2"/>
          </p:nvPr>
        </p:nvSpPr>
        <p:spPr>
          <a:xfrm>
            <a:off x="571242" y="2299063"/>
            <a:ext cx="4039947" cy="4245428"/>
          </a:xfrm>
        </p:spPr>
        <p:txBody>
          <a:bodyPr>
            <a:normAutofit fontScale="77500" lnSpcReduction="20000"/>
          </a:bodyPr>
          <a:lstStyle/>
          <a:p>
            <a:pPr marL="0" lvl="1"/>
            <a:r>
              <a:rPr lang="en-US" sz="2400" dirty="0" smtClean="0"/>
              <a:t>10% </a:t>
            </a:r>
            <a:r>
              <a:rPr lang="en-US" sz="2800" dirty="0"/>
              <a:t>of the grant amount for routine grants administration and </a:t>
            </a:r>
            <a:r>
              <a:rPr lang="en-US" sz="2800" dirty="0" smtClean="0"/>
              <a:t>monitoring, and all Planning Council/planning body expenses </a:t>
            </a:r>
            <a:r>
              <a:rPr lang="en-US" sz="2800" dirty="0"/>
              <a:t>(includes applicable direct and indirect costs)</a:t>
            </a:r>
          </a:p>
          <a:p>
            <a:pPr marL="0" indent="0">
              <a:buNone/>
            </a:pPr>
            <a:endParaRPr lang="en-US" sz="2400" dirty="0"/>
          </a:p>
          <a:p>
            <a:pPr marL="0" indent="0">
              <a:buNone/>
            </a:pPr>
            <a:r>
              <a:rPr lang="en-US" sz="3100" dirty="0" smtClean="0">
                <a:solidFill>
                  <a:schemeClr val="accent1"/>
                </a:solidFill>
              </a:rPr>
              <a:t>Awarded $2 million x 10% = $200,000 for administrative and Planning Council/planning body costs </a:t>
            </a:r>
            <a:endParaRPr lang="en-US" sz="3100" dirty="0">
              <a:solidFill>
                <a:schemeClr val="accent1"/>
              </a:solidFill>
            </a:endParaRPr>
          </a:p>
        </p:txBody>
      </p:sp>
      <p:sp>
        <p:nvSpPr>
          <p:cNvPr id="5" name="Text Placeholder 4"/>
          <p:cNvSpPr>
            <a:spLocks noGrp="1"/>
          </p:cNvSpPr>
          <p:nvPr>
            <p:ph type="body" sz="quarter" idx="3"/>
          </p:nvPr>
        </p:nvSpPr>
        <p:spPr>
          <a:xfrm>
            <a:off x="5062256" y="1742972"/>
            <a:ext cx="4421377" cy="576262"/>
          </a:xfrm>
        </p:spPr>
        <p:txBody>
          <a:bodyPr/>
          <a:lstStyle/>
          <a:p>
            <a:r>
              <a:rPr lang="en-US" sz="2600" dirty="0" smtClean="0"/>
              <a:t>SUBRECIPIENT</a:t>
            </a:r>
            <a:endParaRPr lang="en-US" sz="2600" dirty="0"/>
          </a:p>
        </p:txBody>
      </p:sp>
      <p:sp>
        <p:nvSpPr>
          <p:cNvPr id="6" name="Content Placeholder 5"/>
          <p:cNvSpPr>
            <a:spLocks noGrp="1"/>
          </p:cNvSpPr>
          <p:nvPr>
            <p:ph sz="quarter" idx="4"/>
          </p:nvPr>
        </p:nvSpPr>
        <p:spPr>
          <a:xfrm>
            <a:off x="5036132" y="2312337"/>
            <a:ext cx="4878575" cy="3774953"/>
          </a:xfrm>
        </p:spPr>
        <p:txBody>
          <a:bodyPr/>
          <a:lstStyle/>
          <a:p>
            <a:r>
              <a:rPr lang="en-US" sz="2000" dirty="0" smtClean="0"/>
              <a:t>10% of the aggregate amount allocated for subrecipients—including ALL indirect costs</a:t>
            </a:r>
          </a:p>
          <a:p>
            <a:r>
              <a:rPr lang="en-US" sz="2000" dirty="0" smtClean="0"/>
              <a:t>Of the $2 million, $1.7 million is allocated to contract for services</a:t>
            </a:r>
          </a:p>
          <a:p>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566357439"/>
              </p:ext>
            </p:extLst>
          </p:nvPr>
        </p:nvGraphicFramePr>
        <p:xfrm>
          <a:off x="5264330" y="4193179"/>
          <a:ext cx="4241178" cy="2092117"/>
        </p:xfrm>
        <a:graphic>
          <a:graphicData uri="http://schemas.openxmlformats.org/drawingml/2006/table">
            <a:tbl>
              <a:tblPr firstRow="1" bandRow="1">
                <a:tableStyleId>{5C22544A-7EE6-4342-B048-85BDC9FD1C3A}</a:tableStyleId>
              </a:tblPr>
              <a:tblGrid>
                <a:gridCol w="838758"/>
                <a:gridCol w="1211921"/>
                <a:gridCol w="792308"/>
                <a:gridCol w="1398191"/>
              </a:tblGrid>
              <a:tr h="442616">
                <a:tc>
                  <a:txBody>
                    <a:bodyPr/>
                    <a:lstStyle/>
                    <a:p>
                      <a:r>
                        <a:rPr lang="en-US" sz="2000" dirty="0" smtClean="0"/>
                        <a:t>Sub</a:t>
                      </a:r>
                      <a:endParaRPr lang="en-US" sz="2000" dirty="0"/>
                    </a:p>
                  </a:txBody>
                  <a:tcPr/>
                </a:tc>
                <a:tc>
                  <a:txBody>
                    <a:bodyPr/>
                    <a:lstStyle/>
                    <a:p>
                      <a:r>
                        <a:rPr lang="en-US" sz="2000" dirty="0" smtClean="0"/>
                        <a:t>1.7 ML</a:t>
                      </a:r>
                      <a:endParaRPr lang="en-US" sz="2000" dirty="0"/>
                    </a:p>
                  </a:txBody>
                  <a:tcPr/>
                </a:tc>
                <a:tc>
                  <a:txBody>
                    <a:bodyPr/>
                    <a:lstStyle/>
                    <a:p>
                      <a:pPr algn="ctr"/>
                      <a:r>
                        <a:rPr lang="en-US" sz="2000" dirty="0" smtClean="0"/>
                        <a:t>10%</a:t>
                      </a:r>
                      <a:endParaRPr lang="en-US" sz="2000" dirty="0"/>
                    </a:p>
                  </a:txBody>
                  <a:tcPr/>
                </a:tc>
                <a:tc>
                  <a:txBody>
                    <a:bodyPr/>
                    <a:lstStyle/>
                    <a:p>
                      <a:r>
                        <a:rPr lang="en-US" sz="2000" dirty="0" smtClean="0"/>
                        <a:t>$170,000</a:t>
                      </a:r>
                      <a:endParaRPr lang="en-US" sz="2000" dirty="0"/>
                    </a:p>
                  </a:txBody>
                  <a:tcPr/>
                </a:tc>
              </a:tr>
              <a:tr h="416859">
                <a:tc>
                  <a:txBody>
                    <a:bodyPr/>
                    <a:lstStyle/>
                    <a:p>
                      <a:r>
                        <a:rPr lang="en-US" sz="2000" dirty="0" smtClean="0"/>
                        <a:t>HIC</a:t>
                      </a:r>
                      <a:endParaRPr lang="en-US" sz="2000" dirty="0"/>
                    </a:p>
                  </a:txBody>
                  <a:tcPr/>
                </a:tc>
                <a:tc>
                  <a:txBody>
                    <a:bodyPr/>
                    <a:lstStyle/>
                    <a:p>
                      <a:r>
                        <a:rPr lang="en-US" sz="2000" dirty="0" smtClean="0"/>
                        <a:t>$400,000</a:t>
                      </a:r>
                      <a:endParaRPr lang="en-US" sz="2000" dirty="0"/>
                    </a:p>
                  </a:txBody>
                  <a:tcPr/>
                </a:tc>
                <a:tc>
                  <a:txBody>
                    <a:bodyPr/>
                    <a:lstStyle/>
                    <a:p>
                      <a:pPr algn="ctr"/>
                      <a:r>
                        <a:rPr lang="en-US" sz="2000" dirty="0" smtClean="0"/>
                        <a:t>3%</a:t>
                      </a:r>
                      <a:endParaRPr lang="en-US" sz="2000" dirty="0"/>
                    </a:p>
                  </a:txBody>
                  <a:tcPr/>
                </a:tc>
                <a:tc>
                  <a:txBody>
                    <a:bodyPr/>
                    <a:lstStyle/>
                    <a:p>
                      <a:r>
                        <a:rPr lang="en-US" sz="2000" dirty="0" smtClean="0"/>
                        <a:t>$12,000</a:t>
                      </a:r>
                      <a:endParaRPr lang="en-US" sz="2000" dirty="0"/>
                    </a:p>
                  </a:txBody>
                  <a:tcPr/>
                </a:tc>
              </a:tr>
              <a:tr h="416859">
                <a:tc>
                  <a:txBody>
                    <a:bodyPr/>
                    <a:lstStyle/>
                    <a:p>
                      <a:r>
                        <a:rPr lang="en-US" sz="2000" dirty="0" smtClean="0"/>
                        <a:t>BCC</a:t>
                      </a:r>
                      <a:endParaRPr lang="en-US" sz="2000" dirty="0"/>
                    </a:p>
                  </a:txBody>
                  <a:tcPr/>
                </a:tc>
                <a:tc>
                  <a:txBody>
                    <a:bodyPr/>
                    <a:lstStyle/>
                    <a:p>
                      <a:r>
                        <a:rPr lang="en-US" sz="2000" dirty="0" smtClean="0"/>
                        <a:t>$450,000</a:t>
                      </a:r>
                      <a:endParaRPr lang="en-US" sz="2000" dirty="0"/>
                    </a:p>
                  </a:txBody>
                  <a:tcPr/>
                </a:tc>
                <a:tc>
                  <a:txBody>
                    <a:bodyPr/>
                    <a:lstStyle/>
                    <a:p>
                      <a:pPr algn="ctr"/>
                      <a:r>
                        <a:rPr lang="en-US" sz="2000" dirty="0" smtClean="0"/>
                        <a:t>7%</a:t>
                      </a:r>
                      <a:endParaRPr lang="en-US" sz="2000" dirty="0"/>
                    </a:p>
                  </a:txBody>
                  <a:tcPr/>
                </a:tc>
                <a:tc>
                  <a:txBody>
                    <a:bodyPr/>
                    <a:lstStyle/>
                    <a:p>
                      <a:r>
                        <a:rPr lang="en-US" sz="2000" dirty="0" smtClean="0"/>
                        <a:t>$31,500</a:t>
                      </a:r>
                      <a:endParaRPr lang="en-US" sz="2000" dirty="0"/>
                    </a:p>
                  </a:txBody>
                  <a:tcPr/>
                </a:tc>
              </a:tr>
              <a:tr h="416859">
                <a:tc>
                  <a:txBody>
                    <a:bodyPr/>
                    <a:lstStyle/>
                    <a:p>
                      <a:r>
                        <a:rPr lang="en-US" sz="2000" dirty="0" smtClean="0"/>
                        <a:t>CHD</a:t>
                      </a:r>
                      <a:endParaRPr lang="en-US" sz="2000" dirty="0"/>
                    </a:p>
                  </a:txBody>
                  <a:tcPr/>
                </a:tc>
                <a:tc>
                  <a:txBody>
                    <a:bodyPr/>
                    <a:lstStyle/>
                    <a:p>
                      <a:r>
                        <a:rPr lang="en-US" sz="2000" dirty="0" smtClean="0"/>
                        <a:t>$350,000</a:t>
                      </a:r>
                      <a:endParaRPr lang="en-US" sz="2000" dirty="0"/>
                    </a:p>
                  </a:txBody>
                  <a:tcPr/>
                </a:tc>
                <a:tc>
                  <a:txBody>
                    <a:bodyPr/>
                    <a:lstStyle/>
                    <a:p>
                      <a:pPr algn="ctr"/>
                      <a:r>
                        <a:rPr lang="en-US" sz="2000" dirty="0" smtClean="0"/>
                        <a:t>29%</a:t>
                      </a:r>
                      <a:endParaRPr lang="en-US" sz="2000" dirty="0"/>
                    </a:p>
                  </a:txBody>
                  <a:tcPr/>
                </a:tc>
                <a:tc>
                  <a:txBody>
                    <a:bodyPr/>
                    <a:lstStyle/>
                    <a:p>
                      <a:r>
                        <a:rPr lang="en-US" sz="2000" dirty="0" smtClean="0"/>
                        <a:t>$101,500</a:t>
                      </a:r>
                      <a:endParaRPr lang="en-US" sz="2000" dirty="0"/>
                    </a:p>
                  </a:txBody>
                  <a:tcPr/>
                </a:tc>
              </a:tr>
              <a:tr h="398924">
                <a:tc>
                  <a:txBody>
                    <a:bodyPr/>
                    <a:lstStyle/>
                    <a:p>
                      <a:r>
                        <a:rPr lang="en-US" sz="2000" dirty="0" smtClean="0"/>
                        <a:t>NKHD</a:t>
                      </a:r>
                      <a:endParaRPr lang="en-US" sz="2000" dirty="0"/>
                    </a:p>
                  </a:txBody>
                  <a:tcPr/>
                </a:tc>
                <a:tc>
                  <a:txBody>
                    <a:bodyPr/>
                    <a:lstStyle/>
                    <a:p>
                      <a:r>
                        <a:rPr lang="en-US" sz="2000" dirty="0" smtClean="0"/>
                        <a:t>$500,000</a:t>
                      </a:r>
                      <a:endParaRPr lang="en-US" sz="2000" dirty="0"/>
                    </a:p>
                  </a:txBody>
                  <a:tcPr/>
                </a:tc>
                <a:tc>
                  <a:txBody>
                    <a:bodyPr/>
                    <a:lstStyle/>
                    <a:p>
                      <a:pPr algn="ctr"/>
                      <a:r>
                        <a:rPr lang="en-US" sz="2000" dirty="0" smtClean="0"/>
                        <a:t>5%</a:t>
                      </a:r>
                      <a:endParaRPr lang="en-US" sz="2000" dirty="0"/>
                    </a:p>
                  </a:txBody>
                  <a:tcPr/>
                </a:tc>
                <a:tc>
                  <a:txBody>
                    <a:bodyPr/>
                    <a:lstStyle/>
                    <a:p>
                      <a:r>
                        <a:rPr lang="en-US" sz="2000" dirty="0" smtClean="0"/>
                        <a:t>$25,000</a:t>
                      </a:r>
                      <a:endParaRPr lang="en-US" sz="2000" dirty="0"/>
                    </a:p>
                  </a:txBody>
                  <a:tcPr/>
                </a:tc>
              </a:tr>
            </a:tbl>
          </a:graphicData>
        </a:graphic>
      </p:graphicFrame>
      <p:sp>
        <p:nvSpPr>
          <p:cNvPr id="7" name="Slide Number Placeholder 6"/>
          <p:cNvSpPr>
            <a:spLocks noGrp="1"/>
          </p:cNvSpPr>
          <p:nvPr>
            <p:ph type="sldNum" sz="quarter" idx="12"/>
          </p:nvPr>
        </p:nvSpPr>
        <p:spPr/>
        <p:txBody>
          <a:bodyPr/>
          <a:lstStyle/>
          <a:p>
            <a:fld id="{1166AE60-4DC8-4C98-B69D-A1FD99ED36C0}" type="slidenum">
              <a:rPr lang="en-US" smtClean="0"/>
              <a:t>5</a:t>
            </a:fld>
            <a:endParaRPr lang="en-US" dirty="0"/>
          </a:p>
        </p:txBody>
      </p:sp>
    </p:spTree>
    <p:extLst>
      <p:ext uri="{BB962C8B-B14F-4D97-AF65-F5344CB8AC3E}">
        <p14:creationId xmlns:p14="http://schemas.microsoft.com/office/powerpoint/2010/main" val="2785647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1480" y="609600"/>
            <a:ext cx="9212580" cy="864870"/>
          </a:xfrm>
        </p:spPr>
        <p:txBody>
          <a:bodyPr>
            <a:normAutofit/>
          </a:bodyPr>
          <a:lstStyle/>
          <a:p>
            <a:r>
              <a:rPr lang="en-US" b="1" dirty="0" smtClean="0"/>
              <a:t>What has remained the same for A?</a:t>
            </a:r>
            <a:endParaRPr lang="en-US" b="1" dirty="0"/>
          </a:p>
        </p:txBody>
      </p:sp>
      <p:sp>
        <p:nvSpPr>
          <p:cNvPr id="3" name="Text Placeholder 2"/>
          <p:cNvSpPr>
            <a:spLocks noGrp="1"/>
          </p:cNvSpPr>
          <p:nvPr>
            <p:ph type="body" idx="1"/>
          </p:nvPr>
        </p:nvSpPr>
        <p:spPr>
          <a:xfrm>
            <a:off x="687175" y="1543763"/>
            <a:ext cx="8068205" cy="576262"/>
          </a:xfrm>
        </p:spPr>
        <p:txBody>
          <a:bodyPr/>
          <a:lstStyle/>
          <a:p>
            <a:pPr algn="ctr"/>
            <a:r>
              <a:rPr lang="en-US" sz="3600" b="1" dirty="0" smtClean="0"/>
              <a:t>Fiduciary Agents</a:t>
            </a:r>
            <a:endParaRPr lang="en-US" sz="3600" b="1" dirty="0"/>
          </a:p>
        </p:txBody>
      </p:sp>
      <p:sp>
        <p:nvSpPr>
          <p:cNvPr id="6" name="Content Placeholder 5"/>
          <p:cNvSpPr>
            <a:spLocks noGrp="1"/>
          </p:cNvSpPr>
          <p:nvPr>
            <p:ph sz="quarter" idx="4"/>
          </p:nvPr>
        </p:nvSpPr>
        <p:spPr>
          <a:xfrm>
            <a:off x="518603" y="2163194"/>
            <a:ext cx="9157025" cy="4503420"/>
          </a:xfrm>
        </p:spPr>
        <p:txBody>
          <a:bodyPr>
            <a:normAutofit lnSpcReduction="10000"/>
          </a:bodyPr>
          <a:lstStyle/>
          <a:p>
            <a:pPr marL="0" indent="0">
              <a:buNone/>
            </a:pPr>
            <a:r>
              <a:rPr lang="en-US" sz="3200" i="1" dirty="0" smtClean="0"/>
              <a:t>Fiduciary </a:t>
            </a:r>
            <a:r>
              <a:rPr lang="en-US" sz="3200" i="1" dirty="0"/>
              <a:t>receives $</a:t>
            </a:r>
            <a:r>
              <a:rPr lang="en-US" sz="3200" i="1" dirty="0" smtClean="0"/>
              <a:t>3M to administer RWHAP</a:t>
            </a:r>
          </a:p>
          <a:p>
            <a:pPr marL="0" indent="0">
              <a:buNone/>
            </a:pPr>
            <a:endParaRPr lang="en-US" sz="1000" i="1" dirty="0"/>
          </a:p>
          <a:p>
            <a:pPr>
              <a:buFont typeface="Arial" panose="020B0604020202020204" pitchFamily="34" charset="0"/>
              <a:buChar char="•"/>
            </a:pPr>
            <a:r>
              <a:rPr lang="en-US" sz="3200" i="1" dirty="0" smtClean="0"/>
              <a:t>$300,000 </a:t>
            </a:r>
            <a:r>
              <a:rPr lang="en-US" sz="3200" i="1" dirty="0"/>
              <a:t>for </a:t>
            </a:r>
            <a:r>
              <a:rPr lang="en-US" sz="3200" i="1" dirty="0" smtClean="0"/>
              <a:t>administration and Planning Council/planning body (</a:t>
            </a:r>
            <a:r>
              <a:rPr lang="en-US" sz="3200" b="1" i="1" dirty="0" smtClean="0">
                <a:solidFill>
                  <a:schemeClr val="accent1"/>
                </a:solidFill>
              </a:rPr>
              <a:t>this </a:t>
            </a:r>
            <a:r>
              <a:rPr lang="en-US" sz="3200" b="1" i="1" dirty="0">
                <a:solidFill>
                  <a:schemeClr val="accent1"/>
                </a:solidFill>
              </a:rPr>
              <a:t>counts against the </a:t>
            </a:r>
            <a:r>
              <a:rPr lang="en-US" sz="3200" b="1" i="1" dirty="0" smtClean="0">
                <a:solidFill>
                  <a:schemeClr val="accent1"/>
                </a:solidFill>
              </a:rPr>
              <a:t>grantee’s 10% administrative limit</a:t>
            </a:r>
            <a:r>
              <a:rPr lang="en-US" sz="3200" i="1" dirty="0" smtClean="0"/>
              <a:t>)</a:t>
            </a:r>
            <a:endParaRPr lang="en-US" sz="3200" i="1" dirty="0"/>
          </a:p>
          <a:p>
            <a:pPr>
              <a:buFont typeface="Arial" panose="020B0604020202020204" pitchFamily="34" charset="0"/>
              <a:buChar char="•"/>
            </a:pPr>
            <a:r>
              <a:rPr lang="en-US" sz="3200" i="1" dirty="0"/>
              <a:t>$150,000 = </a:t>
            </a:r>
            <a:r>
              <a:rPr lang="en-US" sz="3200" i="1" dirty="0" smtClean="0"/>
              <a:t>Clinical Quality Management (CQM)</a:t>
            </a:r>
            <a:endParaRPr lang="en-US" sz="3200" i="1" dirty="0"/>
          </a:p>
          <a:p>
            <a:pPr>
              <a:buFont typeface="Arial" panose="020B0604020202020204" pitchFamily="34" charset="0"/>
              <a:buChar char="•"/>
            </a:pPr>
            <a:r>
              <a:rPr lang="en-US" sz="3200" i="1" dirty="0"/>
              <a:t>$</a:t>
            </a:r>
            <a:r>
              <a:rPr lang="en-US" sz="3200" i="1" dirty="0" smtClean="0"/>
              <a:t>2,550,000 </a:t>
            </a:r>
            <a:r>
              <a:rPr lang="en-US" sz="3200" i="1" dirty="0"/>
              <a:t>= </a:t>
            </a:r>
            <a:r>
              <a:rPr lang="en-US" sz="3200" i="1" dirty="0" smtClean="0"/>
              <a:t>sub-awards</a:t>
            </a:r>
            <a:endParaRPr lang="en-US" sz="3200" i="1" dirty="0"/>
          </a:p>
          <a:p>
            <a:pPr lvl="2" indent="-342900">
              <a:buFont typeface="Arial" panose="020B0604020202020204" pitchFamily="34" charset="0"/>
              <a:buChar char="•"/>
            </a:pPr>
            <a:r>
              <a:rPr lang="en-US" sz="3000" i="1" dirty="0">
                <a:solidFill>
                  <a:schemeClr val="accent1"/>
                </a:solidFill>
              </a:rPr>
              <a:t>$</a:t>
            </a:r>
            <a:r>
              <a:rPr lang="en-US" sz="3000" i="1" dirty="0" smtClean="0">
                <a:solidFill>
                  <a:schemeClr val="accent1"/>
                </a:solidFill>
              </a:rPr>
              <a:t>255,000 </a:t>
            </a:r>
            <a:r>
              <a:rPr lang="en-US" sz="3000" i="1" dirty="0">
                <a:solidFill>
                  <a:schemeClr val="accent1"/>
                </a:solidFill>
              </a:rPr>
              <a:t>= </a:t>
            </a:r>
            <a:r>
              <a:rPr lang="en-US" sz="3000" b="1" i="1" dirty="0">
                <a:solidFill>
                  <a:schemeClr val="accent1"/>
                </a:solidFill>
              </a:rPr>
              <a:t>aggregate 10% for </a:t>
            </a:r>
            <a:r>
              <a:rPr lang="en-US" sz="3000" b="1" i="1" dirty="0" smtClean="0">
                <a:solidFill>
                  <a:schemeClr val="accent1"/>
                </a:solidFill>
              </a:rPr>
              <a:t>administration</a:t>
            </a:r>
            <a:endParaRPr lang="en-US" sz="3000" b="1" dirty="0">
              <a:solidFill>
                <a:schemeClr val="accent1"/>
              </a:solidFill>
            </a:endParaRPr>
          </a:p>
        </p:txBody>
      </p:sp>
      <p:sp>
        <p:nvSpPr>
          <p:cNvPr id="7" name="Slide Number Placeholder 6"/>
          <p:cNvSpPr>
            <a:spLocks noGrp="1"/>
          </p:cNvSpPr>
          <p:nvPr>
            <p:ph type="sldNum" sz="quarter" idx="12"/>
          </p:nvPr>
        </p:nvSpPr>
        <p:spPr/>
        <p:txBody>
          <a:bodyPr/>
          <a:lstStyle/>
          <a:p>
            <a:fld id="{1166AE60-4DC8-4C98-B69D-A1FD99ED36C0}" type="slidenum">
              <a:rPr lang="en-US" smtClean="0"/>
              <a:t>6</a:t>
            </a:fld>
            <a:endParaRPr lang="en-US" dirty="0"/>
          </a:p>
        </p:txBody>
      </p:sp>
    </p:spTree>
    <p:extLst>
      <p:ext uri="{BB962C8B-B14F-4D97-AF65-F5344CB8AC3E}">
        <p14:creationId xmlns:p14="http://schemas.microsoft.com/office/powerpoint/2010/main" val="3719083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732" y="312057"/>
            <a:ext cx="8896631" cy="1098731"/>
          </a:xfrm>
        </p:spPr>
        <p:txBody>
          <a:bodyPr>
            <a:normAutofit fontScale="90000"/>
          </a:bodyPr>
          <a:lstStyle/>
          <a:p>
            <a:r>
              <a:rPr lang="en-US" sz="4000" b="1" dirty="0"/>
              <a:t>What has remained the same for Part </a:t>
            </a:r>
            <a:r>
              <a:rPr lang="en-US" sz="4000" b="1" dirty="0" smtClean="0"/>
              <a:t>A?</a:t>
            </a:r>
            <a:r>
              <a:rPr lang="en-US" dirty="0" smtClean="0"/>
              <a:t/>
            </a:r>
            <a:br>
              <a:rPr lang="en-US" dirty="0" smtClean="0"/>
            </a:br>
            <a:endParaRPr lang="en-US" dirty="0"/>
          </a:p>
        </p:txBody>
      </p:sp>
      <p:sp>
        <p:nvSpPr>
          <p:cNvPr id="3" name="Text Placeholder 2"/>
          <p:cNvSpPr>
            <a:spLocks noGrp="1"/>
          </p:cNvSpPr>
          <p:nvPr>
            <p:ph type="body" idx="1"/>
          </p:nvPr>
        </p:nvSpPr>
        <p:spPr>
          <a:xfrm>
            <a:off x="662682" y="1071575"/>
            <a:ext cx="4075765" cy="493022"/>
          </a:xfrm>
        </p:spPr>
        <p:txBody>
          <a:bodyPr/>
          <a:lstStyle/>
          <a:p>
            <a:r>
              <a:rPr lang="en-US" dirty="0" smtClean="0"/>
              <a:t>GRANTEE ADM DEFINITION</a:t>
            </a:r>
            <a:endParaRPr lang="en-US" dirty="0"/>
          </a:p>
        </p:txBody>
      </p:sp>
      <p:sp>
        <p:nvSpPr>
          <p:cNvPr id="4" name="Content Placeholder 3"/>
          <p:cNvSpPr>
            <a:spLocks noGrp="1"/>
          </p:cNvSpPr>
          <p:nvPr>
            <p:ph sz="half" idx="2"/>
          </p:nvPr>
        </p:nvSpPr>
        <p:spPr>
          <a:xfrm>
            <a:off x="457200" y="1541418"/>
            <a:ext cx="5042263" cy="5212079"/>
          </a:xfrm>
        </p:spPr>
        <p:txBody>
          <a:bodyPr>
            <a:normAutofit fontScale="92500" lnSpcReduction="10000"/>
          </a:bodyPr>
          <a:lstStyle/>
          <a:p>
            <a:pPr marL="0" indent="0">
              <a:buNone/>
            </a:pPr>
            <a:r>
              <a:rPr lang="en-US" sz="2100" dirty="0"/>
              <a:t>§2604(h)(3)(A) routine grant </a:t>
            </a:r>
            <a:r>
              <a:rPr lang="en-US" sz="2100" dirty="0" smtClean="0"/>
              <a:t>monitoring and administration activities, including the activities carried out by the HIV health services planning council as established under section 2602(b).  </a:t>
            </a:r>
          </a:p>
          <a:p>
            <a:pPr marL="468313" lvl="1">
              <a:buFont typeface="Arial" panose="020B0604020202020204" pitchFamily="34" charset="0"/>
              <a:buChar char="•"/>
            </a:pPr>
            <a:r>
              <a:rPr lang="en-US" sz="2100" b="1" i="1" dirty="0" smtClean="0">
                <a:solidFill>
                  <a:schemeClr val="accent2"/>
                </a:solidFill>
              </a:rPr>
              <a:t>RWHAP Program &amp; Financial Reports</a:t>
            </a:r>
          </a:p>
          <a:p>
            <a:pPr marL="468313" lvl="1">
              <a:buFont typeface="Arial" panose="020B0604020202020204" pitchFamily="34" charset="0"/>
              <a:buChar char="•"/>
            </a:pPr>
            <a:r>
              <a:rPr lang="en-US" sz="2100" b="1" i="1" dirty="0">
                <a:solidFill>
                  <a:schemeClr val="accent2"/>
                </a:solidFill>
              </a:rPr>
              <a:t>Contracting activities – development of RFPs, proposal review, issuing </a:t>
            </a:r>
            <a:r>
              <a:rPr lang="en-US" sz="2100" b="1" i="1" dirty="0" smtClean="0">
                <a:solidFill>
                  <a:schemeClr val="accent2"/>
                </a:solidFill>
              </a:rPr>
              <a:t>contracts</a:t>
            </a:r>
          </a:p>
          <a:p>
            <a:pPr marL="468313" lvl="1">
              <a:buFont typeface="Arial" panose="020B0604020202020204" pitchFamily="34" charset="0"/>
              <a:buChar char="•"/>
            </a:pPr>
            <a:r>
              <a:rPr lang="en-US" sz="2100" b="1" i="1" dirty="0" smtClean="0">
                <a:solidFill>
                  <a:schemeClr val="accent2"/>
                </a:solidFill>
              </a:rPr>
              <a:t>Monitoring-by phone; site visits, reports</a:t>
            </a:r>
          </a:p>
          <a:p>
            <a:pPr marL="468313" lvl="1">
              <a:buFont typeface="Arial" panose="020B0604020202020204" pitchFamily="34" charset="0"/>
              <a:buChar char="•"/>
            </a:pPr>
            <a:r>
              <a:rPr lang="en-US" sz="2100" b="1" i="1" dirty="0">
                <a:solidFill>
                  <a:schemeClr val="accent2"/>
                </a:solidFill>
              </a:rPr>
              <a:t>Non-Client related legal activities </a:t>
            </a:r>
          </a:p>
          <a:p>
            <a:pPr marL="468313" lvl="1">
              <a:buFont typeface="Arial" panose="020B0604020202020204" pitchFamily="34" charset="0"/>
              <a:buChar char="•"/>
            </a:pPr>
            <a:r>
              <a:rPr lang="en-US" sz="2100" b="1" i="1" dirty="0">
                <a:solidFill>
                  <a:schemeClr val="accent2"/>
                </a:solidFill>
              </a:rPr>
              <a:t>Accounting, </a:t>
            </a:r>
            <a:r>
              <a:rPr lang="en-US" sz="2100" b="1" i="1" dirty="0" smtClean="0">
                <a:solidFill>
                  <a:schemeClr val="accent2"/>
                </a:solidFill>
              </a:rPr>
              <a:t>Drawing Part A Funds</a:t>
            </a:r>
            <a:endParaRPr lang="en-US" sz="2100" b="1" i="1" dirty="0">
              <a:solidFill>
                <a:schemeClr val="accent2"/>
              </a:solidFill>
            </a:endParaRPr>
          </a:p>
          <a:p>
            <a:pPr marL="468313" lvl="1">
              <a:buFont typeface="Arial" panose="020B0604020202020204" pitchFamily="34" charset="0"/>
              <a:buChar char="•"/>
            </a:pPr>
            <a:r>
              <a:rPr lang="en-US" sz="2100" b="1" i="1" dirty="0" smtClean="0">
                <a:solidFill>
                  <a:schemeClr val="accent2"/>
                </a:solidFill>
              </a:rPr>
              <a:t>Planning Council or Body Support</a:t>
            </a:r>
          </a:p>
          <a:p>
            <a:pPr marL="468313" lvl="1">
              <a:buFont typeface="Arial" panose="020B0604020202020204" pitchFamily="34" charset="0"/>
              <a:buChar char="•"/>
            </a:pPr>
            <a:r>
              <a:rPr lang="en-US" sz="2100" b="1" i="1" dirty="0" smtClean="0">
                <a:solidFill>
                  <a:schemeClr val="accent2"/>
                </a:solidFill>
              </a:rPr>
              <a:t>“Fiduciary” Contracted planning and contracting responsibilities </a:t>
            </a:r>
          </a:p>
        </p:txBody>
      </p:sp>
      <p:sp>
        <p:nvSpPr>
          <p:cNvPr id="5" name="Text Placeholder 4"/>
          <p:cNvSpPr>
            <a:spLocks noGrp="1"/>
          </p:cNvSpPr>
          <p:nvPr>
            <p:ph type="body" sz="quarter" idx="3"/>
          </p:nvPr>
        </p:nvSpPr>
        <p:spPr>
          <a:xfrm>
            <a:off x="5577840" y="987353"/>
            <a:ext cx="4623533" cy="583843"/>
          </a:xfrm>
        </p:spPr>
        <p:txBody>
          <a:bodyPr/>
          <a:lstStyle/>
          <a:p>
            <a:r>
              <a:rPr lang="en-US" dirty="0" smtClean="0"/>
              <a:t>SUBRECIPIENT ADM DEFINITION</a:t>
            </a:r>
            <a:endParaRPr lang="en-US" dirty="0"/>
          </a:p>
        </p:txBody>
      </p:sp>
      <p:sp>
        <p:nvSpPr>
          <p:cNvPr id="6" name="Content Placeholder 5"/>
          <p:cNvSpPr>
            <a:spLocks noGrp="1"/>
          </p:cNvSpPr>
          <p:nvPr>
            <p:ph sz="quarter" idx="4"/>
          </p:nvPr>
        </p:nvSpPr>
        <p:spPr>
          <a:xfrm>
            <a:off x="5786847" y="1632857"/>
            <a:ext cx="3625842" cy="4749149"/>
          </a:xfrm>
        </p:spPr>
        <p:txBody>
          <a:bodyPr>
            <a:normAutofit/>
          </a:bodyPr>
          <a:lstStyle/>
          <a:p>
            <a:r>
              <a:rPr lang="en-US" dirty="0"/>
              <a:t>§2604(h)(4</a:t>
            </a:r>
            <a:r>
              <a:rPr lang="en-US" dirty="0" smtClean="0"/>
              <a:t>) (</a:t>
            </a:r>
            <a:r>
              <a:rPr lang="en-US" dirty="0"/>
              <a:t>A) usual and recognized overhead activities, </a:t>
            </a:r>
            <a:r>
              <a:rPr lang="en-US" b="1" dirty="0"/>
              <a:t>including established indirect rates </a:t>
            </a:r>
            <a:r>
              <a:rPr lang="en-US" dirty="0"/>
              <a:t>for </a:t>
            </a:r>
            <a:r>
              <a:rPr lang="en-US" dirty="0" smtClean="0"/>
              <a:t>agencies; (</a:t>
            </a:r>
            <a:r>
              <a:rPr lang="en-US" dirty="0"/>
              <a:t>B) management </a:t>
            </a:r>
            <a:r>
              <a:rPr lang="en-US" dirty="0" smtClean="0"/>
              <a:t>oversight (administration and monitoring) and (</a:t>
            </a:r>
            <a:r>
              <a:rPr lang="en-US" dirty="0"/>
              <a:t>C) </a:t>
            </a:r>
            <a:r>
              <a:rPr lang="en-US" dirty="0" smtClean="0"/>
              <a:t>quality </a:t>
            </a:r>
            <a:r>
              <a:rPr lang="en-US" dirty="0"/>
              <a:t>assurance, quality control, and related activities</a:t>
            </a:r>
            <a:r>
              <a:rPr lang="en-US" dirty="0" smtClean="0"/>
              <a:t>.</a:t>
            </a:r>
          </a:p>
          <a:p>
            <a:r>
              <a:rPr lang="en-US" b="1" i="1" dirty="0" smtClean="0">
                <a:solidFill>
                  <a:schemeClr val="accent2"/>
                </a:solidFill>
              </a:rPr>
              <a:t>Same as grantee but includes ALL INDIRECT COSTS</a:t>
            </a:r>
          </a:p>
          <a:p>
            <a:r>
              <a:rPr lang="en-US" b="1" i="1" dirty="0" smtClean="0">
                <a:solidFill>
                  <a:schemeClr val="accent2"/>
                </a:solidFill>
              </a:rPr>
              <a:t>No planning council, no fiduciary</a:t>
            </a:r>
            <a:endParaRPr lang="en-US" b="1" i="1" dirty="0">
              <a:solidFill>
                <a:schemeClr val="accent2"/>
              </a:solidFill>
            </a:endParaRPr>
          </a:p>
        </p:txBody>
      </p:sp>
      <p:sp>
        <p:nvSpPr>
          <p:cNvPr id="7" name="Slide Number Placeholder 6"/>
          <p:cNvSpPr>
            <a:spLocks noGrp="1"/>
          </p:cNvSpPr>
          <p:nvPr>
            <p:ph type="sldNum" sz="quarter" idx="12"/>
          </p:nvPr>
        </p:nvSpPr>
        <p:spPr/>
        <p:txBody>
          <a:bodyPr/>
          <a:lstStyle/>
          <a:p>
            <a:fld id="{1166AE60-4DC8-4C98-B69D-A1FD99ED36C0}" type="slidenum">
              <a:rPr lang="en-US" smtClean="0"/>
              <a:t>7</a:t>
            </a:fld>
            <a:endParaRPr lang="en-US" dirty="0"/>
          </a:p>
        </p:txBody>
      </p:sp>
    </p:spTree>
    <p:extLst>
      <p:ext uri="{BB962C8B-B14F-4D97-AF65-F5344CB8AC3E}">
        <p14:creationId xmlns:p14="http://schemas.microsoft.com/office/powerpoint/2010/main" val="2019953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435429"/>
            <a:ext cx="8596668" cy="1320800"/>
          </a:xfrm>
        </p:spPr>
        <p:txBody>
          <a:bodyPr>
            <a:noAutofit/>
          </a:bodyPr>
          <a:lstStyle/>
          <a:p>
            <a:r>
              <a:rPr lang="en-US" b="1" dirty="0"/>
              <a:t>What has </a:t>
            </a:r>
            <a:r>
              <a:rPr lang="en-US" b="1" dirty="0" smtClean="0"/>
              <a:t>changed </a:t>
            </a:r>
            <a:r>
              <a:rPr lang="en-US" b="1" dirty="0"/>
              <a:t>for Part A </a:t>
            </a:r>
            <a:r>
              <a:rPr lang="en-US" b="1" dirty="0" smtClean="0"/>
              <a:t>recipients (grantees) </a:t>
            </a:r>
            <a:r>
              <a:rPr lang="en-US" b="1" dirty="0"/>
              <a:t>and </a:t>
            </a:r>
            <a:r>
              <a:rPr lang="en-US" b="1" dirty="0" smtClean="0"/>
              <a:t>subrecipients?</a:t>
            </a:r>
            <a:endParaRPr lang="en-US" dirty="0"/>
          </a:p>
        </p:txBody>
      </p:sp>
      <p:sp>
        <p:nvSpPr>
          <p:cNvPr id="3" name="Content Placeholder 2"/>
          <p:cNvSpPr>
            <a:spLocks noGrp="1"/>
          </p:cNvSpPr>
          <p:nvPr>
            <p:ph idx="1"/>
          </p:nvPr>
        </p:nvSpPr>
        <p:spPr>
          <a:xfrm>
            <a:off x="677334" y="1717589"/>
            <a:ext cx="8886796" cy="4992130"/>
          </a:xfrm>
        </p:spPr>
        <p:txBody>
          <a:bodyPr>
            <a:normAutofit fontScale="70000" lnSpcReduction="20000"/>
          </a:bodyPr>
          <a:lstStyle/>
          <a:p>
            <a:r>
              <a:rPr lang="en-US" sz="2800" i="1" dirty="0"/>
              <a:t>The </a:t>
            </a:r>
            <a:r>
              <a:rPr lang="en-US" sz="2800" i="1" dirty="0" smtClean="0"/>
              <a:t>treatment of the portion of </a:t>
            </a:r>
            <a:r>
              <a:rPr lang="en-US" sz="2800" i="1" dirty="0"/>
              <a:t>expenses allocated to </a:t>
            </a:r>
            <a:r>
              <a:rPr lang="en-US" sz="2800" i="1" dirty="0" smtClean="0"/>
              <a:t>administration vs. program.  The following costs </a:t>
            </a:r>
            <a:r>
              <a:rPr lang="en-US" sz="2800" b="1" i="1" u="sng" dirty="0" smtClean="0">
                <a:solidFill>
                  <a:schemeClr val="tx2"/>
                </a:solidFill>
              </a:rPr>
              <a:t>are no longer required to count against the 10% admin limit</a:t>
            </a:r>
            <a:r>
              <a:rPr lang="en-US" sz="2800" i="1" dirty="0" smtClean="0">
                <a:solidFill>
                  <a:schemeClr val="accent1"/>
                </a:solidFill>
              </a:rPr>
              <a:t>:</a:t>
            </a:r>
          </a:p>
          <a:p>
            <a:pPr marL="0" indent="0">
              <a:buNone/>
            </a:pPr>
            <a:endParaRPr lang="en-US" sz="1400" dirty="0"/>
          </a:p>
          <a:p>
            <a:pPr marL="796925" lvl="2" indent="-339725">
              <a:buFont typeface="Wingdings" panose="05000000000000000000" pitchFamily="2" charset="2"/>
              <a:buChar char="v"/>
            </a:pPr>
            <a:r>
              <a:rPr lang="en-US" sz="3400" b="1" dirty="0">
                <a:solidFill>
                  <a:schemeClr val="accent2"/>
                </a:solidFill>
              </a:rPr>
              <a:t>Facilities expenses such as rent, maintenance, utilities, etc. related to core medical or support services provided to </a:t>
            </a:r>
            <a:r>
              <a:rPr lang="en-US" sz="3400" b="1" dirty="0" smtClean="0">
                <a:solidFill>
                  <a:schemeClr val="accent2"/>
                </a:solidFill>
              </a:rPr>
              <a:t>RWHAP clients</a:t>
            </a:r>
          </a:p>
          <a:p>
            <a:pPr marL="796925" lvl="2" indent="-339725">
              <a:buFont typeface="Wingdings" panose="05000000000000000000" pitchFamily="2" charset="2"/>
              <a:buChar char="v"/>
            </a:pPr>
            <a:r>
              <a:rPr lang="en-US" sz="3400" b="1" dirty="0" smtClean="0">
                <a:solidFill>
                  <a:schemeClr val="accent2"/>
                </a:solidFill>
              </a:rPr>
              <a:t>Malpractice </a:t>
            </a:r>
            <a:r>
              <a:rPr lang="en-US" sz="3400" b="1" dirty="0">
                <a:solidFill>
                  <a:schemeClr val="accent2"/>
                </a:solidFill>
              </a:rPr>
              <a:t>i</a:t>
            </a:r>
            <a:r>
              <a:rPr lang="en-US" sz="3400" b="1" dirty="0" smtClean="0">
                <a:solidFill>
                  <a:schemeClr val="accent2"/>
                </a:solidFill>
              </a:rPr>
              <a:t>nsurance </a:t>
            </a:r>
            <a:r>
              <a:rPr lang="en-US" sz="3400" b="1" dirty="0">
                <a:solidFill>
                  <a:schemeClr val="accent2"/>
                </a:solidFill>
              </a:rPr>
              <a:t>related to RWHAP clinical care</a:t>
            </a:r>
          </a:p>
          <a:p>
            <a:pPr marL="796925" lvl="2" indent="-339725">
              <a:buFont typeface="Wingdings" panose="05000000000000000000" pitchFamily="2" charset="2"/>
              <a:buChar char="v"/>
            </a:pPr>
            <a:r>
              <a:rPr lang="en-US" sz="3400" b="1" dirty="0">
                <a:solidFill>
                  <a:schemeClr val="accent2"/>
                </a:solidFill>
              </a:rPr>
              <a:t>Electronic Medical </a:t>
            </a:r>
            <a:r>
              <a:rPr lang="en-US" sz="3400" b="1" dirty="0" smtClean="0">
                <a:solidFill>
                  <a:schemeClr val="accent2"/>
                </a:solidFill>
              </a:rPr>
              <a:t>Records:  </a:t>
            </a:r>
            <a:r>
              <a:rPr lang="en-US" sz="3400" b="1" dirty="0">
                <a:solidFill>
                  <a:schemeClr val="accent2"/>
                </a:solidFill>
              </a:rPr>
              <a:t>m</a:t>
            </a:r>
            <a:r>
              <a:rPr lang="en-US" sz="3400" b="1" dirty="0" smtClean="0">
                <a:solidFill>
                  <a:schemeClr val="accent2"/>
                </a:solidFill>
              </a:rPr>
              <a:t>aintenance</a:t>
            </a:r>
            <a:r>
              <a:rPr lang="en-US" sz="3400" b="1" dirty="0">
                <a:solidFill>
                  <a:schemeClr val="accent2"/>
                </a:solidFill>
              </a:rPr>
              <a:t>, </a:t>
            </a:r>
            <a:r>
              <a:rPr lang="en-US" sz="3400" b="1" dirty="0" smtClean="0">
                <a:solidFill>
                  <a:schemeClr val="accent2"/>
                </a:solidFill>
              </a:rPr>
              <a:t>licensure</a:t>
            </a:r>
            <a:r>
              <a:rPr lang="en-US" sz="3400" b="1" dirty="0">
                <a:solidFill>
                  <a:schemeClr val="accent2"/>
                </a:solidFill>
              </a:rPr>
              <a:t>, </a:t>
            </a:r>
            <a:r>
              <a:rPr lang="en-US" sz="3400" b="1" dirty="0" smtClean="0">
                <a:solidFill>
                  <a:schemeClr val="accent2"/>
                </a:solidFill>
              </a:rPr>
              <a:t>annual updates</a:t>
            </a:r>
            <a:r>
              <a:rPr lang="en-US" sz="3400" b="1" dirty="0">
                <a:solidFill>
                  <a:schemeClr val="accent2"/>
                </a:solidFill>
              </a:rPr>
              <a:t>, </a:t>
            </a:r>
            <a:r>
              <a:rPr lang="en-US" sz="3400" b="1" dirty="0" smtClean="0">
                <a:solidFill>
                  <a:schemeClr val="accent2"/>
                </a:solidFill>
              </a:rPr>
              <a:t>data </a:t>
            </a:r>
            <a:r>
              <a:rPr lang="en-US" sz="3400" b="1" dirty="0">
                <a:solidFill>
                  <a:schemeClr val="accent2"/>
                </a:solidFill>
              </a:rPr>
              <a:t>e</a:t>
            </a:r>
            <a:r>
              <a:rPr lang="en-US" sz="3400" b="1" dirty="0" smtClean="0">
                <a:solidFill>
                  <a:schemeClr val="accent2"/>
                </a:solidFill>
              </a:rPr>
              <a:t>ntry </a:t>
            </a:r>
            <a:r>
              <a:rPr lang="en-US" sz="3400" b="1" dirty="0">
                <a:solidFill>
                  <a:schemeClr val="accent2"/>
                </a:solidFill>
              </a:rPr>
              <a:t>related to RWHAP clinical care</a:t>
            </a:r>
            <a:r>
              <a:rPr lang="en-US" sz="3400" b="1" dirty="0" smtClean="0">
                <a:solidFill>
                  <a:schemeClr val="accent2"/>
                </a:solidFill>
              </a:rPr>
              <a:t>  </a:t>
            </a:r>
          </a:p>
          <a:p>
            <a:pPr marL="796925" lvl="2" indent="-339725">
              <a:buFont typeface="Wingdings" panose="05000000000000000000" pitchFamily="2" charset="2"/>
              <a:buChar char="v"/>
            </a:pPr>
            <a:r>
              <a:rPr lang="en-US" sz="3400" b="1" dirty="0">
                <a:solidFill>
                  <a:schemeClr val="accent2"/>
                </a:solidFill>
              </a:rPr>
              <a:t>Receptionist’s time providing direct </a:t>
            </a:r>
            <a:r>
              <a:rPr lang="en-US" sz="3400" b="1" dirty="0" smtClean="0">
                <a:solidFill>
                  <a:schemeClr val="accent2"/>
                </a:solidFill>
              </a:rPr>
              <a:t>RWHAP patient </a:t>
            </a:r>
            <a:r>
              <a:rPr lang="en-US" sz="3400" b="1" dirty="0">
                <a:solidFill>
                  <a:schemeClr val="accent2"/>
                </a:solidFill>
              </a:rPr>
              <a:t>services </a:t>
            </a:r>
          </a:p>
          <a:p>
            <a:pPr marL="796925" lvl="2" indent="-339725">
              <a:buFont typeface="Wingdings" panose="05000000000000000000" pitchFamily="2" charset="2"/>
              <a:buChar char="v"/>
            </a:pPr>
            <a:r>
              <a:rPr lang="en-US" sz="3400" b="1" dirty="0">
                <a:solidFill>
                  <a:schemeClr val="accent2"/>
                </a:solidFill>
              </a:rPr>
              <a:t>Third party billing (Medicare, Medicaid, insurance, etc.) costs related to RWHAP</a:t>
            </a:r>
          </a:p>
        </p:txBody>
      </p:sp>
      <p:sp>
        <p:nvSpPr>
          <p:cNvPr id="4" name="Slide Number Placeholder 3"/>
          <p:cNvSpPr>
            <a:spLocks noGrp="1"/>
          </p:cNvSpPr>
          <p:nvPr>
            <p:ph type="sldNum" sz="quarter" idx="12"/>
          </p:nvPr>
        </p:nvSpPr>
        <p:spPr/>
        <p:txBody>
          <a:bodyPr/>
          <a:lstStyle/>
          <a:p>
            <a:fld id="{1166AE60-4DC8-4C98-B69D-A1FD99ED36C0}" type="slidenum">
              <a:rPr lang="en-US" smtClean="0"/>
              <a:t>8</a:t>
            </a:fld>
            <a:endParaRPr lang="en-US" dirty="0"/>
          </a:p>
        </p:txBody>
      </p:sp>
    </p:spTree>
    <p:extLst>
      <p:ext uri="{BB962C8B-B14F-4D97-AF65-F5344CB8AC3E}">
        <p14:creationId xmlns:p14="http://schemas.microsoft.com/office/powerpoint/2010/main" val="772435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305" y="507999"/>
            <a:ext cx="9044335" cy="1277257"/>
          </a:xfrm>
        </p:spPr>
        <p:txBody>
          <a:bodyPr>
            <a:noAutofit/>
          </a:bodyPr>
          <a:lstStyle/>
          <a:p>
            <a:r>
              <a:rPr lang="en-US" b="1" dirty="0"/>
              <a:t>What </a:t>
            </a:r>
            <a:r>
              <a:rPr lang="en-US" b="1" dirty="0" smtClean="0"/>
              <a:t>else has changed </a:t>
            </a:r>
            <a:r>
              <a:rPr lang="en-US" b="1" dirty="0"/>
              <a:t>for Part </a:t>
            </a:r>
            <a:r>
              <a:rPr lang="en-US" b="1" dirty="0" smtClean="0"/>
              <a:t>A recipients (grantees) </a:t>
            </a:r>
            <a:r>
              <a:rPr lang="en-US" b="1" dirty="0"/>
              <a:t>and </a:t>
            </a:r>
            <a:r>
              <a:rPr lang="en-US" b="1" dirty="0" smtClean="0"/>
              <a:t>subrecipients?</a:t>
            </a:r>
            <a:endParaRPr lang="en-US" dirty="0"/>
          </a:p>
        </p:txBody>
      </p:sp>
      <p:sp>
        <p:nvSpPr>
          <p:cNvPr id="3" name="Content Placeholder 2"/>
          <p:cNvSpPr>
            <a:spLocks noGrp="1"/>
          </p:cNvSpPr>
          <p:nvPr>
            <p:ph idx="1"/>
          </p:nvPr>
        </p:nvSpPr>
        <p:spPr>
          <a:xfrm>
            <a:off x="655203" y="1964725"/>
            <a:ext cx="8596668" cy="4566703"/>
          </a:xfrm>
        </p:spPr>
        <p:txBody>
          <a:bodyPr>
            <a:normAutofit fontScale="85000" lnSpcReduction="10000"/>
          </a:bodyPr>
          <a:lstStyle/>
          <a:p>
            <a:r>
              <a:rPr lang="en-US" sz="2800" i="1" dirty="0"/>
              <a:t>The treatment of the portion of expenses allocated to administration vs. </a:t>
            </a:r>
            <a:r>
              <a:rPr lang="en-US" sz="2800" i="1" dirty="0" smtClean="0"/>
              <a:t>program.  </a:t>
            </a:r>
            <a:r>
              <a:rPr lang="en-US" sz="2800" i="1" dirty="0"/>
              <a:t>The following costs </a:t>
            </a:r>
            <a:r>
              <a:rPr lang="en-US" sz="2800" b="1" i="1" u="sng" dirty="0">
                <a:solidFill>
                  <a:schemeClr val="accent1"/>
                </a:solidFill>
              </a:rPr>
              <a:t>are no longer required to count against the 10% admin limit</a:t>
            </a:r>
            <a:r>
              <a:rPr lang="en-US" sz="2800" dirty="0">
                <a:solidFill>
                  <a:schemeClr val="accent1"/>
                </a:solidFill>
              </a:rPr>
              <a:t>:</a:t>
            </a:r>
          </a:p>
          <a:p>
            <a:pPr marL="390525" lvl="2" indent="0">
              <a:buNone/>
            </a:pPr>
            <a:endParaRPr lang="en-US" dirty="0" smtClean="0">
              <a:solidFill>
                <a:schemeClr val="accent2"/>
              </a:solidFill>
            </a:endParaRPr>
          </a:p>
          <a:p>
            <a:pPr marL="804863" lvl="2" indent="-341313">
              <a:buFont typeface="Wingdings" panose="05000000000000000000" pitchFamily="2" charset="2"/>
              <a:buChar char="v"/>
            </a:pPr>
            <a:r>
              <a:rPr lang="en-US" sz="2800" b="1" dirty="0">
                <a:solidFill>
                  <a:schemeClr val="accent2"/>
                </a:solidFill>
              </a:rPr>
              <a:t>Medical waste removal and linen services related to RWHAP</a:t>
            </a:r>
          </a:p>
          <a:p>
            <a:pPr marL="804863" lvl="2" indent="-341313">
              <a:buFont typeface="Wingdings" panose="05000000000000000000" pitchFamily="2" charset="2"/>
              <a:buChar char="v"/>
            </a:pPr>
            <a:r>
              <a:rPr lang="en-US" sz="2800" b="1" dirty="0" smtClean="0">
                <a:solidFill>
                  <a:schemeClr val="accent2"/>
                </a:solidFill>
              </a:rPr>
              <a:t>ACA </a:t>
            </a:r>
            <a:r>
              <a:rPr lang="en-US" sz="2800" b="1" dirty="0">
                <a:solidFill>
                  <a:schemeClr val="accent2"/>
                </a:solidFill>
              </a:rPr>
              <a:t>Outreach and </a:t>
            </a:r>
            <a:r>
              <a:rPr lang="en-US" sz="2800" b="1" dirty="0" smtClean="0">
                <a:solidFill>
                  <a:schemeClr val="accent2"/>
                </a:solidFill>
              </a:rPr>
              <a:t>Enrollment for RWHAP clients</a:t>
            </a:r>
            <a:endParaRPr lang="en-US" sz="2800" b="1" dirty="0">
              <a:solidFill>
                <a:schemeClr val="accent2"/>
              </a:solidFill>
            </a:endParaRPr>
          </a:p>
          <a:p>
            <a:pPr marL="804863" lvl="2" indent="-341313">
              <a:buFont typeface="Wingdings" panose="05000000000000000000" pitchFamily="2" charset="2"/>
              <a:buChar char="v"/>
            </a:pPr>
            <a:r>
              <a:rPr lang="en-US" sz="2800" b="1" dirty="0">
                <a:solidFill>
                  <a:schemeClr val="accent2"/>
                </a:solidFill>
              </a:rPr>
              <a:t>Activities related to the bi-annual </a:t>
            </a:r>
            <a:r>
              <a:rPr lang="en-US" sz="2800" b="1" dirty="0" smtClean="0">
                <a:solidFill>
                  <a:schemeClr val="accent2"/>
                </a:solidFill>
              </a:rPr>
              <a:t>RWHAP client </a:t>
            </a:r>
            <a:r>
              <a:rPr lang="en-US" sz="2800" b="1" dirty="0">
                <a:solidFill>
                  <a:schemeClr val="accent2"/>
                </a:solidFill>
              </a:rPr>
              <a:t>re-certification</a:t>
            </a:r>
          </a:p>
          <a:p>
            <a:pPr marL="804863" lvl="2" indent="-341313">
              <a:buFont typeface="Wingdings" panose="05000000000000000000" pitchFamily="2" charset="2"/>
              <a:buChar char="v"/>
            </a:pPr>
            <a:r>
              <a:rPr lang="en-US" sz="2800" b="1" dirty="0" smtClean="0">
                <a:solidFill>
                  <a:schemeClr val="accent2"/>
                </a:solidFill>
              </a:rPr>
              <a:t>Supervisor’s </a:t>
            </a:r>
            <a:r>
              <a:rPr lang="en-US" sz="2800" b="1" dirty="0">
                <a:solidFill>
                  <a:schemeClr val="accent2"/>
                </a:solidFill>
              </a:rPr>
              <a:t>time devoted to providing professional oversight and direction regarding </a:t>
            </a:r>
            <a:r>
              <a:rPr lang="en-US" sz="2800" b="1" dirty="0" smtClean="0">
                <a:solidFill>
                  <a:schemeClr val="accent2"/>
                </a:solidFill>
              </a:rPr>
              <a:t>RWHAP-funded </a:t>
            </a:r>
            <a:r>
              <a:rPr lang="en-US" sz="2800" b="1" dirty="0">
                <a:solidFill>
                  <a:schemeClr val="accent2"/>
                </a:solidFill>
              </a:rPr>
              <a:t>core medical or support service activities</a:t>
            </a:r>
          </a:p>
          <a:p>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9</a:t>
            </a:fld>
            <a:endParaRPr lang="en-US" dirty="0"/>
          </a:p>
        </p:txBody>
      </p:sp>
    </p:spTree>
    <p:extLst>
      <p:ext uri="{BB962C8B-B14F-4D97-AF65-F5344CB8AC3E}">
        <p14:creationId xmlns:p14="http://schemas.microsoft.com/office/powerpoint/2010/main" val="685087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11982</TotalTime>
  <Words>5969</Words>
  <Application>Microsoft Office PowerPoint</Application>
  <PresentationFormat>Custom</PresentationFormat>
  <Paragraphs>695</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PowerPoint Presentation</vt:lpstr>
      <vt:lpstr>Overview</vt:lpstr>
      <vt:lpstr>Why revisit the treatment of costs under the 10% admin limit?</vt:lpstr>
      <vt:lpstr>Recipient vs Subrecipient (45 CFR 75)</vt:lpstr>
      <vt:lpstr>What has remained the same for Part A?</vt:lpstr>
      <vt:lpstr>What has remained the same for A?</vt:lpstr>
      <vt:lpstr>What has remained the same for Part A? </vt:lpstr>
      <vt:lpstr>What has changed for Part A recipients (grantees) and subrecipients?</vt:lpstr>
      <vt:lpstr>What else has changed for Part A recipients (grantees) and subrecipients?</vt:lpstr>
      <vt:lpstr>Principles for the proper allocation of administration vs program costs </vt:lpstr>
      <vt:lpstr>Principles for the proper allocation administration vs program costs </vt:lpstr>
      <vt:lpstr>45 CFR 75 changes to indirect costs</vt:lpstr>
      <vt:lpstr>Principles for the proper allocation of indirect costs </vt:lpstr>
      <vt:lpstr>Audience Participation</vt:lpstr>
      <vt:lpstr>Principles for the proper allocation of administrative cost  </vt:lpstr>
      <vt:lpstr>Principles for the proper allocation of administrative cost  </vt:lpstr>
      <vt:lpstr>Example—Part A Grantee Budget  $7,310,625</vt:lpstr>
      <vt:lpstr>Example—Part A Grantee Budget  $7,310,625</vt:lpstr>
      <vt:lpstr>ALLOCATION EXAMPLE</vt:lpstr>
      <vt:lpstr>ALLOCATION  EXAMPLE</vt:lpstr>
      <vt:lpstr>ALLOCATION EXAMPLE</vt:lpstr>
      <vt:lpstr>Unit Cost Example</vt:lpstr>
      <vt:lpstr>Summary – properly allocate and report costs</vt:lpstr>
      <vt:lpstr>Summary – properly allocate and report costs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Treatment of Costs Under the 10% Administrative Limit for  Ryan White HIV/AIDS Part A Programs</dc:title>
  <dc:creator>Julia Cervera</dc:creator>
  <cp:lastModifiedBy>Nicole Mandel</cp:lastModifiedBy>
  <cp:revision>371</cp:revision>
  <cp:lastPrinted>2015-03-16T19:08:25Z</cp:lastPrinted>
  <dcterms:created xsi:type="dcterms:W3CDTF">2015-02-11T03:02:45Z</dcterms:created>
  <dcterms:modified xsi:type="dcterms:W3CDTF">2015-05-22T19:39:17Z</dcterms:modified>
</cp:coreProperties>
</file>