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2" r:id="rId3"/>
    <p:sldMasterId id="2147483654" r:id="rId4"/>
    <p:sldMasterId id="2147483660" r:id="rId5"/>
    <p:sldMasterId id="2147483662" r:id="rId6"/>
    <p:sldMasterId id="2147483664" r:id="rId7"/>
  </p:sldMasterIdLst>
  <p:notesMasterIdLst>
    <p:notesMasterId r:id="rId28"/>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hpfe8xdshMxM4XsZZPneAdrHro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544" autoAdjust="0"/>
  </p:normalViewPr>
  <p:slideViewPr>
    <p:cSldViewPr snapToGrid="0">
      <p:cViewPr varScale="1">
        <p:scale>
          <a:sx n="79" d="100"/>
          <a:sy n="79" d="100"/>
        </p:scale>
        <p:origin x="2466" y="12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42204349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59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Distribute the handout  “What's PK (Pharmacokinetics) Got to Do with It?”. </a:t>
            </a:r>
            <a:endParaRPr sz="1600">
              <a:solidFill>
                <a:srgbClr val="000000"/>
              </a:solidFill>
              <a:latin typeface="Calibri"/>
              <a:ea typeface="Calibri"/>
              <a:cs typeface="Calibri"/>
              <a:sym typeface="Calibri"/>
            </a:endParaRPr>
          </a:p>
          <a:p>
            <a:pPr marL="0" lvl="0" indent="0" algn="l" rtl="0">
              <a:spcBef>
                <a:spcPts val="1200"/>
              </a:spcBef>
              <a:spcAft>
                <a:spcPts val="0"/>
              </a:spcAft>
              <a:buSzPts val="1800"/>
              <a:buNone/>
            </a:pPr>
            <a:endParaRPr>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a:solidFill>
                  <a:srgbClr val="000000"/>
                </a:solidFill>
                <a:latin typeface="Calibri"/>
                <a:ea typeface="Calibri"/>
                <a:cs typeface="Calibri"/>
                <a:sym typeface="Calibri"/>
              </a:rPr>
              <a:t>Tell participants “When you swallow a pill, the drug goes from the stomach to the intestine and then into the liver before circulating to the rest of the body. “ There are several steps on how the body processes drugs. Ask for a volunteer to read each step. </a:t>
            </a:r>
            <a:endParaRPr sz="1600">
              <a:solidFill>
                <a:srgbClr val="000000"/>
              </a:solidFill>
              <a:latin typeface="Calibri"/>
              <a:ea typeface="Calibri"/>
              <a:cs typeface="Calibri"/>
              <a:sym typeface="Calibri"/>
            </a:endParaRPr>
          </a:p>
          <a:p>
            <a:pPr marL="0" lvl="0" indent="0" algn="l" rtl="0">
              <a:spcBef>
                <a:spcPts val="1200"/>
              </a:spcBef>
              <a:spcAft>
                <a:spcPts val="0"/>
              </a:spcAft>
              <a:buSzPts val="1800"/>
              <a:buNone/>
            </a:pPr>
            <a:endParaRPr b="1">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b="1">
                <a:solidFill>
                  <a:srgbClr val="000000"/>
                </a:solidFill>
                <a:latin typeface="Calibri"/>
                <a:ea typeface="Calibri"/>
                <a:cs typeface="Calibri"/>
                <a:sym typeface="Calibri"/>
              </a:rPr>
              <a:t>Step 1. Drug absorption:</a:t>
            </a:r>
            <a:endParaRPr sz="1600">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a:solidFill>
                  <a:srgbClr val="000000"/>
                </a:solidFill>
                <a:latin typeface="Calibri"/>
                <a:ea typeface="Calibri"/>
                <a:cs typeface="Calibri"/>
                <a:sym typeface="Calibri"/>
              </a:rPr>
              <a:t>How the drug enters the blood, usually through tablets or capsules in the stomach and intestines. This where food requirements come in, and why some drugs have warnings not to take antacids. </a:t>
            </a:r>
            <a:endParaRPr sz="1600">
              <a:solidFill>
                <a:srgbClr val="000000"/>
              </a:solidFill>
              <a:latin typeface="Calibri"/>
              <a:ea typeface="Calibri"/>
              <a:cs typeface="Calibri"/>
              <a:sym typeface="Calibri"/>
            </a:endParaRPr>
          </a:p>
          <a:p>
            <a:pPr marL="0" lvl="0" indent="0" algn="l" rtl="0">
              <a:spcBef>
                <a:spcPts val="1200"/>
              </a:spcBef>
              <a:spcAft>
                <a:spcPts val="0"/>
              </a:spcAft>
              <a:buSzPts val="1800"/>
              <a:buNone/>
            </a:pPr>
            <a:endParaRPr b="1">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b="1">
                <a:solidFill>
                  <a:srgbClr val="000000"/>
                </a:solidFill>
                <a:latin typeface="Calibri"/>
                <a:ea typeface="Calibri"/>
                <a:cs typeface="Calibri"/>
                <a:sym typeface="Calibri"/>
              </a:rPr>
              <a:t>Step 2. Drug distribution:</a:t>
            </a:r>
            <a:endParaRPr sz="1600">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a:solidFill>
                  <a:srgbClr val="000000"/>
                </a:solidFill>
                <a:latin typeface="Calibri"/>
                <a:ea typeface="Calibri"/>
                <a:cs typeface="Calibri"/>
                <a:sym typeface="Calibri"/>
              </a:rPr>
              <a:t>How the drug travels in the blood-stream and how it goes into and comes out of other areas of the body. Some areas of the body like the brain and reproductive organs are protected from chemicals; it’s difficult to measure drug levels in those areas.</a:t>
            </a:r>
            <a:endParaRPr sz="1600">
              <a:solidFill>
                <a:srgbClr val="000000"/>
              </a:solidFill>
              <a:latin typeface="Calibri"/>
              <a:ea typeface="Calibri"/>
              <a:cs typeface="Calibri"/>
              <a:sym typeface="Calibri"/>
            </a:endParaRPr>
          </a:p>
          <a:p>
            <a:pPr marL="0" lvl="0" indent="0" algn="l" rtl="0">
              <a:spcBef>
                <a:spcPts val="1200"/>
              </a:spcBef>
              <a:spcAft>
                <a:spcPts val="0"/>
              </a:spcAft>
              <a:buSzPts val="1800"/>
              <a:buNone/>
            </a:pPr>
            <a:endParaRPr b="1">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b="1">
                <a:solidFill>
                  <a:srgbClr val="000000"/>
                </a:solidFill>
                <a:latin typeface="Calibri"/>
                <a:ea typeface="Calibri"/>
                <a:cs typeface="Calibri"/>
                <a:sym typeface="Calibri"/>
              </a:rPr>
              <a:t>Step 3. Drug metabolism:</a:t>
            </a:r>
            <a:endParaRPr sz="1600">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a:solidFill>
                  <a:srgbClr val="000000"/>
                </a:solidFill>
                <a:latin typeface="Calibri"/>
                <a:ea typeface="Calibri"/>
                <a:cs typeface="Calibri"/>
                <a:sym typeface="Calibri"/>
              </a:rPr>
              <a:t>How the body chemically changes a drug, usually in the intestines and liver. Metabolism involves breaking a drug down or adding a chemical that makes it easier to pass it into urine.</a:t>
            </a:r>
            <a:endParaRPr sz="1600">
              <a:solidFill>
                <a:srgbClr val="000000"/>
              </a:solidFill>
              <a:latin typeface="Calibri"/>
              <a:ea typeface="Calibri"/>
              <a:cs typeface="Calibri"/>
              <a:sym typeface="Calibri"/>
            </a:endParaRPr>
          </a:p>
          <a:p>
            <a:pPr marL="0" lvl="0" indent="0" algn="l" rtl="0">
              <a:spcBef>
                <a:spcPts val="1200"/>
              </a:spcBef>
              <a:spcAft>
                <a:spcPts val="0"/>
              </a:spcAft>
              <a:buSzPts val="1800"/>
              <a:buNone/>
            </a:pPr>
            <a:endParaRPr b="1">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b="1">
                <a:solidFill>
                  <a:srgbClr val="000000"/>
                </a:solidFill>
                <a:latin typeface="Calibri"/>
                <a:ea typeface="Calibri"/>
                <a:cs typeface="Calibri"/>
                <a:sym typeface="Calibri"/>
              </a:rPr>
              <a:t>Step 4: Drug elimination:</a:t>
            </a:r>
            <a:endParaRPr sz="1600">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a:solidFill>
                  <a:srgbClr val="000000"/>
                </a:solidFill>
                <a:latin typeface="Calibri"/>
                <a:ea typeface="Calibri"/>
                <a:cs typeface="Calibri"/>
                <a:sym typeface="Calibri"/>
              </a:rPr>
              <a:t>How the body gets the drug out, usually by passing the drug into the urine (via the kidneys) or stool via the liver. Some people have kidney or liver illness. In these cases, the blood level of some drugs may build to very high levels if the drug dose is not reduced. </a:t>
            </a:r>
            <a:endParaRPr sz="1600">
              <a:solidFill>
                <a:srgbClr val="000000"/>
              </a:solidFill>
              <a:latin typeface="Calibri"/>
              <a:ea typeface="Calibri"/>
              <a:cs typeface="Calibri"/>
              <a:sym typeface="Calibri"/>
            </a:endParaRPr>
          </a:p>
          <a:p>
            <a:pPr marL="0" lvl="0" indent="0" algn="l" rtl="0">
              <a:spcBef>
                <a:spcPts val="1200"/>
              </a:spcBef>
              <a:spcAft>
                <a:spcPts val="0"/>
              </a:spcAft>
              <a:buNone/>
            </a:pPr>
            <a:endParaRPr sz="1600">
              <a:solidFill>
                <a:srgbClr val="000000"/>
              </a:solidFill>
              <a:latin typeface="Calibri"/>
              <a:ea typeface="Calibri"/>
              <a:cs typeface="Calibri"/>
              <a:sym typeface="Calibri"/>
            </a:endParaRPr>
          </a:p>
        </p:txBody>
      </p:sp>
      <p:sp>
        <p:nvSpPr>
          <p:cNvPr id="228" name="Google Shape;228;p10: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3169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1:notes"/>
          <p:cNvSpPr txBox="1">
            <a:spLocks noGrp="1"/>
          </p:cNvSpPr>
          <p:nvPr>
            <p:ph type="body" idx="1"/>
          </p:nvPr>
        </p:nvSpPr>
        <p:spPr>
          <a:xfrm>
            <a:off x="701675" y="4416425"/>
            <a:ext cx="5607050" cy="4651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The body metabolizes (breaks down) the drugs you take. This process involves the liver and kidneys. Review slides. </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 </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Drugs that slow down metabolism inhibit the metabolism of drugs. This causes other drugs to be metabolized and removed from the system more slowly, which:</a:t>
            </a:r>
            <a:endParaRPr dirty="0"/>
          </a:p>
          <a:p>
            <a:pPr marL="0" lvl="0" indent="-69850" algn="l" rtl="0">
              <a:spcBef>
                <a:spcPts val="0"/>
              </a:spcBef>
              <a:spcAft>
                <a:spcPts val="0"/>
              </a:spcAft>
              <a:buClr>
                <a:srgbClr val="000000"/>
              </a:buClr>
              <a:buSzPts val="1100"/>
              <a:buFont typeface="Noto Sans Symbols"/>
              <a:buChar char="∙"/>
            </a:pPr>
            <a:r>
              <a:rPr lang="en-US" sz="1100" dirty="0">
                <a:solidFill>
                  <a:srgbClr val="000000"/>
                </a:solidFill>
                <a:latin typeface="Calibri"/>
                <a:ea typeface="Calibri"/>
                <a:cs typeface="Calibri"/>
                <a:sym typeface="Calibri"/>
              </a:rPr>
              <a:t>Increases the amount of other drugs in the body</a:t>
            </a:r>
            <a:endParaRPr dirty="0"/>
          </a:p>
          <a:p>
            <a:pPr marL="0" lvl="0" indent="-69850" algn="l" rtl="0">
              <a:spcBef>
                <a:spcPts val="0"/>
              </a:spcBef>
              <a:spcAft>
                <a:spcPts val="0"/>
              </a:spcAft>
              <a:buClr>
                <a:srgbClr val="000000"/>
              </a:buClr>
              <a:buSzPts val="1100"/>
              <a:buFont typeface="Noto Sans Symbols"/>
              <a:buChar char="∙"/>
            </a:pPr>
            <a:r>
              <a:rPr lang="en-US" sz="1100" dirty="0">
                <a:solidFill>
                  <a:srgbClr val="000000"/>
                </a:solidFill>
                <a:latin typeface="Calibri"/>
                <a:ea typeface="Calibri"/>
                <a:cs typeface="Calibri"/>
                <a:sym typeface="Calibri"/>
              </a:rPr>
              <a:t>Increases how long other drugs stay in bloodstream</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 </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Individuals taking drugs that slow down liver enzymes should talk to their providers about adjusting doses of other medications. </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 </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Drugs that speed up metabolism get rid of drugs faster. This can be useful in HIV treatment, for example, </a:t>
            </a:r>
            <a:r>
              <a:rPr lang="en-US" sz="1100" dirty="0" err="1">
                <a:solidFill>
                  <a:srgbClr val="000000"/>
                </a:solidFill>
                <a:latin typeface="Calibri"/>
                <a:ea typeface="Calibri"/>
                <a:cs typeface="Calibri"/>
                <a:sym typeface="Calibri"/>
              </a:rPr>
              <a:t>Norvir</a:t>
            </a:r>
            <a:r>
              <a:rPr lang="en-US" sz="1100" dirty="0">
                <a:solidFill>
                  <a:srgbClr val="000000"/>
                </a:solidFill>
                <a:latin typeface="Calibri"/>
                <a:ea typeface="Calibri"/>
                <a:cs typeface="Calibri"/>
                <a:sym typeface="Calibri"/>
              </a:rPr>
              <a:t> (ritonavir), a PI, makes liver enzymes work more slowly. It boosts levels of other PIs like </a:t>
            </a:r>
            <a:r>
              <a:rPr lang="en-US" sz="1100" dirty="0" err="1">
                <a:solidFill>
                  <a:srgbClr val="000000"/>
                </a:solidFill>
                <a:latin typeface="Calibri"/>
                <a:ea typeface="Calibri"/>
                <a:cs typeface="Calibri"/>
                <a:sym typeface="Calibri"/>
              </a:rPr>
              <a:t>Reyataz</a:t>
            </a:r>
            <a:r>
              <a:rPr lang="en-US" sz="1100" dirty="0">
                <a:solidFill>
                  <a:srgbClr val="000000"/>
                </a:solidFill>
                <a:latin typeface="Calibri"/>
                <a:ea typeface="Calibri"/>
                <a:cs typeface="Calibri"/>
                <a:sym typeface="Calibri"/>
              </a:rPr>
              <a:t> (</a:t>
            </a:r>
            <a:r>
              <a:rPr lang="en-US" sz="1100" dirty="0" err="1">
                <a:solidFill>
                  <a:srgbClr val="000000"/>
                </a:solidFill>
                <a:latin typeface="Calibri"/>
                <a:ea typeface="Calibri"/>
                <a:cs typeface="Calibri"/>
                <a:sym typeface="Calibri"/>
              </a:rPr>
              <a:t>atazanavir</a:t>
            </a:r>
            <a:r>
              <a:rPr lang="en-US" sz="1100" dirty="0">
                <a:solidFill>
                  <a:srgbClr val="000000"/>
                </a:solidFill>
                <a:latin typeface="Calibri"/>
                <a:ea typeface="Calibri"/>
                <a:cs typeface="Calibri"/>
                <a:sym typeface="Calibri"/>
              </a:rPr>
              <a:t>); the amount of </a:t>
            </a:r>
            <a:r>
              <a:rPr lang="en-US" sz="1100" dirty="0" err="1">
                <a:solidFill>
                  <a:srgbClr val="000000"/>
                </a:solidFill>
                <a:latin typeface="Calibri"/>
                <a:ea typeface="Calibri"/>
                <a:cs typeface="Calibri"/>
                <a:sym typeface="Calibri"/>
              </a:rPr>
              <a:t>Reyataz</a:t>
            </a:r>
            <a:r>
              <a:rPr lang="en-US" sz="1100" dirty="0">
                <a:solidFill>
                  <a:srgbClr val="000000"/>
                </a:solidFill>
                <a:latin typeface="Calibri"/>
                <a:ea typeface="Calibri"/>
                <a:cs typeface="Calibri"/>
                <a:sym typeface="Calibri"/>
              </a:rPr>
              <a:t> in the blood becomes higher than it would be without </a:t>
            </a:r>
            <a:r>
              <a:rPr lang="en-US" sz="1100" dirty="0" err="1">
                <a:solidFill>
                  <a:srgbClr val="000000"/>
                </a:solidFill>
                <a:latin typeface="Calibri"/>
                <a:ea typeface="Calibri"/>
                <a:cs typeface="Calibri"/>
                <a:sym typeface="Calibri"/>
              </a:rPr>
              <a:t>Norvir</a:t>
            </a:r>
            <a:r>
              <a:rPr lang="en-US" sz="1100" dirty="0">
                <a:solidFill>
                  <a:srgbClr val="000000"/>
                </a:solidFill>
                <a:latin typeface="Calibri"/>
                <a:ea typeface="Calibri"/>
                <a:cs typeface="Calibri"/>
                <a:sym typeface="Calibri"/>
              </a:rPr>
              <a:t>. This reduces the chance of developing resistance. However, </a:t>
            </a:r>
            <a:r>
              <a:rPr lang="en-US" sz="1100" dirty="0" err="1">
                <a:solidFill>
                  <a:srgbClr val="000000"/>
                </a:solidFill>
                <a:latin typeface="Calibri"/>
                <a:ea typeface="Calibri"/>
                <a:cs typeface="Calibri"/>
                <a:sym typeface="Calibri"/>
              </a:rPr>
              <a:t>Norvir</a:t>
            </a:r>
            <a:r>
              <a:rPr lang="en-US" sz="1100" dirty="0">
                <a:solidFill>
                  <a:srgbClr val="000000"/>
                </a:solidFill>
                <a:latin typeface="Calibri"/>
                <a:ea typeface="Calibri"/>
                <a:cs typeface="Calibri"/>
                <a:sym typeface="Calibri"/>
              </a:rPr>
              <a:t> can cause other types of drugs to have higher levels in the blood. These increased blood levels of drugs can cause overdoses or increase side effects including:</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 </a:t>
            </a:r>
            <a:endParaRPr dirty="0"/>
          </a:p>
          <a:p>
            <a:pPr marL="0" lvl="0" indent="0" algn="l" rtl="0">
              <a:spcBef>
                <a:spcPts val="0"/>
              </a:spcBef>
              <a:spcAft>
                <a:spcPts val="0"/>
              </a:spcAft>
              <a:buClr>
                <a:srgbClr val="000000"/>
              </a:buClr>
              <a:buSzPts val="1100"/>
              <a:buFont typeface="Calibri"/>
              <a:buNone/>
            </a:pPr>
            <a:r>
              <a:rPr lang="en-US" sz="1100" dirty="0" err="1">
                <a:solidFill>
                  <a:srgbClr val="000000"/>
                </a:solidFill>
                <a:latin typeface="Calibri"/>
                <a:ea typeface="Calibri"/>
                <a:cs typeface="Calibri"/>
                <a:sym typeface="Calibri"/>
              </a:rPr>
              <a:t>Enducer</a:t>
            </a:r>
            <a:r>
              <a:rPr lang="en-US" sz="1100" dirty="0">
                <a:solidFill>
                  <a:srgbClr val="000000"/>
                </a:solidFill>
                <a:latin typeface="Calibri"/>
                <a:ea typeface="Calibri"/>
                <a:cs typeface="Calibri"/>
                <a:sym typeface="Calibri"/>
              </a:rPr>
              <a:t> = causes or induces breakdown/reduces concentration</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Inhibitor = stops/slows down a drug from breaking down so drug concentration builds up</a:t>
            </a:r>
            <a:endParaRPr dirty="0"/>
          </a:p>
          <a:p>
            <a:pPr marL="0" lvl="0" indent="0" algn="l" rtl="0">
              <a:spcBef>
                <a:spcPts val="0"/>
              </a:spcBef>
              <a:spcAft>
                <a:spcPts val="0"/>
              </a:spcAft>
              <a:buSzPts val="1100"/>
              <a:buNone/>
            </a:pPr>
            <a:endParaRPr sz="1100" b="1" dirty="0"/>
          </a:p>
          <a:p>
            <a:pPr marL="0" lvl="0" indent="0" algn="l" rtl="0">
              <a:spcBef>
                <a:spcPts val="0"/>
              </a:spcBef>
              <a:spcAft>
                <a:spcPts val="0"/>
              </a:spcAft>
              <a:buNone/>
            </a:pPr>
            <a:endParaRPr sz="1100" b="1" dirty="0"/>
          </a:p>
        </p:txBody>
      </p:sp>
      <p:sp>
        <p:nvSpPr>
          <p:cNvPr id="236" name="Google Shape;236;p11: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125216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a:spLocks noGrp="1" noRot="1" noChangeAspect="1"/>
          </p:cNvSpPr>
          <p:nvPr>
            <p:ph type="sldImg" idx="2"/>
          </p:nvPr>
        </p:nvSpPr>
        <p:spPr>
          <a:xfrm>
            <a:off x="127635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There is a long list of prescription, over-the-counter, complementary, and recreational drugs that may have major interactions with HIV medications. Food and beverages can also change the way HIV drugs are broken down in the body. Here are a few examples:</a:t>
            </a:r>
            <a:endParaRPr dirty="0"/>
          </a:p>
          <a:p>
            <a:pPr marL="0" lvl="0" indent="0" algn="l" rtl="0">
              <a:spcBef>
                <a:spcPts val="0"/>
              </a:spcBef>
              <a:spcAft>
                <a:spcPts val="0"/>
              </a:spcAft>
              <a:buSzPts val="1800"/>
              <a:buNone/>
            </a:pPr>
            <a:endParaRPr dirty="0"/>
          </a:p>
          <a:p>
            <a:pPr marL="0" lvl="0" indent="0" algn="l" rtl="0">
              <a:spcBef>
                <a:spcPts val="0"/>
              </a:spcBef>
              <a:spcAft>
                <a:spcPts val="0"/>
              </a:spcAft>
              <a:buNone/>
            </a:pPr>
            <a:r>
              <a:rPr lang="en-US" dirty="0"/>
              <a:t>Birth control pills containing </a:t>
            </a:r>
            <a:r>
              <a:rPr lang="en-US" dirty="0" err="1"/>
              <a:t>ethinyl</a:t>
            </a:r>
            <a:r>
              <a:rPr lang="en-US" dirty="0"/>
              <a:t> estradiol (a form of estrogen) can interact with HIV drugs. This can make the birth control pills less effective and increase the chances of pregnancy. Clients may need to talk with their provider about switching to or adding another form of birth control.</a:t>
            </a:r>
            <a:endParaRPr dirty="0"/>
          </a:p>
          <a:p>
            <a:pPr marL="0" lvl="0" indent="0" algn="l" rtl="0">
              <a:spcBef>
                <a:spcPts val="0"/>
              </a:spcBef>
              <a:spcAft>
                <a:spcPts val="0"/>
              </a:spcAft>
              <a:buSzPts val="1800"/>
              <a:buNone/>
            </a:pPr>
            <a:endParaRPr dirty="0"/>
          </a:p>
          <a:p>
            <a:pPr marL="0" lvl="0" indent="0" algn="l" rtl="0">
              <a:spcBef>
                <a:spcPts val="0"/>
              </a:spcBef>
              <a:spcAft>
                <a:spcPts val="0"/>
              </a:spcAft>
              <a:buNone/>
            </a:pPr>
            <a:r>
              <a:rPr lang="en-US" dirty="0"/>
              <a:t>Many people with HIV use complementary therapies such as vitamins or herbs. While most of these have not been studied with HIV drugs, St. John's Wort (an herbal anti-depressant) and garlic supplements have been shown to affect the levels of some HIV drugs. St. John's Wort and garlic supplements should not be taken with any PIs or NNRTIs. Clients should discuss any vitamins, herbs, or supplements they take with their health care provider. </a:t>
            </a:r>
            <a:endParaRPr dirty="0"/>
          </a:p>
          <a:p>
            <a:pPr marL="0" lvl="0" indent="0" algn="l" rtl="0">
              <a:spcBef>
                <a:spcPts val="0"/>
              </a:spcBef>
              <a:spcAft>
                <a:spcPts val="0"/>
              </a:spcAft>
              <a:buSzPts val="1800"/>
              <a:buNone/>
            </a:pPr>
            <a:endParaRPr dirty="0"/>
          </a:p>
          <a:p>
            <a:pPr marL="0" lvl="0" indent="0" algn="l" rtl="0">
              <a:spcBef>
                <a:spcPts val="0"/>
              </a:spcBef>
              <a:spcAft>
                <a:spcPts val="0"/>
              </a:spcAft>
              <a:buNone/>
            </a:pPr>
            <a:endParaRPr dirty="0"/>
          </a:p>
        </p:txBody>
      </p:sp>
      <p:sp>
        <p:nvSpPr>
          <p:cNvPr id="246" name="Google Shape;246;p12: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13669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1100" dirty="0"/>
              <a:t>Review the slide. There are certain classes of drugs used to treat some medical conditions that are more likely to interact with HIV drugs. Not all drugs in these classes will cause problems. Note: this is not a complete list; other classes of drugs may also cause interactions.</a:t>
            </a:r>
            <a:endParaRPr dirty="0"/>
          </a:p>
          <a:p>
            <a:pPr marL="0" lvl="0" indent="0" algn="l" rtl="0">
              <a:spcBef>
                <a:spcPts val="0"/>
              </a:spcBef>
              <a:spcAft>
                <a:spcPts val="0"/>
              </a:spcAft>
              <a:buSzPts val="1100"/>
              <a:buNone/>
            </a:pPr>
            <a:endParaRPr sz="1100" dirty="0"/>
          </a:p>
          <a:p>
            <a:pPr marL="0" lvl="0" indent="0" algn="l" rtl="0">
              <a:spcBef>
                <a:spcPts val="0"/>
              </a:spcBef>
              <a:spcAft>
                <a:spcPts val="0"/>
              </a:spcAft>
              <a:buSzPts val="1100"/>
              <a:buNone/>
            </a:pPr>
            <a:r>
              <a:rPr lang="en-US" sz="1100" dirty="0"/>
              <a:t>There is no way that the average person can keep up with all of these possible medication interactions. </a:t>
            </a:r>
            <a:endParaRPr dirty="0"/>
          </a:p>
          <a:p>
            <a:pPr marL="0" lvl="0" indent="0" algn="l" rtl="0">
              <a:spcBef>
                <a:spcPts val="0"/>
              </a:spcBef>
              <a:spcAft>
                <a:spcPts val="0"/>
              </a:spcAft>
              <a:buSzPts val="1100"/>
              <a:buNone/>
            </a:pPr>
            <a:endParaRPr sz="1100" dirty="0"/>
          </a:p>
          <a:p>
            <a:pPr marL="0" lvl="0" indent="0" algn="l" rtl="0">
              <a:spcBef>
                <a:spcPts val="0"/>
              </a:spcBef>
              <a:spcAft>
                <a:spcPts val="0"/>
              </a:spcAft>
              <a:buSzPts val="1100"/>
              <a:buNone/>
            </a:pPr>
            <a:r>
              <a:rPr lang="en-US" sz="1100" dirty="0"/>
              <a:t>Ask, “What should a client do?”</a:t>
            </a:r>
            <a:endParaRPr dirty="0"/>
          </a:p>
          <a:p>
            <a:pPr marL="0" lvl="0" indent="0" algn="l" rtl="0">
              <a:spcBef>
                <a:spcPts val="0"/>
              </a:spcBef>
              <a:spcAft>
                <a:spcPts val="0"/>
              </a:spcAft>
              <a:buSzPts val="1100"/>
              <a:buNone/>
            </a:pPr>
            <a:endParaRPr sz="1100" dirty="0"/>
          </a:p>
          <a:p>
            <a:pPr marL="0" lvl="0" indent="0" algn="l" rtl="0">
              <a:spcBef>
                <a:spcPts val="0"/>
              </a:spcBef>
              <a:spcAft>
                <a:spcPts val="0"/>
              </a:spcAft>
              <a:buSzPts val="1100"/>
              <a:buNone/>
            </a:pPr>
            <a:r>
              <a:rPr lang="en-US" sz="1100" dirty="0"/>
              <a:t>They should always talk to their doctor and pharmacist to discuss any potential interactions. </a:t>
            </a:r>
            <a:endParaRPr dirty="0"/>
          </a:p>
        </p:txBody>
      </p:sp>
      <p:sp>
        <p:nvSpPr>
          <p:cNvPr id="256" name="Google Shape;256;p13: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229475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Review the slide. </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There have been reports of overdoses, some fatal, caused by taking recreational drugs (street drugs) and HIV drugs. Interactions between ecstasy or amphetamines (crystal meth, speed) and PIs are particularly dangerous.</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Alcohol affects body processes and is often responsible for drug interactions. Combining alcohol and certain HIV drugs like </a:t>
            </a:r>
            <a:r>
              <a:rPr lang="en-US" dirty="0" err="1"/>
              <a:t>Videx</a:t>
            </a:r>
            <a:r>
              <a:rPr lang="en-US" dirty="0"/>
              <a:t> can increase the risk of developing pancreatitis (inflammation of the pancreas).</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Methadone and buprenorphine can interact with many HIV drugs. It is important that the opioid treatment program and the HIV health care provider know what medications a patient is taking. This way necessary adjustments can be made to ensure the person receives enough methadone or buprenorphine to prevent withdrawal symptoms, and enough HIV drugs to fight the virus effectively.</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People are not always ready to get treatment for their substance use. Ask, “What can we tell them, or how can we encourage them?”</a:t>
            </a:r>
            <a:endParaRPr dirty="0"/>
          </a:p>
          <a:p>
            <a:pPr marL="0" lvl="0" indent="0" algn="l" rtl="0">
              <a:spcBef>
                <a:spcPts val="0"/>
              </a:spcBef>
              <a:spcAft>
                <a:spcPts val="0"/>
              </a:spcAft>
              <a:buNone/>
            </a:pPr>
            <a:r>
              <a:rPr lang="en-US" dirty="0"/>
              <a:t>Use harm reduction principles</a:t>
            </a:r>
            <a:endParaRPr dirty="0"/>
          </a:p>
          <a:p>
            <a:pPr marL="0" lvl="0" indent="0" algn="l" rtl="0">
              <a:spcBef>
                <a:spcPts val="0"/>
              </a:spcBef>
              <a:spcAft>
                <a:spcPts val="0"/>
              </a:spcAft>
              <a:buNone/>
            </a:pPr>
            <a:r>
              <a:rPr lang="en-US" dirty="0"/>
              <a:t>Encourage them to be honest with their doctor so they can be placed on the right regimen</a:t>
            </a:r>
            <a:endParaRPr dirty="0"/>
          </a:p>
          <a:p>
            <a:pPr marL="0" lvl="0" indent="0" algn="l" rtl="0">
              <a:spcBef>
                <a:spcPts val="0"/>
              </a:spcBef>
              <a:spcAft>
                <a:spcPts val="0"/>
              </a:spcAft>
              <a:buNone/>
            </a:pPr>
            <a:r>
              <a:rPr lang="en-US" dirty="0"/>
              <a:t>Offer to assist them with resources (connecting them to in-patient services, support groups, etc.) </a:t>
            </a:r>
            <a:endParaRPr dirty="0"/>
          </a:p>
          <a:p>
            <a:pPr marL="0" lvl="0" indent="0" algn="l" rtl="0">
              <a:spcBef>
                <a:spcPts val="0"/>
              </a:spcBef>
              <a:spcAft>
                <a:spcPts val="0"/>
              </a:spcAft>
              <a:buNone/>
            </a:pPr>
            <a:endParaRPr dirty="0"/>
          </a:p>
          <a:p>
            <a:pPr marL="0" lvl="0" indent="0" algn="l" rtl="0">
              <a:spcBef>
                <a:spcPts val="0"/>
              </a:spcBef>
              <a:spcAft>
                <a:spcPts val="0"/>
              </a:spcAft>
              <a:buSzPts val="1800"/>
              <a:buNone/>
            </a:pPr>
            <a:r>
              <a:rPr lang="en-US" dirty="0"/>
              <a:t>Ask, “What are some ways to avoid drug interactions?” </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Take answers, then review the next slide. </a:t>
            </a:r>
            <a:endParaRPr dirty="0"/>
          </a:p>
        </p:txBody>
      </p:sp>
      <p:sp>
        <p:nvSpPr>
          <p:cNvPr id="264" name="Google Shape;264;p14: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210429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a:t>Review the slide. </a:t>
            </a:r>
            <a:endParaRPr sz="1600"/>
          </a:p>
          <a:p>
            <a:pPr marL="0" lvl="0" indent="0" algn="l" rtl="0">
              <a:spcBef>
                <a:spcPts val="0"/>
              </a:spcBef>
              <a:spcAft>
                <a:spcPts val="0"/>
              </a:spcAft>
              <a:buNone/>
            </a:pPr>
            <a:endParaRPr sz="1600"/>
          </a:p>
        </p:txBody>
      </p:sp>
      <p:sp>
        <p:nvSpPr>
          <p:cNvPr id="276" name="Google Shape;276;p15: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291454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2" name="Google Shape;28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sz="1400"/>
              <a:t>Review the slide. </a:t>
            </a:r>
            <a:endParaRPr/>
          </a:p>
          <a:p>
            <a:pPr marL="0" lvl="0" indent="0" algn="l" rtl="0">
              <a:spcBef>
                <a:spcPts val="0"/>
              </a:spcBef>
              <a:spcAft>
                <a:spcPts val="0"/>
              </a:spcAft>
              <a:buNone/>
            </a:pPr>
            <a:endParaRPr/>
          </a:p>
        </p:txBody>
      </p:sp>
      <p:sp>
        <p:nvSpPr>
          <p:cNvPr id="283" name="Google Shape;283;p16: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1869770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Review the slide. </a:t>
            </a: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
        <p:nvSpPr>
          <p:cNvPr id="291" name="Google Shape;291;p17: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1009435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Ask, “Which kind of drug interaction concerns you the most?”</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Take responses and discuss. Address any questions participants have about drug interactions.  </a:t>
            </a:r>
            <a:endParaRPr/>
          </a:p>
          <a:p>
            <a:pPr marL="0" lvl="0" indent="0" algn="l" rtl="0">
              <a:spcBef>
                <a:spcPts val="0"/>
              </a:spcBef>
              <a:spcAft>
                <a:spcPts val="0"/>
              </a:spcAft>
              <a:buNone/>
            </a:pPr>
            <a:endParaRPr/>
          </a:p>
        </p:txBody>
      </p:sp>
      <p:sp>
        <p:nvSpPr>
          <p:cNvPr id="297" name="Google Shape;297;p18: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2212665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The HIV Drug Interaction Checker by the University of Liverpool is an online resource that allows you to check drug-drug interactions between an HIV drug and any other prescription or over the counter medication. </a:t>
            </a:r>
            <a:endParaRPr dirty="0"/>
          </a:p>
          <a:p>
            <a:pPr marL="0" lvl="0" indent="0" algn="l" rtl="0">
              <a:spcBef>
                <a:spcPts val="0"/>
              </a:spcBef>
              <a:spcAft>
                <a:spcPts val="0"/>
              </a:spcAft>
              <a:buSzPts val="800"/>
              <a:buNone/>
            </a:pPr>
            <a:endParaRPr sz="800" dirty="0">
              <a:latin typeface="Arial"/>
              <a:ea typeface="Arial"/>
              <a:cs typeface="Arial"/>
              <a:sym typeface="Arial"/>
            </a:endParaRPr>
          </a:p>
          <a:p>
            <a:pPr marL="0" lvl="0" indent="0" algn="l" rtl="0">
              <a:spcBef>
                <a:spcPts val="0"/>
              </a:spcBef>
              <a:spcAft>
                <a:spcPts val="0"/>
              </a:spcAft>
              <a:buSzPts val="800"/>
              <a:buFont typeface="Arial"/>
              <a:buNone/>
            </a:pPr>
            <a:r>
              <a:rPr lang="en-US" sz="800" dirty="0" err="1">
                <a:latin typeface="Arial"/>
                <a:ea typeface="Arial"/>
                <a:cs typeface="Arial"/>
                <a:sym typeface="Arial"/>
              </a:rPr>
              <a:t>MedScape’s</a:t>
            </a:r>
            <a:r>
              <a:rPr lang="en-US" sz="800" dirty="0">
                <a:latin typeface="Arial"/>
                <a:ea typeface="Arial"/>
                <a:cs typeface="Arial"/>
                <a:sym typeface="Arial"/>
              </a:rPr>
              <a:t> Drug Interaction Checker is another resource. Use this website to demonstrate with a couple of examples using an HIV </a:t>
            </a:r>
            <a:r>
              <a:rPr lang="en-US" dirty="0"/>
              <a:t>drug along with an over-the-counter drug</a:t>
            </a:r>
            <a:r>
              <a:rPr lang="en-US" sz="800" dirty="0">
                <a:latin typeface="Arial"/>
                <a:ea typeface="Arial"/>
                <a:cs typeface="Arial"/>
                <a:sym typeface="Arial"/>
              </a:rPr>
              <a:t>: </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err="1"/>
              <a:t>Triumeq</a:t>
            </a:r>
            <a:r>
              <a:rPr lang="en-US" dirty="0"/>
              <a:t> + St. John’s Wort</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err="1"/>
              <a:t>Triumeq</a:t>
            </a:r>
            <a:r>
              <a:rPr lang="en-US" dirty="0"/>
              <a:t> + Calcium Magnesium </a:t>
            </a:r>
            <a:endParaRPr dirty="0"/>
          </a:p>
        </p:txBody>
      </p:sp>
      <p:sp>
        <p:nvSpPr>
          <p:cNvPr id="304" name="Google Shape;304;p19: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428683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772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6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01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87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5: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08509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Review the slide. </a:t>
            </a:r>
            <a:endParaRPr/>
          </a:p>
          <a:p>
            <a:pPr marL="0" lvl="0" indent="0" algn="l" rtl="0">
              <a:spcBef>
                <a:spcPts val="0"/>
              </a:spcBef>
              <a:spcAft>
                <a:spcPts val="0"/>
              </a:spcAft>
              <a:buSzPts val="1800"/>
              <a:buNone/>
            </a:pPr>
            <a:endParaRPr>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A drug interaction is a reaction between two (or more) drugs, a reaction between a drug and a food or beverage, or a reaction between a drug and an existing medical condition. </a:t>
            </a:r>
            <a:endParaRPr sz="160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Medications make us feel better and stay healthy, but sometimes drug interactions can cause problems. Drug interactions can reduce or increase the action of a medicine or cause adverse (unwanted) side effects. For example, taking a nasal decongestant if you have high blood pressure may cause an unwanted reaction. </a:t>
            </a:r>
            <a:endParaRPr/>
          </a:p>
        </p:txBody>
      </p:sp>
      <p:sp>
        <p:nvSpPr>
          <p:cNvPr id="190" name="Google Shape;190;p6: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72567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7:notes"/>
          <p:cNvSpPr txBox="1">
            <a:spLocks noGrp="1"/>
          </p:cNvSpPr>
          <p:nvPr>
            <p:ph type="body" idx="1"/>
          </p:nvPr>
        </p:nvSpPr>
        <p:spPr>
          <a:xfrm>
            <a:off x="533400" y="4419600"/>
            <a:ext cx="601980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Polypharmacy is when people take several medications concurrently.</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The practice of administering many different medications at the same time—the use of five or more medications, especially for the treatment of a single disease. </a:t>
            </a:r>
            <a:r>
              <a:rPr lang="en-US" i="1">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The concurrent use of multiple medications to treat coexisting conditions, which may result in adverse drug interactions. </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For example, people with diabetes can have several health conditions such as heart problems, high blood pressure, and kidney damage. These conditions could cause a person to take additional medications.  </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This also includes herbs, supplements, and over-the-counter medicine, all of which we’ll discuss in more detail. </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The likelihood of polypharmacy increases</a:t>
            </a:r>
            <a:r>
              <a:rPr lang="en-US" b="1">
                <a:solidFill>
                  <a:srgbClr val="000000"/>
                </a:solidFill>
                <a:latin typeface="Calibri"/>
                <a:ea typeface="Calibri"/>
                <a:cs typeface="Calibri"/>
                <a:sym typeface="Calibri"/>
              </a:rPr>
              <a:t> </a:t>
            </a:r>
            <a:r>
              <a:rPr lang="en-US">
                <a:solidFill>
                  <a:srgbClr val="000000"/>
                </a:solidFill>
                <a:latin typeface="Calibri"/>
                <a:ea typeface="Calibri"/>
                <a:cs typeface="Calibri"/>
                <a:sym typeface="Calibri"/>
              </a:rPr>
              <a:t>with age.</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People with hypertension, diabetes, and hyperlipidemia have increases risks of adverse drug events.</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The number of drugs prescribed predicts the number of drug interactions. </a:t>
            </a:r>
            <a:endParaRPr sz="1600">
              <a:solidFill>
                <a:srgbClr val="000000"/>
              </a:solidFill>
              <a:latin typeface="Calibri"/>
              <a:ea typeface="Calibri"/>
              <a:cs typeface="Calibri"/>
              <a:sym typeface="Calibri"/>
            </a:endParaRPr>
          </a:p>
          <a:p>
            <a:pPr marL="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199" name="Google Shape;199;p7: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020113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8:notes"/>
          <p:cNvSpPr txBox="1">
            <a:spLocks noGrp="1"/>
          </p:cNvSpPr>
          <p:nvPr>
            <p:ph type="body" idx="1"/>
          </p:nvPr>
        </p:nvSpPr>
        <p:spPr>
          <a:xfrm>
            <a:off x="701675" y="4416425"/>
            <a:ext cx="5775325"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Ask, “Has anyone has experience caring for an adult with health concerns that involved polypharmacy?”</a:t>
            </a:r>
            <a:endParaRPr sz="1600" dirty="0">
              <a:solidFill>
                <a:srgbClr val="000000"/>
              </a:solidFill>
              <a:latin typeface="Calibri"/>
              <a:ea typeface="Calibri"/>
              <a:cs typeface="Calibri"/>
              <a:sym typeface="Calibri"/>
            </a:endParaRPr>
          </a:p>
          <a:p>
            <a:pPr marL="0" lvl="0" indent="0" algn="l" rtl="0">
              <a:spcBef>
                <a:spcPts val="0"/>
              </a:spcBef>
              <a:spcAft>
                <a:spcPts val="0"/>
              </a:spcAft>
              <a:buSzPts val="1800"/>
              <a:buNone/>
            </a:pPr>
            <a:endParaRPr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Take responses then review slide. </a:t>
            </a:r>
            <a:endParaRPr dirty="0"/>
          </a:p>
          <a:p>
            <a:pPr marL="0" lvl="0" indent="0" algn="l" rtl="0">
              <a:spcBef>
                <a:spcPts val="0"/>
              </a:spcBef>
              <a:spcAft>
                <a:spcPts val="0"/>
              </a:spcAft>
              <a:buSzPts val="1600"/>
              <a:buNone/>
            </a:pP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Healthcare providers are concerned about polypharmacy because more medications can mean: </a:t>
            </a:r>
            <a:endParaRPr sz="1600" dirty="0">
              <a:solidFill>
                <a:srgbClr val="000000"/>
              </a:solidFill>
              <a:latin typeface="Calibri"/>
              <a:ea typeface="Calibri"/>
              <a:cs typeface="Calibri"/>
              <a:sym typeface="Calibri"/>
            </a:endParaRPr>
          </a:p>
          <a:p>
            <a:pPr marL="0" lvl="0" indent="-114300" algn="l" rtl="0">
              <a:spcBef>
                <a:spcPts val="0"/>
              </a:spcBef>
              <a:spcAft>
                <a:spcPts val="0"/>
              </a:spcAft>
              <a:buClr>
                <a:srgbClr val="000000"/>
              </a:buClr>
              <a:buSzPts val="1800"/>
              <a:buFont typeface="Noto Sans Symbols"/>
              <a:buChar char="∙"/>
            </a:pPr>
            <a:r>
              <a:rPr lang="en-US" dirty="0">
                <a:solidFill>
                  <a:srgbClr val="000000"/>
                </a:solidFill>
                <a:latin typeface="Calibri"/>
                <a:ea typeface="Calibri"/>
                <a:cs typeface="Calibri"/>
                <a:sym typeface="Calibri"/>
              </a:rPr>
              <a:t>More side effects</a:t>
            </a:r>
            <a:endParaRPr sz="1600" dirty="0">
              <a:solidFill>
                <a:srgbClr val="000000"/>
              </a:solidFill>
              <a:latin typeface="Calibri"/>
              <a:ea typeface="Calibri"/>
              <a:cs typeface="Calibri"/>
              <a:sym typeface="Calibri"/>
            </a:endParaRPr>
          </a:p>
          <a:p>
            <a:pPr marL="0" lvl="0" indent="-114300" algn="l" rtl="0">
              <a:spcBef>
                <a:spcPts val="0"/>
              </a:spcBef>
              <a:spcAft>
                <a:spcPts val="0"/>
              </a:spcAft>
              <a:buClr>
                <a:srgbClr val="000000"/>
              </a:buClr>
              <a:buSzPts val="1800"/>
              <a:buFont typeface="Noto Sans Symbols"/>
              <a:buChar char="∙"/>
            </a:pPr>
            <a:r>
              <a:rPr lang="en-US" dirty="0">
                <a:solidFill>
                  <a:srgbClr val="000000"/>
                </a:solidFill>
                <a:latin typeface="Calibri"/>
                <a:ea typeface="Calibri"/>
                <a:cs typeface="Calibri"/>
                <a:sym typeface="Calibri"/>
              </a:rPr>
              <a:t>A higher likelihood of different medications interacting with each other (drug interactions)</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 </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Ask, “What do we know about people who have side effects from medication?”</a:t>
            </a:r>
            <a:endParaRPr dirty="0"/>
          </a:p>
          <a:p>
            <a:pPr marL="0" lvl="0" indent="0" algn="l" rtl="0">
              <a:spcBef>
                <a:spcPts val="0"/>
              </a:spcBef>
              <a:spcAft>
                <a:spcPts val="0"/>
              </a:spcAft>
              <a:buSzPts val="1600"/>
              <a:buNone/>
            </a:pP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Take responses. </a:t>
            </a:r>
            <a:endParaRPr dirty="0"/>
          </a:p>
          <a:p>
            <a:pPr marL="0" lvl="0" indent="0" algn="l" rtl="0">
              <a:spcBef>
                <a:spcPts val="0"/>
              </a:spcBef>
              <a:spcAft>
                <a:spcPts val="0"/>
              </a:spcAft>
              <a:buSzPts val="1800"/>
              <a:buNone/>
            </a:pPr>
            <a:endParaRPr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Ask, “Are they more inclined to continue taking the medication?”</a:t>
            </a:r>
            <a:endParaRPr dirty="0"/>
          </a:p>
          <a:p>
            <a:pPr marL="0" lvl="0" indent="0" algn="l" rtl="0">
              <a:spcBef>
                <a:spcPts val="0"/>
              </a:spcBef>
              <a:spcAft>
                <a:spcPts val="0"/>
              </a:spcAft>
              <a:buSzPts val="1600"/>
              <a:buNone/>
            </a:pP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No, many will discontinue.</a:t>
            </a:r>
            <a:endParaRPr sz="1600" dirty="0">
              <a:solidFill>
                <a:srgbClr val="000000"/>
              </a:solidFill>
              <a:latin typeface="Calibri"/>
              <a:ea typeface="Calibri"/>
              <a:cs typeface="Calibri"/>
              <a:sym typeface="Calibri"/>
            </a:endParaRPr>
          </a:p>
          <a:p>
            <a:pPr marL="0" lvl="0" indent="0" algn="l" rtl="0">
              <a:spcBef>
                <a:spcPts val="0"/>
              </a:spcBef>
              <a:spcAft>
                <a:spcPts val="0"/>
              </a:spcAft>
              <a:buSzPts val="1800"/>
              <a:buNone/>
            </a:pPr>
            <a:endParaRPr dirty="0"/>
          </a:p>
          <a:p>
            <a:pPr marL="0" lvl="0" indent="0" algn="l" rtl="0">
              <a:spcBef>
                <a:spcPts val="0"/>
              </a:spcBef>
              <a:spcAft>
                <a:spcPts val="0"/>
              </a:spcAft>
              <a:buSzPts val="1800"/>
              <a:buNone/>
            </a:pPr>
            <a:endParaRPr dirty="0"/>
          </a:p>
          <a:p>
            <a:pPr marL="0" lvl="0" indent="0" algn="l" rtl="0">
              <a:spcBef>
                <a:spcPts val="0"/>
              </a:spcBef>
              <a:spcAft>
                <a:spcPts val="0"/>
              </a:spcAft>
              <a:buNone/>
            </a:pPr>
            <a:endParaRPr dirty="0"/>
          </a:p>
        </p:txBody>
      </p:sp>
      <p:sp>
        <p:nvSpPr>
          <p:cNvPr id="209" name="Google Shape;209;p8: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295432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9:notes"/>
          <p:cNvSpPr txBox="1">
            <a:spLocks noGrp="1"/>
          </p:cNvSpPr>
          <p:nvPr>
            <p:ph type="body" idx="1"/>
          </p:nvPr>
        </p:nvSpPr>
        <p:spPr>
          <a:xfrm>
            <a:off x="701675" y="4416425"/>
            <a:ext cx="5607050" cy="4422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All people with HIV who are on treatment take more than one HIV drug, even if they only take one pill. Some pills contain more than one drug; for example, </a:t>
            </a:r>
            <a:r>
              <a:rPr lang="en-US" dirty="0" err="1">
                <a:solidFill>
                  <a:srgbClr val="000000"/>
                </a:solidFill>
                <a:latin typeface="Calibri"/>
                <a:ea typeface="Calibri"/>
                <a:cs typeface="Calibri"/>
                <a:sym typeface="Calibri"/>
              </a:rPr>
              <a:t>Truvada</a:t>
            </a:r>
            <a:r>
              <a:rPr lang="en-US" dirty="0">
                <a:solidFill>
                  <a:srgbClr val="000000"/>
                </a:solidFill>
                <a:latin typeface="Calibri"/>
                <a:ea typeface="Calibri"/>
                <a:cs typeface="Calibri"/>
                <a:sym typeface="Calibri"/>
              </a:rPr>
              <a:t> is a pill that contains the HIV drugs </a:t>
            </a:r>
            <a:r>
              <a:rPr lang="en-US" dirty="0" err="1">
                <a:solidFill>
                  <a:srgbClr val="000000"/>
                </a:solidFill>
                <a:latin typeface="Calibri"/>
                <a:ea typeface="Calibri"/>
                <a:cs typeface="Calibri"/>
                <a:sym typeface="Calibri"/>
              </a:rPr>
              <a:t>Emtriva</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emtricitabine</a:t>
            </a:r>
            <a:r>
              <a:rPr lang="en-US" dirty="0">
                <a:solidFill>
                  <a:srgbClr val="000000"/>
                </a:solidFill>
                <a:latin typeface="Calibri"/>
                <a:ea typeface="Calibri"/>
                <a:cs typeface="Calibri"/>
                <a:sym typeface="Calibri"/>
              </a:rPr>
              <a:t>) and </a:t>
            </a:r>
            <a:r>
              <a:rPr lang="en-US" dirty="0" err="1">
                <a:solidFill>
                  <a:srgbClr val="000000"/>
                </a:solidFill>
                <a:latin typeface="Calibri"/>
                <a:ea typeface="Calibri"/>
                <a:cs typeface="Calibri"/>
                <a:sym typeface="Calibri"/>
              </a:rPr>
              <a:t>Viread</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tenofovir</a:t>
            </a:r>
            <a:r>
              <a:rPr lang="en-US" dirty="0">
                <a:solidFill>
                  <a:srgbClr val="000000"/>
                </a:solidFill>
                <a:latin typeface="Calibri"/>
                <a:ea typeface="Calibri"/>
                <a:cs typeface="Calibri"/>
                <a:sym typeface="Calibri"/>
              </a:rPr>
              <a:t>). Many people with HIV take other types of medications as well. </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Interactions between medicines can reduce or increase the concentration of a medicine in the blood. The change in concentration can make a medicine less effective, more effective, or so strong that it causes dangerous side effects.</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For example: A person may take </a:t>
            </a:r>
            <a:r>
              <a:rPr lang="en-US" dirty="0" err="1">
                <a:solidFill>
                  <a:srgbClr val="000000"/>
                </a:solidFill>
                <a:latin typeface="Calibri"/>
                <a:ea typeface="Calibri"/>
                <a:cs typeface="Calibri"/>
                <a:sym typeface="Calibri"/>
              </a:rPr>
              <a:t>Triumeq</a:t>
            </a:r>
            <a:r>
              <a:rPr lang="en-US" dirty="0">
                <a:solidFill>
                  <a:srgbClr val="000000"/>
                </a:solidFill>
                <a:latin typeface="Calibri"/>
                <a:ea typeface="Calibri"/>
                <a:cs typeface="Calibri"/>
                <a:sym typeface="Calibri"/>
              </a:rPr>
              <a:t>, an HIV drug known to have very few side effects. However, if the person adds calcium or calcium and magnesium supplements to their daily regimen, those minerals could lower the level of </a:t>
            </a:r>
            <a:r>
              <a:rPr lang="en-US" dirty="0" err="1">
                <a:solidFill>
                  <a:srgbClr val="000000"/>
                </a:solidFill>
                <a:latin typeface="Calibri"/>
                <a:ea typeface="Calibri"/>
                <a:cs typeface="Calibri"/>
                <a:sym typeface="Calibri"/>
              </a:rPr>
              <a:t>Triumeq</a:t>
            </a:r>
            <a:r>
              <a:rPr lang="en-US" dirty="0">
                <a:solidFill>
                  <a:srgbClr val="000000"/>
                </a:solidFill>
                <a:latin typeface="Calibri"/>
                <a:ea typeface="Calibri"/>
                <a:cs typeface="Calibri"/>
                <a:sym typeface="Calibri"/>
              </a:rPr>
              <a:t>, making the HIV medicine less effective. </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In order for a drug to work properly, a person must take the correct dose at the correct time so that the right amount of drug enters the bloodstream. Before an HIV drug is approved, researchers study different doses and choose one that is both safe and effective. The dose has to be high enough to stop HIV from making copies of itself, but not so high that it causes a lot of side effects.</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Tell clients that it is important to discuss the possibility of drug interactions with their health care provider when choosing a new HIV drug combination, or when adding or removing any drug or supplement from their regimen.</a:t>
            </a:r>
            <a:endParaRPr sz="1600" dirty="0">
              <a:solidFill>
                <a:srgbClr val="000000"/>
              </a:solidFill>
              <a:latin typeface="Calibri"/>
              <a:ea typeface="Calibri"/>
              <a:cs typeface="Calibri"/>
              <a:sym typeface="Calibri"/>
            </a:endParaRPr>
          </a:p>
          <a:p>
            <a:pPr marL="0" lvl="0" indent="0" algn="l" rtl="0">
              <a:spcBef>
                <a:spcPts val="1200"/>
              </a:spcBef>
              <a:spcAft>
                <a:spcPts val="0"/>
              </a:spcAft>
              <a:buNone/>
            </a:pPr>
            <a:endParaRPr sz="1600" dirty="0">
              <a:solidFill>
                <a:srgbClr val="000000"/>
              </a:solidFill>
              <a:latin typeface="Calibri"/>
              <a:ea typeface="Calibri"/>
              <a:cs typeface="Calibri"/>
              <a:sym typeface="Calibri"/>
            </a:endParaRPr>
          </a:p>
        </p:txBody>
      </p:sp>
      <p:sp>
        <p:nvSpPr>
          <p:cNvPr id="219" name="Google Shape;219;p9: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89772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2"/>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6"/>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6"/>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6"/>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38"/>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3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3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3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2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0" name="Google Shape;60;p2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2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3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9" name="Google Shape;79;p3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image" Target="../media/image3.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1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1"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1" name="Google Shape;11;p21"/>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2" name="Google Shape;12;p21"/>
          <p:cNvSpPr txBox="1"/>
          <p:nvPr/>
        </p:nvSpPr>
        <p:spPr>
          <a:xfrm>
            <a:off x="609600" y="6096000"/>
            <a:ext cx="466407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13" name="Google Shape;13;p21"/>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4" name="Google Shape;14;p21"/>
          <p:cNvCxnSpPr/>
          <p:nvPr/>
        </p:nvCxnSpPr>
        <p:spPr>
          <a:xfrm>
            <a:off x="0" y="58674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15" name="Google Shape;15;p2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 name="Google Shape;16;p2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2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 name="Google Shape;22;p23"/>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23" name="Google Shape;23;p23"/>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24" name="Google Shape;24;p2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5" name="Google Shape;25;p23"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26" name="Google Shape;26;p2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2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2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7" name="Google Shape;37;p25"/>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38" name="Google Shape;38;p25"/>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39" name="Google Shape;39;p2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40" name="Google Shape;40;p25"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pic>
        <p:nvPicPr>
          <p:cNvPr id="41" name="Google Shape;41;p25"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42" name="Google Shape;42;p25"/>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3" name="Google Shape;43;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4" name="Google Shape;44;p2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Google Shape;48;p27"/>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9" name="Google Shape;49;p2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0" name="Google Shape;50;p27"/>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2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2" name="Google Shape;52;p27"/>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sp>
        <p:nvSpPr>
          <p:cNvPr id="53" name="Google Shape;53;p2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54" name="Google Shape;54;p27"/>
          <p:cNvPicPr preferRelativeResize="0"/>
          <p:nvPr/>
        </p:nvPicPr>
        <p:blipFill rotWithShape="1">
          <a:blip r:embed="rId7">
            <a:alphaModFix/>
          </a:blip>
          <a:srcRect/>
          <a:stretch/>
        </p:blipFill>
        <p:spPr>
          <a:xfrm>
            <a:off x="609600" y="5867400"/>
            <a:ext cx="2438400" cy="804862"/>
          </a:xfrm>
          <a:prstGeom prst="rect">
            <a:avLst/>
          </a:prstGeom>
          <a:noFill/>
          <a:ln>
            <a:noFill/>
          </a:ln>
        </p:spPr>
      </p:pic>
      <p:cxnSp>
        <p:nvCxnSpPr>
          <p:cNvPr id="55" name="Google Shape;55;p27"/>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56" name="Google Shape;56;p27" descr="standardfooter_sized.jpg"/>
          <p:cNvPicPr preferRelativeResize="0"/>
          <p:nvPr/>
        </p:nvPicPr>
        <p:blipFill rotWithShape="1">
          <a:blip r:embed="rId8">
            <a:alphaModFix/>
          </a:blip>
          <a:srcRect t="93661"/>
          <a:stretch/>
        </p:blipFill>
        <p:spPr>
          <a:xfrm>
            <a:off x="0" y="0"/>
            <a:ext cx="9144000" cy="338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3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83" name="Google Shape;83;p33"/>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84" name="Google Shape;84;p33"/>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85" name="Google Shape;85;p3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86" name="Google Shape;86;p33"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pic>
        <p:nvPicPr>
          <p:cNvPr id="87" name="Google Shape;87;p33"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88" name="Google Shape;88;p33"/>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89" name="Google Shape;89;p33"/>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Resting or transition slide</a:t>
            </a:r>
            <a:endParaRPr/>
          </a:p>
        </p:txBody>
      </p:sp>
      <p:sp>
        <p:nvSpPr>
          <p:cNvPr id="90" name="Google Shape;90;p3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1" name="Google Shape;91;p3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3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3" name="Google Shape;93;p3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3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0" name="Google Shape;100;p35"/>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01" name="Google Shape;101;p35"/>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02" name="Google Shape;102;p3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03" name="Google Shape;103;p35"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04" name="Google Shape;104;p3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5" name="Google Shape;105;p3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6" name="Google Shape;106;p3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7" name="Google Shape;107;p3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7"/>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6" name="Google Shape;116;p37"/>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17" name="Google Shape;117;p37"/>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18" name="Google Shape;118;p37"/>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19" name="Google Shape;119;p37"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20" name="Google Shape;120;p3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1" name="Google Shape;121;p37"/>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3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3" name="Google Shape;123;p37"/>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iv-druginteractions.org/check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reference.medscape.com/drug-interactionchecke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ositivelyaware.com/issues/march-april-2019-2019-hiv-drug-gui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thebody.com/content/58994/drug-interactions-and-hivaids.html" TargetMode="External"/><Relationship Id="rId4" Type="http://schemas.openxmlformats.org/officeDocument/2006/relationships/hyperlink" Target="http://www.thebody.com/content/80958/uderstanding-drug-interaction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aidsinfo.nih.gov/understanding-hiv-aids/fact-sheets/21/95/what-is-a-drug-interac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381000" y="838200"/>
            <a:ext cx="8305800" cy="1219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2900"/>
              <a:buFont typeface="Arial"/>
              <a:buNone/>
            </a:pPr>
            <a:br>
              <a:rPr lang="en-US" sz="2900" b="0" i="0" u="none">
                <a:solidFill>
                  <a:schemeClr val="lt1"/>
                </a:solidFill>
                <a:latin typeface="Arial"/>
                <a:ea typeface="Arial"/>
                <a:cs typeface="Arial"/>
                <a:sym typeface="Arial"/>
              </a:rPr>
            </a:br>
            <a:br>
              <a:rPr lang="en-US" sz="2900" b="0" i="0" u="none">
                <a:solidFill>
                  <a:schemeClr val="lt1"/>
                </a:solidFill>
                <a:latin typeface="Arial"/>
                <a:ea typeface="Arial"/>
                <a:cs typeface="Arial"/>
                <a:sym typeface="Arial"/>
              </a:rPr>
            </a:br>
            <a:br>
              <a:rPr lang="en-US" sz="2900" b="0" i="0" u="none">
                <a:solidFill>
                  <a:schemeClr val="lt1"/>
                </a:solidFill>
                <a:latin typeface="Arial"/>
                <a:ea typeface="Arial"/>
                <a:cs typeface="Arial"/>
                <a:sym typeface="Arial"/>
              </a:rPr>
            </a:br>
            <a:br>
              <a:rPr lang="en-US" sz="2900" b="0" i="0" u="none">
                <a:solidFill>
                  <a:schemeClr val="lt1"/>
                </a:solidFill>
                <a:latin typeface="Arial"/>
                <a:ea typeface="Arial"/>
                <a:cs typeface="Arial"/>
                <a:sym typeface="Arial"/>
              </a:rPr>
            </a:br>
            <a:br>
              <a:rPr lang="en-US" sz="2900" b="0" i="0" u="none">
                <a:solidFill>
                  <a:schemeClr val="lt1"/>
                </a:solidFill>
                <a:latin typeface="Arial"/>
                <a:ea typeface="Arial"/>
                <a:cs typeface="Arial"/>
                <a:sym typeface="Arial"/>
              </a:rPr>
            </a:br>
            <a:br>
              <a:rPr lang="en-US" sz="2900" b="0" i="0" u="none">
                <a:solidFill>
                  <a:schemeClr val="lt1"/>
                </a:solidFill>
                <a:latin typeface="Arial"/>
                <a:ea typeface="Arial"/>
                <a:cs typeface="Arial"/>
                <a:sym typeface="Arial"/>
              </a:rPr>
            </a:br>
            <a:r>
              <a:rPr lang="en-US" sz="2900" b="0" i="0" u="none">
                <a:solidFill>
                  <a:schemeClr val="lt1"/>
                </a:solidFill>
                <a:latin typeface="Arial"/>
                <a:ea typeface="Arial"/>
                <a:cs typeface="Arial"/>
                <a:sym typeface="Arial"/>
              </a:rPr>
              <a:t>Medications and Drug Interactions</a:t>
            </a:r>
            <a:br>
              <a:rPr lang="en-US" sz="2900" b="0" i="0" u="none">
                <a:solidFill>
                  <a:schemeClr val="lt1"/>
                </a:solidFill>
                <a:latin typeface="Arial"/>
                <a:ea typeface="Arial"/>
                <a:cs typeface="Arial"/>
                <a:sym typeface="Arial"/>
              </a:rPr>
            </a:br>
            <a:endParaRPr/>
          </a:p>
        </p:txBody>
      </p:sp>
      <p:sp>
        <p:nvSpPr>
          <p:cNvPr id="137" name="Google Shape;137;p1" descr="many different pills"/>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533400" y="762000"/>
            <a:ext cx="5843587" cy="144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How the Body Metabolizes Drugs</a:t>
            </a:r>
            <a:endParaRPr/>
          </a:p>
        </p:txBody>
      </p:sp>
      <p:sp>
        <p:nvSpPr>
          <p:cNvPr id="231" name="Google Shape;231;p10"/>
          <p:cNvSpPr txBox="1">
            <a:spLocks noGrp="1"/>
          </p:cNvSpPr>
          <p:nvPr>
            <p:ph type="body" idx="1"/>
          </p:nvPr>
        </p:nvSpPr>
        <p:spPr>
          <a:xfrm>
            <a:off x="250825" y="1773237"/>
            <a:ext cx="8713787"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75B4"/>
              </a:buClr>
              <a:buSzPts val="2000"/>
              <a:buFont typeface="Noto Sans Symbols"/>
              <a:buNone/>
            </a:pPr>
            <a:r>
              <a:rPr lang="en-US" sz="2000" b="0" i="0" u="none">
                <a:solidFill>
                  <a:schemeClr val="dk1"/>
                </a:solidFill>
                <a:latin typeface="Arial"/>
                <a:ea typeface="Arial"/>
                <a:cs typeface="Arial"/>
                <a:sym typeface="Arial"/>
              </a:rPr>
              <a:t>This process involves the liver and kidneys:</a:t>
            </a:r>
            <a:endParaRPr/>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a:solidFill>
                  <a:schemeClr val="dk1"/>
                </a:solidFill>
                <a:latin typeface="Arial"/>
                <a:ea typeface="Arial"/>
                <a:cs typeface="Arial"/>
                <a:sym typeface="Arial"/>
              </a:rPr>
              <a:t>Liver makes chemicals called </a:t>
            </a:r>
            <a:r>
              <a:rPr lang="en-US" sz="2000" b="1" i="0" u="none" strike="noStrike" cap="none">
                <a:solidFill>
                  <a:schemeClr val="dk1"/>
                </a:solidFill>
                <a:latin typeface="Arial"/>
                <a:ea typeface="Arial"/>
                <a:cs typeface="Arial"/>
                <a:sym typeface="Arial"/>
              </a:rPr>
              <a:t>enzymes</a:t>
            </a:r>
            <a:r>
              <a:rPr lang="en-US" sz="2000" b="0" i="0" u="none" strike="noStrike" cap="none">
                <a:solidFill>
                  <a:schemeClr val="dk1"/>
                </a:solidFill>
                <a:latin typeface="Arial"/>
                <a:ea typeface="Arial"/>
                <a:cs typeface="Arial"/>
                <a:sym typeface="Arial"/>
              </a:rPr>
              <a:t> to break drugs down</a:t>
            </a:r>
            <a:endParaRPr/>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a:solidFill>
                  <a:schemeClr val="dk1"/>
                </a:solidFill>
                <a:latin typeface="Arial"/>
                <a:ea typeface="Arial"/>
                <a:cs typeface="Arial"/>
                <a:sym typeface="Arial"/>
              </a:rPr>
              <a:t>Kidneys filter drugs out of bloodstream and into urine</a:t>
            </a:r>
            <a:endParaRPr/>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a:solidFill>
                  <a:schemeClr val="dk1"/>
                </a:solidFill>
                <a:latin typeface="Arial"/>
                <a:ea typeface="Arial"/>
                <a:cs typeface="Arial"/>
                <a:sym typeface="Arial"/>
              </a:rPr>
              <a:t>Drug is removed from the body in urine or feces</a:t>
            </a:r>
            <a:endParaRPr/>
          </a:p>
          <a:p>
            <a:pPr marL="0" marR="0" lvl="0" indent="0" algn="l" rtl="0">
              <a:lnSpc>
                <a:spcPct val="100000"/>
              </a:lnSpc>
              <a:spcBef>
                <a:spcPts val="400"/>
              </a:spcBef>
              <a:spcAft>
                <a:spcPts val="0"/>
              </a:spcAft>
              <a:buClr>
                <a:srgbClr val="2675B4"/>
              </a:buClr>
              <a:buSzPts val="2000"/>
              <a:buFont typeface="Noto Sans Symbols"/>
              <a:buNone/>
            </a:pPr>
            <a:r>
              <a:rPr lang="en-US" sz="2000" b="0" i="0" u="none">
                <a:solidFill>
                  <a:schemeClr val="dk1"/>
                </a:solidFill>
                <a:latin typeface="Arial"/>
                <a:ea typeface="Arial"/>
                <a:cs typeface="Arial"/>
                <a:sym typeface="Arial"/>
              </a:rPr>
              <a:t>Sometimes, one drug affects the way another drug is metabolized</a:t>
            </a:r>
            <a:endParaRPr/>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a:solidFill>
                  <a:schemeClr val="dk1"/>
                </a:solidFill>
                <a:latin typeface="Arial"/>
                <a:ea typeface="Arial"/>
                <a:cs typeface="Arial"/>
                <a:sym typeface="Arial"/>
              </a:rPr>
              <a:t>Speeds up or slows down action of liver enzymes</a:t>
            </a:r>
            <a:endParaRPr/>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a:solidFill>
                  <a:schemeClr val="dk1"/>
                </a:solidFill>
                <a:latin typeface="Arial"/>
                <a:ea typeface="Arial"/>
                <a:cs typeface="Arial"/>
                <a:sym typeface="Arial"/>
              </a:rPr>
              <a:t>Can cause changes in blood levels of other drugs that are broken down by the same enzyme</a:t>
            </a:r>
            <a:endParaRPr/>
          </a:p>
          <a:p>
            <a:pPr marL="342900" marR="0" lvl="0" indent="-215900" algn="l" rtl="0">
              <a:spcBef>
                <a:spcPts val="400"/>
              </a:spcBef>
              <a:spcAft>
                <a:spcPts val="0"/>
              </a:spcAft>
              <a:buClr>
                <a:srgbClr val="2675B4"/>
              </a:buClr>
              <a:buSzPts val="2000"/>
              <a:buFont typeface="Noto Sans Symbols"/>
              <a:buNone/>
            </a:pPr>
            <a:endParaRPr sz="2000" b="0" i="0" u="none" strike="noStrike" cap="none">
              <a:solidFill>
                <a:schemeClr val="dk1"/>
              </a:solidFill>
              <a:latin typeface="Arial"/>
              <a:ea typeface="Arial"/>
              <a:cs typeface="Arial"/>
              <a:sym typeface="Arial"/>
            </a:endParaRPr>
          </a:p>
        </p:txBody>
      </p:sp>
      <p:sp>
        <p:nvSpPr>
          <p:cNvPr id="232" name="Google Shape;232;p10"/>
          <p:cNvSpPr txBox="1"/>
          <p:nvPr/>
        </p:nvSpPr>
        <p:spPr>
          <a:xfrm>
            <a:off x="0" y="400050"/>
            <a:ext cx="2290762"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1"/>
          <p:cNvSpPr txBox="1">
            <a:spLocks noGrp="1"/>
          </p:cNvSpPr>
          <p:nvPr>
            <p:ph type="title"/>
          </p:nvPr>
        </p:nvSpPr>
        <p:spPr>
          <a:xfrm>
            <a:off x="304800" y="838200"/>
            <a:ext cx="7010400" cy="144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Drugs That May Interact with HIV Drugs</a:t>
            </a:r>
            <a:endParaRPr dirty="0"/>
          </a:p>
        </p:txBody>
      </p:sp>
      <p:sp>
        <p:nvSpPr>
          <p:cNvPr id="239" name="Google Shape;239;p11"/>
          <p:cNvSpPr txBox="1">
            <a:spLocks noGrp="1"/>
          </p:cNvSpPr>
          <p:nvPr>
            <p:ph type="body" idx="1"/>
          </p:nvPr>
        </p:nvSpPr>
        <p:spPr>
          <a:xfrm>
            <a:off x="228600" y="1676400"/>
            <a:ext cx="6781800" cy="46799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2675B4"/>
              </a:buClr>
              <a:buSzPts val="2000"/>
              <a:buFont typeface="Noto Sans Symbols"/>
              <a:buNone/>
            </a:pPr>
            <a:r>
              <a:rPr lang="en-US" sz="2000" b="0" i="0" u="none" dirty="0">
                <a:solidFill>
                  <a:schemeClr val="dk1"/>
                </a:solidFill>
                <a:latin typeface="Arial"/>
                <a:ea typeface="Arial"/>
                <a:cs typeface="Arial"/>
                <a:sym typeface="Arial"/>
              </a:rPr>
              <a:t>Prescription, over-the-counter and complementary therapies </a:t>
            </a:r>
            <a:r>
              <a:rPr lang="en-US" sz="2000" b="1" i="1" u="none" dirty="0">
                <a:solidFill>
                  <a:schemeClr val="dk1"/>
                </a:solidFill>
                <a:latin typeface="Arial"/>
                <a:ea typeface="Arial"/>
                <a:cs typeface="Arial"/>
                <a:sym typeface="Arial"/>
              </a:rPr>
              <a:t>may have major interactions</a:t>
            </a:r>
            <a:r>
              <a:rPr lang="en-US" sz="2000" b="0" i="0" u="none" dirty="0">
                <a:solidFill>
                  <a:schemeClr val="dk1"/>
                </a:solidFill>
                <a:latin typeface="Arial"/>
                <a:ea typeface="Arial"/>
                <a:cs typeface="Arial"/>
                <a:sym typeface="Arial"/>
              </a:rPr>
              <a:t> with HIV drugs:</a:t>
            </a:r>
            <a:endParaRPr dirty="0"/>
          </a:p>
          <a:p>
            <a:pPr marL="0" marR="0" lvl="0" indent="-127000" algn="l" rtl="0">
              <a:lnSpc>
                <a:spcPct val="100000"/>
              </a:lnSpc>
              <a:spcBef>
                <a:spcPts val="400"/>
              </a:spcBef>
              <a:spcAft>
                <a:spcPts val="0"/>
              </a:spcAft>
              <a:buClr>
                <a:srgbClr val="C00000"/>
              </a:buClr>
              <a:buSzPts val="2000"/>
              <a:buFont typeface="Noto Sans Symbols"/>
              <a:buChar char="▪"/>
            </a:pPr>
            <a:r>
              <a:rPr lang="en-US" sz="2000" b="1" i="0" u="none" dirty="0">
                <a:solidFill>
                  <a:schemeClr val="dk1"/>
                </a:solidFill>
                <a:latin typeface="Arial"/>
                <a:ea typeface="Arial"/>
                <a:cs typeface="Arial"/>
                <a:sym typeface="Arial"/>
              </a:rPr>
              <a:t>Birth control pills </a:t>
            </a:r>
            <a:r>
              <a:rPr lang="en-US" sz="2000" b="0" i="0" u="none" dirty="0">
                <a:solidFill>
                  <a:schemeClr val="dk1"/>
                </a:solidFill>
                <a:latin typeface="Arial"/>
                <a:ea typeface="Arial"/>
                <a:cs typeface="Arial"/>
                <a:sym typeface="Arial"/>
              </a:rPr>
              <a:t>with </a:t>
            </a:r>
            <a:r>
              <a:rPr lang="en-US" sz="2000" b="0" i="0" u="none" dirty="0" err="1">
                <a:solidFill>
                  <a:schemeClr val="dk1"/>
                </a:solidFill>
                <a:latin typeface="Arial"/>
                <a:ea typeface="Arial"/>
                <a:cs typeface="Arial"/>
                <a:sym typeface="Arial"/>
              </a:rPr>
              <a:t>ethinyl</a:t>
            </a:r>
            <a:r>
              <a:rPr lang="en-US" sz="2000" b="0" i="0" u="none" dirty="0">
                <a:solidFill>
                  <a:schemeClr val="dk1"/>
                </a:solidFill>
                <a:latin typeface="Arial"/>
                <a:ea typeface="Arial"/>
                <a:cs typeface="Arial"/>
                <a:sym typeface="Arial"/>
              </a:rPr>
              <a:t> estradiol (form of estrogen) can interact with HIV meds, making birth control pills less effective, increasing chance of pregnancy</a:t>
            </a:r>
            <a:endParaRPr dirty="0"/>
          </a:p>
          <a:p>
            <a:pPr marL="0" marR="0" lvl="0" indent="-127000" algn="l" rtl="0">
              <a:lnSpc>
                <a:spcPct val="100000"/>
              </a:lnSpc>
              <a:spcBef>
                <a:spcPts val="400"/>
              </a:spcBef>
              <a:spcAft>
                <a:spcPts val="0"/>
              </a:spcAft>
              <a:buClr>
                <a:srgbClr val="C00000"/>
              </a:buClr>
              <a:buSzPts val="2000"/>
              <a:buFont typeface="Noto Sans Symbols"/>
              <a:buChar char="▪"/>
            </a:pPr>
            <a:r>
              <a:rPr lang="en-US" sz="2000" b="1" i="0" u="none" dirty="0">
                <a:solidFill>
                  <a:schemeClr val="dk1"/>
                </a:solidFill>
                <a:latin typeface="Arial"/>
                <a:ea typeface="Arial"/>
                <a:cs typeface="Arial"/>
                <a:sym typeface="Arial"/>
              </a:rPr>
              <a:t>Complementary therapies</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Most vitamins and herbs have not been studied with HIV drugs</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St. John's Wort (herbal anti-depressant) and garlic supplements should NOT be taken with any PIs or NNRTIs</a:t>
            </a:r>
            <a:endParaRPr dirty="0"/>
          </a:p>
        </p:txBody>
      </p:sp>
      <p:sp>
        <p:nvSpPr>
          <p:cNvPr id="240" name="Google Shape;240;p11"/>
          <p:cNvSpPr txBox="1"/>
          <p:nvPr/>
        </p:nvSpPr>
        <p:spPr>
          <a:xfrm>
            <a:off x="152400" y="381000"/>
            <a:ext cx="2290762"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pic>
        <p:nvPicPr>
          <p:cNvPr id="241" name="Google Shape;241;p11"/>
          <p:cNvPicPr preferRelativeResize="0"/>
          <p:nvPr/>
        </p:nvPicPr>
        <p:blipFill rotWithShape="1">
          <a:blip r:embed="rId3">
            <a:alphaModFix/>
          </a:blip>
          <a:srcRect/>
          <a:stretch/>
        </p:blipFill>
        <p:spPr>
          <a:xfrm>
            <a:off x="7315200" y="3886200"/>
            <a:ext cx="1593850" cy="1593850"/>
          </a:xfrm>
          <a:prstGeom prst="rect">
            <a:avLst/>
          </a:prstGeom>
          <a:noFill/>
          <a:ln>
            <a:noFill/>
          </a:ln>
        </p:spPr>
      </p:pic>
      <p:pic>
        <p:nvPicPr>
          <p:cNvPr id="242" name="Google Shape;242;p11"/>
          <p:cNvPicPr preferRelativeResize="0"/>
          <p:nvPr/>
        </p:nvPicPr>
        <p:blipFill rotWithShape="1">
          <a:blip r:embed="rId4">
            <a:alphaModFix/>
          </a:blip>
          <a:srcRect/>
          <a:stretch/>
        </p:blipFill>
        <p:spPr>
          <a:xfrm>
            <a:off x="6781800" y="1733550"/>
            <a:ext cx="1992312" cy="1495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2"/>
          <p:cNvSpPr txBox="1">
            <a:spLocks noGrp="1"/>
          </p:cNvSpPr>
          <p:nvPr>
            <p:ph type="title"/>
          </p:nvPr>
        </p:nvSpPr>
        <p:spPr>
          <a:xfrm>
            <a:off x="468312" y="828675"/>
            <a:ext cx="7753350" cy="144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Other Drugs That May Interact with HIV Drugs</a:t>
            </a:r>
            <a:endParaRPr dirty="0"/>
          </a:p>
        </p:txBody>
      </p:sp>
      <p:sp>
        <p:nvSpPr>
          <p:cNvPr id="249" name="Google Shape;249;p12"/>
          <p:cNvSpPr txBox="1">
            <a:spLocks noGrp="1"/>
          </p:cNvSpPr>
          <p:nvPr>
            <p:ph type="body" idx="1"/>
          </p:nvPr>
        </p:nvSpPr>
        <p:spPr>
          <a:xfrm>
            <a:off x="468312" y="1784350"/>
            <a:ext cx="8459787" cy="4572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2675B4"/>
              </a:buClr>
              <a:buSzPts val="1800"/>
              <a:buFont typeface="Noto Sans Symbols"/>
              <a:buNone/>
            </a:pPr>
            <a:r>
              <a:rPr lang="en-US" sz="1800" b="1" i="0" u="none" dirty="0">
                <a:solidFill>
                  <a:schemeClr val="dk1"/>
                </a:solidFill>
                <a:latin typeface="Arial"/>
                <a:ea typeface="Arial"/>
                <a:cs typeface="Arial"/>
                <a:sym typeface="Arial"/>
              </a:rPr>
              <a:t>Classes of drugs that are more likely to interact with HIV drugs </a:t>
            </a:r>
            <a:r>
              <a:rPr lang="en-US" sz="1800" b="0" i="0" u="none" dirty="0">
                <a:solidFill>
                  <a:schemeClr val="dk1"/>
                </a:solidFill>
                <a:latin typeface="Arial"/>
                <a:ea typeface="Arial"/>
                <a:cs typeface="Arial"/>
                <a:sym typeface="Arial"/>
              </a:rPr>
              <a:t> (</a:t>
            </a:r>
            <a:r>
              <a:rPr lang="en-US" sz="1800" b="1" i="1" u="none" dirty="0">
                <a:solidFill>
                  <a:schemeClr val="dk1"/>
                </a:solidFill>
                <a:latin typeface="Arial"/>
                <a:ea typeface="Arial"/>
                <a:cs typeface="Arial"/>
                <a:sym typeface="Arial"/>
              </a:rPr>
              <a:t>not a complete list</a:t>
            </a:r>
            <a:r>
              <a:rPr lang="en-US" sz="1800" b="0" i="0" u="none" dirty="0">
                <a:solidFill>
                  <a:schemeClr val="dk1"/>
                </a:solidFill>
                <a:latin typeface="Arial"/>
                <a:ea typeface="Arial"/>
                <a:cs typeface="Arial"/>
                <a:sym typeface="Arial"/>
              </a:rPr>
              <a:t>):</a:t>
            </a:r>
            <a:endParaRPr dirty="0"/>
          </a:p>
        </p:txBody>
      </p:sp>
      <p:sp>
        <p:nvSpPr>
          <p:cNvPr id="250" name="Google Shape;250;p12"/>
          <p:cNvSpPr txBox="1"/>
          <p:nvPr/>
        </p:nvSpPr>
        <p:spPr>
          <a:xfrm>
            <a:off x="552450" y="2514600"/>
            <a:ext cx="4267200" cy="2032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Antifungal drugs</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Antibiotics</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Antacids</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Drugs that prevent seizures</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Drugs to treat high cholesterol</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Drugs to treat depression</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Antihistamines (allergy medications)</a:t>
            </a:r>
            <a:endParaRPr/>
          </a:p>
        </p:txBody>
      </p:sp>
      <p:sp>
        <p:nvSpPr>
          <p:cNvPr id="251" name="Google Shape;251;p12"/>
          <p:cNvSpPr txBox="1"/>
          <p:nvPr/>
        </p:nvSpPr>
        <p:spPr>
          <a:xfrm>
            <a:off x="5118100" y="2362200"/>
            <a:ext cx="3810000" cy="3416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Drugs to control heart rhythm</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Opium-based pain killers (narcotics)</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Drugs that increase bowel activity</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Sedatives (medications to calm your nerves)</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Blood thinners</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Drugs to treat erectile dysfunction</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Drugs to treat tuberculosis</a:t>
            </a:r>
            <a:endParaRPr/>
          </a:p>
          <a:p>
            <a:pPr marL="285750" marR="0" lvl="0" indent="-285750" algn="l" rtl="0">
              <a:lnSpc>
                <a:spcPct val="100000"/>
              </a:lnSpc>
              <a:spcBef>
                <a:spcPts val="0"/>
              </a:spcBef>
              <a:spcAft>
                <a:spcPts val="0"/>
              </a:spcAft>
              <a:buClr>
                <a:srgbClr val="C00000"/>
              </a:buClr>
              <a:buSzPts val="1800"/>
              <a:buFont typeface="Arial"/>
              <a:buChar char="•"/>
            </a:pPr>
            <a:r>
              <a:rPr lang="en-US" sz="1800" b="0" i="0" u="none">
                <a:solidFill>
                  <a:schemeClr val="dk1"/>
                </a:solidFill>
                <a:latin typeface="Arial"/>
                <a:ea typeface="Arial"/>
                <a:cs typeface="Arial"/>
                <a:sym typeface="Arial"/>
              </a:rPr>
              <a:t>Drugs to treat hepatitis C</a:t>
            </a:r>
            <a:endParaRPr/>
          </a:p>
        </p:txBody>
      </p:sp>
      <p:sp>
        <p:nvSpPr>
          <p:cNvPr id="252" name="Google Shape;252;p12"/>
          <p:cNvSpPr txBox="1"/>
          <p:nvPr/>
        </p:nvSpPr>
        <p:spPr>
          <a:xfrm>
            <a:off x="152400" y="400050"/>
            <a:ext cx="2290762"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txBox="1">
            <a:spLocks noGrp="1"/>
          </p:cNvSpPr>
          <p:nvPr>
            <p:ph type="title"/>
          </p:nvPr>
        </p:nvSpPr>
        <p:spPr>
          <a:xfrm>
            <a:off x="468312" y="914400"/>
            <a:ext cx="7851775" cy="144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Substances That May Interact with HIV Drugs</a:t>
            </a:r>
            <a:endParaRPr dirty="0"/>
          </a:p>
        </p:txBody>
      </p:sp>
      <p:sp>
        <p:nvSpPr>
          <p:cNvPr id="259" name="Google Shape;259;p13"/>
          <p:cNvSpPr txBox="1">
            <a:spLocks noGrp="1"/>
          </p:cNvSpPr>
          <p:nvPr>
            <p:ph type="body" idx="1"/>
          </p:nvPr>
        </p:nvSpPr>
        <p:spPr>
          <a:xfrm>
            <a:off x="468312" y="1784350"/>
            <a:ext cx="8459787"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000"/>
              <a:buFont typeface="Noto Sans Symbols"/>
              <a:buChar char="▪"/>
            </a:pPr>
            <a:r>
              <a:rPr lang="en-US" sz="2000" b="1" i="0" u="none" dirty="0">
                <a:solidFill>
                  <a:schemeClr val="dk1"/>
                </a:solidFill>
                <a:latin typeface="Arial"/>
                <a:ea typeface="Arial"/>
                <a:cs typeface="Arial"/>
                <a:sym typeface="Arial"/>
              </a:rPr>
              <a:t>Recreational drugs and alcohol</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Reports of overdoses caused by taking </a:t>
            </a:r>
            <a:r>
              <a:rPr lang="en-US" sz="2000" b="1" i="0" u="none" strike="noStrike" cap="none" dirty="0">
                <a:solidFill>
                  <a:schemeClr val="dk1"/>
                </a:solidFill>
                <a:latin typeface="Arial"/>
                <a:ea typeface="Arial"/>
                <a:cs typeface="Arial"/>
                <a:sym typeface="Arial"/>
              </a:rPr>
              <a:t>recreational drugs</a:t>
            </a:r>
            <a:r>
              <a:rPr lang="en-US" sz="2000" b="0" i="0" u="none" strike="noStrike" cap="none" dirty="0">
                <a:solidFill>
                  <a:schemeClr val="dk1"/>
                </a:solidFill>
                <a:latin typeface="Arial"/>
                <a:ea typeface="Arial"/>
                <a:cs typeface="Arial"/>
                <a:sym typeface="Arial"/>
              </a:rPr>
              <a:t> and HIV drugs</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Interactions between ecstasy or amphetamines (crystal meth, speed) and PIs are particularly dangerous</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Alcohol affects body processes, can cause drug interactions</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Combining alcohol and some HIV drugs (e.g., </a:t>
            </a:r>
            <a:r>
              <a:rPr lang="en-US" sz="2000" b="0" i="0" u="none" strike="noStrike" cap="none" dirty="0" err="1">
                <a:solidFill>
                  <a:schemeClr val="dk1"/>
                </a:solidFill>
                <a:latin typeface="Arial"/>
                <a:ea typeface="Arial"/>
                <a:cs typeface="Arial"/>
                <a:sym typeface="Arial"/>
              </a:rPr>
              <a:t>Videx</a:t>
            </a:r>
            <a:r>
              <a:rPr lang="en-US" sz="2000" b="0" i="0" u="none" strike="noStrike" cap="none" dirty="0">
                <a:solidFill>
                  <a:schemeClr val="dk1"/>
                </a:solidFill>
                <a:latin typeface="Arial"/>
                <a:ea typeface="Arial"/>
                <a:cs typeface="Arial"/>
                <a:sym typeface="Arial"/>
              </a:rPr>
              <a:t>) can increase risk for developing </a:t>
            </a:r>
            <a:r>
              <a:rPr lang="en-US" sz="2000" b="1" i="0" u="none" strike="noStrike" cap="none" dirty="0">
                <a:solidFill>
                  <a:schemeClr val="dk1"/>
                </a:solidFill>
                <a:latin typeface="Arial"/>
                <a:ea typeface="Arial"/>
                <a:cs typeface="Arial"/>
                <a:sym typeface="Arial"/>
              </a:rPr>
              <a:t>pancreatitis</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rgbClr val="C00000"/>
              </a:buClr>
              <a:buSzPts val="2000"/>
              <a:buFont typeface="Noto Sans Symbols"/>
              <a:buChar char="▪"/>
            </a:pPr>
            <a:r>
              <a:rPr lang="en-US" sz="2000" b="1" i="0" u="none" dirty="0">
                <a:solidFill>
                  <a:schemeClr val="dk1"/>
                </a:solidFill>
                <a:latin typeface="Arial"/>
                <a:ea typeface="Arial"/>
                <a:cs typeface="Arial"/>
                <a:sym typeface="Arial"/>
              </a:rPr>
              <a:t>Methadone and buprenorphine</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Can interact with many HIV drugs</a:t>
            </a:r>
            <a:endParaRPr dirty="0"/>
          </a:p>
        </p:txBody>
      </p:sp>
      <p:sp>
        <p:nvSpPr>
          <p:cNvPr id="260" name="Google Shape;260;p13"/>
          <p:cNvSpPr txBox="1"/>
          <p:nvPr/>
        </p:nvSpPr>
        <p:spPr>
          <a:xfrm>
            <a:off x="76200" y="400050"/>
            <a:ext cx="2290762" cy="260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4"/>
          <p:cNvSpPr txBox="1">
            <a:spLocks noGrp="1"/>
          </p:cNvSpPr>
          <p:nvPr>
            <p:ph type="title"/>
          </p:nvPr>
        </p:nvSpPr>
        <p:spPr>
          <a:xfrm>
            <a:off x="457200" y="274637"/>
            <a:ext cx="8229600" cy="863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900"/>
              <a:buFont typeface="Arial"/>
              <a:buNone/>
            </a:pPr>
            <a:br>
              <a:rPr lang="en-US" sz="2900" b="0" i="0" u="none">
                <a:solidFill>
                  <a:schemeClr val="dk1"/>
                </a:solidFill>
                <a:latin typeface="Arial"/>
                <a:ea typeface="Arial"/>
                <a:cs typeface="Arial"/>
                <a:sym typeface="Arial"/>
              </a:rPr>
            </a:br>
            <a:endParaRPr/>
          </a:p>
        </p:txBody>
      </p:sp>
      <p:sp>
        <p:nvSpPr>
          <p:cNvPr id="267" name="Google Shape;267;p14"/>
          <p:cNvSpPr txBox="1"/>
          <p:nvPr/>
        </p:nvSpPr>
        <p:spPr>
          <a:xfrm>
            <a:off x="1036637" y="938212"/>
            <a:ext cx="8120062" cy="4786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Things You Can Do to Avoid Drug Interactions:</a:t>
            </a:r>
            <a:endParaRPr/>
          </a:p>
          <a:p>
            <a:pPr marL="0" marR="0" lvl="0" indent="0" algn="l" rtl="0">
              <a:lnSpc>
                <a:spcPct val="100000"/>
              </a:lnSpc>
              <a:spcBef>
                <a:spcPts val="0"/>
              </a:spcBef>
              <a:spcAft>
                <a:spcPts val="0"/>
              </a:spcAft>
              <a:buClr>
                <a:schemeClr val="dk1"/>
              </a:buClr>
              <a:buSzPts val="800"/>
              <a:buFont typeface="Arial"/>
              <a:buNone/>
            </a:pPr>
            <a:endParaRPr sz="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Arial"/>
              <a:buNone/>
            </a:pPr>
            <a:r>
              <a:rPr lang="en-US" sz="1300" b="1" i="0" u="none">
                <a:solidFill>
                  <a:schemeClr val="dk1"/>
                </a:solidFill>
                <a:latin typeface="Arial"/>
                <a:ea typeface="Arial"/>
                <a:cs typeface="Arial"/>
                <a:sym typeface="Arial"/>
              </a:rPr>
              <a:t>Keeping a current list of all your medications and taking it to every healthcare visit. </a:t>
            </a:r>
            <a:r>
              <a:rPr lang="en-US" sz="1300" b="0" i="0" u="none">
                <a:solidFill>
                  <a:schemeClr val="dk1"/>
                </a:solidFill>
                <a:latin typeface="Arial"/>
                <a:ea typeface="Arial"/>
                <a:cs typeface="Arial"/>
                <a:sym typeface="Arial"/>
              </a:rPr>
              <a:t>Include all prescription and over-the-counter medicines, vitamins, herbs, and supplements. It’s important for health care providers and patients to review medications together. </a:t>
            </a:r>
            <a:endParaRPr/>
          </a:p>
          <a:p>
            <a:pPr marL="0" marR="0" lvl="0" indent="0" algn="l" rtl="0">
              <a:lnSpc>
                <a:spcPct val="100000"/>
              </a:lnSpc>
              <a:spcBef>
                <a:spcPts val="0"/>
              </a:spcBef>
              <a:spcAft>
                <a:spcPts val="0"/>
              </a:spcAft>
              <a:buClr>
                <a:schemeClr val="dk1"/>
              </a:buClr>
              <a:buSzPts val="1300"/>
              <a:buFont typeface="Arial"/>
              <a:buNone/>
            </a:pPr>
            <a:endParaRPr sz="13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Arial"/>
              <a:buNone/>
            </a:pPr>
            <a:r>
              <a:rPr lang="en-US" sz="1300" b="1" i="0" u="none">
                <a:solidFill>
                  <a:schemeClr val="dk1"/>
                </a:solidFill>
                <a:latin typeface="Arial"/>
                <a:ea typeface="Arial"/>
                <a:cs typeface="Arial"/>
                <a:sym typeface="Arial"/>
              </a:rPr>
              <a:t>Use the same pharmacy for all your prescription medications. </a:t>
            </a:r>
            <a:endParaRPr/>
          </a:p>
          <a:p>
            <a:pPr marL="0" marR="0" lvl="0" indent="-82550" algn="l" rtl="0">
              <a:lnSpc>
                <a:spcPct val="100000"/>
              </a:lnSpc>
              <a:spcBef>
                <a:spcPts val="0"/>
              </a:spcBef>
              <a:spcAft>
                <a:spcPts val="0"/>
              </a:spcAft>
              <a:buClr>
                <a:srgbClr val="C00000"/>
              </a:buClr>
              <a:buSzPts val="1300"/>
              <a:buFont typeface="Noto Sans Symbols"/>
              <a:buChar char="▪"/>
            </a:pPr>
            <a:r>
              <a:rPr lang="en-US" sz="1300" b="0" i="0" u="none">
                <a:solidFill>
                  <a:schemeClr val="dk1"/>
                </a:solidFill>
                <a:latin typeface="Arial"/>
                <a:ea typeface="Arial"/>
                <a:cs typeface="Arial"/>
                <a:sym typeface="Arial"/>
              </a:rPr>
              <a:t>The pharmacist can have access to all medications you are taking and can check for possible drug interactions.</a:t>
            </a:r>
            <a:endParaRPr/>
          </a:p>
          <a:p>
            <a:pPr marL="0" marR="0" lvl="0" indent="0" algn="l" rtl="0">
              <a:lnSpc>
                <a:spcPct val="100000"/>
              </a:lnSpc>
              <a:spcBef>
                <a:spcPts val="0"/>
              </a:spcBef>
              <a:spcAft>
                <a:spcPts val="0"/>
              </a:spcAft>
              <a:buClr>
                <a:schemeClr val="dk1"/>
              </a:buClr>
              <a:buSzPts val="1300"/>
              <a:buFont typeface="Arial"/>
              <a:buNone/>
            </a:pPr>
            <a:endParaRPr sz="13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Arial"/>
              <a:buNone/>
            </a:pPr>
            <a:r>
              <a:rPr lang="en-US" sz="1300" b="1" i="0" u="none">
                <a:solidFill>
                  <a:schemeClr val="dk1"/>
                </a:solidFill>
                <a:latin typeface="Arial"/>
                <a:ea typeface="Arial"/>
                <a:cs typeface="Arial"/>
                <a:sym typeface="Arial"/>
              </a:rPr>
              <a:t>Asking questions when you receive a new medicine.</a:t>
            </a:r>
            <a:endParaRPr/>
          </a:p>
          <a:p>
            <a:pPr marL="0" marR="0" lvl="0" indent="-82550" algn="l" rtl="0">
              <a:lnSpc>
                <a:spcPct val="100000"/>
              </a:lnSpc>
              <a:spcBef>
                <a:spcPts val="0"/>
              </a:spcBef>
              <a:spcAft>
                <a:spcPts val="0"/>
              </a:spcAft>
              <a:buClr>
                <a:srgbClr val="C00000"/>
              </a:buClr>
              <a:buSzPts val="1300"/>
              <a:buFont typeface="Noto Sans Symbols"/>
              <a:buChar char="▪"/>
            </a:pPr>
            <a:r>
              <a:rPr lang="en-US" sz="1300" b="0" i="0" u="none">
                <a:solidFill>
                  <a:schemeClr val="dk1"/>
                </a:solidFill>
                <a:latin typeface="Arial"/>
                <a:ea typeface="Arial"/>
                <a:cs typeface="Arial"/>
                <a:sym typeface="Arial"/>
              </a:rPr>
              <a:t>Should I take the new medication in the morning/evening or at bedtime?</a:t>
            </a:r>
            <a:endParaRPr/>
          </a:p>
          <a:p>
            <a:pPr marL="0" marR="0" lvl="0" indent="-82550" algn="l" rtl="0">
              <a:lnSpc>
                <a:spcPct val="100000"/>
              </a:lnSpc>
              <a:spcBef>
                <a:spcPts val="0"/>
              </a:spcBef>
              <a:spcAft>
                <a:spcPts val="0"/>
              </a:spcAft>
              <a:buClr>
                <a:srgbClr val="C00000"/>
              </a:buClr>
              <a:buSzPts val="1300"/>
              <a:buFont typeface="Noto Sans Symbols"/>
              <a:buChar char="▪"/>
            </a:pPr>
            <a:r>
              <a:rPr lang="en-US" sz="1300" b="0" i="0" u="none">
                <a:solidFill>
                  <a:schemeClr val="dk1"/>
                </a:solidFill>
                <a:latin typeface="Arial"/>
                <a:ea typeface="Arial"/>
                <a:cs typeface="Arial"/>
                <a:sym typeface="Arial"/>
              </a:rPr>
              <a:t>Should I take the new medication with food or on an empty stomach?</a:t>
            </a:r>
            <a:endParaRPr/>
          </a:p>
          <a:p>
            <a:pPr marL="0" marR="0" lvl="0" indent="-82550" algn="l" rtl="0">
              <a:lnSpc>
                <a:spcPct val="100000"/>
              </a:lnSpc>
              <a:spcBef>
                <a:spcPts val="0"/>
              </a:spcBef>
              <a:spcAft>
                <a:spcPts val="0"/>
              </a:spcAft>
              <a:buClr>
                <a:srgbClr val="C00000"/>
              </a:buClr>
              <a:buSzPts val="1300"/>
              <a:buFont typeface="Noto Sans Symbols"/>
              <a:buChar char="▪"/>
            </a:pPr>
            <a:r>
              <a:rPr lang="en-US" sz="1300" b="0" i="0" u="none">
                <a:solidFill>
                  <a:schemeClr val="dk1"/>
                </a:solidFill>
                <a:latin typeface="Arial"/>
                <a:ea typeface="Arial"/>
                <a:cs typeface="Arial"/>
                <a:sym typeface="Arial"/>
              </a:rPr>
              <a:t>Does this medication have any interactions with alcohol, food, or other drugs that I should know about?</a:t>
            </a:r>
            <a:endParaRPr/>
          </a:p>
          <a:p>
            <a:pPr marL="0" marR="0" lvl="0" indent="-82550" algn="l" rtl="0">
              <a:lnSpc>
                <a:spcPct val="100000"/>
              </a:lnSpc>
              <a:spcBef>
                <a:spcPts val="0"/>
              </a:spcBef>
              <a:spcAft>
                <a:spcPts val="0"/>
              </a:spcAft>
              <a:buClr>
                <a:srgbClr val="C00000"/>
              </a:buClr>
              <a:buSzPts val="1300"/>
              <a:buFont typeface="Noto Sans Symbols"/>
              <a:buChar char="▪"/>
            </a:pPr>
            <a:r>
              <a:rPr lang="en-US" sz="1300" b="0" i="0" u="none">
                <a:solidFill>
                  <a:schemeClr val="dk1"/>
                </a:solidFill>
                <a:latin typeface="Arial"/>
                <a:ea typeface="Arial"/>
                <a:cs typeface="Arial"/>
                <a:sym typeface="Arial"/>
              </a:rPr>
              <a:t>Ask if you need all the medications you are taking?</a:t>
            </a:r>
            <a:endParaRPr/>
          </a:p>
          <a:p>
            <a:pPr marL="0" marR="0" lvl="0" indent="-82550" algn="l" rtl="0">
              <a:lnSpc>
                <a:spcPct val="100000"/>
              </a:lnSpc>
              <a:spcBef>
                <a:spcPts val="0"/>
              </a:spcBef>
              <a:spcAft>
                <a:spcPts val="0"/>
              </a:spcAft>
              <a:buClr>
                <a:srgbClr val="C00000"/>
              </a:buClr>
              <a:buSzPts val="1300"/>
              <a:buFont typeface="Noto Sans Symbols"/>
              <a:buChar char="▪"/>
            </a:pPr>
            <a:r>
              <a:rPr lang="en-US" sz="1300" b="0" i="0" u="none">
                <a:solidFill>
                  <a:schemeClr val="dk1"/>
                </a:solidFill>
                <a:latin typeface="Arial"/>
                <a:ea typeface="Arial"/>
                <a:cs typeface="Arial"/>
                <a:sym typeface="Arial"/>
              </a:rPr>
              <a:t>Ask if there are ways to simplify your treatment regimen?</a:t>
            </a:r>
            <a:endParaRPr/>
          </a:p>
          <a:p>
            <a:pPr marL="0" marR="0" lvl="0" indent="-82550" algn="l" rtl="0">
              <a:lnSpc>
                <a:spcPct val="100000"/>
              </a:lnSpc>
              <a:spcBef>
                <a:spcPts val="0"/>
              </a:spcBef>
              <a:spcAft>
                <a:spcPts val="0"/>
              </a:spcAft>
              <a:buClr>
                <a:srgbClr val="C00000"/>
              </a:buClr>
              <a:buSzPts val="1300"/>
              <a:buFont typeface="Noto Sans Symbols"/>
              <a:buChar char="▪"/>
            </a:pPr>
            <a:r>
              <a:rPr lang="en-US" sz="1300" b="0" i="0" u="none">
                <a:solidFill>
                  <a:schemeClr val="dk1"/>
                </a:solidFill>
                <a:latin typeface="Arial"/>
                <a:ea typeface="Arial"/>
                <a:cs typeface="Arial"/>
                <a:sym typeface="Arial"/>
              </a:rPr>
              <a:t>Providers may need to adjust doses or change drugs based on possible interactions.</a:t>
            </a:r>
            <a:endParaRPr/>
          </a:p>
          <a:p>
            <a:pPr marL="0" marR="0" lvl="0" indent="0" algn="l" rtl="0">
              <a:lnSpc>
                <a:spcPct val="100000"/>
              </a:lnSpc>
              <a:spcBef>
                <a:spcPts val="0"/>
              </a:spcBef>
              <a:spcAft>
                <a:spcPts val="0"/>
              </a:spcAft>
              <a:buClr>
                <a:srgbClr val="C00000"/>
              </a:buClr>
              <a:buSzPts val="1300"/>
              <a:buFont typeface="Arial"/>
              <a:buNone/>
            </a:pPr>
            <a:endParaRPr sz="13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Arial"/>
              <a:buNone/>
            </a:pPr>
            <a:r>
              <a:rPr lang="en-US" sz="1300" b="1" i="0" u="none">
                <a:solidFill>
                  <a:schemeClr val="dk1"/>
                </a:solidFill>
                <a:latin typeface="Arial"/>
                <a:ea typeface="Arial"/>
                <a:cs typeface="Arial"/>
                <a:sym typeface="Arial"/>
              </a:rPr>
              <a:t>Other tips:</a:t>
            </a:r>
            <a:endParaRPr sz="1300" b="0" i="0" u="none">
              <a:solidFill>
                <a:schemeClr val="dk1"/>
              </a:solidFill>
              <a:latin typeface="Arial"/>
              <a:ea typeface="Arial"/>
              <a:cs typeface="Arial"/>
              <a:sym typeface="Arial"/>
            </a:endParaRPr>
          </a:p>
          <a:p>
            <a:pPr marL="0" marR="0" lvl="0" indent="-82550" algn="l" rtl="0">
              <a:lnSpc>
                <a:spcPct val="100000"/>
              </a:lnSpc>
              <a:spcBef>
                <a:spcPts val="0"/>
              </a:spcBef>
              <a:spcAft>
                <a:spcPts val="0"/>
              </a:spcAft>
              <a:buClr>
                <a:srgbClr val="C00000"/>
              </a:buClr>
              <a:buSzPts val="1300"/>
              <a:buFont typeface="Noto Sans Symbols"/>
              <a:buChar char="▪"/>
            </a:pPr>
            <a:r>
              <a:rPr lang="en-US" sz="1300" b="0" i="0" u="none">
                <a:solidFill>
                  <a:schemeClr val="dk1"/>
                </a:solidFill>
                <a:latin typeface="Arial"/>
                <a:ea typeface="Arial"/>
                <a:cs typeface="Arial"/>
                <a:sym typeface="Arial"/>
              </a:rPr>
              <a:t>Know which medications you take and what they do.</a:t>
            </a:r>
            <a:endParaRPr/>
          </a:p>
          <a:p>
            <a:pPr marL="0" marR="0" lvl="0" indent="-82550" algn="l" rtl="0">
              <a:lnSpc>
                <a:spcPct val="100000"/>
              </a:lnSpc>
              <a:spcBef>
                <a:spcPts val="0"/>
              </a:spcBef>
              <a:spcAft>
                <a:spcPts val="0"/>
              </a:spcAft>
              <a:buClr>
                <a:srgbClr val="C00000"/>
              </a:buClr>
              <a:buSzPts val="1300"/>
              <a:buFont typeface="Noto Sans Symbols"/>
              <a:buChar char="▪"/>
            </a:pPr>
            <a:r>
              <a:rPr lang="en-US" sz="1300" b="0" i="0" u="none">
                <a:solidFill>
                  <a:schemeClr val="dk1"/>
                </a:solidFill>
                <a:latin typeface="Arial"/>
                <a:ea typeface="Arial"/>
                <a:cs typeface="Arial"/>
                <a:sym typeface="Arial"/>
              </a:rPr>
              <a:t>Take each of your medications as directed by your healthcare provider.</a:t>
            </a:r>
            <a:endParaRPr/>
          </a:p>
          <a:p>
            <a:pPr marL="0" marR="0" lvl="0" indent="-82550" algn="l" rtl="0">
              <a:lnSpc>
                <a:spcPct val="100000"/>
              </a:lnSpc>
              <a:spcBef>
                <a:spcPts val="0"/>
              </a:spcBef>
              <a:spcAft>
                <a:spcPts val="0"/>
              </a:spcAft>
              <a:buClr>
                <a:srgbClr val="C00000"/>
              </a:buClr>
              <a:buSzPts val="1300"/>
              <a:buFont typeface="Noto Sans Symbols"/>
              <a:buChar char="▪"/>
            </a:pPr>
            <a:r>
              <a:rPr lang="en-US" sz="1300" b="0" i="0" u="none">
                <a:solidFill>
                  <a:schemeClr val="dk1"/>
                </a:solidFill>
                <a:latin typeface="Arial"/>
                <a:ea typeface="Arial"/>
                <a:cs typeface="Arial"/>
                <a:sym typeface="Arial"/>
              </a:rPr>
              <a:t>Refill prescriptions on time so you never run out of medication.</a:t>
            </a:r>
            <a:endParaRPr/>
          </a:p>
          <a:p>
            <a:pPr marL="0" marR="0" lvl="0" indent="0" algn="l" rtl="0">
              <a:lnSpc>
                <a:spcPct val="100000"/>
              </a:lnSpc>
              <a:spcBef>
                <a:spcPts val="0"/>
              </a:spcBef>
              <a:spcAft>
                <a:spcPts val="0"/>
              </a:spcAft>
              <a:buNone/>
            </a:pPr>
            <a:endParaRPr sz="1300" b="0" i="0" u="none">
              <a:solidFill>
                <a:schemeClr val="dk1"/>
              </a:solidFill>
              <a:latin typeface="Arial"/>
              <a:ea typeface="Arial"/>
              <a:cs typeface="Arial"/>
              <a:sym typeface="Arial"/>
            </a:endParaRPr>
          </a:p>
        </p:txBody>
      </p:sp>
      <p:pic>
        <p:nvPicPr>
          <p:cNvPr id="268" name="Google Shape;268;p14" descr="C:\Users\latrischam\AppData\Local\Microsoft\Windows\Temporary Internet Files\Content.IE5\CH5KK5LJ\checklist[1].png"/>
          <p:cNvPicPr preferRelativeResize="0"/>
          <p:nvPr/>
        </p:nvPicPr>
        <p:blipFill rotWithShape="1">
          <a:blip r:embed="rId3">
            <a:alphaModFix/>
          </a:blip>
          <a:srcRect/>
          <a:stretch/>
        </p:blipFill>
        <p:spPr>
          <a:xfrm>
            <a:off x="322262" y="1419225"/>
            <a:ext cx="685800" cy="762000"/>
          </a:xfrm>
          <a:prstGeom prst="rect">
            <a:avLst/>
          </a:prstGeom>
          <a:noFill/>
          <a:ln>
            <a:noFill/>
          </a:ln>
        </p:spPr>
      </p:pic>
      <p:sp>
        <p:nvSpPr>
          <p:cNvPr id="269" name="Google Shape;269;p14" descr="Hello Psychologist Career Counselling Centre - 9369160546 ..."/>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70" name="Google Shape;270;p14"/>
          <p:cNvSpPr txBox="1"/>
          <p:nvPr/>
        </p:nvSpPr>
        <p:spPr>
          <a:xfrm>
            <a:off x="115887" y="425450"/>
            <a:ext cx="2290762"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pic>
        <p:nvPicPr>
          <p:cNvPr id="271" name="Google Shape;271;p14"/>
          <p:cNvPicPr preferRelativeResize="0"/>
          <p:nvPr/>
        </p:nvPicPr>
        <p:blipFill rotWithShape="1">
          <a:blip r:embed="rId4">
            <a:alphaModFix/>
          </a:blip>
          <a:srcRect/>
          <a:stretch/>
        </p:blipFill>
        <p:spPr>
          <a:xfrm>
            <a:off x="307975" y="3019425"/>
            <a:ext cx="649287" cy="649287"/>
          </a:xfrm>
          <a:prstGeom prst="rect">
            <a:avLst/>
          </a:prstGeom>
          <a:noFill/>
          <a:ln>
            <a:noFill/>
          </a:ln>
        </p:spPr>
      </p:pic>
      <p:pic>
        <p:nvPicPr>
          <p:cNvPr id="272" name="Google Shape;272;p14"/>
          <p:cNvPicPr preferRelativeResize="0"/>
          <p:nvPr/>
        </p:nvPicPr>
        <p:blipFill rotWithShape="1">
          <a:blip r:embed="rId5">
            <a:alphaModFix/>
          </a:blip>
          <a:srcRect/>
          <a:stretch/>
        </p:blipFill>
        <p:spPr>
          <a:xfrm>
            <a:off x="307975" y="4506912"/>
            <a:ext cx="696912" cy="70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p:nvPr/>
        </p:nvSpPr>
        <p:spPr>
          <a:xfrm>
            <a:off x="990600" y="2362200"/>
            <a:ext cx="7010400" cy="10779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Which kind of drug interaction concerns you the most?</a:t>
            </a:r>
            <a:endParaRPr/>
          </a:p>
        </p:txBody>
      </p:sp>
      <p:sp>
        <p:nvSpPr>
          <p:cNvPr id="279" name="Google Shape;279;p15"/>
          <p:cNvSpPr txBox="1"/>
          <p:nvPr/>
        </p:nvSpPr>
        <p:spPr>
          <a:xfrm>
            <a:off x="-4762" y="381000"/>
            <a:ext cx="2290762"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Examples of Online Interaction Practice</a:t>
            </a:r>
            <a:endParaRPr/>
          </a:p>
        </p:txBody>
      </p:sp>
      <p:sp>
        <p:nvSpPr>
          <p:cNvPr id="286" name="Google Shape;286;p16"/>
          <p:cNvSpPr txBox="1"/>
          <p:nvPr/>
        </p:nvSpPr>
        <p:spPr>
          <a:xfrm>
            <a:off x="590550" y="1447800"/>
            <a:ext cx="7010400" cy="3694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The HIV Drug Interaction Checker </a:t>
            </a:r>
            <a:r>
              <a:rPr lang="en-US" sz="1800" b="0" i="0" u="none" dirty="0">
                <a:solidFill>
                  <a:schemeClr val="dk1"/>
                </a:solidFill>
                <a:latin typeface="Arial"/>
                <a:ea typeface="Arial"/>
                <a:cs typeface="Arial"/>
                <a:sym typeface="Arial"/>
              </a:rPr>
              <a:t>by the University of Liverpool is an online resource that allows you to check drug-drug interactions between an HIV drug and any other prescription or over-the-counter medication.</a:t>
            </a:r>
            <a:endParaRPr dirty="0"/>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There is also a mobile app, the HIV </a:t>
            </a:r>
            <a:r>
              <a:rPr lang="en-US" sz="1800" b="0" i="0" u="none" dirty="0" err="1">
                <a:solidFill>
                  <a:schemeClr val="dk1"/>
                </a:solidFill>
                <a:latin typeface="Arial"/>
                <a:ea typeface="Arial"/>
                <a:cs typeface="Arial"/>
                <a:sym typeface="Arial"/>
              </a:rPr>
              <a:t>iChart</a:t>
            </a:r>
            <a:r>
              <a:rPr lang="en-US" sz="1800" b="0" i="0" u="none" dirty="0">
                <a:solidFill>
                  <a:schemeClr val="dk1"/>
                </a:solidFill>
                <a:latin typeface="Arial"/>
                <a:ea typeface="Arial"/>
                <a:cs typeface="Arial"/>
                <a:sym typeface="Arial"/>
              </a:rPr>
              <a:t> (Note: for the app you’ll need to use the generic, or scientific name, not the brand name).</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 </a:t>
            </a:r>
            <a:endParaRPr dirty="0"/>
          </a:p>
          <a:p>
            <a:pPr marL="0" marR="0" lvl="0" indent="0" algn="l" rtl="0">
              <a:lnSpc>
                <a:spcPct val="100000"/>
              </a:lnSpc>
              <a:spcBef>
                <a:spcPts val="0"/>
              </a:spcBef>
              <a:spcAft>
                <a:spcPts val="0"/>
              </a:spcAft>
              <a:buClr>
                <a:schemeClr val="dk1"/>
              </a:buClr>
              <a:buSzPts val="1800"/>
              <a:buFont typeface="Arial"/>
              <a:buNone/>
            </a:pPr>
            <a:r>
              <a:rPr lang="en-US" sz="1800" b="0" i="0" u="sng" dirty="0">
                <a:solidFill>
                  <a:schemeClr val="dk1"/>
                </a:solidFill>
                <a:latin typeface="Arial"/>
                <a:ea typeface="Arial"/>
                <a:cs typeface="Arial"/>
                <a:sym typeface="Arial"/>
                <a:hlinkClick r:id="rId3"/>
              </a:rPr>
              <a:t>https://www.hiv-druginteractions.org/checker</a:t>
            </a:r>
            <a:endParaRPr dirty="0"/>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dirty="0" err="1">
                <a:solidFill>
                  <a:schemeClr val="dk1"/>
                </a:solidFill>
                <a:latin typeface="Arial"/>
                <a:ea typeface="Arial"/>
                <a:cs typeface="Arial"/>
                <a:sym typeface="Arial"/>
              </a:rPr>
              <a:t>MedScape’s</a:t>
            </a:r>
            <a:r>
              <a:rPr lang="en-US" sz="1800" b="0" i="0" u="none" dirty="0">
                <a:solidFill>
                  <a:schemeClr val="dk1"/>
                </a:solidFill>
                <a:latin typeface="Arial"/>
                <a:ea typeface="Arial"/>
                <a:cs typeface="Arial"/>
                <a:sym typeface="Arial"/>
              </a:rPr>
              <a:t> Drug Interaction Checker is another resource. </a:t>
            </a:r>
            <a:endParaRPr dirty="0"/>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sng" dirty="0">
                <a:solidFill>
                  <a:schemeClr val="dk1"/>
                </a:solidFill>
                <a:latin typeface="Arial"/>
                <a:ea typeface="Arial"/>
                <a:cs typeface="Arial"/>
                <a:sym typeface="Arial"/>
                <a:hlinkClick r:id="rId4"/>
              </a:rPr>
              <a:t>https://reference.medscape.com/drug-interactionchecker</a:t>
            </a:r>
            <a:r>
              <a:rPr lang="en-US" sz="1800" b="0" i="0" u="none" dirty="0">
                <a:solidFill>
                  <a:schemeClr val="dk1"/>
                </a:solidFill>
                <a:latin typeface="Arial"/>
                <a:ea typeface="Arial"/>
                <a:cs typeface="Arial"/>
                <a:sym typeface="Arial"/>
              </a:rPr>
              <a:t> </a:t>
            </a:r>
            <a:endParaRPr dirty="0"/>
          </a:p>
        </p:txBody>
      </p:sp>
      <p:sp>
        <p:nvSpPr>
          <p:cNvPr id="287" name="Google Shape;287;p16"/>
          <p:cNvSpPr txBox="1"/>
          <p:nvPr/>
        </p:nvSpPr>
        <p:spPr>
          <a:xfrm>
            <a:off x="11112" y="381000"/>
            <a:ext cx="2290762"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7"/>
          <p:cNvSpPr txBox="1">
            <a:spLocks noGrp="1"/>
          </p:cNvSpPr>
          <p:nvPr>
            <p:ph type="title"/>
          </p:nvPr>
        </p:nvSpPr>
        <p:spPr>
          <a:xfrm>
            <a:off x="0" y="3124200"/>
            <a:ext cx="91440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4000"/>
              <a:buFont typeface="Arial"/>
              <a:buNone/>
            </a:pPr>
            <a:r>
              <a:rPr lang="en-US" sz="4000" b="1" i="0" u="none">
                <a:solidFill>
                  <a:schemeClr val="lt1"/>
                </a:solidFill>
                <a:latin typeface="Arial"/>
                <a:ea typeface="Arial"/>
                <a:cs typeface="Arial"/>
                <a:sym typeface="Arial"/>
              </a:rPr>
              <a:t>QUIZ</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8"/>
          <p:cNvSpPr txBox="1"/>
          <p:nvPr/>
        </p:nvSpPr>
        <p:spPr>
          <a:xfrm>
            <a:off x="876300" y="838200"/>
            <a:ext cx="7391400" cy="5016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C00000"/>
              </a:buClr>
              <a:buSzPts val="1800"/>
              <a:buFont typeface="Arial"/>
              <a:buAutoNum type="arabicPeriod"/>
            </a:pPr>
            <a:r>
              <a:rPr lang="en-US" sz="1800" b="0" i="0" u="none" dirty="0">
                <a:solidFill>
                  <a:schemeClr val="dk1"/>
                </a:solidFill>
                <a:latin typeface="Arial"/>
                <a:ea typeface="Arial"/>
                <a:cs typeface="Arial"/>
                <a:sym typeface="Arial"/>
              </a:rPr>
              <a:t>A drug interaction is:</a:t>
            </a:r>
            <a:endParaRPr dirty="0"/>
          </a:p>
          <a:p>
            <a:pPr marL="914400" marR="0" lvl="1" indent="-450850" algn="l" rtl="0">
              <a:lnSpc>
                <a:spcPct val="100000"/>
              </a:lnSpc>
              <a:spcBef>
                <a:spcPts val="0"/>
              </a:spcBef>
              <a:spcAft>
                <a:spcPts val="0"/>
              </a:spcAft>
              <a:buClr>
                <a:srgbClr val="C00000"/>
              </a:buClr>
              <a:buSzPts val="1800"/>
              <a:buFont typeface="Arial"/>
              <a:buAutoNum type="alphaLcParenR"/>
            </a:pPr>
            <a:r>
              <a:rPr lang="en-US" sz="1800" b="0" i="0" u="none" strike="noStrike" cap="none" dirty="0">
                <a:solidFill>
                  <a:schemeClr val="dk1"/>
                </a:solidFill>
                <a:latin typeface="Arial"/>
                <a:ea typeface="Arial"/>
                <a:cs typeface="Arial"/>
                <a:sym typeface="Arial"/>
              </a:rPr>
              <a:t>A reaction between 2 or more drugs</a:t>
            </a:r>
            <a:endParaRPr dirty="0"/>
          </a:p>
          <a:p>
            <a:pPr marL="914400" marR="0" lvl="1" indent="-450850" algn="l" rtl="0">
              <a:lnSpc>
                <a:spcPct val="100000"/>
              </a:lnSpc>
              <a:spcBef>
                <a:spcPts val="0"/>
              </a:spcBef>
              <a:spcAft>
                <a:spcPts val="0"/>
              </a:spcAft>
              <a:buClr>
                <a:srgbClr val="C00000"/>
              </a:buClr>
              <a:buSzPts val="1800"/>
              <a:buFont typeface="Arial"/>
              <a:buAutoNum type="alphaLcParenR"/>
            </a:pPr>
            <a:r>
              <a:rPr lang="en-US" sz="1800" b="0" i="0" u="none" strike="noStrike" cap="none" dirty="0">
                <a:solidFill>
                  <a:schemeClr val="dk1"/>
                </a:solidFill>
                <a:latin typeface="Arial"/>
                <a:ea typeface="Arial"/>
                <a:cs typeface="Arial"/>
                <a:sym typeface="Arial"/>
              </a:rPr>
              <a:t>When one drug affects the level of another drug</a:t>
            </a:r>
            <a:endParaRPr dirty="0"/>
          </a:p>
          <a:p>
            <a:pPr marL="914400" marR="0" lvl="1" indent="-450850" algn="l" rtl="0">
              <a:lnSpc>
                <a:spcPct val="100000"/>
              </a:lnSpc>
              <a:spcBef>
                <a:spcPts val="0"/>
              </a:spcBef>
              <a:spcAft>
                <a:spcPts val="0"/>
              </a:spcAft>
              <a:buClr>
                <a:srgbClr val="C00000"/>
              </a:buClr>
              <a:buSzPts val="1800"/>
              <a:buFont typeface="Arial"/>
              <a:buAutoNum type="alphaLcParenR"/>
            </a:pPr>
            <a:r>
              <a:rPr lang="en-US" sz="1800" b="0" i="0" u="none" strike="noStrike" cap="none" dirty="0">
                <a:solidFill>
                  <a:schemeClr val="dk1"/>
                </a:solidFill>
                <a:latin typeface="Arial"/>
                <a:ea typeface="Arial"/>
                <a:cs typeface="Arial"/>
                <a:sym typeface="Arial"/>
              </a:rPr>
              <a:t>A chemical reaction that keeps HIV medications from working</a:t>
            </a:r>
            <a:endParaRPr dirty="0"/>
          </a:p>
          <a:p>
            <a:pPr marL="457200" marR="0" lvl="0" indent="-45720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C00000"/>
              </a:buClr>
              <a:buSzPts val="1800"/>
              <a:buFont typeface="Arial"/>
              <a:buAutoNum type="arabicPeriod"/>
            </a:pPr>
            <a:r>
              <a:rPr lang="en-US" sz="1800" b="0" i="0" u="none" dirty="0">
                <a:solidFill>
                  <a:schemeClr val="dk1"/>
                </a:solidFill>
                <a:latin typeface="Arial"/>
                <a:ea typeface="Arial"/>
                <a:cs typeface="Arial"/>
                <a:sym typeface="Arial"/>
              </a:rPr>
              <a:t>The 3 types of drug interactions are:</a:t>
            </a:r>
            <a:endParaRPr dirty="0"/>
          </a:p>
          <a:p>
            <a:pPr marL="914400" marR="0" lvl="1" indent="-450850" algn="l" rtl="0">
              <a:lnSpc>
                <a:spcPct val="100000"/>
              </a:lnSpc>
              <a:spcBef>
                <a:spcPts val="0"/>
              </a:spcBef>
              <a:spcAft>
                <a:spcPts val="0"/>
              </a:spcAft>
              <a:buClr>
                <a:srgbClr val="C00000"/>
              </a:buClr>
              <a:buSzPts val="1800"/>
              <a:buFont typeface="Arial"/>
              <a:buAutoNum type="alphaLcParenR"/>
            </a:pPr>
            <a:r>
              <a:rPr lang="en-US" sz="1800" b="0" i="0" u="none" strike="noStrike" cap="none" dirty="0">
                <a:solidFill>
                  <a:schemeClr val="dk1"/>
                </a:solidFill>
                <a:latin typeface="Arial"/>
                <a:ea typeface="Arial"/>
                <a:cs typeface="Arial"/>
                <a:sym typeface="Arial"/>
              </a:rPr>
              <a:t>	Drug to _______ interaction</a:t>
            </a:r>
            <a:endParaRPr dirty="0"/>
          </a:p>
          <a:p>
            <a:pPr marL="914400" marR="0" lvl="1" indent="-450850" algn="l" rtl="0">
              <a:lnSpc>
                <a:spcPct val="100000"/>
              </a:lnSpc>
              <a:spcBef>
                <a:spcPts val="0"/>
              </a:spcBef>
              <a:spcAft>
                <a:spcPts val="0"/>
              </a:spcAft>
              <a:buClr>
                <a:srgbClr val="C00000"/>
              </a:buClr>
              <a:buSzPts val="1800"/>
              <a:buFont typeface="Arial"/>
              <a:buAutoNum type="alphaLcParenR"/>
            </a:pPr>
            <a:r>
              <a:rPr lang="en-US" sz="1800" b="0" i="0" u="none" strike="noStrike" cap="none" dirty="0">
                <a:solidFill>
                  <a:schemeClr val="dk1"/>
                </a:solidFill>
                <a:latin typeface="Arial"/>
                <a:ea typeface="Arial"/>
                <a:cs typeface="Arial"/>
                <a:sym typeface="Arial"/>
              </a:rPr>
              <a:t>	Drug to _______ interaction</a:t>
            </a:r>
            <a:endParaRPr dirty="0"/>
          </a:p>
          <a:p>
            <a:pPr marL="914400" marR="0" lvl="1" indent="-450850" algn="l" rtl="0">
              <a:lnSpc>
                <a:spcPct val="100000"/>
              </a:lnSpc>
              <a:spcBef>
                <a:spcPts val="0"/>
              </a:spcBef>
              <a:spcAft>
                <a:spcPts val="0"/>
              </a:spcAft>
              <a:buClr>
                <a:srgbClr val="C00000"/>
              </a:buClr>
              <a:buSzPts val="1800"/>
              <a:buFont typeface="Arial"/>
              <a:buAutoNum type="alphaLcParenR"/>
            </a:pPr>
            <a:r>
              <a:rPr lang="en-US" sz="1800" b="0" i="0" u="none" strike="noStrike" cap="none" dirty="0">
                <a:solidFill>
                  <a:schemeClr val="dk1"/>
                </a:solidFill>
                <a:latin typeface="Arial"/>
                <a:ea typeface="Arial"/>
                <a:cs typeface="Arial"/>
                <a:sym typeface="Arial"/>
              </a:rPr>
              <a:t>	Drug to _______ interaction</a:t>
            </a:r>
            <a:endParaRPr dirty="0"/>
          </a:p>
          <a:p>
            <a:pPr marL="457200" marR="0" lvl="0" indent="-45720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914400" marR="0" lvl="1" indent="-450850" algn="l" rtl="0">
              <a:lnSpc>
                <a:spcPct val="100000"/>
              </a:lnSpc>
              <a:spcBef>
                <a:spcPts val="0"/>
              </a:spcBef>
              <a:spcAft>
                <a:spcPts val="0"/>
              </a:spcAft>
              <a:buClr>
                <a:srgbClr val="C00000"/>
              </a:buClr>
              <a:buSzPts val="1800"/>
              <a:buFont typeface="Arial"/>
              <a:buNone/>
            </a:pPr>
            <a:r>
              <a:rPr lang="en-US" sz="1800" b="0" i="0" u="none" strike="noStrike" cap="none" dirty="0">
                <a:solidFill>
                  <a:srgbClr val="C00000"/>
                </a:solidFill>
                <a:latin typeface="Arial"/>
                <a:ea typeface="Arial"/>
                <a:cs typeface="Arial"/>
                <a:sym typeface="Arial"/>
              </a:rPr>
              <a:t>3. </a:t>
            </a:r>
            <a:r>
              <a:rPr lang="en-US" sz="1800" b="0" i="0" u="none" strike="noStrike" cap="none" dirty="0">
                <a:solidFill>
                  <a:schemeClr val="dk1"/>
                </a:solidFill>
                <a:latin typeface="Arial"/>
                <a:ea typeface="Arial"/>
                <a:cs typeface="Arial"/>
                <a:sym typeface="Arial"/>
              </a:rPr>
              <a:t>Polypharmacy is taking several different medications.</a:t>
            </a:r>
            <a:endParaRPr dirty="0"/>
          </a:p>
          <a:p>
            <a:pPr marL="914400" marR="0" lvl="1" indent="-45085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(True or False)</a:t>
            </a:r>
            <a:endParaRPr dirty="0"/>
          </a:p>
          <a:p>
            <a:pPr marL="914400" marR="0" lvl="1" indent="-4508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914400" marR="0" lvl="1" indent="-450850" algn="l" rtl="0">
              <a:lnSpc>
                <a:spcPct val="100000"/>
              </a:lnSpc>
              <a:spcBef>
                <a:spcPts val="0"/>
              </a:spcBef>
              <a:spcAft>
                <a:spcPts val="0"/>
              </a:spcAft>
              <a:buClr>
                <a:srgbClr val="C00000"/>
              </a:buClr>
              <a:buSzPts val="1800"/>
              <a:buFont typeface="Arial"/>
              <a:buNone/>
            </a:pPr>
            <a:r>
              <a:rPr lang="en-US" sz="1800" b="0" i="0" u="none" strike="noStrike" cap="none" dirty="0">
                <a:solidFill>
                  <a:srgbClr val="C00000"/>
                </a:solidFill>
                <a:latin typeface="Arial"/>
                <a:ea typeface="Arial"/>
                <a:cs typeface="Arial"/>
                <a:sym typeface="Arial"/>
              </a:rPr>
              <a:t>4. </a:t>
            </a:r>
            <a:r>
              <a:rPr lang="en-US" sz="1800" b="0" i="0" u="none" strike="noStrike" cap="none" dirty="0">
                <a:solidFill>
                  <a:schemeClr val="dk1"/>
                </a:solidFill>
                <a:latin typeface="Arial"/>
                <a:ea typeface="Arial"/>
                <a:cs typeface="Arial"/>
                <a:sym typeface="Arial"/>
              </a:rPr>
              <a:t>Possible results of drug interactions are when (choose up or down)</a:t>
            </a:r>
            <a:endParaRPr dirty="0"/>
          </a:p>
          <a:p>
            <a:pPr marL="914400" marR="0" lvl="1" indent="-45085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	Medicine levels go _______, so the medicine may not work as well.</a:t>
            </a:r>
            <a:endParaRPr dirty="0"/>
          </a:p>
          <a:p>
            <a:pPr marL="914400" marR="0" lvl="1" indent="-45085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	Medicine levels go _______, which may lead to worse or new side effects</a:t>
            </a:r>
            <a:r>
              <a:rPr lang="en-US" sz="1800" b="1"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sp>
        <p:nvSpPr>
          <p:cNvPr id="300" name="Google Shape;300;p18"/>
          <p:cNvSpPr txBox="1"/>
          <p:nvPr/>
        </p:nvSpPr>
        <p:spPr>
          <a:xfrm>
            <a:off x="20637" y="422275"/>
            <a:ext cx="2290762"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9"/>
          <p:cNvSpPr txBox="1"/>
          <p:nvPr/>
        </p:nvSpPr>
        <p:spPr>
          <a:xfrm>
            <a:off x="990600" y="990600"/>
            <a:ext cx="7467600" cy="4894262"/>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C00000"/>
              </a:buClr>
              <a:buSzPts val="2000"/>
              <a:buFont typeface="Arial"/>
              <a:buNone/>
            </a:pPr>
            <a:r>
              <a:rPr lang="en-US" sz="2000" b="0" i="0" u="none" strike="noStrike" cap="none" dirty="0">
                <a:solidFill>
                  <a:srgbClr val="C00000"/>
                </a:solidFill>
                <a:latin typeface="Arial"/>
                <a:ea typeface="Arial"/>
                <a:cs typeface="Arial"/>
                <a:sym typeface="Arial"/>
              </a:rPr>
              <a:t>5. </a:t>
            </a:r>
            <a:r>
              <a:rPr lang="en-US" sz="2000" b="0" i="0" u="none" strike="noStrike" cap="none" dirty="0">
                <a:solidFill>
                  <a:schemeClr val="dk1"/>
                </a:solidFill>
                <a:latin typeface="Arial"/>
                <a:ea typeface="Arial"/>
                <a:cs typeface="Arial"/>
                <a:sym typeface="Arial"/>
              </a:rPr>
              <a:t>Which classes of HIV medications cause many drug side effects</a:t>
            </a:r>
            <a:endParaRPr dirty="0"/>
          </a:p>
          <a:p>
            <a:pPr marL="0" marR="0" lvl="1" indent="-127000" algn="l" rtl="0">
              <a:lnSpc>
                <a:spcPct val="100000"/>
              </a:lnSpc>
              <a:spcBef>
                <a:spcPts val="0"/>
              </a:spcBef>
              <a:spcAft>
                <a:spcPts val="0"/>
              </a:spcAft>
              <a:buClr>
                <a:srgbClr val="C00000"/>
              </a:buClr>
              <a:buSzPts val="2000"/>
              <a:buFont typeface="Arial"/>
              <a:buAutoNum type="alphaLcParenR"/>
            </a:pPr>
            <a:r>
              <a:rPr lang="en-US" sz="2000" b="0" i="0" u="none" strike="noStrike" cap="none" dirty="0">
                <a:solidFill>
                  <a:schemeClr val="dk1"/>
                </a:solidFill>
                <a:latin typeface="Arial"/>
                <a:ea typeface="Arial"/>
                <a:cs typeface="Arial"/>
                <a:sym typeface="Arial"/>
              </a:rPr>
              <a:t>Protease inhibitors and nukes </a:t>
            </a:r>
            <a:endParaRPr dirty="0"/>
          </a:p>
          <a:p>
            <a:pPr marL="0" marR="0" lvl="1" indent="-127000" algn="l" rtl="0">
              <a:lnSpc>
                <a:spcPct val="100000"/>
              </a:lnSpc>
              <a:spcBef>
                <a:spcPts val="0"/>
              </a:spcBef>
              <a:spcAft>
                <a:spcPts val="0"/>
              </a:spcAft>
              <a:buClr>
                <a:srgbClr val="C00000"/>
              </a:buClr>
              <a:buSzPts val="2000"/>
              <a:buFont typeface="Arial"/>
              <a:buAutoNum type="alphaLcParenR"/>
            </a:pPr>
            <a:r>
              <a:rPr lang="en-US" sz="2000" b="0" i="0" u="none" strike="noStrike" cap="none" dirty="0">
                <a:solidFill>
                  <a:schemeClr val="dk1"/>
                </a:solidFill>
                <a:latin typeface="Arial"/>
                <a:ea typeface="Arial"/>
                <a:cs typeface="Arial"/>
                <a:sym typeface="Arial"/>
              </a:rPr>
              <a:t>Protease inhibitors and non-nukes</a:t>
            </a:r>
            <a:endParaRPr dirty="0"/>
          </a:p>
          <a:p>
            <a:pPr marL="0" marR="0" lvl="1"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1"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1" indent="0" algn="l" rtl="0">
              <a:lnSpc>
                <a:spcPct val="100000"/>
              </a:lnSpc>
              <a:spcBef>
                <a:spcPts val="0"/>
              </a:spcBef>
              <a:spcAft>
                <a:spcPts val="0"/>
              </a:spcAft>
              <a:buClr>
                <a:srgbClr val="C00000"/>
              </a:buClr>
              <a:buSzPts val="2000"/>
              <a:buFont typeface="Arial"/>
              <a:buNone/>
            </a:pPr>
            <a:r>
              <a:rPr lang="en-US" sz="2000" b="0" i="0" u="none" strike="noStrike" cap="none" dirty="0">
                <a:solidFill>
                  <a:srgbClr val="C00000"/>
                </a:solidFill>
                <a:latin typeface="Arial"/>
                <a:ea typeface="Arial"/>
                <a:cs typeface="Arial"/>
                <a:sym typeface="Arial"/>
              </a:rPr>
              <a:t>6. </a:t>
            </a:r>
            <a:r>
              <a:rPr lang="en-US" sz="2000" b="0" i="0" u="none" strike="noStrike" cap="none" dirty="0">
                <a:solidFill>
                  <a:schemeClr val="dk1"/>
                </a:solidFill>
                <a:latin typeface="Arial"/>
                <a:ea typeface="Arial"/>
                <a:cs typeface="Arial"/>
                <a:sym typeface="Arial"/>
              </a:rPr>
              <a:t>Drugs like antacids, complementary therapies, antidepressants and Viagra could likely cause drug interactions. (True or False)</a:t>
            </a:r>
            <a:endParaRPr dirty="0"/>
          </a:p>
          <a:p>
            <a:pPr marL="0" marR="0" lvl="1"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1"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1" indent="0" algn="l" rtl="0">
              <a:lnSpc>
                <a:spcPct val="100000"/>
              </a:lnSpc>
              <a:spcBef>
                <a:spcPts val="0"/>
              </a:spcBef>
              <a:spcAft>
                <a:spcPts val="0"/>
              </a:spcAft>
              <a:buClr>
                <a:srgbClr val="C00000"/>
              </a:buClr>
              <a:buSzPts val="2000"/>
              <a:buFont typeface="Arial"/>
              <a:buNone/>
            </a:pPr>
            <a:r>
              <a:rPr lang="en-US" sz="2000" b="0" i="0" u="none" strike="noStrike" cap="none" dirty="0">
                <a:solidFill>
                  <a:srgbClr val="C00000"/>
                </a:solidFill>
                <a:latin typeface="Arial"/>
                <a:ea typeface="Arial"/>
                <a:cs typeface="Arial"/>
                <a:sym typeface="Arial"/>
              </a:rPr>
              <a:t>7. </a:t>
            </a:r>
            <a:r>
              <a:rPr lang="en-US" sz="2000" b="0" i="0" u="none" strike="noStrike" cap="none" dirty="0">
                <a:solidFill>
                  <a:schemeClr val="dk1"/>
                </a:solidFill>
                <a:latin typeface="Arial"/>
                <a:ea typeface="Arial"/>
                <a:cs typeface="Arial"/>
                <a:sym typeface="Arial"/>
              </a:rPr>
              <a:t>What are some things to do to avoid drug interactions? List</a:t>
            </a:r>
            <a:endParaRPr dirty="0"/>
          </a:p>
          <a:p>
            <a:pPr marL="0" marR="0" lvl="1"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1"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dirty="0">
              <a:solidFill>
                <a:schemeClr val="dk1"/>
              </a:solidFill>
              <a:latin typeface="Arial"/>
              <a:ea typeface="Arial"/>
              <a:cs typeface="Arial"/>
              <a:sym typeface="Arial"/>
            </a:endParaRPr>
          </a:p>
        </p:txBody>
      </p:sp>
      <p:sp>
        <p:nvSpPr>
          <p:cNvPr id="307" name="Google Shape;307;p19"/>
          <p:cNvSpPr txBox="1"/>
          <p:nvPr/>
        </p:nvSpPr>
        <p:spPr>
          <a:xfrm>
            <a:off x="9525" y="400050"/>
            <a:ext cx="2290762" cy="260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Clr>
                <a:srgbClr val="FFFFFF"/>
              </a:buClr>
              <a:buSzPts val="1200"/>
              <a:buFont typeface="Arial"/>
              <a:buNone/>
            </a:pPr>
            <a:r>
              <a:rPr lang="en-US" sz="1200" b="0" i="0" u="none">
                <a:solidFill>
                  <a:srgbClr val="FFFFFF"/>
                </a:solidFill>
                <a:latin typeface="Arial"/>
                <a:ea typeface="Arial"/>
                <a:cs typeface="Arial"/>
                <a:sym typeface="Arial"/>
              </a:rPr>
              <a:t>Supporting Clients with Disclosure</a:t>
            </a:r>
            <a:endParaRPr/>
          </a:p>
        </p:txBody>
      </p:sp>
      <p:sp>
        <p:nvSpPr>
          <p:cNvPr id="143" name="Google Shape;143;p2"/>
          <p:cNvSpPr txBox="1">
            <a:spLocks noGrp="1"/>
          </p:cNvSpPr>
          <p:nvPr>
            <p:ph type="title"/>
          </p:nvPr>
        </p:nvSpPr>
        <p:spPr>
          <a:xfrm>
            <a:off x="609600" y="9144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Objectives</a:t>
            </a:r>
            <a:endParaRPr/>
          </a:p>
        </p:txBody>
      </p:sp>
      <p:sp>
        <p:nvSpPr>
          <p:cNvPr id="144" name="Google Shape;144;p2"/>
          <p:cNvSpPr txBox="1">
            <a:spLocks noGrp="1"/>
          </p:cNvSpPr>
          <p:nvPr>
            <p:ph type="body" idx="1"/>
          </p:nvPr>
        </p:nvSpPr>
        <p:spPr>
          <a:xfrm>
            <a:off x="609600" y="1657350"/>
            <a:ext cx="7924800" cy="38290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400"/>
              <a:buNone/>
            </a:pPr>
            <a:r>
              <a:rPr lang="en-US" sz="2400" b="0" i="0" u="none" dirty="0">
                <a:solidFill>
                  <a:schemeClr val="dk1"/>
                </a:solidFill>
                <a:latin typeface="Arial"/>
                <a:ea typeface="Arial"/>
                <a:cs typeface="Arial"/>
                <a:sym typeface="Arial"/>
              </a:rPr>
              <a:t>At the end of this unit, participants will be able to:</a:t>
            </a:r>
            <a:endParaRPr dirty="0"/>
          </a:p>
          <a:p>
            <a:pPr marL="0" lvl="0" indent="-152400" algn="l" rtl="0">
              <a:lnSpc>
                <a:spcPct val="100000"/>
              </a:lnSpc>
              <a:spcBef>
                <a:spcPts val="480"/>
              </a:spcBef>
              <a:spcAft>
                <a:spcPts val="0"/>
              </a:spcAft>
              <a:buClr>
                <a:srgbClr val="C00000"/>
              </a:buClr>
              <a:buSzPts val="2400"/>
              <a:buFont typeface="Noto Sans Symbols"/>
              <a:buChar char="▪"/>
            </a:pPr>
            <a:r>
              <a:rPr lang="en-US" sz="2400" b="0" i="0" u="none" dirty="0">
                <a:solidFill>
                  <a:schemeClr val="dk1"/>
                </a:solidFill>
                <a:latin typeface="Arial"/>
                <a:ea typeface="Arial"/>
                <a:cs typeface="Arial"/>
                <a:sym typeface="Arial"/>
              </a:rPr>
              <a:t>Understand drug-drug, drug-condition, drug-food, and drug-alcohol interactions</a:t>
            </a:r>
            <a:endParaRPr dirty="0"/>
          </a:p>
          <a:p>
            <a:pPr marL="0" lvl="0" indent="-152400" algn="l" rtl="0">
              <a:lnSpc>
                <a:spcPct val="100000"/>
              </a:lnSpc>
              <a:spcBef>
                <a:spcPts val="480"/>
              </a:spcBef>
              <a:spcAft>
                <a:spcPts val="0"/>
              </a:spcAft>
              <a:buClr>
                <a:srgbClr val="C00000"/>
              </a:buClr>
              <a:buSzPts val="2400"/>
              <a:buFont typeface="Noto Sans Symbols"/>
              <a:buChar char="▪"/>
            </a:pPr>
            <a:r>
              <a:rPr lang="en-US" sz="2400" b="0" i="0" u="none" dirty="0">
                <a:solidFill>
                  <a:schemeClr val="dk1"/>
                </a:solidFill>
                <a:latin typeface="Arial"/>
                <a:ea typeface="Arial"/>
                <a:cs typeface="Arial"/>
                <a:sym typeface="Arial"/>
              </a:rPr>
              <a:t>Explain polypharmacy and related issues</a:t>
            </a:r>
            <a:endParaRPr dirty="0"/>
          </a:p>
          <a:p>
            <a:pPr marL="0" lvl="0" indent="-152400" algn="l" rtl="0">
              <a:lnSpc>
                <a:spcPct val="100000"/>
              </a:lnSpc>
              <a:spcBef>
                <a:spcPts val="480"/>
              </a:spcBef>
              <a:spcAft>
                <a:spcPts val="0"/>
              </a:spcAft>
              <a:buClr>
                <a:srgbClr val="C00000"/>
              </a:buClr>
              <a:buSzPts val="2400"/>
              <a:buFont typeface="Noto Sans Symbols"/>
              <a:buChar char="▪"/>
            </a:pPr>
            <a:r>
              <a:rPr lang="en-US" sz="2400" b="0" i="0" u="none" dirty="0">
                <a:solidFill>
                  <a:schemeClr val="dk1"/>
                </a:solidFill>
                <a:latin typeface="Arial"/>
                <a:ea typeface="Arial"/>
                <a:cs typeface="Arial"/>
                <a:sym typeface="Arial"/>
              </a:rPr>
              <a:t>Discuss how the body process drugs</a:t>
            </a:r>
            <a:endParaRPr dirty="0"/>
          </a:p>
          <a:p>
            <a:pPr marL="0" lvl="0" indent="-152400" algn="l" rtl="0">
              <a:lnSpc>
                <a:spcPct val="100000"/>
              </a:lnSpc>
              <a:spcBef>
                <a:spcPts val="480"/>
              </a:spcBef>
              <a:spcAft>
                <a:spcPts val="0"/>
              </a:spcAft>
              <a:buClr>
                <a:srgbClr val="C00000"/>
              </a:buClr>
              <a:buSzPts val="2400"/>
              <a:buFont typeface="Noto Sans Symbols"/>
              <a:buChar char="▪"/>
            </a:pPr>
            <a:r>
              <a:rPr lang="en-US" sz="2400" b="0" i="0" u="none" dirty="0">
                <a:solidFill>
                  <a:schemeClr val="dk1"/>
                </a:solidFill>
                <a:latin typeface="Arial"/>
                <a:ea typeface="Arial"/>
                <a:cs typeface="Arial"/>
                <a:sym typeface="Arial"/>
              </a:rPr>
              <a:t>Discuss drugs that may interact with HIV drugs</a:t>
            </a:r>
            <a:endParaRPr dirty="0"/>
          </a:p>
          <a:p>
            <a:pPr marL="0" lvl="0" indent="-152400" algn="l" rtl="0">
              <a:lnSpc>
                <a:spcPct val="100000"/>
              </a:lnSpc>
              <a:spcBef>
                <a:spcPts val="480"/>
              </a:spcBef>
              <a:spcAft>
                <a:spcPts val="0"/>
              </a:spcAft>
              <a:buClr>
                <a:srgbClr val="C00000"/>
              </a:buClr>
              <a:buSzPts val="2400"/>
              <a:buFont typeface="Noto Sans Symbols"/>
              <a:buChar char="▪"/>
            </a:pPr>
            <a:r>
              <a:rPr lang="en-US" sz="2400" b="0" i="0" u="none" dirty="0">
                <a:solidFill>
                  <a:schemeClr val="dk1"/>
                </a:solidFill>
                <a:latin typeface="Arial"/>
                <a:ea typeface="Arial"/>
                <a:cs typeface="Arial"/>
                <a:sym typeface="Arial"/>
              </a:rPr>
              <a:t>Discuss how to avoid drug interactions</a:t>
            </a:r>
            <a:endParaRPr dirty="0"/>
          </a:p>
          <a:p>
            <a:pPr marL="0" lvl="0" indent="-152400" algn="l" rtl="0">
              <a:lnSpc>
                <a:spcPct val="100000"/>
              </a:lnSpc>
              <a:spcBef>
                <a:spcPts val="480"/>
              </a:spcBef>
              <a:spcAft>
                <a:spcPts val="0"/>
              </a:spcAft>
              <a:buClr>
                <a:srgbClr val="C00000"/>
              </a:buClr>
              <a:buSzPts val="2400"/>
              <a:buFont typeface="Noto Sans Symbols"/>
              <a:buChar char="▪"/>
            </a:pPr>
            <a:r>
              <a:rPr lang="en-US" sz="2400" b="0" i="0" u="none" dirty="0">
                <a:solidFill>
                  <a:schemeClr val="dk1"/>
                </a:solidFill>
                <a:latin typeface="Arial"/>
                <a:ea typeface="Arial"/>
                <a:cs typeface="Arial"/>
                <a:sym typeface="Arial"/>
              </a:rPr>
              <a:t>Use online resources to check for drug interactions</a:t>
            </a:r>
            <a:br>
              <a:rPr lang="en-US" sz="2400" b="0" i="0" u="none" dirty="0">
                <a:solidFill>
                  <a:schemeClr val="dk1"/>
                </a:solidFill>
                <a:latin typeface="Arial"/>
                <a:ea typeface="Arial"/>
                <a:cs typeface="Arial"/>
                <a:sym typeface="Arial"/>
              </a:rPr>
            </a:br>
            <a:endParaRPr dirty="0"/>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45" name="Google Shape;145;p2"/>
          <p:cNvSpPr txBox="1"/>
          <p:nvPr/>
        </p:nvSpPr>
        <p:spPr>
          <a:xfrm>
            <a:off x="-1546225" y="-506412"/>
            <a:ext cx="138112"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46" name="Google Shape;146;p2"/>
          <p:cNvSpPr txBox="1"/>
          <p:nvPr/>
        </p:nvSpPr>
        <p:spPr>
          <a:xfrm>
            <a:off x="0" y="381000"/>
            <a:ext cx="2438400"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100"/>
              <a:buFont typeface="Arial"/>
              <a:buNone/>
            </a:pPr>
            <a:r>
              <a:rPr lang="en-US" sz="1100" b="0" i="0" u="none">
                <a:solidFill>
                  <a:schemeClr val="lt1"/>
                </a:solidFill>
                <a:latin typeface="Arial"/>
                <a:ea typeface="Arial"/>
                <a:cs typeface="Arial"/>
                <a:sym typeface="Arial"/>
              </a:rPr>
              <a:t>Medication and Drug Interactions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References</a:t>
            </a:r>
            <a:endParaRPr/>
          </a:p>
        </p:txBody>
      </p:sp>
      <p:sp>
        <p:nvSpPr>
          <p:cNvPr id="313" name="Google Shape;313;p20"/>
          <p:cNvSpPr txBox="1">
            <a:spLocks noGrp="1"/>
          </p:cNvSpPr>
          <p:nvPr>
            <p:ph type="body" idx="1"/>
          </p:nvPr>
        </p:nvSpPr>
        <p:spPr>
          <a:xfrm>
            <a:off x="274637" y="1298575"/>
            <a:ext cx="8594725" cy="49371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1800"/>
              <a:buFont typeface="Arial"/>
              <a:buAutoNum type="arabicPeriod"/>
            </a:pPr>
            <a:r>
              <a:rPr lang="en-US" sz="1800" b="0" i="0" u="none" dirty="0">
                <a:solidFill>
                  <a:schemeClr val="dk1"/>
                </a:solidFill>
                <a:latin typeface="Arial"/>
                <a:ea typeface="Arial"/>
                <a:cs typeface="Arial"/>
                <a:sym typeface="Arial"/>
              </a:rPr>
              <a:t>Positively Aware. 2019 HIV Drug Guide. </a:t>
            </a:r>
            <a:r>
              <a:rPr lang="en-US" sz="1800" b="0" i="0" u="sng" dirty="0">
                <a:solidFill>
                  <a:schemeClr val="dk1"/>
                </a:solidFill>
                <a:latin typeface="Arial"/>
                <a:ea typeface="Arial"/>
                <a:cs typeface="Arial"/>
                <a:sym typeface="Arial"/>
                <a:hlinkClick r:id="rId3"/>
              </a:rPr>
              <a:t>https://www.positivelyaware.com/issues/march-april-2019-2019-hiv-drug-guide</a:t>
            </a:r>
            <a:endParaRPr sz="1800" b="0" i="0" u="none" dirty="0">
              <a:solidFill>
                <a:schemeClr val="dk1"/>
              </a:solidFill>
              <a:latin typeface="Arial"/>
              <a:ea typeface="Arial"/>
              <a:cs typeface="Arial"/>
              <a:sym typeface="Arial"/>
            </a:endParaRPr>
          </a:p>
          <a:p>
            <a:pPr marL="342900" marR="0" lvl="0" indent="-342900" algn="l" rtl="0">
              <a:lnSpc>
                <a:spcPct val="100000"/>
              </a:lnSpc>
              <a:spcBef>
                <a:spcPts val="360"/>
              </a:spcBef>
              <a:spcAft>
                <a:spcPts val="0"/>
              </a:spcAft>
              <a:buClr>
                <a:srgbClr val="C00000"/>
              </a:buClr>
              <a:buSzPts val="1800"/>
              <a:buFont typeface="Arial"/>
              <a:buAutoNum type="arabicPeriod"/>
            </a:pPr>
            <a:r>
              <a:rPr lang="en-US" sz="1800" b="0" i="0" u="none" dirty="0">
                <a:solidFill>
                  <a:schemeClr val="dk1"/>
                </a:solidFill>
                <a:latin typeface="Arial"/>
                <a:ea typeface="Arial"/>
                <a:cs typeface="Arial"/>
                <a:sym typeface="Arial"/>
              </a:rPr>
              <a:t>Anderson, P.L. (2005). The ABC’s of Pharmacokinetics: What’s PK got to do with it? Positively Aware. </a:t>
            </a:r>
            <a:endParaRPr sz="1800" b="0" i="0" u="none" dirty="0">
              <a:solidFill>
                <a:schemeClr val="dk1"/>
              </a:solidFill>
              <a:latin typeface="Arial"/>
              <a:ea typeface="Arial"/>
              <a:cs typeface="Arial"/>
              <a:sym typeface="Arial"/>
            </a:endParaRPr>
          </a:p>
          <a:p>
            <a:pPr marL="342900" marR="0" lvl="0" indent="-342900" algn="l" rtl="0">
              <a:lnSpc>
                <a:spcPct val="100000"/>
              </a:lnSpc>
              <a:spcBef>
                <a:spcPts val="360"/>
              </a:spcBef>
              <a:spcAft>
                <a:spcPts val="0"/>
              </a:spcAft>
              <a:buClr>
                <a:srgbClr val="C00000"/>
              </a:buClr>
              <a:buSzPts val="1800"/>
              <a:buFont typeface="Arial"/>
              <a:buAutoNum type="arabicPeriod"/>
            </a:pPr>
            <a:r>
              <a:rPr lang="en-US" sz="1800" b="0" i="0" u="none" dirty="0">
                <a:solidFill>
                  <a:schemeClr val="dk1"/>
                </a:solidFill>
                <a:latin typeface="Arial"/>
                <a:ea typeface="Arial"/>
                <a:cs typeface="Arial"/>
                <a:sym typeface="Arial"/>
              </a:rPr>
              <a:t>Positively Aware - </a:t>
            </a:r>
            <a:r>
              <a:rPr lang="en-US" sz="1800" b="0" i="0" u="sng" dirty="0">
                <a:solidFill>
                  <a:schemeClr val="dk1"/>
                </a:solidFill>
                <a:latin typeface="Arial"/>
                <a:ea typeface="Arial"/>
                <a:cs typeface="Arial"/>
                <a:sym typeface="Arial"/>
                <a:hlinkClick r:id="rId4"/>
              </a:rPr>
              <a:t>http://www.thebody.com/content/80958/uderstanding-drug-interactions.html</a:t>
            </a:r>
            <a:endParaRPr dirty="0"/>
          </a:p>
          <a:p>
            <a:pPr marL="342900" marR="0" lvl="0" indent="-342900" algn="l" rtl="0">
              <a:lnSpc>
                <a:spcPct val="100000"/>
              </a:lnSpc>
              <a:spcBef>
                <a:spcPts val="360"/>
              </a:spcBef>
              <a:spcAft>
                <a:spcPts val="0"/>
              </a:spcAft>
              <a:buClr>
                <a:srgbClr val="C00000"/>
              </a:buClr>
              <a:buSzPts val="1800"/>
              <a:buFont typeface="Arial"/>
              <a:buAutoNum type="arabicPeriod"/>
            </a:pPr>
            <a:r>
              <a:rPr lang="en-US" sz="1800" b="0" i="0" u="none" dirty="0">
                <a:solidFill>
                  <a:schemeClr val="dk1"/>
                </a:solidFill>
                <a:latin typeface="Arial"/>
                <a:ea typeface="Arial"/>
                <a:cs typeface="Arial"/>
                <a:sym typeface="Arial"/>
              </a:rPr>
              <a:t>The Well Project -  </a:t>
            </a:r>
            <a:r>
              <a:rPr lang="en-US" sz="1800" b="0" i="0" u="sng" dirty="0">
                <a:solidFill>
                  <a:schemeClr val="dk1"/>
                </a:solidFill>
                <a:latin typeface="Arial"/>
                <a:ea typeface="Arial"/>
                <a:cs typeface="Arial"/>
                <a:sym typeface="Arial"/>
                <a:hlinkClick r:id="rId5"/>
              </a:rPr>
              <a:t>http://www.thebody.com/content/58994/drug-interactions-and-hivaids.html</a:t>
            </a:r>
            <a:endParaRPr dirty="0"/>
          </a:p>
          <a:p>
            <a:pPr marL="342900" marR="0" lvl="0" indent="-342900" algn="l" rtl="0">
              <a:lnSpc>
                <a:spcPct val="100000"/>
              </a:lnSpc>
              <a:spcBef>
                <a:spcPts val="360"/>
              </a:spcBef>
              <a:spcAft>
                <a:spcPts val="0"/>
              </a:spcAft>
              <a:buClr>
                <a:srgbClr val="C00000"/>
              </a:buClr>
              <a:buSzPts val="1800"/>
              <a:buFont typeface="Arial"/>
              <a:buAutoNum type="arabicPeriod"/>
            </a:pPr>
            <a:r>
              <a:rPr lang="en-US" sz="1800" b="0" i="0" u="none" dirty="0" err="1">
                <a:solidFill>
                  <a:schemeClr val="dk1"/>
                </a:solidFill>
                <a:latin typeface="Arial"/>
                <a:ea typeface="Arial"/>
                <a:cs typeface="Arial"/>
                <a:sym typeface="Arial"/>
              </a:rPr>
              <a:t>AIDSinfo</a:t>
            </a:r>
            <a:r>
              <a:rPr lang="en-US" sz="1800" b="0" i="0" u="none" dirty="0">
                <a:solidFill>
                  <a:schemeClr val="dk1"/>
                </a:solidFill>
                <a:latin typeface="Arial"/>
                <a:ea typeface="Arial"/>
                <a:cs typeface="Arial"/>
                <a:sym typeface="Arial"/>
              </a:rPr>
              <a:t> - </a:t>
            </a:r>
            <a:r>
              <a:rPr lang="en-US" sz="1800" b="0" i="0" u="sng" dirty="0">
                <a:solidFill>
                  <a:schemeClr val="dk1"/>
                </a:solidFill>
                <a:latin typeface="Arial"/>
                <a:ea typeface="Arial"/>
                <a:cs typeface="Arial"/>
                <a:sym typeface="Arial"/>
                <a:hlinkClick r:id="rId4"/>
              </a:rPr>
              <a:t>http://www.thebody.com/content/79250/what-is-a-drug-interaction.html</a:t>
            </a:r>
            <a:endParaRPr dirty="0"/>
          </a:p>
          <a:p>
            <a:pPr marL="342900" marR="0" lvl="0" indent="-228600" algn="l" rtl="0">
              <a:lnSpc>
                <a:spcPct val="100000"/>
              </a:lnSpc>
              <a:spcBef>
                <a:spcPts val="360"/>
              </a:spcBef>
              <a:spcAft>
                <a:spcPts val="0"/>
              </a:spcAft>
              <a:buClr>
                <a:srgbClr val="2675B4"/>
              </a:buClr>
              <a:buSzPts val="1800"/>
              <a:buFont typeface="Arial"/>
              <a:buNone/>
            </a:pPr>
            <a:endParaRPr sz="1800" b="1" i="0" u="none" dirty="0">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rgbClr val="2675B4"/>
              </a:buClr>
              <a:buSzPts val="1400"/>
              <a:buFont typeface="Noto Sans Symbols"/>
              <a:buNone/>
            </a:pPr>
            <a:endParaRPr sz="1400" b="1" i="0" u="none" dirty="0">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rgbClr val="2675B4"/>
              </a:buClr>
              <a:buSzPts val="1400"/>
              <a:buFont typeface="Noto Sans Symbols"/>
              <a:buNone/>
            </a:pPr>
            <a:endParaRPr sz="1400" b="1" i="0" u="none" dirty="0">
              <a:solidFill>
                <a:schemeClr val="dk1"/>
              </a:solidFill>
              <a:latin typeface="Arial"/>
              <a:ea typeface="Arial"/>
              <a:cs typeface="Arial"/>
              <a:sym typeface="Arial"/>
            </a:endParaRPr>
          </a:p>
          <a:p>
            <a:pPr marL="342900" marR="0" lvl="0" indent="-254000" algn="l" rtl="0">
              <a:spcBef>
                <a:spcPts val="280"/>
              </a:spcBef>
              <a:spcAft>
                <a:spcPts val="0"/>
              </a:spcAft>
              <a:buClr>
                <a:srgbClr val="2675B4"/>
              </a:buClr>
              <a:buSzPts val="1400"/>
              <a:buFont typeface="Noto Sans Symbols"/>
              <a:buNone/>
            </a:pPr>
            <a:endParaRPr sz="1400" b="1" i="0" u="none" dirty="0">
              <a:solidFill>
                <a:schemeClr val="dk1"/>
              </a:solidFill>
              <a:latin typeface="Arial"/>
              <a:ea typeface="Arial"/>
              <a:cs typeface="Arial"/>
              <a:sym typeface="Arial"/>
            </a:endParaRPr>
          </a:p>
        </p:txBody>
      </p:sp>
      <p:sp>
        <p:nvSpPr>
          <p:cNvPr id="314" name="Google Shape;314;p20"/>
          <p:cNvSpPr txBox="1"/>
          <p:nvPr/>
        </p:nvSpPr>
        <p:spPr>
          <a:xfrm>
            <a:off x="0" y="381000"/>
            <a:ext cx="2290762"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What is a Drug Interaction?</a:t>
            </a:r>
            <a:endParaRPr/>
          </a:p>
        </p:txBody>
      </p:sp>
      <p:sp>
        <p:nvSpPr>
          <p:cNvPr id="152" name="Google Shape;152;p3" descr="Drug Interaction Chart"/>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153" name="Google Shape;153;p3"/>
          <p:cNvPicPr preferRelativeResize="0"/>
          <p:nvPr/>
        </p:nvPicPr>
        <p:blipFill rotWithShape="1">
          <a:blip r:embed="rId3">
            <a:alphaModFix/>
          </a:blip>
          <a:srcRect/>
          <a:stretch/>
        </p:blipFill>
        <p:spPr>
          <a:xfrm>
            <a:off x="2552700" y="3451225"/>
            <a:ext cx="4038600" cy="1971675"/>
          </a:xfrm>
          <a:prstGeom prst="rect">
            <a:avLst/>
          </a:prstGeom>
          <a:noFill/>
          <a:ln>
            <a:noFill/>
          </a:ln>
        </p:spPr>
      </p:pic>
      <p:sp>
        <p:nvSpPr>
          <p:cNvPr id="154" name="Google Shape;154;p3"/>
          <p:cNvSpPr txBox="1"/>
          <p:nvPr/>
        </p:nvSpPr>
        <p:spPr>
          <a:xfrm>
            <a:off x="1085850" y="1371600"/>
            <a:ext cx="7543800" cy="2062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 reaction between two (or more) drugs, a food or beverage, or a medical condition. </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There are 3 types of drug interactions:</a:t>
            </a:r>
            <a:endParaRPr/>
          </a:p>
          <a:p>
            <a:pPr marL="0" marR="0" lvl="0" indent="-101600" algn="l" rtl="0">
              <a:lnSpc>
                <a:spcPct val="100000"/>
              </a:lnSpc>
              <a:spcBef>
                <a:spcPts val="0"/>
              </a:spcBef>
              <a:spcAft>
                <a:spcPts val="0"/>
              </a:spcAft>
              <a:buClr>
                <a:srgbClr val="C00000"/>
              </a:buClr>
              <a:buSzPts val="1600"/>
              <a:buFont typeface="Noto Sans Symbols"/>
              <a:buChar char="▪"/>
            </a:pPr>
            <a:r>
              <a:rPr lang="en-US" sz="1600" b="0" i="0" u="none">
                <a:solidFill>
                  <a:schemeClr val="dk1"/>
                </a:solidFill>
                <a:latin typeface="Arial"/>
                <a:ea typeface="Arial"/>
                <a:cs typeface="Arial"/>
                <a:sym typeface="Arial"/>
              </a:rPr>
              <a:t>Drug-drug interaction – a reaction between two (or more) drugs</a:t>
            </a:r>
            <a:endParaRPr/>
          </a:p>
          <a:p>
            <a:pPr marL="0" marR="0" lvl="0" indent="-101600" algn="l" rtl="0">
              <a:lnSpc>
                <a:spcPct val="100000"/>
              </a:lnSpc>
              <a:spcBef>
                <a:spcPts val="0"/>
              </a:spcBef>
              <a:spcAft>
                <a:spcPts val="0"/>
              </a:spcAft>
              <a:buClr>
                <a:srgbClr val="C00000"/>
              </a:buClr>
              <a:buSzPts val="1600"/>
              <a:buFont typeface="Noto Sans Symbols"/>
              <a:buChar char="▪"/>
            </a:pPr>
            <a:r>
              <a:rPr lang="en-US" sz="1600" b="0" i="0" u="none">
                <a:solidFill>
                  <a:schemeClr val="dk1"/>
                </a:solidFill>
                <a:latin typeface="Arial"/>
                <a:ea typeface="Arial"/>
                <a:cs typeface="Arial"/>
                <a:sym typeface="Arial"/>
              </a:rPr>
              <a:t>Drug-food interaction – a reaction between a drug and a food or beverage</a:t>
            </a:r>
            <a:endParaRPr/>
          </a:p>
          <a:p>
            <a:pPr marL="0" marR="0" lvl="0" indent="-101600" algn="l" rtl="0">
              <a:lnSpc>
                <a:spcPct val="100000"/>
              </a:lnSpc>
              <a:spcBef>
                <a:spcPts val="0"/>
              </a:spcBef>
              <a:spcAft>
                <a:spcPts val="0"/>
              </a:spcAft>
              <a:buClr>
                <a:srgbClr val="C00000"/>
              </a:buClr>
              <a:buSzPts val="1600"/>
              <a:buFont typeface="Noto Sans Symbols"/>
              <a:buChar char="▪"/>
            </a:pPr>
            <a:r>
              <a:rPr lang="en-US" sz="1600" b="0" i="0" u="none">
                <a:solidFill>
                  <a:schemeClr val="dk1"/>
                </a:solidFill>
                <a:latin typeface="Arial"/>
                <a:ea typeface="Arial"/>
                <a:cs typeface="Arial"/>
                <a:sym typeface="Arial"/>
              </a:rPr>
              <a:t>Drug-condition interaction – a reaction that occurs when taking a drug while having an existing medical condition</a:t>
            </a:r>
            <a:endParaRPr/>
          </a:p>
        </p:txBody>
      </p:sp>
      <p:sp>
        <p:nvSpPr>
          <p:cNvPr id="155" name="Google Shape;155;p3"/>
          <p:cNvSpPr txBox="1"/>
          <p:nvPr/>
        </p:nvSpPr>
        <p:spPr>
          <a:xfrm>
            <a:off x="0" y="381000"/>
            <a:ext cx="2438400"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100"/>
              <a:buFont typeface="Arial"/>
              <a:buNone/>
            </a:pPr>
            <a:r>
              <a:rPr lang="en-US" sz="1100" b="0" i="0" u="none">
                <a:solidFill>
                  <a:schemeClr val="lt1"/>
                </a:solidFill>
                <a:latin typeface="Arial"/>
                <a:ea typeface="Arial"/>
                <a:cs typeface="Arial"/>
                <a:sym typeface="Arial"/>
              </a:rPr>
              <a:t>Medication and Drug Interactions </a:t>
            </a:r>
            <a:endParaRPr/>
          </a:p>
        </p:txBody>
      </p:sp>
      <p:sp>
        <p:nvSpPr>
          <p:cNvPr id="156" name="Google Shape;156;p3"/>
          <p:cNvSpPr txBox="1"/>
          <p:nvPr/>
        </p:nvSpPr>
        <p:spPr>
          <a:xfrm>
            <a:off x="307975" y="5422900"/>
            <a:ext cx="5718175" cy="2460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0" i="0" u="none" dirty="0">
                <a:solidFill>
                  <a:schemeClr val="dk1"/>
                </a:solidFill>
                <a:latin typeface="Arial"/>
                <a:ea typeface="Arial"/>
                <a:cs typeface="Arial"/>
                <a:sym typeface="Arial"/>
              </a:rPr>
              <a:t>Photo: </a:t>
            </a:r>
            <a:r>
              <a:rPr lang="en-US" sz="1000" b="0" i="0" u="sng" dirty="0">
                <a:solidFill>
                  <a:schemeClr val="dk1"/>
                </a:solidFill>
                <a:latin typeface="Arial"/>
                <a:ea typeface="Arial"/>
                <a:cs typeface="Arial"/>
                <a:sym typeface="Arial"/>
                <a:hlinkClick r:id="rId4"/>
              </a:rPr>
              <a:t>https://aidsinfo.nih.gov/understanding-hiv-aids/fact-sheets/21/95/what-is-a-drug-interaction-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p:nvPr/>
        </p:nvSpPr>
        <p:spPr>
          <a:xfrm>
            <a:off x="1703387" y="454025"/>
            <a:ext cx="1841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2" name="Google Shape;162;p4"/>
          <p:cNvSpPr txBox="1"/>
          <p:nvPr/>
        </p:nvSpPr>
        <p:spPr>
          <a:xfrm>
            <a:off x="4876800" y="584200"/>
            <a:ext cx="149225"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3" name="Google Shape;163;p4"/>
          <p:cNvSpPr txBox="1"/>
          <p:nvPr/>
        </p:nvSpPr>
        <p:spPr>
          <a:xfrm>
            <a:off x="474662" y="447675"/>
            <a:ext cx="8212137" cy="7651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Drug-Drug and Drug-Condition Interactions</a:t>
            </a:r>
            <a:endParaRPr/>
          </a:p>
        </p:txBody>
      </p:sp>
      <p:sp>
        <p:nvSpPr>
          <p:cNvPr id="164" name="Google Shape;164;p4"/>
          <p:cNvSpPr txBox="1"/>
          <p:nvPr/>
        </p:nvSpPr>
        <p:spPr>
          <a:xfrm>
            <a:off x="431800" y="3048000"/>
            <a:ext cx="4364037" cy="3124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Drug-Drug Interactions</a:t>
            </a:r>
            <a:endParaRPr dirty="0"/>
          </a:p>
          <a:p>
            <a:pPr marL="0" marR="0" lvl="0" indent="0" algn="l" rtl="0">
              <a:lnSpc>
                <a:spcPct val="90000"/>
              </a:lnSpc>
              <a:spcBef>
                <a:spcPts val="36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148590" algn="l" rtl="0">
              <a:lnSpc>
                <a:spcPct val="90000"/>
              </a:lnSpc>
              <a:spcBef>
                <a:spcPts val="360"/>
              </a:spcBef>
              <a:spcAft>
                <a:spcPts val="0"/>
              </a:spcAft>
              <a:buClr>
                <a:srgbClr val="C00000"/>
              </a:buClr>
              <a:buSzPts val="2340"/>
              <a:buFont typeface="Noto Sans Symbols"/>
              <a:buChar char="▪"/>
            </a:pPr>
            <a:r>
              <a:rPr lang="en-US" sz="1800" b="0" i="0" u="none" dirty="0">
                <a:solidFill>
                  <a:schemeClr val="dk1"/>
                </a:solidFill>
                <a:latin typeface="Arial"/>
                <a:ea typeface="Arial"/>
                <a:cs typeface="Arial"/>
                <a:sym typeface="Arial"/>
              </a:rPr>
              <a:t>Occur when one medication affects the level of another medication.</a:t>
            </a:r>
            <a:endParaRPr dirty="0"/>
          </a:p>
          <a:p>
            <a:pPr marL="0" marR="0" lvl="0" indent="0" algn="l" rtl="0">
              <a:lnSpc>
                <a:spcPct val="90000"/>
              </a:lnSpc>
              <a:spcBef>
                <a:spcPts val="160"/>
              </a:spcBef>
              <a:spcAft>
                <a:spcPts val="0"/>
              </a:spcAft>
              <a:buClr>
                <a:srgbClr val="C00000"/>
              </a:buClr>
              <a:buSzPts val="1040"/>
              <a:buFont typeface="Noto Sans Symbols"/>
              <a:buNone/>
            </a:pPr>
            <a:endParaRPr sz="800" b="0" i="0" u="none" dirty="0">
              <a:solidFill>
                <a:schemeClr val="dk1"/>
              </a:solidFill>
              <a:latin typeface="Arial"/>
              <a:ea typeface="Arial"/>
              <a:cs typeface="Arial"/>
              <a:sym typeface="Arial"/>
            </a:endParaRPr>
          </a:p>
          <a:p>
            <a:pPr marL="0" marR="0" lvl="0" indent="-148590" algn="l" rtl="0">
              <a:lnSpc>
                <a:spcPct val="90000"/>
              </a:lnSpc>
              <a:spcBef>
                <a:spcPts val="360"/>
              </a:spcBef>
              <a:spcAft>
                <a:spcPts val="0"/>
              </a:spcAft>
              <a:buClr>
                <a:srgbClr val="C00000"/>
              </a:buClr>
              <a:buSzPts val="2340"/>
              <a:buFont typeface="Noto Sans Symbols"/>
              <a:buChar char="▪"/>
            </a:pPr>
            <a:r>
              <a:rPr lang="en-US" sz="1800" b="0" i="0" u="none" dirty="0">
                <a:solidFill>
                  <a:schemeClr val="dk1"/>
                </a:solidFill>
                <a:latin typeface="Arial"/>
                <a:ea typeface="Arial"/>
                <a:cs typeface="Arial"/>
                <a:sym typeface="Arial"/>
              </a:rPr>
              <a:t>For example: the herbal medicine St. John’s Wort may decrease the levels of some HIV medicines. As a result, the HIV medicine may not work as well and the virus could multiply. </a:t>
            </a:r>
            <a:endParaRPr sz="21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100" b="0" i="0" u="none" dirty="0">
              <a:solidFill>
                <a:schemeClr val="dk1"/>
              </a:solidFill>
              <a:latin typeface="Arial"/>
              <a:ea typeface="Arial"/>
              <a:cs typeface="Arial"/>
              <a:sym typeface="Arial"/>
            </a:endParaRPr>
          </a:p>
        </p:txBody>
      </p:sp>
      <p:sp>
        <p:nvSpPr>
          <p:cNvPr id="165" name="Google Shape;165;p4"/>
          <p:cNvSpPr txBox="1"/>
          <p:nvPr/>
        </p:nvSpPr>
        <p:spPr>
          <a:xfrm>
            <a:off x="874712" y="1397000"/>
            <a:ext cx="3911600" cy="549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6" name="Google Shape;166;p4" descr="Cardiology and cardiovascular heart concept as a human blood circulation health medical symbol representing a healthy circulatory heart organ with veins and arteries in a 3d illustration style."/>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7" name="Google Shape;167;p4" descr="Alcohol Basics for Athletes | STACK"/>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8" name="Google Shape;168;p4"/>
          <p:cNvSpPr txBox="1"/>
          <p:nvPr/>
        </p:nvSpPr>
        <p:spPr>
          <a:xfrm>
            <a:off x="5002212" y="3048000"/>
            <a:ext cx="3660775" cy="2590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Drug-Condition Interactions</a:t>
            </a:r>
            <a:endParaRPr/>
          </a:p>
          <a:p>
            <a:pPr marL="0" marR="0" lvl="0" indent="0" algn="l" rtl="0">
              <a:lnSpc>
                <a:spcPct val="90000"/>
              </a:lnSpc>
              <a:spcBef>
                <a:spcPts val="36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148590" algn="l" rtl="0">
              <a:lnSpc>
                <a:spcPct val="90000"/>
              </a:lnSpc>
              <a:spcBef>
                <a:spcPts val="360"/>
              </a:spcBef>
              <a:spcAft>
                <a:spcPts val="0"/>
              </a:spcAft>
              <a:buClr>
                <a:srgbClr val="C00000"/>
              </a:buClr>
              <a:buSzPts val="2340"/>
              <a:buFont typeface="Noto Sans Symbols"/>
              <a:buChar char="▪"/>
            </a:pPr>
            <a:r>
              <a:rPr lang="en-US" sz="1800" b="0" i="0" u="none">
                <a:solidFill>
                  <a:schemeClr val="dk1"/>
                </a:solidFill>
                <a:latin typeface="Arial"/>
                <a:ea typeface="Arial"/>
                <a:cs typeface="Arial"/>
                <a:sym typeface="Arial"/>
              </a:rPr>
              <a:t>Occur when a health condition you have makes a medicine potentially harmful.</a:t>
            </a:r>
            <a:endParaRPr/>
          </a:p>
          <a:p>
            <a:pPr marL="0" marR="0" lvl="0" indent="0" algn="l" rtl="0">
              <a:lnSpc>
                <a:spcPct val="90000"/>
              </a:lnSpc>
              <a:spcBef>
                <a:spcPts val="160"/>
              </a:spcBef>
              <a:spcAft>
                <a:spcPts val="0"/>
              </a:spcAft>
              <a:buClr>
                <a:srgbClr val="C00000"/>
              </a:buClr>
              <a:buSzPts val="1040"/>
              <a:buFont typeface="Noto Sans Symbols"/>
              <a:buNone/>
            </a:pPr>
            <a:endParaRPr sz="800" b="0" i="0" u="none">
              <a:solidFill>
                <a:schemeClr val="dk1"/>
              </a:solidFill>
              <a:latin typeface="Arial"/>
              <a:ea typeface="Arial"/>
              <a:cs typeface="Arial"/>
              <a:sym typeface="Arial"/>
            </a:endParaRPr>
          </a:p>
          <a:p>
            <a:pPr marL="0" marR="0" lvl="0" indent="-148590" algn="l" rtl="0">
              <a:lnSpc>
                <a:spcPct val="90000"/>
              </a:lnSpc>
              <a:spcBef>
                <a:spcPts val="360"/>
              </a:spcBef>
              <a:spcAft>
                <a:spcPts val="0"/>
              </a:spcAft>
              <a:buClr>
                <a:srgbClr val="C00000"/>
              </a:buClr>
              <a:buSzPts val="2340"/>
              <a:buFont typeface="Noto Sans Symbols"/>
              <a:buChar char="▪"/>
            </a:pPr>
            <a:r>
              <a:rPr lang="en-US" sz="1800" b="0" i="0" u="none">
                <a:solidFill>
                  <a:schemeClr val="dk1"/>
                </a:solidFill>
                <a:latin typeface="Arial"/>
                <a:ea typeface="Arial"/>
                <a:cs typeface="Arial"/>
                <a:sym typeface="Arial"/>
              </a:rPr>
              <a:t>For example: certain medicines that treat high blood pressure can make asthma worse. </a:t>
            </a:r>
            <a:endParaRPr sz="21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100" b="0" i="0" u="none">
              <a:solidFill>
                <a:schemeClr val="dk1"/>
              </a:solidFill>
              <a:latin typeface="Arial"/>
              <a:ea typeface="Arial"/>
              <a:cs typeface="Arial"/>
              <a:sym typeface="Arial"/>
            </a:endParaRPr>
          </a:p>
        </p:txBody>
      </p:sp>
      <p:sp>
        <p:nvSpPr>
          <p:cNvPr id="169" name="Google Shape;169;p4"/>
          <p:cNvSpPr txBox="1"/>
          <p:nvPr/>
        </p:nvSpPr>
        <p:spPr>
          <a:xfrm>
            <a:off x="20637" y="415925"/>
            <a:ext cx="2290762" cy="260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pic>
        <p:nvPicPr>
          <p:cNvPr id="170" name="Google Shape;170;p4"/>
          <p:cNvPicPr preferRelativeResize="0"/>
          <p:nvPr/>
        </p:nvPicPr>
        <p:blipFill rotWithShape="1">
          <a:blip r:embed="rId3">
            <a:alphaModFix/>
          </a:blip>
          <a:srcRect/>
          <a:stretch/>
        </p:blipFill>
        <p:spPr>
          <a:xfrm>
            <a:off x="1017587" y="1260475"/>
            <a:ext cx="2771775" cy="1647825"/>
          </a:xfrm>
          <a:prstGeom prst="rect">
            <a:avLst/>
          </a:prstGeom>
          <a:noFill/>
          <a:ln>
            <a:noFill/>
          </a:ln>
        </p:spPr>
      </p:pic>
      <p:pic>
        <p:nvPicPr>
          <p:cNvPr id="171" name="Google Shape;171;p4"/>
          <p:cNvPicPr preferRelativeResize="0"/>
          <p:nvPr/>
        </p:nvPicPr>
        <p:blipFill rotWithShape="1">
          <a:blip r:embed="rId4">
            <a:alphaModFix/>
          </a:blip>
          <a:srcRect/>
          <a:stretch/>
        </p:blipFill>
        <p:spPr>
          <a:xfrm>
            <a:off x="6019800" y="1343025"/>
            <a:ext cx="1128712" cy="156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p:nvPr/>
        </p:nvSpPr>
        <p:spPr>
          <a:xfrm>
            <a:off x="1703387" y="454025"/>
            <a:ext cx="1841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78" name="Google Shape;178;p5"/>
          <p:cNvSpPr txBox="1"/>
          <p:nvPr/>
        </p:nvSpPr>
        <p:spPr>
          <a:xfrm>
            <a:off x="4876800" y="584200"/>
            <a:ext cx="149225"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79" name="Google Shape;179;p5"/>
          <p:cNvSpPr txBox="1"/>
          <p:nvPr/>
        </p:nvSpPr>
        <p:spPr>
          <a:xfrm>
            <a:off x="423862" y="679450"/>
            <a:ext cx="8004175" cy="55403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Drug-Food and Drug-Alcohol Interactions</a:t>
            </a:r>
            <a:endParaRPr/>
          </a:p>
        </p:txBody>
      </p:sp>
      <p:sp>
        <p:nvSpPr>
          <p:cNvPr id="180" name="Google Shape;180;p5"/>
          <p:cNvSpPr txBox="1"/>
          <p:nvPr/>
        </p:nvSpPr>
        <p:spPr>
          <a:xfrm>
            <a:off x="361950" y="1568450"/>
            <a:ext cx="4565650" cy="30083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Drug-Food/Beverage Interactions</a:t>
            </a:r>
            <a:endParaRPr/>
          </a:p>
          <a:p>
            <a:pPr marL="0" marR="0" lvl="0" indent="0" algn="l" rtl="0">
              <a:lnSpc>
                <a:spcPct val="90000"/>
              </a:lnSpc>
              <a:spcBef>
                <a:spcPts val="160"/>
              </a:spcBef>
              <a:spcAft>
                <a:spcPts val="0"/>
              </a:spcAft>
              <a:buClr>
                <a:srgbClr val="C00000"/>
              </a:buClr>
              <a:buSzPts val="1040"/>
              <a:buFont typeface="Noto Sans Symbols"/>
              <a:buNone/>
            </a:pPr>
            <a:endParaRPr sz="800" b="0" i="0" u="none">
              <a:solidFill>
                <a:schemeClr val="dk1"/>
              </a:solidFill>
              <a:latin typeface="Arial"/>
              <a:ea typeface="Arial"/>
              <a:cs typeface="Arial"/>
              <a:sym typeface="Arial"/>
            </a:endParaRPr>
          </a:p>
          <a:p>
            <a:pPr marL="0" marR="0" lvl="0" indent="-115570" algn="l" rtl="0">
              <a:lnSpc>
                <a:spcPct val="90000"/>
              </a:lnSpc>
              <a:spcBef>
                <a:spcPts val="280"/>
              </a:spcBef>
              <a:spcAft>
                <a:spcPts val="0"/>
              </a:spcAft>
              <a:buClr>
                <a:srgbClr val="C00000"/>
              </a:buClr>
              <a:buSzPts val="1820"/>
              <a:buFont typeface="Noto Sans Symbols"/>
              <a:buChar char="▪"/>
            </a:pPr>
            <a:r>
              <a:rPr lang="en-US" sz="1400" b="0" i="0" u="none">
                <a:solidFill>
                  <a:schemeClr val="dk1"/>
                </a:solidFill>
                <a:latin typeface="Arial"/>
                <a:ea typeface="Arial"/>
                <a:cs typeface="Arial"/>
                <a:sym typeface="Arial"/>
              </a:rPr>
              <a:t>Occur when a food or beverage affects how a medicine gets into the blood. A medicine can also change how the body uses a food/beverage.</a:t>
            </a:r>
            <a:br>
              <a:rPr lang="en-US" sz="1400" b="0" i="0" u="none">
                <a:solidFill>
                  <a:schemeClr val="dk1"/>
                </a:solidFill>
                <a:latin typeface="Arial"/>
                <a:ea typeface="Arial"/>
                <a:cs typeface="Arial"/>
                <a:sym typeface="Arial"/>
              </a:rPr>
            </a:br>
            <a:endParaRPr/>
          </a:p>
          <a:p>
            <a:pPr marL="0" marR="0" lvl="0" indent="-115570" algn="l" rtl="0">
              <a:lnSpc>
                <a:spcPct val="90000"/>
              </a:lnSpc>
              <a:spcBef>
                <a:spcPts val="280"/>
              </a:spcBef>
              <a:spcAft>
                <a:spcPts val="0"/>
              </a:spcAft>
              <a:buClr>
                <a:srgbClr val="C00000"/>
              </a:buClr>
              <a:buSzPts val="1820"/>
              <a:buFont typeface="Noto Sans Symbols"/>
              <a:buChar char="▪"/>
            </a:pPr>
            <a:r>
              <a:rPr lang="en-US" sz="1400" b="0" i="0" u="none">
                <a:solidFill>
                  <a:schemeClr val="dk1"/>
                </a:solidFill>
                <a:latin typeface="Arial"/>
                <a:ea typeface="Arial"/>
                <a:cs typeface="Arial"/>
                <a:sym typeface="Arial"/>
              </a:rPr>
              <a:t>For example: certain drugs that treat osteoporosis (thinning of the bones) are not properly absorbed unless they are taken on an empty stomach.</a:t>
            </a:r>
            <a:endParaRPr/>
          </a:p>
          <a:p>
            <a:pPr marL="0" marR="0" lvl="0" indent="0" algn="l" rtl="0">
              <a:lnSpc>
                <a:spcPct val="90000"/>
              </a:lnSpc>
              <a:spcBef>
                <a:spcPts val="280"/>
              </a:spcBef>
              <a:spcAft>
                <a:spcPts val="0"/>
              </a:spcAft>
              <a:buClr>
                <a:srgbClr val="C00000"/>
              </a:buClr>
              <a:buSzPts val="1820"/>
              <a:buFont typeface="Noto Sans Symbols"/>
              <a:buNone/>
            </a:pPr>
            <a:endParaRPr sz="1400" b="0" i="0" u="none">
              <a:solidFill>
                <a:schemeClr val="dk1"/>
              </a:solidFill>
              <a:latin typeface="Arial"/>
              <a:ea typeface="Arial"/>
              <a:cs typeface="Arial"/>
              <a:sym typeface="Arial"/>
            </a:endParaRPr>
          </a:p>
          <a:p>
            <a:pPr marL="0" marR="0" lvl="0" indent="-115570" algn="l" rtl="0">
              <a:lnSpc>
                <a:spcPct val="90000"/>
              </a:lnSpc>
              <a:spcBef>
                <a:spcPts val="280"/>
              </a:spcBef>
              <a:spcAft>
                <a:spcPts val="0"/>
              </a:spcAft>
              <a:buClr>
                <a:srgbClr val="C00000"/>
              </a:buClr>
              <a:buSzPts val="1820"/>
              <a:buFont typeface="Noto Sans Symbols"/>
              <a:buChar char="▪"/>
            </a:pPr>
            <a:r>
              <a:rPr lang="en-US" sz="1400" b="0" i="0" u="none">
                <a:solidFill>
                  <a:schemeClr val="dk1"/>
                </a:solidFill>
                <a:latin typeface="Arial"/>
                <a:ea typeface="Arial"/>
                <a:cs typeface="Arial"/>
                <a:sym typeface="Arial"/>
              </a:rPr>
              <a:t>On the other hand, some drugs need to be taken with food so they break down more slowly or to reduce their side effects.</a:t>
            </a:r>
            <a:br>
              <a:rPr lang="en-US" sz="1400" b="0" i="0" u="none">
                <a:solidFill>
                  <a:schemeClr val="dk1"/>
                </a:solidFill>
                <a:latin typeface="Arial"/>
                <a:ea typeface="Arial"/>
                <a:cs typeface="Arial"/>
                <a:sym typeface="Arial"/>
              </a:rPr>
            </a:br>
            <a:endParaRPr/>
          </a:p>
          <a:p>
            <a:pPr marL="0" marR="0" lvl="0" indent="-115570" algn="l" rtl="0">
              <a:lnSpc>
                <a:spcPct val="90000"/>
              </a:lnSpc>
              <a:spcBef>
                <a:spcPts val="280"/>
              </a:spcBef>
              <a:spcAft>
                <a:spcPts val="0"/>
              </a:spcAft>
              <a:buClr>
                <a:srgbClr val="C00000"/>
              </a:buClr>
              <a:buSzPts val="1820"/>
              <a:buFont typeface="Noto Sans Symbols"/>
              <a:buChar char="▪"/>
            </a:pPr>
            <a:r>
              <a:rPr lang="en-US" sz="1400" b="0" i="0" u="none">
                <a:solidFill>
                  <a:schemeClr val="dk1"/>
                </a:solidFill>
                <a:latin typeface="Arial"/>
                <a:ea typeface="Arial"/>
                <a:cs typeface="Arial"/>
                <a:sym typeface="Arial"/>
              </a:rPr>
              <a:t>It’s important to follow food instructions carefully.</a:t>
            </a:r>
            <a:endParaRPr/>
          </a:p>
          <a:p>
            <a:pPr marL="0" marR="0" lvl="0" indent="0" algn="l" rtl="0">
              <a:lnSpc>
                <a:spcPct val="90000"/>
              </a:lnSpc>
              <a:spcBef>
                <a:spcPts val="420"/>
              </a:spcBef>
              <a:spcAft>
                <a:spcPts val="0"/>
              </a:spcAft>
              <a:buClr>
                <a:schemeClr val="hlink"/>
              </a:buClr>
              <a:buSzPts val="2730"/>
              <a:buFont typeface="Noto Sans Symbols"/>
              <a:buNone/>
            </a:pPr>
            <a:endParaRPr sz="21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100" b="0" i="0" u="none">
              <a:solidFill>
                <a:schemeClr val="dk1"/>
              </a:solidFill>
              <a:latin typeface="Arial"/>
              <a:ea typeface="Arial"/>
              <a:cs typeface="Arial"/>
              <a:sym typeface="Arial"/>
            </a:endParaRPr>
          </a:p>
        </p:txBody>
      </p:sp>
      <p:sp>
        <p:nvSpPr>
          <p:cNvPr id="181" name="Google Shape;181;p5"/>
          <p:cNvSpPr txBox="1"/>
          <p:nvPr/>
        </p:nvSpPr>
        <p:spPr>
          <a:xfrm>
            <a:off x="4951412" y="1568450"/>
            <a:ext cx="3910012" cy="32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Drug-Alcohol Interactions</a:t>
            </a:r>
            <a:endParaRPr/>
          </a:p>
          <a:p>
            <a:pPr marL="0" marR="0" lvl="0" indent="0" algn="l" rtl="0">
              <a:lnSpc>
                <a:spcPct val="100000"/>
              </a:lnSpc>
              <a:spcBef>
                <a:spcPts val="280"/>
              </a:spcBef>
              <a:spcAft>
                <a:spcPts val="0"/>
              </a:spcAft>
              <a:buClr>
                <a:srgbClr val="C00000"/>
              </a:buClr>
              <a:buSzPts val="1120"/>
              <a:buFont typeface="Noto Sans Symbols"/>
              <a:buNone/>
            </a:pPr>
            <a:endParaRPr sz="1400" b="0" i="0" u="none">
              <a:solidFill>
                <a:schemeClr val="dk1"/>
              </a:solidFill>
              <a:latin typeface="Arial"/>
              <a:ea typeface="Arial"/>
              <a:cs typeface="Arial"/>
              <a:sym typeface="Arial"/>
            </a:endParaRPr>
          </a:p>
          <a:p>
            <a:pPr marL="0" marR="0" lvl="0" indent="-71120" algn="l" rtl="0">
              <a:lnSpc>
                <a:spcPct val="100000"/>
              </a:lnSpc>
              <a:spcBef>
                <a:spcPts val="280"/>
              </a:spcBef>
              <a:spcAft>
                <a:spcPts val="0"/>
              </a:spcAft>
              <a:buClr>
                <a:srgbClr val="C00000"/>
              </a:buClr>
              <a:buSzPts val="1120"/>
              <a:buFont typeface="Noto Sans Symbols"/>
              <a:buChar char="▪"/>
            </a:pPr>
            <a:r>
              <a:rPr lang="en-US" sz="1400" b="0" i="0" u="none">
                <a:solidFill>
                  <a:schemeClr val="dk1"/>
                </a:solidFill>
                <a:latin typeface="Arial"/>
                <a:ea typeface="Arial"/>
                <a:cs typeface="Arial"/>
                <a:sym typeface="Arial"/>
              </a:rPr>
              <a:t>Occur when alcohol affects the level of a medicine or increases its side effects.</a:t>
            </a:r>
            <a:endParaRPr/>
          </a:p>
          <a:p>
            <a:pPr marL="0" marR="0" lvl="0" indent="0" algn="l" rtl="0">
              <a:lnSpc>
                <a:spcPct val="100000"/>
              </a:lnSpc>
              <a:spcBef>
                <a:spcPts val="280"/>
              </a:spcBef>
              <a:spcAft>
                <a:spcPts val="0"/>
              </a:spcAft>
              <a:buClr>
                <a:srgbClr val="C00000"/>
              </a:buClr>
              <a:buSzPts val="1120"/>
              <a:buFont typeface="Noto Sans Symbols"/>
              <a:buNone/>
            </a:pPr>
            <a:endParaRPr sz="1400" b="0" i="0" u="none">
              <a:solidFill>
                <a:schemeClr val="dk1"/>
              </a:solidFill>
              <a:latin typeface="Arial"/>
              <a:ea typeface="Arial"/>
              <a:cs typeface="Arial"/>
              <a:sym typeface="Arial"/>
            </a:endParaRPr>
          </a:p>
          <a:p>
            <a:pPr marL="0" marR="0" lvl="0" indent="-71120" algn="l" rtl="0">
              <a:lnSpc>
                <a:spcPct val="100000"/>
              </a:lnSpc>
              <a:spcBef>
                <a:spcPts val="280"/>
              </a:spcBef>
              <a:spcAft>
                <a:spcPts val="0"/>
              </a:spcAft>
              <a:buClr>
                <a:srgbClr val="C00000"/>
              </a:buClr>
              <a:buSzPts val="1120"/>
              <a:buFont typeface="Noto Sans Symbols"/>
              <a:buChar char="▪"/>
            </a:pPr>
            <a:r>
              <a:rPr lang="en-US" sz="1400" b="0" i="0" u="none">
                <a:solidFill>
                  <a:schemeClr val="dk1"/>
                </a:solidFill>
                <a:latin typeface="Arial"/>
                <a:ea typeface="Arial"/>
                <a:cs typeface="Arial"/>
                <a:sym typeface="Arial"/>
              </a:rPr>
              <a:t>For example, people who take certain antidepressants should avoid alcohol because they can make side effects worse.</a:t>
            </a:r>
            <a:endParaRPr/>
          </a:p>
        </p:txBody>
      </p:sp>
      <p:sp>
        <p:nvSpPr>
          <p:cNvPr id="182" name="Google Shape;182;p5"/>
          <p:cNvSpPr txBox="1"/>
          <p:nvPr/>
        </p:nvSpPr>
        <p:spPr>
          <a:xfrm>
            <a:off x="514350" y="1293812"/>
            <a:ext cx="3911600" cy="549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3" name="Google Shape;183;p5" descr="Cardiology and cardiovascular heart concept as a human blood circulation health medical symbol representing a healthy circulatory heart organ with veins and arteries in a 3d illustration style."/>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4" name="Google Shape;184;p5" descr="Alcohol Basics for Athletes | STACK"/>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5" name="Google Shape;185;p5"/>
          <p:cNvSpPr txBox="1"/>
          <p:nvPr/>
        </p:nvSpPr>
        <p:spPr>
          <a:xfrm>
            <a:off x="-3175" y="409575"/>
            <a:ext cx="2292350"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pic>
        <p:nvPicPr>
          <p:cNvPr id="186" name="Google Shape;186;p5"/>
          <p:cNvPicPr preferRelativeResize="0"/>
          <p:nvPr/>
        </p:nvPicPr>
        <p:blipFill rotWithShape="1">
          <a:blip r:embed="rId3">
            <a:alphaModFix/>
          </a:blip>
          <a:srcRect/>
          <a:stretch/>
        </p:blipFill>
        <p:spPr>
          <a:xfrm>
            <a:off x="6251575" y="3667125"/>
            <a:ext cx="2197100" cy="14620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What is Polypharmacy?</a:t>
            </a:r>
            <a:endParaRPr/>
          </a:p>
        </p:txBody>
      </p:sp>
      <p:sp>
        <p:nvSpPr>
          <p:cNvPr id="193" name="Google Shape;193;p6"/>
          <p:cNvSpPr txBox="1"/>
          <p:nvPr/>
        </p:nvSpPr>
        <p:spPr>
          <a:xfrm>
            <a:off x="609600" y="1371600"/>
            <a:ext cx="7953375" cy="52625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Polypharmacy is when people take several medications.</a:t>
            </a:r>
            <a:endParaRPr/>
          </a:p>
          <a:p>
            <a:pPr marL="0" marR="0" lvl="0" indent="0" algn="l"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rgbClr val="C00000"/>
              </a:buClr>
              <a:buSzPts val="1800"/>
              <a:buFont typeface="Noto Sans Symbols"/>
              <a:buChar char="▪"/>
            </a:pPr>
            <a:r>
              <a:rPr lang="en-US" sz="1800" b="0" i="0" u="none">
                <a:solidFill>
                  <a:schemeClr val="dk1"/>
                </a:solidFill>
                <a:latin typeface="Arial"/>
                <a:ea typeface="Arial"/>
                <a:cs typeface="Arial"/>
                <a:sym typeface="Arial"/>
              </a:rPr>
              <a:t>The practice of administering many different medicines, especially concurrently for the treatment of a single disease; </a:t>
            </a:r>
            <a:r>
              <a:rPr lang="en-US" sz="1800" b="0" i="1" u="none">
                <a:solidFill>
                  <a:schemeClr val="dk1"/>
                </a:solidFill>
                <a:latin typeface="Arial"/>
                <a:ea typeface="Arial"/>
                <a:cs typeface="Arial"/>
                <a:sym typeface="Arial"/>
              </a:rPr>
              <a:t>also</a:t>
            </a:r>
            <a:r>
              <a:rPr lang="en-US" sz="1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rgbClr val="C00000"/>
              </a:buClr>
              <a:buSzPts val="1800"/>
              <a:buFont typeface="Noto Sans Symbols"/>
              <a:buNone/>
            </a:pPr>
            <a:endParaRPr sz="1800" b="1" i="0" u="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rgbClr val="C00000"/>
              </a:buClr>
              <a:buSzPts val="1800"/>
              <a:buFont typeface="Noto Sans Symbols"/>
              <a:buChar char="▪"/>
            </a:pPr>
            <a:r>
              <a:rPr lang="en-US" sz="1800" b="0" i="0" u="none">
                <a:solidFill>
                  <a:schemeClr val="dk1"/>
                </a:solidFill>
                <a:latin typeface="Arial"/>
                <a:ea typeface="Arial"/>
                <a:cs typeface="Arial"/>
                <a:sym typeface="Arial"/>
              </a:rPr>
              <a:t>The concurrent use of multiple medications by people to treat usually coexisting conditions, which may result in adverse drug interactions. </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194" name="Google Shape;194;p6"/>
          <p:cNvSpPr txBox="1"/>
          <p:nvPr/>
        </p:nvSpPr>
        <p:spPr>
          <a:xfrm>
            <a:off x="1587" y="381000"/>
            <a:ext cx="2290762"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pic>
        <p:nvPicPr>
          <p:cNvPr id="195" name="Google Shape;195;p6"/>
          <p:cNvPicPr preferRelativeResize="0"/>
          <p:nvPr/>
        </p:nvPicPr>
        <p:blipFill rotWithShape="1">
          <a:blip r:embed="rId3">
            <a:alphaModFix/>
          </a:blip>
          <a:srcRect/>
          <a:stretch/>
        </p:blipFill>
        <p:spPr>
          <a:xfrm>
            <a:off x="2971800" y="3429000"/>
            <a:ext cx="3352800" cy="223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457200" y="762000"/>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Issues Related to Polypharmacy </a:t>
            </a:r>
            <a:endParaRPr/>
          </a:p>
        </p:txBody>
      </p:sp>
      <p:sp>
        <p:nvSpPr>
          <p:cNvPr id="202" name="Google Shape;202;p7"/>
          <p:cNvSpPr txBox="1"/>
          <p:nvPr/>
        </p:nvSpPr>
        <p:spPr>
          <a:xfrm>
            <a:off x="1092200" y="1250950"/>
            <a:ext cx="7010400" cy="421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Healthcare providers are concerned about Polypharmacy because more medications can mean: </a:t>
            </a:r>
            <a:endParaRPr/>
          </a:p>
          <a:p>
            <a:pPr marL="0" marR="0" lvl="0" indent="0" algn="l"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                 </a:t>
            </a:r>
            <a:r>
              <a:rPr lang="en-US" sz="2000" b="0" i="0" u="none">
                <a:solidFill>
                  <a:schemeClr val="dk1"/>
                </a:solidFill>
                <a:latin typeface="Arial"/>
                <a:ea typeface="Arial"/>
                <a:cs typeface="Arial"/>
                <a:sym typeface="Arial"/>
              </a:rPr>
              <a:t>More side effects</a:t>
            </a:r>
            <a:endParaRPr/>
          </a:p>
          <a:p>
            <a:pPr marL="0" marR="0" lvl="0" indent="0" algn="l"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A higher likelihood of different medications </a:t>
            </a:r>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interacting with each other (drug interactions)</a:t>
            </a:r>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03" name="Google Shape;203;p7"/>
          <p:cNvSpPr txBox="1"/>
          <p:nvPr/>
        </p:nvSpPr>
        <p:spPr>
          <a:xfrm>
            <a:off x="73025" y="393700"/>
            <a:ext cx="2292350"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pic>
        <p:nvPicPr>
          <p:cNvPr id="204" name="Google Shape;204;p7"/>
          <p:cNvPicPr preferRelativeResize="0"/>
          <p:nvPr/>
        </p:nvPicPr>
        <p:blipFill rotWithShape="1">
          <a:blip r:embed="rId3">
            <a:alphaModFix/>
          </a:blip>
          <a:srcRect/>
          <a:stretch/>
        </p:blipFill>
        <p:spPr>
          <a:xfrm>
            <a:off x="1092200" y="2393950"/>
            <a:ext cx="1054100" cy="928687"/>
          </a:xfrm>
          <a:prstGeom prst="rect">
            <a:avLst/>
          </a:prstGeom>
          <a:noFill/>
          <a:ln>
            <a:noFill/>
          </a:ln>
        </p:spPr>
      </p:pic>
      <p:pic>
        <p:nvPicPr>
          <p:cNvPr id="205" name="Google Shape;205;p7"/>
          <p:cNvPicPr preferRelativeResize="0"/>
          <p:nvPr/>
        </p:nvPicPr>
        <p:blipFill rotWithShape="1">
          <a:blip r:embed="rId4">
            <a:alphaModFix/>
          </a:blip>
          <a:srcRect/>
          <a:stretch/>
        </p:blipFill>
        <p:spPr>
          <a:xfrm>
            <a:off x="228600" y="3881437"/>
            <a:ext cx="1727200" cy="10271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HIV Medicines Can Cause Drug Interactions</a:t>
            </a:r>
            <a:endParaRPr dirty="0"/>
          </a:p>
        </p:txBody>
      </p:sp>
      <p:sp>
        <p:nvSpPr>
          <p:cNvPr id="212" name="Google Shape;212;p8"/>
          <p:cNvSpPr txBox="1">
            <a:spLocks noGrp="1"/>
          </p:cNvSpPr>
          <p:nvPr>
            <p:ph type="body" idx="1"/>
          </p:nvPr>
        </p:nvSpPr>
        <p:spPr>
          <a:xfrm>
            <a:off x="304800" y="1219200"/>
            <a:ext cx="8410575" cy="44116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C00000"/>
              </a:buClr>
              <a:buSzPts val="1500"/>
              <a:buFont typeface="Noto Sans Symbols"/>
              <a:buChar char="▪"/>
            </a:pPr>
            <a:r>
              <a:rPr lang="en-US" sz="1500" b="0" i="0" u="none" strike="noStrike" cap="none" dirty="0">
                <a:solidFill>
                  <a:schemeClr val="dk1"/>
                </a:solidFill>
                <a:latin typeface="Arial"/>
                <a:ea typeface="Arial"/>
                <a:cs typeface="Arial"/>
                <a:sym typeface="Arial"/>
              </a:rPr>
              <a:t>Treatment for HIV requires a combination of HIV medications to be taken to keep HIV under control; this combination can be a single-tablet-regimen (STR) or multiple pills. </a:t>
            </a:r>
            <a:endParaRPr dirty="0"/>
          </a:p>
          <a:p>
            <a:pPr marL="342900" marR="0" lvl="0" indent="-298450" algn="l" rtl="0">
              <a:lnSpc>
                <a:spcPct val="90000"/>
              </a:lnSpc>
              <a:spcBef>
                <a:spcPts val="140"/>
              </a:spcBef>
              <a:spcAft>
                <a:spcPts val="0"/>
              </a:spcAft>
              <a:buClr>
                <a:srgbClr val="C00000"/>
              </a:buClr>
              <a:buSzPts val="700"/>
              <a:buFont typeface="Noto Sans Symbols"/>
              <a:buNone/>
            </a:pPr>
            <a:endParaRPr sz="7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300"/>
              </a:spcBef>
              <a:spcAft>
                <a:spcPts val="0"/>
              </a:spcAft>
              <a:buClr>
                <a:srgbClr val="C00000"/>
              </a:buClr>
              <a:buSzPts val="1500"/>
              <a:buFont typeface="Noto Sans Symbols"/>
              <a:buChar char="▪"/>
            </a:pPr>
            <a:r>
              <a:rPr lang="en-US" sz="1500" b="0" i="0" u="none" strike="noStrike" cap="none" dirty="0">
                <a:solidFill>
                  <a:schemeClr val="dk1"/>
                </a:solidFill>
                <a:latin typeface="Arial"/>
                <a:ea typeface="Arial"/>
                <a:cs typeface="Arial"/>
                <a:sym typeface="Arial"/>
              </a:rPr>
              <a:t>Drug-drug interactions between HIV medications, and between HIV medications and other medications  are common; drug interaction can complicate HIV treatment.</a:t>
            </a:r>
            <a:endParaRPr dirty="0"/>
          </a:p>
          <a:p>
            <a:pPr marL="342900" marR="0" lvl="0" indent="-292100" algn="l" rtl="0">
              <a:lnSpc>
                <a:spcPct val="90000"/>
              </a:lnSpc>
              <a:spcBef>
                <a:spcPts val="160"/>
              </a:spcBef>
              <a:spcAft>
                <a:spcPts val="0"/>
              </a:spcAft>
              <a:buClr>
                <a:srgbClr val="C00000"/>
              </a:buClr>
              <a:buSzPts val="800"/>
              <a:buFont typeface="Noto Sans Symbols"/>
              <a:buNone/>
            </a:pPr>
            <a:endParaRPr sz="8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300"/>
              </a:spcBef>
              <a:spcAft>
                <a:spcPts val="0"/>
              </a:spcAft>
              <a:buClr>
                <a:srgbClr val="C00000"/>
              </a:buClr>
              <a:buSzPts val="1500"/>
              <a:buFont typeface="Noto Sans Symbols"/>
              <a:buChar char="▪"/>
            </a:pPr>
            <a:r>
              <a:rPr lang="en-US" sz="1500" b="0" i="0" u="none" strike="noStrike" cap="none" dirty="0">
                <a:solidFill>
                  <a:schemeClr val="dk1"/>
                </a:solidFill>
                <a:latin typeface="Arial"/>
                <a:ea typeface="Arial"/>
                <a:cs typeface="Arial"/>
                <a:sym typeface="Arial"/>
              </a:rPr>
              <a:t>Prescription drug dosages need to be high enough to fight a specific disease but not so high that it causes a lot of side effects. </a:t>
            </a:r>
            <a:endParaRPr dirty="0"/>
          </a:p>
          <a:p>
            <a:pPr marL="342900" marR="0" lvl="0" indent="-298450" algn="l" rtl="0">
              <a:lnSpc>
                <a:spcPct val="90000"/>
              </a:lnSpc>
              <a:spcBef>
                <a:spcPts val="140"/>
              </a:spcBef>
              <a:spcAft>
                <a:spcPts val="0"/>
              </a:spcAft>
              <a:buClr>
                <a:srgbClr val="C00000"/>
              </a:buClr>
              <a:buSzPts val="700"/>
              <a:buFont typeface="Noto Sans Symbols"/>
              <a:buNone/>
            </a:pPr>
            <a:endParaRPr sz="7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300"/>
              </a:spcBef>
              <a:spcAft>
                <a:spcPts val="0"/>
              </a:spcAft>
              <a:buClr>
                <a:srgbClr val="C00000"/>
              </a:buClr>
              <a:buSzPts val="1500"/>
              <a:buFont typeface="Noto Sans Symbols"/>
              <a:buChar char="▪"/>
            </a:pPr>
            <a:r>
              <a:rPr lang="en-US" sz="1500" b="0" i="0" u="none" strike="noStrike" cap="none" dirty="0">
                <a:solidFill>
                  <a:schemeClr val="dk1"/>
                </a:solidFill>
                <a:latin typeface="Arial"/>
                <a:ea typeface="Arial"/>
                <a:cs typeface="Arial"/>
                <a:sym typeface="Arial"/>
              </a:rPr>
              <a:t>Possible results of drug interactions include:</a:t>
            </a:r>
            <a:endParaRPr dirty="0"/>
          </a:p>
          <a:p>
            <a:pPr marL="342900" marR="0" lvl="0" indent="-298450" algn="l" rtl="0">
              <a:lnSpc>
                <a:spcPct val="90000"/>
              </a:lnSpc>
              <a:spcBef>
                <a:spcPts val="140"/>
              </a:spcBef>
              <a:spcAft>
                <a:spcPts val="0"/>
              </a:spcAft>
              <a:buClr>
                <a:srgbClr val="C00000"/>
              </a:buClr>
              <a:buSzPts val="700"/>
              <a:buFont typeface="Noto Sans Symbols"/>
              <a:buNone/>
            </a:pPr>
            <a:endParaRPr sz="7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300"/>
              </a:spcBef>
              <a:spcAft>
                <a:spcPts val="0"/>
              </a:spcAft>
              <a:buClr>
                <a:srgbClr val="2675B4"/>
              </a:buClr>
              <a:buSzPts val="1500"/>
              <a:buFont typeface="Noto Sans Symbols"/>
              <a:buNone/>
            </a:pPr>
            <a:r>
              <a:rPr lang="en-US" sz="1500" b="0" i="0" u="none" strike="noStrike" cap="none" dirty="0">
                <a:solidFill>
                  <a:schemeClr val="dk1"/>
                </a:solidFill>
                <a:latin typeface="Arial"/>
                <a:ea typeface="Arial"/>
                <a:cs typeface="Arial"/>
                <a:sym typeface="Arial"/>
              </a:rPr>
              <a:t>	Medicine levels go down, so the medicine may not work as well.	</a:t>
            </a:r>
            <a:endParaRPr dirty="0"/>
          </a:p>
          <a:p>
            <a:pPr marL="342900" marR="0" lvl="0" indent="-247650" algn="l" rtl="0">
              <a:lnSpc>
                <a:spcPct val="90000"/>
              </a:lnSpc>
              <a:spcBef>
                <a:spcPts val="300"/>
              </a:spcBef>
              <a:spcAft>
                <a:spcPts val="0"/>
              </a:spcAft>
              <a:buClr>
                <a:srgbClr val="C00000"/>
              </a:buClr>
              <a:buSzPts val="1500"/>
              <a:buFont typeface="Noto Sans Symbols"/>
              <a:buNone/>
            </a:pPr>
            <a:endParaRPr sz="1500" b="0" i="0" u="none" strike="noStrike" cap="none" dirty="0">
              <a:solidFill>
                <a:schemeClr val="dk1"/>
              </a:solidFill>
              <a:latin typeface="Arial"/>
              <a:ea typeface="Arial"/>
              <a:cs typeface="Arial"/>
              <a:sym typeface="Arial"/>
            </a:endParaRPr>
          </a:p>
          <a:p>
            <a:pPr marL="342900" marR="0" lvl="0" indent="-279400" algn="l" rtl="0">
              <a:lnSpc>
                <a:spcPct val="90000"/>
              </a:lnSpc>
              <a:spcBef>
                <a:spcPts val="200"/>
              </a:spcBef>
              <a:spcAft>
                <a:spcPts val="0"/>
              </a:spcAft>
              <a:buClr>
                <a:srgbClr val="C00000"/>
              </a:buClr>
              <a:buSzPts val="1000"/>
              <a:buFont typeface="Noto Sans Symbols"/>
              <a:buNone/>
            </a:pPr>
            <a:endParaRPr sz="1000" b="1" i="1" u="none" strike="noStrike" cap="none" dirty="0">
              <a:solidFill>
                <a:schemeClr val="dk1"/>
              </a:solidFill>
              <a:latin typeface="Arial"/>
              <a:ea typeface="Arial"/>
              <a:cs typeface="Arial"/>
              <a:sym typeface="Arial"/>
            </a:endParaRPr>
          </a:p>
          <a:p>
            <a:pPr marL="342900" marR="0" lvl="0" indent="-279400" algn="l" rtl="0">
              <a:lnSpc>
                <a:spcPct val="90000"/>
              </a:lnSpc>
              <a:spcBef>
                <a:spcPts val="200"/>
              </a:spcBef>
              <a:spcAft>
                <a:spcPts val="0"/>
              </a:spcAft>
              <a:buClr>
                <a:srgbClr val="C00000"/>
              </a:buClr>
              <a:buSzPts val="1000"/>
              <a:buFont typeface="Noto Sans Symbols"/>
              <a:buNone/>
            </a:pPr>
            <a:endParaRPr sz="1000" b="1" i="1" u="none" strike="noStrike" cap="none" dirty="0">
              <a:solidFill>
                <a:schemeClr val="dk1"/>
              </a:solidFill>
              <a:latin typeface="Arial"/>
              <a:ea typeface="Arial"/>
              <a:cs typeface="Arial"/>
              <a:sym typeface="Arial"/>
            </a:endParaRPr>
          </a:p>
          <a:p>
            <a:pPr marL="342900" marR="0" lvl="0" indent="-342900" algn="l" rtl="0">
              <a:lnSpc>
                <a:spcPct val="90000"/>
              </a:lnSpc>
              <a:spcBef>
                <a:spcPts val="320"/>
              </a:spcBef>
              <a:spcAft>
                <a:spcPts val="0"/>
              </a:spcAft>
              <a:buClr>
                <a:srgbClr val="2675B4"/>
              </a:buClr>
              <a:buSzPts val="1000"/>
              <a:buFont typeface="Noto Sans Symbols"/>
              <a:buNone/>
            </a:pPr>
            <a:r>
              <a:rPr lang="en-US" sz="1000" b="0" i="0" u="none" strike="noStrike" cap="none" dirty="0">
                <a:solidFill>
                  <a:schemeClr val="dk1"/>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Medicine levels go up, which may lead to worse or new side effects.</a:t>
            </a:r>
            <a:r>
              <a:rPr lang="en-US" sz="1000" b="0" i="0" u="none" strike="noStrike" cap="none" dirty="0">
                <a:solidFill>
                  <a:schemeClr val="dk1"/>
                </a:solidFill>
                <a:latin typeface="Arial"/>
                <a:ea typeface="Arial"/>
                <a:cs typeface="Arial"/>
                <a:sym typeface="Arial"/>
              </a:rPr>
              <a:t>	</a:t>
            </a:r>
            <a:endParaRPr sz="900" b="1" i="1" u="none" strike="noStrike" cap="none" dirty="0">
              <a:solidFill>
                <a:schemeClr val="dk1"/>
              </a:solidFill>
              <a:latin typeface="Arial"/>
              <a:ea typeface="Arial"/>
              <a:cs typeface="Arial"/>
              <a:sym typeface="Arial"/>
            </a:endParaRPr>
          </a:p>
          <a:p>
            <a:pPr marL="342900" marR="0" lvl="0" indent="-279400" algn="l" rtl="0">
              <a:lnSpc>
                <a:spcPct val="90000"/>
              </a:lnSpc>
              <a:spcBef>
                <a:spcPts val="200"/>
              </a:spcBef>
              <a:spcAft>
                <a:spcPts val="0"/>
              </a:spcAft>
              <a:buClr>
                <a:srgbClr val="C00000"/>
              </a:buClr>
              <a:buSzPts val="1000"/>
              <a:buFont typeface="Noto Sans Symbols"/>
              <a:buNone/>
            </a:pPr>
            <a:endParaRPr sz="10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280"/>
              </a:spcBef>
              <a:spcAft>
                <a:spcPts val="0"/>
              </a:spcAft>
              <a:buClr>
                <a:srgbClr val="2675B4"/>
              </a:buClr>
              <a:buSzPts val="1400"/>
              <a:buFont typeface="Noto Sans Symbols"/>
              <a:buNone/>
            </a:pPr>
            <a:endParaRPr sz="1400" b="1" i="1" u="none" strike="noStrike" cap="none" dirty="0">
              <a:solidFill>
                <a:schemeClr val="dk1"/>
              </a:solidFill>
              <a:latin typeface="Arial"/>
              <a:ea typeface="Arial"/>
              <a:cs typeface="Arial"/>
              <a:sym typeface="Arial"/>
            </a:endParaRPr>
          </a:p>
          <a:p>
            <a:pPr marL="342900" marR="0" lvl="0" indent="-342900" algn="l" rtl="0">
              <a:lnSpc>
                <a:spcPct val="90000"/>
              </a:lnSpc>
              <a:spcBef>
                <a:spcPts val="280"/>
              </a:spcBef>
              <a:spcAft>
                <a:spcPts val="0"/>
              </a:spcAft>
              <a:buClr>
                <a:srgbClr val="C00000"/>
              </a:buClr>
              <a:buSzPts val="1400"/>
              <a:buFont typeface="Noto Sans Symbols"/>
              <a:buChar char="▪"/>
            </a:pPr>
            <a:r>
              <a:rPr lang="en-US" sz="1400" b="1" i="1" u="none" strike="noStrike" cap="none" dirty="0">
                <a:solidFill>
                  <a:schemeClr val="dk1"/>
                </a:solidFill>
                <a:latin typeface="Arial"/>
                <a:ea typeface="Arial"/>
                <a:cs typeface="Arial"/>
                <a:sym typeface="Arial"/>
              </a:rPr>
              <a:t>Individuals should discuss drug interactions with providers when choosing new HIV drug combinations, adding, or removing any drug from a regimen. </a:t>
            </a:r>
            <a:endParaRPr dirty="0"/>
          </a:p>
          <a:p>
            <a:pPr marL="342900" marR="0" lvl="0" indent="-254000" algn="l" rtl="0">
              <a:spcBef>
                <a:spcPts val="280"/>
              </a:spcBef>
              <a:spcAft>
                <a:spcPts val="0"/>
              </a:spcAft>
              <a:buClr>
                <a:srgbClr val="2675B4"/>
              </a:buClr>
              <a:buSzPts val="1400"/>
              <a:buFont typeface="Noto Sans Symbols"/>
              <a:buNone/>
            </a:pPr>
            <a:endParaRPr sz="1400" b="1" i="1" u="none" dirty="0">
              <a:solidFill>
                <a:schemeClr val="dk1"/>
              </a:solidFill>
              <a:latin typeface="Arial"/>
              <a:ea typeface="Arial"/>
              <a:cs typeface="Arial"/>
              <a:sym typeface="Arial"/>
            </a:endParaRPr>
          </a:p>
        </p:txBody>
      </p:sp>
      <p:pic>
        <p:nvPicPr>
          <p:cNvPr id="213" name="Google Shape;213;p8" descr="C:\Users\Grace\AppData\Local\Microsoft\Windows\Temporary Internet Files\Content.IE5\9QNEZO97\arrow-147464_960_720[1].png"/>
          <p:cNvPicPr preferRelativeResize="0"/>
          <p:nvPr/>
        </p:nvPicPr>
        <p:blipFill rotWithShape="1">
          <a:blip r:embed="rId3">
            <a:alphaModFix/>
          </a:blip>
          <a:srcRect/>
          <a:stretch/>
        </p:blipFill>
        <p:spPr>
          <a:xfrm>
            <a:off x="885825" y="3324225"/>
            <a:ext cx="492125" cy="430212"/>
          </a:xfrm>
          <a:prstGeom prst="rect">
            <a:avLst/>
          </a:prstGeom>
          <a:noFill/>
          <a:ln>
            <a:noFill/>
          </a:ln>
        </p:spPr>
      </p:pic>
      <p:pic>
        <p:nvPicPr>
          <p:cNvPr id="214" name="Google Shape;214;p8"/>
          <p:cNvPicPr preferRelativeResize="0"/>
          <p:nvPr/>
        </p:nvPicPr>
        <p:blipFill rotWithShape="1">
          <a:blip r:embed="rId4">
            <a:alphaModFix/>
          </a:blip>
          <a:srcRect/>
          <a:stretch/>
        </p:blipFill>
        <p:spPr>
          <a:xfrm>
            <a:off x="885825" y="4011612"/>
            <a:ext cx="517525" cy="517525"/>
          </a:xfrm>
          <a:prstGeom prst="rect">
            <a:avLst/>
          </a:prstGeom>
          <a:noFill/>
          <a:ln>
            <a:noFill/>
          </a:ln>
        </p:spPr>
      </p:pic>
      <p:sp>
        <p:nvSpPr>
          <p:cNvPr id="215" name="Google Shape;215;p8"/>
          <p:cNvSpPr txBox="1"/>
          <p:nvPr/>
        </p:nvSpPr>
        <p:spPr>
          <a:xfrm>
            <a:off x="33337" y="385762"/>
            <a:ext cx="2290762"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txBox="1">
            <a:spLocks noGrp="1"/>
          </p:cNvSpPr>
          <p:nvPr>
            <p:ph type="title"/>
          </p:nvPr>
        </p:nvSpPr>
        <p:spPr>
          <a:xfrm>
            <a:off x="457200" y="381000"/>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900"/>
              <a:buFont typeface="Arial"/>
              <a:buNone/>
            </a:pPr>
            <a:br>
              <a:rPr lang="en-US" sz="2900" b="1" i="0" u="none">
                <a:solidFill>
                  <a:schemeClr val="dk1"/>
                </a:solidFill>
                <a:latin typeface="Arial"/>
                <a:ea typeface="Arial"/>
                <a:cs typeface="Arial"/>
                <a:sym typeface="Arial"/>
              </a:rPr>
            </a:br>
            <a:r>
              <a:rPr lang="en-US" sz="2900" b="1" i="0" u="none">
                <a:solidFill>
                  <a:schemeClr val="dk1"/>
                </a:solidFill>
                <a:latin typeface="Arial"/>
                <a:ea typeface="Arial"/>
                <a:cs typeface="Arial"/>
                <a:sym typeface="Arial"/>
              </a:rPr>
              <a:t>How Does the Body Process Drugs?</a:t>
            </a:r>
            <a:br>
              <a:rPr lang="en-US" sz="2900" b="1" i="0" u="none">
                <a:solidFill>
                  <a:schemeClr val="dk1"/>
                </a:solidFill>
                <a:latin typeface="Arial"/>
                <a:ea typeface="Arial"/>
                <a:cs typeface="Arial"/>
                <a:sym typeface="Arial"/>
              </a:rPr>
            </a:br>
            <a:endParaRPr/>
          </a:p>
        </p:txBody>
      </p:sp>
      <p:sp>
        <p:nvSpPr>
          <p:cNvPr id="222" name="Google Shape;222;p9"/>
          <p:cNvSpPr txBox="1"/>
          <p:nvPr/>
        </p:nvSpPr>
        <p:spPr>
          <a:xfrm>
            <a:off x="1066800" y="1524000"/>
            <a:ext cx="7010400"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3" name="Google Shape;223;p9"/>
          <p:cNvSpPr txBox="1"/>
          <p:nvPr/>
        </p:nvSpPr>
        <p:spPr>
          <a:xfrm>
            <a:off x="609600" y="1676400"/>
            <a:ext cx="8229600" cy="40322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The main ways the human body handles drugs are:</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Step 1. Drug absorption</a:t>
            </a:r>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Step 2. Drug distribution</a:t>
            </a:r>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Step 3. Drug metabolism</a:t>
            </a:r>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Step 4: Drug elimination</a:t>
            </a:r>
            <a:endParaRPr/>
          </a:p>
          <a:p>
            <a:pPr marL="0" marR="0" lvl="0" indent="0" algn="l" rtl="0">
              <a:lnSpc>
                <a:spcPct val="100000"/>
              </a:lnSpc>
              <a:spcBef>
                <a:spcPts val="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a:solidFill>
                  <a:schemeClr val="dk1"/>
                </a:solidFill>
                <a:latin typeface="Arial"/>
                <a:ea typeface="Arial"/>
                <a:cs typeface="Arial"/>
                <a:sym typeface="Arial"/>
              </a:rPr>
              <a:t>Anderson, P.L. (2005). The ABC’s of Pharmacokinetics: What’s PK got to do with it? Positively Aware. </a:t>
            </a:r>
            <a:endParaRPr/>
          </a:p>
          <a:p>
            <a:pPr marL="0" marR="0" lvl="0" indent="0" algn="l" rtl="0">
              <a:lnSpc>
                <a:spcPct val="100000"/>
              </a:lnSpc>
              <a:spcBef>
                <a:spcPts val="0"/>
              </a:spcBef>
              <a:spcAft>
                <a:spcPts val="0"/>
              </a:spcAft>
              <a:buNone/>
            </a:pPr>
            <a:endParaRPr sz="1000" b="0" i="0" u="none">
              <a:solidFill>
                <a:schemeClr val="dk1"/>
              </a:solidFill>
              <a:latin typeface="Arial"/>
              <a:ea typeface="Arial"/>
              <a:cs typeface="Arial"/>
              <a:sym typeface="Arial"/>
            </a:endParaRPr>
          </a:p>
        </p:txBody>
      </p:sp>
      <p:sp>
        <p:nvSpPr>
          <p:cNvPr id="224" name="Google Shape;224;p9"/>
          <p:cNvSpPr txBox="1"/>
          <p:nvPr/>
        </p:nvSpPr>
        <p:spPr>
          <a:xfrm>
            <a:off x="33337" y="381000"/>
            <a:ext cx="2290762" cy="261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100" b="0" i="0" u="none">
                <a:solidFill>
                  <a:srgbClr val="FFFFFF"/>
                </a:solidFill>
                <a:latin typeface="Arial"/>
                <a:ea typeface="Arial"/>
                <a:cs typeface="Arial"/>
                <a:sym typeface="Arial"/>
              </a:rPr>
              <a:t>Medication and Drug Interactions </a:t>
            </a:r>
            <a:endParaRPr/>
          </a:p>
        </p:txBody>
      </p:sp>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3460</Words>
  <Application>Microsoft Office PowerPoint</Application>
  <PresentationFormat>On-screen Show (4:3)</PresentationFormat>
  <Paragraphs>337</Paragraphs>
  <Slides>20</Slides>
  <Notes>20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20</vt:i4>
      </vt:variant>
    </vt:vector>
  </HeadingPairs>
  <TitlesOfParts>
    <vt:vector size="30" baseType="lpstr">
      <vt:lpstr>Arial</vt:lpstr>
      <vt:lpstr>Calibri</vt:lpstr>
      <vt:lpstr>Noto Sans Symbols</vt:lpstr>
      <vt:lpstr>1_Blank Presentation</vt:lpstr>
      <vt:lpstr>2_Blank Presentation</vt:lpstr>
      <vt:lpstr>6_Blank Presentation</vt:lpstr>
      <vt:lpstr>Blank Presentation</vt:lpstr>
      <vt:lpstr>3_Blank Presentation</vt:lpstr>
      <vt:lpstr>4_Blank Presentation</vt:lpstr>
      <vt:lpstr>5_Blank Presentation</vt:lpstr>
      <vt:lpstr>      Medications and Drug Interactions </vt:lpstr>
      <vt:lpstr>Objectives</vt:lpstr>
      <vt:lpstr>What is a Drug Interaction?</vt:lpstr>
      <vt:lpstr>PowerPoint Presentation</vt:lpstr>
      <vt:lpstr>PowerPoint Presentation</vt:lpstr>
      <vt:lpstr>What is Polypharmacy?</vt:lpstr>
      <vt:lpstr>Issues Related to Polypharmacy </vt:lpstr>
      <vt:lpstr>HIV Medicines Can Cause Drug Interactions</vt:lpstr>
      <vt:lpstr> How Does the Body Process Drugs? </vt:lpstr>
      <vt:lpstr>How the Body Metabolizes Drugs</vt:lpstr>
      <vt:lpstr>Drugs That May Interact with HIV Drugs</vt:lpstr>
      <vt:lpstr>Other Drugs That May Interact with HIV Drugs</vt:lpstr>
      <vt:lpstr>Substances That May Interact with HIV Drugs</vt:lpstr>
      <vt:lpstr> </vt:lpstr>
      <vt:lpstr>PowerPoint Presentation</vt:lpstr>
      <vt:lpstr>Examples of Online Interaction Practice</vt:lpstr>
      <vt:lpstr>QUIZ</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Medications and Drug Interactions </dc:title>
  <dc:creator>user</dc:creator>
  <cp:lastModifiedBy>Mandel, Nicole</cp:lastModifiedBy>
  <cp:revision>1</cp:revision>
  <dcterms:created xsi:type="dcterms:W3CDTF">2008-01-28T19:49:47Z</dcterms:created>
  <dcterms:modified xsi:type="dcterms:W3CDTF">2020-08-09T23:01:04Z</dcterms:modified>
</cp:coreProperties>
</file>