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 id="2147483659" r:id="rId2"/>
    <p:sldMasterId id="2147483660" r:id="rId3"/>
    <p:sldMasterId id="2147483661" r:id="rId4"/>
    <p:sldMasterId id="2147483663" r:id="rId5"/>
    <p:sldMasterId id="2147483664" r:id="rId6"/>
    <p:sldMasterId id="2147483665" r:id="rId7"/>
  </p:sldMasterIdLst>
  <p:notesMasterIdLst>
    <p:notesMasterId r:id="rId16"/>
  </p:notesMasterIdLst>
  <p:sldIdLst>
    <p:sldId id="258" r:id="rId8"/>
    <p:sldId id="259" r:id="rId9"/>
    <p:sldId id="260" r:id="rId10"/>
    <p:sldId id="261" r:id="rId11"/>
    <p:sldId id="262" r:id="rId12"/>
    <p:sldId id="266" r:id="rId13"/>
    <p:sldId id="263"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y, Nilagia" initials="MN" lastIdx="3" clrIdx="0">
    <p:extLst>
      <p:ext uri="{19B8F6BF-5375-455C-9EA6-DF929625EA0E}">
        <p15:presenceInfo xmlns:p15="http://schemas.microsoft.com/office/powerpoint/2012/main" userId="S::nilagia@bu.edu::dc3cb926-77d9-4860-b4a9-2eb4e2e42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706" autoAdjust="0"/>
  </p:normalViewPr>
  <p:slideViewPr>
    <p:cSldViewPr snapToGrid="0">
      <p:cViewPr varScale="1">
        <p:scale>
          <a:sx n="77" d="100"/>
          <a:sy n="77" d="100"/>
        </p:scale>
        <p:origin x="2526" y="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140115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05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objectives. </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cap="none" dirty="0">
                <a:solidFill>
                  <a:srgbClr val="000000"/>
                </a:solidFill>
                <a:effectLst/>
                <a:latin typeface="Arial"/>
                <a:ea typeface="Arial"/>
                <a:cs typeface="Arial"/>
                <a:sym typeface="Arial"/>
              </a:rPr>
              <a:t>Ask participants if someone knows the definition of sexual health? Take</a:t>
            </a:r>
            <a:r>
              <a:rPr lang="en-US" sz="1800" b="0" i="0" u="none" strike="noStrike" cap="none" baseline="0" dirty="0">
                <a:solidFill>
                  <a:srgbClr val="000000"/>
                </a:solidFill>
                <a:effectLst/>
                <a:latin typeface="Arial"/>
                <a:ea typeface="Arial"/>
                <a:cs typeface="Arial"/>
                <a:sym typeface="Arial"/>
              </a:rPr>
              <a:t> definitions from participants and t</a:t>
            </a:r>
            <a:r>
              <a:rPr lang="en-US" sz="1800" b="0" i="0" u="none" strike="noStrike" cap="none" dirty="0">
                <a:solidFill>
                  <a:srgbClr val="000000"/>
                </a:solidFill>
                <a:effectLst/>
                <a:latin typeface="Arial"/>
                <a:ea typeface="Arial"/>
                <a:cs typeface="Arial"/>
                <a:sym typeface="Arial"/>
              </a:rPr>
              <a:t>hen advance to next slide. </a:t>
            </a:r>
            <a:endParaRPr dirty="0"/>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57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172" name="Google Shape;17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and compare how</a:t>
            </a:r>
            <a:r>
              <a:rPr lang="en-US" baseline="0" dirty="0"/>
              <a:t> the WHO definition is the same and different from participants’ definitions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a:t>
            </a:r>
            <a:r>
              <a:rPr lang="en-US" baseline="0" dirty="0"/>
              <a:t> </a:t>
            </a:r>
            <a:r>
              <a:rPr lang="en-US" dirty="0"/>
              <a:t>WHO (2006a). Defining sexual health: Report of a technical consultation on sexual health, 28–31 January 2002. Geneva, World Health Organization.</a:t>
            </a:r>
            <a:endParaRPr dirty="0"/>
          </a:p>
        </p:txBody>
      </p:sp>
    </p:spTree>
    <p:extLst>
      <p:ext uri="{BB962C8B-B14F-4D97-AF65-F5344CB8AC3E}">
        <p14:creationId xmlns:p14="http://schemas.microsoft.com/office/powerpoint/2010/main" val="392920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81" name="Google Shape;1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a:t>
            </a:r>
            <a:endParaRPr dirty="0"/>
          </a:p>
        </p:txBody>
      </p:sp>
    </p:spTree>
    <p:extLst>
      <p:ext uri="{BB962C8B-B14F-4D97-AF65-F5344CB8AC3E}">
        <p14:creationId xmlns:p14="http://schemas.microsoft.com/office/powerpoint/2010/main" val="14163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191" name="Google Shape;1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t>
            </a:r>
          </a:p>
          <a:p>
            <a:pPr marL="0" lvl="0" indent="0" algn="l" rtl="0">
              <a:spcBef>
                <a:spcPts val="0"/>
              </a:spcBef>
              <a:spcAft>
                <a:spcPts val="0"/>
              </a:spcAft>
              <a:buNone/>
            </a:pPr>
            <a:r>
              <a:rPr lang="en-US" dirty="0"/>
              <a:t>These are some of the attitudes, beliefs, and values that can prevent people from engaging in their sexual health. </a:t>
            </a:r>
            <a:endParaRPr dirty="0"/>
          </a:p>
        </p:txBody>
      </p:sp>
    </p:spTree>
    <p:extLst>
      <p:ext uri="{BB962C8B-B14F-4D97-AF65-F5344CB8AC3E}">
        <p14:creationId xmlns:p14="http://schemas.microsoft.com/office/powerpoint/2010/main" val="1256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769E-811F-A841-A559-0AE26BD1EC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99B5B7C-FBDC-A84E-975C-F89EE63F30F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83D5D64-4A14-3B41-899C-FADEFEA5F0FB}"/>
              </a:ext>
            </a:extLst>
          </p:cNvPr>
          <p:cNvSpPr>
            <a:spLocks noGrp="1"/>
          </p:cNvSpPr>
          <p:nvPr>
            <p:ph type="sldNum" sz="quarter" idx="5"/>
          </p:nvPr>
        </p:nvSpPr>
        <p:spPr/>
        <p:txBody>
          <a:bodyPr/>
          <a:lstStyle/>
          <a:p>
            <a:pPr>
              <a:defRPr/>
            </a:pPr>
            <a:fld id="{EE9318CE-43FA-E341-98B5-B209B5C8EB2A}" type="slidenum">
              <a:rPr lang="en-US" smtClean="0"/>
              <a:pPr>
                <a:defRPr/>
              </a:pPr>
              <a:t>6</a:t>
            </a:fld>
            <a:endParaRPr lang="en-US"/>
          </a:p>
        </p:txBody>
      </p:sp>
    </p:spTree>
    <p:extLst>
      <p:ext uri="{BB962C8B-B14F-4D97-AF65-F5344CB8AC3E}">
        <p14:creationId xmlns:p14="http://schemas.microsoft.com/office/powerpoint/2010/main" val="415207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11" name="Google Shape;2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DJ is a 24-year-old Black MSM (man who has sex with men) who is living with HIV from Compton, CA and has not come out to his family. DJ is in a relationship with Sheba who also lives with HIV who performs at a club where DJ sells marijuana. He tells you that they both missed several doses of medication. DJ also shares with you that he’s the receptive party in his relationship and he’s concerned about superinfection because they are not using condoms. Sheba has tried, but he often loses his erection while putting on the condom. </a:t>
            </a: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Andrew is a 24-year-old white MSM from Pasadena, CA who works as a legal assistant and has the support of his family. He is in a </a:t>
            </a:r>
            <a:r>
              <a:rPr lang="en-US" dirty="0" err="1">
                <a:solidFill>
                  <a:schemeClr val="dk1"/>
                </a:solidFill>
                <a:latin typeface="Calibri"/>
                <a:ea typeface="Calibri"/>
                <a:cs typeface="Calibri"/>
                <a:sym typeface="Calibri"/>
              </a:rPr>
              <a:t>serodiscordant</a:t>
            </a:r>
            <a:r>
              <a:rPr lang="en-US" dirty="0">
                <a:solidFill>
                  <a:schemeClr val="dk1"/>
                </a:solidFill>
                <a:latin typeface="Calibri"/>
                <a:ea typeface="Calibri"/>
                <a:cs typeface="Calibri"/>
                <a:sym typeface="Calibri"/>
              </a:rPr>
              <a:t> relationship (one partner has HIV and the other does not) and he is going with his partner to the LGBTQ testing drop-in space to get tested today; they are considering </a:t>
            </a:r>
            <a:r>
              <a:rPr lang="en-US" dirty="0" err="1">
                <a:solidFill>
                  <a:schemeClr val="dk1"/>
                </a:solidFill>
                <a:latin typeface="Calibri"/>
                <a:ea typeface="Calibri"/>
                <a:cs typeface="Calibri"/>
                <a:sym typeface="Calibri"/>
              </a:rPr>
              <a:t>PrEP.</a:t>
            </a: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What are some ways that social determinants of health (SDOH) impacted DJ’s life and not Andrew’s life? </a:t>
            </a:r>
            <a:endParaRPr dirty="0">
              <a:solidFill>
                <a:schemeClr val="dk1"/>
              </a:solidFill>
            </a:endParaRP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Considering SDOH, how might you counsel DJ and what are some options you can share with him? Andrew?</a:t>
            </a:r>
          </a:p>
          <a:p>
            <a:pPr marL="0" lvl="0" indent="0" algn="l" rtl="0">
              <a:spcBef>
                <a:spcPts val="0"/>
              </a:spcBef>
              <a:spcAft>
                <a:spcPts val="0"/>
              </a:spcAft>
              <a:buClr>
                <a:schemeClr val="dk1"/>
              </a:buClr>
              <a:buSzPts val="1800"/>
              <a:buFont typeface="Calibri"/>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Now you will have the opportunity to practice using the information we’ve learned about sexual health and influences on human sexuality. </a:t>
            </a: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Give instructions for role play. </a:t>
            </a:r>
          </a:p>
          <a:p>
            <a:pPr marL="0" lvl="0" indent="0" algn="l" rtl="0">
              <a:spcBef>
                <a:spcPts val="0"/>
              </a:spcBef>
              <a:spcAft>
                <a:spcPts val="0"/>
              </a:spcAft>
              <a:buClr>
                <a:schemeClr val="dk1"/>
              </a:buClr>
              <a:buSzPts val="1800"/>
              <a:buFont typeface="Calibri"/>
              <a:buNone/>
            </a:pPr>
            <a:endParaRPr lang="en-US" sz="18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a:solidFill>
                  <a:srgbClr val="000000"/>
                </a:solidFill>
                <a:effectLst/>
                <a:latin typeface="Arial"/>
                <a:ea typeface="Arial"/>
                <a:cs typeface="Arial"/>
                <a:sym typeface="Arial"/>
              </a:rPr>
              <a:t>You will have a chance to role play  discussing sexual health with a client in pairs.  Hand out role play. Each person has five minutes to practice the roleplay and then switch roles.  After the pairs have completed the role plays, come back to the larger group for discussion. </a:t>
            </a:r>
          </a:p>
          <a:p>
            <a:pPr marL="0" lvl="0" indent="0" algn="l" rtl="0">
              <a:spcBef>
                <a:spcPts val="0"/>
              </a:spcBef>
              <a:spcAft>
                <a:spcPts val="0"/>
              </a:spcAft>
              <a:buClr>
                <a:schemeClr val="dk1"/>
              </a:buClr>
              <a:buSzPts val="1800"/>
              <a:buFont typeface="Calibri"/>
              <a:buNone/>
            </a:pPr>
            <a:endParaRPr lang="en-US" sz="18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a:solidFill>
                  <a:srgbClr val="000000"/>
                </a:solidFill>
                <a:effectLst/>
                <a:latin typeface="Arial"/>
                <a:ea typeface="Arial"/>
                <a:cs typeface="Arial"/>
                <a:sym typeface="Arial"/>
              </a:rPr>
              <a:t>Allow 10 minutes to debrief the role plays.  </a:t>
            </a:r>
          </a:p>
          <a:p>
            <a:pPr marL="0" lvl="0" indent="0" algn="l" rtl="0">
              <a:spcBef>
                <a:spcPts val="0"/>
              </a:spcBef>
              <a:spcAft>
                <a:spcPts val="0"/>
              </a:spcAft>
              <a:buClr>
                <a:schemeClr val="dk1"/>
              </a:buClr>
              <a:buSzPts val="1800"/>
              <a:buFont typeface="Calibri"/>
              <a:buNone/>
            </a:pPr>
            <a:r>
              <a:rPr lang="en-US" sz="1800" b="0" i="0" u="none" strike="noStrike" cap="none" dirty="0">
                <a:solidFill>
                  <a:srgbClr val="000000"/>
                </a:solidFill>
                <a:effectLst/>
                <a:latin typeface="Arial"/>
                <a:ea typeface="Arial"/>
                <a:cs typeface="Arial"/>
                <a:sym typeface="Arial"/>
              </a:rPr>
              <a:t>Ask: </a:t>
            </a:r>
            <a:endParaRPr lang="en-US" dirty="0">
              <a:effectLst/>
            </a:endParaRPr>
          </a:p>
          <a:p>
            <a:pPr rtl="0"/>
            <a:r>
              <a:rPr lang="en-US" sz="1800" b="0" i="0" u="none" strike="noStrike" cap="none" dirty="0">
                <a:solidFill>
                  <a:srgbClr val="000000"/>
                </a:solidFill>
                <a:effectLst/>
                <a:latin typeface="Arial"/>
                <a:ea typeface="Arial"/>
                <a:cs typeface="Arial"/>
                <a:sym typeface="Arial"/>
              </a:rPr>
              <a:t>How did this exercise feel for folks ? </a:t>
            </a:r>
            <a:endParaRPr lang="en-US" dirty="0">
              <a:effectLst/>
            </a:endParaRPr>
          </a:p>
          <a:p>
            <a:pPr rtl="0"/>
            <a:r>
              <a:rPr lang="en-US" sz="1800" b="0" i="0" u="none" strike="noStrike" cap="none" dirty="0">
                <a:solidFill>
                  <a:srgbClr val="000000"/>
                </a:solidFill>
                <a:effectLst/>
                <a:latin typeface="Arial"/>
                <a:ea typeface="Arial"/>
                <a:cs typeface="Arial"/>
                <a:sym typeface="Arial"/>
              </a:rPr>
              <a:t>What small action steps did you think of?</a:t>
            </a:r>
            <a:endParaRPr lang="en-US" dirty="0">
              <a:effectLst/>
            </a:endParaRPr>
          </a:p>
          <a:p>
            <a:pPr marL="0" lvl="0" indent="0" algn="l" rtl="0">
              <a:spcBef>
                <a:spcPts val="0"/>
              </a:spcBef>
              <a:spcAft>
                <a:spcPts val="0"/>
              </a:spcAft>
              <a:buClr>
                <a:schemeClr val="dk1"/>
              </a:buClr>
              <a:buSzPts val="1800"/>
              <a:buFont typeface="Calibri"/>
              <a:buNone/>
            </a:pPr>
            <a:endParaRPr dirty="0"/>
          </a:p>
        </p:txBody>
      </p:sp>
    </p:spTree>
    <p:extLst>
      <p:ext uri="{BB962C8B-B14F-4D97-AF65-F5344CB8AC3E}">
        <p14:creationId xmlns:p14="http://schemas.microsoft.com/office/powerpoint/2010/main" val="20445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r>
              <a:rPr lang="en-US" dirty="0"/>
              <a:t>to summarize and close. </a:t>
            </a:r>
            <a:endParaRPr dirty="0"/>
          </a:p>
        </p:txBody>
      </p:sp>
    </p:spTree>
    <p:extLst>
      <p:ext uri="{BB962C8B-B14F-4D97-AF65-F5344CB8AC3E}">
        <p14:creationId xmlns:p14="http://schemas.microsoft.com/office/powerpoint/2010/main" val="365732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a16="http://schemas.microsoft.com/office/drawing/2014/main" id="{5620A047-8C7F-1E4F-BADE-3A9B25C1DB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7512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3" name="Google Shape;73;p1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1"/>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3"/>
          <p:cNvPicPr preferRelativeResize="0"/>
          <p:nvPr/>
        </p:nvPicPr>
        <p:blipFill rotWithShape="1">
          <a:blip r:embed="rId4">
            <a:alphaModFix/>
          </a:blip>
          <a:srcRect/>
          <a:stretch/>
        </p:blipFill>
        <p:spPr>
          <a:xfrm>
            <a:off x="609600" y="5867400"/>
            <a:ext cx="2438400" cy="804862"/>
          </a:xfrm>
          <a:prstGeom prst="rect">
            <a:avLst/>
          </a:prstGeom>
          <a:noFill/>
          <a:ln>
            <a:noFill/>
          </a:ln>
        </p:spPr>
      </p:pic>
      <p:cxnSp>
        <p:nvCxnSpPr>
          <p:cNvPr id="24" name="Google Shape;24;p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3" descr="standardfooter_sized.jpg"/>
          <p:cNvPicPr preferRelativeResize="0"/>
          <p:nvPr/>
        </p:nvPicPr>
        <p:blipFill rotWithShape="1">
          <a:blip r:embed="rId5">
            <a:alphaModFix/>
          </a:blip>
          <a:srcRect t="93661"/>
          <a:stretch/>
        </p:blipFill>
        <p:spPr>
          <a:xfrm>
            <a:off x="0" y="0"/>
            <a:ext cx="9144000" cy="338137"/>
          </a:xfrm>
          <a:prstGeom prst="rect">
            <a:avLst/>
          </a:prstGeom>
          <a:noFill/>
          <a:ln>
            <a:noFill/>
          </a:ln>
        </p:spPr>
      </p:pic>
      <p:sp>
        <p:nvSpPr>
          <p:cNvPr id="26" name="Google Shape;26;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41" name="Google Shape;41;p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42" name="Google Shape;42;p5"/>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43" name="Google Shape;43;p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4" name="Google Shape;44;p5"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9"/>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2" name="Google Shape;62;p9"/>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63" name="Google Shape;63;p9"/>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64" name="Google Shape;64;p9"/>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65" name="Google Shape;65;p9"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66" name="Google Shape;66;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1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5" name="Google Shape;95;p1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6" name="Google Shape;96;p1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7" name="Google Shape;97;p1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98" name="Google Shape;98;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1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0" name="Google Shape;110;p1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1" name="Google Shape;111;p1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2" name="Google Shape;112;p1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3" name="Google Shape;113;p1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4" name="Google Shape;114;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1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17"/>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17"/>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1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17"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1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1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b="0" i="0" u="none" dirty="0">
                <a:solidFill>
                  <a:schemeClr val="lt1"/>
                </a:solidFill>
                <a:latin typeface="Arial"/>
                <a:ea typeface="Arial"/>
                <a:cs typeface="Arial"/>
                <a:sym typeface="Arial"/>
              </a:rPr>
              <a:t>Sexual Health</a:t>
            </a:r>
            <a:br>
              <a:rPr lang="en-US" sz="4000" b="0" i="0" u="none" dirty="0">
                <a:solidFill>
                  <a:schemeClr val="lt1"/>
                </a:solidFill>
                <a:latin typeface="Arial"/>
                <a:ea typeface="Arial"/>
                <a:cs typeface="Arial"/>
                <a:sym typeface="Arial"/>
              </a:rPr>
            </a:br>
            <a:br>
              <a:rPr lang="en-US" sz="4000" b="0" i="0" u="none" dirty="0">
                <a:solidFill>
                  <a:schemeClr val="lt1"/>
                </a:solidFill>
                <a:latin typeface="Arial"/>
                <a:ea typeface="Arial"/>
                <a:cs typeface="Arial"/>
                <a:sym typeface="Arial"/>
              </a:rPr>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67" name="Google Shape;167;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Objectives</a:t>
            </a:r>
            <a:endParaRPr dirty="0"/>
          </a:p>
        </p:txBody>
      </p:sp>
      <p:sp>
        <p:nvSpPr>
          <p:cNvPr id="168" name="Google Shape;168;p22"/>
          <p:cNvSpPr txBox="1">
            <a:spLocks noGrp="1"/>
          </p:cNvSpPr>
          <p:nvPr>
            <p:ph type="body" idx="1"/>
          </p:nvPr>
        </p:nvSpPr>
        <p:spPr>
          <a:xfrm>
            <a:off x="609600" y="1524000"/>
            <a:ext cx="7924800" cy="4003964"/>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CC0000"/>
              </a:buClr>
              <a:buNone/>
            </a:pPr>
            <a:r>
              <a:rPr lang="en-US" sz="1800"/>
              <a:t>At </a:t>
            </a:r>
            <a:r>
              <a:rPr lang="en-US" sz="1800" dirty="0"/>
              <a:t>the end of this unit participants will be able to:</a:t>
            </a:r>
          </a:p>
          <a:p>
            <a:pPr marL="342900" lvl="0" indent="-342900" algn="l" rtl="0">
              <a:lnSpc>
                <a:spcPct val="100000"/>
              </a:lnSpc>
              <a:spcBef>
                <a:spcPts val="0"/>
              </a:spcBef>
              <a:spcAft>
                <a:spcPts val="0"/>
              </a:spcAft>
              <a:buClr>
                <a:srgbClr val="CC0000"/>
              </a:buClr>
              <a:buSzPts val="1800"/>
              <a:buFont typeface="Noto Sans Symbols"/>
              <a:buChar char="▪"/>
            </a:pPr>
            <a:endParaRPr lang="en-US" sz="1800" b="0" i="0" u="none"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Understand that sexual health is more than sexual transmitted infections (STIs) and contraception, and requires a deeper understanding of sexuality</a:t>
            </a:r>
            <a:endParaRPr dirty="0"/>
          </a:p>
          <a:p>
            <a:pPr marL="342900" lvl="0" indent="-342900" algn="l" rtl="0">
              <a:lnSpc>
                <a:spcPct val="100000"/>
              </a:lnSpc>
              <a:spcBef>
                <a:spcPts val="36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Understand how social </a:t>
            </a:r>
            <a:r>
              <a:rPr lang="en-US" sz="1800" dirty="0"/>
              <a:t>d</a:t>
            </a:r>
            <a:r>
              <a:rPr lang="en-US" sz="1800" b="0" i="0" u="none" dirty="0">
                <a:solidFill>
                  <a:schemeClr val="dk1"/>
                </a:solidFill>
                <a:latin typeface="Arial"/>
                <a:ea typeface="Arial"/>
                <a:cs typeface="Arial"/>
                <a:sym typeface="Arial"/>
              </a:rPr>
              <a:t>eterminants of health (SDOH) influence sexuality and sexual health</a:t>
            </a:r>
            <a:endParaRPr dirty="0"/>
          </a:p>
          <a:p>
            <a:pPr marL="342900" lvl="0" indent="-342900" algn="l" rtl="0">
              <a:lnSpc>
                <a:spcPct val="100000"/>
              </a:lnSpc>
              <a:spcBef>
                <a:spcPts val="36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Effectively conduct conversations with clients about sexual health and sexuality</a:t>
            </a:r>
            <a:endParaRPr dirty="0"/>
          </a:p>
          <a:p>
            <a:pPr marL="342900" lvl="0" indent="-342900" algn="l" rtl="0">
              <a:lnSpc>
                <a:spcPct val="100000"/>
              </a:lnSpc>
              <a:spcBef>
                <a:spcPts val="36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Support clients by presenting options and support them in making changes</a:t>
            </a:r>
            <a:endParaRPr dirty="0"/>
          </a:p>
          <a:p>
            <a:pPr marL="342900" lvl="0" indent="-342900" algn="l" rtl="0">
              <a:lnSpc>
                <a:spcPct val="100000"/>
              </a:lnSpc>
              <a:spcBef>
                <a:spcPts val="48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Support clients in understanding and communicating with others about their sexuality and health goals</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69" name="Google Shape;169;p22"/>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76" name="Google Shape;176;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Sexual Health</a:t>
            </a:r>
            <a:endParaRPr dirty="0"/>
          </a:p>
        </p:txBody>
      </p:sp>
      <p:sp>
        <p:nvSpPr>
          <p:cNvPr id="177" name="Google Shape;177;p23"/>
          <p:cNvSpPr txBox="1">
            <a:spLocks noGrp="1"/>
          </p:cNvSpPr>
          <p:nvPr>
            <p:ph type="body" idx="1"/>
          </p:nvPr>
        </p:nvSpPr>
        <p:spPr>
          <a:xfrm>
            <a:off x="609600" y="1752600"/>
            <a:ext cx="7924800" cy="34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n-US" sz="2000" b="0" i="0" u="none" dirty="0">
                <a:solidFill>
                  <a:schemeClr val="dk1"/>
                </a:solidFill>
                <a:latin typeface="Arial"/>
                <a:ea typeface="Arial"/>
                <a:cs typeface="Arial"/>
                <a:sym typeface="Arial"/>
              </a:rPr>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a:t>
            </a:r>
            <a:endParaRPr dirty="0"/>
          </a:p>
          <a:p>
            <a:pPr marL="0" lvl="0" indent="0" algn="ctr" rtl="0">
              <a:lnSpc>
                <a:spcPct val="100000"/>
              </a:lnSpc>
              <a:spcBef>
                <a:spcPts val="400"/>
              </a:spcBef>
              <a:spcAft>
                <a:spcPts val="0"/>
              </a:spcAft>
              <a:buSzPts val="2000"/>
              <a:buNone/>
            </a:pPr>
            <a:r>
              <a:rPr lang="en-US" sz="2000" b="0" i="0" u="none" dirty="0">
                <a:solidFill>
                  <a:schemeClr val="dk1"/>
                </a:solidFill>
                <a:latin typeface="Arial"/>
                <a:ea typeface="Arial"/>
                <a:cs typeface="Arial"/>
                <a:sym typeface="Arial"/>
              </a:rPr>
              <a:t>(World Health Organization (WHO), 2006a)</a:t>
            </a:r>
            <a:endParaRPr sz="1800" b="0" i="0" u="none" dirty="0">
              <a:solidFill>
                <a:schemeClr val="dk1"/>
              </a:solidFill>
              <a:latin typeface="Arial"/>
              <a:ea typeface="Arial"/>
              <a:cs typeface="Arial"/>
              <a:sym typeface="Arial"/>
            </a:endParaRPr>
          </a:p>
          <a:p>
            <a:pPr marL="0" lvl="0" indent="0" algn="l" rtl="0">
              <a:lnSpc>
                <a:spcPct val="100000"/>
              </a:lnSpc>
              <a:spcBef>
                <a:spcPts val="480"/>
              </a:spcBef>
              <a:spcAft>
                <a:spcPts val="0"/>
              </a:spcAft>
              <a:buSzPts val="2400"/>
              <a:buNone/>
            </a:pP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78" name="Google Shape;178;p23"/>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85" name="Google Shape;185;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Sexuality Education </a:t>
            </a:r>
            <a:endParaRPr dirty="0"/>
          </a:p>
        </p:txBody>
      </p:sp>
      <p:sp>
        <p:nvSpPr>
          <p:cNvPr id="186" name="Google Shape;186;p24"/>
          <p:cNvSpPr txBox="1">
            <a:spLocks noGrp="1"/>
          </p:cNvSpPr>
          <p:nvPr>
            <p:ph type="body" idx="1"/>
          </p:nvPr>
        </p:nvSpPr>
        <p:spPr>
          <a:xfrm>
            <a:off x="381000" y="1658937"/>
            <a:ext cx="4495800" cy="34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n-US" sz="2000" b="0" i="0" u="none" dirty="0">
                <a:solidFill>
                  <a:schemeClr val="dk1"/>
                </a:solidFill>
                <a:latin typeface="Arial"/>
                <a:ea typeface="Arial"/>
                <a:cs typeface="Arial"/>
                <a:sym typeface="Arial"/>
              </a:rPr>
              <a:t>“The primary goal of sexuality education is to promote adult sexual health. It should assist people in developing a positive view of sexuality, provide you with information that you can use to help clients take care of their sexual health, and help them acquire skills to make decisions now and in the future.” </a:t>
            </a:r>
            <a:endParaRPr dirty="0"/>
          </a:p>
          <a:p>
            <a:pPr marL="0" indent="0" algn="ctr">
              <a:spcBef>
                <a:spcPts val="400"/>
              </a:spcBef>
              <a:buSzPts val="2000"/>
              <a:buNone/>
            </a:pPr>
            <a:r>
              <a:rPr lang="en-US" sz="1000" b="0" i="0" u="none" dirty="0">
                <a:solidFill>
                  <a:schemeClr val="dk1"/>
                </a:solidFill>
                <a:latin typeface="Arial"/>
                <a:ea typeface="Arial"/>
                <a:cs typeface="Arial"/>
                <a:sym typeface="Arial"/>
              </a:rPr>
              <a:t>(</a:t>
            </a:r>
            <a:r>
              <a:rPr lang="en-US" sz="1050" dirty="0" err="1"/>
              <a:t>Hedgepeth</a:t>
            </a:r>
            <a:r>
              <a:rPr lang="en-US" sz="1050" dirty="0"/>
              <a:t>, E., &amp; </a:t>
            </a:r>
            <a:r>
              <a:rPr lang="en-US" sz="1050" dirty="0" err="1"/>
              <a:t>Helmich</a:t>
            </a:r>
            <a:r>
              <a:rPr lang="en-US" sz="1050" dirty="0"/>
              <a:t>, J. (1996). </a:t>
            </a:r>
            <a:r>
              <a:rPr lang="en-US" sz="1050" i="1" dirty="0"/>
              <a:t>Teaching about sexuality and HIV: Principles and methods for effective education</a:t>
            </a:r>
            <a:r>
              <a:rPr lang="en-US" sz="1050" dirty="0"/>
              <a:t>. New York: New York University Press.)</a:t>
            </a:r>
            <a:endParaRPr sz="1050" b="0" i="0" u="none" dirty="0">
              <a:solidFill>
                <a:schemeClr val="dk1"/>
              </a:solidFill>
              <a:sym typeface="Arial"/>
            </a:endParaRPr>
          </a:p>
          <a:p>
            <a:pPr marL="0" lvl="0" indent="0" algn="l" rtl="0">
              <a:lnSpc>
                <a:spcPct val="100000"/>
              </a:lnSpc>
              <a:spcBef>
                <a:spcPts val="480"/>
              </a:spcBef>
              <a:spcAft>
                <a:spcPts val="0"/>
              </a:spcAft>
              <a:buSzPts val="2400"/>
              <a:buNone/>
            </a:pP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87" name="Google Shape;187;p24"/>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88" name="Google Shape;188;p24"/>
          <p:cNvPicPr preferRelativeResize="0"/>
          <p:nvPr/>
        </p:nvPicPr>
        <p:blipFill rotWithShape="1">
          <a:blip r:embed="rId3">
            <a:alphaModFix/>
          </a:blip>
          <a:srcRect/>
          <a:stretch/>
        </p:blipFill>
        <p:spPr>
          <a:xfrm>
            <a:off x="5410200" y="1295400"/>
            <a:ext cx="3300412" cy="4157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95" name="Google Shape;195;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Influences on Sexual Health</a:t>
            </a:r>
            <a:endParaRPr dirty="0"/>
          </a:p>
        </p:txBody>
      </p:sp>
      <p:sp>
        <p:nvSpPr>
          <p:cNvPr id="196" name="Google Shape;196;p25"/>
          <p:cNvSpPr txBox="1">
            <a:spLocks noGrp="1"/>
          </p:cNvSpPr>
          <p:nvPr>
            <p:ph type="body" idx="1"/>
          </p:nvPr>
        </p:nvSpPr>
        <p:spPr>
          <a:xfrm>
            <a:off x="192087" y="1612900"/>
            <a:ext cx="2667000" cy="1744661"/>
          </a:xfrm>
          <a:prstGeom prst="rect">
            <a:avLst/>
          </a:prstGeom>
          <a:noFill/>
          <a:ln>
            <a:noFill/>
          </a:ln>
        </p:spPr>
        <p:txBody>
          <a:bodyPr spcFirstLastPara="1" wrap="square" lIns="91425" tIns="45700" rIns="91425" bIns="45700" anchor="t" anchorCtr="0">
            <a:noAutofit/>
          </a:bodyPr>
          <a:lstStyle/>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Access to resources</a:t>
            </a:r>
            <a:endParaRPr sz="2000" b="0" i="0" u="none" dirty="0">
              <a:solidFill>
                <a:schemeClr val="dk1"/>
              </a:solidFill>
              <a:latin typeface="Arial"/>
              <a:ea typeface="Arial"/>
              <a:cs typeface="Arial"/>
              <a:sym typeface="Arial"/>
            </a:endParaRPr>
          </a:p>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Discrimination</a:t>
            </a:r>
            <a:endParaRPr sz="2000" b="0" i="0" u="none" dirty="0">
              <a:solidFill>
                <a:schemeClr val="dk1"/>
              </a:solidFill>
              <a:latin typeface="Arial"/>
              <a:ea typeface="Arial"/>
              <a:cs typeface="Arial"/>
              <a:sym typeface="Arial"/>
            </a:endParaRPr>
          </a:p>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Sexual orientation </a:t>
            </a:r>
            <a:endParaRPr sz="2000" b="0" i="0" u="none" dirty="0">
              <a:solidFill>
                <a:schemeClr val="dk1"/>
              </a:solidFill>
              <a:latin typeface="Arial"/>
              <a:ea typeface="Arial"/>
              <a:cs typeface="Arial"/>
              <a:sym typeface="Arial"/>
            </a:endParaRPr>
          </a:p>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Neighborhood</a:t>
            </a:r>
            <a:endParaRPr sz="2000" b="0" i="0" u="none" dirty="0">
              <a:solidFill>
                <a:schemeClr val="dk1"/>
              </a:solidFill>
              <a:latin typeface="Arial"/>
              <a:ea typeface="Arial"/>
              <a:cs typeface="Arial"/>
              <a:sym typeface="Arial"/>
            </a:endParaRPr>
          </a:p>
          <a:p>
            <a:pPr marL="342900" lvl="0" indent="-342900" algn="l" rtl="0">
              <a:lnSpc>
                <a:spcPct val="100000"/>
              </a:lnSpc>
              <a:spcBef>
                <a:spcPts val="480"/>
              </a:spcBef>
              <a:spcAft>
                <a:spcPts val="0"/>
              </a:spcAft>
              <a:buSzPts val="2400"/>
              <a:buNone/>
            </a:pP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97" name="Google Shape;197;p25"/>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8" name="Google Shape;198;p25"/>
          <p:cNvSpPr txBox="1"/>
          <p:nvPr/>
        </p:nvSpPr>
        <p:spPr>
          <a:xfrm>
            <a:off x="184150" y="3522661"/>
            <a:ext cx="2667000" cy="18716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Social Norms</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Education</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Income</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Existing Prevalence</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br>
              <a:rPr lang="en-US" sz="2400" b="0" i="0" u="none" dirty="0">
                <a:solidFill>
                  <a:schemeClr val="dk1"/>
                </a:solidFill>
                <a:latin typeface="Arial"/>
                <a:ea typeface="Arial"/>
                <a:cs typeface="Arial"/>
                <a:sym typeface="Arial"/>
              </a:rPr>
            </a:br>
            <a:endParaRPr dirty="0"/>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pic>
        <p:nvPicPr>
          <p:cNvPr id="199" name="Google Shape;199;p25"/>
          <p:cNvPicPr preferRelativeResize="0"/>
          <p:nvPr/>
        </p:nvPicPr>
        <p:blipFill rotWithShape="1">
          <a:blip r:embed="rId3">
            <a:alphaModFix/>
          </a:blip>
          <a:srcRect/>
          <a:stretch/>
        </p:blipFill>
        <p:spPr>
          <a:xfrm>
            <a:off x="2652711" y="1612900"/>
            <a:ext cx="4124325" cy="3915611"/>
          </a:xfrm>
          <a:prstGeom prst="rect">
            <a:avLst/>
          </a:prstGeom>
          <a:noFill/>
          <a:ln>
            <a:noFill/>
          </a:ln>
        </p:spPr>
      </p:pic>
      <p:sp>
        <p:nvSpPr>
          <p:cNvPr id="200" name="Google Shape;200;p25"/>
          <p:cNvSpPr txBox="1"/>
          <p:nvPr/>
        </p:nvSpPr>
        <p:spPr>
          <a:xfrm>
            <a:off x="4079995" y="3259136"/>
            <a:ext cx="1285875"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bg1">
                    <a:lumMod val="95000"/>
                  </a:schemeClr>
                </a:solidFill>
                <a:sym typeface="Arial"/>
              </a:rPr>
              <a:t>I have little control over my life</a:t>
            </a:r>
            <a:endParaRPr dirty="0">
              <a:solidFill>
                <a:schemeClr val="bg1">
                  <a:lumMod val="95000"/>
                </a:schemeClr>
              </a:solidFill>
            </a:endParaRPr>
          </a:p>
        </p:txBody>
      </p:sp>
      <p:sp>
        <p:nvSpPr>
          <p:cNvPr id="201" name="Google Shape;201;p25"/>
          <p:cNvSpPr txBox="1"/>
          <p:nvPr/>
        </p:nvSpPr>
        <p:spPr>
          <a:xfrm>
            <a:off x="3824287" y="2738437"/>
            <a:ext cx="1781175"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bg1">
                    <a:lumMod val="95000"/>
                  </a:schemeClr>
                </a:solidFill>
                <a:sym typeface="Arial"/>
              </a:rPr>
              <a:t>With luck it won’t happen to me</a:t>
            </a:r>
            <a:endParaRPr dirty="0">
              <a:solidFill>
                <a:schemeClr val="bg1">
                  <a:lumMod val="95000"/>
                </a:schemeClr>
              </a:solidFill>
            </a:endParaRPr>
          </a:p>
        </p:txBody>
      </p:sp>
      <p:sp>
        <p:nvSpPr>
          <p:cNvPr id="202" name="Google Shape;202;p25"/>
          <p:cNvSpPr txBox="1"/>
          <p:nvPr/>
        </p:nvSpPr>
        <p:spPr>
          <a:xfrm>
            <a:off x="3824287" y="2049462"/>
            <a:ext cx="1781175" cy="4603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bg1">
                    <a:lumMod val="95000"/>
                  </a:schemeClr>
                </a:solidFill>
                <a:sym typeface="Arial"/>
              </a:rPr>
              <a:t>Why bother it’s too much</a:t>
            </a:r>
            <a:endParaRPr dirty="0">
              <a:solidFill>
                <a:schemeClr val="bg1">
                  <a:lumMod val="95000"/>
                </a:schemeClr>
              </a:solidFill>
            </a:endParaRPr>
          </a:p>
        </p:txBody>
      </p:sp>
      <p:cxnSp>
        <p:nvCxnSpPr>
          <p:cNvPr id="203" name="Google Shape;203;p25"/>
          <p:cNvCxnSpPr/>
          <p:nvPr/>
        </p:nvCxnSpPr>
        <p:spPr>
          <a:xfrm>
            <a:off x="4860925" y="3733800"/>
            <a:ext cx="2819400" cy="0"/>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cxnSp>
        <p:nvCxnSpPr>
          <p:cNvPr id="204" name="Google Shape;204;p25"/>
          <p:cNvCxnSpPr/>
          <p:nvPr/>
        </p:nvCxnSpPr>
        <p:spPr>
          <a:xfrm rot="10800000" flipH="1">
            <a:off x="5089525" y="2590800"/>
            <a:ext cx="2286000" cy="588962"/>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cxnSp>
        <p:nvCxnSpPr>
          <p:cNvPr id="205" name="Google Shape;205;p25"/>
          <p:cNvCxnSpPr/>
          <p:nvPr/>
        </p:nvCxnSpPr>
        <p:spPr>
          <a:xfrm rot="10800000" flipH="1">
            <a:off x="5216525" y="1651000"/>
            <a:ext cx="1016000" cy="836612"/>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sp>
        <p:nvSpPr>
          <p:cNvPr id="206" name="Google Shape;206;p25"/>
          <p:cNvSpPr txBox="1"/>
          <p:nvPr/>
        </p:nvSpPr>
        <p:spPr>
          <a:xfrm>
            <a:off x="6037262" y="1419225"/>
            <a:ext cx="17811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Attitudes</a:t>
            </a:r>
            <a:endParaRPr/>
          </a:p>
        </p:txBody>
      </p:sp>
      <p:sp>
        <p:nvSpPr>
          <p:cNvPr id="207" name="Google Shape;207;p25"/>
          <p:cNvSpPr txBox="1"/>
          <p:nvPr/>
        </p:nvSpPr>
        <p:spPr>
          <a:xfrm>
            <a:off x="6927850" y="2400300"/>
            <a:ext cx="1782762"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Beliefs</a:t>
            </a:r>
            <a:endParaRPr/>
          </a:p>
        </p:txBody>
      </p:sp>
      <p:sp>
        <p:nvSpPr>
          <p:cNvPr id="208" name="Google Shape;208;p25"/>
          <p:cNvSpPr txBox="1"/>
          <p:nvPr/>
        </p:nvSpPr>
        <p:spPr>
          <a:xfrm>
            <a:off x="7359650" y="3568700"/>
            <a:ext cx="17811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Values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822A40-DF63-3D46-81AE-2372AD332907}"/>
              </a:ext>
            </a:extLst>
          </p:cNvPr>
          <p:cNvSpPr>
            <a:spLocks noGrp="1"/>
          </p:cNvSpPr>
          <p:nvPr>
            <p:ph type="title"/>
          </p:nvPr>
        </p:nvSpPr>
        <p:spPr>
          <a:xfrm>
            <a:off x="0" y="3124200"/>
            <a:ext cx="9144000" cy="1143000"/>
          </a:xfrm>
        </p:spPr>
        <p:txBody>
          <a:bodyPr>
            <a:normAutofit/>
          </a:bodyPr>
          <a:lstStyle/>
          <a:p>
            <a:pPr>
              <a:defRPr/>
            </a:pPr>
            <a:r>
              <a:rPr lang="en-US" b="1" dirty="0">
                <a:latin typeface="+mj-lt"/>
                <a:cs typeface="Arial" panose="020B0604020202020204" pitchFamily="34" charset="0"/>
              </a:rPr>
              <a:t>ACTIVITY: SEXUAL HEALTH PICTIONARY</a:t>
            </a:r>
            <a:endParaRPr lang="en-US" b="1" dirty="0">
              <a:latin typeface="+mj-lt"/>
            </a:endParaRPr>
          </a:p>
        </p:txBody>
      </p:sp>
    </p:spTree>
    <p:extLst>
      <p:ext uri="{BB962C8B-B14F-4D97-AF65-F5344CB8AC3E}">
        <p14:creationId xmlns:p14="http://schemas.microsoft.com/office/powerpoint/2010/main" val="57939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215" name="Google Shape;215;p26"/>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18" name="Google Shape;218;p26"/>
          <p:cNvSpPr txBox="1"/>
          <p:nvPr/>
        </p:nvSpPr>
        <p:spPr>
          <a:xfrm>
            <a:off x="1053373" y="4824412"/>
            <a:ext cx="2870200" cy="350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dirty="0">
                <a:solidFill>
                  <a:srgbClr val="000000"/>
                </a:solidFill>
                <a:latin typeface="Arial"/>
                <a:ea typeface="Arial"/>
                <a:cs typeface="Arial"/>
                <a:sym typeface="Arial"/>
              </a:rPr>
              <a:t>Darius Jenkins / DJ</a:t>
            </a:r>
            <a:endParaRPr dirty="0"/>
          </a:p>
        </p:txBody>
      </p:sp>
      <p:sp>
        <p:nvSpPr>
          <p:cNvPr id="219" name="Google Shape;219;p26"/>
          <p:cNvSpPr txBox="1"/>
          <p:nvPr/>
        </p:nvSpPr>
        <p:spPr>
          <a:xfrm flipH="1">
            <a:off x="6113416" y="4562474"/>
            <a:ext cx="1266825" cy="612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a:solidFill>
                  <a:srgbClr val="000000"/>
                </a:solidFill>
                <a:latin typeface="Calibri"/>
                <a:ea typeface="Calibri"/>
                <a:cs typeface="Calibri"/>
                <a:sym typeface="Calibri"/>
              </a:rPr>
              <a:t>   </a:t>
            </a:r>
            <a:br>
              <a:rPr lang="en-US" sz="1800" b="0" i="0" u="none" dirty="0">
                <a:solidFill>
                  <a:srgbClr val="000000"/>
                </a:solidFill>
                <a:latin typeface="Calibri"/>
                <a:ea typeface="Calibri"/>
                <a:cs typeface="Calibri"/>
                <a:sym typeface="Calibri"/>
              </a:rPr>
            </a:br>
            <a:r>
              <a:rPr lang="en-US" sz="2400" b="0" i="0" u="none" dirty="0">
                <a:solidFill>
                  <a:srgbClr val="000000"/>
                </a:solidFill>
                <a:latin typeface="Arial"/>
                <a:ea typeface="Arial"/>
                <a:cs typeface="Arial"/>
                <a:sym typeface="Arial"/>
              </a:rPr>
              <a:t>Andrew</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4427"/>
            <a:ext cx="3735997" cy="24906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504" y="1625342"/>
            <a:ext cx="2364651" cy="28888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226" name="Google Shape;226;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Summary</a:t>
            </a:r>
            <a:endParaRPr/>
          </a:p>
        </p:txBody>
      </p:sp>
      <p:sp>
        <p:nvSpPr>
          <p:cNvPr id="227" name="Google Shape;227;p27"/>
          <p:cNvSpPr txBox="1">
            <a:spLocks noGrp="1"/>
          </p:cNvSpPr>
          <p:nvPr>
            <p:ph type="body" idx="1"/>
          </p:nvPr>
        </p:nvSpPr>
        <p:spPr>
          <a:xfrm>
            <a:off x="609600" y="1600200"/>
            <a:ext cx="7924800" cy="399252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The role of the CHW is to acknowledge that sexuality is a good and pleasurable part of human life and to emphasize </a:t>
            </a:r>
            <a:r>
              <a:rPr lang="en-US" sz="2000" dirty="0"/>
              <a:t>s</a:t>
            </a:r>
            <a:r>
              <a:rPr lang="en-US" sz="2000" b="0" i="0" u="none" dirty="0">
                <a:solidFill>
                  <a:schemeClr val="dk1"/>
                </a:solidFill>
                <a:latin typeface="Arial"/>
                <a:ea typeface="Arial"/>
                <a:cs typeface="Arial"/>
                <a:sym typeface="Arial"/>
              </a:rPr>
              <a:t>exual </a:t>
            </a:r>
            <a:r>
              <a:rPr lang="en-US" sz="2000" dirty="0"/>
              <a:t>h</a:t>
            </a:r>
            <a:r>
              <a:rPr lang="en-US" sz="2000" b="0" i="0" u="none" dirty="0">
                <a:solidFill>
                  <a:schemeClr val="dk1"/>
                </a:solidFill>
                <a:latin typeface="Arial"/>
                <a:ea typeface="Arial"/>
                <a:cs typeface="Arial"/>
                <a:sym typeface="Arial"/>
              </a:rPr>
              <a:t>ealth and </a:t>
            </a:r>
            <a:r>
              <a:rPr lang="en-US" sz="2000" dirty="0"/>
              <a:t>w</a:t>
            </a:r>
            <a:r>
              <a:rPr lang="en-US" sz="2000" b="0" i="0" u="none" dirty="0">
                <a:solidFill>
                  <a:schemeClr val="dk1"/>
                </a:solidFill>
                <a:latin typeface="Arial"/>
                <a:ea typeface="Arial"/>
                <a:cs typeface="Arial"/>
                <a:sym typeface="Arial"/>
              </a:rPr>
              <a:t>ellness. </a:t>
            </a:r>
            <a:endParaRPr dirty="0"/>
          </a:p>
          <a:p>
            <a:pPr marL="342900" lvl="0" indent="-342900" algn="l" rtl="0">
              <a:lnSpc>
                <a:spcPct val="100000"/>
              </a:lnSpc>
              <a:spcBef>
                <a:spcPts val="40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Sexual intimacy and pleasure are important aspects of sexual health. </a:t>
            </a:r>
            <a:endParaRPr dirty="0"/>
          </a:p>
          <a:p>
            <a:pPr marL="342900" lvl="0" indent="-342900" algn="l" rtl="0">
              <a:lnSpc>
                <a:spcPct val="100000"/>
              </a:lnSpc>
              <a:spcBef>
                <a:spcPts val="40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Common reasons people don't use condoms and other prophylaxis should be discussed to learn more about the client’s sexual experience, and to discover how the client can continue to enjoy their sexual experience while improving the sexual health of themselves and the people they have intimate relationships with. </a:t>
            </a:r>
            <a:endParaRPr dirty="0"/>
          </a:p>
          <a:p>
            <a:pPr marL="342900" lvl="0" indent="-342900" algn="l" rtl="0">
              <a:lnSpc>
                <a:spcPct val="100000"/>
              </a:lnSpc>
              <a:spcBef>
                <a:spcPts val="40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This becomes possible when one listens, summarizes, and supports small and achievable goals.</a:t>
            </a:r>
            <a:endParaRPr dirty="0"/>
          </a:p>
          <a:p>
            <a:pPr marL="342900" lvl="0" indent="-342900" algn="l" rtl="0">
              <a:lnSpc>
                <a:spcPct val="100000"/>
              </a:lnSpc>
              <a:spcBef>
                <a:spcPts val="480"/>
              </a:spcBef>
              <a:spcAft>
                <a:spcPts val="0"/>
              </a:spcAft>
              <a:buSzPts val="2400"/>
              <a:buNone/>
            </a:pP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228" name="Google Shape;228;p27"/>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875</Words>
  <Application>Microsoft Office PowerPoint</Application>
  <PresentationFormat>On-screen Show (4:3)</PresentationFormat>
  <Paragraphs>82</Paragraphs>
  <Slides>8</Slides>
  <Notes>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vt:i4>
      </vt:variant>
    </vt:vector>
  </HeadingPairs>
  <TitlesOfParts>
    <vt:vector size="19" baseType="lpstr">
      <vt:lpstr>Arial</vt:lpstr>
      <vt:lpstr>Calibri</vt:lpstr>
      <vt:lpstr>Noto Sans Symbols</vt:lpstr>
      <vt:lpstr>Wingdings</vt:lpstr>
      <vt:lpstr>1_Blank Presentation</vt:lpstr>
      <vt:lpstr>2_Blank Presentation</vt:lpstr>
      <vt:lpstr>Blank Presentation</vt:lpstr>
      <vt:lpstr>3_Blank Presentation</vt:lpstr>
      <vt:lpstr>5_Blank Presentation</vt:lpstr>
      <vt:lpstr>6_Blank Presentation</vt:lpstr>
      <vt:lpstr>7_Blank Presentation</vt:lpstr>
      <vt:lpstr>Sexual Health  </vt:lpstr>
      <vt:lpstr>Objectives</vt:lpstr>
      <vt:lpstr>Sexual Health</vt:lpstr>
      <vt:lpstr>Sexuality Education </vt:lpstr>
      <vt:lpstr>Influences on Sexual Health</vt:lpstr>
      <vt:lpstr>ACTIVITY: SEXUAL HEALTH PICTIONARY</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dc:title>
  <cp:lastModifiedBy>Mandel, Nicole</cp:lastModifiedBy>
  <cp:revision>17</cp:revision>
  <dcterms:modified xsi:type="dcterms:W3CDTF">2020-08-09T23:05:41Z</dcterms:modified>
</cp:coreProperties>
</file>