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6"/>
  </p:notesMasterIdLst>
  <p:sldIdLst>
    <p:sldId id="398" r:id="rId2"/>
    <p:sldId id="287" r:id="rId3"/>
    <p:sldId id="399" r:id="rId4"/>
    <p:sldId id="40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ughman, Allyson L" initials="BAL" lastIdx="2" clrIdx="0">
    <p:extLst>
      <p:ext uri="{19B8F6BF-5375-455C-9EA6-DF929625EA0E}">
        <p15:presenceInfo xmlns:p15="http://schemas.microsoft.com/office/powerpoint/2012/main" userId="S-1-5-21-848115496-1524922173-1168901340-656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56224" autoAdjust="0"/>
  </p:normalViewPr>
  <p:slideViewPr>
    <p:cSldViewPr snapToGrid="0">
      <p:cViewPr varScale="1">
        <p:scale>
          <a:sx n="63" d="100"/>
          <a:sy n="63" d="100"/>
        </p:scale>
        <p:origin x="19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3545E5-14FD-4867-85F3-ABE4E40D4839}" type="datetimeFigureOut">
              <a:rPr lang="en-US" smtClean="0"/>
              <a:t>10/29/2019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2AD1ED-8B79-4E66-9162-8BE6321ADB1D}" type="slidenum">
              <a:rPr lang="en-US" smtClean="0"/>
              <a:t>‹#›</a:t>
            </a:fld>
            <a:endParaRPr lang="en-US" dirty="0"/>
          </a:p>
        </p:txBody>
      </p:sp>
    </p:spTree>
    <p:extLst>
      <p:ext uri="{BB962C8B-B14F-4D97-AF65-F5344CB8AC3E}">
        <p14:creationId xmlns:p14="http://schemas.microsoft.com/office/powerpoint/2010/main" val="1163630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C95FA7AF-EDBC-4C26-AEAB-D0FE4E76C836}"/>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C8A21071-436B-4411-8555-9BC5E68E985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Osaka" pitchFamily="-64" charset="-128"/>
              <a:cs typeface="+mn-cs"/>
            </a:endParaRPr>
          </a:p>
        </p:txBody>
      </p:sp>
      <p:sp>
        <p:nvSpPr>
          <p:cNvPr id="10242" name="Rectangle 2">
            <a:extLst>
              <a:ext uri="{FF2B5EF4-FFF2-40B4-BE49-F238E27FC236}">
                <a16:creationId xmlns:a16="http://schemas.microsoft.com/office/drawing/2014/main" xmlns="" id="{5666589D-2CD9-4B97-B7BC-9BF3D86F8D73}"/>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xmlns="" id="{1A13BFE0-2CC4-4C01-AD7A-2C042A8EAFF5}"/>
              </a:ext>
            </a:extLst>
          </p:cNvPr>
          <p:cNvSpPr>
            <a:spLocks noGrp="1" noChangeArrowheads="1"/>
          </p:cNvSpPr>
          <p:nvPr>
            <p:ph type="body" idx="1"/>
          </p:nvPr>
        </p:nvSpPr>
        <p:spPr/>
        <p:txBody>
          <a:bodyPr/>
          <a:lstStyle/>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4042276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6FA8769E-811F-A841-A559-0AE26BD1ECA8}"/>
              </a:ext>
            </a:extLst>
          </p:cNvPr>
          <p:cNvSpPr>
            <a:spLocks noGrp="1" noRot="1" noChangeAspect="1"/>
          </p:cNvSpPr>
          <p:nvPr>
            <p:ph type="sldImg"/>
          </p:nvPr>
        </p:nvSpPr>
        <p:spPr>
          <a:xfrm>
            <a:off x="1371600" y="1143000"/>
            <a:ext cx="4114800" cy="3086100"/>
          </a:xfrm>
        </p:spPr>
      </p:sp>
      <p:sp>
        <p:nvSpPr>
          <p:cNvPr id="3" name="Notes Placeholder 2">
            <a:extLst>
              <a:ext uri="{FF2B5EF4-FFF2-40B4-BE49-F238E27FC236}">
                <a16:creationId xmlns:a16="http://schemas.microsoft.com/office/drawing/2014/main" xmlns="" id="{299B5B7C-FBDC-A84E-975C-F89EE63F30F6}"/>
              </a:ext>
            </a:extLst>
          </p:cNvPr>
          <p:cNvSpPr>
            <a:spLocks noGrp="1"/>
          </p:cNvSpPr>
          <p:nvPr>
            <p:ph type="body" idx="1"/>
          </p:nvPr>
        </p:nvSpPr>
        <p:spPr/>
        <p:txBody>
          <a:bodyPr/>
          <a:lstStyle/>
          <a:p>
            <a:pPr rtl="0" fontAlgn="base">
              <a:spcBef>
                <a:spcPts val="0"/>
              </a:spcBef>
              <a:spcAft>
                <a:spcPts val="0"/>
              </a:spcAft>
              <a:buFont typeface="Arial" panose="020B0604020202020204" pitchFamily="34" charset="0"/>
              <a:buNone/>
            </a:pPr>
            <a:r>
              <a:rPr lang="en-US" sz="1200" b="0" i="0" u="none" strike="noStrike" dirty="0">
                <a:solidFill>
                  <a:srgbClr val="000000"/>
                </a:solidFill>
                <a:effectLst/>
                <a:latin typeface="Calibri" panose="020F0502020204030204" pitchFamily="34" charset="0"/>
              </a:rPr>
              <a:t>Introduce session and share objectives</a:t>
            </a:r>
          </a:p>
          <a:p>
            <a:pPr rtl="0" fontAlgn="base">
              <a:spcBef>
                <a:spcPts val="0"/>
              </a:spcBef>
              <a:spcAft>
                <a:spcPts val="0"/>
              </a:spcAft>
              <a:buFont typeface="Arial" panose="020B0604020202020204" pitchFamily="34" charset="0"/>
              <a:buNone/>
            </a:pPr>
            <a:r>
              <a:rPr lang="en-US" sz="1200" b="0" i="0" u="none" strike="noStrike" dirty="0">
                <a:solidFill>
                  <a:srgbClr val="000000"/>
                </a:solidFill>
                <a:effectLst/>
                <a:latin typeface="Calibri" panose="020F0502020204030204" pitchFamily="34" charset="0"/>
              </a:rPr>
              <a:t>Communication is defined as the imparting or exchanging of information or news. This definition is accurate and simplistic; however, the process of communicating is far more dynamic and complex. </a:t>
            </a:r>
            <a:endParaRPr lang="en-US" sz="1200" b="0" i="0" u="none" strike="noStrike" dirty="0">
              <a:solidFill>
                <a:srgbClr val="000000"/>
              </a:solidFill>
              <a:effectLst/>
              <a:latin typeface="Noto Sans Symbols"/>
            </a:endParaRPr>
          </a:p>
          <a:p>
            <a:pPr rtl="0" fontAlgn="base">
              <a:spcBef>
                <a:spcPts val="0"/>
              </a:spcBef>
              <a:spcAft>
                <a:spcPts val="0"/>
              </a:spcAft>
              <a:buFont typeface="Arial" panose="020B0604020202020204" pitchFamily="34" charset="0"/>
              <a:buNone/>
            </a:pPr>
            <a:r>
              <a:rPr lang="en-US" sz="1200" b="0" i="0" u="none" strike="noStrike" dirty="0">
                <a:solidFill>
                  <a:srgbClr val="000000"/>
                </a:solidFill>
                <a:effectLst/>
                <a:latin typeface="Calibri" panose="020F0502020204030204" pitchFamily="34" charset="0"/>
              </a:rPr>
              <a:t>Ask, “What factors affect our ability to communicate effectively?” </a:t>
            </a:r>
            <a:r>
              <a:rPr lang="en-US" sz="1200" b="0" i="0" u="none" strike="noStrike" dirty="0" smtClean="0">
                <a:solidFill>
                  <a:srgbClr val="000000"/>
                </a:solidFill>
                <a:effectLst/>
                <a:latin typeface="Calibri" panose="020F0502020204030204" pitchFamily="34" charset="0"/>
              </a:rPr>
              <a:t>Write a list</a:t>
            </a:r>
            <a:r>
              <a:rPr lang="en-US" sz="1200" b="0" i="0" u="none" strike="noStrike" baseline="0" dirty="0" smtClean="0">
                <a:solidFill>
                  <a:srgbClr val="000000"/>
                </a:solidFill>
                <a:effectLst/>
                <a:latin typeface="Calibri" panose="020F0502020204030204" pitchFamily="34" charset="0"/>
              </a:rPr>
              <a:t> of the potential factors, such as identity, power, race/ethnicity, etc. </a:t>
            </a:r>
            <a:r>
              <a:rPr lang="en-US" sz="1200" b="0" i="0" u="none" strike="noStrike" dirty="0" smtClean="0">
                <a:solidFill>
                  <a:srgbClr val="000000"/>
                </a:solidFill>
                <a:effectLst/>
                <a:latin typeface="Calibri" panose="020F0502020204030204" pitchFamily="34" charset="0"/>
              </a:rPr>
              <a:t>Affirm </a:t>
            </a:r>
            <a:r>
              <a:rPr lang="en-US" sz="1200" b="0" i="0" u="none" strike="noStrike" dirty="0">
                <a:solidFill>
                  <a:srgbClr val="000000"/>
                </a:solidFill>
                <a:effectLst/>
                <a:latin typeface="Calibri" panose="020F0502020204030204" pitchFamily="34" charset="0"/>
              </a:rPr>
              <a:t>participants’ responses. </a:t>
            </a:r>
            <a:endParaRPr lang="en-US" sz="1200" b="0" i="0" u="none" strike="noStrike" dirty="0">
              <a:solidFill>
                <a:srgbClr val="000000"/>
              </a:solidFill>
              <a:effectLst/>
              <a:latin typeface="Noto Sans Symbol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US" sz="1200" b="0" i="0" u="none" strike="noStrike" dirty="0">
                <a:solidFill>
                  <a:srgbClr val="000000"/>
                </a:solidFill>
                <a:effectLst/>
                <a:latin typeface="Calibri" panose="020F0502020204030204" pitchFamily="34" charset="0"/>
              </a:rPr>
              <a:t>Summarize participants’ responses and conclude that communication is a multifaceted and complex process. </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Communication involves a process where communicators convert their thoughts into messages that are conveyed through content and symbols (e.g. verbal messages, emails, emojis, sign language, etc..) Processing the sent messages includes decoding and interpreting them through the receiving communicator’s values, attitudes, beliefs and life’s experience. Effective communication is essential to the work of CHWs and is worthy of exploration. </a:t>
            </a:r>
            <a:r>
              <a:rPr lang="en-US" sz="1200" b="0" i="0" u="none" strike="noStrike" dirty="0">
                <a:solidFill>
                  <a:srgbClr val="000000"/>
                </a:solidFill>
                <a:effectLst/>
                <a:latin typeface="Calibri" panose="020F0502020204030204" pitchFamily="34" charset="0"/>
              </a:rPr>
              <a:t>To demonstrate this complexity, we will now enact a sociodrama. </a:t>
            </a:r>
          </a:p>
          <a:p>
            <a:pPr rtl="0" fontAlgn="base">
              <a:spcBef>
                <a:spcPts val="0"/>
              </a:spcBef>
              <a:spcAft>
                <a:spcPts val="0"/>
              </a:spcAft>
              <a:buFont typeface="Arial" panose="020B0604020202020204" pitchFamily="34" charset="0"/>
              <a:buChar char="•"/>
            </a:pPr>
            <a:endParaRPr lang="en-US" sz="1200" b="1" i="0" u="none" strike="noStrike" dirty="0">
              <a:solidFill>
                <a:srgbClr val="000000"/>
              </a:solidFill>
              <a:effectLst/>
              <a:latin typeface="Noto Sans Symbols"/>
            </a:endParaRPr>
          </a:p>
          <a:p>
            <a:pPr rtl="0" fontAlgn="base">
              <a:spcBef>
                <a:spcPts val="0"/>
              </a:spcBef>
              <a:spcAft>
                <a:spcPts val="0"/>
              </a:spcAft>
              <a:buFont typeface="Arial" panose="020B0604020202020204" pitchFamily="34" charset="0"/>
              <a:buNone/>
            </a:pPr>
            <a:r>
              <a:rPr lang="en-US" sz="1200" b="0" i="0" u="none" strike="noStrike" dirty="0">
                <a:solidFill>
                  <a:srgbClr val="000000"/>
                </a:solidFill>
                <a:effectLst/>
                <a:latin typeface="Calibri" panose="020F0502020204030204" pitchFamily="34" charset="0"/>
              </a:rPr>
              <a:t>Invite two volunteers to enact a sociodrama in which a CHW and a client of different positionality in terms of social identity, power, race/ethnicity, age, socio-economic status, and/or other factors have a conversation (volunteers can choose the characteristics of their social identities from </a:t>
            </a:r>
            <a:r>
              <a:rPr lang="en-US" sz="1200" b="0" i="0" u="none" strike="noStrike" dirty="0" smtClean="0">
                <a:solidFill>
                  <a:srgbClr val="000000"/>
                </a:solidFill>
                <a:effectLst/>
                <a:latin typeface="Calibri" panose="020F0502020204030204" pitchFamily="34" charset="0"/>
              </a:rPr>
              <a:t>the generated list). </a:t>
            </a:r>
            <a:r>
              <a:rPr lang="en-US" sz="1200" b="0" i="0" u="none" strike="noStrike" dirty="0">
                <a:solidFill>
                  <a:srgbClr val="000000"/>
                </a:solidFill>
                <a:effectLst/>
                <a:latin typeface="Calibri" panose="020F0502020204030204" pitchFamily="34" charset="0"/>
              </a:rPr>
              <a:t>One person will portray a CHW and the other the client. </a:t>
            </a:r>
          </a:p>
          <a:p>
            <a:pPr rtl="0" fontAlgn="base">
              <a:spcBef>
                <a:spcPts val="0"/>
              </a:spcBef>
              <a:spcAft>
                <a:spcPts val="0"/>
              </a:spcAft>
              <a:buFont typeface="Arial" panose="020B0604020202020204" pitchFamily="34" charset="0"/>
              <a:buNone/>
            </a:pPr>
            <a:endParaRPr lang="en-US" sz="1200" b="1" i="0" u="none" strike="noStrike" dirty="0">
              <a:solidFill>
                <a:srgbClr val="000000"/>
              </a:solidFill>
              <a:effectLst/>
              <a:latin typeface="Noto Sans Symbols"/>
            </a:endParaRPr>
          </a:p>
          <a:p>
            <a:pPr rtl="0" fontAlgn="base">
              <a:spcBef>
                <a:spcPts val="0"/>
              </a:spcBef>
              <a:spcAft>
                <a:spcPts val="0"/>
              </a:spcAft>
              <a:buFont typeface="Arial" panose="020B0604020202020204" pitchFamily="34" charset="0"/>
              <a:buNone/>
            </a:pPr>
            <a:r>
              <a:rPr lang="en-US" sz="1200" b="0" i="0" u="none" strike="noStrike" dirty="0">
                <a:solidFill>
                  <a:srgbClr val="000000"/>
                </a:solidFill>
                <a:effectLst/>
                <a:latin typeface="Calibri" panose="020F0502020204030204" pitchFamily="34" charset="0"/>
              </a:rPr>
              <a:t>Speak privately with the volunteers and share the following information prior to their enactment:</a:t>
            </a:r>
            <a:endParaRPr lang="en-US" sz="1200" b="1" i="0" u="none" strike="noStrike" dirty="0">
              <a:solidFill>
                <a:srgbClr val="000000"/>
              </a:solidFill>
              <a:effectLst/>
              <a:latin typeface="Noto Sans Symbols"/>
            </a:endParaRPr>
          </a:p>
          <a:p>
            <a:pPr rtl="0" fontAlgn="base">
              <a:spcBef>
                <a:spcPts val="0"/>
              </a:spcBef>
              <a:spcAft>
                <a:spcPts val="0"/>
              </a:spcAft>
              <a:buFont typeface="Arial" panose="020B0604020202020204" pitchFamily="34" charset="0"/>
              <a:buNone/>
            </a:pPr>
            <a:r>
              <a:rPr lang="en-US" sz="1200" b="0" i="0" u="none" strike="noStrike" dirty="0">
                <a:solidFill>
                  <a:srgbClr val="000000"/>
                </a:solidFill>
                <a:effectLst/>
                <a:latin typeface="Calibri" panose="020F0502020204030204" pitchFamily="34" charset="0"/>
              </a:rPr>
              <a:t>At the beginning of their interaction, there should be no conflict, but because of different communication styles, the messages that are being sent are not the messages that are being received. In the sociodrama, the CHW will demonstrate different ways of addressing the issue. For example: Aggression-standing over the client or speaking loudly with terse language. </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US" sz="1200" b="0" i="0" u="none" strike="noStrike" dirty="0">
                <a:solidFill>
                  <a:srgbClr val="000000"/>
                </a:solidFill>
                <a:effectLst/>
                <a:latin typeface="Calibri" panose="020F0502020204030204" pitchFamily="34" charset="0"/>
              </a:rPr>
              <a:t>Review the sociodrama scenario below with the volunteers. They will have 3-5 minutes to enact the scenario in front of the larger group. </a:t>
            </a:r>
            <a:br>
              <a:rPr lang="en-US" sz="1200" b="0" i="0" u="none" strike="noStrike" dirty="0">
                <a:solidFill>
                  <a:srgbClr val="000000"/>
                </a:solidFill>
                <a:effectLst/>
                <a:latin typeface="Calibri" panose="020F0502020204030204" pitchFamily="34" charset="0"/>
              </a:rPr>
            </a:br>
            <a:r>
              <a:rPr lang="en-US" b="0" dirty="0">
                <a:effectLst/>
              </a:rPr>
              <a:t/>
            </a:r>
            <a:br>
              <a:rPr lang="en-US" b="0" dirty="0">
                <a:effectLst/>
              </a:rPr>
            </a:br>
            <a:r>
              <a:rPr lang="en-US" sz="1200" b="1" i="0" u="none" strike="noStrike" dirty="0">
                <a:solidFill>
                  <a:srgbClr val="000000"/>
                </a:solidFill>
                <a:effectLst/>
                <a:latin typeface="Calibri" panose="020F0502020204030204" pitchFamily="34" charset="0"/>
              </a:rPr>
              <a:t>Sociodrama Scenario:</a:t>
            </a:r>
            <a:endParaRPr lang="en-US" sz="1200" b="0" i="0" u="none" strike="noStrike" dirty="0">
              <a:solidFill>
                <a:srgbClr val="000000"/>
              </a:solidFill>
              <a:effectLst/>
              <a:latin typeface="Calibri" panose="020F0502020204030204" pitchFamily="34" charset="0"/>
            </a:endParaRPr>
          </a:p>
          <a:p>
            <a:pPr marL="0" lvl="0" indent="0" rtl="0" fontAlgn="base">
              <a:spcBef>
                <a:spcPts val="0"/>
              </a:spcBef>
              <a:spcAft>
                <a:spcPts val="0"/>
              </a:spcAft>
              <a:buFont typeface="Arial" panose="020B0604020202020204" pitchFamily="34" charset="0"/>
              <a:buNone/>
            </a:pPr>
            <a:r>
              <a:rPr lang="en-US" sz="1200" b="0" i="0" u="none" strike="noStrike" dirty="0">
                <a:solidFill>
                  <a:srgbClr val="000000"/>
                </a:solidFill>
                <a:effectLst/>
                <a:latin typeface="Calibri" panose="020F0502020204030204" pitchFamily="34" charset="0"/>
              </a:rPr>
              <a:t>The CHW is meeting with a client for a regularly scheduled appointment. They have been working together for one year. The CHW inquires about the client’s adherence. The client is hesitant to respond, but says they have been taking their medications as prescribed. The CHW is aware that the client’s lab results reflect differently. The lab results suggest that the client has not been taking their medications as prescribed. </a:t>
            </a:r>
          </a:p>
          <a:p>
            <a:endParaRPr lang="en-US" dirty="0"/>
          </a:p>
          <a:p>
            <a:pPr>
              <a:defRPr/>
            </a:pPr>
            <a:endParaRPr lang="en-US" dirty="0"/>
          </a:p>
        </p:txBody>
      </p:sp>
      <p:sp>
        <p:nvSpPr>
          <p:cNvPr id="4" name="Slide Number Placeholder 3">
            <a:extLst>
              <a:ext uri="{FF2B5EF4-FFF2-40B4-BE49-F238E27FC236}">
                <a16:creationId xmlns:a16="http://schemas.microsoft.com/office/drawing/2014/main" xmlns="" id="{583D5D64-4A14-3B41-899C-FADEFEA5F0FB}"/>
              </a:ext>
            </a:extLst>
          </p:cNvPr>
          <p:cNvSpPr>
            <a:spLocks noGrp="1"/>
          </p:cNvSpPr>
          <p:nvPr>
            <p:ph type="sldNum" sz="quarter" idx="5"/>
          </p:nvPr>
        </p:nvSpPr>
        <p:spPr/>
        <p:txBody>
          <a:bodyPr/>
          <a:lstStyle/>
          <a:p>
            <a:pPr>
              <a:defRPr/>
            </a:pPr>
            <a:fld id="{EE9318CE-43FA-E341-98B5-B209B5C8EB2A}" type="slidenum">
              <a:rPr lang="en-US" smtClean="0"/>
              <a:pPr>
                <a:defRPr/>
              </a:pPr>
              <a:t>2</a:t>
            </a:fld>
            <a:endParaRPr lang="en-US" dirty="0"/>
          </a:p>
        </p:txBody>
      </p:sp>
    </p:spTree>
    <p:extLst>
      <p:ext uri="{BB962C8B-B14F-4D97-AF65-F5344CB8AC3E}">
        <p14:creationId xmlns:p14="http://schemas.microsoft.com/office/powerpoint/2010/main" val="1246690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C83614D-BE16-420F-B63A-BFC56BF844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marL="0" indent="0" rtl="0" fontAlgn="base">
              <a:spcBef>
                <a:spcPts val="0"/>
              </a:spcBef>
              <a:spcAft>
                <a:spcPts val="0"/>
              </a:spcAft>
              <a:buFont typeface="Arial" panose="020B0604020202020204" pitchFamily="34" charset="0"/>
              <a:buNone/>
            </a:pPr>
            <a:r>
              <a:rPr lang="en-US" sz="1200" b="0" i="0" u="none" strike="noStrike" dirty="0">
                <a:solidFill>
                  <a:srgbClr val="000000"/>
                </a:solidFill>
                <a:effectLst/>
                <a:latin typeface="Calibri" panose="020F0502020204030204" pitchFamily="34" charset="0"/>
              </a:rPr>
              <a:t>Upon completion of the scene, ask participants the questions on the slide (10 </a:t>
            </a:r>
            <a:r>
              <a:rPr lang="en-US" sz="1200" b="0" i="0" u="none" strike="noStrike" dirty="0" smtClean="0">
                <a:solidFill>
                  <a:srgbClr val="000000"/>
                </a:solidFill>
                <a:effectLst/>
                <a:latin typeface="Calibri" panose="020F0502020204030204" pitchFamily="34" charset="0"/>
              </a:rPr>
              <a:t>minutes).</a:t>
            </a:r>
            <a:endParaRPr lang="en-US" sz="1200" b="0" i="0" u="none" strike="noStrike" dirty="0">
              <a:solidFill>
                <a:srgbClr val="000000"/>
              </a:solidFill>
              <a:effectLst/>
              <a:latin typeface="Noto Sans Symbols"/>
            </a:endParaRPr>
          </a:p>
          <a:p>
            <a:pPr marL="0" indent="0" rtl="0" fontAlgn="base">
              <a:spcBef>
                <a:spcPts val="0"/>
              </a:spcBef>
              <a:spcAft>
                <a:spcPts val="0"/>
              </a:spcAft>
              <a:buFont typeface="Arial" panose="020B0604020202020204" pitchFamily="34" charset="0"/>
              <a:buNone/>
            </a:pPr>
            <a:endParaRPr lang="en-US" sz="1200" b="0" i="0" u="none" strike="noStrike" dirty="0">
              <a:solidFill>
                <a:srgbClr val="000000"/>
              </a:solidFill>
              <a:effectLst/>
              <a:latin typeface="Noto Sans Symbols"/>
            </a:endParaRPr>
          </a:p>
          <a:p>
            <a:pPr marL="0" indent="0" rtl="0" fontAlgn="base">
              <a:spcBef>
                <a:spcPts val="0"/>
              </a:spcBef>
              <a:spcAft>
                <a:spcPts val="0"/>
              </a:spcAft>
              <a:buFont typeface="Arial" panose="020B0604020202020204" pitchFamily="34" charset="0"/>
              <a:buNone/>
            </a:pPr>
            <a:r>
              <a:rPr lang="en-US" dirty="0" smtClean="0"/>
              <a:t>Facilitator’s </a:t>
            </a:r>
            <a:r>
              <a:rPr lang="en-US" dirty="0"/>
              <a:t>note: It may be helpful to remind participants that a person’s </a:t>
            </a:r>
            <a:r>
              <a:rPr lang="en-US" b="0" dirty="0"/>
              <a:t>intention does not override the impact </a:t>
            </a:r>
            <a:r>
              <a:rPr lang="en-US" dirty="0"/>
              <a:t>of their communication. Sometimes it’s helpful to reflect on the question, “Is my intent to be right, or to build and maintain relationship?”</a:t>
            </a:r>
          </a:p>
        </p:txBody>
      </p:sp>
    </p:spTree>
    <p:extLst>
      <p:ext uri="{BB962C8B-B14F-4D97-AF65-F5344CB8AC3E}">
        <p14:creationId xmlns:p14="http://schemas.microsoft.com/office/powerpoint/2010/main" val="2859194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C83614D-BE16-420F-B63A-BFC56BF844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Communication is essentially about the sending and receiving of messages. The communicators, often referred to as the sender and listener, use verbal (words), vocal (tone, intonation, volume, etc.) and visual (body language) cues to both send and receive messages.  In addition, the speaker and listener come to the conversation with their own personal background, culture, values, positionality and other factors we call context. Context impacts how messages are sent and </a:t>
            </a:r>
            <a:r>
              <a:rPr lang="en-US" sz="1200" b="0" i="0" u="none" strike="noStrike" kern="1200" dirty="0" smtClean="0">
                <a:solidFill>
                  <a:schemeClr val="tx1"/>
                </a:solidFill>
                <a:effectLst/>
                <a:latin typeface="+mn-lt"/>
                <a:ea typeface="+mn-ea"/>
                <a:cs typeface="+mn-cs"/>
              </a:rPr>
              <a:t>received.</a:t>
            </a:r>
            <a:endParaRPr lang="en-US" sz="1200" b="1" i="0" u="none" strike="noStrike" kern="1200" dirty="0">
              <a:solidFill>
                <a:schemeClr val="tx1"/>
              </a:solidFill>
              <a:effectLst/>
              <a:latin typeface="+mn-lt"/>
              <a:ea typeface="+mn-ea"/>
              <a:cs typeface="+mn-cs"/>
            </a:endParaRPr>
          </a:p>
          <a:p>
            <a:pPr rtl="0" fontAlgn="base"/>
            <a:endParaRPr lang="en-US" sz="1200" b="1" i="0" u="none" strike="noStrike" kern="1200" dirty="0">
              <a:solidFill>
                <a:schemeClr val="tx1"/>
              </a:solidFill>
              <a:effectLst/>
              <a:latin typeface="+mn-lt"/>
              <a:ea typeface="+mn-ea"/>
              <a:cs typeface="+mn-cs"/>
            </a:endParaRPr>
          </a:p>
          <a:p>
            <a:pPr rtl="0" fontAlgn="base"/>
            <a:r>
              <a:rPr lang="en-US" sz="1200" b="0" kern="1200" dirty="0" smtClean="0">
                <a:solidFill>
                  <a:schemeClr val="tx1"/>
                </a:solidFill>
                <a:effectLst/>
                <a:latin typeface="+mn-lt"/>
                <a:ea typeface="+mn-ea"/>
                <a:cs typeface="+mn-cs"/>
              </a:rPr>
              <a:t>Context </a:t>
            </a:r>
            <a:r>
              <a:rPr lang="en-US" sz="1200" b="0"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The transactional model of communication views communication as inclusive of all of the previous elements and adds a layer of context. </a:t>
            </a:r>
            <a:r>
              <a:rPr lang="en-US" dirty="0"/>
              <a:t>As we just stated, each communicator has their own sphere of context through which they interpret and evaluate exchanged messages. The inclusion of a communicator’s context is an important distinction for this model of communication. </a:t>
            </a:r>
            <a:r>
              <a:rPr lang="en-US" sz="1200" kern="1200" dirty="0">
                <a:solidFill>
                  <a:schemeClr val="tx1"/>
                </a:solidFill>
                <a:effectLst/>
                <a:latin typeface="+mn-lt"/>
                <a:ea typeface="+mn-ea"/>
                <a:cs typeface="+mn-cs"/>
              </a:rPr>
              <a:t>A person’s context is made up of several factors:</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a:solidFill>
                  <a:schemeClr val="tx1"/>
                </a:solidFill>
                <a:effectLst/>
                <a:latin typeface="+mn-lt"/>
                <a:ea typeface="+mn-ea"/>
                <a:cs typeface="+mn-cs"/>
              </a:rPr>
              <a:t>Physical context</a:t>
            </a:r>
            <a:r>
              <a:rPr lang="en-US" sz="1200" kern="1200" dirty="0">
                <a:solidFill>
                  <a:schemeClr val="tx1"/>
                </a:solidFill>
                <a:effectLst/>
                <a:latin typeface="+mn-lt"/>
                <a:ea typeface="+mn-ea"/>
                <a:cs typeface="+mn-cs"/>
              </a:rPr>
              <a:t> includes the environmental factors in a communication encounter. The size, layout, temperature, and lighting of a space influence our communication. Ask participants for examples from</a:t>
            </a:r>
            <a:r>
              <a:rPr lang="en-US" sz="1200" kern="1200" baseline="0" dirty="0">
                <a:solidFill>
                  <a:schemeClr val="tx1"/>
                </a:solidFill>
                <a:effectLst/>
                <a:latin typeface="+mn-lt"/>
                <a:ea typeface="+mn-ea"/>
                <a:cs typeface="+mn-cs"/>
              </a:rPr>
              <a:t> their experience of a “good physical context” for communication. Ask for examples of where the physical context could be challenging and what makes it challenging.</a:t>
            </a:r>
            <a:endParaRPr lang="en-US" sz="1200" kern="1200" dirty="0">
              <a:solidFill>
                <a:schemeClr val="tx1"/>
              </a:solidFill>
              <a:effectLst/>
              <a:latin typeface="+mn-lt"/>
              <a:ea typeface="+mn-ea"/>
              <a:cs typeface="+mn-cs"/>
            </a:endParaRP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a:solidFill>
                  <a:schemeClr val="tx1"/>
                </a:solidFill>
                <a:effectLst/>
                <a:latin typeface="+mn-lt"/>
                <a:ea typeface="+mn-ea"/>
                <a:cs typeface="+mn-cs"/>
              </a:rPr>
              <a:t>Psychological context</a:t>
            </a:r>
            <a:r>
              <a:rPr lang="en-US" sz="1200" kern="1200" dirty="0">
                <a:solidFill>
                  <a:schemeClr val="tx1"/>
                </a:solidFill>
                <a:effectLst/>
                <a:latin typeface="+mn-lt"/>
                <a:ea typeface="+mn-ea"/>
                <a:cs typeface="+mn-cs"/>
              </a:rPr>
              <a:t> includes the mental and emotional factors in a communication encounter. Stress, anxiety, and emotions are just some examples of psychological influences that can affect our communication.</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a:solidFill>
                  <a:schemeClr val="tx1"/>
                </a:solidFill>
                <a:effectLst/>
                <a:latin typeface="+mn-lt"/>
                <a:ea typeface="+mn-ea"/>
                <a:cs typeface="+mn-cs"/>
              </a:rPr>
              <a:t>Social context </a:t>
            </a:r>
            <a:r>
              <a:rPr lang="en-US" sz="1200" kern="1200" dirty="0">
                <a:solidFill>
                  <a:schemeClr val="tx1"/>
                </a:solidFill>
                <a:effectLst/>
                <a:latin typeface="+mn-lt"/>
                <a:ea typeface="+mn-ea"/>
                <a:cs typeface="+mn-cs"/>
              </a:rPr>
              <a:t>refers to the stated rules or unstated norms that guide communication. As we are socialized into our various communities, we learn rules and implicitly pick up on norms for communicating. </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a:solidFill>
                  <a:schemeClr val="tx1"/>
                </a:solidFill>
                <a:effectLst/>
                <a:latin typeface="+mn-lt"/>
                <a:ea typeface="+mn-ea"/>
                <a:cs typeface="+mn-cs"/>
              </a:rPr>
              <a:t>Relational context</a:t>
            </a:r>
            <a:r>
              <a:rPr lang="en-US" sz="1200" kern="1200" dirty="0">
                <a:solidFill>
                  <a:schemeClr val="tx1"/>
                </a:solidFill>
                <a:effectLst/>
                <a:latin typeface="+mn-lt"/>
                <a:ea typeface="+mn-ea"/>
                <a:cs typeface="+mn-cs"/>
              </a:rPr>
              <a:t> includes the previous interpersonal history and type of relationship we have with a person. We communicate differently with someone we just met versus someone we’ve known for a long time.</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a:solidFill>
                  <a:schemeClr val="tx1"/>
                </a:solidFill>
                <a:effectLst/>
                <a:latin typeface="+mn-lt"/>
                <a:ea typeface="+mn-ea"/>
                <a:cs typeface="+mn-cs"/>
              </a:rPr>
              <a:t>Cultural context</a:t>
            </a:r>
            <a:r>
              <a:rPr lang="en-US" sz="1200" kern="1200" dirty="0">
                <a:solidFill>
                  <a:schemeClr val="tx1"/>
                </a:solidFill>
                <a:effectLst/>
                <a:latin typeface="+mn-lt"/>
                <a:ea typeface="+mn-ea"/>
                <a:cs typeface="+mn-cs"/>
              </a:rPr>
              <a:t> includes various aspects of identities such as race, gender, nationality, ethnicity, sexual orientation, class, and ability. </a:t>
            </a:r>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Ask</a:t>
            </a:r>
            <a:r>
              <a:rPr lang="en-US" sz="1200" b="0" kern="1200" dirty="0">
                <a:solidFill>
                  <a:schemeClr val="tx1"/>
                </a:solidFill>
                <a:effectLst/>
                <a:latin typeface="+mn-lt"/>
                <a:ea typeface="+mn-ea"/>
                <a:cs typeface="+mn-cs"/>
              </a:rPr>
              <a:t>: </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What value does this information provide for the CHW?</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How will you use this information in your role as a </a:t>
            </a:r>
            <a:r>
              <a:rPr lang="en-US" sz="1200" kern="1200" dirty="0" smtClean="0">
                <a:solidFill>
                  <a:schemeClr val="tx1"/>
                </a:solidFill>
                <a:effectLst/>
                <a:latin typeface="+mn-lt"/>
                <a:ea typeface="+mn-ea"/>
                <a:cs typeface="+mn-cs"/>
              </a:rPr>
              <a:t>CHW?</a:t>
            </a:r>
          </a:p>
          <a:p>
            <a:pPr marL="457200" marR="0" lvl="1"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dirty="0" smtClean="0"/>
              <a:t>Summarize </a:t>
            </a:r>
            <a:r>
              <a:rPr lang="en-US" b="0" dirty="0"/>
              <a:t>and close. </a:t>
            </a:r>
            <a:r>
              <a:rPr lang="en-US" dirty="0"/>
              <a:t>The co-creative process of developing understanding between communicators is influenced by the amount of commonalities and differences between their two spheres of context. For example, If communicators share similar cultural contexts (e.g. race, sexuality), the shared experiences can help facilitate more effective communication. In contrast, the fewer commonalities in context communicators share, the more challenging it will be to facilitate shared understanding. The CHW should be aware of the many facets that impact effective communication. This understanding will help CHWs employ effective communication skills to facilitate a </a:t>
            </a:r>
            <a:r>
              <a:rPr lang="en-US" b="0" dirty="0"/>
              <a:t>shared understanding </a:t>
            </a:r>
            <a:r>
              <a:rPr lang="en-US" dirty="0"/>
              <a:t>with others.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Tree>
    <p:extLst>
      <p:ext uri="{BB962C8B-B14F-4D97-AF65-F5344CB8AC3E}">
        <p14:creationId xmlns:p14="http://schemas.microsoft.com/office/powerpoint/2010/main" val="27675006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openingfooter_sized.jpg">
            <a:extLst>
              <a:ext uri="{FF2B5EF4-FFF2-40B4-BE49-F238E27FC236}">
                <a16:creationId xmlns:a16="http://schemas.microsoft.com/office/drawing/2014/main" xmlns="" id="{B8F3D416-6148-471F-9868-16EF7D8FCDC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334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xmlns="" id="{70F83D9F-9BE5-4D3D-AD29-CF26321D8427}"/>
              </a:ext>
            </a:extLst>
          </p:cNvPr>
          <p:cNvPicPr>
            <a:picLocks noChangeAspect="1" noChangeArrowheads="1"/>
          </p:cNvPicPr>
          <p:nvPr userDrawn="1"/>
        </p:nvPicPr>
        <p:blipFill>
          <a:blip r:embed="rId3"/>
          <a:srcRect/>
          <a:stretch>
            <a:fillRect/>
          </a:stretch>
        </p:blipFill>
        <p:spPr bwMode="auto">
          <a:xfrm>
            <a:off x="7543800" y="6118225"/>
            <a:ext cx="9683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 name="Rectangle 19">
            <a:extLst>
              <a:ext uri="{FF2B5EF4-FFF2-40B4-BE49-F238E27FC236}">
                <a16:creationId xmlns:a16="http://schemas.microsoft.com/office/drawing/2014/main" xmlns="" id="{442526AF-D8D7-4B3D-BE46-3A0B30720656}"/>
              </a:ext>
            </a:extLst>
          </p:cNvPr>
          <p:cNvSpPr>
            <a:spLocks noChangeArrowheads="1"/>
          </p:cNvSpPr>
          <p:nvPr userDrawn="1"/>
        </p:nvSpPr>
        <p:spPr bwMode="auto">
          <a:xfrm>
            <a:off x="609600" y="6096000"/>
            <a:ext cx="4664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en-US" sz="1200" dirty="0">
                <a:latin typeface="Arial Bold" charset="0"/>
                <a:ea typeface="Osaka" charset="0"/>
              </a:rPr>
              <a:t>Boston University</a:t>
            </a:r>
            <a:r>
              <a:rPr lang="en-US" altLang="en-US" sz="1200" dirty="0">
                <a:latin typeface="Arial" charset="0"/>
                <a:ea typeface="Osaka" charset="0"/>
              </a:rPr>
              <a:t> School of Social Work</a:t>
            </a:r>
          </a:p>
          <a:p>
            <a:pPr>
              <a:defRPr/>
            </a:pPr>
            <a:r>
              <a:rPr lang="en-US" altLang="en-US" sz="1200" dirty="0">
                <a:latin typeface="Arial" charset="0"/>
                <a:ea typeface="Osaka" charset="0"/>
              </a:rPr>
              <a:t>Center for Innovation in Social Work &amp; Health</a:t>
            </a:r>
          </a:p>
        </p:txBody>
      </p:sp>
      <p:sp>
        <p:nvSpPr>
          <p:cNvPr id="7" name="Rectangle 6">
            <a:extLst>
              <a:ext uri="{FF2B5EF4-FFF2-40B4-BE49-F238E27FC236}">
                <a16:creationId xmlns:a16="http://schemas.microsoft.com/office/drawing/2014/main" xmlns="" id="{2E4421A8-DB34-4420-9553-2F58D9487BAB}"/>
              </a:ext>
            </a:extLst>
          </p:cNvPr>
          <p:cNvSpPr/>
          <p:nvPr userDrawn="1"/>
        </p:nvSpPr>
        <p:spPr>
          <a:xfrm>
            <a:off x="0" y="0"/>
            <a:ext cx="9144000" cy="44958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8" name="Straight Connector 7">
            <a:extLst>
              <a:ext uri="{FF2B5EF4-FFF2-40B4-BE49-F238E27FC236}">
                <a16:creationId xmlns:a16="http://schemas.microsoft.com/office/drawing/2014/main" xmlns="" id="{78084F69-E2DE-4A3F-A298-B79B7DB80203}"/>
              </a:ext>
            </a:extLst>
          </p:cNvPr>
          <p:cNvCxnSpPr/>
          <p:nvPr userDrawn="1"/>
        </p:nvCxnSpPr>
        <p:spPr>
          <a:xfrm>
            <a:off x="0" y="5867400"/>
            <a:ext cx="9144000" cy="0"/>
          </a:xfrm>
          <a:prstGeom prst="line">
            <a:avLst/>
          </a:prstGeom>
          <a:ln w="1524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3074" name="Rectangle 2"/>
          <p:cNvSpPr>
            <a:spLocks noGrp="1" noChangeArrowheads="1"/>
          </p:cNvSpPr>
          <p:nvPr>
            <p:ph type="ctrTitle"/>
          </p:nvPr>
        </p:nvSpPr>
        <p:spPr>
          <a:xfrm>
            <a:off x="685800" y="1600200"/>
            <a:ext cx="7772400" cy="1143000"/>
          </a:xfrm>
        </p:spPr>
        <p:txBody>
          <a:bodyPr anchor="ctr"/>
          <a:lstStyle>
            <a:lvl1pPr>
              <a:defRPr sz="4000">
                <a:solidFill>
                  <a:schemeClr val="bg1"/>
                </a:solidFill>
                <a:latin typeface="+mj-lt"/>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200400"/>
            <a:ext cx="7772400" cy="1752600"/>
          </a:xfrm>
        </p:spPr>
        <p:txBody>
          <a:bodyPr/>
          <a:lstStyle>
            <a:lvl1pPr marL="0" indent="0">
              <a:buFont typeface="Wingdings" charset="2"/>
              <a:buNone/>
              <a:defRPr sz="2400">
                <a:solidFill>
                  <a:srgbClr val="CCCCCC"/>
                </a:solidFill>
                <a:latin typeface="+mn-lt"/>
              </a:defRPr>
            </a:lvl1pPr>
          </a:lstStyle>
          <a:p>
            <a:pPr lvl="0"/>
            <a:r>
              <a:rPr lang="en-US" altLang="en-US" noProof="0" dirty="0"/>
              <a:t>Click to edit Master subtitle style</a:t>
            </a:r>
          </a:p>
        </p:txBody>
      </p:sp>
    </p:spTree>
    <p:extLst>
      <p:ext uri="{BB962C8B-B14F-4D97-AF65-F5344CB8AC3E}">
        <p14:creationId xmlns:p14="http://schemas.microsoft.com/office/powerpoint/2010/main" val="1065683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554966"/>
            <a:ext cx="2949575"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2860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a16="http://schemas.microsoft.com/office/drawing/2014/main" xmlns="" id="{6068DEA7-2EB7-498F-8465-532F769E8E4E}"/>
              </a:ext>
            </a:extLst>
          </p:cNvPr>
          <p:cNvSpPr>
            <a:spLocks noGrp="1" noChangeArrowheads="1"/>
          </p:cNvSpPr>
          <p:nvPr>
            <p:ph type="ftr" sz="quarter" idx="10"/>
          </p:nvPr>
        </p:nvSpPr>
        <p:spPr>
          <a:ln/>
        </p:spPr>
        <p:txBody>
          <a:bodyPr/>
          <a:lstStyle>
            <a:lvl1pPr>
              <a:defRPr/>
            </a:lvl1pPr>
          </a:lstStyle>
          <a:p>
            <a:pPr>
              <a:defRPr/>
            </a:pPr>
            <a:r>
              <a:rPr lang="en-US" altLang="en-US" dirty="0"/>
              <a:t>Name of Presentation</a:t>
            </a:r>
          </a:p>
        </p:txBody>
      </p:sp>
    </p:spTree>
    <p:extLst>
      <p:ext uri="{BB962C8B-B14F-4D97-AF65-F5344CB8AC3E}">
        <p14:creationId xmlns:p14="http://schemas.microsoft.com/office/powerpoint/2010/main" val="879911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Resting">
    <p:spTree>
      <p:nvGrpSpPr>
        <p:cNvPr id="1" name=""/>
        <p:cNvGrpSpPr/>
        <p:nvPr/>
      </p:nvGrpSpPr>
      <p:grpSpPr>
        <a:xfrm>
          <a:off x="0" y="0"/>
          <a:ext cx="0" cy="0"/>
          <a:chOff x="0" y="0"/>
          <a:chExt cx="0" cy="0"/>
        </a:xfrm>
      </p:grpSpPr>
      <p:pic>
        <p:nvPicPr>
          <p:cNvPr id="3" name="Picture 6" descr="restingslide2.jpg">
            <a:extLst>
              <a:ext uri="{FF2B5EF4-FFF2-40B4-BE49-F238E27FC236}">
                <a16:creationId xmlns:a16="http://schemas.microsoft.com/office/drawing/2014/main" xmlns="" id="{5620A047-8C7F-1E4F-BADE-3A9B25C1DBA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xmlns="" id="{DB7C750D-A3E8-4340-9FC3-26201CA80786}"/>
              </a:ext>
            </a:extLst>
          </p:cNvPr>
          <p:cNvSpPr/>
          <p:nvPr userDrawn="1"/>
        </p:nvSpPr>
        <p:spPr>
          <a:xfrm>
            <a:off x="0" y="2235200"/>
            <a:ext cx="9144000" cy="24130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 name="Title 1"/>
          <p:cNvSpPr>
            <a:spLocks noGrp="1"/>
          </p:cNvSpPr>
          <p:nvPr>
            <p:ph type="title"/>
          </p:nvPr>
        </p:nvSpPr>
        <p:spPr>
          <a:xfrm>
            <a:off x="0" y="2946400"/>
            <a:ext cx="9144000" cy="1143000"/>
          </a:xfrm>
        </p:spPr>
        <p:txBody>
          <a:bodyPr/>
          <a:lstStyle>
            <a:lvl1pPr algn="ct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580467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a:extLst>
              <a:ext uri="{FF2B5EF4-FFF2-40B4-BE49-F238E27FC236}">
                <a16:creationId xmlns:a16="http://schemas.microsoft.com/office/drawing/2014/main" xmlns="" id="{CCA622B5-B228-4754-85C4-0E6C0D6AED33}"/>
              </a:ext>
            </a:extLst>
          </p:cNvPr>
          <p:cNvSpPr>
            <a:spLocks noGrp="1" noChangeArrowheads="1"/>
          </p:cNvSpPr>
          <p:nvPr>
            <p:ph type="ftr" sz="quarter" idx="10"/>
          </p:nvPr>
        </p:nvSpPr>
        <p:spPr/>
        <p:txBody>
          <a:bodyPr/>
          <a:lstStyle>
            <a:lvl1pPr>
              <a:defRPr>
                <a:latin typeface="+mn-lt"/>
              </a:defRPr>
            </a:lvl1pPr>
          </a:lstStyle>
          <a:p>
            <a:pPr>
              <a:defRPr/>
            </a:pPr>
            <a:r>
              <a:rPr lang="en-US" altLang="en-US" dirty="0"/>
              <a:t>Name of  Presentation</a:t>
            </a:r>
          </a:p>
        </p:txBody>
      </p:sp>
    </p:spTree>
    <p:extLst>
      <p:ext uri="{BB962C8B-B14F-4D97-AF65-F5344CB8AC3E}">
        <p14:creationId xmlns:p14="http://schemas.microsoft.com/office/powerpoint/2010/main" val="2726252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atin typeface="+mn-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Rectangle 5">
            <a:extLst>
              <a:ext uri="{FF2B5EF4-FFF2-40B4-BE49-F238E27FC236}">
                <a16:creationId xmlns:a16="http://schemas.microsoft.com/office/drawing/2014/main" xmlns="" id="{131B642B-499D-4E3A-A260-F71A6B771520}"/>
              </a:ext>
            </a:extLst>
          </p:cNvPr>
          <p:cNvSpPr>
            <a:spLocks noGrp="1" noChangeArrowheads="1"/>
          </p:cNvSpPr>
          <p:nvPr>
            <p:ph type="ftr" sz="quarter" idx="10"/>
          </p:nvPr>
        </p:nvSpPr>
        <p:spPr/>
        <p:txBody>
          <a:bodyPr/>
          <a:lstStyle>
            <a:lvl1pPr>
              <a:defRPr/>
            </a:lvl1pPr>
          </a:lstStyle>
          <a:p>
            <a:pPr>
              <a:defRPr/>
            </a:pPr>
            <a:r>
              <a:rPr lang="en-US" altLang="en-US" dirty="0"/>
              <a:t>Name of  Presentation</a:t>
            </a:r>
          </a:p>
        </p:txBody>
      </p:sp>
    </p:spTree>
    <p:extLst>
      <p:ext uri="{BB962C8B-B14F-4D97-AF65-F5344CB8AC3E}">
        <p14:creationId xmlns:p14="http://schemas.microsoft.com/office/powerpoint/2010/main" val="413653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ED1AEC95-4149-42B7-BFCE-7BA16D14C333}"/>
              </a:ext>
            </a:extLst>
          </p:cNvPr>
          <p:cNvSpPr/>
          <p:nvPr userDrawn="1"/>
        </p:nvSpPr>
        <p:spPr>
          <a:xfrm>
            <a:off x="0" y="2235200"/>
            <a:ext cx="9144000" cy="24130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4" name="Rectangle 2">
            <a:extLst>
              <a:ext uri="{FF2B5EF4-FFF2-40B4-BE49-F238E27FC236}">
                <a16:creationId xmlns:a16="http://schemas.microsoft.com/office/drawing/2014/main" xmlns="" id="{2B69B522-0B3A-44E3-BD76-EBC349086CE1}"/>
              </a:ext>
            </a:extLst>
          </p:cNvPr>
          <p:cNvSpPr txBox="1">
            <a:spLocks noChangeArrowheads="1"/>
          </p:cNvSpPr>
          <p:nvPr userDrawn="1"/>
        </p:nvSpPr>
        <p:spPr bwMode="auto">
          <a:xfrm>
            <a:off x="685800" y="2819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ctr"/>
          <a:lstStyle>
            <a:lvl1pPr algn="l" rtl="0" eaLnBrk="0" fontAlgn="base" hangingPunct="0">
              <a:spcBef>
                <a:spcPct val="0"/>
              </a:spcBef>
              <a:spcAft>
                <a:spcPct val="0"/>
              </a:spcAft>
              <a:defRPr sz="4000" kern="1200">
                <a:solidFill>
                  <a:schemeClr val="bg1"/>
                </a:solidFill>
                <a:latin typeface="Josephine Sans"/>
                <a:ea typeface="+mj-ea"/>
                <a:cs typeface="+mj-cs"/>
              </a:defRPr>
            </a:lvl1pPr>
            <a:lvl2pPr algn="l" rtl="0" eaLnBrk="0" fontAlgn="base" hangingPunct="0">
              <a:spcBef>
                <a:spcPct val="0"/>
              </a:spcBef>
              <a:spcAft>
                <a:spcPct val="0"/>
              </a:spcAft>
              <a:defRPr sz="2400">
                <a:solidFill>
                  <a:schemeClr val="tx1"/>
                </a:solidFill>
                <a:latin typeface="Arial" charset="0"/>
                <a:ea typeface="Osaka" charset="0"/>
              </a:defRPr>
            </a:lvl2pPr>
            <a:lvl3pPr algn="l" rtl="0" eaLnBrk="0" fontAlgn="base" hangingPunct="0">
              <a:spcBef>
                <a:spcPct val="0"/>
              </a:spcBef>
              <a:spcAft>
                <a:spcPct val="0"/>
              </a:spcAft>
              <a:defRPr sz="2400">
                <a:solidFill>
                  <a:schemeClr val="tx1"/>
                </a:solidFill>
                <a:latin typeface="Arial" charset="0"/>
                <a:ea typeface="Osaka" charset="0"/>
              </a:defRPr>
            </a:lvl3pPr>
            <a:lvl4pPr algn="l" rtl="0" eaLnBrk="0" fontAlgn="base" hangingPunct="0">
              <a:spcBef>
                <a:spcPct val="0"/>
              </a:spcBef>
              <a:spcAft>
                <a:spcPct val="0"/>
              </a:spcAft>
              <a:defRPr sz="2400">
                <a:solidFill>
                  <a:schemeClr val="tx1"/>
                </a:solidFill>
                <a:latin typeface="Arial" charset="0"/>
                <a:ea typeface="Osaka" charset="0"/>
              </a:defRPr>
            </a:lvl4pPr>
            <a:lvl5pPr algn="l" rtl="0" eaLnBrk="0" fontAlgn="base" hangingPunct="0">
              <a:spcBef>
                <a:spcPct val="0"/>
              </a:spcBef>
              <a:spcAft>
                <a:spcPct val="0"/>
              </a:spcAft>
              <a:defRPr sz="2400">
                <a:solidFill>
                  <a:schemeClr val="tx1"/>
                </a:solidFill>
                <a:latin typeface="Arial" charset="0"/>
                <a:ea typeface="Osaka"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a:lstStyle>
          <a:p>
            <a:pPr>
              <a:defRPr/>
            </a:pPr>
            <a:r>
              <a:rPr lang="en-US" altLang="en-US" sz="2800" dirty="0">
                <a:latin typeface="+mn-lt"/>
              </a:rPr>
              <a:t>Resting or transition slide</a:t>
            </a:r>
          </a:p>
        </p:txBody>
      </p:sp>
      <p:sp>
        <p:nvSpPr>
          <p:cNvPr id="2" name="Title 1"/>
          <p:cNvSpPr>
            <a:spLocks noGrp="1"/>
          </p:cNvSpPr>
          <p:nvPr>
            <p:ph type="title"/>
          </p:nvPr>
        </p:nvSpPr>
        <p:spPr/>
        <p:txBody>
          <a:bodyPr/>
          <a:lstStyle/>
          <a:p>
            <a:r>
              <a:rPr lang="en-US" dirty="0"/>
              <a:t>Click to edit Master title style</a:t>
            </a:r>
          </a:p>
        </p:txBody>
      </p:sp>
      <p:sp>
        <p:nvSpPr>
          <p:cNvPr id="5" name="Footer Placeholder 2">
            <a:extLst>
              <a:ext uri="{FF2B5EF4-FFF2-40B4-BE49-F238E27FC236}">
                <a16:creationId xmlns:a16="http://schemas.microsoft.com/office/drawing/2014/main" xmlns="" id="{981CE06E-5A24-48E9-9609-81623C45700C}"/>
              </a:ext>
            </a:extLst>
          </p:cNvPr>
          <p:cNvSpPr>
            <a:spLocks noGrp="1"/>
          </p:cNvSpPr>
          <p:nvPr>
            <p:ph type="ftr" sz="quarter" idx="10"/>
          </p:nvPr>
        </p:nvSpPr>
        <p:spPr/>
        <p:txBody>
          <a:bodyPr/>
          <a:lstStyle>
            <a:lvl1pPr>
              <a:defRPr/>
            </a:lvl1pPr>
          </a:lstStyle>
          <a:p>
            <a:pPr>
              <a:defRPr/>
            </a:pPr>
            <a:r>
              <a:rPr lang="en-US" altLang="en-US" dirty="0"/>
              <a:t>Name of Presentation</a:t>
            </a:r>
          </a:p>
        </p:txBody>
      </p:sp>
    </p:spTree>
    <p:extLst>
      <p:ext uri="{BB962C8B-B14F-4D97-AF65-F5344CB8AC3E}">
        <p14:creationId xmlns:p14="http://schemas.microsoft.com/office/powerpoint/2010/main" val="2408914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096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a:extLst>
              <a:ext uri="{FF2B5EF4-FFF2-40B4-BE49-F238E27FC236}">
                <a16:creationId xmlns:a16="http://schemas.microsoft.com/office/drawing/2014/main" xmlns="" id="{75A744EF-E3D8-4F83-AF85-C8F5587078D7}"/>
              </a:ext>
            </a:extLst>
          </p:cNvPr>
          <p:cNvSpPr>
            <a:spLocks noGrp="1" noChangeArrowheads="1"/>
          </p:cNvSpPr>
          <p:nvPr>
            <p:ph type="ftr" sz="quarter" idx="10"/>
          </p:nvPr>
        </p:nvSpPr>
        <p:spPr/>
        <p:txBody>
          <a:bodyPr/>
          <a:lstStyle>
            <a:lvl1pPr>
              <a:defRPr>
                <a:latin typeface="+mn-lt"/>
              </a:defRPr>
            </a:lvl1pPr>
          </a:lstStyle>
          <a:p>
            <a:pPr>
              <a:defRPr/>
            </a:pPr>
            <a:r>
              <a:rPr lang="en-US" altLang="en-US" dirty="0"/>
              <a:t>Name of  Presentation</a:t>
            </a:r>
          </a:p>
        </p:txBody>
      </p:sp>
    </p:spTree>
    <p:extLst>
      <p:ext uri="{BB962C8B-B14F-4D97-AF65-F5344CB8AC3E}">
        <p14:creationId xmlns:p14="http://schemas.microsoft.com/office/powerpoint/2010/main" val="2159232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731837"/>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a:extLst>
              <a:ext uri="{FF2B5EF4-FFF2-40B4-BE49-F238E27FC236}">
                <a16:creationId xmlns:a16="http://schemas.microsoft.com/office/drawing/2014/main" xmlns="" id="{3F71FE95-0D9B-43C1-BAB5-73C6347B3947}"/>
              </a:ext>
            </a:extLst>
          </p:cNvPr>
          <p:cNvSpPr>
            <a:spLocks noGrp="1" noChangeArrowheads="1"/>
          </p:cNvSpPr>
          <p:nvPr>
            <p:ph type="ftr" sz="quarter" idx="10"/>
          </p:nvPr>
        </p:nvSpPr>
        <p:spPr/>
        <p:txBody>
          <a:bodyPr/>
          <a:lstStyle>
            <a:lvl1pPr>
              <a:defRPr>
                <a:latin typeface="+mn-lt"/>
              </a:defRPr>
            </a:lvl1pPr>
          </a:lstStyle>
          <a:p>
            <a:pPr>
              <a:defRPr/>
            </a:pPr>
            <a:r>
              <a:rPr lang="en-US" altLang="en-US" dirty="0"/>
              <a:t>Name of  Presentation</a:t>
            </a:r>
          </a:p>
        </p:txBody>
      </p:sp>
    </p:spTree>
    <p:extLst>
      <p:ext uri="{BB962C8B-B14F-4D97-AF65-F5344CB8AC3E}">
        <p14:creationId xmlns:p14="http://schemas.microsoft.com/office/powerpoint/2010/main" val="1206418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a:extLst>
              <a:ext uri="{FF2B5EF4-FFF2-40B4-BE49-F238E27FC236}">
                <a16:creationId xmlns:a16="http://schemas.microsoft.com/office/drawing/2014/main" xmlns="" id="{75664E56-E097-4786-A94E-64D3D996C9AE}"/>
              </a:ext>
            </a:extLst>
          </p:cNvPr>
          <p:cNvSpPr>
            <a:spLocks noGrp="1" noChangeArrowheads="1"/>
          </p:cNvSpPr>
          <p:nvPr>
            <p:ph type="ftr" sz="quarter" idx="10"/>
          </p:nvPr>
        </p:nvSpPr>
        <p:spPr/>
        <p:txBody>
          <a:bodyPr/>
          <a:lstStyle>
            <a:lvl1pPr>
              <a:defRPr/>
            </a:lvl1pPr>
          </a:lstStyle>
          <a:p>
            <a:pPr>
              <a:defRPr/>
            </a:pPr>
            <a:r>
              <a:rPr lang="en-US" altLang="en-US" dirty="0"/>
              <a:t>Name of  Presentation</a:t>
            </a:r>
          </a:p>
        </p:txBody>
      </p:sp>
    </p:spTree>
    <p:extLst>
      <p:ext uri="{BB962C8B-B14F-4D97-AF65-F5344CB8AC3E}">
        <p14:creationId xmlns:p14="http://schemas.microsoft.com/office/powerpoint/2010/main" val="559719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xmlns="" id="{35A1F049-96D0-4FE9-ABEE-3D9BDA87E18F}"/>
              </a:ext>
            </a:extLst>
          </p:cNvPr>
          <p:cNvSpPr>
            <a:spLocks noGrp="1" noChangeArrowheads="1"/>
          </p:cNvSpPr>
          <p:nvPr>
            <p:ph type="ftr" sz="quarter" idx="10"/>
          </p:nvPr>
        </p:nvSpPr>
        <p:spPr>
          <a:ln/>
        </p:spPr>
        <p:txBody>
          <a:bodyPr/>
          <a:lstStyle>
            <a:lvl1pPr>
              <a:defRPr/>
            </a:lvl1pPr>
          </a:lstStyle>
          <a:p>
            <a:pPr>
              <a:defRPr/>
            </a:pPr>
            <a:r>
              <a:rPr lang="en-US" altLang="en-US" dirty="0"/>
              <a:t>Name of Presentation</a:t>
            </a:r>
          </a:p>
        </p:txBody>
      </p:sp>
    </p:spTree>
    <p:extLst>
      <p:ext uri="{BB962C8B-B14F-4D97-AF65-F5344CB8AC3E}">
        <p14:creationId xmlns:p14="http://schemas.microsoft.com/office/powerpoint/2010/main" val="2518762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45731"/>
            <a:ext cx="2949575"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199" y="2667000"/>
            <a:ext cx="2949575" cy="2819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a16="http://schemas.microsoft.com/office/drawing/2014/main" xmlns="" id="{434C750A-49B6-4FEF-8348-20A9382FBDC6}"/>
              </a:ext>
            </a:extLst>
          </p:cNvPr>
          <p:cNvSpPr>
            <a:spLocks noGrp="1" noChangeArrowheads="1"/>
          </p:cNvSpPr>
          <p:nvPr>
            <p:ph type="ftr" sz="quarter" idx="10"/>
          </p:nvPr>
        </p:nvSpPr>
        <p:spPr>
          <a:ln/>
        </p:spPr>
        <p:txBody>
          <a:bodyPr/>
          <a:lstStyle>
            <a:lvl1pPr>
              <a:defRPr/>
            </a:lvl1pPr>
          </a:lstStyle>
          <a:p>
            <a:pPr>
              <a:defRPr/>
            </a:pPr>
            <a:r>
              <a:rPr lang="en-US" altLang="en-US" dirty="0"/>
              <a:t>Name of Presentation</a:t>
            </a:r>
          </a:p>
        </p:txBody>
      </p:sp>
    </p:spTree>
    <p:extLst>
      <p:ext uri="{BB962C8B-B14F-4D97-AF65-F5344CB8AC3E}">
        <p14:creationId xmlns:p14="http://schemas.microsoft.com/office/powerpoint/2010/main" val="1716064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a:extLst>
              <a:ext uri="{FF2B5EF4-FFF2-40B4-BE49-F238E27FC236}">
                <a16:creationId xmlns:a16="http://schemas.microsoft.com/office/drawing/2014/main" xmlns="" id="{C023E52F-818B-43C7-8650-D5CC2ABBA8D6}"/>
              </a:ext>
            </a:extLst>
          </p:cNvPr>
          <p:cNvSpPr>
            <a:spLocks noChangeArrowheads="1"/>
          </p:cNvSpPr>
          <p:nvPr userDrawn="1"/>
        </p:nvSpPr>
        <p:spPr bwMode="auto">
          <a:xfrm>
            <a:off x="0" y="338138"/>
            <a:ext cx="9144000" cy="347662"/>
          </a:xfrm>
          <a:prstGeom prst="rect">
            <a:avLst/>
          </a:prstGeom>
          <a:gradFill rotWithShape="0">
            <a:gsLst>
              <a:gs pos="0">
                <a:srgbClr val="333333"/>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dirty="0"/>
          </a:p>
        </p:txBody>
      </p:sp>
      <p:sp>
        <p:nvSpPr>
          <p:cNvPr id="1026" name="Rectangle 2">
            <a:extLst>
              <a:ext uri="{FF2B5EF4-FFF2-40B4-BE49-F238E27FC236}">
                <a16:creationId xmlns:a16="http://schemas.microsoft.com/office/drawing/2014/main" xmlns="" id="{1D919825-C524-4EF2-9E4E-3ABB4862DD4F}"/>
              </a:ext>
            </a:extLst>
          </p:cNvPr>
          <p:cNvSpPr>
            <a:spLocks noGrp="1" noChangeArrowheads="1"/>
          </p:cNvSpPr>
          <p:nvPr>
            <p:ph type="title"/>
          </p:nvPr>
        </p:nvSpPr>
        <p:spPr bwMode="auto">
          <a:xfrm>
            <a:off x="609600" y="762000"/>
            <a:ext cx="7924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xmlns="" id="{B5CD3996-45A8-4853-A877-ECDB4869A258}"/>
              </a:ext>
            </a:extLst>
          </p:cNvPr>
          <p:cNvSpPr>
            <a:spLocks noGrp="1" noChangeArrowheads="1"/>
          </p:cNvSpPr>
          <p:nvPr>
            <p:ph type="body" idx="1"/>
          </p:nvPr>
        </p:nvSpPr>
        <p:spPr bwMode="auto">
          <a:xfrm>
            <a:off x="609600" y="1752600"/>
            <a:ext cx="7924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a:extLst>
              <a:ext uri="{FF2B5EF4-FFF2-40B4-BE49-F238E27FC236}">
                <a16:creationId xmlns:a16="http://schemas.microsoft.com/office/drawing/2014/main" xmlns="" id="{F6BEE653-C442-4028-8246-1F118E74B7AB}"/>
              </a:ext>
            </a:extLst>
          </p:cNvPr>
          <p:cNvSpPr>
            <a:spLocks noGrp="1" noChangeArrowheads="1"/>
          </p:cNvSpPr>
          <p:nvPr>
            <p:ph type="ftr" sz="quarter" idx="3"/>
          </p:nvPr>
        </p:nvSpPr>
        <p:spPr bwMode="auto">
          <a:xfrm>
            <a:off x="609600" y="381000"/>
            <a:ext cx="510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solidFill>
                  <a:schemeClr val="bg1"/>
                </a:solidFill>
                <a:latin typeface="Arial" charset="0"/>
                <a:ea typeface="Osaka" charset="0"/>
              </a:defRPr>
            </a:lvl1pPr>
          </a:lstStyle>
          <a:p>
            <a:pPr>
              <a:defRPr/>
            </a:pPr>
            <a:r>
              <a:rPr lang="en-US" altLang="en-US" dirty="0"/>
              <a:t>Name of Presentation</a:t>
            </a:r>
          </a:p>
        </p:txBody>
      </p:sp>
      <p:sp>
        <p:nvSpPr>
          <p:cNvPr id="1036" name="Text Box 12">
            <a:extLst>
              <a:ext uri="{FF2B5EF4-FFF2-40B4-BE49-F238E27FC236}">
                <a16:creationId xmlns:a16="http://schemas.microsoft.com/office/drawing/2014/main" xmlns="" id="{D1CBFA60-C116-40C5-BB14-78F1DF33866F}"/>
              </a:ext>
            </a:extLst>
          </p:cNvPr>
          <p:cNvSpPr txBox="1">
            <a:spLocks noChangeArrowheads="1"/>
          </p:cNvSpPr>
          <p:nvPr userDrawn="1"/>
        </p:nvSpPr>
        <p:spPr bwMode="auto">
          <a:xfrm>
            <a:off x="609600" y="1524000"/>
            <a:ext cx="792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tLang="en-US" sz="1200" b="1" dirty="0">
                <a:solidFill>
                  <a:schemeClr val="bg1"/>
                </a:solidFill>
                <a:latin typeface="Arial" charset="0"/>
                <a:ea typeface="Osaka" charset="0"/>
              </a:rPr>
              <a:t>Boston University</a:t>
            </a:r>
            <a:r>
              <a:rPr lang="en-US" altLang="en-US" sz="1200" dirty="0">
                <a:solidFill>
                  <a:schemeClr val="bg1"/>
                </a:solidFill>
                <a:latin typeface="Arial" charset="0"/>
                <a:ea typeface="Osaka" charset="0"/>
              </a:rPr>
              <a:t> Slideshow Title Goes Here</a:t>
            </a:r>
          </a:p>
        </p:txBody>
      </p:sp>
      <p:pic>
        <p:nvPicPr>
          <p:cNvPr id="1031" name="Picture 9">
            <a:extLst>
              <a:ext uri="{FF2B5EF4-FFF2-40B4-BE49-F238E27FC236}">
                <a16:creationId xmlns:a16="http://schemas.microsoft.com/office/drawing/2014/main" xmlns="" id="{D9CF637F-B9FA-4A2A-A9C6-5C7508036712}"/>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09600" y="5867400"/>
            <a:ext cx="243840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a16="http://schemas.microsoft.com/office/drawing/2014/main" xmlns="" id="{1F273291-54B0-4C1D-BEAC-330F8A57DAD0}"/>
              </a:ext>
            </a:extLst>
          </p:cNvPr>
          <p:cNvCxnSpPr/>
          <p:nvPr userDrawn="1"/>
        </p:nvCxnSpPr>
        <p:spPr>
          <a:xfrm>
            <a:off x="0" y="5715000"/>
            <a:ext cx="9144000" cy="0"/>
          </a:xfrm>
          <a:prstGeom prst="line">
            <a:avLst/>
          </a:prstGeom>
          <a:ln w="38100">
            <a:solidFill>
              <a:srgbClr val="CF0A2C"/>
            </a:solidFill>
          </a:ln>
          <a:effectLst/>
        </p:spPr>
        <p:style>
          <a:lnRef idx="2">
            <a:schemeClr val="accent1"/>
          </a:lnRef>
          <a:fillRef idx="0">
            <a:schemeClr val="accent1"/>
          </a:fillRef>
          <a:effectRef idx="1">
            <a:schemeClr val="accent1"/>
          </a:effectRef>
          <a:fontRef idx="minor">
            <a:schemeClr val="tx1"/>
          </a:fontRef>
        </p:style>
      </p:cxnSp>
      <p:pic>
        <p:nvPicPr>
          <p:cNvPr id="1033" name="Picture 12" descr="standardfooter_sized.jpg">
            <a:extLst>
              <a:ext uri="{FF2B5EF4-FFF2-40B4-BE49-F238E27FC236}">
                <a16:creationId xmlns:a16="http://schemas.microsoft.com/office/drawing/2014/main" xmlns="" id="{425E58C1-DEE6-49FA-88EA-D8D79549F1EA}"/>
              </a:ext>
            </a:extLst>
          </p:cNvPr>
          <p:cNvPicPr>
            <a:picLocks noChangeAspect="1"/>
          </p:cNvPicPr>
          <p:nvPr userDrawn="1"/>
        </p:nvPicPr>
        <p:blipFill>
          <a:blip r:embed="rId14" cstate="print">
            <a:extLst>
              <a:ext uri="{28A0092B-C50C-407E-A947-70E740481C1C}">
                <a14:useLocalDpi xmlns:a14="http://schemas.microsoft.com/office/drawing/2010/main" val="0"/>
              </a:ext>
            </a:extLst>
          </a:blip>
          <a:srcRect t="93661"/>
          <a:stretch>
            <a:fillRect/>
          </a:stretch>
        </p:blipFill>
        <p:spPr bwMode="auto">
          <a:xfrm>
            <a:off x="0" y="0"/>
            <a:ext cx="914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630941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sldNum="0" hdr="0"/>
  <p:txStyles>
    <p:titleStyle>
      <a:lvl1pPr algn="l" rtl="0" eaLnBrk="0" fontAlgn="base" hangingPunct="0">
        <a:spcBef>
          <a:spcPct val="0"/>
        </a:spcBef>
        <a:spcAft>
          <a:spcPct val="0"/>
        </a:spcAft>
        <a:defRPr sz="2800" kern="1200">
          <a:solidFill>
            <a:schemeClr val="tx1"/>
          </a:solidFill>
          <a:latin typeface="+mj-lt"/>
          <a:ea typeface="+mj-ea"/>
          <a:cs typeface="Arial" panose="020B0604020202020204" pitchFamily="34" charset="0"/>
        </a:defRPr>
      </a:lvl1pPr>
      <a:lvl2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2pPr>
      <a:lvl3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3pPr>
      <a:lvl4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4pPr>
      <a:lvl5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p:titleStyle>
    <p:bodyStyle>
      <a:lvl1pPr marL="342900" indent="-342900" algn="l" rtl="0" eaLnBrk="0" fontAlgn="base" hangingPunct="0">
        <a:spcBef>
          <a:spcPct val="20000"/>
        </a:spcBef>
        <a:spcAft>
          <a:spcPct val="0"/>
        </a:spcAft>
        <a:buClr>
          <a:srgbClr val="C00000"/>
        </a:buClr>
        <a:buFont typeface="Wingdings" panose="05000000000000000000" pitchFamily="2" charset="2"/>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25195D2B-0621-4550-8BA4-24BB63768B89}"/>
              </a:ext>
            </a:extLst>
          </p:cNvPr>
          <p:cNvSpPr>
            <a:spLocks noGrp="1" noChangeArrowheads="1"/>
          </p:cNvSpPr>
          <p:nvPr>
            <p:ph type="ctrTitle"/>
          </p:nvPr>
        </p:nvSpPr>
        <p:spPr/>
        <p:txBody>
          <a:bodyPr/>
          <a:lstStyle/>
          <a:p>
            <a:pPr eaLnBrk="1" hangingPunct="1">
              <a:defRPr/>
            </a:pPr>
            <a:r>
              <a:rPr lang="en-US" altLang="en-US" dirty="0"/>
              <a:t>Introduction to Communication Skills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4C822A40-DF63-3D46-81AE-2372AD332907}"/>
              </a:ext>
            </a:extLst>
          </p:cNvPr>
          <p:cNvSpPr>
            <a:spLocks noGrp="1"/>
          </p:cNvSpPr>
          <p:nvPr>
            <p:ph type="title"/>
          </p:nvPr>
        </p:nvSpPr>
        <p:spPr>
          <a:xfrm>
            <a:off x="0" y="2971800"/>
            <a:ext cx="9144000" cy="1143000"/>
          </a:xfrm>
        </p:spPr>
        <p:txBody>
          <a:bodyPr>
            <a:normAutofit/>
          </a:bodyPr>
          <a:lstStyle/>
          <a:p>
            <a:pPr>
              <a:defRPr/>
            </a:pPr>
            <a:r>
              <a:rPr lang="en-US" b="1" dirty="0">
                <a:latin typeface="+mj-lt"/>
                <a:cs typeface="Arial" panose="020B0604020202020204" pitchFamily="34" charset="0"/>
              </a:rPr>
              <a:t>ACTIVITY: </a:t>
            </a:r>
            <a:br>
              <a:rPr lang="en-US" b="1" dirty="0">
                <a:latin typeface="+mj-lt"/>
                <a:cs typeface="Arial" panose="020B0604020202020204" pitchFamily="34" charset="0"/>
              </a:rPr>
            </a:br>
            <a:r>
              <a:rPr lang="en-US" b="1" dirty="0">
                <a:latin typeface="+mj-lt"/>
                <a:cs typeface="Arial" panose="020B0604020202020204" pitchFamily="34" charset="0"/>
              </a:rPr>
              <a:t>SOCIODRAMA</a:t>
            </a:r>
            <a:endParaRPr lang="en-US" b="1" dirty="0">
              <a:latin typeface="+mj-lt"/>
            </a:endParaRPr>
          </a:p>
        </p:txBody>
      </p:sp>
    </p:spTree>
    <p:extLst>
      <p:ext uri="{BB962C8B-B14F-4D97-AF65-F5344CB8AC3E}">
        <p14:creationId xmlns:p14="http://schemas.microsoft.com/office/powerpoint/2010/main" val="2108649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rPr>
              <a:t>Introduction to Communication Skills</a:t>
            </a: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Reflection on Sociodrama</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p:txBody>
          <a:bodyPr/>
          <a:lstStyle/>
          <a:p>
            <a:pPr eaLnBrk="1" hangingPunct="1">
              <a:buClr>
                <a:srgbClr val="CC0000"/>
              </a:buClr>
              <a:defRPr/>
            </a:pPr>
            <a:r>
              <a:rPr lang="en-US" altLang="en-US" sz="2000" dirty="0"/>
              <a:t>What did you see in the sociodrama?</a:t>
            </a:r>
          </a:p>
          <a:p>
            <a:pPr eaLnBrk="1" hangingPunct="1">
              <a:buClr>
                <a:srgbClr val="CC0000"/>
              </a:buClr>
              <a:defRPr/>
            </a:pPr>
            <a:r>
              <a:rPr lang="en-US" altLang="en-US" sz="2000" dirty="0"/>
              <a:t>What are some of the various reasons we may choose to communicate with another person? </a:t>
            </a:r>
          </a:p>
          <a:p>
            <a:pPr eaLnBrk="1" hangingPunct="1">
              <a:buClr>
                <a:srgbClr val="CC0000"/>
              </a:buClr>
              <a:defRPr/>
            </a:pPr>
            <a:r>
              <a:rPr lang="en-US" altLang="en-US" sz="2000" dirty="0"/>
              <a:t>What factors influenced the effectiveness of the CHW’s and client’s communication?</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3918961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rPr>
              <a:t>Introduction to Communication Skills</a:t>
            </a: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The Communicator's Context</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Arial" charset="0"/>
              <a:ea typeface="Osaka" pitchFamily="-64" charset="-128"/>
              <a:cs typeface="+mn-cs"/>
            </a:endParaRPr>
          </a:p>
        </p:txBody>
      </p:sp>
      <p:pic>
        <p:nvPicPr>
          <p:cNvPr id="7" name="Content Placeholder 4">
            <a:extLst>
              <a:ext uri="{FF2B5EF4-FFF2-40B4-BE49-F238E27FC236}">
                <a16:creationId xmlns:a16="http://schemas.microsoft.com/office/drawing/2014/main" xmlns="" id="{1D956CB7-CFED-4469-BB82-0C133CB0A785}"/>
              </a:ext>
            </a:extLst>
          </p:cNvPr>
          <p:cNvPicPr>
            <a:picLocks noGrp="1" noChangeAspect="1"/>
          </p:cNvPicPr>
          <p:nvPr>
            <p:ph idx="1"/>
          </p:nvPr>
        </p:nvPicPr>
        <p:blipFill>
          <a:blip r:embed="rId3"/>
          <a:stretch>
            <a:fillRect/>
          </a:stretch>
        </p:blipFill>
        <p:spPr>
          <a:xfrm>
            <a:off x="1076325" y="2343150"/>
            <a:ext cx="6991350" cy="2705100"/>
          </a:xfrm>
        </p:spPr>
      </p:pic>
    </p:spTree>
    <p:extLst>
      <p:ext uri="{BB962C8B-B14F-4D97-AF65-F5344CB8AC3E}">
        <p14:creationId xmlns:p14="http://schemas.microsoft.com/office/powerpoint/2010/main" val="836818875"/>
      </p:ext>
    </p:extLst>
  </p:cSld>
  <p:clrMapOvr>
    <a:masterClrMapping/>
  </p:clrMapOvr>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00000"/>
      </a:accent1>
      <a:accent2>
        <a:srgbClr val="808080"/>
      </a:accent2>
      <a:accent3>
        <a:srgbClr val="FFFFFF"/>
      </a:accent3>
      <a:accent4>
        <a:srgbClr val="000000"/>
      </a:accent4>
      <a:accent5>
        <a:srgbClr val="D8D8D8"/>
      </a:accent5>
      <a:accent6>
        <a:srgbClr val="BFBFBF"/>
      </a:accent6>
      <a:hlink>
        <a:srgbClr val="FF0000"/>
      </a:hlink>
      <a:folHlink>
        <a:srgbClr val="FF00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515</Words>
  <Application>Microsoft Office PowerPoint</Application>
  <PresentationFormat>On-screen Show (4:3)</PresentationFormat>
  <Paragraphs>41</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Arial Bold</vt:lpstr>
      <vt:lpstr>Calibri</vt:lpstr>
      <vt:lpstr>Noto Sans Symbols</vt:lpstr>
      <vt:lpstr>Osaka</vt:lpstr>
      <vt:lpstr>Wingdings</vt:lpstr>
      <vt:lpstr>Blank Presentation</vt:lpstr>
      <vt:lpstr>Introduction to Communication Skills</vt:lpstr>
      <vt:lpstr>ACTIVITY:  SOCIODRAMA</vt:lpstr>
      <vt:lpstr>Reflection on Sociodrama</vt:lpstr>
      <vt:lpstr>The Communicator's Context</vt:lpstr>
    </vt:vector>
  </TitlesOfParts>
  <Company>Boston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Communication Skills</dc:title>
  <dc:creator>Rojo, Maria Campos</dc:creator>
  <cp:lastModifiedBy>Baughman, Allyson L</cp:lastModifiedBy>
  <cp:revision>19</cp:revision>
  <dcterms:created xsi:type="dcterms:W3CDTF">2018-09-10T18:45:06Z</dcterms:created>
  <dcterms:modified xsi:type="dcterms:W3CDTF">2019-10-29T16:40:42Z</dcterms:modified>
</cp:coreProperties>
</file>