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208">
          <p15:clr>
            <a:srgbClr val="A4A3A4"/>
          </p15:clr>
        </p15:guide>
      </p15:notesGuideLst>
    </p:ext>
    <p:ext uri="http://customooxmlschemas.google.com/">
      <go:slidesCustomData xmlns:go="http://customooxmlschemas.google.com/" r:id="rId22" roundtripDataSignature="AMtx7mhaI8W0fntyde5GrtrBaQ3bTKrS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L-xDvJ334ok"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harmreduction.or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_VcMlS9dXo0"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p1: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73" name="Google Shape;73;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1: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p10: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b="0" lang="en-US"/>
              <a:t>What Do You Think?</a:t>
            </a:r>
            <a:endParaRPr/>
          </a:p>
          <a:p>
            <a:pPr indent="0" lvl="0" marL="0" marR="0" rtl="0" algn="l">
              <a:lnSpc>
                <a:spcPct val="100000"/>
              </a:lnSpc>
              <a:spcBef>
                <a:spcPts val="0"/>
              </a:spcBef>
              <a:spcAft>
                <a:spcPts val="0"/>
              </a:spcAft>
              <a:buClr>
                <a:schemeClr val="dk1"/>
              </a:buClr>
              <a:buSzPts val="1200"/>
              <a:buFont typeface="Calibri"/>
              <a:buNone/>
            </a:pPr>
            <a:r>
              <a:rPr lang="en-US"/>
              <a:t>This activity will help participants explore varying perspectives related to concerns about harm reduction. Ask participants to answer these questions from an honest personal perspective. </a:t>
            </a:r>
            <a:endParaRPr/>
          </a:p>
          <a:p>
            <a:pPr indent="0" lvl="0" marL="0" rtl="0" algn="l">
              <a:spcBef>
                <a:spcPts val="0"/>
              </a:spcBef>
              <a:spcAft>
                <a:spcPts val="0"/>
              </a:spcAft>
              <a:buNone/>
            </a:pPr>
            <a:r>
              <a:t/>
            </a:r>
            <a:endParaRPr b="0"/>
          </a:p>
          <a:p>
            <a:pPr indent="-171450" lvl="0" marL="171450" marR="0" rtl="0" algn="l">
              <a:lnSpc>
                <a:spcPct val="100000"/>
              </a:lnSpc>
              <a:spcBef>
                <a:spcPts val="0"/>
              </a:spcBef>
              <a:spcAft>
                <a:spcPts val="0"/>
              </a:spcAft>
              <a:buClr>
                <a:schemeClr val="dk1"/>
              </a:buClr>
              <a:buSzPts val="1200"/>
              <a:buFont typeface="Arial"/>
              <a:buChar char="•"/>
            </a:pPr>
            <a:r>
              <a:rPr lang="en-US"/>
              <a:t>Time: 20-30 minutes</a:t>
            </a:r>
            <a:endParaRPr/>
          </a:p>
          <a:p>
            <a:pPr indent="-171450" lvl="0" marL="171450" marR="0" rtl="0" algn="l">
              <a:lnSpc>
                <a:spcPct val="100000"/>
              </a:lnSpc>
              <a:spcBef>
                <a:spcPts val="0"/>
              </a:spcBef>
              <a:spcAft>
                <a:spcPts val="0"/>
              </a:spcAft>
              <a:buClr>
                <a:schemeClr val="dk1"/>
              </a:buClr>
              <a:buSzPts val="1200"/>
              <a:buFont typeface="Arial"/>
              <a:buChar char="•"/>
            </a:pPr>
            <a:r>
              <a:rPr lang="en-US"/>
              <a:t>Post flip chart sheets on opposite sides of the room labeled “Agree” and “Disagree.”</a:t>
            </a:r>
            <a:endParaRPr/>
          </a:p>
          <a:p>
            <a:pPr indent="-171450" lvl="0" marL="171450" marR="0" rtl="0" algn="l">
              <a:lnSpc>
                <a:spcPct val="100000"/>
              </a:lnSpc>
              <a:spcBef>
                <a:spcPts val="0"/>
              </a:spcBef>
              <a:spcAft>
                <a:spcPts val="0"/>
              </a:spcAft>
              <a:buClr>
                <a:schemeClr val="dk1"/>
              </a:buClr>
              <a:buSzPts val="1200"/>
              <a:buFont typeface="Arial"/>
              <a:buChar char="•"/>
            </a:pPr>
            <a:r>
              <a:rPr lang="en-US"/>
              <a:t>Distribute “What Do You Think” handout.</a:t>
            </a:r>
            <a:endParaRPr/>
          </a:p>
          <a:p>
            <a:pPr indent="-171450" lvl="0" marL="171450" marR="0" rtl="0" algn="l">
              <a:lnSpc>
                <a:spcPct val="100000"/>
              </a:lnSpc>
              <a:spcBef>
                <a:spcPts val="0"/>
              </a:spcBef>
              <a:spcAft>
                <a:spcPts val="0"/>
              </a:spcAft>
              <a:buClr>
                <a:schemeClr val="dk1"/>
              </a:buClr>
              <a:buSzPts val="1200"/>
              <a:buFont typeface="Arial"/>
              <a:buChar char="•"/>
            </a:pPr>
            <a:r>
              <a:rPr lang="en-US"/>
              <a:t>Have participants fill out the handout.</a:t>
            </a:r>
            <a:endParaRPr/>
          </a:p>
          <a:p>
            <a:pPr indent="-171450" lvl="0" marL="171450" marR="0" rtl="0" algn="l">
              <a:lnSpc>
                <a:spcPct val="100000"/>
              </a:lnSpc>
              <a:spcBef>
                <a:spcPts val="0"/>
              </a:spcBef>
              <a:spcAft>
                <a:spcPts val="0"/>
              </a:spcAft>
              <a:buClr>
                <a:schemeClr val="dk1"/>
              </a:buClr>
              <a:buSzPts val="1200"/>
              <a:buFont typeface="Arial"/>
              <a:buChar char="•"/>
            </a:pPr>
            <a:r>
              <a:rPr lang="en-US"/>
              <a:t>Read each statement and ask participants will go to the side of the room that corresponds to their response.  </a:t>
            </a:r>
            <a:endParaRPr/>
          </a:p>
          <a:p>
            <a:pPr indent="-171450" lvl="0" marL="171450" marR="0" rtl="0" algn="l">
              <a:lnSpc>
                <a:spcPct val="100000"/>
              </a:lnSpc>
              <a:spcBef>
                <a:spcPts val="0"/>
              </a:spcBef>
              <a:spcAft>
                <a:spcPts val="0"/>
              </a:spcAft>
              <a:buClr>
                <a:schemeClr val="dk1"/>
              </a:buClr>
              <a:buSzPts val="1200"/>
              <a:buFont typeface="Arial"/>
              <a:buChar char="•"/>
            </a:pPr>
            <a:r>
              <a:rPr lang="en-US"/>
              <a:t>Participants will be invited to make an argument that supports the perspective listed on the paper, even if it differs from the participant’s personal beliefs. </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rPr lang="en-US"/>
              <a:t>Processing: Refer people back to the Principles of Harm Reduction.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5" name="Google Shape;145;p10: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11: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50" name="Google Shape;150;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1" name="Google Shape;151;p11: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The harm reduction pyramid approach believes that some risks are worse than others, and that individuals can weigh the risks they take to find a way to reduce risk that works for them.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In this approach, individuals are encouraged to address what is most risky (see also Harm Reduction Pyramid handout). Think about examples from your own life where you have made decisions to lower your risk.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 a CHW, your work with clients may involve helping them to consider the risks they are taking in areas of their lives, and thinking of ways to reduce risk.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Ask the participants, “What is the value of using a harm reduction approach? (to the client, CHW, agency, community)”</a:t>
            </a:r>
            <a:endParaRPr/>
          </a:p>
          <a:p>
            <a:pPr indent="-156743" lvl="0" marL="232943" rtl="0" algn="l">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2: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72" name="Google Shape;172;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3" name="Google Shape;173;p12: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Calibri"/>
              <a:buNone/>
            </a:pPr>
            <a:r>
              <a:rPr lang="en-US"/>
              <a:t>Review this additional example of the Harm Reduction Pyramid</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3: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94" name="Google Shape;194;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13: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Ask a participant to read the story.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Ask for a volunteer to share their impression of the story.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14: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02" name="Google Shape;202;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3" name="Google Shape;203;p14: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latin typeface="Calibri"/>
                <a:ea typeface="Calibri"/>
                <a:cs typeface="Calibri"/>
                <a:sym typeface="Calibri"/>
              </a:rPr>
              <a:t>Ask for a volunteer to read the slide. </a:t>
            </a:r>
            <a:endParaRPr>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p15: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10" name="Google Shape;210;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1" name="Google Shape;211;p15: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Arial"/>
              <a:buNone/>
            </a:pPr>
            <a:r>
              <a:rPr lang="en-US"/>
              <a:t>Break participants into small groups.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Provide flip chart sheets and markers for brainstorming.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Allow 15-20 minutes for brainstorm around the questions on the slide.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Spend 5-10 minutes asking for a few volunteers to share insights from their brainstorm. </a:t>
            </a:r>
            <a:endParaRPr/>
          </a:p>
          <a:p>
            <a:pPr indent="0" lvl="0" marL="0" rtl="0" algn="l">
              <a:spcBef>
                <a:spcPts val="0"/>
              </a:spcBef>
              <a:spcAft>
                <a:spcPts val="0"/>
              </a:spcAft>
              <a:buClr>
                <a:schemeClr val="dk1"/>
              </a:buClr>
              <a:buSzPts val="1200"/>
              <a:buFont typeface="Arial"/>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p16: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218" name="Google Shape;218;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9" name="Google Shape;219;p16: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Ask for volunteers to read each bullet point on the slide.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p2: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79" name="Google Shape;79;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0" name="Google Shape;80;p2: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solidFill>
                  <a:srgbClr val="595959"/>
                </a:solidFill>
                <a:latin typeface="Arial"/>
                <a:ea typeface="Arial"/>
                <a:cs typeface="Arial"/>
                <a:sym typeface="Arial"/>
              </a:rPr>
              <a:t>Review the objectives. </a:t>
            </a:r>
            <a:endParaRPr>
              <a:solidFill>
                <a:srgbClr val="595959"/>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3: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87" name="Google Shape;87;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latin typeface="Arial"/>
                <a:ea typeface="Arial"/>
                <a:cs typeface="Arial"/>
                <a:sym typeface="Arial"/>
              </a:rPr>
              <a:t>Ask for a volunteer to read the definition on the slide. </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None/>
            </a:pPr>
            <a:r>
              <a:rPr lang="en-US">
                <a:latin typeface="Arial"/>
                <a:ea typeface="Arial"/>
                <a:cs typeface="Arial"/>
                <a:sym typeface="Arial"/>
              </a:rPr>
              <a:t>Make the following distinctions:</a:t>
            </a:r>
            <a:endParaRPr/>
          </a:p>
          <a:p>
            <a:pPr indent="0" lvl="0" marL="0" rtl="0" algn="l">
              <a:spcBef>
                <a:spcPts val="0"/>
              </a:spcBef>
              <a:spcAft>
                <a:spcPts val="0"/>
              </a:spcAft>
              <a:buNone/>
            </a:pPr>
            <a:r>
              <a:t/>
            </a:r>
            <a:endParaRPr>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lang="en-US">
                <a:latin typeface="Arial"/>
                <a:ea typeface="Arial"/>
                <a:cs typeface="Arial"/>
                <a:sym typeface="Arial"/>
              </a:rPr>
              <a:t>Harm reduction (HR) is a set of…</a:t>
            </a:r>
            <a:endParaRPr/>
          </a:p>
          <a:p>
            <a:pPr indent="-171450" lvl="0" marL="180137" rtl="0" algn="l">
              <a:spcBef>
                <a:spcPts val="0"/>
              </a:spcBef>
              <a:spcAft>
                <a:spcPts val="0"/>
              </a:spcAft>
              <a:buClr>
                <a:schemeClr val="dk1"/>
              </a:buClr>
              <a:buSzPts val="1200"/>
              <a:buFont typeface="Arial"/>
              <a:buChar char="•"/>
            </a:pPr>
            <a:r>
              <a:rPr b="0" lang="en-US">
                <a:latin typeface="Arial"/>
                <a:ea typeface="Arial"/>
                <a:cs typeface="Arial"/>
                <a:sym typeface="Arial"/>
              </a:rPr>
              <a:t>Policies </a:t>
            </a:r>
            <a:endParaRPr/>
          </a:p>
          <a:p>
            <a:pPr indent="-171450" lvl="0" marL="180137" rtl="0" algn="l">
              <a:spcBef>
                <a:spcPts val="0"/>
              </a:spcBef>
              <a:spcAft>
                <a:spcPts val="0"/>
              </a:spcAft>
              <a:buClr>
                <a:schemeClr val="dk1"/>
              </a:buClr>
              <a:buSzPts val="1200"/>
              <a:buFont typeface="Arial"/>
              <a:buChar char="•"/>
            </a:pPr>
            <a:r>
              <a:rPr b="0" lang="en-US">
                <a:latin typeface="Arial"/>
                <a:ea typeface="Arial"/>
                <a:cs typeface="Arial"/>
                <a:sym typeface="Arial"/>
              </a:rPr>
              <a:t>Programs</a:t>
            </a:r>
            <a:endParaRPr b="0">
              <a:latin typeface="Arial"/>
              <a:ea typeface="Arial"/>
              <a:cs typeface="Arial"/>
              <a:sym typeface="Arial"/>
            </a:endParaRPr>
          </a:p>
          <a:p>
            <a:pPr indent="-171450" lvl="0" marL="180137" rtl="0" algn="l">
              <a:spcBef>
                <a:spcPts val="0"/>
              </a:spcBef>
              <a:spcAft>
                <a:spcPts val="0"/>
              </a:spcAft>
              <a:buClr>
                <a:schemeClr val="dk1"/>
              </a:buClr>
              <a:buSzPts val="1200"/>
              <a:buFont typeface="Arial"/>
              <a:buChar char="•"/>
            </a:pPr>
            <a:r>
              <a:rPr b="0" lang="en-US">
                <a:latin typeface="Arial"/>
                <a:ea typeface="Arial"/>
                <a:cs typeface="Arial"/>
                <a:sym typeface="Arial"/>
              </a:rPr>
              <a:t>Practices </a:t>
            </a:r>
            <a:endParaRPr/>
          </a:p>
          <a:p>
            <a:pPr indent="0" lvl="0" marL="0" rtl="0" algn="l">
              <a:spcBef>
                <a:spcPts val="0"/>
              </a:spcBef>
              <a:spcAft>
                <a:spcPts val="0"/>
              </a:spcAft>
              <a:buClr>
                <a:schemeClr val="dk1"/>
              </a:buClr>
              <a:buSzPts val="1200"/>
              <a:buFont typeface="Arial"/>
              <a:buNone/>
            </a:pPr>
            <a:r>
              <a:rPr b="0" lang="en-US">
                <a:latin typeface="Arial"/>
                <a:ea typeface="Arial"/>
                <a:cs typeface="Arial"/>
                <a:sym typeface="Arial"/>
              </a:rPr>
              <a:t>that aim to reduce harm associated with substance use in people who are unable or unwilling to stop.</a:t>
            </a:r>
            <a:endParaRPr/>
          </a:p>
          <a:p>
            <a:pPr indent="0" lvl="0" marL="0" rtl="0" algn="l">
              <a:spcBef>
                <a:spcPts val="0"/>
              </a:spcBef>
              <a:spcAft>
                <a:spcPts val="0"/>
              </a:spcAft>
              <a:buClr>
                <a:schemeClr val="dk1"/>
              </a:buClr>
              <a:buSzPts val="1200"/>
              <a:buFont typeface="Arial"/>
              <a:buNone/>
            </a:pPr>
            <a:r>
              <a:t/>
            </a:r>
            <a:endParaRPr b="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b="0" lang="en-US">
                <a:latin typeface="Arial"/>
                <a:ea typeface="Arial"/>
                <a:cs typeface="Arial"/>
                <a:sym typeface="Arial"/>
              </a:rPr>
              <a:t>Ask participants, ”</a:t>
            </a:r>
            <a:r>
              <a:rPr b="0" lang="en-US" sz="1400">
                <a:latin typeface="Arial"/>
                <a:ea typeface="Arial"/>
                <a:cs typeface="Arial"/>
                <a:sym typeface="Arial"/>
              </a:rPr>
              <a:t>Why would this definition make a distinction about people who are unable or unwilling to stop?”</a:t>
            </a:r>
            <a:endParaRPr/>
          </a:p>
          <a:p>
            <a:pPr indent="0" lvl="0" marL="0" rtl="0" algn="l">
              <a:spcBef>
                <a:spcPts val="0"/>
              </a:spcBef>
              <a:spcAft>
                <a:spcPts val="0"/>
              </a:spcAft>
              <a:buClr>
                <a:schemeClr val="dk1"/>
              </a:buClr>
              <a:buSzPts val="1400"/>
              <a:buFont typeface="Arial"/>
              <a:buNone/>
            </a:pPr>
            <a:r>
              <a:t/>
            </a:r>
            <a:endParaRPr b="0" sz="140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b="0" lang="en-US">
                <a:latin typeface="Arial"/>
                <a:ea typeface="Arial"/>
                <a:cs typeface="Arial"/>
                <a:sym typeface="Arial"/>
              </a:rPr>
              <a:t>This definition clearly sets an intention to move the narrative from a one size fits all response to substance use that assumes everyone who has substance use challenges should stop. An abstinence only stance implies a value system that may not align with the values or desires of the person who uses. </a:t>
            </a:r>
            <a:endParaRPr/>
          </a:p>
          <a:p>
            <a:pPr indent="0" lvl="1" marL="465886" rtl="0" algn="l">
              <a:spcBef>
                <a:spcPts val="0"/>
              </a:spcBef>
              <a:spcAft>
                <a:spcPts val="0"/>
              </a:spcAft>
              <a:buClr>
                <a:schemeClr val="dk1"/>
              </a:buClr>
              <a:buSzPts val="1200"/>
              <a:buFont typeface="Arial"/>
              <a:buNone/>
            </a:pPr>
            <a:r>
              <a:t/>
            </a:r>
            <a:endParaRPr b="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b="0" lang="en-US">
                <a:latin typeface="Arial"/>
                <a:ea typeface="Arial"/>
                <a:cs typeface="Arial"/>
                <a:sym typeface="Arial"/>
              </a:rPr>
              <a:t>HR focuses on the prevention of harm versus the prevention of drug use itself</a:t>
            </a:r>
            <a:endParaRPr/>
          </a:p>
          <a:p>
            <a:pPr indent="0" lvl="0" marL="0" rtl="0" algn="l">
              <a:spcBef>
                <a:spcPts val="0"/>
              </a:spcBef>
              <a:spcAft>
                <a:spcPts val="0"/>
              </a:spcAft>
              <a:buClr>
                <a:schemeClr val="dk1"/>
              </a:buClr>
              <a:buSzPts val="1200"/>
              <a:buFont typeface="Arial"/>
              <a:buNone/>
            </a:pPr>
            <a:r>
              <a:rPr b="0" lang="en-US">
                <a:latin typeface="Arial"/>
                <a:ea typeface="Arial"/>
                <a:cs typeface="Arial"/>
                <a:sym typeface="Arial"/>
              </a:rPr>
              <a:t>HR is a “people first” approach that is grounded in respect for people who continue to use drugs. </a:t>
            </a:r>
            <a:endParaRPr/>
          </a:p>
          <a:p>
            <a:pPr indent="-98508" lvl="0" marL="174708" rtl="0" algn="l">
              <a:spcBef>
                <a:spcPts val="0"/>
              </a:spcBef>
              <a:spcAft>
                <a:spcPts val="0"/>
              </a:spcAft>
              <a:buClr>
                <a:schemeClr val="dk1"/>
              </a:buClr>
              <a:buSzPts val="1200"/>
              <a:buFont typeface="Arial"/>
              <a:buNone/>
            </a:pPr>
            <a:r>
              <a:t/>
            </a:r>
            <a:endParaRPr b="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4: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95" name="Google Shape;95;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p4: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Terrell’s story </a:t>
            </a:r>
            <a:r>
              <a:rPr lang="en-US" u="sng">
                <a:solidFill>
                  <a:schemeClr val="hlink"/>
                </a:solidFill>
                <a:hlinkClick r:id="rId2"/>
              </a:rPr>
              <a:t>https://www.youtube.com/watch?v=L-xDvJ334ok</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Illustrates the key elements of Harm Reduction as defined.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p5: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03" name="Google Shape;103;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5: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Ask participants to volunteer to read the principles.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6: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11" name="Google Shape;111;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2" name="Google Shape;112;p6: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SzPts val="1200"/>
              <a:buFont typeface="Calibri"/>
              <a:buNone/>
            </a:pPr>
            <a:r>
              <a:rPr lang="en-US"/>
              <a:t>Ask participants to volunteer to read the principles.</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7: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19" name="Google Shape;119;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7: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Review the slide. </a:t>
            </a:r>
            <a:endParaRPr/>
          </a:p>
          <a:p>
            <a:pPr indent="0" lvl="0" marL="0" rtl="0" algn="l">
              <a:spcBef>
                <a:spcPts val="0"/>
              </a:spcBef>
              <a:spcAft>
                <a:spcPts val="0"/>
              </a:spcAft>
              <a:buNone/>
            </a:pPr>
            <a:r>
              <a:t/>
            </a:r>
            <a:endParaRPr b="0" sz="1200">
              <a:solidFill>
                <a:schemeClr val="dk1"/>
              </a:solidFill>
            </a:endParaRPr>
          </a:p>
          <a:p>
            <a:pPr indent="0" lvl="0" marL="0" rtl="0" algn="l">
              <a:spcBef>
                <a:spcPts val="0"/>
              </a:spcBef>
              <a:spcAft>
                <a:spcPts val="0"/>
              </a:spcAft>
              <a:buNone/>
            </a:pPr>
            <a:r>
              <a:rPr b="0" lang="en-US" sz="1200">
                <a:solidFill>
                  <a:schemeClr val="dk1"/>
                </a:solidFill>
              </a:rPr>
              <a:t>These definitions can be found on the Harm Reduction Coalition website, </a:t>
            </a:r>
            <a:r>
              <a:rPr lang="en-US" u="sng">
                <a:solidFill>
                  <a:schemeClr val="hlink"/>
                </a:solidFill>
                <a:hlinkClick r:id="rId2"/>
              </a:rPr>
              <a:t>https://harmreduction.org</a:t>
            </a:r>
            <a:r>
              <a:rPr b="0" lang="en-US" sz="1200">
                <a:solidFill>
                  <a:schemeClr val="dk1"/>
                </a:solidFill>
              </a:rPr>
              <a:t>. </a:t>
            </a:r>
            <a:endParaRPr b="0"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8: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27" name="Google Shape;127;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8: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Review the slide.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9: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
        <p:nvSpPr>
          <p:cNvPr id="135" name="Google Shape;135;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9: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SzPts val="1200"/>
              <a:buFont typeface="Arial"/>
              <a:buNone/>
            </a:pPr>
            <a:r>
              <a:rPr lang="en-US"/>
              <a:t>Show video (12 minutes) </a:t>
            </a:r>
            <a:r>
              <a:rPr lang="en-US" u="sng">
                <a:solidFill>
                  <a:schemeClr val="hlink"/>
                </a:solidFill>
                <a:hlinkClick r:id="rId2"/>
              </a:rPr>
              <a:t>https://www.youtube.com/watch?v=_VcMlS9dXo0</a:t>
            </a:r>
            <a:endParaRPr/>
          </a:p>
          <a:p>
            <a:pPr indent="-98508" lvl="0" marL="174708"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rPr lang="en-US"/>
              <a:t>This video includes people who identify as having been intravenous drug users, who are able to switch roles of provider and patient to demonstrate the importance of partnerships, patient/provider interaction, and agency policy.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After the video, ask participants: </a:t>
            </a:r>
            <a:endParaRPr/>
          </a:p>
          <a:p>
            <a:pPr indent="-171450" lvl="0" marL="171450" rtl="0" algn="l">
              <a:spcBef>
                <a:spcPts val="0"/>
              </a:spcBef>
              <a:spcAft>
                <a:spcPts val="0"/>
              </a:spcAft>
              <a:buClr>
                <a:schemeClr val="dk1"/>
              </a:buClr>
              <a:buSzPts val="1200"/>
              <a:buFont typeface="Arial"/>
              <a:buChar char="•"/>
            </a:pPr>
            <a:r>
              <a:rPr lang="en-US"/>
              <a:t>What principles of harm reduction did you observe during the video?</a:t>
            </a:r>
            <a:endParaRPr/>
          </a:p>
          <a:p>
            <a:pPr indent="-171450" lvl="0" marL="171450" rtl="0" algn="l">
              <a:spcBef>
                <a:spcPts val="0"/>
              </a:spcBef>
              <a:spcAft>
                <a:spcPts val="0"/>
              </a:spcAft>
              <a:buClr>
                <a:schemeClr val="dk1"/>
              </a:buClr>
              <a:buSzPts val="1200"/>
              <a:buFont typeface="Arial"/>
              <a:buChar char="•"/>
            </a:pPr>
            <a:r>
              <a:rPr lang="en-US"/>
              <a:t>Describe aspects of cultural awareness that you observed by the provider?</a:t>
            </a:r>
            <a:endParaRPr/>
          </a:p>
          <a:p>
            <a:pPr indent="-171450" lvl="0" marL="171450" rtl="0" algn="l">
              <a:spcBef>
                <a:spcPts val="0"/>
              </a:spcBef>
              <a:spcAft>
                <a:spcPts val="0"/>
              </a:spcAft>
              <a:buClr>
                <a:schemeClr val="dk1"/>
              </a:buClr>
              <a:buSzPts val="1200"/>
              <a:buFont typeface="Arial"/>
              <a:buChar char="•"/>
            </a:pPr>
            <a:r>
              <a:rPr lang="en-US"/>
              <a:t>What policy could create change in your community?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8" name="Shape 18"/>
        <p:cNvGrpSpPr/>
        <p:nvPr/>
      </p:nvGrpSpPr>
      <p:grpSpPr>
        <a:xfrm>
          <a:off x="0" y="0"/>
          <a:ext cx="0" cy="0"/>
          <a:chOff x="0" y="0"/>
          <a:chExt cx="0" cy="0"/>
        </a:xfrm>
      </p:grpSpPr>
      <p:pic>
        <p:nvPicPr>
          <p:cNvPr descr="openingfooter_sized.jpg" id="19" name="Google Shape;19;p18"/>
          <p:cNvPicPr preferRelativeResize="0"/>
          <p:nvPr/>
        </p:nvPicPr>
        <p:blipFill rotWithShape="1">
          <a:blip r:embed="rId2">
            <a:alphaModFix/>
          </a:blip>
          <a:srcRect b="0" l="0" r="0" t="0"/>
          <a:stretch/>
        </p:blipFill>
        <p:spPr>
          <a:xfrm>
            <a:off x="0" y="533400"/>
            <a:ext cx="9144000" cy="5334000"/>
          </a:xfrm>
          <a:prstGeom prst="rect">
            <a:avLst/>
          </a:prstGeom>
          <a:noFill/>
          <a:ln>
            <a:noFill/>
          </a:ln>
        </p:spPr>
      </p:pic>
      <p:pic>
        <p:nvPicPr>
          <p:cNvPr id="20" name="Google Shape;20;p18"/>
          <p:cNvPicPr preferRelativeResize="0"/>
          <p:nvPr/>
        </p:nvPicPr>
        <p:blipFill rotWithShape="1">
          <a:blip r:embed="rId3">
            <a:alphaModFix/>
          </a:blip>
          <a:srcRect b="0" l="0" r="0" t="0"/>
          <a:stretch/>
        </p:blipFill>
        <p:spPr>
          <a:xfrm>
            <a:off x="7543800" y="6118225"/>
            <a:ext cx="968375" cy="434975"/>
          </a:xfrm>
          <a:prstGeom prst="rect">
            <a:avLst/>
          </a:prstGeom>
          <a:noFill/>
          <a:ln>
            <a:noFill/>
          </a:ln>
        </p:spPr>
      </p:pic>
      <p:sp>
        <p:nvSpPr>
          <p:cNvPr id="21" name="Google Shape;21;p18"/>
          <p:cNvSpPr/>
          <p:nvPr/>
        </p:nvSpPr>
        <p:spPr>
          <a:xfrm>
            <a:off x="609600" y="6096000"/>
            <a:ext cx="4664075" cy="461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Boston University School of Social Work</a:t>
            </a:r>
            <a:endParaRPr/>
          </a:p>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Center for Innovation in Social Work &amp; Health</a:t>
            </a:r>
            <a:endParaRPr/>
          </a:p>
        </p:txBody>
      </p:sp>
      <p:sp>
        <p:nvSpPr>
          <p:cNvPr id="22" name="Google Shape;22;p18"/>
          <p:cNvSpPr/>
          <p:nvPr/>
        </p:nvSpPr>
        <p:spPr>
          <a:xfrm>
            <a:off x="0" y="0"/>
            <a:ext cx="9144000" cy="4495800"/>
          </a:xfrm>
          <a:prstGeom prst="rect">
            <a:avLst/>
          </a:prstGeom>
          <a:solidFill>
            <a:srgbClr val="CF0A2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23" name="Google Shape;23;p18"/>
          <p:cNvCxnSpPr/>
          <p:nvPr/>
        </p:nvCxnSpPr>
        <p:spPr>
          <a:xfrm>
            <a:off x="0" y="5867400"/>
            <a:ext cx="9144000" cy="0"/>
          </a:xfrm>
          <a:prstGeom prst="straightConnector1">
            <a:avLst/>
          </a:prstGeom>
          <a:noFill/>
          <a:ln cap="flat" cmpd="sng" w="152400">
            <a:solidFill>
              <a:srgbClr val="A5A5A5"/>
            </a:solidFill>
            <a:prstDash val="solid"/>
            <a:miter lim="800000"/>
            <a:headEnd len="sm" w="sm" type="none"/>
            <a:tailEnd len="sm" w="sm" type="none"/>
          </a:ln>
        </p:spPr>
      </p:cxnSp>
      <p:sp>
        <p:nvSpPr>
          <p:cNvPr id="24" name="Google Shape;24;p18"/>
          <p:cNvSpPr txBox="1"/>
          <p:nvPr>
            <p:ph type="ctrTitle"/>
          </p:nvPr>
        </p:nvSpPr>
        <p:spPr>
          <a:xfrm>
            <a:off x="685800" y="1600200"/>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40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 type="subTitle"/>
          </p:nvPr>
        </p:nvSpPr>
        <p:spPr>
          <a:xfrm>
            <a:off x="685800" y="3200400"/>
            <a:ext cx="7772400" cy="1752600"/>
          </a:xfrm>
          <a:prstGeom prst="rect">
            <a:avLst/>
          </a:prstGeom>
          <a:noFill/>
          <a:ln>
            <a:noFill/>
          </a:ln>
        </p:spPr>
        <p:txBody>
          <a:bodyPr anchorCtr="0" anchor="t" bIns="45700" lIns="91425" spcFirstLastPara="1" rIns="91425" wrap="square" tIns="45700">
            <a:noAutofit/>
          </a:bodyPr>
          <a:lstStyle>
            <a:lvl1pPr lvl="0" algn="l">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1" name="Shape 61"/>
        <p:cNvGrpSpPr/>
        <p:nvPr/>
      </p:nvGrpSpPr>
      <p:grpSpPr>
        <a:xfrm>
          <a:off x="0" y="0"/>
          <a:ext cx="0" cy="0"/>
          <a:chOff x="0" y="0"/>
          <a:chExt cx="0" cy="0"/>
        </a:xfrm>
      </p:grpSpPr>
      <p:sp>
        <p:nvSpPr>
          <p:cNvPr id="62" name="Google Shape;62;p27"/>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7"/>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27"/>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7"/>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6" name="Shape 66"/>
        <p:cNvGrpSpPr/>
        <p:nvPr/>
      </p:nvGrpSpPr>
      <p:grpSpPr>
        <a:xfrm>
          <a:off x="0" y="0"/>
          <a:ext cx="0" cy="0"/>
          <a:chOff x="0" y="0"/>
          <a:chExt cx="0" cy="0"/>
        </a:xfrm>
      </p:grpSpPr>
      <p:sp>
        <p:nvSpPr>
          <p:cNvPr id="67" name="Google Shape;67;p2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C00000"/>
              </a:buClr>
              <a:buSzPts val="3200"/>
              <a:buFont typeface="Noto Sans Symbols"/>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rgbClr val="C00000"/>
              </a:buClr>
              <a:buSzPts val="2800"/>
              <a:buFont typeface="Noto Sans Symbols"/>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rgbClr val="C00000"/>
              </a:buClr>
              <a:buSzPts val="2400"/>
              <a:buFont typeface="Noto Sans Symbols"/>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rgbClr val="C00000"/>
              </a:buClr>
              <a:buSzPts val="2000"/>
              <a:buFont typeface="Noto Sans Symbols"/>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rgbClr val="C00000"/>
              </a:buClr>
              <a:buSzPts val="2000"/>
              <a:buFont typeface="Noto Sans Symbols"/>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9" name="Google Shape;69;p2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28"/>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6" name="Shape 26"/>
        <p:cNvGrpSpPr/>
        <p:nvPr/>
      </p:nvGrpSpPr>
      <p:grpSpPr>
        <a:xfrm>
          <a:off x="0" y="0"/>
          <a:ext cx="0" cy="0"/>
          <a:chOff x="0" y="0"/>
          <a:chExt cx="0" cy="0"/>
        </a:xfrm>
      </p:grpSpPr>
      <p:sp>
        <p:nvSpPr>
          <p:cNvPr id="27" name="Google Shape;27;p19"/>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19"/>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Resting">
  <p:cSld name="1_Resting">
    <p:spTree>
      <p:nvGrpSpPr>
        <p:cNvPr id="30" name="Shape 30"/>
        <p:cNvGrpSpPr/>
        <p:nvPr/>
      </p:nvGrpSpPr>
      <p:grpSpPr>
        <a:xfrm>
          <a:off x="0" y="0"/>
          <a:ext cx="0" cy="0"/>
          <a:chOff x="0" y="0"/>
          <a:chExt cx="0" cy="0"/>
        </a:xfrm>
      </p:grpSpPr>
      <p:pic>
        <p:nvPicPr>
          <p:cNvPr descr="restingslide2.jpg" id="31" name="Google Shape;31;p20"/>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32" name="Google Shape;32;p20"/>
          <p:cNvSpPr/>
          <p:nvPr/>
        </p:nvSpPr>
        <p:spPr>
          <a:xfrm>
            <a:off x="0" y="2235200"/>
            <a:ext cx="9144000" cy="2413000"/>
          </a:xfrm>
          <a:prstGeom prst="rect">
            <a:avLst/>
          </a:prstGeom>
          <a:solidFill>
            <a:srgbClr val="CF0A2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Google Shape;33;p20"/>
          <p:cNvSpPr txBox="1"/>
          <p:nvPr>
            <p:ph type="title"/>
          </p:nvPr>
        </p:nvSpPr>
        <p:spPr>
          <a:xfrm>
            <a:off x="0" y="2946400"/>
            <a:ext cx="9144000" cy="114300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21"/>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1"/>
          <p:cNvSpPr txBox="1"/>
          <p:nvPr>
            <p:ph idx="1" type="body"/>
          </p:nvPr>
        </p:nvSpPr>
        <p:spPr>
          <a:xfrm>
            <a:off x="609600" y="1828800"/>
            <a:ext cx="38862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1"/>
          <p:cNvSpPr txBox="1"/>
          <p:nvPr>
            <p:ph idx="2" type="body"/>
          </p:nvPr>
        </p:nvSpPr>
        <p:spPr>
          <a:xfrm>
            <a:off x="4648200" y="1828800"/>
            <a:ext cx="3886200" cy="3886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21"/>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9" name="Shape 39"/>
        <p:cNvGrpSpPr/>
        <p:nvPr/>
      </p:nvGrpSpPr>
      <p:grpSpPr>
        <a:xfrm>
          <a:off x="0" y="0"/>
          <a:ext cx="0" cy="0"/>
          <a:chOff x="0" y="0"/>
          <a:chExt cx="0" cy="0"/>
        </a:xfrm>
      </p:grpSpPr>
      <p:sp>
        <p:nvSpPr>
          <p:cNvPr id="40" name="Google Shape;40;p22"/>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SzPts val="2400"/>
              <a:buNone/>
              <a:defRPr sz="2400">
                <a:latin typeface="Arial"/>
                <a:ea typeface="Arial"/>
                <a:cs typeface="Arial"/>
                <a:sym typeface="Arial"/>
              </a:defRPr>
            </a:lvl1pPr>
            <a:lvl2pPr indent="-228600" lvl="1" marL="914400" algn="l">
              <a:spcBef>
                <a:spcPts val="400"/>
              </a:spcBef>
              <a:spcAft>
                <a:spcPts val="0"/>
              </a:spcAft>
              <a:buSzPts val="2000"/>
              <a:buNone/>
              <a:defRPr sz="2000"/>
            </a:lvl2pPr>
            <a:lvl3pPr indent="-228600" lvl="2" marL="1371600" algn="l">
              <a:spcBef>
                <a:spcPts val="360"/>
              </a:spcBef>
              <a:spcAft>
                <a:spcPts val="0"/>
              </a:spcAft>
              <a:buSzPts val="1800"/>
              <a:buNone/>
              <a:defRPr sz="1800"/>
            </a:lvl3pPr>
            <a:lvl4pPr indent="-228600" lvl="3" marL="1828800" algn="l">
              <a:spcBef>
                <a:spcPts val="320"/>
              </a:spcBef>
              <a:spcAft>
                <a:spcPts val="0"/>
              </a:spcAft>
              <a:buSzPts val="1600"/>
              <a:buNone/>
              <a:defRPr sz="1600"/>
            </a:lvl4pPr>
            <a:lvl5pPr indent="-228600" lvl="4" marL="2286000" algn="l">
              <a:spcBef>
                <a:spcPts val="32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42" name="Google Shape;42;p22"/>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43" name="Shape 43"/>
        <p:cNvGrpSpPr/>
        <p:nvPr/>
      </p:nvGrpSpPr>
      <p:grpSpPr>
        <a:xfrm>
          <a:off x="0" y="0"/>
          <a:ext cx="0" cy="0"/>
          <a:chOff x="0" y="0"/>
          <a:chExt cx="0" cy="0"/>
        </a:xfrm>
      </p:grpSpPr>
      <p:sp>
        <p:nvSpPr>
          <p:cNvPr id="44" name="Google Shape;44;p23"/>
          <p:cNvSpPr/>
          <p:nvPr/>
        </p:nvSpPr>
        <p:spPr>
          <a:xfrm>
            <a:off x="0" y="2235200"/>
            <a:ext cx="9144000" cy="2413000"/>
          </a:xfrm>
          <a:prstGeom prst="rect">
            <a:avLst/>
          </a:prstGeom>
          <a:solidFill>
            <a:srgbClr val="CF0A2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 name="Google Shape;45;p23"/>
          <p:cNvSpPr txBox="1"/>
          <p:nvPr/>
        </p:nvSpPr>
        <p:spPr>
          <a:xfrm>
            <a:off x="685800" y="2819400"/>
            <a:ext cx="77724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lt1"/>
                </a:solidFill>
                <a:latin typeface="Arial"/>
                <a:ea typeface="Arial"/>
                <a:cs typeface="Arial"/>
                <a:sym typeface="Arial"/>
              </a:rPr>
              <a:t>Resting or transition slide</a:t>
            </a:r>
            <a:endParaRPr/>
          </a:p>
        </p:txBody>
      </p:sp>
      <p:sp>
        <p:nvSpPr>
          <p:cNvPr id="46" name="Google Shape;46;p23"/>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3"/>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8" name="Shape 48"/>
        <p:cNvGrpSpPr/>
        <p:nvPr/>
      </p:nvGrpSpPr>
      <p:grpSpPr>
        <a:xfrm>
          <a:off x="0" y="0"/>
          <a:ext cx="0" cy="0"/>
          <a:chOff x="0" y="0"/>
          <a:chExt cx="0" cy="0"/>
        </a:xfrm>
      </p:grpSpPr>
      <p:sp>
        <p:nvSpPr>
          <p:cNvPr id="49" name="Google Shape;49;p24"/>
          <p:cNvSpPr txBox="1"/>
          <p:nvPr>
            <p:ph type="title"/>
          </p:nvPr>
        </p:nvSpPr>
        <p:spPr>
          <a:xfrm>
            <a:off x="630238" y="731837"/>
            <a:ext cx="7886700" cy="132556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2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2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2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24"/>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4"/>
          <p:cNvSpPr txBox="1"/>
          <p:nvPr>
            <p:ph idx="10" type="dt"/>
          </p:nvPr>
        </p:nvSpPr>
        <p:spPr>
          <a:xfrm>
            <a:off x="8001000" y="381000"/>
            <a:ext cx="1066800" cy="2286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Google Shape;57;p25"/>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5"/>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Google Shape;60;p26"/>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7"/>
          <p:cNvSpPr/>
          <p:nvPr/>
        </p:nvSpPr>
        <p:spPr>
          <a:xfrm>
            <a:off x="0" y="338138"/>
            <a:ext cx="9144000" cy="347662"/>
          </a:xfrm>
          <a:prstGeom prst="rect">
            <a:avLst/>
          </a:prstGeom>
          <a:gradFill>
            <a:gsLst>
              <a:gs pos="0">
                <a:srgbClr val="333333"/>
              </a:gs>
              <a:gs pos="100000">
                <a:schemeClr val="dk1"/>
              </a:gs>
            </a:gsLst>
            <a:lin ang="540000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1" name="Google Shape;11;p17"/>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2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400" u="none" cap="none" strike="noStrike">
                <a:solidFill>
                  <a:schemeClr val="dk1"/>
                </a:solidFill>
                <a:latin typeface="Arial"/>
                <a:ea typeface="Arial"/>
                <a:cs typeface="Arial"/>
                <a:sym typeface="Arial"/>
              </a:defRPr>
            </a:lvl9pPr>
          </a:lstStyle>
          <a:p/>
        </p:txBody>
      </p:sp>
      <p:sp>
        <p:nvSpPr>
          <p:cNvPr id="12" name="Google Shape;12;p17"/>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C00000"/>
              </a:buClr>
              <a:buSzPts val="2400"/>
              <a:buFont typeface="Noto Sans Symbols"/>
              <a:buChar char="▪"/>
              <a:defRPr b="0" i="0" sz="2400" u="none" cap="none" strike="noStrike">
                <a:solidFill>
                  <a:schemeClr val="dk1"/>
                </a:solidFill>
                <a:latin typeface="Arial"/>
                <a:ea typeface="Arial"/>
                <a:cs typeface="Arial"/>
                <a:sym typeface="Arial"/>
              </a:defRPr>
            </a:lvl1pPr>
            <a:lvl2pPr indent="-342900" lvl="1" marL="9144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rgbClr val="C00000"/>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3" name="Google Shape;13;p17"/>
          <p:cNvSpPr txBox="1"/>
          <p:nvPr>
            <p:ph idx="11" type="ftr"/>
          </p:nvPr>
        </p:nvSpPr>
        <p:spPr>
          <a:xfrm>
            <a:off x="609600" y="381000"/>
            <a:ext cx="5105400" cy="304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7"/>
          <p:cNvSpPr txBox="1"/>
          <p:nvPr/>
        </p:nvSpPr>
        <p:spPr>
          <a:xfrm>
            <a:off x="609600" y="1524000"/>
            <a:ext cx="7924800" cy="2746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200" u="none" cap="none" strike="noStrike">
                <a:solidFill>
                  <a:schemeClr val="lt1"/>
                </a:solidFill>
                <a:latin typeface="Arial"/>
                <a:ea typeface="Arial"/>
                <a:cs typeface="Arial"/>
                <a:sym typeface="Arial"/>
              </a:rPr>
              <a:t>Boston University</a:t>
            </a:r>
            <a:r>
              <a:rPr b="0" i="0" lang="en-US" sz="1200" u="none" cap="none" strike="noStrike">
                <a:solidFill>
                  <a:schemeClr val="lt1"/>
                </a:solidFill>
                <a:latin typeface="Arial"/>
                <a:ea typeface="Arial"/>
                <a:cs typeface="Arial"/>
                <a:sym typeface="Arial"/>
              </a:rPr>
              <a:t> Slideshow Title Goes Here</a:t>
            </a:r>
            <a:endParaRPr/>
          </a:p>
        </p:txBody>
      </p:sp>
      <p:pic>
        <p:nvPicPr>
          <p:cNvPr id="15" name="Google Shape;15;p17"/>
          <p:cNvPicPr preferRelativeResize="0"/>
          <p:nvPr/>
        </p:nvPicPr>
        <p:blipFill rotWithShape="1">
          <a:blip r:embed="rId1">
            <a:alphaModFix/>
          </a:blip>
          <a:srcRect b="0" l="0" r="0" t="0"/>
          <a:stretch/>
        </p:blipFill>
        <p:spPr>
          <a:xfrm>
            <a:off x="609600" y="5867400"/>
            <a:ext cx="2438400" cy="804863"/>
          </a:xfrm>
          <a:prstGeom prst="rect">
            <a:avLst/>
          </a:prstGeom>
          <a:noFill/>
          <a:ln>
            <a:noFill/>
          </a:ln>
        </p:spPr>
      </p:pic>
      <p:cxnSp>
        <p:nvCxnSpPr>
          <p:cNvPr id="16" name="Google Shape;16;p17"/>
          <p:cNvCxnSpPr/>
          <p:nvPr/>
        </p:nvCxnSpPr>
        <p:spPr>
          <a:xfrm>
            <a:off x="0" y="5715000"/>
            <a:ext cx="9144000" cy="0"/>
          </a:xfrm>
          <a:prstGeom prst="straightConnector1">
            <a:avLst/>
          </a:prstGeom>
          <a:noFill/>
          <a:ln cap="flat" cmpd="sng" w="38100">
            <a:solidFill>
              <a:srgbClr val="CF0A2C"/>
            </a:solidFill>
            <a:prstDash val="solid"/>
            <a:miter lim="800000"/>
            <a:headEnd len="sm" w="sm" type="none"/>
            <a:tailEnd len="sm" w="sm" type="none"/>
          </a:ln>
        </p:spPr>
      </p:cxnSp>
      <p:pic>
        <p:nvPicPr>
          <p:cNvPr descr="standardfooter_sized.jpg" id="17" name="Google Shape;17;p17"/>
          <p:cNvPicPr preferRelativeResize="0"/>
          <p:nvPr/>
        </p:nvPicPr>
        <p:blipFill rotWithShape="1">
          <a:blip r:embed="rId2">
            <a:alphaModFix/>
          </a:blip>
          <a:srcRect b="0" l="0" r="0" t="93661"/>
          <a:stretch/>
        </p:blipFill>
        <p:spPr>
          <a:xfrm>
            <a:off x="0" y="0"/>
            <a:ext cx="9144000" cy="33813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hams.cc/pyrami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hams.cc/pyrami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luxury.rehabs.com/harm-reduc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harmreduction.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youtube.com/watch?v=_VcMlS9dXo0" TargetMode="External"/><Relationship Id="rId4" Type="http://schemas.openxmlformats.org/officeDocument/2006/relationships/hyperlink" Target="https://www.youtube.com/watch?v=_VcMlS9dXo0" TargetMode="External"/><Relationship Id="rId5" Type="http://schemas.openxmlformats.org/officeDocument/2006/relationships/hyperlink" Target="https://www.youtube.com/watch?v=_VcMlS9dXo0" TargetMode="External"/><Relationship Id="rId6" Type="http://schemas.openxmlformats.org/officeDocument/2006/relationships/hyperlink" Target="https://www.youtube.com/watch?v=_VcMlS9dXo0" TargetMode="External"/><Relationship Id="rId7" Type="http://schemas.openxmlformats.org/officeDocument/2006/relationships/hyperlink" Target="https://www.youtube.com/watch?v=_VcMlS9dXo0" TargetMode="External"/><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
          <p:cNvSpPr txBox="1"/>
          <p:nvPr>
            <p:ph type="ctrTitle"/>
          </p:nvPr>
        </p:nvSpPr>
        <p:spPr>
          <a:xfrm>
            <a:off x="685800" y="1600200"/>
            <a:ext cx="77724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latin typeface="Arial"/>
                <a:ea typeface="Arial"/>
                <a:cs typeface="Arial"/>
                <a:sym typeface="Arial"/>
              </a:rPr>
              <a:t>Harm Reduction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10"/>
          <p:cNvSpPr txBox="1"/>
          <p:nvPr>
            <p:ph type="title"/>
          </p:nvPr>
        </p:nvSpPr>
        <p:spPr>
          <a:xfrm>
            <a:off x="0" y="2971800"/>
            <a:ext cx="9144000" cy="11430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None/>
            </a:pPr>
            <a:r>
              <a:rPr b="1" lang="en-US">
                <a:latin typeface="Arial"/>
                <a:ea typeface="Arial"/>
                <a:cs typeface="Arial"/>
                <a:sym typeface="Arial"/>
              </a:rPr>
              <a:t>ACTIVITY: </a:t>
            </a:r>
            <a:br>
              <a:rPr b="1" lang="en-US">
                <a:latin typeface="Arial"/>
                <a:ea typeface="Arial"/>
                <a:cs typeface="Arial"/>
                <a:sym typeface="Arial"/>
              </a:rPr>
            </a:br>
            <a:r>
              <a:rPr b="1" lang="en-US">
                <a:latin typeface="Arial"/>
                <a:ea typeface="Arial"/>
                <a:cs typeface="Arial"/>
                <a:sym typeface="Arial"/>
              </a:rPr>
              <a:t>WHAT DO YOU THINK?</a:t>
            </a:r>
            <a:endParaRPr b="1">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1"/>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Harm Reduction Pyramid</a:t>
            </a:r>
            <a:endParaRPr>
              <a:latin typeface="Arial"/>
              <a:ea typeface="Arial"/>
              <a:cs typeface="Arial"/>
              <a:sym typeface="Arial"/>
            </a:endParaRPr>
          </a:p>
        </p:txBody>
      </p:sp>
      <p:sp>
        <p:nvSpPr>
          <p:cNvPr id="154" name="Google Shape;154;p11"/>
          <p:cNvSpPr txBox="1"/>
          <p:nvPr>
            <p:ph idx="1" type="body"/>
          </p:nvPr>
        </p:nvSpPr>
        <p:spPr>
          <a:xfrm>
            <a:off x="609600" y="1828800"/>
            <a:ext cx="3886200" cy="3886200"/>
          </a:xfrm>
          <a:prstGeom prst="rect">
            <a:avLst/>
          </a:prstGeom>
          <a:noFill/>
          <a:ln>
            <a:noFill/>
          </a:ln>
        </p:spPr>
        <p:txBody>
          <a:bodyPr anchorCtr="0" anchor="t" bIns="45700" lIns="91425" spcFirstLastPara="1" rIns="91425" wrap="square" tIns="45700">
            <a:noAutofit/>
          </a:bodyPr>
          <a:lstStyle/>
          <a:p>
            <a:pPr indent="-203200" lvl="0" marL="342900" rtl="0" algn="l">
              <a:spcBef>
                <a:spcPts val="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155" name="Google Shape;155;p11"/>
          <p:cNvSpPr txBox="1"/>
          <p:nvPr>
            <p:ph idx="2" type="body"/>
          </p:nvPr>
        </p:nvSpPr>
        <p:spPr>
          <a:xfrm>
            <a:off x="5624513" y="1409700"/>
            <a:ext cx="3519487"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000"/>
              <a:buNone/>
            </a:pPr>
            <a:r>
              <a:rPr lang="en-US" sz="2000">
                <a:latin typeface="Arial"/>
                <a:ea typeface="Arial"/>
                <a:cs typeface="Arial"/>
                <a:sym typeface="Arial"/>
              </a:rPr>
              <a:t>Example: Alcohol Use  </a:t>
            </a:r>
            <a:endParaRPr/>
          </a:p>
          <a:p>
            <a:pPr indent="0" lvl="0" marL="0" rtl="0" algn="l">
              <a:spcBef>
                <a:spcPts val="400"/>
              </a:spcBef>
              <a:spcAft>
                <a:spcPts val="0"/>
              </a:spcAft>
              <a:buSzPts val="2000"/>
              <a:buNone/>
            </a:pPr>
            <a:r>
              <a:rPr lang="en-US" sz="2000"/>
              <a:t>Level 5: Liver failure, death </a:t>
            </a:r>
            <a:endParaRPr/>
          </a:p>
          <a:p>
            <a:pPr indent="0" lvl="0" marL="0" rtl="0" algn="l">
              <a:spcBef>
                <a:spcPts val="400"/>
              </a:spcBef>
              <a:spcAft>
                <a:spcPts val="0"/>
              </a:spcAft>
              <a:buSzPts val="2000"/>
              <a:buNone/>
            </a:pPr>
            <a:r>
              <a:rPr lang="en-US" sz="2000"/>
              <a:t>Level 4: Lost jobs and/or relationships, possible law enforcement (e.g. DUI/DWI)</a:t>
            </a:r>
            <a:endParaRPr/>
          </a:p>
          <a:p>
            <a:pPr indent="0" lvl="0" marL="0" rtl="0" algn="l">
              <a:spcBef>
                <a:spcPts val="400"/>
              </a:spcBef>
              <a:spcAft>
                <a:spcPts val="0"/>
              </a:spcAft>
              <a:buSzPts val="2000"/>
              <a:buNone/>
            </a:pPr>
            <a:r>
              <a:rPr lang="en-US" sz="2000"/>
              <a:t>Level 3: Low productivity, blackouts</a:t>
            </a:r>
            <a:endParaRPr/>
          </a:p>
          <a:p>
            <a:pPr indent="0" lvl="0" marL="0" rtl="0" algn="l">
              <a:spcBef>
                <a:spcPts val="400"/>
              </a:spcBef>
              <a:spcAft>
                <a:spcPts val="0"/>
              </a:spcAft>
              <a:buSzPts val="2000"/>
              <a:buNone/>
            </a:pPr>
            <a:r>
              <a:rPr lang="en-US" sz="2000"/>
              <a:t>Level 2: Hangovers, shorter life span </a:t>
            </a:r>
            <a:endParaRPr/>
          </a:p>
          <a:p>
            <a:pPr indent="0" lvl="0" marL="0" rtl="0" algn="l">
              <a:spcBef>
                <a:spcPts val="400"/>
              </a:spcBef>
              <a:spcAft>
                <a:spcPts val="0"/>
              </a:spcAft>
              <a:buSzPts val="2000"/>
              <a:buNone/>
            </a:pPr>
            <a:r>
              <a:rPr lang="en-US" sz="2000">
                <a:latin typeface="Arial"/>
                <a:ea typeface="Arial"/>
                <a:cs typeface="Arial"/>
                <a:sym typeface="Arial"/>
              </a:rPr>
              <a:t>Level 1: No real consequences  </a:t>
            </a:r>
            <a:endParaRPr/>
          </a:p>
          <a:p>
            <a:pPr indent="-215900" lvl="0" marL="342900" rtl="0" algn="l">
              <a:spcBef>
                <a:spcPts val="400"/>
              </a:spcBef>
              <a:spcAft>
                <a:spcPts val="0"/>
              </a:spcAft>
              <a:buSzPts val="2000"/>
              <a:buNone/>
            </a:pPr>
            <a:r>
              <a:t/>
            </a:r>
            <a:endParaRPr sz="2000">
              <a:latin typeface="Arial"/>
              <a:ea typeface="Arial"/>
              <a:cs typeface="Arial"/>
              <a:sym typeface="Arial"/>
            </a:endParaRPr>
          </a:p>
        </p:txBody>
      </p:sp>
      <p:sp>
        <p:nvSpPr>
          <p:cNvPr id="156" name="Google Shape;156;p11"/>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
        <p:nvSpPr>
          <p:cNvPr id="157" name="Google Shape;157;p11"/>
          <p:cNvSpPr txBox="1"/>
          <p:nvPr/>
        </p:nvSpPr>
        <p:spPr>
          <a:xfrm>
            <a:off x="5029200" y="5842790"/>
            <a:ext cx="3780692"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dk1"/>
                </a:solidFill>
                <a:latin typeface="Arial"/>
                <a:ea typeface="Arial"/>
                <a:cs typeface="Arial"/>
                <a:sym typeface="Arial"/>
              </a:rPr>
              <a:t>Source: HAMS Harm Reduction Network, </a:t>
            </a:r>
            <a:r>
              <a:rPr b="0" i="0" lang="en-US" sz="1600" u="sng" cap="none" strike="noStrike">
                <a:solidFill>
                  <a:schemeClr val="dk1"/>
                </a:solidFill>
                <a:latin typeface="Arial"/>
                <a:ea typeface="Arial"/>
                <a:cs typeface="Arial"/>
                <a:sym typeface="Arial"/>
                <a:hlinkClick r:id="rId3"/>
              </a:rPr>
              <a:t>https://hams.cc/pyramid/</a:t>
            </a:r>
            <a:endParaRPr sz="1600">
              <a:solidFill>
                <a:schemeClr val="dk1"/>
              </a:solidFill>
              <a:latin typeface="Arial"/>
              <a:ea typeface="Arial"/>
              <a:cs typeface="Arial"/>
              <a:sym typeface="Arial"/>
            </a:endParaRPr>
          </a:p>
        </p:txBody>
      </p:sp>
      <p:grpSp>
        <p:nvGrpSpPr>
          <p:cNvPr id="158" name="Google Shape;158;p11"/>
          <p:cNvGrpSpPr/>
          <p:nvPr/>
        </p:nvGrpSpPr>
        <p:grpSpPr>
          <a:xfrm>
            <a:off x="821435" y="1524000"/>
            <a:ext cx="4556760" cy="3962400"/>
            <a:chOff x="821435" y="0"/>
            <a:chExt cx="4556760" cy="3962400"/>
          </a:xfrm>
        </p:grpSpPr>
        <p:sp>
          <p:nvSpPr>
            <p:cNvPr id="159" name="Google Shape;159;p11"/>
            <p:cNvSpPr/>
            <p:nvPr/>
          </p:nvSpPr>
          <p:spPr>
            <a:xfrm>
              <a:off x="821435" y="0"/>
              <a:ext cx="3962400" cy="3962400"/>
            </a:xfrm>
            <a:prstGeom prst="triangle">
              <a:avLst>
                <a:gd fmla="val 50000" name="adj"/>
              </a:avLst>
            </a:prstGeom>
            <a:solidFill>
              <a:schemeClr val="lt1"/>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1"/>
            <p:cNvSpPr/>
            <p:nvPr/>
          </p:nvSpPr>
          <p:spPr>
            <a:xfrm>
              <a:off x="2802635" y="396626"/>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txBox="1"/>
            <p:nvPr/>
          </p:nvSpPr>
          <p:spPr>
            <a:xfrm>
              <a:off x="2830138" y="424129"/>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5: Extreme high risk </a:t>
              </a:r>
              <a:endParaRPr/>
            </a:p>
          </p:txBody>
        </p:sp>
        <p:sp>
          <p:nvSpPr>
            <p:cNvPr id="162" name="Google Shape;162;p11"/>
            <p:cNvSpPr/>
            <p:nvPr/>
          </p:nvSpPr>
          <p:spPr>
            <a:xfrm>
              <a:off x="2802635" y="1030456"/>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1"/>
            <p:cNvSpPr txBox="1"/>
            <p:nvPr/>
          </p:nvSpPr>
          <p:spPr>
            <a:xfrm>
              <a:off x="2830138" y="1057959"/>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4: High risk </a:t>
              </a:r>
              <a:endParaRPr/>
            </a:p>
          </p:txBody>
        </p:sp>
        <p:sp>
          <p:nvSpPr>
            <p:cNvPr id="164" name="Google Shape;164;p11"/>
            <p:cNvSpPr/>
            <p:nvPr/>
          </p:nvSpPr>
          <p:spPr>
            <a:xfrm>
              <a:off x="2802635" y="1664285"/>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txBox="1"/>
            <p:nvPr/>
          </p:nvSpPr>
          <p:spPr>
            <a:xfrm>
              <a:off x="2830138" y="1691788"/>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3: Medium risk </a:t>
              </a:r>
              <a:endParaRPr/>
            </a:p>
          </p:txBody>
        </p:sp>
        <p:sp>
          <p:nvSpPr>
            <p:cNvPr id="166" name="Google Shape;166;p11"/>
            <p:cNvSpPr/>
            <p:nvPr/>
          </p:nvSpPr>
          <p:spPr>
            <a:xfrm>
              <a:off x="2802635" y="2298114"/>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txBox="1"/>
            <p:nvPr/>
          </p:nvSpPr>
          <p:spPr>
            <a:xfrm>
              <a:off x="2830138" y="2325617"/>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2: Low risk </a:t>
              </a:r>
              <a:endParaRPr/>
            </a:p>
          </p:txBody>
        </p:sp>
        <p:sp>
          <p:nvSpPr>
            <p:cNvPr id="168" name="Google Shape;168;p11"/>
            <p:cNvSpPr/>
            <p:nvPr/>
          </p:nvSpPr>
          <p:spPr>
            <a:xfrm>
              <a:off x="2802635" y="2931943"/>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
            <p:cNvSpPr txBox="1"/>
            <p:nvPr/>
          </p:nvSpPr>
          <p:spPr>
            <a:xfrm>
              <a:off x="2830138" y="2959446"/>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1: No/Very low risk</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12"/>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latin typeface="Arial"/>
                <a:ea typeface="Arial"/>
                <a:cs typeface="Arial"/>
                <a:sym typeface="Arial"/>
              </a:rPr>
              <a:t>Harm Reduction Pyramid</a:t>
            </a:r>
            <a:endParaRPr>
              <a:latin typeface="Arial"/>
              <a:ea typeface="Arial"/>
              <a:cs typeface="Arial"/>
              <a:sym typeface="Arial"/>
            </a:endParaRPr>
          </a:p>
        </p:txBody>
      </p:sp>
      <p:sp>
        <p:nvSpPr>
          <p:cNvPr id="176" name="Google Shape;176;p12"/>
          <p:cNvSpPr txBox="1"/>
          <p:nvPr>
            <p:ph idx="1" type="body"/>
          </p:nvPr>
        </p:nvSpPr>
        <p:spPr>
          <a:xfrm>
            <a:off x="609600" y="1828800"/>
            <a:ext cx="3886200" cy="3886200"/>
          </a:xfrm>
          <a:prstGeom prst="rect">
            <a:avLst/>
          </a:prstGeom>
          <a:noFill/>
          <a:ln>
            <a:noFill/>
          </a:ln>
        </p:spPr>
        <p:txBody>
          <a:bodyPr anchorCtr="0" anchor="t" bIns="45700" lIns="91425" spcFirstLastPara="1" rIns="91425" wrap="square" tIns="45700">
            <a:noAutofit/>
          </a:bodyPr>
          <a:lstStyle/>
          <a:p>
            <a:pPr indent="-203200" lvl="0" marL="342900" rtl="0" algn="l">
              <a:spcBef>
                <a:spcPts val="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177" name="Google Shape;177;p12"/>
          <p:cNvSpPr txBox="1"/>
          <p:nvPr>
            <p:ph idx="2" type="body"/>
          </p:nvPr>
        </p:nvSpPr>
        <p:spPr>
          <a:xfrm>
            <a:off x="5624513" y="1409700"/>
            <a:ext cx="3519487"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000"/>
              <a:buNone/>
            </a:pPr>
            <a:r>
              <a:rPr lang="en-US" sz="2000">
                <a:latin typeface="Arial"/>
                <a:ea typeface="Arial"/>
                <a:cs typeface="Arial"/>
                <a:sym typeface="Arial"/>
              </a:rPr>
              <a:t>Example: Traffic Deaths  </a:t>
            </a:r>
            <a:endParaRPr/>
          </a:p>
          <a:p>
            <a:pPr indent="0" lvl="0" marL="0" rtl="0" algn="l">
              <a:spcBef>
                <a:spcPts val="400"/>
              </a:spcBef>
              <a:spcAft>
                <a:spcPts val="0"/>
              </a:spcAft>
              <a:buSzPts val="2000"/>
              <a:buNone/>
            </a:pPr>
            <a:r>
              <a:rPr lang="en-US" sz="2000"/>
              <a:t>Level 5: Speeding, tailgating, texting, drinking, and no seatbelt </a:t>
            </a:r>
            <a:endParaRPr/>
          </a:p>
          <a:p>
            <a:pPr indent="0" lvl="0" marL="0" rtl="0" algn="l">
              <a:spcBef>
                <a:spcPts val="400"/>
              </a:spcBef>
              <a:spcAft>
                <a:spcPts val="0"/>
              </a:spcAft>
              <a:buSzPts val="2000"/>
              <a:buNone/>
            </a:pPr>
            <a:r>
              <a:rPr lang="en-US" sz="2000"/>
              <a:t>Level 4: Texting, drinking, no seatbelt and t</a:t>
            </a:r>
            <a:r>
              <a:rPr lang="en-US" sz="2000"/>
              <a:t>ailgating</a:t>
            </a:r>
            <a:endParaRPr sz="2000"/>
          </a:p>
          <a:p>
            <a:pPr indent="0" lvl="0" marL="0" rtl="0" algn="l">
              <a:spcBef>
                <a:spcPts val="400"/>
              </a:spcBef>
              <a:spcAft>
                <a:spcPts val="0"/>
              </a:spcAft>
              <a:buSzPts val="2000"/>
              <a:buNone/>
            </a:pPr>
            <a:r>
              <a:rPr lang="en-US" sz="2000"/>
              <a:t>Level 3: Drinking, no seatbelt and t</a:t>
            </a:r>
            <a:r>
              <a:rPr lang="en-US" sz="2000"/>
              <a:t>ailgating</a:t>
            </a:r>
            <a:endParaRPr sz="2000"/>
          </a:p>
          <a:p>
            <a:pPr indent="0" lvl="0" marL="0" rtl="0" algn="l">
              <a:spcBef>
                <a:spcPts val="400"/>
              </a:spcBef>
              <a:spcAft>
                <a:spcPts val="0"/>
              </a:spcAft>
              <a:buSzPts val="2000"/>
              <a:buNone/>
            </a:pPr>
            <a:r>
              <a:rPr lang="en-US" sz="2000"/>
              <a:t>Level 2: No seatbelt and t</a:t>
            </a:r>
            <a:r>
              <a:rPr lang="en-US" sz="2000"/>
              <a:t>ailgating</a:t>
            </a:r>
            <a:endParaRPr sz="2000"/>
          </a:p>
          <a:p>
            <a:pPr indent="0" lvl="0" marL="0" rtl="0" algn="l">
              <a:spcBef>
                <a:spcPts val="400"/>
              </a:spcBef>
              <a:spcAft>
                <a:spcPts val="0"/>
              </a:spcAft>
              <a:buSzPts val="2000"/>
              <a:buNone/>
            </a:pPr>
            <a:r>
              <a:rPr lang="en-US" sz="2000">
                <a:latin typeface="Arial"/>
                <a:ea typeface="Arial"/>
                <a:cs typeface="Arial"/>
                <a:sym typeface="Arial"/>
              </a:rPr>
              <a:t>Level 1: </a:t>
            </a:r>
            <a:r>
              <a:rPr lang="en-US" sz="2000"/>
              <a:t>Tailgating</a:t>
            </a:r>
            <a:endParaRPr/>
          </a:p>
          <a:p>
            <a:pPr indent="-215900" lvl="0" marL="342900" rtl="0" algn="l">
              <a:spcBef>
                <a:spcPts val="400"/>
              </a:spcBef>
              <a:spcAft>
                <a:spcPts val="0"/>
              </a:spcAft>
              <a:buSzPts val="2000"/>
              <a:buNone/>
            </a:pPr>
            <a:r>
              <a:t/>
            </a:r>
            <a:endParaRPr sz="2000">
              <a:latin typeface="Arial"/>
              <a:ea typeface="Arial"/>
              <a:cs typeface="Arial"/>
              <a:sym typeface="Arial"/>
            </a:endParaRPr>
          </a:p>
        </p:txBody>
      </p:sp>
      <p:sp>
        <p:nvSpPr>
          <p:cNvPr id="178" name="Google Shape;178;p12"/>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
        <p:nvSpPr>
          <p:cNvPr id="179" name="Google Shape;179;p12"/>
          <p:cNvSpPr txBox="1"/>
          <p:nvPr/>
        </p:nvSpPr>
        <p:spPr>
          <a:xfrm>
            <a:off x="5029200" y="5842790"/>
            <a:ext cx="3780692"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Source: HAMS Harm Reduction Network, </a:t>
            </a:r>
            <a:r>
              <a:rPr lang="en-US" sz="1600" u="sng">
                <a:solidFill>
                  <a:schemeClr val="dk1"/>
                </a:solidFill>
                <a:latin typeface="Arial"/>
                <a:ea typeface="Arial"/>
                <a:cs typeface="Arial"/>
                <a:sym typeface="Arial"/>
                <a:hlinkClick r:id="rId3"/>
              </a:rPr>
              <a:t>https://hams.cc/pyramid/</a:t>
            </a:r>
            <a:endParaRPr sz="1600">
              <a:solidFill>
                <a:schemeClr val="dk1"/>
              </a:solidFill>
              <a:latin typeface="Arial"/>
              <a:ea typeface="Arial"/>
              <a:cs typeface="Arial"/>
              <a:sym typeface="Arial"/>
            </a:endParaRPr>
          </a:p>
        </p:txBody>
      </p:sp>
      <p:grpSp>
        <p:nvGrpSpPr>
          <p:cNvPr id="180" name="Google Shape;180;p12"/>
          <p:cNvGrpSpPr/>
          <p:nvPr/>
        </p:nvGrpSpPr>
        <p:grpSpPr>
          <a:xfrm>
            <a:off x="821435" y="1524000"/>
            <a:ext cx="4556760" cy="3962400"/>
            <a:chOff x="821435" y="0"/>
            <a:chExt cx="4556760" cy="3962400"/>
          </a:xfrm>
        </p:grpSpPr>
        <p:sp>
          <p:nvSpPr>
            <p:cNvPr id="181" name="Google Shape;181;p12"/>
            <p:cNvSpPr/>
            <p:nvPr/>
          </p:nvSpPr>
          <p:spPr>
            <a:xfrm>
              <a:off x="821435" y="0"/>
              <a:ext cx="3962400" cy="3962400"/>
            </a:xfrm>
            <a:prstGeom prst="triangle">
              <a:avLst>
                <a:gd fmla="val 50000" name="adj"/>
              </a:avLst>
            </a:prstGeom>
            <a:solidFill>
              <a:schemeClr val="lt1"/>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2"/>
            <p:cNvSpPr/>
            <p:nvPr/>
          </p:nvSpPr>
          <p:spPr>
            <a:xfrm>
              <a:off x="2802635" y="396626"/>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2"/>
            <p:cNvSpPr txBox="1"/>
            <p:nvPr/>
          </p:nvSpPr>
          <p:spPr>
            <a:xfrm>
              <a:off x="2830138" y="424129"/>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5: Extreme high risk </a:t>
              </a:r>
              <a:endParaRPr/>
            </a:p>
          </p:txBody>
        </p:sp>
        <p:sp>
          <p:nvSpPr>
            <p:cNvPr id="184" name="Google Shape;184;p12"/>
            <p:cNvSpPr/>
            <p:nvPr/>
          </p:nvSpPr>
          <p:spPr>
            <a:xfrm>
              <a:off x="2802635" y="1030456"/>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2"/>
            <p:cNvSpPr txBox="1"/>
            <p:nvPr/>
          </p:nvSpPr>
          <p:spPr>
            <a:xfrm>
              <a:off x="2830138" y="1057959"/>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4: High risk </a:t>
              </a:r>
              <a:endParaRPr/>
            </a:p>
          </p:txBody>
        </p:sp>
        <p:sp>
          <p:nvSpPr>
            <p:cNvPr id="186" name="Google Shape;186;p12"/>
            <p:cNvSpPr/>
            <p:nvPr/>
          </p:nvSpPr>
          <p:spPr>
            <a:xfrm>
              <a:off x="2802635" y="1664285"/>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2"/>
            <p:cNvSpPr txBox="1"/>
            <p:nvPr/>
          </p:nvSpPr>
          <p:spPr>
            <a:xfrm>
              <a:off x="2830138" y="1691788"/>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3: Medium risk </a:t>
              </a:r>
              <a:endParaRPr/>
            </a:p>
          </p:txBody>
        </p:sp>
        <p:sp>
          <p:nvSpPr>
            <p:cNvPr id="188" name="Google Shape;188;p12"/>
            <p:cNvSpPr/>
            <p:nvPr/>
          </p:nvSpPr>
          <p:spPr>
            <a:xfrm>
              <a:off x="2802635" y="2298114"/>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2"/>
            <p:cNvSpPr txBox="1"/>
            <p:nvPr/>
          </p:nvSpPr>
          <p:spPr>
            <a:xfrm>
              <a:off x="2830138" y="2325617"/>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2: Low risk </a:t>
              </a:r>
              <a:endParaRPr/>
            </a:p>
          </p:txBody>
        </p:sp>
        <p:sp>
          <p:nvSpPr>
            <p:cNvPr id="190" name="Google Shape;190;p12"/>
            <p:cNvSpPr/>
            <p:nvPr/>
          </p:nvSpPr>
          <p:spPr>
            <a:xfrm>
              <a:off x="2802635" y="2931943"/>
              <a:ext cx="2575560" cy="563403"/>
            </a:xfrm>
            <a:prstGeom prst="roundRect">
              <a:avLst>
                <a:gd fmla="val 16667" name="adj"/>
              </a:avLst>
            </a:prstGeom>
            <a:solidFill>
              <a:srgbClr val="CACACA">
                <a:alpha val="89803"/>
              </a:srgbClr>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2"/>
            <p:cNvSpPr txBox="1"/>
            <p:nvPr/>
          </p:nvSpPr>
          <p:spPr>
            <a:xfrm>
              <a:off x="2830138" y="2959446"/>
              <a:ext cx="2520554" cy="508397"/>
            </a:xfrm>
            <a:prstGeom prst="rect">
              <a:avLst/>
            </a:prstGeom>
            <a:noFill/>
            <a:ln>
              <a:noFill/>
            </a:ln>
          </p:spPr>
          <p:txBody>
            <a:bodyPr anchorCtr="0" anchor="ctr" bIns="60950" lIns="60950" spcFirstLastPara="1" rIns="60950" wrap="square" tIns="60950">
              <a:noAutofit/>
            </a:bodyPr>
            <a:lstStyle/>
            <a:p>
              <a:pPr indent="0" lvl="0" marL="0" marR="0" rtl="0" algn="ctr">
                <a:lnSpc>
                  <a:spcPct val="90000"/>
                </a:lnSpc>
                <a:spcBef>
                  <a:spcPts val="0"/>
                </a:spcBef>
                <a:spcAft>
                  <a:spcPts val="0"/>
                </a:spcAft>
                <a:buNone/>
              </a:pPr>
              <a:r>
                <a:rPr lang="en-US" sz="1600">
                  <a:solidFill>
                    <a:schemeClr val="dk1"/>
                  </a:solidFill>
                  <a:latin typeface="Arial"/>
                  <a:ea typeface="Arial"/>
                  <a:cs typeface="Arial"/>
                  <a:sym typeface="Arial"/>
                </a:rPr>
                <a:t>Level 1: No/Very low risk</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13"/>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A User’s Story</a:t>
            </a:r>
            <a:endParaRPr sz="3200">
              <a:latin typeface="Arial"/>
              <a:ea typeface="Arial"/>
              <a:cs typeface="Arial"/>
              <a:sym typeface="Arial"/>
            </a:endParaRPr>
          </a:p>
        </p:txBody>
      </p:sp>
      <p:sp>
        <p:nvSpPr>
          <p:cNvPr id="198" name="Google Shape;198;p13"/>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200"/>
              <a:buNone/>
            </a:pPr>
            <a:r>
              <a:rPr lang="en-US" sz="2200">
                <a:latin typeface="Arial"/>
                <a:ea typeface="Arial"/>
                <a:cs typeface="Arial"/>
                <a:sym typeface="Arial"/>
              </a:rPr>
              <a:t>“I knew I should stop using altogether, but each time I tried to do that, I just fell right back on my old habits. I think I hadn’t really made a firm decision to quit using for good. I signed up for a needle-exchange program, because my girlfriend begged me to do it, and I kept going back over and over. They never pushed me to quit, but I kept seeing the flyers and thinking about what I was doing. Over time, I just made the decision to get help, and they made sure I got into the right program. I don’t think I could have done it without their help.” – Kirk</a:t>
            </a:r>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360"/>
              </a:spcBef>
              <a:spcAft>
                <a:spcPts val="0"/>
              </a:spcAft>
              <a:buClr>
                <a:srgbClr val="CC0000"/>
              </a:buClr>
              <a:buSzPts val="1800"/>
              <a:buNone/>
            </a:pPr>
            <a:r>
              <a:rPr lang="en-US" sz="1800" u="sng">
                <a:solidFill>
                  <a:schemeClr val="hlink"/>
                </a:solidFill>
                <a:latin typeface="Arial"/>
                <a:ea typeface="Arial"/>
                <a:cs typeface="Arial"/>
                <a:sym typeface="Arial"/>
                <a:hlinkClick r:id="rId3"/>
              </a:rPr>
              <a:t>https://luxury.rehabs.com/harm-reduction/</a:t>
            </a:r>
            <a:r>
              <a:rPr lang="en-US" sz="1800">
                <a:latin typeface="Arial"/>
                <a:ea typeface="Arial"/>
                <a:cs typeface="Arial"/>
                <a:sym typeface="Arial"/>
              </a:rPr>
              <a:t> </a:t>
            </a:r>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199" name="Google Shape;199;p13"/>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14"/>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Harm Reduction Services</a:t>
            </a:r>
            <a:endParaRPr sz="3200">
              <a:latin typeface="Arial"/>
              <a:ea typeface="Arial"/>
              <a:cs typeface="Arial"/>
              <a:sym typeface="Arial"/>
            </a:endParaRPr>
          </a:p>
        </p:txBody>
      </p:sp>
      <p:sp>
        <p:nvSpPr>
          <p:cNvPr id="206" name="Google Shape;206;p14"/>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400"/>
              <a:buNone/>
            </a:pPr>
            <a:r>
              <a:rPr lang="en-US">
                <a:latin typeface="Arial"/>
                <a:ea typeface="Arial"/>
                <a:cs typeface="Arial"/>
                <a:sym typeface="Arial"/>
              </a:rPr>
              <a:t>As a consequence of the movement's origins, Harm Reduction has become intrinsically linked to a variety of specific health and substance use intervention programs, namely:</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Syringe exchange programs</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Overdose prevention/education</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Medication-assisted treatment</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Wound care clinics</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Peer navigation/organizing</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Maintenance support groups</a:t>
            </a:r>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207" name="Google Shape;207;p14"/>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15"/>
          <p:cNvSpPr txBox="1"/>
          <p:nvPr>
            <p:ph type="title"/>
          </p:nvPr>
        </p:nvSpPr>
        <p:spPr>
          <a:xfrm>
            <a:off x="609600" y="762000"/>
            <a:ext cx="8154838"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Harm Reduction Approaches with Your Clients</a:t>
            </a:r>
            <a:endParaRPr sz="3200">
              <a:latin typeface="Arial"/>
              <a:ea typeface="Arial"/>
              <a:cs typeface="Arial"/>
              <a:sym typeface="Arial"/>
            </a:endParaRPr>
          </a:p>
        </p:txBody>
      </p:sp>
      <p:sp>
        <p:nvSpPr>
          <p:cNvPr id="214" name="Google Shape;214;p15"/>
          <p:cNvSpPr txBox="1"/>
          <p:nvPr>
            <p:ph idx="1" type="body"/>
          </p:nvPr>
        </p:nvSpPr>
        <p:spPr>
          <a:xfrm>
            <a:off x="609600" y="2063262"/>
            <a:ext cx="7924800" cy="4191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400"/>
              <a:buFont typeface="Noto Sans Symbols"/>
              <a:buChar char="▪"/>
            </a:pPr>
            <a:r>
              <a:rPr lang="en-US">
                <a:latin typeface="Arial"/>
                <a:ea typeface="Arial"/>
                <a:cs typeface="Arial"/>
                <a:sym typeface="Arial"/>
              </a:rPr>
              <a:t>Do you currently incorporate a harm reduction approach when working with your clients?</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If yes, how can harm reduction be improved?    Brainstorm: policies, training, community partners, resources, strategies etc…?</a:t>
            </a:r>
            <a:endParaRPr/>
          </a:p>
          <a:p>
            <a:pPr indent="-342900" lvl="0" marL="342900" rtl="0" algn="l">
              <a:spcBef>
                <a:spcPts val="480"/>
              </a:spcBef>
              <a:spcAft>
                <a:spcPts val="0"/>
              </a:spcAft>
              <a:buClr>
                <a:srgbClr val="CC0000"/>
              </a:buClr>
              <a:buSzPts val="2400"/>
              <a:buFont typeface="Noto Sans Symbols"/>
              <a:buChar char="▪"/>
            </a:pPr>
            <a:r>
              <a:rPr lang="en-US">
                <a:latin typeface="Arial"/>
                <a:ea typeface="Arial"/>
                <a:cs typeface="Arial"/>
                <a:sym typeface="Arial"/>
              </a:rPr>
              <a:t>If no, consider how you might incorporate harm reduction.                                                      Brainstorm: who, what, when, where, why and wow?</a:t>
            </a:r>
            <a:endParaRPr/>
          </a:p>
          <a:p>
            <a:pPr indent="-190500" lvl="0" marL="342900" rtl="0" algn="l">
              <a:spcBef>
                <a:spcPts val="480"/>
              </a:spcBef>
              <a:spcAft>
                <a:spcPts val="0"/>
              </a:spcAft>
              <a:buClr>
                <a:srgbClr val="CC0000"/>
              </a:buClr>
              <a:buSzPts val="2400"/>
              <a:buFont typeface="Noto Sans Symbols"/>
              <a:buNone/>
            </a:pPr>
            <a:r>
              <a:t/>
            </a:r>
            <a:endParaRPr>
              <a:latin typeface="Arial"/>
              <a:ea typeface="Arial"/>
              <a:cs typeface="Arial"/>
              <a:sym typeface="Arial"/>
            </a:endParaRPr>
          </a:p>
          <a:p>
            <a:pPr indent="-190500" lvl="0" marL="342900" rtl="0" algn="l">
              <a:spcBef>
                <a:spcPts val="480"/>
              </a:spcBef>
              <a:spcAft>
                <a:spcPts val="0"/>
              </a:spcAft>
              <a:buClr>
                <a:srgbClr val="CC0000"/>
              </a:buClr>
              <a:buSzPts val="2400"/>
              <a:buFont typeface="Noto Sans Symbols"/>
              <a:buNone/>
            </a:pPr>
            <a:r>
              <a:t/>
            </a:r>
            <a:endParaRPr>
              <a:latin typeface="Arial"/>
              <a:ea typeface="Arial"/>
              <a:cs typeface="Arial"/>
              <a:sym typeface="Arial"/>
            </a:endParaRPr>
          </a:p>
          <a:p>
            <a:pPr indent="-190500" lvl="0" marL="342900" rtl="0" algn="l">
              <a:spcBef>
                <a:spcPts val="480"/>
              </a:spcBef>
              <a:spcAft>
                <a:spcPts val="0"/>
              </a:spcAft>
              <a:buClr>
                <a:srgbClr val="CC0000"/>
              </a:buClr>
              <a:buSzPts val="2400"/>
              <a:buFont typeface="Noto Sans Symbols"/>
              <a:buNone/>
            </a:pPr>
            <a:r>
              <a:t/>
            </a:r>
            <a:endParaRPr>
              <a:latin typeface="Arial"/>
              <a:ea typeface="Arial"/>
              <a:cs typeface="Arial"/>
              <a:sym typeface="Arial"/>
            </a:endParaRPr>
          </a:p>
          <a:p>
            <a:pPr indent="-190500" lvl="0" marL="342900" rtl="0" algn="l">
              <a:spcBef>
                <a:spcPts val="480"/>
              </a:spcBef>
              <a:spcAft>
                <a:spcPts val="0"/>
              </a:spcAft>
              <a:buClr>
                <a:srgbClr val="CC0000"/>
              </a:buClr>
              <a:buSzPts val="2400"/>
              <a:buFont typeface="Noto Sans Symbols"/>
              <a:buNone/>
            </a:pPr>
            <a:r>
              <a:t/>
            </a:r>
            <a:endParaRPr>
              <a:latin typeface="Arial"/>
              <a:ea typeface="Arial"/>
              <a:cs typeface="Arial"/>
              <a:sym typeface="Arial"/>
            </a:endParaRPr>
          </a:p>
          <a:p>
            <a:pPr indent="0" lvl="0" marL="0" rtl="0" algn="l">
              <a:spcBef>
                <a:spcPts val="480"/>
              </a:spcBef>
              <a:spcAft>
                <a:spcPts val="0"/>
              </a:spcAft>
              <a:buClr>
                <a:srgbClr val="CC0000"/>
              </a:buClr>
              <a:buSzPts val="2400"/>
              <a:buNone/>
            </a:pPr>
            <a:r>
              <a:t/>
            </a:r>
            <a:endParaRPr>
              <a:solidFill>
                <a:srgbClr val="000000"/>
              </a:solidFill>
              <a:latin typeface="Arial"/>
              <a:ea typeface="Arial"/>
              <a:cs typeface="Arial"/>
              <a:sym typeface="Arial"/>
            </a:endParaRPr>
          </a:p>
        </p:txBody>
      </p:sp>
      <p:sp>
        <p:nvSpPr>
          <p:cNvPr id="215" name="Google Shape;215;p15"/>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16"/>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Summary</a:t>
            </a:r>
            <a:endParaRPr sz="3200">
              <a:latin typeface="Arial"/>
              <a:ea typeface="Arial"/>
              <a:cs typeface="Arial"/>
              <a:sym typeface="Arial"/>
            </a:endParaRPr>
          </a:p>
        </p:txBody>
      </p:sp>
      <p:sp>
        <p:nvSpPr>
          <p:cNvPr id="222" name="Google Shape;222;p16"/>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200"/>
              <a:buFont typeface="Noto Sans Symbols"/>
              <a:buChar char="▪"/>
            </a:pPr>
            <a:r>
              <a:rPr lang="en-US" sz="2200">
                <a:latin typeface="Arial"/>
                <a:ea typeface="Arial"/>
                <a:cs typeface="Arial"/>
                <a:sym typeface="Arial"/>
              </a:rPr>
              <a:t>Harm reduction is a set of polices, programs, and practices that aim to reduce the </a:t>
            </a:r>
            <a:r>
              <a:rPr lang="en-US" sz="2200"/>
              <a:t>harm associated with substance use in people who are unable or unwilling to stop.</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The defining features are the focus on the prevention of harm, rather than the on prevention of drug use itself, and the focus on and respect for people who continue to use drugs.</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Harm reduction is a “step-down” approach that respects clients as the experts in their own lives.</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Harm reduction strategies are used to address a wide variety of issues (e.g. HIV prevention, tobacco use, diabetes).</a:t>
            </a:r>
            <a:endParaRPr/>
          </a:p>
          <a:p>
            <a:pPr indent="-215900" lvl="0" marL="342900" rtl="0" algn="l">
              <a:spcBef>
                <a:spcPts val="400"/>
              </a:spcBef>
              <a:spcAft>
                <a:spcPts val="0"/>
              </a:spcAft>
              <a:buClr>
                <a:srgbClr val="CC0000"/>
              </a:buClr>
              <a:buSzPts val="2000"/>
              <a:buFont typeface="Noto Sans Symbols"/>
              <a:buNone/>
            </a:pPr>
            <a:r>
              <a:t/>
            </a:r>
            <a:endParaRPr sz="2000">
              <a:latin typeface="Arial"/>
              <a:ea typeface="Arial"/>
              <a:cs typeface="Arial"/>
              <a:sym typeface="Arial"/>
            </a:endParaRPr>
          </a:p>
          <a:p>
            <a:pPr indent="-215900" lvl="0" marL="342900" rtl="0" algn="l">
              <a:spcBef>
                <a:spcPts val="400"/>
              </a:spcBef>
              <a:spcAft>
                <a:spcPts val="0"/>
              </a:spcAft>
              <a:buClr>
                <a:srgbClr val="CC0000"/>
              </a:buClr>
              <a:buSzPts val="2000"/>
              <a:buFont typeface="Noto Sans Symbols"/>
              <a:buNone/>
            </a:pPr>
            <a:r>
              <a:t/>
            </a:r>
            <a:endParaRPr sz="2000">
              <a:latin typeface="Arial"/>
              <a:ea typeface="Arial"/>
              <a:cs typeface="Arial"/>
              <a:sym typeface="Arial"/>
            </a:endParaRPr>
          </a:p>
          <a:p>
            <a:pPr indent="-215900" lvl="0" marL="342900" rtl="0" algn="l">
              <a:spcBef>
                <a:spcPts val="400"/>
              </a:spcBef>
              <a:spcAft>
                <a:spcPts val="0"/>
              </a:spcAft>
              <a:buClr>
                <a:srgbClr val="CC0000"/>
              </a:buClr>
              <a:buSzPts val="2000"/>
              <a:buFont typeface="Noto Sans Symbols"/>
              <a:buNone/>
            </a:pPr>
            <a:r>
              <a:t/>
            </a:r>
            <a:endParaRPr sz="2000">
              <a:latin typeface="Arial"/>
              <a:ea typeface="Arial"/>
              <a:cs typeface="Arial"/>
              <a:sym typeface="Arial"/>
            </a:endParaRPr>
          </a:p>
          <a:p>
            <a:pPr indent="-215900" lvl="0" marL="342900" rtl="0" algn="l">
              <a:spcBef>
                <a:spcPts val="400"/>
              </a:spcBef>
              <a:spcAft>
                <a:spcPts val="0"/>
              </a:spcAft>
              <a:buClr>
                <a:srgbClr val="CC0000"/>
              </a:buClr>
              <a:buSzPts val="2000"/>
              <a:buFont typeface="Noto Sans Symbols"/>
              <a:buNone/>
            </a:pPr>
            <a:r>
              <a:t/>
            </a:r>
            <a:endParaRPr sz="2000">
              <a:latin typeface="Arial"/>
              <a:ea typeface="Arial"/>
              <a:cs typeface="Arial"/>
              <a:sym typeface="Arial"/>
            </a:endParaRPr>
          </a:p>
          <a:p>
            <a:pPr indent="0" lvl="0" marL="0" rtl="0" algn="l">
              <a:spcBef>
                <a:spcPts val="400"/>
              </a:spcBef>
              <a:spcAft>
                <a:spcPts val="0"/>
              </a:spcAft>
              <a:buClr>
                <a:srgbClr val="CC0000"/>
              </a:buClr>
              <a:buSzPts val="2000"/>
              <a:buNone/>
            </a:pPr>
            <a:r>
              <a:t/>
            </a:r>
            <a:endParaRPr sz="2000">
              <a:solidFill>
                <a:srgbClr val="000000"/>
              </a:solidFill>
              <a:latin typeface="Arial"/>
              <a:ea typeface="Arial"/>
              <a:cs typeface="Arial"/>
              <a:sym typeface="Arial"/>
            </a:endParaRPr>
          </a:p>
        </p:txBody>
      </p:sp>
      <p:sp>
        <p:nvSpPr>
          <p:cNvPr id="223" name="Google Shape;223;p16"/>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2"/>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Objectives</a:t>
            </a:r>
            <a:endParaRPr sz="3200">
              <a:latin typeface="Arial"/>
              <a:ea typeface="Arial"/>
              <a:cs typeface="Arial"/>
              <a:sym typeface="Arial"/>
            </a:endParaRPr>
          </a:p>
        </p:txBody>
      </p:sp>
      <p:sp>
        <p:nvSpPr>
          <p:cNvPr id="83" name="Google Shape;83;p2"/>
          <p:cNvSpPr txBox="1"/>
          <p:nvPr>
            <p:ph idx="1" type="body"/>
          </p:nvPr>
        </p:nvSpPr>
        <p:spPr>
          <a:xfrm>
            <a:off x="609600" y="1703294"/>
            <a:ext cx="7924800" cy="388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400"/>
              <a:buNone/>
            </a:pPr>
            <a:r>
              <a:rPr lang="en-US">
                <a:latin typeface="Arial"/>
                <a:ea typeface="Arial"/>
                <a:cs typeface="Arial"/>
                <a:sym typeface="Arial"/>
              </a:rPr>
              <a:t>At the end of the session, participants will be able to:</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Understand the philosophical basis of harm reduction, the movement's historical roots, and how it currently influences other service areas</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Explore attitudes and values related to harm reduction</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Brainstorm strategies for a “step-down” harm reduction approach for an identified behavioral challenge</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Identify next steps for integrating harm reduction approaches into your practice with clients</a:t>
            </a:r>
            <a:endParaRPr/>
          </a:p>
        </p:txBody>
      </p:sp>
      <p:sp>
        <p:nvSpPr>
          <p:cNvPr id="84" name="Google Shape;84;p2"/>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3"/>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What is Harm Reduction?</a:t>
            </a:r>
            <a:endParaRPr sz="3200">
              <a:latin typeface="Arial"/>
              <a:ea typeface="Arial"/>
              <a:cs typeface="Arial"/>
              <a:sym typeface="Arial"/>
            </a:endParaRPr>
          </a:p>
        </p:txBody>
      </p:sp>
      <p:sp>
        <p:nvSpPr>
          <p:cNvPr id="91" name="Google Shape;91;p3"/>
          <p:cNvSpPr txBox="1"/>
          <p:nvPr>
            <p:ph idx="1" type="body"/>
          </p:nvPr>
        </p:nvSpPr>
        <p:spPr>
          <a:xfrm>
            <a:off x="609600" y="1752600"/>
            <a:ext cx="7924800" cy="3886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200"/>
              <a:buNone/>
            </a:pPr>
            <a:r>
              <a:rPr lang="en-US" sz="2200">
                <a:latin typeface="Arial"/>
                <a:ea typeface="Arial"/>
                <a:cs typeface="Arial"/>
                <a:sym typeface="Arial"/>
              </a:rPr>
              <a:t>…a set of policies, programs, and practices that aim to reduce harm associated with substance use in people who are unable or unwilling to stop. The defining features are the focus on the </a:t>
            </a:r>
            <a:r>
              <a:rPr lang="en-US" sz="2200">
                <a:solidFill>
                  <a:srgbClr val="FF0000"/>
                </a:solidFill>
                <a:latin typeface="Arial"/>
                <a:ea typeface="Arial"/>
                <a:cs typeface="Arial"/>
                <a:sym typeface="Arial"/>
              </a:rPr>
              <a:t>prevention of harm, rather than the on prevention of drug use itself</a:t>
            </a:r>
            <a:r>
              <a:rPr lang="en-US" sz="2200">
                <a:latin typeface="Arial"/>
                <a:ea typeface="Arial"/>
                <a:cs typeface="Arial"/>
                <a:sym typeface="Arial"/>
              </a:rPr>
              <a:t>, and the focus and </a:t>
            </a:r>
            <a:r>
              <a:rPr lang="en-US" sz="2200">
                <a:solidFill>
                  <a:srgbClr val="FF0000"/>
                </a:solidFill>
                <a:latin typeface="Arial"/>
                <a:ea typeface="Arial"/>
                <a:cs typeface="Arial"/>
                <a:sym typeface="Arial"/>
              </a:rPr>
              <a:t>respect for people who continue to use drugs</a:t>
            </a:r>
            <a:r>
              <a:rPr lang="en-US" sz="2200">
                <a:latin typeface="Arial"/>
                <a:ea typeface="Arial"/>
                <a:cs typeface="Arial"/>
                <a:sym typeface="Arial"/>
              </a:rPr>
              <a:t>.*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360"/>
              </a:spcBef>
              <a:spcAft>
                <a:spcPts val="0"/>
              </a:spcAft>
              <a:buClr>
                <a:srgbClr val="CC0000"/>
              </a:buClr>
              <a:buSzPts val="1800"/>
              <a:buNone/>
            </a:pPr>
            <a:r>
              <a:rPr lang="en-US" sz="1800">
                <a:solidFill>
                  <a:srgbClr val="000000"/>
                </a:solidFill>
                <a:latin typeface="Arial"/>
                <a:ea typeface="Arial"/>
                <a:cs typeface="Arial"/>
                <a:sym typeface="Arial"/>
              </a:rPr>
              <a:t>*Paraphrased from the Harm Reduction Coalition and International Harm Reduction Association, </a:t>
            </a:r>
            <a:r>
              <a:rPr lang="en-US" sz="1800" u="sng">
                <a:solidFill>
                  <a:schemeClr val="hlink"/>
                </a:solidFill>
                <a:hlinkClick r:id="rId3"/>
              </a:rPr>
              <a:t>https://harmreduction.org/</a:t>
            </a:r>
            <a:endParaRPr sz="1800">
              <a:solidFill>
                <a:srgbClr val="000000"/>
              </a:solidFill>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360"/>
              </a:spcBef>
              <a:spcAft>
                <a:spcPts val="0"/>
              </a:spcAft>
              <a:buClr>
                <a:srgbClr val="CC0000"/>
              </a:buClr>
              <a:buSzPts val="1800"/>
              <a:buNone/>
            </a:pPr>
            <a:r>
              <a:t/>
            </a:r>
            <a:endParaRPr sz="1800">
              <a:latin typeface="Arial"/>
              <a:ea typeface="Arial"/>
              <a:cs typeface="Arial"/>
              <a:sym typeface="Arial"/>
            </a:endParaRPr>
          </a:p>
          <a:p>
            <a:pPr indent="-228600" lvl="0" marL="342900" rtl="0" algn="l">
              <a:spcBef>
                <a:spcPts val="360"/>
              </a:spcBef>
              <a:spcAft>
                <a:spcPts val="0"/>
              </a:spcAft>
              <a:buClr>
                <a:srgbClr val="CC0000"/>
              </a:buClr>
              <a:buSzPts val="1800"/>
              <a:buFont typeface="Noto Sans Symbols"/>
              <a:buNone/>
            </a:pPr>
            <a:r>
              <a:t/>
            </a:r>
            <a:endParaRPr sz="1800">
              <a:latin typeface="Arial"/>
              <a:ea typeface="Arial"/>
              <a:cs typeface="Arial"/>
              <a:sym typeface="Arial"/>
            </a:endParaRPr>
          </a:p>
        </p:txBody>
      </p:sp>
      <p:sp>
        <p:nvSpPr>
          <p:cNvPr id="92" name="Google Shape;92;p3"/>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4"/>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Terrell</a:t>
            </a:r>
            <a:endParaRPr sz="3200">
              <a:latin typeface="Arial"/>
              <a:ea typeface="Arial"/>
              <a:cs typeface="Arial"/>
              <a:sym typeface="Arial"/>
            </a:endParaRPr>
          </a:p>
        </p:txBody>
      </p:sp>
      <p:sp>
        <p:nvSpPr>
          <p:cNvPr id="99" name="Google Shape;99;p4"/>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pic>
        <p:nvPicPr>
          <p:cNvPr id="100" name="Google Shape;100;p4"/>
          <p:cNvPicPr preferRelativeResize="0"/>
          <p:nvPr/>
        </p:nvPicPr>
        <p:blipFill rotWithShape="1">
          <a:blip r:embed="rId3">
            <a:alphaModFix/>
          </a:blip>
          <a:srcRect b="0" l="0" r="0" t="0"/>
          <a:stretch/>
        </p:blipFill>
        <p:spPr>
          <a:xfrm>
            <a:off x="2286000" y="1882169"/>
            <a:ext cx="4572000" cy="2571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5"/>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The Principles of Harm Reduction</a:t>
            </a:r>
            <a:endParaRPr sz="3200">
              <a:latin typeface="Arial"/>
              <a:ea typeface="Arial"/>
              <a:cs typeface="Arial"/>
              <a:sym typeface="Arial"/>
            </a:endParaRPr>
          </a:p>
        </p:txBody>
      </p:sp>
      <p:sp>
        <p:nvSpPr>
          <p:cNvPr id="107" name="Google Shape;107;p5"/>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1800"/>
              <a:buNone/>
            </a:pPr>
            <a:r>
              <a:rPr lang="en-US" sz="1800">
                <a:latin typeface="Arial"/>
                <a:ea typeface="Arial"/>
                <a:cs typeface="Arial"/>
                <a:sym typeface="Arial"/>
              </a:rPr>
              <a:t>Harm reduction:</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Accepts, for better or worse, that licit and illicit drug use is part of our world and chooses to work to minimize its harmful effects rather than simply ignore or condemn them.</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Understands drug use as a complex, multi-faceted phenomenon that encompasses a continuum of behaviors from severe abuse to total abstinence, and acknowledges that some ways of consuming drugs are clearly safer than others.</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Establishes quality of individual and community life and well-being – not necessarily the cessation of all drug use – as the criteria for successful interventions and policies.</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Calls for the non-judgmental, non-coercive provision of services and resources to people who use drugs and the communities in which they live in order to assist them in reducing attendant harm.</a:t>
            </a:r>
            <a:endParaRPr/>
          </a:p>
          <a:p>
            <a:pPr indent="0" lvl="0" marL="0" rtl="0" algn="l">
              <a:spcBef>
                <a:spcPts val="360"/>
              </a:spcBef>
              <a:spcAft>
                <a:spcPts val="0"/>
              </a:spcAft>
              <a:buClr>
                <a:srgbClr val="CC0000"/>
              </a:buClr>
              <a:buSzPts val="1800"/>
              <a:buNone/>
            </a:pPr>
            <a:r>
              <a:t/>
            </a:r>
            <a:endParaRPr sz="1800">
              <a:latin typeface="Arial"/>
              <a:ea typeface="Arial"/>
              <a:cs typeface="Arial"/>
              <a:sym typeface="Arial"/>
            </a:endParaRPr>
          </a:p>
          <a:p>
            <a:pPr indent="0" lvl="0" marL="0" rtl="0" algn="l">
              <a:spcBef>
                <a:spcPts val="360"/>
              </a:spcBef>
              <a:spcAft>
                <a:spcPts val="0"/>
              </a:spcAft>
              <a:buClr>
                <a:srgbClr val="CC0000"/>
              </a:buClr>
              <a:buSzPts val="1800"/>
              <a:buNone/>
            </a:pPr>
            <a:r>
              <a:t/>
            </a:r>
            <a:endParaRPr sz="1800">
              <a:latin typeface="Arial"/>
              <a:ea typeface="Arial"/>
              <a:cs typeface="Arial"/>
              <a:sym typeface="Arial"/>
            </a:endParaRPr>
          </a:p>
          <a:p>
            <a:pPr indent="-228600" lvl="0" marL="342900" rtl="0" algn="l">
              <a:spcBef>
                <a:spcPts val="360"/>
              </a:spcBef>
              <a:spcAft>
                <a:spcPts val="0"/>
              </a:spcAft>
              <a:buClr>
                <a:srgbClr val="CC0000"/>
              </a:buClr>
              <a:buSzPts val="1800"/>
              <a:buFont typeface="Noto Sans Symbols"/>
              <a:buNone/>
            </a:pPr>
            <a:r>
              <a:t/>
            </a:r>
            <a:endParaRPr sz="1800">
              <a:latin typeface="Arial"/>
              <a:ea typeface="Arial"/>
              <a:cs typeface="Arial"/>
              <a:sym typeface="Arial"/>
            </a:endParaRPr>
          </a:p>
        </p:txBody>
      </p:sp>
      <p:sp>
        <p:nvSpPr>
          <p:cNvPr id="108" name="Google Shape;108;p5"/>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6"/>
          <p:cNvSpPr txBox="1"/>
          <p:nvPr>
            <p:ph type="title"/>
          </p:nvPr>
        </p:nvSpPr>
        <p:spPr>
          <a:xfrm>
            <a:off x="609600" y="645622"/>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000">
                <a:latin typeface="Arial"/>
                <a:ea typeface="Arial"/>
                <a:cs typeface="Arial"/>
                <a:sym typeface="Arial"/>
              </a:rPr>
              <a:t>The Principles of Harm Reduction (cont.)</a:t>
            </a:r>
            <a:endParaRPr sz="3000">
              <a:latin typeface="Arial"/>
              <a:ea typeface="Arial"/>
              <a:cs typeface="Arial"/>
              <a:sym typeface="Arial"/>
            </a:endParaRPr>
          </a:p>
        </p:txBody>
      </p:sp>
      <p:sp>
        <p:nvSpPr>
          <p:cNvPr id="115" name="Google Shape;115;p6"/>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1800"/>
              <a:buNone/>
            </a:pPr>
            <a:r>
              <a:rPr lang="en-US" sz="1800">
                <a:latin typeface="Arial"/>
                <a:ea typeface="Arial"/>
                <a:cs typeface="Arial"/>
                <a:sym typeface="Arial"/>
              </a:rPr>
              <a:t>Harm reduction:</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Ensures that drug users, and those with a history of drug use, routinely have a real voice in the creation of programs and policies designed to serve them.</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Affirms drug users themselves as the primary agents of reducing the harms of their drug use, and seeks to empower users to share information and support each other in strategies which meet their actual conditions of use.</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Recognizes that the realities of poverty, class, racism, social isolation, past trauma, sex-based discrimination, and other social inequalities effect both people's vulnerability to and capacity for effectively dealing with drug related harm.</a:t>
            </a:r>
            <a:endParaRPr/>
          </a:p>
          <a:p>
            <a:pPr indent="-342900" lvl="0" marL="342900" rtl="0" algn="l">
              <a:spcBef>
                <a:spcPts val="360"/>
              </a:spcBef>
              <a:spcAft>
                <a:spcPts val="0"/>
              </a:spcAft>
              <a:buClr>
                <a:srgbClr val="CC0000"/>
              </a:buClr>
              <a:buSzPts val="1800"/>
              <a:buFont typeface="Noto Sans Symbols"/>
              <a:buChar char="▪"/>
            </a:pPr>
            <a:r>
              <a:rPr lang="en-US" sz="1800">
                <a:latin typeface="Arial"/>
                <a:ea typeface="Arial"/>
                <a:cs typeface="Arial"/>
                <a:sym typeface="Arial"/>
              </a:rPr>
              <a:t>Does not attempt to minimize or ignore the real and tragic harm or danger associated with licit and illicit drug use.</a:t>
            </a:r>
            <a:endParaRPr/>
          </a:p>
          <a:p>
            <a:pPr indent="0" lvl="0" marL="0" rtl="0" algn="l">
              <a:spcBef>
                <a:spcPts val="360"/>
              </a:spcBef>
              <a:spcAft>
                <a:spcPts val="0"/>
              </a:spcAft>
              <a:buClr>
                <a:srgbClr val="CC0000"/>
              </a:buClr>
              <a:buSzPts val="1800"/>
              <a:buNone/>
            </a:pPr>
            <a:r>
              <a:t/>
            </a:r>
            <a:endParaRPr sz="1800">
              <a:latin typeface="Arial"/>
              <a:ea typeface="Arial"/>
              <a:cs typeface="Arial"/>
              <a:sym typeface="Arial"/>
            </a:endParaRPr>
          </a:p>
          <a:p>
            <a:pPr indent="0" lvl="0" marL="0" rtl="0" algn="l">
              <a:spcBef>
                <a:spcPts val="360"/>
              </a:spcBef>
              <a:spcAft>
                <a:spcPts val="0"/>
              </a:spcAft>
              <a:buClr>
                <a:srgbClr val="CC0000"/>
              </a:buClr>
              <a:buSzPts val="1800"/>
              <a:buNone/>
            </a:pPr>
            <a:r>
              <a:t/>
            </a:r>
            <a:endParaRPr sz="1800">
              <a:latin typeface="Arial"/>
              <a:ea typeface="Arial"/>
              <a:cs typeface="Arial"/>
              <a:sym typeface="Arial"/>
            </a:endParaRPr>
          </a:p>
          <a:p>
            <a:pPr indent="-228600" lvl="0" marL="342900" rtl="0" algn="l">
              <a:spcBef>
                <a:spcPts val="360"/>
              </a:spcBef>
              <a:spcAft>
                <a:spcPts val="0"/>
              </a:spcAft>
              <a:buClr>
                <a:srgbClr val="CC0000"/>
              </a:buClr>
              <a:buSzPts val="1800"/>
              <a:buFont typeface="Noto Sans Symbols"/>
              <a:buNone/>
            </a:pPr>
            <a:r>
              <a:t/>
            </a:r>
            <a:endParaRPr sz="1800">
              <a:latin typeface="Arial"/>
              <a:ea typeface="Arial"/>
              <a:cs typeface="Arial"/>
              <a:sym typeface="Arial"/>
            </a:endParaRPr>
          </a:p>
        </p:txBody>
      </p:sp>
      <p:sp>
        <p:nvSpPr>
          <p:cNvPr id="116" name="Google Shape;116;p6"/>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7"/>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The Term Harm Reduction Refers to:</a:t>
            </a:r>
            <a:endParaRPr sz="3200">
              <a:latin typeface="Arial"/>
              <a:ea typeface="Arial"/>
              <a:cs typeface="Arial"/>
              <a:sym typeface="Arial"/>
            </a:endParaRPr>
          </a:p>
        </p:txBody>
      </p:sp>
      <p:sp>
        <p:nvSpPr>
          <p:cNvPr id="123" name="Google Shape;123;p7"/>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200"/>
              <a:buNone/>
            </a:pPr>
            <a:r>
              <a:rPr lang="en-US" sz="2200">
                <a:latin typeface="Arial"/>
                <a:ea typeface="Arial"/>
                <a:cs typeface="Arial"/>
                <a:sym typeface="Arial"/>
              </a:rPr>
              <a:t>Harm Reduction: The philosophical and political movement of harm reduction, as well as the community who has grown up around it.</a:t>
            </a:r>
            <a:endParaRPr/>
          </a:p>
          <a:p>
            <a:pPr indent="0" lvl="0" marL="0" rtl="0" algn="l">
              <a:spcBef>
                <a:spcPts val="440"/>
              </a:spcBef>
              <a:spcAft>
                <a:spcPts val="0"/>
              </a:spcAft>
              <a:buClr>
                <a:srgbClr val="CC0000"/>
              </a:buClr>
              <a:buSzPts val="2200"/>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rPr lang="en-US" sz="2200">
                <a:solidFill>
                  <a:srgbClr val="000000"/>
                </a:solidFill>
                <a:latin typeface="Arial"/>
                <a:ea typeface="Arial"/>
                <a:cs typeface="Arial"/>
                <a:sym typeface="Arial"/>
              </a:rPr>
              <a:t>Harm Reduction Services: A set of specific substance use, infectious disease, and health interventions typically associated with the harm reduction movement.</a:t>
            </a:r>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a:p>
            <a:pPr indent="0" lvl="0" marL="0" rtl="0" algn="l">
              <a:spcBef>
                <a:spcPts val="440"/>
              </a:spcBef>
              <a:spcAft>
                <a:spcPts val="0"/>
              </a:spcAft>
              <a:buClr>
                <a:srgbClr val="CC0000"/>
              </a:buClr>
              <a:buSzPts val="2200"/>
              <a:buNone/>
            </a:pPr>
            <a:r>
              <a:rPr b="1" lang="en-US" sz="2200">
                <a:solidFill>
                  <a:srgbClr val="000000"/>
                </a:solidFill>
                <a:latin typeface="Arial"/>
                <a:ea typeface="Arial"/>
                <a:cs typeface="Arial"/>
                <a:sym typeface="Arial"/>
              </a:rPr>
              <a:t>h</a:t>
            </a:r>
            <a:r>
              <a:rPr lang="en-US" sz="2200">
                <a:solidFill>
                  <a:srgbClr val="000000"/>
                </a:solidFill>
                <a:latin typeface="Arial"/>
                <a:ea typeface="Arial"/>
                <a:cs typeface="Arial"/>
                <a:sym typeface="Arial"/>
              </a:rPr>
              <a:t>arm </a:t>
            </a:r>
            <a:r>
              <a:rPr b="1" lang="en-US" sz="2200">
                <a:solidFill>
                  <a:srgbClr val="000000"/>
                </a:solidFill>
                <a:latin typeface="Arial"/>
                <a:ea typeface="Arial"/>
                <a:cs typeface="Arial"/>
                <a:sym typeface="Arial"/>
              </a:rPr>
              <a:t>r</a:t>
            </a:r>
            <a:r>
              <a:rPr lang="en-US" sz="2200">
                <a:solidFill>
                  <a:srgbClr val="000000"/>
                </a:solidFill>
                <a:latin typeface="Arial"/>
                <a:ea typeface="Arial"/>
                <a:cs typeface="Arial"/>
                <a:sym typeface="Arial"/>
              </a:rPr>
              <a:t>eduction: The application of the harm reduction framework broadly in other contexts – such as smoking cessation, heart health, wearing a seat belt, etc.</a:t>
            </a:r>
            <a:endParaRPr/>
          </a:p>
        </p:txBody>
      </p:sp>
      <p:sp>
        <p:nvSpPr>
          <p:cNvPr id="124" name="Google Shape;124;p7"/>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8"/>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History of Harm Reduction</a:t>
            </a:r>
            <a:endParaRPr sz="3200">
              <a:latin typeface="Arial"/>
              <a:ea typeface="Arial"/>
              <a:cs typeface="Arial"/>
              <a:sym typeface="Arial"/>
            </a:endParaRPr>
          </a:p>
        </p:txBody>
      </p:sp>
      <p:sp>
        <p:nvSpPr>
          <p:cNvPr id="131" name="Google Shape;131;p8"/>
          <p:cNvSpPr txBox="1"/>
          <p:nvPr>
            <p:ph idx="1" type="body"/>
          </p:nvPr>
        </p:nvSpPr>
        <p:spPr>
          <a:xfrm>
            <a:off x="609600" y="1447800"/>
            <a:ext cx="7924800" cy="4191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CC0000"/>
              </a:buClr>
              <a:buSzPts val="2200"/>
              <a:buFont typeface="Noto Sans Symbols"/>
              <a:buChar char="▪"/>
            </a:pPr>
            <a:r>
              <a:rPr lang="en-US" sz="2200">
                <a:latin typeface="Arial"/>
                <a:ea typeface="Arial"/>
                <a:cs typeface="Arial"/>
                <a:sym typeface="Arial"/>
              </a:rPr>
              <a:t>Roots in early days of HIV and People Who Inject Drugs (PWID) (1970s)</a:t>
            </a:r>
            <a:endParaRPr sz="2200">
              <a:latin typeface="Arial"/>
              <a:ea typeface="Arial"/>
              <a:cs typeface="Arial"/>
              <a:sym typeface="Arial"/>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Harm Reduction policies blocked in the 1980s </a:t>
            </a:r>
            <a:endParaRPr sz="2200">
              <a:latin typeface="Arial"/>
              <a:ea typeface="Arial"/>
              <a:cs typeface="Arial"/>
              <a:sym typeface="Arial"/>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Prevention programs: PWID syringe exchange programs are the most well-known example</a:t>
            </a:r>
            <a:endParaRPr/>
          </a:p>
          <a:p>
            <a:pPr indent="-342900" lvl="0" marL="342900" rtl="0" algn="l">
              <a:spcBef>
                <a:spcPts val="440"/>
              </a:spcBef>
              <a:spcAft>
                <a:spcPts val="0"/>
              </a:spcAft>
              <a:buClr>
                <a:srgbClr val="CC0000"/>
              </a:buClr>
              <a:buSzPts val="2200"/>
              <a:buFont typeface="Noto Sans Symbols"/>
              <a:buChar char="▪"/>
            </a:pPr>
            <a:r>
              <a:rPr lang="en-US" sz="2200">
                <a:latin typeface="Arial"/>
                <a:ea typeface="Arial"/>
                <a:cs typeface="Arial"/>
                <a:sym typeface="Arial"/>
              </a:rPr>
              <a:t>Both people who use drugs and people with HIV experience significant stigma, discrimination, and health disparities. The same social determinants that put an individual at risk for contacting HIV also put them at risk for developing problematic substance use.</a:t>
            </a:r>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132" name="Google Shape;132;p8"/>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9"/>
          <p:cNvSpPr txBox="1"/>
          <p:nvPr>
            <p:ph type="title"/>
          </p:nvPr>
        </p:nvSpPr>
        <p:spPr>
          <a:xfrm>
            <a:off x="609600" y="762000"/>
            <a:ext cx="7924800" cy="68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3200">
                <a:latin typeface="Arial"/>
                <a:ea typeface="Arial"/>
                <a:cs typeface="Arial"/>
                <a:sym typeface="Arial"/>
              </a:rPr>
              <a:t>Harm Reduction in Clinical Settings </a:t>
            </a:r>
            <a:endParaRPr sz="3200">
              <a:latin typeface="Arial"/>
              <a:ea typeface="Arial"/>
              <a:cs typeface="Arial"/>
              <a:sym typeface="Arial"/>
            </a:endParaRPr>
          </a:p>
        </p:txBody>
      </p:sp>
      <p:sp>
        <p:nvSpPr>
          <p:cNvPr id="139" name="Google Shape;139;p9"/>
          <p:cNvSpPr txBox="1"/>
          <p:nvPr>
            <p:ph idx="1" type="body"/>
          </p:nvPr>
        </p:nvSpPr>
        <p:spPr>
          <a:xfrm>
            <a:off x="463296" y="1466088"/>
            <a:ext cx="7924800" cy="278587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CC0000"/>
              </a:buClr>
              <a:buSzPts val="2200"/>
              <a:buNone/>
            </a:pPr>
            <a:r>
              <a:t/>
            </a:r>
            <a:endParaRPr sz="2200" u="sng">
              <a:solidFill>
                <a:schemeClr val="hlink"/>
              </a:solidFill>
              <a:latin typeface="Arial"/>
              <a:ea typeface="Arial"/>
              <a:cs typeface="Arial"/>
              <a:sym typeface="Arial"/>
              <a:hlinkClick r:id="rId3"/>
            </a:endParaRPr>
          </a:p>
          <a:p>
            <a:pPr indent="0" lvl="0" marL="0" rtl="0" algn="l">
              <a:spcBef>
                <a:spcPts val="440"/>
              </a:spcBef>
              <a:spcAft>
                <a:spcPts val="0"/>
              </a:spcAft>
              <a:buClr>
                <a:srgbClr val="CC0000"/>
              </a:buClr>
              <a:buSzPts val="2200"/>
              <a:buNone/>
            </a:pPr>
            <a:r>
              <a:t/>
            </a:r>
            <a:endParaRPr sz="2200" u="sng">
              <a:solidFill>
                <a:schemeClr val="hlink"/>
              </a:solidFill>
              <a:latin typeface="Arial"/>
              <a:ea typeface="Arial"/>
              <a:cs typeface="Arial"/>
              <a:sym typeface="Arial"/>
              <a:hlinkClick r:id="rId4"/>
            </a:endParaRPr>
          </a:p>
          <a:p>
            <a:pPr indent="0" lvl="0" marL="0" rtl="0" algn="l">
              <a:spcBef>
                <a:spcPts val="440"/>
              </a:spcBef>
              <a:spcAft>
                <a:spcPts val="0"/>
              </a:spcAft>
              <a:buClr>
                <a:srgbClr val="CC0000"/>
              </a:buClr>
              <a:buSzPts val="2200"/>
              <a:buNone/>
            </a:pPr>
            <a:r>
              <a:t/>
            </a:r>
            <a:endParaRPr sz="2200" u="sng">
              <a:solidFill>
                <a:schemeClr val="hlink"/>
              </a:solidFill>
              <a:latin typeface="Arial"/>
              <a:ea typeface="Arial"/>
              <a:cs typeface="Arial"/>
              <a:sym typeface="Arial"/>
              <a:hlinkClick r:id="rId5"/>
            </a:endParaRPr>
          </a:p>
          <a:p>
            <a:pPr indent="0" lvl="0" marL="0" rtl="0" algn="l">
              <a:spcBef>
                <a:spcPts val="440"/>
              </a:spcBef>
              <a:spcAft>
                <a:spcPts val="0"/>
              </a:spcAft>
              <a:buClr>
                <a:srgbClr val="CC0000"/>
              </a:buClr>
              <a:buSzPts val="2200"/>
              <a:buNone/>
            </a:pPr>
            <a:r>
              <a:t/>
            </a:r>
            <a:endParaRPr sz="2200" u="sng">
              <a:solidFill>
                <a:schemeClr val="hlink"/>
              </a:solidFill>
              <a:latin typeface="Arial"/>
              <a:ea typeface="Arial"/>
              <a:cs typeface="Arial"/>
              <a:sym typeface="Arial"/>
              <a:hlinkClick r:id="rId6"/>
            </a:endParaRPr>
          </a:p>
          <a:p>
            <a:pPr indent="0" lvl="0" marL="0" rtl="0" algn="ctr">
              <a:spcBef>
                <a:spcPts val="560"/>
              </a:spcBef>
              <a:spcAft>
                <a:spcPts val="0"/>
              </a:spcAft>
              <a:buClr>
                <a:srgbClr val="CC0000"/>
              </a:buClr>
              <a:buSzPts val="2800"/>
              <a:buNone/>
            </a:pPr>
            <a:r>
              <a:rPr lang="en-US" sz="2800" u="sng">
                <a:solidFill>
                  <a:schemeClr val="hlink"/>
                </a:solidFill>
                <a:latin typeface="Arial"/>
                <a:ea typeface="Arial"/>
                <a:cs typeface="Arial"/>
                <a:sym typeface="Arial"/>
                <a:hlinkClick r:id="rId7"/>
              </a:rPr>
              <a:t>Video</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203200" lvl="0" marL="342900" rtl="0" algn="l">
              <a:spcBef>
                <a:spcPts val="440"/>
              </a:spcBef>
              <a:spcAft>
                <a:spcPts val="0"/>
              </a:spcAft>
              <a:buClr>
                <a:srgbClr val="CC0000"/>
              </a:buClr>
              <a:buSzPts val="2200"/>
              <a:buFont typeface="Noto Sans Symbols"/>
              <a:buNone/>
            </a:pPr>
            <a:r>
              <a:t/>
            </a:r>
            <a:endParaRPr sz="2200">
              <a:latin typeface="Arial"/>
              <a:ea typeface="Arial"/>
              <a:cs typeface="Arial"/>
              <a:sym typeface="Arial"/>
            </a:endParaRPr>
          </a:p>
          <a:p>
            <a:pPr indent="0" lvl="0" marL="0" rtl="0" algn="l">
              <a:spcBef>
                <a:spcPts val="440"/>
              </a:spcBef>
              <a:spcAft>
                <a:spcPts val="0"/>
              </a:spcAft>
              <a:buClr>
                <a:srgbClr val="CC0000"/>
              </a:buClr>
              <a:buSzPts val="2200"/>
              <a:buNone/>
            </a:pPr>
            <a:r>
              <a:t/>
            </a:r>
            <a:endParaRPr sz="2200">
              <a:solidFill>
                <a:srgbClr val="000000"/>
              </a:solidFill>
              <a:latin typeface="Arial"/>
              <a:ea typeface="Arial"/>
              <a:cs typeface="Arial"/>
              <a:sym typeface="Arial"/>
            </a:endParaRPr>
          </a:p>
        </p:txBody>
      </p:sp>
      <p:sp>
        <p:nvSpPr>
          <p:cNvPr id="140" name="Google Shape;140;p9"/>
          <p:cNvSpPr/>
          <p:nvPr/>
        </p:nvSpPr>
        <p:spPr>
          <a:xfrm>
            <a:off x="-2060575" y="-676275"/>
            <a:ext cx="18415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0000"/>
              </a:solidFill>
              <a:latin typeface="Arial"/>
              <a:ea typeface="Arial"/>
              <a:cs typeface="Arial"/>
              <a:sym typeface="Arial"/>
            </a:endParaRPr>
          </a:p>
        </p:txBody>
      </p:sp>
      <p:pic>
        <p:nvPicPr>
          <p:cNvPr id="141" name="Google Shape;141;p9"/>
          <p:cNvPicPr preferRelativeResize="0"/>
          <p:nvPr/>
        </p:nvPicPr>
        <p:blipFill rotWithShape="1">
          <a:blip r:embed="rId8">
            <a:alphaModFix/>
          </a:blip>
          <a:srcRect b="0" l="0" r="0" t="0"/>
          <a:stretch/>
        </p:blipFill>
        <p:spPr>
          <a:xfrm>
            <a:off x="2286000" y="2143125"/>
            <a:ext cx="4572000" cy="2571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2016-01-11T20:09:28Z</dcterms:created>
  <dc:creator>Cortney Kreer</dc:creator>
</cp:coreProperties>
</file>