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26"/>
  </p:notesMasterIdLst>
  <p:sldIdLst>
    <p:sldId id="256" r:id="rId2"/>
    <p:sldId id="257" r:id="rId3"/>
    <p:sldId id="258" r:id="rId4"/>
    <p:sldId id="259" r:id="rId5"/>
    <p:sldId id="264" r:id="rId6"/>
    <p:sldId id="260" r:id="rId7"/>
    <p:sldId id="261" r:id="rId8"/>
    <p:sldId id="276" r:id="rId9"/>
    <p:sldId id="262" r:id="rId10"/>
    <p:sldId id="263" r:id="rId11"/>
    <p:sldId id="265" r:id="rId12"/>
    <p:sldId id="266" r:id="rId13"/>
    <p:sldId id="267" r:id="rId14"/>
    <p:sldId id="268" r:id="rId15"/>
    <p:sldId id="269" r:id="rId16"/>
    <p:sldId id="270" r:id="rId17"/>
    <p:sldId id="271" r:id="rId18"/>
    <p:sldId id="277" r:id="rId19"/>
    <p:sldId id="278" r:id="rId20"/>
    <p:sldId id="279" r:id="rId21"/>
    <p:sldId id="272" r:id="rId22"/>
    <p:sldId id="273" r:id="rId23"/>
    <p:sldId id="274" r:id="rId24"/>
    <p:sldId id="275" r:id="rId25"/>
  </p:sldIdLst>
  <p:sldSz cx="9144000" cy="6858000" type="screen4x3"/>
  <p:notesSz cx="7053263" cy="93091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orah Dean" initials="D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3"/>
    <p:restoredTop sz="94643"/>
  </p:normalViewPr>
  <p:slideViewPr>
    <p:cSldViewPr>
      <p:cViewPr varScale="1">
        <p:scale>
          <a:sx n="110" d="100"/>
          <a:sy n="110" d="100"/>
        </p:scale>
        <p:origin x="768"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08DDB8-EB48-4442-B955-E123ACB750A2}"/>
              </a:ext>
            </a:extLst>
          </p:cNvPr>
          <p:cNvSpPr>
            <a:spLocks noGrp="1"/>
          </p:cNvSpPr>
          <p:nvPr>
            <p:ph type="hdr" sz="quarter"/>
          </p:nvPr>
        </p:nvSpPr>
        <p:spPr>
          <a:xfrm>
            <a:off x="0" y="0"/>
            <a:ext cx="3055938" cy="465138"/>
          </a:xfrm>
          <a:prstGeom prst="rect">
            <a:avLst/>
          </a:prstGeom>
        </p:spPr>
        <p:txBody>
          <a:bodyPr vert="horz" lIns="93497" tIns="46749" rIns="93497" bIns="46749"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8FB690CD-6B9D-42DF-9AFE-EB50BDD06FE0}"/>
              </a:ext>
            </a:extLst>
          </p:cNvPr>
          <p:cNvSpPr>
            <a:spLocks noGrp="1"/>
          </p:cNvSpPr>
          <p:nvPr>
            <p:ph type="dt" idx="1"/>
          </p:nvPr>
        </p:nvSpPr>
        <p:spPr>
          <a:xfrm>
            <a:off x="3995738" y="0"/>
            <a:ext cx="3055937" cy="465138"/>
          </a:xfrm>
          <a:prstGeom prst="rect">
            <a:avLst/>
          </a:prstGeom>
        </p:spPr>
        <p:txBody>
          <a:bodyPr vert="horz" lIns="93497" tIns="46749" rIns="93497" bIns="46749" rtlCol="0"/>
          <a:lstStyle>
            <a:lvl1pPr algn="r" eaLnBrk="1" fontAlgn="auto" hangingPunct="1">
              <a:spcBef>
                <a:spcPts val="0"/>
              </a:spcBef>
              <a:spcAft>
                <a:spcPts val="0"/>
              </a:spcAft>
              <a:defRPr sz="1200">
                <a:latin typeface="+mn-lt"/>
                <a:cs typeface="+mn-cs"/>
              </a:defRPr>
            </a:lvl1pPr>
          </a:lstStyle>
          <a:p>
            <a:pPr>
              <a:defRPr/>
            </a:pPr>
            <a:fld id="{5152323C-D9AE-4FF9-A56B-737896632A6C}" type="datetimeFigureOut">
              <a:rPr lang="en-US"/>
              <a:pPr>
                <a:defRPr/>
              </a:pPr>
              <a:t>10/27/20</a:t>
            </a:fld>
            <a:endParaRPr lang="en-US" dirty="0"/>
          </a:p>
        </p:txBody>
      </p:sp>
      <p:sp>
        <p:nvSpPr>
          <p:cNvPr id="4" name="Slide Image Placeholder 3">
            <a:extLst>
              <a:ext uri="{FF2B5EF4-FFF2-40B4-BE49-F238E27FC236}">
                <a16:creationId xmlns:a16="http://schemas.microsoft.com/office/drawing/2014/main" id="{4FA7AC0B-AC3D-4445-8D2F-E9773B8FCDD4}"/>
              </a:ext>
            </a:extLst>
          </p:cNvPr>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pPr lvl="0"/>
            <a:endParaRPr lang="en-US" noProof="0" dirty="0"/>
          </a:p>
        </p:txBody>
      </p:sp>
      <p:sp>
        <p:nvSpPr>
          <p:cNvPr id="5" name="Notes Placeholder 4">
            <a:extLst>
              <a:ext uri="{FF2B5EF4-FFF2-40B4-BE49-F238E27FC236}">
                <a16:creationId xmlns:a16="http://schemas.microsoft.com/office/drawing/2014/main" id="{90DE1B07-260C-4FDE-98BD-2ACF152C31E0}"/>
              </a:ext>
            </a:extLst>
          </p:cNvPr>
          <p:cNvSpPr>
            <a:spLocks noGrp="1"/>
          </p:cNvSpPr>
          <p:nvPr>
            <p:ph type="body" sz="quarter" idx="3"/>
          </p:nvPr>
        </p:nvSpPr>
        <p:spPr>
          <a:xfrm>
            <a:off x="704850" y="4421188"/>
            <a:ext cx="5643563" cy="4189412"/>
          </a:xfrm>
          <a:prstGeom prst="rect">
            <a:avLst/>
          </a:prstGeom>
        </p:spPr>
        <p:txBody>
          <a:bodyPr vert="horz" lIns="93497" tIns="46749" rIns="93497" bIns="4674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8CDD8C-105A-43A6-A4C4-A8FADE76C202}"/>
              </a:ext>
            </a:extLst>
          </p:cNvPr>
          <p:cNvSpPr>
            <a:spLocks noGrp="1"/>
          </p:cNvSpPr>
          <p:nvPr>
            <p:ph type="ftr" sz="quarter" idx="4"/>
          </p:nvPr>
        </p:nvSpPr>
        <p:spPr>
          <a:xfrm>
            <a:off x="0" y="8842375"/>
            <a:ext cx="3055938" cy="465138"/>
          </a:xfrm>
          <a:prstGeom prst="rect">
            <a:avLst/>
          </a:prstGeom>
        </p:spPr>
        <p:txBody>
          <a:bodyPr vert="horz" lIns="93497" tIns="46749" rIns="93497" bIns="46749"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BC59ADE7-FC31-49A8-9E94-2C281D5951D5}"/>
              </a:ext>
            </a:extLst>
          </p:cNvPr>
          <p:cNvSpPr>
            <a:spLocks noGrp="1"/>
          </p:cNvSpPr>
          <p:nvPr>
            <p:ph type="sldNum" sz="quarter" idx="5"/>
          </p:nvPr>
        </p:nvSpPr>
        <p:spPr>
          <a:xfrm>
            <a:off x="3995738" y="8842375"/>
            <a:ext cx="3055937" cy="465138"/>
          </a:xfrm>
          <a:prstGeom prst="rect">
            <a:avLst/>
          </a:prstGeom>
        </p:spPr>
        <p:txBody>
          <a:bodyPr vert="horz" wrap="square" lIns="93497" tIns="46749" rIns="93497" bIns="46749" numCol="1" anchor="b" anchorCtr="0" compatLnSpc="1">
            <a:prstTxWarp prst="textNoShape">
              <a:avLst/>
            </a:prstTxWarp>
          </a:bodyPr>
          <a:lstStyle>
            <a:lvl1pPr algn="r" eaLnBrk="1" hangingPunct="1">
              <a:defRPr sz="1200"/>
            </a:lvl1pPr>
          </a:lstStyle>
          <a:p>
            <a:pPr>
              <a:defRPr/>
            </a:pPr>
            <a:fld id="{0375FCA0-FC3F-4DE7-AE7D-D37F4B9BBEC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19</a:t>
            </a:fld>
            <a:endParaRPr lang="en-US" altLang="en-US" dirty="0"/>
          </a:p>
        </p:txBody>
      </p:sp>
    </p:spTree>
    <p:extLst>
      <p:ext uri="{BB962C8B-B14F-4D97-AF65-F5344CB8AC3E}">
        <p14:creationId xmlns:p14="http://schemas.microsoft.com/office/powerpoint/2010/main" val="37636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Sample</a:t>
            </a:r>
          </a:p>
        </p:txBody>
      </p:sp>
      <p:sp>
        <p:nvSpPr>
          <p:cNvPr id="4" name="Slide Number Placeholder 3"/>
          <p:cNvSpPr>
            <a:spLocks noGrp="1"/>
          </p:cNvSpPr>
          <p:nvPr>
            <p:ph type="sldNum" sz="quarter" idx="5"/>
          </p:nvPr>
        </p:nvSpPr>
        <p:spPr/>
        <p:txBody>
          <a:bodyPr/>
          <a:lstStyle/>
          <a:p>
            <a:pPr>
              <a:defRPr/>
            </a:pPr>
            <a:fld id="{124DAB09-0D89-4981-B393-CCD336E2595A}" type="slidenum">
              <a:rPr lang="en-US" altLang="en-US" smtClean="0"/>
              <a:pPr>
                <a:defRPr/>
              </a:pPr>
              <a:t>20</a:t>
            </a:fld>
            <a:endParaRPr lang="en-US" altLang="en-US" dirty="0"/>
          </a:p>
        </p:txBody>
      </p:sp>
    </p:spTree>
    <p:extLst>
      <p:ext uri="{BB962C8B-B14F-4D97-AF65-F5344CB8AC3E}">
        <p14:creationId xmlns:p14="http://schemas.microsoft.com/office/powerpoint/2010/main" val="3345168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822960"/>
            <a:ext cx="8229600" cy="2377440"/>
          </a:xfrm>
        </p:spPr>
        <p:txBody>
          <a:bodyPr>
            <a:normAutofit/>
          </a:bodyPr>
          <a:lstStyle>
            <a:lvl1pPr algn="l">
              <a:defRPr sz="4400" b="1">
                <a:solidFill>
                  <a:schemeClr val="accent2"/>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3657600"/>
            <a:ext cx="8229600" cy="1828800"/>
          </a:xfrm>
        </p:spPr>
        <p:txBody>
          <a:bodyPr>
            <a:norm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grpSp>
        <p:nvGrpSpPr>
          <p:cNvPr id="8" name="Group 6"/>
          <p:cNvGrpSpPr>
            <a:grpSpLocks/>
          </p:cNvGrpSpPr>
          <p:nvPr userDrawn="1"/>
        </p:nvGrpSpPr>
        <p:grpSpPr bwMode="auto">
          <a:xfrm>
            <a:off x="0" y="6172200"/>
            <a:ext cx="9144000" cy="685800"/>
            <a:chOff x="0" y="6172200"/>
            <a:chExt cx="9144000" cy="685800"/>
          </a:xfrm>
        </p:grpSpPr>
        <p:sp>
          <p:nvSpPr>
            <p:cNvPr id="9" name="Rectangle 8">
              <a:extLst>
                <a:ext uri="{FF2B5EF4-FFF2-40B4-BE49-F238E27FC236}">
                  <a16:creationId xmlns:a16="http://schemas.microsoft.com/office/drawing/2014/main" id="{F320E634-2A16-4CC0-8D16-18635D6DC3BF}"/>
                </a:ext>
              </a:extLst>
            </p:cNvPr>
            <p:cNvSpPr/>
            <p:nvPr userDrawn="1"/>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10" name="Straight Connector 9">
              <a:extLst>
                <a:ext uri="{FF2B5EF4-FFF2-40B4-BE49-F238E27FC236}">
                  <a16:creationId xmlns:a16="http://schemas.microsoft.com/office/drawing/2014/main" id="{92C133DC-F331-4C3B-A3E3-21E913BB0C99}"/>
                </a:ext>
              </a:extLst>
            </p:cNvPr>
            <p:cNvCxnSpPr/>
            <p:nvPr userDrawn="1"/>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1" name="Straight Connector 10">
            <a:extLst>
              <a:ext uri="{FF2B5EF4-FFF2-40B4-BE49-F238E27FC236}">
                <a16:creationId xmlns:a16="http://schemas.microsoft.com/office/drawing/2014/main" id="{DDD544D5-49FD-45A0-A7FD-149B508AD87D}"/>
              </a:ext>
            </a:extLst>
          </p:cNvPr>
          <p:cNvCxnSpPr/>
          <p:nvPr userDrawn="1"/>
        </p:nvCxnSpPr>
        <p:spPr>
          <a:xfrm>
            <a:off x="457200" y="3429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330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5876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ctivity1">
    <p:bg>
      <p:bgPr>
        <a:solidFill>
          <a:srgbClr val="F2F2F2"/>
        </a:solidFill>
        <a:effectLst/>
      </p:bgPr>
    </p:bg>
    <p:spTree>
      <p:nvGrpSpPr>
        <p:cNvPr id="1" name=""/>
        <p:cNvGrpSpPr/>
        <p:nvPr/>
      </p:nvGrpSpPr>
      <p:grpSpPr>
        <a:xfrm>
          <a:off x="0" y="0"/>
          <a:ext cx="0" cy="0"/>
          <a:chOff x="0" y="0"/>
          <a:chExt cx="0" cy="0"/>
        </a:xfrm>
      </p:grpSpPr>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spTree>
    <p:extLst>
      <p:ext uri="{BB962C8B-B14F-4D97-AF65-F5344CB8AC3E}">
        <p14:creationId xmlns:p14="http://schemas.microsoft.com/office/powerpoint/2010/main" val="188777321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ctivity2">
    <p:bg>
      <p:bgPr>
        <a:solidFill>
          <a:srgbClr val="F2F2F2"/>
        </a:solidFill>
        <a:effectLst/>
      </p:bgPr>
    </p:bg>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a:solidFill>
                  <a:schemeClr val="tx1"/>
                </a:solidFill>
              </a:defRPr>
            </a:lvl1pPr>
          </a:lstStyle>
          <a:p>
            <a:r>
              <a:rPr lang="en-US"/>
              <a:t>Click to edit Master title style</a:t>
            </a:r>
            <a:endParaRPr lang="en-US" dirty="0"/>
          </a:p>
        </p:txBody>
      </p:sp>
      <p:cxnSp>
        <p:nvCxnSpPr>
          <p:cNvPr id="4" name="Straight Connector 3">
            <a:extLst/>
          </p:cNvPr>
          <p:cNvCxnSpPr/>
          <p:nvPr/>
        </p:nvCxnSpPr>
        <p:spPr>
          <a:xfrm>
            <a:off x="457200" y="1524000"/>
            <a:ext cx="8229600" cy="0"/>
          </a:xfrm>
          <a:prstGeom prst="line">
            <a:avLst/>
          </a:prstGeom>
          <a:ln w="57150" cap="sq">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254791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26670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199"/>
            <a:ext cx="8229600" cy="2011680"/>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906712"/>
            <a:ext cx="8229600" cy="274320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grpSp>
        <p:nvGrpSpPr>
          <p:cNvPr id="7" name="Group 6"/>
          <p:cNvGrpSpPr>
            <a:grpSpLocks/>
          </p:cNvGrpSpPr>
          <p:nvPr userDrawn="1"/>
        </p:nvGrpSpPr>
        <p:grpSpPr bwMode="auto">
          <a:xfrm>
            <a:off x="0" y="0"/>
            <a:ext cx="9144000" cy="2667000"/>
            <a:chOff x="0" y="0"/>
            <a:chExt cx="9144000" cy="2667000"/>
          </a:xfrm>
        </p:grpSpPr>
        <p:sp>
          <p:nvSpPr>
            <p:cNvPr id="8" name="Rectangle 7">
              <a:extLst>
                <a:ext uri="{FF2B5EF4-FFF2-40B4-BE49-F238E27FC236}">
                  <a16:creationId xmlns:a16="http://schemas.microsoft.com/office/drawing/2014/main" id="{612B7913-BA54-44D0-91BD-2547F18B562B}"/>
                </a:ext>
              </a:extLst>
            </p:cNvPr>
            <p:cNvSpPr/>
            <p:nvPr userDrawn="1"/>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9" name="Straight Connector 8">
              <a:extLst>
                <a:ext uri="{FF2B5EF4-FFF2-40B4-BE49-F238E27FC236}">
                  <a16:creationId xmlns:a16="http://schemas.microsoft.com/office/drawing/2014/main" id="{13776D22-B554-41EF-9504-8E0B80789BA2}"/>
                </a:ext>
              </a:extLst>
            </p:cNvPr>
            <p:cNvCxnSpPr/>
            <p:nvPr userDrawn="1"/>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5957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2">
    <p:bg>
      <p:bgPr>
        <a:solidFill>
          <a:schemeClr val="bg2">
            <a:alpha val="85097"/>
          </a:schemeClr>
        </a:solidFill>
        <a:effectLst/>
      </p:bgPr>
    </p:bg>
    <p:spTree>
      <p:nvGrpSpPr>
        <p:cNvPr id="1" name=""/>
        <p:cNvGrpSpPr/>
        <p:nvPr/>
      </p:nvGrpSpPr>
      <p:grpSpPr>
        <a:xfrm>
          <a:off x="0" y="0"/>
          <a:ext cx="0" cy="0"/>
          <a:chOff x="0" y="0"/>
          <a:chExt cx="0" cy="0"/>
        </a:xfrm>
      </p:grpSpPr>
      <p:grpSp>
        <p:nvGrpSpPr>
          <p:cNvPr id="4" name="Group 6"/>
          <p:cNvGrpSpPr>
            <a:grpSpLocks/>
          </p:cNvGrpSpPr>
          <p:nvPr/>
        </p:nvGrpSpPr>
        <p:grpSpPr bwMode="auto">
          <a:xfrm>
            <a:off x="0" y="0"/>
            <a:ext cx="9144000" cy="4038600"/>
            <a:chOff x="0" y="0"/>
            <a:chExt cx="9144000" cy="2667000"/>
          </a:xfrm>
        </p:grpSpPr>
        <p:sp>
          <p:nvSpPr>
            <p:cNvPr id="5" name="Rectangle 4">
              <a:extLst>
                <a:ext uri="{FF2B5EF4-FFF2-40B4-BE49-F238E27FC236}">
                  <a16:creationId xmlns:a16="http://schemas.microsoft.com/office/drawing/2014/main" id="{458D399B-D9E2-4988-9081-B15AE495F194}"/>
                </a:ext>
              </a:extLst>
            </p:cNvPr>
            <p:cNvSpPr/>
            <p:nvPr/>
          </p:nvSpPr>
          <p:spPr>
            <a:xfrm>
              <a:off x="0" y="0"/>
              <a:ext cx="9144000" cy="2667000"/>
            </a:xfrm>
            <a:prstGeom prst="rect">
              <a:avLst/>
            </a:prstGeom>
            <a:ln>
              <a:solidFill>
                <a:schemeClr val="accent2"/>
              </a:solid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DB3D6538-A8B0-4065-B976-8D7C2ACEBFAE}"/>
                </a:ext>
              </a:extLst>
            </p:cNvPr>
            <p:cNvCxnSpPr/>
            <p:nvPr/>
          </p:nvCxnSpPr>
          <p:spPr>
            <a:xfrm>
              <a:off x="0" y="2667000"/>
              <a:ext cx="914400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457200" y="457200"/>
            <a:ext cx="8229600" cy="3383279"/>
          </a:xfrm>
        </p:spPr>
        <p:txBody>
          <a:bodyPr/>
          <a:lstStyle>
            <a:lvl1pPr algn="l">
              <a:defRPr sz="4000" b="1" cap="none">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4278312"/>
            <a:ext cx="8229600" cy="2194560"/>
          </a:xfrm>
        </p:spPr>
        <p:txBody>
          <a:bodyPr/>
          <a:lstStyle>
            <a:lvl1pPr marL="342900" indent="-342900">
              <a:buClr>
                <a:schemeClr val="tx2"/>
              </a:buClr>
              <a:buFont typeface="Arial" panose="020B0604020202020204" pitchFamily="34" charset="0"/>
              <a:buChar char="•"/>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739089614"/>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Definition">
    <p:spTree>
      <p:nvGrpSpPr>
        <p:cNvPr id="1" name=""/>
        <p:cNvGrpSpPr/>
        <p:nvPr/>
      </p:nvGrpSpPr>
      <p:grpSpPr>
        <a:xfrm>
          <a:off x="0" y="0"/>
          <a:ext cx="0" cy="0"/>
          <a:chOff x="0" y="0"/>
          <a:chExt cx="0" cy="0"/>
        </a:xfrm>
      </p:grpSpPr>
      <p:grpSp>
        <p:nvGrpSpPr>
          <p:cNvPr id="4" name="Group 6"/>
          <p:cNvGrpSpPr>
            <a:grpSpLocks/>
          </p:cNvGrpSpPr>
          <p:nvPr/>
        </p:nvGrpSpPr>
        <p:grpSpPr bwMode="auto">
          <a:xfrm>
            <a:off x="0" y="6172200"/>
            <a:ext cx="9144000" cy="685800"/>
            <a:chOff x="0" y="6172200"/>
            <a:chExt cx="9144000" cy="685800"/>
          </a:xfrm>
        </p:grpSpPr>
        <p:sp>
          <p:nvSpPr>
            <p:cNvPr id="5" name="Rectangle 4">
              <a:extLst>
                <a:ext uri="{FF2B5EF4-FFF2-40B4-BE49-F238E27FC236}">
                  <a16:creationId xmlns:a16="http://schemas.microsoft.com/office/drawing/2014/main" id="{0C544C73-216A-4C6B-8ADC-7EE0096748AB}"/>
                </a:ext>
              </a:extLst>
            </p:cNvPr>
            <p:cNvSpPr/>
            <p:nvPr/>
          </p:nvSpPr>
          <p:spPr>
            <a:xfrm>
              <a:off x="0" y="6172200"/>
              <a:ext cx="9144000" cy="685800"/>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cxnSp>
          <p:nvCxnSpPr>
            <p:cNvPr id="6" name="Straight Connector 5">
              <a:extLst>
                <a:ext uri="{FF2B5EF4-FFF2-40B4-BE49-F238E27FC236}">
                  <a16:creationId xmlns:a16="http://schemas.microsoft.com/office/drawing/2014/main" id="{7C9D6BD0-CDF6-49B8-B229-89E4DC991CCF}"/>
                </a:ext>
              </a:extLst>
            </p:cNvPr>
            <p:cNvCxnSpPr/>
            <p:nvPr/>
          </p:nvCxnSpPr>
          <p:spPr>
            <a:xfrm>
              <a:off x="0" y="6172200"/>
              <a:ext cx="9144000" cy="0"/>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7" name="Straight Connector 6">
            <a:extLst>
              <a:ext uri="{FF2B5EF4-FFF2-40B4-BE49-F238E27FC236}">
                <a16:creationId xmlns:a16="http://schemas.microsoft.com/office/drawing/2014/main" id="{8664B6F4-0F88-4E50-932E-A81E6A695D81}"/>
              </a:ext>
            </a:extLst>
          </p:cNvPr>
          <p:cNvCxnSpPr/>
          <p:nvPr/>
        </p:nvCxnSpPr>
        <p:spPr>
          <a:xfrm>
            <a:off x="609600" y="2362200"/>
            <a:ext cx="1295400" cy="0"/>
          </a:xfrm>
          <a:prstGeom prst="line">
            <a:avLst/>
          </a:prstGeom>
          <a:ln w="57150" cap="sq">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457200" y="533400"/>
            <a:ext cx="8229600" cy="1752600"/>
          </a:xfrm>
        </p:spPr>
        <p:txBody>
          <a:bodyPr>
            <a:normAutofit/>
          </a:bodyPr>
          <a:lstStyle>
            <a:lvl1pPr algn="l">
              <a:defRPr sz="3600" b="1">
                <a:solidFill>
                  <a:schemeClr val="accent3"/>
                </a:solidFill>
              </a:defRPr>
            </a:lvl1pPr>
          </a:lstStyle>
          <a:p>
            <a:r>
              <a:rPr lang="en-US"/>
              <a:t>Click to edit Master title style</a:t>
            </a:r>
            <a:endParaRPr lang="en-US" dirty="0"/>
          </a:p>
        </p:txBody>
      </p:sp>
      <p:sp>
        <p:nvSpPr>
          <p:cNvPr id="3" name="Subtitle 2"/>
          <p:cNvSpPr>
            <a:spLocks noGrp="1"/>
          </p:cNvSpPr>
          <p:nvPr>
            <p:ph type="subTitle" idx="1"/>
          </p:nvPr>
        </p:nvSpPr>
        <p:spPr>
          <a:xfrm>
            <a:off x="457200" y="2743200"/>
            <a:ext cx="8229600" cy="1828800"/>
          </a:xfrm>
        </p:spPr>
        <p:txBody>
          <a:bodyPr>
            <a:normAutofit/>
          </a:bodyPr>
          <a:lstStyle>
            <a:lvl1pPr marL="0" indent="0" algn="l">
              <a:buNone/>
              <a:defRPr sz="2400" i="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83381157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5" name="Straight Connector 4">
            <a:extLst>
              <a:ext uri="{FF2B5EF4-FFF2-40B4-BE49-F238E27FC236}">
                <a16:creationId xmlns:a16="http://schemas.microsoft.com/office/drawing/2014/main" id="{EF526B91-EAB8-4E66-BE04-2C6E63CD1636}"/>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12582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Quote">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86250CA9-3837-4E8C-941B-6C50382049F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b="1" i="1"/>
            </a:lvl1pPr>
          </a:lstStyle>
          <a:p>
            <a:pPr lvl="0"/>
            <a:r>
              <a:rPr lang="en-US"/>
              <a:t>Edit Master text styles</a:t>
            </a:r>
          </a:p>
        </p:txBody>
      </p:sp>
    </p:spTree>
    <p:extLst>
      <p:ext uri="{BB962C8B-B14F-4D97-AF65-F5344CB8AC3E}">
        <p14:creationId xmlns:p14="http://schemas.microsoft.com/office/powerpoint/2010/main" val="72899899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55131235-3F10-498E-BCA8-F85810A0BF5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7360"/>
            <a:ext cx="4038600" cy="438912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581F785B-7A6D-4A92-B316-9E1BD17C3C61}"/>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354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2F6534D4-0562-4F54-AEBF-DF12FBBA9B46}"/>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9195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331720"/>
            <a:ext cx="4040188"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69195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331720"/>
            <a:ext cx="4041775"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id="{91780135-A8D2-4492-B73B-EA86C694C4A4}"/>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062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a:extLst>
              <a:ext uri="{FF2B5EF4-FFF2-40B4-BE49-F238E27FC236}">
                <a16:creationId xmlns:a16="http://schemas.microsoft.com/office/drawing/2014/main" id="{9E4CE1E1-BAC6-416D-9052-AD8ECFBC3094}"/>
              </a:ext>
            </a:extLst>
          </p:cNvPr>
          <p:cNvCxnSpPr/>
          <p:nvPr/>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p>
        </p:txBody>
      </p:sp>
      <p:cxnSp>
        <p:nvCxnSpPr>
          <p:cNvPr id="4" name="Straight Connector 3">
            <a:extLst>
              <a:ext uri="{FF2B5EF4-FFF2-40B4-BE49-F238E27FC236}">
                <a16:creationId xmlns:a16="http://schemas.microsoft.com/office/drawing/2014/main" id="{79D844A0-94CE-4BFB-85A2-00152007576C}"/>
              </a:ext>
            </a:extLst>
          </p:cNvPr>
          <p:cNvCxnSpPr/>
          <p:nvPr userDrawn="1"/>
        </p:nvCxnSpPr>
        <p:spPr>
          <a:xfrm>
            <a:off x="457200" y="1524000"/>
            <a:ext cx="8229600" cy="0"/>
          </a:xfrm>
          <a:prstGeom prst="line">
            <a:avLst/>
          </a:prstGeom>
          <a:ln w="57150" cap="sq">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69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736725"/>
            <a:ext cx="8229600" cy="438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extLst>
      <p:ext uri="{BB962C8B-B14F-4D97-AF65-F5344CB8AC3E}">
        <p14:creationId xmlns:p14="http://schemas.microsoft.com/office/powerpoint/2010/main" val="6332380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 id="2147483840" r:id="rId12"/>
  </p:sldLayoutIdLst>
  <p:hf hdr="0" ftr="0" dt="0"/>
  <p:txStyles>
    <p:titleStyle>
      <a:lvl1pPr algn="l" rtl="0" eaLnBrk="1" fontAlgn="base" hangingPunct="1">
        <a:spcBef>
          <a:spcPct val="0"/>
        </a:spcBef>
        <a:spcAft>
          <a:spcPct val="0"/>
        </a:spcAft>
        <a:defRPr sz="3600" b="1" kern="1200">
          <a:solidFill>
            <a:schemeClr val="accent2"/>
          </a:solidFill>
          <a:latin typeface="+mj-lt"/>
          <a:ea typeface="+mj-ea"/>
          <a:cs typeface="+mj-cs"/>
        </a:defRPr>
      </a:lvl1pPr>
      <a:lvl2pPr algn="l" rtl="0" eaLnBrk="1" fontAlgn="base" hangingPunct="1">
        <a:spcBef>
          <a:spcPct val="0"/>
        </a:spcBef>
        <a:spcAft>
          <a:spcPct val="0"/>
        </a:spcAft>
        <a:defRPr sz="3600" b="1">
          <a:solidFill>
            <a:schemeClr val="accent2"/>
          </a:solidFill>
          <a:latin typeface="Calibri" pitchFamily="34" charset="0"/>
        </a:defRPr>
      </a:lvl2pPr>
      <a:lvl3pPr algn="l" rtl="0" eaLnBrk="1" fontAlgn="base" hangingPunct="1">
        <a:spcBef>
          <a:spcPct val="0"/>
        </a:spcBef>
        <a:spcAft>
          <a:spcPct val="0"/>
        </a:spcAft>
        <a:defRPr sz="3600" b="1">
          <a:solidFill>
            <a:schemeClr val="accent2"/>
          </a:solidFill>
          <a:latin typeface="Calibri" pitchFamily="34" charset="0"/>
        </a:defRPr>
      </a:lvl3pPr>
      <a:lvl4pPr algn="l" rtl="0" eaLnBrk="1" fontAlgn="base" hangingPunct="1">
        <a:spcBef>
          <a:spcPct val="0"/>
        </a:spcBef>
        <a:spcAft>
          <a:spcPct val="0"/>
        </a:spcAft>
        <a:defRPr sz="3600" b="1">
          <a:solidFill>
            <a:schemeClr val="accent2"/>
          </a:solidFill>
          <a:latin typeface="Calibri" pitchFamily="34" charset="0"/>
        </a:defRPr>
      </a:lvl4pPr>
      <a:lvl5pPr algn="l" rtl="0" eaLnBrk="1" fontAlgn="base" hangingPunct="1">
        <a:spcBef>
          <a:spcPct val="0"/>
        </a:spcBef>
        <a:spcAft>
          <a:spcPct val="0"/>
        </a:spcAft>
        <a:defRPr sz="3600" b="1">
          <a:solidFill>
            <a:schemeClr val="accent2"/>
          </a:solidFill>
          <a:latin typeface="Calibri" pitchFamily="34" charset="0"/>
        </a:defRPr>
      </a:lvl5pPr>
      <a:lvl6pPr marL="457200" algn="l" rtl="0" eaLnBrk="1" fontAlgn="base" hangingPunct="1">
        <a:spcBef>
          <a:spcPct val="0"/>
        </a:spcBef>
        <a:spcAft>
          <a:spcPct val="0"/>
        </a:spcAft>
        <a:defRPr sz="3600" b="1">
          <a:solidFill>
            <a:schemeClr val="accent2"/>
          </a:solidFill>
          <a:latin typeface="Calibri" pitchFamily="34" charset="0"/>
        </a:defRPr>
      </a:lvl6pPr>
      <a:lvl7pPr marL="914400" algn="l" rtl="0" eaLnBrk="1" fontAlgn="base" hangingPunct="1">
        <a:spcBef>
          <a:spcPct val="0"/>
        </a:spcBef>
        <a:spcAft>
          <a:spcPct val="0"/>
        </a:spcAft>
        <a:defRPr sz="3600" b="1">
          <a:solidFill>
            <a:schemeClr val="accent2"/>
          </a:solidFill>
          <a:latin typeface="Calibri" pitchFamily="34" charset="0"/>
        </a:defRPr>
      </a:lvl7pPr>
      <a:lvl8pPr marL="1371600" algn="l" rtl="0" eaLnBrk="1" fontAlgn="base" hangingPunct="1">
        <a:spcBef>
          <a:spcPct val="0"/>
        </a:spcBef>
        <a:spcAft>
          <a:spcPct val="0"/>
        </a:spcAft>
        <a:defRPr sz="3600" b="1">
          <a:solidFill>
            <a:schemeClr val="accent2"/>
          </a:solidFill>
          <a:latin typeface="Calibri" pitchFamily="34" charset="0"/>
        </a:defRPr>
      </a:lvl8pPr>
      <a:lvl9pPr marL="1828800" algn="l" rtl="0" eaLnBrk="1" fontAlgn="base" hangingPunct="1">
        <a:spcBef>
          <a:spcPct val="0"/>
        </a:spcBef>
        <a:spcAft>
          <a:spcPct val="0"/>
        </a:spcAft>
        <a:defRPr sz="3600" b="1">
          <a:solidFill>
            <a:schemeClr val="accent2"/>
          </a:solidFill>
          <a:latin typeface="Calibri" pitchFamily="34"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accent1"/>
        </a:buClr>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a:xfrm>
            <a:off x="457200" y="1066800"/>
            <a:ext cx="8229600" cy="2378075"/>
          </a:xfrm>
        </p:spPr>
        <p:txBody>
          <a:bodyPr>
            <a:normAutofit fontScale="90000"/>
          </a:bodyPr>
          <a:lstStyle/>
          <a:p>
            <a:pPr>
              <a:defRPr/>
            </a:pPr>
            <a:r>
              <a:rPr lang="en-US" dirty="0"/>
              <a:t>Roles and Responsibilities of RWHAP Part A Planning Councils/Bodies (PC/PBs) and Recipients</a:t>
            </a:r>
            <a:endParaRPr lang="en-US" altLang="en-US" dirty="0"/>
          </a:p>
        </p:txBody>
      </p:sp>
      <p:sp>
        <p:nvSpPr>
          <p:cNvPr id="16387" name="Subtitle 2"/>
          <p:cNvSpPr>
            <a:spLocks noGrp="1"/>
          </p:cNvSpPr>
          <p:nvPr>
            <p:ph type="subTitle" idx="1"/>
          </p:nvPr>
        </p:nvSpPr>
        <p:spPr/>
        <p:txBody>
          <a:bodyPr/>
          <a:lstStyle/>
          <a:p>
            <a:pPr>
              <a:lnSpc>
                <a:spcPts val="2600"/>
              </a:lnSpc>
              <a:spcBef>
                <a:spcPts val="600"/>
              </a:spcBef>
            </a:pPr>
            <a:r>
              <a:rPr lang="en-US" altLang="en-US" b="1"/>
              <a:t>Slides for Module 2</a:t>
            </a:r>
          </a:p>
          <a:p>
            <a:pPr>
              <a:lnSpc>
                <a:spcPts val="2600"/>
              </a:lnSpc>
              <a:spcBef>
                <a:spcPts val="600"/>
              </a:spcBef>
            </a:pPr>
            <a:r>
              <a:rPr lang="en-US" altLang="en-US" b="1"/>
              <a:t>Topic: </a:t>
            </a:r>
            <a:r>
              <a:rPr lang="en-US" altLang="en-US"/>
              <a:t>Consumer Roles</a:t>
            </a:r>
          </a:p>
        </p:txBody>
      </p:sp>
      <p:sp>
        <p:nvSpPr>
          <p:cNvPr id="16388"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spcBef>
                <a:spcPct val="0"/>
              </a:spcBef>
              <a:buClrTx/>
              <a:buFontTx/>
              <a:buNone/>
            </a:pPr>
            <a:fld id="{D2D3679C-CA08-4F35-B3D9-E0929AD5504A}" type="slidenum">
              <a:rPr lang="en-US" altLang="en-US" sz="1000"/>
              <a:pPr>
                <a:spcBef>
                  <a:spcPct val="0"/>
                </a:spcBef>
                <a:buClrTx/>
                <a:buFontTx/>
                <a:buNone/>
              </a:pPr>
              <a:t>1</a:t>
            </a:fld>
            <a:endParaRPr lang="en-US" altLang="en-US" sz="10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Roles for Consumers and Other PLWH</a:t>
            </a:r>
          </a:p>
        </p:txBody>
      </p:sp>
      <p:sp>
        <p:nvSpPr>
          <p:cNvPr id="25603" name="Content Placeholder 2"/>
          <p:cNvSpPr>
            <a:spLocks noGrp="1"/>
          </p:cNvSpPr>
          <p:nvPr>
            <p:ph sz="half" idx="1"/>
          </p:nvPr>
        </p:nvSpPr>
        <p:spPr>
          <a:xfrm>
            <a:off x="457200" y="1737360"/>
            <a:ext cx="4038600" cy="4572000"/>
          </a:xfrm>
        </p:spPr>
        <p:txBody>
          <a:bodyPr>
            <a:normAutofit fontScale="77500" lnSpcReduction="20000"/>
          </a:bodyPr>
          <a:lstStyle/>
          <a:p>
            <a:pPr>
              <a:spcBef>
                <a:spcPts val="1200"/>
              </a:spcBef>
            </a:pPr>
            <a:r>
              <a:rPr lang="en-US" altLang="en-US" dirty="0"/>
              <a:t>PC/PB member </a:t>
            </a:r>
          </a:p>
          <a:p>
            <a:pPr>
              <a:spcBef>
                <a:spcPts val="1200"/>
              </a:spcBef>
            </a:pPr>
            <a:r>
              <a:rPr lang="en-US" altLang="en-US" dirty="0"/>
              <a:t>Member of a PLWH or consumer committee/caucus</a:t>
            </a:r>
          </a:p>
          <a:p>
            <a:pPr>
              <a:spcBef>
                <a:spcPts val="1200"/>
              </a:spcBef>
            </a:pPr>
            <a:r>
              <a:rPr lang="en-US" altLang="en-US" dirty="0"/>
              <a:t>Member of a non-governance committee, such as Needs Assessment</a:t>
            </a:r>
          </a:p>
          <a:p>
            <a:pPr>
              <a:spcBef>
                <a:spcPts val="1200"/>
              </a:spcBef>
            </a:pPr>
            <a:r>
              <a:rPr lang="en-US" altLang="en-US" dirty="0"/>
              <a:t>Member of a </a:t>
            </a:r>
            <a:r>
              <a:rPr lang="en-US" altLang="en-US" dirty="0" err="1"/>
              <a:t>subrecipient’s</a:t>
            </a:r>
            <a:r>
              <a:rPr lang="en-US" altLang="en-US" dirty="0"/>
              <a:t> Consumer Advisory Board </a:t>
            </a:r>
          </a:p>
          <a:p>
            <a:pPr>
              <a:spcBef>
                <a:spcPts val="1200"/>
              </a:spcBef>
            </a:pPr>
            <a:r>
              <a:rPr lang="en-US" altLang="en-US" dirty="0"/>
              <a:t>Member of a short-term task force or work group</a:t>
            </a:r>
          </a:p>
          <a:p>
            <a:pPr>
              <a:spcBef>
                <a:spcPts val="1200"/>
              </a:spcBef>
            </a:pPr>
            <a:r>
              <a:rPr lang="en-US" altLang="en-US" dirty="0"/>
              <a:t>Member of the public attending PC/PB or committee meetings</a:t>
            </a:r>
          </a:p>
        </p:txBody>
      </p:sp>
      <p:sp>
        <p:nvSpPr>
          <p:cNvPr id="4" name="Content Placeholder 3"/>
          <p:cNvSpPr>
            <a:spLocks noGrp="1"/>
          </p:cNvSpPr>
          <p:nvPr>
            <p:ph sz="half" idx="2"/>
          </p:nvPr>
        </p:nvSpPr>
        <p:spPr>
          <a:xfrm>
            <a:off x="4648200" y="1737360"/>
            <a:ext cx="4038600" cy="4572000"/>
          </a:xfrm>
        </p:spPr>
        <p:txBody>
          <a:bodyPr/>
          <a:lstStyle/>
          <a:p>
            <a:pPr>
              <a:spcBef>
                <a:spcPts val="1200"/>
              </a:spcBef>
            </a:pPr>
            <a:r>
              <a:rPr lang="en-US" altLang="en-US" sz="2200" dirty="0"/>
              <a:t>Participant in town hall or other public meetings </a:t>
            </a:r>
          </a:p>
          <a:p>
            <a:pPr>
              <a:spcBef>
                <a:spcPts val="1200"/>
              </a:spcBef>
            </a:pPr>
            <a:r>
              <a:rPr lang="en-US" altLang="en-US" sz="2200" dirty="0"/>
              <a:t>Needs assessment survey respondent or focus group participant</a:t>
            </a:r>
          </a:p>
          <a:p>
            <a:pPr>
              <a:spcBef>
                <a:spcPts val="1200"/>
              </a:spcBef>
            </a:pPr>
            <a:r>
              <a:rPr lang="en-US" altLang="en-US" sz="2200" dirty="0"/>
              <a:t>Clinical Quality Management (CQM) participant – responding to a consumer satisfaction survey or serving on a recipient’s CQM Committee</a:t>
            </a:r>
          </a:p>
          <a:p>
            <a:pPr>
              <a:spcBef>
                <a:spcPts val="1200"/>
              </a:spcBef>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Benefits of Consumer Involvement</a:t>
            </a:r>
          </a:p>
        </p:txBody>
      </p:sp>
      <p:sp>
        <p:nvSpPr>
          <p:cNvPr id="26627" name="Content Placeholder 2"/>
          <p:cNvSpPr>
            <a:spLocks noGrp="1"/>
          </p:cNvSpPr>
          <p:nvPr>
            <p:ph idx="1"/>
          </p:nvPr>
        </p:nvSpPr>
        <p:spPr/>
        <p:txBody>
          <a:bodyPr/>
          <a:lstStyle/>
          <a:p>
            <a:r>
              <a:rPr lang="en-US" altLang="en-US" sz="2400" dirty="0"/>
              <a:t>Links the PC/PB and the community it serves</a:t>
            </a:r>
          </a:p>
          <a:p>
            <a:r>
              <a:rPr lang="en-US" altLang="en-US" sz="2400" dirty="0"/>
              <a:t>Helps ensure that services reflect client needs</a:t>
            </a:r>
          </a:p>
          <a:p>
            <a:r>
              <a:rPr lang="en-US" altLang="en-US" sz="2400" dirty="0"/>
              <a:t>Provides a practical “user” perspective on service models, quality, and effectiveness</a:t>
            </a:r>
          </a:p>
          <a:p>
            <a:r>
              <a:rPr lang="en-US" altLang="en-US" sz="2400" dirty="0"/>
              <a:t>Real-time feedback on new and emerging issues </a:t>
            </a:r>
          </a:p>
          <a:p>
            <a:r>
              <a:rPr lang="en-US" altLang="en-US" sz="2400" dirty="0"/>
              <a:t>Helps in understanding the diverse service needs of various subpopulations</a:t>
            </a:r>
          </a:p>
          <a:p>
            <a:r>
              <a:rPr lang="en-US" altLang="en-US" sz="2400" dirty="0"/>
              <a:t>Other?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altLang="en-US" dirty="0"/>
              <a:t>Maximizing Consumer </a:t>
            </a:r>
            <a:br>
              <a:rPr lang="en-US" altLang="en-US" dirty="0"/>
            </a:br>
            <a:r>
              <a:rPr lang="en-US" altLang="en-US" dirty="0"/>
              <a:t>Participation Opportunities</a:t>
            </a:r>
          </a:p>
        </p:txBody>
      </p:sp>
      <p:sp>
        <p:nvSpPr>
          <p:cNvPr id="3" name="Content Placeholder 2">
            <a:extLst>
              <a:ext uri="{FF2B5EF4-FFF2-40B4-BE49-F238E27FC236}">
                <a16:creationId xmlns:a16="http://schemas.microsoft.com/office/drawing/2014/main" id="{E617264B-FEB3-41B1-A206-800CA7A78CE6}"/>
              </a:ext>
            </a:extLst>
          </p:cNvPr>
          <p:cNvSpPr>
            <a:spLocks noGrp="1"/>
          </p:cNvSpPr>
          <p:nvPr>
            <p:ph idx="1"/>
          </p:nvPr>
        </p:nvSpPr>
        <p:spPr/>
        <p:txBody>
          <a:bodyPr/>
          <a:lstStyle/>
          <a:p>
            <a:pPr marL="0" indent="0">
              <a:buFont typeface="Arial" charset="0"/>
              <a:buNone/>
              <a:defRPr/>
            </a:pPr>
            <a:r>
              <a:rPr lang="en-US" sz="2400" b="1" dirty="0"/>
              <a:t>The PC/PB can encourage consumer participation through bylaws provisions such as:</a:t>
            </a:r>
          </a:p>
          <a:p>
            <a:pPr>
              <a:spcBef>
                <a:spcPts val="1200"/>
              </a:spcBef>
              <a:buFont typeface="Arial" charset="0"/>
              <a:buChar char="•"/>
              <a:defRPr/>
            </a:pPr>
            <a:r>
              <a:rPr lang="en-US" sz="2400" dirty="0"/>
              <a:t>A PLWH committee or caucus open to both PC/PB members and non-members</a:t>
            </a:r>
          </a:p>
          <a:p>
            <a:pPr>
              <a:spcBef>
                <a:spcPts val="1200"/>
              </a:spcBef>
              <a:buFont typeface="Arial" charset="0"/>
              <a:buChar char="•"/>
              <a:defRPr/>
            </a:pPr>
            <a:r>
              <a:rPr lang="en-US" sz="2400" dirty="0"/>
              <a:t>A requirement that all committees include consumer members</a:t>
            </a:r>
          </a:p>
          <a:p>
            <a:pPr>
              <a:spcBef>
                <a:spcPts val="1200"/>
              </a:spcBef>
              <a:buFont typeface="Arial" charset="0"/>
              <a:buChar char="•"/>
              <a:defRPr/>
            </a:pPr>
            <a:r>
              <a:rPr lang="en-US" sz="2400" dirty="0"/>
              <a:t>Quorum requirements that consumers be present at PC/PB and committee meetings</a:t>
            </a:r>
          </a:p>
          <a:p>
            <a:pPr>
              <a:spcBef>
                <a:spcPts val="1200"/>
              </a:spcBef>
              <a:buFont typeface="Arial" charset="0"/>
              <a:buChar char="•"/>
              <a:defRPr/>
            </a:pPr>
            <a:r>
              <a:rPr lang="en-US" sz="2400" dirty="0"/>
              <a:t>Procedures for non-PC/PB members to serve on </a:t>
            </a:r>
            <a:br>
              <a:rPr lang="en-US" sz="2400" dirty="0"/>
            </a:br>
            <a:r>
              <a:rPr lang="en-US" sz="2400" dirty="0"/>
              <a:t>non-governance committees (like Needs Assessment)</a:t>
            </a:r>
          </a:p>
          <a:p>
            <a:pPr>
              <a:buFont typeface="Arial" charset="0"/>
              <a:buChar char="•"/>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dirty="0"/>
              <a:t>Maximizing Consumer </a:t>
            </a:r>
            <a:br>
              <a:rPr lang="en-US" altLang="en-US" dirty="0"/>
            </a:br>
            <a:r>
              <a:rPr lang="en-US" altLang="en-US" dirty="0"/>
              <a:t>Participation Opportunities (cont. 1)</a:t>
            </a:r>
          </a:p>
        </p:txBody>
      </p:sp>
      <p:sp>
        <p:nvSpPr>
          <p:cNvPr id="3" name="Content Placeholder 2">
            <a:extLst>
              <a:ext uri="{FF2B5EF4-FFF2-40B4-BE49-F238E27FC236}">
                <a16:creationId xmlns:a16="http://schemas.microsoft.com/office/drawing/2014/main" id="{17D9D18F-A7F9-40EA-8291-D0377A56676B}"/>
              </a:ext>
            </a:extLst>
          </p:cNvPr>
          <p:cNvSpPr>
            <a:spLocks noGrp="1"/>
          </p:cNvSpPr>
          <p:nvPr>
            <p:ph idx="1"/>
          </p:nvPr>
        </p:nvSpPr>
        <p:spPr>
          <a:xfrm>
            <a:off x="457200" y="1736725"/>
            <a:ext cx="8229600" cy="4572000"/>
          </a:xfrm>
        </p:spPr>
        <p:txBody>
          <a:bodyPr rtlCol="0">
            <a:noAutofit/>
          </a:bodyPr>
          <a:lstStyle/>
          <a:p>
            <a:pPr marL="0" indent="0" fontAlgn="auto">
              <a:spcAft>
                <a:spcPts val="0"/>
              </a:spcAft>
              <a:buFont typeface="Arial" panose="020B0604020202020204" pitchFamily="34" charset="0"/>
              <a:buNone/>
              <a:defRPr/>
            </a:pPr>
            <a:r>
              <a:rPr lang="en-US" sz="2400" b="1" dirty="0"/>
              <a:t>PC/PBs can encourage consumer involvement through planning processes that call for:</a:t>
            </a:r>
          </a:p>
          <a:p>
            <a:pPr fontAlgn="auto">
              <a:spcBef>
                <a:spcPts val="600"/>
              </a:spcBef>
              <a:spcAft>
                <a:spcPts val="0"/>
              </a:spcAft>
              <a:defRPr/>
            </a:pPr>
            <a:r>
              <a:rPr lang="en-US" sz="2400" dirty="0"/>
              <a:t>Consumer input through regular needs assessment surveys, focus groups, and special studies</a:t>
            </a:r>
          </a:p>
          <a:p>
            <a:pPr fontAlgn="auto">
              <a:spcBef>
                <a:spcPts val="600"/>
              </a:spcBef>
              <a:spcAft>
                <a:spcPts val="0"/>
              </a:spcAft>
              <a:defRPr/>
            </a:pPr>
            <a:r>
              <a:rPr lang="en-US" sz="2400" dirty="0"/>
              <a:t>Regular feedback and input sessions in varied locations within the service area</a:t>
            </a:r>
          </a:p>
          <a:p>
            <a:pPr fontAlgn="auto">
              <a:spcBef>
                <a:spcPts val="600"/>
              </a:spcBef>
              <a:spcAft>
                <a:spcPts val="0"/>
              </a:spcAft>
              <a:defRPr/>
            </a:pPr>
            <a:r>
              <a:rPr lang="en-US" sz="2400" dirty="0"/>
              <a:t>Use of social media to announce meetings and events and report on activities and decisions</a:t>
            </a:r>
          </a:p>
          <a:p>
            <a:pPr fontAlgn="auto">
              <a:spcBef>
                <a:spcPts val="600"/>
              </a:spcBef>
              <a:spcAft>
                <a:spcPts val="0"/>
              </a:spcAft>
              <a:defRPr/>
            </a:pPr>
            <a:r>
              <a:rPr lang="en-US" sz="2400" dirty="0"/>
              <a:t>Telephone or other electronic access to meetings</a:t>
            </a:r>
          </a:p>
          <a:p>
            <a:pPr fontAlgn="auto">
              <a:spcBef>
                <a:spcPts val="600"/>
              </a:spcBef>
              <a:spcAft>
                <a:spcPts val="0"/>
              </a:spcAft>
              <a:defRPr/>
            </a:pPr>
            <a:r>
              <a:rPr lang="en-US" sz="2400" dirty="0"/>
              <a:t>Structured public comment periods at all meetings</a:t>
            </a:r>
          </a:p>
          <a:p>
            <a:pPr fontAlgn="auto">
              <a:spcBef>
                <a:spcPts val="600"/>
              </a:spcBef>
              <a:spcAft>
                <a:spcPts val="0"/>
              </a:spcAft>
              <a:defRPr/>
            </a:pPr>
            <a:r>
              <a:rPr lang="en-US" sz="2400" dirty="0"/>
              <a:t>Regular communication with existing PLWH groups</a:t>
            </a:r>
          </a:p>
          <a:p>
            <a:pPr fontAlgn="auto">
              <a:spcAft>
                <a:spcPts val="0"/>
              </a:spcAft>
              <a:defRPr/>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dirty="0"/>
              <a:t>Maximizing Consumer </a:t>
            </a:r>
            <a:br>
              <a:rPr lang="en-US" altLang="en-US" dirty="0"/>
            </a:br>
            <a:r>
              <a:rPr lang="en-US" altLang="en-US" dirty="0"/>
              <a:t>Participation Opportunities (cont. </a:t>
            </a:r>
            <a:r>
              <a:rPr lang="en-US" altLang="en-US"/>
              <a:t>2)</a:t>
            </a:r>
            <a:endParaRPr lang="en-US" altLang="en-US" dirty="0"/>
          </a:p>
        </p:txBody>
      </p:sp>
      <p:sp>
        <p:nvSpPr>
          <p:cNvPr id="3" name="Content Placeholder 2">
            <a:extLst>
              <a:ext uri="{FF2B5EF4-FFF2-40B4-BE49-F238E27FC236}">
                <a16:creationId xmlns:a16="http://schemas.microsoft.com/office/drawing/2014/main" id="{4AD06DF2-EF2D-45D1-A3E7-671AB6ED22F4}"/>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en-US" sz="2400" b="1" dirty="0"/>
              <a:t>PC/PBs can also: </a:t>
            </a:r>
          </a:p>
          <a:p>
            <a:pPr fontAlgn="auto">
              <a:spcBef>
                <a:spcPts val="1200"/>
              </a:spcBef>
              <a:spcAft>
                <a:spcPts val="0"/>
              </a:spcAft>
              <a:defRPr/>
            </a:pPr>
            <a:r>
              <a:rPr lang="en-US" sz="2400" dirty="0"/>
              <a:t>Actively publicize opportunities for participation</a:t>
            </a:r>
          </a:p>
          <a:p>
            <a:pPr fontAlgn="auto">
              <a:spcBef>
                <a:spcPts val="1200"/>
              </a:spcBef>
              <a:spcAft>
                <a:spcPts val="0"/>
              </a:spcAft>
              <a:defRPr/>
            </a:pPr>
            <a:r>
              <a:rPr lang="en-US" sz="2400" dirty="0"/>
              <a:t>Identify and actively target specific PLWH subpopulations whose involvement is especially needed – with the help of PC/PB members from those communities</a:t>
            </a:r>
          </a:p>
          <a:p>
            <a:pPr fontAlgn="auto">
              <a:spcBef>
                <a:spcPts val="1200"/>
              </a:spcBef>
              <a:spcAft>
                <a:spcPts val="0"/>
              </a:spcAft>
              <a:defRPr/>
            </a:pPr>
            <a:r>
              <a:rPr lang="en-US" sz="2400" dirty="0"/>
              <a:t>Provide leadership development opportunities for consumers </a:t>
            </a:r>
          </a:p>
          <a:p>
            <a:pPr fontAlgn="auto">
              <a:spcBef>
                <a:spcPts val="1200"/>
              </a:spcBef>
              <a:spcAft>
                <a:spcPts val="0"/>
              </a:spcAft>
              <a:defRPr/>
            </a:pPr>
            <a:r>
              <a:rPr lang="en-US" sz="2400" dirty="0"/>
              <a:t>Other?</a:t>
            </a:r>
          </a:p>
          <a:p>
            <a:pPr fontAlgn="auto">
              <a:spcAft>
                <a:spcPts val="0"/>
              </a:spcAft>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How Individual PC/PB Members </a:t>
            </a:r>
            <a:br>
              <a:rPr lang="en-US" altLang="en-US"/>
            </a:br>
            <a:r>
              <a:rPr lang="en-US" altLang="en-US"/>
              <a:t>Can Support Consumer Involvement</a:t>
            </a:r>
          </a:p>
        </p:txBody>
      </p:sp>
      <p:sp>
        <p:nvSpPr>
          <p:cNvPr id="30723" name="Content Placeholder 2"/>
          <p:cNvSpPr>
            <a:spLocks noGrp="1"/>
          </p:cNvSpPr>
          <p:nvPr>
            <p:ph idx="1"/>
          </p:nvPr>
        </p:nvSpPr>
        <p:spPr/>
        <p:txBody>
          <a:bodyPr/>
          <a:lstStyle/>
          <a:p>
            <a:pPr>
              <a:spcBef>
                <a:spcPts val="600"/>
              </a:spcBef>
            </a:pPr>
            <a:r>
              <a:rPr lang="en-US" altLang="en-US" sz="2400" dirty="0"/>
              <a:t>Serve as a liaison to a specific PLWH subpopulation or geographic community</a:t>
            </a:r>
          </a:p>
          <a:p>
            <a:pPr>
              <a:spcBef>
                <a:spcPts val="600"/>
              </a:spcBef>
            </a:pPr>
            <a:r>
              <a:rPr lang="en-US" altLang="en-US" sz="2400" dirty="0"/>
              <a:t>Personally encourage participation in PC/PB town hall meetings and needs assessment activities</a:t>
            </a:r>
          </a:p>
          <a:p>
            <a:pPr>
              <a:spcBef>
                <a:spcPts val="600"/>
              </a:spcBef>
            </a:pPr>
            <a:r>
              <a:rPr lang="en-US" altLang="en-US" sz="2400" dirty="0"/>
              <a:t>Represent the PC/PB at community or PLWH events </a:t>
            </a:r>
          </a:p>
          <a:p>
            <a:pPr>
              <a:spcBef>
                <a:spcPts val="600"/>
              </a:spcBef>
            </a:pPr>
            <a:r>
              <a:rPr lang="en-US" altLang="en-US" sz="2400" dirty="0"/>
              <a:t>Invite other consumers to attend a PLWH committee or caucus meeting</a:t>
            </a:r>
          </a:p>
          <a:p>
            <a:pPr>
              <a:spcBef>
                <a:spcPts val="600"/>
              </a:spcBef>
            </a:pPr>
            <a:r>
              <a:rPr lang="en-US" altLang="en-US" sz="2400" dirty="0"/>
              <a:t>Serve as a mentor for a new PC/PB member</a:t>
            </a:r>
          </a:p>
          <a:p>
            <a:pPr>
              <a:spcBef>
                <a:spcPts val="600"/>
              </a:spcBef>
            </a:pPr>
            <a:r>
              <a:rPr lang="en-US" altLang="en-US" sz="2400" dirty="0"/>
              <a:t>Speak positively in the community about the benefits of active participation</a:t>
            </a:r>
          </a:p>
          <a:p>
            <a:pPr>
              <a:spcBef>
                <a:spcPts val="600"/>
              </a:spcBef>
            </a:pPr>
            <a:r>
              <a:rPr lang="en-US" altLang="en-US" sz="2400" dirty="0"/>
              <a:t>Other?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a:t>Sum-Up</a:t>
            </a:r>
          </a:p>
        </p:txBody>
      </p:sp>
      <p:sp>
        <p:nvSpPr>
          <p:cNvPr id="31747" name="Content Placeholder 2"/>
          <p:cNvSpPr>
            <a:spLocks noGrp="1"/>
          </p:cNvSpPr>
          <p:nvPr>
            <p:ph idx="1"/>
          </p:nvPr>
        </p:nvSpPr>
        <p:spPr/>
        <p:txBody>
          <a:bodyPr/>
          <a:lstStyle/>
          <a:p>
            <a:pPr>
              <a:spcBef>
                <a:spcPts val="1200"/>
              </a:spcBef>
            </a:pPr>
            <a:r>
              <a:rPr lang="en-US" altLang="en-US" sz="2400" dirty="0"/>
              <a:t>Legislation requires participation of RWHAP Part A consumers and other PLWH in the work of the PC/PB</a:t>
            </a:r>
          </a:p>
          <a:p>
            <a:pPr>
              <a:spcBef>
                <a:spcPts val="1200"/>
              </a:spcBef>
            </a:pPr>
            <a:r>
              <a:rPr lang="en-US" altLang="en-US" sz="2400" dirty="0"/>
              <a:t>1/3 of voting members of a PC must be unaligned consumers of Part A services</a:t>
            </a:r>
          </a:p>
          <a:p>
            <a:pPr>
              <a:spcBef>
                <a:spcPts val="1200"/>
              </a:spcBef>
            </a:pPr>
            <a:r>
              <a:rPr lang="en-US" altLang="en-US" sz="2400" dirty="0"/>
              <a:t>PC/PB must obtain input from PLWH including consumers as part of its needs assessment</a:t>
            </a:r>
          </a:p>
          <a:p>
            <a:pPr>
              <a:spcBef>
                <a:spcPts val="1200"/>
              </a:spcBef>
            </a:pPr>
            <a:r>
              <a:rPr lang="en-US" altLang="en-US" sz="2400" dirty="0"/>
              <a:t>Many levels and types of participation open to consumers – all are important for sound planning and decision making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Optional Slides </a:t>
            </a:r>
            <a:br>
              <a:rPr lang="en-US" altLang="en-US"/>
            </a:br>
            <a:r>
              <a:rPr lang="en-US" altLang="en-US"/>
              <a:t>for Role Play Activity</a:t>
            </a:r>
          </a:p>
        </p:txBody>
      </p:sp>
      <p:sp>
        <p:nvSpPr>
          <p:cNvPr id="2" name="Text Placeholder 1"/>
          <p:cNvSpPr>
            <a:spLocks noGrp="1"/>
          </p:cNvSpPr>
          <p:nvPr>
            <p:ph type="body"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Quick Activities to Apply Knowledge</a:t>
            </a:r>
          </a:p>
        </p:txBody>
      </p:sp>
      <p:sp>
        <p:nvSpPr>
          <p:cNvPr id="3" name="Content Placeholder 2"/>
          <p:cNvSpPr>
            <a:spLocks noGrp="1"/>
          </p:cNvSpPr>
          <p:nvPr>
            <p:ph idx="1"/>
          </p:nvPr>
        </p:nvSpPr>
        <p:spPr/>
        <p:txBody>
          <a:bodyPr/>
          <a:lstStyle/>
          <a:p>
            <a:pPr marL="0" indent="0">
              <a:buNone/>
            </a:pPr>
            <a:r>
              <a:rPr lang="en-US" sz="2600" dirty="0"/>
              <a:t>Following are 2 quick activities – a scenario and a discussion – to increase interaction during your presentation/  lecturette and help participants apply what they are learning to practical situations. Revise them if needed to fit your situation, and use them in small groups or pairs, or in the full group. Following is the title of each activity and where you may want to insert it:</a:t>
            </a:r>
          </a:p>
          <a:p>
            <a:r>
              <a:rPr lang="en-US" sz="2600" dirty="0"/>
              <a:t>Insert Scenario A: Impact of Consumer Participation after slide 11</a:t>
            </a:r>
          </a:p>
          <a:p>
            <a:r>
              <a:rPr lang="en-US" sz="2600" dirty="0"/>
              <a:t>Insert Discussion B: Strengthening Consumer Membership after slide 15</a:t>
            </a:r>
          </a:p>
        </p:txBody>
      </p:sp>
    </p:spTree>
    <p:extLst>
      <p:ext uri="{BB962C8B-B14F-4D97-AF65-F5344CB8AC3E}">
        <p14:creationId xmlns:p14="http://schemas.microsoft.com/office/powerpoint/2010/main" val="3002623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61206FE-4542-47D8-9E21-1784BBD09C7D}"/>
              </a:ext>
            </a:extLst>
          </p:cNvPr>
          <p:cNvSpPr txBox="1">
            <a:spLocks/>
          </p:cNvSpPr>
          <p:nvPr/>
        </p:nvSpPr>
        <p:spPr>
          <a:xfrm>
            <a:off x="6629400" y="6264275"/>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19</a:t>
            </a:fld>
            <a:endParaRPr lang="en-US" altLang="en-US" dirty="0"/>
          </a:p>
        </p:txBody>
      </p:sp>
      <p:sp>
        <p:nvSpPr>
          <p:cNvPr id="3" name="Content Placeholder 2"/>
          <p:cNvSpPr>
            <a:spLocks noGrp="1"/>
          </p:cNvSpPr>
          <p:nvPr>
            <p:ph idx="1"/>
          </p:nvPr>
        </p:nvSpPr>
        <p:spPr>
          <a:xfrm>
            <a:off x="477982" y="1828800"/>
            <a:ext cx="8229600" cy="4800600"/>
          </a:xfrm>
          <a:ln w="38100">
            <a:noFill/>
          </a:ln>
        </p:spPr>
        <p:txBody>
          <a:bodyPr>
            <a:normAutofit lnSpcReduction="10000"/>
          </a:bodyPr>
          <a:lstStyle/>
          <a:p>
            <a:pPr marL="0" indent="0">
              <a:spcBef>
                <a:spcPts val="1800"/>
              </a:spcBef>
              <a:buClrTx/>
              <a:buNone/>
            </a:pPr>
            <a:r>
              <a:rPr lang="en-US" sz="2400" dirty="0"/>
              <a:t>For several years, your PC/PB has had trouble recruiting and retaining consumer members and getting other consumer input. Over the past year, your PC/PB has placed high priority on strengthening the Consumer Committee. It is now a standing committee, receives extensive training, and works closely with the Needs Assessment Committee on developing survey tools and identifying people with HIV who are out of care. This year the PC/PB had more applications than consumer member vacancies, and the CEO just made appointments. The Executive Committee agenda for this month calls for a discussion of how best to fully engage and retain these new members. </a:t>
            </a:r>
          </a:p>
          <a:p>
            <a:pPr>
              <a:spcBef>
                <a:spcPts val="600"/>
              </a:spcBef>
              <a:buClrTx/>
            </a:pPr>
            <a:r>
              <a:rPr lang="en-US" sz="2400" dirty="0"/>
              <a:t>What are the 3-4 most important actions the PC/PB should take to ensure that these new consumer members become active and participate fully in decision making?</a:t>
            </a:r>
          </a:p>
          <a:p>
            <a:pPr marL="0" indent="0">
              <a:spcBef>
                <a:spcPts val="1800"/>
              </a:spcBef>
              <a:buClrTx/>
              <a:buNone/>
            </a:pPr>
            <a:endParaRPr lang="en-US" sz="2400" dirty="0"/>
          </a:p>
          <a:p>
            <a:pPr marL="514350" indent="-514350">
              <a:buClrTx/>
              <a:buFont typeface="+mj-lt"/>
              <a:buAutoNum type="arabicPeriod"/>
            </a:pPr>
            <a:endParaRPr lang="en-US" sz="2400" b="1" i="1" dirty="0"/>
          </a:p>
        </p:txBody>
      </p:sp>
      <p:sp>
        <p:nvSpPr>
          <p:cNvPr id="2" name="Title 1"/>
          <p:cNvSpPr>
            <a:spLocks noGrp="1"/>
          </p:cNvSpPr>
          <p:nvPr>
            <p:ph type="title"/>
          </p:nvPr>
        </p:nvSpPr>
        <p:spPr/>
        <p:txBody>
          <a:bodyPr/>
          <a:lstStyle/>
          <a:p>
            <a:r>
              <a:rPr lang="en-US" dirty="0"/>
              <a:t>Quick Scenario A: </a:t>
            </a:r>
            <a:br>
              <a:rPr lang="en-US" dirty="0"/>
            </a:br>
            <a:r>
              <a:rPr lang="en-US" dirty="0"/>
              <a:t>Impact of Consumer Participation</a:t>
            </a:r>
          </a:p>
        </p:txBody>
      </p:sp>
    </p:spTree>
    <p:extLst>
      <p:ext uri="{BB962C8B-B14F-4D97-AF65-F5344CB8AC3E}">
        <p14:creationId xmlns:p14="http://schemas.microsoft.com/office/powerpoint/2010/main" val="3154194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p:txBody>
          <a:bodyPr/>
          <a:lstStyle/>
          <a:p>
            <a:r>
              <a:rPr lang="en-US" altLang="en-US" dirty="0"/>
              <a:t>Consumer Roles in PC/PB Activities &amp; Decision Making</a:t>
            </a:r>
          </a:p>
        </p:txBody>
      </p:sp>
      <p:sp>
        <p:nvSpPr>
          <p:cNvPr id="17411" name="Text Placeholder 5"/>
          <p:cNvSpPr>
            <a:spLocks noGrp="1"/>
          </p:cNvSpPr>
          <p:nvPr>
            <p:ph type="body" idx="1"/>
          </p:nvPr>
        </p:nvSpPr>
        <p:spPr/>
        <p:txBody>
          <a:bodyPr/>
          <a:lstStyle/>
          <a:p>
            <a:r>
              <a:rPr lang="en-US" altLang="en-US"/>
              <a:t>Legislative Requirements</a:t>
            </a:r>
          </a:p>
          <a:p>
            <a:r>
              <a:rPr lang="en-US" altLang="en-US"/>
              <a:t>Central Roles of PLWH and Consumers in Planning</a:t>
            </a:r>
          </a:p>
          <a:p>
            <a:r>
              <a:rPr lang="en-US" altLang="en-US"/>
              <a:t>Benefits of Consumer Involvement</a:t>
            </a:r>
          </a:p>
          <a:p>
            <a:r>
              <a:rPr lang="en-US" altLang="en-US"/>
              <a:t>Maximizing Consumer Participation Opportunities</a:t>
            </a:r>
          </a:p>
          <a:p>
            <a:endParaRPr lang="en-US" altLang="en-US"/>
          </a:p>
          <a:p>
            <a:endParaRPr lang="en-US" altLang="en-US"/>
          </a:p>
        </p:txBody>
      </p:sp>
      <p:sp>
        <p:nvSpPr>
          <p:cNvPr id="1741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spcBef>
                <a:spcPct val="0"/>
              </a:spcBef>
              <a:buClrTx/>
              <a:buFontTx/>
              <a:buNone/>
            </a:pPr>
            <a:fld id="{4850C607-95E6-41BF-82F4-9EDA35207825}" type="slidenum">
              <a:rPr lang="en-US" altLang="en-US" sz="1000"/>
              <a:pPr>
                <a:spcBef>
                  <a:spcPct val="0"/>
                </a:spcBef>
                <a:buClrTx/>
                <a:buFontTx/>
                <a:buNone/>
              </a:pPr>
              <a:t>2</a:t>
            </a:fld>
            <a:endParaRPr lang="en-US" altLang="en-US" sz="1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D61206FE-4542-47D8-9E21-1784BBD09C7D}"/>
              </a:ext>
            </a:extLst>
          </p:cNvPr>
          <p:cNvSpPr txBox="1">
            <a:spLocks/>
          </p:cNvSpPr>
          <p:nvPr/>
        </p:nvSpPr>
        <p:spPr>
          <a:xfrm>
            <a:off x="6629400" y="6264275"/>
            <a:ext cx="2057400" cy="365125"/>
          </a:xfrm>
          <a:prstGeom prst="rect">
            <a:avLst/>
          </a:prstGeom>
        </p:spPr>
        <p:txBody>
          <a:bodyPr vert="horz" lIns="91440" tIns="45720" rIns="91440" bIns="45720" rtlCol="0" anchor="ctr"/>
          <a:lstStyle>
            <a:defPPr>
              <a:defRPr lang="en-US"/>
            </a:defPPr>
            <a:lvl1pPr algn="r" rtl="0" eaLnBrk="1" fontAlgn="base" hangingPunct="1">
              <a:spcBef>
                <a:spcPct val="0"/>
              </a:spcBef>
              <a:spcAft>
                <a:spcPct val="0"/>
              </a:spcAft>
              <a:defRPr sz="9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a:lstStyle>
          <a:p>
            <a:pPr>
              <a:defRPr/>
            </a:pPr>
            <a:fld id="{FE6E77D0-CF10-4022-A305-A67134FC1A19}" type="slidenum">
              <a:rPr lang="en-US" altLang="en-US" smtClean="0"/>
              <a:pPr>
                <a:defRPr/>
              </a:pPr>
              <a:t>20</a:t>
            </a:fld>
            <a:endParaRPr lang="en-US" altLang="en-US" dirty="0"/>
          </a:p>
        </p:txBody>
      </p:sp>
      <p:sp>
        <p:nvSpPr>
          <p:cNvPr id="3" name="Content Placeholder 2"/>
          <p:cNvSpPr>
            <a:spLocks noGrp="1"/>
          </p:cNvSpPr>
          <p:nvPr>
            <p:ph idx="1"/>
          </p:nvPr>
        </p:nvSpPr>
        <p:spPr>
          <a:xfrm>
            <a:off x="457200" y="1828800"/>
            <a:ext cx="8229600" cy="4800600"/>
          </a:xfrm>
          <a:ln w="38100">
            <a:noFill/>
          </a:ln>
        </p:spPr>
        <p:txBody>
          <a:bodyPr>
            <a:normAutofit fontScale="92500" lnSpcReduction="10000"/>
          </a:bodyPr>
          <a:lstStyle/>
          <a:p>
            <a:pPr marL="0" indent="0">
              <a:spcBef>
                <a:spcPts val="1800"/>
              </a:spcBef>
              <a:buClrTx/>
              <a:buNone/>
            </a:pPr>
            <a:r>
              <a:rPr lang="en-US" sz="2600" dirty="0"/>
              <a:t>Think about your PC/PB’s current status regarding consumer membership, including percent of unaligned consumer members, training provided, level of engagement, and the number of consumers in leadership roles in committees and the PC/PB as a whole. </a:t>
            </a:r>
            <a:r>
              <a:rPr lang="en-US" sz="2600" i="1" dirty="0"/>
              <a:t>Consider the first question and either question 2 or question 3, as assigned:</a:t>
            </a:r>
          </a:p>
          <a:p>
            <a:pPr marL="457200" indent="-457200">
              <a:spcBef>
                <a:spcPts val="600"/>
              </a:spcBef>
              <a:buClrTx/>
              <a:buAutoNum type="arabicPeriod"/>
            </a:pPr>
            <a:r>
              <a:rPr lang="en-US" sz="2600" dirty="0"/>
              <a:t>How well are you doing?</a:t>
            </a:r>
          </a:p>
          <a:p>
            <a:pPr marL="457200" indent="-457200">
              <a:spcBef>
                <a:spcPts val="600"/>
              </a:spcBef>
              <a:buClrTx/>
              <a:buAutoNum type="arabicPeriod"/>
            </a:pPr>
            <a:r>
              <a:rPr lang="en-US" sz="2600" dirty="0"/>
              <a:t>What changes in your Bylaws might increase consumer member participation? If you recently made Bylaws changes to support consumer membership, what were they?</a:t>
            </a:r>
          </a:p>
          <a:p>
            <a:pPr marL="457200" indent="-457200">
              <a:spcBef>
                <a:spcPts val="600"/>
              </a:spcBef>
              <a:buClrTx/>
              <a:buAutoNum type="arabicPeriod"/>
            </a:pPr>
            <a:r>
              <a:rPr lang="en-US" sz="2600" dirty="0"/>
              <a:t>What changes in planning processes might support consumer membership? If you have recently made changes, what were they?</a:t>
            </a:r>
          </a:p>
          <a:p>
            <a:pPr marL="514350" indent="-514350">
              <a:buClrTx/>
              <a:buFont typeface="+mj-lt"/>
              <a:buAutoNum type="arabicPeriod"/>
            </a:pPr>
            <a:endParaRPr lang="en-US" sz="2400" b="1" i="1" dirty="0"/>
          </a:p>
        </p:txBody>
      </p:sp>
      <p:sp>
        <p:nvSpPr>
          <p:cNvPr id="2" name="Title 1"/>
          <p:cNvSpPr>
            <a:spLocks noGrp="1"/>
          </p:cNvSpPr>
          <p:nvPr>
            <p:ph type="title"/>
          </p:nvPr>
        </p:nvSpPr>
        <p:spPr/>
        <p:txBody>
          <a:bodyPr/>
          <a:lstStyle/>
          <a:p>
            <a:r>
              <a:rPr lang="en-US" dirty="0"/>
              <a:t>Quick Discussion B: </a:t>
            </a:r>
            <a:br>
              <a:rPr lang="en-US" dirty="0"/>
            </a:br>
            <a:r>
              <a:rPr lang="en-US" dirty="0"/>
              <a:t>Strengthening Consumer Membership</a:t>
            </a:r>
          </a:p>
        </p:txBody>
      </p:sp>
    </p:spTree>
    <p:extLst>
      <p:ext uri="{BB962C8B-B14F-4D97-AF65-F5344CB8AC3E}">
        <p14:creationId xmlns:p14="http://schemas.microsoft.com/office/powerpoint/2010/main" val="529881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926CF51C-22D8-4588-B327-B8D368A74C06}"/>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en-US" b="1" dirty="0"/>
              <a:t>Background for the role play:</a:t>
            </a:r>
          </a:p>
          <a:p>
            <a:pPr fontAlgn="auto">
              <a:spcAft>
                <a:spcPts val="0"/>
              </a:spcAft>
              <a:buClr>
                <a:schemeClr val="tx2"/>
              </a:buClr>
              <a:defRPr/>
            </a:pPr>
            <a:r>
              <a:rPr lang="en-US" dirty="0"/>
              <a:t>PC/PB wants to increase consumer involvement at all levels</a:t>
            </a:r>
          </a:p>
          <a:p>
            <a:pPr fontAlgn="auto">
              <a:spcAft>
                <a:spcPts val="0"/>
              </a:spcAft>
              <a:buClr>
                <a:schemeClr val="tx2"/>
              </a:buClr>
              <a:defRPr/>
            </a:pPr>
            <a:r>
              <a:rPr lang="en-US" dirty="0"/>
              <a:t>An existing group of consumers at a large clinic has expressed interest in PC/PB involvement</a:t>
            </a:r>
          </a:p>
          <a:p>
            <a:pPr fontAlgn="auto">
              <a:spcAft>
                <a:spcPts val="0"/>
              </a:spcAft>
              <a:buClr>
                <a:schemeClr val="tx2"/>
              </a:buClr>
              <a:defRPr/>
            </a:pPr>
            <a:r>
              <a:rPr lang="en-US" dirty="0"/>
              <a:t>PC/PB leaders including Membership and Consumer Access (PLWH) Committee members arrange a meeting at the clinic </a:t>
            </a:r>
          </a:p>
          <a:p>
            <a:pPr fontAlgn="auto">
              <a:spcAft>
                <a:spcPts val="0"/>
              </a:spcAft>
              <a:defRPr/>
            </a:pPr>
            <a:endParaRPr lang="en-US" dirty="0"/>
          </a:p>
        </p:txBody>
      </p:sp>
      <p:sp>
        <p:nvSpPr>
          <p:cNvPr id="33794" name="Title 4"/>
          <p:cNvSpPr>
            <a:spLocks noGrp="1"/>
          </p:cNvSpPr>
          <p:nvPr>
            <p:ph type="title"/>
          </p:nvPr>
        </p:nvSpPr>
        <p:spPr/>
        <p:txBody>
          <a:bodyPr/>
          <a:lstStyle/>
          <a:p>
            <a:r>
              <a:rPr lang="en-US" altLang="en-US"/>
              <a:t>Role Play on Consumer Roles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lstStyle/>
          <a:p>
            <a:pPr>
              <a:buClr>
                <a:schemeClr val="tx2"/>
              </a:buClr>
            </a:pPr>
            <a:r>
              <a:rPr lang="en-US" altLang="en-US" dirty="0"/>
              <a:t>Three groups will prepare separately for their roles:</a:t>
            </a:r>
          </a:p>
          <a:p>
            <a:pPr lvl="1">
              <a:buClr>
                <a:schemeClr val="tx2"/>
              </a:buClr>
              <a:buFont typeface="Arial" panose="020B0604020202020204" pitchFamily="34" charset="0"/>
              <a:buChar char="•"/>
            </a:pPr>
            <a:r>
              <a:rPr lang="en-US" altLang="en-US" dirty="0"/>
              <a:t>PC/PB leadership </a:t>
            </a:r>
          </a:p>
          <a:p>
            <a:pPr lvl="1">
              <a:buClr>
                <a:schemeClr val="tx2"/>
              </a:buClr>
              <a:buFont typeface="Arial" panose="020B0604020202020204" pitchFamily="34" charset="0"/>
              <a:buChar char="•"/>
            </a:pPr>
            <a:r>
              <a:rPr lang="en-US" altLang="en-US" dirty="0"/>
              <a:t>PC/PB members from Membership and Consumer Access (PLWH) Committees</a:t>
            </a:r>
          </a:p>
          <a:p>
            <a:pPr lvl="1">
              <a:buClr>
                <a:schemeClr val="tx2"/>
              </a:buClr>
              <a:buFont typeface="Arial" panose="020B0604020202020204" pitchFamily="34" charset="0"/>
              <a:buChar char="•"/>
            </a:pPr>
            <a:r>
              <a:rPr lang="en-US" altLang="en-US" dirty="0"/>
              <a:t>Group of consumers interested in some level of involvement with the PC/PB</a:t>
            </a:r>
          </a:p>
          <a:p>
            <a:pPr>
              <a:spcBef>
                <a:spcPts val="1200"/>
              </a:spcBef>
              <a:buClr>
                <a:schemeClr val="tx2"/>
              </a:buClr>
            </a:pPr>
            <a:r>
              <a:rPr lang="en-US" altLang="en-US" dirty="0"/>
              <a:t>Groups have 20 minutes to prepare</a:t>
            </a:r>
          </a:p>
          <a:p>
            <a:pPr>
              <a:buClr>
                <a:schemeClr val="tx2"/>
              </a:buClr>
            </a:pPr>
            <a:r>
              <a:rPr lang="en-US" altLang="en-US" dirty="0"/>
              <a:t>Then representatives of each group will participate in the role play</a:t>
            </a:r>
          </a:p>
          <a:p>
            <a:endParaRPr lang="en-US" altLang="en-US" dirty="0"/>
          </a:p>
        </p:txBody>
      </p:sp>
      <p:sp>
        <p:nvSpPr>
          <p:cNvPr id="34818" name="Title 1"/>
          <p:cNvSpPr>
            <a:spLocks noGrp="1"/>
          </p:cNvSpPr>
          <p:nvPr>
            <p:ph type="title"/>
          </p:nvPr>
        </p:nvSpPr>
        <p:spPr/>
        <p:txBody>
          <a:bodyPr/>
          <a:lstStyle/>
          <a:p>
            <a:r>
              <a:rPr lang="en-US" altLang="en-US"/>
              <a:t>Preparing for the Role Play</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p:txBody>
          <a:bodyPr/>
          <a:lstStyle/>
          <a:p>
            <a:pPr>
              <a:buClr>
                <a:schemeClr val="tx2"/>
              </a:buClr>
            </a:pPr>
            <a:r>
              <a:rPr lang="en-US" altLang="en-US" dirty="0"/>
              <a:t>Choose someone to facilitate/coordinate your group in preparing for the role play</a:t>
            </a:r>
          </a:p>
          <a:p>
            <a:pPr>
              <a:buClr>
                <a:schemeClr val="tx2"/>
              </a:buClr>
            </a:pPr>
            <a:r>
              <a:rPr lang="en-US" altLang="en-US" dirty="0"/>
              <a:t>Decide how many people will represent you at the meeting</a:t>
            </a:r>
          </a:p>
          <a:p>
            <a:pPr>
              <a:buClr>
                <a:schemeClr val="tx2"/>
              </a:buClr>
            </a:pPr>
            <a:r>
              <a:rPr lang="en-US" altLang="en-US" dirty="0"/>
              <a:t>Choose your representatives</a:t>
            </a:r>
          </a:p>
          <a:p>
            <a:pPr>
              <a:buClr>
                <a:schemeClr val="tx2"/>
              </a:buClr>
            </a:pPr>
            <a:r>
              <a:rPr lang="en-US" altLang="en-US" dirty="0"/>
              <a:t>Use your </a:t>
            </a:r>
            <a:r>
              <a:rPr lang="en-US" altLang="en-US" b="1" dirty="0"/>
              <a:t>Role Information Sheet </a:t>
            </a:r>
            <a:r>
              <a:rPr lang="en-US" altLang="en-US" dirty="0"/>
              <a:t>to help your representatives prepare for the role play</a:t>
            </a:r>
          </a:p>
          <a:p>
            <a:pPr>
              <a:buClr>
                <a:schemeClr val="tx2"/>
              </a:buClr>
            </a:pPr>
            <a:r>
              <a:rPr lang="en-US" altLang="en-US" dirty="0"/>
              <a:t>If you are not one of the role play participants, be prepared to observe and share your observations</a:t>
            </a:r>
          </a:p>
        </p:txBody>
      </p:sp>
      <p:sp>
        <p:nvSpPr>
          <p:cNvPr id="35842" name="Title 1"/>
          <p:cNvSpPr>
            <a:spLocks noGrp="1"/>
          </p:cNvSpPr>
          <p:nvPr>
            <p:ph type="title"/>
          </p:nvPr>
        </p:nvSpPr>
        <p:spPr/>
        <p:txBody>
          <a:bodyPr/>
          <a:lstStyle/>
          <a:p>
            <a:r>
              <a:rPr lang="en-US" altLang="en-US"/>
              <a:t>Instructions for Groups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Content Placeholder 2"/>
          <p:cNvSpPr>
            <a:spLocks noGrp="1"/>
          </p:cNvSpPr>
          <p:nvPr>
            <p:ph idx="1"/>
          </p:nvPr>
        </p:nvSpPr>
        <p:spPr/>
        <p:txBody>
          <a:bodyPr/>
          <a:lstStyle/>
          <a:p>
            <a:pPr>
              <a:buClr>
                <a:schemeClr val="tx2"/>
              </a:buClr>
            </a:pPr>
            <a:r>
              <a:rPr lang="en-US" altLang="en-US" dirty="0"/>
              <a:t>How did the role play go – from the perspective of participants? Observers?</a:t>
            </a:r>
          </a:p>
          <a:p>
            <a:pPr>
              <a:buClr>
                <a:schemeClr val="tx2"/>
              </a:buClr>
            </a:pPr>
            <a:r>
              <a:rPr lang="en-US" altLang="en-US" dirty="0"/>
              <a:t>What types and levels of involvement were discussed? </a:t>
            </a:r>
          </a:p>
          <a:p>
            <a:pPr>
              <a:buClr>
                <a:schemeClr val="tx2"/>
              </a:buClr>
            </a:pPr>
            <a:r>
              <a:rPr lang="en-US" altLang="en-US" dirty="0"/>
              <a:t>What issues or concerns were raised?</a:t>
            </a:r>
          </a:p>
          <a:p>
            <a:pPr>
              <a:buClr>
                <a:schemeClr val="tx2"/>
              </a:buClr>
            </a:pPr>
            <a:r>
              <a:rPr lang="en-US" altLang="en-US" dirty="0"/>
              <a:t>What lessons from this role play might be useful in encouraging enhanced consumer involvement in the PC/PB’s work?</a:t>
            </a:r>
          </a:p>
          <a:p>
            <a:endParaRPr lang="en-US" altLang="en-US" dirty="0"/>
          </a:p>
        </p:txBody>
      </p:sp>
      <p:sp>
        <p:nvSpPr>
          <p:cNvPr id="36866" name="Title 1"/>
          <p:cNvSpPr>
            <a:spLocks noGrp="1"/>
          </p:cNvSpPr>
          <p:nvPr>
            <p:ph type="title"/>
          </p:nvPr>
        </p:nvSpPr>
        <p:spPr/>
        <p:txBody>
          <a:bodyPr/>
          <a:lstStyle/>
          <a:p>
            <a:r>
              <a:rPr lang="en-US" altLang="en-US"/>
              <a:t>Post-Role Play Discussion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p:txBody>
          <a:bodyPr/>
          <a:lstStyle/>
          <a:p>
            <a:r>
              <a:rPr lang="en-US" altLang="en-US"/>
              <a:t>Training Objectives</a:t>
            </a:r>
          </a:p>
        </p:txBody>
      </p:sp>
      <p:sp>
        <p:nvSpPr>
          <p:cNvPr id="6" name="Content Placeholder 5">
            <a:extLst>
              <a:ext uri="{FF2B5EF4-FFF2-40B4-BE49-F238E27FC236}">
                <a16:creationId xmlns:a16="http://schemas.microsoft.com/office/drawing/2014/main" id="{6569C473-B741-41ED-9B20-C37E87A0B83A}"/>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en-US" b="1" dirty="0"/>
              <a:t>Following the training participants will be able to:</a:t>
            </a:r>
          </a:p>
          <a:p>
            <a:pPr fontAlgn="auto">
              <a:spcAft>
                <a:spcPts val="0"/>
              </a:spcAft>
              <a:defRPr/>
            </a:pPr>
            <a:r>
              <a:rPr lang="en-US" dirty="0"/>
              <a:t>Explain the legislative requirements for consumer participation in PC/PBs</a:t>
            </a:r>
          </a:p>
          <a:p>
            <a:pPr fontAlgn="auto">
              <a:spcAft>
                <a:spcPts val="0"/>
              </a:spcAft>
              <a:defRPr/>
            </a:pPr>
            <a:r>
              <a:rPr lang="en-US" dirty="0"/>
              <a:t>Describe at least 4 specific roles for consumers in PC/PB activities and decision making</a:t>
            </a:r>
          </a:p>
          <a:p>
            <a:pPr fontAlgn="auto">
              <a:spcAft>
                <a:spcPts val="0"/>
              </a:spcAft>
              <a:defRPr/>
            </a:pPr>
            <a:r>
              <a:rPr lang="en-US" dirty="0"/>
              <a:t>Identify at least 3 ways in which the PC/PB and its individual members can encourage and support consumer participation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a:t>Legislative Requirements</a:t>
            </a:r>
          </a:p>
        </p:txBody>
      </p:sp>
      <p:sp>
        <p:nvSpPr>
          <p:cNvPr id="3" name="Content Placeholder 2">
            <a:extLst>
              <a:ext uri="{FF2B5EF4-FFF2-40B4-BE49-F238E27FC236}">
                <a16:creationId xmlns:a16="http://schemas.microsoft.com/office/drawing/2014/main" id="{82DE62E5-15B9-4A51-9084-DFF087FE8B6D}"/>
              </a:ext>
            </a:extLst>
          </p:cNvPr>
          <p:cNvSpPr>
            <a:spLocks noGrp="1"/>
          </p:cNvSpPr>
          <p:nvPr>
            <p:ph idx="1"/>
          </p:nvPr>
        </p:nvSpPr>
        <p:spPr>
          <a:xfrm>
            <a:off x="457200" y="1736725"/>
            <a:ext cx="8229600" cy="4740275"/>
          </a:xfrm>
        </p:spPr>
        <p:txBody>
          <a:bodyPr rtlCol="0">
            <a:normAutofit fontScale="92500" lnSpcReduction="10000"/>
          </a:bodyPr>
          <a:lstStyle/>
          <a:p>
            <a:pPr fontAlgn="auto">
              <a:spcAft>
                <a:spcPts val="0"/>
              </a:spcAft>
              <a:defRPr/>
            </a:pPr>
            <a:r>
              <a:rPr lang="en-US" sz="3000" dirty="0"/>
              <a:t>Among the groups that must be included in planning council membership: </a:t>
            </a:r>
          </a:p>
          <a:p>
            <a:pPr lvl="1" fontAlgn="auto">
              <a:spcAft>
                <a:spcPts val="0"/>
              </a:spcAft>
              <a:defRPr/>
            </a:pPr>
            <a:r>
              <a:rPr lang="en-US" sz="2600" dirty="0"/>
              <a:t>Representatives of </a:t>
            </a:r>
            <a:r>
              <a:rPr lang="en-US" sz="2600" i="1" dirty="0"/>
              <a:t>"affected communities, including people with HIV/AIDS…”</a:t>
            </a:r>
            <a:r>
              <a:rPr lang="en-US" sz="2600" dirty="0"/>
              <a:t> </a:t>
            </a:r>
          </a:p>
          <a:p>
            <a:pPr lvl="1" fontAlgn="auto">
              <a:spcAft>
                <a:spcPts val="0"/>
              </a:spcAft>
              <a:defRPr/>
            </a:pPr>
            <a:r>
              <a:rPr lang="en-US" sz="2600" i="1" dirty="0"/>
              <a:t>“Nonelected community leaders”</a:t>
            </a:r>
          </a:p>
          <a:p>
            <a:pPr lvl="1" fontAlgn="auto">
              <a:spcAft>
                <a:spcPts val="0"/>
              </a:spcAft>
              <a:defRPr/>
            </a:pPr>
            <a:r>
              <a:rPr lang="en-US" sz="2600" i="1" dirty="0"/>
              <a:t>“Individuals who formerly were Federal, State, or local prisoners…and had HIV/AIDS” </a:t>
            </a:r>
            <a:r>
              <a:rPr lang="en-US" sz="2600" dirty="0"/>
              <a:t>when released</a:t>
            </a:r>
          </a:p>
          <a:p>
            <a:pPr fontAlgn="auto">
              <a:spcBef>
                <a:spcPts val="1200"/>
              </a:spcBef>
              <a:spcAft>
                <a:spcPts val="0"/>
              </a:spcAft>
              <a:defRPr/>
            </a:pPr>
            <a:r>
              <a:rPr lang="en-US" sz="3000" i="1" dirty="0"/>
              <a:t>“Not less than 33 percent of the council shall be individuals who are receiving HIV-related services” </a:t>
            </a:r>
            <a:r>
              <a:rPr lang="en-US" sz="3000" dirty="0"/>
              <a:t>through RWHAP Part A</a:t>
            </a:r>
          </a:p>
          <a:p>
            <a:pPr marL="0" indent="0" fontAlgn="auto">
              <a:spcBef>
                <a:spcPts val="1800"/>
              </a:spcBef>
              <a:spcAft>
                <a:spcPts val="0"/>
              </a:spcAft>
              <a:buFont typeface="Arial" panose="020B0604020202020204" pitchFamily="34" charset="0"/>
              <a:buNone/>
              <a:defRPr/>
            </a:pPr>
            <a:r>
              <a:rPr lang="en-US" sz="2200" dirty="0"/>
              <a:t>[§2602(b)(2)(G,H&amp;M) and 2602(b)(5)(C)(i)]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Legislative Option for TGAs</a:t>
            </a:r>
          </a:p>
        </p:txBody>
      </p:sp>
      <p:sp>
        <p:nvSpPr>
          <p:cNvPr id="3" name="Content Placeholder 2">
            <a:extLst>
              <a:ext uri="{FF2B5EF4-FFF2-40B4-BE49-F238E27FC236}">
                <a16:creationId xmlns:a16="http://schemas.microsoft.com/office/drawing/2014/main" id="{AB1535E4-05F4-436E-A5AF-54E4B4978A9D}"/>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en-US" b="0" dirty="0"/>
              <a:t>The CEO of a TGA:</a:t>
            </a:r>
          </a:p>
          <a:p>
            <a:pPr fontAlgn="auto">
              <a:spcAft>
                <a:spcPts val="0"/>
              </a:spcAft>
              <a:defRPr/>
            </a:pPr>
            <a:r>
              <a:rPr lang="en-US" i="1" dirty="0"/>
              <a:t>“may elect not to comply with the provisions”</a:t>
            </a:r>
            <a:r>
              <a:rPr lang="en-US" dirty="0"/>
              <a:t> for establishment of a planning council </a:t>
            </a:r>
            <a:r>
              <a:rPr lang="en-US" i="1" dirty="0"/>
              <a:t>“if the official provides documentation to the Secretary that details the process used to obtain community input (particularly from those with HIV) in the transitional area for formulating the overall plan for priority setting and allocating funds…”</a:t>
            </a:r>
          </a:p>
          <a:p>
            <a:pPr marL="0" indent="0" fontAlgn="auto">
              <a:lnSpc>
                <a:spcPct val="90000"/>
              </a:lnSpc>
              <a:spcBef>
                <a:spcPts val="1800"/>
              </a:spcBef>
              <a:spcAft>
                <a:spcPts val="0"/>
              </a:spcAft>
              <a:buFont typeface="Arial" panose="020B0604020202020204" pitchFamily="34" charset="0"/>
              <a:buNone/>
              <a:defRPr/>
            </a:pPr>
            <a:r>
              <a:rPr lang="en-US" sz="2000" b="0" i="0" dirty="0"/>
              <a:t>[§2609(d)(1)(A)]</a:t>
            </a:r>
          </a:p>
          <a:p>
            <a:pPr fontAlgn="auto">
              <a:spcAft>
                <a:spcPts val="0"/>
              </a:spcAft>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Legislative Requirements </a:t>
            </a:r>
            <a:br>
              <a:rPr lang="en-US" altLang="en-US"/>
            </a:br>
            <a:r>
              <a:rPr lang="en-US" altLang="en-US"/>
              <a:t>for “Unaligned” Consumers</a:t>
            </a:r>
          </a:p>
        </p:txBody>
      </p:sp>
      <p:sp>
        <p:nvSpPr>
          <p:cNvPr id="3" name="Content Placeholder 2">
            <a:extLst>
              <a:ext uri="{FF2B5EF4-FFF2-40B4-BE49-F238E27FC236}">
                <a16:creationId xmlns:a16="http://schemas.microsoft.com/office/drawing/2014/main" id="{9FD893A1-7DAC-4907-B21F-0B48AFF43DAF}"/>
              </a:ext>
            </a:extLst>
          </p:cNvPr>
          <p:cNvSpPr>
            <a:spLocks noGrp="1"/>
          </p:cNvSpPr>
          <p:nvPr>
            <p:ph idx="1"/>
          </p:nvPr>
        </p:nvSpPr>
        <p:spPr/>
        <p:txBody>
          <a:bodyPr rtlCol="0">
            <a:normAutofit/>
          </a:bodyPr>
          <a:lstStyle/>
          <a:p>
            <a:pPr fontAlgn="auto">
              <a:spcAft>
                <a:spcPts val="0"/>
              </a:spcAft>
              <a:defRPr/>
            </a:pPr>
            <a:r>
              <a:rPr lang="en-US"/>
              <a:t>Must be RWHAP Part A clients (receiving HIV-related services from a Part A-funded provider)</a:t>
            </a:r>
          </a:p>
          <a:p>
            <a:pPr fontAlgn="auto">
              <a:spcAft>
                <a:spcPts val="0"/>
              </a:spcAft>
              <a:defRPr/>
            </a:pPr>
            <a:r>
              <a:rPr lang="en-US"/>
              <a:t>Must be unaligned/unaffiliated: </a:t>
            </a:r>
            <a:r>
              <a:rPr lang="en-US" i="1"/>
              <a:t>“not officers [Board members], employees, or consultants”</a:t>
            </a:r>
            <a:r>
              <a:rPr lang="en-US"/>
              <a:t> of RWHAP Part A-funded agencies </a:t>
            </a:r>
          </a:p>
          <a:p>
            <a:pPr fontAlgn="auto">
              <a:spcAft>
                <a:spcPts val="0"/>
              </a:spcAft>
              <a:defRPr/>
            </a:pPr>
            <a:r>
              <a:rPr lang="en-US"/>
              <a:t>No prohibition on including individuals who volunteer for a Part A-funded provider – as long as they don’t receive stipends </a:t>
            </a:r>
          </a:p>
          <a:p>
            <a:pPr marL="0" indent="0" fontAlgn="auto">
              <a:lnSpc>
                <a:spcPct val="90000"/>
              </a:lnSpc>
              <a:spcBef>
                <a:spcPts val="1800"/>
              </a:spcBef>
              <a:spcAft>
                <a:spcPts val="0"/>
              </a:spcAft>
              <a:buFont typeface="Arial" panose="020B0604020202020204" pitchFamily="34" charset="0"/>
              <a:buNone/>
              <a:defRPr/>
            </a:pPr>
            <a:r>
              <a:rPr lang="en-US" sz="2000"/>
              <a:t>[§2602(b)(5)(C)(1)]</a:t>
            </a:r>
          </a:p>
          <a:p>
            <a:pPr fontAlgn="auto">
              <a:spcAft>
                <a:spcPts val="0"/>
              </a:spcAft>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Other Legislative Requirements </a:t>
            </a:r>
            <a:br>
              <a:rPr lang="en-US" altLang="en-US"/>
            </a:br>
            <a:r>
              <a:rPr lang="en-US" altLang="en-US"/>
              <a:t>for PLWH Input</a:t>
            </a:r>
          </a:p>
        </p:txBody>
      </p:sp>
      <p:sp>
        <p:nvSpPr>
          <p:cNvPr id="3" name="Content Placeholder 2">
            <a:extLst>
              <a:ext uri="{FF2B5EF4-FFF2-40B4-BE49-F238E27FC236}">
                <a16:creationId xmlns:a16="http://schemas.microsoft.com/office/drawing/2014/main" id="{701C0270-D6C9-4EBE-AF39-1D375D2DB237}"/>
              </a:ext>
            </a:extLst>
          </p:cNvPr>
          <p:cNvSpPr>
            <a:spLocks noGrp="1"/>
          </p:cNvSpPr>
          <p:nvPr>
            <p:ph idx="1"/>
          </p:nvPr>
        </p:nvSpPr>
        <p:spPr/>
        <p:txBody>
          <a:bodyPr rtlCol="0">
            <a:normAutofit/>
          </a:bodyPr>
          <a:lstStyle/>
          <a:p>
            <a:pPr fontAlgn="auto">
              <a:spcAft>
                <a:spcPts val="0"/>
              </a:spcAft>
              <a:defRPr/>
            </a:pPr>
            <a:r>
              <a:rPr lang="en-US" dirty="0"/>
              <a:t>Priority setting and resource allocation (PSRA) must be based on factors including </a:t>
            </a:r>
            <a:r>
              <a:rPr lang="en-US" i="1" dirty="0"/>
              <a:t>“...priorities of the communities with HIV/AIDS for whom the services are intended”</a:t>
            </a:r>
          </a:p>
          <a:p>
            <a:pPr fontAlgn="auto">
              <a:spcAft>
                <a:spcPts val="0"/>
              </a:spcAft>
              <a:defRPr/>
            </a:pPr>
            <a:r>
              <a:rPr lang="en-US" dirty="0"/>
              <a:t>PC must </a:t>
            </a:r>
            <a:r>
              <a:rPr lang="en-US" i="1" dirty="0"/>
              <a:t>“establish methods for obtaining input on community needs and priorities which may include public meetings...conducting focus groups, and convening ad-hoc panels”</a:t>
            </a:r>
          </a:p>
          <a:p>
            <a:pPr marL="0" indent="0" fontAlgn="auto">
              <a:lnSpc>
                <a:spcPct val="90000"/>
              </a:lnSpc>
              <a:spcBef>
                <a:spcPts val="1800"/>
              </a:spcBef>
              <a:spcAft>
                <a:spcPts val="0"/>
              </a:spcAft>
              <a:buFont typeface="Arial" panose="020B0604020202020204" pitchFamily="34" charset="0"/>
              <a:buNone/>
              <a:defRPr/>
            </a:pPr>
            <a:r>
              <a:rPr lang="en-US" sz="2000" dirty="0"/>
              <a:t>[§2602(b)(4)(C) and (G)]</a:t>
            </a:r>
          </a:p>
          <a:p>
            <a:pPr fontAlgn="auto">
              <a:spcAft>
                <a:spcPts val="0"/>
              </a:spcAft>
              <a:defRPr/>
            </a:pPr>
            <a:endParaRPr lang="en-US" dirty="0"/>
          </a:p>
        </p:txBody>
      </p:sp>
      <p:sp>
        <p:nvSpPr>
          <p:cNvPr id="22532" name="Slide Number Placeholder 3"/>
          <p:cNvSpPr>
            <a:spLocks noGrp="1"/>
          </p:cNvSpPr>
          <p:nvPr>
            <p:ph type="sldNum" sz="quarter" idx="4294967295"/>
          </p:nvPr>
        </p:nvSpPr>
        <p:spPr bwMode="auto">
          <a:xfrm>
            <a:off x="70104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Font typeface="Arial" panose="020B0604020202020204" pitchFamily="34" charset="0"/>
              <a:buChar char="•"/>
              <a:defRPr sz="2800">
                <a:solidFill>
                  <a:schemeClr val="tx1"/>
                </a:solidFill>
                <a:latin typeface="Calibri" panose="020F0502020204030204" pitchFamily="34" charset="0"/>
              </a:defRPr>
            </a:lvl1pPr>
            <a:lvl2pPr marL="742950" indent="-285750">
              <a:spcBef>
                <a:spcPct val="20000"/>
              </a:spcBef>
              <a:buClr>
                <a:schemeClr val="accent1"/>
              </a:buClr>
              <a:buFont typeface="Arial" panose="020B0604020202020204" pitchFamily="34" charset="0"/>
              <a:buChar char="–"/>
              <a:defRPr sz="2400">
                <a:solidFill>
                  <a:schemeClr val="tx1"/>
                </a:solidFill>
                <a:latin typeface="Calibri" panose="020F0502020204030204" pitchFamily="34" charset="0"/>
              </a:defRPr>
            </a:lvl2pPr>
            <a:lvl3pPr marL="1143000" indent="-228600">
              <a:spcBef>
                <a:spcPct val="20000"/>
              </a:spcBef>
              <a:buClr>
                <a:schemeClr val="accent1"/>
              </a:buClr>
              <a:buFont typeface="Arial" panose="020B0604020202020204" pitchFamily="34" charset="0"/>
              <a:buChar char="•"/>
              <a:defRPr sz="2000">
                <a:solidFill>
                  <a:schemeClr val="tx1"/>
                </a:solidFill>
                <a:latin typeface="Calibri" panose="020F0502020204030204" pitchFamily="34" charset="0"/>
              </a:defRPr>
            </a:lvl3pPr>
            <a:lvl4pPr marL="16002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4pPr>
            <a:lvl5pPr marL="2057400" indent="-228600">
              <a:spcBef>
                <a:spcPct val="20000"/>
              </a:spcBef>
              <a:buClr>
                <a:schemeClr val="accent1"/>
              </a:buClr>
              <a:buFont typeface="Arial" panose="020B0604020202020204" pitchFamily="34" charset="0"/>
              <a:buChar char="»"/>
              <a:defRPr>
                <a:solidFill>
                  <a:schemeClr val="tx1"/>
                </a:solidFill>
                <a:latin typeface="Calibri" panose="020F0502020204030204" pitchFamily="34" charset="0"/>
              </a:defRPr>
            </a:lvl5pPr>
            <a:lvl6pPr marL="25146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6pPr>
            <a:lvl7pPr marL="29718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7pPr>
            <a:lvl8pPr marL="34290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8pPr>
            <a:lvl9pPr marL="3886200" indent="-228600" fontAlgn="base">
              <a:spcBef>
                <a:spcPct val="20000"/>
              </a:spcBef>
              <a:spcAft>
                <a:spcPct val="0"/>
              </a:spcAft>
              <a:buClr>
                <a:schemeClr val="accent1"/>
              </a:buClr>
              <a:buFont typeface="Arial" panose="020B0604020202020204" pitchFamily="34" charset="0"/>
              <a:buChar char="»"/>
              <a:defRPr>
                <a:solidFill>
                  <a:schemeClr val="tx1"/>
                </a:solidFill>
                <a:latin typeface="Calibri" panose="020F0502020204030204" pitchFamily="34" charset="0"/>
              </a:defRPr>
            </a:lvl9pPr>
          </a:lstStyle>
          <a:p>
            <a:pPr>
              <a:spcBef>
                <a:spcPct val="0"/>
              </a:spcBef>
              <a:buClrTx/>
              <a:buFontTx/>
              <a:buNone/>
            </a:pPr>
            <a:fld id="{DBB96740-5138-4B32-9765-2A731E0290B6}" type="slidenum">
              <a:rPr lang="en-US" altLang="en-US" sz="1000"/>
              <a:pPr>
                <a:spcBef>
                  <a:spcPct val="0"/>
                </a:spcBef>
                <a:buClrTx/>
                <a:buFontTx/>
                <a:buNone/>
              </a:pPr>
              <a:t>7</a:t>
            </a:fld>
            <a:endParaRPr lang="en-US" alt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a:t>Consumer Involvement in PCs versus PBs</a:t>
            </a:r>
          </a:p>
        </p:txBody>
      </p:sp>
      <p:sp>
        <p:nvSpPr>
          <p:cNvPr id="23555" name="Content Placeholder 2"/>
          <p:cNvSpPr>
            <a:spLocks noGrp="1"/>
          </p:cNvSpPr>
          <p:nvPr>
            <p:ph idx="1"/>
          </p:nvPr>
        </p:nvSpPr>
        <p:spPr/>
        <p:txBody>
          <a:bodyPr/>
          <a:lstStyle/>
          <a:p>
            <a:pPr marL="0" indent="0">
              <a:buNone/>
            </a:pPr>
            <a:r>
              <a:rPr lang="en-US" altLang="en-US" sz="2400" b="1" dirty="0"/>
              <a:t>RWHAP Part A planning bodies that are not planning councils:</a:t>
            </a:r>
          </a:p>
          <a:p>
            <a:pPr>
              <a:spcBef>
                <a:spcPts val="1200"/>
              </a:spcBef>
            </a:pPr>
            <a:r>
              <a:rPr lang="en-US" altLang="en-US" sz="2400" dirty="0"/>
              <a:t> </a:t>
            </a:r>
            <a:r>
              <a:rPr lang="en-US" altLang="en-US" dirty="0"/>
              <a:t>Do not have the legislative requirement that 1/3 of members be consumers of Part A services</a:t>
            </a:r>
          </a:p>
          <a:p>
            <a:pPr>
              <a:spcBef>
                <a:spcPts val="1200"/>
              </a:spcBef>
            </a:pPr>
            <a:r>
              <a:rPr lang="en-US" altLang="en-US" dirty="0"/>
              <a:t>Are expected to obtain input from consumers on community needs and priorities</a:t>
            </a:r>
          </a:p>
          <a:p>
            <a:pPr>
              <a:spcBef>
                <a:spcPts val="1200"/>
              </a:spcBef>
            </a:pPr>
            <a:r>
              <a:rPr lang="en-US" altLang="en-US" dirty="0"/>
              <a:t>Are encouraged by HRSA/HAB to have membership that is as much like planning councils as possible</a:t>
            </a:r>
          </a:p>
          <a:p>
            <a:endParaRPr lang="en-US" alt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Importance of </a:t>
            </a:r>
            <a:br>
              <a:rPr lang="en-US" altLang="en-US"/>
            </a:br>
            <a:r>
              <a:rPr lang="en-US" altLang="en-US"/>
              <a:t>Consumer Participation in RWHAP</a:t>
            </a:r>
          </a:p>
        </p:txBody>
      </p:sp>
      <p:sp>
        <p:nvSpPr>
          <p:cNvPr id="3" name="Content Placeholder 2">
            <a:extLst>
              <a:ext uri="{FF2B5EF4-FFF2-40B4-BE49-F238E27FC236}">
                <a16:creationId xmlns:a16="http://schemas.microsoft.com/office/drawing/2014/main" id="{FAEA54EA-5FF6-4001-81D5-050CCF801011}"/>
              </a:ext>
            </a:extLst>
          </p:cNvPr>
          <p:cNvSpPr>
            <a:spLocks noGrp="1"/>
          </p:cNvSpPr>
          <p:nvPr>
            <p:ph idx="1"/>
          </p:nvPr>
        </p:nvSpPr>
        <p:spPr/>
        <p:txBody>
          <a:bodyPr rtlCol="0">
            <a:normAutofit/>
          </a:bodyPr>
          <a:lstStyle/>
          <a:p>
            <a:pPr marL="0" indent="0" fontAlgn="auto">
              <a:spcAft>
                <a:spcPts val="0"/>
              </a:spcAft>
              <a:buFont typeface="Arial" panose="020B0604020202020204" pitchFamily="34" charset="0"/>
              <a:buNone/>
              <a:defRPr/>
            </a:pPr>
            <a:r>
              <a:rPr lang="en-US" i="1" dirty="0"/>
              <a:t>“The adaptability of the Ryan White HIV/AIDS Program over nearly 20 years is tied to its ability to be responsive to emerging trends in the epidemic. This responsiveness would never have been possible without consumer involvement at nearly every level of program administration—something so vital that it is now mandated by law.”</a:t>
            </a:r>
          </a:p>
          <a:p>
            <a:pPr algn="r" fontAlgn="auto">
              <a:spcBef>
                <a:spcPts val="0"/>
              </a:spcBef>
              <a:spcAft>
                <a:spcPts val="0"/>
              </a:spcAft>
              <a:defRPr/>
            </a:pPr>
            <a:r>
              <a:rPr lang="en-US" sz="2400" b="0" i="1" dirty="0"/>
              <a:t>—Positive Voices: Living with HIV,</a:t>
            </a:r>
          </a:p>
          <a:p>
            <a:pPr algn="r" fontAlgn="auto">
              <a:spcBef>
                <a:spcPts val="0"/>
              </a:spcBef>
              <a:spcAft>
                <a:spcPts val="0"/>
              </a:spcAft>
              <a:defRPr/>
            </a:pPr>
            <a:r>
              <a:rPr lang="en-US" sz="2400" b="0" i="1" dirty="0"/>
              <a:t>A Living History (HRSA website)</a:t>
            </a:r>
          </a:p>
          <a:p>
            <a:pPr fontAlgn="auto">
              <a:spcAft>
                <a:spcPts val="0"/>
              </a:spcAft>
              <a:defRPr/>
            </a:pPr>
            <a:endParaRPr lang="en-US" dirty="0"/>
          </a:p>
        </p:txBody>
      </p:sp>
    </p:spTree>
  </p:cSld>
  <p:clrMapOvr>
    <a:masterClrMapping/>
  </p:clrMapOvr>
</p:sld>
</file>

<file path=ppt/theme/theme1.xml><?xml version="1.0" encoding="utf-8"?>
<a:theme xmlns:a="http://schemas.openxmlformats.org/drawingml/2006/main" name="CHATT-TrainingGuide">
  <a:themeElements>
    <a:clrScheme name="CHATT">
      <a:dk1>
        <a:srgbClr val="313534"/>
      </a:dk1>
      <a:lt1>
        <a:sysClr val="window" lastClr="FFFFFF"/>
      </a:lt1>
      <a:dk2>
        <a:srgbClr val="69726F"/>
      </a:dk2>
      <a:lt2>
        <a:srgbClr val="E0E9E7"/>
      </a:lt2>
      <a:accent1>
        <a:srgbClr val="08B89D"/>
      </a:accent1>
      <a:accent2>
        <a:srgbClr val="BF2625"/>
      </a:accent2>
      <a:accent3>
        <a:srgbClr val="F15F43"/>
      </a:accent3>
      <a:accent4>
        <a:srgbClr val="A7DAD2"/>
      </a:accent4>
      <a:accent5>
        <a:srgbClr val="08B89D"/>
      </a:accent5>
      <a:accent6>
        <a:srgbClr val="F15F43"/>
      </a:accent6>
      <a:hlink>
        <a:srgbClr val="BF2625"/>
      </a:hlink>
      <a:folHlink>
        <a:srgbClr val="F15F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CHATT-TrainingGuide" id="{9994C9A5-EDA4-4A9D-9539-CA8D1B216CD8}" vid="{2304C67C-1C25-4CC7-975A-0E7ED678A6D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CHATT-TrainingGuide</Template>
  <TotalTime>360</TotalTime>
  <Words>1730</Words>
  <Application>Microsoft Macintosh PowerPoint</Application>
  <PresentationFormat>On-screen Show (4:3)</PresentationFormat>
  <Paragraphs>137</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CHATT-TrainingGuide</vt:lpstr>
      <vt:lpstr>Roles and Responsibilities of RWHAP Part A Planning Councils/Bodies (PC/PBs) and Recipients</vt:lpstr>
      <vt:lpstr>Consumer Roles in PC/PB Activities &amp; Decision Making</vt:lpstr>
      <vt:lpstr>Training Objectives</vt:lpstr>
      <vt:lpstr>Legislative Requirements</vt:lpstr>
      <vt:lpstr>Legislative Option for TGAs</vt:lpstr>
      <vt:lpstr>Legislative Requirements  for “Unaligned” Consumers</vt:lpstr>
      <vt:lpstr>Other Legislative Requirements  for PLWH Input</vt:lpstr>
      <vt:lpstr>Consumer Involvement in PCs versus PBs</vt:lpstr>
      <vt:lpstr>Importance of  Consumer Participation in RWHAP</vt:lpstr>
      <vt:lpstr>Roles for Consumers and Other PLWH</vt:lpstr>
      <vt:lpstr>Benefits of Consumer Involvement</vt:lpstr>
      <vt:lpstr>Maximizing Consumer  Participation Opportunities</vt:lpstr>
      <vt:lpstr>Maximizing Consumer  Participation Opportunities (cont. 1)</vt:lpstr>
      <vt:lpstr>Maximizing Consumer  Participation Opportunities (cont. 2)</vt:lpstr>
      <vt:lpstr>How Individual PC/PB Members  Can Support Consumer Involvement</vt:lpstr>
      <vt:lpstr>Sum-Up</vt:lpstr>
      <vt:lpstr>Optional Slides  for Role Play Activity</vt:lpstr>
      <vt:lpstr>Quick Activities to Apply Knowledge</vt:lpstr>
      <vt:lpstr>Quick Scenario A:  Impact of Consumer Participation</vt:lpstr>
      <vt:lpstr>Quick Discussion B:  Strengthening Consumer Membership</vt:lpstr>
      <vt:lpstr>Role Play on Consumer Roles</vt:lpstr>
      <vt:lpstr>Preparing for the Role Play</vt:lpstr>
      <vt:lpstr>Instructions for Groups</vt:lpstr>
      <vt:lpstr>Post-Role Play Discussion</vt:lpstr>
    </vt:vector>
  </TitlesOfParts>
  <Company>John Snow Inc.</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JSI</dc:creator>
  <cp:lastModifiedBy>Amanda MacEvitt</cp:lastModifiedBy>
  <cp:revision>34</cp:revision>
  <cp:lastPrinted>2018-02-14T16:49:54Z</cp:lastPrinted>
  <dcterms:created xsi:type="dcterms:W3CDTF">2018-02-12T17:54:35Z</dcterms:created>
  <dcterms:modified xsi:type="dcterms:W3CDTF">2020-10-27T15:12:35Z</dcterms:modified>
</cp:coreProperties>
</file>